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9" r:id="rId3"/>
    <p:sldId id="258" r:id="rId4"/>
    <p:sldId id="259" r:id="rId5"/>
    <p:sldId id="271" r:id="rId6"/>
    <p:sldId id="270" r:id="rId7"/>
    <p:sldId id="268" r:id="rId8"/>
    <p:sldId id="261" r:id="rId9"/>
    <p:sldId id="262" r:id="rId10"/>
    <p:sldId id="273" r:id="rId11"/>
    <p:sldId id="274" r:id="rId12"/>
    <p:sldId id="266" r:id="rId13"/>
    <p:sldId id="275" r:id="rId14"/>
    <p:sldId id="276"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28100A\&#35469;&#23450;&#20418;&#23554;&#29992;\&#20445;&#20581;&#24107;\&#32076;&#24180;&#30003;&#35531;&#32773;&#25968;.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28100A\&#35469;&#23450;&#20418;&#23554;&#29992;\&#20445;&#20581;&#24107;\&#9632;&#23529;&#26619;&#20250;&#22996;&#21729;\&#36899;&#32097;&#20250;&#12539;&#32207;&#20250;\&#21512;&#35696;&#20307;&#38263;&#36899;&#32097;&#20250;\&#21306;&#36899;&#32097;&#20250;&#12539;&#20195;&#34920;&#32773;&#25031;&#35527;&#20250;\27&#24180;&#24230;\&#21512;&#35696;&#20307;&#38263;&#36899;&#32097;&#20250;\03%20&#36899;&#32097;&#20250;&#36039;&#26009;\&#27743;&#21475;&#20316;&#26989;&#20998;\&#37197;&#24067;&#36039;&#26009;&#12304;&#12459;&#12521;&#12540;&#12305;&#65288;&#38283;&#12367;&#12392;&#12365;&#12300;&#26356;&#26032;&#12375;&#12394;&#12356;&#12301;&#12434;&#12362;&#12377;&#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28100A\&#35469;&#23450;&#20418;&#23554;&#29992;\&#20445;&#20581;&#24107;\&#9632;&#23529;&#26619;&#20250;&#22996;&#21729;\&#36899;&#32097;&#20250;&#12539;&#32207;&#20250;\&#21512;&#35696;&#20307;&#38263;&#36899;&#32097;&#20250;\&#21306;&#36899;&#32097;&#20250;&#12539;&#20195;&#34920;&#32773;&#25031;&#35527;&#20250;\27&#24180;&#24230;\&#21512;&#35696;&#20307;&#38263;&#36899;&#32097;&#20250;\03%20&#36899;&#32097;&#20250;&#36039;&#26009;\&#27743;&#21475;&#20316;&#26989;&#20998;\&#37197;&#24067;&#36039;&#26009;&#12304;&#12459;&#12521;&#12540;&#12305;&#65288;&#38283;&#12367;&#12392;&#12365;&#12300;&#26356;&#26032;&#12375;&#12394;&#12356;&#12301;&#12434;&#12362;&#12377;&#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767169728783889E-2"/>
          <c:y val="6.4809801770069786E-2"/>
          <c:w val="0.8501356080489938"/>
          <c:h val="0.8556395606814734"/>
        </c:manualLayout>
      </c:layout>
      <c:barChart>
        <c:barDir val="col"/>
        <c:grouping val="clustered"/>
        <c:varyColors val="0"/>
        <c:ser>
          <c:idx val="0"/>
          <c:order val="0"/>
          <c:tx>
            <c:strRef>
              <c:f>Sheet1!$B$2</c:f>
              <c:strCache>
                <c:ptCount val="1"/>
                <c:pt idx="0">
                  <c:v>認定者数</c:v>
                </c:pt>
              </c:strCache>
            </c:strRef>
          </c:tx>
          <c:spPr>
            <a:solidFill>
              <a:schemeClr val="accent1">
                <a:lumMod val="40000"/>
                <a:lumOff val="60000"/>
              </a:schemeClr>
            </a:solidFill>
            <a:ln>
              <a:solidFill>
                <a:schemeClr val="tx1"/>
              </a:solidFill>
            </a:ln>
          </c:spPr>
          <c:invertIfNegative val="0"/>
          <c:dLbls>
            <c:spPr>
              <a:solidFill>
                <a:sysClr val="window" lastClr="FFFFFF">
                  <a:alpha val="80000"/>
                </a:sysClr>
              </a:solidFill>
            </c:spPr>
            <c:dLblPos val="ctr"/>
            <c:showLegendKey val="0"/>
            <c:showVal val="1"/>
            <c:showCatName val="0"/>
            <c:showSerName val="0"/>
            <c:showPercent val="0"/>
            <c:showBubbleSize val="0"/>
            <c:showLeaderLines val="0"/>
          </c:dLbls>
          <c:cat>
            <c:strRef>
              <c:f>Sheet1!$A$3:$A$18</c:f>
              <c:strCache>
                <c:ptCount val="16"/>
                <c:pt idx="0">
                  <c:v>H12.4</c:v>
                </c:pt>
                <c:pt idx="1">
                  <c:v>H13.3</c:v>
                </c:pt>
                <c:pt idx="2">
                  <c:v>H14.3</c:v>
                </c:pt>
                <c:pt idx="3">
                  <c:v>H15.3</c:v>
                </c:pt>
                <c:pt idx="4">
                  <c:v>H16.3</c:v>
                </c:pt>
                <c:pt idx="5">
                  <c:v>H17.3</c:v>
                </c:pt>
                <c:pt idx="6">
                  <c:v>H18.3</c:v>
                </c:pt>
                <c:pt idx="7">
                  <c:v>H19.3</c:v>
                </c:pt>
                <c:pt idx="8">
                  <c:v>H20.3</c:v>
                </c:pt>
                <c:pt idx="9">
                  <c:v>H21.3</c:v>
                </c:pt>
                <c:pt idx="10">
                  <c:v>H22.3</c:v>
                </c:pt>
                <c:pt idx="11">
                  <c:v>H23.3</c:v>
                </c:pt>
                <c:pt idx="12">
                  <c:v>H24.3</c:v>
                </c:pt>
                <c:pt idx="13">
                  <c:v>H25.3</c:v>
                </c:pt>
                <c:pt idx="14">
                  <c:v>H26.3</c:v>
                </c:pt>
                <c:pt idx="15">
                  <c:v>H27.3</c:v>
                </c:pt>
              </c:strCache>
            </c:strRef>
          </c:cat>
          <c:val>
            <c:numRef>
              <c:f>Sheet1!$B$3:$B$18</c:f>
              <c:numCache>
                <c:formatCode>#,##0_ </c:formatCode>
                <c:ptCount val="16"/>
                <c:pt idx="0">
                  <c:v>26040</c:v>
                </c:pt>
                <c:pt idx="1">
                  <c:v>32262</c:v>
                </c:pt>
                <c:pt idx="2">
                  <c:v>38707</c:v>
                </c:pt>
                <c:pt idx="3">
                  <c:v>45302</c:v>
                </c:pt>
                <c:pt idx="4">
                  <c:v>50946</c:v>
                </c:pt>
                <c:pt idx="5">
                  <c:v>54853</c:v>
                </c:pt>
                <c:pt idx="6">
                  <c:v>58513</c:v>
                </c:pt>
                <c:pt idx="7">
                  <c:v>59403</c:v>
                </c:pt>
                <c:pt idx="8">
                  <c:v>61019</c:v>
                </c:pt>
                <c:pt idx="9">
                  <c:v>63228</c:v>
                </c:pt>
                <c:pt idx="10">
                  <c:v>66114</c:v>
                </c:pt>
                <c:pt idx="11">
                  <c:v>68970</c:v>
                </c:pt>
                <c:pt idx="12">
                  <c:v>72409</c:v>
                </c:pt>
                <c:pt idx="13">
                  <c:v>76121</c:v>
                </c:pt>
                <c:pt idx="14">
                  <c:v>78800</c:v>
                </c:pt>
                <c:pt idx="15" formatCode="_ * #,##0;_ * &quot;△&quot;#,##0;_ * &quot;‐&quot;">
                  <c:v>80449</c:v>
                </c:pt>
              </c:numCache>
            </c:numRef>
          </c:val>
        </c:ser>
        <c:dLbls>
          <c:showLegendKey val="0"/>
          <c:showVal val="0"/>
          <c:showCatName val="0"/>
          <c:showSerName val="0"/>
          <c:showPercent val="0"/>
          <c:showBubbleSize val="0"/>
        </c:dLbls>
        <c:gapWidth val="70"/>
        <c:axId val="106269696"/>
        <c:axId val="106279680"/>
      </c:barChart>
      <c:lineChart>
        <c:grouping val="standard"/>
        <c:varyColors val="0"/>
        <c:ser>
          <c:idx val="1"/>
          <c:order val="1"/>
          <c:tx>
            <c:strRef>
              <c:f>Sheet1!$E$2</c:f>
              <c:strCache>
                <c:ptCount val="1"/>
                <c:pt idx="0">
                  <c:v>認定率（第１号被保険者）</c:v>
                </c:pt>
              </c:strCache>
            </c:strRef>
          </c:tx>
          <c:marker>
            <c:symbol val="square"/>
            <c:size val="5"/>
          </c:marker>
          <c:dLbls>
            <c:dLbl>
              <c:idx val="4"/>
              <c:layout>
                <c:manualLayout>
                  <c:x val="-2.2222222222222223E-2"/>
                  <c:y val="2.5730506358286068E-2"/>
                </c:manualLayout>
              </c:layout>
              <c:spPr>
                <a:solidFill>
                  <a:sysClr val="window" lastClr="FFFFFF">
                    <a:alpha val="30000"/>
                  </a:sysClr>
                </a:solidFill>
              </c:spPr>
              <c:txPr>
                <a:bodyPr/>
                <a:lstStyle/>
                <a:p>
                  <a:pPr>
                    <a:defRPr/>
                  </a:pPr>
                  <a:endParaRPr lang="ja-JP"/>
                </a:p>
              </c:txPr>
              <c:dLblPos val="r"/>
              <c:showLegendKey val="0"/>
              <c:showVal val="1"/>
              <c:showCatName val="0"/>
              <c:showSerName val="0"/>
              <c:showPercent val="0"/>
              <c:showBubbleSize val="0"/>
            </c:dLbl>
            <c:dLbl>
              <c:idx val="5"/>
              <c:layout>
                <c:manualLayout>
                  <c:x val="-1.6666776027996502E-2"/>
                  <c:y val="3.4683358385817431E-2"/>
                </c:manualLayout>
              </c:layout>
              <c:spPr>
                <a:solidFill>
                  <a:sysClr val="window" lastClr="FFFFFF">
                    <a:alpha val="30000"/>
                  </a:sysClr>
                </a:solidFill>
              </c:spPr>
              <c:txPr>
                <a:bodyPr/>
                <a:lstStyle/>
                <a:p>
                  <a:pPr>
                    <a:defRPr/>
                  </a:pPr>
                  <a:endParaRPr lang="ja-JP"/>
                </a:p>
              </c:txPr>
              <c:dLblPos val="r"/>
              <c:showLegendKey val="0"/>
              <c:showVal val="1"/>
              <c:showCatName val="0"/>
              <c:showSerName val="0"/>
              <c:showPercent val="0"/>
              <c:showBubbleSize val="0"/>
            </c:dLbl>
            <c:dLbl>
              <c:idx val="6"/>
              <c:spPr>
                <a:solidFill>
                  <a:sysClr val="window" lastClr="FFFFFF">
                    <a:alpha val="30000"/>
                  </a:sysClr>
                </a:solidFill>
              </c:spPr>
              <c:txPr>
                <a:bodyPr/>
                <a:lstStyle/>
                <a:p>
                  <a:pPr>
                    <a:defRPr/>
                  </a:pPr>
                  <a:endParaRPr lang="ja-JP"/>
                </a:p>
              </c:txPr>
              <c:dLblPos val="b"/>
              <c:showLegendKey val="0"/>
              <c:showVal val="1"/>
              <c:showCatName val="0"/>
              <c:showSerName val="0"/>
              <c:showPercent val="0"/>
              <c:showBubbleSize val="0"/>
            </c:dLbl>
            <c:dLbl>
              <c:idx val="7"/>
              <c:spPr>
                <a:solidFill>
                  <a:sysClr val="window" lastClr="FFFFFF">
                    <a:alpha val="30000"/>
                  </a:sysClr>
                </a:solidFill>
              </c:spPr>
              <c:txPr>
                <a:bodyPr/>
                <a:lstStyle/>
                <a:p>
                  <a:pPr>
                    <a:defRPr/>
                  </a:pPr>
                  <a:endParaRPr lang="ja-JP"/>
                </a:p>
              </c:txPr>
              <c:dLblPos val="b"/>
              <c:showLegendKey val="0"/>
              <c:showVal val="1"/>
              <c:showCatName val="0"/>
              <c:showSerName val="0"/>
              <c:showPercent val="0"/>
              <c:showBubbleSize val="0"/>
            </c:dLbl>
            <c:dLbl>
              <c:idx val="8"/>
              <c:spPr>
                <a:solidFill>
                  <a:sysClr val="window" lastClr="FFFFFF">
                    <a:alpha val="30000"/>
                  </a:sysClr>
                </a:solidFill>
              </c:spPr>
              <c:txPr>
                <a:bodyPr/>
                <a:lstStyle/>
                <a:p>
                  <a:pPr>
                    <a:defRPr/>
                  </a:pPr>
                  <a:endParaRPr lang="ja-JP"/>
                </a:p>
              </c:txPr>
              <c:dLblPos val="b"/>
              <c:showLegendKey val="0"/>
              <c:showVal val="1"/>
              <c:showCatName val="0"/>
              <c:showSerName val="0"/>
              <c:showPercent val="0"/>
              <c:showBubbleSize val="0"/>
            </c:dLbl>
            <c:dLbl>
              <c:idx val="9"/>
              <c:spPr>
                <a:solidFill>
                  <a:sysClr val="window" lastClr="FFFFFF">
                    <a:alpha val="30000"/>
                  </a:sysClr>
                </a:solidFill>
              </c:spPr>
              <c:txPr>
                <a:bodyPr/>
                <a:lstStyle/>
                <a:p>
                  <a:pPr>
                    <a:defRPr/>
                  </a:pPr>
                  <a:endParaRPr lang="ja-JP"/>
                </a:p>
              </c:txPr>
              <c:dLblPos val="b"/>
              <c:showLegendKey val="0"/>
              <c:showVal val="1"/>
              <c:showCatName val="0"/>
              <c:showSerName val="0"/>
              <c:showPercent val="0"/>
              <c:showBubbleSize val="0"/>
            </c:dLbl>
            <c:dLbl>
              <c:idx val="10"/>
              <c:spPr>
                <a:solidFill>
                  <a:sysClr val="window" lastClr="FFFFFF">
                    <a:alpha val="30000"/>
                  </a:sysClr>
                </a:solidFill>
              </c:spPr>
              <c:txPr>
                <a:bodyPr/>
                <a:lstStyle/>
                <a:p>
                  <a:pPr>
                    <a:defRPr/>
                  </a:pPr>
                  <a:endParaRPr lang="ja-JP"/>
                </a:p>
              </c:txPr>
              <c:dLblPos val="b"/>
              <c:showLegendKey val="0"/>
              <c:showVal val="1"/>
              <c:showCatName val="0"/>
              <c:showSerName val="0"/>
              <c:showPercent val="0"/>
              <c:showBubbleSize val="0"/>
            </c:dLbl>
            <c:dLbl>
              <c:idx val="11"/>
              <c:spPr>
                <a:solidFill>
                  <a:sysClr val="window" lastClr="FFFFFF">
                    <a:alpha val="30000"/>
                  </a:sysClr>
                </a:solidFill>
              </c:spPr>
              <c:txPr>
                <a:bodyPr/>
                <a:lstStyle/>
                <a:p>
                  <a:pPr>
                    <a:defRPr/>
                  </a:pPr>
                  <a:endParaRPr lang="ja-JP"/>
                </a:p>
              </c:txPr>
              <c:dLblPos val="b"/>
              <c:showLegendKey val="0"/>
              <c:showVal val="1"/>
              <c:showCatName val="0"/>
              <c:showSerName val="0"/>
              <c:showPercent val="0"/>
              <c:showBubbleSize val="0"/>
            </c:dLbl>
            <c:dLbl>
              <c:idx val="12"/>
              <c:spPr>
                <a:solidFill>
                  <a:sysClr val="window" lastClr="FFFFFF">
                    <a:alpha val="30000"/>
                  </a:sysClr>
                </a:solidFill>
              </c:spPr>
              <c:txPr>
                <a:bodyPr/>
                <a:lstStyle/>
                <a:p>
                  <a:pPr>
                    <a:defRPr/>
                  </a:pPr>
                  <a:endParaRPr lang="ja-JP"/>
                </a:p>
              </c:txPr>
              <c:dLblPos val="b"/>
              <c:showLegendKey val="0"/>
              <c:showVal val="1"/>
              <c:showCatName val="0"/>
              <c:showSerName val="0"/>
              <c:showPercent val="0"/>
              <c:showBubbleSize val="0"/>
            </c:dLbl>
            <c:spPr>
              <a:solidFill>
                <a:sysClr val="window" lastClr="FFFFFF">
                  <a:alpha val="30000"/>
                </a:sysClr>
              </a:solidFill>
            </c:spPr>
            <c:dLblPos val="b"/>
            <c:showLegendKey val="0"/>
            <c:showVal val="1"/>
            <c:showCatName val="0"/>
            <c:showSerName val="0"/>
            <c:showPercent val="0"/>
            <c:showBubbleSize val="0"/>
            <c:showLeaderLines val="0"/>
          </c:dLbls>
          <c:cat>
            <c:strRef>
              <c:f>Sheet1!$A$3:$A$18</c:f>
              <c:strCache>
                <c:ptCount val="16"/>
                <c:pt idx="0">
                  <c:v>H12.4</c:v>
                </c:pt>
                <c:pt idx="1">
                  <c:v>H13.3</c:v>
                </c:pt>
                <c:pt idx="2">
                  <c:v>H14.3</c:v>
                </c:pt>
                <c:pt idx="3">
                  <c:v>H15.3</c:v>
                </c:pt>
                <c:pt idx="4">
                  <c:v>H16.3</c:v>
                </c:pt>
                <c:pt idx="5">
                  <c:v>H17.3</c:v>
                </c:pt>
                <c:pt idx="6">
                  <c:v>H18.3</c:v>
                </c:pt>
                <c:pt idx="7">
                  <c:v>H19.3</c:v>
                </c:pt>
                <c:pt idx="8">
                  <c:v>H20.3</c:v>
                </c:pt>
                <c:pt idx="9">
                  <c:v>H21.3</c:v>
                </c:pt>
                <c:pt idx="10">
                  <c:v>H22.3</c:v>
                </c:pt>
                <c:pt idx="11">
                  <c:v>H23.3</c:v>
                </c:pt>
                <c:pt idx="12">
                  <c:v>H24.3</c:v>
                </c:pt>
                <c:pt idx="13">
                  <c:v>H25.3</c:v>
                </c:pt>
                <c:pt idx="14">
                  <c:v>H26.3</c:v>
                </c:pt>
                <c:pt idx="15">
                  <c:v>H27.3</c:v>
                </c:pt>
              </c:strCache>
            </c:strRef>
          </c:cat>
          <c:val>
            <c:numRef>
              <c:f>Sheet1!$E$3:$E$18</c:f>
              <c:numCache>
                <c:formatCode>0.0%</c:formatCode>
                <c:ptCount val="16"/>
                <c:pt idx="0">
                  <c:v>0.10138669700149805</c:v>
                </c:pt>
                <c:pt idx="1">
                  <c:v>0.12020543866994979</c:v>
                </c:pt>
                <c:pt idx="2">
                  <c:v>0.138534673344578</c:v>
                </c:pt>
                <c:pt idx="3">
                  <c:v>0.15643675010766772</c:v>
                </c:pt>
                <c:pt idx="4">
                  <c:v>0.17158132268703349</c:v>
                </c:pt>
                <c:pt idx="5">
                  <c:v>0.17926203464414112</c:v>
                </c:pt>
                <c:pt idx="6">
                  <c:v>0.1847249952848902</c:v>
                </c:pt>
                <c:pt idx="7">
                  <c:v>0.18005483014845403</c:v>
                </c:pt>
                <c:pt idx="8">
                  <c:v>0.17912983437962771</c:v>
                </c:pt>
                <c:pt idx="9">
                  <c:v>0.18036004430772123</c:v>
                </c:pt>
                <c:pt idx="10">
                  <c:v>0.18447017338318314</c:v>
                </c:pt>
                <c:pt idx="11">
                  <c:v>0.19092755199981773</c:v>
                </c:pt>
                <c:pt idx="12">
                  <c:v>0.19571762666859241</c:v>
                </c:pt>
                <c:pt idx="13">
                  <c:v>0.19756457918851308</c:v>
                </c:pt>
                <c:pt idx="14">
                  <c:v>0.19774629368546209</c:v>
                </c:pt>
                <c:pt idx="15">
                  <c:v>0.19613451528345147</c:v>
                </c:pt>
              </c:numCache>
            </c:numRef>
          </c:val>
          <c:smooth val="0"/>
        </c:ser>
        <c:ser>
          <c:idx val="2"/>
          <c:order val="2"/>
          <c:tx>
            <c:strRef>
              <c:f>Sheet1!$J$2</c:f>
              <c:strCache>
                <c:ptCount val="1"/>
                <c:pt idx="0">
                  <c:v>高齢化率</c:v>
                </c:pt>
              </c:strCache>
            </c:strRef>
          </c:tx>
          <c:spPr>
            <a:ln>
              <a:solidFill>
                <a:schemeClr val="accent3">
                  <a:lumMod val="75000"/>
                </a:schemeClr>
              </a:solidFill>
            </a:ln>
          </c:spPr>
          <c:marker>
            <c:symbol val="triangle"/>
            <c:size val="7"/>
            <c:spPr>
              <a:solidFill>
                <a:schemeClr val="accent3">
                  <a:lumMod val="75000"/>
                </a:schemeClr>
              </a:solidFill>
            </c:spPr>
          </c:marker>
          <c:dLbls>
            <c:dLbl>
              <c:idx val="11"/>
              <c:layout>
                <c:manualLayout>
                  <c:x val="-2.7777777777777676E-2"/>
                  <c:y val="-2.5490415275021241E-2"/>
                </c:manualLayout>
              </c:layout>
              <c:spPr>
                <a:solidFill>
                  <a:sysClr val="window" lastClr="FFFFFF">
                    <a:alpha val="30000"/>
                  </a:sysClr>
                </a:solidFill>
              </c:spPr>
              <c:txPr>
                <a:bodyPr/>
                <a:lstStyle/>
                <a:p>
                  <a:pPr>
                    <a:defRPr/>
                  </a:pPr>
                  <a:endParaRPr lang="ja-JP"/>
                </a:p>
              </c:txPr>
              <c:dLblPos val="r"/>
              <c:showLegendKey val="0"/>
              <c:showVal val="1"/>
              <c:showCatName val="0"/>
              <c:showSerName val="0"/>
              <c:showPercent val="0"/>
              <c:showBubbleSize val="0"/>
            </c:dLbl>
            <c:dLbl>
              <c:idx val="12"/>
              <c:spPr>
                <a:solidFill>
                  <a:sysClr val="window" lastClr="FFFFFF">
                    <a:alpha val="30000"/>
                  </a:sysClr>
                </a:solidFill>
              </c:spPr>
              <c:txPr>
                <a:bodyPr/>
                <a:lstStyle/>
                <a:p>
                  <a:pPr>
                    <a:defRPr/>
                  </a:pPr>
                  <a:endParaRPr lang="ja-JP"/>
                </a:p>
              </c:txPr>
              <c:dLblPos val="t"/>
              <c:showLegendKey val="0"/>
              <c:showVal val="1"/>
              <c:showCatName val="0"/>
              <c:showSerName val="0"/>
              <c:showPercent val="0"/>
              <c:showBubbleSize val="0"/>
            </c:dLbl>
            <c:spPr>
              <a:solidFill>
                <a:sysClr val="window" lastClr="FFFFFF">
                  <a:alpha val="30000"/>
                </a:sysClr>
              </a:solidFill>
            </c:spPr>
            <c:dLblPos val="t"/>
            <c:showLegendKey val="0"/>
            <c:showVal val="1"/>
            <c:showCatName val="0"/>
            <c:showSerName val="0"/>
            <c:showPercent val="0"/>
            <c:showBubbleSize val="0"/>
            <c:showLeaderLines val="0"/>
          </c:dLbls>
          <c:cat>
            <c:strRef>
              <c:f>Sheet1!$A$3:$A$18</c:f>
              <c:strCache>
                <c:ptCount val="16"/>
                <c:pt idx="0">
                  <c:v>H12.4</c:v>
                </c:pt>
                <c:pt idx="1">
                  <c:v>H13.3</c:v>
                </c:pt>
                <c:pt idx="2">
                  <c:v>H14.3</c:v>
                </c:pt>
                <c:pt idx="3">
                  <c:v>H15.3</c:v>
                </c:pt>
                <c:pt idx="4">
                  <c:v>H16.3</c:v>
                </c:pt>
                <c:pt idx="5">
                  <c:v>H17.3</c:v>
                </c:pt>
                <c:pt idx="6">
                  <c:v>H18.3</c:v>
                </c:pt>
                <c:pt idx="7">
                  <c:v>H19.3</c:v>
                </c:pt>
                <c:pt idx="8">
                  <c:v>H20.3</c:v>
                </c:pt>
                <c:pt idx="9">
                  <c:v>H21.3</c:v>
                </c:pt>
                <c:pt idx="10">
                  <c:v>H22.3</c:v>
                </c:pt>
                <c:pt idx="11">
                  <c:v>H23.3</c:v>
                </c:pt>
                <c:pt idx="12">
                  <c:v>H24.3</c:v>
                </c:pt>
                <c:pt idx="13">
                  <c:v>H25.3</c:v>
                </c:pt>
                <c:pt idx="14">
                  <c:v>H26.3</c:v>
                </c:pt>
                <c:pt idx="15">
                  <c:v>H27.3</c:v>
                </c:pt>
              </c:strCache>
            </c:strRef>
          </c:cat>
          <c:val>
            <c:numRef>
              <c:f>Sheet1!$J$3:$J$18</c:f>
              <c:numCache>
                <c:formatCode>0.0%</c:formatCode>
                <c:ptCount val="16"/>
                <c:pt idx="0">
                  <c:v>0.16545213076164522</c:v>
                </c:pt>
                <c:pt idx="1">
                  <c:v>0.17194673846058325</c:v>
                </c:pt>
                <c:pt idx="2">
                  <c:v>0.17795822553429896</c:v>
                </c:pt>
                <c:pt idx="3">
                  <c:v>0.18382690669454807</c:v>
                </c:pt>
                <c:pt idx="4">
                  <c:v>0.18783301152951043</c:v>
                </c:pt>
                <c:pt idx="5">
                  <c:v>0.19297751676586825</c:v>
                </c:pt>
                <c:pt idx="6">
                  <c:v>0.19927307789756346</c:v>
                </c:pt>
                <c:pt idx="7">
                  <c:v>0.20704476584111187</c:v>
                </c:pt>
                <c:pt idx="8">
                  <c:v>0.2134038447370428</c:v>
                </c:pt>
                <c:pt idx="9">
                  <c:v>0.21946826758147514</c:v>
                </c:pt>
                <c:pt idx="10">
                  <c:v>0.22407749148720957</c:v>
                </c:pt>
                <c:pt idx="11">
                  <c:v>0.22588350793761081</c:v>
                </c:pt>
                <c:pt idx="12">
                  <c:v>0.23165483086612065</c:v>
                </c:pt>
                <c:pt idx="13">
                  <c:v>0.24181463839951917</c:v>
                </c:pt>
                <c:pt idx="14">
                  <c:v>0.25142401487612909</c:v>
                </c:pt>
                <c:pt idx="15">
                  <c:v>0.25980554795623567</c:v>
                </c:pt>
              </c:numCache>
            </c:numRef>
          </c:val>
          <c:smooth val="0"/>
        </c:ser>
        <c:dLbls>
          <c:showLegendKey val="0"/>
          <c:showVal val="0"/>
          <c:showCatName val="0"/>
          <c:showSerName val="0"/>
          <c:showPercent val="0"/>
          <c:showBubbleSize val="0"/>
        </c:dLbls>
        <c:marker val="1"/>
        <c:smooth val="0"/>
        <c:axId val="106281216"/>
        <c:axId val="106291200"/>
      </c:lineChart>
      <c:catAx>
        <c:axId val="106269696"/>
        <c:scaling>
          <c:orientation val="minMax"/>
        </c:scaling>
        <c:delete val="0"/>
        <c:axPos val="b"/>
        <c:numFmt formatCode="General" sourceLinked="1"/>
        <c:majorTickMark val="out"/>
        <c:minorTickMark val="none"/>
        <c:tickLblPos val="nextTo"/>
        <c:crossAx val="106279680"/>
        <c:crosses val="autoZero"/>
        <c:auto val="1"/>
        <c:lblAlgn val="ctr"/>
        <c:lblOffset val="100"/>
        <c:noMultiLvlLbl val="0"/>
      </c:catAx>
      <c:valAx>
        <c:axId val="106279680"/>
        <c:scaling>
          <c:orientation val="minMax"/>
          <c:min val="20000"/>
        </c:scaling>
        <c:delete val="0"/>
        <c:axPos val="l"/>
        <c:majorGridlines/>
        <c:numFmt formatCode="#,##0_ " sourceLinked="1"/>
        <c:majorTickMark val="out"/>
        <c:minorTickMark val="none"/>
        <c:tickLblPos val="nextTo"/>
        <c:crossAx val="106269696"/>
        <c:crosses val="autoZero"/>
        <c:crossBetween val="between"/>
      </c:valAx>
      <c:catAx>
        <c:axId val="106281216"/>
        <c:scaling>
          <c:orientation val="minMax"/>
        </c:scaling>
        <c:delete val="1"/>
        <c:axPos val="b"/>
        <c:majorTickMark val="out"/>
        <c:minorTickMark val="none"/>
        <c:tickLblPos val="nextTo"/>
        <c:crossAx val="106291200"/>
        <c:crosses val="autoZero"/>
        <c:auto val="1"/>
        <c:lblAlgn val="ctr"/>
        <c:lblOffset val="100"/>
        <c:noMultiLvlLbl val="0"/>
      </c:catAx>
      <c:valAx>
        <c:axId val="106291200"/>
        <c:scaling>
          <c:orientation val="minMax"/>
          <c:max val="0.30000000000000004"/>
        </c:scaling>
        <c:delete val="0"/>
        <c:axPos val="r"/>
        <c:numFmt formatCode="0.0%" sourceLinked="1"/>
        <c:majorTickMark val="out"/>
        <c:minorTickMark val="none"/>
        <c:tickLblPos val="nextTo"/>
        <c:crossAx val="106281216"/>
        <c:crosses val="max"/>
        <c:crossBetween val="between"/>
      </c:valAx>
    </c:plotArea>
    <c:legend>
      <c:legendPos val="t"/>
      <c:layout>
        <c:manualLayout>
          <c:xMode val="edge"/>
          <c:yMode val="edge"/>
          <c:x val="7.9877620339474376E-2"/>
          <c:y val="8.3567701096186497E-2"/>
          <c:w val="0.69632867320156411"/>
          <c:h val="8.566743862899491E-2"/>
        </c:manualLayout>
      </c:layout>
      <c:overlay val="0"/>
      <c:txPr>
        <a:bodyPr/>
        <a:lstStyle/>
        <a:p>
          <a:pPr>
            <a:defRPr sz="1400">
              <a:latin typeface="HGSｺﾞｼｯｸM" panose="020B0600000000000000" pitchFamily="50" charset="-128"/>
              <a:ea typeface="HGSｺﾞｼｯｸM" panose="020B0600000000000000" pitchFamily="50" charset="-128"/>
            </a:defRPr>
          </a:pPr>
          <a:endParaRPr lang="ja-JP"/>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68311258780512E-2"/>
          <c:y val="7.4764442323497438E-2"/>
          <c:w val="0.86805607391561601"/>
          <c:h val="0.74980354728386223"/>
        </c:manualLayout>
      </c:layout>
      <c:barChart>
        <c:barDir val="col"/>
        <c:grouping val="clustered"/>
        <c:varyColors val="0"/>
        <c:ser>
          <c:idx val="0"/>
          <c:order val="0"/>
          <c:tx>
            <c:strRef>
              <c:f>'L:\保健師\■審査会委員\連絡会・総会\合議体長連絡会\区連絡会・代表者懇談会\27年度\合議体長連絡会\03 連絡会資料\江口作業分\[26_Ⅱ-6 申請事由別合議体別一次-二次変更度合 - コピー.xls]集計'!$C$62</c:f>
              <c:strCache>
                <c:ptCount val="1"/>
                <c:pt idx="0">
                  <c:v>全体</c:v>
                </c:pt>
              </c:strCache>
            </c:strRef>
          </c:tx>
          <c:spPr>
            <a:ln>
              <a:solidFill>
                <a:schemeClr val="bg1"/>
              </a:solidFill>
            </a:ln>
          </c:spPr>
          <c:invertIfNegative val="0"/>
          <c:dPt>
            <c:idx val="13"/>
            <c:invertIfNegative val="0"/>
            <c:bubble3D val="0"/>
            <c:spPr>
              <a:solidFill>
                <a:schemeClr val="bg1">
                  <a:lumMod val="65000"/>
                </a:schemeClr>
              </a:solidFill>
              <a:ln>
                <a:solidFill>
                  <a:schemeClr val="bg1"/>
                </a:solidFill>
              </a:ln>
            </c:spPr>
          </c:dPt>
          <c:dPt>
            <c:idx val="14"/>
            <c:invertIfNegative val="0"/>
            <c:bubble3D val="0"/>
            <c:spPr>
              <a:solidFill>
                <a:schemeClr val="tx1"/>
              </a:solidFill>
              <a:ln>
                <a:solidFill>
                  <a:schemeClr val="bg1"/>
                </a:solidFill>
              </a:ln>
            </c:spPr>
          </c:dPt>
          <c:cat>
            <c:numRef>
              <c:f>'L:\保健師\■審査会委員\連絡会・総会\合議体長連絡会\区連絡会・代表者懇談会\27年度\合議体長連絡会\03 連絡会資料\江口作業分\[26_Ⅱ-6 申請事由別合議体別一次-二次変更度合 - コピー.xls]集計'!$B$63:$B$103</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'L:\保健師\■審査会委員\連絡会・総会\合議体長連絡会\区連絡会・代表者懇談会\27年度\合議体長連絡会\03 連絡会資料\江口作業分\[26_Ⅱ-6 申請事由別合議体別一次-二次変更度合 - コピー.xls]集計'!$C$63:$C$103</c:f>
              <c:numCache>
                <c:formatCode>General</c:formatCode>
                <c:ptCount val="41"/>
                <c:pt idx="0">
                  <c:v>0</c:v>
                </c:pt>
                <c:pt idx="1">
                  <c:v>0</c:v>
                </c:pt>
                <c:pt idx="2">
                  <c:v>0</c:v>
                </c:pt>
                <c:pt idx="3">
                  <c:v>0</c:v>
                </c:pt>
                <c:pt idx="4">
                  <c:v>1</c:v>
                </c:pt>
                <c:pt idx="5">
                  <c:v>5</c:v>
                </c:pt>
                <c:pt idx="6">
                  <c:v>3</c:v>
                </c:pt>
                <c:pt idx="7">
                  <c:v>6</c:v>
                </c:pt>
                <c:pt idx="8">
                  <c:v>4</c:v>
                </c:pt>
                <c:pt idx="9">
                  <c:v>5</c:v>
                </c:pt>
                <c:pt idx="10">
                  <c:v>8</c:v>
                </c:pt>
                <c:pt idx="11">
                  <c:v>4</c:v>
                </c:pt>
                <c:pt idx="12">
                  <c:v>9</c:v>
                </c:pt>
                <c:pt idx="13">
                  <c:v>4</c:v>
                </c:pt>
                <c:pt idx="14">
                  <c:v>7</c:v>
                </c:pt>
                <c:pt idx="15">
                  <c:v>4</c:v>
                </c:pt>
                <c:pt idx="16">
                  <c:v>5</c:v>
                </c:pt>
                <c:pt idx="17">
                  <c:v>5</c:v>
                </c:pt>
                <c:pt idx="18">
                  <c:v>4</c:v>
                </c:pt>
                <c:pt idx="19">
                  <c:v>1</c:v>
                </c:pt>
                <c:pt idx="20">
                  <c:v>5</c:v>
                </c:pt>
                <c:pt idx="21">
                  <c:v>9</c:v>
                </c:pt>
                <c:pt idx="22">
                  <c:v>3</c:v>
                </c:pt>
                <c:pt idx="23">
                  <c:v>0</c:v>
                </c:pt>
                <c:pt idx="24">
                  <c:v>2</c:v>
                </c:pt>
                <c:pt idx="25">
                  <c:v>1</c:v>
                </c:pt>
                <c:pt idx="26">
                  <c:v>0</c:v>
                </c:pt>
                <c:pt idx="27">
                  <c:v>0</c:v>
                </c:pt>
                <c:pt idx="28">
                  <c:v>0</c:v>
                </c:pt>
                <c:pt idx="29">
                  <c:v>0</c:v>
                </c:pt>
                <c:pt idx="30">
                  <c:v>1</c:v>
                </c:pt>
                <c:pt idx="31">
                  <c:v>0</c:v>
                </c:pt>
                <c:pt idx="32">
                  <c:v>1</c:v>
                </c:pt>
                <c:pt idx="33">
                  <c:v>0</c:v>
                </c:pt>
                <c:pt idx="34">
                  <c:v>0</c:v>
                </c:pt>
                <c:pt idx="35">
                  <c:v>0</c:v>
                </c:pt>
                <c:pt idx="36">
                  <c:v>0</c:v>
                </c:pt>
                <c:pt idx="37">
                  <c:v>0</c:v>
                </c:pt>
                <c:pt idx="38">
                  <c:v>0</c:v>
                </c:pt>
                <c:pt idx="39">
                  <c:v>0</c:v>
                </c:pt>
                <c:pt idx="40">
                  <c:v>0</c:v>
                </c:pt>
              </c:numCache>
            </c:numRef>
          </c:val>
        </c:ser>
        <c:dLbls>
          <c:showLegendKey val="0"/>
          <c:showVal val="0"/>
          <c:showCatName val="0"/>
          <c:showSerName val="0"/>
          <c:showPercent val="0"/>
          <c:showBubbleSize val="0"/>
        </c:dLbls>
        <c:gapWidth val="0"/>
        <c:axId val="108099072"/>
        <c:axId val="108100608"/>
      </c:barChart>
      <c:catAx>
        <c:axId val="108099072"/>
        <c:scaling>
          <c:orientation val="minMax"/>
        </c:scaling>
        <c:delete val="0"/>
        <c:axPos val="b"/>
        <c:numFmt formatCode="General" sourceLinked="1"/>
        <c:majorTickMark val="out"/>
        <c:minorTickMark val="none"/>
        <c:tickLblPos val="nextTo"/>
        <c:txPr>
          <a:bodyPr/>
          <a:lstStyle/>
          <a:p>
            <a:pPr>
              <a:defRPr sz="900"/>
            </a:pPr>
            <a:endParaRPr lang="ja-JP"/>
          </a:p>
        </c:txPr>
        <c:crossAx val="108100608"/>
        <c:crosses val="autoZero"/>
        <c:auto val="1"/>
        <c:lblAlgn val="ctr"/>
        <c:lblOffset val="100"/>
        <c:tickLblSkip val="2"/>
        <c:tickMarkSkip val="2"/>
        <c:noMultiLvlLbl val="0"/>
      </c:catAx>
      <c:valAx>
        <c:axId val="108100608"/>
        <c:scaling>
          <c:orientation val="minMax"/>
          <c:max val="16"/>
          <c:min val="0"/>
        </c:scaling>
        <c:delete val="0"/>
        <c:axPos val="l"/>
        <c:numFmt formatCode="General" sourceLinked="1"/>
        <c:majorTickMark val="out"/>
        <c:minorTickMark val="none"/>
        <c:tickLblPos val="nextTo"/>
        <c:crossAx val="108099072"/>
        <c:crosses val="autoZero"/>
        <c:crossBetween val="between"/>
      </c:valAx>
      <c:spPr>
        <a:noFill/>
        <a:ln w="25400">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4894097540133"/>
          <c:y val="7.5914664513089716E-2"/>
          <c:w val="0.86699749740584753"/>
          <c:h val="0.75279197792583619"/>
        </c:manualLayout>
      </c:layout>
      <c:barChart>
        <c:barDir val="col"/>
        <c:grouping val="clustered"/>
        <c:varyColors val="0"/>
        <c:ser>
          <c:idx val="0"/>
          <c:order val="0"/>
          <c:tx>
            <c:strRef>
              <c:f>'L:\保健師\■審査会委員\連絡会・総会\合議体長連絡会\区連絡会・代表者懇談会\27年度\合議体長連絡会\03 連絡会資料\江口作業分\[26_Ⅱ-6 申請事由別合議体別一次-二次変更度合 - コピー.xls]集計'!$B$11</c:f>
              <c:strCache>
                <c:ptCount val="1"/>
                <c:pt idx="0">
                  <c:v>全体</c:v>
                </c:pt>
              </c:strCache>
            </c:strRef>
          </c:tx>
          <c:spPr>
            <a:ln>
              <a:solidFill>
                <a:schemeClr val="bg1"/>
              </a:solidFill>
            </a:ln>
          </c:spPr>
          <c:invertIfNegative val="0"/>
          <c:dPt>
            <c:idx val="7"/>
            <c:invertIfNegative val="0"/>
            <c:bubble3D val="0"/>
            <c:spPr>
              <a:solidFill>
                <a:schemeClr val="bg1">
                  <a:lumMod val="65000"/>
                </a:schemeClr>
              </a:solidFill>
              <a:ln>
                <a:solidFill>
                  <a:schemeClr val="bg1"/>
                </a:solidFill>
              </a:ln>
            </c:spPr>
          </c:dPt>
          <c:dPt>
            <c:idx val="8"/>
            <c:invertIfNegative val="0"/>
            <c:bubble3D val="0"/>
            <c:spPr>
              <a:solidFill>
                <a:schemeClr val="tx1"/>
              </a:solidFill>
              <a:ln>
                <a:solidFill>
                  <a:schemeClr val="bg1"/>
                </a:solidFill>
              </a:ln>
            </c:spPr>
          </c:dPt>
          <c:cat>
            <c:numRef>
              <c:f>'L:\保健師\■審査会委員\連絡会・総会\合議体長連絡会\区連絡会・代表者懇談会\27年度\合議体長連絡会\03 連絡会資料\江口作業分\[26_Ⅱ-6 申請事由別合議体別一次-二次変更度合 - コピー.xls]集計'!$A$12:$A$52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'L:\保健師\■審査会委員\連絡会・総会\合議体長連絡会\区連絡会・代表者懇談会\27年度\合議体長連絡会\03 連絡会資料\江口作業分\[26_Ⅱ-6 申請事由別合議体別一次-二次変更度合 - コピー.xls]集計'!$B$12:$B$52</c:f>
              <c:numCache>
                <c:formatCode>General</c:formatCode>
                <c:ptCount val="41"/>
                <c:pt idx="0">
                  <c:v>0</c:v>
                </c:pt>
                <c:pt idx="1">
                  <c:v>0</c:v>
                </c:pt>
                <c:pt idx="2">
                  <c:v>2</c:v>
                </c:pt>
                <c:pt idx="3">
                  <c:v>8</c:v>
                </c:pt>
                <c:pt idx="4">
                  <c:v>8</c:v>
                </c:pt>
                <c:pt idx="5">
                  <c:v>10</c:v>
                </c:pt>
                <c:pt idx="6">
                  <c:v>16</c:v>
                </c:pt>
                <c:pt idx="7">
                  <c:v>9</c:v>
                </c:pt>
                <c:pt idx="8">
                  <c:v>6</c:v>
                </c:pt>
                <c:pt idx="9">
                  <c:v>10</c:v>
                </c:pt>
                <c:pt idx="10">
                  <c:v>6</c:v>
                </c:pt>
                <c:pt idx="11">
                  <c:v>7</c:v>
                </c:pt>
                <c:pt idx="12">
                  <c:v>3</c:v>
                </c:pt>
                <c:pt idx="13">
                  <c:v>4</c:v>
                </c:pt>
                <c:pt idx="14">
                  <c:v>3</c:v>
                </c:pt>
                <c:pt idx="15">
                  <c:v>1</c:v>
                </c:pt>
                <c:pt idx="16">
                  <c:v>1</c:v>
                </c:pt>
                <c:pt idx="17">
                  <c:v>2</c:v>
                </c:pt>
                <c:pt idx="18">
                  <c:v>0</c:v>
                </c:pt>
                <c:pt idx="19">
                  <c:v>1</c:v>
                </c:pt>
                <c:pt idx="20">
                  <c:v>0</c:v>
                </c:pt>
                <c:pt idx="21">
                  <c:v>0</c:v>
                </c:pt>
                <c:pt idx="22">
                  <c:v>0</c:v>
                </c:pt>
                <c:pt idx="23">
                  <c:v>0</c:v>
                </c:pt>
                <c:pt idx="24">
                  <c:v>0</c:v>
                </c:pt>
                <c:pt idx="25">
                  <c:v>0</c:v>
                </c:pt>
              </c:numCache>
            </c:numRef>
          </c:val>
        </c:ser>
        <c:dLbls>
          <c:showLegendKey val="0"/>
          <c:showVal val="0"/>
          <c:showCatName val="0"/>
          <c:showSerName val="0"/>
          <c:showPercent val="0"/>
          <c:showBubbleSize val="0"/>
        </c:dLbls>
        <c:gapWidth val="0"/>
        <c:axId val="108126208"/>
        <c:axId val="108127744"/>
      </c:barChart>
      <c:catAx>
        <c:axId val="108126208"/>
        <c:scaling>
          <c:orientation val="minMax"/>
        </c:scaling>
        <c:delete val="0"/>
        <c:axPos val="b"/>
        <c:numFmt formatCode="General" sourceLinked="1"/>
        <c:majorTickMark val="out"/>
        <c:minorTickMark val="none"/>
        <c:tickLblPos val="nextTo"/>
        <c:txPr>
          <a:bodyPr/>
          <a:lstStyle/>
          <a:p>
            <a:pPr>
              <a:defRPr sz="900"/>
            </a:pPr>
            <a:endParaRPr lang="ja-JP"/>
          </a:p>
        </c:txPr>
        <c:crossAx val="108127744"/>
        <c:crosses val="autoZero"/>
        <c:auto val="1"/>
        <c:lblAlgn val="ctr"/>
        <c:lblOffset val="100"/>
        <c:tickLblSkip val="2"/>
        <c:tickMarkSkip val="2"/>
        <c:noMultiLvlLbl val="0"/>
      </c:catAx>
      <c:valAx>
        <c:axId val="108127744"/>
        <c:scaling>
          <c:orientation val="minMax"/>
          <c:max val="16"/>
          <c:min val="0"/>
        </c:scaling>
        <c:delete val="0"/>
        <c:axPos val="l"/>
        <c:numFmt formatCode="General" sourceLinked="1"/>
        <c:majorTickMark val="out"/>
        <c:minorTickMark val="none"/>
        <c:tickLblPos val="nextTo"/>
        <c:crossAx val="108126208"/>
        <c:crosses val="autoZero"/>
        <c:crossBetween val="between"/>
      </c:valAx>
      <c:spPr>
        <a:noFill/>
        <a:ln w="25400">
          <a:noFill/>
        </a:ln>
      </c:spPr>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A22558FB-7D3E-41EC-8E1D-CB53D5302EAF}" type="datetimeFigureOut">
              <a:rPr kumimoji="1" lang="ja-JP" altLang="en-US" smtClean="0"/>
              <a:t>2016/4/26</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60B7830-4F9C-4093-BE0A-5E1DC64E79A9}" type="slidenum">
              <a:rPr kumimoji="1" lang="ja-JP" altLang="en-US" smtClean="0"/>
              <a:t>‹#›</a:t>
            </a:fld>
            <a:endParaRPr kumimoji="1" lang="ja-JP" altLang="en-US"/>
          </a:p>
        </p:txBody>
      </p:sp>
    </p:spTree>
    <p:extLst>
      <p:ext uri="{BB962C8B-B14F-4D97-AF65-F5344CB8AC3E}">
        <p14:creationId xmlns:p14="http://schemas.microsoft.com/office/powerpoint/2010/main" val="240828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2D96C72-51EB-49D7-BDFE-C33CBCF0081A}" type="datetimeFigureOut">
              <a:rPr kumimoji="1" lang="ja-JP" altLang="en-US" smtClean="0"/>
              <a:t>2016/4/26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F93864D-D4E6-4748-9E46-2CC816E81B62}" type="slidenum">
              <a:rPr kumimoji="1" lang="ja-JP" altLang="en-US" smtClean="0"/>
              <a:t>‹#›</a:t>
            </a:fld>
            <a:endParaRPr kumimoji="1" lang="ja-JP" altLang="en-US"/>
          </a:p>
        </p:txBody>
      </p:sp>
    </p:spTree>
    <p:extLst>
      <p:ext uri="{BB962C8B-B14F-4D97-AF65-F5344CB8AC3E}">
        <p14:creationId xmlns:p14="http://schemas.microsoft.com/office/powerpoint/2010/main" val="1202612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922338" y="746125"/>
            <a:ext cx="4965700" cy="3725863"/>
          </a:xfrm>
          <a:ln/>
        </p:spPr>
      </p:sp>
      <p:sp>
        <p:nvSpPr>
          <p:cNvPr id="125955" name="Rectangle 3"/>
          <p:cNvSpPr>
            <a:spLocks noGrp="1" noChangeArrowheads="1"/>
          </p:cNvSpPr>
          <p:nvPr>
            <p:ph type="body" idx="1"/>
          </p:nvPr>
        </p:nvSpPr>
        <p:spPr>
          <a:xfrm>
            <a:off x="681039" y="4721226"/>
            <a:ext cx="544512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a:ln/>
        </p:spPr>
      </p:sp>
      <p:sp>
        <p:nvSpPr>
          <p:cNvPr id="1177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1177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382" eaLnBrk="0" hangingPunct="0">
              <a:spcBef>
                <a:spcPct val="30000"/>
              </a:spcBef>
              <a:defRPr kumimoji="1" sz="1200">
                <a:solidFill>
                  <a:schemeClr val="tx1"/>
                </a:solidFill>
                <a:latin typeface="Arial" charset="0"/>
                <a:ea typeface="ＭＳ Ｐ明朝" pitchFamily="18" charset="-128"/>
              </a:defRPr>
            </a:lvl1pPr>
            <a:lvl2pPr marL="745402" indent="-286693" defTabSz="925382" eaLnBrk="0" hangingPunct="0">
              <a:spcBef>
                <a:spcPct val="30000"/>
              </a:spcBef>
              <a:defRPr kumimoji="1" sz="1200">
                <a:solidFill>
                  <a:schemeClr val="tx1"/>
                </a:solidFill>
                <a:latin typeface="Arial" charset="0"/>
                <a:ea typeface="ＭＳ Ｐ明朝" pitchFamily="18" charset="-128"/>
              </a:defRPr>
            </a:lvl2pPr>
            <a:lvl3pPr marL="1146772" indent="-229354" defTabSz="925382" eaLnBrk="0" hangingPunct="0">
              <a:spcBef>
                <a:spcPct val="30000"/>
              </a:spcBef>
              <a:defRPr kumimoji="1" sz="1200">
                <a:solidFill>
                  <a:schemeClr val="tx1"/>
                </a:solidFill>
                <a:latin typeface="Arial" charset="0"/>
                <a:ea typeface="ＭＳ Ｐ明朝" pitchFamily="18" charset="-128"/>
              </a:defRPr>
            </a:lvl3pPr>
            <a:lvl4pPr marL="1605481" indent="-229354" defTabSz="925382" eaLnBrk="0" hangingPunct="0">
              <a:spcBef>
                <a:spcPct val="30000"/>
              </a:spcBef>
              <a:defRPr kumimoji="1" sz="1200">
                <a:solidFill>
                  <a:schemeClr val="tx1"/>
                </a:solidFill>
                <a:latin typeface="Arial" charset="0"/>
                <a:ea typeface="ＭＳ Ｐ明朝" pitchFamily="18" charset="-128"/>
              </a:defRPr>
            </a:lvl4pPr>
            <a:lvl5pPr marL="2064189" indent="-229354" defTabSz="925382" eaLnBrk="0" hangingPunct="0">
              <a:spcBef>
                <a:spcPct val="30000"/>
              </a:spcBef>
              <a:defRPr kumimoji="1" sz="1200">
                <a:solidFill>
                  <a:schemeClr val="tx1"/>
                </a:solidFill>
                <a:latin typeface="Arial" charset="0"/>
                <a:ea typeface="ＭＳ Ｐ明朝" pitchFamily="18" charset="-128"/>
              </a:defRPr>
            </a:lvl5pPr>
            <a:lvl6pPr marL="2522898" indent="-229354" defTabSz="925382"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81607" indent="-229354" defTabSz="925382"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40316" indent="-229354" defTabSz="925382"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99024" indent="-229354" defTabSz="925382"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3CB2B770-886C-4C05-A80B-F2154A1CAA54}" type="slidenum">
              <a:rPr lang="en-US" altLang="ja-JP" smtClean="0">
                <a:ea typeface="ＭＳ Ｐゴシック" pitchFamily="50" charset="-128"/>
              </a:rPr>
              <a:pPr eaLnBrk="1" hangingPunct="1">
                <a:spcBef>
                  <a:spcPct val="0"/>
                </a:spcBef>
              </a:pPr>
              <a:t>3</a:t>
            </a:fld>
            <a:endParaRPr lang="en-US" altLang="ja-JP" smtClean="0">
              <a:ea typeface="ＭＳ Ｐゴシック"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922338" y="746125"/>
            <a:ext cx="4965700" cy="3725863"/>
          </a:xfrm>
          <a:ln/>
        </p:spPr>
      </p:sp>
      <p:sp>
        <p:nvSpPr>
          <p:cNvPr id="125955" name="Rectangle 3"/>
          <p:cNvSpPr>
            <a:spLocks noGrp="1" noChangeArrowheads="1"/>
          </p:cNvSpPr>
          <p:nvPr>
            <p:ph type="body" idx="1"/>
          </p:nvPr>
        </p:nvSpPr>
        <p:spPr>
          <a:xfrm>
            <a:off x="681039" y="4721226"/>
            <a:ext cx="5445125"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a:ln/>
        </p:spPr>
      </p:sp>
      <p:sp>
        <p:nvSpPr>
          <p:cNvPr id="1177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93864D-D4E6-4748-9E46-2CC816E81B62}" type="slidenum">
              <a:rPr kumimoji="1" lang="ja-JP" altLang="en-US" smtClean="0"/>
              <a:t>8</a:t>
            </a:fld>
            <a:endParaRPr kumimoji="1" lang="ja-JP" altLang="en-US"/>
          </a:p>
        </p:txBody>
      </p:sp>
    </p:spTree>
    <p:extLst>
      <p:ext uri="{BB962C8B-B14F-4D97-AF65-F5344CB8AC3E}">
        <p14:creationId xmlns:p14="http://schemas.microsoft.com/office/powerpoint/2010/main" val="72499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37889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376602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248710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184000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84167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161573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287166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270020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155743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28448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0E38086-B339-459B-8067-46D10DF53E2F}" type="datetimeFigureOut">
              <a:rPr kumimoji="1" lang="ja-JP" altLang="en-US" smtClean="0"/>
              <a:t>2016/4/26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261402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38086-B339-459B-8067-46D10DF53E2F}" type="datetimeFigureOut">
              <a:rPr kumimoji="1" lang="ja-JP" altLang="en-US" smtClean="0"/>
              <a:t>2016/4/26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DEE83-C39A-4D19-9D4F-4BDD5DEA8788}" type="slidenum">
              <a:rPr kumimoji="1" lang="ja-JP" altLang="en-US" smtClean="0"/>
              <a:t>‹#›</a:t>
            </a:fld>
            <a:endParaRPr kumimoji="1" lang="ja-JP" altLang="en-US"/>
          </a:p>
        </p:txBody>
      </p:sp>
    </p:spTree>
    <p:extLst>
      <p:ext uri="{BB962C8B-B14F-4D97-AF65-F5344CB8AC3E}">
        <p14:creationId xmlns:p14="http://schemas.microsoft.com/office/powerpoint/2010/main" val="1680727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12776"/>
            <a:ext cx="7772400" cy="1470025"/>
          </a:xfrm>
        </p:spPr>
        <p:txBody>
          <a:bodyPr>
            <a:normAutofit fontScale="90000"/>
          </a:bodyPr>
          <a:lstStyle/>
          <a:p>
            <a:r>
              <a:rPr lang="ja-JP" altLang="en-US" dirty="0"/>
              <a:t>神戸市に</a:t>
            </a:r>
            <a:r>
              <a:rPr lang="ja-JP" altLang="en-US" dirty="0" smtClean="0"/>
              <a:t>おける</a:t>
            </a:r>
            <a:r>
              <a:rPr lang="en-US" altLang="ja-JP" dirty="0" smtClean="0"/>
              <a:t/>
            </a:r>
            <a:br>
              <a:rPr lang="en-US" altLang="ja-JP" dirty="0" smtClean="0"/>
            </a:br>
            <a:r>
              <a:rPr lang="ja-JP" altLang="en-US" dirty="0" smtClean="0"/>
              <a:t>要介護認定適正化にむけた取組み</a:t>
            </a:r>
            <a:endParaRPr kumimoji="1" lang="ja-JP" altLang="en-US" dirty="0"/>
          </a:p>
        </p:txBody>
      </p:sp>
      <p:pic>
        <p:nvPicPr>
          <p:cNvPr id="1027" name="Picture 3" descr="\\kobecity.local\データ交換用\全庁共有\全職員読書可\(((広報課写真共有用)))\フォトブック\+イメージ_見開き_宮本_MG_0883_f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116" y="3429001"/>
            <a:ext cx="7770316" cy="2803022"/>
          </a:xfrm>
          <a:prstGeom prst="rect">
            <a:avLst/>
          </a:prstGeom>
          <a:noFill/>
          <a:extLst>
            <a:ext uri="{909E8E84-426E-40DD-AFC4-6F175D3DCCD1}">
              <a14:hiddenFill xmlns:a14="http://schemas.microsoft.com/office/drawing/2010/main">
                <a:solidFill>
                  <a:srgbClr val="FFFFFF"/>
                </a:solidFill>
              </a14:hiddenFill>
            </a:ext>
          </a:extLst>
        </p:spPr>
      </p:pic>
      <p:sp>
        <p:nvSpPr>
          <p:cNvPr id="8" name="サブタイトル 6"/>
          <p:cNvSpPr>
            <a:spLocks noGrp="1"/>
          </p:cNvSpPr>
          <p:nvPr>
            <p:ph type="subTitle" idx="1"/>
          </p:nvPr>
        </p:nvSpPr>
        <p:spPr/>
        <p:txBody>
          <a:bodyPr/>
          <a:lstStyle/>
          <a:p>
            <a:r>
              <a:rPr kumimoji="1" lang="ja-JP" altLang="en-US" dirty="0" smtClean="0">
                <a:solidFill>
                  <a:schemeClr val="bg1"/>
                </a:solidFill>
              </a:rPr>
              <a:t>神戸市保健福祉局介護保険</a:t>
            </a:r>
            <a:r>
              <a:rPr lang="ja-JP" altLang="en-US" dirty="0">
                <a:solidFill>
                  <a:schemeClr val="bg1"/>
                </a:solidFill>
              </a:rPr>
              <a:t>課</a:t>
            </a:r>
            <a:endParaRPr kumimoji="1" lang="ja-JP" altLang="en-US" dirty="0">
              <a:solidFill>
                <a:schemeClr val="bg1"/>
              </a:solidFill>
            </a:endParaRPr>
          </a:p>
        </p:txBody>
      </p:sp>
    </p:spTree>
    <p:extLst>
      <p:ext uri="{BB962C8B-B14F-4D97-AF65-F5344CB8AC3E}">
        <p14:creationId xmlns:p14="http://schemas.microsoft.com/office/powerpoint/2010/main" val="130113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平成２２～２６年度の取り組みの評価</a:t>
            </a:r>
            <a:endParaRPr lang="en-US" altLang="ja-JP" sz="2800" dirty="0" smtClean="0">
              <a:solidFill>
                <a:prstClr val="white"/>
              </a:solidFill>
            </a:endParaRPr>
          </a:p>
        </p:txBody>
      </p:sp>
      <p:graphicFrame>
        <p:nvGraphicFramePr>
          <p:cNvPr id="13" name="コンテンツ プレースホルダー 12"/>
          <p:cNvGraphicFramePr>
            <a:graphicFrameLocks noGrp="1"/>
          </p:cNvGraphicFramePr>
          <p:nvPr>
            <p:ph sz="half" idx="2"/>
            <p:extLst>
              <p:ext uri="{D42A27DB-BD31-4B8C-83A1-F6EECF244321}">
                <p14:modId xmlns:p14="http://schemas.microsoft.com/office/powerpoint/2010/main" val="2498248899"/>
              </p:ext>
            </p:extLst>
          </p:nvPr>
        </p:nvGraphicFramePr>
        <p:xfrm>
          <a:off x="190242" y="1422648"/>
          <a:ext cx="6758010"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コンテンツ プレースホルダー 13"/>
          <p:cNvGraphicFramePr>
            <a:graphicFrameLocks noGrp="1"/>
          </p:cNvGraphicFramePr>
          <p:nvPr>
            <p:ph sz="quarter" idx="4"/>
            <p:extLst>
              <p:ext uri="{D42A27DB-BD31-4B8C-83A1-F6EECF244321}">
                <p14:modId xmlns:p14="http://schemas.microsoft.com/office/powerpoint/2010/main" val="3812871642"/>
              </p:ext>
            </p:extLst>
          </p:nvPr>
        </p:nvGraphicFramePr>
        <p:xfrm>
          <a:off x="179512" y="4144660"/>
          <a:ext cx="6794013" cy="2644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430225727"/>
              </p:ext>
            </p:extLst>
          </p:nvPr>
        </p:nvGraphicFramePr>
        <p:xfrm>
          <a:off x="7092280" y="1484784"/>
          <a:ext cx="1872208" cy="2160240"/>
        </p:xfrm>
        <a:graphic>
          <a:graphicData uri="http://schemas.openxmlformats.org/drawingml/2006/table">
            <a:tbl>
              <a:tblPr>
                <a:tableStyleId>{5C22544A-7EE6-4342-B048-85BDC9FD1C3A}</a:tableStyleId>
              </a:tblPr>
              <a:tblGrid>
                <a:gridCol w="936104"/>
                <a:gridCol w="936104"/>
              </a:tblGrid>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平均値</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dirty="0">
                          <a:effectLst/>
                          <a:latin typeface="HGSｺﾞｼｯｸM" panose="020B0600000000000000" pitchFamily="50" charset="-128"/>
                          <a:ea typeface="HGSｺﾞｼｯｸM" panose="020B0600000000000000" pitchFamily="50" charset="-128"/>
                        </a:rPr>
                        <a:t>14.4%</a:t>
                      </a:r>
                      <a:endParaRPr lang="en-US" altLang="ja-JP"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標準偏差</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a:effectLst/>
                          <a:latin typeface="HGSｺﾞｼｯｸM" panose="020B0600000000000000" pitchFamily="50" charset="-128"/>
                          <a:ea typeface="HGSｺﾞｼｯｸM" panose="020B0600000000000000" pitchFamily="50" charset="-128"/>
                        </a:rPr>
                        <a:t>5.8%</a:t>
                      </a:r>
                      <a:endParaRPr lang="en-US" altLang="ja-JP" sz="12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中央値</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dirty="0">
                          <a:effectLst/>
                          <a:latin typeface="HGSｺﾞｼｯｸM" panose="020B0600000000000000" pitchFamily="50" charset="-128"/>
                          <a:ea typeface="HGSｺﾞｼｯｸM" panose="020B0600000000000000" pitchFamily="50" charset="-128"/>
                        </a:rPr>
                        <a:t>13.8%</a:t>
                      </a:r>
                      <a:endParaRPr lang="en-US" altLang="ja-JP"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最小値</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dirty="0">
                          <a:effectLst/>
                          <a:latin typeface="HGSｺﾞｼｯｸM" panose="020B0600000000000000" pitchFamily="50" charset="-128"/>
                          <a:ea typeface="HGSｺﾞｼｯｸM" panose="020B0600000000000000" pitchFamily="50" charset="-128"/>
                        </a:rPr>
                        <a:t>4.7%</a:t>
                      </a:r>
                      <a:endParaRPr lang="en-US" altLang="ja-JP"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最大値</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dirty="0">
                          <a:effectLst/>
                          <a:latin typeface="HGSｺﾞｼｯｸM" panose="020B0600000000000000" pitchFamily="50" charset="-128"/>
                          <a:ea typeface="HGSｺﾞｼｯｸM" panose="020B0600000000000000" pitchFamily="50" charset="-128"/>
                        </a:rPr>
                        <a:t>32.9%</a:t>
                      </a:r>
                      <a:endParaRPr lang="en-US" altLang="ja-JP"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655881445"/>
              </p:ext>
            </p:extLst>
          </p:nvPr>
        </p:nvGraphicFramePr>
        <p:xfrm>
          <a:off x="7092280" y="4221088"/>
          <a:ext cx="1872208" cy="2160240"/>
        </p:xfrm>
        <a:graphic>
          <a:graphicData uri="http://schemas.openxmlformats.org/drawingml/2006/table">
            <a:tbl>
              <a:tblPr>
                <a:tableStyleId>{5C22544A-7EE6-4342-B048-85BDC9FD1C3A}</a:tableStyleId>
              </a:tblPr>
              <a:tblGrid>
                <a:gridCol w="936104"/>
                <a:gridCol w="936104"/>
              </a:tblGrid>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平均値</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a:effectLst/>
                          <a:latin typeface="HGSｺﾞｼｯｸM" panose="020B0600000000000000" pitchFamily="50" charset="-128"/>
                          <a:ea typeface="HGSｺﾞｼｯｸM" panose="020B0600000000000000" pitchFamily="50" charset="-128"/>
                        </a:rPr>
                        <a:t>8.4%</a:t>
                      </a:r>
                      <a:endParaRPr lang="en-US" altLang="ja-JP" sz="12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標準偏差</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a:effectLst/>
                          <a:latin typeface="HGSｺﾞｼｯｸM" panose="020B0600000000000000" pitchFamily="50" charset="-128"/>
                          <a:ea typeface="HGSｺﾞｼｯｸM" panose="020B0600000000000000" pitchFamily="50" charset="-128"/>
                        </a:rPr>
                        <a:t>3.6%</a:t>
                      </a:r>
                      <a:endParaRPr lang="en-US" altLang="ja-JP" sz="12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中央値</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dirty="0">
                          <a:effectLst/>
                          <a:latin typeface="HGSｺﾞｼｯｸM" panose="020B0600000000000000" pitchFamily="50" charset="-128"/>
                          <a:ea typeface="HGSｺﾞｼｯｸM" panose="020B0600000000000000" pitchFamily="50" charset="-128"/>
                        </a:rPr>
                        <a:t>7.5%</a:t>
                      </a:r>
                      <a:endParaRPr lang="en-US" altLang="ja-JP"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r h="432048">
                <a:tc>
                  <a:txBody>
                    <a:bodyPr/>
                    <a:lstStyle/>
                    <a:p>
                      <a:pPr algn="ctr" fontAlgn="ctr"/>
                      <a:r>
                        <a:rPr lang="ja-JP" altLang="en-US" sz="1200" u="none" strike="noStrike" dirty="0">
                          <a:effectLst/>
                          <a:latin typeface="HGSｺﾞｼｯｸM" panose="020B0600000000000000" pitchFamily="50" charset="-128"/>
                          <a:ea typeface="HGSｺﾞｼｯｸM" panose="020B0600000000000000" pitchFamily="50" charset="-128"/>
                        </a:rPr>
                        <a:t>最小値</a:t>
                      </a:r>
                      <a:endParaRPr lang="ja-JP" altLang="en-US"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dirty="0">
                          <a:effectLst/>
                          <a:latin typeface="HGSｺﾞｼｯｸM" panose="020B0600000000000000" pitchFamily="50" charset="-128"/>
                          <a:ea typeface="HGSｺﾞｼｯｸM" panose="020B0600000000000000" pitchFamily="50" charset="-128"/>
                        </a:rPr>
                        <a:t>2.4%</a:t>
                      </a:r>
                      <a:endParaRPr lang="en-US" altLang="ja-JP"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r h="432048">
                <a:tc>
                  <a:txBody>
                    <a:bodyPr/>
                    <a:lstStyle/>
                    <a:p>
                      <a:pPr algn="ctr" fontAlgn="ctr"/>
                      <a:r>
                        <a:rPr lang="ja-JP" altLang="en-US" sz="1200" u="none" strike="noStrike">
                          <a:effectLst/>
                          <a:latin typeface="HGSｺﾞｼｯｸM" panose="020B0600000000000000" pitchFamily="50" charset="-128"/>
                          <a:ea typeface="HGSｺﾞｼｯｸM" panose="020B0600000000000000" pitchFamily="50" charset="-128"/>
                        </a:rPr>
                        <a:t>最大値</a:t>
                      </a:r>
                      <a:endParaRPr lang="ja-JP" altLang="en-US" sz="1200" b="0" i="0" u="none" strike="noStrike">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c>
                  <a:txBody>
                    <a:bodyPr/>
                    <a:lstStyle/>
                    <a:p>
                      <a:pPr algn="ctr" fontAlgn="ctr"/>
                      <a:r>
                        <a:rPr lang="en-US" altLang="ja-JP" sz="1200" u="none" strike="noStrike" dirty="0">
                          <a:effectLst/>
                          <a:latin typeface="HGSｺﾞｼｯｸM" panose="020B0600000000000000" pitchFamily="50" charset="-128"/>
                          <a:ea typeface="HGSｺﾞｼｯｸM" panose="020B0600000000000000" pitchFamily="50" charset="-128"/>
                        </a:rPr>
                        <a:t>19.6%</a:t>
                      </a:r>
                      <a:endParaRPr lang="en-US" altLang="ja-JP" sz="1200" b="0" i="0" u="none" strike="noStrike" dirty="0">
                        <a:solidFill>
                          <a:srgbClr val="000000"/>
                        </a:solidFill>
                        <a:effectLst/>
                        <a:latin typeface="HGSｺﾞｼｯｸM" panose="020B0600000000000000" pitchFamily="50" charset="-128"/>
                        <a:ea typeface="HGSｺﾞｼｯｸM" panose="020B0600000000000000" pitchFamily="50" charset="-128"/>
                      </a:endParaRPr>
                    </a:p>
                  </a:txBody>
                  <a:tcPr marL="0" marR="0" marT="0" marB="0" anchor="ctr"/>
                </a:tc>
              </a:tr>
            </a:tbl>
          </a:graphicData>
        </a:graphic>
      </p:graphicFrame>
      <p:sp>
        <p:nvSpPr>
          <p:cNvPr id="17" name="テキスト ボックス 16"/>
          <p:cNvSpPr txBox="1"/>
          <p:nvPr/>
        </p:nvSpPr>
        <p:spPr>
          <a:xfrm>
            <a:off x="539552" y="764704"/>
            <a:ext cx="4464496" cy="400110"/>
          </a:xfrm>
          <a:prstGeom prst="rect">
            <a:avLst/>
          </a:prstGeom>
          <a:noFill/>
        </p:spPr>
        <p:txBody>
          <a:bodyPr wrap="square" rtlCol="0">
            <a:spAutoFit/>
          </a:bodyPr>
          <a:lstStyle/>
          <a:p>
            <a:r>
              <a:rPr kumimoji="1" lang="ja-JP" altLang="en-US" sz="2000" dirty="0" smtClean="0">
                <a:latin typeface="HGSｺﾞｼｯｸM" panose="020B0600000000000000" pitchFamily="50" charset="-128"/>
                <a:ea typeface="HGSｺﾞｼｯｸM" panose="020B0600000000000000" pitchFamily="50" charset="-128"/>
              </a:rPr>
              <a:t>一次判定からの重度変更率（全体）</a:t>
            </a:r>
            <a:endParaRPr kumimoji="1" lang="ja-JP" altLang="en-US" sz="2000" dirty="0">
              <a:latin typeface="HGSｺﾞｼｯｸM" panose="020B0600000000000000" pitchFamily="50" charset="-128"/>
              <a:ea typeface="HGSｺﾞｼｯｸM" panose="020B0600000000000000" pitchFamily="50" charset="-128"/>
            </a:endParaRPr>
          </a:p>
        </p:txBody>
      </p:sp>
      <p:cxnSp>
        <p:nvCxnSpPr>
          <p:cNvPr id="19" name="直線コネクタ 18"/>
          <p:cNvCxnSpPr/>
          <p:nvPr/>
        </p:nvCxnSpPr>
        <p:spPr>
          <a:xfrm>
            <a:off x="539552" y="1196752"/>
            <a:ext cx="42484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95536" y="1268760"/>
            <a:ext cx="1296144" cy="307777"/>
          </a:xfrm>
          <a:prstGeom prst="rect">
            <a:avLst/>
          </a:prstGeom>
          <a:noFill/>
        </p:spPr>
        <p:txBody>
          <a:bodyPr wrap="square" rtlCol="0">
            <a:spAutoFit/>
          </a:bodyPr>
          <a:lstStyle/>
          <a:p>
            <a:r>
              <a:rPr lang="ja-JP" altLang="en-US" sz="1400" dirty="0" smtClean="0">
                <a:solidFill>
                  <a:schemeClr val="accent1"/>
                </a:solidFill>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２２年度</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32" name="テキスト ボックス 31"/>
          <p:cNvSpPr txBox="1"/>
          <p:nvPr/>
        </p:nvSpPr>
        <p:spPr>
          <a:xfrm>
            <a:off x="410695" y="3933056"/>
            <a:ext cx="1141659" cy="307777"/>
          </a:xfrm>
          <a:prstGeom prst="rect">
            <a:avLst/>
          </a:prstGeom>
          <a:noFill/>
        </p:spPr>
        <p:txBody>
          <a:bodyPr wrap="none" rtlCol="0">
            <a:spAutoFit/>
          </a:bodyPr>
          <a:lstStyle/>
          <a:p>
            <a:r>
              <a:rPr kumimoji="1" lang="ja-JP" altLang="en-US" sz="1400" dirty="0" smtClean="0">
                <a:solidFill>
                  <a:schemeClr val="accent1"/>
                </a:solidFill>
                <a:latin typeface="HGSｺﾞｼｯｸM" panose="020B0600000000000000" pitchFamily="50" charset="-128"/>
                <a:ea typeface="HGSｺﾞｼｯｸM" panose="020B0600000000000000" pitchFamily="50" charset="-128"/>
              </a:rPr>
              <a:t>■</a:t>
            </a:r>
            <a:r>
              <a:rPr kumimoji="1" lang="ja-JP" altLang="en-US" sz="1400" dirty="0" smtClean="0">
                <a:latin typeface="HGSｺﾞｼｯｸM" panose="020B0600000000000000" pitchFamily="50" charset="-128"/>
                <a:ea typeface="HGSｺﾞｼｯｸM" panose="020B0600000000000000" pitchFamily="50" charset="-128"/>
              </a:rPr>
              <a:t> ２６年度</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33" name="テキスト ボックス 32"/>
          <p:cNvSpPr txBox="1"/>
          <p:nvPr/>
        </p:nvSpPr>
        <p:spPr>
          <a:xfrm>
            <a:off x="6660232" y="3686835"/>
            <a:ext cx="569387" cy="246221"/>
          </a:xfrm>
          <a:prstGeom prst="rect">
            <a:avLst/>
          </a:prstGeom>
          <a:noFill/>
        </p:spPr>
        <p:txBody>
          <a:bodyPr wrap="none" rtlCol="0">
            <a:spAutoFit/>
          </a:bodyPr>
          <a:lstStyle/>
          <a:p>
            <a:r>
              <a:rPr kumimoji="1" lang="ja-JP" altLang="en-US" sz="1000" dirty="0" smtClean="0">
                <a:latin typeface="HGSｺﾞｼｯｸM" panose="020B0600000000000000" pitchFamily="50" charset="-128"/>
                <a:ea typeface="HGSｺﾞｼｯｸM" panose="020B0600000000000000" pitchFamily="50" charset="-128"/>
              </a:rPr>
              <a:t>（％）</a:t>
            </a:r>
            <a:endParaRPr kumimoji="1" lang="ja-JP" altLang="en-US" sz="1000" dirty="0">
              <a:latin typeface="HGSｺﾞｼｯｸM" panose="020B0600000000000000" pitchFamily="50" charset="-128"/>
              <a:ea typeface="HGSｺﾞｼｯｸM" panose="020B0600000000000000" pitchFamily="50" charset="-128"/>
            </a:endParaRPr>
          </a:p>
        </p:txBody>
      </p:sp>
      <p:sp>
        <p:nvSpPr>
          <p:cNvPr id="34" name="テキスト ボックス 33"/>
          <p:cNvSpPr txBox="1"/>
          <p:nvPr/>
        </p:nvSpPr>
        <p:spPr>
          <a:xfrm>
            <a:off x="6660232" y="6423139"/>
            <a:ext cx="569387" cy="246221"/>
          </a:xfrm>
          <a:prstGeom prst="rect">
            <a:avLst/>
          </a:prstGeom>
          <a:noFill/>
        </p:spPr>
        <p:txBody>
          <a:bodyPr wrap="none" rtlCol="0">
            <a:spAutoFit/>
          </a:bodyPr>
          <a:lstStyle/>
          <a:p>
            <a:r>
              <a:rPr kumimoji="1" lang="ja-JP" altLang="en-US" sz="1000" dirty="0" smtClean="0">
                <a:latin typeface="HGSｺﾞｼｯｸM" panose="020B0600000000000000" pitchFamily="50" charset="-128"/>
                <a:ea typeface="HGSｺﾞｼｯｸM" panose="020B0600000000000000" pitchFamily="50" charset="-128"/>
              </a:rPr>
              <a:t>（％）</a:t>
            </a:r>
            <a:endParaRPr kumimoji="1" lang="ja-JP" altLang="en-US" sz="1000" dirty="0">
              <a:latin typeface="HGSｺﾞｼｯｸM" panose="020B0600000000000000" pitchFamily="50" charset="-128"/>
              <a:ea typeface="HGSｺﾞｼｯｸM" panose="020B0600000000000000" pitchFamily="50" charset="-128"/>
            </a:endParaRPr>
          </a:p>
        </p:txBody>
      </p:sp>
      <p:sp>
        <p:nvSpPr>
          <p:cNvPr id="35" name="テキスト ボックス 34"/>
          <p:cNvSpPr txBox="1"/>
          <p:nvPr/>
        </p:nvSpPr>
        <p:spPr>
          <a:xfrm>
            <a:off x="170220" y="2204864"/>
            <a:ext cx="369332" cy="707886"/>
          </a:xfrm>
          <a:prstGeom prst="rect">
            <a:avLst/>
          </a:prstGeom>
          <a:noFill/>
        </p:spPr>
        <p:txBody>
          <a:bodyPr vert="eaVert" wrap="none" rtlCol="0">
            <a:spAutoFit/>
          </a:bodyPr>
          <a:lstStyle/>
          <a:p>
            <a:r>
              <a:rPr lang="ja-JP" altLang="en-US" sz="1200" dirty="0">
                <a:latin typeface="HGSｺﾞｼｯｸM" panose="020B0600000000000000" pitchFamily="50" charset="-128"/>
                <a:ea typeface="HGSｺﾞｼｯｸM" panose="020B0600000000000000" pitchFamily="50" charset="-128"/>
              </a:rPr>
              <a:t>合議体数</a:t>
            </a:r>
            <a:endParaRPr kumimoji="1" lang="ja-JP" altLang="en-US" sz="1200" dirty="0">
              <a:latin typeface="HGSｺﾞｼｯｸM" panose="020B0600000000000000" pitchFamily="50" charset="-128"/>
              <a:ea typeface="HGSｺﾞｼｯｸM" panose="020B0600000000000000" pitchFamily="50" charset="-128"/>
            </a:endParaRPr>
          </a:p>
        </p:txBody>
      </p:sp>
      <p:sp>
        <p:nvSpPr>
          <p:cNvPr id="36" name="テキスト ボックス 35"/>
          <p:cNvSpPr txBox="1"/>
          <p:nvPr/>
        </p:nvSpPr>
        <p:spPr>
          <a:xfrm>
            <a:off x="179512" y="4941168"/>
            <a:ext cx="369332" cy="707886"/>
          </a:xfrm>
          <a:prstGeom prst="rect">
            <a:avLst/>
          </a:prstGeom>
          <a:noFill/>
        </p:spPr>
        <p:txBody>
          <a:bodyPr vert="eaVert" wrap="none" rtlCol="0">
            <a:spAutoFit/>
          </a:bodyPr>
          <a:lstStyle/>
          <a:p>
            <a:r>
              <a:rPr lang="ja-JP" altLang="en-US" sz="1200" dirty="0">
                <a:latin typeface="HGSｺﾞｼｯｸM" panose="020B0600000000000000" pitchFamily="50" charset="-128"/>
                <a:ea typeface="HGSｺﾞｼｯｸM" panose="020B0600000000000000" pitchFamily="50" charset="-128"/>
              </a:rPr>
              <a:t>合議体数</a:t>
            </a:r>
            <a:endParaRPr kumimoji="1" lang="ja-JP" altLang="en-US" sz="1200" dirty="0">
              <a:latin typeface="HGSｺﾞｼｯｸM" panose="020B0600000000000000" pitchFamily="50" charset="-128"/>
              <a:ea typeface="HGSｺﾞｼｯｸM" panose="020B0600000000000000" pitchFamily="50" charset="-128"/>
            </a:endParaRPr>
          </a:p>
        </p:txBody>
      </p:sp>
      <p:sp>
        <p:nvSpPr>
          <p:cNvPr id="38" name="テキスト ボックス 37"/>
          <p:cNvSpPr txBox="1"/>
          <p:nvPr/>
        </p:nvSpPr>
        <p:spPr>
          <a:xfrm>
            <a:off x="3491880" y="3825334"/>
            <a:ext cx="825867" cy="246221"/>
          </a:xfrm>
          <a:prstGeom prst="rect">
            <a:avLst/>
          </a:prstGeom>
          <a:noFill/>
        </p:spPr>
        <p:txBody>
          <a:bodyPr vert="horz" wrap="none" rtlCol="0">
            <a:spAutoFit/>
          </a:bodyPr>
          <a:lstStyle/>
          <a:p>
            <a:r>
              <a:rPr lang="ja-JP" altLang="en-US" sz="1000" dirty="0">
                <a:latin typeface="HGSｺﾞｼｯｸM" panose="020B0600000000000000" pitchFamily="50" charset="-128"/>
                <a:ea typeface="HGSｺﾞｼｯｸM" panose="020B0600000000000000" pitchFamily="50" charset="-128"/>
              </a:rPr>
              <a:t>重度変更率</a:t>
            </a:r>
            <a:endParaRPr kumimoji="1" lang="ja-JP" altLang="en-US" sz="1000" dirty="0">
              <a:latin typeface="HGSｺﾞｼｯｸM" panose="020B0600000000000000" pitchFamily="50" charset="-128"/>
              <a:ea typeface="HGSｺﾞｼｯｸM" panose="020B0600000000000000" pitchFamily="50" charset="-128"/>
            </a:endParaRPr>
          </a:p>
        </p:txBody>
      </p:sp>
      <p:sp>
        <p:nvSpPr>
          <p:cNvPr id="39" name="テキスト ボックス 38"/>
          <p:cNvSpPr txBox="1"/>
          <p:nvPr/>
        </p:nvSpPr>
        <p:spPr>
          <a:xfrm>
            <a:off x="3563888" y="6525344"/>
            <a:ext cx="825867" cy="246221"/>
          </a:xfrm>
          <a:prstGeom prst="rect">
            <a:avLst/>
          </a:prstGeom>
          <a:noFill/>
        </p:spPr>
        <p:txBody>
          <a:bodyPr vert="horz" wrap="none" rtlCol="0">
            <a:spAutoFit/>
          </a:bodyPr>
          <a:lstStyle/>
          <a:p>
            <a:r>
              <a:rPr lang="ja-JP" altLang="en-US" sz="1000" dirty="0">
                <a:latin typeface="HGSｺﾞｼｯｸM" panose="020B0600000000000000" pitchFamily="50" charset="-128"/>
                <a:ea typeface="HGSｺﾞｼｯｸM" panose="020B0600000000000000" pitchFamily="50" charset="-128"/>
              </a:rPr>
              <a:t>重度変更率</a:t>
            </a:r>
            <a:endParaRPr kumimoji="1" lang="ja-JP" altLang="en-US" sz="10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69077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引き続き残った課題</a:t>
            </a:r>
            <a:endParaRPr lang="en-US" altLang="ja-JP" sz="2800" dirty="0" smtClean="0">
              <a:solidFill>
                <a:prstClr val="white"/>
              </a:solidFill>
            </a:endParaRPr>
          </a:p>
        </p:txBody>
      </p:sp>
      <p:sp>
        <p:nvSpPr>
          <p:cNvPr id="6" name="コンテンツ プレースホルダー 2"/>
          <p:cNvSpPr>
            <a:spLocks noGrp="1"/>
          </p:cNvSpPr>
          <p:nvPr>
            <p:ph idx="1"/>
          </p:nvPr>
        </p:nvSpPr>
        <p:spPr>
          <a:xfrm>
            <a:off x="467544" y="980728"/>
            <a:ext cx="8424936" cy="5544616"/>
          </a:xfrm>
        </p:spPr>
        <p:txBody>
          <a:bodyPr>
            <a:noAutofit/>
          </a:bodyPr>
          <a:lstStyle/>
          <a:p>
            <a:pPr marL="0" indent="0">
              <a:buNone/>
            </a:pPr>
            <a:r>
              <a:rPr lang="ja-JP" altLang="en-US" sz="2200" dirty="0">
                <a:solidFill>
                  <a:schemeClr val="accent1"/>
                </a:solidFill>
                <a:latin typeface="HGSｺﾞｼｯｸM" panose="020B0600000000000000" pitchFamily="50" charset="-128"/>
                <a:ea typeface="HGSｺﾞｼｯｸM" panose="020B0600000000000000" pitchFamily="50" charset="-128"/>
              </a:rPr>
              <a:t>　■</a:t>
            </a:r>
            <a:r>
              <a:rPr lang="ja-JP" altLang="en-US" sz="2200" dirty="0">
                <a:latin typeface="HGSｺﾞｼｯｸM" panose="020B0600000000000000" pitchFamily="50" charset="-128"/>
                <a:ea typeface="HGSｺﾞｼｯｸM" panose="020B0600000000000000" pitchFamily="50" charset="-128"/>
              </a:rPr>
              <a:t> 審査判定の適正化</a:t>
            </a:r>
            <a:endParaRPr lang="en-US" altLang="ja-JP" sz="1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200" dirty="0">
                <a:latin typeface="HGSｺﾞｼｯｸM" panose="020B0600000000000000" pitchFamily="50" charset="-128"/>
                <a:ea typeface="HGSｺﾞｼｯｸM" panose="020B0600000000000000" pitchFamily="50" charset="-128"/>
              </a:rPr>
              <a:t>状態の安定性の評価</a:t>
            </a:r>
            <a:endParaRPr lang="en-US" altLang="ja-JP" sz="22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200" dirty="0">
                <a:latin typeface="HGSｺﾞｼｯｸM" panose="020B0600000000000000" pitchFamily="50" charset="-128"/>
                <a:ea typeface="HGSｺﾞｼｯｸM" panose="020B0600000000000000" pitchFamily="50" charset="-128"/>
              </a:rPr>
              <a:t>軽度変更を検討する際の判断根拠</a:t>
            </a:r>
            <a:endParaRPr lang="en-US" altLang="ja-JP" sz="22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endParaRPr lang="en-US" altLang="ja-JP" sz="1000" dirty="0">
              <a:latin typeface="HGSｺﾞｼｯｸM" panose="020B0600000000000000" pitchFamily="50" charset="-128"/>
              <a:ea typeface="HGSｺﾞｼｯｸM" panose="020B0600000000000000" pitchFamily="50" charset="-128"/>
            </a:endParaRPr>
          </a:p>
          <a:p>
            <a:pPr marL="0" indent="0">
              <a:buNone/>
            </a:pPr>
            <a:r>
              <a:rPr lang="ja-JP" altLang="en-US" sz="2200" dirty="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solidFill>
                  <a:schemeClr val="accent1"/>
                </a:solidFill>
                <a:latin typeface="HGSｺﾞｼｯｸM" panose="020B0600000000000000" pitchFamily="50" charset="-128"/>
                <a:ea typeface="HGSｺﾞｼｯｸM" panose="020B0600000000000000" pitchFamily="50" charset="-128"/>
              </a:rPr>
              <a:t>■</a:t>
            </a:r>
            <a:r>
              <a:rPr lang="ja-JP" altLang="en-US" sz="2200" dirty="0" smtClean="0">
                <a:latin typeface="HGSｺﾞｼｯｸM" panose="020B0600000000000000" pitchFamily="50" charset="-128"/>
                <a:ea typeface="HGSｺﾞｼｯｸM" panose="020B0600000000000000" pitchFamily="50" charset="-128"/>
              </a:rPr>
              <a:t> 認定調査票の適正化</a:t>
            </a:r>
            <a:endParaRPr lang="en-US" altLang="ja-JP" sz="2200" dirty="0" smtClean="0">
              <a:latin typeface="HGSｺﾞｼｯｸM" panose="020B0600000000000000" pitchFamily="50" charset="-128"/>
              <a:ea typeface="HGSｺﾞｼｯｸM" panose="020B0600000000000000" pitchFamily="50" charset="-128"/>
            </a:endParaRPr>
          </a:p>
          <a:p>
            <a:pPr marL="0" indent="0">
              <a:buNone/>
            </a:pPr>
            <a:endParaRPr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200" dirty="0" smtClean="0">
                <a:latin typeface="HGSｺﾞｼｯｸM" panose="020B0600000000000000" pitchFamily="50" charset="-128"/>
                <a:ea typeface="HGSｺﾞｼｯｸM" panose="020B0600000000000000" pitchFamily="50" charset="-128"/>
              </a:rPr>
              <a:t>独居や日内・週内変動のある対象者</a:t>
            </a:r>
            <a:endParaRPr lang="en-US" altLang="ja-JP" sz="2200" dirty="0" smtClean="0">
              <a:latin typeface="HGSｺﾞｼｯｸM" panose="020B0600000000000000" pitchFamily="50" charset="-128"/>
              <a:ea typeface="HGSｺﾞｼｯｸM" panose="020B0600000000000000" pitchFamily="50" charset="-128"/>
            </a:endParaRPr>
          </a:p>
          <a:p>
            <a:pPr marL="457200" lvl="1" indent="0">
              <a:buNone/>
            </a:pPr>
            <a:endParaRPr lang="en-US" altLang="ja-JP" sz="1000" dirty="0" smtClean="0">
              <a:latin typeface="HGSｺﾞｼｯｸM" panose="020B0600000000000000" pitchFamily="50" charset="-128"/>
              <a:ea typeface="HGSｺﾞｼｯｸM" panose="020B0600000000000000" pitchFamily="50" charset="-128"/>
            </a:endParaRPr>
          </a:p>
          <a:p>
            <a:pPr marL="0" indent="0">
              <a:buNone/>
            </a:pPr>
            <a:r>
              <a:rPr lang="ja-JP" altLang="en-US" sz="2200" dirty="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solidFill>
                  <a:schemeClr val="accent1"/>
                </a:solidFill>
                <a:latin typeface="HGSｺﾞｼｯｸM" panose="020B0600000000000000" pitchFamily="50" charset="-128"/>
                <a:ea typeface="HGSｺﾞｼｯｸM" panose="020B0600000000000000" pitchFamily="50" charset="-128"/>
              </a:rPr>
              <a:t>■</a:t>
            </a:r>
            <a:r>
              <a:rPr lang="ja-JP" altLang="en-US" sz="2200" dirty="0" smtClean="0">
                <a:latin typeface="HGSｺﾞｼｯｸM" panose="020B0600000000000000" pitchFamily="50" charset="-128"/>
                <a:ea typeface="HGSｺﾞｼｯｸM" panose="020B0600000000000000" pitchFamily="50" charset="-128"/>
              </a:rPr>
              <a:t> 適正化にむけた取り組み</a:t>
            </a:r>
            <a:endParaRPr kumimoji="1" lang="en-US" altLang="ja-JP" sz="2200" dirty="0" smtClean="0">
              <a:latin typeface="HGSｺﾞｼｯｸM" panose="020B0600000000000000" pitchFamily="50" charset="-128"/>
              <a:ea typeface="HGSｺﾞｼｯｸM" panose="020B0600000000000000" pitchFamily="50" charset="-128"/>
            </a:endParaRPr>
          </a:p>
          <a:p>
            <a:pPr marL="0" indent="0">
              <a:buNone/>
            </a:pPr>
            <a:endParaRPr kumimoji="1"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200" dirty="0" smtClean="0">
                <a:latin typeface="HGSｺﾞｼｯｸM" panose="020B0600000000000000" pitchFamily="50" charset="-128"/>
                <a:ea typeface="HGSｺﾞｼｯｸM" panose="020B0600000000000000" pitchFamily="50" charset="-128"/>
              </a:rPr>
              <a:t>今後、どのような点を重点的に取り組む必要があるか</a:t>
            </a:r>
            <a:endParaRPr lang="en-US" altLang="ja-JP" sz="2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200" dirty="0" smtClean="0">
                <a:latin typeface="HGSｺﾞｼｯｸM" panose="020B0600000000000000" pitchFamily="50" charset="-128"/>
                <a:ea typeface="HGSｺﾞｼｯｸM" panose="020B0600000000000000" pitchFamily="50" charset="-128"/>
              </a:rPr>
              <a:t>繰り返し</a:t>
            </a:r>
            <a:r>
              <a:rPr lang="ja-JP" altLang="en-US" sz="2200" dirty="0">
                <a:latin typeface="HGSｺﾞｼｯｸM" panose="020B0600000000000000" pitchFamily="50" charset="-128"/>
                <a:ea typeface="HGSｺﾞｼｯｸM" panose="020B0600000000000000" pitchFamily="50" charset="-128"/>
              </a:rPr>
              <a:t>指導が必要な</a:t>
            </a:r>
            <a:r>
              <a:rPr lang="ja-JP" altLang="en-US" sz="2200" dirty="0" smtClean="0">
                <a:latin typeface="HGSｺﾞｼｯｸM" panose="020B0600000000000000" pitchFamily="50" charset="-128"/>
                <a:ea typeface="HGSｺﾞｼｯｸM" panose="020B0600000000000000" pitchFamily="50" charset="-128"/>
              </a:rPr>
              <a:t>調査員</a:t>
            </a:r>
            <a:r>
              <a:rPr lang="ja-JP" altLang="en-US" sz="2200" dirty="0">
                <a:latin typeface="HGSｺﾞｼｯｸM" panose="020B0600000000000000" pitchFamily="50" charset="-128"/>
                <a:ea typeface="HGSｺﾞｼｯｸM" panose="020B0600000000000000" pitchFamily="50" charset="-128"/>
              </a:rPr>
              <a:t>の</a:t>
            </a:r>
            <a:r>
              <a:rPr lang="ja-JP" altLang="en-US" sz="2200" dirty="0" smtClean="0">
                <a:latin typeface="HGSｺﾞｼｯｸM" panose="020B0600000000000000" pitchFamily="50" charset="-128"/>
                <a:ea typeface="HGSｺﾞｼｯｸM" panose="020B0600000000000000" pitchFamily="50" charset="-128"/>
              </a:rPr>
              <a:t>フォロー</a:t>
            </a:r>
            <a:endParaRPr lang="en-US" altLang="ja-JP" sz="2200" dirty="0">
              <a:latin typeface="HGSｺﾞｼｯｸM" panose="020B0600000000000000" pitchFamily="50" charset="-128"/>
              <a:ea typeface="HGSｺﾞｼｯｸM" panose="020B0600000000000000" pitchFamily="50" charset="-128"/>
            </a:endParaRPr>
          </a:p>
          <a:p>
            <a:pPr marL="457200" lvl="1" indent="0">
              <a:buNone/>
            </a:pPr>
            <a:endParaRPr lang="en-US" altLang="ja-JP" sz="2000" dirty="0" smtClean="0">
              <a:latin typeface="HGSｺﾞｼｯｸM" panose="020B0600000000000000" pitchFamily="50" charset="-128"/>
              <a:ea typeface="HGSｺﾞｼｯｸM" panose="020B0600000000000000" pitchFamily="50" charset="-128"/>
            </a:endParaRPr>
          </a:p>
        </p:txBody>
      </p:sp>
      <p:sp>
        <p:nvSpPr>
          <p:cNvPr id="2" name="右矢印 1"/>
          <p:cNvSpPr/>
          <p:nvPr/>
        </p:nvSpPr>
        <p:spPr>
          <a:xfrm>
            <a:off x="899592" y="5125834"/>
            <a:ext cx="720080" cy="7200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833426" y="5018256"/>
            <a:ext cx="4980851" cy="931024"/>
          </a:xfrm>
          <a:prstGeom prst="rect">
            <a:avLst/>
          </a:prstGeom>
          <a:noFill/>
        </p:spPr>
        <p:txBody>
          <a:bodyPr wrap="none" rtlCol="0">
            <a:spAutoFit/>
          </a:bodyPr>
          <a:lstStyle/>
          <a:p>
            <a:r>
              <a:rPr lang="ja-JP" altLang="en-US" sz="2200" dirty="0">
                <a:latin typeface="HGSｺﾞｼｯｸM" panose="020B0600000000000000" pitchFamily="50" charset="-128"/>
                <a:ea typeface="HGSｺﾞｼｯｸM" panose="020B0600000000000000" pitchFamily="50" charset="-128"/>
              </a:rPr>
              <a:t>もう一度</a:t>
            </a:r>
            <a:r>
              <a:rPr lang="ja-JP" altLang="en-US" sz="2200" dirty="0" smtClean="0">
                <a:latin typeface="HGSｺﾞｼｯｸM" panose="020B0600000000000000" pitchFamily="50" charset="-128"/>
                <a:ea typeface="HGSｺﾞｼｯｸM" panose="020B0600000000000000" pitchFamily="50" charset="-128"/>
              </a:rPr>
              <a:t>、技術的</a:t>
            </a:r>
            <a:r>
              <a:rPr lang="ja-JP" altLang="en-US" sz="2200" dirty="0">
                <a:latin typeface="HGSｺﾞｼｯｸM" panose="020B0600000000000000" pitchFamily="50" charset="-128"/>
                <a:ea typeface="HGSｺﾞｼｯｸM" panose="020B0600000000000000" pitchFamily="50" charset="-128"/>
              </a:rPr>
              <a:t>助言</a:t>
            </a:r>
            <a:r>
              <a:rPr lang="ja-JP" altLang="en-US" sz="2200" dirty="0" smtClean="0">
                <a:latin typeface="HGSｺﾞｼｯｸM" panose="020B0600000000000000" pitchFamily="50" charset="-128"/>
                <a:ea typeface="HGSｺﾞｼｯｸM" panose="020B0600000000000000" pitchFamily="50" charset="-128"/>
              </a:rPr>
              <a:t>を受けよう！！</a:t>
            </a:r>
            <a:endParaRPr lang="en-US" altLang="ja-JP" sz="2200" dirty="0" smtClean="0">
              <a:latin typeface="HGSｺﾞｼｯｸM" panose="020B0600000000000000" pitchFamily="50" charset="-128"/>
              <a:ea typeface="HGSｺﾞｼｯｸM" panose="020B0600000000000000" pitchFamily="50" charset="-128"/>
            </a:endParaRPr>
          </a:p>
          <a:p>
            <a:endParaRPr kumimoji="1" lang="en-US" altLang="ja-JP" sz="1050" dirty="0">
              <a:latin typeface="HGSｺﾞｼｯｸM" panose="020B0600000000000000" pitchFamily="50" charset="-128"/>
              <a:ea typeface="HGSｺﾞｼｯｸM" panose="020B0600000000000000" pitchFamily="50" charset="-128"/>
            </a:endParaRPr>
          </a:p>
          <a:p>
            <a:r>
              <a:rPr kumimoji="1" lang="ja-JP" altLang="en-US" sz="2200" dirty="0" smtClean="0">
                <a:latin typeface="HGSｺﾞｼｯｸM" panose="020B0600000000000000" pitchFamily="50" charset="-128"/>
                <a:ea typeface="HGSｺﾞｼｯｸM" panose="020B0600000000000000" pitchFamily="50" charset="-128"/>
              </a:rPr>
              <a:t>平成</a:t>
            </a:r>
            <a:r>
              <a:rPr lang="en-US" altLang="ja-JP" sz="2200" dirty="0">
                <a:latin typeface="HGSｺﾞｼｯｸM" panose="020B0600000000000000" pitchFamily="50" charset="-128"/>
                <a:ea typeface="HGSｺﾞｼｯｸM" panose="020B0600000000000000" pitchFamily="50" charset="-128"/>
              </a:rPr>
              <a:t>28</a:t>
            </a:r>
            <a:r>
              <a:rPr kumimoji="1" lang="ja-JP" altLang="en-US" sz="2200" dirty="0" smtClean="0">
                <a:latin typeface="HGSｺﾞｼｯｸM" panose="020B0600000000000000" pitchFamily="50" charset="-128"/>
                <a:ea typeface="HGSｺﾞｼｯｸM" panose="020B0600000000000000" pitchFamily="50" charset="-128"/>
              </a:rPr>
              <a:t>年</a:t>
            </a:r>
            <a:r>
              <a:rPr kumimoji="1" lang="en-US" altLang="ja-JP" sz="2200" dirty="0" smtClean="0">
                <a:latin typeface="HGSｺﾞｼｯｸM" panose="020B0600000000000000" pitchFamily="50" charset="-128"/>
                <a:ea typeface="HGSｺﾞｼｯｸM" panose="020B0600000000000000" pitchFamily="50" charset="-128"/>
              </a:rPr>
              <a:t>2</a:t>
            </a:r>
            <a:r>
              <a:rPr kumimoji="1" lang="ja-JP" altLang="en-US" sz="2200" dirty="0" smtClean="0">
                <a:latin typeface="HGSｺﾞｼｯｸM" panose="020B0600000000000000" pitchFamily="50" charset="-128"/>
                <a:ea typeface="HGSｺﾞｼｯｸM" panose="020B0600000000000000" pitchFamily="50" charset="-128"/>
              </a:rPr>
              <a:t>月 適正化支援チーム訪問</a:t>
            </a:r>
            <a:endParaRPr kumimoji="1" lang="ja-JP" altLang="en-US" sz="22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099124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適正化</a:t>
            </a:r>
            <a:r>
              <a:rPr lang="ja-JP" altLang="en-US" sz="2800" dirty="0">
                <a:solidFill>
                  <a:prstClr val="white"/>
                </a:solidFill>
              </a:rPr>
              <a:t>事業</a:t>
            </a:r>
            <a:r>
              <a:rPr lang="ja-JP" altLang="en-US" sz="2800" dirty="0" smtClean="0">
                <a:solidFill>
                  <a:prstClr val="white"/>
                </a:solidFill>
              </a:rPr>
              <a:t>を受けての指摘事項</a:t>
            </a:r>
            <a:endParaRPr lang="en-US" altLang="ja-JP" sz="2800" dirty="0" smtClean="0">
              <a:solidFill>
                <a:prstClr val="white"/>
              </a:solidFill>
            </a:endParaRPr>
          </a:p>
        </p:txBody>
      </p:sp>
      <p:sp>
        <p:nvSpPr>
          <p:cNvPr id="6" name="コンテンツ プレースホルダー 2"/>
          <p:cNvSpPr>
            <a:spLocks noGrp="1"/>
          </p:cNvSpPr>
          <p:nvPr>
            <p:ph idx="1"/>
          </p:nvPr>
        </p:nvSpPr>
        <p:spPr>
          <a:xfrm>
            <a:off x="467544" y="908720"/>
            <a:ext cx="8208912" cy="5544616"/>
          </a:xfrm>
        </p:spPr>
        <p:txBody>
          <a:bodyPr>
            <a:noAutofit/>
          </a:bodyPr>
          <a:lstStyle/>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 認定調査票の適正化にむけて</a:t>
            </a:r>
            <a:endParaRPr lang="en-US" altLang="ja-JP" sz="2200" dirty="0" smtClean="0">
              <a:latin typeface="HGSｺﾞｼｯｸM" panose="020B0600000000000000" pitchFamily="50" charset="-128"/>
              <a:ea typeface="HGSｺﾞｼｯｸM" panose="020B0600000000000000" pitchFamily="50" charset="-128"/>
            </a:endParaRPr>
          </a:p>
          <a:p>
            <a:pPr marL="0" indent="0">
              <a:buNone/>
            </a:pPr>
            <a:endParaRPr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1800" dirty="0" smtClean="0">
                <a:latin typeface="HGSｺﾞｼｯｸM" panose="020B0600000000000000" pitchFamily="50" charset="-128"/>
                <a:ea typeface="HGSｺﾞｼｯｸM" panose="020B0600000000000000" pitchFamily="50" charset="-128"/>
              </a:rPr>
              <a:t>２－２</a:t>
            </a:r>
            <a:r>
              <a:rPr lang="ja-JP" altLang="en-US" sz="2000" dirty="0" smtClean="0">
                <a:latin typeface="HGSｺﾞｼｯｸM" panose="020B0600000000000000" pitchFamily="50" charset="-128"/>
                <a:ea typeface="HGSｺﾞｼｯｸM" panose="020B0600000000000000" pitchFamily="50" charset="-128"/>
              </a:rPr>
              <a:t>「移動」における生活場面毎の状況</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endParaRPr lang="en-US" altLang="ja-JP" sz="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1800" dirty="0" smtClean="0">
                <a:latin typeface="HGSｺﾞｼｯｸM" panose="020B0600000000000000" pitchFamily="50" charset="-128"/>
                <a:ea typeface="HGSｺﾞｼｯｸM" panose="020B0600000000000000" pitchFamily="50" charset="-128"/>
              </a:rPr>
              <a:t>２－５・６</a:t>
            </a:r>
            <a:r>
              <a:rPr lang="ja-JP" altLang="en-US" sz="2000" dirty="0" smtClean="0">
                <a:latin typeface="HGSｺﾞｼｯｸM" panose="020B0600000000000000" pitchFamily="50" charset="-128"/>
                <a:ea typeface="HGSｺﾞｼｯｸM" panose="020B0600000000000000" pitchFamily="50" charset="-128"/>
              </a:rPr>
              <a:t>「排尿」・「排便」</a:t>
            </a:r>
            <a:endParaRPr lang="en-US" altLang="ja-JP" sz="2000" dirty="0">
              <a:latin typeface="HGSｺﾞｼｯｸM" panose="020B0600000000000000" pitchFamily="50" charset="-128"/>
              <a:ea typeface="HGSｺﾞｼｯｸM" panose="020B0600000000000000" pitchFamily="50" charset="-128"/>
            </a:endParaRPr>
          </a:p>
          <a:p>
            <a:pPr marL="457200" lvl="1" indent="0">
              <a:buNone/>
            </a:pPr>
            <a:r>
              <a:rPr lang="ja-JP" altLang="en-US" sz="2000" dirty="0" smtClean="0">
                <a:latin typeface="HGSｺﾞｼｯｸM" panose="020B0600000000000000" pitchFamily="50" charset="-128"/>
                <a:ea typeface="HGSｺﾞｼｯｸM" panose="020B0600000000000000" pitchFamily="50" charset="-128"/>
              </a:rPr>
              <a:t>　</a:t>
            </a:r>
            <a:r>
              <a:rPr lang="ja-JP" altLang="ja-JP" sz="2000" dirty="0" smtClean="0">
                <a:latin typeface="HGSｺﾞｼｯｸM" panose="020B0600000000000000" pitchFamily="50" charset="-128"/>
                <a:ea typeface="HGSｺﾞｼｯｸM" panose="020B0600000000000000" pitchFamily="50" charset="-128"/>
              </a:rPr>
              <a:t>①</a:t>
            </a:r>
            <a:r>
              <a:rPr lang="en-US" altLang="ja-JP" sz="2000" dirty="0" smtClean="0">
                <a:latin typeface="HGSｺﾞｼｯｸM" panose="020B0600000000000000" pitchFamily="50" charset="-128"/>
                <a:ea typeface="HGSｺﾞｼｯｸM" panose="020B0600000000000000" pitchFamily="50" charset="-128"/>
              </a:rPr>
              <a:t> </a:t>
            </a:r>
            <a:r>
              <a:rPr lang="ja-JP" altLang="ja-JP" sz="2000" dirty="0" smtClean="0">
                <a:latin typeface="HGSｺﾞｼｯｸM" panose="020B0600000000000000" pitchFamily="50" charset="-128"/>
                <a:ea typeface="HGSｺﾞｼｯｸM" panose="020B0600000000000000" pitchFamily="50" charset="-128"/>
              </a:rPr>
              <a:t>頻度</a:t>
            </a:r>
            <a:r>
              <a:rPr lang="ja-JP" altLang="en-US" sz="2000" dirty="0" smtClean="0">
                <a:latin typeface="HGSｺﾞｼｯｸM" panose="020B0600000000000000" pitchFamily="50" charset="-128"/>
                <a:ea typeface="HGSｺﾞｼｯｸM" panose="020B0600000000000000" pitchFamily="50" charset="-128"/>
              </a:rPr>
              <a:t>、</a:t>
            </a:r>
            <a:r>
              <a:rPr lang="ja-JP" altLang="ja-JP" sz="2000" dirty="0" smtClean="0">
                <a:latin typeface="HGSｺﾞｼｯｸM" panose="020B0600000000000000" pitchFamily="50" charset="-128"/>
                <a:ea typeface="HGSｺﾞｼｯｸM" panose="020B0600000000000000" pitchFamily="50" charset="-128"/>
              </a:rPr>
              <a:t>②</a:t>
            </a:r>
            <a:r>
              <a:rPr lang="en-US" altLang="ja-JP" sz="2000" dirty="0" smtClean="0">
                <a:latin typeface="HGSｺﾞｼｯｸM" panose="020B0600000000000000" pitchFamily="50" charset="-128"/>
                <a:ea typeface="HGSｺﾞｼｯｸM" panose="020B0600000000000000" pitchFamily="50" charset="-128"/>
              </a:rPr>
              <a:t> </a:t>
            </a:r>
            <a:r>
              <a:rPr lang="ja-JP" altLang="ja-JP" sz="2000" dirty="0" smtClean="0">
                <a:latin typeface="HGSｺﾞｼｯｸM" panose="020B0600000000000000" pitchFamily="50" charset="-128"/>
                <a:ea typeface="HGSｺﾞｼｯｸM" panose="020B0600000000000000" pitchFamily="50" charset="-128"/>
              </a:rPr>
              <a:t>排泄方法</a:t>
            </a:r>
            <a:r>
              <a:rPr lang="ja-JP" altLang="en-US" sz="2000" dirty="0" smtClean="0">
                <a:latin typeface="HGSｺﾞｼｯｸM" panose="020B0600000000000000" pitchFamily="50" charset="-128"/>
                <a:ea typeface="HGSｺﾞｼｯｸM" panose="020B0600000000000000" pitchFamily="50" charset="-128"/>
              </a:rPr>
              <a:t>、</a:t>
            </a:r>
            <a:r>
              <a:rPr lang="ja-JP" altLang="ja-JP" sz="2000" dirty="0" smtClean="0">
                <a:latin typeface="HGSｺﾞｼｯｸM" panose="020B0600000000000000" pitchFamily="50" charset="-128"/>
                <a:ea typeface="HGSｺﾞｼｯｸM" panose="020B0600000000000000" pitchFamily="50" charset="-128"/>
              </a:rPr>
              <a:t>③</a:t>
            </a:r>
            <a:r>
              <a:rPr lang="en-US" altLang="ja-JP" sz="2000" dirty="0" smtClean="0">
                <a:latin typeface="HGSｺﾞｼｯｸM" panose="020B0600000000000000" pitchFamily="50" charset="-128"/>
                <a:ea typeface="HGSｺﾞｼｯｸM" panose="020B0600000000000000" pitchFamily="50" charset="-128"/>
              </a:rPr>
              <a:t> </a:t>
            </a:r>
            <a:r>
              <a:rPr lang="ja-JP" altLang="ja-JP" sz="2000" dirty="0" smtClean="0">
                <a:latin typeface="HGSｺﾞｼｯｸM" panose="020B0600000000000000" pitchFamily="50" charset="-128"/>
                <a:ea typeface="HGSｺﾞｼｯｸM" panose="020B0600000000000000" pitchFamily="50" charset="-128"/>
              </a:rPr>
              <a:t>昼夜</a:t>
            </a:r>
            <a:r>
              <a:rPr lang="ja-JP" altLang="ja-JP" sz="2000" dirty="0">
                <a:latin typeface="HGSｺﾞｼｯｸM" panose="020B0600000000000000" pitchFamily="50" charset="-128"/>
                <a:ea typeface="HGSｺﾞｼｯｸM" panose="020B0600000000000000" pitchFamily="50" charset="-128"/>
              </a:rPr>
              <a:t>の</a:t>
            </a:r>
            <a:r>
              <a:rPr lang="ja-JP" altLang="ja-JP" sz="2000" dirty="0" smtClean="0">
                <a:latin typeface="HGSｺﾞｼｯｸM" panose="020B0600000000000000" pitchFamily="50" charset="-128"/>
                <a:ea typeface="HGSｺﾞｼｯｸM" panose="020B0600000000000000" pitchFamily="50" charset="-128"/>
              </a:rPr>
              <a:t>違い</a:t>
            </a:r>
            <a:r>
              <a:rPr lang="ja-JP" altLang="en-US" sz="2000" dirty="0" smtClean="0">
                <a:latin typeface="HGSｺﾞｼｯｸM" panose="020B0600000000000000" pitchFamily="50" charset="-128"/>
                <a:ea typeface="HGSｺﾞｼｯｸM" panose="020B0600000000000000" pitchFamily="50" charset="-128"/>
              </a:rPr>
              <a:t>、</a:t>
            </a:r>
            <a:r>
              <a:rPr lang="ja-JP" altLang="ja-JP" sz="2000" dirty="0" smtClean="0">
                <a:latin typeface="HGSｺﾞｼｯｸM" panose="020B0600000000000000" pitchFamily="50" charset="-128"/>
                <a:ea typeface="HGSｺﾞｼｯｸM" panose="020B0600000000000000" pitchFamily="50" charset="-128"/>
              </a:rPr>
              <a:t>④</a:t>
            </a:r>
            <a:r>
              <a:rPr lang="en-US" altLang="ja-JP" sz="2000" dirty="0" smtClean="0">
                <a:latin typeface="HGSｺﾞｼｯｸM" panose="020B0600000000000000" pitchFamily="50" charset="-128"/>
                <a:ea typeface="HGSｺﾞｼｯｸM" panose="020B0600000000000000" pitchFamily="50" charset="-128"/>
              </a:rPr>
              <a:t> </a:t>
            </a:r>
            <a:r>
              <a:rPr lang="ja-JP" altLang="ja-JP" sz="2000" dirty="0" smtClean="0">
                <a:latin typeface="HGSｺﾞｼｯｸM" panose="020B0600000000000000" pitchFamily="50" charset="-128"/>
                <a:ea typeface="HGSｺﾞｼｯｸM" panose="020B0600000000000000" pitchFamily="50" charset="-128"/>
              </a:rPr>
              <a:t>失敗</a:t>
            </a:r>
            <a:r>
              <a:rPr lang="ja-JP" altLang="ja-JP" sz="2000" dirty="0">
                <a:latin typeface="HGSｺﾞｼｯｸM" panose="020B0600000000000000" pitchFamily="50" charset="-128"/>
                <a:ea typeface="HGSｺﾞｼｯｸM" panose="020B0600000000000000" pitchFamily="50" charset="-128"/>
              </a:rPr>
              <a:t>の</a:t>
            </a:r>
            <a:r>
              <a:rPr lang="ja-JP" altLang="ja-JP" sz="2000" dirty="0" smtClean="0">
                <a:latin typeface="HGSｺﾞｼｯｸM" panose="020B0600000000000000" pitchFamily="50" charset="-128"/>
                <a:ea typeface="HGSｺﾞｼｯｸM" panose="020B0600000000000000" pitchFamily="50" charset="-128"/>
              </a:rPr>
              <a:t>有無</a:t>
            </a:r>
            <a:endParaRPr lang="en-US" altLang="ja-JP" sz="2000" dirty="0" smtClean="0">
              <a:latin typeface="HGSｺﾞｼｯｸM" panose="020B0600000000000000" pitchFamily="50" charset="-128"/>
              <a:ea typeface="HGSｺﾞｼｯｸM" panose="020B0600000000000000" pitchFamily="50" charset="-128"/>
            </a:endParaRPr>
          </a:p>
          <a:p>
            <a:pPr marL="457200" lvl="1" indent="0">
              <a:buNone/>
            </a:pPr>
            <a:endParaRPr lang="en-US" altLang="ja-JP" sz="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1800" dirty="0" smtClean="0">
                <a:latin typeface="HGSｺﾞｼｯｸM" panose="020B0600000000000000" pitchFamily="50" charset="-128"/>
                <a:ea typeface="HGSｺﾞｼｯｸM" panose="020B0600000000000000" pitchFamily="50" charset="-128"/>
              </a:rPr>
              <a:t>２－１２</a:t>
            </a:r>
            <a:r>
              <a:rPr lang="ja-JP" altLang="en-US" sz="2000" dirty="0" smtClean="0">
                <a:latin typeface="HGSｺﾞｼｯｸM" panose="020B0600000000000000" pitchFamily="50" charset="-128"/>
                <a:ea typeface="HGSｺﾞｼｯｸM" panose="020B0600000000000000" pitchFamily="50" charset="-128"/>
              </a:rPr>
              <a:t>「外出頻度」、５群の間接介助に関する記載の</a:t>
            </a:r>
            <a:r>
              <a:rPr lang="ja-JP" altLang="en-US" sz="2000" dirty="0">
                <a:latin typeface="HGSｺﾞｼｯｸM" panose="020B0600000000000000" pitchFamily="50" charset="-128"/>
                <a:ea typeface="HGSｺﾞｼｯｸM" panose="020B0600000000000000" pitchFamily="50" charset="-128"/>
              </a:rPr>
              <a:t>充実</a:t>
            </a:r>
            <a:endParaRPr lang="en-US" altLang="ja-JP" sz="2000" dirty="0" smtClean="0">
              <a:latin typeface="HGSｺﾞｼｯｸM" panose="020B0600000000000000" pitchFamily="50" charset="-128"/>
              <a:ea typeface="HGSｺﾞｼｯｸM" panose="020B0600000000000000" pitchFamily="50" charset="-128"/>
            </a:endParaRPr>
          </a:p>
          <a:p>
            <a:pPr marL="457200" lvl="1" indent="0">
              <a:buNone/>
            </a:pPr>
            <a:endParaRPr lang="en-US" altLang="ja-JP" sz="800" dirty="0" smtClean="0">
              <a:latin typeface="HGSｺﾞｼｯｸM" panose="020B0600000000000000" pitchFamily="50" charset="-128"/>
              <a:ea typeface="HGSｺﾞｼｯｸM" panose="020B0600000000000000" pitchFamily="50" charset="-128"/>
            </a:endParaRPr>
          </a:p>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 審査判定の適正化にむけて</a:t>
            </a:r>
            <a:endParaRPr lang="en-US" altLang="ja-JP" sz="2200" dirty="0" smtClean="0">
              <a:latin typeface="HGSｺﾞｼｯｸM" panose="020B0600000000000000" pitchFamily="50" charset="-128"/>
              <a:ea typeface="HGSｺﾞｼｯｸM" panose="020B0600000000000000" pitchFamily="50" charset="-128"/>
            </a:endParaRPr>
          </a:p>
          <a:p>
            <a:pPr marL="0" indent="0">
              <a:buNone/>
            </a:pPr>
            <a:endParaRPr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1800" dirty="0" smtClean="0">
                <a:latin typeface="HGSｺﾞｼｯｸM" panose="020B0600000000000000" pitchFamily="50" charset="-128"/>
                <a:ea typeface="HGSｺﾞｼｯｸM" panose="020B0600000000000000" pitchFamily="50" charset="-128"/>
              </a:rPr>
              <a:t>２－２</a:t>
            </a:r>
            <a:r>
              <a:rPr lang="ja-JP" altLang="en-US" sz="2000" dirty="0" smtClean="0">
                <a:latin typeface="HGSｺﾞｼｯｸM" panose="020B0600000000000000" pitchFamily="50" charset="-128"/>
                <a:ea typeface="HGSｺﾞｼｯｸM" panose="020B0600000000000000" pitchFamily="50" charset="-128"/>
              </a:rPr>
              <a:t>「移動」における「見守り等」の妥当性の検討</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endParaRPr lang="en-US" altLang="ja-JP" sz="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rPr>
              <a:t>介護の手間の</a:t>
            </a:r>
            <a:r>
              <a:rPr lang="ja-JP" altLang="en-US" sz="2000" dirty="0" smtClean="0">
                <a:latin typeface="HGSｺﾞｼｯｸM" panose="020B0600000000000000" pitchFamily="50" charset="-128"/>
                <a:ea typeface="HGSｺﾞｼｯｸM" panose="020B0600000000000000" pitchFamily="50" charset="-128"/>
              </a:rPr>
              <a:t>判断に「機能訓練」の視点</a:t>
            </a:r>
            <a:endParaRPr lang="en-US" altLang="ja-JP" sz="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状態の維持改善可能性にかかる審査判定における合意の確認</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endParaRPr lang="en-US" altLang="ja-JP" sz="800" dirty="0" smtClean="0">
              <a:latin typeface="HGSｺﾞｼｯｸM" panose="020B0600000000000000" pitchFamily="50" charset="-128"/>
              <a:ea typeface="HGSｺﾞｼｯｸM" panose="020B0600000000000000" pitchFamily="50" charset="-128"/>
            </a:endParaRPr>
          </a:p>
          <a:p>
            <a:pPr marL="0" indent="0">
              <a:buNone/>
            </a:pPr>
            <a:r>
              <a:rPr lang="ja-JP" altLang="en-US" sz="2200" dirty="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solidFill>
                  <a:schemeClr val="accent1"/>
                </a:solidFill>
                <a:latin typeface="HGSｺﾞｼｯｸM" panose="020B0600000000000000" pitchFamily="50" charset="-128"/>
                <a:ea typeface="HGSｺﾞｼｯｸM" panose="020B0600000000000000" pitchFamily="50" charset="-128"/>
              </a:rPr>
              <a:t>■</a:t>
            </a:r>
            <a:r>
              <a:rPr lang="ja-JP" altLang="en-US" sz="2200" dirty="0" smtClean="0">
                <a:latin typeface="HGSｺﾞｼｯｸM" panose="020B0600000000000000" pitchFamily="50" charset="-128"/>
                <a:ea typeface="HGSｺﾞｼｯｸM" panose="020B0600000000000000" pitchFamily="50" charset="-128"/>
              </a:rPr>
              <a:t> 審査会委員との意見交換</a:t>
            </a:r>
            <a:endParaRPr kumimoji="1" lang="en-US" altLang="ja-JP" sz="2200" dirty="0" smtClean="0">
              <a:latin typeface="HGSｺﾞｼｯｸM" panose="020B0600000000000000" pitchFamily="50" charset="-128"/>
              <a:ea typeface="HGSｺﾞｼｯｸM" panose="020B0600000000000000" pitchFamily="50" charset="-128"/>
            </a:endParaRPr>
          </a:p>
          <a:p>
            <a:pPr marL="0" indent="0">
              <a:buNone/>
            </a:pPr>
            <a:endParaRPr kumimoji="1"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状態不安定の判断について</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endParaRPr lang="en-US" altLang="ja-JP" sz="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入院中の申請について</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endParaRPr lang="en-US" altLang="ja-JP" sz="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一次判定ソフトのロジックについて</a:t>
            </a:r>
            <a:endParaRPr lang="en-US" altLang="ja-JP" sz="20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341033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467544" y="1052736"/>
            <a:ext cx="8208912" cy="5400600"/>
          </a:xfrm>
        </p:spPr>
        <p:txBody>
          <a:bodyPr>
            <a:noAutofit/>
          </a:bodyPr>
          <a:lstStyle/>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 </a:t>
            </a:r>
            <a:r>
              <a:rPr lang="ja-JP" altLang="en-US" sz="2200" dirty="0" smtClean="0">
                <a:latin typeface="HGSｺﾞｼｯｸM" panose="020B0600000000000000" pitchFamily="50" charset="-128"/>
                <a:ea typeface="HGSｺﾞｼｯｸM" panose="020B0600000000000000" pitchFamily="50" charset="-128"/>
              </a:rPr>
              <a:t>調査員研修</a:t>
            </a:r>
            <a:endParaRPr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「移動」「排尿」「排便」における記載のポイント</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対象者の間接介助の手間や活動性に関する記載の充実</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適正化事業動画教材の</a:t>
            </a:r>
            <a:r>
              <a:rPr lang="ja-JP" altLang="en-US" sz="2000" dirty="0">
                <a:latin typeface="HGSｺﾞｼｯｸM" panose="020B0600000000000000" pitchFamily="50" charset="-128"/>
                <a:ea typeface="HGSｺﾞｼｯｸM" panose="020B0600000000000000" pitchFamily="50" charset="-128"/>
              </a:rPr>
              <a:t>紹介</a:t>
            </a:r>
            <a:endParaRPr lang="en-US" altLang="ja-JP" sz="2000" dirty="0" smtClean="0">
              <a:latin typeface="HGSｺﾞｼｯｸM" panose="020B0600000000000000" pitchFamily="50" charset="-128"/>
              <a:ea typeface="HGSｺﾞｼｯｸM" panose="020B0600000000000000" pitchFamily="50" charset="-128"/>
            </a:endParaRPr>
          </a:p>
          <a:p>
            <a:pPr marL="457200" lvl="1" indent="0">
              <a:buNone/>
            </a:pPr>
            <a:endParaRPr lang="en-US" altLang="ja-JP" sz="2000" dirty="0" smtClean="0">
              <a:latin typeface="HGSｺﾞｼｯｸM" panose="020B0600000000000000" pitchFamily="50" charset="-128"/>
              <a:ea typeface="HGSｺﾞｼｯｸM" panose="020B0600000000000000" pitchFamily="50" charset="-128"/>
            </a:endParaRPr>
          </a:p>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 </a:t>
            </a:r>
            <a:r>
              <a:rPr lang="ja-JP" altLang="en-US" sz="2200" dirty="0" smtClean="0">
                <a:latin typeface="HGSｺﾞｼｯｸM" panose="020B0600000000000000" pitchFamily="50" charset="-128"/>
                <a:ea typeface="HGSｺﾞｼｯｸM" panose="020B0600000000000000" pitchFamily="50" charset="-128"/>
              </a:rPr>
              <a:t>審査会委員研修・審査会委員便り</a:t>
            </a:r>
            <a:endParaRPr lang="en-US" altLang="ja-JP" sz="2200" dirty="0" smtClean="0">
              <a:latin typeface="HGSｺﾞｼｯｸM" panose="020B0600000000000000" pitchFamily="50" charset="-128"/>
              <a:ea typeface="HGSｺﾞｼｯｸM" panose="020B0600000000000000" pitchFamily="50" charset="-128"/>
            </a:endParaRPr>
          </a:p>
          <a:p>
            <a:pPr marL="0" indent="0">
              <a:buNone/>
            </a:pPr>
            <a:endParaRPr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「移動」における「見守り等」の妥当性の検討</a:t>
            </a:r>
            <a:endParaRPr lang="en-US" altLang="ja-JP" sz="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endParaRPr lang="en-US" altLang="ja-JP" sz="2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smtClean="0">
                <a:solidFill>
                  <a:prstClr val="black"/>
                </a:solidFill>
                <a:latin typeface="HGSｺﾞｼｯｸM" panose="020B0600000000000000" pitchFamily="50" charset="-128"/>
                <a:ea typeface="HGSｺﾞｼｯｸM" panose="020B0600000000000000" pitchFamily="50" charset="-128"/>
              </a:rPr>
              <a:t>軽度者（要支援）の審査判定おける「</a:t>
            </a:r>
            <a:r>
              <a:rPr lang="ja-JP" altLang="en-US" sz="2000" dirty="0">
                <a:solidFill>
                  <a:prstClr val="black"/>
                </a:solidFill>
                <a:latin typeface="HGSｺﾞｼｯｸM" panose="020B0600000000000000" pitchFamily="50" charset="-128"/>
                <a:ea typeface="HGSｺﾞｼｯｸM" panose="020B0600000000000000" pitchFamily="50" charset="-128"/>
              </a:rPr>
              <a:t>機能訓練」の視点</a:t>
            </a:r>
            <a:endParaRPr lang="en-US" altLang="ja-JP" sz="200" dirty="0">
              <a:solidFill>
                <a:prstClr val="black"/>
              </a:solidFill>
              <a:latin typeface="HGSｺﾞｼｯｸM" panose="020B0600000000000000" pitchFamily="50" charset="-128"/>
              <a:ea typeface="HGSｺﾞｼｯｸM" panose="020B0600000000000000" pitchFamily="50" charset="-128"/>
            </a:endParaRPr>
          </a:p>
          <a:p>
            <a:pPr marL="457200" lvl="1" indent="0">
              <a:buNone/>
            </a:pPr>
            <a:endParaRPr lang="en-US" altLang="ja-JP" sz="2000" dirty="0" smtClean="0">
              <a:latin typeface="HGSｺﾞｼｯｸM" panose="020B0600000000000000" pitchFamily="50" charset="-128"/>
              <a:ea typeface="HGSｺﾞｼｯｸM" panose="020B0600000000000000" pitchFamily="50" charset="-128"/>
            </a:endParaRPr>
          </a:p>
          <a:p>
            <a:pPr marL="0" indent="0">
              <a:buNone/>
            </a:pPr>
            <a:r>
              <a:rPr lang="ja-JP" altLang="en-US" sz="2200" dirty="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その他</a:t>
            </a:r>
            <a:endParaRPr kumimoji="1" lang="en-US" altLang="ja-JP" sz="2200" dirty="0" smtClean="0">
              <a:latin typeface="HGSｺﾞｼｯｸM" panose="020B0600000000000000" pitchFamily="50" charset="-128"/>
              <a:ea typeface="HGSｺﾞｼｯｸM" panose="020B0600000000000000" pitchFamily="50" charset="-128"/>
            </a:endParaRPr>
          </a:p>
          <a:p>
            <a:pPr marL="0" indent="0">
              <a:buNone/>
            </a:pPr>
            <a:endParaRPr kumimoji="1"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rPr>
              <a:t>指摘</a:t>
            </a:r>
            <a:r>
              <a:rPr lang="ja-JP" altLang="en-US" sz="2000" dirty="0" smtClean="0">
                <a:latin typeface="HGSｺﾞｼｯｸM" panose="020B0600000000000000" pitchFamily="50" charset="-128"/>
                <a:ea typeface="HGSｺﾞｼｯｸM" panose="020B0600000000000000" pitchFamily="50" charset="-128"/>
              </a:rPr>
              <a:t>事項を連絡会等を通じて審査会・事務局へフィードバック</a:t>
            </a:r>
            <a:endParaRPr lang="en-US" altLang="ja-JP" sz="200" dirty="0" smtClean="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0" y="-27384"/>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適正化</a:t>
            </a:r>
            <a:r>
              <a:rPr lang="ja-JP" altLang="en-US" sz="2800" dirty="0">
                <a:solidFill>
                  <a:prstClr val="white"/>
                </a:solidFill>
              </a:rPr>
              <a:t>事業</a:t>
            </a:r>
            <a:r>
              <a:rPr lang="ja-JP" altLang="en-US" sz="2800" dirty="0" smtClean="0">
                <a:solidFill>
                  <a:prstClr val="white"/>
                </a:solidFill>
              </a:rPr>
              <a:t>を受けての今後の取り組み</a:t>
            </a:r>
            <a:endParaRPr lang="en-US" altLang="ja-JP" sz="2800" dirty="0" smtClean="0">
              <a:solidFill>
                <a:prstClr val="white"/>
              </a:solidFill>
            </a:endParaRPr>
          </a:p>
        </p:txBody>
      </p:sp>
    </p:spTree>
    <p:extLst>
      <p:ext uri="{BB962C8B-B14F-4D97-AF65-F5344CB8AC3E}">
        <p14:creationId xmlns:p14="http://schemas.microsoft.com/office/powerpoint/2010/main" val="3337917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obecity.local\データ交換用\全庁共有\全職員読書可\(((広報課写真共有用)))\神戸フォトコレクション\re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504" y="-143986"/>
            <a:ext cx="10505096" cy="7001986"/>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a:spLocks noGrp="1"/>
          </p:cNvSpPr>
          <p:nvPr>
            <p:ph type="title"/>
          </p:nvPr>
        </p:nvSpPr>
        <p:spPr>
          <a:xfrm>
            <a:off x="662880" y="125760"/>
            <a:ext cx="8229600" cy="1143000"/>
          </a:xfrm>
        </p:spPr>
        <p:txBody>
          <a:bodyPr>
            <a:normAutofit/>
          </a:bodyPr>
          <a:lstStyle/>
          <a:p>
            <a:r>
              <a:rPr kumimoji="1" lang="ja-JP" altLang="en-US" sz="3600" dirty="0" smtClean="0">
                <a:solidFill>
                  <a:schemeClr val="bg1"/>
                </a:solidFill>
              </a:rPr>
              <a:t>ご清聴ありがとうございました</a:t>
            </a:r>
            <a:endParaRPr kumimoji="1" lang="ja-JP" altLang="en-US" sz="3600" dirty="0">
              <a:solidFill>
                <a:schemeClr val="bg1"/>
              </a:solidFill>
            </a:endParaRPr>
          </a:p>
        </p:txBody>
      </p:sp>
    </p:spTree>
    <p:extLst>
      <p:ext uri="{BB962C8B-B14F-4D97-AF65-F5344CB8AC3E}">
        <p14:creationId xmlns:p14="http://schemas.microsoft.com/office/powerpoint/2010/main" val="53648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F3FEFD7B-A5BA-4158-A23D-E240B2B26A5A}" type="slidenum">
              <a:rPr lang="en-US" altLang="ja-JP" smtClean="0"/>
              <a:pPr>
                <a:defRPr/>
              </a:pPr>
              <a:t>2</a:t>
            </a:fld>
            <a:endParaRPr lang="en-US" altLang="ja-JP" dirty="0"/>
          </a:p>
        </p:txBody>
      </p:sp>
      <p:pic>
        <p:nvPicPr>
          <p:cNvPr id="1035" name="Picture 11" descr="http://kobevision2020.org/assets/images/stories/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105" y="-27384"/>
            <a:ext cx="15885105" cy="10603308"/>
          </a:xfrm>
          <a:prstGeom prst="rect">
            <a:avLst/>
          </a:prstGeom>
          <a:noFill/>
          <a:extLst>
            <a:ext uri="{909E8E84-426E-40DD-AFC4-6F175D3DCCD1}">
              <a14:hiddenFill xmlns:a14="http://schemas.microsoft.com/office/drawing/2010/main">
                <a:solidFill>
                  <a:srgbClr val="FFFFFF"/>
                </a:solidFill>
              </a14:hiddenFill>
            </a:ext>
          </a:extLst>
        </p:spPr>
      </p:pic>
      <p:sp>
        <p:nvSpPr>
          <p:cNvPr id="20" name="タイトル 4"/>
          <p:cNvSpPr>
            <a:spLocks noGrp="1"/>
          </p:cNvSpPr>
          <p:nvPr>
            <p:ph type="title"/>
          </p:nvPr>
        </p:nvSpPr>
        <p:spPr>
          <a:xfrm>
            <a:off x="457200" y="274638"/>
            <a:ext cx="8229600" cy="1143000"/>
          </a:xfrm>
        </p:spPr>
        <p:txBody>
          <a:bodyPr/>
          <a:lstStyle/>
          <a:p>
            <a:r>
              <a:rPr lang="ja-JP" altLang="en-US" dirty="0" smtClean="0"/>
              <a:t>ＫＯＢＥ</a:t>
            </a:r>
            <a:endParaRPr kumimoji="1" lang="ja-JP" altLang="en-US" dirty="0"/>
          </a:p>
        </p:txBody>
      </p:sp>
      <p:sp>
        <p:nvSpPr>
          <p:cNvPr id="22" name="コンテンツ プレースホルダー 10"/>
          <p:cNvSpPr>
            <a:spLocks noGrp="1"/>
          </p:cNvSpPr>
          <p:nvPr>
            <p:ph idx="1"/>
          </p:nvPr>
        </p:nvSpPr>
        <p:spPr>
          <a:xfrm>
            <a:off x="457200" y="1600200"/>
            <a:ext cx="8229600" cy="4525963"/>
          </a:xfrm>
        </p:spPr>
        <p:txBody>
          <a:bodyPr/>
          <a:lstStyle/>
          <a:p>
            <a:r>
              <a:rPr kumimoji="1" lang="ja-JP" altLang="en-US" dirty="0" smtClean="0"/>
              <a:t>神戸市人口　１，５４７，７０３人</a:t>
            </a:r>
            <a:endParaRPr lang="en-US" altLang="ja-JP" dirty="0" smtClean="0"/>
          </a:p>
          <a:p>
            <a:endParaRPr kumimoji="1" lang="en-US" altLang="ja-JP" sz="800" dirty="0" smtClean="0"/>
          </a:p>
          <a:p>
            <a:r>
              <a:rPr lang="ja-JP" altLang="en-US" dirty="0"/>
              <a:t>高齢者</a:t>
            </a:r>
            <a:r>
              <a:rPr lang="ja-JP" altLang="en-US" dirty="0" smtClean="0"/>
              <a:t>人口　　　４０８，１８９人</a:t>
            </a:r>
            <a:endParaRPr lang="en-US" altLang="ja-JP" dirty="0" smtClean="0"/>
          </a:p>
          <a:p>
            <a:endParaRPr lang="en-US" altLang="ja-JP" sz="800" dirty="0" smtClean="0"/>
          </a:p>
          <a:p>
            <a:r>
              <a:rPr kumimoji="1" lang="ja-JP" altLang="en-US" dirty="0" smtClean="0"/>
              <a:t>高 齢 化 率　　　 ２６．４％</a:t>
            </a:r>
            <a:endParaRPr kumimoji="1" lang="en-US" altLang="ja-JP" dirty="0" smtClean="0"/>
          </a:p>
          <a:p>
            <a:endParaRPr kumimoji="1" lang="en-US" altLang="ja-JP" sz="800" dirty="0" smtClean="0"/>
          </a:p>
          <a:p>
            <a:r>
              <a:rPr lang="ja-JP" altLang="en-US" sz="2800" dirty="0"/>
              <a:t>６５歳以上に</a:t>
            </a:r>
            <a:r>
              <a:rPr lang="ja-JP" altLang="en-US" sz="2800" dirty="0" smtClean="0"/>
              <a:t>占める７５歳以上の割合　４７．５％</a:t>
            </a:r>
            <a:endParaRPr kumimoji="1" lang="ja-JP" altLang="en-US" sz="2800" dirty="0"/>
          </a:p>
        </p:txBody>
      </p:sp>
      <p:pic>
        <p:nvPicPr>
          <p:cNvPr id="1042" name="Picture 18" descr="C:\Users\210331\Desktop\map-defaul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273637"/>
            <a:ext cx="2540884"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868144" y="4725144"/>
            <a:ext cx="2664296" cy="307777"/>
          </a:xfrm>
          <a:prstGeom prst="rect">
            <a:avLst/>
          </a:prstGeom>
          <a:noFill/>
        </p:spPr>
        <p:txBody>
          <a:bodyPr wrap="square" rtlCol="0">
            <a:spAutoFit/>
          </a:bodyPr>
          <a:lstStyle/>
          <a:p>
            <a:r>
              <a:rPr kumimoji="1" lang="ja-JP" altLang="en-US" sz="1400" b="1" dirty="0" smtClean="0">
                <a:latin typeface="HGSｺﾞｼｯｸM" panose="020B0600000000000000" pitchFamily="50" charset="-128"/>
                <a:ea typeface="HGSｺﾞｼｯｸM" panose="020B0600000000000000" pitchFamily="50" charset="-128"/>
              </a:rPr>
              <a:t>（平成２７年１２月末時点）</a:t>
            </a:r>
            <a:endParaRPr kumimoji="1" lang="ja-JP" altLang="en-US" sz="1400" b="1"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374157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7344C3D-EA21-4586-933D-0FC735A9F06A}" type="slidenum">
              <a:rPr lang="en-US" altLang="ja-JP" smtClean="0"/>
              <a:pPr>
                <a:defRPr/>
              </a:pPr>
              <a:t>3</a:t>
            </a:fld>
            <a:endParaRPr lang="en-US" altLang="ja-JP"/>
          </a:p>
        </p:txBody>
      </p:sp>
      <p:sp>
        <p:nvSpPr>
          <p:cNvPr id="7" name="正方形/長方形 6"/>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神戸市の介護保険制度の現状</a:t>
            </a:r>
            <a:endParaRPr lang="ja-JP" altLang="en-US" sz="3200" dirty="0">
              <a:solidFill>
                <a:prstClr val="white"/>
              </a:solidFill>
            </a:endParaRPr>
          </a:p>
        </p:txBody>
      </p:sp>
      <p:graphicFrame>
        <p:nvGraphicFramePr>
          <p:cNvPr id="8" name="グラフ 7"/>
          <p:cNvGraphicFramePr>
            <a:graphicFrameLocks/>
          </p:cNvGraphicFramePr>
          <p:nvPr>
            <p:extLst>
              <p:ext uri="{D42A27DB-BD31-4B8C-83A1-F6EECF244321}">
                <p14:modId xmlns:p14="http://schemas.microsoft.com/office/powerpoint/2010/main" val="1018215578"/>
              </p:ext>
            </p:extLst>
          </p:nvPr>
        </p:nvGraphicFramePr>
        <p:xfrm>
          <a:off x="1" y="692696"/>
          <a:ext cx="9144000" cy="6165303"/>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5"/>
          <p:cNvSpPr txBox="1">
            <a:spLocks noChangeArrowheads="1"/>
          </p:cNvSpPr>
          <p:nvPr/>
        </p:nvSpPr>
        <p:spPr bwMode="auto">
          <a:xfrm>
            <a:off x="40630" y="776511"/>
            <a:ext cx="642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200" dirty="0">
                <a:latin typeface="HGSｺﾞｼｯｸM" panose="020B0600000000000000" pitchFamily="50" charset="-128"/>
                <a:ea typeface="HGSｺﾞｼｯｸM" panose="020B0600000000000000" pitchFamily="50" charset="-128"/>
              </a:rPr>
              <a:t>〔</a:t>
            </a:r>
            <a:r>
              <a:rPr lang="ja-JP" altLang="en-US" sz="1200" dirty="0">
                <a:latin typeface="HGSｺﾞｼｯｸM" panose="020B0600000000000000" pitchFamily="50" charset="-128"/>
                <a:ea typeface="HGSｺﾞｼｯｸM" panose="020B0600000000000000" pitchFamily="50" charset="-128"/>
              </a:rPr>
              <a:t>人</a:t>
            </a:r>
            <a:r>
              <a:rPr lang="en-US" altLang="ja-JP" sz="1200" dirty="0">
                <a:latin typeface="HGSｺﾞｼｯｸM" panose="020B0600000000000000" pitchFamily="50" charset="-128"/>
                <a:ea typeface="HGSｺﾞｼｯｸM" panose="020B0600000000000000" pitchFamily="50" charset="-128"/>
              </a:rPr>
              <a:t>〕</a:t>
            </a:r>
            <a:endParaRPr lang="ja-JP" altLang="en-US" sz="12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57928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827584" y="1196752"/>
            <a:ext cx="7939484" cy="2592288"/>
          </a:xfrm>
        </p:spPr>
        <p:txBody>
          <a:bodyPr>
            <a:noAutofit/>
          </a:bodyPr>
          <a:lstStyle/>
          <a:p>
            <a:pPr>
              <a:lnSpc>
                <a:spcPct val="90000"/>
              </a:lnSpc>
            </a:pPr>
            <a:r>
              <a:rPr lang="ja-JP" altLang="en-US" sz="2200" dirty="0" smtClean="0">
                <a:latin typeface="HGSｺﾞｼｯｸM" panose="020B0600000000000000" pitchFamily="50" charset="-128"/>
                <a:ea typeface="HGSｺﾞｼｯｸM" panose="020B0600000000000000" pitchFamily="50" charset="-128"/>
              </a:rPr>
              <a:t>合議体数： </a:t>
            </a:r>
            <a:r>
              <a:rPr lang="en-US" altLang="ja-JP" sz="2200" dirty="0" smtClean="0">
                <a:latin typeface="HGSｺﾞｼｯｸM" panose="020B0600000000000000" pitchFamily="50" charset="-128"/>
                <a:ea typeface="HGSｺﾞｼｯｸM" panose="020B0600000000000000" pitchFamily="50" charset="-128"/>
              </a:rPr>
              <a:t>97 </a:t>
            </a:r>
            <a:r>
              <a:rPr lang="ja-JP" altLang="en-US" sz="2200" dirty="0" smtClean="0">
                <a:latin typeface="HGSｺﾞｼｯｸM" panose="020B0600000000000000" pitchFamily="50" charset="-128"/>
                <a:ea typeface="HGSｺﾞｼｯｸM" panose="020B0600000000000000" pitchFamily="50" charset="-128"/>
              </a:rPr>
              <a:t>合議体 </a:t>
            </a:r>
            <a:r>
              <a:rPr lang="ja-JP" altLang="en-US" sz="2000" dirty="0" smtClean="0">
                <a:latin typeface="HGSｺﾞｼｯｸM" panose="020B0600000000000000" pitchFamily="50" charset="-128"/>
                <a:ea typeface="HGSｺﾞｼｯｸM" panose="020B0600000000000000" pitchFamily="50" charset="-128"/>
              </a:rPr>
              <a:t>（</a:t>
            </a:r>
            <a:r>
              <a:rPr lang="ja-JP" altLang="en-US" sz="2200" dirty="0" smtClean="0">
                <a:latin typeface="HGSｺﾞｼｯｸM" panose="020B0600000000000000" pitchFamily="50" charset="-128"/>
                <a:ea typeface="HGSｺﾞｼｯｸM" panose="020B0600000000000000" pitchFamily="50" charset="-128"/>
              </a:rPr>
              <a:t> </a:t>
            </a:r>
            <a:r>
              <a:rPr lang="en-US" altLang="ja-JP" sz="2200" dirty="0" smtClean="0">
                <a:latin typeface="HGSｺﾞｼｯｸM" panose="020B0600000000000000" pitchFamily="50" charset="-128"/>
                <a:ea typeface="HGSｺﾞｼｯｸM" panose="020B0600000000000000" pitchFamily="50" charset="-128"/>
              </a:rPr>
              <a:t>9</a:t>
            </a:r>
            <a:r>
              <a:rPr lang="ja-JP" altLang="en-US" sz="2000" dirty="0" smtClean="0">
                <a:latin typeface="HGSｺﾞｼｯｸM" panose="020B0600000000000000" pitchFamily="50" charset="-128"/>
                <a:ea typeface="HGSｺﾞｼｯｸM" panose="020B0600000000000000" pitchFamily="50" charset="-128"/>
              </a:rPr>
              <a:t>区・</a:t>
            </a:r>
            <a:r>
              <a:rPr lang="en-US" altLang="ja-JP" sz="2200" dirty="0" smtClean="0">
                <a:latin typeface="HGSｺﾞｼｯｸM" panose="020B0600000000000000" pitchFamily="50" charset="-128"/>
                <a:ea typeface="HGSｺﾞｼｯｸM" panose="020B0600000000000000" pitchFamily="50" charset="-128"/>
              </a:rPr>
              <a:t>1</a:t>
            </a:r>
            <a:r>
              <a:rPr lang="ja-JP" altLang="en-US" sz="2000" dirty="0" smtClean="0">
                <a:latin typeface="HGSｺﾞｼｯｸM" panose="020B0600000000000000" pitchFamily="50" charset="-128"/>
                <a:ea typeface="HGSｺﾞｼｯｸM" panose="020B0600000000000000" pitchFamily="50" charset="-128"/>
              </a:rPr>
              <a:t>出張所）</a:t>
            </a:r>
            <a:endParaRPr lang="en-US" altLang="ja-JP" sz="2200" dirty="0" smtClean="0">
              <a:latin typeface="HGSｺﾞｼｯｸM" panose="020B0600000000000000" pitchFamily="50" charset="-128"/>
              <a:ea typeface="HGSｺﾞｼｯｸM" panose="020B0600000000000000" pitchFamily="50" charset="-128"/>
            </a:endParaRPr>
          </a:p>
          <a:p>
            <a:pPr>
              <a:lnSpc>
                <a:spcPct val="90000"/>
              </a:lnSpc>
            </a:pPr>
            <a:endParaRPr lang="ja-JP" altLang="en-US" sz="800" dirty="0">
              <a:latin typeface="HGSｺﾞｼｯｸM" panose="020B0600000000000000" pitchFamily="50" charset="-128"/>
              <a:ea typeface="HGSｺﾞｼｯｸM" panose="020B0600000000000000" pitchFamily="50" charset="-128"/>
            </a:endParaRPr>
          </a:p>
          <a:p>
            <a:pPr>
              <a:lnSpc>
                <a:spcPct val="90000"/>
              </a:lnSpc>
            </a:pPr>
            <a:r>
              <a:rPr lang="ja-JP" altLang="en-US" sz="2200" dirty="0" smtClean="0">
                <a:latin typeface="HGSｺﾞｼｯｸM" panose="020B0600000000000000" pitchFamily="50" charset="-128"/>
                <a:ea typeface="HGSｺﾞｼｯｸM" panose="020B0600000000000000" pitchFamily="50" charset="-128"/>
              </a:rPr>
              <a:t>委 </a:t>
            </a:r>
            <a:r>
              <a:rPr lang="ja-JP" altLang="en-US" sz="1400" dirty="0" smtClean="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員 </a:t>
            </a:r>
            <a:r>
              <a:rPr lang="ja-JP" altLang="en-US" sz="1400" dirty="0" smtClean="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数： </a:t>
            </a:r>
            <a:r>
              <a:rPr lang="en-US" altLang="ja-JP" sz="2200" dirty="0" smtClean="0">
                <a:latin typeface="HGSｺﾞｼｯｸM" panose="020B0600000000000000" pitchFamily="50" charset="-128"/>
                <a:ea typeface="HGSｺﾞｼｯｸM" panose="020B0600000000000000" pitchFamily="50" charset="-128"/>
              </a:rPr>
              <a:t>569 </a:t>
            </a:r>
            <a:r>
              <a:rPr lang="ja-JP" altLang="en-US" sz="2200" dirty="0" smtClean="0">
                <a:latin typeface="HGSｺﾞｼｯｸM" panose="020B0600000000000000" pitchFamily="50" charset="-128"/>
                <a:ea typeface="HGSｺﾞｼｯｸM" panose="020B0600000000000000" pitchFamily="50" charset="-128"/>
              </a:rPr>
              <a:t>名 </a:t>
            </a:r>
            <a:r>
              <a:rPr lang="ja-JP" altLang="en-US" sz="2000" dirty="0" smtClean="0">
                <a:latin typeface="HGSｺﾞｼｯｸM" panose="020B0600000000000000" pitchFamily="50" charset="-128"/>
                <a:ea typeface="HGSｺﾞｼｯｸM" panose="020B0600000000000000" pitchFamily="50" charset="-128"/>
              </a:rPr>
              <a:t>（</a:t>
            </a:r>
            <a:r>
              <a:rPr lang="ja-JP" altLang="en-US" sz="2200" dirty="0" smtClean="0">
                <a:latin typeface="HGSｺﾞｼｯｸM" panose="020B0600000000000000" pitchFamily="50" charset="-128"/>
                <a:ea typeface="HGSｺﾞｼｯｸM" panose="020B0600000000000000" pitchFamily="50" charset="-128"/>
              </a:rPr>
              <a:t> </a:t>
            </a:r>
            <a:r>
              <a:rPr lang="en-US" altLang="ja-JP" sz="2200" dirty="0" smtClean="0">
                <a:latin typeface="HGSｺﾞｼｯｸM" panose="020B0600000000000000" pitchFamily="50" charset="-128"/>
                <a:ea typeface="HGSｺﾞｼｯｸM" panose="020B0600000000000000" pitchFamily="50" charset="-128"/>
              </a:rPr>
              <a:t>5 </a:t>
            </a:r>
            <a:r>
              <a:rPr lang="ja-JP" altLang="en-US" sz="2000" dirty="0" smtClean="0">
                <a:latin typeface="HGSｺﾞｼｯｸM" panose="020B0600000000000000" pitchFamily="50" charset="-128"/>
                <a:ea typeface="HGSｺﾞｼｯｸM" panose="020B0600000000000000" pitchFamily="50" charset="-128"/>
              </a:rPr>
              <a:t>名／合議体）</a:t>
            </a:r>
            <a:endParaRPr lang="en-US" altLang="ja-JP" sz="2000" dirty="0" smtClean="0">
              <a:latin typeface="HGSｺﾞｼｯｸM" panose="020B0600000000000000" pitchFamily="50" charset="-128"/>
              <a:ea typeface="HGSｺﾞｼｯｸM" panose="020B0600000000000000" pitchFamily="50" charset="-128"/>
            </a:endParaRPr>
          </a:p>
          <a:p>
            <a:pPr>
              <a:lnSpc>
                <a:spcPct val="90000"/>
              </a:lnSpc>
            </a:pPr>
            <a:endParaRPr lang="en-US" altLang="ja-JP" sz="800" dirty="0">
              <a:latin typeface="HGSｺﾞｼｯｸM" panose="020B0600000000000000" pitchFamily="50" charset="-128"/>
              <a:ea typeface="HGSｺﾞｼｯｸM" panose="020B0600000000000000" pitchFamily="50" charset="-128"/>
            </a:endParaRPr>
          </a:p>
          <a:p>
            <a:pPr>
              <a:lnSpc>
                <a:spcPct val="90000"/>
              </a:lnSpc>
            </a:pPr>
            <a:r>
              <a:rPr lang="ja-JP" altLang="en-US" sz="2200" dirty="0" smtClean="0">
                <a:latin typeface="HGSｺﾞｼｯｸM" panose="020B0600000000000000" pitchFamily="50" charset="-128"/>
                <a:ea typeface="HGSｺﾞｼｯｸM" panose="020B0600000000000000" pitchFamily="50" charset="-128"/>
              </a:rPr>
              <a:t>審査件数： </a:t>
            </a:r>
            <a:r>
              <a:rPr lang="en-US" altLang="ja-JP" sz="2200" dirty="0" smtClean="0">
                <a:latin typeface="HGSｺﾞｼｯｸM" panose="020B0600000000000000" pitchFamily="50" charset="-128"/>
                <a:ea typeface="HGSｺﾞｼｯｸM" panose="020B0600000000000000" pitchFamily="50" charset="-128"/>
              </a:rPr>
              <a:t>26</a:t>
            </a:r>
            <a:r>
              <a:rPr lang="ja-JP" altLang="en-US" sz="2200" dirty="0">
                <a:latin typeface="HGSｺﾞｼｯｸM" panose="020B0600000000000000" pitchFamily="50" charset="-128"/>
                <a:ea typeface="HGSｺﾞｼｯｸM" panose="020B0600000000000000" pitchFamily="50" charset="-128"/>
              </a:rPr>
              <a:t>～</a:t>
            </a:r>
            <a:r>
              <a:rPr lang="en-US" altLang="ja-JP" sz="2200" dirty="0" smtClean="0">
                <a:latin typeface="HGSｺﾞｼｯｸM" panose="020B0600000000000000" pitchFamily="50" charset="-128"/>
                <a:ea typeface="HGSｺﾞｼｯｸM" panose="020B0600000000000000" pitchFamily="50" charset="-128"/>
              </a:rPr>
              <a:t>40 </a:t>
            </a:r>
            <a:r>
              <a:rPr lang="ja-JP" altLang="en-US" sz="2200" dirty="0" smtClean="0">
                <a:latin typeface="HGSｺﾞｼｯｸM" panose="020B0600000000000000" pitchFamily="50" charset="-128"/>
                <a:ea typeface="HGSｺﾞｼｯｸM" panose="020B0600000000000000" pitchFamily="50" charset="-128"/>
              </a:rPr>
              <a:t>件／回 </a:t>
            </a:r>
            <a:r>
              <a:rPr lang="ja-JP" altLang="en-US" sz="2000" dirty="0" smtClean="0">
                <a:latin typeface="HGSｺﾞｼｯｸM" panose="020B0600000000000000" pitchFamily="50" charset="-128"/>
                <a:ea typeface="HGSｺﾞｼｯｸM" panose="020B0600000000000000" pitchFamily="50" charset="-128"/>
              </a:rPr>
              <a:t>（平均 </a:t>
            </a:r>
            <a:r>
              <a:rPr lang="en-US" altLang="ja-JP" sz="2200" dirty="0" smtClean="0">
                <a:latin typeface="HGSｺﾞｼｯｸM" panose="020B0600000000000000" pitchFamily="50" charset="-128"/>
                <a:ea typeface="HGSｺﾞｼｯｸM" panose="020B0600000000000000" pitchFamily="50" charset="-128"/>
              </a:rPr>
              <a:t>39 </a:t>
            </a:r>
            <a:r>
              <a:rPr lang="ja-JP" altLang="en-US" sz="2000" dirty="0" smtClean="0">
                <a:latin typeface="HGSｺﾞｼｯｸM" panose="020B0600000000000000" pitchFamily="50" charset="-128"/>
                <a:ea typeface="HGSｺﾞｼｯｸM" panose="020B0600000000000000" pitchFamily="50" charset="-128"/>
              </a:rPr>
              <a:t>件）</a:t>
            </a:r>
            <a:endParaRPr lang="en-US" altLang="ja-JP" sz="2200" dirty="0">
              <a:latin typeface="HGSｺﾞｼｯｸM" panose="020B0600000000000000" pitchFamily="50" charset="-128"/>
              <a:ea typeface="HGSｺﾞｼｯｸM" panose="020B0600000000000000" pitchFamily="50" charset="-128"/>
            </a:endParaRPr>
          </a:p>
          <a:p>
            <a:pPr>
              <a:lnSpc>
                <a:spcPct val="90000"/>
              </a:lnSpc>
            </a:pPr>
            <a:endParaRPr lang="en-US" altLang="ja-JP" sz="800" dirty="0" smtClean="0">
              <a:latin typeface="HGSｺﾞｼｯｸM" panose="020B0600000000000000" pitchFamily="50" charset="-128"/>
              <a:ea typeface="HGSｺﾞｼｯｸM" panose="020B0600000000000000" pitchFamily="50" charset="-128"/>
            </a:endParaRPr>
          </a:p>
          <a:p>
            <a:r>
              <a:rPr lang="ja-JP" altLang="en-US" sz="2200" dirty="0">
                <a:latin typeface="HGSｺﾞｼｯｸM" panose="020B0600000000000000" pitchFamily="50" charset="-128"/>
                <a:ea typeface="HGSｺﾞｼｯｸM" panose="020B0600000000000000" pitchFamily="50" charset="-128"/>
              </a:rPr>
              <a:t>開催</a:t>
            </a:r>
            <a:r>
              <a:rPr lang="ja-JP" altLang="en-US" sz="2200" dirty="0" smtClean="0">
                <a:latin typeface="HGSｺﾞｼｯｸM" panose="020B0600000000000000" pitchFamily="50" charset="-128"/>
                <a:ea typeface="HGSｺﾞｼｯｸM" panose="020B0600000000000000" pitchFamily="50" charset="-128"/>
              </a:rPr>
              <a:t>回数・審査判定件数</a:t>
            </a:r>
            <a:endParaRPr lang="en-US" altLang="ja-JP" sz="2200" dirty="0" smtClean="0">
              <a:latin typeface="HGSｺﾞｼｯｸM" panose="020B0600000000000000" pitchFamily="50" charset="-128"/>
              <a:ea typeface="HGSｺﾞｼｯｸM" panose="020B0600000000000000" pitchFamily="50" charset="-128"/>
            </a:endParaRPr>
          </a:p>
        </p:txBody>
      </p:sp>
      <p:sp>
        <p:nvSpPr>
          <p:cNvPr id="4" name="スライド番号プレースホルダ 3"/>
          <p:cNvSpPr>
            <a:spLocks noGrp="1"/>
          </p:cNvSpPr>
          <p:nvPr>
            <p:ph type="sldNum" sz="quarter" idx="12"/>
          </p:nvPr>
        </p:nvSpPr>
        <p:spPr/>
        <p:txBody>
          <a:bodyPr/>
          <a:lstStyle/>
          <a:p>
            <a:pPr>
              <a:defRPr/>
            </a:pPr>
            <a:fld id="{F3FEFD7B-A5BA-4158-A23D-E240B2B26A5A}" type="slidenum">
              <a:rPr lang="en-US" altLang="ja-JP" smtClean="0"/>
              <a:pPr>
                <a:defRPr/>
              </a:pPr>
              <a:t>4</a:t>
            </a:fld>
            <a:endParaRPr lang="en-US" altLang="ja-JP" dirty="0"/>
          </a:p>
        </p:txBody>
      </p:sp>
      <p:sp>
        <p:nvSpPr>
          <p:cNvPr id="6" name="正方形/長方形 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神戸市介護認定審査会</a:t>
            </a:r>
          </a:p>
        </p:txBody>
      </p:sp>
      <p:graphicFrame>
        <p:nvGraphicFramePr>
          <p:cNvPr id="2" name="表 1"/>
          <p:cNvGraphicFramePr>
            <a:graphicFrameLocks noGrp="1"/>
          </p:cNvGraphicFramePr>
          <p:nvPr>
            <p:extLst>
              <p:ext uri="{D42A27DB-BD31-4B8C-83A1-F6EECF244321}">
                <p14:modId xmlns:p14="http://schemas.microsoft.com/office/powerpoint/2010/main" val="4091477209"/>
              </p:ext>
            </p:extLst>
          </p:nvPr>
        </p:nvGraphicFramePr>
        <p:xfrm>
          <a:off x="1115617" y="3447006"/>
          <a:ext cx="6840759" cy="2286250"/>
        </p:xfrm>
        <a:graphic>
          <a:graphicData uri="http://schemas.openxmlformats.org/drawingml/2006/table">
            <a:tbl>
              <a:tblPr firstRow="1" bandRow="1">
                <a:tableStyleId>{5C22544A-7EE6-4342-B048-85BDC9FD1C3A}</a:tableStyleId>
              </a:tblPr>
              <a:tblGrid>
                <a:gridCol w="1872207"/>
                <a:gridCol w="2592288"/>
                <a:gridCol w="2376264"/>
              </a:tblGrid>
              <a:tr h="457250">
                <a:tc>
                  <a:txBody>
                    <a:bodyPr/>
                    <a:lstStyle/>
                    <a:p>
                      <a:pPr algn="ctr"/>
                      <a:r>
                        <a:rPr kumimoji="1" lang="ja-JP" altLang="en-US" dirty="0" smtClean="0">
                          <a:latin typeface="HGSｺﾞｼｯｸM" panose="020B0600000000000000" pitchFamily="50" charset="-128"/>
                          <a:ea typeface="HGSｺﾞｼｯｸM" panose="020B0600000000000000" pitchFamily="50" charset="-128"/>
                        </a:rPr>
                        <a:t>年　度</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ja-JP" altLang="en-US" dirty="0" smtClean="0">
                          <a:latin typeface="HGSｺﾞｼｯｸM" panose="020B0600000000000000" pitchFamily="50" charset="-128"/>
                          <a:ea typeface="HGSｺﾞｼｯｸM" panose="020B0600000000000000" pitchFamily="50" charset="-128"/>
                        </a:rPr>
                        <a:t>開催回数</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ja-JP" altLang="en-US" dirty="0" smtClean="0">
                          <a:latin typeface="HGSｺﾞｼｯｸM" panose="020B0600000000000000" pitchFamily="50" charset="-128"/>
                          <a:ea typeface="HGSｺﾞｼｯｸM" panose="020B0600000000000000" pitchFamily="50" charset="-128"/>
                        </a:rPr>
                        <a:t>審査判定件数</a:t>
                      </a:r>
                      <a:endParaRPr kumimoji="1" lang="ja-JP" altLang="en-US" dirty="0">
                        <a:latin typeface="HGSｺﾞｼｯｸM" panose="020B0600000000000000" pitchFamily="50" charset="-128"/>
                        <a:ea typeface="HGSｺﾞｼｯｸM" panose="020B0600000000000000" pitchFamily="50" charset="-128"/>
                      </a:endParaRPr>
                    </a:p>
                  </a:txBody>
                  <a:tcPr anchor="ctr"/>
                </a:tc>
              </a:tr>
              <a:tr h="457250">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24 </a:t>
                      </a:r>
                      <a:r>
                        <a:rPr kumimoji="1" lang="ja-JP" altLang="en-US" sz="1600" dirty="0" smtClean="0">
                          <a:latin typeface="HGSｺﾞｼｯｸM" panose="020B0600000000000000" pitchFamily="50" charset="-128"/>
                          <a:ea typeface="HGSｺﾞｼｯｸM" panose="020B0600000000000000" pitchFamily="50" charset="-128"/>
                        </a:rPr>
                        <a:t>年度</a:t>
                      </a:r>
                      <a:endParaRPr kumimoji="1" lang="ja-JP" altLang="en-US" sz="1600"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2,031 </a:t>
                      </a:r>
                      <a:r>
                        <a:rPr kumimoji="1" lang="ja-JP" altLang="en-US" sz="1600" dirty="0" smtClean="0">
                          <a:latin typeface="HGSｺﾞｼｯｸM" panose="020B0600000000000000" pitchFamily="50" charset="-128"/>
                          <a:ea typeface="HGSｺﾞｼｯｸM" panose="020B0600000000000000" pitchFamily="50" charset="-128"/>
                        </a:rPr>
                        <a:t>回</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79,810 </a:t>
                      </a:r>
                      <a:r>
                        <a:rPr kumimoji="1" lang="ja-JP" altLang="en-US" sz="1600" dirty="0" smtClean="0">
                          <a:latin typeface="HGSｺﾞｼｯｸM" panose="020B0600000000000000" pitchFamily="50" charset="-128"/>
                          <a:ea typeface="HGSｺﾞｼｯｸM" panose="020B0600000000000000" pitchFamily="50" charset="-128"/>
                        </a:rPr>
                        <a:t>件</a:t>
                      </a:r>
                      <a:endParaRPr kumimoji="1" lang="ja-JP" altLang="en-US" dirty="0">
                        <a:latin typeface="HGSｺﾞｼｯｸM" panose="020B0600000000000000" pitchFamily="50" charset="-128"/>
                        <a:ea typeface="HGSｺﾞｼｯｸM" panose="020B0600000000000000" pitchFamily="50" charset="-128"/>
                      </a:endParaRPr>
                    </a:p>
                  </a:txBody>
                  <a:tcPr anchor="ctr"/>
                </a:tc>
              </a:tr>
              <a:tr h="457250">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25 </a:t>
                      </a:r>
                      <a:r>
                        <a:rPr kumimoji="1" lang="ja-JP" altLang="en-US" sz="1600" dirty="0" smtClean="0">
                          <a:latin typeface="HGSｺﾞｼｯｸM" panose="020B0600000000000000" pitchFamily="50" charset="-128"/>
                          <a:ea typeface="HGSｺﾞｼｯｸM" panose="020B0600000000000000" pitchFamily="50" charset="-128"/>
                        </a:rPr>
                        <a:t>年度</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2,055 </a:t>
                      </a:r>
                      <a:r>
                        <a:rPr kumimoji="1" lang="ja-JP" altLang="en-US" sz="1600" dirty="0" smtClean="0">
                          <a:latin typeface="HGSｺﾞｼｯｸM" panose="020B0600000000000000" pitchFamily="50" charset="-128"/>
                          <a:ea typeface="HGSｺﾞｼｯｸM" panose="020B0600000000000000" pitchFamily="50" charset="-128"/>
                        </a:rPr>
                        <a:t>回</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80,171 </a:t>
                      </a:r>
                      <a:r>
                        <a:rPr kumimoji="1" lang="ja-JP" altLang="en-US" sz="1600" dirty="0" smtClean="0">
                          <a:latin typeface="HGSｺﾞｼｯｸM" panose="020B0600000000000000" pitchFamily="50" charset="-128"/>
                          <a:ea typeface="HGSｺﾞｼｯｸM" panose="020B0600000000000000" pitchFamily="50" charset="-128"/>
                        </a:rPr>
                        <a:t>件</a:t>
                      </a:r>
                      <a:endParaRPr kumimoji="1" lang="ja-JP" altLang="en-US" dirty="0">
                        <a:latin typeface="HGSｺﾞｼｯｸM" panose="020B0600000000000000" pitchFamily="50" charset="-128"/>
                        <a:ea typeface="HGSｺﾞｼｯｸM" panose="020B0600000000000000" pitchFamily="50" charset="-128"/>
                      </a:endParaRPr>
                    </a:p>
                  </a:txBody>
                  <a:tcPr anchor="ctr"/>
                </a:tc>
              </a:tr>
              <a:tr h="457250">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26 </a:t>
                      </a:r>
                      <a:r>
                        <a:rPr kumimoji="1" lang="ja-JP" altLang="en-US" sz="1600" dirty="0" smtClean="0">
                          <a:latin typeface="HGSｺﾞｼｯｸM" panose="020B0600000000000000" pitchFamily="50" charset="-128"/>
                          <a:ea typeface="HGSｺﾞｼｯｸM" panose="020B0600000000000000" pitchFamily="50" charset="-128"/>
                        </a:rPr>
                        <a:t>年度</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2,124 </a:t>
                      </a:r>
                      <a:r>
                        <a:rPr kumimoji="1" lang="ja-JP" altLang="en-US" sz="1600" dirty="0" smtClean="0">
                          <a:latin typeface="HGSｺﾞｼｯｸM" panose="020B0600000000000000" pitchFamily="50" charset="-128"/>
                          <a:ea typeface="HGSｺﾞｼｯｸM" panose="020B0600000000000000" pitchFamily="50" charset="-128"/>
                        </a:rPr>
                        <a:t>回</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82,998 </a:t>
                      </a:r>
                      <a:r>
                        <a:rPr kumimoji="1" lang="ja-JP" altLang="en-US" sz="1600" dirty="0" smtClean="0">
                          <a:latin typeface="HGSｺﾞｼｯｸM" panose="020B0600000000000000" pitchFamily="50" charset="-128"/>
                          <a:ea typeface="HGSｺﾞｼｯｸM" panose="020B0600000000000000" pitchFamily="50" charset="-128"/>
                        </a:rPr>
                        <a:t>件</a:t>
                      </a:r>
                      <a:endParaRPr kumimoji="1" lang="ja-JP" altLang="en-US" dirty="0">
                        <a:latin typeface="HGSｺﾞｼｯｸM" panose="020B0600000000000000" pitchFamily="50" charset="-128"/>
                        <a:ea typeface="HGSｺﾞｼｯｸM" panose="020B0600000000000000" pitchFamily="50" charset="-128"/>
                      </a:endParaRPr>
                    </a:p>
                  </a:txBody>
                  <a:tcPr anchor="ctr"/>
                </a:tc>
              </a:tr>
              <a:tr h="457250">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27 </a:t>
                      </a:r>
                      <a:r>
                        <a:rPr kumimoji="1" lang="ja-JP" altLang="en-US" sz="1600" dirty="0" smtClean="0">
                          <a:latin typeface="HGSｺﾞｼｯｸM" panose="020B0600000000000000" pitchFamily="50" charset="-128"/>
                          <a:ea typeface="HGSｺﾞｼｯｸM" panose="020B0600000000000000" pitchFamily="50" charset="-128"/>
                        </a:rPr>
                        <a:t>年度</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2,231 </a:t>
                      </a:r>
                      <a:r>
                        <a:rPr kumimoji="1" lang="ja-JP" altLang="en-US" sz="1600" dirty="0" smtClean="0">
                          <a:latin typeface="HGSｺﾞｼｯｸM" panose="020B0600000000000000" pitchFamily="50" charset="-128"/>
                          <a:ea typeface="HGSｺﾞｼｯｸM" panose="020B0600000000000000" pitchFamily="50" charset="-128"/>
                        </a:rPr>
                        <a:t>回</a:t>
                      </a:r>
                      <a:endParaRPr kumimoji="1" lang="ja-JP" altLang="en-US" dirty="0">
                        <a:latin typeface="HGSｺﾞｼｯｸM" panose="020B0600000000000000" pitchFamily="50" charset="-128"/>
                        <a:ea typeface="HGSｺﾞｼｯｸM" panose="020B0600000000000000" pitchFamily="50" charset="-128"/>
                      </a:endParaRPr>
                    </a:p>
                  </a:txBody>
                  <a:tcPr anchor="ctr"/>
                </a:tc>
                <a:tc>
                  <a:txBody>
                    <a:bodyPr/>
                    <a:lstStyle/>
                    <a:p>
                      <a:pPr algn="ctr"/>
                      <a:r>
                        <a:rPr kumimoji="1" lang="en-US" altLang="ja-JP" dirty="0" smtClean="0">
                          <a:latin typeface="HGSｺﾞｼｯｸM" panose="020B0600000000000000" pitchFamily="50" charset="-128"/>
                          <a:ea typeface="HGSｺﾞｼｯｸM" panose="020B0600000000000000" pitchFamily="50" charset="-128"/>
                        </a:rPr>
                        <a:t>83,392 </a:t>
                      </a:r>
                      <a:r>
                        <a:rPr kumimoji="1" lang="ja-JP" altLang="en-US" sz="1600" dirty="0" smtClean="0">
                          <a:latin typeface="HGSｺﾞｼｯｸM" panose="020B0600000000000000" pitchFamily="50" charset="-128"/>
                          <a:ea typeface="HGSｺﾞｼｯｸM" panose="020B0600000000000000" pitchFamily="50" charset="-128"/>
                        </a:rPr>
                        <a:t>件</a:t>
                      </a:r>
                      <a:endParaRPr kumimoji="1" lang="ja-JP" altLang="en-US" dirty="0">
                        <a:latin typeface="HGSｺﾞｼｯｸM" panose="020B0600000000000000" pitchFamily="50" charset="-128"/>
                        <a:ea typeface="HGSｺﾞｼｯｸM" panose="020B0600000000000000" pitchFamily="50" charset="-128"/>
                      </a:endParaRPr>
                    </a:p>
                  </a:txBody>
                  <a:tcPr anchor="ctr"/>
                </a:tc>
              </a:tr>
            </a:tbl>
          </a:graphicData>
        </a:graphic>
      </p:graphicFrame>
    </p:spTree>
    <p:extLst>
      <p:ext uri="{BB962C8B-B14F-4D97-AF65-F5344CB8AC3E}">
        <p14:creationId xmlns:p14="http://schemas.microsoft.com/office/powerpoint/2010/main" val="475917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平成</a:t>
            </a:r>
            <a:r>
              <a:rPr lang="ja-JP" altLang="en-US" sz="2800" dirty="0" smtClean="0">
                <a:solidFill>
                  <a:prstClr val="white"/>
                </a:solidFill>
              </a:rPr>
              <a:t>２１年度の適正化事業で明らかとなった課題</a:t>
            </a:r>
            <a:endParaRPr lang="en-US" altLang="ja-JP" sz="2800" dirty="0" smtClean="0">
              <a:solidFill>
                <a:prstClr val="white"/>
              </a:solidFill>
            </a:endParaRPr>
          </a:p>
        </p:txBody>
      </p:sp>
      <p:sp>
        <p:nvSpPr>
          <p:cNvPr id="6" name="コンテンツ プレースホルダー 2"/>
          <p:cNvSpPr>
            <a:spLocks noGrp="1"/>
          </p:cNvSpPr>
          <p:nvPr>
            <p:ph idx="1"/>
          </p:nvPr>
        </p:nvSpPr>
        <p:spPr>
          <a:xfrm>
            <a:off x="539552" y="908720"/>
            <a:ext cx="8064896" cy="5616624"/>
          </a:xfrm>
        </p:spPr>
        <p:txBody>
          <a:bodyPr>
            <a:noAutofit/>
          </a:bodyPr>
          <a:lstStyle/>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 </a:t>
            </a:r>
            <a:r>
              <a:rPr lang="ja-JP" altLang="en-US" sz="2200" dirty="0">
                <a:latin typeface="HGSｺﾞｼｯｸM" panose="020B0600000000000000" pitchFamily="50" charset="-128"/>
                <a:ea typeface="HGSｺﾞｼｯｸM" panose="020B0600000000000000" pitchFamily="50" charset="-128"/>
              </a:rPr>
              <a:t>認定調査票</a:t>
            </a:r>
            <a:endParaRPr kumimoji="1" lang="en-US" altLang="ja-JP" sz="2200" dirty="0" smtClean="0">
              <a:latin typeface="HGSｺﾞｼｯｸM" panose="020B0600000000000000" pitchFamily="50" charset="-128"/>
              <a:ea typeface="HGSｺﾞｼｯｸM" panose="020B0600000000000000" pitchFamily="50" charset="-128"/>
            </a:endParaRPr>
          </a:p>
          <a:p>
            <a:pPr marL="0" indent="0">
              <a:buNone/>
            </a:pPr>
            <a:endParaRPr kumimoji="1" lang="en-US" altLang="ja-JP" sz="1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選択根拠が不明瞭な調査票が多い</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具体的</a:t>
            </a:r>
            <a:r>
              <a:rPr lang="ja-JP" altLang="en-US" sz="2000" dirty="0">
                <a:latin typeface="HGSｺﾞｼｯｸM" panose="020B0600000000000000" pitchFamily="50" charset="-128"/>
                <a:ea typeface="HGSｺﾞｼｯｸM" panose="020B0600000000000000" pitchFamily="50" charset="-128"/>
              </a:rPr>
              <a:t>な</a:t>
            </a:r>
            <a:r>
              <a:rPr lang="ja-JP" altLang="en-US" sz="2000" dirty="0" smtClean="0">
                <a:latin typeface="HGSｺﾞｼｯｸM" panose="020B0600000000000000" pitchFamily="50" charset="-128"/>
                <a:ea typeface="HGSｺﾞｼｯｸM" panose="020B0600000000000000" pitchFamily="50" charset="-128"/>
              </a:rPr>
              <a:t>頻度の記載が乏しい</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特記事項の記載内容に関して、調査員間のバラツキがある</a:t>
            </a:r>
            <a:endParaRPr lang="en-US" altLang="ja-JP" sz="2000" dirty="0" smtClean="0">
              <a:latin typeface="HGSｺﾞｼｯｸM" panose="020B0600000000000000" pitchFamily="50" charset="-128"/>
              <a:ea typeface="HGSｺﾞｼｯｸM" panose="020B0600000000000000" pitchFamily="50" charset="-128"/>
            </a:endParaRPr>
          </a:p>
          <a:p>
            <a:pPr marL="0" indent="0">
              <a:buNone/>
            </a:pPr>
            <a:endParaRPr lang="en-US" altLang="ja-JP" sz="800" dirty="0" smtClean="0">
              <a:latin typeface="HGSｺﾞｼｯｸM" panose="020B0600000000000000" pitchFamily="50" charset="-128"/>
              <a:ea typeface="HGSｺﾞｼｯｸM" panose="020B0600000000000000" pitchFamily="50" charset="-128"/>
            </a:endParaRPr>
          </a:p>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 要介護認定審査会</a:t>
            </a:r>
            <a:endParaRPr lang="en-US" altLang="ja-JP" sz="2200" dirty="0" smtClean="0">
              <a:latin typeface="HGSｺﾞｼｯｸM" panose="020B0600000000000000" pitchFamily="50" charset="-128"/>
              <a:ea typeface="HGSｺﾞｼｯｸM" panose="020B0600000000000000" pitchFamily="50" charset="-128"/>
            </a:endParaRPr>
          </a:p>
          <a:p>
            <a:pPr marL="0" indent="0">
              <a:buNone/>
            </a:pPr>
            <a:endParaRPr lang="en-US" altLang="ja-JP" sz="1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一次判定の修正・確定の実施が確認できない</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審査会委員の合意を形成するために必要な議論が十分に行われていない</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rPr>
              <a:t>適切</a:t>
            </a:r>
            <a:r>
              <a:rPr lang="ja-JP" altLang="en-US" sz="2000" dirty="0" smtClean="0">
                <a:latin typeface="HGSｺﾞｼｯｸM" panose="020B0600000000000000" pitchFamily="50" charset="-128"/>
                <a:ea typeface="HGSｺﾞｼｯｸM" panose="020B0600000000000000" pitchFamily="50" charset="-128"/>
              </a:rPr>
              <a:t>な介助の方法について、審査会委員の理解が乏しい</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rPr>
              <a:t>認定有効期間</a:t>
            </a:r>
            <a:r>
              <a:rPr lang="ja-JP" altLang="en-US" sz="2000" dirty="0" smtClean="0">
                <a:latin typeface="HGSｺﾞｼｯｸM" panose="020B0600000000000000" pitchFamily="50" charset="-128"/>
                <a:ea typeface="HGSｺﾞｼｯｸM" panose="020B0600000000000000" pitchFamily="50" charset="-128"/>
              </a:rPr>
              <a:t>の検討が十分に行われていない</a:t>
            </a:r>
            <a:endParaRPr lang="en-US" altLang="ja-JP" sz="2000" dirty="0">
              <a:latin typeface="HGSｺﾞｼｯｸM" panose="020B0600000000000000" pitchFamily="50" charset="-128"/>
              <a:ea typeface="HGSｺﾞｼｯｸM" panose="020B0600000000000000" pitchFamily="50" charset="-128"/>
            </a:endParaRPr>
          </a:p>
          <a:p>
            <a:pPr marL="457200" lvl="1" indent="0">
              <a:buNone/>
            </a:pPr>
            <a:endParaRPr lang="en-US" altLang="ja-JP" sz="800" dirty="0" smtClean="0">
              <a:latin typeface="HGSｺﾞｼｯｸM" panose="020B0600000000000000" pitchFamily="50" charset="-128"/>
              <a:ea typeface="HGSｺﾞｼｯｸM" panose="020B0600000000000000" pitchFamily="50" charset="-128"/>
            </a:endParaRPr>
          </a:p>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 適正化にむけた課題</a:t>
            </a:r>
            <a:endParaRPr lang="en-US" altLang="ja-JP" sz="2200" dirty="0">
              <a:latin typeface="HGSｺﾞｼｯｸM" panose="020B0600000000000000" pitchFamily="50" charset="-128"/>
              <a:ea typeface="HGSｺﾞｼｯｸM" panose="020B0600000000000000" pitchFamily="50" charset="-128"/>
            </a:endParaRPr>
          </a:p>
          <a:p>
            <a:pPr marL="0" indent="0">
              <a:buNone/>
            </a:pPr>
            <a:endParaRPr lang="en-US" altLang="ja-JP" sz="1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調査票特記事項の記載の充実</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審査</a:t>
            </a:r>
            <a:r>
              <a:rPr lang="ja-JP" altLang="en-US" sz="2000" dirty="0">
                <a:latin typeface="HGSｺﾞｼｯｸM" panose="020B0600000000000000" pitchFamily="50" charset="-128"/>
                <a:ea typeface="HGSｺﾞｼｯｸM" panose="020B0600000000000000" pitchFamily="50" charset="-128"/>
              </a:rPr>
              <a:t>判定のプロセス</a:t>
            </a:r>
            <a:r>
              <a:rPr lang="ja-JP" altLang="en-US" sz="2000" dirty="0" smtClean="0">
                <a:latin typeface="HGSｺﾞｼｯｸM" panose="020B0600000000000000" pitchFamily="50" charset="-128"/>
                <a:ea typeface="HGSｺﾞｼｯｸM" panose="020B0600000000000000" pitchFamily="50" charset="-128"/>
              </a:rPr>
              <a:t>の明確化</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審査会委員及び事務局の審査判定における意義の理解</a:t>
            </a:r>
            <a:endParaRPr lang="en-US" altLang="ja-JP" sz="2000" dirty="0" smtClean="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4209260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平準化・適正化にむけた取組み</a:t>
            </a:r>
            <a:endParaRPr lang="en-US" altLang="ja-JP" sz="2800" dirty="0" smtClean="0">
              <a:solidFill>
                <a:prstClr val="white"/>
              </a:solidFill>
            </a:endParaRPr>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4112044029"/>
              </p:ext>
            </p:extLst>
          </p:nvPr>
        </p:nvGraphicFramePr>
        <p:xfrm>
          <a:off x="457200" y="897000"/>
          <a:ext cx="8363272" cy="2892041"/>
        </p:xfrm>
        <a:graphic>
          <a:graphicData uri="http://schemas.openxmlformats.org/drawingml/2006/table">
            <a:tbl>
              <a:tblPr firstRow="1" bandRow="1">
                <a:tableStyleId>{5C22544A-7EE6-4342-B048-85BDC9FD1C3A}</a:tableStyleId>
              </a:tblPr>
              <a:tblGrid>
                <a:gridCol w="2090818"/>
                <a:gridCol w="2090818"/>
                <a:gridCol w="2090818"/>
                <a:gridCol w="2090818"/>
              </a:tblGrid>
              <a:tr h="382237">
                <a:tc gridSpan="4">
                  <a:txBody>
                    <a:bodyPr/>
                    <a:lstStyle/>
                    <a:p>
                      <a:pPr algn="ctr"/>
                      <a:r>
                        <a:rPr lang="ja-JP" altLang="en-US" dirty="0" smtClean="0">
                          <a:latin typeface="HGSｺﾞｼｯｸM" panose="020B0600000000000000" pitchFamily="50" charset="-128"/>
                          <a:ea typeface="HGSｺﾞｼｯｸM" panose="020B0600000000000000" pitchFamily="50" charset="-128"/>
                        </a:rPr>
                        <a:t>介護保険課</a:t>
                      </a:r>
                      <a:endParaRPr lang="ja-JP" altLang="en-US" dirty="0">
                        <a:latin typeface="HGSｺﾞｼｯｸM" panose="020B0600000000000000" pitchFamily="50" charset="-128"/>
                        <a:ea typeface="HGSｺﾞｼｯｸM" panose="020B0600000000000000" pitchFamily="50" charset="-128"/>
                      </a:endParaRPr>
                    </a:p>
                  </a:txBody>
                  <a:tcPr anchor="ctr">
                    <a:lnB w="6350" cap="flat" cmpd="sng" algn="ctr">
                      <a:solidFill>
                        <a:schemeClr val="bg1"/>
                      </a:solidFill>
                      <a:prstDash val="solid"/>
                      <a:round/>
                      <a:headEnd type="none" w="med" len="med"/>
                      <a:tailEnd type="none" w="med" len="med"/>
                    </a:lnB>
                  </a:tcPr>
                </a:tc>
                <a:tc hMerge="1">
                  <a:txBody>
                    <a:bodyPr/>
                    <a:lstStyle/>
                    <a:p>
                      <a:endParaRPr lang="ja-JP" altLang="en-US" dirty="0">
                        <a:latin typeface="HGSｺﾞｼｯｸM" panose="020B0600000000000000" pitchFamily="50" charset="-128"/>
                        <a:ea typeface="HGSｺﾞｼｯｸM" panose="020B0600000000000000" pitchFamily="50" charset="-128"/>
                      </a:endParaRPr>
                    </a:p>
                  </a:txBody>
                  <a:tcPr anchor="ctr"/>
                </a:tc>
                <a:tc hMerge="1">
                  <a:txBody>
                    <a:bodyPr/>
                    <a:lstStyle/>
                    <a:p>
                      <a:endParaRPr lang="ja-JP" altLang="en-US" dirty="0">
                        <a:latin typeface="HGSｺﾞｼｯｸM" panose="020B0600000000000000" pitchFamily="50" charset="-128"/>
                        <a:ea typeface="HGSｺﾞｼｯｸM" panose="020B0600000000000000" pitchFamily="50" charset="-128"/>
                      </a:endParaRPr>
                    </a:p>
                  </a:txBody>
                  <a:tcPr anchor="ctr"/>
                </a:tc>
                <a:tc hMerge="1">
                  <a:txBody>
                    <a:bodyPr/>
                    <a:lstStyle/>
                    <a:p>
                      <a:pPr algn="ctr"/>
                      <a:endParaRPr lang="ja-JP" altLang="en-US" dirty="0">
                        <a:latin typeface="HGSｺﾞｼｯｸM" panose="020B0600000000000000" pitchFamily="50" charset="-128"/>
                        <a:ea typeface="HGSｺﾞｼｯｸM" panose="020B0600000000000000" pitchFamily="50" charset="-128"/>
                      </a:endParaRPr>
                    </a:p>
                  </a:txBody>
                  <a:tcPr anchor="ctr">
                    <a:lnB w="6350" cap="flat" cmpd="sng" algn="ctr">
                      <a:solidFill>
                        <a:schemeClr val="bg1"/>
                      </a:solidFill>
                      <a:prstDash val="solid"/>
                      <a:round/>
                      <a:headEnd type="none" w="med" len="med"/>
                      <a:tailEnd type="none" w="med" len="med"/>
                    </a:lnB>
                  </a:tcPr>
                </a:tc>
              </a:tr>
              <a:tr h="376068">
                <a:tc>
                  <a:txBody>
                    <a:bodyPr/>
                    <a:lstStyle/>
                    <a:p>
                      <a:pPr algn="ctr"/>
                      <a:r>
                        <a:rPr kumimoji="1" lang="ja-JP" altLang="en-US" dirty="0" smtClean="0">
                          <a:solidFill>
                            <a:schemeClr val="bg1"/>
                          </a:solidFill>
                          <a:latin typeface="HGSｺﾞｼｯｸM" panose="020B0600000000000000" pitchFamily="50" charset="-128"/>
                          <a:ea typeface="HGSｺﾞｼｯｸM" panose="020B0600000000000000" pitchFamily="50" charset="-128"/>
                        </a:rPr>
                        <a:t>審査会委員</a:t>
                      </a:r>
                      <a:endParaRPr kumimoji="1" lang="ja-JP" altLang="en-US" dirty="0">
                        <a:solidFill>
                          <a:schemeClr val="bg1"/>
                        </a:solidFill>
                        <a:latin typeface="HGSｺﾞｼｯｸM" panose="020B0600000000000000" pitchFamily="50" charset="-128"/>
                        <a:ea typeface="HGSｺﾞｼｯｸM" panose="020B0600000000000000" pitchFamily="50" charset="-128"/>
                      </a:endParaRPr>
                    </a:p>
                  </a:txBody>
                  <a:tcPr anchor="ctr">
                    <a:lnT w="6350" cap="flat" cmpd="sng" algn="ctr">
                      <a:solidFill>
                        <a:schemeClr val="bg1"/>
                      </a:solidFill>
                      <a:prstDash val="solid"/>
                      <a:round/>
                      <a:headEnd type="none" w="med" len="med"/>
                      <a:tailEnd type="none" w="med" len="med"/>
                    </a:lnT>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bg1"/>
                          </a:solidFill>
                          <a:latin typeface="HGSｺﾞｼｯｸM" panose="020B0600000000000000" pitchFamily="50" charset="-128"/>
                          <a:ea typeface="HGSｺﾞｼｯｸM" panose="020B0600000000000000" pitchFamily="50" charset="-128"/>
                        </a:rPr>
                        <a:t>連絡会　</a:t>
                      </a:r>
                      <a:r>
                        <a:rPr kumimoji="1" lang="ja-JP" altLang="en-US" sz="1400" dirty="0" smtClean="0">
                          <a:solidFill>
                            <a:schemeClr val="bg1"/>
                          </a:solidFill>
                          <a:latin typeface="HGSｺﾞｼｯｸM" panose="020B0600000000000000" pitchFamily="50" charset="-128"/>
                          <a:ea typeface="HGSｺﾞｼｯｸM" panose="020B0600000000000000" pitchFamily="50" charset="-128"/>
                        </a:rPr>
                        <a:t>等</a:t>
                      </a:r>
                    </a:p>
                  </a:txBody>
                  <a:tcPr anchor="ctr">
                    <a:lnT w="635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dirty="0" smtClean="0">
                          <a:solidFill>
                            <a:schemeClr val="bg1"/>
                          </a:solidFill>
                          <a:latin typeface="HGSｺﾞｼｯｸM" panose="020B0600000000000000" pitchFamily="50" charset="-128"/>
                          <a:ea typeface="HGSｺﾞｼｯｸM" panose="020B0600000000000000" pitchFamily="50" charset="-128"/>
                        </a:rPr>
                        <a:t>区事務局　</a:t>
                      </a:r>
                      <a:r>
                        <a:rPr kumimoji="1" lang="ja-JP" altLang="en-US" sz="1400" dirty="0" smtClean="0">
                          <a:solidFill>
                            <a:schemeClr val="bg1"/>
                          </a:solidFill>
                          <a:latin typeface="HGSｺﾞｼｯｸM" panose="020B0600000000000000" pitchFamily="50" charset="-128"/>
                          <a:ea typeface="HGSｺﾞｼｯｸM" panose="020B0600000000000000" pitchFamily="50" charset="-128"/>
                        </a:rPr>
                        <a:t>他</a:t>
                      </a:r>
                      <a:endParaRPr kumimoji="1" lang="ja-JP" altLang="en-US" dirty="0">
                        <a:solidFill>
                          <a:schemeClr val="bg1"/>
                        </a:solidFill>
                        <a:latin typeface="HGSｺﾞｼｯｸM" panose="020B0600000000000000" pitchFamily="50" charset="-128"/>
                        <a:ea typeface="HGSｺﾞｼｯｸM" panose="020B0600000000000000" pitchFamily="50" charset="-128"/>
                      </a:endParaRPr>
                    </a:p>
                  </a:txBody>
                  <a:tcPr anchor="ctr">
                    <a:lnT w="6350" cap="flat" cmpd="sng" algn="ctr">
                      <a:solidFill>
                        <a:schemeClr val="bg1"/>
                      </a:solidFill>
                      <a:prstDash val="solid"/>
                      <a:round/>
                      <a:headEnd type="none" w="med" len="med"/>
                      <a:tailEnd type="none" w="med" len="med"/>
                    </a:lnT>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bg1"/>
                          </a:solidFill>
                          <a:latin typeface="HGSｺﾞｼｯｸM" panose="020B0600000000000000" pitchFamily="50" charset="-128"/>
                          <a:ea typeface="HGSｺﾞｼｯｸM" panose="020B0600000000000000" pitchFamily="50" charset="-128"/>
                        </a:rPr>
                        <a:t>認定調査員</a:t>
                      </a:r>
                    </a:p>
                  </a:txBody>
                  <a:tcPr anchor="ctr">
                    <a:lnT w="6350" cap="flat" cmpd="sng" algn="ctr">
                      <a:solidFill>
                        <a:schemeClr val="bg1"/>
                      </a:solidFill>
                      <a:prstDash val="solid"/>
                      <a:round/>
                      <a:headEnd type="none" w="med" len="med"/>
                      <a:tailEnd type="none" w="med" len="med"/>
                    </a:lnT>
                    <a:solidFill>
                      <a:schemeClr val="accent1"/>
                    </a:solidFill>
                  </a:tcPr>
                </a:tc>
              </a:tr>
              <a:tr h="2133736">
                <a:tc>
                  <a:txBody>
                    <a:bodyPr/>
                    <a:lstStyle/>
                    <a:p>
                      <a:endParaRPr kumimoji="1" lang="en-US" altLang="ja-JP" sz="800" smtClean="0">
                        <a:latin typeface="HGSｺﾞｼｯｸM" panose="020B0600000000000000" pitchFamily="50" charset="-128"/>
                        <a:ea typeface="HGSｺﾞｼｯｸM" panose="020B0600000000000000" pitchFamily="50" charset="-128"/>
                      </a:endParaRPr>
                    </a:p>
                    <a:p>
                      <a:r>
                        <a:rPr kumimoji="1" lang="ja-JP" altLang="en-US" sz="1400" smtClean="0">
                          <a:latin typeface="HGSｺﾞｼｯｸM" panose="020B0600000000000000" pitchFamily="50" charset="-128"/>
                          <a:ea typeface="HGSｺﾞｼｯｸM" panose="020B0600000000000000" pitchFamily="50" charset="-128"/>
                        </a:rPr>
                        <a:t> ○ 新規</a:t>
                      </a:r>
                      <a:r>
                        <a:rPr kumimoji="1" lang="ja-JP" altLang="en-US" sz="1400" dirty="0" smtClean="0">
                          <a:latin typeface="HGSｺﾞｼｯｸM" panose="020B0600000000000000" pitchFamily="50" charset="-128"/>
                          <a:ea typeface="HGSｺﾞｼｯｸM" panose="020B0600000000000000" pitchFamily="50" charset="-128"/>
                        </a:rPr>
                        <a:t>委員研修</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smtClean="0">
                          <a:latin typeface="HGSｺﾞｼｯｸM" panose="020B0600000000000000" pitchFamily="50" charset="-128"/>
                          <a:ea typeface="HGSｺﾞｼｯｸM" panose="020B0600000000000000" pitchFamily="50" charset="-128"/>
                        </a:rPr>
                        <a:t> ○ 現任</a:t>
                      </a:r>
                      <a:r>
                        <a:rPr kumimoji="1" lang="ja-JP" altLang="en-US" sz="1400" dirty="0" smtClean="0">
                          <a:latin typeface="HGSｺﾞｼｯｸM" panose="020B0600000000000000" pitchFamily="50" charset="-128"/>
                          <a:ea typeface="HGSｺﾞｼｯｸM" panose="020B0600000000000000" pitchFamily="50" charset="-128"/>
                        </a:rPr>
                        <a:t>委員研修</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smtClean="0">
                          <a:latin typeface="HGSｺﾞｼｯｸM" panose="020B0600000000000000" pitchFamily="50" charset="-128"/>
                          <a:ea typeface="HGSｺﾞｼｯｸM" panose="020B0600000000000000" pitchFamily="50" charset="-128"/>
                        </a:rPr>
                        <a:t> ○ 審査会</a:t>
                      </a:r>
                      <a:r>
                        <a:rPr kumimoji="1" lang="ja-JP" altLang="en-US" sz="1400" dirty="0" smtClean="0">
                          <a:latin typeface="HGSｺﾞｼｯｸM" panose="020B0600000000000000" pitchFamily="50" charset="-128"/>
                          <a:ea typeface="HGSｺﾞｼｯｸM" panose="020B0600000000000000" pitchFamily="50" charset="-128"/>
                        </a:rPr>
                        <a:t>委員便り</a:t>
                      </a: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endParaRPr kumimoji="1" lang="en-US" altLang="ja-JP" sz="8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合議体長連絡会</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（各区）</a:t>
                      </a:r>
                      <a:endParaRPr kumimoji="1" lang="en-US" altLang="ja-JP" sz="12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代表者懇談会</a:t>
                      </a:r>
                      <a:r>
                        <a:rPr kumimoji="1" lang="en-US" altLang="ja-JP" sz="1200" dirty="0" smtClean="0">
                          <a:latin typeface="HGSｺﾞｼｯｸM" panose="020B0600000000000000" pitchFamily="50" charset="-128"/>
                          <a:ea typeface="HGSｺﾞｼｯｸM" panose="020B0600000000000000" pitchFamily="50" charset="-128"/>
                        </a:rPr>
                        <a:t>(</a:t>
                      </a:r>
                      <a:r>
                        <a:rPr kumimoji="1" lang="ja-JP" altLang="en-US" sz="1200" dirty="0" smtClean="0">
                          <a:latin typeface="HGSｺﾞｼｯｸM" panose="020B0600000000000000" pitchFamily="50" charset="-128"/>
                          <a:ea typeface="HGSｺﾞｼｯｸM" panose="020B0600000000000000" pitchFamily="50" charset="-128"/>
                        </a:rPr>
                        <a:t>全市）</a:t>
                      </a:r>
                      <a:endParaRPr kumimoji="1" lang="en-US" altLang="ja-JP" sz="12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平準化委員会</a:t>
                      </a:r>
                    </a:p>
                    <a:p>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endParaRPr kumimoji="1" lang="en-US" altLang="ja-JP" sz="8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運営ワーキング</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審査会巡回</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事務局研修</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SｺﾞｼｯｸM" panose="020B0600000000000000" pitchFamily="50" charset="-128"/>
                          <a:ea typeface="HGSｺﾞｼｯｸM" panose="020B0600000000000000" pitchFamily="50" charset="-128"/>
                        </a:rPr>
                        <a:t> ○ 申請代行事業者</a:t>
                      </a:r>
                      <a:endParaRPr kumimoji="1" lang="en-US" altLang="ja-JP" sz="1400" dirty="0" smtClean="0">
                        <a:latin typeface="HGSｺﾞｼｯｸM" panose="020B0600000000000000" pitchFamily="50" charset="-128"/>
                        <a:ea typeface="HGS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SｺﾞｼｯｸM" panose="020B0600000000000000" pitchFamily="50" charset="-128"/>
                          <a:ea typeface="HGSｺﾞｼｯｸM" panose="020B0600000000000000" pitchFamily="50" charset="-128"/>
                        </a:rPr>
                        <a:t>　</a:t>
                      </a:r>
                      <a:r>
                        <a:rPr kumimoji="1" lang="ja-JP" altLang="en-US" sz="1400" baseline="0" dirty="0" smtClean="0">
                          <a:latin typeface="HGSｺﾞｼｯｸM" panose="020B0600000000000000" pitchFamily="50" charset="-128"/>
                          <a:ea typeface="HGSｺﾞｼｯｸM" panose="020B0600000000000000" pitchFamily="50" charset="-128"/>
                        </a:rPr>
                        <a:t>  </a:t>
                      </a:r>
                      <a:r>
                        <a:rPr kumimoji="1" lang="ja-JP" altLang="en-US" sz="1400" dirty="0" err="1" smtClean="0">
                          <a:latin typeface="HGSｺﾞｼｯｸM" panose="020B0600000000000000" pitchFamily="50" charset="-128"/>
                          <a:ea typeface="HGSｺﾞｼｯｸM" panose="020B0600000000000000" pitchFamily="50" charset="-128"/>
                        </a:rPr>
                        <a:t>への</a:t>
                      </a:r>
                      <a:r>
                        <a:rPr kumimoji="1" lang="ja-JP" altLang="en-US" sz="1400" dirty="0" smtClean="0">
                          <a:latin typeface="HGSｺﾞｼｯｸM" panose="020B0600000000000000" pitchFamily="50" charset="-128"/>
                          <a:ea typeface="HGSｺﾞｼｯｸM" panose="020B0600000000000000" pitchFamily="50" charset="-128"/>
                        </a:rPr>
                        <a:t>指導</a:t>
                      </a:r>
                    </a:p>
                  </a:txBody>
                  <a:tcPr/>
                </a:tc>
                <a:tc>
                  <a:txBody>
                    <a:bodyPr/>
                    <a:lstStyle/>
                    <a:p>
                      <a:endParaRPr kumimoji="1" lang="en-US" altLang="ja-JP" sz="800" dirty="0" smtClean="0">
                        <a:latin typeface="HGSｺﾞｼｯｸM" panose="020B0600000000000000" pitchFamily="50" charset="-128"/>
                        <a:ea typeface="HGSｺﾞｼｯｸM" panose="020B0600000000000000" pitchFamily="50" charset="-128"/>
                      </a:endParaRPr>
                    </a:p>
                    <a:p>
                      <a:r>
                        <a:rPr kumimoji="1" lang="ja-JP" altLang="en-US" sz="1400" baseline="0" dirty="0" smtClean="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 新規調査員研修</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現任調査員研修</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事務受託法人へ</a:t>
                      </a:r>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a:t>
                      </a:r>
                      <a:r>
                        <a:rPr kumimoji="1" lang="ja-JP" altLang="en-US" sz="1400" baseline="0" dirty="0" smtClean="0">
                          <a:latin typeface="HGSｺﾞｼｯｸM" panose="020B0600000000000000" pitchFamily="50" charset="-128"/>
                          <a:ea typeface="HGSｺﾞｼｯｸM" panose="020B0600000000000000" pitchFamily="50" charset="-128"/>
                        </a:rPr>
                        <a:t>  </a:t>
                      </a:r>
                      <a:r>
                        <a:rPr kumimoji="1" lang="ja-JP" altLang="en-US" sz="1400" dirty="0" smtClean="0">
                          <a:latin typeface="HGSｺﾞｼｯｸM" panose="020B0600000000000000" pitchFamily="50" charset="-128"/>
                          <a:ea typeface="HGSｺﾞｼｯｸM" panose="020B0600000000000000" pitchFamily="50" charset="-128"/>
                        </a:rPr>
                        <a:t>の助言等</a:t>
                      </a:r>
                      <a:endParaRPr kumimoji="1" lang="en-US" altLang="ja-JP" sz="1400" dirty="0" smtClean="0">
                        <a:latin typeface="HGSｺﾞｼｯｸM" panose="020B0600000000000000" pitchFamily="50" charset="-128"/>
                        <a:ea typeface="HGSｺﾞｼｯｸM" panose="020B0600000000000000" pitchFamily="50" charset="-128"/>
                      </a:endParaRPr>
                    </a:p>
                    <a:p>
                      <a:endParaRPr kumimoji="1" lang="en-US" altLang="ja-JP" sz="1400" dirty="0" smtClean="0">
                        <a:latin typeface="HGSｺﾞｼｯｸM" panose="020B0600000000000000" pitchFamily="50" charset="-128"/>
                        <a:ea typeface="HGSｺﾞｼｯｸM" panose="020B0600000000000000" pitchFamily="50" charset="-128"/>
                      </a:endParaRPr>
                    </a:p>
                    <a:p>
                      <a:r>
                        <a:rPr kumimoji="1" lang="ja-JP" altLang="en-US" sz="1400" dirty="0" smtClean="0">
                          <a:latin typeface="HGSｺﾞｼｯｸM" panose="020B0600000000000000" pitchFamily="50" charset="-128"/>
                          <a:ea typeface="HGSｺﾞｼｯｸM" panose="020B0600000000000000" pitchFamily="50" charset="-128"/>
                        </a:rPr>
                        <a:t> ○ 委託先検査</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latin typeface="HGSｺﾞｼｯｸM" panose="020B0600000000000000" pitchFamily="50" charset="-128"/>
                        <a:ea typeface="HGSｺﾞｼｯｸM" panose="020B0600000000000000" pitchFamily="50" charset="-128"/>
                      </a:endParaRPr>
                    </a:p>
                  </a:txBody>
                  <a:tcPr/>
                </a:tc>
              </a:tr>
            </a:tbl>
          </a:graphicData>
        </a:graphic>
      </p:graphicFrame>
      <p:graphicFrame>
        <p:nvGraphicFramePr>
          <p:cNvPr id="7" name="コンテンツ プレースホルダー 8"/>
          <p:cNvGraphicFramePr>
            <a:graphicFrameLocks/>
          </p:cNvGraphicFramePr>
          <p:nvPr>
            <p:extLst>
              <p:ext uri="{D42A27DB-BD31-4B8C-83A1-F6EECF244321}">
                <p14:modId xmlns:p14="http://schemas.microsoft.com/office/powerpoint/2010/main" val="2373199042"/>
              </p:ext>
            </p:extLst>
          </p:nvPr>
        </p:nvGraphicFramePr>
        <p:xfrm>
          <a:off x="467544" y="3944247"/>
          <a:ext cx="8363271" cy="2509089"/>
        </p:xfrm>
        <a:graphic>
          <a:graphicData uri="http://schemas.openxmlformats.org/drawingml/2006/table">
            <a:tbl>
              <a:tblPr firstRow="1" bandRow="1">
                <a:tableStyleId>{5C22544A-7EE6-4342-B048-85BDC9FD1C3A}</a:tableStyleId>
              </a:tblPr>
              <a:tblGrid>
                <a:gridCol w="2787757"/>
                <a:gridCol w="2787757"/>
                <a:gridCol w="2787757"/>
              </a:tblGrid>
              <a:tr h="166647">
                <a:tc gridSpan="2">
                  <a:txBody>
                    <a:bodyPr/>
                    <a:lstStyle/>
                    <a:p>
                      <a:pPr algn="ctr"/>
                      <a:r>
                        <a:rPr lang="ja-JP" altLang="en-US" dirty="0" smtClean="0">
                          <a:latin typeface="HGSｺﾞｼｯｸM" panose="020B0600000000000000" pitchFamily="50" charset="-128"/>
                          <a:ea typeface="HGSｺﾞｼｯｸM" panose="020B0600000000000000" pitchFamily="50" charset="-128"/>
                        </a:rPr>
                        <a:t>認定事務センター</a:t>
                      </a:r>
                      <a:endParaRPr lang="ja-JP" altLang="en-US" dirty="0">
                        <a:latin typeface="HGSｺﾞｼｯｸM" panose="020B0600000000000000" pitchFamily="50" charset="-128"/>
                        <a:ea typeface="HGSｺﾞｼｯｸM" panose="020B0600000000000000" pitchFamily="50" charset="-128"/>
                      </a:endParaRPr>
                    </a:p>
                  </a:txBody>
                  <a:tcPr anchor="ctr">
                    <a:lnR w="7620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accent6"/>
                    </a:solidFill>
                  </a:tcPr>
                </a:tc>
                <a:tc hMerge="1">
                  <a:txBody>
                    <a:bodyPr/>
                    <a:lstStyle/>
                    <a:p>
                      <a:endParaRPr lang="ja-JP" altLang="en-US" dirty="0">
                        <a:latin typeface="HGSｺﾞｼｯｸM" panose="020B0600000000000000" pitchFamily="50" charset="-128"/>
                        <a:ea typeface="HGSｺﾞｼｯｸM" panose="020B0600000000000000" pitchFamily="50" charset="-128"/>
                      </a:endParaRPr>
                    </a:p>
                  </a:txBody>
                  <a:tcPr anchor="ctr">
                    <a:lnR w="76200" cap="flat" cmpd="sng" algn="ctr">
                      <a:solidFill>
                        <a:schemeClr val="bg1"/>
                      </a:solidFill>
                      <a:prstDash val="solid"/>
                      <a:round/>
                      <a:headEnd type="none" w="med" len="med"/>
                      <a:tailEnd type="none" w="med" len="med"/>
                    </a:lnR>
                  </a:tcPr>
                </a:tc>
                <a:tc>
                  <a:txBody>
                    <a:bodyPr/>
                    <a:lstStyle/>
                    <a:p>
                      <a:pPr algn="ctr"/>
                      <a:r>
                        <a:rPr kumimoji="1" lang="ja-JP" altLang="en-US" dirty="0" smtClean="0">
                          <a:latin typeface="HGSｺﾞｼｯｸM" panose="020B0600000000000000" pitchFamily="50" charset="-128"/>
                          <a:ea typeface="HGSｺﾞｼｯｸM" panose="020B0600000000000000" pitchFamily="50" charset="-128"/>
                        </a:rPr>
                        <a:t>その他</a:t>
                      </a:r>
                      <a:endParaRPr kumimoji="1" lang="ja-JP" altLang="en-US" dirty="0">
                        <a:latin typeface="HGSｺﾞｼｯｸM" panose="020B0600000000000000" pitchFamily="50" charset="-128"/>
                        <a:ea typeface="HGSｺﾞｼｯｸM" panose="020B0600000000000000" pitchFamily="50" charset="-128"/>
                      </a:endParaRPr>
                    </a:p>
                  </a:txBody>
                  <a:tcPr anchor="ctr">
                    <a:lnL w="7620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accent3"/>
                    </a:solidFill>
                  </a:tcPr>
                </a:tc>
              </a:tr>
              <a:tr h="166647">
                <a:tc>
                  <a:txBody>
                    <a:bodyPr/>
                    <a:lstStyle/>
                    <a:p>
                      <a:pPr algn="ctr"/>
                      <a:r>
                        <a:rPr kumimoji="1" lang="ja-JP" altLang="en-US" dirty="0" smtClean="0">
                          <a:solidFill>
                            <a:schemeClr val="bg1"/>
                          </a:solidFill>
                          <a:latin typeface="HGSｺﾞｼｯｸM" panose="020B0600000000000000" pitchFamily="50" charset="-128"/>
                          <a:ea typeface="HGSｺﾞｼｯｸM" panose="020B0600000000000000" pitchFamily="50" charset="-128"/>
                        </a:rPr>
                        <a:t>調査票・意見書受理時</a:t>
                      </a:r>
                      <a:endParaRPr kumimoji="1" lang="ja-JP" altLang="en-US" dirty="0">
                        <a:solidFill>
                          <a:schemeClr val="bg1"/>
                        </a:solidFill>
                        <a:latin typeface="HGSｺﾞｼｯｸM" panose="020B0600000000000000" pitchFamily="50" charset="-128"/>
                        <a:ea typeface="HGSｺﾞｼｯｸM" panose="020B0600000000000000" pitchFamily="50" charset="-128"/>
                      </a:endParaRPr>
                    </a:p>
                  </a:txBody>
                  <a:tcPr anchor="ctr">
                    <a:lnT w="6350" cap="flat" cmpd="sng" algn="ctr">
                      <a:solidFill>
                        <a:schemeClr val="bg1"/>
                      </a:solidFill>
                      <a:prstDash val="solid"/>
                      <a:round/>
                      <a:headEnd type="none" w="med" len="med"/>
                      <a:tailEnd type="none" w="med" len="med"/>
                    </a:lnT>
                    <a:solidFill>
                      <a:schemeClr val="accent6"/>
                    </a:solidFill>
                  </a:tcPr>
                </a:tc>
                <a:tc>
                  <a:txBody>
                    <a:bodyPr/>
                    <a:lstStyle/>
                    <a:p>
                      <a:pPr algn="ctr"/>
                      <a:r>
                        <a:rPr kumimoji="1" lang="ja-JP" altLang="en-US" dirty="0" smtClean="0">
                          <a:solidFill>
                            <a:schemeClr val="bg1"/>
                          </a:solidFill>
                          <a:latin typeface="HGSｺﾞｼｯｸM" panose="020B0600000000000000" pitchFamily="50" charset="-128"/>
                          <a:ea typeface="HGSｺﾞｼｯｸM" panose="020B0600000000000000" pitchFamily="50" charset="-128"/>
                        </a:rPr>
                        <a:t>審査会資料作成後</a:t>
                      </a:r>
                      <a:endParaRPr kumimoji="1" lang="ja-JP" altLang="en-US" dirty="0">
                        <a:solidFill>
                          <a:schemeClr val="bg1"/>
                        </a:solidFill>
                        <a:latin typeface="HGSｺﾞｼｯｸM" panose="020B0600000000000000" pitchFamily="50" charset="-128"/>
                        <a:ea typeface="HGSｺﾞｼｯｸM" panose="020B0600000000000000" pitchFamily="50" charset="-128"/>
                      </a:endParaRPr>
                    </a:p>
                  </a:txBody>
                  <a:tcPr anchor="ctr">
                    <a:lnR w="762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accent6"/>
                    </a:solidFill>
                  </a:tcPr>
                </a:tc>
                <a:tc>
                  <a:txBody>
                    <a:bodyPr/>
                    <a:lstStyle/>
                    <a:p>
                      <a:pPr algn="ctr"/>
                      <a:r>
                        <a:rPr kumimoji="1" lang="ja-JP" altLang="en-US" sz="1600" dirty="0" smtClean="0">
                          <a:solidFill>
                            <a:schemeClr val="bg1"/>
                          </a:solidFill>
                          <a:latin typeface="HGSｺﾞｼｯｸM" panose="020B0600000000000000" pitchFamily="50" charset="-128"/>
                          <a:ea typeface="HGSｺﾞｼｯｸM" panose="020B0600000000000000" pitchFamily="50" charset="-128"/>
                        </a:rPr>
                        <a:t>医師会と協同した取組み</a:t>
                      </a:r>
                      <a:endParaRPr kumimoji="1" lang="ja-JP" altLang="en-US" sz="1600" dirty="0">
                        <a:solidFill>
                          <a:schemeClr val="bg1"/>
                        </a:solidFill>
                        <a:latin typeface="HGSｺﾞｼｯｸM" panose="020B0600000000000000" pitchFamily="50" charset="-128"/>
                        <a:ea typeface="HGSｺﾞｼｯｸM" panose="020B0600000000000000" pitchFamily="50" charset="-128"/>
                      </a:endParaRPr>
                    </a:p>
                  </a:txBody>
                  <a:tcPr anchor="ctr">
                    <a:lnL w="7620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accent3"/>
                    </a:solidFill>
                  </a:tcPr>
                </a:tc>
              </a:tr>
              <a:tr h="1777569">
                <a:tc>
                  <a:txBody>
                    <a:bodyPr/>
                    <a:lstStyle/>
                    <a:p>
                      <a:endParaRPr kumimoji="1" lang="en-US" altLang="ja-JP" sz="800" dirty="0" smtClean="0"/>
                    </a:p>
                    <a:p>
                      <a:r>
                        <a:rPr kumimoji="1" lang="ja-JP" altLang="en-US" sz="1400" dirty="0" smtClean="0"/>
                        <a:t> ○ 新規調査員（</a:t>
                      </a:r>
                      <a:r>
                        <a:rPr kumimoji="1" lang="en-US" altLang="ja-JP" sz="1400" dirty="0" smtClean="0"/>
                        <a:t>10</a:t>
                      </a:r>
                      <a:r>
                        <a:rPr kumimoji="1" lang="ja-JP" altLang="en-US" sz="1400" dirty="0" smtClean="0"/>
                        <a:t>件）</a:t>
                      </a:r>
                      <a:endParaRPr kumimoji="1" lang="en-US" altLang="ja-JP" sz="1400" dirty="0" smtClean="0"/>
                    </a:p>
                    <a:p>
                      <a:endParaRPr kumimoji="1" lang="en-US" altLang="ja-JP" sz="1050" dirty="0" smtClean="0"/>
                    </a:p>
                    <a:p>
                      <a:r>
                        <a:rPr kumimoji="1" lang="ja-JP" altLang="en-US" sz="1400" dirty="0" smtClean="0"/>
                        <a:t> ○ 施設調査員（全件）</a:t>
                      </a:r>
                      <a:endParaRPr kumimoji="1" lang="en-US" altLang="ja-JP" sz="1400" dirty="0" smtClean="0"/>
                    </a:p>
                    <a:p>
                      <a:endParaRPr kumimoji="1" lang="en-US" altLang="ja-JP" sz="1050" dirty="0" smtClean="0"/>
                    </a:p>
                    <a:p>
                      <a:r>
                        <a:rPr kumimoji="1" lang="ja-JP" altLang="en-US" sz="1400" dirty="0" smtClean="0"/>
                        <a:t> ○ 第２号被保険者</a:t>
                      </a:r>
                      <a:endParaRPr kumimoji="1" lang="en-US" altLang="ja-JP" sz="1400" dirty="0" smtClean="0"/>
                    </a:p>
                    <a:p>
                      <a:endParaRPr kumimoji="1" lang="en-US" altLang="ja-JP" sz="1050" dirty="0" smtClean="0"/>
                    </a:p>
                    <a:p>
                      <a:r>
                        <a:rPr kumimoji="1" lang="ja-JP" altLang="en-US" sz="1400" dirty="0" smtClean="0"/>
                        <a:t> ○ その他</a:t>
                      </a:r>
                      <a:endParaRPr kumimoji="1" lang="en-US" altLang="ja-JP" sz="1400" dirty="0" smtClean="0"/>
                    </a:p>
                  </a:txBody>
                  <a:tcPr>
                    <a:solidFill>
                      <a:schemeClr val="accent6">
                        <a:lumMod val="20000"/>
                        <a:lumOff val="80000"/>
                      </a:schemeClr>
                    </a:solidFill>
                  </a:tcPr>
                </a:tc>
                <a:tc>
                  <a:txBody>
                    <a:bodyPr/>
                    <a:lstStyle/>
                    <a:p>
                      <a:endParaRPr kumimoji="1" lang="en-US" altLang="ja-JP" sz="800" dirty="0" smtClean="0"/>
                    </a:p>
                    <a:p>
                      <a:r>
                        <a:rPr kumimoji="1" lang="ja-JP" altLang="en-US" sz="1400" dirty="0" smtClean="0"/>
                        <a:t> ○ 警告コード</a:t>
                      </a:r>
                      <a:endParaRPr kumimoji="1" lang="en-US" altLang="ja-JP" sz="1400" dirty="0" smtClean="0"/>
                    </a:p>
                    <a:p>
                      <a:endParaRPr kumimoji="1" lang="en-US" altLang="ja-JP" sz="1050" dirty="0" smtClean="0"/>
                    </a:p>
                    <a:p>
                      <a:r>
                        <a:rPr kumimoji="1" lang="ja-JP" altLang="en-US" sz="1400" dirty="0" smtClean="0"/>
                        <a:t> ○ 日常生活自立度の乖離</a:t>
                      </a:r>
                      <a:endParaRPr kumimoji="1" lang="en-US" altLang="ja-JP" sz="1400" dirty="0" smtClean="0"/>
                    </a:p>
                    <a:p>
                      <a:endParaRPr kumimoji="1" lang="en-US" altLang="ja-JP" sz="1050" dirty="0" smtClean="0"/>
                    </a:p>
                    <a:p>
                      <a:r>
                        <a:rPr kumimoji="1" lang="ja-JP" altLang="en-US" sz="1400" dirty="0" smtClean="0"/>
                        <a:t> ○ 点滴の管理の相違</a:t>
                      </a:r>
                      <a:endParaRPr kumimoji="1" lang="en-US" altLang="ja-JP" sz="1400" dirty="0" smtClean="0"/>
                    </a:p>
                    <a:p>
                      <a:endParaRPr kumimoji="1" lang="en-US" altLang="ja-JP" sz="1050" dirty="0" smtClean="0"/>
                    </a:p>
                    <a:p>
                      <a:r>
                        <a:rPr kumimoji="1" lang="ja-JP" altLang="en-US" sz="1400" dirty="0" smtClean="0"/>
                        <a:t> ○</a:t>
                      </a:r>
                      <a:r>
                        <a:rPr kumimoji="1" lang="ja-JP" altLang="en-US" sz="1400" baseline="0" dirty="0" smtClean="0"/>
                        <a:t> </a:t>
                      </a:r>
                      <a:r>
                        <a:rPr kumimoji="1" lang="ja-JP" altLang="en-US" sz="1400" dirty="0" smtClean="0"/>
                        <a:t>資料確認票　　他</a:t>
                      </a:r>
                      <a:endParaRPr kumimoji="1" lang="ja-JP" altLang="en-US" sz="1400" dirty="0"/>
                    </a:p>
                  </a:txBody>
                  <a:tcPr>
                    <a:lnR w="762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endParaRPr kumimoji="1" lang="en-US" altLang="ja-JP" sz="800" dirty="0" smtClean="0"/>
                    </a:p>
                    <a:p>
                      <a:r>
                        <a:rPr kumimoji="1" lang="ja-JP" altLang="en-US" sz="1400" dirty="0" smtClean="0"/>
                        <a:t> ○ 主治医意見書研修</a:t>
                      </a:r>
                      <a:endParaRPr kumimoji="1" lang="en-US" altLang="ja-JP" sz="1400" dirty="0" smtClean="0"/>
                    </a:p>
                    <a:p>
                      <a:endParaRPr kumimoji="1" lang="en-US" altLang="ja-JP" sz="1050" dirty="0" smtClean="0"/>
                    </a:p>
                    <a:p>
                      <a:r>
                        <a:rPr kumimoji="1" lang="ja-JP" altLang="en-US" sz="1400" dirty="0" smtClean="0"/>
                        <a:t> ○ 主治医意見書予診票</a:t>
                      </a:r>
                      <a:endParaRPr kumimoji="1" lang="en-US" altLang="ja-JP" sz="1400" dirty="0" smtClean="0"/>
                    </a:p>
                    <a:p>
                      <a:endParaRPr kumimoji="1" lang="en-US" altLang="ja-JP" sz="1400" dirty="0" smtClean="0"/>
                    </a:p>
                    <a:p>
                      <a:r>
                        <a:rPr kumimoji="1" lang="ja-JP" altLang="en-US" sz="1400" dirty="0" smtClean="0"/>
                        <a:t> ○ その他</a:t>
                      </a:r>
                      <a:endParaRPr kumimoji="1" lang="en-US" altLang="ja-JP" sz="1400" dirty="0" smtClean="0"/>
                    </a:p>
                  </a:txBody>
                  <a:tcPr>
                    <a:lnL w="76200" cap="flat" cmpd="sng" algn="ctr">
                      <a:solidFill>
                        <a:schemeClr val="bg1"/>
                      </a:solidFill>
                      <a:prstDash val="solid"/>
                      <a:round/>
                      <a:headEnd type="none" w="med" len="med"/>
                      <a:tailEnd type="none" w="med" len="med"/>
                    </a:lnL>
                    <a:solidFill>
                      <a:schemeClr val="accent3">
                        <a:lumMod val="20000"/>
                        <a:lumOff val="80000"/>
                      </a:schemeClr>
                    </a:solidFill>
                  </a:tcPr>
                </a:tc>
              </a:tr>
            </a:tbl>
          </a:graphicData>
        </a:graphic>
      </p:graphicFrame>
    </p:spTree>
    <p:extLst>
      <p:ext uri="{BB962C8B-B14F-4D97-AF65-F5344CB8AC3E}">
        <p14:creationId xmlns:p14="http://schemas.microsoft.com/office/powerpoint/2010/main" val="966933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idx="4294967295"/>
          </p:nvPr>
        </p:nvSpPr>
        <p:spPr>
          <a:xfrm>
            <a:off x="395536" y="1052736"/>
            <a:ext cx="8352928" cy="5472608"/>
          </a:xfrm>
        </p:spPr>
        <p:txBody>
          <a:bodyPr rtlCol="0">
            <a:noAutofit/>
          </a:bodyPr>
          <a:lstStyle/>
          <a:p>
            <a:pPr marL="0" indent="0" eaLnBrk="1" fontAlgn="auto" hangingPunct="1">
              <a:spcAft>
                <a:spcPts val="0"/>
              </a:spcAft>
              <a:buNone/>
              <a:defRPr/>
            </a:pP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平成２１年度の適正化事業での指摘内容</a:t>
            </a:r>
            <a:r>
              <a:rPr lang="en-US" altLang="ja-JP" sz="2400" dirty="0" smtClean="0">
                <a:latin typeface="HGSｺﾞｼｯｸM" panose="020B0600000000000000" pitchFamily="50" charset="-128"/>
                <a:ea typeface="HGSｺﾞｼｯｸM" panose="020B0600000000000000" pitchFamily="50" charset="-128"/>
              </a:rPr>
              <a:t>】</a:t>
            </a:r>
          </a:p>
          <a:p>
            <a:pPr marL="0" indent="0" eaLnBrk="1" fontAlgn="auto" hangingPunct="1">
              <a:spcAft>
                <a:spcPts val="0"/>
              </a:spcAft>
              <a:buNone/>
              <a:defRPr/>
            </a:pPr>
            <a:r>
              <a:rPr lang="en-US" altLang="ja-JP"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一次判定の修正・確定のプロセスが適切に実施できて</a:t>
            </a:r>
            <a:endParaRPr lang="en-US" altLang="ja-JP" sz="2400" dirty="0" smtClean="0">
              <a:latin typeface="HGSｺﾞｼｯｸM" panose="020B0600000000000000" pitchFamily="50" charset="-128"/>
              <a:ea typeface="HGSｺﾞｼｯｸM" panose="020B0600000000000000" pitchFamily="50" charset="-128"/>
            </a:endParaRPr>
          </a:p>
          <a:p>
            <a:pPr marL="0" indent="0" eaLnBrk="1" fontAlgn="auto" hangingPunct="1">
              <a:spcAft>
                <a:spcPts val="0"/>
              </a:spcAft>
              <a:buNone/>
              <a:defRPr/>
            </a:pPr>
            <a:r>
              <a:rPr lang="en-US" altLang="ja-JP"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いない。</a:t>
            </a:r>
            <a:endParaRPr lang="en-US" altLang="ja-JP" sz="2400" dirty="0" smtClean="0">
              <a:latin typeface="HGSｺﾞｼｯｸM" panose="020B0600000000000000" pitchFamily="50" charset="-128"/>
              <a:ea typeface="HGSｺﾞｼｯｸM" panose="020B0600000000000000" pitchFamily="50" charset="-128"/>
            </a:endParaRPr>
          </a:p>
          <a:p>
            <a:pPr marL="0" indent="0" eaLnBrk="1" fontAlgn="auto" hangingPunct="1">
              <a:spcAft>
                <a:spcPts val="0"/>
              </a:spcAft>
              <a:buNone/>
              <a:defRPr/>
            </a:pPr>
            <a:endParaRPr lang="en-US" altLang="ja-JP" sz="2400" dirty="0" smtClean="0">
              <a:latin typeface="HGSｺﾞｼｯｸM" panose="020B0600000000000000" pitchFamily="50" charset="-128"/>
              <a:ea typeface="HGSｺﾞｼｯｸM" panose="020B0600000000000000" pitchFamily="50" charset="-128"/>
            </a:endParaRPr>
          </a:p>
          <a:p>
            <a:pPr marL="0" indent="0" eaLnBrk="1" fontAlgn="auto" hangingPunct="1">
              <a:spcAft>
                <a:spcPts val="0"/>
              </a:spcAft>
              <a:buNone/>
              <a:defRPr/>
            </a:pPr>
            <a:endParaRPr lang="en-US" altLang="ja-JP" sz="2400" dirty="0">
              <a:latin typeface="HGSｺﾞｼｯｸM" panose="020B0600000000000000" pitchFamily="50" charset="-128"/>
              <a:ea typeface="HGSｺﾞｼｯｸM" panose="020B0600000000000000" pitchFamily="50" charset="-128"/>
            </a:endParaRPr>
          </a:p>
          <a:p>
            <a:pPr marL="0" indent="0" eaLnBrk="1" fontAlgn="auto" hangingPunct="1">
              <a:spcAft>
                <a:spcPts val="0"/>
              </a:spcAft>
              <a:buNone/>
              <a:defRPr/>
            </a:pPr>
            <a:r>
              <a:rPr lang="en-US" altLang="ja-JP" sz="2400" dirty="0" smtClean="0">
                <a:latin typeface="HGSｺﾞｼｯｸM" panose="020B0600000000000000" pitchFamily="50" charset="-128"/>
                <a:ea typeface="HGSｺﾞｼｯｸM" panose="020B0600000000000000" pitchFamily="50" charset="-128"/>
              </a:rPr>
              <a:t>【</a:t>
            </a:r>
            <a:r>
              <a:rPr lang="ja-JP" altLang="en-US" sz="2400" dirty="0" smtClean="0">
                <a:latin typeface="HGSｺﾞｼｯｸM" panose="020B0600000000000000" pitchFamily="50" charset="-128"/>
                <a:ea typeface="HGSｺﾞｼｯｸM" panose="020B0600000000000000" pitchFamily="50" charset="-128"/>
              </a:rPr>
              <a:t>調査員</a:t>
            </a:r>
            <a:r>
              <a:rPr lang="en-US" altLang="ja-JP" sz="2400" dirty="0" smtClean="0">
                <a:latin typeface="HGSｺﾞｼｯｸM" panose="020B0600000000000000" pitchFamily="50" charset="-128"/>
                <a:ea typeface="HGSｺﾞｼｯｸM" panose="020B0600000000000000" pitchFamily="50" charset="-128"/>
              </a:rPr>
              <a:t>】</a:t>
            </a:r>
          </a:p>
          <a:p>
            <a:pPr marL="0" indent="0" eaLnBrk="0" hangingPunct="0">
              <a:buNone/>
              <a:defRPr/>
            </a:pP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「介助</a:t>
            </a:r>
            <a:r>
              <a:rPr lang="ja-JP" altLang="en-US" sz="2400" dirty="0">
                <a:latin typeface="HGSｺﾞｼｯｸM" panose="020B0600000000000000" pitchFamily="50" charset="-128"/>
                <a:ea typeface="HGSｺﾞｼｯｸM" panose="020B0600000000000000" pitchFamily="50" charset="-128"/>
                <a:cs typeface="Times New Roman" pitchFamily="18" charset="0"/>
              </a:rPr>
              <a:t>の</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方法」で</a:t>
            </a:r>
            <a:r>
              <a:rPr lang="ja-JP" altLang="en-US" sz="2400" dirty="0">
                <a:latin typeface="HGSｺﾞｼｯｸM" panose="020B0600000000000000" pitchFamily="50" charset="-128"/>
                <a:ea typeface="HGSｺﾞｼｯｸM" panose="020B0600000000000000" pitchFamily="50" charset="-128"/>
                <a:cs typeface="Times New Roman" pitchFamily="18" charset="0"/>
              </a:rPr>
              <a:t>評価する項目</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について、</a:t>
            </a:r>
            <a:endParaRPr lang="en-US" altLang="ja-JP" sz="2400" dirty="0" smtClean="0">
              <a:latin typeface="HGSｺﾞｼｯｸM" panose="020B0600000000000000" pitchFamily="50" charset="-128"/>
              <a:ea typeface="HGSｺﾞｼｯｸM" panose="020B0600000000000000" pitchFamily="50" charset="-128"/>
              <a:cs typeface="Times New Roman" pitchFamily="18" charset="0"/>
            </a:endParaRPr>
          </a:p>
          <a:p>
            <a:pPr marL="0" indent="0" eaLnBrk="0" hangingPunct="0">
              <a:buNone/>
              <a:defRPr/>
            </a:pP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a:t>
            </a:r>
            <a:r>
              <a:rPr lang="ja-JP" altLang="ja-JP" sz="2400" dirty="0">
                <a:latin typeface="HGSｺﾞｼｯｸM" panose="020B0600000000000000" pitchFamily="50" charset="-128"/>
                <a:ea typeface="HGSｺﾞｼｯｸM" panose="020B0600000000000000" pitchFamily="50" charset="-128"/>
                <a:cs typeface="Times New Roman" pitchFamily="18" charset="0"/>
              </a:rPr>
              <a:t>適切な</a:t>
            </a:r>
            <a:r>
              <a:rPr lang="ja-JP" altLang="ja-JP" sz="2400" dirty="0" smtClean="0">
                <a:latin typeface="HGSｺﾞｼｯｸM" panose="020B0600000000000000" pitchFamily="50" charset="-128"/>
                <a:ea typeface="HGSｺﾞｼｯｸM" panose="020B0600000000000000" pitchFamily="50" charset="-128"/>
                <a:cs typeface="Times New Roman" pitchFamily="18" charset="0"/>
              </a:rPr>
              <a:t>介助の方法</a:t>
            </a:r>
            <a:r>
              <a:rPr lang="ja-JP" altLang="ja-JP" sz="2400" dirty="0">
                <a:latin typeface="HGSｺﾞｼｯｸM" panose="020B0600000000000000" pitchFamily="50" charset="-128"/>
                <a:ea typeface="HGSｺﾞｼｯｸM" panose="020B0600000000000000" pitchFamily="50" charset="-128"/>
                <a:cs typeface="Times New Roman" pitchFamily="18" charset="0"/>
              </a:rPr>
              <a:t>」</a:t>
            </a:r>
            <a:r>
              <a:rPr lang="ja-JP" altLang="ja-JP" sz="2400" dirty="0" smtClean="0">
                <a:latin typeface="HGSｺﾞｼｯｸM" panose="020B0600000000000000" pitchFamily="50" charset="-128"/>
                <a:ea typeface="HGSｺﾞｼｯｸM" panose="020B0600000000000000" pitchFamily="50" charset="-128"/>
                <a:cs typeface="Times New Roman" pitchFamily="18" charset="0"/>
              </a:rPr>
              <a:t>を</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選択した場合は、</a:t>
            </a:r>
            <a:endParaRPr lang="en-US" altLang="ja-JP" sz="2400" dirty="0" smtClean="0">
              <a:latin typeface="HGSｺﾞｼｯｸM" panose="020B0600000000000000" pitchFamily="50" charset="-128"/>
              <a:ea typeface="HGSｺﾞｼｯｸM" panose="020B0600000000000000" pitchFamily="50" charset="-128"/>
              <a:cs typeface="Times New Roman" pitchFamily="18" charset="0"/>
            </a:endParaRPr>
          </a:p>
          <a:p>
            <a:pPr marL="0" indent="0" eaLnBrk="0" hangingPunct="0">
              <a:buNone/>
              <a:defRPr/>
            </a:pPr>
            <a:r>
              <a:rPr lang="ja-JP" altLang="en-US" sz="2400" dirty="0">
                <a:latin typeface="HGSｺﾞｼｯｸM" panose="020B0600000000000000" pitchFamily="50" charset="-128"/>
                <a:ea typeface="HGSｺﾞｼｯｸM" panose="020B0600000000000000" pitchFamily="50" charset="-128"/>
                <a:cs typeface="Times New Roman" pitchFamily="18" charset="0"/>
              </a:rPr>
              <a:t>　</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調査票</a:t>
            </a:r>
            <a:r>
              <a:rPr lang="ja-JP" altLang="en-US" sz="2400" dirty="0">
                <a:latin typeface="HGSｺﾞｼｯｸM" panose="020B0600000000000000" pitchFamily="50" charset="-128"/>
                <a:ea typeface="HGSｺﾞｼｯｸM" panose="020B0600000000000000" pitchFamily="50" charset="-128"/>
                <a:cs typeface="Times New Roman" pitchFamily="18" charset="0"/>
              </a:rPr>
              <a:t>に判マークを押印する</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a:t>
            </a:r>
            <a:endParaRPr lang="en-US" altLang="ja-JP" sz="2400" dirty="0" smtClean="0">
              <a:latin typeface="HGSｺﾞｼｯｸM" panose="020B0600000000000000" pitchFamily="50" charset="-128"/>
              <a:ea typeface="HGSｺﾞｼｯｸM" panose="020B0600000000000000" pitchFamily="50" charset="-128"/>
              <a:cs typeface="Times New Roman" pitchFamily="18" charset="0"/>
            </a:endParaRPr>
          </a:p>
          <a:p>
            <a:pPr marL="0" indent="0" eaLnBrk="0" hangingPunct="0">
              <a:buNone/>
              <a:defRPr/>
            </a:pPr>
            <a:endParaRPr lang="en-US" altLang="ja-JP" sz="1200" dirty="0">
              <a:latin typeface="HGSｺﾞｼｯｸM" panose="020B0600000000000000" pitchFamily="50" charset="-128"/>
              <a:ea typeface="HGSｺﾞｼｯｸM" panose="020B0600000000000000" pitchFamily="50" charset="-128"/>
              <a:cs typeface="Times New Roman" pitchFamily="18" charset="0"/>
            </a:endParaRPr>
          </a:p>
          <a:p>
            <a:pPr marL="0" indent="0" eaLnBrk="0" hangingPunct="0">
              <a:buNone/>
              <a:defRPr/>
            </a:pPr>
            <a:r>
              <a:rPr lang="en-US" altLang="ja-JP" sz="2400" dirty="0" smtClean="0">
                <a:latin typeface="HGSｺﾞｼｯｸM" panose="020B0600000000000000" pitchFamily="50" charset="-128"/>
                <a:ea typeface="HGSｺﾞｼｯｸM" panose="020B0600000000000000" pitchFamily="50" charset="-128"/>
                <a:cs typeface="Times New Roman" pitchFamily="18" charset="0"/>
              </a:rPr>
              <a:t>【</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審査会</a:t>
            </a:r>
            <a:r>
              <a:rPr lang="en-US" altLang="ja-JP" sz="2400" dirty="0" smtClean="0">
                <a:latin typeface="HGSｺﾞｼｯｸM" panose="020B0600000000000000" pitchFamily="50" charset="-128"/>
                <a:ea typeface="HGSｺﾞｼｯｸM" panose="020B0600000000000000" pitchFamily="50" charset="-128"/>
                <a:cs typeface="Times New Roman" pitchFamily="18" charset="0"/>
              </a:rPr>
              <a:t>】</a:t>
            </a:r>
          </a:p>
          <a:p>
            <a:pPr marL="0" indent="0" eaLnBrk="0" hangingPunct="0">
              <a:buNone/>
              <a:defRPr/>
            </a:pPr>
            <a:r>
              <a:rPr lang="ja-JP" altLang="en-US" sz="2400" dirty="0">
                <a:latin typeface="HGSｺﾞｼｯｸM" panose="020B0600000000000000" pitchFamily="50" charset="-128"/>
                <a:ea typeface="HGSｺﾞｼｯｸM" panose="020B0600000000000000" pitchFamily="50" charset="-128"/>
                <a:cs typeface="Times New Roman" pitchFamily="18" charset="0"/>
              </a:rPr>
              <a:t> </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該当項目の</a:t>
            </a:r>
            <a:r>
              <a:rPr lang="ja-JP" altLang="en-US" sz="2400" dirty="0">
                <a:latin typeface="HGSｺﾞｼｯｸM" panose="020B0600000000000000" pitchFamily="50" charset="-128"/>
                <a:ea typeface="HGSｺﾞｼｯｸM" panose="020B0600000000000000" pitchFamily="50" charset="-128"/>
                <a:cs typeface="Times New Roman" pitchFamily="18" charset="0"/>
              </a:rPr>
              <a:t>選択</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の妥当性を必ず審査会にて</a:t>
            </a:r>
            <a:r>
              <a:rPr lang="ja-JP" altLang="ja-JP" sz="2400" dirty="0" smtClean="0">
                <a:latin typeface="HGSｺﾞｼｯｸM" panose="020B0600000000000000" pitchFamily="50" charset="-128"/>
                <a:ea typeface="HGSｺﾞｼｯｸM" panose="020B0600000000000000" pitchFamily="50" charset="-128"/>
                <a:cs typeface="Times New Roman" pitchFamily="18" charset="0"/>
              </a:rPr>
              <a:t>検討</a:t>
            </a:r>
            <a:r>
              <a:rPr lang="ja-JP" altLang="en-US" sz="2400" dirty="0" smtClean="0">
                <a:latin typeface="HGSｺﾞｼｯｸM" panose="020B0600000000000000" pitchFamily="50" charset="-128"/>
                <a:ea typeface="HGSｺﾞｼｯｸM" panose="020B0600000000000000" pitchFamily="50" charset="-128"/>
                <a:cs typeface="Times New Roman" pitchFamily="18" charset="0"/>
              </a:rPr>
              <a:t>する。</a:t>
            </a:r>
            <a:endParaRPr lang="ja-JP" altLang="ja-JP" sz="2400" dirty="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800" dirty="0">
                <a:solidFill>
                  <a:prstClr val="white"/>
                </a:solidFill>
              </a:rPr>
              <a:t>平準化・適正化にむけた</a:t>
            </a:r>
            <a:r>
              <a:rPr lang="ja-JP" altLang="en-US" sz="2800" dirty="0" smtClean="0">
                <a:solidFill>
                  <a:prstClr val="white"/>
                </a:solidFill>
              </a:rPr>
              <a:t>取組み（適切な介助の方法）</a:t>
            </a:r>
            <a:endParaRPr lang="en-US" altLang="ja-JP" sz="2800" dirty="0">
              <a:solidFill>
                <a:prstClr val="white"/>
              </a:solidFill>
            </a:endParaRPr>
          </a:p>
        </p:txBody>
      </p:sp>
      <p:sp>
        <p:nvSpPr>
          <p:cNvPr id="7" name="スライド番号プレースホルダ 6"/>
          <p:cNvSpPr>
            <a:spLocks noGrp="1"/>
          </p:cNvSpPr>
          <p:nvPr>
            <p:ph type="sldNum" sz="quarter" idx="12"/>
          </p:nvPr>
        </p:nvSpPr>
        <p:spPr>
          <a:xfrm>
            <a:off x="6902896" y="6453336"/>
            <a:ext cx="2133600" cy="365125"/>
          </a:xfrm>
        </p:spPr>
        <p:txBody>
          <a:bodyPr/>
          <a:lstStyle/>
          <a:p>
            <a:pPr>
              <a:defRPr/>
            </a:pPr>
            <a:fld id="{6BEEAFE2-F4B7-4D1E-AC6D-BF90D34E454C}" type="slidenum">
              <a:rPr lang="en-US" altLang="ja-JP" smtClean="0"/>
              <a:pPr>
                <a:defRPr/>
              </a:pPr>
              <a:t>7</a:t>
            </a:fld>
            <a:endParaRPr lang="en-US" altLang="ja-JP" dirty="0"/>
          </a:p>
        </p:txBody>
      </p:sp>
      <p:sp>
        <p:nvSpPr>
          <p:cNvPr id="14" name="二等辺三角形 13"/>
          <p:cNvSpPr/>
          <p:nvPr/>
        </p:nvSpPr>
        <p:spPr>
          <a:xfrm rot="5400000">
            <a:off x="6570086" y="3842911"/>
            <a:ext cx="1437222" cy="1191340"/>
          </a:xfrm>
          <a:prstGeom prst="triangle">
            <a:avLst/>
          </a:prstGeom>
          <a:noFill/>
          <a:ln w="603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621019" y="3858742"/>
            <a:ext cx="1224136" cy="1015663"/>
          </a:xfrm>
          <a:prstGeom prst="rect">
            <a:avLst/>
          </a:prstGeom>
          <a:noFill/>
        </p:spPr>
        <p:txBody>
          <a:bodyPr wrap="square" rtlCol="0">
            <a:spAutoFit/>
          </a:bodyPr>
          <a:lstStyle/>
          <a:p>
            <a:r>
              <a:rPr kumimoji="1" lang="ja-JP" altLang="en-US" sz="6000" dirty="0" smtClean="0">
                <a:solidFill>
                  <a:srgbClr val="FF3300"/>
                </a:solidFill>
                <a:latin typeface="HGSｺﾞｼｯｸM" panose="020B0600000000000000" pitchFamily="50" charset="-128"/>
                <a:ea typeface="HGSｺﾞｼｯｸM" panose="020B0600000000000000" pitchFamily="50" charset="-128"/>
              </a:rPr>
              <a:t>判</a:t>
            </a:r>
            <a:endParaRPr kumimoji="1" lang="ja-JP" altLang="en-US" sz="6000" dirty="0">
              <a:solidFill>
                <a:srgbClr val="FF3300"/>
              </a:solidFill>
              <a:latin typeface="HGSｺﾞｼｯｸM" panose="020B0600000000000000" pitchFamily="50" charset="-128"/>
              <a:ea typeface="HGSｺﾞｼｯｸM" panose="020B0600000000000000" pitchFamily="50" charset="-128"/>
            </a:endParaRPr>
          </a:p>
        </p:txBody>
      </p:sp>
      <p:sp>
        <p:nvSpPr>
          <p:cNvPr id="2" name="下矢印 1"/>
          <p:cNvSpPr/>
          <p:nvPr/>
        </p:nvSpPr>
        <p:spPr>
          <a:xfrm>
            <a:off x="2987824" y="2348880"/>
            <a:ext cx="1708768" cy="64807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6343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平準化・適正化にむけた取組み（認定調査員）</a:t>
            </a:r>
            <a:endParaRPr lang="en-US" altLang="ja-JP" sz="2800" dirty="0" smtClean="0">
              <a:solidFill>
                <a:prstClr val="white"/>
              </a:solidFill>
            </a:endParaRPr>
          </a:p>
        </p:txBody>
      </p:sp>
      <p:sp>
        <p:nvSpPr>
          <p:cNvPr id="6" name="コンテンツ プレースホルダー 2"/>
          <p:cNvSpPr>
            <a:spLocks noGrp="1"/>
          </p:cNvSpPr>
          <p:nvPr>
            <p:ph idx="1"/>
          </p:nvPr>
        </p:nvSpPr>
        <p:spPr>
          <a:xfrm>
            <a:off x="0" y="980728"/>
            <a:ext cx="8496944" cy="5544616"/>
          </a:xfrm>
        </p:spPr>
        <p:txBody>
          <a:bodyPr>
            <a:noAutofit/>
          </a:bodyPr>
          <a:lstStyle/>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 </a:t>
            </a:r>
            <a:r>
              <a:rPr kumimoji="1" lang="ja-JP" altLang="en-US" sz="2200" dirty="0" smtClean="0">
                <a:latin typeface="HGSｺﾞｼｯｸM" panose="020B0600000000000000" pitchFamily="50" charset="-128"/>
                <a:ea typeface="HGSｺﾞｼｯｸM" panose="020B0600000000000000" pitchFamily="50" charset="-128"/>
              </a:rPr>
              <a:t>新規調査員研修（年６回）</a:t>
            </a:r>
            <a:endParaRPr kumimoji="1" lang="en-US" altLang="ja-JP" sz="2200" dirty="0" smtClean="0">
              <a:latin typeface="HGSｺﾞｼｯｸM" panose="020B0600000000000000" pitchFamily="50" charset="-128"/>
              <a:ea typeface="HGSｺﾞｼｯｸM" panose="020B0600000000000000" pitchFamily="50" charset="-128"/>
            </a:endParaRPr>
          </a:p>
          <a:p>
            <a:pPr marL="0" indent="0">
              <a:buNone/>
            </a:pPr>
            <a:endParaRPr kumimoji="1" lang="en-US" altLang="ja-JP" sz="8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rPr>
              <a:t>適正化</a:t>
            </a:r>
            <a:r>
              <a:rPr lang="ja-JP" altLang="en-US" sz="2000" dirty="0" smtClean="0">
                <a:latin typeface="HGSｺﾞｼｯｸM" panose="020B0600000000000000" pitchFamily="50" charset="-128"/>
                <a:ea typeface="HGSｺﾞｼｯｸM" panose="020B0600000000000000" pitchFamily="50" charset="-128"/>
              </a:rPr>
              <a:t>事業後</a:t>
            </a:r>
            <a:r>
              <a:rPr lang="ja-JP" altLang="en-US" sz="2000" dirty="0">
                <a:latin typeface="HGSｺﾞｼｯｸM" panose="020B0600000000000000" pitchFamily="50" charset="-128"/>
                <a:ea typeface="HGSｺﾞｼｯｸM" panose="020B0600000000000000" pitchFamily="50" charset="-128"/>
              </a:rPr>
              <a:t>より</a:t>
            </a:r>
            <a:r>
              <a:rPr lang="ja-JP" altLang="en-US" sz="2000" dirty="0" smtClean="0">
                <a:latin typeface="HGSｺﾞｼｯｸM" panose="020B0600000000000000" pitchFamily="50" charset="-128"/>
                <a:ea typeface="HGSｺﾞｼｯｸM" panose="020B0600000000000000" pitchFamily="50" charset="-128"/>
              </a:rPr>
              <a:t>研修日数を２日間に延長</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rPr>
              <a:t>グループワーク（パーキンソン事例）</a:t>
            </a:r>
            <a:endParaRPr lang="en-US" altLang="ja-JP" sz="20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厚労省ＤＶＤによる審査会プロセス</a:t>
            </a:r>
            <a:r>
              <a:rPr lang="ja-JP" altLang="en-US" sz="2000" dirty="0">
                <a:latin typeface="HGSｺﾞｼｯｸM" panose="020B0600000000000000" pitchFamily="50" charset="-128"/>
                <a:ea typeface="HGSｺﾞｼｯｸM" panose="020B0600000000000000" pitchFamily="50" charset="-128"/>
              </a:rPr>
              <a:t>の</a:t>
            </a:r>
            <a:r>
              <a:rPr lang="ja-JP" altLang="en-US" sz="2000" dirty="0" smtClean="0">
                <a:latin typeface="HGSｺﾞｼｯｸM" panose="020B0600000000000000" pitchFamily="50" charset="-128"/>
                <a:ea typeface="HGSｺﾞｼｯｸM" panose="020B0600000000000000" pitchFamily="50" charset="-128"/>
              </a:rPr>
              <a:t>理解</a:t>
            </a:r>
            <a:endParaRPr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smtClean="0">
                <a:latin typeface="HGSｺﾞｼｯｸM" panose="020B0600000000000000" pitchFamily="50" charset="-128"/>
                <a:ea typeface="HGSｺﾞｼｯｸM" panose="020B0600000000000000" pitchFamily="50" charset="-128"/>
              </a:rPr>
              <a:t>Ｅラーニング活用の推奨</a:t>
            </a:r>
            <a:endParaRPr lang="en-US" altLang="ja-JP" sz="12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en-US" altLang="ja-JP" sz="2000" dirty="0" smtClean="0">
                <a:latin typeface="HGSｺﾞｼｯｸM" panose="020B0600000000000000" pitchFamily="50" charset="-128"/>
                <a:ea typeface="HGSｺﾞｼｯｸM" panose="020B0600000000000000" pitchFamily="50" charset="-128"/>
              </a:rPr>
              <a:t>『</a:t>
            </a:r>
            <a:r>
              <a:rPr lang="ja-JP" altLang="en-US" sz="2000" dirty="0" smtClean="0">
                <a:latin typeface="HGSｺﾞｼｯｸM" panose="020B0600000000000000" pitchFamily="50" charset="-128"/>
                <a:ea typeface="HGSｺﾞｼｯｸM" panose="020B0600000000000000" pitchFamily="50" charset="-128"/>
              </a:rPr>
              <a:t>特記事項　必ず書こう　手間・頻度</a:t>
            </a:r>
            <a:r>
              <a:rPr lang="en-US" altLang="ja-JP" sz="2000" dirty="0" smtClean="0">
                <a:latin typeface="HGSｺﾞｼｯｸM" panose="020B0600000000000000" pitchFamily="50" charset="-128"/>
                <a:ea typeface="HGSｺﾞｼｯｸM" panose="020B0600000000000000" pitchFamily="50" charset="-128"/>
              </a:rPr>
              <a:t>』</a:t>
            </a:r>
          </a:p>
          <a:p>
            <a:pPr marL="0" indent="0">
              <a:buNone/>
            </a:pPr>
            <a:endParaRPr lang="en-US" altLang="ja-JP" sz="1200" dirty="0" smtClean="0">
              <a:latin typeface="HGSｺﾞｼｯｸM" panose="020B0600000000000000" pitchFamily="50" charset="-128"/>
              <a:ea typeface="HGSｺﾞｼｯｸM" panose="020B0600000000000000" pitchFamily="50" charset="-128"/>
            </a:endParaRPr>
          </a:p>
          <a:p>
            <a:pPr marL="0" indent="0">
              <a:buNone/>
            </a:pPr>
            <a:endParaRPr lang="en-US" altLang="ja-JP" sz="1200" dirty="0">
              <a:latin typeface="HGSｺﾞｼｯｸM" panose="020B0600000000000000" pitchFamily="50" charset="-128"/>
              <a:ea typeface="HGSｺﾞｼｯｸM" panose="020B0600000000000000" pitchFamily="50" charset="-128"/>
            </a:endParaRPr>
          </a:p>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 現任調査員研修（年１回）</a:t>
            </a:r>
            <a:endParaRPr lang="en-US" altLang="ja-JP" sz="2200" dirty="0" smtClean="0">
              <a:latin typeface="HGSｺﾞｼｯｸM" panose="020B0600000000000000" pitchFamily="50" charset="-128"/>
              <a:ea typeface="HGSｺﾞｼｯｸM" panose="020B0600000000000000" pitchFamily="50" charset="-128"/>
            </a:endParaRPr>
          </a:p>
          <a:p>
            <a:pPr marL="0" indent="0">
              <a:buNone/>
            </a:pPr>
            <a:endParaRPr lang="en-US" altLang="ja-JP" sz="800" dirty="0" smtClean="0">
              <a:latin typeface="HGSｺﾞｼｯｸM" panose="020B0600000000000000" pitchFamily="50" charset="-128"/>
              <a:ea typeface="HGSｺﾞｼｯｸM" panose="020B0600000000000000" pitchFamily="50" charset="-128"/>
            </a:endParaRPr>
          </a:p>
          <a:p>
            <a:pPr marL="0" indent="0">
              <a:buNone/>
            </a:pPr>
            <a:endParaRPr lang="en-US" altLang="ja-JP" sz="1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rPr>
              <a:t>調査員の</a:t>
            </a:r>
            <a:r>
              <a:rPr lang="ja-JP" altLang="en-US" sz="2000" dirty="0" smtClean="0">
                <a:latin typeface="HGSｺﾞｼｯｸM" panose="020B0600000000000000" pitchFamily="50" charset="-128"/>
                <a:ea typeface="HGSｺﾞｼｯｸM" panose="020B0600000000000000" pitchFamily="50" charset="-128"/>
              </a:rPr>
              <a:t>事業所別</a:t>
            </a:r>
            <a:r>
              <a:rPr kumimoji="1" lang="ja-JP" altLang="en-US" sz="2000" dirty="0" smtClean="0">
                <a:latin typeface="HGSｺﾞｼｯｸM" panose="020B0600000000000000" pitchFamily="50" charset="-128"/>
                <a:ea typeface="HGSｺﾞｼｯｸM" panose="020B0600000000000000" pitchFamily="50" charset="-128"/>
              </a:rPr>
              <a:t>（居宅・施設）に開催</a:t>
            </a:r>
            <a:endParaRPr kumimoji="1"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kumimoji="1" lang="ja-JP" altLang="en-US" sz="2000" dirty="0" smtClean="0">
                <a:latin typeface="HGSｺﾞｼｯｸM" panose="020B0600000000000000" pitchFamily="50" charset="-128"/>
                <a:ea typeface="HGSｺﾞｼｯｸM" panose="020B0600000000000000" pitchFamily="50" charset="-128"/>
              </a:rPr>
              <a:t>間違い</a:t>
            </a:r>
            <a:r>
              <a:rPr lang="ja-JP" altLang="en-US" sz="2000" dirty="0" smtClean="0">
                <a:latin typeface="HGSｺﾞｼｯｸM" panose="020B0600000000000000" pitchFamily="50" charset="-128"/>
                <a:ea typeface="HGSｺﾞｼｯｸM" panose="020B0600000000000000" pitchFamily="50" charset="-128"/>
              </a:rPr>
              <a:t>や不備の多い</a:t>
            </a:r>
            <a:r>
              <a:rPr kumimoji="1" lang="ja-JP" altLang="en-US" sz="2000" dirty="0" smtClean="0">
                <a:latin typeface="HGSｺﾞｼｯｸM" panose="020B0600000000000000" pitchFamily="50" charset="-128"/>
                <a:ea typeface="HGSｺﾞｼｯｸM" panose="020B0600000000000000" pitchFamily="50" charset="-128"/>
              </a:rPr>
              <a:t>ポイントについて説明</a:t>
            </a:r>
            <a:endParaRPr kumimoji="1"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kumimoji="1" lang="ja-JP" altLang="en-US" sz="2000" dirty="0" smtClean="0">
                <a:latin typeface="HGSｺﾞｼｯｸM" panose="020B0600000000000000" pitchFamily="50" charset="-128"/>
                <a:ea typeface="HGSｺﾞｼｯｸM" panose="020B0600000000000000" pitchFamily="50" charset="-128"/>
              </a:rPr>
              <a:t>巡回等で把握した審査会からの意見を伝達</a:t>
            </a:r>
            <a:endParaRPr kumimoji="1" lang="en-US" altLang="ja-JP" sz="20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kumimoji="1" lang="ja-JP" altLang="en-US" sz="2000" dirty="0" smtClean="0">
                <a:latin typeface="HGSｺﾞｼｯｸM" panose="020B0600000000000000" pitchFamily="50" charset="-128"/>
                <a:ea typeface="HGSｺﾞｼｯｸM" panose="020B0600000000000000" pitchFamily="50" charset="-128"/>
              </a:rPr>
              <a:t>模擬審査会</a:t>
            </a:r>
            <a:r>
              <a:rPr lang="ja-JP" altLang="en-US" sz="2000" dirty="0">
                <a:latin typeface="HGSｺﾞｼｯｸM" panose="020B0600000000000000" pitchFamily="50" charset="-128"/>
                <a:ea typeface="HGSｺﾞｼｯｸM" panose="020B0600000000000000" pitchFamily="50" charset="-128"/>
              </a:rPr>
              <a:t>の</a:t>
            </a:r>
            <a:r>
              <a:rPr lang="ja-JP" altLang="en-US" sz="2000" dirty="0" smtClean="0">
                <a:latin typeface="HGSｺﾞｼｯｸM" panose="020B0600000000000000" pitchFamily="50" charset="-128"/>
                <a:ea typeface="HGSｺﾞｼｯｸM" panose="020B0600000000000000" pitchFamily="50" charset="-128"/>
              </a:rPr>
              <a:t>演習を通じて審査会に役立つ</a:t>
            </a:r>
            <a:endParaRPr lang="en-US" altLang="ja-JP" sz="2000" dirty="0" smtClean="0">
              <a:latin typeface="HGSｺﾞｼｯｸM" panose="020B0600000000000000" pitchFamily="50" charset="-128"/>
              <a:ea typeface="HGSｺﾞｼｯｸM" panose="020B0600000000000000" pitchFamily="50" charset="-128"/>
            </a:endParaRPr>
          </a:p>
          <a:p>
            <a:pPr marL="457200" lvl="1" indent="0">
              <a:buNone/>
            </a:pPr>
            <a:r>
              <a:rPr kumimoji="1" lang="ja-JP" altLang="en-US" sz="2000" dirty="0">
                <a:latin typeface="HGSｺﾞｼｯｸM" panose="020B0600000000000000" pitchFamily="50" charset="-128"/>
                <a:ea typeface="HGSｺﾞｼｯｸM" panose="020B0600000000000000" pitchFamily="50" charset="-128"/>
              </a:rPr>
              <a:t>　</a:t>
            </a:r>
            <a:r>
              <a:rPr kumimoji="1" lang="ja-JP" altLang="en-US" sz="1200" dirty="0" smtClean="0">
                <a:latin typeface="HGSｺﾞｼｯｸM" panose="020B0600000000000000" pitchFamily="50" charset="-128"/>
                <a:ea typeface="HGSｺﾞｼｯｸM" panose="020B0600000000000000" pitchFamily="50" charset="-128"/>
              </a:rPr>
              <a:t> </a:t>
            </a:r>
            <a:r>
              <a:rPr kumimoji="1" lang="ja-JP" altLang="en-US" sz="2000" dirty="0" smtClean="0">
                <a:latin typeface="HGSｺﾞｼｯｸM" panose="020B0600000000000000" pitchFamily="50" charset="-128"/>
                <a:ea typeface="HGSｺﾞｼｯｸM" panose="020B0600000000000000" pitchFamily="50" charset="-128"/>
              </a:rPr>
              <a:t>特記事項の記載</a:t>
            </a:r>
            <a:r>
              <a:rPr lang="ja-JP" altLang="en-US" sz="2000" dirty="0" smtClean="0">
                <a:latin typeface="HGSｺﾞｼｯｸM" panose="020B0600000000000000" pitchFamily="50" charset="-128"/>
                <a:ea typeface="HGSｺﾞｼｯｸM" panose="020B0600000000000000" pitchFamily="50" charset="-128"/>
              </a:rPr>
              <a:t>ポイント</a:t>
            </a:r>
            <a:r>
              <a:rPr lang="ja-JP" altLang="en-US" sz="2000" dirty="0">
                <a:latin typeface="HGSｺﾞｼｯｸM" panose="020B0600000000000000" pitchFamily="50" charset="-128"/>
                <a:ea typeface="HGSｺﾞｼｯｸM" panose="020B0600000000000000" pitchFamily="50" charset="-128"/>
              </a:rPr>
              <a:t>を</a:t>
            </a:r>
            <a:r>
              <a:rPr lang="ja-JP" altLang="en-US" sz="2000" dirty="0" smtClean="0">
                <a:latin typeface="HGSｺﾞｼｯｸM" panose="020B0600000000000000" pitchFamily="50" charset="-128"/>
                <a:ea typeface="HGSｺﾞｼｯｸM" panose="020B0600000000000000" pitchFamily="50" charset="-128"/>
              </a:rPr>
              <a:t>習得</a:t>
            </a:r>
            <a:endParaRPr lang="en-US" altLang="ja-JP" sz="2000" dirty="0" smtClean="0">
              <a:latin typeface="HGSｺﾞｼｯｸM" panose="020B0600000000000000" pitchFamily="50" charset="-128"/>
              <a:ea typeface="HGSｺﾞｼｯｸM" panose="020B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48905989"/>
              </p:ext>
            </p:extLst>
          </p:nvPr>
        </p:nvGraphicFramePr>
        <p:xfrm>
          <a:off x="5936829" y="1105132"/>
          <a:ext cx="2955651" cy="2225040"/>
        </p:xfrm>
        <a:graphic>
          <a:graphicData uri="http://schemas.openxmlformats.org/drawingml/2006/table">
            <a:tbl>
              <a:tblPr firstRow="1" bandRow="1">
                <a:tableStyleId>{5C22544A-7EE6-4342-B048-85BDC9FD1C3A}</a:tableStyleId>
              </a:tblPr>
              <a:tblGrid>
                <a:gridCol w="2955651"/>
              </a:tblGrid>
              <a:tr h="370840">
                <a:tc>
                  <a:txBody>
                    <a:bodyPr/>
                    <a:lstStyle/>
                    <a:p>
                      <a:pPr algn="ctr"/>
                      <a:r>
                        <a:rPr kumimoji="1" lang="ja-JP" altLang="en-US" sz="1400" dirty="0" smtClean="0">
                          <a:latin typeface="HGSｺﾞｼｯｸM" panose="020B0600000000000000" pitchFamily="50" charset="-128"/>
                          <a:ea typeface="HGSｺﾞｼｯｸM" panose="020B0600000000000000" pitchFamily="50" charset="-128"/>
                        </a:rPr>
                        <a:t>新規調査員研修　１日目</a:t>
                      </a:r>
                      <a:endParaRPr kumimoji="1" lang="ja-JP" altLang="en-US" sz="1400" dirty="0">
                        <a:latin typeface="HGSｺﾞｼｯｸM" panose="020B0600000000000000" pitchFamily="50" charset="-128"/>
                        <a:ea typeface="HGSｺﾞｼｯｸM" panose="020B0600000000000000" pitchFamily="50" charset="-128"/>
                      </a:endParaRPr>
                    </a:p>
                  </a:txBody>
                  <a:tcPr/>
                </a:tc>
              </a:tr>
              <a:tr h="370840">
                <a:tc>
                  <a:txBody>
                    <a:bodyPr/>
                    <a:lstStyle/>
                    <a:p>
                      <a:r>
                        <a:rPr kumimoji="1" lang="ja-JP" altLang="en-US" sz="1400" dirty="0" smtClean="0">
                          <a:latin typeface="HGSｺﾞｼｯｸM" panose="020B0600000000000000" pitchFamily="50" charset="-128"/>
                          <a:ea typeface="HGSｺﾞｼｯｸM" panose="020B0600000000000000" pitchFamily="50" charset="-128"/>
                        </a:rPr>
                        <a:t>　オリエンテーション</a:t>
                      </a:r>
                      <a:endParaRPr kumimoji="1" lang="ja-JP" altLang="en-US" sz="1400" dirty="0">
                        <a:latin typeface="HGSｺﾞｼｯｸM" panose="020B0600000000000000" pitchFamily="50" charset="-128"/>
                        <a:ea typeface="HGSｺﾞｼｯｸM" panose="020B0600000000000000" pitchFamily="50" charset="-128"/>
                      </a:endParaRPr>
                    </a:p>
                  </a:txBody>
                  <a:tcPr/>
                </a:tc>
              </a:tr>
              <a:tr h="370840">
                <a:tc>
                  <a:txBody>
                    <a:bodyPr/>
                    <a:lstStyle/>
                    <a:p>
                      <a:r>
                        <a:rPr kumimoji="1" lang="ja-JP" altLang="en-US" sz="1400" dirty="0" smtClean="0">
                          <a:latin typeface="HGSｺﾞｼｯｸM" panose="020B0600000000000000" pitchFamily="50" charset="-128"/>
                          <a:ea typeface="HGSｺﾞｼｯｸM" panose="020B0600000000000000" pitchFamily="50" charset="-128"/>
                        </a:rPr>
                        <a:t>　調査における留意事項</a:t>
                      </a:r>
                      <a:endParaRPr kumimoji="1" lang="ja-JP" altLang="en-US" sz="1400" dirty="0">
                        <a:latin typeface="HGSｺﾞｼｯｸM" panose="020B0600000000000000" pitchFamily="50" charset="-128"/>
                        <a:ea typeface="HGSｺﾞｼｯｸM" panose="020B0600000000000000" pitchFamily="50" charset="-128"/>
                      </a:endParaRPr>
                    </a:p>
                  </a:txBody>
                  <a:tcPr/>
                </a:tc>
              </a:tr>
              <a:tr h="370840">
                <a:tc>
                  <a:txBody>
                    <a:bodyPr/>
                    <a:lstStyle/>
                    <a:p>
                      <a:r>
                        <a:rPr kumimoji="1" lang="ja-JP" altLang="en-US" sz="1400" dirty="0" smtClean="0">
                          <a:solidFill>
                            <a:schemeClr val="tx1"/>
                          </a:solidFill>
                          <a:latin typeface="HGSｺﾞｼｯｸM" panose="020B0600000000000000" pitchFamily="50" charset="-128"/>
                          <a:ea typeface="HGSｺﾞｼｯｸM" panose="020B0600000000000000" pitchFamily="50" charset="-128"/>
                        </a:rPr>
                        <a:t>　総論</a:t>
                      </a:r>
                      <a:r>
                        <a:rPr lang="ja-JP" altLang="en-US" sz="1400" dirty="0" smtClean="0">
                          <a:solidFill>
                            <a:schemeClr val="tx1"/>
                          </a:solidFill>
                          <a:latin typeface="HGSｺﾞｼｯｸM" panose="020B0600000000000000" pitchFamily="50" charset="-128"/>
                          <a:ea typeface="HGSｺﾞｼｯｸM" panose="020B0600000000000000" pitchFamily="50" charset="-128"/>
                        </a:rPr>
                        <a:t>　（評価軸）</a:t>
                      </a:r>
                      <a:endParaRPr kumimoji="1" lang="ja-JP" altLang="en-US" sz="1400" dirty="0">
                        <a:latin typeface="HGSｺﾞｼｯｸM" panose="020B0600000000000000" pitchFamily="50" charset="-128"/>
                        <a:ea typeface="HGSｺﾞｼｯｸM" panose="020B0600000000000000"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aseline="0" dirty="0" smtClean="0">
                          <a:solidFill>
                            <a:schemeClr val="tx1"/>
                          </a:solidFill>
                          <a:latin typeface="HGSｺﾞｼｯｸM" panose="020B0600000000000000" pitchFamily="50" charset="-128"/>
                          <a:ea typeface="HGSｺﾞｼｯｸM" panose="020B0600000000000000" pitchFamily="50" charset="-128"/>
                        </a:rPr>
                        <a:t> </a:t>
                      </a:r>
                      <a:r>
                        <a:rPr lang="ja-JP" altLang="en-US" sz="1400" dirty="0" smtClean="0">
                          <a:solidFill>
                            <a:schemeClr val="tx1"/>
                          </a:solidFill>
                          <a:latin typeface="HGSｺﾞｼｯｸM" panose="020B0600000000000000" pitchFamily="50" charset="-128"/>
                          <a:ea typeface="HGSｺﾞｼｯｸM" panose="020B0600000000000000" pitchFamily="50" charset="-128"/>
                        </a:rPr>
                        <a:t>「介助の方法」で評価する項目</a:t>
                      </a:r>
                      <a:endParaRPr lang="en-US" altLang="ja-JP" sz="1400" dirty="0" smtClean="0">
                        <a:solidFill>
                          <a:schemeClr val="tx1"/>
                        </a:solidFill>
                        <a:latin typeface="HGSｺﾞｼｯｸM" panose="020B0600000000000000" pitchFamily="50" charset="-128"/>
                        <a:ea typeface="HGSｺﾞｼｯｸM" panose="020B0600000000000000"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HGSｺﾞｼｯｸM" panose="020B0600000000000000" pitchFamily="50" charset="-128"/>
                          <a:ea typeface="HGSｺﾞｼｯｸM" panose="020B0600000000000000" pitchFamily="50" charset="-128"/>
                        </a:rPr>
                        <a:t> 「有無」で評価する項目</a:t>
                      </a:r>
                      <a:endParaRPr lang="en-US" altLang="ja-JP" sz="1400" dirty="0" smtClean="0">
                        <a:solidFill>
                          <a:schemeClr val="tx1"/>
                        </a:solidFill>
                        <a:latin typeface="HGSｺﾞｼｯｸM" panose="020B0600000000000000" pitchFamily="50" charset="-128"/>
                        <a:ea typeface="HGSｺﾞｼｯｸM" panose="020B0600000000000000" pitchFamily="50" charset="-128"/>
                      </a:endParaRPr>
                    </a:p>
                  </a:txBody>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0216573"/>
              </p:ext>
            </p:extLst>
          </p:nvPr>
        </p:nvGraphicFramePr>
        <p:xfrm>
          <a:off x="5940152" y="3735040"/>
          <a:ext cx="2955651" cy="1854200"/>
        </p:xfrm>
        <a:graphic>
          <a:graphicData uri="http://schemas.openxmlformats.org/drawingml/2006/table">
            <a:tbl>
              <a:tblPr firstRow="1" bandRow="1">
                <a:tableStyleId>{5C22544A-7EE6-4342-B048-85BDC9FD1C3A}</a:tableStyleId>
              </a:tblPr>
              <a:tblGrid>
                <a:gridCol w="2955651"/>
              </a:tblGrid>
              <a:tr h="370840">
                <a:tc>
                  <a:txBody>
                    <a:bodyPr/>
                    <a:lstStyle/>
                    <a:p>
                      <a:pPr algn="ctr"/>
                      <a:r>
                        <a:rPr kumimoji="1" lang="ja-JP" altLang="en-US" sz="1400" dirty="0" smtClean="0">
                          <a:latin typeface="HGSｺﾞｼｯｸM" panose="020B0600000000000000" pitchFamily="50" charset="-128"/>
                          <a:ea typeface="HGSｺﾞｼｯｸM" panose="020B0600000000000000" pitchFamily="50" charset="-128"/>
                        </a:rPr>
                        <a:t>新規調査員研修　２日目</a:t>
                      </a:r>
                      <a:endParaRPr kumimoji="1" lang="ja-JP" altLang="en-US" sz="1400" dirty="0">
                        <a:latin typeface="HGSｺﾞｼｯｸM" panose="020B0600000000000000" pitchFamily="50" charset="-128"/>
                        <a:ea typeface="HGSｺﾞｼｯｸM" panose="020B0600000000000000"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dk1"/>
                          </a:solidFill>
                          <a:latin typeface="HGSｺﾞｼｯｸM" panose="020B0600000000000000" pitchFamily="50" charset="-128"/>
                          <a:ea typeface="HGSｺﾞｼｯｸM" panose="020B0600000000000000" pitchFamily="50" charset="-128"/>
                        </a:rPr>
                        <a:t>　</a:t>
                      </a:r>
                      <a:r>
                        <a:rPr lang="ja-JP" altLang="en-US" sz="1400" dirty="0" smtClean="0">
                          <a:solidFill>
                            <a:schemeClr val="tx1"/>
                          </a:solidFill>
                          <a:latin typeface="HGSｺﾞｼｯｸM" panose="020B0600000000000000" pitchFamily="50" charset="-128"/>
                          <a:ea typeface="HGSｺﾞｼｯｸM" panose="020B0600000000000000" pitchFamily="50" charset="-128"/>
                        </a:rPr>
                        <a:t>１日目のおさらいクイズ</a:t>
                      </a:r>
                      <a:endParaRPr kumimoji="1" lang="ja-JP" altLang="en-US" sz="1400" dirty="0" smtClean="0">
                        <a:solidFill>
                          <a:schemeClr val="tx1"/>
                        </a:solidFill>
                        <a:latin typeface="HGSｺﾞｼｯｸM" panose="020B0600000000000000" pitchFamily="50" charset="-128"/>
                        <a:ea typeface="HGSｺﾞｼｯｸM" panose="020B0600000000000000"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solidFill>
                            <a:schemeClr val="dk1"/>
                          </a:solidFill>
                          <a:latin typeface="HGSｺﾞｼｯｸM" panose="020B0600000000000000" pitchFamily="50" charset="-128"/>
                          <a:ea typeface="HGSｺﾞｼｯｸM" panose="020B0600000000000000" pitchFamily="50" charset="-128"/>
                        </a:rPr>
                        <a:t> </a:t>
                      </a:r>
                      <a:r>
                        <a:rPr lang="ja-JP" altLang="en-US" sz="1400" dirty="0" smtClean="0">
                          <a:solidFill>
                            <a:schemeClr val="tx1"/>
                          </a:solidFill>
                          <a:latin typeface="HGSｺﾞｼｯｸM" panose="020B0600000000000000" pitchFamily="50" charset="-128"/>
                          <a:ea typeface="HGSｺﾞｼｯｸM" panose="020B0600000000000000" pitchFamily="50" charset="-128"/>
                        </a:rPr>
                        <a:t>「能力」で評価する項目</a:t>
                      </a:r>
                      <a:endParaRPr kumimoji="1" lang="ja-JP" altLang="en-US" sz="1400" dirty="0" smtClean="0">
                        <a:solidFill>
                          <a:schemeClr val="tx1"/>
                        </a:solidFill>
                        <a:latin typeface="HGSｺﾞｼｯｸM" panose="020B0600000000000000" pitchFamily="50" charset="-128"/>
                        <a:ea typeface="HGSｺﾞｼｯｸM" panose="020B0600000000000000"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HGSｺﾞｼｯｸM" panose="020B0600000000000000" pitchFamily="50" charset="-128"/>
                          <a:ea typeface="HGSｺﾞｼｯｸM" panose="020B0600000000000000" pitchFamily="50" charset="-128"/>
                        </a:rPr>
                        <a:t>　グループワーク</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solidFill>
                            <a:schemeClr val="tx1"/>
                          </a:solidFill>
                          <a:latin typeface="HGSｺﾞｼｯｸM" panose="020B0600000000000000" pitchFamily="50" charset="-128"/>
                          <a:ea typeface="HGSｺﾞｼｯｸM" panose="020B0600000000000000" pitchFamily="50" charset="-128"/>
                        </a:rPr>
                        <a:t>　</a:t>
                      </a:r>
                      <a:r>
                        <a:rPr kumimoji="1" lang="ja-JP" altLang="en-US" sz="1400" dirty="0" smtClean="0">
                          <a:solidFill>
                            <a:schemeClr val="tx1"/>
                          </a:solidFill>
                          <a:latin typeface="HGSｺﾞｼｯｸM" panose="020B0600000000000000" pitchFamily="50" charset="-128"/>
                          <a:ea typeface="HGSｺﾞｼｯｸM" panose="020B0600000000000000" pitchFamily="50" charset="-128"/>
                        </a:rPr>
                        <a:t>調査票の記入の仕方</a:t>
                      </a:r>
                    </a:p>
                  </a:txBody>
                  <a:tcPr/>
                </a:tc>
              </a:tr>
            </a:tbl>
          </a:graphicData>
        </a:graphic>
      </p:graphicFrame>
      <p:sp>
        <p:nvSpPr>
          <p:cNvPr id="16" name="テキスト ボックス 15"/>
          <p:cNvSpPr txBox="1"/>
          <p:nvPr/>
        </p:nvSpPr>
        <p:spPr>
          <a:xfrm>
            <a:off x="5940152" y="3429580"/>
            <a:ext cx="2952328" cy="215444"/>
          </a:xfrm>
          <a:prstGeom prst="rect">
            <a:avLst/>
          </a:prstGeom>
          <a:noFill/>
        </p:spPr>
        <p:txBody>
          <a:bodyPr wrap="square" rtlCol="0">
            <a:spAutoFit/>
          </a:bodyPr>
          <a:lstStyle/>
          <a:p>
            <a:pPr algn="ctr"/>
            <a:r>
              <a:rPr kumimoji="1" lang="ja-JP" altLang="en-US" sz="800" dirty="0" smtClean="0">
                <a:solidFill>
                  <a:schemeClr val="accent1">
                    <a:lumMod val="75000"/>
                  </a:schemeClr>
                </a:solidFill>
              </a:rPr>
              <a:t>● ● </a:t>
            </a:r>
            <a:r>
              <a:rPr lang="ja-JP" altLang="en-US" sz="800" dirty="0" smtClean="0">
                <a:solidFill>
                  <a:schemeClr val="accent1">
                    <a:lumMod val="75000"/>
                  </a:schemeClr>
                </a:solidFill>
              </a:rPr>
              <a:t>● ● ● ● ● ● ● ● ● ● ● ● ● ● ● ● ● ● ● ●</a:t>
            </a:r>
            <a:endParaRPr lang="ja-JP" altLang="en-US" sz="800" dirty="0">
              <a:solidFill>
                <a:schemeClr val="accent1">
                  <a:lumMod val="75000"/>
                </a:schemeClr>
              </a:solidFill>
            </a:endParaRPr>
          </a:p>
        </p:txBody>
      </p:sp>
    </p:spTree>
    <p:extLst>
      <p:ext uri="{BB962C8B-B14F-4D97-AF65-F5344CB8AC3E}">
        <p14:creationId xmlns:p14="http://schemas.microsoft.com/office/powerpoint/2010/main" val="26311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384"/>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smtClean="0">
                <a:solidFill>
                  <a:prstClr val="white"/>
                </a:solidFill>
              </a:rPr>
              <a:t>平準化・適正化にむけた取組み（審査会委員）</a:t>
            </a:r>
            <a:endParaRPr lang="en-US" altLang="ja-JP" sz="2800" dirty="0" smtClean="0">
              <a:solidFill>
                <a:prstClr val="white"/>
              </a:solidFill>
            </a:endParaRPr>
          </a:p>
        </p:txBody>
      </p:sp>
      <p:sp>
        <p:nvSpPr>
          <p:cNvPr id="2" name="角丸四角形 1"/>
          <p:cNvSpPr/>
          <p:nvPr/>
        </p:nvSpPr>
        <p:spPr>
          <a:xfrm>
            <a:off x="755576" y="1700808"/>
            <a:ext cx="7488832" cy="1872208"/>
          </a:xfrm>
          <a:prstGeom prst="roundRect">
            <a:avLst>
              <a:gd name="adj" fmla="val 689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55576" y="4797151"/>
            <a:ext cx="5400600" cy="1850951"/>
          </a:xfrm>
          <a:prstGeom prst="roundRect">
            <a:avLst>
              <a:gd name="adj" fmla="val 689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p:cNvSpPr>
            <a:spLocks noGrp="1"/>
          </p:cNvSpPr>
          <p:nvPr>
            <p:ph idx="1"/>
          </p:nvPr>
        </p:nvSpPr>
        <p:spPr>
          <a:xfrm>
            <a:off x="457200" y="836712"/>
            <a:ext cx="8219256" cy="5811390"/>
          </a:xfrm>
        </p:spPr>
        <p:txBody>
          <a:bodyPr>
            <a:noAutofit/>
          </a:bodyPr>
          <a:lstStyle/>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a:t>
            </a:r>
            <a:r>
              <a:rPr lang="ja-JP" altLang="en-US" sz="2200" dirty="0" smtClean="0">
                <a:latin typeface="HGSｺﾞｼｯｸM" panose="020B0600000000000000" pitchFamily="50" charset="-128"/>
                <a:ea typeface="HGSｺﾞｼｯｸM" panose="020B0600000000000000" pitchFamily="50" charset="-128"/>
              </a:rPr>
              <a:t> 現任委員研修</a:t>
            </a:r>
            <a:endParaRPr lang="en-US" altLang="ja-JP" sz="2200" dirty="0">
              <a:latin typeface="HGSｺﾞｼｯｸM" panose="020B0600000000000000" pitchFamily="50" charset="-128"/>
              <a:ea typeface="HGSｺﾞｼｯｸM" panose="020B0600000000000000" pitchFamily="50" charset="-128"/>
            </a:endParaRPr>
          </a:p>
          <a:p>
            <a:pPr marL="0" indent="0">
              <a:buNone/>
            </a:pPr>
            <a:r>
              <a:rPr lang="ja-JP" altLang="en-US" sz="2200" dirty="0" smtClean="0">
                <a:latin typeface="HGSｺﾞｼｯｸM" panose="020B0600000000000000" pitchFamily="50" charset="-128"/>
                <a:ea typeface="HGSｺﾞｼｯｸM" panose="020B0600000000000000" pitchFamily="50" charset="-128"/>
              </a:rPr>
              <a:t>　 </a:t>
            </a:r>
            <a:r>
              <a:rPr lang="ja-JP" altLang="en-US" sz="2000" dirty="0" smtClean="0">
                <a:latin typeface="HGSｺﾞｼｯｸM" panose="020B0600000000000000" pitchFamily="50" charset="-128"/>
                <a:ea typeface="HGSｺﾞｼｯｸM" panose="020B0600000000000000" pitchFamily="50" charset="-128"/>
              </a:rPr>
              <a:t>全９７合議体を対象に共通</a:t>
            </a:r>
            <a:r>
              <a:rPr lang="ja-JP" altLang="en-US" sz="2000" dirty="0">
                <a:latin typeface="HGSｺﾞｼｯｸM" panose="020B0600000000000000" pitchFamily="50" charset="-128"/>
                <a:ea typeface="HGSｺﾞｼｯｸM" panose="020B0600000000000000" pitchFamily="50" charset="-128"/>
              </a:rPr>
              <a:t>事例による模擬審査会を</a:t>
            </a:r>
            <a:r>
              <a:rPr lang="ja-JP" altLang="en-US" sz="2000" dirty="0" smtClean="0">
                <a:latin typeface="HGSｺﾞｼｯｸM" panose="020B0600000000000000" pitchFamily="50" charset="-128"/>
                <a:ea typeface="HGSｺﾞｼｯｸM" panose="020B0600000000000000" pitchFamily="50" charset="-128"/>
              </a:rPr>
              <a:t>実施</a:t>
            </a:r>
            <a:endParaRPr lang="en-US" altLang="ja-JP" sz="2000" dirty="0" smtClean="0">
              <a:latin typeface="HGSｺﾞｼｯｸM" panose="020B0600000000000000" pitchFamily="50" charset="-128"/>
              <a:ea typeface="HGSｺﾞｼｯｸM" panose="020B0600000000000000" pitchFamily="50" charset="-128"/>
            </a:endParaRPr>
          </a:p>
          <a:p>
            <a:pPr marL="0" indent="0">
              <a:buNone/>
            </a:pPr>
            <a:endParaRPr lang="en-US" altLang="ja-JP" sz="9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ja-JP" sz="1800" dirty="0" smtClean="0">
                <a:latin typeface="HGSｺﾞｼｯｸM" panose="020B0600000000000000" pitchFamily="50" charset="-128"/>
                <a:ea typeface="HGSｺﾞｼｯｸM" panose="020B0600000000000000" pitchFamily="50" charset="-128"/>
              </a:rPr>
              <a:t>状態</a:t>
            </a:r>
            <a:r>
              <a:rPr lang="ja-JP" altLang="ja-JP" sz="1800" dirty="0">
                <a:latin typeface="HGSｺﾞｼｯｸM" panose="020B0600000000000000" pitchFamily="50" charset="-128"/>
                <a:ea typeface="HGSｺﾞｼｯｸM" panose="020B0600000000000000" pitchFamily="50" charset="-128"/>
              </a:rPr>
              <a:t>の維持・改善可能性にかかる審査判定</a:t>
            </a:r>
            <a:endParaRPr lang="en-US" altLang="ja-JP" sz="18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ja-JP" sz="1800" dirty="0">
                <a:latin typeface="HGSｺﾞｼｯｸM" panose="020B0600000000000000" pitchFamily="50" charset="-128"/>
                <a:ea typeface="HGSｺﾞｼｯｸM" panose="020B0600000000000000" pitchFamily="50" charset="-128"/>
              </a:rPr>
              <a:t>寝たきり</a:t>
            </a:r>
            <a:r>
              <a:rPr lang="ja-JP" altLang="en-US" sz="1800" dirty="0">
                <a:latin typeface="HGSｺﾞｼｯｸM" panose="020B0600000000000000" pitchFamily="50" charset="-128"/>
                <a:ea typeface="HGSｺﾞｼｯｸM" panose="020B0600000000000000" pitchFamily="50" charset="-128"/>
              </a:rPr>
              <a:t>及び</a:t>
            </a:r>
            <a:r>
              <a:rPr lang="ja-JP" altLang="ja-JP" sz="1800" dirty="0">
                <a:latin typeface="HGSｺﾞｼｯｸM" panose="020B0600000000000000" pitchFamily="50" charset="-128"/>
                <a:ea typeface="HGSｺﾞｼｯｸM" panose="020B0600000000000000" pitchFamily="50" charset="-128"/>
              </a:rPr>
              <a:t>経管栄養で一次判定「要介護４」の</a:t>
            </a:r>
            <a:r>
              <a:rPr lang="ja-JP" altLang="ja-JP" sz="1800" dirty="0" smtClean="0">
                <a:latin typeface="HGSｺﾞｼｯｸM" panose="020B0600000000000000" pitchFamily="50" charset="-128"/>
                <a:ea typeface="HGSｺﾞｼｯｸM" panose="020B0600000000000000" pitchFamily="50" charset="-128"/>
              </a:rPr>
              <a:t>ケース</a:t>
            </a:r>
            <a:endParaRPr lang="en-US" altLang="ja-JP" sz="18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ja-JP" sz="1800" dirty="0" smtClean="0">
                <a:latin typeface="HGSｺﾞｼｯｸM" panose="020B0600000000000000" pitchFamily="50" charset="-128"/>
                <a:ea typeface="HGSｺﾞｼｯｸM" panose="020B0600000000000000" pitchFamily="50" charset="-128"/>
              </a:rPr>
              <a:t>認知</a:t>
            </a:r>
            <a:r>
              <a:rPr lang="ja-JP" altLang="ja-JP" sz="1800" dirty="0">
                <a:latin typeface="HGSｺﾞｼｯｸM" panose="020B0600000000000000" pitchFamily="50" charset="-128"/>
                <a:ea typeface="HGSｺﾞｼｯｸM" panose="020B0600000000000000" pitchFamily="50" charset="-128"/>
              </a:rPr>
              <a:t>機能の低下がみられるが、一次判定が比較的</a:t>
            </a:r>
            <a:r>
              <a:rPr lang="ja-JP" altLang="ja-JP" sz="1800" dirty="0" smtClean="0">
                <a:latin typeface="HGSｺﾞｼｯｸM" panose="020B0600000000000000" pitchFamily="50" charset="-128"/>
                <a:ea typeface="HGSｺﾞｼｯｸM" panose="020B0600000000000000" pitchFamily="50" charset="-128"/>
              </a:rPr>
              <a:t>軽度</a:t>
            </a:r>
            <a:r>
              <a:rPr lang="ja-JP" altLang="en-US" sz="1800" dirty="0" smtClean="0">
                <a:latin typeface="HGSｺﾞｼｯｸM" panose="020B0600000000000000" pitchFamily="50" charset="-128"/>
                <a:ea typeface="HGSｺﾞｼｯｸM" panose="020B0600000000000000" pitchFamily="50" charset="-128"/>
              </a:rPr>
              <a:t>な</a:t>
            </a:r>
            <a:r>
              <a:rPr lang="ja-JP" altLang="ja-JP" sz="1800" dirty="0" smtClean="0">
                <a:latin typeface="HGSｺﾞｼｯｸM" panose="020B0600000000000000" pitchFamily="50" charset="-128"/>
                <a:ea typeface="HGSｺﾞｼｯｸM" panose="020B0600000000000000" pitchFamily="50" charset="-128"/>
              </a:rPr>
              <a:t>ケース</a:t>
            </a:r>
            <a:endParaRPr lang="en-US" altLang="ja-JP" sz="18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1800" dirty="0">
                <a:latin typeface="HGSｺﾞｼｯｸM" panose="020B0600000000000000" pitchFamily="50" charset="-128"/>
                <a:ea typeface="HGSｺﾞｼｯｸM" panose="020B0600000000000000" pitchFamily="50" charset="-128"/>
              </a:rPr>
              <a:t>一次判定</a:t>
            </a:r>
            <a:r>
              <a:rPr lang="ja-JP" altLang="en-US" sz="1800" dirty="0" smtClean="0">
                <a:latin typeface="HGSｺﾞｼｯｸM" panose="020B0600000000000000" pitchFamily="50" charset="-128"/>
                <a:ea typeface="HGSｺﾞｼｯｸM" panose="020B0600000000000000" pitchFamily="50" charset="-128"/>
              </a:rPr>
              <a:t>では評価されない介助の手間が生じている事例</a:t>
            </a:r>
            <a:endParaRPr lang="en-US" altLang="ja-JP" sz="18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ja-JP" sz="1800" dirty="0">
                <a:latin typeface="HGSｺﾞｼｯｸM" panose="020B0600000000000000" pitchFamily="50" charset="-128"/>
                <a:ea typeface="HGSｺﾞｼｯｸM" panose="020B0600000000000000" pitchFamily="50" charset="-128"/>
              </a:rPr>
              <a:t>特別な医療の介護の手間を検討する</a:t>
            </a:r>
            <a:r>
              <a:rPr lang="ja-JP" altLang="ja-JP" sz="1800" dirty="0" smtClean="0">
                <a:latin typeface="HGSｺﾞｼｯｸM" panose="020B0600000000000000" pitchFamily="50" charset="-128"/>
                <a:ea typeface="HGSｺﾞｼｯｸM" panose="020B0600000000000000" pitchFamily="50" charset="-128"/>
              </a:rPr>
              <a:t>ケース</a:t>
            </a:r>
            <a:endParaRPr lang="en-US" altLang="ja-JP" sz="1800" dirty="0">
              <a:latin typeface="HGSｺﾞｼｯｸM" panose="020B0600000000000000" pitchFamily="50" charset="-128"/>
              <a:ea typeface="HGSｺﾞｼｯｸM" panose="020B0600000000000000" pitchFamily="50" charset="-128"/>
            </a:endParaRPr>
          </a:p>
          <a:p>
            <a:pPr marL="0" indent="0">
              <a:buNone/>
            </a:pPr>
            <a:endParaRPr kumimoji="1" lang="en-US" altLang="ja-JP" sz="1200" dirty="0" smtClean="0">
              <a:latin typeface="HGSｺﾞｼｯｸM" panose="020B0600000000000000" pitchFamily="50" charset="-128"/>
              <a:ea typeface="HGSｺﾞｼｯｸM" panose="020B0600000000000000" pitchFamily="50" charset="-128"/>
            </a:endParaRPr>
          </a:p>
          <a:p>
            <a:pPr marL="0" indent="0">
              <a:buNone/>
            </a:pPr>
            <a:endParaRPr kumimoji="1" lang="en-US" altLang="ja-JP" sz="1200" dirty="0" smtClean="0">
              <a:latin typeface="HGSｺﾞｼｯｸM" panose="020B0600000000000000" pitchFamily="50" charset="-128"/>
              <a:ea typeface="HGSｺﾞｼｯｸM" panose="020B0600000000000000" pitchFamily="50" charset="-128"/>
            </a:endParaRPr>
          </a:p>
          <a:p>
            <a:pPr marL="0" indent="0">
              <a:buNone/>
            </a:pPr>
            <a:r>
              <a:rPr lang="ja-JP" altLang="en-US" sz="2200" dirty="0" smtClean="0">
                <a:solidFill>
                  <a:schemeClr val="accent1"/>
                </a:solidFill>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 </a:t>
            </a:r>
            <a:r>
              <a:rPr lang="ja-JP" altLang="en-US" sz="2200" dirty="0">
                <a:latin typeface="HGSｺﾞｼｯｸM" panose="020B0600000000000000" pitchFamily="50" charset="-128"/>
                <a:ea typeface="HGSｺﾞｼｯｸM" panose="020B0600000000000000" pitchFamily="50" charset="-128"/>
              </a:rPr>
              <a:t>審査会</a:t>
            </a:r>
            <a:r>
              <a:rPr lang="ja-JP" altLang="en-US" sz="2200" dirty="0" smtClean="0">
                <a:latin typeface="HGSｺﾞｼｯｸM" panose="020B0600000000000000" pitchFamily="50" charset="-128"/>
                <a:ea typeface="HGSｺﾞｼｯｸM" panose="020B0600000000000000" pitchFamily="50" charset="-128"/>
              </a:rPr>
              <a:t>委員便り</a:t>
            </a:r>
            <a:endParaRPr lang="en-US" altLang="ja-JP" sz="2200" dirty="0">
              <a:latin typeface="HGSｺﾞｼｯｸM" panose="020B0600000000000000" pitchFamily="50" charset="-128"/>
              <a:ea typeface="HGSｺﾞｼｯｸM" panose="020B0600000000000000" pitchFamily="50" charset="-128"/>
            </a:endParaRPr>
          </a:p>
          <a:p>
            <a:pPr marL="0" indent="0">
              <a:buNone/>
            </a:pPr>
            <a:r>
              <a:rPr lang="ja-JP" altLang="en-US" sz="2200" dirty="0" smtClean="0">
                <a:latin typeface="HGSｺﾞｼｯｸM" panose="020B0600000000000000" pitchFamily="50" charset="-128"/>
                <a:ea typeface="HGSｺﾞｼｯｸM" panose="020B0600000000000000" pitchFamily="50" charset="-128"/>
              </a:rPr>
              <a:t>　  </a:t>
            </a:r>
            <a:r>
              <a:rPr lang="ja-JP" altLang="en-US" sz="2000" dirty="0" smtClean="0">
                <a:latin typeface="HGSｺﾞｼｯｸM" panose="020B0600000000000000" pitchFamily="50" charset="-128"/>
                <a:ea typeface="HGSｺﾞｼｯｸM" panose="020B0600000000000000" pitchFamily="50" charset="-128"/>
              </a:rPr>
              <a:t>委員</a:t>
            </a:r>
            <a:r>
              <a:rPr lang="ja-JP" altLang="en-US" sz="2000" dirty="0">
                <a:latin typeface="HGSｺﾞｼｯｸM" panose="020B0600000000000000" pitchFamily="50" charset="-128"/>
                <a:ea typeface="HGSｺﾞｼｯｸM" panose="020B0600000000000000" pitchFamily="50" charset="-128"/>
              </a:rPr>
              <a:t>からの質問等が多い内容をテーマに</a:t>
            </a:r>
            <a:r>
              <a:rPr lang="ja-JP" altLang="en-US" sz="2000" dirty="0" smtClean="0">
                <a:latin typeface="HGSｺﾞｼｯｸM" panose="020B0600000000000000" pitchFamily="50" charset="-128"/>
                <a:ea typeface="HGSｺﾞｼｯｸM" panose="020B0600000000000000" pitchFamily="50" charset="-128"/>
              </a:rPr>
              <a:t>発行</a:t>
            </a:r>
            <a:endParaRPr lang="en-US" altLang="ja-JP" sz="2000" dirty="0" smtClean="0">
              <a:latin typeface="HGSｺﾞｼｯｸM" panose="020B0600000000000000" pitchFamily="50" charset="-128"/>
              <a:ea typeface="HGSｺﾞｼｯｸM" panose="020B0600000000000000" pitchFamily="50" charset="-128"/>
            </a:endParaRPr>
          </a:p>
          <a:p>
            <a:pPr marL="0" indent="0">
              <a:buNone/>
            </a:pPr>
            <a:endParaRPr lang="en-US" altLang="ja-JP" sz="900" dirty="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1800" dirty="0" smtClean="0">
                <a:latin typeface="HGSｺﾞｼｯｸM" panose="020B0600000000000000" pitchFamily="50" charset="-128"/>
                <a:ea typeface="HGSｺﾞｼｯｸM" panose="020B0600000000000000" pitchFamily="50" charset="-128"/>
              </a:rPr>
              <a:t>状態の維持改善可能性にかかる審査判定</a:t>
            </a:r>
            <a:endParaRPr lang="en-US" altLang="ja-JP" sz="18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1800" dirty="0" smtClean="0">
                <a:latin typeface="HGSｺﾞｼｯｸM" panose="020B0600000000000000" pitchFamily="50" charset="-128"/>
                <a:ea typeface="HGSｺﾞｼｯｸM" panose="020B0600000000000000" pitchFamily="50" charset="-128"/>
              </a:rPr>
              <a:t>介護の手間にかかる審査判定</a:t>
            </a:r>
            <a:endParaRPr lang="en-US" altLang="ja-JP" sz="18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en-US" sz="1800" dirty="0" smtClean="0">
                <a:latin typeface="HGSｺﾞｼｯｸM" panose="020B0600000000000000" pitchFamily="50" charset="-128"/>
                <a:ea typeface="HGSｺﾞｼｯｸM" panose="020B0600000000000000" pitchFamily="50" charset="-128"/>
              </a:rPr>
              <a:t>適切な介助が選択された場合の妥当性の検討</a:t>
            </a:r>
            <a:endParaRPr lang="en-US" altLang="ja-JP" sz="18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en-US" altLang="ja-JP" sz="1800" dirty="0" smtClean="0">
                <a:latin typeface="HGSｺﾞｼｯｸM" panose="020B0600000000000000" pitchFamily="50" charset="-128"/>
                <a:ea typeface="HGSｺﾞｼｯｸM" panose="020B0600000000000000" pitchFamily="50" charset="-128"/>
              </a:rPr>
              <a:t>BPSD</a:t>
            </a:r>
            <a:r>
              <a:rPr lang="ja-JP" altLang="en-US" sz="1800" dirty="0" smtClean="0">
                <a:latin typeface="HGSｺﾞｼｯｸM" panose="020B0600000000000000" pitchFamily="50" charset="-128"/>
                <a:ea typeface="HGSｺﾞｼｯｸM" panose="020B0600000000000000" pitchFamily="50" charset="-128"/>
              </a:rPr>
              <a:t>関連の介護の手間</a:t>
            </a:r>
            <a:endParaRPr lang="en-US" altLang="ja-JP" sz="1800" dirty="0" smtClean="0">
              <a:latin typeface="HGSｺﾞｼｯｸM" panose="020B0600000000000000" pitchFamily="50" charset="-128"/>
              <a:ea typeface="HGSｺﾞｼｯｸM" panose="020B0600000000000000" pitchFamily="50" charset="-128"/>
            </a:endParaRPr>
          </a:p>
          <a:p>
            <a:pPr lvl="1">
              <a:buFont typeface="Arial" panose="020B0604020202020204" pitchFamily="34" charset="0"/>
              <a:buChar char="•"/>
            </a:pPr>
            <a:r>
              <a:rPr lang="ja-JP" altLang="ja-JP" sz="1800" dirty="0" smtClean="0">
                <a:latin typeface="HGSｺﾞｼｯｸM" panose="020B0600000000000000" pitchFamily="50" charset="-128"/>
                <a:ea typeface="HGSｺﾞｼｯｸM" panose="020B0600000000000000" pitchFamily="50" charset="-128"/>
              </a:rPr>
              <a:t>認知症加算</a:t>
            </a:r>
            <a:r>
              <a:rPr lang="ja-JP" altLang="en-US" sz="1800" dirty="0" smtClean="0">
                <a:latin typeface="HGSｺﾞｼｯｸM" panose="020B0600000000000000" pitchFamily="50" charset="-128"/>
                <a:ea typeface="HGSｺﾞｼｯｸM" panose="020B0600000000000000" pitchFamily="50" charset="-128"/>
              </a:rPr>
              <a:t>がついている案件の</a:t>
            </a:r>
            <a:r>
              <a:rPr lang="ja-JP" altLang="en-US" sz="1800" dirty="0">
                <a:latin typeface="HGSｺﾞｼｯｸM" panose="020B0600000000000000" pitchFamily="50" charset="-128"/>
                <a:ea typeface="HGSｺﾞｼｯｸM" panose="020B0600000000000000" pitchFamily="50" charset="-128"/>
              </a:rPr>
              <a:t>審査判定</a:t>
            </a:r>
            <a:endParaRPr lang="en-US" altLang="ja-JP" sz="1800" dirty="0" smtClean="0">
              <a:latin typeface="HGSｺﾞｼｯｸM" panose="020B0600000000000000" pitchFamily="50" charset="-128"/>
              <a:ea typeface="HGSｺﾞｼｯｸM" panose="020B0600000000000000" pitchFamily="50"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717032"/>
            <a:ext cx="2139405" cy="302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3" name="星 10 2"/>
          <p:cNvSpPr/>
          <p:nvPr/>
        </p:nvSpPr>
        <p:spPr>
          <a:xfrm>
            <a:off x="7380312" y="1052736"/>
            <a:ext cx="1656184" cy="1368152"/>
          </a:xfrm>
          <a:prstGeom prst="star1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t>審査判定のポイントを配布</a:t>
            </a:r>
            <a:endParaRPr kumimoji="1" lang="en-US" altLang="ja-JP" sz="1300" dirty="0" smtClean="0"/>
          </a:p>
          <a:p>
            <a:pPr algn="ctr"/>
            <a:r>
              <a:rPr lang="ja-JP" altLang="en-US" sz="1200" dirty="0" smtClean="0"/>
              <a:t>（平準化委員会編集）</a:t>
            </a:r>
            <a:endParaRPr kumimoji="1" lang="ja-JP" altLang="en-US" sz="1200" dirty="0"/>
          </a:p>
        </p:txBody>
      </p:sp>
    </p:spTree>
    <p:extLst>
      <p:ext uri="{BB962C8B-B14F-4D97-AF65-F5344CB8AC3E}">
        <p14:creationId xmlns:p14="http://schemas.microsoft.com/office/powerpoint/2010/main" val="215186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653</TotalTime>
  <Words>602</Words>
  <Application>Microsoft Office PowerPoint</Application>
  <PresentationFormat>画面に合わせる (4:3)</PresentationFormat>
  <Paragraphs>287</Paragraphs>
  <Slides>14</Slides>
  <Notes>5</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神戸市における 要介護認定適正化にむけた取組み</vt:lpstr>
      <vt:lpstr>ＫＯＢＥ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神戸市における 要介護認定適正化にむけた取組み</dc:title>
  <dc:creator>Administrator</dc:creator>
  <cp:lastModifiedBy>塩田　真麻</cp:lastModifiedBy>
  <cp:revision>69</cp:revision>
  <cp:lastPrinted>2016-04-22T11:35:34Z</cp:lastPrinted>
  <dcterms:created xsi:type="dcterms:W3CDTF">2016-04-14T04:18:15Z</dcterms:created>
  <dcterms:modified xsi:type="dcterms:W3CDTF">2016-04-26T12:01:50Z</dcterms:modified>
</cp:coreProperties>
</file>