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9"/>
  </p:notesMasterIdLst>
  <p:handoutMasterIdLst>
    <p:handoutMasterId r:id="rId30"/>
  </p:handoutMasterIdLst>
  <p:sldIdLst>
    <p:sldId id="292" r:id="rId2"/>
    <p:sldId id="369" r:id="rId3"/>
    <p:sldId id="356" r:id="rId4"/>
    <p:sldId id="336" r:id="rId5"/>
    <p:sldId id="367" r:id="rId6"/>
    <p:sldId id="368" r:id="rId7"/>
    <p:sldId id="370" r:id="rId8"/>
    <p:sldId id="371" r:id="rId9"/>
    <p:sldId id="372" r:id="rId10"/>
    <p:sldId id="389" r:id="rId11"/>
    <p:sldId id="374" r:id="rId12"/>
    <p:sldId id="375" r:id="rId13"/>
    <p:sldId id="376" r:id="rId14"/>
    <p:sldId id="378" r:id="rId15"/>
    <p:sldId id="381" r:id="rId16"/>
    <p:sldId id="382" r:id="rId17"/>
    <p:sldId id="383" r:id="rId18"/>
    <p:sldId id="386" r:id="rId19"/>
    <p:sldId id="384" r:id="rId20"/>
    <p:sldId id="385" r:id="rId21"/>
    <p:sldId id="379" r:id="rId22"/>
    <p:sldId id="380" r:id="rId23"/>
    <p:sldId id="387" r:id="rId24"/>
    <p:sldId id="393" r:id="rId25"/>
    <p:sldId id="388" r:id="rId26"/>
    <p:sldId id="391" r:id="rId27"/>
    <p:sldId id="395" r:id="rId28"/>
  </p:sldIdLst>
  <p:sldSz cx="9144000" cy="6858000" type="screen4x3"/>
  <p:notesSz cx="6807200" cy="9939338"/>
  <p:defaultTextStyle>
    <a:defPPr>
      <a:defRPr lang="ja-JP"/>
    </a:defPPr>
    <a:lvl1pPr algn="l" rtl="0" fontAlgn="base">
      <a:spcBef>
        <a:spcPct val="0"/>
      </a:spcBef>
      <a:spcAft>
        <a:spcPct val="0"/>
      </a:spcAft>
      <a:defRPr kumimoji="1" sz="1600" kern="1200">
        <a:solidFill>
          <a:schemeClr val="tx1"/>
        </a:solidFill>
        <a:latin typeface="Verdana" pitchFamily="34" charset="0"/>
        <a:ea typeface="ＭＳ Ｐゴシック" charset="-128"/>
        <a:cs typeface="+mn-cs"/>
      </a:defRPr>
    </a:lvl1pPr>
    <a:lvl2pPr marL="457200" algn="l" rtl="0" fontAlgn="base">
      <a:spcBef>
        <a:spcPct val="0"/>
      </a:spcBef>
      <a:spcAft>
        <a:spcPct val="0"/>
      </a:spcAft>
      <a:defRPr kumimoji="1" sz="1600" kern="1200">
        <a:solidFill>
          <a:schemeClr val="tx1"/>
        </a:solidFill>
        <a:latin typeface="Verdana" pitchFamily="34" charset="0"/>
        <a:ea typeface="ＭＳ Ｐゴシック" charset="-128"/>
        <a:cs typeface="+mn-cs"/>
      </a:defRPr>
    </a:lvl2pPr>
    <a:lvl3pPr marL="914400" algn="l" rtl="0" fontAlgn="base">
      <a:spcBef>
        <a:spcPct val="0"/>
      </a:spcBef>
      <a:spcAft>
        <a:spcPct val="0"/>
      </a:spcAft>
      <a:defRPr kumimoji="1" sz="1600" kern="1200">
        <a:solidFill>
          <a:schemeClr val="tx1"/>
        </a:solidFill>
        <a:latin typeface="Verdana" pitchFamily="34" charset="0"/>
        <a:ea typeface="ＭＳ Ｐゴシック" charset="-128"/>
        <a:cs typeface="+mn-cs"/>
      </a:defRPr>
    </a:lvl3pPr>
    <a:lvl4pPr marL="1371600" algn="l" rtl="0" fontAlgn="base">
      <a:spcBef>
        <a:spcPct val="0"/>
      </a:spcBef>
      <a:spcAft>
        <a:spcPct val="0"/>
      </a:spcAft>
      <a:defRPr kumimoji="1" sz="1600" kern="1200">
        <a:solidFill>
          <a:schemeClr val="tx1"/>
        </a:solidFill>
        <a:latin typeface="Verdana" pitchFamily="34" charset="0"/>
        <a:ea typeface="ＭＳ Ｐゴシック" charset="-128"/>
        <a:cs typeface="+mn-cs"/>
      </a:defRPr>
    </a:lvl4pPr>
    <a:lvl5pPr marL="1828800" algn="l" rtl="0" fontAlgn="base">
      <a:spcBef>
        <a:spcPct val="0"/>
      </a:spcBef>
      <a:spcAft>
        <a:spcPct val="0"/>
      </a:spcAft>
      <a:defRPr kumimoji="1" sz="1600" kern="1200">
        <a:solidFill>
          <a:schemeClr val="tx1"/>
        </a:solidFill>
        <a:latin typeface="Verdana" pitchFamily="34" charset="0"/>
        <a:ea typeface="ＭＳ Ｐゴシック" charset="-128"/>
        <a:cs typeface="+mn-cs"/>
      </a:defRPr>
    </a:lvl5pPr>
    <a:lvl6pPr marL="2286000" algn="l" defTabSz="914400" rtl="0" eaLnBrk="1" latinLnBrk="0" hangingPunct="1">
      <a:defRPr kumimoji="1" sz="1600" kern="1200">
        <a:solidFill>
          <a:schemeClr val="tx1"/>
        </a:solidFill>
        <a:latin typeface="Verdana" pitchFamily="34" charset="0"/>
        <a:ea typeface="ＭＳ Ｐゴシック" charset="-128"/>
        <a:cs typeface="+mn-cs"/>
      </a:defRPr>
    </a:lvl6pPr>
    <a:lvl7pPr marL="2743200" algn="l" defTabSz="914400" rtl="0" eaLnBrk="1" latinLnBrk="0" hangingPunct="1">
      <a:defRPr kumimoji="1" sz="1600" kern="1200">
        <a:solidFill>
          <a:schemeClr val="tx1"/>
        </a:solidFill>
        <a:latin typeface="Verdana" pitchFamily="34" charset="0"/>
        <a:ea typeface="ＭＳ Ｐゴシック" charset="-128"/>
        <a:cs typeface="+mn-cs"/>
      </a:defRPr>
    </a:lvl7pPr>
    <a:lvl8pPr marL="3200400" algn="l" defTabSz="914400" rtl="0" eaLnBrk="1" latinLnBrk="0" hangingPunct="1">
      <a:defRPr kumimoji="1" sz="1600" kern="1200">
        <a:solidFill>
          <a:schemeClr val="tx1"/>
        </a:solidFill>
        <a:latin typeface="Verdana" pitchFamily="34" charset="0"/>
        <a:ea typeface="ＭＳ Ｐゴシック" charset="-128"/>
        <a:cs typeface="+mn-cs"/>
      </a:defRPr>
    </a:lvl8pPr>
    <a:lvl9pPr marL="3657600" algn="l" defTabSz="914400" rtl="0" eaLnBrk="1" latinLnBrk="0" hangingPunct="1">
      <a:defRPr kumimoji="1" sz="1600" kern="1200">
        <a:solidFill>
          <a:schemeClr val="tx1"/>
        </a:solidFill>
        <a:latin typeface="Verdana"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6A6A6"/>
    <a:srgbClr val="FF6600"/>
    <a:srgbClr val="FFF7E1"/>
    <a:srgbClr val="800000"/>
    <a:srgbClr val="FF7C80"/>
    <a:srgbClr val="FFCCCC"/>
    <a:srgbClr val="000099"/>
    <a:srgbClr val="CCECFF"/>
    <a:srgbClr val="CCFFCC"/>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87" autoAdjust="0"/>
    <p:restoredTop sz="83091" autoAdjust="0"/>
  </p:normalViewPr>
  <p:slideViewPr>
    <p:cSldViewPr>
      <p:cViewPr varScale="1">
        <p:scale>
          <a:sx n="91" d="100"/>
          <a:sy n="91" d="100"/>
        </p:scale>
        <p:origin x="-33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EBA07A-4226-424E-84D2-7F4ECCCAFEE2}" type="doc">
      <dgm:prSet loTypeId="urn:microsoft.com/office/officeart/2005/8/layout/cycle5" loCatId="cycle" qsTypeId="urn:microsoft.com/office/officeart/2005/8/quickstyle/3d2" qsCatId="3D" csTypeId="urn:microsoft.com/office/officeart/2005/8/colors/colorful5" csCatId="colorful" phldr="1"/>
      <dgm:spPr/>
      <dgm:t>
        <a:bodyPr/>
        <a:lstStyle/>
        <a:p>
          <a:endParaRPr kumimoji="1" lang="ja-JP" altLang="en-US"/>
        </a:p>
      </dgm:t>
    </dgm:pt>
    <dgm:pt modelId="{964EA324-FF5C-424B-A8E8-8FC16AA58334}">
      <dgm:prSet phldrT="[テキスト]" custT="1"/>
      <dgm:spPr>
        <a:solidFill>
          <a:srgbClr val="FFC000"/>
        </a:solidFill>
      </dgm:spPr>
      <dgm:t>
        <a:bodyPr/>
        <a:lstStyle/>
        <a:p>
          <a:pPr>
            <a:spcAft>
              <a:spcPts val="0"/>
            </a:spcAft>
          </a:pPr>
          <a:r>
            <a:rPr kumimoji="1" lang="ja-JP" altLang="en-US" sz="2000" dirty="0" smtClean="0">
              <a:latin typeface="HGP創英角ｺﾞｼｯｸUB" pitchFamily="50" charset="-128"/>
              <a:ea typeface="HGP創英角ｺﾞｼｯｸUB" pitchFamily="50" charset="-128"/>
            </a:rPr>
            <a:t>課題の発見</a:t>
          </a:r>
          <a:endParaRPr kumimoji="1" lang="en-US" altLang="ja-JP" sz="2000" dirty="0" smtClean="0">
            <a:latin typeface="HGP創英角ｺﾞｼｯｸUB" pitchFamily="50" charset="-128"/>
            <a:ea typeface="HGP創英角ｺﾞｼｯｸUB" pitchFamily="50" charset="-128"/>
          </a:endParaRPr>
        </a:p>
        <a:p>
          <a:pPr>
            <a:spcAft>
              <a:spcPts val="0"/>
            </a:spcAft>
          </a:pPr>
          <a:r>
            <a:rPr kumimoji="1" lang="ja-JP" altLang="en-US" sz="2000" dirty="0" smtClean="0">
              <a:latin typeface="HGP創英角ｺﾞｼｯｸUB" pitchFamily="50" charset="-128"/>
              <a:ea typeface="HGP創英角ｺﾞｼｯｸUB" pitchFamily="50" charset="-128"/>
            </a:rPr>
            <a:t>／改善効果のチェック</a:t>
          </a:r>
          <a:endParaRPr kumimoji="1" lang="ja-JP" altLang="en-US" sz="2000" dirty="0">
            <a:latin typeface="HGP創英角ｺﾞｼｯｸUB" pitchFamily="50" charset="-128"/>
            <a:ea typeface="HGP創英角ｺﾞｼｯｸUB" pitchFamily="50" charset="-128"/>
          </a:endParaRPr>
        </a:p>
      </dgm:t>
    </dgm:pt>
    <dgm:pt modelId="{2772C0BB-814E-466B-A142-6D6D7C81C22B}" type="parTrans" cxnId="{3A104D91-5717-4889-A995-F7DD4653E319}">
      <dgm:prSet/>
      <dgm:spPr/>
      <dgm:t>
        <a:bodyPr/>
        <a:lstStyle/>
        <a:p>
          <a:endParaRPr kumimoji="1" lang="ja-JP" altLang="en-US"/>
        </a:p>
      </dgm:t>
    </dgm:pt>
    <dgm:pt modelId="{7611FF1C-8BD0-4153-9353-0AAABEE0193A}" type="sibTrans" cxnId="{3A104D91-5717-4889-A995-F7DD4653E319}">
      <dgm:prSet/>
      <dgm:spPr/>
      <dgm:t>
        <a:bodyPr/>
        <a:lstStyle/>
        <a:p>
          <a:endParaRPr kumimoji="1" lang="ja-JP" altLang="en-US"/>
        </a:p>
      </dgm:t>
    </dgm:pt>
    <dgm:pt modelId="{B769B307-50CB-4FFB-BF14-291003760AF9}">
      <dgm:prSet phldrT="[テキスト]" custT="1"/>
      <dgm:spPr/>
      <dgm:t>
        <a:bodyPr/>
        <a:lstStyle/>
        <a:p>
          <a:r>
            <a:rPr kumimoji="1" lang="ja-JP" altLang="en-US" sz="2000" dirty="0" smtClean="0">
              <a:latin typeface="HGP創英角ｺﾞｼｯｸUB" pitchFamily="50" charset="-128"/>
              <a:ea typeface="HGP創英角ｺﾞｼｯｸUB" pitchFamily="50" charset="-128"/>
            </a:rPr>
            <a:t>取組内容の検討</a:t>
          </a:r>
          <a:endParaRPr kumimoji="1" lang="ja-JP" altLang="en-US" sz="2000" dirty="0">
            <a:latin typeface="HGP創英角ｺﾞｼｯｸUB" pitchFamily="50" charset="-128"/>
            <a:ea typeface="HGP創英角ｺﾞｼｯｸUB" pitchFamily="50" charset="-128"/>
          </a:endParaRPr>
        </a:p>
      </dgm:t>
    </dgm:pt>
    <dgm:pt modelId="{9A9A623D-88D5-43E0-9273-E704CD2E10F8}" type="parTrans" cxnId="{BDD2F022-7F40-416D-B248-7AD1A4374B53}">
      <dgm:prSet/>
      <dgm:spPr/>
      <dgm:t>
        <a:bodyPr/>
        <a:lstStyle/>
        <a:p>
          <a:endParaRPr kumimoji="1" lang="ja-JP" altLang="en-US"/>
        </a:p>
      </dgm:t>
    </dgm:pt>
    <dgm:pt modelId="{66F37164-4810-43DA-8323-97ACE53BF2AD}" type="sibTrans" cxnId="{BDD2F022-7F40-416D-B248-7AD1A4374B53}">
      <dgm:prSet/>
      <dgm:spPr/>
      <dgm:t>
        <a:bodyPr/>
        <a:lstStyle/>
        <a:p>
          <a:endParaRPr kumimoji="1" lang="ja-JP" altLang="en-US"/>
        </a:p>
      </dgm:t>
    </dgm:pt>
    <dgm:pt modelId="{41999463-2213-49B7-B7B5-78471C0684AE}">
      <dgm:prSet phldrT="[テキスト]" custT="1"/>
      <dgm:spPr/>
      <dgm:t>
        <a:bodyPr/>
        <a:lstStyle/>
        <a:p>
          <a:r>
            <a:rPr kumimoji="1" lang="ja-JP" altLang="en-US" sz="2000" dirty="0" smtClean="0">
              <a:latin typeface="HGP創英角ｺﾞｼｯｸUB" pitchFamily="50" charset="-128"/>
              <a:ea typeface="HGP創英角ｺﾞｼｯｸUB" pitchFamily="50" charset="-128"/>
            </a:rPr>
            <a:t>取組の実行</a:t>
          </a:r>
          <a:endParaRPr kumimoji="1" lang="ja-JP" altLang="en-US" sz="2000" dirty="0">
            <a:latin typeface="HGP創英角ｺﾞｼｯｸUB" pitchFamily="50" charset="-128"/>
            <a:ea typeface="HGP創英角ｺﾞｼｯｸUB" pitchFamily="50" charset="-128"/>
          </a:endParaRPr>
        </a:p>
      </dgm:t>
    </dgm:pt>
    <dgm:pt modelId="{5EB09368-F5C4-4111-8BBB-C0F096CB9204}" type="parTrans" cxnId="{C4DE4A72-2425-4518-81CA-5A1275358681}">
      <dgm:prSet/>
      <dgm:spPr/>
      <dgm:t>
        <a:bodyPr/>
        <a:lstStyle/>
        <a:p>
          <a:endParaRPr kumimoji="1" lang="ja-JP" altLang="en-US"/>
        </a:p>
      </dgm:t>
    </dgm:pt>
    <dgm:pt modelId="{AF82C85D-DC08-4259-96FF-8AAAF873A709}" type="sibTrans" cxnId="{C4DE4A72-2425-4518-81CA-5A1275358681}">
      <dgm:prSet/>
      <dgm:spPr/>
      <dgm:t>
        <a:bodyPr/>
        <a:lstStyle/>
        <a:p>
          <a:endParaRPr kumimoji="1" lang="ja-JP" altLang="en-US"/>
        </a:p>
      </dgm:t>
    </dgm:pt>
    <dgm:pt modelId="{CC07A936-4FED-49D0-A8FB-9DEEF0DFD63A}" type="pres">
      <dgm:prSet presAssocID="{DFEBA07A-4226-424E-84D2-7F4ECCCAFEE2}" presName="cycle" presStyleCnt="0">
        <dgm:presLayoutVars>
          <dgm:dir/>
          <dgm:resizeHandles val="exact"/>
        </dgm:presLayoutVars>
      </dgm:prSet>
      <dgm:spPr/>
      <dgm:t>
        <a:bodyPr/>
        <a:lstStyle/>
        <a:p>
          <a:endParaRPr kumimoji="1" lang="ja-JP" altLang="en-US"/>
        </a:p>
      </dgm:t>
    </dgm:pt>
    <dgm:pt modelId="{77ACAA29-1FEC-4655-952C-F24C23F35E0C}" type="pres">
      <dgm:prSet presAssocID="{964EA324-FF5C-424B-A8E8-8FC16AA58334}" presName="node" presStyleLbl="node1" presStyleIdx="0" presStyleCnt="3" custScaleX="113803">
        <dgm:presLayoutVars>
          <dgm:bulletEnabled val="1"/>
        </dgm:presLayoutVars>
      </dgm:prSet>
      <dgm:spPr/>
      <dgm:t>
        <a:bodyPr/>
        <a:lstStyle/>
        <a:p>
          <a:endParaRPr kumimoji="1" lang="ja-JP" altLang="en-US"/>
        </a:p>
      </dgm:t>
    </dgm:pt>
    <dgm:pt modelId="{E3FF0960-2B23-401D-881D-E222DEC6F53A}" type="pres">
      <dgm:prSet presAssocID="{964EA324-FF5C-424B-A8E8-8FC16AA58334}" presName="spNode" presStyleCnt="0"/>
      <dgm:spPr/>
    </dgm:pt>
    <dgm:pt modelId="{2F381D99-0419-44DF-89A2-E2BE53D8E856}" type="pres">
      <dgm:prSet presAssocID="{7611FF1C-8BD0-4153-9353-0AAABEE0193A}" presName="sibTrans" presStyleLbl="sibTrans1D1" presStyleIdx="0" presStyleCnt="3"/>
      <dgm:spPr/>
      <dgm:t>
        <a:bodyPr/>
        <a:lstStyle/>
        <a:p>
          <a:endParaRPr kumimoji="1" lang="ja-JP" altLang="en-US"/>
        </a:p>
      </dgm:t>
    </dgm:pt>
    <dgm:pt modelId="{F5DD41A7-61EC-4C73-92D8-06769424C9BD}" type="pres">
      <dgm:prSet presAssocID="{B769B307-50CB-4FFB-BF14-291003760AF9}" presName="node" presStyleLbl="node1" presStyleIdx="1" presStyleCnt="3">
        <dgm:presLayoutVars>
          <dgm:bulletEnabled val="1"/>
        </dgm:presLayoutVars>
      </dgm:prSet>
      <dgm:spPr/>
      <dgm:t>
        <a:bodyPr/>
        <a:lstStyle/>
        <a:p>
          <a:endParaRPr kumimoji="1" lang="ja-JP" altLang="en-US"/>
        </a:p>
      </dgm:t>
    </dgm:pt>
    <dgm:pt modelId="{895C4C6C-B8AD-491A-946D-BFDFB6AD1E62}" type="pres">
      <dgm:prSet presAssocID="{B769B307-50CB-4FFB-BF14-291003760AF9}" presName="spNode" presStyleCnt="0"/>
      <dgm:spPr/>
    </dgm:pt>
    <dgm:pt modelId="{145F2472-63F0-42F3-A6A0-148D6B1F856E}" type="pres">
      <dgm:prSet presAssocID="{66F37164-4810-43DA-8323-97ACE53BF2AD}" presName="sibTrans" presStyleLbl="sibTrans1D1" presStyleIdx="1" presStyleCnt="3"/>
      <dgm:spPr/>
      <dgm:t>
        <a:bodyPr/>
        <a:lstStyle/>
        <a:p>
          <a:endParaRPr kumimoji="1" lang="ja-JP" altLang="en-US"/>
        </a:p>
      </dgm:t>
    </dgm:pt>
    <dgm:pt modelId="{88CE4D71-D84F-4A6A-AC72-AC33E73E78AF}" type="pres">
      <dgm:prSet presAssocID="{41999463-2213-49B7-B7B5-78471C0684AE}" presName="node" presStyleLbl="node1" presStyleIdx="2" presStyleCnt="3">
        <dgm:presLayoutVars>
          <dgm:bulletEnabled val="1"/>
        </dgm:presLayoutVars>
      </dgm:prSet>
      <dgm:spPr/>
      <dgm:t>
        <a:bodyPr/>
        <a:lstStyle/>
        <a:p>
          <a:endParaRPr kumimoji="1" lang="ja-JP" altLang="en-US"/>
        </a:p>
      </dgm:t>
    </dgm:pt>
    <dgm:pt modelId="{71D918DE-BE2D-4C93-9755-699A26748669}" type="pres">
      <dgm:prSet presAssocID="{41999463-2213-49B7-B7B5-78471C0684AE}" presName="spNode" presStyleCnt="0"/>
      <dgm:spPr/>
    </dgm:pt>
    <dgm:pt modelId="{3DA35716-8E9E-42D6-BABC-34FDD0C24436}" type="pres">
      <dgm:prSet presAssocID="{AF82C85D-DC08-4259-96FF-8AAAF873A709}" presName="sibTrans" presStyleLbl="sibTrans1D1" presStyleIdx="2" presStyleCnt="3"/>
      <dgm:spPr/>
      <dgm:t>
        <a:bodyPr/>
        <a:lstStyle/>
        <a:p>
          <a:endParaRPr kumimoji="1" lang="ja-JP" altLang="en-US"/>
        </a:p>
      </dgm:t>
    </dgm:pt>
  </dgm:ptLst>
  <dgm:cxnLst>
    <dgm:cxn modelId="{A97163E2-57AE-4A9D-A87F-71AFC4DF83F7}" type="presOf" srcId="{B769B307-50CB-4FFB-BF14-291003760AF9}" destId="{F5DD41A7-61EC-4C73-92D8-06769424C9BD}" srcOrd="0" destOrd="0" presId="urn:microsoft.com/office/officeart/2005/8/layout/cycle5"/>
    <dgm:cxn modelId="{E0DFE017-FA6D-443E-8AB4-B3A7AC2BE153}" type="presOf" srcId="{AF82C85D-DC08-4259-96FF-8AAAF873A709}" destId="{3DA35716-8E9E-42D6-BABC-34FDD0C24436}" srcOrd="0" destOrd="0" presId="urn:microsoft.com/office/officeart/2005/8/layout/cycle5"/>
    <dgm:cxn modelId="{249B90C9-1B89-4DCD-9926-3530C0BA8E3F}" type="presOf" srcId="{41999463-2213-49B7-B7B5-78471C0684AE}" destId="{88CE4D71-D84F-4A6A-AC72-AC33E73E78AF}" srcOrd="0" destOrd="0" presId="urn:microsoft.com/office/officeart/2005/8/layout/cycle5"/>
    <dgm:cxn modelId="{C4DE4A72-2425-4518-81CA-5A1275358681}" srcId="{DFEBA07A-4226-424E-84D2-7F4ECCCAFEE2}" destId="{41999463-2213-49B7-B7B5-78471C0684AE}" srcOrd="2" destOrd="0" parTransId="{5EB09368-F5C4-4111-8BBB-C0F096CB9204}" sibTransId="{AF82C85D-DC08-4259-96FF-8AAAF873A709}"/>
    <dgm:cxn modelId="{F279A66A-75CA-4D37-9214-693A93E11632}" type="presOf" srcId="{66F37164-4810-43DA-8323-97ACE53BF2AD}" destId="{145F2472-63F0-42F3-A6A0-148D6B1F856E}" srcOrd="0" destOrd="0" presId="urn:microsoft.com/office/officeart/2005/8/layout/cycle5"/>
    <dgm:cxn modelId="{3A104D91-5717-4889-A995-F7DD4653E319}" srcId="{DFEBA07A-4226-424E-84D2-7F4ECCCAFEE2}" destId="{964EA324-FF5C-424B-A8E8-8FC16AA58334}" srcOrd="0" destOrd="0" parTransId="{2772C0BB-814E-466B-A142-6D6D7C81C22B}" sibTransId="{7611FF1C-8BD0-4153-9353-0AAABEE0193A}"/>
    <dgm:cxn modelId="{3B35A4D8-ED8D-4A8B-AD44-419456439576}" type="presOf" srcId="{7611FF1C-8BD0-4153-9353-0AAABEE0193A}" destId="{2F381D99-0419-44DF-89A2-E2BE53D8E856}" srcOrd="0" destOrd="0" presId="urn:microsoft.com/office/officeart/2005/8/layout/cycle5"/>
    <dgm:cxn modelId="{BDD2F022-7F40-416D-B248-7AD1A4374B53}" srcId="{DFEBA07A-4226-424E-84D2-7F4ECCCAFEE2}" destId="{B769B307-50CB-4FFB-BF14-291003760AF9}" srcOrd="1" destOrd="0" parTransId="{9A9A623D-88D5-43E0-9273-E704CD2E10F8}" sibTransId="{66F37164-4810-43DA-8323-97ACE53BF2AD}"/>
    <dgm:cxn modelId="{5F56A531-472F-476D-9D9F-ACAD215D4C71}" type="presOf" srcId="{DFEBA07A-4226-424E-84D2-7F4ECCCAFEE2}" destId="{CC07A936-4FED-49D0-A8FB-9DEEF0DFD63A}" srcOrd="0" destOrd="0" presId="urn:microsoft.com/office/officeart/2005/8/layout/cycle5"/>
    <dgm:cxn modelId="{9553291B-FC8E-4B1B-8A80-96E4251501DC}" type="presOf" srcId="{964EA324-FF5C-424B-A8E8-8FC16AA58334}" destId="{77ACAA29-1FEC-4655-952C-F24C23F35E0C}" srcOrd="0" destOrd="0" presId="urn:microsoft.com/office/officeart/2005/8/layout/cycle5"/>
    <dgm:cxn modelId="{8BE3D50B-8A28-48BD-8C40-A16B966C3AF6}" type="presParOf" srcId="{CC07A936-4FED-49D0-A8FB-9DEEF0DFD63A}" destId="{77ACAA29-1FEC-4655-952C-F24C23F35E0C}" srcOrd="0" destOrd="0" presId="urn:microsoft.com/office/officeart/2005/8/layout/cycle5"/>
    <dgm:cxn modelId="{CF0FF04E-F9EE-47C7-B5AF-625042650903}" type="presParOf" srcId="{CC07A936-4FED-49D0-A8FB-9DEEF0DFD63A}" destId="{E3FF0960-2B23-401D-881D-E222DEC6F53A}" srcOrd="1" destOrd="0" presId="urn:microsoft.com/office/officeart/2005/8/layout/cycle5"/>
    <dgm:cxn modelId="{8C05B7C8-7EE5-4699-9DBB-8DB6BA0A2795}" type="presParOf" srcId="{CC07A936-4FED-49D0-A8FB-9DEEF0DFD63A}" destId="{2F381D99-0419-44DF-89A2-E2BE53D8E856}" srcOrd="2" destOrd="0" presId="urn:microsoft.com/office/officeart/2005/8/layout/cycle5"/>
    <dgm:cxn modelId="{D2ED1740-C937-429A-A7B2-2376F65B1111}" type="presParOf" srcId="{CC07A936-4FED-49D0-A8FB-9DEEF0DFD63A}" destId="{F5DD41A7-61EC-4C73-92D8-06769424C9BD}" srcOrd="3" destOrd="0" presId="urn:microsoft.com/office/officeart/2005/8/layout/cycle5"/>
    <dgm:cxn modelId="{F6FC5AD3-02AE-4F31-BF7C-9A350A3B132B}" type="presParOf" srcId="{CC07A936-4FED-49D0-A8FB-9DEEF0DFD63A}" destId="{895C4C6C-B8AD-491A-946D-BFDFB6AD1E62}" srcOrd="4" destOrd="0" presId="urn:microsoft.com/office/officeart/2005/8/layout/cycle5"/>
    <dgm:cxn modelId="{1242DDBD-C2CB-405B-B644-BD2294846B3F}" type="presParOf" srcId="{CC07A936-4FED-49D0-A8FB-9DEEF0DFD63A}" destId="{145F2472-63F0-42F3-A6A0-148D6B1F856E}" srcOrd="5" destOrd="0" presId="urn:microsoft.com/office/officeart/2005/8/layout/cycle5"/>
    <dgm:cxn modelId="{FA877803-E553-46F8-843A-26603AC1FE4B}" type="presParOf" srcId="{CC07A936-4FED-49D0-A8FB-9DEEF0DFD63A}" destId="{88CE4D71-D84F-4A6A-AC72-AC33E73E78AF}" srcOrd="6" destOrd="0" presId="urn:microsoft.com/office/officeart/2005/8/layout/cycle5"/>
    <dgm:cxn modelId="{458FACB8-4F53-407D-8F8E-B0643CE4A1A9}" type="presParOf" srcId="{CC07A936-4FED-49D0-A8FB-9DEEF0DFD63A}" destId="{71D918DE-BE2D-4C93-9755-699A26748669}" srcOrd="7" destOrd="0" presId="urn:microsoft.com/office/officeart/2005/8/layout/cycle5"/>
    <dgm:cxn modelId="{2E445D85-2FFC-4C75-89B2-93C36D7F9413}" type="presParOf" srcId="{CC07A936-4FED-49D0-A8FB-9DEEF0DFD63A}" destId="{3DA35716-8E9E-42D6-BABC-34FDD0C24436}" srcOrd="8"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ACAA29-1FEC-4655-952C-F24C23F35E0C}">
      <dsp:nvSpPr>
        <dsp:cNvPr id="0" name=""/>
        <dsp:cNvSpPr/>
      </dsp:nvSpPr>
      <dsp:spPr>
        <a:xfrm>
          <a:off x="1080120" y="724044"/>
          <a:ext cx="1800198" cy="1028206"/>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ts val="0"/>
            </a:spcAft>
          </a:pPr>
          <a:r>
            <a:rPr kumimoji="1" lang="ja-JP" altLang="en-US" sz="2000" kern="1200" dirty="0" smtClean="0">
              <a:latin typeface="HGP創英角ｺﾞｼｯｸUB" pitchFamily="50" charset="-128"/>
              <a:ea typeface="HGP創英角ｺﾞｼｯｸUB" pitchFamily="50" charset="-128"/>
            </a:rPr>
            <a:t>課題の発見</a:t>
          </a:r>
          <a:endParaRPr kumimoji="1" lang="en-US" altLang="ja-JP" sz="2000" kern="1200" dirty="0" smtClean="0">
            <a:latin typeface="HGP創英角ｺﾞｼｯｸUB" pitchFamily="50" charset="-128"/>
            <a:ea typeface="HGP創英角ｺﾞｼｯｸUB" pitchFamily="50" charset="-128"/>
          </a:endParaRPr>
        </a:p>
        <a:p>
          <a:pPr lvl="0" algn="ctr" defTabSz="889000">
            <a:lnSpc>
              <a:spcPct val="90000"/>
            </a:lnSpc>
            <a:spcBef>
              <a:spcPct val="0"/>
            </a:spcBef>
            <a:spcAft>
              <a:spcPts val="0"/>
            </a:spcAft>
          </a:pPr>
          <a:r>
            <a:rPr kumimoji="1" lang="ja-JP" altLang="en-US" sz="2000" kern="1200" dirty="0" smtClean="0">
              <a:latin typeface="HGP創英角ｺﾞｼｯｸUB" pitchFamily="50" charset="-128"/>
              <a:ea typeface="HGP創英角ｺﾞｼｯｸUB" pitchFamily="50" charset="-128"/>
            </a:rPr>
            <a:t>／改善効果のチェック</a:t>
          </a:r>
          <a:endParaRPr kumimoji="1" lang="ja-JP" altLang="en-US" sz="2000" kern="1200" dirty="0">
            <a:latin typeface="HGP創英角ｺﾞｼｯｸUB" pitchFamily="50" charset="-128"/>
            <a:ea typeface="HGP創英角ｺﾞｼｯｸUB" pitchFamily="50" charset="-128"/>
          </a:endParaRPr>
        </a:p>
      </dsp:txBody>
      <dsp:txXfrm>
        <a:off x="1080120" y="724044"/>
        <a:ext cx="1800198" cy="1028206"/>
      </dsp:txXfrm>
    </dsp:sp>
    <dsp:sp modelId="{2F381D99-0419-44DF-89A2-E2BE53D8E856}">
      <dsp:nvSpPr>
        <dsp:cNvPr id="0" name=""/>
        <dsp:cNvSpPr/>
      </dsp:nvSpPr>
      <dsp:spPr>
        <a:xfrm>
          <a:off x="607955" y="1238147"/>
          <a:ext cx="2744529" cy="2744529"/>
        </a:xfrm>
        <a:custGeom>
          <a:avLst/>
          <a:gdLst/>
          <a:ahLst/>
          <a:cxnLst/>
          <a:rect l="0" t="0" r="0" b="0"/>
          <a:pathLst>
            <a:path>
              <a:moveTo>
                <a:pt x="2450469" y="523391"/>
              </a:moveTo>
              <a:arcTo wR="1372264" hR="1372264" stAng="19307194" swAng="2077090"/>
            </a:path>
          </a:pathLst>
        </a:custGeom>
        <a:noFill/>
        <a:ln w="9525" cap="flat" cmpd="sng" algn="ctr">
          <a:solidFill>
            <a:schemeClr val="accent5">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F5DD41A7-61EC-4C73-92D8-06769424C9BD}">
      <dsp:nvSpPr>
        <dsp:cNvPr id="0" name=""/>
        <dsp:cNvSpPr/>
      </dsp:nvSpPr>
      <dsp:spPr>
        <a:xfrm>
          <a:off x="2377708" y="2782441"/>
          <a:ext cx="1581855" cy="1028206"/>
        </a:xfrm>
        <a:prstGeom prst="roundRect">
          <a:avLst/>
        </a:prstGeom>
        <a:gradFill rotWithShape="0">
          <a:gsLst>
            <a:gs pos="0">
              <a:schemeClr val="accent5">
                <a:hueOff val="-6360023"/>
                <a:satOff val="40964"/>
                <a:lumOff val="-23726"/>
                <a:alphaOff val="0"/>
                <a:shade val="51000"/>
                <a:satMod val="130000"/>
              </a:schemeClr>
            </a:gs>
            <a:gs pos="80000">
              <a:schemeClr val="accent5">
                <a:hueOff val="-6360023"/>
                <a:satOff val="40964"/>
                <a:lumOff val="-23726"/>
                <a:alphaOff val="0"/>
                <a:shade val="93000"/>
                <a:satMod val="130000"/>
              </a:schemeClr>
            </a:gs>
            <a:gs pos="100000">
              <a:schemeClr val="accent5">
                <a:hueOff val="-6360023"/>
                <a:satOff val="40964"/>
                <a:lumOff val="-23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smtClean="0">
              <a:latin typeface="HGP創英角ｺﾞｼｯｸUB" pitchFamily="50" charset="-128"/>
              <a:ea typeface="HGP創英角ｺﾞｼｯｸUB" pitchFamily="50" charset="-128"/>
            </a:rPr>
            <a:t>取組内容の検討</a:t>
          </a:r>
          <a:endParaRPr kumimoji="1" lang="ja-JP" altLang="en-US" sz="2000" kern="1200" dirty="0">
            <a:latin typeface="HGP創英角ｺﾞｼｯｸUB" pitchFamily="50" charset="-128"/>
            <a:ea typeface="HGP創英角ｺﾞｼｯｸUB" pitchFamily="50" charset="-128"/>
          </a:endParaRPr>
        </a:p>
      </dsp:txBody>
      <dsp:txXfrm>
        <a:off x="2377708" y="2782441"/>
        <a:ext cx="1581855" cy="1028206"/>
      </dsp:txXfrm>
    </dsp:sp>
    <dsp:sp modelId="{145F2472-63F0-42F3-A6A0-148D6B1F856E}">
      <dsp:nvSpPr>
        <dsp:cNvPr id="0" name=""/>
        <dsp:cNvSpPr/>
      </dsp:nvSpPr>
      <dsp:spPr>
        <a:xfrm>
          <a:off x="607955" y="1238147"/>
          <a:ext cx="2744529" cy="2744529"/>
        </a:xfrm>
        <a:custGeom>
          <a:avLst/>
          <a:gdLst/>
          <a:ahLst/>
          <a:cxnLst/>
          <a:rect l="0" t="0" r="0" b="0"/>
          <a:pathLst>
            <a:path>
              <a:moveTo>
                <a:pt x="1793755" y="2678195"/>
              </a:moveTo>
              <a:arcTo wR="1372264" hR="1372264" stAng="4326747" swAng="2146505"/>
            </a:path>
          </a:pathLst>
        </a:custGeom>
        <a:noFill/>
        <a:ln w="9525" cap="flat" cmpd="sng" algn="ctr">
          <a:solidFill>
            <a:schemeClr val="accent5">
              <a:hueOff val="-6360023"/>
              <a:satOff val="40964"/>
              <a:lumOff val="-23726"/>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88CE4D71-D84F-4A6A-AC72-AC33E73E78AF}">
      <dsp:nvSpPr>
        <dsp:cNvPr id="0" name=""/>
        <dsp:cNvSpPr/>
      </dsp:nvSpPr>
      <dsp:spPr>
        <a:xfrm>
          <a:off x="876" y="2782441"/>
          <a:ext cx="1581855" cy="1028206"/>
        </a:xfrm>
        <a:prstGeom prst="roundRect">
          <a:avLst/>
        </a:prstGeom>
        <a:gradFill rotWithShape="0">
          <a:gsLst>
            <a:gs pos="0">
              <a:schemeClr val="accent5">
                <a:hueOff val="-12720046"/>
                <a:satOff val="81927"/>
                <a:lumOff val="-47451"/>
                <a:alphaOff val="0"/>
                <a:shade val="51000"/>
                <a:satMod val="130000"/>
              </a:schemeClr>
            </a:gs>
            <a:gs pos="80000">
              <a:schemeClr val="accent5">
                <a:hueOff val="-12720046"/>
                <a:satOff val="81927"/>
                <a:lumOff val="-47451"/>
                <a:alphaOff val="0"/>
                <a:shade val="93000"/>
                <a:satMod val="130000"/>
              </a:schemeClr>
            </a:gs>
            <a:gs pos="100000">
              <a:schemeClr val="accent5">
                <a:hueOff val="-12720046"/>
                <a:satOff val="81927"/>
                <a:lumOff val="-474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smtClean="0">
              <a:latin typeface="HGP創英角ｺﾞｼｯｸUB" pitchFamily="50" charset="-128"/>
              <a:ea typeface="HGP創英角ｺﾞｼｯｸUB" pitchFamily="50" charset="-128"/>
            </a:rPr>
            <a:t>取組の実行</a:t>
          </a:r>
          <a:endParaRPr kumimoji="1" lang="ja-JP" altLang="en-US" sz="2000" kern="1200" dirty="0">
            <a:latin typeface="HGP創英角ｺﾞｼｯｸUB" pitchFamily="50" charset="-128"/>
            <a:ea typeface="HGP創英角ｺﾞｼｯｸUB" pitchFamily="50" charset="-128"/>
          </a:endParaRPr>
        </a:p>
      </dsp:txBody>
      <dsp:txXfrm>
        <a:off x="876" y="2782441"/>
        <a:ext cx="1581855" cy="1028206"/>
      </dsp:txXfrm>
    </dsp:sp>
    <dsp:sp modelId="{3DA35716-8E9E-42D6-BABC-34FDD0C24436}">
      <dsp:nvSpPr>
        <dsp:cNvPr id="0" name=""/>
        <dsp:cNvSpPr/>
      </dsp:nvSpPr>
      <dsp:spPr>
        <a:xfrm>
          <a:off x="607955" y="1238147"/>
          <a:ext cx="2744529" cy="2744529"/>
        </a:xfrm>
        <a:custGeom>
          <a:avLst/>
          <a:gdLst/>
          <a:ahLst/>
          <a:cxnLst/>
          <a:rect l="0" t="0" r="0" b="0"/>
          <a:pathLst>
            <a:path>
              <a:moveTo>
                <a:pt x="2700" y="1286212"/>
              </a:moveTo>
              <a:arcTo wR="1372264" hR="1372264" stAng="11015716" swAng="2077090"/>
            </a:path>
          </a:pathLst>
        </a:custGeom>
        <a:noFill/>
        <a:ln w="9525" cap="flat" cmpd="sng" algn="ctr">
          <a:solidFill>
            <a:schemeClr val="accent5">
              <a:hueOff val="-12720046"/>
              <a:satOff val="81927"/>
              <a:lumOff val="-47451"/>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49575" cy="4968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sz="quarter" idx="1"/>
          </p:nvPr>
        </p:nvSpPr>
        <p:spPr>
          <a:xfrm>
            <a:off x="3856039" y="0"/>
            <a:ext cx="2949575" cy="496888"/>
          </a:xfrm>
          <a:prstGeom prst="rect">
            <a:avLst/>
          </a:prstGeom>
        </p:spPr>
        <p:txBody>
          <a:bodyPr vert="horz" lIns="91440" tIns="45720" rIns="91440" bIns="45720" rtlCol="0"/>
          <a:lstStyle>
            <a:lvl1pPr algn="r">
              <a:defRPr sz="1200"/>
            </a:lvl1pPr>
          </a:lstStyle>
          <a:p>
            <a:fld id="{A94DA9E2-61DA-429D-BAAA-64B265077261}" type="datetimeFigureOut">
              <a:rPr kumimoji="1" lang="ja-JP" altLang="en-US" smtClean="0"/>
              <a:pPr/>
              <a:t>2016/2/24</a:t>
            </a:fld>
            <a:endParaRPr kumimoji="1" lang="ja-JP" altLang="en-US" dirty="0"/>
          </a:p>
        </p:txBody>
      </p:sp>
      <p:sp>
        <p:nvSpPr>
          <p:cNvPr id="4" name="フッター プレースホルダ 3"/>
          <p:cNvSpPr>
            <a:spLocks noGrp="1"/>
          </p:cNvSpPr>
          <p:nvPr>
            <p:ph type="ftr" sz="quarter" idx="2"/>
          </p:nvPr>
        </p:nvSpPr>
        <p:spPr>
          <a:xfrm>
            <a:off x="1" y="9440865"/>
            <a:ext cx="2949575" cy="496887"/>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 4"/>
          <p:cNvSpPr>
            <a:spLocks noGrp="1"/>
          </p:cNvSpPr>
          <p:nvPr>
            <p:ph type="sldNum" sz="quarter" idx="3"/>
          </p:nvPr>
        </p:nvSpPr>
        <p:spPr>
          <a:xfrm>
            <a:off x="3856039" y="9440865"/>
            <a:ext cx="2949575" cy="496887"/>
          </a:xfrm>
          <a:prstGeom prst="rect">
            <a:avLst/>
          </a:prstGeom>
        </p:spPr>
        <p:txBody>
          <a:bodyPr vert="horz" lIns="91440" tIns="45720" rIns="91440" bIns="45720" rtlCol="0" anchor="b"/>
          <a:lstStyle>
            <a:lvl1pPr algn="r">
              <a:defRPr sz="1200"/>
            </a:lvl1pPr>
          </a:lstStyle>
          <a:p>
            <a:fld id="{CEED3AD3-F2AD-48E5-8E27-895DE4E96DD0}" type="slidenum">
              <a:rPr kumimoji="1" lang="ja-JP" altLang="en-US" smtClean="0"/>
              <a:pPr/>
              <a:t>&lt;#&gt;</a:t>
            </a:fld>
            <a:endParaRPr kumimoji="1" lang="ja-JP" altLang="en-US" dirty="0"/>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1"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dirty="0"/>
          </a:p>
        </p:txBody>
      </p:sp>
      <p:sp>
        <p:nvSpPr>
          <p:cNvPr id="141315" name="Rectangle 3"/>
          <p:cNvSpPr>
            <a:spLocks noGrp="1" noChangeArrowheads="1"/>
          </p:cNvSpPr>
          <p:nvPr>
            <p:ph type="dt" idx="1"/>
          </p:nvPr>
        </p:nvSpPr>
        <p:spPr bwMode="auto">
          <a:xfrm>
            <a:off x="3856039"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dirty="0"/>
          </a:p>
        </p:txBody>
      </p:sp>
      <p:sp>
        <p:nvSpPr>
          <p:cNvPr id="30724" name="Rectangle 4"/>
          <p:cNvSpPr>
            <a:spLocks noGrp="1" noRot="1" noChangeAspect="1" noChangeArrowheads="1" noTextEdit="1"/>
          </p:cNvSpPr>
          <p:nvPr>
            <p:ph type="sldImg" idx="2"/>
          </p:nvPr>
        </p:nvSpPr>
        <p:spPr bwMode="auto">
          <a:xfrm>
            <a:off x="920750" y="746125"/>
            <a:ext cx="4967288" cy="3725863"/>
          </a:xfrm>
          <a:prstGeom prst="rect">
            <a:avLst/>
          </a:prstGeom>
          <a:noFill/>
          <a:ln w="9525">
            <a:solidFill>
              <a:srgbClr val="000000"/>
            </a:solidFill>
            <a:miter lim="800000"/>
            <a:headEnd/>
            <a:tailEnd/>
          </a:ln>
        </p:spPr>
      </p:sp>
      <p:sp>
        <p:nvSpPr>
          <p:cNvPr id="141317" name="Rectangle 5"/>
          <p:cNvSpPr>
            <a:spLocks noGrp="1" noChangeArrowheads="1"/>
          </p:cNvSpPr>
          <p:nvPr>
            <p:ph type="body" sz="quarter" idx="3"/>
          </p:nvPr>
        </p:nvSpPr>
        <p:spPr bwMode="auto">
          <a:xfrm>
            <a:off x="681038" y="4721225"/>
            <a:ext cx="5445125" cy="4471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41318" name="Rectangle 6"/>
          <p:cNvSpPr>
            <a:spLocks noGrp="1" noChangeArrowheads="1"/>
          </p:cNvSpPr>
          <p:nvPr>
            <p:ph type="ftr" sz="quarter" idx="4"/>
          </p:nvPr>
        </p:nvSpPr>
        <p:spPr bwMode="auto">
          <a:xfrm>
            <a:off x="1" y="9440865"/>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dirty="0"/>
          </a:p>
        </p:txBody>
      </p:sp>
      <p:sp>
        <p:nvSpPr>
          <p:cNvPr id="141319" name="Rectangle 7"/>
          <p:cNvSpPr>
            <a:spLocks noGrp="1" noChangeArrowheads="1"/>
          </p:cNvSpPr>
          <p:nvPr>
            <p:ph type="sldNum" sz="quarter" idx="5"/>
          </p:nvPr>
        </p:nvSpPr>
        <p:spPr bwMode="auto">
          <a:xfrm>
            <a:off x="3856039" y="9440865"/>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50" charset="-128"/>
              </a:defRPr>
            </a:lvl1pPr>
          </a:lstStyle>
          <a:p>
            <a:pPr>
              <a:defRPr/>
            </a:pPr>
            <a:fld id="{59C69013-1E9D-49E3-AF10-55D8A7171C61}" type="slidenum">
              <a:rPr lang="en-US" altLang="ja-JP"/>
              <a:pPr>
                <a:defRPr/>
              </a:pPr>
              <a:t>&lt;#&gt;</a:t>
            </a:fld>
            <a:endParaRPr lang="en-US" altLang="ja-JP"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ja-JP" altLang="ja-JP"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Ｐ明朝" charset="-128"/>
              <a:ea typeface="ＭＳ Ｐ明朝"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Ｐ明朝" charset="-128"/>
              <a:ea typeface="ＭＳ Ｐ明朝"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Ｐ明朝" charset="-128"/>
              <a:ea typeface="ＭＳ Ｐ明朝"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Ｐ明朝" charset="-128"/>
              <a:ea typeface="ＭＳ Ｐ明朝"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Ｐ明朝" charset="-128"/>
              <a:ea typeface="ＭＳ Ｐ明朝"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331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defTabSz="914349" eaLnBrk="1" hangingPunct="1">
              <a:spcBef>
                <a:spcPct val="0"/>
              </a:spcBef>
            </a:pPr>
            <a:endParaRPr lang="en-US" altLang="ja-JP" dirty="0" smtClean="0"/>
          </a:p>
        </p:txBody>
      </p:sp>
      <p:sp>
        <p:nvSpPr>
          <p:cNvPr id="13315"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F74760-37D7-458A-B92F-9AD2F4BA4568}" type="slidenum">
              <a:rPr lang="ja-JP" altLang="en-US"/>
              <a:pPr fontAlgn="base">
                <a:spcBef>
                  <a:spcPct val="0"/>
                </a:spcBef>
                <a:spcAft>
                  <a:spcPct val="0"/>
                </a:spcAft>
                <a:defRPr/>
              </a:pPr>
              <a:t>15</a:t>
            </a:fld>
            <a:endParaRPr lang="en-US" altLang="ja-JP"/>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331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defTabSz="914349" eaLnBrk="1" hangingPunct="1">
              <a:spcBef>
                <a:spcPct val="0"/>
              </a:spcBef>
            </a:pPr>
            <a:endParaRPr lang="en-US" altLang="ja-JP" dirty="0" smtClean="0"/>
          </a:p>
        </p:txBody>
      </p:sp>
      <p:sp>
        <p:nvSpPr>
          <p:cNvPr id="13315"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F74760-37D7-458A-B92F-9AD2F4BA4568}" type="slidenum">
              <a:rPr lang="ja-JP" altLang="en-US"/>
              <a:pPr fontAlgn="base">
                <a:spcBef>
                  <a:spcPct val="0"/>
                </a:spcBef>
                <a:spcAft>
                  <a:spcPct val="0"/>
                </a:spcAft>
                <a:defRPr/>
              </a:pPr>
              <a:t>16</a:t>
            </a:fld>
            <a:endParaRPr lang="en-US" altLang="ja-JP"/>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331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defTabSz="914349" eaLnBrk="1" hangingPunct="1">
              <a:spcBef>
                <a:spcPct val="0"/>
              </a:spcBef>
            </a:pPr>
            <a:endParaRPr lang="en-US" altLang="ja-JP" dirty="0" smtClean="0"/>
          </a:p>
        </p:txBody>
      </p:sp>
      <p:sp>
        <p:nvSpPr>
          <p:cNvPr id="13315"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F74760-37D7-458A-B92F-9AD2F4BA4568}" type="slidenum">
              <a:rPr lang="ja-JP" altLang="en-US"/>
              <a:pPr fontAlgn="base">
                <a:spcBef>
                  <a:spcPct val="0"/>
                </a:spcBef>
                <a:spcAft>
                  <a:spcPct val="0"/>
                </a:spcAft>
                <a:defRPr/>
              </a:pPr>
              <a:t>17</a:t>
            </a:fld>
            <a:endParaRPr lang="en-US" altLang="ja-JP"/>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331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defTabSz="914349" eaLnBrk="1" hangingPunct="1">
              <a:spcBef>
                <a:spcPct val="0"/>
              </a:spcBef>
            </a:pPr>
            <a:endParaRPr lang="en-US" altLang="ja-JP" dirty="0" smtClean="0"/>
          </a:p>
        </p:txBody>
      </p:sp>
      <p:sp>
        <p:nvSpPr>
          <p:cNvPr id="13315"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F74760-37D7-458A-B92F-9AD2F4BA4568}" type="slidenum">
              <a:rPr lang="ja-JP" altLang="en-US"/>
              <a:pPr fontAlgn="base">
                <a:spcBef>
                  <a:spcPct val="0"/>
                </a:spcBef>
                <a:spcAft>
                  <a:spcPct val="0"/>
                </a:spcAft>
                <a:defRPr/>
              </a:pPr>
              <a:t>18</a:t>
            </a:fld>
            <a:endParaRPr lang="en-US" altLang="ja-JP"/>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331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defTabSz="914349" eaLnBrk="1" hangingPunct="1">
              <a:spcBef>
                <a:spcPct val="0"/>
              </a:spcBef>
            </a:pPr>
            <a:endParaRPr lang="en-US" altLang="ja-JP" dirty="0" smtClean="0"/>
          </a:p>
        </p:txBody>
      </p:sp>
      <p:sp>
        <p:nvSpPr>
          <p:cNvPr id="13315"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F74760-37D7-458A-B92F-9AD2F4BA4568}" type="slidenum">
              <a:rPr lang="ja-JP" altLang="en-US"/>
              <a:pPr fontAlgn="base">
                <a:spcBef>
                  <a:spcPct val="0"/>
                </a:spcBef>
                <a:spcAft>
                  <a:spcPct val="0"/>
                </a:spcAft>
                <a:defRPr/>
              </a:pPr>
              <a:t>19</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a:xfrm>
            <a:off x="917575" y="742950"/>
            <a:ext cx="4975225" cy="3730625"/>
          </a:xfrm>
          <a:ln/>
        </p:spPr>
      </p:sp>
      <p:sp>
        <p:nvSpPr>
          <p:cNvPr id="107522" name="Rectangle 3"/>
          <p:cNvSpPr>
            <a:spLocks noGrp="1" noChangeArrowheads="1"/>
          </p:cNvSpPr>
          <p:nvPr>
            <p:ph type="body" idx="1"/>
          </p:nvPr>
        </p:nvSpPr>
        <p:spPr>
          <a:noFill/>
          <a:ln/>
        </p:spPr>
        <p:txBody>
          <a:bodyPr/>
          <a:lstStyle/>
          <a:p>
            <a:pPr eaLnBrk="1" hangingPunct="1"/>
            <a:endParaRPr lang="ja-JP" altLang="en-US" smtClean="0">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331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defTabSz="914349" eaLnBrk="1" hangingPunct="1">
              <a:spcBef>
                <a:spcPct val="0"/>
              </a:spcBef>
            </a:pPr>
            <a:endParaRPr lang="en-US" altLang="ja-JP" dirty="0" smtClean="0"/>
          </a:p>
        </p:txBody>
      </p:sp>
      <p:sp>
        <p:nvSpPr>
          <p:cNvPr id="13315"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F74760-37D7-458A-B92F-9AD2F4BA4568}" type="slidenum">
              <a:rPr lang="ja-JP" altLang="en-US"/>
              <a:pPr fontAlgn="base">
                <a:spcBef>
                  <a:spcPct val="0"/>
                </a:spcBef>
                <a:spcAft>
                  <a:spcPct val="0"/>
                </a:spcAft>
                <a:defRPr/>
              </a:pPr>
              <a:t>20</a:t>
            </a:fld>
            <a:endParaRPr lang="en-US" altLang="ja-JP"/>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Ｐ明朝" charset="-128"/>
              <a:ea typeface="ＭＳ Ｐ明朝"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Ｐ明朝" charset="-128"/>
              <a:ea typeface="ＭＳ Ｐ明朝"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Ｐ明朝" charset="-128"/>
              <a:ea typeface="ＭＳ Ｐ明朝"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331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defTabSz="914349" eaLnBrk="1" hangingPunct="1">
              <a:spcBef>
                <a:spcPct val="0"/>
              </a:spcBef>
            </a:pPr>
            <a:endParaRPr lang="en-US" altLang="ja-JP" dirty="0" smtClean="0"/>
          </a:p>
        </p:txBody>
      </p:sp>
      <p:sp>
        <p:nvSpPr>
          <p:cNvPr id="13315"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F74760-37D7-458A-B92F-9AD2F4BA4568}" type="slidenum">
              <a:rPr lang="ja-JP" altLang="en-US"/>
              <a:pPr fontAlgn="base">
                <a:spcBef>
                  <a:spcPct val="0"/>
                </a:spcBef>
                <a:spcAft>
                  <a:spcPct val="0"/>
                </a:spcAft>
                <a:defRPr/>
              </a:pPr>
              <a:t>24</a:t>
            </a:fld>
            <a:endParaRPr lang="en-US" altLang="ja-JP"/>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331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defTabSz="914349" eaLnBrk="1" hangingPunct="1">
              <a:spcBef>
                <a:spcPct val="0"/>
              </a:spcBef>
            </a:pPr>
            <a:endParaRPr lang="en-US" altLang="ja-JP" dirty="0" smtClean="0"/>
          </a:p>
        </p:txBody>
      </p:sp>
      <p:sp>
        <p:nvSpPr>
          <p:cNvPr id="13315"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F74760-37D7-458A-B92F-9AD2F4BA4568}" type="slidenum">
              <a:rPr lang="ja-JP" altLang="en-US"/>
              <a:pPr fontAlgn="base">
                <a:spcBef>
                  <a:spcPct val="0"/>
                </a:spcBef>
                <a:spcAft>
                  <a:spcPct val="0"/>
                </a:spcAft>
                <a:defRPr/>
              </a:pPr>
              <a:t>25</a:t>
            </a:fld>
            <a:endParaRPr lang="en-US" altLang="ja-JP"/>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Ｐ明朝" charset="-128"/>
              <a:ea typeface="ＭＳ Ｐ明朝"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Ｐ明朝" charset="-128"/>
              <a:ea typeface="ＭＳ Ｐ明朝"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Ｐ明朝" charset="-128"/>
              <a:ea typeface="ＭＳ Ｐ明朝"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ja-JP" altLang="en-US" dirty="0" smtClean="0">
              <a:latin typeface="ＭＳ Ｐ明朝" charset="-128"/>
              <a:ea typeface="ＭＳ Ｐ明朝"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Ｐ明朝" charset="-128"/>
              <a:ea typeface="ＭＳ Ｐ明朝"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Ｐ明朝" charset="-128"/>
              <a:ea typeface="ＭＳ Ｐ明朝"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Ｐ明朝" charset="-128"/>
              <a:ea typeface="ＭＳ Ｐ明朝"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Ｐ明朝" charset="-128"/>
              <a:ea typeface="ＭＳ Ｐ明朝"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Ｐ明朝" charset="-128"/>
              <a:ea typeface="ＭＳ Ｐ明朝"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dirty="0">
              <a:latin typeface="Times New Roman" pitchFamily="18" charset="0"/>
              <a:ea typeface="ＭＳ Ｐゴシック" pitchFamily="50" charset="-128"/>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xfrm>
            <a:off x="3124200" y="6248400"/>
            <a:ext cx="2895600" cy="457200"/>
          </a:xfrm>
        </p:spPr>
        <p:txBody>
          <a:bodyPr/>
          <a:lstStyle>
            <a:lvl1pPr>
              <a:defRPr smtClean="0"/>
            </a:lvl1pPr>
          </a:lstStyle>
          <a:p>
            <a:pPr>
              <a:defRPr/>
            </a:pPr>
            <a:r>
              <a:rPr lang="zh-TW" altLang="en-US"/>
              <a:t>厚生労働省 老健局 老人保健課</a:t>
            </a:r>
            <a:endParaRPr lang="en-US" altLang="ja-JP" dirty="0"/>
          </a:p>
        </p:txBody>
      </p:sp>
      <p:sp>
        <p:nvSpPr>
          <p:cNvPr id="7"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5FD63154-E0C2-45D4-BB98-C5BCFFD1029E}" type="slidenum">
              <a:rPr lang="en-US" altLang="ja-JP"/>
              <a:pPr>
                <a:defRPr/>
              </a:pPr>
              <a:t>&lt;#&gt;</a:t>
            </a:fld>
            <a:endParaRPr lang="en-US" altLang="ja-JP"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6"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17DE7779-42E6-4308-8556-C13551A540AB}" type="slidenum">
              <a:rPr lang="en-US" altLang="ja-JP"/>
              <a:pPr>
                <a:defRPr/>
              </a:pPr>
              <a:t>&lt;#&gt;</a:t>
            </a:fld>
            <a:endParaRPr lang="en-US" altLang="ja-JP"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6"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7D6E2E2B-80CF-47A0-96DF-D0A16C1C2B3A}" type="slidenum">
              <a:rPr lang="en-US" altLang="ja-JP"/>
              <a:pPr>
                <a:defRPr/>
              </a:pPr>
              <a:t>&lt;#&gt;</a:t>
            </a:fld>
            <a:endParaRPr lang="en-US" altLang="ja-JP"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7"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5DFFE16B-0EDA-40CF-AC5B-51E64EF465E7}" type="slidenum">
              <a:rPr lang="en-US" altLang="ja-JP"/>
              <a:pPr>
                <a:defRPr/>
              </a:pPr>
              <a:t>&lt;#&gt;</a:t>
            </a:fld>
            <a:endParaRPr lang="en-US" altLang="ja-JP"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38"/>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25"/>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7"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8"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A6A101E5-770C-40C1-857F-447337F26DAB}" type="slidenum">
              <a:rPr lang="en-US" altLang="ja-JP"/>
              <a:pPr>
                <a:defRPr/>
              </a:pPr>
              <a:t>&lt;#&gt;</a:t>
            </a:fld>
            <a:endParaRPr lang="en-US" altLang="ja-JP"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6" name="Rectangle 8"/>
          <p:cNvSpPr>
            <a:spLocks noGrp="1" noChangeArrowheads="1"/>
          </p:cNvSpPr>
          <p:nvPr>
            <p:ph type="sldNum" sz="quarter" idx="12"/>
          </p:nvPr>
        </p:nvSpPr>
        <p:spPr>
          <a:xfrm>
            <a:off x="7235825" y="6597650"/>
            <a:ext cx="1908175" cy="260350"/>
          </a:xfrm>
          <a:prstGeom prst="rect">
            <a:avLst/>
          </a:prstGeom>
          <a:ln/>
        </p:spPr>
        <p:txBody>
          <a:bodyPr/>
          <a:lstStyle>
            <a:lvl1pPr algn="r">
              <a:defRPr sz="1050"/>
            </a:lvl1pPr>
          </a:lstStyle>
          <a:p>
            <a:pPr>
              <a:defRPr/>
            </a:pPr>
            <a:fld id="{2FE8CD3E-86AA-4423-A62C-CFF429732B92}" type="slidenum">
              <a:rPr lang="en-US" altLang="ja-JP" smtClean="0"/>
              <a:pPr>
                <a:defRPr/>
              </a:pPr>
              <a:t>&lt;#&gt;</a:t>
            </a:fld>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6"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30FF39B2-6641-4D56-9F7A-AD6079536B35}" type="slidenum">
              <a:rPr lang="en-US" altLang="ja-JP"/>
              <a:pPr>
                <a:defRPr/>
              </a:pPr>
              <a:t>&lt;#&gt;</a:t>
            </a:fld>
            <a:endParaRPr lang="en-US" altLang="ja-JP"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7"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3DA43A3A-6FD6-4788-B2EB-97BB4BA35974}" type="slidenum">
              <a:rPr lang="en-US" altLang="ja-JP"/>
              <a:pPr>
                <a:defRPr/>
              </a:pPr>
              <a:t>&lt;#&gt;</a:t>
            </a:fld>
            <a:endParaRPr lang="en-US" altLang="ja-JP"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8"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9"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E24969E8-C23D-435D-8E73-B8EC4C79B469}" type="slidenum">
              <a:rPr lang="en-US" altLang="ja-JP"/>
              <a:pPr>
                <a:defRPr/>
              </a:pPr>
              <a:t>&lt;#&gt;</a:t>
            </a:fld>
            <a:endParaRPr lang="en-US" altLang="ja-JP"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5"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0CE7B995-D8DD-4227-A2A1-1CF93BAE558B}" type="slidenum">
              <a:rPr lang="en-US" altLang="ja-JP"/>
              <a:pPr>
                <a:defRPr/>
              </a:pPr>
              <a:t>&lt;#&gt;</a:t>
            </a:fld>
            <a:endParaRPr lang="en-US"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4"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3BEECCA7-BC3B-4429-8B8A-DC7482CF6527}" type="slidenum">
              <a:rPr lang="en-US" altLang="ja-JP"/>
              <a:pPr>
                <a:defRPr/>
              </a:pPr>
              <a:t>&lt;#&gt;</a:t>
            </a:fld>
            <a:endParaRPr lang="en-US" altLang="ja-JP"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7"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82F8BECE-39EB-40F4-807D-314741B349FB}" type="slidenum">
              <a:rPr lang="en-US" altLang="ja-JP"/>
              <a:pPr>
                <a:defRPr/>
              </a:pPr>
              <a:t>&lt;#&gt;</a:t>
            </a:fld>
            <a:endParaRPr lang="en-US" altLang="ja-JP"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7"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AC7E21E0-187B-48FE-8D03-4E6EE5637544}" type="slidenum">
              <a:rPr lang="en-US" altLang="ja-JP"/>
              <a:pPr>
                <a:defRPr/>
              </a:pPr>
              <a:t>&lt;#&gt;</a:t>
            </a:fld>
            <a:endParaRPr lang="en-US" altLang="ja-JP"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538"/>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dirty="0">
              <a:latin typeface="Times New Roman" pitchFamily="18" charset="0"/>
              <a:ea typeface="ＭＳ Ｐゴシック" pitchFamily="50" charset="-128"/>
            </a:endParaRPr>
          </a:p>
        </p:txBody>
      </p:sp>
      <p:sp>
        <p:nvSpPr>
          <p:cNvPr id="7173" name="Line 5"/>
          <p:cNvSpPr>
            <a:spLocks noChangeShapeType="1"/>
          </p:cNvSpPr>
          <p:nvPr/>
        </p:nvSpPr>
        <p:spPr bwMode="auto">
          <a:xfrm flipV="1">
            <a:off x="609600" y="6453188"/>
            <a:ext cx="7924800" cy="0"/>
          </a:xfrm>
          <a:prstGeom prst="line">
            <a:avLst/>
          </a:prstGeom>
          <a:noFill/>
          <a:ln w="3175">
            <a:solidFill>
              <a:srgbClr val="3366FF"/>
            </a:solidFill>
            <a:round/>
            <a:headEnd/>
            <a:tailEnd/>
          </a:ln>
          <a:effectLst/>
        </p:spPr>
        <p:txBody>
          <a:bodyPr/>
          <a:lstStyle/>
          <a:p>
            <a:pPr>
              <a:defRPr/>
            </a:pPr>
            <a:endParaRPr lang="ja-JP" altLang="en-US" dirty="0">
              <a:ea typeface="ＭＳ Ｐゴシック" pitchFamily="50" charset="-128"/>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ea typeface="ＭＳ Ｐゴシック" pitchFamily="50" charset="-128"/>
              </a:defRPr>
            </a:lvl1pPr>
          </a:lstStyle>
          <a:p>
            <a:pPr>
              <a:defRPr/>
            </a:pPr>
            <a:endParaRPr lang="en-US" altLang="ja-JP" dirty="0"/>
          </a:p>
        </p:txBody>
      </p:sp>
      <p:sp>
        <p:nvSpPr>
          <p:cNvPr id="7175" name="Rectangle 7"/>
          <p:cNvSpPr>
            <a:spLocks noGrp="1" noChangeArrowheads="1"/>
          </p:cNvSpPr>
          <p:nvPr>
            <p:ph type="ftr" sz="quarter" idx="3"/>
          </p:nvPr>
        </p:nvSpPr>
        <p:spPr bwMode="auto">
          <a:xfrm>
            <a:off x="3124200" y="6453188"/>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ea typeface="ＭＳ Ｐゴシック" pitchFamily="50" charset="-128"/>
              </a:defRPr>
            </a:lvl1pPr>
          </a:lstStyle>
          <a:p>
            <a:pPr>
              <a:defRPr/>
            </a:pPr>
            <a:r>
              <a:rPr lang="ja-JP" altLang="en-US" dirty="0"/>
              <a:t>厚生労働省</a:t>
            </a:r>
            <a:br>
              <a:rPr lang="ja-JP" altLang="en-US" dirty="0"/>
            </a:br>
            <a:r>
              <a:rPr lang="ja-JP" altLang="en-US" sz="800" dirty="0"/>
              <a:t>老健局 老人保健課</a:t>
            </a:r>
          </a:p>
        </p:txBody>
      </p:sp>
    </p:spTree>
  </p:cSld>
  <p:clrMap bg1="lt1" tx1="dk1" bg2="lt2" tx2="dk2" accent1="accent1" accent2="accent2" accent3="accent3" accent4="accent4" accent5="accent5" accent6="accent6" hlink="hlink" folHlink="folHlink"/>
  <p:sldLayoutIdLst>
    <p:sldLayoutId id="2147483692" r:id="rId1"/>
    <p:sldLayoutId id="2147483679" r:id="rId2"/>
    <p:sldLayoutId id="2147483678" r:id="rId3"/>
    <p:sldLayoutId id="2147483677" r:id="rId4"/>
    <p:sldLayoutId id="2147483676" r:id="rId5"/>
    <p:sldLayoutId id="2147483675" r:id="rId6"/>
    <p:sldLayoutId id="2147483674" r:id="rId7"/>
    <p:sldLayoutId id="2147483673" r:id="rId8"/>
    <p:sldLayoutId id="2147483672" r:id="rId9"/>
    <p:sldLayoutId id="2147483671" r:id="rId10"/>
    <p:sldLayoutId id="2147483670" r:id="rId11"/>
    <p:sldLayoutId id="2147483669" r:id="rId12"/>
    <p:sldLayoutId id="2147483668"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ctr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ja-JP" altLang="en-US" sz="3600" b="1" spc="50" dirty="0" smtClean="0">
                <a:ln w="11430"/>
                <a:solidFill>
                  <a:schemeClr val="tx1"/>
                </a:solidFill>
                <a:effectLst>
                  <a:outerShdw blurRad="76200" dist="50800" dir="5400000" algn="tl" rotWithShape="0">
                    <a:srgbClr val="000000">
                      <a:alpha val="65000"/>
                    </a:srgbClr>
                  </a:outerShdw>
                </a:effectLst>
              </a:rPr>
              <a:t>認定調査の適正化プロセス</a:t>
            </a:r>
          </a:p>
        </p:txBody>
      </p:sp>
      <p:sp>
        <p:nvSpPr>
          <p:cNvPr id="31746" name="Rectangle 3"/>
          <p:cNvSpPr>
            <a:spLocks noGrp="1" noChangeArrowheads="1"/>
          </p:cNvSpPr>
          <p:nvPr>
            <p:ph type="subTitle" idx="1"/>
          </p:nvPr>
        </p:nvSpPr>
        <p:spPr>
          <a:xfrm>
            <a:off x="1162050" y="4797425"/>
            <a:ext cx="7010400" cy="1600200"/>
          </a:xfrm>
        </p:spPr>
        <p:txBody>
          <a:bodyPr/>
          <a:lstStyle/>
          <a:p>
            <a:pPr algn="ctr" eaLnBrk="1" hangingPunct="1"/>
            <a:r>
              <a:rPr lang="en-US" altLang="ja-JP" sz="1800" dirty="0" smtClean="0"/>
              <a:t/>
            </a:r>
            <a:br>
              <a:rPr lang="en-US" altLang="ja-JP" sz="1800" dirty="0" smtClean="0"/>
            </a:br>
            <a:r>
              <a:rPr lang="ja-JP" altLang="en-US" sz="1800" dirty="0" smtClean="0"/>
              <a:t/>
            </a:r>
            <a:br>
              <a:rPr lang="ja-JP" altLang="en-US" sz="1800" dirty="0" smtClean="0"/>
            </a:br>
            <a:r>
              <a:rPr lang="ja-JP" altLang="en-US" sz="1800" dirty="0" smtClean="0"/>
              <a:t>厚生労働省 要介護認定適正化事業</a:t>
            </a:r>
            <a:endParaRPr lang="ja-JP" altLang="en-US" dirty="0" smtClean="0"/>
          </a:p>
        </p:txBody>
      </p:sp>
      <p:sp>
        <p:nvSpPr>
          <p:cNvPr id="204804" name="Text Box 4"/>
          <p:cNvSpPr txBox="1">
            <a:spLocks noChangeArrowheads="1"/>
          </p:cNvSpPr>
          <p:nvPr/>
        </p:nvSpPr>
        <p:spPr bwMode="auto">
          <a:xfrm>
            <a:off x="684213" y="1412875"/>
            <a:ext cx="6119812" cy="369332"/>
          </a:xfrm>
          <a:prstGeom prst="rect">
            <a:avLst/>
          </a:prstGeom>
          <a:noFill/>
          <a:ln w="9525">
            <a:noFill/>
            <a:miter lim="800000"/>
            <a:headEnd/>
            <a:tailEnd/>
          </a:ln>
          <a:effectLst/>
        </p:spPr>
        <p:txBody>
          <a:bodyPr>
            <a:spAutoFit/>
          </a:bodyPr>
          <a:lstStyle/>
          <a:p>
            <a:pPr>
              <a:spcBef>
                <a:spcPct val="50000"/>
              </a:spcBef>
              <a:defRPr/>
            </a:pPr>
            <a:r>
              <a:rPr lang="ja-JP" altLang="en-US" sz="1800" dirty="0" smtClean="0">
                <a:effectLst>
                  <a:outerShdw blurRad="38100" dist="38100" dir="2700000" algn="tl">
                    <a:srgbClr val="C0C0C0"/>
                  </a:outerShdw>
                </a:effectLst>
                <a:ea typeface="ＭＳ Ｐゴシック" pitchFamily="50" charset="-128"/>
              </a:rPr>
              <a:t>平成</a:t>
            </a:r>
            <a:r>
              <a:rPr lang="en-US" altLang="ja-JP" sz="1800" dirty="0" smtClean="0">
                <a:effectLst>
                  <a:outerShdw blurRad="38100" dist="38100" dir="2700000" algn="tl">
                    <a:srgbClr val="C0C0C0"/>
                  </a:outerShdw>
                </a:effectLst>
                <a:ea typeface="ＭＳ Ｐゴシック" pitchFamily="50" charset="-128"/>
              </a:rPr>
              <a:t>27</a:t>
            </a:r>
            <a:r>
              <a:rPr lang="ja-JP" altLang="en-US" sz="1800" dirty="0" smtClean="0">
                <a:effectLst>
                  <a:outerShdw blurRad="38100" dist="38100" dir="2700000" algn="tl">
                    <a:srgbClr val="C0C0C0"/>
                  </a:outerShdw>
                </a:effectLst>
                <a:ea typeface="ＭＳ Ｐゴシック" pitchFamily="50" charset="-128"/>
              </a:rPr>
              <a:t>年度　厚生</a:t>
            </a:r>
            <a:r>
              <a:rPr lang="ja-JP" altLang="en-US" sz="1800" dirty="0">
                <a:effectLst>
                  <a:outerShdw blurRad="38100" dist="38100" dir="2700000" algn="tl">
                    <a:srgbClr val="C0C0C0"/>
                  </a:outerShdw>
                </a:effectLst>
                <a:ea typeface="ＭＳ Ｐゴシック" pitchFamily="50" charset="-128"/>
              </a:rPr>
              <a:t>労働省  認定調査員能力向上研修</a:t>
            </a:r>
          </a:p>
        </p:txBody>
      </p:sp>
      <p:sp>
        <p:nvSpPr>
          <p:cNvPr id="31748" name="Rectangle 6"/>
          <p:cNvSpPr>
            <a:spLocks noChangeArrowheads="1"/>
          </p:cNvSpPr>
          <p:nvPr/>
        </p:nvSpPr>
        <p:spPr bwMode="auto">
          <a:xfrm>
            <a:off x="1042988" y="3773488"/>
            <a:ext cx="7010400" cy="1600200"/>
          </a:xfrm>
          <a:prstGeom prst="rect">
            <a:avLst/>
          </a:prstGeom>
          <a:noFill/>
          <a:ln w="9525">
            <a:noFill/>
            <a:miter lim="800000"/>
            <a:headEnd/>
            <a:tailEnd/>
          </a:ln>
        </p:spPr>
        <p:txBody>
          <a:bodyPr/>
          <a:lstStyle/>
          <a:p>
            <a:pPr algn="ctr">
              <a:spcBef>
                <a:spcPct val="20000"/>
              </a:spcBef>
              <a:buClr>
                <a:srgbClr val="0066FF"/>
              </a:buClr>
              <a:buFont typeface="Wingdings" pitchFamily="2" charset="2"/>
              <a:buNone/>
            </a:pPr>
            <a:endParaRPr lang="ja-JP" altLang="en-US"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574675" y="304800"/>
            <a:ext cx="8001000" cy="747713"/>
          </a:xfrm>
        </p:spPr>
        <p:txBody>
          <a:bodyPr/>
          <a:lstStyle/>
          <a:p>
            <a:pPr eaLnBrk="1" hangingPunct="1"/>
            <a:r>
              <a:rPr lang="ja-JP" altLang="en-US" sz="3400" dirty="0" smtClean="0"/>
              <a:t>７．</a:t>
            </a:r>
            <a:r>
              <a:rPr lang="en-US" altLang="ja-JP" sz="3400" dirty="0" smtClean="0"/>
              <a:t>E-</a:t>
            </a:r>
            <a:r>
              <a:rPr lang="ja-JP" altLang="en-US" sz="3400" dirty="0" smtClean="0"/>
              <a:t>ラーニングの使い方－基本構成</a:t>
            </a:r>
          </a:p>
        </p:txBody>
      </p:sp>
      <p:pic>
        <p:nvPicPr>
          <p:cNvPr id="2051" name="Picture 3"/>
          <p:cNvPicPr>
            <a:picLocks noChangeAspect="1" noChangeArrowheads="1"/>
          </p:cNvPicPr>
          <p:nvPr/>
        </p:nvPicPr>
        <p:blipFill>
          <a:blip r:embed="rId3" cstate="print"/>
          <a:srcRect/>
          <a:stretch>
            <a:fillRect/>
          </a:stretch>
        </p:blipFill>
        <p:spPr bwMode="auto">
          <a:xfrm>
            <a:off x="5004048" y="1562348"/>
            <a:ext cx="3960440" cy="2502580"/>
          </a:xfrm>
          <a:prstGeom prst="rect">
            <a:avLst/>
          </a:prstGeom>
          <a:noFill/>
          <a:ln w="9525">
            <a:solidFill>
              <a:srgbClr val="FFC000"/>
            </a:solid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1619672" y="4437112"/>
            <a:ext cx="6365324" cy="2016224"/>
          </a:xfrm>
          <a:prstGeom prst="rect">
            <a:avLst/>
          </a:prstGeom>
          <a:noFill/>
          <a:ln w="9525">
            <a:solidFill>
              <a:srgbClr val="FFC000"/>
            </a:solid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683568" y="1610669"/>
            <a:ext cx="4145745" cy="2466403"/>
          </a:xfrm>
          <a:prstGeom prst="rect">
            <a:avLst/>
          </a:prstGeom>
          <a:noFill/>
          <a:ln w="9525">
            <a:solidFill>
              <a:srgbClr val="FFC000"/>
            </a:solidFill>
            <a:miter lim="800000"/>
            <a:headEnd/>
            <a:tailEnd/>
          </a:ln>
        </p:spPr>
      </p:pic>
      <p:sp>
        <p:nvSpPr>
          <p:cNvPr id="11" name="テキスト ボックス 10"/>
          <p:cNvSpPr txBox="1"/>
          <p:nvPr/>
        </p:nvSpPr>
        <p:spPr>
          <a:xfrm>
            <a:off x="563084" y="1340768"/>
            <a:ext cx="1128596" cy="374571"/>
          </a:xfrm>
          <a:prstGeom prst="roundRect">
            <a:avLst/>
          </a:prstGeom>
          <a:solidFill>
            <a:srgbClr val="FF66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fontAlgn="base">
              <a:spcBef>
                <a:spcPct val="0"/>
              </a:spcBef>
              <a:spcAft>
                <a:spcPct val="0"/>
              </a:spcAft>
            </a:pPr>
            <a:r>
              <a:rPr lang="ja-JP" altLang="en-US" sz="1600" dirty="0">
                <a:solidFill>
                  <a:srgbClr val="FFFFFF"/>
                </a:solidFill>
              </a:rPr>
              <a:t>全国テスト</a:t>
            </a:r>
          </a:p>
        </p:txBody>
      </p:sp>
      <p:sp>
        <p:nvSpPr>
          <p:cNvPr id="12" name="テキスト ボックス 11"/>
          <p:cNvSpPr txBox="1"/>
          <p:nvPr/>
        </p:nvSpPr>
        <p:spPr>
          <a:xfrm>
            <a:off x="4932040" y="1340768"/>
            <a:ext cx="1152128" cy="374571"/>
          </a:xfrm>
          <a:prstGeom prst="roundRect">
            <a:avLst/>
          </a:prstGeom>
          <a:solidFill>
            <a:srgbClr val="FF6600"/>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fontAlgn="base">
              <a:spcBef>
                <a:spcPct val="0"/>
              </a:spcBef>
              <a:spcAft>
                <a:spcPct val="0"/>
              </a:spcAft>
            </a:pPr>
            <a:r>
              <a:rPr lang="ja-JP" altLang="en-US" sz="1600" dirty="0">
                <a:solidFill>
                  <a:srgbClr val="FFFFFF"/>
                </a:solidFill>
              </a:rPr>
              <a:t>教材</a:t>
            </a:r>
          </a:p>
        </p:txBody>
      </p:sp>
      <p:sp>
        <p:nvSpPr>
          <p:cNvPr id="13" name="テキスト ボックス 12"/>
          <p:cNvSpPr txBox="1"/>
          <p:nvPr/>
        </p:nvSpPr>
        <p:spPr>
          <a:xfrm>
            <a:off x="1475656" y="4206557"/>
            <a:ext cx="1152128" cy="374571"/>
          </a:xfrm>
          <a:prstGeom prst="roundRect">
            <a:avLst/>
          </a:prstGeom>
          <a:solidFill>
            <a:srgbClr val="FF6600"/>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fontAlgn="base">
              <a:spcBef>
                <a:spcPct val="0"/>
              </a:spcBef>
              <a:spcAft>
                <a:spcPct val="0"/>
              </a:spcAft>
            </a:pPr>
            <a:r>
              <a:rPr lang="ja-JP" altLang="en-US" sz="1600" dirty="0">
                <a:solidFill>
                  <a:srgbClr val="FFFFFF"/>
                </a:solidFill>
              </a:rPr>
              <a:t>問題集</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l="5805" t="7088" r="62193" b="53932"/>
          <a:stretch>
            <a:fillRect/>
          </a:stretch>
        </p:blipFill>
        <p:spPr bwMode="auto">
          <a:xfrm>
            <a:off x="5220072" y="1268760"/>
            <a:ext cx="3617961" cy="2448272"/>
          </a:xfrm>
          <a:prstGeom prst="rect">
            <a:avLst/>
          </a:prstGeom>
          <a:noFill/>
          <a:ln w="9525">
            <a:solidFill>
              <a:srgbClr val="A6A6A6"/>
            </a:solidFill>
            <a:miter lim="800000"/>
            <a:headEnd/>
            <a:tailEnd/>
          </a:ln>
        </p:spPr>
      </p:pic>
      <p:sp>
        <p:nvSpPr>
          <p:cNvPr id="25603" name="Rectangle 2"/>
          <p:cNvSpPr>
            <a:spLocks noGrp="1" noChangeArrowheads="1"/>
          </p:cNvSpPr>
          <p:nvPr>
            <p:ph type="title"/>
          </p:nvPr>
        </p:nvSpPr>
        <p:spPr>
          <a:xfrm>
            <a:off x="574674" y="304800"/>
            <a:ext cx="8173789" cy="747713"/>
          </a:xfrm>
        </p:spPr>
        <p:txBody>
          <a:bodyPr/>
          <a:lstStyle/>
          <a:p>
            <a:pPr eaLnBrk="1" hangingPunct="1"/>
            <a:r>
              <a:rPr lang="ja-JP" altLang="en-US" sz="3400" dirty="0" smtClean="0"/>
              <a:t>８．適正化ツール－特記事項の改善</a:t>
            </a:r>
          </a:p>
        </p:txBody>
      </p:sp>
      <p:sp>
        <p:nvSpPr>
          <p:cNvPr id="5" name="Rectangle 3"/>
          <p:cNvSpPr txBox="1">
            <a:spLocks noChangeArrowheads="1"/>
          </p:cNvSpPr>
          <p:nvPr/>
        </p:nvSpPr>
        <p:spPr bwMode="auto">
          <a:xfrm>
            <a:off x="612080" y="1268760"/>
            <a:ext cx="4607992" cy="5184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rgbClr val="0066FF"/>
              </a:buClr>
              <a:buSzTx/>
              <a:buFont typeface="Wingdings" pitchFamily="2" charset="2"/>
              <a:buChar char="o"/>
              <a:tabLst/>
              <a:defRPr/>
            </a:pPr>
            <a:r>
              <a:rPr kumimoji="1" lang="ja-JP" altLang="en-US" sz="2400" b="0" i="0" u="none" strike="noStrike" kern="0" cap="none" spc="0" normalizeH="0" baseline="0" noProof="0" dirty="0" smtClean="0">
                <a:ln>
                  <a:noFill/>
                </a:ln>
                <a:solidFill>
                  <a:schemeClr val="tx1"/>
                </a:solidFill>
                <a:effectLst/>
                <a:uLnTx/>
                <a:uFillTx/>
                <a:latin typeface="+mn-lt"/>
                <a:ea typeface="+mn-ea"/>
                <a:cs typeface="+mn-cs"/>
              </a:rPr>
              <a:t>平成</a:t>
            </a:r>
            <a:r>
              <a:rPr kumimoji="1" lang="en-US" altLang="ja-JP" sz="2400" b="0" i="0" u="none" strike="noStrike" kern="0" cap="none" spc="0" normalizeH="0" baseline="0" noProof="0" dirty="0" smtClean="0">
                <a:ln>
                  <a:noFill/>
                </a:ln>
                <a:solidFill>
                  <a:schemeClr val="tx1"/>
                </a:solidFill>
                <a:effectLst/>
                <a:uLnTx/>
                <a:uFillTx/>
                <a:latin typeface="+mn-lt"/>
                <a:ea typeface="+mn-ea"/>
                <a:cs typeface="+mn-cs"/>
              </a:rPr>
              <a:t>26</a:t>
            </a:r>
            <a:r>
              <a:rPr kumimoji="1" lang="ja-JP" altLang="en-US" sz="2400" b="0" i="0" u="none" strike="noStrike" kern="0" cap="none" spc="0" normalizeH="0" baseline="0" noProof="0" dirty="0" smtClean="0">
                <a:ln>
                  <a:noFill/>
                </a:ln>
                <a:solidFill>
                  <a:schemeClr val="tx1"/>
                </a:solidFill>
                <a:effectLst/>
                <a:uLnTx/>
                <a:uFillTx/>
                <a:latin typeface="+mn-lt"/>
                <a:ea typeface="+mn-ea"/>
                <a:cs typeface="+mn-cs"/>
              </a:rPr>
              <a:t>年度 認定調査員能力向上研修会資料</a:t>
            </a:r>
          </a:p>
          <a:p>
            <a:pPr marL="908050" marR="0" lvl="1" indent="-436563" algn="l" defTabSz="914400" rtl="0" eaLnBrk="1" fontAlgn="base" latinLnBrk="0" hangingPunct="1">
              <a:lnSpc>
                <a:spcPct val="100000"/>
              </a:lnSpc>
              <a:spcBef>
                <a:spcPct val="20000"/>
              </a:spcBef>
              <a:spcAft>
                <a:spcPct val="0"/>
              </a:spcAft>
              <a:buClr>
                <a:srgbClr val="0066FF"/>
              </a:buClr>
              <a:buSzTx/>
              <a:buFont typeface="Wingdings" pitchFamily="2" charset="2"/>
              <a:buChar char="n"/>
              <a:tabLst/>
              <a:defRPr/>
            </a:pPr>
            <a:r>
              <a:rPr kumimoji="1" lang="ja-JP" altLang="en-US" sz="2000" b="0" i="0" u="none" strike="noStrike" kern="0" cap="none" spc="0" normalizeH="0" baseline="0" noProof="0" dirty="0" smtClean="0">
                <a:ln>
                  <a:noFill/>
                </a:ln>
                <a:solidFill>
                  <a:schemeClr val="tx1"/>
                </a:solidFill>
                <a:effectLst/>
                <a:uLnTx/>
                <a:uFillTx/>
                <a:latin typeface="+mn-lt"/>
                <a:ea typeface="+mn-ea"/>
              </a:rPr>
              <a:t>講義１：認定調査の基本的な考え方</a:t>
            </a:r>
            <a:endParaRPr kumimoji="1" lang="en-US" altLang="ja-JP" sz="2000" b="0" i="0" u="none" strike="noStrike" kern="0" cap="none" spc="0" normalizeH="0" baseline="0" noProof="0" dirty="0" smtClean="0">
              <a:ln>
                <a:noFill/>
              </a:ln>
              <a:solidFill>
                <a:schemeClr val="tx1"/>
              </a:solidFill>
              <a:effectLst/>
              <a:uLnTx/>
              <a:uFillTx/>
              <a:latin typeface="+mn-lt"/>
              <a:ea typeface="+mn-ea"/>
            </a:endParaRPr>
          </a:p>
          <a:p>
            <a:pPr marL="908050" marR="0" lvl="1" indent="-436563" algn="l" defTabSz="914400" rtl="0" eaLnBrk="1" fontAlgn="base" latinLnBrk="0" hangingPunct="1">
              <a:lnSpc>
                <a:spcPct val="100000"/>
              </a:lnSpc>
              <a:spcBef>
                <a:spcPct val="20000"/>
              </a:spcBef>
              <a:spcAft>
                <a:spcPct val="0"/>
              </a:spcAft>
              <a:buClr>
                <a:srgbClr val="0066FF"/>
              </a:buClr>
              <a:buSzTx/>
              <a:buFont typeface="Wingdings" pitchFamily="2" charset="2"/>
              <a:buChar char="n"/>
              <a:tabLst/>
              <a:defRPr/>
            </a:pPr>
            <a:r>
              <a:rPr lang="ja-JP" altLang="en-US" sz="2000" kern="0" dirty="0" smtClean="0">
                <a:latin typeface="+mn-lt"/>
                <a:ea typeface="+mn-ea"/>
              </a:rPr>
              <a:t>演習２：模擬審査会と伝わる特記事項の書き方</a:t>
            </a:r>
            <a:endParaRPr lang="en-US" altLang="ja-JP" sz="2000" kern="0" dirty="0" smtClean="0">
              <a:latin typeface="+mn-lt"/>
              <a:ea typeface="+mn-ea"/>
            </a:endParaRPr>
          </a:p>
          <a:p>
            <a:pPr marL="908050" marR="0" lvl="1" indent="-436563" algn="l" defTabSz="914400" rtl="0" eaLnBrk="1" fontAlgn="base" latinLnBrk="0" hangingPunct="1">
              <a:lnSpc>
                <a:spcPct val="100000"/>
              </a:lnSpc>
              <a:spcBef>
                <a:spcPct val="20000"/>
              </a:spcBef>
              <a:spcAft>
                <a:spcPct val="0"/>
              </a:spcAft>
              <a:buClr>
                <a:srgbClr val="0066FF"/>
              </a:buClr>
              <a:buSzTx/>
              <a:buFont typeface="Wingdings" pitchFamily="2" charset="2"/>
              <a:buChar char="n"/>
              <a:tabLst/>
              <a:defRPr/>
            </a:pPr>
            <a:r>
              <a:rPr kumimoji="1" lang="ja-JP" altLang="en-US" sz="2000" b="0" i="0" u="none" strike="noStrike" kern="0" cap="none" spc="0" normalizeH="0" baseline="0" noProof="0" dirty="0" smtClean="0">
                <a:ln>
                  <a:noFill/>
                </a:ln>
                <a:solidFill>
                  <a:schemeClr val="tx1"/>
                </a:solidFill>
                <a:effectLst/>
                <a:uLnTx/>
                <a:uFillTx/>
                <a:latin typeface="+mn-lt"/>
                <a:ea typeface="+mn-ea"/>
              </a:rPr>
              <a:t>講義４：基本調査項目のポイントと疑義への対応</a:t>
            </a:r>
            <a:endParaRPr kumimoji="1" lang="en-US" altLang="ja-JP" sz="2000" b="0" i="0" u="none" strike="noStrike" kern="0" cap="none" spc="0" normalizeH="0" baseline="0" noProof="0" dirty="0" smtClean="0">
              <a:ln>
                <a:noFill/>
              </a:ln>
              <a:solidFill>
                <a:schemeClr val="tx1"/>
              </a:solidFill>
              <a:effectLst/>
              <a:uLnTx/>
              <a:uFillTx/>
              <a:latin typeface="+mn-lt"/>
              <a:ea typeface="+mn-ea"/>
            </a:endParaRPr>
          </a:p>
          <a:p>
            <a:pPr marL="908050" marR="0" lvl="1" indent="-436563" algn="l" defTabSz="914400" rtl="0" eaLnBrk="1" fontAlgn="base" latinLnBrk="0" hangingPunct="1">
              <a:lnSpc>
                <a:spcPct val="100000"/>
              </a:lnSpc>
              <a:spcBef>
                <a:spcPct val="20000"/>
              </a:spcBef>
              <a:spcAft>
                <a:spcPct val="0"/>
              </a:spcAft>
              <a:buClr>
                <a:srgbClr val="0066FF"/>
              </a:buClr>
              <a:buSzTx/>
              <a:buFont typeface="Wingdings" pitchFamily="2" charset="2"/>
              <a:buNone/>
              <a:tabLst/>
              <a:defRPr/>
            </a:pPr>
            <a:r>
              <a:rPr kumimoji="1" lang="en-US" altLang="ja-JP" sz="1800" b="0" i="0" u="none" strike="noStrike" kern="0" cap="none" spc="0" normalizeH="0" baseline="0" noProof="0" dirty="0" smtClean="0">
                <a:ln>
                  <a:noFill/>
                </a:ln>
                <a:solidFill>
                  <a:schemeClr val="tx1"/>
                </a:solidFill>
                <a:effectLst/>
                <a:uLnTx/>
                <a:uFillTx/>
                <a:latin typeface="+mn-lt"/>
                <a:ea typeface="+mn-ea"/>
              </a:rPr>
              <a:t>※</a:t>
            </a:r>
            <a:r>
              <a:rPr kumimoji="1" lang="ja-JP" altLang="en-US" sz="1800" b="0" i="0" u="none" strike="noStrike" kern="0" cap="none" spc="0" normalizeH="0" baseline="0" noProof="0" dirty="0" smtClean="0">
                <a:ln>
                  <a:noFill/>
                </a:ln>
                <a:solidFill>
                  <a:schemeClr val="tx1"/>
                </a:solidFill>
                <a:effectLst/>
                <a:uLnTx/>
                <a:uFillTx/>
                <a:latin typeface="+mn-lt"/>
                <a:ea typeface="+mn-ea"/>
              </a:rPr>
              <a:t>今年度内に平成</a:t>
            </a:r>
            <a:r>
              <a:rPr kumimoji="1" lang="en-US" altLang="ja-JP" sz="1800" b="0" i="0" u="none" strike="noStrike" kern="0" cap="none" spc="0" normalizeH="0" baseline="0" noProof="0" smtClean="0">
                <a:ln>
                  <a:noFill/>
                </a:ln>
                <a:solidFill>
                  <a:schemeClr val="tx1"/>
                </a:solidFill>
                <a:effectLst/>
                <a:uLnTx/>
                <a:uFillTx/>
                <a:latin typeface="+mn-lt"/>
                <a:ea typeface="+mn-ea"/>
              </a:rPr>
              <a:t>27</a:t>
            </a:r>
            <a:r>
              <a:rPr kumimoji="1" lang="ja-JP" altLang="en-US" sz="1800" b="0" i="0" u="none" strike="noStrike" kern="0" cap="none" spc="0" normalizeH="0" baseline="0" noProof="0" smtClean="0">
                <a:ln>
                  <a:noFill/>
                </a:ln>
                <a:solidFill>
                  <a:schemeClr val="tx1"/>
                </a:solidFill>
                <a:effectLst/>
                <a:uLnTx/>
                <a:uFillTx/>
                <a:latin typeface="+mn-lt"/>
                <a:ea typeface="+mn-ea"/>
              </a:rPr>
              <a:t>年度版</a:t>
            </a:r>
            <a:r>
              <a:rPr kumimoji="1" lang="ja-JP" altLang="en-US" sz="1800" b="0" i="0" u="none" strike="noStrike" kern="0" cap="none" spc="0" normalizeH="0" baseline="0" noProof="0" dirty="0" smtClean="0">
                <a:ln>
                  <a:noFill/>
                </a:ln>
                <a:solidFill>
                  <a:schemeClr val="tx1"/>
                </a:solidFill>
                <a:effectLst/>
                <a:uLnTx/>
                <a:uFillTx/>
                <a:latin typeface="+mn-lt"/>
                <a:ea typeface="+mn-ea"/>
              </a:rPr>
              <a:t>も</a:t>
            </a:r>
            <a:r>
              <a:rPr kumimoji="1" lang="en-US" altLang="ja-JP" sz="1800" b="0" i="0" u="none" strike="noStrike" kern="0" cap="none" spc="0" normalizeH="0" baseline="0" noProof="0" dirty="0" smtClean="0">
                <a:ln>
                  <a:noFill/>
                </a:ln>
                <a:solidFill>
                  <a:schemeClr val="tx1"/>
                </a:solidFill>
                <a:effectLst/>
                <a:uLnTx/>
                <a:uFillTx/>
                <a:latin typeface="+mn-lt"/>
                <a:ea typeface="+mn-ea"/>
              </a:rPr>
              <a:t>UP</a:t>
            </a:r>
            <a:r>
              <a:rPr kumimoji="1" lang="ja-JP" altLang="en-US" sz="1800" b="0" i="0" u="none" strike="noStrike" kern="0" cap="none" spc="0" normalizeH="0" baseline="0" noProof="0" dirty="0" smtClean="0">
                <a:ln>
                  <a:noFill/>
                </a:ln>
                <a:solidFill>
                  <a:schemeClr val="tx1"/>
                </a:solidFill>
                <a:effectLst/>
                <a:uLnTx/>
                <a:uFillTx/>
                <a:latin typeface="+mn-lt"/>
                <a:ea typeface="+mn-ea"/>
              </a:rPr>
              <a:t>予定</a:t>
            </a:r>
            <a:endParaRPr kumimoji="1" lang="en-US" altLang="ja-JP" sz="1800" b="0" i="0" u="none" strike="noStrike" kern="0" cap="none" spc="0" normalizeH="0" baseline="0" noProof="0" dirty="0" smtClean="0">
              <a:ln>
                <a:noFill/>
              </a:ln>
              <a:solidFill>
                <a:schemeClr val="tx1"/>
              </a:solidFill>
              <a:effectLst/>
              <a:uLnTx/>
              <a:uFillTx/>
              <a:latin typeface="+mn-lt"/>
              <a:ea typeface="+mn-ea"/>
            </a:endParaRPr>
          </a:p>
          <a:p>
            <a:pPr marL="469900" lvl="0" indent="-469900">
              <a:spcBef>
                <a:spcPct val="20000"/>
              </a:spcBef>
              <a:buClr>
                <a:srgbClr val="0066FF"/>
              </a:buClr>
              <a:buFont typeface="Wingdings" pitchFamily="2" charset="2"/>
              <a:buChar char="o"/>
              <a:defRPr/>
            </a:pPr>
            <a:r>
              <a:rPr lang="ja-JP" altLang="en-US" sz="2400" kern="0" dirty="0" smtClean="0"/>
              <a:t>研修パッケージ</a:t>
            </a:r>
            <a:r>
              <a:rPr lang="ja-JP" altLang="en-US" sz="2000" kern="0" dirty="0" smtClean="0"/>
              <a:t>  </a:t>
            </a:r>
            <a:r>
              <a:rPr lang="en-US" altLang="ja-JP" sz="1800" kern="0" dirty="0" smtClean="0"/>
              <a:t>PW</a:t>
            </a:r>
            <a:r>
              <a:rPr lang="ja-JP" altLang="en-US" sz="1800" kern="0" dirty="0" smtClean="0"/>
              <a:t>：</a:t>
            </a:r>
            <a:r>
              <a:rPr lang="en-US" altLang="ja-JP" sz="1800" kern="0" dirty="0" smtClean="0"/>
              <a:t>package</a:t>
            </a:r>
            <a:endParaRPr lang="ja-JP" altLang="en-US" sz="1800" kern="0" dirty="0" smtClean="0"/>
          </a:p>
          <a:p>
            <a:pPr marL="908050" lvl="1" indent="-436563">
              <a:spcBef>
                <a:spcPct val="20000"/>
              </a:spcBef>
              <a:buClr>
                <a:srgbClr val="0066FF"/>
              </a:buClr>
              <a:buFont typeface="Wingdings" pitchFamily="2" charset="2"/>
              <a:buChar char="n"/>
              <a:defRPr/>
            </a:pPr>
            <a:r>
              <a:rPr lang="ja-JP" altLang="en-US" sz="2000" kern="0" dirty="0" smtClean="0"/>
              <a:t>１．研修用事例／２．研修用スライド</a:t>
            </a:r>
            <a:endParaRPr lang="en-US" altLang="ja-JP" sz="2000" kern="0" dirty="0" smtClean="0"/>
          </a:p>
          <a:p>
            <a:pPr marL="469900" lvl="0" indent="-469900">
              <a:spcBef>
                <a:spcPct val="20000"/>
              </a:spcBef>
              <a:buClr>
                <a:srgbClr val="0066FF"/>
              </a:buClr>
              <a:buFont typeface="Wingdings" pitchFamily="2" charset="2"/>
              <a:buChar char="o"/>
              <a:defRPr/>
            </a:pPr>
            <a:r>
              <a:rPr lang="en-US" altLang="ja-JP" sz="2400" kern="0" dirty="0" smtClean="0"/>
              <a:t>E-</a:t>
            </a:r>
            <a:r>
              <a:rPr lang="ja-JP" altLang="en-US" sz="2400" kern="0" dirty="0" smtClean="0"/>
              <a:t>ラーニング</a:t>
            </a:r>
          </a:p>
          <a:p>
            <a:pPr marL="908050" lvl="1" indent="-436563">
              <a:spcBef>
                <a:spcPct val="20000"/>
              </a:spcBef>
              <a:buClr>
                <a:srgbClr val="0066FF"/>
              </a:buClr>
              <a:buFont typeface="Wingdings" pitchFamily="2" charset="2"/>
              <a:buChar char="n"/>
              <a:defRPr/>
            </a:pPr>
            <a:r>
              <a:rPr lang="ja-JP" altLang="en-US" sz="2000" kern="0" dirty="0" smtClean="0"/>
              <a:t>「特記事項」動画教材</a:t>
            </a:r>
            <a:endParaRPr lang="en-US" altLang="ja-JP" sz="2000" kern="0" dirty="0" smtClean="0"/>
          </a:p>
          <a:p>
            <a:pPr marL="908050" lvl="1" indent="-436563">
              <a:spcBef>
                <a:spcPct val="20000"/>
              </a:spcBef>
              <a:buClr>
                <a:srgbClr val="0066FF"/>
              </a:buClr>
              <a:buFont typeface="Wingdings" pitchFamily="2" charset="2"/>
              <a:buChar char="n"/>
              <a:defRPr/>
            </a:pPr>
            <a:endParaRPr lang="en-US" altLang="ja-JP" sz="2000" kern="0" dirty="0" smtClean="0"/>
          </a:p>
          <a:p>
            <a:pPr marL="908050" marR="0" lvl="1" indent="-436563" algn="l" defTabSz="914400" rtl="0" eaLnBrk="1" fontAlgn="base" latinLnBrk="0" hangingPunct="1">
              <a:lnSpc>
                <a:spcPct val="100000"/>
              </a:lnSpc>
              <a:spcBef>
                <a:spcPct val="20000"/>
              </a:spcBef>
              <a:spcAft>
                <a:spcPct val="0"/>
              </a:spcAft>
              <a:buClr>
                <a:srgbClr val="0066FF"/>
              </a:buClr>
              <a:buSzTx/>
              <a:buFont typeface="Wingdings" pitchFamily="2" charset="2"/>
              <a:buNone/>
              <a:tabLst/>
              <a:defRPr/>
            </a:pPr>
            <a:endParaRPr kumimoji="1" lang="en-US" altLang="ja-JP" sz="1800" b="0" i="0" u="none" strike="noStrike" kern="0" cap="none" spc="0" normalizeH="0" baseline="0" noProof="0" dirty="0" smtClean="0">
              <a:ln>
                <a:noFill/>
              </a:ln>
              <a:solidFill>
                <a:schemeClr val="tx1"/>
              </a:solidFill>
              <a:effectLst/>
              <a:uLnTx/>
              <a:uFillTx/>
              <a:latin typeface="+mn-lt"/>
              <a:ea typeface="+mn-ea"/>
            </a:endParaRPr>
          </a:p>
        </p:txBody>
      </p:sp>
      <p:sp>
        <p:nvSpPr>
          <p:cNvPr id="10" name="正方形/長方形 9"/>
          <p:cNvSpPr/>
          <p:nvPr/>
        </p:nvSpPr>
        <p:spPr>
          <a:xfrm>
            <a:off x="5292080" y="3212976"/>
            <a:ext cx="1008112" cy="181992"/>
          </a:xfrm>
          <a:prstGeom prst="rect">
            <a:avLst/>
          </a:prstGeom>
          <a:no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4" name="Picture 2"/>
          <p:cNvPicPr>
            <a:picLocks noChangeAspect="1" noChangeArrowheads="1"/>
          </p:cNvPicPr>
          <p:nvPr/>
        </p:nvPicPr>
        <p:blipFill>
          <a:blip r:embed="rId4" cstate="print"/>
          <a:srcRect l="14765" t="21875" r="61610" b="26151"/>
          <a:stretch>
            <a:fillRect/>
          </a:stretch>
        </p:blipFill>
        <p:spPr bwMode="auto">
          <a:xfrm>
            <a:off x="5593204" y="3789040"/>
            <a:ext cx="2435180" cy="2976330"/>
          </a:xfrm>
          <a:prstGeom prst="rect">
            <a:avLst/>
          </a:prstGeom>
          <a:noFill/>
          <a:ln w="19050">
            <a:solidFill>
              <a:srgbClr val="FF7C80"/>
            </a:solidFill>
            <a:miter lim="800000"/>
            <a:headEnd/>
            <a:tailEnd/>
          </a:ln>
        </p:spPr>
      </p:pic>
      <p:sp>
        <p:nvSpPr>
          <p:cNvPr id="11" name="下矢印 10"/>
          <p:cNvSpPr/>
          <p:nvPr/>
        </p:nvSpPr>
        <p:spPr>
          <a:xfrm>
            <a:off x="5652120" y="3412825"/>
            <a:ext cx="288032" cy="376215"/>
          </a:xfrm>
          <a:prstGeom prst="downArrow">
            <a:avLst/>
          </a:prstGeom>
          <a:solidFill>
            <a:srgbClr val="FF7C8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173789" cy="747713"/>
          </a:xfrm>
        </p:spPr>
        <p:txBody>
          <a:bodyPr/>
          <a:lstStyle/>
          <a:p>
            <a:pPr eaLnBrk="1" hangingPunct="1"/>
            <a:r>
              <a:rPr lang="en-US" altLang="ja-JP" sz="3400" dirty="0" smtClean="0"/>
              <a:t>【</a:t>
            </a:r>
            <a:r>
              <a:rPr lang="ja-JP" altLang="en-US" sz="3400" dirty="0" smtClean="0"/>
              <a:t>演習</a:t>
            </a:r>
            <a:r>
              <a:rPr lang="en-US" altLang="ja-JP" sz="3400" dirty="0" smtClean="0"/>
              <a:t>】</a:t>
            </a:r>
            <a:r>
              <a:rPr lang="ja-JP" altLang="en-US" sz="3400" dirty="0" smtClean="0"/>
              <a:t>グループワーク</a:t>
            </a:r>
          </a:p>
        </p:txBody>
      </p:sp>
      <p:sp>
        <p:nvSpPr>
          <p:cNvPr id="4" name="Rectangle 3"/>
          <p:cNvSpPr txBox="1">
            <a:spLocks noChangeArrowheads="1"/>
          </p:cNvSpPr>
          <p:nvPr/>
        </p:nvSpPr>
        <p:spPr bwMode="auto">
          <a:xfrm>
            <a:off x="684088" y="1412776"/>
            <a:ext cx="7776344" cy="4536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p>
            <a:pPr marL="469900" marR="0" lvl="0" indent="-469900" algn="l" defTabSz="914400" rtl="0" eaLnBrk="1" fontAlgn="base" latinLnBrk="0" hangingPunct="1">
              <a:lnSpc>
                <a:spcPct val="100000"/>
              </a:lnSpc>
              <a:spcBef>
                <a:spcPct val="20000"/>
              </a:spcBef>
              <a:spcAft>
                <a:spcPct val="0"/>
              </a:spcAft>
              <a:buClr>
                <a:srgbClr val="0066FF"/>
              </a:buClr>
              <a:buSzTx/>
              <a:tabLst/>
              <a:defRPr/>
            </a:pPr>
            <a:endParaRPr kumimoji="1" lang="en-US" altLang="ja-JP" sz="3200" b="0" i="0" u="none" strike="noStrike" kern="0" cap="none" spc="0" normalizeH="0" baseline="0" noProof="0" dirty="0" smtClean="0">
              <a:ln>
                <a:noFill/>
              </a:ln>
              <a:solidFill>
                <a:schemeClr val="tx1"/>
              </a:solidFill>
              <a:effectLst/>
              <a:uLnTx/>
              <a:uFillTx/>
              <a:latin typeface="+mn-lt"/>
              <a:ea typeface="+mn-ea"/>
              <a:cs typeface="+mn-cs"/>
            </a:endParaRPr>
          </a:p>
          <a:p>
            <a:pPr marL="469900" marR="0" lvl="0" indent="-469900" algn="l" defTabSz="914400" rtl="0" eaLnBrk="1" fontAlgn="base" latinLnBrk="0" hangingPunct="1">
              <a:lnSpc>
                <a:spcPct val="100000"/>
              </a:lnSpc>
              <a:spcBef>
                <a:spcPct val="20000"/>
              </a:spcBef>
              <a:spcAft>
                <a:spcPct val="0"/>
              </a:spcAft>
              <a:buClr>
                <a:srgbClr val="0066FF"/>
              </a:buClr>
              <a:buSzTx/>
              <a:buFont typeface="Wingdings" pitchFamily="2" charset="2"/>
              <a:buChar char="o"/>
              <a:tabLst/>
              <a:defRPr/>
            </a:pPr>
            <a:r>
              <a:rPr kumimoji="1" lang="ja-JP" altLang="en-US" sz="3200" b="0" i="0" u="none" strike="noStrike" kern="0" cap="none" spc="0" normalizeH="0" baseline="0" noProof="0" dirty="0" smtClean="0">
                <a:ln>
                  <a:noFill/>
                </a:ln>
                <a:solidFill>
                  <a:schemeClr val="tx1"/>
                </a:solidFill>
                <a:effectLst/>
                <a:uLnTx/>
                <a:uFillTx/>
                <a:latin typeface="+mn-lt"/>
                <a:ea typeface="+mn-ea"/>
                <a:cs typeface="+mn-cs"/>
              </a:rPr>
              <a:t>２日間の研修をふまえた各地域での課題</a:t>
            </a:r>
            <a:endParaRPr kumimoji="1" lang="en-US" altLang="ja-JP" sz="3200" b="0" i="0" u="none" strike="noStrike" kern="0" cap="none" spc="0" normalizeH="0" baseline="0" noProof="0" dirty="0" smtClean="0">
              <a:ln>
                <a:noFill/>
              </a:ln>
              <a:solidFill>
                <a:schemeClr val="tx1"/>
              </a:solidFill>
              <a:effectLst/>
              <a:uLnTx/>
              <a:uFillTx/>
              <a:latin typeface="+mn-lt"/>
              <a:ea typeface="+mn-ea"/>
              <a:cs typeface="+mn-cs"/>
            </a:endParaRPr>
          </a:p>
          <a:p>
            <a:pPr marL="469900" marR="0" lvl="0" indent="-469900" algn="l" defTabSz="914400" rtl="0" eaLnBrk="1" fontAlgn="base" latinLnBrk="0" hangingPunct="1">
              <a:lnSpc>
                <a:spcPct val="100000"/>
              </a:lnSpc>
              <a:spcBef>
                <a:spcPct val="20000"/>
              </a:spcBef>
              <a:spcAft>
                <a:spcPct val="0"/>
              </a:spcAft>
              <a:buClr>
                <a:srgbClr val="0066FF"/>
              </a:buClr>
              <a:buSzTx/>
              <a:tabLst/>
              <a:defRPr/>
            </a:pPr>
            <a:r>
              <a:rPr lang="ja-JP" altLang="en-US" sz="3200" kern="0" dirty="0" smtClean="0">
                <a:latin typeface="+mn-lt"/>
                <a:ea typeface="+mn-ea"/>
              </a:rPr>
              <a:t>　　</a:t>
            </a:r>
            <a:r>
              <a:rPr lang="en-US" altLang="ja-JP" sz="3200" kern="0" dirty="0" smtClean="0">
                <a:latin typeface="+mn-lt"/>
                <a:ea typeface="+mn-ea"/>
              </a:rPr>
              <a:t>※</a:t>
            </a:r>
            <a:r>
              <a:rPr lang="ja-JP" altLang="en-US" sz="2800" kern="0" dirty="0" smtClean="0">
                <a:latin typeface="+mn-lt"/>
                <a:ea typeface="+mn-ea"/>
              </a:rPr>
              <a:t>各自の課題からグループ内で２～３つを選択</a:t>
            </a:r>
            <a:endParaRPr lang="en-US" altLang="ja-JP" sz="2800" kern="0" dirty="0" smtClean="0">
              <a:latin typeface="+mn-lt"/>
              <a:ea typeface="+mn-ea"/>
            </a:endParaRPr>
          </a:p>
          <a:p>
            <a:pPr marL="469900" marR="0" lvl="0" indent="-469900" algn="l" defTabSz="914400" rtl="0" eaLnBrk="1" fontAlgn="base" latinLnBrk="0" hangingPunct="1">
              <a:lnSpc>
                <a:spcPct val="100000"/>
              </a:lnSpc>
              <a:spcBef>
                <a:spcPct val="20000"/>
              </a:spcBef>
              <a:spcAft>
                <a:spcPct val="0"/>
              </a:spcAft>
              <a:buClr>
                <a:srgbClr val="0066FF"/>
              </a:buClr>
              <a:buSzTx/>
              <a:tabLst/>
              <a:defRPr/>
            </a:pPr>
            <a:endParaRPr kumimoji="1" lang="en-US" altLang="ja-JP" sz="2800" b="0" i="0" u="none" strike="noStrike" kern="0" cap="none" spc="0" normalizeH="0" baseline="0" noProof="0" dirty="0" smtClean="0">
              <a:ln>
                <a:noFill/>
              </a:ln>
              <a:solidFill>
                <a:schemeClr val="tx1"/>
              </a:solidFill>
              <a:effectLst/>
              <a:uLnTx/>
              <a:uFillTx/>
              <a:latin typeface="+mn-lt"/>
              <a:ea typeface="+mn-ea"/>
              <a:cs typeface="+mn-cs"/>
            </a:endParaRPr>
          </a:p>
          <a:p>
            <a:pPr marL="469900" marR="0" lvl="0" indent="-469900" algn="l" defTabSz="914400" rtl="0" eaLnBrk="1" fontAlgn="base" latinLnBrk="0" hangingPunct="1">
              <a:lnSpc>
                <a:spcPct val="100000"/>
              </a:lnSpc>
              <a:spcBef>
                <a:spcPct val="20000"/>
              </a:spcBef>
              <a:spcAft>
                <a:spcPct val="0"/>
              </a:spcAft>
              <a:buClr>
                <a:srgbClr val="0066FF"/>
              </a:buClr>
              <a:buSzTx/>
              <a:buFont typeface="Wingdings" pitchFamily="2" charset="2"/>
              <a:buChar char="o"/>
              <a:tabLst/>
              <a:defRPr/>
            </a:pPr>
            <a:r>
              <a:rPr lang="ja-JP" altLang="en-US" sz="3200" kern="0" dirty="0" smtClean="0">
                <a:latin typeface="+mn-lt"/>
                <a:ea typeface="+mn-ea"/>
              </a:rPr>
              <a:t>課題への対応策</a:t>
            </a:r>
            <a:endParaRPr kumimoji="1" lang="ja-JP" altLang="en-US" sz="3200" b="0" i="0" u="none" strike="noStrike" kern="0" cap="none" spc="0" normalizeH="0" baseline="0" noProof="0" dirty="0" smtClean="0">
              <a:ln>
                <a:noFill/>
              </a:ln>
              <a:solidFill>
                <a:schemeClr val="tx1"/>
              </a:solidFill>
              <a:effectLst/>
              <a:uLnTx/>
              <a:uFillTx/>
              <a:latin typeface="+mn-lt"/>
              <a:ea typeface="+mn-ea"/>
              <a:cs typeface="+mn-cs"/>
            </a:endParaRPr>
          </a:p>
          <a:p>
            <a:pPr marL="908050" marR="0" lvl="1" indent="-436563" algn="l" defTabSz="914400" rtl="0" eaLnBrk="1" fontAlgn="base" latinLnBrk="0" hangingPunct="1">
              <a:lnSpc>
                <a:spcPct val="100000"/>
              </a:lnSpc>
              <a:spcBef>
                <a:spcPct val="20000"/>
              </a:spcBef>
              <a:spcAft>
                <a:spcPct val="0"/>
              </a:spcAft>
              <a:buClr>
                <a:srgbClr val="0066FF"/>
              </a:buClr>
              <a:buSzTx/>
              <a:buFont typeface="Wingdings" pitchFamily="2" charset="2"/>
              <a:buChar char="n"/>
              <a:tabLst/>
              <a:defRPr/>
            </a:pPr>
            <a:r>
              <a:rPr kumimoji="1" lang="ja-JP" altLang="en-US" sz="3200" b="0" i="0" u="none" strike="noStrike" kern="0" cap="none" spc="0" normalizeH="0" baseline="0" noProof="0" dirty="0" smtClean="0">
                <a:ln>
                  <a:noFill/>
                </a:ln>
                <a:solidFill>
                  <a:schemeClr val="tx1"/>
                </a:solidFill>
                <a:effectLst/>
                <a:uLnTx/>
                <a:uFillTx/>
                <a:latin typeface="+mn-lt"/>
                <a:ea typeface="+mn-ea"/>
              </a:rPr>
              <a:t>適正化に向けた取組内容</a:t>
            </a:r>
            <a:endParaRPr kumimoji="1" lang="en-US" altLang="ja-JP" sz="3200" b="0" i="0" u="none" strike="noStrike" kern="0" cap="none" spc="0" normalizeH="0" baseline="0" noProof="0" dirty="0" smtClean="0">
              <a:ln>
                <a:noFill/>
              </a:ln>
              <a:solidFill>
                <a:schemeClr val="tx1"/>
              </a:solidFill>
              <a:effectLst/>
              <a:uLnTx/>
              <a:uFillTx/>
              <a:latin typeface="+mn-lt"/>
              <a:ea typeface="+mn-ea"/>
            </a:endParaRPr>
          </a:p>
          <a:p>
            <a:pPr marL="908050" lvl="1" indent="-436563">
              <a:spcBef>
                <a:spcPct val="20000"/>
              </a:spcBef>
              <a:buClr>
                <a:srgbClr val="0066FF"/>
              </a:buClr>
              <a:buFont typeface="Wingdings" pitchFamily="2" charset="2"/>
              <a:buChar char="n"/>
              <a:defRPr/>
            </a:pPr>
            <a:r>
              <a:rPr lang="ja-JP" altLang="en-US" sz="3200" u="sng" kern="0" dirty="0" smtClean="0"/>
              <a:t>対応策を実施する上での課題</a:t>
            </a:r>
            <a:endParaRPr lang="en-US" altLang="ja-JP" sz="3200" u="sng" kern="0" dirty="0" smtClean="0"/>
          </a:p>
          <a:p>
            <a:pPr marL="908050" marR="0" lvl="1" indent="-436563" algn="l" defTabSz="914400" rtl="0" eaLnBrk="1" fontAlgn="base" latinLnBrk="0" hangingPunct="1">
              <a:lnSpc>
                <a:spcPct val="100000"/>
              </a:lnSpc>
              <a:spcBef>
                <a:spcPct val="20000"/>
              </a:spcBef>
              <a:spcAft>
                <a:spcPct val="0"/>
              </a:spcAft>
              <a:buClr>
                <a:srgbClr val="0066FF"/>
              </a:buClr>
              <a:buSzTx/>
              <a:buFont typeface="Wingdings" pitchFamily="2" charset="2"/>
              <a:buChar char="n"/>
              <a:tabLst/>
              <a:defRPr/>
            </a:pPr>
            <a:r>
              <a:rPr kumimoji="1" lang="ja-JP" altLang="en-US" sz="3200" b="0" i="0" u="none" strike="noStrike" kern="0" cap="none" spc="0" normalizeH="0" baseline="0" noProof="0" dirty="0" smtClean="0">
                <a:ln>
                  <a:noFill/>
                </a:ln>
                <a:solidFill>
                  <a:schemeClr val="tx1"/>
                </a:solidFill>
                <a:effectLst/>
                <a:uLnTx/>
                <a:uFillTx/>
                <a:latin typeface="+mn-lt"/>
                <a:ea typeface="+mn-ea"/>
              </a:rPr>
              <a:t>これまでの取組</a:t>
            </a:r>
            <a:r>
              <a:rPr lang="ja-JP" altLang="en-US" sz="3200" kern="0" dirty="0" smtClean="0">
                <a:latin typeface="+mn-lt"/>
                <a:ea typeface="+mn-ea"/>
              </a:rPr>
              <a:t>とその効果・課題</a:t>
            </a:r>
            <a:endParaRPr lang="en-US" altLang="ja-JP" sz="3200" kern="0" noProof="0" dirty="0" smtClean="0">
              <a:latin typeface="+mn-lt"/>
              <a:ea typeface="+mn-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477677" y="2886035"/>
            <a:ext cx="4182555" cy="830997"/>
          </a:xfrm>
          <a:prstGeom prst="rect">
            <a:avLst/>
          </a:prstGeom>
          <a:noFill/>
        </p:spPr>
        <p:txBody>
          <a:bodyPr wrap="none" rtlCol="0">
            <a:spAutoFit/>
          </a:bodyPr>
          <a:lstStyle/>
          <a:p>
            <a:r>
              <a:rPr lang="ja-JP" altLang="en-US" sz="4800" dirty="0" smtClean="0"/>
              <a:t>グループワーク</a:t>
            </a:r>
            <a:endParaRPr kumimoji="1" lang="en-US" altLang="ja-JP" sz="4800" dirty="0" smtClean="0"/>
          </a:p>
        </p:txBody>
      </p:sp>
      <p:sp>
        <p:nvSpPr>
          <p:cNvPr id="6" name="タイトル 5"/>
          <p:cNvSpPr>
            <a:spLocks noGrp="1"/>
          </p:cNvSpPr>
          <p:nvPr>
            <p:ph type="title"/>
          </p:nvPr>
        </p:nvSpPr>
        <p:spPr/>
        <p:txBody>
          <a:bodyPr/>
          <a:lstStyle/>
          <a:p>
            <a:endParaRPr kumimoji="1" lang="ja-JP"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400155" y="2958043"/>
            <a:ext cx="6340197" cy="830997"/>
          </a:xfrm>
          <a:prstGeom prst="rect">
            <a:avLst/>
          </a:prstGeom>
          <a:noFill/>
        </p:spPr>
        <p:txBody>
          <a:bodyPr wrap="none" rtlCol="0">
            <a:spAutoFit/>
          </a:bodyPr>
          <a:lstStyle/>
          <a:p>
            <a:r>
              <a:rPr lang="ja-JP" altLang="en-US" sz="4800" dirty="0" smtClean="0"/>
              <a:t>介護認定審査会の実態</a:t>
            </a:r>
            <a:endParaRPr kumimoji="1" lang="en-US" altLang="ja-JP" sz="4800" dirty="0" smtClean="0"/>
          </a:p>
        </p:txBody>
      </p:sp>
      <p:sp>
        <p:nvSpPr>
          <p:cNvPr id="6" name="タイトル 5"/>
          <p:cNvSpPr>
            <a:spLocks noGrp="1"/>
          </p:cNvSpPr>
          <p:nvPr>
            <p:ph type="title"/>
          </p:nvPr>
        </p:nvSpPr>
        <p:spPr/>
        <p:txBody>
          <a:bodyPr/>
          <a:lstStyle/>
          <a:p>
            <a:endParaRPr kumimoji="1" lang="ja-JP" altLang="en-US"/>
          </a:p>
        </p:txBody>
      </p:sp>
      <p:sp>
        <p:nvSpPr>
          <p:cNvPr id="7" name="Text Box 12"/>
          <p:cNvSpPr txBox="1">
            <a:spLocks noChangeArrowheads="1"/>
          </p:cNvSpPr>
          <p:nvPr/>
        </p:nvSpPr>
        <p:spPr bwMode="auto">
          <a:xfrm>
            <a:off x="971600" y="4149080"/>
            <a:ext cx="7272808" cy="1015663"/>
          </a:xfrm>
          <a:prstGeom prst="rect">
            <a:avLst/>
          </a:prstGeom>
          <a:noFill/>
          <a:ln w="28575" algn="ctr">
            <a:noFill/>
            <a:miter lim="800000"/>
            <a:headEnd/>
            <a:tailEnd/>
          </a:ln>
        </p:spPr>
        <p:txBody>
          <a:bodyPr wrap="square">
            <a:spAutoFit/>
          </a:bodyPr>
          <a:lstStyle/>
          <a:p>
            <a:pPr>
              <a:spcBef>
                <a:spcPct val="50000"/>
              </a:spcBef>
            </a:pPr>
            <a:r>
              <a:rPr lang="ja-JP" altLang="en-US" sz="2000" dirty="0" smtClean="0"/>
              <a:t>平成</a:t>
            </a:r>
            <a:r>
              <a:rPr lang="en-US" altLang="ja-JP" sz="2000" dirty="0" smtClean="0"/>
              <a:t>25</a:t>
            </a:r>
            <a:r>
              <a:rPr lang="ja-JP" altLang="en-US" sz="2000" dirty="0" smtClean="0"/>
              <a:t>年度老人保健健康増進等事業</a:t>
            </a:r>
            <a:endParaRPr lang="en-US" altLang="ja-JP" sz="2000" dirty="0" smtClean="0"/>
          </a:p>
          <a:p>
            <a:pPr>
              <a:spcBef>
                <a:spcPts val="0"/>
              </a:spcBef>
            </a:pPr>
            <a:r>
              <a:rPr lang="ja-JP" altLang="en-US" sz="2000" dirty="0" smtClean="0"/>
              <a:t>「要介護認定業務の実施方法に関する調査研究事業報告書」</a:t>
            </a:r>
            <a:endParaRPr lang="en-US" altLang="ja-JP" sz="2000" dirty="0" smtClean="0"/>
          </a:p>
          <a:p>
            <a:pPr>
              <a:spcBef>
                <a:spcPts val="0"/>
              </a:spcBef>
            </a:pPr>
            <a:r>
              <a:rPr lang="ja-JP" altLang="en-US" sz="2000" dirty="0" smtClean="0"/>
              <a:t>審査会委員の業務実態調査結果より</a:t>
            </a:r>
            <a:endParaRPr lang="ja-JP" alt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4" y="304800"/>
            <a:ext cx="8245797" cy="747713"/>
          </a:xfrm>
        </p:spPr>
        <p:txBody>
          <a:bodyPr rtlCol="0">
            <a:noAutofit/>
          </a:bodyPr>
          <a:lstStyle/>
          <a:p>
            <a:pPr eaLnBrk="1" fontAlgn="auto" hangingPunct="1">
              <a:spcAft>
                <a:spcPts val="0"/>
              </a:spcAft>
              <a:defRPr/>
            </a:pPr>
            <a:r>
              <a:rPr lang="ja-JP" altLang="en-US" sz="3000" spc="-150" dirty="0" smtClean="0">
                <a:solidFill>
                  <a:schemeClr val="tx1"/>
                </a:solidFill>
              </a:rPr>
              <a:t>１．介護の手間の審査判定で重視・不足している情報</a:t>
            </a:r>
            <a:endParaRPr lang="ja-JP" altLang="en-US" sz="3000" spc="-150" dirty="0">
              <a:solidFill>
                <a:schemeClr val="tx1"/>
              </a:solidFill>
            </a:endParaRPr>
          </a:p>
        </p:txBody>
      </p:sp>
      <p:pic>
        <p:nvPicPr>
          <p:cNvPr id="41987" name="Picture 3"/>
          <p:cNvPicPr>
            <a:picLocks noChangeAspect="1" noChangeArrowheads="1"/>
          </p:cNvPicPr>
          <p:nvPr/>
        </p:nvPicPr>
        <p:blipFill>
          <a:blip r:embed="rId3" cstate="print"/>
          <a:srcRect/>
          <a:stretch>
            <a:fillRect/>
          </a:stretch>
        </p:blipFill>
        <p:spPr bwMode="auto">
          <a:xfrm>
            <a:off x="899592" y="1268760"/>
            <a:ext cx="7220148" cy="5121398"/>
          </a:xfrm>
          <a:prstGeom prst="rect">
            <a:avLst/>
          </a:prstGeom>
          <a:noFill/>
          <a:ln w="9525">
            <a:noFill/>
            <a:miter lim="800000"/>
            <a:headEnd/>
            <a:tailEnd/>
          </a:ln>
          <a:effectLst/>
        </p:spPr>
      </p:pic>
      <p:sp>
        <p:nvSpPr>
          <p:cNvPr id="6" name="角丸四角形 5"/>
          <p:cNvSpPr/>
          <p:nvPr/>
        </p:nvSpPr>
        <p:spPr>
          <a:xfrm>
            <a:off x="2915816" y="2204864"/>
            <a:ext cx="4536504" cy="3600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915816" y="3140968"/>
            <a:ext cx="5256584" cy="3600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11560" y="1340768"/>
            <a:ext cx="1949573" cy="369332"/>
          </a:xfrm>
          <a:prstGeom prst="rect">
            <a:avLst/>
          </a:prstGeom>
          <a:noFill/>
        </p:spPr>
        <p:txBody>
          <a:bodyPr wrap="none" rtlCol="0">
            <a:spAutoFit/>
          </a:bodyPr>
          <a:lstStyle/>
          <a:p>
            <a:r>
              <a:rPr lang="ja-JP" altLang="en-US" sz="1800" dirty="0" smtClean="0">
                <a:latin typeface="HGPｺﾞｼｯｸE" pitchFamily="50" charset="-128"/>
                <a:ea typeface="HGPｺﾞｼｯｸE" pitchFamily="50" charset="-128"/>
              </a:rPr>
              <a:t>非該当～要介護１</a:t>
            </a:r>
            <a:endParaRPr kumimoji="1" lang="ja-JP" altLang="en-US" sz="1800" dirty="0">
              <a:latin typeface="HGPｺﾞｼｯｸE" pitchFamily="50" charset="-128"/>
              <a:ea typeface="HGPｺﾞｼｯｸE" pitchFamily="50" charset="-128"/>
            </a:endParaRPr>
          </a:p>
        </p:txBody>
      </p:sp>
      <p:sp>
        <p:nvSpPr>
          <p:cNvPr id="8" name="Text Box 12"/>
          <p:cNvSpPr txBox="1">
            <a:spLocks noChangeArrowheads="1"/>
          </p:cNvSpPr>
          <p:nvPr/>
        </p:nvSpPr>
        <p:spPr bwMode="auto">
          <a:xfrm>
            <a:off x="683568" y="6583363"/>
            <a:ext cx="8532440" cy="276999"/>
          </a:xfrm>
          <a:prstGeom prst="rect">
            <a:avLst/>
          </a:prstGeom>
          <a:noFill/>
          <a:ln w="28575" algn="ctr">
            <a:noFill/>
            <a:miter lim="800000"/>
            <a:headEnd/>
            <a:tailEnd/>
          </a:ln>
        </p:spPr>
        <p:txBody>
          <a:bodyPr wrap="square">
            <a:spAutoFit/>
          </a:bodyPr>
          <a:lstStyle/>
          <a:p>
            <a:pPr algn="ctr">
              <a:spcBef>
                <a:spcPct val="50000"/>
              </a:spcBef>
            </a:pPr>
            <a:r>
              <a:rPr lang="ja-JP" altLang="en-US" sz="1200" dirty="0"/>
              <a:t>資料</a:t>
            </a:r>
            <a:r>
              <a:rPr lang="ja-JP" altLang="en-US" sz="1200" dirty="0" smtClean="0"/>
              <a:t>）平成</a:t>
            </a:r>
            <a:r>
              <a:rPr lang="en-US" altLang="ja-JP" sz="1200" dirty="0" smtClean="0"/>
              <a:t>25</a:t>
            </a:r>
            <a:r>
              <a:rPr lang="ja-JP" altLang="en-US" sz="1200" dirty="0" smtClean="0"/>
              <a:t>年度老人保健健康増進等事業「要介護認定業務の実施方法に関する調査研究事業報告書」　審査会委員</a:t>
            </a:r>
            <a:r>
              <a:rPr lang="en-US" altLang="ja-JP" sz="1200" dirty="0" smtClean="0"/>
              <a:t>n=5,793</a:t>
            </a:r>
            <a:endParaRPr lang="ja-JP" alt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3" cstate="print"/>
          <a:srcRect/>
          <a:stretch>
            <a:fillRect/>
          </a:stretch>
        </p:blipFill>
        <p:spPr bwMode="auto">
          <a:xfrm>
            <a:off x="827584" y="1189702"/>
            <a:ext cx="7488832" cy="5335642"/>
          </a:xfrm>
          <a:prstGeom prst="rect">
            <a:avLst/>
          </a:prstGeom>
          <a:noFill/>
          <a:ln w="9525">
            <a:noFill/>
            <a:miter lim="800000"/>
            <a:headEnd/>
            <a:tailEnd/>
          </a:ln>
          <a:effectLst/>
        </p:spPr>
      </p:pic>
      <p:sp>
        <p:nvSpPr>
          <p:cNvPr id="6" name="角丸四角形 5"/>
          <p:cNvSpPr/>
          <p:nvPr/>
        </p:nvSpPr>
        <p:spPr>
          <a:xfrm>
            <a:off x="3059832" y="1844824"/>
            <a:ext cx="5184576" cy="3242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264597" y="3489899"/>
            <a:ext cx="5907804" cy="3600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11560" y="1340768"/>
            <a:ext cx="1406154" cy="369332"/>
          </a:xfrm>
          <a:prstGeom prst="rect">
            <a:avLst/>
          </a:prstGeom>
          <a:noFill/>
        </p:spPr>
        <p:txBody>
          <a:bodyPr wrap="none" rtlCol="0">
            <a:spAutoFit/>
          </a:bodyPr>
          <a:lstStyle/>
          <a:p>
            <a:r>
              <a:rPr lang="ja-JP" altLang="en-US" sz="1800" dirty="0" smtClean="0">
                <a:latin typeface="HGPｺﾞｼｯｸE" pitchFamily="50" charset="-128"/>
                <a:ea typeface="HGPｺﾞｼｯｸE" pitchFamily="50" charset="-128"/>
              </a:rPr>
              <a:t>要介護２～３</a:t>
            </a:r>
            <a:endParaRPr kumimoji="1" lang="ja-JP" altLang="en-US" sz="1800" dirty="0">
              <a:latin typeface="HGPｺﾞｼｯｸE" pitchFamily="50" charset="-128"/>
              <a:ea typeface="HGPｺﾞｼｯｸE" pitchFamily="50" charset="-128"/>
            </a:endParaRPr>
          </a:p>
        </p:txBody>
      </p:sp>
      <p:sp>
        <p:nvSpPr>
          <p:cNvPr id="13" name="タイトル 1"/>
          <p:cNvSpPr>
            <a:spLocks noGrp="1"/>
          </p:cNvSpPr>
          <p:nvPr>
            <p:ph type="title"/>
          </p:nvPr>
        </p:nvSpPr>
        <p:spPr>
          <a:xfrm>
            <a:off x="574674" y="304800"/>
            <a:ext cx="8245797" cy="747713"/>
          </a:xfrm>
        </p:spPr>
        <p:txBody>
          <a:bodyPr rtlCol="0">
            <a:noAutofit/>
          </a:bodyPr>
          <a:lstStyle/>
          <a:p>
            <a:pPr eaLnBrk="1" fontAlgn="auto" hangingPunct="1">
              <a:spcAft>
                <a:spcPts val="0"/>
              </a:spcAft>
              <a:defRPr/>
            </a:pPr>
            <a:r>
              <a:rPr lang="ja-JP" altLang="en-US" sz="3000" spc="-150" dirty="0" smtClean="0">
                <a:solidFill>
                  <a:schemeClr val="tx1"/>
                </a:solidFill>
              </a:rPr>
              <a:t>１．介護の手間の審査判定で重視・不足している情報</a:t>
            </a:r>
            <a:endParaRPr lang="ja-JP" altLang="en-US" sz="3000" spc="-150" dirty="0">
              <a:solidFill>
                <a:schemeClr val="tx1"/>
              </a:solidFill>
            </a:endParaRPr>
          </a:p>
        </p:txBody>
      </p:sp>
      <p:sp>
        <p:nvSpPr>
          <p:cNvPr id="15" name="Text Box 12"/>
          <p:cNvSpPr txBox="1">
            <a:spLocks noChangeArrowheads="1"/>
          </p:cNvSpPr>
          <p:nvPr/>
        </p:nvSpPr>
        <p:spPr bwMode="auto">
          <a:xfrm>
            <a:off x="683568" y="6583363"/>
            <a:ext cx="8532440" cy="276999"/>
          </a:xfrm>
          <a:prstGeom prst="rect">
            <a:avLst/>
          </a:prstGeom>
          <a:noFill/>
          <a:ln w="28575" algn="ctr">
            <a:noFill/>
            <a:miter lim="800000"/>
            <a:headEnd/>
            <a:tailEnd/>
          </a:ln>
        </p:spPr>
        <p:txBody>
          <a:bodyPr wrap="square">
            <a:spAutoFit/>
          </a:bodyPr>
          <a:lstStyle/>
          <a:p>
            <a:pPr algn="ctr">
              <a:spcBef>
                <a:spcPct val="50000"/>
              </a:spcBef>
            </a:pPr>
            <a:r>
              <a:rPr lang="ja-JP" altLang="en-US" sz="1200" dirty="0"/>
              <a:t>資料</a:t>
            </a:r>
            <a:r>
              <a:rPr lang="ja-JP" altLang="en-US" sz="1200" dirty="0" smtClean="0"/>
              <a:t>）平成</a:t>
            </a:r>
            <a:r>
              <a:rPr lang="en-US" altLang="ja-JP" sz="1200" dirty="0" smtClean="0"/>
              <a:t>25</a:t>
            </a:r>
            <a:r>
              <a:rPr lang="ja-JP" altLang="en-US" sz="1200" dirty="0" smtClean="0"/>
              <a:t>年度老人保健健康増進等事業「要介護認定業務の実施方法に関する調査研究事業報告書」　審査会委員</a:t>
            </a:r>
            <a:r>
              <a:rPr lang="en-US" altLang="ja-JP" sz="1200" dirty="0" smtClean="0"/>
              <a:t>n=5,793</a:t>
            </a:r>
            <a:endParaRPr lang="ja-JP" altLang="en-US"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srcRect/>
          <a:stretch>
            <a:fillRect/>
          </a:stretch>
        </p:blipFill>
        <p:spPr bwMode="auto">
          <a:xfrm>
            <a:off x="971600" y="1262278"/>
            <a:ext cx="7200798" cy="5119050"/>
          </a:xfrm>
          <a:prstGeom prst="rect">
            <a:avLst/>
          </a:prstGeom>
          <a:noFill/>
          <a:ln w="9525">
            <a:noFill/>
            <a:miter lim="800000"/>
            <a:headEnd/>
            <a:tailEnd/>
          </a:ln>
          <a:effectLst/>
        </p:spPr>
      </p:pic>
      <p:sp>
        <p:nvSpPr>
          <p:cNvPr id="6" name="角丸四角形 5"/>
          <p:cNvSpPr/>
          <p:nvPr/>
        </p:nvSpPr>
        <p:spPr>
          <a:xfrm>
            <a:off x="3059832" y="1573618"/>
            <a:ext cx="3816424" cy="63124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987824" y="4077072"/>
            <a:ext cx="4896544" cy="3600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11560" y="1340768"/>
            <a:ext cx="1406154" cy="369332"/>
          </a:xfrm>
          <a:prstGeom prst="rect">
            <a:avLst/>
          </a:prstGeom>
          <a:noFill/>
        </p:spPr>
        <p:txBody>
          <a:bodyPr wrap="none" rtlCol="0">
            <a:spAutoFit/>
          </a:bodyPr>
          <a:lstStyle/>
          <a:p>
            <a:r>
              <a:rPr lang="ja-JP" altLang="en-US" sz="1800" dirty="0" smtClean="0">
                <a:latin typeface="HGPｺﾞｼｯｸE" pitchFamily="50" charset="-128"/>
                <a:ea typeface="HGPｺﾞｼｯｸE" pitchFamily="50" charset="-128"/>
              </a:rPr>
              <a:t>要介護４～５</a:t>
            </a:r>
            <a:endParaRPr kumimoji="1" lang="ja-JP" altLang="en-US" sz="1800" dirty="0">
              <a:latin typeface="HGPｺﾞｼｯｸE" pitchFamily="50" charset="-128"/>
              <a:ea typeface="HGPｺﾞｼｯｸE" pitchFamily="50" charset="-128"/>
            </a:endParaRPr>
          </a:p>
        </p:txBody>
      </p:sp>
      <p:sp>
        <p:nvSpPr>
          <p:cNvPr id="10" name="角丸四角形 9"/>
          <p:cNvSpPr/>
          <p:nvPr/>
        </p:nvSpPr>
        <p:spPr>
          <a:xfrm>
            <a:off x="2339752" y="3466214"/>
            <a:ext cx="4680520" cy="3228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タイトル 1"/>
          <p:cNvSpPr>
            <a:spLocks noGrp="1"/>
          </p:cNvSpPr>
          <p:nvPr>
            <p:ph type="title"/>
          </p:nvPr>
        </p:nvSpPr>
        <p:spPr>
          <a:xfrm>
            <a:off x="574674" y="304800"/>
            <a:ext cx="8245797" cy="747713"/>
          </a:xfrm>
        </p:spPr>
        <p:txBody>
          <a:bodyPr rtlCol="0">
            <a:noAutofit/>
          </a:bodyPr>
          <a:lstStyle/>
          <a:p>
            <a:pPr eaLnBrk="1" fontAlgn="auto" hangingPunct="1">
              <a:spcAft>
                <a:spcPts val="0"/>
              </a:spcAft>
              <a:defRPr/>
            </a:pPr>
            <a:r>
              <a:rPr lang="ja-JP" altLang="en-US" sz="3000" spc="-150" dirty="0" smtClean="0">
                <a:solidFill>
                  <a:schemeClr val="tx1"/>
                </a:solidFill>
              </a:rPr>
              <a:t>１．介護の手間の審査判定で重視・不足している情報</a:t>
            </a:r>
            <a:endParaRPr lang="ja-JP" altLang="en-US" sz="3000" spc="-150" dirty="0">
              <a:solidFill>
                <a:schemeClr val="tx1"/>
              </a:solidFill>
            </a:endParaRPr>
          </a:p>
        </p:txBody>
      </p:sp>
      <p:sp>
        <p:nvSpPr>
          <p:cNvPr id="14" name="Text Box 12"/>
          <p:cNvSpPr txBox="1">
            <a:spLocks noChangeArrowheads="1"/>
          </p:cNvSpPr>
          <p:nvPr/>
        </p:nvSpPr>
        <p:spPr bwMode="auto">
          <a:xfrm>
            <a:off x="683568" y="6583363"/>
            <a:ext cx="8532440" cy="276999"/>
          </a:xfrm>
          <a:prstGeom prst="rect">
            <a:avLst/>
          </a:prstGeom>
          <a:noFill/>
          <a:ln w="28575" algn="ctr">
            <a:noFill/>
            <a:miter lim="800000"/>
            <a:headEnd/>
            <a:tailEnd/>
          </a:ln>
        </p:spPr>
        <p:txBody>
          <a:bodyPr wrap="square">
            <a:spAutoFit/>
          </a:bodyPr>
          <a:lstStyle/>
          <a:p>
            <a:pPr algn="ctr">
              <a:spcBef>
                <a:spcPct val="50000"/>
              </a:spcBef>
            </a:pPr>
            <a:r>
              <a:rPr lang="ja-JP" altLang="en-US" sz="1200" dirty="0"/>
              <a:t>資料</a:t>
            </a:r>
            <a:r>
              <a:rPr lang="ja-JP" altLang="en-US" sz="1200" dirty="0" smtClean="0"/>
              <a:t>）平成</a:t>
            </a:r>
            <a:r>
              <a:rPr lang="en-US" altLang="ja-JP" sz="1200" dirty="0" smtClean="0"/>
              <a:t>25</a:t>
            </a:r>
            <a:r>
              <a:rPr lang="ja-JP" altLang="en-US" sz="1200" dirty="0" smtClean="0"/>
              <a:t>年度老人保健健康増進等事業「要介護認定業務の実施方法に関する調査研究事業報告書」　審査会委員</a:t>
            </a:r>
            <a:r>
              <a:rPr lang="en-US" altLang="ja-JP" sz="1200" dirty="0" smtClean="0"/>
              <a:t>n=5,793</a:t>
            </a:r>
            <a:endParaRPr lang="ja-JP" altLang="en-US"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187624" y="1556792"/>
            <a:ext cx="7056784" cy="4487392"/>
          </a:xfrm>
          <a:prstGeom prst="rect">
            <a:avLst/>
          </a:prstGeom>
          <a:noFill/>
          <a:ln w="9525">
            <a:noFill/>
            <a:miter lim="800000"/>
            <a:headEnd/>
            <a:tailEnd/>
          </a:ln>
          <a:effectLst/>
        </p:spPr>
      </p:pic>
      <p:sp>
        <p:nvSpPr>
          <p:cNvPr id="13" name="タイトル 1"/>
          <p:cNvSpPr>
            <a:spLocks noGrp="1"/>
          </p:cNvSpPr>
          <p:nvPr>
            <p:ph type="title"/>
          </p:nvPr>
        </p:nvSpPr>
        <p:spPr>
          <a:xfrm>
            <a:off x="574674" y="304800"/>
            <a:ext cx="8245797" cy="747713"/>
          </a:xfrm>
        </p:spPr>
        <p:txBody>
          <a:bodyPr rtlCol="0">
            <a:noAutofit/>
          </a:bodyPr>
          <a:lstStyle/>
          <a:p>
            <a:pPr eaLnBrk="1" fontAlgn="auto" hangingPunct="1">
              <a:spcAft>
                <a:spcPts val="0"/>
              </a:spcAft>
              <a:defRPr/>
            </a:pPr>
            <a:r>
              <a:rPr lang="ja-JP" altLang="en-US" sz="3200" dirty="0" smtClean="0">
                <a:solidFill>
                  <a:schemeClr val="tx1"/>
                </a:solidFill>
              </a:rPr>
              <a:t>２．事前の読み込みに要する時間</a:t>
            </a:r>
            <a:endParaRPr lang="ja-JP" altLang="en-US" sz="3200" dirty="0">
              <a:solidFill>
                <a:schemeClr val="tx1"/>
              </a:solidFill>
            </a:endParaRPr>
          </a:p>
        </p:txBody>
      </p:sp>
      <p:sp>
        <p:nvSpPr>
          <p:cNvPr id="6" name="角丸四角形 5"/>
          <p:cNvSpPr/>
          <p:nvPr/>
        </p:nvSpPr>
        <p:spPr>
          <a:xfrm>
            <a:off x="5076056" y="2204864"/>
            <a:ext cx="2808312" cy="187220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Text Box 12"/>
          <p:cNvSpPr txBox="1">
            <a:spLocks noChangeArrowheads="1"/>
          </p:cNvSpPr>
          <p:nvPr/>
        </p:nvSpPr>
        <p:spPr bwMode="auto">
          <a:xfrm>
            <a:off x="683568" y="6583363"/>
            <a:ext cx="8532440" cy="276999"/>
          </a:xfrm>
          <a:prstGeom prst="rect">
            <a:avLst/>
          </a:prstGeom>
          <a:noFill/>
          <a:ln w="28575" algn="ctr">
            <a:noFill/>
            <a:miter lim="800000"/>
            <a:headEnd/>
            <a:tailEnd/>
          </a:ln>
        </p:spPr>
        <p:txBody>
          <a:bodyPr wrap="square">
            <a:spAutoFit/>
          </a:bodyPr>
          <a:lstStyle/>
          <a:p>
            <a:pPr algn="ctr">
              <a:spcBef>
                <a:spcPct val="50000"/>
              </a:spcBef>
            </a:pPr>
            <a:r>
              <a:rPr lang="ja-JP" altLang="en-US" sz="1200" dirty="0"/>
              <a:t>資料</a:t>
            </a:r>
            <a:r>
              <a:rPr lang="ja-JP" altLang="en-US" sz="1200" dirty="0" smtClean="0"/>
              <a:t>）平成</a:t>
            </a:r>
            <a:r>
              <a:rPr lang="en-US" altLang="ja-JP" sz="1200" dirty="0" smtClean="0"/>
              <a:t>25</a:t>
            </a:r>
            <a:r>
              <a:rPr lang="ja-JP" altLang="en-US" sz="1200" dirty="0" smtClean="0"/>
              <a:t>年度老人保健健康増進等事業「要介護認定業務の実施方法に関する調査研究事業報告書」　審査会委員</a:t>
            </a:r>
            <a:r>
              <a:rPr lang="en-US" altLang="ja-JP" sz="1200" dirty="0" smtClean="0"/>
              <a:t>n=5,793</a:t>
            </a:r>
            <a:endParaRPr lang="ja-JP" altLang="en-US"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a:spLocks noGrp="1"/>
          </p:cNvSpPr>
          <p:nvPr>
            <p:ph type="title"/>
          </p:nvPr>
        </p:nvSpPr>
        <p:spPr>
          <a:xfrm>
            <a:off x="574674" y="304800"/>
            <a:ext cx="8245797" cy="747713"/>
          </a:xfrm>
        </p:spPr>
        <p:txBody>
          <a:bodyPr rtlCol="0">
            <a:noAutofit/>
          </a:bodyPr>
          <a:lstStyle/>
          <a:p>
            <a:pPr eaLnBrk="1" fontAlgn="auto" hangingPunct="1">
              <a:spcAft>
                <a:spcPts val="0"/>
              </a:spcAft>
              <a:defRPr/>
            </a:pPr>
            <a:r>
              <a:rPr lang="ja-JP" altLang="en-US" sz="3200" dirty="0" smtClean="0">
                <a:solidFill>
                  <a:schemeClr val="tx1"/>
                </a:solidFill>
              </a:rPr>
              <a:t>３．事務局に役割を徹底・強化してほしいこと</a:t>
            </a:r>
            <a:endParaRPr lang="ja-JP" altLang="en-US" sz="3200"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683568" y="1124744"/>
            <a:ext cx="7776864" cy="5380670"/>
          </a:xfrm>
          <a:prstGeom prst="rect">
            <a:avLst/>
          </a:prstGeom>
          <a:noFill/>
          <a:ln w="9525">
            <a:noFill/>
            <a:miter lim="800000"/>
            <a:headEnd/>
            <a:tailEnd/>
          </a:ln>
          <a:effectLst/>
        </p:spPr>
      </p:pic>
      <p:sp>
        <p:nvSpPr>
          <p:cNvPr id="12" name="角丸四角形 11"/>
          <p:cNvSpPr/>
          <p:nvPr/>
        </p:nvSpPr>
        <p:spPr>
          <a:xfrm>
            <a:off x="654893" y="2254102"/>
            <a:ext cx="6838490" cy="5573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654893" y="2850898"/>
            <a:ext cx="6294742" cy="53025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Text Box 12"/>
          <p:cNvSpPr txBox="1">
            <a:spLocks noChangeArrowheads="1"/>
          </p:cNvSpPr>
          <p:nvPr/>
        </p:nvSpPr>
        <p:spPr bwMode="auto">
          <a:xfrm>
            <a:off x="683568" y="6583363"/>
            <a:ext cx="8532440" cy="276999"/>
          </a:xfrm>
          <a:prstGeom prst="rect">
            <a:avLst/>
          </a:prstGeom>
          <a:noFill/>
          <a:ln w="28575" algn="ctr">
            <a:noFill/>
            <a:miter lim="800000"/>
            <a:headEnd/>
            <a:tailEnd/>
          </a:ln>
        </p:spPr>
        <p:txBody>
          <a:bodyPr wrap="square">
            <a:spAutoFit/>
          </a:bodyPr>
          <a:lstStyle/>
          <a:p>
            <a:pPr algn="ctr">
              <a:spcBef>
                <a:spcPct val="50000"/>
              </a:spcBef>
            </a:pPr>
            <a:r>
              <a:rPr lang="ja-JP" altLang="en-US" sz="1200" dirty="0"/>
              <a:t>資料</a:t>
            </a:r>
            <a:r>
              <a:rPr lang="ja-JP" altLang="en-US" sz="1200" dirty="0" smtClean="0"/>
              <a:t>）平成</a:t>
            </a:r>
            <a:r>
              <a:rPr lang="en-US" altLang="ja-JP" sz="1200" dirty="0" smtClean="0"/>
              <a:t>25</a:t>
            </a:r>
            <a:r>
              <a:rPr lang="ja-JP" altLang="en-US" sz="1200" dirty="0" smtClean="0"/>
              <a:t>年度老人保健健康増進等事業「要介護認定業務の実施方法に関する調査研究事業報告書」　審査会委員</a:t>
            </a:r>
            <a:r>
              <a:rPr lang="en-US" altLang="ja-JP" sz="1200" dirty="0" smtClean="0"/>
              <a:t>n=5,793</a:t>
            </a:r>
            <a:endParaRPr lang="ja-JP" altLang="en-US"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4787" name="Rectangle 3"/>
          <p:cNvSpPr>
            <a:spLocks noGrp="1" noChangeArrowheads="1"/>
          </p:cNvSpPr>
          <p:nvPr>
            <p:ph type="title" idx="4294967295"/>
          </p:nvPr>
        </p:nvSpPr>
        <p:spPr>
          <a:xfrm>
            <a:off x="611560" y="451644"/>
            <a:ext cx="8669215" cy="673100"/>
          </a:xfrm>
        </p:spPr>
        <p:txBody>
          <a:bodyPr/>
          <a:lstStyle/>
          <a:p>
            <a:pPr eaLnBrk="1" hangingPunct="1">
              <a:lnSpc>
                <a:spcPct val="110000"/>
              </a:lnSpc>
              <a:defRPr/>
            </a:pPr>
            <a:r>
              <a:rPr lang="en-US" altLang="ja-JP" sz="3400" dirty="0" smtClean="0"/>
              <a:t/>
            </a:r>
            <a:br>
              <a:rPr lang="en-US" altLang="ja-JP" sz="3400" dirty="0" smtClean="0"/>
            </a:br>
            <a:r>
              <a:rPr lang="ja-JP" altLang="en-US" sz="3400" dirty="0" smtClean="0"/>
              <a:t>１．２日間の講義・演習の振返り</a:t>
            </a:r>
            <a:endParaRPr lang="en-US" altLang="ja-JP" sz="3400" dirty="0" smtClean="0"/>
          </a:p>
        </p:txBody>
      </p:sp>
      <p:sp>
        <p:nvSpPr>
          <p:cNvPr id="20" name="正方形/長方形 19"/>
          <p:cNvSpPr/>
          <p:nvPr/>
        </p:nvSpPr>
        <p:spPr>
          <a:xfrm>
            <a:off x="583223" y="1778920"/>
            <a:ext cx="4055246" cy="1506064"/>
          </a:xfrm>
          <a:prstGeom prst="rect">
            <a:avLst/>
          </a:prstGeom>
          <a:solidFill>
            <a:srgbClr val="CCDAEC"/>
          </a:solidFill>
          <a:effectLst>
            <a:innerShdw blurRad="63500" dist="50800" dir="18900000">
              <a:prstClr val="black">
                <a:alpha val="50000"/>
              </a:prstClr>
            </a:innerShdw>
          </a:effectLst>
        </p:spPr>
        <p:style>
          <a:lnRef idx="3">
            <a:schemeClr val="lt1"/>
          </a:lnRef>
          <a:fillRef idx="1">
            <a:schemeClr val="accent3"/>
          </a:fillRef>
          <a:effectRef idx="1">
            <a:schemeClr val="accent3"/>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FontTx/>
              <a:buNone/>
            </a:pPr>
            <a:endParaRPr kumimoji="1" lang="ja-JP" altLang="en-US" b="1" spc="50" dirty="0">
              <a:ln w="11430"/>
              <a:solidFill>
                <a:srgbClr val="000000"/>
              </a:solidFill>
              <a:effectLst>
                <a:outerShdw blurRad="76200" dist="50800" dir="5400000" algn="tl" rotWithShape="0">
                  <a:srgbClr val="000000">
                    <a:alpha val="65000"/>
                  </a:srgbClr>
                </a:outerShdw>
              </a:effectLst>
            </a:endParaRPr>
          </a:p>
        </p:txBody>
      </p:sp>
      <p:sp>
        <p:nvSpPr>
          <p:cNvPr id="21" name="正方形/長方形 20"/>
          <p:cNvSpPr/>
          <p:nvPr/>
        </p:nvSpPr>
        <p:spPr>
          <a:xfrm>
            <a:off x="4836593" y="3212976"/>
            <a:ext cx="4055246" cy="1506064"/>
          </a:xfrm>
          <a:prstGeom prst="rect">
            <a:avLst/>
          </a:prstGeom>
          <a:solidFill>
            <a:srgbClr val="CCDAEC"/>
          </a:solidFill>
          <a:effectLst>
            <a:innerShdw blurRad="63500" dist="50800" dir="18900000">
              <a:prstClr val="black">
                <a:alpha val="50000"/>
              </a:prstClr>
            </a:innerShdw>
          </a:effectLst>
        </p:spPr>
        <p:style>
          <a:lnRef idx="3">
            <a:schemeClr val="lt1"/>
          </a:lnRef>
          <a:fillRef idx="1">
            <a:schemeClr val="accent3"/>
          </a:fillRef>
          <a:effectRef idx="1">
            <a:schemeClr val="accent3"/>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FontTx/>
              <a:buNone/>
            </a:pPr>
            <a:endParaRPr kumimoji="1" lang="ja-JP" altLang="en-US" sz="1200" b="1" spc="50" dirty="0">
              <a:ln w="11430"/>
              <a:solidFill>
                <a:srgbClr val="000000"/>
              </a:solidFill>
              <a:effectLst>
                <a:outerShdw blurRad="76200" dist="50800" dir="5400000" algn="tl" rotWithShape="0">
                  <a:srgbClr val="000000">
                    <a:alpha val="65000"/>
                  </a:srgbClr>
                </a:outerShdw>
              </a:effectLst>
            </a:endParaRPr>
          </a:p>
        </p:txBody>
      </p:sp>
      <p:sp>
        <p:nvSpPr>
          <p:cNvPr id="22" name="正方形/長方形 21"/>
          <p:cNvSpPr/>
          <p:nvPr/>
        </p:nvSpPr>
        <p:spPr>
          <a:xfrm>
            <a:off x="583223" y="3316720"/>
            <a:ext cx="4055246" cy="1408424"/>
          </a:xfrm>
          <a:prstGeom prst="rect">
            <a:avLst/>
          </a:prstGeom>
          <a:solidFill>
            <a:srgbClr val="FFFFCC"/>
          </a:solidFill>
          <a:effectLst>
            <a:innerShdw blurRad="63500" dist="50800" dir="18900000">
              <a:prstClr val="black">
                <a:alpha val="50000"/>
              </a:prstClr>
            </a:innerShdw>
          </a:effectLst>
        </p:spPr>
        <p:style>
          <a:lnRef idx="3">
            <a:schemeClr val="lt1"/>
          </a:lnRef>
          <a:fillRef idx="1">
            <a:schemeClr val="accent3"/>
          </a:fillRef>
          <a:effectRef idx="1">
            <a:schemeClr val="accent3"/>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FontTx/>
              <a:buNone/>
            </a:pPr>
            <a:r>
              <a:rPr kumimoji="1" lang="en-US" altLang="ja-JP" b="1" spc="50" dirty="0" smtClean="0">
                <a:ln w="11430"/>
                <a:solidFill>
                  <a:srgbClr val="061DC8"/>
                </a:solidFill>
                <a:effectLst>
                  <a:outerShdw blurRad="76200" dist="50800" dir="5400000" algn="tl" rotWithShape="0">
                    <a:srgbClr val="000000">
                      <a:alpha val="65000"/>
                    </a:srgbClr>
                  </a:outerShdw>
                </a:effectLst>
              </a:rPr>
              <a:t/>
            </a:r>
            <a:br>
              <a:rPr kumimoji="1" lang="en-US" altLang="ja-JP" b="1" spc="50" dirty="0" smtClean="0">
                <a:ln w="11430"/>
                <a:solidFill>
                  <a:srgbClr val="061DC8"/>
                </a:solidFill>
                <a:effectLst>
                  <a:outerShdw blurRad="76200" dist="50800" dir="5400000" algn="tl" rotWithShape="0">
                    <a:srgbClr val="000000">
                      <a:alpha val="65000"/>
                    </a:srgbClr>
                  </a:outerShdw>
                </a:effectLst>
              </a:rPr>
            </a:br>
            <a:endParaRPr kumimoji="1" lang="ja-JP" altLang="en-US" b="1" spc="50" dirty="0" smtClean="0">
              <a:ln w="11430"/>
              <a:solidFill>
                <a:srgbClr val="061DC8"/>
              </a:solidFill>
              <a:effectLst>
                <a:outerShdw blurRad="76200" dist="50800" dir="5400000" algn="tl" rotWithShape="0">
                  <a:srgbClr val="000000">
                    <a:alpha val="65000"/>
                  </a:srgbClr>
                </a:outerShdw>
              </a:effectLst>
            </a:endParaRPr>
          </a:p>
        </p:txBody>
      </p:sp>
      <p:sp>
        <p:nvSpPr>
          <p:cNvPr id="23" name="正方形/長方形 22"/>
          <p:cNvSpPr/>
          <p:nvPr/>
        </p:nvSpPr>
        <p:spPr>
          <a:xfrm>
            <a:off x="4860032" y="1772816"/>
            <a:ext cx="4055246" cy="1408424"/>
          </a:xfrm>
          <a:prstGeom prst="rect">
            <a:avLst/>
          </a:prstGeom>
          <a:solidFill>
            <a:srgbClr val="FFFFCC"/>
          </a:solidFill>
          <a:effectLst>
            <a:innerShdw blurRad="63500" dist="50800" dir="18900000">
              <a:prstClr val="black">
                <a:alpha val="50000"/>
              </a:prstClr>
            </a:innerShdw>
          </a:effectLst>
        </p:spPr>
        <p:style>
          <a:lnRef idx="3">
            <a:schemeClr val="lt1"/>
          </a:lnRef>
          <a:fillRef idx="1">
            <a:schemeClr val="accent3"/>
          </a:fillRef>
          <a:effectRef idx="1">
            <a:schemeClr val="accent3"/>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FontTx/>
              <a:buNone/>
            </a:pPr>
            <a:endParaRPr kumimoji="1" lang="ja-JP" altLang="en-US" sz="2000" b="1" spc="50" dirty="0">
              <a:ln w="11430"/>
              <a:solidFill>
                <a:srgbClr val="000000"/>
              </a:solidFill>
              <a:effectLst>
                <a:outerShdw blurRad="76200" dist="50800" dir="5400000" algn="tl" rotWithShape="0">
                  <a:srgbClr val="000000">
                    <a:alpha val="65000"/>
                  </a:srgbClr>
                </a:outerShdw>
              </a:effectLst>
            </a:endParaRPr>
          </a:p>
        </p:txBody>
      </p:sp>
      <p:sp>
        <p:nvSpPr>
          <p:cNvPr id="24" name="正方形/長方形 23"/>
          <p:cNvSpPr/>
          <p:nvPr/>
        </p:nvSpPr>
        <p:spPr>
          <a:xfrm>
            <a:off x="583223" y="4784954"/>
            <a:ext cx="4055246" cy="1596373"/>
          </a:xfrm>
          <a:prstGeom prst="rect">
            <a:avLst/>
          </a:prstGeom>
          <a:solidFill>
            <a:srgbClr val="CCDAEC"/>
          </a:solidFill>
          <a:ln>
            <a:noFill/>
          </a:ln>
          <a:effectLst>
            <a:innerShdw blurRad="63500" dist="50800" dir="18900000">
              <a:prstClr val="black">
                <a:alpha val="50000"/>
              </a:prstClr>
            </a:innerShdw>
          </a:effectLst>
        </p:spPr>
        <p:style>
          <a:lnRef idx="3">
            <a:schemeClr val="lt1"/>
          </a:lnRef>
          <a:fillRef idx="1">
            <a:schemeClr val="accent3"/>
          </a:fillRef>
          <a:effectRef idx="1">
            <a:schemeClr val="accent3"/>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FontTx/>
              <a:buNone/>
            </a:pPr>
            <a:r>
              <a:rPr kumimoji="1" lang="en-US" altLang="ja-JP" b="1" spc="50" dirty="0" smtClean="0">
                <a:ln w="11430"/>
                <a:solidFill>
                  <a:srgbClr val="000000"/>
                </a:solidFill>
                <a:effectLst>
                  <a:outerShdw blurRad="76200" dist="50800" dir="5400000" algn="tl" rotWithShape="0">
                    <a:srgbClr val="000000">
                      <a:alpha val="65000"/>
                    </a:srgbClr>
                  </a:outerShdw>
                </a:effectLst>
              </a:rPr>
              <a:t/>
            </a:r>
            <a:br>
              <a:rPr kumimoji="1" lang="en-US" altLang="ja-JP" b="1" spc="50" dirty="0" smtClean="0">
                <a:ln w="11430"/>
                <a:solidFill>
                  <a:srgbClr val="000000"/>
                </a:solidFill>
                <a:effectLst>
                  <a:outerShdw blurRad="76200" dist="50800" dir="5400000" algn="tl" rotWithShape="0">
                    <a:srgbClr val="000000">
                      <a:alpha val="65000"/>
                    </a:srgbClr>
                  </a:outerShdw>
                </a:effectLst>
              </a:rPr>
            </a:br>
            <a:endParaRPr kumimoji="1" lang="ja-JP" altLang="en-US" b="1" spc="50" dirty="0">
              <a:ln w="11430"/>
              <a:solidFill>
                <a:srgbClr val="000000"/>
              </a:solidFill>
              <a:effectLst>
                <a:outerShdw blurRad="76200" dist="50800" dir="5400000" algn="tl" rotWithShape="0">
                  <a:srgbClr val="000000">
                    <a:alpha val="65000"/>
                  </a:srgbClr>
                </a:outerShdw>
              </a:effectLst>
            </a:endParaRPr>
          </a:p>
        </p:txBody>
      </p:sp>
      <p:sp>
        <p:nvSpPr>
          <p:cNvPr id="25" name="正方形/長方形 24"/>
          <p:cNvSpPr/>
          <p:nvPr/>
        </p:nvSpPr>
        <p:spPr>
          <a:xfrm>
            <a:off x="4836593" y="4784955"/>
            <a:ext cx="4055246" cy="1596373"/>
          </a:xfrm>
          <a:prstGeom prst="rect">
            <a:avLst/>
          </a:prstGeom>
          <a:solidFill>
            <a:srgbClr val="FFFFCC"/>
          </a:solidFill>
          <a:ln>
            <a:noFill/>
          </a:ln>
          <a:effectLst>
            <a:innerShdw blurRad="63500" dist="50800" dir="18900000">
              <a:prstClr val="black">
                <a:alpha val="50000"/>
              </a:prstClr>
            </a:innerShdw>
          </a:effectLst>
        </p:spPr>
        <p:style>
          <a:lnRef idx="3">
            <a:schemeClr val="lt1"/>
          </a:lnRef>
          <a:fillRef idx="1">
            <a:schemeClr val="accent3"/>
          </a:fillRef>
          <a:effectRef idx="1">
            <a:schemeClr val="accent3"/>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FontTx/>
              <a:buNone/>
            </a:pPr>
            <a:endParaRPr kumimoji="1" lang="ja-JP" altLang="en-US" b="1" spc="50" dirty="0">
              <a:ln w="11430"/>
              <a:solidFill>
                <a:srgbClr val="000000"/>
              </a:solidFill>
              <a:effectLst>
                <a:outerShdw blurRad="76200" dist="50800" dir="5400000" algn="tl" rotWithShape="0">
                  <a:srgbClr val="000000">
                    <a:alpha val="65000"/>
                  </a:srgbClr>
                </a:outerShdw>
              </a:effectLst>
            </a:endParaRPr>
          </a:p>
        </p:txBody>
      </p:sp>
      <p:sp>
        <p:nvSpPr>
          <p:cNvPr id="26" name="角丸四角形 25"/>
          <p:cNvSpPr/>
          <p:nvPr/>
        </p:nvSpPr>
        <p:spPr>
          <a:xfrm>
            <a:off x="5580112" y="4892968"/>
            <a:ext cx="606197" cy="307834"/>
          </a:xfrm>
          <a:prstGeom prst="roundRect">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0" anchor="ctr"/>
          <a:lstStyle/>
          <a:p>
            <a:pPr algn="ctr">
              <a:spcBef>
                <a:spcPct val="0"/>
              </a:spcBef>
              <a:buFontTx/>
              <a:buNone/>
            </a:pPr>
            <a:r>
              <a:rPr kumimoji="1" lang="ja-JP" altLang="en-US" sz="1400" dirty="0" smtClean="0">
                <a:solidFill>
                  <a:srgbClr val="FFFFFF"/>
                </a:solidFill>
                <a:latin typeface="HG丸ｺﾞｼｯｸM-PRO" pitchFamily="50" charset="-128"/>
                <a:ea typeface="HG丸ｺﾞｼｯｸM-PRO" pitchFamily="50" charset="-128"/>
              </a:rPr>
              <a:t>演習</a:t>
            </a:r>
            <a:endParaRPr kumimoji="1" lang="ja-JP" altLang="en-US" sz="1400" dirty="0">
              <a:solidFill>
                <a:srgbClr val="FFFFFF"/>
              </a:solidFill>
              <a:latin typeface="HG丸ｺﾞｼｯｸM-PRO" pitchFamily="50" charset="-128"/>
              <a:ea typeface="HG丸ｺﾞｼｯｸM-PRO" pitchFamily="50" charset="-128"/>
            </a:endParaRPr>
          </a:p>
        </p:txBody>
      </p:sp>
      <p:sp>
        <p:nvSpPr>
          <p:cNvPr id="27" name="角丸四角形 26"/>
          <p:cNvSpPr/>
          <p:nvPr/>
        </p:nvSpPr>
        <p:spPr>
          <a:xfrm>
            <a:off x="652395" y="3423486"/>
            <a:ext cx="606197" cy="307834"/>
          </a:xfrm>
          <a:prstGeom prst="roundRect">
            <a:avLst/>
          </a:prstGeom>
          <a:solidFill>
            <a:srgbClr val="0070C0"/>
          </a:solidFill>
        </p:spPr>
        <p:style>
          <a:lnRef idx="0">
            <a:schemeClr val="accent2"/>
          </a:lnRef>
          <a:fillRef idx="3">
            <a:schemeClr val="accent2"/>
          </a:fillRef>
          <a:effectRef idx="3">
            <a:schemeClr val="accent2"/>
          </a:effectRef>
          <a:fontRef idx="minor">
            <a:schemeClr val="lt1"/>
          </a:fontRef>
        </p:style>
        <p:txBody>
          <a:bodyPr rtlCol="0" anchor="ctr"/>
          <a:lstStyle/>
          <a:p>
            <a:pPr algn="ctr">
              <a:spcBef>
                <a:spcPct val="0"/>
              </a:spcBef>
              <a:buFontTx/>
              <a:buNone/>
            </a:pPr>
            <a:r>
              <a:rPr kumimoji="1" lang="ja-JP" altLang="en-US" sz="1400" dirty="0" smtClean="0">
                <a:solidFill>
                  <a:srgbClr val="FFFFFF"/>
                </a:solidFill>
                <a:latin typeface="HG丸ｺﾞｼｯｸM-PRO" pitchFamily="50" charset="-128"/>
                <a:ea typeface="HG丸ｺﾞｼｯｸM-PRO" pitchFamily="50" charset="-128"/>
              </a:rPr>
              <a:t>講義</a:t>
            </a:r>
            <a:endParaRPr kumimoji="1" lang="ja-JP" altLang="en-US" sz="1400" dirty="0">
              <a:solidFill>
                <a:srgbClr val="FFFFFF"/>
              </a:solidFill>
              <a:latin typeface="HG丸ｺﾞｼｯｸM-PRO" pitchFamily="50" charset="-128"/>
              <a:ea typeface="HG丸ｺﾞｼｯｸM-PRO" pitchFamily="50" charset="-128"/>
            </a:endParaRPr>
          </a:p>
        </p:txBody>
      </p:sp>
      <p:sp>
        <p:nvSpPr>
          <p:cNvPr id="28" name="角丸四角形 27"/>
          <p:cNvSpPr/>
          <p:nvPr/>
        </p:nvSpPr>
        <p:spPr>
          <a:xfrm>
            <a:off x="1273944" y="3441171"/>
            <a:ext cx="606197" cy="307834"/>
          </a:xfrm>
          <a:prstGeom prst="roundRect">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0" anchor="ctr"/>
          <a:lstStyle/>
          <a:p>
            <a:pPr algn="ctr">
              <a:spcBef>
                <a:spcPct val="0"/>
              </a:spcBef>
              <a:buFontTx/>
              <a:buNone/>
            </a:pPr>
            <a:r>
              <a:rPr kumimoji="1" lang="ja-JP" altLang="en-US" sz="1400" dirty="0" smtClean="0">
                <a:solidFill>
                  <a:srgbClr val="FFFFFF"/>
                </a:solidFill>
                <a:latin typeface="HG丸ｺﾞｼｯｸM-PRO" pitchFamily="50" charset="-128"/>
                <a:ea typeface="HG丸ｺﾞｼｯｸM-PRO" pitchFamily="50" charset="-128"/>
              </a:rPr>
              <a:t>演習</a:t>
            </a:r>
            <a:endParaRPr kumimoji="1" lang="ja-JP" altLang="en-US" sz="1400" dirty="0">
              <a:solidFill>
                <a:srgbClr val="FFFFFF"/>
              </a:solidFill>
              <a:latin typeface="HG丸ｺﾞｼｯｸM-PRO" pitchFamily="50" charset="-128"/>
              <a:ea typeface="HG丸ｺﾞｼｯｸM-PRO" pitchFamily="50" charset="-128"/>
            </a:endParaRPr>
          </a:p>
        </p:txBody>
      </p:sp>
      <p:sp>
        <p:nvSpPr>
          <p:cNvPr id="29" name="角丸四角形 28"/>
          <p:cNvSpPr/>
          <p:nvPr/>
        </p:nvSpPr>
        <p:spPr>
          <a:xfrm>
            <a:off x="4961020" y="1883501"/>
            <a:ext cx="606197" cy="307834"/>
          </a:xfrm>
          <a:prstGeom prst="roundRect">
            <a:avLst/>
          </a:prstGeom>
          <a:solidFill>
            <a:srgbClr val="0070C0"/>
          </a:solidFill>
        </p:spPr>
        <p:style>
          <a:lnRef idx="0">
            <a:schemeClr val="accent2"/>
          </a:lnRef>
          <a:fillRef idx="3">
            <a:schemeClr val="accent2"/>
          </a:fillRef>
          <a:effectRef idx="3">
            <a:schemeClr val="accent2"/>
          </a:effectRef>
          <a:fontRef idx="minor">
            <a:schemeClr val="lt1"/>
          </a:fontRef>
        </p:style>
        <p:txBody>
          <a:bodyPr rtlCol="0" anchor="ctr"/>
          <a:lstStyle/>
          <a:p>
            <a:pPr algn="ctr">
              <a:spcBef>
                <a:spcPct val="0"/>
              </a:spcBef>
              <a:buFontTx/>
              <a:buNone/>
            </a:pPr>
            <a:r>
              <a:rPr kumimoji="1" lang="ja-JP" altLang="en-US" sz="1400" dirty="0" smtClean="0">
                <a:solidFill>
                  <a:srgbClr val="FFFFFF"/>
                </a:solidFill>
                <a:latin typeface="HG丸ｺﾞｼｯｸM-PRO" pitchFamily="50" charset="-128"/>
                <a:ea typeface="HG丸ｺﾞｼｯｸM-PRO" pitchFamily="50" charset="-128"/>
              </a:rPr>
              <a:t>講義</a:t>
            </a:r>
            <a:endParaRPr kumimoji="1" lang="ja-JP" altLang="en-US" sz="1400" dirty="0">
              <a:solidFill>
                <a:srgbClr val="FFFFFF"/>
              </a:solidFill>
              <a:latin typeface="HG丸ｺﾞｼｯｸM-PRO" pitchFamily="50" charset="-128"/>
              <a:ea typeface="HG丸ｺﾞｼｯｸM-PRO" pitchFamily="50" charset="-128"/>
            </a:endParaRPr>
          </a:p>
        </p:txBody>
      </p:sp>
      <p:sp>
        <p:nvSpPr>
          <p:cNvPr id="30" name="角丸四角形 29"/>
          <p:cNvSpPr/>
          <p:nvPr/>
        </p:nvSpPr>
        <p:spPr>
          <a:xfrm>
            <a:off x="5603551" y="1883501"/>
            <a:ext cx="606197" cy="307834"/>
          </a:xfrm>
          <a:prstGeom prst="roundRect">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0" anchor="ctr"/>
          <a:lstStyle/>
          <a:p>
            <a:pPr algn="ctr">
              <a:spcBef>
                <a:spcPct val="0"/>
              </a:spcBef>
              <a:buFontTx/>
              <a:buNone/>
            </a:pPr>
            <a:r>
              <a:rPr kumimoji="1" lang="ja-JP" altLang="en-US" sz="1400" dirty="0" smtClean="0">
                <a:solidFill>
                  <a:srgbClr val="FFFFFF"/>
                </a:solidFill>
                <a:latin typeface="HG丸ｺﾞｼｯｸM-PRO" pitchFamily="50" charset="-128"/>
                <a:ea typeface="HG丸ｺﾞｼｯｸM-PRO" pitchFamily="50" charset="-128"/>
              </a:rPr>
              <a:t>演習</a:t>
            </a:r>
            <a:endParaRPr kumimoji="1" lang="ja-JP" altLang="en-US" sz="1400" dirty="0">
              <a:solidFill>
                <a:srgbClr val="FFFFFF"/>
              </a:solidFill>
              <a:latin typeface="HG丸ｺﾞｼｯｸM-PRO" pitchFamily="50" charset="-128"/>
              <a:ea typeface="HG丸ｺﾞｼｯｸM-PRO" pitchFamily="50" charset="-128"/>
            </a:endParaRPr>
          </a:p>
        </p:txBody>
      </p:sp>
      <p:sp>
        <p:nvSpPr>
          <p:cNvPr id="31" name="角丸四角形 30"/>
          <p:cNvSpPr/>
          <p:nvPr/>
        </p:nvSpPr>
        <p:spPr>
          <a:xfrm>
            <a:off x="652395" y="1869105"/>
            <a:ext cx="606197" cy="307834"/>
          </a:xfrm>
          <a:prstGeom prst="roundRect">
            <a:avLst/>
          </a:prstGeom>
          <a:solidFill>
            <a:srgbClr val="0070C0"/>
          </a:solidFill>
        </p:spPr>
        <p:style>
          <a:lnRef idx="0">
            <a:schemeClr val="accent2"/>
          </a:lnRef>
          <a:fillRef idx="3">
            <a:schemeClr val="accent2"/>
          </a:fillRef>
          <a:effectRef idx="3">
            <a:schemeClr val="accent2"/>
          </a:effectRef>
          <a:fontRef idx="minor">
            <a:schemeClr val="lt1"/>
          </a:fontRef>
        </p:style>
        <p:txBody>
          <a:bodyPr rtlCol="0" anchor="ctr"/>
          <a:lstStyle/>
          <a:p>
            <a:pPr algn="ctr">
              <a:spcBef>
                <a:spcPct val="0"/>
              </a:spcBef>
              <a:buFontTx/>
              <a:buNone/>
            </a:pPr>
            <a:r>
              <a:rPr kumimoji="1" lang="ja-JP" altLang="en-US" sz="1400" dirty="0" smtClean="0">
                <a:solidFill>
                  <a:srgbClr val="FFFFFF"/>
                </a:solidFill>
                <a:latin typeface="HG丸ｺﾞｼｯｸM-PRO" pitchFamily="50" charset="-128"/>
                <a:ea typeface="HG丸ｺﾞｼｯｸM-PRO" pitchFamily="50" charset="-128"/>
              </a:rPr>
              <a:t>講義</a:t>
            </a:r>
            <a:endParaRPr kumimoji="1" lang="ja-JP" altLang="en-US" sz="1400" dirty="0">
              <a:solidFill>
                <a:srgbClr val="FFFFFF"/>
              </a:solidFill>
              <a:latin typeface="HG丸ｺﾞｼｯｸM-PRO" pitchFamily="50" charset="-128"/>
              <a:ea typeface="HG丸ｺﾞｼｯｸM-PRO" pitchFamily="50" charset="-128"/>
            </a:endParaRPr>
          </a:p>
        </p:txBody>
      </p:sp>
      <p:sp>
        <p:nvSpPr>
          <p:cNvPr id="32" name="角丸四角形 31"/>
          <p:cNvSpPr/>
          <p:nvPr/>
        </p:nvSpPr>
        <p:spPr>
          <a:xfrm>
            <a:off x="4937581" y="3303161"/>
            <a:ext cx="606197" cy="307834"/>
          </a:xfrm>
          <a:prstGeom prst="roundRect">
            <a:avLst/>
          </a:prstGeom>
          <a:solidFill>
            <a:srgbClr val="0070C0"/>
          </a:solidFill>
        </p:spPr>
        <p:style>
          <a:lnRef idx="0">
            <a:schemeClr val="accent2"/>
          </a:lnRef>
          <a:fillRef idx="3">
            <a:schemeClr val="accent2"/>
          </a:fillRef>
          <a:effectRef idx="3">
            <a:schemeClr val="accent2"/>
          </a:effectRef>
          <a:fontRef idx="minor">
            <a:schemeClr val="lt1"/>
          </a:fontRef>
        </p:style>
        <p:txBody>
          <a:bodyPr rtlCol="0" anchor="ctr"/>
          <a:lstStyle/>
          <a:p>
            <a:pPr algn="ctr">
              <a:spcBef>
                <a:spcPct val="0"/>
              </a:spcBef>
              <a:buFontTx/>
              <a:buNone/>
            </a:pPr>
            <a:r>
              <a:rPr kumimoji="1" lang="ja-JP" altLang="en-US" sz="1400" dirty="0" smtClean="0">
                <a:solidFill>
                  <a:srgbClr val="FFFFFF"/>
                </a:solidFill>
                <a:latin typeface="HG丸ｺﾞｼｯｸM-PRO" pitchFamily="50" charset="-128"/>
                <a:ea typeface="HG丸ｺﾞｼｯｸM-PRO" pitchFamily="50" charset="-128"/>
              </a:rPr>
              <a:t>講義</a:t>
            </a:r>
            <a:endParaRPr kumimoji="1" lang="ja-JP" altLang="en-US" sz="1400" dirty="0">
              <a:solidFill>
                <a:srgbClr val="FFFFFF"/>
              </a:solidFill>
              <a:latin typeface="HG丸ｺﾞｼｯｸM-PRO" pitchFamily="50" charset="-128"/>
              <a:ea typeface="HG丸ｺﾞｼｯｸM-PRO" pitchFamily="50" charset="-128"/>
            </a:endParaRPr>
          </a:p>
        </p:txBody>
      </p:sp>
      <p:sp>
        <p:nvSpPr>
          <p:cNvPr id="36" name="角丸四角形 35"/>
          <p:cNvSpPr/>
          <p:nvPr/>
        </p:nvSpPr>
        <p:spPr>
          <a:xfrm>
            <a:off x="652395" y="4886051"/>
            <a:ext cx="606197" cy="307834"/>
          </a:xfrm>
          <a:prstGeom prst="roundRect">
            <a:avLst/>
          </a:prstGeom>
          <a:solidFill>
            <a:srgbClr val="0070C0"/>
          </a:solidFill>
        </p:spPr>
        <p:style>
          <a:lnRef idx="0">
            <a:schemeClr val="accent2"/>
          </a:lnRef>
          <a:fillRef idx="3">
            <a:schemeClr val="accent2"/>
          </a:fillRef>
          <a:effectRef idx="3">
            <a:schemeClr val="accent2"/>
          </a:effectRef>
          <a:fontRef idx="minor">
            <a:schemeClr val="lt1"/>
          </a:fontRef>
        </p:style>
        <p:txBody>
          <a:bodyPr rtlCol="0" anchor="ctr"/>
          <a:lstStyle/>
          <a:p>
            <a:pPr algn="ctr">
              <a:spcBef>
                <a:spcPct val="0"/>
              </a:spcBef>
              <a:buFontTx/>
              <a:buNone/>
            </a:pPr>
            <a:r>
              <a:rPr kumimoji="1" lang="ja-JP" altLang="en-US" sz="1400" dirty="0" smtClean="0">
                <a:solidFill>
                  <a:srgbClr val="FFFFFF"/>
                </a:solidFill>
                <a:latin typeface="HG丸ｺﾞｼｯｸM-PRO" pitchFamily="50" charset="-128"/>
                <a:ea typeface="HG丸ｺﾞｼｯｸM-PRO" pitchFamily="50" charset="-128"/>
              </a:rPr>
              <a:t>講義</a:t>
            </a:r>
            <a:endParaRPr kumimoji="1" lang="ja-JP" altLang="en-US" sz="1400" dirty="0">
              <a:solidFill>
                <a:srgbClr val="FFFFFF"/>
              </a:solidFill>
              <a:latin typeface="HG丸ｺﾞｼｯｸM-PRO" pitchFamily="50" charset="-128"/>
              <a:ea typeface="HG丸ｺﾞｼｯｸM-PRO" pitchFamily="50" charset="-128"/>
            </a:endParaRPr>
          </a:p>
        </p:txBody>
      </p:sp>
      <p:sp>
        <p:nvSpPr>
          <p:cNvPr id="37" name="角丸四角形 36"/>
          <p:cNvSpPr/>
          <p:nvPr/>
        </p:nvSpPr>
        <p:spPr>
          <a:xfrm>
            <a:off x="1273944" y="4886051"/>
            <a:ext cx="606197" cy="307834"/>
          </a:xfrm>
          <a:prstGeom prst="roundRect">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0" anchor="ctr"/>
          <a:lstStyle/>
          <a:p>
            <a:pPr algn="ctr">
              <a:spcBef>
                <a:spcPct val="0"/>
              </a:spcBef>
              <a:buFontTx/>
              <a:buNone/>
            </a:pPr>
            <a:r>
              <a:rPr kumimoji="1" lang="ja-JP" altLang="en-US" sz="1400" dirty="0" smtClean="0">
                <a:solidFill>
                  <a:srgbClr val="FFFFFF"/>
                </a:solidFill>
                <a:latin typeface="HG丸ｺﾞｼｯｸM-PRO" pitchFamily="50" charset="-128"/>
                <a:ea typeface="HG丸ｺﾞｼｯｸM-PRO" pitchFamily="50" charset="-128"/>
              </a:rPr>
              <a:t>演習</a:t>
            </a:r>
            <a:endParaRPr kumimoji="1" lang="ja-JP" altLang="en-US" sz="1400" dirty="0">
              <a:solidFill>
                <a:srgbClr val="FFFFFF"/>
              </a:solidFill>
              <a:latin typeface="HG丸ｺﾞｼｯｸM-PRO" pitchFamily="50" charset="-128"/>
              <a:ea typeface="HG丸ｺﾞｼｯｸM-PRO" pitchFamily="50" charset="-128"/>
            </a:endParaRPr>
          </a:p>
        </p:txBody>
      </p:sp>
      <p:sp>
        <p:nvSpPr>
          <p:cNvPr id="39" name="テキスト ボックス 38"/>
          <p:cNvSpPr txBox="1"/>
          <p:nvPr/>
        </p:nvSpPr>
        <p:spPr>
          <a:xfrm>
            <a:off x="1547664" y="1811616"/>
            <a:ext cx="2909771" cy="369332"/>
          </a:xfrm>
          <a:prstGeom prst="rect">
            <a:avLst/>
          </a:prstGeom>
          <a:noFill/>
        </p:spPr>
        <p:txBody>
          <a:bodyPr wrap="none" rtlCol="0">
            <a:spAutoFit/>
          </a:bodyPr>
          <a:lstStyle/>
          <a:p>
            <a:pPr algn="l">
              <a:spcBef>
                <a:spcPct val="0"/>
              </a:spcBef>
              <a:buFontTx/>
              <a:buNone/>
            </a:pPr>
            <a:r>
              <a:rPr kumimoji="1" lang="ja-JP" altLang="en-US" sz="1800" dirty="0" smtClean="0">
                <a:solidFill>
                  <a:srgbClr val="000000"/>
                </a:solidFill>
                <a:latin typeface="+mn-ea"/>
                <a:ea typeface="+mn-ea"/>
              </a:rPr>
              <a:t>認定調査の基本的な考え方</a:t>
            </a:r>
            <a:endParaRPr kumimoji="1" lang="ja-JP" altLang="en-US" sz="1800" dirty="0">
              <a:solidFill>
                <a:srgbClr val="000000"/>
              </a:solidFill>
              <a:latin typeface="+mn-ea"/>
              <a:ea typeface="+mn-ea"/>
            </a:endParaRPr>
          </a:p>
        </p:txBody>
      </p:sp>
      <p:sp>
        <p:nvSpPr>
          <p:cNvPr id="40" name="テキスト ボックス 39"/>
          <p:cNvSpPr txBox="1"/>
          <p:nvPr/>
        </p:nvSpPr>
        <p:spPr>
          <a:xfrm>
            <a:off x="5585164" y="3229413"/>
            <a:ext cx="3307316" cy="646331"/>
          </a:xfrm>
          <a:prstGeom prst="rect">
            <a:avLst/>
          </a:prstGeom>
          <a:noFill/>
        </p:spPr>
        <p:txBody>
          <a:bodyPr wrap="none" rtlCol="0">
            <a:spAutoFit/>
          </a:bodyPr>
          <a:lstStyle/>
          <a:p>
            <a:pPr algn="l">
              <a:spcBef>
                <a:spcPct val="0"/>
              </a:spcBef>
              <a:buFontTx/>
              <a:buNone/>
            </a:pPr>
            <a:r>
              <a:rPr kumimoji="1" lang="ja-JP" altLang="en-US" sz="1800" dirty="0" smtClean="0">
                <a:solidFill>
                  <a:srgbClr val="000000"/>
                </a:solidFill>
                <a:latin typeface="+mn-ea"/>
                <a:ea typeface="+mn-ea"/>
              </a:rPr>
              <a:t>認定調査項目のポイントと</a:t>
            </a:r>
            <a:endParaRPr kumimoji="1" lang="en-US" altLang="ja-JP" sz="1800" dirty="0" smtClean="0">
              <a:solidFill>
                <a:srgbClr val="000000"/>
              </a:solidFill>
              <a:latin typeface="+mn-ea"/>
              <a:ea typeface="+mn-ea"/>
            </a:endParaRPr>
          </a:p>
          <a:p>
            <a:pPr algn="l">
              <a:spcBef>
                <a:spcPct val="0"/>
              </a:spcBef>
              <a:buFontTx/>
              <a:buNone/>
            </a:pPr>
            <a:r>
              <a:rPr lang="en-US" altLang="ja-JP" sz="1800" dirty="0" smtClean="0">
                <a:solidFill>
                  <a:srgbClr val="000000"/>
                </a:solidFill>
                <a:latin typeface="+mn-ea"/>
                <a:ea typeface="+mn-ea"/>
              </a:rPr>
              <a:t>                       </a:t>
            </a:r>
            <a:r>
              <a:rPr kumimoji="1" lang="ja-JP" altLang="en-US" sz="1800" dirty="0" smtClean="0">
                <a:solidFill>
                  <a:srgbClr val="000000"/>
                </a:solidFill>
                <a:latin typeface="+mn-ea"/>
                <a:ea typeface="+mn-ea"/>
              </a:rPr>
              <a:t>疑義への対応</a:t>
            </a:r>
            <a:endParaRPr kumimoji="1" lang="ja-JP" altLang="en-US" sz="1800" dirty="0">
              <a:solidFill>
                <a:srgbClr val="000000"/>
              </a:solidFill>
              <a:latin typeface="+mn-ea"/>
              <a:ea typeface="+mn-ea"/>
            </a:endParaRPr>
          </a:p>
        </p:txBody>
      </p:sp>
      <p:sp>
        <p:nvSpPr>
          <p:cNvPr id="41" name="テキスト ボックス 40"/>
          <p:cNvSpPr txBox="1"/>
          <p:nvPr/>
        </p:nvSpPr>
        <p:spPr>
          <a:xfrm>
            <a:off x="1732761" y="3386055"/>
            <a:ext cx="2876108" cy="369332"/>
          </a:xfrm>
          <a:prstGeom prst="rect">
            <a:avLst/>
          </a:prstGeom>
          <a:noFill/>
        </p:spPr>
        <p:txBody>
          <a:bodyPr wrap="none" rtlCol="0">
            <a:spAutoFit/>
          </a:bodyPr>
          <a:lstStyle/>
          <a:p>
            <a:pPr algn="l">
              <a:spcBef>
                <a:spcPct val="0"/>
              </a:spcBef>
              <a:buFontTx/>
              <a:buNone/>
            </a:pPr>
            <a:r>
              <a:rPr kumimoji="1" lang="ja-JP" altLang="en-US" sz="1800" dirty="0" smtClean="0">
                <a:solidFill>
                  <a:srgbClr val="000000"/>
                </a:solidFill>
                <a:latin typeface="+mn-ea"/>
                <a:ea typeface="+mn-ea"/>
              </a:rPr>
              <a:t>一次判定ソフトのメカニズム</a:t>
            </a:r>
            <a:endParaRPr kumimoji="1" lang="ja-JP" altLang="en-US" sz="1800" dirty="0">
              <a:solidFill>
                <a:srgbClr val="000000"/>
              </a:solidFill>
              <a:latin typeface="+mn-ea"/>
              <a:ea typeface="+mn-ea"/>
            </a:endParaRPr>
          </a:p>
        </p:txBody>
      </p:sp>
      <p:sp>
        <p:nvSpPr>
          <p:cNvPr id="42" name="テキスト ボックス 41"/>
          <p:cNvSpPr txBox="1"/>
          <p:nvPr/>
        </p:nvSpPr>
        <p:spPr>
          <a:xfrm>
            <a:off x="6323631" y="1847498"/>
            <a:ext cx="2419252" cy="369332"/>
          </a:xfrm>
          <a:prstGeom prst="rect">
            <a:avLst/>
          </a:prstGeom>
          <a:noFill/>
        </p:spPr>
        <p:txBody>
          <a:bodyPr wrap="none" rtlCol="0">
            <a:spAutoFit/>
          </a:bodyPr>
          <a:lstStyle/>
          <a:p>
            <a:pPr algn="l">
              <a:spcBef>
                <a:spcPct val="0"/>
              </a:spcBef>
              <a:buFontTx/>
              <a:buNone/>
            </a:pPr>
            <a:r>
              <a:rPr kumimoji="1" lang="ja-JP" altLang="en-US" sz="1800" dirty="0" smtClean="0">
                <a:solidFill>
                  <a:srgbClr val="000000"/>
                </a:solidFill>
                <a:latin typeface="+mn-ea"/>
                <a:ea typeface="+mn-ea"/>
              </a:rPr>
              <a:t>業務分析データの解釈</a:t>
            </a:r>
            <a:endParaRPr kumimoji="1" lang="ja-JP" altLang="en-US" sz="1800" dirty="0">
              <a:solidFill>
                <a:srgbClr val="000000"/>
              </a:solidFill>
              <a:latin typeface="+mn-ea"/>
              <a:ea typeface="+mn-ea"/>
            </a:endParaRPr>
          </a:p>
        </p:txBody>
      </p:sp>
      <p:sp>
        <p:nvSpPr>
          <p:cNvPr id="43" name="テキスト ボックス 42"/>
          <p:cNvSpPr txBox="1"/>
          <p:nvPr/>
        </p:nvSpPr>
        <p:spPr>
          <a:xfrm>
            <a:off x="1823878" y="4838963"/>
            <a:ext cx="2892138" cy="646331"/>
          </a:xfrm>
          <a:prstGeom prst="rect">
            <a:avLst/>
          </a:prstGeom>
          <a:noFill/>
        </p:spPr>
        <p:txBody>
          <a:bodyPr wrap="none" rtlCol="0">
            <a:spAutoFit/>
          </a:bodyPr>
          <a:lstStyle/>
          <a:p>
            <a:pPr algn="l">
              <a:spcBef>
                <a:spcPct val="0"/>
              </a:spcBef>
              <a:buFontTx/>
              <a:buNone/>
            </a:pPr>
            <a:r>
              <a:rPr kumimoji="1" lang="ja-JP" altLang="en-US" sz="1800" dirty="0" smtClean="0">
                <a:solidFill>
                  <a:srgbClr val="000000"/>
                </a:solidFill>
                <a:latin typeface="+mn-ea"/>
                <a:ea typeface="+mn-ea"/>
              </a:rPr>
              <a:t>介護認定審査会と</a:t>
            </a:r>
            <a:endParaRPr kumimoji="1" lang="en-US" altLang="ja-JP" sz="1800" dirty="0" smtClean="0">
              <a:solidFill>
                <a:srgbClr val="000000"/>
              </a:solidFill>
              <a:latin typeface="+mn-ea"/>
              <a:ea typeface="+mn-ea"/>
            </a:endParaRPr>
          </a:p>
          <a:p>
            <a:pPr algn="l">
              <a:spcBef>
                <a:spcPct val="0"/>
              </a:spcBef>
              <a:buFontTx/>
              <a:buNone/>
            </a:pPr>
            <a:r>
              <a:rPr lang="en-US" altLang="ja-JP" sz="1800" dirty="0" smtClean="0">
                <a:solidFill>
                  <a:srgbClr val="000000"/>
                </a:solidFill>
                <a:latin typeface="+mn-ea"/>
                <a:ea typeface="+mn-ea"/>
              </a:rPr>
              <a:t>            </a:t>
            </a:r>
            <a:r>
              <a:rPr kumimoji="1" lang="ja-JP" altLang="en-US" sz="1800" dirty="0" smtClean="0">
                <a:solidFill>
                  <a:srgbClr val="000000"/>
                </a:solidFill>
                <a:latin typeface="+mn-ea"/>
                <a:ea typeface="+mn-ea"/>
              </a:rPr>
              <a:t>特記事項の書き方</a:t>
            </a:r>
            <a:endParaRPr kumimoji="1" lang="ja-JP" altLang="en-US" sz="1800" dirty="0">
              <a:solidFill>
                <a:srgbClr val="000000"/>
              </a:solidFill>
              <a:latin typeface="+mn-ea"/>
              <a:ea typeface="+mn-ea"/>
            </a:endParaRPr>
          </a:p>
        </p:txBody>
      </p:sp>
      <p:sp>
        <p:nvSpPr>
          <p:cNvPr id="44" name="テキスト ボックス 43"/>
          <p:cNvSpPr txBox="1"/>
          <p:nvPr/>
        </p:nvSpPr>
        <p:spPr>
          <a:xfrm>
            <a:off x="6100786" y="4844972"/>
            <a:ext cx="2853666" cy="369332"/>
          </a:xfrm>
          <a:prstGeom prst="rect">
            <a:avLst/>
          </a:prstGeom>
          <a:noFill/>
        </p:spPr>
        <p:txBody>
          <a:bodyPr wrap="none" rtlCol="0">
            <a:spAutoFit/>
          </a:bodyPr>
          <a:lstStyle/>
          <a:p>
            <a:pPr algn="l">
              <a:spcBef>
                <a:spcPct val="0"/>
              </a:spcBef>
              <a:buFontTx/>
              <a:buNone/>
            </a:pPr>
            <a:r>
              <a:rPr kumimoji="1" lang="ja-JP" altLang="en-US" sz="1800" dirty="0" smtClean="0">
                <a:solidFill>
                  <a:srgbClr val="000000"/>
                </a:solidFill>
                <a:latin typeface="+mn-ea"/>
                <a:ea typeface="+mn-ea"/>
              </a:rPr>
              <a:t>認定調査の適正化プロセス</a:t>
            </a:r>
            <a:endParaRPr kumimoji="1" lang="ja-JP" altLang="en-US" sz="1800" dirty="0">
              <a:solidFill>
                <a:srgbClr val="000000"/>
              </a:solidFill>
              <a:latin typeface="+mn-ea"/>
              <a:ea typeface="+mn-ea"/>
            </a:endParaRPr>
          </a:p>
        </p:txBody>
      </p:sp>
      <p:sp>
        <p:nvSpPr>
          <p:cNvPr id="45" name="テキスト ボックス 44"/>
          <p:cNvSpPr txBox="1"/>
          <p:nvPr/>
        </p:nvSpPr>
        <p:spPr>
          <a:xfrm>
            <a:off x="649944" y="2453987"/>
            <a:ext cx="3888822" cy="830997"/>
          </a:xfrm>
          <a:prstGeom prst="rect">
            <a:avLst/>
          </a:prstGeom>
          <a:noFill/>
        </p:spPr>
        <p:txBody>
          <a:bodyPr wrap="square" rtlCol="0">
            <a:spAutoFit/>
          </a:bodyPr>
          <a:lstStyle/>
          <a:p>
            <a:pPr marL="180000" indent="-180000" algn="l">
              <a:spcBef>
                <a:spcPct val="0"/>
              </a:spcBef>
              <a:buBlip>
                <a:blip r:embed="rId3"/>
              </a:buBlip>
            </a:pPr>
            <a:r>
              <a:rPr kumimoji="1" lang="ja-JP" altLang="en-US" dirty="0" smtClean="0">
                <a:solidFill>
                  <a:srgbClr val="000000"/>
                </a:solidFill>
                <a:latin typeface="HGP創英角ｺﾞｼｯｸUB" pitchFamily="50" charset="-128"/>
                <a:ea typeface="HGP創英角ｺﾞｼｯｸUB" pitchFamily="50" charset="-128"/>
              </a:rPr>
              <a:t>３つの評価軸の考え方</a:t>
            </a:r>
            <a:endParaRPr kumimoji="1" lang="en-US" altLang="ja-JP" dirty="0" smtClean="0">
              <a:solidFill>
                <a:srgbClr val="000000"/>
              </a:solidFill>
              <a:latin typeface="HGP創英角ｺﾞｼｯｸUB" pitchFamily="50" charset="-128"/>
              <a:ea typeface="HGP創英角ｺﾞｼｯｸUB" pitchFamily="50" charset="-128"/>
            </a:endParaRPr>
          </a:p>
          <a:p>
            <a:pPr marL="180000" indent="-180000" algn="l">
              <a:spcBef>
                <a:spcPct val="0"/>
              </a:spcBef>
              <a:buBlip>
                <a:blip r:embed="rId3"/>
              </a:buBlip>
            </a:pPr>
            <a:r>
              <a:rPr kumimoji="1" lang="ja-JP" altLang="en-US" dirty="0" smtClean="0">
                <a:solidFill>
                  <a:srgbClr val="000000"/>
                </a:solidFill>
                <a:latin typeface="HGP創英角ｺﾞｼｯｸUB" pitchFamily="50" charset="-128"/>
                <a:ea typeface="HGP創英角ｺﾞｼｯｸUB" pitchFamily="50" charset="-128"/>
              </a:rPr>
              <a:t>基本調査の選択における留意点</a:t>
            </a:r>
            <a:endParaRPr kumimoji="1" lang="en-US" altLang="ja-JP" dirty="0" smtClean="0">
              <a:solidFill>
                <a:srgbClr val="000000"/>
              </a:solidFill>
              <a:latin typeface="HGP創英角ｺﾞｼｯｸUB" pitchFamily="50" charset="-128"/>
              <a:ea typeface="HGP創英角ｺﾞｼｯｸUB" pitchFamily="50" charset="-128"/>
            </a:endParaRPr>
          </a:p>
          <a:p>
            <a:pPr marL="180000" indent="-180000" algn="l">
              <a:spcBef>
                <a:spcPct val="0"/>
              </a:spcBef>
              <a:buBlip>
                <a:blip r:embed="rId3"/>
              </a:buBlip>
            </a:pPr>
            <a:r>
              <a:rPr lang="ja-JP" altLang="en-US" dirty="0" smtClean="0">
                <a:solidFill>
                  <a:srgbClr val="000000"/>
                </a:solidFill>
                <a:latin typeface="HGP創英角ｺﾞｼｯｸUB" pitchFamily="50" charset="-128"/>
                <a:ea typeface="HGP創英角ｺﾞｼｯｸUB" pitchFamily="50" charset="-128"/>
              </a:rPr>
              <a:t>特記事項の役割</a:t>
            </a:r>
            <a:endParaRPr kumimoji="1" lang="ja-JP" altLang="en-US" dirty="0">
              <a:solidFill>
                <a:srgbClr val="000000"/>
              </a:solidFill>
              <a:latin typeface="HGP創英角ｺﾞｼｯｸUB" pitchFamily="50" charset="-128"/>
              <a:ea typeface="HGP創英角ｺﾞｼｯｸUB" pitchFamily="50" charset="-128"/>
            </a:endParaRPr>
          </a:p>
        </p:txBody>
      </p:sp>
      <p:sp>
        <p:nvSpPr>
          <p:cNvPr id="48" name="テキスト ボックス 47"/>
          <p:cNvSpPr txBox="1"/>
          <p:nvPr/>
        </p:nvSpPr>
        <p:spPr>
          <a:xfrm>
            <a:off x="4904344" y="3806743"/>
            <a:ext cx="3888822" cy="830997"/>
          </a:xfrm>
          <a:prstGeom prst="rect">
            <a:avLst/>
          </a:prstGeom>
          <a:noFill/>
        </p:spPr>
        <p:txBody>
          <a:bodyPr wrap="square" rtlCol="0">
            <a:spAutoFit/>
          </a:bodyPr>
          <a:lstStyle/>
          <a:p>
            <a:pPr marL="180000" indent="-180000" algn="l">
              <a:spcBef>
                <a:spcPct val="0"/>
              </a:spcBef>
              <a:buBlip>
                <a:blip r:embed="rId3"/>
              </a:buBlip>
            </a:pPr>
            <a:r>
              <a:rPr lang="ja-JP" altLang="en-US" dirty="0" smtClean="0">
                <a:solidFill>
                  <a:srgbClr val="000000"/>
                </a:solidFill>
                <a:latin typeface="HGP創英角ｺﾞｼｯｸUB" pitchFamily="50" charset="-128"/>
                <a:ea typeface="HGP創英角ｺﾞｼｯｸUB" pitchFamily="50" charset="-128"/>
              </a:rPr>
              <a:t>基本調査の</a:t>
            </a:r>
            <a:r>
              <a:rPr kumimoji="1" lang="ja-JP" altLang="en-US" dirty="0" smtClean="0">
                <a:solidFill>
                  <a:srgbClr val="000000"/>
                </a:solidFill>
                <a:latin typeface="HGP創英角ｺﾞｼｯｸUB" pitchFamily="50" charset="-128"/>
                <a:ea typeface="HGP創英角ｺﾞｼｯｸUB" pitchFamily="50" charset="-128"/>
              </a:rPr>
              <a:t>選択における</a:t>
            </a:r>
            <a:r>
              <a:rPr lang="ja-JP" altLang="en-US" dirty="0" smtClean="0">
                <a:solidFill>
                  <a:srgbClr val="000000"/>
                </a:solidFill>
                <a:latin typeface="HGP創英角ｺﾞｼｯｸUB" pitchFamily="50" charset="-128"/>
                <a:ea typeface="HGP創英角ｺﾞｼｯｸUB" pitchFamily="50" charset="-128"/>
              </a:rPr>
              <a:t>よくある間違いと正しい考え方</a:t>
            </a:r>
            <a:endParaRPr lang="en-US" altLang="ja-JP" dirty="0" smtClean="0">
              <a:solidFill>
                <a:srgbClr val="000000"/>
              </a:solidFill>
              <a:latin typeface="HGP創英角ｺﾞｼｯｸUB" pitchFamily="50" charset="-128"/>
              <a:ea typeface="HGP創英角ｺﾞｼｯｸUB" pitchFamily="50" charset="-128"/>
            </a:endParaRPr>
          </a:p>
          <a:p>
            <a:pPr marL="180000" indent="-180000" algn="l">
              <a:spcBef>
                <a:spcPct val="0"/>
              </a:spcBef>
              <a:buBlip>
                <a:blip r:embed="rId3"/>
              </a:buBlip>
            </a:pPr>
            <a:r>
              <a:rPr lang="ja-JP" altLang="en-US" dirty="0" smtClean="0">
                <a:solidFill>
                  <a:srgbClr val="000000"/>
                </a:solidFill>
                <a:latin typeface="HGP創英角ｺﾞｼｯｸUB" pitchFamily="50" charset="-128"/>
                <a:ea typeface="HGP創英角ｺﾞｼｯｸUB" pitchFamily="50" charset="-128"/>
              </a:rPr>
              <a:t>調査員からの疑義への対応方法</a:t>
            </a:r>
            <a:endParaRPr kumimoji="1" lang="ja-JP" altLang="en-US" dirty="0">
              <a:solidFill>
                <a:srgbClr val="000000"/>
              </a:solidFill>
              <a:latin typeface="HGP創英角ｺﾞｼｯｸUB" pitchFamily="50" charset="-128"/>
              <a:ea typeface="HGP創英角ｺﾞｼｯｸUB" pitchFamily="50" charset="-128"/>
            </a:endParaRPr>
          </a:p>
        </p:txBody>
      </p:sp>
      <p:sp>
        <p:nvSpPr>
          <p:cNvPr id="49" name="テキスト ボックス 48"/>
          <p:cNvSpPr txBox="1"/>
          <p:nvPr/>
        </p:nvSpPr>
        <p:spPr>
          <a:xfrm>
            <a:off x="649944" y="3838428"/>
            <a:ext cx="3888822" cy="830997"/>
          </a:xfrm>
          <a:prstGeom prst="rect">
            <a:avLst/>
          </a:prstGeom>
          <a:noFill/>
        </p:spPr>
        <p:txBody>
          <a:bodyPr wrap="square" rtlCol="0">
            <a:spAutoFit/>
          </a:bodyPr>
          <a:lstStyle/>
          <a:p>
            <a:pPr marL="180000" indent="-180000" algn="l">
              <a:spcBef>
                <a:spcPct val="0"/>
              </a:spcBef>
              <a:buBlip>
                <a:blip r:embed="rId4"/>
              </a:buBlip>
            </a:pPr>
            <a:r>
              <a:rPr kumimoji="1" lang="ja-JP" altLang="en-US" dirty="0" smtClean="0">
                <a:solidFill>
                  <a:srgbClr val="000000"/>
                </a:solidFill>
                <a:latin typeface="HGP創英角ｺﾞｼｯｸUB" pitchFamily="50" charset="-128"/>
                <a:ea typeface="HGP創英角ｺﾞｼｯｸUB" pitchFamily="50" charset="-128"/>
              </a:rPr>
              <a:t>一次判定ソフトの仕組み</a:t>
            </a:r>
            <a:endParaRPr kumimoji="1" lang="en-US" altLang="ja-JP" dirty="0" smtClean="0">
              <a:solidFill>
                <a:srgbClr val="000000"/>
              </a:solidFill>
              <a:latin typeface="HGP創英角ｺﾞｼｯｸUB" pitchFamily="50" charset="-128"/>
              <a:ea typeface="HGP創英角ｺﾞｼｯｸUB" pitchFamily="50" charset="-128"/>
            </a:endParaRPr>
          </a:p>
          <a:p>
            <a:pPr marL="180000" indent="-180000" algn="l">
              <a:spcBef>
                <a:spcPct val="0"/>
              </a:spcBef>
              <a:buBlip>
                <a:blip r:embed="rId4"/>
              </a:buBlip>
            </a:pPr>
            <a:r>
              <a:rPr lang="ja-JP" altLang="en-US" dirty="0" smtClean="0">
                <a:solidFill>
                  <a:srgbClr val="000000"/>
                </a:solidFill>
                <a:latin typeface="HGP創英角ｺﾞｼｯｸUB" pitchFamily="50" charset="-128"/>
                <a:ea typeface="HGP創英角ｺﾞｼｯｸUB" pitchFamily="50" charset="-128"/>
              </a:rPr>
              <a:t>状態像と介護の手間の関係</a:t>
            </a:r>
            <a:endParaRPr lang="en-US" altLang="ja-JP" dirty="0" smtClean="0">
              <a:solidFill>
                <a:srgbClr val="000000"/>
              </a:solidFill>
              <a:latin typeface="HGP創英角ｺﾞｼｯｸUB" pitchFamily="50" charset="-128"/>
              <a:ea typeface="HGP創英角ｺﾞｼｯｸUB" pitchFamily="50" charset="-128"/>
            </a:endParaRPr>
          </a:p>
          <a:p>
            <a:pPr marL="180000" indent="-180000" algn="l">
              <a:spcBef>
                <a:spcPct val="0"/>
              </a:spcBef>
              <a:buBlip>
                <a:blip r:embed="rId4"/>
              </a:buBlip>
            </a:pPr>
            <a:r>
              <a:rPr lang="ja-JP" altLang="en-US" dirty="0" smtClean="0">
                <a:solidFill>
                  <a:srgbClr val="000000"/>
                </a:solidFill>
                <a:latin typeface="HGP創英角ｺﾞｼｯｸUB" pitchFamily="50" charset="-128"/>
                <a:ea typeface="HGP創英角ｺﾞｼｯｸUB" pitchFamily="50" charset="-128"/>
              </a:rPr>
              <a:t>樹形モデルに影響を与えやすい項目</a:t>
            </a:r>
            <a:endParaRPr kumimoji="1" lang="ja-JP" altLang="en-US" dirty="0">
              <a:solidFill>
                <a:srgbClr val="000000"/>
              </a:solidFill>
              <a:latin typeface="HGP創英角ｺﾞｼｯｸUB" pitchFamily="50" charset="-128"/>
              <a:ea typeface="HGP創英角ｺﾞｼｯｸUB" pitchFamily="50" charset="-128"/>
            </a:endParaRPr>
          </a:p>
        </p:txBody>
      </p:sp>
      <p:sp>
        <p:nvSpPr>
          <p:cNvPr id="50" name="テキスト ボックス 49"/>
          <p:cNvSpPr txBox="1"/>
          <p:nvPr/>
        </p:nvSpPr>
        <p:spPr>
          <a:xfrm>
            <a:off x="649944" y="5517232"/>
            <a:ext cx="3888822" cy="830997"/>
          </a:xfrm>
          <a:prstGeom prst="rect">
            <a:avLst/>
          </a:prstGeom>
          <a:noFill/>
        </p:spPr>
        <p:txBody>
          <a:bodyPr wrap="square" rtlCol="0">
            <a:spAutoFit/>
          </a:bodyPr>
          <a:lstStyle/>
          <a:p>
            <a:pPr marL="180000" indent="-180000" algn="l">
              <a:spcBef>
                <a:spcPct val="0"/>
              </a:spcBef>
              <a:buBlip>
                <a:blip r:embed="rId3"/>
              </a:buBlip>
            </a:pPr>
            <a:r>
              <a:rPr lang="ja-JP" altLang="en-US" dirty="0" smtClean="0">
                <a:solidFill>
                  <a:srgbClr val="000000"/>
                </a:solidFill>
                <a:latin typeface="HGP創英角ｺﾞｼｯｸUB" pitchFamily="50" charset="-128"/>
                <a:ea typeface="HGP創英角ｺﾞｼｯｸUB" pitchFamily="50" charset="-128"/>
              </a:rPr>
              <a:t>審査会での特記事項の使われ方</a:t>
            </a:r>
            <a:endParaRPr lang="en-US" altLang="ja-JP" dirty="0" smtClean="0">
              <a:solidFill>
                <a:srgbClr val="000000"/>
              </a:solidFill>
              <a:latin typeface="HGP創英角ｺﾞｼｯｸUB" pitchFamily="50" charset="-128"/>
              <a:ea typeface="HGP創英角ｺﾞｼｯｸUB" pitchFamily="50" charset="-128"/>
            </a:endParaRPr>
          </a:p>
          <a:p>
            <a:pPr marL="180000" indent="-180000" algn="l">
              <a:spcBef>
                <a:spcPct val="0"/>
              </a:spcBef>
              <a:buBlip>
                <a:blip r:embed="rId3"/>
              </a:buBlip>
            </a:pPr>
            <a:r>
              <a:rPr lang="ja-JP" altLang="en-US" dirty="0" smtClean="0">
                <a:solidFill>
                  <a:srgbClr val="000000"/>
                </a:solidFill>
                <a:latin typeface="HGP創英角ｺﾞｼｯｸUB" pitchFamily="50" charset="-128"/>
                <a:ea typeface="HGP創英角ｺﾞｼｯｸUB" pitchFamily="50" charset="-128"/>
              </a:rPr>
              <a:t>特記事項に記載すべき情報</a:t>
            </a:r>
            <a:endParaRPr lang="en-US" altLang="ja-JP" dirty="0" smtClean="0">
              <a:solidFill>
                <a:srgbClr val="000000"/>
              </a:solidFill>
              <a:latin typeface="HGP創英角ｺﾞｼｯｸUB" pitchFamily="50" charset="-128"/>
              <a:ea typeface="HGP創英角ｺﾞｼｯｸUB" pitchFamily="50" charset="-128"/>
            </a:endParaRPr>
          </a:p>
          <a:p>
            <a:pPr marL="180000" indent="-180000" algn="l">
              <a:spcBef>
                <a:spcPct val="0"/>
              </a:spcBef>
              <a:buBlip>
                <a:blip r:embed="rId3"/>
              </a:buBlip>
            </a:pPr>
            <a:r>
              <a:rPr lang="ja-JP" altLang="en-US" dirty="0" smtClean="0">
                <a:solidFill>
                  <a:srgbClr val="000000"/>
                </a:solidFill>
                <a:latin typeface="HGP創英角ｺﾞｼｯｸUB" pitchFamily="50" charset="-128"/>
                <a:ea typeface="HGP創英角ｺﾞｼｯｸUB" pitchFamily="50" charset="-128"/>
              </a:rPr>
              <a:t>特記事項の書き方のポイント</a:t>
            </a:r>
            <a:endParaRPr kumimoji="1" lang="ja-JP" altLang="en-US" dirty="0">
              <a:solidFill>
                <a:srgbClr val="000000"/>
              </a:solidFill>
              <a:latin typeface="HGP創英角ｺﾞｼｯｸUB" pitchFamily="50" charset="-128"/>
              <a:ea typeface="HGP創英角ｺﾞｼｯｸUB" pitchFamily="50" charset="-128"/>
            </a:endParaRPr>
          </a:p>
        </p:txBody>
      </p:sp>
      <p:sp>
        <p:nvSpPr>
          <p:cNvPr id="51" name="テキスト ボックス 50"/>
          <p:cNvSpPr txBox="1"/>
          <p:nvPr/>
        </p:nvSpPr>
        <p:spPr>
          <a:xfrm>
            <a:off x="4927783" y="2309971"/>
            <a:ext cx="3888822" cy="830997"/>
          </a:xfrm>
          <a:prstGeom prst="rect">
            <a:avLst/>
          </a:prstGeom>
          <a:noFill/>
        </p:spPr>
        <p:txBody>
          <a:bodyPr wrap="square" rtlCol="0">
            <a:spAutoFit/>
          </a:bodyPr>
          <a:lstStyle/>
          <a:p>
            <a:pPr marL="180000" indent="-180000" algn="l">
              <a:spcBef>
                <a:spcPct val="0"/>
              </a:spcBef>
              <a:buBlip>
                <a:blip r:embed="rId4"/>
              </a:buBlip>
            </a:pPr>
            <a:r>
              <a:rPr kumimoji="1" lang="ja-JP" altLang="en-US" dirty="0" smtClean="0">
                <a:solidFill>
                  <a:srgbClr val="000000"/>
                </a:solidFill>
                <a:latin typeface="HGP創英角ｺﾞｼｯｸUB" pitchFamily="50" charset="-128"/>
                <a:ea typeface="HGP創英角ｺﾞｼｯｸUB" pitchFamily="50" charset="-128"/>
              </a:rPr>
              <a:t>業務分析データの読み方</a:t>
            </a:r>
            <a:endParaRPr kumimoji="1" lang="en-US" altLang="ja-JP" dirty="0" smtClean="0">
              <a:solidFill>
                <a:srgbClr val="000000"/>
              </a:solidFill>
              <a:latin typeface="HGP創英角ｺﾞｼｯｸUB" pitchFamily="50" charset="-128"/>
              <a:ea typeface="HGP創英角ｺﾞｼｯｸUB" pitchFamily="50" charset="-128"/>
            </a:endParaRPr>
          </a:p>
          <a:p>
            <a:pPr marL="180000" indent="-180000" algn="l">
              <a:spcBef>
                <a:spcPct val="0"/>
              </a:spcBef>
              <a:buBlip>
                <a:blip r:embed="rId4"/>
              </a:buBlip>
            </a:pPr>
            <a:r>
              <a:rPr lang="ja-JP" altLang="en-US" dirty="0" smtClean="0">
                <a:solidFill>
                  <a:srgbClr val="000000"/>
                </a:solidFill>
                <a:latin typeface="HGP創英角ｺﾞｼｯｸUB" pitchFamily="50" charset="-128"/>
                <a:ea typeface="HGP創英角ｺﾞｼｯｸUB" pitchFamily="50" charset="-128"/>
              </a:rPr>
              <a:t>基本調査の選択における</a:t>
            </a:r>
            <a:r>
              <a:rPr kumimoji="1" lang="ja-JP" altLang="en-US" dirty="0" smtClean="0">
                <a:solidFill>
                  <a:srgbClr val="000000"/>
                </a:solidFill>
                <a:latin typeface="HGP創英角ｺﾞｼｯｸUB" pitchFamily="50" charset="-128"/>
                <a:ea typeface="HGP創英角ｺﾞｼｯｸUB" pitchFamily="50" charset="-128"/>
              </a:rPr>
              <a:t>課題の把握方法</a:t>
            </a:r>
            <a:r>
              <a:rPr lang="ja-JP" altLang="en-US" dirty="0" smtClean="0">
                <a:solidFill>
                  <a:srgbClr val="000000"/>
                </a:solidFill>
                <a:latin typeface="HGP創英角ｺﾞｼｯｸUB" pitchFamily="50" charset="-128"/>
                <a:ea typeface="HGP創英角ｺﾞｼｯｸUB" pitchFamily="50" charset="-128"/>
              </a:rPr>
              <a:t>、留意点</a:t>
            </a:r>
            <a:endParaRPr kumimoji="1" lang="ja-JP" altLang="en-US" dirty="0">
              <a:solidFill>
                <a:srgbClr val="000000"/>
              </a:solidFill>
              <a:latin typeface="HGP創英角ｺﾞｼｯｸUB" pitchFamily="50" charset="-128"/>
              <a:ea typeface="HGP創英角ｺﾞｼｯｸUB" pitchFamily="50" charset="-128"/>
            </a:endParaRPr>
          </a:p>
        </p:txBody>
      </p:sp>
      <p:sp>
        <p:nvSpPr>
          <p:cNvPr id="35" name="テキスト ボックス 34"/>
          <p:cNvSpPr txBox="1"/>
          <p:nvPr/>
        </p:nvSpPr>
        <p:spPr>
          <a:xfrm>
            <a:off x="4904344" y="5478324"/>
            <a:ext cx="3888822" cy="830997"/>
          </a:xfrm>
          <a:prstGeom prst="rect">
            <a:avLst/>
          </a:prstGeom>
          <a:noFill/>
        </p:spPr>
        <p:txBody>
          <a:bodyPr wrap="square" rtlCol="0">
            <a:spAutoFit/>
          </a:bodyPr>
          <a:lstStyle/>
          <a:p>
            <a:pPr marL="180000" indent="-180000" algn="l">
              <a:spcBef>
                <a:spcPct val="0"/>
              </a:spcBef>
              <a:buBlip>
                <a:blip r:embed="rId4"/>
              </a:buBlip>
            </a:pPr>
            <a:r>
              <a:rPr lang="ja-JP" altLang="en-US" dirty="0" smtClean="0">
                <a:solidFill>
                  <a:srgbClr val="000000"/>
                </a:solidFill>
                <a:latin typeface="HGP創英角ｺﾞｼｯｸUB" pitchFamily="50" charset="-128"/>
                <a:ea typeface="HGP創英角ｺﾞｼｯｸUB" pitchFamily="50" charset="-128"/>
              </a:rPr>
              <a:t>研修終了後に実施すること</a:t>
            </a:r>
            <a:endParaRPr lang="en-US" altLang="ja-JP" dirty="0" smtClean="0">
              <a:solidFill>
                <a:srgbClr val="000000"/>
              </a:solidFill>
              <a:latin typeface="HGP創英角ｺﾞｼｯｸUB" pitchFamily="50" charset="-128"/>
              <a:ea typeface="HGP創英角ｺﾞｼｯｸUB" pitchFamily="50" charset="-128"/>
            </a:endParaRPr>
          </a:p>
          <a:p>
            <a:pPr marL="180000" indent="-180000" algn="l">
              <a:spcBef>
                <a:spcPct val="0"/>
              </a:spcBef>
              <a:buBlip>
                <a:blip r:embed="rId4"/>
              </a:buBlip>
            </a:pPr>
            <a:r>
              <a:rPr lang="ja-JP" altLang="en-US" dirty="0" smtClean="0">
                <a:solidFill>
                  <a:srgbClr val="000000"/>
                </a:solidFill>
                <a:latin typeface="HGP創英角ｺﾞｼｯｸUB" pitchFamily="50" charset="-128"/>
                <a:ea typeface="HGP創英角ｺﾞｼｯｸUB" pitchFamily="50" charset="-128"/>
              </a:rPr>
              <a:t>適正化に向けた取組方法の例</a:t>
            </a:r>
            <a:endParaRPr lang="en-US" altLang="ja-JP" dirty="0" smtClean="0">
              <a:solidFill>
                <a:srgbClr val="000000"/>
              </a:solidFill>
              <a:latin typeface="HGP創英角ｺﾞｼｯｸUB" pitchFamily="50" charset="-128"/>
              <a:ea typeface="HGP創英角ｺﾞｼｯｸUB" pitchFamily="50" charset="-128"/>
            </a:endParaRPr>
          </a:p>
          <a:p>
            <a:pPr marL="180000" indent="-180000" algn="l">
              <a:spcBef>
                <a:spcPct val="0"/>
              </a:spcBef>
              <a:buBlip>
                <a:blip r:embed="rId4"/>
              </a:buBlip>
            </a:pPr>
            <a:r>
              <a:rPr lang="ja-JP" altLang="en-US" dirty="0" smtClean="0">
                <a:solidFill>
                  <a:srgbClr val="000000"/>
                </a:solidFill>
                <a:latin typeface="HGP創英角ｺﾞｼｯｸUB" pitchFamily="50" charset="-128"/>
                <a:ea typeface="HGP創英角ｺﾞｼｯｸUB" pitchFamily="50" charset="-128"/>
              </a:rPr>
              <a:t>適正化プランニング</a:t>
            </a:r>
            <a:endParaRPr kumimoji="1" lang="ja-JP" altLang="en-US" dirty="0">
              <a:solidFill>
                <a:srgbClr val="000000"/>
              </a:solidFill>
              <a:latin typeface="HGP創英角ｺﾞｼｯｸUB" pitchFamily="50" charset="-128"/>
              <a:ea typeface="HGP創英角ｺﾞｼｯｸUB" pitchFamily="50" charset="-128"/>
            </a:endParaRPr>
          </a:p>
        </p:txBody>
      </p:sp>
      <p:sp>
        <p:nvSpPr>
          <p:cNvPr id="38" name="角丸四角形 37"/>
          <p:cNvSpPr/>
          <p:nvPr/>
        </p:nvSpPr>
        <p:spPr>
          <a:xfrm>
            <a:off x="4937581" y="4892968"/>
            <a:ext cx="606197" cy="307834"/>
          </a:xfrm>
          <a:prstGeom prst="roundRect">
            <a:avLst/>
          </a:prstGeom>
          <a:solidFill>
            <a:srgbClr val="0070C0"/>
          </a:solidFill>
        </p:spPr>
        <p:style>
          <a:lnRef idx="0">
            <a:schemeClr val="accent2"/>
          </a:lnRef>
          <a:fillRef idx="3">
            <a:schemeClr val="accent2"/>
          </a:fillRef>
          <a:effectRef idx="3">
            <a:schemeClr val="accent2"/>
          </a:effectRef>
          <a:fontRef idx="minor">
            <a:schemeClr val="lt1"/>
          </a:fontRef>
        </p:style>
        <p:txBody>
          <a:bodyPr rtlCol="0" anchor="ctr"/>
          <a:lstStyle/>
          <a:p>
            <a:pPr algn="ctr">
              <a:spcBef>
                <a:spcPct val="0"/>
              </a:spcBef>
              <a:buFontTx/>
              <a:buNone/>
            </a:pPr>
            <a:r>
              <a:rPr kumimoji="1" lang="ja-JP" altLang="en-US" sz="1400" dirty="0" smtClean="0">
                <a:solidFill>
                  <a:srgbClr val="FFFFFF"/>
                </a:solidFill>
                <a:latin typeface="HG丸ｺﾞｼｯｸM-PRO" pitchFamily="50" charset="-128"/>
                <a:ea typeface="HG丸ｺﾞｼｯｸM-PRO" pitchFamily="50" charset="-128"/>
              </a:rPr>
              <a:t>講義</a:t>
            </a:r>
            <a:endParaRPr kumimoji="1" lang="ja-JP" altLang="en-US" sz="1400" dirty="0">
              <a:solidFill>
                <a:srgbClr val="FFFFFF"/>
              </a:solidFill>
              <a:latin typeface="HG丸ｺﾞｼｯｸM-PRO" pitchFamily="50" charset="-128"/>
              <a:ea typeface="HG丸ｺﾞｼｯｸM-PRO" pitchFamily="50" charset="-128"/>
            </a:endParaRPr>
          </a:p>
        </p:txBody>
      </p:sp>
      <p:sp>
        <p:nvSpPr>
          <p:cNvPr id="55" name="正方形/長方形 54"/>
          <p:cNvSpPr/>
          <p:nvPr/>
        </p:nvSpPr>
        <p:spPr bwMode="auto">
          <a:xfrm>
            <a:off x="617099" y="1340768"/>
            <a:ext cx="3988135" cy="360040"/>
          </a:xfrm>
          <a:prstGeom prst="rect">
            <a:avLst/>
          </a:prstGeom>
          <a:solidFill>
            <a:schemeClr val="bg1">
              <a:lumMod val="50000"/>
            </a:schemeClr>
          </a:solid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 typeface="Wingdings" pitchFamily="2" charset="2"/>
              <a:buNone/>
              <a:tabLst/>
            </a:pPr>
            <a:r>
              <a:rPr lang="ja-JP" altLang="en-US" sz="1800" dirty="0" smtClean="0">
                <a:solidFill>
                  <a:schemeClr val="bg1"/>
                </a:solidFill>
                <a:latin typeface="HGP創英角ｺﾞｼｯｸUB" pitchFamily="50" charset="-128"/>
                <a:ea typeface="HGP創英角ｺﾞｼｯｸUB" pitchFamily="50" charset="-128"/>
              </a:rPr>
              <a:t>＜１</a:t>
            </a: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日目＞</a:t>
            </a:r>
          </a:p>
        </p:txBody>
      </p:sp>
      <p:sp>
        <p:nvSpPr>
          <p:cNvPr id="56" name="正方形/長方形 55"/>
          <p:cNvSpPr/>
          <p:nvPr/>
        </p:nvSpPr>
        <p:spPr bwMode="auto">
          <a:xfrm>
            <a:off x="4845480" y="1340768"/>
            <a:ext cx="3988135" cy="360040"/>
          </a:xfrm>
          <a:prstGeom prst="rect">
            <a:avLst/>
          </a:prstGeom>
          <a:solidFill>
            <a:schemeClr val="bg1">
              <a:lumMod val="50000"/>
            </a:schemeClr>
          </a:solid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 typeface="Wingdings" pitchFamily="2" charset="2"/>
              <a:buNone/>
              <a:tabLst/>
            </a:pPr>
            <a:r>
              <a:rPr lang="ja-JP" altLang="en-US" sz="1800" dirty="0" smtClean="0">
                <a:solidFill>
                  <a:schemeClr val="bg1"/>
                </a:solidFill>
                <a:latin typeface="HGP創英角ｺﾞｼｯｸUB" pitchFamily="50" charset="-128"/>
                <a:ea typeface="HGP創英角ｺﾞｼｯｸUB" pitchFamily="50" charset="-128"/>
              </a:rPr>
              <a:t>＜２</a:t>
            </a: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日目＞</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a:spLocks noGrp="1"/>
          </p:cNvSpPr>
          <p:nvPr>
            <p:ph type="title"/>
          </p:nvPr>
        </p:nvSpPr>
        <p:spPr>
          <a:xfrm>
            <a:off x="574674" y="304800"/>
            <a:ext cx="8245797" cy="747713"/>
          </a:xfrm>
        </p:spPr>
        <p:txBody>
          <a:bodyPr rtlCol="0">
            <a:noAutofit/>
          </a:bodyPr>
          <a:lstStyle/>
          <a:p>
            <a:pPr eaLnBrk="1" fontAlgn="auto" hangingPunct="1">
              <a:spcAft>
                <a:spcPts val="0"/>
              </a:spcAft>
              <a:defRPr/>
            </a:pPr>
            <a:r>
              <a:rPr lang="ja-JP" altLang="en-US" sz="2800" spc="-150" dirty="0" smtClean="0">
                <a:solidFill>
                  <a:schemeClr val="tx1"/>
                </a:solidFill>
              </a:rPr>
              <a:t>４．適切な審査判定を行う上で、より理解を深めたい項目</a:t>
            </a:r>
            <a:endParaRPr lang="ja-JP" altLang="en-US" sz="2800" spc="-150" dirty="0">
              <a:solidFill>
                <a:schemeClr val="tx1"/>
              </a:solidFill>
            </a:endParaRPr>
          </a:p>
        </p:txBody>
      </p:sp>
      <p:pic>
        <p:nvPicPr>
          <p:cNvPr id="2050" name="Picture 2"/>
          <p:cNvPicPr>
            <a:picLocks noChangeAspect="1" noChangeArrowheads="1"/>
          </p:cNvPicPr>
          <p:nvPr/>
        </p:nvPicPr>
        <p:blipFill>
          <a:blip r:embed="rId3" cstate="print"/>
          <a:srcRect/>
          <a:stretch>
            <a:fillRect/>
          </a:stretch>
        </p:blipFill>
        <p:spPr bwMode="auto">
          <a:xfrm>
            <a:off x="899592" y="1164260"/>
            <a:ext cx="7384354" cy="5361084"/>
          </a:xfrm>
          <a:prstGeom prst="rect">
            <a:avLst/>
          </a:prstGeom>
          <a:noFill/>
          <a:ln w="9525">
            <a:noFill/>
            <a:miter lim="800000"/>
            <a:headEnd/>
            <a:tailEnd/>
          </a:ln>
          <a:effectLst/>
        </p:spPr>
      </p:pic>
      <p:sp>
        <p:nvSpPr>
          <p:cNvPr id="6" name="角丸四角形 5"/>
          <p:cNvSpPr/>
          <p:nvPr/>
        </p:nvSpPr>
        <p:spPr>
          <a:xfrm>
            <a:off x="1403648" y="1948730"/>
            <a:ext cx="6768752" cy="41331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Text Box 12"/>
          <p:cNvSpPr txBox="1">
            <a:spLocks noChangeArrowheads="1"/>
          </p:cNvSpPr>
          <p:nvPr/>
        </p:nvSpPr>
        <p:spPr bwMode="auto">
          <a:xfrm>
            <a:off x="683568" y="6583363"/>
            <a:ext cx="8532440" cy="276999"/>
          </a:xfrm>
          <a:prstGeom prst="rect">
            <a:avLst/>
          </a:prstGeom>
          <a:noFill/>
          <a:ln w="28575" algn="ctr">
            <a:noFill/>
            <a:miter lim="800000"/>
            <a:headEnd/>
            <a:tailEnd/>
          </a:ln>
        </p:spPr>
        <p:txBody>
          <a:bodyPr wrap="square">
            <a:spAutoFit/>
          </a:bodyPr>
          <a:lstStyle/>
          <a:p>
            <a:pPr algn="ctr">
              <a:spcBef>
                <a:spcPct val="50000"/>
              </a:spcBef>
            </a:pPr>
            <a:r>
              <a:rPr lang="ja-JP" altLang="en-US" sz="1200" dirty="0"/>
              <a:t>資料</a:t>
            </a:r>
            <a:r>
              <a:rPr lang="ja-JP" altLang="en-US" sz="1200" dirty="0" smtClean="0"/>
              <a:t>）平成</a:t>
            </a:r>
            <a:r>
              <a:rPr lang="en-US" altLang="ja-JP" sz="1200" dirty="0" smtClean="0"/>
              <a:t>25</a:t>
            </a:r>
            <a:r>
              <a:rPr lang="ja-JP" altLang="en-US" sz="1200" dirty="0" smtClean="0"/>
              <a:t>年度老人保健健康増進等事業「要介護認定業務の実施方法に関する調査研究事業報告書」　審査会委員</a:t>
            </a:r>
            <a:r>
              <a:rPr lang="en-US" altLang="ja-JP" sz="1200" dirty="0" smtClean="0"/>
              <a:t>n=5,793</a:t>
            </a:r>
            <a:endParaRPr lang="ja-JP" altLang="en-US"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979712" y="2886035"/>
            <a:ext cx="5109091" cy="830997"/>
          </a:xfrm>
          <a:prstGeom prst="rect">
            <a:avLst/>
          </a:prstGeom>
          <a:noFill/>
        </p:spPr>
        <p:txBody>
          <a:bodyPr wrap="none" rtlCol="0">
            <a:spAutoFit/>
          </a:bodyPr>
          <a:lstStyle/>
          <a:p>
            <a:r>
              <a:rPr lang="ja-JP" altLang="en-US" sz="4800" dirty="0" smtClean="0"/>
              <a:t>認定事務局の実態</a:t>
            </a:r>
            <a:endParaRPr kumimoji="1" lang="en-US" altLang="ja-JP" sz="4800" dirty="0" smtClean="0"/>
          </a:p>
        </p:txBody>
      </p:sp>
      <p:sp>
        <p:nvSpPr>
          <p:cNvPr id="6" name="タイトル 5"/>
          <p:cNvSpPr>
            <a:spLocks noGrp="1"/>
          </p:cNvSpPr>
          <p:nvPr>
            <p:ph type="title"/>
          </p:nvPr>
        </p:nvSpPr>
        <p:spPr/>
        <p:txBody>
          <a:bodyPr/>
          <a:lstStyle/>
          <a:p>
            <a:endParaRPr kumimoji="1" lang="ja-JP" altLang="en-US"/>
          </a:p>
        </p:txBody>
      </p:sp>
      <p:sp>
        <p:nvSpPr>
          <p:cNvPr id="4" name="Text Box 12"/>
          <p:cNvSpPr txBox="1">
            <a:spLocks noChangeArrowheads="1"/>
          </p:cNvSpPr>
          <p:nvPr/>
        </p:nvSpPr>
        <p:spPr bwMode="auto">
          <a:xfrm>
            <a:off x="971600" y="4149080"/>
            <a:ext cx="7272808" cy="1015663"/>
          </a:xfrm>
          <a:prstGeom prst="rect">
            <a:avLst/>
          </a:prstGeom>
          <a:noFill/>
          <a:ln w="28575" algn="ctr">
            <a:noFill/>
            <a:miter lim="800000"/>
            <a:headEnd/>
            <a:tailEnd/>
          </a:ln>
        </p:spPr>
        <p:txBody>
          <a:bodyPr wrap="square">
            <a:spAutoFit/>
          </a:bodyPr>
          <a:lstStyle/>
          <a:p>
            <a:pPr>
              <a:spcBef>
                <a:spcPct val="50000"/>
              </a:spcBef>
            </a:pPr>
            <a:r>
              <a:rPr lang="ja-JP" altLang="en-US" sz="2000" dirty="0" smtClean="0"/>
              <a:t>平成</a:t>
            </a:r>
            <a:r>
              <a:rPr lang="en-US" altLang="ja-JP" sz="2000" dirty="0" smtClean="0"/>
              <a:t>25</a:t>
            </a:r>
            <a:r>
              <a:rPr lang="ja-JP" altLang="en-US" sz="2000" dirty="0" smtClean="0"/>
              <a:t>年度老人保健健康増進等事業</a:t>
            </a:r>
            <a:endParaRPr lang="en-US" altLang="ja-JP" sz="2000" dirty="0" smtClean="0"/>
          </a:p>
          <a:p>
            <a:pPr>
              <a:spcBef>
                <a:spcPts val="0"/>
              </a:spcBef>
            </a:pPr>
            <a:r>
              <a:rPr lang="ja-JP" altLang="en-US" sz="2000" dirty="0" smtClean="0"/>
              <a:t>「要介護認定業務の実施方法に関する調査研究事業報告書」</a:t>
            </a:r>
            <a:endParaRPr lang="en-US" altLang="ja-JP" sz="2000" dirty="0" smtClean="0"/>
          </a:p>
          <a:p>
            <a:pPr>
              <a:spcBef>
                <a:spcPts val="0"/>
              </a:spcBef>
            </a:pPr>
            <a:r>
              <a:rPr lang="ja-JP" altLang="en-US" sz="2000" dirty="0" smtClean="0"/>
              <a:t>認定事務局の業務実態調査結果より</a:t>
            </a:r>
            <a:endParaRPr lang="ja-JP" altLang="en-US"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173789" cy="747713"/>
          </a:xfrm>
        </p:spPr>
        <p:txBody>
          <a:bodyPr/>
          <a:lstStyle/>
          <a:p>
            <a:pPr eaLnBrk="1" hangingPunct="1"/>
            <a:r>
              <a:rPr lang="ja-JP" altLang="en-US" sz="3200" dirty="0" smtClean="0"/>
              <a:t>１．申請受付窓口で行っている工夫</a:t>
            </a:r>
          </a:p>
        </p:txBody>
      </p:sp>
      <p:sp>
        <p:nvSpPr>
          <p:cNvPr id="6" name="Text Box 12"/>
          <p:cNvSpPr txBox="1">
            <a:spLocks noChangeArrowheads="1"/>
          </p:cNvSpPr>
          <p:nvPr/>
        </p:nvSpPr>
        <p:spPr bwMode="auto">
          <a:xfrm>
            <a:off x="251520" y="6583363"/>
            <a:ext cx="8964488" cy="276999"/>
          </a:xfrm>
          <a:prstGeom prst="rect">
            <a:avLst/>
          </a:prstGeom>
          <a:noFill/>
          <a:ln w="28575" algn="ctr">
            <a:noFill/>
            <a:miter lim="800000"/>
            <a:headEnd/>
            <a:tailEnd/>
          </a:ln>
        </p:spPr>
        <p:txBody>
          <a:bodyPr wrap="square">
            <a:spAutoFit/>
          </a:bodyPr>
          <a:lstStyle/>
          <a:p>
            <a:pPr algn="ctr">
              <a:spcBef>
                <a:spcPct val="50000"/>
              </a:spcBef>
            </a:pPr>
            <a:r>
              <a:rPr lang="ja-JP" altLang="en-US" sz="1200" dirty="0"/>
              <a:t>資料</a:t>
            </a:r>
            <a:r>
              <a:rPr lang="ja-JP" altLang="en-US" sz="1200" dirty="0" smtClean="0"/>
              <a:t>）平成</a:t>
            </a:r>
            <a:r>
              <a:rPr lang="en-US" altLang="ja-JP" sz="1200" dirty="0" smtClean="0"/>
              <a:t>25</a:t>
            </a:r>
            <a:r>
              <a:rPr lang="ja-JP" altLang="en-US" sz="1200" dirty="0" smtClean="0"/>
              <a:t>年度老人保健健康増進等事業「要介護認定業務の実施方法に関する調査研究事業報告書」　市町村・広域連合等</a:t>
            </a:r>
            <a:r>
              <a:rPr lang="en-US" altLang="ja-JP" sz="1200" dirty="0" smtClean="0"/>
              <a:t>n=780</a:t>
            </a:r>
            <a:endParaRPr lang="ja-JP" altLang="en-US" sz="1200" dirty="0"/>
          </a:p>
        </p:txBody>
      </p:sp>
      <p:pic>
        <p:nvPicPr>
          <p:cNvPr id="1027" name="Picture 3"/>
          <p:cNvPicPr>
            <a:picLocks noChangeAspect="1" noChangeArrowheads="1"/>
          </p:cNvPicPr>
          <p:nvPr/>
        </p:nvPicPr>
        <p:blipFill>
          <a:blip r:embed="rId3" cstate="print"/>
          <a:srcRect/>
          <a:stretch>
            <a:fillRect/>
          </a:stretch>
        </p:blipFill>
        <p:spPr bwMode="auto">
          <a:xfrm>
            <a:off x="539552" y="1246907"/>
            <a:ext cx="8208910" cy="5068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173789" cy="747713"/>
          </a:xfrm>
        </p:spPr>
        <p:txBody>
          <a:bodyPr/>
          <a:lstStyle/>
          <a:p>
            <a:pPr eaLnBrk="1" hangingPunct="1"/>
            <a:r>
              <a:rPr lang="ja-JP" altLang="en-US" sz="3000" spc="-150" dirty="0" smtClean="0"/>
              <a:t>２．申請時期に関して医療機関に理解を求める活動</a:t>
            </a:r>
          </a:p>
        </p:txBody>
      </p:sp>
      <p:sp>
        <p:nvSpPr>
          <p:cNvPr id="5" name="Text Box 12"/>
          <p:cNvSpPr txBox="1">
            <a:spLocks noChangeArrowheads="1"/>
          </p:cNvSpPr>
          <p:nvPr/>
        </p:nvSpPr>
        <p:spPr bwMode="auto">
          <a:xfrm>
            <a:off x="251520" y="6583363"/>
            <a:ext cx="8964488" cy="276999"/>
          </a:xfrm>
          <a:prstGeom prst="rect">
            <a:avLst/>
          </a:prstGeom>
          <a:noFill/>
          <a:ln w="28575" algn="ctr">
            <a:noFill/>
            <a:miter lim="800000"/>
            <a:headEnd/>
            <a:tailEnd/>
          </a:ln>
        </p:spPr>
        <p:txBody>
          <a:bodyPr wrap="square">
            <a:spAutoFit/>
          </a:bodyPr>
          <a:lstStyle/>
          <a:p>
            <a:pPr algn="ctr">
              <a:spcBef>
                <a:spcPct val="50000"/>
              </a:spcBef>
            </a:pPr>
            <a:r>
              <a:rPr lang="ja-JP" altLang="en-US" sz="1200" dirty="0"/>
              <a:t>資料</a:t>
            </a:r>
            <a:r>
              <a:rPr lang="ja-JP" altLang="en-US" sz="1200" dirty="0" smtClean="0"/>
              <a:t>）平成</a:t>
            </a:r>
            <a:r>
              <a:rPr lang="en-US" altLang="ja-JP" sz="1200" dirty="0" smtClean="0"/>
              <a:t>25</a:t>
            </a:r>
            <a:r>
              <a:rPr lang="ja-JP" altLang="en-US" sz="1200" dirty="0" smtClean="0"/>
              <a:t>年度老人保健健康増進等事業「要介護認定業務の実施方法に関する調査研究事業報告書」　市町村・広域連合等</a:t>
            </a:r>
            <a:r>
              <a:rPr lang="en-US" altLang="ja-JP" sz="1200" dirty="0" smtClean="0"/>
              <a:t>n=780</a:t>
            </a:r>
            <a:endParaRPr lang="ja-JP" altLang="en-US" sz="1200" dirty="0"/>
          </a:p>
        </p:txBody>
      </p:sp>
      <p:pic>
        <p:nvPicPr>
          <p:cNvPr id="2050" name="Picture 2"/>
          <p:cNvPicPr>
            <a:picLocks noChangeAspect="1" noChangeArrowheads="1"/>
          </p:cNvPicPr>
          <p:nvPr/>
        </p:nvPicPr>
        <p:blipFill>
          <a:blip r:embed="rId3" cstate="print"/>
          <a:srcRect/>
          <a:stretch>
            <a:fillRect/>
          </a:stretch>
        </p:blipFill>
        <p:spPr bwMode="auto">
          <a:xfrm>
            <a:off x="467546" y="1377152"/>
            <a:ext cx="8208910" cy="49321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a:spLocks noGrp="1"/>
          </p:cNvSpPr>
          <p:nvPr>
            <p:ph type="title"/>
          </p:nvPr>
        </p:nvSpPr>
        <p:spPr>
          <a:xfrm>
            <a:off x="574674" y="304800"/>
            <a:ext cx="8245797" cy="747713"/>
          </a:xfrm>
        </p:spPr>
        <p:txBody>
          <a:bodyPr rtlCol="0">
            <a:noAutofit/>
          </a:bodyPr>
          <a:lstStyle/>
          <a:p>
            <a:pPr eaLnBrk="1" fontAlgn="auto" hangingPunct="1">
              <a:spcAft>
                <a:spcPts val="0"/>
              </a:spcAft>
              <a:defRPr/>
            </a:pPr>
            <a:r>
              <a:rPr lang="ja-JP" altLang="en-US" sz="3100" dirty="0" smtClean="0">
                <a:solidFill>
                  <a:schemeClr val="tx1"/>
                </a:solidFill>
              </a:rPr>
              <a:t>３．認定調査に係る業務の対応策の実現可能性</a:t>
            </a:r>
            <a:endParaRPr lang="ja-JP" altLang="en-US" sz="3100" dirty="0">
              <a:solidFill>
                <a:schemeClr val="tx1"/>
              </a:solidFill>
            </a:endParaRPr>
          </a:p>
        </p:txBody>
      </p:sp>
      <p:sp>
        <p:nvSpPr>
          <p:cNvPr id="7" name="Text Box 12"/>
          <p:cNvSpPr txBox="1">
            <a:spLocks noChangeArrowheads="1"/>
          </p:cNvSpPr>
          <p:nvPr/>
        </p:nvSpPr>
        <p:spPr bwMode="auto">
          <a:xfrm>
            <a:off x="251520" y="6583363"/>
            <a:ext cx="8964488" cy="276999"/>
          </a:xfrm>
          <a:prstGeom prst="rect">
            <a:avLst/>
          </a:prstGeom>
          <a:noFill/>
          <a:ln w="28575" algn="ctr">
            <a:noFill/>
            <a:miter lim="800000"/>
            <a:headEnd/>
            <a:tailEnd/>
          </a:ln>
        </p:spPr>
        <p:txBody>
          <a:bodyPr wrap="square">
            <a:spAutoFit/>
          </a:bodyPr>
          <a:lstStyle/>
          <a:p>
            <a:pPr algn="ctr">
              <a:spcBef>
                <a:spcPct val="50000"/>
              </a:spcBef>
            </a:pPr>
            <a:r>
              <a:rPr lang="ja-JP" altLang="en-US" sz="1200" dirty="0"/>
              <a:t>資料</a:t>
            </a:r>
            <a:r>
              <a:rPr lang="ja-JP" altLang="en-US" sz="1200" dirty="0" smtClean="0"/>
              <a:t>）平成</a:t>
            </a:r>
            <a:r>
              <a:rPr lang="en-US" altLang="ja-JP" sz="1200" dirty="0" smtClean="0"/>
              <a:t>25</a:t>
            </a:r>
            <a:r>
              <a:rPr lang="ja-JP" altLang="en-US" sz="1200" dirty="0" smtClean="0"/>
              <a:t>年度老人保健健康増進等事業「要介護認定業務の実施方法に関する調査研究事業報告書」　市町村・広域連合等</a:t>
            </a:r>
            <a:r>
              <a:rPr lang="en-US" altLang="ja-JP" sz="1200" dirty="0" smtClean="0"/>
              <a:t>n=755</a:t>
            </a:r>
            <a:endParaRPr lang="ja-JP" altLang="en-US" sz="1200" dirty="0"/>
          </a:p>
        </p:txBody>
      </p:sp>
      <p:pic>
        <p:nvPicPr>
          <p:cNvPr id="4098" name="Picture 2"/>
          <p:cNvPicPr>
            <a:picLocks noChangeAspect="1" noChangeArrowheads="1"/>
          </p:cNvPicPr>
          <p:nvPr/>
        </p:nvPicPr>
        <p:blipFill>
          <a:blip r:embed="rId3" cstate="print"/>
          <a:srcRect/>
          <a:stretch>
            <a:fillRect/>
          </a:stretch>
        </p:blipFill>
        <p:spPr bwMode="auto">
          <a:xfrm>
            <a:off x="683568" y="1393168"/>
            <a:ext cx="7815332" cy="49881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539552" y="1340768"/>
            <a:ext cx="8208910" cy="4932168"/>
          </a:xfrm>
          <a:prstGeom prst="rect">
            <a:avLst/>
          </a:prstGeom>
          <a:noFill/>
          <a:ln w="9525">
            <a:noFill/>
            <a:miter lim="800000"/>
            <a:headEnd/>
            <a:tailEnd/>
          </a:ln>
          <a:effectLst/>
        </p:spPr>
      </p:pic>
      <p:sp>
        <p:nvSpPr>
          <p:cNvPr id="13" name="タイトル 1"/>
          <p:cNvSpPr>
            <a:spLocks noGrp="1"/>
          </p:cNvSpPr>
          <p:nvPr>
            <p:ph type="title"/>
          </p:nvPr>
        </p:nvSpPr>
        <p:spPr>
          <a:xfrm>
            <a:off x="574674" y="304800"/>
            <a:ext cx="8245797" cy="747713"/>
          </a:xfrm>
        </p:spPr>
        <p:txBody>
          <a:bodyPr rtlCol="0">
            <a:noAutofit/>
          </a:bodyPr>
          <a:lstStyle/>
          <a:p>
            <a:pPr eaLnBrk="1" fontAlgn="auto" hangingPunct="1">
              <a:spcAft>
                <a:spcPts val="0"/>
              </a:spcAft>
              <a:defRPr/>
            </a:pPr>
            <a:r>
              <a:rPr lang="ja-JP" altLang="en-US" sz="3200" dirty="0" smtClean="0">
                <a:solidFill>
                  <a:schemeClr val="tx1"/>
                </a:solidFill>
              </a:rPr>
              <a:t>４．合議体の運用数</a:t>
            </a:r>
            <a:endParaRPr lang="ja-JP" altLang="en-US" sz="3200" dirty="0">
              <a:solidFill>
                <a:schemeClr val="tx1"/>
              </a:solidFill>
            </a:endParaRPr>
          </a:p>
        </p:txBody>
      </p:sp>
      <p:sp>
        <p:nvSpPr>
          <p:cNvPr id="7" name="Text Box 12"/>
          <p:cNvSpPr txBox="1">
            <a:spLocks noChangeArrowheads="1"/>
          </p:cNvSpPr>
          <p:nvPr/>
        </p:nvSpPr>
        <p:spPr bwMode="auto">
          <a:xfrm>
            <a:off x="251520" y="6583363"/>
            <a:ext cx="8964488" cy="276999"/>
          </a:xfrm>
          <a:prstGeom prst="rect">
            <a:avLst/>
          </a:prstGeom>
          <a:noFill/>
          <a:ln w="28575" algn="ctr">
            <a:noFill/>
            <a:miter lim="800000"/>
            <a:headEnd/>
            <a:tailEnd/>
          </a:ln>
        </p:spPr>
        <p:txBody>
          <a:bodyPr wrap="square">
            <a:spAutoFit/>
          </a:bodyPr>
          <a:lstStyle/>
          <a:p>
            <a:pPr algn="ctr">
              <a:spcBef>
                <a:spcPct val="50000"/>
              </a:spcBef>
            </a:pPr>
            <a:r>
              <a:rPr lang="ja-JP" altLang="en-US" sz="1200" dirty="0"/>
              <a:t>資料</a:t>
            </a:r>
            <a:r>
              <a:rPr lang="ja-JP" altLang="en-US" sz="1200" dirty="0" smtClean="0"/>
              <a:t>）平成</a:t>
            </a:r>
            <a:r>
              <a:rPr lang="en-US" altLang="ja-JP" sz="1200" dirty="0" smtClean="0"/>
              <a:t>25</a:t>
            </a:r>
            <a:r>
              <a:rPr lang="ja-JP" altLang="en-US" sz="1200" dirty="0" smtClean="0"/>
              <a:t>年度老人保健健康増進等事業「要介護認定業務の実施方法に関する調査研究事業報告書」　市町村・広域連合等</a:t>
            </a:r>
            <a:r>
              <a:rPr lang="en-US" altLang="ja-JP" sz="1200" dirty="0" smtClean="0"/>
              <a:t>n=615</a:t>
            </a:r>
            <a:endParaRPr lang="ja-JP" altLang="en-US"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173789" cy="747713"/>
          </a:xfrm>
        </p:spPr>
        <p:txBody>
          <a:bodyPr/>
          <a:lstStyle/>
          <a:p>
            <a:pPr eaLnBrk="1" hangingPunct="1"/>
            <a:r>
              <a:rPr lang="ja-JP" altLang="en-US" sz="3200" dirty="0" smtClean="0"/>
              <a:t>（参考）各自治体の取組事例①</a:t>
            </a:r>
          </a:p>
        </p:txBody>
      </p:sp>
      <p:sp>
        <p:nvSpPr>
          <p:cNvPr id="5" name="Rectangle 3"/>
          <p:cNvSpPr txBox="1">
            <a:spLocks noChangeArrowheads="1"/>
          </p:cNvSpPr>
          <p:nvPr/>
        </p:nvSpPr>
        <p:spPr bwMode="auto">
          <a:xfrm>
            <a:off x="539552" y="1268511"/>
            <a:ext cx="4607992" cy="5184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rgbClr val="0066FF"/>
              </a:buClr>
              <a:buSzTx/>
              <a:buFont typeface="Wingdings" pitchFamily="2" charset="2"/>
              <a:buChar char="o"/>
              <a:tabLst/>
              <a:defRPr/>
            </a:pPr>
            <a:r>
              <a:rPr kumimoji="1" lang="ja-JP" altLang="en-US" sz="2400" b="0" i="0" u="none" strike="noStrike" kern="0" cap="none" spc="0" normalizeH="0" baseline="0" noProof="0" dirty="0" smtClean="0">
                <a:ln>
                  <a:noFill/>
                </a:ln>
                <a:solidFill>
                  <a:schemeClr val="tx1"/>
                </a:solidFill>
                <a:effectLst/>
                <a:uLnTx/>
                <a:uFillTx/>
                <a:latin typeface="+mn-lt"/>
                <a:ea typeface="+mn-ea"/>
                <a:cs typeface="+mn-cs"/>
              </a:rPr>
              <a:t>地域包括支援センターによる初回相談の実施（北杜市）</a:t>
            </a:r>
          </a:p>
          <a:p>
            <a:pPr marL="908050" marR="0" lvl="1" indent="-436563" algn="l" defTabSz="914400" rtl="0" eaLnBrk="1" fontAlgn="base" latinLnBrk="0" hangingPunct="1">
              <a:lnSpc>
                <a:spcPct val="100000"/>
              </a:lnSpc>
              <a:spcBef>
                <a:spcPct val="20000"/>
              </a:spcBef>
              <a:spcAft>
                <a:spcPct val="0"/>
              </a:spcAft>
              <a:buClr>
                <a:srgbClr val="0066FF"/>
              </a:buClr>
              <a:buSzTx/>
              <a:buFont typeface="Wingdings" pitchFamily="2" charset="2"/>
              <a:buChar char="n"/>
              <a:tabLst/>
              <a:defRPr/>
            </a:pPr>
            <a:r>
              <a:rPr kumimoji="1" lang="ja-JP" altLang="en-US" sz="2000" b="0" i="0" u="none" strike="noStrike" kern="0" cap="none" spc="0" normalizeH="0" baseline="0" noProof="0" dirty="0" smtClean="0">
                <a:ln>
                  <a:noFill/>
                </a:ln>
                <a:solidFill>
                  <a:schemeClr val="tx1"/>
                </a:solidFill>
                <a:effectLst/>
                <a:uLnTx/>
                <a:uFillTx/>
                <a:latin typeface="+mn-lt"/>
                <a:ea typeface="+mn-ea"/>
              </a:rPr>
              <a:t>介護が必要になったら、まず「相談」</a:t>
            </a:r>
            <a:endParaRPr kumimoji="1" lang="en-US" altLang="ja-JP" sz="2000" b="0" i="0" u="none" strike="noStrike" kern="0" cap="none" spc="0" normalizeH="0" baseline="0" noProof="0" dirty="0" smtClean="0">
              <a:ln>
                <a:noFill/>
              </a:ln>
              <a:solidFill>
                <a:schemeClr val="tx1"/>
              </a:solidFill>
              <a:effectLst/>
              <a:uLnTx/>
              <a:uFillTx/>
              <a:latin typeface="+mn-lt"/>
              <a:ea typeface="+mn-ea"/>
            </a:endParaRPr>
          </a:p>
          <a:p>
            <a:pPr marL="908050" marR="0" lvl="1" indent="-436563" algn="l" defTabSz="914400" rtl="0" eaLnBrk="1" fontAlgn="base" latinLnBrk="0" hangingPunct="1">
              <a:lnSpc>
                <a:spcPct val="100000"/>
              </a:lnSpc>
              <a:spcBef>
                <a:spcPct val="20000"/>
              </a:spcBef>
              <a:spcAft>
                <a:spcPct val="0"/>
              </a:spcAft>
              <a:buClr>
                <a:srgbClr val="0066FF"/>
              </a:buClr>
              <a:buSzTx/>
              <a:buFont typeface="Wingdings" pitchFamily="2" charset="2"/>
              <a:buChar char="n"/>
              <a:tabLst/>
              <a:defRPr/>
            </a:pPr>
            <a:r>
              <a:rPr kumimoji="1" lang="ja-JP" altLang="en-US" sz="2000" b="0" i="0" u="none" strike="noStrike" kern="0" cap="none" spc="0" normalizeH="0" baseline="0" noProof="0" dirty="0" smtClean="0">
                <a:ln>
                  <a:noFill/>
                </a:ln>
                <a:solidFill>
                  <a:schemeClr val="tx1"/>
                </a:solidFill>
                <a:effectLst/>
                <a:uLnTx/>
                <a:uFillTx/>
                <a:latin typeface="+mn-lt"/>
                <a:ea typeface="+mn-ea"/>
              </a:rPr>
              <a:t>介護保険サービスだけでなく、地域支援事業や</a:t>
            </a:r>
            <a:r>
              <a:rPr kumimoji="1" lang="en-US" altLang="ja-JP" sz="2000" b="0" i="0" u="none" strike="noStrike" kern="0" cap="none" spc="0" normalizeH="0" baseline="0" noProof="0" dirty="0" smtClean="0">
                <a:ln>
                  <a:noFill/>
                </a:ln>
                <a:solidFill>
                  <a:schemeClr val="tx1"/>
                </a:solidFill>
                <a:effectLst/>
                <a:uLnTx/>
                <a:uFillTx/>
                <a:latin typeface="+mn-lt"/>
                <a:ea typeface="+mn-ea"/>
              </a:rPr>
              <a:t>NPO</a:t>
            </a:r>
            <a:r>
              <a:rPr kumimoji="1" lang="ja-JP" altLang="en-US" sz="2000" b="0" i="0" u="none" strike="noStrike" kern="0" cap="none" spc="0" normalizeH="0" baseline="0" noProof="0" dirty="0" smtClean="0">
                <a:ln>
                  <a:noFill/>
                </a:ln>
                <a:solidFill>
                  <a:schemeClr val="tx1"/>
                </a:solidFill>
                <a:effectLst/>
                <a:uLnTx/>
                <a:uFillTx/>
                <a:latin typeface="+mn-lt"/>
                <a:ea typeface="+mn-ea"/>
              </a:rPr>
              <a:t>・生協などの民間サービスを活用</a:t>
            </a:r>
            <a:endParaRPr kumimoji="1" lang="en-US" altLang="ja-JP" sz="2000" b="0" i="0" u="none" strike="noStrike" kern="0" cap="none" spc="0" normalizeH="0" baseline="0" noProof="0" dirty="0" smtClean="0">
              <a:ln>
                <a:noFill/>
              </a:ln>
              <a:solidFill>
                <a:schemeClr val="tx1"/>
              </a:solidFill>
              <a:effectLst/>
              <a:uLnTx/>
              <a:uFillTx/>
              <a:latin typeface="+mn-lt"/>
              <a:ea typeface="+mn-ea"/>
            </a:endParaRPr>
          </a:p>
          <a:p>
            <a:pPr marL="469900" lvl="0" indent="-469900">
              <a:spcBef>
                <a:spcPct val="20000"/>
              </a:spcBef>
              <a:buClr>
                <a:srgbClr val="0066FF"/>
              </a:buClr>
              <a:buFont typeface="Wingdings" pitchFamily="2" charset="2"/>
              <a:buChar char="o"/>
              <a:defRPr/>
            </a:pPr>
            <a:r>
              <a:rPr lang="ja-JP" altLang="en-US" sz="2400" kern="0" dirty="0" smtClean="0"/>
              <a:t>３人合議体の導入（名古屋市）</a:t>
            </a:r>
          </a:p>
          <a:p>
            <a:pPr marL="908050" lvl="1" indent="-436563">
              <a:spcBef>
                <a:spcPct val="20000"/>
              </a:spcBef>
              <a:buClr>
                <a:srgbClr val="0066FF"/>
              </a:buClr>
              <a:buFont typeface="Wingdings" pitchFamily="2" charset="2"/>
              <a:buChar char="n"/>
              <a:defRPr/>
            </a:pPr>
            <a:r>
              <a:rPr lang="ja-JP" altLang="en-US" sz="2000" kern="0" dirty="0" smtClean="0"/>
              <a:t>委員が欠席した場合の予備委員として、分野委員を各審査部会に３人ずつ設置</a:t>
            </a:r>
            <a:endParaRPr kumimoji="1" lang="en-US" altLang="ja-JP" sz="2000" b="0" i="0" u="none" strike="noStrike" kern="0" cap="none" spc="0" normalizeH="0" baseline="0" noProof="0" dirty="0" smtClean="0">
              <a:ln>
                <a:noFill/>
              </a:ln>
              <a:solidFill>
                <a:schemeClr val="tx1"/>
              </a:solidFill>
              <a:effectLst/>
              <a:uLnTx/>
              <a:uFillTx/>
              <a:latin typeface="+mn-lt"/>
              <a:ea typeface="+mn-ea"/>
            </a:endParaRPr>
          </a:p>
          <a:p>
            <a:pPr lvl="0">
              <a:spcBef>
                <a:spcPct val="20000"/>
              </a:spcBef>
              <a:buClr>
                <a:srgbClr val="0066FF"/>
              </a:buClr>
              <a:defRPr/>
            </a:pPr>
            <a:endParaRPr lang="en-US" altLang="ja-JP" sz="400" kern="0" dirty="0" smtClean="0"/>
          </a:p>
          <a:p>
            <a:pPr lvl="0">
              <a:spcBef>
                <a:spcPct val="20000"/>
              </a:spcBef>
              <a:buClr>
                <a:srgbClr val="0066FF"/>
              </a:buClr>
              <a:defRPr/>
            </a:pPr>
            <a:r>
              <a:rPr lang="ja-JP" altLang="en-US" sz="1800" kern="0" dirty="0" smtClean="0">
                <a:solidFill>
                  <a:srgbClr val="0070C0"/>
                </a:solidFill>
              </a:rPr>
              <a:t>研修パッケージ</a:t>
            </a:r>
            <a:r>
              <a:rPr lang="ja-JP" altLang="en-US" sz="1300" kern="0" dirty="0" smtClean="0">
                <a:solidFill>
                  <a:srgbClr val="0070C0"/>
                </a:solidFill>
              </a:rPr>
              <a:t>（</a:t>
            </a:r>
            <a:r>
              <a:rPr lang="en-US" altLang="ja-JP" sz="1300" kern="0" dirty="0" smtClean="0">
                <a:solidFill>
                  <a:srgbClr val="0070C0"/>
                </a:solidFill>
              </a:rPr>
              <a:t>http://www.nintei.net/package/</a:t>
            </a:r>
            <a:r>
              <a:rPr lang="ja-JP" altLang="en-US" sz="1300" kern="0" dirty="0" smtClean="0">
                <a:solidFill>
                  <a:srgbClr val="0070C0"/>
                </a:solidFill>
              </a:rPr>
              <a:t>）</a:t>
            </a:r>
            <a:endParaRPr lang="en-US" altLang="ja-JP" sz="1300" kern="0" dirty="0" smtClean="0">
              <a:solidFill>
                <a:srgbClr val="0070C0"/>
              </a:solidFill>
            </a:endParaRPr>
          </a:p>
          <a:p>
            <a:pPr lvl="0">
              <a:spcBef>
                <a:spcPct val="20000"/>
              </a:spcBef>
              <a:buClr>
                <a:srgbClr val="0066FF"/>
              </a:buClr>
              <a:defRPr/>
            </a:pPr>
            <a:r>
              <a:rPr lang="ja-JP" altLang="en-US" sz="1800" kern="0" dirty="0" smtClean="0">
                <a:solidFill>
                  <a:srgbClr val="0070C0"/>
                </a:solidFill>
              </a:rPr>
              <a:t>＞「</a:t>
            </a:r>
            <a:r>
              <a:rPr lang="en-US" altLang="ja-JP" sz="1800" kern="0" dirty="0" smtClean="0">
                <a:solidFill>
                  <a:srgbClr val="0070C0"/>
                </a:solidFill>
              </a:rPr>
              <a:t>4-3.</a:t>
            </a:r>
            <a:r>
              <a:rPr lang="ja-JP" altLang="en-US" sz="1800" kern="0" dirty="0" smtClean="0">
                <a:solidFill>
                  <a:srgbClr val="0070C0"/>
                </a:solidFill>
              </a:rPr>
              <a:t>要介護認定都道府県等研修」</a:t>
            </a:r>
            <a:endParaRPr lang="en-US" altLang="ja-JP" sz="1800" kern="0" dirty="0" smtClean="0">
              <a:solidFill>
                <a:srgbClr val="0070C0"/>
              </a:solidFill>
            </a:endParaRPr>
          </a:p>
          <a:p>
            <a:pPr lvl="0">
              <a:spcBef>
                <a:spcPct val="20000"/>
              </a:spcBef>
              <a:buClr>
                <a:srgbClr val="0066FF"/>
              </a:buClr>
              <a:defRPr/>
            </a:pPr>
            <a:r>
              <a:rPr lang="ja-JP" altLang="en-US" sz="1800" kern="0" dirty="0" smtClean="0">
                <a:solidFill>
                  <a:srgbClr val="0070C0"/>
                </a:solidFill>
              </a:rPr>
              <a:t>＞平成</a:t>
            </a:r>
            <a:r>
              <a:rPr lang="en-US" altLang="ja-JP" sz="1800" kern="0" dirty="0" smtClean="0">
                <a:solidFill>
                  <a:srgbClr val="0070C0"/>
                </a:solidFill>
              </a:rPr>
              <a:t>25</a:t>
            </a:r>
            <a:r>
              <a:rPr lang="ja-JP" altLang="en-US" sz="1800" kern="0" dirty="0" smtClean="0">
                <a:solidFill>
                  <a:srgbClr val="0070C0"/>
                </a:solidFill>
              </a:rPr>
              <a:t>年度「要介護認定における取り組み（市区町村事例検討）」</a:t>
            </a:r>
            <a:endParaRPr kumimoji="1" lang="en-US" altLang="ja-JP" sz="1800" b="0" i="0" u="none" strike="noStrike" kern="0" cap="none" spc="0" normalizeH="0" baseline="0" noProof="0" dirty="0" smtClean="0">
              <a:ln>
                <a:noFill/>
              </a:ln>
              <a:solidFill>
                <a:srgbClr val="0070C0"/>
              </a:solidFill>
              <a:effectLst/>
              <a:uLnTx/>
              <a:uFillTx/>
              <a:latin typeface="+mn-lt"/>
              <a:ea typeface="+mn-ea"/>
            </a:endParaRPr>
          </a:p>
        </p:txBody>
      </p:sp>
      <p:pic>
        <p:nvPicPr>
          <p:cNvPr id="5122" name="Picture 2"/>
          <p:cNvPicPr>
            <a:picLocks noChangeAspect="1" noChangeArrowheads="1"/>
          </p:cNvPicPr>
          <p:nvPr/>
        </p:nvPicPr>
        <p:blipFill>
          <a:blip r:embed="rId3" cstate="print"/>
          <a:srcRect l="6765" t="7212" r="63026" b="63973"/>
          <a:stretch>
            <a:fillRect/>
          </a:stretch>
        </p:blipFill>
        <p:spPr bwMode="auto">
          <a:xfrm>
            <a:off x="5153496" y="1337408"/>
            <a:ext cx="3810992" cy="2019584"/>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l="15750" t="9919" r="63578" b="23922"/>
          <a:stretch>
            <a:fillRect/>
          </a:stretch>
        </p:blipFill>
        <p:spPr bwMode="auto">
          <a:xfrm>
            <a:off x="6300192" y="1723759"/>
            <a:ext cx="2619515" cy="4657569"/>
          </a:xfrm>
          <a:prstGeom prst="rect">
            <a:avLst/>
          </a:prstGeom>
          <a:noFill/>
          <a:ln w="19050">
            <a:solidFill>
              <a:srgbClr val="00B0F0"/>
            </a:solidFill>
            <a:miter lim="800000"/>
            <a:headEnd/>
            <a:tailEnd/>
          </a:ln>
        </p:spPr>
      </p:pic>
      <p:sp>
        <p:nvSpPr>
          <p:cNvPr id="12" name="正方形/長方形 11"/>
          <p:cNvSpPr/>
          <p:nvPr/>
        </p:nvSpPr>
        <p:spPr>
          <a:xfrm>
            <a:off x="5220072" y="2492896"/>
            <a:ext cx="1008112" cy="20637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rot="16200000">
            <a:off x="6116874" y="2492126"/>
            <a:ext cx="288032" cy="216024"/>
          </a:xfrm>
          <a:prstGeom prst="downArrow">
            <a:avLst/>
          </a:prstGeom>
          <a:solidFill>
            <a:srgbClr val="00B0F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
        <p:nvSpPr>
          <p:cNvPr id="14" name="角丸四角形 13"/>
          <p:cNvSpPr/>
          <p:nvPr/>
        </p:nvSpPr>
        <p:spPr>
          <a:xfrm>
            <a:off x="6948264" y="5267324"/>
            <a:ext cx="648072" cy="465931"/>
          </a:xfrm>
          <a:prstGeom prst="roundRect">
            <a:avLst>
              <a:gd name="adj" fmla="val 10562"/>
            </a:avLst>
          </a:prstGeom>
          <a:noFill/>
          <a:ln>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l="7708" t="7652" r="63089" b="22263"/>
          <a:stretch>
            <a:fillRect/>
          </a:stretch>
        </p:blipFill>
        <p:spPr bwMode="auto">
          <a:xfrm>
            <a:off x="5076056" y="1254642"/>
            <a:ext cx="3858428" cy="5144486"/>
          </a:xfrm>
          <a:prstGeom prst="rect">
            <a:avLst/>
          </a:prstGeom>
          <a:noFill/>
          <a:ln w="9525">
            <a:noFill/>
            <a:miter lim="800000"/>
            <a:headEnd/>
            <a:tailEnd/>
          </a:ln>
        </p:spPr>
      </p:pic>
      <p:sp>
        <p:nvSpPr>
          <p:cNvPr id="25603" name="Rectangle 2"/>
          <p:cNvSpPr>
            <a:spLocks noGrp="1" noChangeArrowheads="1"/>
          </p:cNvSpPr>
          <p:nvPr>
            <p:ph type="title"/>
          </p:nvPr>
        </p:nvSpPr>
        <p:spPr>
          <a:xfrm>
            <a:off x="574674" y="304800"/>
            <a:ext cx="8173789" cy="747713"/>
          </a:xfrm>
        </p:spPr>
        <p:txBody>
          <a:bodyPr/>
          <a:lstStyle/>
          <a:p>
            <a:pPr eaLnBrk="1" hangingPunct="1"/>
            <a:r>
              <a:rPr lang="ja-JP" altLang="en-US" sz="3200" dirty="0" smtClean="0"/>
              <a:t>（参考）各自治体の取組事例②</a:t>
            </a:r>
          </a:p>
        </p:txBody>
      </p:sp>
      <p:sp>
        <p:nvSpPr>
          <p:cNvPr id="5" name="Rectangle 3"/>
          <p:cNvSpPr txBox="1">
            <a:spLocks noChangeArrowheads="1"/>
          </p:cNvSpPr>
          <p:nvPr/>
        </p:nvSpPr>
        <p:spPr bwMode="auto">
          <a:xfrm>
            <a:off x="539552" y="1268511"/>
            <a:ext cx="4607992" cy="5184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a:spcBef>
                <a:spcPct val="20000"/>
              </a:spcBef>
              <a:buClr>
                <a:srgbClr val="0066FF"/>
              </a:buClr>
              <a:buFont typeface="Wingdings" pitchFamily="2" charset="2"/>
              <a:buChar char="o"/>
              <a:defRPr/>
            </a:pPr>
            <a:r>
              <a:rPr lang="ja-JP" altLang="en-US" sz="2400" kern="0" dirty="0" smtClean="0"/>
              <a:t>近隣病院への申請時期に関する働きかけ（大紀町）</a:t>
            </a:r>
          </a:p>
          <a:p>
            <a:pPr marL="908050" lvl="1" indent="-436563">
              <a:spcBef>
                <a:spcPct val="20000"/>
              </a:spcBef>
              <a:buClr>
                <a:srgbClr val="0066FF"/>
              </a:buClr>
              <a:buFont typeface="Wingdings" pitchFamily="2" charset="2"/>
              <a:buChar char="n"/>
              <a:defRPr/>
            </a:pPr>
            <a:r>
              <a:rPr lang="ja-JP" altLang="en-US" sz="2000" kern="0" dirty="0" smtClean="0"/>
              <a:t>入院中の申請についての相談は包括で受け付け、申請時期を検討していくことに協力を要請</a:t>
            </a:r>
            <a:endParaRPr lang="en-US" altLang="ja-JP" sz="2000" kern="0" dirty="0" smtClean="0"/>
          </a:p>
          <a:p>
            <a:pPr marL="908050" lvl="1" indent="-436563">
              <a:spcBef>
                <a:spcPct val="20000"/>
              </a:spcBef>
              <a:buClr>
                <a:srgbClr val="0066FF"/>
              </a:buClr>
              <a:buFont typeface="Wingdings" pitchFamily="2" charset="2"/>
              <a:buChar char="n"/>
              <a:defRPr/>
            </a:pPr>
            <a:r>
              <a:rPr lang="ja-JP" altLang="en-US" sz="2000" kern="0" dirty="0" smtClean="0"/>
              <a:t>申請日に調査に行ける体制を整備、審査会に対しては、審査会前日までに資料を届ければ追加審査を認めてくれるよう調整</a:t>
            </a:r>
            <a:endParaRPr lang="en-US" altLang="ja-JP" sz="2000" kern="0" dirty="0" smtClean="0"/>
          </a:p>
          <a:p>
            <a:pPr marL="469900" lvl="0" indent="-469900">
              <a:spcBef>
                <a:spcPct val="20000"/>
              </a:spcBef>
              <a:buClr>
                <a:srgbClr val="0066FF"/>
              </a:buClr>
              <a:buFont typeface="Wingdings" pitchFamily="2" charset="2"/>
              <a:buChar char="o"/>
              <a:defRPr/>
            </a:pPr>
            <a:r>
              <a:rPr lang="ja-JP" altLang="en-US" sz="2400" kern="0" dirty="0" smtClean="0"/>
              <a:t>個人委託の導入（寝屋川市）</a:t>
            </a:r>
          </a:p>
          <a:p>
            <a:pPr marL="908050" lvl="1" indent="-436563">
              <a:spcBef>
                <a:spcPct val="20000"/>
              </a:spcBef>
              <a:buClr>
                <a:srgbClr val="0066FF"/>
              </a:buClr>
              <a:buFont typeface="Wingdings" pitchFamily="2" charset="2"/>
              <a:buChar char="n"/>
              <a:defRPr/>
            </a:pPr>
            <a:r>
              <a:rPr lang="ja-JP" altLang="en-US" sz="2000" kern="0" dirty="0" smtClean="0"/>
              <a:t>介護支援専門員に、更新・区分変更申請に係る調査を委託</a:t>
            </a:r>
            <a:endParaRPr lang="en-US" altLang="ja-JP" sz="2000" kern="0" dirty="0" smtClean="0"/>
          </a:p>
          <a:p>
            <a:pPr lvl="0">
              <a:spcBef>
                <a:spcPct val="20000"/>
              </a:spcBef>
              <a:buClr>
                <a:srgbClr val="0066FF"/>
              </a:buClr>
              <a:defRPr/>
            </a:pPr>
            <a:endParaRPr lang="en-US" altLang="ja-JP" sz="400" kern="0" dirty="0" smtClean="0">
              <a:solidFill>
                <a:srgbClr val="0070C0"/>
              </a:solidFill>
            </a:endParaRPr>
          </a:p>
          <a:p>
            <a:pPr lvl="0">
              <a:spcBef>
                <a:spcPct val="20000"/>
              </a:spcBef>
              <a:buClr>
                <a:srgbClr val="0066FF"/>
              </a:buClr>
              <a:defRPr/>
            </a:pPr>
            <a:r>
              <a:rPr lang="ja-JP" altLang="en-US" sz="1800" kern="0" dirty="0" smtClean="0">
                <a:solidFill>
                  <a:srgbClr val="0070C0"/>
                </a:solidFill>
              </a:rPr>
              <a:t>テキスト・認定事務関連情報</a:t>
            </a:r>
            <a:r>
              <a:rPr lang="ja-JP" altLang="en-US" sz="1300" kern="0" dirty="0" smtClean="0">
                <a:solidFill>
                  <a:srgbClr val="0070C0"/>
                </a:solidFill>
              </a:rPr>
              <a:t>（</a:t>
            </a:r>
            <a:r>
              <a:rPr lang="en-US" altLang="ja-JP" sz="1300" kern="0" dirty="0" smtClean="0">
                <a:solidFill>
                  <a:srgbClr val="0070C0"/>
                </a:solidFill>
              </a:rPr>
              <a:t>http://www.nintei.net/25txt.html</a:t>
            </a:r>
            <a:r>
              <a:rPr lang="ja-JP" altLang="en-US" sz="1300" kern="0" dirty="0" smtClean="0">
                <a:solidFill>
                  <a:srgbClr val="0070C0"/>
                </a:solidFill>
              </a:rPr>
              <a:t>）</a:t>
            </a:r>
            <a:endParaRPr lang="en-US" altLang="ja-JP" sz="1300" kern="0" dirty="0" smtClean="0">
              <a:solidFill>
                <a:srgbClr val="0070C0"/>
              </a:solidFill>
            </a:endParaRPr>
          </a:p>
          <a:p>
            <a:pPr lvl="0">
              <a:spcBef>
                <a:spcPct val="20000"/>
              </a:spcBef>
              <a:buClr>
                <a:srgbClr val="0066FF"/>
              </a:buClr>
              <a:defRPr/>
            </a:pPr>
            <a:r>
              <a:rPr lang="ja-JP" altLang="en-US" sz="1800" kern="0" dirty="0" smtClean="0">
                <a:solidFill>
                  <a:srgbClr val="0070C0"/>
                </a:solidFill>
              </a:rPr>
              <a:t>＞「４．各自治体の取り組み事例</a:t>
            </a:r>
            <a:endParaRPr kumimoji="1" lang="en-US" altLang="ja-JP" sz="1800" b="0" i="0" u="none" strike="noStrike" kern="0" cap="none" spc="0" normalizeH="0" baseline="0" noProof="0" dirty="0" smtClean="0">
              <a:ln>
                <a:noFill/>
              </a:ln>
              <a:solidFill>
                <a:srgbClr val="0070C0"/>
              </a:solidFill>
              <a:effectLst/>
              <a:uLnTx/>
              <a:uFillTx/>
              <a:latin typeface="+mn-lt"/>
              <a:ea typeface="+mn-ea"/>
            </a:endParaRPr>
          </a:p>
        </p:txBody>
      </p:sp>
      <p:sp>
        <p:nvSpPr>
          <p:cNvPr id="12" name="正方形/長方形 11"/>
          <p:cNvSpPr/>
          <p:nvPr/>
        </p:nvSpPr>
        <p:spPr>
          <a:xfrm>
            <a:off x="5076056" y="2924944"/>
            <a:ext cx="1080120" cy="21602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rot="20768544">
            <a:off x="5756669" y="3140479"/>
            <a:ext cx="288032" cy="2403749"/>
          </a:xfrm>
          <a:prstGeom prst="downArrow">
            <a:avLst/>
          </a:prstGeom>
          <a:solidFill>
            <a:srgbClr val="00B0F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
        <p:nvSpPr>
          <p:cNvPr id="14" name="角丸四角形 13"/>
          <p:cNvSpPr/>
          <p:nvPr/>
        </p:nvSpPr>
        <p:spPr>
          <a:xfrm>
            <a:off x="6156175" y="5445224"/>
            <a:ext cx="2768749" cy="936104"/>
          </a:xfrm>
          <a:prstGeom prst="roundRect">
            <a:avLst>
              <a:gd name="adj" fmla="val 10562"/>
            </a:avLst>
          </a:prstGeom>
          <a:noFill/>
          <a:ln>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569326" cy="747713"/>
          </a:xfrm>
        </p:spPr>
        <p:txBody>
          <a:bodyPr/>
          <a:lstStyle/>
          <a:p>
            <a:pPr eaLnBrk="1" hangingPunct="1"/>
            <a:r>
              <a:rPr lang="ja-JP" altLang="en-US" sz="3400" dirty="0" smtClean="0"/>
              <a:t>２．認定調査の適正化プロセス</a:t>
            </a:r>
          </a:p>
        </p:txBody>
      </p:sp>
      <p:sp>
        <p:nvSpPr>
          <p:cNvPr id="25604" name="Rectangle 3"/>
          <p:cNvSpPr>
            <a:spLocks noGrp="1" noChangeArrowheads="1"/>
          </p:cNvSpPr>
          <p:nvPr>
            <p:ph type="body" idx="1"/>
          </p:nvPr>
        </p:nvSpPr>
        <p:spPr>
          <a:xfrm>
            <a:off x="4572000" y="1412776"/>
            <a:ext cx="4320480" cy="5112568"/>
          </a:xfrm>
        </p:spPr>
        <p:txBody>
          <a:bodyPr>
            <a:normAutofit fontScale="92500" lnSpcReduction="10000"/>
          </a:bodyPr>
          <a:lstStyle/>
          <a:p>
            <a:pPr eaLnBrk="1" hangingPunct="1"/>
            <a:r>
              <a:rPr lang="ja-JP" altLang="en-US" sz="2400" dirty="0" smtClean="0">
                <a:solidFill>
                  <a:srgbClr val="000000"/>
                </a:solidFill>
              </a:rPr>
              <a:t>「何をいつまでに」という時間スケールを意識する</a:t>
            </a:r>
            <a:endParaRPr lang="en-US" altLang="ja-JP" sz="2400" dirty="0" smtClean="0">
              <a:solidFill>
                <a:srgbClr val="000000"/>
              </a:solidFill>
            </a:endParaRPr>
          </a:p>
          <a:p>
            <a:pPr lvl="0" eaLnBrk="1" hangingPunct="1"/>
            <a:r>
              <a:rPr lang="ja-JP" altLang="en-US" sz="2400" dirty="0" smtClean="0">
                <a:solidFill>
                  <a:srgbClr val="000000"/>
                </a:solidFill>
              </a:rPr>
              <a:t>優先度の高い調査項目に絞り改善に取り組む</a:t>
            </a:r>
            <a:endParaRPr lang="en-US" altLang="ja-JP" sz="2400" dirty="0" smtClean="0">
              <a:solidFill>
                <a:srgbClr val="000000"/>
              </a:solidFill>
            </a:endParaRPr>
          </a:p>
          <a:p>
            <a:pPr lvl="1" eaLnBrk="1" hangingPunct="1"/>
            <a:r>
              <a:rPr lang="ja-JP" altLang="en-US" sz="2000" dirty="0" smtClean="0"/>
              <a:t>基本調査：樹形モデルに影響を与えやすい項目</a:t>
            </a:r>
            <a:endParaRPr lang="en-US" altLang="ja-JP" sz="2000" dirty="0" smtClean="0"/>
          </a:p>
          <a:p>
            <a:pPr lvl="1" eaLnBrk="1" hangingPunct="1"/>
            <a:r>
              <a:rPr lang="ja-JP" altLang="en-US" sz="2000" dirty="0" smtClean="0"/>
              <a:t>特記事項：介護の手間に個人差が生まれやすい項目（移動・食事・排泄、</a:t>
            </a:r>
            <a:r>
              <a:rPr lang="en-US" altLang="ja-JP" sz="2000" dirty="0" smtClean="0"/>
              <a:t>BPSD</a:t>
            </a:r>
            <a:r>
              <a:rPr lang="ja-JP" altLang="en-US" sz="2000" dirty="0" smtClean="0"/>
              <a:t>関連）</a:t>
            </a:r>
            <a:endParaRPr lang="en-US" altLang="ja-JP" sz="2000" dirty="0" smtClean="0"/>
          </a:p>
          <a:p>
            <a:pPr lvl="0" eaLnBrk="1" hangingPunct="1"/>
            <a:r>
              <a:rPr lang="ja-JP" altLang="en-US" sz="2400" dirty="0" smtClean="0">
                <a:solidFill>
                  <a:srgbClr val="000000"/>
                </a:solidFill>
              </a:rPr>
              <a:t>各自治体の認定調査の体制に応じた適正化の推進</a:t>
            </a:r>
            <a:endParaRPr lang="en-US" altLang="ja-JP" sz="2400" dirty="0" smtClean="0"/>
          </a:p>
          <a:p>
            <a:pPr lvl="1" eaLnBrk="1" hangingPunct="1"/>
            <a:r>
              <a:rPr lang="ja-JP" altLang="en-US" sz="2000" dirty="0" smtClean="0"/>
              <a:t>委託調査員が多い場合</a:t>
            </a:r>
            <a:endParaRPr lang="en-US" altLang="ja-JP" sz="2000" dirty="0" smtClean="0"/>
          </a:p>
          <a:p>
            <a:pPr lvl="1" eaLnBrk="1" hangingPunct="1"/>
            <a:r>
              <a:rPr lang="ja-JP" altLang="en-US" sz="2000" dirty="0" smtClean="0"/>
              <a:t>広域連合の場合</a:t>
            </a:r>
            <a:endParaRPr lang="en-US" altLang="ja-JP" sz="2000" dirty="0" smtClean="0"/>
          </a:p>
          <a:p>
            <a:pPr lvl="0" eaLnBrk="1" hangingPunct="1"/>
            <a:r>
              <a:rPr lang="ja-JP" altLang="en-US" sz="2400" dirty="0" smtClean="0">
                <a:solidFill>
                  <a:srgbClr val="000000"/>
                </a:solidFill>
              </a:rPr>
              <a:t>周辺市町村との情報交換、都道府県への相談、適正化事業の活用</a:t>
            </a:r>
            <a:endParaRPr lang="ja-JP" altLang="en-US" sz="2400" dirty="0" smtClean="0"/>
          </a:p>
        </p:txBody>
      </p:sp>
      <p:sp>
        <p:nvSpPr>
          <p:cNvPr id="4" name="角丸四角形 3"/>
          <p:cNvSpPr/>
          <p:nvPr/>
        </p:nvSpPr>
        <p:spPr>
          <a:xfrm>
            <a:off x="251520" y="1412776"/>
            <a:ext cx="4320480" cy="4968552"/>
          </a:xfrm>
          <a:prstGeom prst="roundRect">
            <a:avLst>
              <a:gd name="adj" fmla="val 5347"/>
            </a:avLst>
          </a:prstGeom>
          <a:solidFill>
            <a:srgbClr val="FFF7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 name="図表 4"/>
          <p:cNvGraphicFramePr/>
          <p:nvPr/>
        </p:nvGraphicFramePr>
        <p:xfrm>
          <a:off x="467544" y="1700808"/>
          <a:ext cx="3960440"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テキスト ボックス 7"/>
          <p:cNvSpPr txBox="1"/>
          <p:nvPr/>
        </p:nvSpPr>
        <p:spPr>
          <a:xfrm>
            <a:off x="340106" y="1599183"/>
            <a:ext cx="4145686" cy="430887"/>
          </a:xfrm>
          <a:prstGeom prst="rect">
            <a:avLst/>
          </a:prstGeom>
          <a:noFill/>
        </p:spPr>
        <p:txBody>
          <a:bodyPr wrap="none" rtlCol="0">
            <a:spAutoFit/>
          </a:bodyPr>
          <a:lstStyle/>
          <a:p>
            <a:pPr algn="ctr"/>
            <a:r>
              <a:rPr kumimoji="1" lang="ja-JP" altLang="en-US" sz="2200" dirty="0" smtClean="0">
                <a:solidFill>
                  <a:srgbClr val="800000"/>
                </a:solidFill>
              </a:rPr>
              <a:t>－適正化推進の３つのステップ－</a:t>
            </a:r>
            <a:endParaRPr kumimoji="1" lang="ja-JP" altLang="en-US" sz="2200" dirty="0">
              <a:solidFill>
                <a:srgbClr val="800000"/>
              </a:solidFill>
            </a:endParaRPr>
          </a:p>
        </p:txBody>
      </p:sp>
      <p:sp>
        <p:nvSpPr>
          <p:cNvPr id="10" name="右矢印 9"/>
          <p:cNvSpPr/>
          <p:nvPr/>
        </p:nvSpPr>
        <p:spPr>
          <a:xfrm rot="17872253">
            <a:off x="586188" y="3440742"/>
            <a:ext cx="1296144" cy="675279"/>
          </a:xfrm>
          <a:prstGeom prst="rightArrow">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rot="3198452">
            <a:off x="3121938" y="3452727"/>
            <a:ext cx="1296144" cy="675279"/>
          </a:xfrm>
          <a:prstGeom prst="rightArrow">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rot="10800000">
            <a:off x="1763688" y="5445224"/>
            <a:ext cx="1296144" cy="675279"/>
          </a:xfrm>
          <a:prstGeom prst="rightArrow">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574674" y="304800"/>
            <a:ext cx="8317805" cy="747713"/>
          </a:xfrm>
        </p:spPr>
        <p:txBody>
          <a:bodyPr/>
          <a:lstStyle/>
          <a:p>
            <a:pPr eaLnBrk="1" hangingPunct="1"/>
            <a:r>
              <a:rPr lang="ja-JP" altLang="en-US" sz="3400" dirty="0" smtClean="0"/>
              <a:t>３．研修終了後まず実施いただきたいこと</a:t>
            </a:r>
          </a:p>
        </p:txBody>
      </p:sp>
      <p:sp>
        <p:nvSpPr>
          <p:cNvPr id="5" name="Rectangle 3"/>
          <p:cNvSpPr txBox="1">
            <a:spLocks noChangeArrowheads="1"/>
          </p:cNvSpPr>
          <p:nvPr/>
        </p:nvSpPr>
        <p:spPr bwMode="auto">
          <a:xfrm>
            <a:off x="683568" y="1412776"/>
            <a:ext cx="8064896"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469900" marR="0" lvl="0" indent="-469900" algn="l" defTabSz="914400" rtl="0" eaLnBrk="1" fontAlgn="base" latinLnBrk="0" hangingPunct="1">
              <a:lnSpc>
                <a:spcPct val="100000"/>
              </a:lnSpc>
              <a:spcBef>
                <a:spcPct val="20000"/>
              </a:spcBef>
              <a:spcAft>
                <a:spcPct val="0"/>
              </a:spcAft>
              <a:buClr>
                <a:srgbClr val="0066FF"/>
              </a:buClr>
              <a:buSzTx/>
              <a:tabLst/>
              <a:defRPr/>
            </a:pPr>
            <a:r>
              <a:rPr kumimoji="1" lang="ja-JP" altLang="en-US" sz="2500" b="0" i="0" u="none" strike="noStrike" kern="0" cap="none" spc="0" normalizeH="0" baseline="0" noProof="0" dirty="0" smtClean="0">
                <a:ln>
                  <a:noFill/>
                </a:ln>
                <a:solidFill>
                  <a:srgbClr val="0070C0"/>
                </a:solidFill>
                <a:effectLst/>
                <a:uLnTx/>
                <a:uFillTx/>
                <a:latin typeface="+mn-lt"/>
                <a:ea typeface="+mn-ea"/>
                <a:cs typeface="+mn-cs"/>
              </a:rPr>
              <a:t>基本調査</a:t>
            </a:r>
            <a:endParaRPr kumimoji="1" lang="en-US" altLang="ja-JP" sz="2500" b="0" i="0" u="none" strike="noStrike" kern="0" cap="none" spc="0" normalizeH="0" baseline="0" noProof="0" dirty="0" smtClean="0">
              <a:ln>
                <a:noFill/>
              </a:ln>
              <a:solidFill>
                <a:srgbClr val="0070C0"/>
              </a:solidFill>
              <a:effectLst/>
              <a:uLnTx/>
              <a:uFillTx/>
              <a:latin typeface="+mn-lt"/>
              <a:ea typeface="+mn-ea"/>
              <a:cs typeface="+mn-cs"/>
            </a:endParaRPr>
          </a:p>
          <a:p>
            <a:pPr marL="469900" marR="0" lvl="0" indent="-469900" algn="l" defTabSz="914400" rtl="0" eaLnBrk="1" fontAlgn="base" latinLnBrk="0" hangingPunct="1">
              <a:lnSpc>
                <a:spcPct val="100000"/>
              </a:lnSpc>
              <a:spcBef>
                <a:spcPct val="20000"/>
              </a:spcBef>
              <a:spcAft>
                <a:spcPct val="0"/>
              </a:spcAft>
              <a:buClr>
                <a:srgbClr val="0066FF"/>
              </a:buClr>
              <a:buSzTx/>
              <a:buFont typeface="Wingdings" pitchFamily="2" charset="2"/>
              <a:buChar char="o"/>
              <a:tabLst/>
              <a:defRPr/>
            </a:pPr>
            <a:r>
              <a:rPr kumimoji="1" lang="ja-JP" altLang="en-US" sz="2500" b="0" i="0" u="none" strike="noStrike" kern="0" cap="none" spc="0" normalizeH="0" baseline="0" noProof="0" dirty="0" smtClean="0">
                <a:ln>
                  <a:noFill/>
                </a:ln>
                <a:solidFill>
                  <a:srgbClr val="000000"/>
                </a:solidFill>
                <a:effectLst/>
                <a:uLnTx/>
                <a:uFillTx/>
                <a:latin typeface="+mn-lt"/>
                <a:ea typeface="+mn-ea"/>
                <a:cs typeface="+mn-cs"/>
              </a:rPr>
              <a:t>業務分析データで箱から飛び出ている調査項目を確認</a:t>
            </a:r>
            <a:endParaRPr kumimoji="1" lang="en-US" altLang="ja-JP" sz="2500" b="0" i="0" u="none" strike="noStrike" kern="0" cap="none" spc="0" normalizeH="0" baseline="0" noProof="0" dirty="0" smtClean="0">
              <a:ln>
                <a:noFill/>
              </a:ln>
              <a:solidFill>
                <a:srgbClr val="000000"/>
              </a:solidFill>
              <a:effectLst/>
              <a:uLnTx/>
              <a:uFillTx/>
              <a:latin typeface="+mn-lt"/>
              <a:ea typeface="+mn-ea"/>
              <a:cs typeface="+mn-cs"/>
            </a:endParaRPr>
          </a:p>
          <a:p>
            <a:pPr marL="469900" marR="0" lvl="0" indent="-469900" algn="l" defTabSz="914400" rtl="0" eaLnBrk="1" fontAlgn="base" latinLnBrk="0" hangingPunct="1">
              <a:lnSpc>
                <a:spcPct val="100000"/>
              </a:lnSpc>
              <a:spcBef>
                <a:spcPct val="20000"/>
              </a:spcBef>
              <a:spcAft>
                <a:spcPct val="0"/>
              </a:spcAft>
              <a:buClr>
                <a:srgbClr val="0066FF"/>
              </a:buClr>
              <a:buSzTx/>
              <a:buFont typeface="Wingdings" pitchFamily="2" charset="2"/>
              <a:buChar char="o"/>
              <a:tabLst/>
              <a:defRPr/>
            </a:pPr>
            <a:r>
              <a:rPr lang="ja-JP" altLang="en-US" sz="2500" kern="0" dirty="0" smtClean="0">
                <a:solidFill>
                  <a:srgbClr val="000000"/>
                </a:solidFill>
                <a:latin typeface="+mn-lt"/>
                <a:ea typeface="+mn-ea"/>
              </a:rPr>
              <a:t>選択基準に関する誤解、ローカルルールの存在の確認</a:t>
            </a:r>
            <a:endParaRPr lang="en-US" altLang="ja-JP" sz="2500" kern="0" dirty="0" smtClean="0">
              <a:solidFill>
                <a:srgbClr val="000000"/>
              </a:solidFill>
              <a:latin typeface="+mn-lt"/>
              <a:ea typeface="+mn-ea"/>
            </a:endParaRPr>
          </a:p>
          <a:p>
            <a:pPr marL="469900" marR="0" lvl="0" indent="-469900" algn="l" defTabSz="914400" rtl="0" eaLnBrk="1" fontAlgn="base" latinLnBrk="0" hangingPunct="1">
              <a:lnSpc>
                <a:spcPct val="100000"/>
              </a:lnSpc>
              <a:spcBef>
                <a:spcPct val="20000"/>
              </a:spcBef>
              <a:spcAft>
                <a:spcPct val="0"/>
              </a:spcAft>
              <a:buClr>
                <a:srgbClr val="0066FF"/>
              </a:buClr>
              <a:buSzTx/>
              <a:buFont typeface="Wingdings" pitchFamily="2" charset="2"/>
              <a:buChar char="o"/>
              <a:tabLst/>
              <a:defRPr/>
            </a:pPr>
            <a:r>
              <a:rPr lang="ja-JP" altLang="en-US" sz="2500" kern="0" dirty="0" smtClean="0">
                <a:solidFill>
                  <a:srgbClr val="000000"/>
                </a:solidFill>
                <a:latin typeface="+mn-lt"/>
                <a:ea typeface="+mn-ea"/>
              </a:rPr>
              <a:t>適切な介助の方法の考え方が定着しているかの確認</a:t>
            </a:r>
            <a:endParaRPr lang="en-US" altLang="ja-JP" sz="2500" kern="0" dirty="0" smtClean="0">
              <a:solidFill>
                <a:srgbClr val="000000"/>
              </a:solidFill>
              <a:latin typeface="+mn-lt"/>
              <a:ea typeface="+mn-ea"/>
            </a:endParaRPr>
          </a:p>
          <a:p>
            <a:pPr marL="469900" marR="0" lvl="0" indent="-469900" algn="l" defTabSz="914400" rtl="0" eaLnBrk="1" fontAlgn="base" latinLnBrk="0" hangingPunct="1">
              <a:lnSpc>
                <a:spcPct val="100000"/>
              </a:lnSpc>
              <a:spcBef>
                <a:spcPct val="20000"/>
              </a:spcBef>
              <a:spcAft>
                <a:spcPct val="0"/>
              </a:spcAft>
              <a:buClr>
                <a:srgbClr val="0066FF"/>
              </a:buClr>
              <a:buSzTx/>
              <a:tabLst/>
              <a:defRPr/>
            </a:pPr>
            <a:endParaRPr kumimoji="1" lang="en-US" altLang="ja-JP" sz="2500" b="0" i="0" u="none" strike="noStrike" kern="0" cap="none" spc="0" normalizeH="0" baseline="0" noProof="0" dirty="0" smtClean="0">
              <a:ln>
                <a:noFill/>
              </a:ln>
              <a:solidFill>
                <a:schemeClr val="tx1"/>
              </a:solidFill>
              <a:effectLst/>
              <a:uLnTx/>
              <a:uFillTx/>
              <a:latin typeface="+mn-lt"/>
              <a:ea typeface="+mn-ea"/>
            </a:endParaRPr>
          </a:p>
          <a:p>
            <a:pPr marL="469900" marR="0" lvl="0" indent="-469900" algn="l" defTabSz="914400" rtl="0" eaLnBrk="1" fontAlgn="base" latinLnBrk="0" hangingPunct="1">
              <a:lnSpc>
                <a:spcPct val="100000"/>
              </a:lnSpc>
              <a:spcBef>
                <a:spcPct val="20000"/>
              </a:spcBef>
              <a:spcAft>
                <a:spcPct val="0"/>
              </a:spcAft>
              <a:buClr>
                <a:srgbClr val="0066FF"/>
              </a:buClr>
              <a:buSzTx/>
              <a:tabLst/>
              <a:defRPr/>
            </a:pPr>
            <a:r>
              <a:rPr kumimoji="1" lang="ja-JP" altLang="en-US" sz="2500" b="0" i="0" u="none" strike="noStrike" kern="0" cap="none" spc="0" normalizeH="0" baseline="0" noProof="0" dirty="0" smtClean="0">
                <a:ln>
                  <a:noFill/>
                </a:ln>
                <a:solidFill>
                  <a:srgbClr val="0070C0"/>
                </a:solidFill>
                <a:effectLst/>
                <a:uLnTx/>
                <a:uFillTx/>
                <a:latin typeface="+mn-lt"/>
                <a:ea typeface="+mn-ea"/>
                <a:cs typeface="+mn-cs"/>
              </a:rPr>
              <a:t>特記事項</a:t>
            </a:r>
            <a:endParaRPr kumimoji="1" lang="en-US" altLang="ja-JP" sz="2500" b="0" i="0" u="none" strike="noStrike" kern="0" cap="none" spc="0" normalizeH="0" baseline="0" noProof="0" dirty="0" smtClean="0">
              <a:ln>
                <a:noFill/>
              </a:ln>
              <a:solidFill>
                <a:srgbClr val="0070C0"/>
              </a:solidFill>
              <a:effectLst/>
              <a:uLnTx/>
              <a:uFillTx/>
              <a:latin typeface="+mn-lt"/>
              <a:ea typeface="+mn-ea"/>
              <a:cs typeface="+mn-cs"/>
            </a:endParaRPr>
          </a:p>
          <a:p>
            <a:pPr marL="469900" marR="0" lvl="0" indent="-469900" algn="l" defTabSz="914400" rtl="0" eaLnBrk="1" fontAlgn="base" latinLnBrk="0" hangingPunct="1">
              <a:lnSpc>
                <a:spcPct val="100000"/>
              </a:lnSpc>
              <a:spcBef>
                <a:spcPct val="20000"/>
              </a:spcBef>
              <a:spcAft>
                <a:spcPct val="0"/>
              </a:spcAft>
              <a:buClr>
                <a:srgbClr val="0066FF"/>
              </a:buClr>
              <a:buSzTx/>
              <a:buFont typeface="Wingdings" pitchFamily="2" charset="2"/>
              <a:buChar char="o"/>
              <a:tabLst/>
              <a:defRPr/>
            </a:pPr>
            <a:r>
              <a:rPr lang="ja-JP" altLang="en-US" sz="2500" kern="0" dirty="0" smtClean="0">
                <a:solidFill>
                  <a:srgbClr val="000000"/>
                </a:solidFill>
                <a:latin typeface="+mn-lt"/>
                <a:ea typeface="+mn-ea"/>
              </a:rPr>
              <a:t>要介護度に関わらず、一定量が記載されているか（主に２・４・５群）</a:t>
            </a:r>
            <a:endParaRPr lang="en-US" altLang="ja-JP" sz="2500" kern="0" dirty="0" smtClean="0">
              <a:solidFill>
                <a:srgbClr val="000000"/>
              </a:solidFill>
              <a:latin typeface="+mn-lt"/>
              <a:ea typeface="+mn-ea"/>
            </a:endParaRPr>
          </a:p>
          <a:p>
            <a:pPr marL="469900" marR="0" lvl="0" indent="-469900" algn="l" defTabSz="914400" rtl="0" eaLnBrk="1" fontAlgn="base" latinLnBrk="0" hangingPunct="1">
              <a:lnSpc>
                <a:spcPct val="100000"/>
              </a:lnSpc>
              <a:spcBef>
                <a:spcPct val="20000"/>
              </a:spcBef>
              <a:spcAft>
                <a:spcPct val="0"/>
              </a:spcAft>
              <a:buClr>
                <a:srgbClr val="0066FF"/>
              </a:buClr>
              <a:buSzTx/>
              <a:buFont typeface="Wingdings" pitchFamily="2" charset="2"/>
              <a:buChar char="o"/>
              <a:tabLst/>
              <a:defRPr/>
            </a:pPr>
            <a:r>
              <a:rPr lang="ja-JP" altLang="en-US" sz="2500" kern="0" dirty="0" smtClean="0">
                <a:solidFill>
                  <a:srgbClr val="000000"/>
                </a:solidFill>
                <a:latin typeface="+mn-lt"/>
                <a:ea typeface="+mn-ea"/>
              </a:rPr>
              <a:t>介護認定審査会において、特記事項に基づいた議論、一次判定結果の変更が行われているか</a:t>
            </a:r>
            <a:endParaRPr kumimoji="1" lang="ja-JP" altLang="en-US" sz="2500" b="0" i="0" u="none" strike="noStrike" kern="0" cap="none" spc="0" normalizeH="0" baseline="0" noProof="0" dirty="0" smtClean="0">
              <a:ln>
                <a:noFill/>
              </a:ln>
              <a:solidFill>
                <a:schemeClr val="tx1"/>
              </a:solidFill>
              <a:effectLst/>
              <a:uLnTx/>
              <a:uFillTx/>
              <a:latin typeface="+mn-lt"/>
              <a:ea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569326" cy="747713"/>
          </a:xfrm>
        </p:spPr>
        <p:txBody>
          <a:bodyPr/>
          <a:lstStyle/>
          <a:p>
            <a:pPr eaLnBrk="1" hangingPunct="1"/>
            <a:r>
              <a:rPr lang="ja-JP" altLang="en-US" sz="3400" dirty="0" smtClean="0"/>
              <a:t>４．基本調査の改善に向けた取組例</a:t>
            </a:r>
          </a:p>
        </p:txBody>
      </p:sp>
      <p:graphicFrame>
        <p:nvGraphicFramePr>
          <p:cNvPr id="10" name="表 9"/>
          <p:cNvGraphicFramePr>
            <a:graphicFrameLocks noGrp="1"/>
          </p:cNvGraphicFramePr>
          <p:nvPr/>
        </p:nvGraphicFramePr>
        <p:xfrm>
          <a:off x="683568" y="1268760"/>
          <a:ext cx="8208912" cy="5064760"/>
        </p:xfrm>
        <a:graphic>
          <a:graphicData uri="http://schemas.openxmlformats.org/drawingml/2006/table">
            <a:tbl>
              <a:tblPr firstRow="1" bandRow="1">
                <a:tableStyleId>{5C22544A-7EE6-4342-B048-85BDC9FD1C3A}</a:tableStyleId>
              </a:tblPr>
              <a:tblGrid>
                <a:gridCol w="3456384"/>
                <a:gridCol w="4752528"/>
              </a:tblGrid>
              <a:tr h="370840">
                <a:tc>
                  <a:txBody>
                    <a:bodyPr/>
                    <a:lstStyle/>
                    <a:p>
                      <a:pPr algn="ctr"/>
                      <a:r>
                        <a:rPr kumimoji="1" lang="ja-JP" altLang="en-US" sz="1600" dirty="0" smtClean="0"/>
                        <a:t>現　　状</a:t>
                      </a:r>
                      <a:endParaRPr kumimoji="1" lang="ja-JP" altLang="en-US" sz="1600" dirty="0"/>
                    </a:p>
                  </a:txBody>
                  <a:tcPr/>
                </a:tc>
                <a:tc>
                  <a:txBody>
                    <a:bodyPr/>
                    <a:lstStyle/>
                    <a:p>
                      <a:pPr algn="ctr"/>
                      <a:r>
                        <a:rPr kumimoji="1" lang="ja-JP" altLang="en-US" sz="1600" dirty="0" smtClean="0"/>
                        <a:t>取組内容の例</a:t>
                      </a:r>
                      <a:endParaRPr kumimoji="1" lang="ja-JP" altLang="en-US" sz="1600" dirty="0"/>
                    </a:p>
                  </a:txBody>
                  <a:tcPr/>
                </a:tc>
              </a:tr>
              <a:tr h="370840">
                <a:tc>
                  <a:txBody>
                    <a:bodyPr/>
                    <a:lstStyle/>
                    <a:p>
                      <a:r>
                        <a:rPr kumimoji="1" lang="ja-JP" altLang="en-US" sz="1600" dirty="0" smtClean="0"/>
                        <a:t>業務分析データで箱から飛び出している調査項目があった</a:t>
                      </a:r>
                      <a:endParaRPr kumimoji="1" lang="ja-JP" altLang="en-US" sz="1600" dirty="0"/>
                    </a:p>
                  </a:txBody>
                  <a:tcPr/>
                </a:tc>
                <a:tc>
                  <a:txBody>
                    <a:bodyPr/>
                    <a:lstStyle/>
                    <a:p>
                      <a:pPr marL="180000" indent="-180000">
                        <a:buFontTx/>
                        <a:buBlip>
                          <a:blip r:embed="rId3"/>
                        </a:buBlip>
                      </a:pPr>
                      <a:r>
                        <a:rPr kumimoji="1" lang="ja-JP" altLang="en-US" sz="1600" dirty="0" smtClean="0"/>
                        <a:t>特記事項の「選択根拠」に関する記載の確認</a:t>
                      </a:r>
                      <a:endParaRPr kumimoji="1" lang="en-US" altLang="ja-JP" sz="1600" dirty="0" smtClean="0"/>
                    </a:p>
                    <a:p>
                      <a:pPr marL="180000" indent="-180000">
                        <a:buFontTx/>
                        <a:buBlip>
                          <a:blip r:embed="rId3"/>
                        </a:buBlip>
                      </a:pPr>
                      <a:r>
                        <a:rPr kumimoji="1" lang="ja-JP" altLang="en-US" sz="1600" dirty="0" smtClean="0"/>
                        <a:t>調査員へのヒアリング</a:t>
                      </a:r>
                      <a:endParaRPr kumimoji="1" lang="en-US" altLang="ja-JP" sz="1600" dirty="0" smtClean="0"/>
                    </a:p>
                    <a:p>
                      <a:pPr marL="180000" indent="-180000">
                        <a:buFontTx/>
                        <a:buBlip>
                          <a:blip r:embed="rId3"/>
                        </a:buBlip>
                      </a:pPr>
                      <a:r>
                        <a:rPr kumimoji="1" lang="ja-JP" altLang="en-US" sz="1600" dirty="0" smtClean="0"/>
                        <a:t>他自治体との情報交換、都道府県への相談</a:t>
                      </a:r>
                      <a:endParaRPr kumimoji="1" lang="ja-JP" altLang="en-US" sz="1600" dirty="0"/>
                    </a:p>
                  </a:txBody>
                  <a:tcPr/>
                </a:tc>
              </a:tr>
              <a:tr h="370840">
                <a:tc>
                  <a:txBody>
                    <a:bodyPr/>
                    <a:lstStyle/>
                    <a:p>
                      <a:r>
                        <a:rPr kumimoji="1" lang="ja-JP" altLang="en-US" sz="1600" dirty="0" smtClean="0"/>
                        <a:t>一部の調査項目の選択基準に誤解がありそう</a:t>
                      </a:r>
                      <a:endParaRPr kumimoji="1" lang="ja-JP" altLang="en-US" sz="1600" dirty="0"/>
                    </a:p>
                  </a:txBody>
                  <a:tcPr/>
                </a:tc>
                <a:tc>
                  <a:txBody>
                    <a:bodyPr/>
                    <a:lstStyle/>
                    <a:p>
                      <a:pPr marL="180000" indent="-180000">
                        <a:buFontTx/>
                        <a:buBlip>
                          <a:blip r:embed="rId3"/>
                        </a:buBlip>
                      </a:pPr>
                      <a:r>
                        <a:rPr kumimoji="1" lang="ja-JP" altLang="en-US" sz="1600" dirty="0" smtClean="0"/>
                        <a:t>基本調査の選択の考え方に関する研修</a:t>
                      </a:r>
                      <a:endParaRPr kumimoji="1" lang="en-US" altLang="ja-JP" sz="1600" dirty="0" smtClean="0"/>
                    </a:p>
                    <a:p>
                      <a:pPr marL="180000" indent="-180000">
                        <a:buFontTx/>
                        <a:buBlip>
                          <a:blip r:embed="rId3"/>
                        </a:buBlip>
                      </a:pPr>
                      <a:r>
                        <a:rPr kumimoji="1" lang="en-US" altLang="ja-JP" sz="1600" dirty="0" smtClean="0"/>
                        <a:t>E-</a:t>
                      </a:r>
                      <a:r>
                        <a:rPr kumimoji="1" lang="ja-JP" altLang="en-US" sz="1600" dirty="0" smtClean="0"/>
                        <a:t>ラーニングを活用した自主的な学習機会の提供</a:t>
                      </a:r>
                      <a:endParaRPr kumimoji="1" lang="ja-JP" altLang="en-US" sz="1600" dirty="0"/>
                    </a:p>
                  </a:txBody>
                  <a:tcPr/>
                </a:tc>
              </a:tr>
              <a:tr h="370840">
                <a:tc>
                  <a:txBody>
                    <a:bodyPr/>
                    <a:lstStyle/>
                    <a:p>
                      <a:r>
                        <a:rPr kumimoji="1" lang="ja-JP" altLang="en-US" sz="1600" dirty="0" smtClean="0"/>
                        <a:t>疑義の多い調査項目があり、調査員によるばらつきが心配</a:t>
                      </a:r>
                      <a:endParaRPr kumimoji="1" lang="ja-JP" altLang="en-US" sz="1600" dirty="0"/>
                    </a:p>
                  </a:txBody>
                  <a:tcPr/>
                </a:tc>
                <a:tc>
                  <a:txBody>
                    <a:bodyPr/>
                    <a:lstStyle/>
                    <a:p>
                      <a:pPr marL="180000" indent="-180000">
                        <a:buFontTx/>
                        <a:buBlip>
                          <a:blip r:embed="rId3"/>
                        </a:buBlip>
                      </a:pPr>
                      <a:r>
                        <a:rPr kumimoji="1" lang="ja-JP" altLang="en-US" sz="1600" dirty="0" smtClean="0"/>
                        <a:t>調査員同士の「選択の考え方」に関する話し合い</a:t>
                      </a:r>
                      <a:endParaRPr kumimoji="1" lang="en-US" altLang="ja-JP" sz="1600" dirty="0" smtClean="0"/>
                    </a:p>
                    <a:p>
                      <a:pPr marL="180000" indent="-180000">
                        <a:buFontTx/>
                        <a:buBlip>
                          <a:blip r:embed="rId3"/>
                        </a:buBlip>
                      </a:pPr>
                      <a:r>
                        <a:rPr kumimoji="1" lang="en-US" altLang="ja-JP" sz="1600" dirty="0" smtClean="0"/>
                        <a:t>E-</a:t>
                      </a:r>
                      <a:r>
                        <a:rPr kumimoji="1" lang="ja-JP" altLang="en-US" sz="1600" dirty="0" smtClean="0"/>
                        <a:t>ラーニングを活用した自主的な学習機会の提供</a:t>
                      </a:r>
                      <a:endParaRPr kumimoji="1" lang="ja-JP" altLang="en-US" sz="1600" dirty="0"/>
                    </a:p>
                  </a:txBody>
                  <a:tcPr/>
                </a:tc>
              </a:tr>
              <a:tr h="370840">
                <a:tc>
                  <a:txBody>
                    <a:bodyPr/>
                    <a:lstStyle/>
                    <a:p>
                      <a:r>
                        <a:rPr kumimoji="1" lang="ja-JP" altLang="en-US" sz="1600" dirty="0" smtClean="0"/>
                        <a:t>連動選択等、選択率の偏りをもたらす可能性のあるローカルルールがある</a:t>
                      </a:r>
                      <a:endParaRPr kumimoji="1" lang="ja-JP" altLang="en-US" sz="1600" dirty="0"/>
                    </a:p>
                  </a:txBody>
                  <a:tcPr/>
                </a:tc>
                <a:tc>
                  <a:txBody>
                    <a:bodyPr/>
                    <a:lstStyle/>
                    <a:p>
                      <a:pPr marL="180000" indent="-180000">
                        <a:buFontTx/>
                        <a:buBlip>
                          <a:blip r:embed="rId3"/>
                        </a:buBlip>
                      </a:pPr>
                      <a:r>
                        <a:rPr kumimoji="1" lang="ja-JP" altLang="en-US" sz="1600" dirty="0" smtClean="0"/>
                        <a:t>ローカルルールの見直し</a:t>
                      </a:r>
                      <a:endParaRPr kumimoji="1" lang="en-US" altLang="ja-JP" sz="1600" dirty="0" smtClean="0"/>
                    </a:p>
                    <a:p>
                      <a:pPr marL="180000" indent="-180000">
                        <a:buFontTx/>
                        <a:buBlip>
                          <a:blip r:embed="rId3"/>
                        </a:buBlip>
                      </a:pPr>
                      <a:r>
                        <a:rPr kumimoji="1" lang="ja-JP" altLang="en-US" sz="1600" dirty="0" smtClean="0"/>
                        <a:t>業務分析データによるモニタリング</a:t>
                      </a:r>
                      <a:endParaRPr kumimoji="1" lang="ja-JP" altLang="en-US" sz="1600" dirty="0"/>
                    </a:p>
                  </a:txBody>
                  <a:tcPr/>
                </a:tc>
              </a:tr>
              <a:tr h="370840">
                <a:tc>
                  <a:txBody>
                    <a:bodyPr/>
                    <a:lstStyle/>
                    <a:p>
                      <a:r>
                        <a:rPr kumimoji="1" lang="ja-JP" altLang="en-US" sz="1600" dirty="0" smtClean="0"/>
                        <a:t>適切な介助の判断にばらつきがある可能性がある</a:t>
                      </a:r>
                      <a:endParaRPr kumimoji="1" lang="ja-JP" altLang="en-US" sz="1600" dirty="0"/>
                    </a:p>
                  </a:txBody>
                  <a:tcPr/>
                </a:tc>
                <a:tc>
                  <a:txBody>
                    <a:bodyPr/>
                    <a:lstStyle/>
                    <a:p>
                      <a:pPr marL="180000" marR="0" indent="-180000" algn="l" defTabSz="914400" rtl="0" eaLnBrk="1" fontAlgn="auto" latinLnBrk="0" hangingPunct="1">
                        <a:lnSpc>
                          <a:spcPct val="100000"/>
                        </a:lnSpc>
                        <a:spcBef>
                          <a:spcPts val="0"/>
                        </a:spcBef>
                        <a:spcAft>
                          <a:spcPts val="0"/>
                        </a:spcAft>
                        <a:buClrTx/>
                        <a:buSzTx/>
                        <a:buFontTx/>
                        <a:buBlip>
                          <a:blip r:embed="rId3"/>
                        </a:buBlip>
                        <a:tabLst/>
                        <a:defRPr/>
                      </a:pPr>
                      <a:r>
                        <a:rPr kumimoji="1" lang="ja-JP" altLang="en-US" sz="1600" dirty="0" smtClean="0"/>
                        <a:t>不適切な場合の選択の考え方、介護認定審査会の一次判定の修正・確定プロセスに関する研修</a:t>
                      </a:r>
                      <a:endParaRPr kumimoji="1" lang="en-US" altLang="ja-JP" sz="1600" dirty="0" smtClean="0"/>
                    </a:p>
                    <a:p>
                      <a:pPr marL="180000" marR="0" indent="-180000" algn="l" defTabSz="914400" rtl="0" eaLnBrk="1" fontAlgn="auto" latinLnBrk="0" hangingPunct="1">
                        <a:lnSpc>
                          <a:spcPct val="100000"/>
                        </a:lnSpc>
                        <a:spcBef>
                          <a:spcPts val="0"/>
                        </a:spcBef>
                        <a:spcAft>
                          <a:spcPts val="0"/>
                        </a:spcAft>
                        <a:buClrTx/>
                        <a:buSzTx/>
                        <a:buFontTx/>
                        <a:buBlip>
                          <a:blip r:embed="rId3"/>
                        </a:buBlip>
                        <a:tabLst/>
                        <a:defRPr/>
                      </a:pPr>
                      <a:r>
                        <a:rPr kumimoji="1" lang="ja-JP" altLang="en-US" sz="1600" dirty="0" smtClean="0"/>
                        <a:t>審査会委員に対する適切な介助の考え方の説明</a:t>
                      </a:r>
                    </a:p>
                    <a:p>
                      <a:pPr marL="180000" indent="-180000">
                        <a:buFontTx/>
                        <a:buBlip>
                          <a:blip r:embed="rId3"/>
                        </a:buBlip>
                      </a:pPr>
                      <a:r>
                        <a:rPr kumimoji="1" lang="ja-JP" altLang="en-US" sz="1600" dirty="0" smtClean="0"/>
                        <a:t>審査会委員による「適切な介助」に関する研修</a:t>
                      </a:r>
                      <a:endParaRPr kumimoji="1" lang="ja-JP" altLang="en-US" sz="1600" dirty="0"/>
                    </a:p>
                  </a:txBody>
                  <a:tcPr/>
                </a:tc>
              </a:tr>
              <a:tr h="370840">
                <a:tc>
                  <a:txBody>
                    <a:bodyPr/>
                    <a:lstStyle/>
                    <a:p>
                      <a:r>
                        <a:rPr kumimoji="1" lang="ja-JP" altLang="en-US" sz="1600" dirty="0" smtClean="0"/>
                        <a:t>適切な介助による選択が行われているが、介護認定審査会が確認していない</a:t>
                      </a:r>
                      <a:endParaRPr kumimoji="1" lang="ja-JP" altLang="en-US" sz="1600" dirty="0"/>
                    </a:p>
                  </a:txBody>
                  <a:tcPr/>
                </a:tc>
                <a:tc>
                  <a:txBody>
                    <a:bodyPr/>
                    <a:lstStyle/>
                    <a:p>
                      <a:pPr marL="180000" indent="-180000">
                        <a:buFontTx/>
                        <a:buBlip>
                          <a:blip r:embed="rId3"/>
                        </a:buBlip>
                      </a:pPr>
                      <a:r>
                        <a:rPr kumimoji="1" lang="ja-JP" altLang="en-US" sz="1600" dirty="0" smtClean="0"/>
                        <a:t>審査会委員に対する適切な介助の考え方の説明</a:t>
                      </a:r>
                      <a:endParaRPr kumimoji="1" lang="en-US" altLang="ja-JP" sz="1600" dirty="0" smtClean="0"/>
                    </a:p>
                    <a:p>
                      <a:pPr marL="180000" indent="-180000">
                        <a:buFontTx/>
                        <a:buBlip>
                          <a:blip r:embed="rId3"/>
                        </a:buBlip>
                      </a:pPr>
                      <a:r>
                        <a:rPr kumimoji="1" lang="ja-JP" altLang="en-US" sz="1600" dirty="0" smtClean="0"/>
                        <a:t>審査会とのコミュニケーションツールの活用（「●」、下線など）</a:t>
                      </a:r>
                      <a:endParaRPr kumimoji="1" lang="en-US" altLang="ja-JP" sz="1600" dirty="0" smtClean="0"/>
                    </a:p>
                    <a:p>
                      <a:pPr marL="180000" indent="-180000">
                        <a:buFontTx/>
                        <a:buBlip>
                          <a:blip r:embed="rId3"/>
                        </a:buBlip>
                      </a:pPr>
                      <a:r>
                        <a:rPr kumimoji="1" lang="ja-JP" altLang="en-US" sz="1600" dirty="0" smtClean="0"/>
                        <a:t>審査会の進行方法の工夫</a:t>
                      </a:r>
                      <a:endParaRPr kumimoji="1" lang="ja-JP" altLang="en-US" sz="1600" dirty="0"/>
                    </a:p>
                  </a:txBody>
                  <a:tcPr/>
                </a:tc>
              </a:tr>
            </a:tbl>
          </a:graphicData>
        </a:graphic>
      </p:graphicFrame>
      <p:sp>
        <p:nvSpPr>
          <p:cNvPr id="5" name="テキスト ボックス 4"/>
          <p:cNvSpPr txBox="1"/>
          <p:nvPr/>
        </p:nvSpPr>
        <p:spPr>
          <a:xfrm>
            <a:off x="704783" y="6402814"/>
            <a:ext cx="8392041" cy="338554"/>
          </a:xfrm>
          <a:prstGeom prst="rect">
            <a:avLst/>
          </a:prstGeom>
          <a:noFill/>
        </p:spPr>
        <p:txBody>
          <a:bodyPr wrap="none" rtlCol="0">
            <a:spAutoFit/>
          </a:bodyPr>
          <a:lstStyle/>
          <a:p>
            <a:pPr>
              <a:spcBef>
                <a:spcPct val="30000"/>
              </a:spcBef>
              <a:defRPr/>
            </a:pPr>
            <a:r>
              <a:rPr lang="en-US" altLang="ja-JP"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調査の基本原則はきちんと伝えるが、個別のケースに「何を選択すべきか」は示さない</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569326" cy="747713"/>
          </a:xfrm>
        </p:spPr>
        <p:txBody>
          <a:bodyPr/>
          <a:lstStyle/>
          <a:p>
            <a:pPr eaLnBrk="1" hangingPunct="1"/>
            <a:r>
              <a:rPr lang="ja-JP" altLang="en-US" sz="3400" dirty="0" smtClean="0"/>
              <a:t>５．特記事項の改善に向けた取組例</a:t>
            </a:r>
          </a:p>
        </p:txBody>
      </p:sp>
      <p:graphicFrame>
        <p:nvGraphicFramePr>
          <p:cNvPr id="3" name="表 2"/>
          <p:cNvGraphicFramePr>
            <a:graphicFrameLocks noGrp="1"/>
          </p:cNvGraphicFramePr>
          <p:nvPr/>
        </p:nvGraphicFramePr>
        <p:xfrm>
          <a:off x="683568" y="1340768"/>
          <a:ext cx="8208912" cy="5008880"/>
        </p:xfrm>
        <a:graphic>
          <a:graphicData uri="http://schemas.openxmlformats.org/drawingml/2006/table">
            <a:tbl>
              <a:tblPr firstRow="1" bandRow="1">
                <a:tableStyleId>{5C22544A-7EE6-4342-B048-85BDC9FD1C3A}</a:tableStyleId>
              </a:tblPr>
              <a:tblGrid>
                <a:gridCol w="3180029"/>
                <a:gridCol w="5028883"/>
              </a:tblGrid>
              <a:tr h="370840">
                <a:tc>
                  <a:txBody>
                    <a:bodyPr/>
                    <a:lstStyle/>
                    <a:p>
                      <a:pPr algn="ctr"/>
                      <a:r>
                        <a:rPr kumimoji="1" lang="ja-JP" altLang="en-US" sz="1600" dirty="0" smtClean="0"/>
                        <a:t>現　　状</a:t>
                      </a:r>
                      <a:endParaRPr kumimoji="1" lang="ja-JP" altLang="en-US" sz="1600" dirty="0"/>
                    </a:p>
                  </a:txBody>
                  <a:tcPr/>
                </a:tc>
                <a:tc>
                  <a:txBody>
                    <a:bodyPr/>
                    <a:lstStyle/>
                    <a:p>
                      <a:pPr algn="ctr"/>
                      <a:r>
                        <a:rPr kumimoji="1" lang="ja-JP" altLang="en-US" sz="1600" dirty="0" smtClean="0"/>
                        <a:t>取組内容の例</a:t>
                      </a:r>
                      <a:endParaRPr kumimoji="1" lang="ja-JP" altLang="en-US" sz="1600" dirty="0"/>
                    </a:p>
                  </a:txBody>
                  <a:tcPr/>
                </a:tc>
              </a:tr>
              <a:tr h="370840">
                <a:tc>
                  <a:txBody>
                    <a:bodyPr/>
                    <a:lstStyle/>
                    <a:p>
                      <a:r>
                        <a:rPr kumimoji="1" lang="ja-JP" altLang="en-US" sz="1600" dirty="0" smtClean="0"/>
                        <a:t>２・４・５群に「介護の手間の量」を把握できる特記事項が記載されていない</a:t>
                      </a:r>
                      <a:endParaRPr kumimoji="1" lang="ja-JP" altLang="en-US" sz="1600" dirty="0"/>
                    </a:p>
                  </a:txBody>
                  <a:tcPr/>
                </a:tc>
                <a:tc>
                  <a:txBody>
                    <a:bodyPr/>
                    <a:lstStyle/>
                    <a:p>
                      <a:pPr marL="180000" marR="0" indent="-180000" algn="l" defTabSz="914400" rtl="0" eaLnBrk="1" fontAlgn="auto" latinLnBrk="0" hangingPunct="1">
                        <a:lnSpc>
                          <a:spcPct val="100000"/>
                        </a:lnSpc>
                        <a:spcBef>
                          <a:spcPts val="0"/>
                        </a:spcBef>
                        <a:spcAft>
                          <a:spcPts val="0"/>
                        </a:spcAft>
                        <a:buClrTx/>
                        <a:buSzTx/>
                        <a:buFontTx/>
                        <a:buBlip>
                          <a:blip r:embed="rId3"/>
                        </a:buBlip>
                        <a:tabLst/>
                        <a:defRPr/>
                      </a:pPr>
                      <a:r>
                        <a:rPr kumimoji="1" lang="ja-JP" altLang="en-US" sz="1600" dirty="0" smtClean="0"/>
                        <a:t>介護認定審査会での特記事項の活用され方を伝える模擬審査会の開催</a:t>
                      </a:r>
                    </a:p>
                    <a:p>
                      <a:pPr marL="180000" indent="-180000">
                        <a:buFontTx/>
                        <a:buBlip>
                          <a:blip r:embed="rId3"/>
                        </a:buBlip>
                      </a:pPr>
                      <a:r>
                        <a:rPr kumimoji="1" lang="ja-JP" altLang="en-US" sz="1600" dirty="0" smtClean="0"/>
                        <a:t>介助の方法、</a:t>
                      </a:r>
                      <a:r>
                        <a:rPr kumimoji="1" lang="en-US" altLang="ja-JP" sz="1600" dirty="0" smtClean="0"/>
                        <a:t>BPSD</a:t>
                      </a:r>
                      <a:r>
                        <a:rPr kumimoji="1" lang="ja-JP" altLang="en-US" sz="1600" dirty="0" smtClean="0"/>
                        <a:t>関連の調査項目における特記事項のポイントに関する研修</a:t>
                      </a:r>
                      <a:endParaRPr kumimoji="1" lang="en-US" altLang="ja-JP" sz="1600" dirty="0" smtClean="0"/>
                    </a:p>
                  </a:txBody>
                  <a:tcPr/>
                </a:tc>
              </a:tr>
              <a:tr h="370840">
                <a:tc>
                  <a:txBody>
                    <a:bodyPr/>
                    <a:lstStyle/>
                    <a:p>
                      <a:r>
                        <a:rPr kumimoji="1" lang="ja-JP" altLang="en-US" sz="1600" dirty="0" smtClean="0"/>
                        <a:t>最軽度・最重度のケースで、個別のケースによる介護の手間の違いがわかる記載となっていない</a:t>
                      </a:r>
                      <a:endParaRPr kumimoji="1" lang="ja-JP" altLang="en-US" sz="1600" dirty="0"/>
                    </a:p>
                  </a:txBody>
                  <a:tcPr/>
                </a:tc>
                <a:tc>
                  <a:txBody>
                    <a:bodyPr/>
                    <a:lstStyle/>
                    <a:p>
                      <a:pPr marL="180000" marR="0" indent="-180000" algn="l" defTabSz="914400" rtl="0" eaLnBrk="1" fontAlgn="auto" latinLnBrk="0" hangingPunct="1">
                        <a:lnSpc>
                          <a:spcPct val="100000"/>
                        </a:lnSpc>
                        <a:spcBef>
                          <a:spcPts val="0"/>
                        </a:spcBef>
                        <a:spcAft>
                          <a:spcPts val="0"/>
                        </a:spcAft>
                        <a:buClrTx/>
                        <a:buSzTx/>
                        <a:buFontTx/>
                        <a:buBlip>
                          <a:blip r:embed="rId3"/>
                        </a:buBlip>
                        <a:tabLst/>
                        <a:defRPr/>
                      </a:pPr>
                      <a:r>
                        <a:rPr kumimoji="1" lang="ja-JP" altLang="en-US" sz="1600" dirty="0" smtClean="0"/>
                        <a:t>介護認定審査会での特記事項の活用され方を伝える模擬審査会の開催</a:t>
                      </a:r>
                      <a:endParaRPr kumimoji="1" lang="en-US" altLang="ja-JP" sz="1600" dirty="0" smtClean="0"/>
                    </a:p>
                    <a:p>
                      <a:pPr marL="180000" indent="-180000">
                        <a:buFontTx/>
                        <a:buBlip>
                          <a:blip r:embed="rId3"/>
                        </a:buBlip>
                      </a:pPr>
                      <a:r>
                        <a:rPr kumimoji="1" lang="ja-JP" altLang="en-US" sz="1600" dirty="0" smtClean="0"/>
                        <a:t>最軽度・最重度のケースにおける特記事項のポイントに関する研修</a:t>
                      </a:r>
                      <a:endParaRPr kumimoji="1" lang="en-US" altLang="ja-JP" sz="1600" dirty="0" smtClean="0"/>
                    </a:p>
                    <a:p>
                      <a:pPr marL="180000" indent="-180000">
                        <a:buFontTx/>
                        <a:buBlip>
                          <a:blip r:embed="rId3"/>
                        </a:buBlip>
                      </a:pPr>
                      <a:r>
                        <a:rPr kumimoji="1" lang="ja-JP" altLang="en-US" sz="1600" dirty="0" smtClean="0"/>
                        <a:t>研修パッケージの研修用事例２・３・４を活用した調査員・審査会委員研修の開催</a:t>
                      </a:r>
                      <a:endParaRPr kumimoji="1" lang="ja-JP" altLang="en-US" sz="1600" dirty="0"/>
                    </a:p>
                  </a:txBody>
                  <a:tcPr/>
                </a:tc>
              </a:tr>
              <a:tr h="370840">
                <a:tc>
                  <a:txBody>
                    <a:bodyPr/>
                    <a:lstStyle/>
                    <a:p>
                      <a:r>
                        <a:rPr kumimoji="1" lang="ja-JP" altLang="en-US" sz="1600" dirty="0" smtClean="0"/>
                        <a:t>調査員によってばらつきがある</a:t>
                      </a:r>
                      <a:endParaRPr kumimoji="1" lang="ja-JP" altLang="en-US" sz="1600" dirty="0"/>
                    </a:p>
                  </a:txBody>
                  <a:tcPr/>
                </a:tc>
                <a:tc>
                  <a:txBody>
                    <a:bodyPr/>
                    <a:lstStyle/>
                    <a:p>
                      <a:pPr marL="180000" indent="-180000">
                        <a:buFontTx/>
                        <a:buBlip>
                          <a:blip r:embed="rId3"/>
                        </a:buBlip>
                      </a:pPr>
                      <a:r>
                        <a:rPr kumimoji="1" lang="ja-JP" altLang="en-US" sz="1600" dirty="0" smtClean="0"/>
                        <a:t>特記事項の記入様式の工夫</a:t>
                      </a:r>
                      <a:endParaRPr kumimoji="1" lang="ja-JP" altLang="en-US" sz="1600" dirty="0"/>
                    </a:p>
                  </a:txBody>
                  <a:tcPr/>
                </a:tc>
              </a:tr>
              <a:tr h="370840">
                <a:tc>
                  <a:txBody>
                    <a:bodyPr/>
                    <a:lstStyle/>
                    <a:p>
                      <a:r>
                        <a:rPr kumimoji="1" lang="ja-JP" altLang="en-US" sz="1600" dirty="0" smtClean="0"/>
                        <a:t>「介護の手間の量」を把握できる特記事項となっているが、介護認定審査会で活用されていない</a:t>
                      </a:r>
                      <a:endParaRPr kumimoji="1" lang="ja-JP" altLang="en-US" sz="1600" dirty="0"/>
                    </a:p>
                  </a:txBody>
                  <a:tcPr/>
                </a:tc>
                <a:tc>
                  <a:txBody>
                    <a:bodyPr/>
                    <a:lstStyle/>
                    <a:p>
                      <a:pPr marL="180000" marR="0" indent="-180000" algn="l" defTabSz="914400" rtl="0" eaLnBrk="1" fontAlgn="auto" latinLnBrk="0" hangingPunct="1">
                        <a:lnSpc>
                          <a:spcPct val="100000"/>
                        </a:lnSpc>
                        <a:spcBef>
                          <a:spcPts val="0"/>
                        </a:spcBef>
                        <a:spcAft>
                          <a:spcPts val="0"/>
                        </a:spcAft>
                        <a:buClrTx/>
                        <a:buSzTx/>
                        <a:buFontTx/>
                        <a:buBlip>
                          <a:blip r:embed="rId3"/>
                        </a:buBlip>
                        <a:tabLst/>
                        <a:defRPr/>
                      </a:pPr>
                      <a:r>
                        <a:rPr kumimoji="1" lang="ja-JP" altLang="en-US" sz="1600" dirty="0" smtClean="0"/>
                        <a:t>審査会とのコミュニケーションツールの活用（「●」、下線など）</a:t>
                      </a:r>
                      <a:endParaRPr kumimoji="1" lang="en-US" altLang="ja-JP" sz="1600" dirty="0" smtClean="0"/>
                    </a:p>
                    <a:p>
                      <a:pPr marL="180000" marR="0" indent="-180000" algn="l" defTabSz="914400" rtl="0" eaLnBrk="1" fontAlgn="auto" latinLnBrk="0" hangingPunct="1">
                        <a:lnSpc>
                          <a:spcPct val="100000"/>
                        </a:lnSpc>
                        <a:spcBef>
                          <a:spcPts val="0"/>
                        </a:spcBef>
                        <a:spcAft>
                          <a:spcPts val="0"/>
                        </a:spcAft>
                        <a:buClrTx/>
                        <a:buSzTx/>
                        <a:buFontTx/>
                        <a:buBlip>
                          <a:blip r:embed="rId3"/>
                        </a:buBlip>
                        <a:tabLst/>
                        <a:defRPr/>
                      </a:pPr>
                      <a:r>
                        <a:rPr kumimoji="1" lang="ja-JP" altLang="en-US" sz="1600" dirty="0" smtClean="0"/>
                        <a:t>審査会の進行方法の工夫</a:t>
                      </a:r>
                      <a:endParaRPr kumimoji="1" lang="en-US" altLang="ja-JP" sz="1600" dirty="0" smtClean="0"/>
                    </a:p>
                  </a:txBody>
                  <a:tcPr/>
                </a:tc>
              </a:tr>
              <a:tr h="370840">
                <a:tc>
                  <a:txBody>
                    <a:bodyPr/>
                    <a:lstStyle/>
                    <a:p>
                      <a:r>
                        <a:rPr kumimoji="1" lang="ja-JP" altLang="en-US" sz="1600" dirty="0" smtClean="0"/>
                        <a:t>介護認定審査会で、特記事項に基づく議論、一次判定の変更が行われていない（ケースが一部ある）</a:t>
                      </a:r>
                      <a:endParaRPr kumimoji="1" lang="ja-JP" altLang="en-US" sz="1600" dirty="0"/>
                    </a:p>
                  </a:txBody>
                  <a:tcPr/>
                </a:tc>
                <a:tc>
                  <a:txBody>
                    <a:bodyPr/>
                    <a:lstStyle/>
                    <a:p>
                      <a:pPr marL="180000" marR="0" indent="-180000" algn="l" defTabSz="914400" rtl="0" eaLnBrk="1" fontAlgn="auto" latinLnBrk="0" hangingPunct="1">
                        <a:lnSpc>
                          <a:spcPct val="100000"/>
                        </a:lnSpc>
                        <a:spcBef>
                          <a:spcPts val="0"/>
                        </a:spcBef>
                        <a:spcAft>
                          <a:spcPts val="0"/>
                        </a:spcAft>
                        <a:buClrTx/>
                        <a:buSzTx/>
                        <a:buFontTx/>
                        <a:buBlip>
                          <a:blip r:embed="rId3"/>
                        </a:buBlip>
                        <a:tabLst/>
                        <a:defRPr/>
                      </a:pPr>
                      <a:r>
                        <a:rPr kumimoji="1" lang="ja-JP" altLang="en-US" sz="1600" dirty="0" smtClean="0"/>
                        <a:t>２・４・５群の特記事項の確認</a:t>
                      </a:r>
                      <a:endParaRPr kumimoji="1" lang="en-US" altLang="ja-JP" sz="1600" dirty="0" smtClean="0"/>
                    </a:p>
                    <a:p>
                      <a:pPr marL="180000" marR="0" indent="-180000" algn="l" defTabSz="914400" rtl="0" eaLnBrk="1" fontAlgn="auto" latinLnBrk="0" hangingPunct="1">
                        <a:lnSpc>
                          <a:spcPct val="100000"/>
                        </a:lnSpc>
                        <a:spcBef>
                          <a:spcPts val="0"/>
                        </a:spcBef>
                        <a:spcAft>
                          <a:spcPts val="0"/>
                        </a:spcAft>
                        <a:buClrTx/>
                        <a:buSzTx/>
                        <a:buFontTx/>
                        <a:buBlip>
                          <a:blip r:embed="rId3"/>
                        </a:buBlip>
                        <a:tabLst/>
                        <a:defRPr/>
                      </a:pPr>
                      <a:r>
                        <a:rPr kumimoji="1" lang="ja-JP" altLang="en-US" sz="1600" dirty="0" smtClean="0"/>
                        <a:t>議論が滞るケースとそのケースの特記事項</a:t>
                      </a:r>
                      <a:r>
                        <a:rPr kumimoji="1" lang="ja-JP" altLang="en-US" sz="1600" smtClean="0"/>
                        <a:t>の記載内容の</a:t>
                      </a:r>
                      <a:r>
                        <a:rPr kumimoji="1" lang="ja-JP" altLang="en-US" sz="1600" dirty="0" smtClean="0"/>
                        <a:t>確認</a:t>
                      </a:r>
                      <a:endParaRPr kumimoji="1" lang="ja-JP" altLang="en-US" sz="1600" dirty="0"/>
                    </a:p>
                  </a:txBody>
                  <a:tcPr/>
                </a:tc>
              </a:tr>
            </a:tbl>
          </a:graphicData>
        </a:graphic>
      </p:graphicFrame>
      <p:sp>
        <p:nvSpPr>
          <p:cNvPr id="5" name="テキスト ボックス 4"/>
          <p:cNvSpPr txBox="1"/>
          <p:nvPr/>
        </p:nvSpPr>
        <p:spPr>
          <a:xfrm>
            <a:off x="726307" y="6453336"/>
            <a:ext cx="6750566" cy="338554"/>
          </a:xfrm>
          <a:prstGeom prst="rect">
            <a:avLst/>
          </a:prstGeom>
          <a:noFill/>
        </p:spPr>
        <p:txBody>
          <a:bodyPr wrap="none" rtlCol="0">
            <a:spAutoFit/>
          </a:bodyPr>
          <a:lstStyle/>
          <a:p>
            <a:r>
              <a:rPr kumimoji="1" lang="en-US" altLang="ja-JP"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課題把握においても、改善に向けても、介護認定審査会の視点が重要</a:t>
            </a:r>
            <a:endParaRPr kumimoji="1" lang="ja-JP" altLang="en-US" dirty="0">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1500" y="260648"/>
            <a:ext cx="8001000" cy="747713"/>
          </a:xfrm>
        </p:spPr>
        <p:txBody>
          <a:bodyPr/>
          <a:lstStyle/>
          <a:p>
            <a:pPr eaLnBrk="1" hangingPunct="1"/>
            <a:r>
              <a:rPr lang="ja-JP" altLang="en-US" sz="3400" dirty="0" smtClean="0"/>
              <a:t>６．適正化ツール－基本調査の改善</a:t>
            </a:r>
          </a:p>
        </p:txBody>
      </p:sp>
      <p:sp>
        <p:nvSpPr>
          <p:cNvPr id="25604" name="Rectangle 3"/>
          <p:cNvSpPr>
            <a:spLocks noGrp="1" noChangeArrowheads="1"/>
          </p:cNvSpPr>
          <p:nvPr>
            <p:ph type="body" idx="1"/>
          </p:nvPr>
        </p:nvSpPr>
        <p:spPr>
          <a:xfrm>
            <a:off x="647824" y="1484535"/>
            <a:ext cx="4356224" cy="4824785"/>
          </a:xfrm>
        </p:spPr>
        <p:txBody>
          <a:bodyPr/>
          <a:lstStyle/>
          <a:p>
            <a:pPr eaLnBrk="1" hangingPunct="1">
              <a:buNone/>
            </a:pPr>
            <a:r>
              <a:rPr lang="ja-JP" altLang="en-US" sz="2400" dirty="0" smtClean="0">
                <a:solidFill>
                  <a:srgbClr val="0070C0"/>
                </a:solidFill>
              </a:rPr>
              <a:t>課題の発見</a:t>
            </a:r>
            <a:r>
              <a:rPr lang="en-US" altLang="ja-JP" sz="2400" dirty="0" smtClean="0">
                <a:solidFill>
                  <a:srgbClr val="0070C0"/>
                </a:solidFill>
              </a:rPr>
              <a:t>/</a:t>
            </a:r>
            <a:r>
              <a:rPr lang="ja-JP" altLang="en-US" sz="2400" dirty="0" smtClean="0">
                <a:solidFill>
                  <a:srgbClr val="0070C0"/>
                </a:solidFill>
              </a:rPr>
              <a:t>改善効果のチェック</a:t>
            </a:r>
            <a:endParaRPr lang="en-US" altLang="ja-JP" sz="2400" dirty="0" smtClean="0">
              <a:solidFill>
                <a:srgbClr val="0070C0"/>
              </a:solidFill>
            </a:endParaRPr>
          </a:p>
          <a:p>
            <a:pPr eaLnBrk="1" hangingPunct="1"/>
            <a:r>
              <a:rPr lang="ja-JP" altLang="en-US" sz="2400" dirty="0" smtClean="0">
                <a:solidFill>
                  <a:srgbClr val="000000"/>
                </a:solidFill>
              </a:rPr>
              <a:t>業務分析データ</a:t>
            </a:r>
          </a:p>
          <a:p>
            <a:pPr lvl="1" eaLnBrk="1" hangingPunct="1">
              <a:buNone/>
            </a:pPr>
            <a:r>
              <a:rPr lang="ja-JP" altLang="en-US" sz="2000" dirty="0" smtClean="0"/>
              <a:t>①一次判定の分布特性：「審査判定データ」</a:t>
            </a:r>
            <a:endParaRPr lang="en-US" altLang="ja-JP" sz="2000" dirty="0" smtClean="0"/>
          </a:p>
          <a:p>
            <a:pPr lvl="1" eaLnBrk="1" hangingPunct="1">
              <a:buNone/>
            </a:pPr>
            <a:r>
              <a:rPr lang="ja-JP" altLang="en-US" sz="2000" dirty="0" smtClean="0"/>
              <a:t>②人口構造・認定率等：「基礎情報」</a:t>
            </a:r>
            <a:endParaRPr lang="en-US" altLang="ja-JP" sz="2000" dirty="0" smtClean="0"/>
          </a:p>
          <a:p>
            <a:pPr lvl="1" eaLnBrk="1" hangingPunct="1">
              <a:buNone/>
            </a:pPr>
            <a:r>
              <a:rPr lang="ja-JP" altLang="en-US" sz="2000" dirty="0" smtClean="0"/>
              <a:t>③中間評価項目得点、④各基本調査項目の選択率：「調査項目データ」</a:t>
            </a:r>
            <a:endParaRPr lang="en-US" altLang="ja-JP" sz="2000" dirty="0" smtClean="0"/>
          </a:p>
          <a:p>
            <a:pPr lvl="0" eaLnBrk="1" hangingPunct="1"/>
            <a:r>
              <a:rPr lang="en-US" altLang="ja-JP" sz="2400" dirty="0" smtClean="0">
                <a:solidFill>
                  <a:srgbClr val="000000"/>
                </a:solidFill>
              </a:rPr>
              <a:t>E-</a:t>
            </a:r>
            <a:r>
              <a:rPr lang="ja-JP" altLang="en-US" sz="2400" smtClean="0">
                <a:solidFill>
                  <a:srgbClr val="000000"/>
                </a:solidFill>
              </a:rPr>
              <a:t>ラーニング</a:t>
            </a:r>
            <a:endParaRPr lang="en-US" altLang="ja-JP" sz="2400" dirty="0" smtClean="0"/>
          </a:p>
          <a:p>
            <a:pPr lvl="1" eaLnBrk="1" hangingPunct="1"/>
            <a:r>
              <a:rPr lang="ja-JP" altLang="en-US" sz="2000" dirty="0" smtClean="0"/>
              <a:t>学習管理＞個人の成績を見る</a:t>
            </a:r>
            <a:endParaRPr lang="en-US" altLang="ja-JP" sz="2000" dirty="0" smtClean="0"/>
          </a:p>
          <a:p>
            <a:pPr lvl="1" eaLnBrk="1" hangingPunct="1"/>
            <a:r>
              <a:rPr lang="ja-JP" altLang="en-US" sz="2000" dirty="0" smtClean="0"/>
              <a:t>学習管理＞自治体の成績を見る</a:t>
            </a:r>
            <a:endParaRPr lang="en-US" altLang="ja-JP" sz="2000" dirty="0" smtClean="0"/>
          </a:p>
        </p:txBody>
      </p:sp>
      <p:pic>
        <p:nvPicPr>
          <p:cNvPr id="4" name="Picture 2"/>
          <p:cNvPicPr>
            <a:picLocks noChangeAspect="1" noChangeArrowheads="1"/>
          </p:cNvPicPr>
          <p:nvPr/>
        </p:nvPicPr>
        <p:blipFill>
          <a:blip r:embed="rId3" cstate="print"/>
          <a:srcRect l="4594" t="14175" r="60625" b="42944"/>
          <a:stretch>
            <a:fillRect/>
          </a:stretch>
        </p:blipFill>
        <p:spPr bwMode="auto">
          <a:xfrm>
            <a:off x="5006230" y="2768220"/>
            <a:ext cx="3598218" cy="2464576"/>
          </a:xfrm>
          <a:prstGeom prst="rect">
            <a:avLst/>
          </a:prstGeom>
          <a:noFill/>
          <a:ln w="9525">
            <a:solidFill>
              <a:schemeClr val="bg1">
                <a:lumMod val="65000"/>
              </a:schemeClr>
            </a:solidFill>
            <a:miter lim="800000"/>
            <a:headEnd/>
            <a:tailEnd/>
          </a:ln>
        </p:spPr>
      </p:pic>
      <p:sp>
        <p:nvSpPr>
          <p:cNvPr id="6" name="正方形/長方形 5"/>
          <p:cNvSpPr/>
          <p:nvPr/>
        </p:nvSpPr>
        <p:spPr>
          <a:xfrm>
            <a:off x="5063629" y="3730277"/>
            <a:ext cx="960239" cy="20637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076056" y="3543325"/>
            <a:ext cx="960239" cy="19684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7" name="Picture 3"/>
          <p:cNvPicPr>
            <a:picLocks noChangeAspect="1" noChangeArrowheads="1"/>
          </p:cNvPicPr>
          <p:nvPr/>
        </p:nvPicPr>
        <p:blipFill>
          <a:blip r:embed="rId4" cstate="print"/>
          <a:srcRect l="6396" t="13950" r="62760" b="7498"/>
          <a:stretch>
            <a:fillRect/>
          </a:stretch>
        </p:blipFill>
        <p:spPr bwMode="auto">
          <a:xfrm>
            <a:off x="6948264" y="3829546"/>
            <a:ext cx="2007088" cy="2839814"/>
          </a:xfrm>
          <a:prstGeom prst="rect">
            <a:avLst/>
          </a:prstGeom>
          <a:noFill/>
          <a:ln w="19050">
            <a:solidFill>
              <a:srgbClr val="00B0F0"/>
            </a:solidFill>
            <a:miter lim="800000"/>
            <a:headEnd/>
            <a:tailEnd/>
          </a:ln>
        </p:spPr>
      </p:pic>
      <p:pic>
        <p:nvPicPr>
          <p:cNvPr id="1026" name="Picture 2"/>
          <p:cNvPicPr>
            <a:picLocks noChangeAspect="1" noChangeArrowheads="1"/>
          </p:cNvPicPr>
          <p:nvPr/>
        </p:nvPicPr>
        <p:blipFill>
          <a:blip r:embed="rId5" cstate="print"/>
          <a:srcRect l="62833" t="17494" r="19120" b="64641"/>
          <a:stretch>
            <a:fillRect/>
          </a:stretch>
        </p:blipFill>
        <p:spPr bwMode="auto">
          <a:xfrm>
            <a:off x="5004048" y="4430442"/>
            <a:ext cx="2499886" cy="1374822"/>
          </a:xfrm>
          <a:prstGeom prst="rect">
            <a:avLst/>
          </a:prstGeom>
          <a:noFill/>
          <a:ln w="19050">
            <a:solidFill>
              <a:srgbClr val="00B0F0"/>
            </a:solidFill>
            <a:miter lim="800000"/>
            <a:headEnd/>
            <a:tailEnd/>
          </a:ln>
        </p:spPr>
      </p:pic>
      <p:sp>
        <p:nvSpPr>
          <p:cNvPr id="8" name="下矢印 7"/>
          <p:cNvSpPr/>
          <p:nvPr/>
        </p:nvSpPr>
        <p:spPr>
          <a:xfrm>
            <a:off x="5436096" y="3936652"/>
            <a:ext cx="288032" cy="559760"/>
          </a:xfrm>
          <a:prstGeom prst="downArrow">
            <a:avLst/>
          </a:prstGeom>
          <a:solidFill>
            <a:srgbClr val="00B0F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pic>
        <p:nvPicPr>
          <p:cNvPr id="1030" name="Picture 6"/>
          <p:cNvPicPr>
            <a:picLocks noChangeAspect="1" noChangeArrowheads="1"/>
          </p:cNvPicPr>
          <p:nvPr/>
        </p:nvPicPr>
        <p:blipFill>
          <a:blip r:embed="rId6" cstate="print"/>
          <a:srcRect l="56764" t="23827" r="13376" b="24401"/>
          <a:stretch>
            <a:fillRect/>
          </a:stretch>
        </p:blipFill>
        <p:spPr bwMode="auto">
          <a:xfrm>
            <a:off x="6955060" y="1280006"/>
            <a:ext cx="2081436" cy="2004978"/>
          </a:xfrm>
          <a:prstGeom prst="rect">
            <a:avLst/>
          </a:prstGeom>
          <a:noFill/>
          <a:ln w="19050">
            <a:solidFill>
              <a:srgbClr val="92D050"/>
            </a:solidFill>
            <a:miter lim="800000"/>
            <a:headEnd/>
            <a:tailEnd/>
          </a:ln>
        </p:spPr>
      </p:pic>
      <p:pic>
        <p:nvPicPr>
          <p:cNvPr id="1028" name="Picture 4"/>
          <p:cNvPicPr>
            <a:picLocks noChangeAspect="1" noChangeArrowheads="1"/>
          </p:cNvPicPr>
          <p:nvPr/>
        </p:nvPicPr>
        <p:blipFill>
          <a:blip r:embed="rId7" cstate="print"/>
          <a:srcRect l="56890" t="14563" r="13250" b="60631"/>
          <a:stretch>
            <a:fillRect/>
          </a:stretch>
        </p:blipFill>
        <p:spPr bwMode="auto">
          <a:xfrm>
            <a:off x="5004048" y="1484784"/>
            <a:ext cx="2551342" cy="1177542"/>
          </a:xfrm>
          <a:prstGeom prst="rect">
            <a:avLst/>
          </a:prstGeom>
          <a:noFill/>
          <a:ln w="19050">
            <a:solidFill>
              <a:srgbClr val="92D050"/>
            </a:solidFill>
            <a:miter lim="800000"/>
            <a:headEnd/>
            <a:tailEnd/>
          </a:ln>
        </p:spPr>
      </p:pic>
      <p:sp>
        <p:nvSpPr>
          <p:cNvPr id="13" name="下矢印 12"/>
          <p:cNvSpPr/>
          <p:nvPr/>
        </p:nvSpPr>
        <p:spPr>
          <a:xfrm rot="10800000">
            <a:off x="5436096" y="2624204"/>
            <a:ext cx="288032" cy="936104"/>
          </a:xfrm>
          <a:prstGeom prst="downArrow">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5805" t="7088" r="62193" b="53932"/>
          <a:stretch>
            <a:fillRect/>
          </a:stretch>
        </p:blipFill>
        <p:spPr bwMode="auto">
          <a:xfrm>
            <a:off x="5202511" y="1340768"/>
            <a:ext cx="3617961" cy="2448272"/>
          </a:xfrm>
          <a:prstGeom prst="rect">
            <a:avLst/>
          </a:prstGeom>
          <a:noFill/>
          <a:ln w="9525">
            <a:solidFill>
              <a:srgbClr val="A6A6A6"/>
            </a:solidFill>
            <a:miter lim="800000"/>
            <a:headEnd/>
            <a:tailEnd/>
          </a:ln>
        </p:spPr>
      </p:pic>
      <p:sp>
        <p:nvSpPr>
          <p:cNvPr id="25604" name="Rectangle 3"/>
          <p:cNvSpPr>
            <a:spLocks noGrp="1" noChangeArrowheads="1"/>
          </p:cNvSpPr>
          <p:nvPr>
            <p:ph type="body" idx="1"/>
          </p:nvPr>
        </p:nvSpPr>
        <p:spPr>
          <a:xfrm>
            <a:off x="612080" y="1412776"/>
            <a:ext cx="4607992" cy="5184825"/>
          </a:xfrm>
        </p:spPr>
        <p:txBody>
          <a:bodyPr/>
          <a:lstStyle/>
          <a:p>
            <a:pPr eaLnBrk="1" hangingPunct="1">
              <a:buNone/>
            </a:pPr>
            <a:r>
              <a:rPr lang="ja-JP" altLang="en-US" sz="2400" dirty="0" smtClean="0">
                <a:solidFill>
                  <a:srgbClr val="0070C0"/>
                </a:solidFill>
              </a:rPr>
              <a:t>適正化に向けた取組の推進</a:t>
            </a:r>
            <a:endParaRPr lang="en-US" altLang="ja-JP" sz="2400" dirty="0" smtClean="0">
              <a:solidFill>
                <a:srgbClr val="0070C0"/>
              </a:solidFill>
            </a:endParaRPr>
          </a:p>
          <a:p>
            <a:pPr eaLnBrk="1" hangingPunct="1"/>
            <a:r>
              <a:rPr lang="ja-JP" altLang="en-US" sz="2400" dirty="0" smtClean="0"/>
              <a:t>平成</a:t>
            </a:r>
            <a:r>
              <a:rPr lang="en-US" altLang="ja-JP" sz="2400" dirty="0" smtClean="0"/>
              <a:t>26</a:t>
            </a:r>
            <a:r>
              <a:rPr lang="ja-JP" altLang="en-US" sz="2400" dirty="0" smtClean="0"/>
              <a:t>年度 認定調査員能力向上研修会資料</a:t>
            </a:r>
          </a:p>
          <a:p>
            <a:pPr lvl="1" eaLnBrk="1" hangingPunct="1"/>
            <a:r>
              <a:rPr lang="ja-JP" altLang="en-US" sz="2000" dirty="0" smtClean="0"/>
              <a:t>講義１：認定調査の基本的な考え方</a:t>
            </a:r>
            <a:endParaRPr lang="en-US" altLang="ja-JP" sz="2000" dirty="0" smtClean="0"/>
          </a:p>
          <a:p>
            <a:pPr lvl="1" eaLnBrk="1" hangingPunct="1"/>
            <a:r>
              <a:rPr lang="ja-JP" altLang="en-US" sz="2000" dirty="0" smtClean="0"/>
              <a:t>講義４：基本調査項目のポイントと疑義への対応</a:t>
            </a:r>
            <a:endParaRPr lang="en-US" altLang="ja-JP" sz="2000" dirty="0" smtClean="0"/>
          </a:p>
          <a:p>
            <a:pPr lvl="1" eaLnBrk="1" hangingPunct="1">
              <a:buNone/>
            </a:pPr>
            <a:r>
              <a:rPr lang="en-US" altLang="ja-JP" sz="1800" dirty="0" smtClean="0"/>
              <a:t>※</a:t>
            </a:r>
            <a:r>
              <a:rPr lang="ja-JP" altLang="en-US" sz="1800" dirty="0" smtClean="0"/>
              <a:t>今年度内に平成</a:t>
            </a:r>
            <a:r>
              <a:rPr lang="en-US" altLang="ja-JP" sz="1800" dirty="0" smtClean="0"/>
              <a:t>27</a:t>
            </a:r>
            <a:r>
              <a:rPr lang="ja-JP" altLang="en-US" sz="1800" dirty="0" smtClean="0"/>
              <a:t>年度版も</a:t>
            </a:r>
            <a:r>
              <a:rPr lang="en-US" altLang="ja-JP" sz="1800" dirty="0" smtClean="0"/>
              <a:t>UP</a:t>
            </a:r>
            <a:r>
              <a:rPr lang="ja-JP" altLang="en-US" sz="1800" dirty="0" smtClean="0"/>
              <a:t>予定</a:t>
            </a:r>
            <a:endParaRPr lang="en-US" altLang="ja-JP" sz="1800" dirty="0" smtClean="0"/>
          </a:p>
          <a:p>
            <a:pPr eaLnBrk="1" hangingPunct="1"/>
            <a:r>
              <a:rPr lang="en-US" altLang="ja-JP" sz="2400" dirty="0" smtClean="0"/>
              <a:t>E-</a:t>
            </a:r>
            <a:r>
              <a:rPr lang="ja-JP" altLang="en-US" sz="2400" dirty="0" smtClean="0"/>
              <a:t>ラーニング</a:t>
            </a:r>
            <a:r>
              <a:rPr lang="ja-JP" altLang="en-US" sz="2000" dirty="0" smtClean="0"/>
              <a:t>（詳細は次頁以降）</a:t>
            </a:r>
          </a:p>
          <a:p>
            <a:pPr lvl="1" eaLnBrk="1" hangingPunct="1"/>
            <a:r>
              <a:rPr lang="ja-JP" altLang="en-US" sz="2000" dirty="0" smtClean="0"/>
              <a:t>全国テスト</a:t>
            </a:r>
            <a:endParaRPr lang="en-US" altLang="ja-JP" sz="2000" dirty="0" smtClean="0"/>
          </a:p>
          <a:p>
            <a:pPr lvl="1" eaLnBrk="1" hangingPunct="1"/>
            <a:r>
              <a:rPr lang="ja-JP" altLang="en-US" sz="2000" dirty="0" smtClean="0"/>
              <a:t>教材</a:t>
            </a:r>
            <a:endParaRPr lang="en-US" altLang="ja-JP" sz="2000" dirty="0" smtClean="0"/>
          </a:p>
          <a:p>
            <a:pPr lvl="1" eaLnBrk="1" hangingPunct="1"/>
            <a:r>
              <a:rPr lang="ja-JP" altLang="en-US" sz="2000" dirty="0" smtClean="0"/>
              <a:t>問題集</a:t>
            </a:r>
            <a:endParaRPr lang="en-US" altLang="ja-JP" sz="1800" dirty="0" smtClean="0"/>
          </a:p>
        </p:txBody>
      </p:sp>
      <p:sp>
        <p:nvSpPr>
          <p:cNvPr id="10" name="正方形/長方形 9"/>
          <p:cNvSpPr/>
          <p:nvPr/>
        </p:nvSpPr>
        <p:spPr>
          <a:xfrm>
            <a:off x="5292080" y="3436621"/>
            <a:ext cx="960239" cy="2514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2"/>
          <p:cNvSpPr>
            <a:spLocks noGrp="1" noChangeArrowheads="1"/>
          </p:cNvSpPr>
          <p:nvPr>
            <p:ph type="title"/>
          </p:nvPr>
        </p:nvSpPr>
        <p:spPr>
          <a:xfrm>
            <a:off x="571500" y="260648"/>
            <a:ext cx="8001000" cy="747713"/>
          </a:xfrm>
        </p:spPr>
        <p:txBody>
          <a:bodyPr/>
          <a:lstStyle/>
          <a:p>
            <a:pPr eaLnBrk="1" hangingPunct="1"/>
            <a:r>
              <a:rPr lang="ja-JP" altLang="en-US" sz="3400" dirty="0" smtClean="0"/>
              <a:t>６．適正化ツール－基本調査の改善</a:t>
            </a:r>
          </a:p>
        </p:txBody>
      </p:sp>
      <p:pic>
        <p:nvPicPr>
          <p:cNvPr id="1027" name="Picture 3"/>
          <p:cNvPicPr>
            <a:picLocks noChangeAspect="1" noChangeArrowheads="1"/>
          </p:cNvPicPr>
          <p:nvPr/>
        </p:nvPicPr>
        <p:blipFill>
          <a:blip r:embed="rId4" cstate="print"/>
          <a:srcRect l="5820" t="7114" r="62235" b="37006"/>
          <a:stretch>
            <a:fillRect/>
          </a:stretch>
        </p:blipFill>
        <p:spPr bwMode="auto">
          <a:xfrm>
            <a:off x="5508105" y="3861048"/>
            <a:ext cx="2736304" cy="2659234"/>
          </a:xfrm>
          <a:prstGeom prst="rect">
            <a:avLst/>
          </a:prstGeom>
          <a:noFill/>
          <a:ln w="19050">
            <a:solidFill>
              <a:srgbClr val="00B0F0"/>
            </a:solidFill>
            <a:miter lim="800000"/>
            <a:headEnd/>
            <a:tailEnd/>
          </a:ln>
        </p:spPr>
      </p:pic>
      <p:sp>
        <p:nvSpPr>
          <p:cNvPr id="7" name="下矢印 6"/>
          <p:cNvSpPr/>
          <p:nvPr/>
        </p:nvSpPr>
        <p:spPr>
          <a:xfrm>
            <a:off x="5652120" y="3645024"/>
            <a:ext cx="288032" cy="288032"/>
          </a:xfrm>
          <a:prstGeom prst="downArrow">
            <a:avLst/>
          </a:prstGeom>
          <a:solidFill>
            <a:srgbClr val="00B0F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2843808" y="1412776"/>
            <a:ext cx="3456384" cy="1922150"/>
          </a:xfrm>
          <a:prstGeom prst="rect">
            <a:avLst/>
          </a:prstGeom>
          <a:noFill/>
          <a:ln w="9525">
            <a:noFill/>
            <a:miter lim="800000"/>
            <a:headEnd/>
            <a:tailEnd/>
          </a:ln>
        </p:spPr>
      </p:pic>
      <p:sp>
        <p:nvSpPr>
          <p:cNvPr id="8" name="角丸四角形吹き出し 7"/>
          <p:cNvSpPr/>
          <p:nvPr/>
        </p:nvSpPr>
        <p:spPr>
          <a:xfrm>
            <a:off x="1763688" y="3645024"/>
            <a:ext cx="5544616" cy="2880320"/>
          </a:xfrm>
          <a:prstGeom prst="wedgeRoundRectCallout">
            <a:avLst>
              <a:gd name="adj1" fmla="val 453"/>
              <a:gd name="adj2" fmla="val -74260"/>
              <a:gd name="adj3" fmla="val 16667"/>
            </a:avLst>
          </a:prstGeom>
          <a:solidFill>
            <a:schemeClr val="bg1"/>
          </a:solidFill>
          <a:ln>
            <a:solidFill>
              <a:srgbClr val="FFC000"/>
            </a:solidFill>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6" name="Rectangle 2"/>
          <p:cNvSpPr>
            <a:spLocks noGrp="1" noChangeArrowheads="1"/>
          </p:cNvSpPr>
          <p:nvPr>
            <p:ph type="title"/>
          </p:nvPr>
        </p:nvSpPr>
        <p:spPr>
          <a:xfrm>
            <a:off x="574675" y="304800"/>
            <a:ext cx="8001000" cy="747713"/>
          </a:xfrm>
        </p:spPr>
        <p:txBody>
          <a:bodyPr/>
          <a:lstStyle/>
          <a:p>
            <a:pPr eaLnBrk="1" hangingPunct="1"/>
            <a:r>
              <a:rPr lang="ja-JP" altLang="en-US" sz="3400" dirty="0" smtClean="0"/>
              <a:t>７．</a:t>
            </a:r>
            <a:r>
              <a:rPr lang="en-US" altLang="ja-JP" sz="3400" dirty="0" smtClean="0"/>
              <a:t>E-</a:t>
            </a:r>
            <a:r>
              <a:rPr lang="ja-JP" altLang="en-US" sz="3400" dirty="0" smtClean="0"/>
              <a:t>ラーニングの使い方－利用手順</a:t>
            </a:r>
          </a:p>
        </p:txBody>
      </p:sp>
      <p:pic>
        <p:nvPicPr>
          <p:cNvPr id="1028" name="Picture 4"/>
          <p:cNvPicPr>
            <a:picLocks noChangeAspect="1" noChangeArrowheads="1"/>
          </p:cNvPicPr>
          <p:nvPr/>
        </p:nvPicPr>
        <p:blipFill>
          <a:blip r:embed="rId4" cstate="print"/>
          <a:srcRect l="18364" t="41865" r="11819" b="2975"/>
          <a:stretch>
            <a:fillRect/>
          </a:stretch>
        </p:blipFill>
        <p:spPr bwMode="auto">
          <a:xfrm>
            <a:off x="2051720" y="3717032"/>
            <a:ext cx="5040560" cy="26702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6148</TotalTime>
  <Words>1864</Words>
  <Application>Microsoft Office PowerPoint</Application>
  <PresentationFormat>画面に合わせる (4:3)</PresentationFormat>
  <Paragraphs>211</Paragraphs>
  <Slides>27</Slides>
  <Notes>27</Notes>
  <HiddenSlides>0</HiddenSlides>
  <MMClips>0</MMClips>
  <ScaleCrop>false</ScaleCrop>
  <HeadingPairs>
    <vt:vector size="4" baseType="variant">
      <vt:variant>
        <vt:lpstr>テーマ</vt:lpstr>
      </vt:variant>
      <vt:variant>
        <vt:i4>1</vt:i4>
      </vt:variant>
      <vt:variant>
        <vt:lpstr>スライド タイトル</vt:lpstr>
      </vt:variant>
      <vt:variant>
        <vt:i4>27</vt:i4>
      </vt:variant>
    </vt:vector>
  </HeadingPairs>
  <TitlesOfParts>
    <vt:vector size="28" baseType="lpstr">
      <vt:lpstr>Profile</vt:lpstr>
      <vt:lpstr>認定調査の適正化プロセス</vt:lpstr>
      <vt:lpstr> １．２日間の講義・演習の振返り</vt:lpstr>
      <vt:lpstr>２．認定調査の適正化プロセス</vt:lpstr>
      <vt:lpstr>３．研修終了後まず実施いただきたいこと</vt:lpstr>
      <vt:lpstr>４．基本調査の改善に向けた取組例</vt:lpstr>
      <vt:lpstr>５．特記事項の改善に向けた取組例</vt:lpstr>
      <vt:lpstr>６．適正化ツール－基本調査の改善</vt:lpstr>
      <vt:lpstr>６．適正化ツール－基本調査の改善</vt:lpstr>
      <vt:lpstr>７．E-ラーニングの使い方－利用手順</vt:lpstr>
      <vt:lpstr>７．E-ラーニングの使い方－基本構成</vt:lpstr>
      <vt:lpstr>８．適正化ツール－特記事項の改善</vt:lpstr>
      <vt:lpstr>【演習】グループワーク</vt:lpstr>
      <vt:lpstr>スライド 13</vt:lpstr>
      <vt:lpstr>スライド 14</vt:lpstr>
      <vt:lpstr>１．介護の手間の審査判定で重視・不足している情報</vt:lpstr>
      <vt:lpstr>１．介護の手間の審査判定で重視・不足している情報</vt:lpstr>
      <vt:lpstr>１．介護の手間の審査判定で重視・不足している情報</vt:lpstr>
      <vt:lpstr>２．事前の読み込みに要する時間</vt:lpstr>
      <vt:lpstr>３．事務局に役割を徹底・強化してほしいこと</vt:lpstr>
      <vt:lpstr>４．適切な審査判定を行う上で、より理解を深めたい項目</vt:lpstr>
      <vt:lpstr>スライド 21</vt:lpstr>
      <vt:lpstr>１．申請受付窓口で行っている工夫</vt:lpstr>
      <vt:lpstr>２．申請時期に関して医療機関に理解を求める活動</vt:lpstr>
      <vt:lpstr>３．認定調査に係る業務の対応策の実現可能性</vt:lpstr>
      <vt:lpstr>４．合議体の運用数</vt:lpstr>
      <vt:lpstr>（参考）各自治体の取組事例①</vt:lpstr>
      <vt:lpstr>（参考）各自治体の取組事例②</vt:lpstr>
    </vt:vector>
  </TitlesOfParts>
  <Company>IWANA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能力の項目</dc:title>
  <dc:creator>iwana</dc:creator>
  <cp:lastModifiedBy>murcadminj</cp:lastModifiedBy>
  <cp:revision>415</cp:revision>
  <dcterms:created xsi:type="dcterms:W3CDTF">2010-08-22T03:01:41Z</dcterms:created>
  <dcterms:modified xsi:type="dcterms:W3CDTF">2016-02-24T07:07:42Z</dcterms:modified>
</cp:coreProperties>
</file>