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2"/>
  </p:notesMasterIdLst>
  <p:sldIdLst>
    <p:sldId id="300" r:id="rId2"/>
    <p:sldId id="342" r:id="rId3"/>
    <p:sldId id="343" r:id="rId4"/>
    <p:sldId id="344" r:id="rId5"/>
    <p:sldId id="345" r:id="rId6"/>
    <p:sldId id="346" r:id="rId7"/>
    <p:sldId id="348" r:id="rId8"/>
    <p:sldId id="368" r:id="rId9"/>
    <p:sldId id="349" r:id="rId10"/>
    <p:sldId id="350" r:id="rId11"/>
    <p:sldId id="353" r:id="rId12"/>
    <p:sldId id="354" r:id="rId13"/>
    <p:sldId id="355" r:id="rId14"/>
    <p:sldId id="361" r:id="rId15"/>
    <p:sldId id="367" r:id="rId16"/>
    <p:sldId id="369" r:id="rId17"/>
    <p:sldId id="362" r:id="rId18"/>
    <p:sldId id="363" r:id="rId19"/>
    <p:sldId id="364" r:id="rId20"/>
    <p:sldId id="341" r:id="rId21"/>
  </p:sldIdLst>
  <p:sldSz cx="9144000" cy="6858000" type="screen4x3"/>
  <p:notesSz cx="6807200" cy="9939338"/>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pitchFamily="50"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pitchFamily="50"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pitchFamily="50"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FF"/>
    <a:srgbClr val="006600"/>
    <a:srgbClr val="000099"/>
    <a:srgbClr val="0066FF"/>
    <a:srgbClr val="FF0000"/>
    <a:srgbClr val="6699FF"/>
    <a:srgbClr val="FFC000"/>
    <a:srgbClr val="FF99FF"/>
    <a:srgbClr val="FF3300"/>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0151" autoAdjust="0"/>
    <p:restoredTop sz="86455" autoAdjust="0"/>
  </p:normalViewPr>
  <p:slideViewPr>
    <p:cSldViewPr>
      <p:cViewPr varScale="1">
        <p:scale>
          <a:sx n="95" d="100"/>
          <a:sy n="95" d="100"/>
        </p:scale>
        <p:origin x="-174" y="-90"/>
      </p:cViewPr>
      <p:guideLst>
        <p:guide orient="horz" pos="2160"/>
        <p:guide pos="2880"/>
      </p:guideLst>
    </p:cSldViewPr>
  </p:slideViewPr>
  <p:outlineViewPr>
    <p:cViewPr>
      <p:scale>
        <a:sx n="33" d="100"/>
        <a:sy n="33" d="100"/>
      </p:scale>
      <p:origin x="0" y="56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ltLang="ja-JP"/>
          </a:p>
        </p:txBody>
      </p:sp>
      <p:sp>
        <p:nvSpPr>
          <p:cNvPr id="141315" name="Rectangle 3"/>
          <p:cNvSpPr>
            <a:spLocks noGrp="1" noChangeArrowheads="1"/>
          </p:cNvSpPr>
          <p:nvPr>
            <p:ph type="dt" idx="1"/>
          </p:nvPr>
        </p:nvSpPr>
        <p:spPr bwMode="auto">
          <a:xfrm>
            <a:off x="3855838"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ltLang="ja-JP"/>
          </a:p>
        </p:txBody>
      </p:sp>
      <p:sp>
        <p:nvSpPr>
          <p:cNvPr id="40964" name="Rectangle 4"/>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680720" y="4721186"/>
            <a:ext cx="5445760" cy="44727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41318" name="Rectangle 6"/>
          <p:cNvSpPr>
            <a:spLocks noGrp="1" noChangeArrowheads="1"/>
          </p:cNvSpPr>
          <p:nvPr>
            <p:ph type="ftr" sz="quarter" idx="4"/>
          </p:nvPr>
        </p:nvSpPr>
        <p:spPr bwMode="auto">
          <a:xfrm>
            <a:off x="0" y="9440646"/>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ltLang="ja-JP"/>
          </a:p>
        </p:txBody>
      </p:sp>
      <p:sp>
        <p:nvSpPr>
          <p:cNvPr id="141319" name="Rectangle 7"/>
          <p:cNvSpPr>
            <a:spLocks noGrp="1" noChangeArrowheads="1"/>
          </p:cNvSpPr>
          <p:nvPr>
            <p:ph type="sldNum" sz="quarter" idx="5"/>
          </p:nvPr>
        </p:nvSpPr>
        <p:spPr bwMode="auto">
          <a:xfrm>
            <a:off x="3855838" y="9440646"/>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98431BDE-46CF-4E8F-957F-1BCDF751A170}"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71AD9233-0246-4EC9-9FD0-53A8468B0059}" type="slidenum">
              <a:rPr lang="en-US" altLang="ja-JP" smtClean="0"/>
              <a:pPr/>
              <a:t>1</a:t>
            </a:fld>
            <a:endParaRPr lang="en-US" altLang="ja-JP"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10</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11</a:t>
            </a:fld>
            <a:endParaRPr lang="en-US"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12</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13</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14</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16</a:t>
            </a:fld>
            <a:endParaRPr lang="en-US" altLang="ja-JP"/>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17</a:t>
            </a:fld>
            <a:endParaRPr lang="en-US" altLang="ja-JP"/>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18</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19</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2</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1A98465B-015F-41A7-B0E3-99B1866EB8E4}" type="slidenum">
              <a:rPr lang="en-US" altLang="ja-JP" smtClean="0"/>
              <a:pPr/>
              <a:t>20</a:t>
            </a:fld>
            <a:endParaRPr lang="en-US" altLang="ja-JP"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ja-JP" altLang="ja-JP"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1A98465B-015F-41A7-B0E3-99B1866EB8E4}" type="slidenum">
              <a:rPr lang="en-US" altLang="ja-JP" smtClean="0"/>
              <a:pPr/>
              <a:t>3</a:t>
            </a:fld>
            <a:endParaRPr lang="en-US" altLang="ja-JP"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4</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6</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7</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8</a:t>
            </a:fld>
            <a:endParaRPr lang="en-US"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9</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C8CD169E-BF04-4A18-84BC-74C03A74BA9B}" type="slidenum">
              <a:rPr lang="en-US" altLang="ja-JP"/>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13356272-F9CB-41F7-AA80-58BAEC2B2882}" type="slidenum">
              <a:rPr lang="en-US" altLang="ja-JP"/>
              <a:pPr>
                <a:defRPr/>
              </a:pPr>
              <a:t>&lt;#&gt;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8FAD257F-5D8A-44E1-A44F-AD15D2C9D679}" type="slidenum">
              <a:rPr lang="en-US" altLang="ja-JP"/>
              <a:pPr>
                <a:defRPr/>
              </a:pPr>
              <a:t>&lt;#&gt;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8" name="Rectangle 8"/>
          <p:cNvSpPr>
            <a:spLocks noGrp="1" noChangeArrowheads="1"/>
          </p:cNvSpPr>
          <p:nvPr>
            <p:ph type="sldNum" sz="quarter" idx="12"/>
          </p:nvPr>
        </p:nvSpPr>
        <p:spPr>
          <a:ln/>
        </p:spPr>
        <p:txBody>
          <a:bodyPr/>
          <a:lstStyle>
            <a:lvl1pPr>
              <a:defRPr/>
            </a:lvl1pPr>
          </a:lstStyle>
          <a:p>
            <a:pPr>
              <a:defRPr/>
            </a:pPr>
            <a:fld id="{D8ED6393-4338-464E-B10B-66E9203BBB27}"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01C7779E-017D-497D-89BE-8464110EBB30}" type="slidenum">
              <a:rPr lang="en-US" altLang="ja-JP"/>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9" name="Rectangle 8"/>
          <p:cNvSpPr>
            <a:spLocks noGrp="1" noChangeArrowheads="1"/>
          </p:cNvSpPr>
          <p:nvPr>
            <p:ph type="sldNum" sz="quarter" idx="12"/>
          </p:nvPr>
        </p:nvSpPr>
        <p:spPr>
          <a:ln/>
        </p:spPr>
        <p:txBody>
          <a:bodyPr/>
          <a:lstStyle>
            <a:lvl1pPr>
              <a:defRPr/>
            </a:lvl1pPr>
          </a:lstStyle>
          <a:p>
            <a:pPr>
              <a:defRPr/>
            </a:pPr>
            <a:fld id="{FAF3A3EC-2922-49EA-8D5D-52C346B8B693}" type="slidenum">
              <a:rPr lang="en-US" altLang="ja-JP"/>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5" name="Rectangle 8"/>
          <p:cNvSpPr>
            <a:spLocks noGrp="1" noChangeArrowheads="1"/>
          </p:cNvSpPr>
          <p:nvPr>
            <p:ph type="sldNum" sz="quarter" idx="12"/>
          </p:nvPr>
        </p:nvSpPr>
        <p:spPr>
          <a:ln/>
        </p:spPr>
        <p:txBody>
          <a:bodyPr/>
          <a:lstStyle>
            <a:lvl1pPr>
              <a:defRPr/>
            </a:lvl1pPr>
          </a:lstStyle>
          <a:p>
            <a:pPr>
              <a:defRPr/>
            </a:pPr>
            <a:fld id="{1C6A0E5E-7573-4039-A4D0-3AD1FDAC5E3B}"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4" name="Rectangle 8"/>
          <p:cNvSpPr>
            <a:spLocks noGrp="1" noChangeArrowheads="1"/>
          </p:cNvSpPr>
          <p:nvPr>
            <p:ph type="sldNum" sz="quarter" idx="12"/>
          </p:nvPr>
        </p:nvSpPr>
        <p:spPr>
          <a:ln/>
        </p:spPr>
        <p:txBody>
          <a:bodyPr/>
          <a:lstStyle>
            <a:lvl1pPr>
              <a:defRPr/>
            </a:lvl1pPr>
          </a:lstStyle>
          <a:p>
            <a:pPr>
              <a:defRPr/>
            </a:pPr>
            <a:fld id="{A09AF892-E980-4323-9BDD-E0617A133CFC}"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FEFD8865-88DD-4157-B192-5822D6F14E46}"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A4DCC037-8EF4-4517-88E4-324356F1D763}" type="slidenum">
              <a:rPr lang="en-US" altLang="ja-JP"/>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lvl1pPr>
          </a:lstStyle>
          <a:p>
            <a:pPr>
              <a:defRPr/>
            </a:pPr>
            <a:endParaRPr lang="ja-JP" altLang="en-US" sz="800"/>
          </a:p>
        </p:txBody>
      </p:sp>
      <p:sp>
        <p:nvSpPr>
          <p:cNvPr id="7176" name="Rectangle 8"/>
          <p:cNvSpPr>
            <a:spLocks noGrp="1" noChangeArrowheads="1"/>
          </p:cNvSpPr>
          <p:nvPr>
            <p:ph type="sldNum" sz="quarter" idx="4"/>
          </p:nvPr>
        </p:nvSpPr>
        <p:spPr bwMode="auto">
          <a:xfrm>
            <a:off x="7235825" y="6597650"/>
            <a:ext cx="1908175"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vl1pPr>
          </a:lstStyle>
          <a:p>
            <a:pPr>
              <a:defRPr/>
            </a:pPr>
            <a:fld id="{1FE699AB-4A6E-4F4F-9083-A6F9AA086C60}"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704"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200" b="1" spc="50" dirty="0" smtClean="0">
                <a:ln w="11430"/>
                <a:effectLst>
                  <a:outerShdw blurRad="76200" dist="50800" dir="5400000" algn="tl" rotWithShape="0">
                    <a:srgbClr val="000000">
                      <a:alpha val="65000"/>
                    </a:srgbClr>
                  </a:outerShdw>
                </a:effectLst>
              </a:rPr>
              <a:t>基本調査項目のポイントと疑義への対応</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27</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ja-JP" alt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第</a:t>
            </a:r>
            <a:r>
              <a:rPr lang="en-US" altLang="ja-JP" dirty="0" smtClean="0"/>
              <a:t>2</a:t>
            </a:r>
            <a:r>
              <a:rPr lang="ja-JP" altLang="en-US" dirty="0" smtClean="0"/>
              <a:t>群　　</a:t>
            </a:r>
            <a:r>
              <a:rPr lang="en-US" altLang="ja-JP" sz="2000" dirty="0" smtClean="0"/>
              <a:t>2-5/2-6</a:t>
            </a:r>
            <a:r>
              <a:rPr lang="ja-JP" altLang="en-US" sz="2000" dirty="0" smtClean="0"/>
              <a:t>：排尿・排便</a:t>
            </a:r>
          </a:p>
        </p:txBody>
      </p:sp>
      <p:sp>
        <p:nvSpPr>
          <p:cNvPr id="13315" name="Rectangle 3"/>
          <p:cNvSpPr>
            <a:spLocks noGrp="1" noChangeArrowheads="1"/>
          </p:cNvSpPr>
          <p:nvPr>
            <p:ph type="body" idx="1"/>
          </p:nvPr>
        </p:nvSpPr>
        <p:spPr>
          <a:xfrm>
            <a:off x="566738" y="1196752"/>
            <a:ext cx="8109718" cy="5400600"/>
          </a:xfrm>
        </p:spPr>
        <p:txBody>
          <a:bodyPr>
            <a:noAutofit/>
          </a:bodyPr>
          <a:lstStyle/>
          <a:p>
            <a:pPr eaLnBrk="1" hangingPunct="1">
              <a:lnSpc>
                <a:spcPct val="120000"/>
              </a:lnSpc>
            </a:pPr>
            <a:r>
              <a:rPr lang="ja-JP" altLang="en-US" sz="2200" dirty="0" smtClean="0"/>
              <a:t>排尿（排便）は、実際の介護において</a:t>
            </a:r>
            <a:r>
              <a:rPr lang="ja-JP" altLang="en-US" sz="2200" dirty="0" smtClean="0">
                <a:latin typeface="HGP創英角ｺﾞｼｯｸUB" pitchFamily="50" charset="-128"/>
                <a:ea typeface="HGP創英角ｺﾞｼｯｸUB" pitchFamily="50" charset="-128"/>
              </a:rPr>
              <a:t>「個人差」</a:t>
            </a:r>
            <a:r>
              <a:rPr lang="ja-JP" altLang="en-US" sz="2200" dirty="0" smtClean="0"/>
              <a:t>があり、また一日の中で</a:t>
            </a:r>
            <a:r>
              <a:rPr lang="ja-JP" altLang="en-US" sz="2200" dirty="0" smtClean="0">
                <a:latin typeface="HGP創英角ｺﾞｼｯｸUB" pitchFamily="50" charset="-128"/>
                <a:ea typeface="HGP創英角ｺﾞｼｯｸUB" pitchFamily="50" charset="-128"/>
              </a:rPr>
              <a:t>「何度も発生する介助」</a:t>
            </a:r>
            <a:r>
              <a:rPr lang="ja-JP" altLang="en-US" sz="2200" dirty="0" smtClean="0"/>
              <a:t>であり、その結果、二次判定（介護の手間にかかる審査判定）では議論されることが多い。</a:t>
            </a:r>
            <a:endParaRPr lang="en-US" altLang="ja-JP" sz="2200" dirty="0" smtClean="0"/>
          </a:p>
          <a:p>
            <a:pPr lvl="1" eaLnBrk="1" hangingPunct="1">
              <a:lnSpc>
                <a:spcPct val="120000"/>
              </a:lnSpc>
            </a:pPr>
            <a:r>
              <a:rPr lang="ja-JP" altLang="en-US" sz="1700" dirty="0" smtClean="0"/>
              <a:t>全ての要介護度区分（非該当～寝たきりレベル）において、丁寧な記載を心がける。</a:t>
            </a:r>
            <a:endParaRPr lang="en-US" altLang="ja-JP" sz="1700" dirty="0" smtClean="0"/>
          </a:p>
          <a:p>
            <a:pPr lvl="1" eaLnBrk="1" hangingPunct="1">
              <a:lnSpc>
                <a:spcPct val="120000"/>
              </a:lnSpc>
            </a:pPr>
            <a:r>
              <a:rPr lang="ja-JP" altLang="en-US" sz="1700" dirty="0" smtClean="0"/>
              <a:t>特に、「介助されていない」「全介助」の選択を行った場合、記載漏れがないように留意する。</a:t>
            </a:r>
            <a:endParaRPr lang="en-US" altLang="ja-JP" sz="1700" dirty="0" smtClean="0"/>
          </a:p>
          <a:p>
            <a:pPr eaLnBrk="1" hangingPunct="1">
              <a:lnSpc>
                <a:spcPct val="110000"/>
              </a:lnSpc>
            </a:pPr>
            <a:r>
              <a:rPr lang="ja-JP" altLang="en-US" sz="2200" dirty="0" smtClean="0"/>
              <a:t>特記事項の記載ポイントは４点</a:t>
            </a:r>
            <a:endParaRPr lang="en-US" altLang="ja-JP" sz="2200" dirty="0" smtClean="0"/>
          </a:p>
          <a:p>
            <a:pPr lvl="1" eaLnBrk="1" hangingPunct="1">
              <a:lnSpc>
                <a:spcPct val="110000"/>
              </a:lnSpc>
              <a:buNone/>
            </a:pPr>
            <a:r>
              <a:rPr lang="ja-JP" altLang="en-US" sz="2200" dirty="0" smtClean="0"/>
              <a:t>　排泄にかかる介護の手間</a:t>
            </a:r>
            <a:endParaRPr lang="en-US" altLang="ja-JP" sz="2200" dirty="0" smtClean="0"/>
          </a:p>
          <a:p>
            <a:pPr lvl="1" eaLnBrk="1" hangingPunct="1">
              <a:lnSpc>
                <a:spcPct val="110000"/>
              </a:lnSpc>
              <a:buNone/>
            </a:pPr>
            <a:r>
              <a:rPr lang="ja-JP" altLang="en-US" sz="2200" dirty="0" smtClean="0"/>
              <a:t>　　＝①</a:t>
            </a:r>
            <a:r>
              <a:rPr lang="ja-JP" altLang="en-US" sz="2200" u="sng" dirty="0" smtClean="0"/>
              <a:t>排泄方法</a:t>
            </a:r>
            <a:r>
              <a:rPr lang="ja-JP" altLang="en-US" sz="2200" dirty="0" smtClean="0"/>
              <a:t> </a:t>
            </a:r>
            <a:r>
              <a:rPr lang="en-US" altLang="ja-JP" sz="2200" dirty="0" smtClean="0"/>
              <a:t>× </a:t>
            </a:r>
            <a:r>
              <a:rPr lang="ja-JP" altLang="en-US" sz="2200" dirty="0" smtClean="0"/>
              <a:t>②</a:t>
            </a:r>
            <a:r>
              <a:rPr lang="ja-JP" altLang="en-US" sz="2200" u="sng" dirty="0" smtClean="0"/>
              <a:t>頻度</a:t>
            </a:r>
            <a:r>
              <a:rPr lang="ja-JP" altLang="en-US" sz="2200" dirty="0" smtClean="0"/>
              <a:t> </a:t>
            </a:r>
            <a:r>
              <a:rPr lang="en-US" altLang="ja-JP" sz="2200" dirty="0" smtClean="0"/>
              <a:t>+ </a:t>
            </a:r>
            <a:r>
              <a:rPr lang="ja-JP" altLang="en-US" sz="2200" dirty="0" smtClean="0"/>
              <a:t>③</a:t>
            </a:r>
            <a:r>
              <a:rPr lang="ja-JP" altLang="en-US" sz="2200" u="sng" dirty="0" smtClean="0"/>
              <a:t>失敗の有無と介護</a:t>
            </a:r>
            <a:endParaRPr lang="en-US" altLang="ja-JP" sz="2200" u="sng" dirty="0" smtClean="0"/>
          </a:p>
          <a:p>
            <a:pPr lvl="1" eaLnBrk="1" hangingPunct="1">
              <a:lnSpc>
                <a:spcPct val="110000"/>
              </a:lnSpc>
            </a:pPr>
            <a:r>
              <a:rPr lang="ja-JP" altLang="en-US" sz="1700" dirty="0" smtClean="0"/>
              <a:t>要介護者においては、「活動時間帯（日中・夕方）」と「就寝時（夜間・深夜）」で、排泄の状況が異なる場合が多い。介助の方法や状況が時間帯で異なる場合は、④</a:t>
            </a:r>
            <a:r>
              <a:rPr lang="ja-JP" altLang="en-US" sz="1700" u="sng" dirty="0" smtClean="0"/>
              <a:t>昼夜の違い</a:t>
            </a:r>
            <a:r>
              <a:rPr lang="ja-JP" altLang="en-US" sz="1700" dirty="0" smtClean="0"/>
              <a:t>も記載。</a:t>
            </a:r>
            <a:endParaRPr lang="en-US" altLang="ja-JP" sz="1700" dirty="0" smtClean="0"/>
          </a:p>
          <a:p>
            <a:pPr lvl="1" eaLnBrk="1" hangingPunct="1">
              <a:lnSpc>
                <a:spcPct val="110000"/>
              </a:lnSpc>
            </a:pPr>
            <a:r>
              <a:rPr lang="ja-JP" altLang="en-US" sz="1700" dirty="0" smtClean="0"/>
              <a:t>失敗には、失禁だけでなく、トイレの汚染、不潔行為等も含まれる</a:t>
            </a:r>
            <a:endParaRPr lang="en-US" altLang="ja-JP" sz="1700" dirty="0" smtClean="0"/>
          </a:p>
          <a:p>
            <a:pPr lvl="1" eaLnBrk="1" hangingPunct="1">
              <a:lnSpc>
                <a:spcPct val="110000"/>
              </a:lnSpc>
            </a:pPr>
            <a:endParaRPr lang="en-US" altLang="ja-JP" sz="15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第</a:t>
            </a:r>
            <a:r>
              <a:rPr kumimoji="1" lang="en-US" altLang="ja-JP" sz="3600" dirty="0" smtClean="0"/>
              <a:t>2</a:t>
            </a:r>
            <a:r>
              <a:rPr kumimoji="1" lang="ja-JP" altLang="en-US" sz="3600" dirty="0" smtClean="0"/>
              <a:t>群</a:t>
            </a:r>
            <a:r>
              <a:rPr lang="ja-JP" altLang="en-US" sz="3600" dirty="0" smtClean="0"/>
              <a:t>　　</a:t>
            </a:r>
            <a:r>
              <a:rPr lang="en-US" altLang="ja-JP" sz="1800" dirty="0" smtClean="0"/>
              <a:t>2-7/2-8/2-9</a:t>
            </a:r>
            <a:r>
              <a:rPr lang="ja-JP" altLang="en-US" sz="1800" dirty="0" smtClean="0"/>
              <a:t>：口腔清潔・洗顔・整髪</a:t>
            </a:r>
            <a:endParaRPr kumimoji="1" lang="ja-JP" altLang="en-US" sz="1800" dirty="0"/>
          </a:p>
        </p:txBody>
      </p:sp>
      <p:sp>
        <p:nvSpPr>
          <p:cNvPr id="3" name="コンテンツ プレースホルダ 2"/>
          <p:cNvSpPr>
            <a:spLocks noGrp="1"/>
          </p:cNvSpPr>
          <p:nvPr>
            <p:ph idx="1"/>
          </p:nvPr>
        </p:nvSpPr>
        <p:spPr>
          <a:xfrm>
            <a:off x="566738" y="1341438"/>
            <a:ext cx="8001000" cy="2303586"/>
          </a:xfrm>
        </p:spPr>
        <p:txBody>
          <a:bodyPr>
            <a:normAutofit/>
          </a:bodyPr>
          <a:lstStyle/>
          <a:p>
            <a:r>
              <a:rPr kumimoji="1" lang="ja-JP" altLang="en-US" sz="2800" dirty="0" smtClean="0"/>
              <a:t>清潔保持系の調査項目における「一部介助」</a:t>
            </a:r>
            <a:endParaRPr kumimoji="1" lang="en-US" altLang="ja-JP" sz="2800" dirty="0" smtClean="0"/>
          </a:p>
          <a:p>
            <a:pPr lvl="1"/>
            <a:r>
              <a:rPr lang="ja-JP" altLang="en-US" sz="2400" dirty="0" smtClean="0"/>
              <a:t>「口腔清潔」「洗顔」 「整髪」における「行為の開始を促す声かけ」を「一部介助」に取っていないか。</a:t>
            </a:r>
            <a:endParaRPr lang="en-US" altLang="ja-JP" sz="2400" dirty="0" smtClean="0"/>
          </a:p>
          <a:p>
            <a:pPr lvl="1"/>
            <a:r>
              <a:rPr kumimoji="1" lang="ja-JP" altLang="en-US" sz="2400" dirty="0" smtClean="0"/>
              <a:t>「介助されていない」→「一部介助」により、中間評価項目得点は、「</a:t>
            </a:r>
            <a:r>
              <a:rPr kumimoji="1" lang="en-US" altLang="ja-JP" sz="2400" dirty="0" smtClean="0"/>
              <a:t>11.8</a:t>
            </a:r>
            <a:r>
              <a:rPr lang="ja-JP" altLang="en-US" sz="2400" dirty="0" smtClean="0"/>
              <a:t>点」</a:t>
            </a:r>
            <a:r>
              <a:rPr kumimoji="1" lang="ja-JP" altLang="en-US" sz="2400" dirty="0" smtClean="0"/>
              <a:t>の差が生じる。</a:t>
            </a:r>
            <a:endParaRPr kumimoji="1" lang="en-US" altLang="ja-JP" sz="24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sz="3600" dirty="0" smtClean="0"/>
              <a:t>第</a:t>
            </a:r>
            <a:r>
              <a:rPr lang="en-US" altLang="ja-JP" sz="3600" dirty="0" smtClean="0"/>
              <a:t>2</a:t>
            </a:r>
            <a:r>
              <a:rPr lang="ja-JP" altLang="en-US" sz="3600" dirty="0" smtClean="0"/>
              <a:t>群における「声かけ」の概念</a:t>
            </a:r>
          </a:p>
        </p:txBody>
      </p:sp>
      <p:sp>
        <p:nvSpPr>
          <p:cNvPr id="13315" name="Rectangle 3"/>
          <p:cNvSpPr>
            <a:spLocks noGrp="1" noChangeArrowheads="1"/>
          </p:cNvSpPr>
          <p:nvPr>
            <p:ph type="body" idx="1"/>
          </p:nvPr>
        </p:nvSpPr>
        <p:spPr>
          <a:xfrm>
            <a:off x="566738" y="1341438"/>
            <a:ext cx="8181726" cy="5327922"/>
          </a:xfrm>
        </p:spPr>
        <p:txBody>
          <a:bodyPr>
            <a:normAutofit/>
          </a:bodyPr>
          <a:lstStyle/>
          <a:p>
            <a:pPr eaLnBrk="1" hangingPunct="1">
              <a:lnSpc>
                <a:spcPct val="110000"/>
              </a:lnSpc>
            </a:pPr>
            <a:r>
              <a:rPr lang="ja-JP" altLang="en-US" sz="2200" dirty="0" smtClean="0"/>
              <a:t>「声かけ」の評価</a:t>
            </a:r>
            <a:endParaRPr lang="en-US" altLang="ja-JP" sz="2200" dirty="0" smtClean="0"/>
          </a:p>
          <a:p>
            <a:pPr lvl="1" eaLnBrk="1" hangingPunct="1">
              <a:lnSpc>
                <a:spcPct val="110000"/>
              </a:lnSpc>
            </a:pPr>
            <a:r>
              <a:rPr lang="ja-JP" altLang="en-US" sz="1800" dirty="0" smtClean="0"/>
              <a:t>該当する行為を行う中で発生する「声かけ」</a:t>
            </a:r>
            <a:endParaRPr lang="en-US" altLang="ja-JP" sz="1800" dirty="0" smtClean="0"/>
          </a:p>
          <a:p>
            <a:pPr lvl="2" eaLnBrk="1" hangingPunct="1">
              <a:lnSpc>
                <a:spcPct val="110000"/>
              </a:lnSpc>
            </a:pPr>
            <a:r>
              <a:rPr lang="ja-JP" altLang="en-US" sz="1500" dirty="0" smtClean="0"/>
              <a:t>「そのタオルで顔を拭きましょう」（洗顔）</a:t>
            </a:r>
            <a:endParaRPr lang="en-US" altLang="ja-JP" sz="1500" dirty="0" smtClean="0"/>
          </a:p>
          <a:p>
            <a:pPr lvl="2" eaLnBrk="1" hangingPunct="1">
              <a:lnSpc>
                <a:spcPct val="110000"/>
              </a:lnSpc>
            </a:pPr>
            <a:r>
              <a:rPr lang="ja-JP" altLang="en-US" sz="1500" dirty="0" smtClean="0"/>
              <a:t>「ボタンが一つずれていますよ」（上衣の着脱）</a:t>
            </a:r>
            <a:endParaRPr lang="en-US" altLang="ja-JP" sz="1500" dirty="0" smtClean="0"/>
          </a:p>
          <a:p>
            <a:pPr lvl="1" eaLnBrk="1" hangingPunct="1">
              <a:lnSpc>
                <a:spcPct val="110000"/>
              </a:lnSpc>
            </a:pPr>
            <a:r>
              <a:rPr lang="ja-JP" altLang="en-US" sz="1800" dirty="0" smtClean="0"/>
              <a:t>行為を行う場所（洗面所等）へ誘導する「声かけ」</a:t>
            </a:r>
            <a:endParaRPr lang="en-US" altLang="ja-JP" sz="1800" dirty="0" smtClean="0"/>
          </a:p>
          <a:p>
            <a:pPr lvl="2" eaLnBrk="1" hangingPunct="1">
              <a:lnSpc>
                <a:spcPct val="110000"/>
              </a:lnSpc>
            </a:pPr>
            <a:r>
              <a:rPr lang="ja-JP" altLang="en-US" sz="1500" dirty="0" smtClean="0"/>
              <a:t>「歯を磨きにいきましょうか？」（口腔清潔）</a:t>
            </a:r>
            <a:endParaRPr lang="en-US" altLang="ja-JP" sz="1500" dirty="0" smtClean="0"/>
          </a:p>
          <a:p>
            <a:pPr lvl="2" eaLnBrk="1" hangingPunct="1">
              <a:lnSpc>
                <a:spcPct val="110000"/>
              </a:lnSpc>
            </a:pPr>
            <a:r>
              <a:rPr lang="ja-JP" altLang="en-US" sz="1500" dirty="0" smtClean="0"/>
              <a:t>「そろそろトイレにいく時間ですね」</a:t>
            </a:r>
            <a:endParaRPr lang="en-US" altLang="ja-JP" sz="1500" dirty="0" smtClean="0"/>
          </a:p>
          <a:p>
            <a:pPr lvl="2" eaLnBrk="1" hangingPunct="1">
              <a:lnSpc>
                <a:spcPct val="110000"/>
              </a:lnSpc>
            </a:pPr>
            <a:endParaRPr lang="en-US" altLang="ja-JP" sz="1500" dirty="0" smtClean="0"/>
          </a:p>
          <a:p>
            <a:pPr eaLnBrk="1" hangingPunct="1">
              <a:lnSpc>
                <a:spcPct val="110000"/>
              </a:lnSpc>
            </a:pPr>
            <a:r>
              <a:rPr lang="ja-JP" altLang="en-US" sz="2200" dirty="0" smtClean="0"/>
              <a:t>「声かけ」における選択</a:t>
            </a:r>
            <a:endParaRPr lang="en-US" altLang="ja-JP" sz="2200" dirty="0" smtClean="0"/>
          </a:p>
          <a:p>
            <a:pPr lvl="1" eaLnBrk="1" hangingPunct="1">
              <a:lnSpc>
                <a:spcPct val="110000"/>
              </a:lnSpc>
            </a:pPr>
            <a:r>
              <a:rPr lang="ja-JP" altLang="en-US" sz="1800" dirty="0" smtClean="0"/>
              <a:t>基本原則：該当する行為を行う中で発生する「声かけ」は評価対象となる</a:t>
            </a:r>
            <a:endParaRPr lang="en-US" altLang="ja-JP" sz="1800" dirty="0" smtClean="0"/>
          </a:p>
          <a:p>
            <a:pPr lvl="2" eaLnBrk="1" hangingPunct="1">
              <a:lnSpc>
                <a:spcPct val="110000"/>
              </a:lnSpc>
            </a:pPr>
            <a:r>
              <a:rPr lang="ja-JP" altLang="en-US" sz="1500" dirty="0" smtClean="0"/>
              <a:t>調査項目によって選択肢が異なる（見守りの場合と一部介助の場合がある）点に留意する。</a:t>
            </a:r>
            <a:endParaRPr lang="en-US" altLang="ja-JP" sz="1800" dirty="0" smtClean="0"/>
          </a:p>
          <a:p>
            <a:pPr lvl="1" eaLnBrk="1" hangingPunct="1">
              <a:lnSpc>
                <a:spcPct val="110000"/>
              </a:lnSpc>
            </a:pPr>
            <a:r>
              <a:rPr lang="ja-JP" altLang="en-US" sz="1800" dirty="0" smtClean="0"/>
              <a:t>基本原則：行為を行う場所（洗面所等）へ誘導する「声かけ」は評価対象外</a:t>
            </a:r>
            <a:endParaRPr lang="en-US" altLang="ja-JP" sz="1800" dirty="0" smtClean="0"/>
          </a:p>
          <a:p>
            <a:pPr lvl="2" eaLnBrk="1" hangingPunct="1">
              <a:lnSpc>
                <a:spcPct val="110000"/>
              </a:lnSpc>
            </a:pPr>
            <a:r>
              <a:rPr lang="ja-JP" altLang="en-US" sz="1500" dirty="0" smtClean="0"/>
              <a:t>例外：「排尿」「排便」における行動開始の「声かけ」は「見守り等」を選択する。</a:t>
            </a:r>
            <a:endParaRPr lang="en-US" altLang="ja-JP" sz="18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第</a:t>
            </a:r>
            <a:r>
              <a:rPr kumimoji="1" lang="en-US" altLang="ja-JP" sz="3600" dirty="0" smtClean="0"/>
              <a:t>3</a:t>
            </a:r>
            <a:r>
              <a:rPr kumimoji="1" lang="ja-JP" altLang="en-US" sz="3600" dirty="0" smtClean="0"/>
              <a:t>群</a:t>
            </a:r>
            <a:r>
              <a:rPr lang="ja-JP" altLang="en-US" sz="6000" dirty="0" smtClean="0"/>
              <a:t>　　</a:t>
            </a:r>
            <a:r>
              <a:rPr lang="en-US" altLang="ja-JP" sz="2000" dirty="0" smtClean="0"/>
              <a:t>3-4</a:t>
            </a:r>
            <a:r>
              <a:rPr lang="ja-JP" altLang="en-US" sz="2000" dirty="0" smtClean="0"/>
              <a:t>：短期記憶</a:t>
            </a:r>
            <a:endParaRPr kumimoji="1" lang="ja-JP" altLang="en-US" sz="4000" dirty="0"/>
          </a:p>
        </p:txBody>
      </p:sp>
      <p:sp>
        <p:nvSpPr>
          <p:cNvPr id="4" name="コンテンツ プレースホルダー 3"/>
          <p:cNvSpPr>
            <a:spLocks noGrp="1"/>
          </p:cNvSpPr>
          <p:nvPr>
            <p:ph sz="quarter" idx="1"/>
          </p:nvPr>
        </p:nvSpPr>
        <p:spPr>
          <a:xfrm>
            <a:off x="566738" y="1341438"/>
            <a:ext cx="8001000" cy="3743746"/>
          </a:xfrm>
        </p:spPr>
        <p:txBody>
          <a:bodyPr>
            <a:normAutofit fontScale="77500" lnSpcReduction="20000"/>
          </a:bodyPr>
          <a:lstStyle/>
          <a:p>
            <a:pPr>
              <a:lnSpc>
                <a:spcPct val="120000"/>
              </a:lnSpc>
            </a:pPr>
            <a:r>
              <a:rPr kumimoji="1" lang="ja-JP" altLang="en-US" dirty="0" smtClean="0"/>
              <a:t>「短期記憶」の判断</a:t>
            </a:r>
            <a:endParaRPr kumimoji="1" lang="en-US" altLang="ja-JP" dirty="0" smtClean="0"/>
          </a:p>
          <a:p>
            <a:pPr lvl="1">
              <a:lnSpc>
                <a:spcPct val="120000"/>
              </a:lnSpc>
            </a:pPr>
            <a:r>
              <a:rPr lang="ja-JP" altLang="en-US" dirty="0" smtClean="0"/>
              <a:t>第</a:t>
            </a:r>
            <a:r>
              <a:rPr lang="en-US" altLang="ja-JP" dirty="0" smtClean="0"/>
              <a:t>3</a:t>
            </a:r>
            <a:r>
              <a:rPr lang="ja-JP" altLang="en-US" dirty="0" smtClean="0"/>
              <a:t>群においてもっとも判断が分かれる項目</a:t>
            </a:r>
            <a:endParaRPr lang="en-US" altLang="ja-JP" dirty="0" smtClean="0"/>
          </a:p>
          <a:p>
            <a:pPr lvl="1">
              <a:lnSpc>
                <a:spcPct val="120000"/>
              </a:lnSpc>
            </a:pPr>
            <a:r>
              <a:rPr lang="ja-JP" altLang="en-US" dirty="0" smtClean="0"/>
              <a:t>定義「面接調査の直前に何をしていたかを思い出す」を試行及び日頃の状態を検討する際の、基本とすること。</a:t>
            </a:r>
            <a:endParaRPr lang="en-US" altLang="ja-JP" dirty="0" smtClean="0"/>
          </a:p>
          <a:p>
            <a:pPr lvl="1">
              <a:lnSpc>
                <a:spcPct val="120000"/>
              </a:lnSpc>
            </a:pPr>
            <a:r>
              <a:rPr lang="ja-JP" altLang="en-US" dirty="0" smtClean="0"/>
              <a:t>「直前」の判断に対する考え方の差異</a:t>
            </a:r>
            <a:endParaRPr lang="en-US" altLang="ja-JP" dirty="0" smtClean="0"/>
          </a:p>
          <a:p>
            <a:pPr lvl="1">
              <a:lnSpc>
                <a:spcPct val="120000"/>
              </a:lnSpc>
            </a:pPr>
            <a:r>
              <a:rPr kumimoji="1" lang="ja-JP" altLang="en-US" dirty="0" smtClean="0"/>
              <a:t>確認テスト（</a:t>
            </a:r>
            <a:r>
              <a:rPr kumimoji="1" lang="en-US" altLang="ja-JP" dirty="0" smtClean="0"/>
              <a:t>3</a:t>
            </a:r>
            <a:r>
              <a:rPr kumimoji="1" lang="ja-JP" altLang="en-US" dirty="0" smtClean="0"/>
              <a:t>品提示）</a:t>
            </a:r>
            <a:r>
              <a:rPr lang="ja-JP" altLang="en-US" dirty="0" smtClean="0"/>
              <a:t>の試行方法の誤り</a:t>
            </a:r>
            <a:endParaRPr lang="en-US" altLang="ja-JP" dirty="0" smtClean="0"/>
          </a:p>
          <a:p>
            <a:pPr lvl="2">
              <a:lnSpc>
                <a:spcPct val="120000"/>
              </a:lnSpc>
            </a:pPr>
            <a:r>
              <a:rPr lang="en-US" altLang="ja-JP" dirty="0" smtClean="0"/>
              <a:t>3</a:t>
            </a:r>
            <a:r>
              <a:rPr lang="ja-JP" altLang="en-US" dirty="0" smtClean="0"/>
              <a:t>品を提示し、</a:t>
            </a:r>
            <a:r>
              <a:rPr lang="en-US" altLang="ja-JP" dirty="0" smtClean="0"/>
              <a:t>3</a:t>
            </a:r>
            <a:r>
              <a:rPr lang="ja-JP" altLang="en-US" dirty="0" smtClean="0"/>
              <a:t>品を隠して、事後に</a:t>
            </a:r>
            <a:r>
              <a:rPr lang="en-US" altLang="ja-JP" dirty="0" smtClean="0"/>
              <a:t>3</a:t>
            </a:r>
            <a:r>
              <a:rPr lang="ja-JP" altLang="en-US" dirty="0" smtClean="0"/>
              <a:t>品を回答させる方法は誤り。</a:t>
            </a:r>
            <a:endParaRPr lang="en-US" altLang="ja-JP" dirty="0" smtClean="0"/>
          </a:p>
          <a:p>
            <a:pPr lvl="1">
              <a:lnSpc>
                <a:spcPct val="120000"/>
              </a:lnSpc>
            </a:pPr>
            <a:r>
              <a:rPr kumimoji="1" lang="ja-JP" altLang="en-US" dirty="0" smtClean="0"/>
              <a:t>中間評価項目得点は低いが、調査項目で分岐する箇所がある（</a:t>
            </a:r>
            <a:r>
              <a:rPr kumimoji="1" lang="en-US" altLang="ja-JP" dirty="0" smtClean="0"/>
              <a:t>4</a:t>
            </a:r>
            <a:r>
              <a:rPr kumimoji="1" lang="ja-JP" altLang="en-US" dirty="0" smtClean="0"/>
              <a:t>か所）。特に軽度者における「食事」の時間に影響が出る可能性</a:t>
            </a:r>
            <a:r>
              <a:rPr lang="ja-JP" altLang="en-US" dirty="0"/>
              <a:t>が</a:t>
            </a:r>
            <a:r>
              <a:rPr lang="ja-JP" altLang="en-US" dirty="0" smtClean="0"/>
              <a:t>あるので留意が必要。</a:t>
            </a:r>
            <a:endParaRPr kumimoji="1" lang="en-US" altLang="ja-JP" dirty="0" smtClean="0"/>
          </a:p>
          <a:p>
            <a:pPr lvl="1">
              <a:lnSpc>
                <a:spcPct val="120000"/>
              </a:lnSpc>
            </a:pPr>
            <a:endParaRPr lang="en-US" altLang="ja-JP" dirty="0" smtClean="0"/>
          </a:p>
        </p:txBody>
      </p:sp>
    </p:spTree>
    <p:extLst>
      <p:ext uri="{BB962C8B-B14F-4D97-AF65-F5344CB8AC3E}">
        <p14:creationId xmlns="" xmlns:p14="http://schemas.microsoft.com/office/powerpoint/2010/main" val="405279686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第</a:t>
            </a:r>
            <a:r>
              <a:rPr lang="en-US" altLang="ja-JP" sz="3600" dirty="0" smtClean="0"/>
              <a:t>4</a:t>
            </a:r>
            <a:r>
              <a:rPr kumimoji="1" lang="ja-JP" altLang="en-US" sz="3600" dirty="0" smtClean="0"/>
              <a:t>群</a:t>
            </a:r>
            <a:r>
              <a:rPr lang="ja-JP" altLang="en-US" sz="6000" dirty="0" smtClean="0"/>
              <a:t>　　</a:t>
            </a:r>
            <a:endParaRPr kumimoji="1" lang="ja-JP" altLang="en-US" sz="4000" dirty="0"/>
          </a:p>
        </p:txBody>
      </p:sp>
      <p:sp>
        <p:nvSpPr>
          <p:cNvPr id="4" name="コンテンツ プレースホルダー 3"/>
          <p:cNvSpPr>
            <a:spLocks noGrp="1"/>
          </p:cNvSpPr>
          <p:nvPr>
            <p:ph sz="quarter" idx="1"/>
          </p:nvPr>
        </p:nvSpPr>
        <p:spPr>
          <a:xfrm>
            <a:off x="566738" y="1341438"/>
            <a:ext cx="8397750" cy="4967882"/>
          </a:xfrm>
        </p:spPr>
        <p:txBody>
          <a:bodyPr>
            <a:normAutofit fontScale="92500" lnSpcReduction="20000"/>
          </a:bodyPr>
          <a:lstStyle/>
          <a:p>
            <a:r>
              <a:rPr lang="ja-JP" altLang="en-US" sz="2400" dirty="0" smtClean="0"/>
              <a:t>全体的にばらつきは小さい。個別の調査項目で分岐せず、中間評価項目得点でのみ分岐する</a:t>
            </a:r>
            <a:r>
              <a:rPr lang="ja-JP" altLang="en-US" sz="1400" dirty="0" smtClean="0"/>
              <a:t>（</a:t>
            </a:r>
            <a:r>
              <a:rPr lang="en-US" altLang="ja-JP" sz="1400" dirty="0" smtClean="0"/>
              <a:t>BPSD</a:t>
            </a:r>
            <a:r>
              <a:rPr lang="ja-JP" altLang="en-US" sz="1400" dirty="0" smtClean="0"/>
              <a:t>関連の</a:t>
            </a:r>
            <a:r>
              <a:rPr lang="en-US" altLang="ja-JP" sz="1400" dirty="0" smtClean="0"/>
              <a:t>3-8</a:t>
            </a:r>
            <a:r>
              <a:rPr lang="ja-JP" altLang="en-US" sz="1400" dirty="0" err="1" smtClean="0"/>
              <a:t>、</a:t>
            </a:r>
            <a:r>
              <a:rPr lang="en-US" altLang="ja-JP" sz="1400" dirty="0" smtClean="0"/>
              <a:t>3-9</a:t>
            </a:r>
            <a:r>
              <a:rPr lang="ja-JP" altLang="en-US" sz="1400" dirty="0" smtClean="0"/>
              <a:t>については分岐がある）</a:t>
            </a:r>
            <a:r>
              <a:rPr lang="ja-JP" altLang="en-US" sz="2400" dirty="0" smtClean="0"/>
              <a:t>。</a:t>
            </a:r>
            <a:endParaRPr lang="en-US" altLang="ja-JP" sz="2400" dirty="0" smtClean="0"/>
          </a:p>
          <a:p>
            <a:endParaRPr lang="en-US" altLang="ja-JP" sz="1100" dirty="0" smtClean="0"/>
          </a:p>
          <a:p>
            <a:r>
              <a:rPr lang="ja-JP" altLang="en-US" sz="2400" dirty="0" smtClean="0"/>
              <a:t>特記事項の記載ポイントは２点　「行為への対応（介護の手間）」と「頻度」</a:t>
            </a:r>
            <a:endParaRPr lang="en-US" altLang="ja-JP" sz="2400" dirty="0" smtClean="0"/>
          </a:p>
          <a:p>
            <a:endParaRPr lang="en-US" altLang="ja-JP" sz="1200" dirty="0" smtClean="0"/>
          </a:p>
          <a:p>
            <a:r>
              <a:rPr lang="en-US" altLang="ja-JP" sz="2400" dirty="0" smtClean="0"/>
              <a:t>BPSD</a:t>
            </a:r>
            <a:r>
              <a:rPr lang="ja-JP" altLang="en-US" sz="2400" dirty="0" smtClean="0"/>
              <a:t>関連は、選択と特記事項で視点が異なる</a:t>
            </a:r>
            <a:endParaRPr lang="en-US" altLang="ja-JP" sz="2400" dirty="0" smtClean="0"/>
          </a:p>
          <a:p>
            <a:pPr lvl="1"/>
            <a:r>
              <a:rPr lang="ja-JP" altLang="en-US" sz="2000" dirty="0" smtClean="0"/>
              <a:t>選択基準＝ 「行動の有無」とその「頻度（ある・ときどきある）」</a:t>
            </a:r>
            <a:endParaRPr lang="en-US" altLang="ja-JP" sz="2000" dirty="0" smtClean="0"/>
          </a:p>
          <a:p>
            <a:pPr lvl="1"/>
            <a:r>
              <a:rPr lang="ja-JP" altLang="en-US" sz="2000" dirty="0" smtClean="0"/>
              <a:t>特記事項＝ 「介護の手間」の具体的な「内容」とその「頻度」</a:t>
            </a:r>
            <a:endParaRPr lang="en-US" altLang="ja-JP" sz="2000" dirty="0" smtClean="0"/>
          </a:p>
          <a:p>
            <a:pPr lvl="1"/>
            <a:endParaRPr lang="en-US" altLang="ja-JP" sz="1200" dirty="0" smtClean="0"/>
          </a:p>
          <a:p>
            <a:r>
              <a:rPr lang="ja-JP" altLang="en-US" sz="2400" dirty="0" smtClean="0"/>
              <a:t>そのため、「行動」の有無と「介護の手間」の有無が一致しないケースでは、特記事項が審査会にとって特に重要な情報となる。</a:t>
            </a:r>
            <a:endParaRPr lang="en-US" altLang="ja-JP" sz="2400" dirty="0" smtClean="0"/>
          </a:p>
          <a:p>
            <a:pPr lvl="1"/>
            <a:r>
              <a:rPr lang="ja-JP" altLang="en-US" sz="2000" u="sng" dirty="0" smtClean="0"/>
              <a:t>選択が「ある」であって「介護の手間」が発生していない場合</a:t>
            </a:r>
            <a:endParaRPr lang="en-US" altLang="ja-JP" sz="2000" u="sng" dirty="0" smtClean="0"/>
          </a:p>
          <a:p>
            <a:pPr lvl="1"/>
            <a:r>
              <a:rPr lang="ja-JP" altLang="en-US" sz="2000" u="sng" dirty="0" smtClean="0"/>
              <a:t>選択が「ない」であって「介護の手間」が発生している場合</a:t>
            </a:r>
            <a:endParaRPr lang="en-US" altLang="ja-JP" sz="2000" u="sng" dirty="0" smtClean="0"/>
          </a:p>
          <a:p>
            <a:pPr lvl="1"/>
            <a:endParaRPr lang="en-US" altLang="ja-JP" sz="1200" dirty="0" smtClean="0"/>
          </a:p>
          <a:p>
            <a:r>
              <a:rPr lang="ja-JP" altLang="en-US" sz="2400" dirty="0" smtClean="0"/>
              <a:t>他方、第</a:t>
            </a:r>
            <a:r>
              <a:rPr lang="en-US" altLang="ja-JP" sz="2400" dirty="0" smtClean="0"/>
              <a:t>4</a:t>
            </a:r>
            <a:r>
              <a:rPr lang="ja-JP" altLang="en-US" sz="2400" dirty="0" smtClean="0"/>
              <a:t>群の項目は、家族等への聞き取りによることから、定義にうまく当てはまらない場合や、頻度等が不詳な場合が発生しうるが、これらについても特記事項に記載することが重要。</a:t>
            </a:r>
            <a:endParaRPr lang="en-US" altLang="ja-JP" sz="2400" dirty="0" smtClean="0"/>
          </a:p>
        </p:txBody>
      </p:sp>
    </p:spTree>
    <p:extLst>
      <p:ext uri="{BB962C8B-B14F-4D97-AF65-F5344CB8AC3E}">
        <p14:creationId xmlns="" xmlns:p14="http://schemas.microsoft.com/office/powerpoint/2010/main" val="4052796868"/>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566738" y="1486173"/>
            <a:ext cx="8001000" cy="5183187"/>
          </a:xfrm>
        </p:spPr>
        <p:txBody>
          <a:bodyPr/>
          <a:lstStyle/>
          <a:p>
            <a:pPr eaLnBrk="1" hangingPunct="1">
              <a:lnSpc>
                <a:spcPct val="80000"/>
              </a:lnSpc>
            </a:pPr>
            <a:r>
              <a:rPr lang="en-US" altLang="ja-JP" sz="1900" dirty="0" smtClean="0"/>
              <a:t>【</a:t>
            </a:r>
            <a:r>
              <a:rPr lang="ja-JP" altLang="en-US" sz="1900" dirty="0" smtClean="0"/>
              <a:t>特記事項の例（「</a:t>
            </a:r>
            <a:r>
              <a:rPr lang="en-US" altLang="ja-JP" sz="1900" dirty="0" smtClean="0"/>
              <a:t>4-6</a:t>
            </a:r>
            <a:r>
              <a:rPr lang="ja-JP" altLang="en-US" sz="1900" dirty="0" smtClean="0"/>
              <a:t>大声を出す」の例）</a:t>
            </a:r>
            <a:r>
              <a:rPr lang="en-US" altLang="ja-JP" sz="1900" dirty="0" smtClean="0"/>
              <a:t>】</a:t>
            </a:r>
            <a:r>
              <a:rPr lang="ja-JP" altLang="en-US" sz="1900" dirty="0" smtClean="0"/>
              <a:t>　</a:t>
            </a:r>
          </a:p>
          <a:p>
            <a:pPr lvl="1" eaLnBrk="1" hangingPunct="1">
              <a:lnSpc>
                <a:spcPct val="95000"/>
              </a:lnSpc>
            </a:pPr>
            <a:r>
              <a:rPr lang="ja-JP" altLang="en-US" sz="1700" dirty="0" smtClean="0"/>
              <a:t>気に入らないことがあると「ばかやろう」と吐き捨てるようにいうことが</a:t>
            </a:r>
            <a:r>
              <a:rPr lang="ja-JP" altLang="en-US" sz="1700" u="sng" dirty="0" smtClean="0"/>
              <a:t>週に</a:t>
            </a:r>
            <a:r>
              <a:rPr lang="en-US" altLang="ja-JP" sz="1700" u="sng" dirty="0" smtClean="0"/>
              <a:t>2-3</a:t>
            </a:r>
            <a:r>
              <a:rPr lang="ja-JP" altLang="en-US" sz="1700" u="sng" dirty="0" smtClean="0"/>
              <a:t>回</a:t>
            </a:r>
            <a:r>
              <a:rPr lang="ja-JP" altLang="en-US" sz="1700" dirty="0" smtClean="0"/>
              <a:t>ある。以前はそのようなことはなかったため、家族は性格が変わったようだと困惑している。家事等、本人の機嫌を損ねないようにしているが</a:t>
            </a:r>
            <a:r>
              <a:rPr lang="ja-JP" altLang="en-US" sz="1700" u="sng" dirty="0" smtClean="0"/>
              <a:t>家族には負担</a:t>
            </a:r>
            <a:r>
              <a:rPr lang="ja-JP" altLang="en-US" sz="1700" dirty="0" smtClean="0"/>
              <a:t>になっている。大声でいうわけではないため</a:t>
            </a:r>
            <a:r>
              <a:rPr lang="ja-JP" altLang="en-US" sz="1700" u="sng" dirty="0" smtClean="0"/>
              <a:t>「大声を出す」は「なし」</a:t>
            </a:r>
            <a:r>
              <a:rPr lang="ja-JP" altLang="en-US" sz="1700" dirty="0" smtClean="0"/>
              <a:t>とした。</a:t>
            </a:r>
          </a:p>
          <a:p>
            <a:pPr eaLnBrk="1" hangingPunct="1">
              <a:lnSpc>
                <a:spcPct val="80000"/>
              </a:lnSpc>
            </a:pPr>
            <a:r>
              <a:rPr lang="en-US" altLang="ja-JP" sz="1900" dirty="0" smtClean="0"/>
              <a:t>【</a:t>
            </a:r>
            <a:r>
              <a:rPr lang="ja-JP" altLang="en-US" sz="1900" dirty="0" smtClean="0"/>
              <a:t>特記事項の例（「</a:t>
            </a:r>
            <a:r>
              <a:rPr lang="en-US" altLang="ja-JP" sz="1900" dirty="0" smtClean="0"/>
              <a:t>4-15</a:t>
            </a:r>
            <a:r>
              <a:rPr lang="ja-JP" altLang="en-US" sz="1900" dirty="0" smtClean="0"/>
              <a:t>話がまとまらない、会話にならない」の例） </a:t>
            </a:r>
            <a:r>
              <a:rPr lang="en-US" altLang="ja-JP" sz="1900" dirty="0" smtClean="0"/>
              <a:t>】</a:t>
            </a:r>
          </a:p>
          <a:p>
            <a:pPr lvl="1" eaLnBrk="1" hangingPunct="1">
              <a:lnSpc>
                <a:spcPct val="95000"/>
              </a:lnSpc>
            </a:pPr>
            <a:r>
              <a:rPr lang="ja-JP" altLang="en-US" sz="1700" dirty="0" smtClean="0"/>
              <a:t>家族によると対象者の言動が以前と変わってきており、話していることに整合性がなくなっているように感じることもあるとのこと。「会話が成立しない」というほどではないので</a:t>
            </a:r>
            <a:r>
              <a:rPr lang="ja-JP" altLang="en-US" sz="1700" u="sng" dirty="0" smtClean="0"/>
              <a:t>「話がまとまらず、会話にならない」は「なし」</a:t>
            </a:r>
            <a:r>
              <a:rPr lang="ja-JP" altLang="en-US" sz="1700" dirty="0" smtClean="0"/>
              <a:t>としたが、</a:t>
            </a:r>
            <a:r>
              <a:rPr lang="ja-JP" altLang="en-US" sz="1700" u="sng" dirty="0" smtClean="0"/>
              <a:t>家族は心配で１人にならないようにして見守っており、ほとんど外出することができない</a:t>
            </a:r>
            <a:r>
              <a:rPr lang="ja-JP" altLang="en-US" sz="1700" dirty="0" smtClean="0"/>
              <a:t>。</a:t>
            </a:r>
          </a:p>
          <a:p>
            <a:pPr eaLnBrk="1" hangingPunct="1">
              <a:lnSpc>
                <a:spcPct val="80000"/>
              </a:lnSpc>
            </a:pPr>
            <a:r>
              <a:rPr lang="en-US" altLang="ja-JP" sz="1900" dirty="0" smtClean="0"/>
              <a:t>【</a:t>
            </a:r>
            <a:r>
              <a:rPr lang="ja-JP" altLang="en-US" sz="1900" dirty="0" smtClean="0"/>
              <a:t>特記事項の例（「認知症高齢者の日常生活自立度の選択」の例）</a:t>
            </a:r>
            <a:r>
              <a:rPr lang="en-US" altLang="ja-JP" sz="1900" dirty="0" smtClean="0"/>
              <a:t>】</a:t>
            </a:r>
            <a:r>
              <a:rPr lang="ja-JP" altLang="en-US" sz="1900" dirty="0" smtClean="0"/>
              <a:t>　</a:t>
            </a:r>
          </a:p>
          <a:p>
            <a:pPr lvl="1" eaLnBrk="1" hangingPunct="1">
              <a:lnSpc>
                <a:spcPct val="95000"/>
              </a:lnSpc>
            </a:pPr>
            <a:r>
              <a:rPr lang="ja-JP" altLang="en-US" sz="1700" dirty="0" smtClean="0"/>
              <a:t>車の運転が好きで、自分で運転しようとするが、</a:t>
            </a:r>
            <a:r>
              <a:rPr lang="ja-JP" altLang="en-US" sz="1700" u="sng" dirty="0" smtClean="0"/>
              <a:t>家族が危険と判断し、やめるように言っている</a:t>
            </a:r>
            <a:r>
              <a:rPr lang="ja-JP" altLang="en-US" sz="1700" dirty="0" smtClean="0"/>
              <a:t>。認知症の周辺症状としての行動ではないようにも見えるが、本人が車の運転に固執しており、家族がカギを隠していることで、口げんかになることが</a:t>
            </a:r>
            <a:r>
              <a:rPr lang="ja-JP" altLang="en-US" sz="1700" u="sng" dirty="0" smtClean="0"/>
              <a:t>週に１度</a:t>
            </a:r>
            <a:r>
              <a:rPr lang="ja-JP" altLang="en-US" sz="1700" dirty="0" smtClean="0"/>
              <a:t>はあるといった状況である。</a:t>
            </a:r>
            <a:r>
              <a:rPr lang="ja-JP" altLang="en-US" sz="1700" u="sng" dirty="0" smtClean="0"/>
              <a:t>他に適当な項目がないため、当項目に記載</a:t>
            </a:r>
            <a:r>
              <a:rPr lang="ja-JP" altLang="en-US" sz="1700" dirty="0" smtClean="0"/>
              <a:t>した。</a:t>
            </a:r>
          </a:p>
        </p:txBody>
      </p:sp>
      <p:sp>
        <p:nvSpPr>
          <p:cNvPr id="4" name="タイトル 3"/>
          <p:cNvSpPr>
            <a:spLocks noGrp="1"/>
          </p:cNvSpPr>
          <p:nvPr>
            <p:ph type="title"/>
          </p:nvPr>
        </p:nvSpPr>
        <p:spPr/>
        <p:txBody>
          <a:bodyPr/>
          <a:lstStyle/>
          <a:p>
            <a:r>
              <a:rPr kumimoji="1" lang="ja-JP" altLang="en-US" sz="3600" dirty="0" smtClean="0"/>
              <a:t>第４群</a:t>
            </a:r>
            <a:endParaRPr kumimoji="1" lang="ja-JP" altLang="en-US" sz="3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第</a:t>
            </a:r>
            <a:r>
              <a:rPr lang="en-US" altLang="ja-JP" dirty="0" smtClean="0"/>
              <a:t>5</a:t>
            </a:r>
            <a:r>
              <a:rPr kumimoji="1" lang="ja-JP" altLang="en-US" dirty="0" smtClean="0"/>
              <a:t>群</a:t>
            </a:r>
            <a:r>
              <a:rPr lang="ja-JP" altLang="en-US" dirty="0" smtClean="0"/>
              <a:t>　　</a:t>
            </a:r>
            <a:r>
              <a:rPr lang="en-US" altLang="ja-JP" sz="2000" dirty="0" smtClean="0"/>
              <a:t>5-3</a:t>
            </a:r>
            <a:r>
              <a:rPr lang="ja-JP" altLang="en-US" sz="2000" dirty="0" smtClean="0"/>
              <a:t>：日常の意思決定</a:t>
            </a:r>
            <a:endParaRPr kumimoji="1" lang="ja-JP" altLang="en-US" sz="2000" dirty="0"/>
          </a:p>
        </p:txBody>
      </p:sp>
      <p:sp>
        <p:nvSpPr>
          <p:cNvPr id="3" name="コンテンツ プレースホルダ 2"/>
          <p:cNvSpPr>
            <a:spLocks noGrp="1"/>
          </p:cNvSpPr>
          <p:nvPr>
            <p:ph idx="1"/>
          </p:nvPr>
        </p:nvSpPr>
        <p:spPr>
          <a:xfrm>
            <a:off x="179512" y="1268760"/>
            <a:ext cx="8784976" cy="2232248"/>
          </a:xfrm>
        </p:spPr>
        <p:txBody>
          <a:bodyPr>
            <a:normAutofit/>
          </a:bodyPr>
          <a:lstStyle/>
          <a:p>
            <a:pPr>
              <a:lnSpc>
                <a:spcPct val="120000"/>
              </a:lnSpc>
            </a:pPr>
            <a:r>
              <a:rPr lang="ja-JP" altLang="en-US" sz="2400" dirty="0" smtClean="0"/>
              <a:t>第</a:t>
            </a:r>
            <a:r>
              <a:rPr lang="en-US" altLang="ja-JP" sz="2400" dirty="0" smtClean="0"/>
              <a:t>5</a:t>
            </a:r>
            <a:r>
              <a:rPr lang="ja-JP" altLang="en-US" sz="2400" dirty="0" smtClean="0"/>
              <a:t>群</a:t>
            </a:r>
            <a:endParaRPr lang="en-US" altLang="ja-JP" sz="2400" dirty="0" smtClean="0"/>
          </a:p>
          <a:p>
            <a:pPr lvl="1">
              <a:lnSpc>
                <a:spcPct val="120000"/>
              </a:lnSpc>
            </a:pPr>
            <a:r>
              <a:rPr lang="ja-JP" altLang="en-US" sz="2000" dirty="0" smtClean="0"/>
              <a:t>中間評価項目得点による分岐は、他の群に比べ少なく、個別の調査項目による分岐が多い（日常の意思決定：</a:t>
            </a:r>
            <a:r>
              <a:rPr lang="en-US" altLang="ja-JP" sz="2000" dirty="0" smtClean="0"/>
              <a:t>8</a:t>
            </a:r>
            <a:r>
              <a:rPr lang="ja-JP" altLang="en-US" sz="2000" dirty="0" smtClean="0"/>
              <a:t>か所）。なお、「買い物」、「簡単な調理」による分岐はない。</a:t>
            </a:r>
            <a:endParaRPr lang="en-US" altLang="ja-JP" sz="2000" dirty="0" smtClean="0"/>
          </a:p>
          <a:p>
            <a:pPr>
              <a:lnSpc>
                <a:spcPct val="120000"/>
              </a:lnSpc>
            </a:pPr>
            <a:r>
              <a:rPr lang="ja-JP" altLang="en-US" sz="2400" dirty="0" smtClean="0"/>
              <a:t>日常の意思決定</a:t>
            </a:r>
            <a:endParaRPr lang="en-US" altLang="ja-JP" sz="2400" dirty="0" smtClean="0"/>
          </a:p>
        </p:txBody>
      </p:sp>
      <p:graphicFrame>
        <p:nvGraphicFramePr>
          <p:cNvPr id="5" name="Group 8"/>
          <p:cNvGraphicFramePr>
            <a:graphicFrameLocks/>
          </p:cNvGraphicFramePr>
          <p:nvPr/>
        </p:nvGraphicFramePr>
        <p:xfrm>
          <a:off x="639960" y="4869160"/>
          <a:ext cx="7964488" cy="1828800"/>
        </p:xfrm>
        <a:graphic>
          <a:graphicData uri="http://schemas.openxmlformats.org/drawingml/2006/table">
            <a:tbl>
              <a:tblPr/>
              <a:tblGrid>
                <a:gridCol w="2903538"/>
                <a:gridCol w="2530475"/>
                <a:gridCol w="2530475"/>
              </a:tblGrid>
              <a:tr h="347562">
                <a:tc>
                  <a:txBody>
                    <a:bodyPr/>
                    <a:lstStyle/>
                    <a:p>
                      <a:pPr marL="0" marR="0" lvl="0" indent="0" algn="l" defTabSz="914400" rtl="0" eaLnBrk="1" fontAlgn="base" latinLnBrk="0" hangingPunct="1">
                        <a:lnSpc>
                          <a:spcPct val="100000"/>
                        </a:lnSpc>
                        <a:spcBef>
                          <a:spcPct val="20000"/>
                        </a:spcBef>
                        <a:spcAft>
                          <a:spcPct val="0"/>
                        </a:spcAft>
                        <a:buClr>
                          <a:srgbClr val="0066FF"/>
                        </a:buClr>
                        <a:buSzTx/>
                        <a:buFont typeface="Wingdings" pitchFamily="2" charset="2"/>
                        <a:buNone/>
                        <a:tabLst/>
                      </a:pPr>
                      <a:endParaRPr kumimoji="1" lang="ja-JP" altLang="ja-JP"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特別な場合</a:t>
                      </a:r>
                      <a:endParaRPr kumimoji="1" lang="ja-JP" altLang="ja-JP"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70C0"/>
                    </a:solid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日常的な状況</a:t>
                      </a:r>
                      <a:endParaRPr kumimoji="1" lang="ja-JP" altLang="ja-JP"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50"/>
                    </a:solidFill>
                  </a:tcPr>
                </a:tc>
              </a:tr>
              <a:tr h="260672">
                <a:tc>
                  <a:txBody>
                    <a:bodyPr/>
                    <a:lstStyle/>
                    <a:p>
                      <a:pPr marL="0" marR="0" lvl="0" indent="0" algn="l"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dirty="0" smtClean="0">
                          <a:ln>
                            <a:noFill/>
                          </a:ln>
                          <a:solidFill>
                            <a:schemeClr val="tx1"/>
                          </a:solidFill>
                          <a:effectLst/>
                          <a:latin typeface="Verdana" pitchFamily="34" charset="0"/>
                          <a:ea typeface="ＭＳ Ｐゴシック" pitchFamily="50" charset="-128"/>
                        </a:rPr>
                        <a:t>できる</a:t>
                      </a:r>
                      <a:r>
                        <a:rPr kumimoji="1" lang="ja-JP" altLang="en-US" sz="1400" b="0" i="0" u="none" strike="noStrike" cap="none" normalizeH="0" baseline="0" dirty="0" smtClean="0">
                          <a:ln>
                            <a:noFill/>
                          </a:ln>
                          <a:solidFill>
                            <a:schemeClr val="tx1"/>
                          </a:solidFill>
                          <a:effectLst/>
                          <a:latin typeface="Verdana" pitchFamily="34" charset="0"/>
                          <a:ea typeface="ＭＳ Ｐゴシック" pitchFamily="50" charset="-128"/>
                        </a:rPr>
                        <a:t>（特別な場合もできる）</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en-US" altLang="ja-JP" sz="1800" b="0" i="0" u="none" strike="noStrike" cap="none" normalizeH="0" baseline="0" dirty="0" smtClean="0">
                          <a:ln>
                            <a:noFill/>
                          </a:ln>
                          <a:solidFill>
                            <a:schemeClr val="tx1"/>
                          </a:solidFill>
                          <a:effectLst/>
                          <a:latin typeface="Verdana" pitchFamily="34" charset="0"/>
                          <a:ea typeface="ＭＳ Ｐゴシック" pitchFamily="50" charset="-128"/>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en-US" altLang="ja-JP" sz="1800" b="0" i="0" u="none" strike="noStrike" cap="none" normalizeH="0" baseline="0" smtClean="0">
                          <a:ln>
                            <a:noFill/>
                          </a:ln>
                          <a:solidFill>
                            <a:schemeClr val="tx1"/>
                          </a:solidFill>
                          <a:effectLst/>
                          <a:latin typeface="Verdana" pitchFamily="34" charset="0"/>
                          <a:ea typeface="ＭＳ Ｐゴシック" pitchFamily="50" charset="-128"/>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60672">
                <a:tc>
                  <a:txBody>
                    <a:bodyPr/>
                    <a:lstStyle/>
                    <a:p>
                      <a:pPr marL="0" marR="0" lvl="0" indent="0" algn="l"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dirty="0" smtClean="0">
                          <a:ln>
                            <a:noFill/>
                          </a:ln>
                          <a:solidFill>
                            <a:schemeClr val="tx1"/>
                          </a:solidFill>
                          <a:effectLst/>
                          <a:latin typeface="Verdana" pitchFamily="34" charset="0"/>
                          <a:ea typeface="ＭＳ Ｐゴシック" pitchFamily="50" charset="-128"/>
                        </a:rPr>
                        <a:t>特別な場合を除いてできる</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en-US" altLang="ja-JP" sz="1800" b="0" i="0" u="none" strike="noStrike" cap="none" normalizeH="0" baseline="0" dirty="0" smtClean="0">
                          <a:ln>
                            <a:noFill/>
                          </a:ln>
                          <a:solidFill>
                            <a:schemeClr val="tx1"/>
                          </a:solidFill>
                          <a:effectLst/>
                          <a:latin typeface="Verdana" pitchFamily="34" charset="0"/>
                          <a:ea typeface="ＭＳ Ｐゴシック" pitchFamily="50" charset="-128"/>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en-US" altLang="ja-JP" sz="1800" b="0" i="0" u="none" strike="noStrike" cap="none" normalizeH="0" baseline="0" dirty="0" smtClean="0">
                          <a:ln>
                            <a:noFill/>
                          </a:ln>
                          <a:solidFill>
                            <a:schemeClr val="tx1"/>
                          </a:solidFill>
                          <a:effectLst/>
                          <a:latin typeface="Verdana" pitchFamily="34" charset="0"/>
                          <a:ea typeface="ＭＳ Ｐゴシック" pitchFamily="50" charset="-128"/>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60672">
                <a:tc>
                  <a:txBody>
                    <a:bodyPr/>
                    <a:lstStyle/>
                    <a:p>
                      <a:pPr marL="0" marR="0" lvl="0" indent="0" algn="l"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dirty="0" smtClean="0">
                          <a:ln>
                            <a:noFill/>
                          </a:ln>
                          <a:solidFill>
                            <a:schemeClr val="tx1"/>
                          </a:solidFill>
                          <a:effectLst/>
                          <a:latin typeface="Verdana" pitchFamily="34" charset="0"/>
                          <a:ea typeface="ＭＳ Ｐゴシック" pitchFamily="50" charset="-128"/>
                        </a:rPr>
                        <a:t>日常的に困難</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en-US" altLang="ja-JP" sz="1800" b="0" i="0" u="none" strike="noStrike" cap="none" normalizeH="0" baseline="0" dirty="0" smtClean="0">
                          <a:ln>
                            <a:noFill/>
                          </a:ln>
                          <a:solidFill>
                            <a:schemeClr val="tx1"/>
                          </a:solidFill>
                          <a:effectLst/>
                          <a:latin typeface="Verdana" pitchFamily="34" charset="0"/>
                          <a:ea typeface="ＭＳ Ｐゴシック" pitchFamily="50" charset="-128"/>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en-US" altLang="ja-JP" sz="1800" b="0" i="0" u="none" strike="noStrike" cap="none" normalizeH="0" baseline="0" dirty="0" smtClean="0">
                          <a:ln>
                            <a:noFill/>
                          </a:ln>
                          <a:solidFill>
                            <a:schemeClr val="tx1"/>
                          </a:solidFill>
                          <a:effectLst/>
                          <a:latin typeface="Verdana" pitchFamily="34" charset="0"/>
                          <a:ea typeface="ＭＳ Ｐゴシック" pitchFamily="50" charset="-128"/>
                        </a:rPr>
                        <a:t>△</a:t>
                      </a:r>
                      <a:endParaRPr kumimoji="1" lang="en-US" altLang="ja-JP"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60672">
                <a:tc>
                  <a:txBody>
                    <a:bodyPr/>
                    <a:lstStyle/>
                    <a:p>
                      <a:pPr marL="0" marR="0" lvl="0" indent="0" algn="l"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ja-JP" altLang="en-US" sz="1600" b="0" i="0" u="none" strike="noStrike" cap="none" normalizeH="0" baseline="0" dirty="0" smtClean="0">
                          <a:ln>
                            <a:noFill/>
                          </a:ln>
                          <a:solidFill>
                            <a:schemeClr val="tx1"/>
                          </a:solidFill>
                          <a:effectLst/>
                          <a:latin typeface="Verdana" pitchFamily="34" charset="0"/>
                          <a:ea typeface="ＭＳ Ｐゴシック" pitchFamily="50" charset="-128"/>
                        </a:rPr>
                        <a:t>できない</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en-US" altLang="ja-JP" sz="1800" b="0" i="0" u="none" strike="noStrike" cap="none" normalizeH="0" baseline="0" dirty="0" smtClean="0">
                          <a:ln>
                            <a:noFill/>
                          </a:ln>
                          <a:solidFill>
                            <a:schemeClr val="tx1"/>
                          </a:solidFill>
                          <a:effectLst/>
                          <a:latin typeface="Verdana" pitchFamily="34" charset="0"/>
                          <a:ea typeface="ＭＳ Ｐゴシック" pitchFamily="50" charset="-128"/>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rgbClr val="0066FF"/>
                        </a:buClr>
                        <a:buSzTx/>
                        <a:buFont typeface="Wingdings" pitchFamily="2" charset="2"/>
                        <a:buNone/>
                        <a:tabLst/>
                      </a:pPr>
                      <a:r>
                        <a:rPr kumimoji="1" lang="en-US" altLang="ja-JP" sz="1800" b="0" i="0" u="none" strike="noStrike" cap="none" normalizeH="0" baseline="0" dirty="0" smtClean="0">
                          <a:ln>
                            <a:noFill/>
                          </a:ln>
                          <a:solidFill>
                            <a:schemeClr val="tx1"/>
                          </a:solidFill>
                          <a:effectLst/>
                          <a:latin typeface="Verdana" pitchFamily="34" charset="0"/>
                          <a:ea typeface="ＭＳ Ｐゴシック" pitchFamily="50" charset="-128"/>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8" name="AutoShape 4"/>
          <p:cNvSpPr>
            <a:spLocks noChangeArrowheads="1"/>
          </p:cNvSpPr>
          <p:nvPr/>
        </p:nvSpPr>
        <p:spPr bwMode="auto">
          <a:xfrm>
            <a:off x="750888" y="3494832"/>
            <a:ext cx="7997825" cy="546100"/>
          </a:xfrm>
          <a:prstGeom prst="roundRect">
            <a:avLst>
              <a:gd name="adj" fmla="val 16667"/>
            </a:avLst>
          </a:prstGeom>
          <a:solidFill>
            <a:schemeClr val="bg1"/>
          </a:solidFill>
          <a:ln w="28575" algn="ctr">
            <a:solidFill>
              <a:schemeClr val="hlink"/>
            </a:solidFill>
            <a:round/>
            <a:headEnd/>
            <a:tailEnd/>
          </a:ln>
        </p:spPr>
        <p:txBody>
          <a:bodyPr wrap="none" anchor="ctr"/>
          <a:lstStyle/>
          <a:p>
            <a:pPr algn="ctr"/>
            <a:r>
              <a:rPr lang="ja-JP" altLang="en-US" sz="1800" dirty="0"/>
              <a:t>　　　　　　　　　ケアプランの作成への参加／ケアの方法・治療方針への合意</a:t>
            </a:r>
          </a:p>
        </p:txBody>
      </p:sp>
      <p:sp>
        <p:nvSpPr>
          <p:cNvPr id="9" name="AutoShape 5"/>
          <p:cNvSpPr>
            <a:spLocks noChangeArrowheads="1"/>
          </p:cNvSpPr>
          <p:nvPr/>
        </p:nvSpPr>
        <p:spPr bwMode="auto">
          <a:xfrm>
            <a:off x="752475" y="4166344"/>
            <a:ext cx="7997825" cy="558800"/>
          </a:xfrm>
          <a:prstGeom prst="roundRect">
            <a:avLst>
              <a:gd name="adj" fmla="val 16667"/>
            </a:avLst>
          </a:prstGeom>
          <a:solidFill>
            <a:schemeClr val="bg1"/>
          </a:solidFill>
          <a:ln w="28575" algn="ctr">
            <a:solidFill>
              <a:srgbClr val="008000"/>
            </a:solidFill>
            <a:round/>
            <a:headEnd/>
            <a:tailEnd/>
          </a:ln>
        </p:spPr>
        <p:txBody>
          <a:bodyPr wrap="none" anchor="ctr"/>
          <a:lstStyle/>
          <a:p>
            <a:pPr algn="ctr"/>
            <a:r>
              <a:rPr lang="ja-JP" altLang="en-US" sz="1800"/>
              <a:t>　　見たいテレビ番組／その日の献立／着る服の選択</a:t>
            </a:r>
          </a:p>
        </p:txBody>
      </p:sp>
      <p:sp>
        <p:nvSpPr>
          <p:cNvPr id="10" name="AutoShape 6"/>
          <p:cNvSpPr>
            <a:spLocks noChangeArrowheads="1"/>
          </p:cNvSpPr>
          <p:nvPr/>
        </p:nvSpPr>
        <p:spPr bwMode="auto">
          <a:xfrm>
            <a:off x="804863" y="4233019"/>
            <a:ext cx="1500187" cy="422275"/>
          </a:xfrm>
          <a:prstGeom prst="roundRect">
            <a:avLst>
              <a:gd name="adj" fmla="val 16667"/>
            </a:avLst>
          </a:prstGeom>
          <a:solidFill>
            <a:srgbClr val="00B050"/>
          </a:solidFill>
          <a:ln w="28575" algn="ctr">
            <a:solidFill>
              <a:srgbClr val="008000"/>
            </a:solidFill>
            <a:round/>
            <a:headEnd/>
            <a:tailEnd/>
          </a:ln>
        </p:spPr>
        <p:txBody>
          <a:bodyPr wrap="none" anchor="ctr"/>
          <a:lstStyle/>
          <a:p>
            <a:pPr algn="ctr"/>
            <a:r>
              <a:rPr lang="ja-JP" altLang="en-US" sz="1800">
                <a:solidFill>
                  <a:schemeClr val="bg1"/>
                </a:solidFill>
                <a:ea typeface="HG創英角ｺﾞｼｯｸUB" pitchFamily="49" charset="-128"/>
              </a:rPr>
              <a:t>日常的な状況</a:t>
            </a:r>
          </a:p>
        </p:txBody>
      </p:sp>
      <p:sp>
        <p:nvSpPr>
          <p:cNvPr id="11" name="AutoShape 7"/>
          <p:cNvSpPr>
            <a:spLocks noChangeArrowheads="1"/>
          </p:cNvSpPr>
          <p:nvPr/>
        </p:nvSpPr>
        <p:spPr bwMode="auto">
          <a:xfrm>
            <a:off x="820738" y="3548807"/>
            <a:ext cx="1500187" cy="422275"/>
          </a:xfrm>
          <a:prstGeom prst="roundRect">
            <a:avLst>
              <a:gd name="adj" fmla="val 16667"/>
            </a:avLst>
          </a:prstGeom>
          <a:solidFill>
            <a:srgbClr val="0070C0"/>
          </a:solidFill>
          <a:ln w="28575" algn="ctr">
            <a:solidFill>
              <a:schemeClr val="hlink"/>
            </a:solidFill>
            <a:round/>
            <a:headEnd/>
            <a:tailEnd/>
          </a:ln>
        </p:spPr>
        <p:txBody>
          <a:bodyPr wrap="none" anchor="ctr"/>
          <a:lstStyle/>
          <a:p>
            <a:pPr algn="ctr"/>
            <a:r>
              <a:rPr lang="ja-JP" altLang="en-US" sz="1800" dirty="0">
                <a:solidFill>
                  <a:schemeClr val="bg1"/>
                </a:solidFill>
                <a:ea typeface="HG創英角ｺﾞｼｯｸUB" pitchFamily="49" charset="-128"/>
              </a:rPr>
              <a:t>特別な場合</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軽度者と重度者の特記事項のポイント</a:t>
            </a:r>
            <a:endParaRPr kumimoji="1" lang="ja-JP" altLang="en-US" dirty="0"/>
          </a:p>
        </p:txBody>
      </p:sp>
      <p:sp>
        <p:nvSpPr>
          <p:cNvPr id="3" name="コンテンツ プレースホルダ 2"/>
          <p:cNvSpPr>
            <a:spLocks noGrp="1"/>
          </p:cNvSpPr>
          <p:nvPr>
            <p:ph idx="1"/>
          </p:nvPr>
        </p:nvSpPr>
        <p:spPr>
          <a:xfrm>
            <a:off x="566738" y="1341438"/>
            <a:ext cx="8001000" cy="4967882"/>
          </a:xfrm>
        </p:spPr>
        <p:txBody>
          <a:bodyPr>
            <a:normAutofit fontScale="77500" lnSpcReduction="20000"/>
          </a:bodyPr>
          <a:lstStyle/>
          <a:p>
            <a:r>
              <a:rPr kumimoji="1" lang="ja-JP" altLang="en-US" dirty="0" smtClean="0"/>
              <a:t>最軽度者：</a:t>
            </a:r>
            <a:r>
              <a:rPr kumimoji="1" lang="ja-JP" altLang="en-US" sz="3000" dirty="0" smtClean="0">
                <a:latin typeface="+mn-lt"/>
                <a:ea typeface="+mn-ea"/>
              </a:rPr>
              <a:t>第</a:t>
            </a:r>
            <a:r>
              <a:rPr kumimoji="1" lang="en-US" altLang="ja-JP" sz="3000" dirty="0" smtClean="0">
                <a:latin typeface="+mn-lt"/>
                <a:ea typeface="+mn-ea"/>
              </a:rPr>
              <a:t>2</a:t>
            </a:r>
            <a:r>
              <a:rPr kumimoji="1" lang="ja-JP" altLang="en-US" sz="3000" dirty="0" smtClean="0">
                <a:latin typeface="+mn-lt"/>
                <a:ea typeface="+mn-ea"/>
              </a:rPr>
              <a:t>群の選択のほとんどが「介助されていない」となる軽度者</a:t>
            </a:r>
            <a:endParaRPr kumimoji="1" lang="en-US" altLang="ja-JP" sz="3000" dirty="0" smtClean="0">
              <a:latin typeface="+mn-lt"/>
              <a:ea typeface="+mn-ea"/>
            </a:endParaRPr>
          </a:p>
          <a:p>
            <a:pPr lvl="1"/>
            <a:r>
              <a:rPr kumimoji="1" lang="ja-JP" altLang="en-US" sz="2600" dirty="0" smtClean="0">
                <a:latin typeface="+mn-lt"/>
                <a:ea typeface="+mn-ea"/>
              </a:rPr>
              <a:t>外出時の移動の状況、転倒等の頻度</a:t>
            </a:r>
            <a:endParaRPr kumimoji="1" lang="en-US" altLang="ja-JP" sz="2600" dirty="0" smtClean="0">
              <a:latin typeface="+mn-lt"/>
              <a:ea typeface="+mn-ea"/>
            </a:endParaRPr>
          </a:p>
          <a:p>
            <a:pPr lvl="1"/>
            <a:r>
              <a:rPr lang="ja-JP" altLang="en-US" dirty="0" smtClean="0"/>
              <a:t>排泄の方法と失敗の有無</a:t>
            </a:r>
            <a:r>
              <a:rPr lang="ja-JP" altLang="en-US" sz="2400" dirty="0" smtClean="0"/>
              <a:t>（昼夜の違い、頻度など）</a:t>
            </a:r>
            <a:endParaRPr lang="en-US" altLang="ja-JP" dirty="0" smtClean="0"/>
          </a:p>
          <a:p>
            <a:pPr lvl="1"/>
            <a:r>
              <a:rPr kumimoji="1" lang="ja-JP" altLang="en-US" sz="2600" dirty="0" smtClean="0">
                <a:latin typeface="+mn-lt"/>
                <a:ea typeface="+mn-ea"/>
              </a:rPr>
              <a:t>清潔保持関連の適切性</a:t>
            </a:r>
            <a:endParaRPr kumimoji="1" lang="en-US" altLang="ja-JP" sz="2600" dirty="0" smtClean="0">
              <a:latin typeface="+mn-lt"/>
              <a:ea typeface="+mn-ea"/>
            </a:endParaRPr>
          </a:p>
          <a:p>
            <a:pPr lvl="1"/>
            <a:endParaRPr kumimoji="1" lang="en-US" altLang="ja-JP" dirty="0" smtClean="0"/>
          </a:p>
          <a:p>
            <a:r>
              <a:rPr kumimoji="1" lang="ja-JP" altLang="en-US" dirty="0" smtClean="0"/>
              <a:t>最重度者：第</a:t>
            </a:r>
            <a:r>
              <a:rPr kumimoji="1" lang="en-US" altLang="ja-JP" dirty="0" smtClean="0"/>
              <a:t>2</a:t>
            </a:r>
            <a:r>
              <a:rPr kumimoji="1" lang="ja-JP" altLang="en-US" dirty="0" smtClean="0"/>
              <a:t>群の選択のほとんどが「全介助」となるような寝たきり等の最重度者</a:t>
            </a:r>
            <a:endParaRPr kumimoji="1" lang="en-US" altLang="ja-JP" dirty="0" smtClean="0"/>
          </a:p>
          <a:p>
            <a:pPr lvl="1"/>
            <a:r>
              <a:rPr lang="ja-JP" altLang="en-US" dirty="0" smtClean="0"/>
              <a:t>経管栄養にかかる時間や処置</a:t>
            </a:r>
            <a:endParaRPr lang="en-US" altLang="ja-JP" dirty="0" smtClean="0"/>
          </a:p>
          <a:p>
            <a:pPr lvl="1"/>
            <a:r>
              <a:rPr lang="ja-JP" altLang="en-US" dirty="0" smtClean="0"/>
              <a:t>喀痰吸引の回数</a:t>
            </a:r>
            <a:endParaRPr lang="en-US" altLang="ja-JP" dirty="0" smtClean="0"/>
          </a:p>
          <a:p>
            <a:pPr lvl="1"/>
            <a:r>
              <a:rPr lang="ja-JP" altLang="en-US" dirty="0" smtClean="0"/>
              <a:t>体位交換にかかる介護の手間</a:t>
            </a:r>
            <a:endParaRPr lang="en-US" altLang="ja-JP" dirty="0" smtClean="0"/>
          </a:p>
          <a:p>
            <a:pPr lvl="1"/>
            <a:r>
              <a:rPr lang="ja-JP" altLang="en-US" dirty="0" smtClean="0"/>
              <a:t>おむつ交換にかかる介護の手間（回数、拘縮・介護抵抗・不潔行為などの有無）</a:t>
            </a:r>
            <a:endParaRPr lang="en-US" altLang="ja-JP" dirty="0" smtClean="0"/>
          </a:p>
          <a:p>
            <a:pPr lvl="1"/>
            <a:r>
              <a:rPr lang="en-US" altLang="ja-JP" dirty="0" smtClean="0"/>
              <a:t>BPSD</a:t>
            </a:r>
            <a:r>
              <a:rPr lang="ja-JP" altLang="en-US" dirty="0" smtClean="0"/>
              <a:t>関連（カテーテル等の抜去など）の介護の手間</a:t>
            </a:r>
            <a:endParaRPr lang="en-US" altLang="ja-JP" dirty="0" smtClean="0"/>
          </a:p>
          <a:p>
            <a:pPr lvl="1"/>
            <a:r>
              <a:rPr lang="ja-JP" altLang="en-US" dirty="0" smtClean="0"/>
              <a:t>褥瘡の処置</a:t>
            </a:r>
            <a:endParaRPr lang="en-US" altLang="ja-JP" dirty="0" smtClean="0"/>
          </a:p>
          <a:p>
            <a:pPr lvl="1"/>
            <a:endParaRPr lang="en-US" altLang="ja-JP" dirty="0" smtClean="0"/>
          </a:p>
          <a:p>
            <a:pPr lvl="1"/>
            <a:endParaRPr kumimoji="1"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基本調査の定義と疑義について</a:t>
            </a:r>
          </a:p>
        </p:txBody>
      </p:sp>
      <p:sp>
        <p:nvSpPr>
          <p:cNvPr id="13315" name="Rectangle 3"/>
          <p:cNvSpPr>
            <a:spLocks noGrp="1" noChangeArrowheads="1"/>
          </p:cNvSpPr>
          <p:nvPr>
            <p:ph type="body" idx="1"/>
          </p:nvPr>
        </p:nvSpPr>
        <p:spPr>
          <a:xfrm>
            <a:off x="566738" y="1341438"/>
            <a:ext cx="8001000" cy="5111898"/>
          </a:xfrm>
        </p:spPr>
        <p:txBody>
          <a:bodyPr>
            <a:normAutofit fontScale="85000" lnSpcReduction="20000"/>
          </a:bodyPr>
          <a:lstStyle/>
          <a:p>
            <a:pPr eaLnBrk="1" hangingPunct="1">
              <a:lnSpc>
                <a:spcPct val="110000"/>
              </a:lnSpc>
            </a:pPr>
            <a:r>
              <a:rPr lang="ja-JP" altLang="en-US" sz="2600" dirty="0" smtClean="0"/>
              <a:t>個別の状況に対する「個別の解釈」は基本的に厚生労働省が提示している</a:t>
            </a:r>
            <a:r>
              <a:rPr lang="ja-JP" altLang="en-US" sz="2600" b="1" dirty="0" smtClean="0"/>
              <a:t>「認定調査員テキスト</a:t>
            </a:r>
            <a:r>
              <a:rPr lang="en-US" altLang="ja-JP" sz="2600" b="1" dirty="0" smtClean="0"/>
              <a:t>2009</a:t>
            </a:r>
            <a:r>
              <a:rPr lang="ja-JP" altLang="en-US" sz="2600" b="1" dirty="0" smtClean="0"/>
              <a:t>（改訂版）」「要介護認定等の方法の見直しに係るＱ＆Ａ」</a:t>
            </a:r>
            <a:r>
              <a:rPr lang="ja-JP" altLang="en-US" sz="1600" dirty="0" smtClean="0"/>
              <a:t>（平成</a:t>
            </a:r>
            <a:r>
              <a:rPr lang="en-US" altLang="ja-JP" sz="1600" dirty="0" smtClean="0"/>
              <a:t>21</a:t>
            </a:r>
            <a:r>
              <a:rPr lang="ja-JP" altLang="en-US" sz="1600" dirty="0" smtClean="0"/>
              <a:t>年</a:t>
            </a:r>
            <a:r>
              <a:rPr lang="en-US" altLang="ja-JP" sz="1600" dirty="0" smtClean="0"/>
              <a:t>9</a:t>
            </a:r>
            <a:r>
              <a:rPr lang="ja-JP" altLang="en-US" sz="1600" dirty="0" smtClean="0"/>
              <a:t>月</a:t>
            </a:r>
            <a:r>
              <a:rPr lang="en-US" altLang="ja-JP" sz="1600" dirty="0" smtClean="0"/>
              <a:t>30</a:t>
            </a:r>
            <a:r>
              <a:rPr lang="ja-JP" altLang="en-US" sz="1600" dirty="0" smtClean="0"/>
              <a:t>日）</a:t>
            </a:r>
            <a:r>
              <a:rPr lang="ja-JP" altLang="en-US" sz="2600" dirty="0" smtClean="0"/>
              <a:t>以外には存在しない。 （本テキスト巻末資料参照）</a:t>
            </a:r>
            <a:r>
              <a:rPr lang="en-US" altLang="ja-JP" sz="2800" dirty="0" smtClean="0"/>
              <a:t/>
            </a:r>
            <a:br>
              <a:rPr lang="en-US" altLang="ja-JP" sz="2800" dirty="0" smtClean="0"/>
            </a:br>
            <a:endParaRPr lang="en-US" altLang="ja-JP" sz="2800" dirty="0" smtClean="0"/>
          </a:p>
          <a:p>
            <a:pPr eaLnBrk="1" hangingPunct="1">
              <a:lnSpc>
                <a:spcPct val="110000"/>
              </a:lnSpc>
            </a:pPr>
            <a:r>
              <a:rPr lang="ja-JP" altLang="en-US" sz="2800" dirty="0" smtClean="0"/>
              <a:t>個別解釈を示した場合の問題点</a:t>
            </a:r>
            <a:endParaRPr lang="en-US" altLang="ja-JP" sz="2800" dirty="0" smtClean="0"/>
          </a:p>
          <a:p>
            <a:pPr lvl="1" eaLnBrk="1" hangingPunct="1">
              <a:lnSpc>
                <a:spcPct val="110000"/>
              </a:lnSpc>
            </a:pPr>
            <a:r>
              <a:rPr lang="ja-JP" altLang="en-US" sz="2400" dirty="0" smtClean="0"/>
              <a:t>無限に発生する「個別の状況」</a:t>
            </a:r>
            <a:endParaRPr lang="en-US" altLang="ja-JP" sz="2400" dirty="0" smtClean="0"/>
          </a:p>
          <a:p>
            <a:pPr lvl="2" eaLnBrk="1" hangingPunct="1">
              <a:lnSpc>
                <a:spcPct val="110000"/>
              </a:lnSpc>
            </a:pPr>
            <a:r>
              <a:rPr lang="ja-JP" altLang="en-US" sz="1800" dirty="0" smtClean="0"/>
              <a:t>「座位保持」における座位と考えられる背中の「角度」</a:t>
            </a:r>
            <a:endParaRPr lang="en-US" altLang="ja-JP" sz="1800" dirty="0" smtClean="0"/>
          </a:p>
          <a:p>
            <a:pPr lvl="2" eaLnBrk="1" hangingPunct="1">
              <a:lnSpc>
                <a:spcPct val="110000"/>
              </a:lnSpc>
            </a:pPr>
            <a:r>
              <a:rPr lang="ja-JP" altLang="en-US" sz="1800" dirty="0" smtClean="0"/>
              <a:t>「生年月日」における「数日のずれ」の「日数」</a:t>
            </a:r>
            <a:endParaRPr lang="en-US" altLang="ja-JP" sz="1800" dirty="0" smtClean="0"/>
          </a:p>
          <a:p>
            <a:pPr lvl="2" eaLnBrk="1" hangingPunct="1">
              <a:lnSpc>
                <a:spcPct val="110000"/>
              </a:lnSpc>
            </a:pPr>
            <a:r>
              <a:rPr lang="ja-JP" altLang="en-US" sz="1800" dirty="0" smtClean="0"/>
              <a:t>「麻痺（上肢）」における腕の「角度」と「静止」の時間</a:t>
            </a:r>
            <a:endParaRPr lang="en-US" altLang="ja-JP" sz="1800" dirty="0" smtClean="0"/>
          </a:p>
          <a:p>
            <a:pPr lvl="2" eaLnBrk="1" hangingPunct="1">
              <a:lnSpc>
                <a:spcPct val="110000"/>
              </a:lnSpc>
            </a:pPr>
            <a:r>
              <a:rPr lang="ja-JP" altLang="en-US" sz="1800" dirty="0" smtClean="0"/>
              <a:t>「簡単な調理」における「即席</a:t>
            </a:r>
            <a:r>
              <a:rPr lang="ja-JP" altLang="en-US" sz="1800" dirty="0" err="1" smtClean="0"/>
              <a:t>めん</a:t>
            </a:r>
            <a:r>
              <a:rPr lang="ja-JP" altLang="en-US" sz="1800" dirty="0" smtClean="0"/>
              <a:t>」に含まれるもの</a:t>
            </a:r>
            <a:endParaRPr lang="en-US" altLang="ja-JP" sz="1800" dirty="0" smtClean="0"/>
          </a:p>
          <a:p>
            <a:pPr lvl="2" eaLnBrk="1" hangingPunct="1">
              <a:lnSpc>
                <a:spcPct val="110000"/>
              </a:lnSpc>
            </a:pPr>
            <a:endParaRPr lang="en-US" altLang="ja-JP" sz="1800" dirty="0" smtClean="0"/>
          </a:p>
          <a:p>
            <a:pPr lvl="1" eaLnBrk="1" hangingPunct="1">
              <a:lnSpc>
                <a:spcPct val="110000"/>
              </a:lnSpc>
            </a:pPr>
            <a:r>
              <a:rPr lang="ja-JP" altLang="en-US" sz="2400" dirty="0" smtClean="0"/>
              <a:t>個別の解釈を示した場合、全国すべての調査員が、これら多数の「個別の解釈」を把握しない限り、標準化は進まない。</a:t>
            </a:r>
            <a:endParaRPr lang="en-US" altLang="ja-JP" sz="2400" dirty="0" smtClean="0"/>
          </a:p>
          <a:p>
            <a:pPr lvl="1" eaLnBrk="1" hangingPunct="1">
              <a:lnSpc>
                <a:spcPct val="110000"/>
              </a:lnSpc>
            </a:pPr>
            <a:r>
              <a:rPr lang="ja-JP" altLang="en-US" sz="2400" dirty="0" smtClean="0"/>
              <a:t>全体のばらつきが一次判定に影響を及ぼすと考えられるような疑義が発生している場合には、必要に応じて「</a:t>
            </a:r>
            <a:r>
              <a:rPr lang="en-US" altLang="ja-JP" sz="2400" dirty="0" smtClean="0"/>
              <a:t>Q&amp;A</a:t>
            </a:r>
            <a:r>
              <a:rPr lang="ja-JP" altLang="en-US" sz="2400" dirty="0" smtClean="0"/>
              <a:t>」を発出する。</a:t>
            </a:r>
            <a:endParaRPr lang="en-US" altLang="ja-JP" sz="24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基本調査の定義と疑義について</a:t>
            </a:r>
          </a:p>
        </p:txBody>
      </p:sp>
      <p:sp>
        <p:nvSpPr>
          <p:cNvPr id="13315" name="Rectangle 3"/>
          <p:cNvSpPr>
            <a:spLocks noGrp="1" noChangeArrowheads="1"/>
          </p:cNvSpPr>
          <p:nvPr>
            <p:ph type="body" idx="1"/>
          </p:nvPr>
        </p:nvSpPr>
        <p:spPr>
          <a:xfrm>
            <a:off x="566738" y="1196752"/>
            <a:ext cx="8001000" cy="5400600"/>
          </a:xfrm>
        </p:spPr>
        <p:txBody>
          <a:bodyPr>
            <a:normAutofit fontScale="85000" lnSpcReduction="10000"/>
          </a:bodyPr>
          <a:lstStyle/>
          <a:p>
            <a:pPr eaLnBrk="1" hangingPunct="1">
              <a:lnSpc>
                <a:spcPct val="110000"/>
              </a:lnSpc>
            </a:pPr>
            <a:r>
              <a:rPr lang="ja-JP" altLang="en-US" sz="2600" dirty="0" smtClean="0"/>
              <a:t>調査員からの疑義・問い合わせにどのように対応するべきか。</a:t>
            </a:r>
            <a:endParaRPr lang="en-US" altLang="ja-JP" sz="2600" dirty="0" smtClean="0"/>
          </a:p>
          <a:p>
            <a:pPr lvl="1" eaLnBrk="1" hangingPunct="1">
              <a:lnSpc>
                <a:spcPct val="110000"/>
              </a:lnSpc>
            </a:pPr>
            <a:r>
              <a:rPr lang="ja-JP" altLang="en-US" sz="2200" dirty="0" smtClean="0"/>
              <a:t>質問が特殊な場合を想定している場合</a:t>
            </a:r>
            <a:endParaRPr lang="en-US" altLang="ja-JP" sz="2200" dirty="0" smtClean="0"/>
          </a:p>
          <a:p>
            <a:pPr lvl="2" eaLnBrk="1" hangingPunct="1">
              <a:lnSpc>
                <a:spcPct val="110000"/>
              </a:lnSpc>
            </a:pPr>
            <a:r>
              <a:rPr lang="ja-JP" altLang="en-US" sz="1600" dirty="0" smtClean="0"/>
              <a:t>現時点では、認定調査員テキスト及び本Ｑ＆Ａに記載されている規定以外には、特に定めがないため、各保険者の判断に基づき調査を実施する。そういった場合は、認定調査員は、特記事項に具体的な状況と認定調査員の判断根拠等を記載し、介護認定審査会は、特記事項等を用いて一次判定の修正・確定及び二次判定を行う。なお、今後さらにＱ＆Ａが追加された場合は、当該Ｑ＆Ａに記載されている内容も含めて調査を行う。</a:t>
            </a:r>
            <a:endParaRPr lang="en-US" altLang="ja-JP" sz="1600" dirty="0" smtClean="0"/>
          </a:p>
          <a:p>
            <a:pPr lvl="2" eaLnBrk="1" hangingPunct="1">
              <a:lnSpc>
                <a:spcPct val="110000"/>
              </a:lnSpc>
            </a:pPr>
            <a:r>
              <a:rPr lang="ja-JP" altLang="en-US" sz="1600" dirty="0" smtClean="0"/>
              <a:t>基本調査項目の定義にうまく当てはまらない場合等、判断に迷う際には、各基本調査項目の定義等に基づき選択した上で、対象者の具体的な状況（介護の手間、平均的な手間の出現頻度、選択に迷った状況等）と認定調査員の判断根拠等を特記事項に記載し、介護認定審査会は、特記事項等を用いて一次判定の修正・確定及び二次判定を行う。</a:t>
            </a:r>
            <a:endParaRPr lang="en-US" altLang="ja-JP" sz="1600" dirty="0" smtClean="0"/>
          </a:p>
          <a:p>
            <a:pPr lvl="1" eaLnBrk="1" hangingPunct="1">
              <a:lnSpc>
                <a:spcPct val="110000"/>
              </a:lnSpc>
            </a:pPr>
            <a:r>
              <a:rPr lang="ja-JP" altLang="en-US" sz="2200" dirty="0" smtClean="0"/>
              <a:t>質問そのものが、基本原則を誤解している場合</a:t>
            </a:r>
            <a:endParaRPr lang="en-US" altLang="ja-JP" sz="2200" dirty="0" smtClean="0"/>
          </a:p>
          <a:p>
            <a:pPr lvl="2" eaLnBrk="1" hangingPunct="1">
              <a:lnSpc>
                <a:spcPct val="110000"/>
              </a:lnSpc>
            </a:pPr>
            <a:r>
              <a:rPr lang="ja-JP" altLang="en-US" sz="1900" dirty="0" smtClean="0"/>
              <a:t>基本原則（特に評価軸）についての適切な説明を行う。</a:t>
            </a:r>
            <a:endParaRPr lang="en-US" altLang="ja-JP" sz="1900" dirty="0" smtClean="0"/>
          </a:p>
          <a:p>
            <a:pPr lvl="2" eaLnBrk="1" hangingPunct="1">
              <a:lnSpc>
                <a:spcPct val="110000"/>
              </a:lnSpc>
            </a:pPr>
            <a:r>
              <a:rPr lang="ja-JP" altLang="en-US" sz="1900" dirty="0" smtClean="0"/>
              <a:t>適切に基本原則を理解した上で選択を行い、個別の状況については特記事項に記載することとする。</a:t>
            </a:r>
          </a:p>
          <a:p>
            <a:pPr lvl="1" eaLnBrk="1" hangingPunct="1">
              <a:lnSpc>
                <a:spcPct val="110000"/>
              </a:lnSpc>
            </a:pPr>
            <a:r>
              <a:rPr lang="ja-JP" altLang="en-US" sz="2000" dirty="0" smtClean="0"/>
              <a:t>詳細な個別の解釈を求める調査員へのヒント</a:t>
            </a:r>
            <a:endParaRPr lang="en-US" altLang="ja-JP" sz="2000" dirty="0" smtClean="0"/>
          </a:p>
          <a:p>
            <a:pPr lvl="2" eaLnBrk="1" hangingPunct="1">
              <a:lnSpc>
                <a:spcPct val="110000"/>
              </a:lnSpc>
            </a:pPr>
            <a:r>
              <a:rPr lang="ja-JP" altLang="en-US" sz="1800" dirty="0" smtClean="0"/>
              <a:t>「特記事項」がなぜ必要になっているのかを理解すると、基本調査の特殊選択例を議論することの限界も理解できる。</a:t>
            </a:r>
            <a:endParaRPr lang="en-US" altLang="ja-JP" sz="1800" dirty="0" smtClean="0"/>
          </a:p>
          <a:p>
            <a:pPr lvl="2" eaLnBrk="1" hangingPunct="1">
              <a:lnSpc>
                <a:spcPct val="110000"/>
              </a:lnSpc>
            </a:pPr>
            <a:r>
              <a:rPr lang="ja-JP" altLang="en-US" sz="1800" dirty="0" smtClean="0"/>
              <a:t>介護認定審査会にとって、「最終的に最も重要な情報が何か？」という点を理解することが重要。</a:t>
            </a:r>
            <a:endParaRPr lang="en-US" altLang="ja-JP" sz="1800" dirty="0" smtClean="0"/>
          </a:p>
          <a:p>
            <a:pPr lvl="2" eaLnBrk="1" hangingPunct="1">
              <a:lnSpc>
                <a:spcPct val="110000"/>
              </a:lnSpc>
            </a:pPr>
            <a:endParaRPr lang="ja-JP" altLang="en-US" sz="1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第１群</a:t>
            </a:r>
            <a:endParaRPr kumimoji="1" lang="ja-JP" altLang="en-US" dirty="0"/>
          </a:p>
        </p:txBody>
      </p:sp>
      <p:sp>
        <p:nvSpPr>
          <p:cNvPr id="4" name="コンテンツ プレースホルダー 3"/>
          <p:cNvSpPr>
            <a:spLocks noGrp="1"/>
          </p:cNvSpPr>
          <p:nvPr>
            <p:ph sz="quarter" idx="1"/>
          </p:nvPr>
        </p:nvSpPr>
        <p:spPr>
          <a:xfrm>
            <a:off x="566738" y="1341438"/>
            <a:ext cx="8181726" cy="5183906"/>
          </a:xfrm>
        </p:spPr>
        <p:txBody>
          <a:bodyPr>
            <a:normAutofit/>
          </a:bodyPr>
          <a:lstStyle/>
          <a:p>
            <a:pPr>
              <a:lnSpc>
                <a:spcPct val="120000"/>
              </a:lnSpc>
            </a:pPr>
            <a:r>
              <a:rPr kumimoji="1" lang="ja-JP" altLang="en-US" dirty="0" smtClean="0"/>
              <a:t>第</a:t>
            </a:r>
            <a:r>
              <a:rPr kumimoji="1" lang="en-US" altLang="ja-JP" dirty="0" smtClean="0"/>
              <a:t>1</a:t>
            </a:r>
            <a:r>
              <a:rPr kumimoji="1" lang="ja-JP" altLang="en-US" dirty="0" smtClean="0"/>
              <a:t>群における「よくある偏りの因子」</a:t>
            </a:r>
            <a:endParaRPr kumimoji="1" lang="en-US" altLang="ja-JP" dirty="0" smtClean="0"/>
          </a:p>
          <a:p>
            <a:pPr lvl="1">
              <a:lnSpc>
                <a:spcPct val="120000"/>
              </a:lnSpc>
            </a:pPr>
            <a:r>
              <a:rPr kumimoji="1" lang="ja-JP" altLang="en-US" dirty="0" smtClean="0"/>
              <a:t>「麻痺・拘縮」における「下肢麻痺」の選択</a:t>
            </a:r>
            <a:endParaRPr kumimoji="1" lang="en-US" altLang="ja-JP" dirty="0" smtClean="0"/>
          </a:p>
          <a:p>
            <a:pPr lvl="2">
              <a:lnSpc>
                <a:spcPct val="120000"/>
              </a:lnSpc>
            </a:pPr>
            <a:r>
              <a:rPr lang="ja-JP" altLang="en-US" dirty="0" smtClean="0"/>
              <a:t>「麻痺等（筋力の低下や麻痺等の有無）」の有無は、「確認動作」に基づいて評価されることが原則。</a:t>
            </a:r>
            <a:endParaRPr lang="en-US" altLang="ja-JP" dirty="0" smtClean="0"/>
          </a:p>
          <a:p>
            <a:pPr lvl="2">
              <a:lnSpc>
                <a:spcPct val="120000"/>
              </a:lnSpc>
            </a:pPr>
            <a:r>
              <a:rPr lang="ja-JP" altLang="en-US" dirty="0" smtClean="0"/>
              <a:t>主観的な「筋力の低下」だけで選択しないよう留意。</a:t>
            </a:r>
            <a:endParaRPr lang="en-US" altLang="ja-JP" dirty="0" smtClean="0"/>
          </a:p>
          <a:p>
            <a:pPr lvl="2">
              <a:lnSpc>
                <a:spcPct val="120000"/>
              </a:lnSpc>
            </a:pPr>
            <a:r>
              <a:rPr lang="ja-JP" altLang="en-US" dirty="0" smtClean="0"/>
              <a:t>他調査項目（歩行や移動）と連動させるような判断基準は避ける。</a:t>
            </a:r>
            <a:endParaRPr lang="en-US" altLang="ja-JP" dirty="0" smtClean="0"/>
          </a:p>
          <a:p>
            <a:pPr lvl="2">
              <a:lnSpc>
                <a:spcPct val="120000"/>
              </a:lnSpc>
            </a:pPr>
            <a:r>
              <a:rPr kumimoji="1" lang="ja-JP" altLang="en-US" dirty="0" smtClean="0"/>
              <a:t>なお、「その</a:t>
            </a:r>
            <a:r>
              <a:rPr lang="ja-JP" altLang="en-US" dirty="0" smtClean="0"/>
              <a:t>他」については、特記事項の記載に留意する（中間評価項目得点における「その他の四肢の麻痺」とは異なる）。</a:t>
            </a:r>
            <a:endParaRPr lang="en-US" altLang="ja-JP" dirty="0" smtClean="0"/>
          </a:p>
          <a:p>
            <a:pPr lvl="2">
              <a:lnSpc>
                <a:spcPct val="120000"/>
              </a:lnSpc>
            </a:pPr>
            <a:endParaRPr lang="en-US" altLang="ja-JP" dirty="0" smtClean="0"/>
          </a:p>
          <a:p>
            <a:pPr lvl="2">
              <a:lnSpc>
                <a:spcPct val="120000"/>
              </a:lnSpc>
            </a:pPr>
            <a:endParaRPr lang="en-US" altLang="ja-JP" dirty="0" smtClean="0"/>
          </a:p>
        </p:txBody>
      </p:sp>
    </p:spTree>
    <p:extLst>
      <p:ext uri="{BB962C8B-B14F-4D97-AF65-F5344CB8AC3E}">
        <p14:creationId xmlns="" xmlns:p14="http://schemas.microsoft.com/office/powerpoint/2010/main" val="263210308"/>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ja-JP" altLang="en-US" sz="3200" dirty="0" smtClean="0"/>
              <a:t>よくある質問への回答を検討する</a:t>
            </a:r>
            <a:endParaRPr lang="ja-JP" altLang="en-US" dirty="0" smtClean="0"/>
          </a:p>
        </p:txBody>
      </p:sp>
      <p:sp>
        <p:nvSpPr>
          <p:cNvPr id="10243" name="Rectangle 3"/>
          <p:cNvSpPr>
            <a:spLocks noGrp="1" noChangeArrowheads="1"/>
          </p:cNvSpPr>
          <p:nvPr>
            <p:ph type="body" idx="1"/>
          </p:nvPr>
        </p:nvSpPr>
        <p:spPr>
          <a:xfrm>
            <a:off x="566738" y="1413446"/>
            <a:ext cx="8001000" cy="5039890"/>
          </a:xfrm>
        </p:spPr>
        <p:txBody>
          <a:bodyPr>
            <a:normAutofit fontScale="92500" lnSpcReduction="20000"/>
          </a:bodyPr>
          <a:lstStyle/>
          <a:p>
            <a:pPr eaLnBrk="1" hangingPunct="1"/>
            <a:r>
              <a:rPr lang="ja-JP" altLang="en-US" sz="1800" dirty="0" smtClean="0"/>
              <a:t>「</a:t>
            </a:r>
            <a:r>
              <a:rPr lang="en-US" altLang="ja-JP" sz="1800" dirty="0" smtClean="0"/>
              <a:t>1-3</a:t>
            </a:r>
            <a:r>
              <a:rPr lang="ja-JP" altLang="en-US" sz="1800" dirty="0" smtClean="0"/>
              <a:t>：</a:t>
            </a:r>
            <a:r>
              <a:rPr lang="ja-JP" altLang="ja-JP" sz="1800" dirty="0" smtClean="0"/>
              <a:t>寝返り</a:t>
            </a:r>
            <a:r>
              <a:rPr lang="ja-JP" altLang="en-US" sz="1800" dirty="0" smtClean="0"/>
              <a:t>」について、</a:t>
            </a:r>
            <a:r>
              <a:rPr lang="ja-JP" altLang="ja-JP" sz="1800" dirty="0" smtClean="0"/>
              <a:t>介護ベッドを使用し</a:t>
            </a:r>
            <a:r>
              <a:rPr lang="ja-JP" altLang="en-US" sz="1800" dirty="0" smtClean="0"/>
              <a:t>ているが</a:t>
            </a:r>
            <a:r>
              <a:rPr lang="ja-JP" altLang="ja-JP" sz="1800" dirty="0" smtClean="0"/>
              <a:t>、リハビリの効果があり</a:t>
            </a:r>
            <a:r>
              <a:rPr lang="ja-JP" altLang="en-US" sz="1800" dirty="0" smtClean="0"/>
              <a:t>「</a:t>
            </a:r>
            <a:r>
              <a:rPr lang="ja-JP" altLang="ja-JP" sz="1800" dirty="0" smtClean="0"/>
              <a:t>一部介助</a:t>
            </a:r>
            <a:r>
              <a:rPr lang="ja-JP" altLang="en-US" sz="1800" dirty="0" smtClean="0"/>
              <a:t>」</a:t>
            </a:r>
            <a:r>
              <a:rPr lang="ja-JP" altLang="ja-JP" sz="1800" dirty="0" smtClean="0"/>
              <a:t>で出来るようになっている場合の判断はどうするか。</a:t>
            </a:r>
            <a:endParaRPr lang="en-US" altLang="ja-JP" sz="1800" dirty="0" smtClean="0"/>
          </a:p>
          <a:p>
            <a:pPr eaLnBrk="1" hangingPunct="1"/>
            <a:endParaRPr lang="en-US" altLang="ja-JP" sz="1800" dirty="0" smtClean="0"/>
          </a:p>
          <a:p>
            <a:pPr eaLnBrk="1" hangingPunct="1"/>
            <a:r>
              <a:rPr lang="ja-JP" altLang="en-US" sz="1800" dirty="0" smtClean="0"/>
              <a:t>「</a:t>
            </a:r>
            <a:r>
              <a:rPr lang="en-US" altLang="ja-JP" sz="1800" dirty="0" smtClean="0"/>
              <a:t>2-4</a:t>
            </a:r>
            <a:r>
              <a:rPr lang="ja-JP" altLang="en-US" sz="1800" dirty="0" smtClean="0"/>
              <a:t>：食事摂取」は口に入れるまでの行為と規定されているので、「えん下」の心配があって見守りを行っている場合は、「</a:t>
            </a:r>
            <a:r>
              <a:rPr lang="en-US" altLang="ja-JP" sz="1800" dirty="0" smtClean="0"/>
              <a:t>2-4</a:t>
            </a:r>
            <a:r>
              <a:rPr lang="ja-JP" altLang="en-US" sz="1800" dirty="0" smtClean="0"/>
              <a:t>：食事摂取」は「見守り」を選択できないという解釈で正しいか。</a:t>
            </a:r>
            <a:endParaRPr lang="en-US" altLang="ja-JP" sz="1800" dirty="0" smtClean="0"/>
          </a:p>
          <a:p>
            <a:pPr eaLnBrk="1" hangingPunct="1"/>
            <a:endParaRPr lang="en-US" altLang="ja-JP" sz="1800" dirty="0" smtClean="0"/>
          </a:p>
          <a:p>
            <a:pPr eaLnBrk="1" hangingPunct="1"/>
            <a:r>
              <a:rPr lang="ja-JP" altLang="en-US" sz="1800" dirty="0" smtClean="0"/>
              <a:t>「</a:t>
            </a:r>
            <a:r>
              <a:rPr lang="en-US" altLang="ja-JP" sz="1800" dirty="0" smtClean="0"/>
              <a:t>2-12</a:t>
            </a:r>
            <a:r>
              <a:rPr lang="ja-JP" altLang="en-US" sz="1800" dirty="0" smtClean="0"/>
              <a:t>：</a:t>
            </a:r>
            <a:r>
              <a:rPr lang="ja-JP" altLang="ja-JP" sz="1800" dirty="0" smtClean="0"/>
              <a:t>外出頻度</a:t>
            </a:r>
            <a:r>
              <a:rPr lang="ja-JP" altLang="en-US" sz="1800" dirty="0" smtClean="0"/>
              <a:t>」</a:t>
            </a:r>
            <a:r>
              <a:rPr lang="ja-JP" altLang="ja-JP" sz="1800" dirty="0" smtClean="0"/>
              <a:t>について、たまたま墓参りを行った対象者の場合については該当するのか。</a:t>
            </a:r>
            <a:endParaRPr lang="en-US" altLang="ja-JP" sz="1800" dirty="0" smtClean="0"/>
          </a:p>
          <a:p>
            <a:pPr eaLnBrk="1" hangingPunct="1"/>
            <a:endParaRPr lang="en-US" altLang="ja-JP" sz="1800" dirty="0" smtClean="0"/>
          </a:p>
          <a:p>
            <a:pPr eaLnBrk="1" hangingPunct="1"/>
            <a:r>
              <a:rPr lang="ja-JP" altLang="en-US" sz="1800" dirty="0" smtClean="0"/>
              <a:t>「</a:t>
            </a:r>
            <a:r>
              <a:rPr lang="en-US" altLang="ja-JP" sz="1800" dirty="0" smtClean="0"/>
              <a:t>4-8</a:t>
            </a:r>
            <a:r>
              <a:rPr lang="ja-JP" altLang="en-US" sz="1800" dirty="0" smtClean="0"/>
              <a:t>：</a:t>
            </a:r>
            <a:r>
              <a:rPr lang="ja-JP" altLang="ja-JP" sz="1800" dirty="0" smtClean="0"/>
              <a:t>家に帰る等</a:t>
            </a:r>
            <a:r>
              <a:rPr lang="ja-JP" altLang="en-US" sz="1800" dirty="0" smtClean="0"/>
              <a:t>といい落ち着きがない」</a:t>
            </a:r>
            <a:r>
              <a:rPr lang="ja-JP" altLang="ja-JP" sz="1800" dirty="0" smtClean="0"/>
              <a:t>の</a:t>
            </a:r>
            <a:r>
              <a:rPr lang="ja-JP" altLang="en-US" sz="1800" dirty="0" smtClean="0"/>
              <a:t>「等」には何が含まれているか。「仕事に行かなければ」という場合は含まれるのか。</a:t>
            </a:r>
            <a:endParaRPr lang="en-US" altLang="ja-JP" sz="1800" dirty="0" smtClean="0"/>
          </a:p>
          <a:p>
            <a:pPr eaLnBrk="1" hangingPunct="1"/>
            <a:endParaRPr lang="en-US" altLang="ja-JP" sz="1800" dirty="0" smtClean="0"/>
          </a:p>
          <a:p>
            <a:pPr eaLnBrk="1" hangingPunct="1"/>
            <a:r>
              <a:rPr lang="ja-JP" altLang="en-US" sz="1800" dirty="0" smtClean="0"/>
              <a:t>「</a:t>
            </a:r>
            <a:r>
              <a:rPr lang="en-US" altLang="ja-JP" sz="1800" dirty="0" smtClean="0"/>
              <a:t>4-2</a:t>
            </a:r>
            <a:r>
              <a:rPr lang="ja-JP" altLang="en-US" sz="1800" dirty="0" smtClean="0"/>
              <a:t>：</a:t>
            </a:r>
            <a:r>
              <a:rPr lang="ja-JP" altLang="ja-JP" sz="1800" dirty="0" smtClean="0"/>
              <a:t>作話</a:t>
            </a:r>
            <a:r>
              <a:rPr lang="ja-JP" altLang="en-US" sz="1800" dirty="0" smtClean="0"/>
              <a:t>」と「幻視・幻聴」を見分ける</a:t>
            </a:r>
            <a:r>
              <a:rPr lang="ja-JP" altLang="ja-JP" sz="1800" dirty="0" smtClean="0"/>
              <a:t>判断基準が難しい</a:t>
            </a:r>
            <a:r>
              <a:rPr lang="ja-JP" altLang="en-US" sz="1800" dirty="0" smtClean="0"/>
              <a:t>が、どうすればよいか。</a:t>
            </a:r>
          </a:p>
          <a:p>
            <a:pPr eaLnBrk="1" hangingPunct="1"/>
            <a:endParaRPr lang="en-US" altLang="ja-JP" sz="1800" dirty="0" smtClean="0"/>
          </a:p>
          <a:p>
            <a:pPr eaLnBrk="1" hangingPunct="1"/>
            <a:r>
              <a:rPr lang="ja-JP" altLang="en-US" sz="1800" dirty="0" smtClean="0"/>
              <a:t>過去１４日間にうけた特別な医療について。介護職種が必要な研修を修了したかどうかの判断については、どのようにすれば良いのか。</a:t>
            </a:r>
            <a:endParaRPr lang="en-US" altLang="ja-JP" sz="1800" dirty="0" smtClean="0"/>
          </a:p>
          <a:p>
            <a:pPr eaLnBrk="1" hangingPunct="1"/>
            <a:endParaRPr lang="en-US" altLang="ja-JP" sz="1800" dirty="0" smtClean="0"/>
          </a:p>
          <a:p>
            <a:pPr eaLnBrk="1" hangingPunct="1"/>
            <a:r>
              <a:rPr lang="en-US" altLang="ja-JP" sz="1800" dirty="0" smtClean="0"/>
              <a:t>IVH</a:t>
            </a:r>
            <a:r>
              <a:rPr lang="ja-JP" altLang="en-US" sz="1800" dirty="0" smtClean="0"/>
              <a:t>や経管栄養ではなく、点滴のみで栄養摂取している場合、「</a:t>
            </a:r>
            <a:r>
              <a:rPr lang="en-US" altLang="ja-JP" sz="1800" dirty="0" smtClean="0"/>
              <a:t>2-4</a:t>
            </a:r>
            <a:r>
              <a:rPr lang="ja-JP" altLang="en-US" sz="1800" dirty="0" smtClean="0"/>
              <a:t>：食事摂取」の選択は全介助となるのか？</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ja-JP" altLang="en-US" dirty="0" smtClean="0"/>
              <a:t>第１群　　</a:t>
            </a:r>
            <a:r>
              <a:rPr lang="en-US" altLang="ja-JP" sz="2000" dirty="0" smtClean="0"/>
              <a:t>1-5</a:t>
            </a:r>
            <a:r>
              <a:rPr lang="ja-JP" altLang="en-US" sz="2000" dirty="0" smtClean="0"/>
              <a:t>：座位保持</a:t>
            </a:r>
            <a:endParaRPr lang="ja-JP" altLang="en-US" dirty="0" smtClean="0"/>
          </a:p>
        </p:txBody>
      </p:sp>
      <p:sp>
        <p:nvSpPr>
          <p:cNvPr id="10243" name="Rectangle 3"/>
          <p:cNvSpPr>
            <a:spLocks noGrp="1" noChangeArrowheads="1"/>
          </p:cNvSpPr>
          <p:nvPr>
            <p:ph type="body" idx="1"/>
          </p:nvPr>
        </p:nvSpPr>
        <p:spPr>
          <a:xfrm>
            <a:off x="539552" y="1340768"/>
            <a:ext cx="8001000" cy="5112568"/>
          </a:xfrm>
        </p:spPr>
        <p:txBody>
          <a:bodyPr>
            <a:normAutofit fontScale="47500" lnSpcReduction="20000"/>
          </a:bodyPr>
          <a:lstStyle/>
          <a:p>
            <a:pPr eaLnBrk="1" hangingPunct="1">
              <a:lnSpc>
                <a:spcPct val="120000"/>
              </a:lnSpc>
            </a:pPr>
            <a:r>
              <a:rPr lang="ja-JP" altLang="en-US" sz="4400" dirty="0" smtClean="0"/>
              <a:t>「日頃の状況」に対する考え方</a:t>
            </a:r>
            <a:endParaRPr lang="en-US" altLang="ja-JP" sz="4400" dirty="0" smtClean="0"/>
          </a:p>
          <a:p>
            <a:pPr lvl="1" eaLnBrk="1" hangingPunct="1">
              <a:lnSpc>
                <a:spcPct val="120000"/>
              </a:lnSpc>
            </a:pPr>
            <a:r>
              <a:rPr lang="ja-JP" altLang="en-US" sz="4000" dirty="0" smtClean="0"/>
              <a:t>「支えが必要」で選択の偏りが発生しやすい</a:t>
            </a:r>
            <a:endParaRPr lang="en-US" altLang="ja-JP" sz="4000" dirty="0" smtClean="0"/>
          </a:p>
          <a:p>
            <a:pPr lvl="2" eaLnBrk="1" hangingPunct="1">
              <a:lnSpc>
                <a:spcPct val="120000"/>
              </a:lnSpc>
            </a:pPr>
            <a:r>
              <a:rPr lang="ja-JP" altLang="en-US" sz="3700" dirty="0" smtClean="0"/>
              <a:t>要支援・要介護１レベルで「支えが必要」が選択されている場合などは、要注意。</a:t>
            </a:r>
            <a:endParaRPr lang="en-US" altLang="ja-JP" sz="3700" dirty="0" smtClean="0"/>
          </a:p>
          <a:p>
            <a:pPr lvl="1" eaLnBrk="1" hangingPunct="1">
              <a:lnSpc>
                <a:spcPct val="120000"/>
              </a:lnSpc>
            </a:pPr>
            <a:r>
              <a:rPr lang="ja-JP" altLang="en-US" sz="4000" dirty="0" smtClean="0"/>
              <a:t>日頃の状況</a:t>
            </a:r>
            <a:endParaRPr lang="en-US" altLang="ja-JP" sz="4000" dirty="0" smtClean="0"/>
          </a:p>
          <a:p>
            <a:pPr lvl="2" eaLnBrk="1" hangingPunct="1">
              <a:lnSpc>
                <a:spcPct val="120000"/>
              </a:lnSpc>
            </a:pPr>
            <a:r>
              <a:rPr lang="ja-JP" altLang="en-US" sz="3700" dirty="0" smtClean="0"/>
              <a:t>誤：日頃の生活</a:t>
            </a:r>
            <a:r>
              <a:rPr lang="ja-JP" altLang="en-US" sz="2900" dirty="0" smtClean="0"/>
              <a:t>（日中は居室のソファーにもたれて過ごしている）</a:t>
            </a:r>
            <a:endParaRPr lang="en-US" altLang="ja-JP" sz="3700" dirty="0" smtClean="0"/>
          </a:p>
          <a:p>
            <a:pPr lvl="2" eaLnBrk="1" hangingPunct="1">
              <a:lnSpc>
                <a:spcPct val="120000"/>
              </a:lnSpc>
            </a:pPr>
            <a:r>
              <a:rPr lang="ja-JP" altLang="en-US" sz="3700" dirty="0" smtClean="0"/>
              <a:t>正：日頃の能力</a:t>
            </a:r>
            <a:r>
              <a:rPr lang="ja-JP" altLang="en-US" sz="2500" dirty="0" smtClean="0"/>
              <a:t>（別の機会に試行した場合の日頃の試行結果を推定する）</a:t>
            </a:r>
            <a:endParaRPr lang="en-US" altLang="ja-JP" sz="2500" dirty="0" smtClean="0"/>
          </a:p>
          <a:p>
            <a:pPr lvl="1" eaLnBrk="1" hangingPunct="1">
              <a:lnSpc>
                <a:spcPct val="120000"/>
              </a:lnSpc>
            </a:pPr>
            <a:r>
              <a:rPr lang="ja-JP" altLang="en-US" sz="3900" dirty="0" smtClean="0"/>
              <a:t>第一群における「日頃の状況」は申請者にとっては、回答が難しい場合もあることに留意し、質問の仕方を工夫することが重要。</a:t>
            </a:r>
            <a:endParaRPr lang="en-US" altLang="ja-JP" sz="3900" dirty="0" smtClean="0"/>
          </a:p>
          <a:p>
            <a:pPr lvl="1" eaLnBrk="1" hangingPunct="1">
              <a:lnSpc>
                <a:spcPct val="120000"/>
              </a:lnSpc>
            </a:pPr>
            <a:endParaRPr lang="en-US" altLang="ja-JP" sz="3900" dirty="0" smtClean="0"/>
          </a:p>
          <a:p>
            <a:pPr eaLnBrk="1" hangingPunct="1">
              <a:lnSpc>
                <a:spcPct val="120000"/>
              </a:lnSpc>
            </a:pPr>
            <a:r>
              <a:rPr lang="ja-JP" altLang="en-US" sz="4400" dirty="0" smtClean="0"/>
              <a:t>確認のポイント</a:t>
            </a:r>
            <a:endParaRPr lang="en-US" altLang="ja-JP" sz="4400" dirty="0" smtClean="0"/>
          </a:p>
          <a:p>
            <a:pPr lvl="1" eaLnBrk="1" hangingPunct="1">
              <a:lnSpc>
                <a:spcPct val="120000"/>
              </a:lnSpc>
            </a:pPr>
            <a:r>
              <a:rPr lang="ja-JP" altLang="en-US" sz="3600" dirty="0" smtClean="0"/>
              <a:t>食事摂取時の姿勢など（座位が取れる場合は、嚥下を楽に行うために、背もたれにもたれずに食事を摂取するのが一般的）を確認することで、座位保持の状況を把握することができる場合がある。</a:t>
            </a:r>
            <a:endParaRPr lang="en-US" altLang="ja-JP" sz="3600" dirty="0" smtClean="0"/>
          </a:p>
          <a:p>
            <a:pPr lvl="1" eaLnBrk="1" hangingPunct="1">
              <a:lnSpc>
                <a:spcPct val="120000"/>
              </a:lnSpc>
            </a:pPr>
            <a:r>
              <a:rPr lang="ja-JP" altLang="en-US" sz="3600" dirty="0" smtClean="0"/>
              <a:t>医療機関での受診時の椅子／待合室の椅子など</a:t>
            </a:r>
            <a:endParaRPr lang="en-US" altLang="ja-JP" sz="3600" dirty="0" smtClean="0"/>
          </a:p>
          <a:p>
            <a:pPr eaLnBrk="1" hangingPunct="1">
              <a:lnSpc>
                <a:spcPct val="120000"/>
              </a:lnSpc>
            </a:pPr>
            <a:endParaRPr lang="en-US" altLang="ja-JP" sz="44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第</a:t>
            </a:r>
            <a:r>
              <a:rPr lang="en-US" altLang="ja-JP" dirty="0" smtClean="0"/>
              <a:t>2</a:t>
            </a:r>
            <a:r>
              <a:rPr lang="ja-JP" altLang="en-US" dirty="0" smtClean="0"/>
              <a:t>群　　　</a:t>
            </a:r>
            <a:r>
              <a:rPr lang="en-US" altLang="ja-JP" sz="2000" dirty="0" smtClean="0"/>
              <a:t>2-1</a:t>
            </a:r>
            <a:r>
              <a:rPr lang="ja-JP" altLang="en-US" sz="2000" dirty="0" smtClean="0"/>
              <a:t>：移乗</a:t>
            </a:r>
            <a:endParaRPr lang="ja-JP" altLang="en-US" dirty="0" smtClean="0"/>
          </a:p>
        </p:txBody>
      </p:sp>
      <p:sp>
        <p:nvSpPr>
          <p:cNvPr id="13315" name="Rectangle 3"/>
          <p:cNvSpPr>
            <a:spLocks noGrp="1" noChangeArrowheads="1"/>
          </p:cNvSpPr>
          <p:nvPr>
            <p:ph type="body" idx="1"/>
          </p:nvPr>
        </p:nvSpPr>
        <p:spPr>
          <a:xfrm>
            <a:off x="566738" y="1341438"/>
            <a:ext cx="8001000" cy="5327922"/>
          </a:xfrm>
        </p:spPr>
        <p:txBody>
          <a:bodyPr>
            <a:normAutofit/>
          </a:bodyPr>
          <a:lstStyle/>
          <a:p>
            <a:pPr eaLnBrk="1" hangingPunct="1">
              <a:lnSpc>
                <a:spcPct val="110000"/>
              </a:lnSpc>
            </a:pPr>
            <a:r>
              <a:rPr lang="ja-JP" altLang="en-US" sz="2200" dirty="0" smtClean="0"/>
              <a:t>軽度者の移乗をどう考えるか。</a:t>
            </a:r>
            <a:endParaRPr lang="en-US" altLang="ja-JP" sz="2200" dirty="0" smtClean="0"/>
          </a:p>
          <a:p>
            <a:pPr lvl="1" eaLnBrk="1" hangingPunct="1">
              <a:lnSpc>
                <a:spcPct val="110000"/>
              </a:lnSpc>
            </a:pPr>
            <a:r>
              <a:rPr lang="ja-JP" altLang="en-US" sz="1800" dirty="0" smtClean="0"/>
              <a:t>定義されている「移乗」行為がない場合。</a:t>
            </a:r>
            <a:endParaRPr lang="en-US" altLang="ja-JP" sz="1800" dirty="0" smtClean="0"/>
          </a:p>
          <a:p>
            <a:pPr lvl="1" eaLnBrk="1" hangingPunct="1">
              <a:lnSpc>
                <a:spcPct val="110000"/>
              </a:lnSpc>
            </a:pPr>
            <a:r>
              <a:rPr lang="ja-JP" altLang="en-US" sz="1800" dirty="0" smtClean="0"/>
              <a:t>「調査対象の行為が発生しない場合」の規定（寝たきり状態など）と同様に考える。</a:t>
            </a:r>
            <a:endParaRPr lang="en-US" altLang="ja-JP" sz="1800" dirty="0" smtClean="0"/>
          </a:p>
          <a:p>
            <a:pPr eaLnBrk="1" hangingPunct="1">
              <a:lnSpc>
                <a:spcPct val="110000"/>
              </a:lnSpc>
            </a:pPr>
            <a:r>
              <a:rPr lang="ja-JP" altLang="en-US" sz="2200" dirty="0" smtClean="0"/>
              <a:t>移乗の類似行為は存在するか？</a:t>
            </a:r>
            <a:endParaRPr lang="en-US" altLang="ja-JP" sz="2200" dirty="0" smtClean="0"/>
          </a:p>
          <a:p>
            <a:pPr lvl="1" eaLnBrk="1" hangingPunct="1">
              <a:lnSpc>
                <a:spcPct val="110000"/>
              </a:lnSpc>
            </a:pPr>
            <a:r>
              <a:rPr lang="ja-JP" altLang="en-US" sz="1800" dirty="0" smtClean="0"/>
              <a:t>「ベッド→歩行→便座（着座）」は移乗行為ではない。</a:t>
            </a:r>
            <a:endParaRPr lang="en-US" altLang="ja-JP" sz="1800" dirty="0" smtClean="0"/>
          </a:p>
          <a:p>
            <a:pPr lvl="1" eaLnBrk="1" hangingPunct="1">
              <a:lnSpc>
                <a:spcPct val="110000"/>
              </a:lnSpc>
            </a:pPr>
            <a:r>
              <a:rPr lang="ja-JP" altLang="en-US" sz="1800" dirty="0" smtClean="0"/>
              <a:t>移乗の規定：「ベッドから車いす（いす）へ」「車いすからいすへ」「ベッドからポータブルトイレへ」「車いす（いす）からポータブルトイレへ」「畳からいすへ」「畳からポータブルトイレへ」「ベッドからストレッチャーへ」等、でん部を移動させ、いす等に乗り移ること。</a:t>
            </a:r>
            <a:endParaRPr lang="en-US" altLang="ja-JP" sz="1800" dirty="0" smtClean="0"/>
          </a:p>
          <a:p>
            <a:pPr eaLnBrk="1" hangingPunct="1">
              <a:lnSpc>
                <a:spcPct val="110000"/>
              </a:lnSpc>
            </a:pPr>
            <a:r>
              <a:rPr lang="ja-JP" altLang="en-US" sz="2200" dirty="0" smtClean="0"/>
              <a:t>体位交換の取り扱い</a:t>
            </a:r>
            <a:endParaRPr lang="en-US" altLang="ja-JP" sz="2200" dirty="0" smtClean="0"/>
          </a:p>
          <a:p>
            <a:pPr lvl="1" eaLnBrk="1" hangingPunct="1">
              <a:lnSpc>
                <a:spcPct val="110000"/>
              </a:lnSpc>
            </a:pPr>
            <a:r>
              <a:rPr lang="ja-JP" altLang="en-US" sz="1800" dirty="0" smtClean="0"/>
              <a:t>最重度者における体位交換の特記事項については、「</a:t>
            </a:r>
            <a:r>
              <a:rPr lang="en-US" altLang="ja-JP" sz="1800" dirty="0" smtClean="0"/>
              <a:t>1-3</a:t>
            </a:r>
            <a:r>
              <a:rPr lang="ja-JP" altLang="en-US" sz="1800" dirty="0" smtClean="0"/>
              <a:t>：寝返り」（能力の項目）に記載せずに、「</a:t>
            </a:r>
            <a:r>
              <a:rPr lang="en-US" altLang="ja-JP" sz="1800" dirty="0" smtClean="0"/>
              <a:t>2-1</a:t>
            </a:r>
            <a:r>
              <a:rPr lang="ja-JP" altLang="en-US" sz="1800" dirty="0" smtClean="0"/>
              <a:t>：移乗」（介助の方法の項目）に</a:t>
            </a:r>
            <a:r>
              <a:rPr lang="ja-JP" altLang="en-US" sz="1800" u="sng" dirty="0" smtClean="0"/>
              <a:t>頻度とともに</a:t>
            </a:r>
            <a:r>
              <a:rPr lang="ja-JP" altLang="en-US" sz="1800" dirty="0" smtClean="0"/>
              <a:t>記載するほうが、わかりやすい。</a:t>
            </a:r>
            <a:endParaRPr lang="en-US" altLang="ja-JP" sz="1800" dirty="0" smtClean="0"/>
          </a:p>
          <a:p>
            <a:pPr lvl="1" eaLnBrk="1" hangingPunct="1">
              <a:lnSpc>
                <a:spcPct val="110000"/>
              </a:lnSpc>
            </a:pPr>
            <a:endParaRPr lang="en-US" altLang="ja-JP" sz="1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第</a:t>
            </a:r>
            <a:r>
              <a:rPr kumimoji="1" lang="en-US" altLang="ja-JP" dirty="0" smtClean="0"/>
              <a:t>2</a:t>
            </a:r>
            <a:r>
              <a:rPr kumimoji="1" lang="ja-JP" altLang="en-US" dirty="0" smtClean="0"/>
              <a:t>群　　　</a:t>
            </a:r>
            <a:r>
              <a:rPr kumimoji="1" lang="en-US" altLang="ja-JP" sz="2000" dirty="0" smtClean="0"/>
              <a:t>2-2</a:t>
            </a:r>
            <a:r>
              <a:rPr kumimoji="1" lang="ja-JP" altLang="en-US" sz="2000" dirty="0" smtClean="0"/>
              <a:t>：移動</a:t>
            </a:r>
            <a:endParaRPr kumimoji="1" lang="ja-JP" altLang="en-US" dirty="0"/>
          </a:p>
        </p:txBody>
      </p:sp>
      <p:sp>
        <p:nvSpPr>
          <p:cNvPr id="4" name="コンテンツ プレースホルダー 3"/>
          <p:cNvSpPr>
            <a:spLocks noGrp="1"/>
          </p:cNvSpPr>
          <p:nvPr>
            <p:ph sz="quarter" idx="1"/>
          </p:nvPr>
        </p:nvSpPr>
        <p:spPr>
          <a:xfrm>
            <a:off x="566738" y="1341438"/>
            <a:ext cx="8109718" cy="4535834"/>
          </a:xfrm>
        </p:spPr>
        <p:txBody>
          <a:bodyPr>
            <a:normAutofit fontScale="70000" lnSpcReduction="20000"/>
          </a:bodyPr>
          <a:lstStyle/>
          <a:p>
            <a:pPr>
              <a:lnSpc>
                <a:spcPct val="120000"/>
              </a:lnSpc>
            </a:pPr>
            <a:r>
              <a:rPr kumimoji="1" lang="ja-JP" altLang="en-US" dirty="0" smtClean="0"/>
              <a:t>移動における「見守り等」</a:t>
            </a:r>
            <a:endParaRPr kumimoji="1" lang="en-US" altLang="ja-JP" dirty="0" smtClean="0"/>
          </a:p>
          <a:p>
            <a:pPr lvl="1">
              <a:lnSpc>
                <a:spcPct val="120000"/>
              </a:lnSpc>
            </a:pPr>
            <a:r>
              <a:rPr lang="ja-JP" altLang="en-US" dirty="0" smtClean="0"/>
              <a:t>「</a:t>
            </a:r>
            <a:r>
              <a:rPr lang="ja-JP" altLang="en-US" dirty="0"/>
              <a:t>適切</a:t>
            </a:r>
            <a:r>
              <a:rPr lang="ja-JP" altLang="en-US" dirty="0" smtClean="0"/>
              <a:t>な介助の方法」による選択</a:t>
            </a:r>
            <a:endParaRPr lang="en-US" altLang="ja-JP" dirty="0" smtClean="0"/>
          </a:p>
          <a:p>
            <a:pPr lvl="2">
              <a:lnSpc>
                <a:spcPct val="120000"/>
              </a:lnSpc>
            </a:pPr>
            <a:r>
              <a:rPr lang="ja-JP" altLang="en-US" dirty="0" smtClean="0"/>
              <a:t>「見守り等」「一部介助」の選択が過剰になっていないか。</a:t>
            </a:r>
            <a:endParaRPr lang="en-US" altLang="ja-JP" dirty="0" smtClean="0"/>
          </a:p>
          <a:p>
            <a:pPr lvl="2">
              <a:lnSpc>
                <a:spcPct val="120000"/>
              </a:lnSpc>
            </a:pPr>
            <a:r>
              <a:rPr lang="ja-JP" altLang="en-US" dirty="0" smtClean="0"/>
              <a:t>「移動」における「見守り等」の定義</a:t>
            </a:r>
            <a:endParaRPr lang="en-US" altLang="ja-JP" dirty="0" smtClean="0"/>
          </a:p>
          <a:p>
            <a:pPr lvl="3">
              <a:lnSpc>
                <a:spcPct val="120000"/>
              </a:lnSpc>
            </a:pPr>
            <a:r>
              <a:rPr lang="en-US" altLang="ja-JP" dirty="0" smtClean="0"/>
              <a:t>『</a:t>
            </a:r>
            <a:r>
              <a:rPr lang="ja-JP" altLang="en-US" u="sng" dirty="0" smtClean="0"/>
              <a:t>常時の付き添いの必要がある</a:t>
            </a:r>
            <a:r>
              <a:rPr lang="ja-JP" altLang="en-US" dirty="0" smtClean="0"/>
              <a:t>「見守り」</a:t>
            </a:r>
            <a:r>
              <a:rPr lang="en-US" altLang="ja-JP" dirty="0" smtClean="0"/>
              <a:t>』</a:t>
            </a:r>
          </a:p>
          <a:p>
            <a:pPr lvl="2">
              <a:lnSpc>
                <a:spcPct val="120000"/>
              </a:lnSpc>
            </a:pPr>
            <a:r>
              <a:rPr lang="ja-JP" altLang="en-US" dirty="0" smtClean="0"/>
              <a:t>よくみられる例</a:t>
            </a:r>
            <a:endParaRPr lang="en-US" altLang="ja-JP" dirty="0" smtClean="0"/>
          </a:p>
          <a:p>
            <a:pPr lvl="3">
              <a:lnSpc>
                <a:spcPct val="120000"/>
              </a:lnSpc>
            </a:pPr>
            <a:r>
              <a:rPr lang="en-US" altLang="ja-JP" dirty="0" smtClean="0"/>
              <a:t>2-2</a:t>
            </a:r>
            <a:r>
              <a:rPr lang="ja-JP" altLang="en-US" dirty="0" smtClean="0"/>
              <a:t>「移動時ふらつきが見られるため移動に見守りが必要。」としつつ、</a:t>
            </a:r>
            <a:r>
              <a:rPr lang="en-US" altLang="ja-JP" dirty="0" smtClean="0"/>
              <a:t>2-12</a:t>
            </a:r>
            <a:r>
              <a:rPr lang="ja-JP" altLang="en-US" dirty="0" smtClean="0"/>
              <a:t>「毎日、</a:t>
            </a:r>
            <a:r>
              <a:rPr lang="en-US" altLang="ja-JP" dirty="0" smtClean="0"/>
              <a:t>30</a:t>
            </a:r>
            <a:r>
              <a:rPr lang="ja-JP" altLang="en-US" dirty="0" smtClean="0"/>
              <a:t>分程度一人で散歩している」等</a:t>
            </a:r>
            <a:endParaRPr lang="en-US" altLang="ja-JP" dirty="0" smtClean="0"/>
          </a:p>
          <a:p>
            <a:pPr lvl="3">
              <a:lnSpc>
                <a:spcPct val="120000"/>
              </a:lnSpc>
            </a:pPr>
            <a:endParaRPr lang="en-US" altLang="ja-JP" dirty="0" smtClean="0"/>
          </a:p>
          <a:p>
            <a:pPr lvl="1">
              <a:lnSpc>
                <a:spcPct val="120000"/>
              </a:lnSpc>
            </a:pPr>
            <a:r>
              <a:rPr lang="ja-JP" altLang="en-US" dirty="0" smtClean="0"/>
              <a:t>適切な判断レベルをどのように形成していくか。</a:t>
            </a:r>
            <a:endParaRPr lang="en-US" altLang="ja-JP" dirty="0" smtClean="0"/>
          </a:p>
          <a:p>
            <a:pPr lvl="2">
              <a:lnSpc>
                <a:spcPct val="120000"/>
              </a:lnSpc>
            </a:pPr>
            <a:r>
              <a:rPr lang="ja-JP" altLang="en-US" dirty="0" smtClean="0"/>
              <a:t>固定的な判断基準を作らない（特定の基本調査項目が「一部介助」の場合、移動は一部介助とする／等）</a:t>
            </a:r>
            <a:endParaRPr lang="en-US" altLang="ja-JP" dirty="0" smtClean="0"/>
          </a:p>
          <a:p>
            <a:pPr lvl="2">
              <a:lnSpc>
                <a:spcPct val="120000"/>
              </a:lnSpc>
            </a:pPr>
            <a:r>
              <a:rPr lang="ja-JP" altLang="en-US" dirty="0" smtClean="0"/>
              <a:t>基本的に、専門職による合意が必要（テキスト等に具体的な判断規定は設定されていない）</a:t>
            </a:r>
            <a:endParaRPr lang="en-US" altLang="ja-JP" dirty="0" smtClean="0"/>
          </a:p>
          <a:p>
            <a:pPr lvl="2">
              <a:lnSpc>
                <a:spcPct val="120000"/>
              </a:lnSpc>
            </a:pPr>
            <a:r>
              <a:rPr lang="ja-JP" altLang="en-US" dirty="0" smtClean="0"/>
              <a:t>審査会の議論・判断においても同様の課題がある。</a:t>
            </a:r>
            <a:endParaRPr lang="en-US" altLang="ja-JP" dirty="0" smtClean="0"/>
          </a:p>
        </p:txBody>
      </p:sp>
    </p:spTree>
    <p:extLst>
      <p:ext uri="{BB962C8B-B14F-4D97-AF65-F5344CB8AC3E}">
        <p14:creationId xmlns="" xmlns:p14="http://schemas.microsoft.com/office/powerpoint/2010/main" val="116197120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566738" y="1341438"/>
            <a:ext cx="8001000" cy="5327922"/>
          </a:xfrm>
        </p:spPr>
        <p:txBody>
          <a:bodyPr>
            <a:normAutofit fontScale="92500" lnSpcReduction="10000"/>
          </a:bodyPr>
          <a:lstStyle/>
          <a:p>
            <a:pPr eaLnBrk="1" hangingPunct="1">
              <a:lnSpc>
                <a:spcPct val="110000"/>
              </a:lnSpc>
            </a:pPr>
            <a:r>
              <a:rPr lang="ja-JP" altLang="en-US" sz="2200" dirty="0" smtClean="0"/>
              <a:t>移動は日常生活に関する総合的な調査項目</a:t>
            </a:r>
            <a:endParaRPr lang="en-US" altLang="ja-JP" sz="2200" dirty="0" smtClean="0"/>
          </a:p>
          <a:p>
            <a:pPr lvl="1" eaLnBrk="1" hangingPunct="1">
              <a:lnSpc>
                <a:spcPct val="110000"/>
              </a:lnSpc>
            </a:pPr>
            <a:r>
              <a:rPr lang="ja-JP" altLang="en-US" sz="1800" dirty="0" smtClean="0"/>
              <a:t>各調査項目の聞き取りで総合的に把握する（特に排尿）。</a:t>
            </a:r>
            <a:endParaRPr lang="en-US" altLang="ja-JP" sz="1800" dirty="0" smtClean="0"/>
          </a:p>
          <a:p>
            <a:pPr lvl="1" eaLnBrk="1" hangingPunct="1">
              <a:lnSpc>
                <a:spcPct val="110000"/>
              </a:lnSpc>
            </a:pPr>
            <a:r>
              <a:rPr lang="ja-JP" altLang="en-US" sz="1800" dirty="0" smtClean="0"/>
              <a:t>想定される場面</a:t>
            </a:r>
            <a:endParaRPr lang="en-US" altLang="ja-JP" sz="1800" dirty="0" smtClean="0"/>
          </a:p>
          <a:p>
            <a:pPr lvl="2" eaLnBrk="1" hangingPunct="1">
              <a:lnSpc>
                <a:spcPct val="110000"/>
              </a:lnSpc>
            </a:pPr>
            <a:r>
              <a:rPr lang="ja-JP" altLang="en-US" sz="1500" dirty="0" smtClean="0"/>
              <a:t>自宅内での移動（食事、トイレ、台所、来客時など）</a:t>
            </a:r>
            <a:endParaRPr lang="en-US" altLang="ja-JP" sz="1500" dirty="0" smtClean="0"/>
          </a:p>
          <a:p>
            <a:pPr lvl="2" eaLnBrk="1" hangingPunct="1">
              <a:lnSpc>
                <a:spcPct val="110000"/>
              </a:lnSpc>
            </a:pPr>
            <a:r>
              <a:rPr lang="ja-JP" altLang="en-US" sz="1500" dirty="0" smtClean="0"/>
              <a:t>入浴時：通常時に介助がない場合でも施設やデイサービスなどの大浴場での対応が異なる場合がある。</a:t>
            </a:r>
            <a:endParaRPr lang="en-US" altLang="ja-JP" sz="1500" dirty="0" smtClean="0"/>
          </a:p>
          <a:p>
            <a:pPr lvl="2" eaLnBrk="1" hangingPunct="1">
              <a:lnSpc>
                <a:spcPct val="110000"/>
              </a:lnSpc>
            </a:pPr>
            <a:r>
              <a:rPr lang="ja-JP" altLang="en-US" sz="1500" dirty="0" smtClean="0"/>
              <a:t>移動の機会を特定することが重要（＝活動性や頻度を把握することができる）</a:t>
            </a:r>
            <a:endParaRPr lang="en-US" altLang="ja-JP" sz="1500" dirty="0" smtClean="0"/>
          </a:p>
          <a:p>
            <a:pPr eaLnBrk="1" hangingPunct="1">
              <a:lnSpc>
                <a:spcPct val="110000"/>
              </a:lnSpc>
            </a:pPr>
            <a:r>
              <a:rPr lang="ja-JP" altLang="en-US" sz="2200" dirty="0" smtClean="0"/>
              <a:t>外出時の移動や転倒等の頻度について丁寧な聞き取りを行う（特に軽度者）</a:t>
            </a:r>
            <a:endParaRPr lang="en-US" altLang="ja-JP" sz="2200" dirty="0" smtClean="0"/>
          </a:p>
          <a:p>
            <a:pPr lvl="1" eaLnBrk="1" hangingPunct="1">
              <a:lnSpc>
                <a:spcPct val="110000"/>
              </a:lnSpc>
            </a:pPr>
            <a:r>
              <a:rPr lang="ja-JP" altLang="en-US" sz="1800" dirty="0" smtClean="0"/>
              <a:t>定義上、「外出時」の移動は、評価の対象に含まれない（基本調査の選択には含まれない）ものの、外出時の介助は、特に軽度者の介護の手間にかかる審査判定において議論されることが多いことから、「</a:t>
            </a:r>
            <a:r>
              <a:rPr lang="en-US" altLang="ja-JP" sz="1800" dirty="0" smtClean="0"/>
              <a:t>2-12</a:t>
            </a:r>
            <a:r>
              <a:rPr lang="ja-JP" altLang="en-US" sz="1800" dirty="0" smtClean="0"/>
              <a:t>：外出頻度」などと関連づけて特記事項を記載することが望ましい。</a:t>
            </a:r>
            <a:endParaRPr lang="en-US" altLang="ja-JP" sz="1800" dirty="0" smtClean="0"/>
          </a:p>
          <a:p>
            <a:pPr lvl="1" eaLnBrk="1" hangingPunct="1">
              <a:lnSpc>
                <a:spcPct val="110000"/>
              </a:lnSpc>
            </a:pPr>
            <a:r>
              <a:rPr lang="ja-JP" altLang="en-US" sz="1800" dirty="0" smtClean="0"/>
              <a:t>「外出時の移動」の聞き取りが必要な理由を「審査会の視点」から説明することが重要。</a:t>
            </a:r>
            <a:endParaRPr lang="en-US" altLang="ja-JP" sz="1800" dirty="0" smtClean="0"/>
          </a:p>
          <a:p>
            <a:pPr lvl="1" eaLnBrk="1" hangingPunct="1">
              <a:lnSpc>
                <a:spcPct val="110000"/>
              </a:lnSpc>
            </a:pPr>
            <a:r>
              <a:rPr lang="ja-JP" altLang="en-US" sz="1800" dirty="0" smtClean="0"/>
              <a:t>「</a:t>
            </a:r>
            <a:r>
              <a:rPr lang="en-US" altLang="ja-JP" sz="1800" dirty="0" smtClean="0"/>
              <a:t>2-2</a:t>
            </a:r>
            <a:r>
              <a:rPr lang="ja-JP" altLang="en-US" sz="1800" dirty="0" smtClean="0"/>
              <a:t>移動」で「介助されていない」を選択する場合でも、転倒等の頻度により、申請者に必要な「機能訓練」に関する評価が異なる可能性がある。</a:t>
            </a:r>
            <a:endParaRPr lang="en-US" altLang="ja-JP" sz="1800" dirty="0" smtClean="0"/>
          </a:p>
          <a:p>
            <a:pPr lvl="1" eaLnBrk="1" hangingPunct="1">
              <a:lnSpc>
                <a:spcPct val="110000"/>
              </a:lnSpc>
            </a:pPr>
            <a:endParaRPr lang="en-US" altLang="ja-JP" sz="1800" dirty="0" smtClean="0"/>
          </a:p>
        </p:txBody>
      </p:sp>
      <p:sp>
        <p:nvSpPr>
          <p:cNvPr id="4" name="タイトル 3"/>
          <p:cNvSpPr>
            <a:spLocks noGrp="1"/>
          </p:cNvSpPr>
          <p:nvPr>
            <p:ph type="title"/>
          </p:nvPr>
        </p:nvSpPr>
        <p:spPr/>
        <p:txBody>
          <a:bodyPr/>
          <a:lstStyle/>
          <a:p>
            <a:r>
              <a:rPr lang="ja-JP" altLang="en-US" dirty="0" smtClean="0"/>
              <a:t>第</a:t>
            </a:r>
            <a:r>
              <a:rPr lang="en-US" altLang="ja-JP" dirty="0" smtClean="0"/>
              <a:t>2</a:t>
            </a:r>
            <a:r>
              <a:rPr lang="ja-JP" altLang="en-US" dirty="0" smtClean="0"/>
              <a:t>群　　　</a:t>
            </a:r>
            <a:r>
              <a:rPr lang="en-US" altLang="ja-JP" sz="2000" dirty="0" smtClean="0"/>
              <a:t>2-2</a:t>
            </a:r>
            <a:r>
              <a:rPr lang="ja-JP" altLang="en-US" sz="2000" dirty="0" smtClean="0"/>
              <a:t>：移動</a:t>
            </a:r>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第</a:t>
            </a:r>
            <a:r>
              <a:rPr lang="en-US" altLang="ja-JP" dirty="0" smtClean="0"/>
              <a:t>2</a:t>
            </a:r>
            <a:r>
              <a:rPr lang="ja-JP" altLang="en-US" dirty="0" smtClean="0"/>
              <a:t>群　　</a:t>
            </a:r>
            <a:r>
              <a:rPr lang="en-US" altLang="ja-JP" sz="2000" dirty="0" smtClean="0"/>
              <a:t>2-4</a:t>
            </a:r>
            <a:r>
              <a:rPr lang="ja-JP" altLang="en-US" sz="2000" dirty="0" smtClean="0"/>
              <a:t>：食事摂取</a:t>
            </a:r>
            <a:endParaRPr lang="ja-JP" altLang="en-US" dirty="0" smtClean="0"/>
          </a:p>
        </p:txBody>
      </p:sp>
      <p:sp>
        <p:nvSpPr>
          <p:cNvPr id="13315" name="Rectangle 3"/>
          <p:cNvSpPr>
            <a:spLocks noGrp="1" noChangeArrowheads="1"/>
          </p:cNvSpPr>
          <p:nvPr>
            <p:ph type="body" idx="1"/>
          </p:nvPr>
        </p:nvSpPr>
        <p:spPr>
          <a:xfrm>
            <a:off x="566738" y="1341438"/>
            <a:ext cx="8001000" cy="5039890"/>
          </a:xfrm>
        </p:spPr>
        <p:txBody>
          <a:bodyPr>
            <a:normAutofit lnSpcReduction="10000"/>
          </a:bodyPr>
          <a:lstStyle/>
          <a:p>
            <a:pPr eaLnBrk="1" hangingPunct="1">
              <a:lnSpc>
                <a:spcPct val="110000"/>
              </a:lnSpc>
            </a:pPr>
            <a:r>
              <a:rPr lang="ja-JP" altLang="en-US" sz="2400" dirty="0" smtClean="0"/>
              <a:t>行為区分毎の時間において、最も時間の幅をもつ</a:t>
            </a:r>
            <a:r>
              <a:rPr lang="ja-JP" altLang="en-US" sz="1600" dirty="0" smtClean="0"/>
              <a:t>（</a:t>
            </a:r>
            <a:r>
              <a:rPr lang="en-US" altLang="ja-JP" sz="1600" dirty="0" smtClean="0"/>
              <a:t>1.1</a:t>
            </a:r>
            <a:r>
              <a:rPr lang="ja-JP" altLang="en-US" sz="1600" dirty="0" smtClean="0"/>
              <a:t>分</a:t>
            </a:r>
            <a:r>
              <a:rPr lang="en-US" altLang="ja-JP" sz="1600" dirty="0" smtClean="0"/>
              <a:t>-71.4</a:t>
            </a:r>
            <a:r>
              <a:rPr lang="ja-JP" altLang="en-US" sz="1600" dirty="0" smtClean="0"/>
              <a:t>分）</a:t>
            </a:r>
            <a:r>
              <a:rPr lang="ja-JP" altLang="en-US" sz="2400" dirty="0" smtClean="0"/>
              <a:t>「食事」の樹形図の最上位分岐点の調査項目。</a:t>
            </a:r>
            <a:endParaRPr lang="en-US" altLang="ja-JP" sz="2400" dirty="0" smtClean="0"/>
          </a:p>
          <a:p>
            <a:pPr eaLnBrk="1" hangingPunct="1">
              <a:lnSpc>
                <a:spcPct val="110000"/>
              </a:lnSpc>
            </a:pPr>
            <a:r>
              <a:rPr lang="ja-JP" altLang="en-US" sz="2400" dirty="0" smtClean="0"/>
              <a:t>食事の樹形図では分岐は「見守り」</a:t>
            </a:r>
            <a:r>
              <a:rPr lang="en-US" altLang="ja-JP" sz="2400" dirty="0" smtClean="0"/>
              <a:t>-</a:t>
            </a:r>
            <a:r>
              <a:rPr lang="ja-JP" altLang="en-US" sz="2400" dirty="0" smtClean="0"/>
              <a:t>「一部介助」で発生する。</a:t>
            </a:r>
            <a:r>
              <a:rPr lang="en-US" altLang="ja-JP" sz="2400" dirty="0" smtClean="0"/>
              <a:t/>
            </a:r>
            <a:br>
              <a:rPr lang="en-US" altLang="ja-JP" sz="2400" dirty="0" smtClean="0"/>
            </a:br>
            <a:r>
              <a:rPr lang="ja-JP" altLang="en-US" sz="1200" dirty="0" smtClean="0"/>
              <a:t>（その他</a:t>
            </a:r>
            <a:r>
              <a:rPr lang="en-US" altLang="ja-JP" sz="1200" dirty="0" smtClean="0"/>
              <a:t>4</a:t>
            </a:r>
            <a:r>
              <a:rPr lang="ja-JP" altLang="en-US" sz="1200" dirty="0" smtClean="0"/>
              <a:t>か所で分岐点として採用）</a:t>
            </a:r>
            <a:endParaRPr lang="en-US" altLang="ja-JP" sz="2400" dirty="0" smtClean="0"/>
          </a:p>
          <a:p>
            <a:pPr eaLnBrk="1" hangingPunct="1">
              <a:lnSpc>
                <a:spcPct val="110000"/>
              </a:lnSpc>
            </a:pPr>
            <a:r>
              <a:rPr lang="ja-JP" altLang="en-US" sz="2400" dirty="0" smtClean="0"/>
              <a:t>選択・特記事項上の留意点</a:t>
            </a:r>
            <a:endParaRPr lang="en-US" altLang="ja-JP" sz="2400" dirty="0" smtClean="0"/>
          </a:p>
          <a:p>
            <a:pPr lvl="1" eaLnBrk="1" hangingPunct="1">
              <a:lnSpc>
                <a:spcPct val="110000"/>
              </a:lnSpc>
            </a:pPr>
            <a:r>
              <a:rPr lang="ja-JP" altLang="en-US" sz="2000" dirty="0" smtClean="0"/>
              <a:t>食事摂取の介助にかかる介助時間は、実際の介護時間において長時間であり、個人差も発生しやすいことから、介護認定審査会の判定においては、重要な意味を持つ場合がある。</a:t>
            </a:r>
            <a:endParaRPr lang="en-US" altLang="ja-JP" sz="2000" dirty="0" smtClean="0"/>
          </a:p>
          <a:p>
            <a:pPr lvl="1" eaLnBrk="1" hangingPunct="1">
              <a:lnSpc>
                <a:spcPct val="110000"/>
              </a:lnSpc>
            </a:pPr>
            <a:r>
              <a:rPr lang="ja-JP" altLang="en-US" sz="2000" dirty="0" smtClean="0"/>
              <a:t>「一部介助」：「ただし、この</a:t>
            </a:r>
            <a:r>
              <a:rPr lang="en-US" altLang="ja-JP" sz="2000" dirty="0" smtClean="0"/>
              <a:t>『</a:t>
            </a:r>
            <a:r>
              <a:rPr lang="ja-JP" altLang="en-US" sz="2000" dirty="0" smtClean="0"/>
              <a:t>一部</a:t>
            </a:r>
            <a:r>
              <a:rPr lang="en-US" altLang="ja-JP" sz="2000" dirty="0" smtClean="0"/>
              <a:t>』</a:t>
            </a:r>
            <a:r>
              <a:rPr lang="ja-JP" altLang="en-US" sz="2000" dirty="0" smtClean="0"/>
              <a:t>については、時間の長短は問わない」</a:t>
            </a:r>
            <a:endParaRPr lang="en-US" altLang="ja-JP" sz="2000" dirty="0" smtClean="0"/>
          </a:p>
          <a:p>
            <a:pPr lvl="2" eaLnBrk="1" hangingPunct="1">
              <a:lnSpc>
                <a:spcPct val="110000"/>
              </a:lnSpc>
            </a:pPr>
            <a:r>
              <a:rPr lang="ja-JP" altLang="en-US" sz="1600" dirty="0" smtClean="0"/>
              <a:t>ほとんど介助が行われない一部介助：「ほとんど自分で食べるが、大きなものは、小さく切るなどの介助が行われている」</a:t>
            </a:r>
            <a:endParaRPr lang="en-US" altLang="ja-JP" sz="1600" dirty="0" smtClean="0"/>
          </a:p>
          <a:p>
            <a:pPr lvl="2" eaLnBrk="1" hangingPunct="1">
              <a:lnSpc>
                <a:spcPct val="110000"/>
              </a:lnSpc>
            </a:pPr>
            <a:r>
              <a:rPr lang="ja-JP" altLang="en-US" sz="1600" dirty="0" smtClean="0"/>
              <a:t>全介助に限りなく近い一部介助：「自分で食べようとするが、数口でやめてしまうため、ほとんどを介助している」</a:t>
            </a:r>
            <a:endParaRPr lang="en-US" altLang="ja-JP" sz="16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第</a:t>
            </a:r>
            <a:r>
              <a:rPr kumimoji="1" lang="en-US" altLang="ja-JP" dirty="0" smtClean="0"/>
              <a:t>2</a:t>
            </a:r>
            <a:r>
              <a:rPr kumimoji="1" lang="ja-JP" altLang="en-US" dirty="0" smtClean="0"/>
              <a:t>群</a:t>
            </a:r>
            <a:r>
              <a:rPr lang="ja-JP" altLang="en-US" dirty="0" smtClean="0"/>
              <a:t>　　</a:t>
            </a:r>
            <a:r>
              <a:rPr lang="en-US" altLang="ja-JP" sz="2000" dirty="0" smtClean="0"/>
              <a:t>2-5/2-6</a:t>
            </a:r>
            <a:r>
              <a:rPr lang="ja-JP" altLang="en-US" sz="2000" dirty="0" smtClean="0"/>
              <a:t>：排尿・排便</a:t>
            </a:r>
            <a:endParaRPr kumimoji="1" lang="ja-JP" altLang="en-US" sz="2000" dirty="0"/>
          </a:p>
        </p:txBody>
      </p:sp>
      <p:sp>
        <p:nvSpPr>
          <p:cNvPr id="3" name="コンテンツ プレースホルダ 2"/>
          <p:cNvSpPr>
            <a:spLocks noGrp="1"/>
          </p:cNvSpPr>
          <p:nvPr>
            <p:ph idx="1"/>
          </p:nvPr>
        </p:nvSpPr>
        <p:spPr>
          <a:xfrm>
            <a:off x="566738" y="1196752"/>
            <a:ext cx="8253734" cy="5255914"/>
          </a:xfrm>
        </p:spPr>
        <p:txBody>
          <a:bodyPr>
            <a:noAutofit/>
          </a:bodyPr>
          <a:lstStyle/>
          <a:p>
            <a:pPr>
              <a:lnSpc>
                <a:spcPct val="120000"/>
              </a:lnSpc>
            </a:pPr>
            <a:r>
              <a:rPr lang="ja-JP" altLang="en-US" sz="2400" dirty="0" smtClean="0"/>
              <a:t>排尿での分岐点は、樹形図上、</a:t>
            </a:r>
            <a:r>
              <a:rPr lang="en-US" altLang="ja-JP" sz="2400" dirty="0" smtClean="0"/>
              <a:t>2</a:t>
            </a:r>
            <a:r>
              <a:rPr lang="ja-JP" altLang="en-US" sz="2400" dirty="0" smtClean="0"/>
              <a:t>か所しかないが、軽中度では分岐上、大きな違いとなる場合があるため、特に注意が必要。また、中間評価項目得点への影響もある。</a:t>
            </a:r>
          </a:p>
          <a:p>
            <a:pPr eaLnBrk="1" hangingPunct="1">
              <a:lnSpc>
                <a:spcPct val="120000"/>
              </a:lnSpc>
            </a:pPr>
            <a:r>
              <a:rPr lang="ja-JP" altLang="en-US" sz="2400" dirty="0" smtClean="0"/>
              <a:t>失禁時の「適切な介助の方法」の考え方</a:t>
            </a:r>
            <a:endParaRPr lang="en-US" altLang="ja-JP" sz="2400" dirty="0" smtClean="0"/>
          </a:p>
          <a:p>
            <a:pPr lvl="1" eaLnBrk="1" hangingPunct="1">
              <a:lnSpc>
                <a:spcPct val="120000"/>
              </a:lnSpc>
            </a:pPr>
            <a:r>
              <a:rPr lang="ja-JP" altLang="en-US" sz="2000" dirty="0" smtClean="0"/>
              <a:t>失禁の原因がどこにあるかによって「適切な介助の方法」を検討する調査項目が異なる</a:t>
            </a:r>
            <a:endParaRPr lang="en-US" altLang="ja-JP" sz="2000" dirty="0" smtClean="0"/>
          </a:p>
          <a:p>
            <a:pPr lvl="2" eaLnBrk="1" hangingPunct="1">
              <a:lnSpc>
                <a:spcPct val="120000"/>
              </a:lnSpc>
            </a:pPr>
            <a:r>
              <a:rPr lang="ja-JP" altLang="en-US" sz="1700" dirty="0" smtClean="0"/>
              <a:t>トイレまでの移動に介護が必要な場合は「</a:t>
            </a:r>
            <a:r>
              <a:rPr lang="en-US" altLang="ja-JP" sz="1700" dirty="0" smtClean="0"/>
              <a:t>2-2</a:t>
            </a:r>
            <a:r>
              <a:rPr lang="ja-JP" altLang="en-US" sz="1700" dirty="0" smtClean="0"/>
              <a:t>移動」</a:t>
            </a:r>
            <a:endParaRPr lang="en-US" altLang="ja-JP" sz="1700" dirty="0" smtClean="0"/>
          </a:p>
          <a:p>
            <a:pPr lvl="2" eaLnBrk="1" hangingPunct="1">
              <a:lnSpc>
                <a:spcPct val="120000"/>
              </a:lnSpc>
            </a:pPr>
            <a:r>
              <a:rPr lang="ja-JP" altLang="en-US" sz="1700" dirty="0" smtClean="0"/>
              <a:t>ズボンの上げ下げ・トイレへの誘導の声かけが必要な場合は「</a:t>
            </a:r>
            <a:r>
              <a:rPr lang="en-US" altLang="ja-JP" sz="1700" dirty="0" smtClean="0"/>
              <a:t>2-5</a:t>
            </a:r>
            <a:r>
              <a:rPr lang="ja-JP" altLang="en-US" sz="1700" dirty="0" smtClean="0"/>
              <a:t>排尿」「</a:t>
            </a:r>
            <a:r>
              <a:rPr lang="en-US" altLang="ja-JP" sz="1700" dirty="0" smtClean="0"/>
              <a:t>2-6</a:t>
            </a:r>
            <a:r>
              <a:rPr lang="ja-JP" altLang="en-US" sz="1700" dirty="0" smtClean="0"/>
              <a:t>排便」</a:t>
            </a:r>
            <a:endParaRPr lang="en-US" altLang="ja-JP" sz="1700" dirty="0" smtClean="0"/>
          </a:p>
          <a:p>
            <a:pPr lvl="1" eaLnBrk="1" hangingPunct="1">
              <a:lnSpc>
                <a:spcPct val="120000"/>
              </a:lnSpc>
            </a:pPr>
            <a:r>
              <a:rPr lang="ja-JP" altLang="en-US" sz="2000" dirty="0" smtClean="0"/>
              <a:t>失禁時の対応を自身で行っている場合の評価</a:t>
            </a:r>
            <a:endParaRPr lang="en-US" altLang="ja-JP" sz="2000" dirty="0" smtClean="0"/>
          </a:p>
          <a:p>
            <a:pPr lvl="1" eaLnBrk="1" hangingPunct="1">
              <a:lnSpc>
                <a:spcPct val="120000"/>
              </a:lnSpc>
            </a:pPr>
            <a:r>
              <a:rPr lang="ja-JP" altLang="en-US" sz="2000" dirty="0" smtClean="0"/>
              <a:t>認定調査員が「不適切」と判断する場合は、そのように判断する具体的な理由や事実を特記事項に記載した上で、選択の妥当性について審査会の判断をあおぐ</a:t>
            </a:r>
            <a:endParaRPr lang="en-US" altLang="ja-JP" sz="2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第</a:t>
            </a:r>
            <a:r>
              <a:rPr kumimoji="1" lang="en-US" altLang="ja-JP" dirty="0" smtClean="0"/>
              <a:t>2</a:t>
            </a:r>
            <a:r>
              <a:rPr kumimoji="1" lang="ja-JP" altLang="en-US" dirty="0" smtClean="0"/>
              <a:t>群</a:t>
            </a:r>
            <a:r>
              <a:rPr lang="ja-JP" altLang="en-US" dirty="0" smtClean="0"/>
              <a:t>　　</a:t>
            </a:r>
            <a:r>
              <a:rPr lang="en-US" altLang="ja-JP" sz="2000" dirty="0" smtClean="0"/>
              <a:t>2-5/2-6</a:t>
            </a:r>
            <a:r>
              <a:rPr lang="ja-JP" altLang="en-US" sz="2000" dirty="0" smtClean="0"/>
              <a:t>：排尿・排便</a:t>
            </a:r>
            <a:endParaRPr kumimoji="1" lang="ja-JP" altLang="en-US" sz="2000" dirty="0"/>
          </a:p>
        </p:txBody>
      </p:sp>
      <p:sp>
        <p:nvSpPr>
          <p:cNvPr id="3" name="コンテンツ プレースホルダ 2"/>
          <p:cNvSpPr>
            <a:spLocks noGrp="1"/>
          </p:cNvSpPr>
          <p:nvPr>
            <p:ph idx="1"/>
          </p:nvPr>
        </p:nvSpPr>
        <p:spPr>
          <a:xfrm>
            <a:off x="566738" y="1341438"/>
            <a:ext cx="8181726" cy="5255914"/>
          </a:xfrm>
        </p:spPr>
        <p:txBody>
          <a:bodyPr>
            <a:normAutofit/>
          </a:bodyPr>
          <a:lstStyle/>
          <a:p>
            <a:pPr eaLnBrk="1" hangingPunct="1">
              <a:lnSpc>
                <a:spcPct val="110000"/>
              </a:lnSpc>
            </a:pPr>
            <a:r>
              <a:rPr lang="ja-JP" altLang="en-US" sz="2600" dirty="0" smtClean="0"/>
              <a:t>ポータブルの掃除に関する解釈</a:t>
            </a:r>
            <a:endParaRPr lang="en-US" altLang="ja-JP" sz="2600" dirty="0" smtClean="0"/>
          </a:p>
          <a:p>
            <a:pPr lvl="1" eaLnBrk="1" hangingPunct="1">
              <a:lnSpc>
                <a:spcPct val="110000"/>
              </a:lnSpc>
            </a:pPr>
            <a:r>
              <a:rPr lang="ja-JP" altLang="en-US" sz="1700" dirty="0" smtClean="0"/>
              <a:t>ポータブルの「一括清掃」（翌朝に一回の掃除で対応等）は、排泄介助の機会が複数あったものを、介護者の都合などで「一回」で処理した場合が想定されている。</a:t>
            </a:r>
            <a:endParaRPr lang="en-US" altLang="ja-JP" sz="1700" dirty="0" smtClean="0"/>
          </a:p>
          <a:p>
            <a:pPr lvl="1" eaLnBrk="1" hangingPunct="1">
              <a:lnSpc>
                <a:spcPct val="110000"/>
              </a:lnSpc>
            </a:pPr>
            <a:r>
              <a:rPr lang="ja-JP" altLang="en-US" sz="1700" dirty="0" smtClean="0"/>
              <a:t>選択の基準は、「より頻回な状態」での選択になるため、昼間はトイレで排尿している場合などは、深夜帯以外の介助の状況を十分に把握した上で、選択を決定する。</a:t>
            </a:r>
            <a:endParaRPr lang="en-US" altLang="ja-JP" sz="1700" dirty="0" smtClean="0"/>
          </a:p>
          <a:p>
            <a:pPr lvl="1" eaLnBrk="1" hangingPunct="1">
              <a:lnSpc>
                <a:spcPct val="110000"/>
              </a:lnSpc>
            </a:pPr>
            <a:r>
              <a:rPr lang="ja-JP" altLang="en-US" sz="1700" dirty="0" smtClean="0"/>
              <a:t>なお、いずれの選択を行う場合も、ポータブルに対する介助の状況は、特記事項に頻度とともに記載することが重要。</a:t>
            </a:r>
            <a:endParaRPr lang="en-US" altLang="ja-JP" sz="1700" dirty="0" smtClean="0"/>
          </a:p>
          <a:p>
            <a:pPr lvl="1" eaLnBrk="1" hangingPunct="1">
              <a:lnSpc>
                <a:spcPct val="110000"/>
              </a:lnSpc>
            </a:pPr>
            <a:r>
              <a:rPr lang="ja-JP" altLang="en-US" sz="1700" dirty="0" smtClean="0"/>
              <a:t>便器まわり</a:t>
            </a:r>
            <a:r>
              <a:rPr lang="ja-JP" altLang="en-US" sz="1700" smtClean="0"/>
              <a:t>の掃除の考え方</a:t>
            </a:r>
            <a:endParaRPr lang="en-US" altLang="ja-JP" sz="1700" dirty="0" smtClean="0"/>
          </a:p>
          <a:p>
            <a:pPr lvl="1">
              <a:lnSpc>
                <a:spcPct val="120000"/>
              </a:lnSpc>
            </a:pPr>
            <a:endParaRPr lang="ja-JP" altLang="en-US" dirty="0" smtClean="0"/>
          </a:p>
        </p:txBody>
      </p:sp>
    </p:spTree>
  </p:cSld>
  <p:clrMapOvr>
    <a:masterClrMapping/>
  </p:clrMapOvr>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4713</TotalTime>
  <Words>2816</Words>
  <Application>Microsoft Office PowerPoint</Application>
  <PresentationFormat>画面に合わせる (4:3)</PresentationFormat>
  <Paragraphs>224</Paragraphs>
  <Slides>20</Slides>
  <Notes>20</Notes>
  <HiddenSlides>0</HiddenSlides>
  <MMClips>0</MMClips>
  <ScaleCrop>false</ScaleCrop>
  <HeadingPairs>
    <vt:vector size="4" baseType="variant">
      <vt:variant>
        <vt:lpstr>テーマ</vt:lpstr>
      </vt:variant>
      <vt:variant>
        <vt:i4>1</vt:i4>
      </vt:variant>
      <vt:variant>
        <vt:lpstr>スライド タイトル</vt:lpstr>
      </vt:variant>
      <vt:variant>
        <vt:i4>20</vt:i4>
      </vt:variant>
    </vt:vector>
  </HeadingPairs>
  <TitlesOfParts>
    <vt:vector size="21" baseType="lpstr">
      <vt:lpstr>Profile</vt:lpstr>
      <vt:lpstr>基本調査項目のポイントと疑義への対応</vt:lpstr>
      <vt:lpstr>第１群</vt:lpstr>
      <vt:lpstr>第１群　　1-5：座位保持</vt:lpstr>
      <vt:lpstr>第2群　　　2-1：移乗</vt:lpstr>
      <vt:lpstr>第2群　　　2-2：移動</vt:lpstr>
      <vt:lpstr>第2群　　　2-2：移動</vt:lpstr>
      <vt:lpstr>第2群　　2-4：食事摂取</vt:lpstr>
      <vt:lpstr>第2群　　2-5/2-6：排尿・排便</vt:lpstr>
      <vt:lpstr>第2群　　2-5/2-6：排尿・排便</vt:lpstr>
      <vt:lpstr>第2群　　2-5/2-6：排尿・排便</vt:lpstr>
      <vt:lpstr>第2群　　2-7/2-8/2-9：口腔清潔・洗顔・整髪</vt:lpstr>
      <vt:lpstr>第2群における「声かけ」の概念</vt:lpstr>
      <vt:lpstr>第3群　　3-4：短期記憶</vt:lpstr>
      <vt:lpstr>第4群　　</vt:lpstr>
      <vt:lpstr>第４群</vt:lpstr>
      <vt:lpstr>第5群　　5-3：日常の意思決定</vt:lpstr>
      <vt:lpstr>軽度者と重度者の特記事項のポイント</vt:lpstr>
      <vt:lpstr>基本調査の定義と疑義について</vt:lpstr>
      <vt:lpstr>基本調査の定義と疑義について</vt:lpstr>
      <vt:lpstr>よくある質問への回答を検討する</vt:lpstr>
    </vt:vector>
  </TitlesOfParts>
  <Company>IWANA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能力の項目</dc:title>
  <dc:creator>iwana</dc:creator>
  <cp:lastModifiedBy>murcadminj</cp:lastModifiedBy>
  <cp:revision>298</cp:revision>
  <dcterms:created xsi:type="dcterms:W3CDTF">2010-08-22T03:01:41Z</dcterms:created>
  <dcterms:modified xsi:type="dcterms:W3CDTF">2016-02-24T07:06:54Z</dcterms:modified>
</cp:coreProperties>
</file>