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embedTrueTypeFonts="1" saveSubsetFonts="1">
  <p:sldMasterIdLst>
    <p:sldMasterId id="2147484013" r:id="rId1"/>
    <p:sldMasterId id="2147484026" r:id="rId2"/>
  </p:sldMasterIdLst>
  <p:notesMasterIdLst>
    <p:notesMasterId r:id="rId19"/>
  </p:notesMasterIdLst>
  <p:handoutMasterIdLst>
    <p:handoutMasterId r:id="rId20"/>
  </p:handoutMasterIdLst>
  <p:sldIdLst>
    <p:sldId id="883" r:id="rId3"/>
    <p:sldId id="879" r:id="rId4"/>
    <p:sldId id="880" r:id="rId5"/>
    <p:sldId id="881" r:id="rId6"/>
    <p:sldId id="878" r:id="rId7"/>
    <p:sldId id="845" r:id="rId8"/>
    <p:sldId id="846" r:id="rId9"/>
    <p:sldId id="847" r:id="rId10"/>
    <p:sldId id="848" r:id="rId11"/>
    <p:sldId id="849" r:id="rId12"/>
    <p:sldId id="850" r:id="rId13"/>
    <p:sldId id="851" r:id="rId14"/>
    <p:sldId id="852" r:id="rId15"/>
    <p:sldId id="853" r:id="rId16"/>
    <p:sldId id="854" r:id="rId17"/>
    <p:sldId id="855" r:id="rId18"/>
  </p:sldIdLst>
  <p:sldSz cx="9906000" cy="6858000" type="A4"/>
  <p:notesSz cx="7099300" cy="10234613"/>
  <p:embeddedFontLst>
    <p:embeddedFont>
      <p:font typeface="HG丸ｺﾞｼｯｸM-PRO" panose="020F0600000000000000" pitchFamily="50" charset="-128"/>
      <p:regular r:id="rId21"/>
    </p:embeddedFont>
    <p:embeddedFont>
      <p:font typeface="HGPｺﾞｼｯｸE" panose="020B0900000000000000" pitchFamily="50" charset="-128"/>
      <p:regular r:id="rId22"/>
    </p:embeddedFont>
    <p:embeddedFont>
      <p:font typeface="Calibri" panose="020F0502020204030204" pitchFamily="34" charset="0"/>
      <p:regular r:id="rId23"/>
      <p:bold r:id="rId24"/>
      <p:italic r:id="rId25"/>
      <p:boldItalic r:id="rId26"/>
    </p:embeddedFont>
    <p:embeddedFont>
      <p:font typeface="メイリオ" panose="020B0604030504040204" pitchFamily="50" charset="-128"/>
      <p:regular r:id="rId27"/>
      <p:bold r:id="rId28"/>
      <p:italic r:id="rId29"/>
      <p:boldItalic r:id="rId30"/>
    </p:embeddedFont>
    <p:embeddedFont>
      <p:font typeface="Century" panose="02040604050505020304" pitchFamily="18" charset="0"/>
      <p:regular r:id="rId31"/>
    </p:embeddedFont>
    <p:embeddedFont>
      <p:font typeface="HGP創英角ｺﾞｼｯｸUB" panose="020B0900000000000000" pitchFamily="50" charset="-128"/>
      <p:regular r:id="rId32"/>
    </p:embeddedFont>
    <p:embeddedFont>
      <p:font typeface="Verdana" panose="020B0604030504040204" pitchFamily="34" charset="0"/>
      <p:regular r:id="rId33"/>
      <p:bold r:id="rId34"/>
      <p:italic r:id="rId35"/>
      <p:boldItalic r:id="rId36"/>
    </p:embeddedFont>
    <p:embeddedFont>
      <p:font typeface="HGS創英角ｺﾞｼｯｸUB" panose="020B0900000000000000" pitchFamily="50" charset="-128"/>
      <p:regular r:id="rId37"/>
    </p:embeddedFont>
  </p:embeddedFont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FFC2C2"/>
    <a:srgbClr val="66FFFF"/>
    <a:srgbClr val="008000"/>
    <a:srgbClr val="FF00FF"/>
    <a:srgbClr val="1DCAE1"/>
    <a:srgbClr val="FF9900"/>
    <a:srgbClr val="816105"/>
    <a:srgbClr val="FFCCCC"/>
    <a:srgbClr val="70A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52" autoAdjust="0"/>
    <p:restoredTop sz="96076" autoAdjust="0"/>
  </p:normalViewPr>
  <p:slideViewPr>
    <p:cSldViewPr snapToGrid="0">
      <p:cViewPr varScale="1">
        <p:scale>
          <a:sx n="104" d="100"/>
          <a:sy n="104" d="100"/>
        </p:scale>
        <p:origin x="234" y="114"/>
      </p:cViewPr>
      <p:guideLst>
        <p:guide orient="horz" pos="2160"/>
        <p:guide pos="3120"/>
      </p:guideLst>
    </p:cSldViewPr>
  </p:slideViewPr>
  <p:outlineViewPr>
    <p:cViewPr>
      <p:scale>
        <a:sx n="33" d="100"/>
        <a:sy n="33" d="100"/>
      </p:scale>
      <p:origin x="0" y="0"/>
    </p:cViewPr>
  </p:outlineViewPr>
  <p:notesTextViewPr>
    <p:cViewPr>
      <p:scale>
        <a:sx n="125" d="100"/>
        <a:sy n="125" d="100"/>
      </p:scale>
      <p:origin x="0" y="-6"/>
    </p:cViewPr>
  </p:notesTextViewPr>
  <p:sorterViewPr>
    <p:cViewPr>
      <p:scale>
        <a:sx n="66" d="100"/>
        <a:sy n="66" d="100"/>
      </p:scale>
      <p:origin x="0" y="0"/>
    </p:cViewPr>
  </p:sorterViewPr>
  <p:notesViewPr>
    <p:cSldViewPr snapToGrid="0">
      <p:cViewPr varScale="1">
        <p:scale>
          <a:sx n="74" d="100"/>
          <a:sy n="74" d="100"/>
        </p:scale>
        <p:origin x="2940" y="72"/>
      </p:cViewPr>
      <p:guideLst>
        <p:guide orient="horz" pos="3223"/>
        <p:guide pos="22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502459410955668E-2"/>
          <c:y val="8.1512740368201136E-2"/>
          <c:w val="0.97863832786173865"/>
          <c:h val="0.73837436714568938"/>
        </c:manualLayout>
      </c:layout>
      <c:barChart>
        <c:barDir val="col"/>
        <c:grouping val="stacked"/>
        <c:varyColors val="0"/>
        <c:ser>
          <c:idx val="0"/>
          <c:order val="0"/>
          <c:tx>
            <c:strRef>
              <c:f>Sheet1!$A$2</c:f>
              <c:strCache>
                <c:ptCount val="1"/>
                <c:pt idx="0">
                  <c:v>要支援</c:v>
                </c:pt>
              </c:strCache>
            </c:strRef>
          </c:tx>
          <c:spPr>
            <a:solidFill>
              <a:srgbClr val="0066CC"/>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Sheet1!$B$1:$S$1</c:f>
              <c:strCache>
                <c:ptCount val="18"/>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strCache>
            </c:strRef>
          </c:cat>
          <c:val>
            <c:numRef>
              <c:f>Sheet1!$B$2:$S$2</c:f>
              <c:numCache>
                <c:formatCode>General</c:formatCode>
                <c:ptCount val="18"/>
                <c:pt idx="0">
                  <c:v>29.1</c:v>
                </c:pt>
                <c:pt idx="1">
                  <c:v>32</c:v>
                </c:pt>
                <c:pt idx="2">
                  <c:v>39.799999999999997</c:v>
                </c:pt>
                <c:pt idx="3">
                  <c:v>50.5</c:v>
                </c:pt>
                <c:pt idx="4">
                  <c:v>60.1</c:v>
                </c:pt>
                <c:pt idx="5">
                  <c:v>67.400000000000006</c:v>
                </c:pt>
              </c:numCache>
            </c:numRef>
          </c:val>
        </c:ser>
        <c:ser>
          <c:idx val="1"/>
          <c:order val="1"/>
          <c:tx>
            <c:strRef>
              <c:f>Sheet1!$A$3</c:f>
              <c:strCache>
                <c:ptCount val="1"/>
                <c:pt idx="0">
                  <c:v>要支援１</c:v>
                </c:pt>
              </c:strCache>
            </c:strRef>
          </c:tx>
          <c:spPr>
            <a:solidFill>
              <a:srgbClr val="CCFFFF"/>
            </a:solidFill>
            <a:ln>
              <a:solidFill>
                <a:schemeClr val="tx1"/>
              </a:solidFill>
            </a:ln>
          </c:spPr>
          <c:invertIfNegative val="0"/>
          <c:dLbls>
            <c:dLbl>
              <c:idx val="6"/>
              <c:layout>
                <c:manualLayout>
                  <c:x val="-1.7206762167207502E-2"/>
                  <c:y val="-2.6461144829971516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Sheet1!$B$1:$S$1</c:f>
              <c:strCache>
                <c:ptCount val="18"/>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strCache>
            </c:strRef>
          </c:cat>
          <c:val>
            <c:numRef>
              <c:f>Sheet1!$B$3:$S$3</c:f>
              <c:numCache>
                <c:formatCode>General</c:formatCode>
                <c:ptCount val="18"/>
                <c:pt idx="6">
                  <c:v>5.9</c:v>
                </c:pt>
                <c:pt idx="7">
                  <c:v>52.7</c:v>
                </c:pt>
                <c:pt idx="8">
                  <c:v>55.1</c:v>
                </c:pt>
                <c:pt idx="9">
                  <c:v>57.5</c:v>
                </c:pt>
                <c:pt idx="10">
                  <c:v>60.4</c:v>
                </c:pt>
                <c:pt idx="11">
                  <c:v>66.2</c:v>
                </c:pt>
                <c:pt idx="12">
                  <c:v>69.2</c:v>
                </c:pt>
                <c:pt idx="13">
                  <c:v>77.3</c:v>
                </c:pt>
                <c:pt idx="14">
                  <c:v>82.5</c:v>
                </c:pt>
                <c:pt idx="15">
                  <c:v>87.4</c:v>
                </c:pt>
                <c:pt idx="16">
                  <c:v>88.8</c:v>
                </c:pt>
                <c:pt idx="17">
                  <c:v>89</c:v>
                </c:pt>
              </c:numCache>
            </c:numRef>
          </c:val>
        </c:ser>
        <c:ser>
          <c:idx val="2"/>
          <c:order val="2"/>
          <c:tx>
            <c:strRef>
              <c:f>Sheet1!$A$4</c:f>
              <c:strCache>
                <c:ptCount val="1"/>
                <c:pt idx="0">
                  <c:v>要支援２</c:v>
                </c:pt>
              </c:strCache>
            </c:strRef>
          </c:tx>
          <c:spPr>
            <a:solidFill>
              <a:srgbClr val="00FFFF"/>
            </a:solidFill>
            <a:ln>
              <a:solidFill>
                <a:schemeClr val="tx1"/>
              </a:solidFill>
            </a:ln>
          </c:spPr>
          <c:invertIfNegative val="0"/>
          <c:dLbls>
            <c:dLbl>
              <c:idx val="6"/>
              <c:layout>
                <c:manualLayout>
                  <c:x val="2.1508452709009376E-2"/>
                  <c:y val="-1.058445793198860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Sheet1!$B$1:$S$1</c:f>
              <c:strCache>
                <c:ptCount val="18"/>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strCache>
            </c:strRef>
          </c:cat>
          <c:val>
            <c:numRef>
              <c:f>Sheet1!$B$4:$S$4</c:f>
              <c:numCache>
                <c:formatCode>General</c:formatCode>
                <c:ptCount val="18"/>
                <c:pt idx="6">
                  <c:v>4.5</c:v>
                </c:pt>
                <c:pt idx="7">
                  <c:v>52.1</c:v>
                </c:pt>
                <c:pt idx="8">
                  <c:v>62.9</c:v>
                </c:pt>
                <c:pt idx="9">
                  <c:v>66.2</c:v>
                </c:pt>
                <c:pt idx="10">
                  <c:v>65.400000000000006</c:v>
                </c:pt>
                <c:pt idx="11">
                  <c:v>66.900000000000006</c:v>
                </c:pt>
                <c:pt idx="12">
                  <c:v>71.2</c:v>
                </c:pt>
                <c:pt idx="13">
                  <c:v>77.099999999999994</c:v>
                </c:pt>
                <c:pt idx="14">
                  <c:v>80.599999999999994</c:v>
                </c:pt>
                <c:pt idx="15">
                  <c:v>83.9</c:v>
                </c:pt>
                <c:pt idx="16">
                  <c:v>85.8</c:v>
                </c:pt>
                <c:pt idx="17">
                  <c:v>86.7</c:v>
                </c:pt>
              </c:numCache>
            </c:numRef>
          </c:val>
        </c:ser>
        <c:ser>
          <c:idx val="3"/>
          <c:order val="3"/>
          <c:tx>
            <c:strRef>
              <c:f>Sheet1!$A$5</c:f>
              <c:strCache>
                <c:ptCount val="1"/>
                <c:pt idx="0">
                  <c:v>経過的</c:v>
                </c:pt>
              </c:strCache>
            </c:strRef>
          </c:tx>
          <c:spPr>
            <a:solidFill>
              <a:srgbClr val="33CCCC"/>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Sheet1!$B$1:$S$1</c:f>
              <c:strCache>
                <c:ptCount val="18"/>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strCache>
            </c:strRef>
          </c:cat>
          <c:val>
            <c:numRef>
              <c:f>Sheet1!$B$5:$S$5</c:f>
              <c:numCache>
                <c:formatCode>General</c:formatCode>
                <c:ptCount val="18"/>
                <c:pt idx="6">
                  <c:v>65.5</c:v>
                </c:pt>
                <c:pt idx="7">
                  <c:v>4</c:v>
                </c:pt>
                <c:pt idx="8">
                  <c:v>0.1</c:v>
                </c:pt>
                <c:pt idx="9">
                  <c:v>0</c:v>
                </c:pt>
              </c:numCache>
            </c:numRef>
          </c:val>
        </c:ser>
        <c:ser>
          <c:idx val="4"/>
          <c:order val="4"/>
          <c:tx>
            <c:strRef>
              <c:f>Sheet1!$A$6</c:f>
              <c:strCache>
                <c:ptCount val="1"/>
                <c:pt idx="0">
                  <c:v>要介護１</c:v>
                </c:pt>
              </c:strCache>
            </c:strRef>
          </c:tx>
          <c:spPr>
            <a:solidFill>
              <a:srgbClr val="FFFF00"/>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Sheet1!$B$1:$S$1</c:f>
              <c:strCache>
                <c:ptCount val="18"/>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strCache>
            </c:strRef>
          </c:cat>
          <c:val>
            <c:numRef>
              <c:f>Sheet1!$B$6:$S$6</c:f>
              <c:numCache>
                <c:formatCode>General</c:formatCode>
                <c:ptCount val="18"/>
                <c:pt idx="0">
                  <c:v>55.1</c:v>
                </c:pt>
                <c:pt idx="1">
                  <c:v>70.900000000000006</c:v>
                </c:pt>
                <c:pt idx="2">
                  <c:v>89.1</c:v>
                </c:pt>
                <c:pt idx="3">
                  <c:v>107</c:v>
                </c:pt>
                <c:pt idx="4">
                  <c:v>125.2</c:v>
                </c:pt>
                <c:pt idx="5">
                  <c:v>133.19999999999999</c:v>
                </c:pt>
                <c:pt idx="6">
                  <c:v>138.69999999999999</c:v>
                </c:pt>
                <c:pt idx="7">
                  <c:v>87.6</c:v>
                </c:pt>
                <c:pt idx="8">
                  <c:v>76.900000000000006</c:v>
                </c:pt>
                <c:pt idx="9">
                  <c:v>78.8</c:v>
                </c:pt>
                <c:pt idx="10">
                  <c:v>85.2</c:v>
                </c:pt>
                <c:pt idx="11">
                  <c:v>91</c:v>
                </c:pt>
                <c:pt idx="12">
                  <c:v>97</c:v>
                </c:pt>
                <c:pt idx="13">
                  <c:v>105.2</c:v>
                </c:pt>
                <c:pt idx="14">
                  <c:v>111.5</c:v>
                </c:pt>
                <c:pt idx="15">
                  <c:v>117.6</c:v>
                </c:pt>
                <c:pt idx="16">
                  <c:v>122.4</c:v>
                </c:pt>
                <c:pt idx="17">
                  <c:v>126.3</c:v>
                </c:pt>
              </c:numCache>
            </c:numRef>
          </c:val>
        </c:ser>
        <c:ser>
          <c:idx val="5"/>
          <c:order val="5"/>
          <c:tx>
            <c:strRef>
              <c:f>Sheet1!$A$7</c:f>
              <c:strCache>
                <c:ptCount val="1"/>
                <c:pt idx="0">
                  <c:v>要介護２</c:v>
                </c:pt>
              </c:strCache>
            </c:strRef>
          </c:tx>
          <c:spPr>
            <a:solidFill>
              <a:srgbClr val="00FF00"/>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Sheet1!$B$1:$S$1</c:f>
              <c:strCache>
                <c:ptCount val="18"/>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strCache>
            </c:strRef>
          </c:cat>
          <c:val>
            <c:numRef>
              <c:f>Sheet1!$B$7:$S$7</c:f>
              <c:numCache>
                <c:formatCode>General</c:formatCode>
                <c:ptCount val="18"/>
                <c:pt idx="0">
                  <c:v>39.4</c:v>
                </c:pt>
                <c:pt idx="1">
                  <c:v>49</c:v>
                </c:pt>
                <c:pt idx="2">
                  <c:v>57.1</c:v>
                </c:pt>
                <c:pt idx="3">
                  <c:v>64.099999999999994</c:v>
                </c:pt>
                <c:pt idx="4">
                  <c:v>59.5</c:v>
                </c:pt>
                <c:pt idx="5">
                  <c:v>61.4</c:v>
                </c:pt>
                <c:pt idx="6">
                  <c:v>65.099999999999994</c:v>
                </c:pt>
                <c:pt idx="7">
                  <c:v>75.599999999999994</c:v>
                </c:pt>
                <c:pt idx="8">
                  <c:v>80.599999999999994</c:v>
                </c:pt>
                <c:pt idx="9">
                  <c:v>82.3</c:v>
                </c:pt>
                <c:pt idx="10">
                  <c:v>85.4</c:v>
                </c:pt>
                <c:pt idx="11">
                  <c:v>90.1</c:v>
                </c:pt>
                <c:pt idx="12">
                  <c:v>95.2</c:v>
                </c:pt>
                <c:pt idx="13">
                  <c:v>99.3</c:v>
                </c:pt>
                <c:pt idx="14">
                  <c:v>102.9</c:v>
                </c:pt>
                <c:pt idx="15">
                  <c:v>106.2</c:v>
                </c:pt>
                <c:pt idx="16">
                  <c:v>108.3</c:v>
                </c:pt>
                <c:pt idx="17">
                  <c:v>110.6</c:v>
                </c:pt>
              </c:numCache>
            </c:numRef>
          </c:val>
        </c:ser>
        <c:ser>
          <c:idx val="6"/>
          <c:order val="6"/>
          <c:tx>
            <c:strRef>
              <c:f>Sheet1!$A$8</c:f>
              <c:strCache>
                <c:ptCount val="1"/>
                <c:pt idx="0">
                  <c:v>要介護３</c:v>
                </c:pt>
              </c:strCache>
            </c:strRef>
          </c:tx>
          <c:spPr>
            <a:solidFill>
              <a:srgbClr val="FF99FF"/>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Sheet1!$B$1:$S$1</c:f>
              <c:strCache>
                <c:ptCount val="18"/>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strCache>
            </c:strRef>
          </c:cat>
          <c:val>
            <c:numRef>
              <c:f>Sheet1!$B$8:$S$8</c:f>
              <c:numCache>
                <c:formatCode>General</c:formatCode>
                <c:ptCount val="18"/>
                <c:pt idx="0">
                  <c:v>31.7</c:v>
                </c:pt>
                <c:pt idx="1">
                  <c:v>35.799999999999997</c:v>
                </c:pt>
                <c:pt idx="2">
                  <c:v>39.4</c:v>
                </c:pt>
                <c:pt idx="3">
                  <c:v>43.1</c:v>
                </c:pt>
                <c:pt idx="4">
                  <c:v>49.2</c:v>
                </c:pt>
                <c:pt idx="5">
                  <c:v>52.7</c:v>
                </c:pt>
                <c:pt idx="6">
                  <c:v>56</c:v>
                </c:pt>
                <c:pt idx="7">
                  <c:v>65.2</c:v>
                </c:pt>
                <c:pt idx="8">
                  <c:v>71.099999999999994</c:v>
                </c:pt>
                <c:pt idx="9">
                  <c:v>73.8</c:v>
                </c:pt>
                <c:pt idx="10">
                  <c:v>71.3</c:v>
                </c:pt>
                <c:pt idx="11">
                  <c:v>70</c:v>
                </c:pt>
                <c:pt idx="12">
                  <c:v>72.400000000000006</c:v>
                </c:pt>
                <c:pt idx="13">
                  <c:v>74.7</c:v>
                </c:pt>
                <c:pt idx="14">
                  <c:v>76.900000000000006</c:v>
                </c:pt>
                <c:pt idx="15">
                  <c:v>79.3</c:v>
                </c:pt>
                <c:pt idx="16">
                  <c:v>81.3</c:v>
                </c:pt>
                <c:pt idx="17">
                  <c:v>83.6</c:v>
                </c:pt>
              </c:numCache>
            </c:numRef>
          </c:val>
        </c:ser>
        <c:ser>
          <c:idx val="7"/>
          <c:order val="7"/>
          <c:tx>
            <c:strRef>
              <c:f>Sheet1!$A$9</c:f>
              <c:strCache>
                <c:ptCount val="1"/>
                <c:pt idx="0">
                  <c:v>要介護４</c:v>
                </c:pt>
              </c:strCache>
            </c:strRef>
          </c:tx>
          <c:spPr>
            <a:solidFill>
              <a:srgbClr val="FF9933"/>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Sheet1!$B$1:$S$1</c:f>
              <c:strCache>
                <c:ptCount val="18"/>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strCache>
            </c:strRef>
          </c:cat>
          <c:val>
            <c:numRef>
              <c:f>Sheet1!$B$9:$S$9</c:f>
              <c:numCache>
                <c:formatCode>General</c:formatCode>
                <c:ptCount val="18"/>
                <c:pt idx="0">
                  <c:v>33.9</c:v>
                </c:pt>
                <c:pt idx="1">
                  <c:v>36.5</c:v>
                </c:pt>
                <c:pt idx="2">
                  <c:v>39.4</c:v>
                </c:pt>
                <c:pt idx="3">
                  <c:v>42.4</c:v>
                </c:pt>
                <c:pt idx="4">
                  <c:v>47.9</c:v>
                </c:pt>
                <c:pt idx="5">
                  <c:v>49.7</c:v>
                </c:pt>
                <c:pt idx="6">
                  <c:v>52.5</c:v>
                </c:pt>
                <c:pt idx="7">
                  <c:v>54.7</c:v>
                </c:pt>
                <c:pt idx="8">
                  <c:v>57.9</c:v>
                </c:pt>
                <c:pt idx="9">
                  <c:v>59</c:v>
                </c:pt>
                <c:pt idx="10">
                  <c:v>63</c:v>
                </c:pt>
                <c:pt idx="11">
                  <c:v>64.099999999999994</c:v>
                </c:pt>
                <c:pt idx="12">
                  <c:v>67</c:v>
                </c:pt>
                <c:pt idx="13">
                  <c:v>69.599999999999994</c:v>
                </c:pt>
                <c:pt idx="14">
                  <c:v>71.099999999999994</c:v>
                </c:pt>
                <c:pt idx="15">
                  <c:v>73</c:v>
                </c:pt>
                <c:pt idx="16">
                  <c:v>74.7</c:v>
                </c:pt>
                <c:pt idx="17">
                  <c:v>76.8</c:v>
                </c:pt>
              </c:numCache>
            </c:numRef>
          </c:val>
        </c:ser>
        <c:ser>
          <c:idx val="8"/>
          <c:order val="8"/>
          <c:tx>
            <c:strRef>
              <c:f>Sheet1!$A$10</c:f>
              <c:strCache>
                <c:ptCount val="1"/>
                <c:pt idx="0">
                  <c:v>要介護５</c:v>
                </c:pt>
              </c:strCache>
            </c:strRef>
          </c:tx>
          <c:spPr>
            <a:solidFill>
              <a:srgbClr val="FF0000"/>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Sheet1!$B$1:$S$1</c:f>
              <c:strCache>
                <c:ptCount val="18"/>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strCache>
            </c:strRef>
          </c:cat>
          <c:val>
            <c:numRef>
              <c:f>Sheet1!$B$10:$S$10</c:f>
              <c:numCache>
                <c:formatCode>General</c:formatCode>
                <c:ptCount val="18"/>
                <c:pt idx="0">
                  <c:v>29</c:v>
                </c:pt>
                <c:pt idx="1">
                  <c:v>34.1</c:v>
                </c:pt>
                <c:pt idx="2">
                  <c:v>38.1</c:v>
                </c:pt>
                <c:pt idx="3">
                  <c:v>41.4</c:v>
                </c:pt>
                <c:pt idx="4">
                  <c:v>45.5</c:v>
                </c:pt>
                <c:pt idx="5">
                  <c:v>46.5</c:v>
                </c:pt>
                <c:pt idx="6">
                  <c:v>46.5</c:v>
                </c:pt>
                <c:pt idx="7">
                  <c:v>48.9</c:v>
                </c:pt>
                <c:pt idx="8">
                  <c:v>50</c:v>
                </c:pt>
                <c:pt idx="9">
                  <c:v>51.5</c:v>
                </c:pt>
                <c:pt idx="10">
                  <c:v>56.4</c:v>
                </c:pt>
                <c:pt idx="11">
                  <c:v>59.3</c:v>
                </c:pt>
                <c:pt idx="12">
                  <c:v>60.9</c:v>
                </c:pt>
                <c:pt idx="13">
                  <c:v>61.2</c:v>
                </c:pt>
                <c:pt idx="14">
                  <c:v>60.5</c:v>
                </c:pt>
                <c:pt idx="15">
                  <c:v>60.4</c:v>
                </c:pt>
                <c:pt idx="16">
                  <c:v>60.2</c:v>
                </c:pt>
                <c:pt idx="17">
                  <c:v>60.1</c:v>
                </c:pt>
              </c:numCache>
            </c:numRef>
          </c:val>
        </c:ser>
        <c:dLbls>
          <c:showLegendKey val="0"/>
          <c:showVal val="0"/>
          <c:showCatName val="0"/>
          <c:showSerName val="0"/>
          <c:showPercent val="0"/>
          <c:showBubbleSize val="0"/>
        </c:dLbls>
        <c:gapWidth val="55"/>
        <c:overlap val="100"/>
        <c:axId val="333612128"/>
        <c:axId val="333986040"/>
      </c:barChart>
      <c:catAx>
        <c:axId val="333612128"/>
        <c:scaling>
          <c:orientation val="minMax"/>
        </c:scaling>
        <c:delete val="0"/>
        <c:axPos val="b"/>
        <c:numFmt formatCode="General" sourceLinked="0"/>
        <c:majorTickMark val="out"/>
        <c:minorTickMark val="none"/>
        <c:tickLblPos val="nextTo"/>
        <c:txPr>
          <a:bodyPr/>
          <a:lstStyle/>
          <a:p>
            <a:pPr>
              <a:defRPr sz="1050"/>
            </a:pPr>
            <a:endParaRPr lang="ja-JP"/>
          </a:p>
        </c:txPr>
        <c:crossAx val="333986040"/>
        <c:crosses val="autoZero"/>
        <c:auto val="1"/>
        <c:lblAlgn val="ctr"/>
        <c:lblOffset val="100"/>
        <c:noMultiLvlLbl val="0"/>
      </c:catAx>
      <c:valAx>
        <c:axId val="333986040"/>
        <c:scaling>
          <c:orientation val="minMax"/>
          <c:max val="650"/>
        </c:scaling>
        <c:delete val="1"/>
        <c:axPos val="l"/>
        <c:majorGridlines/>
        <c:numFmt formatCode="General" sourceLinked="1"/>
        <c:majorTickMark val="out"/>
        <c:minorTickMark val="none"/>
        <c:tickLblPos val="nextTo"/>
        <c:crossAx val="333612128"/>
        <c:crosses val="autoZero"/>
        <c:crossBetween val="between"/>
      </c:valAx>
      <c:spPr>
        <a:ln>
          <a:noFill/>
        </a:ln>
      </c:spPr>
    </c:plotArea>
    <c:legend>
      <c:legendPos val="b"/>
      <c:layout>
        <c:manualLayout>
          <c:xMode val="edge"/>
          <c:yMode val="edge"/>
          <c:x val="4.1077512742679095E-2"/>
          <c:y val="0.91746478573044032"/>
          <c:w val="0.91594792083604148"/>
          <c:h val="7.9069727682887822E-2"/>
        </c:manualLayout>
      </c:layout>
      <c:overlay val="0"/>
      <c:spPr>
        <a:ln>
          <a:solidFill>
            <a:schemeClr val="tx1">
              <a:lumMod val="65000"/>
              <a:lumOff val="35000"/>
            </a:schemeClr>
          </a:solidFill>
        </a:ln>
      </c:spPr>
      <c:txPr>
        <a:bodyPr/>
        <a:lstStyle/>
        <a:p>
          <a:pPr>
            <a:defRPr sz="1200" b="1"/>
          </a:pPr>
          <a:endParaRPr lang="ja-JP"/>
        </a:p>
      </c:txPr>
    </c:legend>
    <c:plotVisOnly val="1"/>
    <c:dispBlanksAs val="gap"/>
    <c:showDLblsOverMax val="0"/>
  </c:chart>
  <c:spPr>
    <a:ln>
      <a:noFill/>
    </a:ln>
  </c:spPr>
  <c:txPr>
    <a:bodyPr/>
    <a:lstStyle/>
    <a:p>
      <a:pPr>
        <a:defRPr sz="1800"/>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0.78371</cdr:x>
      <cdr:y>0.08139</cdr:y>
    </cdr:from>
    <cdr:to>
      <cdr:x>0.84057</cdr:x>
      <cdr:y>0.14201</cdr:y>
    </cdr:to>
    <cdr:sp macro="" textlink="">
      <cdr:nvSpPr>
        <cdr:cNvPr id="3" name="Oval 59"/>
        <cdr:cNvSpPr>
          <a:spLocks xmlns:a="http://schemas.openxmlformats.org/drawingml/2006/main" noChangeArrowheads="1"/>
        </cdr:cNvSpPr>
      </cdr:nvSpPr>
      <cdr:spPr bwMode="auto">
        <a:xfrm xmlns:a="http://schemas.openxmlformats.org/drawingml/2006/main">
          <a:off x="6841230" y="412404"/>
          <a:ext cx="496354" cy="307166"/>
        </a:xfrm>
        <a:prstGeom xmlns:a="http://schemas.openxmlformats.org/drawingml/2006/main" prst="ellipse">
          <a:avLst/>
        </a:prstGeom>
        <a:solidFill xmlns:a="http://schemas.openxmlformats.org/drawingml/2006/main">
          <a:schemeClr val="bg1"/>
        </a:solidFill>
        <a:ln xmlns:a="http://schemas.openxmlformats.org/drawingml/2006/main" w="38100" cmpd="dbl">
          <a:solidFill>
            <a:srgbClr val="FF0066"/>
          </a:solidFill>
          <a:round/>
          <a:headEnd/>
          <a:tailEnd/>
        </a:ln>
      </cdr:spPr>
      <cdr:txBody>
        <a:bodyPr xmlns:a="http://schemas.openxmlformats.org/drawingml/2006/main" wrap="none" lIns="95555" tIns="47777" rIns="95555" bIns="47777" anchor="ctr"/>
        <a:lstStyle xmlns:a="http://schemas.openxmlformats.org/drawingml/2006/main">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xmlns:a="http://schemas.openxmlformats.org/drawingml/2006/main">
          <a:pPr algn="ctr" defTabSz="952500" fontAlgn="auto">
            <a:spcBef>
              <a:spcPts val="0"/>
            </a:spcBef>
            <a:spcAft>
              <a:spcPts val="0"/>
            </a:spcAft>
          </a:pPr>
          <a:r>
            <a:rPr lang="ja-JP" altLang="en-US" sz="1100" b="1" dirty="0" smtClean="0">
              <a:solidFill>
                <a:srgbClr val="000000"/>
              </a:solidFill>
              <a:ea typeface="HG丸ｺﾞｼｯｸM-PRO" pitchFamily="50" charset="-128"/>
            </a:rPr>
            <a:t>５８６</a:t>
          </a:r>
          <a:endParaRPr lang="en-US" altLang="ja-JP" sz="1100" b="1" dirty="0">
            <a:solidFill>
              <a:srgbClr val="000000"/>
            </a:solidFill>
            <a:ea typeface="HG丸ｺﾞｼｯｸM-PRO" pitchFamily="50" charset="-128"/>
          </a:endParaRPr>
        </a:p>
      </cdr:txBody>
    </cdr:sp>
  </cdr:relSizeAnchor>
  <cdr:relSizeAnchor xmlns:cdr="http://schemas.openxmlformats.org/drawingml/2006/chartDrawing">
    <cdr:from>
      <cdr:x>0.94246</cdr:x>
      <cdr:y>0.01466</cdr:y>
    </cdr:from>
    <cdr:to>
      <cdr:x>1</cdr:x>
      <cdr:y>0.08139</cdr:y>
    </cdr:to>
    <cdr:sp macro="" textlink="">
      <cdr:nvSpPr>
        <cdr:cNvPr id="4" name="Oval 59"/>
        <cdr:cNvSpPr>
          <a:spLocks xmlns:a="http://schemas.openxmlformats.org/drawingml/2006/main" noChangeArrowheads="1"/>
        </cdr:cNvSpPr>
      </cdr:nvSpPr>
      <cdr:spPr bwMode="auto">
        <a:xfrm xmlns:a="http://schemas.openxmlformats.org/drawingml/2006/main">
          <a:off x="8227066" y="74266"/>
          <a:ext cx="502260" cy="338138"/>
        </a:xfrm>
        <a:prstGeom xmlns:a="http://schemas.openxmlformats.org/drawingml/2006/main" prst="ellipse">
          <a:avLst/>
        </a:prstGeom>
        <a:solidFill xmlns:a="http://schemas.openxmlformats.org/drawingml/2006/main">
          <a:schemeClr val="bg1"/>
        </a:solidFill>
        <a:ln xmlns:a="http://schemas.openxmlformats.org/drawingml/2006/main" w="38100" cmpd="dbl">
          <a:solidFill>
            <a:srgbClr val="FF0066"/>
          </a:solidFill>
          <a:round/>
          <a:headEnd/>
          <a:tailEnd/>
        </a:ln>
      </cdr:spPr>
      <cdr:txBody>
        <a:bodyPr xmlns:a="http://schemas.openxmlformats.org/drawingml/2006/main" wrap="none" lIns="95555" tIns="47777" rIns="95555" bIns="47777" anchor="ctr"/>
        <a:lstStyle xmlns:a="http://schemas.openxmlformats.org/drawingml/2006/main">
          <a:defPPr>
            <a:defRPr lang="ja-JP"/>
          </a:defPPr>
          <a:lvl1pPr marL="0" algn="l" defTabSz="914353" rtl="0" eaLnBrk="1" latinLnBrk="0" hangingPunct="1">
            <a:defRPr kumimoji="1" sz="1800" kern="1200">
              <a:solidFill>
                <a:schemeClr val="tx1"/>
              </a:solidFill>
              <a:latin typeface="+mn-lt"/>
              <a:ea typeface="+mn-ea"/>
              <a:cs typeface="+mn-cs"/>
            </a:defRPr>
          </a:lvl1pPr>
          <a:lvl2pPr marL="457176" algn="l" defTabSz="914353" rtl="0" eaLnBrk="1" latinLnBrk="0" hangingPunct="1">
            <a:defRPr kumimoji="1" sz="1800" kern="1200">
              <a:solidFill>
                <a:schemeClr val="tx1"/>
              </a:solidFill>
              <a:latin typeface="+mn-lt"/>
              <a:ea typeface="+mn-ea"/>
              <a:cs typeface="+mn-cs"/>
            </a:defRPr>
          </a:lvl2pPr>
          <a:lvl3pPr marL="914353" algn="l" defTabSz="914353" rtl="0" eaLnBrk="1" latinLnBrk="0" hangingPunct="1">
            <a:defRPr kumimoji="1" sz="1800" kern="1200">
              <a:solidFill>
                <a:schemeClr val="tx1"/>
              </a:solidFill>
              <a:latin typeface="+mn-lt"/>
              <a:ea typeface="+mn-ea"/>
              <a:cs typeface="+mn-cs"/>
            </a:defRPr>
          </a:lvl3pPr>
          <a:lvl4pPr marL="1371529" algn="l" defTabSz="914353" rtl="0" eaLnBrk="1" latinLnBrk="0" hangingPunct="1">
            <a:defRPr kumimoji="1" sz="1800" kern="1200">
              <a:solidFill>
                <a:schemeClr val="tx1"/>
              </a:solidFill>
              <a:latin typeface="+mn-lt"/>
              <a:ea typeface="+mn-ea"/>
              <a:cs typeface="+mn-cs"/>
            </a:defRPr>
          </a:lvl4pPr>
          <a:lvl5pPr marL="1828705" algn="l" defTabSz="914353" rtl="0" eaLnBrk="1" latinLnBrk="0" hangingPunct="1">
            <a:defRPr kumimoji="1" sz="1800" kern="1200">
              <a:solidFill>
                <a:schemeClr val="tx1"/>
              </a:solidFill>
              <a:latin typeface="+mn-lt"/>
              <a:ea typeface="+mn-ea"/>
              <a:cs typeface="+mn-cs"/>
            </a:defRPr>
          </a:lvl5pPr>
          <a:lvl6pPr marL="2285882" algn="l" defTabSz="914353" rtl="0" eaLnBrk="1" latinLnBrk="0" hangingPunct="1">
            <a:defRPr kumimoji="1" sz="1800" kern="1200">
              <a:solidFill>
                <a:schemeClr val="tx1"/>
              </a:solidFill>
              <a:latin typeface="+mn-lt"/>
              <a:ea typeface="+mn-ea"/>
              <a:cs typeface="+mn-cs"/>
            </a:defRPr>
          </a:lvl6pPr>
          <a:lvl7pPr marL="2743058" algn="l" defTabSz="914353" rtl="0" eaLnBrk="1" latinLnBrk="0" hangingPunct="1">
            <a:defRPr kumimoji="1" sz="1800" kern="1200">
              <a:solidFill>
                <a:schemeClr val="tx1"/>
              </a:solidFill>
              <a:latin typeface="+mn-lt"/>
              <a:ea typeface="+mn-ea"/>
              <a:cs typeface="+mn-cs"/>
            </a:defRPr>
          </a:lvl7pPr>
          <a:lvl8pPr marL="3200235" algn="l" defTabSz="914353" rtl="0" eaLnBrk="1" latinLnBrk="0" hangingPunct="1">
            <a:defRPr kumimoji="1" sz="1800" kern="1200">
              <a:solidFill>
                <a:schemeClr val="tx1"/>
              </a:solidFill>
              <a:latin typeface="+mn-lt"/>
              <a:ea typeface="+mn-ea"/>
              <a:cs typeface="+mn-cs"/>
            </a:defRPr>
          </a:lvl8pPr>
          <a:lvl9pPr marL="3657412" algn="l" defTabSz="914353" rtl="0" eaLnBrk="1" latinLnBrk="0" hangingPunct="1">
            <a:defRPr kumimoji="1" sz="1800" kern="1200">
              <a:solidFill>
                <a:schemeClr val="tx1"/>
              </a:solidFill>
              <a:latin typeface="+mn-lt"/>
              <a:ea typeface="+mn-ea"/>
              <a:cs typeface="+mn-cs"/>
            </a:defRPr>
          </a:lvl9pPr>
        </a:lstStyle>
        <a:p xmlns:a="http://schemas.openxmlformats.org/drawingml/2006/main">
          <a:pPr algn="ctr" defTabSz="952500" fontAlgn="auto">
            <a:spcBef>
              <a:spcPts val="0"/>
            </a:spcBef>
            <a:spcAft>
              <a:spcPts val="0"/>
            </a:spcAft>
          </a:pPr>
          <a:r>
            <a:rPr lang="ja-JP" altLang="en-US" sz="1100" b="1" dirty="0" smtClean="0">
              <a:solidFill>
                <a:srgbClr val="000000"/>
              </a:solidFill>
              <a:ea typeface="HG丸ｺﾞｼｯｸM-PRO" pitchFamily="50" charset="-128"/>
            </a:rPr>
            <a:t>６</a:t>
          </a:r>
          <a:r>
            <a:rPr lang="ja-JP" altLang="en-US" sz="1100" b="1" dirty="0">
              <a:solidFill>
                <a:srgbClr val="000000"/>
              </a:solidFill>
              <a:ea typeface="HG丸ｺﾞｼｯｸM-PRO" pitchFamily="50" charset="-128"/>
            </a:rPr>
            <a:t>３３</a:t>
          </a:r>
          <a:endParaRPr lang="en-US" altLang="ja-JP" sz="1100" b="1" dirty="0">
            <a:solidFill>
              <a:srgbClr val="000000"/>
            </a:solidFill>
            <a:ea typeface="HG丸ｺﾞｼｯｸM-PRO"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3076860" cy="511649"/>
          </a:xfrm>
          <a:prstGeom prst="rect">
            <a:avLst/>
          </a:prstGeom>
        </p:spPr>
        <p:txBody>
          <a:bodyPr vert="horz" lIns="94615" tIns="47307" rIns="94615" bIns="47307"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4020784" y="0"/>
            <a:ext cx="3076860" cy="511649"/>
          </a:xfrm>
          <a:prstGeom prst="rect">
            <a:avLst/>
          </a:prstGeom>
        </p:spPr>
        <p:txBody>
          <a:bodyPr vert="horz" lIns="94615" tIns="47307" rIns="94615" bIns="47307" rtlCol="0"/>
          <a:lstStyle>
            <a:lvl1pPr algn="r">
              <a:defRPr sz="1200">
                <a:latin typeface="Arial" charset="0"/>
              </a:defRPr>
            </a:lvl1pPr>
          </a:lstStyle>
          <a:p>
            <a:pPr>
              <a:defRPr/>
            </a:pPr>
            <a:endParaRPr lang="ja-JP" altLang="en-US"/>
          </a:p>
        </p:txBody>
      </p:sp>
      <p:sp>
        <p:nvSpPr>
          <p:cNvPr id="4" name="フッター プレースホルダ 3"/>
          <p:cNvSpPr>
            <a:spLocks noGrp="1"/>
          </p:cNvSpPr>
          <p:nvPr>
            <p:ph type="ftr" sz="quarter" idx="2"/>
          </p:nvPr>
        </p:nvSpPr>
        <p:spPr>
          <a:xfrm>
            <a:off x="2" y="9721332"/>
            <a:ext cx="3076860" cy="511648"/>
          </a:xfrm>
          <a:prstGeom prst="rect">
            <a:avLst/>
          </a:prstGeom>
        </p:spPr>
        <p:txBody>
          <a:bodyPr vert="horz" lIns="94615" tIns="47307" rIns="94615" bIns="47307"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4020784" y="9721332"/>
            <a:ext cx="3076860" cy="511648"/>
          </a:xfrm>
          <a:prstGeom prst="rect">
            <a:avLst/>
          </a:prstGeom>
        </p:spPr>
        <p:txBody>
          <a:bodyPr vert="horz" lIns="94615" tIns="47307" rIns="94615" bIns="47307" rtlCol="0" anchor="b"/>
          <a:lstStyle>
            <a:lvl1pPr algn="r">
              <a:defRPr sz="1200">
                <a:latin typeface="Arial" charset="0"/>
              </a:defRPr>
            </a:lvl1pPr>
          </a:lstStyle>
          <a:p>
            <a:pPr>
              <a:defRPr/>
            </a:pPr>
            <a:fld id="{615EFA91-7093-448C-A7D3-921A61A75C22}" type="slidenum">
              <a:rPr lang="ja-JP" altLang="en-US"/>
              <a:pPr>
                <a:defRPr/>
              </a:pPr>
              <a:t>‹#›</a:t>
            </a:fld>
            <a:endParaRPr lang="ja-JP" altLang="en-US"/>
          </a:p>
        </p:txBody>
      </p:sp>
    </p:spTree>
    <p:extLst>
      <p:ext uri="{BB962C8B-B14F-4D97-AF65-F5344CB8AC3E}">
        <p14:creationId xmlns:p14="http://schemas.microsoft.com/office/powerpoint/2010/main" val="28834514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76860" cy="511649"/>
          </a:xfrm>
          <a:prstGeom prst="rect">
            <a:avLst/>
          </a:prstGeom>
        </p:spPr>
        <p:txBody>
          <a:bodyPr vert="horz" lIns="94605" tIns="47303" rIns="94605" bIns="47303" rtlCol="0"/>
          <a:lstStyle>
            <a:lvl1pPr algn="l">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4020784" y="0"/>
            <a:ext cx="3076860" cy="511649"/>
          </a:xfrm>
          <a:prstGeom prst="rect">
            <a:avLst/>
          </a:prstGeom>
        </p:spPr>
        <p:txBody>
          <a:bodyPr vert="horz" lIns="94605" tIns="47303" rIns="94605" bIns="47303" rtlCol="0"/>
          <a:lstStyle>
            <a:lvl1pPr algn="r">
              <a:defRPr sz="1200">
                <a:latin typeface="Arial" charset="0"/>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779463" y="768350"/>
            <a:ext cx="5541962" cy="3836988"/>
          </a:xfrm>
          <a:prstGeom prst="rect">
            <a:avLst/>
          </a:prstGeom>
          <a:noFill/>
          <a:ln w="12700">
            <a:solidFill>
              <a:prstClr val="black"/>
            </a:solidFill>
          </a:ln>
        </p:spPr>
        <p:txBody>
          <a:bodyPr vert="horz" lIns="94605" tIns="47303" rIns="94605" bIns="47303" rtlCol="0" anchor="ctr"/>
          <a:lstStyle/>
          <a:p>
            <a:pPr lvl="0"/>
            <a:endParaRPr lang="ja-JP" altLang="en-US" noProof="0"/>
          </a:p>
        </p:txBody>
      </p:sp>
      <p:sp>
        <p:nvSpPr>
          <p:cNvPr id="5" name="ノート プレースホルダー 4"/>
          <p:cNvSpPr>
            <a:spLocks noGrp="1"/>
          </p:cNvSpPr>
          <p:nvPr>
            <p:ph type="body" sz="quarter" idx="3"/>
          </p:nvPr>
        </p:nvSpPr>
        <p:spPr>
          <a:xfrm>
            <a:off x="710431" y="4861483"/>
            <a:ext cx="5678445" cy="4604841"/>
          </a:xfrm>
          <a:prstGeom prst="rect">
            <a:avLst/>
          </a:prstGeom>
        </p:spPr>
        <p:txBody>
          <a:bodyPr vert="horz" lIns="94605" tIns="47303" rIns="94605" bIns="4730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2" y="9721332"/>
            <a:ext cx="3076860" cy="511648"/>
          </a:xfrm>
          <a:prstGeom prst="rect">
            <a:avLst/>
          </a:prstGeom>
        </p:spPr>
        <p:txBody>
          <a:bodyPr vert="horz" lIns="94605" tIns="47303" rIns="94605" bIns="47303" rtlCol="0" anchor="b"/>
          <a:lstStyle>
            <a:lvl1pPr algn="l">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4020784" y="9721332"/>
            <a:ext cx="3076860" cy="511648"/>
          </a:xfrm>
          <a:prstGeom prst="rect">
            <a:avLst/>
          </a:prstGeom>
        </p:spPr>
        <p:txBody>
          <a:bodyPr vert="horz" lIns="94605" tIns="47303" rIns="94605" bIns="47303" rtlCol="0" anchor="b"/>
          <a:lstStyle>
            <a:lvl1pPr algn="r">
              <a:defRPr sz="1200">
                <a:latin typeface="Arial" charset="0"/>
              </a:defRPr>
            </a:lvl1pPr>
          </a:lstStyle>
          <a:p>
            <a:pPr>
              <a:defRPr/>
            </a:pPr>
            <a:fld id="{9E5339D0-AEB5-4332-81A1-26AF208D506F}" type="slidenum">
              <a:rPr lang="ja-JP" altLang="en-US"/>
              <a:pPr>
                <a:defRPr/>
              </a:pPr>
              <a:t>‹#›</a:t>
            </a:fld>
            <a:endParaRPr lang="ja-JP" altLang="en-US"/>
          </a:p>
        </p:txBody>
      </p:sp>
    </p:spTree>
    <p:extLst>
      <p:ext uri="{BB962C8B-B14F-4D97-AF65-F5344CB8AC3E}">
        <p14:creationId xmlns:p14="http://schemas.microsoft.com/office/powerpoint/2010/main" val="171050609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1AD9233-0246-4EC9-9FD0-53A8468B0059}" type="slidenum">
              <a:rPr lang="en-US" altLang="ja-JP" smtClean="0">
                <a:solidFill>
                  <a:srgbClr val="000000"/>
                </a:solidFill>
              </a:rPr>
              <a:pPr/>
              <a:t>0</a:t>
            </a:fld>
            <a:endParaRPr lang="en-US" altLang="ja-JP" smtClean="0">
              <a:solidFill>
                <a:srgbClr val="000000"/>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ltLang="ja-JP" dirty="0"/>
          </a:p>
        </p:txBody>
      </p:sp>
    </p:spTree>
    <p:extLst>
      <p:ext uri="{BB962C8B-B14F-4D97-AF65-F5344CB8AC3E}">
        <p14:creationId xmlns:p14="http://schemas.microsoft.com/office/powerpoint/2010/main" val="3949425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9</a:t>
            </a:fld>
            <a:endParaRPr kumimoji="1" lang="ja-JP" altLang="en-US"/>
          </a:p>
        </p:txBody>
      </p:sp>
    </p:spTree>
    <p:extLst>
      <p:ext uri="{BB962C8B-B14F-4D97-AF65-F5344CB8AC3E}">
        <p14:creationId xmlns:p14="http://schemas.microsoft.com/office/powerpoint/2010/main" val="2331395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10</a:t>
            </a:fld>
            <a:endParaRPr kumimoji="1" lang="ja-JP" altLang="en-US"/>
          </a:p>
        </p:txBody>
      </p:sp>
    </p:spTree>
    <p:extLst>
      <p:ext uri="{BB962C8B-B14F-4D97-AF65-F5344CB8AC3E}">
        <p14:creationId xmlns:p14="http://schemas.microsoft.com/office/powerpoint/2010/main" val="2331395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11</a:t>
            </a:fld>
            <a:endParaRPr kumimoji="1" lang="ja-JP" altLang="en-US"/>
          </a:p>
        </p:txBody>
      </p:sp>
    </p:spTree>
    <p:extLst>
      <p:ext uri="{BB962C8B-B14F-4D97-AF65-F5344CB8AC3E}">
        <p14:creationId xmlns:p14="http://schemas.microsoft.com/office/powerpoint/2010/main" val="2331395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12</a:t>
            </a:fld>
            <a:endParaRPr kumimoji="1" lang="ja-JP" altLang="en-US"/>
          </a:p>
        </p:txBody>
      </p:sp>
    </p:spTree>
    <p:extLst>
      <p:ext uri="{BB962C8B-B14F-4D97-AF65-F5344CB8AC3E}">
        <p14:creationId xmlns:p14="http://schemas.microsoft.com/office/powerpoint/2010/main" val="2331395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13</a:t>
            </a:fld>
            <a:endParaRPr kumimoji="1" lang="ja-JP" altLang="en-US"/>
          </a:p>
        </p:txBody>
      </p:sp>
    </p:spTree>
    <p:extLst>
      <p:ext uri="{BB962C8B-B14F-4D97-AF65-F5344CB8AC3E}">
        <p14:creationId xmlns:p14="http://schemas.microsoft.com/office/powerpoint/2010/main" val="2331395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14</a:t>
            </a:fld>
            <a:endParaRPr kumimoji="1" lang="ja-JP" altLang="en-US"/>
          </a:p>
        </p:txBody>
      </p:sp>
    </p:spTree>
    <p:extLst>
      <p:ext uri="{BB962C8B-B14F-4D97-AF65-F5344CB8AC3E}">
        <p14:creationId xmlns:p14="http://schemas.microsoft.com/office/powerpoint/2010/main" val="4113476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15</a:t>
            </a:fld>
            <a:endParaRPr kumimoji="1" lang="ja-JP" altLang="en-US"/>
          </a:p>
        </p:txBody>
      </p:sp>
    </p:spTree>
    <p:extLst>
      <p:ext uri="{BB962C8B-B14F-4D97-AF65-F5344CB8AC3E}">
        <p14:creationId xmlns:p14="http://schemas.microsoft.com/office/powerpoint/2010/main" val="2331395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779463" y="768350"/>
            <a:ext cx="5541962" cy="3836988"/>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a:p>
        </p:txBody>
      </p:sp>
    </p:spTree>
    <p:extLst>
      <p:ext uri="{BB962C8B-B14F-4D97-AF65-F5344CB8AC3E}">
        <p14:creationId xmlns:p14="http://schemas.microsoft.com/office/powerpoint/2010/main" val="66245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 1"/>
          <p:cNvSpPr>
            <a:spLocks noGrp="1" noRot="1" noChangeAspect="1" noTextEdit="1"/>
          </p:cNvSpPr>
          <p:nvPr>
            <p:ph type="sldImg"/>
          </p:nvPr>
        </p:nvSpPr>
        <p:spPr bwMode="auto">
          <a:xfrm>
            <a:off x="779463" y="768350"/>
            <a:ext cx="5541962" cy="3836988"/>
          </a:xfrm>
          <a:noFill/>
          <a:ln>
            <a:solidFill>
              <a:srgbClr val="000000"/>
            </a:solidFill>
            <a:miter lim="800000"/>
            <a:headEnd/>
            <a:tailEnd/>
          </a:ln>
        </p:spPr>
      </p:sp>
      <p:sp>
        <p:nvSpPr>
          <p:cNvPr id="102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dirty="0"/>
          </a:p>
        </p:txBody>
      </p:sp>
    </p:spTree>
    <p:extLst>
      <p:ext uri="{BB962C8B-B14F-4D97-AF65-F5344CB8AC3E}">
        <p14:creationId xmlns:p14="http://schemas.microsoft.com/office/powerpoint/2010/main" val="97007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bwMode="auto">
          <a:xfrm>
            <a:off x="779463" y="768350"/>
            <a:ext cx="5541962" cy="3836988"/>
          </a:xfrm>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ja-JP" dirty="0"/>
          </a:p>
        </p:txBody>
      </p:sp>
    </p:spTree>
    <p:extLst>
      <p:ext uri="{BB962C8B-B14F-4D97-AF65-F5344CB8AC3E}">
        <p14:creationId xmlns:p14="http://schemas.microsoft.com/office/powerpoint/2010/main" val="3385630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2752289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5</a:t>
            </a:fld>
            <a:endParaRPr kumimoji="1" lang="ja-JP" altLang="en-US"/>
          </a:p>
        </p:txBody>
      </p:sp>
    </p:spTree>
    <p:extLst>
      <p:ext uri="{BB962C8B-B14F-4D97-AF65-F5344CB8AC3E}">
        <p14:creationId xmlns:p14="http://schemas.microsoft.com/office/powerpoint/2010/main" val="4113476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6</a:t>
            </a:fld>
            <a:endParaRPr kumimoji="1" lang="ja-JP" altLang="en-US"/>
          </a:p>
        </p:txBody>
      </p:sp>
    </p:spTree>
    <p:extLst>
      <p:ext uri="{BB962C8B-B14F-4D97-AF65-F5344CB8AC3E}">
        <p14:creationId xmlns:p14="http://schemas.microsoft.com/office/powerpoint/2010/main" val="4113476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7</a:t>
            </a:fld>
            <a:endParaRPr kumimoji="1" lang="ja-JP" altLang="en-US"/>
          </a:p>
        </p:txBody>
      </p:sp>
    </p:spTree>
    <p:extLst>
      <p:ext uri="{BB962C8B-B14F-4D97-AF65-F5344CB8AC3E}">
        <p14:creationId xmlns:p14="http://schemas.microsoft.com/office/powerpoint/2010/main" val="4113476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8</a:t>
            </a:fld>
            <a:endParaRPr kumimoji="1" lang="ja-JP" altLang="en-US"/>
          </a:p>
        </p:txBody>
      </p:sp>
    </p:spTree>
    <p:extLst>
      <p:ext uri="{BB962C8B-B14F-4D97-AF65-F5344CB8AC3E}">
        <p14:creationId xmlns:p14="http://schemas.microsoft.com/office/powerpoint/2010/main" val="4113476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78" y="2131078"/>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34"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672D7A7-87F3-4434-8E62-EB19C01C07D2}" type="datetime1">
              <a:rPr lang="ja-JP" altLang="en-US" smtClean="0"/>
              <a:t>2019/3/29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0EFDF8B-2AC8-415F-B7FE-D3C3C58ADC0C}"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6AEC444-0C92-4343-8BC5-10B07DD60163}" type="datetime1">
              <a:rPr lang="ja-JP" altLang="en-US" smtClean="0"/>
              <a:t>2019/3/29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9A3A831-4476-41EB-AF52-C3FFED9625D0}"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87"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1" y="274658"/>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0BB0F58-1F2C-4DD1-8110-7B8A48A92EB6}" type="datetime1">
              <a:rPr lang="ja-JP" altLang="en-US" smtClean="0"/>
              <a:t>2019/3/29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91D5C43-3C6C-4E9F-B369-74E8B6EE870F}"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545" y="274658"/>
            <a:ext cx="8914923"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B59824C6-A3EA-4F95-B2FE-6D28DD7F4059}" type="datetime1">
              <a:rPr lang="ja-JP" altLang="en-US" smtClean="0"/>
              <a:t>2019/3/29</a:t>
            </a:fld>
            <a:endParaRPr lang="en-US" altLang="ja-JP"/>
          </a:p>
        </p:txBody>
      </p:sp>
      <p:sp>
        <p:nvSpPr>
          <p:cNvPr id="4"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3A6C26CA-2F6A-400B-8DB6-58FE2A35CA43}" type="slidenum">
              <a:rPr lang="en-US" altLang="ja-JP"/>
              <a:pPr>
                <a:defRPr/>
              </a:pPr>
              <a:t>‹#›</a:t>
            </a:fld>
            <a:endParaRPr lang="en-US" altLang="ja-JP"/>
          </a:p>
        </p:txBody>
      </p:sp>
    </p:spTree>
    <p:extLst>
      <p:ext uri="{BB962C8B-B14F-4D97-AF65-F5344CB8AC3E}">
        <p14:creationId xmlns:p14="http://schemas.microsoft.com/office/powerpoint/2010/main" val="39590315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742950" y="2393950"/>
            <a:ext cx="84201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742950" y="990600"/>
            <a:ext cx="84201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568450" y="3429000"/>
            <a:ext cx="75946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742950" y="6248400"/>
            <a:ext cx="2063750" cy="457200"/>
          </a:xfrm>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xfrm>
            <a:off x="3384550" y="6248400"/>
            <a:ext cx="3136900" cy="457200"/>
          </a:xfrm>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1261907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Tree>
    <p:extLst>
      <p:ext uri="{BB962C8B-B14F-4D97-AF65-F5344CB8AC3E}">
        <p14:creationId xmlns:p14="http://schemas.microsoft.com/office/powerpoint/2010/main" val="1261611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Tree>
    <p:extLst>
      <p:ext uri="{BB962C8B-B14F-4D97-AF65-F5344CB8AC3E}">
        <p14:creationId xmlns:p14="http://schemas.microsoft.com/office/powerpoint/2010/main" val="2423180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13966" y="1341438"/>
            <a:ext cx="4251325"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0391" y="1341438"/>
            <a:ext cx="4251325"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Tree>
    <p:extLst>
      <p:ext uri="{BB962C8B-B14F-4D97-AF65-F5344CB8AC3E}">
        <p14:creationId xmlns:p14="http://schemas.microsoft.com/office/powerpoint/2010/main" val="1943202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Tree>
    <p:extLst>
      <p:ext uri="{BB962C8B-B14F-4D97-AF65-F5344CB8AC3E}">
        <p14:creationId xmlns:p14="http://schemas.microsoft.com/office/powerpoint/2010/main" val="989818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Tree>
    <p:extLst>
      <p:ext uri="{BB962C8B-B14F-4D97-AF65-F5344CB8AC3E}">
        <p14:creationId xmlns:p14="http://schemas.microsoft.com/office/powerpoint/2010/main" val="1090353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Tree>
    <p:extLst>
      <p:ext uri="{BB962C8B-B14F-4D97-AF65-F5344CB8AC3E}">
        <p14:creationId xmlns:p14="http://schemas.microsoft.com/office/powerpoint/2010/main" val="41475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0841C56-75C8-4A9F-9E28-53E547F7F2F7}" type="datetime1">
              <a:rPr lang="ja-JP" altLang="en-US" smtClean="0"/>
              <a:t>2019/3/29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008411C-B7F6-4B40-9225-487C215E7D64}"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Tree>
    <p:extLst>
      <p:ext uri="{BB962C8B-B14F-4D97-AF65-F5344CB8AC3E}">
        <p14:creationId xmlns:p14="http://schemas.microsoft.com/office/powerpoint/2010/main" val="2574745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Tree>
    <p:extLst>
      <p:ext uri="{BB962C8B-B14F-4D97-AF65-F5344CB8AC3E}">
        <p14:creationId xmlns:p14="http://schemas.microsoft.com/office/powerpoint/2010/main" val="1645261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Tree>
    <p:extLst>
      <p:ext uri="{BB962C8B-B14F-4D97-AF65-F5344CB8AC3E}">
        <p14:creationId xmlns:p14="http://schemas.microsoft.com/office/powerpoint/2010/main" val="3236954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1658" y="304800"/>
            <a:ext cx="216865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13966" y="304800"/>
            <a:ext cx="6342592"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Tree>
    <p:extLst>
      <p:ext uri="{BB962C8B-B14F-4D97-AF65-F5344CB8AC3E}">
        <p14:creationId xmlns:p14="http://schemas.microsoft.com/office/powerpoint/2010/main" val="2863675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2565" y="304801"/>
            <a:ext cx="866775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13966" y="1341438"/>
            <a:ext cx="4251325"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0391" y="1341438"/>
            <a:ext cx="4251325"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Tree>
    <p:extLst>
      <p:ext uri="{BB962C8B-B14F-4D97-AF65-F5344CB8AC3E}">
        <p14:creationId xmlns:p14="http://schemas.microsoft.com/office/powerpoint/2010/main" val="3178419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2565" y="304801"/>
            <a:ext cx="866775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13966" y="1341438"/>
            <a:ext cx="4251325"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30391" y="1341439"/>
            <a:ext cx="4251325"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030391" y="3756026"/>
            <a:ext cx="4251325"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Tree>
    <p:extLst>
      <p:ext uri="{BB962C8B-B14F-4D97-AF65-F5344CB8AC3E}">
        <p14:creationId xmlns:p14="http://schemas.microsoft.com/office/powerpoint/2010/main" val="4205677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endParaRPr lang="en-US" altLang="ja-JP">
              <a:solidFill>
                <a:srgbClr val="000000"/>
              </a:solidFill>
            </a:endParaRPr>
          </a:p>
        </p:txBody>
      </p:sp>
      <p:sp>
        <p:nvSpPr>
          <p:cNvPr id="4" name="フッター プレースホルダ 3"/>
          <p:cNvSpPr>
            <a:spLocks noGrp="1"/>
          </p:cNvSpPr>
          <p:nvPr>
            <p:ph type="ftr" sz="quarter" idx="11"/>
          </p:nvPr>
        </p:nvSpPr>
        <p:spPr/>
        <p:txBody>
          <a:bodyPr/>
          <a:lstStyle/>
          <a:p>
            <a:pPr>
              <a:defRPr/>
            </a:pPr>
            <a:endParaRPr lang="ja-JP" altLang="en-US" sz="800">
              <a:solidFill>
                <a:srgbClr val="000000"/>
              </a:solidFill>
            </a:endParaRPr>
          </a:p>
        </p:txBody>
      </p:sp>
    </p:spTree>
    <p:extLst>
      <p:ext uri="{BB962C8B-B14F-4D97-AF65-F5344CB8AC3E}">
        <p14:creationId xmlns:p14="http://schemas.microsoft.com/office/powerpoint/2010/main" val="1779758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7" y="4407553"/>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7" y="2906722"/>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E50E0955-3FFB-4AD6-B0C0-C715C3A89972}" type="datetime1">
              <a:rPr lang="ja-JP" altLang="en-US" smtClean="0"/>
              <a:t>2019/3/29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673926B-DB81-43BF-A7BA-57C28BDFFBEE}"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31" y="160021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79" y="160021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251DB0FB-BC3F-42F6-97C9-31F3074BAA4E}" type="datetime1">
              <a:rPr lang="ja-JP" altLang="en-US" smtClean="0"/>
              <a:t>2019/3/29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4AFA667-656C-4A2B-B268-0BB210645409}"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24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24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DE9129BD-980B-47FF-B01B-75BD8D91FD50}" type="datetime1">
              <a:rPr lang="ja-JP" altLang="en-US" smtClean="0"/>
              <a:t>2019/3/29</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7D3398F-4901-476B-9B79-FA056AA74676}"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139EBFF0-36E9-4614-AD85-8B0458B795B7}" type="datetime1">
              <a:rPr lang="ja-JP" altLang="en-US" smtClean="0"/>
              <a:t>2019/3/29</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A288704E-6EFA-41F6-AAC6-FABE3FDC189F}"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6262DEB-69B7-4C4C-8216-5B21A1558160}" type="datetime1">
              <a:rPr lang="ja-JP" altLang="en-US" smtClean="0"/>
              <a:t>2019/3/29</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AD5E63D-5C85-408A-B1DD-F359174051D3}"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452"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011" y="273078"/>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452" y="143511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8659EDE-9F1D-492E-B3B0-745A2E17FFF0}" type="datetime1">
              <a:rPr lang="ja-JP" altLang="en-US" smtClean="0"/>
              <a:t>2019/3/29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764300E-B0DD-4743-B71A-6D022CAA4AC5}"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50" y="612783"/>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6D104AF-FCCC-43DB-AC84-5D4668D6E2FF}" type="datetime1">
              <a:rPr lang="ja-JP" altLang="en-US" smtClean="0"/>
              <a:t>2019/3/29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D996222-4A73-439C-8AF8-BA722E1F0F8A}"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545" y="274638"/>
            <a:ext cx="891492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545" y="1600206"/>
            <a:ext cx="891492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539" y="6356752"/>
            <a:ext cx="2310924"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EFE70C55-3C9C-4D23-AB42-AE78FB8DB80A}" type="datetime1">
              <a:rPr lang="ja-JP" altLang="en-US" smtClean="0"/>
              <a:t>2019/3/29</a:t>
            </a:fld>
            <a:endParaRPr lang="ja-JP" altLang="en-US"/>
          </a:p>
        </p:txBody>
      </p:sp>
      <p:sp>
        <p:nvSpPr>
          <p:cNvPr id="5" name="フッター プレースホルダ 4"/>
          <p:cNvSpPr>
            <a:spLocks noGrp="1"/>
          </p:cNvSpPr>
          <p:nvPr>
            <p:ph type="ftr" sz="quarter" idx="3"/>
          </p:nvPr>
        </p:nvSpPr>
        <p:spPr>
          <a:xfrm>
            <a:off x="3384590" y="6356752"/>
            <a:ext cx="3136820"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7595076" y="6492876"/>
            <a:ext cx="2310924" cy="365125"/>
          </a:xfrm>
          <a:prstGeom prst="rect">
            <a:avLst/>
          </a:prstGeom>
        </p:spPr>
        <p:txBody>
          <a:bodyPr vert="horz" lIns="91440" tIns="45720" rIns="91440" bIns="45720" rtlCol="0" anchor="ctr"/>
          <a:lstStyle>
            <a:lvl1pPr algn="r">
              <a:defRPr sz="1400" b="0">
                <a:solidFill>
                  <a:schemeClr val="tx1"/>
                </a:solidFill>
                <a:latin typeface="ＭＳ Ｐゴシック" panose="020B0600070205080204" pitchFamily="50" charset="-128"/>
                <a:ea typeface="ＭＳ Ｐゴシック" panose="020B0600070205080204" pitchFamily="50" charset="-128"/>
              </a:defRPr>
            </a:lvl1pPr>
          </a:lstStyle>
          <a:p>
            <a:pPr>
              <a:defRPr/>
            </a:pPr>
            <a:fld id="{4924563F-111E-4996-9CBE-215F31044931}" type="slidenum">
              <a:rPr lang="ja-JP" altLang="en-US" smtClean="0"/>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2565" y="304801"/>
            <a:ext cx="866775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13966" y="1341438"/>
            <a:ext cx="866775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60400" y="1125539"/>
            <a:ext cx="8621316"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60400" y="6453188"/>
            <a:ext cx="85852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60400" y="6245225"/>
            <a:ext cx="2146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384550" y="6453189"/>
            <a:ext cx="31369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Tree>
    <p:extLst>
      <p:ext uri="{BB962C8B-B14F-4D97-AF65-F5344CB8AC3E}">
        <p14:creationId xmlns:p14="http://schemas.microsoft.com/office/powerpoint/2010/main" val="1623094288"/>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ja-JP" altLang="en-US" sz="2800" b="1" spc="50" dirty="0" smtClean="0">
                <a:ln w="11430"/>
                <a:effectLst>
                  <a:outerShdw blurRad="76200" dist="50800" dir="5400000" algn="tl" rotWithShape="0">
                    <a:srgbClr val="000000">
                      <a:alpha val="65000"/>
                    </a:srgbClr>
                  </a:outerShdw>
                </a:effectLst>
              </a:rPr>
              <a:t>イントロダクション　～要介護認定制度の改正点～</a:t>
            </a:r>
            <a:endParaRPr lang="ja-JP" altLang="en-US" sz="2800" b="1" spc="50" dirty="0">
              <a:ln w="11430"/>
              <a:effectLst>
                <a:outerShdw blurRad="76200" dist="50800" dir="5400000" algn="tl" rotWithShape="0">
                  <a:srgbClr val="000000">
                    <a:alpha val="65000"/>
                  </a:srgbClr>
                </a:outerShdw>
              </a:effectLst>
            </a:endParaRPr>
          </a:p>
        </p:txBody>
      </p:sp>
      <p:sp>
        <p:nvSpPr>
          <p:cNvPr id="204804" name="Text Box 4"/>
          <p:cNvSpPr txBox="1">
            <a:spLocks noChangeArrowheads="1"/>
          </p:cNvSpPr>
          <p:nvPr/>
        </p:nvSpPr>
        <p:spPr bwMode="auto">
          <a:xfrm>
            <a:off x="1065213" y="1412875"/>
            <a:ext cx="7272163" cy="369332"/>
          </a:xfrm>
          <a:prstGeom prst="rect">
            <a:avLst/>
          </a:prstGeom>
          <a:noFill/>
          <a:ln w="9525">
            <a:noFill/>
            <a:miter lim="800000"/>
            <a:headEnd/>
            <a:tailEnd/>
          </a:ln>
          <a:effectLst/>
        </p:spPr>
        <p:txBody>
          <a:bodyPr wrap="square">
            <a:spAutoFit/>
          </a:bodyPr>
          <a:lstStyle/>
          <a:p>
            <a:pPr>
              <a:spcBef>
                <a:spcPct val="50000"/>
              </a:spcBef>
              <a:defRPr/>
            </a:pPr>
            <a:r>
              <a:rPr lang="ja-JP" altLang="en-US" dirty="0" smtClean="0">
                <a:solidFill>
                  <a:srgbClr val="000000"/>
                </a:solidFill>
                <a:latin typeface="Verdana" pitchFamily="34" charset="0"/>
              </a:rPr>
              <a:t>平成</a:t>
            </a:r>
            <a:r>
              <a:rPr lang="en-US" altLang="ja-JP" dirty="0" smtClean="0">
                <a:solidFill>
                  <a:srgbClr val="000000"/>
                </a:solidFill>
                <a:latin typeface="Verdana" pitchFamily="34" charset="0"/>
              </a:rPr>
              <a:t>30</a:t>
            </a:r>
            <a:r>
              <a:rPr lang="ja-JP" altLang="en-US" dirty="0" smtClean="0">
                <a:solidFill>
                  <a:srgbClr val="000000"/>
                </a:solidFill>
                <a:latin typeface="Verdana" pitchFamily="34" charset="0"/>
              </a:rPr>
              <a:t>年度　厚生</a:t>
            </a:r>
            <a:r>
              <a:rPr lang="ja-JP" altLang="en-US" dirty="0">
                <a:solidFill>
                  <a:srgbClr val="000000"/>
                </a:solidFill>
                <a:latin typeface="Verdana" pitchFamily="34" charset="0"/>
              </a:rPr>
              <a:t>労働省 </a:t>
            </a:r>
            <a:r>
              <a:rPr lang="ja-JP" altLang="en-US" dirty="0" smtClean="0">
                <a:solidFill>
                  <a:srgbClr val="000000"/>
                </a:solidFill>
                <a:latin typeface="Verdana" pitchFamily="34" charset="0"/>
              </a:rPr>
              <a:t>認定調査員能力向上研修会</a:t>
            </a:r>
            <a:endParaRPr lang="ja-JP" altLang="en-US" dirty="0">
              <a:solidFill>
                <a:srgbClr val="000000"/>
              </a:solidFill>
              <a:latin typeface="Verdana" pitchFamily="34" charset="0"/>
            </a:endParaRPr>
          </a:p>
        </p:txBody>
      </p:sp>
      <p:sp>
        <p:nvSpPr>
          <p:cNvPr id="6150" name="Rectangle 6"/>
          <p:cNvSpPr>
            <a:spLocks noChangeArrowheads="1"/>
          </p:cNvSpPr>
          <p:nvPr/>
        </p:nvSpPr>
        <p:spPr bwMode="auto">
          <a:xfrm>
            <a:off x="1423988" y="3773488"/>
            <a:ext cx="7010400" cy="1600200"/>
          </a:xfrm>
          <a:prstGeom prst="rect">
            <a:avLst/>
          </a:prstGeom>
          <a:noFill/>
          <a:ln w="9525">
            <a:noFill/>
            <a:miter lim="800000"/>
            <a:headEnd/>
            <a:tailEnd/>
          </a:ln>
        </p:spPr>
        <p:txBody>
          <a:bodyPr/>
          <a:lstStyle/>
          <a:p>
            <a:pPr algn="ctr">
              <a:spcBef>
                <a:spcPct val="20000"/>
              </a:spcBef>
              <a:buClr>
                <a:srgbClr val="0066FF"/>
              </a:buClr>
              <a:buFont typeface="Wingdings" pitchFamily="2" charset="2"/>
              <a:buNone/>
            </a:pPr>
            <a:endParaRPr lang="ja-JP" altLang="en-US" dirty="0">
              <a:solidFill>
                <a:srgbClr val="000000"/>
              </a:solidFill>
              <a:latin typeface="Verdana" pitchFamily="34" charset="0"/>
            </a:endParaRPr>
          </a:p>
        </p:txBody>
      </p:sp>
      <p:sp>
        <p:nvSpPr>
          <p:cNvPr id="7" name="サブタイトル 8"/>
          <p:cNvSpPr>
            <a:spLocks noGrp="1"/>
          </p:cNvSpPr>
          <p:nvPr>
            <p:ph type="subTitle" idx="1"/>
          </p:nvPr>
        </p:nvSpPr>
        <p:spPr>
          <a:xfrm>
            <a:off x="1568624" y="5229200"/>
            <a:ext cx="7010400" cy="792088"/>
          </a:xfrm>
        </p:spPr>
        <p:txBody>
          <a:bodyPr/>
          <a:lstStyle/>
          <a:p>
            <a:pPr algn="ctr"/>
            <a:r>
              <a:rPr lang="ja-JP" altLang="en-US" sz="2400" dirty="0"/>
              <a:t>厚生労働省</a:t>
            </a:r>
            <a:endParaRPr lang="en-US" altLang="ja-JP" sz="2400" dirty="0"/>
          </a:p>
          <a:p>
            <a:pPr algn="ctr"/>
            <a:r>
              <a:rPr lang="ja-JP" altLang="en-US" sz="1600" dirty="0"/>
              <a:t>老健局 老人保健課</a:t>
            </a:r>
            <a:endParaRPr lang="en-US" altLang="ja-JP" sz="1600" dirty="0"/>
          </a:p>
          <a:p>
            <a:pPr algn="ctr"/>
            <a:r>
              <a:rPr lang="ja-JP" altLang="en-US" sz="1600" dirty="0"/>
              <a:t>要介護認定適正化事業</a:t>
            </a:r>
          </a:p>
          <a:p>
            <a:pPr algn="ctr"/>
            <a:endParaRPr lang="ja-JP" altLang="en-US" sz="1600" dirty="0"/>
          </a:p>
        </p:txBody>
      </p:sp>
    </p:spTree>
    <p:extLst>
      <p:ext uri="{BB962C8B-B14F-4D97-AF65-F5344CB8AC3E}">
        <p14:creationId xmlns:p14="http://schemas.microsoft.com/office/powerpoint/2010/main" val="193766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68119" y="655331"/>
            <a:ext cx="9774986" cy="6163131"/>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anchor="t" anchorCtr="0"/>
          <a:lstStyle/>
          <a:p>
            <a:pPr marL="177800" indent="-177800" algn="just"/>
            <a:endParaRPr lang="en-US" altLang="ja-JP" sz="1600" dirty="0" smtClean="0">
              <a:solidFill>
                <a:prstClr val="black"/>
              </a:solidFill>
              <a:latin typeface="ＭＳ ゴシック" pitchFamily="49" charset="-128"/>
              <a:ea typeface="ＭＳ ゴシック" pitchFamily="49" charset="-128"/>
            </a:endParaRPr>
          </a:p>
          <a:p>
            <a:pPr marL="177800" indent="-177800" algn="just"/>
            <a:endParaRPr lang="ja-JP" altLang="en-US" sz="1600" b="1" dirty="0" smtClean="0">
              <a:solidFill>
                <a:prstClr val="black"/>
              </a:solidFill>
              <a:latin typeface="ＭＳ ゴシック" panose="020B0609070205080204" pitchFamily="49" charset="-128"/>
              <a:ea typeface="ＭＳ ゴシック" panose="020B0609070205080204" pitchFamily="49" charset="-128"/>
            </a:endParaRPr>
          </a:p>
          <a:p>
            <a:pPr marL="177800" indent="-177800" algn="just"/>
            <a:r>
              <a:rPr lang="en-US" altLang="ja-JP" sz="1600" b="1" dirty="0">
                <a:solidFill>
                  <a:prstClr val="black"/>
                </a:solidFill>
                <a:latin typeface="ＭＳ ゴシック" panose="020B0609070205080204" pitchFamily="49" charset="-128"/>
                <a:ea typeface="ＭＳ ゴシック" panose="020B0609070205080204" pitchFamily="49" charset="-128"/>
              </a:rPr>
              <a:t>【</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要介護認定の現状について</a:t>
            </a:r>
            <a:r>
              <a:rPr lang="en-US" altLang="ja-JP" sz="1600" b="1" dirty="0" smtClean="0">
                <a:solidFill>
                  <a:prstClr val="black"/>
                </a:solidFill>
                <a:latin typeface="ＭＳ ゴシック" panose="020B0609070205080204" pitchFamily="49" charset="-128"/>
                <a:ea typeface="ＭＳ ゴシック" panose="020B0609070205080204" pitchFamily="49" charset="-128"/>
              </a:rPr>
              <a:t>】</a:t>
            </a:r>
          </a:p>
          <a:p>
            <a:pPr indent="-720000"/>
            <a:endParaRPr lang="ja-JP" altLang="en-US" sz="1600" dirty="0" smtClean="0">
              <a:solidFill>
                <a:schemeClr val="tx1"/>
              </a:solidFill>
              <a:latin typeface="ＭＳ ゴシック" panose="020B0609070205080204" pitchFamily="49" charset="-128"/>
              <a:ea typeface="ＭＳ ゴシック" panose="020B0609070205080204" pitchFamily="49" charset="-128"/>
            </a:endParaRPr>
          </a:p>
          <a:p>
            <a:pPr indent="-720000"/>
            <a:r>
              <a:rPr lang="ja-JP" altLang="en-US" sz="1600" dirty="0" smtClean="0">
                <a:solidFill>
                  <a:schemeClr val="tx1"/>
                </a:solidFill>
                <a:latin typeface="ＭＳ ゴシック" panose="020B0609070205080204" pitchFamily="49" charset="-128"/>
                <a:ea typeface="ＭＳ ゴシック" panose="020B0609070205080204" pitchFamily="49" charset="-128"/>
              </a:rPr>
              <a:t>○　申請者が要介護認定の申請を提出後、認定を受けるまでの期間は平均で「</a:t>
            </a:r>
            <a:r>
              <a:rPr lang="en-US" altLang="ja-JP" sz="1600" dirty="0" smtClean="0">
                <a:solidFill>
                  <a:schemeClr val="tx1"/>
                </a:solidFill>
                <a:latin typeface="ＭＳ ゴシック" panose="020B0609070205080204" pitchFamily="49" charset="-128"/>
                <a:ea typeface="ＭＳ ゴシック" panose="020B0609070205080204" pitchFamily="49" charset="-128"/>
              </a:rPr>
              <a:t>36.5</a:t>
            </a:r>
            <a:r>
              <a:rPr lang="ja-JP" altLang="en-US" sz="1600" dirty="0" smtClean="0">
                <a:solidFill>
                  <a:schemeClr val="tx1"/>
                </a:solidFill>
                <a:latin typeface="ＭＳ ゴシック" panose="020B0609070205080204" pitchFamily="49" charset="-128"/>
                <a:ea typeface="ＭＳ ゴシック" panose="020B0609070205080204" pitchFamily="49" charset="-128"/>
              </a:rPr>
              <a:t>日」となって</a:t>
            </a:r>
          </a:p>
          <a:p>
            <a:pPr indent="-720000"/>
            <a:r>
              <a:rPr lang="ja-JP" altLang="en-US" sz="1600" dirty="0" smtClean="0">
                <a:solidFill>
                  <a:schemeClr val="tx1"/>
                </a:solidFill>
                <a:latin typeface="ＭＳ ゴシック" panose="020B0609070205080204" pitchFamily="49" charset="-128"/>
                <a:ea typeface="ＭＳ ゴシック" panose="020B0609070205080204" pitchFamily="49" charset="-128"/>
              </a:rPr>
              <a:t>　いる。</a:t>
            </a:r>
          </a:p>
          <a:p>
            <a:pPr indent="-720000" algn="r"/>
            <a:r>
              <a:rPr lang="ja-JP" altLang="en-US" sz="1600" dirty="0">
                <a:solidFill>
                  <a:schemeClr val="tx1"/>
                </a:solidFill>
                <a:latin typeface="ＭＳ ゴシック" panose="020B0609070205080204" pitchFamily="49" charset="-128"/>
                <a:ea typeface="ＭＳ ゴシック" panose="020B0609070205080204" pitchFamily="49" charset="-128"/>
              </a:rPr>
              <a:t>　　（出典：認定支援ネットワーク（平成</a:t>
            </a:r>
            <a:r>
              <a:rPr lang="en-US" altLang="ja-JP" sz="1600" dirty="0">
                <a:solidFill>
                  <a:schemeClr val="tx1"/>
                </a:solidFill>
                <a:latin typeface="ＭＳ ゴシック" panose="020B0609070205080204" pitchFamily="49" charset="-128"/>
                <a:ea typeface="ＭＳ ゴシック" panose="020B0609070205080204" pitchFamily="49" charset="-128"/>
              </a:rPr>
              <a:t>26</a:t>
            </a:r>
            <a:r>
              <a:rPr lang="ja-JP" altLang="en-US" sz="1600" dirty="0">
                <a:solidFill>
                  <a:schemeClr val="tx1"/>
                </a:solidFill>
                <a:latin typeface="ＭＳ ゴシック" panose="020B0609070205080204" pitchFamily="49" charset="-128"/>
                <a:ea typeface="ＭＳ ゴシック" panose="020B0609070205080204" pitchFamily="49" charset="-128"/>
              </a:rPr>
              <a:t>年</a:t>
            </a:r>
            <a:r>
              <a:rPr lang="en-US" altLang="ja-JP" sz="1600" dirty="0">
                <a:solidFill>
                  <a:schemeClr val="tx1"/>
                </a:solidFill>
                <a:latin typeface="ＭＳ ゴシック" panose="020B0609070205080204" pitchFamily="49" charset="-128"/>
                <a:ea typeface="ＭＳ ゴシック" panose="020B0609070205080204" pitchFamily="49" charset="-128"/>
              </a:rPr>
              <a:t>4</a:t>
            </a:r>
            <a:r>
              <a:rPr lang="ja-JP" altLang="en-US" sz="1600" dirty="0">
                <a:solidFill>
                  <a:schemeClr val="tx1"/>
                </a:solidFill>
                <a:latin typeface="ＭＳ ゴシック" panose="020B0609070205080204" pitchFamily="49" charset="-128"/>
                <a:ea typeface="ＭＳ ゴシック" panose="020B0609070205080204" pitchFamily="49" charset="-128"/>
              </a:rPr>
              <a:t>月～</a:t>
            </a:r>
            <a:r>
              <a:rPr lang="en-US" altLang="ja-JP" sz="1600" dirty="0">
                <a:solidFill>
                  <a:schemeClr val="tx1"/>
                </a:solidFill>
                <a:latin typeface="ＭＳ ゴシック" panose="020B0609070205080204" pitchFamily="49" charset="-128"/>
                <a:ea typeface="ＭＳ ゴシック" panose="020B0609070205080204" pitchFamily="49" charset="-128"/>
              </a:rPr>
              <a:t>12</a:t>
            </a:r>
            <a:r>
              <a:rPr lang="ja-JP" altLang="en-US" sz="1600" dirty="0">
                <a:solidFill>
                  <a:schemeClr val="tx1"/>
                </a:solidFill>
                <a:latin typeface="ＭＳ ゴシック" panose="020B0609070205080204" pitchFamily="49" charset="-128"/>
                <a:ea typeface="ＭＳ ゴシック" panose="020B0609070205080204" pitchFamily="49" charset="-128"/>
              </a:rPr>
              <a:t>月送信分））</a:t>
            </a:r>
          </a:p>
          <a:p>
            <a:pPr indent="-720000"/>
            <a:endParaRPr lang="ja-JP" altLang="en-US" sz="1600" dirty="0" smtClean="0">
              <a:solidFill>
                <a:schemeClr val="tx1"/>
              </a:solidFill>
              <a:latin typeface="ＭＳ ゴシック" panose="020B0609070205080204" pitchFamily="49" charset="-128"/>
              <a:ea typeface="ＭＳ ゴシック" panose="020B0609070205080204" pitchFamily="49" charset="-128"/>
            </a:endParaRPr>
          </a:p>
          <a:p>
            <a:pPr indent="-288000"/>
            <a:endParaRPr lang="en-US" altLang="ja-JP" sz="1600" dirty="0" smtClean="0">
              <a:solidFill>
                <a:schemeClr val="tx1"/>
              </a:solidFill>
              <a:latin typeface="ＭＳ ゴシック" panose="020B0609070205080204" pitchFamily="49" charset="-128"/>
              <a:ea typeface="ＭＳ ゴシック" panose="020B0609070205080204" pitchFamily="49" charset="-128"/>
            </a:endParaRPr>
          </a:p>
          <a:p>
            <a:pPr marL="174625" indent="-174625"/>
            <a:r>
              <a:rPr lang="ja-JP" altLang="en-US" sz="1600" dirty="0" smtClean="0">
                <a:solidFill>
                  <a:schemeClr val="tx1"/>
                </a:solidFill>
                <a:latin typeface="ＭＳ ゴシック" panose="020B0609070205080204" pitchFamily="49" charset="-128"/>
                <a:ea typeface="ＭＳ ゴシック" panose="020B0609070205080204" pitchFamily="49" charset="-128"/>
              </a:rPr>
              <a:t>○　</a:t>
            </a:r>
            <a:r>
              <a:rPr lang="ja-JP" altLang="ja-JP" sz="1600" dirty="0" smtClean="0">
                <a:solidFill>
                  <a:schemeClr val="tx1"/>
                </a:solidFill>
                <a:latin typeface="ＭＳ ゴシック" panose="020B0609070205080204" pitchFamily="49" charset="-128"/>
                <a:ea typeface="ＭＳ ゴシック" panose="020B0609070205080204" pitchFamily="49" charset="-128"/>
              </a:rPr>
              <a:t>要介護</a:t>
            </a:r>
            <a:r>
              <a:rPr lang="ja-JP" altLang="ja-JP" sz="1600" dirty="0">
                <a:solidFill>
                  <a:schemeClr val="tx1"/>
                </a:solidFill>
                <a:latin typeface="ＭＳ ゴシック" panose="020B0609070205080204" pitchFamily="49" charset="-128"/>
                <a:ea typeface="ＭＳ ゴシック" panose="020B0609070205080204" pitchFamily="49" charset="-128"/>
              </a:rPr>
              <a:t>（要支援）の認定者数は、</a:t>
            </a:r>
            <a:r>
              <a:rPr lang="ja-JP" altLang="ja-JP" sz="1600" dirty="0" smtClean="0">
                <a:solidFill>
                  <a:schemeClr val="tx1"/>
                </a:solidFill>
                <a:latin typeface="ＭＳ ゴシック" panose="020B0609070205080204" pitchFamily="49" charset="-128"/>
                <a:ea typeface="ＭＳ ゴシック" panose="020B0609070205080204" pitchFamily="49" charset="-128"/>
              </a:rPr>
              <a:t>平成</a:t>
            </a:r>
            <a:r>
              <a:rPr lang="en-US" altLang="ja-JP" sz="1600" dirty="0" smtClean="0">
                <a:solidFill>
                  <a:schemeClr val="tx1"/>
                </a:solidFill>
                <a:latin typeface="ＭＳ ゴシック" panose="020B0609070205080204" pitchFamily="49" charset="-128"/>
                <a:ea typeface="ＭＳ ゴシック" panose="020B0609070205080204" pitchFamily="49" charset="-128"/>
              </a:rPr>
              <a:t>27</a:t>
            </a:r>
            <a:r>
              <a:rPr lang="ja-JP" altLang="ja-JP" sz="1600" dirty="0" smtClean="0">
                <a:solidFill>
                  <a:schemeClr val="tx1"/>
                </a:solidFill>
                <a:latin typeface="ＭＳ ゴシック" panose="020B0609070205080204" pitchFamily="49" charset="-128"/>
                <a:ea typeface="ＭＳ ゴシック" panose="020B0609070205080204" pitchFamily="49" charset="-128"/>
              </a:rPr>
              <a:t>年</a:t>
            </a:r>
            <a:r>
              <a:rPr lang="ja-JP" altLang="en-US" sz="1600" dirty="0">
                <a:solidFill>
                  <a:schemeClr val="tx1"/>
                </a:solidFill>
                <a:latin typeface="ＭＳ ゴシック" panose="020B0609070205080204" pitchFamily="49" charset="-128"/>
                <a:ea typeface="ＭＳ ゴシック" panose="020B0609070205080204" pitchFamily="49" charset="-128"/>
              </a:rPr>
              <a:t>４</a:t>
            </a:r>
            <a:r>
              <a:rPr lang="ja-JP" altLang="ja-JP" sz="1600" dirty="0" smtClean="0">
                <a:solidFill>
                  <a:schemeClr val="tx1"/>
                </a:solidFill>
                <a:latin typeface="ＭＳ ゴシック" panose="020B0609070205080204" pitchFamily="49" charset="-128"/>
                <a:ea typeface="ＭＳ ゴシック" panose="020B0609070205080204" pitchFamily="49" charset="-128"/>
              </a:rPr>
              <a:t>月現在</a:t>
            </a:r>
            <a:r>
              <a:rPr lang="en-US" altLang="ja-JP" sz="1600" dirty="0" smtClean="0">
                <a:solidFill>
                  <a:schemeClr val="tx1"/>
                </a:solidFill>
                <a:latin typeface="ＭＳ ゴシック" panose="020B0609070205080204" pitchFamily="49" charset="-128"/>
                <a:ea typeface="ＭＳ ゴシック" panose="020B0609070205080204" pitchFamily="49" charset="-128"/>
              </a:rPr>
              <a:t>608</a:t>
            </a:r>
            <a:r>
              <a:rPr lang="ja-JP" altLang="en-US" sz="1600" dirty="0" smtClean="0">
                <a:solidFill>
                  <a:schemeClr val="tx1"/>
                </a:solidFill>
                <a:latin typeface="ＭＳ ゴシック" panose="020B0609070205080204" pitchFamily="49" charset="-128"/>
                <a:ea typeface="ＭＳ ゴシック" panose="020B0609070205080204" pitchFamily="49" charset="-128"/>
              </a:rPr>
              <a:t>万</a:t>
            </a:r>
            <a:r>
              <a:rPr lang="ja-JP" altLang="ja-JP" sz="1600" dirty="0" smtClean="0">
                <a:solidFill>
                  <a:schemeClr val="tx1"/>
                </a:solidFill>
                <a:latin typeface="ＭＳ ゴシック" panose="020B0609070205080204" pitchFamily="49" charset="-128"/>
                <a:ea typeface="ＭＳ ゴシック" panose="020B0609070205080204" pitchFamily="49" charset="-128"/>
              </a:rPr>
              <a:t>人で</a:t>
            </a:r>
            <a:r>
              <a:rPr lang="ja-JP" altLang="en-US" sz="1600" dirty="0" smtClean="0">
                <a:solidFill>
                  <a:schemeClr val="tx1"/>
                </a:solidFill>
                <a:latin typeface="ＭＳ ゴシック" panose="020B0609070205080204" pitchFamily="49" charset="-128"/>
                <a:ea typeface="ＭＳ ゴシック" panose="020B0609070205080204" pitchFamily="49" charset="-128"/>
              </a:rPr>
              <a:t>あり</a:t>
            </a:r>
            <a:r>
              <a:rPr lang="ja-JP" altLang="ja-JP" sz="1600" dirty="0" smtClean="0">
                <a:solidFill>
                  <a:schemeClr val="tx1"/>
                </a:solidFill>
                <a:latin typeface="ＭＳ ゴシック" panose="020B0609070205080204" pitchFamily="49" charset="-128"/>
                <a:ea typeface="ＭＳ ゴシック" panose="020B0609070205080204" pitchFamily="49" charset="-128"/>
              </a:rPr>
              <a:t>、</a:t>
            </a:r>
            <a:r>
              <a:rPr lang="ja-JP" altLang="ja-JP" sz="1600" dirty="0">
                <a:solidFill>
                  <a:schemeClr val="tx1"/>
                </a:solidFill>
                <a:latin typeface="ＭＳ ゴシック" panose="020B0609070205080204" pitchFamily="49" charset="-128"/>
                <a:ea typeface="ＭＳ ゴシック" panose="020B0609070205080204" pitchFamily="49" charset="-128"/>
              </a:rPr>
              <a:t>この</a:t>
            </a:r>
            <a:r>
              <a:rPr lang="ja-JP" altLang="ja-JP" sz="1600" dirty="0" smtClean="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５</a:t>
            </a:r>
            <a:r>
              <a:rPr lang="ja-JP" altLang="ja-JP" sz="1600" dirty="0" smtClean="0">
                <a:solidFill>
                  <a:schemeClr val="tx1"/>
                </a:solidFill>
                <a:latin typeface="ＭＳ ゴシック" panose="020B0609070205080204" pitchFamily="49" charset="-128"/>
                <a:ea typeface="ＭＳ ゴシック" panose="020B0609070205080204" pitchFamily="49" charset="-128"/>
              </a:rPr>
              <a:t>年間で約２</a:t>
            </a:r>
            <a:r>
              <a:rPr lang="en-US" altLang="ja-JP"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rPr>
              <a:t>８</a:t>
            </a:r>
            <a:endParaRPr lang="en-US" altLang="ja-JP" sz="1600" dirty="0" smtClean="0">
              <a:solidFill>
                <a:schemeClr val="tx1"/>
              </a:solidFill>
              <a:latin typeface="ＭＳ ゴシック" panose="020B0609070205080204" pitchFamily="49" charset="-128"/>
              <a:ea typeface="ＭＳ ゴシック" panose="020B0609070205080204" pitchFamily="49" charset="-128"/>
            </a:endParaRPr>
          </a:p>
          <a:p>
            <a:pPr marL="174625" indent="-174625"/>
            <a:r>
              <a:rPr lang="ja-JP" altLang="en-US" sz="1600" dirty="0">
                <a:solidFill>
                  <a:schemeClr val="tx1"/>
                </a:solidFill>
                <a:latin typeface="ＭＳ ゴシック" panose="020B0609070205080204" pitchFamily="49" charset="-128"/>
                <a:ea typeface="ＭＳ ゴシック" panose="020B0609070205080204" pitchFamily="49" charset="-128"/>
              </a:rPr>
              <a:t>　</a:t>
            </a:r>
            <a:r>
              <a:rPr lang="ja-JP" altLang="ja-JP" sz="1600" dirty="0" smtClean="0">
                <a:solidFill>
                  <a:schemeClr val="tx1"/>
                </a:solidFill>
                <a:latin typeface="ＭＳ ゴシック" panose="020B0609070205080204" pitchFamily="49" charset="-128"/>
                <a:ea typeface="ＭＳ ゴシック" panose="020B0609070205080204" pitchFamily="49" charset="-128"/>
              </a:rPr>
              <a:t>倍に</a:t>
            </a:r>
            <a:r>
              <a:rPr lang="ja-JP" altLang="en-US" sz="1600" dirty="0" smtClean="0">
                <a:solidFill>
                  <a:schemeClr val="tx1"/>
                </a:solidFill>
                <a:latin typeface="ＭＳ ゴシック" panose="020B0609070205080204" pitchFamily="49" charset="-128"/>
                <a:ea typeface="ＭＳ ゴシック" panose="020B0609070205080204" pitchFamily="49" charset="-128"/>
              </a:rPr>
              <a:t>増加している</a:t>
            </a:r>
            <a:r>
              <a:rPr lang="ja-JP" altLang="ja-JP" sz="1600" dirty="0" smtClean="0">
                <a:solidFill>
                  <a:schemeClr val="tx1"/>
                </a:solidFill>
                <a:latin typeface="ＭＳ ゴシック" panose="020B0609070205080204" pitchFamily="49" charset="-128"/>
                <a:ea typeface="ＭＳ ゴシック" panose="020B0609070205080204" pitchFamily="49" charset="-128"/>
              </a:rPr>
              <a:t>。</a:t>
            </a:r>
            <a:endParaRPr lang="ja-JP" altLang="en-US" sz="1600" dirty="0" smtClean="0">
              <a:solidFill>
                <a:schemeClr val="tx1"/>
              </a:solidFill>
              <a:latin typeface="ＭＳ ゴシック" panose="020B0609070205080204" pitchFamily="49" charset="-128"/>
              <a:ea typeface="ＭＳ ゴシック" panose="020B0609070205080204" pitchFamily="49"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rPr>
              <a:t>　認定者数の</a:t>
            </a:r>
            <a:r>
              <a:rPr lang="ja-JP" altLang="ja-JP" sz="1600" dirty="0" smtClean="0">
                <a:solidFill>
                  <a:schemeClr val="tx1"/>
                </a:solidFill>
                <a:latin typeface="ＭＳ ゴシック" panose="020B0609070205080204" pitchFamily="49" charset="-128"/>
                <a:ea typeface="ＭＳ ゴシック" panose="020B0609070205080204" pitchFamily="49" charset="-128"/>
              </a:rPr>
              <a:t>増加</a:t>
            </a:r>
            <a:r>
              <a:rPr lang="ja-JP" altLang="ja-JP" sz="1600" dirty="0">
                <a:solidFill>
                  <a:schemeClr val="tx1"/>
                </a:solidFill>
                <a:latin typeface="ＭＳ ゴシック" panose="020B0609070205080204" pitchFamily="49" charset="-128"/>
                <a:ea typeface="ＭＳ ゴシック" panose="020B0609070205080204" pitchFamily="49" charset="-128"/>
              </a:rPr>
              <a:t>の</a:t>
            </a:r>
            <a:r>
              <a:rPr lang="ja-JP" altLang="ja-JP" sz="1600" dirty="0" smtClean="0">
                <a:solidFill>
                  <a:schemeClr val="tx1"/>
                </a:solidFill>
                <a:latin typeface="ＭＳ ゴシック" panose="020B0609070205080204" pitchFamily="49" charset="-128"/>
                <a:ea typeface="ＭＳ ゴシック" panose="020B0609070205080204" pitchFamily="49" charset="-128"/>
              </a:rPr>
              <a:t>ペース</a:t>
            </a:r>
            <a:r>
              <a:rPr lang="ja-JP" altLang="en-US" sz="1600" dirty="0" smtClean="0">
                <a:solidFill>
                  <a:schemeClr val="tx1"/>
                </a:solidFill>
                <a:latin typeface="ＭＳ ゴシック" panose="020B0609070205080204" pitchFamily="49" charset="-128"/>
                <a:ea typeface="ＭＳ ゴシック" panose="020B0609070205080204" pitchFamily="49" charset="-128"/>
              </a:rPr>
              <a:t>は、平成</a:t>
            </a:r>
            <a:r>
              <a:rPr lang="en-US" altLang="ja-JP" sz="1600" dirty="0" smtClean="0">
                <a:solidFill>
                  <a:schemeClr val="tx1"/>
                </a:solidFill>
                <a:latin typeface="ＭＳ ゴシック" panose="020B0609070205080204" pitchFamily="49" charset="-128"/>
                <a:ea typeface="ＭＳ ゴシック" panose="020B0609070205080204" pitchFamily="49" charset="-128"/>
              </a:rPr>
              <a:t>1</a:t>
            </a:r>
            <a:r>
              <a:rPr lang="ja-JP" altLang="en-US" sz="1600" dirty="0" smtClean="0">
                <a:solidFill>
                  <a:schemeClr val="tx1"/>
                </a:solidFill>
                <a:latin typeface="ＭＳ ゴシック" panose="020B0609070205080204" pitchFamily="49" charset="-128"/>
                <a:ea typeface="ＭＳ ゴシック" panose="020B0609070205080204" pitchFamily="49" charset="-128"/>
              </a:rPr>
              <a:t>８年度頃以降、一度遅くなったが、平成</a:t>
            </a:r>
            <a:r>
              <a:rPr lang="ja-JP" altLang="en-US" sz="1600" dirty="0">
                <a:solidFill>
                  <a:schemeClr val="tx1"/>
                </a:solidFill>
                <a:latin typeface="ＭＳ ゴシック" panose="020B0609070205080204" pitchFamily="49" charset="-128"/>
                <a:ea typeface="ＭＳ ゴシック" panose="020B0609070205080204" pitchFamily="49" charset="-128"/>
              </a:rPr>
              <a:t>２１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年度頃から</a:t>
            </a: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rPr>
              <a:t>　</a:t>
            </a:r>
            <a:r>
              <a:rPr lang="ja-JP" altLang="ja-JP" sz="1600" dirty="0" smtClean="0">
                <a:solidFill>
                  <a:schemeClr val="tx1"/>
                </a:solidFill>
                <a:latin typeface="ＭＳ ゴシック" panose="020B0609070205080204" pitchFamily="49" charset="-128"/>
                <a:ea typeface="ＭＳ ゴシック" panose="020B0609070205080204" pitchFamily="49" charset="-128"/>
              </a:rPr>
              <a:t>再び</a:t>
            </a:r>
            <a:r>
              <a:rPr lang="ja-JP" altLang="en-US" sz="1600" dirty="0" smtClean="0">
                <a:solidFill>
                  <a:schemeClr val="tx1"/>
                </a:solidFill>
                <a:latin typeface="ＭＳ ゴシック" panose="020B0609070205080204" pitchFamily="49" charset="-128"/>
                <a:ea typeface="ＭＳ ゴシック" panose="020B0609070205080204" pitchFamily="49" charset="-128"/>
              </a:rPr>
              <a:t>速くなって</a:t>
            </a:r>
            <a:r>
              <a:rPr lang="ja-JP" altLang="ja-JP" sz="1600" dirty="0" smtClean="0">
                <a:solidFill>
                  <a:schemeClr val="tx1"/>
                </a:solidFill>
                <a:latin typeface="ＭＳ ゴシック" panose="020B0609070205080204" pitchFamily="49" charset="-128"/>
                <a:ea typeface="ＭＳ ゴシック" panose="020B0609070205080204" pitchFamily="49" charset="-128"/>
              </a:rPr>
              <a:t>おり</a:t>
            </a:r>
            <a:r>
              <a:rPr lang="ja-JP" altLang="ja-JP" sz="1600" dirty="0">
                <a:solidFill>
                  <a:schemeClr val="tx1"/>
                </a:solidFill>
                <a:latin typeface="ＭＳ ゴシック" panose="020B0609070205080204" pitchFamily="49" charset="-128"/>
                <a:ea typeface="ＭＳ ゴシック" panose="020B0609070205080204" pitchFamily="49" charset="-128"/>
              </a:rPr>
              <a:t>、市町村</a:t>
            </a:r>
            <a:r>
              <a:rPr lang="ja-JP" altLang="ja-JP" sz="1600" dirty="0" smtClean="0">
                <a:solidFill>
                  <a:schemeClr val="tx1"/>
                </a:solidFill>
                <a:latin typeface="ＭＳ ゴシック" panose="020B0609070205080204" pitchFamily="49" charset="-128"/>
                <a:ea typeface="ＭＳ ゴシック" panose="020B0609070205080204" pitchFamily="49" charset="-128"/>
              </a:rPr>
              <a:t>の</a:t>
            </a:r>
            <a:r>
              <a:rPr lang="ja-JP" altLang="en-US" sz="1600" dirty="0" smtClean="0">
                <a:solidFill>
                  <a:schemeClr val="tx1"/>
                </a:solidFill>
                <a:latin typeface="ＭＳ ゴシック" panose="020B0609070205080204" pitchFamily="49" charset="-128"/>
                <a:ea typeface="ＭＳ ゴシック" panose="020B0609070205080204" pitchFamily="49" charset="-128"/>
              </a:rPr>
              <a:t>要介護</a:t>
            </a:r>
            <a:r>
              <a:rPr lang="ja-JP" altLang="ja-JP" sz="1600" dirty="0" smtClean="0">
                <a:solidFill>
                  <a:schemeClr val="tx1"/>
                </a:solidFill>
                <a:latin typeface="ＭＳ ゴシック" panose="020B0609070205080204" pitchFamily="49" charset="-128"/>
                <a:ea typeface="ＭＳ ゴシック" panose="020B0609070205080204" pitchFamily="49" charset="-128"/>
              </a:rPr>
              <a:t>認定</a:t>
            </a:r>
            <a:r>
              <a:rPr lang="ja-JP" altLang="en-US" sz="1600" dirty="0" smtClean="0">
                <a:solidFill>
                  <a:schemeClr val="tx1"/>
                </a:solidFill>
                <a:latin typeface="ＭＳ ゴシック" panose="020B0609070205080204" pitchFamily="49" charset="-128"/>
                <a:ea typeface="ＭＳ ゴシック" panose="020B0609070205080204" pitchFamily="49" charset="-128"/>
              </a:rPr>
              <a:t>の</a:t>
            </a:r>
            <a:r>
              <a:rPr lang="ja-JP" altLang="ja-JP" sz="1600" dirty="0" smtClean="0">
                <a:solidFill>
                  <a:schemeClr val="tx1"/>
                </a:solidFill>
                <a:latin typeface="ＭＳ ゴシック" panose="020B0609070205080204" pitchFamily="49" charset="-128"/>
                <a:ea typeface="ＭＳ ゴシック" panose="020B0609070205080204" pitchFamily="49" charset="-128"/>
              </a:rPr>
              <a:t>事務</a:t>
            </a:r>
            <a:r>
              <a:rPr lang="ja-JP" altLang="en-US" sz="1600" dirty="0" smtClean="0">
                <a:solidFill>
                  <a:schemeClr val="tx1"/>
                </a:solidFill>
                <a:latin typeface="ＭＳ ゴシック" panose="020B0609070205080204" pitchFamily="49" charset="-128"/>
                <a:ea typeface="ＭＳ ゴシック" panose="020B0609070205080204" pitchFamily="49" charset="-128"/>
              </a:rPr>
              <a:t>量も</a:t>
            </a:r>
            <a:r>
              <a:rPr lang="ja-JP" altLang="ja-JP" sz="1600" dirty="0" smtClean="0">
                <a:solidFill>
                  <a:schemeClr val="tx1"/>
                </a:solidFill>
                <a:latin typeface="ＭＳ ゴシック" panose="020B0609070205080204" pitchFamily="49" charset="-128"/>
                <a:ea typeface="ＭＳ ゴシック" panose="020B0609070205080204" pitchFamily="49" charset="-128"/>
              </a:rPr>
              <a:t>増加</a:t>
            </a:r>
            <a:r>
              <a:rPr lang="ja-JP" altLang="en-US" sz="1600" dirty="0" smtClean="0">
                <a:solidFill>
                  <a:schemeClr val="tx1"/>
                </a:solidFill>
                <a:latin typeface="ＭＳ ゴシック" panose="020B0609070205080204" pitchFamily="49" charset="-128"/>
                <a:ea typeface="ＭＳ ゴシック" panose="020B0609070205080204" pitchFamily="49" charset="-128"/>
              </a:rPr>
              <a:t>傾向にある</a:t>
            </a:r>
            <a:r>
              <a:rPr lang="ja-JP" altLang="ja-JP" sz="1600" dirty="0" smtClean="0">
                <a:solidFill>
                  <a:schemeClr val="tx1"/>
                </a:solidFill>
                <a:latin typeface="ＭＳ ゴシック" panose="020B0609070205080204" pitchFamily="49" charset="-128"/>
                <a:ea typeface="ＭＳ ゴシック" panose="020B0609070205080204" pitchFamily="49" charset="-128"/>
              </a:rPr>
              <a:t>。</a:t>
            </a:r>
            <a:endParaRPr lang="ja-JP" altLang="en-US" sz="1600" dirty="0" smtClean="0">
              <a:solidFill>
                <a:schemeClr val="tx1"/>
              </a:solidFill>
              <a:latin typeface="ＭＳ ゴシック" panose="020B0609070205080204" pitchFamily="49" charset="-128"/>
              <a:ea typeface="ＭＳ ゴシック" panose="020B0609070205080204" pitchFamily="49" charset="-128"/>
            </a:endParaRPr>
          </a:p>
          <a:p>
            <a:pPr indent="-288000"/>
            <a:endParaRPr lang="ja-JP" altLang="en-US" sz="1600" dirty="0" smtClean="0">
              <a:solidFill>
                <a:schemeClr val="tx1"/>
              </a:solidFill>
              <a:latin typeface="ＭＳ ゴシック" panose="020B0609070205080204" pitchFamily="49" charset="-128"/>
              <a:ea typeface="ＭＳ ゴシック" panose="020B0609070205080204" pitchFamily="49" charset="-128"/>
            </a:endParaRPr>
          </a:p>
          <a:p>
            <a:pPr indent="-288000"/>
            <a:endParaRPr lang="en-US" altLang="ja-JP" sz="1600" dirty="0" smtClean="0">
              <a:solidFill>
                <a:schemeClr val="tx1"/>
              </a:solidFill>
              <a:latin typeface="ＭＳ ゴシック" panose="020B0609070205080204" pitchFamily="49" charset="-128"/>
              <a:ea typeface="ＭＳ ゴシック" panose="020B0609070205080204" pitchFamily="49" charset="-128"/>
            </a:endParaRPr>
          </a:p>
          <a:p>
            <a:pPr indent="-288000"/>
            <a:r>
              <a:rPr lang="ja-JP" altLang="en-US" sz="1600" dirty="0" smtClean="0">
                <a:solidFill>
                  <a:schemeClr val="tx1"/>
                </a:solidFill>
                <a:latin typeface="ＭＳ ゴシック" panose="020B0609070205080204" pitchFamily="49" charset="-128"/>
                <a:ea typeface="ＭＳ ゴシック" panose="020B0609070205080204" pitchFamily="49" charset="-128"/>
              </a:rPr>
              <a:t>○　これまで、事務</a:t>
            </a:r>
            <a:r>
              <a:rPr lang="ja-JP" altLang="en-US" sz="1600" dirty="0">
                <a:solidFill>
                  <a:schemeClr val="tx1"/>
                </a:solidFill>
                <a:latin typeface="ＭＳ ゴシック" panose="020B0609070205080204" pitchFamily="49" charset="-128"/>
                <a:ea typeface="ＭＳ ゴシック" panose="020B0609070205080204" pitchFamily="49" charset="-128"/>
              </a:rPr>
              <a:t>負担軽減の観点</a:t>
            </a:r>
            <a:r>
              <a:rPr lang="ja-JP" altLang="en-US" sz="1600" dirty="0" smtClean="0">
                <a:solidFill>
                  <a:schemeClr val="tx1"/>
                </a:solidFill>
                <a:latin typeface="ＭＳ ゴシック" panose="020B0609070205080204" pitchFamily="49" charset="-128"/>
                <a:ea typeface="ＭＳ ゴシック" panose="020B0609070205080204" pitchFamily="49" charset="-128"/>
              </a:rPr>
              <a:t>から、要介護</a:t>
            </a:r>
            <a:r>
              <a:rPr lang="ja-JP" altLang="en-US" sz="1600" dirty="0">
                <a:solidFill>
                  <a:schemeClr val="tx1"/>
                </a:solidFill>
                <a:latin typeface="ＭＳ ゴシック" panose="020B0609070205080204" pitchFamily="49" charset="-128"/>
                <a:ea typeface="ＭＳ ゴシック" panose="020B0609070205080204" pitchFamily="49" charset="-128"/>
              </a:rPr>
              <a:t>認定に係る有効期間の延長を段階的に実施</a:t>
            </a:r>
            <a:r>
              <a:rPr lang="ja-JP" altLang="en-US" sz="1600" dirty="0" smtClean="0">
                <a:solidFill>
                  <a:schemeClr val="tx1"/>
                </a:solidFill>
                <a:latin typeface="ＭＳ ゴシック" panose="020B0609070205080204" pitchFamily="49" charset="-128"/>
                <a:ea typeface="ＭＳ ゴシック" panose="020B0609070205080204" pitchFamily="49" charset="-128"/>
              </a:rPr>
              <a:t>して</a:t>
            </a: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rPr>
              <a:t>きた。</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9" name="タイトル 1"/>
          <p:cNvSpPr txBox="1">
            <a:spLocks/>
          </p:cNvSpPr>
          <p:nvPr/>
        </p:nvSpPr>
        <p:spPr>
          <a:xfrm>
            <a:off x="68123" y="44624"/>
            <a:ext cx="9769760" cy="432048"/>
          </a:xfrm>
          <a:prstGeom prst="rect">
            <a:avLst/>
          </a:prstGeom>
          <a:solidFill>
            <a:srgbClr val="4F81BD">
              <a:lumMod val="20000"/>
              <a:lumOff val="80000"/>
            </a:srgbClr>
          </a:solidFill>
          <a:ln w="25400" cap="flat" cmpd="sng" algn="ctr">
            <a:solidFill>
              <a:srgbClr val="4F81BD">
                <a:lumMod val="20000"/>
                <a:lumOff val="80000"/>
              </a:srgbClr>
            </a:solidFill>
            <a:prstDash val="solid"/>
          </a:ln>
          <a:effectLst/>
        </p:spPr>
        <p:txBody>
          <a:bodyPr vert="horz" lIns="91440" tIns="45720" rIns="91440" bIns="45720" rtlCol="0" anchor="ctr">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要介護認定</a:t>
            </a:r>
            <a:r>
              <a:rPr kumimoji="0" lang="ja-JP" altLang="en-US" sz="2800" b="0" i="0" u="none" strike="noStrike" kern="0" cap="none" spc="0" normalizeH="0" baseline="0" noProof="0" dirty="0" smtClean="0">
                <a:ln>
                  <a:noFill/>
                </a:ln>
                <a:solidFill>
                  <a:prstClr val="black"/>
                </a:solidFill>
                <a:effectLst/>
                <a:uLnTx/>
                <a:uFillTx/>
                <a:latin typeface="HGPｺﾞｼｯｸE" panose="020B0900000000000000" pitchFamily="50" charset="-128"/>
                <a:ea typeface="HGPｺﾞｼｯｸE" panose="020B0900000000000000" pitchFamily="50" charset="-128"/>
              </a:rPr>
              <a:t>の見直し等について</a:t>
            </a:r>
            <a:endParaRPr kumimoji="0" lang="ja-JP" altLang="en-US" sz="2800" b="0" i="0" u="none" strike="noStrike" kern="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endParaRPr>
          </a:p>
        </p:txBody>
      </p:sp>
      <p:sp>
        <p:nvSpPr>
          <p:cNvPr id="6" name="角丸四角形 5"/>
          <p:cNvSpPr/>
          <p:nvPr/>
        </p:nvSpPr>
        <p:spPr>
          <a:xfrm>
            <a:off x="350493" y="548680"/>
            <a:ext cx="2340256" cy="360040"/>
          </a:xfrm>
          <a:prstGeom prst="roundRect">
            <a:avLst/>
          </a:prstGeom>
          <a:solidFill>
            <a:srgbClr val="DCE6F2"/>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P創英角ｺﾞｼｯｸUB" pitchFamily="50" charset="-128"/>
                <a:ea typeface="HGP創英角ｺﾞｼｯｸUB" pitchFamily="50" charset="-128"/>
              </a:rPr>
              <a:t>現状・課題</a:t>
            </a:r>
            <a:endParaRPr lang="ja-JP" altLang="en-US" sz="1600" dirty="0">
              <a:solidFill>
                <a:prstClr val="black"/>
              </a:solidFill>
              <a:latin typeface="HGP創英角ｺﾞｼｯｸUB" pitchFamily="50" charset="-128"/>
              <a:ea typeface="HGP創英角ｺﾞｼｯｸUB"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908177194"/>
              </p:ext>
            </p:extLst>
          </p:nvPr>
        </p:nvGraphicFramePr>
        <p:xfrm>
          <a:off x="7907247" y="27296"/>
          <a:ext cx="1971457" cy="555480"/>
        </p:xfrm>
        <a:graphic>
          <a:graphicData uri="http://schemas.openxmlformats.org/drawingml/2006/table">
            <a:tbl>
              <a:tblPr firstRow="1" bandRow="1"/>
              <a:tblGrid>
                <a:gridCol w="1467457"/>
                <a:gridCol w="504000"/>
              </a:tblGrid>
              <a:tr h="336669">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r>
              <a:tr h="203331">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年９月７日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tr>
            </a:tbl>
          </a:graphicData>
        </a:graphic>
      </p:graphicFrame>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9</a:t>
            </a:fld>
            <a:endParaRPr lang="ja-JP" altLang="en-US"/>
          </a:p>
        </p:txBody>
      </p:sp>
    </p:spTree>
    <p:extLst>
      <p:ext uri="{BB962C8B-B14F-4D97-AF65-F5344CB8AC3E}">
        <p14:creationId xmlns:p14="http://schemas.microsoft.com/office/powerpoint/2010/main" val="3816336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68119" y="655331"/>
            <a:ext cx="9774986" cy="6163131"/>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anchor="t" anchorCtr="0"/>
          <a:lstStyle/>
          <a:p>
            <a:pPr marL="177800" indent="-177800" algn="just"/>
            <a:endParaRPr lang="ja-JP" altLang="en-US" sz="1600" dirty="0">
              <a:solidFill>
                <a:prstClr val="black"/>
              </a:solidFill>
              <a:latin typeface="ＭＳ ゴシック" pitchFamily="49" charset="-128"/>
              <a:ea typeface="ＭＳ ゴシック" pitchFamily="49" charset="-128"/>
            </a:endParaRPr>
          </a:p>
          <a:p>
            <a:pPr marL="177800" indent="-177800" algn="just"/>
            <a:endPar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77800" indent="-177800" algn="just"/>
            <a:r>
              <a:rPr lang="en-US" altLang="ja-JP" sz="16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要介護認定の有効期間</a:t>
            </a:r>
            <a:r>
              <a:rPr lang="en-US" altLang="ja-JP"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endPar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177800" algn="just"/>
            <a:r>
              <a:rPr lang="ja-JP" altLang="en-US" sz="1600" dirty="0">
                <a:solidFill>
                  <a:schemeClr val="tx1"/>
                </a:solidFill>
                <a:latin typeface="ＭＳ ゴシック" panose="020B0609070205080204" pitchFamily="49" charset="-128"/>
                <a:ea typeface="ＭＳ ゴシック" panose="020B0609070205080204" pitchFamily="49" charset="-128"/>
              </a:rPr>
              <a:t>　</a:t>
            </a:r>
            <a:endPar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新規</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・区分変更</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認定の有効期間は原則「</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6</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か月」、上限「</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12</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か月」となっている。</a:t>
            </a:r>
          </a:p>
          <a:p>
            <a:pPr indent="-288000"/>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74625" indent="-174625"/>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更新</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認定の有効期間の上限</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は原則「</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12</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か月」、上限「</a:t>
            </a:r>
            <a:r>
              <a:rPr lang="en-US" altLang="ja-JP"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24</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か月」</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（いずれも総合</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事業</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実施自治</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74625" indent="-174625"/>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体の場合</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）となって</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いる。</a:t>
            </a:r>
            <a:endPar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要介護</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認定後、一定期間経過後に要介護度が変わっていない者の割合は、下表の通り。</a:t>
            </a:r>
          </a:p>
          <a:p>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3" name="角丸四角形 12"/>
          <p:cNvSpPr/>
          <p:nvPr/>
        </p:nvSpPr>
        <p:spPr>
          <a:xfrm>
            <a:off x="350493" y="548680"/>
            <a:ext cx="2340256" cy="36004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P創英角ｺﾞｼｯｸUB" pitchFamily="50" charset="-128"/>
                <a:ea typeface="HGP創英角ｺﾞｼｯｸUB" pitchFamily="50" charset="-128"/>
              </a:rPr>
              <a:t>現状・課題</a:t>
            </a:r>
            <a:endParaRPr lang="ja-JP" altLang="en-US" sz="1600" dirty="0">
              <a:solidFill>
                <a:prstClr val="black"/>
              </a:solidFill>
              <a:latin typeface="HGP創英角ｺﾞｼｯｸUB" pitchFamily="50" charset="-128"/>
              <a:ea typeface="HGP創英角ｺﾞｼｯｸUB" pitchFamily="50" charset="-128"/>
            </a:endParaRPr>
          </a:p>
        </p:txBody>
      </p:sp>
      <p:sp>
        <p:nvSpPr>
          <p:cNvPr id="16" name="タイトル 1"/>
          <p:cNvSpPr txBox="1">
            <a:spLocks/>
          </p:cNvSpPr>
          <p:nvPr/>
        </p:nvSpPr>
        <p:spPr>
          <a:xfrm>
            <a:off x="68123" y="44624"/>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a:solidFill>
                  <a:prstClr val="black"/>
                </a:solidFill>
                <a:latin typeface="HGPｺﾞｼｯｸE" panose="020B0900000000000000" pitchFamily="50" charset="-128"/>
                <a:ea typeface="HGPｺﾞｼｯｸE" panose="020B0900000000000000" pitchFamily="50" charset="-128"/>
              </a:rPr>
              <a:t>要介護認定</a:t>
            </a:r>
            <a:r>
              <a:rPr lang="ja-JP" altLang="en-US" sz="2800" dirty="0" smtClean="0">
                <a:solidFill>
                  <a:prstClr val="black"/>
                </a:solidFill>
                <a:latin typeface="HGPｺﾞｼｯｸE" panose="020B0900000000000000" pitchFamily="50" charset="-128"/>
                <a:ea typeface="HGPｺﾞｼｯｸE" panose="020B0900000000000000" pitchFamily="50" charset="-128"/>
              </a:rPr>
              <a:t>の見直し等について</a:t>
            </a:r>
            <a:endParaRPr lang="ja-JP" altLang="en-US" sz="2800" dirty="0">
              <a:solidFill>
                <a:prstClr val="black"/>
              </a:solidFill>
              <a:latin typeface="HGPｺﾞｼｯｸE" panose="020B0900000000000000" pitchFamily="50" charset="-128"/>
              <a:ea typeface="HGPｺﾞｼｯｸE" panose="020B09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045395767"/>
              </p:ext>
            </p:extLst>
          </p:nvPr>
        </p:nvGraphicFramePr>
        <p:xfrm>
          <a:off x="1286593" y="3933057"/>
          <a:ext cx="6552729" cy="1553319"/>
        </p:xfrm>
        <a:graphic>
          <a:graphicData uri="http://schemas.openxmlformats.org/drawingml/2006/table">
            <a:tbl>
              <a:tblPr firstRow="1" bandRow="1">
                <a:tableStyleId>{5C22544A-7EE6-4342-B048-85BDC9FD1C3A}</a:tableStyleId>
              </a:tblPr>
              <a:tblGrid>
                <a:gridCol w="1470658"/>
                <a:gridCol w="1150433"/>
                <a:gridCol w="1310546"/>
                <a:gridCol w="1310546"/>
                <a:gridCol w="1310546"/>
              </a:tblGrid>
              <a:tr h="334119">
                <a:tc>
                  <a:txBody>
                    <a:bodyPr/>
                    <a:lstStyle/>
                    <a:p>
                      <a:endParaRPr kumimoji="1" lang="ja-JP" altLang="en-US" sz="1400" dirty="0">
                        <a:solidFill>
                          <a:schemeClr val="bg1">
                            <a:lumMod val="50000"/>
                          </a:schemeClr>
                        </a:solidFill>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4">
                  <a:txBody>
                    <a:bodyPr/>
                    <a:lstStyle/>
                    <a:p>
                      <a:pPr algn="ctr"/>
                      <a:r>
                        <a:rPr kumimoji="1" lang="ja-JP" altLang="en-US" sz="1400" dirty="0" smtClean="0">
                          <a:solidFill>
                            <a:sysClr val="windowText" lastClr="000000"/>
                          </a:solidFill>
                          <a:latin typeface="ＭＳ ゴシック" panose="020B0609070205080204" pitchFamily="49" charset="-128"/>
                          <a:ea typeface="ＭＳ ゴシック" panose="020B0609070205080204" pitchFamily="49" charset="-128"/>
                        </a:rPr>
                        <a:t>要介護度が変わらない者の割合</a:t>
                      </a:r>
                      <a:endParaRPr kumimoji="1" lang="ja-JP" altLang="en-US" sz="1400" dirty="0">
                        <a:solidFill>
                          <a:sysClr val="windowText" lastClr="000000"/>
                        </a:solidFill>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dirty="0"/>
                    </a:p>
                  </a:txBody>
                  <a:tcPr/>
                </a:tc>
              </a:tr>
              <a:tr h="280413">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6</a:t>
                      </a:r>
                      <a:r>
                        <a:rPr kumimoji="1" lang="ja-JP" altLang="en-US" sz="1400" dirty="0" smtClean="0">
                          <a:latin typeface="ＭＳ ゴシック" panose="020B0609070205080204" pitchFamily="49" charset="-128"/>
                          <a:ea typeface="ＭＳ ゴシック" panose="020B0609070205080204" pitchFamily="49" charset="-128"/>
                        </a:rPr>
                        <a:t>か月後</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12</a:t>
                      </a:r>
                      <a:r>
                        <a:rPr kumimoji="1" lang="ja-JP" altLang="en-US" sz="1400" dirty="0" smtClean="0">
                          <a:latin typeface="ＭＳ ゴシック" panose="020B0609070205080204" pitchFamily="49" charset="-128"/>
                          <a:ea typeface="ＭＳ ゴシック" panose="020B0609070205080204" pitchFamily="49" charset="-128"/>
                        </a:rPr>
                        <a:t>か月後</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24</a:t>
                      </a:r>
                      <a:r>
                        <a:rPr kumimoji="1" lang="ja-JP" altLang="en-US" sz="1400" dirty="0" smtClean="0">
                          <a:latin typeface="ＭＳ ゴシック" panose="020B0609070205080204" pitchFamily="49" charset="-128"/>
                          <a:ea typeface="ＭＳ ゴシック" panose="020B0609070205080204" pitchFamily="49" charset="-128"/>
                        </a:rPr>
                        <a:t>か月後</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36</a:t>
                      </a:r>
                      <a:r>
                        <a:rPr kumimoji="1" lang="ja-JP" altLang="en-US" sz="1400" dirty="0" smtClean="0">
                          <a:latin typeface="ＭＳ ゴシック" panose="020B0609070205080204" pitchFamily="49" charset="-128"/>
                          <a:ea typeface="ＭＳ ゴシック" panose="020B0609070205080204" pitchFamily="49" charset="-128"/>
                        </a:rPr>
                        <a:t>か月後</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r>
              <a:tr h="290687">
                <a:tc>
                  <a:txBody>
                    <a:bodyPr/>
                    <a:lstStyle/>
                    <a:p>
                      <a:r>
                        <a:rPr kumimoji="1" lang="ja-JP" altLang="en-US" sz="1400" dirty="0" smtClean="0">
                          <a:latin typeface="ＭＳ ゴシック" panose="020B0609070205080204" pitchFamily="49" charset="-128"/>
                          <a:ea typeface="ＭＳ ゴシック" panose="020B0609070205080204" pitchFamily="49" charset="-128"/>
                        </a:rPr>
                        <a:t>新規認定</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81.0</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42.3</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32.2</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25.0</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0446">
                <a:tc>
                  <a:txBody>
                    <a:bodyPr/>
                    <a:lstStyle/>
                    <a:p>
                      <a:r>
                        <a:rPr kumimoji="1" lang="ja-JP" altLang="en-US" sz="1400" dirty="0" smtClean="0">
                          <a:latin typeface="ＭＳ ゴシック" panose="020B0609070205080204" pitchFamily="49" charset="-128"/>
                          <a:ea typeface="ＭＳ ゴシック" panose="020B0609070205080204" pitchFamily="49" charset="-128"/>
                        </a:rPr>
                        <a:t>区分変更認定</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84.7</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47.3</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36.3</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26.5</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0446">
                <a:tc>
                  <a:txBody>
                    <a:bodyPr/>
                    <a:lstStyle/>
                    <a:p>
                      <a:r>
                        <a:rPr kumimoji="1" lang="ja-JP" altLang="en-US" sz="1400" dirty="0" smtClean="0">
                          <a:latin typeface="ＭＳ ゴシック" panose="020B0609070205080204" pitchFamily="49" charset="-128"/>
                          <a:ea typeface="ＭＳ ゴシック" panose="020B0609070205080204" pitchFamily="49" charset="-128"/>
                        </a:rPr>
                        <a:t>更新認定</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93.8</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85.8</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60.0</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40.6</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テキスト ボックス 7"/>
          <p:cNvSpPr txBox="1"/>
          <p:nvPr/>
        </p:nvSpPr>
        <p:spPr>
          <a:xfrm>
            <a:off x="4077215" y="5517233"/>
            <a:ext cx="5616624" cy="830997"/>
          </a:xfrm>
          <a:prstGeom prst="rect">
            <a:avLst/>
          </a:prstGeom>
          <a:noFill/>
        </p:spPr>
        <p:txBody>
          <a:bodyPr wrap="square" rtlCol="0">
            <a:spAutoFit/>
          </a:bodyPr>
          <a:lstStyle/>
          <a:p>
            <a:r>
              <a:rPr lang="en-US" altLang="ja-JP" sz="1200" dirty="0" smtClean="0"/>
              <a:t>※</a:t>
            </a:r>
            <a:r>
              <a:rPr lang="ja-JP" altLang="en-US" sz="1200" dirty="0" smtClean="0"/>
              <a:t>死亡者を除く</a:t>
            </a:r>
          </a:p>
          <a:p>
            <a:r>
              <a:rPr kumimoji="1" lang="en-US" altLang="ja-JP" sz="1200" dirty="0" smtClean="0"/>
              <a:t>※</a:t>
            </a:r>
            <a:r>
              <a:rPr kumimoji="1" lang="ja-JP" altLang="en-US" sz="1200" dirty="0" smtClean="0"/>
              <a:t>有効期間が満了していない者については、直近の認定結果を使用</a:t>
            </a:r>
          </a:p>
          <a:p>
            <a:endParaRPr kumimoji="1" lang="ja-JP" altLang="en-US" sz="1200" dirty="0" smtClean="0"/>
          </a:p>
          <a:p>
            <a:pPr algn="r"/>
            <a:r>
              <a:rPr lang="ja-JP" altLang="en-US" sz="1200" dirty="0"/>
              <a:t>（</a:t>
            </a:r>
            <a:r>
              <a:rPr kumimoji="1" lang="ja-JP" altLang="en-US" sz="1200" dirty="0" smtClean="0"/>
              <a:t>出典：介護保険総合データベース　平成</a:t>
            </a:r>
            <a:r>
              <a:rPr kumimoji="1" lang="en-US" altLang="ja-JP" sz="1200" dirty="0" smtClean="0"/>
              <a:t>28</a:t>
            </a:r>
            <a:r>
              <a:rPr kumimoji="1" lang="ja-JP" altLang="en-US" sz="1200" dirty="0" smtClean="0"/>
              <a:t>年</a:t>
            </a:r>
            <a:r>
              <a:rPr lang="en-US" altLang="ja-JP" sz="1200" dirty="0"/>
              <a:t>7</a:t>
            </a:r>
            <a:r>
              <a:rPr kumimoji="1" lang="ja-JP" altLang="en-US" sz="1200" dirty="0" smtClean="0"/>
              <a:t>月</a:t>
            </a:r>
            <a:r>
              <a:rPr kumimoji="1" lang="en-US" altLang="ja-JP" sz="1200" dirty="0" smtClean="0"/>
              <a:t>15</a:t>
            </a:r>
            <a:r>
              <a:rPr kumimoji="1" lang="ja-JP" altLang="en-US" sz="1200" dirty="0" smtClean="0"/>
              <a:t>日集計分）</a:t>
            </a:r>
          </a:p>
        </p:txBody>
      </p:sp>
      <p:graphicFrame>
        <p:nvGraphicFramePr>
          <p:cNvPr id="9" name="表 8"/>
          <p:cNvGraphicFramePr>
            <a:graphicFrameLocks noGrp="1"/>
          </p:cNvGraphicFramePr>
          <p:nvPr>
            <p:extLst>
              <p:ext uri="{D42A27DB-BD31-4B8C-83A1-F6EECF244321}">
                <p14:modId xmlns:p14="http://schemas.microsoft.com/office/powerpoint/2010/main" val="1463562163"/>
              </p:ext>
            </p:extLst>
          </p:nvPr>
        </p:nvGraphicFramePr>
        <p:xfrm>
          <a:off x="7907247" y="27296"/>
          <a:ext cx="1971457" cy="555480"/>
        </p:xfrm>
        <a:graphic>
          <a:graphicData uri="http://schemas.openxmlformats.org/drawingml/2006/table">
            <a:tbl>
              <a:tblPr firstRow="1" bandRow="1"/>
              <a:tblGrid>
                <a:gridCol w="1467457"/>
                <a:gridCol w="504000"/>
              </a:tblGrid>
              <a:tr h="336669">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r>
              <a:tr h="203331">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年９月７日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tr>
            </a:tbl>
          </a:graphicData>
        </a:graphic>
      </p:graphicFrame>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10</a:t>
            </a:fld>
            <a:endParaRPr lang="ja-JP" altLang="en-US"/>
          </a:p>
        </p:txBody>
      </p:sp>
    </p:spTree>
    <p:extLst>
      <p:ext uri="{BB962C8B-B14F-4D97-AF65-F5344CB8AC3E}">
        <p14:creationId xmlns:p14="http://schemas.microsoft.com/office/powerpoint/2010/main" val="1788862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68119" y="655331"/>
            <a:ext cx="9774986" cy="6163131"/>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anchor="t" anchorCtr="0"/>
          <a:lstStyle/>
          <a:p>
            <a:pPr marL="177800" indent="-177800" algn="just"/>
            <a:endParaRPr lang="ja-JP" altLang="en-US" sz="1600" dirty="0">
              <a:solidFill>
                <a:prstClr val="black"/>
              </a:solidFill>
              <a:latin typeface="ＭＳ ゴシック" pitchFamily="49" charset="-128"/>
              <a:ea typeface="ＭＳ ゴシック" pitchFamily="49" charset="-128"/>
            </a:endParaRPr>
          </a:p>
          <a:p>
            <a:pPr marL="177800" indent="-177800" algn="just"/>
            <a:endPar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77800" indent="-177800" algn="just"/>
            <a:r>
              <a:rPr lang="en-US" altLang="ja-JP" sz="16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要介護</a:t>
            </a:r>
            <a:r>
              <a:rPr lang="ja-JP" altLang="en-US" sz="16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a:t>
            </a:r>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業務の各プロセスについて</a:t>
            </a:r>
            <a:r>
              <a:rPr lang="en-US" altLang="ja-JP"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endPar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lang="en-US" altLang="ja-JP"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①認定調査及び主治医意見書について</a:t>
            </a:r>
            <a:endParaRPr lang="ja-JP" altLang="en-US" sz="1600" dirty="0" smtClean="0">
              <a:solidFill>
                <a:schemeClr val="tx1"/>
              </a:solidFill>
              <a:latin typeface="ＭＳ ゴシック" panose="020B0609070205080204" pitchFamily="49" charset="-128"/>
              <a:ea typeface="ＭＳ ゴシック" panose="020B0609070205080204" pitchFamily="49" charset="-128"/>
            </a:endParaRPr>
          </a:p>
          <a:p>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80000" indent="-180000"/>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要介護認定を希望する者が市町村に申請書を提出した場合、市町村は、認定</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調査員に</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よる心</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80000" indent="-180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身の状況</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調査（認定調査</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）を行うとともに、主治医に意見書の作成を依頼し、これらに基</a:t>
            </a:r>
            <a:r>
              <a:rPr lang="ja-JP" altLang="en-US" sz="1600" dirty="0" err="1"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づい</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80000" indent="-180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err="1"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て</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コンピュータ判定</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を</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行うこととしている。（一次</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判定）</a:t>
            </a:r>
          </a:p>
          <a:p>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この際に作成される認定調査票及び主治医意見書は、コンピュータ判定に用いられるだけで</a:t>
            </a:r>
          </a:p>
          <a:p>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なく、審査会において介護の手間を正しく判断し、本人の状態に応じたきめ細やかな認定を行</a:t>
            </a:r>
          </a:p>
          <a:p>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err="1"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う</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ためにも用いられるため、要介護認定において非常に重要な役割を担っている。</a:t>
            </a:r>
          </a:p>
          <a:p>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現在、市町村における認定調査実施までの期間は「平均</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9.6</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日</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」、主治医意見書依頼から</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入</a:t>
            </a:r>
          </a:p>
          <a:p>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手までの期間は「平均</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15.6</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日」となっている</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p>
          <a:p>
            <a:pPr algn="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（出典：</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認定</a:t>
            </a: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支援ネットワーク</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（平成</a:t>
            </a:r>
            <a:r>
              <a:rPr lang="en-US" altLang="ja-JP"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26</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年</a:t>
            </a:r>
            <a:r>
              <a:rPr lang="en-US" altLang="ja-JP"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4</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月～</a:t>
            </a:r>
            <a:r>
              <a:rPr lang="en-US" altLang="ja-JP"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12</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月送信分</a:t>
            </a: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p>
        </p:txBody>
      </p:sp>
      <p:sp>
        <p:nvSpPr>
          <p:cNvPr id="13" name="角丸四角形 12"/>
          <p:cNvSpPr/>
          <p:nvPr/>
        </p:nvSpPr>
        <p:spPr>
          <a:xfrm>
            <a:off x="350493" y="548680"/>
            <a:ext cx="2340256" cy="36004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P創英角ｺﾞｼｯｸUB" pitchFamily="50" charset="-128"/>
                <a:ea typeface="HGP創英角ｺﾞｼｯｸUB" pitchFamily="50" charset="-128"/>
              </a:rPr>
              <a:t>現状・課題</a:t>
            </a:r>
            <a:endParaRPr lang="ja-JP" altLang="en-US" sz="1600" dirty="0">
              <a:solidFill>
                <a:prstClr val="black"/>
              </a:solidFill>
              <a:latin typeface="HGP創英角ｺﾞｼｯｸUB" pitchFamily="50" charset="-128"/>
              <a:ea typeface="HGP創英角ｺﾞｼｯｸUB" pitchFamily="50" charset="-128"/>
            </a:endParaRPr>
          </a:p>
        </p:txBody>
      </p:sp>
      <p:sp>
        <p:nvSpPr>
          <p:cNvPr id="16" name="タイトル 1"/>
          <p:cNvSpPr txBox="1">
            <a:spLocks/>
          </p:cNvSpPr>
          <p:nvPr/>
        </p:nvSpPr>
        <p:spPr>
          <a:xfrm>
            <a:off x="68123" y="44624"/>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a:solidFill>
                  <a:prstClr val="black"/>
                </a:solidFill>
                <a:latin typeface="HGPｺﾞｼｯｸE" panose="020B0900000000000000" pitchFamily="50" charset="-128"/>
                <a:ea typeface="HGPｺﾞｼｯｸE" panose="020B0900000000000000" pitchFamily="50" charset="-128"/>
              </a:rPr>
              <a:t>要介護認定</a:t>
            </a:r>
            <a:r>
              <a:rPr lang="ja-JP" altLang="en-US" sz="2800" dirty="0" smtClean="0">
                <a:solidFill>
                  <a:prstClr val="black"/>
                </a:solidFill>
                <a:latin typeface="HGPｺﾞｼｯｸE" panose="020B0900000000000000" pitchFamily="50" charset="-128"/>
                <a:ea typeface="HGPｺﾞｼｯｸE" panose="020B0900000000000000" pitchFamily="50" charset="-128"/>
              </a:rPr>
              <a:t>の見直し等について</a:t>
            </a:r>
            <a:endParaRPr lang="ja-JP" altLang="en-US" sz="2800" dirty="0">
              <a:solidFill>
                <a:prstClr val="black"/>
              </a:solidFill>
              <a:latin typeface="HGPｺﾞｼｯｸE" panose="020B0900000000000000" pitchFamily="50" charset="-128"/>
              <a:ea typeface="HGPｺﾞｼｯｸE" panose="020B09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968394178"/>
              </p:ext>
            </p:extLst>
          </p:nvPr>
        </p:nvGraphicFramePr>
        <p:xfrm>
          <a:off x="7907247" y="27296"/>
          <a:ext cx="1971457" cy="555480"/>
        </p:xfrm>
        <a:graphic>
          <a:graphicData uri="http://schemas.openxmlformats.org/drawingml/2006/table">
            <a:tbl>
              <a:tblPr firstRow="1" bandRow="1"/>
              <a:tblGrid>
                <a:gridCol w="1467457"/>
                <a:gridCol w="504000"/>
              </a:tblGrid>
              <a:tr h="336669">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r>
              <a:tr h="203331">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年９月７日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tr>
            </a:tbl>
          </a:graphicData>
        </a:graphic>
      </p:graphicFrame>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11</a:t>
            </a:fld>
            <a:endParaRPr lang="ja-JP" altLang="en-US"/>
          </a:p>
        </p:txBody>
      </p:sp>
    </p:spTree>
    <p:extLst>
      <p:ext uri="{BB962C8B-B14F-4D97-AF65-F5344CB8AC3E}">
        <p14:creationId xmlns:p14="http://schemas.microsoft.com/office/powerpoint/2010/main" val="3176733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92560" y="655331"/>
            <a:ext cx="9774986" cy="6163131"/>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anchor="t" anchorCtr="0"/>
          <a:lstStyle/>
          <a:p>
            <a:pPr marL="177800" indent="-177800" algn="just"/>
            <a:endParaRPr lang="ja-JP" altLang="en-US" sz="1600" dirty="0">
              <a:solidFill>
                <a:prstClr val="black"/>
              </a:solidFill>
              <a:latin typeface="ＭＳ ゴシック" pitchFamily="49" charset="-128"/>
              <a:ea typeface="ＭＳ ゴシック" pitchFamily="49" charset="-128"/>
            </a:endParaRPr>
          </a:p>
          <a:p>
            <a:pPr marL="177800" indent="-177800" algn="just"/>
            <a:endPar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②</a:t>
            </a:r>
            <a:r>
              <a:rPr lang="ja-JP" altLang="en-US" sz="16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介護認定</a:t>
            </a:r>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審査会に</a:t>
            </a:r>
            <a:r>
              <a:rPr lang="ja-JP" altLang="en-US" sz="16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おける</a:t>
            </a:r>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審査</a:t>
            </a:r>
            <a:r>
              <a:rPr lang="ja-JP" altLang="en-US" sz="16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（一次判定</a:t>
            </a:r>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の修正・確定</a:t>
            </a:r>
            <a:r>
              <a:rPr lang="ja-JP" altLang="en-US" sz="16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及び二次判定</a:t>
            </a:r>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保健</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・医療・福祉の学識経験者により構成される介護認定審査会に</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より、一次判定の修正及</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err="1"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び</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確定を行うとともに、</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一次判定</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結果・主治医</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意見書等に基づき審査判定を行う</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。（二次判</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定）</a:t>
            </a:r>
          </a:p>
          <a:p>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現在、市町村に</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おける年間の審査会開催回数は「平均</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207</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回」であり、審査会</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回あたりの審</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査件数は「平均</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30.3</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件」、市町村職員が審査会に同席するための時間外勤務時間は「週あたり</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平均</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1.9</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時間」となっている。</a:t>
            </a:r>
          </a:p>
          <a:p>
            <a:pPr algn="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（出典</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平成</a:t>
            </a:r>
            <a:r>
              <a:rPr lang="en-US" altLang="ja-JP" sz="1400" dirty="0">
                <a:latin typeface="ＭＳ ゴシック" panose="020B0609070205080204" pitchFamily="49" charset="-128"/>
                <a:ea typeface="ＭＳ ゴシック" panose="020B0609070205080204" pitchFamily="49" charset="-128"/>
                <a:cs typeface="メイリオ" panose="020B0604030504040204" pitchFamily="50" charset="-128"/>
              </a:rPr>
              <a:t>25</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年度要介護</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認定業務の実施方法に関する調査</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研究</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endPar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endPar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3" name="角丸四角形 12"/>
          <p:cNvSpPr/>
          <p:nvPr/>
        </p:nvSpPr>
        <p:spPr>
          <a:xfrm>
            <a:off x="350493" y="548680"/>
            <a:ext cx="2340256" cy="36004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P創英角ｺﾞｼｯｸUB" pitchFamily="50" charset="-128"/>
                <a:ea typeface="HGP創英角ｺﾞｼｯｸUB" pitchFamily="50" charset="-128"/>
              </a:rPr>
              <a:t>現状・課題</a:t>
            </a:r>
            <a:endParaRPr lang="ja-JP" altLang="en-US" sz="1600" dirty="0">
              <a:solidFill>
                <a:prstClr val="black"/>
              </a:solidFill>
              <a:latin typeface="HGP創英角ｺﾞｼｯｸUB" pitchFamily="50" charset="-128"/>
              <a:ea typeface="HGP創英角ｺﾞｼｯｸUB" pitchFamily="50" charset="-128"/>
            </a:endParaRPr>
          </a:p>
        </p:txBody>
      </p:sp>
      <p:sp>
        <p:nvSpPr>
          <p:cNvPr id="16" name="タイトル 1"/>
          <p:cNvSpPr txBox="1">
            <a:spLocks/>
          </p:cNvSpPr>
          <p:nvPr/>
        </p:nvSpPr>
        <p:spPr>
          <a:xfrm>
            <a:off x="68123" y="44624"/>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a:solidFill>
                  <a:prstClr val="black"/>
                </a:solidFill>
                <a:latin typeface="HGPｺﾞｼｯｸE" panose="020B0900000000000000" pitchFamily="50" charset="-128"/>
                <a:ea typeface="HGPｺﾞｼｯｸE" panose="020B0900000000000000" pitchFamily="50" charset="-128"/>
              </a:rPr>
              <a:t>要介護認定</a:t>
            </a:r>
            <a:r>
              <a:rPr lang="ja-JP" altLang="en-US" sz="2800" dirty="0" smtClean="0">
                <a:solidFill>
                  <a:prstClr val="black"/>
                </a:solidFill>
                <a:latin typeface="HGPｺﾞｼｯｸE" panose="020B0900000000000000" pitchFamily="50" charset="-128"/>
                <a:ea typeface="HGPｺﾞｼｯｸE" panose="020B0900000000000000" pitchFamily="50" charset="-128"/>
              </a:rPr>
              <a:t>の見直し等について</a:t>
            </a:r>
            <a:endParaRPr lang="ja-JP" altLang="en-US" sz="2800" dirty="0">
              <a:solidFill>
                <a:prstClr val="black"/>
              </a:solidFill>
              <a:latin typeface="HGPｺﾞｼｯｸE" panose="020B0900000000000000" pitchFamily="50" charset="-128"/>
              <a:ea typeface="HGPｺﾞｼｯｸE" panose="020B09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530622057"/>
              </p:ext>
            </p:extLst>
          </p:nvPr>
        </p:nvGraphicFramePr>
        <p:xfrm>
          <a:off x="7907247" y="27296"/>
          <a:ext cx="1971457" cy="555480"/>
        </p:xfrm>
        <a:graphic>
          <a:graphicData uri="http://schemas.openxmlformats.org/drawingml/2006/table">
            <a:tbl>
              <a:tblPr firstRow="1" bandRow="1"/>
              <a:tblGrid>
                <a:gridCol w="1467457"/>
                <a:gridCol w="504000"/>
              </a:tblGrid>
              <a:tr h="336669">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r>
              <a:tr h="203331">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年９月７日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tr>
            </a:tbl>
          </a:graphicData>
        </a:graphic>
      </p:graphicFrame>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12</a:t>
            </a:fld>
            <a:endParaRPr lang="ja-JP" altLang="en-US"/>
          </a:p>
        </p:txBody>
      </p:sp>
    </p:spTree>
    <p:extLst>
      <p:ext uri="{BB962C8B-B14F-4D97-AF65-F5344CB8AC3E}">
        <p14:creationId xmlns:p14="http://schemas.microsoft.com/office/powerpoint/2010/main" val="4153293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03059" y="721550"/>
            <a:ext cx="9774986" cy="6047695"/>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anchor="t" anchorCtr="0"/>
          <a:lstStyle/>
          <a:p>
            <a:pPr marL="177800" indent="-177800" algn="just"/>
            <a:endParaRPr lang="ja-JP" altLang="en-US" sz="1600" dirty="0">
              <a:solidFill>
                <a:prstClr val="black"/>
              </a:solidFill>
              <a:latin typeface="ＭＳ ゴシック" pitchFamily="49" charset="-128"/>
              <a:ea typeface="ＭＳ ゴシック" pitchFamily="49" charset="-128"/>
            </a:endParaRPr>
          </a:p>
          <a:p>
            <a:pPr marL="177800" indent="-177800" algn="just"/>
            <a:endParaRPr lang="en-US" altLang="ja-JP"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77800" indent="-177800" algn="just"/>
            <a:r>
              <a:rPr lang="en-US" altLang="ja-JP"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要介護</a:t>
            </a:r>
            <a:r>
              <a:rPr lang="ja-JP" altLang="en-US" sz="16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a:t>
            </a:r>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業務の各プロセスについて</a:t>
            </a:r>
            <a:r>
              <a:rPr lang="en-US" altLang="ja-JP"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endPar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審査会が行った二次判定結果</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要介護度）が一次判定結果から変更なかった者であって、次</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の更新時の一次判定でも再度同じ要介護度であった者は、</a:t>
            </a:r>
            <a:r>
              <a:rPr lang="ja-JP" altLang="en-US" sz="1600" b="1" u="sng"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約</a:t>
            </a:r>
            <a:r>
              <a:rPr lang="en-US" altLang="ja-JP" sz="1600" b="1" u="sng"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96</a:t>
            </a:r>
            <a:r>
              <a:rPr lang="ja-JP" altLang="en-US" sz="1600" b="1" u="sng"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がその後</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二次判定でも要介</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護度が変更され</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て</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いない。</a:t>
            </a:r>
            <a:endPar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endPar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3" name="角丸四角形 12"/>
          <p:cNvSpPr/>
          <p:nvPr/>
        </p:nvSpPr>
        <p:spPr>
          <a:xfrm>
            <a:off x="350493" y="548680"/>
            <a:ext cx="2340256" cy="36004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P創英角ｺﾞｼｯｸUB" pitchFamily="50" charset="-128"/>
                <a:ea typeface="HGP創英角ｺﾞｼｯｸUB" pitchFamily="50" charset="-128"/>
              </a:rPr>
              <a:t>現状・課題</a:t>
            </a:r>
            <a:endParaRPr lang="ja-JP" altLang="en-US" sz="1600" dirty="0">
              <a:solidFill>
                <a:prstClr val="black"/>
              </a:solidFill>
              <a:latin typeface="HGP創英角ｺﾞｼｯｸUB" pitchFamily="50" charset="-128"/>
              <a:ea typeface="HGP創英角ｺﾞｼｯｸUB" pitchFamily="50" charset="-128"/>
            </a:endParaRPr>
          </a:p>
        </p:txBody>
      </p:sp>
      <p:sp>
        <p:nvSpPr>
          <p:cNvPr id="16" name="タイトル 1"/>
          <p:cNvSpPr txBox="1">
            <a:spLocks/>
          </p:cNvSpPr>
          <p:nvPr/>
        </p:nvSpPr>
        <p:spPr>
          <a:xfrm>
            <a:off x="68123" y="44624"/>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a:solidFill>
                  <a:prstClr val="black"/>
                </a:solidFill>
                <a:latin typeface="HGPｺﾞｼｯｸE" panose="020B0900000000000000" pitchFamily="50" charset="-128"/>
                <a:ea typeface="HGPｺﾞｼｯｸE" panose="020B0900000000000000" pitchFamily="50" charset="-128"/>
              </a:rPr>
              <a:t>要介護認定</a:t>
            </a:r>
            <a:r>
              <a:rPr lang="ja-JP" altLang="en-US" sz="2800" dirty="0" smtClean="0">
                <a:solidFill>
                  <a:prstClr val="black"/>
                </a:solidFill>
                <a:latin typeface="HGPｺﾞｼｯｸE" panose="020B0900000000000000" pitchFamily="50" charset="-128"/>
                <a:ea typeface="HGPｺﾞｼｯｸE" panose="020B0900000000000000" pitchFamily="50" charset="-128"/>
              </a:rPr>
              <a:t>の見直し等について</a:t>
            </a:r>
            <a:endParaRPr lang="ja-JP" altLang="en-US" sz="2800" dirty="0">
              <a:solidFill>
                <a:prstClr val="black"/>
              </a:solidFill>
              <a:latin typeface="HGPｺﾞｼｯｸE" panose="020B0900000000000000" pitchFamily="50" charset="-128"/>
              <a:ea typeface="HGPｺﾞｼｯｸE" panose="020B0900000000000000" pitchFamily="50" charset="-128"/>
            </a:endParaRPr>
          </a:p>
        </p:txBody>
      </p:sp>
      <p:sp>
        <p:nvSpPr>
          <p:cNvPr id="7" name="テキスト ボックス 6"/>
          <p:cNvSpPr txBox="1"/>
          <p:nvPr/>
        </p:nvSpPr>
        <p:spPr>
          <a:xfrm>
            <a:off x="103059" y="6030580"/>
            <a:ext cx="9590780" cy="615553"/>
          </a:xfrm>
          <a:prstGeom prst="rect">
            <a:avLst/>
          </a:prstGeom>
          <a:noFill/>
        </p:spPr>
        <p:txBody>
          <a:bodyPr wrap="square" rtlCol="0">
            <a:spAutoFit/>
          </a:bodyPr>
          <a:lstStyle/>
          <a:p>
            <a:pPr marL="85725" indent="-85725"/>
            <a:r>
              <a:rPr kumimoji="1" lang="en-US" altLang="ja-JP" sz="1100" dirty="0" smtClean="0">
                <a:latin typeface="ＭＳ Ｐゴシック" panose="020B0600070205080204" pitchFamily="50" charset="-128"/>
                <a:ea typeface="ＭＳ Ｐゴシック" panose="020B0600070205080204" pitchFamily="50" charset="-128"/>
              </a:rPr>
              <a:t>※</a:t>
            </a:r>
            <a:r>
              <a:rPr kumimoji="1" lang="ja-JP" altLang="en-US" sz="1100" dirty="0" smtClean="0">
                <a:latin typeface="ＭＳ Ｐゴシック" panose="020B0600070205080204" pitchFamily="50" charset="-128"/>
                <a:ea typeface="ＭＳ Ｐゴシック" panose="020B0600070205080204" pitchFamily="50" charset="-128"/>
              </a:rPr>
              <a:t>　</a:t>
            </a:r>
            <a:r>
              <a:rPr lang="ja-JP" altLang="en-US" sz="1100" dirty="0" smtClean="0">
                <a:latin typeface="ＭＳ Ｐゴシック" panose="020B0600070205080204" pitchFamily="50" charset="-128"/>
                <a:ea typeface="ＭＳ Ｐゴシック" panose="020B0600070205080204" pitchFamily="50" charset="-128"/>
              </a:rPr>
              <a:t>平成</a:t>
            </a:r>
            <a:r>
              <a:rPr lang="en-US" altLang="ja-JP" sz="1100" dirty="0" smtClean="0">
                <a:latin typeface="ＭＳ Ｐゴシック" panose="020B0600070205080204" pitchFamily="50" charset="-128"/>
                <a:ea typeface="ＭＳ Ｐゴシック" panose="020B0600070205080204" pitchFamily="50" charset="-128"/>
              </a:rPr>
              <a:t>25</a:t>
            </a:r>
            <a:r>
              <a:rPr lang="ja-JP" altLang="en-US" sz="1100" dirty="0" smtClean="0">
                <a:latin typeface="ＭＳ Ｐゴシック" panose="020B0600070205080204" pitchFamily="50" charset="-128"/>
                <a:ea typeface="ＭＳ Ｐゴシック" panose="020B0600070205080204" pitchFamily="50" charset="-128"/>
              </a:rPr>
              <a:t>年</a:t>
            </a:r>
            <a:r>
              <a:rPr lang="en-US" altLang="ja-JP" sz="1100" dirty="0" smtClean="0">
                <a:latin typeface="ＭＳ Ｐゴシック" panose="020B0600070205080204" pitchFamily="50" charset="-128"/>
                <a:ea typeface="ＭＳ Ｐゴシック" panose="020B0600070205080204" pitchFamily="50" charset="-128"/>
              </a:rPr>
              <a:t>1</a:t>
            </a:r>
            <a:r>
              <a:rPr lang="ja-JP" altLang="en-US" sz="1100" dirty="0" smtClean="0">
                <a:latin typeface="ＭＳ Ｐゴシック" panose="020B0600070205080204" pitchFamily="50" charset="-128"/>
                <a:ea typeface="ＭＳ Ｐゴシック" panose="020B0600070205080204" pitchFamily="50" charset="-128"/>
              </a:rPr>
              <a:t>月に</a:t>
            </a:r>
            <a:r>
              <a:rPr kumimoji="1" lang="ja-JP" altLang="en-US" sz="1100" dirty="0" smtClean="0">
                <a:latin typeface="ＭＳ Ｐゴシック" panose="020B0600070205080204" pitchFamily="50" charset="-128"/>
                <a:ea typeface="ＭＳ Ｐゴシック" panose="020B0600070205080204" pitchFamily="50" charset="-128"/>
              </a:rPr>
              <a:t>一次判定（新規・区分変更・更新）を実施した者を</a:t>
            </a:r>
            <a:r>
              <a:rPr kumimoji="1" lang="en-US" altLang="ja-JP" sz="1100" dirty="0" smtClean="0">
                <a:latin typeface="ＭＳ Ｐゴシック" panose="020B0600070205080204" pitchFamily="50" charset="-128"/>
                <a:ea typeface="ＭＳ Ｐゴシック" panose="020B0600070205080204" pitchFamily="50" charset="-128"/>
              </a:rPr>
              <a:t>100</a:t>
            </a:r>
            <a:r>
              <a:rPr kumimoji="1" lang="ja-JP" altLang="en-US" sz="1100" dirty="0" smtClean="0">
                <a:latin typeface="ＭＳ Ｐゴシック" panose="020B0600070205080204" pitchFamily="50" charset="-128"/>
                <a:ea typeface="ＭＳ Ｐゴシック" panose="020B0600070205080204" pitchFamily="50" charset="-128"/>
              </a:rPr>
              <a:t>としたとき、「二次判定」→「次回更新の一次判定」→「二次判定」の過程で要介護度の変化が生じなかった者の</a:t>
            </a:r>
            <a:r>
              <a:rPr lang="ja-JP" altLang="en-US" sz="1100" dirty="0" smtClean="0">
                <a:latin typeface="ＭＳ Ｐゴシック" panose="020B0600070205080204" pitchFamily="50" charset="-128"/>
                <a:ea typeface="ＭＳ Ｐゴシック" panose="020B0600070205080204" pitchFamily="50" charset="-128"/>
              </a:rPr>
              <a:t>数</a:t>
            </a:r>
            <a:r>
              <a:rPr kumimoji="1" lang="ja-JP" altLang="en-US" sz="1100" dirty="0" smtClean="0">
                <a:latin typeface="ＭＳ Ｐゴシック" panose="020B0600070205080204" pitchFamily="50" charset="-128"/>
                <a:ea typeface="ＭＳ Ｐゴシック" panose="020B0600070205080204" pitchFamily="50" charset="-128"/>
              </a:rPr>
              <a:t>を百分率で表示した。更新申請を行わなかった等の理由により次回更新の二次判定に至らなかった者は母数から除外している。</a:t>
            </a:r>
          </a:p>
          <a:p>
            <a:pPr algn="r"/>
            <a:r>
              <a:rPr kumimoji="1" lang="ja-JP" altLang="en-US" sz="1200" dirty="0" smtClean="0"/>
              <a:t>（出典：介護保険総合データベース　平成</a:t>
            </a:r>
            <a:r>
              <a:rPr kumimoji="1" lang="en-US" altLang="ja-JP" sz="1200" dirty="0" smtClean="0"/>
              <a:t>28</a:t>
            </a:r>
            <a:r>
              <a:rPr kumimoji="1" lang="ja-JP" altLang="en-US" sz="1200" dirty="0" smtClean="0"/>
              <a:t>年</a:t>
            </a:r>
            <a:r>
              <a:rPr lang="en-US" altLang="ja-JP" sz="1200" dirty="0" smtClean="0"/>
              <a:t>8</a:t>
            </a:r>
            <a:r>
              <a:rPr kumimoji="1" lang="ja-JP" altLang="en-US" sz="1200" dirty="0" smtClean="0"/>
              <a:t>月</a:t>
            </a:r>
            <a:r>
              <a:rPr kumimoji="1" lang="en-US" altLang="ja-JP" sz="1200" dirty="0" smtClean="0"/>
              <a:t>15</a:t>
            </a:r>
            <a:r>
              <a:rPr kumimoji="1" lang="ja-JP" altLang="en-US" sz="1200" dirty="0" smtClean="0"/>
              <a:t>日集計分）</a:t>
            </a:r>
          </a:p>
        </p:txBody>
      </p:sp>
      <p:grpSp>
        <p:nvGrpSpPr>
          <p:cNvPr id="26" name="グループ化 25"/>
          <p:cNvGrpSpPr/>
          <p:nvPr/>
        </p:nvGrpSpPr>
        <p:grpSpPr>
          <a:xfrm>
            <a:off x="691930" y="2253198"/>
            <a:ext cx="8580952" cy="3599912"/>
            <a:chOff x="251521" y="2253198"/>
            <a:chExt cx="7920879" cy="3599912"/>
          </a:xfrm>
        </p:grpSpPr>
        <p:sp>
          <p:nvSpPr>
            <p:cNvPr id="108" name="角丸四角形 107"/>
            <p:cNvSpPr/>
            <p:nvPr/>
          </p:nvSpPr>
          <p:spPr>
            <a:xfrm>
              <a:off x="3883654" y="3019050"/>
              <a:ext cx="4288746" cy="2827270"/>
            </a:xfrm>
            <a:prstGeom prst="roundRect">
              <a:avLst>
                <a:gd name="adj" fmla="val 2910"/>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次回</a:t>
              </a:r>
              <a:r>
                <a:rPr lang="ja-JP" altLang="en-US" sz="12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更新</a:t>
              </a:r>
              <a:endParaRPr kumimoji="1"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grpSp>
          <p:nvGrpSpPr>
            <p:cNvPr id="22" name="グループ化 21"/>
            <p:cNvGrpSpPr/>
            <p:nvPr/>
          </p:nvGrpSpPr>
          <p:grpSpPr>
            <a:xfrm>
              <a:off x="410007" y="2780928"/>
              <a:ext cx="7568021" cy="3072182"/>
              <a:chOff x="962218" y="2653505"/>
              <a:chExt cx="6603472" cy="2886765"/>
            </a:xfrm>
          </p:grpSpPr>
          <p:grpSp>
            <p:nvGrpSpPr>
              <p:cNvPr id="67" name="グループ化 66"/>
              <p:cNvGrpSpPr/>
              <p:nvPr/>
            </p:nvGrpSpPr>
            <p:grpSpPr>
              <a:xfrm>
                <a:off x="962218" y="2653505"/>
                <a:ext cx="6603472" cy="2886765"/>
                <a:chOff x="956686" y="2667824"/>
                <a:chExt cx="6603472" cy="2886765"/>
              </a:xfrm>
            </p:grpSpPr>
            <p:grpSp>
              <p:nvGrpSpPr>
                <p:cNvPr id="68" name="グループ化 67"/>
                <p:cNvGrpSpPr/>
                <p:nvPr/>
              </p:nvGrpSpPr>
              <p:grpSpPr>
                <a:xfrm>
                  <a:off x="956686" y="2667824"/>
                  <a:ext cx="6603472" cy="2804898"/>
                  <a:chOff x="383794" y="3087741"/>
                  <a:chExt cx="6603472" cy="2804898"/>
                </a:xfrm>
              </p:grpSpPr>
              <p:sp>
                <p:nvSpPr>
                  <p:cNvPr id="74" name="テキスト ボックス 73"/>
                  <p:cNvSpPr txBox="1"/>
                  <p:nvPr/>
                </p:nvSpPr>
                <p:spPr>
                  <a:xfrm>
                    <a:off x="5879270" y="3922825"/>
                    <a:ext cx="897578" cy="347041"/>
                  </a:xfrm>
                  <a:prstGeom prst="rect">
                    <a:avLst/>
                  </a:prstGeom>
                  <a:noFill/>
                </p:spPr>
                <p:txBody>
                  <a:bodyPr wrap="none" rtlCol="0">
                    <a:spAutoFit/>
                  </a:bodyPr>
                  <a:lstStyle/>
                  <a:p>
                    <a:r>
                      <a:rPr lang="ja-JP" altLang="en-US" b="1" dirty="0" smtClean="0">
                        <a:latin typeface="ＭＳ ゴシック" panose="020B0609070205080204" pitchFamily="49" charset="-128"/>
                        <a:ea typeface="ＭＳ ゴシック" panose="020B0609070205080204" pitchFamily="49" charset="-128"/>
                        <a:cs typeface="メイリオ" panose="020B0604030504040204" pitchFamily="50" charset="-128"/>
                      </a:rPr>
                      <a:t>二次</a:t>
                    </a:r>
                    <a:r>
                      <a:rPr lang="ja-JP" altLang="en-US" b="1" dirty="0">
                        <a:latin typeface="ＭＳ ゴシック" panose="020B0609070205080204" pitchFamily="49" charset="-128"/>
                        <a:ea typeface="ＭＳ ゴシック" panose="020B0609070205080204" pitchFamily="49" charset="-128"/>
                        <a:cs typeface="メイリオ" panose="020B0604030504040204" pitchFamily="50" charset="-128"/>
                      </a:rPr>
                      <a:t>判定</a:t>
                    </a:r>
                    <a:endParaRPr kumimoji="1" lang="ja-JP" altLang="en-US"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grpSp>
                <p:nvGrpSpPr>
                  <p:cNvPr id="75" name="グループ化 74"/>
                  <p:cNvGrpSpPr/>
                  <p:nvPr/>
                </p:nvGrpSpPr>
                <p:grpSpPr>
                  <a:xfrm>
                    <a:off x="383794" y="3087741"/>
                    <a:ext cx="5617427" cy="2618775"/>
                    <a:chOff x="571942" y="3401850"/>
                    <a:chExt cx="5617427" cy="2618775"/>
                  </a:xfrm>
                </p:grpSpPr>
                <p:sp>
                  <p:nvSpPr>
                    <p:cNvPr id="78" name="テキスト ボックス 77"/>
                    <p:cNvSpPr txBox="1"/>
                    <p:nvPr/>
                  </p:nvSpPr>
                  <p:spPr>
                    <a:xfrm>
                      <a:off x="571942" y="3401850"/>
                      <a:ext cx="897578" cy="347042"/>
                    </a:xfrm>
                    <a:prstGeom prst="rect">
                      <a:avLst/>
                    </a:prstGeom>
                    <a:noFill/>
                  </p:spPr>
                  <p:txBody>
                    <a:bodyPr wrap="none" rtlCol="0">
                      <a:spAutoFit/>
                    </a:bodyPr>
                    <a:lstStyle/>
                    <a:p>
                      <a:r>
                        <a:rPr kumimoji="1" lang="ja-JP" altLang="en-US" b="1" dirty="0" smtClean="0">
                          <a:latin typeface="ＭＳ ゴシック" panose="020B0609070205080204" pitchFamily="49" charset="-128"/>
                          <a:ea typeface="ＭＳ ゴシック" panose="020B0609070205080204" pitchFamily="49" charset="-128"/>
                          <a:cs typeface="メイリオ" panose="020B0604030504040204" pitchFamily="50" charset="-128"/>
                        </a:rPr>
                        <a:t>一次判定</a:t>
                      </a:r>
                      <a:endParaRPr kumimoji="1" lang="ja-JP" altLang="en-US"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79" name="テキスト ボックス 78"/>
                    <p:cNvSpPr txBox="1"/>
                    <p:nvPr/>
                  </p:nvSpPr>
                  <p:spPr>
                    <a:xfrm>
                      <a:off x="2381401" y="3440934"/>
                      <a:ext cx="897578" cy="347042"/>
                    </a:xfrm>
                    <a:prstGeom prst="rect">
                      <a:avLst/>
                    </a:prstGeom>
                    <a:noFill/>
                  </p:spPr>
                  <p:txBody>
                    <a:bodyPr wrap="none" rtlCol="0">
                      <a:spAutoFit/>
                    </a:bodyPr>
                    <a:lstStyle/>
                    <a:p>
                      <a:r>
                        <a:rPr kumimoji="1" lang="ja-JP" altLang="en-US" b="1" dirty="0" smtClean="0">
                          <a:latin typeface="ＭＳ ゴシック" panose="020B0609070205080204" pitchFamily="49" charset="-128"/>
                          <a:ea typeface="ＭＳ ゴシック" panose="020B0609070205080204" pitchFamily="49" charset="-128"/>
                          <a:cs typeface="メイリオ" panose="020B0604030504040204" pitchFamily="50" charset="-128"/>
                        </a:rPr>
                        <a:t>二次判定</a:t>
                      </a:r>
                      <a:endParaRPr kumimoji="1" lang="ja-JP" altLang="en-US"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80" name="テキスト ボックス 79"/>
                    <p:cNvSpPr txBox="1"/>
                    <p:nvPr/>
                  </p:nvSpPr>
                  <p:spPr>
                    <a:xfrm>
                      <a:off x="4302375" y="4070789"/>
                      <a:ext cx="897578" cy="347042"/>
                    </a:xfrm>
                    <a:prstGeom prst="rect">
                      <a:avLst/>
                    </a:prstGeom>
                    <a:noFill/>
                  </p:spPr>
                  <p:txBody>
                    <a:bodyPr wrap="none" rtlCol="0">
                      <a:spAutoFit/>
                    </a:bodyPr>
                    <a:lstStyle/>
                    <a:p>
                      <a:r>
                        <a:rPr lang="ja-JP" altLang="en-US" b="1" dirty="0" smtClean="0">
                          <a:latin typeface="ＭＳ ゴシック" panose="020B0609070205080204" pitchFamily="49" charset="-128"/>
                          <a:ea typeface="ＭＳ ゴシック" panose="020B0609070205080204" pitchFamily="49" charset="-128"/>
                          <a:cs typeface="メイリオ" panose="020B0604030504040204" pitchFamily="50" charset="-128"/>
                        </a:rPr>
                        <a:t>一次</a:t>
                      </a:r>
                      <a:r>
                        <a:rPr lang="ja-JP" altLang="en-US" b="1" dirty="0">
                          <a:latin typeface="ＭＳ ゴシック" panose="020B0609070205080204" pitchFamily="49" charset="-128"/>
                          <a:ea typeface="ＭＳ ゴシック" panose="020B0609070205080204" pitchFamily="49" charset="-128"/>
                          <a:cs typeface="メイリオ" panose="020B0604030504040204" pitchFamily="50" charset="-128"/>
                        </a:rPr>
                        <a:t>判定</a:t>
                      </a:r>
                      <a:endParaRPr kumimoji="1" lang="ja-JP" altLang="en-US"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grpSp>
                  <p:nvGrpSpPr>
                    <p:cNvPr id="81" name="グループ化 80"/>
                    <p:cNvGrpSpPr/>
                    <p:nvPr/>
                  </p:nvGrpSpPr>
                  <p:grpSpPr>
                    <a:xfrm>
                      <a:off x="1475656" y="3683118"/>
                      <a:ext cx="1002432" cy="1026084"/>
                      <a:chOff x="1475656" y="3683118"/>
                      <a:chExt cx="1002432" cy="1026084"/>
                    </a:xfrm>
                  </p:grpSpPr>
                  <p:grpSp>
                    <p:nvGrpSpPr>
                      <p:cNvPr id="101" name="グループ化 100"/>
                      <p:cNvGrpSpPr/>
                      <p:nvPr/>
                    </p:nvGrpSpPr>
                    <p:grpSpPr>
                      <a:xfrm>
                        <a:off x="1475656" y="4075033"/>
                        <a:ext cx="1002432" cy="634169"/>
                        <a:chOff x="1471042" y="4018967"/>
                        <a:chExt cx="1002432" cy="634169"/>
                      </a:xfrm>
                    </p:grpSpPr>
                    <p:cxnSp>
                      <p:nvCxnSpPr>
                        <p:cNvPr id="104" name="直線コネクタ 103"/>
                        <p:cNvCxnSpPr/>
                        <p:nvPr/>
                      </p:nvCxnSpPr>
                      <p:spPr>
                        <a:xfrm>
                          <a:off x="1471042" y="4018967"/>
                          <a:ext cx="1002432" cy="0"/>
                        </a:xfrm>
                        <a:prstGeom prst="line">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1798018" y="4018967"/>
                          <a:ext cx="0" cy="6341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1798017" y="4653136"/>
                          <a:ext cx="675457" cy="0"/>
                        </a:xfrm>
                        <a:prstGeom prst="line">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02" name="テキスト ボックス 101"/>
                      <p:cNvSpPr txBox="1"/>
                      <p:nvPr/>
                    </p:nvSpPr>
                    <p:spPr>
                      <a:xfrm>
                        <a:off x="1730663" y="3683118"/>
                        <a:ext cx="741408" cy="347042"/>
                      </a:xfrm>
                      <a:prstGeom prst="rect">
                        <a:avLst/>
                      </a:prstGeom>
                      <a:noFill/>
                    </p:spPr>
                    <p:txBody>
                      <a:bodyPr wrap="square" rtlCol="0">
                        <a:spAutoFit/>
                      </a:bodyPr>
                      <a:lstStyle/>
                      <a:p>
                        <a:pPr algn="ctr"/>
                        <a:r>
                          <a:rPr lang="ja-JP" altLang="en-US" sz="900" dirty="0" smtClean="0">
                            <a:latin typeface="ＭＳ ゴシック" panose="020B0609070205080204" pitchFamily="49" charset="-128"/>
                            <a:ea typeface="ＭＳ ゴシック" panose="020B0609070205080204" pitchFamily="49" charset="-128"/>
                          </a:rPr>
                          <a:t>要介護度</a:t>
                        </a:r>
                      </a:p>
                      <a:p>
                        <a:pPr algn="ctr"/>
                        <a:r>
                          <a:rPr lang="ja-JP" altLang="en-US" sz="900" dirty="0">
                            <a:latin typeface="ＭＳ ゴシック" panose="020B0609070205080204" pitchFamily="49" charset="-128"/>
                            <a:ea typeface="ＭＳ ゴシック" panose="020B0609070205080204" pitchFamily="49" charset="-128"/>
                          </a:rPr>
                          <a:t>変更</a:t>
                        </a:r>
                        <a:r>
                          <a:rPr lang="ja-JP" altLang="en-US" sz="900" dirty="0" smtClean="0">
                            <a:latin typeface="ＭＳ ゴシック" panose="020B0609070205080204" pitchFamily="49" charset="-128"/>
                            <a:ea typeface="ＭＳ ゴシック" panose="020B0609070205080204" pitchFamily="49" charset="-128"/>
                          </a:rPr>
                          <a:t>あり</a:t>
                        </a:r>
                        <a:endParaRPr kumimoji="1" lang="ja-JP" altLang="en-US" sz="900" dirty="0">
                          <a:latin typeface="ＭＳ ゴシック" panose="020B0609070205080204" pitchFamily="49" charset="-128"/>
                          <a:ea typeface="ＭＳ ゴシック" panose="020B0609070205080204" pitchFamily="49" charset="-128"/>
                        </a:endParaRPr>
                      </a:p>
                    </p:txBody>
                  </p:sp>
                  <p:sp>
                    <p:nvSpPr>
                      <p:cNvPr id="103" name="テキスト ボックス 102"/>
                      <p:cNvSpPr txBox="1"/>
                      <p:nvPr/>
                    </p:nvSpPr>
                    <p:spPr>
                      <a:xfrm>
                        <a:off x="1701294" y="4478370"/>
                        <a:ext cx="770790" cy="216901"/>
                      </a:xfrm>
                      <a:prstGeom prst="rect">
                        <a:avLst/>
                      </a:prstGeom>
                      <a:noFill/>
                    </p:spPr>
                    <p:txBody>
                      <a:bodyPr wrap="square" rtlCol="0">
                        <a:spAutoFit/>
                      </a:bodyPr>
                      <a:lstStyle/>
                      <a:p>
                        <a:pPr algn="ctr"/>
                        <a:r>
                          <a:rPr lang="ja-JP" altLang="en-US" sz="900" dirty="0">
                            <a:latin typeface="ＭＳ ゴシック" panose="020B0609070205080204" pitchFamily="49" charset="-128"/>
                            <a:ea typeface="ＭＳ ゴシック" panose="020B0609070205080204" pitchFamily="49" charset="-128"/>
                          </a:rPr>
                          <a:t>変更</a:t>
                        </a:r>
                        <a:r>
                          <a:rPr lang="ja-JP" altLang="en-US" sz="900" dirty="0" smtClean="0">
                            <a:latin typeface="ＭＳ ゴシック" panose="020B0609070205080204" pitchFamily="49" charset="-128"/>
                            <a:ea typeface="ＭＳ ゴシック" panose="020B0609070205080204" pitchFamily="49" charset="-128"/>
                          </a:rPr>
                          <a:t>なし</a:t>
                        </a:r>
                        <a:endParaRPr kumimoji="1" lang="ja-JP" altLang="en-US" sz="900" dirty="0">
                          <a:latin typeface="ＭＳ ゴシック" panose="020B0609070205080204" pitchFamily="49" charset="-128"/>
                          <a:ea typeface="ＭＳ ゴシック" panose="020B0609070205080204" pitchFamily="49" charset="-128"/>
                        </a:endParaRPr>
                      </a:p>
                    </p:txBody>
                  </p:sp>
                </p:grpSp>
                <p:sp>
                  <p:nvSpPr>
                    <p:cNvPr id="82" name="テキスト ボックス 81"/>
                    <p:cNvSpPr txBox="1"/>
                    <p:nvPr/>
                  </p:nvSpPr>
                  <p:spPr>
                    <a:xfrm>
                      <a:off x="611559" y="3824197"/>
                      <a:ext cx="864095" cy="433802"/>
                    </a:xfrm>
                    <a:prstGeom prst="rect">
                      <a:avLst/>
                    </a:prstGeom>
                    <a:noFill/>
                    <a:ln w="19050" cmpd="sng">
                      <a:solidFill>
                        <a:schemeClr val="tx1"/>
                      </a:solidFill>
                      <a:prstDash val="solid"/>
                    </a:ln>
                  </p:spPr>
                  <p:txBody>
                    <a:bodyPr wrap="square" rtlCol="0" anchor="ctr" anchorCtr="0">
                      <a:spAutoFit/>
                    </a:bodyPr>
                    <a:lstStyle/>
                    <a:p>
                      <a:pPr algn="ctr"/>
                      <a:r>
                        <a:rPr kumimoji="1" lang="en-US" altLang="ja-JP" sz="2400" b="1" dirty="0" smtClean="0">
                          <a:latin typeface="ＭＳ ゴシック" panose="020B0609070205080204" pitchFamily="49" charset="-128"/>
                          <a:ea typeface="ＭＳ ゴシック" panose="020B0609070205080204" pitchFamily="49" charset="-128"/>
                          <a:cs typeface="メイリオ" panose="020B0604030504040204" pitchFamily="50" charset="-128"/>
                        </a:rPr>
                        <a:t>100</a:t>
                      </a:r>
                      <a:endParaRPr kumimoji="1" lang="ja-JP" altLang="en-US" sz="24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83" name="テキスト ボックス 82"/>
                    <p:cNvSpPr txBox="1"/>
                    <p:nvPr/>
                  </p:nvSpPr>
                  <p:spPr>
                    <a:xfrm>
                      <a:off x="2483768" y="4481860"/>
                      <a:ext cx="864095" cy="433802"/>
                    </a:xfrm>
                    <a:prstGeom prst="rect">
                      <a:avLst/>
                    </a:prstGeom>
                    <a:noFill/>
                    <a:ln w="19050" cmpd="sng">
                      <a:solidFill>
                        <a:schemeClr val="tx1"/>
                      </a:solidFill>
                      <a:prstDash val="solid"/>
                    </a:ln>
                  </p:spPr>
                  <p:txBody>
                    <a:bodyPr wrap="square" rtlCol="0" anchor="ctr" anchorCtr="0">
                      <a:spAutoFit/>
                    </a:bodyPr>
                    <a:lstStyle/>
                    <a:p>
                      <a:pPr algn="ctr"/>
                      <a:r>
                        <a:rPr kumimoji="1" lang="en-US" altLang="ja-JP"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83.3</a:t>
                      </a:r>
                      <a:endParaRPr kumimoji="1"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84" name="テキスト ボックス 83"/>
                    <p:cNvSpPr txBox="1"/>
                    <p:nvPr/>
                  </p:nvSpPr>
                  <p:spPr>
                    <a:xfrm>
                      <a:off x="2494458" y="3874978"/>
                      <a:ext cx="864095" cy="347042"/>
                    </a:xfrm>
                    <a:prstGeom prst="rect">
                      <a:avLst/>
                    </a:prstGeom>
                    <a:noFill/>
                    <a:ln w="9525" cmpd="sng">
                      <a:solidFill>
                        <a:schemeClr val="tx1"/>
                      </a:solidFill>
                      <a:prstDash val="dash"/>
                    </a:ln>
                  </p:spPr>
                  <p:txBody>
                    <a:bodyPr wrap="square" rtlCol="0">
                      <a:spAutoFit/>
                    </a:bodyPr>
                    <a:lstStyle/>
                    <a:p>
                      <a:pPr algn="ctr"/>
                      <a:r>
                        <a:rPr kumimoji="1" lang="en-US" altLang="ja-JP" dirty="0" smtClean="0">
                          <a:latin typeface="ＭＳ ゴシック" panose="020B0609070205080204" pitchFamily="49" charset="-128"/>
                          <a:ea typeface="ＭＳ ゴシック" panose="020B0609070205080204" pitchFamily="49" charset="-128"/>
                        </a:rPr>
                        <a:t>16.7</a:t>
                      </a:r>
                      <a:endParaRPr kumimoji="1" lang="ja-JP" altLang="en-US" dirty="0">
                        <a:latin typeface="ＭＳ ゴシック" panose="020B0609070205080204" pitchFamily="49" charset="-128"/>
                        <a:ea typeface="ＭＳ ゴシック" panose="020B0609070205080204" pitchFamily="49" charset="-128"/>
                      </a:endParaRPr>
                    </a:p>
                  </p:txBody>
                </p:sp>
                <p:grpSp>
                  <p:nvGrpSpPr>
                    <p:cNvPr id="85" name="グループ化 84"/>
                    <p:cNvGrpSpPr/>
                    <p:nvPr/>
                  </p:nvGrpSpPr>
                  <p:grpSpPr>
                    <a:xfrm>
                      <a:off x="3347863" y="4329099"/>
                      <a:ext cx="1002432" cy="1026084"/>
                      <a:chOff x="1475656" y="3683118"/>
                      <a:chExt cx="1002432" cy="1026084"/>
                    </a:xfrm>
                  </p:grpSpPr>
                  <p:grpSp>
                    <p:nvGrpSpPr>
                      <p:cNvPr id="95" name="グループ化 94"/>
                      <p:cNvGrpSpPr/>
                      <p:nvPr/>
                    </p:nvGrpSpPr>
                    <p:grpSpPr>
                      <a:xfrm>
                        <a:off x="1475656" y="4075033"/>
                        <a:ext cx="1002432" cy="634169"/>
                        <a:chOff x="1471042" y="4018967"/>
                        <a:chExt cx="1002432" cy="634169"/>
                      </a:xfrm>
                    </p:grpSpPr>
                    <p:cxnSp>
                      <p:nvCxnSpPr>
                        <p:cNvPr id="98" name="直線コネクタ 97"/>
                        <p:cNvCxnSpPr/>
                        <p:nvPr/>
                      </p:nvCxnSpPr>
                      <p:spPr>
                        <a:xfrm>
                          <a:off x="1471042" y="4018967"/>
                          <a:ext cx="1002432" cy="0"/>
                        </a:xfrm>
                        <a:prstGeom prst="line">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1798018" y="4018967"/>
                          <a:ext cx="0" cy="6341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1798017" y="4653136"/>
                          <a:ext cx="675457" cy="0"/>
                        </a:xfrm>
                        <a:prstGeom prst="line">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96" name="テキスト ボックス 95"/>
                      <p:cNvSpPr txBox="1"/>
                      <p:nvPr/>
                    </p:nvSpPr>
                    <p:spPr>
                      <a:xfrm>
                        <a:off x="1730663" y="3683118"/>
                        <a:ext cx="741408" cy="347042"/>
                      </a:xfrm>
                      <a:prstGeom prst="rect">
                        <a:avLst/>
                      </a:prstGeom>
                      <a:noFill/>
                    </p:spPr>
                    <p:txBody>
                      <a:bodyPr wrap="square" rtlCol="0">
                        <a:spAutoFit/>
                      </a:bodyPr>
                      <a:lstStyle/>
                      <a:p>
                        <a:pPr algn="ctr"/>
                        <a:r>
                          <a:rPr lang="ja-JP" altLang="en-US" sz="900" dirty="0" smtClean="0">
                            <a:latin typeface="ＭＳ ゴシック" panose="020B0609070205080204" pitchFamily="49" charset="-128"/>
                            <a:ea typeface="ＭＳ ゴシック" panose="020B0609070205080204" pitchFamily="49" charset="-128"/>
                          </a:rPr>
                          <a:t>要介護度</a:t>
                        </a:r>
                      </a:p>
                      <a:p>
                        <a:pPr algn="ctr"/>
                        <a:r>
                          <a:rPr lang="ja-JP" altLang="en-US" sz="900" dirty="0">
                            <a:latin typeface="ＭＳ ゴシック" panose="020B0609070205080204" pitchFamily="49" charset="-128"/>
                            <a:ea typeface="ＭＳ ゴシック" panose="020B0609070205080204" pitchFamily="49" charset="-128"/>
                          </a:rPr>
                          <a:t>変更</a:t>
                        </a:r>
                        <a:r>
                          <a:rPr lang="ja-JP" altLang="en-US" sz="900" dirty="0" smtClean="0">
                            <a:latin typeface="ＭＳ ゴシック" panose="020B0609070205080204" pitchFamily="49" charset="-128"/>
                            <a:ea typeface="ＭＳ ゴシック" panose="020B0609070205080204" pitchFamily="49" charset="-128"/>
                          </a:rPr>
                          <a:t>あり</a:t>
                        </a:r>
                        <a:endParaRPr kumimoji="1" lang="ja-JP" altLang="en-US" sz="900" dirty="0">
                          <a:latin typeface="ＭＳ ゴシック" panose="020B0609070205080204" pitchFamily="49" charset="-128"/>
                          <a:ea typeface="ＭＳ ゴシック" panose="020B0609070205080204" pitchFamily="49" charset="-128"/>
                        </a:endParaRPr>
                      </a:p>
                    </p:txBody>
                  </p:sp>
                  <p:sp>
                    <p:nvSpPr>
                      <p:cNvPr id="97" name="テキスト ボックス 96"/>
                      <p:cNvSpPr txBox="1"/>
                      <p:nvPr/>
                    </p:nvSpPr>
                    <p:spPr>
                      <a:xfrm>
                        <a:off x="1701294" y="4478370"/>
                        <a:ext cx="770790" cy="216901"/>
                      </a:xfrm>
                      <a:prstGeom prst="rect">
                        <a:avLst/>
                      </a:prstGeom>
                      <a:noFill/>
                      <a:ln w="50800">
                        <a:noFill/>
                      </a:ln>
                    </p:spPr>
                    <p:txBody>
                      <a:bodyPr wrap="square" rtlCol="0">
                        <a:spAutoFit/>
                      </a:bodyPr>
                      <a:lstStyle/>
                      <a:p>
                        <a:pPr algn="ctr"/>
                        <a:r>
                          <a:rPr lang="ja-JP" altLang="en-US" sz="900" dirty="0">
                            <a:latin typeface="ＭＳ ゴシック" panose="020B0609070205080204" pitchFamily="49" charset="-128"/>
                            <a:ea typeface="ＭＳ ゴシック" panose="020B0609070205080204" pitchFamily="49" charset="-128"/>
                          </a:rPr>
                          <a:t>変更</a:t>
                        </a:r>
                        <a:r>
                          <a:rPr lang="ja-JP" altLang="en-US" sz="900" dirty="0" smtClean="0">
                            <a:latin typeface="ＭＳ ゴシック" panose="020B0609070205080204" pitchFamily="49" charset="-128"/>
                            <a:ea typeface="ＭＳ ゴシック" panose="020B0609070205080204" pitchFamily="49" charset="-128"/>
                          </a:rPr>
                          <a:t>なし</a:t>
                        </a:r>
                        <a:endParaRPr kumimoji="1" lang="ja-JP" altLang="en-US" sz="900" dirty="0">
                          <a:latin typeface="ＭＳ ゴシック" panose="020B0609070205080204" pitchFamily="49" charset="-128"/>
                          <a:ea typeface="ＭＳ ゴシック" panose="020B0609070205080204" pitchFamily="49" charset="-128"/>
                        </a:endParaRPr>
                      </a:p>
                    </p:txBody>
                  </p:sp>
                </p:grpSp>
                <p:sp>
                  <p:nvSpPr>
                    <p:cNvPr id="86" name="テキスト ボックス 85"/>
                    <p:cNvSpPr txBox="1"/>
                    <p:nvPr/>
                  </p:nvSpPr>
                  <p:spPr>
                    <a:xfrm>
                      <a:off x="4344278" y="5138282"/>
                      <a:ext cx="864095" cy="433802"/>
                    </a:xfrm>
                    <a:prstGeom prst="rect">
                      <a:avLst/>
                    </a:prstGeom>
                    <a:noFill/>
                    <a:ln w="19050" cmpd="sng">
                      <a:solidFill>
                        <a:schemeClr val="tx1"/>
                      </a:solidFill>
                      <a:prstDash val="solid"/>
                    </a:ln>
                  </p:spPr>
                  <p:txBody>
                    <a:bodyPr wrap="square" rtlCol="0" anchor="ctr" anchorCtr="0">
                      <a:spAutoFit/>
                    </a:bodyPr>
                    <a:lstStyle/>
                    <a:p>
                      <a:pPr algn="ctr"/>
                      <a:r>
                        <a:rPr lang="en-US" altLang="ja-JP" sz="2400" dirty="0">
                          <a:latin typeface="ＭＳ ゴシック" panose="020B0609070205080204" pitchFamily="49" charset="-128"/>
                          <a:ea typeface="ＭＳ ゴシック" panose="020B0609070205080204" pitchFamily="49" charset="-128"/>
                          <a:cs typeface="メイリオ" panose="020B0604030504040204" pitchFamily="50" charset="-128"/>
                        </a:rPr>
                        <a:t>45.5</a:t>
                      </a:r>
                      <a:endParaRPr kumimoji="1"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87" name="テキスト ボックス 86"/>
                    <p:cNvSpPr txBox="1"/>
                    <p:nvPr/>
                  </p:nvSpPr>
                  <p:spPr>
                    <a:xfrm>
                      <a:off x="4353718" y="4529484"/>
                      <a:ext cx="864095" cy="347042"/>
                    </a:xfrm>
                    <a:prstGeom prst="rect">
                      <a:avLst/>
                    </a:prstGeom>
                    <a:noFill/>
                    <a:ln w="9525" cmpd="sng">
                      <a:solidFill>
                        <a:schemeClr val="tx1"/>
                      </a:solidFill>
                      <a:prstDash val="dash"/>
                    </a:ln>
                  </p:spPr>
                  <p:txBody>
                    <a:bodyPr wrap="square" rtlCol="0">
                      <a:spAutoFit/>
                    </a:bodyPr>
                    <a:lstStyle/>
                    <a:p>
                      <a:pPr algn="ctr"/>
                      <a:r>
                        <a:rPr lang="en-US" altLang="ja-JP" dirty="0" smtClean="0">
                          <a:latin typeface="ＭＳ ゴシック" panose="020B0609070205080204" pitchFamily="49" charset="-128"/>
                          <a:ea typeface="ＭＳ ゴシック" panose="020B0609070205080204" pitchFamily="49" charset="-128"/>
                        </a:rPr>
                        <a:t>37.8</a:t>
                      </a:r>
                      <a:endParaRPr kumimoji="1" lang="ja-JP" altLang="en-US" dirty="0">
                        <a:latin typeface="ＭＳ ゴシック" panose="020B0609070205080204" pitchFamily="49" charset="-128"/>
                        <a:ea typeface="ＭＳ ゴシック" panose="020B0609070205080204" pitchFamily="49" charset="-128"/>
                      </a:endParaRPr>
                    </a:p>
                  </p:txBody>
                </p:sp>
                <p:grpSp>
                  <p:nvGrpSpPr>
                    <p:cNvPr id="88" name="グループ化 87"/>
                    <p:cNvGrpSpPr/>
                    <p:nvPr/>
                  </p:nvGrpSpPr>
                  <p:grpSpPr>
                    <a:xfrm>
                      <a:off x="5186937" y="4994541"/>
                      <a:ext cx="1002432" cy="1026084"/>
                      <a:chOff x="1475656" y="3683118"/>
                      <a:chExt cx="1002432" cy="1026084"/>
                    </a:xfrm>
                  </p:grpSpPr>
                  <p:grpSp>
                    <p:nvGrpSpPr>
                      <p:cNvPr id="89" name="グループ化 88"/>
                      <p:cNvGrpSpPr/>
                      <p:nvPr/>
                    </p:nvGrpSpPr>
                    <p:grpSpPr>
                      <a:xfrm>
                        <a:off x="1475656" y="4075033"/>
                        <a:ext cx="1002432" cy="634169"/>
                        <a:chOff x="1471042" y="4018967"/>
                        <a:chExt cx="1002432" cy="634169"/>
                      </a:xfrm>
                    </p:grpSpPr>
                    <p:cxnSp>
                      <p:nvCxnSpPr>
                        <p:cNvPr id="92" name="直線コネクタ 91"/>
                        <p:cNvCxnSpPr/>
                        <p:nvPr/>
                      </p:nvCxnSpPr>
                      <p:spPr>
                        <a:xfrm>
                          <a:off x="1471042" y="4018967"/>
                          <a:ext cx="1002432" cy="0"/>
                        </a:xfrm>
                        <a:prstGeom prst="line">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1798018" y="4018967"/>
                          <a:ext cx="0" cy="6341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1798017" y="4653136"/>
                          <a:ext cx="675457" cy="0"/>
                        </a:xfrm>
                        <a:prstGeom prst="line">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90" name="テキスト ボックス 89"/>
                      <p:cNvSpPr txBox="1"/>
                      <p:nvPr/>
                    </p:nvSpPr>
                    <p:spPr>
                      <a:xfrm>
                        <a:off x="1730663" y="3683118"/>
                        <a:ext cx="741408" cy="347042"/>
                      </a:xfrm>
                      <a:prstGeom prst="rect">
                        <a:avLst/>
                      </a:prstGeom>
                      <a:noFill/>
                    </p:spPr>
                    <p:txBody>
                      <a:bodyPr wrap="square" rtlCol="0">
                        <a:spAutoFit/>
                      </a:bodyPr>
                      <a:lstStyle/>
                      <a:p>
                        <a:pPr algn="ctr"/>
                        <a:r>
                          <a:rPr lang="ja-JP" altLang="en-US" sz="900" dirty="0" smtClean="0">
                            <a:latin typeface="ＭＳ ゴシック" panose="020B0609070205080204" pitchFamily="49" charset="-128"/>
                            <a:ea typeface="ＭＳ ゴシック" panose="020B0609070205080204" pitchFamily="49" charset="-128"/>
                          </a:rPr>
                          <a:t>要介護度</a:t>
                        </a:r>
                      </a:p>
                      <a:p>
                        <a:pPr algn="ctr"/>
                        <a:r>
                          <a:rPr lang="ja-JP" altLang="en-US" sz="900" dirty="0">
                            <a:latin typeface="ＭＳ ゴシック" panose="020B0609070205080204" pitchFamily="49" charset="-128"/>
                            <a:ea typeface="ＭＳ ゴシック" panose="020B0609070205080204" pitchFamily="49" charset="-128"/>
                          </a:rPr>
                          <a:t>変更</a:t>
                        </a:r>
                        <a:r>
                          <a:rPr lang="ja-JP" altLang="en-US" sz="900" dirty="0" smtClean="0">
                            <a:latin typeface="ＭＳ ゴシック" panose="020B0609070205080204" pitchFamily="49" charset="-128"/>
                            <a:ea typeface="ＭＳ ゴシック" panose="020B0609070205080204" pitchFamily="49" charset="-128"/>
                          </a:rPr>
                          <a:t>あり</a:t>
                        </a:r>
                        <a:endParaRPr kumimoji="1" lang="ja-JP" altLang="en-US" sz="900" dirty="0">
                          <a:latin typeface="ＭＳ ゴシック" panose="020B0609070205080204" pitchFamily="49" charset="-128"/>
                          <a:ea typeface="ＭＳ ゴシック" panose="020B0609070205080204" pitchFamily="49" charset="-128"/>
                        </a:endParaRPr>
                      </a:p>
                    </p:txBody>
                  </p:sp>
                  <p:sp>
                    <p:nvSpPr>
                      <p:cNvPr id="91" name="テキスト ボックス 90"/>
                      <p:cNvSpPr txBox="1"/>
                      <p:nvPr/>
                    </p:nvSpPr>
                    <p:spPr>
                      <a:xfrm>
                        <a:off x="1701294" y="4478370"/>
                        <a:ext cx="770790" cy="216901"/>
                      </a:xfrm>
                      <a:prstGeom prst="rect">
                        <a:avLst/>
                      </a:prstGeom>
                      <a:noFill/>
                      <a:ln w="50800">
                        <a:noFill/>
                      </a:ln>
                    </p:spPr>
                    <p:txBody>
                      <a:bodyPr wrap="square" rtlCol="0">
                        <a:spAutoFit/>
                      </a:bodyPr>
                      <a:lstStyle/>
                      <a:p>
                        <a:pPr algn="ctr"/>
                        <a:r>
                          <a:rPr lang="ja-JP" altLang="en-US" sz="900" dirty="0">
                            <a:latin typeface="ＭＳ ゴシック" panose="020B0609070205080204" pitchFamily="49" charset="-128"/>
                            <a:ea typeface="ＭＳ ゴシック" panose="020B0609070205080204" pitchFamily="49" charset="-128"/>
                          </a:rPr>
                          <a:t>変更</a:t>
                        </a:r>
                        <a:r>
                          <a:rPr lang="ja-JP" altLang="en-US" sz="900" dirty="0" smtClean="0">
                            <a:latin typeface="ＭＳ ゴシック" panose="020B0609070205080204" pitchFamily="49" charset="-128"/>
                            <a:ea typeface="ＭＳ ゴシック" panose="020B0609070205080204" pitchFamily="49" charset="-128"/>
                          </a:rPr>
                          <a:t>なし</a:t>
                        </a:r>
                        <a:endParaRPr kumimoji="1" lang="ja-JP" altLang="en-US" sz="900" dirty="0">
                          <a:latin typeface="ＭＳ ゴシック" panose="020B0609070205080204" pitchFamily="49" charset="-128"/>
                          <a:ea typeface="ＭＳ ゴシック" panose="020B0609070205080204" pitchFamily="49" charset="-128"/>
                        </a:endParaRPr>
                      </a:p>
                    </p:txBody>
                  </p:sp>
                </p:grpSp>
              </p:grpSp>
              <p:sp>
                <p:nvSpPr>
                  <p:cNvPr id="76" name="テキスト ボックス 75"/>
                  <p:cNvSpPr txBox="1"/>
                  <p:nvPr/>
                </p:nvSpPr>
                <p:spPr>
                  <a:xfrm>
                    <a:off x="6001221" y="4879948"/>
                    <a:ext cx="864095" cy="347041"/>
                  </a:xfrm>
                  <a:prstGeom prst="rect">
                    <a:avLst/>
                  </a:prstGeom>
                  <a:noFill/>
                  <a:ln w="9525" cmpd="sng">
                    <a:solidFill>
                      <a:schemeClr val="tx1"/>
                    </a:solidFill>
                    <a:prstDash val="dash"/>
                  </a:ln>
                </p:spPr>
                <p:txBody>
                  <a:bodyPr wrap="square" rtlCol="0">
                    <a:spAutoFit/>
                  </a:bodyPr>
                  <a:lstStyle/>
                  <a:p>
                    <a:pPr algn="ctr"/>
                    <a:r>
                      <a:rPr lang="en-US" altLang="ja-JP" dirty="0" smtClean="0">
                        <a:latin typeface="ＭＳ ゴシック" panose="020B0609070205080204" pitchFamily="49" charset="-128"/>
                        <a:ea typeface="ＭＳ ゴシック" panose="020B0609070205080204" pitchFamily="49" charset="-128"/>
                      </a:rPr>
                      <a:t>1</a:t>
                    </a:r>
                    <a:r>
                      <a:rPr kumimoji="1" lang="en-US" altLang="ja-JP" dirty="0" smtClean="0">
                        <a:latin typeface="ＭＳ ゴシック" panose="020B0609070205080204" pitchFamily="49" charset="-128"/>
                        <a:ea typeface="ＭＳ ゴシック" panose="020B0609070205080204" pitchFamily="49" charset="-128"/>
                      </a:rPr>
                      <a:t>.8</a:t>
                    </a:r>
                    <a:endParaRPr kumimoji="1" lang="ja-JP" altLang="en-US" dirty="0">
                      <a:latin typeface="ＭＳ ゴシック" panose="020B0609070205080204" pitchFamily="49" charset="-128"/>
                      <a:ea typeface="ＭＳ ゴシック" panose="020B0609070205080204" pitchFamily="49" charset="-128"/>
                    </a:endParaRPr>
                  </a:p>
                </p:txBody>
              </p:sp>
              <p:sp>
                <p:nvSpPr>
                  <p:cNvPr id="77" name="テキスト ボックス 76"/>
                  <p:cNvSpPr txBox="1"/>
                  <p:nvPr/>
                </p:nvSpPr>
                <p:spPr>
                  <a:xfrm>
                    <a:off x="6001221" y="5458837"/>
                    <a:ext cx="986045" cy="433802"/>
                  </a:xfrm>
                  <a:prstGeom prst="rect">
                    <a:avLst/>
                  </a:prstGeom>
                  <a:noFill/>
                  <a:ln w="44450" cmpd="dbl">
                    <a:solidFill>
                      <a:schemeClr val="tx1"/>
                    </a:solidFill>
                    <a:prstDash val="solid"/>
                  </a:ln>
                </p:spPr>
                <p:txBody>
                  <a:bodyPr wrap="square" rtlCol="0" anchor="ctr" anchorCtr="0">
                    <a:spAutoFit/>
                  </a:bodyPr>
                  <a:lstStyle/>
                  <a:p>
                    <a:pPr algn="ctr"/>
                    <a:r>
                      <a:rPr lang="en-US" altLang="ja-JP" sz="2400" b="1" dirty="0" smtClean="0">
                        <a:latin typeface="ＭＳ ゴシック" panose="020B0609070205080204" pitchFamily="49" charset="-128"/>
                        <a:ea typeface="ＭＳ ゴシック" panose="020B0609070205080204" pitchFamily="49" charset="-128"/>
                        <a:cs typeface="メイリオ" panose="020B0604030504040204" pitchFamily="50" charset="-128"/>
                      </a:rPr>
                      <a:t>43.7</a:t>
                    </a:r>
                    <a:endParaRPr kumimoji="1" lang="ja-JP" altLang="en-US" sz="24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grpSp>
            <p:sp>
              <p:nvSpPr>
                <p:cNvPr id="69" name="右カーブ矢印 68"/>
                <p:cNvSpPr/>
                <p:nvPr/>
              </p:nvSpPr>
              <p:spPr>
                <a:xfrm rot="17506341">
                  <a:off x="5638214" y="4473898"/>
                  <a:ext cx="423521" cy="1737862"/>
                </a:xfrm>
                <a:prstGeom prst="curved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ＭＳ ゴシック" panose="020B0609070205080204" pitchFamily="49" charset="-128"/>
                    <a:ea typeface="ＭＳ ゴシック" panose="020B0609070205080204" pitchFamily="49" charset="-128"/>
                  </a:endParaRPr>
                </a:p>
              </p:txBody>
            </p:sp>
          </p:grpSp>
          <p:sp>
            <p:nvSpPr>
              <p:cNvPr id="21" name="円/楕円 20"/>
              <p:cNvSpPr/>
              <p:nvPr/>
            </p:nvSpPr>
            <p:spPr>
              <a:xfrm>
                <a:off x="4344180" y="5010670"/>
                <a:ext cx="1369365" cy="46160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約</a:t>
                </a:r>
                <a:r>
                  <a:rPr kumimoji="1" lang="en-US" altLang="ja-JP" sz="11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96</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％の者が</a:t>
                </a:r>
              </a:p>
              <a:p>
                <a:pPr algn="ct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要介護度不変</a:t>
                </a:r>
                <a:endParaRPr kumimoji="1"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grpSp>
        <p:sp>
          <p:nvSpPr>
            <p:cNvPr id="23" name="角丸四角形 22"/>
            <p:cNvSpPr/>
            <p:nvPr/>
          </p:nvSpPr>
          <p:spPr>
            <a:xfrm>
              <a:off x="251521" y="2253198"/>
              <a:ext cx="3502084" cy="2269076"/>
            </a:xfrm>
            <a:prstGeom prst="roundRect">
              <a:avLst>
                <a:gd name="adj" fmla="val 2910"/>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平成</a:t>
              </a:r>
              <a:r>
                <a:rPr kumimoji="1" lang="en-US" altLang="ja-JP" sz="12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25</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年</a:t>
              </a:r>
              <a:r>
                <a:rPr kumimoji="1" lang="en-US" altLang="ja-JP" sz="12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月認定</a:t>
              </a:r>
              <a:endParaRPr kumimoji="1"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grpSp>
      <p:graphicFrame>
        <p:nvGraphicFramePr>
          <p:cNvPr id="48" name="表 47"/>
          <p:cNvGraphicFramePr>
            <a:graphicFrameLocks noGrp="1"/>
          </p:cNvGraphicFramePr>
          <p:nvPr>
            <p:extLst>
              <p:ext uri="{D42A27DB-BD31-4B8C-83A1-F6EECF244321}">
                <p14:modId xmlns:p14="http://schemas.microsoft.com/office/powerpoint/2010/main" val="120843213"/>
              </p:ext>
            </p:extLst>
          </p:nvPr>
        </p:nvGraphicFramePr>
        <p:xfrm>
          <a:off x="7907247" y="27296"/>
          <a:ext cx="1971457" cy="555480"/>
        </p:xfrm>
        <a:graphic>
          <a:graphicData uri="http://schemas.openxmlformats.org/drawingml/2006/table">
            <a:tbl>
              <a:tblPr firstRow="1" bandRow="1"/>
              <a:tblGrid>
                <a:gridCol w="1467457"/>
                <a:gridCol w="504000"/>
              </a:tblGrid>
              <a:tr h="336669">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r>
              <a:tr h="203331">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年９月７日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tr>
            </a:tbl>
          </a:graphicData>
        </a:graphic>
      </p:graphicFrame>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13</a:t>
            </a:fld>
            <a:endParaRPr lang="ja-JP" altLang="en-US"/>
          </a:p>
        </p:txBody>
      </p:sp>
    </p:spTree>
    <p:extLst>
      <p:ext uri="{BB962C8B-B14F-4D97-AF65-F5344CB8AC3E}">
        <p14:creationId xmlns:p14="http://schemas.microsoft.com/office/powerpoint/2010/main" val="1428465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68124" y="792093"/>
            <a:ext cx="9769759" cy="6021283"/>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anchor="t" anchorCtr="0"/>
          <a:lstStyle/>
          <a:p>
            <a:pPr>
              <a:lnSpc>
                <a:spcPts val="1300"/>
              </a:lnSpc>
            </a:pPr>
            <a:endParaRPr lang="en-US" altLang="ja-JP" sz="1600" dirty="0" smtClean="0">
              <a:latin typeface="ＭＳ ゴシック" pitchFamily="49" charset="-128"/>
              <a:ea typeface="ＭＳ ゴシック" pitchFamily="49" charset="-128"/>
            </a:endParaRPr>
          </a:p>
          <a:p>
            <a:pPr indent="-288000"/>
            <a:endPar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要介護認定制度は介護保険制度の根幹をなす重要な役割を担っており、</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現在実施して</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いる要</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介護認定プロセスを一律に廃止・省略することは、要介護認定の信頼性に影響を与えるおそれ</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があり困難であるが、各プロセスを考慮し</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た上</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で、次のケースについて事務の簡素化を図って</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はどうか。</a:t>
            </a:r>
          </a:p>
          <a:p>
            <a:pPr indent="-288000"/>
            <a:endPar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①更新認定の有効期間のさらなる延長</a:t>
            </a:r>
          </a:p>
          <a:p>
            <a:pPr indent="-288000"/>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新規・区分変更申請において、</a:t>
            </a:r>
            <a:r>
              <a:rPr lang="en-US" altLang="ja-JP"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12</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か月経過時点で要介護度が不変である者の割合</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が</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4</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en-US" altLang="ja-JP"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5</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割で</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ある</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こととの均衡を鑑み</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、認定事務の処理件数の減に伴う事務職員等の負担軽減を図るため、</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更新</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a:t>
            </a:r>
            <a:r>
              <a:rPr lang="ja-JP" altLang="en-US" sz="160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有効</a:t>
            </a:r>
            <a:r>
              <a:rPr lang="ja-JP" altLang="en-US" sz="160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期間の上限を</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36</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か月に延長する</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ことを可能としてはどうか。</a:t>
            </a:r>
            <a:endParaRPr lang="en-US" altLang="ja-JP"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endParaRPr lang="ja-JP" altLang="en-US" sz="1600" b="1" dirty="0">
              <a:solidFill>
                <a:srgbClr val="FF0000"/>
              </a:solidFill>
              <a:latin typeface="ＭＳ ゴシック" panose="020B0609070205080204" pitchFamily="49" charset="-128"/>
              <a:ea typeface="ＭＳ ゴシック" panose="020B0609070205080204" pitchFamily="49" charset="-128"/>
            </a:endParaRPr>
          </a:p>
          <a:p>
            <a:pPr indent="-288000"/>
            <a:r>
              <a:rPr lang="ja-JP" altLang="en-US" sz="16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②介護認定審査会における審査の簡素化</a:t>
            </a: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認定調査等の内容が長期に渡り</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状態が変化</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して</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いない</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（状態安定</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）者に</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ついては</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、要介護度</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もまた</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不変である蓋然性が高いことが想定</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されることから、審査会委員等の事務負担の軽減を</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図るため、状態安定者</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について</a:t>
            </a: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二次判定の</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手続き</a:t>
            </a: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を</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簡素化することを可能として</a:t>
            </a: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は</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どうか。</a:t>
            </a:r>
            <a:endPar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　　状態が安定しているかどうかを確認する際の</a:t>
            </a: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具体的な</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要件については、要介護認定の実態研</a:t>
            </a:r>
            <a:endParaRPr lang="en-US" altLang="ja-JP" sz="16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究を実施し、その結論等を踏まえ設定することとしてはどうか。</a:t>
            </a:r>
            <a:endPar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3" name="角丸四角形 12"/>
          <p:cNvSpPr/>
          <p:nvPr/>
        </p:nvSpPr>
        <p:spPr>
          <a:xfrm>
            <a:off x="350496" y="548680"/>
            <a:ext cx="2262247" cy="36004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P創英角ｺﾞｼｯｸUB" pitchFamily="50" charset="-128"/>
                <a:ea typeface="HGP創英角ｺﾞｼｯｸUB" pitchFamily="50" charset="-128"/>
              </a:rPr>
              <a:t>論点</a:t>
            </a:r>
          </a:p>
        </p:txBody>
      </p:sp>
      <p:sp>
        <p:nvSpPr>
          <p:cNvPr id="16" name="タイトル 1"/>
          <p:cNvSpPr txBox="1">
            <a:spLocks/>
          </p:cNvSpPr>
          <p:nvPr/>
        </p:nvSpPr>
        <p:spPr>
          <a:xfrm>
            <a:off x="68123" y="44624"/>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a:solidFill>
                  <a:prstClr val="black"/>
                </a:solidFill>
                <a:latin typeface="HGPｺﾞｼｯｸE" panose="020B0900000000000000" pitchFamily="50" charset="-128"/>
                <a:ea typeface="HGPｺﾞｼｯｸE" panose="020B0900000000000000" pitchFamily="50" charset="-128"/>
              </a:rPr>
              <a:t>要介護認定</a:t>
            </a:r>
            <a:r>
              <a:rPr lang="ja-JP" altLang="en-US" sz="2800" dirty="0" smtClean="0">
                <a:solidFill>
                  <a:prstClr val="black"/>
                </a:solidFill>
                <a:latin typeface="HGPｺﾞｼｯｸE" panose="020B0900000000000000" pitchFamily="50" charset="-128"/>
                <a:ea typeface="HGPｺﾞｼｯｸE" panose="020B0900000000000000" pitchFamily="50" charset="-128"/>
              </a:rPr>
              <a:t>の見直し</a:t>
            </a:r>
            <a:r>
              <a:rPr lang="ja-JP" altLang="en-US" sz="2800" dirty="0">
                <a:solidFill>
                  <a:prstClr val="black"/>
                </a:solidFill>
                <a:latin typeface="HGPｺﾞｼｯｸE" panose="020B0900000000000000" pitchFamily="50" charset="-128"/>
                <a:ea typeface="HGPｺﾞｼｯｸE" panose="020B0900000000000000" pitchFamily="50" charset="-128"/>
              </a:rPr>
              <a:t>等について</a:t>
            </a:r>
          </a:p>
        </p:txBody>
      </p:sp>
      <p:graphicFrame>
        <p:nvGraphicFramePr>
          <p:cNvPr id="6" name="表 5"/>
          <p:cNvGraphicFramePr>
            <a:graphicFrameLocks noGrp="1"/>
          </p:cNvGraphicFramePr>
          <p:nvPr>
            <p:extLst>
              <p:ext uri="{D42A27DB-BD31-4B8C-83A1-F6EECF244321}">
                <p14:modId xmlns:p14="http://schemas.microsoft.com/office/powerpoint/2010/main" val="1406318848"/>
              </p:ext>
            </p:extLst>
          </p:nvPr>
        </p:nvGraphicFramePr>
        <p:xfrm>
          <a:off x="7907247" y="27296"/>
          <a:ext cx="1971457" cy="555480"/>
        </p:xfrm>
        <a:graphic>
          <a:graphicData uri="http://schemas.openxmlformats.org/drawingml/2006/table">
            <a:tbl>
              <a:tblPr firstRow="1" bandRow="1"/>
              <a:tblGrid>
                <a:gridCol w="1467457"/>
                <a:gridCol w="504000"/>
              </a:tblGrid>
              <a:tr h="336669">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r>
              <a:tr h="203331">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年９月７日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tr>
            </a:tbl>
          </a:graphicData>
        </a:graphic>
      </p:graphicFrame>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14</a:t>
            </a:fld>
            <a:endParaRPr lang="ja-JP" altLang="en-US"/>
          </a:p>
        </p:txBody>
      </p:sp>
    </p:spTree>
    <p:extLst>
      <p:ext uri="{BB962C8B-B14F-4D97-AF65-F5344CB8AC3E}">
        <p14:creationId xmlns:p14="http://schemas.microsoft.com/office/powerpoint/2010/main" val="834461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350493" y="1340768"/>
            <a:ext cx="390039" cy="2016224"/>
          </a:xfrm>
          <a:prstGeom prst="rect">
            <a:avLst/>
          </a:prstGeom>
          <a:pattFill prst="pct90">
            <a:fgClr>
              <a:srgbClr val="92D050"/>
            </a:fgClr>
            <a:bgClr>
              <a:schemeClr val="bg1"/>
            </a:bgClr>
          </a:pattFill>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kumimoji="1" lang="ja-JP" altLang="en-US" sz="1600" dirty="0" smtClean="0"/>
              <a:t>申請</a:t>
            </a:r>
          </a:p>
        </p:txBody>
      </p:sp>
      <p:sp>
        <p:nvSpPr>
          <p:cNvPr id="10" name="正方形/長方形 9"/>
          <p:cNvSpPr/>
          <p:nvPr/>
        </p:nvSpPr>
        <p:spPr bwMode="auto">
          <a:xfrm>
            <a:off x="1130576" y="1340768"/>
            <a:ext cx="409547" cy="2016224"/>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kumimoji="1" lang="ja-JP" altLang="en-US" sz="1600" dirty="0" smtClean="0"/>
              <a:t>受理</a:t>
            </a:r>
          </a:p>
        </p:txBody>
      </p:sp>
      <p:sp>
        <p:nvSpPr>
          <p:cNvPr id="11" name="正方形/長方形 10"/>
          <p:cNvSpPr/>
          <p:nvPr/>
        </p:nvSpPr>
        <p:spPr bwMode="auto">
          <a:xfrm>
            <a:off x="1910662" y="1340768"/>
            <a:ext cx="390047" cy="2016224"/>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kumimoji="1" lang="ja-JP" altLang="en-US" sz="1600" dirty="0" smtClean="0"/>
              <a:t>認定調査</a:t>
            </a:r>
          </a:p>
        </p:txBody>
      </p:sp>
      <p:sp>
        <p:nvSpPr>
          <p:cNvPr id="14" name="正方形/長方形 13"/>
          <p:cNvSpPr/>
          <p:nvPr/>
        </p:nvSpPr>
        <p:spPr bwMode="auto">
          <a:xfrm>
            <a:off x="1910662" y="3503940"/>
            <a:ext cx="390047" cy="2087667"/>
          </a:xfrm>
          <a:prstGeom prst="rect">
            <a:avLst/>
          </a:prstGeom>
          <a:pattFill prst="dkDnDiag">
            <a:fgClr>
              <a:srgbClr val="00B0F0"/>
            </a:fgClr>
            <a:bgClr>
              <a:schemeClr val="bg1"/>
            </a:bgClr>
          </a:pattFill>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lang="ja-JP" altLang="en-US" sz="1600" dirty="0">
                <a:solidFill>
                  <a:schemeClr val="tx1"/>
                </a:solidFill>
              </a:rPr>
              <a:t>主治医</a:t>
            </a:r>
            <a:r>
              <a:rPr lang="ja-JP" altLang="en-US" sz="1600" dirty="0" smtClean="0">
                <a:solidFill>
                  <a:schemeClr val="tx1"/>
                </a:solidFill>
              </a:rPr>
              <a:t>意見書作成</a:t>
            </a:r>
            <a:endParaRPr kumimoji="1" lang="ja-JP" altLang="en-US" sz="1600" dirty="0" smtClean="0">
              <a:solidFill>
                <a:schemeClr val="tx1"/>
              </a:solidFill>
            </a:endParaRPr>
          </a:p>
        </p:txBody>
      </p:sp>
      <p:sp>
        <p:nvSpPr>
          <p:cNvPr id="17" name="正方形/長方形 16"/>
          <p:cNvSpPr/>
          <p:nvPr/>
        </p:nvSpPr>
        <p:spPr bwMode="auto">
          <a:xfrm>
            <a:off x="3704866" y="2348879"/>
            <a:ext cx="546056" cy="234877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kumimoji="1" lang="ja-JP" altLang="en-US" sz="1400" dirty="0" smtClean="0"/>
              <a:t>コンピュータによる一次判定</a:t>
            </a:r>
          </a:p>
        </p:txBody>
      </p:sp>
      <p:sp>
        <p:nvSpPr>
          <p:cNvPr id="21" name="正方形/長方形 20"/>
          <p:cNvSpPr/>
          <p:nvPr/>
        </p:nvSpPr>
        <p:spPr bwMode="auto">
          <a:xfrm>
            <a:off x="8541399" y="2204864"/>
            <a:ext cx="546061" cy="2592288"/>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lang="ja-JP" altLang="en-US" sz="1600" dirty="0" smtClean="0"/>
              <a:t>要介護認定結果通知</a:t>
            </a:r>
            <a:endParaRPr kumimoji="1" lang="en-US" altLang="ja-JP" sz="1600" dirty="0" smtClean="0"/>
          </a:p>
        </p:txBody>
      </p:sp>
      <p:sp>
        <p:nvSpPr>
          <p:cNvPr id="8" name="右矢印 7"/>
          <p:cNvSpPr/>
          <p:nvPr/>
        </p:nvSpPr>
        <p:spPr bwMode="auto">
          <a:xfrm>
            <a:off x="740532" y="2168860"/>
            <a:ext cx="390048" cy="504056"/>
          </a:xfrm>
          <a:prstGeom prst="rightArrow">
            <a:avLst>
              <a:gd name="adj1" fmla="val 44241"/>
              <a:gd name="adj2" fmla="val 45969"/>
            </a:avLst>
          </a:prstGeom>
          <a:solidFill>
            <a:srgbClr val="FFC000"/>
          </a:solid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22" name="右矢印 21"/>
          <p:cNvSpPr/>
          <p:nvPr/>
        </p:nvSpPr>
        <p:spPr bwMode="auto">
          <a:xfrm>
            <a:off x="1540123" y="2204864"/>
            <a:ext cx="370539" cy="468052"/>
          </a:xfrm>
          <a:prstGeom prst="rightArrow">
            <a:avLst/>
          </a:prstGeom>
          <a:solidFill>
            <a:srgbClr val="FFC000"/>
          </a:solid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23" name="右矢印 22"/>
          <p:cNvSpPr/>
          <p:nvPr/>
        </p:nvSpPr>
        <p:spPr bwMode="auto">
          <a:xfrm>
            <a:off x="2534732" y="3104964"/>
            <a:ext cx="1170134" cy="504056"/>
          </a:xfrm>
          <a:prstGeom prst="rightArrow">
            <a:avLst/>
          </a:prstGeom>
          <a:solidFill>
            <a:srgbClr val="FFC000"/>
          </a:solid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12" name="屈折矢印 11"/>
          <p:cNvSpPr/>
          <p:nvPr/>
        </p:nvSpPr>
        <p:spPr bwMode="auto">
          <a:xfrm rot="5400000">
            <a:off x="666482" y="3899093"/>
            <a:ext cx="1832328" cy="748129"/>
          </a:xfrm>
          <a:prstGeom prst="bentUpArrow">
            <a:avLst>
              <a:gd name="adj1" fmla="val 25581"/>
              <a:gd name="adj2" fmla="val 31568"/>
              <a:gd name="adj3" fmla="val 33538"/>
            </a:avLst>
          </a:prstGeom>
          <a:solidFill>
            <a:srgbClr val="FFC000"/>
          </a:solid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28" name="L 字 27"/>
          <p:cNvSpPr/>
          <p:nvPr/>
        </p:nvSpPr>
        <p:spPr bwMode="auto">
          <a:xfrm rot="10800000">
            <a:off x="2300704" y="2312876"/>
            <a:ext cx="468053" cy="2772308"/>
          </a:xfrm>
          <a:prstGeom prst="corner">
            <a:avLst>
              <a:gd name="adj1" fmla="val 58394"/>
              <a:gd name="adj2" fmla="val 55648"/>
            </a:avLst>
          </a:prstGeom>
          <a:solidFill>
            <a:srgbClr val="FFC000"/>
          </a:solid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29" name="正方形/長方形 28"/>
          <p:cNvSpPr/>
          <p:nvPr/>
        </p:nvSpPr>
        <p:spPr bwMode="auto">
          <a:xfrm>
            <a:off x="2300706" y="4907062"/>
            <a:ext cx="468050" cy="250130"/>
          </a:xfrm>
          <a:prstGeom prst="rect">
            <a:avLst/>
          </a:prstGeom>
          <a:solidFill>
            <a:srgbClr val="FFC000"/>
          </a:solid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34" name="正方形/長方形 33"/>
          <p:cNvSpPr/>
          <p:nvPr/>
        </p:nvSpPr>
        <p:spPr bwMode="auto">
          <a:xfrm>
            <a:off x="9412312" y="2168860"/>
            <a:ext cx="377225" cy="2016224"/>
          </a:xfrm>
          <a:prstGeom prst="rect">
            <a:avLst/>
          </a:prstGeom>
          <a:pattFill prst="pct90">
            <a:fgClr>
              <a:srgbClr val="92D050"/>
            </a:fgClr>
            <a:bgClr>
              <a:schemeClr val="bg1"/>
            </a:bgClr>
          </a:pattFill>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kumimoji="1" lang="ja-JP" altLang="en-US" sz="1600" dirty="0" smtClean="0"/>
              <a:t>結果受理</a:t>
            </a:r>
          </a:p>
        </p:txBody>
      </p:sp>
      <p:sp>
        <p:nvSpPr>
          <p:cNvPr id="35" name="右矢印 34"/>
          <p:cNvSpPr/>
          <p:nvPr/>
        </p:nvSpPr>
        <p:spPr bwMode="auto">
          <a:xfrm>
            <a:off x="9087455" y="3142906"/>
            <a:ext cx="324857" cy="504056"/>
          </a:xfrm>
          <a:prstGeom prst="rightArrow">
            <a:avLst/>
          </a:prstGeom>
          <a:solidFill>
            <a:srgbClr val="FFC000"/>
          </a:solid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37" name="正方形/長方形 36"/>
          <p:cNvSpPr/>
          <p:nvPr/>
        </p:nvSpPr>
        <p:spPr bwMode="auto">
          <a:xfrm>
            <a:off x="515593" y="6424308"/>
            <a:ext cx="849008" cy="216024"/>
          </a:xfrm>
          <a:prstGeom prst="rect">
            <a:avLst/>
          </a:prstGeom>
          <a:pattFill prst="pct90">
            <a:fgClr>
              <a:srgbClr val="92D050"/>
            </a:fgClr>
            <a:bgClr>
              <a:schemeClr val="bg1"/>
            </a:bgClr>
          </a:pattFill>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none" lIns="91429" tIns="45714" rIns="91429" bIns="45714" rtlCol="0" anchor="ctr"/>
          <a:lstStyle/>
          <a:p>
            <a:pPr algn="ctr"/>
            <a:endParaRPr kumimoji="1" lang="ja-JP" altLang="en-US" sz="2800" dirty="0" smtClean="0"/>
          </a:p>
        </p:txBody>
      </p:sp>
      <p:sp>
        <p:nvSpPr>
          <p:cNvPr id="39" name="正方形/長方形 38"/>
          <p:cNvSpPr/>
          <p:nvPr/>
        </p:nvSpPr>
        <p:spPr bwMode="auto">
          <a:xfrm>
            <a:off x="2534731" y="6419548"/>
            <a:ext cx="970567" cy="197642"/>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endParaRPr kumimoji="1" lang="ja-JP" altLang="en-US" sz="2800" dirty="0" smtClean="0"/>
          </a:p>
        </p:txBody>
      </p:sp>
      <p:sp>
        <p:nvSpPr>
          <p:cNvPr id="41" name="正方形/長方形 40"/>
          <p:cNvSpPr/>
          <p:nvPr/>
        </p:nvSpPr>
        <p:spPr bwMode="auto">
          <a:xfrm>
            <a:off x="5083102" y="6419548"/>
            <a:ext cx="962020" cy="197642"/>
          </a:xfrm>
          <a:prstGeom prst="rect">
            <a:avLst/>
          </a:prstGeom>
          <a:pattFill prst="dkDnDiag">
            <a:fgClr>
              <a:srgbClr val="00B0F0"/>
            </a:fgClr>
            <a:bgClr>
              <a:schemeClr val="bg1"/>
            </a:bgClr>
          </a:pattFill>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endParaRPr kumimoji="1" lang="ja-JP" altLang="en-US" dirty="0" smtClean="0">
              <a:solidFill>
                <a:schemeClr val="tx1"/>
              </a:solidFill>
            </a:endParaRPr>
          </a:p>
        </p:txBody>
      </p:sp>
      <p:sp>
        <p:nvSpPr>
          <p:cNvPr id="42" name="正方形/長方形 41"/>
          <p:cNvSpPr/>
          <p:nvPr/>
        </p:nvSpPr>
        <p:spPr bwMode="auto">
          <a:xfrm>
            <a:off x="7120223" y="6395843"/>
            <a:ext cx="1031133" cy="218567"/>
          </a:xfrm>
          <a:prstGeom prst="rect">
            <a:avLst/>
          </a:prstGeom>
          <a:solidFill>
            <a:schemeClr val="accent6">
              <a:lumMod val="20000"/>
              <a:lumOff val="80000"/>
            </a:schemeClr>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endParaRPr kumimoji="1" lang="en-US" altLang="ja-JP" sz="1600" dirty="0" smtClean="0">
              <a:solidFill>
                <a:schemeClr val="tx1"/>
              </a:solidFill>
            </a:endParaRPr>
          </a:p>
        </p:txBody>
      </p:sp>
      <p:sp>
        <p:nvSpPr>
          <p:cNvPr id="47" name="正方形/長方形 46"/>
          <p:cNvSpPr/>
          <p:nvPr/>
        </p:nvSpPr>
        <p:spPr bwMode="auto">
          <a:xfrm>
            <a:off x="7137243" y="2312876"/>
            <a:ext cx="702080" cy="2124237"/>
          </a:xfrm>
          <a:prstGeom prst="rect">
            <a:avLst/>
          </a:prstGeom>
          <a:solidFill>
            <a:schemeClr val="accent6">
              <a:lumMod val="20000"/>
              <a:lumOff val="80000"/>
            </a:schemeClr>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lang="ja-JP" altLang="en-US" sz="1600" dirty="0">
                <a:solidFill>
                  <a:schemeClr val="tx1"/>
                </a:solidFill>
              </a:rPr>
              <a:t>二次</a:t>
            </a:r>
            <a:r>
              <a:rPr lang="ja-JP" altLang="en-US" sz="1600" dirty="0" smtClean="0">
                <a:solidFill>
                  <a:schemeClr val="tx1"/>
                </a:solidFill>
              </a:rPr>
              <a:t>判定</a:t>
            </a:r>
            <a:endParaRPr lang="en-US" altLang="ja-JP" sz="1600" dirty="0" smtClean="0">
              <a:solidFill>
                <a:schemeClr val="tx1"/>
              </a:solidFill>
            </a:endParaRPr>
          </a:p>
        </p:txBody>
      </p:sp>
      <p:sp>
        <p:nvSpPr>
          <p:cNvPr id="49" name="正方形/長方形 48"/>
          <p:cNvSpPr/>
          <p:nvPr/>
        </p:nvSpPr>
        <p:spPr bwMode="auto">
          <a:xfrm>
            <a:off x="6513174" y="1988840"/>
            <a:ext cx="1794199" cy="2808312"/>
          </a:xfrm>
          <a:prstGeom prst="rect">
            <a:avLst/>
          </a:prstGeom>
          <a:no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50" name="正方形/長方形 49"/>
          <p:cNvSpPr/>
          <p:nvPr/>
        </p:nvSpPr>
        <p:spPr bwMode="auto">
          <a:xfrm>
            <a:off x="5967113" y="2118432"/>
            <a:ext cx="2184243" cy="2427874"/>
          </a:xfrm>
          <a:prstGeom prst="rect">
            <a:avLst/>
          </a:prstGeom>
          <a:noFill/>
          <a:ln w="38100">
            <a:solidFill>
              <a:schemeClr val="accent2">
                <a:shade val="50000"/>
              </a:schemeClr>
            </a:solidFill>
            <a:prstDash val="sysDash"/>
            <a:miter lim="800000"/>
            <a:headEnd/>
            <a:tailEnd/>
          </a:ln>
        </p:spPr>
        <p:txBody>
          <a:bodyPr wrap="none" lIns="91429" tIns="45714" rIns="91429" bIns="45714" rtlCol="0" anchor="ctr"/>
          <a:lstStyle/>
          <a:p>
            <a:pPr algn="ctr"/>
            <a:endParaRPr kumimoji="1" lang="ja-JP" altLang="en-US" sz="1200" dirty="0" smtClean="0"/>
          </a:p>
        </p:txBody>
      </p:sp>
      <p:sp>
        <p:nvSpPr>
          <p:cNvPr id="51" name="右矢印 50"/>
          <p:cNvSpPr/>
          <p:nvPr/>
        </p:nvSpPr>
        <p:spPr bwMode="auto">
          <a:xfrm>
            <a:off x="7839323" y="3171653"/>
            <a:ext cx="702080" cy="504056"/>
          </a:xfrm>
          <a:prstGeom prst="rightArrow">
            <a:avLst/>
          </a:prstGeom>
          <a:solidFill>
            <a:srgbClr val="FFC000"/>
          </a:solid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53" name="大かっこ 52"/>
          <p:cNvSpPr/>
          <p:nvPr/>
        </p:nvSpPr>
        <p:spPr bwMode="auto">
          <a:xfrm>
            <a:off x="6094827" y="1945680"/>
            <a:ext cx="1872145" cy="259184"/>
          </a:xfrm>
          <a:prstGeom prst="bracketPair">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effectLst/>
                <a:latin typeface="Arial" pitchFamily="34" charset="0"/>
                <a:ea typeface="ＭＳ Ｐゴシック" pitchFamily="50" charset="-128"/>
              </a:rPr>
              <a:t>　介護認定審査会</a:t>
            </a:r>
          </a:p>
        </p:txBody>
      </p:sp>
      <p:sp>
        <p:nvSpPr>
          <p:cNvPr id="3" name="正方形/長方形 2"/>
          <p:cNvSpPr/>
          <p:nvPr/>
        </p:nvSpPr>
        <p:spPr bwMode="auto">
          <a:xfrm>
            <a:off x="266990" y="6131516"/>
            <a:ext cx="9361041" cy="576064"/>
          </a:xfrm>
          <a:prstGeom prst="rect">
            <a:avLst/>
          </a:prstGeom>
          <a:noFill/>
          <a:ln w="19050">
            <a:solidFill>
              <a:schemeClr val="tx1"/>
            </a:solidFill>
            <a:miter lim="800000"/>
            <a:headEnd/>
            <a:tailEnd/>
          </a:ln>
        </p:spPr>
        <p:txBody>
          <a:bodyPr wrap="none" lIns="91429" tIns="45714" rIns="91429" bIns="45714" rtlCol="0" anchor="ctr"/>
          <a:lstStyle/>
          <a:p>
            <a:r>
              <a:rPr kumimoji="1" lang="ja-JP" altLang="en-US" sz="1200" dirty="0" smtClean="0"/>
              <a:t>業務実施者</a:t>
            </a:r>
            <a:endParaRPr kumimoji="1" lang="en-US" altLang="ja-JP" sz="1200" dirty="0" smtClean="0"/>
          </a:p>
          <a:p>
            <a:r>
              <a:rPr kumimoji="1" lang="ja-JP" altLang="en-US" sz="1200" dirty="0" smtClean="0"/>
              <a:t>　　　　　　　　　　  </a:t>
            </a:r>
            <a:r>
              <a:rPr lang="ja-JP" altLang="en-US" sz="1200" dirty="0" smtClean="0"/>
              <a:t>申請者　    　　　　　　　　　　　　　　市町村事務局　     　　　　　　　　　　　　　主治医　　  　　　　　　　　　　　　　介護認定審査会　</a:t>
            </a:r>
            <a:endParaRPr kumimoji="1" lang="ja-JP" altLang="en-US" sz="1200" dirty="0" smtClean="0"/>
          </a:p>
        </p:txBody>
      </p:sp>
      <p:sp>
        <p:nvSpPr>
          <p:cNvPr id="43" name="線吹き出し 3 (枠付き) 42"/>
          <p:cNvSpPr/>
          <p:nvPr/>
        </p:nvSpPr>
        <p:spPr bwMode="auto">
          <a:xfrm>
            <a:off x="350493" y="5773164"/>
            <a:ext cx="3214403" cy="224352"/>
          </a:xfrm>
          <a:prstGeom prst="borderCallout3">
            <a:avLst>
              <a:gd name="adj1" fmla="val -3145"/>
              <a:gd name="adj2" fmla="val 30374"/>
              <a:gd name="adj3" fmla="val -6028"/>
              <a:gd name="adj4" fmla="val 31211"/>
              <a:gd name="adj5" fmla="val -27818"/>
              <a:gd name="adj6" fmla="val 30959"/>
              <a:gd name="adj7" fmla="val -350878"/>
              <a:gd name="adj8" fmla="val 32808"/>
            </a:avLst>
          </a:prstGeom>
          <a:solidFill>
            <a:schemeClr val="bg1">
              <a:lumMod val="65000"/>
            </a:schemeClr>
          </a:solidFill>
          <a:ln w="9525">
            <a:solidFill>
              <a:schemeClr val="tx1"/>
            </a:solidFill>
            <a:miter lim="800000"/>
            <a:headEnd/>
            <a:tailEnd type="oval" w="lg" len="lg"/>
          </a:ln>
        </p:spPr>
        <p:txBody>
          <a:bodyPr wrap="none" lIns="91429" tIns="45714" rIns="91429" bIns="45714" rtlCol="0" anchor="ctr"/>
          <a:lstStyle/>
          <a:p>
            <a:r>
              <a:rPr lang="ja-JP" altLang="en-US" sz="1000" dirty="0" smtClean="0">
                <a:latin typeface="ＭＳ ゴシック" panose="020B0609070205080204" pitchFamily="49" charset="-128"/>
                <a:ea typeface="ＭＳ ゴシック" panose="020B0609070205080204" pitchFamily="49" charset="-128"/>
              </a:rPr>
              <a:t>意見書依頼から入手までの期間：平均</a:t>
            </a:r>
            <a:r>
              <a:rPr lang="en-US" altLang="ja-JP" sz="1000" dirty="0" smtClean="0">
                <a:latin typeface="ＭＳ ゴシック" panose="020B0609070205080204" pitchFamily="49" charset="-128"/>
                <a:ea typeface="ＭＳ ゴシック" panose="020B0609070205080204" pitchFamily="49" charset="-128"/>
              </a:rPr>
              <a:t>15.6</a:t>
            </a:r>
            <a:r>
              <a:rPr lang="ja-JP" altLang="en-US" sz="1000" dirty="0" smtClean="0">
                <a:latin typeface="ＭＳ ゴシック" panose="020B0609070205080204" pitchFamily="49" charset="-128"/>
                <a:ea typeface="ＭＳ ゴシック" panose="020B0609070205080204" pitchFamily="49" charset="-128"/>
              </a:rPr>
              <a:t>日</a:t>
            </a:r>
          </a:p>
        </p:txBody>
      </p:sp>
      <p:sp>
        <p:nvSpPr>
          <p:cNvPr id="55" name="線吹き出し 3 (枠付き) 54"/>
          <p:cNvSpPr/>
          <p:nvPr/>
        </p:nvSpPr>
        <p:spPr bwMode="auto">
          <a:xfrm>
            <a:off x="5646244" y="1017599"/>
            <a:ext cx="2769310" cy="508872"/>
          </a:xfrm>
          <a:prstGeom prst="borderCallout3">
            <a:avLst>
              <a:gd name="adj1" fmla="val 97897"/>
              <a:gd name="adj2" fmla="val 2783"/>
              <a:gd name="adj3" fmla="val 99375"/>
              <a:gd name="adj4" fmla="val 2477"/>
              <a:gd name="adj5" fmla="val 98934"/>
              <a:gd name="adj6" fmla="val 2690"/>
              <a:gd name="adj7" fmla="val 220140"/>
              <a:gd name="adj8" fmla="val 11813"/>
            </a:avLst>
          </a:prstGeom>
          <a:solidFill>
            <a:schemeClr val="bg1">
              <a:lumMod val="65000"/>
            </a:schemeClr>
          </a:solidFill>
          <a:ln w="9525">
            <a:solidFill>
              <a:schemeClr val="tx1"/>
            </a:solidFill>
            <a:miter lim="800000"/>
            <a:headEnd/>
            <a:tailEnd type="oval" w="lg" len="lg"/>
          </a:ln>
        </p:spPr>
        <p:txBody>
          <a:bodyPr wrap="none" lIns="91429" tIns="45714" rIns="91429" bIns="45714" rtlCol="0" anchor="ctr"/>
          <a:lstStyle/>
          <a:p>
            <a:r>
              <a:rPr lang="ja-JP" altLang="en-US" sz="1000" dirty="0">
                <a:latin typeface="ＭＳ ゴシック" panose="020B0609070205080204" pitchFamily="49" charset="-128"/>
                <a:ea typeface="ＭＳ ゴシック" panose="020B0609070205080204" pitchFamily="49" charset="-128"/>
              </a:rPr>
              <a:t>年間開催</a:t>
            </a:r>
            <a:r>
              <a:rPr lang="ja-JP" altLang="en-US" sz="1000" dirty="0" smtClean="0">
                <a:latin typeface="ＭＳ ゴシック" panose="020B0609070205080204" pitchFamily="49" charset="-128"/>
                <a:ea typeface="ＭＳ ゴシック" panose="020B0609070205080204" pitchFamily="49" charset="-128"/>
              </a:rPr>
              <a:t>回数：平均</a:t>
            </a:r>
            <a:r>
              <a:rPr lang="en-US" altLang="ja-JP" sz="1000" dirty="0" smtClean="0">
                <a:latin typeface="ＭＳ ゴシック" panose="020B0609070205080204" pitchFamily="49" charset="-128"/>
                <a:ea typeface="ＭＳ ゴシック" panose="020B0609070205080204" pitchFamily="49" charset="-128"/>
              </a:rPr>
              <a:t>207</a:t>
            </a:r>
            <a:r>
              <a:rPr lang="ja-JP" altLang="en-US" sz="1000" dirty="0" smtClean="0">
                <a:latin typeface="ＭＳ ゴシック" panose="020B0609070205080204" pitchFamily="49" charset="-128"/>
                <a:ea typeface="ＭＳ ゴシック" panose="020B0609070205080204" pitchFamily="49" charset="-128"/>
              </a:rPr>
              <a:t>回</a:t>
            </a:r>
            <a:endParaRPr lang="en-US" altLang="ja-JP" sz="1000" dirty="0" smtClean="0">
              <a:latin typeface="ＭＳ ゴシック" panose="020B0609070205080204" pitchFamily="49" charset="-128"/>
              <a:ea typeface="ＭＳ ゴシック" panose="020B0609070205080204" pitchFamily="49" charset="-128"/>
            </a:endParaRPr>
          </a:p>
          <a:p>
            <a:r>
              <a:rPr lang="ja-JP" altLang="en-US" sz="1000" dirty="0" smtClean="0">
                <a:latin typeface="ＭＳ ゴシック" panose="020B0609070205080204" pitchFamily="49" charset="-128"/>
                <a:ea typeface="ＭＳ ゴシック" panose="020B0609070205080204" pitchFamily="49" charset="-128"/>
              </a:rPr>
              <a:t>１回あたりの処理件数：平均</a:t>
            </a:r>
            <a:r>
              <a:rPr lang="en-US" altLang="ja-JP" sz="1000" dirty="0" smtClean="0">
                <a:latin typeface="ＭＳ ゴシック" panose="020B0609070205080204" pitchFamily="49" charset="-128"/>
                <a:ea typeface="ＭＳ ゴシック" panose="020B0609070205080204" pitchFamily="49" charset="-128"/>
              </a:rPr>
              <a:t>30.3</a:t>
            </a:r>
            <a:r>
              <a:rPr lang="ja-JP" altLang="en-US" sz="1000" dirty="0" smtClean="0">
                <a:latin typeface="ＭＳ ゴシック" panose="020B0609070205080204" pitchFamily="49" charset="-128"/>
                <a:ea typeface="ＭＳ ゴシック" panose="020B0609070205080204" pitchFamily="49" charset="-128"/>
              </a:rPr>
              <a:t>件</a:t>
            </a:r>
          </a:p>
        </p:txBody>
      </p:sp>
      <p:sp>
        <p:nvSpPr>
          <p:cNvPr id="46" name="正方形/長方形 45"/>
          <p:cNvSpPr/>
          <p:nvPr/>
        </p:nvSpPr>
        <p:spPr bwMode="auto">
          <a:xfrm>
            <a:off x="7059234" y="5789212"/>
            <a:ext cx="2634604" cy="232076"/>
          </a:xfrm>
          <a:prstGeom prst="rect">
            <a:avLst/>
          </a:prstGeom>
          <a:solidFill>
            <a:schemeClr val="bg1">
              <a:lumMod val="65000"/>
            </a:schemeClr>
          </a:solidFill>
          <a:ln w="9525">
            <a:solidFill>
              <a:schemeClr val="tx1"/>
            </a:solidFill>
            <a:miter lim="800000"/>
            <a:headEnd/>
            <a:tailEnd/>
          </a:ln>
        </p:spPr>
        <p:txBody>
          <a:bodyPr wrap="none" lIns="91429" tIns="45714" rIns="91429" bIns="45714" rtlCol="0" anchor="ctr"/>
          <a:lstStyle/>
          <a:p>
            <a:pPr algn="ctr"/>
            <a:r>
              <a:rPr kumimoji="1" lang="ja-JP" altLang="en-US" sz="1000" dirty="0" smtClean="0">
                <a:latin typeface="ＭＳ ゴシック" panose="020B0609070205080204" pitchFamily="49" charset="-128"/>
                <a:ea typeface="ＭＳ ゴシック" panose="020B0609070205080204" pitchFamily="49" charset="-128"/>
              </a:rPr>
              <a:t>申請から認定までの期間：平均</a:t>
            </a:r>
            <a:r>
              <a:rPr kumimoji="1" lang="en-US" altLang="ja-JP" sz="1000" dirty="0" smtClean="0">
                <a:latin typeface="ＭＳ ゴシック" panose="020B0609070205080204" pitchFamily="49" charset="-128"/>
                <a:ea typeface="ＭＳ ゴシック" panose="020B0609070205080204" pitchFamily="49" charset="-128"/>
              </a:rPr>
              <a:t>36.5</a:t>
            </a:r>
            <a:r>
              <a:rPr kumimoji="1" lang="ja-JP" altLang="en-US" sz="1000" dirty="0" smtClean="0">
                <a:latin typeface="ＭＳ ゴシック" panose="020B0609070205080204" pitchFamily="49" charset="-128"/>
                <a:ea typeface="ＭＳ ゴシック" panose="020B0609070205080204" pitchFamily="49" charset="-128"/>
              </a:rPr>
              <a:t>日</a:t>
            </a:r>
          </a:p>
        </p:txBody>
      </p:sp>
      <p:cxnSp>
        <p:nvCxnSpPr>
          <p:cNvPr id="63" name="カギ線コネクタ 62"/>
          <p:cNvCxnSpPr>
            <a:endCxn id="21" idx="2"/>
          </p:cNvCxnSpPr>
          <p:nvPr/>
        </p:nvCxnSpPr>
        <p:spPr bwMode="auto">
          <a:xfrm rot="16200000" flipV="1">
            <a:off x="8318400" y="5293181"/>
            <a:ext cx="992060" cy="2"/>
          </a:xfrm>
          <a:prstGeom prst="bentConnector3">
            <a:avLst>
              <a:gd name="adj1" fmla="val 50000"/>
            </a:avLst>
          </a:prstGeom>
          <a:solidFill>
            <a:schemeClr val="accent1"/>
          </a:solidFill>
          <a:ln w="9525" cap="flat" cmpd="sng" algn="ctr">
            <a:solidFill>
              <a:schemeClr val="tx1"/>
            </a:solidFill>
            <a:prstDash val="solid"/>
            <a:round/>
            <a:headEnd type="none" w="med" len="med"/>
            <a:tailEnd type="oval" w="lg" len="lg"/>
          </a:ln>
          <a:effectLst/>
        </p:spPr>
      </p:cxnSp>
      <p:sp>
        <p:nvSpPr>
          <p:cNvPr id="57" name="正方形/長方形 56"/>
          <p:cNvSpPr/>
          <p:nvPr/>
        </p:nvSpPr>
        <p:spPr bwMode="auto">
          <a:xfrm>
            <a:off x="6123130" y="2312876"/>
            <a:ext cx="546061" cy="2160240"/>
          </a:xfrm>
          <a:prstGeom prst="rect">
            <a:avLst/>
          </a:prstGeom>
          <a:solidFill>
            <a:schemeClr val="accent6">
              <a:lumMod val="20000"/>
              <a:lumOff val="80000"/>
            </a:schemeClr>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kumimoji="1" lang="ja-JP" altLang="en-US" sz="1600" dirty="0" smtClean="0">
                <a:solidFill>
                  <a:schemeClr val="tx1"/>
                </a:solidFill>
              </a:rPr>
              <a:t>一次判定の修正・確定</a:t>
            </a:r>
            <a:endParaRPr kumimoji="1" lang="en-US" altLang="ja-JP" sz="1600" dirty="0" smtClean="0">
              <a:solidFill>
                <a:schemeClr val="tx1"/>
              </a:solidFill>
            </a:endParaRPr>
          </a:p>
        </p:txBody>
      </p:sp>
      <p:sp>
        <p:nvSpPr>
          <p:cNvPr id="58" name="右矢印 57"/>
          <p:cNvSpPr/>
          <p:nvPr/>
        </p:nvSpPr>
        <p:spPr bwMode="auto">
          <a:xfrm>
            <a:off x="4250922" y="3140968"/>
            <a:ext cx="1843904" cy="504056"/>
          </a:xfrm>
          <a:prstGeom prst="rightArrow">
            <a:avLst/>
          </a:prstGeom>
          <a:solidFill>
            <a:srgbClr val="FFC000"/>
          </a:solid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60" name="右矢印 59"/>
          <p:cNvSpPr/>
          <p:nvPr/>
        </p:nvSpPr>
        <p:spPr bwMode="auto">
          <a:xfrm>
            <a:off x="6669191" y="3140968"/>
            <a:ext cx="390048" cy="504056"/>
          </a:xfrm>
          <a:prstGeom prst="rightArrow">
            <a:avLst/>
          </a:prstGeom>
          <a:solidFill>
            <a:srgbClr val="FFC000"/>
          </a:solid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38" name="角丸四角形吹き出し 37"/>
          <p:cNvSpPr/>
          <p:nvPr/>
        </p:nvSpPr>
        <p:spPr>
          <a:xfrm>
            <a:off x="4445946" y="3637808"/>
            <a:ext cx="507054" cy="1409475"/>
          </a:xfrm>
          <a:prstGeom prst="wedgeRoundRectCallout">
            <a:avLst>
              <a:gd name="adj1" fmla="val 9720"/>
              <a:gd name="adj2" fmla="val -59836"/>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a:t>審査会資料</a:t>
            </a:r>
            <a:r>
              <a:rPr lang="ja-JP" altLang="en-US" sz="1400" dirty="0" smtClean="0"/>
              <a:t>の</a:t>
            </a:r>
            <a:r>
              <a:rPr lang="ja-JP" altLang="en-US" sz="1400" dirty="0"/>
              <a:t>　</a:t>
            </a:r>
            <a:r>
              <a:rPr lang="ja-JP" altLang="en-US" sz="1400" dirty="0" smtClean="0"/>
              <a:t>　　</a:t>
            </a:r>
            <a:r>
              <a:rPr lang="ja-JP" altLang="en-US" sz="1400" dirty="0"/>
              <a:t>　</a:t>
            </a:r>
          </a:p>
          <a:p>
            <a:pPr algn="ctr"/>
            <a:r>
              <a:rPr lang="ja-JP" altLang="en-US" sz="1400" dirty="0"/>
              <a:t>作成・事前送付</a:t>
            </a:r>
          </a:p>
        </p:txBody>
      </p:sp>
      <p:sp>
        <p:nvSpPr>
          <p:cNvPr id="61" name="角丸四角形吹き出し 60"/>
          <p:cNvSpPr/>
          <p:nvPr/>
        </p:nvSpPr>
        <p:spPr>
          <a:xfrm>
            <a:off x="5148024" y="3646963"/>
            <a:ext cx="585063" cy="1409475"/>
          </a:xfrm>
          <a:prstGeom prst="wedgeRoundRectCallout">
            <a:avLst>
              <a:gd name="adj1" fmla="val 7811"/>
              <a:gd name="adj2" fmla="val -62616"/>
              <a:gd name="adj3" fmla="val 16667"/>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zh-TW" altLang="en-US" sz="1400" dirty="0">
                <a:solidFill>
                  <a:schemeClr val="tx1"/>
                </a:solidFill>
                <a:latin typeface="ＭＳ ゴシック" panose="020B0609070205080204" pitchFamily="49" charset="-128"/>
                <a:ea typeface="ＭＳ ゴシック" panose="020B0609070205080204" pitchFamily="49" charset="-128"/>
              </a:rPr>
              <a:t>審査会</a:t>
            </a:r>
            <a:r>
              <a:rPr lang="zh-TW" altLang="en-US" sz="1400" dirty="0" smtClean="0">
                <a:solidFill>
                  <a:schemeClr val="tx1"/>
                </a:solidFill>
                <a:latin typeface="ＭＳ ゴシック" panose="020B0609070205080204" pitchFamily="49" charset="-128"/>
                <a:ea typeface="ＭＳ ゴシック" panose="020B0609070205080204" pitchFamily="49" charset="-128"/>
              </a:rPr>
              <a:t>委員</a:t>
            </a: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zh-TW" altLang="en-US" sz="1400" dirty="0">
                <a:solidFill>
                  <a:schemeClr val="tx1"/>
                </a:solidFill>
                <a:latin typeface="ＭＳ ゴシック" panose="020B0609070205080204" pitchFamily="49" charset="-128"/>
                <a:ea typeface="ＭＳ ゴシック" panose="020B0609070205080204" pitchFamily="49" charset="-128"/>
              </a:rPr>
              <a:t>　</a:t>
            </a:r>
          </a:p>
          <a:p>
            <a:pPr algn="ctr"/>
            <a:r>
              <a:rPr lang="zh-TW" altLang="en-US" sz="1400" dirty="0">
                <a:solidFill>
                  <a:schemeClr val="tx1"/>
                </a:solidFill>
                <a:latin typeface="ＭＳ ゴシック" panose="020B0609070205080204" pitchFamily="49" charset="-128"/>
                <a:ea typeface="ＭＳ ゴシック" panose="020B0609070205080204" pitchFamily="49" charset="-128"/>
              </a:rPr>
              <a:t>資料事前</a:t>
            </a:r>
            <a:r>
              <a:rPr lang="zh-TW" altLang="en-US" sz="1400" dirty="0" smtClean="0">
                <a:solidFill>
                  <a:schemeClr val="tx1"/>
                </a:solidFill>
                <a:latin typeface="ＭＳ ゴシック" panose="020B0609070205080204" pitchFamily="49" charset="-128"/>
                <a:ea typeface="ＭＳ ゴシック" panose="020B0609070205080204" pitchFamily="49" charset="-128"/>
              </a:rPr>
              <a:t>確認</a:t>
            </a:r>
            <a:endParaRPr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62" name="角丸四角形吹き出し 61"/>
          <p:cNvSpPr/>
          <p:nvPr/>
        </p:nvSpPr>
        <p:spPr>
          <a:xfrm>
            <a:off x="6560690" y="4697653"/>
            <a:ext cx="607049" cy="914419"/>
          </a:xfrm>
          <a:prstGeom prst="wedgeRoundRectCallout">
            <a:avLst>
              <a:gd name="adj1" fmla="val -1936"/>
              <a:gd name="adj2" fmla="val -6840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a:t>運営</a:t>
            </a:r>
            <a:r>
              <a:rPr lang="ja-JP" altLang="en-US" sz="1400" dirty="0" smtClean="0"/>
              <a:t>・</a:t>
            </a:r>
            <a:endParaRPr lang="en-US" altLang="ja-JP" sz="1400" dirty="0" smtClean="0"/>
          </a:p>
          <a:p>
            <a:pPr algn="ctr"/>
            <a:r>
              <a:rPr lang="ja-JP" altLang="en-US" sz="1400" dirty="0" smtClean="0"/>
              <a:t>調整</a:t>
            </a:r>
            <a:endParaRPr lang="ja-JP" altLang="en-US" sz="1400" dirty="0"/>
          </a:p>
        </p:txBody>
      </p:sp>
      <p:sp>
        <p:nvSpPr>
          <p:cNvPr id="71" name="角丸四角形吹き出し 70"/>
          <p:cNvSpPr/>
          <p:nvPr/>
        </p:nvSpPr>
        <p:spPr>
          <a:xfrm>
            <a:off x="350493" y="4092414"/>
            <a:ext cx="589604" cy="1409475"/>
          </a:xfrm>
          <a:prstGeom prst="wedgeRoundRectCallout">
            <a:avLst>
              <a:gd name="adj1" fmla="val 95319"/>
              <a:gd name="adj2" fmla="val -3110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zh-TW" altLang="en-US" sz="1400" dirty="0">
                <a:latin typeface="ＭＳ Ｐゴシック" panose="020B0600070205080204" pitchFamily="50" charset="-128"/>
                <a:ea typeface="ＭＳ Ｐゴシック" panose="020B0600070205080204" pitchFamily="50" charset="-128"/>
              </a:rPr>
              <a:t>主治医</a:t>
            </a:r>
            <a:r>
              <a:rPr lang="zh-TW" altLang="en-US" sz="1400" dirty="0" smtClean="0">
                <a:latin typeface="ＭＳ Ｐゴシック" panose="020B0600070205080204" pitchFamily="50" charset="-128"/>
                <a:ea typeface="ＭＳ Ｐゴシック" panose="020B0600070205080204" pitchFamily="50" charset="-128"/>
              </a:rPr>
              <a:t>意見書</a:t>
            </a:r>
            <a:endParaRPr lang="en-US" altLang="zh-TW" sz="1400" dirty="0" smtClean="0">
              <a:latin typeface="ＭＳ Ｐゴシック" panose="020B0600070205080204" pitchFamily="50" charset="-128"/>
              <a:ea typeface="ＭＳ Ｐゴシック" panose="020B0600070205080204" pitchFamily="50" charset="-128"/>
            </a:endParaRPr>
          </a:p>
          <a:p>
            <a:pPr algn="ctr"/>
            <a:r>
              <a:rPr lang="zh-TW" altLang="en-US" sz="1400" dirty="0" smtClean="0">
                <a:latin typeface="ＭＳ Ｐゴシック" panose="020B0600070205080204" pitchFamily="50" charset="-128"/>
                <a:ea typeface="ＭＳ Ｐゴシック" panose="020B0600070205080204" pitchFamily="50" charset="-128"/>
              </a:rPr>
              <a:t>作成</a:t>
            </a:r>
            <a:r>
              <a:rPr lang="zh-TW" altLang="en-US" sz="1400" dirty="0">
                <a:latin typeface="ＭＳ Ｐゴシック" panose="020B0600070205080204" pitchFamily="50" charset="-128"/>
                <a:ea typeface="ＭＳ Ｐゴシック" panose="020B0600070205080204" pitchFamily="50" charset="-128"/>
              </a:rPr>
              <a:t>依頼</a:t>
            </a:r>
          </a:p>
        </p:txBody>
      </p:sp>
      <p:sp>
        <p:nvSpPr>
          <p:cNvPr id="74" name="角丸四角形吹き出し 73"/>
          <p:cNvSpPr/>
          <p:nvPr/>
        </p:nvSpPr>
        <p:spPr>
          <a:xfrm>
            <a:off x="2924775" y="3573017"/>
            <a:ext cx="569010" cy="1409475"/>
          </a:xfrm>
          <a:prstGeom prst="wedgeRoundRectCallout">
            <a:avLst>
              <a:gd name="adj1" fmla="val 9720"/>
              <a:gd name="adj2" fmla="val -59836"/>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t>一次判定ソフト</a:t>
            </a:r>
            <a:endParaRPr lang="en-US" altLang="ja-JP" sz="1400" dirty="0" smtClean="0"/>
          </a:p>
          <a:p>
            <a:pPr algn="ctr"/>
            <a:r>
              <a:rPr lang="ja-JP" altLang="en-US" sz="1400" dirty="0" smtClean="0"/>
              <a:t>へ入力　　　　　</a:t>
            </a:r>
            <a:endParaRPr lang="ja-JP" altLang="en-US" sz="1400" dirty="0"/>
          </a:p>
        </p:txBody>
      </p:sp>
      <p:sp>
        <p:nvSpPr>
          <p:cNvPr id="78" name="タイトル 1"/>
          <p:cNvSpPr txBox="1">
            <a:spLocks/>
          </p:cNvSpPr>
          <p:nvPr/>
        </p:nvSpPr>
        <p:spPr>
          <a:xfrm>
            <a:off x="68123" y="44624"/>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a:solidFill>
                  <a:prstClr val="black"/>
                </a:solidFill>
                <a:latin typeface="HGPｺﾞｼｯｸE" panose="020B0900000000000000" pitchFamily="50" charset="-128"/>
                <a:ea typeface="HGPｺﾞｼｯｸE" panose="020B0900000000000000" pitchFamily="50" charset="-128"/>
              </a:rPr>
              <a:t>要介護</a:t>
            </a:r>
            <a:r>
              <a:rPr lang="ja-JP" altLang="en-US" sz="2800" dirty="0" smtClean="0">
                <a:solidFill>
                  <a:prstClr val="black"/>
                </a:solidFill>
                <a:latin typeface="HGPｺﾞｼｯｸE" panose="020B0900000000000000" pitchFamily="50" charset="-128"/>
                <a:ea typeface="HGPｺﾞｼｯｸE" panose="020B0900000000000000" pitchFamily="50" charset="-128"/>
              </a:rPr>
              <a:t>認定</a:t>
            </a:r>
            <a:r>
              <a:rPr lang="ja-JP" altLang="en-US" sz="2800" dirty="0">
                <a:solidFill>
                  <a:prstClr val="black"/>
                </a:solidFill>
                <a:latin typeface="HGPｺﾞｼｯｸE" panose="020B0900000000000000" pitchFamily="50" charset="-128"/>
                <a:ea typeface="HGPｺﾞｼｯｸE" panose="020B0900000000000000" pitchFamily="50" charset="-128"/>
              </a:rPr>
              <a:t>事務</a:t>
            </a:r>
            <a:r>
              <a:rPr lang="ja-JP" altLang="en-US" sz="2800" dirty="0" smtClean="0">
                <a:solidFill>
                  <a:prstClr val="black"/>
                </a:solidFill>
                <a:latin typeface="HGPｺﾞｼｯｸE" panose="020B0900000000000000" pitchFamily="50" charset="-128"/>
                <a:ea typeface="HGPｺﾞｼｯｸE" panose="020B0900000000000000" pitchFamily="50" charset="-128"/>
              </a:rPr>
              <a:t>の流れと業務量</a:t>
            </a:r>
            <a:endParaRPr lang="ja-JP" altLang="en-US" sz="2800" dirty="0">
              <a:solidFill>
                <a:prstClr val="black"/>
              </a:solidFill>
              <a:latin typeface="HGPｺﾞｼｯｸE" panose="020B0900000000000000" pitchFamily="50" charset="-128"/>
              <a:ea typeface="HGPｺﾞｼｯｸE" panose="020B0900000000000000" pitchFamily="50" charset="-128"/>
            </a:endParaRPr>
          </a:p>
        </p:txBody>
      </p:sp>
      <p:sp>
        <p:nvSpPr>
          <p:cNvPr id="2" name="テキスト ボックス 1"/>
          <p:cNvSpPr txBox="1"/>
          <p:nvPr/>
        </p:nvSpPr>
        <p:spPr>
          <a:xfrm>
            <a:off x="5325373" y="617488"/>
            <a:ext cx="4534168" cy="400110"/>
          </a:xfrm>
          <a:prstGeom prst="rect">
            <a:avLst/>
          </a:prstGeom>
          <a:noFill/>
        </p:spPr>
        <p:txBody>
          <a:bodyPr wrap="square" rtlCol="0">
            <a:spAutoFit/>
          </a:bodyPr>
          <a:lstStyle/>
          <a:p>
            <a:r>
              <a:rPr kumimoji="1" lang="ja-JP" altLang="en-US" sz="1000" dirty="0" smtClean="0"/>
              <a:t>出典（事務処理日数）：認定支援ネットワーク（</a:t>
            </a:r>
            <a:r>
              <a:rPr kumimoji="1" lang="en-US" altLang="ja-JP" sz="1000" dirty="0" smtClean="0"/>
              <a:t>H26.4</a:t>
            </a:r>
            <a:r>
              <a:rPr kumimoji="1" lang="ja-JP" altLang="en-US" sz="1000" dirty="0" smtClean="0"/>
              <a:t>～</a:t>
            </a:r>
            <a:r>
              <a:rPr kumimoji="1" lang="en-US" altLang="ja-JP" sz="1000" smtClean="0"/>
              <a:t>H26.12</a:t>
            </a:r>
            <a:r>
              <a:rPr kumimoji="1" lang="ja-JP" altLang="en-US" sz="1000" dirty="0" smtClean="0"/>
              <a:t>送信分）</a:t>
            </a:r>
          </a:p>
          <a:p>
            <a:r>
              <a:rPr lang="ja-JP" altLang="en-US" sz="1000" dirty="0" smtClean="0"/>
              <a:t>出典（その他）：平成</a:t>
            </a:r>
            <a:r>
              <a:rPr lang="en-US" altLang="ja-JP" sz="1000" dirty="0" smtClean="0"/>
              <a:t>25</a:t>
            </a:r>
            <a:r>
              <a:rPr lang="ja-JP" altLang="en-US" sz="1000" dirty="0" smtClean="0"/>
              <a:t>年要介護認定業務の実施方法に関する調査研究</a:t>
            </a:r>
            <a:endParaRPr kumimoji="1" lang="ja-JP" altLang="en-US" sz="1000" dirty="0"/>
          </a:p>
        </p:txBody>
      </p:sp>
      <p:sp>
        <p:nvSpPr>
          <p:cNvPr id="44" name="線吹き出し 3 (枠付き) 43"/>
          <p:cNvSpPr/>
          <p:nvPr/>
        </p:nvSpPr>
        <p:spPr bwMode="auto">
          <a:xfrm>
            <a:off x="1160321" y="1071412"/>
            <a:ext cx="2769310" cy="205281"/>
          </a:xfrm>
          <a:prstGeom prst="borderCallout3">
            <a:avLst>
              <a:gd name="adj1" fmla="val 94450"/>
              <a:gd name="adj2" fmla="val 22175"/>
              <a:gd name="adj3" fmla="val 201786"/>
              <a:gd name="adj4" fmla="val 22039"/>
              <a:gd name="adj5" fmla="val 213475"/>
              <a:gd name="adj6" fmla="val 22108"/>
              <a:gd name="adj7" fmla="val 645824"/>
              <a:gd name="adj8" fmla="val 20223"/>
            </a:avLst>
          </a:prstGeom>
          <a:solidFill>
            <a:schemeClr val="bg1">
              <a:lumMod val="65000"/>
            </a:schemeClr>
          </a:solidFill>
          <a:ln w="9525">
            <a:solidFill>
              <a:schemeClr val="tx1"/>
            </a:solidFill>
            <a:miter lim="800000"/>
            <a:headEnd/>
            <a:tailEnd type="oval" w="lg" len="lg"/>
          </a:ln>
        </p:spPr>
        <p:txBody>
          <a:bodyPr wrap="none" lIns="91429" tIns="45714" rIns="91429" bIns="45714" rtlCol="0" anchor="ctr"/>
          <a:lstStyle/>
          <a:p>
            <a:r>
              <a:rPr lang="ja-JP" altLang="en-US" sz="1000" dirty="0" smtClean="0">
                <a:latin typeface="ＭＳ ゴシック" panose="020B0609070205080204" pitchFamily="49" charset="-128"/>
                <a:ea typeface="ＭＳ ゴシック" panose="020B0609070205080204" pitchFamily="49" charset="-128"/>
              </a:rPr>
              <a:t>調査依頼から実施までの期間：平均</a:t>
            </a:r>
            <a:r>
              <a:rPr lang="en-US" altLang="ja-JP" sz="1000" dirty="0">
                <a:latin typeface="ＭＳ ゴシック" panose="020B0609070205080204" pitchFamily="49" charset="-128"/>
                <a:ea typeface="ＭＳ ゴシック" panose="020B0609070205080204" pitchFamily="49" charset="-128"/>
              </a:rPr>
              <a:t>9</a:t>
            </a:r>
            <a:r>
              <a:rPr lang="en-US" altLang="ja-JP" sz="1000" dirty="0" smtClean="0">
                <a:latin typeface="ＭＳ ゴシック" panose="020B0609070205080204" pitchFamily="49" charset="-128"/>
                <a:ea typeface="ＭＳ ゴシック" panose="020B0609070205080204" pitchFamily="49" charset="-128"/>
              </a:rPr>
              <a:t>.6</a:t>
            </a:r>
            <a:r>
              <a:rPr lang="ja-JP" altLang="en-US" sz="1000" dirty="0" smtClean="0">
                <a:latin typeface="ＭＳ ゴシック" panose="020B0609070205080204" pitchFamily="49" charset="-128"/>
                <a:ea typeface="ＭＳ ゴシック" panose="020B0609070205080204" pitchFamily="49" charset="-128"/>
              </a:rPr>
              <a:t>日</a:t>
            </a:r>
          </a:p>
        </p:txBody>
      </p:sp>
      <p:sp>
        <p:nvSpPr>
          <p:cNvPr id="45" name="正方形/長方形 44"/>
          <p:cNvSpPr/>
          <p:nvPr/>
        </p:nvSpPr>
        <p:spPr bwMode="auto">
          <a:xfrm>
            <a:off x="3675523" y="5779128"/>
            <a:ext cx="2944484" cy="218389"/>
          </a:xfrm>
          <a:prstGeom prst="rect">
            <a:avLst/>
          </a:prstGeom>
          <a:solidFill>
            <a:schemeClr val="bg1">
              <a:lumMod val="65000"/>
            </a:schemeClr>
          </a:solidFill>
          <a:ln w="9525">
            <a:solidFill>
              <a:schemeClr val="tx1"/>
            </a:solidFill>
            <a:miter lim="800000"/>
            <a:headEnd/>
            <a:tailEnd/>
          </a:ln>
        </p:spPr>
        <p:txBody>
          <a:bodyPr wrap="none" lIns="91429" tIns="45714" rIns="91429" bIns="45714" rtlCol="0" anchor="ctr"/>
          <a:lstStyle/>
          <a:p>
            <a:pPr algn="ctr"/>
            <a:r>
              <a:rPr kumimoji="1" lang="ja-JP" altLang="en-US" sz="1000" dirty="0" smtClean="0">
                <a:latin typeface="ＭＳ ゴシック" panose="020B0609070205080204" pitchFamily="49" charset="-128"/>
                <a:ea typeface="ＭＳ ゴシック" panose="020B0609070205080204" pitchFamily="49" charset="-128"/>
              </a:rPr>
              <a:t>審査会同席のための時間外勤務：</a:t>
            </a:r>
            <a:r>
              <a:rPr kumimoji="1" lang="en-US" altLang="ja-JP" sz="1000" dirty="0" smtClean="0">
                <a:latin typeface="ＭＳ ゴシック" panose="020B0609070205080204" pitchFamily="49" charset="-128"/>
                <a:ea typeface="ＭＳ ゴシック" panose="020B0609070205080204" pitchFamily="49" charset="-128"/>
              </a:rPr>
              <a:t>1.9</a:t>
            </a:r>
            <a:r>
              <a:rPr kumimoji="1" lang="ja-JP" altLang="en-US" sz="1000" dirty="0" smtClean="0">
                <a:latin typeface="ＭＳ ゴシック" panose="020B0609070205080204" pitchFamily="49" charset="-128"/>
                <a:ea typeface="ＭＳ ゴシック" panose="020B0609070205080204" pitchFamily="49" charset="-128"/>
              </a:rPr>
              <a:t>時間</a:t>
            </a:r>
            <a:r>
              <a:rPr kumimoji="1" lang="en-US" altLang="ja-JP" sz="1000" dirty="0" smtClean="0">
                <a:latin typeface="ＭＳ ゴシック" panose="020B0609070205080204" pitchFamily="49" charset="-128"/>
                <a:ea typeface="ＭＳ ゴシック" panose="020B0609070205080204" pitchFamily="49" charset="-128"/>
              </a:rPr>
              <a:t>/</a:t>
            </a:r>
            <a:r>
              <a:rPr kumimoji="1" lang="ja-JP" altLang="en-US" sz="1000" dirty="0" smtClean="0">
                <a:latin typeface="ＭＳ ゴシック" panose="020B0609070205080204" pitchFamily="49" charset="-128"/>
                <a:ea typeface="ＭＳ ゴシック" panose="020B0609070205080204" pitchFamily="49" charset="-128"/>
              </a:rPr>
              <a:t>週</a:t>
            </a:r>
          </a:p>
        </p:txBody>
      </p:sp>
      <p:cxnSp>
        <p:nvCxnSpPr>
          <p:cNvPr id="48" name="カギ線コネクタ 47"/>
          <p:cNvCxnSpPr>
            <a:stCxn id="45" idx="3"/>
          </p:cNvCxnSpPr>
          <p:nvPr/>
        </p:nvCxnSpPr>
        <p:spPr bwMode="auto">
          <a:xfrm flipV="1">
            <a:off x="6620006" y="5501888"/>
            <a:ext cx="161503" cy="386434"/>
          </a:xfrm>
          <a:prstGeom prst="bentConnector2">
            <a:avLst/>
          </a:prstGeom>
          <a:solidFill>
            <a:schemeClr val="accent1"/>
          </a:solidFill>
          <a:ln w="9525" cap="flat" cmpd="sng" algn="ctr">
            <a:solidFill>
              <a:schemeClr val="tx1"/>
            </a:solidFill>
            <a:prstDash val="solid"/>
            <a:round/>
            <a:headEnd type="none" w="med" len="med"/>
            <a:tailEnd type="oval" w="lg" len="lg"/>
          </a:ln>
          <a:effectLst/>
        </p:spPr>
      </p:cxnSp>
      <p:graphicFrame>
        <p:nvGraphicFramePr>
          <p:cNvPr id="52" name="表 51"/>
          <p:cNvGraphicFramePr>
            <a:graphicFrameLocks noGrp="1"/>
          </p:cNvGraphicFramePr>
          <p:nvPr>
            <p:extLst>
              <p:ext uri="{D42A27DB-BD31-4B8C-83A1-F6EECF244321}">
                <p14:modId xmlns:p14="http://schemas.microsoft.com/office/powerpoint/2010/main" val="4131632341"/>
              </p:ext>
            </p:extLst>
          </p:nvPr>
        </p:nvGraphicFramePr>
        <p:xfrm>
          <a:off x="7862704" y="27296"/>
          <a:ext cx="2016000" cy="555480"/>
        </p:xfrm>
        <a:graphic>
          <a:graphicData uri="http://schemas.openxmlformats.org/drawingml/2006/table">
            <a:tbl>
              <a:tblPr firstRow="1" bandRow="1"/>
              <a:tblGrid>
                <a:gridCol w="1332000"/>
                <a:gridCol w="684000"/>
              </a:tblGrid>
              <a:tr h="324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参考資料２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r>
              <a:tr h="180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9</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7</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tr>
            </a:tbl>
          </a:graphicData>
        </a:graphic>
      </p:graphicFrame>
      <p:sp>
        <p:nvSpPr>
          <p:cNvPr id="4" name="スライド番号プレースホルダー 3"/>
          <p:cNvSpPr>
            <a:spLocks noGrp="1"/>
          </p:cNvSpPr>
          <p:nvPr>
            <p:ph type="sldNum" sz="quarter" idx="12"/>
          </p:nvPr>
        </p:nvSpPr>
        <p:spPr/>
        <p:txBody>
          <a:bodyPr/>
          <a:lstStyle/>
          <a:p>
            <a:pPr>
              <a:defRPr/>
            </a:pPr>
            <a:fld id="{F008411C-B7F6-4B40-9225-487C215E7D64}" type="slidenum">
              <a:rPr lang="ja-JP" altLang="en-US" smtClean="0"/>
              <a:pPr>
                <a:defRPr/>
              </a:pPr>
              <a:t>15</a:t>
            </a:fld>
            <a:endParaRPr lang="ja-JP" altLang="en-US"/>
          </a:p>
        </p:txBody>
      </p:sp>
    </p:spTree>
    <p:extLst>
      <p:ext uri="{BB962C8B-B14F-4D97-AF65-F5344CB8AC3E}">
        <p14:creationId xmlns:p14="http://schemas.microsoft.com/office/powerpoint/2010/main" val="2502747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945571"/>
            <a:ext cx="9906000" cy="4093428"/>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ＭＳ Ｐゴシック" panose="020B0600070205080204" pitchFamily="50" charset="-128"/>
              </a:rPr>
              <a:t>　</a:t>
            </a:r>
            <a:r>
              <a:rPr lang="ja-JP" altLang="en-US" sz="4000" u="sng" dirty="0">
                <a:solidFill>
                  <a:srgbClr val="000000"/>
                </a:solidFill>
                <a:latin typeface="ＭＳ Ｐゴシック" panose="020B0600070205080204" pitchFamily="50" charset="-128"/>
              </a:rPr>
              <a:t>平成</a:t>
            </a:r>
            <a:r>
              <a:rPr lang="en-US" altLang="ja-JP" sz="4000" u="sng" dirty="0">
                <a:solidFill>
                  <a:srgbClr val="000000"/>
                </a:solidFill>
                <a:latin typeface="ＭＳ Ｐゴシック" panose="020B0600070205080204" pitchFamily="50" charset="-128"/>
              </a:rPr>
              <a:t>30</a:t>
            </a:r>
            <a:r>
              <a:rPr lang="ja-JP" altLang="en-US" sz="4000" u="sng" dirty="0">
                <a:solidFill>
                  <a:srgbClr val="000000"/>
                </a:solidFill>
                <a:latin typeface="ＭＳ Ｐゴシック" panose="020B0600070205080204" pitchFamily="50" charset="-128"/>
              </a:rPr>
              <a:t>年４月からの要介護</a:t>
            </a:r>
            <a:r>
              <a:rPr lang="ja-JP" altLang="en-US" sz="4000" u="sng" dirty="0" smtClean="0">
                <a:solidFill>
                  <a:srgbClr val="000000"/>
                </a:solidFill>
                <a:latin typeface="ＭＳ Ｐゴシック" panose="020B0600070205080204" pitchFamily="50" charset="-128"/>
              </a:rPr>
              <a:t>認定制度の</a:t>
            </a:r>
            <a:endParaRPr lang="en-US" altLang="ja-JP" sz="4000" u="sng" dirty="0" smtClean="0">
              <a:solidFill>
                <a:srgbClr val="000000"/>
              </a:solidFill>
              <a:latin typeface="ＭＳ Ｐゴシック" panose="020B0600070205080204" pitchFamily="50" charset="-128"/>
            </a:endParaRPr>
          </a:p>
          <a:p>
            <a:pPr algn="ctr"/>
            <a:r>
              <a:rPr lang="ja-JP" altLang="en-US" sz="4000" u="sng" dirty="0" smtClean="0">
                <a:solidFill>
                  <a:srgbClr val="000000"/>
                </a:solidFill>
                <a:latin typeface="ＭＳ Ｐゴシック" panose="020B0600070205080204" pitchFamily="50" charset="-128"/>
              </a:rPr>
              <a:t>改正点</a:t>
            </a:r>
            <a:r>
              <a:rPr lang="ja-JP" altLang="en-US" sz="4000" u="sng" dirty="0">
                <a:solidFill>
                  <a:srgbClr val="000000"/>
                </a:solidFill>
                <a:latin typeface="ＭＳ Ｐゴシック" panose="020B0600070205080204" pitchFamily="50" charset="-128"/>
              </a:rPr>
              <a:t>に</a:t>
            </a:r>
            <a:r>
              <a:rPr lang="ja-JP" altLang="en-US" sz="4000" u="sng" dirty="0" smtClean="0">
                <a:solidFill>
                  <a:srgbClr val="000000"/>
                </a:solidFill>
                <a:latin typeface="ＭＳ Ｐゴシック" panose="020B0600070205080204" pitchFamily="50" charset="-128"/>
              </a:rPr>
              <a:t>ついて</a:t>
            </a:r>
            <a:endParaRPr lang="en-US" altLang="ja-JP" sz="4000" u="sng" dirty="0" smtClean="0">
              <a:solidFill>
                <a:srgbClr val="000000"/>
              </a:solidFill>
              <a:latin typeface="ＭＳ Ｐゴシック" panose="020B0600070205080204" pitchFamily="50" charset="-128"/>
            </a:endParaRPr>
          </a:p>
          <a:p>
            <a:pPr algn="ctr"/>
            <a:endParaRPr lang="en-US" altLang="ja-JP" sz="4000" dirty="0">
              <a:solidFill>
                <a:srgbClr val="000000"/>
              </a:solidFill>
              <a:latin typeface="ＭＳ Ｐゴシック" panose="020B0600070205080204" pitchFamily="50" charset="-128"/>
            </a:endParaRPr>
          </a:p>
          <a:p>
            <a:r>
              <a:rPr lang="ja-JP" altLang="en-US" sz="4400" dirty="0" smtClean="0">
                <a:solidFill>
                  <a:srgbClr val="000000"/>
                </a:solidFill>
                <a:latin typeface="ＭＳ Ｐゴシック" panose="020B0600070205080204" pitchFamily="50" charset="-128"/>
              </a:rPr>
              <a:t>　①　有効期間の拡大</a:t>
            </a:r>
            <a:endParaRPr lang="en-US" altLang="ja-JP" sz="4400" dirty="0" smtClean="0">
              <a:solidFill>
                <a:srgbClr val="000000"/>
              </a:solidFill>
              <a:latin typeface="ＭＳ Ｐゴシック" panose="020B0600070205080204" pitchFamily="50" charset="-128"/>
            </a:endParaRPr>
          </a:p>
          <a:p>
            <a:endParaRPr lang="en-US" altLang="ja-JP" sz="4400" dirty="0">
              <a:solidFill>
                <a:srgbClr val="000000"/>
              </a:solidFill>
              <a:latin typeface="ＭＳ Ｐゴシック" panose="020B0600070205080204" pitchFamily="50" charset="-128"/>
            </a:endParaRPr>
          </a:p>
          <a:p>
            <a:r>
              <a:rPr lang="ja-JP" altLang="en-US" sz="4400" dirty="0" smtClean="0">
                <a:solidFill>
                  <a:srgbClr val="000000"/>
                </a:solidFill>
                <a:latin typeface="ＭＳ Ｐゴシック" panose="020B0600070205080204" pitchFamily="50" charset="-128"/>
              </a:rPr>
              <a:t>　②　介護認定審査会の簡素化</a:t>
            </a:r>
            <a:endParaRPr lang="en-US" altLang="ja-JP" sz="4400" dirty="0">
              <a:solidFill>
                <a:srgbClr val="000000"/>
              </a:solidFill>
              <a:latin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pPr>
              <a:defRPr/>
            </a:pPr>
            <a:fld id="{3A6C26CA-2F6A-400B-8DB6-58FE2A35CA43}" type="slidenum">
              <a:rPr lang="en-US" altLang="ja-JP" smtClean="0"/>
              <a:pPr>
                <a:defRPr/>
              </a:pPr>
              <a:t>1</a:t>
            </a:fld>
            <a:endParaRPr lang="en-US" altLang="ja-JP" dirty="0"/>
          </a:p>
        </p:txBody>
      </p:sp>
    </p:spTree>
    <p:extLst>
      <p:ext uri="{BB962C8B-B14F-4D97-AF65-F5344CB8AC3E}">
        <p14:creationId xmlns:p14="http://schemas.microsoft.com/office/powerpoint/2010/main" val="3492625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テキスト ボックス 7"/>
          <p:cNvSpPr txBox="1">
            <a:spLocks noChangeArrowheads="1"/>
          </p:cNvSpPr>
          <p:nvPr/>
        </p:nvSpPr>
        <p:spPr bwMode="auto">
          <a:xfrm>
            <a:off x="125489" y="1125538"/>
            <a:ext cx="9626465" cy="5327650"/>
          </a:xfrm>
          <a:prstGeom prst="roundRect">
            <a:avLst>
              <a:gd name="adj" fmla="val 4301"/>
            </a:avLst>
          </a:prstGeom>
          <a:solidFill>
            <a:srgbClr val="4F81BD">
              <a:lumMod val="20000"/>
              <a:lumOff val="80000"/>
            </a:srgbClr>
          </a:soli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lIns="91416" tIns="45707" rIns="91416" bIns="45707"/>
          <a:lstStyle/>
          <a:p>
            <a:pPr defTabSz="914155" fontAlgn="auto">
              <a:lnSpc>
                <a:spcPct val="200000"/>
              </a:lnSpc>
              <a:spcBef>
                <a:spcPts val="0"/>
              </a:spcBef>
              <a:spcAft>
                <a:spcPts val="0"/>
              </a:spcAft>
              <a:defRPr/>
            </a:pPr>
            <a:r>
              <a:rPr lang="ja-JP" altLang="en-US" sz="2800" dirty="0">
                <a:solidFill>
                  <a:prstClr val="black"/>
                </a:solidFill>
                <a:latin typeface="ＭＳ Ｐゴシック" panose="020B0600070205080204" pitchFamily="50" charset="-128"/>
                <a:ea typeface="ＭＳ Ｐゴシック" panose="020B0600070205080204" pitchFamily="50" charset="-128"/>
                <a:cs typeface="Times New Roman" pitchFamily="18" charset="0"/>
              </a:rPr>
              <a:t>・認定者数　　　　　　　　　　</a:t>
            </a:r>
            <a:r>
              <a:rPr lang="ja-JP" altLang="en-US" sz="2800" dirty="0" smtClean="0">
                <a:solidFill>
                  <a:prstClr val="black"/>
                </a:solidFill>
                <a:latin typeface="ＭＳ Ｐゴシック" panose="020B0600070205080204" pitchFamily="50" charset="-128"/>
                <a:ea typeface="ＭＳ Ｐゴシック" panose="020B0600070205080204" pitchFamily="50" charset="-128"/>
                <a:cs typeface="Times New Roman" pitchFamily="18" charset="0"/>
              </a:rPr>
              <a:t>６２０万人</a:t>
            </a:r>
            <a:r>
              <a:rPr lang="ja-JP" altLang="en-US" sz="2800" dirty="0">
                <a:solidFill>
                  <a:prstClr val="black"/>
                </a:solidFill>
                <a:latin typeface="ＭＳ Ｐゴシック" panose="020B0600070205080204" pitchFamily="50" charset="-128"/>
                <a:ea typeface="ＭＳ Ｐゴシック" panose="020B0600070205080204" pitchFamily="50" charset="-128"/>
                <a:cs typeface="Times New Roman" pitchFamily="18" charset="0"/>
              </a:rPr>
              <a:t>（平成</a:t>
            </a:r>
            <a:r>
              <a:rPr lang="en-US" altLang="ja-JP" sz="2800" dirty="0" smtClean="0">
                <a:solidFill>
                  <a:prstClr val="black"/>
                </a:solidFill>
                <a:latin typeface="ＭＳ Ｐゴシック" panose="020B0600070205080204" pitchFamily="50" charset="-128"/>
                <a:ea typeface="ＭＳ Ｐゴシック" panose="020B0600070205080204" pitchFamily="50" charset="-128"/>
              </a:rPr>
              <a:t>28</a:t>
            </a:r>
            <a:r>
              <a:rPr lang="ja-JP" altLang="en-US" sz="2800" dirty="0" smtClean="0">
                <a:solidFill>
                  <a:prstClr val="black"/>
                </a:solidFill>
                <a:latin typeface="ＭＳ Ｐゴシック" panose="020B0600070205080204" pitchFamily="50" charset="-128"/>
                <a:ea typeface="ＭＳ Ｐゴシック" panose="020B0600070205080204" pitchFamily="50" charset="-128"/>
                <a:cs typeface="Times New Roman" pitchFamily="18" charset="0"/>
              </a:rPr>
              <a:t>年</a:t>
            </a:r>
            <a:r>
              <a:rPr lang="en-US" altLang="ja-JP" sz="2800" dirty="0">
                <a:solidFill>
                  <a:prstClr val="black"/>
                </a:solidFill>
                <a:latin typeface="ＭＳ Ｐゴシック" panose="020B0600070205080204" pitchFamily="50" charset="-128"/>
                <a:ea typeface="ＭＳ Ｐゴシック" panose="020B0600070205080204" pitchFamily="50" charset="-128"/>
                <a:cs typeface="Times New Roman" pitchFamily="18" charset="0"/>
              </a:rPr>
              <a:t>3</a:t>
            </a:r>
            <a:r>
              <a:rPr lang="ja-JP" altLang="en-US" sz="2800" dirty="0">
                <a:solidFill>
                  <a:prstClr val="black"/>
                </a:solidFill>
                <a:latin typeface="ＭＳ Ｐゴシック" panose="020B0600070205080204" pitchFamily="50" charset="-128"/>
                <a:ea typeface="ＭＳ Ｐゴシック" panose="020B0600070205080204" pitchFamily="50" charset="-128"/>
                <a:cs typeface="Times New Roman" pitchFamily="18" charset="0"/>
              </a:rPr>
              <a:t>月）</a:t>
            </a:r>
            <a:endParaRPr lang="en-US" altLang="ja-JP" sz="2800" dirty="0">
              <a:solidFill>
                <a:prstClr val="black"/>
              </a:solidFill>
              <a:latin typeface="ＭＳ Ｐゴシック" panose="020B0600070205080204" pitchFamily="50" charset="-128"/>
              <a:ea typeface="ＭＳ Ｐゴシック" panose="020B0600070205080204" pitchFamily="50" charset="-128"/>
              <a:cs typeface="Times New Roman" pitchFamily="18" charset="0"/>
            </a:endParaRPr>
          </a:p>
          <a:p>
            <a:pPr defTabSz="914155" fontAlgn="auto">
              <a:lnSpc>
                <a:spcPct val="200000"/>
              </a:lnSpc>
              <a:spcBef>
                <a:spcPts val="0"/>
              </a:spcBef>
              <a:spcAft>
                <a:spcPts val="0"/>
              </a:spcAft>
              <a:defRPr/>
            </a:pPr>
            <a:endParaRPr lang="en-US" altLang="ja-JP" dirty="0">
              <a:solidFill>
                <a:prstClr val="black"/>
              </a:solidFill>
              <a:latin typeface="ＭＳ Ｐゴシック" panose="020B0600070205080204" pitchFamily="50" charset="-128"/>
              <a:ea typeface="ＭＳ Ｐゴシック" panose="020B0600070205080204" pitchFamily="50" charset="-128"/>
              <a:cs typeface="Times New Roman" pitchFamily="18" charset="0"/>
            </a:endParaRPr>
          </a:p>
          <a:p>
            <a:pPr defTabSz="914155" fontAlgn="auto">
              <a:lnSpc>
                <a:spcPct val="200000"/>
              </a:lnSpc>
              <a:spcBef>
                <a:spcPts val="0"/>
              </a:spcBef>
              <a:spcAft>
                <a:spcPts val="0"/>
              </a:spcAft>
              <a:defRPr/>
            </a:pPr>
            <a:r>
              <a:rPr lang="ja-JP" altLang="en-US" sz="2800" dirty="0">
                <a:solidFill>
                  <a:prstClr val="black"/>
                </a:solidFill>
                <a:latin typeface="ＭＳ Ｐゴシック" panose="020B0600070205080204" pitchFamily="50" charset="-128"/>
                <a:ea typeface="ＭＳ Ｐゴシック" panose="020B0600070205080204" pitchFamily="50" charset="-128"/>
                <a:cs typeface="Times New Roman" pitchFamily="18" charset="0"/>
              </a:rPr>
              <a:t>・認定率　　　　　　　　　　　　</a:t>
            </a:r>
            <a:r>
              <a:rPr lang="ja-JP" altLang="en-US" sz="2800" dirty="0" smtClean="0">
                <a:solidFill>
                  <a:prstClr val="black"/>
                </a:solidFill>
                <a:latin typeface="ＭＳ Ｐゴシック" panose="020B0600070205080204" pitchFamily="50" charset="-128"/>
                <a:ea typeface="ＭＳ Ｐゴシック" panose="020B0600070205080204" pitchFamily="50" charset="-128"/>
                <a:cs typeface="Times New Roman" pitchFamily="18" charset="0"/>
              </a:rPr>
              <a:t>１７．９％</a:t>
            </a:r>
            <a:r>
              <a:rPr lang="ja-JP" altLang="en-US" sz="1600" dirty="0">
                <a:solidFill>
                  <a:prstClr val="black"/>
                </a:solidFill>
                <a:latin typeface="ＭＳ Ｐゴシック" panose="020B0600070205080204" pitchFamily="50" charset="-128"/>
                <a:ea typeface="ＭＳ Ｐゴシック" panose="020B0600070205080204" pitchFamily="50" charset="-128"/>
                <a:cs typeface="Times New Roman" pitchFamily="18" charset="0"/>
              </a:rPr>
              <a:t>　　　　　　　　　　　　　　　　　　　　　　　　　　　　　　　　　　　　　　　　　　　　　　　　</a:t>
            </a:r>
            <a:endParaRPr lang="en-US" altLang="ja-JP" sz="1600" dirty="0">
              <a:solidFill>
                <a:prstClr val="black"/>
              </a:solidFill>
              <a:latin typeface="ＭＳ Ｐゴシック" panose="020B0600070205080204" pitchFamily="50" charset="-128"/>
              <a:ea typeface="ＭＳ Ｐゴシック" panose="020B0600070205080204" pitchFamily="50" charset="-128"/>
              <a:cs typeface="Times New Roman" pitchFamily="18" charset="0"/>
            </a:endParaRPr>
          </a:p>
          <a:p>
            <a:pPr algn="ctr" defTabSz="914155" fontAlgn="auto">
              <a:spcBef>
                <a:spcPts val="0"/>
              </a:spcBef>
              <a:spcAft>
                <a:spcPts val="0"/>
              </a:spcAft>
              <a:defRPr/>
            </a:pPr>
            <a:endParaRPr lang="en-US" altLang="ja-JP" sz="1600" dirty="0">
              <a:solidFill>
                <a:prstClr val="black"/>
              </a:solidFill>
              <a:latin typeface="ＭＳ Ｐゴシック" panose="020B0600070205080204" pitchFamily="50" charset="-128"/>
              <a:ea typeface="ＭＳ Ｐゴシック" panose="020B0600070205080204" pitchFamily="50" charset="-128"/>
              <a:cs typeface="Times New Roman" pitchFamily="18" charset="0"/>
            </a:endParaRPr>
          </a:p>
          <a:p>
            <a:pPr algn="ctr" defTabSz="914155" fontAlgn="auto">
              <a:spcBef>
                <a:spcPts val="0"/>
              </a:spcBef>
              <a:spcAft>
                <a:spcPts val="0"/>
              </a:spcAft>
              <a:defRPr/>
            </a:pPr>
            <a:r>
              <a:rPr lang="ja-JP" altLang="en-US" sz="1600" dirty="0">
                <a:solidFill>
                  <a:prstClr val="black"/>
                </a:solidFill>
                <a:latin typeface="ＭＳ Ｐゴシック" panose="020B0600070205080204" pitchFamily="50" charset="-128"/>
                <a:ea typeface="ＭＳ Ｐゴシック" panose="020B0600070205080204" pitchFamily="50" charset="-128"/>
                <a:cs typeface="Times New Roman" pitchFamily="18" charset="0"/>
              </a:rPr>
              <a:t>　　　　　　　　　　　　　　　　　　　　　　　　　　　</a:t>
            </a:r>
            <a:endParaRPr lang="en-US" altLang="ja-JP" sz="2000" dirty="0">
              <a:solidFill>
                <a:prstClr val="black"/>
              </a:solidFill>
              <a:latin typeface="ＭＳ Ｐゴシック" panose="020B0600070205080204" pitchFamily="50" charset="-128"/>
              <a:ea typeface="ＭＳ Ｐゴシック" panose="020B0600070205080204" pitchFamily="50" charset="-128"/>
              <a:cs typeface="Times New Roman" pitchFamily="18" charset="0"/>
            </a:endParaRPr>
          </a:p>
          <a:p>
            <a:pPr defTabSz="914155" fontAlgn="auto">
              <a:spcBef>
                <a:spcPts val="0"/>
              </a:spcBef>
              <a:spcAft>
                <a:spcPts val="0"/>
              </a:spcAft>
              <a:defRPr/>
            </a:pPr>
            <a:r>
              <a:rPr lang="ja-JP" altLang="en-US" sz="2800" dirty="0">
                <a:solidFill>
                  <a:schemeClr val="tx1"/>
                </a:solidFill>
                <a:latin typeface="ＭＳ Ｐゴシック" panose="020B0600070205080204" pitchFamily="50" charset="-128"/>
                <a:ea typeface="ＭＳ Ｐゴシック" panose="020B0600070205080204" pitchFamily="50" charset="-128"/>
                <a:cs typeface="Times New Roman" pitchFamily="18" charset="0"/>
              </a:rPr>
              <a:t>・</a:t>
            </a:r>
            <a:r>
              <a:rPr lang="ja-JP" altLang="en-US" sz="2800" dirty="0">
                <a:solidFill>
                  <a:schemeClr val="tx1"/>
                </a:solidFill>
                <a:latin typeface="ＭＳ Ｐゴシック" panose="020B0600070205080204" pitchFamily="50" charset="-128"/>
                <a:ea typeface="ＭＳ Ｐゴシック" panose="020B0600070205080204" pitchFamily="50" charset="-128"/>
              </a:rPr>
              <a:t>新規申請件数　　　　   　　　</a:t>
            </a:r>
            <a:r>
              <a:rPr lang="ja-JP" altLang="en-US" sz="2800" dirty="0" smtClean="0">
                <a:solidFill>
                  <a:schemeClr val="tx1"/>
                </a:solidFill>
                <a:latin typeface="ＭＳ Ｐゴシック" panose="020B0600070205080204" pitchFamily="50" charset="-128"/>
                <a:ea typeface="ＭＳ Ｐゴシック" panose="020B0600070205080204" pitchFamily="50" charset="-128"/>
              </a:rPr>
              <a:t>１８１．９万件（</a:t>
            </a:r>
            <a:r>
              <a:rPr lang="ja-JP" altLang="en-US" sz="2800" dirty="0">
                <a:solidFill>
                  <a:schemeClr val="tx1"/>
                </a:solidFill>
                <a:latin typeface="ＭＳ Ｐゴシック" panose="020B0600070205080204" pitchFamily="50" charset="-128"/>
                <a:ea typeface="ＭＳ Ｐゴシック" panose="020B0600070205080204" pitchFamily="50" charset="-128"/>
              </a:rPr>
              <a:t>平成</a:t>
            </a:r>
            <a:r>
              <a:rPr lang="en-US" altLang="ja-JP" sz="2800" dirty="0" smtClean="0">
                <a:solidFill>
                  <a:schemeClr val="tx1"/>
                </a:solidFill>
                <a:latin typeface="ＭＳ Ｐゴシック" panose="020B0600070205080204" pitchFamily="50" charset="-128"/>
                <a:ea typeface="ＭＳ Ｐゴシック" panose="020B0600070205080204" pitchFamily="50" charset="-128"/>
              </a:rPr>
              <a:t>27</a:t>
            </a:r>
            <a:r>
              <a:rPr lang="ja-JP" altLang="en-US" sz="2800" dirty="0" smtClean="0">
                <a:solidFill>
                  <a:schemeClr val="tx1"/>
                </a:solidFill>
                <a:latin typeface="ＭＳ Ｐゴシック" panose="020B0600070205080204" pitchFamily="50" charset="-128"/>
                <a:ea typeface="ＭＳ Ｐゴシック" panose="020B0600070205080204" pitchFamily="50" charset="-128"/>
              </a:rPr>
              <a:t>年度</a:t>
            </a:r>
            <a:r>
              <a:rPr lang="ja-JP" altLang="en-US" sz="2800" dirty="0">
                <a:solidFill>
                  <a:schemeClr val="tx1"/>
                </a:solidFill>
                <a:latin typeface="ＭＳ Ｐゴシック" panose="020B0600070205080204" pitchFamily="50" charset="-128"/>
                <a:ea typeface="ＭＳ Ｐゴシック" panose="020B0600070205080204" pitchFamily="50" charset="-128"/>
              </a:rPr>
              <a:t>）</a:t>
            </a:r>
            <a:endParaRPr lang="en-US" altLang="ja-JP" sz="2800" dirty="0">
              <a:solidFill>
                <a:schemeClr val="tx1"/>
              </a:solidFill>
              <a:latin typeface="ＭＳ Ｐゴシック" panose="020B0600070205080204" pitchFamily="50" charset="-128"/>
              <a:ea typeface="ＭＳ Ｐゴシック" panose="020B0600070205080204" pitchFamily="50" charset="-128"/>
            </a:endParaRPr>
          </a:p>
          <a:p>
            <a:pPr defTabSz="914155" fontAlgn="auto">
              <a:spcBef>
                <a:spcPts val="0"/>
              </a:spcBef>
              <a:spcAft>
                <a:spcPts val="0"/>
              </a:spcAft>
              <a:defRPr/>
            </a:pPr>
            <a:r>
              <a:rPr lang="ja-JP" altLang="en-US" sz="2800" dirty="0">
                <a:solidFill>
                  <a:schemeClr val="tx1"/>
                </a:solidFill>
                <a:latin typeface="ＭＳ Ｐゴシック" panose="020B0600070205080204" pitchFamily="50" charset="-128"/>
                <a:ea typeface="ＭＳ Ｐゴシック" panose="020B0600070205080204" pitchFamily="50" charset="-128"/>
              </a:rPr>
              <a:t>・更新申請件数　　 　  　　　　</a:t>
            </a:r>
            <a:r>
              <a:rPr lang="ja-JP" altLang="en-US" sz="2800" dirty="0" smtClean="0">
                <a:solidFill>
                  <a:schemeClr val="tx1"/>
                </a:solidFill>
                <a:latin typeface="ＭＳ Ｐゴシック" panose="020B0600070205080204" pitchFamily="50" charset="-128"/>
                <a:ea typeface="ＭＳ Ｐゴシック" panose="020B0600070205080204" pitchFamily="50" charset="-128"/>
              </a:rPr>
              <a:t>３４２．６万件</a:t>
            </a:r>
            <a:r>
              <a:rPr lang="ja-JP" altLang="en-US" sz="2800" dirty="0">
                <a:solidFill>
                  <a:schemeClr val="tx1"/>
                </a:solidFill>
                <a:latin typeface="ＭＳ Ｐゴシック" panose="020B0600070205080204" pitchFamily="50" charset="-128"/>
                <a:ea typeface="ＭＳ Ｐゴシック" panose="020B0600070205080204" pitchFamily="50" charset="-128"/>
              </a:rPr>
              <a:t>（</a:t>
            </a:r>
            <a:r>
              <a:rPr lang="ja-JP" altLang="en-US" sz="2800" dirty="0" smtClean="0">
                <a:solidFill>
                  <a:schemeClr val="tx1"/>
                </a:solidFill>
                <a:latin typeface="ＭＳ Ｐゴシック" panose="020B0600070205080204" pitchFamily="50" charset="-128"/>
                <a:ea typeface="ＭＳ Ｐゴシック" panose="020B0600070205080204" pitchFamily="50" charset="-128"/>
              </a:rPr>
              <a:t>平成</a:t>
            </a:r>
            <a:r>
              <a:rPr lang="en-US" altLang="ja-JP" sz="2800" dirty="0">
                <a:solidFill>
                  <a:schemeClr val="tx1"/>
                </a:solidFill>
                <a:latin typeface="ＭＳ Ｐゴシック" panose="020B0600070205080204" pitchFamily="50" charset="-128"/>
                <a:ea typeface="ＭＳ Ｐゴシック" panose="020B0600070205080204" pitchFamily="50" charset="-128"/>
              </a:rPr>
              <a:t>27</a:t>
            </a:r>
            <a:r>
              <a:rPr lang="ja-JP" altLang="en-US" sz="2800" dirty="0" smtClean="0">
                <a:solidFill>
                  <a:schemeClr val="tx1"/>
                </a:solidFill>
                <a:latin typeface="ＭＳ Ｐゴシック" panose="020B0600070205080204" pitchFamily="50" charset="-128"/>
                <a:ea typeface="ＭＳ Ｐゴシック" panose="020B0600070205080204" pitchFamily="50" charset="-128"/>
              </a:rPr>
              <a:t>年度</a:t>
            </a:r>
            <a:r>
              <a:rPr lang="ja-JP" altLang="en-US" sz="2800" dirty="0">
                <a:solidFill>
                  <a:schemeClr val="tx1"/>
                </a:solidFill>
                <a:latin typeface="ＭＳ Ｐゴシック" panose="020B0600070205080204" pitchFamily="50" charset="-128"/>
                <a:ea typeface="ＭＳ Ｐゴシック" panose="020B0600070205080204" pitchFamily="50" charset="-128"/>
              </a:rPr>
              <a:t>）　　</a:t>
            </a:r>
            <a:endParaRPr lang="en-US" altLang="ja-JP" sz="2800" dirty="0">
              <a:solidFill>
                <a:schemeClr val="tx1"/>
              </a:solidFill>
              <a:latin typeface="ＭＳ Ｐゴシック" panose="020B0600070205080204" pitchFamily="50" charset="-128"/>
              <a:ea typeface="ＭＳ Ｐゴシック" panose="020B0600070205080204" pitchFamily="50" charset="-128"/>
            </a:endParaRPr>
          </a:p>
          <a:p>
            <a:pPr defTabSz="914155" fontAlgn="auto">
              <a:spcBef>
                <a:spcPts val="0"/>
              </a:spcBef>
              <a:spcAft>
                <a:spcPts val="0"/>
              </a:spcAft>
              <a:defRPr/>
            </a:pPr>
            <a:r>
              <a:rPr lang="ja-JP" altLang="en-US" sz="2800" dirty="0">
                <a:solidFill>
                  <a:schemeClr val="tx1"/>
                </a:solidFill>
                <a:latin typeface="ＭＳ Ｐゴシック" panose="020B0600070205080204" pitchFamily="50" charset="-128"/>
                <a:ea typeface="ＭＳ Ｐゴシック" panose="020B0600070205080204" pitchFamily="50" charset="-128"/>
              </a:rPr>
              <a:t>・区分変更申請件数　        　</a:t>
            </a:r>
            <a:r>
              <a:rPr lang="ja-JP" altLang="en-US" sz="2800" dirty="0" smtClean="0">
                <a:solidFill>
                  <a:schemeClr val="tx1"/>
                </a:solidFill>
                <a:latin typeface="ＭＳ Ｐゴシック" panose="020B0600070205080204" pitchFamily="50" charset="-128"/>
                <a:ea typeface="ＭＳ Ｐゴシック" panose="020B0600070205080204" pitchFamily="50" charset="-128"/>
              </a:rPr>
              <a:t>  ４０．８万件</a:t>
            </a:r>
            <a:r>
              <a:rPr lang="ja-JP" altLang="en-US" sz="2800" dirty="0">
                <a:solidFill>
                  <a:schemeClr val="tx1"/>
                </a:solidFill>
                <a:latin typeface="ＭＳ Ｐゴシック" panose="020B0600070205080204" pitchFamily="50" charset="-128"/>
                <a:ea typeface="ＭＳ Ｐゴシック" panose="020B0600070205080204" pitchFamily="50" charset="-128"/>
              </a:rPr>
              <a:t>（平成</a:t>
            </a:r>
            <a:r>
              <a:rPr lang="en-US" altLang="ja-JP" sz="2800" dirty="0" smtClean="0">
                <a:solidFill>
                  <a:schemeClr val="tx1"/>
                </a:solidFill>
                <a:latin typeface="ＭＳ Ｐゴシック" panose="020B0600070205080204" pitchFamily="50" charset="-128"/>
                <a:ea typeface="ＭＳ Ｐゴシック" panose="020B0600070205080204" pitchFamily="50" charset="-128"/>
              </a:rPr>
              <a:t>27</a:t>
            </a:r>
            <a:r>
              <a:rPr lang="ja-JP" altLang="en-US" sz="2800" dirty="0" smtClean="0">
                <a:solidFill>
                  <a:schemeClr val="tx1"/>
                </a:solidFill>
                <a:latin typeface="ＭＳ Ｐゴシック" panose="020B0600070205080204" pitchFamily="50" charset="-128"/>
                <a:ea typeface="ＭＳ Ｐゴシック" panose="020B0600070205080204" pitchFamily="50" charset="-128"/>
              </a:rPr>
              <a:t>年度</a:t>
            </a:r>
            <a:r>
              <a:rPr lang="ja-JP" altLang="en-US" sz="2800" dirty="0">
                <a:solidFill>
                  <a:schemeClr val="tx1"/>
                </a:solidFill>
                <a:latin typeface="ＭＳ Ｐゴシック" panose="020B0600070205080204" pitchFamily="50" charset="-128"/>
                <a:ea typeface="ＭＳ Ｐゴシック" panose="020B0600070205080204" pitchFamily="50" charset="-128"/>
              </a:rPr>
              <a:t>）</a:t>
            </a:r>
            <a:endParaRPr lang="en-US" altLang="ja-JP" sz="2800" dirty="0">
              <a:solidFill>
                <a:schemeClr val="tx1"/>
              </a:solidFill>
              <a:latin typeface="ＭＳ Ｐゴシック" panose="020B0600070205080204" pitchFamily="50" charset="-128"/>
              <a:ea typeface="ＭＳ Ｐゴシック" panose="020B0600070205080204" pitchFamily="50" charset="-128"/>
            </a:endParaRPr>
          </a:p>
          <a:p>
            <a:pPr defTabSz="914155" fontAlgn="auto">
              <a:spcBef>
                <a:spcPts val="0"/>
              </a:spcBef>
              <a:spcAft>
                <a:spcPts val="0"/>
              </a:spcAft>
              <a:defRPr/>
            </a:pPr>
            <a:r>
              <a:rPr lang="ja-JP" altLang="en-US" sz="2800" dirty="0">
                <a:solidFill>
                  <a:prstClr val="black"/>
                </a:solidFill>
                <a:latin typeface="ＭＳ Ｐゴシック" panose="020B0600070205080204" pitchFamily="50" charset="-128"/>
                <a:ea typeface="ＭＳ Ｐゴシック" panose="020B0600070205080204" pitchFamily="50" charset="-128"/>
              </a:rPr>
              <a:t>　　　　　　　　　　　　　</a:t>
            </a:r>
            <a:r>
              <a:rPr lang="en-US" altLang="ja-JP" sz="1600" dirty="0" smtClean="0">
                <a:solidFill>
                  <a:prstClr val="black"/>
                </a:solidFill>
                <a:latin typeface="ＭＳ Ｐ明朝" panose="02020600040205080304" pitchFamily="18" charset="-128"/>
                <a:ea typeface="ＭＳ Ｐ明朝" panose="02020600040205080304" pitchFamily="18" charset="-128"/>
              </a:rPr>
              <a:t>※</a:t>
            </a:r>
            <a:r>
              <a:rPr lang="ja-JP" altLang="en-US" sz="1600" dirty="0" smtClean="0">
                <a:solidFill>
                  <a:prstClr val="black"/>
                </a:solidFill>
                <a:latin typeface="ＭＳ Ｐ明朝" panose="02020600040205080304" pitchFamily="18" charset="-128"/>
                <a:ea typeface="ＭＳ Ｐ明朝" panose="02020600040205080304" pitchFamily="18" charset="-128"/>
              </a:rPr>
              <a:t>介護保険総合データベースより平成</a:t>
            </a:r>
            <a:r>
              <a:rPr lang="en-US" altLang="ja-JP" sz="1600" dirty="0" smtClean="0">
                <a:solidFill>
                  <a:prstClr val="black"/>
                </a:solidFill>
                <a:latin typeface="ＭＳ Ｐ明朝" panose="02020600040205080304" pitchFamily="18" charset="-128"/>
                <a:ea typeface="ＭＳ Ｐ明朝" panose="02020600040205080304" pitchFamily="18" charset="-128"/>
              </a:rPr>
              <a:t>2</a:t>
            </a:r>
            <a:r>
              <a:rPr lang="en-US" altLang="ja-JP" sz="1600" dirty="0">
                <a:solidFill>
                  <a:prstClr val="black"/>
                </a:solidFill>
                <a:latin typeface="ＭＳ Ｐ明朝" panose="02020600040205080304" pitchFamily="18" charset="-128"/>
                <a:ea typeface="ＭＳ Ｐ明朝" panose="02020600040205080304" pitchFamily="18" charset="-128"/>
              </a:rPr>
              <a:t>9</a:t>
            </a:r>
            <a:r>
              <a:rPr lang="ja-JP" altLang="en-US" sz="1600" dirty="0" smtClean="0">
                <a:solidFill>
                  <a:prstClr val="black"/>
                </a:solidFill>
                <a:latin typeface="ＭＳ Ｐ明朝" panose="02020600040205080304" pitchFamily="18" charset="-128"/>
                <a:ea typeface="ＭＳ Ｐ明朝" panose="02020600040205080304" pitchFamily="18" charset="-128"/>
              </a:rPr>
              <a:t>年</a:t>
            </a:r>
            <a:r>
              <a:rPr lang="en-US" altLang="ja-JP" sz="1600" dirty="0">
                <a:solidFill>
                  <a:prstClr val="black"/>
                </a:solidFill>
                <a:latin typeface="ＭＳ Ｐ明朝" panose="02020600040205080304" pitchFamily="18" charset="-128"/>
                <a:ea typeface="ＭＳ Ｐ明朝" panose="02020600040205080304" pitchFamily="18" charset="-128"/>
              </a:rPr>
              <a:t>4</a:t>
            </a:r>
            <a:r>
              <a:rPr lang="ja-JP" altLang="en-US" sz="1600" dirty="0" smtClean="0">
                <a:solidFill>
                  <a:prstClr val="black"/>
                </a:solidFill>
                <a:latin typeface="ＭＳ Ｐ明朝" panose="02020600040205080304" pitchFamily="18" charset="-128"/>
                <a:ea typeface="ＭＳ Ｐ明朝" panose="02020600040205080304" pitchFamily="18" charset="-128"/>
              </a:rPr>
              <a:t>月</a:t>
            </a:r>
            <a:r>
              <a:rPr lang="en-US" altLang="ja-JP" sz="1600" dirty="0" smtClean="0">
                <a:solidFill>
                  <a:prstClr val="black"/>
                </a:solidFill>
                <a:latin typeface="ＭＳ Ｐ明朝" panose="02020600040205080304" pitchFamily="18" charset="-128"/>
                <a:ea typeface="ＭＳ Ｐ明朝" panose="02020600040205080304" pitchFamily="18" charset="-128"/>
              </a:rPr>
              <a:t>1</a:t>
            </a:r>
            <a:r>
              <a:rPr lang="en-US" altLang="ja-JP" sz="1600" dirty="0">
                <a:solidFill>
                  <a:prstClr val="black"/>
                </a:solidFill>
                <a:latin typeface="ＭＳ Ｐ明朝" panose="02020600040205080304" pitchFamily="18" charset="-128"/>
                <a:ea typeface="ＭＳ Ｐ明朝" panose="02020600040205080304" pitchFamily="18" charset="-128"/>
              </a:rPr>
              <a:t>5</a:t>
            </a:r>
            <a:r>
              <a:rPr lang="ja-JP" altLang="en-US" sz="1600" dirty="0" smtClean="0">
                <a:solidFill>
                  <a:prstClr val="black"/>
                </a:solidFill>
                <a:latin typeface="ＭＳ Ｐ明朝" panose="02020600040205080304" pitchFamily="18" charset="-128"/>
                <a:ea typeface="ＭＳ Ｐ明朝" panose="02020600040205080304" pitchFamily="18" charset="-128"/>
              </a:rPr>
              <a:t>日時点集計</a:t>
            </a:r>
            <a:endParaRPr lang="en-US" altLang="ja-JP" sz="1600" dirty="0">
              <a:solidFill>
                <a:prstClr val="black"/>
              </a:solidFill>
              <a:latin typeface="ＭＳ Ｐ明朝" panose="02020600040205080304" pitchFamily="18" charset="-128"/>
              <a:ea typeface="ＭＳ Ｐ明朝" panose="02020600040205080304" pitchFamily="18" charset="-128"/>
            </a:endParaRPr>
          </a:p>
          <a:p>
            <a:pPr algn="ctr" defTabSz="914155" fontAlgn="auto">
              <a:lnSpc>
                <a:spcPct val="150000"/>
              </a:lnSpc>
              <a:spcBef>
                <a:spcPts val="0"/>
              </a:spcBef>
              <a:spcAft>
                <a:spcPts val="0"/>
              </a:spcAft>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（ただし、</a:t>
            </a:r>
            <a:r>
              <a:rPr lang="ja-JP" altLang="en-US" sz="1600" b="1" u="sng" dirty="0">
                <a:solidFill>
                  <a:prstClr val="black"/>
                </a:solidFill>
                <a:latin typeface="ＭＳ Ｐゴシック" panose="020B0600070205080204" pitchFamily="50" charset="-128"/>
                <a:ea typeface="ＭＳ Ｐゴシック" panose="020B0600070205080204" pitchFamily="50" charset="-128"/>
              </a:rPr>
              <a:t>全ての市町村等が送信しているわけではない</a:t>
            </a:r>
            <a:r>
              <a:rPr lang="ja-JP" altLang="en-US" sz="1600" dirty="0">
                <a:solidFill>
                  <a:prstClr val="black"/>
                </a:solidFill>
                <a:latin typeface="ＭＳ Ｐゴシック" panose="020B0600070205080204" pitchFamily="50" charset="-128"/>
                <a:ea typeface="ＭＳ Ｐゴシック" panose="020B0600070205080204" pitchFamily="50" charset="-128"/>
              </a:rPr>
              <a:t>）</a:t>
            </a:r>
          </a:p>
        </p:txBody>
      </p:sp>
      <p:sp>
        <p:nvSpPr>
          <p:cNvPr id="6147" name="テキスト ボックス 3"/>
          <p:cNvSpPr txBox="1">
            <a:spLocks noChangeArrowheads="1"/>
          </p:cNvSpPr>
          <p:nvPr/>
        </p:nvSpPr>
        <p:spPr bwMode="auto">
          <a:xfrm>
            <a:off x="918045" y="1989145"/>
            <a:ext cx="8789450" cy="307756"/>
          </a:xfrm>
          <a:prstGeom prst="rect">
            <a:avLst/>
          </a:prstGeom>
          <a:noFill/>
          <a:ln w="9525">
            <a:noFill/>
            <a:miter lim="800000"/>
            <a:headEnd/>
            <a:tailEnd/>
          </a:ln>
        </p:spPr>
        <p:txBody>
          <a:bodyPr lIns="91422" tIns="45710" rIns="91422" bIns="45710">
            <a:spAutoFit/>
          </a:bodyPr>
          <a:lstStyle/>
          <a:p>
            <a:r>
              <a:rPr lang="ja-JP" altLang="en-US" sz="1400" dirty="0" smtClean="0">
                <a:solidFill>
                  <a:prstClr val="black"/>
                </a:solidFill>
                <a:latin typeface="ＭＳ Ｐゴシック" panose="020B0600070205080204" pitchFamily="50" charset="-128"/>
                <a:cs typeface="Times New Roman" pitchFamily="18" charset="0"/>
              </a:rPr>
              <a:t> 　　　　　　　　　　　　　　　　　　　　　　　　　　　　　　　　　　　　（</a:t>
            </a:r>
            <a:r>
              <a:rPr lang="zh-TW" altLang="en-US" sz="1400" dirty="0" smtClean="0">
                <a:solidFill>
                  <a:prstClr val="black"/>
                </a:solidFill>
                <a:latin typeface="ＭＳ Ｐゴシック" panose="020B0600070205080204" pitchFamily="50" charset="-128"/>
                <a:cs typeface="Times New Roman" pitchFamily="18" charset="0"/>
              </a:rPr>
              <a:t>平成</a:t>
            </a:r>
            <a:r>
              <a:rPr lang="en-US" altLang="ja-JP" sz="1400" dirty="0" smtClean="0">
                <a:solidFill>
                  <a:prstClr val="black"/>
                </a:solidFill>
                <a:latin typeface="ＭＳ Ｐゴシック" panose="020B0600070205080204" pitchFamily="50" charset="-128"/>
                <a:cs typeface="Times New Roman" pitchFamily="18" charset="0"/>
              </a:rPr>
              <a:t>27</a:t>
            </a:r>
            <a:r>
              <a:rPr lang="zh-TW" altLang="en-US" sz="1400" dirty="0" smtClean="0">
                <a:solidFill>
                  <a:prstClr val="black"/>
                </a:solidFill>
                <a:latin typeface="ＭＳ Ｐゴシック" panose="020B0600070205080204" pitchFamily="50" charset="-128"/>
                <a:cs typeface="Times New Roman" pitchFamily="18" charset="0"/>
              </a:rPr>
              <a:t>年度 </a:t>
            </a:r>
            <a:r>
              <a:rPr lang="zh-TW" altLang="en-US" sz="1400" dirty="0">
                <a:solidFill>
                  <a:prstClr val="black"/>
                </a:solidFill>
                <a:latin typeface="ＭＳ Ｐゴシック" panose="020B0600070205080204" pitchFamily="50" charset="-128"/>
                <a:cs typeface="Times New Roman" pitchFamily="18" charset="0"/>
              </a:rPr>
              <a:t>介護保険事業状況報告（年報</a:t>
            </a:r>
            <a:r>
              <a:rPr lang="zh-TW" altLang="en-US" sz="1400" dirty="0" smtClean="0">
                <a:solidFill>
                  <a:prstClr val="black"/>
                </a:solidFill>
                <a:latin typeface="ＭＳ Ｐゴシック" panose="020B0600070205080204" pitchFamily="50" charset="-128"/>
                <a:cs typeface="Times New Roman" pitchFamily="18" charset="0"/>
              </a:rPr>
              <a:t>）</a:t>
            </a:r>
            <a:r>
              <a:rPr lang="ja-JP" altLang="en-US" sz="1400" dirty="0" smtClean="0">
                <a:solidFill>
                  <a:prstClr val="black"/>
                </a:solidFill>
                <a:latin typeface="ＭＳ Ｐゴシック" panose="020B0600070205080204" pitchFamily="50" charset="-128"/>
                <a:cs typeface="Times New Roman" pitchFamily="18" charset="0"/>
              </a:rPr>
              <a:t>）</a:t>
            </a:r>
            <a:endParaRPr lang="en-US" altLang="ja-JP" sz="1600" dirty="0" smtClean="0">
              <a:solidFill>
                <a:prstClr val="black"/>
              </a:solidFill>
              <a:latin typeface="ＭＳ Ｐゴシック" panose="020B0600070205080204" pitchFamily="50" charset="-128"/>
              <a:cs typeface="Times New Roman" pitchFamily="18" charset="0"/>
            </a:endParaRPr>
          </a:p>
        </p:txBody>
      </p:sp>
      <p:sp>
        <p:nvSpPr>
          <p:cNvPr id="6148" name="テキスト ボックス 4"/>
          <p:cNvSpPr txBox="1">
            <a:spLocks noChangeArrowheads="1"/>
          </p:cNvSpPr>
          <p:nvPr/>
        </p:nvSpPr>
        <p:spPr bwMode="auto">
          <a:xfrm>
            <a:off x="4021541" y="3306764"/>
            <a:ext cx="5732345" cy="338534"/>
          </a:xfrm>
          <a:prstGeom prst="rect">
            <a:avLst/>
          </a:prstGeom>
          <a:noFill/>
          <a:ln w="9525">
            <a:noFill/>
            <a:miter lim="800000"/>
            <a:headEnd/>
            <a:tailEnd/>
          </a:ln>
        </p:spPr>
        <p:txBody>
          <a:bodyPr wrap="square" lIns="91422" tIns="45710" rIns="91422" bIns="45710">
            <a:spAutoFit/>
          </a:bodyPr>
          <a:lstStyle/>
          <a:p>
            <a:r>
              <a:rPr lang="ja-JP" altLang="en-US" sz="1400" dirty="0" smtClean="0">
                <a:solidFill>
                  <a:prstClr val="black"/>
                </a:solidFill>
                <a:latin typeface="Century" pitchFamily="18" charset="0"/>
                <a:ea typeface="ＭＳ Ｐゴシック" charset="-128"/>
                <a:cs typeface="Times New Roman" pitchFamily="18" charset="0"/>
              </a:rPr>
              <a:t> </a:t>
            </a:r>
            <a:r>
              <a:rPr lang="en-US" altLang="ja-JP" sz="1600" dirty="0" smtClean="0">
                <a:solidFill>
                  <a:prstClr val="black"/>
                </a:solidFill>
                <a:latin typeface="ＭＳ Ｐ明朝" charset="-128"/>
                <a:ea typeface="ＭＳ Ｐ明朝" charset="-128"/>
                <a:cs typeface="Times New Roman" pitchFamily="18" charset="0"/>
              </a:rPr>
              <a:t>※</a:t>
            </a:r>
            <a:r>
              <a:rPr lang="ja-JP" altLang="en-US" sz="1600" dirty="0" smtClean="0">
                <a:solidFill>
                  <a:prstClr val="black"/>
                </a:solidFill>
                <a:latin typeface="ＭＳ Ｐ明朝" charset="-128"/>
                <a:ea typeface="ＭＳ Ｐ明朝" charset="-128"/>
                <a:cs typeface="Times New Roman" pitchFamily="18" charset="0"/>
              </a:rPr>
              <a:t>第</a:t>
            </a:r>
            <a:r>
              <a:rPr lang="en-US" altLang="ja-JP" sz="1600" dirty="0" smtClean="0">
                <a:solidFill>
                  <a:prstClr val="black"/>
                </a:solidFill>
                <a:latin typeface="ＭＳ Ｐ明朝" charset="-128"/>
                <a:ea typeface="ＭＳ Ｐ明朝" charset="-128"/>
                <a:cs typeface="Times New Roman" pitchFamily="18" charset="0"/>
              </a:rPr>
              <a:t>1</a:t>
            </a:r>
            <a:r>
              <a:rPr lang="ja-JP" altLang="en-US" sz="1600" dirty="0" smtClean="0">
                <a:solidFill>
                  <a:prstClr val="black"/>
                </a:solidFill>
                <a:latin typeface="ＭＳ Ｐ明朝" charset="-128"/>
                <a:ea typeface="ＭＳ Ｐ明朝" charset="-128"/>
                <a:cs typeface="Times New Roman" pitchFamily="18" charset="0"/>
              </a:rPr>
              <a:t>号被保険者数中の認定者数</a:t>
            </a:r>
            <a:r>
              <a:rPr lang="en-US" altLang="ja-JP" sz="1600" dirty="0" smtClean="0">
                <a:solidFill>
                  <a:prstClr val="black"/>
                </a:solidFill>
                <a:latin typeface="ＭＳ Ｐ明朝" charset="-128"/>
                <a:ea typeface="ＭＳ Ｐ明朝" charset="-128"/>
                <a:cs typeface="Times New Roman" pitchFamily="18" charset="0"/>
              </a:rPr>
              <a:t>/</a:t>
            </a:r>
            <a:r>
              <a:rPr lang="ja-JP" altLang="en-US" sz="1600" dirty="0" smtClean="0">
                <a:solidFill>
                  <a:prstClr val="black"/>
                </a:solidFill>
                <a:latin typeface="ＭＳ Ｐ明朝" charset="-128"/>
                <a:ea typeface="ＭＳ Ｐ明朝" charset="-128"/>
                <a:cs typeface="Times New Roman" pitchFamily="18" charset="0"/>
              </a:rPr>
              <a:t>第１号被保険者数</a:t>
            </a:r>
            <a:endParaRPr lang="ja-JP" altLang="en-US" sz="1600" dirty="0" smtClean="0">
              <a:solidFill>
                <a:prstClr val="black"/>
              </a:solidFill>
              <a:latin typeface="Calibri" pitchFamily="34" charset="0"/>
              <a:ea typeface="ＭＳ Ｐゴシック" charset="-128"/>
            </a:endParaRPr>
          </a:p>
        </p:txBody>
      </p:sp>
      <p:sp>
        <p:nvSpPr>
          <p:cNvPr id="6149" name="テキスト ボックス 5"/>
          <p:cNvSpPr txBox="1">
            <a:spLocks noChangeArrowheads="1"/>
          </p:cNvSpPr>
          <p:nvPr/>
        </p:nvSpPr>
        <p:spPr bwMode="auto">
          <a:xfrm>
            <a:off x="4753156" y="3573464"/>
            <a:ext cx="4128017" cy="492422"/>
          </a:xfrm>
          <a:prstGeom prst="rect">
            <a:avLst/>
          </a:prstGeom>
          <a:noFill/>
          <a:ln w="9525">
            <a:noFill/>
            <a:miter lim="800000"/>
            <a:headEnd/>
            <a:tailEnd/>
          </a:ln>
        </p:spPr>
        <p:txBody>
          <a:bodyPr wrap="none" lIns="91422" tIns="45710" rIns="91422" bIns="45710">
            <a:spAutoFit/>
          </a:bodyPr>
          <a:lstStyle/>
          <a:p>
            <a:r>
              <a:rPr lang="ja-JP" altLang="en-US" sz="1400" dirty="0" smtClean="0">
                <a:solidFill>
                  <a:prstClr val="black"/>
                </a:solidFill>
                <a:latin typeface="ＭＳ Ｐゴシック" panose="020B0600070205080204" pitchFamily="50" charset="-128"/>
                <a:cs typeface="Times New Roman" pitchFamily="18" charset="0"/>
              </a:rPr>
              <a:t> </a:t>
            </a:r>
            <a:r>
              <a:rPr lang="ja-JP" altLang="en-US" sz="1200" dirty="0" smtClean="0">
                <a:solidFill>
                  <a:prstClr val="black"/>
                </a:solidFill>
                <a:latin typeface="ＭＳ Ｐゴシック" panose="020B0600070205080204" pitchFamily="50" charset="-128"/>
                <a:cs typeface="Times New Roman" pitchFamily="18" charset="0"/>
              </a:rPr>
              <a:t>　　　　　　　　　</a:t>
            </a:r>
            <a:r>
              <a:rPr lang="zh-TW" altLang="en-US" sz="1200" dirty="0">
                <a:solidFill>
                  <a:prstClr val="black"/>
                </a:solidFill>
                <a:latin typeface="ＭＳ Ｐゴシック" panose="020B0600070205080204" pitchFamily="50" charset="-128"/>
                <a:cs typeface="Times New Roman" pitchFamily="18" charset="0"/>
              </a:rPr>
              <a:t>（</a:t>
            </a:r>
            <a:r>
              <a:rPr lang="zh-TW" altLang="en-US" sz="1200" dirty="0" smtClean="0">
                <a:solidFill>
                  <a:prstClr val="black"/>
                </a:solidFill>
                <a:latin typeface="ＭＳ Ｐゴシック" panose="020B0600070205080204" pitchFamily="50" charset="-128"/>
                <a:cs typeface="Times New Roman" pitchFamily="18" charset="0"/>
              </a:rPr>
              <a:t>平成</a:t>
            </a:r>
            <a:r>
              <a:rPr lang="en-US" altLang="ja-JP" sz="1200" dirty="0" smtClean="0">
                <a:solidFill>
                  <a:prstClr val="black"/>
                </a:solidFill>
                <a:latin typeface="ＭＳ Ｐゴシック" panose="020B0600070205080204" pitchFamily="50" charset="-128"/>
                <a:cs typeface="Times New Roman" pitchFamily="18" charset="0"/>
              </a:rPr>
              <a:t>27</a:t>
            </a:r>
            <a:r>
              <a:rPr lang="zh-TW" altLang="en-US" sz="1200" dirty="0" smtClean="0">
                <a:solidFill>
                  <a:prstClr val="black"/>
                </a:solidFill>
                <a:latin typeface="ＭＳ Ｐゴシック" panose="020B0600070205080204" pitchFamily="50" charset="-128"/>
                <a:cs typeface="Times New Roman" pitchFamily="18" charset="0"/>
              </a:rPr>
              <a:t>年度 </a:t>
            </a:r>
            <a:r>
              <a:rPr lang="zh-TW" altLang="en-US" sz="1200" dirty="0">
                <a:solidFill>
                  <a:prstClr val="black"/>
                </a:solidFill>
                <a:latin typeface="ＭＳ Ｐゴシック" panose="020B0600070205080204" pitchFamily="50" charset="-128"/>
                <a:cs typeface="Times New Roman" pitchFamily="18" charset="0"/>
              </a:rPr>
              <a:t>介護保険事業状況報告（年報））</a:t>
            </a:r>
          </a:p>
          <a:p>
            <a:endParaRPr lang="ja-JP" altLang="en-US" sz="1200" dirty="0" smtClean="0">
              <a:solidFill>
                <a:prstClr val="black"/>
              </a:solidFill>
              <a:latin typeface="ＭＳ Ｐゴシック" panose="020B0600070205080204" pitchFamily="50" charset="-128"/>
            </a:endParaRPr>
          </a:p>
        </p:txBody>
      </p:sp>
      <p:sp>
        <p:nvSpPr>
          <p:cNvPr id="8" name="正方形/長方形 7"/>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要介護認定の申請件数</a:t>
            </a:r>
          </a:p>
        </p:txBody>
      </p:sp>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2</a:t>
            </a:fld>
            <a:endParaRPr lang="ja-JP" altLang="en-US"/>
          </a:p>
        </p:txBody>
      </p:sp>
    </p:spTree>
    <p:extLst>
      <p:ext uri="{BB962C8B-B14F-4D97-AF65-F5344CB8AC3E}">
        <p14:creationId xmlns:p14="http://schemas.microsoft.com/office/powerpoint/2010/main" val="1993474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Text Box 4"/>
          <p:cNvSpPr txBox="1">
            <a:spLocks noChangeArrowheads="1"/>
          </p:cNvSpPr>
          <p:nvPr/>
        </p:nvSpPr>
        <p:spPr bwMode="auto">
          <a:xfrm>
            <a:off x="719513" y="1628800"/>
            <a:ext cx="1058491" cy="322838"/>
          </a:xfrm>
          <a:prstGeom prst="rect">
            <a:avLst/>
          </a:prstGeom>
          <a:noFill/>
          <a:ln w="9525">
            <a:noFill/>
            <a:miter lim="800000"/>
            <a:headEnd/>
            <a:tailEnd/>
          </a:ln>
          <a:effectLst/>
        </p:spPr>
        <p:txBody>
          <a:bodyPr wrap="none" lIns="0" tIns="45558" rIns="0" bIns="45558" anchor="ctr">
            <a:spAutoFit/>
          </a:bodyPr>
          <a:lstStyle/>
          <a:p>
            <a:pPr defTabSz="911787" fontAlgn="auto">
              <a:spcBef>
                <a:spcPct val="50000"/>
              </a:spcBef>
              <a:spcAft>
                <a:spcPts val="0"/>
              </a:spcAft>
              <a:defRPr/>
            </a:pPr>
            <a:r>
              <a:rPr lang="ja-JP" altLang="en-US" sz="1500" dirty="0">
                <a:solidFill>
                  <a:prstClr val="black"/>
                </a:solidFill>
                <a:effectLst>
                  <a:outerShdw blurRad="38100" dist="38100" dir="2700000" algn="tl">
                    <a:srgbClr val="C0C0C0"/>
                  </a:outerShdw>
                </a:effectLst>
                <a:latin typeface="Calibri"/>
                <a:ea typeface="ＭＳ Ｐゴシック"/>
              </a:rPr>
              <a:t>（単位：万人）</a:t>
            </a:r>
          </a:p>
        </p:txBody>
      </p:sp>
      <p:sp>
        <p:nvSpPr>
          <p:cNvPr id="179247" name="Text Box 47"/>
          <p:cNvSpPr txBox="1">
            <a:spLocks noChangeArrowheads="1"/>
          </p:cNvSpPr>
          <p:nvPr/>
        </p:nvSpPr>
        <p:spPr bwMode="auto">
          <a:xfrm>
            <a:off x="6848020" y="6540573"/>
            <a:ext cx="2687011" cy="281084"/>
          </a:xfrm>
          <a:prstGeom prst="rect">
            <a:avLst/>
          </a:prstGeom>
          <a:noFill/>
          <a:ln w="9525">
            <a:noFill/>
            <a:miter lim="800000"/>
            <a:headEnd/>
            <a:tailEnd/>
          </a:ln>
          <a:effectLst/>
        </p:spPr>
        <p:txBody>
          <a:bodyPr wrap="square" lIns="95485" tIns="47743" rIns="95485" bIns="47743" anchor="ctr">
            <a:spAutoFit/>
          </a:bodyPr>
          <a:lstStyle/>
          <a:p>
            <a:pPr algn="r" defTabSz="956002" fontAlgn="auto">
              <a:spcBef>
                <a:spcPct val="50000"/>
              </a:spcBef>
              <a:spcAft>
                <a:spcPts val="0"/>
              </a:spcAft>
              <a:defRPr/>
            </a:pPr>
            <a:r>
              <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（出典：介護保険事業状況報告）</a:t>
            </a:r>
          </a:p>
        </p:txBody>
      </p:sp>
      <p:sp>
        <p:nvSpPr>
          <p:cNvPr id="35" name="Text Box 47"/>
          <p:cNvSpPr txBox="1">
            <a:spLocks noChangeArrowheads="1"/>
          </p:cNvSpPr>
          <p:nvPr/>
        </p:nvSpPr>
        <p:spPr bwMode="auto">
          <a:xfrm>
            <a:off x="196809" y="6259489"/>
            <a:ext cx="9711530" cy="281084"/>
          </a:xfrm>
          <a:prstGeom prst="rect">
            <a:avLst/>
          </a:prstGeom>
          <a:noFill/>
          <a:ln w="9525">
            <a:noFill/>
            <a:miter lim="800000"/>
            <a:headEnd/>
            <a:tailEnd/>
          </a:ln>
          <a:effectLst/>
        </p:spPr>
        <p:txBody>
          <a:bodyPr wrap="square" lIns="95485" tIns="47743" rIns="95485" bIns="47743" anchor="ctr">
            <a:spAutoFit/>
          </a:bodyPr>
          <a:lstStyle/>
          <a:p>
            <a:pPr algn="l" defTabSz="956002" fontAlgn="auto">
              <a:spcBef>
                <a:spcPct val="50000"/>
              </a:spcBef>
              <a:spcAft>
                <a:spcPts val="0"/>
              </a:spcAft>
              <a:defRPr/>
            </a:pPr>
            <a:r>
              <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注１）陸前高田市、大槌町、女川町、桑折町、広野町、楢葉町、富岡町、川内村、大熊町、双葉町、浪江町は含まれていない</a:t>
            </a:r>
            <a:r>
              <a:rPr lang="ja-JP" altLang="en-US" sz="1200" dirty="0" smtClean="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a:t>
            </a:r>
            <a:endPar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endParaRPr>
          </a:p>
        </p:txBody>
      </p:sp>
      <p:sp>
        <p:nvSpPr>
          <p:cNvPr id="37" name="Text Box 47"/>
          <p:cNvSpPr txBox="1">
            <a:spLocks noChangeArrowheads="1"/>
          </p:cNvSpPr>
          <p:nvPr/>
        </p:nvSpPr>
        <p:spPr bwMode="auto">
          <a:xfrm>
            <a:off x="196781" y="6517979"/>
            <a:ext cx="9508933" cy="282575"/>
          </a:xfrm>
          <a:prstGeom prst="rect">
            <a:avLst/>
          </a:prstGeom>
          <a:noFill/>
          <a:ln w="9525">
            <a:noFill/>
            <a:miter lim="800000"/>
            <a:headEnd/>
            <a:tailEnd/>
          </a:ln>
          <a:effectLst/>
        </p:spPr>
        <p:txBody>
          <a:bodyPr lIns="95485" tIns="47743" rIns="95485" bIns="47743" anchor="ctr">
            <a:spAutoFit/>
          </a:bodyPr>
          <a:lstStyle/>
          <a:p>
            <a:pPr algn="l" defTabSz="956002" fontAlgn="auto">
              <a:spcBef>
                <a:spcPct val="50000"/>
              </a:spcBef>
              <a:spcAft>
                <a:spcPts val="0"/>
              </a:spcAft>
              <a:defRPr/>
            </a:pPr>
            <a:r>
              <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注２）楢葉町、富岡町、大熊町は含まれていない。</a:t>
            </a:r>
          </a:p>
        </p:txBody>
      </p:sp>
      <p:sp>
        <p:nvSpPr>
          <p:cNvPr id="2" name="テキスト ボックス 1"/>
          <p:cNvSpPr txBox="1"/>
          <p:nvPr/>
        </p:nvSpPr>
        <p:spPr>
          <a:xfrm>
            <a:off x="444169" y="507131"/>
            <a:ext cx="9008560" cy="584775"/>
          </a:xfrm>
          <a:prstGeom prst="rect">
            <a:avLst/>
          </a:prstGeom>
          <a:noFill/>
          <a:ln>
            <a:solidFill>
              <a:schemeClr val="tx1"/>
            </a:solidFill>
          </a:ln>
        </p:spPr>
        <p:txBody>
          <a:bodyPr wrap="square" rtlCol="0">
            <a:spAutoFit/>
          </a:bodyPr>
          <a:lstStyle/>
          <a:p>
            <a:pPr algn="l" defTabSz="914353" fontAlgn="auto">
              <a:spcBef>
                <a:spcPts val="0"/>
              </a:spcBef>
              <a:spcAft>
                <a:spcPts val="0"/>
              </a:spcAft>
            </a:pPr>
            <a:r>
              <a:rPr lang="ja-JP" altLang="en-US" sz="1600" dirty="0" smtClean="0">
                <a:solidFill>
                  <a:prstClr val="black"/>
                </a:solidFill>
                <a:latin typeface="Calibri"/>
                <a:ea typeface="ＭＳ Ｐゴシック"/>
              </a:rPr>
              <a:t>要介護（要支援）の認定者数は、平成２８年４月現在６３３万人で、この１７年間で約２．９０倍に。このうち軽度の認定者数の増が大きい。また、近年、増加のペースが再び拡大。</a:t>
            </a:r>
            <a:endParaRPr lang="ja-JP" altLang="en-US" sz="1600" dirty="0">
              <a:solidFill>
                <a:prstClr val="black"/>
              </a:solidFill>
              <a:latin typeface="Calibri"/>
              <a:ea typeface="ＭＳ Ｐゴシック"/>
            </a:endParaRPr>
          </a:p>
        </p:txBody>
      </p:sp>
      <p:graphicFrame>
        <p:nvGraphicFramePr>
          <p:cNvPr id="26" name="Group 61"/>
          <p:cNvGraphicFramePr>
            <a:graphicFrameLocks noGrp="1"/>
          </p:cNvGraphicFramePr>
          <p:nvPr>
            <p:ph/>
            <p:extLst>
              <p:ext uri="{D42A27DB-BD31-4B8C-83A1-F6EECF244321}">
                <p14:modId xmlns:p14="http://schemas.microsoft.com/office/powerpoint/2010/main" val="2950954768"/>
              </p:ext>
            </p:extLst>
          </p:nvPr>
        </p:nvGraphicFramePr>
        <p:xfrm>
          <a:off x="8771477" y="1382751"/>
          <a:ext cx="1085965" cy="4045183"/>
        </p:xfrm>
        <a:graphic>
          <a:graphicData uri="http://schemas.openxmlformats.org/drawingml/2006/table">
            <a:tbl>
              <a:tblPr/>
              <a:tblGrid>
                <a:gridCol w="241504"/>
                <a:gridCol w="321201"/>
                <a:gridCol w="523260"/>
              </a:tblGrid>
              <a:tr h="416236">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pitchFamily="34" charset="0"/>
                          <a:ea typeface="HG丸ｺﾞｼｯｸM-PRO" pitchFamily="50" charset="-128"/>
                        </a:rPr>
                        <a:t>計</a:t>
                      </a:r>
                    </a:p>
                  </a:txBody>
                  <a:tcPr marL="96228" marR="96228" marT="47541" marB="47541"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2.90</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　倍</a:t>
                      </a:r>
                    </a:p>
                  </a:txBody>
                  <a:tcPr marL="96228" marR="96228"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478">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pitchFamily="34" charset="0"/>
                          <a:ea typeface="HG丸ｺﾞｼｯｸM-PRO" pitchFamily="50" charset="-128"/>
                        </a:rPr>
                        <a:t>要介護</a:t>
                      </a:r>
                    </a:p>
                  </a:txBody>
                  <a:tcPr marL="96228" marR="96228" marT="47541" marB="47541"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５</a:t>
                      </a:r>
                    </a:p>
                  </a:txBody>
                  <a:tcPr marL="96228" marR="96228"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2.07</a:t>
                      </a: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　　</a:t>
                      </a:r>
                      <a:endPar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　倍</a:t>
                      </a:r>
                    </a:p>
                  </a:txBody>
                  <a:tcPr marL="96228" marR="96228"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478">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４</a:t>
                      </a:r>
                    </a:p>
                  </a:txBody>
                  <a:tcPr marL="96228" marR="96228"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2.27</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　倍</a:t>
                      </a:r>
                    </a:p>
                  </a:txBody>
                  <a:tcPr marL="96228" marR="96228"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478">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３</a:t>
                      </a:r>
                    </a:p>
                  </a:txBody>
                  <a:tcPr marL="96228" marR="96228"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2.64</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　倍</a:t>
                      </a:r>
                    </a:p>
                  </a:txBody>
                  <a:tcPr marL="96228" marR="96228"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478">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２</a:t>
                      </a:r>
                    </a:p>
                  </a:txBody>
                  <a:tcPr marL="96228" marR="96228"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2.81</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　倍</a:t>
                      </a:r>
                    </a:p>
                  </a:txBody>
                  <a:tcPr marL="96228" marR="96228"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059">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１</a:t>
                      </a:r>
                    </a:p>
                  </a:txBody>
                  <a:tcPr marL="96228" marR="96228"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3.59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    </a:t>
                      </a: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倍</a:t>
                      </a:r>
                    </a:p>
                  </a:txBody>
                  <a:tcPr marL="96228" marR="96228"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48072">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Arial" pitchFamily="34" charset="0"/>
                          <a:ea typeface="HG丸ｺﾞｼｯｸM-PRO" pitchFamily="50" charset="-128"/>
                        </a:rPr>
                        <a:t>経過的</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Arial" pitchFamily="34" charset="0"/>
                          <a:ea typeface="HG丸ｺﾞｼｯｸM-PRO" pitchFamily="50" charset="-128"/>
                        </a:rPr>
                        <a:t>要介護</a:t>
                      </a:r>
                    </a:p>
                  </a:txBody>
                  <a:tcPr marL="96228" marR="96228" marT="47541" marB="47541"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hMerge="1">
                  <a:txBody>
                    <a:bodyPr/>
                    <a:lstStyle/>
                    <a:p>
                      <a:endParaRPr kumimoji="1" lang="ja-JP" altLang="en-US"/>
                    </a:p>
                  </a:txBody>
                  <a:tcPr/>
                </a:tc>
                <a:tc vMerge="1">
                  <a:txBody>
                    <a:bodyPr/>
                    <a:lstStyle/>
                    <a:p>
                      <a:endParaRPr kumimoji="1" lang="ja-JP" altLang="en-US"/>
                    </a:p>
                  </a:txBody>
                  <a:tcPr/>
                </a:tc>
              </a:tr>
              <a:tr h="295301">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Arial" pitchFamily="34" charset="0"/>
                          <a:ea typeface="HG丸ｺﾞｼｯｸM-PRO" pitchFamily="50" charset="-128"/>
                        </a:rPr>
                        <a:t>要支援</a:t>
                      </a:r>
                    </a:p>
                  </a:txBody>
                  <a:tcPr marL="96228" marR="96228" marT="47541" marB="47541"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２</a:t>
                      </a:r>
                    </a:p>
                  </a:txBody>
                  <a:tcPr marL="96228" marR="96228"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vMerge="1">
                  <a:txBody>
                    <a:bodyPr/>
                    <a:lstStyle/>
                    <a:p>
                      <a:endParaRPr kumimoji="1" lang="ja-JP" altLang="en-US"/>
                    </a:p>
                  </a:txBody>
                  <a:tcPr/>
                </a:tc>
              </a:tr>
              <a:tr h="295301">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１</a:t>
                      </a:r>
                    </a:p>
                  </a:txBody>
                  <a:tcPr marL="96228" marR="96228"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vMerge="1">
                  <a:txBody>
                    <a:bodyPr/>
                    <a:lstStyle/>
                    <a:p>
                      <a:endParaRPr kumimoji="1" lang="ja-JP" altLang="en-US"/>
                    </a:p>
                  </a:txBody>
                  <a:tcPr/>
                </a:tc>
              </a:tr>
            </a:tbl>
          </a:graphicData>
        </a:graphic>
      </p:graphicFrame>
      <p:sp>
        <p:nvSpPr>
          <p:cNvPr id="27" name="Text Box 58"/>
          <p:cNvSpPr txBox="1">
            <a:spLocks noChangeArrowheads="1"/>
          </p:cNvSpPr>
          <p:nvPr/>
        </p:nvSpPr>
        <p:spPr bwMode="auto">
          <a:xfrm>
            <a:off x="8442607" y="1092328"/>
            <a:ext cx="1656980" cy="265797"/>
          </a:xfrm>
          <a:prstGeom prst="rect">
            <a:avLst/>
          </a:prstGeom>
          <a:noFill/>
          <a:ln w="9525">
            <a:noFill/>
            <a:miter lim="800000"/>
            <a:headEnd/>
            <a:tailEnd/>
          </a:ln>
        </p:spPr>
        <p:txBody>
          <a:bodyPr wrap="square" lIns="95614" tIns="47809" rIns="95614" bIns="47809">
            <a:spAutoFit/>
          </a:bodyPr>
          <a:lstStyle/>
          <a:p>
            <a:pPr defTabSz="952500" fontAlgn="auto">
              <a:spcBef>
                <a:spcPct val="50000"/>
              </a:spcBef>
              <a:spcAft>
                <a:spcPts val="0"/>
              </a:spcAft>
            </a:pPr>
            <a:r>
              <a:rPr lang="en-US" altLang="ja-JP" sz="1100" dirty="0" smtClean="0">
                <a:solidFill>
                  <a:srgbClr val="000000"/>
                </a:solidFill>
                <a:latin typeface="Calibri"/>
                <a:ea typeface="HG丸ｺﾞｼｯｸM-PRO" pitchFamily="50" charset="-128"/>
              </a:rPr>
              <a:t>H12.4</a:t>
            </a:r>
            <a:r>
              <a:rPr lang="ja-JP" altLang="en-US" sz="1100" dirty="0">
                <a:solidFill>
                  <a:srgbClr val="000000"/>
                </a:solidFill>
                <a:latin typeface="Calibri"/>
                <a:ea typeface="HG丸ｺﾞｼｯｸM-PRO" pitchFamily="50" charset="-128"/>
              </a:rPr>
              <a:t>→</a:t>
            </a:r>
            <a:r>
              <a:rPr lang="en-US" altLang="ja-JP" sz="1100" dirty="0" smtClean="0">
                <a:solidFill>
                  <a:srgbClr val="000000"/>
                </a:solidFill>
                <a:latin typeface="Calibri"/>
                <a:ea typeface="HG丸ｺﾞｼｯｸM-PRO" pitchFamily="50" charset="-128"/>
              </a:rPr>
              <a:t>H29.4</a:t>
            </a:r>
            <a:r>
              <a:rPr lang="ja-JP" altLang="en-US" sz="1100" dirty="0">
                <a:solidFill>
                  <a:srgbClr val="000000"/>
                </a:solidFill>
                <a:latin typeface="Calibri"/>
                <a:ea typeface="HG丸ｺﾞｼｯｸM-PRO" pitchFamily="50" charset="-128"/>
              </a:rPr>
              <a:t>の比較</a:t>
            </a:r>
          </a:p>
        </p:txBody>
      </p:sp>
      <p:sp>
        <p:nvSpPr>
          <p:cNvPr id="28" name="テキスト ボックス 27"/>
          <p:cNvSpPr txBox="1">
            <a:spLocks noChangeArrowheads="1"/>
          </p:cNvSpPr>
          <p:nvPr/>
        </p:nvSpPr>
        <p:spPr bwMode="auto">
          <a:xfrm>
            <a:off x="81280" y="64297"/>
            <a:ext cx="9915525" cy="461655"/>
          </a:xfrm>
          <a:prstGeom prst="rect">
            <a:avLst/>
          </a:prstGeom>
          <a:noFill/>
          <a:ln>
            <a:noFill/>
          </a:ln>
        </p:spPr>
        <p:txBody>
          <a:bodyPr wrap="square" lIns="91429" tIns="45715" rIns="91429" bIns="45715">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l" defTabSz="914353" eaLnBrk="1" fontAlgn="auto" hangingPunct="1">
              <a:spcBef>
                <a:spcPts val="0"/>
              </a:spcBef>
              <a:spcAft>
                <a:spcPts val="0"/>
              </a:spcAft>
              <a:defRPr/>
            </a:pPr>
            <a:r>
              <a:rPr lang="ja-JP" altLang="en-US" sz="2400" dirty="0" smtClean="0">
                <a:solidFill>
                  <a:prstClr val="black"/>
                </a:solidFill>
                <a:latin typeface="HGS創英角ｺﾞｼｯｸUB" panose="020B0900000000000000" pitchFamily="50" charset="-128"/>
                <a:ea typeface="HGS創英角ｺﾞｼｯｸUB" panose="020B0900000000000000" pitchFamily="50" charset="-128"/>
              </a:rPr>
              <a:t>要介護度</a:t>
            </a:r>
            <a:r>
              <a:rPr lang="ja-JP" altLang="en-US" sz="2400" dirty="0">
                <a:solidFill>
                  <a:prstClr val="black"/>
                </a:solidFill>
                <a:latin typeface="HGS創英角ｺﾞｼｯｸUB" panose="020B0900000000000000" pitchFamily="50" charset="-128"/>
                <a:ea typeface="HGS創英角ｺﾞｼｯｸUB" panose="020B0900000000000000" pitchFamily="50" charset="-128"/>
              </a:rPr>
              <a:t>別認定者数の</a:t>
            </a:r>
            <a:r>
              <a:rPr lang="ja-JP" altLang="en-US" sz="2400" dirty="0" smtClean="0">
                <a:solidFill>
                  <a:prstClr val="black"/>
                </a:solidFill>
                <a:latin typeface="HGS創英角ｺﾞｼｯｸUB" panose="020B0900000000000000" pitchFamily="50" charset="-128"/>
                <a:ea typeface="HGS創英角ｺﾞｼｯｸUB" panose="020B0900000000000000" pitchFamily="50" charset="-128"/>
              </a:rPr>
              <a:t>推移</a:t>
            </a:r>
            <a:endParaRPr lang="ja-JP" altLang="en-US" sz="2400" dirty="0">
              <a:solidFill>
                <a:prstClr val="black"/>
              </a:solidFill>
              <a:latin typeface="HGS創英角ｺﾞｼｯｸUB" panose="020B0900000000000000" pitchFamily="50" charset="-128"/>
              <a:ea typeface="HGS創英角ｺﾞｼｯｸUB" panose="020B0900000000000000" pitchFamily="50" charset="-128"/>
            </a:endParaRPr>
          </a:p>
        </p:txBody>
      </p:sp>
      <p:graphicFrame>
        <p:nvGraphicFramePr>
          <p:cNvPr id="30" name="グラフ 29"/>
          <p:cNvGraphicFramePr/>
          <p:nvPr>
            <p:extLst>
              <p:ext uri="{D42A27DB-BD31-4B8C-83A1-F6EECF244321}">
                <p14:modId xmlns:p14="http://schemas.microsoft.com/office/powerpoint/2010/main" val="2248902765"/>
              </p:ext>
            </p:extLst>
          </p:nvPr>
        </p:nvGraphicFramePr>
        <p:xfrm>
          <a:off x="-9525" y="1216396"/>
          <a:ext cx="8729326" cy="5067122"/>
        </p:xfrm>
        <a:graphic>
          <a:graphicData uri="http://schemas.openxmlformats.org/drawingml/2006/chart">
            <c:chart xmlns:c="http://schemas.openxmlformats.org/drawingml/2006/chart" xmlns:r="http://schemas.openxmlformats.org/officeDocument/2006/relationships" r:id="rId3"/>
          </a:graphicData>
        </a:graphic>
      </p:graphicFrame>
      <p:sp>
        <p:nvSpPr>
          <p:cNvPr id="41" name="Text Box 56"/>
          <p:cNvSpPr txBox="1">
            <a:spLocks noChangeArrowheads="1"/>
          </p:cNvSpPr>
          <p:nvPr/>
        </p:nvSpPr>
        <p:spPr bwMode="auto">
          <a:xfrm>
            <a:off x="5312307" y="5603729"/>
            <a:ext cx="835719" cy="250375"/>
          </a:xfrm>
          <a:prstGeom prst="rect">
            <a:avLst/>
          </a:prstGeom>
          <a:noFill/>
          <a:ln w="9525">
            <a:noFill/>
            <a:miter lim="800000"/>
            <a:headEnd/>
            <a:tailEnd/>
          </a:ln>
        </p:spPr>
        <p:txBody>
          <a:bodyPr wrap="square" lIns="95555" tIns="47777" rIns="95555" bIns="47777">
            <a:spAutoFit/>
          </a:bodyPr>
          <a:lstStyle/>
          <a:p>
            <a:pPr defTabSz="952500" fontAlgn="auto">
              <a:spcBef>
                <a:spcPct val="50000"/>
              </a:spcBef>
              <a:spcAft>
                <a:spcPts val="0"/>
              </a:spcAft>
            </a:pPr>
            <a:r>
              <a:rPr lang="ja-JP" altLang="en-US" sz="1000" b="1" dirty="0">
                <a:solidFill>
                  <a:srgbClr val="000000"/>
                </a:solidFill>
                <a:latin typeface="Calibri"/>
                <a:ea typeface="HG丸ｺﾞｼｯｸM-PRO" pitchFamily="50" charset="-128"/>
              </a:rPr>
              <a:t>（注１）</a:t>
            </a:r>
          </a:p>
        </p:txBody>
      </p:sp>
      <p:sp>
        <p:nvSpPr>
          <p:cNvPr id="42" name="Text Box 56"/>
          <p:cNvSpPr txBox="1">
            <a:spLocks noChangeArrowheads="1"/>
          </p:cNvSpPr>
          <p:nvPr/>
        </p:nvSpPr>
        <p:spPr bwMode="auto">
          <a:xfrm>
            <a:off x="5795832" y="5596039"/>
            <a:ext cx="835719" cy="250375"/>
          </a:xfrm>
          <a:prstGeom prst="rect">
            <a:avLst/>
          </a:prstGeom>
          <a:noFill/>
          <a:ln w="9525">
            <a:noFill/>
            <a:miter lim="800000"/>
            <a:headEnd/>
            <a:tailEnd/>
          </a:ln>
        </p:spPr>
        <p:txBody>
          <a:bodyPr wrap="square" lIns="95555" tIns="47777" rIns="95555" bIns="47777">
            <a:spAutoFit/>
          </a:bodyPr>
          <a:lstStyle/>
          <a:p>
            <a:pPr defTabSz="952500" fontAlgn="auto">
              <a:spcBef>
                <a:spcPct val="50000"/>
              </a:spcBef>
              <a:spcAft>
                <a:spcPts val="0"/>
              </a:spcAft>
            </a:pPr>
            <a:r>
              <a:rPr lang="ja-JP" altLang="en-US" sz="1000" b="1" dirty="0">
                <a:solidFill>
                  <a:srgbClr val="000000"/>
                </a:solidFill>
                <a:latin typeface="Calibri"/>
                <a:ea typeface="HG丸ｺﾞｼｯｸM-PRO" pitchFamily="50" charset="-128"/>
              </a:rPr>
              <a:t>（注２）</a:t>
            </a:r>
          </a:p>
        </p:txBody>
      </p:sp>
      <p:sp>
        <p:nvSpPr>
          <p:cNvPr id="4143" name="Oval 48"/>
          <p:cNvSpPr>
            <a:spLocks noChangeArrowheads="1"/>
          </p:cNvSpPr>
          <p:nvPr/>
        </p:nvSpPr>
        <p:spPr bwMode="auto">
          <a:xfrm>
            <a:off x="144188" y="3551740"/>
            <a:ext cx="506281" cy="271115"/>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a:solidFill>
                  <a:srgbClr val="000000"/>
                </a:solidFill>
                <a:latin typeface="Calibri"/>
                <a:ea typeface="HG丸ｺﾞｼｯｸM-PRO" pitchFamily="50" charset="-128"/>
              </a:rPr>
              <a:t>２１８</a:t>
            </a:r>
          </a:p>
        </p:txBody>
      </p:sp>
      <p:sp>
        <p:nvSpPr>
          <p:cNvPr id="4144" name="Oval 49"/>
          <p:cNvSpPr>
            <a:spLocks noChangeArrowheads="1"/>
          </p:cNvSpPr>
          <p:nvPr/>
        </p:nvSpPr>
        <p:spPr bwMode="auto">
          <a:xfrm>
            <a:off x="603844" y="3412214"/>
            <a:ext cx="521269" cy="279051"/>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a:solidFill>
                  <a:srgbClr val="000000"/>
                </a:solidFill>
                <a:latin typeface="Calibri"/>
                <a:ea typeface="HG丸ｺﾞｼｯｸM-PRO" pitchFamily="50" charset="-128"/>
              </a:rPr>
              <a:t>２５８</a:t>
            </a:r>
          </a:p>
        </p:txBody>
      </p:sp>
      <p:sp>
        <p:nvSpPr>
          <p:cNvPr id="4145" name="Oval 50"/>
          <p:cNvSpPr>
            <a:spLocks noChangeArrowheads="1"/>
          </p:cNvSpPr>
          <p:nvPr/>
        </p:nvSpPr>
        <p:spPr bwMode="auto">
          <a:xfrm>
            <a:off x="1080778" y="3141435"/>
            <a:ext cx="510339" cy="295897"/>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a:solidFill>
                  <a:srgbClr val="000000"/>
                </a:solidFill>
                <a:latin typeface="Calibri"/>
                <a:ea typeface="HG丸ｺﾞｼｯｸM-PRO" pitchFamily="50" charset="-128"/>
              </a:rPr>
              <a:t>３０３</a:t>
            </a:r>
          </a:p>
        </p:txBody>
      </p:sp>
      <p:sp>
        <p:nvSpPr>
          <p:cNvPr id="4146" name="Oval 51"/>
          <p:cNvSpPr>
            <a:spLocks noChangeArrowheads="1"/>
          </p:cNvSpPr>
          <p:nvPr/>
        </p:nvSpPr>
        <p:spPr bwMode="auto">
          <a:xfrm>
            <a:off x="1591094" y="2915076"/>
            <a:ext cx="427302" cy="287337"/>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a:solidFill>
                  <a:srgbClr val="000000"/>
                </a:solidFill>
                <a:latin typeface="Calibri"/>
                <a:ea typeface="HG丸ｺﾞｼｯｸM-PRO" pitchFamily="50" charset="-128"/>
              </a:rPr>
              <a:t>３４９</a:t>
            </a:r>
          </a:p>
        </p:txBody>
      </p:sp>
      <p:sp>
        <p:nvSpPr>
          <p:cNvPr id="4147" name="Oval 52"/>
          <p:cNvSpPr>
            <a:spLocks noChangeArrowheads="1"/>
          </p:cNvSpPr>
          <p:nvPr/>
        </p:nvSpPr>
        <p:spPr bwMode="auto">
          <a:xfrm>
            <a:off x="2018513" y="2703254"/>
            <a:ext cx="510564" cy="290974"/>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a:solidFill>
                  <a:srgbClr val="000000"/>
                </a:solidFill>
                <a:latin typeface="Calibri"/>
                <a:ea typeface="HG丸ｺﾞｼｯｸM-PRO" pitchFamily="50" charset="-128"/>
              </a:rPr>
              <a:t>３８７</a:t>
            </a:r>
          </a:p>
        </p:txBody>
      </p:sp>
      <p:sp>
        <p:nvSpPr>
          <p:cNvPr id="4148" name="Oval 53"/>
          <p:cNvSpPr>
            <a:spLocks noChangeArrowheads="1"/>
          </p:cNvSpPr>
          <p:nvPr/>
        </p:nvSpPr>
        <p:spPr bwMode="auto">
          <a:xfrm>
            <a:off x="2524084" y="2557044"/>
            <a:ext cx="476576" cy="294610"/>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a:solidFill>
                  <a:srgbClr val="000000"/>
                </a:solidFill>
                <a:latin typeface="Calibri"/>
                <a:ea typeface="HG丸ｺﾞｼｯｸM-PRO" pitchFamily="50" charset="-128"/>
              </a:rPr>
              <a:t>４１１</a:t>
            </a:r>
          </a:p>
        </p:txBody>
      </p:sp>
      <p:sp>
        <p:nvSpPr>
          <p:cNvPr id="4150" name="Oval 55"/>
          <p:cNvSpPr>
            <a:spLocks noChangeArrowheads="1"/>
          </p:cNvSpPr>
          <p:nvPr/>
        </p:nvSpPr>
        <p:spPr bwMode="auto">
          <a:xfrm>
            <a:off x="3490290" y="2334927"/>
            <a:ext cx="504335" cy="265787"/>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a:solidFill>
                  <a:srgbClr val="000000"/>
                </a:solidFill>
                <a:latin typeface="Calibri"/>
                <a:ea typeface="HG丸ｺﾞｼｯｸM-PRO" pitchFamily="50" charset="-128"/>
              </a:rPr>
              <a:t>４４１</a:t>
            </a:r>
          </a:p>
        </p:txBody>
      </p:sp>
      <p:sp>
        <p:nvSpPr>
          <p:cNvPr id="4154" name="Oval 59"/>
          <p:cNvSpPr>
            <a:spLocks noChangeArrowheads="1"/>
          </p:cNvSpPr>
          <p:nvPr/>
        </p:nvSpPr>
        <p:spPr bwMode="auto">
          <a:xfrm>
            <a:off x="3954012" y="2243473"/>
            <a:ext cx="500706" cy="288925"/>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a:solidFill>
                  <a:srgbClr val="000000"/>
                </a:solidFill>
                <a:latin typeface="Calibri"/>
                <a:ea typeface="HG丸ｺﾞｼｯｸM-PRO" pitchFamily="50" charset="-128"/>
              </a:rPr>
              <a:t>４５５</a:t>
            </a:r>
          </a:p>
        </p:txBody>
      </p:sp>
      <p:sp>
        <p:nvSpPr>
          <p:cNvPr id="4156" name="Oval 59"/>
          <p:cNvSpPr>
            <a:spLocks noChangeArrowheads="1"/>
          </p:cNvSpPr>
          <p:nvPr/>
        </p:nvSpPr>
        <p:spPr bwMode="auto">
          <a:xfrm>
            <a:off x="4944449" y="2091459"/>
            <a:ext cx="468659" cy="256211"/>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a:solidFill>
                  <a:srgbClr val="000000"/>
                </a:solidFill>
                <a:latin typeface="Calibri"/>
                <a:ea typeface="HG丸ｺﾞｼｯｸM-PRO" pitchFamily="50" charset="-128"/>
              </a:rPr>
              <a:t>４８７</a:t>
            </a:r>
            <a:endParaRPr lang="en-US" altLang="ja-JP" sz="1100" b="1" dirty="0">
              <a:solidFill>
                <a:srgbClr val="000000"/>
              </a:solidFill>
              <a:latin typeface="Calibri"/>
              <a:ea typeface="HG丸ｺﾞｼｯｸM-PRO" pitchFamily="50" charset="-128"/>
            </a:endParaRPr>
          </a:p>
        </p:txBody>
      </p:sp>
      <p:sp>
        <p:nvSpPr>
          <p:cNvPr id="4157" name="Oval 59"/>
          <p:cNvSpPr>
            <a:spLocks noChangeArrowheads="1"/>
          </p:cNvSpPr>
          <p:nvPr/>
        </p:nvSpPr>
        <p:spPr bwMode="auto">
          <a:xfrm>
            <a:off x="4468251" y="2206177"/>
            <a:ext cx="480052" cy="257499"/>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a:solidFill>
                  <a:srgbClr val="000000"/>
                </a:solidFill>
                <a:latin typeface="Calibri"/>
                <a:ea typeface="HG丸ｺﾞｼｯｸM-PRO" pitchFamily="50" charset="-128"/>
              </a:rPr>
              <a:t>４６９</a:t>
            </a:r>
            <a:endParaRPr lang="en-US" altLang="ja-JP" sz="1100" b="1" dirty="0">
              <a:solidFill>
                <a:srgbClr val="000000"/>
              </a:solidFill>
              <a:latin typeface="Calibri"/>
              <a:ea typeface="HG丸ｺﾞｼｯｸM-PRO" pitchFamily="50" charset="-128"/>
            </a:endParaRPr>
          </a:p>
        </p:txBody>
      </p:sp>
      <p:sp>
        <p:nvSpPr>
          <p:cNvPr id="4163" name="Oval 59"/>
          <p:cNvSpPr>
            <a:spLocks noChangeArrowheads="1"/>
          </p:cNvSpPr>
          <p:nvPr/>
        </p:nvSpPr>
        <p:spPr bwMode="auto">
          <a:xfrm>
            <a:off x="5395586" y="1963485"/>
            <a:ext cx="473363" cy="279642"/>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a:solidFill>
                  <a:srgbClr val="000000"/>
                </a:solidFill>
                <a:latin typeface="Calibri"/>
                <a:ea typeface="HG丸ｺﾞｼｯｸM-PRO" pitchFamily="50" charset="-128"/>
              </a:rPr>
              <a:t>５０８</a:t>
            </a:r>
            <a:endParaRPr lang="en-US" altLang="ja-JP" sz="1100" b="1" dirty="0">
              <a:solidFill>
                <a:srgbClr val="000000"/>
              </a:solidFill>
              <a:latin typeface="Calibri"/>
              <a:ea typeface="HG丸ｺﾞｼｯｸM-PRO" pitchFamily="50" charset="-128"/>
            </a:endParaRPr>
          </a:p>
        </p:txBody>
      </p:sp>
      <p:sp>
        <p:nvSpPr>
          <p:cNvPr id="40" name="Oval 59"/>
          <p:cNvSpPr>
            <a:spLocks noChangeArrowheads="1"/>
          </p:cNvSpPr>
          <p:nvPr/>
        </p:nvSpPr>
        <p:spPr bwMode="auto">
          <a:xfrm>
            <a:off x="5868949" y="1864984"/>
            <a:ext cx="489136" cy="286479"/>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a:solidFill>
                  <a:srgbClr val="000000"/>
                </a:solidFill>
                <a:latin typeface="Calibri"/>
                <a:ea typeface="HG丸ｺﾞｼｯｸM-PRO" pitchFamily="50" charset="-128"/>
              </a:rPr>
              <a:t>５３３</a:t>
            </a:r>
            <a:endParaRPr lang="en-US" altLang="ja-JP" sz="1100" b="1" dirty="0">
              <a:solidFill>
                <a:srgbClr val="000000"/>
              </a:solidFill>
              <a:latin typeface="Calibri"/>
              <a:ea typeface="HG丸ｺﾞｼｯｸM-PRO" pitchFamily="50" charset="-128"/>
            </a:endParaRPr>
          </a:p>
        </p:txBody>
      </p:sp>
      <p:sp>
        <p:nvSpPr>
          <p:cNvPr id="57" name="Oval 59"/>
          <p:cNvSpPr>
            <a:spLocks noChangeArrowheads="1"/>
          </p:cNvSpPr>
          <p:nvPr/>
        </p:nvSpPr>
        <p:spPr bwMode="auto">
          <a:xfrm>
            <a:off x="6345644" y="1698498"/>
            <a:ext cx="502260" cy="309725"/>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smtClean="0">
                <a:solidFill>
                  <a:srgbClr val="000000"/>
                </a:solidFill>
                <a:latin typeface="Calibri"/>
                <a:ea typeface="HG丸ｺﾞｼｯｸM-PRO" pitchFamily="50" charset="-128"/>
              </a:rPr>
              <a:t>５６４</a:t>
            </a:r>
            <a:endParaRPr lang="en-US" altLang="ja-JP" sz="1100" b="1" dirty="0">
              <a:solidFill>
                <a:srgbClr val="000000"/>
              </a:solidFill>
              <a:latin typeface="Calibri"/>
              <a:ea typeface="HG丸ｺﾞｼｯｸM-PRO" pitchFamily="50" charset="-128"/>
            </a:endParaRPr>
          </a:p>
        </p:txBody>
      </p:sp>
      <p:sp>
        <p:nvSpPr>
          <p:cNvPr id="4149" name="Oval 54"/>
          <p:cNvSpPr>
            <a:spLocks noChangeArrowheads="1"/>
          </p:cNvSpPr>
          <p:nvPr/>
        </p:nvSpPr>
        <p:spPr bwMode="auto">
          <a:xfrm>
            <a:off x="3000656" y="2413702"/>
            <a:ext cx="489483" cy="2656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a:solidFill>
                  <a:srgbClr val="000000"/>
                </a:solidFill>
                <a:latin typeface="Calibri"/>
                <a:ea typeface="HG丸ｺﾞｼｯｸM-PRO" pitchFamily="50" charset="-128"/>
              </a:rPr>
              <a:t>４３５</a:t>
            </a:r>
          </a:p>
        </p:txBody>
      </p:sp>
      <p:sp>
        <p:nvSpPr>
          <p:cNvPr id="31" name="フリーフォーム 30"/>
          <p:cNvSpPr/>
          <p:nvPr/>
        </p:nvSpPr>
        <p:spPr>
          <a:xfrm>
            <a:off x="85961" y="1151541"/>
            <a:ext cx="8345333" cy="2392258"/>
          </a:xfrm>
          <a:custGeom>
            <a:avLst/>
            <a:gdLst>
              <a:gd name="connsiteX0" fmla="*/ 0 w 7969956"/>
              <a:gd name="connsiteY0" fmla="*/ 2111022 h 2111022"/>
              <a:gd name="connsiteX1" fmla="*/ 2573867 w 7969956"/>
              <a:gd name="connsiteY1" fmla="*/ 1004711 h 2111022"/>
              <a:gd name="connsiteX2" fmla="*/ 4944533 w 7969956"/>
              <a:gd name="connsiteY2" fmla="*/ 620889 h 2111022"/>
              <a:gd name="connsiteX3" fmla="*/ 7145867 w 7969956"/>
              <a:gd name="connsiteY3" fmla="*/ 169333 h 2111022"/>
              <a:gd name="connsiteX4" fmla="*/ 7969956 w 7969956"/>
              <a:gd name="connsiteY4" fmla="*/ 0 h 211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9956" h="2111022">
                <a:moveTo>
                  <a:pt x="0" y="2111022"/>
                </a:moveTo>
                <a:cubicBezTo>
                  <a:pt x="874889" y="1682044"/>
                  <a:pt x="1749778" y="1253067"/>
                  <a:pt x="2573867" y="1004711"/>
                </a:cubicBezTo>
                <a:cubicBezTo>
                  <a:pt x="3397956" y="756355"/>
                  <a:pt x="4182533" y="760119"/>
                  <a:pt x="4944533" y="620889"/>
                </a:cubicBezTo>
                <a:cubicBezTo>
                  <a:pt x="5706533" y="481659"/>
                  <a:pt x="7145867" y="169333"/>
                  <a:pt x="7145867" y="169333"/>
                </a:cubicBezTo>
                <a:lnTo>
                  <a:pt x="7969956" y="0"/>
                </a:lnTo>
              </a:path>
            </a:pathLst>
          </a:custGeom>
          <a:noFill/>
          <a:ln w="381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defTabSz="914353" fontAlgn="auto">
              <a:spcBef>
                <a:spcPts val="0"/>
              </a:spcBef>
              <a:spcAft>
                <a:spcPts val="0"/>
              </a:spcAft>
            </a:pPr>
            <a:endParaRPr lang="ja-JP" altLang="en-US">
              <a:solidFill>
                <a:prstClr val="white"/>
              </a:solidFill>
            </a:endParaRPr>
          </a:p>
        </p:txBody>
      </p:sp>
      <p:sp>
        <p:nvSpPr>
          <p:cNvPr id="32" name="Oval 59"/>
          <p:cNvSpPr>
            <a:spLocks noChangeArrowheads="1"/>
          </p:cNvSpPr>
          <p:nvPr/>
        </p:nvSpPr>
        <p:spPr bwMode="auto">
          <a:xfrm>
            <a:off x="7774214" y="1429107"/>
            <a:ext cx="417250" cy="269733"/>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smtClean="0">
                <a:solidFill>
                  <a:srgbClr val="000000"/>
                </a:solidFill>
                <a:latin typeface="Calibri"/>
                <a:ea typeface="HG丸ｺﾞｼｯｸM-PRO" pitchFamily="50" charset="-128"/>
              </a:rPr>
              <a:t>６２２</a:t>
            </a:r>
            <a:endParaRPr lang="en-US" altLang="ja-JP" sz="1100" b="1" dirty="0">
              <a:solidFill>
                <a:srgbClr val="000000"/>
              </a:solidFill>
              <a:latin typeface="Calibri"/>
              <a:ea typeface="HG丸ｺﾞｼｯｸM-PRO" pitchFamily="50" charset="-128"/>
            </a:endParaRPr>
          </a:p>
        </p:txBody>
      </p:sp>
      <p:sp>
        <p:nvSpPr>
          <p:cNvPr id="34" name="Oval 59"/>
          <p:cNvSpPr>
            <a:spLocks noChangeArrowheads="1"/>
          </p:cNvSpPr>
          <p:nvPr/>
        </p:nvSpPr>
        <p:spPr bwMode="auto">
          <a:xfrm>
            <a:off x="7328205" y="1529425"/>
            <a:ext cx="446071" cy="260794"/>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smtClean="0">
                <a:solidFill>
                  <a:srgbClr val="000000"/>
                </a:solidFill>
                <a:latin typeface="Calibri"/>
                <a:ea typeface="HG丸ｺﾞｼｯｸM-PRO" pitchFamily="50" charset="-128"/>
              </a:rPr>
              <a:t>６０８</a:t>
            </a:r>
            <a:endParaRPr lang="en-US" altLang="ja-JP" sz="1100" b="1" dirty="0">
              <a:solidFill>
                <a:srgbClr val="000000"/>
              </a:solidFill>
              <a:latin typeface="Calibri"/>
              <a:ea typeface="HG丸ｺﾞｼｯｸM-PRO" pitchFamily="50" charset="-128"/>
            </a:endParaRPr>
          </a:p>
        </p:txBody>
      </p:sp>
      <p:sp>
        <p:nvSpPr>
          <p:cNvPr id="33" name="スライド番号プレースホルダー 2"/>
          <p:cNvSpPr>
            <a:spLocks noGrp="1"/>
          </p:cNvSpPr>
          <p:nvPr>
            <p:ph type="sldNum" sz="quarter" idx="11"/>
          </p:nvPr>
        </p:nvSpPr>
        <p:spPr>
          <a:xfrm>
            <a:off x="7595076" y="6492876"/>
            <a:ext cx="2310924" cy="365125"/>
          </a:xfrm>
        </p:spPr>
        <p:txBody>
          <a:bodyPr/>
          <a:lstStyle/>
          <a:p>
            <a:pPr>
              <a:defRPr/>
            </a:pPr>
            <a:fld id="{3A6C26CA-2F6A-400B-8DB6-58FE2A35CA43}" type="slidenum">
              <a:rPr lang="en-US" altLang="ja-JP" smtClean="0"/>
              <a:pPr>
                <a:defRPr/>
              </a:pPr>
              <a:t>3</a:t>
            </a:fld>
            <a:endParaRPr lang="en-US" altLang="ja-JP" dirty="0"/>
          </a:p>
        </p:txBody>
      </p:sp>
    </p:spTree>
    <p:extLst>
      <p:ext uri="{BB962C8B-B14F-4D97-AF65-F5344CB8AC3E}">
        <p14:creationId xmlns:p14="http://schemas.microsoft.com/office/powerpoint/2010/main" val="4288340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4113915478"/>
              </p:ext>
            </p:extLst>
          </p:nvPr>
        </p:nvGraphicFramePr>
        <p:xfrm>
          <a:off x="194472" y="1124748"/>
          <a:ext cx="9517058" cy="4968551"/>
        </p:xfrm>
        <a:graphic>
          <a:graphicData uri="http://schemas.openxmlformats.org/drawingml/2006/table">
            <a:tbl>
              <a:tblPr firstRow="1" bandRow="1">
                <a:tableStyleId>{5940675A-B579-460E-94D1-54222C63F5DA}</a:tableStyleId>
              </a:tblPr>
              <a:tblGrid>
                <a:gridCol w="1248139"/>
                <a:gridCol w="3042338"/>
                <a:gridCol w="2574286"/>
                <a:gridCol w="2652295"/>
              </a:tblGrid>
              <a:tr h="709793">
                <a:tc gridSpan="2">
                  <a:txBody>
                    <a:bodyPr/>
                    <a:lstStyle/>
                    <a:p>
                      <a:pPr algn="ctr"/>
                      <a:r>
                        <a:rPr kumimoji="1" lang="ja-JP" altLang="en-US" sz="1600" dirty="0" smtClean="0"/>
                        <a:t>申請区分等</a:t>
                      </a:r>
                      <a:endParaRPr kumimoji="1" lang="ja-JP" altLang="en-US" sz="1600" dirty="0"/>
                    </a:p>
                  </a:txBody>
                  <a:tcPr marL="99060" marR="99060" anchor="ctr"/>
                </a:tc>
                <a:tc hMerge="1">
                  <a:txBody>
                    <a:bodyPr/>
                    <a:lstStyle/>
                    <a:p>
                      <a:endParaRPr kumimoji="1" lang="ja-JP" altLang="en-US" sz="1200" dirty="0"/>
                    </a:p>
                  </a:txBody>
                  <a:tcPr/>
                </a:tc>
                <a:tc>
                  <a:txBody>
                    <a:bodyPr/>
                    <a:lstStyle/>
                    <a:p>
                      <a:pPr algn="ctr"/>
                      <a:r>
                        <a:rPr kumimoji="1" lang="ja-JP" altLang="en-US" sz="1600" dirty="0" smtClean="0"/>
                        <a:t>原則の</a:t>
                      </a:r>
                      <a:endParaRPr kumimoji="1" lang="en-US" altLang="ja-JP" sz="1600" dirty="0" smtClean="0"/>
                    </a:p>
                    <a:p>
                      <a:pPr algn="ctr"/>
                      <a:r>
                        <a:rPr kumimoji="1" lang="ja-JP" altLang="en-US" sz="1600" dirty="0" smtClean="0"/>
                        <a:t>認定有効期間</a:t>
                      </a:r>
                      <a:endParaRPr kumimoji="1" lang="ja-JP" altLang="en-US" sz="1600" dirty="0"/>
                    </a:p>
                  </a:txBody>
                  <a:tcPr marL="99060" marR="99060" anchor="ctr"/>
                </a:tc>
                <a:tc>
                  <a:txBody>
                    <a:bodyPr/>
                    <a:lstStyle/>
                    <a:p>
                      <a:pPr algn="ctr"/>
                      <a:r>
                        <a:rPr kumimoji="1" lang="ja-JP" altLang="en-US" sz="1600" dirty="0" smtClean="0"/>
                        <a:t>設定可能な</a:t>
                      </a:r>
                      <a:endParaRPr kumimoji="1" lang="en-US" altLang="ja-JP" sz="1600" dirty="0" smtClean="0"/>
                    </a:p>
                    <a:p>
                      <a:pPr algn="ctr"/>
                      <a:r>
                        <a:rPr kumimoji="1" lang="ja-JP" altLang="en-US" sz="1600" dirty="0" smtClean="0"/>
                        <a:t>認定有効期間の範囲</a:t>
                      </a:r>
                      <a:endParaRPr kumimoji="1" lang="en-US" altLang="ja-JP" sz="1600" dirty="0" smtClean="0"/>
                    </a:p>
                  </a:txBody>
                  <a:tcPr marL="99060" marR="99060" anchor="ctr"/>
                </a:tc>
              </a:tr>
              <a:tr h="709793">
                <a:tc gridSpan="2">
                  <a:txBody>
                    <a:bodyPr/>
                    <a:lstStyle/>
                    <a:p>
                      <a:r>
                        <a:rPr kumimoji="1" lang="ja-JP" altLang="en-US" sz="1600" dirty="0" smtClean="0"/>
                        <a:t>新規申請</a:t>
                      </a:r>
                      <a:endParaRPr kumimoji="1" lang="ja-JP" altLang="en-US" sz="1600" dirty="0"/>
                    </a:p>
                  </a:txBody>
                  <a:tcPr marL="99060" marR="99060" anchor="ctr"/>
                </a:tc>
                <a:tc hMerge="1">
                  <a:txBody>
                    <a:bodyPr/>
                    <a:lstStyle/>
                    <a:p>
                      <a:endParaRPr kumimoji="1" lang="ja-JP" altLang="en-US" sz="1200" dirty="0"/>
                    </a:p>
                  </a:txBody>
                  <a:tcPr/>
                </a:tc>
                <a:tc>
                  <a:txBody>
                    <a:bodyPr/>
                    <a:lstStyle/>
                    <a:p>
                      <a:pPr algn="ctr"/>
                      <a:r>
                        <a:rPr kumimoji="1" lang="ja-JP" altLang="en-US" sz="1600" dirty="0" smtClean="0"/>
                        <a:t>６ヶ月</a:t>
                      </a:r>
                      <a:endParaRPr kumimoji="1" lang="ja-JP" altLang="en-US" sz="1600" dirty="0"/>
                    </a:p>
                  </a:txBody>
                  <a:tcPr marL="99060" marR="99060" anchor="ctr"/>
                </a:tc>
                <a:tc>
                  <a:txBody>
                    <a:bodyPr/>
                    <a:lstStyle/>
                    <a:p>
                      <a:pPr algn="ctr"/>
                      <a:r>
                        <a:rPr kumimoji="1" lang="ja-JP" altLang="en-US" sz="1600" dirty="0" smtClean="0"/>
                        <a:t>３ヶ月～１２ヶ月</a:t>
                      </a:r>
                      <a:endParaRPr kumimoji="1" lang="ja-JP" altLang="en-US" sz="1600" dirty="0"/>
                    </a:p>
                  </a:txBody>
                  <a:tcPr marL="99060" marR="99060" anchor="ctr"/>
                </a:tc>
              </a:tr>
              <a:tr h="709793">
                <a:tc gridSpan="2">
                  <a:txBody>
                    <a:bodyPr/>
                    <a:lstStyle/>
                    <a:p>
                      <a:r>
                        <a:rPr kumimoji="1" lang="ja-JP" altLang="en-US" sz="1600" dirty="0" smtClean="0"/>
                        <a:t>区分変更申請</a:t>
                      </a:r>
                      <a:endParaRPr kumimoji="1" lang="ja-JP" altLang="en-US" sz="1600" dirty="0"/>
                    </a:p>
                  </a:txBody>
                  <a:tcPr marL="99060" marR="99060" anchor="ctr"/>
                </a:tc>
                <a:tc hMerge="1">
                  <a:txBody>
                    <a:bodyPr/>
                    <a:lstStyle/>
                    <a:p>
                      <a:endParaRPr kumimoji="1" lang="ja-JP" alt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６ヶ月</a:t>
                      </a:r>
                      <a:endParaRPr kumimoji="1" lang="ja-JP" altLang="en-US" sz="1600" dirty="0"/>
                    </a:p>
                  </a:txBody>
                  <a:tcPr marL="99060" marR="99060" anchor="ctr"/>
                </a:tc>
                <a:tc>
                  <a:txBody>
                    <a:bodyPr/>
                    <a:lstStyle/>
                    <a:p>
                      <a:pPr algn="ctr"/>
                      <a:r>
                        <a:rPr kumimoji="1" lang="ja-JP" altLang="en-US" sz="1600" dirty="0" smtClean="0"/>
                        <a:t>３ヶ月～１２ヶ月</a:t>
                      </a:r>
                      <a:endParaRPr kumimoji="1" lang="ja-JP" altLang="en-US" sz="1600" dirty="0"/>
                    </a:p>
                  </a:txBody>
                  <a:tcPr marL="99060" marR="99060" anchor="ctr"/>
                </a:tc>
              </a:tr>
              <a:tr h="709793">
                <a:tc rowSpan="4">
                  <a:txBody>
                    <a:bodyPr/>
                    <a:lstStyle/>
                    <a:p>
                      <a:r>
                        <a:rPr kumimoji="1" lang="ja-JP" altLang="en-US" sz="1600" dirty="0" smtClean="0"/>
                        <a:t>更新申請</a:t>
                      </a:r>
                      <a:endParaRPr kumimoji="1" lang="ja-JP" altLang="en-US" sz="1600" dirty="0"/>
                    </a:p>
                  </a:txBody>
                  <a:tcPr marL="99060" marR="99060" anchor="ctr"/>
                </a:tc>
                <a:tc>
                  <a:txBody>
                    <a:bodyPr/>
                    <a:lstStyle/>
                    <a:p>
                      <a:r>
                        <a:rPr kumimoji="1" lang="ja-JP" altLang="en-US" sz="1600" dirty="0" smtClean="0"/>
                        <a:t>前回要支援　→　今回要支援</a:t>
                      </a:r>
                      <a:endParaRPr kumimoji="1" lang="ja-JP" altLang="en-US" sz="1600" dirty="0"/>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１２ヶ月</a:t>
                      </a:r>
                      <a:endParaRPr kumimoji="1" lang="ja-JP" altLang="en-US" sz="1600" dirty="0"/>
                    </a:p>
                  </a:txBody>
                  <a:tcPr marL="99060" marR="99060" anchor="ctr"/>
                </a:tc>
                <a:tc>
                  <a:txBody>
                    <a:bodyPr/>
                    <a:lstStyle/>
                    <a:p>
                      <a:pPr algn="ctr"/>
                      <a:r>
                        <a:rPr kumimoji="1" lang="ja-JP" altLang="en-US" sz="1600" u="none" dirty="0" smtClean="0"/>
                        <a:t>３ヶ月～３６ヶ月</a:t>
                      </a:r>
                      <a:endParaRPr kumimoji="1" lang="ja-JP" altLang="en-US" sz="1600" u="none" dirty="0"/>
                    </a:p>
                  </a:txBody>
                  <a:tcPr marL="99060" marR="99060" anchor="ctr"/>
                </a:tc>
              </a:tr>
              <a:tr h="709793">
                <a:tc vMerge="1">
                  <a:txBody>
                    <a:bodyPr/>
                    <a:lstStyle/>
                    <a:p>
                      <a:endParaRPr kumimoji="1" lang="ja-JP" altLang="en-US" sz="1200" dirty="0"/>
                    </a:p>
                  </a:txBody>
                  <a:tcPr/>
                </a:tc>
                <a:tc>
                  <a:txBody>
                    <a:bodyPr/>
                    <a:lstStyle/>
                    <a:p>
                      <a:r>
                        <a:rPr kumimoji="1" lang="ja-JP" altLang="en-US" sz="1600" dirty="0" smtClean="0"/>
                        <a:t>前回要支援　→　今回要介護</a:t>
                      </a:r>
                      <a:endParaRPr kumimoji="1" lang="ja-JP" altLang="en-US" sz="1600" dirty="0"/>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１２ヶ月</a:t>
                      </a:r>
                      <a:r>
                        <a:rPr kumimoji="1" lang="en-US" altLang="ja-JP" sz="1600" dirty="0" smtClean="0"/>
                        <a:t>※</a:t>
                      </a:r>
                      <a:endParaRPr kumimoji="1" lang="ja-JP" altLang="en-US" sz="1600" dirty="0" smtClean="0"/>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u="none" dirty="0" smtClean="0"/>
                        <a:t>３ヶ月～３６ヶ月</a:t>
                      </a:r>
                      <a:r>
                        <a:rPr kumimoji="1" lang="en-US" altLang="ja-JP" sz="1600" dirty="0" smtClean="0"/>
                        <a:t>※</a:t>
                      </a:r>
                      <a:endParaRPr kumimoji="1" lang="ja-JP" altLang="en-US" sz="1600" u="none" dirty="0" smtClean="0"/>
                    </a:p>
                  </a:txBody>
                  <a:tcPr marL="99060" marR="99060" anchor="ctr"/>
                </a:tc>
              </a:tr>
              <a:tr h="709793">
                <a:tc vMerge="1">
                  <a:txBody>
                    <a:bodyPr/>
                    <a:lstStyle/>
                    <a:p>
                      <a:endParaRPr kumimoji="1" lang="ja-JP" altLang="en-US" sz="1200" dirty="0"/>
                    </a:p>
                  </a:txBody>
                  <a:tcPr/>
                </a:tc>
                <a:tc>
                  <a:txBody>
                    <a:bodyPr/>
                    <a:lstStyle/>
                    <a:p>
                      <a:r>
                        <a:rPr kumimoji="1" lang="ja-JP" altLang="en-US" sz="1600" dirty="0" smtClean="0"/>
                        <a:t>前回要介護　→　今回要支援</a:t>
                      </a:r>
                      <a:endParaRPr kumimoji="1" lang="ja-JP" altLang="en-US" sz="1600" dirty="0"/>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１２ヶ月</a:t>
                      </a:r>
                    </a:p>
                  </a:txBody>
                  <a:tcPr marL="99060" marR="99060" anchor="ctr"/>
                </a:tc>
                <a:tc>
                  <a:txBody>
                    <a:bodyPr/>
                    <a:lstStyle/>
                    <a:p>
                      <a:pPr algn="ctr"/>
                      <a:r>
                        <a:rPr kumimoji="1" lang="ja-JP" altLang="en-US" sz="1600" u="none" dirty="0" smtClean="0"/>
                        <a:t>３ヶ月～３６ヶ月</a:t>
                      </a:r>
                    </a:p>
                  </a:txBody>
                  <a:tcPr marL="99060" marR="99060" anchor="ctr"/>
                </a:tc>
              </a:tr>
              <a:tr h="709793">
                <a:tc vMerge="1">
                  <a:txBody>
                    <a:bodyPr/>
                    <a:lstStyle/>
                    <a:p>
                      <a:endParaRPr kumimoji="1" lang="ja-JP" altLang="en-US" sz="1200" dirty="0"/>
                    </a:p>
                  </a:txBody>
                  <a:tcPr/>
                </a:tc>
                <a:tc>
                  <a:txBody>
                    <a:bodyPr/>
                    <a:lstStyle/>
                    <a:p>
                      <a:r>
                        <a:rPr kumimoji="1" lang="ja-JP" altLang="en-US" sz="1600" dirty="0" smtClean="0"/>
                        <a:t>前回要介護　→　今回要介護</a:t>
                      </a:r>
                      <a:endParaRPr kumimoji="1" lang="ja-JP" altLang="en-US" sz="1600" dirty="0"/>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１２ヶ月</a:t>
                      </a:r>
                      <a:r>
                        <a:rPr kumimoji="1" lang="en-US" altLang="ja-JP" sz="1600" dirty="0" smtClean="0"/>
                        <a:t>※</a:t>
                      </a:r>
                      <a:endParaRPr kumimoji="1" lang="ja-JP" altLang="en-US" sz="1600" dirty="0"/>
                    </a:p>
                  </a:txBody>
                  <a:tcPr marL="99060" marR="99060" anchor="ctr"/>
                </a:tc>
                <a:tc>
                  <a:txBody>
                    <a:bodyPr/>
                    <a:lstStyle/>
                    <a:p>
                      <a:pPr algn="ctr"/>
                      <a:r>
                        <a:rPr kumimoji="1" lang="ja-JP" altLang="en-US" sz="1600" dirty="0" smtClean="0"/>
                        <a:t>３ヶ月～３６ヶ月</a:t>
                      </a:r>
                      <a:r>
                        <a:rPr kumimoji="1" lang="en-US" altLang="ja-JP" sz="1600" dirty="0" smtClean="0"/>
                        <a:t>※</a:t>
                      </a:r>
                      <a:endParaRPr kumimoji="1" lang="ja-JP" altLang="en-US" sz="1600" dirty="0"/>
                    </a:p>
                  </a:txBody>
                  <a:tcPr marL="99060" marR="99060" anchor="ctr"/>
                </a:tc>
              </a:tr>
            </a:tbl>
          </a:graphicData>
        </a:graphic>
      </p:graphicFrame>
      <p:sp>
        <p:nvSpPr>
          <p:cNvPr id="10" name="正方形/長方形 9"/>
          <p:cNvSpPr/>
          <p:nvPr/>
        </p:nvSpPr>
        <p:spPr>
          <a:xfrm>
            <a:off x="0" y="13648"/>
            <a:ext cx="9906000" cy="69269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kumimoji="0" lang="ja-JP" altLang="en-US" sz="3200" kern="0" dirty="0" smtClean="0">
                <a:solidFill>
                  <a:prstClr val="white"/>
                </a:solidFill>
                <a:latin typeface="Calibri"/>
                <a:ea typeface="ＭＳ Ｐゴシック"/>
              </a:rPr>
              <a:t>要介護認定に係る有効期間について</a:t>
            </a:r>
            <a:endParaRPr kumimoji="0" lang="ja-JP" altLang="en-US" sz="3200" kern="0" dirty="0">
              <a:solidFill>
                <a:prstClr val="white"/>
              </a:solidFill>
              <a:latin typeface="Calibri"/>
              <a:ea typeface="ＭＳ Ｐゴシック"/>
            </a:endParaRPr>
          </a:p>
        </p:txBody>
      </p:sp>
      <p:sp>
        <p:nvSpPr>
          <p:cNvPr id="4" name="テキスト ボックス 3"/>
          <p:cNvSpPr txBox="1"/>
          <p:nvPr/>
        </p:nvSpPr>
        <p:spPr>
          <a:xfrm>
            <a:off x="191068" y="6180891"/>
            <a:ext cx="7200000" cy="324000"/>
          </a:xfrm>
          <a:prstGeom prst="rect">
            <a:avLst/>
          </a:prstGeom>
          <a:noFill/>
        </p:spPr>
        <p:txBody>
          <a:bodyPr wrap="square" rtlCol="0">
            <a:spAutoFit/>
          </a:bodyPr>
          <a:lstStyle/>
          <a:p>
            <a:r>
              <a:rPr kumimoji="1" lang="en-US" altLang="ja-JP" sz="1400" dirty="0" smtClean="0">
                <a:latin typeface="ＭＳ Ｐゴシック" panose="020B0600070205080204" pitchFamily="50" charset="-128"/>
              </a:rPr>
              <a:t>※</a:t>
            </a:r>
            <a:r>
              <a:rPr kumimoji="1" lang="ja-JP" altLang="en-US" sz="1400" dirty="0" smtClean="0">
                <a:latin typeface="ＭＳ Ｐゴシック" panose="020B0600070205080204" pitchFamily="50" charset="-128"/>
              </a:rPr>
              <a:t>　状態不安定による要介護１の場合は、６ヶ月以下の期間に設定することが適当です。</a:t>
            </a:r>
            <a:endParaRPr kumimoji="1" lang="ja-JP" altLang="en-US" sz="1400" dirty="0">
              <a:latin typeface="ＭＳ Ｐゴシック" panose="020B0600070205080204" pitchFamily="50" charset="-128"/>
            </a:endParaRPr>
          </a:p>
        </p:txBody>
      </p:sp>
      <p:sp>
        <p:nvSpPr>
          <p:cNvPr id="5" name="スライド番号プレースホルダー 2"/>
          <p:cNvSpPr>
            <a:spLocks noGrp="1"/>
          </p:cNvSpPr>
          <p:nvPr>
            <p:ph type="sldNum" sz="quarter" idx="12"/>
          </p:nvPr>
        </p:nvSpPr>
        <p:spPr/>
        <p:txBody>
          <a:bodyPr/>
          <a:lstStyle/>
          <a:p>
            <a:pPr>
              <a:defRPr/>
            </a:pPr>
            <a:fld id="{3A6C26CA-2F6A-400B-8DB6-58FE2A35CA43}" type="slidenum">
              <a:rPr lang="en-US" altLang="ja-JP" smtClean="0"/>
              <a:pPr>
                <a:defRPr/>
              </a:pPr>
              <a:t>4</a:t>
            </a:fld>
            <a:endParaRPr lang="en-US" altLang="ja-JP" dirty="0"/>
          </a:p>
        </p:txBody>
      </p:sp>
    </p:spTree>
    <p:extLst>
      <p:ext uri="{BB962C8B-B14F-4D97-AF65-F5344CB8AC3E}">
        <p14:creationId xmlns:p14="http://schemas.microsoft.com/office/powerpoint/2010/main" val="2383402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78242" y="769646"/>
            <a:ext cx="9549523" cy="6021283"/>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anchor="t" anchorCtr="0"/>
          <a:lstStyle/>
          <a:p>
            <a:pPr indent="-1080000">
              <a:lnSpc>
                <a:spcPts val="2400"/>
              </a:lnSpc>
            </a:pPr>
            <a:endParaRPr lang="ja-JP" altLang="en-US" sz="1200" dirty="0">
              <a:latin typeface="ＭＳ ゴシック" pitchFamily="49" charset="-128"/>
              <a:ea typeface="ＭＳ ゴシック" pitchFamily="49" charset="-128"/>
            </a:endParaRPr>
          </a:p>
          <a:p>
            <a:pPr indent="-1080000">
              <a:lnSpc>
                <a:spcPts val="2500"/>
              </a:lnSpc>
            </a:pPr>
            <a:endPar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indent="-1080000">
              <a:lnSpc>
                <a:spcPts val="2500"/>
              </a:lnSpc>
            </a:pP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日以降の申請分であって、以下</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要件の</a:t>
            </a:r>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すべてに合致する</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者について、認定審査会の簡素化を可能とする。</a:t>
            </a:r>
          </a:p>
          <a:p>
            <a:pPr indent="-1080000">
              <a:lnSpc>
                <a:spcPts val="2500"/>
              </a:lnSpc>
            </a:pPr>
            <a:endPar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indent="-1080000">
              <a:lnSpc>
                <a:spcPts val="2500"/>
              </a:lnSpc>
            </a:pP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条件①</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第１号被保険者である</a:t>
            </a:r>
            <a:endPar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indent="-1080000">
              <a:lnSpc>
                <a:spcPts val="2500"/>
              </a:lnSpc>
            </a:pP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条件②</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更新申請である</a:t>
            </a:r>
            <a:endParaRPr lang="ja-JP" altLang="en-US"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1080000">
              <a:lnSpc>
                <a:spcPts val="2500"/>
              </a:lnSpc>
            </a:pP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条件③</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コンピュータ</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判定</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結果の要介護度が</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、前回認定結果の要介護度</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a:t>
            </a:r>
          </a:p>
          <a:p>
            <a:pPr indent="-1080000">
              <a:lnSpc>
                <a:spcPts val="2500"/>
              </a:lnSpc>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一致</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して</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いる</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indent="-1080000">
              <a:lnSpc>
                <a:spcPts val="2500"/>
              </a:lnSpc>
            </a:pP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条件④</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前回</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認定の有効期間が</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か月以上で</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ある</a:t>
            </a:r>
            <a:endParaRPr lang="ja-JP" altLang="en-US"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1080000">
              <a:lnSpc>
                <a:spcPts val="2500"/>
              </a:lnSpc>
            </a:pP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条件⑤</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コンピュータ判定結果が要介護</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または要支援</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の者の場合は、今回の</a:t>
            </a:r>
          </a:p>
          <a:p>
            <a:pPr indent="-1080000">
              <a:lnSpc>
                <a:spcPts val="2500"/>
              </a:lnSpc>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状態</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安定性判定ロジックで「安定」と判定</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されている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indent="-1080000">
              <a:lnSpc>
                <a:spcPts val="2500"/>
              </a:lnSpc>
            </a:pP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条件⑥</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コンピュータ判定</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結果の</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要介護</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認定等基準時間が「一段階重い</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要介護</a:t>
            </a:r>
          </a:p>
          <a:p>
            <a:pPr indent="-1080000">
              <a:lnSpc>
                <a:spcPts val="2500"/>
              </a:lnSpc>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度</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に達するまで</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分以内（重度化キワ</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分以内）」では</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ない</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タイトル 1"/>
          <p:cNvSpPr txBox="1">
            <a:spLocks/>
          </p:cNvSpPr>
          <p:nvPr/>
        </p:nvSpPr>
        <p:spPr>
          <a:xfrm>
            <a:off x="68123" y="44624"/>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a:solidFill>
                  <a:prstClr val="black"/>
                </a:solidFill>
                <a:latin typeface="HGPｺﾞｼｯｸE" panose="020B0900000000000000" pitchFamily="50" charset="-128"/>
                <a:ea typeface="HGPｺﾞｼｯｸE" panose="020B0900000000000000" pitchFamily="50" charset="-128"/>
              </a:rPr>
              <a:t>要介護</a:t>
            </a:r>
            <a:r>
              <a:rPr lang="ja-JP" altLang="en-US" sz="2800" dirty="0" smtClean="0">
                <a:solidFill>
                  <a:prstClr val="black"/>
                </a:solidFill>
                <a:latin typeface="HGPｺﾞｼｯｸE" panose="020B0900000000000000" pitchFamily="50" charset="-128"/>
                <a:ea typeface="HGPｺﾞｼｯｸE" panose="020B0900000000000000" pitchFamily="50" charset="-128"/>
              </a:rPr>
              <a:t>認定に係る認定審査会の簡素化について</a:t>
            </a:r>
            <a:endParaRPr lang="ja-JP" altLang="en-US" sz="2800" dirty="0">
              <a:solidFill>
                <a:prstClr val="black"/>
              </a:solidFill>
              <a:latin typeface="HGPｺﾞｼｯｸE" panose="020B0900000000000000" pitchFamily="50" charset="-128"/>
              <a:ea typeface="HGPｺﾞｼｯｸE" panose="020B0900000000000000" pitchFamily="50" charset="-128"/>
            </a:endParaRPr>
          </a:p>
        </p:txBody>
      </p:sp>
      <p:sp>
        <p:nvSpPr>
          <p:cNvPr id="4" name="角丸四角形 3"/>
          <p:cNvSpPr/>
          <p:nvPr/>
        </p:nvSpPr>
        <p:spPr>
          <a:xfrm>
            <a:off x="103378" y="620688"/>
            <a:ext cx="4381570" cy="504056"/>
          </a:xfrm>
          <a:prstGeom prst="roundRect">
            <a:avLst/>
          </a:prstGeom>
          <a:solidFill>
            <a:srgbClr val="66FF6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簡素化対象要件</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F008411C-B7F6-4B40-9225-487C215E7D64}" type="slidenum">
              <a:rPr lang="ja-JP" altLang="en-US" smtClean="0"/>
              <a:pPr>
                <a:defRPr/>
              </a:pPr>
              <a:t>5</a:t>
            </a:fld>
            <a:endParaRPr lang="ja-JP" altLang="en-US"/>
          </a:p>
        </p:txBody>
      </p:sp>
    </p:spTree>
    <p:extLst>
      <p:ext uri="{BB962C8B-B14F-4D97-AF65-F5344CB8AC3E}">
        <p14:creationId xmlns:p14="http://schemas.microsoft.com/office/powerpoint/2010/main" val="498002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78242" y="769646"/>
            <a:ext cx="9549523" cy="6021283"/>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anchor="t" anchorCtr="0"/>
          <a:lstStyle/>
          <a:p>
            <a:pPr indent="-1080000">
              <a:lnSpc>
                <a:spcPts val="2400"/>
              </a:lnSpc>
            </a:pPr>
            <a:endParaRPr lang="ja-JP" altLang="en-US" sz="1200" dirty="0">
              <a:latin typeface="ＭＳ ゴシック" pitchFamily="49" charset="-128"/>
              <a:ea typeface="ＭＳ ゴシック" pitchFamily="49" charset="-128"/>
            </a:endParaRPr>
          </a:p>
          <a:p>
            <a:pPr indent="-1080000">
              <a:lnSpc>
                <a:spcPts val="2500"/>
              </a:lnSpc>
            </a:pPr>
            <a:endParaRPr lang="ja-JP" altLang="en-US"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indent="-1080000">
              <a:lnSpc>
                <a:spcPts val="2500"/>
              </a:lnSpc>
            </a:pP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簡素化の具体的な方法については、保険者において決定するが、少なくとも審査</a:t>
            </a:r>
          </a:p>
          <a:p>
            <a:pPr indent="-1080000">
              <a:lnSpc>
                <a:spcPts val="2500"/>
              </a:lnSpc>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会の開催自体は実施することが適当</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indent="-1080000">
              <a:lnSpc>
                <a:spcPts val="2500"/>
              </a:lnSpc>
            </a:pP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indent="-1080000">
              <a:lnSpc>
                <a:spcPts val="25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○①～⑥の条件に合致する者であっても、各保険者の判断により審査会を簡素化せずに実施することは妨げられない。</a:t>
            </a:r>
          </a:p>
          <a:p>
            <a:pPr indent="-1080000">
              <a:lnSpc>
                <a:spcPts val="25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また、保険者により①～⑥に加えて新たな要件を設けることも差し支えない。</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indent="-1080000">
              <a:lnSpc>
                <a:spcPts val="25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例：コンピュータ判定結果が要支援</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要介護</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の者については、状態の安定性に関わらず簡素化しないこととする　等</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indent="-1080000">
              <a:lnSpc>
                <a:spcPts val="2500"/>
              </a:lnSpc>
            </a:pP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indent="-1080000">
              <a:lnSpc>
                <a:spcPts val="25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○認定審査会を簡素化して実施した場合も、介護保険法第</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条第</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項等に定める審</a:t>
            </a:r>
          </a:p>
          <a:p>
            <a:pPr indent="-1080000">
              <a:lnSpc>
                <a:spcPts val="2500"/>
              </a:lnSpc>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査会への審査</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判定</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の求め及び同条第</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項に定める審査会による審査判定を実施し</a:t>
            </a:r>
          </a:p>
          <a:p>
            <a:pPr indent="-1080000">
              <a:lnSpc>
                <a:spcPts val="2500"/>
              </a:lnSpc>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た</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扱いとなる。</a:t>
            </a:r>
          </a:p>
          <a:p>
            <a:pPr indent="-1080000">
              <a:lnSpc>
                <a:spcPts val="25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タイトル 1"/>
          <p:cNvSpPr txBox="1">
            <a:spLocks/>
          </p:cNvSpPr>
          <p:nvPr/>
        </p:nvSpPr>
        <p:spPr>
          <a:xfrm>
            <a:off x="68123" y="44624"/>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a:solidFill>
                  <a:prstClr val="black"/>
                </a:solidFill>
                <a:latin typeface="HGPｺﾞｼｯｸE" panose="020B0900000000000000" pitchFamily="50" charset="-128"/>
                <a:ea typeface="HGPｺﾞｼｯｸE" panose="020B0900000000000000" pitchFamily="50" charset="-128"/>
              </a:rPr>
              <a:t>要介護</a:t>
            </a:r>
            <a:r>
              <a:rPr lang="ja-JP" altLang="en-US" sz="2800" dirty="0" smtClean="0">
                <a:solidFill>
                  <a:prstClr val="black"/>
                </a:solidFill>
                <a:latin typeface="HGPｺﾞｼｯｸE" panose="020B0900000000000000" pitchFamily="50" charset="-128"/>
                <a:ea typeface="HGPｺﾞｼｯｸE" panose="020B0900000000000000" pitchFamily="50" charset="-128"/>
              </a:rPr>
              <a:t>認定に係る</a:t>
            </a:r>
            <a:r>
              <a:rPr lang="ja-JP" altLang="en-US" sz="2800" dirty="0">
                <a:solidFill>
                  <a:prstClr val="black"/>
                </a:solidFill>
                <a:latin typeface="HGPｺﾞｼｯｸE" panose="020B0900000000000000" pitchFamily="50" charset="-128"/>
                <a:ea typeface="HGPｺﾞｼｯｸE" panose="020B0900000000000000" pitchFamily="50" charset="-128"/>
              </a:rPr>
              <a:t>認定審査会</a:t>
            </a:r>
            <a:r>
              <a:rPr lang="ja-JP" altLang="en-US" sz="2800" dirty="0" smtClean="0">
                <a:solidFill>
                  <a:prstClr val="black"/>
                </a:solidFill>
                <a:latin typeface="HGPｺﾞｼｯｸE" panose="020B0900000000000000" pitchFamily="50" charset="-128"/>
                <a:ea typeface="HGPｺﾞｼｯｸE" panose="020B0900000000000000" pitchFamily="50" charset="-128"/>
              </a:rPr>
              <a:t>の簡素化について</a:t>
            </a:r>
            <a:endParaRPr lang="ja-JP" altLang="en-US" sz="2800" dirty="0">
              <a:solidFill>
                <a:prstClr val="black"/>
              </a:solidFill>
              <a:latin typeface="HGPｺﾞｼｯｸE" panose="020B0900000000000000" pitchFamily="50" charset="-128"/>
              <a:ea typeface="HGPｺﾞｼｯｸE" panose="020B0900000000000000" pitchFamily="50" charset="-128"/>
            </a:endParaRPr>
          </a:p>
        </p:txBody>
      </p:sp>
      <p:sp>
        <p:nvSpPr>
          <p:cNvPr id="4" name="角丸四角形 3"/>
          <p:cNvSpPr/>
          <p:nvPr/>
        </p:nvSpPr>
        <p:spPr>
          <a:xfrm>
            <a:off x="103378" y="620688"/>
            <a:ext cx="4381570" cy="504056"/>
          </a:xfrm>
          <a:prstGeom prst="roundRect">
            <a:avLst/>
          </a:prstGeom>
          <a:solidFill>
            <a:srgbClr val="66FF6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簡素化についての考え方</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F008411C-B7F6-4B40-9225-487C215E7D64}" type="slidenum">
              <a:rPr lang="ja-JP" altLang="en-US" smtClean="0"/>
              <a:pPr>
                <a:defRPr/>
              </a:pPr>
              <a:t>6</a:t>
            </a:fld>
            <a:endParaRPr lang="ja-JP" altLang="en-US"/>
          </a:p>
        </p:txBody>
      </p:sp>
    </p:spTree>
    <p:extLst>
      <p:ext uri="{BB962C8B-B14F-4D97-AF65-F5344CB8AC3E}">
        <p14:creationId xmlns:p14="http://schemas.microsoft.com/office/powerpoint/2010/main" val="4148329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230904" y="795137"/>
            <a:ext cx="9549523" cy="5948161"/>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anchor="t" anchorCtr="0"/>
          <a:lstStyle/>
          <a:p>
            <a:pPr indent="-1080000">
              <a:lnSpc>
                <a:spcPts val="24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簡素化対象となるケースの全体の申請件数に占める割合は以下の通り。</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タイトル 1"/>
          <p:cNvSpPr txBox="1">
            <a:spLocks/>
          </p:cNvSpPr>
          <p:nvPr/>
        </p:nvSpPr>
        <p:spPr>
          <a:xfrm>
            <a:off x="120785" y="197615"/>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smtClean="0">
                <a:solidFill>
                  <a:prstClr val="black"/>
                </a:solidFill>
                <a:latin typeface="HGPｺﾞｼｯｸE" panose="020B0900000000000000" pitchFamily="50" charset="-128"/>
                <a:ea typeface="HGPｺﾞｼｯｸE" panose="020B0900000000000000" pitchFamily="50" charset="-128"/>
              </a:rPr>
              <a:t>簡素化</a:t>
            </a:r>
            <a:r>
              <a:rPr lang="ja-JP" altLang="en-US" sz="2800" dirty="0">
                <a:solidFill>
                  <a:prstClr val="black"/>
                </a:solidFill>
                <a:latin typeface="HGPｺﾞｼｯｸE" panose="020B0900000000000000" pitchFamily="50" charset="-128"/>
                <a:ea typeface="HGPｺﾞｼｯｸE" panose="020B0900000000000000" pitchFamily="50" charset="-128"/>
              </a:rPr>
              <a:t>対象となる</a:t>
            </a:r>
            <a:r>
              <a:rPr lang="ja-JP" altLang="en-US" sz="2800" dirty="0" smtClean="0">
                <a:solidFill>
                  <a:prstClr val="black"/>
                </a:solidFill>
                <a:latin typeface="HGPｺﾞｼｯｸE" panose="020B0900000000000000" pitchFamily="50" charset="-128"/>
                <a:ea typeface="HGPｺﾞｼｯｸE" panose="020B0900000000000000" pitchFamily="50" charset="-128"/>
              </a:rPr>
              <a:t>認定申請件数</a:t>
            </a:r>
            <a:endParaRPr lang="ja-JP" altLang="en-US" sz="2800" dirty="0">
              <a:solidFill>
                <a:prstClr val="black"/>
              </a:solidFill>
              <a:latin typeface="HGPｺﾞｼｯｸE" panose="020B0900000000000000" pitchFamily="50" charset="-128"/>
              <a:ea typeface="HGPｺﾞｼｯｸE" panose="020B0900000000000000" pitchFamily="50" charset="-128"/>
            </a:endParaRPr>
          </a:p>
        </p:txBody>
      </p:sp>
      <p:sp>
        <p:nvSpPr>
          <p:cNvPr id="24" name="テキスト ボックス 23"/>
          <p:cNvSpPr txBox="1"/>
          <p:nvPr/>
        </p:nvSpPr>
        <p:spPr>
          <a:xfrm>
            <a:off x="343950" y="5477289"/>
            <a:ext cx="9212401" cy="1138773"/>
          </a:xfrm>
          <a:prstGeom prst="rect">
            <a:avLst/>
          </a:prstGeom>
          <a:noFill/>
        </p:spPr>
        <p:txBody>
          <a:bodyPr wrap="square" rtlCol="0">
            <a:spAutoFit/>
          </a:bodyPr>
          <a:lstStyle/>
          <a:p>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簡素化の対象となり得る認定申請は全申請の</a:t>
            </a:r>
            <a:r>
              <a:rPr kumimoji="1" lang="en-US" altLang="ja-JP" sz="2400" b="1" u="sng"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22.9</a:t>
            </a:r>
            <a:r>
              <a:rPr kumimoji="1" lang="ja-JP" altLang="en-US" sz="2400" b="1" u="sng"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を想定</a:t>
            </a:r>
          </a:p>
          <a:p>
            <a:endPar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要件該当者の「コンピュータ判定→二次判定」の要介護度</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一致</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率は</a:t>
            </a:r>
            <a:r>
              <a:rPr lang="en-US" altLang="ja-JP" sz="2800" b="1" u="sng"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97.1</a:t>
            </a:r>
            <a:r>
              <a:rPr lang="ja-JP" altLang="en-US" sz="2800" b="1" u="sng"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800" b="1" u="sng"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9" name="グループ化 18"/>
          <p:cNvGrpSpPr/>
          <p:nvPr/>
        </p:nvGrpSpPr>
        <p:grpSpPr>
          <a:xfrm>
            <a:off x="584515" y="2291900"/>
            <a:ext cx="8959202" cy="432000"/>
            <a:chOff x="530758" y="2060889"/>
            <a:chExt cx="8270033" cy="720000"/>
          </a:xfrm>
        </p:grpSpPr>
        <p:sp>
          <p:nvSpPr>
            <p:cNvPr id="5" name="正方形/長方形 4"/>
            <p:cNvSpPr/>
            <p:nvPr/>
          </p:nvSpPr>
          <p:spPr>
            <a:xfrm>
              <a:off x="2475194" y="2060889"/>
              <a:ext cx="6325597" cy="720000"/>
            </a:xfrm>
            <a:prstGeom prst="rect">
              <a:avLst/>
            </a:prstGeom>
            <a:solidFill>
              <a:srgbClr val="66FF66"/>
            </a:solidFill>
            <a:ln w="1905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更新申請　　　　　　　</a:t>
              </a:r>
              <a:r>
                <a:rPr kumimoji="1"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16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3,451,875 </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件</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(64.0</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 name="正方形/長方形 11"/>
            <p:cNvSpPr/>
            <p:nvPr/>
          </p:nvSpPr>
          <p:spPr>
            <a:xfrm>
              <a:off x="530758" y="2060889"/>
              <a:ext cx="1944436" cy="720000"/>
            </a:xfrm>
            <a:prstGeom prst="rect">
              <a:avLst/>
            </a:prstGeom>
            <a:solidFill>
              <a:schemeClr val="accent6">
                <a:lumMod val="60000"/>
                <a:lumOff val="40000"/>
              </a:schemeClr>
            </a:solidFill>
            <a:ln w="19050" cap="sq">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grpSp>
        <p:nvGrpSpPr>
          <p:cNvPr id="11" name="グループ化 10"/>
          <p:cNvGrpSpPr/>
          <p:nvPr/>
        </p:nvGrpSpPr>
        <p:grpSpPr>
          <a:xfrm>
            <a:off x="2679340" y="2843477"/>
            <a:ext cx="6852730" cy="432000"/>
            <a:chOff x="2475194" y="2420889"/>
            <a:chExt cx="6325597" cy="720000"/>
          </a:xfrm>
        </p:grpSpPr>
        <p:sp>
          <p:nvSpPr>
            <p:cNvPr id="6" name="正方形/長方形 5"/>
            <p:cNvSpPr/>
            <p:nvPr/>
          </p:nvSpPr>
          <p:spPr>
            <a:xfrm>
              <a:off x="2678174" y="2420889"/>
              <a:ext cx="6122617" cy="720000"/>
            </a:xfrm>
            <a:prstGeom prst="rect">
              <a:avLst/>
            </a:prstGeom>
            <a:solidFill>
              <a:srgbClr val="66FF66"/>
            </a:solidFill>
            <a:ln w="1905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コンピュータ判定結果が要支援</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～要介護</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3,375,760 </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件</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(62.6</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 name="正方形/長方形 12"/>
            <p:cNvSpPr/>
            <p:nvPr/>
          </p:nvSpPr>
          <p:spPr>
            <a:xfrm>
              <a:off x="2475194" y="2420889"/>
              <a:ext cx="202980" cy="720000"/>
            </a:xfrm>
            <a:prstGeom prst="rect">
              <a:avLst/>
            </a:prstGeom>
            <a:solidFill>
              <a:schemeClr val="accent6">
                <a:lumMod val="60000"/>
                <a:lumOff val="40000"/>
              </a:schemeClr>
            </a:solidFill>
            <a:ln w="19050" cap="sq">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grpSp>
        <p:nvGrpSpPr>
          <p:cNvPr id="10" name="グループ化 9"/>
          <p:cNvGrpSpPr/>
          <p:nvPr/>
        </p:nvGrpSpPr>
        <p:grpSpPr>
          <a:xfrm>
            <a:off x="2928214" y="3403748"/>
            <a:ext cx="6615503" cy="542729"/>
            <a:chOff x="2688924" y="3154730"/>
            <a:chExt cx="6120661" cy="725972"/>
          </a:xfrm>
        </p:grpSpPr>
        <p:sp>
          <p:nvSpPr>
            <p:cNvPr id="7" name="正方形/長方形 6"/>
            <p:cNvSpPr/>
            <p:nvPr/>
          </p:nvSpPr>
          <p:spPr>
            <a:xfrm>
              <a:off x="5639513" y="3160703"/>
              <a:ext cx="3170072" cy="719999"/>
            </a:xfrm>
            <a:prstGeom prst="rect">
              <a:avLst/>
            </a:prstGeom>
            <a:solidFill>
              <a:srgbClr val="66FF66"/>
            </a:solidFill>
            <a:ln w="1905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コンピュータ判定結果が</a:t>
              </a:r>
              <a:r>
                <a:rPr lang="ja-JP" altLang="en-US" sz="11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前回</a:t>
              </a:r>
              <a:r>
                <a:rPr lang="ja-JP" altLang="en-US" sz="11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の要介護度と一致</a:t>
              </a:r>
            </a:p>
            <a:p>
              <a:pPr algn="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1,760,878 </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件</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(32.7</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4" name="正方形/長方形 13"/>
            <p:cNvSpPr/>
            <p:nvPr/>
          </p:nvSpPr>
          <p:spPr>
            <a:xfrm>
              <a:off x="2688924" y="3154730"/>
              <a:ext cx="2950589" cy="725972"/>
            </a:xfrm>
            <a:prstGeom prst="rect">
              <a:avLst/>
            </a:prstGeom>
            <a:solidFill>
              <a:schemeClr val="accent6">
                <a:lumMod val="60000"/>
                <a:lumOff val="40000"/>
              </a:schemeClr>
            </a:solidFill>
            <a:ln w="19050" cap="sq">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grpSp>
        <p:nvGrpSpPr>
          <p:cNvPr id="4" name="グループ化 3"/>
          <p:cNvGrpSpPr/>
          <p:nvPr/>
        </p:nvGrpSpPr>
        <p:grpSpPr>
          <a:xfrm>
            <a:off x="6117352" y="4086047"/>
            <a:ext cx="3431080" cy="455174"/>
            <a:chOff x="5638575" y="3383459"/>
            <a:chExt cx="3167151" cy="993414"/>
          </a:xfrm>
        </p:grpSpPr>
        <p:sp>
          <p:nvSpPr>
            <p:cNvPr id="8" name="正方形/長方形 7"/>
            <p:cNvSpPr/>
            <p:nvPr/>
          </p:nvSpPr>
          <p:spPr>
            <a:xfrm>
              <a:off x="6003949" y="3383459"/>
              <a:ext cx="2801777" cy="993414"/>
            </a:xfrm>
            <a:prstGeom prst="rect">
              <a:avLst/>
            </a:prstGeom>
            <a:solidFill>
              <a:srgbClr val="66FF66"/>
            </a:solidFill>
            <a:ln w="1905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前回認定期間</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12</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か月以上</a:t>
              </a:r>
            </a:p>
            <a:p>
              <a:pPr algn="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1,655,938 </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件</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(30.7</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 name="正方形/長方形 16"/>
            <p:cNvSpPr/>
            <p:nvPr/>
          </p:nvSpPr>
          <p:spPr>
            <a:xfrm>
              <a:off x="5638575" y="3384373"/>
              <a:ext cx="365374" cy="992500"/>
            </a:xfrm>
            <a:prstGeom prst="rect">
              <a:avLst/>
            </a:prstGeom>
            <a:solidFill>
              <a:schemeClr val="accent6">
                <a:lumMod val="60000"/>
                <a:lumOff val="40000"/>
              </a:schemeClr>
            </a:solidFill>
            <a:ln w="19050" cap="sq">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grpSp>
        <p:nvGrpSpPr>
          <p:cNvPr id="3" name="グループ化 2"/>
          <p:cNvGrpSpPr/>
          <p:nvPr/>
        </p:nvGrpSpPr>
        <p:grpSpPr>
          <a:xfrm>
            <a:off x="6513172" y="4690250"/>
            <a:ext cx="3021155" cy="538950"/>
            <a:chOff x="6010075" y="3743459"/>
            <a:chExt cx="2788758" cy="720000"/>
          </a:xfrm>
        </p:grpSpPr>
        <p:sp>
          <p:nvSpPr>
            <p:cNvPr id="9" name="正方形/長方形 8"/>
            <p:cNvSpPr/>
            <p:nvPr/>
          </p:nvSpPr>
          <p:spPr>
            <a:xfrm>
              <a:off x="6537004" y="3743459"/>
              <a:ext cx="2261829" cy="720000"/>
            </a:xfrm>
            <a:prstGeom prst="rect">
              <a:avLst/>
            </a:prstGeom>
            <a:solidFill>
              <a:srgbClr val="66FF66"/>
            </a:solidFill>
            <a:ln w="1905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状態の安定性：安定　</a:t>
              </a:r>
            </a:p>
            <a:p>
              <a:pPr algn="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1,381,124</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件（</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25.6</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8" name="正方形/長方形 17"/>
            <p:cNvSpPr/>
            <p:nvPr/>
          </p:nvSpPr>
          <p:spPr>
            <a:xfrm>
              <a:off x="6010075" y="3743459"/>
              <a:ext cx="526929" cy="720000"/>
            </a:xfrm>
            <a:prstGeom prst="rect">
              <a:avLst/>
            </a:prstGeom>
            <a:solidFill>
              <a:schemeClr val="accent6">
                <a:lumMod val="60000"/>
                <a:lumOff val="40000"/>
              </a:schemeClr>
            </a:solidFill>
            <a:ln w="19050" cap="sq">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cxnSp>
        <p:nvCxnSpPr>
          <p:cNvPr id="21" name="直線コネクタ 20"/>
          <p:cNvCxnSpPr/>
          <p:nvPr/>
        </p:nvCxnSpPr>
        <p:spPr>
          <a:xfrm>
            <a:off x="343950" y="2172324"/>
            <a:ext cx="2335389" cy="11957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690988" y="2723901"/>
            <a:ext cx="225581" cy="11957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928215" y="3275477"/>
            <a:ext cx="3189137" cy="12827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6117351" y="3946477"/>
            <a:ext cx="395822" cy="13957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6513173" y="4541222"/>
            <a:ext cx="570839" cy="14902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 name="グループ化 27"/>
          <p:cNvGrpSpPr/>
          <p:nvPr/>
        </p:nvGrpSpPr>
        <p:grpSpPr>
          <a:xfrm>
            <a:off x="7121331" y="5525509"/>
            <a:ext cx="2410738" cy="585040"/>
            <a:chOff x="6573536" y="3743458"/>
            <a:chExt cx="2225297" cy="720001"/>
          </a:xfrm>
        </p:grpSpPr>
        <p:sp>
          <p:nvSpPr>
            <p:cNvPr id="29" name="正方形/長方形 28"/>
            <p:cNvSpPr/>
            <p:nvPr/>
          </p:nvSpPr>
          <p:spPr>
            <a:xfrm>
              <a:off x="6876256" y="3743459"/>
              <a:ext cx="1922577" cy="720000"/>
            </a:xfrm>
            <a:prstGeom prst="rect">
              <a:avLst/>
            </a:prstGeom>
            <a:solidFill>
              <a:srgbClr val="FFFF00"/>
            </a:solidFill>
            <a:ln w="1905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ja-JP"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重度化キワ</a:t>
              </a:r>
              <a:r>
                <a:rPr lang="en-US" altLang="ja-JP"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分以内を除外</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1,233,845</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件</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(22.9</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1" name="正方形/長方形 30"/>
            <p:cNvSpPr/>
            <p:nvPr/>
          </p:nvSpPr>
          <p:spPr>
            <a:xfrm>
              <a:off x="6573536" y="3743458"/>
              <a:ext cx="307670" cy="720000"/>
            </a:xfrm>
            <a:prstGeom prst="rect">
              <a:avLst/>
            </a:prstGeom>
            <a:solidFill>
              <a:schemeClr val="accent6">
                <a:lumMod val="60000"/>
                <a:lumOff val="40000"/>
              </a:schemeClr>
            </a:solidFill>
            <a:ln w="19050" cap="sq">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cxnSp>
        <p:nvCxnSpPr>
          <p:cNvPr id="39" name="直線コネクタ 38"/>
          <p:cNvCxnSpPr/>
          <p:nvPr/>
        </p:nvCxnSpPr>
        <p:spPr>
          <a:xfrm>
            <a:off x="7084012" y="5229201"/>
            <a:ext cx="365265" cy="29630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319670" y="1205727"/>
            <a:ext cx="9221928" cy="432000"/>
          </a:xfrm>
          <a:prstGeom prst="rect">
            <a:avLst/>
          </a:prstGeom>
          <a:solidFill>
            <a:srgbClr val="66FF66"/>
          </a:solidFill>
          <a:ln w="1905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平成</a:t>
            </a:r>
            <a:r>
              <a:rPr kumimoji="1" lang="en-US" altLang="ja-JP" sz="1600" dirty="0" smtClean="0">
                <a:solidFill>
                  <a:schemeClr val="tx1"/>
                </a:solidFill>
                <a:latin typeface="ＭＳ Ｐゴシック" panose="020B0600070205080204" pitchFamily="50" charset="-128"/>
                <a:ea typeface="ＭＳ Ｐゴシック" panose="020B0600070205080204" pitchFamily="50" charset="-128"/>
              </a:rPr>
              <a:t>28</a:t>
            </a: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年度認定申請総件数</a:t>
            </a:r>
            <a:r>
              <a:rPr kumimoji="1" lang="ja-JP" altLang="en-US" sz="16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5,390,661 </a:t>
            </a:r>
            <a:r>
              <a:rPr kumimoji="1"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件</a:t>
            </a:r>
            <a:r>
              <a:rPr kumimoji="1"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(100.0</a:t>
            </a:r>
            <a:r>
              <a:rPr kumimoji="1"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nvGrpSpPr>
          <p:cNvPr id="20" name="グループ化 19"/>
          <p:cNvGrpSpPr/>
          <p:nvPr/>
        </p:nvGrpSpPr>
        <p:grpSpPr>
          <a:xfrm>
            <a:off x="319670" y="1740323"/>
            <a:ext cx="9212400" cy="432000"/>
            <a:chOff x="295080" y="1740323"/>
            <a:chExt cx="8503754" cy="432000"/>
          </a:xfrm>
        </p:grpSpPr>
        <p:sp>
          <p:nvSpPr>
            <p:cNvPr id="2" name="正方形/長方形 1"/>
            <p:cNvSpPr/>
            <p:nvPr/>
          </p:nvSpPr>
          <p:spPr>
            <a:xfrm>
              <a:off x="539552" y="1740323"/>
              <a:ext cx="8259282" cy="432000"/>
            </a:xfrm>
            <a:prstGeom prst="rect">
              <a:avLst/>
            </a:prstGeom>
            <a:solidFill>
              <a:srgbClr val="66FF66"/>
            </a:solidFill>
            <a:ln w="1905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第一号被保険者</a:t>
              </a:r>
              <a:r>
                <a:rPr kumimoji="1" lang="ja-JP" altLang="en-US" sz="16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5,258,614 </a:t>
              </a:r>
              <a:r>
                <a:rPr kumimoji="1"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件</a:t>
              </a:r>
              <a:r>
                <a:rPr kumimoji="1"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97.6</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4" name="正方形/長方形 33"/>
            <p:cNvSpPr/>
            <p:nvPr/>
          </p:nvSpPr>
          <p:spPr>
            <a:xfrm>
              <a:off x="295080" y="1740323"/>
              <a:ext cx="244472" cy="432000"/>
            </a:xfrm>
            <a:prstGeom prst="rect">
              <a:avLst/>
            </a:prstGeom>
            <a:solidFill>
              <a:schemeClr val="accent6">
                <a:lumMod val="60000"/>
                <a:lumOff val="40000"/>
              </a:schemeClr>
            </a:solidFill>
            <a:ln w="19050" cap="sq">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cxnSp>
        <p:nvCxnSpPr>
          <p:cNvPr id="36" name="直線コネクタ 35"/>
          <p:cNvCxnSpPr/>
          <p:nvPr/>
        </p:nvCxnSpPr>
        <p:spPr>
          <a:xfrm>
            <a:off x="319670" y="1637727"/>
            <a:ext cx="264845" cy="10259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スライド番号プレースホルダー 22"/>
          <p:cNvSpPr>
            <a:spLocks noGrp="1"/>
          </p:cNvSpPr>
          <p:nvPr>
            <p:ph type="sldNum" sz="quarter" idx="12"/>
          </p:nvPr>
        </p:nvSpPr>
        <p:spPr/>
        <p:txBody>
          <a:bodyPr/>
          <a:lstStyle/>
          <a:p>
            <a:pPr>
              <a:defRPr/>
            </a:pPr>
            <a:fld id="{F008411C-B7F6-4B40-9225-487C215E7D64}" type="slidenum">
              <a:rPr lang="ja-JP" altLang="en-US" smtClean="0"/>
              <a:pPr>
                <a:defRPr/>
              </a:pPr>
              <a:t>7</a:t>
            </a:fld>
            <a:endParaRPr lang="ja-JP" altLang="en-US"/>
          </a:p>
        </p:txBody>
      </p:sp>
    </p:spTree>
    <p:extLst>
      <p:ext uri="{BB962C8B-B14F-4D97-AF65-F5344CB8AC3E}">
        <p14:creationId xmlns:p14="http://schemas.microsoft.com/office/powerpoint/2010/main" val="1101917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p:cNvSpPr txBox="1">
            <a:spLocks/>
          </p:cNvSpPr>
          <p:nvPr/>
        </p:nvSpPr>
        <p:spPr>
          <a:xfrm>
            <a:off x="110150" y="49796"/>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smtClean="0">
                <a:solidFill>
                  <a:prstClr val="black"/>
                </a:solidFill>
                <a:latin typeface="HGPｺﾞｼｯｸE" panose="020B0900000000000000" pitchFamily="50" charset="-128"/>
                <a:ea typeface="HGPｺﾞｼｯｸE" panose="020B0900000000000000" pitchFamily="50" charset="-128"/>
              </a:rPr>
              <a:t>認定審査会簡素化</a:t>
            </a:r>
            <a:r>
              <a:rPr lang="ja-JP" altLang="en-US" sz="2800" dirty="0">
                <a:solidFill>
                  <a:prstClr val="black"/>
                </a:solidFill>
                <a:latin typeface="HGPｺﾞｼｯｸE" panose="020B0900000000000000" pitchFamily="50" charset="-128"/>
                <a:ea typeface="HGPｺﾞｼｯｸE" panose="020B0900000000000000" pitchFamily="50" charset="-128"/>
              </a:rPr>
              <a:t>の</a:t>
            </a:r>
            <a:r>
              <a:rPr lang="ja-JP" altLang="en-US" sz="2800" dirty="0" smtClean="0">
                <a:solidFill>
                  <a:prstClr val="black"/>
                </a:solidFill>
                <a:latin typeface="HGPｺﾞｼｯｸE" panose="020B0900000000000000" pitchFamily="50" charset="-128"/>
                <a:ea typeface="HGPｺﾞｼｯｸE" panose="020B0900000000000000" pitchFamily="50" charset="-128"/>
              </a:rPr>
              <a:t>例</a:t>
            </a:r>
            <a:endParaRPr lang="ja-JP" altLang="en-US" sz="2800" dirty="0">
              <a:solidFill>
                <a:prstClr val="black"/>
              </a:solidFill>
              <a:latin typeface="HGPｺﾞｼｯｸE" panose="020B0900000000000000" pitchFamily="50" charset="-128"/>
              <a:ea typeface="HGPｺﾞｼｯｸE" panose="020B0900000000000000" pitchFamily="50" charset="-128"/>
            </a:endParaRPr>
          </a:p>
        </p:txBody>
      </p:sp>
      <p:sp>
        <p:nvSpPr>
          <p:cNvPr id="7" name="正方形/長方形 6"/>
          <p:cNvSpPr/>
          <p:nvPr/>
        </p:nvSpPr>
        <p:spPr>
          <a:xfrm>
            <a:off x="41565" y="1286748"/>
            <a:ext cx="312035"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r>
              <a:rPr kumimoji="1" lang="ja-JP" altLang="en-US" sz="1400" dirty="0" smtClean="0">
                <a:solidFill>
                  <a:schemeClr val="tx1"/>
                </a:solidFill>
              </a:rPr>
              <a:t>一般的手続</a:t>
            </a:r>
          </a:p>
        </p:txBody>
      </p:sp>
      <p:grpSp>
        <p:nvGrpSpPr>
          <p:cNvPr id="4" name="グループ化 3"/>
          <p:cNvGrpSpPr/>
          <p:nvPr/>
        </p:nvGrpSpPr>
        <p:grpSpPr>
          <a:xfrm>
            <a:off x="1817601" y="1287740"/>
            <a:ext cx="1202041" cy="2232248"/>
            <a:chOff x="546100" y="1853510"/>
            <a:chExt cx="1109576" cy="2885026"/>
          </a:xfrm>
        </p:grpSpPr>
        <p:sp>
          <p:nvSpPr>
            <p:cNvPr id="6" name="正方形/長方形 5"/>
            <p:cNvSpPr/>
            <p:nvPr/>
          </p:nvSpPr>
          <p:spPr>
            <a:xfrm>
              <a:off x="546100" y="2196110"/>
              <a:ext cx="1109576" cy="25424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r>
                <a:rPr kumimoji="1" lang="ja-JP" altLang="en-US" sz="1400" dirty="0" smtClean="0">
                  <a:solidFill>
                    <a:schemeClr val="tx1"/>
                  </a:solidFill>
                </a:rPr>
                <a:t>　・一次判定結果</a:t>
              </a:r>
            </a:p>
            <a:p>
              <a:r>
                <a:rPr lang="ja-JP" altLang="en-US" sz="1400" dirty="0" smtClean="0">
                  <a:solidFill>
                    <a:schemeClr val="tx1"/>
                  </a:solidFill>
                </a:rPr>
                <a:t>　・特記事項の写し</a:t>
              </a:r>
            </a:p>
            <a:p>
              <a:r>
                <a:rPr kumimoji="1" lang="ja-JP" altLang="en-US" sz="1400" dirty="0" smtClean="0">
                  <a:solidFill>
                    <a:schemeClr val="tx1"/>
                  </a:solidFill>
                </a:rPr>
                <a:t>　・主治医意見書の写し</a:t>
              </a:r>
              <a:endParaRPr kumimoji="1" lang="ja-JP" altLang="en-US" sz="1400" dirty="0">
                <a:solidFill>
                  <a:schemeClr val="tx1"/>
                </a:solidFill>
              </a:endParaRPr>
            </a:p>
          </p:txBody>
        </p:sp>
        <p:sp>
          <p:nvSpPr>
            <p:cNvPr id="8" name="正方形/長方形 7"/>
            <p:cNvSpPr/>
            <p:nvPr/>
          </p:nvSpPr>
          <p:spPr>
            <a:xfrm>
              <a:off x="546100" y="1853510"/>
              <a:ext cx="110957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t>資料作成</a:t>
              </a:r>
              <a:endParaRPr kumimoji="1" lang="ja-JP" altLang="en-US" sz="1400" dirty="0"/>
            </a:p>
          </p:txBody>
        </p:sp>
      </p:grpSp>
      <p:sp>
        <p:nvSpPr>
          <p:cNvPr id="11" name="正方形/長方形 10"/>
          <p:cNvSpPr/>
          <p:nvPr/>
        </p:nvSpPr>
        <p:spPr>
          <a:xfrm>
            <a:off x="3536269" y="1287740"/>
            <a:ext cx="624069"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r>
              <a:rPr lang="ja-JP" altLang="en-US" sz="1400" dirty="0" smtClean="0">
                <a:solidFill>
                  <a:schemeClr val="tx1"/>
                </a:solidFill>
              </a:rPr>
              <a:t>委員</a:t>
            </a:r>
            <a:r>
              <a:rPr lang="ja-JP" altLang="en-US" sz="1400" dirty="0">
                <a:solidFill>
                  <a:schemeClr val="tx1"/>
                </a:solidFill>
              </a:rPr>
              <a:t>へ</a:t>
            </a:r>
            <a:r>
              <a:rPr lang="ja-JP" altLang="en-US" sz="1400" dirty="0" smtClean="0">
                <a:solidFill>
                  <a:schemeClr val="tx1"/>
                </a:solidFill>
              </a:rPr>
              <a:t>の事前資料配布</a:t>
            </a:r>
            <a:endParaRPr kumimoji="1" lang="ja-JP" altLang="en-US" sz="1400" dirty="0" smtClean="0">
              <a:solidFill>
                <a:schemeClr val="tx1"/>
              </a:solidFill>
            </a:endParaRPr>
          </a:p>
        </p:txBody>
      </p:sp>
      <p:sp>
        <p:nvSpPr>
          <p:cNvPr id="13" name="正方形/長方形 12"/>
          <p:cNvSpPr/>
          <p:nvPr/>
        </p:nvSpPr>
        <p:spPr>
          <a:xfrm>
            <a:off x="27527" y="4079133"/>
            <a:ext cx="312035" cy="2232248"/>
          </a:xfrm>
          <a:prstGeom prst="rect">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r>
              <a:rPr kumimoji="1" lang="ja-JP" altLang="en-US" sz="1400" dirty="0" smtClean="0">
                <a:solidFill>
                  <a:schemeClr val="tx1"/>
                </a:solidFill>
              </a:rPr>
              <a:t>簡素化対象者の手続例</a:t>
            </a:r>
          </a:p>
        </p:txBody>
      </p:sp>
      <p:grpSp>
        <p:nvGrpSpPr>
          <p:cNvPr id="14" name="グループ化 13"/>
          <p:cNvGrpSpPr/>
          <p:nvPr/>
        </p:nvGrpSpPr>
        <p:grpSpPr>
          <a:xfrm>
            <a:off x="1817601" y="4094980"/>
            <a:ext cx="1202041" cy="2232248"/>
            <a:chOff x="546100" y="1853510"/>
            <a:chExt cx="1109576" cy="2885026"/>
          </a:xfrm>
        </p:grpSpPr>
        <p:sp>
          <p:nvSpPr>
            <p:cNvPr id="17" name="正方形/長方形 16"/>
            <p:cNvSpPr/>
            <p:nvPr/>
          </p:nvSpPr>
          <p:spPr>
            <a:xfrm>
              <a:off x="546100" y="2196110"/>
              <a:ext cx="1109576" cy="2542426"/>
            </a:xfrm>
            <a:prstGeom prst="rect">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r>
                <a:rPr lang="ja-JP" altLang="en-US" sz="1400" dirty="0">
                  <a:solidFill>
                    <a:schemeClr val="tx1"/>
                  </a:solidFill>
                </a:rPr>
                <a:t>　</a:t>
              </a:r>
              <a:r>
                <a:rPr lang="ja-JP" altLang="en-US" sz="1400" dirty="0" smtClean="0">
                  <a:solidFill>
                    <a:schemeClr val="tx1"/>
                  </a:solidFill>
                </a:rPr>
                <a:t>・</a:t>
              </a:r>
              <a:r>
                <a:rPr lang="ja-JP" altLang="en-US" sz="1400" dirty="0">
                  <a:solidFill>
                    <a:schemeClr val="tx1"/>
                  </a:solidFill>
                </a:rPr>
                <a:t>一次判定結果</a:t>
              </a:r>
            </a:p>
            <a:p>
              <a:r>
                <a:rPr lang="ja-JP" altLang="en-US" sz="1400" dirty="0">
                  <a:solidFill>
                    <a:schemeClr val="tx1"/>
                  </a:solidFill>
                </a:rPr>
                <a:t>　・特記事項の写し</a:t>
              </a:r>
            </a:p>
            <a:p>
              <a:r>
                <a:rPr lang="ja-JP" altLang="en-US" sz="1400" dirty="0">
                  <a:solidFill>
                    <a:schemeClr val="tx1"/>
                  </a:solidFill>
                </a:rPr>
                <a:t>　・主治医意見書の写し</a:t>
              </a:r>
            </a:p>
            <a:p>
              <a:r>
                <a:rPr lang="ja-JP" altLang="en-US" sz="1400" dirty="0">
                  <a:solidFill>
                    <a:schemeClr val="tx1"/>
                  </a:solidFill>
                </a:rPr>
                <a:t>　</a:t>
              </a:r>
              <a:r>
                <a:rPr kumimoji="1" lang="ja-JP" altLang="en-US" sz="1400" dirty="0" smtClean="0">
                  <a:solidFill>
                    <a:srgbClr val="FF0000"/>
                  </a:solidFill>
                </a:rPr>
                <a:t>・簡素化対象者一覧</a:t>
              </a:r>
              <a:endParaRPr kumimoji="1" lang="ja-JP" altLang="en-US" sz="1400" dirty="0">
                <a:solidFill>
                  <a:srgbClr val="FF0000"/>
                </a:solidFill>
              </a:endParaRPr>
            </a:p>
          </p:txBody>
        </p:sp>
        <p:sp>
          <p:nvSpPr>
            <p:cNvPr id="18" name="正方形/長方形 17"/>
            <p:cNvSpPr/>
            <p:nvPr/>
          </p:nvSpPr>
          <p:spPr>
            <a:xfrm>
              <a:off x="546100" y="1853510"/>
              <a:ext cx="1109576" cy="360040"/>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t>資料作成</a:t>
              </a:r>
              <a:endParaRPr kumimoji="1" lang="ja-JP" altLang="en-US" sz="1400" dirty="0"/>
            </a:p>
          </p:txBody>
        </p:sp>
      </p:grpSp>
      <p:sp>
        <p:nvSpPr>
          <p:cNvPr id="19" name="正方形/長方形 18"/>
          <p:cNvSpPr/>
          <p:nvPr/>
        </p:nvSpPr>
        <p:spPr>
          <a:xfrm>
            <a:off x="4972385" y="1302896"/>
            <a:ext cx="624069"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r>
              <a:rPr kumimoji="1" lang="ja-JP" altLang="en-US" sz="1400" dirty="0" smtClean="0">
                <a:solidFill>
                  <a:schemeClr val="tx1"/>
                </a:solidFill>
              </a:rPr>
              <a:t>一次判定の修正・確定</a:t>
            </a:r>
          </a:p>
        </p:txBody>
      </p:sp>
      <p:sp>
        <p:nvSpPr>
          <p:cNvPr id="20" name="正方形/長方形 19"/>
          <p:cNvSpPr/>
          <p:nvPr/>
        </p:nvSpPr>
        <p:spPr>
          <a:xfrm>
            <a:off x="6020345" y="1286747"/>
            <a:ext cx="624069"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r>
              <a:rPr kumimoji="1" lang="ja-JP" altLang="en-US" sz="1400" dirty="0" smtClean="0">
                <a:solidFill>
                  <a:schemeClr val="tx1"/>
                </a:solidFill>
              </a:rPr>
              <a:t>介護の手間に係る審査判定</a:t>
            </a:r>
            <a:endParaRPr kumimoji="1" lang="en-US" altLang="ja-JP" sz="1400" dirty="0" smtClean="0">
              <a:solidFill>
                <a:schemeClr val="tx1"/>
              </a:solidFill>
            </a:endParaRPr>
          </a:p>
          <a:p>
            <a:r>
              <a:rPr lang="ja-JP" altLang="en-US" sz="1200" dirty="0" smtClean="0">
                <a:solidFill>
                  <a:schemeClr val="tx1"/>
                </a:solidFill>
              </a:rPr>
              <a:t>　　（特記事項・主治医意見書等）</a:t>
            </a:r>
            <a:endParaRPr lang="en-US" altLang="ja-JP" sz="1200" dirty="0" smtClean="0">
              <a:solidFill>
                <a:schemeClr val="tx1"/>
              </a:solidFill>
            </a:endParaRPr>
          </a:p>
        </p:txBody>
      </p:sp>
      <p:sp>
        <p:nvSpPr>
          <p:cNvPr id="21" name="正方形/長方形 20"/>
          <p:cNvSpPr/>
          <p:nvPr/>
        </p:nvSpPr>
        <p:spPr>
          <a:xfrm>
            <a:off x="7182017" y="1314218"/>
            <a:ext cx="735165"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r>
              <a:rPr kumimoji="1" lang="ja-JP" altLang="en-US" sz="1400" dirty="0" smtClean="0">
                <a:solidFill>
                  <a:schemeClr val="tx1"/>
                </a:solidFill>
              </a:rPr>
              <a:t>状態の維持・改善可能性にかかる審査判定</a:t>
            </a:r>
          </a:p>
        </p:txBody>
      </p:sp>
      <p:grpSp>
        <p:nvGrpSpPr>
          <p:cNvPr id="10" name="グループ化 9"/>
          <p:cNvGrpSpPr/>
          <p:nvPr/>
        </p:nvGrpSpPr>
        <p:grpSpPr>
          <a:xfrm>
            <a:off x="1655175" y="671348"/>
            <a:ext cx="2829773" cy="5781988"/>
            <a:chOff x="1193800" y="671348"/>
            <a:chExt cx="2226072" cy="5781988"/>
          </a:xfrm>
        </p:grpSpPr>
        <p:sp>
          <p:nvSpPr>
            <p:cNvPr id="26" name="正方形/長方形 25"/>
            <p:cNvSpPr/>
            <p:nvPr/>
          </p:nvSpPr>
          <p:spPr>
            <a:xfrm>
              <a:off x="1193800" y="927700"/>
              <a:ext cx="2226072" cy="5525636"/>
            </a:xfrm>
            <a:prstGeom prst="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p:cNvSpPr/>
            <p:nvPr/>
          </p:nvSpPr>
          <p:spPr>
            <a:xfrm>
              <a:off x="1193800" y="671348"/>
              <a:ext cx="2226072" cy="36004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事前準備</a:t>
              </a:r>
              <a:endParaRPr kumimoji="1" lang="ja-JP" altLang="en-US" dirty="0">
                <a:solidFill>
                  <a:schemeClr val="tx1"/>
                </a:solidFill>
              </a:endParaRPr>
            </a:p>
          </p:txBody>
        </p:sp>
      </p:grpSp>
      <p:grpSp>
        <p:nvGrpSpPr>
          <p:cNvPr id="28" name="グループ化 27"/>
          <p:cNvGrpSpPr/>
          <p:nvPr/>
        </p:nvGrpSpPr>
        <p:grpSpPr>
          <a:xfrm>
            <a:off x="4769815" y="652198"/>
            <a:ext cx="3510389" cy="5801139"/>
            <a:chOff x="3707904" y="658649"/>
            <a:chExt cx="2520280" cy="5794687"/>
          </a:xfrm>
        </p:grpSpPr>
        <p:sp>
          <p:nvSpPr>
            <p:cNvPr id="27" name="正方形/長方形 26"/>
            <p:cNvSpPr/>
            <p:nvPr/>
          </p:nvSpPr>
          <p:spPr>
            <a:xfrm>
              <a:off x="3707904" y="927700"/>
              <a:ext cx="2520280" cy="5525636"/>
            </a:xfrm>
            <a:prstGeom prst="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3707904" y="658649"/>
              <a:ext cx="2520280" cy="37877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認定審査会の開催</a:t>
              </a:r>
              <a:endParaRPr kumimoji="1" lang="ja-JP" altLang="en-US" dirty="0">
                <a:solidFill>
                  <a:schemeClr val="tx1"/>
                </a:solidFill>
              </a:endParaRPr>
            </a:p>
          </p:txBody>
        </p:sp>
      </p:grpSp>
      <p:sp>
        <p:nvSpPr>
          <p:cNvPr id="5" name="右矢印 4"/>
          <p:cNvSpPr/>
          <p:nvPr/>
        </p:nvSpPr>
        <p:spPr>
          <a:xfrm>
            <a:off x="3016877" y="1853930"/>
            <a:ext cx="489214" cy="970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a:off x="4160338" y="1844824"/>
            <a:ext cx="812047" cy="970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右矢印 29"/>
          <p:cNvSpPr/>
          <p:nvPr/>
        </p:nvSpPr>
        <p:spPr>
          <a:xfrm>
            <a:off x="3016877" y="4531151"/>
            <a:ext cx="2353958" cy="970089"/>
          </a:xfrm>
          <a:prstGeom prst="rightArrow">
            <a:avLst>
              <a:gd name="adj1" fmla="val 50000"/>
              <a:gd name="adj2" fmla="val 42145"/>
            </a:avLst>
          </a:prstGeom>
          <a:solidFill>
            <a:srgbClr val="FF99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3136382" y="3967119"/>
            <a:ext cx="1083382" cy="667453"/>
          </a:xfrm>
          <a:prstGeom prst="rect">
            <a:avLst/>
          </a:prstGeom>
          <a:noFill/>
          <a:ln w="12700">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r>
              <a:rPr lang="en-US" altLang="ja-JP" sz="1100" dirty="0" smtClean="0">
                <a:solidFill>
                  <a:schemeClr val="tx1"/>
                </a:solidFill>
              </a:rPr>
              <a:t>※</a:t>
            </a:r>
            <a:r>
              <a:rPr lang="ja-JP" altLang="en-US" sz="1100" dirty="0" smtClean="0">
                <a:solidFill>
                  <a:schemeClr val="tx1"/>
                </a:solidFill>
              </a:rPr>
              <a:t>委員への</a:t>
            </a:r>
          </a:p>
          <a:p>
            <a:r>
              <a:rPr lang="ja-JP" altLang="en-US" sz="1100" dirty="0">
                <a:solidFill>
                  <a:schemeClr val="tx1"/>
                </a:solidFill>
              </a:rPr>
              <a:t>　</a:t>
            </a:r>
            <a:r>
              <a:rPr lang="ja-JP" altLang="en-US" sz="1100" dirty="0" smtClean="0">
                <a:solidFill>
                  <a:schemeClr val="tx1"/>
                </a:solidFill>
              </a:rPr>
              <a:t>事前配布は</a:t>
            </a:r>
          </a:p>
          <a:p>
            <a:r>
              <a:rPr lang="ja-JP" altLang="en-US" sz="1100" dirty="0">
                <a:solidFill>
                  <a:schemeClr val="tx1"/>
                </a:solidFill>
              </a:rPr>
              <a:t>　</a:t>
            </a:r>
            <a:r>
              <a:rPr lang="ja-JP" altLang="en-US" sz="1100" dirty="0" smtClean="0">
                <a:solidFill>
                  <a:schemeClr val="tx1"/>
                </a:solidFill>
              </a:rPr>
              <a:t>省略</a:t>
            </a:r>
          </a:p>
        </p:txBody>
      </p:sp>
      <p:sp>
        <p:nvSpPr>
          <p:cNvPr id="33" name="正方形/長方形 32"/>
          <p:cNvSpPr/>
          <p:nvPr/>
        </p:nvSpPr>
        <p:spPr>
          <a:xfrm>
            <a:off x="6658270" y="4060668"/>
            <a:ext cx="891330" cy="2298763"/>
          </a:xfrm>
          <a:prstGeom prst="rect">
            <a:avLst/>
          </a:prstGeom>
          <a:noFill/>
          <a:ln cmpd="sng">
            <a:solidFill>
              <a:srgbClr val="FF33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r>
              <a:rPr lang="ja-JP" altLang="en-US" sz="1200" dirty="0">
                <a:solidFill>
                  <a:schemeClr val="tx1"/>
                </a:solidFill>
              </a:rPr>
              <a:t>コン</a:t>
            </a:r>
            <a:r>
              <a:rPr lang="ja-JP" altLang="en-US" sz="1200" dirty="0" smtClean="0">
                <a:solidFill>
                  <a:schemeClr val="tx1"/>
                </a:solidFill>
              </a:rPr>
              <a:t>ピュータ判定結果どおりの</a:t>
            </a:r>
          </a:p>
          <a:p>
            <a:r>
              <a:rPr lang="ja-JP" altLang="en-US" sz="1200" dirty="0" smtClean="0">
                <a:solidFill>
                  <a:schemeClr val="tx1"/>
                </a:solidFill>
              </a:rPr>
              <a:t>要介護度を審査判定結果とする</a:t>
            </a:r>
            <a:endParaRPr kumimoji="1" lang="ja-JP" altLang="en-US" sz="1200" dirty="0" smtClean="0">
              <a:solidFill>
                <a:schemeClr val="tx1"/>
              </a:solidFill>
            </a:endParaRPr>
          </a:p>
        </p:txBody>
      </p:sp>
      <p:sp>
        <p:nvSpPr>
          <p:cNvPr id="38" name="右矢印 37"/>
          <p:cNvSpPr/>
          <p:nvPr/>
        </p:nvSpPr>
        <p:spPr>
          <a:xfrm>
            <a:off x="1208584" y="4634573"/>
            <a:ext cx="609018" cy="970089"/>
          </a:xfrm>
          <a:prstGeom prst="rightArrow">
            <a:avLst/>
          </a:prstGeom>
          <a:solidFill>
            <a:srgbClr val="FF99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右矢印 38"/>
          <p:cNvSpPr/>
          <p:nvPr/>
        </p:nvSpPr>
        <p:spPr>
          <a:xfrm>
            <a:off x="1208584" y="1874045"/>
            <a:ext cx="609018" cy="970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二等辺三角形 44"/>
          <p:cNvSpPr/>
          <p:nvPr/>
        </p:nvSpPr>
        <p:spPr>
          <a:xfrm rot="5400000">
            <a:off x="5359564" y="2291408"/>
            <a:ext cx="868662" cy="1783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二等辺三角形 45"/>
          <p:cNvSpPr/>
          <p:nvPr/>
        </p:nvSpPr>
        <p:spPr>
          <a:xfrm rot="5400000">
            <a:off x="6487110" y="2329847"/>
            <a:ext cx="868662" cy="1783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9009451" y="1255167"/>
            <a:ext cx="758626" cy="5191717"/>
          </a:xfrm>
          <a:prstGeom prst="ellipse">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smtClean="0">
                <a:solidFill>
                  <a:schemeClr val="tx1"/>
                </a:solidFill>
              </a:rPr>
              <a:t>市町村</a:t>
            </a:r>
            <a:endParaRPr kumimoji="1" lang="ja-JP" altLang="en-US" sz="1400" dirty="0">
              <a:solidFill>
                <a:schemeClr val="tx1"/>
              </a:solidFill>
            </a:endParaRPr>
          </a:p>
        </p:txBody>
      </p:sp>
      <p:sp>
        <p:nvSpPr>
          <p:cNvPr id="51" name="右矢印 50"/>
          <p:cNvSpPr/>
          <p:nvPr/>
        </p:nvSpPr>
        <p:spPr>
          <a:xfrm>
            <a:off x="7917181" y="1895537"/>
            <a:ext cx="1471582" cy="970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結果</a:t>
            </a:r>
          </a:p>
          <a:p>
            <a:pPr algn="ctr"/>
            <a:r>
              <a:rPr kumimoji="1" lang="ja-JP" altLang="en-US" sz="1400" dirty="0" smtClean="0">
                <a:solidFill>
                  <a:schemeClr val="tx1"/>
                </a:solidFill>
              </a:rPr>
              <a:t>通知</a:t>
            </a:r>
            <a:endParaRPr kumimoji="1" lang="ja-JP" altLang="en-US" sz="1400" dirty="0">
              <a:solidFill>
                <a:schemeClr val="tx1"/>
              </a:solidFill>
            </a:endParaRPr>
          </a:p>
        </p:txBody>
      </p:sp>
      <p:sp>
        <p:nvSpPr>
          <p:cNvPr id="52" name="右矢印 51"/>
          <p:cNvSpPr/>
          <p:nvPr/>
        </p:nvSpPr>
        <p:spPr>
          <a:xfrm>
            <a:off x="7627683" y="4531150"/>
            <a:ext cx="1761082" cy="970089"/>
          </a:xfrm>
          <a:prstGeom prst="rightArrow">
            <a:avLst/>
          </a:prstGeom>
          <a:solidFill>
            <a:srgbClr val="FF99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結果</a:t>
            </a:r>
          </a:p>
          <a:p>
            <a:pPr algn="ctr"/>
            <a:r>
              <a:rPr kumimoji="1" lang="ja-JP" altLang="en-US" sz="1400" dirty="0" smtClean="0">
                <a:solidFill>
                  <a:schemeClr val="tx1"/>
                </a:solidFill>
              </a:rPr>
              <a:t>通知</a:t>
            </a:r>
            <a:endParaRPr kumimoji="1" lang="ja-JP" altLang="en-US" sz="1400" dirty="0">
              <a:solidFill>
                <a:schemeClr val="tx1"/>
              </a:solidFill>
            </a:endParaRPr>
          </a:p>
        </p:txBody>
      </p:sp>
      <p:sp>
        <p:nvSpPr>
          <p:cNvPr id="53" name="テキスト ボックス 52"/>
          <p:cNvSpPr txBox="1"/>
          <p:nvPr/>
        </p:nvSpPr>
        <p:spPr>
          <a:xfrm>
            <a:off x="183545" y="6597353"/>
            <a:ext cx="9584533" cy="276999"/>
          </a:xfrm>
          <a:prstGeom prst="rect">
            <a:avLst/>
          </a:prstGeom>
          <a:noFill/>
        </p:spPr>
        <p:txBody>
          <a:bodyPr wrap="square" rtlCol="0">
            <a:spAutoFit/>
          </a:bodyPr>
          <a:lstStyle/>
          <a:p>
            <a:pPr algn="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上記は簡素化方式の一例であり、法令上の基本原則を踏まえつつ、各自治体において簡素化方法を決定して差し支えない。</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56" name="円/楕円 55"/>
          <p:cNvSpPr/>
          <p:nvPr/>
        </p:nvSpPr>
        <p:spPr>
          <a:xfrm>
            <a:off x="540809" y="1176432"/>
            <a:ext cx="758626" cy="5191717"/>
          </a:xfrm>
          <a:prstGeom prst="ellipse">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smtClean="0">
                <a:solidFill>
                  <a:schemeClr val="tx1"/>
                </a:solidFill>
              </a:rPr>
              <a:t>コンピュータ判定結果</a:t>
            </a:r>
            <a:endParaRPr kumimoji="1" lang="ja-JP" altLang="en-US" sz="1400" dirty="0">
              <a:solidFill>
                <a:schemeClr val="tx1"/>
              </a:solidFill>
            </a:endParaRPr>
          </a:p>
        </p:txBody>
      </p:sp>
      <p:sp>
        <p:nvSpPr>
          <p:cNvPr id="25" name="正方形/長方形 24"/>
          <p:cNvSpPr/>
          <p:nvPr/>
        </p:nvSpPr>
        <p:spPr>
          <a:xfrm>
            <a:off x="3151376" y="5719445"/>
            <a:ext cx="2864744" cy="672888"/>
          </a:xfrm>
          <a:prstGeom prst="rect">
            <a:avLst/>
          </a:prstGeom>
          <a:solidFill>
            <a:schemeClr val="bg1"/>
          </a:solidFill>
          <a:ln w="12700">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r>
              <a:rPr kumimoji="1" lang="ja-JP" altLang="en-US" sz="1100" dirty="0" smtClean="0">
                <a:solidFill>
                  <a:schemeClr val="tx1"/>
                </a:solidFill>
              </a:rPr>
              <a:t>簡素化要件を満たす者について、審査会を簡素化することについて審査会委員に</a:t>
            </a:r>
            <a:r>
              <a:rPr lang="ja-JP" altLang="en-US" sz="1100" dirty="0">
                <a:solidFill>
                  <a:schemeClr val="tx1"/>
                </a:solidFill>
              </a:rPr>
              <a:t>包括</a:t>
            </a:r>
            <a:r>
              <a:rPr kumimoji="1" lang="ja-JP" altLang="en-US" sz="1100" dirty="0" smtClean="0">
                <a:solidFill>
                  <a:schemeClr val="tx1"/>
                </a:solidFill>
              </a:rPr>
              <a:t>同意を得ておく</a:t>
            </a:r>
          </a:p>
        </p:txBody>
      </p:sp>
      <p:sp>
        <p:nvSpPr>
          <p:cNvPr id="37" name="正方形/長方形 36"/>
          <p:cNvSpPr/>
          <p:nvPr/>
        </p:nvSpPr>
        <p:spPr>
          <a:xfrm>
            <a:off x="5417748" y="4395411"/>
            <a:ext cx="752295" cy="1266970"/>
          </a:xfrm>
          <a:prstGeom prst="rect">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r>
              <a:rPr kumimoji="1" lang="ja-JP" altLang="en-US" sz="1200" dirty="0" smtClean="0">
                <a:solidFill>
                  <a:schemeClr val="tx1"/>
                </a:solidFill>
              </a:rPr>
              <a:t>簡素化対象者</a:t>
            </a:r>
          </a:p>
          <a:p>
            <a:r>
              <a:rPr kumimoji="1" lang="ja-JP" altLang="en-US" sz="1200" dirty="0" smtClean="0">
                <a:solidFill>
                  <a:schemeClr val="tx1"/>
                </a:solidFill>
              </a:rPr>
              <a:t>一覧</a:t>
            </a:r>
            <a:r>
              <a:rPr lang="ja-JP" altLang="en-US" sz="1200" dirty="0">
                <a:solidFill>
                  <a:schemeClr val="tx1"/>
                </a:solidFill>
              </a:rPr>
              <a:t>の</a:t>
            </a:r>
            <a:r>
              <a:rPr lang="ja-JP" altLang="en-US" sz="1200" dirty="0" smtClean="0">
                <a:solidFill>
                  <a:schemeClr val="tx1"/>
                </a:solidFill>
              </a:rPr>
              <a:t>確認</a:t>
            </a:r>
            <a:endParaRPr kumimoji="1" lang="ja-JP" altLang="en-US" sz="1200" dirty="0">
              <a:solidFill>
                <a:schemeClr val="tx1"/>
              </a:solidFill>
            </a:endParaRPr>
          </a:p>
        </p:txBody>
      </p:sp>
      <p:sp>
        <p:nvSpPr>
          <p:cNvPr id="41" name="二等辺三角形 40"/>
          <p:cNvSpPr/>
          <p:nvPr/>
        </p:nvSpPr>
        <p:spPr>
          <a:xfrm rot="5400000">
            <a:off x="5970608" y="5030443"/>
            <a:ext cx="868662" cy="178347"/>
          </a:xfrm>
          <a:prstGeom prst="triangle">
            <a:avLst/>
          </a:prstGeom>
          <a:solidFill>
            <a:srgbClr val="FF99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1"/>
          <p:cNvSpPr>
            <a:spLocks noGrp="1"/>
          </p:cNvSpPr>
          <p:nvPr>
            <p:ph type="sldNum" sz="quarter" idx="12"/>
          </p:nvPr>
        </p:nvSpPr>
        <p:spPr/>
        <p:txBody>
          <a:bodyPr/>
          <a:lstStyle/>
          <a:p>
            <a:pPr>
              <a:defRPr/>
            </a:pPr>
            <a:fld id="{F008411C-B7F6-4B40-9225-487C215E7D64}" type="slidenum">
              <a:rPr lang="ja-JP" altLang="en-US" smtClean="0"/>
              <a:pPr>
                <a:defRPr/>
              </a:pPr>
              <a:t>8</a:t>
            </a:fld>
            <a:endParaRPr lang="ja-JP" altLang="en-US"/>
          </a:p>
        </p:txBody>
      </p:sp>
    </p:spTree>
    <p:extLst>
      <p:ext uri="{BB962C8B-B14F-4D97-AF65-F5344CB8AC3E}">
        <p14:creationId xmlns:p14="http://schemas.microsoft.com/office/powerpoint/2010/main" val="1052456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1144</Words>
  <Application>Microsoft Office PowerPoint</Application>
  <PresentationFormat>A4 210 x 297 mm</PresentationFormat>
  <Paragraphs>417</Paragraphs>
  <Slides>16</Slides>
  <Notes>16</Notes>
  <HiddenSlides>0</HiddenSlides>
  <MMClips>0</MMClips>
  <ScaleCrop>false</ScaleCrop>
  <HeadingPairs>
    <vt:vector size="6" baseType="variant">
      <vt:variant>
        <vt:lpstr>使用されているフォント</vt:lpstr>
      </vt:variant>
      <vt:variant>
        <vt:i4>14</vt:i4>
      </vt:variant>
      <vt:variant>
        <vt:lpstr>テーマ</vt:lpstr>
      </vt:variant>
      <vt:variant>
        <vt:i4>2</vt:i4>
      </vt:variant>
      <vt:variant>
        <vt:lpstr>スライド タイトル</vt:lpstr>
      </vt:variant>
      <vt:variant>
        <vt:i4>16</vt:i4>
      </vt:variant>
    </vt:vector>
  </HeadingPairs>
  <TitlesOfParts>
    <vt:vector size="32" baseType="lpstr">
      <vt:lpstr>HG丸ｺﾞｼｯｸM-PRO</vt:lpstr>
      <vt:lpstr>HGPｺﾞｼｯｸE</vt:lpstr>
      <vt:lpstr>ＭＳ Ｐゴシック</vt:lpstr>
      <vt:lpstr>Calibri</vt:lpstr>
      <vt:lpstr>メイリオ</vt:lpstr>
      <vt:lpstr>Century</vt:lpstr>
      <vt:lpstr>HGP創英角ｺﾞｼｯｸUB</vt:lpstr>
      <vt:lpstr>Arial</vt:lpstr>
      <vt:lpstr>Times New Roman</vt:lpstr>
      <vt:lpstr>Verdana</vt:lpstr>
      <vt:lpstr>ＭＳ Ｐ明朝</vt:lpstr>
      <vt:lpstr>HGS創英角ｺﾞｼｯｸUB</vt:lpstr>
      <vt:lpstr>ＭＳ ゴシック</vt:lpstr>
      <vt:lpstr>Wingdings</vt:lpstr>
      <vt:lpstr>5_Office テーマ</vt:lpstr>
      <vt:lpstr>Profile</vt:lpstr>
      <vt:lpstr>イントロダクション　～要介護認定制度の改正点～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2019-03-29T07:38:17Z</dcterms:created>
  <dcterms:modified xsi:type="dcterms:W3CDTF">2019-03-29T07:39:37Z</dcterms:modified>
</cp:coreProperties>
</file>