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19"/>
  </p:notesMasterIdLst>
  <p:handoutMasterIdLst>
    <p:handoutMasterId r:id="rId20"/>
  </p:handoutMasterIdLst>
  <p:sldIdLst>
    <p:sldId id="292" r:id="rId2"/>
    <p:sldId id="353" r:id="rId3"/>
    <p:sldId id="351" r:id="rId4"/>
    <p:sldId id="336" r:id="rId5"/>
    <p:sldId id="337" r:id="rId6"/>
    <p:sldId id="350" r:id="rId7"/>
    <p:sldId id="338" r:id="rId8"/>
    <p:sldId id="339" r:id="rId9"/>
    <p:sldId id="340" r:id="rId10"/>
    <p:sldId id="341" r:id="rId11"/>
    <p:sldId id="342" r:id="rId12"/>
    <p:sldId id="346" r:id="rId13"/>
    <p:sldId id="345" r:id="rId14"/>
    <p:sldId id="347" r:id="rId15"/>
    <p:sldId id="357" r:id="rId16"/>
    <p:sldId id="348" r:id="rId17"/>
    <p:sldId id="358" r:id="rId18"/>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E1"/>
    <a:srgbClr val="CCECFF"/>
    <a:srgbClr val="CCFFCC"/>
    <a:srgbClr val="006600"/>
    <a:srgbClr val="FFCCCC"/>
    <a:srgbClr val="FF7C80"/>
    <a:srgbClr val="000099"/>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60" autoAdjust="0"/>
    <p:restoredTop sz="95838" autoAdjust="0"/>
  </p:normalViewPr>
  <p:slideViewPr>
    <p:cSldViewPr>
      <p:cViewPr varScale="1">
        <p:scale>
          <a:sx n="109" d="100"/>
          <a:sy n="109" d="100"/>
        </p:scale>
        <p:origin x="5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A94DA9E2-61DA-429D-BAAA-64B265077261}" type="datetimeFigureOut">
              <a:rPr kumimoji="1" lang="ja-JP" altLang="en-US" smtClean="0"/>
              <a:pPr/>
              <a:t>2019/3/29</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CEED3AD3-F2AD-48E5-8E27-895DE4E96DD0}" type="slidenum">
              <a:rPr kumimoji="1" lang="ja-JP" altLang="en-US" smtClean="0"/>
              <a:pPr/>
              <a:t>‹#›</a:t>
            </a:fld>
            <a:endParaRPr kumimoji="1" lang="ja-JP" altLang="en-US"/>
          </a:p>
        </p:txBody>
      </p:sp>
    </p:spTree>
    <p:extLst>
      <p:ext uri="{BB962C8B-B14F-4D97-AF65-F5344CB8AC3E}">
        <p14:creationId xmlns:p14="http://schemas.microsoft.com/office/powerpoint/2010/main" val="10739723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5"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0724" name="Rectangle 4"/>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9"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59C69013-1E9D-49E3-AF10-55D8A7171C61}" type="slidenum">
              <a:rPr lang="en-US" altLang="ja-JP"/>
              <a:pPr>
                <a:defRPr/>
              </a:pPr>
              <a:t>‹#›</a:t>
            </a:fld>
            <a:endParaRPr lang="en-US" altLang="ja-JP"/>
          </a:p>
        </p:txBody>
      </p:sp>
    </p:spTree>
    <p:extLst>
      <p:ext uri="{BB962C8B-B14F-4D97-AF65-F5344CB8AC3E}">
        <p14:creationId xmlns:p14="http://schemas.microsoft.com/office/powerpoint/2010/main" val="220523181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131226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1802873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952809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3839242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704341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2176174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19586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29546917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2659615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3149577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Rot="1" noChangeAspect="1" noChangeArrowheads="1" noTextEdit="1"/>
          </p:cNvSpPr>
          <p:nvPr>
            <p:ph type="sldImg"/>
          </p:nvPr>
        </p:nvSpPr>
        <p:spPr>
          <a:xfrm>
            <a:off x="915988" y="742950"/>
            <a:ext cx="4973637" cy="3732213"/>
          </a:xfrm>
          <a:ln/>
        </p:spPr>
      </p:sp>
      <p:sp>
        <p:nvSpPr>
          <p:cNvPr id="78852" name="Rectangle 3"/>
          <p:cNvSpPr>
            <a:spLocks noGrp="1" noChangeArrowheads="1"/>
          </p:cNvSpPr>
          <p:nvPr>
            <p:ph type="body" idx="1"/>
          </p:nvPr>
        </p:nvSpPr>
        <p:spPr>
          <a:xfrm>
            <a:off x="679145" y="4721186"/>
            <a:ext cx="5448911" cy="4474428"/>
          </a:xfrm>
          <a:noFill/>
          <a:ln/>
        </p:spPr>
        <p:txBody>
          <a:bodyPr/>
          <a:lstStyle/>
          <a:p>
            <a:pPr eaLnBrk="1" hangingPunct="1"/>
            <a:endParaRPr lang="ja-JP" altLang="ja-JP" dirty="0"/>
          </a:p>
        </p:txBody>
      </p:sp>
    </p:spTree>
    <p:extLst>
      <p:ext uri="{BB962C8B-B14F-4D97-AF65-F5344CB8AC3E}">
        <p14:creationId xmlns:p14="http://schemas.microsoft.com/office/powerpoint/2010/main" val="2311623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3803883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1452340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4596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991426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en-US" dirty="0"/>
          </a:p>
        </p:txBody>
      </p:sp>
    </p:spTree>
    <p:extLst>
      <p:ext uri="{BB962C8B-B14F-4D97-AF65-F5344CB8AC3E}">
        <p14:creationId xmlns:p14="http://schemas.microsoft.com/office/powerpoint/2010/main" val="3848214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3024623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t>厚生労働省 老健局 老人保健課</a:t>
            </a:r>
            <a:endParaRPr lang="en-US" altLang="ja-JP"/>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ea typeface="ＭＳ Ｐゴシック" pitchFamily="50" charset="-128"/>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t>厚生労働省</a:t>
            </a:r>
            <a:br>
              <a:rPr lang="ja-JP" altLang="en-US"/>
            </a:br>
            <a:r>
              <a:rPr lang="ja-JP" altLang="en-US" sz="800"/>
              <a:t>老健局 老人保健課</a:t>
            </a:r>
          </a:p>
        </p:txBody>
      </p:sp>
    </p:spTree>
  </p:cSld>
  <p:clrMap bg1="lt1" tx1="dk1" bg2="lt2" tx2="dk2" accent1="accent1" accent2="accent2" accent3="accent3" accent4="accent4" accent5="accent5" accent6="accent6" hlink="hlink" folHlink="folHlink"/>
  <p:sldLayoutIdLst>
    <p:sldLayoutId id="2147483692" r:id="rId1"/>
    <p:sldLayoutId id="2147483679" r:id="rId2"/>
    <p:sldLayoutId id="2147483678" r:id="rId3"/>
    <p:sldLayoutId id="2147483677" r:id="rId4"/>
    <p:sldLayoutId id="2147483676" r:id="rId5"/>
    <p:sldLayoutId id="2147483675" r:id="rId6"/>
    <p:sldLayoutId id="2147483674" r:id="rId7"/>
    <p:sldLayoutId id="2147483673" r:id="rId8"/>
    <p:sldLayoutId id="2147483672" r:id="rId9"/>
    <p:sldLayoutId id="2147483671" r:id="rId10"/>
    <p:sldLayoutId id="2147483670" r:id="rId11"/>
    <p:sldLayoutId id="2147483669" r:id="rId12"/>
    <p:sldLayoutId id="214748366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solidFill>
                  <a:schemeClr val="tx1"/>
                </a:solidFill>
                <a:effectLst>
                  <a:outerShdw blurRad="76200" dist="50800" dir="5400000" algn="tl" rotWithShape="0">
                    <a:srgbClr val="000000">
                      <a:alpha val="65000"/>
                    </a:srgbClr>
                  </a:outerShdw>
                </a:effectLst>
              </a:rPr>
              <a:t>介護認定審査会の手順とポイント</a:t>
            </a:r>
          </a:p>
        </p:txBody>
      </p:sp>
      <p:sp>
        <p:nvSpPr>
          <p:cNvPr id="204804" name="Text Box 4"/>
          <p:cNvSpPr txBox="1">
            <a:spLocks noChangeArrowheads="1"/>
          </p:cNvSpPr>
          <p:nvPr/>
        </p:nvSpPr>
        <p:spPr bwMode="auto">
          <a:xfrm>
            <a:off x="684213" y="1412875"/>
            <a:ext cx="6119812" cy="369332"/>
          </a:xfrm>
          <a:prstGeom prst="rect">
            <a:avLst/>
          </a:prstGeom>
          <a:noFill/>
          <a:ln w="9525">
            <a:noFill/>
            <a:miter lim="800000"/>
            <a:headEnd/>
            <a:tailEnd/>
          </a:ln>
          <a:effectLst/>
        </p:spPr>
        <p:txBody>
          <a:bodyPr>
            <a:spAutoFit/>
          </a:bodyPr>
          <a:lstStyle/>
          <a:p>
            <a:pPr>
              <a:spcBef>
                <a:spcPct val="50000"/>
              </a:spcBef>
              <a:defRPr/>
            </a:pPr>
            <a:r>
              <a:rPr lang="ja-JP" altLang="en-US" sz="1800" dirty="0" smtClean="0">
                <a:effectLst>
                  <a:outerShdw blurRad="38100" dist="38100" dir="2700000" algn="tl">
                    <a:srgbClr val="C0C0C0"/>
                  </a:outerShdw>
                </a:effectLst>
                <a:ea typeface="ＭＳ Ｐゴシック" pitchFamily="50" charset="-128"/>
              </a:rPr>
              <a:t>平成</a:t>
            </a:r>
            <a:r>
              <a:rPr lang="en-US" altLang="ja-JP" sz="1800" dirty="0" smtClean="0">
                <a:effectLst>
                  <a:outerShdw blurRad="38100" dist="38100" dir="2700000" algn="tl">
                    <a:srgbClr val="C0C0C0"/>
                  </a:outerShdw>
                </a:effectLst>
                <a:ea typeface="ＭＳ Ｐゴシック" pitchFamily="50" charset="-128"/>
              </a:rPr>
              <a:t>30</a:t>
            </a:r>
            <a:r>
              <a:rPr lang="ja-JP" altLang="en-US" sz="1800" dirty="0" smtClean="0">
                <a:effectLst>
                  <a:outerShdw blurRad="38100" dist="38100" dir="2700000" algn="tl">
                    <a:srgbClr val="C0C0C0"/>
                  </a:outerShdw>
                </a:effectLst>
                <a:ea typeface="ＭＳ Ｐゴシック" pitchFamily="50" charset="-128"/>
              </a:rPr>
              <a:t>年度　厚生</a:t>
            </a:r>
            <a:r>
              <a:rPr lang="ja-JP" altLang="en-US" sz="1800" dirty="0">
                <a:effectLst>
                  <a:outerShdw blurRad="38100" dist="38100" dir="2700000" algn="tl">
                    <a:srgbClr val="C0C0C0"/>
                  </a:outerShdw>
                </a:effectLst>
                <a:ea typeface="ＭＳ Ｐゴシック" pitchFamily="50" charset="-128"/>
              </a:rPr>
              <a:t>労働省  認定調査員能力向上研修</a:t>
            </a:r>
          </a:p>
        </p:txBody>
      </p:sp>
      <p:sp>
        <p:nvSpPr>
          <p:cNvPr id="31748"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altLang="ja-JP" sz="3400" dirty="0" smtClean="0"/>
              <a:t>STEP2</a:t>
            </a:r>
            <a:r>
              <a:rPr lang="ja-JP" altLang="en-US" sz="3400" dirty="0" smtClean="0"/>
              <a:t>：介護の手間にかかる審査判定</a:t>
            </a:r>
          </a:p>
        </p:txBody>
      </p:sp>
      <p:sp>
        <p:nvSpPr>
          <p:cNvPr id="29700" name="Rectangle 3"/>
          <p:cNvSpPr>
            <a:spLocks noGrp="1" noChangeArrowheads="1"/>
          </p:cNvSpPr>
          <p:nvPr>
            <p:ph type="body" idx="1"/>
          </p:nvPr>
        </p:nvSpPr>
        <p:spPr>
          <a:xfrm>
            <a:off x="566738" y="1486942"/>
            <a:ext cx="8001000" cy="4678362"/>
          </a:xfrm>
        </p:spPr>
        <p:txBody>
          <a:bodyPr>
            <a:noAutofit/>
          </a:bodyPr>
          <a:lstStyle/>
          <a:p>
            <a:pPr eaLnBrk="1" hangingPunct="1">
              <a:lnSpc>
                <a:spcPct val="90000"/>
              </a:lnSpc>
              <a:spcAft>
                <a:spcPts val="1200"/>
              </a:spcAft>
              <a:buNone/>
            </a:pPr>
            <a:r>
              <a:rPr lang="en-US" altLang="ja-JP" sz="2400" dirty="0" smtClean="0"/>
              <a:t>【</a:t>
            </a:r>
            <a:r>
              <a:rPr lang="ja-JP" altLang="en-US" sz="2400" dirty="0" smtClean="0"/>
              <a:t>特記事項のポイント②</a:t>
            </a:r>
            <a:r>
              <a:rPr lang="en-US" altLang="ja-JP" sz="2400" dirty="0" smtClean="0"/>
              <a:t>】</a:t>
            </a:r>
            <a:r>
              <a:rPr lang="ja-JP" altLang="en-US" sz="2400" dirty="0" smtClean="0"/>
              <a:t>　</a:t>
            </a:r>
            <a:r>
              <a:rPr lang="ja-JP" altLang="en-US" sz="2800" dirty="0" smtClean="0"/>
              <a:t>頻度（回数）</a:t>
            </a:r>
          </a:p>
          <a:p>
            <a:pPr lvl="1" eaLnBrk="1" hangingPunct="1">
              <a:lnSpc>
                <a:spcPct val="90000"/>
              </a:lnSpc>
            </a:pPr>
            <a:r>
              <a:rPr lang="ja-JP" altLang="en-US" sz="2700" dirty="0" smtClean="0"/>
              <a:t>介護の手間に差がある「一人で出たがる」</a:t>
            </a:r>
          </a:p>
          <a:p>
            <a:pPr lvl="2" eaLnBrk="1" hangingPunct="1">
              <a:lnSpc>
                <a:spcPct val="90000"/>
              </a:lnSpc>
            </a:pPr>
            <a:r>
              <a:rPr lang="ja-JP" altLang="en-US" sz="2000" u="sng" dirty="0" smtClean="0"/>
              <a:t>週</a:t>
            </a:r>
            <a:r>
              <a:rPr lang="en-US" altLang="ja-JP" sz="2000" u="sng" dirty="0" smtClean="0"/>
              <a:t>1 </a:t>
            </a:r>
            <a:r>
              <a:rPr lang="ja-JP" altLang="en-US" sz="2000" u="sng" dirty="0" smtClean="0"/>
              <a:t>回ほど</a:t>
            </a:r>
            <a:r>
              <a:rPr lang="ja-JP" altLang="en-US" sz="2000" dirty="0" smtClean="0"/>
              <a:t>、一人で玄関から自宅の外に出てしまうため、介護者は毎回のように探しに出ている。</a:t>
            </a:r>
          </a:p>
          <a:p>
            <a:pPr lvl="2" eaLnBrk="1" hangingPunct="1">
              <a:lnSpc>
                <a:spcPct val="90000"/>
              </a:lnSpc>
            </a:pPr>
            <a:r>
              <a:rPr lang="ja-JP" altLang="en-US" sz="2000" u="sng" dirty="0" smtClean="0"/>
              <a:t>ほぼ毎日</a:t>
            </a:r>
            <a:r>
              <a:rPr lang="ja-JP" altLang="en-US" sz="2000" dirty="0" smtClean="0"/>
              <a:t>、一人で玄関から自宅の外に出てしまうため、介護者は毎回のように探しに出ている。</a:t>
            </a:r>
            <a:endParaRPr lang="en-US" altLang="ja-JP" sz="2000" dirty="0" smtClean="0"/>
          </a:p>
          <a:p>
            <a:pPr lvl="2" eaLnBrk="1" hangingPunct="1">
              <a:lnSpc>
                <a:spcPct val="90000"/>
              </a:lnSpc>
            </a:pPr>
            <a:endParaRPr lang="ja-JP" altLang="en-US" dirty="0" smtClean="0"/>
          </a:p>
          <a:p>
            <a:pPr lvl="1" eaLnBrk="1" hangingPunct="1">
              <a:lnSpc>
                <a:spcPct val="90000"/>
              </a:lnSpc>
            </a:pPr>
            <a:r>
              <a:rPr lang="ja-JP" altLang="en-US" sz="2700" dirty="0" smtClean="0"/>
              <a:t>「介助されていない」を選択していても介助がある場合</a:t>
            </a:r>
          </a:p>
          <a:p>
            <a:pPr lvl="2" eaLnBrk="1" hangingPunct="1">
              <a:lnSpc>
                <a:spcPct val="90000"/>
              </a:lnSpc>
            </a:pPr>
            <a:r>
              <a:rPr lang="ja-JP" altLang="en-US" sz="2000" dirty="0" smtClean="0"/>
              <a:t>トイレまでの「移動」（</a:t>
            </a:r>
            <a:r>
              <a:rPr lang="en-US" altLang="ja-JP" sz="2000" dirty="0" smtClean="0"/>
              <a:t>5 </a:t>
            </a:r>
            <a:r>
              <a:rPr lang="ja-JP" altLang="en-US" sz="2000" dirty="0" smtClean="0"/>
              <a:t>回程／日）など、通常は自力で介助なしで行っているが、食堂（</a:t>
            </a:r>
            <a:r>
              <a:rPr lang="en-US" altLang="ja-JP" sz="2000" dirty="0" smtClean="0"/>
              <a:t>3</a:t>
            </a:r>
            <a:r>
              <a:rPr lang="ja-JP" altLang="en-US" sz="2000" dirty="0" smtClean="0"/>
              <a:t>回／日）及び浴室（週数回）への車いすでの「移動」は、介助が行われている。より頻回な状況から「介助されていない」を選択する。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altLang="ja-JP" sz="3400" smtClean="0"/>
              <a:t>STEP2:</a:t>
            </a:r>
            <a:r>
              <a:rPr lang="ja-JP" altLang="en-US" sz="3400" smtClean="0"/>
              <a:t>基準時間の活用方法</a:t>
            </a:r>
          </a:p>
        </p:txBody>
      </p:sp>
      <p:sp>
        <p:nvSpPr>
          <p:cNvPr id="30724" name="Rectangle 3"/>
          <p:cNvSpPr>
            <a:spLocks noGrp="1" noChangeArrowheads="1"/>
          </p:cNvSpPr>
          <p:nvPr>
            <p:ph type="body" idx="1"/>
          </p:nvPr>
        </p:nvSpPr>
        <p:spPr/>
        <p:txBody>
          <a:bodyPr/>
          <a:lstStyle/>
          <a:p>
            <a:pPr eaLnBrk="1" hangingPunct="1"/>
            <a:r>
              <a:rPr lang="ja-JP" altLang="en-US" smtClean="0"/>
              <a:t>同じ要介護度区分でも、基準時間によって推定している介護の手間の意味するところが違う。</a:t>
            </a:r>
          </a:p>
        </p:txBody>
      </p:sp>
      <p:sp>
        <p:nvSpPr>
          <p:cNvPr id="30726" name="Line 5"/>
          <p:cNvSpPr>
            <a:spLocks noChangeShapeType="1"/>
          </p:cNvSpPr>
          <p:nvPr/>
        </p:nvSpPr>
        <p:spPr bwMode="auto">
          <a:xfrm>
            <a:off x="1393825" y="3284538"/>
            <a:ext cx="6983413" cy="0"/>
          </a:xfrm>
          <a:prstGeom prst="line">
            <a:avLst/>
          </a:prstGeom>
          <a:noFill/>
          <a:ln w="38100">
            <a:solidFill>
              <a:schemeClr val="tx1"/>
            </a:solidFill>
            <a:round/>
            <a:headEnd/>
            <a:tailEnd type="triangle" w="med" len="med"/>
          </a:ln>
        </p:spPr>
        <p:txBody>
          <a:bodyPr/>
          <a:lstStyle/>
          <a:p>
            <a:endParaRPr lang="ja-JP" altLang="en-US"/>
          </a:p>
        </p:txBody>
      </p:sp>
      <p:sp>
        <p:nvSpPr>
          <p:cNvPr id="30727" name="Line 6"/>
          <p:cNvSpPr>
            <a:spLocks noChangeShapeType="1"/>
          </p:cNvSpPr>
          <p:nvPr/>
        </p:nvSpPr>
        <p:spPr bwMode="auto">
          <a:xfrm>
            <a:off x="4202113" y="3140075"/>
            <a:ext cx="0" cy="215900"/>
          </a:xfrm>
          <a:prstGeom prst="line">
            <a:avLst/>
          </a:prstGeom>
          <a:noFill/>
          <a:ln w="22225">
            <a:solidFill>
              <a:schemeClr val="tx1"/>
            </a:solidFill>
            <a:round/>
            <a:headEnd/>
            <a:tailEnd/>
          </a:ln>
        </p:spPr>
        <p:txBody>
          <a:bodyPr/>
          <a:lstStyle/>
          <a:p>
            <a:endParaRPr lang="ja-JP" altLang="en-US"/>
          </a:p>
        </p:txBody>
      </p:sp>
      <p:sp>
        <p:nvSpPr>
          <p:cNvPr id="30728" name="Line 7"/>
          <p:cNvSpPr>
            <a:spLocks noChangeShapeType="1"/>
          </p:cNvSpPr>
          <p:nvPr/>
        </p:nvSpPr>
        <p:spPr bwMode="auto">
          <a:xfrm>
            <a:off x="6650038" y="3140075"/>
            <a:ext cx="0" cy="215900"/>
          </a:xfrm>
          <a:prstGeom prst="line">
            <a:avLst/>
          </a:prstGeom>
          <a:noFill/>
          <a:ln w="22225">
            <a:solidFill>
              <a:schemeClr val="tx1"/>
            </a:solidFill>
            <a:round/>
            <a:headEnd/>
            <a:tailEnd/>
          </a:ln>
        </p:spPr>
        <p:txBody>
          <a:bodyPr/>
          <a:lstStyle/>
          <a:p>
            <a:endParaRPr lang="ja-JP" altLang="en-US"/>
          </a:p>
        </p:txBody>
      </p:sp>
      <p:sp>
        <p:nvSpPr>
          <p:cNvPr id="30729" name="Text Box 8"/>
          <p:cNvSpPr txBox="1">
            <a:spLocks noChangeArrowheads="1"/>
          </p:cNvSpPr>
          <p:nvPr/>
        </p:nvSpPr>
        <p:spPr bwMode="auto">
          <a:xfrm>
            <a:off x="2401888"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2</a:t>
            </a:r>
          </a:p>
        </p:txBody>
      </p:sp>
      <p:sp>
        <p:nvSpPr>
          <p:cNvPr id="30730" name="AutoShape 9"/>
          <p:cNvSpPr>
            <a:spLocks/>
          </p:cNvSpPr>
          <p:nvPr/>
        </p:nvSpPr>
        <p:spPr bwMode="auto">
          <a:xfrm rot="-5400000">
            <a:off x="2833688"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1" name="Text Box 10"/>
          <p:cNvSpPr txBox="1">
            <a:spLocks noChangeArrowheads="1"/>
          </p:cNvSpPr>
          <p:nvPr/>
        </p:nvSpPr>
        <p:spPr bwMode="auto">
          <a:xfrm>
            <a:off x="4849813"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3</a:t>
            </a:r>
          </a:p>
        </p:txBody>
      </p:sp>
      <p:sp>
        <p:nvSpPr>
          <p:cNvPr id="30732" name="Text Box 11"/>
          <p:cNvSpPr txBox="1">
            <a:spLocks noChangeArrowheads="1"/>
          </p:cNvSpPr>
          <p:nvPr/>
        </p:nvSpPr>
        <p:spPr bwMode="auto">
          <a:xfrm>
            <a:off x="7081838" y="2659063"/>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4</a:t>
            </a:r>
          </a:p>
        </p:txBody>
      </p:sp>
      <p:sp>
        <p:nvSpPr>
          <p:cNvPr id="30733" name="AutoShape 12"/>
          <p:cNvSpPr>
            <a:spLocks/>
          </p:cNvSpPr>
          <p:nvPr/>
        </p:nvSpPr>
        <p:spPr bwMode="auto">
          <a:xfrm rot="-5400000">
            <a:off x="7262019" y="2383632"/>
            <a:ext cx="215900" cy="1439862"/>
          </a:xfrm>
          <a:prstGeom prst="rightBracket">
            <a:avLst>
              <a:gd name="adj" fmla="val 333456"/>
            </a:avLst>
          </a:prstGeom>
          <a:noFill/>
          <a:ln w="25400">
            <a:solidFill>
              <a:schemeClr val="tx1"/>
            </a:solidFill>
            <a:round/>
            <a:headEnd/>
            <a:tailEnd/>
          </a:ln>
        </p:spPr>
        <p:txBody>
          <a:bodyPr wrap="none" anchor="ctr"/>
          <a:lstStyle/>
          <a:p>
            <a:endParaRPr lang="ja-JP" altLang="en-US"/>
          </a:p>
        </p:txBody>
      </p:sp>
      <p:sp>
        <p:nvSpPr>
          <p:cNvPr id="30734" name="Text Box 13"/>
          <p:cNvSpPr txBox="1">
            <a:spLocks noChangeArrowheads="1"/>
          </p:cNvSpPr>
          <p:nvPr/>
        </p:nvSpPr>
        <p:spPr bwMode="auto">
          <a:xfrm>
            <a:off x="312738" y="3355975"/>
            <a:ext cx="7921625" cy="304800"/>
          </a:xfrm>
          <a:prstGeom prst="rect">
            <a:avLst/>
          </a:prstGeom>
          <a:noFill/>
          <a:ln w="9525">
            <a:noFill/>
            <a:miter lim="800000"/>
            <a:headEnd/>
            <a:tailEnd/>
          </a:ln>
        </p:spPr>
        <p:txBody>
          <a:bodyPr>
            <a:spAutoFit/>
          </a:bodyPr>
          <a:lstStyle/>
          <a:p>
            <a:pPr>
              <a:spcBef>
                <a:spcPct val="50000"/>
              </a:spcBef>
            </a:pPr>
            <a:r>
              <a:rPr lang="ja-JP" altLang="en-US" sz="1400"/>
              <a:t>　　　　　　　　　　　</a:t>
            </a:r>
            <a:r>
              <a:rPr lang="en-US" altLang="ja-JP" sz="1400"/>
              <a:t>50</a:t>
            </a:r>
            <a:r>
              <a:rPr lang="ja-JP" altLang="en-US" sz="1400"/>
              <a:t>分　　　　　　　　　　　　　　　　</a:t>
            </a:r>
            <a:r>
              <a:rPr lang="en-US" altLang="ja-JP" sz="1400"/>
              <a:t>70</a:t>
            </a:r>
            <a:r>
              <a:rPr lang="ja-JP" altLang="en-US" sz="1400"/>
              <a:t>分　　　　　　　　　　　　　　　　　　</a:t>
            </a:r>
            <a:r>
              <a:rPr lang="en-US" altLang="ja-JP" sz="1400"/>
              <a:t>90</a:t>
            </a:r>
            <a:r>
              <a:rPr lang="ja-JP" altLang="en-US" sz="1400"/>
              <a:t>分</a:t>
            </a:r>
          </a:p>
        </p:txBody>
      </p:sp>
      <p:sp>
        <p:nvSpPr>
          <p:cNvPr id="30735" name="Line 14"/>
          <p:cNvSpPr>
            <a:spLocks noChangeShapeType="1"/>
          </p:cNvSpPr>
          <p:nvPr/>
        </p:nvSpPr>
        <p:spPr bwMode="auto">
          <a:xfrm>
            <a:off x="1754188" y="3141663"/>
            <a:ext cx="0" cy="215900"/>
          </a:xfrm>
          <a:prstGeom prst="line">
            <a:avLst/>
          </a:prstGeom>
          <a:noFill/>
          <a:ln w="22225">
            <a:solidFill>
              <a:schemeClr val="tx1"/>
            </a:solidFill>
            <a:round/>
            <a:headEnd/>
            <a:tailEnd/>
          </a:ln>
        </p:spPr>
        <p:txBody>
          <a:bodyPr/>
          <a:lstStyle/>
          <a:p>
            <a:endParaRPr lang="ja-JP" altLang="en-US"/>
          </a:p>
        </p:txBody>
      </p:sp>
      <p:sp>
        <p:nvSpPr>
          <p:cNvPr id="30736" name="AutoShape 15"/>
          <p:cNvSpPr>
            <a:spLocks/>
          </p:cNvSpPr>
          <p:nvPr/>
        </p:nvSpPr>
        <p:spPr bwMode="auto">
          <a:xfrm rot="-5400000">
            <a:off x="5281613"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7" name="Oval 16"/>
          <p:cNvSpPr>
            <a:spLocks noChangeArrowheads="1"/>
          </p:cNvSpPr>
          <p:nvPr/>
        </p:nvSpPr>
        <p:spPr bwMode="auto">
          <a:xfrm>
            <a:off x="4344988" y="3141663"/>
            <a:ext cx="215900" cy="215900"/>
          </a:xfrm>
          <a:prstGeom prst="ellipse">
            <a:avLst/>
          </a:prstGeom>
          <a:solidFill>
            <a:schemeClr val="accent2"/>
          </a:solidFill>
          <a:ln w="3175">
            <a:solidFill>
              <a:srgbClr val="FF0000"/>
            </a:solidFill>
            <a:round/>
            <a:headEnd/>
            <a:tailEnd/>
          </a:ln>
        </p:spPr>
        <p:txBody>
          <a:bodyPr wrap="none" anchor="ctr"/>
          <a:lstStyle/>
          <a:p>
            <a:endParaRPr lang="ja-JP" altLang="en-US"/>
          </a:p>
        </p:txBody>
      </p:sp>
      <p:sp>
        <p:nvSpPr>
          <p:cNvPr id="30738" name="Oval 17"/>
          <p:cNvSpPr>
            <a:spLocks noChangeArrowheads="1"/>
          </p:cNvSpPr>
          <p:nvPr/>
        </p:nvSpPr>
        <p:spPr bwMode="auto">
          <a:xfrm>
            <a:off x="6361113" y="314166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39" name="Oval 18"/>
          <p:cNvSpPr>
            <a:spLocks noChangeArrowheads="1"/>
          </p:cNvSpPr>
          <p:nvPr/>
        </p:nvSpPr>
        <p:spPr bwMode="auto">
          <a:xfrm>
            <a:off x="5435600" y="313531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40" name="Oval 19"/>
          <p:cNvSpPr>
            <a:spLocks noChangeArrowheads="1"/>
          </p:cNvSpPr>
          <p:nvPr/>
        </p:nvSpPr>
        <p:spPr bwMode="auto">
          <a:xfrm>
            <a:off x="3851275" y="3148013"/>
            <a:ext cx="215900" cy="215900"/>
          </a:xfrm>
          <a:prstGeom prst="ellipse">
            <a:avLst/>
          </a:prstGeom>
          <a:solidFill>
            <a:srgbClr val="3366FF"/>
          </a:solidFill>
          <a:ln w="9525">
            <a:noFill/>
            <a:round/>
            <a:headEnd/>
            <a:tailEnd/>
          </a:ln>
        </p:spPr>
        <p:txBody>
          <a:bodyPr wrap="none" anchor="ctr"/>
          <a:lstStyle/>
          <a:p>
            <a:endParaRPr lang="ja-JP" altLang="en-US"/>
          </a:p>
        </p:txBody>
      </p:sp>
      <p:sp>
        <p:nvSpPr>
          <p:cNvPr id="30741" name="AutoShape 39"/>
          <p:cNvSpPr>
            <a:spLocks noChangeArrowheads="1"/>
          </p:cNvSpPr>
          <p:nvPr/>
        </p:nvSpPr>
        <p:spPr bwMode="auto">
          <a:xfrm>
            <a:off x="4284663" y="3429000"/>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2" name="Text Box 40"/>
          <p:cNvSpPr txBox="1">
            <a:spLocks noChangeArrowheads="1"/>
          </p:cNvSpPr>
          <p:nvPr/>
        </p:nvSpPr>
        <p:spPr bwMode="auto">
          <a:xfrm>
            <a:off x="3851275" y="4149725"/>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71.2</a:t>
            </a:r>
            <a:r>
              <a:rPr lang="ja-JP" altLang="en-US"/>
              <a:t>分</a:t>
            </a:r>
          </a:p>
        </p:txBody>
      </p:sp>
      <p:sp>
        <p:nvSpPr>
          <p:cNvPr id="30743" name="AutoShape 41"/>
          <p:cNvSpPr>
            <a:spLocks noChangeArrowheads="1"/>
          </p:cNvSpPr>
          <p:nvPr/>
        </p:nvSpPr>
        <p:spPr bwMode="auto">
          <a:xfrm>
            <a:off x="5435600" y="3357563"/>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4" name="Text Box 42"/>
          <p:cNvSpPr txBox="1">
            <a:spLocks noChangeArrowheads="1"/>
          </p:cNvSpPr>
          <p:nvPr/>
        </p:nvSpPr>
        <p:spPr bwMode="auto">
          <a:xfrm>
            <a:off x="5076825"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81.4</a:t>
            </a:r>
            <a:r>
              <a:rPr lang="ja-JP" altLang="en-US"/>
              <a:t>分</a:t>
            </a:r>
          </a:p>
        </p:txBody>
      </p:sp>
      <p:sp>
        <p:nvSpPr>
          <p:cNvPr id="30745" name="AutoShape 43"/>
          <p:cNvSpPr>
            <a:spLocks noChangeArrowheads="1"/>
          </p:cNvSpPr>
          <p:nvPr/>
        </p:nvSpPr>
        <p:spPr bwMode="auto">
          <a:xfrm>
            <a:off x="6300788" y="3355975"/>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6" name="Text Box 44"/>
          <p:cNvSpPr txBox="1">
            <a:spLocks noChangeArrowheads="1"/>
          </p:cNvSpPr>
          <p:nvPr/>
        </p:nvSpPr>
        <p:spPr bwMode="auto">
          <a:xfrm>
            <a:off x="6083300"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88.6</a:t>
            </a:r>
            <a:r>
              <a:rPr lang="ja-JP" altLang="en-US"/>
              <a:t>分</a:t>
            </a:r>
          </a:p>
        </p:txBody>
      </p:sp>
      <p:sp>
        <p:nvSpPr>
          <p:cNvPr id="30747" name="AutoShape 45"/>
          <p:cNvSpPr>
            <a:spLocks noChangeArrowheads="1"/>
          </p:cNvSpPr>
          <p:nvPr/>
        </p:nvSpPr>
        <p:spPr bwMode="auto">
          <a:xfrm rot="2387545">
            <a:off x="3563938" y="3284538"/>
            <a:ext cx="142875" cy="576262"/>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8" name="Text Box 46"/>
          <p:cNvSpPr txBox="1">
            <a:spLocks noChangeArrowheads="1"/>
          </p:cNvSpPr>
          <p:nvPr/>
        </p:nvSpPr>
        <p:spPr bwMode="auto">
          <a:xfrm>
            <a:off x="2700338" y="3783013"/>
            <a:ext cx="936625" cy="366712"/>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69.8</a:t>
            </a:r>
            <a:r>
              <a:rPr lang="ja-JP" altLang="en-US"/>
              <a:t>分</a:t>
            </a:r>
          </a:p>
        </p:txBody>
      </p:sp>
      <p:sp>
        <p:nvSpPr>
          <p:cNvPr id="270383" name="AutoShape 47"/>
          <p:cNvSpPr>
            <a:spLocks noChangeArrowheads="1"/>
          </p:cNvSpPr>
          <p:nvPr/>
        </p:nvSpPr>
        <p:spPr bwMode="auto">
          <a:xfrm>
            <a:off x="1187450" y="4149725"/>
            <a:ext cx="2016125" cy="935038"/>
          </a:xfrm>
          <a:prstGeom prst="wedgeEllipseCallout">
            <a:avLst>
              <a:gd name="adj1" fmla="val 44014"/>
              <a:gd name="adj2" fmla="val -54583"/>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に</a:t>
            </a:r>
            <a:br>
              <a:rPr lang="ja-JP" altLang="en-US"/>
            </a:br>
            <a:r>
              <a:rPr lang="ja-JP" altLang="en-US"/>
              <a:t>近い要介護</a:t>
            </a:r>
            <a:r>
              <a:rPr lang="en-US" altLang="ja-JP"/>
              <a:t>2</a:t>
            </a:r>
          </a:p>
        </p:txBody>
      </p:sp>
      <p:sp>
        <p:nvSpPr>
          <p:cNvPr id="270384" name="AutoShape 48"/>
          <p:cNvSpPr>
            <a:spLocks noChangeArrowheads="1"/>
          </p:cNvSpPr>
          <p:nvPr/>
        </p:nvSpPr>
        <p:spPr bwMode="auto">
          <a:xfrm>
            <a:off x="2771775" y="4797425"/>
            <a:ext cx="2016125" cy="935038"/>
          </a:xfrm>
          <a:prstGeom prst="wedgeEllipseCallout">
            <a:avLst>
              <a:gd name="adj1" fmla="val 15278"/>
              <a:gd name="adj2" fmla="val -82426"/>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2</a:t>
            </a:r>
            <a:r>
              <a:rPr lang="ja-JP" altLang="en-US"/>
              <a:t>に</a:t>
            </a:r>
            <a:br>
              <a:rPr lang="ja-JP" altLang="en-US"/>
            </a:br>
            <a:r>
              <a:rPr lang="ja-JP" altLang="en-US"/>
              <a:t>近い要介護</a:t>
            </a:r>
            <a:r>
              <a:rPr lang="en-US" altLang="ja-JP"/>
              <a:t>3</a:t>
            </a:r>
          </a:p>
        </p:txBody>
      </p:sp>
      <p:sp>
        <p:nvSpPr>
          <p:cNvPr id="270385" name="AutoShape 49"/>
          <p:cNvSpPr>
            <a:spLocks noChangeArrowheads="1"/>
          </p:cNvSpPr>
          <p:nvPr/>
        </p:nvSpPr>
        <p:spPr bwMode="auto">
          <a:xfrm>
            <a:off x="6732588" y="4508500"/>
            <a:ext cx="2016125" cy="935038"/>
          </a:xfrm>
          <a:prstGeom prst="wedgeEllipseCallout">
            <a:avLst>
              <a:gd name="adj1" fmla="val -60472"/>
              <a:gd name="adj2" fmla="val -60185"/>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4</a:t>
            </a:r>
            <a:r>
              <a:rPr lang="ja-JP" altLang="en-US"/>
              <a:t>に</a:t>
            </a:r>
            <a:br>
              <a:rPr lang="ja-JP" altLang="en-US"/>
            </a:br>
            <a:r>
              <a:rPr lang="ja-JP" altLang="en-US"/>
              <a:t>近い要介護</a:t>
            </a:r>
            <a:r>
              <a:rPr lang="en-US" altLang="ja-JP"/>
              <a:t>3</a:t>
            </a:r>
          </a:p>
        </p:txBody>
      </p:sp>
      <p:sp>
        <p:nvSpPr>
          <p:cNvPr id="270386" name="AutoShape 50"/>
          <p:cNvSpPr>
            <a:spLocks noChangeArrowheads="1"/>
          </p:cNvSpPr>
          <p:nvPr/>
        </p:nvSpPr>
        <p:spPr bwMode="auto">
          <a:xfrm>
            <a:off x="4932363" y="5157788"/>
            <a:ext cx="2016125" cy="935037"/>
          </a:xfrm>
          <a:prstGeom prst="wedgeEllipseCallout">
            <a:avLst>
              <a:gd name="adj1" fmla="val -19449"/>
              <a:gd name="adj2" fmla="val -124870"/>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の真ん中くらい</a:t>
            </a:r>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70383"/>
                                        </p:tgtEl>
                                        <p:attrNameLst>
                                          <p:attrName>style.visibility</p:attrName>
                                        </p:attrNameLst>
                                      </p:cBhvr>
                                      <p:to>
                                        <p:strVal val="visible"/>
                                      </p:to>
                                    </p:set>
                                    <p:animEffect transition="in" filter="diamond(in)">
                                      <p:cBhvr>
                                        <p:cTn id="7" dur="2000"/>
                                        <p:tgtEl>
                                          <p:spTgt spid="27038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70384"/>
                                        </p:tgtEl>
                                        <p:attrNameLst>
                                          <p:attrName>style.visibility</p:attrName>
                                        </p:attrNameLst>
                                      </p:cBhvr>
                                      <p:to>
                                        <p:strVal val="visible"/>
                                      </p:to>
                                    </p:set>
                                    <p:animEffect transition="in" filter="diamond(in)">
                                      <p:cBhvr>
                                        <p:cTn id="12" dur="2000"/>
                                        <p:tgtEl>
                                          <p:spTgt spid="27038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0386"/>
                                        </p:tgtEl>
                                        <p:attrNameLst>
                                          <p:attrName>style.visibility</p:attrName>
                                        </p:attrNameLst>
                                      </p:cBhvr>
                                      <p:to>
                                        <p:strVal val="visible"/>
                                      </p:to>
                                    </p:set>
                                    <p:animEffect transition="in" filter="diamond(in)">
                                      <p:cBhvr>
                                        <p:cTn id="17" dur="2000"/>
                                        <p:tgtEl>
                                          <p:spTgt spid="27038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70385"/>
                                        </p:tgtEl>
                                        <p:attrNameLst>
                                          <p:attrName>style.visibility</p:attrName>
                                        </p:attrNameLst>
                                      </p:cBhvr>
                                      <p:to>
                                        <p:strVal val="visible"/>
                                      </p:to>
                                    </p:set>
                                    <p:animEffect transition="in" filter="diamond(in)">
                                      <p:cBhvr>
                                        <p:cTn id="22" dur="2000"/>
                                        <p:tgtEl>
                                          <p:spTgt spid="270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83" grpId="0" animBg="1"/>
      <p:bldP spid="270384" grpId="0" animBg="1"/>
      <p:bldP spid="270385" grpId="0" animBg="1"/>
      <p:bldP spid="27038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pic>
        <p:nvPicPr>
          <p:cNvPr id="1027" name="Picture 3"/>
          <p:cNvPicPr>
            <a:picLocks noChangeAspect="1" noChangeArrowheads="1"/>
          </p:cNvPicPr>
          <p:nvPr/>
        </p:nvPicPr>
        <p:blipFill>
          <a:blip r:embed="rId3" cstate="print"/>
          <a:srcRect l="2942" t="1120" r="10448" b="9330"/>
          <a:stretch>
            <a:fillRect/>
          </a:stretch>
        </p:blipFill>
        <p:spPr bwMode="auto">
          <a:xfrm>
            <a:off x="1010790" y="1434523"/>
            <a:ext cx="7089602" cy="48747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sp>
        <p:nvSpPr>
          <p:cNvPr id="33796" name="Rectangle 4"/>
          <p:cNvSpPr>
            <a:spLocks noGrp="1" noChangeArrowheads="1"/>
          </p:cNvSpPr>
          <p:nvPr>
            <p:ph type="body" idx="1"/>
          </p:nvPr>
        </p:nvSpPr>
        <p:spPr>
          <a:xfrm>
            <a:off x="566738" y="1341561"/>
            <a:ext cx="8001000" cy="2303463"/>
          </a:xfrm>
          <a:noFill/>
        </p:spPr>
        <p:txBody>
          <a:bodyPr/>
          <a:lstStyle/>
          <a:p>
            <a:pPr eaLnBrk="1" hangingPunct="1">
              <a:lnSpc>
                <a:spcPct val="90000"/>
              </a:lnSpc>
            </a:pPr>
            <a:r>
              <a:rPr lang="ja-JP" altLang="en-US" sz="2500" dirty="0" smtClean="0"/>
              <a:t>蓋然性評価や状態の安定性は、いずれも過去の認定調査・審査会判定のデータ解析から算出されている参考情報（本人の状態と整合しているとは限らない）。</a:t>
            </a:r>
          </a:p>
          <a:p>
            <a:pPr eaLnBrk="1" hangingPunct="1">
              <a:lnSpc>
                <a:spcPct val="90000"/>
              </a:lnSpc>
            </a:pPr>
            <a:r>
              <a:rPr lang="ja-JP" altLang="en-US" sz="2500" dirty="0" smtClean="0"/>
              <a:t>特記事項や主治医意見書の記載内容から、一次判定で表示された結果が妥当ではないと考えた場合は変更を行う。</a:t>
            </a:r>
          </a:p>
        </p:txBody>
      </p:sp>
      <p:pic>
        <p:nvPicPr>
          <p:cNvPr id="33797" name="Picture 5"/>
          <p:cNvPicPr>
            <a:picLocks noChangeAspect="1" noChangeArrowheads="1"/>
          </p:cNvPicPr>
          <p:nvPr/>
        </p:nvPicPr>
        <p:blipFill>
          <a:blip r:embed="rId3" cstate="print"/>
          <a:srcRect/>
          <a:stretch>
            <a:fillRect/>
          </a:stretch>
        </p:blipFill>
        <p:spPr bwMode="auto">
          <a:xfrm>
            <a:off x="222250" y="4348163"/>
            <a:ext cx="6940550" cy="2309812"/>
          </a:xfrm>
          <a:prstGeom prst="rect">
            <a:avLst/>
          </a:prstGeom>
          <a:noFill/>
          <a:ln w="9525">
            <a:noFill/>
            <a:miter lim="800000"/>
            <a:headEnd/>
            <a:tailEnd/>
          </a:ln>
        </p:spPr>
      </p:pic>
      <p:sp>
        <p:nvSpPr>
          <p:cNvPr id="33798" name="Oval 6"/>
          <p:cNvSpPr>
            <a:spLocks noChangeArrowheads="1"/>
          </p:cNvSpPr>
          <p:nvPr/>
        </p:nvSpPr>
        <p:spPr bwMode="auto">
          <a:xfrm>
            <a:off x="4121150" y="5718175"/>
            <a:ext cx="1243013"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799" name="Line 7"/>
          <p:cNvSpPr>
            <a:spLocks noChangeShapeType="1"/>
          </p:cNvSpPr>
          <p:nvPr/>
        </p:nvSpPr>
        <p:spPr bwMode="auto">
          <a:xfrm flipH="1">
            <a:off x="5322888" y="5691188"/>
            <a:ext cx="1241425" cy="273050"/>
          </a:xfrm>
          <a:prstGeom prst="line">
            <a:avLst/>
          </a:prstGeom>
          <a:noFill/>
          <a:ln w="47625">
            <a:solidFill>
              <a:schemeClr val="accent2"/>
            </a:solidFill>
            <a:round/>
            <a:headEnd/>
            <a:tailEnd type="triangle" w="med" len="med"/>
          </a:ln>
        </p:spPr>
        <p:txBody>
          <a:bodyPr/>
          <a:lstStyle/>
          <a:p>
            <a:endParaRPr lang="ja-JP" altLang="en-US"/>
          </a:p>
        </p:txBody>
      </p:sp>
      <p:sp>
        <p:nvSpPr>
          <p:cNvPr id="33800" name="Text Box 8"/>
          <p:cNvSpPr txBox="1">
            <a:spLocks noChangeArrowheads="1"/>
          </p:cNvSpPr>
          <p:nvPr/>
        </p:nvSpPr>
        <p:spPr bwMode="auto">
          <a:xfrm>
            <a:off x="6551613" y="5391150"/>
            <a:ext cx="2155825" cy="915988"/>
          </a:xfrm>
          <a:prstGeom prst="rect">
            <a:avLst/>
          </a:prstGeom>
          <a:solidFill>
            <a:schemeClr val="bg1"/>
          </a:solidFill>
          <a:ln w="28575" algn="ctr">
            <a:noFill/>
            <a:miter lim="800000"/>
            <a:headEnd/>
            <a:tailEnd/>
          </a:ln>
        </p:spPr>
        <p:txBody>
          <a:bodyPr>
            <a:spAutoFit/>
          </a:bodyPr>
          <a:lstStyle/>
          <a:p>
            <a:pPr algn="ctr">
              <a:spcBef>
                <a:spcPct val="50000"/>
              </a:spcBef>
            </a:pPr>
            <a:r>
              <a:rPr lang="ja-JP" altLang="en-US"/>
              <a:t>過去の審査会判定データから推定した結果</a:t>
            </a:r>
          </a:p>
        </p:txBody>
      </p:sp>
      <p:sp>
        <p:nvSpPr>
          <p:cNvPr id="33801" name="Text Box 9"/>
          <p:cNvSpPr txBox="1">
            <a:spLocks noChangeArrowheads="1"/>
          </p:cNvSpPr>
          <p:nvPr/>
        </p:nvSpPr>
        <p:spPr bwMode="auto">
          <a:xfrm>
            <a:off x="5435600" y="3213100"/>
            <a:ext cx="2809875" cy="1190625"/>
          </a:xfrm>
          <a:prstGeom prst="rect">
            <a:avLst/>
          </a:prstGeom>
          <a:noFill/>
          <a:ln w="28575" algn="ctr">
            <a:noFill/>
            <a:miter lim="800000"/>
            <a:headEnd/>
            <a:tailEnd/>
          </a:ln>
        </p:spPr>
        <p:txBody>
          <a:bodyPr>
            <a:spAutoFit/>
          </a:bodyPr>
          <a:lstStyle/>
          <a:p>
            <a:pPr algn="ctr">
              <a:spcBef>
                <a:spcPct val="50000"/>
              </a:spcBef>
            </a:pPr>
            <a:r>
              <a:rPr lang="ja-JP" altLang="en-US"/>
              <a:t>調査項目と主治医意見書の組み合わせなどから、</a:t>
            </a:r>
            <a:r>
              <a:rPr lang="en-US" altLang="ja-JP"/>
              <a:t>Ⅱ</a:t>
            </a:r>
            <a:r>
              <a:rPr lang="ja-JP" altLang="en-US"/>
              <a:t>以上ある場合の蓋然性を推計</a:t>
            </a:r>
          </a:p>
        </p:txBody>
      </p:sp>
      <p:sp>
        <p:nvSpPr>
          <p:cNvPr id="33802" name="Line 10"/>
          <p:cNvSpPr>
            <a:spLocks noChangeShapeType="1"/>
          </p:cNvSpPr>
          <p:nvPr/>
        </p:nvSpPr>
        <p:spPr bwMode="auto">
          <a:xfrm flipH="1">
            <a:off x="5497513" y="4106863"/>
            <a:ext cx="981075" cy="1282700"/>
          </a:xfrm>
          <a:prstGeom prst="line">
            <a:avLst/>
          </a:prstGeom>
          <a:noFill/>
          <a:ln w="47625">
            <a:solidFill>
              <a:schemeClr val="accent2"/>
            </a:solidFill>
            <a:round/>
            <a:headEnd/>
            <a:tailEnd type="triangle" w="med" len="med"/>
          </a:ln>
        </p:spPr>
        <p:txBody>
          <a:bodyPr/>
          <a:lstStyle/>
          <a:p>
            <a:endParaRPr lang="ja-JP" altLang="en-US"/>
          </a:p>
        </p:txBody>
      </p:sp>
      <p:sp>
        <p:nvSpPr>
          <p:cNvPr id="33803" name="Oval 11"/>
          <p:cNvSpPr>
            <a:spLocks noChangeArrowheads="1"/>
          </p:cNvSpPr>
          <p:nvPr/>
        </p:nvSpPr>
        <p:spPr bwMode="auto">
          <a:xfrm>
            <a:off x="4465638" y="5348288"/>
            <a:ext cx="1243012"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804" name="Text Box 12"/>
          <p:cNvSpPr txBox="1">
            <a:spLocks noChangeArrowheads="1"/>
          </p:cNvSpPr>
          <p:nvPr/>
        </p:nvSpPr>
        <p:spPr bwMode="auto">
          <a:xfrm>
            <a:off x="5448300" y="6583363"/>
            <a:ext cx="3695700" cy="274637"/>
          </a:xfrm>
          <a:prstGeom prst="rect">
            <a:avLst/>
          </a:prstGeom>
          <a:noFill/>
          <a:ln w="28575" algn="ctr">
            <a:noFill/>
            <a:miter lim="800000"/>
            <a:headEnd/>
            <a:tailEnd/>
          </a:ln>
        </p:spPr>
        <p:txBody>
          <a:bodyPr>
            <a:spAutoFit/>
          </a:bodyPr>
          <a:lstStyle/>
          <a:p>
            <a:pPr algn="ctr">
              <a:spcBef>
                <a:spcPct val="50000"/>
              </a:spcBef>
            </a:pPr>
            <a:r>
              <a:rPr lang="ja-JP" altLang="en-US" sz="1200" dirty="0"/>
              <a:t>資料）介護認定審査会委員テキスト</a:t>
            </a:r>
            <a:r>
              <a:rPr lang="en-US" altLang="ja-JP" sz="1200" dirty="0"/>
              <a:t>2009</a:t>
            </a:r>
            <a:r>
              <a:rPr lang="ja-JP" altLang="en-US" sz="1200" dirty="0"/>
              <a:t>改訂版より</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4820" name="Rectangle 3"/>
          <p:cNvSpPr>
            <a:spLocks noGrp="1" noChangeArrowheads="1"/>
          </p:cNvSpPr>
          <p:nvPr>
            <p:ph type="body" idx="1"/>
          </p:nvPr>
        </p:nvSpPr>
        <p:spPr>
          <a:xfrm>
            <a:off x="468313" y="1413718"/>
            <a:ext cx="8280400" cy="5327650"/>
          </a:xfrm>
        </p:spPr>
        <p:txBody>
          <a:bodyPr/>
          <a:lstStyle/>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r>
              <a:rPr lang="ja-JP" altLang="en-US" sz="2500" dirty="0" smtClean="0"/>
              <a:t>有効期間の延長・短縮</a:t>
            </a:r>
          </a:p>
          <a:p>
            <a:pPr lvl="1" eaLnBrk="1" hangingPunct="1">
              <a:lnSpc>
                <a:spcPct val="80000"/>
              </a:lnSpc>
            </a:pPr>
            <a:r>
              <a:rPr lang="ja-JP" altLang="en-US" sz="2400" dirty="0" smtClean="0"/>
              <a:t>原則：新規・区変：</a:t>
            </a:r>
            <a:r>
              <a:rPr lang="en-US" altLang="ja-JP" sz="2400" dirty="0" smtClean="0"/>
              <a:t>6</a:t>
            </a:r>
            <a:r>
              <a:rPr lang="ja-JP" altLang="en-US" sz="2400" dirty="0" smtClean="0"/>
              <a:t>ヶ月／更新：</a:t>
            </a:r>
            <a:r>
              <a:rPr lang="en-US" altLang="ja-JP" sz="2400" dirty="0" smtClean="0"/>
              <a:t>12</a:t>
            </a:r>
            <a:r>
              <a:rPr lang="ja-JP" altLang="en-US" sz="2400" dirty="0" smtClean="0"/>
              <a:t>ヶ月</a:t>
            </a:r>
          </a:p>
          <a:p>
            <a:pPr lvl="1" eaLnBrk="1" hangingPunct="1">
              <a:lnSpc>
                <a:spcPct val="80000"/>
              </a:lnSpc>
            </a:pPr>
            <a:r>
              <a:rPr lang="ja-JP" altLang="en-US" sz="2400" dirty="0" smtClean="0"/>
              <a:t>短くする／長くすることが可能</a:t>
            </a:r>
          </a:p>
          <a:p>
            <a:pPr lvl="2" eaLnBrk="1" hangingPunct="1">
              <a:lnSpc>
                <a:spcPct val="80000"/>
              </a:lnSpc>
            </a:pPr>
            <a:r>
              <a:rPr lang="ja-JP" altLang="en-US" sz="1800" dirty="0" smtClean="0"/>
              <a:t>要介護状態区分の長期間にわたる固定は、時として被保険者の利益を損なう場合あり。</a:t>
            </a:r>
          </a:p>
          <a:p>
            <a:pPr lvl="2" eaLnBrk="1" hangingPunct="1">
              <a:lnSpc>
                <a:spcPct val="80000"/>
              </a:lnSpc>
            </a:pPr>
            <a:r>
              <a:rPr lang="ja-JP" altLang="en-US" sz="1800" dirty="0" smtClean="0"/>
              <a:t>例）介護の手間の改善がみられるにもかかわらず、同じ要介護状態区分で施設入所が継続されれば、利用者は不要な一部負担を支払い続けることになる。</a:t>
            </a:r>
          </a:p>
          <a:p>
            <a:pPr lvl="2" eaLnBrk="1" hangingPunct="1">
              <a:lnSpc>
                <a:spcPct val="80000"/>
              </a:lnSpc>
            </a:pPr>
            <a:r>
              <a:rPr lang="ja-JP" altLang="en-US" sz="1800" dirty="0" smtClean="0"/>
              <a:t>すべてのケースで適切な有効期間の検討が必要。</a:t>
            </a:r>
            <a:endParaRPr lang="ja-JP" altLang="en-US" sz="2000" dirty="0" smtClean="0"/>
          </a:p>
          <a:p>
            <a:pPr lvl="1" eaLnBrk="1" hangingPunct="1">
              <a:lnSpc>
                <a:spcPct val="80000"/>
              </a:lnSpc>
            </a:pPr>
            <a:r>
              <a:rPr lang="ja-JP" altLang="en-US" sz="2400" dirty="0" smtClean="0"/>
              <a:t>議論のポイント</a:t>
            </a:r>
          </a:p>
          <a:p>
            <a:pPr lvl="2" eaLnBrk="1" hangingPunct="1">
              <a:lnSpc>
                <a:spcPct val="80000"/>
              </a:lnSpc>
            </a:pPr>
            <a:r>
              <a:rPr lang="ja-JP" altLang="en-US" sz="2000" dirty="0" smtClean="0"/>
              <a:t>入退院の直後、リハビリテーション中など</a:t>
            </a:r>
          </a:p>
          <a:p>
            <a:pPr lvl="2" eaLnBrk="1" hangingPunct="1">
              <a:lnSpc>
                <a:spcPct val="80000"/>
              </a:lnSpc>
            </a:pPr>
            <a:r>
              <a:rPr lang="ja-JP" altLang="en-US" sz="2000" dirty="0" smtClean="0"/>
              <a:t>急速に状態が変化している場合</a:t>
            </a:r>
          </a:p>
          <a:p>
            <a:pPr lvl="2" eaLnBrk="1" hangingPunct="1">
              <a:lnSpc>
                <a:spcPct val="80000"/>
              </a:lnSpc>
            </a:pPr>
            <a:r>
              <a:rPr lang="ja-JP" altLang="en-US" sz="2000" dirty="0" smtClean="0"/>
              <a:t>長期間にわたり状態が安定していると考えられる場合。</a:t>
            </a:r>
          </a:p>
        </p:txBody>
      </p:sp>
      <p:pic>
        <p:nvPicPr>
          <p:cNvPr id="34821" name="Picture 4"/>
          <p:cNvPicPr>
            <a:picLocks noChangeAspect="1" noChangeArrowheads="1"/>
          </p:cNvPicPr>
          <p:nvPr/>
        </p:nvPicPr>
        <p:blipFill>
          <a:blip r:embed="rId3" cstate="print"/>
          <a:srcRect t="79018" b="2296"/>
          <a:stretch>
            <a:fillRect/>
          </a:stretch>
        </p:blipFill>
        <p:spPr bwMode="auto">
          <a:xfrm>
            <a:off x="1979613" y="1340768"/>
            <a:ext cx="5472112" cy="1123950"/>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pic>
        <p:nvPicPr>
          <p:cNvPr id="39942" name="Picture 6"/>
          <p:cNvPicPr>
            <a:picLocks noChangeAspect="1" noChangeArrowheads="1"/>
          </p:cNvPicPr>
          <p:nvPr/>
        </p:nvPicPr>
        <p:blipFill>
          <a:blip r:embed="rId3" cstate="print"/>
          <a:srcRect/>
          <a:stretch>
            <a:fillRect/>
          </a:stretch>
        </p:blipFill>
        <p:spPr bwMode="auto">
          <a:xfrm>
            <a:off x="683568" y="1490020"/>
            <a:ext cx="7849938" cy="5179340"/>
          </a:xfrm>
          <a:prstGeom prst="rect">
            <a:avLst/>
          </a:prstGeom>
          <a:noFill/>
          <a:ln w="9525">
            <a:noFill/>
            <a:miter lim="800000"/>
            <a:headEnd/>
            <a:tailEnd/>
          </a:ln>
        </p:spPr>
      </p:pic>
      <p:sp>
        <p:nvSpPr>
          <p:cNvPr id="11" name="Rectangle 3"/>
          <p:cNvSpPr txBox="1">
            <a:spLocks noChangeArrowheads="1"/>
          </p:cNvSpPr>
          <p:nvPr/>
        </p:nvSpPr>
        <p:spPr bwMode="auto">
          <a:xfrm>
            <a:off x="468313" y="1413718"/>
            <a:ext cx="8280400" cy="3590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1" fontAlgn="base" latinLnBrk="0" hangingPunct="1">
              <a:lnSpc>
                <a:spcPct val="80000"/>
              </a:lnSpc>
              <a:spcBef>
                <a:spcPct val="20000"/>
              </a:spcBef>
              <a:spcAft>
                <a:spcPct val="0"/>
              </a:spcAft>
              <a:buClr>
                <a:srgbClr val="0066FF"/>
              </a:buClr>
              <a:buSzTx/>
              <a:buFont typeface="Wingdings" pitchFamily="2" charset="2"/>
              <a:buChar char="o"/>
              <a:tabLst/>
              <a:defRPr/>
            </a:pPr>
            <a:r>
              <a:rPr lang="ja-JP" altLang="en-US" sz="2200" kern="0" dirty="0" smtClean="0">
                <a:latin typeface="+mn-lt"/>
                <a:ea typeface="+mn-ea"/>
              </a:rPr>
              <a:t>審査会委員が考える、有効期間を原則より短くするべきケース</a:t>
            </a:r>
            <a:endParaRPr kumimoji="1" lang="ja-JP" altLang="en-US" sz="2200" b="0" i="0" u="none" strike="noStrike" kern="0" cap="none" spc="0" normalizeH="0" baseline="0" noProof="0" dirty="0" smtClean="0">
              <a:ln>
                <a:noFill/>
              </a:ln>
              <a:effectLst/>
              <a:uLnTx/>
              <a:uFillTx/>
              <a:latin typeface="+mn-lt"/>
              <a:ea typeface="+mn-ea"/>
            </a:endParaRPr>
          </a:p>
        </p:txBody>
      </p:sp>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5844" name="Rectangle 3"/>
          <p:cNvSpPr>
            <a:spLocks noGrp="1" noChangeArrowheads="1"/>
          </p:cNvSpPr>
          <p:nvPr>
            <p:ph type="body" idx="1"/>
          </p:nvPr>
        </p:nvSpPr>
        <p:spPr/>
        <p:txBody>
          <a:bodyPr>
            <a:normAutofit fontScale="85000" lnSpcReduction="20000"/>
          </a:bodyPr>
          <a:lstStyle/>
          <a:p>
            <a:pPr eaLnBrk="1" hangingPunct="1">
              <a:lnSpc>
                <a:spcPct val="110000"/>
              </a:lnSpc>
            </a:pPr>
            <a:r>
              <a:rPr lang="ja-JP" altLang="en-US" sz="2600" dirty="0" smtClean="0"/>
              <a:t>要介護状態の軽減又は悪化の防止のために必要な療養についての意見</a:t>
            </a:r>
          </a:p>
          <a:p>
            <a:pPr lvl="1" eaLnBrk="1" hangingPunct="1">
              <a:lnSpc>
                <a:spcPct val="110000"/>
              </a:lnSpc>
            </a:pPr>
            <a:r>
              <a:rPr lang="ja-JP" altLang="en-US" sz="2200" dirty="0" smtClean="0"/>
              <a:t>サービスや施設の有効な利用に関して、被保険者が留意すべきことがある場合。</a:t>
            </a:r>
          </a:p>
          <a:p>
            <a:pPr lvl="1" eaLnBrk="1" hangingPunct="1">
              <a:lnSpc>
                <a:spcPct val="110000"/>
              </a:lnSpc>
            </a:pPr>
            <a:r>
              <a:rPr lang="ja-JP" altLang="en-US" sz="2200" dirty="0" smtClean="0"/>
              <a:t>専門職の集合体である介護認定審査会から被保険者や介護支援専門員に対して意見を述べることで、よりよいサービスが提供されることが期待される。</a:t>
            </a:r>
          </a:p>
          <a:p>
            <a:pPr lvl="2" eaLnBrk="1" hangingPunct="1">
              <a:lnSpc>
                <a:spcPct val="110000"/>
              </a:lnSpc>
            </a:pPr>
            <a:r>
              <a:rPr lang="ja-JP" altLang="en-US" sz="2100" dirty="0" smtClean="0"/>
              <a:t>特に、提供されている介助等が「不適切」と判断した場合は、療養に関する意見を付すことが重要。</a:t>
            </a:r>
          </a:p>
          <a:p>
            <a:pPr lvl="1" eaLnBrk="1" hangingPunct="1">
              <a:lnSpc>
                <a:spcPct val="110000"/>
              </a:lnSpc>
            </a:pPr>
            <a:r>
              <a:rPr lang="ja-JP" altLang="en-US" sz="2200" dirty="0" smtClean="0"/>
              <a:t>意見の例</a:t>
            </a:r>
          </a:p>
          <a:p>
            <a:pPr lvl="2" eaLnBrk="1" hangingPunct="1">
              <a:lnSpc>
                <a:spcPct val="110000"/>
              </a:lnSpc>
            </a:pPr>
            <a:r>
              <a:rPr lang="ja-JP" altLang="en-US" sz="2100" dirty="0" smtClean="0"/>
              <a:t>認知症の急激な悪化が見込まれるため、早急に専門医の診察を受けることが望ましい。</a:t>
            </a:r>
          </a:p>
          <a:p>
            <a:pPr lvl="2" eaLnBrk="1" hangingPunct="1">
              <a:lnSpc>
                <a:spcPct val="110000"/>
              </a:lnSpc>
            </a:pPr>
            <a:r>
              <a:rPr lang="ja-JP" altLang="en-US" sz="2100" dirty="0" smtClean="0"/>
              <a:t>嚥下機能の低下が見られるため、口腔機能向上加算がされている通所介護サービスを利用することが望ましい。</a:t>
            </a:r>
          </a:p>
          <a:p>
            <a:pPr lvl="1" eaLnBrk="1" hangingPunct="1">
              <a:lnSpc>
                <a:spcPct val="110000"/>
              </a:lnSpc>
            </a:pPr>
            <a:r>
              <a:rPr lang="ja-JP" altLang="en-US" sz="2200" dirty="0" smtClean="0"/>
              <a:t>ただし、審査会は「意見を述べる」ことはできるが、サービスの種類を直接に指定することはできない。</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dirty="0" smtClean="0"/>
              <a:t>STEP3</a:t>
            </a:r>
            <a:r>
              <a:rPr lang="ja-JP" altLang="en-US" sz="3200" dirty="0" smtClean="0"/>
              <a:t>：介護認定審査会として付する意見</a:t>
            </a:r>
          </a:p>
        </p:txBody>
      </p:sp>
      <p:sp>
        <p:nvSpPr>
          <p:cNvPr id="35844" name="Rectangle 3"/>
          <p:cNvSpPr>
            <a:spLocks noGrp="1" noChangeArrowheads="1"/>
          </p:cNvSpPr>
          <p:nvPr>
            <p:ph type="body" idx="1"/>
          </p:nvPr>
        </p:nvSpPr>
        <p:spPr>
          <a:xfrm>
            <a:off x="566738" y="1341438"/>
            <a:ext cx="8577262" cy="431378"/>
          </a:xfrm>
        </p:spPr>
        <p:txBody>
          <a:bodyPr>
            <a:noAutofit/>
          </a:bodyPr>
          <a:lstStyle/>
          <a:p>
            <a:pPr eaLnBrk="1" hangingPunct="1">
              <a:lnSpc>
                <a:spcPct val="110000"/>
              </a:lnSpc>
            </a:pPr>
            <a:r>
              <a:rPr lang="ja-JP" altLang="en-US" sz="2200" dirty="0" smtClean="0"/>
              <a:t>審査会委員が考える、必要な療養の意見を付するべきケース</a:t>
            </a:r>
          </a:p>
        </p:txBody>
      </p:sp>
      <p:pic>
        <p:nvPicPr>
          <p:cNvPr id="40962" name="Picture 2"/>
          <p:cNvPicPr>
            <a:picLocks noChangeAspect="1" noChangeArrowheads="1"/>
          </p:cNvPicPr>
          <p:nvPr/>
        </p:nvPicPr>
        <p:blipFill>
          <a:blip r:embed="rId3" cstate="print"/>
          <a:srcRect/>
          <a:stretch>
            <a:fillRect/>
          </a:stretch>
        </p:blipFill>
        <p:spPr bwMode="auto">
          <a:xfrm>
            <a:off x="755576" y="1597492"/>
            <a:ext cx="7776864" cy="5071868"/>
          </a:xfrm>
          <a:prstGeom prst="rect">
            <a:avLst/>
          </a:prstGeom>
          <a:noFill/>
          <a:ln w="9525">
            <a:noFill/>
            <a:miter lim="800000"/>
            <a:headEnd/>
            <a:tailEnd/>
          </a:ln>
          <a:effectLst/>
        </p:spPr>
      </p:pic>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574674" y="304800"/>
            <a:ext cx="8173789" cy="747713"/>
          </a:xfrm>
        </p:spPr>
        <p:txBody>
          <a:bodyPr/>
          <a:lstStyle/>
          <a:p>
            <a:pPr eaLnBrk="1" hangingPunct="1"/>
            <a:r>
              <a:rPr lang="ja-JP" altLang="en-US" sz="2800" dirty="0" smtClean="0"/>
              <a:t>調査員研修で、なぜ「模擬介護認定審査会」なのか？</a:t>
            </a:r>
          </a:p>
        </p:txBody>
      </p:sp>
      <p:sp>
        <p:nvSpPr>
          <p:cNvPr id="265219" name="Rectangle 3"/>
          <p:cNvSpPr>
            <a:spLocks noGrp="1" noChangeArrowheads="1"/>
          </p:cNvSpPr>
          <p:nvPr>
            <p:ph type="body" idx="1"/>
          </p:nvPr>
        </p:nvSpPr>
        <p:spPr>
          <a:xfrm>
            <a:off x="566738" y="1412776"/>
            <a:ext cx="8325742" cy="5039890"/>
          </a:xfrm>
        </p:spPr>
        <p:txBody>
          <a:bodyPr>
            <a:normAutofit/>
          </a:bodyPr>
          <a:lstStyle/>
          <a:p>
            <a:pPr eaLnBrk="1" hangingPunct="1">
              <a:defRPr/>
            </a:pPr>
            <a:r>
              <a:rPr lang="ja-JP" altLang="en-US" sz="2800" dirty="0" smtClean="0"/>
              <a:t>認定調査の結果は、審査会の「議論の材料」</a:t>
            </a:r>
            <a:endParaRPr lang="en-US" altLang="ja-JP" sz="2800" dirty="0" smtClean="0"/>
          </a:p>
          <a:p>
            <a:pPr lvl="1" eaLnBrk="1" hangingPunct="1">
              <a:defRPr/>
            </a:pPr>
            <a:r>
              <a:rPr lang="ja-JP" altLang="en-US" sz="2400" dirty="0" smtClean="0"/>
              <a:t>認定調査の結果が、介護認定審査会でどのように活用されるのか理解するための取り組みが重要。</a:t>
            </a:r>
            <a:endParaRPr lang="en-US" altLang="ja-JP" sz="2400" dirty="0" smtClean="0"/>
          </a:p>
          <a:p>
            <a:pPr lvl="1" eaLnBrk="1" hangingPunct="1">
              <a:defRPr/>
            </a:pPr>
            <a:r>
              <a:rPr lang="ja-JP" altLang="en-US" sz="2400" dirty="0" smtClean="0"/>
              <a:t>「模擬審査会」の実施により、特記事項に記載すべき内容を理解することができるようになる。</a:t>
            </a:r>
            <a:endParaRPr lang="en-US" altLang="ja-JP" sz="2400" dirty="0" smtClean="0"/>
          </a:p>
          <a:p>
            <a:pPr lvl="1" eaLnBrk="1" hangingPunct="1">
              <a:buNone/>
              <a:defRPr/>
            </a:pPr>
            <a:endParaRPr lang="en-US" altLang="ja-JP" sz="1100" dirty="0" smtClean="0"/>
          </a:p>
          <a:p>
            <a:pPr eaLnBrk="1" hangingPunct="1">
              <a:defRPr/>
            </a:pPr>
            <a:r>
              <a:rPr lang="ja-JP" altLang="en-US" sz="2800" dirty="0" smtClean="0"/>
              <a:t>研修参加者の日常業務や専門性とは直接関連しない内容が、「気付き」のチャンスを生む</a:t>
            </a:r>
            <a:endParaRPr lang="en-US" altLang="ja-JP" sz="2800" dirty="0" smtClean="0"/>
          </a:p>
          <a:p>
            <a:pPr lvl="1" eaLnBrk="1" hangingPunct="1">
              <a:defRPr/>
            </a:pPr>
            <a:r>
              <a:rPr lang="ja-JP" altLang="en-US" dirty="0" smtClean="0"/>
              <a:t>認定調査員研修において、「審査会の手順の解説」</a:t>
            </a:r>
            <a:endParaRPr lang="en-US" altLang="ja-JP" dirty="0" smtClean="0"/>
          </a:p>
          <a:p>
            <a:pPr lvl="1" eaLnBrk="1" hangingPunct="1">
              <a:defRPr/>
            </a:pPr>
            <a:r>
              <a:rPr lang="ja-JP" altLang="en-US" dirty="0" smtClean="0"/>
              <a:t>介護認定審査会研修において、「評価軸の解説」「認定調査員の特記事項において配慮している点の伝達」</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9" name="Rectangle 3"/>
          <p:cNvSpPr>
            <a:spLocks noGrp="1" noChangeArrowheads="1"/>
          </p:cNvSpPr>
          <p:nvPr>
            <p:ph type="title"/>
          </p:nvPr>
        </p:nvSpPr>
        <p:spPr/>
        <p:txBody>
          <a:bodyPr/>
          <a:lstStyle/>
          <a:p>
            <a:pPr eaLnBrk="1" hangingPunct="1"/>
            <a:r>
              <a:rPr lang="ja-JP" altLang="en-US" sz="3000" dirty="0" smtClean="0"/>
              <a:t>基本調査と特記事項と審査会の関係</a:t>
            </a:r>
          </a:p>
        </p:txBody>
      </p:sp>
      <p:sp>
        <p:nvSpPr>
          <p:cNvPr id="39951" name="AutoShape 15"/>
          <p:cNvSpPr>
            <a:spLocks noChangeArrowheads="1"/>
          </p:cNvSpPr>
          <p:nvPr/>
        </p:nvSpPr>
        <p:spPr bwMode="auto">
          <a:xfrm>
            <a:off x="6011366" y="3312343"/>
            <a:ext cx="2305050" cy="620713"/>
          </a:xfrm>
          <a:prstGeom prst="roundRect">
            <a:avLst>
              <a:gd name="adj" fmla="val 16667"/>
            </a:avLst>
          </a:prstGeom>
          <a:solidFill>
            <a:srgbClr val="027F9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ja-JP" altLang="en-US" sz="2400" dirty="0">
                <a:solidFill>
                  <a:srgbClr val="AFE6F7"/>
                </a:solidFill>
                <a:effectLst>
                  <a:innerShdw blurRad="63500" dist="50800" dir="18900000">
                    <a:prstClr val="black">
                      <a:alpha val="50000"/>
                    </a:prstClr>
                  </a:innerShdw>
                </a:effectLst>
                <a:ea typeface="HG創英角ｺﾞｼｯｸUB" pitchFamily="49" charset="-128"/>
              </a:rPr>
              <a:t>介護認定審査会</a:t>
            </a:r>
          </a:p>
        </p:txBody>
      </p:sp>
      <p:sp>
        <p:nvSpPr>
          <p:cNvPr id="17" name="曲折矢印 16"/>
          <p:cNvSpPr/>
          <p:nvPr/>
        </p:nvSpPr>
        <p:spPr>
          <a:xfrm rot="10800000">
            <a:off x="4139158" y="4077071"/>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曲折矢印 17"/>
          <p:cNvSpPr/>
          <p:nvPr/>
        </p:nvSpPr>
        <p:spPr>
          <a:xfrm rot="10800000" flipV="1">
            <a:off x="4139159" y="2204864"/>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2818" name="Rectangle 2"/>
          <p:cNvSpPr>
            <a:spLocks noChangeArrowheads="1"/>
          </p:cNvSpPr>
          <p:nvPr/>
        </p:nvSpPr>
        <p:spPr bwMode="auto">
          <a:xfrm>
            <a:off x="1042963" y="2276475"/>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endParaRPr lang="en-US" altLang="ja-JP" sz="1800" dirty="0" smtClean="0"/>
          </a:p>
          <a:p>
            <a:pPr algn="ctr">
              <a:defRPr/>
            </a:pPr>
            <a:r>
              <a:rPr lang="ja-JP" altLang="en-US" sz="1800" dirty="0" smtClean="0"/>
              <a:t>平均化された情報</a:t>
            </a:r>
            <a:endParaRPr lang="en-US" altLang="ja-JP" sz="1800" dirty="0" smtClean="0"/>
          </a:p>
          <a:p>
            <a:pPr algn="ctr">
              <a:defRPr/>
            </a:pPr>
            <a:r>
              <a:rPr lang="ja-JP" altLang="en-US" sz="1800" dirty="0" smtClean="0"/>
              <a:t>一次判定で評価される情報</a:t>
            </a:r>
            <a:endParaRPr lang="en-US" altLang="ja-JP" sz="1800" dirty="0"/>
          </a:p>
        </p:txBody>
      </p:sp>
      <p:sp>
        <p:nvSpPr>
          <p:cNvPr id="162820" name="AutoShape 4"/>
          <p:cNvSpPr>
            <a:spLocks noChangeArrowheads="1"/>
          </p:cNvSpPr>
          <p:nvPr/>
        </p:nvSpPr>
        <p:spPr bwMode="auto">
          <a:xfrm>
            <a:off x="1475656" y="1700213"/>
            <a:ext cx="2304256" cy="1008062"/>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ffectLst>
                  <a:innerShdw blurRad="63500" dist="50800" dir="5400000">
                    <a:prstClr val="black">
                      <a:alpha val="50000"/>
                    </a:prstClr>
                  </a:innerShdw>
                </a:effectLst>
                <a:ea typeface="HG創英角ｺﾞｼｯｸUB" pitchFamily="49" charset="-128"/>
              </a:rPr>
              <a:t>基本調査</a:t>
            </a:r>
          </a:p>
        </p:txBody>
      </p:sp>
      <p:sp>
        <p:nvSpPr>
          <p:cNvPr id="162821" name="Rectangle 5"/>
          <p:cNvSpPr>
            <a:spLocks noChangeArrowheads="1"/>
          </p:cNvSpPr>
          <p:nvPr/>
        </p:nvSpPr>
        <p:spPr bwMode="auto">
          <a:xfrm>
            <a:off x="1042963" y="4076700"/>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r>
              <a:rPr lang="en-US" altLang="ja-JP" sz="1800" dirty="0" smtClean="0"/>
              <a:t/>
            </a:r>
            <a:br>
              <a:rPr lang="en-US" altLang="ja-JP" sz="1800" dirty="0" smtClean="0"/>
            </a:br>
            <a:r>
              <a:rPr lang="ja-JP" altLang="en-US" sz="1800" dirty="0" smtClean="0"/>
              <a:t>申請者固有の情報</a:t>
            </a:r>
            <a:endParaRPr lang="en-US" altLang="ja-JP" sz="1800" dirty="0" smtClean="0"/>
          </a:p>
          <a:p>
            <a:pPr algn="ctr">
              <a:defRPr/>
            </a:pPr>
            <a:r>
              <a:rPr lang="ja-JP" altLang="en-US" sz="1800" dirty="0" smtClean="0"/>
              <a:t>一次判定で評価されない情報</a:t>
            </a:r>
            <a:r>
              <a:rPr lang="en-US" altLang="ja-JP" sz="1800" dirty="0" smtClean="0"/>
              <a:t/>
            </a:r>
            <a:br>
              <a:rPr lang="en-US" altLang="ja-JP" sz="1800" dirty="0" smtClean="0"/>
            </a:br>
            <a:r>
              <a:rPr lang="en-US" altLang="ja-JP" sz="1800" dirty="0" smtClean="0"/>
              <a:t/>
            </a:r>
            <a:br>
              <a:rPr lang="en-US" altLang="ja-JP" sz="1800" dirty="0" smtClean="0"/>
            </a:br>
            <a:endParaRPr lang="en-US" altLang="ja-JP" sz="1800" dirty="0" smtClean="0"/>
          </a:p>
        </p:txBody>
      </p:sp>
      <p:sp>
        <p:nvSpPr>
          <p:cNvPr id="162822" name="AutoShape 6"/>
          <p:cNvSpPr>
            <a:spLocks noChangeArrowheads="1"/>
          </p:cNvSpPr>
          <p:nvPr/>
        </p:nvSpPr>
        <p:spPr bwMode="auto">
          <a:xfrm>
            <a:off x="1475209" y="4868862"/>
            <a:ext cx="2304703" cy="1368450"/>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a typeface="HG創英角ｺﾞｼｯｸUB" pitchFamily="49" charset="-128"/>
              </a:rPr>
              <a:t>特記</a:t>
            </a:r>
            <a:r>
              <a:rPr lang="ja-JP" altLang="en-US" sz="2400" dirty="0" smtClean="0">
                <a:solidFill>
                  <a:srgbClr val="027F9C"/>
                </a:solidFill>
                <a:ea typeface="HG創英角ｺﾞｼｯｸUB" pitchFamily="49" charset="-128"/>
              </a:rPr>
              <a:t>事項</a:t>
            </a:r>
            <a:endParaRPr lang="en-US" altLang="ja-JP" sz="2400" dirty="0" smtClean="0">
              <a:solidFill>
                <a:srgbClr val="027F9C"/>
              </a:solidFill>
              <a:ea typeface="HG創英角ｺﾞｼｯｸUB" pitchFamily="49" charset="-128"/>
            </a:endParaRPr>
          </a:p>
          <a:p>
            <a:pPr algn="ctr"/>
            <a:endParaRPr lang="ja-JP" altLang="en-US" sz="3600" dirty="0">
              <a:solidFill>
                <a:srgbClr val="027F9C"/>
              </a:solidFill>
              <a:ea typeface="HG創英角ｺﾞｼｯｸUB" pitchFamily="49" charset="-128"/>
            </a:endParaRPr>
          </a:p>
        </p:txBody>
      </p:sp>
      <p:sp>
        <p:nvSpPr>
          <p:cNvPr id="19" name="テキスト ボックス 18"/>
          <p:cNvSpPr txBox="1"/>
          <p:nvPr/>
        </p:nvSpPr>
        <p:spPr>
          <a:xfrm>
            <a:off x="5148064" y="1703710"/>
            <a:ext cx="3600400" cy="1077218"/>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一次判定の修正・確定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認定調査員の判断（一定のばらつきが含まれる）を複数の審査会委員によって確認し、確定する手順。</a:t>
            </a:r>
            <a:endParaRPr kumimoji="1" lang="ja-JP" altLang="en-US" dirty="0"/>
          </a:p>
        </p:txBody>
      </p:sp>
      <p:sp>
        <p:nvSpPr>
          <p:cNvPr id="20" name="テキスト ボックス 19"/>
          <p:cNvSpPr txBox="1"/>
          <p:nvPr/>
        </p:nvSpPr>
        <p:spPr>
          <a:xfrm>
            <a:off x="5076056" y="4437112"/>
            <a:ext cx="3600400" cy="1569660"/>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介護の手間にかかる審査判定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一次判定において評価されていない介護の手間を、委員の専門職としての経験に基づき判断する手順。具体的な介護の手間について議論することから、特記事項が不可欠。</a:t>
            </a:r>
            <a:endParaRPr kumimoji="1" lang="ja-JP" altLang="en-US" dirty="0"/>
          </a:p>
        </p:txBody>
      </p:sp>
      <p:sp>
        <p:nvSpPr>
          <p:cNvPr id="22" name="正方形/長方形 21"/>
          <p:cNvSpPr/>
          <p:nvPr/>
        </p:nvSpPr>
        <p:spPr>
          <a:xfrm>
            <a:off x="1835696" y="3356992"/>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一次判定</a:t>
            </a:r>
            <a:endParaRPr kumimoji="1" lang="ja-JP" altLang="en-US" dirty="0">
              <a:latin typeface="HGP創英角ｺﾞｼｯｸUB" pitchFamily="50" charset="-128"/>
              <a:ea typeface="HGP創英角ｺﾞｼｯｸUB" pitchFamily="50" charset="-128"/>
            </a:endParaRPr>
          </a:p>
        </p:txBody>
      </p:sp>
      <p:sp>
        <p:nvSpPr>
          <p:cNvPr id="23" name="正方形/長方形 22"/>
          <p:cNvSpPr/>
          <p:nvPr/>
        </p:nvSpPr>
        <p:spPr>
          <a:xfrm>
            <a:off x="1835696" y="3933056"/>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二次判定</a:t>
            </a:r>
            <a:endParaRPr kumimoji="1" lang="ja-JP" altLang="en-US" dirty="0">
              <a:latin typeface="HGP創英角ｺﾞｼｯｸUB" pitchFamily="50" charset="-128"/>
              <a:ea typeface="HGP創英角ｺﾞｼｯｸUB" pitchFamily="50" charset="-128"/>
            </a:endParaRPr>
          </a:p>
        </p:txBody>
      </p:sp>
      <p:sp>
        <p:nvSpPr>
          <p:cNvPr id="14" name="テキスト ボックス 13"/>
          <p:cNvSpPr txBox="1"/>
          <p:nvPr/>
        </p:nvSpPr>
        <p:spPr>
          <a:xfrm>
            <a:off x="1403648" y="5539298"/>
            <a:ext cx="2441694" cy="553998"/>
          </a:xfrm>
          <a:prstGeom prst="rect">
            <a:avLst/>
          </a:prstGeom>
          <a:noFill/>
        </p:spPr>
        <p:txBody>
          <a:bodyPr wrap="none" rtlCol="0">
            <a:spAutoFit/>
          </a:bodyPr>
          <a:lstStyle/>
          <a:p>
            <a:pPr algn="ctr"/>
            <a:r>
              <a:rPr lang="ja-JP" altLang="en-US" sz="1400" dirty="0" smtClean="0">
                <a:solidFill>
                  <a:schemeClr val="tx1">
                    <a:lumMod val="65000"/>
                    <a:lumOff val="35000"/>
                  </a:schemeClr>
                </a:solidFill>
                <a:latin typeface="HGPｺﾞｼｯｸE" pitchFamily="50" charset="-128"/>
                <a:ea typeface="HGPｺﾞｼｯｸE" pitchFamily="50" charset="-128"/>
              </a:rPr>
              <a:t>～３つの記載ポイント～</a:t>
            </a:r>
            <a:endParaRPr lang="en-US" altLang="ja-JP" sz="1400" dirty="0" smtClean="0">
              <a:solidFill>
                <a:schemeClr val="tx1">
                  <a:lumMod val="65000"/>
                  <a:lumOff val="35000"/>
                </a:schemeClr>
              </a:solidFill>
              <a:latin typeface="HGPｺﾞｼｯｸE" pitchFamily="50" charset="-128"/>
              <a:ea typeface="HGPｺﾞｼｯｸE" pitchFamily="50" charset="-128"/>
            </a:endParaRPr>
          </a:p>
          <a:p>
            <a:pPr algn="ctr"/>
            <a:r>
              <a:rPr lang="ja-JP" altLang="en-US" dirty="0" smtClean="0">
                <a:latin typeface="HGPｺﾞｼｯｸE" pitchFamily="50" charset="-128"/>
                <a:ea typeface="HGPｺﾞｼｯｸE" pitchFamily="50" charset="-128"/>
              </a:rPr>
              <a:t>「選択根拠」「手間」「頻度」</a:t>
            </a:r>
            <a:endParaRPr kumimoji="1" lang="ja-JP" altLang="en-US" dirty="0">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400" smtClean="0"/>
              <a:t>介護認定審査会の手順</a:t>
            </a:r>
          </a:p>
        </p:txBody>
      </p:sp>
      <p:pic>
        <p:nvPicPr>
          <p:cNvPr id="24580" name="Picture 4"/>
          <p:cNvPicPr>
            <a:picLocks noChangeAspect="1" noChangeArrowheads="1"/>
          </p:cNvPicPr>
          <p:nvPr/>
        </p:nvPicPr>
        <p:blipFill>
          <a:blip r:embed="rId3" cstate="print"/>
          <a:srcRect b="2296"/>
          <a:stretch>
            <a:fillRect/>
          </a:stretch>
        </p:blipFill>
        <p:spPr bwMode="auto">
          <a:xfrm>
            <a:off x="2084220" y="1196752"/>
            <a:ext cx="4936052" cy="530120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altLang="ja-JP" sz="3400" smtClean="0"/>
              <a:t>STEP1</a:t>
            </a:r>
            <a:r>
              <a:rPr lang="ja-JP" altLang="en-US" sz="3400" smtClean="0"/>
              <a:t>：一次判定の修正・確定</a:t>
            </a:r>
          </a:p>
        </p:txBody>
      </p:sp>
      <p:sp>
        <p:nvSpPr>
          <p:cNvPr id="25604" name="Rectangle 3"/>
          <p:cNvSpPr>
            <a:spLocks noGrp="1" noChangeArrowheads="1"/>
          </p:cNvSpPr>
          <p:nvPr>
            <p:ph type="body" idx="1"/>
          </p:nvPr>
        </p:nvSpPr>
        <p:spPr>
          <a:xfrm>
            <a:off x="468313" y="1557015"/>
            <a:ext cx="8280400" cy="4824313"/>
          </a:xfrm>
        </p:spPr>
        <p:txBody>
          <a:bodyPr/>
          <a:lstStyle/>
          <a:p>
            <a:pPr eaLnBrk="1" hangingPunct="1"/>
            <a:endParaRPr lang="ja-JP" altLang="en-US" sz="2400" dirty="0" smtClean="0"/>
          </a:p>
          <a:p>
            <a:pPr eaLnBrk="1" hangingPunct="1"/>
            <a:endParaRPr lang="ja-JP" altLang="en-US" sz="2400" dirty="0" smtClean="0"/>
          </a:p>
          <a:p>
            <a:pPr eaLnBrk="1" hangingPunct="1"/>
            <a:endParaRPr lang="ja-JP" altLang="en-US" sz="2400" dirty="0" smtClean="0"/>
          </a:p>
          <a:p>
            <a:pPr eaLnBrk="1" hangingPunct="1"/>
            <a:r>
              <a:rPr lang="ja-JP" altLang="en-US" sz="2400" dirty="0" smtClean="0"/>
              <a:t>基本調査の選択の妥当性を確認</a:t>
            </a:r>
          </a:p>
          <a:p>
            <a:pPr lvl="1" eaLnBrk="1" hangingPunct="1"/>
            <a:r>
              <a:rPr lang="ja-JP" altLang="en-US" sz="2400" dirty="0" smtClean="0"/>
              <a:t>各調査項目の定義と特記事項や主治医意見書の記載内容から理由を明らかにして事務局に修正依頼。</a:t>
            </a:r>
          </a:p>
          <a:p>
            <a:pPr lvl="1" eaLnBrk="1" hangingPunct="1"/>
            <a:r>
              <a:rPr lang="ja-JP" altLang="en-US" sz="2400" dirty="0" smtClean="0"/>
              <a:t>本プロセスを経てはじめて「一次判定」が確定（修正した後の一次判定が、最終的な一次判定として記録される）</a:t>
            </a:r>
            <a:endParaRPr lang="en-US" altLang="ja-JP" sz="2400" dirty="0" smtClean="0"/>
          </a:p>
          <a:p>
            <a:pPr lvl="1" eaLnBrk="1" hangingPunct="1">
              <a:buNone/>
            </a:pPr>
            <a:endParaRPr lang="en-US" altLang="ja-JP" sz="2000" dirty="0" smtClean="0"/>
          </a:p>
          <a:p>
            <a:pPr eaLnBrk="1" hangingPunct="1"/>
            <a:r>
              <a:rPr lang="ja-JP" altLang="en-US" sz="2400" dirty="0" smtClean="0"/>
              <a:t>一次判定を確定するのは、</a:t>
            </a:r>
            <a:r>
              <a:rPr lang="ja-JP" altLang="en-US" sz="2400" u="sng" dirty="0" smtClean="0"/>
              <a:t>「認定調査員」ではなく、「介護認定審査会」</a:t>
            </a:r>
          </a:p>
        </p:txBody>
      </p:sp>
      <p:pic>
        <p:nvPicPr>
          <p:cNvPr id="25605" name="Picture 4"/>
          <p:cNvPicPr>
            <a:picLocks noChangeAspect="1" noChangeArrowheads="1"/>
          </p:cNvPicPr>
          <p:nvPr/>
        </p:nvPicPr>
        <p:blipFill>
          <a:blip r:embed="rId3" cstate="print"/>
          <a:srcRect t="15546" b="65301"/>
          <a:stretch>
            <a:fillRect/>
          </a:stretch>
        </p:blipFill>
        <p:spPr bwMode="auto">
          <a:xfrm>
            <a:off x="1692275" y="1412776"/>
            <a:ext cx="5472113" cy="115212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200" dirty="0" smtClean="0"/>
              <a:t>一次判定の修正・確定の意味</a:t>
            </a:r>
          </a:p>
        </p:txBody>
      </p:sp>
      <p:sp>
        <p:nvSpPr>
          <p:cNvPr id="4" name="角丸四角形 3"/>
          <p:cNvSpPr/>
          <p:nvPr/>
        </p:nvSpPr>
        <p:spPr>
          <a:xfrm>
            <a:off x="898525" y="3987378"/>
            <a:ext cx="3130550" cy="696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複数の専門職の合議による</a:t>
            </a:r>
            <a:r>
              <a:rPr lang="en-US" altLang="ja-JP" dirty="0"/>
              <a:t/>
            </a:r>
            <a:br>
              <a:rPr lang="en-US" altLang="ja-JP" dirty="0"/>
            </a:br>
            <a:r>
              <a:rPr lang="ja-JP" altLang="en-US" dirty="0"/>
              <a:t>一次判定の修正・確定</a:t>
            </a:r>
          </a:p>
        </p:txBody>
      </p:sp>
      <p:pic>
        <p:nvPicPr>
          <p:cNvPr id="5" name="Picture 7" descr="C:\Documents and Settings\iwana\Local Settings\Temporary Internet Files\Content.IE5\C705W5OP\MC900149769[1].wmf"/>
          <p:cNvPicPr>
            <a:picLocks noChangeAspect="1" noChangeArrowheads="1"/>
          </p:cNvPicPr>
          <p:nvPr/>
        </p:nvPicPr>
        <p:blipFill>
          <a:blip r:embed="rId3" cstate="print"/>
          <a:srcRect/>
          <a:stretch>
            <a:fillRect/>
          </a:stretch>
        </p:blipFill>
        <p:spPr bwMode="auto">
          <a:xfrm>
            <a:off x="1565275" y="2118891"/>
            <a:ext cx="1558925" cy="1042987"/>
          </a:xfrm>
          <a:prstGeom prst="rect">
            <a:avLst/>
          </a:prstGeom>
          <a:noFill/>
          <a:ln w="9525">
            <a:noFill/>
            <a:miter lim="800000"/>
            <a:headEnd/>
            <a:tailEnd/>
          </a:ln>
        </p:spPr>
      </p:pic>
      <p:pic>
        <p:nvPicPr>
          <p:cNvPr id="6" name="Picture 2"/>
          <p:cNvPicPr>
            <a:picLocks noChangeAspect="1" noChangeArrowheads="1"/>
          </p:cNvPicPr>
          <p:nvPr/>
        </p:nvPicPr>
        <p:blipFill>
          <a:blip r:embed="rId4" cstate="print"/>
          <a:srcRect/>
          <a:stretch>
            <a:fillRect/>
          </a:stretch>
        </p:blipFill>
        <p:spPr bwMode="auto">
          <a:xfrm>
            <a:off x="4681538" y="1245766"/>
            <a:ext cx="4195762" cy="5046662"/>
          </a:xfrm>
          <a:prstGeom prst="rect">
            <a:avLst/>
          </a:prstGeom>
          <a:noFill/>
          <a:ln w="9525">
            <a:noFill/>
            <a:miter lim="800000"/>
            <a:headEnd/>
            <a:tailEnd/>
          </a:ln>
        </p:spPr>
      </p:pic>
      <p:sp>
        <p:nvSpPr>
          <p:cNvPr id="7" name="雲形吹き出し 6"/>
          <p:cNvSpPr/>
          <p:nvPr/>
        </p:nvSpPr>
        <p:spPr>
          <a:xfrm>
            <a:off x="2773362" y="1312441"/>
            <a:ext cx="1942653" cy="973137"/>
          </a:xfrm>
          <a:prstGeom prst="cloudCallout">
            <a:avLst>
              <a:gd name="adj1" fmla="val -55307"/>
              <a:gd name="adj2" fmla="val 42135"/>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smtClean="0">
                <a:solidFill>
                  <a:schemeClr val="accent1">
                    <a:lumMod val="50000"/>
                  </a:schemeClr>
                </a:solidFill>
                <a:latin typeface="HGP創英角ｺﾞｼｯｸUB" pitchFamily="50" charset="-128"/>
                <a:ea typeface="HGP創英角ｺﾞｼｯｸUB" pitchFamily="50" charset="-128"/>
              </a:rPr>
              <a:t>どちらの</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選択肢も</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正しいような</a:t>
            </a:r>
            <a:endParaRPr lang="ja-JP" altLang="en-US" sz="1400" dirty="0">
              <a:solidFill>
                <a:schemeClr val="accent1">
                  <a:lumMod val="50000"/>
                </a:schemeClr>
              </a:solidFill>
              <a:latin typeface="HGP創英角ｺﾞｼｯｸUB" pitchFamily="50" charset="-128"/>
              <a:ea typeface="HGP創英角ｺﾞｼｯｸUB" pitchFamily="50" charset="-128"/>
            </a:endParaRPr>
          </a:p>
        </p:txBody>
      </p:sp>
      <p:sp>
        <p:nvSpPr>
          <p:cNvPr id="8" name="雲形吹き出し 7"/>
          <p:cNvSpPr/>
          <p:nvPr/>
        </p:nvSpPr>
        <p:spPr>
          <a:xfrm>
            <a:off x="361950" y="1299741"/>
            <a:ext cx="1828800" cy="974725"/>
          </a:xfrm>
          <a:prstGeom prst="cloudCallout">
            <a:avLst>
              <a:gd name="adj1" fmla="val 56057"/>
              <a:gd name="adj2" fmla="val 5942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accent1">
                    <a:lumMod val="50000"/>
                  </a:schemeClr>
                </a:solidFill>
                <a:latin typeface="HGP創英角ｺﾞｼｯｸUB" pitchFamily="50" charset="-128"/>
                <a:ea typeface="HGP創英角ｺﾞｼｯｸUB" pitchFamily="50" charset="-128"/>
              </a:rPr>
              <a:t>見守り等</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それとも</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一部介助？</a:t>
            </a:r>
            <a:endParaRPr lang="en-US" altLang="ja-JP" sz="1400" dirty="0">
              <a:solidFill>
                <a:schemeClr val="accent1">
                  <a:lumMod val="50000"/>
                </a:schemeClr>
              </a:solidFill>
              <a:latin typeface="HGP創英角ｺﾞｼｯｸUB" pitchFamily="50" charset="-128"/>
              <a:ea typeface="HGP創英角ｺﾞｼｯｸUB" pitchFamily="50" charset="-128"/>
            </a:endParaRPr>
          </a:p>
        </p:txBody>
      </p:sp>
      <p:sp>
        <p:nvSpPr>
          <p:cNvPr id="9" name="角丸四角形 8"/>
          <p:cNvSpPr/>
          <p:nvPr/>
        </p:nvSpPr>
        <p:spPr>
          <a:xfrm>
            <a:off x="1255713" y="3103141"/>
            <a:ext cx="2370137" cy="41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特記事項に記載</a:t>
            </a:r>
          </a:p>
        </p:txBody>
      </p:sp>
      <p:pic>
        <p:nvPicPr>
          <p:cNvPr id="10" name="Picture 10" descr="C:\Documents and Settings\iwana\Local Settings\Temporary Internet Files\Content.IE5\NGTJ52U4\MC900079060[1].wmf"/>
          <p:cNvPicPr>
            <a:picLocks noChangeAspect="1" noChangeArrowheads="1"/>
          </p:cNvPicPr>
          <p:nvPr/>
        </p:nvPicPr>
        <p:blipFill>
          <a:blip r:embed="rId5" cstate="print"/>
          <a:srcRect/>
          <a:stretch>
            <a:fillRect/>
          </a:stretch>
        </p:blipFill>
        <p:spPr bwMode="auto">
          <a:xfrm>
            <a:off x="1247775" y="4649366"/>
            <a:ext cx="2433638" cy="1731962"/>
          </a:xfrm>
          <a:prstGeom prst="rect">
            <a:avLst/>
          </a:prstGeom>
          <a:noFill/>
          <a:ln w="9525">
            <a:noFill/>
            <a:miter lim="800000"/>
            <a:headEnd/>
            <a:tailEnd/>
          </a:ln>
        </p:spPr>
      </p:pic>
      <p:sp>
        <p:nvSpPr>
          <p:cNvPr id="11" name="下矢印 10"/>
          <p:cNvSpPr/>
          <p:nvPr/>
        </p:nvSpPr>
        <p:spPr>
          <a:xfrm>
            <a:off x="2340245" y="3491114"/>
            <a:ext cx="247973" cy="511444"/>
          </a:xfrm>
          <a:prstGeom prst="downArrow">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a:p>
        </p:txBody>
      </p:sp>
      <p:sp>
        <p:nvSpPr>
          <p:cNvPr id="12" name="正方形/長方形 11"/>
          <p:cNvSpPr/>
          <p:nvPr/>
        </p:nvSpPr>
        <p:spPr>
          <a:xfrm>
            <a:off x="4819650" y="1569616"/>
            <a:ext cx="309563" cy="26336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altLang="ja-JP" sz="3400" dirty="0" smtClean="0"/>
              <a:t>STEP1</a:t>
            </a:r>
            <a:r>
              <a:rPr lang="ja-JP" altLang="en-US" sz="3400" dirty="0" smtClean="0"/>
              <a:t>：一次判定の修正・確定</a:t>
            </a:r>
          </a:p>
        </p:txBody>
      </p:sp>
      <p:sp>
        <p:nvSpPr>
          <p:cNvPr id="26628" name="Rectangle 3"/>
          <p:cNvSpPr>
            <a:spLocks noGrp="1" noChangeArrowheads="1"/>
          </p:cNvSpPr>
          <p:nvPr>
            <p:ph type="body" idx="1"/>
          </p:nvPr>
        </p:nvSpPr>
        <p:spPr/>
        <p:txBody>
          <a:bodyPr>
            <a:normAutofit/>
          </a:bodyPr>
          <a:lstStyle/>
          <a:p>
            <a:pPr eaLnBrk="1" hangingPunct="1">
              <a:lnSpc>
                <a:spcPct val="90000"/>
              </a:lnSpc>
            </a:pPr>
            <a:r>
              <a:rPr lang="ja-JP" altLang="en-US" sz="2800" dirty="0" smtClean="0"/>
              <a:t>議論のポイント</a:t>
            </a:r>
          </a:p>
          <a:p>
            <a:pPr lvl="1" eaLnBrk="1" hangingPunct="1">
              <a:lnSpc>
                <a:spcPct val="90000"/>
              </a:lnSpc>
            </a:pPr>
            <a:r>
              <a:rPr lang="ja-JP" altLang="en-US" sz="2300" dirty="0" smtClean="0"/>
              <a:t>調査上の単純ミス</a:t>
            </a:r>
          </a:p>
          <a:p>
            <a:pPr lvl="1" eaLnBrk="1" hangingPunct="1">
              <a:lnSpc>
                <a:spcPct val="90000"/>
              </a:lnSpc>
            </a:pPr>
            <a:r>
              <a:rPr lang="ja-JP" altLang="en-US" sz="2300" dirty="0" smtClean="0"/>
              <a:t>日頃の状況と異なる場合</a:t>
            </a:r>
            <a:r>
              <a:rPr lang="en-US" altLang="ja-JP" sz="2300" dirty="0" smtClean="0"/>
              <a:t>【</a:t>
            </a:r>
            <a:r>
              <a:rPr lang="ja-JP" altLang="en-US" sz="2300" dirty="0" smtClean="0"/>
              <a:t>能力／有無（麻痺等拘縮）</a:t>
            </a:r>
            <a:r>
              <a:rPr lang="en-US" altLang="ja-JP" sz="2300" dirty="0" smtClean="0"/>
              <a:t>】</a:t>
            </a:r>
          </a:p>
          <a:p>
            <a:pPr lvl="1" eaLnBrk="1" hangingPunct="1">
              <a:lnSpc>
                <a:spcPct val="90000"/>
              </a:lnSpc>
            </a:pPr>
            <a:r>
              <a:rPr lang="ja-JP" altLang="en-US" sz="2300" dirty="0" smtClean="0"/>
              <a:t>より頻回な状況で選択している場合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不適切な介助と調査員が判断する場合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調査員が判断に迷った場合</a:t>
            </a:r>
          </a:p>
          <a:p>
            <a:pPr lvl="1" eaLnBrk="1" hangingPunct="1">
              <a:lnSpc>
                <a:spcPct val="90000"/>
              </a:lnSpc>
            </a:pPr>
            <a:r>
              <a:rPr lang="ja-JP" altLang="en-US" sz="2300" dirty="0" smtClean="0"/>
              <a:t>特別な医療</a:t>
            </a:r>
          </a:p>
          <a:p>
            <a:pPr lvl="1" eaLnBrk="1" hangingPunct="1">
              <a:lnSpc>
                <a:spcPct val="90000"/>
              </a:lnSpc>
            </a:pPr>
            <a:r>
              <a:rPr lang="ja-JP" altLang="en-US" sz="2300" dirty="0" smtClean="0"/>
              <a:t>障害／認知症高齢者の日常生活自立度の確認</a:t>
            </a:r>
          </a:p>
          <a:p>
            <a:pPr lvl="1" eaLnBrk="1" hangingPunct="1">
              <a:lnSpc>
                <a:spcPct val="90000"/>
              </a:lnSpc>
            </a:pPr>
            <a:endParaRPr lang="ja-JP" altLang="en-US" sz="2300" dirty="0" smtClean="0"/>
          </a:p>
          <a:p>
            <a:pPr eaLnBrk="1" hangingPunct="1">
              <a:lnSpc>
                <a:spcPct val="90000"/>
              </a:lnSpc>
            </a:pPr>
            <a:r>
              <a:rPr lang="ja-JP" altLang="en-US" sz="2500" dirty="0" smtClean="0"/>
              <a:t>事務局は、介護認定審査会の判断が必要と考える基本調査の項目について、介護認定審査会に検討を要請することができる。</a:t>
            </a:r>
            <a:r>
              <a:rPr lang="ja-JP" altLang="en-US" sz="2400" dirty="0" smtClean="0"/>
              <a:t>（審査会委員テキスト</a:t>
            </a:r>
            <a:r>
              <a:rPr lang="en-US" altLang="ja-JP" sz="2400" dirty="0" smtClean="0"/>
              <a:t>17</a:t>
            </a:r>
            <a:r>
              <a:rPr lang="ja-JP" altLang="en-US" sz="2400" dirty="0" smtClean="0"/>
              <a:t>ページ）</a:t>
            </a:r>
            <a:endParaRPr lang="en-US" altLang="ja-JP"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7652" name="Rectangle 3"/>
          <p:cNvSpPr>
            <a:spLocks noGrp="1" noChangeArrowheads="1"/>
          </p:cNvSpPr>
          <p:nvPr>
            <p:ph type="body" idx="1"/>
          </p:nvPr>
        </p:nvSpPr>
        <p:spPr>
          <a:xfrm>
            <a:off x="468313" y="2566095"/>
            <a:ext cx="8280400" cy="3815233"/>
          </a:xfrm>
        </p:spPr>
        <p:txBody>
          <a:bodyPr/>
          <a:lstStyle/>
          <a:p>
            <a:pPr eaLnBrk="1" hangingPunct="1"/>
            <a:r>
              <a:rPr lang="ja-JP" altLang="en-US" sz="2800" dirty="0" smtClean="0"/>
              <a:t>通常の例よりも「介護の手間」がより「かかる」「かからない」の視点での議論</a:t>
            </a:r>
          </a:p>
          <a:p>
            <a:pPr lvl="1" eaLnBrk="1" hangingPunct="1"/>
            <a:r>
              <a:rPr lang="ja-JP" altLang="en-US" sz="2400" dirty="0" smtClean="0"/>
              <a:t>一次判定ソフトの推計では評価しきれない部分を委員の</a:t>
            </a:r>
            <a:r>
              <a:rPr lang="ja-JP" altLang="en-US" sz="2400" u="sng" dirty="0" smtClean="0"/>
              <a:t>専門性・経験に基づき合議</a:t>
            </a:r>
            <a:r>
              <a:rPr lang="ja-JP" altLang="en-US" sz="2400" dirty="0" smtClean="0"/>
              <a:t>にて判断。</a:t>
            </a:r>
          </a:p>
          <a:p>
            <a:pPr lvl="1" eaLnBrk="1" hangingPunct="1"/>
            <a:r>
              <a:rPr lang="ja-JP" altLang="en-US" sz="2400" dirty="0" smtClean="0"/>
              <a:t>「介護の手間」が「かかる」「かからない」と判断した場合、要介護認定等基準時間も参考にしながら、一次判定の変更が必要かどうか吟味。</a:t>
            </a:r>
          </a:p>
          <a:p>
            <a:pPr lvl="1" eaLnBrk="1" hangingPunct="1"/>
            <a:r>
              <a:rPr lang="ja-JP" altLang="en-US" sz="2400" dirty="0" smtClean="0"/>
              <a:t>特記事項・主治医意見書に基づいて審査（理由を記録することが重要）</a:t>
            </a:r>
          </a:p>
        </p:txBody>
      </p:sp>
      <p:pic>
        <p:nvPicPr>
          <p:cNvPr id="27653" name="Picture 4"/>
          <p:cNvPicPr>
            <a:picLocks noChangeAspect="1" noChangeArrowheads="1"/>
          </p:cNvPicPr>
          <p:nvPr/>
        </p:nvPicPr>
        <p:blipFill>
          <a:blip r:embed="rId3" cstate="print"/>
          <a:srcRect t="39510" b="41356"/>
          <a:stretch>
            <a:fillRect/>
          </a:stretch>
        </p:blipFill>
        <p:spPr bwMode="auto">
          <a:xfrm>
            <a:off x="1836738" y="1341958"/>
            <a:ext cx="5472112" cy="115093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8676" name="Rectangle 3"/>
          <p:cNvSpPr>
            <a:spLocks noGrp="1" noChangeArrowheads="1"/>
          </p:cNvSpPr>
          <p:nvPr>
            <p:ph type="body" idx="1"/>
          </p:nvPr>
        </p:nvSpPr>
        <p:spPr>
          <a:xfrm>
            <a:off x="468312" y="1270273"/>
            <a:ext cx="8496175" cy="5399087"/>
          </a:xfrm>
        </p:spPr>
        <p:txBody>
          <a:bodyPr/>
          <a:lstStyle/>
          <a:p>
            <a:pPr eaLnBrk="1" hangingPunct="1">
              <a:spcAft>
                <a:spcPts val="600"/>
              </a:spcAft>
              <a:buNone/>
            </a:pPr>
            <a:r>
              <a:rPr lang="en-US" altLang="ja-JP" sz="2400" dirty="0" smtClean="0"/>
              <a:t>【</a:t>
            </a:r>
            <a:r>
              <a:rPr lang="ja-JP" altLang="en-US" sz="2400" dirty="0" smtClean="0"/>
              <a:t>特記事項のポイント①</a:t>
            </a:r>
            <a:r>
              <a:rPr lang="en-US" altLang="ja-JP" sz="2400" dirty="0" smtClean="0"/>
              <a:t>】</a:t>
            </a:r>
            <a:r>
              <a:rPr lang="ja-JP" altLang="en-US" sz="2400" dirty="0" smtClean="0"/>
              <a:t>　</a:t>
            </a:r>
            <a:r>
              <a:rPr lang="ja-JP" altLang="en-US" sz="2800" dirty="0" smtClean="0"/>
              <a:t>同じ選択肢でも幅のある介助量</a:t>
            </a:r>
          </a:p>
          <a:p>
            <a:pPr lvl="1" eaLnBrk="1" hangingPunct="1"/>
            <a:r>
              <a:rPr lang="ja-JP" altLang="en-US" sz="2700" dirty="0" smtClean="0"/>
              <a:t>排尿の「全介助」</a:t>
            </a:r>
          </a:p>
          <a:p>
            <a:pPr lvl="2" eaLnBrk="1" hangingPunct="1"/>
            <a:r>
              <a:rPr lang="ja-JP" altLang="en-US" sz="2000" dirty="0" smtClean="0"/>
              <a:t>オムツを使用しており、定時に交換を行っている（○回</a:t>
            </a:r>
            <a:r>
              <a:rPr lang="en-US" altLang="ja-JP" sz="2000" dirty="0" smtClean="0"/>
              <a:t>/</a:t>
            </a:r>
            <a:r>
              <a:rPr lang="ja-JP" altLang="en-US" sz="2000" dirty="0" smtClean="0"/>
              <a:t>日）。</a:t>
            </a:r>
            <a:endParaRPr lang="en-US" altLang="ja-JP" sz="2000" dirty="0" smtClean="0"/>
          </a:p>
          <a:p>
            <a:pPr lvl="2" eaLnBrk="1" hangingPunct="1"/>
            <a:r>
              <a:rPr lang="ja-JP" altLang="en-US" sz="2000" dirty="0" smtClean="0"/>
              <a:t>トイレで排尿しているが、すべての介助を行っているため「全介助」を選択する。強い介護抵抗があり、床に尿が飛び散るため、毎回、排尿後に掃除をしている（○回</a:t>
            </a:r>
            <a:r>
              <a:rPr lang="en-US" altLang="ja-JP" sz="2000" dirty="0" smtClean="0"/>
              <a:t>/</a:t>
            </a:r>
            <a:r>
              <a:rPr lang="ja-JP" altLang="en-US" sz="2000" dirty="0" smtClean="0"/>
              <a:t>日）。</a:t>
            </a:r>
          </a:p>
          <a:p>
            <a:pPr lvl="1" eaLnBrk="1" hangingPunct="1"/>
            <a:r>
              <a:rPr lang="ja-JP" altLang="en-US" sz="2700" dirty="0" smtClean="0"/>
              <a:t>食事の「一部介助」</a:t>
            </a:r>
          </a:p>
          <a:p>
            <a:pPr lvl="2" eaLnBrk="1" hangingPunct="1"/>
            <a:r>
              <a:rPr lang="ja-JP" altLang="en-US" sz="2000" u="sng" dirty="0" smtClean="0"/>
              <a:t>最初の数口は、自己摂取だが</a:t>
            </a:r>
            <a:r>
              <a:rPr lang="ja-JP" altLang="en-US" sz="2000" dirty="0" smtClean="0"/>
              <a:t>、すぐに食べなくなるため、残りはすべて介助を行っている</a:t>
            </a:r>
          </a:p>
          <a:p>
            <a:pPr lvl="2" eaLnBrk="1" hangingPunct="1"/>
            <a:r>
              <a:rPr lang="ja-JP" altLang="en-US" sz="2000" u="sng" dirty="0" smtClean="0"/>
              <a:t>ほとんど自分で摂取するが</a:t>
            </a:r>
            <a:r>
              <a:rPr lang="ja-JP" altLang="en-US" sz="2000" dirty="0" smtClean="0"/>
              <a:t>、器の隅に残ったものについては、介助者がスプーンですくって食べさせている。</a:t>
            </a:r>
            <a:endParaRPr lang="en-US" altLang="ja-JP" sz="2000" dirty="0" smtClean="0"/>
          </a:p>
          <a:p>
            <a:pPr eaLnBrk="1" hangingPunct="1">
              <a:buNone/>
            </a:pPr>
            <a:r>
              <a:rPr lang="en-US" altLang="ja-JP" sz="2700" dirty="0" smtClean="0"/>
              <a:t> </a:t>
            </a:r>
            <a:r>
              <a:rPr lang="en-US" altLang="ja-JP" sz="2600" dirty="0" smtClean="0"/>
              <a:t>※BPSD</a:t>
            </a:r>
            <a:r>
              <a:rPr lang="ja-JP" altLang="en-US" sz="2600" dirty="0" smtClean="0"/>
              <a:t>関連の項目は、行動が「ある」ことをもって介助が発生しているとは限らない</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0</TotalTime>
  <Words>1260</Words>
  <Application>Microsoft Office PowerPoint</Application>
  <PresentationFormat>画面に合わせる (4:3)</PresentationFormat>
  <Paragraphs>128</Paragraphs>
  <Slides>17</Slides>
  <Notes>17</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17</vt:i4>
      </vt:variant>
    </vt:vector>
  </HeadingPairs>
  <TitlesOfParts>
    <vt:vector size="27" baseType="lpstr">
      <vt:lpstr>HGPｺﾞｼｯｸE</vt:lpstr>
      <vt:lpstr>HGP創英角ｺﾞｼｯｸUB</vt:lpstr>
      <vt:lpstr>HG創英角ｺﾞｼｯｸUB</vt:lpstr>
      <vt:lpstr>ＭＳ Ｐゴシック</vt:lpstr>
      <vt:lpstr>ＭＳ Ｐ明朝</vt:lpstr>
      <vt:lpstr>Arial</vt:lpstr>
      <vt:lpstr>Times New Roman</vt:lpstr>
      <vt:lpstr>Verdana</vt:lpstr>
      <vt:lpstr>Wingdings</vt:lpstr>
      <vt:lpstr>Profile</vt:lpstr>
      <vt:lpstr>介護認定審査会の手順とポイント</vt:lpstr>
      <vt:lpstr>調査員研修で、なぜ「模擬介護認定審査会」なのか？</vt:lpstr>
      <vt:lpstr>基本調査と特記事項と審査会の関係</vt:lpstr>
      <vt:lpstr>介護認定審査会の手順</vt:lpstr>
      <vt:lpstr>STEP1：一次判定の修正・確定</vt:lpstr>
      <vt:lpstr>一次判定の修正・確定の意味</vt:lpstr>
      <vt:lpstr>STEP1：一次判定の修正・確定</vt:lpstr>
      <vt:lpstr>STEP2:介護の手間にかかる審査判定</vt:lpstr>
      <vt:lpstr>STEP2：介護の手間にかかる審査判定</vt:lpstr>
      <vt:lpstr>STEP2：介護の手間にかかる審査判定</vt:lpstr>
      <vt:lpstr>STEP2:基準時間の活用方法</vt:lpstr>
      <vt:lpstr>状態の維持・改善可能性に関する審査判定</vt:lpstr>
      <vt:lpstr>状態の維持・改善可能性に関する審査判定</vt:lpstr>
      <vt:lpstr>STEP3:介護認定審査会として付する意見</vt:lpstr>
      <vt:lpstr>STEP3:介護認定審査会として付する意見</vt:lpstr>
      <vt:lpstr>STEP3：介護認定審査会として付する意見</vt:lpstr>
      <vt:lpstr>STEP3：介護認定審査会として付する意見</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2019-03-29T08:07:28Z</dcterms:created>
  <dcterms:modified xsi:type="dcterms:W3CDTF">2019-03-29T08:07:41Z</dcterms:modified>
</cp:coreProperties>
</file>