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706" r:id="rId2"/>
  </p:sldMasterIdLst>
  <p:notesMasterIdLst>
    <p:notesMasterId r:id="rId27"/>
  </p:notesMasterIdLst>
  <p:sldIdLst>
    <p:sldId id="300" r:id="rId3"/>
    <p:sldId id="325" r:id="rId4"/>
    <p:sldId id="333" r:id="rId5"/>
    <p:sldId id="365" r:id="rId6"/>
    <p:sldId id="364" r:id="rId7"/>
    <p:sldId id="366" r:id="rId8"/>
    <p:sldId id="353" r:id="rId9"/>
    <p:sldId id="355" r:id="rId10"/>
    <p:sldId id="367" r:id="rId11"/>
    <p:sldId id="336" r:id="rId12"/>
    <p:sldId id="334" r:id="rId13"/>
    <p:sldId id="326" r:id="rId14"/>
    <p:sldId id="368" r:id="rId15"/>
    <p:sldId id="357" r:id="rId16"/>
    <p:sldId id="358" r:id="rId17"/>
    <p:sldId id="359" r:id="rId18"/>
    <p:sldId id="356" r:id="rId19"/>
    <p:sldId id="349" r:id="rId20"/>
    <p:sldId id="369" r:id="rId21"/>
    <p:sldId id="329" r:id="rId22"/>
    <p:sldId id="360" r:id="rId23"/>
    <p:sldId id="361" r:id="rId24"/>
    <p:sldId id="362" r:id="rId25"/>
    <p:sldId id="351" r:id="rId26"/>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066FF"/>
    <a:srgbClr val="E8F4DC"/>
    <a:srgbClr val="DCEFC9"/>
    <a:srgbClr val="FF0000"/>
    <a:srgbClr val="6699FF"/>
    <a:srgbClr val="FFFFCC"/>
    <a:srgbClr val="006600"/>
    <a:srgbClr val="CCEC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12" autoAdjust="0"/>
    <p:restoredTop sz="78002" autoAdjust="0"/>
  </p:normalViewPr>
  <p:slideViewPr>
    <p:cSldViewPr snapToGrid="0">
      <p:cViewPr varScale="1">
        <p:scale>
          <a:sx n="109" d="100"/>
          <a:sy n="109" d="100"/>
        </p:scale>
        <p:origin x="684" y="102"/>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254B19-EDFB-49F0-8EA4-2BEAC5F20F2B}"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kumimoji="1" lang="ja-JP" altLang="en-US"/>
        </a:p>
      </dgm:t>
    </dgm:pt>
    <dgm:pt modelId="{CE2ABBB3-958C-4ADB-8F2B-DFC1ED2C778A}">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一次判定の分布特性を確認</a:t>
          </a:r>
          <a:r>
            <a:rPr kumimoji="1" lang="ja-JP" altLang="en-US" sz="1800" dirty="0" smtClean="0">
              <a:latin typeface="HGP創英角ｺﾞｼｯｸUB" pitchFamily="50" charset="-128"/>
              <a:ea typeface="HGP創英角ｺﾞｼｯｸUB" pitchFamily="50" charset="-128"/>
            </a:rPr>
            <a:t>　</a:t>
          </a:r>
          <a:r>
            <a:rPr kumimoji="1" lang="ja-JP" altLang="en-US" sz="1400" dirty="0" smtClean="0">
              <a:latin typeface="HGP創英角ｺﾞｼｯｸUB" pitchFamily="50" charset="-128"/>
              <a:ea typeface="HGP創英角ｺﾞｼｯｸUB" pitchFamily="50" charset="-128"/>
            </a:rPr>
            <a:t>（</a:t>
          </a:r>
          <a:r>
            <a:rPr kumimoji="1" lang="en-US" altLang="ja-JP" sz="1400" dirty="0" smtClean="0">
              <a:latin typeface="HGP創英角ｺﾞｼｯｸUB" pitchFamily="50" charset="-128"/>
              <a:ea typeface="HGP創英角ｺﾞｼｯｸUB" pitchFamily="50" charset="-128"/>
            </a:rPr>
            <a:t>Ⅰ</a:t>
          </a:r>
          <a:r>
            <a:rPr kumimoji="1" lang="ja-JP" altLang="en-US" sz="1400" dirty="0" err="1" smtClean="0">
              <a:latin typeface="HGP創英角ｺﾞｼｯｸUB" pitchFamily="50" charset="-128"/>
              <a:ea typeface="HGP創英角ｺﾞｼｯｸUB" pitchFamily="50" charset="-128"/>
            </a:rPr>
            <a:t>．</a:t>
          </a:r>
          <a:r>
            <a:rPr kumimoji="1" lang="ja-JP" altLang="en-US" sz="1400" dirty="0" smtClean="0">
              <a:latin typeface="HGP創英角ｺﾞｼｯｸUB" pitchFamily="50" charset="-128"/>
              <a:ea typeface="HGP創英角ｺﾞｼｯｸUB" pitchFamily="50" charset="-128"/>
            </a:rPr>
            <a:t>基礎情報（５）一次判定結果</a:t>
          </a:r>
          <a:r>
            <a:rPr kumimoji="1" lang="en-US" altLang="ja-JP" sz="1400" dirty="0" smtClean="0">
              <a:latin typeface="HGP創英角ｺﾞｼｯｸUB" pitchFamily="50" charset="-128"/>
              <a:ea typeface="HGP創英角ｺﾞｼｯｸUB" pitchFamily="50" charset="-128"/>
            </a:rPr>
            <a:t>)</a:t>
          </a:r>
          <a:endParaRPr kumimoji="1" lang="en-US" sz="1400" dirty="0">
            <a:latin typeface="HGP創英角ｺﾞｼｯｸUB" pitchFamily="50" charset="-128"/>
            <a:ea typeface="HGP創英角ｺﾞｼｯｸUB" pitchFamily="50" charset="-128"/>
          </a:endParaRPr>
        </a:p>
      </dgm:t>
    </dgm:pt>
    <dgm:pt modelId="{2E177AEC-B25E-4CA2-8329-E8519E49BA82}" type="parTrans" cxnId="{69E3DBE6-A60E-427F-AC59-777B4D316CB8}">
      <dgm:prSet/>
      <dgm:spPr/>
      <dgm:t>
        <a:bodyPr/>
        <a:lstStyle/>
        <a:p>
          <a:endParaRPr kumimoji="1" lang="ja-JP" altLang="en-US"/>
        </a:p>
      </dgm:t>
    </dgm:pt>
    <dgm:pt modelId="{B0332D43-9263-4BA5-B237-5DB32BE6BE97}" type="sibTrans" cxnId="{69E3DBE6-A60E-427F-AC59-777B4D316CB8}">
      <dgm:prSet/>
      <dgm:spPr/>
      <dgm:t>
        <a:bodyPr/>
        <a:lstStyle/>
        <a:p>
          <a:endParaRPr kumimoji="1" lang="ja-JP" altLang="en-US"/>
        </a:p>
      </dgm:t>
    </dgm:pt>
    <dgm:pt modelId="{272473E8-564B-4D39-BB76-1BF990AA11CC}">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人口構造や認定率など基本的な地域状況を確認</a:t>
          </a:r>
          <a:endParaRPr kumimoji="1" lang="en-US" sz="1800" dirty="0">
            <a:latin typeface="HGP創英角ｺﾞｼｯｸUB" pitchFamily="50" charset="-128"/>
            <a:ea typeface="HGP創英角ｺﾞｼｯｸUB" pitchFamily="50" charset="-128"/>
          </a:endParaRPr>
        </a:p>
      </dgm:t>
    </dgm:pt>
    <dgm:pt modelId="{FD668F39-6552-473A-9B6F-7CA5339FDDB1}" type="parTrans" cxnId="{432BE5CA-FE0D-406B-ADA1-25F9E3C0C5C7}">
      <dgm:prSet/>
      <dgm:spPr/>
      <dgm:t>
        <a:bodyPr/>
        <a:lstStyle/>
        <a:p>
          <a:endParaRPr kumimoji="1" lang="ja-JP" altLang="en-US"/>
        </a:p>
      </dgm:t>
    </dgm:pt>
    <dgm:pt modelId="{AFB40BE0-3759-49BF-8285-E8D26D9C87E8}" type="sibTrans" cxnId="{432BE5CA-FE0D-406B-ADA1-25F9E3C0C5C7}">
      <dgm:prSet/>
      <dgm:spPr/>
      <dgm:t>
        <a:bodyPr/>
        <a:lstStyle/>
        <a:p>
          <a:endParaRPr kumimoji="1" lang="ja-JP" altLang="en-US"/>
        </a:p>
      </dgm:t>
    </dgm:pt>
    <dgm:pt modelId="{C20425A9-5BFE-4B78-A4F4-9F2F22EF0EB1}">
      <dgm:prSet/>
      <dgm:spPr>
        <a:solidFill>
          <a:srgbClr val="92D050"/>
        </a:solidFill>
      </dgm:spPr>
      <dgm:t>
        <a:bodyPr/>
        <a:lstStyle/>
        <a:p>
          <a:pPr rtl="0"/>
          <a:r>
            <a:rPr kumimoji="1" lang="en-US" altLang="ja-JP" dirty="0" smtClean="0"/>
            <a:t>STEP</a:t>
          </a:r>
          <a:r>
            <a:rPr kumimoji="1" lang="ja-JP" altLang="en-US" dirty="0" smtClean="0"/>
            <a:t>１</a:t>
          </a:r>
          <a:endParaRPr kumimoji="1" lang="en-US" dirty="0"/>
        </a:p>
      </dgm:t>
    </dgm:pt>
    <dgm:pt modelId="{FC8F8B07-C64E-43C9-8CF1-AEFAAE730244}" type="parTrans" cxnId="{39C6282E-3DFC-4754-A06A-B7330ADEFB4B}">
      <dgm:prSet/>
      <dgm:spPr/>
      <dgm:t>
        <a:bodyPr/>
        <a:lstStyle/>
        <a:p>
          <a:endParaRPr kumimoji="1" lang="ja-JP" altLang="en-US"/>
        </a:p>
      </dgm:t>
    </dgm:pt>
    <dgm:pt modelId="{747B5600-4860-4236-A6A8-F6A7D4C5618E}" type="sibTrans" cxnId="{39C6282E-3DFC-4754-A06A-B7330ADEFB4B}">
      <dgm:prSet/>
      <dgm:spPr/>
      <dgm:t>
        <a:bodyPr/>
        <a:lstStyle/>
        <a:p>
          <a:endParaRPr kumimoji="1" lang="ja-JP" altLang="en-US"/>
        </a:p>
      </dgm:t>
    </dgm:pt>
    <dgm:pt modelId="{D773B852-885D-4914-84A0-A4CEF3EB4A77}">
      <dgm:prSet/>
      <dgm:spPr>
        <a:solidFill>
          <a:srgbClr val="92D050"/>
        </a:solidFill>
      </dgm:spPr>
      <dgm:t>
        <a:bodyPr/>
        <a:lstStyle/>
        <a:p>
          <a:pPr rtl="0"/>
          <a:r>
            <a:rPr kumimoji="1" lang="en-US" altLang="ja-JP" dirty="0" smtClean="0"/>
            <a:t>STEP2</a:t>
          </a:r>
          <a:endParaRPr kumimoji="1" lang="en-US" dirty="0"/>
        </a:p>
      </dgm:t>
    </dgm:pt>
    <dgm:pt modelId="{C67E1995-4F39-4607-A0E7-1ABD47D03577}" type="parTrans" cxnId="{51A640EE-2A49-42D3-AF1B-F713F9E59128}">
      <dgm:prSet/>
      <dgm:spPr/>
      <dgm:t>
        <a:bodyPr/>
        <a:lstStyle/>
        <a:p>
          <a:endParaRPr kumimoji="1" lang="ja-JP" altLang="en-US"/>
        </a:p>
      </dgm:t>
    </dgm:pt>
    <dgm:pt modelId="{9A0B1720-571F-488A-B0AD-8392E9E82481}" type="sibTrans" cxnId="{51A640EE-2A49-42D3-AF1B-F713F9E59128}">
      <dgm:prSet/>
      <dgm:spPr/>
      <dgm:t>
        <a:bodyPr/>
        <a:lstStyle/>
        <a:p>
          <a:endParaRPr kumimoji="1" lang="ja-JP" altLang="en-US"/>
        </a:p>
      </dgm:t>
    </dgm:pt>
    <dgm:pt modelId="{D2014968-66A4-4E3D-9B6D-79590D042212}">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dirty="0">
            <a:latin typeface="HGP創英角ｺﾞｼｯｸUB" pitchFamily="50" charset="-128"/>
            <a:ea typeface="HGP創英角ｺﾞｼｯｸUB" pitchFamily="50" charset="-128"/>
          </a:endParaRPr>
        </a:p>
      </dgm:t>
    </dgm:pt>
    <dgm:pt modelId="{428007DF-0B0D-491F-833B-F3DE2CD765AA}">
      <dgm:prSet/>
      <dgm:spPr>
        <a:solidFill>
          <a:srgbClr val="92D050"/>
        </a:solidFill>
      </dgm:spPr>
      <dgm:t>
        <a:bodyPr/>
        <a:lstStyle/>
        <a:p>
          <a:pPr rtl="0"/>
          <a:r>
            <a:rPr kumimoji="1" lang="en-US" altLang="ja-JP" dirty="0" smtClean="0"/>
            <a:t>STEP3</a:t>
          </a:r>
          <a:endParaRPr kumimoji="1" lang="en-US" dirty="0"/>
        </a:p>
      </dgm:t>
    </dgm:pt>
    <dgm:pt modelId="{C36978DB-10D0-456D-A5B2-271A7B62D9F8}" type="sibTrans" cxnId="{AA00F029-6D2D-4F4B-8023-8C61EC50931A}">
      <dgm:prSet/>
      <dgm:spPr/>
      <dgm:t>
        <a:bodyPr/>
        <a:lstStyle/>
        <a:p>
          <a:endParaRPr kumimoji="1" lang="ja-JP" altLang="en-US"/>
        </a:p>
      </dgm:t>
    </dgm:pt>
    <dgm:pt modelId="{4982F03F-FBDA-423C-B49E-51E939730AE6}" type="parTrans" cxnId="{AA00F029-6D2D-4F4B-8023-8C61EC50931A}">
      <dgm:prSet/>
      <dgm:spPr/>
      <dgm:t>
        <a:bodyPr/>
        <a:lstStyle/>
        <a:p>
          <a:endParaRPr kumimoji="1" lang="ja-JP" altLang="en-US"/>
        </a:p>
      </dgm:t>
    </dgm:pt>
    <dgm:pt modelId="{C0351D73-55C7-456A-AD35-3D60293F90DC}" type="sibTrans" cxnId="{AE200123-B5F5-414D-B169-0E1683B26728}">
      <dgm:prSet/>
      <dgm:spPr/>
      <dgm:t>
        <a:bodyPr/>
        <a:lstStyle/>
        <a:p>
          <a:endParaRPr kumimoji="1" lang="ja-JP" altLang="en-US"/>
        </a:p>
      </dgm:t>
    </dgm:pt>
    <dgm:pt modelId="{D82DBBFD-2EA1-4530-8010-FB1444CECB13}" type="parTrans" cxnId="{AE200123-B5F5-414D-B169-0E1683B26728}">
      <dgm:prSet/>
      <dgm:spPr/>
      <dgm:t>
        <a:bodyPr/>
        <a:lstStyle/>
        <a:p>
          <a:endParaRPr kumimoji="1" lang="ja-JP" altLang="en-US"/>
        </a:p>
      </dgm:t>
    </dgm:pt>
    <dgm:pt modelId="{2693CA25-EF4A-4667-B31F-85CFD07D2139}">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地域のサービス供給の状況について確認</a:t>
          </a:r>
          <a:endParaRPr kumimoji="1" lang="en-US" sz="1800" dirty="0">
            <a:latin typeface="HGP創英角ｺﾞｼｯｸUB" pitchFamily="50" charset="-128"/>
            <a:ea typeface="HGP創英角ｺﾞｼｯｸUB" pitchFamily="50" charset="-128"/>
          </a:endParaRPr>
        </a:p>
      </dgm:t>
    </dgm:pt>
    <dgm:pt modelId="{F024FFBB-6970-4ED4-9FC8-9531155FA44C}">
      <dgm:prSet/>
      <dgm:spPr>
        <a:solidFill>
          <a:srgbClr val="92D050"/>
        </a:solidFill>
      </dgm:spPr>
      <dgm:t>
        <a:bodyPr/>
        <a:lstStyle/>
        <a:p>
          <a:pPr rtl="0"/>
          <a:r>
            <a:rPr kumimoji="1" lang="en-US" dirty="0" smtClean="0"/>
            <a:t>STEP5</a:t>
          </a:r>
          <a:endParaRPr kumimoji="1" lang="en-US" dirty="0"/>
        </a:p>
      </dgm:t>
    </dgm:pt>
    <dgm:pt modelId="{6651AD4E-38A2-4157-B9B8-F82845A06859}" type="sibTrans" cxnId="{1CEC6C53-736B-436F-AB0D-166EFCE11DFC}">
      <dgm:prSet/>
      <dgm:spPr/>
      <dgm:t>
        <a:bodyPr/>
        <a:lstStyle/>
        <a:p>
          <a:endParaRPr kumimoji="1" lang="ja-JP" altLang="en-US"/>
        </a:p>
      </dgm:t>
    </dgm:pt>
    <dgm:pt modelId="{F7F6EB08-C1AD-404F-B905-F022EE28D999}" type="parTrans" cxnId="{1CEC6C53-736B-436F-AB0D-166EFCE11DFC}">
      <dgm:prSet/>
      <dgm:spPr/>
      <dgm:t>
        <a:bodyPr/>
        <a:lstStyle/>
        <a:p>
          <a:endParaRPr kumimoji="1" lang="ja-JP" altLang="en-US"/>
        </a:p>
      </dgm:t>
    </dgm:pt>
    <dgm:pt modelId="{47CA4C51-22E6-45C3-9C00-91AE32608AFA}" type="sibTrans" cxnId="{E7FCB33F-BE1F-4FC4-B9D6-1482FC44BDCC}">
      <dgm:prSet/>
      <dgm:spPr/>
      <dgm:t>
        <a:bodyPr/>
        <a:lstStyle/>
        <a:p>
          <a:endParaRPr kumimoji="1" lang="ja-JP" altLang="en-US"/>
        </a:p>
      </dgm:t>
    </dgm:pt>
    <dgm:pt modelId="{80694FC1-BD4F-473D-97ED-549186F21F52}" type="parTrans" cxnId="{E7FCB33F-BE1F-4FC4-B9D6-1482FC44BDCC}">
      <dgm:prSet/>
      <dgm:spPr/>
      <dgm:t>
        <a:bodyPr/>
        <a:lstStyle/>
        <a:p>
          <a:endParaRPr kumimoji="1" lang="ja-JP" altLang="en-US"/>
        </a:p>
      </dgm:t>
    </dgm:pt>
    <dgm:pt modelId="{DFAB15F9-27D9-46A6-BC42-405B625FD7BC}">
      <dgm:prSet custT="1"/>
      <dgm:spPr>
        <a:solidFill>
          <a:srgbClr val="FFFFCC">
            <a:alpha val="90000"/>
          </a:srgbClr>
        </a:solidFill>
      </dgm:spPr>
      <dgm:t>
        <a:bodyPr/>
        <a:lstStyle/>
        <a:p>
          <a:pPr rtl="0"/>
          <a:r>
            <a:rPr kumimoji="1" lang="ja-JP" sz="1400" dirty="0" smtClean="0"/>
            <a:t>特定の調査項目のみに偏り</a:t>
          </a:r>
          <a:r>
            <a:rPr kumimoji="1" lang="ja-JP" altLang="en-US" sz="1400" dirty="0" smtClean="0"/>
            <a:t>／</a:t>
          </a:r>
          <a:r>
            <a:rPr kumimoji="1" lang="ja-JP" sz="1400" dirty="0" smtClean="0"/>
            <a:t>群内の調査項目全体に同様の偏り</a:t>
          </a:r>
          <a:endParaRPr kumimoji="1" lang="en-US" sz="1400" dirty="0"/>
        </a:p>
      </dgm:t>
    </dgm:pt>
    <dgm:pt modelId="{DFD3B42E-4269-4BC4-B971-76CB0E3CE830}">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各群の基本調査項目の選択率を確認。</a:t>
          </a:r>
          <a:endParaRPr kumimoji="1" lang="en-US" sz="1800" dirty="0">
            <a:latin typeface="HGP創英角ｺﾞｼｯｸUB" pitchFamily="50" charset="-128"/>
            <a:ea typeface="HGP創英角ｺﾞｼｯｸUB" pitchFamily="50" charset="-128"/>
          </a:endParaRPr>
        </a:p>
      </dgm:t>
    </dgm:pt>
    <dgm:pt modelId="{131D60E2-5C80-4A54-9BDD-5FDC874418FC}" type="sibTrans" cxnId="{9AB449D7-DFA3-4382-B033-1DCCA9F786A6}">
      <dgm:prSet/>
      <dgm:spPr/>
      <dgm:t>
        <a:bodyPr/>
        <a:lstStyle/>
        <a:p>
          <a:endParaRPr kumimoji="1" lang="ja-JP" altLang="en-US"/>
        </a:p>
      </dgm:t>
    </dgm:pt>
    <dgm:pt modelId="{6B174DE6-D443-4F86-8B94-F550069DD06A}" type="parTrans" cxnId="{9AB449D7-DFA3-4382-B033-1DCCA9F786A6}">
      <dgm:prSet/>
      <dgm:spPr/>
      <dgm:t>
        <a:bodyPr/>
        <a:lstStyle/>
        <a:p>
          <a:endParaRPr kumimoji="1" lang="ja-JP" altLang="en-US"/>
        </a:p>
      </dgm:t>
    </dgm:pt>
    <dgm:pt modelId="{25A13A3F-F54B-4B3B-8A97-AE0BB4EC7585}">
      <dgm:prSet/>
      <dgm:spPr>
        <a:solidFill>
          <a:srgbClr val="92D050"/>
        </a:solidFill>
      </dgm:spPr>
      <dgm:t>
        <a:bodyPr/>
        <a:lstStyle/>
        <a:p>
          <a:pPr rtl="0"/>
          <a:r>
            <a:rPr kumimoji="1" lang="en-US" dirty="0" smtClean="0"/>
            <a:t>STEP4</a:t>
          </a:r>
          <a:endParaRPr kumimoji="1" lang="en-US" dirty="0"/>
        </a:p>
      </dgm:t>
    </dgm:pt>
    <dgm:pt modelId="{40C88BC0-A46D-4535-9902-BDE23B3706DC}" type="sibTrans" cxnId="{8C2B7328-296B-41B0-BDD8-E7B8C0FF6B39}">
      <dgm:prSet/>
      <dgm:spPr/>
      <dgm:t>
        <a:bodyPr/>
        <a:lstStyle/>
        <a:p>
          <a:endParaRPr kumimoji="1" lang="ja-JP" altLang="en-US"/>
        </a:p>
      </dgm:t>
    </dgm:pt>
    <dgm:pt modelId="{5DAB9375-A57B-47C2-BA9A-27A1363B288C}" type="parTrans" cxnId="{8C2B7328-296B-41B0-BDD8-E7B8C0FF6B39}">
      <dgm:prSet/>
      <dgm:spPr/>
      <dgm:t>
        <a:bodyPr/>
        <a:lstStyle/>
        <a:p>
          <a:endParaRPr kumimoji="1" lang="ja-JP" altLang="en-US"/>
        </a:p>
      </dgm:t>
    </dgm:pt>
    <dgm:pt modelId="{CF720D3B-2571-4D74-8AB9-0BF824F0B5FC}" type="sibTrans" cxnId="{5270509C-29D7-4414-9077-DF5E53F9B3E3}">
      <dgm:prSet/>
      <dgm:spPr/>
      <dgm:t>
        <a:bodyPr/>
        <a:lstStyle/>
        <a:p>
          <a:endParaRPr kumimoji="1" lang="ja-JP" altLang="en-US"/>
        </a:p>
      </dgm:t>
    </dgm:pt>
    <dgm:pt modelId="{285642F9-2CCA-45BA-848E-434C8234C770}" type="parTrans" cxnId="{5270509C-29D7-4414-9077-DF5E53F9B3E3}">
      <dgm:prSet/>
      <dgm:spPr/>
      <dgm:t>
        <a:bodyPr/>
        <a:lstStyle/>
        <a:p>
          <a:endParaRPr kumimoji="1" lang="ja-JP" altLang="en-US"/>
        </a:p>
      </dgm:t>
    </dgm:pt>
    <dgm:pt modelId="{AFE151F9-8A5F-4AEE-A6A8-995028D35F2B}">
      <dgm:prSet/>
      <dgm:spPr>
        <a:solidFill>
          <a:srgbClr val="FFFFCC">
            <a:alpha val="90000"/>
          </a:srgbClr>
        </a:solidFill>
      </dgm:spPr>
      <dgm:t>
        <a:bodyPr/>
        <a:lstStyle/>
        <a:p>
          <a:pPr rtl="0"/>
          <a:r>
            <a:rPr kumimoji="1" lang="ja-JP" sz="1600" dirty="0" smtClean="0"/>
            <a:t>特定の区分に偏り</a:t>
          </a:r>
          <a:r>
            <a:rPr kumimoji="1" lang="ja-JP" altLang="en-US" sz="1600" dirty="0" smtClean="0"/>
            <a:t>／</a:t>
          </a:r>
          <a:r>
            <a:rPr kumimoji="1" lang="ja-JP" sz="1600" dirty="0" smtClean="0"/>
            <a:t>全体的に軽度化・重度化の傾向</a:t>
          </a:r>
          <a:endParaRPr kumimoji="1" lang="en-US" sz="1600" dirty="0"/>
        </a:p>
      </dgm:t>
    </dgm:pt>
    <dgm:pt modelId="{09581DFF-F54E-4692-97D1-648DC8E222E6}" type="sibTrans" cxnId="{993B2A87-C4D1-496F-8AA0-8A68B05E012C}">
      <dgm:prSet/>
      <dgm:spPr/>
      <dgm:t>
        <a:bodyPr/>
        <a:lstStyle/>
        <a:p>
          <a:endParaRPr kumimoji="1" lang="ja-JP" altLang="en-US"/>
        </a:p>
      </dgm:t>
    </dgm:pt>
    <dgm:pt modelId="{A0D3B3E6-25AD-42FF-AB5E-9B1A1111AD3E}" type="parTrans" cxnId="{993B2A87-C4D1-496F-8AA0-8A68B05E012C}">
      <dgm:prSet/>
      <dgm:spPr/>
      <dgm:t>
        <a:bodyPr/>
        <a:lstStyle/>
        <a:p>
          <a:endParaRPr kumimoji="1" lang="ja-JP" altLang="en-US"/>
        </a:p>
      </dgm:t>
    </dgm:pt>
    <dgm:pt modelId="{DCAAB19D-0AF2-49B8-92D0-A95347FC13F4}" type="pres">
      <dgm:prSet presAssocID="{D7254B19-EDFB-49F0-8EA4-2BEAC5F20F2B}" presName="linear" presStyleCnt="0">
        <dgm:presLayoutVars>
          <dgm:dir/>
          <dgm:animLvl val="lvl"/>
          <dgm:resizeHandles val="exact"/>
        </dgm:presLayoutVars>
      </dgm:prSet>
      <dgm:spPr/>
      <dgm:t>
        <a:bodyPr/>
        <a:lstStyle/>
        <a:p>
          <a:endParaRPr kumimoji="1" lang="ja-JP" altLang="en-US"/>
        </a:p>
      </dgm:t>
    </dgm:pt>
    <dgm:pt modelId="{A7BD36AC-15ED-4D37-9DE9-81CE14FEE775}" type="pres">
      <dgm:prSet presAssocID="{C20425A9-5BFE-4B78-A4F4-9F2F22EF0EB1}" presName="parentLin" presStyleCnt="0"/>
      <dgm:spPr/>
    </dgm:pt>
    <dgm:pt modelId="{683BEA71-8567-4DFC-BA1E-590C8CC1EB8A}" type="pres">
      <dgm:prSet presAssocID="{C20425A9-5BFE-4B78-A4F4-9F2F22EF0EB1}" presName="parentLeftMargin" presStyleLbl="node1" presStyleIdx="0" presStyleCnt="5"/>
      <dgm:spPr/>
      <dgm:t>
        <a:bodyPr/>
        <a:lstStyle/>
        <a:p>
          <a:endParaRPr kumimoji="1" lang="ja-JP" altLang="en-US"/>
        </a:p>
      </dgm:t>
    </dgm:pt>
    <dgm:pt modelId="{DAD2BF91-B670-4B1D-943A-AB45F443A442}" type="pres">
      <dgm:prSet presAssocID="{C20425A9-5BFE-4B78-A4F4-9F2F22EF0EB1}" presName="parentText" presStyleLbl="node1" presStyleIdx="0" presStyleCnt="5">
        <dgm:presLayoutVars>
          <dgm:chMax val="0"/>
          <dgm:bulletEnabled val="1"/>
        </dgm:presLayoutVars>
      </dgm:prSet>
      <dgm:spPr/>
      <dgm:t>
        <a:bodyPr/>
        <a:lstStyle/>
        <a:p>
          <a:endParaRPr kumimoji="1" lang="ja-JP" altLang="en-US"/>
        </a:p>
      </dgm:t>
    </dgm:pt>
    <dgm:pt modelId="{6B6E6DF7-BF89-4AE1-B87C-75BE3F1E7E7D}" type="pres">
      <dgm:prSet presAssocID="{C20425A9-5BFE-4B78-A4F4-9F2F22EF0EB1}" presName="negativeSpace" presStyleCnt="0"/>
      <dgm:spPr/>
    </dgm:pt>
    <dgm:pt modelId="{B3EC0331-D2F6-4C51-82C8-45697321ECA6}" type="pres">
      <dgm:prSet presAssocID="{C20425A9-5BFE-4B78-A4F4-9F2F22EF0EB1}" presName="childText" presStyleLbl="conFgAcc1" presStyleIdx="0" presStyleCnt="5">
        <dgm:presLayoutVars>
          <dgm:bulletEnabled val="1"/>
        </dgm:presLayoutVars>
      </dgm:prSet>
      <dgm:spPr/>
      <dgm:t>
        <a:bodyPr/>
        <a:lstStyle/>
        <a:p>
          <a:endParaRPr kumimoji="1" lang="ja-JP" altLang="en-US"/>
        </a:p>
      </dgm:t>
    </dgm:pt>
    <dgm:pt modelId="{732E78C0-595A-444F-BFBE-495634D09A8E}" type="pres">
      <dgm:prSet presAssocID="{747B5600-4860-4236-A6A8-F6A7D4C5618E}" presName="spaceBetweenRectangles" presStyleCnt="0"/>
      <dgm:spPr/>
    </dgm:pt>
    <dgm:pt modelId="{619F0AA7-BDE8-4A81-8387-8D73E92FEEC5}" type="pres">
      <dgm:prSet presAssocID="{D773B852-885D-4914-84A0-A4CEF3EB4A77}" presName="parentLin" presStyleCnt="0"/>
      <dgm:spPr/>
    </dgm:pt>
    <dgm:pt modelId="{F49A1F4D-CF9D-4D24-AC46-40DB9F5AA705}" type="pres">
      <dgm:prSet presAssocID="{D773B852-885D-4914-84A0-A4CEF3EB4A77}" presName="parentLeftMargin" presStyleLbl="node1" presStyleIdx="0" presStyleCnt="5"/>
      <dgm:spPr/>
      <dgm:t>
        <a:bodyPr/>
        <a:lstStyle/>
        <a:p>
          <a:endParaRPr kumimoji="1" lang="ja-JP" altLang="en-US"/>
        </a:p>
      </dgm:t>
    </dgm:pt>
    <dgm:pt modelId="{9F909926-6277-4E0B-8445-15873AA1E2C6}" type="pres">
      <dgm:prSet presAssocID="{D773B852-885D-4914-84A0-A4CEF3EB4A77}" presName="parentText" presStyleLbl="node1" presStyleIdx="1" presStyleCnt="5">
        <dgm:presLayoutVars>
          <dgm:chMax val="0"/>
          <dgm:bulletEnabled val="1"/>
        </dgm:presLayoutVars>
      </dgm:prSet>
      <dgm:spPr/>
      <dgm:t>
        <a:bodyPr/>
        <a:lstStyle/>
        <a:p>
          <a:endParaRPr kumimoji="1" lang="ja-JP" altLang="en-US"/>
        </a:p>
      </dgm:t>
    </dgm:pt>
    <dgm:pt modelId="{CD4258F1-9523-4F94-8574-54BDB41061B4}" type="pres">
      <dgm:prSet presAssocID="{D773B852-885D-4914-84A0-A4CEF3EB4A77}" presName="negativeSpace" presStyleCnt="0"/>
      <dgm:spPr/>
    </dgm:pt>
    <dgm:pt modelId="{9B597893-62DA-4AC2-9C69-588EEB3D185E}" type="pres">
      <dgm:prSet presAssocID="{D773B852-885D-4914-84A0-A4CEF3EB4A77}" presName="childText" presStyleLbl="conFgAcc1" presStyleIdx="1" presStyleCnt="5">
        <dgm:presLayoutVars>
          <dgm:bulletEnabled val="1"/>
        </dgm:presLayoutVars>
      </dgm:prSet>
      <dgm:spPr/>
      <dgm:t>
        <a:bodyPr/>
        <a:lstStyle/>
        <a:p>
          <a:endParaRPr kumimoji="1" lang="ja-JP" altLang="en-US"/>
        </a:p>
      </dgm:t>
    </dgm:pt>
    <dgm:pt modelId="{92933D90-1671-40E5-95B0-2E67B908F7D7}" type="pres">
      <dgm:prSet presAssocID="{9A0B1720-571F-488A-B0AD-8392E9E82481}" presName="spaceBetweenRectangles" presStyleCnt="0"/>
      <dgm:spPr/>
    </dgm:pt>
    <dgm:pt modelId="{8D1FD0BE-74FC-45EE-9FF5-F79EFCEF5CDC}" type="pres">
      <dgm:prSet presAssocID="{428007DF-0B0D-491F-833B-F3DE2CD765AA}" presName="parentLin" presStyleCnt="0"/>
      <dgm:spPr/>
    </dgm:pt>
    <dgm:pt modelId="{2B8D41A7-3674-4CFF-9FE4-2DD75A5D3C6C}" type="pres">
      <dgm:prSet presAssocID="{428007DF-0B0D-491F-833B-F3DE2CD765AA}" presName="parentLeftMargin" presStyleLbl="node1" presStyleIdx="1" presStyleCnt="5"/>
      <dgm:spPr/>
      <dgm:t>
        <a:bodyPr/>
        <a:lstStyle/>
        <a:p>
          <a:endParaRPr kumimoji="1" lang="ja-JP" altLang="en-US"/>
        </a:p>
      </dgm:t>
    </dgm:pt>
    <dgm:pt modelId="{2B9D10BD-6D43-4066-9CE5-DF80A10A85F0}" type="pres">
      <dgm:prSet presAssocID="{428007DF-0B0D-491F-833B-F3DE2CD765AA}" presName="parentText" presStyleLbl="node1" presStyleIdx="2" presStyleCnt="5">
        <dgm:presLayoutVars>
          <dgm:chMax val="0"/>
          <dgm:bulletEnabled val="1"/>
        </dgm:presLayoutVars>
      </dgm:prSet>
      <dgm:spPr/>
      <dgm:t>
        <a:bodyPr/>
        <a:lstStyle/>
        <a:p>
          <a:endParaRPr kumimoji="1" lang="ja-JP" altLang="en-US"/>
        </a:p>
      </dgm:t>
    </dgm:pt>
    <dgm:pt modelId="{1CD7F4B8-FFE5-4F23-A84A-6E5C714E1EA3}" type="pres">
      <dgm:prSet presAssocID="{428007DF-0B0D-491F-833B-F3DE2CD765AA}" presName="negativeSpace" presStyleCnt="0"/>
      <dgm:spPr/>
    </dgm:pt>
    <dgm:pt modelId="{7D5B5538-57A3-4B28-A1F2-44AD3BBFE5C1}" type="pres">
      <dgm:prSet presAssocID="{428007DF-0B0D-491F-833B-F3DE2CD765AA}" presName="childText" presStyleLbl="conFgAcc1" presStyleIdx="2" presStyleCnt="5">
        <dgm:presLayoutVars>
          <dgm:bulletEnabled val="1"/>
        </dgm:presLayoutVars>
      </dgm:prSet>
      <dgm:spPr/>
      <dgm:t>
        <a:bodyPr/>
        <a:lstStyle/>
        <a:p>
          <a:endParaRPr kumimoji="1" lang="ja-JP" altLang="en-US"/>
        </a:p>
      </dgm:t>
    </dgm:pt>
    <dgm:pt modelId="{16D60656-4DFD-4DA6-93B5-3DD7684D3773}" type="pres">
      <dgm:prSet presAssocID="{C36978DB-10D0-456D-A5B2-271A7B62D9F8}" presName="spaceBetweenRectangles" presStyleCnt="0"/>
      <dgm:spPr/>
    </dgm:pt>
    <dgm:pt modelId="{96F2AFBB-E7B6-4DF9-A797-F99E3EC5424F}" type="pres">
      <dgm:prSet presAssocID="{25A13A3F-F54B-4B3B-8A97-AE0BB4EC7585}" presName="parentLin" presStyleCnt="0"/>
      <dgm:spPr/>
    </dgm:pt>
    <dgm:pt modelId="{3C4B4B0E-D353-4612-9090-7BA8FD9E342F}" type="pres">
      <dgm:prSet presAssocID="{25A13A3F-F54B-4B3B-8A97-AE0BB4EC7585}" presName="parentLeftMargin" presStyleLbl="node1" presStyleIdx="2" presStyleCnt="5"/>
      <dgm:spPr/>
      <dgm:t>
        <a:bodyPr/>
        <a:lstStyle/>
        <a:p>
          <a:endParaRPr kumimoji="1" lang="ja-JP" altLang="en-US"/>
        </a:p>
      </dgm:t>
    </dgm:pt>
    <dgm:pt modelId="{298AE5DF-0370-49D9-B138-01F72D2C2C94}" type="pres">
      <dgm:prSet presAssocID="{25A13A3F-F54B-4B3B-8A97-AE0BB4EC7585}" presName="parentText" presStyleLbl="node1" presStyleIdx="3" presStyleCnt="5">
        <dgm:presLayoutVars>
          <dgm:chMax val="0"/>
          <dgm:bulletEnabled val="1"/>
        </dgm:presLayoutVars>
      </dgm:prSet>
      <dgm:spPr/>
      <dgm:t>
        <a:bodyPr/>
        <a:lstStyle/>
        <a:p>
          <a:endParaRPr kumimoji="1" lang="ja-JP" altLang="en-US"/>
        </a:p>
      </dgm:t>
    </dgm:pt>
    <dgm:pt modelId="{59246674-FEC5-4468-8DA8-12FCCF9AE17B}" type="pres">
      <dgm:prSet presAssocID="{25A13A3F-F54B-4B3B-8A97-AE0BB4EC7585}" presName="negativeSpace" presStyleCnt="0"/>
      <dgm:spPr/>
    </dgm:pt>
    <dgm:pt modelId="{75936DE8-D0DE-4761-B74E-7022D56D36E9}" type="pres">
      <dgm:prSet presAssocID="{25A13A3F-F54B-4B3B-8A97-AE0BB4EC7585}" presName="childText" presStyleLbl="conFgAcc1" presStyleIdx="3" presStyleCnt="5">
        <dgm:presLayoutVars>
          <dgm:bulletEnabled val="1"/>
        </dgm:presLayoutVars>
      </dgm:prSet>
      <dgm:spPr/>
      <dgm:t>
        <a:bodyPr/>
        <a:lstStyle/>
        <a:p>
          <a:endParaRPr kumimoji="1" lang="ja-JP" altLang="en-US"/>
        </a:p>
      </dgm:t>
    </dgm:pt>
    <dgm:pt modelId="{F1A1A165-B5B6-452E-BC5C-611EF537E2C6}" type="pres">
      <dgm:prSet presAssocID="{40C88BC0-A46D-4535-9902-BDE23B3706DC}" presName="spaceBetweenRectangles" presStyleCnt="0"/>
      <dgm:spPr/>
    </dgm:pt>
    <dgm:pt modelId="{7B1E9B46-37B8-47E9-8E26-737D35CDF912}" type="pres">
      <dgm:prSet presAssocID="{F024FFBB-6970-4ED4-9FC8-9531155FA44C}" presName="parentLin" presStyleCnt="0"/>
      <dgm:spPr/>
    </dgm:pt>
    <dgm:pt modelId="{0C273643-5F88-419E-B8BD-25B2CFC0AB66}" type="pres">
      <dgm:prSet presAssocID="{F024FFBB-6970-4ED4-9FC8-9531155FA44C}" presName="parentLeftMargin" presStyleLbl="node1" presStyleIdx="3" presStyleCnt="5"/>
      <dgm:spPr/>
      <dgm:t>
        <a:bodyPr/>
        <a:lstStyle/>
        <a:p>
          <a:endParaRPr kumimoji="1" lang="ja-JP" altLang="en-US"/>
        </a:p>
      </dgm:t>
    </dgm:pt>
    <dgm:pt modelId="{CFEE404C-A0BE-4840-8A01-EBD7C3675F8A}" type="pres">
      <dgm:prSet presAssocID="{F024FFBB-6970-4ED4-9FC8-9531155FA44C}" presName="parentText" presStyleLbl="node1" presStyleIdx="4" presStyleCnt="5">
        <dgm:presLayoutVars>
          <dgm:chMax val="0"/>
          <dgm:bulletEnabled val="1"/>
        </dgm:presLayoutVars>
      </dgm:prSet>
      <dgm:spPr/>
      <dgm:t>
        <a:bodyPr/>
        <a:lstStyle/>
        <a:p>
          <a:endParaRPr kumimoji="1" lang="ja-JP" altLang="en-US"/>
        </a:p>
      </dgm:t>
    </dgm:pt>
    <dgm:pt modelId="{888174D7-603E-4EC9-AE51-9BD7418142A1}" type="pres">
      <dgm:prSet presAssocID="{F024FFBB-6970-4ED4-9FC8-9531155FA44C}" presName="negativeSpace" presStyleCnt="0"/>
      <dgm:spPr/>
    </dgm:pt>
    <dgm:pt modelId="{C77B6A27-C0E7-40B8-9E00-F5A8D85083BA}" type="pres">
      <dgm:prSet presAssocID="{F024FFBB-6970-4ED4-9FC8-9531155FA44C}" presName="childText" presStyleLbl="conFgAcc1" presStyleIdx="4" presStyleCnt="5">
        <dgm:presLayoutVars>
          <dgm:bulletEnabled val="1"/>
        </dgm:presLayoutVars>
      </dgm:prSet>
      <dgm:spPr/>
      <dgm:t>
        <a:bodyPr/>
        <a:lstStyle/>
        <a:p>
          <a:endParaRPr kumimoji="1" lang="ja-JP" altLang="en-US"/>
        </a:p>
      </dgm:t>
    </dgm:pt>
  </dgm:ptLst>
  <dgm:cxnLst>
    <dgm:cxn modelId="{1E7E9000-C15E-4305-B917-9A2A8105D337}" type="presOf" srcId="{D2014968-66A4-4E3D-9B6D-79590D042212}" destId="{7D5B5538-57A3-4B28-A1F2-44AD3BBFE5C1}" srcOrd="0" destOrd="0" presId="urn:microsoft.com/office/officeart/2005/8/layout/list1"/>
    <dgm:cxn modelId="{98458F60-2602-4E83-8223-2B102EBA14B0}" type="presOf" srcId="{428007DF-0B0D-491F-833B-F3DE2CD765AA}" destId="{2B9D10BD-6D43-4066-9CE5-DF80A10A85F0}" srcOrd="1" destOrd="0" presId="urn:microsoft.com/office/officeart/2005/8/layout/list1"/>
    <dgm:cxn modelId="{6E081128-2A08-47E7-8637-D8CA2B1FB3BD}" type="presOf" srcId="{D773B852-885D-4914-84A0-A4CEF3EB4A77}" destId="{F49A1F4D-CF9D-4D24-AC46-40DB9F5AA705}" srcOrd="0" destOrd="0" presId="urn:microsoft.com/office/officeart/2005/8/layout/list1"/>
    <dgm:cxn modelId="{A9AFFD63-44D3-4773-A096-E4E74033EB7C}" type="presOf" srcId="{2693CA25-EF4A-4667-B31F-85CFD07D2139}" destId="{C77B6A27-C0E7-40B8-9E00-F5A8D85083BA}" srcOrd="0" destOrd="0" presId="urn:microsoft.com/office/officeart/2005/8/layout/list1"/>
    <dgm:cxn modelId="{432BE5CA-FE0D-406B-ADA1-25F9E3C0C5C7}" srcId="{D773B852-885D-4914-84A0-A4CEF3EB4A77}" destId="{272473E8-564B-4D39-BB76-1BF990AA11CC}" srcOrd="0" destOrd="0" parTransId="{FD668F39-6552-473A-9B6F-7CA5339FDDB1}" sibTransId="{AFB40BE0-3759-49BF-8285-E8D26D9C87E8}"/>
    <dgm:cxn modelId="{2FCD7EC1-42EF-4F74-B66B-A0CE60826790}" type="presOf" srcId="{DFD3B42E-4269-4BC4-B971-76CB0E3CE830}" destId="{75936DE8-D0DE-4761-B74E-7022D56D36E9}" srcOrd="0" destOrd="0" presId="urn:microsoft.com/office/officeart/2005/8/layout/list1"/>
    <dgm:cxn modelId="{25705CF2-C5E4-4A50-B3CE-A6F665D787C5}" type="presOf" srcId="{D773B852-885D-4914-84A0-A4CEF3EB4A77}" destId="{9F909926-6277-4E0B-8445-15873AA1E2C6}" srcOrd="1" destOrd="0" presId="urn:microsoft.com/office/officeart/2005/8/layout/list1"/>
    <dgm:cxn modelId="{EB4BFABF-2C43-464C-96C5-548AABCD415E}" type="presOf" srcId="{C20425A9-5BFE-4B78-A4F4-9F2F22EF0EB1}" destId="{DAD2BF91-B670-4B1D-943A-AB45F443A442}" srcOrd="1" destOrd="0" presId="urn:microsoft.com/office/officeart/2005/8/layout/list1"/>
    <dgm:cxn modelId="{69E3DBE6-A60E-427F-AC59-777B4D316CB8}" srcId="{C20425A9-5BFE-4B78-A4F4-9F2F22EF0EB1}" destId="{CE2ABBB3-958C-4ADB-8F2B-DFC1ED2C778A}" srcOrd="0" destOrd="0" parTransId="{2E177AEC-B25E-4CA2-8329-E8519E49BA82}" sibTransId="{B0332D43-9263-4BA5-B237-5DB32BE6BE97}"/>
    <dgm:cxn modelId="{1769E9D1-853D-44EA-85DF-1CA903A72ECB}" type="presOf" srcId="{25A13A3F-F54B-4B3B-8A97-AE0BB4EC7585}" destId="{3C4B4B0E-D353-4612-9090-7BA8FD9E342F}" srcOrd="0" destOrd="0" presId="urn:microsoft.com/office/officeart/2005/8/layout/list1"/>
    <dgm:cxn modelId="{51A640EE-2A49-42D3-AF1B-F713F9E59128}" srcId="{D7254B19-EDFB-49F0-8EA4-2BEAC5F20F2B}" destId="{D773B852-885D-4914-84A0-A4CEF3EB4A77}" srcOrd="1" destOrd="0" parTransId="{C67E1995-4F39-4607-A0E7-1ABD47D03577}" sibTransId="{9A0B1720-571F-488A-B0AD-8392E9E82481}"/>
    <dgm:cxn modelId="{D7F0FDED-0522-4131-BAFB-FFAB2EEC3D18}" type="presOf" srcId="{DFAB15F9-27D9-46A6-BC42-405B625FD7BC}" destId="{75936DE8-D0DE-4761-B74E-7022D56D36E9}" srcOrd="0" destOrd="1" presId="urn:microsoft.com/office/officeart/2005/8/layout/list1"/>
    <dgm:cxn modelId="{625C9DEB-81A0-4652-8C26-CB50CF3CBA7D}" type="presOf" srcId="{C20425A9-5BFE-4B78-A4F4-9F2F22EF0EB1}" destId="{683BEA71-8567-4DFC-BA1E-590C8CC1EB8A}" srcOrd="0" destOrd="0" presId="urn:microsoft.com/office/officeart/2005/8/layout/list1"/>
    <dgm:cxn modelId="{D1EB5938-4212-4998-9669-83A108D3D38A}" type="presOf" srcId="{F024FFBB-6970-4ED4-9FC8-9531155FA44C}" destId="{0C273643-5F88-419E-B8BD-25B2CFC0AB66}" srcOrd="0" destOrd="0" presId="urn:microsoft.com/office/officeart/2005/8/layout/list1"/>
    <dgm:cxn modelId="{5270509C-29D7-4414-9077-DF5E53F9B3E3}" srcId="{25A13A3F-F54B-4B3B-8A97-AE0BB4EC7585}" destId="{DFD3B42E-4269-4BC4-B971-76CB0E3CE830}" srcOrd="0" destOrd="0" parTransId="{285642F9-2CCA-45BA-848E-434C8234C770}" sibTransId="{CF720D3B-2571-4D74-8AB9-0BF824F0B5FC}"/>
    <dgm:cxn modelId="{D2939829-9624-47F1-A5DB-096E6A3B8875}" type="presOf" srcId="{AFE151F9-8A5F-4AEE-A6A8-995028D35F2B}" destId="{B3EC0331-D2F6-4C51-82C8-45697321ECA6}" srcOrd="0" destOrd="1" presId="urn:microsoft.com/office/officeart/2005/8/layout/list1"/>
    <dgm:cxn modelId="{8C2B7328-296B-41B0-BDD8-E7B8C0FF6B39}" srcId="{D7254B19-EDFB-49F0-8EA4-2BEAC5F20F2B}" destId="{25A13A3F-F54B-4B3B-8A97-AE0BB4EC7585}" srcOrd="3" destOrd="0" parTransId="{5DAB9375-A57B-47C2-BA9A-27A1363B288C}" sibTransId="{40C88BC0-A46D-4535-9902-BDE23B3706DC}"/>
    <dgm:cxn modelId="{1CEC6C53-736B-436F-AB0D-166EFCE11DFC}" srcId="{D7254B19-EDFB-49F0-8EA4-2BEAC5F20F2B}" destId="{F024FFBB-6970-4ED4-9FC8-9531155FA44C}" srcOrd="4" destOrd="0" parTransId="{F7F6EB08-C1AD-404F-B905-F022EE28D999}" sibTransId="{6651AD4E-38A2-4157-B9B8-F82845A06859}"/>
    <dgm:cxn modelId="{7C39E2CB-AFA5-4597-BEB7-27A6DFE58271}" type="presOf" srcId="{25A13A3F-F54B-4B3B-8A97-AE0BB4EC7585}" destId="{298AE5DF-0370-49D9-B138-01F72D2C2C94}" srcOrd="1" destOrd="0" presId="urn:microsoft.com/office/officeart/2005/8/layout/list1"/>
    <dgm:cxn modelId="{923AC904-CBD8-4C24-8F73-09714CEEE287}" type="presOf" srcId="{428007DF-0B0D-491F-833B-F3DE2CD765AA}" destId="{2B8D41A7-3674-4CFF-9FE4-2DD75A5D3C6C}" srcOrd="0" destOrd="0" presId="urn:microsoft.com/office/officeart/2005/8/layout/list1"/>
    <dgm:cxn modelId="{100E0087-B011-4F7F-AF38-4BE35150F5DC}" type="presOf" srcId="{CE2ABBB3-958C-4ADB-8F2B-DFC1ED2C778A}" destId="{B3EC0331-D2F6-4C51-82C8-45697321ECA6}" srcOrd="0" destOrd="0" presId="urn:microsoft.com/office/officeart/2005/8/layout/list1"/>
    <dgm:cxn modelId="{E94BA85E-8721-4ED9-8D18-FF3CA6351FC6}" type="presOf" srcId="{D7254B19-EDFB-49F0-8EA4-2BEAC5F20F2B}" destId="{DCAAB19D-0AF2-49B8-92D0-A95347FC13F4}" srcOrd="0" destOrd="0" presId="urn:microsoft.com/office/officeart/2005/8/layout/list1"/>
    <dgm:cxn modelId="{AE200123-B5F5-414D-B169-0E1683B26728}" srcId="{428007DF-0B0D-491F-833B-F3DE2CD765AA}" destId="{D2014968-66A4-4E3D-9B6D-79590D042212}" srcOrd="0" destOrd="0" parTransId="{D82DBBFD-2EA1-4530-8010-FB1444CECB13}" sibTransId="{C0351D73-55C7-456A-AD35-3D60293F90DC}"/>
    <dgm:cxn modelId="{F054089B-6313-4E6D-9991-DE69114E01BE}" type="presOf" srcId="{272473E8-564B-4D39-BB76-1BF990AA11CC}" destId="{9B597893-62DA-4AC2-9C69-588EEB3D185E}" srcOrd="0" destOrd="0" presId="urn:microsoft.com/office/officeart/2005/8/layout/list1"/>
    <dgm:cxn modelId="{B6830CE1-D75B-4E22-80E6-69A37BF981FE}" type="presOf" srcId="{F024FFBB-6970-4ED4-9FC8-9531155FA44C}" destId="{CFEE404C-A0BE-4840-8A01-EBD7C3675F8A}" srcOrd="1" destOrd="0" presId="urn:microsoft.com/office/officeart/2005/8/layout/list1"/>
    <dgm:cxn modelId="{9AB449D7-DFA3-4382-B033-1DCCA9F786A6}" srcId="{DFD3B42E-4269-4BC4-B971-76CB0E3CE830}" destId="{DFAB15F9-27D9-46A6-BC42-405B625FD7BC}" srcOrd="0" destOrd="0" parTransId="{6B174DE6-D443-4F86-8B94-F550069DD06A}" sibTransId="{131D60E2-5C80-4A54-9BDD-5FDC874418FC}"/>
    <dgm:cxn modelId="{E7FCB33F-BE1F-4FC4-B9D6-1482FC44BDCC}" srcId="{F024FFBB-6970-4ED4-9FC8-9531155FA44C}" destId="{2693CA25-EF4A-4667-B31F-85CFD07D2139}" srcOrd="0" destOrd="0" parTransId="{80694FC1-BD4F-473D-97ED-549186F21F52}" sibTransId="{47CA4C51-22E6-45C3-9C00-91AE32608AFA}"/>
    <dgm:cxn modelId="{39C6282E-3DFC-4754-A06A-B7330ADEFB4B}" srcId="{D7254B19-EDFB-49F0-8EA4-2BEAC5F20F2B}" destId="{C20425A9-5BFE-4B78-A4F4-9F2F22EF0EB1}" srcOrd="0" destOrd="0" parTransId="{FC8F8B07-C64E-43C9-8CF1-AEFAAE730244}" sibTransId="{747B5600-4860-4236-A6A8-F6A7D4C5618E}"/>
    <dgm:cxn modelId="{AA00F029-6D2D-4F4B-8023-8C61EC50931A}" srcId="{D7254B19-EDFB-49F0-8EA4-2BEAC5F20F2B}" destId="{428007DF-0B0D-491F-833B-F3DE2CD765AA}" srcOrd="2" destOrd="0" parTransId="{4982F03F-FBDA-423C-B49E-51E939730AE6}" sibTransId="{C36978DB-10D0-456D-A5B2-271A7B62D9F8}"/>
    <dgm:cxn modelId="{993B2A87-C4D1-496F-8AA0-8A68B05E012C}" srcId="{CE2ABBB3-958C-4ADB-8F2B-DFC1ED2C778A}" destId="{AFE151F9-8A5F-4AEE-A6A8-995028D35F2B}" srcOrd="0" destOrd="0" parTransId="{A0D3B3E6-25AD-42FF-AB5E-9B1A1111AD3E}" sibTransId="{09581DFF-F54E-4692-97D1-648DC8E222E6}"/>
    <dgm:cxn modelId="{435959D3-6D2E-4075-A476-99723BCAF798}" type="presParOf" srcId="{DCAAB19D-0AF2-49B8-92D0-A95347FC13F4}" destId="{A7BD36AC-15ED-4D37-9DE9-81CE14FEE775}" srcOrd="0" destOrd="0" presId="urn:microsoft.com/office/officeart/2005/8/layout/list1"/>
    <dgm:cxn modelId="{965F6AD1-4E91-44D7-BF17-1947F625AAB1}" type="presParOf" srcId="{A7BD36AC-15ED-4D37-9DE9-81CE14FEE775}" destId="{683BEA71-8567-4DFC-BA1E-590C8CC1EB8A}" srcOrd="0" destOrd="0" presId="urn:microsoft.com/office/officeart/2005/8/layout/list1"/>
    <dgm:cxn modelId="{CD9D292C-8DF9-4605-82ED-79C66EA967CB}" type="presParOf" srcId="{A7BD36AC-15ED-4D37-9DE9-81CE14FEE775}" destId="{DAD2BF91-B670-4B1D-943A-AB45F443A442}" srcOrd="1" destOrd="0" presId="urn:microsoft.com/office/officeart/2005/8/layout/list1"/>
    <dgm:cxn modelId="{8915D8EE-94E7-44C2-85F2-03960F35F90E}" type="presParOf" srcId="{DCAAB19D-0AF2-49B8-92D0-A95347FC13F4}" destId="{6B6E6DF7-BF89-4AE1-B87C-75BE3F1E7E7D}" srcOrd="1" destOrd="0" presId="urn:microsoft.com/office/officeart/2005/8/layout/list1"/>
    <dgm:cxn modelId="{C13633C5-72D8-4C8D-B089-10B0D6354A46}" type="presParOf" srcId="{DCAAB19D-0AF2-49B8-92D0-A95347FC13F4}" destId="{B3EC0331-D2F6-4C51-82C8-45697321ECA6}" srcOrd="2" destOrd="0" presId="urn:microsoft.com/office/officeart/2005/8/layout/list1"/>
    <dgm:cxn modelId="{4E0B5377-4803-4A7F-B9D4-E54906F62350}" type="presParOf" srcId="{DCAAB19D-0AF2-49B8-92D0-A95347FC13F4}" destId="{732E78C0-595A-444F-BFBE-495634D09A8E}" srcOrd="3" destOrd="0" presId="urn:microsoft.com/office/officeart/2005/8/layout/list1"/>
    <dgm:cxn modelId="{F8D1E5FF-4F90-4925-90E0-B30C41FDA90C}" type="presParOf" srcId="{DCAAB19D-0AF2-49B8-92D0-A95347FC13F4}" destId="{619F0AA7-BDE8-4A81-8387-8D73E92FEEC5}" srcOrd="4" destOrd="0" presId="urn:microsoft.com/office/officeart/2005/8/layout/list1"/>
    <dgm:cxn modelId="{DF056093-2D64-4CC7-9298-75E272991F5C}" type="presParOf" srcId="{619F0AA7-BDE8-4A81-8387-8D73E92FEEC5}" destId="{F49A1F4D-CF9D-4D24-AC46-40DB9F5AA705}" srcOrd="0" destOrd="0" presId="urn:microsoft.com/office/officeart/2005/8/layout/list1"/>
    <dgm:cxn modelId="{EA4A3B54-8AF2-48B3-945A-8BDB6599FE32}" type="presParOf" srcId="{619F0AA7-BDE8-4A81-8387-8D73E92FEEC5}" destId="{9F909926-6277-4E0B-8445-15873AA1E2C6}" srcOrd="1" destOrd="0" presId="urn:microsoft.com/office/officeart/2005/8/layout/list1"/>
    <dgm:cxn modelId="{4B0F230F-8146-4682-BB92-47CD67DBA6A3}" type="presParOf" srcId="{DCAAB19D-0AF2-49B8-92D0-A95347FC13F4}" destId="{CD4258F1-9523-4F94-8574-54BDB41061B4}" srcOrd="5" destOrd="0" presId="urn:microsoft.com/office/officeart/2005/8/layout/list1"/>
    <dgm:cxn modelId="{0C4C5CD4-5BE6-4DA7-ADCE-238481A564C2}" type="presParOf" srcId="{DCAAB19D-0AF2-49B8-92D0-A95347FC13F4}" destId="{9B597893-62DA-4AC2-9C69-588EEB3D185E}" srcOrd="6" destOrd="0" presId="urn:microsoft.com/office/officeart/2005/8/layout/list1"/>
    <dgm:cxn modelId="{81CFA6C0-80C5-4022-92D7-F5F233A1B45A}" type="presParOf" srcId="{DCAAB19D-0AF2-49B8-92D0-A95347FC13F4}" destId="{92933D90-1671-40E5-95B0-2E67B908F7D7}" srcOrd="7" destOrd="0" presId="urn:microsoft.com/office/officeart/2005/8/layout/list1"/>
    <dgm:cxn modelId="{6D0A3BE8-9C40-4DC1-A6BF-B783A5636A80}" type="presParOf" srcId="{DCAAB19D-0AF2-49B8-92D0-A95347FC13F4}" destId="{8D1FD0BE-74FC-45EE-9FF5-F79EFCEF5CDC}" srcOrd="8" destOrd="0" presId="urn:microsoft.com/office/officeart/2005/8/layout/list1"/>
    <dgm:cxn modelId="{1358559E-7679-47CC-A5B1-13DA478EEF39}" type="presParOf" srcId="{8D1FD0BE-74FC-45EE-9FF5-F79EFCEF5CDC}" destId="{2B8D41A7-3674-4CFF-9FE4-2DD75A5D3C6C}" srcOrd="0" destOrd="0" presId="urn:microsoft.com/office/officeart/2005/8/layout/list1"/>
    <dgm:cxn modelId="{A8F88DEE-D964-4E77-9EFF-5DBDE5FA9115}" type="presParOf" srcId="{8D1FD0BE-74FC-45EE-9FF5-F79EFCEF5CDC}" destId="{2B9D10BD-6D43-4066-9CE5-DF80A10A85F0}" srcOrd="1" destOrd="0" presId="urn:microsoft.com/office/officeart/2005/8/layout/list1"/>
    <dgm:cxn modelId="{ACE35B6B-E8F1-4661-88B9-98FD26B1B1DE}" type="presParOf" srcId="{DCAAB19D-0AF2-49B8-92D0-A95347FC13F4}" destId="{1CD7F4B8-FFE5-4F23-A84A-6E5C714E1EA3}" srcOrd="9" destOrd="0" presId="urn:microsoft.com/office/officeart/2005/8/layout/list1"/>
    <dgm:cxn modelId="{7A93B5FA-45CD-438B-9A6D-4DB7D45C570F}" type="presParOf" srcId="{DCAAB19D-0AF2-49B8-92D0-A95347FC13F4}" destId="{7D5B5538-57A3-4B28-A1F2-44AD3BBFE5C1}" srcOrd="10" destOrd="0" presId="urn:microsoft.com/office/officeart/2005/8/layout/list1"/>
    <dgm:cxn modelId="{AAC239AE-AA7B-4601-805E-48929CB06273}" type="presParOf" srcId="{DCAAB19D-0AF2-49B8-92D0-A95347FC13F4}" destId="{16D60656-4DFD-4DA6-93B5-3DD7684D3773}" srcOrd="11" destOrd="0" presId="urn:microsoft.com/office/officeart/2005/8/layout/list1"/>
    <dgm:cxn modelId="{AC7905E2-C57F-4B9F-BA0E-7F31A1A9D32C}" type="presParOf" srcId="{DCAAB19D-0AF2-49B8-92D0-A95347FC13F4}" destId="{96F2AFBB-E7B6-4DF9-A797-F99E3EC5424F}" srcOrd="12" destOrd="0" presId="urn:microsoft.com/office/officeart/2005/8/layout/list1"/>
    <dgm:cxn modelId="{73333DD2-DCAA-403B-AD41-EF8A699E6212}" type="presParOf" srcId="{96F2AFBB-E7B6-4DF9-A797-F99E3EC5424F}" destId="{3C4B4B0E-D353-4612-9090-7BA8FD9E342F}" srcOrd="0" destOrd="0" presId="urn:microsoft.com/office/officeart/2005/8/layout/list1"/>
    <dgm:cxn modelId="{421F21B8-800C-4483-B379-BDC4B7AAD93A}" type="presParOf" srcId="{96F2AFBB-E7B6-4DF9-A797-F99E3EC5424F}" destId="{298AE5DF-0370-49D9-B138-01F72D2C2C94}" srcOrd="1" destOrd="0" presId="urn:microsoft.com/office/officeart/2005/8/layout/list1"/>
    <dgm:cxn modelId="{4157A2DB-5CBD-4B96-932D-1B24C1ECDF3F}" type="presParOf" srcId="{DCAAB19D-0AF2-49B8-92D0-A95347FC13F4}" destId="{59246674-FEC5-4468-8DA8-12FCCF9AE17B}" srcOrd="13" destOrd="0" presId="urn:microsoft.com/office/officeart/2005/8/layout/list1"/>
    <dgm:cxn modelId="{5AB9807E-31F2-4162-897D-4F2ECB30D17E}" type="presParOf" srcId="{DCAAB19D-0AF2-49B8-92D0-A95347FC13F4}" destId="{75936DE8-D0DE-4761-B74E-7022D56D36E9}" srcOrd="14" destOrd="0" presId="urn:microsoft.com/office/officeart/2005/8/layout/list1"/>
    <dgm:cxn modelId="{3668FF24-9FA7-43B8-B384-AEA0746A84A7}" type="presParOf" srcId="{DCAAB19D-0AF2-49B8-92D0-A95347FC13F4}" destId="{F1A1A165-B5B6-452E-BC5C-611EF537E2C6}" srcOrd="15" destOrd="0" presId="urn:microsoft.com/office/officeart/2005/8/layout/list1"/>
    <dgm:cxn modelId="{6DAF950F-7D33-48F1-BFB2-782FF6BBC2FF}" type="presParOf" srcId="{DCAAB19D-0AF2-49B8-92D0-A95347FC13F4}" destId="{7B1E9B46-37B8-47E9-8E26-737D35CDF912}" srcOrd="16" destOrd="0" presId="urn:microsoft.com/office/officeart/2005/8/layout/list1"/>
    <dgm:cxn modelId="{3CD97547-F8A7-4BCF-8B1C-24ED33E40F7A}" type="presParOf" srcId="{7B1E9B46-37B8-47E9-8E26-737D35CDF912}" destId="{0C273643-5F88-419E-B8BD-25B2CFC0AB66}" srcOrd="0" destOrd="0" presId="urn:microsoft.com/office/officeart/2005/8/layout/list1"/>
    <dgm:cxn modelId="{85A372D7-C763-4A04-9314-59DE0FDCE26A}" type="presParOf" srcId="{7B1E9B46-37B8-47E9-8E26-737D35CDF912}" destId="{CFEE404C-A0BE-4840-8A01-EBD7C3675F8A}" srcOrd="1" destOrd="0" presId="urn:microsoft.com/office/officeart/2005/8/layout/list1"/>
    <dgm:cxn modelId="{188B8193-11C2-444F-9D1B-950ACE71E1BC}" type="presParOf" srcId="{DCAAB19D-0AF2-49B8-92D0-A95347FC13F4}" destId="{888174D7-603E-4EC9-AE51-9BD7418142A1}" srcOrd="17" destOrd="0" presId="urn:microsoft.com/office/officeart/2005/8/layout/list1"/>
    <dgm:cxn modelId="{A52D736D-371D-41C0-9FBD-93C9CC92E13D}" type="presParOf" srcId="{DCAAB19D-0AF2-49B8-92D0-A95347FC13F4}" destId="{C77B6A27-C0E7-40B8-9E00-F5A8D85083BA}"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C0331-D2F6-4C51-82C8-45697321ECA6}">
      <dsp:nvSpPr>
        <dsp:cNvPr id="0" name=""/>
        <dsp:cNvSpPr/>
      </dsp:nvSpPr>
      <dsp:spPr>
        <a:xfrm>
          <a:off x="0" y="291262"/>
          <a:ext cx="8801100" cy="9922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一次判定の分布特性を確認</a:t>
          </a:r>
          <a:r>
            <a:rPr kumimoji="1" lang="ja-JP" altLang="en-US" sz="1800" kern="1200" dirty="0" smtClean="0">
              <a:latin typeface="HGP創英角ｺﾞｼｯｸUB" pitchFamily="50" charset="-128"/>
              <a:ea typeface="HGP創英角ｺﾞｼｯｸUB" pitchFamily="50" charset="-128"/>
            </a:rPr>
            <a:t>　</a:t>
          </a:r>
          <a:r>
            <a:rPr kumimoji="1" lang="ja-JP" altLang="en-US" sz="1400" kern="1200" dirty="0" smtClean="0">
              <a:latin typeface="HGP創英角ｺﾞｼｯｸUB" pitchFamily="50" charset="-128"/>
              <a:ea typeface="HGP創英角ｺﾞｼｯｸUB" pitchFamily="50" charset="-128"/>
            </a:rPr>
            <a:t>（</a:t>
          </a:r>
          <a:r>
            <a:rPr kumimoji="1" lang="en-US" altLang="ja-JP" sz="1400" kern="1200" dirty="0" smtClean="0">
              <a:latin typeface="HGP創英角ｺﾞｼｯｸUB" pitchFamily="50" charset="-128"/>
              <a:ea typeface="HGP創英角ｺﾞｼｯｸUB" pitchFamily="50" charset="-128"/>
            </a:rPr>
            <a:t>Ⅰ</a:t>
          </a:r>
          <a:r>
            <a:rPr kumimoji="1" lang="ja-JP" altLang="en-US" sz="1400" kern="1200" dirty="0" err="1" smtClean="0">
              <a:latin typeface="HGP創英角ｺﾞｼｯｸUB" pitchFamily="50" charset="-128"/>
              <a:ea typeface="HGP創英角ｺﾞｼｯｸUB" pitchFamily="50" charset="-128"/>
            </a:rPr>
            <a:t>．</a:t>
          </a:r>
          <a:r>
            <a:rPr kumimoji="1" lang="ja-JP" altLang="en-US" sz="1400" kern="1200" dirty="0" smtClean="0">
              <a:latin typeface="HGP創英角ｺﾞｼｯｸUB" pitchFamily="50" charset="-128"/>
              <a:ea typeface="HGP創英角ｺﾞｼｯｸUB" pitchFamily="50" charset="-128"/>
            </a:rPr>
            <a:t>基礎情報（５）一次判定結果</a:t>
          </a:r>
          <a:r>
            <a:rPr kumimoji="1" lang="en-US" altLang="ja-JP" sz="1400" kern="1200" dirty="0" smtClean="0">
              <a:latin typeface="HGP創英角ｺﾞｼｯｸUB" pitchFamily="50" charset="-128"/>
              <a:ea typeface="HGP創英角ｺﾞｼｯｸUB" pitchFamily="50" charset="-128"/>
            </a:rPr>
            <a:t>)</a:t>
          </a:r>
          <a:endParaRPr kumimoji="1" lang="en-US" sz="1400" kern="1200" dirty="0">
            <a:latin typeface="HGP創英角ｺﾞｼｯｸUB" pitchFamily="50" charset="-128"/>
            <a:ea typeface="HGP創英角ｺﾞｼｯｸUB" pitchFamily="50" charset="-128"/>
          </a:endParaRPr>
        </a:p>
        <a:p>
          <a:pPr marL="342900" lvl="2" indent="-171450" algn="l" defTabSz="711200" rtl="0">
            <a:lnSpc>
              <a:spcPct val="90000"/>
            </a:lnSpc>
            <a:spcBef>
              <a:spcPct val="0"/>
            </a:spcBef>
            <a:spcAft>
              <a:spcPct val="15000"/>
            </a:spcAft>
            <a:buChar char="••"/>
          </a:pPr>
          <a:r>
            <a:rPr kumimoji="1" lang="ja-JP" sz="1600" kern="1200" dirty="0" smtClean="0"/>
            <a:t>特定の区分に偏り</a:t>
          </a:r>
          <a:r>
            <a:rPr kumimoji="1" lang="ja-JP" altLang="en-US" sz="1600" kern="1200" dirty="0" smtClean="0"/>
            <a:t>／</a:t>
          </a:r>
          <a:r>
            <a:rPr kumimoji="1" lang="ja-JP" sz="1600" kern="1200" dirty="0" smtClean="0"/>
            <a:t>全体的に軽度化・重度化の傾向</a:t>
          </a:r>
          <a:endParaRPr kumimoji="1" lang="en-US" sz="1600" kern="1200" dirty="0"/>
        </a:p>
      </dsp:txBody>
      <dsp:txXfrm>
        <a:off x="0" y="291262"/>
        <a:ext cx="8801100" cy="992250"/>
      </dsp:txXfrm>
    </dsp:sp>
    <dsp:sp modelId="{DAD2BF91-B670-4B1D-943A-AB45F443A442}">
      <dsp:nvSpPr>
        <dsp:cNvPr id="0" name=""/>
        <dsp:cNvSpPr/>
      </dsp:nvSpPr>
      <dsp:spPr>
        <a:xfrm>
          <a:off x="440055" y="69862"/>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a:t>
          </a:r>
          <a:r>
            <a:rPr kumimoji="1" lang="ja-JP" altLang="en-US" sz="1500" kern="1200" dirty="0" smtClean="0"/>
            <a:t>１</a:t>
          </a:r>
          <a:endParaRPr kumimoji="1" lang="en-US" sz="1500" kern="1200" dirty="0"/>
        </a:p>
      </dsp:txBody>
      <dsp:txXfrm>
        <a:off x="461671" y="91478"/>
        <a:ext cx="6117538" cy="399568"/>
      </dsp:txXfrm>
    </dsp:sp>
    <dsp:sp modelId="{9B597893-62DA-4AC2-9C69-588EEB3D185E}">
      <dsp:nvSpPr>
        <dsp:cNvPr id="0" name=""/>
        <dsp:cNvSpPr/>
      </dsp:nvSpPr>
      <dsp:spPr>
        <a:xfrm>
          <a:off x="0" y="158591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人口構造や認定率など基本的な地域状況を確認</a:t>
          </a:r>
          <a:endParaRPr kumimoji="1" lang="en-US" sz="1800" kern="1200" dirty="0">
            <a:latin typeface="HGP創英角ｺﾞｼｯｸUB" pitchFamily="50" charset="-128"/>
            <a:ea typeface="HGP創英角ｺﾞｼｯｸUB" pitchFamily="50" charset="-128"/>
          </a:endParaRPr>
        </a:p>
      </dsp:txBody>
      <dsp:txXfrm>
        <a:off x="0" y="1585913"/>
        <a:ext cx="8801100" cy="708750"/>
      </dsp:txXfrm>
    </dsp:sp>
    <dsp:sp modelId="{9F909926-6277-4E0B-8445-15873AA1E2C6}">
      <dsp:nvSpPr>
        <dsp:cNvPr id="0" name=""/>
        <dsp:cNvSpPr/>
      </dsp:nvSpPr>
      <dsp:spPr>
        <a:xfrm>
          <a:off x="440055" y="13645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STEP2</a:t>
          </a:r>
          <a:endParaRPr kumimoji="1" lang="en-US" sz="1500" kern="1200" dirty="0"/>
        </a:p>
      </dsp:txBody>
      <dsp:txXfrm>
        <a:off x="461671" y="1386129"/>
        <a:ext cx="6117538" cy="399568"/>
      </dsp:txXfrm>
    </dsp:sp>
    <dsp:sp modelId="{7D5B5538-57A3-4B28-A1F2-44AD3BBFE5C1}">
      <dsp:nvSpPr>
        <dsp:cNvPr id="0" name=""/>
        <dsp:cNvSpPr/>
      </dsp:nvSpPr>
      <dsp:spPr>
        <a:xfrm>
          <a:off x="0" y="259706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kern="1200" dirty="0">
            <a:latin typeface="HGP創英角ｺﾞｼｯｸUB" pitchFamily="50" charset="-128"/>
            <a:ea typeface="HGP創英角ｺﾞｼｯｸUB" pitchFamily="50" charset="-128"/>
          </a:endParaRPr>
        </a:p>
      </dsp:txBody>
      <dsp:txXfrm>
        <a:off x="0" y="2597063"/>
        <a:ext cx="8801100" cy="708750"/>
      </dsp:txXfrm>
    </dsp:sp>
    <dsp:sp modelId="{2B9D10BD-6D43-4066-9CE5-DF80A10A85F0}">
      <dsp:nvSpPr>
        <dsp:cNvPr id="0" name=""/>
        <dsp:cNvSpPr/>
      </dsp:nvSpPr>
      <dsp:spPr>
        <a:xfrm>
          <a:off x="440055" y="237566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STEP3</a:t>
          </a:r>
          <a:endParaRPr kumimoji="1" lang="en-US" sz="1500" kern="1200" dirty="0"/>
        </a:p>
      </dsp:txBody>
      <dsp:txXfrm>
        <a:off x="461671" y="2397279"/>
        <a:ext cx="6117538" cy="399568"/>
      </dsp:txXfrm>
    </dsp:sp>
    <dsp:sp modelId="{75936DE8-D0DE-4761-B74E-7022D56D36E9}">
      <dsp:nvSpPr>
        <dsp:cNvPr id="0" name=""/>
        <dsp:cNvSpPr/>
      </dsp:nvSpPr>
      <dsp:spPr>
        <a:xfrm>
          <a:off x="0" y="3608212"/>
          <a:ext cx="8801100" cy="968625"/>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各群の基本調査項目の選択率を確認。</a:t>
          </a:r>
          <a:endParaRPr kumimoji="1" lang="en-US" sz="1800" kern="1200" dirty="0">
            <a:latin typeface="HGP創英角ｺﾞｼｯｸUB" pitchFamily="50" charset="-128"/>
            <a:ea typeface="HGP創英角ｺﾞｼｯｸUB" pitchFamily="50" charset="-128"/>
          </a:endParaRPr>
        </a:p>
        <a:p>
          <a:pPr marL="228600" lvl="2" indent="-114300" algn="l" defTabSz="622300" rtl="0">
            <a:lnSpc>
              <a:spcPct val="90000"/>
            </a:lnSpc>
            <a:spcBef>
              <a:spcPct val="0"/>
            </a:spcBef>
            <a:spcAft>
              <a:spcPct val="15000"/>
            </a:spcAft>
            <a:buChar char="••"/>
          </a:pPr>
          <a:r>
            <a:rPr kumimoji="1" lang="ja-JP" sz="1400" kern="1200" dirty="0" smtClean="0"/>
            <a:t>特定の調査項目のみに偏り</a:t>
          </a:r>
          <a:r>
            <a:rPr kumimoji="1" lang="ja-JP" altLang="en-US" sz="1400" kern="1200" dirty="0" smtClean="0"/>
            <a:t>／</a:t>
          </a:r>
          <a:r>
            <a:rPr kumimoji="1" lang="ja-JP" sz="1400" kern="1200" dirty="0" smtClean="0"/>
            <a:t>群内の調査項目全体に同様の偏り</a:t>
          </a:r>
          <a:endParaRPr kumimoji="1" lang="en-US" sz="1400" kern="1200" dirty="0"/>
        </a:p>
      </dsp:txBody>
      <dsp:txXfrm>
        <a:off x="0" y="3608212"/>
        <a:ext cx="8801100" cy="968625"/>
      </dsp:txXfrm>
    </dsp:sp>
    <dsp:sp modelId="{298AE5DF-0370-49D9-B138-01F72D2C2C94}">
      <dsp:nvSpPr>
        <dsp:cNvPr id="0" name=""/>
        <dsp:cNvSpPr/>
      </dsp:nvSpPr>
      <dsp:spPr>
        <a:xfrm>
          <a:off x="440055" y="33868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STEP4</a:t>
          </a:r>
          <a:endParaRPr kumimoji="1" lang="en-US" sz="1500" kern="1200" dirty="0"/>
        </a:p>
      </dsp:txBody>
      <dsp:txXfrm>
        <a:off x="461671" y="3408429"/>
        <a:ext cx="6117538" cy="399568"/>
      </dsp:txXfrm>
    </dsp:sp>
    <dsp:sp modelId="{C77B6A27-C0E7-40B8-9E00-F5A8D85083BA}">
      <dsp:nvSpPr>
        <dsp:cNvPr id="0" name=""/>
        <dsp:cNvSpPr/>
      </dsp:nvSpPr>
      <dsp:spPr>
        <a:xfrm>
          <a:off x="0" y="4879238"/>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地域のサービス供給の状況について確認</a:t>
          </a:r>
          <a:endParaRPr kumimoji="1" lang="en-US" sz="1800" kern="1200" dirty="0">
            <a:latin typeface="HGP創英角ｺﾞｼｯｸUB" pitchFamily="50" charset="-128"/>
            <a:ea typeface="HGP創英角ｺﾞｼｯｸUB" pitchFamily="50" charset="-128"/>
          </a:endParaRPr>
        </a:p>
      </dsp:txBody>
      <dsp:txXfrm>
        <a:off x="0" y="4879238"/>
        <a:ext cx="8801100" cy="708750"/>
      </dsp:txXfrm>
    </dsp:sp>
    <dsp:sp modelId="{CFEE404C-A0BE-4840-8A01-EBD7C3675F8A}">
      <dsp:nvSpPr>
        <dsp:cNvPr id="0" name=""/>
        <dsp:cNvSpPr/>
      </dsp:nvSpPr>
      <dsp:spPr>
        <a:xfrm>
          <a:off x="440055" y="4657837"/>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STEP5</a:t>
          </a:r>
          <a:endParaRPr kumimoji="1" lang="en-US" sz="1500" kern="1200" dirty="0"/>
        </a:p>
      </dsp:txBody>
      <dsp:txXfrm>
        <a:off x="461671" y="4679453"/>
        <a:ext cx="6117538"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29083147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1555318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10</a:t>
            </a:fld>
            <a:endParaRPr kumimoji="1" lang="ja-JP" altLang="en-US"/>
          </a:p>
        </p:txBody>
      </p:sp>
    </p:spTree>
    <p:extLst>
      <p:ext uri="{BB962C8B-B14F-4D97-AF65-F5344CB8AC3E}">
        <p14:creationId xmlns:p14="http://schemas.microsoft.com/office/powerpoint/2010/main" val="198492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11</a:t>
            </a:fld>
            <a:endParaRPr kumimoji="1" lang="ja-JP" altLang="en-US"/>
          </a:p>
        </p:txBody>
      </p:sp>
    </p:spTree>
    <p:extLst>
      <p:ext uri="{BB962C8B-B14F-4D97-AF65-F5344CB8AC3E}">
        <p14:creationId xmlns:p14="http://schemas.microsoft.com/office/powerpoint/2010/main" val="755187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12</a:t>
            </a:fld>
            <a:endParaRPr kumimoji="1" lang="ja-JP" altLang="en-US"/>
          </a:p>
        </p:txBody>
      </p:sp>
    </p:spTree>
    <p:extLst>
      <p:ext uri="{BB962C8B-B14F-4D97-AF65-F5344CB8AC3E}">
        <p14:creationId xmlns:p14="http://schemas.microsoft.com/office/powerpoint/2010/main" val="4024254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13</a:t>
            </a:fld>
            <a:endParaRPr kumimoji="1" lang="ja-JP" altLang="en-US"/>
          </a:p>
        </p:txBody>
      </p:sp>
    </p:spTree>
    <p:extLst>
      <p:ext uri="{BB962C8B-B14F-4D97-AF65-F5344CB8AC3E}">
        <p14:creationId xmlns:p14="http://schemas.microsoft.com/office/powerpoint/2010/main" val="1795721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14</a:t>
            </a:fld>
            <a:endParaRPr kumimoji="1" lang="ja-JP" altLang="en-US"/>
          </a:p>
        </p:txBody>
      </p:sp>
    </p:spTree>
    <p:extLst>
      <p:ext uri="{BB962C8B-B14F-4D97-AF65-F5344CB8AC3E}">
        <p14:creationId xmlns:p14="http://schemas.microsoft.com/office/powerpoint/2010/main" val="774209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extLst>
      <p:ext uri="{BB962C8B-B14F-4D97-AF65-F5344CB8AC3E}">
        <p14:creationId xmlns:p14="http://schemas.microsoft.com/office/powerpoint/2010/main" val="150610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extLst>
      <p:ext uri="{BB962C8B-B14F-4D97-AF65-F5344CB8AC3E}">
        <p14:creationId xmlns:p14="http://schemas.microsoft.com/office/powerpoint/2010/main" val="12710578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17</a:t>
            </a:fld>
            <a:endParaRPr kumimoji="1" lang="ja-JP" altLang="en-US"/>
          </a:p>
        </p:txBody>
      </p:sp>
    </p:spTree>
    <p:extLst>
      <p:ext uri="{BB962C8B-B14F-4D97-AF65-F5344CB8AC3E}">
        <p14:creationId xmlns:p14="http://schemas.microsoft.com/office/powerpoint/2010/main" val="1716135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18</a:t>
            </a:fld>
            <a:endParaRPr kumimoji="1" lang="ja-JP" altLang="en-US"/>
          </a:p>
        </p:txBody>
      </p:sp>
    </p:spTree>
    <p:extLst>
      <p:ext uri="{BB962C8B-B14F-4D97-AF65-F5344CB8AC3E}">
        <p14:creationId xmlns:p14="http://schemas.microsoft.com/office/powerpoint/2010/main" val="2252885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19</a:t>
            </a:fld>
            <a:endParaRPr lang="en-US" altLang="ja-JP"/>
          </a:p>
        </p:txBody>
      </p:sp>
    </p:spTree>
    <p:extLst>
      <p:ext uri="{BB962C8B-B14F-4D97-AF65-F5344CB8AC3E}">
        <p14:creationId xmlns:p14="http://schemas.microsoft.com/office/powerpoint/2010/main" val="4043908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extLst>
      <p:ext uri="{BB962C8B-B14F-4D97-AF65-F5344CB8AC3E}">
        <p14:creationId xmlns:p14="http://schemas.microsoft.com/office/powerpoint/2010/main" val="1030184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20</a:t>
            </a:fld>
            <a:endParaRPr kumimoji="1" lang="ja-JP" altLang="en-US"/>
          </a:p>
        </p:txBody>
      </p:sp>
    </p:spTree>
    <p:extLst>
      <p:ext uri="{BB962C8B-B14F-4D97-AF65-F5344CB8AC3E}">
        <p14:creationId xmlns:p14="http://schemas.microsoft.com/office/powerpoint/2010/main" val="12576620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7212993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8375645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40582300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24</a:t>
            </a:fld>
            <a:endParaRPr lang="en-US" altLang="ja-JP"/>
          </a:p>
        </p:txBody>
      </p:sp>
    </p:spTree>
    <p:extLst>
      <p:ext uri="{BB962C8B-B14F-4D97-AF65-F5344CB8AC3E}">
        <p14:creationId xmlns:p14="http://schemas.microsoft.com/office/powerpoint/2010/main" val="2447404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extLst>
      <p:ext uri="{BB962C8B-B14F-4D97-AF65-F5344CB8AC3E}">
        <p14:creationId xmlns:p14="http://schemas.microsoft.com/office/powerpoint/2010/main" val="3325481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4115219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39476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261232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7</a:t>
            </a:fld>
            <a:endParaRPr kumimoji="1" lang="ja-JP" altLang="en-US"/>
          </a:p>
        </p:txBody>
      </p:sp>
    </p:spTree>
    <p:extLst>
      <p:ext uri="{BB962C8B-B14F-4D97-AF65-F5344CB8AC3E}">
        <p14:creationId xmlns:p14="http://schemas.microsoft.com/office/powerpoint/2010/main" val="418896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8</a:t>
            </a:fld>
            <a:endParaRPr kumimoji="1" lang="ja-JP" altLang="en-US"/>
          </a:p>
        </p:txBody>
      </p:sp>
    </p:spTree>
    <p:extLst>
      <p:ext uri="{BB962C8B-B14F-4D97-AF65-F5344CB8AC3E}">
        <p14:creationId xmlns:p14="http://schemas.microsoft.com/office/powerpoint/2010/main" val="1097433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9</a:t>
            </a:fld>
            <a:endParaRPr kumimoji="1" lang="ja-JP" altLang="en-US"/>
          </a:p>
        </p:txBody>
      </p:sp>
    </p:spTree>
    <p:extLst>
      <p:ext uri="{BB962C8B-B14F-4D97-AF65-F5344CB8AC3E}">
        <p14:creationId xmlns:p14="http://schemas.microsoft.com/office/powerpoint/2010/main" val="1945676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ja-JP" altLang="en-US" sz="80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fld id="{9AC5141E-2E68-44AE-812C-4FC910852B37}" type="datetime1">
              <a:rPr lang="ja-JP" altLang="en-US" smtClean="0">
                <a:solidFill>
                  <a:srgbClr val="000000"/>
                </a:solidFill>
              </a:rPr>
              <a:pPr>
                <a:defRPr/>
              </a:pPr>
              <a:t>2019/3/29</a:t>
            </a:fld>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60190154-578E-4CCD-8982-FCEBA746A474}" type="datetime1">
              <a:rPr lang="ja-JP" altLang="en-US" smtClean="0">
                <a:solidFill>
                  <a:srgbClr val="000000"/>
                </a:solidFill>
              </a:rPr>
              <a:pPr>
                <a:defRPr/>
              </a:pPr>
              <a:t>2019/3/29</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lgn="r">
              <a:defRPr sz="1050"/>
            </a:lvl1pPr>
          </a:lstStyle>
          <a:p>
            <a:pPr>
              <a:defRPr/>
            </a:pPr>
            <a:fld id="{2FE8CD3E-86AA-4423-A62C-CFF429732B92}" type="slidenum">
              <a:rPr lang="en-US" altLang="ja-JP" smtClean="0">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28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fld id="{64261067-5AAA-4BCC-84FB-04A4CDE635C2}" type="datetime1">
              <a:rPr lang="ja-JP" altLang="en-US" smtClean="0">
                <a:solidFill>
                  <a:srgbClr val="000000"/>
                </a:solidFill>
              </a:rPr>
              <a:pPr>
                <a:defRPr/>
              </a:pPr>
              <a:t>2019/3/29</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0FF39B2-6641-4D56-9F7A-AD6079536B35}"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fld id="{A12B94C2-5707-43D4-9571-41B1B856FBC8}" type="datetime1">
              <a:rPr lang="ja-JP" altLang="en-US" smtClean="0">
                <a:solidFill>
                  <a:srgbClr val="000000"/>
                </a:solidFill>
              </a:rPr>
              <a:pPr>
                <a:defRPr/>
              </a:pPr>
              <a:t>2019/3/29</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DA43A3A-6FD6-4788-B2EB-97BB4BA3597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fld id="{DAB8AD30-590E-4E09-878C-5B2D6FA6E788}" type="datetime1">
              <a:rPr lang="ja-JP" altLang="en-US" smtClean="0">
                <a:solidFill>
                  <a:srgbClr val="000000"/>
                </a:solidFill>
              </a:rPr>
              <a:pPr>
                <a:defRPr/>
              </a:pPr>
              <a:t>2019/3/29</a:t>
            </a:fld>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9"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E24969E8-C23D-435D-8E73-B8EC4C79B469}"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fld id="{82CC9F75-2EC5-4E5D-A635-608202915349}" type="datetime1">
              <a:rPr lang="ja-JP" altLang="en-US" smtClean="0">
                <a:solidFill>
                  <a:srgbClr val="000000"/>
                </a:solidFill>
              </a:rPr>
              <a:pPr>
                <a:defRPr/>
              </a:pPr>
              <a:t>2019/3/29</a:t>
            </a:fld>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5"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0CE7B995-D8DD-4227-A2A1-1CF93BAE558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55E0402D-C848-48AD-BA1B-6DF478400C9F}" type="datetime1">
              <a:rPr lang="ja-JP" altLang="en-US" smtClean="0">
                <a:solidFill>
                  <a:srgbClr val="000000"/>
                </a:solidFill>
              </a:rPr>
              <a:pPr>
                <a:defRPr/>
              </a:pPr>
              <a:t>2019/3/29</a:t>
            </a:fld>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4"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BEECCA7-BC3B-4429-8B8A-DC7482CF652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1" y="27306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fld id="{70AB4D68-CE54-49FB-A8B4-E46033AA6EDE}" type="datetime1">
              <a:rPr lang="ja-JP" altLang="en-US" smtClean="0">
                <a:solidFill>
                  <a:srgbClr val="000000"/>
                </a:solidFill>
              </a:rPr>
              <a:pPr>
                <a:defRPr/>
              </a:pPr>
              <a:t>2019/3/29</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82F8BECE-39EB-40F4-807D-314741B349F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9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fld id="{1AD60D26-016E-481F-AD3B-AB707FF78545}" type="datetime1">
              <a:rPr lang="ja-JP" altLang="en-US" smtClean="0">
                <a:solidFill>
                  <a:srgbClr val="000000"/>
                </a:solidFill>
              </a:rPr>
              <a:pPr>
                <a:defRPr/>
              </a:pPr>
              <a:t>2019/3/29</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AC7E21E0-187B-48FE-8D03-4E6EE5637544}"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C17FBC99-4ACD-4ECE-8A26-28E69533844F}" type="datetime1">
              <a:rPr lang="ja-JP" altLang="en-US" smtClean="0">
                <a:solidFill>
                  <a:srgbClr val="000000"/>
                </a:solidFill>
              </a:rPr>
              <a:pPr>
                <a:defRPr/>
              </a:pPr>
              <a:t>2019/3/29</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17DE7779-42E6-4308-8556-C13551A540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4022"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40"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6C30921E-B82A-4C2A-B914-BBF460B495B1}" type="datetime1">
              <a:rPr lang="ja-JP" altLang="en-US" smtClean="0">
                <a:solidFill>
                  <a:srgbClr val="000000"/>
                </a:solidFill>
              </a:rPr>
              <a:pPr>
                <a:defRPr/>
              </a:pPr>
              <a:t>2019/3/29</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7D6E2E2B-80CF-47A0-96DF-D0A16C1C2B3A}"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19"/>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fld id="{3B575319-1FE2-4581-9012-85A7380A84BF}" type="datetime1">
              <a:rPr lang="ja-JP" altLang="en-US" smtClean="0">
                <a:solidFill>
                  <a:srgbClr val="000000"/>
                </a:solidFill>
              </a:rPr>
              <a:pPr>
                <a:defRPr/>
              </a:pPr>
              <a:t>2019/3/29</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5DFFE16B-0EDA-40CF-AC5B-51E64EF465E7}"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19"/>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57"/>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46"/>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fld id="{DA9BA7CA-6A6B-41F5-A9E9-69C813853B0F}" type="datetime1">
              <a:rPr lang="ja-JP" altLang="en-US" smtClean="0">
                <a:solidFill>
                  <a:srgbClr val="000000"/>
                </a:solidFill>
              </a:rPr>
              <a:pPr>
                <a:defRPr/>
              </a:pPr>
              <a:t>2019/3/29</a:t>
            </a:fld>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8"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A6A101E5-770C-40C1-857F-447337F26DAB}" type="slidenum">
              <a:rPr lang="en-US" altLang="ja-JP">
                <a:solidFill>
                  <a:srgbClr val="000000"/>
                </a:solidFill>
                <a:ea typeface="ＭＳ Ｐゴシック" charset="-128"/>
              </a:rPr>
              <a:pPr>
                <a:defRPr/>
              </a:pPr>
              <a:t>‹#›</a:t>
            </a:fld>
            <a:endParaRPr lang="en-US" altLang="ja-JP">
              <a:solidFill>
                <a:srgbClr val="000000"/>
              </a:solidFill>
              <a:ea typeface="ＭＳ Ｐゴシック"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5"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19"/>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920"/>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6" y="6453188"/>
            <a:ext cx="7924800" cy="0"/>
          </a:xfrm>
          <a:prstGeom prst="line">
            <a:avLst/>
          </a:prstGeom>
          <a:noFill/>
          <a:ln w="3175">
            <a:solidFill>
              <a:srgbClr val="3366FF"/>
            </a:solidFill>
            <a:round/>
            <a:headEnd/>
            <a:tailEnd/>
          </a:ln>
          <a:effectLst/>
        </p:spPr>
        <p:txBody>
          <a:bodyPr/>
          <a:lstStyle/>
          <a:p>
            <a:pPr>
              <a:defRPr/>
            </a:pPr>
            <a:endParaRPr lang="ja-JP" altLang="en-US">
              <a:solidFill>
                <a:srgbClr val="000000"/>
              </a:solidFill>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fld id="{DEBC03D6-A8DC-43F9-8083-A6C145611A1C}" type="datetime1">
              <a:rPr lang="ja-JP" altLang="en-US" smtClean="0">
                <a:solidFill>
                  <a:srgbClr val="000000"/>
                </a:solidFill>
              </a:rPr>
              <a:pPr>
                <a:defRPr/>
              </a:pPr>
              <a:t>2019/3/29</a:t>
            </a:fld>
            <a:endParaRPr lang="en-US" altLang="ja-JP">
              <a:solidFill>
                <a:srgbClr val="000000"/>
              </a:solidFill>
            </a:endParaRPr>
          </a:p>
        </p:txBody>
      </p:sp>
      <p:sp>
        <p:nvSpPr>
          <p:cNvPr id="7175" name="Rectangle 7"/>
          <p:cNvSpPr>
            <a:spLocks noGrp="1" noChangeArrowheads="1"/>
          </p:cNvSpPr>
          <p:nvPr>
            <p:ph type="ftr" sz="quarter" idx="3"/>
          </p:nvPr>
        </p:nvSpPr>
        <p:spPr bwMode="auto">
          <a:xfrm>
            <a:off x="3124200" y="6453570"/>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endParaRPr lang="ja-JP" altLang="en-US" sz="800">
              <a:solidFill>
                <a:srgbClr val="000000"/>
              </a:solidFill>
            </a:endParaRPr>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1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0.emf"/></Relationships>
</file>

<file path=ppt/slides/_rels/slide2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notesSlide" Target="../notesSlides/notesSlide6.xml"/><Relationship Id="rId1" Type="http://schemas.openxmlformats.org/officeDocument/2006/relationships/slideLayout" Target="../slideLayouts/slideLayout1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業務分析データの読み方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30</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cstate="print"/>
          <a:srcRect/>
          <a:stretch>
            <a:fillRect/>
          </a:stretch>
        </p:blipFill>
        <p:spPr bwMode="auto">
          <a:xfrm>
            <a:off x="990272" y="2676252"/>
            <a:ext cx="6966059" cy="3115621"/>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smtClean="0"/>
              <a:t>「箱</a:t>
            </a:r>
            <a:r>
              <a:rPr lang="ja-JP" altLang="en-US" sz="3200" dirty="0" err="1" smtClean="0"/>
              <a:t>ひげ</a:t>
            </a:r>
            <a:r>
              <a:rPr lang="ja-JP" altLang="en-US" sz="3200" dirty="0" smtClean="0"/>
              <a:t>図」の見方</a:t>
            </a:r>
            <a:r>
              <a:rPr lang="en-US" altLang="ja-JP" sz="3200" dirty="0" smtClean="0"/>
              <a:t>(2)</a:t>
            </a:r>
            <a:endParaRPr lang="ja-JP" altLang="en-US" sz="3200" dirty="0"/>
          </a:p>
        </p:txBody>
      </p:sp>
      <p:pic>
        <p:nvPicPr>
          <p:cNvPr id="1026" name="Picture 2"/>
          <p:cNvPicPr>
            <a:picLocks noChangeAspect="1" noChangeArrowheads="1"/>
          </p:cNvPicPr>
          <p:nvPr/>
        </p:nvPicPr>
        <p:blipFill>
          <a:blip r:embed="rId4" cstate="print"/>
          <a:srcRect/>
          <a:stretch>
            <a:fillRect/>
          </a:stretch>
        </p:blipFill>
        <p:spPr bwMode="auto">
          <a:xfrm>
            <a:off x="1284561" y="1380194"/>
            <a:ext cx="6492202" cy="1050761"/>
          </a:xfrm>
          <a:prstGeom prst="rect">
            <a:avLst/>
          </a:prstGeom>
          <a:noFill/>
          <a:ln w="9525">
            <a:noFill/>
            <a:miter lim="800000"/>
            <a:headEnd/>
            <a:tailEnd/>
          </a:ln>
          <a:effectLst/>
        </p:spPr>
      </p:pic>
      <p:sp>
        <p:nvSpPr>
          <p:cNvPr id="7" name="テキスト ボックス 6"/>
          <p:cNvSpPr txBox="1"/>
          <p:nvPr/>
        </p:nvSpPr>
        <p:spPr>
          <a:xfrm>
            <a:off x="378372" y="5906811"/>
            <a:ext cx="3672928" cy="369332"/>
          </a:xfrm>
          <a:prstGeom prst="rect">
            <a:avLst/>
          </a:prstGeom>
          <a:solidFill>
            <a:schemeClr val="accent2">
              <a:lumMod val="20000"/>
              <a:lumOff val="80000"/>
            </a:schemeClr>
          </a:solidFill>
          <a:ln>
            <a:solidFill>
              <a:schemeClr val="tx1"/>
            </a:solidFill>
          </a:ln>
        </p:spPr>
        <p:txBody>
          <a:bodyPr wrap="square" rtlCol="0">
            <a:spAutoFit/>
          </a:bodyPr>
          <a:lstStyle/>
          <a:p>
            <a:r>
              <a:rPr kumimoji="1" lang="ja-JP" altLang="en-US" sz="1800" b="1" dirty="0" smtClean="0"/>
              <a:t>貴市区町村の選択率の位置を表示</a:t>
            </a:r>
            <a:endParaRPr kumimoji="1" lang="ja-JP" altLang="en-US" sz="1800" b="1" dirty="0"/>
          </a:p>
        </p:txBody>
      </p:sp>
      <p:cxnSp>
        <p:nvCxnSpPr>
          <p:cNvPr id="11" name="直線矢印コネクタ 10"/>
          <p:cNvCxnSpPr/>
          <p:nvPr/>
        </p:nvCxnSpPr>
        <p:spPr>
          <a:xfrm flipV="1">
            <a:off x="1460500" y="3524032"/>
            <a:ext cx="1303721" cy="238146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2322786" y="2472997"/>
            <a:ext cx="178676" cy="851337"/>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3626069" y="2409935"/>
            <a:ext cx="189186" cy="746234"/>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H="1">
            <a:off x="4803228" y="2388915"/>
            <a:ext cx="84082" cy="893378"/>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H="1">
            <a:off x="5780690" y="2388915"/>
            <a:ext cx="409903" cy="788275"/>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a:off x="7094483" y="2399426"/>
            <a:ext cx="378373" cy="914398"/>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749160" y="4123122"/>
            <a:ext cx="1451598" cy="584775"/>
          </a:xfrm>
          <a:prstGeom prst="rect">
            <a:avLst/>
          </a:prstGeom>
          <a:solidFill>
            <a:schemeClr val="bg1"/>
          </a:solidFill>
        </p:spPr>
        <p:txBody>
          <a:bodyPr wrap="square" rtlCol="0">
            <a:spAutoFit/>
          </a:bodyPr>
          <a:lstStyle/>
          <a:p>
            <a:pPr algn="ctr"/>
            <a:r>
              <a:rPr lang="ja-JP" altLang="en-US" b="1" dirty="0" smtClean="0"/>
              <a:t>上位２５％の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33" name="テキスト ボックス 32"/>
          <p:cNvSpPr txBox="1"/>
          <p:nvPr/>
        </p:nvSpPr>
        <p:spPr>
          <a:xfrm>
            <a:off x="2448912" y="4123122"/>
            <a:ext cx="1439916" cy="584775"/>
          </a:xfrm>
          <a:prstGeom prst="rect">
            <a:avLst/>
          </a:prstGeom>
          <a:solidFill>
            <a:schemeClr val="bg1"/>
          </a:solidFill>
        </p:spPr>
        <p:txBody>
          <a:bodyPr wrap="square" rtlCol="0">
            <a:spAutoFit/>
          </a:bodyPr>
          <a:lstStyle/>
          <a:p>
            <a:pPr algn="ctr"/>
            <a:r>
              <a:rPr lang="ja-JP" altLang="en-US" b="1" dirty="0" smtClean="0"/>
              <a:t>下位２５％の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34" name="テキスト ボックス 33"/>
          <p:cNvSpPr txBox="1"/>
          <p:nvPr/>
        </p:nvSpPr>
        <p:spPr>
          <a:xfrm>
            <a:off x="4225160" y="4123119"/>
            <a:ext cx="1335985" cy="584775"/>
          </a:xfrm>
          <a:prstGeom prst="rect">
            <a:avLst/>
          </a:prstGeom>
          <a:solidFill>
            <a:schemeClr val="bg1"/>
          </a:solidFill>
        </p:spPr>
        <p:txBody>
          <a:bodyPr wrap="square" rtlCol="0">
            <a:spAutoFit/>
          </a:bodyPr>
          <a:lstStyle/>
          <a:p>
            <a:pPr algn="ctr"/>
            <a:r>
              <a:rPr lang="ja-JP" altLang="en-US" b="1" dirty="0" smtClean="0"/>
              <a:t>中央５０％の</a:t>
            </a:r>
            <a:r>
              <a:rPr lang="en-US" altLang="ja-JP" b="1" dirty="0" smtClean="0"/>
              <a:t/>
            </a:r>
            <a:br>
              <a:rPr lang="en-US" altLang="ja-JP" b="1" dirty="0" smtClean="0"/>
            </a:br>
            <a:r>
              <a:rPr lang="ja-JP" altLang="en-US" b="1" dirty="0" smtClean="0"/>
              <a:t>市区町村</a:t>
            </a:r>
            <a:endParaRPr kumimoji="1" lang="ja-JP" altLang="en-US" b="1" dirty="0"/>
          </a:p>
        </p:txBody>
      </p:sp>
      <p:sp>
        <p:nvSpPr>
          <p:cNvPr id="43015" name="正方形/長方形 43014"/>
          <p:cNvSpPr/>
          <p:nvPr/>
        </p:nvSpPr>
        <p:spPr>
          <a:xfrm>
            <a:off x="3838501" y="3253506"/>
            <a:ext cx="271536" cy="30074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円/楕円 1"/>
          <p:cNvSpPr/>
          <p:nvPr/>
        </p:nvSpPr>
        <p:spPr>
          <a:xfrm>
            <a:off x="3626069" y="3356048"/>
            <a:ext cx="144000" cy="14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737012" y="5906811"/>
            <a:ext cx="3672928" cy="369332"/>
          </a:xfrm>
          <a:prstGeom prst="rect">
            <a:avLst/>
          </a:prstGeom>
          <a:solidFill>
            <a:schemeClr val="accent2">
              <a:lumMod val="20000"/>
              <a:lumOff val="80000"/>
            </a:schemeClr>
          </a:solidFill>
          <a:ln>
            <a:solidFill>
              <a:schemeClr val="tx1"/>
            </a:solidFill>
          </a:ln>
        </p:spPr>
        <p:txBody>
          <a:bodyPr wrap="square" rtlCol="0">
            <a:spAutoFit/>
          </a:bodyPr>
          <a:lstStyle/>
          <a:p>
            <a:r>
              <a:rPr kumimoji="1" lang="ja-JP" altLang="en-US" sz="1800" b="1" dirty="0" smtClean="0"/>
              <a:t>貴都道府県の選択率の位置を表示</a:t>
            </a:r>
            <a:endParaRPr kumimoji="1" lang="ja-JP" altLang="en-US" sz="1800" b="1" dirty="0"/>
          </a:p>
        </p:txBody>
      </p:sp>
      <p:cxnSp>
        <p:nvCxnSpPr>
          <p:cNvPr id="18" name="直線矢印コネクタ 17"/>
          <p:cNvCxnSpPr/>
          <p:nvPr/>
        </p:nvCxnSpPr>
        <p:spPr>
          <a:xfrm flipH="1" flipV="1">
            <a:off x="3694386" y="3524032"/>
            <a:ext cx="1308906" cy="238146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427319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12"/>
          <p:cNvPicPr>
            <a:picLocks noChangeAspect="1" noChangeArrowheads="1"/>
          </p:cNvPicPr>
          <p:nvPr/>
        </p:nvPicPr>
        <p:blipFill>
          <a:blip r:embed="rId3" cstate="print"/>
          <a:srcRect/>
          <a:stretch>
            <a:fillRect/>
          </a:stretch>
        </p:blipFill>
        <p:spPr bwMode="auto">
          <a:xfrm rot="5400000">
            <a:off x="1764317" y="2768617"/>
            <a:ext cx="2223440" cy="4811929"/>
          </a:xfrm>
          <a:prstGeom prst="rect">
            <a:avLst/>
          </a:prstGeom>
          <a:noFill/>
        </p:spPr>
      </p:pic>
      <p:pic>
        <p:nvPicPr>
          <p:cNvPr id="2051" name="Picture 3"/>
          <p:cNvPicPr>
            <a:picLocks noChangeAspect="1" noChangeArrowheads="1"/>
          </p:cNvPicPr>
          <p:nvPr/>
        </p:nvPicPr>
        <p:blipFill>
          <a:blip r:embed="rId4" cstate="print"/>
          <a:srcRect/>
          <a:stretch>
            <a:fillRect/>
          </a:stretch>
        </p:blipFill>
        <p:spPr bwMode="auto">
          <a:xfrm>
            <a:off x="489021" y="2792802"/>
            <a:ext cx="4698426" cy="1090706"/>
          </a:xfrm>
          <a:prstGeom prst="rect">
            <a:avLst/>
          </a:prstGeom>
          <a:noFill/>
          <a:ln w="9525">
            <a:noFill/>
            <a:miter lim="800000"/>
            <a:headEnd/>
            <a:tailEnd/>
          </a:ln>
          <a:effectLst/>
        </p:spPr>
      </p:pic>
      <p:pic>
        <p:nvPicPr>
          <p:cNvPr id="2052" name="Picture 4"/>
          <p:cNvPicPr>
            <a:picLocks noChangeAspect="1" noChangeArrowheads="1"/>
          </p:cNvPicPr>
          <p:nvPr/>
        </p:nvPicPr>
        <p:blipFill>
          <a:blip r:embed="rId5" cstate="print"/>
          <a:srcRect/>
          <a:stretch>
            <a:fillRect/>
          </a:stretch>
        </p:blipFill>
        <p:spPr bwMode="auto">
          <a:xfrm>
            <a:off x="5861061" y="2803560"/>
            <a:ext cx="1163674" cy="1138649"/>
          </a:xfrm>
          <a:prstGeom prst="rect">
            <a:avLst/>
          </a:prstGeom>
          <a:noFill/>
          <a:ln w="9525">
            <a:noFill/>
            <a:miter lim="800000"/>
            <a:headEnd/>
            <a:tailEnd/>
          </a:ln>
          <a:effectLst/>
        </p:spPr>
      </p:pic>
      <p:pic>
        <p:nvPicPr>
          <p:cNvPr id="2053" name="Picture 5"/>
          <p:cNvPicPr>
            <a:picLocks noChangeAspect="1" noChangeArrowheads="1"/>
          </p:cNvPicPr>
          <p:nvPr/>
        </p:nvPicPr>
        <p:blipFill>
          <a:blip r:embed="rId6" cstate="print"/>
          <a:srcRect/>
          <a:stretch>
            <a:fillRect/>
          </a:stretch>
        </p:blipFill>
        <p:spPr bwMode="auto">
          <a:xfrm>
            <a:off x="5520569" y="4574874"/>
            <a:ext cx="3194199" cy="1180465"/>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smtClean="0"/>
              <a:t>「認定</a:t>
            </a:r>
            <a:r>
              <a:rPr lang="ja-JP" altLang="en-US" sz="3200" dirty="0"/>
              <a:t>調査</a:t>
            </a:r>
            <a:r>
              <a:rPr lang="ja-JP" altLang="en-US" sz="3200" dirty="0" smtClean="0"/>
              <a:t>項目」の</a:t>
            </a:r>
            <a:r>
              <a:rPr lang="ja-JP" altLang="en-US" sz="3200" dirty="0"/>
              <a:t>グラフの</a:t>
            </a:r>
            <a:r>
              <a:rPr lang="ja-JP" altLang="en-US" sz="3200" dirty="0" smtClean="0"/>
              <a:t>見方</a:t>
            </a:r>
            <a:endParaRPr lang="ja-JP" altLang="en-US" sz="3200" dirty="0"/>
          </a:p>
        </p:txBody>
      </p:sp>
      <p:sp>
        <p:nvSpPr>
          <p:cNvPr id="2" name="正方形/長方形 1"/>
          <p:cNvSpPr/>
          <p:nvPr/>
        </p:nvSpPr>
        <p:spPr>
          <a:xfrm>
            <a:off x="1667432" y="2734599"/>
            <a:ext cx="3610591" cy="1234969"/>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495996" y="4483100"/>
            <a:ext cx="3218772" cy="1267243"/>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799917" y="2748749"/>
            <a:ext cx="1246334" cy="1220820"/>
          </a:xfrm>
          <a:prstGeom prst="rect">
            <a:avLst/>
          </a:prstGeom>
          <a:noFill/>
          <a:ln w="57150">
            <a:solidFill>
              <a:srgbClr val="00B05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290456" y="2614110"/>
            <a:ext cx="8627633" cy="37759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246566" y="1346861"/>
            <a:ext cx="2766959" cy="1148914"/>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6133404" y="1328738"/>
            <a:ext cx="2752411" cy="1156278"/>
          </a:xfrm>
          <a:prstGeom prst="rect">
            <a:avLst/>
          </a:prstGeom>
          <a:noFill/>
          <a:ln w="57150">
            <a:solidFill>
              <a:srgbClr val="00B05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365760" y="1430767"/>
            <a:ext cx="2560320" cy="584775"/>
          </a:xfrm>
          <a:prstGeom prst="rect">
            <a:avLst/>
          </a:prstGeom>
          <a:noFill/>
        </p:spPr>
        <p:txBody>
          <a:bodyPr wrap="square" rtlCol="0">
            <a:spAutoFit/>
          </a:bodyPr>
          <a:lstStyle/>
          <a:p>
            <a:r>
              <a:rPr kumimoji="1" lang="ja-JP" altLang="en-US" dirty="0" smtClean="0"/>
              <a:t>市区町村、都道府県、全国の「件数」と「選択率」を表示</a:t>
            </a:r>
            <a:endParaRPr kumimoji="1" lang="ja-JP" altLang="en-US" dirty="0"/>
          </a:p>
        </p:txBody>
      </p:sp>
      <p:sp>
        <p:nvSpPr>
          <p:cNvPr id="33" name="テキスト ボックス 32"/>
          <p:cNvSpPr txBox="1"/>
          <p:nvPr/>
        </p:nvSpPr>
        <p:spPr>
          <a:xfrm>
            <a:off x="3345628" y="1430767"/>
            <a:ext cx="2560320" cy="584775"/>
          </a:xfrm>
          <a:prstGeom prst="rect">
            <a:avLst/>
          </a:prstGeom>
          <a:noFill/>
        </p:spPr>
        <p:txBody>
          <a:bodyPr wrap="square" rtlCol="0">
            <a:spAutoFit/>
          </a:bodyPr>
          <a:lstStyle/>
          <a:p>
            <a:r>
              <a:rPr kumimoji="1" lang="ja-JP" altLang="en-US" dirty="0" smtClean="0"/>
              <a:t>各選択項目の「箱</a:t>
            </a:r>
            <a:r>
              <a:rPr kumimoji="1" lang="ja-JP" altLang="en-US" dirty="0" err="1" smtClean="0"/>
              <a:t>ひげ</a:t>
            </a:r>
            <a:r>
              <a:rPr kumimoji="1" lang="ja-JP" altLang="en-US" dirty="0" smtClean="0"/>
              <a:t>図」の情報を表示</a:t>
            </a:r>
            <a:endParaRPr kumimoji="1" lang="ja-JP" altLang="en-US" dirty="0"/>
          </a:p>
        </p:txBody>
      </p:sp>
      <p:sp>
        <p:nvSpPr>
          <p:cNvPr id="34" name="テキスト ボックス 33"/>
          <p:cNvSpPr txBox="1"/>
          <p:nvPr/>
        </p:nvSpPr>
        <p:spPr>
          <a:xfrm>
            <a:off x="6209105" y="1392667"/>
            <a:ext cx="2560320" cy="1077218"/>
          </a:xfrm>
          <a:prstGeom prst="rect">
            <a:avLst/>
          </a:prstGeom>
          <a:noFill/>
        </p:spPr>
        <p:txBody>
          <a:bodyPr wrap="square" rtlCol="0">
            <a:spAutoFit/>
          </a:bodyPr>
          <a:lstStyle/>
          <a:p>
            <a:r>
              <a:rPr kumimoji="1" lang="ja-JP" altLang="en-US" dirty="0" smtClean="0"/>
              <a:t>参考情報として、「市区町村の年齢構成」を、「全国の年齢構成」に補正した場合の「件数」と「選択率」を表示</a:t>
            </a:r>
            <a:endParaRPr kumimoji="1" lang="ja-JP" altLang="en-US" dirty="0"/>
          </a:p>
        </p:txBody>
      </p:sp>
      <p:sp>
        <p:nvSpPr>
          <p:cNvPr id="35" name="正方形/長方形 34"/>
          <p:cNvSpPr/>
          <p:nvPr/>
        </p:nvSpPr>
        <p:spPr>
          <a:xfrm>
            <a:off x="290454" y="1336105"/>
            <a:ext cx="2840022" cy="1159669"/>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矢印コネクタ 36"/>
          <p:cNvCxnSpPr/>
          <p:nvPr/>
        </p:nvCxnSpPr>
        <p:spPr>
          <a:xfrm>
            <a:off x="1828800" y="2159000"/>
            <a:ext cx="330200" cy="9017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5245100" y="2209800"/>
            <a:ext cx="571500" cy="2273300"/>
          </a:xfrm>
          <a:prstGeom prst="straightConnector1">
            <a:avLst/>
          </a:prstGeom>
          <a:ln w="571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H="1">
            <a:off x="7150100" y="2400300"/>
            <a:ext cx="546100" cy="889000"/>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000" dirty="0" smtClean="0"/>
              <a:t>一次判定、選択率からみる業務分析データ（１）</a:t>
            </a:r>
            <a:endParaRPr kumimoji="1" lang="ja-JP" altLang="en-US" sz="3000" dirty="0"/>
          </a:p>
        </p:txBody>
      </p:sp>
      <p:sp>
        <p:nvSpPr>
          <p:cNvPr id="4" name="コンテンツ プレースホルダー 3"/>
          <p:cNvSpPr>
            <a:spLocks noGrp="1"/>
          </p:cNvSpPr>
          <p:nvPr>
            <p:ph sz="quarter" idx="1"/>
          </p:nvPr>
        </p:nvSpPr>
        <p:spPr>
          <a:xfrm>
            <a:off x="566738" y="1196752"/>
            <a:ext cx="8253734" cy="5327922"/>
          </a:xfrm>
        </p:spPr>
        <p:txBody>
          <a:bodyPr>
            <a:normAutofit fontScale="92500" lnSpcReduction="20000"/>
          </a:bodyPr>
          <a:lstStyle/>
          <a:p>
            <a:pPr>
              <a:lnSpc>
                <a:spcPct val="120000"/>
              </a:lnSpc>
            </a:pPr>
            <a:r>
              <a:rPr kumimoji="1" lang="ja-JP" altLang="en-US" dirty="0" smtClean="0"/>
              <a:t>一次判定結果、選択率の偏りには、２つの可能性が想定される</a:t>
            </a:r>
            <a:endParaRPr kumimoji="1" lang="en-US" altLang="ja-JP" dirty="0" smtClean="0"/>
          </a:p>
          <a:p>
            <a:pPr lvl="1">
              <a:lnSpc>
                <a:spcPct val="110000"/>
              </a:lnSpc>
              <a:buNone/>
            </a:pPr>
            <a:r>
              <a:rPr lang="en-US" altLang="ja-JP" dirty="0" smtClean="0"/>
              <a:t>	</a:t>
            </a:r>
            <a:r>
              <a:rPr lang="ja-JP" altLang="en-US" u="sng" dirty="0" smtClean="0"/>
              <a:t>①調査方法・判断基準</a:t>
            </a:r>
            <a:r>
              <a:rPr kumimoji="1" lang="ja-JP" altLang="en-US" u="sng" dirty="0" smtClean="0"/>
              <a:t>の偏り</a:t>
            </a:r>
            <a:endParaRPr kumimoji="1" lang="en-US" altLang="ja-JP" u="sng" dirty="0" smtClean="0"/>
          </a:p>
          <a:p>
            <a:pPr lvl="3"/>
            <a:r>
              <a:rPr kumimoji="1" lang="ja-JP" altLang="en-US" dirty="0" smtClean="0"/>
              <a:t>認定調査におけるローカルルールによる偏り</a:t>
            </a:r>
            <a:endParaRPr kumimoji="1" lang="en-US" altLang="ja-JP" dirty="0" smtClean="0"/>
          </a:p>
          <a:p>
            <a:pPr lvl="3"/>
            <a:r>
              <a:rPr kumimoji="1" lang="ja-JP" altLang="en-US" dirty="0" smtClean="0"/>
              <a:t>適切な介助の方法の判断による偏り</a:t>
            </a:r>
            <a:endParaRPr kumimoji="1" lang="en-US" altLang="ja-JP" dirty="0" smtClean="0"/>
          </a:p>
          <a:p>
            <a:pPr lvl="3"/>
            <a:r>
              <a:rPr lang="ja-JP" altLang="en-US" dirty="0" smtClean="0"/>
              <a:t>調査の選択基準に関する誤解など</a:t>
            </a:r>
            <a:endParaRPr lang="en-US" altLang="ja-JP" dirty="0" smtClean="0"/>
          </a:p>
          <a:p>
            <a:pPr lvl="3">
              <a:buNone/>
            </a:pPr>
            <a:r>
              <a:rPr lang="en-US" altLang="ja-JP" dirty="0" smtClean="0"/>
              <a:t>※</a:t>
            </a:r>
            <a:r>
              <a:rPr lang="ja-JP" altLang="en-US" dirty="0" smtClean="0"/>
              <a:t>　</a:t>
            </a:r>
            <a:r>
              <a:rPr kumimoji="1" lang="ja-JP" altLang="en-US" dirty="0" smtClean="0"/>
              <a:t>偏りが特定の項目に限定される場合に多くみられる。</a:t>
            </a:r>
            <a:endParaRPr kumimoji="1" lang="en-US" altLang="ja-JP" dirty="0" smtClean="0"/>
          </a:p>
          <a:p>
            <a:pPr lvl="3">
              <a:buNone/>
            </a:pPr>
            <a:endParaRPr kumimoji="1" lang="en-US" altLang="ja-JP" dirty="0" smtClean="0"/>
          </a:p>
          <a:p>
            <a:pPr>
              <a:lnSpc>
                <a:spcPct val="120000"/>
              </a:lnSpc>
              <a:buNone/>
            </a:pPr>
            <a:r>
              <a:rPr lang="en-US" altLang="ja-JP" dirty="0" smtClean="0"/>
              <a:t>	</a:t>
            </a:r>
            <a:r>
              <a:rPr kumimoji="1" lang="en-US" altLang="ja-JP" dirty="0" smtClean="0"/>
              <a:t>	</a:t>
            </a:r>
            <a:r>
              <a:rPr lang="ja-JP" altLang="en-US" sz="2600" u="sng" dirty="0" smtClean="0"/>
              <a:t>②</a:t>
            </a:r>
            <a:r>
              <a:rPr kumimoji="1" lang="ja-JP" altLang="en-US" sz="2600" u="sng" dirty="0" smtClean="0"/>
              <a:t>地域特性</a:t>
            </a:r>
            <a:r>
              <a:rPr lang="ja-JP" altLang="en-US" sz="2600" u="sng" dirty="0" smtClean="0"/>
              <a:t>による</a:t>
            </a:r>
            <a:r>
              <a:rPr kumimoji="1" lang="ja-JP" altLang="en-US" sz="2600" u="sng" dirty="0" smtClean="0"/>
              <a:t>偏り</a:t>
            </a:r>
            <a:endParaRPr kumimoji="1" lang="en-US" altLang="ja-JP" sz="2600" u="sng" dirty="0" smtClean="0"/>
          </a:p>
          <a:p>
            <a:pPr lvl="3">
              <a:lnSpc>
                <a:spcPct val="110000"/>
              </a:lnSpc>
            </a:pPr>
            <a:r>
              <a:rPr lang="ja-JP" altLang="en-US" dirty="0" smtClean="0"/>
              <a:t>集計期間中の年齢構成（≒人口構成）に偏りが見られる場合</a:t>
            </a:r>
            <a:endParaRPr lang="en-US" altLang="ja-JP" dirty="0" smtClean="0"/>
          </a:p>
          <a:p>
            <a:pPr lvl="3">
              <a:lnSpc>
                <a:spcPct val="110000"/>
              </a:lnSpc>
            </a:pPr>
            <a:r>
              <a:rPr lang="ja-JP" altLang="en-US" dirty="0" smtClean="0"/>
              <a:t>認定率に偏りが見られる場合</a:t>
            </a:r>
            <a:r>
              <a:rPr lang="ja-JP" altLang="en-US" sz="1500" dirty="0" smtClean="0"/>
              <a:t>（認定率は軽度と中重度を分けて考える）</a:t>
            </a:r>
            <a:endParaRPr lang="en-US" altLang="ja-JP" sz="1500" dirty="0" smtClean="0"/>
          </a:p>
          <a:p>
            <a:pPr lvl="4">
              <a:lnSpc>
                <a:spcPct val="110000"/>
              </a:lnSpc>
            </a:pPr>
            <a:r>
              <a:rPr lang="ja-JP" altLang="en-US" sz="1500" dirty="0" smtClean="0"/>
              <a:t>高齢者内の年齢構成／単身世帯率／</a:t>
            </a:r>
            <a:r>
              <a:rPr lang="en-US" altLang="ja-JP" sz="1500" dirty="0" smtClean="0"/>
              <a:t>65</a:t>
            </a:r>
            <a:r>
              <a:rPr lang="ja-JP" altLang="en-US" sz="1500" dirty="0" smtClean="0"/>
              <a:t>歳以上就労率など様々な要因が影響を与えることが分かっている。</a:t>
            </a:r>
            <a:endParaRPr lang="en-US" altLang="ja-JP" sz="1500" dirty="0" smtClean="0"/>
          </a:p>
          <a:p>
            <a:pPr lvl="3">
              <a:lnSpc>
                <a:spcPct val="110000"/>
              </a:lnSpc>
              <a:buNone/>
            </a:pPr>
            <a:r>
              <a:rPr lang="en-US" altLang="ja-JP" dirty="0" smtClean="0"/>
              <a:t>※</a:t>
            </a:r>
            <a:r>
              <a:rPr lang="ja-JP" altLang="en-US" dirty="0" smtClean="0"/>
              <a:t>　偏りが特定の項目に限定されず、多くの調査項目で共通傾向がみられる場合に多くみられる。</a:t>
            </a:r>
            <a:endParaRPr lang="en-US" altLang="ja-JP" sz="1500" dirty="0" smtClean="0"/>
          </a:p>
          <a:p>
            <a:pPr lvl="2">
              <a:lnSpc>
                <a:spcPct val="120000"/>
              </a:lnSpc>
              <a:buNone/>
            </a:pPr>
            <a:r>
              <a:rPr kumimoji="1" lang="en-US" altLang="ja-JP" sz="1200" dirty="0" smtClean="0"/>
              <a:t>※</a:t>
            </a:r>
            <a:r>
              <a:rPr kumimoji="1" lang="ja-JP" altLang="en-US" sz="1200" dirty="0" smtClean="0"/>
              <a:t>偏りがない場合：自治体内の判断基準の</a:t>
            </a:r>
            <a:r>
              <a:rPr lang="ja-JP" altLang="en-US" sz="1200" dirty="0"/>
              <a:t>ばらつき</a:t>
            </a:r>
            <a:r>
              <a:rPr lang="ja-JP" altLang="en-US" sz="1200" dirty="0" smtClean="0"/>
              <a:t>がないことを証明するものではない点に留意。</a:t>
            </a:r>
            <a:endParaRPr lang="en-US" altLang="ja-JP" sz="1200" dirty="0" smtClean="0"/>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円/楕円 68"/>
          <p:cNvSpPr/>
          <p:nvPr/>
        </p:nvSpPr>
        <p:spPr>
          <a:xfrm>
            <a:off x="3340100" y="2654300"/>
            <a:ext cx="2171700" cy="1193800"/>
          </a:xfrm>
          <a:prstGeom prst="ellipse">
            <a:avLst/>
          </a:prstGeom>
          <a:solidFill>
            <a:srgbClr val="FEDACA"/>
          </a:solidFill>
          <a:ln w="57150">
            <a:solidFill>
              <a:srgbClr val="F24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2" name="タイトル 1"/>
          <p:cNvSpPr>
            <a:spLocks noGrp="1"/>
          </p:cNvSpPr>
          <p:nvPr>
            <p:ph type="title"/>
          </p:nvPr>
        </p:nvSpPr>
        <p:spPr/>
        <p:txBody>
          <a:bodyPr/>
          <a:lstStyle/>
          <a:p>
            <a:r>
              <a:rPr lang="ja-JP" altLang="en-US" sz="3000" dirty="0" smtClean="0"/>
              <a:t>一次判定、選択率からみる業務分析データ（２）</a:t>
            </a:r>
            <a:endParaRPr kumimoji="1" lang="ja-JP" altLang="en-US" sz="3000" dirty="0"/>
          </a:p>
        </p:txBody>
      </p:sp>
      <p:sp>
        <p:nvSpPr>
          <p:cNvPr id="9" name="角丸四角形 8"/>
          <p:cNvSpPr/>
          <p:nvPr/>
        </p:nvSpPr>
        <p:spPr>
          <a:xfrm>
            <a:off x="2717800" y="1432699"/>
            <a:ext cx="3420000" cy="612000"/>
          </a:xfrm>
          <a:prstGeom prst="roundRect">
            <a:avLst/>
          </a:prstGeom>
          <a:noFill/>
          <a:ln w="57150" cmpd="dbl">
            <a:solidFill>
              <a:srgbClr val="F24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10" name="テキスト ボックス 9"/>
          <p:cNvSpPr txBox="1"/>
          <p:nvPr/>
        </p:nvSpPr>
        <p:spPr>
          <a:xfrm>
            <a:off x="2853000" y="1507867"/>
            <a:ext cx="3149600" cy="461665"/>
          </a:xfrm>
          <a:prstGeom prst="rect">
            <a:avLst/>
          </a:prstGeom>
          <a:noFill/>
        </p:spPr>
        <p:txBody>
          <a:bodyPr wrap="square" rtlCol="0">
            <a:spAutoFit/>
          </a:bodyPr>
          <a:lstStyle/>
          <a:p>
            <a:pPr algn="ctr"/>
            <a:r>
              <a:rPr kumimoji="1" lang="ja-JP" altLang="en-US" sz="2400" dirty="0" smtClean="0"/>
              <a:t>一次判定結果の偏り</a:t>
            </a:r>
            <a:endParaRPr kumimoji="1" lang="ja-JP" altLang="en-US" sz="2400" dirty="0"/>
          </a:p>
        </p:txBody>
      </p:sp>
      <p:cxnSp>
        <p:nvCxnSpPr>
          <p:cNvPr id="14" name="直線矢印コネクタ 13"/>
          <p:cNvCxnSpPr/>
          <p:nvPr/>
        </p:nvCxnSpPr>
        <p:spPr>
          <a:xfrm rot="5400000" flipH="1">
            <a:off x="4165600" y="2362200"/>
            <a:ext cx="495300" cy="0"/>
          </a:xfrm>
          <a:prstGeom prst="straightConnector1">
            <a:avLst/>
          </a:prstGeom>
          <a:ln w="76200">
            <a:solidFill>
              <a:srgbClr val="F24A38"/>
            </a:solidFill>
            <a:tailEnd type="arrow"/>
          </a:ln>
        </p:spPr>
        <p:style>
          <a:lnRef idx="1">
            <a:schemeClr val="accent1"/>
          </a:lnRef>
          <a:fillRef idx="0">
            <a:schemeClr val="accent1"/>
          </a:fillRef>
          <a:effectRef idx="0">
            <a:schemeClr val="accent1"/>
          </a:effectRef>
          <a:fontRef idx="minor">
            <a:schemeClr val="tx1"/>
          </a:fontRef>
        </p:style>
      </p:cxnSp>
      <p:sp>
        <p:nvSpPr>
          <p:cNvPr id="15" name="角丸四角形 14"/>
          <p:cNvSpPr/>
          <p:nvPr/>
        </p:nvSpPr>
        <p:spPr>
          <a:xfrm>
            <a:off x="495300" y="4381500"/>
            <a:ext cx="2171700" cy="889000"/>
          </a:xfrm>
          <a:prstGeom prst="roundRect">
            <a:avLst/>
          </a:prstGeom>
          <a:noFill/>
          <a:ln w="57150">
            <a:solidFill>
              <a:srgbClr val="FB82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98500" y="4502835"/>
            <a:ext cx="1765300" cy="646331"/>
          </a:xfrm>
          <a:prstGeom prst="rect">
            <a:avLst/>
          </a:prstGeom>
          <a:noFill/>
        </p:spPr>
        <p:txBody>
          <a:bodyPr wrap="square" rtlCol="0">
            <a:spAutoFit/>
          </a:bodyPr>
          <a:lstStyle/>
          <a:p>
            <a:pPr algn="ctr"/>
            <a:r>
              <a:rPr lang="ja-JP" altLang="en-US" sz="1800" dirty="0" smtClean="0"/>
              <a:t>調査方法・判断基準の偏り</a:t>
            </a:r>
            <a:endParaRPr kumimoji="1" lang="ja-JP" altLang="en-US" sz="1800" dirty="0"/>
          </a:p>
        </p:txBody>
      </p:sp>
      <p:sp>
        <p:nvSpPr>
          <p:cNvPr id="17" name="角丸四角形 16"/>
          <p:cNvSpPr/>
          <p:nvPr/>
        </p:nvSpPr>
        <p:spPr>
          <a:xfrm>
            <a:off x="6311900" y="4381500"/>
            <a:ext cx="2171700" cy="889000"/>
          </a:xfrm>
          <a:prstGeom prst="roundRect">
            <a:avLst/>
          </a:prstGeom>
          <a:noFill/>
          <a:ln w="57150">
            <a:solidFill>
              <a:srgbClr val="5F8A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6500128" y="4655235"/>
            <a:ext cx="1765300" cy="369332"/>
          </a:xfrm>
          <a:prstGeom prst="rect">
            <a:avLst/>
          </a:prstGeom>
          <a:noFill/>
        </p:spPr>
        <p:txBody>
          <a:bodyPr wrap="square" rtlCol="0">
            <a:spAutoFit/>
          </a:bodyPr>
          <a:lstStyle/>
          <a:p>
            <a:pPr algn="ctr"/>
            <a:r>
              <a:rPr kumimoji="1" lang="ja-JP" altLang="en-US" sz="1800" dirty="0" smtClean="0"/>
              <a:t>年齢構成の偏り</a:t>
            </a:r>
            <a:endParaRPr kumimoji="1" lang="en-US" altLang="ja-JP" sz="1800" dirty="0" smtClean="0"/>
          </a:p>
        </p:txBody>
      </p:sp>
      <p:sp>
        <p:nvSpPr>
          <p:cNvPr id="19" name="角丸四角形 18"/>
          <p:cNvSpPr/>
          <p:nvPr/>
        </p:nvSpPr>
        <p:spPr>
          <a:xfrm>
            <a:off x="3327400" y="4381500"/>
            <a:ext cx="2171700" cy="889000"/>
          </a:xfrm>
          <a:prstGeom prst="roundRect">
            <a:avLst/>
          </a:prstGeom>
          <a:noFill/>
          <a:ln w="57150">
            <a:solidFill>
              <a:srgbClr val="5F8A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530600" y="4641334"/>
            <a:ext cx="1765300" cy="369332"/>
          </a:xfrm>
          <a:prstGeom prst="rect">
            <a:avLst/>
          </a:prstGeom>
          <a:noFill/>
        </p:spPr>
        <p:txBody>
          <a:bodyPr wrap="square" rtlCol="0">
            <a:spAutoFit/>
          </a:bodyPr>
          <a:lstStyle/>
          <a:p>
            <a:pPr algn="ctr"/>
            <a:r>
              <a:rPr kumimoji="1" lang="ja-JP" altLang="en-US" sz="1800" dirty="0" smtClean="0"/>
              <a:t>認定率の偏り</a:t>
            </a:r>
            <a:endParaRPr kumimoji="1" lang="ja-JP" altLang="en-US" sz="1800" dirty="0"/>
          </a:p>
        </p:txBody>
      </p:sp>
      <p:cxnSp>
        <p:nvCxnSpPr>
          <p:cNvPr id="22" name="直線矢印コネクタ 21"/>
          <p:cNvCxnSpPr/>
          <p:nvPr/>
        </p:nvCxnSpPr>
        <p:spPr>
          <a:xfrm flipV="1">
            <a:off x="1619250" y="3568700"/>
            <a:ext cx="1720850" cy="793750"/>
          </a:xfrm>
          <a:prstGeom prst="straightConnector1">
            <a:avLst/>
          </a:prstGeom>
          <a:ln w="57150">
            <a:solidFill>
              <a:srgbClr val="FB8265"/>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H="1" flipV="1">
            <a:off x="5511800" y="3505200"/>
            <a:ext cx="1809750" cy="857250"/>
          </a:xfrm>
          <a:prstGeom prst="straightConnector1">
            <a:avLst/>
          </a:prstGeom>
          <a:ln w="57150">
            <a:solidFill>
              <a:srgbClr val="5F8AC3"/>
            </a:solidFill>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520700" y="5328335"/>
            <a:ext cx="2895600" cy="738664"/>
          </a:xfrm>
          <a:prstGeom prst="rect">
            <a:avLst/>
          </a:prstGeom>
          <a:noFill/>
        </p:spPr>
        <p:txBody>
          <a:bodyPr wrap="square" rtlCol="0">
            <a:spAutoFit/>
          </a:bodyPr>
          <a:lstStyle/>
          <a:p>
            <a:r>
              <a:rPr lang="ja-JP" altLang="en-US" sz="1400" dirty="0" smtClean="0"/>
              <a:t>▲選択基準の誤解</a:t>
            </a:r>
            <a:endParaRPr lang="en-US" altLang="ja-JP" sz="1400" dirty="0" smtClean="0"/>
          </a:p>
          <a:p>
            <a:r>
              <a:rPr kumimoji="1" lang="ja-JP" altLang="en-US" sz="1400" dirty="0" smtClean="0"/>
              <a:t>▲適切な介助の方法の判断の</a:t>
            </a:r>
            <a:r>
              <a:rPr lang="ja-JP" altLang="en-US" sz="1400" dirty="0" smtClean="0"/>
              <a:t>偏り</a:t>
            </a:r>
            <a:endParaRPr kumimoji="1" lang="en-US" altLang="ja-JP" sz="1400" dirty="0" smtClean="0"/>
          </a:p>
          <a:p>
            <a:r>
              <a:rPr lang="ja-JP" altLang="en-US" sz="1400" dirty="0" smtClean="0"/>
              <a:t>▲ローカルルール　／など</a:t>
            </a:r>
            <a:endParaRPr kumimoji="1" lang="ja-JP" altLang="en-US" sz="1400" dirty="0"/>
          </a:p>
        </p:txBody>
      </p:sp>
      <p:sp>
        <p:nvSpPr>
          <p:cNvPr id="48" name="テキスト ボックス 47"/>
          <p:cNvSpPr txBox="1"/>
          <p:nvPr/>
        </p:nvSpPr>
        <p:spPr>
          <a:xfrm>
            <a:off x="3340100" y="5328335"/>
            <a:ext cx="2895600" cy="954107"/>
          </a:xfrm>
          <a:prstGeom prst="rect">
            <a:avLst/>
          </a:prstGeom>
          <a:noFill/>
        </p:spPr>
        <p:txBody>
          <a:bodyPr wrap="square" rtlCol="0">
            <a:spAutoFit/>
          </a:bodyPr>
          <a:lstStyle/>
          <a:p>
            <a:r>
              <a:rPr lang="ja-JP" altLang="en-US" sz="1400" dirty="0" smtClean="0"/>
              <a:t>▲軽度／中重度認定率の偏り</a:t>
            </a:r>
            <a:endParaRPr lang="en-US" altLang="ja-JP" sz="1400" dirty="0" smtClean="0"/>
          </a:p>
          <a:p>
            <a:r>
              <a:rPr kumimoji="1" lang="en-US" altLang="ja-JP" sz="1400" dirty="0" smtClean="0"/>
              <a:t>※</a:t>
            </a:r>
            <a:r>
              <a:rPr kumimoji="1" lang="ja-JP" altLang="en-US" sz="1400" dirty="0" smtClean="0"/>
              <a:t>高齢者の人口構成／単身世帯率</a:t>
            </a:r>
            <a:r>
              <a:rPr kumimoji="1" lang="en-US" altLang="ja-JP" sz="1400" dirty="0" smtClean="0"/>
              <a:t/>
            </a:r>
            <a:br>
              <a:rPr kumimoji="1" lang="en-US" altLang="ja-JP" sz="1400" dirty="0" smtClean="0"/>
            </a:br>
            <a:r>
              <a:rPr kumimoji="1" lang="ja-JP" altLang="en-US" sz="1400" dirty="0" smtClean="0"/>
              <a:t>　 ／</a:t>
            </a:r>
            <a:r>
              <a:rPr kumimoji="1" lang="en-US" altLang="ja-JP" sz="1400" dirty="0" smtClean="0"/>
              <a:t>65</a:t>
            </a:r>
            <a:r>
              <a:rPr kumimoji="1" lang="ja-JP" altLang="en-US" sz="1400" dirty="0" smtClean="0"/>
              <a:t>歳以上の就業率など、</a:t>
            </a:r>
            <a:r>
              <a:rPr kumimoji="1" lang="en-US" altLang="ja-JP" sz="1400" dirty="0" smtClean="0"/>
              <a:t/>
            </a:r>
            <a:br>
              <a:rPr kumimoji="1" lang="en-US" altLang="ja-JP" sz="1400" dirty="0" smtClean="0"/>
            </a:br>
            <a:r>
              <a:rPr kumimoji="1" lang="ja-JP" altLang="en-US" sz="1400" dirty="0" smtClean="0"/>
              <a:t>　 偏る要因はさまざま</a:t>
            </a:r>
            <a:endParaRPr kumimoji="1" lang="ja-JP" altLang="en-US" sz="1400" dirty="0"/>
          </a:p>
        </p:txBody>
      </p:sp>
      <p:sp>
        <p:nvSpPr>
          <p:cNvPr id="49" name="テキスト ボックス 48"/>
          <p:cNvSpPr txBox="1"/>
          <p:nvPr/>
        </p:nvSpPr>
        <p:spPr>
          <a:xfrm>
            <a:off x="6248400" y="5328335"/>
            <a:ext cx="2895600" cy="523220"/>
          </a:xfrm>
          <a:prstGeom prst="rect">
            <a:avLst/>
          </a:prstGeom>
          <a:noFill/>
        </p:spPr>
        <p:txBody>
          <a:bodyPr wrap="square" rtlCol="0">
            <a:spAutoFit/>
          </a:bodyPr>
          <a:lstStyle/>
          <a:p>
            <a:r>
              <a:rPr lang="ja-JP" altLang="en-US" sz="1400" dirty="0" smtClean="0"/>
              <a:t>▲</a:t>
            </a:r>
            <a:r>
              <a:rPr lang="en-US" altLang="ja-JP" sz="1400" dirty="0" smtClean="0"/>
              <a:t>85</a:t>
            </a:r>
            <a:r>
              <a:rPr lang="ja-JP" altLang="en-US" sz="1400" dirty="0" smtClean="0"/>
              <a:t>歳以上高齢者の申請が多い</a:t>
            </a:r>
            <a:endParaRPr lang="en-US" altLang="ja-JP" sz="1400" dirty="0" smtClean="0"/>
          </a:p>
          <a:p>
            <a:r>
              <a:rPr lang="en-US" altLang="ja-JP" sz="1400" dirty="0" smtClean="0"/>
              <a:t>※</a:t>
            </a:r>
            <a:r>
              <a:rPr lang="ja-JP" altLang="en-US" sz="1400" dirty="0" smtClean="0"/>
              <a:t>集計期間の高齢者の年齢構成</a:t>
            </a:r>
            <a:endParaRPr kumimoji="1" lang="ja-JP" altLang="en-US" sz="1400" dirty="0"/>
          </a:p>
        </p:txBody>
      </p:sp>
      <p:sp>
        <p:nvSpPr>
          <p:cNvPr id="54" name="円/楕円 53"/>
          <p:cNvSpPr/>
          <p:nvPr/>
        </p:nvSpPr>
        <p:spPr>
          <a:xfrm>
            <a:off x="3175000" y="31496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58" name="円/楕円 57"/>
          <p:cNvSpPr/>
          <p:nvPr/>
        </p:nvSpPr>
        <p:spPr>
          <a:xfrm>
            <a:off x="3225800" y="25527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59" name="テキスト ボックス 58"/>
          <p:cNvSpPr txBox="1"/>
          <p:nvPr/>
        </p:nvSpPr>
        <p:spPr>
          <a:xfrm>
            <a:off x="3251200" y="2590800"/>
            <a:ext cx="492443" cy="461665"/>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下肢</a:t>
            </a:r>
            <a: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t/>
            </a:r>
            <a:b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br>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麻痺</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0" name="円/楕円 59"/>
          <p:cNvSpPr/>
          <p:nvPr/>
        </p:nvSpPr>
        <p:spPr>
          <a:xfrm>
            <a:off x="5092700" y="25654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61" name="テキスト ボックス 60"/>
          <p:cNvSpPr txBox="1"/>
          <p:nvPr/>
        </p:nvSpPr>
        <p:spPr>
          <a:xfrm>
            <a:off x="5118100" y="2603500"/>
            <a:ext cx="492443" cy="461665"/>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短期</a:t>
            </a:r>
            <a: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t/>
            </a:r>
            <a:b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br>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記憶</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2" name="円/楕円 61"/>
          <p:cNvSpPr/>
          <p:nvPr/>
        </p:nvSpPr>
        <p:spPr>
          <a:xfrm>
            <a:off x="3517900" y="34544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63" name="テキスト ボックス 62"/>
          <p:cNvSpPr txBox="1"/>
          <p:nvPr/>
        </p:nvSpPr>
        <p:spPr>
          <a:xfrm>
            <a:off x="3543300" y="3581400"/>
            <a:ext cx="492443" cy="276999"/>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移乗</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8" name="テキスト ボックス 67"/>
          <p:cNvSpPr txBox="1"/>
          <p:nvPr/>
        </p:nvSpPr>
        <p:spPr>
          <a:xfrm>
            <a:off x="3581400" y="2822545"/>
            <a:ext cx="1689100" cy="830997"/>
          </a:xfrm>
          <a:prstGeom prst="rect">
            <a:avLst/>
          </a:prstGeom>
          <a:noFill/>
        </p:spPr>
        <p:txBody>
          <a:bodyPr wrap="square" rtlCol="0">
            <a:spAutoFit/>
          </a:bodyPr>
          <a:lstStyle/>
          <a:p>
            <a:pPr algn="ctr"/>
            <a:r>
              <a:rPr kumimoji="1" lang="ja-JP" altLang="en-US" sz="2400" dirty="0" smtClean="0"/>
              <a:t>選択率の偏り</a:t>
            </a:r>
            <a:endParaRPr kumimoji="1" lang="ja-JP" altLang="en-US" sz="2400" dirty="0"/>
          </a:p>
        </p:txBody>
      </p:sp>
      <p:sp>
        <p:nvSpPr>
          <p:cNvPr id="73" name="正方形/長方形 72"/>
          <p:cNvSpPr/>
          <p:nvPr/>
        </p:nvSpPr>
        <p:spPr>
          <a:xfrm>
            <a:off x="6159500" y="4082902"/>
            <a:ext cx="2781300" cy="2292498"/>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5892800" y="2166035"/>
            <a:ext cx="2387600" cy="830997"/>
          </a:xfrm>
          <a:prstGeom prst="rect">
            <a:avLst/>
          </a:prstGeom>
          <a:noFill/>
        </p:spPr>
        <p:txBody>
          <a:bodyPr wrap="square" rtlCol="0">
            <a:spAutoFit/>
          </a:bodyPr>
          <a:lstStyle/>
          <a:p>
            <a:r>
              <a:rPr kumimoji="1" lang="ja-JP" altLang="en-US" sz="2400" dirty="0" smtClean="0">
                <a:solidFill>
                  <a:srgbClr val="FF0000"/>
                </a:solidFill>
                <a:latin typeface="+mn-ea"/>
                <a:ea typeface="+mn-ea"/>
                <a:cs typeface="Meiryo UI" pitchFamily="50" charset="-128"/>
              </a:rPr>
              <a:t>年齢構成の</a:t>
            </a:r>
            <a:r>
              <a:rPr kumimoji="1" lang="en-US" altLang="ja-JP" sz="2400" dirty="0" smtClean="0">
                <a:solidFill>
                  <a:srgbClr val="FF0000"/>
                </a:solidFill>
                <a:latin typeface="+mn-ea"/>
                <a:ea typeface="+mn-ea"/>
                <a:cs typeface="Meiryo UI" pitchFamily="50" charset="-128"/>
              </a:rPr>
              <a:t/>
            </a:r>
            <a:br>
              <a:rPr kumimoji="1" lang="en-US" altLang="ja-JP" sz="2400" dirty="0" smtClean="0">
                <a:solidFill>
                  <a:srgbClr val="FF0000"/>
                </a:solidFill>
                <a:latin typeface="+mn-ea"/>
                <a:ea typeface="+mn-ea"/>
                <a:cs typeface="Meiryo UI" pitchFamily="50" charset="-128"/>
              </a:rPr>
            </a:br>
            <a:r>
              <a:rPr kumimoji="1" lang="ja-JP" altLang="en-US" sz="2400" dirty="0" smtClean="0">
                <a:solidFill>
                  <a:srgbClr val="FF0000"/>
                </a:solidFill>
                <a:latin typeface="+mn-ea"/>
                <a:ea typeface="+mn-ea"/>
                <a:cs typeface="Meiryo UI" pitchFamily="50" charset="-128"/>
              </a:rPr>
              <a:t>影響を取り除く</a:t>
            </a:r>
            <a:endParaRPr kumimoji="1" lang="ja-JP" altLang="en-US" sz="2400" dirty="0">
              <a:solidFill>
                <a:srgbClr val="FF0000"/>
              </a:solidFill>
              <a:latin typeface="+mn-ea"/>
              <a:ea typeface="+mn-ea"/>
              <a:cs typeface="Meiryo UI" pitchFamily="50" charset="-128"/>
            </a:endParaRPr>
          </a:p>
        </p:txBody>
      </p:sp>
      <p:cxnSp>
        <p:nvCxnSpPr>
          <p:cNvPr id="79" name="直線矢印コネクタ 78"/>
          <p:cNvCxnSpPr/>
          <p:nvPr/>
        </p:nvCxnSpPr>
        <p:spPr>
          <a:xfrm flipH="1">
            <a:off x="6477000" y="3225800"/>
            <a:ext cx="936000" cy="0"/>
          </a:xfrm>
          <a:prstGeom prst="straightConnector1">
            <a:avLst/>
          </a:prstGeom>
          <a:ln w="57150">
            <a:solidFill>
              <a:srgbClr val="5F8AC3"/>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5400000" flipH="1">
            <a:off x="6870450" y="3772150"/>
            <a:ext cx="1080000" cy="0"/>
          </a:xfrm>
          <a:prstGeom prst="straightConnector1">
            <a:avLst/>
          </a:prstGeom>
          <a:ln w="57150">
            <a:solidFill>
              <a:srgbClr val="5F8AC3"/>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6070600" y="2489200"/>
            <a:ext cx="546100" cy="1323439"/>
          </a:xfrm>
          <a:prstGeom prst="rect">
            <a:avLst/>
          </a:prstGeom>
          <a:noFill/>
        </p:spPr>
        <p:txBody>
          <a:bodyPr wrap="square" rtlCol="0">
            <a:spAutoFit/>
          </a:bodyPr>
          <a:lstStyle/>
          <a:p>
            <a:pPr algn="ctr"/>
            <a:r>
              <a:rPr kumimoji="1" lang="en-US" altLang="ja-JP" sz="8000" dirty="0" smtClean="0">
                <a:solidFill>
                  <a:srgbClr val="FF0000"/>
                </a:solidFill>
                <a:latin typeface="+mn-ea"/>
                <a:ea typeface="+mn-ea"/>
                <a:cs typeface="Meiryo UI" pitchFamily="50" charset="-128"/>
              </a:rPr>
              <a:t>×</a:t>
            </a:r>
            <a:endParaRPr kumimoji="1" lang="ja-JP" altLang="en-US" sz="8000" dirty="0">
              <a:solidFill>
                <a:srgbClr val="FF0000"/>
              </a:solidFill>
              <a:latin typeface="+mn-ea"/>
              <a:ea typeface="+mn-ea"/>
              <a:cs typeface="Meiryo UI" pitchFamily="50" charset="-128"/>
            </a:endParaRPr>
          </a:p>
        </p:txBody>
      </p:sp>
      <p:sp>
        <p:nvSpPr>
          <p:cNvPr id="85" name="円形吹き出し 84"/>
          <p:cNvSpPr/>
          <p:nvPr/>
        </p:nvSpPr>
        <p:spPr>
          <a:xfrm>
            <a:off x="7594600" y="1270000"/>
            <a:ext cx="1231900" cy="1092200"/>
          </a:xfrm>
          <a:prstGeom prst="wedgeEllipseCallout">
            <a:avLst>
              <a:gd name="adj1" fmla="val -54924"/>
              <a:gd name="adj2" fmla="val 7000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84" name="テキスト ボックス 83"/>
          <p:cNvSpPr txBox="1"/>
          <p:nvPr/>
        </p:nvSpPr>
        <p:spPr>
          <a:xfrm>
            <a:off x="7556500" y="1340535"/>
            <a:ext cx="1308100" cy="830997"/>
          </a:xfrm>
          <a:prstGeom prst="rect">
            <a:avLst/>
          </a:prstGeom>
          <a:noFill/>
        </p:spPr>
        <p:txBody>
          <a:bodyPr wrap="square" rtlCol="0">
            <a:spAutoFit/>
          </a:bodyPr>
          <a:lstStyle/>
          <a:p>
            <a:pPr algn="ctr"/>
            <a:r>
              <a:rPr kumimoji="1" lang="ja-JP" altLang="en-US" sz="2400" dirty="0" smtClean="0">
                <a:solidFill>
                  <a:schemeClr val="bg1"/>
                </a:solidFill>
                <a:latin typeface="+mn-ea"/>
                <a:ea typeface="+mn-ea"/>
                <a:cs typeface="Meiryo UI" pitchFamily="50" charset="-128"/>
              </a:rPr>
              <a:t>補正</a:t>
            </a:r>
            <a:r>
              <a:rPr kumimoji="1" lang="en-US" altLang="ja-JP" sz="2400" dirty="0" smtClean="0">
                <a:solidFill>
                  <a:schemeClr val="bg1"/>
                </a:solidFill>
                <a:latin typeface="+mn-ea"/>
                <a:ea typeface="+mn-ea"/>
                <a:cs typeface="Meiryo UI" pitchFamily="50" charset="-128"/>
              </a:rPr>
              <a:t/>
            </a:r>
            <a:br>
              <a:rPr kumimoji="1" lang="en-US" altLang="ja-JP" sz="2400" dirty="0" smtClean="0">
                <a:solidFill>
                  <a:schemeClr val="bg1"/>
                </a:solidFill>
                <a:latin typeface="+mn-ea"/>
                <a:ea typeface="+mn-ea"/>
                <a:cs typeface="Meiryo UI" pitchFamily="50" charset="-128"/>
              </a:rPr>
            </a:br>
            <a:r>
              <a:rPr kumimoji="1" lang="ja-JP" altLang="en-US" sz="2400" dirty="0" smtClean="0">
                <a:solidFill>
                  <a:schemeClr val="bg1"/>
                </a:solidFill>
                <a:latin typeface="+mn-ea"/>
                <a:ea typeface="+mn-ea"/>
                <a:cs typeface="Meiryo UI" pitchFamily="50" charset="-128"/>
              </a:rPr>
              <a:t>選択率</a:t>
            </a:r>
            <a:endParaRPr kumimoji="1" lang="ja-JP" altLang="en-US" sz="2400" dirty="0">
              <a:solidFill>
                <a:schemeClr val="bg1"/>
              </a:solidFill>
              <a:latin typeface="+mn-ea"/>
              <a:ea typeface="+mn-ea"/>
              <a:cs typeface="Meiryo UI" pitchFamily="50" charset="-128"/>
            </a:endParaRPr>
          </a:p>
        </p:txBody>
      </p:sp>
      <p:sp>
        <p:nvSpPr>
          <p:cNvPr id="86" name="円/楕円 85"/>
          <p:cNvSpPr/>
          <p:nvPr/>
        </p:nvSpPr>
        <p:spPr>
          <a:xfrm>
            <a:off x="5219700" y="31750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89" name="円/楕円 88"/>
          <p:cNvSpPr/>
          <p:nvPr/>
        </p:nvSpPr>
        <p:spPr>
          <a:xfrm>
            <a:off x="4737100" y="34798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90" name="テキスト ボックス 89"/>
          <p:cNvSpPr txBox="1"/>
          <p:nvPr/>
        </p:nvSpPr>
        <p:spPr>
          <a:xfrm>
            <a:off x="4787900" y="3606800"/>
            <a:ext cx="492443" cy="276999"/>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移動</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93" name="円/楕円 92"/>
          <p:cNvSpPr/>
          <p:nvPr/>
        </p:nvSpPr>
        <p:spPr>
          <a:xfrm>
            <a:off x="4216400" y="36703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cxnSp>
        <p:nvCxnSpPr>
          <p:cNvPr id="21" name="直線矢印コネクタ 20"/>
          <p:cNvCxnSpPr/>
          <p:nvPr/>
        </p:nvCxnSpPr>
        <p:spPr>
          <a:xfrm rot="5400000" flipH="1">
            <a:off x="4165600" y="4114800"/>
            <a:ext cx="495300" cy="0"/>
          </a:xfrm>
          <a:prstGeom prst="straightConnector1">
            <a:avLst/>
          </a:prstGeom>
          <a:ln w="57150">
            <a:solidFill>
              <a:srgbClr val="5F8AC3"/>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539012" y="4120066"/>
            <a:ext cx="2438103" cy="461665"/>
          </a:xfrm>
          <a:prstGeom prst="rect">
            <a:avLst/>
          </a:prstGeom>
          <a:noFill/>
        </p:spPr>
        <p:txBody>
          <a:bodyPr wrap="square" rtlCol="0">
            <a:spAutoFit/>
          </a:bodyPr>
          <a:lstStyle/>
          <a:p>
            <a:r>
              <a:rPr lang="ja-JP" altLang="en-US" sz="1200" dirty="0" smtClean="0"/>
              <a:t>①調査方法・判断基準</a:t>
            </a:r>
          </a:p>
          <a:p>
            <a:endParaRPr kumimoji="1" lang="ja-JP" altLang="en-US" sz="1200" dirty="0"/>
          </a:p>
        </p:txBody>
      </p:sp>
      <p:sp>
        <p:nvSpPr>
          <p:cNvPr id="39" name="テキスト ボックス 38"/>
          <p:cNvSpPr txBox="1"/>
          <p:nvPr/>
        </p:nvSpPr>
        <p:spPr>
          <a:xfrm>
            <a:off x="3324744" y="4120066"/>
            <a:ext cx="1765300" cy="276999"/>
          </a:xfrm>
          <a:prstGeom prst="rect">
            <a:avLst/>
          </a:prstGeom>
          <a:noFill/>
        </p:spPr>
        <p:txBody>
          <a:bodyPr wrap="square" rtlCol="0">
            <a:spAutoFit/>
          </a:bodyPr>
          <a:lstStyle/>
          <a:p>
            <a:r>
              <a:rPr kumimoji="1" lang="ja-JP" altLang="en-US" sz="1200" dirty="0" smtClean="0"/>
              <a:t>②地域特性</a:t>
            </a:r>
            <a:endParaRPr kumimoji="1" lang="ja-JP" altLang="en-US" sz="1200" dirty="0"/>
          </a:p>
        </p:txBody>
      </p:sp>
      <p:sp>
        <p:nvSpPr>
          <p:cNvPr id="40" name="テキスト ボックス 39"/>
          <p:cNvSpPr txBox="1"/>
          <p:nvPr/>
        </p:nvSpPr>
        <p:spPr>
          <a:xfrm>
            <a:off x="6333758" y="4120066"/>
            <a:ext cx="1765300" cy="276999"/>
          </a:xfrm>
          <a:prstGeom prst="rect">
            <a:avLst/>
          </a:prstGeom>
          <a:noFill/>
        </p:spPr>
        <p:txBody>
          <a:bodyPr wrap="square" rtlCol="0">
            <a:spAutoFit/>
          </a:bodyPr>
          <a:lstStyle/>
          <a:p>
            <a:r>
              <a:rPr kumimoji="1" lang="ja-JP" altLang="en-US" sz="1200" dirty="0" smtClean="0"/>
              <a:t>②地域特性</a:t>
            </a:r>
            <a:endParaRPr kumimoji="1" lang="ja-JP" altLang="en-US" sz="1200" dirty="0"/>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「②地域特性」　年齢と認定率の関係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726641"/>
          </a:xfrm>
        </p:spPr>
        <p:txBody>
          <a:bodyPr>
            <a:normAutofit fontScale="70000" lnSpcReduction="20000"/>
          </a:bodyPr>
          <a:lstStyle/>
          <a:p>
            <a:pPr>
              <a:lnSpc>
                <a:spcPct val="120000"/>
              </a:lnSpc>
            </a:pPr>
            <a:r>
              <a:rPr lang="ja-JP" altLang="en-US" sz="3400" dirty="0" smtClean="0"/>
              <a:t>年齢区分が高くなるほど、認定率は高くなる</a:t>
            </a:r>
            <a:r>
              <a:rPr lang="en-US" altLang="ja-JP" sz="2400" dirty="0" smtClean="0"/>
              <a:t/>
            </a:r>
            <a:br>
              <a:rPr lang="en-US" altLang="ja-JP" sz="2400" dirty="0" smtClean="0"/>
            </a:br>
            <a:r>
              <a:rPr lang="ja-JP" altLang="en-US" sz="2400" dirty="0" smtClean="0"/>
              <a:t>⇒</a:t>
            </a:r>
            <a:r>
              <a:rPr lang="en-US" altLang="ja-JP" sz="2400" dirty="0" smtClean="0"/>
              <a:t>75</a:t>
            </a:r>
            <a:r>
              <a:rPr lang="ja-JP" altLang="en-US" sz="2400" dirty="0" smtClean="0"/>
              <a:t>歳以上、</a:t>
            </a:r>
            <a:r>
              <a:rPr lang="en-US" altLang="ja-JP" sz="2400" dirty="0" smtClean="0"/>
              <a:t>85</a:t>
            </a:r>
            <a:r>
              <a:rPr lang="ja-JP" altLang="en-US" sz="2400" dirty="0" smtClean="0"/>
              <a:t>歳以上の高齢者が多い市区町村ほど、認定率は高くなる傾向</a:t>
            </a:r>
            <a:endParaRPr lang="en-US" altLang="ja-JP" sz="2400" dirty="0" smtClean="0"/>
          </a:p>
        </p:txBody>
      </p:sp>
      <p:pic>
        <p:nvPicPr>
          <p:cNvPr id="4098" name="Picture 2"/>
          <p:cNvPicPr>
            <a:picLocks noChangeAspect="1" noChangeArrowheads="1"/>
          </p:cNvPicPr>
          <p:nvPr/>
        </p:nvPicPr>
        <p:blipFill>
          <a:blip r:embed="rId3" cstate="print"/>
          <a:srcRect/>
          <a:stretch>
            <a:fillRect/>
          </a:stretch>
        </p:blipFill>
        <p:spPr bwMode="auto">
          <a:xfrm>
            <a:off x="920641" y="1902315"/>
            <a:ext cx="6941097" cy="4176179"/>
          </a:xfrm>
          <a:prstGeom prst="rect">
            <a:avLst/>
          </a:prstGeom>
          <a:noFill/>
          <a:ln w="9525">
            <a:noFill/>
            <a:miter lim="800000"/>
            <a:headEnd/>
            <a:tailEnd/>
          </a:ln>
          <a:effectLst/>
        </p:spPr>
      </p:pic>
      <p:sp>
        <p:nvSpPr>
          <p:cNvPr id="5" name="テキスト ボックス 4"/>
          <p:cNvSpPr txBox="1"/>
          <p:nvPr/>
        </p:nvSpPr>
        <p:spPr>
          <a:xfrm>
            <a:off x="578068" y="6032941"/>
            <a:ext cx="4265911" cy="461665"/>
          </a:xfrm>
          <a:prstGeom prst="rect">
            <a:avLst/>
          </a:prstGeom>
          <a:noFill/>
        </p:spPr>
        <p:txBody>
          <a:bodyPr wrap="none" rtlCol="0">
            <a:spAutoFit/>
          </a:bodyPr>
          <a:lstStyle/>
          <a:p>
            <a:r>
              <a:rPr kumimoji="1" lang="en-US" altLang="ja-JP" sz="1200" dirty="0" smtClean="0"/>
              <a:t>※</a:t>
            </a:r>
            <a:r>
              <a:rPr kumimoji="1" lang="ja-JP" altLang="en-US" sz="1200" dirty="0" smtClean="0"/>
              <a:t>認定者数：介護給付費実態調査（</a:t>
            </a:r>
            <a:r>
              <a:rPr kumimoji="1" lang="en-US" altLang="ja-JP" sz="1200" dirty="0" smtClean="0"/>
              <a:t>H26.12</a:t>
            </a:r>
            <a:r>
              <a:rPr kumimoji="1" lang="ja-JP" altLang="en-US" sz="1200" dirty="0" smtClean="0"/>
              <a:t>）</a:t>
            </a:r>
            <a:endParaRPr kumimoji="1" lang="en-US" altLang="ja-JP" sz="1200" dirty="0" smtClean="0"/>
          </a:p>
          <a:p>
            <a:r>
              <a:rPr lang="en-US" altLang="ja-JP" sz="1200" dirty="0" smtClean="0"/>
              <a:t>※</a:t>
            </a:r>
            <a:r>
              <a:rPr lang="ja-JP" altLang="en-US" sz="1200" dirty="0" smtClean="0"/>
              <a:t>年齢区分別人口：</a:t>
            </a:r>
            <a:r>
              <a:rPr lang="zh-TW" altLang="en-US" sz="1200" dirty="0" smtClean="0"/>
              <a:t>住民基本台帳年齢階級別人口</a:t>
            </a:r>
            <a:r>
              <a:rPr lang="ja-JP" altLang="en-US" sz="1200" dirty="0" smtClean="0"/>
              <a:t>（</a:t>
            </a:r>
            <a:r>
              <a:rPr lang="en-US" altLang="ja-JP" sz="1200" dirty="0" smtClean="0"/>
              <a:t>H</a:t>
            </a:r>
            <a:r>
              <a:rPr lang="en-US" altLang="zh-TW" sz="1200" dirty="0" smtClean="0"/>
              <a:t>27.1.1</a:t>
            </a:r>
            <a:r>
              <a:rPr lang="ja-JP" altLang="en-US" sz="1200" dirty="0" smtClean="0"/>
              <a:t>）</a:t>
            </a:r>
            <a:endParaRPr kumimoji="1" lang="ja-JP" altLang="en-US" sz="1200" dirty="0"/>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「②地域特性」　年齢と</a:t>
            </a:r>
            <a:r>
              <a:rPr lang="ja-JP" altLang="en-US" sz="3200" dirty="0" smtClean="0"/>
              <a:t>要介護度区分</a:t>
            </a:r>
            <a:r>
              <a:rPr kumimoji="1" lang="ja-JP" altLang="en-US" sz="3200" dirty="0" smtClean="0"/>
              <a:t>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989400"/>
          </a:xfrm>
        </p:spPr>
        <p:txBody>
          <a:bodyPr>
            <a:normAutofit fontScale="40000" lnSpcReduction="20000"/>
          </a:bodyPr>
          <a:lstStyle/>
          <a:p>
            <a:pPr>
              <a:lnSpc>
                <a:spcPct val="120000"/>
              </a:lnSpc>
            </a:pPr>
            <a:r>
              <a:rPr lang="en-US" altLang="ja-JP" sz="5000" dirty="0" smtClean="0"/>
              <a:t>90</a:t>
            </a:r>
            <a:r>
              <a:rPr lang="ja-JP" altLang="en-US" sz="5000" dirty="0" smtClean="0"/>
              <a:t>歳以上では、年齢区分が高くなるほど、要介護度の高い割合が大きくなる</a:t>
            </a:r>
            <a:r>
              <a:rPr lang="en-US" altLang="ja-JP" sz="5000" dirty="0" smtClean="0"/>
              <a:t/>
            </a:r>
            <a:br>
              <a:rPr lang="en-US" altLang="ja-JP" sz="5000" dirty="0" smtClean="0"/>
            </a:br>
            <a:r>
              <a:rPr lang="ja-JP" altLang="en-US" sz="4000" dirty="0" smtClean="0"/>
              <a:t>⇒</a:t>
            </a:r>
            <a:r>
              <a:rPr lang="en-US" altLang="ja-JP" sz="4000" dirty="0" smtClean="0"/>
              <a:t>90</a:t>
            </a:r>
            <a:r>
              <a:rPr lang="ja-JP" altLang="en-US" sz="4000" dirty="0" smtClean="0"/>
              <a:t>歳以上の高齢者が多い市区町村では、要介護度の高い認定者が多くなる傾向</a:t>
            </a:r>
            <a:endParaRPr lang="en-US" altLang="ja-JP" sz="4000" dirty="0" smtClean="0"/>
          </a:p>
        </p:txBody>
      </p:sp>
      <p:sp>
        <p:nvSpPr>
          <p:cNvPr id="5" name="テキスト ボックス 4"/>
          <p:cNvSpPr txBox="1"/>
          <p:nvPr/>
        </p:nvSpPr>
        <p:spPr>
          <a:xfrm>
            <a:off x="578068" y="6032941"/>
            <a:ext cx="4265911" cy="461665"/>
          </a:xfrm>
          <a:prstGeom prst="rect">
            <a:avLst/>
          </a:prstGeom>
          <a:noFill/>
        </p:spPr>
        <p:txBody>
          <a:bodyPr wrap="none" rtlCol="0">
            <a:spAutoFit/>
          </a:bodyPr>
          <a:lstStyle/>
          <a:p>
            <a:r>
              <a:rPr kumimoji="1" lang="en-US" altLang="ja-JP" sz="1200" dirty="0" smtClean="0"/>
              <a:t>※</a:t>
            </a:r>
            <a:r>
              <a:rPr kumimoji="1" lang="ja-JP" altLang="en-US" sz="1200" dirty="0" smtClean="0"/>
              <a:t>認定者数：介護給付費実態調査（</a:t>
            </a:r>
            <a:r>
              <a:rPr kumimoji="1" lang="en-US" altLang="ja-JP" sz="1200" dirty="0" smtClean="0"/>
              <a:t>H26.12</a:t>
            </a:r>
            <a:r>
              <a:rPr kumimoji="1" lang="ja-JP" altLang="en-US" sz="1200" dirty="0" smtClean="0"/>
              <a:t>）</a:t>
            </a:r>
            <a:endParaRPr kumimoji="1" lang="en-US" altLang="ja-JP" sz="1200" dirty="0" smtClean="0"/>
          </a:p>
          <a:p>
            <a:r>
              <a:rPr lang="en-US" altLang="ja-JP" sz="1200" dirty="0" smtClean="0"/>
              <a:t>※</a:t>
            </a:r>
            <a:r>
              <a:rPr lang="ja-JP" altLang="en-US" sz="1200" dirty="0" smtClean="0"/>
              <a:t>年齢区分別人口：</a:t>
            </a:r>
            <a:r>
              <a:rPr lang="zh-TW" altLang="en-US" sz="1200" dirty="0" smtClean="0"/>
              <a:t>住民基本台帳年齢階級別人口</a:t>
            </a:r>
            <a:r>
              <a:rPr lang="ja-JP" altLang="en-US" sz="1200" dirty="0" smtClean="0"/>
              <a:t>（</a:t>
            </a:r>
            <a:r>
              <a:rPr lang="en-US" altLang="ja-JP" sz="1200" dirty="0" smtClean="0"/>
              <a:t>H</a:t>
            </a:r>
            <a:r>
              <a:rPr lang="en-US" altLang="zh-TW" sz="1200" dirty="0" smtClean="0"/>
              <a:t>27.1.1</a:t>
            </a:r>
            <a:r>
              <a:rPr lang="ja-JP" altLang="en-US" sz="1200" dirty="0" smtClean="0"/>
              <a:t>）</a:t>
            </a:r>
            <a:endParaRPr kumimoji="1" lang="ja-JP" altLang="en-US" sz="1200" dirty="0"/>
          </a:p>
        </p:txBody>
      </p:sp>
      <p:pic>
        <p:nvPicPr>
          <p:cNvPr id="1026" name="Picture 2"/>
          <p:cNvPicPr>
            <a:picLocks noChangeAspect="1" noChangeArrowheads="1"/>
          </p:cNvPicPr>
          <p:nvPr/>
        </p:nvPicPr>
        <p:blipFill>
          <a:blip r:embed="rId3" cstate="print"/>
          <a:srcRect/>
          <a:stretch>
            <a:fillRect/>
          </a:stretch>
        </p:blipFill>
        <p:spPr bwMode="auto">
          <a:xfrm>
            <a:off x="866774" y="2117724"/>
            <a:ext cx="7645505" cy="3940175"/>
          </a:xfrm>
          <a:prstGeom prst="rect">
            <a:avLst/>
          </a:prstGeom>
          <a:noFill/>
          <a:ln w="9525">
            <a:noFill/>
            <a:miter lim="800000"/>
            <a:headEnd/>
            <a:tailEnd/>
          </a:ln>
          <a:effectLst/>
        </p:spPr>
      </p:pic>
      <p:cxnSp>
        <p:nvCxnSpPr>
          <p:cNvPr id="8" name="直線コネクタ 7"/>
          <p:cNvCxnSpPr/>
          <p:nvPr/>
        </p:nvCxnSpPr>
        <p:spPr>
          <a:xfrm>
            <a:off x="556986" y="4686300"/>
            <a:ext cx="8305800" cy="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a:off x="5135526" y="4438502"/>
            <a:ext cx="896974" cy="867145"/>
          </a:xfrm>
          <a:prstGeom prst="straightConnector1">
            <a:avLst/>
          </a:prstGeom>
          <a:ln w="762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6108700" y="4305300"/>
            <a:ext cx="2019300"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5082363" y="5130800"/>
            <a:ext cx="3045637"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794744" y="4723525"/>
            <a:ext cx="2326161"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「②地域特性」　認定率と各指標</a:t>
            </a:r>
            <a:r>
              <a:rPr kumimoji="1" lang="ja-JP" altLang="en-US" sz="3200" dirty="0" smtClean="0"/>
              <a:t>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525722"/>
          </a:xfrm>
        </p:spPr>
        <p:txBody>
          <a:bodyPr>
            <a:noAutofit/>
          </a:bodyPr>
          <a:lstStyle/>
          <a:p>
            <a:pPr>
              <a:lnSpc>
                <a:spcPct val="120000"/>
              </a:lnSpc>
            </a:pPr>
            <a:r>
              <a:rPr lang="ja-JP" altLang="en-US" sz="2800" dirty="0" smtClean="0"/>
              <a:t>認定率は、様々な要因が影響を与えている</a:t>
            </a:r>
            <a:endParaRPr lang="en-US" altLang="ja-JP" sz="2800" dirty="0" smtClean="0"/>
          </a:p>
        </p:txBody>
      </p:sp>
      <p:sp>
        <p:nvSpPr>
          <p:cNvPr id="5" name="テキスト ボックス 4"/>
          <p:cNvSpPr txBox="1"/>
          <p:nvPr/>
        </p:nvSpPr>
        <p:spPr>
          <a:xfrm>
            <a:off x="705217" y="5828262"/>
            <a:ext cx="5912196" cy="461665"/>
          </a:xfrm>
          <a:prstGeom prst="rect">
            <a:avLst/>
          </a:prstGeom>
          <a:noFill/>
        </p:spPr>
        <p:txBody>
          <a:bodyPr wrap="none" rtlCol="0">
            <a:spAutoFit/>
          </a:bodyPr>
          <a:lstStyle/>
          <a:p>
            <a:r>
              <a:rPr lang="en-US" altLang="ja-JP" sz="1200" dirty="0" smtClean="0"/>
              <a:t>※ **. </a:t>
            </a:r>
            <a:r>
              <a:rPr lang="ja-JP" altLang="ja-JP" sz="1200" dirty="0" smtClean="0"/>
              <a:t>相関係数は</a:t>
            </a:r>
            <a:r>
              <a:rPr lang="en-US" altLang="ja-JP" sz="1200" dirty="0" smtClean="0"/>
              <a:t> 1% </a:t>
            </a:r>
            <a:r>
              <a:rPr lang="ja-JP" altLang="ja-JP" sz="1200" dirty="0" smtClean="0"/>
              <a:t>水準で有意</a:t>
            </a:r>
            <a:r>
              <a:rPr lang="en-US" altLang="ja-JP" sz="1200" dirty="0" smtClean="0"/>
              <a:t> (</a:t>
            </a:r>
            <a:r>
              <a:rPr lang="ja-JP" altLang="ja-JP" sz="1200" dirty="0" smtClean="0"/>
              <a:t>両側</a:t>
            </a:r>
            <a:r>
              <a:rPr lang="en-US" altLang="ja-JP" sz="1200" dirty="0" smtClean="0"/>
              <a:t>)</a:t>
            </a:r>
            <a:r>
              <a:rPr lang="ja-JP" altLang="en-US" sz="1200" dirty="0" smtClean="0"/>
              <a:t>　　</a:t>
            </a:r>
            <a:r>
              <a:rPr lang="en-US" altLang="ja-JP" sz="1200" dirty="0" smtClean="0"/>
              <a:t>*. </a:t>
            </a:r>
            <a:r>
              <a:rPr lang="ja-JP" altLang="ja-JP" sz="1200" dirty="0" smtClean="0"/>
              <a:t>相関係数は</a:t>
            </a:r>
            <a:r>
              <a:rPr lang="en-US" altLang="ja-JP" sz="1200" dirty="0" smtClean="0"/>
              <a:t> 5% </a:t>
            </a:r>
            <a:r>
              <a:rPr lang="ja-JP" altLang="ja-JP" sz="1200" dirty="0" smtClean="0"/>
              <a:t>水準で有意</a:t>
            </a:r>
            <a:r>
              <a:rPr lang="en-US" altLang="ja-JP" sz="1200" dirty="0" smtClean="0"/>
              <a:t> (</a:t>
            </a:r>
            <a:r>
              <a:rPr lang="ja-JP" altLang="ja-JP" sz="1200" dirty="0" smtClean="0"/>
              <a:t>両側</a:t>
            </a:r>
            <a:r>
              <a:rPr lang="en-US" altLang="ja-JP" sz="1200" dirty="0" smtClean="0"/>
              <a:t>)</a:t>
            </a:r>
          </a:p>
          <a:p>
            <a:r>
              <a:rPr lang="ja-JP" altLang="en-US" sz="1200" dirty="0" smtClean="0"/>
              <a:t>出典）</a:t>
            </a:r>
            <a:r>
              <a:rPr kumimoji="1" lang="ja-JP" altLang="en-US" sz="1200" dirty="0" smtClean="0"/>
              <a:t>平成</a:t>
            </a:r>
            <a:r>
              <a:rPr kumimoji="1" lang="en-US" altLang="ja-JP" sz="1200" dirty="0" smtClean="0"/>
              <a:t>25</a:t>
            </a:r>
            <a:r>
              <a:rPr kumimoji="1" lang="ja-JP" altLang="en-US" sz="1200" dirty="0" smtClean="0"/>
              <a:t>年度要介護認定適正化事業報告書</a:t>
            </a:r>
            <a:endParaRPr kumimoji="1" lang="ja-JP" altLang="en-US" sz="1200" dirty="0"/>
          </a:p>
        </p:txBody>
      </p:sp>
      <p:graphicFrame>
        <p:nvGraphicFramePr>
          <p:cNvPr id="7" name="表 6"/>
          <p:cNvGraphicFramePr>
            <a:graphicFrameLocks noGrp="1"/>
          </p:cNvGraphicFramePr>
          <p:nvPr/>
        </p:nvGraphicFramePr>
        <p:xfrm>
          <a:off x="742950" y="1852472"/>
          <a:ext cx="7696200" cy="3931641"/>
        </p:xfrm>
        <a:graphic>
          <a:graphicData uri="http://schemas.openxmlformats.org/drawingml/2006/table">
            <a:tbl>
              <a:tblPr/>
              <a:tblGrid>
                <a:gridCol w="3858474"/>
                <a:gridCol w="1278958"/>
                <a:gridCol w="1278958"/>
                <a:gridCol w="1279810"/>
              </a:tblGrid>
              <a:tr h="446488">
                <a:tc>
                  <a:txBody>
                    <a:bodyPr/>
                    <a:lstStyle/>
                    <a:p>
                      <a:pPr marL="95250" indent="63500" algn="just">
                        <a:lnSpc>
                          <a:spcPts val="1200"/>
                        </a:lnSpc>
                        <a:spcAft>
                          <a:spcPts val="0"/>
                        </a:spcAft>
                      </a:pPr>
                      <a:endParaRPr lang="en-US" sz="1050" kern="100" dirty="0">
                        <a:latin typeface="ＭＳ Ｐゴシック"/>
                        <a:ea typeface="ＭＳ Ｐ明朝"/>
                        <a:cs typeface="Times New Roman"/>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r>
                        <a:rPr lang="en-US" sz="1200" kern="100" dirty="0">
                          <a:latin typeface="ＭＳ Ｐゴシック" pitchFamily="50" charset="-128"/>
                          <a:ea typeface="ＭＳ Ｐゴシック" pitchFamily="50" charset="-128"/>
                          <a:cs typeface="Times New Roman"/>
                        </a:rPr>
                        <a:t/>
                      </a:r>
                      <a:br>
                        <a:rPr lang="en-US" sz="1200" kern="100" dirty="0">
                          <a:latin typeface="ＭＳ Ｐゴシック" pitchFamily="50" charset="-128"/>
                          <a:ea typeface="ＭＳ Ｐゴシック" pitchFamily="50" charset="-128"/>
                          <a:cs typeface="Times New Roman"/>
                        </a:rPr>
                      </a:br>
                      <a:r>
                        <a:rPr lang="ja-JP" sz="1200" kern="100" dirty="0">
                          <a:latin typeface="ＭＳ Ｐゴシック" pitchFamily="50" charset="-128"/>
                          <a:ea typeface="ＭＳ Ｐゴシック" pitchFamily="50" charset="-128"/>
                          <a:cs typeface="Times New Roman"/>
                        </a:rPr>
                        <a:t>（要支援１・２）</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r>
                        <a:rPr lang="en-US" sz="1200" kern="100" dirty="0">
                          <a:latin typeface="ＭＳ Ｐゴシック" pitchFamily="50" charset="-128"/>
                          <a:ea typeface="ＭＳ Ｐゴシック" pitchFamily="50" charset="-128"/>
                          <a:cs typeface="Times New Roman"/>
                        </a:rPr>
                        <a:t/>
                      </a:r>
                      <a:br>
                        <a:rPr lang="en-US" sz="1200" kern="100" dirty="0">
                          <a:latin typeface="ＭＳ Ｐゴシック" pitchFamily="50" charset="-128"/>
                          <a:ea typeface="ＭＳ Ｐゴシック" pitchFamily="50" charset="-128"/>
                          <a:cs typeface="Times New Roman"/>
                        </a:rPr>
                      </a:br>
                      <a:r>
                        <a:rPr lang="ja-JP" sz="1200" kern="100" dirty="0">
                          <a:latin typeface="ＭＳ Ｐゴシック" pitchFamily="50" charset="-128"/>
                          <a:ea typeface="ＭＳ Ｐゴシック" pitchFamily="50" charset="-128"/>
                          <a:cs typeface="Times New Roman"/>
                        </a:rPr>
                        <a:t>（要介護１～５）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後期高齢化率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0.653**</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tabLst>
                          <a:tab pos="407670" algn="ctr"/>
                          <a:tab pos="815340" algn="r"/>
                        </a:tabLst>
                      </a:pPr>
                      <a:r>
                        <a:rPr lang="en-US" sz="1200" kern="100">
                          <a:latin typeface="Century"/>
                          <a:ea typeface="ＭＳ 明朝"/>
                          <a:cs typeface="Times New Roman"/>
                        </a:rPr>
                        <a:t>		0.270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0.800**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pP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歳以上単身世帯率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0.402**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0.604**</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0.112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歳以上就業率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-0.341*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-0.483**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-0.121</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シルバー人材センター会員率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-0.239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-0.336*</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-0.087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59833">
                <a:tc>
                  <a:txBody>
                    <a:bodyPr/>
                    <a:lstStyle/>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ボランティア行動率</a:t>
                      </a: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a:t>
                      </a:r>
                      <a:r>
                        <a:rPr lang="en-US" sz="1200" kern="100" dirty="0" smtClean="0">
                          <a:latin typeface="ＭＳ Ｐゴシック" pitchFamily="50" charset="-128"/>
                          <a:ea typeface="ＭＳ Ｐゴシック" pitchFamily="50" charset="-128"/>
                          <a:cs typeface="Times New Roman"/>
                        </a:rPr>
                        <a:t>)</a:t>
                      </a:r>
                    </a:p>
                    <a:p>
                      <a:pPr indent="63500" algn="just">
                        <a:lnSpc>
                          <a:spcPts val="1400"/>
                        </a:lnSpc>
                        <a:spcAft>
                          <a:spcPts val="0"/>
                        </a:spcAft>
                      </a:pPr>
                      <a:r>
                        <a:rPr lang="ja-JP" sz="1200" kern="100" dirty="0" smtClean="0">
                          <a:latin typeface="ＭＳ Ｐゴシック" pitchFamily="50" charset="-128"/>
                          <a:ea typeface="ＭＳ Ｐゴシック" pitchFamily="50" charset="-128"/>
                          <a:cs typeface="Times New Roman"/>
                        </a:rPr>
                        <a:t>健康</a:t>
                      </a:r>
                      <a:r>
                        <a:rPr lang="ja-JP" sz="1200" kern="100" dirty="0">
                          <a:latin typeface="ＭＳ Ｐゴシック" pitchFamily="50" charset="-128"/>
                          <a:ea typeface="ＭＳ Ｐゴシック" pitchFamily="50" charset="-128"/>
                          <a:cs typeface="Times New Roman"/>
                        </a:rPr>
                        <a:t>や医療サービスに関係した活動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-0.261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-0.158</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-0.277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46854">
                <a:tc>
                  <a:txBody>
                    <a:bodyPr/>
                    <a:lstStyle/>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ボランティア行動率</a:t>
                      </a: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a:t>
                      </a:r>
                      <a:r>
                        <a:rPr lang="en-US" sz="1200" kern="100" dirty="0">
                          <a:latin typeface="ＭＳ Ｐゴシック" pitchFamily="50" charset="-128"/>
                          <a:ea typeface="ＭＳ Ｐゴシック" pitchFamily="50" charset="-128"/>
                          <a:cs typeface="Times New Roman"/>
                        </a:rPr>
                        <a:t>)</a:t>
                      </a:r>
                      <a:endParaRPr lang="ja-JP" sz="1200" kern="100" dirty="0">
                        <a:latin typeface="ＭＳ Ｐゴシック" pitchFamily="50" charset="-128"/>
                        <a:ea typeface="ＭＳ Ｐゴシック" pitchFamily="50" charset="-128"/>
                        <a:cs typeface="Times New Roman"/>
                      </a:endParaRPr>
                    </a:p>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高齢者を対象とした活動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-0.055</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-0.082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-0.016</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生活保護被保護高齢者率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0.322*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tabLst>
                          <a:tab pos="407670" algn="ctr"/>
                          <a:tab pos="815340" algn="r"/>
                        </a:tabLst>
                      </a:pPr>
                      <a:r>
                        <a:rPr lang="en-US" sz="1200" kern="100" dirty="0">
                          <a:latin typeface="Century"/>
                          <a:ea typeface="ＭＳ 明朝"/>
                          <a:cs typeface="Times New Roman"/>
                        </a:rPr>
                        <a:t>		0.487**</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0.088</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訪問介護事業所数（高齢者１万人当たり）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0.537**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dirty="0">
                          <a:latin typeface="Century"/>
                          <a:ea typeface="ＭＳ 明朝"/>
                          <a:cs typeface="Times New Roman"/>
                        </a:rPr>
                        <a:t>0.669**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0.270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訪問看護事業所数（高齢者１万人当たり）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0.442**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tabLst>
                          <a:tab pos="407670" algn="ctr"/>
                          <a:tab pos="815340" algn="r"/>
                        </a:tabLst>
                      </a:pPr>
                      <a:r>
                        <a:rPr lang="en-US" sz="1200" kern="100" dirty="0">
                          <a:latin typeface="Century"/>
                          <a:ea typeface="ＭＳ 明朝"/>
                          <a:cs typeface="Times New Roman"/>
                        </a:rPr>
                        <a:t>		0.436**</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0.323*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通所介護事業所数（高齢者１万人当たり）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0.344*</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0.165</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0.402**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通所リハ事業所数（高齢者１万人当たり）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0.592**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dirty="0">
                          <a:latin typeface="Century"/>
                          <a:ea typeface="ＭＳ 明朝"/>
                          <a:cs typeface="Times New Roman"/>
                        </a:rPr>
                        <a:t>0.479**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0.523**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軽度変更率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0.173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0.332*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-0.014</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重度変更率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-0.062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0.060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-0.151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6" name="正方形/長方形 5"/>
          <p:cNvSpPr/>
          <p:nvPr/>
        </p:nvSpPr>
        <p:spPr>
          <a:xfrm>
            <a:off x="685800" y="2286000"/>
            <a:ext cx="2044700" cy="7747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98500" y="4114800"/>
            <a:ext cx="3200400" cy="1244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 name="直線コネクタ 56"/>
          <p:cNvCxnSpPr/>
          <p:nvPr/>
        </p:nvCxnSpPr>
        <p:spPr>
          <a:xfrm>
            <a:off x="508000" y="4724400"/>
            <a:ext cx="468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5524948" y="5029200"/>
            <a:ext cx="2780852" cy="1079500"/>
          </a:xfrm>
          <a:prstGeom prst="rect">
            <a:avLst/>
          </a:prstGeom>
          <a:noFill/>
          <a:ln w="38100">
            <a:solidFill>
              <a:srgbClr val="66852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sz="3200" dirty="0" smtClean="0"/>
              <a:t>【</a:t>
            </a:r>
            <a:r>
              <a:rPr kumimoji="1" lang="ja-JP" altLang="en-US" sz="3200" dirty="0" smtClean="0"/>
              <a:t>参考</a:t>
            </a:r>
            <a:r>
              <a:rPr kumimoji="1" lang="en-US" altLang="ja-JP" sz="3200" dirty="0" smtClean="0"/>
              <a:t>】</a:t>
            </a:r>
            <a:r>
              <a:rPr kumimoji="1" lang="ja-JP" altLang="en-US" sz="3200" dirty="0" smtClean="0"/>
              <a:t>年齢構成の影響を取り除いた補正値</a:t>
            </a:r>
            <a:endParaRPr kumimoji="1" lang="ja-JP" altLang="en-US" sz="2400" dirty="0">
              <a:solidFill>
                <a:srgbClr val="FF0000"/>
              </a:solidFill>
            </a:endParaRPr>
          </a:p>
        </p:txBody>
      </p:sp>
      <p:sp>
        <p:nvSpPr>
          <p:cNvPr id="4" name="コンテンツ プレースホルダー 3"/>
          <p:cNvSpPr>
            <a:spLocks noGrp="1"/>
          </p:cNvSpPr>
          <p:nvPr>
            <p:ph sz="quarter" idx="1"/>
          </p:nvPr>
        </p:nvSpPr>
        <p:spPr>
          <a:xfrm>
            <a:off x="566738" y="1196752"/>
            <a:ext cx="8253734" cy="3083148"/>
          </a:xfrm>
        </p:spPr>
        <p:txBody>
          <a:bodyPr>
            <a:normAutofit/>
          </a:bodyPr>
          <a:lstStyle/>
          <a:p>
            <a:pPr>
              <a:lnSpc>
                <a:spcPct val="120000"/>
              </a:lnSpc>
            </a:pPr>
            <a:r>
              <a:rPr lang="ja-JP" altLang="en-US" sz="1800" dirty="0" smtClean="0"/>
              <a:t>「②地域特性」のうち、市区町村の年齢構成による影響を取り除いた</a:t>
            </a:r>
            <a:r>
              <a:rPr lang="en-US" altLang="ja-JP" sz="1800" dirty="0" smtClean="0"/>
              <a:t/>
            </a:r>
            <a:br>
              <a:rPr lang="en-US" altLang="ja-JP" sz="1800" dirty="0" smtClean="0"/>
            </a:br>
            <a:r>
              <a:rPr lang="ja-JP" altLang="en-US" sz="1800" dirty="0" smtClean="0"/>
              <a:t>補正値を参考情報として提示</a:t>
            </a:r>
            <a:endParaRPr lang="en-US" altLang="ja-JP" sz="1800" dirty="0" smtClean="0"/>
          </a:p>
          <a:p>
            <a:pPr>
              <a:lnSpc>
                <a:spcPct val="120000"/>
              </a:lnSpc>
            </a:pPr>
            <a:r>
              <a:rPr lang="ja-JP" altLang="en-US" sz="1800" dirty="0" smtClean="0"/>
              <a:t>補正値の算出方法（</a:t>
            </a:r>
            <a:r>
              <a:rPr lang="en-US" altLang="ja-JP" sz="1800" dirty="0" smtClean="0"/>
              <a:t>※</a:t>
            </a:r>
            <a:r>
              <a:rPr lang="ja-JP" altLang="en-US" sz="1800" dirty="0" smtClean="0"/>
              <a:t>選択率の場合）</a:t>
            </a:r>
            <a:endParaRPr lang="en-US" altLang="ja-JP" sz="1800" dirty="0" smtClean="0"/>
          </a:p>
          <a:p>
            <a:pPr lvl="1">
              <a:lnSpc>
                <a:spcPct val="120000"/>
              </a:lnSpc>
              <a:buFont typeface="Arial" pitchFamily="34" charset="0"/>
              <a:buChar char="•"/>
            </a:pPr>
            <a:r>
              <a:rPr kumimoji="1" lang="ja-JP" altLang="en-US" sz="1400" dirty="0" smtClean="0"/>
              <a:t>「</a:t>
            </a:r>
            <a:r>
              <a:rPr kumimoji="1" lang="en-US" altLang="ja-JP" sz="1400" dirty="0" smtClean="0"/>
              <a:t>A</a:t>
            </a:r>
            <a:r>
              <a:rPr kumimoji="1" lang="ja-JP" altLang="en-US" sz="1400" dirty="0" smtClean="0"/>
              <a:t>市」の年齢階級別（５歳刻み）の選択率を算出（</a:t>
            </a:r>
            <a:r>
              <a:rPr kumimoji="1" lang="en-US" altLang="ja-JP" sz="1400" dirty="0" smtClean="0"/>
              <a:t>65</a:t>
            </a:r>
            <a:r>
              <a:rPr kumimoji="1" lang="ja-JP" altLang="en-US" sz="1400" dirty="0" smtClean="0"/>
              <a:t>歳～</a:t>
            </a:r>
            <a:r>
              <a:rPr kumimoji="1" lang="en-US" altLang="ja-JP" sz="1400" dirty="0" smtClean="0"/>
              <a:t>95</a:t>
            </a:r>
            <a:r>
              <a:rPr kumimoji="1" lang="ja-JP" altLang="en-US" sz="1400" dirty="0" smtClean="0"/>
              <a:t>歳以上）</a:t>
            </a:r>
            <a:endParaRPr kumimoji="1" lang="en-US" altLang="ja-JP" sz="1400" dirty="0" smtClean="0"/>
          </a:p>
          <a:p>
            <a:pPr lvl="1">
              <a:lnSpc>
                <a:spcPct val="120000"/>
              </a:lnSpc>
              <a:buFont typeface="Arial" pitchFamily="34" charset="0"/>
              <a:buChar char="•"/>
            </a:pPr>
            <a:r>
              <a:rPr lang="ja-JP" altLang="en-US" sz="1400" dirty="0" smtClean="0"/>
              <a:t>「全国」の年齢階級別の「人数」に、 「</a:t>
            </a:r>
            <a:r>
              <a:rPr lang="en-US" altLang="ja-JP" sz="1400" dirty="0" smtClean="0"/>
              <a:t> A</a:t>
            </a:r>
            <a:r>
              <a:rPr lang="ja-JP" altLang="en-US" sz="1400" dirty="0" smtClean="0"/>
              <a:t>市」の年齢階級別の「選択率」を乗じる</a:t>
            </a:r>
            <a:endParaRPr lang="en-US" altLang="ja-JP" sz="1400" dirty="0" smtClean="0"/>
          </a:p>
          <a:p>
            <a:pPr lvl="1">
              <a:lnSpc>
                <a:spcPct val="120000"/>
              </a:lnSpc>
              <a:buNone/>
            </a:pPr>
            <a:r>
              <a:rPr lang="ja-JP" altLang="en-US" sz="1400" dirty="0" smtClean="0"/>
              <a:t>　⇒</a:t>
            </a:r>
            <a:r>
              <a:rPr lang="ja-JP" altLang="en-US" sz="1400" b="1" u="sng" dirty="0" smtClean="0"/>
              <a:t>「</a:t>
            </a:r>
            <a:r>
              <a:rPr lang="en-US" altLang="ja-JP" sz="1400" b="1" u="sng" dirty="0" smtClean="0"/>
              <a:t>A</a:t>
            </a:r>
            <a:r>
              <a:rPr lang="ja-JP" altLang="en-US" sz="1400" b="1" u="sng" dirty="0" smtClean="0"/>
              <a:t>市」の選択率</a:t>
            </a:r>
            <a:r>
              <a:rPr lang="ja-JP" altLang="en-US" sz="1400" dirty="0" smtClean="0"/>
              <a:t>を用いた</a:t>
            </a:r>
            <a:r>
              <a:rPr lang="ja-JP" altLang="en-US" sz="1400" b="1" u="sng" dirty="0" smtClean="0"/>
              <a:t>「全国」の年齢階級別の選択人数</a:t>
            </a:r>
            <a:r>
              <a:rPr lang="ja-JP" altLang="en-US" sz="1400" dirty="0" smtClean="0"/>
              <a:t>が算出される</a:t>
            </a:r>
            <a:endParaRPr lang="en-US" altLang="ja-JP" sz="1400" dirty="0" smtClean="0"/>
          </a:p>
          <a:p>
            <a:pPr lvl="1">
              <a:lnSpc>
                <a:spcPct val="120000"/>
              </a:lnSpc>
              <a:buFont typeface="Arial" pitchFamily="34" charset="0"/>
              <a:buChar char="•"/>
            </a:pPr>
            <a:r>
              <a:rPr lang="ja-JP" altLang="en-US" sz="1400" dirty="0" smtClean="0"/>
              <a:t>上記年齢階級別の選択人数を足し上げ、選択人数の総数を算出し、調査対象期間中の「全国」のケース数にて除する</a:t>
            </a:r>
            <a:endParaRPr lang="en-US" altLang="ja-JP" sz="1400" dirty="0" smtClean="0"/>
          </a:p>
          <a:p>
            <a:pPr lvl="1">
              <a:lnSpc>
                <a:spcPct val="120000"/>
              </a:lnSpc>
              <a:buNone/>
            </a:pPr>
            <a:r>
              <a:rPr lang="ja-JP" altLang="en-US" sz="1400" dirty="0" smtClean="0"/>
              <a:t>　⇒</a:t>
            </a:r>
            <a:r>
              <a:rPr lang="ja-JP" altLang="en-US" sz="1400" b="1" u="sng" dirty="0" smtClean="0"/>
              <a:t>「全国」の年齢構成で補正された「市区町村」の補正選択率</a:t>
            </a:r>
            <a:r>
              <a:rPr lang="ja-JP" altLang="en-US" sz="1400" dirty="0" smtClean="0"/>
              <a:t>が算出される</a:t>
            </a:r>
            <a:endParaRPr lang="en-US" altLang="ja-JP" sz="1400" dirty="0" smtClean="0"/>
          </a:p>
        </p:txBody>
      </p:sp>
      <p:sp>
        <p:nvSpPr>
          <p:cNvPr id="5" name="テキスト ボックス 4"/>
          <p:cNvSpPr txBox="1"/>
          <p:nvPr/>
        </p:nvSpPr>
        <p:spPr>
          <a:xfrm>
            <a:off x="533373" y="4714611"/>
            <a:ext cx="1043876" cy="1600438"/>
          </a:xfrm>
          <a:prstGeom prst="rect">
            <a:avLst/>
          </a:prstGeom>
          <a:noFill/>
        </p:spPr>
        <p:txBody>
          <a:bodyPr wrap="none" rtlCol="0">
            <a:spAutoFit/>
          </a:bodyPr>
          <a:lstStyle/>
          <a:p>
            <a:r>
              <a:rPr kumimoji="1" lang="en-US" altLang="ja-JP" sz="1400" spc="-150" dirty="0" smtClean="0"/>
              <a:t>65</a:t>
            </a:r>
            <a:r>
              <a:rPr kumimoji="1" lang="ja-JP" altLang="en-US" sz="1400" spc="-150" dirty="0" smtClean="0"/>
              <a:t>歳～</a:t>
            </a:r>
            <a:r>
              <a:rPr kumimoji="1" lang="en-US" altLang="ja-JP" sz="1400" spc="-150" dirty="0" smtClean="0"/>
              <a:t>69</a:t>
            </a:r>
            <a:r>
              <a:rPr kumimoji="1" lang="ja-JP" altLang="en-US" sz="1400" spc="-150" dirty="0" smtClean="0"/>
              <a:t>歳</a:t>
            </a:r>
            <a:endParaRPr kumimoji="1" lang="en-US" altLang="ja-JP" sz="1400" spc="-150" dirty="0" smtClean="0"/>
          </a:p>
          <a:p>
            <a:r>
              <a:rPr lang="en-US" altLang="ja-JP" sz="1400" spc="-150" dirty="0" smtClean="0"/>
              <a:t>70</a:t>
            </a:r>
            <a:r>
              <a:rPr lang="ja-JP" altLang="en-US" sz="1400" spc="-150" dirty="0" smtClean="0"/>
              <a:t>歳～</a:t>
            </a:r>
            <a:r>
              <a:rPr lang="en-US" altLang="ja-JP" sz="1400" spc="-150" dirty="0" smtClean="0"/>
              <a:t>74</a:t>
            </a:r>
            <a:r>
              <a:rPr lang="ja-JP" altLang="en-US" sz="1400" spc="-150" dirty="0" smtClean="0"/>
              <a:t>歳</a:t>
            </a:r>
            <a:endParaRPr lang="en-US" altLang="ja-JP" sz="1400" spc="-150" dirty="0" smtClean="0"/>
          </a:p>
          <a:p>
            <a:r>
              <a:rPr kumimoji="1" lang="en-US" altLang="ja-JP" sz="1400" spc="-150" dirty="0" smtClean="0"/>
              <a:t>75</a:t>
            </a:r>
            <a:r>
              <a:rPr kumimoji="1" lang="ja-JP" altLang="en-US" sz="1400" spc="-150" dirty="0" smtClean="0"/>
              <a:t>歳～</a:t>
            </a:r>
            <a:r>
              <a:rPr kumimoji="1" lang="en-US" altLang="ja-JP" sz="1400" spc="-150" dirty="0" smtClean="0"/>
              <a:t>79</a:t>
            </a:r>
            <a:r>
              <a:rPr kumimoji="1" lang="ja-JP" altLang="en-US" sz="1400" spc="-150" dirty="0" smtClean="0"/>
              <a:t>歳</a:t>
            </a:r>
            <a:endParaRPr kumimoji="1" lang="en-US" altLang="ja-JP" sz="1400" spc="-150" dirty="0" smtClean="0"/>
          </a:p>
          <a:p>
            <a:r>
              <a:rPr lang="en-US" altLang="ja-JP" sz="1400" spc="-150" dirty="0" smtClean="0"/>
              <a:t>80</a:t>
            </a:r>
            <a:r>
              <a:rPr lang="ja-JP" altLang="en-US" sz="1400" spc="-150" dirty="0" smtClean="0"/>
              <a:t>歳～</a:t>
            </a:r>
            <a:r>
              <a:rPr lang="en-US" altLang="ja-JP" sz="1400" spc="-150" dirty="0" smtClean="0"/>
              <a:t>84</a:t>
            </a:r>
            <a:r>
              <a:rPr lang="ja-JP" altLang="en-US" sz="1400" spc="-150" dirty="0" smtClean="0"/>
              <a:t>歳</a:t>
            </a:r>
            <a:endParaRPr lang="en-US" altLang="ja-JP" sz="1400" spc="-150" dirty="0" smtClean="0"/>
          </a:p>
          <a:p>
            <a:r>
              <a:rPr kumimoji="1" lang="en-US" altLang="ja-JP" sz="1400" spc="-150" dirty="0" smtClean="0"/>
              <a:t>85</a:t>
            </a:r>
            <a:r>
              <a:rPr kumimoji="1" lang="ja-JP" altLang="en-US" sz="1400" spc="-150" dirty="0" smtClean="0"/>
              <a:t>歳～</a:t>
            </a:r>
            <a:r>
              <a:rPr kumimoji="1" lang="en-US" altLang="ja-JP" sz="1400" spc="-150" dirty="0" smtClean="0"/>
              <a:t>89</a:t>
            </a:r>
            <a:r>
              <a:rPr kumimoji="1" lang="ja-JP" altLang="en-US" sz="1400" spc="-150" dirty="0" smtClean="0"/>
              <a:t>歳</a:t>
            </a:r>
            <a:endParaRPr kumimoji="1" lang="en-US" altLang="ja-JP" sz="1400" spc="-150" dirty="0" smtClean="0"/>
          </a:p>
          <a:p>
            <a:r>
              <a:rPr lang="en-US" altLang="ja-JP" sz="1400" spc="-150" dirty="0" smtClean="0"/>
              <a:t>90</a:t>
            </a:r>
            <a:r>
              <a:rPr lang="ja-JP" altLang="en-US" sz="1400" spc="-150" dirty="0" smtClean="0"/>
              <a:t>歳～</a:t>
            </a:r>
            <a:r>
              <a:rPr lang="en-US" altLang="ja-JP" sz="1400" spc="-150" dirty="0" smtClean="0"/>
              <a:t>94</a:t>
            </a:r>
            <a:r>
              <a:rPr lang="ja-JP" altLang="en-US" sz="1400" spc="-150" dirty="0" smtClean="0"/>
              <a:t>歳</a:t>
            </a:r>
            <a:endParaRPr lang="en-US" altLang="ja-JP" sz="1400" spc="-150" dirty="0" smtClean="0"/>
          </a:p>
          <a:p>
            <a:r>
              <a:rPr kumimoji="1" lang="en-US" altLang="ja-JP" sz="1400" spc="-150" dirty="0" smtClean="0"/>
              <a:t>95</a:t>
            </a:r>
            <a:r>
              <a:rPr kumimoji="1" lang="ja-JP" altLang="en-US" sz="1400" spc="-150" dirty="0" smtClean="0"/>
              <a:t>歳以上</a:t>
            </a:r>
            <a:endParaRPr kumimoji="1" lang="ja-JP" altLang="en-US" sz="1400" spc="-150" dirty="0"/>
          </a:p>
        </p:txBody>
      </p:sp>
      <p:sp>
        <p:nvSpPr>
          <p:cNvPr id="16" name="正方形/長方形 15"/>
          <p:cNvSpPr/>
          <p:nvPr/>
        </p:nvSpPr>
        <p:spPr>
          <a:xfrm>
            <a:off x="3251690" y="4788184"/>
            <a:ext cx="75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251690" y="4998391"/>
            <a:ext cx="111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3251690" y="5208598"/>
            <a:ext cx="1404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3251690" y="5418805"/>
            <a:ext cx="1008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3251690" y="5629012"/>
            <a:ext cx="792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3251690" y="5839219"/>
            <a:ext cx="57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251690" y="6049426"/>
            <a:ext cx="21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1711762" y="4736129"/>
            <a:ext cx="785793" cy="1600438"/>
          </a:xfrm>
          <a:prstGeom prst="rect">
            <a:avLst/>
          </a:prstGeom>
          <a:noFill/>
        </p:spPr>
        <p:txBody>
          <a:bodyPr wrap="none" rtlCol="0">
            <a:spAutoFit/>
          </a:bodyPr>
          <a:lstStyle/>
          <a:p>
            <a:r>
              <a:rPr kumimoji="1" lang="en-US" altLang="ja-JP" sz="1400" dirty="0" smtClean="0"/>
              <a:t>20.0</a:t>
            </a:r>
            <a:r>
              <a:rPr kumimoji="1" lang="ja-JP" altLang="en-US" sz="1400" dirty="0" smtClean="0"/>
              <a:t>％</a:t>
            </a:r>
            <a:endParaRPr kumimoji="1" lang="en-US" altLang="ja-JP" sz="1400" dirty="0" smtClean="0"/>
          </a:p>
          <a:p>
            <a:r>
              <a:rPr lang="en-US" altLang="ja-JP" sz="1400" dirty="0" smtClean="0"/>
              <a:t>30.0</a:t>
            </a:r>
            <a:r>
              <a:rPr lang="ja-JP" altLang="en-US" sz="1400" dirty="0" smtClean="0"/>
              <a:t>％</a:t>
            </a:r>
            <a:endParaRPr lang="en-US" altLang="ja-JP" sz="1400" dirty="0" smtClean="0"/>
          </a:p>
          <a:p>
            <a:r>
              <a:rPr lang="en-US" altLang="ja-JP" sz="1400" dirty="0" smtClean="0"/>
              <a:t>40.0</a:t>
            </a:r>
            <a:r>
              <a:rPr lang="ja-JP" altLang="en-US" sz="1400" dirty="0" smtClean="0"/>
              <a:t>％</a:t>
            </a:r>
            <a:endParaRPr lang="en-US" altLang="ja-JP" sz="1400" dirty="0" smtClean="0"/>
          </a:p>
          <a:p>
            <a:r>
              <a:rPr lang="en-US" altLang="ja-JP" sz="1400" dirty="0" smtClean="0"/>
              <a:t>50.0</a:t>
            </a:r>
            <a:r>
              <a:rPr lang="ja-JP" altLang="en-US" sz="1400" dirty="0" smtClean="0"/>
              <a:t>％</a:t>
            </a:r>
            <a:endParaRPr lang="en-US" altLang="ja-JP" sz="1400" dirty="0" smtClean="0"/>
          </a:p>
          <a:p>
            <a:r>
              <a:rPr lang="en-US" altLang="ja-JP" sz="1400" dirty="0" smtClean="0"/>
              <a:t>60.0</a:t>
            </a:r>
            <a:r>
              <a:rPr lang="ja-JP" altLang="en-US" sz="1400" dirty="0" smtClean="0"/>
              <a:t>％</a:t>
            </a:r>
            <a:endParaRPr lang="en-US" altLang="ja-JP" sz="1400" dirty="0" smtClean="0"/>
          </a:p>
          <a:p>
            <a:r>
              <a:rPr lang="en-US" altLang="ja-JP" sz="1400" dirty="0" smtClean="0"/>
              <a:t>70.0</a:t>
            </a:r>
            <a:r>
              <a:rPr lang="ja-JP" altLang="en-US" sz="1400" dirty="0" smtClean="0"/>
              <a:t>％</a:t>
            </a:r>
            <a:endParaRPr lang="en-US" altLang="ja-JP" sz="1400" dirty="0" smtClean="0"/>
          </a:p>
          <a:p>
            <a:r>
              <a:rPr lang="en-US" altLang="ja-JP" sz="1400" dirty="0" smtClean="0"/>
              <a:t>80.0</a:t>
            </a:r>
            <a:r>
              <a:rPr lang="ja-JP" altLang="en-US" sz="1400" dirty="0" smtClean="0"/>
              <a:t>％</a:t>
            </a:r>
            <a:endParaRPr lang="en-US" altLang="ja-JP" sz="1400" dirty="0" smtClean="0"/>
          </a:p>
        </p:txBody>
      </p:sp>
      <p:sp>
        <p:nvSpPr>
          <p:cNvPr id="29" name="テキスト ボックス 28"/>
          <p:cNvSpPr txBox="1"/>
          <p:nvPr/>
        </p:nvSpPr>
        <p:spPr>
          <a:xfrm>
            <a:off x="655765" y="4453085"/>
            <a:ext cx="800219" cy="276999"/>
          </a:xfrm>
          <a:prstGeom prst="rect">
            <a:avLst/>
          </a:prstGeom>
          <a:noFill/>
        </p:spPr>
        <p:txBody>
          <a:bodyPr wrap="none" rtlCol="0">
            <a:spAutoFit/>
          </a:bodyPr>
          <a:lstStyle/>
          <a:p>
            <a:r>
              <a:rPr kumimoji="1" lang="ja-JP" altLang="en-US" sz="1200" b="1" dirty="0" smtClean="0"/>
              <a:t>年齢</a:t>
            </a:r>
            <a:r>
              <a:rPr lang="ja-JP" altLang="en-US" sz="1200" b="1" dirty="0" smtClean="0"/>
              <a:t>階級</a:t>
            </a:r>
            <a:endParaRPr kumimoji="1" lang="ja-JP" altLang="en-US" sz="1200" b="1" dirty="0"/>
          </a:p>
        </p:txBody>
      </p:sp>
      <p:sp>
        <p:nvSpPr>
          <p:cNvPr id="46" name="正方形/長方形 45"/>
          <p:cNvSpPr/>
          <p:nvPr/>
        </p:nvSpPr>
        <p:spPr>
          <a:xfrm>
            <a:off x="1572260" y="4191000"/>
            <a:ext cx="980440" cy="2197100"/>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2551209" y="5176985"/>
            <a:ext cx="596638" cy="584775"/>
          </a:xfrm>
          <a:prstGeom prst="rect">
            <a:avLst/>
          </a:prstGeom>
          <a:noFill/>
        </p:spPr>
        <p:txBody>
          <a:bodyPr wrap="none" rtlCol="0">
            <a:spAutoFit/>
          </a:bodyPr>
          <a:lstStyle/>
          <a:p>
            <a:r>
              <a:rPr kumimoji="1" lang="en-US" altLang="ja-JP" sz="3200" b="1" dirty="0" smtClean="0"/>
              <a:t>×</a:t>
            </a:r>
            <a:endParaRPr kumimoji="1" lang="ja-JP" altLang="en-US" sz="3200" b="1" dirty="0"/>
          </a:p>
        </p:txBody>
      </p:sp>
      <p:sp>
        <p:nvSpPr>
          <p:cNvPr id="30" name="テキスト ボックス 29"/>
          <p:cNvSpPr txBox="1"/>
          <p:nvPr/>
        </p:nvSpPr>
        <p:spPr>
          <a:xfrm>
            <a:off x="1606478" y="4275285"/>
            <a:ext cx="958922" cy="461665"/>
          </a:xfrm>
          <a:prstGeom prst="rect">
            <a:avLst/>
          </a:prstGeom>
          <a:noFill/>
        </p:spPr>
        <p:txBody>
          <a:bodyPr wrap="square" rtlCol="0">
            <a:spAutoFit/>
          </a:bodyPr>
          <a:lstStyle/>
          <a:p>
            <a:pPr algn="ctr"/>
            <a:r>
              <a:rPr lang="ja-JP" altLang="en-US" sz="1200" b="1" dirty="0" smtClean="0"/>
              <a:t>「</a:t>
            </a:r>
            <a:r>
              <a:rPr lang="en-US" altLang="ja-JP" sz="1200" b="1" dirty="0" smtClean="0"/>
              <a:t>A</a:t>
            </a:r>
            <a:r>
              <a:rPr lang="ja-JP" altLang="en-US" sz="1200" b="1" dirty="0" smtClean="0"/>
              <a:t>市」の</a:t>
            </a:r>
            <a:r>
              <a:rPr lang="en-US" altLang="ja-JP" sz="1200" b="1" dirty="0" smtClean="0"/>
              <a:t/>
            </a:r>
            <a:br>
              <a:rPr lang="en-US" altLang="ja-JP" sz="1200" b="1" dirty="0" smtClean="0"/>
            </a:br>
            <a:r>
              <a:rPr lang="ja-JP" altLang="en-US" sz="1200" b="1" dirty="0" smtClean="0"/>
              <a:t>選択率</a:t>
            </a:r>
            <a:endParaRPr kumimoji="1" lang="ja-JP" altLang="en-US" sz="1200" b="1" dirty="0"/>
          </a:p>
        </p:txBody>
      </p:sp>
      <p:sp>
        <p:nvSpPr>
          <p:cNvPr id="48" name="正方形/長方形 47"/>
          <p:cNvSpPr/>
          <p:nvPr/>
        </p:nvSpPr>
        <p:spPr>
          <a:xfrm>
            <a:off x="3137348" y="4191000"/>
            <a:ext cx="1739452" cy="2223400"/>
          </a:xfrm>
          <a:prstGeom prst="rect">
            <a:avLst/>
          </a:prstGeom>
          <a:noFill/>
          <a:ln w="38100">
            <a:solidFill>
              <a:srgbClr val="83A4D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203687" y="4262585"/>
            <a:ext cx="1415773" cy="461665"/>
          </a:xfrm>
          <a:prstGeom prst="rect">
            <a:avLst/>
          </a:prstGeom>
          <a:noFill/>
        </p:spPr>
        <p:txBody>
          <a:bodyPr wrap="none" rtlCol="0">
            <a:spAutoFit/>
          </a:bodyPr>
          <a:lstStyle/>
          <a:p>
            <a:pPr algn="ctr"/>
            <a:r>
              <a:rPr kumimoji="1" lang="ja-JP" altLang="en-US" sz="1200" b="1" dirty="0" smtClean="0"/>
              <a:t>「全国」の</a:t>
            </a:r>
            <a:r>
              <a:rPr kumimoji="1" lang="en-US" altLang="ja-JP" sz="1200" b="1" dirty="0" smtClean="0"/>
              <a:t/>
            </a:r>
            <a:br>
              <a:rPr kumimoji="1" lang="en-US" altLang="ja-JP" sz="1200" b="1" dirty="0" smtClean="0"/>
            </a:br>
            <a:r>
              <a:rPr kumimoji="1" lang="ja-JP" altLang="en-US" sz="1200" b="1" dirty="0" smtClean="0"/>
              <a:t>年齢階級別の人数</a:t>
            </a:r>
            <a:endParaRPr kumimoji="1" lang="ja-JP" altLang="en-US" sz="1200" b="1" dirty="0"/>
          </a:p>
        </p:txBody>
      </p:sp>
      <p:sp>
        <p:nvSpPr>
          <p:cNvPr id="66" name="右中かっこ 65"/>
          <p:cNvSpPr/>
          <p:nvPr/>
        </p:nvSpPr>
        <p:spPr>
          <a:xfrm>
            <a:off x="5003800" y="4800600"/>
            <a:ext cx="431800" cy="152400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テキスト ボックス 66"/>
          <p:cNvSpPr txBox="1"/>
          <p:nvPr/>
        </p:nvSpPr>
        <p:spPr>
          <a:xfrm>
            <a:off x="5505378" y="5126185"/>
            <a:ext cx="1835222" cy="830997"/>
          </a:xfrm>
          <a:prstGeom prst="rect">
            <a:avLst/>
          </a:prstGeom>
          <a:noFill/>
        </p:spPr>
        <p:txBody>
          <a:bodyPr wrap="square" rtlCol="0">
            <a:spAutoFit/>
          </a:bodyPr>
          <a:lstStyle/>
          <a:p>
            <a:r>
              <a:rPr lang="ja-JP" altLang="en-US" sz="1200" b="1" dirty="0" smtClean="0"/>
              <a:t>「</a:t>
            </a:r>
            <a:r>
              <a:rPr lang="en-US" altLang="ja-JP" sz="1200" b="1" dirty="0" smtClean="0"/>
              <a:t>A</a:t>
            </a:r>
            <a:r>
              <a:rPr lang="ja-JP" altLang="en-US" sz="1200" b="1" dirty="0" smtClean="0"/>
              <a:t>市」の選択率を用いた「全国」の年齢階級別の選択人数 </a:t>
            </a:r>
            <a:endParaRPr lang="en-US" altLang="ja-JP" sz="1200" b="1" dirty="0" smtClean="0"/>
          </a:p>
          <a:p>
            <a:r>
              <a:rPr lang="en-US" altLang="ja-JP" sz="1200" b="1" dirty="0" smtClean="0"/>
              <a:t>  </a:t>
            </a:r>
            <a:r>
              <a:rPr lang="ja-JP" altLang="en-US" sz="1200" b="1" dirty="0" smtClean="0"/>
              <a:t>⇒ 足し上げ</a:t>
            </a:r>
            <a:endParaRPr lang="en-US" altLang="ja-JP" sz="1200" b="1" dirty="0" smtClean="0"/>
          </a:p>
        </p:txBody>
      </p:sp>
      <p:cxnSp>
        <p:nvCxnSpPr>
          <p:cNvPr id="69" name="直線コネクタ 68"/>
          <p:cNvCxnSpPr/>
          <p:nvPr/>
        </p:nvCxnSpPr>
        <p:spPr>
          <a:xfrm flipH="1">
            <a:off x="7048500" y="5207000"/>
            <a:ext cx="533400" cy="787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7397678" y="5570685"/>
            <a:ext cx="908122" cy="461665"/>
          </a:xfrm>
          <a:prstGeom prst="rect">
            <a:avLst/>
          </a:prstGeom>
          <a:noFill/>
        </p:spPr>
        <p:txBody>
          <a:bodyPr wrap="square" rtlCol="0">
            <a:spAutoFit/>
          </a:bodyPr>
          <a:lstStyle/>
          <a:p>
            <a:r>
              <a:rPr lang="ja-JP" altLang="en-US" sz="1200" b="1" dirty="0" smtClean="0"/>
              <a:t>「全国」の</a:t>
            </a:r>
            <a:r>
              <a:rPr lang="en-US" altLang="ja-JP" sz="1200" b="1" dirty="0" smtClean="0"/>
              <a:t/>
            </a:r>
            <a:br>
              <a:rPr lang="en-US" altLang="ja-JP" sz="1200" b="1" dirty="0" smtClean="0"/>
            </a:br>
            <a:r>
              <a:rPr lang="ja-JP" altLang="en-US" sz="1200" b="1" dirty="0" smtClean="0"/>
              <a:t>ケース数</a:t>
            </a:r>
            <a:endParaRPr kumimoji="1" lang="ja-JP" altLang="en-US" sz="1200" b="1" dirty="0"/>
          </a:p>
        </p:txBody>
      </p:sp>
      <p:sp>
        <p:nvSpPr>
          <p:cNvPr id="71" name="円形吹き出し 70"/>
          <p:cNvSpPr/>
          <p:nvPr/>
        </p:nvSpPr>
        <p:spPr>
          <a:xfrm>
            <a:off x="6019799" y="3949001"/>
            <a:ext cx="2872992" cy="967991"/>
          </a:xfrm>
          <a:prstGeom prst="wedgeEllipseCallout">
            <a:avLst>
              <a:gd name="adj1" fmla="val -24131"/>
              <a:gd name="adj2" fmla="val 71509"/>
            </a:avLst>
          </a:prstGeom>
          <a:solidFill>
            <a:srgbClr val="66852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FFFF"/>
              </a:solidFill>
            </a:endParaRPr>
          </a:p>
        </p:txBody>
      </p:sp>
      <p:sp>
        <p:nvSpPr>
          <p:cNvPr id="72" name="テキスト ボックス 71"/>
          <p:cNvSpPr txBox="1"/>
          <p:nvPr/>
        </p:nvSpPr>
        <p:spPr>
          <a:xfrm>
            <a:off x="6057899" y="4187129"/>
            <a:ext cx="2724360" cy="738664"/>
          </a:xfrm>
          <a:prstGeom prst="rect">
            <a:avLst/>
          </a:prstGeom>
          <a:noFill/>
        </p:spPr>
        <p:txBody>
          <a:bodyPr wrap="square" rtlCol="0">
            <a:spAutoFit/>
          </a:bodyPr>
          <a:lstStyle/>
          <a:p>
            <a:pPr algn="ctr"/>
            <a:r>
              <a:rPr kumimoji="1" lang="ja-JP" altLang="en-US" sz="1400" dirty="0" smtClean="0">
                <a:solidFill>
                  <a:schemeClr val="bg1"/>
                </a:solidFill>
                <a:latin typeface="+mn-ea"/>
                <a:ea typeface="+mn-ea"/>
                <a:cs typeface="Meiryo UI" pitchFamily="50" charset="-128"/>
              </a:rPr>
              <a:t>「</a:t>
            </a:r>
            <a:r>
              <a:rPr kumimoji="1" lang="en-US" altLang="ja-JP" sz="1400" dirty="0" smtClean="0">
                <a:solidFill>
                  <a:schemeClr val="bg1"/>
                </a:solidFill>
                <a:latin typeface="+mn-ea"/>
                <a:ea typeface="+mn-ea"/>
                <a:cs typeface="Meiryo UI" pitchFamily="50" charset="-128"/>
              </a:rPr>
              <a:t>A</a:t>
            </a:r>
            <a:r>
              <a:rPr kumimoji="1" lang="ja-JP" altLang="en-US" sz="1400" dirty="0" smtClean="0">
                <a:solidFill>
                  <a:schemeClr val="bg1"/>
                </a:solidFill>
                <a:latin typeface="+mn-ea"/>
                <a:ea typeface="+mn-ea"/>
                <a:cs typeface="Meiryo UI" pitchFamily="50" charset="-128"/>
              </a:rPr>
              <a:t>市」の年齢構成が「全国」と同じと仮定した場合の選択率</a:t>
            </a:r>
            <a:r>
              <a:rPr kumimoji="1" lang="en-US" altLang="ja-JP" sz="1400" dirty="0" smtClean="0">
                <a:solidFill>
                  <a:schemeClr val="bg1"/>
                </a:solidFill>
                <a:latin typeface="+mn-ea"/>
                <a:ea typeface="+mn-ea"/>
                <a:cs typeface="Meiryo UI" pitchFamily="50" charset="-128"/>
              </a:rPr>
              <a:t/>
            </a:r>
            <a:br>
              <a:rPr kumimoji="1" lang="en-US" altLang="ja-JP" sz="1400" dirty="0" smtClean="0">
                <a:solidFill>
                  <a:schemeClr val="bg1"/>
                </a:solidFill>
                <a:latin typeface="+mn-ea"/>
                <a:ea typeface="+mn-ea"/>
                <a:cs typeface="Meiryo UI" pitchFamily="50" charset="-128"/>
              </a:rPr>
            </a:br>
            <a:r>
              <a:rPr kumimoji="1" lang="ja-JP" altLang="en-US" sz="1400" dirty="0" smtClean="0">
                <a:solidFill>
                  <a:schemeClr val="bg1"/>
                </a:solidFill>
                <a:latin typeface="+mn-ea"/>
                <a:ea typeface="+mn-ea"/>
                <a:cs typeface="Meiryo UI" pitchFamily="50" charset="-128"/>
              </a:rPr>
              <a:t>＝</a:t>
            </a:r>
            <a:r>
              <a:rPr kumimoji="1" lang="ja-JP" altLang="en-US" sz="1400" b="1" dirty="0" smtClean="0">
                <a:solidFill>
                  <a:schemeClr val="bg1"/>
                </a:solidFill>
                <a:latin typeface="+mn-ea"/>
                <a:ea typeface="+mn-ea"/>
                <a:cs typeface="Meiryo UI" pitchFamily="50" charset="-128"/>
              </a:rPr>
              <a:t>補正選択</a:t>
            </a:r>
            <a:r>
              <a:rPr lang="ja-JP" altLang="en-US" sz="1400" b="1" dirty="0" smtClean="0">
                <a:solidFill>
                  <a:schemeClr val="bg1"/>
                </a:solidFill>
                <a:latin typeface="+mn-ea"/>
                <a:ea typeface="+mn-ea"/>
                <a:cs typeface="Meiryo UI" pitchFamily="50" charset="-128"/>
              </a:rPr>
              <a:t>率</a:t>
            </a:r>
            <a:endParaRPr kumimoji="1" lang="ja-JP" altLang="en-US" sz="1400" b="1" dirty="0">
              <a:solidFill>
                <a:schemeClr val="bg1"/>
              </a:solidFill>
              <a:latin typeface="+mn-ea"/>
              <a:ea typeface="+mn-ea"/>
              <a:cs typeface="Meiryo UI" pitchFamily="50" charset="-128"/>
            </a:endParaRPr>
          </a:p>
        </p:txBody>
      </p:sp>
    </p:spTree>
    <p:extLst>
      <p:ext uri="{BB962C8B-B14F-4D97-AF65-F5344CB8AC3E}">
        <p14:creationId xmlns:p14="http://schemas.microsoft.com/office/powerpoint/2010/main" val="108957529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ja-JP" sz="2400" dirty="0" smtClean="0"/>
              <a:t>【</a:t>
            </a:r>
            <a:r>
              <a:rPr lang="ja-JP" altLang="en-US" sz="2400" dirty="0" smtClean="0"/>
              <a:t>参考</a:t>
            </a:r>
            <a:r>
              <a:rPr lang="en-US" altLang="ja-JP" sz="2400" dirty="0" smtClean="0"/>
              <a:t>】</a:t>
            </a:r>
            <a:r>
              <a:rPr lang="ja-JP" altLang="en-US" sz="2400" dirty="0" smtClean="0"/>
              <a:t>自立度に基づく中間評価項目得点の補正評価</a:t>
            </a:r>
            <a:endParaRPr lang="ja-JP" altLang="en-US" sz="2400" dirty="0"/>
          </a:p>
        </p:txBody>
      </p:sp>
      <p:pic>
        <p:nvPicPr>
          <p:cNvPr id="1028" name="Picture 4"/>
          <p:cNvPicPr>
            <a:picLocks noChangeAspect="1" noChangeArrowheads="1"/>
          </p:cNvPicPr>
          <p:nvPr/>
        </p:nvPicPr>
        <p:blipFill>
          <a:blip r:embed="rId3" cstate="print"/>
          <a:srcRect l="2718" r="3516"/>
          <a:stretch>
            <a:fillRect/>
          </a:stretch>
        </p:blipFill>
        <p:spPr bwMode="auto">
          <a:xfrm>
            <a:off x="3409949" y="1341438"/>
            <a:ext cx="5681602" cy="5176267"/>
          </a:xfrm>
          <a:prstGeom prst="rect">
            <a:avLst/>
          </a:prstGeom>
          <a:noFill/>
          <a:ln w="9525">
            <a:noFill/>
            <a:miter lim="800000"/>
            <a:headEnd/>
            <a:tailEnd/>
          </a:ln>
          <a:effectLst/>
        </p:spPr>
      </p:pic>
      <p:sp>
        <p:nvSpPr>
          <p:cNvPr id="26" name="コンテンツ プレースホルダ 25"/>
          <p:cNvSpPr>
            <a:spLocks noGrp="1"/>
          </p:cNvSpPr>
          <p:nvPr>
            <p:ph idx="1"/>
          </p:nvPr>
        </p:nvSpPr>
        <p:spPr>
          <a:xfrm>
            <a:off x="334536" y="1341438"/>
            <a:ext cx="3075413" cy="5040312"/>
          </a:xfrm>
        </p:spPr>
        <p:txBody>
          <a:bodyPr/>
          <a:lstStyle/>
          <a:p>
            <a:pPr>
              <a:buNone/>
            </a:pPr>
            <a:r>
              <a:rPr lang="en-US" altLang="ja-JP" sz="1600" dirty="0" smtClean="0"/>
              <a:t>【</a:t>
            </a:r>
            <a:r>
              <a:rPr kumimoji="1" lang="ja-JP" altLang="en-US" sz="1600" dirty="0" smtClean="0"/>
              <a:t>自立度に基づく補正</a:t>
            </a:r>
            <a:r>
              <a:rPr kumimoji="1" lang="en-US" altLang="ja-JP" sz="1600" dirty="0" smtClean="0"/>
              <a:t>】</a:t>
            </a:r>
          </a:p>
          <a:p>
            <a:pPr>
              <a:lnSpc>
                <a:spcPts val="2000"/>
              </a:lnSpc>
            </a:pPr>
            <a:r>
              <a:rPr lang="ja-JP" altLang="en-US" sz="1400" dirty="0" smtClean="0"/>
              <a:t>第</a:t>
            </a:r>
            <a:r>
              <a:rPr lang="en-US" altLang="ja-JP" sz="1400" dirty="0" smtClean="0"/>
              <a:t>4</a:t>
            </a:r>
            <a:r>
              <a:rPr lang="ja-JP" altLang="en-US" sz="1400" dirty="0" smtClean="0"/>
              <a:t>群以外の各群においては、障害高齢者または認知症高齢者の「日常生活自立度」と「中間評価項目得点」の間に一定の関係性が認められることから、参考値として表示。</a:t>
            </a:r>
            <a:endParaRPr lang="en-US" altLang="ja-JP" sz="1400" dirty="0" smtClean="0"/>
          </a:p>
          <a:p>
            <a:pPr>
              <a:lnSpc>
                <a:spcPts val="2000"/>
              </a:lnSpc>
            </a:pPr>
            <a:r>
              <a:rPr lang="ja-JP" altLang="en-US" sz="1400" dirty="0" smtClean="0"/>
              <a:t>右図は、全自治体の中でみると第</a:t>
            </a:r>
            <a:r>
              <a:rPr lang="en-US" altLang="ja-JP" sz="1400" dirty="0" smtClean="0"/>
              <a:t>3</a:t>
            </a:r>
            <a:r>
              <a:rPr lang="ja-JP" altLang="en-US" sz="1400" dirty="0" smtClean="0"/>
              <a:t>群の中間評価項目得点は標準的であるが、「認知症自立度の</a:t>
            </a:r>
            <a:r>
              <a:rPr lang="en-US" altLang="ja-JP" sz="1400" dirty="0" smtClean="0"/>
              <a:t>Ⅲ</a:t>
            </a:r>
            <a:r>
              <a:rPr lang="ja-JP" altLang="en-US" sz="1400" dirty="0" smtClean="0"/>
              <a:t>以上の割合が低い自治体」のみの中で見ると、当該自治体の中間評価</a:t>
            </a:r>
            <a:r>
              <a:rPr lang="ja-JP" altLang="en-US" sz="1400" dirty="0"/>
              <a:t>項目得点は</a:t>
            </a:r>
            <a:r>
              <a:rPr lang="ja-JP" altLang="en-US" sz="1400" dirty="0" smtClean="0"/>
              <a:t>相対的に「低い」ことを示している。</a:t>
            </a:r>
            <a:endParaRPr lang="en-US" altLang="ja-JP" sz="1400" dirty="0" smtClean="0"/>
          </a:p>
          <a:p>
            <a:pPr marL="450850" indent="-277813">
              <a:lnSpc>
                <a:spcPts val="2000"/>
              </a:lnSpc>
              <a:buNone/>
            </a:pPr>
            <a:r>
              <a:rPr lang="ja-JP" altLang="en-US" sz="1400" dirty="0" smtClean="0"/>
              <a:t>　→</a:t>
            </a:r>
            <a:r>
              <a:rPr kumimoji="1" lang="ja-JP" altLang="en-US" sz="1400" dirty="0" smtClean="0"/>
              <a:t>全体として「箱」の中に「●」があ　　っても、自立度の補正値による表示上は「箱の外」となる場合もある（右図）。</a:t>
            </a:r>
            <a:endParaRPr kumimoji="1" lang="en-US" altLang="ja-JP" sz="1400" dirty="0" smtClean="0"/>
          </a:p>
        </p:txBody>
      </p:sp>
      <p:cxnSp>
        <p:nvCxnSpPr>
          <p:cNvPr id="28" name="直線コネクタ 27"/>
          <p:cNvCxnSpPr/>
          <p:nvPr/>
        </p:nvCxnSpPr>
        <p:spPr>
          <a:xfrm>
            <a:off x="3419872" y="1412776"/>
            <a:ext cx="0" cy="4824536"/>
          </a:xfrm>
          <a:prstGeom prst="line">
            <a:avLst/>
          </a:prstGeom>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5537762" y="2827535"/>
            <a:ext cx="576064" cy="1440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○○市</a:t>
            </a:r>
            <a:endParaRPr kumimoji="1" lang="ja-JP" altLang="en-US" sz="800" dirty="0">
              <a:solidFill>
                <a:schemeClr val="tx1"/>
              </a:solidFill>
            </a:endParaRPr>
          </a:p>
        </p:txBody>
      </p:sp>
      <p:sp>
        <p:nvSpPr>
          <p:cNvPr id="2" name="角丸四角形 1"/>
          <p:cNvSpPr/>
          <p:nvPr/>
        </p:nvSpPr>
        <p:spPr>
          <a:xfrm>
            <a:off x="6539696" y="5173883"/>
            <a:ext cx="1458410" cy="3703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円/楕円 2"/>
          <p:cNvSpPr/>
          <p:nvPr/>
        </p:nvSpPr>
        <p:spPr>
          <a:xfrm>
            <a:off x="6495286" y="5173883"/>
            <a:ext cx="1678330" cy="370390"/>
          </a:xfrm>
          <a:prstGeom prst="ellipse">
            <a:avLst/>
          </a:pr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5914663" y="3537502"/>
            <a:ext cx="2014417" cy="370390"/>
          </a:xfrm>
          <a:prstGeom prst="ellipse">
            <a:avLst/>
          </a:pr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6427319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認定有効期間の影響の可能性</a:t>
            </a:r>
            <a:endParaRPr kumimoji="1" lang="ja-JP" altLang="en-US" sz="3600" dirty="0"/>
          </a:p>
        </p:txBody>
      </p:sp>
      <p:sp>
        <p:nvSpPr>
          <p:cNvPr id="6" name="コンテンツ プレースホルダー 3"/>
          <p:cNvSpPr>
            <a:spLocks noGrp="1"/>
          </p:cNvSpPr>
          <p:nvPr>
            <p:ph sz="quarter" idx="1"/>
          </p:nvPr>
        </p:nvSpPr>
        <p:spPr>
          <a:xfrm>
            <a:off x="566738" y="1229678"/>
            <a:ext cx="8001000" cy="903791"/>
          </a:xfrm>
        </p:spPr>
        <p:txBody>
          <a:bodyPr>
            <a:normAutofit/>
          </a:bodyPr>
          <a:lstStyle/>
          <a:p>
            <a:pPr>
              <a:lnSpc>
                <a:spcPct val="110000"/>
              </a:lnSpc>
            </a:pPr>
            <a:r>
              <a:rPr lang="ja-JP" altLang="en-US" sz="2000" dirty="0" smtClean="0"/>
              <a:t>認定有効期間の設定が一次判定結果の出現率に影響を与えている可能性にも留意</a:t>
            </a:r>
            <a:endParaRPr lang="en-US" altLang="ja-JP" sz="2000" dirty="0" smtClean="0"/>
          </a:p>
        </p:txBody>
      </p:sp>
      <p:sp>
        <p:nvSpPr>
          <p:cNvPr id="9" name="テキスト ボックス 8"/>
          <p:cNvSpPr txBox="1"/>
          <p:nvPr/>
        </p:nvSpPr>
        <p:spPr>
          <a:xfrm>
            <a:off x="3727676" y="3726154"/>
            <a:ext cx="5250155" cy="954107"/>
          </a:xfrm>
          <a:prstGeom prst="rect">
            <a:avLst/>
          </a:prstGeom>
          <a:noFill/>
        </p:spPr>
        <p:txBody>
          <a:bodyPr wrap="none" rtlCol="0">
            <a:spAutoFit/>
          </a:bodyPr>
          <a:lstStyle/>
          <a:p>
            <a:r>
              <a:rPr lang="ja-JP" altLang="en-US" sz="1400" b="1" dirty="0" smtClean="0"/>
              <a:t>②認定</a:t>
            </a:r>
            <a:r>
              <a:rPr lang="ja-JP" altLang="en-US" sz="1400" b="1" smtClean="0"/>
              <a:t>有効期間（要介護２）の</a:t>
            </a:r>
            <a:r>
              <a:rPr lang="ja-JP" altLang="en-US" sz="1400" b="1" dirty="0" smtClean="0"/>
              <a:t>設定状況を確認</a:t>
            </a:r>
            <a:endParaRPr lang="en-US" altLang="ja-JP" sz="1400" b="1" dirty="0"/>
          </a:p>
          <a:p>
            <a:r>
              <a:rPr lang="ja-JP" altLang="en-US" sz="1400" b="1" dirty="0" smtClean="0"/>
              <a:t>　 →「</a:t>
            </a:r>
            <a:r>
              <a:rPr lang="en-US" altLang="ja-JP" sz="1400" b="1" dirty="0" smtClean="0">
                <a:latin typeface="+mn-ea"/>
                <a:ea typeface="+mn-ea"/>
              </a:rPr>
              <a:t>12</a:t>
            </a:r>
            <a:r>
              <a:rPr lang="ja-JP" altLang="en-US" sz="1400" b="1" dirty="0" smtClean="0">
                <a:latin typeface="+mn-ea"/>
                <a:ea typeface="+mn-ea"/>
              </a:rPr>
              <a:t>か月」を設定している割合が高い</a:t>
            </a:r>
            <a:endParaRPr lang="en-US" altLang="ja-JP" sz="1400" b="1" dirty="0" smtClean="0">
              <a:latin typeface="+mn-ea"/>
              <a:ea typeface="+mn-ea"/>
            </a:endParaRPr>
          </a:p>
          <a:p>
            <a:r>
              <a:rPr lang="ja-JP" altLang="en-US" sz="1400" b="1" dirty="0">
                <a:latin typeface="+mn-ea"/>
                <a:ea typeface="+mn-ea"/>
              </a:rPr>
              <a:t>　 </a:t>
            </a:r>
            <a:r>
              <a:rPr lang="ja-JP" altLang="en-US" sz="1400" b="1" dirty="0" smtClean="0">
                <a:latin typeface="+mn-ea"/>
                <a:ea typeface="+mn-ea"/>
              </a:rPr>
              <a:t>→一定期間の申請者に対し、特定の要介護度区分の占める割合</a:t>
            </a:r>
            <a:r>
              <a:rPr lang="en-US" altLang="ja-JP" sz="1400" b="1" dirty="0" smtClean="0">
                <a:latin typeface="+mn-ea"/>
                <a:ea typeface="+mn-ea"/>
              </a:rPr>
              <a:t/>
            </a:r>
            <a:br>
              <a:rPr lang="en-US" altLang="ja-JP" sz="1400" b="1" dirty="0" smtClean="0">
                <a:latin typeface="+mn-ea"/>
                <a:ea typeface="+mn-ea"/>
              </a:rPr>
            </a:br>
            <a:r>
              <a:rPr lang="ja-JP" altLang="en-US" sz="1400" b="1" dirty="0" smtClean="0">
                <a:latin typeface="+mn-ea"/>
                <a:ea typeface="+mn-ea"/>
              </a:rPr>
              <a:t>　　　が高くなる</a:t>
            </a:r>
            <a:endParaRPr lang="en-US" altLang="ja-JP" sz="1400" b="1" dirty="0" smtClean="0">
              <a:latin typeface="+mn-ea"/>
              <a:ea typeface="+mn-ea"/>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299302" y="2912444"/>
            <a:ext cx="4027834" cy="2918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下矢印 11"/>
          <p:cNvSpPr/>
          <p:nvPr/>
        </p:nvSpPr>
        <p:spPr>
          <a:xfrm>
            <a:off x="3763683" y="3490840"/>
            <a:ext cx="274917" cy="296545"/>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1344929" y="4262642"/>
            <a:ext cx="894080" cy="484308"/>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20418" y="2065466"/>
            <a:ext cx="2584362" cy="307777"/>
          </a:xfrm>
          <a:prstGeom prst="rect">
            <a:avLst/>
          </a:prstGeom>
          <a:noFill/>
        </p:spPr>
        <p:txBody>
          <a:bodyPr wrap="none" rtlCol="0">
            <a:spAutoFit/>
          </a:bodyPr>
          <a:lstStyle/>
          <a:p>
            <a:r>
              <a:rPr lang="en-US" altLang="ja-JP" sz="1400" b="1" dirty="0" smtClean="0"/>
              <a:t>【</a:t>
            </a:r>
            <a:r>
              <a:rPr lang="ja-JP" altLang="en-US" sz="1400" b="1" dirty="0" smtClean="0"/>
              <a:t>一次</a:t>
            </a:r>
            <a:r>
              <a:rPr lang="ja-JP" altLang="en-US" sz="1400" b="1" dirty="0"/>
              <a:t>判定</a:t>
            </a:r>
            <a:r>
              <a:rPr lang="ja-JP" altLang="en-US" sz="1400" b="1" dirty="0" smtClean="0"/>
              <a:t>結果</a:t>
            </a:r>
            <a:r>
              <a:rPr lang="en-US" altLang="ja-JP" sz="1400" b="1" dirty="0" smtClean="0"/>
              <a:t>】</a:t>
            </a:r>
            <a:r>
              <a:rPr lang="ja-JP" altLang="en-US" sz="1400" b="1" dirty="0" smtClean="0"/>
              <a:t>（期間データ）　</a:t>
            </a:r>
            <a:endParaRPr lang="en-US" altLang="ja-JP" sz="1400" b="1" dirty="0" smtClean="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1308" y="2258248"/>
            <a:ext cx="4871484" cy="1209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テキスト ボックス 12"/>
          <p:cNvSpPr txBox="1"/>
          <p:nvPr/>
        </p:nvSpPr>
        <p:spPr>
          <a:xfrm>
            <a:off x="3727676" y="1730633"/>
            <a:ext cx="5498621" cy="523220"/>
          </a:xfrm>
          <a:prstGeom prst="rect">
            <a:avLst/>
          </a:prstGeom>
          <a:noFill/>
        </p:spPr>
        <p:txBody>
          <a:bodyPr wrap="none" rtlCol="0">
            <a:spAutoFit/>
          </a:bodyPr>
          <a:lstStyle/>
          <a:p>
            <a:r>
              <a:rPr lang="ja-JP" altLang="en-US" sz="1400" b="1" dirty="0" smtClean="0"/>
              <a:t>①認定者に占める割合を確認（時点データ）</a:t>
            </a:r>
            <a:endParaRPr lang="en-US" altLang="ja-JP" sz="1400" b="1" dirty="0" smtClean="0"/>
          </a:p>
          <a:p>
            <a:r>
              <a:rPr lang="ja-JP" altLang="en-US" sz="1400" b="1" dirty="0" smtClean="0"/>
              <a:t>　 →</a:t>
            </a:r>
            <a:r>
              <a:rPr lang="ja-JP" altLang="en-US" sz="1400" b="1" dirty="0"/>
              <a:t>調査の影響であれば</a:t>
            </a:r>
            <a:r>
              <a:rPr lang="ja-JP" altLang="en-US" sz="1400" b="1" dirty="0" smtClean="0"/>
              <a:t>、地域</a:t>
            </a:r>
            <a:r>
              <a:rPr lang="ja-JP" altLang="en-US" sz="1400" b="1" dirty="0"/>
              <a:t>の</a:t>
            </a:r>
            <a:r>
              <a:rPr lang="ja-JP" altLang="en-US" sz="1400" b="1" dirty="0" smtClean="0"/>
              <a:t>「</a:t>
            </a:r>
            <a:r>
              <a:rPr lang="ja-JP" altLang="en-US" sz="1400" b="1" dirty="0"/>
              <a:t>要介護２</a:t>
            </a:r>
            <a:r>
              <a:rPr lang="ja-JP" altLang="en-US" sz="1400" b="1" dirty="0" smtClean="0"/>
              <a:t>」認定者</a:t>
            </a:r>
            <a:r>
              <a:rPr lang="ja-JP" altLang="en-US" sz="1400" b="1" dirty="0"/>
              <a:t>が多くなる</a:t>
            </a:r>
            <a:r>
              <a:rPr lang="ja-JP" altLang="en-US" sz="1400" b="1" dirty="0" smtClean="0"/>
              <a:t>傾向</a:t>
            </a:r>
            <a:endParaRPr lang="en-US" altLang="ja-JP" sz="1400" b="1" dirty="0"/>
          </a:p>
        </p:txBody>
      </p:sp>
      <p:sp>
        <p:nvSpPr>
          <p:cNvPr id="15" name="角丸四角形 14"/>
          <p:cNvSpPr/>
          <p:nvPr/>
        </p:nvSpPr>
        <p:spPr>
          <a:xfrm>
            <a:off x="6168159" y="2312805"/>
            <a:ext cx="894080" cy="823026"/>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形吹き出し 3"/>
          <p:cNvSpPr/>
          <p:nvPr/>
        </p:nvSpPr>
        <p:spPr>
          <a:xfrm>
            <a:off x="2272820" y="3561163"/>
            <a:ext cx="1080000" cy="720000"/>
          </a:xfrm>
          <a:prstGeom prst="wedgeEllipseCallout">
            <a:avLst>
              <a:gd name="adj1" fmla="val -66095"/>
              <a:gd name="adj2" fmla="val 65416"/>
            </a:avLst>
          </a:prstGeom>
          <a:solidFill>
            <a:schemeClr val="accent2">
              <a:lumMod val="20000"/>
              <a:lumOff val="80000"/>
            </a:schemeClr>
          </a:solidFill>
          <a:ln w="12700">
            <a:solidFill>
              <a:schemeClr val="accent3">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255915" y="3767527"/>
            <a:ext cx="1146646" cy="276999"/>
          </a:xfrm>
          <a:prstGeom prst="rect">
            <a:avLst/>
          </a:prstGeom>
          <a:noFill/>
        </p:spPr>
        <p:txBody>
          <a:bodyPr wrap="square" rtlCol="0">
            <a:spAutoFit/>
          </a:bodyPr>
          <a:lstStyle/>
          <a:p>
            <a:r>
              <a:rPr kumimoji="1" lang="ja-JP" altLang="en-US" sz="1200" b="1" dirty="0" smtClean="0">
                <a:latin typeface="ＭＳ Ｐゴシック" panose="020B0600070205080204" pitchFamily="50" charset="-128"/>
              </a:rPr>
              <a:t>調査の影響？</a:t>
            </a:r>
            <a:endParaRPr kumimoji="1" lang="ja-JP" altLang="en-US" sz="1200" b="1" dirty="0">
              <a:latin typeface="ＭＳ Ｐゴシック" panose="020B0600070205080204" pitchFamily="50" charset="-128"/>
            </a:endParaRPr>
          </a:p>
        </p:txBody>
      </p:sp>
      <p:pic>
        <p:nvPicPr>
          <p:cNvPr id="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1308" y="4657196"/>
            <a:ext cx="413385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カギ線コネクタ 10"/>
          <p:cNvCxnSpPr>
            <a:stCxn id="4" idx="6"/>
            <a:endCxn id="13" idx="1"/>
          </p:cNvCxnSpPr>
          <p:nvPr/>
        </p:nvCxnSpPr>
        <p:spPr>
          <a:xfrm flipV="1">
            <a:off x="3352820" y="1992243"/>
            <a:ext cx="374856" cy="1928920"/>
          </a:xfrm>
          <a:prstGeom prst="bentConnector3">
            <a:avLst>
              <a:gd name="adj1" fmla="val 37295"/>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4" name="円形吹き出し 23"/>
          <p:cNvSpPr/>
          <p:nvPr/>
        </p:nvSpPr>
        <p:spPr>
          <a:xfrm>
            <a:off x="7602791" y="3187372"/>
            <a:ext cx="1150683" cy="720000"/>
          </a:xfrm>
          <a:prstGeom prst="wedgeEllipseCallout">
            <a:avLst>
              <a:gd name="adj1" fmla="val -105334"/>
              <a:gd name="adj2" fmla="val -80105"/>
            </a:avLst>
          </a:prstGeom>
          <a:solidFill>
            <a:schemeClr val="accent2">
              <a:lumMod val="20000"/>
              <a:lumOff val="80000"/>
            </a:schemeClr>
          </a:solidFill>
          <a:ln w="12700">
            <a:solidFill>
              <a:schemeClr val="accent3">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7576361" y="3317536"/>
            <a:ext cx="1253313" cy="461665"/>
          </a:xfrm>
          <a:prstGeom prst="rect">
            <a:avLst/>
          </a:prstGeom>
          <a:noFill/>
        </p:spPr>
        <p:txBody>
          <a:bodyPr wrap="square" rtlCol="0">
            <a:spAutoFit/>
          </a:bodyPr>
          <a:lstStyle/>
          <a:p>
            <a:r>
              <a:rPr kumimoji="1" lang="ja-JP" altLang="en-US" sz="1200" b="1" dirty="0" smtClean="0">
                <a:latin typeface="ＭＳ Ｐゴシック" panose="020B0600070205080204" pitchFamily="50" charset="-128"/>
              </a:rPr>
              <a:t>全国と同じ傾向であれば・・</a:t>
            </a:r>
            <a:endParaRPr kumimoji="1" lang="ja-JP" altLang="en-US" sz="1200" b="1" dirty="0">
              <a:latin typeface="ＭＳ Ｐゴシック" panose="020B0600070205080204" pitchFamily="50" charset="-128"/>
            </a:endParaRPr>
          </a:p>
        </p:txBody>
      </p:sp>
    </p:spTree>
    <p:extLst>
      <p:ext uri="{BB962C8B-B14F-4D97-AF65-F5344CB8AC3E}">
        <p14:creationId xmlns:p14="http://schemas.microsoft.com/office/powerpoint/2010/main" val="2867298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a:t>
            </a:r>
            <a:r>
              <a:rPr lang="ja-JP" altLang="en-US" dirty="0" smtClean="0"/>
              <a:t>目的</a:t>
            </a:r>
            <a:r>
              <a:rPr kumimoji="1" lang="ja-JP" altLang="en-US" dirty="0" smtClean="0"/>
              <a:t>と留意点</a:t>
            </a:r>
            <a:endParaRPr kumimoji="1" lang="ja-JP" altLang="en-US" dirty="0"/>
          </a:p>
        </p:txBody>
      </p:sp>
      <p:sp>
        <p:nvSpPr>
          <p:cNvPr id="4" name="コンテンツ プレースホルダー 3"/>
          <p:cNvSpPr>
            <a:spLocks noGrp="1"/>
          </p:cNvSpPr>
          <p:nvPr>
            <p:ph sz="quarter" idx="1"/>
          </p:nvPr>
        </p:nvSpPr>
        <p:spPr>
          <a:xfrm>
            <a:off x="566738" y="1341437"/>
            <a:ext cx="8001000" cy="4912217"/>
          </a:xfrm>
        </p:spPr>
        <p:txBody>
          <a:bodyPr>
            <a:normAutofit fontScale="85000" lnSpcReduction="20000"/>
          </a:bodyPr>
          <a:lstStyle/>
          <a:p>
            <a:pPr>
              <a:lnSpc>
                <a:spcPct val="110000"/>
              </a:lnSpc>
            </a:pPr>
            <a:r>
              <a:rPr lang="ja-JP" altLang="en-US" dirty="0" smtClean="0"/>
              <a:t>目的</a:t>
            </a:r>
            <a:endParaRPr lang="en-US" altLang="ja-JP" dirty="0" smtClean="0"/>
          </a:p>
          <a:p>
            <a:pPr lvl="1">
              <a:lnSpc>
                <a:spcPct val="110000"/>
              </a:lnSpc>
            </a:pPr>
            <a:r>
              <a:rPr lang="ja-JP" altLang="en-US" dirty="0" smtClean="0"/>
              <a:t>「業務分析データ」は、</a:t>
            </a:r>
            <a:r>
              <a:rPr kumimoji="1" lang="ja-JP" altLang="en-US" dirty="0" smtClean="0"/>
              <a:t>客観的なデータ（認定支援ネットワークデータ）から各自治体単位の認定調査（基本調査）や介護認定審査会の相対的な位置を明らかに</a:t>
            </a:r>
            <a:r>
              <a:rPr lang="ja-JP" altLang="en-US" smtClean="0"/>
              <a:t>し、各自治体の特徴を把握することを目的としている</a:t>
            </a:r>
            <a:r>
              <a:rPr kumimoji="1" lang="ja-JP" altLang="en-US" smtClean="0"/>
              <a:t>。</a:t>
            </a:r>
            <a:endParaRPr kumimoji="1" lang="en-US" altLang="ja-JP" dirty="0" smtClean="0"/>
          </a:p>
          <a:p>
            <a:pPr>
              <a:lnSpc>
                <a:spcPct val="110000"/>
              </a:lnSpc>
            </a:pP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データの偏りは、その自治体の</a:t>
            </a:r>
            <a:r>
              <a:rPr lang="ja-JP" altLang="en-US" u="sng" dirty="0">
                <a:latin typeface="HGP創英角ｺﾞｼｯｸUB" pitchFamily="50" charset="-128"/>
                <a:ea typeface="HGP創英角ｺﾞｼｯｸUB" pitchFamily="50" charset="-128"/>
              </a:rPr>
              <a:t>特徴</a:t>
            </a:r>
            <a:r>
              <a:rPr lang="ja-JP" altLang="en-US" dirty="0" smtClean="0"/>
              <a:t>を客観的に表すが、</a:t>
            </a:r>
            <a:r>
              <a:rPr kumimoji="1" lang="ja-JP" altLang="en-US" dirty="0" smtClean="0"/>
              <a:t>直接的に各自治体の</a:t>
            </a:r>
            <a:r>
              <a:rPr kumimoji="1" lang="ja-JP" altLang="en-US" u="sng" dirty="0" smtClean="0">
                <a:latin typeface="HGP創英角ｺﾞｼｯｸUB" pitchFamily="50" charset="-128"/>
                <a:ea typeface="HGP創英角ｺﾞｼｯｸUB" pitchFamily="50" charset="-128"/>
              </a:rPr>
              <a:t>課題</a:t>
            </a:r>
            <a:r>
              <a:rPr kumimoji="1" lang="ja-JP" altLang="en-US" dirty="0" smtClean="0"/>
              <a:t>を示すわけではない。</a:t>
            </a:r>
            <a:r>
              <a:rPr lang="ja-JP" altLang="en-US" dirty="0" smtClean="0"/>
              <a:t>データは、課題分析のための「きっかけ」であり、材料の一つであることに留意。</a:t>
            </a:r>
            <a:endParaRPr lang="en-US" altLang="ja-JP" dirty="0" smtClean="0"/>
          </a:p>
          <a:p>
            <a:pPr lvl="1">
              <a:lnSpc>
                <a:spcPct val="110000"/>
              </a:lnSpc>
            </a:pPr>
            <a:r>
              <a:rPr lang="ja-JP" altLang="en-US" dirty="0" smtClean="0"/>
              <a:t>ただし、データの示す特徴から、課題発見のためのヒントを得ることは可能。　</a:t>
            </a:r>
            <a:endParaRPr lang="en-US" altLang="ja-JP" dirty="0" smtClean="0"/>
          </a:p>
        </p:txBody>
      </p:sp>
    </p:spTree>
    <p:extLst>
      <p:ext uri="{BB962C8B-B14F-4D97-AF65-F5344CB8AC3E}">
        <p14:creationId xmlns:p14="http://schemas.microsoft.com/office/powerpoint/2010/main" val="29699989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認定調査項目における分析の留意点</a:t>
            </a:r>
            <a:endParaRPr kumimoji="1" lang="ja-JP" altLang="en-US" dirty="0"/>
          </a:p>
        </p:txBody>
      </p:sp>
      <p:sp>
        <p:nvSpPr>
          <p:cNvPr id="4" name="コンテンツ プレースホルダー 3"/>
          <p:cNvSpPr>
            <a:spLocks noGrp="1"/>
          </p:cNvSpPr>
          <p:nvPr>
            <p:ph sz="quarter" idx="1"/>
          </p:nvPr>
        </p:nvSpPr>
        <p:spPr>
          <a:xfrm>
            <a:off x="566738" y="1341438"/>
            <a:ext cx="8001000" cy="4391818"/>
          </a:xfrm>
        </p:spPr>
        <p:txBody>
          <a:bodyPr>
            <a:normAutofit fontScale="92500" lnSpcReduction="20000"/>
          </a:bodyPr>
          <a:lstStyle/>
          <a:p>
            <a:pPr>
              <a:lnSpc>
                <a:spcPct val="110000"/>
              </a:lnSpc>
            </a:pPr>
            <a:r>
              <a:rPr kumimoji="1" lang="ja-JP" altLang="en-US" dirty="0" smtClean="0"/>
              <a:t>樹形モデルのどこに影響が生じるかについても検討の上、修正すべき調査項目の優先順位を検討する</a:t>
            </a:r>
            <a:endParaRPr kumimoji="1" lang="en-US" altLang="ja-JP" dirty="0" smtClean="0"/>
          </a:p>
          <a:p>
            <a:pPr lvl="1">
              <a:lnSpc>
                <a:spcPct val="110000"/>
              </a:lnSpc>
            </a:pPr>
            <a:r>
              <a:rPr kumimoji="1" lang="ja-JP" altLang="en-US" dirty="0" smtClean="0"/>
              <a:t>偏りが認められる調査項目が多い場合は、すべての調査項目の偏りの改善を目指さず、樹形モデルに影響を与えやすい項目から</a:t>
            </a:r>
            <a:r>
              <a:rPr lang="ja-JP" altLang="en-US" dirty="0" smtClean="0"/>
              <a:t>優先的に改善に取り込むのがポイント（調査員は一度にすべての調査項目の改善を進めるのは難しい）</a:t>
            </a:r>
            <a:r>
              <a:rPr kumimoji="1" lang="ja-JP" altLang="en-US" dirty="0" smtClean="0"/>
              <a:t>。</a:t>
            </a:r>
            <a:endParaRPr kumimoji="1" lang="en-US" altLang="ja-JP" dirty="0" smtClean="0"/>
          </a:p>
          <a:p>
            <a:pPr lvl="1">
              <a:lnSpc>
                <a:spcPct val="110000"/>
              </a:lnSpc>
            </a:pPr>
            <a:r>
              <a:rPr lang="ja-JP" altLang="en-US" dirty="0"/>
              <a:t>また</a:t>
            </a:r>
            <a:r>
              <a:rPr lang="ja-JP" altLang="en-US" dirty="0" smtClean="0"/>
              <a:t>、偏りが発生している選択肢（調査項目ではなく）を明確にし、どの要介護度区分において影響が出やすいのかについて樹形図を用いて、おおよその範囲を想定しておく。</a:t>
            </a:r>
            <a:endParaRPr lang="en-US" altLang="ja-JP" dirty="0" smtClean="0"/>
          </a:p>
        </p:txBody>
      </p:sp>
    </p:spTree>
    <p:extLst>
      <p:ext uri="{BB962C8B-B14F-4D97-AF65-F5344CB8AC3E}">
        <p14:creationId xmlns:p14="http://schemas.microsoft.com/office/powerpoint/2010/main" val="101125216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393700" y="1333500"/>
            <a:ext cx="8382000" cy="3238500"/>
          </a:xfrm>
          <a:prstGeom prst="rect">
            <a:avLst/>
          </a:prstGeom>
          <a:solidFill>
            <a:srgbClr val="E7F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ja-JP" altLang="en-US" sz="2800" dirty="0" smtClean="0"/>
              <a:t>認定調査の見直し事例（自治体Ａ）</a:t>
            </a:r>
            <a:endParaRPr lang="ja-JP" altLang="en-US" sz="3200" dirty="0" smtClean="0"/>
          </a:p>
        </p:txBody>
      </p:sp>
      <p:sp>
        <p:nvSpPr>
          <p:cNvPr id="4" name="テキスト ボックス 3"/>
          <p:cNvSpPr txBox="1"/>
          <p:nvPr/>
        </p:nvSpPr>
        <p:spPr>
          <a:xfrm>
            <a:off x="5206999" y="1973624"/>
            <a:ext cx="3355975" cy="2045926"/>
          </a:xfrm>
          <a:prstGeom prst="foldedCorner">
            <a:avLst/>
          </a:prstGeom>
          <a:solidFill>
            <a:schemeClr val="bg1"/>
          </a:solidFill>
          <a:ln w="12700">
            <a:solidFill>
              <a:schemeClr val="bg1">
                <a:lumMod val="50000"/>
              </a:schemeClr>
            </a:solidFill>
          </a:ln>
        </p:spPr>
        <p:txBody>
          <a:bodyPr wrap="square" rtlCol="0">
            <a:noAutofit/>
          </a:bodyPr>
          <a:lstStyle/>
          <a:p>
            <a:pPr marL="180000" indent="-180000" algn="ctr">
              <a:lnSpc>
                <a:spcPct val="110000"/>
              </a:lnSpc>
              <a:spcAft>
                <a:spcPts val="1200"/>
              </a:spcAft>
            </a:pPr>
            <a:endParaRPr lang="en-US" altLang="ja-JP" sz="1400" dirty="0" smtClean="0"/>
          </a:p>
          <a:p>
            <a:pPr marL="180000" indent="-180000" algn="ctr">
              <a:lnSpc>
                <a:spcPct val="110000"/>
              </a:lnSpc>
              <a:spcAft>
                <a:spcPts val="0"/>
              </a:spcAft>
            </a:pPr>
            <a:r>
              <a:rPr lang="ja-JP" altLang="en-US" sz="1400" dirty="0" smtClean="0"/>
              <a:t> 「</a:t>
            </a:r>
            <a:r>
              <a:rPr lang="en-US" altLang="ja-JP" sz="1400" dirty="0" smtClean="0"/>
              <a:t>1-1</a:t>
            </a:r>
            <a:r>
              <a:rPr lang="ja-JP" altLang="en-US" sz="1400" dirty="0" smtClean="0"/>
              <a:t>麻痺等の有無（下肢）」（左）の「あり」</a:t>
            </a:r>
            <a:endParaRPr lang="en-US" altLang="ja-JP" sz="1400" dirty="0" smtClean="0"/>
          </a:p>
          <a:p>
            <a:pPr marL="180000" indent="-180000" algn="ctr">
              <a:lnSpc>
                <a:spcPct val="110000"/>
              </a:lnSpc>
              <a:spcAft>
                <a:spcPts val="300"/>
              </a:spcAft>
            </a:pPr>
            <a:r>
              <a:rPr lang="ja-JP" altLang="en-US" sz="1400" dirty="0" smtClean="0">
                <a:solidFill>
                  <a:srgbClr val="C00000"/>
                </a:solidFill>
                <a:latin typeface="HGPｺﾞｼｯｸE" pitchFamily="50" charset="-128"/>
                <a:ea typeface="HGPｺﾞｼｯｸE" pitchFamily="50" charset="-128"/>
              </a:rPr>
              <a:t>平均値</a:t>
            </a:r>
            <a:r>
              <a:rPr lang="en-US" altLang="ja-JP" sz="1400" dirty="0" smtClean="0">
                <a:solidFill>
                  <a:srgbClr val="C00000"/>
                </a:solidFill>
                <a:latin typeface="HGPｺﾞｼｯｸE" pitchFamily="50" charset="-128"/>
                <a:ea typeface="HGPｺﾞｼｯｸE" pitchFamily="50" charset="-128"/>
              </a:rPr>
              <a:t>+2σ</a:t>
            </a:r>
            <a:r>
              <a:rPr lang="ja-JP" altLang="en-US" sz="1400" dirty="0" smtClean="0">
                <a:solidFill>
                  <a:srgbClr val="C00000"/>
                </a:solidFill>
                <a:latin typeface="HGPｺﾞｼｯｸE" pitchFamily="50" charset="-128"/>
                <a:ea typeface="HGPｺﾞｼｯｸE" pitchFamily="50" charset="-128"/>
              </a:rPr>
              <a:t>以上　</a:t>
            </a:r>
            <a:r>
              <a:rPr lang="en-US" altLang="ja-JP" sz="1400" dirty="0" smtClean="0">
                <a:solidFill>
                  <a:srgbClr val="C00000"/>
                </a:solidFill>
                <a:latin typeface="HGPｺﾞｼｯｸE" pitchFamily="50" charset="-128"/>
                <a:ea typeface="HGPｺﾞｼｯｸE" pitchFamily="50" charset="-128"/>
              </a:rPr>
              <a:t>(85.8%)</a:t>
            </a:r>
          </a:p>
          <a:p>
            <a:pPr marL="180000" indent="-180000" algn="ctr">
              <a:lnSpc>
                <a:spcPct val="110000"/>
              </a:lnSpc>
              <a:spcAft>
                <a:spcPts val="0"/>
              </a:spcAft>
            </a:pPr>
            <a:r>
              <a:rPr lang="ja-JP" altLang="en-US" sz="1400" dirty="0" smtClean="0"/>
              <a:t> 「</a:t>
            </a:r>
            <a:r>
              <a:rPr lang="en-US" altLang="ja-JP" sz="1400" dirty="0" smtClean="0"/>
              <a:t>1-1</a:t>
            </a:r>
            <a:r>
              <a:rPr lang="ja-JP" altLang="en-US" sz="1400" dirty="0" smtClean="0"/>
              <a:t>麻痺等の有無（下肢）」（右）の「あり」</a:t>
            </a:r>
            <a:endParaRPr lang="en-US" altLang="ja-JP" sz="1400" dirty="0" smtClean="0"/>
          </a:p>
          <a:p>
            <a:pPr marL="180000" indent="-180000" algn="ctr">
              <a:lnSpc>
                <a:spcPct val="110000"/>
              </a:lnSpc>
              <a:spcAft>
                <a:spcPts val="300"/>
              </a:spcAft>
            </a:pPr>
            <a:r>
              <a:rPr lang="ja-JP" altLang="en-US" sz="1400" dirty="0" smtClean="0">
                <a:solidFill>
                  <a:srgbClr val="C00000"/>
                </a:solidFill>
                <a:latin typeface="HGPｺﾞｼｯｸE" pitchFamily="50" charset="-128"/>
                <a:ea typeface="HGPｺﾞｼｯｸE" pitchFamily="50" charset="-128"/>
              </a:rPr>
              <a:t>平均値</a:t>
            </a:r>
            <a:r>
              <a:rPr lang="en-US" altLang="ja-JP" sz="1400" dirty="0" smtClean="0">
                <a:solidFill>
                  <a:srgbClr val="C00000"/>
                </a:solidFill>
                <a:latin typeface="HGPｺﾞｼｯｸE" pitchFamily="50" charset="-128"/>
                <a:ea typeface="HGPｺﾞｼｯｸE" pitchFamily="50" charset="-128"/>
              </a:rPr>
              <a:t>+2σ</a:t>
            </a:r>
            <a:r>
              <a:rPr lang="ja-JP" altLang="en-US" sz="1400" dirty="0" smtClean="0">
                <a:solidFill>
                  <a:srgbClr val="C00000"/>
                </a:solidFill>
                <a:latin typeface="HGPｺﾞｼｯｸE" pitchFamily="50" charset="-128"/>
                <a:ea typeface="HGPｺﾞｼｯｸE" pitchFamily="50" charset="-128"/>
              </a:rPr>
              <a:t>以上　</a:t>
            </a:r>
            <a:r>
              <a:rPr lang="en-US" altLang="ja-JP" sz="1400" dirty="0" smtClean="0">
                <a:solidFill>
                  <a:srgbClr val="C00000"/>
                </a:solidFill>
                <a:latin typeface="HGPｺﾞｼｯｸE" pitchFamily="50" charset="-128"/>
                <a:ea typeface="HGPｺﾞｼｯｸE" pitchFamily="50" charset="-128"/>
              </a:rPr>
              <a:t>(87.3</a:t>
            </a:r>
            <a:r>
              <a:rPr lang="ja-JP" altLang="en-US" sz="1400" dirty="0" smtClean="0">
                <a:solidFill>
                  <a:srgbClr val="C00000"/>
                </a:solidFill>
                <a:latin typeface="HGPｺﾞｼｯｸE" pitchFamily="50" charset="-128"/>
                <a:ea typeface="HGPｺﾞｼｯｸE" pitchFamily="50" charset="-128"/>
              </a:rPr>
              <a:t>％</a:t>
            </a:r>
            <a:r>
              <a:rPr lang="en-US" altLang="ja-JP" sz="1400" dirty="0" smtClean="0">
                <a:solidFill>
                  <a:srgbClr val="C00000"/>
                </a:solidFill>
                <a:latin typeface="HGPｺﾞｼｯｸE" pitchFamily="50" charset="-128"/>
                <a:ea typeface="HGPｺﾞｼｯｸE" pitchFamily="50" charset="-128"/>
              </a:rPr>
              <a:t>)</a:t>
            </a:r>
          </a:p>
          <a:p>
            <a:pPr marL="180000" indent="-180000" algn="ctr">
              <a:lnSpc>
                <a:spcPct val="110000"/>
              </a:lnSpc>
              <a:spcAft>
                <a:spcPts val="0"/>
              </a:spcAft>
            </a:pPr>
            <a:r>
              <a:rPr kumimoji="1" lang="ja-JP" altLang="en-US" sz="1400" dirty="0" smtClean="0"/>
              <a:t>「</a:t>
            </a:r>
            <a:r>
              <a:rPr kumimoji="1" lang="en-US" altLang="ja-JP" sz="1400" dirty="0" smtClean="0"/>
              <a:t>3-4</a:t>
            </a:r>
            <a:r>
              <a:rPr kumimoji="1" lang="ja-JP" altLang="en-US" sz="1400" dirty="0" smtClean="0"/>
              <a:t>短期記憶」の「で</a:t>
            </a:r>
            <a:r>
              <a:rPr lang="ja-JP" altLang="en-US" sz="1400" dirty="0" smtClean="0"/>
              <a:t>きない」の選択率</a:t>
            </a:r>
            <a:endParaRPr lang="en-US" altLang="ja-JP" sz="1400" dirty="0" smtClean="0"/>
          </a:p>
          <a:p>
            <a:pPr marL="180000" indent="-180000" algn="ctr">
              <a:lnSpc>
                <a:spcPct val="110000"/>
              </a:lnSpc>
              <a:spcAft>
                <a:spcPts val="300"/>
              </a:spcAft>
            </a:pPr>
            <a:r>
              <a:rPr lang="ja-JP" altLang="en-US" sz="1400" dirty="0" smtClean="0">
                <a:solidFill>
                  <a:srgbClr val="0070C0"/>
                </a:solidFill>
                <a:latin typeface="HGPｺﾞｼｯｸE" pitchFamily="50" charset="-128"/>
                <a:ea typeface="HGPｺﾞｼｯｸE" pitchFamily="50" charset="-128"/>
              </a:rPr>
              <a:t>平均値</a:t>
            </a:r>
            <a:r>
              <a:rPr lang="en-US" altLang="ja-JP" sz="1400" dirty="0" smtClean="0">
                <a:solidFill>
                  <a:srgbClr val="0070C0"/>
                </a:solidFill>
                <a:latin typeface="HGPｺﾞｼｯｸE" pitchFamily="50" charset="-128"/>
                <a:ea typeface="HGPｺﾞｼｯｸE" pitchFamily="50" charset="-128"/>
              </a:rPr>
              <a:t>+σ</a:t>
            </a:r>
            <a:r>
              <a:rPr lang="ja-JP" altLang="en-US" sz="1400" dirty="0" smtClean="0">
                <a:solidFill>
                  <a:srgbClr val="0070C0"/>
                </a:solidFill>
                <a:latin typeface="HGPｺﾞｼｯｸE" pitchFamily="50" charset="-128"/>
                <a:ea typeface="HGPｺﾞｼｯｸE" pitchFamily="50" charset="-128"/>
              </a:rPr>
              <a:t>以上　</a:t>
            </a:r>
            <a:r>
              <a:rPr lang="en-US" altLang="ja-JP" sz="1400" dirty="0" smtClean="0">
                <a:solidFill>
                  <a:srgbClr val="0070C0"/>
                </a:solidFill>
                <a:latin typeface="HGPｺﾞｼｯｸE" pitchFamily="50" charset="-128"/>
                <a:ea typeface="HGPｺﾞｼｯｸE" pitchFamily="50" charset="-128"/>
              </a:rPr>
              <a:t>(51.9</a:t>
            </a:r>
            <a:r>
              <a:rPr lang="ja-JP" altLang="en-US" sz="1400" dirty="0" smtClean="0">
                <a:solidFill>
                  <a:srgbClr val="0070C0"/>
                </a:solidFill>
                <a:latin typeface="HGPｺﾞｼｯｸE" pitchFamily="50" charset="-128"/>
                <a:ea typeface="HGPｺﾞｼｯｸE" pitchFamily="50" charset="-128"/>
              </a:rPr>
              <a:t>％</a:t>
            </a:r>
            <a:r>
              <a:rPr lang="en-US" altLang="ja-JP" sz="1400" dirty="0" smtClean="0">
                <a:solidFill>
                  <a:srgbClr val="0070C0"/>
                </a:solidFill>
                <a:latin typeface="HGPｺﾞｼｯｸE" pitchFamily="50" charset="-128"/>
                <a:ea typeface="HGPｺﾞｼｯｸE" pitchFamily="50" charset="-128"/>
              </a:rPr>
              <a:t>)</a:t>
            </a:r>
            <a:endParaRPr kumimoji="1" lang="ja-JP" altLang="en-US" sz="1400" dirty="0">
              <a:solidFill>
                <a:srgbClr val="0070C0"/>
              </a:solidFill>
              <a:latin typeface="HGPｺﾞｼｯｸE" pitchFamily="50" charset="-128"/>
              <a:ea typeface="HGPｺﾞｼｯｸE" pitchFamily="50" charset="-128"/>
            </a:endParaRPr>
          </a:p>
        </p:txBody>
      </p:sp>
      <p:sp>
        <p:nvSpPr>
          <p:cNvPr id="5" name="テキスト ボックス 4"/>
          <p:cNvSpPr txBox="1"/>
          <p:nvPr/>
        </p:nvSpPr>
        <p:spPr>
          <a:xfrm>
            <a:off x="811213" y="5101272"/>
            <a:ext cx="7546975" cy="1311128"/>
          </a:xfrm>
          <a:prstGeom prst="rect">
            <a:avLst/>
          </a:prstGeom>
          <a:solidFill>
            <a:schemeClr val="bg1"/>
          </a:solidFill>
          <a:ln w="19050">
            <a:solidFill>
              <a:srgbClr val="FF8585"/>
            </a:solidFill>
          </a:ln>
        </p:spPr>
        <p:txBody>
          <a:bodyPr wrap="square" rtlCol="0">
            <a:spAutoFit/>
          </a:bodyPr>
          <a:lstStyle/>
          <a:p>
            <a:pPr>
              <a:lnSpc>
                <a:spcPct val="110000"/>
              </a:lnSpc>
            </a:pPr>
            <a:r>
              <a:rPr lang="ja-JP" altLang="en-US" dirty="0" smtClean="0"/>
              <a:t>都道府県研修の受講をきっかけに、認定調査の見直しとして、</a:t>
            </a:r>
            <a:endParaRPr lang="en-US" altLang="ja-JP" dirty="0" smtClean="0"/>
          </a:p>
          <a:p>
            <a:pPr marL="360000" indent="-360000">
              <a:lnSpc>
                <a:spcPct val="110000"/>
              </a:lnSpc>
              <a:buFont typeface="Wingdings" pitchFamily="2" charset="2"/>
              <a:buChar char="u"/>
            </a:pPr>
            <a:r>
              <a:rPr lang="ja-JP" altLang="en-US" dirty="0" smtClean="0"/>
              <a:t>調査方法に係る意見交換会を実施</a:t>
            </a:r>
            <a:endParaRPr lang="en-US" altLang="ja-JP" dirty="0" smtClean="0"/>
          </a:p>
          <a:p>
            <a:pPr marL="360000" indent="-360000">
              <a:lnSpc>
                <a:spcPct val="110000"/>
              </a:lnSpc>
              <a:buFont typeface="Wingdings" pitchFamily="2" charset="2"/>
              <a:buChar char="u"/>
            </a:pPr>
            <a:r>
              <a:rPr lang="ja-JP" altLang="en-US" dirty="0" smtClean="0"/>
              <a:t>認定調査員の退職・新規雇用により多くの調査員が入れ替わったため、新たな調査体制で調査方法や判断基準等を共有</a:t>
            </a:r>
            <a:endParaRPr kumimoji="1" lang="ja-JP" altLang="en-US" dirty="0"/>
          </a:p>
        </p:txBody>
      </p:sp>
      <p:sp>
        <p:nvSpPr>
          <p:cNvPr id="6" name="二等辺三角形 5"/>
          <p:cNvSpPr/>
          <p:nvPr/>
        </p:nvSpPr>
        <p:spPr>
          <a:xfrm flipV="1">
            <a:off x="2387600" y="4646052"/>
            <a:ext cx="4394200" cy="381168"/>
          </a:xfrm>
          <a:prstGeom prst="triangle">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226050" y="2011724"/>
            <a:ext cx="3155950" cy="329321"/>
          </a:xfrm>
          <a:prstGeom prst="rect">
            <a:avLst/>
          </a:prstGeom>
          <a:noFill/>
          <a:ln w="19050">
            <a:noFill/>
          </a:ln>
        </p:spPr>
        <p:txBody>
          <a:bodyPr wrap="square" rtlCol="0">
            <a:spAutoFit/>
          </a:bodyPr>
          <a:lstStyle/>
          <a:p>
            <a:pPr marL="180000" indent="-180000" algn="ctr">
              <a:lnSpc>
                <a:spcPct val="110000"/>
              </a:lnSpc>
              <a:spcAft>
                <a:spcPts val="600"/>
              </a:spcAft>
            </a:pPr>
            <a:r>
              <a:rPr kumimoji="1" lang="ja-JP" altLang="en-US" sz="1400" dirty="0" smtClean="0">
                <a:latin typeface="HGPｺﾞｼｯｸE" pitchFamily="50" charset="-128"/>
                <a:ea typeface="HGPｺﾞｼｯｸE" pitchFamily="50" charset="-128"/>
              </a:rPr>
              <a:t>－　</a:t>
            </a:r>
            <a:r>
              <a:rPr kumimoji="1" lang="en-US" altLang="ja-JP" sz="1400" dirty="0" smtClean="0">
                <a:latin typeface="HGPｺﾞｼｯｸE" pitchFamily="50" charset="-128"/>
                <a:ea typeface="HGPｺﾞｼｯｸE" pitchFamily="50" charset="-128"/>
              </a:rPr>
              <a:t>2014</a:t>
            </a:r>
            <a:r>
              <a:rPr kumimoji="1" lang="ja-JP" altLang="en-US" sz="1400" dirty="0" smtClean="0">
                <a:latin typeface="HGPｺﾞｼｯｸE" pitchFamily="50" charset="-128"/>
                <a:ea typeface="HGPｺﾞｼｯｸE" pitchFamily="50" charset="-128"/>
              </a:rPr>
              <a:t>年時点での選択率　－</a:t>
            </a:r>
            <a:endParaRPr kumimoji="1" lang="ja-JP" altLang="en-US" sz="1400" dirty="0">
              <a:latin typeface="HGPｺﾞｼｯｸE" pitchFamily="50" charset="-128"/>
              <a:ea typeface="HGPｺﾞｼｯｸE" pitchFamily="50" charset="-128"/>
            </a:endParaRPr>
          </a:p>
        </p:txBody>
      </p:sp>
      <p:sp>
        <p:nvSpPr>
          <p:cNvPr id="10" name="テキスト ボックス 9"/>
          <p:cNvSpPr txBox="1"/>
          <p:nvPr/>
        </p:nvSpPr>
        <p:spPr>
          <a:xfrm>
            <a:off x="668784" y="1670739"/>
            <a:ext cx="4309616" cy="2773067"/>
          </a:xfrm>
          <a:prstGeom prst="rect">
            <a:avLst/>
          </a:prstGeom>
          <a:solidFill>
            <a:schemeClr val="bg1"/>
          </a:solidFill>
          <a:ln w="19050">
            <a:noFill/>
            <a:prstDash val="sysDot"/>
          </a:ln>
        </p:spPr>
        <p:txBody>
          <a:bodyPr wrap="square" rtlCol="0">
            <a:spAutoFit/>
          </a:bodyPr>
          <a:lstStyle/>
          <a:p>
            <a:pPr marL="180000" indent="-180000">
              <a:lnSpc>
                <a:spcPct val="130000"/>
              </a:lnSpc>
            </a:pPr>
            <a:endParaRPr kumimoji="1" lang="en-US" altLang="ja-JP" sz="800" dirty="0" smtClean="0"/>
          </a:p>
          <a:p>
            <a:pPr marL="180000" indent="-180000">
              <a:lnSpc>
                <a:spcPct val="130000"/>
              </a:lnSpc>
            </a:pPr>
            <a:r>
              <a:rPr kumimoji="1" lang="ja-JP" altLang="en-US" sz="1400" dirty="0" smtClean="0"/>
              <a:t>下肢麻痺</a:t>
            </a:r>
            <a:endParaRPr kumimoji="1" lang="en-US" altLang="ja-JP" sz="1400" dirty="0" smtClean="0"/>
          </a:p>
          <a:p>
            <a:pPr marL="180000" indent="-180000">
              <a:lnSpc>
                <a:spcPct val="130000"/>
              </a:lnSpc>
              <a:buFont typeface="Wingdings" pitchFamily="2" charset="2"/>
              <a:buChar char="Ø"/>
            </a:pPr>
            <a:r>
              <a:rPr kumimoji="1" lang="ja-JP" altLang="en-US" sz="1400" dirty="0" smtClean="0"/>
              <a:t>（挙上角度）テキストのイラストにあるような水平までの下肢の挙上を基準にしていた</a:t>
            </a:r>
            <a:endParaRPr lang="en-US" altLang="ja-JP" sz="1400" dirty="0" smtClean="0"/>
          </a:p>
          <a:p>
            <a:pPr marL="180000" indent="-180000">
              <a:lnSpc>
                <a:spcPct val="130000"/>
              </a:lnSpc>
              <a:buFont typeface="Wingdings" pitchFamily="2" charset="2"/>
              <a:buChar char="Ø"/>
            </a:pPr>
            <a:r>
              <a:rPr lang="ja-JP" altLang="en-US" sz="1400" dirty="0" smtClean="0"/>
              <a:t>（静止状態）下肢の震えなどがみられる場合は、「麻痺あり」と判断していた可能性がある</a:t>
            </a:r>
            <a:endParaRPr lang="en-US" altLang="ja-JP" sz="1400" dirty="0" smtClean="0"/>
          </a:p>
          <a:p>
            <a:pPr marL="180000" indent="-180000">
              <a:lnSpc>
                <a:spcPct val="130000"/>
              </a:lnSpc>
              <a:buFont typeface="Wingdings" pitchFamily="2" charset="2"/>
              <a:buChar char="Ø"/>
            </a:pPr>
            <a:r>
              <a:rPr kumimoji="1" lang="ja-JP" altLang="en-US" sz="1400" dirty="0" smtClean="0"/>
              <a:t>（確認動作）下肢を水平位置に挙上する</a:t>
            </a:r>
            <a:r>
              <a:rPr lang="ja-JP" altLang="en-US" sz="1400" dirty="0" smtClean="0"/>
              <a:t>ため</a:t>
            </a:r>
            <a:r>
              <a:rPr kumimoji="1" lang="ja-JP" altLang="en-US" sz="1400" dirty="0" smtClean="0"/>
              <a:t>に、もたれている場合、「麻痺あり」と判断していた</a:t>
            </a:r>
            <a:endParaRPr kumimoji="1" lang="en-US" altLang="ja-JP" sz="1400" dirty="0" smtClean="0"/>
          </a:p>
          <a:p>
            <a:pPr marL="180000" indent="-180000">
              <a:lnSpc>
                <a:spcPct val="130000"/>
              </a:lnSpc>
            </a:pPr>
            <a:r>
              <a:rPr lang="ja-JP" altLang="en-US" sz="1400" dirty="0" smtClean="0"/>
              <a:t>短期記憶</a:t>
            </a:r>
            <a:endParaRPr kumimoji="1" lang="en-US" altLang="ja-JP" sz="1400" dirty="0" smtClean="0"/>
          </a:p>
          <a:p>
            <a:pPr marL="180000" indent="-180000">
              <a:lnSpc>
                <a:spcPct val="130000"/>
              </a:lnSpc>
              <a:buFont typeface="Wingdings" pitchFamily="2" charset="2"/>
              <a:buChar char="Ø"/>
            </a:pPr>
            <a:r>
              <a:rPr kumimoji="1" lang="ja-JP" altLang="en-US" sz="1400" dirty="0" smtClean="0"/>
              <a:t>３品提示を毎回実施していた</a:t>
            </a:r>
            <a:endParaRPr kumimoji="1" lang="ja-JP" altLang="en-US" sz="1400" dirty="0"/>
          </a:p>
        </p:txBody>
      </p:sp>
      <p:sp>
        <p:nvSpPr>
          <p:cNvPr id="12" name="テキスト ボックス 11"/>
          <p:cNvSpPr txBox="1"/>
          <p:nvPr/>
        </p:nvSpPr>
        <p:spPr>
          <a:xfrm>
            <a:off x="978799" y="1430361"/>
            <a:ext cx="3694801" cy="429054"/>
          </a:xfrm>
          <a:prstGeom prst="roundRect">
            <a:avLst/>
          </a:prstGeom>
          <a:solidFill>
            <a:schemeClr val="bg1">
              <a:lumMod val="85000"/>
            </a:schemeClr>
          </a:solidFill>
          <a:ln w="28575">
            <a:noFill/>
          </a:ln>
        </p:spPr>
        <p:txBody>
          <a:bodyPr wrap="square" rtlCol="0">
            <a:spAutoFit/>
          </a:bodyPr>
          <a:lstStyle/>
          <a:p>
            <a:pPr marL="180000" indent="-180000" algn="ctr">
              <a:lnSpc>
                <a:spcPct val="120000"/>
              </a:lnSpc>
            </a:pPr>
            <a:r>
              <a:rPr kumimoji="1" lang="ja-JP" altLang="en-US" sz="1600" b="1" dirty="0" smtClean="0"/>
              <a:t>見直し前の調査方法・判断基準</a:t>
            </a:r>
            <a:endParaRPr kumimoji="1" lang="ja-JP" altLang="en-US" sz="1600" b="1" dirty="0"/>
          </a:p>
        </p:txBody>
      </p:sp>
      <p:sp>
        <p:nvSpPr>
          <p:cNvPr id="11" name="正方形/長方形 10"/>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Tree>
    <p:extLst>
      <p:ext uri="{BB962C8B-B14F-4D97-AF65-F5344CB8AC3E}">
        <p14:creationId xmlns:p14="http://schemas.microsoft.com/office/powerpoint/2010/main" val="1818141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4681537" y="1895475"/>
            <a:ext cx="4156690" cy="3871211"/>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cstate="print"/>
          <a:srcRect/>
          <a:stretch>
            <a:fillRect/>
          </a:stretch>
        </p:blipFill>
        <p:spPr bwMode="auto">
          <a:xfrm>
            <a:off x="393699" y="1843486"/>
            <a:ext cx="4125356" cy="3996911"/>
          </a:xfrm>
          <a:prstGeom prst="rect">
            <a:avLst/>
          </a:prstGeom>
          <a:noFill/>
          <a:ln w="9525">
            <a:noFill/>
            <a:miter lim="800000"/>
            <a:headEnd/>
            <a:tailEnd/>
          </a:ln>
          <a:effectLst/>
        </p:spPr>
      </p:pic>
      <p:sp>
        <p:nvSpPr>
          <p:cNvPr id="5122" name="Rectangle 2"/>
          <p:cNvSpPr>
            <a:spLocks noGrp="1" noChangeArrowheads="1"/>
          </p:cNvSpPr>
          <p:nvPr>
            <p:ph type="title"/>
          </p:nvPr>
        </p:nvSpPr>
        <p:spPr/>
        <p:txBody>
          <a:bodyPr/>
          <a:lstStyle/>
          <a:p>
            <a:pPr eaLnBrk="1" hangingPunct="1"/>
            <a:r>
              <a:rPr lang="ja-JP" altLang="en-US" sz="2600" dirty="0" smtClean="0"/>
              <a:t>認定調査の見直し事例（自治体</a:t>
            </a:r>
            <a:r>
              <a:rPr lang="en-US" altLang="ja-JP" sz="2600" dirty="0" smtClean="0"/>
              <a:t>A</a:t>
            </a:r>
            <a:r>
              <a:rPr lang="ja-JP" altLang="en-US" sz="2600" dirty="0" smtClean="0"/>
              <a:t>）</a:t>
            </a:r>
            <a:r>
              <a:rPr lang="ja-JP" altLang="en-US" sz="1800" dirty="0" smtClean="0"/>
              <a:t>－選択率の変化</a:t>
            </a:r>
          </a:p>
        </p:txBody>
      </p:sp>
      <p:sp>
        <p:nvSpPr>
          <p:cNvPr id="6" name="テキスト ボックス 5"/>
          <p:cNvSpPr txBox="1"/>
          <p:nvPr/>
        </p:nvSpPr>
        <p:spPr>
          <a:xfrm>
            <a:off x="1190280" y="1294524"/>
            <a:ext cx="3057247" cy="584775"/>
          </a:xfrm>
          <a:prstGeom prst="rect">
            <a:avLst/>
          </a:prstGeom>
          <a:noFill/>
        </p:spPr>
        <p:txBody>
          <a:bodyPr wrap="none" rtlCol="0">
            <a:spAutoFit/>
          </a:bodyPr>
          <a:lstStyle/>
          <a:p>
            <a:pPr algn="ctr"/>
            <a:r>
              <a:rPr lang="ja-JP" altLang="en-US" sz="1600" dirty="0" smtClean="0"/>
              <a:t>認定調査の見直しによる</a:t>
            </a:r>
            <a:endParaRPr lang="en-US" altLang="ja-JP" sz="1600" dirty="0" smtClean="0"/>
          </a:p>
          <a:p>
            <a:pPr algn="ctr"/>
            <a:r>
              <a:rPr lang="ja-JP" altLang="en-US" sz="1600" dirty="0" smtClean="0"/>
              <a:t>「下肢麻痺（左）」の選択率の変化</a:t>
            </a:r>
            <a:endParaRPr lang="en-US" altLang="ja-JP" sz="1600" dirty="0" smtClean="0"/>
          </a:p>
        </p:txBody>
      </p:sp>
      <p:sp>
        <p:nvSpPr>
          <p:cNvPr id="8" name="テキスト ボックス 7"/>
          <p:cNvSpPr txBox="1"/>
          <p:nvPr/>
        </p:nvSpPr>
        <p:spPr>
          <a:xfrm>
            <a:off x="5561021" y="1294524"/>
            <a:ext cx="2646878" cy="584775"/>
          </a:xfrm>
          <a:prstGeom prst="rect">
            <a:avLst/>
          </a:prstGeom>
          <a:noFill/>
        </p:spPr>
        <p:txBody>
          <a:bodyPr wrap="none" rtlCol="0">
            <a:spAutoFit/>
          </a:bodyPr>
          <a:lstStyle/>
          <a:p>
            <a:pPr algn="ctr"/>
            <a:r>
              <a:rPr lang="ja-JP" altLang="en-US" sz="1600" dirty="0" smtClean="0"/>
              <a:t>認定調査の見直しによる</a:t>
            </a:r>
            <a:endParaRPr lang="en-US" altLang="ja-JP" sz="1600" dirty="0" smtClean="0"/>
          </a:p>
          <a:p>
            <a:pPr algn="ctr"/>
            <a:r>
              <a:rPr lang="ja-JP" altLang="en-US" sz="1600" dirty="0" smtClean="0"/>
              <a:t>「短期記憶」の選択率の変化</a:t>
            </a:r>
            <a:endParaRPr lang="en-US" altLang="ja-JP" sz="1600" dirty="0" smtClean="0"/>
          </a:p>
        </p:txBody>
      </p:sp>
      <p:sp>
        <p:nvSpPr>
          <p:cNvPr id="10" name="角丸四角形 9"/>
          <p:cNvSpPr/>
          <p:nvPr/>
        </p:nvSpPr>
        <p:spPr>
          <a:xfrm>
            <a:off x="1422400" y="2476500"/>
            <a:ext cx="24257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1435100" y="3479800"/>
            <a:ext cx="1282700" cy="6350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14" name="角丸四角形 13"/>
          <p:cNvSpPr/>
          <p:nvPr/>
        </p:nvSpPr>
        <p:spPr>
          <a:xfrm>
            <a:off x="5759450" y="2451100"/>
            <a:ext cx="15748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5762625" y="3394075"/>
            <a:ext cx="11557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rot="3827267">
            <a:off x="3011560" y="3009459"/>
            <a:ext cx="431800" cy="938842"/>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rot="2022977">
            <a:off x="6808523" y="3024304"/>
            <a:ext cx="431800" cy="692256"/>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082800" y="5334000"/>
            <a:ext cx="6604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6210300" y="5324475"/>
            <a:ext cx="9271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353644" y="5790324"/>
            <a:ext cx="6405921" cy="646331"/>
          </a:xfrm>
          <a:prstGeom prst="rect">
            <a:avLst/>
          </a:prstGeom>
          <a:noFill/>
        </p:spPr>
        <p:txBody>
          <a:bodyPr wrap="none" rtlCol="0">
            <a:spAutoFit/>
          </a:bodyPr>
          <a:lstStyle/>
          <a:p>
            <a:r>
              <a:rPr lang="ja-JP" altLang="en-US" dirty="0" smtClean="0"/>
              <a:t>「下肢麻痺（左）」の「あり」、「短期記憶」の「できない」の選択率が</a:t>
            </a:r>
            <a:endParaRPr lang="en-US" altLang="ja-JP" dirty="0" smtClean="0"/>
          </a:p>
          <a:p>
            <a:r>
              <a:rPr lang="ja-JP" altLang="en-US" dirty="0" smtClean="0"/>
              <a:t>全国と同水準まで低下</a:t>
            </a:r>
            <a:endParaRPr lang="en-US" altLang="ja-JP" dirty="0" smtClean="0"/>
          </a:p>
        </p:txBody>
      </p:sp>
      <p:sp>
        <p:nvSpPr>
          <p:cNvPr id="21" name="テキスト ボックス 20"/>
          <p:cNvSpPr txBox="1"/>
          <p:nvPr/>
        </p:nvSpPr>
        <p:spPr>
          <a:xfrm>
            <a:off x="1687555" y="6461670"/>
            <a:ext cx="2549165" cy="258532"/>
          </a:xfrm>
          <a:prstGeom prst="rect">
            <a:avLst/>
          </a:prstGeom>
          <a:noFill/>
        </p:spPr>
        <p:txBody>
          <a:bodyPr wrap="square" rtlCol="0">
            <a:spAutoFit/>
          </a:bodyPr>
          <a:lstStyle/>
          <a:p>
            <a:pPr>
              <a:lnSpc>
                <a:spcPct val="120000"/>
              </a:lnSpc>
            </a:pPr>
            <a:r>
              <a:rPr kumimoji="1" lang="en-US" altLang="ja-JP" sz="900" dirty="0" smtClean="0"/>
              <a:t>※</a:t>
            </a:r>
            <a:r>
              <a:rPr kumimoji="1" lang="ja-JP" altLang="en-US" sz="900" dirty="0" smtClean="0"/>
              <a:t>下肢麻痺（右）もほぼ同様の変化を示した</a:t>
            </a:r>
            <a:endParaRPr kumimoji="1" lang="ja-JP" altLang="en-US" sz="900" dirty="0"/>
          </a:p>
        </p:txBody>
      </p:sp>
      <p:cxnSp>
        <p:nvCxnSpPr>
          <p:cNvPr id="25" name="直線コネクタ 24"/>
          <p:cNvCxnSpPr/>
          <p:nvPr/>
        </p:nvCxnSpPr>
        <p:spPr>
          <a:xfrm>
            <a:off x="1534160" y="4023360"/>
            <a:ext cx="10160" cy="49784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H="1">
            <a:off x="2540000" y="4023360"/>
            <a:ext cx="81280" cy="50800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831840" y="3982720"/>
            <a:ext cx="10160" cy="49784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6776720" y="3982720"/>
            <a:ext cx="60960" cy="48768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Tree>
    <p:extLst>
      <p:ext uri="{BB962C8B-B14F-4D97-AF65-F5344CB8AC3E}">
        <p14:creationId xmlns:p14="http://schemas.microsoft.com/office/powerpoint/2010/main" val="18181414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74674" y="304819"/>
            <a:ext cx="8345805" cy="747713"/>
          </a:xfrm>
        </p:spPr>
        <p:txBody>
          <a:bodyPr/>
          <a:lstStyle/>
          <a:p>
            <a:pPr eaLnBrk="1" hangingPunct="1"/>
            <a:r>
              <a:rPr lang="ja-JP" altLang="en-US" sz="2600" dirty="0" smtClean="0"/>
              <a:t>認定調査の見直し事例（自治体</a:t>
            </a:r>
            <a:r>
              <a:rPr lang="en-US" altLang="ja-JP" sz="2600" dirty="0" smtClean="0"/>
              <a:t>A</a:t>
            </a:r>
            <a:r>
              <a:rPr lang="ja-JP" altLang="en-US" sz="2600" dirty="0" smtClean="0"/>
              <a:t>）</a:t>
            </a:r>
            <a:r>
              <a:rPr lang="ja-JP" altLang="en-US" sz="1800" dirty="0" smtClean="0"/>
              <a:t>－要介護度分布の変化</a:t>
            </a:r>
          </a:p>
        </p:txBody>
      </p:sp>
      <p:pic>
        <p:nvPicPr>
          <p:cNvPr id="7" name="図 6"/>
          <p:cNvPicPr>
            <a:picLocks noChangeAspect="1"/>
          </p:cNvPicPr>
          <p:nvPr/>
        </p:nvPicPr>
        <p:blipFill>
          <a:blip r:embed="rId3" cstate="print"/>
          <a:srcRect/>
          <a:stretch>
            <a:fillRect/>
          </a:stretch>
        </p:blipFill>
        <p:spPr bwMode="auto">
          <a:xfrm>
            <a:off x="460366" y="1951508"/>
            <a:ext cx="8173267" cy="3699338"/>
          </a:xfrm>
          <a:prstGeom prst="rect">
            <a:avLst/>
          </a:prstGeom>
          <a:noFill/>
          <a:ln w="9525">
            <a:noFill/>
            <a:miter lim="800000"/>
            <a:headEnd/>
            <a:tailEnd/>
          </a:ln>
        </p:spPr>
      </p:pic>
      <p:sp>
        <p:nvSpPr>
          <p:cNvPr id="4" name="テキスト ボックス 3"/>
          <p:cNvSpPr txBox="1"/>
          <p:nvPr/>
        </p:nvSpPr>
        <p:spPr>
          <a:xfrm>
            <a:off x="1963244" y="1396124"/>
            <a:ext cx="5200463" cy="338554"/>
          </a:xfrm>
          <a:prstGeom prst="rect">
            <a:avLst/>
          </a:prstGeom>
          <a:noFill/>
        </p:spPr>
        <p:txBody>
          <a:bodyPr wrap="none" rtlCol="0">
            <a:spAutoFit/>
          </a:bodyPr>
          <a:lstStyle/>
          <a:p>
            <a:r>
              <a:rPr lang="ja-JP" altLang="en-US" sz="1600" dirty="0" smtClean="0"/>
              <a:t>認定調査の見直しによる一次判定の要介護度分布の変化</a:t>
            </a:r>
            <a:endParaRPr lang="en-US" altLang="ja-JP" sz="1600" dirty="0" smtClean="0"/>
          </a:p>
        </p:txBody>
      </p:sp>
      <p:sp>
        <p:nvSpPr>
          <p:cNvPr id="5" name="角丸四角形 4"/>
          <p:cNvSpPr/>
          <p:nvPr/>
        </p:nvSpPr>
        <p:spPr>
          <a:xfrm>
            <a:off x="4318000" y="2476500"/>
            <a:ext cx="22352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5118100" y="3390900"/>
            <a:ext cx="15494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rot="18390217" flipH="1">
            <a:off x="4535159" y="3136865"/>
            <a:ext cx="431800" cy="811446"/>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810844" y="5853824"/>
            <a:ext cx="5551520" cy="369332"/>
          </a:xfrm>
          <a:prstGeom prst="rect">
            <a:avLst/>
          </a:prstGeom>
          <a:noFill/>
        </p:spPr>
        <p:txBody>
          <a:bodyPr wrap="none" rtlCol="0">
            <a:spAutoFit/>
          </a:bodyPr>
          <a:lstStyle/>
          <a:p>
            <a:r>
              <a:rPr lang="ja-JP" altLang="en-US" dirty="0" smtClean="0"/>
              <a:t>要介護２、要介護３の出現率が、全国と同水準まで低下</a:t>
            </a:r>
            <a:endParaRPr lang="en-US" altLang="ja-JP" dirty="0" smtClean="0"/>
          </a:p>
        </p:txBody>
      </p:sp>
      <p:sp>
        <p:nvSpPr>
          <p:cNvPr id="11" name="正方形/長方形 10"/>
          <p:cNvSpPr/>
          <p:nvPr/>
        </p:nvSpPr>
        <p:spPr>
          <a:xfrm>
            <a:off x="4749800" y="5219700"/>
            <a:ext cx="17145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p:nvPr/>
        </p:nvCxnSpPr>
        <p:spPr>
          <a:xfrm>
            <a:off x="5120640" y="3942080"/>
            <a:ext cx="243840" cy="46736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6675120" y="3952240"/>
            <a:ext cx="325120" cy="45720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
        <p:nvSpPr>
          <p:cNvPr id="14" name="テキスト ボックス 13"/>
          <p:cNvSpPr txBox="1"/>
          <p:nvPr/>
        </p:nvSpPr>
        <p:spPr>
          <a:xfrm>
            <a:off x="5219700" y="2171700"/>
            <a:ext cx="923925" cy="461665"/>
          </a:xfrm>
          <a:prstGeom prst="rect">
            <a:avLst/>
          </a:prstGeom>
          <a:noFill/>
        </p:spPr>
        <p:txBody>
          <a:bodyPr wrap="square" rtlCol="0">
            <a:spAutoFit/>
          </a:bodyPr>
          <a:lstStyle/>
          <a:p>
            <a:r>
              <a:rPr kumimoji="1" lang="en-US" altLang="ja-JP" sz="2400" dirty="0" smtClean="0">
                <a:solidFill>
                  <a:srgbClr val="FF0000"/>
                </a:solidFill>
                <a:latin typeface="Impact" pitchFamily="34" charset="0"/>
              </a:rPr>
              <a:t>34.4</a:t>
            </a:r>
            <a:r>
              <a:rPr kumimoji="1" lang="en-US" altLang="ja-JP" dirty="0" smtClean="0">
                <a:solidFill>
                  <a:srgbClr val="FF0000"/>
                </a:solidFill>
                <a:latin typeface="Impact" pitchFamily="34" charset="0"/>
              </a:rPr>
              <a:t>%</a:t>
            </a:r>
            <a:endParaRPr kumimoji="1" lang="ja-JP" altLang="en-US" dirty="0">
              <a:solidFill>
                <a:srgbClr val="FF0000"/>
              </a:solidFill>
              <a:latin typeface="Impact" pitchFamily="34" charset="0"/>
            </a:endParaRPr>
          </a:p>
        </p:txBody>
      </p:sp>
      <p:sp>
        <p:nvSpPr>
          <p:cNvPr id="16" name="テキスト ボックス 15"/>
          <p:cNvSpPr txBox="1"/>
          <p:nvPr/>
        </p:nvSpPr>
        <p:spPr>
          <a:xfrm>
            <a:off x="5562600" y="3114675"/>
            <a:ext cx="923925" cy="461665"/>
          </a:xfrm>
          <a:prstGeom prst="rect">
            <a:avLst/>
          </a:prstGeom>
          <a:noFill/>
        </p:spPr>
        <p:txBody>
          <a:bodyPr wrap="square" rtlCol="0">
            <a:spAutoFit/>
          </a:bodyPr>
          <a:lstStyle/>
          <a:p>
            <a:r>
              <a:rPr lang="en-US" altLang="ja-JP" sz="2400" dirty="0" smtClean="0">
                <a:solidFill>
                  <a:srgbClr val="FF0000"/>
                </a:solidFill>
                <a:latin typeface="Impact" pitchFamily="34" charset="0"/>
              </a:rPr>
              <a:t>24.0</a:t>
            </a:r>
            <a:r>
              <a:rPr lang="en-US" altLang="ja-JP" dirty="0" smtClean="0">
                <a:solidFill>
                  <a:srgbClr val="FF0000"/>
                </a:solidFill>
                <a:latin typeface="Impact" pitchFamily="34" charset="0"/>
              </a:rPr>
              <a:t>%</a:t>
            </a:r>
            <a:endParaRPr lang="ja-JP" altLang="en-US" dirty="0">
              <a:solidFill>
                <a:srgbClr val="FF0000"/>
              </a:solidFill>
              <a:latin typeface="Impact" pitchFamily="34" charset="0"/>
            </a:endParaRPr>
          </a:p>
        </p:txBody>
      </p:sp>
      <p:sp>
        <p:nvSpPr>
          <p:cNvPr id="17" name="テキスト ボックス 16"/>
          <p:cNvSpPr txBox="1"/>
          <p:nvPr/>
        </p:nvSpPr>
        <p:spPr>
          <a:xfrm>
            <a:off x="4010025" y="3105150"/>
            <a:ext cx="1171575" cy="461665"/>
          </a:xfrm>
          <a:prstGeom prst="rect">
            <a:avLst/>
          </a:prstGeom>
          <a:noFill/>
        </p:spPr>
        <p:txBody>
          <a:bodyPr wrap="square" rtlCol="0">
            <a:spAutoFit/>
          </a:bodyPr>
          <a:lstStyle/>
          <a:p>
            <a:r>
              <a:rPr kumimoji="1" lang="en-US" altLang="ja-JP" sz="2400" dirty="0" smtClean="0">
                <a:solidFill>
                  <a:srgbClr val="0066FF"/>
                </a:solidFill>
                <a:latin typeface="Impact" pitchFamily="34" charset="0"/>
              </a:rPr>
              <a:t>-10.4</a:t>
            </a:r>
            <a:r>
              <a:rPr kumimoji="1" lang="en-US" altLang="ja-JP" sz="1400" dirty="0" smtClean="0">
                <a:solidFill>
                  <a:srgbClr val="0066FF"/>
                </a:solidFill>
                <a:latin typeface="Impact" pitchFamily="34" charset="0"/>
              </a:rPr>
              <a:t>pt</a:t>
            </a:r>
            <a:endParaRPr kumimoji="1" lang="ja-JP" altLang="en-US" sz="2400" dirty="0">
              <a:solidFill>
                <a:srgbClr val="0066FF"/>
              </a:solidFill>
              <a:latin typeface="Impact" pitchFamily="34" charset="0"/>
            </a:endParaRPr>
          </a:p>
        </p:txBody>
      </p:sp>
    </p:spTree>
    <p:extLst>
      <p:ext uri="{BB962C8B-B14F-4D97-AF65-F5344CB8AC3E}">
        <p14:creationId xmlns:p14="http://schemas.microsoft.com/office/powerpoint/2010/main" val="18181414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演習</a:t>
            </a:r>
            <a:endParaRPr kumimoji="1" lang="ja-JP" altLang="en-US" dirty="0"/>
          </a:p>
        </p:txBody>
      </p:sp>
      <p:graphicFrame>
        <p:nvGraphicFramePr>
          <p:cNvPr id="5" name="コンテンツ プレースホルダ 4"/>
          <p:cNvGraphicFramePr>
            <a:graphicFrameLocks noGrp="1"/>
          </p:cNvGraphicFramePr>
          <p:nvPr>
            <p:ph idx="1"/>
            <p:extLst>
              <p:ext uri="{D42A27DB-BD31-4B8C-83A1-F6EECF244321}">
                <p14:modId xmlns:p14="http://schemas.microsoft.com/office/powerpoint/2010/main" val="3433058209"/>
              </p:ext>
            </p:extLst>
          </p:nvPr>
        </p:nvGraphicFramePr>
        <p:xfrm>
          <a:off x="114300" y="1047750"/>
          <a:ext cx="8801100" cy="5657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業務分析データにて提供しているデータ</a:t>
            </a:r>
            <a:endParaRPr kumimoji="1" lang="ja-JP" altLang="en-US" sz="3600" dirty="0"/>
          </a:p>
        </p:txBody>
      </p:sp>
      <p:sp>
        <p:nvSpPr>
          <p:cNvPr id="3" name="コンテンツ プレースホルダ 2"/>
          <p:cNvSpPr>
            <a:spLocks noGrp="1"/>
          </p:cNvSpPr>
          <p:nvPr>
            <p:ph sz="quarter" idx="1"/>
          </p:nvPr>
        </p:nvSpPr>
        <p:spPr>
          <a:xfrm>
            <a:off x="457200" y="1340768"/>
            <a:ext cx="8229600" cy="5210196"/>
          </a:xfrm>
        </p:spPr>
        <p:txBody>
          <a:bodyPr>
            <a:normAutofit fontScale="70000" lnSpcReduction="20000"/>
          </a:bodyPr>
          <a:lstStyle/>
          <a:p>
            <a:r>
              <a:rPr lang="ja-JP" altLang="en-US" dirty="0" smtClean="0"/>
              <a:t>主な</a:t>
            </a:r>
            <a:r>
              <a:rPr kumimoji="1" lang="ja-JP" altLang="en-US" dirty="0" smtClean="0"/>
              <a:t>構成</a:t>
            </a:r>
            <a:endParaRPr kumimoji="1" lang="en-US" altLang="ja-JP" dirty="0" smtClean="0"/>
          </a:p>
          <a:p>
            <a:endParaRPr lang="en-US" altLang="ja-JP" dirty="0" smtClean="0"/>
          </a:p>
          <a:p>
            <a:endParaRPr lang="en-US" altLang="ja-JP" i="1"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a:p>
            <a:r>
              <a:rPr lang="ja-JP" altLang="en-US" dirty="0" smtClean="0"/>
              <a:t>業務分析データの特徴と利点</a:t>
            </a:r>
            <a:endParaRPr lang="en-US" altLang="ja-JP" dirty="0" smtClean="0"/>
          </a:p>
          <a:p>
            <a:pPr lvl="1">
              <a:lnSpc>
                <a:spcPct val="120000"/>
              </a:lnSpc>
            </a:pPr>
            <a:r>
              <a:rPr kumimoji="1" lang="ja-JP" altLang="en-US" dirty="0" smtClean="0"/>
              <a:t>全国統一のフォーマットで整理されているため（約</a:t>
            </a:r>
            <a:r>
              <a:rPr kumimoji="1" lang="en-US" altLang="ja-JP" dirty="0" smtClean="0"/>
              <a:t>1,900</a:t>
            </a:r>
            <a:r>
              <a:rPr kumimoji="1" lang="ja-JP" altLang="en-US" dirty="0" smtClean="0"/>
              <a:t>パターンの業務分析データを作成）、他自治体との情報共有・情報交換が容易。</a:t>
            </a:r>
            <a:endParaRPr kumimoji="1" lang="en-US" altLang="ja-JP" dirty="0" smtClean="0"/>
          </a:p>
          <a:p>
            <a:pPr lvl="1">
              <a:lnSpc>
                <a:spcPct val="120000"/>
              </a:lnSpc>
            </a:pPr>
            <a:r>
              <a:rPr lang="ja-JP" altLang="en-US" dirty="0" smtClean="0"/>
              <a:t>単なる平均の比較ではなく、各自治体のデータの「ばらつき」を表示することで、各自治体の相対的な位置づけがわかる（「かたより」の有無の確認）。</a:t>
            </a:r>
            <a:endParaRPr lang="en-US" altLang="ja-JP" dirty="0" smtClean="0"/>
          </a:p>
          <a:p>
            <a:pPr lvl="1">
              <a:lnSpc>
                <a:spcPct val="120000"/>
              </a:lnSpc>
            </a:pPr>
            <a:r>
              <a:rPr kumimoji="1" lang="ja-JP" altLang="en-US" dirty="0" smtClean="0"/>
              <a:t>認定調査の選択率のデータと、認定調査員向け</a:t>
            </a:r>
            <a:r>
              <a:rPr kumimoji="1" lang="en-US" altLang="ja-JP" dirty="0" smtClean="0"/>
              <a:t>e</a:t>
            </a:r>
            <a:r>
              <a:rPr kumimoji="1" lang="ja-JP" altLang="en-US" dirty="0" smtClean="0"/>
              <a:t>ラーニングシステムのデータを相互に検討することで、課題の確認や対策の検討が可能。</a:t>
            </a:r>
            <a:endParaRPr kumimoji="1" lang="ja-JP" altLang="en-US" dirty="0"/>
          </a:p>
        </p:txBody>
      </p:sp>
      <p:sp>
        <p:nvSpPr>
          <p:cNvPr id="6" name="角丸四角形 5"/>
          <p:cNvSpPr/>
          <p:nvPr/>
        </p:nvSpPr>
        <p:spPr>
          <a:xfrm>
            <a:off x="1214413" y="2000240"/>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n-ea"/>
              </a:rPr>
              <a:t>事務局データ／調査員データ／審査会データ</a:t>
            </a:r>
            <a:endParaRPr kumimoji="1" lang="ja-JP" altLang="en-US" sz="1200" dirty="0">
              <a:latin typeface="+mn-ea"/>
            </a:endParaRPr>
          </a:p>
        </p:txBody>
      </p:sp>
      <p:sp>
        <p:nvSpPr>
          <p:cNvPr id="4" name="角丸四角形 3"/>
          <p:cNvSpPr/>
          <p:nvPr/>
        </p:nvSpPr>
        <p:spPr>
          <a:xfrm>
            <a:off x="642910" y="1714488"/>
            <a:ext cx="2928958" cy="471664"/>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Ｐゴシック" pitchFamily="50" charset="-128"/>
                <a:ea typeface="ＭＳ Ｐゴシック" pitchFamily="50" charset="-128"/>
              </a:rPr>
              <a:t>業務分析データ</a:t>
            </a:r>
            <a:endParaRPr kumimoji="1" lang="ja-JP" altLang="en-US" b="1" dirty="0">
              <a:solidFill>
                <a:schemeClr val="tx1"/>
              </a:solidFill>
              <a:latin typeface="ＭＳ Ｐゴシック" pitchFamily="50" charset="-128"/>
              <a:ea typeface="ＭＳ Ｐゴシック" pitchFamily="50" charset="-128"/>
            </a:endParaRPr>
          </a:p>
        </p:txBody>
      </p:sp>
      <p:sp>
        <p:nvSpPr>
          <p:cNvPr id="7" name="角丸四角形 6"/>
          <p:cNvSpPr/>
          <p:nvPr/>
        </p:nvSpPr>
        <p:spPr>
          <a:xfrm>
            <a:off x="1214413" y="3143248"/>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n-ea"/>
              </a:rPr>
              <a:t>合議体審査判定データ</a:t>
            </a:r>
            <a:r>
              <a:rPr kumimoji="1" lang="ja-JP" altLang="en-US" sz="1050" dirty="0" smtClean="0">
                <a:latin typeface="+mn-ea"/>
              </a:rPr>
              <a:t>（一次判定・二次判定）</a:t>
            </a:r>
            <a:endParaRPr kumimoji="1" lang="ja-JP" altLang="en-US" sz="1050" dirty="0">
              <a:latin typeface="+mn-ea"/>
            </a:endParaRPr>
          </a:p>
        </p:txBody>
      </p:sp>
      <p:sp>
        <p:nvSpPr>
          <p:cNvPr id="5" name="角丸四角形 4"/>
          <p:cNvSpPr/>
          <p:nvPr/>
        </p:nvSpPr>
        <p:spPr>
          <a:xfrm>
            <a:off x="642910" y="2857496"/>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Ｐゴシック" pitchFamily="50" charset="-128"/>
                <a:ea typeface="ＭＳ Ｐゴシック" pitchFamily="50" charset="-128"/>
              </a:rPr>
              <a:t>合議体別分析ツール</a:t>
            </a:r>
            <a:endParaRPr kumimoji="1" lang="ja-JP" altLang="en-US" b="1" dirty="0">
              <a:solidFill>
                <a:schemeClr val="tx1"/>
              </a:solidFill>
              <a:latin typeface="ＭＳ Ｐゴシック" pitchFamily="50" charset="-128"/>
              <a:ea typeface="ＭＳ Ｐゴシック" pitchFamily="50" charset="-128"/>
            </a:endParaRPr>
          </a:p>
        </p:txBody>
      </p:sp>
      <p:sp>
        <p:nvSpPr>
          <p:cNvPr id="8" name="二等辺三角形 7"/>
          <p:cNvSpPr/>
          <p:nvPr/>
        </p:nvSpPr>
        <p:spPr>
          <a:xfrm rot="5400000">
            <a:off x="4888329" y="2101709"/>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5429256" y="1857364"/>
            <a:ext cx="3286148" cy="857256"/>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他自治体との相対的な関係を知ることで、それぞれの自治体の全体における「位置」を知ることができる。</a:t>
            </a:r>
            <a:endParaRPr kumimoji="1" lang="ja-JP" altLang="en-US" sz="1400" dirty="0">
              <a:solidFill>
                <a:schemeClr val="tx2"/>
              </a:solidFill>
              <a:latin typeface="+mj-ea"/>
              <a:ea typeface="+mj-ea"/>
            </a:endParaRPr>
          </a:p>
        </p:txBody>
      </p:sp>
      <p:sp>
        <p:nvSpPr>
          <p:cNvPr id="11" name="角丸四角形 10"/>
          <p:cNvSpPr/>
          <p:nvPr/>
        </p:nvSpPr>
        <p:spPr>
          <a:xfrm>
            <a:off x="5429256" y="3143248"/>
            <a:ext cx="3286148" cy="642942"/>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それぞれの自治体内の「ばらつき」状況を客観的に把握するためのツール。</a:t>
            </a:r>
            <a:endParaRPr kumimoji="1" lang="ja-JP" altLang="en-US" sz="1400" dirty="0">
              <a:solidFill>
                <a:schemeClr val="tx2"/>
              </a:solidFill>
              <a:latin typeface="+mj-ea"/>
              <a:ea typeface="+mj-ea"/>
            </a:endParaRPr>
          </a:p>
        </p:txBody>
      </p:sp>
      <p:sp>
        <p:nvSpPr>
          <p:cNvPr id="13" name="二等辺三角形 12"/>
          <p:cNvSpPr/>
          <p:nvPr/>
        </p:nvSpPr>
        <p:spPr>
          <a:xfrm rot="5400000">
            <a:off x="4891179" y="3247567"/>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z="3600" dirty="0" smtClean="0"/>
              <a:t>都道府県等に提供するデータ</a:t>
            </a:r>
          </a:p>
        </p:txBody>
      </p:sp>
      <p:sp>
        <p:nvSpPr>
          <p:cNvPr id="51" name="正方形/長方形 50"/>
          <p:cNvSpPr/>
          <p:nvPr/>
        </p:nvSpPr>
        <p:spPr bwMode="auto">
          <a:xfrm>
            <a:off x="552892" y="1871330"/>
            <a:ext cx="7953155" cy="4678326"/>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55" name="AutoShape 214"/>
          <p:cNvSpPr>
            <a:spLocks noChangeArrowheads="1"/>
          </p:cNvSpPr>
          <p:nvPr/>
        </p:nvSpPr>
        <p:spPr bwMode="auto">
          <a:xfrm>
            <a:off x="487292" y="1762089"/>
            <a:ext cx="3644215"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「都道府県別自治体データ一覧」のイメージ</a:t>
            </a:r>
            <a:endParaRPr lang="ja-JP" altLang="en-US" sz="1400" dirty="0">
              <a:solidFill>
                <a:srgbClr val="FFFFFF"/>
              </a:solidFill>
              <a:latin typeface="Arial" pitchFamily="34" charset="0"/>
              <a:ea typeface="HGP創英角ｺﾞｼｯｸUB" pitchFamily="50" charset="-128"/>
            </a:endParaRPr>
          </a:p>
        </p:txBody>
      </p:sp>
      <p:pic>
        <p:nvPicPr>
          <p:cNvPr id="56" name="Picture 8"/>
          <p:cNvPicPr>
            <a:picLocks noChangeAspect="1" noChangeArrowheads="1"/>
          </p:cNvPicPr>
          <p:nvPr/>
        </p:nvPicPr>
        <p:blipFill>
          <a:blip r:embed="rId3" cstate="print"/>
          <a:srcRect/>
          <a:stretch>
            <a:fillRect/>
          </a:stretch>
        </p:blipFill>
        <p:spPr bwMode="auto">
          <a:xfrm>
            <a:off x="659071" y="2224976"/>
            <a:ext cx="4040519" cy="4134829"/>
          </a:xfrm>
          <a:prstGeom prst="rect">
            <a:avLst/>
          </a:prstGeom>
          <a:noFill/>
          <a:ln w="9525">
            <a:noFill/>
            <a:miter lim="800000"/>
            <a:headEnd/>
            <a:tailEnd/>
          </a:ln>
          <a:effectLst/>
        </p:spPr>
      </p:pic>
      <p:pic>
        <p:nvPicPr>
          <p:cNvPr id="57" name="Picture 2"/>
          <p:cNvPicPr>
            <a:picLocks noChangeAspect="1" noChangeArrowheads="1"/>
          </p:cNvPicPr>
          <p:nvPr/>
        </p:nvPicPr>
        <p:blipFill>
          <a:blip r:embed="rId4" cstate="print"/>
          <a:srcRect/>
          <a:stretch>
            <a:fillRect/>
          </a:stretch>
        </p:blipFill>
        <p:spPr bwMode="auto">
          <a:xfrm>
            <a:off x="5323756" y="1982467"/>
            <a:ext cx="2895211" cy="4471919"/>
          </a:xfrm>
          <a:prstGeom prst="rect">
            <a:avLst/>
          </a:prstGeom>
          <a:noFill/>
          <a:ln w="9525">
            <a:noFill/>
            <a:miter lim="800000"/>
            <a:headEnd/>
            <a:tailEnd/>
          </a:ln>
          <a:effectLst/>
        </p:spPr>
      </p:pic>
      <p:cxnSp>
        <p:nvCxnSpPr>
          <p:cNvPr id="62" name="直線矢印コネクタ 61"/>
          <p:cNvCxnSpPr/>
          <p:nvPr/>
        </p:nvCxnSpPr>
        <p:spPr bwMode="auto">
          <a:xfrm>
            <a:off x="5893475" y="2599374"/>
            <a:ext cx="0" cy="3758896"/>
          </a:xfrm>
          <a:prstGeom prst="straightConnector1">
            <a:avLst/>
          </a:prstGeom>
          <a:solidFill>
            <a:schemeClr val="bg1"/>
          </a:solidFill>
          <a:ln w="38100" cap="flat" cmpd="sng" algn="ctr">
            <a:solidFill>
              <a:srgbClr val="FF0000"/>
            </a:solidFill>
            <a:prstDash val="solid"/>
            <a:round/>
            <a:headEnd type="arrow"/>
            <a:tailEnd type="arrow"/>
          </a:ln>
          <a:effectLst/>
        </p:spPr>
      </p:cxnSp>
      <p:sp>
        <p:nvSpPr>
          <p:cNvPr id="66" name="正方形/長方形 65"/>
          <p:cNvSpPr/>
          <p:nvPr/>
        </p:nvSpPr>
        <p:spPr bwMode="auto">
          <a:xfrm>
            <a:off x="5156791" y="2186056"/>
            <a:ext cx="3168502" cy="323227"/>
          </a:xfrm>
          <a:prstGeom prst="rect">
            <a:avLst/>
          </a:prstGeom>
          <a:noFill/>
          <a:ln w="28575" cap="flat" cmpd="sng" algn="ctr">
            <a:solidFill>
              <a:srgbClr val="FF0000"/>
            </a:solidFill>
            <a:prstDash val="sysDash"/>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67" name="AutoShape 115"/>
          <p:cNvSpPr>
            <a:spLocks noChangeArrowheads="1"/>
          </p:cNvSpPr>
          <p:nvPr/>
        </p:nvSpPr>
        <p:spPr bwMode="auto">
          <a:xfrm>
            <a:off x="3750832" y="2488007"/>
            <a:ext cx="1735568" cy="1036936"/>
          </a:xfrm>
          <a:prstGeom prst="wedgeEllipseCallout">
            <a:avLst>
              <a:gd name="adj1" fmla="val 43595"/>
              <a:gd name="adj2" fmla="val -65691"/>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68" name="Text Box 45"/>
          <p:cNvSpPr txBox="1">
            <a:spLocks noChangeArrowheads="1"/>
          </p:cNvSpPr>
          <p:nvPr/>
        </p:nvSpPr>
        <p:spPr bwMode="auto">
          <a:xfrm>
            <a:off x="3836473" y="2664434"/>
            <a:ext cx="1586134" cy="740845"/>
          </a:xfrm>
          <a:prstGeom prst="rect">
            <a:avLst/>
          </a:prstGeom>
          <a:noFill/>
          <a:ln w="38100" algn="ctr">
            <a:noFill/>
            <a:miter lim="800000"/>
            <a:headEnd/>
            <a:tailEnd type="none" w="lg" len="lg"/>
          </a:ln>
        </p:spPr>
        <p:txBody>
          <a:bodyPr wrap="square" lIns="90000" tIns="46800" rIns="90000" bIns="46800">
            <a:spAutoFit/>
          </a:bodyPr>
          <a:lstStyle/>
          <a:p>
            <a:r>
              <a:rPr lang="ja-JP" altLang="en-US" sz="1400" b="1" dirty="0" smtClean="0">
                <a:solidFill>
                  <a:srgbClr val="000000"/>
                </a:solidFill>
                <a:latin typeface="Arial" pitchFamily="34" charset="0"/>
                <a:ea typeface="HG丸ｺﾞｼｯｸM-PRO" pitchFamily="50" charset="-128"/>
              </a:rPr>
              <a:t>上段に「全国」と「都道府県」のデータを表示</a:t>
            </a:r>
            <a:endParaRPr lang="ja-JP" altLang="en-US" sz="1400" b="1" dirty="0">
              <a:solidFill>
                <a:srgbClr val="000000"/>
              </a:solidFill>
              <a:latin typeface="Arial" pitchFamily="34" charset="0"/>
              <a:ea typeface="HG丸ｺﾞｼｯｸM-PRO" pitchFamily="50" charset="-128"/>
            </a:endParaRPr>
          </a:p>
        </p:txBody>
      </p:sp>
      <p:sp>
        <p:nvSpPr>
          <p:cNvPr id="69" name="AutoShape 115"/>
          <p:cNvSpPr>
            <a:spLocks noChangeArrowheads="1"/>
          </p:cNvSpPr>
          <p:nvPr/>
        </p:nvSpPr>
        <p:spPr bwMode="auto">
          <a:xfrm>
            <a:off x="2759357" y="5092983"/>
            <a:ext cx="1727582" cy="1020726"/>
          </a:xfrm>
          <a:prstGeom prst="wedgeEllipseCallout">
            <a:avLst>
              <a:gd name="adj1" fmla="val 16825"/>
              <a:gd name="adj2" fmla="val -10779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25" name="正方形/長方形 24"/>
          <p:cNvSpPr/>
          <p:nvPr/>
        </p:nvSpPr>
        <p:spPr>
          <a:xfrm>
            <a:off x="523628" y="1214846"/>
            <a:ext cx="8152410" cy="555280"/>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市町村に提供する「業務分析データ」と同様の項目について、構成する市町村の状況を一覧できるデータ集</a:t>
            </a:r>
            <a:r>
              <a:rPr lang="ja-JP" altLang="en-US" b="1" dirty="0" smtClean="0">
                <a:solidFill>
                  <a:srgbClr val="000000"/>
                </a:solidFill>
                <a:latin typeface="Arial" pitchFamily="34" charset="0"/>
              </a:rPr>
              <a:t>「都道府県別自治体データ一覧」</a:t>
            </a:r>
            <a:r>
              <a:rPr lang="ja-JP" altLang="en-US" dirty="0" smtClean="0">
                <a:solidFill>
                  <a:srgbClr val="000000"/>
                </a:solidFill>
                <a:latin typeface="Arial" pitchFamily="34" charset="0"/>
              </a:rPr>
              <a:t>を、都道府県、政令市</a:t>
            </a:r>
            <a:r>
              <a:rPr lang="ja-JP" altLang="en-US" sz="1050" dirty="0" smtClean="0">
                <a:solidFill>
                  <a:srgbClr val="000000"/>
                </a:solidFill>
                <a:latin typeface="Arial" pitchFamily="34" charset="0"/>
              </a:rPr>
              <a:t>（</a:t>
            </a:r>
            <a:r>
              <a:rPr lang="en-US" altLang="ja-JP" sz="1050" dirty="0" smtClean="0">
                <a:solidFill>
                  <a:srgbClr val="000000"/>
                </a:solidFill>
                <a:latin typeface="Arial" pitchFamily="34" charset="0"/>
              </a:rPr>
              <a:t>※</a:t>
            </a:r>
            <a:r>
              <a:rPr lang="ja-JP" altLang="en-US" sz="1050" dirty="0" smtClean="0">
                <a:solidFill>
                  <a:srgbClr val="000000"/>
                </a:solidFill>
                <a:latin typeface="Arial" pitchFamily="34" charset="0"/>
              </a:rPr>
              <a:t>区単位送信のみ）</a:t>
            </a:r>
            <a:r>
              <a:rPr lang="ja-JP" altLang="en-US" dirty="0" smtClean="0">
                <a:solidFill>
                  <a:srgbClr val="000000"/>
                </a:solidFill>
                <a:latin typeface="Arial" pitchFamily="34" charset="0"/>
              </a:rPr>
              <a:t>に提供</a:t>
            </a:r>
            <a:endParaRPr lang="en-US" altLang="ja-JP" dirty="0" smtClean="0">
              <a:solidFill>
                <a:srgbClr val="000000"/>
              </a:solidFill>
              <a:latin typeface="Arial" pitchFamily="34" charset="0"/>
            </a:endParaRPr>
          </a:p>
        </p:txBody>
      </p:sp>
      <p:sp>
        <p:nvSpPr>
          <p:cNvPr id="26" name="AutoShape 115"/>
          <p:cNvSpPr>
            <a:spLocks noChangeArrowheads="1"/>
          </p:cNvSpPr>
          <p:nvPr/>
        </p:nvSpPr>
        <p:spPr bwMode="auto">
          <a:xfrm>
            <a:off x="2762895" y="5096521"/>
            <a:ext cx="1727582" cy="1020726"/>
          </a:xfrm>
          <a:prstGeom prst="wedgeEllipseCallout">
            <a:avLst>
              <a:gd name="adj1" fmla="val 88270"/>
              <a:gd name="adj2" fmla="val -3632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70" name="Text Box 45"/>
          <p:cNvSpPr txBox="1">
            <a:spLocks noChangeArrowheads="1"/>
          </p:cNvSpPr>
          <p:nvPr/>
        </p:nvSpPr>
        <p:spPr bwMode="auto">
          <a:xfrm>
            <a:off x="2930058" y="5172648"/>
            <a:ext cx="1429292" cy="956288"/>
          </a:xfrm>
          <a:prstGeom prst="rect">
            <a:avLst/>
          </a:prstGeom>
          <a:noFill/>
          <a:ln w="38100" algn="ctr">
            <a:noFill/>
            <a:miter lim="800000"/>
            <a:headEnd/>
            <a:tailEnd type="none" w="lg" len="lg"/>
          </a:ln>
        </p:spPr>
        <p:txBody>
          <a:bodyPr wrap="square" lIns="90000" tIns="46800" rIns="90000" bIns="46800">
            <a:spAutoFit/>
          </a:bodyPr>
          <a:lstStyle/>
          <a:p>
            <a:r>
              <a:rPr lang="ja-JP" altLang="en-US" sz="1400" b="1" dirty="0" smtClean="0">
                <a:solidFill>
                  <a:srgbClr val="000000"/>
                </a:solidFill>
                <a:latin typeface="Arial" pitchFamily="34" charset="0"/>
                <a:ea typeface="HG丸ｺﾞｼｯｸM-PRO" pitchFamily="50" charset="-128"/>
              </a:rPr>
              <a:t>構成する市町村の「データ」と「グラフ」を</a:t>
            </a:r>
            <a:r>
              <a:rPr lang="en-US" altLang="ja-JP" sz="1400" b="1" dirty="0" smtClean="0">
                <a:solidFill>
                  <a:srgbClr val="000000"/>
                </a:solidFill>
                <a:latin typeface="Arial" pitchFamily="34" charset="0"/>
                <a:ea typeface="HG丸ｺﾞｼｯｸM-PRO" pitchFamily="50" charset="-128"/>
              </a:rPr>
              <a:t/>
            </a:r>
            <a:br>
              <a:rPr lang="en-US" altLang="ja-JP" sz="1400" b="1" dirty="0" smtClean="0">
                <a:solidFill>
                  <a:srgbClr val="000000"/>
                </a:solidFill>
                <a:latin typeface="Arial" pitchFamily="34" charset="0"/>
                <a:ea typeface="HG丸ｺﾞｼｯｸM-PRO" pitchFamily="50" charset="-128"/>
              </a:rPr>
            </a:br>
            <a:r>
              <a:rPr lang="ja-JP" altLang="en-US" sz="1400" b="1" dirty="0" smtClean="0">
                <a:solidFill>
                  <a:srgbClr val="000000"/>
                </a:solidFill>
                <a:latin typeface="Arial" pitchFamily="34" charset="0"/>
                <a:ea typeface="HG丸ｺﾞｼｯｸM-PRO" pitchFamily="50" charset="-128"/>
              </a:rPr>
              <a:t>一覧で提供</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z="3600" dirty="0" smtClean="0"/>
              <a:t>業務分析データのイメージ</a:t>
            </a:r>
          </a:p>
        </p:txBody>
      </p:sp>
      <p:sp>
        <p:nvSpPr>
          <p:cNvPr id="4" name="正方形/長方形 3"/>
          <p:cNvSpPr/>
          <p:nvPr/>
        </p:nvSpPr>
        <p:spPr>
          <a:xfrm>
            <a:off x="523628" y="1214846"/>
            <a:ext cx="8152410" cy="786754"/>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「業務分析データ」は、各自治体の職員が、認定の適正な運営に関する課題分析をおこなうための基礎資料を提供することを目的としている。自治体が</a:t>
            </a:r>
            <a:r>
              <a:rPr lang="ja-JP" altLang="en-US" b="1" dirty="0" smtClean="0">
                <a:latin typeface="Arial" pitchFamily="34" charset="0"/>
              </a:rPr>
              <a:t>自身の状況を把握し、自ら適正化に向けた課題を把握するため</a:t>
            </a:r>
            <a:r>
              <a:rPr lang="ja-JP" altLang="en-US" dirty="0" smtClean="0">
                <a:latin typeface="Arial" pitchFamily="34" charset="0"/>
              </a:rPr>
              <a:t>の</a:t>
            </a:r>
            <a:r>
              <a:rPr lang="ja-JP" altLang="en-US" dirty="0" smtClean="0">
                <a:solidFill>
                  <a:srgbClr val="000000"/>
                </a:solidFill>
                <a:latin typeface="Arial" pitchFamily="34" charset="0"/>
              </a:rPr>
              <a:t>客観的な情報を提供することにある。</a:t>
            </a:r>
            <a:endParaRPr lang="en-US" altLang="ja-JP" dirty="0" smtClean="0">
              <a:solidFill>
                <a:srgbClr val="000000"/>
              </a:solidFill>
              <a:latin typeface="Arial" pitchFamily="34" charset="0"/>
            </a:endParaRPr>
          </a:p>
        </p:txBody>
      </p:sp>
      <p:sp>
        <p:nvSpPr>
          <p:cNvPr id="14" name="正方形/長方形 13"/>
          <p:cNvSpPr/>
          <p:nvPr/>
        </p:nvSpPr>
        <p:spPr bwMode="auto">
          <a:xfrm>
            <a:off x="4483264" y="2311439"/>
            <a:ext cx="4320480" cy="3923352"/>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15" name="正方形/長方形 14"/>
          <p:cNvSpPr/>
          <p:nvPr/>
        </p:nvSpPr>
        <p:spPr bwMode="auto">
          <a:xfrm>
            <a:off x="393250" y="2313013"/>
            <a:ext cx="3990953" cy="3923352"/>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17" name="AutoShape 214"/>
          <p:cNvSpPr>
            <a:spLocks noChangeArrowheads="1"/>
          </p:cNvSpPr>
          <p:nvPr/>
        </p:nvSpPr>
        <p:spPr bwMode="auto">
          <a:xfrm>
            <a:off x="721318" y="2131909"/>
            <a:ext cx="3420000"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提供するデータのイメージ①</a:t>
            </a:r>
            <a:endParaRPr lang="ja-JP" altLang="en-US" sz="1400" dirty="0">
              <a:solidFill>
                <a:srgbClr val="FFFFFF"/>
              </a:solidFill>
              <a:latin typeface="Arial" pitchFamily="34" charset="0"/>
              <a:ea typeface="HGP創英角ｺﾞｼｯｸUB" pitchFamily="50" charset="-128"/>
            </a:endParaRPr>
          </a:p>
        </p:txBody>
      </p:sp>
      <p:sp>
        <p:nvSpPr>
          <p:cNvPr id="18" name="AutoShape 214"/>
          <p:cNvSpPr>
            <a:spLocks noChangeArrowheads="1"/>
          </p:cNvSpPr>
          <p:nvPr/>
        </p:nvSpPr>
        <p:spPr bwMode="auto">
          <a:xfrm>
            <a:off x="4772778" y="2131419"/>
            <a:ext cx="3420000"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提供するデータのイメージ②</a:t>
            </a:r>
            <a:endParaRPr lang="ja-JP" altLang="en-US" sz="1400" dirty="0">
              <a:solidFill>
                <a:srgbClr val="FFFFFF"/>
              </a:solidFill>
              <a:latin typeface="Arial" pitchFamily="34" charset="0"/>
              <a:ea typeface="HGP創英角ｺﾞｼｯｸUB" pitchFamily="50" charset="-128"/>
            </a:endParaRPr>
          </a:p>
        </p:txBody>
      </p:sp>
      <p:grpSp>
        <p:nvGrpSpPr>
          <p:cNvPr id="2" name="グループ化 78"/>
          <p:cNvGrpSpPr/>
          <p:nvPr/>
        </p:nvGrpSpPr>
        <p:grpSpPr>
          <a:xfrm>
            <a:off x="507579" y="2523886"/>
            <a:ext cx="3729049" cy="3611529"/>
            <a:chOff x="236476" y="1922480"/>
            <a:chExt cx="4459721" cy="4303538"/>
          </a:xfrm>
          <a:effectLst>
            <a:outerShdw blurRad="50800" dist="38100" dir="2700000" algn="tl" rotWithShape="0">
              <a:prstClr val="black">
                <a:alpha val="40000"/>
              </a:prstClr>
            </a:outerShdw>
          </a:effectLst>
        </p:grpSpPr>
        <p:sp>
          <p:nvSpPr>
            <p:cNvPr id="25" name="Rectangle 87"/>
            <p:cNvSpPr>
              <a:spLocks noChangeArrowheads="1"/>
            </p:cNvSpPr>
            <p:nvPr/>
          </p:nvSpPr>
          <p:spPr bwMode="auto">
            <a:xfrm>
              <a:off x="236476" y="2160605"/>
              <a:ext cx="2376264" cy="3111500"/>
            </a:xfrm>
            <a:prstGeom prst="rect">
              <a:avLst/>
            </a:prstGeom>
            <a:solidFill>
              <a:srgbClr val="CCECFF"/>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26" name="AutoShape 90"/>
            <p:cNvSpPr>
              <a:spLocks noChangeArrowheads="1"/>
            </p:cNvSpPr>
            <p:nvPr/>
          </p:nvSpPr>
          <p:spPr bwMode="auto">
            <a:xfrm rot="10800000">
              <a:off x="1006413" y="1922480"/>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CCECFF"/>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27" name="Text Box 91"/>
            <p:cNvSpPr txBox="1">
              <a:spLocks noChangeArrowheads="1"/>
            </p:cNvSpPr>
            <p:nvPr/>
          </p:nvSpPr>
          <p:spPr bwMode="auto">
            <a:xfrm>
              <a:off x="1367635" y="1922490"/>
              <a:ext cx="744412"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ja-JP" altLang="en-US" sz="800" dirty="0">
                  <a:solidFill>
                    <a:srgbClr val="000000"/>
                  </a:solidFill>
                  <a:latin typeface="HGP創英角ｺﾞｼｯｸUB" pitchFamily="50" charset="-128"/>
                  <a:ea typeface="HGP創英角ｺﾞｼｯｸUB" pitchFamily="50" charset="-128"/>
                </a:rPr>
                <a:t>データの見方</a:t>
              </a:r>
            </a:p>
          </p:txBody>
        </p:sp>
        <p:pic>
          <p:nvPicPr>
            <p:cNvPr id="28" name="Picture 8"/>
            <p:cNvPicPr>
              <a:picLocks noChangeAspect="1" noChangeArrowheads="1"/>
            </p:cNvPicPr>
            <p:nvPr/>
          </p:nvPicPr>
          <p:blipFill>
            <a:blip r:embed="rId3" cstate="print"/>
            <a:srcRect/>
            <a:stretch>
              <a:fillRect/>
            </a:stretch>
          </p:blipFill>
          <p:spPr bwMode="auto">
            <a:xfrm>
              <a:off x="289432" y="2204694"/>
              <a:ext cx="2282706" cy="3024336"/>
            </a:xfrm>
            <a:prstGeom prst="rect">
              <a:avLst/>
            </a:prstGeom>
            <a:solidFill>
              <a:schemeClr val="bg1"/>
            </a:solidFill>
            <a:ln w="9525">
              <a:noFill/>
              <a:miter lim="800000"/>
              <a:headEnd/>
              <a:tailEnd/>
            </a:ln>
            <a:effectLst/>
          </p:spPr>
        </p:pic>
        <p:grpSp>
          <p:nvGrpSpPr>
            <p:cNvPr id="3" name="グループ化 55"/>
            <p:cNvGrpSpPr/>
            <p:nvPr/>
          </p:nvGrpSpPr>
          <p:grpSpPr>
            <a:xfrm>
              <a:off x="888900" y="2277905"/>
              <a:ext cx="2175321" cy="3351213"/>
              <a:chOff x="6069124" y="2433215"/>
              <a:chExt cx="2175321" cy="3351213"/>
            </a:xfrm>
          </p:grpSpPr>
          <p:sp>
            <p:nvSpPr>
              <p:cNvPr id="40" name="Rectangle 87"/>
              <p:cNvSpPr>
                <a:spLocks noChangeArrowheads="1"/>
              </p:cNvSpPr>
              <p:nvPr/>
            </p:nvSpPr>
            <p:spPr bwMode="auto">
              <a:xfrm>
                <a:off x="6069124" y="2672928"/>
                <a:ext cx="2175321" cy="3111500"/>
              </a:xfrm>
              <a:prstGeom prst="rect">
                <a:avLst/>
              </a:prstGeom>
              <a:solidFill>
                <a:srgbClr val="FF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41" name="AutoShape 90"/>
              <p:cNvSpPr>
                <a:spLocks noChangeArrowheads="1"/>
              </p:cNvSpPr>
              <p:nvPr/>
            </p:nvSpPr>
            <p:spPr bwMode="auto">
              <a:xfrm rot="10800000">
                <a:off x="6695045" y="2434803"/>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FF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42" name="Text Box 91"/>
              <p:cNvSpPr txBox="1">
                <a:spLocks noChangeArrowheads="1"/>
              </p:cNvSpPr>
              <p:nvPr/>
            </p:nvSpPr>
            <p:spPr bwMode="auto">
              <a:xfrm>
                <a:off x="7046647" y="2433215"/>
                <a:ext cx="763648"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Ⅰ</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基礎情報</a:t>
                </a:r>
              </a:p>
            </p:txBody>
          </p:sp>
          <p:pic>
            <p:nvPicPr>
              <p:cNvPr id="43" name="Picture 7"/>
              <p:cNvPicPr>
                <a:picLocks noChangeAspect="1" noChangeArrowheads="1"/>
              </p:cNvPicPr>
              <p:nvPr/>
            </p:nvPicPr>
            <p:blipFill>
              <a:blip r:embed="rId4" cstate="print"/>
              <a:srcRect/>
              <a:stretch>
                <a:fillRect/>
              </a:stretch>
            </p:blipFill>
            <p:spPr bwMode="auto">
              <a:xfrm>
                <a:off x="6133447" y="2723209"/>
                <a:ext cx="2059913" cy="2988332"/>
              </a:xfrm>
              <a:prstGeom prst="rect">
                <a:avLst/>
              </a:prstGeom>
              <a:solidFill>
                <a:schemeClr val="bg1"/>
              </a:solidFill>
              <a:ln w="9525">
                <a:noFill/>
                <a:miter lim="800000"/>
                <a:headEnd/>
                <a:tailEnd/>
              </a:ln>
              <a:effectLst/>
            </p:spPr>
          </p:pic>
        </p:grpSp>
        <p:grpSp>
          <p:nvGrpSpPr>
            <p:cNvPr id="5" name="グループ化 60"/>
            <p:cNvGrpSpPr/>
            <p:nvPr/>
          </p:nvGrpSpPr>
          <p:grpSpPr>
            <a:xfrm>
              <a:off x="1664059" y="2638268"/>
              <a:ext cx="2066937" cy="3311526"/>
              <a:chOff x="6825207" y="2793578"/>
              <a:chExt cx="2066937" cy="3311526"/>
            </a:xfrm>
          </p:grpSpPr>
          <p:sp>
            <p:nvSpPr>
              <p:cNvPr id="36" name="Rectangle 94"/>
              <p:cNvSpPr>
                <a:spLocks noChangeArrowheads="1"/>
              </p:cNvSpPr>
              <p:nvPr/>
            </p:nvSpPr>
            <p:spPr bwMode="auto">
              <a:xfrm>
                <a:off x="6825207" y="3033291"/>
                <a:ext cx="2066937" cy="3071813"/>
              </a:xfrm>
              <a:prstGeom prst="rect">
                <a:avLst/>
              </a:prstGeom>
              <a:solidFill>
                <a:srgbClr val="CC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7" name="AutoShape 96"/>
              <p:cNvSpPr>
                <a:spLocks noChangeArrowheads="1"/>
              </p:cNvSpPr>
              <p:nvPr/>
            </p:nvSpPr>
            <p:spPr bwMode="auto">
              <a:xfrm rot="10800000">
                <a:off x="7214158" y="2795166"/>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CC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8" name="Text Box 97"/>
              <p:cNvSpPr txBox="1">
                <a:spLocks noChangeArrowheads="1"/>
              </p:cNvSpPr>
              <p:nvPr/>
            </p:nvSpPr>
            <p:spPr bwMode="auto">
              <a:xfrm>
                <a:off x="7546430" y="2793578"/>
                <a:ext cx="821356"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Ⅱ</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事務データ</a:t>
                </a:r>
              </a:p>
            </p:txBody>
          </p:sp>
          <p:pic>
            <p:nvPicPr>
              <p:cNvPr id="39" name="Picture 6"/>
              <p:cNvPicPr>
                <a:picLocks noChangeAspect="1" noChangeArrowheads="1"/>
              </p:cNvPicPr>
              <p:nvPr/>
            </p:nvPicPr>
            <p:blipFill>
              <a:blip r:embed="rId5" cstate="print"/>
              <a:srcRect/>
              <a:stretch>
                <a:fillRect/>
              </a:stretch>
            </p:blipFill>
            <p:spPr bwMode="auto">
              <a:xfrm>
                <a:off x="6886932" y="3070292"/>
                <a:ext cx="1889790" cy="2950996"/>
              </a:xfrm>
              <a:prstGeom prst="rect">
                <a:avLst/>
              </a:prstGeom>
              <a:solidFill>
                <a:schemeClr val="bg1"/>
              </a:solidFill>
              <a:ln w="9525">
                <a:noFill/>
                <a:miter lim="800000"/>
                <a:headEnd/>
                <a:tailEnd/>
              </a:ln>
              <a:effectLst/>
            </p:spPr>
          </p:pic>
        </p:grpSp>
        <p:grpSp>
          <p:nvGrpSpPr>
            <p:cNvPr id="6" name="グループ化 66"/>
            <p:cNvGrpSpPr/>
            <p:nvPr/>
          </p:nvGrpSpPr>
          <p:grpSpPr>
            <a:xfrm>
              <a:off x="2468724" y="2998630"/>
              <a:ext cx="2227473" cy="3227388"/>
              <a:chOff x="7401272" y="3153940"/>
              <a:chExt cx="2227473" cy="3227388"/>
            </a:xfrm>
          </p:grpSpPr>
          <p:sp>
            <p:nvSpPr>
              <p:cNvPr id="32" name="Rectangle 109"/>
              <p:cNvSpPr>
                <a:spLocks noChangeArrowheads="1"/>
              </p:cNvSpPr>
              <p:nvPr/>
            </p:nvSpPr>
            <p:spPr bwMode="auto">
              <a:xfrm>
                <a:off x="7401272" y="3393653"/>
                <a:ext cx="2227473" cy="2987675"/>
              </a:xfrm>
              <a:prstGeom prst="rect">
                <a:avLst/>
              </a:prstGeom>
              <a:solidFill>
                <a:srgbClr val="FFCC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3" name="AutoShape 110"/>
              <p:cNvSpPr>
                <a:spLocks noChangeArrowheads="1"/>
              </p:cNvSpPr>
              <p:nvPr/>
            </p:nvSpPr>
            <p:spPr bwMode="auto">
              <a:xfrm rot="10800000">
                <a:off x="8079345" y="3155528"/>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FFCC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4" name="Text Box 111"/>
              <p:cNvSpPr txBox="1">
                <a:spLocks noChangeArrowheads="1"/>
              </p:cNvSpPr>
              <p:nvPr/>
            </p:nvSpPr>
            <p:spPr bwMode="auto">
              <a:xfrm>
                <a:off x="8119903" y="3153940"/>
                <a:ext cx="1398438"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Ⅲ</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調査項目データ（第</a:t>
                </a:r>
                <a:r>
                  <a:rPr kumimoji="0" lang="en-US" altLang="ja-JP" sz="800" dirty="0">
                    <a:solidFill>
                      <a:srgbClr val="000000"/>
                    </a:solidFill>
                    <a:latin typeface="HGP創英角ｺﾞｼｯｸUB" pitchFamily="50" charset="-128"/>
                    <a:ea typeface="HGP創英角ｺﾞｼｯｸUB" pitchFamily="50" charset="-128"/>
                  </a:rPr>
                  <a:t>1</a:t>
                </a:r>
                <a:r>
                  <a:rPr kumimoji="0" lang="ja-JP" altLang="en-US" sz="800" dirty="0">
                    <a:solidFill>
                      <a:srgbClr val="000000"/>
                    </a:solidFill>
                    <a:latin typeface="HGP創英角ｺﾞｼｯｸUB" pitchFamily="50" charset="-128"/>
                    <a:ea typeface="HGP創英角ｺﾞｼｯｸUB" pitchFamily="50" charset="-128"/>
                  </a:rPr>
                  <a:t>群）</a:t>
                </a:r>
              </a:p>
            </p:txBody>
          </p:sp>
          <p:pic>
            <p:nvPicPr>
              <p:cNvPr id="35" name="Picture 5"/>
              <p:cNvPicPr>
                <a:picLocks noChangeAspect="1" noChangeArrowheads="1"/>
              </p:cNvPicPr>
              <p:nvPr/>
            </p:nvPicPr>
            <p:blipFill>
              <a:blip r:embed="rId6" cstate="print"/>
              <a:srcRect/>
              <a:stretch>
                <a:fillRect/>
              </a:stretch>
            </p:blipFill>
            <p:spPr bwMode="auto">
              <a:xfrm>
                <a:off x="7489695" y="3434525"/>
                <a:ext cx="2094677" cy="2874796"/>
              </a:xfrm>
              <a:prstGeom prst="rect">
                <a:avLst/>
              </a:prstGeom>
              <a:solidFill>
                <a:schemeClr val="bg1"/>
              </a:solidFill>
              <a:ln w="9525">
                <a:noFill/>
                <a:miter lim="800000"/>
                <a:headEnd/>
                <a:tailEnd/>
              </a:ln>
              <a:effectLst/>
            </p:spPr>
          </p:pic>
        </p:grpSp>
      </p:grpSp>
      <p:sp>
        <p:nvSpPr>
          <p:cNvPr id="49" name="AutoShape 115"/>
          <p:cNvSpPr>
            <a:spLocks noChangeArrowheads="1"/>
          </p:cNvSpPr>
          <p:nvPr/>
        </p:nvSpPr>
        <p:spPr bwMode="auto">
          <a:xfrm>
            <a:off x="212651" y="5042131"/>
            <a:ext cx="2775098" cy="1454347"/>
          </a:xfrm>
          <a:prstGeom prst="wedgeEllipseCallout">
            <a:avLst>
              <a:gd name="adj1" fmla="val 18466"/>
              <a:gd name="adj2" fmla="val -7935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50" name="Text Box 45"/>
          <p:cNvSpPr txBox="1">
            <a:spLocks noChangeArrowheads="1"/>
          </p:cNvSpPr>
          <p:nvPr/>
        </p:nvSpPr>
        <p:spPr bwMode="auto">
          <a:xfrm>
            <a:off x="468572" y="5197092"/>
            <a:ext cx="2232101" cy="1171732"/>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b="1" dirty="0" smtClean="0">
                <a:solidFill>
                  <a:srgbClr val="000000"/>
                </a:solidFill>
                <a:latin typeface="Arial" pitchFamily="34" charset="0"/>
                <a:ea typeface="HG丸ｺﾞｼｯｸM-PRO" pitchFamily="50" charset="-128"/>
              </a:rPr>
              <a:t>自治体の基礎情報、事務データ、調査項目データ、審査判定データといった</a:t>
            </a:r>
            <a:r>
              <a:rPr kumimoji="0" lang="ja-JP" altLang="en-US" sz="1400" b="1" dirty="0" smtClean="0">
                <a:solidFill>
                  <a:srgbClr val="FF0000"/>
                </a:solidFill>
                <a:latin typeface="Arial" pitchFamily="34" charset="0"/>
                <a:ea typeface="HG丸ｺﾞｼｯｸM-PRO" pitchFamily="50" charset="-128"/>
              </a:rPr>
              <a:t>項目</a:t>
            </a:r>
            <a:r>
              <a:rPr kumimoji="0" lang="ja-JP" altLang="en-US" sz="1400" b="1" dirty="0">
                <a:solidFill>
                  <a:srgbClr val="FF0000"/>
                </a:solidFill>
                <a:latin typeface="Arial" pitchFamily="34" charset="0"/>
                <a:ea typeface="HG丸ｺﾞｼｯｸM-PRO" pitchFamily="50" charset="-128"/>
              </a:rPr>
              <a:t>別</a:t>
            </a:r>
            <a:r>
              <a:rPr kumimoji="0" lang="ja-JP" altLang="en-US" sz="1400" b="1" dirty="0" smtClean="0">
                <a:solidFill>
                  <a:srgbClr val="FF0000"/>
                </a:solidFill>
                <a:latin typeface="Arial" pitchFamily="34" charset="0"/>
                <a:ea typeface="HG丸ｺﾞｼｯｸM-PRO" pitchFamily="50" charset="-128"/>
              </a:rPr>
              <a:t>に分けて</a:t>
            </a:r>
            <a:r>
              <a:rPr kumimoji="0" lang="ja-JP" altLang="en-US" sz="1400" b="1" dirty="0" smtClean="0">
                <a:solidFill>
                  <a:srgbClr val="000000"/>
                </a:solidFill>
                <a:latin typeface="Arial" pitchFamily="34" charset="0"/>
                <a:ea typeface="HG丸ｺﾞｼｯｸM-PRO" pitchFamily="50" charset="-128"/>
              </a:rPr>
              <a:t>、エクセルシートを提供</a:t>
            </a:r>
            <a:endParaRPr kumimoji="0" lang="ja-JP" altLang="en-US" sz="1400" dirty="0">
              <a:solidFill>
                <a:srgbClr val="000000"/>
              </a:solidFill>
              <a:latin typeface="Arial" pitchFamily="34" charset="0"/>
              <a:ea typeface="HG丸ｺﾞｼｯｸM-PRO" pitchFamily="50" charset="-128"/>
            </a:endParaRPr>
          </a:p>
        </p:txBody>
      </p:sp>
      <p:pic>
        <p:nvPicPr>
          <p:cNvPr id="2050" name="Picture 2"/>
          <p:cNvPicPr>
            <a:picLocks noChangeAspect="1" noChangeArrowheads="1"/>
          </p:cNvPicPr>
          <p:nvPr/>
        </p:nvPicPr>
        <p:blipFill>
          <a:blip r:embed="rId7" cstate="print"/>
          <a:srcRect/>
          <a:stretch>
            <a:fillRect/>
          </a:stretch>
        </p:blipFill>
        <p:spPr bwMode="auto">
          <a:xfrm>
            <a:off x="4591050" y="4668572"/>
            <a:ext cx="4103455" cy="1476375"/>
          </a:xfrm>
          <a:prstGeom prst="rect">
            <a:avLst/>
          </a:prstGeom>
          <a:noFill/>
          <a:ln w="9525">
            <a:noFill/>
            <a:miter lim="800000"/>
            <a:headEnd/>
            <a:tailEnd/>
          </a:ln>
          <a:effectLst/>
        </p:spPr>
      </p:pic>
      <p:pic>
        <p:nvPicPr>
          <p:cNvPr id="2053" name="Picture 5"/>
          <p:cNvPicPr>
            <a:picLocks noChangeAspect="1" noChangeArrowheads="1"/>
          </p:cNvPicPr>
          <p:nvPr/>
        </p:nvPicPr>
        <p:blipFill>
          <a:blip r:embed="rId8" cstate="print"/>
          <a:srcRect/>
          <a:stretch>
            <a:fillRect/>
          </a:stretch>
        </p:blipFill>
        <p:spPr bwMode="auto">
          <a:xfrm>
            <a:off x="5266227" y="2811197"/>
            <a:ext cx="3430099" cy="1664741"/>
          </a:xfrm>
          <a:prstGeom prst="rect">
            <a:avLst/>
          </a:prstGeom>
          <a:noFill/>
          <a:ln w="9525">
            <a:noFill/>
            <a:miter lim="800000"/>
            <a:headEnd/>
            <a:tailEnd/>
          </a:ln>
          <a:effectLst/>
        </p:spPr>
      </p:pic>
      <p:sp>
        <p:nvSpPr>
          <p:cNvPr id="55" name="テキスト ボックス 54"/>
          <p:cNvSpPr txBox="1"/>
          <p:nvPr/>
        </p:nvSpPr>
        <p:spPr>
          <a:xfrm>
            <a:off x="4619625" y="2554021"/>
            <a:ext cx="4057650" cy="220573"/>
          </a:xfrm>
          <a:prstGeom prst="rect">
            <a:avLst/>
          </a:prstGeom>
          <a:solidFill>
            <a:schemeClr val="tx1">
              <a:lumMod val="75000"/>
              <a:lumOff val="25000"/>
            </a:schemeClr>
          </a:solidFill>
        </p:spPr>
        <p:txBody>
          <a:bodyPr wrap="square" rtlCol="0">
            <a:spAutoFit/>
          </a:bodyPr>
          <a:lstStyle/>
          <a:p>
            <a:pPr>
              <a:lnSpc>
                <a:spcPts val="1000"/>
              </a:lnSpc>
            </a:pPr>
            <a:r>
              <a:rPr lang="ja-JP" altLang="en-US" sz="1000" b="1" dirty="0" smtClean="0">
                <a:solidFill>
                  <a:srgbClr val="FFFFFF"/>
                </a:solidFill>
                <a:latin typeface="ＭＳ Ｐゴシック" pitchFamily="50" charset="-128"/>
              </a:rPr>
              <a:t>選択率のばらつき状況を示す「箱</a:t>
            </a:r>
            <a:r>
              <a:rPr lang="ja-JP" altLang="en-US" sz="1000" b="1" dirty="0" err="1" smtClean="0">
                <a:solidFill>
                  <a:srgbClr val="FFFFFF"/>
                </a:solidFill>
                <a:latin typeface="ＭＳ Ｐゴシック" pitchFamily="50" charset="-128"/>
              </a:rPr>
              <a:t>ひげ</a:t>
            </a:r>
            <a:r>
              <a:rPr lang="ja-JP" altLang="en-US" sz="1000" b="1" dirty="0" smtClean="0">
                <a:solidFill>
                  <a:srgbClr val="FFFFFF"/>
                </a:solidFill>
                <a:latin typeface="ＭＳ Ｐゴシック" pitchFamily="50" charset="-128"/>
              </a:rPr>
              <a:t>図」　　例示）</a:t>
            </a:r>
            <a:r>
              <a:rPr lang="en-US" altLang="ja-JP" sz="1000" b="1" dirty="0" smtClean="0">
                <a:solidFill>
                  <a:srgbClr val="FFFFFF"/>
                </a:solidFill>
                <a:latin typeface="ＭＳ Ｐゴシック" pitchFamily="50" charset="-128"/>
              </a:rPr>
              <a:t>2-2.</a:t>
            </a:r>
            <a:r>
              <a:rPr lang="ja-JP" altLang="en-US" sz="1000" b="1" dirty="0" smtClean="0">
                <a:solidFill>
                  <a:srgbClr val="FFFFFF"/>
                </a:solidFill>
                <a:latin typeface="ＭＳ Ｐゴシック" pitchFamily="50" charset="-128"/>
              </a:rPr>
              <a:t>移動</a:t>
            </a:r>
            <a:endParaRPr lang="ja-JP" altLang="en-US" sz="1000" b="1" dirty="0">
              <a:solidFill>
                <a:srgbClr val="FFFFFF"/>
              </a:solidFill>
              <a:latin typeface="ＭＳ Ｐゴシック" pitchFamily="50" charset="-128"/>
            </a:endParaRPr>
          </a:p>
        </p:txBody>
      </p:sp>
      <p:sp>
        <p:nvSpPr>
          <p:cNvPr id="56" name="テキスト ボックス 55"/>
          <p:cNvSpPr txBox="1"/>
          <p:nvPr/>
        </p:nvSpPr>
        <p:spPr>
          <a:xfrm>
            <a:off x="4619625" y="4459021"/>
            <a:ext cx="4057650" cy="220573"/>
          </a:xfrm>
          <a:prstGeom prst="rect">
            <a:avLst/>
          </a:prstGeom>
          <a:solidFill>
            <a:schemeClr val="tx1">
              <a:lumMod val="75000"/>
              <a:lumOff val="25000"/>
            </a:schemeClr>
          </a:solidFill>
        </p:spPr>
        <p:txBody>
          <a:bodyPr wrap="square" rtlCol="0">
            <a:spAutoFit/>
          </a:bodyPr>
          <a:lstStyle/>
          <a:p>
            <a:pPr>
              <a:lnSpc>
                <a:spcPts val="1000"/>
              </a:lnSpc>
            </a:pPr>
            <a:r>
              <a:rPr lang="ja-JP" altLang="en-US" sz="1000" b="1" dirty="0" smtClean="0">
                <a:solidFill>
                  <a:srgbClr val="FFFFFF"/>
                </a:solidFill>
                <a:latin typeface="ＭＳ Ｐゴシック" pitchFamily="50" charset="-128"/>
              </a:rPr>
              <a:t>自治体の分布を示す「ヒストグラム」　例示）申請から認定までの期間</a:t>
            </a:r>
            <a:endParaRPr lang="ja-JP" altLang="en-US" sz="1000" b="1" dirty="0">
              <a:solidFill>
                <a:srgbClr val="FFFFFF"/>
              </a:solidFill>
              <a:latin typeface="ＭＳ Ｐゴシック" pitchFamily="50" charset="-128"/>
            </a:endParaRPr>
          </a:p>
        </p:txBody>
      </p:sp>
      <p:sp>
        <p:nvSpPr>
          <p:cNvPr id="44" name="AutoShape 115"/>
          <p:cNvSpPr>
            <a:spLocks noChangeArrowheads="1"/>
          </p:cNvSpPr>
          <p:nvPr/>
        </p:nvSpPr>
        <p:spPr bwMode="auto">
          <a:xfrm>
            <a:off x="3545839" y="2782623"/>
            <a:ext cx="2007236" cy="1400174"/>
          </a:xfrm>
          <a:prstGeom prst="wedgeEllipseCallout">
            <a:avLst>
              <a:gd name="adj1" fmla="val 61891"/>
              <a:gd name="adj2" fmla="val 35665"/>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45" name="テキスト ボックス 44"/>
          <p:cNvSpPr txBox="1"/>
          <p:nvPr/>
        </p:nvSpPr>
        <p:spPr>
          <a:xfrm>
            <a:off x="3739060" y="2922617"/>
            <a:ext cx="1832400" cy="1169551"/>
          </a:xfrm>
          <a:prstGeom prst="rect">
            <a:avLst/>
          </a:prstGeom>
          <a:noFill/>
        </p:spPr>
        <p:txBody>
          <a:bodyPr wrap="square" rtlCol="0">
            <a:spAutoFit/>
          </a:bodyPr>
          <a:lstStyle/>
          <a:p>
            <a:r>
              <a:rPr kumimoji="0" lang="ja-JP" altLang="en-US" sz="1400" b="1" dirty="0" smtClean="0">
                <a:solidFill>
                  <a:srgbClr val="000000"/>
                </a:solidFill>
                <a:latin typeface="Arial" pitchFamily="34" charset="0"/>
                <a:ea typeface="HG丸ｺﾞｼｯｸM-PRO" pitchFamily="50" charset="-128"/>
              </a:rPr>
              <a:t>各調査項目の選択</a:t>
            </a:r>
            <a:r>
              <a:rPr kumimoji="0" lang="en-US" altLang="ja-JP" sz="1400" b="1" dirty="0" smtClean="0">
                <a:solidFill>
                  <a:srgbClr val="000000"/>
                </a:solidFill>
                <a:latin typeface="Arial" pitchFamily="34" charset="0"/>
                <a:ea typeface="HG丸ｺﾞｼｯｸM-PRO" pitchFamily="50" charset="-128"/>
              </a:rPr>
              <a:t/>
            </a:r>
            <a:br>
              <a:rPr kumimoji="0" lang="en-US" altLang="ja-JP" sz="1400" b="1" dirty="0" smtClean="0">
                <a:solidFill>
                  <a:srgbClr val="000000"/>
                </a:solidFill>
                <a:latin typeface="Arial" pitchFamily="34" charset="0"/>
                <a:ea typeface="HG丸ｺﾞｼｯｸM-PRO" pitchFamily="50" charset="-128"/>
              </a:rPr>
            </a:br>
            <a:r>
              <a:rPr kumimoji="0" lang="ja-JP" altLang="en-US" sz="1400" b="1" dirty="0" smtClean="0">
                <a:solidFill>
                  <a:srgbClr val="000000"/>
                </a:solidFill>
                <a:latin typeface="Arial" pitchFamily="34" charset="0"/>
                <a:ea typeface="HG丸ｺﾞｼｯｸM-PRO" pitchFamily="50" charset="-128"/>
              </a:rPr>
              <a:t>の</a:t>
            </a:r>
            <a:r>
              <a:rPr kumimoji="0" lang="ja-JP" altLang="en-US" sz="1400" b="1" dirty="0" smtClean="0">
                <a:solidFill>
                  <a:srgbClr val="FF0000"/>
                </a:solidFill>
                <a:latin typeface="Arial" pitchFamily="34" charset="0"/>
                <a:ea typeface="HG丸ｺﾞｼｯｸM-PRO" pitchFamily="50" charset="-128"/>
              </a:rPr>
              <a:t>ばらつき状況</a:t>
            </a:r>
            <a:r>
              <a:rPr kumimoji="0" lang="ja-JP" altLang="en-US" sz="1400" b="1" dirty="0" smtClean="0">
                <a:solidFill>
                  <a:srgbClr val="000000"/>
                </a:solidFill>
                <a:latin typeface="Arial" pitchFamily="34" charset="0"/>
                <a:ea typeface="HG丸ｺﾞｼｯｸM-PRO" pitchFamily="50" charset="-128"/>
              </a:rPr>
              <a:t>と、自治体の選択状況を示す「箱</a:t>
            </a:r>
            <a:r>
              <a:rPr kumimoji="0" lang="ja-JP" altLang="en-US" sz="1400" b="1" dirty="0" err="1" smtClean="0">
                <a:solidFill>
                  <a:srgbClr val="000000"/>
                </a:solidFill>
                <a:latin typeface="Arial" pitchFamily="34" charset="0"/>
                <a:ea typeface="HG丸ｺﾞｼｯｸM-PRO" pitchFamily="50" charset="-128"/>
              </a:rPr>
              <a:t>ひげ</a:t>
            </a:r>
            <a:r>
              <a:rPr kumimoji="0" lang="ja-JP" altLang="en-US" sz="1400" b="1" dirty="0" smtClean="0">
                <a:solidFill>
                  <a:srgbClr val="000000"/>
                </a:solidFill>
                <a:latin typeface="Arial" pitchFamily="34" charset="0"/>
                <a:ea typeface="HG丸ｺﾞｼｯｸM-PRO" pitchFamily="50" charset="-128"/>
              </a:rPr>
              <a:t>図」</a:t>
            </a:r>
            <a:r>
              <a:rPr kumimoji="0" lang="en-US" altLang="ja-JP" sz="1400" b="1" dirty="0" smtClean="0">
                <a:solidFill>
                  <a:srgbClr val="000000"/>
                </a:solidFill>
                <a:latin typeface="Arial" pitchFamily="34" charset="0"/>
                <a:ea typeface="HG丸ｺﾞｼｯｸM-PRO" pitchFamily="50" charset="-128"/>
              </a:rPr>
              <a:t/>
            </a:r>
            <a:br>
              <a:rPr kumimoji="0" lang="en-US" altLang="ja-JP" sz="1400" b="1" dirty="0" smtClean="0">
                <a:solidFill>
                  <a:srgbClr val="000000"/>
                </a:solidFill>
                <a:latin typeface="Arial" pitchFamily="34" charset="0"/>
                <a:ea typeface="HG丸ｺﾞｼｯｸM-PRO" pitchFamily="50" charset="-128"/>
              </a:rPr>
            </a:br>
            <a:r>
              <a:rPr kumimoji="0" lang="ja-JP" altLang="en-US" sz="1400" b="1" dirty="0" smtClean="0">
                <a:solidFill>
                  <a:srgbClr val="000000"/>
                </a:solidFill>
                <a:latin typeface="Arial" pitchFamily="34" charset="0"/>
                <a:ea typeface="HG丸ｺﾞｼｯｸM-PRO" pitchFamily="50" charset="-128"/>
              </a:rPr>
              <a:t>の提供</a:t>
            </a:r>
            <a:endParaRPr kumimoji="0" lang="ja-JP" altLang="en-US" sz="1400" b="1" dirty="0">
              <a:solidFill>
                <a:srgbClr val="000000"/>
              </a:solidFill>
              <a:latin typeface="Arial" pitchFamily="34" charset="0"/>
              <a:ea typeface="HG丸ｺﾞｼｯｸM-PRO" pitchFamily="50" charset="-128"/>
            </a:endParaRPr>
          </a:p>
        </p:txBody>
      </p:sp>
      <p:sp>
        <p:nvSpPr>
          <p:cNvPr id="46" name="AutoShape 115"/>
          <p:cNvSpPr>
            <a:spLocks noChangeArrowheads="1"/>
          </p:cNvSpPr>
          <p:nvPr/>
        </p:nvSpPr>
        <p:spPr bwMode="auto">
          <a:xfrm>
            <a:off x="3615061" y="4722917"/>
            <a:ext cx="1903237" cy="1263204"/>
          </a:xfrm>
          <a:prstGeom prst="wedgeEllipseCallout">
            <a:avLst>
              <a:gd name="adj1" fmla="val 69266"/>
              <a:gd name="adj2" fmla="val 26819"/>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47" name="テキスト ボックス 46"/>
          <p:cNvSpPr txBox="1"/>
          <p:nvPr/>
        </p:nvSpPr>
        <p:spPr>
          <a:xfrm>
            <a:off x="3750307" y="4876905"/>
            <a:ext cx="1693563" cy="954107"/>
          </a:xfrm>
          <a:prstGeom prst="rect">
            <a:avLst/>
          </a:prstGeom>
          <a:noFill/>
        </p:spPr>
        <p:txBody>
          <a:bodyPr wrap="square" rtlCol="0">
            <a:spAutoFit/>
          </a:bodyPr>
          <a:lstStyle/>
          <a:p>
            <a:r>
              <a:rPr kumimoji="0" lang="ja-JP" altLang="en-US" sz="1400" b="1" dirty="0" smtClean="0">
                <a:solidFill>
                  <a:srgbClr val="000000"/>
                </a:solidFill>
                <a:latin typeface="Arial" pitchFamily="34" charset="0"/>
                <a:ea typeface="HG丸ｺﾞｼｯｸM-PRO" pitchFamily="50" charset="-128"/>
              </a:rPr>
              <a:t>全国自治体の</a:t>
            </a:r>
            <a:r>
              <a:rPr kumimoji="0" lang="ja-JP" altLang="en-US" sz="1400" b="1" dirty="0" smtClean="0">
                <a:solidFill>
                  <a:srgbClr val="FF0000"/>
                </a:solidFill>
                <a:latin typeface="Arial" pitchFamily="34" charset="0"/>
                <a:ea typeface="HG丸ｺﾞｼｯｸM-PRO" pitchFamily="50" charset="-128"/>
              </a:rPr>
              <a:t>分布状況</a:t>
            </a:r>
            <a:r>
              <a:rPr kumimoji="0" lang="ja-JP" altLang="en-US" sz="1400" b="1" dirty="0" smtClean="0">
                <a:solidFill>
                  <a:srgbClr val="000000"/>
                </a:solidFill>
                <a:latin typeface="Arial" pitchFamily="34" charset="0"/>
                <a:ea typeface="HG丸ｺﾞｼｯｸM-PRO" pitchFamily="50" charset="-128"/>
              </a:rPr>
              <a:t>と自治体の位置を示す「ヒストグラム」の提供</a:t>
            </a:r>
            <a:endParaRPr kumimoji="0" lang="ja-JP" altLang="en-US" sz="1400" b="1" dirty="0">
              <a:solidFill>
                <a:srgbClr val="000000"/>
              </a:solidFill>
              <a:latin typeface="Arial" pitchFamily="34" charset="0"/>
              <a:ea typeface="HG丸ｺﾞｼｯｸM-PRO"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合議体別分析ツールのイメージ</a:t>
            </a:r>
          </a:p>
        </p:txBody>
      </p:sp>
      <p:sp>
        <p:nvSpPr>
          <p:cNvPr id="4" name="正方形/長方形 3"/>
          <p:cNvSpPr/>
          <p:nvPr/>
        </p:nvSpPr>
        <p:spPr>
          <a:xfrm>
            <a:off x="523628" y="1214846"/>
            <a:ext cx="8152410" cy="323807"/>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自治体の合議体別の情報を自動的に集計、アウトプットするツール</a:t>
            </a:r>
            <a:endParaRPr lang="en-US" altLang="ja-JP" dirty="0" smtClean="0">
              <a:solidFill>
                <a:srgbClr val="000000"/>
              </a:solidFill>
              <a:latin typeface="Arial" pitchFamily="34" charset="0"/>
            </a:endParaRPr>
          </a:p>
        </p:txBody>
      </p:sp>
      <p:sp>
        <p:nvSpPr>
          <p:cNvPr id="48" name="Text Box 98"/>
          <p:cNvSpPr txBox="1">
            <a:spLocks noChangeArrowheads="1"/>
          </p:cNvSpPr>
          <p:nvPr/>
        </p:nvSpPr>
        <p:spPr bwMode="auto">
          <a:xfrm>
            <a:off x="5014834" y="4770438"/>
            <a:ext cx="1843166" cy="1548758"/>
          </a:xfrm>
          <a:prstGeom prst="rect">
            <a:avLst/>
          </a:prstGeom>
          <a:solidFill>
            <a:schemeClr val="bg1"/>
          </a:solidFill>
          <a:ln w="12700" algn="ctr">
            <a:solidFill>
              <a:schemeClr val="tx1"/>
            </a:solidFill>
            <a:prstDash val="sysDot"/>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分析データ、グラフ等を自動作成し、分析データを提供する</a:t>
            </a:r>
            <a:r>
              <a:rPr kumimoji="0" lang="ja-JP" altLang="en-US" sz="1200" dirty="0" smtClean="0">
                <a:ea typeface="HG丸ｺﾞｼｯｸM-PRO" pitchFamily="50" charset="-128"/>
              </a:rPr>
              <a:t>。</a:t>
            </a:r>
            <a:endParaRPr kumimoji="0" lang="en-US" altLang="ja-JP" sz="1200" dirty="0" smtClean="0">
              <a:ea typeface="HG丸ｺﾞｼｯｸM-PRO" pitchFamily="50" charset="-128"/>
            </a:endParaRPr>
          </a:p>
          <a:p>
            <a:pPr>
              <a:spcBef>
                <a:spcPct val="50000"/>
              </a:spcBef>
              <a:buFont typeface="Wingdings" pitchFamily="2" charset="2"/>
              <a:buNone/>
            </a:pP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sp>
        <p:nvSpPr>
          <p:cNvPr id="51" name="Text Box 98"/>
          <p:cNvSpPr txBox="1">
            <a:spLocks noChangeArrowheads="1"/>
          </p:cNvSpPr>
          <p:nvPr/>
        </p:nvSpPr>
        <p:spPr bwMode="auto">
          <a:xfrm>
            <a:off x="868875" y="4770438"/>
            <a:ext cx="1655762" cy="1456425"/>
          </a:xfrm>
          <a:prstGeom prst="rect">
            <a:avLst/>
          </a:prstGeom>
          <a:solidFill>
            <a:schemeClr val="bg1"/>
          </a:solidFill>
          <a:ln w="12700" algn="ctr">
            <a:solidFill>
              <a:schemeClr val="tx1"/>
            </a:solidFill>
            <a:prstDash val="sysDot"/>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認定支援ネットワークに送信しているデータを、認定</a:t>
            </a:r>
            <a:r>
              <a:rPr kumimoji="0" lang="ja-JP" altLang="en-US" sz="1200" dirty="0" smtClean="0">
                <a:ea typeface="HG丸ｺﾞｼｯｸM-PRO" pitchFamily="50" charset="-128"/>
              </a:rPr>
              <a:t>ソフトより</a:t>
            </a:r>
            <a:r>
              <a:rPr kumimoji="0" lang="ja-JP" altLang="en-US" sz="1200" dirty="0">
                <a:ea typeface="HG丸ｺﾞｼｯｸM-PRO" pitchFamily="50" charset="-128"/>
              </a:rPr>
              <a:t>抽出。</a:t>
            </a: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sp>
        <p:nvSpPr>
          <p:cNvPr id="52" name="正方形/長方形 51"/>
          <p:cNvSpPr/>
          <p:nvPr/>
        </p:nvSpPr>
        <p:spPr bwMode="auto">
          <a:xfrm>
            <a:off x="651387" y="4329113"/>
            <a:ext cx="7381875" cy="2039789"/>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3" name="正方形/長方形 52"/>
          <p:cNvSpPr/>
          <p:nvPr/>
        </p:nvSpPr>
        <p:spPr bwMode="auto">
          <a:xfrm>
            <a:off x="651387" y="1768733"/>
            <a:ext cx="7381875" cy="2324801"/>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4" name="正方形/長方形 53"/>
          <p:cNvSpPr/>
          <p:nvPr/>
        </p:nvSpPr>
        <p:spPr bwMode="auto">
          <a:xfrm>
            <a:off x="914912" y="2125921"/>
            <a:ext cx="2305050" cy="1850656"/>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7" name="AutoShape 54"/>
          <p:cNvSpPr>
            <a:spLocks noChangeArrowheads="1"/>
          </p:cNvSpPr>
          <p:nvPr/>
        </p:nvSpPr>
        <p:spPr bwMode="auto">
          <a:xfrm>
            <a:off x="1875350" y="2508509"/>
            <a:ext cx="409575" cy="323850"/>
          </a:xfrm>
          <a:prstGeom prst="leftRightArrow">
            <a:avLst>
              <a:gd name="adj1" fmla="val 38972"/>
              <a:gd name="adj2" fmla="val 30376"/>
            </a:avLst>
          </a:prstGeom>
          <a:solidFill>
            <a:srgbClr val="C0C0C0"/>
          </a:solidFill>
          <a:ln w="38100" algn="ctr">
            <a:noFill/>
            <a:miter lim="800000"/>
            <a:headEnd/>
            <a:tailEnd type="none" w="lg" len="lg"/>
          </a:ln>
        </p:spPr>
        <p:txBody>
          <a:bodyPr rot="10800000" vert="eaVert" wrap="none" lIns="90000" tIns="46800" rIns="90000" bIns="46800" anchor="ctr"/>
          <a:lstStyle/>
          <a:p>
            <a:pPr algn="ctr">
              <a:spcBef>
                <a:spcPct val="50000"/>
              </a:spcBef>
              <a:buFont typeface="Wingdings" pitchFamily="2" charset="2"/>
              <a:buNone/>
            </a:pPr>
            <a:endParaRPr kumimoji="0" lang="ja-JP" altLang="en-US"/>
          </a:p>
        </p:txBody>
      </p:sp>
      <p:sp>
        <p:nvSpPr>
          <p:cNvPr id="58" name="Text Box 55"/>
          <p:cNvSpPr txBox="1">
            <a:spLocks noChangeArrowheads="1"/>
          </p:cNvSpPr>
          <p:nvPr/>
        </p:nvSpPr>
        <p:spPr bwMode="auto">
          <a:xfrm>
            <a:off x="975236" y="1981459"/>
            <a:ext cx="1651005" cy="279180"/>
          </a:xfrm>
          <a:prstGeom prst="rect">
            <a:avLst/>
          </a:prstGeom>
          <a:solidFill>
            <a:schemeClr val="bg1"/>
          </a:solid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dirty="0">
                <a:ea typeface="HGP創英角ｺﾞｼｯｸUB" pitchFamily="50" charset="-128"/>
              </a:rPr>
              <a:t>＜業務分析データ＞</a:t>
            </a:r>
          </a:p>
        </p:txBody>
      </p:sp>
      <p:sp>
        <p:nvSpPr>
          <p:cNvPr id="59" name="AutoShape 56"/>
          <p:cNvSpPr>
            <a:spLocks noChangeArrowheads="1"/>
          </p:cNvSpPr>
          <p:nvPr/>
        </p:nvSpPr>
        <p:spPr bwMode="auto">
          <a:xfrm>
            <a:off x="5266250" y="2305308"/>
            <a:ext cx="2273300" cy="863193"/>
          </a:xfrm>
          <a:prstGeom prst="roundRect">
            <a:avLst>
              <a:gd name="adj" fmla="val 16667"/>
            </a:avLst>
          </a:prstGeom>
          <a:solidFill>
            <a:srgbClr val="C0C0C0"/>
          </a:solidFill>
          <a:ln w="19050" algn="ctr">
            <a:solidFill>
              <a:schemeClr val="bg1"/>
            </a:solidFill>
            <a:miter lim="800000"/>
            <a:headEnd/>
            <a:tailEnd type="none" w="lg" len="lg"/>
          </a:ln>
        </p:spPr>
        <p:txBody>
          <a:bodyPr lIns="90000" tIns="46800" rIns="90000" bIns="46800" anchor="ctr"/>
          <a:lstStyle/>
          <a:p>
            <a:pPr algn="ctr">
              <a:spcBef>
                <a:spcPct val="50000"/>
              </a:spcBef>
              <a:buFont typeface="Wingdings" pitchFamily="2" charset="2"/>
              <a:buNone/>
            </a:pPr>
            <a:endParaRPr kumimoji="0" lang="ja-JP" altLang="en-US"/>
          </a:p>
        </p:txBody>
      </p:sp>
      <p:sp>
        <p:nvSpPr>
          <p:cNvPr id="60" name="Oval 57"/>
          <p:cNvSpPr>
            <a:spLocks noChangeArrowheads="1"/>
          </p:cNvSpPr>
          <p:nvPr/>
        </p:nvSpPr>
        <p:spPr bwMode="auto">
          <a:xfrm>
            <a:off x="5378962" y="2395796"/>
            <a:ext cx="431800" cy="431800"/>
          </a:xfrm>
          <a:prstGeom prst="ellipse">
            <a:avLst/>
          </a:prstGeom>
          <a:solidFill>
            <a:srgbClr val="FFCC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A</a:t>
            </a:r>
            <a:r>
              <a:rPr kumimoji="0" lang="en-US" altLang="ja-JP" sz="800" dirty="0"/>
              <a:t/>
            </a:r>
            <a:br>
              <a:rPr kumimoji="0" lang="en-US" altLang="ja-JP" sz="800" dirty="0"/>
            </a:br>
            <a:r>
              <a:rPr kumimoji="0" lang="ja-JP" altLang="en-US" sz="800" dirty="0"/>
              <a:t>合議体</a:t>
            </a:r>
          </a:p>
        </p:txBody>
      </p:sp>
      <p:sp>
        <p:nvSpPr>
          <p:cNvPr id="61" name="Oval 58"/>
          <p:cNvSpPr>
            <a:spLocks noChangeArrowheads="1"/>
          </p:cNvSpPr>
          <p:nvPr/>
        </p:nvSpPr>
        <p:spPr bwMode="auto">
          <a:xfrm>
            <a:off x="5920300" y="2395796"/>
            <a:ext cx="431800" cy="431800"/>
          </a:xfrm>
          <a:prstGeom prst="ellipse">
            <a:avLst/>
          </a:prstGeom>
          <a:solidFill>
            <a:srgbClr val="CCECFF"/>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B</a:t>
            </a:r>
            <a:r>
              <a:rPr kumimoji="0" lang="en-US" altLang="ja-JP" sz="800" dirty="0"/>
              <a:t/>
            </a:r>
            <a:br>
              <a:rPr kumimoji="0" lang="en-US" altLang="ja-JP" sz="800" dirty="0"/>
            </a:br>
            <a:r>
              <a:rPr kumimoji="0" lang="ja-JP" altLang="en-US" sz="800" dirty="0"/>
              <a:t>合議体</a:t>
            </a:r>
          </a:p>
        </p:txBody>
      </p:sp>
      <p:sp>
        <p:nvSpPr>
          <p:cNvPr id="62" name="Oval 63"/>
          <p:cNvSpPr>
            <a:spLocks noChangeArrowheads="1"/>
          </p:cNvSpPr>
          <p:nvPr/>
        </p:nvSpPr>
        <p:spPr bwMode="auto">
          <a:xfrm>
            <a:off x="1094300" y="2329121"/>
            <a:ext cx="684212"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全国の自治体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63" name="AutoShape 97"/>
          <p:cNvSpPr>
            <a:spLocks noChangeArrowheads="1"/>
          </p:cNvSpPr>
          <p:nvPr/>
        </p:nvSpPr>
        <p:spPr bwMode="auto">
          <a:xfrm rot="5400000" flipH="1">
            <a:off x="2144431" y="5503153"/>
            <a:ext cx="996950" cy="163512"/>
          </a:xfrm>
          <a:prstGeom prst="triangle">
            <a:avLst>
              <a:gd name="adj" fmla="val 50000"/>
            </a:avLst>
          </a:prstGeom>
          <a:solidFill>
            <a:srgbClr val="C0C0C0"/>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pPr>
            <a:endParaRPr kumimoji="0" lang="ja-JP" altLang="en-US"/>
          </a:p>
        </p:txBody>
      </p:sp>
      <p:sp>
        <p:nvSpPr>
          <p:cNvPr id="64" name="Text Box 102"/>
          <p:cNvSpPr txBox="1">
            <a:spLocks noChangeArrowheads="1"/>
          </p:cNvSpPr>
          <p:nvPr/>
        </p:nvSpPr>
        <p:spPr bwMode="auto">
          <a:xfrm>
            <a:off x="3734312" y="5851279"/>
            <a:ext cx="625475" cy="21907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pPr>
            <a:r>
              <a:rPr kumimoji="0" lang="en-US" altLang="ja-JP" sz="800">
                <a:latin typeface="HG丸ｺﾞｼｯｸM-PRO" pitchFamily="50" charset="-128"/>
                <a:ea typeface="HG丸ｺﾞｼｯｸM-PRO" pitchFamily="50" charset="-128"/>
              </a:rPr>
              <a:t>CSV</a:t>
            </a:r>
            <a:r>
              <a:rPr kumimoji="0" lang="ja-JP" altLang="en-US" sz="800">
                <a:latin typeface="HG丸ｺﾞｼｯｸM-PRO" pitchFamily="50" charset="-128"/>
                <a:ea typeface="HG丸ｺﾞｼｯｸM-PRO" pitchFamily="50" charset="-128"/>
              </a:rPr>
              <a:t>形式</a:t>
            </a:r>
          </a:p>
        </p:txBody>
      </p:sp>
      <p:sp>
        <p:nvSpPr>
          <p:cNvPr id="65" name="AutoShape 239"/>
          <p:cNvSpPr>
            <a:spLocks noChangeArrowheads="1"/>
          </p:cNvSpPr>
          <p:nvPr/>
        </p:nvSpPr>
        <p:spPr bwMode="auto">
          <a:xfrm>
            <a:off x="7301166" y="5060729"/>
            <a:ext cx="1692275" cy="1344723"/>
          </a:xfrm>
          <a:prstGeom prst="wedgeEllipseCallout">
            <a:avLst>
              <a:gd name="adj1" fmla="val -85569"/>
              <a:gd name="adj2" fmla="val -28970"/>
            </a:avLst>
          </a:prstGeom>
          <a:solidFill>
            <a:srgbClr val="92D050"/>
          </a:solidFill>
          <a:ln w="9525" algn="ctr">
            <a:solidFill>
              <a:schemeClr val="tx1"/>
            </a:solidFill>
            <a:prstDash val="sysDot"/>
            <a:miter lim="800000"/>
            <a:headEnd/>
            <a:tailEnd type="none" w="lg" len="lg"/>
          </a:ln>
          <a:effectLst>
            <a:outerShdw dist="35921" dir="2700000" algn="ctr" rotWithShape="0">
              <a:srgbClr val="808080"/>
            </a:outerShdw>
          </a:effectLst>
        </p:spPr>
        <p:txBody>
          <a:bodyPr lIns="90000" tIns="46800" rIns="90000" bIns="46800">
            <a:spAutoFit/>
          </a:bodyPr>
          <a:lstStyle/>
          <a:p>
            <a:pPr algn="ctr">
              <a:spcBef>
                <a:spcPct val="50000"/>
              </a:spcBef>
              <a:buFont typeface="Wingdings" pitchFamily="2" charset="2"/>
              <a:buNone/>
              <a:defRPr/>
            </a:pPr>
            <a:r>
              <a:rPr kumimoji="0" lang="ja-JP" altLang="en-US" sz="1400" dirty="0">
                <a:latin typeface="+mn-ea"/>
                <a:ea typeface="+mn-ea"/>
              </a:rPr>
              <a:t>事務局による</a:t>
            </a:r>
            <a:br>
              <a:rPr kumimoji="0" lang="ja-JP" altLang="en-US" sz="1400" dirty="0">
                <a:latin typeface="+mn-ea"/>
                <a:ea typeface="+mn-ea"/>
              </a:rPr>
            </a:br>
            <a:r>
              <a:rPr kumimoji="0" lang="ja-JP" altLang="en-US" sz="1400" b="1" u="sng" dirty="0">
                <a:solidFill>
                  <a:srgbClr val="FF0000"/>
                </a:solidFill>
                <a:latin typeface="+mn-ea"/>
                <a:ea typeface="+mn-ea"/>
              </a:rPr>
              <a:t>複雑なデータの入力は不要</a:t>
            </a:r>
            <a:endParaRPr kumimoji="0" lang="en-US" altLang="ja-JP" sz="1400" b="1" u="sng" baseline="30000" dirty="0">
              <a:solidFill>
                <a:srgbClr val="FF0000"/>
              </a:solidFill>
              <a:latin typeface="+mn-ea"/>
              <a:ea typeface="+mn-ea"/>
            </a:endParaRPr>
          </a:p>
        </p:txBody>
      </p:sp>
      <p:sp>
        <p:nvSpPr>
          <p:cNvPr id="67" name="AutoShape 239"/>
          <p:cNvSpPr>
            <a:spLocks noChangeArrowheads="1"/>
          </p:cNvSpPr>
          <p:nvPr/>
        </p:nvSpPr>
        <p:spPr bwMode="auto">
          <a:xfrm>
            <a:off x="7129421" y="3577451"/>
            <a:ext cx="1728788" cy="1041768"/>
          </a:xfrm>
          <a:prstGeom prst="wedgeEllipseCallout">
            <a:avLst>
              <a:gd name="adj1" fmla="val -77259"/>
              <a:gd name="adj2" fmla="val 96101"/>
            </a:avLst>
          </a:prstGeom>
          <a:solidFill>
            <a:srgbClr val="92D050"/>
          </a:solidFill>
          <a:ln w="9525" algn="ctr">
            <a:solidFill>
              <a:schemeClr val="tx1"/>
            </a:solidFill>
            <a:prstDash val="sysDot"/>
            <a:miter lim="800000"/>
            <a:headEnd/>
            <a:tailEnd type="none" w="lg" len="lg"/>
          </a:ln>
          <a:effectLst>
            <a:outerShdw dist="35921" dir="2700000" algn="ctr" rotWithShape="0">
              <a:srgbClr val="808080"/>
            </a:outerShdw>
          </a:effectLst>
        </p:spPr>
        <p:txBody>
          <a:bodyPr lIns="90000" tIns="46800" rIns="90000" bIns="46800">
            <a:spAutoFit/>
          </a:bodyPr>
          <a:lstStyle/>
          <a:p>
            <a:pPr algn="ctr">
              <a:spcBef>
                <a:spcPct val="50000"/>
              </a:spcBef>
              <a:buFont typeface="Wingdings" pitchFamily="2" charset="2"/>
              <a:buNone/>
              <a:defRPr/>
            </a:pPr>
            <a:r>
              <a:rPr kumimoji="0" lang="ja-JP" altLang="en-US" sz="1400" b="1" u="sng" dirty="0">
                <a:solidFill>
                  <a:srgbClr val="FF0000"/>
                </a:solidFill>
                <a:latin typeface="+mn-ea"/>
                <a:ea typeface="+mn-ea"/>
              </a:rPr>
              <a:t>事務局の業務はデータの抽出のみ</a:t>
            </a:r>
            <a:endParaRPr kumimoji="0" lang="en-US" altLang="ja-JP" sz="1400" b="1" u="sng" baseline="30000" dirty="0">
              <a:solidFill>
                <a:srgbClr val="FF0000"/>
              </a:solidFill>
              <a:latin typeface="+mn-ea"/>
              <a:ea typeface="+mn-ea"/>
            </a:endParaRPr>
          </a:p>
        </p:txBody>
      </p:sp>
      <p:sp>
        <p:nvSpPr>
          <p:cNvPr id="68" name="AutoShape 214"/>
          <p:cNvSpPr>
            <a:spLocks noChangeArrowheads="1"/>
          </p:cNvSpPr>
          <p:nvPr/>
        </p:nvSpPr>
        <p:spPr bwMode="auto">
          <a:xfrm>
            <a:off x="724412" y="1624271"/>
            <a:ext cx="2922555" cy="342932"/>
          </a:xfrm>
          <a:prstGeom prst="roundRect">
            <a:avLst>
              <a:gd name="adj" fmla="val 16667"/>
            </a:avLst>
          </a:prstGeom>
          <a:solidFill>
            <a:srgbClr val="6699FF"/>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spcBef>
                <a:spcPct val="50000"/>
              </a:spcBef>
              <a:buFont typeface="Wingdings" pitchFamily="2" charset="2"/>
              <a:buNone/>
              <a:defRPr/>
            </a:pPr>
            <a:r>
              <a:rPr kumimoji="0" lang="ja-JP" altLang="en-US" sz="1400" dirty="0">
                <a:solidFill>
                  <a:schemeClr val="bg1"/>
                </a:solidFill>
                <a:ea typeface="HGP創英角ｺﾞｼｯｸUB" pitchFamily="50" charset="-128"/>
              </a:rPr>
              <a:t> 合議体別分析ツールの目的</a:t>
            </a:r>
          </a:p>
        </p:txBody>
      </p:sp>
      <p:sp>
        <p:nvSpPr>
          <p:cNvPr id="69" name="Oval 63"/>
          <p:cNvSpPr>
            <a:spLocks noChangeArrowheads="1"/>
          </p:cNvSpPr>
          <p:nvPr/>
        </p:nvSpPr>
        <p:spPr bwMode="auto">
          <a:xfrm>
            <a:off x="2327787" y="2329121"/>
            <a:ext cx="684213"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各自治体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70" name="Text Box 45"/>
          <p:cNvSpPr txBox="1">
            <a:spLocks noChangeArrowheads="1"/>
          </p:cNvSpPr>
          <p:nvPr/>
        </p:nvSpPr>
        <p:spPr bwMode="auto">
          <a:xfrm>
            <a:off x="1859475" y="2316421"/>
            <a:ext cx="431800" cy="233363"/>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900" b="1">
                <a:solidFill>
                  <a:srgbClr val="FF0000"/>
                </a:solidFill>
                <a:ea typeface="HG丸ｺﾞｼｯｸM-PRO" pitchFamily="50" charset="-128"/>
              </a:rPr>
              <a:t>比較</a:t>
            </a:r>
          </a:p>
        </p:txBody>
      </p:sp>
      <p:sp>
        <p:nvSpPr>
          <p:cNvPr id="71" name="Text Box 45"/>
          <p:cNvSpPr txBox="1">
            <a:spLocks noChangeArrowheads="1"/>
          </p:cNvSpPr>
          <p:nvPr/>
        </p:nvSpPr>
        <p:spPr bwMode="auto">
          <a:xfrm>
            <a:off x="1429262" y="3065721"/>
            <a:ext cx="1512888" cy="833178"/>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b="1" dirty="0">
                <a:ea typeface="HG丸ｺﾞｼｯｸM-PRO" pitchFamily="50" charset="-128"/>
              </a:rPr>
              <a:t>自治体全体の状況を把握できるが、自治体内部の状況は分からない</a:t>
            </a:r>
            <a:r>
              <a:rPr kumimoji="0" lang="ja-JP" altLang="en-US" sz="900" b="1" dirty="0">
                <a:ea typeface="HG丸ｺﾞｼｯｸM-PRO" pitchFamily="50" charset="-128"/>
              </a:rPr>
              <a:t>。</a:t>
            </a:r>
          </a:p>
        </p:txBody>
      </p:sp>
      <p:pic>
        <p:nvPicPr>
          <p:cNvPr id="72" name="Picture 2" descr="C:\Documents and Settings\takahiro\Local Settings\Temporary Internet Files\Content.IE5\S1EJSD67\MC900293468[1].wmf"/>
          <p:cNvPicPr>
            <a:picLocks noChangeAspect="1" noChangeArrowheads="1"/>
          </p:cNvPicPr>
          <p:nvPr/>
        </p:nvPicPr>
        <p:blipFill>
          <a:blip r:embed="rId3" cstate="print"/>
          <a:srcRect/>
          <a:stretch>
            <a:fillRect/>
          </a:stretch>
        </p:blipFill>
        <p:spPr bwMode="auto">
          <a:xfrm>
            <a:off x="1211775" y="3087946"/>
            <a:ext cx="250825" cy="428625"/>
          </a:xfrm>
          <a:prstGeom prst="rect">
            <a:avLst/>
          </a:prstGeom>
          <a:noFill/>
          <a:ln w="9525">
            <a:noFill/>
            <a:miter lim="800000"/>
            <a:headEnd/>
            <a:tailEnd/>
          </a:ln>
        </p:spPr>
      </p:pic>
      <p:sp>
        <p:nvSpPr>
          <p:cNvPr id="73" name="AutoShape 156"/>
          <p:cNvSpPr>
            <a:spLocks noChangeArrowheads="1"/>
          </p:cNvSpPr>
          <p:nvPr/>
        </p:nvSpPr>
        <p:spPr bwMode="auto">
          <a:xfrm>
            <a:off x="3281875" y="2629159"/>
            <a:ext cx="528637" cy="360362"/>
          </a:xfrm>
          <a:custGeom>
            <a:avLst/>
            <a:gdLst>
              <a:gd name="T0" fmla="*/ 14566502 w 21600"/>
              <a:gd name="T1" fmla="*/ 0 h 21600"/>
              <a:gd name="T2" fmla="*/ 0 w 21600"/>
              <a:gd name="T3" fmla="*/ 3006036 h 21600"/>
              <a:gd name="T4" fmla="*/ 14566502 w 21600"/>
              <a:gd name="T5" fmla="*/ 6012073 h 21600"/>
              <a:gd name="T6" fmla="*/ 19422005 w 21600"/>
              <a:gd name="T7" fmla="*/ 300603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lumMod val="65000"/>
            </a:schemeClr>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a:p>
        </p:txBody>
      </p:sp>
      <p:sp>
        <p:nvSpPr>
          <p:cNvPr id="74" name="正方形/長方形 73"/>
          <p:cNvSpPr/>
          <p:nvPr/>
        </p:nvSpPr>
        <p:spPr bwMode="auto">
          <a:xfrm>
            <a:off x="3907350" y="2125921"/>
            <a:ext cx="3848100" cy="1829391"/>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75" name="Text Box 55"/>
          <p:cNvSpPr txBox="1">
            <a:spLocks noChangeArrowheads="1"/>
          </p:cNvSpPr>
          <p:nvPr/>
        </p:nvSpPr>
        <p:spPr bwMode="auto">
          <a:xfrm>
            <a:off x="3966086" y="1938927"/>
            <a:ext cx="2732425" cy="309958"/>
          </a:xfrm>
          <a:prstGeom prst="rect">
            <a:avLst/>
          </a:prstGeom>
          <a:solidFill>
            <a:schemeClr val="bg1"/>
          </a:solid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dirty="0">
                <a:ea typeface="HGP創英角ｺﾞｼｯｸUB" pitchFamily="50" charset="-128"/>
              </a:rPr>
              <a:t>＜合議体別分析ツールの提供＞</a:t>
            </a:r>
          </a:p>
        </p:txBody>
      </p:sp>
      <p:sp>
        <p:nvSpPr>
          <p:cNvPr id="76" name="Oval 63"/>
          <p:cNvSpPr>
            <a:spLocks noChangeArrowheads="1"/>
          </p:cNvSpPr>
          <p:nvPr/>
        </p:nvSpPr>
        <p:spPr bwMode="auto">
          <a:xfrm>
            <a:off x="4045462" y="2305309"/>
            <a:ext cx="684213"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各自治体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77" name="Oval 59"/>
          <p:cNvSpPr>
            <a:spLocks noChangeArrowheads="1"/>
          </p:cNvSpPr>
          <p:nvPr/>
        </p:nvSpPr>
        <p:spPr bwMode="auto">
          <a:xfrm>
            <a:off x="6460050" y="2395796"/>
            <a:ext cx="431800" cy="431800"/>
          </a:xfrm>
          <a:prstGeom prst="ellipse">
            <a:avLst/>
          </a:prstGeom>
          <a:solidFill>
            <a:srgbClr val="CCFF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C</a:t>
            </a:r>
            <a:r>
              <a:rPr kumimoji="0" lang="en-US" altLang="ja-JP" sz="800" dirty="0"/>
              <a:t/>
            </a:r>
            <a:br>
              <a:rPr kumimoji="0" lang="en-US" altLang="ja-JP" sz="800" dirty="0"/>
            </a:br>
            <a:r>
              <a:rPr kumimoji="0" lang="ja-JP" altLang="en-US" sz="800" dirty="0"/>
              <a:t>合議体</a:t>
            </a:r>
          </a:p>
        </p:txBody>
      </p:sp>
      <p:sp>
        <p:nvSpPr>
          <p:cNvPr id="78" name="Oval 59"/>
          <p:cNvSpPr>
            <a:spLocks noChangeArrowheads="1"/>
          </p:cNvSpPr>
          <p:nvPr/>
        </p:nvSpPr>
        <p:spPr bwMode="auto">
          <a:xfrm>
            <a:off x="6999800" y="2395796"/>
            <a:ext cx="431800" cy="431800"/>
          </a:xfrm>
          <a:prstGeom prst="ellipse">
            <a:avLst/>
          </a:prstGeom>
          <a:solidFill>
            <a:srgbClr val="FFFF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D</a:t>
            </a:r>
            <a:r>
              <a:rPr kumimoji="0" lang="en-US" altLang="ja-JP" sz="800" dirty="0"/>
              <a:t/>
            </a:r>
            <a:br>
              <a:rPr kumimoji="0" lang="en-US" altLang="ja-JP" sz="800" dirty="0"/>
            </a:br>
            <a:r>
              <a:rPr kumimoji="0" lang="ja-JP" altLang="en-US" sz="800" dirty="0"/>
              <a:t>合議体</a:t>
            </a:r>
          </a:p>
        </p:txBody>
      </p:sp>
      <p:sp>
        <p:nvSpPr>
          <p:cNvPr id="79" name="AutoShape 54"/>
          <p:cNvSpPr>
            <a:spLocks noChangeArrowheads="1"/>
          </p:cNvSpPr>
          <p:nvPr/>
        </p:nvSpPr>
        <p:spPr bwMode="auto">
          <a:xfrm>
            <a:off x="4821750" y="2508509"/>
            <a:ext cx="409575" cy="323850"/>
          </a:xfrm>
          <a:prstGeom prst="leftRightArrow">
            <a:avLst>
              <a:gd name="adj1" fmla="val 38972"/>
              <a:gd name="adj2" fmla="val 30376"/>
            </a:avLst>
          </a:prstGeom>
          <a:solidFill>
            <a:srgbClr val="C0C0C0"/>
          </a:solidFill>
          <a:ln w="38100" algn="ctr">
            <a:noFill/>
            <a:miter lim="800000"/>
            <a:headEnd/>
            <a:tailEnd type="none" w="lg" len="lg"/>
          </a:ln>
        </p:spPr>
        <p:txBody>
          <a:bodyPr rot="10800000" vert="eaVert" wrap="none" lIns="90000" tIns="46800" rIns="90000" bIns="46800" anchor="ctr"/>
          <a:lstStyle/>
          <a:p>
            <a:pPr algn="ctr">
              <a:spcBef>
                <a:spcPct val="50000"/>
              </a:spcBef>
              <a:buFont typeface="Wingdings" pitchFamily="2" charset="2"/>
              <a:buNone/>
            </a:pPr>
            <a:endParaRPr kumimoji="0" lang="ja-JP" altLang="en-US"/>
          </a:p>
        </p:txBody>
      </p:sp>
      <p:sp>
        <p:nvSpPr>
          <p:cNvPr id="80" name="Text Box 45"/>
          <p:cNvSpPr txBox="1">
            <a:spLocks noChangeArrowheads="1"/>
          </p:cNvSpPr>
          <p:nvPr/>
        </p:nvSpPr>
        <p:spPr bwMode="auto">
          <a:xfrm>
            <a:off x="4805875" y="2316421"/>
            <a:ext cx="431800" cy="233363"/>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900" b="1">
                <a:solidFill>
                  <a:srgbClr val="FF0000"/>
                </a:solidFill>
                <a:ea typeface="HG丸ｺﾞｼｯｸM-PRO" pitchFamily="50" charset="-128"/>
              </a:rPr>
              <a:t>比較</a:t>
            </a:r>
          </a:p>
        </p:txBody>
      </p:sp>
      <p:sp>
        <p:nvSpPr>
          <p:cNvPr id="81" name="Text Box 45"/>
          <p:cNvSpPr txBox="1">
            <a:spLocks noChangeArrowheads="1"/>
          </p:cNvSpPr>
          <p:nvPr/>
        </p:nvSpPr>
        <p:spPr bwMode="auto">
          <a:xfrm>
            <a:off x="4591119" y="3156209"/>
            <a:ext cx="3043058" cy="740845"/>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b="1" dirty="0">
                <a:solidFill>
                  <a:srgbClr val="FF0000"/>
                </a:solidFill>
                <a:ea typeface="HG丸ｺﾞｼｯｸM-PRO" pitchFamily="50" charset="-128"/>
              </a:rPr>
              <a:t>合議体間のバラツキ状況を把握することができ、各合議体の特徴を把握することができる。</a:t>
            </a:r>
          </a:p>
        </p:txBody>
      </p:sp>
      <p:pic>
        <p:nvPicPr>
          <p:cNvPr id="82" name="Picture 3" descr="C:\Documents and Settings\takahiro\Local Settings\Temporary Internet Files\Content.IE5\QZQZIDE7\MC900293466[1].wmf"/>
          <p:cNvPicPr>
            <a:picLocks noChangeAspect="1" noChangeArrowheads="1"/>
          </p:cNvPicPr>
          <p:nvPr/>
        </p:nvPicPr>
        <p:blipFill>
          <a:blip r:embed="rId4" cstate="print"/>
          <a:srcRect/>
          <a:stretch>
            <a:fillRect/>
          </a:stretch>
        </p:blipFill>
        <p:spPr bwMode="auto">
          <a:xfrm>
            <a:off x="4114799" y="3133320"/>
            <a:ext cx="410309" cy="616573"/>
          </a:xfrm>
          <a:prstGeom prst="rect">
            <a:avLst/>
          </a:prstGeom>
          <a:noFill/>
          <a:ln w="9525">
            <a:noFill/>
            <a:miter lim="800000"/>
            <a:headEnd/>
            <a:tailEnd/>
          </a:ln>
        </p:spPr>
      </p:pic>
      <p:sp>
        <p:nvSpPr>
          <p:cNvPr id="83" name="Text Box 110"/>
          <p:cNvSpPr txBox="1">
            <a:spLocks noChangeArrowheads="1"/>
          </p:cNvSpPr>
          <p:nvPr/>
        </p:nvSpPr>
        <p:spPr bwMode="auto">
          <a:xfrm>
            <a:off x="5591133" y="2847125"/>
            <a:ext cx="1564578" cy="279180"/>
          </a:xfrm>
          <a:prstGeom prst="rect">
            <a:avLst/>
          </a:prstGeom>
          <a:noFill/>
          <a:ln w="12700" algn="ctr">
            <a:noFill/>
            <a:miter lim="800000"/>
            <a:headEnd/>
            <a:tailEnd type="none" w="lg" len="lg"/>
          </a:ln>
        </p:spPr>
        <p:txBody>
          <a:bodyPr wrap="square" lIns="90000" tIns="46800" rIns="90000" bIns="46800">
            <a:spAutoFit/>
          </a:bodyPr>
          <a:lstStyle/>
          <a:p>
            <a:pPr algn="ctr">
              <a:spcBef>
                <a:spcPct val="50000"/>
              </a:spcBef>
              <a:buFont typeface="Wingdings" pitchFamily="2" charset="2"/>
              <a:buNone/>
            </a:pPr>
            <a:r>
              <a:rPr kumimoji="0" lang="ja-JP" altLang="en-US" sz="1200" dirty="0">
                <a:latin typeface="HG丸ｺﾞｼｯｸM-PRO" pitchFamily="50" charset="-128"/>
                <a:ea typeface="HG丸ｺﾞｼｯｸM-PRO" pitchFamily="50" charset="-128"/>
              </a:rPr>
              <a:t>合議体間のばらつき</a:t>
            </a:r>
          </a:p>
        </p:txBody>
      </p:sp>
      <p:sp>
        <p:nvSpPr>
          <p:cNvPr id="84" name="AutoShape 214"/>
          <p:cNvSpPr>
            <a:spLocks noChangeArrowheads="1"/>
          </p:cNvSpPr>
          <p:nvPr/>
        </p:nvSpPr>
        <p:spPr bwMode="auto">
          <a:xfrm>
            <a:off x="724412" y="4184650"/>
            <a:ext cx="2954453" cy="342932"/>
          </a:xfrm>
          <a:prstGeom prst="roundRect">
            <a:avLst>
              <a:gd name="adj" fmla="val 16667"/>
            </a:avLst>
          </a:prstGeom>
          <a:solidFill>
            <a:srgbClr val="6699FF"/>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spcBef>
                <a:spcPct val="50000"/>
              </a:spcBef>
              <a:buFont typeface="Wingdings" pitchFamily="2" charset="2"/>
              <a:buNone/>
              <a:defRPr/>
            </a:pPr>
            <a:r>
              <a:rPr kumimoji="0" lang="ja-JP" altLang="en-US" sz="1400" dirty="0">
                <a:solidFill>
                  <a:schemeClr val="bg1"/>
                </a:solidFill>
                <a:ea typeface="HGP創英角ｺﾞｼｯｸUB" pitchFamily="50" charset="-128"/>
              </a:rPr>
              <a:t> 合議体別分析ツールの利用方法</a:t>
            </a:r>
          </a:p>
        </p:txBody>
      </p:sp>
      <p:sp>
        <p:nvSpPr>
          <p:cNvPr id="85" name="Text Box 45"/>
          <p:cNvSpPr txBox="1">
            <a:spLocks noChangeArrowheads="1"/>
          </p:cNvSpPr>
          <p:nvPr/>
        </p:nvSpPr>
        <p:spPr bwMode="auto">
          <a:xfrm>
            <a:off x="838712" y="4518025"/>
            <a:ext cx="1128311"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sz="1200" b="1" dirty="0">
                <a:latin typeface="+mj-ea"/>
                <a:ea typeface="+mj-ea"/>
              </a:rPr>
              <a:t>＜</a:t>
            </a:r>
            <a:r>
              <a:rPr kumimoji="0" lang="en-US" altLang="ja-JP" sz="1200" b="1" dirty="0">
                <a:latin typeface="+mj-ea"/>
                <a:ea typeface="+mj-ea"/>
              </a:rPr>
              <a:t>STEP</a:t>
            </a:r>
            <a:r>
              <a:rPr kumimoji="0" lang="ja-JP" altLang="en-US" sz="1200" b="1" dirty="0">
                <a:latin typeface="+mj-ea"/>
                <a:ea typeface="+mj-ea"/>
              </a:rPr>
              <a:t>１＞</a:t>
            </a:r>
          </a:p>
        </p:txBody>
      </p:sp>
      <p:sp>
        <p:nvSpPr>
          <p:cNvPr id="86" name="Text Box 45"/>
          <p:cNvSpPr txBox="1">
            <a:spLocks noChangeArrowheads="1"/>
          </p:cNvSpPr>
          <p:nvPr/>
        </p:nvSpPr>
        <p:spPr bwMode="auto">
          <a:xfrm>
            <a:off x="2745300" y="4518025"/>
            <a:ext cx="1128310"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sz="1200" b="1" dirty="0">
                <a:latin typeface="+mj-ea"/>
                <a:ea typeface="+mj-ea"/>
              </a:rPr>
              <a:t>＜</a:t>
            </a:r>
            <a:r>
              <a:rPr kumimoji="0" lang="en-US" altLang="ja-JP" sz="1200" b="1" dirty="0">
                <a:latin typeface="+mj-ea"/>
                <a:ea typeface="+mj-ea"/>
              </a:rPr>
              <a:t>STEP</a:t>
            </a:r>
            <a:r>
              <a:rPr kumimoji="0" lang="ja-JP" altLang="en-US" sz="1200" b="1" dirty="0">
                <a:latin typeface="+mj-ea"/>
                <a:ea typeface="+mj-ea"/>
              </a:rPr>
              <a:t>２＞</a:t>
            </a:r>
          </a:p>
        </p:txBody>
      </p:sp>
      <p:sp>
        <p:nvSpPr>
          <p:cNvPr id="87" name="Text Box 98"/>
          <p:cNvSpPr txBox="1">
            <a:spLocks noChangeArrowheads="1"/>
          </p:cNvSpPr>
          <p:nvPr/>
        </p:nvSpPr>
        <p:spPr bwMode="auto">
          <a:xfrm>
            <a:off x="2777050" y="4770438"/>
            <a:ext cx="1655762" cy="1456425"/>
          </a:xfrm>
          <a:prstGeom prst="rect">
            <a:avLst/>
          </a:prstGeom>
          <a:solidFill>
            <a:schemeClr val="bg1"/>
          </a:solidFill>
          <a:ln w="12700" algn="ctr">
            <a:solidFill>
              <a:schemeClr val="tx1"/>
            </a:solidFill>
            <a:prstDash val="sysDot"/>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抽出したデータを提供する「合議体</a:t>
            </a:r>
            <a:r>
              <a:rPr kumimoji="0" lang="ja-JP" altLang="en-US" sz="1200" dirty="0" smtClean="0">
                <a:ea typeface="HG丸ｺﾞｼｯｸM-PRO" pitchFamily="50" charset="-128"/>
              </a:rPr>
              <a:t>別グラフ作成ツール</a:t>
            </a:r>
            <a:r>
              <a:rPr kumimoji="0" lang="ja-JP" altLang="en-US" sz="1200" dirty="0">
                <a:ea typeface="HG丸ｺﾞｼｯｸM-PRO" pitchFamily="50" charset="-128"/>
              </a:rPr>
              <a:t>」にて開く。</a:t>
            </a: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pic>
        <p:nvPicPr>
          <p:cNvPr id="88" name="Picture 41" descr="MCj04398220000[1]"/>
          <p:cNvPicPr>
            <a:picLocks noChangeAspect="1" noChangeArrowheads="1"/>
          </p:cNvPicPr>
          <p:nvPr/>
        </p:nvPicPr>
        <p:blipFill>
          <a:blip r:embed="rId5" cstate="print"/>
          <a:srcRect/>
          <a:stretch>
            <a:fillRect/>
          </a:stretch>
        </p:blipFill>
        <p:spPr bwMode="auto">
          <a:xfrm>
            <a:off x="5914946" y="5587754"/>
            <a:ext cx="358775" cy="360362"/>
          </a:xfrm>
          <a:prstGeom prst="rect">
            <a:avLst/>
          </a:prstGeom>
          <a:noFill/>
          <a:ln w="9525">
            <a:noFill/>
            <a:miter lim="800000"/>
            <a:headEnd/>
            <a:tailEnd/>
          </a:ln>
        </p:spPr>
      </p:pic>
      <p:pic>
        <p:nvPicPr>
          <p:cNvPr id="89" name="Picture 4" descr="C:\Documents and Settings\takahiro\Local Settings\Temporary Internet Files\Content.IE5\V42FENYC\MC900433851[1].png"/>
          <p:cNvPicPr>
            <a:picLocks noChangeAspect="1" noChangeArrowheads="1"/>
          </p:cNvPicPr>
          <p:nvPr/>
        </p:nvPicPr>
        <p:blipFill>
          <a:blip r:embed="rId6" cstate="print"/>
          <a:srcRect/>
          <a:stretch>
            <a:fillRect/>
          </a:stretch>
        </p:blipFill>
        <p:spPr bwMode="auto">
          <a:xfrm>
            <a:off x="3064387" y="5629029"/>
            <a:ext cx="317500" cy="315912"/>
          </a:xfrm>
          <a:prstGeom prst="rect">
            <a:avLst/>
          </a:prstGeom>
          <a:noFill/>
          <a:ln w="9525">
            <a:noFill/>
            <a:miter lim="800000"/>
            <a:headEnd/>
            <a:tailEnd/>
          </a:ln>
        </p:spPr>
      </p:pic>
      <p:pic>
        <p:nvPicPr>
          <p:cNvPr id="90" name="Picture 31" descr="MCj04289490000[1]"/>
          <p:cNvPicPr>
            <a:picLocks noChangeAspect="1" noChangeArrowheads="1"/>
          </p:cNvPicPr>
          <p:nvPr/>
        </p:nvPicPr>
        <p:blipFill>
          <a:blip r:embed="rId7" cstate="print"/>
          <a:srcRect/>
          <a:stretch>
            <a:fillRect/>
          </a:stretch>
        </p:blipFill>
        <p:spPr bwMode="auto">
          <a:xfrm>
            <a:off x="3748600" y="5560766"/>
            <a:ext cx="317500" cy="396875"/>
          </a:xfrm>
          <a:prstGeom prst="rect">
            <a:avLst/>
          </a:prstGeom>
          <a:noFill/>
          <a:ln w="9525">
            <a:noFill/>
            <a:miter lim="800000"/>
            <a:headEnd/>
            <a:tailEnd/>
          </a:ln>
        </p:spPr>
      </p:pic>
      <p:pic>
        <p:nvPicPr>
          <p:cNvPr id="91" name="Picture 5" descr="C:\Documents and Settings\takahiro\Local Settings\Temporary Internet Files\Content.IE5\09YNSL6B\MC900428971[1].wmf"/>
          <p:cNvPicPr>
            <a:picLocks noChangeAspect="1" noChangeArrowheads="1"/>
          </p:cNvPicPr>
          <p:nvPr/>
        </p:nvPicPr>
        <p:blipFill>
          <a:blip r:embed="rId8" cstate="print"/>
          <a:srcRect/>
          <a:stretch>
            <a:fillRect/>
          </a:stretch>
        </p:blipFill>
        <p:spPr bwMode="auto">
          <a:xfrm>
            <a:off x="1172087" y="5594104"/>
            <a:ext cx="250825" cy="366712"/>
          </a:xfrm>
          <a:prstGeom prst="rect">
            <a:avLst/>
          </a:prstGeom>
          <a:noFill/>
          <a:ln w="9525">
            <a:noFill/>
            <a:miter lim="800000"/>
            <a:headEnd/>
            <a:tailEnd/>
          </a:ln>
        </p:spPr>
      </p:pic>
      <p:cxnSp>
        <p:nvCxnSpPr>
          <p:cNvPr id="92" name="直線矢印コネクタ 77"/>
          <p:cNvCxnSpPr>
            <a:cxnSpLocks noChangeShapeType="1"/>
          </p:cNvCxnSpPr>
          <p:nvPr/>
        </p:nvCxnSpPr>
        <p:spPr bwMode="auto">
          <a:xfrm>
            <a:off x="1491175" y="5786191"/>
            <a:ext cx="323850" cy="0"/>
          </a:xfrm>
          <a:prstGeom prst="straightConnector1">
            <a:avLst/>
          </a:prstGeom>
          <a:noFill/>
          <a:ln w="12700" algn="ctr">
            <a:solidFill>
              <a:srgbClr val="FF0000"/>
            </a:solidFill>
            <a:round/>
            <a:headEnd/>
            <a:tailEnd type="arrow" w="med" len="med"/>
          </a:ln>
        </p:spPr>
      </p:cxnSp>
      <p:sp>
        <p:nvSpPr>
          <p:cNvPr id="93" name="Text Box 45"/>
          <p:cNvSpPr txBox="1">
            <a:spLocks noChangeArrowheads="1"/>
          </p:cNvSpPr>
          <p:nvPr/>
        </p:nvSpPr>
        <p:spPr bwMode="auto">
          <a:xfrm>
            <a:off x="1187962" y="5949704"/>
            <a:ext cx="1321322"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dirty="0">
                <a:solidFill>
                  <a:srgbClr val="FF0000"/>
                </a:solidFill>
                <a:ea typeface="HG丸ｺﾞｼｯｸM-PRO" pitchFamily="50" charset="-128"/>
              </a:rPr>
              <a:t>データの抽出</a:t>
            </a:r>
          </a:p>
        </p:txBody>
      </p:sp>
      <p:cxnSp>
        <p:nvCxnSpPr>
          <p:cNvPr id="94" name="直線矢印コネクタ 79"/>
          <p:cNvCxnSpPr>
            <a:cxnSpLocks noChangeShapeType="1"/>
          </p:cNvCxnSpPr>
          <p:nvPr/>
        </p:nvCxnSpPr>
        <p:spPr bwMode="auto">
          <a:xfrm>
            <a:off x="3367600" y="5786191"/>
            <a:ext cx="323850" cy="0"/>
          </a:xfrm>
          <a:prstGeom prst="straightConnector1">
            <a:avLst/>
          </a:prstGeom>
          <a:noFill/>
          <a:ln w="12700" algn="ctr">
            <a:solidFill>
              <a:srgbClr val="FF0000"/>
            </a:solidFill>
            <a:round/>
            <a:headEnd/>
            <a:tailEnd type="arrow" w="med" len="med"/>
          </a:ln>
        </p:spPr>
      </p:cxnSp>
      <p:sp>
        <p:nvSpPr>
          <p:cNvPr id="95" name="Text Box 45"/>
          <p:cNvSpPr txBox="1">
            <a:spLocks noChangeArrowheads="1"/>
          </p:cNvSpPr>
          <p:nvPr/>
        </p:nvSpPr>
        <p:spPr bwMode="auto">
          <a:xfrm>
            <a:off x="2996124" y="5949704"/>
            <a:ext cx="1462817"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a:solidFill>
                  <a:srgbClr val="FF0000"/>
                </a:solidFill>
                <a:ea typeface="HG丸ｺﾞｼｯｸM-PRO" pitchFamily="50" charset="-128"/>
              </a:rPr>
              <a:t>抽出データを開く</a:t>
            </a:r>
          </a:p>
        </p:txBody>
      </p:sp>
      <p:sp>
        <p:nvSpPr>
          <p:cNvPr id="96" name="AutoShape 97"/>
          <p:cNvSpPr>
            <a:spLocks noChangeArrowheads="1"/>
          </p:cNvSpPr>
          <p:nvPr/>
        </p:nvSpPr>
        <p:spPr bwMode="auto">
          <a:xfrm rot="5400000" flipH="1">
            <a:off x="4229522" y="5326236"/>
            <a:ext cx="996950" cy="517345"/>
          </a:xfrm>
          <a:prstGeom prst="triangle">
            <a:avLst>
              <a:gd name="adj" fmla="val 50000"/>
            </a:avLst>
          </a:prstGeom>
          <a:solidFill>
            <a:srgbClr val="C0C0C0"/>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pPr>
            <a:endParaRPr kumimoji="0" lang="ja-JP" altLang="en-US"/>
          </a:p>
        </p:txBody>
      </p:sp>
      <p:sp>
        <p:nvSpPr>
          <p:cNvPr id="97" name="Text Box 45"/>
          <p:cNvSpPr txBox="1">
            <a:spLocks noChangeArrowheads="1"/>
          </p:cNvSpPr>
          <p:nvPr/>
        </p:nvSpPr>
        <p:spPr bwMode="auto">
          <a:xfrm>
            <a:off x="5027091" y="5992235"/>
            <a:ext cx="2076659"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dirty="0">
                <a:solidFill>
                  <a:srgbClr val="FF0000"/>
                </a:solidFill>
                <a:ea typeface="HG丸ｺﾞｼｯｸM-PRO" pitchFamily="50" charset="-128"/>
              </a:rPr>
              <a:t>分析データを自動作成</a:t>
            </a:r>
          </a:p>
        </p:txBody>
      </p:sp>
      <p:sp>
        <p:nvSpPr>
          <p:cNvPr id="98" name="Text Box 45"/>
          <p:cNvSpPr txBox="1">
            <a:spLocks noChangeArrowheads="1"/>
          </p:cNvSpPr>
          <p:nvPr/>
        </p:nvSpPr>
        <p:spPr bwMode="auto">
          <a:xfrm>
            <a:off x="4961338" y="4464860"/>
            <a:ext cx="1715908" cy="340735"/>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b="1" dirty="0">
                <a:latin typeface="+mj-ea"/>
                <a:ea typeface="+mj-ea"/>
              </a:rPr>
              <a:t>＜アウトプット＞</a:t>
            </a:r>
          </a:p>
        </p:txBody>
      </p:sp>
      <p:pic>
        <p:nvPicPr>
          <p:cNvPr id="99" name="Picture 4" descr="C:\Documents and Settings\takahiro\Local Settings\Temporary Internet Files\Content.IE5\V42FENYC\MC900433851[1].png"/>
          <p:cNvPicPr>
            <a:picLocks noChangeAspect="1" noChangeArrowheads="1"/>
          </p:cNvPicPr>
          <p:nvPr/>
        </p:nvPicPr>
        <p:blipFill>
          <a:blip r:embed="rId6" cstate="print"/>
          <a:srcRect/>
          <a:stretch>
            <a:fillRect/>
          </a:stretch>
        </p:blipFill>
        <p:spPr bwMode="auto">
          <a:xfrm>
            <a:off x="1911862" y="5629029"/>
            <a:ext cx="317500" cy="315912"/>
          </a:xfrm>
          <a:prstGeom prst="rect">
            <a:avLst/>
          </a:prstGeom>
          <a:noFill/>
          <a:ln w="9525">
            <a:noFill/>
            <a:miter lim="800000"/>
            <a:headEnd/>
            <a:tailEnd/>
          </a:ln>
        </p:spPr>
      </p:pic>
      <p:cxnSp>
        <p:nvCxnSpPr>
          <p:cNvPr id="100" name="直線矢印コネクタ 86"/>
          <p:cNvCxnSpPr>
            <a:cxnSpLocks noChangeShapeType="1"/>
          </p:cNvCxnSpPr>
          <p:nvPr/>
        </p:nvCxnSpPr>
        <p:spPr bwMode="auto">
          <a:xfrm>
            <a:off x="5626021" y="5786191"/>
            <a:ext cx="323850" cy="0"/>
          </a:xfrm>
          <a:prstGeom prst="straightConnector1">
            <a:avLst/>
          </a:prstGeom>
          <a:noFill/>
          <a:ln w="12700" algn="ctr">
            <a:solidFill>
              <a:srgbClr val="FF0000"/>
            </a:solidFill>
            <a:round/>
            <a:headEnd/>
            <a:tailEnd type="arrow" w="med" len="med"/>
          </a:ln>
        </p:spPr>
      </p:cxnSp>
      <p:pic>
        <p:nvPicPr>
          <p:cNvPr id="101" name="Picture 31" descr="MCj04289490000[1]"/>
          <p:cNvPicPr>
            <a:picLocks noChangeAspect="1" noChangeArrowheads="1"/>
          </p:cNvPicPr>
          <p:nvPr/>
        </p:nvPicPr>
        <p:blipFill>
          <a:blip r:embed="rId7" cstate="print"/>
          <a:srcRect/>
          <a:stretch>
            <a:fillRect/>
          </a:stretch>
        </p:blipFill>
        <p:spPr bwMode="auto">
          <a:xfrm>
            <a:off x="5265659" y="5560766"/>
            <a:ext cx="319087" cy="396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業務分析データの構成</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a:bodyPr>
          <a:lstStyle/>
          <a:p>
            <a:r>
              <a:rPr lang="en-US" altLang="ja-JP" u="sng" dirty="0" smtClean="0"/>
              <a:t>Ⅰ</a:t>
            </a:r>
            <a:r>
              <a:rPr kumimoji="1" lang="en-US" altLang="ja-JP" u="sng" dirty="0" smtClean="0"/>
              <a:t>.</a:t>
            </a:r>
            <a:r>
              <a:rPr kumimoji="1" lang="ja-JP" altLang="en-US" u="sng" dirty="0" smtClean="0"/>
              <a:t>基礎情報</a:t>
            </a:r>
            <a:endParaRPr kumimoji="1" lang="en-US" altLang="ja-JP" u="sng" dirty="0" smtClean="0"/>
          </a:p>
          <a:p>
            <a:pPr lvl="1"/>
            <a:r>
              <a:rPr lang="ja-JP" altLang="en-US" dirty="0" smtClean="0"/>
              <a:t>人口構成、認定率などの基本統計情報</a:t>
            </a:r>
            <a:endParaRPr kumimoji="1" lang="en-US" altLang="ja-JP" dirty="0" smtClean="0"/>
          </a:p>
          <a:p>
            <a:r>
              <a:rPr lang="en-US" altLang="ja-JP" u="sng" dirty="0" smtClean="0"/>
              <a:t>Ⅱ</a:t>
            </a:r>
            <a:r>
              <a:rPr kumimoji="1" lang="en-US" altLang="ja-JP" u="sng" dirty="0" smtClean="0"/>
              <a:t>.</a:t>
            </a:r>
            <a:r>
              <a:rPr kumimoji="1" lang="ja-JP" altLang="en-US" u="sng" dirty="0" smtClean="0"/>
              <a:t>調査項目データ</a:t>
            </a:r>
            <a:endParaRPr kumimoji="1" lang="en-US" altLang="ja-JP" u="sng" dirty="0" smtClean="0"/>
          </a:p>
          <a:p>
            <a:pPr lvl="1"/>
            <a:r>
              <a:rPr lang="en-US" altLang="ja-JP" dirty="0" smtClean="0"/>
              <a:t>74</a:t>
            </a:r>
            <a:r>
              <a:rPr lang="ja-JP" altLang="en-US" dirty="0" smtClean="0"/>
              <a:t>の基本調査項目の選択率（全申請者に対する各選択肢の選択率をグラフ表示）</a:t>
            </a:r>
            <a:endParaRPr kumimoji="1" lang="en-US" altLang="ja-JP" dirty="0" smtClean="0"/>
          </a:p>
          <a:p>
            <a:r>
              <a:rPr lang="en-US" altLang="ja-JP" u="sng" dirty="0" smtClean="0"/>
              <a:t>Ⅲ.</a:t>
            </a:r>
            <a:r>
              <a:rPr lang="ja-JP" altLang="en-US" u="sng" dirty="0" smtClean="0"/>
              <a:t>審査判定データ</a:t>
            </a:r>
            <a:endParaRPr lang="en-US" altLang="ja-JP" u="sng" dirty="0" smtClean="0"/>
          </a:p>
          <a:p>
            <a:pPr lvl="1"/>
            <a:r>
              <a:rPr kumimoji="1" lang="ja-JP" altLang="en-US" dirty="0" smtClean="0"/>
              <a:t>一次判定・二次判定の分布</a:t>
            </a:r>
            <a:endParaRPr kumimoji="1" lang="en-US" altLang="ja-JP" dirty="0" smtClean="0"/>
          </a:p>
          <a:p>
            <a:pPr lvl="1"/>
            <a:r>
              <a:rPr lang="ja-JP" altLang="en-US" dirty="0" smtClean="0"/>
              <a:t>重度・軽度変更率</a:t>
            </a:r>
            <a:endParaRPr lang="en-US" altLang="ja-JP" dirty="0" smtClean="0"/>
          </a:p>
          <a:p>
            <a:r>
              <a:rPr lang="en-US" altLang="ja-JP" u="sng" dirty="0" smtClean="0"/>
              <a:t>Ⅳ.</a:t>
            </a:r>
            <a:r>
              <a:rPr lang="ja-JP" altLang="en-US" u="sng" dirty="0" smtClean="0"/>
              <a:t>事務データ</a:t>
            </a:r>
            <a:endParaRPr lang="en-US" altLang="ja-JP" u="sng" dirty="0" smtClean="0"/>
          </a:p>
          <a:p>
            <a:pPr lvl="1"/>
            <a:r>
              <a:rPr lang="ja-JP" altLang="en-US" dirty="0" smtClean="0"/>
              <a:t>申請件数及び事務処理期間</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sz="3200" dirty="0" smtClean="0"/>
              <a:t>「ヒストグラム」の見方</a:t>
            </a:r>
            <a:endParaRPr lang="ja-JP" altLang="en-US" sz="3200" dirty="0"/>
          </a:p>
        </p:txBody>
      </p:sp>
      <p:pic>
        <p:nvPicPr>
          <p:cNvPr id="3074" name="Picture 2"/>
          <p:cNvPicPr>
            <a:picLocks noChangeAspect="1" noChangeArrowheads="1"/>
          </p:cNvPicPr>
          <p:nvPr/>
        </p:nvPicPr>
        <p:blipFill>
          <a:blip r:embed="rId3" cstate="print"/>
          <a:srcRect/>
          <a:stretch>
            <a:fillRect/>
          </a:stretch>
        </p:blipFill>
        <p:spPr bwMode="auto">
          <a:xfrm>
            <a:off x="394237" y="2007580"/>
            <a:ext cx="8623643" cy="4340663"/>
          </a:xfrm>
          <a:prstGeom prst="rect">
            <a:avLst/>
          </a:prstGeom>
          <a:noFill/>
          <a:ln w="9525">
            <a:noFill/>
            <a:miter lim="800000"/>
            <a:headEnd/>
            <a:tailEnd/>
          </a:ln>
          <a:effectLst/>
        </p:spPr>
      </p:pic>
      <p:sp>
        <p:nvSpPr>
          <p:cNvPr id="230" name="テキスト ボックス 229"/>
          <p:cNvSpPr txBox="1"/>
          <p:nvPr/>
        </p:nvSpPr>
        <p:spPr>
          <a:xfrm>
            <a:off x="4813300" y="1511300"/>
            <a:ext cx="3889267" cy="369332"/>
          </a:xfrm>
          <a:prstGeom prst="rect">
            <a:avLst/>
          </a:prstGeom>
          <a:solidFill>
            <a:schemeClr val="accent2">
              <a:lumMod val="20000"/>
              <a:lumOff val="80000"/>
            </a:schemeClr>
          </a:solidFill>
          <a:ln w="19050">
            <a:solidFill>
              <a:srgbClr val="FF0000"/>
            </a:solidFill>
          </a:ln>
        </p:spPr>
        <p:txBody>
          <a:bodyPr wrap="square" rtlCol="0">
            <a:spAutoFit/>
          </a:bodyPr>
          <a:lstStyle/>
          <a:p>
            <a:pPr algn="ctr"/>
            <a:r>
              <a:rPr kumimoji="1" lang="ja-JP" altLang="en-US" sz="1800" b="1" dirty="0" smtClean="0"/>
              <a:t>貴市区町村の選択率の位置を表示</a:t>
            </a:r>
            <a:endParaRPr kumimoji="1" lang="ja-JP" altLang="en-US" sz="1800" b="1" dirty="0"/>
          </a:p>
        </p:txBody>
      </p:sp>
      <p:cxnSp>
        <p:nvCxnSpPr>
          <p:cNvPr id="232" name="直線矢印コネクタ 231"/>
          <p:cNvCxnSpPr/>
          <p:nvPr/>
        </p:nvCxnSpPr>
        <p:spPr>
          <a:xfrm flipH="1">
            <a:off x="5192110" y="1870841"/>
            <a:ext cx="840828" cy="3142593"/>
          </a:xfrm>
          <a:prstGeom prst="straightConnector1">
            <a:avLst/>
          </a:prstGeom>
          <a:ln w="28575">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45" name="正方形/長方形 244"/>
          <p:cNvSpPr/>
          <p:nvPr/>
        </p:nvSpPr>
        <p:spPr>
          <a:xfrm>
            <a:off x="367862" y="1912883"/>
            <a:ext cx="493986" cy="4067503"/>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8" name="テキスト ボックス 247"/>
          <p:cNvSpPr txBox="1"/>
          <p:nvPr/>
        </p:nvSpPr>
        <p:spPr>
          <a:xfrm>
            <a:off x="168165" y="1566041"/>
            <a:ext cx="1218603" cy="338554"/>
          </a:xfrm>
          <a:prstGeom prst="rect">
            <a:avLst/>
          </a:prstGeom>
          <a:noFill/>
        </p:spPr>
        <p:txBody>
          <a:bodyPr wrap="none" rtlCol="0">
            <a:spAutoFit/>
          </a:bodyPr>
          <a:lstStyle/>
          <a:p>
            <a:r>
              <a:rPr kumimoji="1" lang="ja-JP" altLang="en-US" b="1" dirty="0" smtClean="0"/>
              <a:t>市区町村数</a:t>
            </a:r>
            <a:endParaRPr kumimoji="1" lang="ja-JP" altLang="en-US" b="1" dirty="0"/>
          </a:p>
        </p:txBody>
      </p:sp>
      <p:sp>
        <p:nvSpPr>
          <p:cNvPr id="249" name="テキスト ボックス 248"/>
          <p:cNvSpPr txBox="1"/>
          <p:nvPr/>
        </p:nvSpPr>
        <p:spPr>
          <a:xfrm>
            <a:off x="5917324" y="4656083"/>
            <a:ext cx="1335985" cy="584775"/>
          </a:xfrm>
          <a:prstGeom prst="rect">
            <a:avLst/>
          </a:prstGeom>
          <a:solidFill>
            <a:schemeClr val="bg1"/>
          </a:solidFill>
        </p:spPr>
        <p:txBody>
          <a:bodyPr wrap="square" rtlCol="0">
            <a:spAutoFit/>
          </a:bodyPr>
          <a:lstStyle/>
          <a:p>
            <a:pPr algn="ctr"/>
            <a:r>
              <a:rPr lang="ja-JP" altLang="en-US" b="1" dirty="0" smtClean="0"/>
              <a:t>上位２５％の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250" name="テキスト ボックス 249"/>
          <p:cNvSpPr txBox="1"/>
          <p:nvPr/>
        </p:nvSpPr>
        <p:spPr>
          <a:xfrm>
            <a:off x="914402" y="4708635"/>
            <a:ext cx="1335985" cy="584775"/>
          </a:xfrm>
          <a:prstGeom prst="rect">
            <a:avLst/>
          </a:prstGeom>
          <a:solidFill>
            <a:schemeClr val="bg1"/>
          </a:solidFill>
        </p:spPr>
        <p:txBody>
          <a:bodyPr wrap="square" rtlCol="0">
            <a:spAutoFit/>
          </a:bodyPr>
          <a:lstStyle/>
          <a:p>
            <a:pPr algn="ctr"/>
            <a:r>
              <a:rPr lang="ja-JP" altLang="en-US" b="1" dirty="0" smtClean="0"/>
              <a:t>下位２５％の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253" name="角丸四角形 252"/>
          <p:cNvSpPr/>
          <p:nvPr/>
        </p:nvSpPr>
        <p:spPr>
          <a:xfrm>
            <a:off x="2659117" y="4540468"/>
            <a:ext cx="1471449" cy="84082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1" name="テキスト ボックス 250"/>
          <p:cNvSpPr txBox="1"/>
          <p:nvPr/>
        </p:nvSpPr>
        <p:spPr>
          <a:xfrm>
            <a:off x="2722182" y="4635060"/>
            <a:ext cx="1335985" cy="584775"/>
          </a:xfrm>
          <a:prstGeom prst="rect">
            <a:avLst/>
          </a:prstGeom>
          <a:solidFill>
            <a:schemeClr val="bg1"/>
          </a:solidFill>
        </p:spPr>
        <p:txBody>
          <a:bodyPr wrap="square" rtlCol="0">
            <a:spAutoFit/>
          </a:bodyPr>
          <a:lstStyle/>
          <a:p>
            <a:pPr algn="ctr"/>
            <a:r>
              <a:rPr lang="ja-JP" altLang="en-US" b="1" dirty="0" smtClean="0"/>
              <a:t>中央５０％の</a:t>
            </a:r>
            <a:r>
              <a:rPr lang="en-US" altLang="ja-JP" b="1" dirty="0" smtClean="0"/>
              <a:t/>
            </a:r>
            <a:br>
              <a:rPr lang="en-US" altLang="ja-JP" b="1" dirty="0" smtClean="0"/>
            </a:br>
            <a:r>
              <a:rPr lang="ja-JP" altLang="en-US" b="1" dirty="0" smtClean="0"/>
              <a:t>市区町村</a:t>
            </a:r>
            <a:endParaRPr kumimoji="1" lang="ja-JP" altLang="en-US" b="1" dirty="0"/>
          </a:p>
        </p:txBody>
      </p:sp>
    </p:spTree>
    <p:extLst>
      <p:ext uri="{BB962C8B-B14F-4D97-AF65-F5344CB8AC3E}">
        <p14:creationId xmlns:p14="http://schemas.microsoft.com/office/powerpoint/2010/main" val="306427319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4" name="Picture 160"/>
          <p:cNvPicPr>
            <a:picLocks noChangeAspect="1" noChangeArrowheads="1"/>
          </p:cNvPicPr>
          <p:nvPr/>
        </p:nvPicPr>
        <p:blipFill>
          <a:blip r:embed="rId3" cstate="print"/>
          <a:srcRect/>
          <a:stretch>
            <a:fillRect/>
          </a:stretch>
        </p:blipFill>
        <p:spPr bwMode="auto">
          <a:xfrm>
            <a:off x="590550" y="2181225"/>
            <a:ext cx="7981950" cy="1047750"/>
          </a:xfrm>
          <a:prstGeom prst="rect">
            <a:avLst/>
          </a:prstGeom>
          <a:noFill/>
          <a:ln w="9525">
            <a:noFill/>
            <a:miter lim="800000"/>
            <a:headEnd/>
            <a:tailEnd/>
          </a:ln>
        </p:spPr>
      </p:pic>
      <p:sp>
        <p:nvSpPr>
          <p:cNvPr id="43010" name="Rectangle 2"/>
          <p:cNvSpPr>
            <a:spLocks noGrp="1" noChangeArrowheads="1"/>
          </p:cNvSpPr>
          <p:nvPr>
            <p:ph type="title"/>
          </p:nvPr>
        </p:nvSpPr>
        <p:spPr/>
        <p:txBody>
          <a:bodyPr/>
          <a:lstStyle/>
          <a:p>
            <a:r>
              <a:rPr lang="ja-JP" altLang="en-US" sz="3200" dirty="0" smtClean="0"/>
              <a:t>「箱</a:t>
            </a:r>
            <a:r>
              <a:rPr lang="ja-JP" altLang="en-US" sz="3200" dirty="0" err="1" smtClean="0"/>
              <a:t>ひげ</a:t>
            </a:r>
            <a:r>
              <a:rPr lang="ja-JP" altLang="en-US" sz="3200" dirty="0" smtClean="0"/>
              <a:t>図」の見方</a:t>
            </a:r>
            <a:r>
              <a:rPr lang="en-US" altLang="ja-JP" sz="3200" dirty="0" smtClean="0"/>
              <a:t>(1)</a:t>
            </a:r>
            <a:endParaRPr lang="ja-JP" altLang="en-US" sz="3200" dirty="0"/>
          </a:p>
        </p:txBody>
      </p:sp>
      <p:sp>
        <p:nvSpPr>
          <p:cNvPr id="163" name="円/楕円 162"/>
          <p:cNvSpPr/>
          <p:nvPr/>
        </p:nvSpPr>
        <p:spPr>
          <a:xfrm>
            <a:off x="340995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円/楕円 163"/>
          <p:cNvSpPr/>
          <p:nvPr/>
        </p:nvSpPr>
        <p:spPr>
          <a:xfrm>
            <a:off x="35909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円/楕円 167"/>
          <p:cNvSpPr/>
          <p:nvPr/>
        </p:nvSpPr>
        <p:spPr>
          <a:xfrm>
            <a:off x="4305301"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円/楕円 169"/>
          <p:cNvSpPr/>
          <p:nvPr/>
        </p:nvSpPr>
        <p:spPr>
          <a:xfrm>
            <a:off x="356235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円/楕円 174"/>
          <p:cNvSpPr/>
          <p:nvPr/>
        </p:nvSpPr>
        <p:spPr>
          <a:xfrm>
            <a:off x="4457701"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43910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46767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44958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円/楕円 182"/>
          <p:cNvSpPr/>
          <p:nvPr/>
        </p:nvSpPr>
        <p:spPr>
          <a:xfrm>
            <a:off x="43338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円/楕円 184"/>
          <p:cNvSpPr/>
          <p:nvPr/>
        </p:nvSpPr>
        <p:spPr>
          <a:xfrm>
            <a:off x="43529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円/楕円 185"/>
          <p:cNvSpPr/>
          <p:nvPr/>
        </p:nvSpPr>
        <p:spPr>
          <a:xfrm>
            <a:off x="45434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円/楕円 187"/>
          <p:cNvSpPr/>
          <p:nvPr/>
        </p:nvSpPr>
        <p:spPr>
          <a:xfrm>
            <a:off x="46482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円/楕円 189"/>
          <p:cNvSpPr/>
          <p:nvPr/>
        </p:nvSpPr>
        <p:spPr>
          <a:xfrm>
            <a:off x="44862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円/楕円 193"/>
          <p:cNvSpPr/>
          <p:nvPr/>
        </p:nvSpPr>
        <p:spPr>
          <a:xfrm>
            <a:off x="4305301"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円/楕円 195"/>
          <p:cNvSpPr/>
          <p:nvPr/>
        </p:nvSpPr>
        <p:spPr>
          <a:xfrm>
            <a:off x="4638676"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円/楕円 200"/>
          <p:cNvSpPr/>
          <p:nvPr/>
        </p:nvSpPr>
        <p:spPr>
          <a:xfrm>
            <a:off x="4457701"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円/楕円 201"/>
          <p:cNvSpPr/>
          <p:nvPr/>
        </p:nvSpPr>
        <p:spPr>
          <a:xfrm>
            <a:off x="4276726"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695701"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円/楕円 209"/>
          <p:cNvSpPr/>
          <p:nvPr/>
        </p:nvSpPr>
        <p:spPr>
          <a:xfrm>
            <a:off x="459105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円/楕円 214"/>
          <p:cNvSpPr/>
          <p:nvPr/>
        </p:nvSpPr>
        <p:spPr>
          <a:xfrm>
            <a:off x="4410076"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円/楕円 218"/>
          <p:cNvSpPr/>
          <p:nvPr/>
        </p:nvSpPr>
        <p:spPr>
          <a:xfrm>
            <a:off x="35623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4457701" y="23050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37147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 name="円/楕円 228"/>
          <p:cNvSpPr/>
          <p:nvPr/>
        </p:nvSpPr>
        <p:spPr>
          <a:xfrm>
            <a:off x="4276726" y="23050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円/楕円 230"/>
          <p:cNvSpPr/>
          <p:nvPr/>
        </p:nvSpPr>
        <p:spPr>
          <a:xfrm>
            <a:off x="4610101" y="23050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5" name="円/楕円 234"/>
          <p:cNvSpPr/>
          <p:nvPr/>
        </p:nvSpPr>
        <p:spPr>
          <a:xfrm>
            <a:off x="427672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円/楕円 235"/>
          <p:cNvSpPr/>
          <p:nvPr/>
        </p:nvSpPr>
        <p:spPr>
          <a:xfrm>
            <a:off x="456247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円/楕円 236"/>
          <p:cNvSpPr/>
          <p:nvPr/>
        </p:nvSpPr>
        <p:spPr>
          <a:xfrm>
            <a:off x="4381501"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円/楕円 241"/>
          <p:cNvSpPr/>
          <p:nvPr/>
        </p:nvSpPr>
        <p:spPr>
          <a:xfrm>
            <a:off x="442912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円/楕円 242"/>
          <p:cNvSpPr/>
          <p:nvPr/>
        </p:nvSpPr>
        <p:spPr>
          <a:xfrm>
            <a:off x="471487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4" name="円/楕円 243"/>
          <p:cNvSpPr/>
          <p:nvPr/>
        </p:nvSpPr>
        <p:spPr>
          <a:xfrm>
            <a:off x="4533901"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6" name="円/楕円 245"/>
          <p:cNvSpPr/>
          <p:nvPr/>
        </p:nvSpPr>
        <p:spPr>
          <a:xfrm>
            <a:off x="437197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7" name="円/楕円 246"/>
          <p:cNvSpPr/>
          <p:nvPr/>
        </p:nvSpPr>
        <p:spPr>
          <a:xfrm>
            <a:off x="363855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2" name="円/楕円 251"/>
          <p:cNvSpPr/>
          <p:nvPr/>
        </p:nvSpPr>
        <p:spPr>
          <a:xfrm>
            <a:off x="4533901"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7" name="円/楕円 256"/>
          <p:cNvSpPr/>
          <p:nvPr/>
        </p:nvSpPr>
        <p:spPr>
          <a:xfrm>
            <a:off x="4352926"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9" name="円/楕円 258"/>
          <p:cNvSpPr/>
          <p:nvPr/>
        </p:nvSpPr>
        <p:spPr>
          <a:xfrm>
            <a:off x="4686301"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4" name="円/楕円 263"/>
          <p:cNvSpPr/>
          <p:nvPr/>
        </p:nvSpPr>
        <p:spPr>
          <a:xfrm>
            <a:off x="441007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0" name="円/楕円 269"/>
          <p:cNvSpPr/>
          <p:nvPr/>
        </p:nvSpPr>
        <p:spPr>
          <a:xfrm>
            <a:off x="427672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1" name="円/楕円 270"/>
          <p:cNvSpPr/>
          <p:nvPr/>
        </p:nvSpPr>
        <p:spPr>
          <a:xfrm>
            <a:off x="456247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円/楕円 271"/>
          <p:cNvSpPr/>
          <p:nvPr/>
        </p:nvSpPr>
        <p:spPr>
          <a:xfrm>
            <a:off x="4381501"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5" name="円/楕円 274"/>
          <p:cNvSpPr/>
          <p:nvPr/>
        </p:nvSpPr>
        <p:spPr>
          <a:xfrm>
            <a:off x="3533776"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円/楕円 275"/>
          <p:cNvSpPr/>
          <p:nvPr/>
        </p:nvSpPr>
        <p:spPr>
          <a:xfrm>
            <a:off x="371475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円/楕円 279"/>
          <p:cNvSpPr/>
          <p:nvPr/>
        </p:nvSpPr>
        <p:spPr>
          <a:xfrm>
            <a:off x="44291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円/楕円 281"/>
          <p:cNvSpPr/>
          <p:nvPr/>
        </p:nvSpPr>
        <p:spPr>
          <a:xfrm>
            <a:off x="368617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円/楕円 286"/>
          <p:cNvSpPr/>
          <p:nvPr/>
        </p:nvSpPr>
        <p:spPr>
          <a:xfrm>
            <a:off x="45815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2" name="円/楕円 291"/>
          <p:cNvSpPr/>
          <p:nvPr/>
        </p:nvSpPr>
        <p:spPr>
          <a:xfrm>
            <a:off x="440055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9" name="円/楕円 298"/>
          <p:cNvSpPr/>
          <p:nvPr/>
        </p:nvSpPr>
        <p:spPr>
          <a:xfrm>
            <a:off x="4552951"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円/楕円 299"/>
          <p:cNvSpPr/>
          <p:nvPr/>
        </p:nvSpPr>
        <p:spPr>
          <a:xfrm>
            <a:off x="4371976"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円/楕円 303"/>
          <p:cNvSpPr/>
          <p:nvPr/>
        </p:nvSpPr>
        <p:spPr>
          <a:xfrm>
            <a:off x="46863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円/楕円 304"/>
          <p:cNvSpPr/>
          <p:nvPr/>
        </p:nvSpPr>
        <p:spPr>
          <a:xfrm>
            <a:off x="49720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6" name="円/楕円 305"/>
          <p:cNvSpPr/>
          <p:nvPr/>
        </p:nvSpPr>
        <p:spPr>
          <a:xfrm>
            <a:off x="47910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7" name="円/楕円 306"/>
          <p:cNvSpPr/>
          <p:nvPr/>
        </p:nvSpPr>
        <p:spPr>
          <a:xfrm>
            <a:off x="46291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8" name="円/楕円 307"/>
          <p:cNvSpPr/>
          <p:nvPr/>
        </p:nvSpPr>
        <p:spPr>
          <a:xfrm>
            <a:off x="46482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9" name="円/楕円 308"/>
          <p:cNvSpPr/>
          <p:nvPr/>
        </p:nvSpPr>
        <p:spPr>
          <a:xfrm>
            <a:off x="48387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0" name="円/楕円 309"/>
          <p:cNvSpPr/>
          <p:nvPr/>
        </p:nvSpPr>
        <p:spPr>
          <a:xfrm>
            <a:off x="5076826"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1" name="円/楕円 310"/>
          <p:cNvSpPr/>
          <p:nvPr/>
        </p:nvSpPr>
        <p:spPr>
          <a:xfrm>
            <a:off x="4943476" y="2257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2" name="円/楕円 311"/>
          <p:cNvSpPr/>
          <p:nvPr/>
        </p:nvSpPr>
        <p:spPr>
          <a:xfrm>
            <a:off x="47815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2" name="円/楕円 321"/>
          <p:cNvSpPr/>
          <p:nvPr/>
        </p:nvSpPr>
        <p:spPr>
          <a:xfrm>
            <a:off x="603885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円/楕円 326"/>
          <p:cNvSpPr/>
          <p:nvPr/>
        </p:nvSpPr>
        <p:spPr>
          <a:xfrm>
            <a:off x="445770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8" name="円/楕円 327"/>
          <p:cNvSpPr/>
          <p:nvPr/>
        </p:nvSpPr>
        <p:spPr>
          <a:xfrm>
            <a:off x="427672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2" name="円/楕円 331"/>
          <p:cNvSpPr/>
          <p:nvPr/>
        </p:nvSpPr>
        <p:spPr>
          <a:xfrm>
            <a:off x="43243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3" name="円/楕円 332"/>
          <p:cNvSpPr/>
          <p:nvPr/>
        </p:nvSpPr>
        <p:spPr>
          <a:xfrm>
            <a:off x="461010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4" name="円/楕円 333"/>
          <p:cNvSpPr/>
          <p:nvPr/>
        </p:nvSpPr>
        <p:spPr>
          <a:xfrm>
            <a:off x="4429126"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4" name="円/楕円 353"/>
          <p:cNvSpPr/>
          <p:nvPr/>
        </p:nvSpPr>
        <p:spPr>
          <a:xfrm>
            <a:off x="3095626"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 name="円/楕円 354"/>
          <p:cNvSpPr/>
          <p:nvPr/>
        </p:nvSpPr>
        <p:spPr>
          <a:xfrm>
            <a:off x="320040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6" name="円/楕円 355"/>
          <p:cNvSpPr/>
          <p:nvPr/>
        </p:nvSpPr>
        <p:spPr>
          <a:xfrm>
            <a:off x="3190876"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0" name="円/楕円 359"/>
          <p:cNvSpPr/>
          <p:nvPr/>
        </p:nvSpPr>
        <p:spPr>
          <a:xfrm>
            <a:off x="333375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1" name="円/楕円 360"/>
          <p:cNvSpPr/>
          <p:nvPr/>
        </p:nvSpPr>
        <p:spPr>
          <a:xfrm>
            <a:off x="3438526"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2" name="円/楕円 361"/>
          <p:cNvSpPr/>
          <p:nvPr/>
        </p:nvSpPr>
        <p:spPr>
          <a:xfrm>
            <a:off x="3429001"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3" name="円/楕円 362"/>
          <p:cNvSpPr/>
          <p:nvPr/>
        </p:nvSpPr>
        <p:spPr>
          <a:xfrm>
            <a:off x="33813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4" name="円/楕円 363"/>
          <p:cNvSpPr/>
          <p:nvPr/>
        </p:nvSpPr>
        <p:spPr>
          <a:xfrm>
            <a:off x="33242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5" name="円/楕円 364"/>
          <p:cNvSpPr/>
          <p:nvPr/>
        </p:nvSpPr>
        <p:spPr>
          <a:xfrm>
            <a:off x="33432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9" name="円/楕円 368"/>
          <p:cNvSpPr/>
          <p:nvPr/>
        </p:nvSpPr>
        <p:spPr>
          <a:xfrm>
            <a:off x="3695701"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3" name="円/楕円 372"/>
          <p:cNvSpPr/>
          <p:nvPr/>
        </p:nvSpPr>
        <p:spPr>
          <a:xfrm>
            <a:off x="3686176"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4" name="円/楕円 373"/>
          <p:cNvSpPr/>
          <p:nvPr/>
        </p:nvSpPr>
        <p:spPr>
          <a:xfrm>
            <a:off x="3705226"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1" name="円/楕円 380"/>
          <p:cNvSpPr/>
          <p:nvPr/>
        </p:nvSpPr>
        <p:spPr>
          <a:xfrm>
            <a:off x="4819651"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2" name="円/楕円 381"/>
          <p:cNvSpPr/>
          <p:nvPr/>
        </p:nvSpPr>
        <p:spPr>
          <a:xfrm>
            <a:off x="4924426"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3" name="円/楕円 382"/>
          <p:cNvSpPr/>
          <p:nvPr/>
        </p:nvSpPr>
        <p:spPr>
          <a:xfrm>
            <a:off x="4914901"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4" name="円/楕円 383"/>
          <p:cNvSpPr/>
          <p:nvPr/>
        </p:nvSpPr>
        <p:spPr>
          <a:xfrm>
            <a:off x="5057776"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5" name="円/楕円 384"/>
          <p:cNvSpPr/>
          <p:nvPr/>
        </p:nvSpPr>
        <p:spPr>
          <a:xfrm>
            <a:off x="50768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6" name="円/楕円 385"/>
          <p:cNvSpPr/>
          <p:nvPr/>
        </p:nvSpPr>
        <p:spPr>
          <a:xfrm>
            <a:off x="3476626" y="2505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7" name="円/楕円 386"/>
          <p:cNvSpPr/>
          <p:nvPr/>
        </p:nvSpPr>
        <p:spPr>
          <a:xfrm>
            <a:off x="3467101" y="2505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8" name="円/楕円 387"/>
          <p:cNvSpPr/>
          <p:nvPr/>
        </p:nvSpPr>
        <p:spPr>
          <a:xfrm>
            <a:off x="3609976" y="2505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6" name="円/楕円 395"/>
          <p:cNvSpPr/>
          <p:nvPr/>
        </p:nvSpPr>
        <p:spPr>
          <a:xfrm>
            <a:off x="2771776"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2" name="円/楕円 401"/>
          <p:cNvSpPr/>
          <p:nvPr/>
        </p:nvSpPr>
        <p:spPr>
          <a:xfrm>
            <a:off x="548640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6" name="円/楕円 405"/>
          <p:cNvSpPr/>
          <p:nvPr/>
        </p:nvSpPr>
        <p:spPr>
          <a:xfrm>
            <a:off x="54006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0" name="円/楕円 409"/>
          <p:cNvSpPr/>
          <p:nvPr/>
        </p:nvSpPr>
        <p:spPr>
          <a:xfrm>
            <a:off x="265747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6" name="円/楕円 415"/>
          <p:cNvSpPr/>
          <p:nvPr/>
        </p:nvSpPr>
        <p:spPr>
          <a:xfrm>
            <a:off x="526732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4" name="円/楕円 423"/>
          <p:cNvSpPr/>
          <p:nvPr/>
        </p:nvSpPr>
        <p:spPr>
          <a:xfrm>
            <a:off x="2962276"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0" name="円/楕円 429"/>
          <p:cNvSpPr/>
          <p:nvPr/>
        </p:nvSpPr>
        <p:spPr>
          <a:xfrm>
            <a:off x="24098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4" name="円/楕円 433"/>
          <p:cNvSpPr/>
          <p:nvPr/>
        </p:nvSpPr>
        <p:spPr>
          <a:xfrm>
            <a:off x="348615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7" name="円/楕円 436"/>
          <p:cNvSpPr/>
          <p:nvPr/>
        </p:nvSpPr>
        <p:spPr>
          <a:xfrm>
            <a:off x="3533776" y="23336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8" name="円/楕円 437"/>
          <p:cNvSpPr/>
          <p:nvPr/>
        </p:nvSpPr>
        <p:spPr>
          <a:xfrm>
            <a:off x="3495676" y="23336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4" name="円/楕円 443"/>
          <p:cNvSpPr/>
          <p:nvPr/>
        </p:nvSpPr>
        <p:spPr>
          <a:xfrm>
            <a:off x="177165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85" name="Picture 161"/>
          <p:cNvPicPr>
            <a:picLocks noChangeAspect="1" noChangeArrowheads="1"/>
          </p:cNvPicPr>
          <p:nvPr/>
        </p:nvPicPr>
        <p:blipFill>
          <a:blip r:embed="rId3" cstate="print"/>
          <a:srcRect/>
          <a:stretch>
            <a:fillRect/>
          </a:stretch>
        </p:blipFill>
        <p:spPr bwMode="auto">
          <a:xfrm>
            <a:off x="581025" y="4819650"/>
            <a:ext cx="7981950" cy="1047750"/>
          </a:xfrm>
          <a:prstGeom prst="rect">
            <a:avLst/>
          </a:prstGeom>
          <a:noFill/>
          <a:ln w="9525">
            <a:noFill/>
            <a:miter lim="800000"/>
            <a:headEnd/>
            <a:tailEnd/>
          </a:ln>
        </p:spPr>
      </p:pic>
      <p:sp>
        <p:nvSpPr>
          <p:cNvPr id="448" name="円/楕円 447"/>
          <p:cNvSpPr/>
          <p:nvPr/>
        </p:nvSpPr>
        <p:spPr>
          <a:xfrm>
            <a:off x="37433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9" name="円/楕円 448"/>
          <p:cNvSpPr/>
          <p:nvPr/>
        </p:nvSpPr>
        <p:spPr>
          <a:xfrm>
            <a:off x="40290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0" name="円/楕円 449"/>
          <p:cNvSpPr/>
          <p:nvPr/>
        </p:nvSpPr>
        <p:spPr>
          <a:xfrm>
            <a:off x="38481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1" name="円/楕円 450"/>
          <p:cNvSpPr/>
          <p:nvPr/>
        </p:nvSpPr>
        <p:spPr>
          <a:xfrm>
            <a:off x="36861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2" name="円/楕円 451"/>
          <p:cNvSpPr/>
          <p:nvPr/>
        </p:nvSpPr>
        <p:spPr>
          <a:xfrm>
            <a:off x="37052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3" name="円/楕円 452"/>
          <p:cNvSpPr/>
          <p:nvPr/>
        </p:nvSpPr>
        <p:spPr>
          <a:xfrm>
            <a:off x="38957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4" name="円/楕円 453"/>
          <p:cNvSpPr/>
          <p:nvPr/>
        </p:nvSpPr>
        <p:spPr>
          <a:xfrm>
            <a:off x="41814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5" name="円/楕円 454"/>
          <p:cNvSpPr/>
          <p:nvPr/>
        </p:nvSpPr>
        <p:spPr>
          <a:xfrm>
            <a:off x="40005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6" name="円/楕円 455"/>
          <p:cNvSpPr/>
          <p:nvPr/>
        </p:nvSpPr>
        <p:spPr>
          <a:xfrm>
            <a:off x="38385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7" name="円/楕円 456"/>
          <p:cNvSpPr/>
          <p:nvPr/>
        </p:nvSpPr>
        <p:spPr>
          <a:xfrm>
            <a:off x="4076701"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8" name="円/楕円 457"/>
          <p:cNvSpPr/>
          <p:nvPr/>
        </p:nvSpPr>
        <p:spPr>
          <a:xfrm>
            <a:off x="425767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9" name="円/楕円 458"/>
          <p:cNvSpPr/>
          <p:nvPr/>
        </p:nvSpPr>
        <p:spPr>
          <a:xfrm>
            <a:off x="4229101"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0" name="円/楕円 459"/>
          <p:cNvSpPr/>
          <p:nvPr/>
        </p:nvSpPr>
        <p:spPr>
          <a:xfrm>
            <a:off x="37052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1" name="円/楕円 460"/>
          <p:cNvSpPr/>
          <p:nvPr/>
        </p:nvSpPr>
        <p:spPr>
          <a:xfrm>
            <a:off x="38862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2" name="円/楕円 461"/>
          <p:cNvSpPr/>
          <p:nvPr/>
        </p:nvSpPr>
        <p:spPr>
          <a:xfrm>
            <a:off x="40767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3" name="円/楕円 462"/>
          <p:cNvSpPr/>
          <p:nvPr/>
        </p:nvSpPr>
        <p:spPr>
          <a:xfrm>
            <a:off x="41814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4" name="円/楕円 463"/>
          <p:cNvSpPr/>
          <p:nvPr/>
        </p:nvSpPr>
        <p:spPr>
          <a:xfrm>
            <a:off x="401955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5" name="円/楕円 464"/>
          <p:cNvSpPr/>
          <p:nvPr/>
        </p:nvSpPr>
        <p:spPr>
          <a:xfrm>
            <a:off x="38576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6" name="円/楕円 465"/>
          <p:cNvSpPr/>
          <p:nvPr/>
        </p:nvSpPr>
        <p:spPr>
          <a:xfrm>
            <a:off x="40386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7" name="円/楕円 466"/>
          <p:cNvSpPr/>
          <p:nvPr/>
        </p:nvSpPr>
        <p:spPr>
          <a:xfrm>
            <a:off x="42291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8" name="円/楕円 467"/>
          <p:cNvSpPr/>
          <p:nvPr/>
        </p:nvSpPr>
        <p:spPr>
          <a:xfrm>
            <a:off x="417195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9" name="円/楕円 468"/>
          <p:cNvSpPr/>
          <p:nvPr/>
        </p:nvSpPr>
        <p:spPr>
          <a:xfrm>
            <a:off x="383857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0" name="円/楕円 469"/>
          <p:cNvSpPr/>
          <p:nvPr/>
        </p:nvSpPr>
        <p:spPr>
          <a:xfrm>
            <a:off x="402907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1" name="円/楕円 470"/>
          <p:cNvSpPr/>
          <p:nvPr/>
        </p:nvSpPr>
        <p:spPr>
          <a:xfrm>
            <a:off x="43148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2" name="円/楕円 471"/>
          <p:cNvSpPr/>
          <p:nvPr/>
        </p:nvSpPr>
        <p:spPr>
          <a:xfrm>
            <a:off x="4133851"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3" name="円/楕円 472"/>
          <p:cNvSpPr/>
          <p:nvPr/>
        </p:nvSpPr>
        <p:spPr>
          <a:xfrm>
            <a:off x="39719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4" name="円/楕円 473"/>
          <p:cNvSpPr/>
          <p:nvPr/>
        </p:nvSpPr>
        <p:spPr>
          <a:xfrm>
            <a:off x="3810001"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5" name="円/楕円 474"/>
          <p:cNvSpPr/>
          <p:nvPr/>
        </p:nvSpPr>
        <p:spPr>
          <a:xfrm>
            <a:off x="399097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6" name="円/楕円 475"/>
          <p:cNvSpPr/>
          <p:nvPr/>
        </p:nvSpPr>
        <p:spPr>
          <a:xfrm>
            <a:off x="418147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7" name="円/楕円 476"/>
          <p:cNvSpPr/>
          <p:nvPr/>
        </p:nvSpPr>
        <p:spPr>
          <a:xfrm>
            <a:off x="4286251"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8" name="円/楕円 477"/>
          <p:cNvSpPr/>
          <p:nvPr/>
        </p:nvSpPr>
        <p:spPr>
          <a:xfrm>
            <a:off x="412432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9" name="円/楕円 478"/>
          <p:cNvSpPr/>
          <p:nvPr/>
        </p:nvSpPr>
        <p:spPr>
          <a:xfrm>
            <a:off x="37052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0" name="円/楕円 479"/>
          <p:cNvSpPr/>
          <p:nvPr/>
        </p:nvSpPr>
        <p:spPr>
          <a:xfrm>
            <a:off x="38957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1" name="円/楕円 480"/>
          <p:cNvSpPr/>
          <p:nvPr/>
        </p:nvSpPr>
        <p:spPr>
          <a:xfrm>
            <a:off x="41814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2" name="円/楕円 481"/>
          <p:cNvSpPr/>
          <p:nvPr/>
        </p:nvSpPr>
        <p:spPr>
          <a:xfrm>
            <a:off x="40005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3" name="円/楕円 482"/>
          <p:cNvSpPr/>
          <p:nvPr/>
        </p:nvSpPr>
        <p:spPr>
          <a:xfrm>
            <a:off x="38385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4" name="円/楕円 483"/>
          <p:cNvSpPr/>
          <p:nvPr/>
        </p:nvSpPr>
        <p:spPr>
          <a:xfrm>
            <a:off x="385762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5" name="円/楕円 484"/>
          <p:cNvSpPr/>
          <p:nvPr/>
        </p:nvSpPr>
        <p:spPr>
          <a:xfrm>
            <a:off x="404812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6" name="円/楕円 485"/>
          <p:cNvSpPr/>
          <p:nvPr/>
        </p:nvSpPr>
        <p:spPr>
          <a:xfrm>
            <a:off x="41529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7" name="円/楕円 486"/>
          <p:cNvSpPr/>
          <p:nvPr/>
        </p:nvSpPr>
        <p:spPr>
          <a:xfrm>
            <a:off x="399097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8" name="円/楕円 487"/>
          <p:cNvSpPr/>
          <p:nvPr/>
        </p:nvSpPr>
        <p:spPr>
          <a:xfrm>
            <a:off x="3962401"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9" name="円/楕円 488"/>
          <p:cNvSpPr/>
          <p:nvPr/>
        </p:nvSpPr>
        <p:spPr>
          <a:xfrm>
            <a:off x="4143376"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0" name="円/楕円 489"/>
          <p:cNvSpPr/>
          <p:nvPr/>
        </p:nvSpPr>
        <p:spPr>
          <a:xfrm>
            <a:off x="4276726"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1" name="円/楕円 490"/>
          <p:cNvSpPr/>
          <p:nvPr/>
        </p:nvSpPr>
        <p:spPr>
          <a:xfrm>
            <a:off x="4114801" y="23431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2" name="円/楕円 491"/>
          <p:cNvSpPr/>
          <p:nvPr/>
        </p:nvSpPr>
        <p:spPr>
          <a:xfrm>
            <a:off x="4295776" y="23431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3" name="円/楕円 492"/>
          <p:cNvSpPr/>
          <p:nvPr/>
        </p:nvSpPr>
        <p:spPr>
          <a:xfrm>
            <a:off x="37814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4" name="円/楕円 493"/>
          <p:cNvSpPr/>
          <p:nvPr/>
        </p:nvSpPr>
        <p:spPr>
          <a:xfrm>
            <a:off x="39719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5" name="円/楕円 494"/>
          <p:cNvSpPr/>
          <p:nvPr/>
        </p:nvSpPr>
        <p:spPr>
          <a:xfrm>
            <a:off x="42576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6" name="円/楕円 495"/>
          <p:cNvSpPr/>
          <p:nvPr/>
        </p:nvSpPr>
        <p:spPr>
          <a:xfrm>
            <a:off x="407670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7" name="円/楕円 496"/>
          <p:cNvSpPr/>
          <p:nvPr/>
        </p:nvSpPr>
        <p:spPr>
          <a:xfrm>
            <a:off x="39147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8" name="円/楕円 497"/>
          <p:cNvSpPr/>
          <p:nvPr/>
        </p:nvSpPr>
        <p:spPr>
          <a:xfrm>
            <a:off x="3752851"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9" name="円/楕円 498"/>
          <p:cNvSpPr/>
          <p:nvPr/>
        </p:nvSpPr>
        <p:spPr>
          <a:xfrm>
            <a:off x="39338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0" name="円/楕円 499"/>
          <p:cNvSpPr/>
          <p:nvPr/>
        </p:nvSpPr>
        <p:spPr>
          <a:xfrm>
            <a:off x="41243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1" name="円/楕円 500"/>
          <p:cNvSpPr/>
          <p:nvPr/>
        </p:nvSpPr>
        <p:spPr>
          <a:xfrm>
            <a:off x="4229101"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2" name="円/楕円 501"/>
          <p:cNvSpPr/>
          <p:nvPr/>
        </p:nvSpPr>
        <p:spPr>
          <a:xfrm>
            <a:off x="406717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3" name="円/楕円 502"/>
          <p:cNvSpPr/>
          <p:nvPr/>
        </p:nvSpPr>
        <p:spPr>
          <a:xfrm>
            <a:off x="3810001"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4" name="円/楕円 503"/>
          <p:cNvSpPr/>
          <p:nvPr/>
        </p:nvSpPr>
        <p:spPr>
          <a:xfrm>
            <a:off x="399097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5" name="円/楕円 504"/>
          <p:cNvSpPr/>
          <p:nvPr/>
        </p:nvSpPr>
        <p:spPr>
          <a:xfrm>
            <a:off x="418147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6" name="円/楕円 505"/>
          <p:cNvSpPr/>
          <p:nvPr/>
        </p:nvSpPr>
        <p:spPr>
          <a:xfrm>
            <a:off x="4286251"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7" name="円/楕円 506"/>
          <p:cNvSpPr/>
          <p:nvPr/>
        </p:nvSpPr>
        <p:spPr>
          <a:xfrm>
            <a:off x="412432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8" name="円/楕円 507"/>
          <p:cNvSpPr/>
          <p:nvPr/>
        </p:nvSpPr>
        <p:spPr>
          <a:xfrm>
            <a:off x="3962401"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9" name="円/楕円 508"/>
          <p:cNvSpPr/>
          <p:nvPr/>
        </p:nvSpPr>
        <p:spPr>
          <a:xfrm>
            <a:off x="4143376"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0" name="円/楕円 509"/>
          <p:cNvSpPr/>
          <p:nvPr/>
        </p:nvSpPr>
        <p:spPr>
          <a:xfrm>
            <a:off x="4276726"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1" name="円/楕円 510"/>
          <p:cNvSpPr/>
          <p:nvPr/>
        </p:nvSpPr>
        <p:spPr>
          <a:xfrm>
            <a:off x="386715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 name="円/楕円 511"/>
          <p:cNvSpPr/>
          <p:nvPr/>
        </p:nvSpPr>
        <p:spPr>
          <a:xfrm>
            <a:off x="415290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3" name="円/楕円 512"/>
          <p:cNvSpPr/>
          <p:nvPr/>
        </p:nvSpPr>
        <p:spPr>
          <a:xfrm>
            <a:off x="3971926"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4" name="円/楕円 513"/>
          <p:cNvSpPr/>
          <p:nvPr/>
        </p:nvSpPr>
        <p:spPr>
          <a:xfrm>
            <a:off x="381000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5" name="円/楕円 514"/>
          <p:cNvSpPr/>
          <p:nvPr/>
        </p:nvSpPr>
        <p:spPr>
          <a:xfrm>
            <a:off x="382905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6" name="円/楕円 515"/>
          <p:cNvSpPr/>
          <p:nvPr/>
        </p:nvSpPr>
        <p:spPr>
          <a:xfrm>
            <a:off x="401955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7" name="円/楕円 516"/>
          <p:cNvSpPr/>
          <p:nvPr/>
        </p:nvSpPr>
        <p:spPr>
          <a:xfrm>
            <a:off x="430530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8" name="円/楕円 517"/>
          <p:cNvSpPr/>
          <p:nvPr/>
        </p:nvSpPr>
        <p:spPr>
          <a:xfrm>
            <a:off x="412432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9" name="円/楕円 518"/>
          <p:cNvSpPr/>
          <p:nvPr/>
        </p:nvSpPr>
        <p:spPr>
          <a:xfrm>
            <a:off x="396240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0" name="円/楕円 519"/>
          <p:cNvSpPr/>
          <p:nvPr/>
        </p:nvSpPr>
        <p:spPr>
          <a:xfrm>
            <a:off x="3800476"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1" name="円/楕円 520"/>
          <p:cNvSpPr/>
          <p:nvPr/>
        </p:nvSpPr>
        <p:spPr>
          <a:xfrm>
            <a:off x="398145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2" name="円/楕円 521"/>
          <p:cNvSpPr/>
          <p:nvPr/>
        </p:nvSpPr>
        <p:spPr>
          <a:xfrm>
            <a:off x="417195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3" name="円/楕円 522"/>
          <p:cNvSpPr/>
          <p:nvPr/>
        </p:nvSpPr>
        <p:spPr>
          <a:xfrm>
            <a:off x="4276726"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4" name="円/楕円 523"/>
          <p:cNvSpPr/>
          <p:nvPr/>
        </p:nvSpPr>
        <p:spPr>
          <a:xfrm>
            <a:off x="411480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5" name="円/楕円 524"/>
          <p:cNvSpPr/>
          <p:nvPr/>
        </p:nvSpPr>
        <p:spPr>
          <a:xfrm>
            <a:off x="3952876"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6" name="円/楕円 525"/>
          <p:cNvSpPr/>
          <p:nvPr/>
        </p:nvSpPr>
        <p:spPr>
          <a:xfrm>
            <a:off x="413385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7" name="円/楕円 526"/>
          <p:cNvSpPr/>
          <p:nvPr/>
        </p:nvSpPr>
        <p:spPr>
          <a:xfrm>
            <a:off x="432435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8" name="円/楕円 527"/>
          <p:cNvSpPr/>
          <p:nvPr/>
        </p:nvSpPr>
        <p:spPr>
          <a:xfrm>
            <a:off x="426720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9" name="円/楕円 528"/>
          <p:cNvSpPr/>
          <p:nvPr/>
        </p:nvSpPr>
        <p:spPr>
          <a:xfrm>
            <a:off x="3857626"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0" name="円/楕円 529"/>
          <p:cNvSpPr/>
          <p:nvPr/>
        </p:nvSpPr>
        <p:spPr>
          <a:xfrm>
            <a:off x="403860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1" name="円/楕円 530"/>
          <p:cNvSpPr/>
          <p:nvPr/>
        </p:nvSpPr>
        <p:spPr>
          <a:xfrm>
            <a:off x="422910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2" name="円/楕円 531"/>
          <p:cNvSpPr/>
          <p:nvPr/>
        </p:nvSpPr>
        <p:spPr>
          <a:xfrm>
            <a:off x="417195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3" name="円/楕円 532"/>
          <p:cNvSpPr/>
          <p:nvPr/>
        </p:nvSpPr>
        <p:spPr>
          <a:xfrm>
            <a:off x="4010026"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4" name="円/楕円 533"/>
          <p:cNvSpPr/>
          <p:nvPr/>
        </p:nvSpPr>
        <p:spPr>
          <a:xfrm>
            <a:off x="419100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5" name="円/楕円 534"/>
          <p:cNvSpPr/>
          <p:nvPr/>
        </p:nvSpPr>
        <p:spPr>
          <a:xfrm>
            <a:off x="432435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6" name="円/楕円 535"/>
          <p:cNvSpPr/>
          <p:nvPr/>
        </p:nvSpPr>
        <p:spPr>
          <a:xfrm>
            <a:off x="401955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7" name="円/楕円 536"/>
          <p:cNvSpPr/>
          <p:nvPr/>
        </p:nvSpPr>
        <p:spPr>
          <a:xfrm>
            <a:off x="4124326"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8" name="円/楕円 537"/>
          <p:cNvSpPr/>
          <p:nvPr/>
        </p:nvSpPr>
        <p:spPr>
          <a:xfrm>
            <a:off x="411480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9" name="円/楕円 538"/>
          <p:cNvSpPr/>
          <p:nvPr/>
        </p:nvSpPr>
        <p:spPr>
          <a:xfrm>
            <a:off x="4067176" y="2124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0" name="円/楕円 539"/>
          <p:cNvSpPr/>
          <p:nvPr/>
        </p:nvSpPr>
        <p:spPr>
          <a:xfrm>
            <a:off x="4010026" y="2124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1" name="円/楕円 540"/>
          <p:cNvSpPr/>
          <p:nvPr/>
        </p:nvSpPr>
        <p:spPr>
          <a:xfrm>
            <a:off x="40290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2" name="円/楕円 541"/>
          <p:cNvSpPr/>
          <p:nvPr/>
        </p:nvSpPr>
        <p:spPr>
          <a:xfrm>
            <a:off x="4191001" y="2524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3" name="円/楕円 542"/>
          <p:cNvSpPr/>
          <p:nvPr/>
        </p:nvSpPr>
        <p:spPr>
          <a:xfrm>
            <a:off x="4295776" y="2524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円/楕円 543"/>
          <p:cNvSpPr/>
          <p:nvPr/>
        </p:nvSpPr>
        <p:spPr>
          <a:xfrm>
            <a:off x="4286251" y="2524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5" name="円/楕円 544"/>
          <p:cNvSpPr/>
          <p:nvPr/>
        </p:nvSpPr>
        <p:spPr>
          <a:xfrm>
            <a:off x="4238626" y="2447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6" name="円/楕円 545"/>
          <p:cNvSpPr/>
          <p:nvPr/>
        </p:nvSpPr>
        <p:spPr>
          <a:xfrm>
            <a:off x="4181476" y="2447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7" name="円/楕円 546"/>
          <p:cNvSpPr/>
          <p:nvPr/>
        </p:nvSpPr>
        <p:spPr>
          <a:xfrm>
            <a:off x="4200526" y="2447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8" name="円/楕円 547"/>
          <p:cNvSpPr/>
          <p:nvPr/>
        </p:nvSpPr>
        <p:spPr>
          <a:xfrm>
            <a:off x="42005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9" name="円/楕円 548"/>
          <p:cNvSpPr/>
          <p:nvPr/>
        </p:nvSpPr>
        <p:spPr>
          <a:xfrm>
            <a:off x="430530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0" name="円/楕円 549"/>
          <p:cNvSpPr/>
          <p:nvPr/>
        </p:nvSpPr>
        <p:spPr>
          <a:xfrm>
            <a:off x="429577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1" name="円/楕円 550"/>
          <p:cNvSpPr/>
          <p:nvPr/>
        </p:nvSpPr>
        <p:spPr>
          <a:xfrm>
            <a:off x="4248151"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2" name="円/楕円 551"/>
          <p:cNvSpPr/>
          <p:nvPr/>
        </p:nvSpPr>
        <p:spPr>
          <a:xfrm>
            <a:off x="4191001"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3" name="円/楕円 552"/>
          <p:cNvSpPr/>
          <p:nvPr/>
        </p:nvSpPr>
        <p:spPr>
          <a:xfrm>
            <a:off x="4210051" y="2066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4" name="円/楕円 553"/>
          <p:cNvSpPr/>
          <p:nvPr/>
        </p:nvSpPr>
        <p:spPr>
          <a:xfrm>
            <a:off x="4162426" y="2552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5" name="円/楕円 554"/>
          <p:cNvSpPr/>
          <p:nvPr/>
        </p:nvSpPr>
        <p:spPr>
          <a:xfrm>
            <a:off x="4105276" y="2552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6" name="円/楕円 555"/>
          <p:cNvSpPr/>
          <p:nvPr/>
        </p:nvSpPr>
        <p:spPr>
          <a:xfrm>
            <a:off x="4124326" y="2552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7" name="円/楕円 556"/>
          <p:cNvSpPr/>
          <p:nvPr/>
        </p:nvSpPr>
        <p:spPr>
          <a:xfrm>
            <a:off x="3733801" y="2457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8" name="円/楕円 557"/>
          <p:cNvSpPr/>
          <p:nvPr/>
        </p:nvSpPr>
        <p:spPr>
          <a:xfrm>
            <a:off x="3838576" y="2457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9" name="円/楕円 558"/>
          <p:cNvSpPr/>
          <p:nvPr/>
        </p:nvSpPr>
        <p:spPr>
          <a:xfrm>
            <a:off x="3829051" y="2457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0" name="円/楕円 559"/>
          <p:cNvSpPr/>
          <p:nvPr/>
        </p:nvSpPr>
        <p:spPr>
          <a:xfrm>
            <a:off x="3762376"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1" name="円/楕円 560"/>
          <p:cNvSpPr/>
          <p:nvPr/>
        </p:nvSpPr>
        <p:spPr>
          <a:xfrm>
            <a:off x="3752851" y="2562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2" name="円/楕円 561"/>
          <p:cNvSpPr/>
          <p:nvPr/>
        </p:nvSpPr>
        <p:spPr>
          <a:xfrm>
            <a:off x="3705226"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3" name="円/楕円 562"/>
          <p:cNvSpPr/>
          <p:nvPr/>
        </p:nvSpPr>
        <p:spPr>
          <a:xfrm>
            <a:off x="3895726"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円/楕円 563"/>
          <p:cNvSpPr/>
          <p:nvPr/>
        </p:nvSpPr>
        <p:spPr>
          <a:xfrm>
            <a:off x="4000501"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5" name="円/楕円 564"/>
          <p:cNvSpPr/>
          <p:nvPr/>
        </p:nvSpPr>
        <p:spPr>
          <a:xfrm>
            <a:off x="3990976" y="2562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6" name="円/楕円 565"/>
          <p:cNvSpPr/>
          <p:nvPr/>
        </p:nvSpPr>
        <p:spPr>
          <a:xfrm>
            <a:off x="394335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7" name="円/楕円 566"/>
          <p:cNvSpPr/>
          <p:nvPr/>
        </p:nvSpPr>
        <p:spPr>
          <a:xfrm>
            <a:off x="388620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8" name="円/楕円 567"/>
          <p:cNvSpPr/>
          <p:nvPr/>
        </p:nvSpPr>
        <p:spPr>
          <a:xfrm>
            <a:off x="3905251"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0" name="円/楕円 569"/>
          <p:cNvSpPr/>
          <p:nvPr/>
        </p:nvSpPr>
        <p:spPr>
          <a:xfrm>
            <a:off x="5029201" y="1470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1" name="テキスト ボックス 570"/>
          <p:cNvSpPr txBox="1"/>
          <p:nvPr/>
        </p:nvSpPr>
        <p:spPr>
          <a:xfrm>
            <a:off x="5146675" y="1390650"/>
            <a:ext cx="3603625" cy="338554"/>
          </a:xfrm>
          <a:prstGeom prst="rect">
            <a:avLst/>
          </a:prstGeom>
          <a:noFill/>
        </p:spPr>
        <p:txBody>
          <a:bodyPr wrap="square" rtlCol="0">
            <a:spAutoFit/>
          </a:bodyPr>
          <a:lstStyle/>
          <a:p>
            <a:r>
              <a:rPr kumimoji="1" lang="ja-JP" altLang="en-US" dirty="0" smtClean="0"/>
              <a:t>＝ある自治体における選択肢の選択率</a:t>
            </a:r>
            <a:endParaRPr kumimoji="1" lang="ja-JP" altLang="en-US" dirty="0"/>
          </a:p>
        </p:txBody>
      </p:sp>
      <p:cxnSp>
        <p:nvCxnSpPr>
          <p:cNvPr id="573" name="直線コネクタ 572"/>
          <p:cNvCxnSpPr/>
          <p:nvPr/>
        </p:nvCxnSpPr>
        <p:spPr>
          <a:xfrm>
            <a:off x="3676650" y="21621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5" name="直線コネクタ 574"/>
          <p:cNvCxnSpPr/>
          <p:nvPr/>
        </p:nvCxnSpPr>
        <p:spPr>
          <a:xfrm>
            <a:off x="4448175" y="21621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6" name="直線コネクタ 575"/>
          <p:cNvCxnSpPr/>
          <p:nvPr/>
        </p:nvCxnSpPr>
        <p:spPr>
          <a:xfrm>
            <a:off x="1857375" y="23526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7" name="直線コネクタ 576"/>
          <p:cNvCxnSpPr/>
          <p:nvPr/>
        </p:nvCxnSpPr>
        <p:spPr>
          <a:xfrm>
            <a:off x="6143625" y="233362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下矢印 227"/>
          <p:cNvSpPr/>
          <p:nvPr/>
        </p:nvSpPr>
        <p:spPr>
          <a:xfrm>
            <a:off x="6502400" y="3517900"/>
            <a:ext cx="520700" cy="1016000"/>
          </a:xfrm>
          <a:prstGeom prst="down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 name="ひし形 226"/>
          <p:cNvSpPr/>
          <p:nvPr/>
        </p:nvSpPr>
        <p:spPr>
          <a:xfrm>
            <a:off x="3985260" y="5006340"/>
            <a:ext cx="180000" cy="190500"/>
          </a:xfrm>
          <a:prstGeom prst="diamond">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642731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0</TotalTime>
  <Words>2346</Words>
  <Application>Microsoft Office PowerPoint</Application>
  <PresentationFormat>画面に合わせる (4:3)</PresentationFormat>
  <Paragraphs>345</Paragraphs>
  <Slides>24</Slides>
  <Notes>24</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24</vt:i4>
      </vt:variant>
    </vt:vector>
  </HeadingPairs>
  <TitlesOfParts>
    <vt:vector size="40" baseType="lpstr">
      <vt:lpstr>HGPｺﾞｼｯｸE</vt:lpstr>
      <vt:lpstr>HGP創英角ｺﾞｼｯｸUB</vt:lpstr>
      <vt:lpstr>HG丸ｺﾞｼｯｸM-PRO</vt:lpstr>
      <vt:lpstr>Meiryo UI</vt:lpstr>
      <vt:lpstr>ＭＳ Ｐゴシック</vt:lpstr>
      <vt:lpstr>ＭＳ Ｐ明朝</vt:lpstr>
      <vt:lpstr>ＭＳ ゴシック</vt:lpstr>
      <vt:lpstr>ＭＳ 明朝</vt:lpstr>
      <vt:lpstr>Arial</vt:lpstr>
      <vt:lpstr>Century</vt:lpstr>
      <vt:lpstr>Impact</vt:lpstr>
      <vt:lpstr>Times New Roman</vt:lpstr>
      <vt:lpstr>Verdana</vt:lpstr>
      <vt:lpstr>Wingdings</vt:lpstr>
      <vt:lpstr>Profile</vt:lpstr>
      <vt:lpstr>3_Profile</vt:lpstr>
      <vt:lpstr>業務分析データの読み方</vt:lpstr>
      <vt:lpstr>業務分析データの目的と留意点</vt:lpstr>
      <vt:lpstr>業務分析データにて提供しているデータ</vt:lpstr>
      <vt:lpstr>都道府県等に提供するデータ</vt:lpstr>
      <vt:lpstr>業務分析データのイメージ</vt:lpstr>
      <vt:lpstr>【参考】合議体別分析ツールのイメージ</vt:lpstr>
      <vt:lpstr>業務分析データの構成</vt:lpstr>
      <vt:lpstr>「ヒストグラム」の見方</vt:lpstr>
      <vt:lpstr>「箱ひげ図」の見方(1)</vt:lpstr>
      <vt:lpstr>「箱ひげ図」の見方(2)</vt:lpstr>
      <vt:lpstr>「認定調査項目」のグラフの見方</vt:lpstr>
      <vt:lpstr>一次判定、選択率からみる業務分析データ（１）</vt:lpstr>
      <vt:lpstr>一次判定、選択率からみる業務分析データ（２）</vt:lpstr>
      <vt:lpstr>「②地域特性」　年齢と認定率の関係</vt:lpstr>
      <vt:lpstr>「②地域特性」　年齢と要介護度区分の関係</vt:lpstr>
      <vt:lpstr>「②地域特性」　認定率と各指標の関係</vt:lpstr>
      <vt:lpstr>【参考】年齢構成の影響を取り除いた補正値</vt:lpstr>
      <vt:lpstr>【参考】自立度に基づく中間評価項目得点の補正評価</vt:lpstr>
      <vt:lpstr>認定有効期間の影響の可能性</vt:lpstr>
      <vt:lpstr>認定調査項目における分析の留意点</vt:lpstr>
      <vt:lpstr>認定調査の見直し事例（自治体Ａ）</vt:lpstr>
      <vt:lpstr>認定調査の見直し事例（自治体A）－選択率の変化</vt:lpstr>
      <vt:lpstr>認定調査の見直し事例（自治体A）－要介護度分布の変化</vt:lpstr>
      <vt:lpstr>演習</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2019-03-29T07:50:22Z</dcterms:created>
  <dcterms:modified xsi:type="dcterms:W3CDTF">2019-03-29T07:50:32Z</dcterms:modified>
</cp:coreProperties>
</file>