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embedTrueTypeFonts="1" saveSubsetFonts="1">
  <p:sldMasterIdLst>
    <p:sldMasterId id="2147484013" r:id="rId1"/>
    <p:sldMasterId id="2147484026" r:id="rId2"/>
  </p:sldMasterIdLst>
  <p:notesMasterIdLst>
    <p:notesMasterId r:id="rId16"/>
  </p:notesMasterIdLst>
  <p:handoutMasterIdLst>
    <p:handoutMasterId r:id="rId17"/>
  </p:handoutMasterIdLst>
  <p:sldIdLst>
    <p:sldId id="719" r:id="rId3"/>
    <p:sldId id="707" r:id="rId4"/>
    <p:sldId id="708" r:id="rId5"/>
    <p:sldId id="709" r:id="rId6"/>
    <p:sldId id="710" r:id="rId7"/>
    <p:sldId id="711" r:id="rId8"/>
    <p:sldId id="712" r:id="rId9"/>
    <p:sldId id="713" r:id="rId10"/>
    <p:sldId id="715" r:id="rId11"/>
    <p:sldId id="716" r:id="rId12"/>
    <p:sldId id="717" r:id="rId13"/>
    <p:sldId id="718" r:id="rId14"/>
    <p:sldId id="721" r:id="rId15"/>
  </p:sldIdLst>
  <p:sldSz cx="9144000" cy="6858000" type="screen4x3"/>
  <p:notesSz cx="6807200" cy="9939338"/>
  <p:embeddedFontLst>
    <p:embeddedFont>
      <p:font typeface="Calibri" panose="020F0502020204030204" pitchFamily="34" charset="0"/>
      <p:regular r:id="rId18"/>
      <p:bold r:id="rId19"/>
      <p:italic r:id="rId20"/>
      <p:boldItalic r:id="rId21"/>
    </p:embeddedFont>
    <p:embeddedFont>
      <p:font typeface="Verdana" panose="020B0604030504040204" pitchFamily="34" charset="0"/>
      <p:regular r:id="rId22"/>
      <p:bold r:id="rId23"/>
      <p:italic r:id="rId24"/>
      <p:boldItalic r:id="rId25"/>
    </p:embeddedFont>
  </p:embeddedFontLst>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8585"/>
    <a:srgbClr val="FFC2C2"/>
    <a:srgbClr val="66FFFF"/>
    <a:srgbClr val="008000"/>
    <a:srgbClr val="FF00FF"/>
    <a:srgbClr val="1DCAE1"/>
    <a:srgbClr val="FF9900"/>
    <a:srgbClr val="816105"/>
    <a:srgbClr val="FFCCCC"/>
    <a:srgbClr val="70A67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578" autoAdjust="0"/>
    <p:restoredTop sz="91320" autoAdjust="0"/>
  </p:normalViewPr>
  <p:slideViewPr>
    <p:cSldViewPr snapToGrid="0">
      <p:cViewPr varScale="1">
        <p:scale>
          <a:sx n="99" d="100"/>
          <a:sy n="99" d="100"/>
        </p:scale>
        <p:origin x="708" y="84"/>
      </p:cViewPr>
      <p:guideLst>
        <p:guide orient="horz" pos="2160"/>
        <p:guide pos="2880"/>
      </p:guideLst>
    </p:cSldViewPr>
  </p:slideViewPr>
  <p:outlineViewPr>
    <p:cViewPr>
      <p:scale>
        <a:sx n="33" d="100"/>
        <a:sy n="33" d="100"/>
      </p:scale>
      <p:origin x="0" y="20202"/>
    </p:cViewPr>
  </p:outlineViewPr>
  <p:notesTextViewPr>
    <p:cViewPr>
      <p:scale>
        <a:sx n="150" d="100"/>
        <a:sy n="150" d="100"/>
      </p:scale>
      <p:origin x="0" y="0"/>
    </p:cViewPr>
  </p:notesTextViewPr>
  <p:sorterViewPr>
    <p:cViewPr>
      <p:scale>
        <a:sx n="66" d="100"/>
        <a:sy n="66" d="100"/>
      </p:scale>
      <p:origin x="0" y="3900"/>
    </p:cViewPr>
  </p:sorterViewPr>
  <p:notesViewPr>
    <p:cSldViewPr snapToGrid="0">
      <p:cViewPr varScale="1">
        <p:scale>
          <a:sx n="51" d="100"/>
          <a:sy n="51" d="100"/>
        </p:scale>
        <p:origin x="-2958" y="-90"/>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1.fntdata"/><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font" Target="fonts/font4.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5" Type="http://schemas.openxmlformats.org/officeDocument/2006/relationships/font" Target="fonts/font8.fntdata"/><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font" Target="fonts/font3.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7.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6.fntdata"/><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font" Target="fonts/font2.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5.fntdata"/><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50263" cy="496888"/>
          </a:xfrm>
          <a:prstGeom prst="rect">
            <a:avLst/>
          </a:prstGeom>
        </p:spPr>
        <p:txBody>
          <a:bodyPr vert="horz" lIns="91415" tIns="45707" rIns="91415" bIns="45707" rtlCol="0"/>
          <a:lstStyle>
            <a:lvl1pPr algn="l">
              <a:defRPr sz="1200">
                <a:latin typeface="Arial" charset="0"/>
              </a:defRPr>
            </a:lvl1pPr>
          </a:lstStyle>
          <a:p>
            <a:pPr>
              <a:defRPr/>
            </a:pPr>
            <a:endParaRPr lang="ja-JP" altLang="en-US"/>
          </a:p>
        </p:txBody>
      </p:sp>
      <p:sp>
        <p:nvSpPr>
          <p:cNvPr id="3" name="日付プレースホルダ 2"/>
          <p:cNvSpPr>
            <a:spLocks noGrp="1"/>
          </p:cNvSpPr>
          <p:nvPr>
            <p:ph type="dt" sz="quarter" idx="1"/>
          </p:nvPr>
        </p:nvSpPr>
        <p:spPr>
          <a:xfrm>
            <a:off x="3855349" y="0"/>
            <a:ext cx="2950263" cy="496888"/>
          </a:xfrm>
          <a:prstGeom prst="rect">
            <a:avLst/>
          </a:prstGeom>
        </p:spPr>
        <p:txBody>
          <a:bodyPr vert="horz" lIns="91415" tIns="45707" rIns="91415" bIns="45707" rtlCol="0"/>
          <a:lstStyle>
            <a:lvl1pPr algn="r">
              <a:defRPr sz="1200">
                <a:latin typeface="Arial" charset="0"/>
              </a:defRPr>
            </a:lvl1pPr>
          </a:lstStyle>
          <a:p>
            <a:pPr>
              <a:defRPr/>
            </a:pPr>
            <a:endParaRPr lang="ja-JP" altLang="en-US"/>
          </a:p>
        </p:txBody>
      </p:sp>
      <p:sp>
        <p:nvSpPr>
          <p:cNvPr id="4" name="フッター プレースホルダ 3"/>
          <p:cNvSpPr>
            <a:spLocks noGrp="1"/>
          </p:cNvSpPr>
          <p:nvPr>
            <p:ph type="ftr" sz="quarter" idx="2"/>
          </p:nvPr>
        </p:nvSpPr>
        <p:spPr>
          <a:xfrm>
            <a:off x="1" y="9440865"/>
            <a:ext cx="2950263" cy="496887"/>
          </a:xfrm>
          <a:prstGeom prst="rect">
            <a:avLst/>
          </a:prstGeom>
        </p:spPr>
        <p:txBody>
          <a:bodyPr vert="horz" lIns="91415" tIns="45707" rIns="91415" bIns="45707" rtlCol="0" anchor="b"/>
          <a:lstStyle>
            <a:lvl1pPr algn="l">
              <a:defRPr sz="1200">
                <a:latin typeface="Arial" charset="0"/>
              </a:defRPr>
            </a:lvl1pPr>
          </a:lstStyle>
          <a:p>
            <a:pPr>
              <a:defRPr/>
            </a:pPr>
            <a:endParaRPr lang="ja-JP" altLang="en-US"/>
          </a:p>
        </p:txBody>
      </p:sp>
      <p:sp>
        <p:nvSpPr>
          <p:cNvPr id="5" name="スライド番号プレースホルダ 4"/>
          <p:cNvSpPr>
            <a:spLocks noGrp="1"/>
          </p:cNvSpPr>
          <p:nvPr>
            <p:ph type="sldNum" sz="quarter" idx="3"/>
          </p:nvPr>
        </p:nvSpPr>
        <p:spPr>
          <a:xfrm>
            <a:off x="3855349" y="9440865"/>
            <a:ext cx="2950263" cy="496887"/>
          </a:xfrm>
          <a:prstGeom prst="rect">
            <a:avLst/>
          </a:prstGeom>
        </p:spPr>
        <p:txBody>
          <a:bodyPr vert="horz" lIns="91415" tIns="45707" rIns="91415" bIns="45707" rtlCol="0" anchor="b"/>
          <a:lstStyle>
            <a:lvl1pPr algn="r">
              <a:defRPr sz="1200">
                <a:latin typeface="Arial" charset="0"/>
              </a:defRPr>
            </a:lvl1pPr>
          </a:lstStyle>
          <a:p>
            <a:pPr>
              <a:defRPr/>
            </a:pPr>
            <a:fld id="{615EFA91-7093-448C-A7D3-921A61A75C22}" type="slidenum">
              <a:rPr lang="ja-JP" altLang="en-US"/>
              <a:pPr>
                <a:defRPr/>
              </a:pPr>
              <a:t>‹#›</a:t>
            </a:fld>
            <a:endParaRPr lang="ja-JP" altLang="en-US"/>
          </a:p>
        </p:txBody>
      </p:sp>
    </p:spTree>
    <p:extLst>
      <p:ext uri="{BB962C8B-B14F-4D97-AF65-F5344CB8AC3E}">
        <p14:creationId xmlns:p14="http://schemas.microsoft.com/office/powerpoint/2010/main" val="2883451451"/>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263" cy="496888"/>
          </a:xfrm>
          <a:prstGeom prst="rect">
            <a:avLst/>
          </a:prstGeom>
        </p:spPr>
        <p:txBody>
          <a:bodyPr vert="horz" lIns="91406" tIns="45703" rIns="91406" bIns="45703" rtlCol="0"/>
          <a:lstStyle>
            <a:lvl1pPr algn="l">
              <a:defRPr sz="1200">
                <a:latin typeface="Arial" charset="0"/>
              </a:defRPr>
            </a:lvl1pPr>
          </a:lstStyle>
          <a:p>
            <a:pPr>
              <a:defRPr/>
            </a:pPr>
            <a:endParaRPr lang="ja-JP" altLang="en-US"/>
          </a:p>
        </p:txBody>
      </p:sp>
      <p:sp>
        <p:nvSpPr>
          <p:cNvPr id="3" name="日付プレースホルダー 2"/>
          <p:cNvSpPr>
            <a:spLocks noGrp="1"/>
          </p:cNvSpPr>
          <p:nvPr>
            <p:ph type="dt" idx="1"/>
          </p:nvPr>
        </p:nvSpPr>
        <p:spPr>
          <a:xfrm>
            <a:off x="3855349" y="0"/>
            <a:ext cx="2950263" cy="496888"/>
          </a:xfrm>
          <a:prstGeom prst="rect">
            <a:avLst/>
          </a:prstGeom>
        </p:spPr>
        <p:txBody>
          <a:bodyPr vert="horz" lIns="91406" tIns="45703" rIns="91406" bIns="45703" rtlCol="0"/>
          <a:lstStyle>
            <a:lvl1pPr algn="r">
              <a:defRPr sz="1200">
                <a:latin typeface="Arial" charset="0"/>
              </a:defRPr>
            </a:lvl1pPr>
          </a:lstStyle>
          <a:p>
            <a:pPr>
              <a:defRPr/>
            </a:pPr>
            <a:endParaRPr lang="ja-JP" altLang="en-US"/>
          </a:p>
        </p:txBody>
      </p:sp>
      <p:sp>
        <p:nvSpPr>
          <p:cNvPr id="4" name="スライド イメージ プレースホルダー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1406" tIns="45703" rIns="91406" bIns="45703" rtlCol="0" anchor="ctr"/>
          <a:lstStyle/>
          <a:p>
            <a:pPr lvl="0"/>
            <a:endParaRPr lang="ja-JP" altLang="en-US" noProof="0"/>
          </a:p>
        </p:txBody>
      </p:sp>
      <p:sp>
        <p:nvSpPr>
          <p:cNvPr id="5" name="ノート プレースホルダー 4"/>
          <p:cNvSpPr>
            <a:spLocks noGrp="1"/>
          </p:cNvSpPr>
          <p:nvPr>
            <p:ph type="body" sz="quarter" idx="3"/>
          </p:nvPr>
        </p:nvSpPr>
        <p:spPr>
          <a:xfrm>
            <a:off x="681200" y="4721226"/>
            <a:ext cx="5444806" cy="4471988"/>
          </a:xfrm>
          <a:prstGeom prst="rect">
            <a:avLst/>
          </a:prstGeom>
        </p:spPr>
        <p:txBody>
          <a:bodyPr vert="horz" lIns="91406" tIns="45703" rIns="91406" bIns="45703"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1" y="9440865"/>
            <a:ext cx="2950263" cy="496887"/>
          </a:xfrm>
          <a:prstGeom prst="rect">
            <a:avLst/>
          </a:prstGeom>
        </p:spPr>
        <p:txBody>
          <a:bodyPr vert="horz" lIns="91406" tIns="45703" rIns="91406" bIns="45703" rtlCol="0" anchor="b"/>
          <a:lstStyle>
            <a:lvl1pPr algn="l">
              <a:defRPr sz="1200">
                <a:latin typeface="Arial" charset="0"/>
              </a:defRPr>
            </a:lvl1pPr>
          </a:lstStyle>
          <a:p>
            <a:pPr>
              <a:defRPr/>
            </a:pPr>
            <a:endParaRPr lang="ja-JP" altLang="en-US"/>
          </a:p>
        </p:txBody>
      </p:sp>
      <p:sp>
        <p:nvSpPr>
          <p:cNvPr id="7" name="スライド番号プレースホルダー 6"/>
          <p:cNvSpPr>
            <a:spLocks noGrp="1"/>
          </p:cNvSpPr>
          <p:nvPr>
            <p:ph type="sldNum" sz="quarter" idx="5"/>
          </p:nvPr>
        </p:nvSpPr>
        <p:spPr>
          <a:xfrm>
            <a:off x="3855349" y="9440865"/>
            <a:ext cx="2950263" cy="496887"/>
          </a:xfrm>
          <a:prstGeom prst="rect">
            <a:avLst/>
          </a:prstGeom>
        </p:spPr>
        <p:txBody>
          <a:bodyPr vert="horz" lIns="91406" tIns="45703" rIns="91406" bIns="45703" rtlCol="0" anchor="b"/>
          <a:lstStyle>
            <a:lvl1pPr algn="r">
              <a:defRPr sz="1200">
                <a:latin typeface="Arial" charset="0"/>
              </a:defRPr>
            </a:lvl1pPr>
          </a:lstStyle>
          <a:p>
            <a:pPr>
              <a:defRPr/>
            </a:pPr>
            <a:fld id="{9E5339D0-AEB5-4332-81A1-26AF208D506F}" type="slidenum">
              <a:rPr lang="ja-JP" altLang="en-US"/>
              <a:pPr>
                <a:defRPr/>
              </a:pPr>
              <a:t>‹#›</a:t>
            </a:fld>
            <a:endParaRPr lang="ja-JP" altLang="en-US"/>
          </a:p>
        </p:txBody>
      </p:sp>
    </p:spTree>
    <p:extLst>
      <p:ext uri="{BB962C8B-B14F-4D97-AF65-F5344CB8AC3E}">
        <p14:creationId xmlns:p14="http://schemas.microsoft.com/office/powerpoint/2010/main" val="1710506091"/>
      </p:ext>
    </p:extLst>
  </p:cSld>
  <p:clrMap bg1="lt1" tx1="dk1" bg2="lt2" tx2="dk2" accent1="accent1" accent2="accent2" accent3="accent3" accent4="accent4" accent5="accent5" accent6="accent6" hlink="hlink" folHlink="folHlink"/>
  <p:hf sldNum="0" hdr="0" ftr="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71AD9233-0246-4EC9-9FD0-53A8468B0059}" type="slidenum">
              <a:rPr lang="en-US" altLang="ja-JP" smtClean="0">
                <a:solidFill>
                  <a:srgbClr val="000000"/>
                </a:solidFill>
              </a:rPr>
              <a:pPr/>
              <a:t>0</a:t>
            </a:fld>
            <a:endParaRPr lang="en-US" altLang="ja-JP" smtClean="0">
              <a:solidFill>
                <a:srgbClr val="000000"/>
              </a:solidFill>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altLang="ja-JP" dirty="0"/>
          </a:p>
        </p:txBody>
      </p:sp>
    </p:spTree>
    <p:extLst>
      <p:ext uri="{BB962C8B-B14F-4D97-AF65-F5344CB8AC3E}">
        <p14:creationId xmlns:p14="http://schemas.microsoft.com/office/powerpoint/2010/main" val="17927290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9</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dirty="0"/>
          </a:p>
        </p:txBody>
      </p:sp>
    </p:spTree>
    <p:extLst>
      <p:ext uri="{BB962C8B-B14F-4D97-AF65-F5344CB8AC3E}">
        <p14:creationId xmlns:p14="http://schemas.microsoft.com/office/powerpoint/2010/main" val="26857061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10</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dirty="0"/>
          </a:p>
        </p:txBody>
      </p:sp>
    </p:spTree>
    <p:extLst>
      <p:ext uri="{BB962C8B-B14F-4D97-AF65-F5344CB8AC3E}">
        <p14:creationId xmlns:p14="http://schemas.microsoft.com/office/powerpoint/2010/main" val="42251843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11</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dirty="0"/>
          </a:p>
        </p:txBody>
      </p:sp>
    </p:spTree>
    <p:extLst>
      <p:ext uri="{BB962C8B-B14F-4D97-AF65-F5344CB8AC3E}">
        <p14:creationId xmlns:p14="http://schemas.microsoft.com/office/powerpoint/2010/main" val="15599029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lang="ja-JP" altLang="en-US" dirty="0"/>
          </a:p>
        </p:txBody>
      </p:sp>
      <p:sp>
        <p:nvSpPr>
          <p:cNvPr id="4" name="スライド番号プレースホルダ 3"/>
          <p:cNvSpPr>
            <a:spLocks noGrp="1"/>
          </p:cNvSpPr>
          <p:nvPr>
            <p:ph type="sldNum" sz="quarter" idx="10"/>
          </p:nvPr>
        </p:nvSpPr>
        <p:spPr/>
        <p:txBody>
          <a:bodyPr/>
          <a:lstStyle/>
          <a:p>
            <a:fld id="{35B40875-A7EF-4DF8-B6A2-4882360CF502}" type="slidenum">
              <a:rPr lang="ja-JP" altLang="en-US" smtClean="0">
                <a:solidFill>
                  <a:srgbClr val="000000"/>
                </a:solidFill>
              </a:rPr>
              <a:pPr/>
              <a:t>12</a:t>
            </a:fld>
            <a:endParaRPr lang="ja-JP" altLang="en-US">
              <a:solidFill>
                <a:srgbClr val="000000"/>
              </a:solidFill>
            </a:endParaRPr>
          </a:p>
        </p:txBody>
      </p:sp>
    </p:spTree>
    <p:extLst>
      <p:ext uri="{BB962C8B-B14F-4D97-AF65-F5344CB8AC3E}">
        <p14:creationId xmlns:p14="http://schemas.microsoft.com/office/powerpoint/2010/main" val="1568579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dirty="0"/>
          </a:p>
        </p:txBody>
      </p:sp>
    </p:spTree>
    <p:extLst>
      <p:ext uri="{BB962C8B-B14F-4D97-AF65-F5344CB8AC3E}">
        <p14:creationId xmlns:p14="http://schemas.microsoft.com/office/powerpoint/2010/main" val="35560662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2</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dirty="0"/>
          </a:p>
        </p:txBody>
      </p:sp>
    </p:spTree>
    <p:extLst>
      <p:ext uri="{BB962C8B-B14F-4D97-AF65-F5344CB8AC3E}">
        <p14:creationId xmlns:p14="http://schemas.microsoft.com/office/powerpoint/2010/main" val="16949704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0CD2A86C-B25B-44F6-9DFB-F97726C7AF4F}" type="slidenum">
              <a:rPr lang="en-US" altLang="ja-JP" sz="1200">
                <a:latin typeface="+mn-lt"/>
                <a:ea typeface="+mn-ea"/>
              </a:rPr>
              <a:pPr algn="r" fontAlgn="auto">
                <a:spcBef>
                  <a:spcPts val="0"/>
                </a:spcBef>
                <a:spcAft>
                  <a:spcPts val="0"/>
                </a:spcAft>
                <a:defRPr/>
              </a:pPr>
              <a:t>3</a:t>
            </a:fld>
            <a:endParaRPr lang="en-US" altLang="ja-JP" sz="1200">
              <a:latin typeface="+mn-lt"/>
              <a:ea typeface="+mn-ea"/>
            </a:endParaRPr>
          </a:p>
        </p:txBody>
      </p:sp>
      <p:sp>
        <p:nvSpPr>
          <p:cNvPr id="10243"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024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dirty="0"/>
          </a:p>
        </p:txBody>
      </p:sp>
    </p:spTree>
    <p:extLst>
      <p:ext uri="{BB962C8B-B14F-4D97-AF65-F5344CB8AC3E}">
        <p14:creationId xmlns:p14="http://schemas.microsoft.com/office/powerpoint/2010/main" val="1436991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67A178AD-532D-43C9-B338-830E577A498E}" type="slidenum">
              <a:rPr lang="en-US" altLang="ja-JP" sz="1200">
                <a:latin typeface="+mn-lt"/>
                <a:ea typeface="+mn-ea"/>
              </a:rPr>
              <a:pPr algn="r" fontAlgn="auto">
                <a:spcBef>
                  <a:spcPts val="0"/>
                </a:spcBef>
                <a:spcAft>
                  <a:spcPts val="0"/>
                </a:spcAft>
                <a:defRPr/>
              </a:pPr>
              <a:t>4</a:t>
            </a:fld>
            <a:endParaRPr lang="en-US" altLang="ja-JP" sz="1200">
              <a:latin typeface="+mn-lt"/>
              <a:ea typeface="+mn-ea"/>
            </a:endParaRPr>
          </a:p>
        </p:txBody>
      </p:sp>
      <p:sp>
        <p:nvSpPr>
          <p:cNvPr id="13315"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3316"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dirty="0"/>
          </a:p>
        </p:txBody>
      </p:sp>
    </p:spTree>
    <p:extLst>
      <p:ext uri="{BB962C8B-B14F-4D97-AF65-F5344CB8AC3E}">
        <p14:creationId xmlns:p14="http://schemas.microsoft.com/office/powerpoint/2010/main" val="19930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2218771E-3906-4000-9C21-A59795E1AEB2}" type="slidenum">
              <a:rPr lang="en-US" altLang="ja-JP" sz="1200">
                <a:latin typeface="+mn-lt"/>
                <a:ea typeface="+mn-ea"/>
              </a:rPr>
              <a:pPr algn="r" fontAlgn="auto">
                <a:spcBef>
                  <a:spcPts val="0"/>
                </a:spcBef>
                <a:spcAft>
                  <a:spcPts val="0"/>
                </a:spcAft>
                <a:defRPr/>
              </a:pPr>
              <a:t>5</a:t>
            </a:fld>
            <a:endParaRPr lang="en-US" altLang="ja-JP" sz="1200">
              <a:latin typeface="+mn-lt"/>
              <a:ea typeface="+mn-ea"/>
            </a:endParaRPr>
          </a:p>
        </p:txBody>
      </p:sp>
      <p:sp>
        <p:nvSpPr>
          <p:cNvPr id="12291"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2292"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dirty="0"/>
          </a:p>
        </p:txBody>
      </p:sp>
    </p:spTree>
    <p:extLst>
      <p:ext uri="{BB962C8B-B14F-4D97-AF65-F5344CB8AC3E}">
        <p14:creationId xmlns:p14="http://schemas.microsoft.com/office/powerpoint/2010/main" val="41691503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en-US" altLang="ja-JP" dirty="0"/>
          </a:p>
        </p:txBody>
      </p:sp>
    </p:spTree>
    <p:extLst>
      <p:ext uri="{BB962C8B-B14F-4D97-AF65-F5344CB8AC3E}">
        <p14:creationId xmlns:p14="http://schemas.microsoft.com/office/powerpoint/2010/main" val="15569528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536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dirty="0"/>
          </a:p>
        </p:txBody>
      </p:sp>
    </p:spTree>
    <p:extLst>
      <p:ext uri="{BB962C8B-B14F-4D97-AF65-F5344CB8AC3E}">
        <p14:creationId xmlns:p14="http://schemas.microsoft.com/office/powerpoint/2010/main" val="17367160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8</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dirty="0"/>
          </a:p>
        </p:txBody>
      </p:sp>
    </p:spTree>
    <p:extLst>
      <p:ext uri="{BB962C8B-B14F-4D97-AF65-F5344CB8AC3E}">
        <p14:creationId xmlns:p14="http://schemas.microsoft.com/office/powerpoint/2010/main" val="3981161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26" y="2131077"/>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31"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BACEAAB3-4178-4BE6-B89D-53D0B40F2BAC}" type="datetime1">
              <a:rPr lang="ja-JP" altLang="en-US" smtClean="0"/>
              <a:t>2019/3/29</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0EFDF8B-2AC8-415F-B7FE-D3C3C58ADC0C}"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3C1EF1F9-CE49-43FB-A8E2-4E9C45A9E81D}" type="datetime1">
              <a:rPr lang="ja-JP" altLang="en-US" smtClean="0"/>
              <a:t>2019/3/29</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9A3A831-4476-41EB-AF52-C3FFED9625D0}"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34" y="27465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1" y="27465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1D95A6AC-3554-4032-BE1D-C276D864AFD2}" type="datetime1">
              <a:rPr lang="ja-JP" altLang="en-US" smtClean="0"/>
              <a:t>2019/3/29</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91D5C43-3C6C-4E9F-B369-74E8B6EE870F}" type="slidenum">
              <a:rPr lang="ja-JP" altLang="en-US"/>
              <a:pPr>
                <a:defRPr/>
              </a:pPr>
              <a:t>‹#›</a:t>
            </a:fld>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57426" y="274658"/>
            <a:ext cx="8229160"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fontAlgn="auto">
              <a:spcBef>
                <a:spcPts val="0"/>
              </a:spcBef>
              <a:spcAft>
                <a:spcPts val="0"/>
              </a:spcAft>
              <a:defRPr/>
            </a:lvl1pPr>
          </a:lstStyle>
          <a:p>
            <a:pPr>
              <a:defRPr/>
            </a:pPr>
            <a:fld id="{07AF618B-CD6C-4D1F-8D9E-9B3F7843EFDD}" type="datetime1">
              <a:rPr lang="ja-JP" altLang="en-US" smtClean="0"/>
              <a:t>2019/3/29</a:t>
            </a:fld>
            <a:endParaRPr lang="en-US" altLang="ja-JP"/>
          </a:p>
        </p:txBody>
      </p:sp>
      <p:sp>
        <p:nvSpPr>
          <p:cNvPr id="4"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3A6C26CA-2F6A-400B-8DB6-58FE2A35CA43}" type="slidenum">
              <a:rPr lang="en-US" altLang="ja-JP"/>
              <a:pPr>
                <a:defRPr/>
              </a:pPr>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solidFill>
                <a:srgbClr val="000000"/>
              </a:solidFill>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ja-JP">
              <a:solidFill>
                <a:srgbClr val="000000"/>
              </a:solidFill>
            </a:endParaRPr>
          </a:p>
        </p:txBody>
      </p:sp>
    </p:spTree>
    <p:extLst>
      <p:ext uri="{BB962C8B-B14F-4D97-AF65-F5344CB8AC3E}">
        <p14:creationId xmlns:p14="http://schemas.microsoft.com/office/powerpoint/2010/main" val="38719681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796467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3114626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2720701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22394999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1024661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37625385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6AF521E9-9754-4A1B-8F57-29EDF1569E78}" type="datetime1">
              <a:rPr lang="ja-JP" altLang="en-US" smtClean="0"/>
              <a:t>2019/3/29</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F008411C-B7F6-4B40-9225-487C215E7D64}" type="slidenum">
              <a:rPr lang="ja-JP" altLang="en-US"/>
              <a:pPr>
                <a:defRPr/>
              </a:pPr>
              <a:t>‹#›</a:t>
            </a:fld>
            <a:endParaRPr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32474134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37106872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350991415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298208167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40408110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solidFill>
                <a:srgbClr val="000000"/>
              </a:solidFill>
            </a:endParaRPr>
          </a:p>
        </p:txBody>
      </p:sp>
    </p:spTree>
    <p:extLst>
      <p:ext uri="{BB962C8B-B14F-4D97-AF65-F5344CB8AC3E}">
        <p14:creationId xmlns:p14="http://schemas.microsoft.com/office/powerpoint/2010/main" val="11138234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pPr>
              <a:defRPr/>
            </a:pPr>
            <a:endParaRPr lang="en-US" altLang="ja-JP">
              <a:solidFill>
                <a:srgbClr val="000000"/>
              </a:solidFill>
            </a:endParaRPr>
          </a:p>
        </p:txBody>
      </p:sp>
      <p:sp>
        <p:nvSpPr>
          <p:cNvPr id="4" name="フッター プレースホルダ 3"/>
          <p:cNvSpPr>
            <a:spLocks noGrp="1"/>
          </p:cNvSpPr>
          <p:nvPr>
            <p:ph type="ftr" sz="quarter" idx="11"/>
          </p:nvPr>
        </p:nvSpPr>
        <p:spPr/>
        <p:txBody>
          <a:bodyPr/>
          <a:lstStyle/>
          <a:p>
            <a:pPr>
              <a:defRPr/>
            </a:pPr>
            <a:endParaRPr lang="ja-JP" altLang="en-US" sz="800">
              <a:solidFill>
                <a:srgbClr val="000000"/>
              </a:solidFill>
            </a:endParaRPr>
          </a:p>
        </p:txBody>
      </p:sp>
    </p:spTree>
    <p:extLst>
      <p:ext uri="{BB962C8B-B14F-4D97-AF65-F5344CB8AC3E}">
        <p14:creationId xmlns:p14="http://schemas.microsoft.com/office/powerpoint/2010/main" val="22393151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7552"/>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4" y="2906722"/>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533C6CE4-AF81-4E04-9605-57A997E8152E}" type="datetime1">
              <a:rPr lang="ja-JP" altLang="en-US" smtClean="0"/>
              <a:t>2019/3/29</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673926B-DB81-43BF-A7BA-57C28BDFFBEE}"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29"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27" y="160021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17E9C475-FCD6-4E43-BD3D-55B2B221529B}" type="datetime1">
              <a:rPr lang="ja-JP" altLang="en-US" smtClean="0"/>
              <a:t>2019/3/29</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4AFA667-656C-4A2B-B268-0BB210645409}"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14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14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1EE06E01-3483-45AF-A840-57E60D68EF10}" type="datetime1">
              <a:rPr lang="ja-JP" altLang="en-US" smtClean="0"/>
              <a:t>2019/3/29</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97D3398F-4901-476B-9B79-FA056AA74676}"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855390C9-0EF4-44BC-A610-DB337D90CF9D}" type="datetime1">
              <a:rPr lang="ja-JP" altLang="en-US" smtClean="0"/>
              <a:t>2019/3/29</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A288704E-6EFA-41F6-AAC6-FABE3FDC189F}"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775C0AF2-769C-4883-BC3C-E89091BC5475}" type="datetime1">
              <a:rPr lang="ja-JP" altLang="en-US" smtClean="0"/>
              <a:t>2019/3/29</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5AD5E63D-5C85-408A-B1DD-F359174051D3}"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34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87" y="27307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340" y="143511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6724DFBD-9D91-4FC7-9CDC-8349F63A8795}" type="datetime1">
              <a:rPr lang="ja-JP" altLang="en-US" smtClean="0"/>
              <a:t>2019/3/29</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8764300E-B0DD-4743-B71A-6D022CAA4AC5}"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2"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92" y="612783"/>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92"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396AB2AF-AE02-48FE-8519-D0BC53E2F9C3}" type="datetime1">
              <a:rPr lang="ja-JP" altLang="en-US" smtClean="0"/>
              <a:t>2019/3/29</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4D996222-4A73-439C-8AF8-BA722E1F0F8A}"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theme" Target="../theme/theme2.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426" y="274638"/>
            <a:ext cx="822916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426" y="1600206"/>
            <a:ext cx="822916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420" y="6356751"/>
            <a:ext cx="2133161" cy="365125"/>
          </a:xfrm>
          <a:prstGeom prst="rect">
            <a:avLst/>
          </a:prstGeom>
        </p:spPr>
        <p:txBody>
          <a:bodyPr vert="horz" lIns="91440" tIns="45720" rIns="91440" bIns="45720" rtlCol="0" anchor="ctr"/>
          <a:lstStyle>
            <a:lvl1pPr algn="l">
              <a:defRPr sz="1200" b="0">
                <a:solidFill>
                  <a:prstClr val="black">
                    <a:tint val="75000"/>
                  </a:prstClr>
                </a:solidFill>
                <a:latin typeface="Calibri"/>
                <a:ea typeface="ＭＳ Ｐゴシック"/>
              </a:defRPr>
            </a:lvl1pPr>
          </a:lstStyle>
          <a:p>
            <a:pPr>
              <a:defRPr/>
            </a:pPr>
            <a:fld id="{D7B823D2-8119-4AEC-A72C-89A4DB969AF7}" type="datetime1">
              <a:rPr lang="ja-JP" altLang="en-US" smtClean="0"/>
              <a:t>2019/3/29</a:t>
            </a:fld>
            <a:endParaRPr lang="ja-JP" altLang="en-US"/>
          </a:p>
        </p:txBody>
      </p:sp>
      <p:sp>
        <p:nvSpPr>
          <p:cNvPr id="5" name="フッター プレースホルダ 4"/>
          <p:cNvSpPr>
            <a:spLocks noGrp="1"/>
          </p:cNvSpPr>
          <p:nvPr>
            <p:ph type="ftr" sz="quarter" idx="3"/>
          </p:nvPr>
        </p:nvSpPr>
        <p:spPr>
          <a:xfrm>
            <a:off x="3124237" y="6356751"/>
            <a:ext cx="2895526" cy="365125"/>
          </a:xfrm>
          <a:prstGeom prst="rect">
            <a:avLst/>
          </a:prstGeom>
        </p:spPr>
        <p:txBody>
          <a:bodyPr vert="horz" lIns="91440" tIns="45720" rIns="91440" bIns="45720" rtlCol="0" anchor="ctr"/>
          <a:lstStyle>
            <a:lvl1pPr algn="ctr">
              <a:defRPr sz="1200" b="0">
                <a:solidFill>
                  <a:prstClr val="black">
                    <a:tint val="75000"/>
                  </a:prstClr>
                </a:solidFill>
                <a:latin typeface="Calibri"/>
                <a:ea typeface="ＭＳ Ｐゴシック"/>
              </a:defRPr>
            </a:lvl1pPr>
          </a:lstStyle>
          <a:p>
            <a:pPr>
              <a:defRPr/>
            </a:pPr>
            <a:endParaRPr lang="ja-JP" altLang="en-US"/>
          </a:p>
        </p:txBody>
      </p:sp>
      <p:sp>
        <p:nvSpPr>
          <p:cNvPr id="6" name="スライド番号プレースホルダ 5"/>
          <p:cNvSpPr>
            <a:spLocks noGrp="1"/>
          </p:cNvSpPr>
          <p:nvPr>
            <p:ph type="sldNum" sz="quarter" idx="4"/>
          </p:nvPr>
        </p:nvSpPr>
        <p:spPr>
          <a:xfrm>
            <a:off x="7010839" y="6492875"/>
            <a:ext cx="2133161" cy="365125"/>
          </a:xfrm>
          <a:prstGeom prst="rect">
            <a:avLst/>
          </a:prstGeom>
        </p:spPr>
        <p:txBody>
          <a:bodyPr vert="horz" lIns="91440" tIns="45720" rIns="91440" bIns="45720" rtlCol="0" anchor="ctr"/>
          <a:lstStyle>
            <a:lvl1pPr algn="r">
              <a:defRPr sz="1400" b="0">
                <a:solidFill>
                  <a:schemeClr val="tx1"/>
                </a:solidFill>
                <a:latin typeface="Calibri"/>
                <a:ea typeface="ＭＳ Ｐゴシック"/>
              </a:defRPr>
            </a:lvl1pPr>
          </a:lstStyle>
          <a:p>
            <a:pPr>
              <a:defRPr/>
            </a:pPr>
            <a:fld id="{4924563F-111E-4996-9CBE-215F31044931}" type="slidenum">
              <a:rPr lang="ja-JP" altLang="en-US" smtClean="0"/>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014" r:id="rId1"/>
    <p:sldLayoutId id="2147484015" r:id="rId2"/>
    <p:sldLayoutId id="2147484016" r:id="rId3"/>
    <p:sldLayoutId id="2147484017" r:id="rId4"/>
    <p:sldLayoutId id="2147484018" r:id="rId5"/>
    <p:sldLayoutId id="2147484019" r:id="rId6"/>
    <p:sldLayoutId id="2147484020" r:id="rId7"/>
    <p:sldLayoutId id="2147484021" r:id="rId8"/>
    <p:sldLayoutId id="2147484022" r:id="rId9"/>
    <p:sldLayoutId id="2147484023" r:id="rId10"/>
    <p:sldLayoutId id="2147484024" r:id="rId11"/>
    <p:sldLayoutId id="2147484025" r:id="rId12"/>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solidFill>
                <a:srgbClr val="000000"/>
              </a:solidFill>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sz="1600">
              <a:solidFill>
                <a:srgbClr val="000000"/>
              </a:solidFill>
              <a:latin typeface="Verdana" pitchFamily="34" charset="0"/>
            </a:endParaRPr>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vl1pPr>
          </a:lstStyle>
          <a:p>
            <a:pPr>
              <a:defRPr/>
            </a:pPr>
            <a:endParaRPr lang="en-US" altLang="ja-JP">
              <a:solidFill>
                <a:srgbClr val="000000"/>
              </a:solidFill>
              <a:latin typeface="Verdana" pitchFamily="34" charset="0"/>
            </a:endParaRPr>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lvl1pPr>
          </a:lstStyle>
          <a:p>
            <a:pPr>
              <a:defRPr/>
            </a:pPr>
            <a:endParaRPr lang="ja-JP" altLang="en-US" sz="800">
              <a:solidFill>
                <a:srgbClr val="000000"/>
              </a:solidFill>
              <a:latin typeface="Verdana" pitchFamily="34" charset="0"/>
            </a:endParaRPr>
          </a:p>
        </p:txBody>
      </p:sp>
    </p:spTree>
    <p:extLst>
      <p:ext uri="{BB962C8B-B14F-4D97-AF65-F5344CB8AC3E}">
        <p14:creationId xmlns:p14="http://schemas.microsoft.com/office/powerpoint/2010/main" val="3424164404"/>
      </p:ext>
    </p:extLst>
  </p:cSld>
  <p:clrMap bg1="lt1" tx1="dk1" bg2="lt2" tx2="dk2" accent1="accent1" accent2="accent2" accent3="accent3" accent4="accent4" accent5="accent5" accent6="accent6" hlink="hlink" folHlink="folHlink"/>
  <p:sldLayoutIdLst>
    <p:sldLayoutId id="2147484027" r:id="rId1"/>
    <p:sldLayoutId id="2147484028" r:id="rId2"/>
    <p:sldLayoutId id="2147484029" r:id="rId3"/>
    <p:sldLayoutId id="2147484030" r:id="rId4"/>
    <p:sldLayoutId id="2147484031" r:id="rId5"/>
    <p:sldLayoutId id="2147484032" r:id="rId6"/>
    <p:sldLayoutId id="2147484033" r:id="rId7"/>
    <p:sldLayoutId id="2147484034" r:id="rId8"/>
    <p:sldLayoutId id="2147484035" r:id="rId9"/>
    <p:sldLayoutId id="2147484036" r:id="rId10"/>
    <p:sldLayoutId id="2147484037" r:id="rId11"/>
    <p:sldLayoutId id="2147484038" r:id="rId12"/>
    <p:sldLayoutId id="2147484039" r:id="rId13"/>
    <p:sldLayoutId id="2147484040" r:id="rId14"/>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2800" b="1" spc="50" dirty="0">
                <a:ln w="11430"/>
                <a:effectLst>
                  <a:outerShdw blurRad="76200" dist="50800" dir="5400000" algn="tl" rotWithShape="0">
                    <a:srgbClr val="000000">
                      <a:alpha val="65000"/>
                    </a:srgbClr>
                  </a:outerShdw>
                </a:effectLst>
              </a:rPr>
              <a:t>要介護認定質問受付窓口</a:t>
            </a:r>
            <a:r>
              <a:rPr lang="ja-JP" altLang="en-US" sz="2800" b="1" spc="50" dirty="0" smtClean="0">
                <a:ln w="11430"/>
                <a:effectLst>
                  <a:outerShdw blurRad="76200" dist="50800" dir="5400000" algn="tl" rotWithShape="0">
                    <a:srgbClr val="000000">
                      <a:alpha val="65000"/>
                    </a:srgbClr>
                  </a:outerShdw>
                </a:effectLst>
              </a:rPr>
              <a:t>に寄せられる</a:t>
            </a:r>
            <a:r>
              <a:rPr lang="ja-JP" altLang="en-US" sz="2800" b="1" spc="50" dirty="0">
                <a:ln w="11430"/>
                <a:effectLst>
                  <a:outerShdw blurRad="76200" dist="50800" dir="5400000" algn="tl" rotWithShape="0">
                    <a:srgbClr val="000000">
                      <a:alpha val="65000"/>
                    </a:srgbClr>
                  </a:outerShdw>
                </a:effectLst>
              </a:rPr>
              <a:t>質問</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dirty="0" smtClean="0">
                <a:solidFill>
                  <a:srgbClr val="000000"/>
                </a:solidFill>
                <a:latin typeface="Verdana" pitchFamily="34" charset="0"/>
              </a:rPr>
              <a:t>平成</a:t>
            </a:r>
            <a:r>
              <a:rPr lang="en-US" altLang="ja-JP" dirty="0" smtClean="0">
                <a:solidFill>
                  <a:srgbClr val="000000"/>
                </a:solidFill>
                <a:latin typeface="Verdana" pitchFamily="34" charset="0"/>
              </a:rPr>
              <a:t>30</a:t>
            </a:r>
            <a:r>
              <a:rPr lang="ja-JP" altLang="en-US" dirty="0" smtClean="0">
                <a:solidFill>
                  <a:srgbClr val="000000"/>
                </a:solidFill>
                <a:latin typeface="Verdana" pitchFamily="34" charset="0"/>
              </a:rPr>
              <a:t>年度　厚生</a:t>
            </a:r>
            <a:r>
              <a:rPr lang="ja-JP" altLang="en-US" dirty="0">
                <a:solidFill>
                  <a:srgbClr val="000000"/>
                </a:solidFill>
                <a:latin typeface="Verdana" pitchFamily="34" charset="0"/>
              </a:rPr>
              <a:t>労働省 </a:t>
            </a:r>
            <a:r>
              <a:rPr lang="ja-JP" altLang="en-US" dirty="0" smtClean="0">
                <a:solidFill>
                  <a:srgbClr val="000000"/>
                </a:solidFill>
                <a:latin typeface="Verdana" pitchFamily="34" charset="0"/>
              </a:rPr>
              <a:t>認定調査員能力向上研修会</a:t>
            </a:r>
            <a:endParaRPr lang="ja-JP" altLang="en-US" dirty="0">
              <a:solidFill>
                <a:srgbClr val="000000"/>
              </a:solidFill>
              <a:latin typeface="Verdana" pitchFamily="34" charset="0"/>
            </a:endParaRPr>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dirty="0">
              <a:solidFill>
                <a:srgbClr val="000000"/>
              </a:solidFill>
              <a:latin typeface="Verdana" pitchFamily="34" charset="0"/>
            </a:endParaRPr>
          </a:p>
        </p:txBody>
      </p:sp>
      <p:sp>
        <p:nvSpPr>
          <p:cNvPr id="7"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p>
          <a:p>
            <a:pPr algn="ctr"/>
            <a:endParaRPr kumimoji="1" lang="ja-JP" altLang="en-US" sz="1600" dirty="0"/>
          </a:p>
        </p:txBody>
      </p:sp>
    </p:spTree>
    <p:extLst>
      <p:ext uri="{BB962C8B-B14F-4D97-AF65-F5344CB8AC3E}">
        <p14:creationId xmlns:p14="http://schemas.microsoft.com/office/powerpoint/2010/main" val="30257482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734518"/>
            <a:ext cx="8503318" cy="5688012"/>
          </a:xfrm>
        </p:spPr>
        <p:txBody>
          <a:bodyPr/>
          <a:lstStyle/>
          <a:p>
            <a:pPr>
              <a:lnSpc>
                <a:spcPct val="90000"/>
              </a:lnSpc>
            </a:pPr>
            <a:endParaRPr lang="ja-JP" altLang="en-US" sz="2400" dirty="0" smtClean="0"/>
          </a:p>
          <a:p>
            <a:pPr>
              <a:lnSpc>
                <a:spcPct val="90000"/>
              </a:lnSpc>
            </a:pPr>
            <a:r>
              <a:rPr lang="ja-JP" altLang="en-US" sz="2400" dirty="0" smtClean="0"/>
              <a:t>排泄行為は介助されていないが、一日に何度も失禁がありシーツ交換が発生している場合、「排尿」の選択は「介助なし」になるのか。</a:t>
            </a:r>
          </a:p>
          <a:p>
            <a:pPr marL="0" indent="0">
              <a:lnSpc>
                <a:spcPct val="90000"/>
              </a:lnSpc>
              <a:buNone/>
            </a:pPr>
            <a:endParaRPr lang="ja-JP" altLang="en-US" sz="2400" dirty="0" smtClean="0"/>
          </a:p>
          <a:p>
            <a:pPr>
              <a:lnSpc>
                <a:spcPct val="90000"/>
              </a:lnSpc>
            </a:pPr>
            <a:r>
              <a:rPr lang="ja-JP" altLang="en-US" sz="2400" dirty="0" smtClean="0"/>
              <a:t>「介助されていない」状態や「実際に行われている介助」が、対象者にとって「不適切であると認定調査員が判断する場合は、その理由を特記事項に記載した上で、適切な「介助の方法」を選択します。</a:t>
            </a:r>
            <a:endParaRPr lang="en-US" altLang="ja-JP" sz="2400" dirty="0" smtClean="0"/>
          </a:p>
          <a:p>
            <a:pPr>
              <a:lnSpc>
                <a:spcPct val="90000"/>
              </a:lnSpc>
            </a:pPr>
            <a:r>
              <a:rPr lang="ja-JP" altLang="en-US" sz="2400" dirty="0" smtClean="0"/>
              <a:t>不適切な状況にあると判断された場合は、単に「できる－できない」といった個々の能力のみで評価せず、生活環境や本人の置かれている状態なども含めて総合的に判断します。（</a:t>
            </a:r>
            <a:r>
              <a:rPr lang="en-US" altLang="ja-JP" sz="2400" dirty="0" smtClean="0"/>
              <a:t>Q&amp;A</a:t>
            </a:r>
            <a:r>
              <a:rPr lang="ja-JP" altLang="en-US" sz="2400" dirty="0" smtClean="0"/>
              <a:t>問３）</a:t>
            </a:r>
          </a:p>
          <a:p>
            <a:pPr>
              <a:lnSpc>
                <a:spcPct val="90000"/>
              </a:lnSpc>
            </a:pPr>
            <a:r>
              <a:rPr lang="ja-JP" altLang="en-US" sz="2400" dirty="0" smtClean="0"/>
              <a:t>調査にあたっては、特記事項により、実際にかかっている介護の手間を審査会に伝えることが重要。選択肢の選択で把握できない介護の手間は、特記事項に記載します。（</a:t>
            </a:r>
            <a:r>
              <a:rPr lang="en-US" altLang="ja-JP" sz="2400" dirty="0" smtClean="0"/>
              <a:t>H22/2/2</a:t>
            </a:r>
            <a:r>
              <a:rPr lang="ja-JP" altLang="en-US" sz="2400" dirty="0" smtClean="0"/>
              <a:t>　事務連絡）</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排尿・排便における失禁について</a:t>
            </a:r>
            <a:endParaRPr lang="ja-JP" altLang="en-US" sz="3200" dirty="0">
              <a:solidFill>
                <a:srgbClr val="FFFFFF"/>
              </a:solidFill>
            </a:endParaRPr>
          </a:p>
        </p:txBody>
      </p:sp>
      <p:sp>
        <p:nvSpPr>
          <p:cNvPr id="7174" name="AutoShape 6"/>
          <p:cNvSpPr>
            <a:spLocks noChangeArrowheads="1"/>
          </p:cNvSpPr>
          <p:nvPr/>
        </p:nvSpPr>
        <p:spPr bwMode="auto">
          <a:xfrm>
            <a:off x="582041" y="2265215"/>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778100"/>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9</a:t>
            </a:fld>
            <a:endParaRPr lang="ja-JP" altLang="en-US"/>
          </a:p>
        </p:txBody>
      </p:sp>
    </p:spTree>
    <p:extLst>
      <p:ext uri="{BB962C8B-B14F-4D97-AF65-F5344CB8AC3E}">
        <p14:creationId xmlns:p14="http://schemas.microsoft.com/office/powerpoint/2010/main" val="3621874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幻視・幻聴に基づく場合でも、作話に該当するか。</a:t>
            </a:r>
            <a:endParaRPr lang="en-US" altLang="ja-JP" sz="2400" dirty="0" smtClean="0"/>
          </a:p>
          <a:p>
            <a:pPr>
              <a:lnSpc>
                <a:spcPct val="90000"/>
              </a:lnSpc>
            </a:pPr>
            <a:endParaRPr lang="en-US" altLang="ja-JP" sz="2400" dirty="0" smtClean="0"/>
          </a:p>
          <a:p>
            <a:pPr>
              <a:lnSpc>
                <a:spcPct val="90000"/>
              </a:lnSpc>
            </a:pPr>
            <a:endParaRPr lang="ja-JP" altLang="en-US" sz="2400" dirty="0" smtClean="0"/>
          </a:p>
          <a:p>
            <a:pPr>
              <a:lnSpc>
                <a:spcPct val="90000"/>
              </a:lnSpc>
            </a:pPr>
            <a:r>
              <a:rPr lang="ja-JP" altLang="en-US" sz="2400" dirty="0" smtClean="0"/>
              <a:t>「作話」行動とは、事実とは異なる話をすることです。自分に都合のいいように事実と異なる話をすることや起こしてしまった失敗を取りつくろうためのありもしない話をすることも含みます。（テキスト</a:t>
            </a:r>
            <a:r>
              <a:rPr lang="en-US" altLang="ja-JP" sz="2400" dirty="0" smtClean="0"/>
              <a:t>P117</a:t>
            </a:r>
            <a:r>
              <a:rPr lang="ja-JP" altLang="en-US" sz="2400" dirty="0" smtClean="0"/>
              <a:t>）</a:t>
            </a:r>
          </a:p>
          <a:p>
            <a:pPr>
              <a:lnSpc>
                <a:spcPct val="90000"/>
              </a:lnSpc>
            </a:pPr>
            <a:r>
              <a:rPr lang="ja-JP" altLang="en-US" sz="2400" dirty="0" smtClean="0"/>
              <a:t>「精神・行動障害」については、調査対象者の状況（意識障害・性格等）、施設等による予防的な対策（昼夜逆転に対応するための睡眠薬の内服等）、治療の効果も含めて、選択肢に示された状況の有無で選択します。（テキスト</a:t>
            </a:r>
            <a:r>
              <a:rPr lang="en-US" altLang="ja-JP" sz="2400" dirty="0" smtClean="0"/>
              <a:t>P115</a:t>
            </a:r>
            <a:r>
              <a:rPr lang="ja-JP" altLang="en-US" sz="2400" dirty="0" smtClean="0"/>
              <a:t>）</a:t>
            </a:r>
            <a:endParaRPr lang="en-US" altLang="ja-JP" sz="2400" dirty="0" smtClean="0"/>
          </a:p>
          <a:p>
            <a:pPr>
              <a:lnSpc>
                <a:spcPct val="90000"/>
              </a:lnSpc>
            </a:pPr>
            <a:endParaRPr lang="en-US" altLang="ja-JP" sz="24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「作話」と「幻視幻聴」</a:t>
            </a:r>
            <a:endParaRPr lang="ja-JP" altLang="en-US" sz="3200" dirty="0">
              <a:solidFill>
                <a:srgbClr val="FFFFFF"/>
              </a:solidFill>
            </a:endParaRPr>
          </a:p>
        </p:txBody>
      </p:sp>
      <p:sp>
        <p:nvSpPr>
          <p:cNvPr id="7174" name="AutoShape 6"/>
          <p:cNvSpPr>
            <a:spLocks noChangeArrowheads="1"/>
          </p:cNvSpPr>
          <p:nvPr/>
        </p:nvSpPr>
        <p:spPr bwMode="auto">
          <a:xfrm>
            <a:off x="582041" y="2132856"/>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10</a:t>
            </a:fld>
            <a:endParaRPr lang="ja-JP" altLang="en-US"/>
          </a:p>
        </p:txBody>
      </p:sp>
    </p:spTree>
    <p:extLst>
      <p:ext uri="{BB962C8B-B14F-4D97-AF65-F5344CB8AC3E}">
        <p14:creationId xmlns:p14="http://schemas.microsoft.com/office/powerpoint/2010/main" val="3061932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入退院、転院は外出に含まれるか。</a:t>
            </a:r>
          </a:p>
          <a:p>
            <a:pPr>
              <a:lnSpc>
                <a:spcPct val="90000"/>
              </a:lnSpc>
            </a:pPr>
            <a:r>
              <a:rPr lang="ja-JP" altLang="en-US" sz="2400" dirty="0" smtClean="0"/>
              <a:t>日頃は外出がないが、調査日前にたまたま一度外出した場合も「月１回」でよいか。</a:t>
            </a:r>
          </a:p>
          <a:p>
            <a:pPr>
              <a:lnSpc>
                <a:spcPct val="90000"/>
              </a:lnSpc>
            </a:pPr>
            <a:r>
              <a:rPr lang="ja-JP" altLang="en-US" sz="2400" dirty="0" smtClean="0"/>
              <a:t>外泊やショートステイも含まれるか。宿泊を伴う外出の場合の、期間の考え方（２泊３日は３回？）。</a:t>
            </a:r>
            <a:endParaRPr lang="en-US" altLang="ja-JP" sz="2400" dirty="0" smtClean="0"/>
          </a:p>
          <a:p>
            <a:pPr>
              <a:lnSpc>
                <a:spcPct val="90000"/>
              </a:lnSpc>
            </a:pPr>
            <a:endParaRPr lang="ja-JP" altLang="en-US" sz="2400" dirty="0" smtClean="0"/>
          </a:p>
          <a:p>
            <a:pPr>
              <a:lnSpc>
                <a:spcPct val="90000"/>
              </a:lnSpc>
            </a:pPr>
            <a:endParaRPr lang="en-US" altLang="ja-JP" sz="2400" dirty="0" smtClean="0"/>
          </a:p>
          <a:p>
            <a:pPr>
              <a:lnSpc>
                <a:spcPct val="90000"/>
              </a:lnSpc>
            </a:pPr>
            <a:r>
              <a:rPr lang="ja-JP" altLang="en-US" sz="2000" dirty="0" smtClean="0"/>
              <a:t>「外出頻度」とは、</a:t>
            </a:r>
            <a:r>
              <a:rPr lang="en-US" altLang="ja-JP" sz="2000" dirty="0" smtClean="0"/>
              <a:t>1</a:t>
            </a:r>
            <a:r>
              <a:rPr lang="ja-JP" altLang="en-US" sz="2000" dirty="0" smtClean="0"/>
              <a:t>回概ね</a:t>
            </a:r>
            <a:r>
              <a:rPr lang="en-US" altLang="ja-JP" sz="2000" dirty="0" smtClean="0"/>
              <a:t>30</a:t>
            </a:r>
            <a:r>
              <a:rPr lang="ja-JP" altLang="en-US" sz="2000" dirty="0" smtClean="0"/>
              <a:t>分以上、居住地の敷地外へ出る頻度を評価するもの。外出の目的や、同行者の有無、目的地等は問わない。徘徊や救急搬送は外出とは考えない。また、同一施設・敷地内のデイサービス、診療所等への移動も外出とは考えない。（テキスト</a:t>
            </a:r>
            <a:r>
              <a:rPr lang="en-US" altLang="ja-JP" sz="2000" dirty="0" smtClean="0"/>
              <a:t>P99</a:t>
            </a:r>
            <a:r>
              <a:rPr lang="ja-JP" altLang="en-US" sz="2000" dirty="0" smtClean="0"/>
              <a:t>）</a:t>
            </a:r>
          </a:p>
          <a:p>
            <a:pPr>
              <a:lnSpc>
                <a:spcPct val="90000"/>
              </a:lnSpc>
            </a:pPr>
            <a:r>
              <a:rPr lang="ja-JP" altLang="en-US" sz="2000" dirty="0" smtClean="0"/>
              <a:t>判断に迷う際には、各基本調査項目の定義等に基づき選択した上で、対象者の具体的な状況（介護の手間、平均的な手間の出現頻度、選択に迷った状況等）と認定調査員の判断根拠等を特記事項に記載する。（</a:t>
            </a:r>
            <a:r>
              <a:rPr lang="en-US" altLang="ja-JP" sz="2000" dirty="0" smtClean="0"/>
              <a:t>Q&amp;A</a:t>
            </a:r>
            <a:r>
              <a:rPr lang="ja-JP" altLang="en-US" sz="2000" dirty="0" smtClean="0"/>
              <a:t>問２）</a:t>
            </a:r>
          </a:p>
          <a:p>
            <a:pPr>
              <a:lnSpc>
                <a:spcPct val="90000"/>
              </a:lnSpc>
            </a:pPr>
            <a:endParaRPr lang="en-US" altLang="ja-JP" sz="20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外出頻度について</a:t>
            </a:r>
            <a:endParaRPr lang="ja-JP" altLang="en-US" sz="3200" dirty="0">
              <a:solidFill>
                <a:srgbClr val="FFFFFF"/>
              </a:solidFill>
            </a:endParaRPr>
          </a:p>
        </p:txBody>
      </p:sp>
      <p:sp>
        <p:nvSpPr>
          <p:cNvPr id="7174" name="AutoShape 6"/>
          <p:cNvSpPr>
            <a:spLocks noChangeArrowheads="1"/>
          </p:cNvSpPr>
          <p:nvPr/>
        </p:nvSpPr>
        <p:spPr bwMode="auto">
          <a:xfrm>
            <a:off x="582041" y="3573016"/>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11</a:t>
            </a:fld>
            <a:endParaRPr lang="ja-JP" altLang="en-US"/>
          </a:p>
        </p:txBody>
      </p:sp>
    </p:spTree>
    <p:extLst>
      <p:ext uri="{BB962C8B-B14F-4D97-AF65-F5344CB8AC3E}">
        <p14:creationId xmlns:p14="http://schemas.microsoft.com/office/powerpoint/2010/main" val="7014488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認定質問窓口のご案内</a:t>
            </a:r>
            <a:endParaRPr kumimoji="1" lang="ja-JP" altLang="en-US" dirty="0"/>
          </a:p>
        </p:txBody>
      </p:sp>
      <p:sp>
        <p:nvSpPr>
          <p:cNvPr id="4" name="コンテンツ プレースホルダー 3"/>
          <p:cNvSpPr>
            <a:spLocks noGrp="1"/>
          </p:cNvSpPr>
          <p:nvPr>
            <p:ph sz="quarter" idx="1"/>
          </p:nvPr>
        </p:nvSpPr>
        <p:spPr>
          <a:xfrm>
            <a:off x="566738" y="1341437"/>
            <a:ext cx="8001000" cy="4912217"/>
          </a:xfrm>
        </p:spPr>
        <p:txBody>
          <a:bodyPr>
            <a:normAutofit fontScale="92500" lnSpcReduction="10000"/>
          </a:bodyPr>
          <a:lstStyle/>
          <a:p>
            <a:pPr>
              <a:lnSpc>
                <a:spcPct val="110000"/>
              </a:lnSpc>
            </a:pPr>
            <a:r>
              <a:rPr lang="ja-JP" altLang="en-US" dirty="0" smtClean="0"/>
              <a:t>利用方法</a:t>
            </a:r>
            <a:endParaRPr lang="en-US" altLang="ja-JP" dirty="0" smtClean="0"/>
          </a:p>
          <a:p>
            <a:pPr lvl="1">
              <a:lnSpc>
                <a:spcPct val="110000"/>
              </a:lnSpc>
            </a:pPr>
            <a:r>
              <a:rPr lang="ja-JP" altLang="en-US" dirty="0" smtClean="0"/>
              <a:t>要介護認定適正化事業ホームページ</a:t>
            </a:r>
            <a:r>
              <a:rPr lang="en-US" altLang="ja-JP" dirty="0" smtClean="0"/>
              <a:t/>
            </a:r>
            <a:br>
              <a:rPr lang="en-US" altLang="ja-JP" dirty="0" smtClean="0"/>
            </a:br>
            <a:r>
              <a:rPr lang="ja-JP" altLang="en-US" sz="2000" dirty="0" smtClean="0"/>
              <a:t>（</a:t>
            </a:r>
            <a:r>
              <a:rPr lang="en-US" altLang="ja-JP" sz="2000" dirty="0" smtClean="0"/>
              <a:t>www.nintei.net</a:t>
            </a:r>
            <a:r>
              <a:rPr lang="ja-JP" altLang="en-US" sz="2000" dirty="0" smtClean="0"/>
              <a:t>）</a:t>
            </a:r>
            <a:r>
              <a:rPr lang="ja-JP" altLang="en-US" dirty="0" smtClean="0"/>
              <a:t>から「認定質問窓口」にアクセス</a:t>
            </a:r>
            <a:endParaRPr lang="en-US" altLang="ja-JP" dirty="0" smtClean="0"/>
          </a:p>
          <a:p>
            <a:pPr lvl="1">
              <a:lnSpc>
                <a:spcPct val="110000"/>
              </a:lnSpc>
            </a:pPr>
            <a:r>
              <a:rPr kumimoji="1" lang="ja-JP" altLang="en-US" dirty="0" smtClean="0"/>
              <a:t>利用対象者は、</a:t>
            </a:r>
            <a:r>
              <a:rPr kumimoji="1" lang="ja-JP" altLang="en-US" u="sng" dirty="0" smtClean="0"/>
              <a:t>自治体担当者</a:t>
            </a:r>
            <a:r>
              <a:rPr kumimoji="1" lang="ja-JP" altLang="en-US" dirty="0" smtClean="0"/>
              <a:t>のみ。</a:t>
            </a:r>
            <a:r>
              <a:rPr kumimoji="1" lang="en-US" altLang="ja-JP" dirty="0" smtClean="0"/>
              <a:t/>
            </a:r>
            <a:br>
              <a:rPr kumimoji="1" lang="en-US" altLang="ja-JP" dirty="0" smtClean="0"/>
            </a:br>
            <a:r>
              <a:rPr kumimoji="1" lang="en-US" altLang="ja-JP" sz="2000" dirty="0" smtClean="0"/>
              <a:t>※</a:t>
            </a:r>
            <a:r>
              <a:rPr kumimoji="1" lang="ja-JP" altLang="en-US" sz="2000" dirty="0" smtClean="0"/>
              <a:t>利用には、あらかじめ全自治体に通知しているパスワード（共通）が必要。</a:t>
            </a:r>
            <a:endParaRPr kumimoji="1" lang="en-US" altLang="ja-JP" dirty="0" smtClean="0"/>
          </a:p>
          <a:p>
            <a:pPr lvl="0">
              <a:lnSpc>
                <a:spcPct val="110000"/>
              </a:lnSpc>
            </a:pPr>
            <a:r>
              <a:rPr kumimoji="1" lang="ja-JP" altLang="en-US" dirty="0" smtClean="0"/>
              <a:t>留意点</a:t>
            </a:r>
            <a:endParaRPr kumimoji="1" lang="en-US" altLang="ja-JP" dirty="0" smtClean="0"/>
          </a:p>
          <a:p>
            <a:pPr lvl="1">
              <a:lnSpc>
                <a:spcPct val="110000"/>
              </a:lnSpc>
            </a:pPr>
            <a:r>
              <a:rPr lang="ja-JP" altLang="en-US" dirty="0"/>
              <a:t>基本調査項目の</a:t>
            </a:r>
            <a:r>
              <a:rPr lang="ja-JP" altLang="en-US" dirty="0" smtClean="0"/>
              <a:t>定義等について、テキストに記載のない個別的・具体的な状況について、本窓口で新たな判断基準や解釈を示すことは一切行わない。</a:t>
            </a:r>
            <a:endParaRPr lang="en-US" altLang="ja-JP" dirty="0"/>
          </a:p>
          <a:p>
            <a:pPr marL="909637" lvl="2" indent="0">
              <a:lnSpc>
                <a:spcPct val="110000"/>
              </a:lnSpc>
              <a:buNone/>
            </a:pPr>
            <a:r>
              <a:rPr lang="ja-JP" altLang="en-US" dirty="0" smtClean="0"/>
              <a:t>→</a:t>
            </a:r>
            <a:r>
              <a:rPr lang="ja-JP" altLang="en-US" sz="2400" dirty="0"/>
              <a:t>迷うものは特記事項に記載</a:t>
            </a:r>
            <a:r>
              <a:rPr lang="ja-JP" altLang="en-US" sz="2400" dirty="0" smtClean="0"/>
              <a:t>し、介護認定審査会の判断を　仰ぐという基本原則</a:t>
            </a:r>
            <a:endParaRPr lang="ja-JP" altLang="en-US" sz="2400" dirty="0"/>
          </a:p>
          <a:p>
            <a:pPr marL="909637" lvl="2" indent="0">
              <a:lnSpc>
                <a:spcPct val="110000"/>
              </a:lnSpc>
              <a:buNone/>
            </a:pPr>
            <a:endParaRPr lang="en-US" altLang="ja-JP" dirty="0" smtClean="0"/>
          </a:p>
        </p:txBody>
      </p:sp>
    </p:spTree>
    <p:extLst>
      <p:ext uri="{BB962C8B-B14F-4D97-AF65-F5344CB8AC3E}">
        <p14:creationId xmlns:p14="http://schemas.microsoft.com/office/powerpoint/2010/main" val="3801784021"/>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382447" y="909638"/>
            <a:ext cx="8512113" cy="5688012"/>
          </a:xfrm>
        </p:spPr>
        <p:txBody>
          <a:bodyPr/>
          <a:lstStyle/>
          <a:p>
            <a:pPr>
              <a:lnSpc>
                <a:spcPct val="90000"/>
              </a:lnSpc>
            </a:pPr>
            <a:endParaRPr lang="ja-JP" altLang="en-US" sz="2400" dirty="0" smtClean="0"/>
          </a:p>
          <a:p>
            <a:pPr>
              <a:lnSpc>
                <a:spcPct val="90000"/>
              </a:lnSpc>
            </a:pPr>
            <a:r>
              <a:rPr lang="en-US" altLang="ja-JP" sz="2400" dirty="0" smtClean="0"/>
              <a:t>3-3  </a:t>
            </a:r>
            <a:r>
              <a:rPr lang="ja-JP" altLang="en-US" sz="2400" dirty="0" smtClean="0"/>
              <a:t>生年月日や年齢を言う</a:t>
            </a:r>
            <a:endParaRPr lang="en-US" altLang="ja-JP" sz="2400" dirty="0" smtClean="0"/>
          </a:p>
          <a:p>
            <a:pPr>
              <a:lnSpc>
                <a:spcPct val="90000"/>
              </a:lnSpc>
              <a:buNone/>
            </a:pPr>
            <a:r>
              <a:rPr lang="ja-JP" altLang="en-US" sz="2400" dirty="0" smtClean="0"/>
              <a:t>　　テキスト</a:t>
            </a:r>
            <a:r>
              <a:rPr lang="ja-JP" altLang="en-US" sz="2400" dirty="0" err="1" smtClean="0"/>
              <a:t>ｐ</a:t>
            </a:r>
            <a:r>
              <a:rPr lang="en-US" altLang="ja-JP" sz="2400" dirty="0" smtClean="0"/>
              <a:t>104</a:t>
            </a:r>
            <a:r>
              <a:rPr lang="ja-JP" altLang="en-US" sz="2400" dirty="0" smtClean="0"/>
              <a:t>に「実際の生年月日と数日間のずれであれば「できる」を選択する、とありますが、「数日間」を何日と判断すればよいでしょうか？ （３日のずれであれば「できる」に含むのか「できない」となるのか、判断に迷います。）</a:t>
            </a:r>
          </a:p>
          <a:p>
            <a:pPr>
              <a:lnSpc>
                <a:spcPct val="90000"/>
              </a:lnSpc>
            </a:pPr>
            <a:endParaRPr lang="ja-JP" altLang="en-US" sz="2400" dirty="0" smtClean="0"/>
          </a:p>
          <a:p>
            <a:pPr>
              <a:lnSpc>
                <a:spcPct val="90000"/>
              </a:lnSpc>
            </a:pPr>
            <a:endParaRPr lang="en-US" altLang="ja-JP" sz="2400" dirty="0" smtClean="0"/>
          </a:p>
          <a:p>
            <a:pPr>
              <a:lnSpc>
                <a:spcPct val="90000"/>
              </a:lnSpc>
            </a:pPr>
            <a:r>
              <a:rPr lang="ja-JP" altLang="en-US" sz="2400" dirty="0" smtClean="0"/>
              <a:t>「数日間のずれ」というテキスト通りです。</a:t>
            </a:r>
            <a:endParaRPr lang="en-US" altLang="ja-JP" sz="2400" dirty="0" smtClean="0"/>
          </a:p>
          <a:p>
            <a:pPr>
              <a:lnSpc>
                <a:spcPct val="90000"/>
              </a:lnSpc>
            </a:pPr>
            <a:r>
              <a:rPr lang="ja-JP" altLang="en-US" sz="2400" dirty="0" smtClean="0"/>
              <a:t>「３日はどうか」に回答すると、「４日はどうか」、「５日はどうか」、「６日はどうか」、という質問に全て答えざるを得なくなりますが、「数日間のずれ」という現行の運用で全国的に大きなばらつきは生じていません。</a:t>
            </a:r>
            <a:endParaRPr lang="en-US" altLang="ja-JP" sz="2400" dirty="0" smtClean="0"/>
          </a:p>
          <a:p>
            <a:pPr>
              <a:lnSpc>
                <a:spcPct val="90000"/>
              </a:lnSpc>
            </a:pPr>
            <a:r>
              <a:rPr lang="ja-JP" altLang="en-US" sz="2400" dirty="0" smtClean="0"/>
              <a:t>判断に迷った場合は、特記に記載し審査会の判断を仰いで下さい。</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個別の解釈は示さない質問の例（１）</a:t>
            </a:r>
            <a:endParaRPr lang="ja-JP" altLang="en-US" sz="3200" dirty="0">
              <a:solidFill>
                <a:srgbClr val="FFFFFF"/>
              </a:solidFill>
            </a:endParaRPr>
          </a:p>
        </p:txBody>
      </p:sp>
      <p:sp>
        <p:nvSpPr>
          <p:cNvPr id="7174" name="AutoShape 6"/>
          <p:cNvSpPr>
            <a:spLocks noChangeArrowheads="1"/>
          </p:cNvSpPr>
          <p:nvPr/>
        </p:nvSpPr>
        <p:spPr bwMode="auto">
          <a:xfrm>
            <a:off x="581946" y="3356992"/>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smtClean="0"/>
              <a:t>質問例</a:t>
            </a:r>
            <a:endParaRPr lang="ja-JP" altLang="en-US" dirty="0"/>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1</a:t>
            </a:fld>
            <a:endParaRPr lang="ja-JP" altLang="en-US"/>
          </a:p>
        </p:txBody>
      </p:sp>
    </p:spTree>
    <p:extLst>
      <p:ext uri="{BB962C8B-B14F-4D97-AF65-F5344CB8AC3E}">
        <p14:creationId xmlns:p14="http://schemas.microsoft.com/office/powerpoint/2010/main" val="32936167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320736" y="692696"/>
            <a:ext cx="8502671" cy="5695473"/>
          </a:xfrm>
        </p:spPr>
        <p:txBody>
          <a:bodyPr/>
          <a:lstStyle/>
          <a:p>
            <a:pPr>
              <a:lnSpc>
                <a:spcPct val="90000"/>
              </a:lnSpc>
            </a:pPr>
            <a:endParaRPr lang="ja-JP" altLang="en-US" sz="2400" dirty="0" smtClean="0"/>
          </a:p>
          <a:p>
            <a:pPr>
              <a:lnSpc>
                <a:spcPct val="90000"/>
              </a:lnSpc>
            </a:pPr>
            <a:r>
              <a:rPr lang="en-US" altLang="ja-JP" sz="2400" dirty="0" smtClean="0"/>
              <a:t>5-6  </a:t>
            </a:r>
            <a:r>
              <a:rPr lang="ja-JP" altLang="en-US" sz="2400" dirty="0" smtClean="0"/>
              <a:t>簡単な調理</a:t>
            </a:r>
            <a:endParaRPr lang="en-US" altLang="ja-JP" sz="2400" dirty="0" smtClean="0"/>
          </a:p>
          <a:p>
            <a:pPr>
              <a:lnSpc>
                <a:spcPct val="90000"/>
              </a:lnSpc>
              <a:buNone/>
            </a:pPr>
            <a:r>
              <a:rPr lang="ja-JP" altLang="en-US" sz="2400" dirty="0" smtClean="0"/>
              <a:t>　　テキスト</a:t>
            </a:r>
            <a:r>
              <a:rPr lang="ja-JP" altLang="en-US" sz="2400" dirty="0" err="1" smtClean="0"/>
              <a:t>ｐ</a:t>
            </a:r>
            <a:r>
              <a:rPr lang="en-US" altLang="ja-JP" sz="2400" dirty="0" smtClean="0"/>
              <a:t>144</a:t>
            </a:r>
            <a:r>
              <a:rPr lang="ja-JP" altLang="en-US" sz="2400" dirty="0" smtClean="0"/>
              <a:t>に「簡単な調理」には「即席</a:t>
            </a:r>
            <a:r>
              <a:rPr lang="ja-JP" altLang="en-US" sz="2400" dirty="0" err="1" smtClean="0"/>
              <a:t>めんの</a:t>
            </a:r>
            <a:r>
              <a:rPr lang="ja-JP" altLang="en-US" sz="2400" dirty="0" smtClean="0"/>
              <a:t>調理」が含まれるとありますが、「そうめん」は即席</a:t>
            </a:r>
            <a:r>
              <a:rPr lang="ja-JP" altLang="en-US" sz="2400" dirty="0" err="1" smtClean="0"/>
              <a:t>めんに</a:t>
            </a:r>
            <a:r>
              <a:rPr lang="ja-JP" altLang="en-US" sz="2400" dirty="0" smtClean="0"/>
              <a:t>含まれるでしょうか。また、「袋</a:t>
            </a:r>
            <a:r>
              <a:rPr lang="ja-JP" altLang="en-US" sz="2400" dirty="0" err="1" smtClean="0"/>
              <a:t>めん</a:t>
            </a:r>
            <a:r>
              <a:rPr lang="ja-JP" altLang="en-US" sz="2400" dirty="0" smtClean="0"/>
              <a:t>」は即席</a:t>
            </a:r>
            <a:r>
              <a:rPr lang="ja-JP" altLang="en-US" sz="2400" dirty="0" err="1" smtClean="0"/>
              <a:t>めんに</a:t>
            </a:r>
            <a:r>
              <a:rPr lang="ja-JP" altLang="en-US" sz="2400" dirty="0" smtClean="0"/>
              <a:t>含まれるでしょうか。</a:t>
            </a:r>
          </a:p>
          <a:p>
            <a:pPr marL="0" indent="0">
              <a:lnSpc>
                <a:spcPct val="90000"/>
              </a:lnSpc>
              <a:buNone/>
            </a:pPr>
            <a:endParaRPr lang="en-US" altLang="ja-JP" sz="2400" dirty="0" smtClean="0"/>
          </a:p>
          <a:p>
            <a:pPr>
              <a:lnSpc>
                <a:spcPct val="90000"/>
              </a:lnSpc>
            </a:pPr>
            <a:r>
              <a:rPr lang="ja-JP" altLang="en-US" sz="2400" dirty="0" smtClean="0"/>
              <a:t>「即席</a:t>
            </a:r>
            <a:r>
              <a:rPr lang="ja-JP" altLang="en-US" sz="2400" dirty="0" err="1" smtClean="0"/>
              <a:t>めんの</a:t>
            </a:r>
            <a:r>
              <a:rPr lang="ja-JP" altLang="en-US" sz="2400" dirty="0" smtClean="0"/>
              <a:t>調理」というテキスト通りです。</a:t>
            </a:r>
            <a:endParaRPr lang="en-US" altLang="ja-JP" sz="2400" dirty="0" smtClean="0"/>
          </a:p>
          <a:p>
            <a:pPr>
              <a:lnSpc>
                <a:spcPct val="90000"/>
              </a:lnSpc>
            </a:pPr>
            <a:r>
              <a:rPr lang="ja-JP" altLang="en-US" sz="2400" dirty="0" smtClean="0"/>
              <a:t>「そうめん」や「袋</a:t>
            </a:r>
            <a:r>
              <a:rPr lang="ja-JP" altLang="en-US" sz="2400" dirty="0" err="1" smtClean="0"/>
              <a:t>めん</a:t>
            </a:r>
            <a:r>
              <a:rPr lang="ja-JP" altLang="en-US" sz="2400" dirty="0" smtClean="0"/>
              <a:t>」について解釈を示すと、「ひやむぎ」、「そば」等についての質問に全て答えざるを得なくなりますが、 「即席</a:t>
            </a:r>
            <a:r>
              <a:rPr lang="ja-JP" altLang="en-US" sz="2400" dirty="0" err="1" smtClean="0"/>
              <a:t>めんの</a:t>
            </a:r>
            <a:r>
              <a:rPr lang="ja-JP" altLang="en-US" sz="2400" dirty="0" smtClean="0"/>
              <a:t>調理」という現行の運用で全国的に大きなばらつきは生じていません。</a:t>
            </a:r>
          </a:p>
          <a:p>
            <a:pPr>
              <a:lnSpc>
                <a:spcPct val="90000"/>
              </a:lnSpc>
            </a:pPr>
            <a:r>
              <a:rPr lang="ja-JP" altLang="en-US" sz="2400" dirty="0" smtClean="0"/>
              <a:t>判断に迷った場合は、特記に記載し審査会の判断を仰いで下さい。</a:t>
            </a:r>
            <a:endParaRPr lang="en-US" altLang="ja-JP" sz="2400" dirty="0" smtClean="0"/>
          </a:p>
          <a:p>
            <a:pPr>
              <a:lnSpc>
                <a:spcPct val="90000"/>
              </a:lnSpc>
            </a:pPr>
            <a:r>
              <a:rPr lang="ja-JP" altLang="en-US" sz="2400" dirty="0" smtClean="0"/>
              <a:t>また、簡単な調理は「介助の方法」に基づく選択を行なうため、単に定義された行為に対する介助の状況だけでなく、その適切性にも着眼することに留意してください。</a:t>
            </a:r>
            <a:endParaRPr lang="en-US" altLang="ja-JP" sz="2400" dirty="0" smtClean="0"/>
          </a:p>
          <a:p>
            <a:pPr>
              <a:lnSpc>
                <a:spcPct val="90000"/>
              </a:lnSpc>
            </a:pPr>
            <a:endParaRPr lang="ja-JP" altLang="en-US" sz="24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個別の解釈は示さない質問の例（２）</a:t>
            </a:r>
            <a:endParaRPr lang="ja-JP" altLang="en-US" sz="3200" dirty="0">
              <a:solidFill>
                <a:srgbClr val="FFFFFF"/>
              </a:solidFill>
            </a:endParaRPr>
          </a:p>
        </p:txBody>
      </p:sp>
      <p:sp>
        <p:nvSpPr>
          <p:cNvPr id="7174" name="AutoShape 6"/>
          <p:cNvSpPr>
            <a:spLocks noChangeArrowheads="1"/>
          </p:cNvSpPr>
          <p:nvPr/>
        </p:nvSpPr>
        <p:spPr bwMode="auto">
          <a:xfrm>
            <a:off x="576905" y="2583299"/>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7175" name="AutoShape 7"/>
          <p:cNvSpPr>
            <a:spLocks noChangeArrowheads="1"/>
          </p:cNvSpPr>
          <p:nvPr/>
        </p:nvSpPr>
        <p:spPr bwMode="auto">
          <a:xfrm>
            <a:off x="558292" y="740634"/>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smtClean="0"/>
              <a:t>質問例</a:t>
            </a:r>
            <a:endParaRPr lang="ja-JP" altLang="en-US" dirty="0"/>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2</a:t>
            </a:fld>
            <a:endParaRPr lang="ja-JP" altLang="en-US"/>
          </a:p>
        </p:txBody>
      </p:sp>
    </p:spTree>
    <p:extLst>
      <p:ext uri="{BB962C8B-B14F-4D97-AF65-F5344CB8AC3E}">
        <p14:creationId xmlns:p14="http://schemas.microsoft.com/office/powerpoint/2010/main" val="1736804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183333" y="836618"/>
            <a:ext cx="8777477" cy="5832475"/>
          </a:xfrm>
        </p:spPr>
        <p:txBody>
          <a:bodyPr/>
          <a:lstStyle/>
          <a:p>
            <a:pPr>
              <a:lnSpc>
                <a:spcPct val="80000"/>
              </a:lnSpc>
            </a:pPr>
            <a:endParaRPr lang="en-US" altLang="ja-JP" sz="2400" dirty="0" smtClean="0"/>
          </a:p>
          <a:p>
            <a:pPr>
              <a:lnSpc>
                <a:spcPct val="80000"/>
              </a:lnSpc>
            </a:pPr>
            <a:r>
              <a:rPr lang="ja-JP" altLang="en-US" sz="2400" dirty="0" smtClean="0"/>
              <a:t>評価軸の理解不足により選択に混乱をする。</a:t>
            </a:r>
          </a:p>
          <a:p>
            <a:pPr lvl="1">
              <a:lnSpc>
                <a:spcPct val="80000"/>
              </a:lnSpc>
            </a:pPr>
            <a:r>
              <a:rPr lang="ja-JP" altLang="en-US" sz="2000" dirty="0" smtClean="0"/>
              <a:t>例）</a:t>
            </a:r>
            <a:r>
              <a:rPr lang="ja-JP" altLang="en-US" sz="1800" dirty="0" smtClean="0"/>
              <a:t>「</a:t>
            </a:r>
            <a:r>
              <a:rPr lang="en-US" altLang="ja-JP" sz="1800" dirty="0" smtClean="0"/>
              <a:t>1-5 </a:t>
            </a:r>
            <a:r>
              <a:rPr lang="ja-JP" altLang="en-US" sz="1800" dirty="0" smtClean="0"/>
              <a:t>座位保持」</a:t>
            </a:r>
            <a:endParaRPr lang="en-US" altLang="ja-JP" sz="1800" dirty="0" smtClean="0"/>
          </a:p>
          <a:p>
            <a:pPr lvl="1">
              <a:buFont typeface="Wingdings" pitchFamily="2" charset="2"/>
              <a:buChar char="Ø"/>
            </a:pPr>
            <a:r>
              <a:rPr lang="ja-JP" altLang="en-US" sz="1800" dirty="0" smtClean="0"/>
              <a:t>ほとんど臥床しているが、経管栄養を行うときのみ、１日に３回で３０分くらい（１回１０分程度）、ベッドをギャッチアップしている。この場合、座位保持は「支えてもらえばできる」を選択するのですか？</a:t>
            </a:r>
            <a:endParaRPr lang="en-US" altLang="ja-JP" sz="1800" dirty="0" smtClean="0"/>
          </a:p>
          <a:p>
            <a:pPr lvl="1">
              <a:buFont typeface="Arial" charset="0"/>
              <a:buNone/>
            </a:pPr>
            <a:endParaRPr lang="ja-JP" altLang="en-US" dirty="0" smtClean="0"/>
          </a:p>
          <a:p>
            <a:r>
              <a:rPr lang="ja-JP" altLang="en-US" sz="2000" dirty="0" smtClean="0"/>
              <a:t>能力で評価する項目は、当該調査項目の行動等について、確認動作を可能な限り実際に試行し、「できるーできない」の軸で選択を行うことが原則です。</a:t>
            </a:r>
            <a:endParaRPr lang="en-US" altLang="ja-JP" sz="2000" dirty="0" smtClean="0"/>
          </a:p>
          <a:p>
            <a:r>
              <a:rPr lang="ja-JP" altLang="en-US" sz="2000" dirty="0" smtClean="0"/>
              <a:t>しかしながら、特記事項を見ると、上記質問例のように申請者の生活状況や介助の状況で選択し、当該調査項目の行動等が「できるーできない」の軸で選択が行われていない例が見られます。能力の項目における「日頃の状態」は、日頃の介助の状況や日頃の生活ではなく、調査当日以外においても、確認動作を行う能力があるかどうかという視点から評価する点に留意してください。</a:t>
            </a:r>
            <a:endParaRPr lang="en-US" altLang="ja-JP" sz="2000" dirty="0" smtClean="0"/>
          </a:p>
          <a:p>
            <a:r>
              <a:rPr lang="ja-JP" altLang="en-US" sz="2000" dirty="0" smtClean="0"/>
              <a:t>この他、「立ち上がり」の確認動作を行う際には、安全に十分に配慮し、なるべく周りに何もない状態で行うと、より正確に把握することが可能です（目の前に机があれば、立ち上がりの際に机に手をつくのは自然なこと）。</a:t>
            </a:r>
            <a:endParaRPr lang="en-US" altLang="ja-JP" sz="20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「能力」の調査項目について</a:t>
            </a:r>
          </a:p>
        </p:txBody>
      </p:sp>
      <p:sp>
        <p:nvSpPr>
          <p:cNvPr id="3078" name="AutoShape 6"/>
          <p:cNvSpPr>
            <a:spLocks noChangeArrowheads="1"/>
          </p:cNvSpPr>
          <p:nvPr/>
        </p:nvSpPr>
        <p:spPr bwMode="auto">
          <a:xfrm>
            <a:off x="183262" y="2852738"/>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3079" name="AutoShape 7"/>
          <p:cNvSpPr>
            <a:spLocks noChangeArrowheads="1"/>
          </p:cNvSpPr>
          <p:nvPr/>
        </p:nvSpPr>
        <p:spPr bwMode="auto">
          <a:xfrm>
            <a:off x="183262" y="76517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3</a:t>
            </a:fld>
            <a:endParaRPr lang="ja-JP" altLang="en-US"/>
          </a:p>
        </p:txBody>
      </p:sp>
    </p:spTree>
    <p:extLst>
      <p:ext uri="{BB962C8B-B14F-4D97-AF65-F5344CB8AC3E}">
        <p14:creationId xmlns:p14="http://schemas.microsoft.com/office/powerpoint/2010/main" val="4173535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a:xfrm>
            <a:off x="457420" y="908052"/>
            <a:ext cx="8503318" cy="5688013"/>
          </a:xfrm>
        </p:spPr>
        <p:txBody>
          <a:bodyPr/>
          <a:lstStyle/>
          <a:p>
            <a:pPr>
              <a:lnSpc>
                <a:spcPct val="80000"/>
              </a:lnSpc>
            </a:pPr>
            <a:endParaRPr lang="ja-JP" altLang="en-US" sz="2400" dirty="0" smtClean="0"/>
          </a:p>
          <a:p>
            <a:pPr>
              <a:lnSpc>
                <a:spcPct val="80000"/>
              </a:lnSpc>
            </a:pPr>
            <a:r>
              <a:rPr lang="ja-JP" altLang="en-US" sz="2400" dirty="0" smtClean="0"/>
              <a:t>頻度の考え方が実態にうまく当てはまらず、選択に迷う。または頻度で判断してみたものの、選択に違和感が残る。</a:t>
            </a:r>
          </a:p>
          <a:p>
            <a:pPr lvl="1">
              <a:lnSpc>
                <a:spcPct val="80000"/>
              </a:lnSpc>
            </a:pPr>
            <a:r>
              <a:rPr lang="ja-JP" altLang="en-US" sz="2000" dirty="0" smtClean="0"/>
              <a:t>例）</a:t>
            </a:r>
            <a:r>
              <a:rPr lang="ja-JP" altLang="en-US" sz="1800" dirty="0" smtClean="0"/>
              <a:t>「</a:t>
            </a:r>
            <a:r>
              <a:rPr lang="en-US" altLang="ja-JP" sz="1800" dirty="0" smtClean="0"/>
              <a:t>5-6</a:t>
            </a:r>
            <a:r>
              <a:rPr lang="ja-JP" altLang="en-US" sz="1800" dirty="0" smtClean="0"/>
              <a:t>簡単な調理」：「炊飯（５回：全介助）」「弁当、総菜、レトルト食品、冷凍食品の加熱（７回：見守り等）」「即席</a:t>
            </a:r>
            <a:r>
              <a:rPr lang="ja-JP" altLang="en-US" sz="1800" dirty="0" err="1" smtClean="0"/>
              <a:t>めんの</a:t>
            </a:r>
            <a:r>
              <a:rPr lang="ja-JP" altLang="en-US" sz="1800" dirty="0" smtClean="0"/>
              <a:t>調理（３回：全介助）」の方の場合、まず、最も頻回な行為が「弁当、総菜、レトルト食品、冷凍食品の加熱（７回）」であると特定する。介助の方法は「見守り等」であるので、「２．見守り等」を選択する。この場合は全介助になるのではないか？</a:t>
            </a:r>
          </a:p>
          <a:p>
            <a:pPr lvl="1">
              <a:lnSpc>
                <a:spcPct val="80000"/>
              </a:lnSpc>
            </a:pPr>
            <a:r>
              <a:rPr lang="ja-JP" altLang="en-US" sz="1800" dirty="0" smtClean="0"/>
              <a:t>毎日のように嗜好品を買いに行くが、食材や日用品は週１回家族が行っている。頻回でとると介助されていないになるがそれでよいのか？（嗜好品は含むのか。買い物の量や内容は考慮するのか。） </a:t>
            </a:r>
          </a:p>
          <a:p>
            <a:pPr>
              <a:lnSpc>
                <a:spcPct val="80000"/>
              </a:lnSpc>
            </a:pPr>
            <a:endParaRPr lang="ja-JP" altLang="en-US" sz="1800" dirty="0" smtClean="0"/>
          </a:p>
          <a:p>
            <a:pPr>
              <a:lnSpc>
                <a:spcPct val="80000"/>
              </a:lnSpc>
            </a:pPr>
            <a:endParaRPr lang="ja-JP" altLang="en-US" sz="2400" dirty="0" smtClean="0"/>
          </a:p>
          <a:p>
            <a:pPr>
              <a:lnSpc>
                <a:spcPct val="80000"/>
              </a:lnSpc>
            </a:pPr>
            <a:r>
              <a:rPr lang="ja-JP" altLang="en-US" sz="2400" dirty="0" smtClean="0"/>
              <a:t>介助の方法の選択の基準は「実際の介助」と「適切な介助」であり、</a:t>
            </a:r>
            <a:r>
              <a:rPr lang="ja-JP" altLang="en-US" sz="2400" u="sng" dirty="0" smtClean="0"/>
              <a:t>「実際の介助」の頻度だけで決まるものではありません。</a:t>
            </a:r>
          </a:p>
          <a:p>
            <a:pPr>
              <a:lnSpc>
                <a:spcPct val="80000"/>
              </a:lnSpc>
            </a:pPr>
            <a:r>
              <a:rPr lang="ja-JP" altLang="en-US" sz="2400" dirty="0" smtClean="0"/>
              <a:t>最終的には、選択した介助の方法が、申請者にとって適切ではないと考えるのであれば</a:t>
            </a:r>
            <a:r>
              <a:rPr lang="ja-JP" altLang="en-US" sz="2400" u="sng" dirty="0" smtClean="0"/>
              <a:t>「適切な介助」を選択し、そのように考えた理由を特記事項に記載</a:t>
            </a:r>
            <a:r>
              <a:rPr lang="ja-JP" altLang="en-US" sz="2400" dirty="0" smtClean="0"/>
              <a:t>すれば、介護認定審査会の合議により選択の妥当性の判断が行われます。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介助の方法「頻度の考え方について」</a:t>
            </a:r>
          </a:p>
        </p:txBody>
      </p:sp>
      <p:sp>
        <p:nvSpPr>
          <p:cNvPr id="4102" name="AutoShape 6"/>
          <p:cNvSpPr>
            <a:spLocks noChangeArrowheads="1"/>
          </p:cNvSpPr>
          <p:nvPr/>
        </p:nvSpPr>
        <p:spPr bwMode="auto">
          <a:xfrm>
            <a:off x="582041" y="4005263"/>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4103" name="AutoShape 7"/>
          <p:cNvSpPr>
            <a:spLocks noChangeArrowheads="1"/>
          </p:cNvSpPr>
          <p:nvPr/>
        </p:nvSpPr>
        <p:spPr bwMode="auto">
          <a:xfrm>
            <a:off x="582041" y="836613"/>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4</a:t>
            </a:fld>
            <a:endParaRPr lang="ja-JP" altLang="en-US"/>
          </a:p>
        </p:txBody>
      </p:sp>
    </p:spTree>
    <p:extLst>
      <p:ext uri="{BB962C8B-B14F-4D97-AF65-F5344CB8AC3E}">
        <p14:creationId xmlns:p14="http://schemas.microsoft.com/office/powerpoint/2010/main" val="2878477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433670" y="709916"/>
            <a:ext cx="8503318" cy="5688013"/>
          </a:xfrm>
        </p:spPr>
        <p:txBody>
          <a:bodyPr/>
          <a:lstStyle/>
          <a:p>
            <a:pPr>
              <a:lnSpc>
                <a:spcPct val="90000"/>
              </a:lnSpc>
            </a:pPr>
            <a:endParaRPr lang="ja-JP" altLang="en-US" sz="2400" dirty="0" smtClean="0"/>
          </a:p>
          <a:p>
            <a:pPr>
              <a:lnSpc>
                <a:spcPct val="90000"/>
              </a:lnSpc>
            </a:pPr>
            <a:r>
              <a:rPr lang="ja-JP" altLang="en-US" sz="2400" dirty="0" smtClean="0"/>
              <a:t>「麻痺・拘縮」の「その他」の定義について質問するもの。</a:t>
            </a:r>
          </a:p>
          <a:p>
            <a:pPr lvl="1">
              <a:lnSpc>
                <a:spcPct val="90000"/>
              </a:lnSpc>
            </a:pPr>
            <a:r>
              <a:rPr lang="ja-JP" altLang="en-US" sz="2400" dirty="0" smtClean="0"/>
              <a:t>例）「その他」の該当する部位は、どこまで認められるのか。円背はどのくらいなら「その他」に該当するか。日常生活上の支障で考えるのか。</a:t>
            </a:r>
            <a:endParaRPr lang="ja-JP" altLang="en-US" sz="1800" dirty="0" smtClean="0"/>
          </a:p>
          <a:p>
            <a:pPr>
              <a:lnSpc>
                <a:spcPct val="90000"/>
              </a:lnSpc>
            </a:pPr>
            <a:endParaRPr lang="ja-JP" altLang="en-US" sz="2400" dirty="0" smtClean="0"/>
          </a:p>
          <a:p>
            <a:pPr>
              <a:lnSpc>
                <a:spcPct val="90000"/>
              </a:lnSpc>
            </a:pPr>
            <a:r>
              <a:rPr lang="ja-JP" altLang="en-US" sz="2400" dirty="0" smtClean="0"/>
              <a:t>「その他」に関する考え方は、テキスト及び</a:t>
            </a:r>
            <a:r>
              <a:rPr lang="en-US" altLang="ja-JP" sz="2400" dirty="0" smtClean="0"/>
              <a:t>Q&amp;A</a:t>
            </a:r>
            <a:r>
              <a:rPr lang="ja-JP" altLang="en-US" sz="2400" dirty="0" smtClean="0"/>
              <a:t>（</a:t>
            </a:r>
            <a:r>
              <a:rPr lang="en-US" altLang="ja-JP" sz="2400" dirty="0" smtClean="0"/>
              <a:t>H21.9.30</a:t>
            </a:r>
            <a:r>
              <a:rPr lang="ja-JP" altLang="en-US" sz="2400" dirty="0" smtClean="0"/>
              <a:t>）に示されている通りであり、これ以上の定義は現在のところ存在しません。</a:t>
            </a:r>
          </a:p>
          <a:p>
            <a:pPr lvl="1">
              <a:lnSpc>
                <a:spcPct val="90000"/>
              </a:lnSpc>
            </a:pPr>
            <a:r>
              <a:rPr lang="en-US" altLang="ja-JP" sz="2000" dirty="0" smtClean="0"/>
              <a:t>【Q&amp;A</a:t>
            </a:r>
            <a:r>
              <a:rPr lang="ja-JP" altLang="en-US" sz="2000" dirty="0" smtClean="0"/>
              <a:t>問</a:t>
            </a:r>
            <a:r>
              <a:rPr lang="en-US" altLang="ja-JP" sz="2000" dirty="0" smtClean="0"/>
              <a:t>8</a:t>
            </a:r>
            <a:r>
              <a:rPr lang="ja-JP" altLang="en-US" sz="2000" dirty="0" smtClean="0"/>
              <a:t>（</a:t>
            </a:r>
            <a:r>
              <a:rPr lang="en-US" altLang="ja-JP" sz="2000" dirty="0" smtClean="0"/>
              <a:t>H21.9.30</a:t>
            </a:r>
            <a:r>
              <a:rPr lang="ja-JP" altLang="en-US" sz="2000" dirty="0" smtClean="0"/>
              <a:t>）</a:t>
            </a:r>
            <a:r>
              <a:rPr lang="en-US" altLang="ja-JP" sz="2000" dirty="0" smtClean="0"/>
              <a:t>】</a:t>
            </a:r>
            <a:r>
              <a:rPr lang="ja-JP" altLang="en-US" sz="2000" dirty="0" smtClean="0"/>
              <a:t>上肢・下肢以外に麻痺等が見られる場合に、「その他」を選択する。その場合は、必ず特記事項に具体的な部位や状況等を記載します。</a:t>
            </a:r>
          </a:p>
          <a:p>
            <a:pPr lvl="1">
              <a:lnSpc>
                <a:spcPct val="90000"/>
              </a:lnSpc>
            </a:pPr>
            <a:r>
              <a:rPr lang="en-US" altLang="ja-JP" sz="2000" dirty="0" smtClean="0"/>
              <a:t>【 Q&amp;A</a:t>
            </a:r>
            <a:r>
              <a:rPr lang="ja-JP" altLang="en-US" sz="2000" dirty="0" smtClean="0"/>
              <a:t>問</a:t>
            </a:r>
            <a:r>
              <a:rPr lang="en-US" altLang="ja-JP" sz="2000" dirty="0" smtClean="0"/>
              <a:t>9</a:t>
            </a:r>
            <a:r>
              <a:rPr lang="ja-JP" altLang="en-US" sz="2000" dirty="0" smtClean="0"/>
              <a:t>（</a:t>
            </a:r>
            <a:r>
              <a:rPr lang="en-US" altLang="ja-JP" sz="2000" dirty="0" smtClean="0"/>
              <a:t>H21.9.30</a:t>
            </a:r>
            <a:r>
              <a:rPr lang="ja-JP" altLang="en-US" sz="2000" dirty="0" smtClean="0"/>
              <a:t>）</a:t>
            </a:r>
            <a:r>
              <a:rPr lang="en-US" altLang="ja-JP" sz="2000" dirty="0" smtClean="0"/>
              <a:t>】</a:t>
            </a:r>
            <a:r>
              <a:rPr lang="ja-JP" altLang="en-US" sz="2000" dirty="0" smtClean="0"/>
              <a:t>肩関節、股関節、膝関節以外について、他動的に動かした際に拘縮や可動域の制限がある場合に、「その他」を選択する。その場合は、必ず特記事項に具体的な部位や状況等を記載します。 </a:t>
            </a:r>
            <a:endParaRPr lang="ja-JP" altLang="en-US" sz="1600" dirty="0" smtClean="0"/>
          </a:p>
          <a:p>
            <a:pPr>
              <a:lnSpc>
                <a:spcPct val="90000"/>
              </a:lnSpc>
            </a:pPr>
            <a:r>
              <a:rPr lang="ja-JP" altLang="en-US" sz="2400" dirty="0" smtClean="0"/>
              <a:t>なお、「日常生活上の支障」で考えるという規定は、他の調査項目も含め、基本調査の選択においては存在しません。</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有無（麻痺・拘縮）「その他」の取り扱い</a:t>
            </a:r>
          </a:p>
        </p:txBody>
      </p:sp>
      <p:sp>
        <p:nvSpPr>
          <p:cNvPr id="3078" name="AutoShape 6"/>
          <p:cNvSpPr>
            <a:spLocks noChangeArrowheads="1"/>
          </p:cNvSpPr>
          <p:nvPr/>
        </p:nvSpPr>
        <p:spPr bwMode="auto">
          <a:xfrm>
            <a:off x="582041" y="2615510"/>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3079" name="AutoShape 7"/>
          <p:cNvSpPr>
            <a:spLocks noChangeArrowheads="1"/>
          </p:cNvSpPr>
          <p:nvPr/>
        </p:nvSpPr>
        <p:spPr bwMode="auto">
          <a:xfrm>
            <a:off x="582041" y="753488"/>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5</a:t>
            </a:fld>
            <a:endParaRPr lang="ja-JP" altLang="en-US"/>
          </a:p>
        </p:txBody>
      </p:sp>
    </p:spTree>
    <p:extLst>
      <p:ext uri="{BB962C8B-B14F-4D97-AF65-F5344CB8AC3E}">
        <p14:creationId xmlns:p14="http://schemas.microsoft.com/office/powerpoint/2010/main" val="16543101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182942" y="836716"/>
            <a:ext cx="8778118" cy="5688013"/>
          </a:xfrm>
        </p:spPr>
        <p:txBody>
          <a:bodyPr/>
          <a:lstStyle/>
          <a:p>
            <a:endParaRPr lang="ja-JP" altLang="en-US" sz="2400" dirty="0" smtClean="0"/>
          </a:p>
          <a:p>
            <a:r>
              <a:rPr lang="ja-JP" altLang="en-US" sz="2400" dirty="0" smtClean="0"/>
              <a:t>特定の状況等について、定義に該当するかどうかについて質問するもの。</a:t>
            </a:r>
          </a:p>
          <a:p>
            <a:pPr lvl="1"/>
            <a:r>
              <a:rPr lang="ja-JP" altLang="en-US" sz="2000" dirty="0" smtClean="0"/>
              <a:t>例）「</a:t>
            </a:r>
            <a:r>
              <a:rPr lang="en-US" altLang="ja-JP" sz="2000" dirty="0" smtClean="0"/>
              <a:t>4-11</a:t>
            </a:r>
            <a:r>
              <a:rPr lang="ja-JP" altLang="en-US" sz="2000" dirty="0" smtClean="0"/>
              <a:t>物を壊す」で、故意かどうかは確認できないが、力加減がわからず壊してしまうのは該当しますか？</a:t>
            </a:r>
          </a:p>
          <a:p>
            <a:pPr lvl="1"/>
            <a:r>
              <a:rPr lang="ja-JP" altLang="en-US" sz="2000" dirty="0" smtClean="0"/>
              <a:t>協調的な行動が取れない場合の「自分勝手に行動する」と「集団不適応」、被害妄想がある場合の「作話」と「被害的」の選択など。</a:t>
            </a:r>
            <a:endParaRPr lang="ja-JP" altLang="en-US" sz="2400" dirty="0" smtClean="0"/>
          </a:p>
          <a:p>
            <a:endParaRPr lang="ja-JP" altLang="en-US" sz="2400" dirty="0" smtClean="0"/>
          </a:p>
          <a:p>
            <a:endParaRPr lang="en-US" altLang="ja-JP" sz="2000" dirty="0" smtClean="0"/>
          </a:p>
          <a:p>
            <a:r>
              <a:rPr lang="ja-JP" altLang="en-US" sz="1800" dirty="0" smtClean="0"/>
              <a:t>選択の最終決定権（一次判定の修正・確定）は、介護認定審査会にある。迷うものは特記事項に記載し判断を仰ぎます。</a:t>
            </a:r>
          </a:p>
          <a:p>
            <a:r>
              <a:rPr lang="ja-JP" altLang="en-US" sz="1800" dirty="0" smtClean="0"/>
              <a:t>基本的に「場面や目的からみて不適切な行動か」が基準になっている項目が多い。</a:t>
            </a:r>
          </a:p>
          <a:p>
            <a:r>
              <a:rPr lang="ja-JP" altLang="en-US" sz="1800" dirty="0" smtClean="0"/>
              <a:t>実際に発生している行動が複数の基本調査項目に該当する場合、複数の項目を選択することは可能です。</a:t>
            </a:r>
            <a:endParaRPr lang="en-US" altLang="ja-JP" sz="1800" dirty="0" smtClean="0"/>
          </a:p>
          <a:p>
            <a:r>
              <a:rPr lang="ja-JP" altLang="en-US" sz="1800" dirty="0" smtClean="0"/>
              <a:t>有無（</a:t>
            </a:r>
            <a:r>
              <a:rPr lang="en-US" altLang="ja-JP" sz="1800" dirty="0" smtClean="0"/>
              <a:t>BPSD</a:t>
            </a:r>
            <a:r>
              <a:rPr lang="ja-JP" altLang="en-US" sz="1800" dirty="0" smtClean="0"/>
              <a:t>関連）で評価する項目は、実際の対応や介護の手間とは関係なく「行動の有無」に基づき選択されるため、対象者への対応や介護の手間の状況を特記事項に記載することが重要です。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altLang="ja-JP" sz="3200">
                <a:solidFill>
                  <a:srgbClr val="FFFFFF"/>
                </a:solidFill>
              </a:rPr>
              <a:t>BPSD</a:t>
            </a:r>
            <a:r>
              <a:rPr lang="ja-JP" altLang="en-US" sz="3200">
                <a:solidFill>
                  <a:srgbClr val="FFFFFF"/>
                </a:solidFill>
              </a:rPr>
              <a:t>関連「○○は該当するか？」</a:t>
            </a:r>
          </a:p>
        </p:txBody>
      </p:sp>
      <p:sp>
        <p:nvSpPr>
          <p:cNvPr id="5126" name="AutoShape 7"/>
          <p:cNvSpPr>
            <a:spLocks noChangeArrowheads="1"/>
          </p:cNvSpPr>
          <p:nvPr/>
        </p:nvSpPr>
        <p:spPr bwMode="auto">
          <a:xfrm>
            <a:off x="582041" y="371671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5127" name="AutoShape 8"/>
          <p:cNvSpPr>
            <a:spLocks noChangeArrowheads="1"/>
          </p:cNvSpPr>
          <p:nvPr/>
        </p:nvSpPr>
        <p:spPr bwMode="auto">
          <a:xfrm>
            <a:off x="582041" y="83671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
        <p:nvSpPr>
          <p:cNvPr id="3" name="スライド番号プレースホルダー 2"/>
          <p:cNvSpPr>
            <a:spLocks noGrp="1"/>
          </p:cNvSpPr>
          <p:nvPr>
            <p:ph type="sldNum" sz="quarter" idx="12"/>
          </p:nvPr>
        </p:nvSpPr>
        <p:spPr/>
        <p:txBody>
          <a:bodyPr/>
          <a:lstStyle/>
          <a:p>
            <a:pPr>
              <a:defRPr/>
            </a:pPr>
            <a:fld id="{F008411C-B7F6-4B40-9225-487C215E7D64}" type="slidenum">
              <a:rPr lang="ja-JP" altLang="en-US" smtClean="0"/>
              <a:pPr>
                <a:defRPr/>
              </a:pPr>
              <a:t>6</a:t>
            </a:fld>
            <a:endParaRPr lang="ja-JP" altLang="en-US"/>
          </a:p>
        </p:txBody>
      </p:sp>
    </p:spTree>
    <p:extLst>
      <p:ext uri="{BB962C8B-B14F-4D97-AF65-F5344CB8AC3E}">
        <p14:creationId xmlns:p14="http://schemas.microsoft.com/office/powerpoint/2010/main" val="41860320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249236" y="836613"/>
            <a:ext cx="8711503" cy="5688012"/>
          </a:xfrm>
        </p:spPr>
        <p:txBody>
          <a:bodyPr/>
          <a:lstStyle/>
          <a:p>
            <a:endParaRPr lang="ja-JP" altLang="en-US" sz="2400" dirty="0" smtClean="0"/>
          </a:p>
          <a:p>
            <a:r>
              <a:rPr lang="ja-JP" altLang="en-US" sz="2400" dirty="0" smtClean="0"/>
              <a:t>がんでターミナル状態にあり、末梢からの点滴のみで栄養を摂取している方の食事摂取や特別な医療の選択はどうすればよいのか？</a:t>
            </a:r>
            <a:endParaRPr lang="en-US" altLang="ja-JP" sz="2400" dirty="0" smtClean="0"/>
          </a:p>
          <a:p>
            <a:endParaRPr lang="en-US" altLang="ja-JP" sz="2400" dirty="0" smtClean="0"/>
          </a:p>
          <a:p>
            <a:pPr marL="0" indent="0">
              <a:buNone/>
            </a:pPr>
            <a:endParaRPr lang="en-US" altLang="ja-JP" sz="2400" dirty="0" smtClean="0"/>
          </a:p>
          <a:p>
            <a:r>
              <a:rPr lang="ja-JP" altLang="en-US" sz="2400" dirty="0" smtClean="0"/>
              <a:t>食事摂取：経管栄養、中心静脈栄養のための介助が行われていれば「全介助」を選択。テキスト等に記載されている規定以外の状況については、各保険者（調査員）の判断に基づいて調査を実施します。</a:t>
            </a:r>
            <a:endParaRPr lang="en-US" altLang="ja-JP" sz="2400" dirty="0" smtClean="0"/>
          </a:p>
          <a:p>
            <a:r>
              <a:rPr lang="ja-JP" altLang="en-US" sz="2400" dirty="0" smtClean="0"/>
              <a:t>特別な医療：点滴の管理が行われていれば選択。</a:t>
            </a:r>
            <a:endParaRPr lang="en-US" altLang="ja-JP" sz="2400" dirty="0" smtClean="0"/>
          </a:p>
          <a:p>
            <a:r>
              <a:rPr lang="ja-JP" altLang="en-US" sz="2400" dirty="0" smtClean="0"/>
              <a:t>調査にあたっては、</a:t>
            </a:r>
            <a:r>
              <a:rPr lang="ja-JP" altLang="en-US" sz="2400" u="sng" dirty="0" smtClean="0"/>
              <a:t>調査対象者の状況を特記事項に記載</a:t>
            </a:r>
            <a:r>
              <a:rPr lang="ja-JP" altLang="en-US" sz="2400" dirty="0" smtClean="0"/>
              <a:t>し、</a:t>
            </a:r>
            <a:r>
              <a:rPr lang="ja-JP" altLang="en-US" sz="2400" u="sng" dirty="0" smtClean="0"/>
              <a:t>介護認定審査会に伝えることが重要です</a:t>
            </a:r>
            <a:r>
              <a:rPr lang="ja-JP" altLang="en-US" sz="2400" dirty="0" smtClean="0"/>
              <a:t>。</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特別な医療等</a:t>
            </a:r>
          </a:p>
        </p:txBody>
      </p:sp>
      <p:sp>
        <p:nvSpPr>
          <p:cNvPr id="6150" name="AutoShape 7"/>
          <p:cNvSpPr>
            <a:spLocks noChangeArrowheads="1"/>
          </p:cNvSpPr>
          <p:nvPr/>
        </p:nvSpPr>
        <p:spPr bwMode="auto">
          <a:xfrm>
            <a:off x="515446" y="2852936"/>
            <a:ext cx="1728520"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6151" name="AutoShape 8"/>
          <p:cNvSpPr>
            <a:spLocks noChangeArrowheads="1"/>
          </p:cNvSpPr>
          <p:nvPr/>
        </p:nvSpPr>
        <p:spPr bwMode="auto">
          <a:xfrm>
            <a:off x="516070" y="908052"/>
            <a:ext cx="1728520"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
        <p:nvSpPr>
          <p:cNvPr id="3" name="スライド番号プレースホルダー 2"/>
          <p:cNvSpPr>
            <a:spLocks noGrp="1"/>
          </p:cNvSpPr>
          <p:nvPr>
            <p:ph type="sldNum" sz="quarter" idx="12"/>
          </p:nvPr>
        </p:nvSpPr>
        <p:spPr/>
        <p:txBody>
          <a:bodyPr/>
          <a:lstStyle/>
          <a:p>
            <a:pPr>
              <a:defRPr/>
            </a:pPr>
            <a:fld id="{F008411C-B7F6-4B40-9225-487C215E7D64}" type="slidenum">
              <a:rPr lang="ja-JP" altLang="en-US" smtClean="0"/>
              <a:pPr>
                <a:defRPr/>
              </a:pPr>
              <a:t>7</a:t>
            </a:fld>
            <a:endParaRPr lang="ja-JP" altLang="en-US"/>
          </a:p>
        </p:txBody>
      </p:sp>
    </p:spTree>
    <p:extLst>
      <p:ext uri="{BB962C8B-B14F-4D97-AF65-F5344CB8AC3E}">
        <p14:creationId xmlns:p14="http://schemas.microsoft.com/office/powerpoint/2010/main" val="34746090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自動洗浄つきトイレの場合、その他一連の行為が全介助の場合でも「一部介助」になるのか。</a:t>
            </a:r>
          </a:p>
          <a:p>
            <a:pPr>
              <a:lnSpc>
                <a:spcPct val="90000"/>
              </a:lnSpc>
            </a:pPr>
            <a:r>
              <a:rPr lang="ja-JP" altLang="en-US" sz="2400" dirty="0" smtClean="0"/>
              <a:t>自動洗浄つきトイレの場合、その他一連の行為が介助されていない場合でも「一部介助」になるのか。</a:t>
            </a:r>
          </a:p>
          <a:p>
            <a:pPr>
              <a:lnSpc>
                <a:spcPct val="90000"/>
              </a:lnSpc>
            </a:pPr>
            <a:endParaRPr lang="ja-JP" altLang="en-US" sz="2400" dirty="0" smtClean="0"/>
          </a:p>
          <a:p>
            <a:pPr>
              <a:lnSpc>
                <a:spcPct val="90000"/>
              </a:lnSpc>
            </a:pPr>
            <a:endParaRPr lang="ja-JP" altLang="en-US" sz="2400" dirty="0" smtClean="0"/>
          </a:p>
          <a:p>
            <a:pPr>
              <a:lnSpc>
                <a:spcPct val="90000"/>
              </a:lnSpc>
            </a:pPr>
            <a:r>
              <a:rPr lang="ja-JP" altLang="en-US" sz="2400" dirty="0" smtClean="0"/>
              <a:t>「介助の方法」の選択肢を検討するにあたっては、各調査項目の定義に規定されている一連の行為のうち、対象者に実際に発生する行為をはじめに特定し（人それぞれ、居住環境や心身の状態、生活習慣などによって異なる）、それらの行為の全てに介助が行われている場合には「全介助」を、部分的に介助が行われている場合には「一部介助」を選択しま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排尿・排便における自動洗浄について</a:t>
            </a:r>
            <a:endParaRPr lang="ja-JP" altLang="en-US" sz="3200" dirty="0">
              <a:solidFill>
                <a:srgbClr val="FFFFFF"/>
              </a:solidFill>
            </a:endParaRPr>
          </a:p>
        </p:txBody>
      </p:sp>
      <p:sp>
        <p:nvSpPr>
          <p:cNvPr id="7174" name="AutoShape 6"/>
          <p:cNvSpPr>
            <a:spLocks noChangeArrowheads="1"/>
          </p:cNvSpPr>
          <p:nvPr/>
        </p:nvSpPr>
        <p:spPr bwMode="auto">
          <a:xfrm>
            <a:off x="582041" y="2924944"/>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
        <p:nvSpPr>
          <p:cNvPr id="3" name="スライド番号プレースホルダー 2"/>
          <p:cNvSpPr>
            <a:spLocks noGrp="1"/>
          </p:cNvSpPr>
          <p:nvPr>
            <p:ph type="sldNum" sz="quarter" idx="12"/>
          </p:nvPr>
        </p:nvSpPr>
        <p:spPr/>
        <p:txBody>
          <a:bodyPr/>
          <a:lstStyle/>
          <a:p>
            <a:pPr>
              <a:defRPr/>
            </a:pPr>
            <a:fld id="{5AD5E63D-5C85-408A-B1DD-F359174051D3}" type="slidenum">
              <a:rPr lang="ja-JP" altLang="en-US" smtClean="0"/>
              <a:pPr>
                <a:defRPr/>
              </a:pPr>
              <a:t>8</a:t>
            </a:fld>
            <a:endParaRPr lang="ja-JP" altLang="en-US"/>
          </a:p>
        </p:txBody>
      </p:sp>
    </p:spTree>
    <p:extLst>
      <p:ext uri="{BB962C8B-B14F-4D97-AF65-F5344CB8AC3E}">
        <p14:creationId xmlns:p14="http://schemas.microsoft.com/office/powerpoint/2010/main" val="3935308284"/>
      </p:ext>
    </p:extLst>
  </p:cSld>
  <p:clrMapOvr>
    <a:masterClrMapping/>
  </p:clrMapOvr>
  <p:timing>
    <p:tnLst>
      <p:par>
        <p:cTn id="1" dur="indefinite" restart="never" nodeType="tmRoot"/>
      </p:par>
    </p:tnLst>
  </p:timing>
</p:sld>
</file>

<file path=ppt/theme/theme1.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0</TotalTime>
  <Words>2002</Words>
  <Application>Microsoft Office PowerPoint</Application>
  <PresentationFormat>画面に合わせる (4:3)</PresentationFormat>
  <Paragraphs>150</Paragraphs>
  <Slides>13</Slides>
  <Notes>13</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13</vt:i4>
      </vt:variant>
    </vt:vector>
  </HeadingPairs>
  <TitlesOfParts>
    <vt:vector size="21" baseType="lpstr">
      <vt:lpstr>Wingdings</vt:lpstr>
      <vt:lpstr>Arial</vt:lpstr>
      <vt:lpstr>Calibri</vt:lpstr>
      <vt:lpstr>ＭＳ Ｐゴシック</vt:lpstr>
      <vt:lpstr>Verdana</vt:lpstr>
      <vt:lpstr>Times New Roman</vt:lpstr>
      <vt:lpstr>5_Office テーマ</vt:lpstr>
      <vt:lpstr>Profile</vt:lpstr>
      <vt:lpstr>要介護認定質問受付窓口に寄せられる質問</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認定質問窓口のご案内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2019-03-29T08:05:14Z</dcterms:created>
  <dcterms:modified xsi:type="dcterms:W3CDTF">2019-03-29T08:05:26Z</dcterms:modified>
</cp:coreProperties>
</file>