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embedTrueTypeFonts="1" saveSubsetFonts="1">
  <p:sldMasterIdLst>
    <p:sldMasterId id="2147484026" r:id="rId4"/>
  </p:sldMasterIdLst>
  <p:notesMasterIdLst>
    <p:notesMasterId r:id="rId8"/>
  </p:notesMasterIdLst>
  <p:handoutMasterIdLst>
    <p:handoutMasterId r:id="rId9"/>
  </p:handoutMasterIdLst>
  <p:sldIdLst>
    <p:sldId id="883" r:id="rId5"/>
    <p:sldId id="885" r:id="rId6"/>
    <p:sldId id="886" r:id="rId7"/>
  </p:sldIdLst>
  <p:sldSz cx="9906000" cy="6858000" type="A4"/>
  <p:notesSz cx="6807200" cy="9939338"/>
  <p:embeddedFontLst>
    <p:embeddedFont>
      <p:font typeface="Verdana" panose="020B0604030504040204" pitchFamily="34" charset="0"/>
      <p:regular r:id="rId10"/>
      <p:bold r:id="rId11"/>
      <p:italic r:id="rId12"/>
      <p:boldItalic r:id="rId13"/>
    </p:embeddedFont>
    <p:embeddedFont>
      <p:font typeface="Calibri" panose="020F0502020204030204" pitchFamily="34" charset="0"/>
      <p:regular r:id="rId14"/>
      <p:bold r:id="rId15"/>
      <p:italic r:id="rId16"/>
      <p:boldItalic r:id="rId17"/>
    </p:embeddedFont>
    <p:embeddedFont>
      <p:font typeface="HGP創英角ｺﾞｼｯｸUB" panose="020B0900000000000000" pitchFamily="50" charset="-128"/>
      <p:regular r:id="rId18"/>
    </p:embeddedFont>
    <p:embeddedFont>
      <p:font typeface="HG丸ｺﾞｼｯｸM-PRO" panose="020F0600000000000000" pitchFamily="50" charset="-128"/>
      <p:regular r:id="rId19"/>
    </p:embeddedFont>
  </p:embeddedFont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itchFamily="34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3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CCDAEC"/>
    <a:srgbClr val="FF8585"/>
    <a:srgbClr val="FFC2C2"/>
    <a:srgbClr val="66FFFF"/>
    <a:srgbClr val="008000"/>
    <a:srgbClr val="FF00FF"/>
    <a:srgbClr val="1DCAE1"/>
    <a:srgbClr val="FF9900"/>
    <a:srgbClr val="8161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877" autoAdjust="0"/>
    <p:restoredTop sz="72025" autoAdjust="0"/>
  </p:normalViewPr>
  <p:slideViewPr>
    <p:cSldViewPr snapToGrid="0">
      <p:cViewPr varScale="1">
        <p:scale>
          <a:sx n="68" d="100"/>
          <a:sy n="68" d="100"/>
        </p:scale>
        <p:origin x="1182" y="6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20202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958" y="-90"/>
      </p:cViewPr>
      <p:guideLst>
        <p:guide orient="horz" pos="3130"/>
        <p:guide pos="214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customXml" Target="../customXml/item2.xml"/><Relationship Id="rId16" Type="http://schemas.openxmlformats.org/officeDocument/2006/relationships/font" Target="fonts/font7.fntdata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2.fntdata"/><Relationship Id="rId5" Type="http://schemas.openxmlformats.org/officeDocument/2006/relationships/slide" Target="slides/slide1.xml"/><Relationship Id="rId15" Type="http://schemas.openxmlformats.org/officeDocument/2006/relationships/font" Target="fonts/font6.fntdata"/><Relationship Id="rId23" Type="http://schemas.openxmlformats.org/officeDocument/2006/relationships/tableStyles" Target="tableStyles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Relationship Id="rId14" Type="http://schemas.openxmlformats.org/officeDocument/2006/relationships/font" Target="fonts/font5.fntdata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50263" cy="496888"/>
          </a:xfrm>
          <a:prstGeom prst="rect">
            <a:avLst/>
          </a:prstGeom>
        </p:spPr>
        <p:txBody>
          <a:bodyPr vert="horz" lIns="91408" tIns="45703" rIns="91408" bIns="45703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5349" y="0"/>
            <a:ext cx="2950263" cy="496888"/>
          </a:xfrm>
          <a:prstGeom prst="rect">
            <a:avLst/>
          </a:prstGeom>
        </p:spPr>
        <p:txBody>
          <a:bodyPr vert="horz" lIns="91408" tIns="45703" rIns="91408" bIns="45703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2" y="9440865"/>
            <a:ext cx="2950263" cy="496887"/>
          </a:xfrm>
          <a:prstGeom prst="rect">
            <a:avLst/>
          </a:prstGeom>
        </p:spPr>
        <p:txBody>
          <a:bodyPr vert="horz" lIns="91408" tIns="45703" rIns="91408" bIns="45703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5349" y="9440865"/>
            <a:ext cx="2950263" cy="496887"/>
          </a:xfrm>
          <a:prstGeom prst="rect">
            <a:avLst/>
          </a:prstGeom>
        </p:spPr>
        <p:txBody>
          <a:bodyPr vert="horz" lIns="91408" tIns="45703" rIns="91408" bIns="45703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615EFA91-7093-448C-A7D3-921A61A75C2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8345145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50263" cy="496888"/>
          </a:xfrm>
          <a:prstGeom prst="rect">
            <a:avLst/>
          </a:prstGeom>
        </p:spPr>
        <p:txBody>
          <a:bodyPr vert="horz" lIns="91398" tIns="45699" rIns="91398" bIns="45699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349" y="0"/>
            <a:ext cx="2950263" cy="496888"/>
          </a:xfrm>
          <a:prstGeom prst="rect">
            <a:avLst/>
          </a:prstGeom>
        </p:spPr>
        <p:txBody>
          <a:bodyPr vert="horz" lIns="91398" tIns="45699" rIns="91398" bIns="45699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14375" y="746125"/>
            <a:ext cx="5380038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8" tIns="45699" rIns="91398" bIns="45699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201" y="4721227"/>
            <a:ext cx="5444806" cy="4471988"/>
          </a:xfrm>
          <a:prstGeom prst="rect">
            <a:avLst/>
          </a:prstGeom>
        </p:spPr>
        <p:txBody>
          <a:bodyPr vert="horz" lIns="91398" tIns="45699" rIns="91398" bIns="45699" rtlCol="0"/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865"/>
            <a:ext cx="2950263" cy="496887"/>
          </a:xfrm>
          <a:prstGeom prst="rect">
            <a:avLst/>
          </a:prstGeom>
        </p:spPr>
        <p:txBody>
          <a:bodyPr vert="horz" lIns="91398" tIns="45699" rIns="91398" bIns="45699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349" y="9440865"/>
            <a:ext cx="2950263" cy="496887"/>
          </a:xfrm>
          <a:prstGeom prst="rect">
            <a:avLst/>
          </a:prstGeom>
        </p:spPr>
        <p:txBody>
          <a:bodyPr vert="horz" lIns="91398" tIns="45699" rIns="91398" bIns="45699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9E5339D0-AEB5-4332-81A1-26AF208D506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050609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AD9233-0246-4EC9-9FD0-53A8468B0059}" type="slidenum">
              <a:rPr lang="en-US" altLang="ja-JP" smtClean="0">
                <a:solidFill>
                  <a:srgbClr val="000000"/>
                </a:solidFill>
              </a:rPr>
              <a:pPr/>
              <a:t>0</a:t>
            </a:fld>
            <a:endParaRPr lang="en-US" altLang="ja-JP" smtClean="0">
              <a:solidFill>
                <a:srgbClr val="000000"/>
              </a:solidFill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9494257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11200" y="742950"/>
            <a:ext cx="5387975" cy="3730625"/>
          </a:xfrm>
          <a:ln/>
        </p:spPr>
      </p:sp>
      <p:sp>
        <p:nvSpPr>
          <p:cNvPr id="1075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en-US" dirty="0" smtClean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52445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11200" y="742950"/>
            <a:ext cx="5387975" cy="3730625"/>
          </a:xfrm>
          <a:ln/>
        </p:spPr>
      </p:sp>
      <p:sp>
        <p:nvSpPr>
          <p:cNvPr id="1075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ja-JP" altLang="en-US" dirty="0" smtClean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55376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742950" y="2393950"/>
            <a:ext cx="84201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3366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kumimoji="0" lang="ja-JP" altLang="ja-JP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42950" y="990600"/>
            <a:ext cx="84201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68450" y="3429000"/>
            <a:ext cx="75946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42950" y="6248400"/>
            <a:ext cx="206375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384550" y="6248400"/>
            <a:ext cx="31369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907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sz="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954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21658" y="304800"/>
            <a:ext cx="2168657" cy="57150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13966" y="304800"/>
            <a:ext cx="6342592" cy="57150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sz="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675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タイトル、テキスト、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2565" y="304801"/>
            <a:ext cx="8667750" cy="747713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613966" y="1341438"/>
            <a:ext cx="4251325" cy="4678362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0391" y="1341438"/>
            <a:ext cx="4251325" cy="4678362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sz="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419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タイトル、テキスト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2565" y="304801"/>
            <a:ext cx="8667750" cy="747713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sz="half" idx="1"/>
          </p:nvPr>
        </p:nvSpPr>
        <p:spPr>
          <a:xfrm>
            <a:off x="613966" y="1341438"/>
            <a:ext cx="4251325" cy="4678362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5030391" y="1341439"/>
            <a:ext cx="4251325" cy="2262187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5030391" y="3756026"/>
            <a:ext cx="4251325" cy="2263775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sz="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6776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ja-JP" altLang="en-US" sz="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758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sz="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1611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sz="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3180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13966" y="1341438"/>
            <a:ext cx="4251325" cy="46783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0391" y="1341438"/>
            <a:ext cx="4251325" cy="46783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sz="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202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sz="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9818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sz="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35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sz="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52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sz="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745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 sz="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26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22565" y="304801"/>
            <a:ext cx="8667750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3966" y="1341438"/>
            <a:ext cx="8667750" cy="467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7172" name="AutoShape 4"/>
          <p:cNvSpPr>
            <a:spLocks noChangeArrowheads="1"/>
          </p:cNvSpPr>
          <p:nvPr/>
        </p:nvSpPr>
        <p:spPr bwMode="auto">
          <a:xfrm>
            <a:off x="660400" y="1125539"/>
            <a:ext cx="8621316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3366FF"/>
          </a:solidFill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kumimoji="0" lang="ja-JP" altLang="ja-JP" sz="24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V="1">
            <a:off x="660400" y="6453188"/>
            <a:ext cx="8585200" cy="0"/>
          </a:xfrm>
          <a:prstGeom prst="line">
            <a:avLst/>
          </a:prstGeom>
          <a:noFill/>
          <a:ln w="3175">
            <a:solidFill>
              <a:srgbClr val="3366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ja-JP" altLang="en-US" sz="160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0400" y="6245225"/>
            <a:ext cx="21463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453189"/>
            <a:ext cx="313690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200"/>
            </a:lvl1pPr>
          </a:lstStyle>
          <a:p>
            <a:pPr>
              <a:defRPr/>
            </a:pPr>
            <a:endParaRPr lang="ja-JP" altLang="en-US" sz="800">
              <a:solidFill>
                <a:srgbClr val="000000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094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7" r:id="rId1"/>
    <p:sldLayoutId id="2147484028" r:id="rId2"/>
    <p:sldLayoutId id="2147484029" r:id="rId3"/>
    <p:sldLayoutId id="2147484030" r:id="rId4"/>
    <p:sldLayoutId id="2147484031" r:id="rId5"/>
    <p:sldLayoutId id="2147484032" r:id="rId6"/>
    <p:sldLayoutId id="2147484033" r:id="rId7"/>
    <p:sldLayoutId id="2147484034" r:id="rId8"/>
    <p:sldLayoutId id="2147484035" r:id="rId9"/>
    <p:sldLayoutId id="2147484036" r:id="rId10"/>
    <p:sldLayoutId id="2147484037" r:id="rId11"/>
    <p:sldLayoutId id="2147484038" r:id="rId12"/>
    <p:sldLayoutId id="2147484039" r:id="rId13"/>
    <p:sldLayoutId id="2147484040" r:id="rId14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ＭＳ Ｐゴシック" pitchFamily="50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ＭＳ Ｐゴシック" pitchFamily="50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ＭＳ Ｐゴシック" pitchFamily="50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ＭＳ Ｐゴシック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ＭＳ Ｐゴシック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ＭＳ Ｐゴシック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ＭＳ Ｐゴシック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800">
          <a:solidFill>
            <a:schemeClr val="tx2"/>
          </a:solidFill>
          <a:latin typeface="Verdana" pitchFamily="34" charset="0"/>
          <a:ea typeface="ＭＳ Ｐゴシック" pitchFamily="50" charset="-128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rgbClr val="0066FF"/>
        </a:buClr>
        <a:buFont typeface="Wingdings" pitchFamily="2" charset="2"/>
        <a:buChar char="o"/>
        <a:defRPr kumimoji="1"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rgbClr val="0066FF"/>
        </a:buClr>
        <a:buFont typeface="Wingdings" pitchFamily="2" charset="2"/>
        <a:buChar char="n"/>
        <a:defRPr kumimoji="1" sz="2600">
          <a:solidFill>
            <a:schemeClr val="tx1"/>
          </a:solidFill>
          <a:latin typeface="+mn-lt"/>
          <a:ea typeface="+mn-ea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rgbClr val="0066FF"/>
        </a:buClr>
        <a:buFont typeface="Wingdings" pitchFamily="2" charset="2"/>
        <a:buChar char="o"/>
        <a:defRPr kumimoji="1" sz="2300">
          <a:solidFill>
            <a:schemeClr val="tx1"/>
          </a:solidFill>
          <a:latin typeface="+mn-lt"/>
          <a:ea typeface="+mn-ea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rgbClr val="0066FF"/>
        </a:buClr>
        <a:buFont typeface="Wingdings" pitchFamily="2" charset="2"/>
        <a:buChar char="n"/>
        <a:defRPr kumimoji="1" sz="2000">
          <a:solidFill>
            <a:schemeClr val="tx1"/>
          </a:solidFill>
          <a:latin typeface="+mn-lt"/>
          <a:ea typeface="+mn-ea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rgbClr val="0066FF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rgbClr val="0066FF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rgbClr val="0066FF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rgbClr val="0066FF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rgbClr val="0066FF"/>
        </a:buClr>
        <a:buFont typeface="Wingdings" pitchFamily="2" charset="2"/>
        <a:buChar char="§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hangingPunct="1"/>
            <a:r>
              <a:rPr lang="ja-JP" altLang="en-US" sz="28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研修会カリキュラムと目指すべきゴール</a:t>
            </a:r>
            <a:endParaRPr lang="ja-JP" altLang="en-US" sz="2800" b="1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04804" name="Text Box 4"/>
          <p:cNvSpPr txBox="1">
            <a:spLocks noChangeArrowheads="1"/>
          </p:cNvSpPr>
          <p:nvPr/>
        </p:nvSpPr>
        <p:spPr bwMode="auto">
          <a:xfrm>
            <a:off x="1065213" y="1412875"/>
            <a:ext cx="72721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ja-JP" altLang="en-US" dirty="0" smtClean="0">
                <a:solidFill>
                  <a:srgbClr val="000000"/>
                </a:solidFill>
                <a:latin typeface="Verdana" pitchFamily="34" charset="0"/>
              </a:rPr>
              <a:t>令和元年度　厚生</a:t>
            </a:r>
            <a:r>
              <a:rPr lang="ja-JP" altLang="en-US" dirty="0">
                <a:solidFill>
                  <a:srgbClr val="000000"/>
                </a:solidFill>
                <a:latin typeface="Verdana" pitchFamily="34" charset="0"/>
              </a:rPr>
              <a:t>労働省 </a:t>
            </a:r>
            <a:r>
              <a:rPr lang="ja-JP" altLang="en-US" dirty="0" smtClean="0">
                <a:solidFill>
                  <a:srgbClr val="000000"/>
                </a:solidFill>
                <a:latin typeface="Verdana" pitchFamily="34" charset="0"/>
              </a:rPr>
              <a:t>認定調査員能力向上研修会</a:t>
            </a:r>
            <a:endParaRPr lang="ja-JP" altLang="en-US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1423988" y="3773488"/>
            <a:ext cx="7010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rgbClr val="0066FF"/>
              </a:buClr>
              <a:buFont typeface="Wingdings" pitchFamily="2" charset="2"/>
              <a:buNone/>
            </a:pPr>
            <a:endParaRPr lang="ja-JP" altLang="en-US" dirty="0">
              <a:solidFill>
                <a:srgbClr val="000000"/>
              </a:solidFill>
              <a:latin typeface="Verdana" pitchFamily="34" charset="0"/>
            </a:endParaRPr>
          </a:p>
        </p:txBody>
      </p:sp>
      <p:sp>
        <p:nvSpPr>
          <p:cNvPr id="7" name="サブタイトル 8"/>
          <p:cNvSpPr>
            <a:spLocks noGrp="1"/>
          </p:cNvSpPr>
          <p:nvPr>
            <p:ph type="subTitle" idx="1"/>
          </p:nvPr>
        </p:nvSpPr>
        <p:spPr>
          <a:xfrm>
            <a:off x="1568624" y="5229200"/>
            <a:ext cx="7010400" cy="792088"/>
          </a:xfrm>
        </p:spPr>
        <p:txBody>
          <a:bodyPr/>
          <a:lstStyle/>
          <a:p>
            <a:pPr algn="ctr"/>
            <a:r>
              <a:rPr lang="ja-JP" altLang="en-US" sz="2400" dirty="0"/>
              <a:t>厚生労働省</a:t>
            </a:r>
            <a:endParaRPr lang="en-US" altLang="ja-JP" sz="2400" dirty="0"/>
          </a:p>
          <a:p>
            <a:pPr algn="ctr"/>
            <a:r>
              <a:rPr lang="ja-JP" altLang="en-US" sz="1600" dirty="0"/>
              <a:t>老健局 老人保健課</a:t>
            </a:r>
            <a:endParaRPr lang="en-US" altLang="ja-JP" sz="1600" dirty="0"/>
          </a:p>
          <a:p>
            <a:pPr algn="ctr"/>
            <a:r>
              <a:rPr lang="ja-JP" altLang="en-US" sz="1600" dirty="0"/>
              <a:t>要介護認定適正化事業</a:t>
            </a:r>
          </a:p>
          <a:p>
            <a:pPr algn="ctr"/>
            <a:endParaRPr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19376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478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992561" y="451644"/>
            <a:ext cx="8669215" cy="6731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defRPr/>
            </a:pPr>
            <a:r>
              <a:rPr lang="ja-JP" altLang="en-US" sz="3400" dirty="0"/>
              <a:t>能力向上研修会のカリキュラム</a:t>
            </a:r>
            <a:endParaRPr lang="en-US" altLang="ja-JP" sz="3400" dirty="0"/>
          </a:p>
        </p:txBody>
      </p:sp>
      <p:grpSp>
        <p:nvGrpSpPr>
          <p:cNvPr id="4" name="グループ化 3"/>
          <p:cNvGrpSpPr/>
          <p:nvPr/>
        </p:nvGrpSpPr>
        <p:grpSpPr>
          <a:xfrm>
            <a:off x="5205417" y="1752829"/>
            <a:ext cx="4055246" cy="1119466"/>
            <a:chOff x="964223" y="1778886"/>
            <a:chExt cx="4055246" cy="1119466"/>
          </a:xfrm>
        </p:grpSpPr>
        <p:sp>
          <p:nvSpPr>
            <p:cNvPr id="20" name="正方形/長方形 19"/>
            <p:cNvSpPr/>
            <p:nvPr/>
          </p:nvSpPr>
          <p:spPr>
            <a:xfrm>
              <a:off x="964223" y="1778886"/>
              <a:ext cx="4055246" cy="1119466"/>
            </a:xfrm>
            <a:prstGeom prst="rect">
              <a:avLst/>
            </a:prstGeom>
            <a:solidFill>
              <a:srgbClr val="CCDAEC"/>
            </a:solidFill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>
                <a:spcBef>
                  <a:spcPct val="0"/>
                </a:spcBef>
                <a:buFontTx/>
                <a:buNone/>
              </a:pPr>
              <a:endParaRPr lang="ja-JP" altLang="en-US" b="1" spc="50" dirty="0">
                <a:ln w="11430"/>
                <a:solidFill>
                  <a:srgbClr val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  <p:sp>
          <p:nvSpPr>
            <p:cNvPr id="31" name="角丸四角形 30"/>
            <p:cNvSpPr/>
            <p:nvPr/>
          </p:nvSpPr>
          <p:spPr>
            <a:xfrm>
              <a:off x="1058970" y="1907665"/>
              <a:ext cx="606197" cy="3240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lang="ja-JP" altLang="en-US" sz="1400" dirty="0">
                  <a:solidFill>
                    <a:srgbClr val="FFFFFF"/>
                  </a:solidFill>
                  <a:latin typeface="HG丸ｺﾞｼｯｸM-PRO" pitchFamily="50" charset="-128"/>
                  <a:ea typeface="HG丸ｺﾞｼｯｸM-PRO" pitchFamily="50" charset="-128"/>
                </a:rPr>
                <a:t>講義</a:t>
              </a:r>
            </a:p>
          </p:txBody>
        </p:sp>
        <p:sp>
          <p:nvSpPr>
            <p:cNvPr id="39" name="テキスト ボックス 38"/>
            <p:cNvSpPr txBox="1"/>
            <p:nvPr/>
          </p:nvSpPr>
          <p:spPr>
            <a:xfrm>
              <a:off x="1660240" y="1877633"/>
              <a:ext cx="29097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>
                <a:spcBef>
                  <a:spcPct val="0"/>
                </a:spcBef>
                <a:buFontTx/>
                <a:buNone/>
              </a:pPr>
              <a:r>
                <a:rPr lang="ja-JP" altLang="en-US" dirty="0">
                  <a:solidFill>
                    <a:srgbClr val="000000"/>
                  </a:solidFill>
                  <a:latin typeface="+mn-ea"/>
                  <a:ea typeface="+mn-ea"/>
                </a:rPr>
                <a:t>認定調査の基本的な考え方</a:t>
              </a:r>
            </a:p>
          </p:txBody>
        </p:sp>
        <p:sp>
          <p:nvSpPr>
            <p:cNvPr id="45" name="テキスト ボックス 44"/>
            <p:cNvSpPr txBox="1"/>
            <p:nvPr/>
          </p:nvSpPr>
          <p:spPr>
            <a:xfrm>
              <a:off x="1081630" y="2247778"/>
              <a:ext cx="38888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80000" indent="-180000">
                <a:buBlip>
                  <a:blip r:embed="rId3"/>
                </a:buBlip>
              </a:pPr>
              <a:r>
                <a:rPr kumimoji="1" lang="ja-JP" altLang="en-US" dirty="0" smtClean="0">
                  <a:solidFill>
                    <a:srgbClr val="0000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３つの評価軸の考え方</a:t>
              </a:r>
              <a:endParaRPr kumimoji="1" lang="en-US" altLang="ja-JP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marL="180000" indent="-180000">
                <a:buBlip>
                  <a:blip r:embed="rId3"/>
                </a:buBlip>
              </a:pPr>
              <a:r>
                <a:rPr kumimoji="1" lang="ja-JP" altLang="en-US" dirty="0" smtClean="0">
                  <a:solidFill>
                    <a:srgbClr val="0000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基本調査の選択における留意点</a:t>
              </a:r>
              <a:endParaRPr kumimoji="1" lang="en-US" altLang="ja-JP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5" name="グループ化 4"/>
          <p:cNvGrpSpPr/>
          <p:nvPr/>
        </p:nvGrpSpPr>
        <p:grpSpPr>
          <a:xfrm>
            <a:off x="5205417" y="2895056"/>
            <a:ext cx="4055246" cy="1285678"/>
            <a:chOff x="5217593" y="3212976"/>
            <a:chExt cx="4055246" cy="1285678"/>
          </a:xfrm>
        </p:grpSpPr>
        <p:sp>
          <p:nvSpPr>
            <p:cNvPr id="21" name="正方形/長方形 20"/>
            <p:cNvSpPr/>
            <p:nvPr/>
          </p:nvSpPr>
          <p:spPr>
            <a:xfrm>
              <a:off x="5217593" y="3212976"/>
              <a:ext cx="4055246" cy="1285678"/>
            </a:xfrm>
            <a:prstGeom prst="rect">
              <a:avLst/>
            </a:prstGeom>
            <a:solidFill>
              <a:srgbClr val="FFFFCC"/>
            </a:solidFill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>
                <a:spcBef>
                  <a:spcPct val="0"/>
                </a:spcBef>
                <a:buFontTx/>
                <a:buNone/>
              </a:pPr>
              <a:endParaRPr lang="ja-JP" altLang="en-US" sz="1200" b="1" spc="50" dirty="0">
                <a:ln w="11430"/>
                <a:solidFill>
                  <a:srgbClr val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  <p:sp>
          <p:nvSpPr>
            <p:cNvPr id="32" name="角丸四角形 31"/>
            <p:cNvSpPr/>
            <p:nvPr/>
          </p:nvSpPr>
          <p:spPr>
            <a:xfrm>
              <a:off x="5318582" y="3303161"/>
              <a:ext cx="606197" cy="3240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lang="ja-JP" altLang="en-US" sz="1400" dirty="0">
                  <a:solidFill>
                    <a:srgbClr val="FFFFFF"/>
                  </a:solidFill>
                  <a:latin typeface="HG丸ｺﾞｼｯｸM-PRO" pitchFamily="50" charset="-128"/>
                  <a:ea typeface="HG丸ｺﾞｼｯｸM-PRO" pitchFamily="50" charset="-128"/>
                </a:rPr>
                <a:t>講義</a:t>
              </a:r>
            </a:p>
          </p:txBody>
        </p:sp>
        <p:sp>
          <p:nvSpPr>
            <p:cNvPr id="40" name="テキスト ボックス 39"/>
            <p:cNvSpPr txBox="1"/>
            <p:nvPr/>
          </p:nvSpPr>
          <p:spPr>
            <a:xfrm>
              <a:off x="5925276" y="3253532"/>
              <a:ext cx="330731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>
                <a:spcBef>
                  <a:spcPct val="0"/>
                </a:spcBef>
                <a:buFontTx/>
                <a:buNone/>
              </a:pPr>
              <a:r>
                <a:rPr lang="ja-JP" altLang="en-US" dirty="0">
                  <a:solidFill>
                    <a:srgbClr val="000000"/>
                  </a:solidFill>
                  <a:latin typeface="+mn-ea"/>
                  <a:ea typeface="+mn-ea"/>
                </a:rPr>
                <a:t>認定調査項目のポイントと</a:t>
              </a:r>
              <a:endParaRPr lang="en-US" altLang="ja-JP" dirty="0">
                <a:solidFill>
                  <a:srgbClr val="000000"/>
                </a:solidFill>
                <a:latin typeface="+mn-ea"/>
                <a:ea typeface="+mn-ea"/>
              </a:endParaRPr>
            </a:p>
            <a:p>
              <a:pPr algn="l">
                <a:spcBef>
                  <a:spcPct val="0"/>
                </a:spcBef>
                <a:buFontTx/>
                <a:buNone/>
              </a:pPr>
              <a:r>
                <a:rPr lang="en-US" altLang="ja-JP" dirty="0">
                  <a:solidFill>
                    <a:srgbClr val="000000"/>
                  </a:solidFill>
                  <a:latin typeface="+mn-ea"/>
                  <a:ea typeface="+mn-ea"/>
                </a:rPr>
                <a:t>                       </a:t>
              </a:r>
              <a:r>
                <a:rPr lang="ja-JP" altLang="en-US" dirty="0">
                  <a:solidFill>
                    <a:srgbClr val="000000"/>
                  </a:solidFill>
                  <a:latin typeface="+mn-ea"/>
                  <a:ea typeface="+mn-ea"/>
                </a:rPr>
                <a:t>疑義への対応</a:t>
              </a:r>
            </a:p>
          </p:txBody>
        </p:sp>
      </p:grpSp>
      <p:grpSp>
        <p:nvGrpSpPr>
          <p:cNvPr id="7" name="グループ化 6"/>
          <p:cNvGrpSpPr/>
          <p:nvPr/>
        </p:nvGrpSpPr>
        <p:grpSpPr>
          <a:xfrm>
            <a:off x="967899" y="3341102"/>
            <a:ext cx="4038460" cy="1620000"/>
            <a:chOff x="948698" y="3124952"/>
            <a:chExt cx="4038460" cy="1367572"/>
          </a:xfrm>
        </p:grpSpPr>
        <p:sp>
          <p:nvSpPr>
            <p:cNvPr id="22" name="正方形/長方形 21"/>
            <p:cNvSpPr/>
            <p:nvPr/>
          </p:nvSpPr>
          <p:spPr>
            <a:xfrm>
              <a:off x="948698" y="3124952"/>
              <a:ext cx="4038460" cy="1367572"/>
            </a:xfrm>
            <a:prstGeom prst="rect">
              <a:avLst/>
            </a:prstGeom>
            <a:solidFill>
              <a:srgbClr val="FFFFCC"/>
            </a:solidFill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ja-JP" b="1" spc="50" dirty="0">
                  <a:ln w="11430"/>
                  <a:solidFill>
                    <a:srgbClr val="061DC8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/>
              </a:r>
              <a:br>
                <a:rPr lang="en-US" altLang="ja-JP" b="1" spc="50" dirty="0">
                  <a:ln w="11430"/>
                  <a:solidFill>
                    <a:srgbClr val="061DC8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</a:br>
              <a:endParaRPr lang="ja-JP" altLang="en-US" b="1" spc="50" dirty="0">
                <a:ln w="11430"/>
                <a:solidFill>
                  <a:srgbClr val="061DC8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  <p:sp>
          <p:nvSpPr>
            <p:cNvPr id="27" name="角丸四角形 26"/>
            <p:cNvSpPr/>
            <p:nvPr/>
          </p:nvSpPr>
          <p:spPr>
            <a:xfrm>
              <a:off x="1059151" y="3306131"/>
              <a:ext cx="601200" cy="273514"/>
            </a:xfrm>
            <a:prstGeom prst="roundRec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lang="ja-JP" altLang="en-US" sz="1400" dirty="0">
                  <a:solidFill>
                    <a:srgbClr val="FFFFFF"/>
                  </a:solidFill>
                  <a:latin typeface="HG丸ｺﾞｼｯｸM-PRO" pitchFamily="50" charset="-128"/>
                  <a:ea typeface="HG丸ｺﾞｼｯｸM-PRO" pitchFamily="50" charset="-128"/>
                </a:rPr>
                <a:t>講義</a:t>
              </a:r>
            </a:p>
          </p:txBody>
        </p:sp>
        <p:sp>
          <p:nvSpPr>
            <p:cNvPr id="28" name="角丸四角形 27"/>
            <p:cNvSpPr/>
            <p:nvPr/>
          </p:nvSpPr>
          <p:spPr>
            <a:xfrm>
              <a:off x="1704013" y="3304282"/>
              <a:ext cx="601200" cy="273514"/>
            </a:xfrm>
            <a:prstGeom prst="roundRect">
              <a:avLst/>
            </a:prstGeom>
            <a:solidFill>
              <a:srgbClr val="00B05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lang="ja-JP" altLang="en-US" sz="1400" dirty="0">
                  <a:solidFill>
                    <a:srgbClr val="FFFFFF"/>
                  </a:solidFill>
                  <a:latin typeface="HG丸ｺﾞｼｯｸM-PRO" pitchFamily="50" charset="-128"/>
                  <a:ea typeface="HG丸ｺﾞｼｯｸM-PRO" pitchFamily="50" charset="-128"/>
                </a:rPr>
                <a:t>演習</a:t>
              </a:r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2346598" y="3292020"/>
              <a:ext cx="23214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>
                <a:spcBef>
                  <a:spcPct val="0"/>
                </a:spcBef>
                <a:buFontTx/>
                <a:buNone/>
              </a:pPr>
              <a:r>
                <a:rPr kumimoji="1" lang="ja-JP" altLang="en-US" dirty="0" smtClean="0">
                  <a:solidFill>
                    <a:srgbClr val="000000"/>
                  </a:solidFill>
                  <a:latin typeface="+mn-ea"/>
                  <a:ea typeface="+mn-ea"/>
                </a:rPr>
                <a:t>一次判定ソフトの構造</a:t>
              </a:r>
              <a:endParaRPr kumimoji="1" lang="ja-JP" altLang="en-US" dirty="0">
                <a:solidFill>
                  <a:srgbClr val="000000"/>
                </a:solidFill>
                <a:latin typeface="+mn-ea"/>
                <a:ea typeface="+mn-ea"/>
              </a:endParaRPr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1039604" y="3744908"/>
              <a:ext cx="38888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80000" indent="-180000">
                <a:buBlip>
                  <a:blip r:embed="rId4"/>
                </a:buBlip>
              </a:pPr>
              <a:r>
                <a:rPr kumimoji="1" lang="ja-JP" altLang="en-US" dirty="0" smtClean="0">
                  <a:solidFill>
                    <a:srgbClr val="0000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一次判定ソフトのロジック</a:t>
              </a:r>
              <a:endParaRPr kumimoji="1" lang="en-US" altLang="ja-JP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marL="180000" indent="-180000">
                <a:buBlip>
                  <a:blip r:embed="rId4"/>
                </a:buBlip>
              </a:pPr>
              <a:r>
                <a:rPr lang="ja-JP" altLang="en-US" dirty="0" smtClean="0">
                  <a:solidFill>
                    <a:srgbClr val="0000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手計算による基準時間の算出</a:t>
              </a:r>
              <a:endParaRPr kumimoji="1" lang="ja-JP" altLang="en-US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3" name="グループ化 2"/>
          <p:cNvGrpSpPr/>
          <p:nvPr/>
        </p:nvGrpSpPr>
        <p:grpSpPr>
          <a:xfrm>
            <a:off x="979241" y="1757409"/>
            <a:ext cx="4213363" cy="1529486"/>
            <a:chOff x="964223" y="4784955"/>
            <a:chExt cx="4242792" cy="1222470"/>
          </a:xfrm>
        </p:grpSpPr>
        <p:sp>
          <p:nvSpPr>
            <p:cNvPr id="24" name="正方形/長方形 23"/>
            <p:cNvSpPr/>
            <p:nvPr/>
          </p:nvSpPr>
          <p:spPr>
            <a:xfrm>
              <a:off x="964223" y="4784955"/>
              <a:ext cx="4055246" cy="1222470"/>
            </a:xfrm>
            <a:prstGeom prst="rect">
              <a:avLst/>
            </a:prstGeom>
            <a:solidFill>
              <a:srgbClr val="CCDAEC"/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ja-JP" b="1" spc="50" dirty="0">
                  <a:ln w="11430"/>
                  <a:solidFill>
                    <a:srgbClr val="0000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  <a:t/>
              </a:r>
              <a:br>
                <a:rPr lang="en-US" altLang="ja-JP" b="1" spc="50" dirty="0">
                  <a:ln w="11430"/>
                  <a:solidFill>
                    <a:srgbClr val="0000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rPr>
              </a:br>
              <a:endParaRPr lang="ja-JP" altLang="en-US" b="1" spc="50" dirty="0">
                <a:ln w="11430"/>
                <a:solidFill>
                  <a:srgbClr val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  <p:sp>
          <p:nvSpPr>
            <p:cNvPr id="36" name="角丸四角形 35"/>
            <p:cNvSpPr/>
            <p:nvPr/>
          </p:nvSpPr>
          <p:spPr>
            <a:xfrm>
              <a:off x="1033396" y="4886051"/>
              <a:ext cx="606197" cy="258963"/>
            </a:xfrm>
            <a:prstGeom prst="roundRec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lang="ja-JP" altLang="en-US" sz="1400" dirty="0">
                  <a:solidFill>
                    <a:srgbClr val="FFFFFF"/>
                  </a:solidFill>
                  <a:latin typeface="HG丸ｺﾞｼｯｸM-PRO" pitchFamily="50" charset="-128"/>
                  <a:ea typeface="HG丸ｺﾞｼｯｸM-PRO" pitchFamily="50" charset="-128"/>
                </a:rPr>
                <a:t>講義</a:t>
              </a:r>
            </a:p>
          </p:txBody>
        </p:sp>
        <p:sp>
          <p:nvSpPr>
            <p:cNvPr id="43" name="テキスト ボックス 42"/>
            <p:cNvSpPr txBox="1"/>
            <p:nvPr/>
          </p:nvSpPr>
          <p:spPr>
            <a:xfrm>
              <a:off x="1631457" y="4884223"/>
              <a:ext cx="35755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spcBef>
                  <a:spcPct val="0"/>
                </a:spcBef>
                <a:buFontTx/>
                <a:buNone/>
              </a:pPr>
              <a:r>
                <a:rPr lang="ja-JP" altLang="en-US" dirty="0">
                  <a:solidFill>
                    <a:srgbClr val="000000"/>
                  </a:solidFill>
                  <a:latin typeface="+mn-ea"/>
                  <a:ea typeface="+mn-ea"/>
                </a:rPr>
                <a:t>介護認定</a:t>
              </a:r>
              <a:r>
                <a:rPr lang="ja-JP" altLang="en-US" dirty="0" smtClean="0">
                  <a:solidFill>
                    <a:srgbClr val="000000"/>
                  </a:solidFill>
                  <a:latin typeface="+mn-ea"/>
                  <a:ea typeface="+mn-ea"/>
                </a:rPr>
                <a:t>審査会の手順とポイント</a:t>
              </a:r>
              <a:endParaRPr lang="en-US" altLang="ja-JP" dirty="0">
                <a:solidFill>
                  <a:srgbClr val="000000"/>
                </a:solidFill>
                <a:latin typeface="+mn-ea"/>
                <a:ea typeface="+mn-ea"/>
              </a:endParaRPr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1054473" y="5301485"/>
              <a:ext cx="38888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80000" indent="-180000">
                <a:buBlip>
                  <a:blip r:embed="rId3"/>
                </a:buBlip>
              </a:pPr>
              <a:r>
                <a:rPr lang="ja-JP" altLang="en-US" dirty="0" smtClean="0">
                  <a:solidFill>
                    <a:srgbClr val="0000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認定調査と審査会の関係性</a:t>
              </a:r>
              <a:endParaRPr lang="en-US" altLang="ja-JP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marL="180000" indent="-180000">
                <a:buBlip>
                  <a:blip r:embed="rId3"/>
                </a:buBlip>
              </a:pPr>
              <a:r>
                <a:rPr lang="ja-JP" altLang="en-US" dirty="0">
                  <a:solidFill>
                    <a:srgbClr val="0000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審査会における特記事項の役割</a:t>
              </a:r>
              <a:endParaRPr kumimoji="1" lang="ja-JP" altLang="en-US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  <p:grpSp>
        <p:nvGrpSpPr>
          <p:cNvPr id="2" name="グループ化 1"/>
          <p:cNvGrpSpPr/>
          <p:nvPr/>
        </p:nvGrpSpPr>
        <p:grpSpPr>
          <a:xfrm>
            <a:off x="967899" y="4992190"/>
            <a:ext cx="4028400" cy="1373784"/>
            <a:chOff x="5241032" y="1742016"/>
            <a:chExt cx="4028400" cy="1373784"/>
          </a:xfrm>
        </p:grpSpPr>
        <p:sp>
          <p:nvSpPr>
            <p:cNvPr id="23" name="正方形/長方形 22"/>
            <p:cNvSpPr/>
            <p:nvPr/>
          </p:nvSpPr>
          <p:spPr>
            <a:xfrm>
              <a:off x="5241032" y="1742016"/>
              <a:ext cx="4028400" cy="1373784"/>
            </a:xfrm>
            <a:prstGeom prst="rect">
              <a:avLst/>
            </a:prstGeom>
            <a:solidFill>
              <a:srgbClr val="CCDAEC"/>
            </a:solidFill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>
                <a:spcBef>
                  <a:spcPct val="0"/>
                </a:spcBef>
                <a:buFontTx/>
                <a:buNone/>
              </a:pPr>
              <a:endParaRPr lang="ja-JP" altLang="en-US" sz="2000" b="1" spc="50" dirty="0">
                <a:ln w="11430"/>
                <a:solidFill>
                  <a:srgbClr val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  <p:sp>
          <p:nvSpPr>
            <p:cNvPr id="29" name="角丸四角形 28"/>
            <p:cNvSpPr/>
            <p:nvPr/>
          </p:nvSpPr>
          <p:spPr>
            <a:xfrm>
              <a:off x="5342021" y="1883501"/>
              <a:ext cx="601200" cy="3240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lang="ja-JP" altLang="en-US" sz="1400" dirty="0">
                  <a:solidFill>
                    <a:srgbClr val="FFFFFF"/>
                  </a:solidFill>
                  <a:latin typeface="HG丸ｺﾞｼｯｸM-PRO" pitchFamily="50" charset="-128"/>
                  <a:ea typeface="HG丸ｺﾞｼｯｸM-PRO" pitchFamily="50" charset="-128"/>
                </a:rPr>
                <a:t>講義</a:t>
              </a:r>
            </a:p>
          </p:txBody>
        </p:sp>
        <p:sp>
          <p:nvSpPr>
            <p:cNvPr id="30" name="角丸四角形 29"/>
            <p:cNvSpPr/>
            <p:nvPr/>
          </p:nvSpPr>
          <p:spPr>
            <a:xfrm>
              <a:off x="5979555" y="1883501"/>
              <a:ext cx="601200" cy="324000"/>
            </a:xfrm>
            <a:prstGeom prst="roundRect">
              <a:avLst/>
            </a:prstGeom>
            <a:solidFill>
              <a:srgbClr val="00B05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lang="ja-JP" altLang="en-US" sz="1400" dirty="0">
                  <a:solidFill>
                    <a:srgbClr val="FFFFFF"/>
                  </a:solidFill>
                  <a:latin typeface="HG丸ｺﾞｼｯｸM-PRO" pitchFamily="50" charset="-128"/>
                  <a:ea typeface="HG丸ｺﾞｼｯｸM-PRO" pitchFamily="50" charset="-128"/>
                </a:rPr>
                <a:t>演習</a:t>
              </a:r>
            </a:p>
          </p:txBody>
        </p:sp>
        <p:sp>
          <p:nvSpPr>
            <p:cNvPr id="42" name="テキスト ボックス 41"/>
            <p:cNvSpPr txBox="1"/>
            <p:nvPr/>
          </p:nvSpPr>
          <p:spPr>
            <a:xfrm>
              <a:off x="6649808" y="1874169"/>
              <a:ext cx="24192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>
                <a:spcBef>
                  <a:spcPct val="0"/>
                </a:spcBef>
                <a:buFontTx/>
                <a:buNone/>
              </a:pPr>
              <a:r>
                <a:rPr lang="ja-JP" altLang="en-US" dirty="0">
                  <a:solidFill>
                    <a:srgbClr val="000000"/>
                  </a:solidFill>
                  <a:latin typeface="+mn-ea"/>
                  <a:ea typeface="+mn-ea"/>
                </a:rPr>
                <a:t>業務分析データの解釈</a:t>
              </a:r>
            </a:p>
          </p:txBody>
        </p:sp>
      </p:grpSp>
      <p:grpSp>
        <p:nvGrpSpPr>
          <p:cNvPr id="8" name="グループ化 7"/>
          <p:cNvGrpSpPr/>
          <p:nvPr/>
        </p:nvGrpSpPr>
        <p:grpSpPr>
          <a:xfrm>
            <a:off x="5192604" y="5223332"/>
            <a:ext cx="4150634" cy="1142642"/>
            <a:chOff x="5205417" y="5245596"/>
            <a:chExt cx="4150634" cy="1142642"/>
          </a:xfrm>
        </p:grpSpPr>
        <p:sp>
          <p:nvSpPr>
            <p:cNvPr id="25" name="正方形/長方形 24"/>
            <p:cNvSpPr/>
            <p:nvPr/>
          </p:nvSpPr>
          <p:spPr>
            <a:xfrm>
              <a:off x="5205417" y="5245596"/>
              <a:ext cx="4055246" cy="1142642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>
              <a:innerShdw blurRad="63500" dist="50800" dir="18900000">
                <a:prstClr val="black">
                  <a:alpha val="50000"/>
                </a:prstClr>
              </a:innerShdw>
            </a:effectLst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rtlCol="0" anchor="ctr">
              <a:scene3d>
                <a:camera prst="orthographicFront"/>
                <a:lightRig rig="soft" dir="tl">
                  <a:rot lat="0" lon="0" rev="0"/>
                </a:lightRig>
              </a:scene3d>
              <a:sp3d contourW="25400" prstMaterial="matte">
                <a:bevelT w="25400" h="55880" prst="artDeco"/>
                <a:contourClr>
                  <a:schemeClr val="accent2">
                    <a:tint val="20000"/>
                  </a:schemeClr>
                </a:contourClr>
              </a:sp3d>
            </a:bodyPr>
            <a:lstStyle/>
            <a:p>
              <a:pPr>
                <a:spcBef>
                  <a:spcPct val="0"/>
                </a:spcBef>
                <a:buFontTx/>
                <a:buNone/>
              </a:pPr>
              <a:endParaRPr lang="ja-JP" altLang="en-US" b="1" spc="50" dirty="0">
                <a:ln w="11430"/>
                <a:solidFill>
                  <a:srgbClr val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endParaRPr>
            </a:p>
          </p:txBody>
        </p:sp>
        <p:sp>
          <p:nvSpPr>
            <p:cNvPr id="26" name="角丸四角形 25"/>
            <p:cNvSpPr/>
            <p:nvPr/>
          </p:nvSpPr>
          <p:spPr>
            <a:xfrm>
              <a:off x="5932561" y="5343293"/>
              <a:ext cx="606197" cy="324000"/>
            </a:xfrm>
            <a:prstGeom prst="roundRect">
              <a:avLst/>
            </a:prstGeom>
            <a:solidFill>
              <a:srgbClr val="00B05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lang="ja-JP" altLang="en-US" sz="1400" dirty="0">
                  <a:solidFill>
                    <a:srgbClr val="FFFFFF"/>
                  </a:solidFill>
                  <a:latin typeface="HG丸ｺﾞｼｯｸM-PRO" pitchFamily="50" charset="-128"/>
                  <a:ea typeface="HG丸ｺﾞｼｯｸM-PRO" pitchFamily="50" charset="-128"/>
                </a:rPr>
                <a:t>演習</a:t>
              </a:r>
            </a:p>
          </p:txBody>
        </p:sp>
        <p:sp>
          <p:nvSpPr>
            <p:cNvPr id="44" name="テキスト ボックス 43"/>
            <p:cNvSpPr txBox="1"/>
            <p:nvPr/>
          </p:nvSpPr>
          <p:spPr>
            <a:xfrm>
              <a:off x="6502385" y="5308935"/>
              <a:ext cx="28536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>
                <a:spcBef>
                  <a:spcPct val="0"/>
                </a:spcBef>
                <a:buFontTx/>
                <a:buNone/>
              </a:pPr>
              <a:r>
                <a:rPr lang="ja-JP" altLang="en-US" dirty="0">
                  <a:solidFill>
                    <a:srgbClr val="000000"/>
                  </a:solidFill>
                  <a:latin typeface="+mn-ea"/>
                  <a:ea typeface="+mn-ea"/>
                </a:rPr>
                <a:t>認定調査の適正化プロセス</a:t>
              </a:r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5260355" y="5704600"/>
              <a:ext cx="38888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80000" indent="-180000">
                <a:buBlip>
                  <a:blip r:embed="rId4"/>
                </a:buBlip>
              </a:pPr>
              <a:r>
                <a:rPr lang="ja-JP" altLang="en-US" dirty="0" smtClean="0">
                  <a:solidFill>
                    <a:srgbClr val="0000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適正化に向けた取組方法の例</a:t>
              </a:r>
              <a:endParaRPr lang="en-US" altLang="ja-JP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marL="180000" indent="-180000">
                <a:buBlip>
                  <a:blip r:embed="rId4"/>
                </a:buBlip>
              </a:pPr>
              <a:r>
                <a:rPr lang="ja-JP" altLang="en-US" dirty="0" smtClean="0">
                  <a:solidFill>
                    <a:srgbClr val="0000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課題整理、適正化プランニング</a:t>
              </a:r>
              <a:endParaRPr kumimoji="1" lang="ja-JP" altLang="en-US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38" name="角丸四角形 37"/>
            <p:cNvSpPr/>
            <p:nvPr/>
          </p:nvSpPr>
          <p:spPr>
            <a:xfrm>
              <a:off x="5290030" y="5343293"/>
              <a:ext cx="606197" cy="324000"/>
            </a:xfrm>
            <a:prstGeom prst="roundRect">
              <a:avLst/>
            </a:prstGeom>
            <a:solidFill>
              <a:srgbClr val="0070C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lang="ja-JP" altLang="en-US" sz="1400" dirty="0">
                  <a:solidFill>
                    <a:srgbClr val="FFFFFF"/>
                  </a:solidFill>
                  <a:latin typeface="HG丸ｺﾞｼｯｸM-PRO" pitchFamily="50" charset="-128"/>
                  <a:ea typeface="HG丸ｺﾞｼｯｸM-PRO" pitchFamily="50" charset="-128"/>
                </a:rPr>
                <a:t>講義</a:t>
              </a:r>
            </a:p>
          </p:txBody>
        </p:sp>
      </p:grpSp>
      <p:sp>
        <p:nvSpPr>
          <p:cNvPr id="55" name="正方形/長方形 54"/>
          <p:cNvSpPr/>
          <p:nvPr/>
        </p:nvSpPr>
        <p:spPr bwMode="auto">
          <a:xfrm>
            <a:off x="992561" y="1299768"/>
            <a:ext cx="403200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50000"/>
              </a:spcBef>
            </a:pPr>
            <a:r>
              <a:rPr lang="ja-JP" altLang="en-US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＜１</a:t>
            </a:r>
            <a:r>
              <a:rPr kumimoji="0" lang="ja-JP" altLang="en-US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日目＞</a:t>
            </a:r>
          </a:p>
        </p:txBody>
      </p:sp>
      <p:sp>
        <p:nvSpPr>
          <p:cNvPr id="56" name="正方形/長方形 55"/>
          <p:cNvSpPr/>
          <p:nvPr/>
        </p:nvSpPr>
        <p:spPr bwMode="auto">
          <a:xfrm>
            <a:off x="5228663" y="1302698"/>
            <a:ext cx="4032000" cy="360040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lg" len="lg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</a:bodyPr>
          <a:lstStyle/>
          <a:p>
            <a:pPr algn="ctr">
              <a:spcBef>
                <a:spcPct val="50000"/>
              </a:spcBef>
            </a:pPr>
            <a:r>
              <a:rPr lang="ja-JP" altLang="en-US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＜２</a:t>
            </a:r>
            <a:r>
              <a:rPr kumimoji="0" lang="ja-JP" altLang="en-US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日目＞</a:t>
            </a:r>
          </a:p>
        </p:txBody>
      </p:sp>
      <p:grpSp>
        <p:nvGrpSpPr>
          <p:cNvPr id="6" name="グループ化 5"/>
          <p:cNvGrpSpPr/>
          <p:nvPr/>
        </p:nvGrpSpPr>
        <p:grpSpPr>
          <a:xfrm>
            <a:off x="5192604" y="4205001"/>
            <a:ext cx="4185142" cy="969122"/>
            <a:chOff x="5142167" y="4163939"/>
            <a:chExt cx="4185142" cy="969122"/>
          </a:xfrm>
        </p:grpSpPr>
        <p:grpSp>
          <p:nvGrpSpPr>
            <p:cNvPr id="46" name="グループ化 45"/>
            <p:cNvGrpSpPr/>
            <p:nvPr/>
          </p:nvGrpSpPr>
          <p:grpSpPr>
            <a:xfrm>
              <a:off x="5142167" y="4163939"/>
              <a:ext cx="4185142" cy="969122"/>
              <a:chOff x="5217593" y="3212976"/>
              <a:chExt cx="4185142" cy="1082796"/>
            </a:xfrm>
          </p:grpSpPr>
          <p:sp>
            <p:nvSpPr>
              <p:cNvPr id="47" name="正方形/長方形 46"/>
              <p:cNvSpPr/>
              <p:nvPr/>
            </p:nvSpPr>
            <p:spPr>
              <a:xfrm>
                <a:off x="5217593" y="3212976"/>
                <a:ext cx="4055246" cy="1082796"/>
              </a:xfrm>
              <a:prstGeom prst="rect">
                <a:avLst/>
              </a:prstGeom>
              <a:solidFill>
                <a:srgbClr val="CCDAEC"/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</p:spPr>
            <p:style>
              <a:lnRef idx="3">
                <a:schemeClr val="lt1"/>
              </a:lnRef>
              <a:fillRef idx="1">
                <a:schemeClr val="accent3"/>
              </a:fillRef>
              <a:effectRef idx="1">
                <a:schemeClr val="accent3"/>
              </a:effectRef>
              <a:fontRef idx="minor">
                <a:schemeClr val="lt1"/>
              </a:fontRef>
            </p:style>
            <p:txBody>
              <a:bodyPr rtlCol="0" anchor="ctr">
                <a:scene3d>
                  <a:camera prst="orthographicFront"/>
                  <a:lightRig rig="soft" dir="tl">
                    <a:rot lat="0" lon="0" rev="0"/>
                  </a:lightRig>
                </a:scene3d>
                <a:sp3d contourW="25400" prstMaterial="matte">
                  <a:bevelT w="25400" h="55880" prst="artDeco"/>
                  <a:contourClr>
                    <a:schemeClr val="accent2">
                      <a:tint val="20000"/>
                    </a:schemeClr>
                  </a:contourClr>
                </a:sp3d>
              </a:bodyPr>
              <a:lstStyle/>
              <a:p>
                <a:pPr>
                  <a:spcBef>
                    <a:spcPct val="0"/>
                  </a:spcBef>
                  <a:buFontTx/>
                  <a:buNone/>
                </a:pPr>
                <a:endParaRPr lang="ja-JP" altLang="en-US" sz="1200" b="1" spc="50" dirty="0">
                  <a:ln w="11430"/>
                  <a:solidFill>
                    <a:srgbClr val="000000"/>
                  </a:solidFill>
                  <a:effectLst>
                    <a:outerShdw blurRad="76200" dist="50800" dir="5400000" algn="tl" rotWithShape="0">
                      <a:srgbClr val="000000">
                        <a:alpha val="65000"/>
                      </a:srgbClr>
                    </a:outerShdw>
                  </a:effectLst>
                </a:endParaRPr>
              </a:p>
            </p:txBody>
          </p:sp>
          <p:sp>
            <p:nvSpPr>
              <p:cNvPr id="53" name="テキスト ボックス 52"/>
              <p:cNvSpPr txBox="1"/>
              <p:nvPr/>
            </p:nvSpPr>
            <p:spPr>
              <a:xfrm>
                <a:off x="5944737" y="3267202"/>
                <a:ext cx="3457998" cy="72214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l">
                  <a:spcBef>
                    <a:spcPct val="0"/>
                  </a:spcBef>
                  <a:buFontTx/>
                  <a:buNone/>
                </a:pPr>
                <a:r>
                  <a:rPr lang="ja-JP" altLang="en-US" dirty="0" smtClean="0">
                    <a:solidFill>
                      <a:srgbClr val="000000"/>
                    </a:solidFill>
                    <a:latin typeface="+mn-ea"/>
                    <a:ea typeface="+mn-ea"/>
                  </a:rPr>
                  <a:t>審査会委員の立場から検討する</a:t>
                </a:r>
                <a:endParaRPr lang="en-US" altLang="ja-JP" dirty="0" smtClean="0">
                  <a:solidFill>
                    <a:srgbClr val="000000"/>
                  </a:solidFill>
                  <a:latin typeface="+mn-ea"/>
                  <a:ea typeface="+mn-ea"/>
                </a:endParaRPr>
              </a:p>
              <a:p>
                <a:pPr algn="l">
                  <a:spcBef>
                    <a:spcPct val="0"/>
                  </a:spcBef>
                  <a:buFontTx/>
                  <a:buNone/>
                </a:pPr>
                <a:r>
                  <a:rPr lang="ja-JP" altLang="en-US" dirty="0" smtClean="0">
                    <a:solidFill>
                      <a:srgbClr val="000000"/>
                    </a:solidFill>
                    <a:latin typeface="+mn-ea"/>
                    <a:ea typeface="+mn-ea"/>
                  </a:rPr>
                  <a:t>　　　　　　　　特記事項の書き方</a:t>
                </a:r>
                <a:endParaRPr lang="ja-JP" altLang="en-US" dirty="0">
                  <a:solidFill>
                    <a:srgbClr val="000000"/>
                  </a:solidFill>
                  <a:latin typeface="+mn-ea"/>
                  <a:ea typeface="+mn-ea"/>
                </a:endParaRPr>
              </a:p>
            </p:txBody>
          </p:sp>
          <p:sp>
            <p:nvSpPr>
              <p:cNvPr id="54" name="テキスト ボックス 53"/>
              <p:cNvSpPr txBox="1"/>
              <p:nvPr/>
            </p:nvSpPr>
            <p:spPr>
              <a:xfrm>
                <a:off x="5298156" y="3883113"/>
                <a:ext cx="3888822" cy="4126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180000" indent="-180000">
                  <a:buBlip>
                    <a:blip r:embed="rId3"/>
                  </a:buBlip>
                </a:pPr>
                <a:r>
                  <a:rPr lang="ja-JP" altLang="en-US" dirty="0" smtClean="0">
                    <a:solidFill>
                      <a:srgbClr val="000000"/>
                    </a:solidFill>
                    <a:latin typeface="HGP創英角ｺﾞｼｯｸUB" pitchFamily="50" charset="-128"/>
                    <a:ea typeface="HGP創英角ｺﾞｼｯｸUB" pitchFamily="50" charset="-128"/>
                  </a:rPr>
                  <a:t>特記事項の内容検討</a:t>
                </a:r>
                <a:endParaRPr lang="en-US" altLang="ja-JP" dirty="0" smtClean="0">
                  <a:solidFill>
                    <a:srgbClr val="000000"/>
                  </a:solidFill>
                  <a:latin typeface="HGP創英角ｺﾞｼｯｸUB" pitchFamily="50" charset="-128"/>
                  <a:ea typeface="HGP創英角ｺﾞｼｯｸUB" pitchFamily="50" charset="-128"/>
                </a:endParaRPr>
              </a:p>
            </p:txBody>
          </p:sp>
        </p:grpSp>
        <p:sp>
          <p:nvSpPr>
            <p:cNvPr id="57" name="角丸四角形 56"/>
            <p:cNvSpPr/>
            <p:nvPr/>
          </p:nvSpPr>
          <p:spPr>
            <a:xfrm>
              <a:off x="5249726" y="4259474"/>
              <a:ext cx="606197" cy="324000"/>
            </a:xfrm>
            <a:prstGeom prst="roundRect">
              <a:avLst/>
            </a:prstGeom>
            <a:solidFill>
              <a:srgbClr val="00B050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spcBef>
                  <a:spcPct val="0"/>
                </a:spcBef>
                <a:buFontTx/>
                <a:buNone/>
              </a:pPr>
              <a:r>
                <a:rPr lang="ja-JP" altLang="en-US" sz="1400" dirty="0">
                  <a:solidFill>
                    <a:srgbClr val="FFFFFF"/>
                  </a:solidFill>
                  <a:latin typeface="HG丸ｺﾞｼｯｸM-PRO" pitchFamily="50" charset="-128"/>
                  <a:ea typeface="HG丸ｺﾞｼｯｸM-PRO" pitchFamily="50" charset="-128"/>
                </a:rPr>
                <a:t>演習</a:t>
              </a:r>
            </a:p>
          </p:txBody>
        </p:sp>
      </p:grpSp>
      <p:sp>
        <p:nvSpPr>
          <p:cNvPr id="58" name="テキスト ボックス 57"/>
          <p:cNvSpPr txBox="1"/>
          <p:nvPr/>
        </p:nvSpPr>
        <p:spPr>
          <a:xfrm>
            <a:off x="1068865" y="5552515"/>
            <a:ext cx="38618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80000">
              <a:buBlip>
                <a:blip r:embed="rId3"/>
              </a:buBlip>
            </a:pPr>
            <a:r>
              <a:rPr lang="ja-JP" altLang="en-US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業務分析データの</a:t>
            </a:r>
            <a:r>
              <a:rPr lang="ja-JP" altLang="en-US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読み方</a:t>
            </a:r>
            <a:endParaRPr lang="en-US" altLang="ja-JP" dirty="0" smtClean="0">
              <a:solidFill>
                <a:srgbClr val="00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marL="180000" indent="-180000">
              <a:buBlip>
                <a:blip r:embed="rId3"/>
              </a:buBlip>
            </a:pPr>
            <a:r>
              <a:rPr lang="ja-JP" altLang="en-US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テータ例の</a:t>
            </a:r>
            <a:r>
              <a:rPr lang="ja-JP" altLang="en-US" dirty="0" smtClean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解釈</a:t>
            </a:r>
            <a:endParaRPr lang="ja-JP" altLang="en-US" dirty="0">
              <a:solidFill>
                <a:srgbClr val="00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5274590" y="3507790"/>
            <a:ext cx="38888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80000">
              <a:buBlip>
                <a:blip r:embed="rId3"/>
              </a:buBlip>
            </a:pPr>
            <a:r>
              <a:rPr lang="ja-JP" altLang="en-US" dirty="0">
                <a:solidFill>
                  <a:srgbClr val="000000"/>
                </a:solidFill>
                <a:latin typeface="HGP創英角ｺﾞｼｯｸUB" pitchFamily="50" charset="-128"/>
                <a:ea typeface="HGP創英角ｺﾞｼｯｸUB" pitchFamily="50" charset="-128"/>
              </a:rPr>
              <a:t>基本調査の選択におけるよくある間違いと正しい考え方</a:t>
            </a:r>
          </a:p>
        </p:txBody>
      </p:sp>
    </p:spTree>
    <p:extLst>
      <p:ext uri="{BB962C8B-B14F-4D97-AF65-F5344CB8AC3E}">
        <p14:creationId xmlns:p14="http://schemas.microsoft.com/office/powerpoint/2010/main" val="24380504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478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992561" y="451644"/>
            <a:ext cx="8669215" cy="6731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defRPr/>
            </a:pPr>
            <a:r>
              <a:rPr lang="ja-JP" altLang="en-US" sz="3400" dirty="0" smtClean="0"/>
              <a:t>目指すべきゴール</a:t>
            </a:r>
            <a:endParaRPr lang="en-US" altLang="ja-JP" sz="3400" dirty="0"/>
          </a:p>
        </p:txBody>
      </p:sp>
      <p:sp>
        <p:nvSpPr>
          <p:cNvPr id="75" name="Rectangle 3"/>
          <p:cNvSpPr txBox="1">
            <a:spLocks noChangeArrowheads="1"/>
          </p:cNvSpPr>
          <p:nvPr/>
        </p:nvSpPr>
        <p:spPr>
          <a:xfrm>
            <a:off x="566738" y="1412776"/>
            <a:ext cx="8325742" cy="5039890"/>
          </a:xfrm>
          <a:prstGeom prst="rect">
            <a:avLst/>
          </a:prstGeom>
        </p:spPr>
        <p:txBody>
          <a:bodyPr>
            <a:normAutofit/>
          </a:bodyPr>
          <a:lstStyle>
            <a:lvl1pPr marL="469900" indent="-469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FF"/>
              </a:buClr>
              <a:buFont typeface="Wingdings" pitchFamily="2" charset="2"/>
              <a:buChar char="o"/>
              <a:defRPr kumimoji="1" sz="3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FF"/>
              </a:buClr>
              <a:buFont typeface="Wingdings" pitchFamily="2" charset="2"/>
              <a:buChar char="n"/>
              <a:defRPr kumimoji="1" sz="2600">
                <a:solidFill>
                  <a:schemeClr val="tx1"/>
                </a:solidFill>
                <a:latin typeface="+mn-lt"/>
                <a:ea typeface="+mn-ea"/>
              </a:defRPr>
            </a:lvl2pPr>
            <a:lvl3pPr marL="1304925" indent="-3952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FF"/>
              </a:buClr>
              <a:buFont typeface="Wingdings" pitchFamily="2" charset="2"/>
              <a:buChar char="o"/>
              <a:defRPr kumimoji="1" sz="2300">
                <a:solidFill>
                  <a:schemeClr val="tx1"/>
                </a:solidFill>
                <a:latin typeface="+mn-lt"/>
                <a:ea typeface="+mn-ea"/>
              </a:defRPr>
            </a:lvl3pPr>
            <a:lvl4pPr marL="1693863" indent="-3873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FF"/>
              </a:buClr>
              <a:buFont typeface="Wingdings" pitchFamily="2" charset="2"/>
              <a:buChar char="n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93913" indent="-398463" algn="l" rtl="0" eaLnBrk="0" fontAlgn="base" hangingPunct="0">
              <a:spcBef>
                <a:spcPct val="25000"/>
              </a:spcBef>
              <a:spcAft>
                <a:spcPct val="0"/>
              </a:spcAft>
              <a:buClr>
                <a:srgbClr val="0066FF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51113" indent="-398463" algn="l" rtl="0" fontAlgn="base">
              <a:spcBef>
                <a:spcPct val="25000"/>
              </a:spcBef>
              <a:spcAft>
                <a:spcPct val="0"/>
              </a:spcAft>
              <a:buClr>
                <a:srgbClr val="0066FF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3008313" indent="-398463" algn="l" rtl="0" fontAlgn="base">
              <a:spcBef>
                <a:spcPct val="25000"/>
              </a:spcBef>
              <a:spcAft>
                <a:spcPct val="0"/>
              </a:spcAft>
              <a:buClr>
                <a:srgbClr val="0066FF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65513" indent="-398463" algn="l" rtl="0" fontAlgn="base">
              <a:spcBef>
                <a:spcPct val="25000"/>
              </a:spcBef>
              <a:spcAft>
                <a:spcPct val="0"/>
              </a:spcAft>
              <a:buClr>
                <a:srgbClr val="0066FF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922713" indent="-398463" algn="l" rtl="0" fontAlgn="base">
              <a:spcBef>
                <a:spcPct val="25000"/>
              </a:spcBef>
              <a:spcAft>
                <a:spcPct val="0"/>
              </a:spcAft>
              <a:buClr>
                <a:srgbClr val="0066FF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defRPr/>
            </a:pPr>
            <a:r>
              <a:rPr lang="ja-JP" altLang="en-US" sz="2800" kern="0" dirty="0" smtClean="0"/>
              <a:t>認定調査の基本的な考え方や審査会の手順を　　再確認する。</a:t>
            </a:r>
            <a:endParaRPr lang="en-US" altLang="ja-JP" sz="2800" kern="0" dirty="0" smtClean="0"/>
          </a:p>
          <a:p>
            <a:pPr eaLnBrk="1" hangingPunct="1">
              <a:defRPr/>
            </a:pPr>
            <a:endParaRPr lang="en-US" altLang="ja-JP" sz="2800" kern="0" dirty="0" smtClean="0"/>
          </a:p>
          <a:p>
            <a:pPr eaLnBrk="1" hangingPunct="1">
              <a:defRPr/>
            </a:pPr>
            <a:r>
              <a:rPr lang="ja-JP" altLang="en-US" sz="2800" kern="0" dirty="0" smtClean="0"/>
              <a:t>審査会委員に伝わる特記事項の書き方を理解する。</a:t>
            </a:r>
            <a:endParaRPr lang="en-US" altLang="ja-JP" sz="2800" kern="0" dirty="0" smtClean="0"/>
          </a:p>
          <a:p>
            <a:pPr eaLnBrk="1" hangingPunct="1">
              <a:defRPr/>
            </a:pPr>
            <a:endParaRPr lang="en-US" altLang="ja-JP" sz="2800" kern="0" dirty="0" smtClean="0"/>
          </a:p>
          <a:p>
            <a:pPr eaLnBrk="1" hangingPunct="1">
              <a:defRPr/>
            </a:pPr>
            <a:r>
              <a:rPr lang="ja-JP" altLang="en-US" sz="2800" kern="0" dirty="0" smtClean="0"/>
              <a:t>各都道府県・自治体における課題を整理し、　　　　要介護認定適正化に向けて取り組むべきポイントを検討する。</a:t>
            </a:r>
            <a:endParaRPr lang="en-US" altLang="ja-JP" sz="2800" kern="0" dirty="0"/>
          </a:p>
        </p:txBody>
      </p:sp>
    </p:spTree>
    <p:extLst>
      <p:ext uri="{BB962C8B-B14F-4D97-AF65-F5344CB8AC3E}">
        <p14:creationId xmlns:p14="http://schemas.microsoft.com/office/powerpoint/2010/main" val="33696575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A299AC048A4B8EA9C1D19079C1A32200E51782DD9E454B418BFB6267553A9CD4" ma:contentTypeVersion="11" ma:contentTypeDescription="" ma:contentTypeScope="" ma:versionID="67a8c3f19086dd733636cb9e2e3e5de9">
  <xsd:schema xmlns:xsd="http://www.w3.org/2001/XMLSchema" xmlns:p="http://schemas.microsoft.com/office/2006/metadata/properties" xmlns:ns2="8B97BE19-CDDD-400E-817A-CFDD13F7EC12" xmlns:ns3="fb02c745-2821-438e-a9f3-36f365a5b5fa" targetNamespace="http://schemas.microsoft.com/office/2006/metadata/properties" ma:root="true" ma:fieldsID="1f7557729ecb542394f8781b2df17919" ns2:_="" ns3:_="">
    <xsd:import namespace="8B97BE19-CDDD-400E-817A-CFDD13F7EC12"/>
    <xsd:import namespace="fb02c745-2821-438e-a9f3-36f365a5b5fa"/>
    <xsd:element name="properties">
      <xsd:complexType>
        <xsd:sequence>
          <xsd:element name="documentManagement">
            <xsd:complexType>
              <xsd:all>
                <xsd:element ref="ns2:ClassLarge" minOccurs="0"/>
                <xsd:element ref="ns2:ClassMedium" minOccurs="0"/>
                <xsd:element ref="ns2:ClassSmall" minOccurs="0"/>
                <xsd:element ref="ns2:GyoseiFile" minOccurs="0"/>
                <xsd:element ref="ns2:CreatedBy" minOccurs="0"/>
                <xsd:element ref="ns2:PreservationPeriod" minOccurs="0"/>
                <xsd:element ref="ns2:PreservationPeriodExpire" minOccurs="0"/>
                <xsd:element ref="ns2:CreatedDate" minOccurs="0"/>
                <xsd:element ref="ns2:FixationStatus" minOccurs="0"/>
                <xsd:element ref="ns2:EditorWithSpace" minOccurs="0"/>
                <xsd:element ref="ns3:DaibunruiID" minOccurs="0"/>
                <xsd:element ref="ns3:ChuubunruiID" minOccurs="0"/>
                <xsd:element ref="ns3:SyoubunruiID" minOccurs="0"/>
                <xsd:element ref="ns3:GyouseibunsyoID" minOccurs="0"/>
                <xsd:element ref="ns3:Renkei" minOccurs="0"/>
                <xsd:element ref="ns3:Flag01" minOccurs="0"/>
                <xsd:element ref="ns3:Yobi01" minOccurs="0"/>
                <xsd:element ref="ns3:Yobi02" minOccurs="0"/>
                <xsd:element ref="ns3:Yobi03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8B97BE19-CDDD-400E-817A-CFDD13F7EC12" elementFormDefault="qualified">
    <xsd:import namespace="http://schemas.microsoft.com/office/2006/documentManagement/types"/>
    <xsd:element name="ClassLarge" ma:index="8" nillable="true" ma:displayName="大分類" ma:hidden="true" ma:internalName="ClassLarge" ma:readOnly="true">
      <xsd:simpleType>
        <xsd:restriction base="dms:Unknown"/>
      </xsd:simpleType>
    </xsd:element>
    <xsd:element name="ClassMedium" ma:index="9" nillable="true" ma:displayName="中分類" ma:hidden="true" ma:internalName="ClassMedium" ma:readOnly="true">
      <xsd:simpleType>
        <xsd:restriction base="dms:Unknown"/>
      </xsd:simpleType>
    </xsd:element>
    <xsd:element name="ClassSmall" ma:index="10" nillable="true" ma:displayName="小分類" ma:hidden="true" ma:internalName="ClassSmall" ma:readOnly="true">
      <xsd:simpleType>
        <xsd:restriction base="dms:Unknown"/>
      </xsd:simpleType>
    </xsd:element>
    <xsd:element name="GyoseiFile" ma:index="11" nillable="true" ma:displayName="行政文書ファイル名" ma:hidden="true" ma:internalName="GyoseiFile" ma:readOnly="true">
      <xsd:simpleType>
        <xsd:restriction base="dms:Unknown"/>
      </xsd:simpleType>
    </xsd:element>
    <xsd:element name="CreatedBy" ma:index="12" nillable="true" ma:displayName="作成課/係・作成者" ma:hidden="true" ma:internalName="CreatedBy" ma:readOnly="true">
      <xsd:simpleType>
        <xsd:restriction base="dms:Unknown"/>
      </xsd:simpleType>
    </xsd:element>
    <xsd:element name="PreservationPeriod" ma:index="13" nillable="true" ma:displayName="保存期間" ma:hidden="true" ma:internalName="PreservationPeriod" ma:readOnly="true">
      <xsd:simpleType>
        <xsd:restriction base="dms:Unknown"/>
      </xsd:simpleType>
    </xsd:element>
    <xsd:element name="PreservationPeriodExpire" ma:index="14" nillable="true" ma:displayName="保存期間満了時期" ma:format="DateOnly" ma:hidden="true" ma:internalName="PreservationPeriodExpire" ma:readOnly="true">
      <xsd:simpleType>
        <xsd:restriction base="dms:Unknown"/>
      </xsd:simpleType>
    </xsd:element>
    <xsd:element name="CreatedDate" ma:index="15" nillable="true" ma:displayName="作成年月日" ma:hidden="true" ma:internalName="CreatedDate" ma:readOnly="true">
      <xsd:simpleType>
        <xsd:restriction base="dms:Unknown"/>
      </xsd:simpleType>
    </xsd:element>
    <xsd:element name="FixationStatus" ma:index="16" nillable="true" ma:displayName="確定状況" ma:hidden="true" ma:internalName="FixationStatus" ma:readOnly="true">
      <xsd:simpleType>
        <xsd:restriction base="dms:Unknown"/>
      </xsd:simpleType>
    </xsd:element>
    <xsd:element name="EditorWithSpace" ma:index="18" nillable="true" ma:displayName="更新者　　　　　　" ma:hidden="true" ma:internalName="EditorWithSpace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dms="http://schemas.microsoft.com/office/2006/documentManagement/types" targetNamespace="fb02c745-2821-438e-a9f3-36f365a5b5fa" elementFormDefault="qualified">
    <xsd:import namespace="http://schemas.microsoft.com/office/2006/documentManagement/types"/>
    <xsd:element name="DaibunruiID" ma:index="19" nillable="true" ma:displayName="大分類ID" ma:description="" ma:hidden="true" ma:internalName="DaibunruiID" ma:readOnly="true">
      <xsd:simpleType>
        <xsd:restriction base="dms:Text"/>
      </xsd:simpleType>
    </xsd:element>
    <xsd:element name="ChuubunruiID" ma:index="20" nillable="true" ma:displayName="中分類ID" ma:description="" ma:hidden="true" ma:internalName="ChuubunruiID" ma:readOnly="true">
      <xsd:simpleType>
        <xsd:restriction base="dms:Text"/>
      </xsd:simpleType>
    </xsd:element>
    <xsd:element name="SyoubunruiID" ma:index="21" nillable="true" ma:displayName="小分類ID" ma:description="" ma:hidden="true" ma:internalName="SyoubunruiID" ma:readOnly="true">
      <xsd:simpleType>
        <xsd:restriction base="dms:Text"/>
      </xsd:simpleType>
    </xsd:element>
    <xsd:element name="GyouseibunsyoID" ma:index="22" nillable="true" ma:displayName="行政文書ファイル名ID" ma:description="" ma:hidden="true" ma:internalName="GyouseibunsyoID" ma:readOnly="true">
      <xsd:simpleType>
        <xsd:restriction base="dms:Text"/>
      </xsd:simpleType>
    </xsd:element>
    <xsd:element name="Renkei" ma:index="23" nillable="true" ma:displayName="行政文書連携フラグ" ma:description="" ma:hidden="true" ma:internalName="Renkei" ma:readOnly="true">
      <xsd:simpleType>
        <xsd:restriction base="dms:Text"/>
      </xsd:simpleType>
    </xsd:element>
    <xsd:element name="Flag01" ma:index="24" nillable="true" ma:displayName="予備フラグ" ma:description="" ma:hidden="true" ma:internalName="Flag01" ma:readOnly="true">
      <xsd:simpleType>
        <xsd:restriction base="dms:Text"/>
      </xsd:simpleType>
    </xsd:element>
    <xsd:element name="Yobi01" ma:index="25" nillable="true" ma:displayName="予備列01" ma:description="" ma:hidden="true" ma:internalName="Yobi01" ma:readOnly="true">
      <xsd:simpleType>
        <xsd:restriction base="dms:Text"/>
      </xsd:simpleType>
    </xsd:element>
    <xsd:element name="Yobi02" ma:index="26" nillable="true" ma:displayName="予備列02" ma:description="" ma:hidden="true" ma:internalName="Yobi02" ma:readOnly="true">
      <xsd:simpleType>
        <xsd:restriction base="dms:Text"/>
      </xsd:simpleType>
    </xsd:element>
    <xsd:element name="Yobi03" ma:index="27" nillable="true" ma:displayName="予備列03" ma:description="" ma:hidden="true" ma:internalName="Yobi03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17" ma:displayName="タイトル" ma:readOnly="tru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1F15606-52B2-4FB3-B405-C769CB9669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97BE19-CDDD-400E-817A-CFDD13F7EC12"/>
    <ds:schemaRef ds:uri="fb02c745-2821-438e-a9f3-36f365a5b5fa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08353055-47E5-4B29-BE40-B448AB33681D}">
  <ds:schemaRefs>
    <ds:schemaRef ds:uri="http://purl.org/dc/terms/"/>
    <ds:schemaRef ds:uri="http://schemas.microsoft.com/office/2006/documentManagement/types"/>
    <ds:schemaRef ds:uri="http://purl.org/dc/elements/1.1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fb02c745-2821-438e-a9f3-36f365a5b5fa"/>
    <ds:schemaRef ds:uri="8B97BE19-CDDD-400E-817A-CFDD13F7EC12"/>
  </ds:schemaRefs>
</ds:datastoreItem>
</file>

<file path=customXml/itemProps3.xml><?xml version="1.0" encoding="utf-8"?>
<ds:datastoreItem xmlns:ds="http://schemas.openxmlformats.org/officeDocument/2006/customXml" ds:itemID="{D5A8A2F6-DB66-4B18-90E2-B79D133B77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10009</TotalTime>
  <Words>174</Words>
  <Application>Microsoft Office PowerPoint</Application>
  <PresentationFormat>A4 210 x 297 mm</PresentationFormat>
  <Paragraphs>48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12" baseType="lpstr">
      <vt:lpstr>Verdana</vt:lpstr>
      <vt:lpstr>Times New Roman</vt:lpstr>
      <vt:lpstr>Wingdings</vt:lpstr>
      <vt:lpstr>Arial</vt:lpstr>
      <vt:lpstr>Calibri</vt:lpstr>
      <vt:lpstr>ＭＳ Ｐゴシック</vt:lpstr>
      <vt:lpstr>HGP創英角ｺﾞｼｯｸUB</vt:lpstr>
      <vt:lpstr>HG丸ｺﾞｼｯｸM-PRO</vt:lpstr>
      <vt:lpstr>Profile</vt:lpstr>
      <vt:lpstr>研修会カリキュラムと目指すべきゴール</vt:lpstr>
      <vt:lpstr>能力向上研修会のカリキュラム</vt:lpstr>
      <vt:lpstr>目指すべきゴール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2019-11-14T12:55:26Z</cp:lastPrinted>
  <dcterms:created xsi:type="dcterms:W3CDTF">2010-10-16T08:07:39Z</dcterms:created>
  <dcterms:modified xsi:type="dcterms:W3CDTF">2019-12-04T04:45:56Z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0x0101002DA299AC048A4B8EA9C1D19079C1A32200E51782DD9E454B418BFB6267553A9CD4</vt:lpwstr>
  </property>
</Properties>
</file>