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8" r:id="rId2"/>
  </p:sldMasterIdLst>
  <p:notesMasterIdLst>
    <p:notesMasterId r:id="rId15"/>
  </p:notesMasterIdLst>
  <p:handoutMasterIdLst>
    <p:handoutMasterId r:id="rId16"/>
  </p:handoutMasterIdLst>
  <p:sldIdLst>
    <p:sldId id="328" r:id="rId3"/>
    <p:sldId id="334" r:id="rId4"/>
    <p:sldId id="316" r:id="rId5"/>
    <p:sldId id="317" r:id="rId6"/>
    <p:sldId id="322" r:id="rId7"/>
    <p:sldId id="323" r:id="rId8"/>
    <p:sldId id="324" r:id="rId9"/>
    <p:sldId id="335" r:id="rId10"/>
    <p:sldId id="325" r:id="rId11"/>
    <p:sldId id="327" r:id="rId12"/>
    <p:sldId id="333" r:id="rId13"/>
    <p:sldId id="330" r:id="rId14"/>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346" autoAdjust="0"/>
  </p:normalViewPr>
  <p:slideViewPr>
    <p:cSldViewPr>
      <p:cViewPr varScale="1">
        <p:scale>
          <a:sx n="55" d="100"/>
          <a:sy n="55" d="100"/>
        </p:scale>
        <p:origin x="1468" y="36"/>
      </p:cViewPr>
      <p:guideLst>
        <p:guide orient="horz" pos="2880"/>
        <p:guide pos="2160"/>
      </p:guideLst>
    </p:cSldViewPr>
  </p:slideViewPr>
  <p:notesTextViewPr>
    <p:cViewPr>
      <p:scale>
        <a:sx n="100" d="100"/>
        <a:sy n="100" d="100"/>
      </p:scale>
      <p:origin x="0" y="0"/>
    </p:cViewPr>
  </p:notesTextViewPr>
  <p:notesViewPr>
    <p:cSldViewPr>
      <p:cViewPr varScale="1">
        <p:scale>
          <a:sx n="53" d="100"/>
          <a:sy n="53" d="100"/>
        </p:scale>
        <p:origin x="283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949678" cy="498358"/>
          </a:xfrm>
          <a:prstGeom prst="rect">
            <a:avLst/>
          </a:prstGeom>
        </p:spPr>
        <p:txBody>
          <a:bodyPr vert="horz" lIns="91433" tIns="45716" rIns="91433" bIns="4571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349" y="2"/>
            <a:ext cx="2950765" cy="498358"/>
          </a:xfrm>
          <a:prstGeom prst="rect">
            <a:avLst/>
          </a:prstGeom>
        </p:spPr>
        <p:txBody>
          <a:bodyPr vert="horz" lIns="91433" tIns="45716" rIns="91433" bIns="45716" rtlCol="0"/>
          <a:lstStyle>
            <a:lvl1pPr algn="r">
              <a:defRPr sz="1200"/>
            </a:lvl1pPr>
          </a:lstStyle>
          <a:p>
            <a:fld id="{A8FD8165-6FC5-4949-B53B-203954C86B38}" type="datetimeFigureOut">
              <a:rPr kumimoji="1" lang="ja-JP" altLang="en-US" smtClean="0"/>
              <a:t>2019/12/26</a:t>
            </a:fld>
            <a:endParaRPr kumimoji="1" lang="ja-JP" altLang="en-US"/>
          </a:p>
        </p:txBody>
      </p:sp>
      <p:sp>
        <p:nvSpPr>
          <p:cNvPr id="4" name="フッター プレースホルダー 3"/>
          <p:cNvSpPr>
            <a:spLocks noGrp="1"/>
          </p:cNvSpPr>
          <p:nvPr>
            <p:ph type="ftr" sz="quarter" idx="2"/>
          </p:nvPr>
        </p:nvSpPr>
        <p:spPr>
          <a:xfrm>
            <a:off x="0" y="9440982"/>
            <a:ext cx="2949678" cy="498357"/>
          </a:xfrm>
          <a:prstGeom prst="rect">
            <a:avLst/>
          </a:prstGeom>
        </p:spPr>
        <p:txBody>
          <a:bodyPr vert="horz" lIns="91433" tIns="45716" rIns="91433" bIns="4571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349" y="9440982"/>
            <a:ext cx="2950765" cy="498357"/>
          </a:xfrm>
          <a:prstGeom prst="rect">
            <a:avLst/>
          </a:prstGeom>
        </p:spPr>
        <p:txBody>
          <a:bodyPr vert="horz" lIns="91433" tIns="45716" rIns="91433" bIns="45716" rtlCol="0" anchor="b"/>
          <a:lstStyle>
            <a:lvl1pPr algn="r">
              <a:defRPr sz="1200"/>
            </a:lvl1pPr>
          </a:lstStyle>
          <a:p>
            <a:fld id="{FEF895FD-9CBF-403F-8FAE-B10035EDB5EF}" type="slidenum">
              <a:rPr kumimoji="1" lang="ja-JP" altLang="en-US" smtClean="0"/>
              <a:t>‹#›</a:t>
            </a:fld>
            <a:endParaRPr kumimoji="1" lang="ja-JP" altLang="en-US"/>
          </a:p>
        </p:txBody>
      </p:sp>
    </p:spTree>
    <p:extLst>
      <p:ext uri="{BB962C8B-B14F-4D97-AF65-F5344CB8AC3E}">
        <p14:creationId xmlns:p14="http://schemas.microsoft.com/office/powerpoint/2010/main" val="32290148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6" cy="499268"/>
          </a:xfrm>
          <a:prstGeom prst="rect">
            <a:avLst/>
          </a:prstGeom>
        </p:spPr>
        <p:txBody>
          <a:bodyPr vert="horz" lIns="91433" tIns="45716" rIns="91433" bIns="4571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323" y="0"/>
            <a:ext cx="2949786" cy="499268"/>
          </a:xfrm>
          <a:prstGeom prst="rect">
            <a:avLst/>
          </a:prstGeom>
        </p:spPr>
        <p:txBody>
          <a:bodyPr vert="horz" lIns="91433" tIns="45716" rIns="91433" bIns="45716" rtlCol="0"/>
          <a:lstStyle>
            <a:lvl1pPr algn="r">
              <a:defRPr sz="1200"/>
            </a:lvl1pPr>
          </a:lstStyle>
          <a:p>
            <a:fld id="{A15FAC74-30B8-4568-A32A-63696F705AB0}" type="datetimeFigureOut">
              <a:rPr kumimoji="1" lang="ja-JP" altLang="en-US" smtClean="0"/>
              <a:t>2019/12/26</a:t>
            </a:fld>
            <a:endParaRPr kumimoji="1" lang="ja-JP" altLang="en-US"/>
          </a:p>
        </p:txBody>
      </p:sp>
      <p:sp>
        <p:nvSpPr>
          <p:cNvPr id="4" name="スライド イメージ プレースホルダー 3"/>
          <p:cNvSpPr>
            <a:spLocks noGrp="1" noRot="1" noChangeAspect="1"/>
          </p:cNvSpPr>
          <p:nvPr>
            <p:ph type="sldImg" idx="2"/>
          </p:nvPr>
        </p:nvSpPr>
        <p:spPr>
          <a:xfrm>
            <a:off x="1038225" y="836613"/>
            <a:ext cx="4841875" cy="3352800"/>
          </a:xfrm>
          <a:prstGeom prst="rect">
            <a:avLst/>
          </a:prstGeom>
          <a:noFill/>
          <a:ln w="12700">
            <a:solidFill>
              <a:prstClr val="black"/>
            </a:solidFill>
          </a:ln>
        </p:spPr>
        <p:txBody>
          <a:bodyPr vert="horz" lIns="91433" tIns="45716" rIns="91433" bIns="45716" rtlCol="0" anchor="ctr"/>
          <a:lstStyle/>
          <a:p>
            <a:endParaRPr lang="ja-JP" altLang="en-US"/>
          </a:p>
        </p:txBody>
      </p:sp>
      <p:sp>
        <p:nvSpPr>
          <p:cNvPr id="5" name="ノート プレースホルダー 4"/>
          <p:cNvSpPr>
            <a:spLocks noGrp="1"/>
          </p:cNvSpPr>
          <p:nvPr>
            <p:ph type="body" sz="quarter" idx="3"/>
          </p:nvPr>
        </p:nvSpPr>
        <p:spPr>
          <a:xfrm>
            <a:off x="736600" y="4258468"/>
            <a:ext cx="5445760" cy="5181604"/>
          </a:xfrm>
          <a:prstGeom prst="rect">
            <a:avLst/>
          </a:prstGeom>
        </p:spPr>
        <p:txBody>
          <a:bodyPr vert="horz" lIns="91433" tIns="45716" rIns="91433" bIns="45716" rtlCol="0"/>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6" name="フッター プレースホルダー 5"/>
          <p:cNvSpPr>
            <a:spLocks noGrp="1"/>
          </p:cNvSpPr>
          <p:nvPr>
            <p:ph type="ftr" sz="quarter" idx="4"/>
          </p:nvPr>
        </p:nvSpPr>
        <p:spPr>
          <a:xfrm>
            <a:off x="0" y="9440073"/>
            <a:ext cx="2949786" cy="499267"/>
          </a:xfrm>
          <a:prstGeom prst="rect">
            <a:avLst/>
          </a:prstGeom>
        </p:spPr>
        <p:txBody>
          <a:bodyPr vert="horz" lIns="91433" tIns="45716" rIns="91433" bIns="4571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323" y="9440073"/>
            <a:ext cx="2949786" cy="499267"/>
          </a:xfrm>
          <a:prstGeom prst="rect">
            <a:avLst/>
          </a:prstGeom>
        </p:spPr>
        <p:txBody>
          <a:bodyPr vert="horz" lIns="91433" tIns="45716" rIns="91433" bIns="45716" rtlCol="0" anchor="b"/>
          <a:lstStyle>
            <a:lvl1pPr algn="r">
              <a:defRPr sz="1200"/>
            </a:lvl1pPr>
          </a:lstStyle>
          <a:p>
            <a:fld id="{726E791A-4870-40EA-B405-14F90D24E62B}" type="slidenum">
              <a:rPr kumimoji="1" lang="ja-JP" altLang="en-US" smtClean="0"/>
              <a:t>‹#›</a:t>
            </a:fld>
            <a:endParaRPr kumimoji="1" lang="ja-JP" altLang="en-US"/>
          </a:p>
        </p:txBody>
      </p:sp>
    </p:spTree>
    <p:extLst>
      <p:ext uri="{BB962C8B-B14F-4D97-AF65-F5344CB8AC3E}">
        <p14:creationId xmlns:p14="http://schemas.microsoft.com/office/powerpoint/2010/main" val="67474149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71AD9233-0246-4EC9-9FD0-53A8468B0059}" type="slidenum">
              <a:rPr lang="en-US" altLang="ja-JP" smtClean="0">
                <a:solidFill>
                  <a:srgbClr val="000000"/>
                </a:solidFill>
              </a:rPr>
              <a:pPr/>
              <a:t>1</a:t>
            </a:fld>
            <a:endParaRPr lang="en-US" altLang="ja-JP" smtClean="0">
              <a:solidFill>
                <a:srgbClr val="000000"/>
              </a:solidFill>
            </a:endParaRPr>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marL="155328" indent="-155328" fontAlgn="base">
              <a:spcBef>
                <a:spcPct val="0"/>
              </a:spcBef>
              <a:spcAft>
                <a:spcPct val="0"/>
              </a:spcAft>
              <a:defRPr/>
            </a:pPr>
            <a:r>
              <a:rPr lang="ja-JP" altLang="en-US" smtClean="0">
                <a:latin typeface="ＭＳ ゴシック" panose="020B0609070205080204" pitchFamily="49" charset="-128"/>
                <a:ea typeface="ＭＳ ゴシック" panose="020B0609070205080204" pitchFamily="49" charset="-128"/>
              </a:rPr>
              <a:t>・それでは、研修最初の講義内容は、イントロダクションとしまして、要介護認定制度の改正点についてご説明していきます。</a:t>
            </a:r>
            <a:endParaRPr lang="en-US" altLang="ja-JP"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0637044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・次に、これらの大きな制度改正が行われた主な根拠についてご紹介します。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・認定有効期間が</a:t>
            </a:r>
            <a:r>
              <a:rPr lang="en-US" altLang="ja-JP" dirty="0" smtClean="0">
                <a:latin typeface="ＭＳ ゴシック" panose="020B0609070205080204" pitchFamily="49" charset="-128"/>
                <a:ea typeface="ＭＳ ゴシック" panose="020B0609070205080204" pitchFamily="49" charset="-128"/>
              </a:rPr>
              <a:t>36</a:t>
            </a:r>
            <a:r>
              <a:rPr lang="ja-JP" altLang="en-US" dirty="0" smtClean="0">
                <a:latin typeface="ＭＳ ゴシック" panose="020B0609070205080204" pitchFamily="49" charset="-128"/>
                <a:ea typeface="ＭＳ ゴシック" panose="020B0609070205080204" pitchFamily="49" charset="-128"/>
              </a:rPr>
              <a:t>ヶ月に延長された根拠です。このグラフは、要介護認定後、一定期間経過した後に、要介護度が変わっていない者の割合を示しています。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・一番下のグラフをご覧下さい。更新認定</a:t>
            </a:r>
            <a:r>
              <a:rPr lang="en-US" altLang="ja-JP" dirty="0" smtClean="0">
                <a:latin typeface="ＭＳ ゴシック" panose="020B0609070205080204" pitchFamily="49" charset="-128"/>
                <a:ea typeface="ＭＳ ゴシック" panose="020B0609070205080204" pitchFamily="49" charset="-128"/>
              </a:rPr>
              <a:t>36</a:t>
            </a:r>
            <a:r>
              <a:rPr lang="ja-JP" altLang="en-US" dirty="0" smtClean="0">
                <a:latin typeface="ＭＳ ゴシック" panose="020B0609070205080204" pitchFamily="49" charset="-128"/>
                <a:ea typeface="ＭＳ ゴシック" panose="020B0609070205080204" pitchFamily="49" charset="-128"/>
              </a:rPr>
              <a:t>ヵ月後に、前回認定結果と介護度が変わらない者の割合は</a:t>
            </a:r>
            <a:r>
              <a:rPr lang="en-US" altLang="ja-JP" dirty="0" smtClean="0">
                <a:latin typeface="ＭＳ ゴシック" panose="020B0609070205080204" pitchFamily="49" charset="-128"/>
                <a:ea typeface="ＭＳ ゴシック" panose="020B0609070205080204" pitchFamily="49" charset="-128"/>
              </a:rPr>
              <a:t>40.6</a:t>
            </a:r>
            <a:r>
              <a:rPr lang="ja-JP" altLang="en-US" dirty="0" smtClean="0">
                <a:latin typeface="ＭＳ ゴシック" panose="020B0609070205080204" pitchFamily="49" charset="-128"/>
                <a:ea typeface="ＭＳ ゴシック" panose="020B0609070205080204" pitchFamily="49" charset="-128"/>
              </a:rPr>
              <a:t>％に達しています。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・ちなみに、新規認定と区分変更認定の認定有効期間の上限は</a:t>
            </a:r>
            <a:r>
              <a:rPr lang="en-US" altLang="ja-JP" dirty="0" smtClean="0">
                <a:latin typeface="ＭＳ ゴシック" panose="020B0609070205080204" pitchFamily="49" charset="-128"/>
                <a:ea typeface="ＭＳ ゴシック" panose="020B0609070205080204" pitchFamily="49" charset="-128"/>
              </a:rPr>
              <a:t>12</a:t>
            </a:r>
            <a:r>
              <a:rPr lang="ja-JP" altLang="en-US" dirty="0" smtClean="0">
                <a:latin typeface="ＭＳ ゴシック" panose="020B0609070205080204" pitchFamily="49" charset="-128"/>
                <a:ea typeface="ＭＳ ゴシック" panose="020B0609070205080204" pitchFamily="49" charset="-128"/>
              </a:rPr>
              <a:t>ヶ月ですが、それぞれ</a:t>
            </a:r>
            <a:r>
              <a:rPr lang="en-US" altLang="ja-JP" dirty="0" smtClean="0">
                <a:latin typeface="ＭＳ ゴシック" panose="020B0609070205080204" pitchFamily="49" charset="-128"/>
                <a:ea typeface="ＭＳ ゴシック" panose="020B0609070205080204" pitchFamily="49" charset="-128"/>
              </a:rPr>
              <a:t>12</a:t>
            </a:r>
            <a:r>
              <a:rPr lang="ja-JP" altLang="en-US" dirty="0" smtClean="0">
                <a:latin typeface="ＭＳ ゴシック" panose="020B0609070205080204" pitchFamily="49" charset="-128"/>
                <a:ea typeface="ＭＳ ゴシック" panose="020B0609070205080204" pitchFamily="49" charset="-128"/>
              </a:rPr>
              <a:t>ヶ月後に、前回認定結果と介護度が変わらない者の割合は４割台に達しています。</a:t>
            </a:r>
          </a:p>
          <a:p>
            <a:pPr marL="155328" indent="-155328" fontAlgn="base">
              <a:spcBef>
                <a:spcPct val="0"/>
              </a:spcBef>
              <a:spcAft>
                <a:spcPct val="0"/>
              </a:spcAft>
              <a:defRPr/>
            </a:pPr>
            <a:endParaRPr lang="en-US" altLang="ja-JP"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726E791A-4870-40EA-B405-14F90D24E62B}" type="slidenum">
              <a:rPr kumimoji="1" lang="ja-JP" altLang="en-US" smtClean="0"/>
              <a:t>10</a:t>
            </a:fld>
            <a:endParaRPr kumimoji="1" lang="ja-JP" altLang="en-US"/>
          </a:p>
        </p:txBody>
      </p:sp>
    </p:spTree>
    <p:extLst>
      <p:ext uri="{BB962C8B-B14F-4D97-AF65-F5344CB8AC3E}">
        <p14:creationId xmlns:p14="http://schemas.microsoft.com/office/powerpoint/2010/main" val="28327378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・次に、審査会簡素化の条件である「コンピュータ判定結果の要介護度が、前回認定結果の要介護度と一致している」を設定した根拠です。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・まず一番左の数字をご覧下さい。１ヶ月間に一次判定を実施した者を</a:t>
            </a:r>
            <a:r>
              <a:rPr lang="en-US" altLang="ja-JP" dirty="0" smtClean="0">
                <a:latin typeface="ＭＳ ゴシック" panose="020B0609070205080204" pitchFamily="49" charset="-128"/>
                <a:ea typeface="ＭＳ ゴシック" panose="020B0609070205080204" pitchFamily="49" charset="-128"/>
              </a:rPr>
              <a:t>100</a:t>
            </a:r>
            <a:r>
              <a:rPr lang="ja-JP" altLang="en-US" dirty="0" smtClean="0">
                <a:latin typeface="ＭＳ ゴシック" panose="020B0609070205080204" pitchFamily="49" charset="-128"/>
                <a:ea typeface="ＭＳ ゴシック" panose="020B0609070205080204" pitchFamily="49" charset="-128"/>
              </a:rPr>
              <a:t>％とすると、そのうち、二次判定で介護度が変更されなかった者の割合は</a:t>
            </a:r>
            <a:r>
              <a:rPr lang="en-US" altLang="ja-JP" dirty="0" smtClean="0">
                <a:latin typeface="ＭＳ ゴシック" panose="020B0609070205080204" pitchFamily="49" charset="-128"/>
                <a:ea typeface="ＭＳ ゴシック" panose="020B0609070205080204" pitchFamily="49" charset="-128"/>
              </a:rPr>
              <a:t>83.3</a:t>
            </a:r>
            <a:r>
              <a:rPr lang="ja-JP" altLang="en-US" dirty="0" smtClean="0">
                <a:latin typeface="ＭＳ ゴシック" panose="020B0609070205080204" pitchFamily="49" charset="-128"/>
                <a:ea typeface="ＭＳ ゴシック" panose="020B0609070205080204" pitchFamily="49" charset="-128"/>
              </a:rPr>
              <a:t>％です。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・次に、その方が次回更新認定を受けるとき、一次判定結果が前回認定結果の介護度と変わらなかった者の割合は</a:t>
            </a:r>
            <a:r>
              <a:rPr lang="en-US" altLang="ja-JP" dirty="0" smtClean="0">
                <a:latin typeface="ＭＳ ゴシック" panose="020B0609070205080204" pitchFamily="49" charset="-128"/>
                <a:ea typeface="ＭＳ ゴシック" panose="020B0609070205080204" pitchFamily="49" charset="-128"/>
              </a:rPr>
              <a:t>45.5</a:t>
            </a:r>
            <a:r>
              <a:rPr lang="ja-JP" altLang="en-US" dirty="0" smtClean="0">
                <a:latin typeface="ＭＳ ゴシック" panose="020B0609070205080204" pitchFamily="49" charset="-128"/>
                <a:ea typeface="ＭＳ ゴシック" panose="020B0609070205080204" pitchFamily="49" charset="-128"/>
              </a:rPr>
              <a:t>％になっています。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・さらに、二次判定でも前回認定結果の介護度と変わらなかった者の割合は</a:t>
            </a:r>
            <a:r>
              <a:rPr lang="en-US" altLang="ja-JP" dirty="0" smtClean="0">
                <a:latin typeface="ＭＳ ゴシック" panose="020B0609070205080204" pitchFamily="49" charset="-128"/>
                <a:ea typeface="ＭＳ ゴシック" panose="020B0609070205080204" pitchFamily="49" charset="-128"/>
              </a:rPr>
              <a:t>43.7</a:t>
            </a:r>
            <a:r>
              <a:rPr lang="ja-JP" altLang="en-US" dirty="0" smtClean="0">
                <a:latin typeface="ＭＳ ゴシック" panose="020B0609070205080204" pitchFamily="49" charset="-128"/>
                <a:ea typeface="ＭＳ ゴシック" panose="020B0609070205080204" pitchFamily="49" charset="-128"/>
              </a:rPr>
              <a:t>％となっています。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・次回更新の一次判定結果と二次判定結果のところで、「約</a:t>
            </a:r>
            <a:r>
              <a:rPr lang="en-US" altLang="ja-JP" dirty="0" smtClean="0">
                <a:latin typeface="ＭＳ ゴシック" panose="020B0609070205080204" pitchFamily="49" charset="-128"/>
                <a:ea typeface="ＭＳ ゴシック" panose="020B0609070205080204" pitchFamily="49" charset="-128"/>
              </a:rPr>
              <a:t>96</a:t>
            </a:r>
            <a:r>
              <a:rPr lang="ja-JP" altLang="en-US" dirty="0" smtClean="0">
                <a:latin typeface="ＭＳ ゴシック" panose="020B0609070205080204" pitchFamily="49" charset="-128"/>
                <a:ea typeface="ＭＳ ゴシック" panose="020B0609070205080204" pitchFamily="49" charset="-128"/>
              </a:rPr>
              <a:t>％の者が要介護度不変」と記載されていますが、これは、更新前の一次判定の介護度と更新時の一次判定の介護度が一致した方は大多数の約</a:t>
            </a:r>
            <a:r>
              <a:rPr lang="en-US" altLang="ja-JP" dirty="0" smtClean="0">
                <a:latin typeface="ＭＳ ゴシック" panose="020B0609070205080204" pitchFamily="49" charset="-128"/>
                <a:ea typeface="ＭＳ ゴシック" panose="020B0609070205080204" pitchFamily="49" charset="-128"/>
              </a:rPr>
              <a:t>96</a:t>
            </a:r>
            <a:r>
              <a:rPr lang="ja-JP" altLang="en-US" dirty="0" smtClean="0">
                <a:latin typeface="ＭＳ ゴシック" panose="020B0609070205080204" pitchFamily="49" charset="-128"/>
                <a:ea typeface="ＭＳ ゴシック" panose="020B0609070205080204" pitchFamily="49" charset="-128"/>
              </a:rPr>
              <a:t>％、つまり、二次判定でも一次判定の介護度と変わらない、というデータになっています。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・あくまで簡素化の議論の過程で試算されたものですが、このような発想で簡素化の条件について検討されてきました。</a:t>
            </a:r>
            <a:endParaRPr lang="ja-JP" altLang="en-US"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BE62CA77-C87B-4EF1-9E59-7D7A305AF787}" type="slidenum">
              <a:rPr kumimoji="1" lang="ja-JP" altLang="en-US" smtClean="0"/>
              <a:pPr/>
              <a:t>11</a:t>
            </a:fld>
            <a:endParaRPr kumimoji="1" lang="ja-JP" altLang="en-US"/>
          </a:p>
        </p:txBody>
      </p:sp>
    </p:spTree>
    <p:extLst>
      <p:ext uri="{BB962C8B-B14F-4D97-AF65-F5344CB8AC3E}">
        <p14:creationId xmlns:p14="http://schemas.microsoft.com/office/powerpoint/2010/main" val="6946897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5328" indent="-155328" fontAlgn="base">
              <a:spcBef>
                <a:spcPct val="0"/>
              </a:spcBef>
              <a:spcAft>
                <a:spcPct val="0"/>
              </a:spcAft>
              <a:defRPr/>
            </a:pPr>
            <a:r>
              <a:rPr lang="ja-JP" altLang="en-US" smtClean="0">
                <a:latin typeface="ＭＳ ゴシック" panose="020B0609070205080204" pitchFamily="49" charset="-128"/>
                <a:ea typeface="ＭＳ ゴシック" panose="020B0609070205080204" pitchFamily="49" charset="-128"/>
              </a:rPr>
              <a:t>以上が、平成</a:t>
            </a:r>
            <a:r>
              <a:rPr lang="en-US" altLang="ja-JP" smtClean="0">
                <a:latin typeface="ＭＳ ゴシック" panose="020B0609070205080204" pitchFamily="49" charset="-128"/>
                <a:ea typeface="ＭＳ ゴシック" panose="020B0609070205080204" pitchFamily="49" charset="-128"/>
              </a:rPr>
              <a:t>30</a:t>
            </a:r>
            <a:r>
              <a:rPr lang="ja-JP" altLang="en-US" smtClean="0">
                <a:latin typeface="ＭＳ ゴシック" panose="020B0609070205080204" pitchFamily="49" charset="-128"/>
                <a:ea typeface="ＭＳ ゴシック" panose="020B0609070205080204" pitchFamily="49" charset="-128"/>
              </a:rPr>
              <a:t>年４月以降の主な改正内容になります。</a:t>
            </a:r>
          </a:p>
          <a:p>
            <a:pPr marL="155328" indent="-155328" fontAlgn="base">
              <a:spcBef>
                <a:spcPct val="0"/>
              </a:spcBef>
              <a:spcAft>
                <a:spcPct val="0"/>
              </a:spcAft>
              <a:defRPr/>
            </a:pPr>
            <a:endParaRPr lang="en-US" altLang="ja-JP"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2615498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5328" indent="-155328" fontAlgn="base">
              <a:spcBef>
                <a:spcPct val="0"/>
              </a:spcBef>
              <a:spcAft>
                <a:spcPct val="0"/>
              </a:spcAft>
              <a:defRPr/>
            </a:pPr>
            <a:r>
              <a:rPr lang="ja-JP" altLang="en-US" smtClean="0">
                <a:latin typeface="ＭＳ ゴシック" panose="020B0609070205080204" pitchFamily="49" charset="-128"/>
                <a:ea typeface="ＭＳ ゴシック" panose="020B0609070205080204" pitchFamily="49" charset="-128"/>
              </a:rPr>
              <a:t>・平成</a:t>
            </a:r>
            <a:r>
              <a:rPr lang="en-US" altLang="ja-JP" smtClean="0">
                <a:latin typeface="ＭＳ ゴシック" panose="020B0609070205080204" pitchFamily="49" charset="-128"/>
                <a:ea typeface="ＭＳ ゴシック" panose="020B0609070205080204" pitchFamily="49" charset="-128"/>
              </a:rPr>
              <a:t>30</a:t>
            </a:r>
            <a:r>
              <a:rPr lang="ja-JP" altLang="en-US" smtClean="0">
                <a:latin typeface="ＭＳ ゴシック" panose="020B0609070205080204" pitchFamily="49" charset="-128"/>
                <a:ea typeface="ＭＳ ゴシック" panose="020B0609070205080204" pitchFamily="49" charset="-128"/>
              </a:rPr>
              <a:t>年４月からの要介護認定制度の大きな改正点としては、２点が挙げられます。</a:t>
            </a:r>
          </a:p>
          <a:p>
            <a:pPr marL="155328" indent="-155328" fontAlgn="base">
              <a:spcBef>
                <a:spcPct val="0"/>
              </a:spcBef>
              <a:spcAft>
                <a:spcPct val="0"/>
              </a:spcAft>
              <a:defRPr/>
            </a:pPr>
            <a:endParaRPr lang="ja-JP" altLang="en-US"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smtClean="0">
                <a:latin typeface="ＭＳ ゴシック" panose="020B0609070205080204" pitchFamily="49" charset="-128"/>
                <a:ea typeface="ＭＳ ゴシック" panose="020B0609070205080204" pitchFamily="49" charset="-128"/>
              </a:rPr>
              <a:t>・１つ目が「認定有効期間の</a:t>
            </a:r>
            <a:r>
              <a:rPr lang="en-US" altLang="ja-JP" smtClean="0">
                <a:latin typeface="ＭＳ ゴシック" panose="020B0609070205080204" pitchFamily="49" charset="-128"/>
                <a:ea typeface="ＭＳ ゴシック" panose="020B0609070205080204" pitchFamily="49" charset="-128"/>
              </a:rPr>
              <a:t>36</a:t>
            </a:r>
            <a:r>
              <a:rPr lang="ja-JP" altLang="en-US" smtClean="0">
                <a:latin typeface="ＭＳ ゴシック" panose="020B0609070205080204" pitchFamily="49" charset="-128"/>
                <a:ea typeface="ＭＳ ゴシック" panose="020B0609070205080204" pitchFamily="49" charset="-128"/>
              </a:rPr>
              <a:t>カ月までへの延長が可能となったこと」、そして２つ目が「決められた条件のもとで、介護認定審査会を簡素化することが可能となったこと」です。</a:t>
            </a:r>
          </a:p>
          <a:p>
            <a:pPr marL="155328" indent="-155328" fontAlgn="base">
              <a:spcBef>
                <a:spcPct val="0"/>
              </a:spcBef>
              <a:spcAft>
                <a:spcPct val="0"/>
              </a:spcAft>
              <a:defRPr/>
            </a:pPr>
            <a:endParaRPr lang="ja-JP" altLang="en-US"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smtClean="0">
                <a:latin typeface="ＭＳ ゴシック" panose="020B0609070205080204" pitchFamily="49" charset="-128"/>
                <a:ea typeface="ＭＳ ゴシック" panose="020B0609070205080204" pitchFamily="49" charset="-128"/>
              </a:rPr>
              <a:t>・既に、改正の基本的な内容についてはご存知の方も多いかと思いますが、背景となるデータや改正後の状況を含めて、お話ししていきたいと思います。</a:t>
            </a:r>
          </a:p>
          <a:p>
            <a:pPr marL="155328" indent="-155328" fontAlgn="base">
              <a:spcBef>
                <a:spcPct val="0"/>
              </a:spcBef>
              <a:spcAft>
                <a:spcPct val="0"/>
              </a:spcAft>
              <a:defRPr/>
            </a:pPr>
            <a:endParaRPr lang="ja-JP" altLang="en-US"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726E791A-4870-40EA-B405-14F90D24E62B}" type="slidenum">
              <a:rPr kumimoji="1" lang="ja-JP" altLang="en-US" smtClean="0"/>
              <a:t>2</a:t>
            </a:fld>
            <a:endParaRPr kumimoji="1" lang="ja-JP" altLang="en-US"/>
          </a:p>
        </p:txBody>
      </p:sp>
    </p:spTree>
    <p:extLst>
      <p:ext uri="{BB962C8B-B14F-4D97-AF65-F5344CB8AC3E}">
        <p14:creationId xmlns:p14="http://schemas.microsoft.com/office/powerpoint/2010/main" val="783220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・それでははじめに、要介護認定をとりまく現状と課題からお話します。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・まず、右のグラフをご覧下さい。右のグラフは、要支援を含めた要介護度別の認定者数の推移を示しています。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・平成</a:t>
            </a:r>
            <a:r>
              <a:rPr lang="en-US" altLang="ja-JP" dirty="0" smtClean="0">
                <a:latin typeface="ＭＳ ゴシック" panose="020B0609070205080204" pitchFamily="49" charset="-128"/>
                <a:ea typeface="ＭＳ ゴシック" panose="020B0609070205080204" pitchFamily="49" charset="-128"/>
              </a:rPr>
              <a:t>31</a:t>
            </a:r>
            <a:r>
              <a:rPr lang="ja-JP" altLang="en-US" dirty="0" smtClean="0">
                <a:latin typeface="ＭＳ ゴシック" panose="020B0609070205080204" pitchFamily="49" charset="-128"/>
                <a:ea typeface="ＭＳ ゴシック" panose="020B0609070205080204" pitchFamily="49" charset="-128"/>
              </a:rPr>
              <a:t>年４月末の要介護認定者数は、</a:t>
            </a:r>
            <a:r>
              <a:rPr lang="en-US" altLang="ja-JP" dirty="0" smtClean="0">
                <a:latin typeface="ＭＳ ゴシック" panose="020B0609070205080204" pitchFamily="49" charset="-128"/>
                <a:ea typeface="ＭＳ ゴシック" panose="020B0609070205080204" pitchFamily="49" charset="-128"/>
              </a:rPr>
              <a:t>659</a:t>
            </a:r>
            <a:r>
              <a:rPr lang="ja-JP" altLang="en-US" dirty="0" smtClean="0">
                <a:latin typeface="ＭＳ ゴシック" panose="020B0609070205080204" pitchFamily="49" charset="-128"/>
                <a:ea typeface="ＭＳ ゴシック" panose="020B0609070205080204" pitchFamily="49" charset="-128"/>
              </a:rPr>
              <a:t>万人となっています。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・資料中に記載はありませんが、これは、第１号保険者の</a:t>
            </a:r>
            <a:r>
              <a:rPr lang="en-US" altLang="ja-JP" dirty="0" smtClean="0">
                <a:latin typeface="ＭＳ ゴシック" panose="020B0609070205080204" pitchFamily="49" charset="-128"/>
                <a:ea typeface="ＭＳ ゴシック" panose="020B0609070205080204" pitchFamily="49" charset="-128"/>
              </a:rPr>
              <a:t>18.7</a:t>
            </a:r>
            <a:r>
              <a:rPr lang="ja-JP" altLang="en-US" dirty="0" smtClean="0">
                <a:latin typeface="ＭＳ ゴシック" panose="020B0609070205080204" pitchFamily="49" charset="-128"/>
                <a:ea typeface="ＭＳ ゴシック" panose="020B0609070205080204" pitchFamily="49" charset="-128"/>
              </a:rPr>
              <a:t>％に当たります（平成</a:t>
            </a:r>
            <a:r>
              <a:rPr lang="en-US" altLang="ja-JP" dirty="0" smtClean="0">
                <a:latin typeface="ＭＳ ゴシック" panose="020B0609070205080204" pitchFamily="49" charset="-128"/>
                <a:ea typeface="ＭＳ ゴシック" panose="020B0609070205080204" pitchFamily="49" charset="-128"/>
              </a:rPr>
              <a:t>30</a:t>
            </a:r>
            <a:r>
              <a:rPr lang="ja-JP" altLang="en-US" dirty="0" smtClean="0">
                <a:latin typeface="ＭＳ ゴシック" panose="020B0609070205080204" pitchFamily="49" charset="-128"/>
                <a:ea typeface="ＭＳ ゴシック" panose="020B0609070205080204" pitchFamily="49" charset="-128"/>
              </a:rPr>
              <a:t>年４月末時点）。平成</a:t>
            </a:r>
            <a:r>
              <a:rPr lang="en-US" altLang="ja-JP" dirty="0" smtClean="0">
                <a:latin typeface="ＭＳ ゴシック" panose="020B0609070205080204" pitchFamily="49" charset="-128"/>
                <a:ea typeface="ＭＳ ゴシック" panose="020B0609070205080204" pitchFamily="49" charset="-128"/>
              </a:rPr>
              <a:t>24</a:t>
            </a:r>
            <a:r>
              <a:rPr lang="ja-JP" altLang="en-US" dirty="0" smtClean="0">
                <a:latin typeface="ＭＳ ゴシック" panose="020B0609070205080204" pitchFamily="49" charset="-128"/>
                <a:ea typeface="ＭＳ ゴシック" panose="020B0609070205080204" pitchFamily="49" charset="-128"/>
              </a:rPr>
              <a:t>年以降、要介護認定者数は、右肩上がりに増加傾向にあることが分かります。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・次に、左のグラフをご覧下さい。左のグラフは、要支援を含めた要介護認定件数の推移を示しています。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・平成</a:t>
            </a:r>
            <a:r>
              <a:rPr lang="en-US" altLang="ja-JP" dirty="0" smtClean="0">
                <a:latin typeface="ＭＳ ゴシック" panose="020B0609070205080204" pitchFamily="49" charset="-128"/>
                <a:ea typeface="ＭＳ ゴシック" panose="020B0609070205080204" pitchFamily="49" charset="-128"/>
              </a:rPr>
              <a:t>30</a:t>
            </a:r>
            <a:r>
              <a:rPr lang="ja-JP" altLang="en-US" dirty="0" smtClean="0">
                <a:latin typeface="ＭＳ ゴシック" panose="020B0609070205080204" pitchFamily="49" charset="-128"/>
                <a:ea typeface="ＭＳ ゴシック" panose="020B0609070205080204" pitchFamily="49" charset="-128"/>
              </a:rPr>
              <a:t>年度の合計の認定件数は、</a:t>
            </a:r>
            <a:r>
              <a:rPr lang="en-US" altLang="ja-JP" dirty="0" smtClean="0">
                <a:latin typeface="ＭＳ ゴシック" panose="020B0609070205080204" pitchFamily="49" charset="-128"/>
                <a:ea typeface="ＭＳ ゴシック" panose="020B0609070205080204" pitchFamily="49" charset="-128"/>
              </a:rPr>
              <a:t>557</a:t>
            </a:r>
            <a:r>
              <a:rPr lang="ja-JP" altLang="en-US" dirty="0" smtClean="0">
                <a:latin typeface="ＭＳ ゴシック" panose="020B0609070205080204" pitchFamily="49" charset="-128"/>
                <a:ea typeface="ＭＳ ゴシック" panose="020B0609070205080204" pitchFamily="49" charset="-128"/>
              </a:rPr>
              <a:t>万人で、うち新規認定は</a:t>
            </a:r>
            <a:r>
              <a:rPr lang="en-US" altLang="ja-JP" dirty="0" smtClean="0">
                <a:latin typeface="ＭＳ ゴシック" panose="020B0609070205080204" pitchFamily="49" charset="-128"/>
                <a:ea typeface="ＭＳ ゴシック" panose="020B0609070205080204" pitchFamily="49" charset="-128"/>
              </a:rPr>
              <a:t>156</a:t>
            </a:r>
            <a:r>
              <a:rPr lang="ja-JP" altLang="en-US" dirty="0" smtClean="0">
                <a:latin typeface="ＭＳ ゴシック" panose="020B0609070205080204" pitchFamily="49" charset="-128"/>
                <a:ea typeface="ＭＳ ゴシック" panose="020B0609070205080204" pitchFamily="49" charset="-128"/>
              </a:rPr>
              <a:t>万件、更新認定は</a:t>
            </a:r>
            <a:r>
              <a:rPr lang="en-US" altLang="ja-JP" dirty="0" smtClean="0">
                <a:latin typeface="ＭＳ ゴシック" panose="020B0609070205080204" pitchFamily="49" charset="-128"/>
                <a:ea typeface="ＭＳ ゴシック" panose="020B0609070205080204" pitchFamily="49" charset="-128"/>
              </a:rPr>
              <a:t>329</a:t>
            </a:r>
            <a:r>
              <a:rPr lang="ja-JP" altLang="en-US" dirty="0" smtClean="0">
                <a:latin typeface="ＭＳ ゴシック" panose="020B0609070205080204" pitchFamily="49" charset="-128"/>
                <a:ea typeface="ＭＳ ゴシック" panose="020B0609070205080204" pitchFamily="49" charset="-128"/>
              </a:rPr>
              <a:t>万件、区分変更認定は</a:t>
            </a:r>
            <a:r>
              <a:rPr lang="en-US" altLang="ja-JP" dirty="0" smtClean="0">
                <a:latin typeface="ＭＳ ゴシック" panose="020B0609070205080204" pitchFamily="49" charset="-128"/>
                <a:ea typeface="ＭＳ ゴシック" panose="020B0609070205080204" pitchFamily="49" charset="-128"/>
              </a:rPr>
              <a:t>72</a:t>
            </a:r>
            <a:r>
              <a:rPr lang="ja-JP" altLang="en-US" dirty="0" smtClean="0">
                <a:latin typeface="ＭＳ ゴシック" panose="020B0609070205080204" pitchFamily="49" charset="-128"/>
                <a:ea typeface="ＭＳ ゴシック" panose="020B0609070205080204" pitchFamily="49" charset="-128"/>
              </a:rPr>
              <a:t>万件となっています。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・新規認定、変更認定は、平成</a:t>
            </a:r>
            <a:r>
              <a:rPr lang="en-US" altLang="ja-JP" dirty="0" smtClean="0">
                <a:latin typeface="ＭＳ ゴシック" panose="020B0609070205080204" pitchFamily="49" charset="-128"/>
                <a:ea typeface="ＭＳ ゴシック" panose="020B0609070205080204" pitchFamily="49" charset="-128"/>
              </a:rPr>
              <a:t>24</a:t>
            </a:r>
            <a:r>
              <a:rPr lang="ja-JP" altLang="en-US" dirty="0" smtClean="0">
                <a:latin typeface="ＭＳ ゴシック" panose="020B0609070205080204" pitchFamily="49" charset="-128"/>
                <a:ea typeface="ＭＳ ゴシック" panose="020B0609070205080204" pitchFamily="49" charset="-128"/>
              </a:rPr>
              <a:t>年以降横ばいとなっていますが、更新認定は、平成</a:t>
            </a:r>
            <a:r>
              <a:rPr lang="en-US" altLang="ja-JP" dirty="0" smtClean="0">
                <a:latin typeface="ＭＳ ゴシック" panose="020B0609070205080204" pitchFamily="49" charset="-128"/>
                <a:ea typeface="ＭＳ ゴシック" panose="020B0609070205080204" pitchFamily="49" charset="-128"/>
              </a:rPr>
              <a:t>28</a:t>
            </a:r>
            <a:r>
              <a:rPr lang="ja-JP" altLang="en-US" dirty="0" smtClean="0">
                <a:latin typeface="ＭＳ ゴシック" panose="020B0609070205080204" pitchFamily="49" charset="-128"/>
                <a:ea typeface="ＭＳ ゴシック" panose="020B0609070205080204" pitchFamily="49" charset="-128"/>
              </a:rPr>
              <a:t>年度から減少し</a:t>
            </a:r>
            <a:r>
              <a:rPr lang="ja-JP" altLang="en-US" dirty="0" smtClean="0">
                <a:latin typeface="ＭＳ ゴシック" panose="020B0609070205080204" pitchFamily="49" charset="-128"/>
                <a:ea typeface="ＭＳ ゴシック" panose="020B0609070205080204" pitchFamily="49" charset="-128"/>
              </a:rPr>
              <a:t>、平成</a:t>
            </a:r>
            <a:r>
              <a:rPr lang="en-US" altLang="ja-JP" dirty="0" smtClean="0">
                <a:latin typeface="ＭＳ ゴシック" panose="020B0609070205080204" pitchFamily="49" charset="-128"/>
                <a:ea typeface="ＭＳ ゴシック" panose="020B0609070205080204" pitchFamily="49" charset="-128"/>
              </a:rPr>
              <a:t>29</a:t>
            </a:r>
            <a:r>
              <a:rPr lang="ja-JP" altLang="en-US" dirty="0" smtClean="0">
                <a:latin typeface="ＭＳ ゴシック" panose="020B0609070205080204" pitchFamily="49" charset="-128"/>
                <a:ea typeface="ＭＳ ゴシック" panose="020B0609070205080204" pitchFamily="49" charset="-128"/>
              </a:rPr>
              <a:t>年度から平成</a:t>
            </a:r>
            <a:r>
              <a:rPr lang="en-US" altLang="ja-JP" dirty="0" smtClean="0">
                <a:latin typeface="ＭＳ ゴシック" panose="020B0609070205080204" pitchFamily="49" charset="-128"/>
                <a:ea typeface="ＭＳ ゴシック" panose="020B0609070205080204" pitchFamily="49" charset="-128"/>
              </a:rPr>
              <a:t>30</a:t>
            </a:r>
            <a:r>
              <a:rPr lang="ja-JP" altLang="en-US" dirty="0" smtClean="0">
                <a:latin typeface="ＭＳ ゴシック" panose="020B0609070205080204" pitchFamily="49" charset="-128"/>
                <a:ea typeface="ＭＳ ゴシック" panose="020B0609070205080204" pitchFamily="49" charset="-128"/>
              </a:rPr>
              <a:t>年度にかけて大きく減少していることが分かります。</a:t>
            </a:r>
          </a:p>
          <a:p>
            <a:pPr eaLnBrk="1" hangingPunct="1"/>
            <a:endParaRPr lang="en-US" altLang="ja-JP" dirty="0" smtClean="0">
              <a:latin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726E791A-4870-40EA-B405-14F90D24E62B}" type="slidenum">
              <a:rPr kumimoji="1" lang="ja-JP" altLang="en-US" smtClean="0"/>
              <a:t>3</a:t>
            </a:fld>
            <a:endParaRPr kumimoji="1" lang="ja-JP" altLang="en-US"/>
          </a:p>
        </p:txBody>
      </p:sp>
    </p:spTree>
    <p:extLst>
      <p:ext uri="{BB962C8B-B14F-4D97-AF65-F5344CB8AC3E}">
        <p14:creationId xmlns:p14="http://schemas.microsoft.com/office/powerpoint/2010/main" val="9024241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・次に、要介護認定に要する平均期間の推移についてお話しします。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・まず、左のグラフをご覧下さい。左のグラフは、認定調査依頼日から実施日までの平均日数の推移を示しています。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・平成</a:t>
            </a:r>
            <a:r>
              <a:rPr lang="en-US" altLang="ja-JP" dirty="0" smtClean="0">
                <a:latin typeface="ＭＳ ゴシック" panose="020B0609070205080204" pitchFamily="49" charset="-128"/>
                <a:ea typeface="ＭＳ ゴシック" panose="020B0609070205080204" pitchFamily="49" charset="-128"/>
              </a:rPr>
              <a:t>30</a:t>
            </a:r>
            <a:r>
              <a:rPr lang="ja-JP" altLang="en-US" dirty="0" smtClean="0">
                <a:latin typeface="ＭＳ ゴシック" panose="020B0609070205080204" pitchFamily="49" charset="-128"/>
                <a:ea typeface="ＭＳ ゴシック" panose="020B0609070205080204" pitchFamily="49" charset="-128"/>
              </a:rPr>
              <a:t>年の平均日数は、青色の全区分で見ると</a:t>
            </a:r>
            <a:r>
              <a:rPr lang="en-US" altLang="ja-JP" dirty="0" smtClean="0">
                <a:latin typeface="ＭＳ ゴシック" panose="020B0609070205080204" pitchFamily="49" charset="-128"/>
                <a:ea typeface="ＭＳ ゴシック" panose="020B0609070205080204" pitchFamily="49" charset="-128"/>
              </a:rPr>
              <a:t>38.5</a:t>
            </a:r>
            <a:r>
              <a:rPr lang="ja-JP" altLang="en-US" dirty="0" smtClean="0">
                <a:latin typeface="ＭＳ ゴシック" panose="020B0609070205080204" pitchFamily="49" charset="-128"/>
                <a:ea typeface="ＭＳ ゴシック" panose="020B0609070205080204" pitchFamily="49" charset="-128"/>
              </a:rPr>
              <a:t>日となっています。平成</a:t>
            </a:r>
            <a:r>
              <a:rPr lang="en-US" altLang="ja-JP" dirty="0" smtClean="0">
                <a:latin typeface="ＭＳ ゴシック" panose="020B0609070205080204" pitchFamily="49" charset="-128"/>
                <a:ea typeface="ＭＳ ゴシック" panose="020B0609070205080204" pitchFamily="49" charset="-128"/>
              </a:rPr>
              <a:t>24</a:t>
            </a:r>
            <a:r>
              <a:rPr lang="ja-JP" altLang="en-US" dirty="0" smtClean="0">
                <a:latin typeface="ＭＳ ゴシック" panose="020B0609070205080204" pitchFamily="49" charset="-128"/>
                <a:ea typeface="ＭＳ ゴシック" panose="020B0609070205080204" pitchFamily="49" charset="-128"/>
              </a:rPr>
              <a:t>年以降増加傾向にありましたが</a:t>
            </a:r>
            <a:r>
              <a:rPr lang="ja-JP" altLang="en-US" dirty="0" smtClean="0">
                <a:latin typeface="ＭＳ ゴシック" panose="020B0609070205080204" pitchFamily="49" charset="-128"/>
                <a:ea typeface="ＭＳ ゴシック" panose="020B0609070205080204" pitchFamily="49" charset="-128"/>
              </a:rPr>
              <a:t>、昨年度</a:t>
            </a:r>
            <a:r>
              <a:rPr lang="ja-JP" altLang="en-US" dirty="0" smtClean="0">
                <a:latin typeface="ＭＳ ゴシック" panose="020B0609070205080204" pitchFamily="49" charset="-128"/>
                <a:ea typeface="ＭＳ ゴシック" panose="020B0609070205080204" pitchFamily="49" charset="-128"/>
              </a:rPr>
              <a:t>から４日程減少しています。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・ただ依然として、</a:t>
            </a:r>
            <a:r>
              <a:rPr lang="en-US" altLang="ja-JP" dirty="0" smtClean="0">
                <a:latin typeface="ＭＳ ゴシック" panose="020B0609070205080204" pitchFamily="49" charset="-128"/>
                <a:ea typeface="ＭＳ ゴシック" panose="020B0609070205080204" pitchFamily="49" charset="-128"/>
              </a:rPr>
              <a:t>38.5</a:t>
            </a:r>
            <a:r>
              <a:rPr lang="ja-JP" altLang="en-US" dirty="0" smtClean="0">
                <a:latin typeface="ＭＳ ゴシック" panose="020B0609070205080204" pitchFamily="49" charset="-128"/>
                <a:ea typeface="ＭＳ ゴシック" panose="020B0609070205080204" pitchFamily="49" charset="-128"/>
              </a:rPr>
              <a:t>日と長く、要介護認定業務の簡素化を引き続き検討することが必要だと分かります。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・次に、右上のグラフをご覧下さい。右上は、認定調査依頼日から実施日までの平均日数を示しています。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・要介護認定者数の増加を受けて、年々増加傾向にあり、平成</a:t>
            </a:r>
            <a:r>
              <a:rPr lang="en-US" altLang="ja-JP" dirty="0" smtClean="0">
                <a:latin typeface="ＭＳ ゴシック" panose="020B0609070205080204" pitchFamily="49" charset="-128"/>
                <a:ea typeface="ＭＳ ゴシック" panose="020B0609070205080204" pitchFamily="49" charset="-128"/>
              </a:rPr>
              <a:t>30</a:t>
            </a:r>
            <a:r>
              <a:rPr lang="ja-JP" altLang="en-US" dirty="0" smtClean="0">
                <a:latin typeface="ＭＳ ゴシック" panose="020B0609070205080204" pitchFamily="49" charset="-128"/>
                <a:ea typeface="ＭＳ ゴシック" panose="020B0609070205080204" pitchFamily="49" charset="-128"/>
              </a:rPr>
              <a:t>年の、全区分の平均日数は、</a:t>
            </a:r>
            <a:r>
              <a:rPr lang="en-US" altLang="ja-JP" dirty="0" smtClean="0">
                <a:latin typeface="ＭＳ ゴシック" panose="020B0609070205080204" pitchFamily="49" charset="-128"/>
                <a:ea typeface="ＭＳ ゴシック" panose="020B0609070205080204" pitchFamily="49" charset="-128"/>
              </a:rPr>
              <a:t>11</a:t>
            </a:r>
            <a:r>
              <a:rPr lang="ja-JP" altLang="en-US" dirty="0" smtClean="0">
                <a:latin typeface="ＭＳ ゴシック" panose="020B0609070205080204" pitchFamily="49" charset="-128"/>
                <a:ea typeface="ＭＳ ゴシック" panose="020B0609070205080204" pitchFamily="49" charset="-128"/>
              </a:rPr>
              <a:t>日となっています。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・また右下のグラフは、主治医意見書作成依頼日から入手日までの平均日数を示しています。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・平成</a:t>
            </a:r>
            <a:r>
              <a:rPr lang="en-US" altLang="ja-JP" dirty="0" smtClean="0">
                <a:latin typeface="ＭＳ ゴシック" panose="020B0609070205080204" pitchFamily="49" charset="-128"/>
                <a:ea typeface="ＭＳ ゴシック" panose="020B0609070205080204" pitchFamily="49" charset="-128"/>
              </a:rPr>
              <a:t>25</a:t>
            </a:r>
            <a:r>
              <a:rPr lang="ja-JP" altLang="en-US" dirty="0" smtClean="0">
                <a:latin typeface="ＭＳ ゴシック" panose="020B0609070205080204" pitchFamily="49" charset="-128"/>
                <a:ea typeface="ＭＳ ゴシック" panose="020B0609070205080204" pitchFamily="49" charset="-128"/>
              </a:rPr>
              <a:t>年度からほぼ横ばいの傾向にあり、平均して</a:t>
            </a:r>
            <a:r>
              <a:rPr lang="en-US" altLang="ja-JP" dirty="0" smtClean="0">
                <a:latin typeface="ＭＳ ゴシック" panose="020B0609070205080204" pitchFamily="49" charset="-128"/>
                <a:ea typeface="ＭＳ ゴシック" panose="020B0609070205080204" pitchFamily="49" charset="-128"/>
              </a:rPr>
              <a:t>17</a:t>
            </a:r>
            <a:r>
              <a:rPr lang="ja-JP" altLang="en-US" dirty="0" smtClean="0">
                <a:latin typeface="ＭＳ ゴシック" panose="020B0609070205080204" pitchFamily="49" charset="-128"/>
                <a:ea typeface="ＭＳ ゴシック" panose="020B0609070205080204" pitchFamily="49" charset="-128"/>
              </a:rPr>
              <a:t>日となっています。</a:t>
            </a:r>
            <a:endParaRPr lang="en-US" altLang="ja-JP"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726E791A-4870-40EA-B405-14F90D24E62B}" type="slidenum">
              <a:rPr kumimoji="1" lang="ja-JP" altLang="en-US" smtClean="0"/>
              <a:t>4</a:t>
            </a:fld>
            <a:endParaRPr kumimoji="1" lang="ja-JP" altLang="en-US"/>
          </a:p>
        </p:txBody>
      </p:sp>
    </p:spTree>
    <p:extLst>
      <p:ext uri="{BB962C8B-B14F-4D97-AF65-F5344CB8AC3E}">
        <p14:creationId xmlns:p14="http://schemas.microsoft.com/office/powerpoint/2010/main" val="23724207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・以上のような背景をうけまして、皆様もご存じの通り、平成</a:t>
            </a:r>
            <a:r>
              <a:rPr lang="en-US" altLang="ja-JP" dirty="0" smtClean="0">
                <a:latin typeface="ＭＳ ゴシック" panose="020B0609070205080204" pitchFamily="49" charset="-128"/>
                <a:ea typeface="ＭＳ ゴシック" panose="020B0609070205080204" pitchFamily="49" charset="-128"/>
              </a:rPr>
              <a:t>30</a:t>
            </a:r>
            <a:r>
              <a:rPr lang="ja-JP" altLang="en-US" dirty="0" smtClean="0">
                <a:latin typeface="ＭＳ ゴシック" panose="020B0609070205080204" pitchFamily="49" charset="-128"/>
                <a:ea typeface="ＭＳ ゴシック" panose="020B0609070205080204" pitchFamily="49" charset="-128"/>
              </a:rPr>
              <a:t>年４月から、認定有効期間の延長が実施されています。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・ここでは、「原則」として示されている期間と、「設定可能な範囲」として示されている期間をそれぞれお示ししています。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・平成</a:t>
            </a:r>
            <a:r>
              <a:rPr lang="en-US" altLang="ja-JP" dirty="0" smtClean="0">
                <a:latin typeface="ＭＳ ゴシック" panose="020B0609070205080204" pitchFamily="49" charset="-128"/>
                <a:ea typeface="ＭＳ ゴシック" panose="020B0609070205080204" pitchFamily="49" charset="-128"/>
              </a:rPr>
              <a:t>30</a:t>
            </a:r>
            <a:r>
              <a:rPr lang="ja-JP" altLang="en-US" dirty="0" smtClean="0">
                <a:latin typeface="ＭＳ ゴシック" panose="020B0609070205080204" pitchFamily="49" charset="-128"/>
                <a:ea typeface="ＭＳ ゴシック" panose="020B0609070205080204" pitchFamily="49" charset="-128"/>
              </a:rPr>
              <a:t>年４月の改正に伴って、右側の列、「設定可能な認定有効期間の範囲」で、更新申請の場合に</a:t>
            </a:r>
            <a:r>
              <a:rPr lang="en-US" altLang="ja-JP" dirty="0" smtClean="0">
                <a:latin typeface="ＭＳ ゴシック" panose="020B0609070205080204" pitchFamily="49" charset="-128"/>
                <a:ea typeface="ＭＳ ゴシック" panose="020B0609070205080204" pitchFamily="49" charset="-128"/>
              </a:rPr>
              <a:t>36</a:t>
            </a:r>
            <a:r>
              <a:rPr lang="ja-JP" altLang="en-US" dirty="0" smtClean="0">
                <a:latin typeface="ＭＳ ゴシック" panose="020B0609070205080204" pitchFamily="49" charset="-128"/>
                <a:ea typeface="ＭＳ ゴシック" panose="020B0609070205080204" pitchFamily="49" charset="-128"/>
              </a:rPr>
              <a:t>ヶ月の設定が可能になっています。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・原則の期間については従来通りの考え方になりますので、申請者の現在の状況がどの程度続くかという判断に基づき、審査会において、すべての申請者の有効期間を個別に検討することとなります。</a:t>
            </a:r>
            <a:endParaRPr lang="en-US" altLang="ja-JP"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726E791A-4870-40EA-B405-14F90D24E62B}" type="slidenum">
              <a:rPr kumimoji="1" lang="ja-JP" altLang="en-US" smtClean="0"/>
              <a:t>5</a:t>
            </a:fld>
            <a:endParaRPr kumimoji="1" lang="ja-JP" altLang="en-US"/>
          </a:p>
        </p:txBody>
      </p:sp>
    </p:spTree>
    <p:extLst>
      <p:ext uri="{BB962C8B-B14F-4D97-AF65-F5344CB8AC3E}">
        <p14:creationId xmlns:p14="http://schemas.microsoft.com/office/powerpoint/2010/main" val="2824253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・そして、これが、平成</a:t>
            </a:r>
            <a:r>
              <a:rPr lang="en-US" altLang="ja-JP" dirty="0" smtClean="0">
                <a:latin typeface="ＭＳ ゴシック" panose="020B0609070205080204" pitchFamily="49" charset="-128"/>
                <a:ea typeface="ＭＳ ゴシック" panose="020B0609070205080204" pitchFamily="49" charset="-128"/>
              </a:rPr>
              <a:t>30</a:t>
            </a:r>
            <a:r>
              <a:rPr lang="ja-JP" altLang="en-US" dirty="0" smtClean="0">
                <a:latin typeface="ＭＳ ゴシック" panose="020B0609070205080204" pitchFamily="49" charset="-128"/>
                <a:ea typeface="ＭＳ ゴシック" panose="020B0609070205080204" pitchFamily="49" charset="-128"/>
              </a:rPr>
              <a:t>年</a:t>
            </a:r>
            <a:r>
              <a:rPr lang="en-US" altLang="ja-JP" dirty="0" smtClean="0">
                <a:latin typeface="ＭＳ ゴシック" panose="020B0609070205080204" pitchFamily="49" charset="-128"/>
                <a:ea typeface="ＭＳ ゴシック" panose="020B0609070205080204" pitchFamily="49" charset="-128"/>
              </a:rPr>
              <a:t>4</a:t>
            </a:r>
            <a:r>
              <a:rPr lang="ja-JP" altLang="en-US" dirty="0" smtClean="0">
                <a:latin typeface="ＭＳ ゴシック" panose="020B0609070205080204" pitchFamily="49" charset="-128"/>
                <a:ea typeface="ＭＳ ゴシック" panose="020B0609070205080204" pitchFamily="49" charset="-128"/>
              </a:rPr>
              <a:t>月の改正後の認定有効期間の設定状況になります。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・設定された有効期間は、更新認定で、</a:t>
            </a:r>
            <a:r>
              <a:rPr lang="en-US" altLang="ja-JP" dirty="0" smtClean="0">
                <a:latin typeface="ＭＳ ゴシック" panose="020B0609070205080204" pitchFamily="49" charset="-128"/>
                <a:ea typeface="ＭＳ ゴシック" panose="020B0609070205080204" pitchFamily="49" charset="-128"/>
              </a:rPr>
              <a:t>36</a:t>
            </a:r>
            <a:r>
              <a:rPr lang="ja-JP" altLang="en-US" dirty="0" smtClean="0">
                <a:latin typeface="ＭＳ ゴシック" panose="020B0609070205080204" pitchFamily="49" charset="-128"/>
                <a:ea typeface="ＭＳ ゴシック" panose="020B0609070205080204" pitchFamily="49" charset="-128"/>
              </a:rPr>
              <a:t>ヶ月が</a:t>
            </a:r>
            <a:r>
              <a:rPr lang="en-US" altLang="ja-JP" dirty="0" smtClean="0">
                <a:latin typeface="ＭＳ ゴシック" panose="020B0609070205080204" pitchFamily="49" charset="-128"/>
                <a:ea typeface="ＭＳ ゴシック" panose="020B0609070205080204" pitchFamily="49" charset="-128"/>
              </a:rPr>
              <a:t>54.4</a:t>
            </a:r>
            <a:r>
              <a:rPr lang="ja-JP" altLang="en-US" dirty="0" smtClean="0">
                <a:latin typeface="ＭＳ ゴシック" panose="020B0609070205080204" pitchFamily="49" charset="-128"/>
                <a:ea typeface="ＭＳ ゴシック" panose="020B0609070205080204" pitchFamily="49" charset="-128"/>
              </a:rPr>
              <a:t>％、</a:t>
            </a:r>
            <a:r>
              <a:rPr lang="en-US" altLang="ja-JP" dirty="0" smtClean="0">
                <a:latin typeface="ＭＳ ゴシック" panose="020B0609070205080204" pitchFamily="49" charset="-128"/>
                <a:ea typeface="ＭＳ ゴシック" panose="020B0609070205080204" pitchFamily="49" charset="-128"/>
              </a:rPr>
              <a:t>24</a:t>
            </a:r>
            <a:r>
              <a:rPr lang="ja-JP" altLang="en-US" dirty="0" smtClean="0">
                <a:latin typeface="ＭＳ ゴシック" panose="020B0609070205080204" pitchFamily="49" charset="-128"/>
                <a:ea typeface="ＭＳ ゴシック" panose="020B0609070205080204" pitchFamily="49" charset="-128"/>
              </a:rPr>
              <a:t>ヶ月が</a:t>
            </a:r>
            <a:r>
              <a:rPr lang="en-US" altLang="ja-JP" dirty="0" smtClean="0">
                <a:latin typeface="ＭＳ ゴシック" panose="020B0609070205080204" pitchFamily="49" charset="-128"/>
                <a:ea typeface="ＭＳ ゴシック" panose="020B0609070205080204" pitchFamily="49" charset="-128"/>
              </a:rPr>
              <a:t>27.4</a:t>
            </a:r>
            <a:r>
              <a:rPr lang="ja-JP" altLang="en-US" dirty="0" smtClean="0">
                <a:latin typeface="ＭＳ ゴシック" panose="020B0609070205080204" pitchFamily="49" charset="-128"/>
                <a:ea typeface="ＭＳ ゴシック" panose="020B0609070205080204" pitchFamily="49" charset="-128"/>
              </a:rPr>
              <a:t>％、</a:t>
            </a:r>
            <a:r>
              <a:rPr lang="en-US" altLang="ja-JP" dirty="0" smtClean="0">
                <a:latin typeface="ＭＳ ゴシック" panose="020B0609070205080204" pitchFamily="49" charset="-128"/>
                <a:ea typeface="ＭＳ ゴシック" panose="020B0609070205080204" pitchFamily="49" charset="-128"/>
              </a:rPr>
              <a:t>12</a:t>
            </a:r>
            <a:r>
              <a:rPr lang="ja-JP" altLang="en-US" dirty="0" smtClean="0">
                <a:latin typeface="ＭＳ ゴシック" panose="020B0609070205080204" pitchFamily="49" charset="-128"/>
                <a:ea typeface="ＭＳ ゴシック" panose="020B0609070205080204" pitchFamily="49" charset="-128"/>
              </a:rPr>
              <a:t>ヶ月が</a:t>
            </a:r>
            <a:r>
              <a:rPr lang="en-US" altLang="ja-JP" dirty="0" smtClean="0">
                <a:latin typeface="ＭＳ ゴシック" panose="020B0609070205080204" pitchFamily="49" charset="-128"/>
                <a:ea typeface="ＭＳ ゴシック" panose="020B0609070205080204" pitchFamily="49" charset="-128"/>
              </a:rPr>
              <a:t>16.2</a:t>
            </a:r>
            <a:r>
              <a:rPr lang="ja-JP" altLang="en-US" dirty="0" smtClean="0">
                <a:latin typeface="ＭＳ ゴシック" panose="020B0609070205080204" pitchFamily="49" charset="-128"/>
                <a:ea typeface="ＭＳ ゴシック" panose="020B0609070205080204" pitchFamily="49" charset="-128"/>
              </a:rPr>
              <a:t>％となっており、上限を拡大した後でも、全ての者が上限で設定されているものではなく、介護認定審査会において、個々の高齢者の状態等を踏まえて決定されていることが窺えます。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・また下の表には、要介護度別の認定有効期間の内訳を示しています。介護度</a:t>
            </a:r>
            <a:r>
              <a:rPr lang="en-US" altLang="ja-JP" dirty="0" smtClean="0">
                <a:latin typeface="ＭＳ ゴシック" panose="020B0609070205080204" pitchFamily="49" charset="-128"/>
                <a:ea typeface="ＭＳ ゴシック" panose="020B0609070205080204" pitchFamily="49" charset="-128"/>
              </a:rPr>
              <a:t>4</a:t>
            </a:r>
            <a:r>
              <a:rPr lang="ja-JP" altLang="en-US" dirty="0" err="1" smtClean="0">
                <a:latin typeface="ＭＳ ゴシック" panose="020B0609070205080204" pitchFamily="49" charset="-128"/>
                <a:ea typeface="ＭＳ ゴシック" panose="020B0609070205080204" pitchFamily="49" charset="-128"/>
              </a:rPr>
              <a:t>、</a:t>
            </a:r>
            <a:r>
              <a:rPr lang="ja-JP" altLang="en-US" dirty="0" smtClean="0">
                <a:latin typeface="ＭＳ ゴシック" panose="020B0609070205080204" pitchFamily="49" charset="-128"/>
                <a:ea typeface="ＭＳ ゴシック" panose="020B0609070205080204" pitchFamily="49" charset="-128"/>
              </a:rPr>
              <a:t>５の重度のケースで、</a:t>
            </a:r>
            <a:r>
              <a:rPr lang="en-US" altLang="ja-JP" dirty="0" smtClean="0">
                <a:latin typeface="ＭＳ ゴシック" panose="020B0609070205080204" pitchFamily="49" charset="-128"/>
                <a:ea typeface="ＭＳ ゴシック" panose="020B0609070205080204" pitchFamily="49" charset="-128"/>
              </a:rPr>
              <a:t>25</a:t>
            </a:r>
            <a:r>
              <a:rPr lang="ja-JP" altLang="en-US" dirty="0" smtClean="0">
                <a:latin typeface="ＭＳ ゴシック" panose="020B0609070205080204" pitchFamily="49" charset="-128"/>
                <a:ea typeface="ＭＳ ゴシック" panose="020B0609070205080204" pitchFamily="49" charset="-128"/>
              </a:rPr>
              <a:t>～</a:t>
            </a:r>
            <a:r>
              <a:rPr lang="en-US" altLang="ja-JP" dirty="0" smtClean="0">
                <a:latin typeface="ＭＳ ゴシック" panose="020B0609070205080204" pitchFamily="49" charset="-128"/>
                <a:ea typeface="ＭＳ ゴシック" panose="020B0609070205080204" pitchFamily="49" charset="-128"/>
              </a:rPr>
              <a:t>36</a:t>
            </a:r>
            <a:r>
              <a:rPr lang="ja-JP" altLang="en-US" dirty="0" smtClean="0">
                <a:latin typeface="ＭＳ ゴシック" panose="020B0609070205080204" pitchFamily="49" charset="-128"/>
                <a:ea typeface="ＭＳ ゴシック" panose="020B0609070205080204" pitchFamily="49" charset="-128"/>
              </a:rPr>
              <a:t>ヶ月の有効期間の設定される割合が高くなっていることが分かります。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endParaRPr kumimoji="1" lang="ja-JP" altLang="en-US"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726E791A-4870-40EA-B405-14F90D24E62B}" type="slidenum">
              <a:rPr kumimoji="1" lang="ja-JP" altLang="en-US" smtClean="0"/>
              <a:t>6</a:t>
            </a:fld>
            <a:endParaRPr kumimoji="1" lang="ja-JP" altLang="en-US"/>
          </a:p>
        </p:txBody>
      </p:sp>
    </p:spTree>
    <p:extLst>
      <p:ext uri="{BB962C8B-B14F-4D97-AF65-F5344CB8AC3E}">
        <p14:creationId xmlns:p14="http://schemas.microsoft.com/office/powerpoint/2010/main" val="17237672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812800" y="4303664"/>
            <a:ext cx="5445760" cy="5009405"/>
          </a:xfrm>
        </p:spPr>
        <p:txBody>
          <a:bodyPr/>
          <a:lstStyle/>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・続いて、介護認定審査会の簡素化です。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・平成</a:t>
            </a:r>
            <a:r>
              <a:rPr lang="en-US" altLang="ja-JP" dirty="0" smtClean="0">
                <a:latin typeface="ＭＳ ゴシック" panose="020B0609070205080204" pitchFamily="49" charset="-128"/>
                <a:ea typeface="ＭＳ ゴシック" panose="020B0609070205080204" pitchFamily="49" charset="-128"/>
              </a:rPr>
              <a:t>30</a:t>
            </a:r>
            <a:r>
              <a:rPr lang="ja-JP" altLang="en-US" dirty="0" smtClean="0">
                <a:latin typeface="ＭＳ ゴシック" panose="020B0609070205080204" pitchFamily="49" charset="-128"/>
                <a:ea typeface="ＭＳ ゴシック" panose="020B0609070205080204" pitchFamily="49" charset="-128"/>
              </a:rPr>
              <a:t>年４月１日以降の申請分であって、ここに挙げている６要件の全てに合致する者について、認定審査会の簡素化を可能としています。なお対象者は、コンピュータが全て見つけてくれるので、審査会がこれを見つけるものではありません。</a:t>
            </a: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　</a:t>
            </a: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・簡素化の条件の１つ目は、第一号被保険者であることです。よって、第二号の方は、簡素化の対象とはならず、必ず審査を行います。</a:t>
            </a:r>
            <a:r>
              <a:rPr lang="en-US" altLang="ja-JP" dirty="0" smtClean="0">
                <a:latin typeface="ＭＳ ゴシック" panose="020B0609070205080204" pitchFamily="49" charset="-128"/>
                <a:ea typeface="ＭＳ ゴシック" panose="020B0609070205080204" pitchFamily="49" charset="-128"/>
              </a:rPr>
              <a:t>16</a:t>
            </a:r>
            <a:r>
              <a:rPr lang="ja-JP" altLang="en-US" dirty="0" smtClean="0">
                <a:latin typeface="ＭＳ ゴシック" panose="020B0609070205080204" pitchFamily="49" charset="-128"/>
                <a:ea typeface="ＭＳ ゴシック" panose="020B0609070205080204" pitchFamily="49" charset="-128"/>
              </a:rPr>
              <a:t>の特定疾病の確認も必要です。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・条件の２つ目は、更新申請であることです。そのため、新規区分は簡素化の対象とはなりません。</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・条件の３つ目は、コンピュータ判定結果による要介護度が、前回の認定結果の介護度と一致していることです。ただしその場合でも、</a:t>
            </a:r>
            <a:r>
              <a:rPr lang="en-US" altLang="ja-JP" dirty="0" smtClean="0">
                <a:latin typeface="ＭＳ ゴシック" panose="020B0609070205080204" pitchFamily="49" charset="-128"/>
                <a:ea typeface="ＭＳ ゴシック" panose="020B0609070205080204" pitchFamily="49" charset="-128"/>
              </a:rPr>
              <a:t>74</a:t>
            </a:r>
            <a:r>
              <a:rPr lang="ja-JP" altLang="en-US" dirty="0" smtClean="0">
                <a:latin typeface="ＭＳ ゴシック" panose="020B0609070205080204" pitchFamily="49" charset="-128"/>
                <a:ea typeface="ＭＳ ゴシック" panose="020B0609070205080204" pitchFamily="49" charset="-128"/>
              </a:rPr>
              <a:t>項目の認定調査の選択肢が正しく選択されているかを確認することは重要です。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・条件の４つ目として、前回認定の有効期間が</a:t>
            </a:r>
            <a:r>
              <a:rPr lang="en-US" altLang="ja-JP" dirty="0" smtClean="0">
                <a:latin typeface="ＭＳ ゴシック" panose="020B0609070205080204" pitchFamily="49" charset="-128"/>
                <a:ea typeface="ＭＳ ゴシック" panose="020B0609070205080204" pitchFamily="49" charset="-128"/>
              </a:rPr>
              <a:t>12</a:t>
            </a:r>
            <a:r>
              <a:rPr lang="ja-JP" altLang="en-US" dirty="0" smtClean="0">
                <a:latin typeface="ＭＳ ゴシック" panose="020B0609070205080204" pitchFamily="49" charset="-128"/>
                <a:ea typeface="ＭＳ ゴシック" panose="020B0609070205080204" pitchFamily="49" charset="-128"/>
              </a:rPr>
              <a:t>ケ月以上であること、条件の５つ目として、一次判定が要介護１・要支援２の基準時間である場合には状態安定性判定ロジックが「安定」であること、そして条件の６つ目として、基準時間が１つ上の要介護度まで、キワと言われる３分以内ではないこととなってい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・これら６つが簡素化の条件になります。</a:t>
            </a:r>
            <a:endParaRPr lang="en-US" altLang="ja-JP"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726E791A-4870-40EA-B405-14F90D24E62B}" type="slidenum">
              <a:rPr kumimoji="1" lang="ja-JP" altLang="en-US" smtClean="0"/>
              <a:t>7</a:t>
            </a:fld>
            <a:endParaRPr kumimoji="1" lang="ja-JP" altLang="en-US" dirty="0"/>
          </a:p>
        </p:txBody>
      </p:sp>
    </p:spTree>
    <p:extLst>
      <p:ext uri="{BB962C8B-B14F-4D97-AF65-F5344CB8AC3E}">
        <p14:creationId xmlns:p14="http://schemas.microsoft.com/office/powerpoint/2010/main" val="14397559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5328" indent="-155328" fontAlgn="base">
              <a:spcBef>
                <a:spcPct val="0"/>
              </a:spcBef>
              <a:spcAft>
                <a:spcPct val="0"/>
              </a:spcAft>
              <a:defRPr/>
            </a:pPr>
            <a:r>
              <a:rPr lang="ja-JP" altLang="en-US" smtClean="0">
                <a:latin typeface="ＭＳ ゴシック" panose="020B0609070205080204" pitchFamily="49" charset="-128"/>
                <a:ea typeface="ＭＳ ゴシック" panose="020B0609070205080204" pitchFamily="49" charset="-128"/>
              </a:rPr>
              <a:t>・「簡素化についての考え方」ですが、重要なのは、先ほどの厚生労働省が示す要件を踏まえつつ、簡素化の具体的な方法については、個別の保険者において決定するということです。</a:t>
            </a:r>
          </a:p>
          <a:p>
            <a:pPr marL="155328" indent="-155328" fontAlgn="base">
              <a:spcBef>
                <a:spcPct val="0"/>
              </a:spcBef>
              <a:spcAft>
                <a:spcPct val="0"/>
              </a:spcAft>
              <a:defRPr/>
            </a:pPr>
            <a:endParaRPr lang="ja-JP" altLang="en-US"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smtClean="0">
                <a:latin typeface="ＭＳ ゴシック" panose="020B0609070205080204" pitchFamily="49" charset="-128"/>
                <a:ea typeface="ＭＳ ゴシック" panose="020B0609070205080204" pitchFamily="49" charset="-128"/>
              </a:rPr>
              <a:t>・ただし、簡素化する場合についても、審査会の開催自体は省略できないことにはなっています。</a:t>
            </a:r>
          </a:p>
          <a:p>
            <a:pPr marL="155328" indent="-155328" fontAlgn="base">
              <a:spcBef>
                <a:spcPct val="0"/>
              </a:spcBef>
              <a:spcAft>
                <a:spcPct val="0"/>
              </a:spcAft>
              <a:defRPr/>
            </a:pPr>
            <a:endParaRPr lang="ja-JP" altLang="en-US"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smtClean="0">
                <a:latin typeface="ＭＳ ゴシック" panose="020B0609070205080204" pitchFamily="49" charset="-128"/>
                <a:ea typeface="ＭＳ ゴシック" panose="020B0609070205080204" pitchFamily="49" charset="-128"/>
              </a:rPr>
              <a:t>・また、先ほどの６要件に合致したからといって、簡素化を適用しなければならないということではなく、通常通りの審査を行うことは問題ありません。</a:t>
            </a:r>
          </a:p>
          <a:p>
            <a:pPr marL="155328" indent="-155328" fontAlgn="base">
              <a:spcBef>
                <a:spcPct val="0"/>
              </a:spcBef>
              <a:spcAft>
                <a:spcPct val="0"/>
              </a:spcAft>
              <a:defRPr/>
            </a:pPr>
            <a:endParaRPr lang="ja-JP" altLang="en-US"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smtClean="0">
                <a:latin typeface="ＭＳ ゴシック" panose="020B0609070205080204" pitchFamily="49" charset="-128"/>
                <a:ea typeface="ＭＳ ゴシック" panose="020B0609070205080204" pitchFamily="49" charset="-128"/>
              </a:rPr>
              <a:t>・保険者の判断で、先ほどの６要件に加えて、追加的な要件を設定して簡素化の対象を決定することも、差し支えないものとなっています。</a:t>
            </a:r>
            <a:endParaRPr lang="ja-JP" altLang="en-US"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BE62CA77-C87B-4EF1-9E59-7D7A305AF787}" type="slidenum">
              <a:rPr kumimoji="1" lang="ja-JP" altLang="en-US" smtClean="0"/>
              <a:pPr/>
              <a:t>8</a:t>
            </a:fld>
            <a:endParaRPr kumimoji="1" lang="ja-JP" altLang="en-US"/>
          </a:p>
        </p:txBody>
      </p:sp>
    </p:spTree>
    <p:extLst>
      <p:ext uri="{BB962C8B-B14F-4D97-AF65-F5344CB8AC3E}">
        <p14:creationId xmlns:p14="http://schemas.microsoft.com/office/powerpoint/2010/main" val="7170367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・そして、こちらが審査会の簡素化の実施状況です。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・上の表は、簡素化実施割合を示しており、一番左の合計の簡素化対象件数をご覧いただくと、</a:t>
            </a:r>
            <a:r>
              <a:rPr lang="en-US" altLang="ja-JP" dirty="0" smtClean="0">
                <a:latin typeface="ＭＳ ゴシック" panose="020B0609070205080204" pitchFamily="49" charset="-128"/>
                <a:ea typeface="ＭＳ ゴシック" panose="020B0609070205080204" pitchFamily="49" charset="-128"/>
              </a:rPr>
              <a:t>30.5</a:t>
            </a:r>
            <a:r>
              <a:rPr lang="ja-JP" altLang="en-US" dirty="0" smtClean="0">
                <a:latin typeface="ＭＳ ゴシック" panose="020B0609070205080204" pitchFamily="49" charset="-128"/>
                <a:ea typeface="ＭＳ ゴシック" panose="020B0609070205080204" pitchFamily="49" charset="-128"/>
              </a:rPr>
              <a:t>％となっています。そのうち、実際に簡素化が実施された件数は、</a:t>
            </a:r>
            <a:r>
              <a:rPr lang="en-US" altLang="ja-JP" dirty="0" smtClean="0">
                <a:latin typeface="ＭＳ ゴシック" panose="020B0609070205080204" pitchFamily="49" charset="-128"/>
                <a:ea typeface="ＭＳ ゴシック" panose="020B0609070205080204" pitchFamily="49" charset="-128"/>
              </a:rPr>
              <a:t>24.2</a:t>
            </a:r>
            <a:r>
              <a:rPr lang="ja-JP" altLang="en-US" dirty="0" smtClean="0">
                <a:latin typeface="ＭＳ ゴシック" panose="020B0609070205080204" pitchFamily="49" charset="-128"/>
                <a:ea typeface="ＭＳ ゴシック" panose="020B0609070205080204" pitchFamily="49" charset="-128"/>
              </a:rPr>
              <a:t>％となっています。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・また下のグラフは、簡素化実施状況を、保険者単位で示したデータになります。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・左下の円グラフより、簡素化を実施していると回答した保険者は</a:t>
            </a:r>
            <a:r>
              <a:rPr lang="en-US" altLang="ja-JP" dirty="0" smtClean="0">
                <a:latin typeface="ＭＳ ゴシック" panose="020B0609070205080204" pitchFamily="49" charset="-128"/>
                <a:ea typeface="ＭＳ ゴシック" panose="020B0609070205080204" pitchFamily="49" charset="-128"/>
              </a:rPr>
              <a:t>38.1</a:t>
            </a:r>
            <a:r>
              <a:rPr lang="ja-JP" altLang="en-US" dirty="0" smtClean="0">
                <a:latin typeface="ＭＳ ゴシック" panose="020B0609070205080204" pitchFamily="49" charset="-128"/>
                <a:ea typeface="ＭＳ ゴシック" panose="020B0609070205080204" pitchFamily="49" charset="-128"/>
              </a:rPr>
              <a:t>％で、そのうち、独自要件を付加している保険者は、</a:t>
            </a:r>
            <a:r>
              <a:rPr lang="en-US" altLang="ja-JP" dirty="0" smtClean="0">
                <a:latin typeface="ＭＳ ゴシック" panose="020B0609070205080204" pitchFamily="49" charset="-128"/>
                <a:ea typeface="ＭＳ ゴシック" panose="020B0609070205080204" pitchFamily="49" charset="-128"/>
              </a:rPr>
              <a:t>69.6</a:t>
            </a:r>
            <a:r>
              <a:rPr lang="ja-JP" altLang="en-US" dirty="0" smtClean="0">
                <a:latin typeface="ＭＳ ゴシック" panose="020B0609070205080204" pitchFamily="49" charset="-128"/>
                <a:ea typeface="ＭＳ ゴシック" panose="020B0609070205080204" pitchFamily="49" charset="-128"/>
              </a:rPr>
              <a:t>％になっています。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・独自要件の例としては、記載のある通り、要支援は簡素化対象外、特定の介護度のみ簡素化対象とするような運営がなされているようです。</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r>
              <a:rPr lang="ja-JP" altLang="en-US" dirty="0" smtClean="0">
                <a:latin typeface="ＭＳ ゴシック" panose="020B0609070205080204" pitchFamily="49" charset="-128"/>
                <a:ea typeface="ＭＳ ゴシック" panose="020B0609070205080204" pitchFamily="49" charset="-128"/>
              </a:rPr>
              <a:t>・なお、このデータは、全保険者から得たデータではなく、下の出典にある通り、老人保健健康増進等事業のアンケートに回答した</a:t>
            </a:r>
            <a:r>
              <a:rPr lang="en-US" altLang="ja-JP" dirty="0" smtClean="0">
                <a:latin typeface="ＭＳ ゴシック" panose="020B0609070205080204" pitchFamily="49" charset="-128"/>
                <a:ea typeface="ＭＳ ゴシック" panose="020B0609070205080204" pitchFamily="49" charset="-128"/>
              </a:rPr>
              <a:t>830</a:t>
            </a:r>
            <a:r>
              <a:rPr lang="ja-JP" altLang="en-US" dirty="0" smtClean="0">
                <a:latin typeface="ＭＳ ゴシック" panose="020B0609070205080204" pitchFamily="49" charset="-128"/>
                <a:ea typeface="ＭＳ ゴシック" panose="020B0609070205080204" pitchFamily="49" charset="-128"/>
              </a:rPr>
              <a:t>保険者のデータであることに注意して下さい。</a:t>
            </a: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endParaRPr lang="ja-JP" altLang="en-US" dirty="0" smtClean="0">
              <a:latin typeface="ＭＳ ゴシック" panose="020B0609070205080204" pitchFamily="49" charset="-128"/>
              <a:ea typeface="ＭＳ ゴシック" panose="020B0609070205080204" pitchFamily="49" charset="-128"/>
            </a:endParaRPr>
          </a:p>
          <a:p>
            <a:pPr marL="155328" indent="-155328" fontAlgn="base">
              <a:spcBef>
                <a:spcPct val="0"/>
              </a:spcBef>
              <a:spcAft>
                <a:spcPct val="0"/>
              </a:spcAft>
              <a:defRPr/>
            </a:pPr>
            <a:endParaRPr lang="ja-JP" altLang="en-US" dirty="0">
              <a:latin typeface="ＭＳ ゴシック" panose="020B0609070205080204" pitchFamily="49" charset="-128"/>
              <a:ea typeface="ＭＳ ゴシック" panose="020B0609070205080204" pitchFamily="49" charset="-128"/>
            </a:endParaRPr>
          </a:p>
        </p:txBody>
      </p:sp>
      <p:sp>
        <p:nvSpPr>
          <p:cNvPr id="4" name="スライド番号プレースホルダー 3"/>
          <p:cNvSpPr>
            <a:spLocks noGrp="1"/>
          </p:cNvSpPr>
          <p:nvPr>
            <p:ph type="sldNum" sz="quarter" idx="10"/>
          </p:nvPr>
        </p:nvSpPr>
        <p:spPr/>
        <p:txBody>
          <a:bodyPr/>
          <a:lstStyle/>
          <a:p>
            <a:fld id="{726E791A-4870-40EA-B405-14F90D24E62B}" type="slidenum">
              <a:rPr kumimoji="1" lang="ja-JP" altLang="en-US" smtClean="0"/>
              <a:t>9</a:t>
            </a:fld>
            <a:endParaRPr kumimoji="1" lang="ja-JP" altLang="en-US"/>
          </a:p>
        </p:txBody>
      </p:sp>
    </p:spTree>
    <p:extLst>
      <p:ext uri="{BB962C8B-B14F-4D97-AF65-F5344CB8AC3E}">
        <p14:creationId xmlns:p14="http://schemas.microsoft.com/office/powerpoint/2010/main" val="2246648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742950" y="2125980"/>
            <a:ext cx="84201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485900" y="3840480"/>
            <a:ext cx="69342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12/26/2019</a:t>
            </a:fld>
            <a:endParaRPr lang="en-US"/>
          </a:p>
        </p:txBody>
      </p:sp>
      <p:sp>
        <p:nvSpPr>
          <p:cNvPr id="6" name="Holder 6"/>
          <p:cNvSpPr>
            <a:spLocks noGrp="1"/>
          </p:cNvSpPr>
          <p:nvPr>
            <p:ph type="sldNum" sz="quarter" idx="7"/>
          </p:nvPr>
        </p:nvSpPr>
        <p:spPr/>
        <p:txBody>
          <a:bodyPr lIns="0" tIns="0" rIns="0" bIns="0"/>
          <a:lstStyle>
            <a:lvl1pPr>
              <a:defRPr sz="1450" b="1" i="0">
                <a:solidFill>
                  <a:schemeClr val="tx1"/>
                </a:solidFill>
                <a:latin typeface="Calibri"/>
                <a:cs typeface="Calibri"/>
              </a:defRPr>
            </a:lvl1pPr>
          </a:lstStyle>
          <a:p>
            <a:pPr>
              <a:lnSpc>
                <a:spcPts val="1825"/>
              </a:lnSpc>
            </a:pPr>
            <a:fld id="{81D60167-4931-47E6-BA6A-407CBD079E47}" type="slidenum">
              <a:rPr sz="1600" spc="-5" dirty="0"/>
              <a:t>‹#›</a:t>
            </a:fld>
            <a:endParaRPr sz="160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331" y="160021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35579" y="160021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251DB0FB-BC3F-42F6-97C9-31F3074BAA4E}" type="datetime1">
              <a:rPr lang="ja-JP" altLang="en-US" smtClean="0"/>
              <a:pPr>
                <a:defRPr/>
              </a:pPr>
              <a:t>2019/12/26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64AFA667-656C-4A2B-B268-0BB210645409}" type="slidenum">
              <a:rPr lang="ja-JP" altLang="en-US">
                <a:solidFill>
                  <a:prstClr val="black"/>
                </a:solidFill>
              </a:rPr>
              <a:pPr>
                <a:defRPr/>
              </a:pPr>
              <a:t>‹#›</a:t>
            </a:fld>
            <a:endParaRPr lang="ja-JP" altLang="en-US">
              <a:solidFill>
                <a:prstClr val="black"/>
              </a:solidFill>
            </a:endParaRPr>
          </a:p>
        </p:txBody>
      </p:sp>
    </p:spTree>
    <p:extLst>
      <p:ext uri="{BB962C8B-B14F-4D97-AF65-F5344CB8AC3E}">
        <p14:creationId xmlns:p14="http://schemas.microsoft.com/office/powerpoint/2010/main" val="202659562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24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24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DE9129BD-980B-47FF-B01B-75BD8D91FD50}" type="datetime1">
              <a:rPr lang="ja-JP" altLang="en-US" smtClean="0"/>
              <a:pPr>
                <a:defRPr/>
              </a:pPr>
              <a:t>2019/12/26</a:t>
            </a:fld>
            <a:endParaRPr lang="ja-JP" altLang="en-US"/>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97D3398F-4901-476B-9B79-FA056AA74676}" type="slidenum">
              <a:rPr lang="ja-JP" altLang="en-US">
                <a:solidFill>
                  <a:prstClr val="black"/>
                </a:solidFill>
              </a:rPr>
              <a:pPr>
                <a:defRPr/>
              </a:pPr>
              <a:t>‹#›</a:t>
            </a:fld>
            <a:endParaRPr lang="ja-JP" altLang="en-US">
              <a:solidFill>
                <a:prstClr val="black"/>
              </a:solidFill>
            </a:endParaRPr>
          </a:p>
        </p:txBody>
      </p:sp>
    </p:spTree>
    <p:extLst>
      <p:ext uri="{BB962C8B-B14F-4D97-AF65-F5344CB8AC3E}">
        <p14:creationId xmlns:p14="http://schemas.microsoft.com/office/powerpoint/2010/main" val="1710214857"/>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139EBFF0-36E9-4614-AD85-8B0458B795B7}" type="datetime1">
              <a:rPr lang="ja-JP" altLang="en-US" smtClean="0"/>
              <a:pPr>
                <a:defRPr/>
              </a:pPr>
              <a:t>2019/12/26</a:t>
            </a:fld>
            <a:endParaRPr lang="ja-JP" altLang="en-US"/>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A288704E-6EFA-41F6-AAC6-FABE3FDC189F}" type="slidenum">
              <a:rPr lang="ja-JP" altLang="en-US">
                <a:solidFill>
                  <a:prstClr val="black"/>
                </a:solidFill>
              </a:rPr>
              <a:pPr>
                <a:defRPr/>
              </a:pPr>
              <a:t>‹#›</a:t>
            </a:fld>
            <a:endParaRPr lang="ja-JP" altLang="en-US">
              <a:solidFill>
                <a:prstClr val="black"/>
              </a:solidFill>
            </a:endParaRPr>
          </a:p>
        </p:txBody>
      </p:sp>
    </p:spTree>
    <p:extLst>
      <p:ext uri="{BB962C8B-B14F-4D97-AF65-F5344CB8AC3E}">
        <p14:creationId xmlns:p14="http://schemas.microsoft.com/office/powerpoint/2010/main" val="367736380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46262DEB-69B7-4C4C-8216-5B21A1558160}" type="datetime1">
              <a:rPr lang="ja-JP" altLang="en-US" smtClean="0"/>
              <a:pPr>
                <a:defRPr/>
              </a:pPr>
              <a:t>2019/12/26</a:t>
            </a:fld>
            <a:endParaRPr lang="ja-JP" altLang="en-US"/>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p:txBody>
          <a:bodyPr/>
          <a:lstStyle>
            <a:lvl1pPr>
              <a:defRPr/>
            </a:lvl1pPr>
          </a:lstStyle>
          <a:p>
            <a:pPr>
              <a:defRPr/>
            </a:pPr>
            <a:fld id="{5AD5E63D-5C85-408A-B1DD-F359174051D3}" type="slidenum">
              <a:rPr lang="ja-JP" altLang="en-US">
                <a:solidFill>
                  <a:prstClr val="black"/>
                </a:solidFill>
              </a:rPr>
              <a:pPr>
                <a:defRPr/>
              </a:pPr>
              <a:t>‹#›</a:t>
            </a:fld>
            <a:endParaRPr lang="ja-JP" altLang="en-US">
              <a:solidFill>
                <a:prstClr val="black"/>
              </a:solidFill>
            </a:endParaRPr>
          </a:p>
        </p:txBody>
      </p:sp>
    </p:spTree>
    <p:extLst>
      <p:ext uri="{BB962C8B-B14F-4D97-AF65-F5344CB8AC3E}">
        <p14:creationId xmlns:p14="http://schemas.microsoft.com/office/powerpoint/2010/main" val="4211210649"/>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452" y="273050"/>
            <a:ext cx="3259006"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3011" y="273078"/>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452" y="143511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A8659EDE-9F1D-492E-B3B0-745A2E17FFF0}" type="datetime1">
              <a:rPr lang="ja-JP" altLang="en-US" smtClean="0"/>
              <a:pPr>
                <a:defRPr/>
              </a:pPr>
              <a:t>2019/12/26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8764300E-B0DD-4743-B71A-6D022CAA4AC5}" type="slidenum">
              <a:rPr lang="ja-JP" altLang="en-US">
                <a:solidFill>
                  <a:prstClr val="black"/>
                </a:solidFill>
              </a:rPr>
              <a:pPr>
                <a:defRPr/>
              </a:pPr>
              <a:t>‹#›</a:t>
            </a:fld>
            <a:endParaRPr lang="ja-JP" altLang="en-US">
              <a:solidFill>
                <a:prstClr val="black"/>
              </a:solidFill>
            </a:endParaRPr>
          </a:p>
        </p:txBody>
      </p:sp>
    </p:spTree>
    <p:extLst>
      <p:ext uri="{BB962C8B-B14F-4D97-AF65-F5344CB8AC3E}">
        <p14:creationId xmlns:p14="http://schemas.microsoft.com/office/powerpoint/2010/main" val="2114858861"/>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50" y="4800600"/>
            <a:ext cx="59436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650" y="612783"/>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941650"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D6D104AF-FCCC-43DB-AC84-5D4668D6E2FF}" type="datetime1">
              <a:rPr lang="ja-JP" altLang="en-US" smtClean="0"/>
              <a:pPr>
                <a:defRPr/>
              </a:pPr>
              <a:t>2019/12/26</a:t>
            </a:fld>
            <a:endParaRPr lang="ja-JP" altLang="en-US"/>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4D996222-4A73-439C-8AF8-BA722E1F0F8A}" type="slidenum">
              <a:rPr lang="ja-JP" altLang="en-US">
                <a:solidFill>
                  <a:prstClr val="black"/>
                </a:solidFill>
              </a:rPr>
              <a:pPr>
                <a:defRPr/>
              </a:pPr>
              <a:t>‹#›</a:t>
            </a:fld>
            <a:endParaRPr lang="ja-JP" altLang="en-US">
              <a:solidFill>
                <a:prstClr val="black"/>
              </a:solidFill>
            </a:endParaRPr>
          </a:p>
        </p:txBody>
      </p:sp>
    </p:spTree>
    <p:extLst>
      <p:ext uri="{BB962C8B-B14F-4D97-AF65-F5344CB8AC3E}">
        <p14:creationId xmlns:p14="http://schemas.microsoft.com/office/powerpoint/2010/main" val="1347879142"/>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06AEC444-0C92-4343-8BC5-10B07DD60163}" type="datetime1">
              <a:rPr lang="ja-JP" altLang="en-US" smtClean="0"/>
              <a:pPr>
                <a:defRPr/>
              </a:pPr>
              <a:t>2019/12/26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B9A3A831-4476-41EB-AF52-C3FFED9625D0}" type="slidenum">
              <a:rPr lang="ja-JP" altLang="en-US">
                <a:solidFill>
                  <a:prstClr val="black"/>
                </a:solidFill>
              </a:rPr>
              <a:pPr>
                <a:defRPr/>
              </a:pPr>
              <a:t>‹#›</a:t>
            </a:fld>
            <a:endParaRPr lang="ja-JP" altLang="en-US">
              <a:solidFill>
                <a:prstClr val="black"/>
              </a:solidFill>
            </a:endParaRPr>
          </a:p>
        </p:txBody>
      </p:sp>
    </p:spTree>
    <p:extLst>
      <p:ext uri="{BB962C8B-B14F-4D97-AF65-F5344CB8AC3E}">
        <p14:creationId xmlns:p14="http://schemas.microsoft.com/office/powerpoint/2010/main" val="115036047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87" y="274658"/>
            <a:ext cx="222885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95301" y="274658"/>
            <a:ext cx="652145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40BB0F58-1F2C-4DD1-8110-7B8A48A92EB6}" type="datetime1">
              <a:rPr lang="ja-JP" altLang="en-US" smtClean="0"/>
              <a:pPr>
                <a:defRPr/>
              </a:pPr>
              <a:t>2019/12/26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91D5C43-3C6C-4E9F-B369-74E8B6EE870F}" type="slidenum">
              <a:rPr lang="ja-JP" altLang="en-US">
                <a:solidFill>
                  <a:prstClr val="black"/>
                </a:solidFill>
              </a:rPr>
              <a:pPr>
                <a:defRPr/>
              </a:pPr>
              <a:t>‹#›</a:t>
            </a:fld>
            <a:endParaRPr lang="ja-JP" altLang="en-US">
              <a:solidFill>
                <a:prstClr val="black"/>
              </a:solidFill>
            </a:endParaRPr>
          </a:p>
        </p:txBody>
      </p:sp>
    </p:spTree>
    <p:extLst>
      <p:ext uri="{BB962C8B-B14F-4D97-AF65-F5344CB8AC3E}">
        <p14:creationId xmlns:p14="http://schemas.microsoft.com/office/powerpoint/2010/main" val="119228491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545" y="274658"/>
            <a:ext cx="8914923" cy="58515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p:txBody>
          <a:bodyPr/>
          <a:lstStyle>
            <a:lvl1pPr fontAlgn="auto">
              <a:spcBef>
                <a:spcPts val="0"/>
              </a:spcBef>
              <a:spcAft>
                <a:spcPts val="0"/>
              </a:spcAft>
              <a:defRPr/>
            </a:lvl1pPr>
          </a:lstStyle>
          <a:p>
            <a:pPr>
              <a:defRPr/>
            </a:pPr>
            <a:fld id="{B59824C6-A3EA-4F95-B2FE-6D28DD7F4059}" type="datetime1">
              <a:rPr lang="ja-JP" altLang="en-US" smtClean="0"/>
              <a:pPr>
                <a:defRPr/>
              </a:pPr>
              <a:t>2019/12/26</a:t>
            </a:fld>
            <a:endParaRPr lang="en-US" altLang="ja-JP"/>
          </a:p>
        </p:txBody>
      </p:sp>
      <p:sp>
        <p:nvSpPr>
          <p:cNvPr id="4" name="Rectangle 6"/>
          <p:cNvSpPr>
            <a:spLocks noGrp="1" noChangeArrowheads="1"/>
          </p:cNvSpPr>
          <p:nvPr>
            <p:ph type="sldNum" sz="quarter" idx="11"/>
          </p:nvPr>
        </p:nvSpPr>
        <p:spPr/>
        <p:txBody>
          <a:bodyPr/>
          <a:lstStyle>
            <a:lvl1pPr fontAlgn="auto">
              <a:spcBef>
                <a:spcPts val="0"/>
              </a:spcBef>
              <a:spcAft>
                <a:spcPts val="0"/>
              </a:spcAft>
              <a:defRPr/>
            </a:lvl1pPr>
          </a:lstStyle>
          <a:p>
            <a:pPr>
              <a:defRPr/>
            </a:pPr>
            <a:fld id="{3A6C26CA-2F6A-400B-8DB6-58FE2A35CA43}"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394092359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tx1"/>
                </a:solidFill>
                <a:latin typeface="HGP創英角ｺﾞｼｯｸUB"/>
                <a:cs typeface="HGP創英角ｺﾞｼｯｸUB"/>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12/26/2019</a:t>
            </a:fld>
            <a:endParaRPr lang="en-US"/>
          </a:p>
        </p:txBody>
      </p:sp>
      <p:sp>
        <p:nvSpPr>
          <p:cNvPr id="6" name="Holder 6"/>
          <p:cNvSpPr>
            <a:spLocks noGrp="1"/>
          </p:cNvSpPr>
          <p:nvPr>
            <p:ph type="sldNum" sz="quarter" idx="7"/>
          </p:nvPr>
        </p:nvSpPr>
        <p:spPr/>
        <p:txBody>
          <a:bodyPr lIns="0" tIns="0" rIns="0" bIns="0"/>
          <a:lstStyle>
            <a:lvl1pPr>
              <a:defRPr sz="1450" b="1" i="0">
                <a:solidFill>
                  <a:schemeClr val="tx1"/>
                </a:solidFill>
                <a:latin typeface="Calibri"/>
                <a:cs typeface="Calibri"/>
              </a:defRPr>
            </a:lvl1pPr>
          </a:lstStyle>
          <a:p>
            <a:pPr>
              <a:lnSpc>
                <a:spcPts val="1825"/>
              </a:lnSpc>
            </a:pPr>
            <a:fld id="{81D60167-4931-47E6-BA6A-407CBD079E47}" type="slidenum">
              <a:rPr sz="1600" spc="-5" dirty="0"/>
              <a:t>‹#›</a:t>
            </a:fld>
            <a:endParaRPr sz="160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tx1"/>
                </a:solidFill>
                <a:latin typeface="HGP創英角ｺﾞｼｯｸUB"/>
                <a:cs typeface="HGP創英角ｺﾞｼｯｸUB"/>
              </a:defRPr>
            </a:lvl1pPr>
          </a:lstStyle>
          <a:p>
            <a:endParaRPr/>
          </a:p>
        </p:txBody>
      </p:sp>
      <p:sp>
        <p:nvSpPr>
          <p:cNvPr id="3" name="Holder 3"/>
          <p:cNvSpPr>
            <a:spLocks noGrp="1"/>
          </p:cNvSpPr>
          <p:nvPr>
            <p:ph sz="half" idx="2"/>
          </p:nvPr>
        </p:nvSpPr>
        <p:spPr>
          <a:xfrm>
            <a:off x="495300" y="1577340"/>
            <a:ext cx="430911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01590" y="1577340"/>
            <a:ext cx="430911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12/26/2019</a:t>
            </a:fld>
            <a:endParaRPr lang="en-US"/>
          </a:p>
        </p:txBody>
      </p:sp>
      <p:sp>
        <p:nvSpPr>
          <p:cNvPr id="7" name="Holder 7"/>
          <p:cNvSpPr>
            <a:spLocks noGrp="1"/>
          </p:cNvSpPr>
          <p:nvPr>
            <p:ph type="sldNum" sz="quarter" idx="7"/>
          </p:nvPr>
        </p:nvSpPr>
        <p:spPr/>
        <p:txBody>
          <a:bodyPr lIns="0" tIns="0" rIns="0" bIns="0"/>
          <a:lstStyle>
            <a:lvl1pPr>
              <a:defRPr sz="1450" b="1" i="0">
                <a:solidFill>
                  <a:schemeClr val="tx1"/>
                </a:solidFill>
                <a:latin typeface="Calibri"/>
                <a:cs typeface="Calibri"/>
              </a:defRPr>
            </a:lvl1pPr>
          </a:lstStyle>
          <a:p>
            <a:pPr>
              <a:lnSpc>
                <a:spcPts val="1825"/>
              </a:lnSpc>
            </a:pPr>
            <a:fld id="{81D60167-4931-47E6-BA6A-407CBD079E47}" type="slidenum">
              <a:rPr sz="1600" spc="-5" dirty="0"/>
              <a:t>‹#›</a:t>
            </a:fld>
            <a:endParaRPr sz="160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tx1"/>
                </a:solidFill>
                <a:latin typeface="HGP創英角ｺﾞｼｯｸUB"/>
                <a:cs typeface="HGP創英角ｺﾞｼｯｸUB"/>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12/26/2019</a:t>
            </a:fld>
            <a:endParaRPr lang="en-US"/>
          </a:p>
        </p:txBody>
      </p:sp>
      <p:sp>
        <p:nvSpPr>
          <p:cNvPr id="5" name="Holder 5"/>
          <p:cNvSpPr>
            <a:spLocks noGrp="1"/>
          </p:cNvSpPr>
          <p:nvPr>
            <p:ph type="sldNum" sz="quarter" idx="7"/>
          </p:nvPr>
        </p:nvSpPr>
        <p:spPr/>
        <p:txBody>
          <a:bodyPr lIns="0" tIns="0" rIns="0" bIns="0"/>
          <a:lstStyle>
            <a:lvl1pPr>
              <a:defRPr sz="1450" b="1" i="0">
                <a:solidFill>
                  <a:schemeClr val="tx1"/>
                </a:solidFill>
                <a:latin typeface="Calibri"/>
                <a:cs typeface="Calibri"/>
              </a:defRPr>
            </a:lvl1pPr>
          </a:lstStyle>
          <a:p>
            <a:pPr>
              <a:lnSpc>
                <a:spcPts val="1825"/>
              </a:lnSpc>
            </a:pPr>
            <a:fld id="{81D60167-4931-47E6-BA6A-407CBD079E47}" type="slidenum">
              <a:rPr sz="1600" spc="-5" dirty="0"/>
              <a:t>‹#›</a:t>
            </a:fld>
            <a:endParaRPr sz="160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12/26/2019</a:t>
            </a:fld>
            <a:endParaRPr lang="en-US"/>
          </a:p>
        </p:txBody>
      </p:sp>
      <p:sp>
        <p:nvSpPr>
          <p:cNvPr id="4" name="Holder 4"/>
          <p:cNvSpPr>
            <a:spLocks noGrp="1"/>
          </p:cNvSpPr>
          <p:nvPr>
            <p:ph type="sldNum" sz="quarter" idx="7"/>
          </p:nvPr>
        </p:nvSpPr>
        <p:spPr/>
        <p:txBody>
          <a:bodyPr lIns="0" tIns="0" rIns="0" bIns="0"/>
          <a:lstStyle>
            <a:lvl1pPr>
              <a:defRPr sz="1450" b="1" i="0">
                <a:solidFill>
                  <a:schemeClr val="tx1"/>
                </a:solidFill>
                <a:latin typeface="Calibri"/>
                <a:cs typeface="Calibri"/>
              </a:defRPr>
            </a:lvl1pPr>
          </a:lstStyle>
          <a:p>
            <a:pPr>
              <a:lnSpc>
                <a:spcPts val="1825"/>
              </a:lnSpc>
            </a:pPr>
            <a:fld id="{81D60167-4931-47E6-BA6A-407CBD079E47}" type="slidenum">
              <a:rPr sz="1600" spc="-5" dirty="0"/>
              <a:t>‹#›</a:t>
            </a:fld>
            <a:endParaRPr sz="160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cSld name="タイトル スライド">
    <p:spTree>
      <p:nvGrpSpPr>
        <p:cNvPr id="1" name=""/>
        <p:cNvGrpSpPr/>
        <p:nvPr/>
      </p:nvGrpSpPr>
      <p:grpSpPr>
        <a:xfrm>
          <a:off x="0" y="0"/>
          <a:ext cx="0" cy="0"/>
          <a:chOff x="0" y="0"/>
          <a:chExt cx="0" cy="0"/>
        </a:xfrm>
      </p:grpSpPr>
      <p:sp>
        <p:nvSpPr>
          <p:cNvPr id="4" name="AutoShape 7"/>
          <p:cNvSpPr>
            <a:spLocks noChangeArrowheads="1"/>
          </p:cNvSpPr>
          <p:nvPr/>
        </p:nvSpPr>
        <p:spPr bwMode="auto">
          <a:xfrm>
            <a:off x="742950" y="2393950"/>
            <a:ext cx="8420100" cy="109538"/>
          </a:xfrm>
          <a:custGeom>
            <a:avLst/>
            <a:gdLst>
              <a:gd name="G0" fmla="+- 618 0 0"/>
            </a:gdLst>
            <a:ahLst/>
            <a:cxnLst>
              <a:cxn ang="0">
                <a:pos x="0" y="0"/>
              </a:cxn>
              <a:cxn ang="0">
                <a:pos x="618" y="0"/>
              </a:cxn>
              <a:cxn ang="0">
                <a:pos x="618" y="1000"/>
              </a:cxn>
              <a:cxn ang="0">
                <a:pos x="0" y="1000"/>
              </a:cxn>
              <a:cxn ang="0">
                <a:pos x="0" y="0"/>
              </a:cxn>
              <a:cxn ang="0">
                <a:pos x="1000" y="0"/>
              </a:cxn>
            </a:cxnLst>
            <a:rect l="0" t="0" r="r" b="b"/>
            <a:pathLst>
              <a:path w="1000" h="1000" stroke="0">
                <a:moveTo>
                  <a:pt x="0" y="0"/>
                </a:moveTo>
                <a:lnTo>
                  <a:pt x="618" y="0"/>
                </a:lnTo>
                <a:lnTo>
                  <a:pt x="618" y="1000"/>
                </a:lnTo>
                <a:lnTo>
                  <a:pt x="0" y="1000"/>
                </a:lnTo>
                <a:close/>
              </a:path>
              <a:path w="1000" h="1000">
                <a:moveTo>
                  <a:pt x="0" y="0"/>
                </a:moveTo>
                <a:lnTo>
                  <a:pt x="1000" y="0"/>
                </a:lnTo>
              </a:path>
            </a:pathLst>
          </a:custGeom>
          <a:solidFill>
            <a:srgbClr val="3366FF"/>
          </a:solidFill>
          <a:ln w="9525">
            <a:solidFill>
              <a:srgbClr val="3366FF"/>
            </a:solidFill>
            <a:round/>
            <a:headEnd/>
            <a:tailEnd/>
          </a:ln>
        </p:spPr>
        <p:txBody>
          <a:bodyPr/>
          <a:lstStyle/>
          <a:p>
            <a:pPr>
              <a:defRPr/>
            </a:pPr>
            <a:endParaRPr kumimoji="0" lang="ja-JP" altLang="ja-JP" sz="2400">
              <a:solidFill>
                <a:srgbClr val="000000"/>
              </a:solidFill>
              <a:latin typeface="Times New Roman" pitchFamily="18" charset="0"/>
            </a:endParaRPr>
          </a:p>
        </p:txBody>
      </p:sp>
      <p:sp>
        <p:nvSpPr>
          <p:cNvPr id="8194" name="Rectangle 2"/>
          <p:cNvSpPr>
            <a:spLocks noGrp="1" noChangeArrowheads="1"/>
          </p:cNvSpPr>
          <p:nvPr>
            <p:ph type="ctrTitle"/>
          </p:nvPr>
        </p:nvSpPr>
        <p:spPr>
          <a:xfrm>
            <a:off x="742950" y="990600"/>
            <a:ext cx="8420100" cy="1371600"/>
          </a:xfrm>
        </p:spPr>
        <p:txBody>
          <a:bodyPr/>
          <a:lstStyle>
            <a:lvl1pPr>
              <a:defRPr sz="4000"/>
            </a:lvl1pPr>
          </a:lstStyle>
          <a:p>
            <a:r>
              <a:rPr lang="ja-JP" altLang="en-US"/>
              <a:t>マスタ タイトルの書式設定</a:t>
            </a:r>
          </a:p>
        </p:txBody>
      </p:sp>
      <p:sp>
        <p:nvSpPr>
          <p:cNvPr id="8195" name="Rectangle 3"/>
          <p:cNvSpPr>
            <a:spLocks noGrp="1" noChangeArrowheads="1"/>
          </p:cNvSpPr>
          <p:nvPr>
            <p:ph type="subTitle" idx="1"/>
          </p:nvPr>
        </p:nvSpPr>
        <p:spPr>
          <a:xfrm>
            <a:off x="1568450" y="3429000"/>
            <a:ext cx="7594600" cy="1600200"/>
          </a:xfrm>
        </p:spPr>
        <p:txBody>
          <a:bodyPr/>
          <a:lstStyle>
            <a:lvl1pPr marL="0" indent="0">
              <a:buFont typeface="Wingdings" pitchFamily="2" charset="2"/>
              <a:buNone/>
              <a:defRPr sz="2800"/>
            </a:lvl1pPr>
          </a:lstStyle>
          <a:p>
            <a:r>
              <a:rPr lang="ja-JP" altLang="en-US"/>
              <a:t>マスタ サブタイトルの書式設定</a:t>
            </a:r>
          </a:p>
        </p:txBody>
      </p:sp>
      <p:sp>
        <p:nvSpPr>
          <p:cNvPr id="5" name="Rectangle 4"/>
          <p:cNvSpPr>
            <a:spLocks noGrp="1" noChangeArrowheads="1"/>
          </p:cNvSpPr>
          <p:nvPr>
            <p:ph type="dt" sz="half" idx="10"/>
          </p:nvPr>
        </p:nvSpPr>
        <p:spPr>
          <a:xfrm>
            <a:off x="742950" y="6248400"/>
            <a:ext cx="2063750" cy="457200"/>
          </a:xfrm>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xfrm>
            <a:off x="3384550" y="6248400"/>
            <a:ext cx="3136900" cy="457200"/>
          </a:xfrm>
        </p:spPr>
        <p:txBody>
          <a:bodyPr/>
          <a:lstStyle>
            <a:lvl1pPr>
              <a:defRPr/>
            </a:lvl1pPr>
          </a:lstStyle>
          <a:p>
            <a:pPr>
              <a:defRPr/>
            </a:pPr>
            <a:endParaRPr lang="en-US" altLang="ja-JP">
              <a:solidFill>
                <a:srgbClr val="000000"/>
              </a:solidFill>
            </a:endParaRPr>
          </a:p>
        </p:txBody>
      </p:sp>
    </p:spTree>
    <p:extLst>
      <p:ext uri="{BB962C8B-B14F-4D97-AF65-F5344CB8AC3E}">
        <p14:creationId xmlns:p14="http://schemas.microsoft.com/office/powerpoint/2010/main" val="12033146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78" y="2131078"/>
            <a:ext cx="84201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85934"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6672D7A7-87F3-4434-8E62-EB19C01C07D2}" type="datetime1">
              <a:rPr lang="ja-JP" altLang="en-US" smtClean="0"/>
              <a:pPr>
                <a:defRPr/>
              </a:pPr>
              <a:t>2019/12/26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0EFDF8B-2AC8-415F-B7FE-D3C3C58ADC0C}" type="slidenum">
              <a:rPr lang="ja-JP" altLang="en-US">
                <a:solidFill>
                  <a:prstClr val="black"/>
                </a:solidFill>
              </a:rPr>
              <a:pPr>
                <a:defRPr/>
              </a:pPr>
              <a:t>‹#›</a:t>
            </a:fld>
            <a:endParaRPr lang="ja-JP" altLang="en-US">
              <a:solidFill>
                <a:prstClr val="black"/>
              </a:solidFill>
            </a:endParaRPr>
          </a:p>
        </p:txBody>
      </p:sp>
    </p:spTree>
    <p:extLst>
      <p:ext uri="{BB962C8B-B14F-4D97-AF65-F5344CB8AC3E}">
        <p14:creationId xmlns:p14="http://schemas.microsoft.com/office/powerpoint/2010/main" val="3816879888"/>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80841C56-75C8-4A9F-9E28-53E547F7F2F7}" type="datetime1">
              <a:rPr lang="ja-JP" altLang="en-US" smtClean="0"/>
              <a:pPr>
                <a:defRPr/>
              </a:pPr>
              <a:t>2019/12/26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F008411C-B7F6-4B40-9225-487C215E7D64}" type="slidenum">
              <a:rPr lang="ja-JP" altLang="en-US">
                <a:solidFill>
                  <a:prstClr val="black"/>
                </a:solidFill>
              </a:rPr>
              <a:pPr>
                <a:defRPr/>
              </a:pPr>
              <a:t>‹#›</a:t>
            </a:fld>
            <a:endParaRPr lang="ja-JP" altLang="en-US">
              <a:solidFill>
                <a:prstClr val="black"/>
              </a:solidFill>
            </a:endParaRPr>
          </a:p>
        </p:txBody>
      </p:sp>
    </p:spTree>
    <p:extLst>
      <p:ext uri="{BB962C8B-B14F-4D97-AF65-F5344CB8AC3E}">
        <p14:creationId xmlns:p14="http://schemas.microsoft.com/office/powerpoint/2010/main" val="414091885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7" y="4407553"/>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507" y="2906722"/>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E50E0955-3FFB-4AD6-B0C0-C715C3A89972}" type="datetime1">
              <a:rPr lang="ja-JP" altLang="en-US" smtClean="0"/>
              <a:pPr>
                <a:defRPr/>
              </a:pPr>
              <a:t>2019/12/26</a:t>
            </a:fld>
            <a:endParaRPr lang="ja-JP" altLang="en-US"/>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9673926B-DB81-43BF-A7BA-57C28BDFFBEE}" type="slidenum">
              <a:rPr lang="ja-JP" altLang="en-US">
                <a:solidFill>
                  <a:prstClr val="black"/>
                </a:solidFill>
              </a:rPr>
              <a:pPr>
                <a:defRPr/>
              </a:pPr>
              <a:t>‹#›</a:t>
            </a:fld>
            <a:endParaRPr lang="ja-JP" altLang="en-US">
              <a:solidFill>
                <a:prstClr val="black"/>
              </a:solidFill>
            </a:endParaRPr>
          </a:p>
        </p:txBody>
      </p:sp>
    </p:spTree>
    <p:extLst>
      <p:ext uri="{BB962C8B-B14F-4D97-AF65-F5344CB8AC3E}">
        <p14:creationId xmlns:p14="http://schemas.microsoft.com/office/powerpoint/2010/main" val="61170619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theme" Target="../theme/theme2.xml"/><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slideLayout" Target="../slideLayouts/slideLayout18.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256027" y="2286"/>
            <a:ext cx="5393944" cy="452120"/>
          </a:xfrm>
          <a:prstGeom prst="rect">
            <a:avLst/>
          </a:prstGeom>
        </p:spPr>
        <p:txBody>
          <a:bodyPr wrap="square" lIns="0" tIns="0" rIns="0" bIns="0">
            <a:spAutoFit/>
          </a:bodyPr>
          <a:lstStyle>
            <a:lvl1pPr>
              <a:defRPr sz="2800" b="0" i="0">
                <a:solidFill>
                  <a:schemeClr val="tx1"/>
                </a:solidFill>
                <a:latin typeface="HGP創英角ｺﾞｼｯｸUB"/>
                <a:cs typeface="HGP創英角ｺﾞｼｯｸUB"/>
              </a:defRPr>
            </a:lvl1pPr>
          </a:lstStyle>
          <a:p>
            <a:endParaRPr/>
          </a:p>
        </p:txBody>
      </p:sp>
      <p:sp>
        <p:nvSpPr>
          <p:cNvPr id="3" name="Holder 3"/>
          <p:cNvSpPr>
            <a:spLocks noGrp="1"/>
          </p:cNvSpPr>
          <p:nvPr>
            <p:ph type="body" idx="1"/>
          </p:nvPr>
        </p:nvSpPr>
        <p:spPr>
          <a:xfrm>
            <a:off x="815695" y="3083736"/>
            <a:ext cx="4198620" cy="162242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368040" y="6377940"/>
            <a:ext cx="316992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95300" y="6377940"/>
            <a:ext cx="227838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12/26/2019</a:t>
            </a:fld>
            <a:endParaRPr lang="en-US"/>
          </a:p>
        </p:txBody>
      </p:sp>
      <p:sp>
        <p:nvSpPr>
          <p:cNvPr id="6" name="Holder 6"/>
          <p:cNvSpPr>
            <a:spLocks noGrp="1"/>
          </p:cNvSpPr>
          <p:nvPr>
            <p:ph type="sldNum" sz="quarter" idx="7"/>
          </p:nvPr>
        </p:nvSpPr>
        <p:spPr>
          <a:xfrm>
            <a:off x="9605009" y="6579743"/>
            <a:ext cx="240029" cy="213359"/>
          </a:xfrm>
          <a:prstGeom prst="rect">
            <a:avLst/>
          </a:prstGeom>
        </p:spPr>
        <p:txBody>
          <a:bodyPr wrap="square" lIns="0" tIns="0" rIns="0" bIns="0">
            <a:spAutoFit/>
          </a:bodyPr>
          <a:lstStyle>
            <a:lvl1pPr>
              <a:defRPr sz="1450" b="1" i="0">
                <a:solidFill>
                  <a:schemeClr val="tx1"/>
                </a:solidFill>
                <a:latin typeface="Calibri"/>
                <a:cs typeface="Calibri"/>
              </a:defRPr>
            </a:lvl1pPr>
          </a:lstStyle>
          <a:p>
            <a:pPr>
              <a:lnSpc>
                <a:spcPts val="1825"/>
              </a:lnSpc>
            </a:pPr>
            <a:fld id="{81D60167-4931-47E6-BA6A-407CBD079E47}" type="slidenum">
              <a:rPr sz="1600" spc="-5" dirty="0"/>
              <a:t>‹#›</a:t>
            </a:fld>
            <a:endParaRPr sz="160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545" y="274638"/>
            <a:ext cx="8914923"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95545" y="1600206"/>
            <a:ext cx="8914923"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95539" y="6356752"/>
            <a:ext cx="2310924" cy="365125"/>
          </a:xfrm>
          <a:prstGeom prst="rect">
            <a:avLst/>
          </a:prstGeom>
        </p:spPr>
        <p:txBody>
          <a:bodyPr vert="horz" lIns="91440" tIns="45720" rIns="91440" bIns="45720" rtlCol="0" anchor="ctr"/>
          <a:lstStyle>
            <a:lvl1pPr algn="l">
              <a:defRPr sz="1200" b="0">
                <a:solidFill>
                  <a:prstClr val="black">
                    <a:tint val="75000"/>
                  </a:prstClr>
                </a:solidFill>
                <a:latin typeface="Calibri"/>
                <a:ea typeface="ＭＳ Ｐゴシック"/>
              </a:defRPr>
            </a:lvl1pPr>
          </a:lstStyle>
          <a:p>
            <a:pPr fontAlgn="base">
              <a:spcBef>
                <a:spcPct val="0"/>
              </a:spcBef>
              <a:spcAft>
                <a:spcPct val="0"/>
              </a:spcAft>
              <a:defRPr/>
            </a:pPr>
            <a:fld id="{EFE70C55-3C9C-4D23-AB42-AE78FB8DB80A}" type="datetime1">
              <a:rPr lang="ja-JP" altLang="en-US" smtClean="0"/>
              <a:pPr fontAlgn="base">
                <a:spcBef>
                  <a:spcPct val="0"/>
                </a:spcBef>
                <a:spcAft>
                  <a:spcPct val="0"/>
                </a:spcAft>
                <a:defRPr/>
              </a:pPr>
              <a:t>2019/12/26</a:t>
            </a:fld>
            <a:endParaRPr lang="ja-JP" altLang="en-US"/>
          </a:p>
        </p:txBody>
      </p:sp>
      <p:sp>
        <p:nvSpPr>
          <p:cNvPr id="5" name="フッター プレースホルダ 4"/>
          <p:cNvSpPr>
            <a:spLocks noGrp="1"/>
          </p:cNvSpPr>
          <p:nvPr>
            <p:ph type="ftr" sz="quarter" idx="3"/>
          </p:nvPr>
        </p:nvSpPr>
        <p:spPr>
          <a:xfrm>
            <a:off x="3384590" y="6356752"/>
            <a:ext cx="3136820" cy="365125"/>
          </a:xfrm>
          <a:prstGeom prst="rect">
            <a:avLst/>
          </a:prstGeom>
        </p:spPr>
        <p:txBody>
          <a:bodyPr vert="horz" lIns="91440" tIns="45720" rIns="91440" bIns="45720" rtlCol="0" anchor="ctr"/>
          <a:lstStyle>
            <a:lvl1pPr algn="ctr">
              <a:defRPr sz="1200" b="0">
                <a:solidFill>
                  <a:prstClr val="black">
                    <a:tint val="75000"/>
                  </a:prstClr>
                </a:solidFill>
                <a:latin typeface="Calibri"/>
                <a:ea typeface="ＭＳ Ｐゴシック"/>
              </a:defRPr>
            </a:lvl1pPr>
          </a:lstStyle>
          <a:p>
            <a:pPr fontAlgn="base">
              <a:spcBef>
                <a:spcPct val="0"/>
              </a:spcBef>
              <a:spcAft>
                <a:spcPct val="0"/>
              </a:spcAft>
              <a:defRPr/>
            </a:pPr>
            <a:endParaRPr lang="ja-JP" altLang="en-US"/>
          </a:p>
        </p:txBody>
      </p:sp>
      <p:sp>
        <p:nvSpPr>
          <p:cNvPr id="6" name="スライド番号プレースホルダ 5"/>
          <p:cNvSpPr>
            <a:spLocks noGrp="1"/>
          </p:cNvSpPr>
          <p:nvPr>
            <p:ph type="sldNum" sz="quarter" idx="4"/>
          </p:nvPr>
        </p:nvSpPr>
        <p:spPr>
          <a:xfrm>
            <a:off x="7595076" y="6492876"/>
            <a:ext cx="2310924" cy="365125"/>
          </a:xfrm>
          <a:prstGeom prst="rect">
            <a:avLst/>
          </a:prstGeom>
        </p:spPr>
        <p:txBody>
          <a:bodyPr vert="horz" lIns="91440" tIns="45720" rIns="91440" bIns="45720" rtlCol="0" anchor="ctr"/>
          <a:lstStyle>
            <a:lvl1pPr algn="r">
              <a:defRPr sz="1400" b="0">
                <a:solidFill>
                  <a:schemeClr val="tx1"/>
                </a:solidFill>
                <a:latin typeface="ＭＳ Ｐゴシック" panose="020B0600070205080204" pitchFamily="50" charset="-128"/>
                <a:ea typeface="ＭＳ Ｐゴシック" panose="020B0600070205080204" pitchFamily="50" charset="-128"/>
              </a:defRPr>
            </a:lvl1pPr>
          </a:lstStyle>
          <a:p>
            <a:pPr fontAlgn="base">
              <a:spcBef>
                <a:spcPct val="0"/>
              </a:spcBef>
              <a:spcAft>
                <a:spcPct val="0"/>
              </a:spcAft>
              <a:defRPr/>
            </a:pPr>
            <a:fld id="{4924563F-111E-4996-9CBE-215F31044931}" type="slidenum">
              <a:rPr lang="ja-JP" altLang="en-US" smtClean="0">
                <a:solidFill>
                  <a:prstClr val="black"/>
                </a:solidFill>
              </a:rPr>
              <a:pPr fontAlgn="base">
                <a:spcBef>
                  <a:spcPct val="0"/>
                </a:spcBef>
                <a:spcAft>
                  <a:spcPct val="0"/>
                </a:spcAft>
                <a:defRPr/>
              </a:pPr>
              <a:t>‹#›</a:t>
            </a:fld>
            <a:endParaRPr lang="ja-JP" altLang="en-US">
              <a:solidFill>
                <a:prstClr val="black"/>
              </a:solidFill>
            </a:endParaRPr>
          </a:p>
        </p:txBody>
      </p:sp>
    </p:spTree>
    <p:extLst>
      <p:ext uri="{BB962C8B-B14F-4D97-AF65-F5344CB8AC3E}">
        <p14:creationId xmlns:p14="http://schemas.microsoft.com/office/powerpoint/2010/main" val="316416315"/>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Lst>
  <p:timing>
    <p:tnLst>
      <p:par>
        <p:cTn id="1" dur="indefinite" restart="never" nodeType="tmRoot"/>
      </p:par>
    </p:tnLst>
  </p:timing>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5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png"/><Relationship Id="rId3" Type="http://schemas.openxmlformats.org/officeDocument/2006/relationships/image" Target="../media/image1.png"/><Relationship Id="rId21" Type="http://schemas.openxmlformats.org/officeDocument/2006/relationships/image" Target="../media/image19.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 Type="http://schemas.openxmlformats.org/officeDocument/2006/relationships/notesSlide" Target="../notesSlides/notesSlide3.xml"/><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19" Type="http://schemas.openxmlformats.org/officeDocument/2006/relationships/image" Target="../media/image17.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 Id="rId22" Type="http://schemas.openxmlformats.org/officeDocument/2006/relationships/image" Target="../media/image20.png"/></Relationships>
</file>

<file path=ppt/slides/_rels/slide4.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4.png"/><Relationship Id="rId18" Type="http://schemas.openxmlformats.org/officeDocument/2006/relationships/image" Target="../media/image26.png"/><Relationship Id="rId26" Type="http://schemas.openxmlformats.org/officeDocument/2006/relationships/image" Target="../media/image34.png"/><Relationship Id="rId39" Type="http://schemas.openxmlformats.org/officeDocument/2006/relationships/image" Target="../media/image46.png"/><Relationship Id="rId3" Type="http://schemas.openxmlformats.org/officeDocument/2006/relationships/image" Target="../media/image4.png"/><Relationship Id="rId21" Type="http://schemas.openxmlformats.org/officeDocument/2006/relationships/image" Target="../media/image29.png"/><Relationship Id="rId34" Type="http://schemas.openxmlformats.org/officeDocument/2006/relationships/image" Target="../media/image42.png"/><Relationship Id="rId42" Type="http://schemas.openxmlformats.org/officeDocument/2006/relationships/image" Target="../media/image49.png"/><Relationship Id="rId7" Type="http://schemas.openxmlformats.org/officeDocument/2006/relationships/image" Target="../media/image8.png"/><Relationship Id="rId12" Type="http://schemas.openxmlformats.org/officeDocument/2006/relationships/image" Target="../media/image22.png"/><Relationship Id="rId17" Type="http://schemas.openxmlformats.org/officeDocument/2006/relationships/image" Target="../media/image25.png"/><Relationship Id="rId25" Type="http://schemas.openxmlformats.org/officeDocument/2006/relationships/image" Target="../media/image33.png"/><Relationship Id="rId33" Type="http://schemas.openxmlformats.org/officeDocument/2006/relationships/image" Target="../media/image41.png"/><Relationship Id="rId38" Type="http://schemas.openxmlformats.org/officeDocument/2006/relationships/image" Target="../media/image45.png"/><Relationship Id="rId46" Type="http://schemas.openxmlformats.org/officeDocument/2006/relationships/image" Target="../media/image20.png"/><Relationship Id="rId2" Type="http://schemas.openxmlformats.org/officeDocument/2006/relationships/notesSlide" Target="../notesSlides/notesSlide4.xml"/><Relationship Id="rId16" Type="http://schemas.openxmlformats.org/officeDocument/2006/relationships/image" Target="../media/image24.png"/><Relationship Id="rId20" Type="http://schemas.openxmlformats.org/officeDocument/2006/relationships/image" Target="../media/image28.png"/><Relationship Id="rId29" Type="http://schemas.openxmlformats.org/officeDocument/2006/relationships/image" Target="../media/image37.png"/><Relationship Id="rId41" Type="http://schemas.openxmlformats.org/officeDocument/2006/relationships/image" Target="../media/image48.png"/><Relationship Id="rId1" Type="http://schemas.openxmlformats.org/officeDocument/2006/relationships/slideLayout" Target="../slideLayouts/slideLayout2.xml"/><Relationship Id="rId6" Type="http://schemas.openxmlformats.org/officeDocument/2006/relationships/image" Target="../media/image7.png"/><Relationship Id="rId11" Type="http://schemas.openxmlformats.org/officeDocument/2006/relationships/image" Target="../media/image12.png"/><Relationship Id="rId24" Type="http://schemas.openxmlformats.org/officeDocument/2006/relationships/image" Target="../media/image32.png"/><Relationship Id="rId32" Type="http://schemas.openxmlformats.org/officeDocument/2006/relationships/image" Target="../media/image40.png"/><Relationship Id="rId37" Type="http://schemas.openxmlformats.org/officeDocument/2006/relationships/image" Target="../media/image3.png"/><Relationship Id="rId40" Type="http://schemas.openxmlformats.org/officeDocument/2006/relationships/image" Target="../media/image47.png"/><Relationship Id="rId45" Type="http://schemas.openxmlformats.org/officeDocument/2006/relationships/image" Target="../media/image19.png"/><Relationship Id="rId5" Type="http://schemas.openxmlformats.org/officeDocument/2006/relationships/image" Target="../media/image21.png"/><Relationship Id="rId15" Type="http://schemas.openxmlformats.org/officeDocument/2006/relationships/image" Target="../media/image23.png"/><Relationship Id="rId23" Type="http://schemas.openxmlformats.org/officeDocument/2006/relationships/image" Target="../media/image31.png"/><Relationship Id="rId28" Type="http://schemas.openxmlformats.org/officeDocument/2006/relationships/image" Target="../media/image36.png"/><Relationship Id="rId36" Type="http://schemas.openxmlformats.org/officeDocument/2006/relationships/image" Target="../media/image44.png"/><Relationship Id="rId10" Type="http://schemas.openxmlformats.org/officeDocument/2006/relationships/image" Target="../media/image11.png"/><Relationship Id="rId19" Type="http://schemas.openxmlformats.org/officeDocument/2006/relationships/image" Target="../media/image27.png"/><Relationship Id="rId31" Type="http://schemas.openxmlformats.org/officeDocument/2006/relationships/image" Target="../media/image39.png"/><Relationship Id="rId44" Type="http://schemas.openxmlformats.org/officeDocument/2006/relationships/image" Target="../media/image18.png"/><Relationship Id="rId4" Type="http://schemas.openxmlformats.org/officeDocument/2006/relationships/image" Target="../media/image2.png"/><Relationship Id="rId9" Type="http://schemas.openxmlformats.org/officeDocument/2006/relationships/image" Target="../media/image10.png"/><Relationship Id="rId14" Type="http://schemas.openxmlformats.org/officeDocument/2006/relationships/image" Target="../media/image16.png"/><Relationship Id="rId22" Type="http://schemas.openxmlformats.org/officeDocument/2006/relationships/image" Target="../media/image30.png"/><Relationship Id="rId27" Type="http://schemas.openxmlformats.org/officeDocument/2006/relationships/image" Target="../media/image35.png"/><Relationship Id="rId30" Type="http://schemas.openxmlformats.org/officeDocument/2006/relationships/image" Target="../media/image38.png"/><Relationship Id="rId35" Type="http://schemas.openxmlformats.org/officeDocument/2006/relationships/image" Target="../media/image43.png"/><Relationship Id="rId43" Type="http://schemas.openxmlformats.org/officeDocument/2006/relationships/image" Target="../media/image17.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scene3d>
              <a:camera prst="orthographicFront"/>
              <a:lightRig rig="soft" dir="tl">
                <a:rot lat="0" lon="0" rev="0"/>
              </a:lightRig>
            </a:scene3d>
            <a:sp3d contourW="25400" prstMaterial="matte">
              <a:bevelT w="25400" h="55880" prst="artDeco"/>
              <a:contourClr>
                <a:schemeClr val="accent2">
                  <a:tint val="20000"/>
                </a:schemeClr>
              </a:contourClr>
            </a:sp3d>
          </a:bodyPr>
          <a:lstStyle/>
          <a:p>
            <a:pPr eaLnBrk="1" hangingPunct="1"/>
            <a:r>
              <a:rPr lang="ja-JP" altLang="en-US" sz="2800" b="1" spc="50" dirty="0" smtClean="0">
                <a:ln w="11430"/>
                <a:effectLst>
                  <a:outerShdw blurRad="76200" dist="50800" dir="5400000" algn="tl" rotWithShape="0">
                    <a:srgbClr val="000000">
                      <a:alpha val="65000"/>
                    </a:srgbClr>
                  </a:outerShdw>
                </a:effectLst>
              </a:rPr>
              <a:t>イントロダクション　～要介護認定制度の改正点～</a:t>
            </a:r>
            <a:endParaRPr lang="ja-JP" altLang="en-US" sz="2800" b="1" spc="50" dirty="0">
              <a:ln w="11430"/>
              <a:effectLst>
                <a:outerShdw blurRad="76200" dist="50800" dir="5400000" algn="tl" rotWithShape="0">
                  <a:srgbClr val="000000">
                    <a:alpha val="65000"/>
                  </a:srgbClr>
                </a:outerShdw>
              </a:effectLst>
            </a:endParaRPr>
          </a:p>
        </p:txBody>
      </p:sp>
      <p:sp>
        <p:nvSpPr>
          <p:cNvPr id="204804" name="Text Box 4"/>
          <p:cNvSpPr txBox="1">
            <a:spLocks noChangeArrowheads="1"/>
          </p:cNvSpPr>
          <p:nvPr/>
        </p:nvSpPr>
        <p:spPr bwMode="auto">
          <a:xfrm>
            <a:off x="1065213" y="1412875"/>
            <a:ext cx="7272163" cy="369332"/>
          </a:xfrm>
          <a:prstGeom prst="rect">
            <a:avLst/>
          </a:prstGeom>
          <a:noFill/>
          <a:ln w="9525">
            <a:noFill/>
            <a:miter lim="800000"/>
            <a:headEnd/>
            <a:tailEnd/>
          </a:ln>
          <a:effectLst/>
        </p:spPr>
        <p:txBody>
          <a:bodyPr wrap="square">
            <a:spAutoFit/>
          </a:bodyPr>
          <a:lstStyle/>
          <a:p>
            <a:pPr>
              <a:spcBef>
                <a:spcPct val="50000"/>
              </a:spcBef>
              <a:defRPr/>
            </a:pPr>
            <a:r>
              <a:rPr lang="ja-JP" altLang="en-US" dirty="0" smtClean="0">
                <a:solidFill>
                  <a:srgbClr val="000000"/>
                </a:solidFill>
                <a:latin typeface="Verdana" pitchFamily="34" charset="0"/>
              </a:rPr>
              <a:t>令和</a:t>
            </a:r>
            <a:r>
              <a:rPr lang="ja-JP" altLang="en-US" dirty="0">
                <a:solidFill>
                  <a:srgbClr val="000000"/>
                </a:solidFill>
                <a:latin typeface="Verdana" pitchFamily="34" charset="0"/>
              </a:rPr>
              <a:t>元</a:t>
            </a:r>
            <a:r>
              <a:rPr lang="ja-JP" altLang="en-US" dirty="0" smtClean="0">
                <a:solidFill>
                  <a:srgbClr val="000000"/>
                </a:solidFill>
                <a:latin typeface="Verdana" pitchFamily="34" charset="0"/>
              </a:rPr>
              <a:t>年</a:t>
            </a:r>
            <a:r>
              <a:rPr lang="ja-JP" altLang="en-US" dirty="0">
                <a:solidFill>
                  <a:srgbClr val="000000"/>
                </a:solidFill>
                <a:latin typeface="Verdana" pitchFamily="34" charset="0"/>
              </a:rPr>
              <a:t>度</a:t>
            </a:r>
            <a:r>
              <a:rPr lang="ja-JP" altLang="en-US" dirty="0" smtClean="0">
                <a:solidFill>
                  <a:srgbClr val="000000"/>
                </a:solidFill>
                <a:latin typeface="Verdana" pitchFamily="34" charset="0"/>
              </a:rPr>
              <a:t>　厚生</a:t>
            </a:r>
            <a:r>
              <a:rPr lang="ja-JP" altLang="en-US" dirty="0">
                <a:solidFill>
                  <a:srgbClr val="000000"/>
                </a:solidFill>
                <a:latin typeface="Verdana" pitchFamily="34" charset="0"/>
              </a:rPr>
              <a:t>労働省 </a:t>
            </a:r>
            <a:r>
              <a:rPr lang="ja-JP" altLang="en-US" dirty="0" smtClean="0">
                <a:solidFill>
                  <a:srgbClr val="000000"/>
                </a:solidFill>
                <a:latin typeface="Verdana" pitchFamily="34" charset="0"/>
              </a:rPr>
              <a:t>認定調査員能力向上研修会</a:t>
            </a:r>
            <a:endParaRPr lang="ja-JP" altLang="en-US" dirty="0">
              <a:solidFill>
                <a:srgbClr val="000000"/>
              </a:solidFill>
              <a:latin typeface="Verdana" pitchFamily="34" charset="0"/>
            </a:endParaRPr>
          </a:p>
        </p:txBody>
      </p:sp>
      <p:sp>
        <p:nvSpPr>
          <p:cNvPr id="6150" name="Rectangle 6"/>
          <p:cNvSpPr>
            <a:spLocks noChangeArrowheads="1"/>
          </p:cNvSpPr>
          <p:nvPr/>
        </p:nvSpPr>
        <p:spPr bwMode="auto">
          <a:xfrm>
            <a:off x="1423988" y="3773488"/>
            <a:ext cx="7010400" cy="1600200"/>
          </a:xfrm>
          <a:prstGeom prst="rect">
            <a:avLst/>
          </a:prstGeom>
          <a:noFill/>
          <a:ln w="9525">
            <a:noFill/>
            <a:miter lim="800000"/>
            <a:headEnd/>
            <a:tailEnd/>
          </a:ln>
        </p:spPr>
        <p:txBody>
          <a:bodyPr/>
          <a:lstStyle/>
          <a:p>
            <a:pPr algn="ctr">
              <a:spcBef>
                <a:spcPct val="20000"/>
              </a:spcBef>
              <a:buClr>
                <a:srgbClr val="0066FF"/>
              </a:buClr>
              <a:buFont typeface="Wingdings" pitchFamily="2" charset="2"/>
              <a:buNone/>
            </a:pPr>
            <a:endParaRPr lang="ja-JP" altLang="en-US" dirty="0">
              <a:solidFill>
                <a:srgbClr val="000000"/>
              </a:solidFill>
              <a:latin typeface="Verdana" pitchFamily="34" charset="0"/>
            </a:endParaRPr>
          </a:p>
        </p:txBody>
      </p:sp>
      <p:sp>
        <p:nvSpPr>
          <p:cNvPr id="7" name="サブタイトル 8"/>
          <p:cNvSpPr>
            <a:spLocks noGrp="1"/>
          </p:cNvSpPr>
          <p:nvPr>
            <p:ph type="subTitle" idx="1"/>
          </p:nvPr>
        </p:nvSpPr>
        <p:spPr>
          <a:xfrm>
            <a:off x="1568624" y="5229200"/>
            <a:ext cx="7010400" cy="792088"/>
          </a:xfrm>
        </p:spPr>
        <p:txBody>
          <a:bodyPr/>
          <a:lstStyle/>
          <a:p>
            <a:pPr algn="ctr"/>
            <a:r>
              <a:rPr lang="ja-JP" altLang="en-US" sz="2400" dirty="0"/>
              <a:t>厚生労働省</a:t>
            </a:r>
            <a:endParaRPr lang="en-US" altLang="ja-JP" sz="2400" dirty="0"/>
          </a:p>
          <a:p>
            <a:pPr algn="ctr"/>
            <a:r>
              <a:rPr lang="ja-JP" altLang="en-US" sz="1600" dirty="0"/>
              <a:t>老健局 老人保健課</a:t>
            </a:r>
            <a:endParaRPr lang="en-US" altLang="ja-JP" sz="1600" dirty="0"/>
          </a:p>
          <a:p>
            <a:pPr algn="ctr"/>
            <a:r>
              <a:rPr lang="ja-JP" altLang="en-US" sz="1600" dirty="0"/>
              <a:t>要介護認定適正化事業</a:t>
            </a:r>
          </a:p>
          <a:p>
            <a:pPr algn="ctr"/>
            <a:endParaRPr lang="ja-JP" altLang="en-US" sz="1600" dirty="0"/>
          </a:p>
        </p:txBody>
      </p:sp>
    </p:spTree>
    <p:extLst>
      <p:ext uri="{BB962C8B-B14F-4D97-AF65-F5344CB8AC3E}">
        <p14:creationId xmlns:p14="http://schemas.microsoft.com/office/powerpoint/2010/main" val="2773068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761"/>
            <a:ext cx="9906000" cy="431800"/>
          </a:xfrm>
          <a:custGeom>
            <a:avLst/>
            <a:gdLst/>
            <a:ahLst/>
            <a:cxnLst/>
            <a:rect l="l" t="t" r="r" b="b"/>
            <a:pathLst>
              <a:path w="9906000" h="431800">
                <a:moveTo>
                  <a:pt x="0" y="0"/>
                </a:moveTo>
                <a:lnTo>
                  <a:pt x="0" y="431292"/>
                </a:lnTo>
                <a:lnTo>
                  <a:pt x="9905999" y="431292"/>
                </a:lnTo>
                <a:lnTo>
                  <a:pt x="9905999" y="0"/>
                </a:lnTo>
                <a:lnTo>
                  <a:pt x="0" y="0"/>
                </a:lnTo>
                <a:close/>
              </a:path>
            </a:pathLst>
          </a:custGeom>
          <a:solidFill>
            <a:srgbClr val="DCE6F1"/>
          </a:solidFill>
        </p:spPr>
        <p:txBody>
          <a:bodyPr wrap="square" lIns="0" tIns="0" rIns="0" bIns="0" rtlCol="0"/>
          <a:lstStyle/>
          <a:p>
            <a:endParaRPr/>
          </a:p>
        </p:txBody>
      </p:sp>
      <p:sp>
        <p:nvSpPr>
          <p:cNvPr id="4" name="object 4"/>
          <p:cNvSpPr/>
          <p:nvPr/>
        </p:nvSpPr>
        <p:spPr>
          <a:xfrm>
            <a:off x="0" y="419100"/>
            <a:ext cx="9906000" cy="26034"/>
          </a:xfrm>
          <a:custGeom>
            <a:avLst/>
            <a:gdLst/>
            <a:ahLst/>
            <a:cxnLst/>
            <a:rect l="l" t="t" r="r" b="b"/>
            <a:pathLst>
              <a:path w="9906000" h="26034">
                <a:moveTo>
                  <a:pt x="0" y="25907"/>
                </a:moveTo>
                <a:lnTo>
                  <a:pt x="9905999" y="25907"/>
                </a:lnTo>
                <a:lnTo>
                  <a:pt x="9905999" y="0"/>
                </a:lnTo>
                <a:lnTo>
                  <a:pt x="0" y="0"/>
                </a:lnTo>
                <a:lnTo>
                  <a:pt x="0" y="25907"/>
                </a:lnTo>
                <a:close/>
              </a:path>
            </a:pathLst>
          </a:custGeom>
          <a:solidFill>
            <a:srgbClr val="DCE6F1"/>
          </a:solidFill>
        </p:spPr>
        <p:txBody>
          <a:bodyPr wrap="square" lIns="0" tIns="0" rIns="0" bIns="0" rtlCol="0"/>
          <a:lstStyle/>
          <a:p>
            <a:endParaRPr/>
          </a:p>
        </p:txBody>
      </p:sp>
      <p:sp>
        <p:nvSpPr>
          <p:cNvPr id="5" name="object 5"/>
          <p:cNvSpPr/>
          <p:nvPr/>
        </p:nvSpPr>
        <p:spPr>
          <a:xfrm>
            <a:off x="0" y="0"/>
            <a:ext cx="9906000" cy="26034"/>
          </a:xfrm>
          <a:custGeom>
            <a:avLst/>
            <a:gdLst/>
            <a:ahLst/>
            <a:cxnLst/>
            <a:rect l="l" t="t" r="r" b="b"/>
            <a:pathLst>
              <a:path w="9906000" h="26034">
                <a:moveTo>
                  <a:pt x="0" y="25907"/>
                </a:moveTo>
                <a:lnTo>
                  <a:pt x="9905999" y="25907"/>
                </a:lnTo>
                <a:lnTo>
                  <a:pt x="9905999" y="0"/>
                </a:lnTo>
                <a:lnTo>
                  <a:pt x="0" y="0"/>
                </a:lnTo>
                <a:lnTo>
                  <a:pt x="0" y="25907"/>
                </a:lnTo>
                <a:close/>
              </a:path>
            </a:pathLst>
          </a:custGeom>
          <a:solidFill>
            <a:srgbClr val="DCE6F1"/>
          </a:solidFill>
        </p:spPr>
        <p:txBody>
          <a:bodyPr wrap="square" lIns="0" tIns="0" rIns="0" bIns="0" rtlCol="0"/>
          <a:lstStyle/>
          <a:p>
            <a:endParaRPr/>
          </a:p>
        </p:txBody>
      </p:sp>
      <p:sp>
        <p:nvSpPr>
          <p:cNvPr id="6" name="object 6"/>
          <p:cNvSpPr txBox="1">
            <a:spLocks noGrp="1"/>
          </p:cNvSpPr>
          <p:nvPr>
            <p:ph type="title"/>
          </p:nvPr>
        </p:nvSpPr>
        <p:spPr>
          <a:xfrm>
            <a:off x="2084272" y="20193"/>
            <a:ext cx="5834990" cy="381515"/>
          </a:xfrm>
          <a:prstGeom prst="rect">
            <a:avLst/>
          </a:prstGeom>
        </p:spPr>
        <p:txBody>
          <a:bodyPr vert="horz" wrap="square" lIns="0" tIns="12065" rIns="0" bIns="0" rtlCol="0">
            <a:spAutoFit/>
          </a:bodyPr>
          <a:lstStyle/>
          <a:p>
            <a:pPr marL="12700">
              <a:lnSpc>
                <a:spcPct val="100000"/>
              </a:lnSpc>
              <a:spcBef>
                <a:spcPts val="95"/>
              </a:spcBef>
            </a:pPr>
            <a:r>
              <a:rPr sz="2400" spc="-5" dirty="0">
                <a:latin typeface="HGP創英角ｺﾞｼｯｸUB" panose="020B0900000000000000" pitchFamily="50" charset="-128"/>
                <a:ea typeface="HGP創英角ｺﾞｼｯｸUB" panose="020B0900000000000000" pitchFamily="50" charset="-128"/>
                <a:cs typeface="PMingLiU"/>
              </a:rPr>
              <a:t>認定後</a:t>
            </a:r>
            <a:r>
              <a:rPr sz="2400" spc="-235" dirty="0">
                <a:latin typeface="HGP創英角ｺﾞｼｯｸUB" panose="020B0900000000000000" pitchFamily="50" charset="-128"/>
                <a:ea typeface="HGP創英角ｺﾞｼｯｸUB" panose="020B0900000000000000" pitchFamily="50" charset="-128"/>
                <a:cs typeface="PMingLiU"/>
              </a:rPr>
              <a:t>の要介護度の推移（平成２５年</a:t>
            </a:r>
            <a:r>
              <a:rPr sz="2400" spc="-229" dirty="0">
                <a:latin typeface="HGP創英角ｺﾞｼｯｸUB" panose="020B0900000000000000" pitchFamily="50" charset="-128"/>
                <a:ea typeface="HGP創英角ｺﾞｼｯｸUB" panose="020B0900000000000000" pitchFamily="50" charset="-128"/>
                <a:cs typeface="PMingLiU"/>
              </a:rPr>
              <a:t>１</a:t>
            </a:r>
            <a:r>
              <a:rPr sz="2400" spc="-5" dirty="0">
                <a:latin typeface="HGP創英角ｺﾞｼｯｸUB" panose="020B0900000000000000" pitchFamily="50" charset="-128"/>
                <a:ea typeface="HGP創英角ｺﾞｼｯｸUB" panose="020B0900000000000000" pitchFamily="50" charset="-128"/>
                <a:cs typeface="PMingLiU"/>
              </a:rPr>
              <a:t>月</a:t>
            </a:r>
            <a:r>
              <a:rPr sz="2400" dirty="0">
                <a:latin typeface="HGP創英角ｺﾞｼｯｸUB" panose="020B0900000000000000" pitchFamily="50" charset="-128"/>
                <a:ea typeface="HGP創英角ｺﾞｼｯｸUB" panose="020B0900000000000000" pitchFamily="50" charset="-128"/>
                <a:cs typeface="PMingLiU"/>
              </a:rPr>
              <a:t>認</a:t>
            </a:r>
            <a:r>
              <a:rPr sz="2400" spc="-5" dirty="0">
                <a:latin typeface="HGP創英角ｺﾞｼｯｸUB" panose="020B0900000000000000" pitchFamily="50" charset="-128"/>
                <a:ea typeface="HGP創英角ｺﾞｼｯｸUB" panose="020B0900000000000000" pitchFamily="50" charset="-128"/>
                <a:cs typeface="PMingLiU"/>
              </a:rPr>
              <a:t>定）</a:t>
            </a:r>
          </a:p>
        </p:txBody>
      </p:sp>
      <p:sp>
        <p:nvSpPr>
          <p:cNvPr id="7" name="object 7"/>
          <p:cNvSpPr txBox="1"/>
          <p:nvPr/>
        </p:nvSpPr>
        <p:spPr>
          <a:xfrm>
            <a:off x="56388" y="915924"/>
            <a:ext cx="9793605" cy="1001394"/>
          </a:xfrm>
          <a:prstGeom prst="rect">
            <a:avLst/>
          </a:prstGeom>
          <a:ln w="9144">
            <a:solidFill>
              <a:srgbClr val="000000"/>
            </a:solidFill>
          </a:ln>
        </p:spPr>
        <p:txBody>
          <a:bodyPr vert="horz" wrap="square" lIns="0" tIns="78740" rIns="0" bIns="0" rtlCol="0">
            <a:spAutoFit/>
          </a:bodyPr>
          <a:lstStyle/>
          <a:p>
            <a:pPr marL="273050" indent="-181610">
              <a:lnSpc>
                <a:spcPct val="100000"/>
              </a:lnSpc>
              <a:spcBef>
                <a:spcPts val="620"/>
              </a:spcBef>
              <a:buSzPct val="92857"/>
              <a:buChar char="○"/>
              <a:tabLst>
                <a:tab pos="271145" algn="l"/>
              </a:tabLst>
            </a:pPr>
            <a:r>
              <a:rPr sz="1400" dirty="0">
                <a:latin typeface="ＭＳ Ｐゴシック"/>
                <a:cs typeface="ＭＳ Ｐゴシック"/>
              </a:rPr>
              <a:t>平成</a:t>
            </a:r>
            <a:r>
              <a:rPr sz="1400" spc="5" dirty="0">
                <a:latin typeface="ＭＳ Ｐゴシック"/>
                <a:cs typeface="ＭＳ Ｐゴシック"/>
              </a:rPr>
              <a:t>25</a:t>
            </a:r>
            <a:r>
              <a:rPr sz="1400" dirty="0">
                <a:latin typeface="ＭＳ Ｐゴシック"/>
                <a:cs typeface="ＭＳ Ｐゴシック"/>
              </a:rPr>
              <a:t>年１月に</a:t>
            </a:r>
            <a:r>
              <a:rPr sz="1400" spc="-15" dirty="0">
                <a:latin typeface="ＭＳ Ｐゴシック"/>
                <a:cs typeface="ＭＳ Ｐゴシック"/>
              </a:rPr>
              <a:t>認</a:t>
            </a:r>
            <a:r>
              <a:rPr sz="1400" dirty="0">
                <a:latin typeface="ＭＳ Ｐゴシック"/>
                <a:cs typeface="ＭＳ Ｐゴシック"/>
              </a:rPr>
              <a:t>定さ</a:t>
            </a:r>
            <a:r>
              <a:rPr sz="1400" spc="-15" dirty="0">
                <a:latin typeface="ＭＳ Ｐゴシック"/>
                <a:cs typeface="ＭＳ Ｐゴシック"/>
              </a:rPr>
              <a:t>れ</a:t>
            </a:r>
            <a:r>
              <a:rPr sz="1400" spc="-10" dirty="0">
                <a:latin typeface="ＭＳ Ｐゴシック"/>
                <a:cs typeface="ＭＳ Ｐゴシック"/>
              </a:rPr>
              <a:t>た</a:t>
            </a:r>
            <a:r>
              <a:rPr sz="1400" dirty="0">
                <a:latin typeface="ＭＳ Ｐゴシック"/>
                <a:cs typeface="ＭＳ Ｐゴシック"/>
              </a:rPr>
              <a:t>者の</a:t>
            </a:r>
            <a:r>
              <a:rPr sz="1400" spc="-10" dirty="0">
                <a:latin typeface="ＭＳ Ｐゴシック"/>
                <a:cs typeface="ＭＳ Ｐゴシック"/>
              </a:rPr>
              <a:t>、</a:t>
            </a:r>
            <a:r>
              <a:rPr sz="1400" dirty="0">
                <a:latin typeface="ＭＳ Ｐゴシック"/>
                <a:cs typeface="ＭＳ Ｐゴシック"/>
              </a:rPr>
              <a:t>６ヶ</a:t>
            </a:r>
            <a:r>
              <a:rPr sz="1400" spc="-15" dirty="0">
                <a:latin typeface="ＭＳ Ｐゴシック"/>
                <a:cs typeface="ＭＳ Ｐゴシック"/>
              </a:rPr>
              <a:t>月</a:t>
            </a:r>
            <a:r>
              <a:rPr sz="1400" dirty="0">
                <a:latin typeface="ＭＳ Ｐゴシック"/>
                <a:cs typeface="ＭＳ Ｐゴシック"/>
              </a:rPr>
              <a:t>か</a:t>
            </a:r>
            <a:r>
              <a:rPr sz="1400" spc="-5" dirty="0">
                <a:latin typeface="ＭＳ Ｐゴシック"/>
                <a:cs typeface="ＭＳ Ｐゴシック"/>
              </a:rPr>
              <a:t>ら</a:t>
            </a:r>
            <a:r>
              <a:rPr sz="1400" spc="-10" dirty="0">
                <a:latin typeface="ＭＳ Ｐゴシック"/>
                <a:cs typeface="ＭＳ Ｐゴシック"/>
              </a:rPr>
              <a:t>36</a:t>
            </a:r>
            <a:r>
              <a:rPr sz="1400" spc="-5" dirty="0">
                <a:latin typeface="ＭＳ Ｐゴシック"/>
                <a:cs typeface="ＭＳ Ｐゴシック"/>
              </a:rPr>
              <a:t>ヶ月</a:t>
            </a:r>
            <a:r>
              <a:rPr sz="1400" spc="-15" dirty="0">
                <a:latin typeface="ＭＳ Ｐゴシック"/>
                <a:cs typeface="ＭＳ Ｐゴシック"/>
              </a:rPr>
              <a:t>時</a:t>
            </a:r>
            <a:r>
              <a:rPr sz="1400" dirty="0">
                <a:latin typeface="ＭＳ Ｐゴシック"/>
                <a:cs typeface="ＭＳ Ｐゴシック"/>
              </a:rPr>
              <a:t>点の</a:t>
            </a:r>
            <a:r>
              <a:rPr sz="1400" spc="-15" dirty="0">
                <a:latin typeface="ＭＳ Ｐゴシック"/>
                <a:cs typeface="ＭＳ Ｐゴシック"/>
              </a:rPr>
              <a:t>要</a:t>
            </a:r>
            <a:r>
              <a:rPr sz="1400" dirty="0">
                <a:latin typeface="ＭＳ Ｐゴシック"/>
                <a:cs typeface="ＭＳ Ｐゴシック"/>
              </a:rPr>
              <a:t>介護</a:t>
            </a:r>
            <a:r>
              <a:rPr sz="1400" spc="-15" dirty="0">
                <a:latin typeface="ＭＳ Ｐゴシック"/>
                <a:cs typeface="ＭＳ Ｐゴシック"/>
              </a:rPr>
              <a:t>度</a:t>
            </a:r>
            <a:r>
              <a:rPr sz="1400" dirty="0">
                <a:latin typeface="ＭＳ Ｐゴシック"/>
                <a:cs typeface="ＭＳ Ｐゴシック"/>
              </a:rPr>
              <a:t>の</a:t>
            </a:r>
            <a:r>
              <a:rPr sz="1400" spc="-10" dirty="0">
                <a:latin typeface="ＭＳ Ｐゴシック"/>
                <a:cs typeface="ＭＳ Ｐゴシック"/>
              </a:rPr>
              <a:t>「</a:t>
            </a:r>
            <a:r>
              <a:rPr sz="1400" dirty="0">
                <a:latin typeface="ＭＳ Ｐゴシック"/>
                <a:cs typeface="ＭＳ Ｐゴシック"/>
              </a:rPr>
              <a:t>不変</a:t>
            </a:r>
            <a:r>
              <a:rPr sz="1400" spc="-10" dirty="0">
                <a:latin typeface="ＭＳ Ｐゴシック"/>
                <a:cs typeface="ＭＳ Ｐゴシック"/>
              </a:rPr>
              <a:t>」</a:t>
            </a:r>
            <a:r>
              <a:rPr sz="1400" dirty="0">
                <a:latin typeface="ＭＳ Ｐゴシック"/>
                <a:cs typeface="ＭＳ Ｐゴシック"/>
              </a:rPr>
              <a:t>等</a:t>
            </a:r>
            <a:r>
              <a:rPr sz="1400" spc="-15" dirty="0">
                <a:latin typeface="ＭＳ Ｐゴシック"/>
                <a:cs typeface="ＭＳ Ｐゴシック"/>
              </a:rPr>
              <a:t>の</a:t>
            </a:r>
            <a:r>
              <a:rPr sz="1400" dirty="0">
                <a:latin typeface="ＭＳ Ｐゴシック"/>
                <a:cs typeface="ＭＳ Ｐゴシック"/>
              </a:rPr>
              <a:t>割合を</a:t>
            </a:r>
            <a:r>
              <a:rPr sz="1400" spc="-15" dirty="0">
                <a:latin typeface="ＭＳ Ｐゴシック"/>
                <a:cs typeface="ＭＳ Ｐゴシック"/>
              </a:rPr>
              <a:t>集</a:t>
            </a:r>
            <a:r>
              <a:rPr sz="1400" dirty="0">
                <a:latin typeface="ＭＳ Ｐゴシック"/>
                <a:cs typeface="ＭＳ Ｐゴシック"/>
              </a:rPr>
              <a:t>計。</a:t>
            </a:r>
          </a:p>
          <a:p>
            <a:pPr marL="273050" marR="83185" indent="-181610" algn="just">
              <a:lnSpc>
                <a:spcPct val="100000"/>
              </a:lnSpc>
              <a:buSzPct val="92857"/>
              <a:buChar char="○"/>
              <a:tabLst>
                <a:tab pos="271145" algn="l"/>
              </a:tabLst>
            </a:pPr>
            <a:r>
              <a:rPr sz="1400" dirty="0">
                <a:latin typeface="ＭＳ Ｐゴシック"/>
                <a:cs typeface="ＭＳ Ｐゴシック"/>
              </a:rPr>
              <a:t>平成</a:t>
            </a:r>
            <a:r>
              <a:rPr sz="1400" spc="-5" dirty="0">
                <a:latin typeface="ＭＳ Ｐゴシック"/>
                <a:cs typeface="ＭＳ Ｐゴシック"/>
              </a:rPr>
              <a:t>28</a:t>
            </a:r>
            <a:r>
              <a:rPr sz="1400" spc="-15" dirty="0">
                <a:latin typeface="ＭＳ Ｐゴシック"/>
                <a:cs typeface="ＭＳ Ｐゴシック"/>
              </a:rPr>
              <a:t>年</a:t>
            </a:r>
            <a:r>
              <a:rPr sz="1400" dirty="0">
                <a:latin typeface="ＭＳ Ｐゴシック"/>
                <a:cs typeface="ＭＳ Ｐゴシック"/>
              </a:rPr>
              <a:t>度の</a:t>
            </a:r>
            <a:r>
              <a:rPr sz="1400" spc="-15" dirty="0">
                <a:latin typeface="ＭＳ Ｐゴシック"/>
                <a:cs typeface="ＭＳ Ｐゴシック"/>
              </a:rPr>
              <a:t>介</a:t>
            </a:r>
            <a:r>
              <a:rPr sz="1400" dirty="0">
                <a:latin typeface="ＭＳ Ｐゴシック"/>
                <a:cs typeface="ＭＳ Ｐゴシック"/>
              </a:rPr>
              <a:t>護保険部</a:t>
            </a:r>
            <a:r>
              <a:rPr sz="1400" spc="-15" dirty="0">
                <a:latin typeface="ＭＳ Ｐゴシック"/>
                <a:cs typeface="ＭＳ Ｐゴシック"/>
              </a:rPr>
              <a:t>会</a:t>
            </a:r>
            <a:r>
              <a:rPr sz="1400" dirty="0">
                <a:latin typeface="ＭＳ Ｐゴシック"/>
                <a:cs typeface="ＭＳ Ｐゴシック"/>
              </a:rPr>
              <a:t>の議</a:t>
            </a:r>
            <a:r>
              <a:rPr sz="1400" spc="-15" dirty="0">
                <a:latin typeface="ＭＳ Ｐゴシック"/>
                <a:cs typeface="ＭＳ Ｐゴシック"/>
              </a:rPr>
              <a:t>論</a:t>
            </a:r>
            <a:r>
              <a:rPr sz="1400" dirty="0">
                <a:latin typeface="ＭＳ Ｐゴシック"/>
                <a:cs typeface="ＭＳ Ｐゴシック"/>
              </a:rPr>
              <a:t>で</a:t>
            </a:r>
            <a:r>
              <a:rPr sz="1400" spc="-10" dirty="0">
                <a:latin typeface="ＭＳ Ｐゴシック"/>
                <a:cs typeface="ＭＳ Ｐゴシック"/>
              </a:rPr>
              <a:t>は</a:t>
            </a:r>
            <a:r>
              <a:rPr sz="1400" dirty="0">
                <a:latin typeface="ＭＳ Ｐゴシック"/>
                <a:cs typeface="ＭＳ Ｐゴシック"/>
              </a:rPr>
              <a:t>、新</a:t>
            </a:r>
            <a:r>
              <a:rPr sz="1400" spc="-15" dirty="0">
                <a:latin typeface="ＭＳ Ｐゴシック"/>
                <a:cs typeface="ＭＳ Ｐゴシック"/>
              </a:rPr>
              <a:t>規</a:t>
            </a:r>
            <a:r>
              <a:rPr sz="1400" dirty="0">
                <a:latin typeface="ＭＳ Ｐゴシック"/>
                <a:cs typeface="ＭＳ Ｐゴシック"/>
              </a:rPr>
              <a:t>認定又</a:t>
            </a:r>
            <a:r>
              <a:rPr sz="1400" spc="-15" dirty="0">
                <a:latin typeface="ＭＳ Ｐゴシック"/>
                <a:cs typeface="ＭＳ Ｐゴシック"/>
              </a:rPr>
              <a:t>は</a:t>
            </a:r>
            <a:r>
              <a:rPr sz="1400" dirty="0">
                <a:latin typeface="ＭＳ Ｐゴシック"/>
                <a:cs typeface="ＭＳ Ｐゴシック"/>
              </a:rPr>
              <a:t>区分変更</a:t>
            </a:r>
            <a:r>
              <a:rPr sz="1400" spc="-15" dirty="0">
                <a:latin typeface="ＭＳ Ｐゴシック"/>
                <a:cs typeface="ＭＳ Ｐゴシック"/>
              </a:rPr>
              <a:t>認</a:t>
            </a:r>
            <a:r>
              <a:rPr sz="1400" dirty="0">
                <a:latin typeface="ＭＳ Ｐゴシック"/>
                <a:cs typeface="ＭＳ Ｐゴシック"/>
              </a:rPr>
              <a:t>定を</a:t>
            </a:r>
            <a:r>
              <a:rPr sz="1400" spc="-15" dirty="0">
                <a:latin typeface="ＭＳ Ｐゴシック"/>
                <a:cs typeface="ＭＳ Ｐゴシック"/>
              </a:rPr>
              <a:t>受</a:t>
            </a:r>
            <a:r>
              <a:rPr sz="1400" dirty="0">
                <a:latin typeface="ＭＳ Ｐゴシック"/>
                <a:cs typeface="ＭＳ Ｐゴシック"/>
              </a:rPr>
              <a:t>けた</a:t>
            </a:r>
            <a:r>
              <a:rPr sz="1400" spc="-10" dirty="0">
                <a:latin typeface="ＭＳ Ｐゴシック"/>
                <a:cs typeface="ＭＳ Ｐゴシック"/>
              </a:rPr>
              <a:t>者</a:t>
            </a:r>
            <a:r>
              <a:rPr sz="1400" dirty="0">
                <a:latin typeface="ＭＳ Ｐゴシック"/>
                <a:cs typeface="ＭＳ Ｐゴシック"/>
              </a:rPr>
              <a:t>のう</a:t>
            </a:r>
            <a:r>
              <a:rPr sz="1400" spc="-10" dirty="0">
                <a:latin typeface="ＭＳ Ｐゴシック"/>
                <a:cs typeface="ＭＳ Ｐゴシック"/>
              </a:rPr>
              <a:t>ち</a:t>
            </a:r>
            <a:r>
              <a:rPr sz="1400" dirty="0">
                <a:latin typeface="ＭＳ Ｐゴシック"/>
                <a:cs typeface="ＭＳ Ｐゴシック"/>
              </a:rPr>
              <a:t>、有</a:t>
            </a:r>
            <a:r>
              <a:rPr sz="1400" spc="-15" dirty="0">
                <a:latin typeface="ＭＳ Ｐゴシック"/>
                <a:cs typeface="ＭＳ Ｐゴシック"/>
              </a:rPr>
              <a:t>効</a:t>
            </a:r>
            <a:r>
              <a:rPr sz="1400" dirty="0">
                <a:latin typeface="ＭＳ Ｐゴシック"/>
                <a:cs typeface="ＭＳ Ｐゴシック"/>
              </a:rPr>
              <a:t>期間の上</a:t>
            </a:r>
            <a:r>
              <a:rPr sz="1400" spc="-15" dirty="0">
                <a:latin typeface="ＭＳ Ｐゴシック"/>
                <a:cs typeface="ＭＳ Ｐゴシック"/>
              </a:rPr>
              <a:t>限</a:t>
            </a:r>
            <a:r>
              <a:rPr sz="1400" spc="-10" dirty="0">
                <a:latin typeface="ＭＳ Ｐゴシック"/>
                <a:cs typeface="ＭＳ Ｐゴシック"/>
              </a:rPr>
              <a:t>で</a:t>
            </a:r>
            <a:r>
              <a:rPr sz="1400" spc="-5" dirty="0">
                <a:latin typeface="ＭＳ Ｐゴシック"/>
                <a:cs typeface="ＭＳ Ｐゴシック"/>
              </a:rPr>
              <a:t>あ</a:t>
            </a:r>
            <a:r>
              <a:rPr sz="1400" dirty="0">
                <a:latin typeface="ＭＳ Ｐゴシック"/>
                <a:cs typeface="ＭＳ Ｐゴシック"/>
              </a:rPr>
              <a:t>る</a:t>
            </a:r>
            <a:r>
              <a:rPr sz="1400" spc="-10" dirty="0">
                <a:latin typeface="ＭＳ Ｐゴシック"/>
                <a:cs typeface="ＭＳ Ｐゴシック"/>
              </a:rPr>
              <a:t>12</a:t>
            </a:r>
            <a:r>
              <a:rPr sz="1400" spc="-5" dirty="0">
                <a:latin typeface="ＭＳ Ｐゴシック"/>
                <a:cs typeface="ＭＳ Ｐゴシック"/>
              </a:rPr>
              <a:t>ヶ月経</a:t>
            </a:r>
            <a:r>
              <a:rPr sz="1400" spc="-15" dirty="0">
                <a:latin typeface="ＭＳ Ｐゴシック"/>
                <a:cs typeface="ＭＳ Ｐゴシック"/>
              </a:rPr>
              <a:t>過</a:t>
            </a:r>
            <a:r>
              <a:rPr sz="1400" dirty="0">
                <a:latin typeface="ＭＳ Ｐゴシック"/>
                <a:cs typeface="ＭＳ Ｐゴシック"/>
              </a:rPr>
              <a:t>時 </a:t>
            </a:r>
            <a:r>
              <a:rPr sz="1400" spc="10" dirty="0">
                <a:latin typeface="ＭＳ Ｐゴシック"/>
                <a:cs typeface="ＭＳ Ｐゴシック"/>
              </a:rPr>
              <a:t>点</a:t>
            </a:r>
            <a:r>
              <a:rPr sz="1400" spc="15" dirty="0">
                <a:latin typeface="ＭＳ Ｐゴシック"/>
                <a:cs typeface="ＭＳ Ｐゴシック"/>
              </a:rPr>
              <a:t>で</a:t>
            </a:r>
            <a:r>
              <a:rPr sz="1400" u="sng" spc="10" dirty="0">
                <a:solidFill>
                  <a:srgbClr val="FF0000"/>
                </a:solidFill>
                <a:uFill>
                  <a:solidFill>
                    <a:srgbClr val="FF0000"/>
                  </a:solidFill>
                </a:uFill>
                <a:latin typeface="ＭＳ Ｐゴシック"/>
                <a:cs typeface="ＭＳ Ｐゴシック"/>
              </a:rPr>
              <a:t>要介護度</a:t>
            </a:r>
            <a:r>
              <a:rPr sz="1400" u="sng" dirty="0">
                <a:solidFill>
                  <a:srgbClr val="FF0000"/>
                </a:solidFill>
                <a:uFill>
                  <a:solidFill>
                    <a:srgbClr val="FF0000"/>
                  </a:solidFill>
                </a:uFill>
                <a:latin typeface="ＭＳ Ｐゴシック"/>
                <a:cs typeface="ＭＳ Ｐゴシック"/>
              </a:rPr>
              <a:t>が</a:t>
            </a:r>
            <a:r>
              <a:rPr sz="1400" u="sng" spc="15" dirty="0">
                <a:solidFill>
                  <a:srgbClr val="FF0000"/>
                </a:solidFill>
                <a:uFill>
                  <a:solidFill>
                    <a:srgbClr val="FF0000"/>
                  </a:solidFill>
                </a:uFill>
                <a:latin typeface="ＭＳ Ｐゴシック"/>
                <a:cs typeface="ＭＳ Ｐゴシック"/>
              </a:rPr>
              <a:t>「</a:t>
            </a:r>
            <a:r>
              <a:rPr sz="1400" u="sng" dirty="0">
                <a:solidFill>
                  <a:srgbClr val="FF0000"/>
                </a:solidFill>
                <a:uFill>
                  <a:solidFill>
                    <a:srgbClr val="FF0000"/>
                  </a:solidFill>
                </a:uFill>
                <a:latin typeface="ＭＳ Ｐゴシック"/>
                <a:cs typeface="ＭＳ Ｐゴシック"/>
              </a:rPr>
              <a:t>不</a:t>
            </a:r>
            <a:r>
              <a:rPr sz="1400" u="sng" spc="10" dirty="0">
                <a:solidFill>
                  <a:srgbClr val="FF0000"/>
                </a:solidFill>
                <a:uFill>
                  <a:solidFill>
                    <a:srgbClr val="FF0000"/>
                  </a:solidFill>
                </a:uFill>
                <a:latin typeface="ＭＳ Ｐゴシック"/>
                <a:cs typeface="ＭＳ Ｐゴシック"/>
              </a:rPr>
              <a:t>変</a:t>
            </a:r>
            <a:r>
              <a:rPr sz="1400" u="sng" spc="15" dirty="0">
                <a:solidFill>
                  <a:srgbClr val="FF0000"/>
                </a:solidFill>
                <a:uFill>
                  <a:solidFill>
                    <a:srgbClr val="FF0000"/>
                  </a:solidFill>
                </a:uFill>
                <a:latin typeface="ＭＳ Ｐゴシック"/>
                <a:cs typeface="ＭＳ Ｐゴシック"/>
              </a:rPr>
              <a:t>」</a:t>
            </a:r>
            <a:r>
              <a:rPr sz="1400" u="sng" spc="10" dirty="0">
                <a:solidFill>
                  <a:srgbClr val="FF0000"/>
                </a:solidFill>
                <a:uFill>
                  <a:solidFill>
                    <a:srgbClr val="FF0000"/>
                  </a:solidFill>
                </a:uFill>
                <a:latin typeface="ＭＳ Ｐゴシック"/>
                <a:cs typeface="ＭＳ Ｐゴシック"/>
              </a:rPr>
              <a:t>の者の割</a:t>
            </a:r>
            <a:r>
              <a:rPr sz="1400" u="sng" spc="15" dirty="0">
                <a:solidFill>
                  <a:srgbClr val="FF0000"/>
                </a:solidFill>
                <a:uFill>
                  <a:solidFill>
                    <a:srgbClr val="FF0000"/>
                  </a:solidFill>
                </a:uFill>
                <a:latin typeface="ＭＳ Ｐゴシック"/>
                <a:cs typeface="ＭＳ Ｐゴシック"/>
              </a:rPr>
              <a:t>合</a:t>
            </a:r>
            <a:r>
              <a:rPr sz="1400" spc="5" dirty="0">
                <a:latin typeface="ＭＳ Ｐゴシック"/>
                <a:cs typeface="ＭＳ Ｐゴシック"/>
              </a:rPr>
              <a:t>に</a:t>
            </a:r>
            <a:r>
              <a:rPr sz="1400" dirty="0">
                <a:latin typeface="ＭＳ Ｐゴシック"/>
                <a:cs typeface="ＭＳ Ｐゴシック"/>
              </a:rPr>
              <a:t>着</a:t>
            </a:r>
            <a:r>
              <a:rPr sz="1400" spc="10" dirty="0">
                <a:latin typeface="ＭＳ Ｐゴシック"/>
                <a:cs typeface="ＭＳ Ｐゴシック"/>
              </a:rPr>
              <a:t>目</a:t>
            </a:r>
            <a:r>
              <a:rPr sz="1400" spc="15" dirty="0">
                <a:latin typeface="ＭＳ Ｐゴシック"/>
                <a:cs typeface="ＭＳ Ｐゴシック"/>
              </a:rPr>
              <a:t>し、</a:t>
            </a:r>
            <a:r>
              <a:rPr sz="1400" spc="10" dirty="0">
                <a:latin typeface="ＭＳ Ｐゴシック"/>
                <a:cs typeface="ＭＳ Ｐゴシック"/>
              </a:rPr>
              <a:t>更新認定</a:t>
            </a:r>
            <a:r>
              <a:rPr sz="1400" dirty="0">
                <a:latin typeface="ＭＳ Ｐゴシック"/>
                <a:cs typeface="ＭＳ Ｐゴシック"/>
              </a:rPr>
              <a:t>にお</a:t>
            </a:r>
            <a:r>
              <a:rPr sz="1400" spc="15" dirty="0">
                <a:latin typeface="ＭＳ Ｐゴシック"/>
                <a:cs typeface="ＭＳ Ｐゴシック"/>
              </a:rPr>
              <a:t>け</a:t>
            </a:r>
            <a:r>
              <a:rPr sz="1400" spc="10" dirty="0">
                <a:latin typeface="ＭＳ Ｐゴシック"/>
                <a:cs typeface="ＭＳ Ｐゴシック"/>
              </a:rPr>
              <a:t>る有効期間の上</a:t>
            </a:r>
            <a:r>
              <a:rPr sz="1400" spc="20" dirty="0">
                <a:latin typeface="ＭＳ Ｐゴシック"/>
                <a:cs typeface="ＭＳ Ｐゴシック"/>
              </a:rPr>
              <a:t>限</a:t>
            </a:r>
            <a:r>
              <a:rPr sz="1400" spc="10" dirty="0">
                <a:latin typeface="ＭＳ Ｐゴシック"/>
                <a:cs typeface="ＭＳ Ｐゴシック"/>
              </a:rPr>
              <a:t>を検討</a:t>
            </a:r>
            <a:r>
              <a:rPr sz="1400" spc="15" dirty="0">
                <a:latin typeface="ＭＳ Ｐゴシック"/>
                <a:cs typeface="ＭＳ Ｐゴシック"/>
              </a:rPr>
              <a:t>し、</a:t>
            </a:r>
            <a:r>
              <a:rPr sz="1400" spc="10" dirty="0">
                <a:latin typeface="ＭＳ Ｐゴシック"/>
                <a:cs typeface="ＭＳ Ｐゴシック"/>
              </a:rPr>
              <a:t>当該</a:t>
            </a:r>
            <a:r>
              <a:rPr sz="1400" dirty="0">
                <a:latin typeface="ＭＳ Ｐゴシック"/>
                <a:cs typeface="ＭＳ Ｐゴシック"/>
              </a:rPr>
              <a:t>期</a:t>
            </a:r>
            <a:r>
              <a:rPr sz="1400" spc="10" dirty="0">
                <a:latin typeface="ＭＳ Ｐゴシック"/>
                <a:cs typeface="ＭＳ Ｐゴシック"/>
              </a:rPr>
              <a:t>間を24ヶ月か</a:t>
            </a:r>
            <a:r>
              <a:rPr sz="1400" spc="-5" dirty="0">
                <a:latin typeface="ＭＳ Ｐゴシック"/>
                <a:cs typeface="ＭＳ Ｐゴシック"/>
              </a:rPr>
              <a:t>ら</a:t>
            </a:r>
            <a:r>
              <a:rPr sz="1400" spc="10" dirty="0">
                <a:latin typeface="ＭＳ Ｐゴシック"/>
                <a:cs typeface="ＭＳ Ｐゴシック"/>
              </a:rPr>
              <a:t>36</a:t>
            </a:r>
            <a:r>
              <a:rPr sz="1400" spc="-5" dirty="0">
                <a:latin typeface="ＭＳ Ｐゴシック"/>
                <a:cs typeface="ＭＳ Ｐゴシック"/>
              </a:rPr>
              <a:t>ヶ</a:t>
            </a:r>
            <a:r>
              <a:rPr sz="1400" spc="10" dirty="0">
                <a:latin typeface="ＭＳ Ｐゴシック"/>
                <a:cs typeface="ＭＳ Ｐゴシック"/>
              </a:rPr>
              <a:t>月</a:t>
            </a:r>
            <a:r>
              <a:rPr sz="1400" spc="5" dirty="0">
                <a:latin typeface="ＭＳ Ｐゴシック"/>
                <a:cs typeface="ＭＳ Ｐゴシック"/>
              </a:rPr>
              <a:t>に</a:t>
            </a:r>
            <a:r>
              <a:rPr sz="1400" dirty="0">
                <a:latin typeface="ＭＳ Ｐゴシック"/>
                <a:cs typeface="ＭＳ Ｐゴシック"/>
              </a:rPr>
              <a:t>拡 </a:t>
            </a:r>
            <a:r>
              <a:rPr sz="1400" spc="5" dirty="0">
                <a:latin typeface="ＭＳ Ｐゴシック"/>
                <a:cs typeface="ＭＳ Ｐゴシック"/>
              </a:rPr>
              <a:t>大</a:t>
            </a:r>
            <a:r>
              <a:rPr sz="1400" dirty="0">
                <a:latin typeface="ＭＳ Ｐゴシック"/>
                <a:cs typeface="ＭＳ Ｐゴシック"/>
              </a:rPr>
              <a:t>し</a:t>
            </a:r>
            <a:r>
              <a:rPr sz="1400" spc="5" dirty="0">
                <a:latin typeface="ＭＳ Ｐゴシック"/>
                <a:cs typeface="ＭＳ Ｐゴシック"/>
              </a:rPr>
              <a:t>た</a:t>
            </a:r>
            <a:r>
              <a:rPr sz="1400" dirty="0">
                <a:latin typeface="ＭＳ Ｐゴシック"/>
                <a:cs typeface="ＭＳ Ｐゴシック"/>
              </a:rPr>
              <a:t>。</a:t>
            </a:r>
          </a:p>
        </p:txBody>
      </p:sp>
      <p:sp>
        <p:nvSpPr>
          <p:cNvPr id="8" name="object 8"/>
          <p:cNvSpPr/>
          <p:nvPr/>
        </p:nvSpPr>
        <p:spPr>
          <a:xfrm>
            <a:off x="92964" y="6452615"/>
            <a:ext cx="9719945" cy="0"/>
          </a:xfrm>
          <a:custGeom>
            <a:avLst/>
            <a:gdLst/>
            <a:ahLst/>
            <a:cxnLst/>
            <a:rect l="l" t="t" r="r" b="b"/>
            <a:pathLst>
              <a:path w="9719945">
                <a:moveTo>
                  <a:pt x="0" y="0"/>
                </a:moveTo>
                <a:lnTo>
                  <a:pt x="9719944" y="0"/>
                </a:lnTo>
              </a:path>
            </a:pathLst>
          </a:custGeom>
          <a:ln w="9144">
            <a:solidFill>
              <a:srgbClr val="000000"/>
            </a:solidFill>
          </a:ln>
        </p:spPr>
        <p:txBody>
          <a:bodyPr wrap="square" lIns="0" tIns="0" rIns="0" bIns="0" rtlCol="0"/>
          <a:lstStyle/>
          <a:p>
            <a:endParaRPr/>
          </a:p>
        </p:txBody>
      </p:sp>
      <p:sp>
        <p:nvSpPr>
          <p:cNvPr id="9" name="object 9"/>
          <p:cNvSpPr txBox="1"/>
          <p:nvPr/>
        </p:nvSpPr>
        <p:spPr>
          <a:xfrm>
            <a:off x="194259" y="6492341"/>
            <a:ext cx="9106535" cy="330200"/>
          </a:xfrm>
          <a:prstGeom prst="rect">
            <a:avLst/>
          </a:prstGeom>
        </p:spPr>
        <p:txBody>
          <a:bodyPr vert="horz" wrap="square" lIns="0" tIns="12065" rIns="0" bIns="0" rtlCol="0">
            <a:spAutoFit/>
          </a:bodyPr>
          <a:lstStyle/>
          <a:p>
            <a:pPr marL="12700">
              <a:lnSpc>
                <a:spcPct val="100000"/>
              </a:lnSpc>
              <a:spcBef>
                <a:spcPts val="95"/>
              </a:spcBef>
            </a:pPr>
            <a:r>
              <a:rPr sz="1000" spc="-5" dirty="0">
                <a:latin typeface="ＭＳ 明朝"/>
                <a:cs typeface="ＭＳ 明朝"/>
              </a:rPr>
              <a:t>※</a:t>
            </a:r>
            <a:r>
              <a:rPr sz="1000" spc="-25" dirty="0">
                <a:latin typeface="ＭＳ 明朝"/>
                <a:cs typeface="ＭＳ 明朝"/>
              </a:rPr>
              <a:t> </a:t>
            </a:r>
            <a:r>
              <a:rPr sz="1000" spc="5" dirty="0">
                <a:latin typeface="ＭＳ 明朝"/>
                <a:cs typeface="ＭＳ 明朝"/>
              </a:rPr>
              <a:t>出</a:t>
            </a:r>
            <a:r>
              <a:rPr sz="1000" spc="-5" dirty="0">
                <a:latin typeface="ＭＳ 明朝"/>
                <a:cs typeface="ＭＳ 明朝"/>
              </a:rPr>
              <a:t>典：</a:t>
            </a:r>
            <a:r>
              <a:rPr sz="1000" spc="5" dirty="0">
                <a:latin typeface="ＭＳ 明朝"/>
                <a:cs typeface="ＭＳ 明朝"/>
              </a:rPr>
              <a:t>介</a:t>
            </a:r>
            <a:r>
              <a:rPr sz="1000" spc="-5" dirty="0">
                <a:latin typeface="ＭＳ 明朝"/>
                <a:cs typeface="ＭＳ 明朝"/>
              </a:rPr>
              <a:t>護保</a:t>
            </a:r>
            <a:r>
              <a:rPr sz="1000" spc="5" dirty="0">
                <a:latin typeface="ＭＳ 明朝"/>
                <a:cs typeface="ＭＳ 明朝"/>
              </a:rPr>
              <a:t>険</a:t>
            </a:r>
            <a:r>
              <a:rPr sz="1000" spc="-5" dirty="0">
                <a:latin typeface="ＭＳ 明朝"/>
                <a:cs typeface="ＭＳ 明朝"/>
              </a:rPr>
              <a:t>総合デ</a:t>
            </a:r>
            <a:r>
              <a:rPr sz="1000" spc="5" dirty="0">
                <a:latin typeface="ＭＳ 明朝"/>
                <a:cs typeface="ＭＳ 明朝"/>
              </a:rPr>
              <a:t>ー</a:t>
            </a:r>
            <a:r>
              <a:rPr sz="1000" spc="-5" dirty="0">
                <a:latin typeface="ＭＳ 明朝"/>
                <a:cs typeface="ＭＳ 明朝"/>
              </a:rPr>
              <a:t>タベ</a:t>
            </a:r>
            <a:r>
              <a:rPr sz="1000" spc="5" dirty="0">
                <a:latin typeface="ＭＳ 明朝"/>
                <a:cs typeface="ＭＳ 明朝"/>
              </a:rPr>
              <a:t>ー</a:t>
            </a:r>
            <a:r>
              <a:rPr sz="1000" spc="-5" dirty="0">
                <a:latin typeface="ＭＳ 明朝"/>
                <a:cs typeface="ＭＳ 明朝"/>
              </a:rPr>
              <a:t>ス（</a:t>
            </a:r>
            <a:r>
              <a:rPr sz="1000" spc="5" dirty="0">
                <a:latin typeface="ＭＳ 明朝"/>
                <a:cs typeface="ＭＳ 明朝"/>
              </a:rPr>
              <a:t>平</a:t>
            </a:r>
            <a:r>
              <a:rPr sz="1000" dirty="0">
                <a:latin typeface="ＭＳ 明朝"/>
                <a:cs typeface="ＭＳ 明朝"/>
              </a:rPr>
              <a:t>成</a:t>
            </a:r>
            <a:r>
              <a:rPr sz="1000" spc="-5" dirty="0">
                <a:latin typeface="ＭＳ 明朝"/>
                <a:cs typeface="ＭＳ 明朝"/>
              </a:rPr>
              <a:t>28</a:t>
            </a:r>
            <a:r>
              <a:rPr sz="1000" spc="5" dirty="0">
                <a:latin typeface="ＭＳ 明朝"/>
                <a:cs typeface="ＭＳ 明朝"/>
              </a:rPr>
              <a:t>年</a:t>
            </a:r>
            <a:r>
              <a:rPr sz="1000" spc="-5" dirty="0">
                <a:latin typeface="ＭＳ 明朝"/>
                <a:cs typeface="ＭＳ 明朝"/>
              </a:rPr>
              <a:t>７月</a:t>
            </a:r>
            <a:r>
              <a:rPr sz="1000" spc="5" dirty="0">
                <a:latin typeface="ＭＳ 明朝"/>
                <a:cs typeface="ＭＳ 明朝"/>
              </a:rPr>
              <a:t>集</a:t>
            </a:r>
            <a:r>
              <a:rPr sz="1000" spc="-5" dirty="0">
                <a:latin typeface="ＭＳ 明朝"/>
                <a:cs typeface="ＭＳ 明朝"/>
              </a:rPr>
              <a:t>計）</a:t>
            </a:r>
            <a:r>
              <a:rPr sz="1000" spc="5" dirty="0">
                <a:latin typeface="ＭＳ 明朝"/>
                <a:cs typeface="ＭＳ 明朝"/>
              </a:rPr>
              <a:t>。</a:t>
            </a:r>
            <a:r>
              <a:rPr sz="1000" spc="-5" dirty="0">
                <a:latin typeface="ＭＳ 明朝"/>
                <a:cs typeface="ＭＳ 明朝"/>
              </a:rPr>
              <a:t>転</a:t>
            </a:r>
            <a:r>
              <a:rPr sz="1000" dirty="0">
                <a:latin typeface="ＭＳ 明朝"/>
                <a:cs typeface="ＭＳ 明朝"/>
              </a:rPr>
              <a:t>居</a:t>
            </a:r>
            <a:r>
              <a:rPr sz="1000" spc="5" dirty="0">
                <a:latin typeface="ＭＳ 明朝"/>
                <a:cs typeface="ＭＳ 明朝"/>
              </a:rPr>
              <a:t>等</a:t>
            </a:r>
            <a:r>
              <a:rPr sz="1000" spc="-5" dirty="0">
                <a:latin typeface="ＭＳ 明朝"/>
                <a:cs typeface="ＭＳ 明朝"/>
              </a:rPr>
              <a:t>によ</a:t>
            </a:r>
            <a:r>
              <a:rPr sz="1000" spc="5" dirty="0">
                <a:latin typeface="ＭＳ 明朝"/>
                <a:cs typeface="ＭＳ 明朝"/>
              </a:rPr>
              <a:t>り</a:t>
            </a:r>
            <a:r>
              <a:rPr sz="1000" spc="-5" dirty="0">
                <a:latin typeface="ＭＳ 明朝"/>
                <a:cs typeface="ＭＳ 明朝"/>
              </a:rPr>
              <a:t>、そ</a:t>
            </a:r>
            <a:r>
              <a:rPr sz="1000" spc="5" dirty="0">
                <a:latin typeface="ＭＳ 明朝"/>
                <a:cs typeface="ＭＳ 明朝"/>
              </a:rPr>
              <a:t>の</a:t>
            </a:r>
            <a:r>
              <a:rPr sz="1000" spc="-5" dirty="0">
                <a:latin typeface="ＭＳ 明朝"/>
                <a:cs typeface="ＭＳ 明朝"/>
              </a:rPr>
              <a:t>後の</a:t>
            </a:r>
            <a:r>
              <a:rPr sz="1000" spc="5" dirty="0">
                <a:latin typeface="ＭＳ 明朝"/>
                <a:cs typeface="ＭＳ 明朝"/>
              </a:rPr>
              <a:t>要</a:t>
            </a:r>
            <a:r>
              <a:rPr sz="1000" spc="-5" dirty="0">
                <a:latin typeface="ＭＳ 明朝"/>
                <a:cs typeface="ＭＳ 明朝"/>
              </a:rPr>
              <a:t>介護</a:t>
            </a:r>
            <a:r>
              <a:rPr sz="1000" spc="5" dirty="0">
                <a:latin typeface="ＭＳ 明朝"/>
                <a:cs typeface="ＭＳ 明朝"/>
              </a:rPr>
              <a:t>度</a:t>
            </a:r>
            <a:r>
              <a:rPr sz="1000" spc="-5" dirty="0">
                <a:latin typeface="ＭＳ 明朝"/>
                <a:cs typeface="ＭＳ 明朝"/>
              </a:rPr>
              <a:t>が把</a:t>
            </a:r>
            <a:r>
              <a:rPr sz="1000" spc="5" dirty="0">
                <a:latin typeface="ＭＳ 明朝"/>
                <a:cs typeface="ＭＳ 明朝"/>
              </a:rPr>
              <a:t>握</a:t>
            </a:r>
            <a:r>
              <a:rPr sz="1000" spc="-5" dirty="0">
                <a:latin typeface="ＭＳ 明朝"/>
                <a:cs typeface="ＭＳ 明朝"/>
              </a:rPr>
              <a:t>でき</a:t>
            </a:r>
            <a:r>
              <a:rPr sz="1000" spc="5" dirty="0">
                <a:latin typeface="ＭＳ 明朝"/>
                <a:cs typeface="ＭＳ 明朝"/>
              </a:rPr>
              <a:t>な</a:t>
            </a:r>
            <a:r>
              <a:rPr sz="1000" spc="-5" dirty="0">
                <a:latin typeface="ＭＳ 明朝"/>
                <a:cs typeface="ＭＳ 明朝"/>
              </a:rPr>
              <a:t>い件</a:t>
            </a:r>
            <a:r>
              <a:rPr sz="1000" spc="5" dirty="0">
                <a:latin typeface="ＭＳ 明朝"/>
                <a:cs typeface="ＭＳ 明朝"/>
              </a:rPr>
              <a:t>数</a:t>
            </a:r>
            <a:r>
              <a:rPr sz="1000" spc="-5" dirty="0">
                <a:latin typeface="ＭＳ 明朝"/>
                <a:cs typeface="ＭＳ 明朝"/>
              </a:rPr>
              <a:t>は含</a:t>
            </a:r>
            <a:r>
              <a:rPr sz="1000" spc="5" dirty="0">
                <a:latin typeface="ＭＳ 明朝"/>
                <a:cs typeface="ＭＳ 明朝"/>
              </a:rPr>
              <a:t>ま</a:t>
            </a:r>
            <a:r>
              <a:rPr sz="1000" spc="-5" dirty="0">
                <a:latin typeface="ＭＳ 明朝"/>
                <a:cs typeface="ＭＳ 明朝"/>
              </a:rPr>
              <a:t>ない</a:t>
            </a:r>
            <a:r>
              <a:rPr sz="1000" spc="20" dirty="0">
                <a:latin typeface="ＭＳ 明朝"/>
                <a:cs typeface="ＭＳ 明朝"/>
              </a:rPr>
              <a:t>。</a:t>
            </a:r>
            <a:r>
              <a:rPr sz="1000" spc="-5" dirty="0">
                <a:latin typeface="ＭＳ 明朝"/>
                <a:cs typeface="ＭＳ 明朝"/>
              </a:rPr>
              <a:t>36ヶ</a:t>
            </a:r>
            <a:r>
              <a:rPr sz="1000" spc="5" dirty="0">
                <a:latin typeface="ＭＳ 明朝"/>
                <a:cs typeface="ＭＳ 明朝"/>
              </a:rPr>
              <a:t>月</a:t>
            </a:r>
            <a:r>
              <a:rPr sz="1000" spc="-5" dirty="0">
                <a:latin typeface="ＭＳ 明朝"/>
                <a:cs typeface="ＭＳ 明朝"/>
              </a:rPr>
              <a:t>時点</a:t>
            </a:r>
            <a:r>
              <a:rPr sz="1000" spc="5" dirty="0">
                <a:latin typeface="ＭＳ 明朝"/>
                <a:cs typeface="ＭＳ 明朝"/>
              </a:rPr>
              <a:t>で</a:t>
            </a:r>
            <a:r>
              <a:rPr sz="1000" spc="-5" dirty="0">
                <a:latin typeface="ＭＳ 明朝"/>
                <a:cs typeface="ＭＳ 明朝"/>
              </a:rPr>
              <a:t>要介</a:t>
            </a:r>
            <a:r>
              <a:rPr sz="1000" spc="5" dirty="0">
                <a:latin typeface="ＭＳ 明朝"/>
                <a:cs typeface="ＭＳ 明朝"/>
              </a:rPr>
              <a:t>護</a:t>
            </a:r>
            <a:r>
              <a:rPr sz="1000" spc="-5" dirty="0">
                <a:latin typeface="ＭＳ 明朝"/>
                <a:cs typeface="ＭＳ 明朝"/>
              </a:rPr>
              <a:t>度が</a:t>
            </a:r>
            <a:r>
              <a:rPr sz="1000" spc="5" dirty="0">
                <a:latin typeface="ＭＳ 明朝"/>
                <a:cs typeface="ＭＳ 明朝"/>
              </a:rPr>
              <a:t>確</a:t>
            </a:r>
            <a:r>
              <a:rPr sz="1000" spc="-5" dirty="0">
                <a:latin typeface="ＭＳ 明朝"/>
                <a:cs typeface="ＭＳ 明朝"/>
              </a:rPr>
              <a:t>認で</a:t>
            </a:r>
            <a:endParaRPr sz="1000">
              <a:latin typeface="ＭＳ 明朝"/>
              <a:cs typeface="ＭＳ 明朝"/>
            </a:endParaRPr>
          </a:p>
          <a:p>
            <a:pPr marL="462280">
              <a:lnSpc>
                <a:spcPct val="100000"/>
              </a:lnSpc>
            </a:pPr>
            <a:r>
              <a:rPr sz="1000" dirty="0">
                <a:latin typeface="ＭＳ 明朝"/>
                <a:cs typeface="ＭＳ 明朝"/>
              </a:rPr>
              <a:t>き</a:t>
            </a:r>
            <a:r>
              <a:rPr sz="1000" spc="-5" dirty="0">
                <a:latin typeface="ＭＳ 明朝"/>
                <a:cs typeface="ＭＳ 明朝"/>
              </a:rPr>
              <a:t>、</a:t>
            </a:r>
            <a:r>
              <a:rPr sz="1000" spc="-10" dirty="0">
                <a:latin typeface="ＭＳ 明朝"/>
                <a:cs typeface="ＭＳ 明朝"/>
              </a:rPr>
              <a:t>途</a:t>
            </a:r>
            <a:r>
              <a:rPr sz="1000" dirty="0">
                <a:latin typeface="ＭＳ 明朝"/>
                <a:cs typeface="ＭＳ 明朝"/>
              </a:rPr>
              <a:t>中</a:t>
            </a:r>
            <a:r>
              <a:rPr sz="1000" spc="-5" dirty="0">
                <a:latin typeface="ＭＳ 明朝"/>
                <a:cs typeface="ＭＳ 明朝"/>
              </a:rPr>
              <a:t>の</a:t>
            </a:r>
            <a:r>
              <a:rPr sz="1000" spc="-10" dirty="0">
                <a:latin typeface="ＭＳ 明朝"/>
                <a:cs typeface="ＭＳ 明朝"/>
              </a:rPr>
              <a:t>期</a:t>
            </a:r>
            <a:r>
              <a:rPr sz="1000" dirty="0">
                <a:latin typeface="ＭＳ 明朝"/>
                <a:cs typeface="ＭＳ 明朝"/>
              </a:rPr>
              <a:t>間</a:t>
            </a:r>
            <a:r>
              <a:rPr sz="1000" spc="-5" dirty="0">
                <a:latin typeface="ＭＳ 明朝"/>
                <a:cs typeface="ＭＳ 明朝"/>
              </a:rPr>
              <a:t>で</a:t>
            </a:r>
            <a:r>
              <a:rPr sz="1000" spc="-10" dirty="0">
                <a:latin typeface="ＭＳ 明朝"/>
                <a:cs typeface="ＭＳ 明朝"/>
              </a:rPr>
              <a:t>認</a:t>
            </a:r>
            <a:r>
              <a:rPr sz="1000" dirty="0">
                <a:latin typeface="ＭＳ 明朝"/>
                <a:cs typeface="ＭＳ 明朝"/>
              </a:rPr>
              <a:t>定</a:t>
            </a:r>
            <a:r>
              <a:rPr sz="1000" spc="-5" dirty="0">
                <a:latin typeface="ＭＳ 明朝"/>
                <a:cs typeface="ＭＳ 明朝"/>
              </a:rPr>
              <a:t>デ</a:t>
            </a:r>
            <a:r>
              <a:rPr sz="1000" spc="-10" dirty="0">
                <a:latin typeface="ＭＳ 明朝"/>
                <a:cs typeface="ＭＳ 明朝"/>
              </a:rPr>
              <a:t>ー</a:t>
            </a:r>
            <a:r>
              <a:rPr sz="1000" dirty="0">
                <a:latin typeface="ＭＳ 明朝"/>
                <a:cs typeface="ＭＳ 明朝"/>
              </a:rPr>
              <a:t>タ</a:t>
            </a:r>
            <a:r>
              <a:rPr sz="1000" spc="-5" dirty="0">
                <a:latin typeface="ＭＳ 明朝"/>
                <a:cs typeface="ＭＳ 明朝"/>
              </a:rPr>
              <a:t>が</a:t>
            </a:r>
            <a:r>
              <a:rPr sz="1000" spc="-10" dirty="0">
                <a:latin typeface="ＭＳ 明朝"/>
                <a:cs typeface="ＭＳ 明朝"/>
              </a:rPr>
              <a:t>な</a:t>
            </a:r>
            <a:r>
              <a:rPr sz="1000" dirty="0">
                <a:latin typeface="ＭＳ 明朝"/>
                <a:cs typeface="ＭＳ 明朝"/>
              </a:rPr>
              <a:t>い</a:t>
            </a:r>
            <a:r>
              <a:rPr sz="1000" spc="-5" dirty="0">
                <a:latin typeface="ＭＳ 明朝"/>
                <a:cs typeface="ＭＳ 明朝"/>
              </a:rPr>
              <a:t>場</a:t>
            </a:r>
            <a:r>
              <a:rPr sz="1000" spc="-10" dirty="0">
                <a:latin typeface="ＭＳ 明朝"/>
                <a:cs typeface="ＭＳ 明朝"/>
              </a:rPr>
              <a:t>合</a:t>
            </a:r>
            <a:r>
              <a:rPr sz="1000" dirty="0">
                <a:latin typeface="ＭＳ 明朝"/>
                <a:cs typeface="ＭＳ 明朝"/>
              </a:rPr>
              <a:t>も</a:t>
            </a:r>
            <a:r>
              <a:rPr sz="1000" spc="-5" dirty="0">
                <a:latin typeface="ＭＳ 明朝"/>
                <a:cs typeface="ＭＳ 明朝"/>
              </a:rPr>
              <a:t>「</a:t>
            </a:r>
            <a:r>
              <a:rPr sz="1000" spc="-10" dirty="0">
                <a:latin typeface="ＭＳ 明朝"/>
                <a:cs typeface="ＭＳ 明朝"/>
              </a:rPr>
              <a:t>非</a:t>
            </a:r>
            <a:r>
              <a:rPr sz="1000" dirty="0">
                <a:latin typeface="ＭＳ 明朝"/>
                <a:cs typeface="ＭＳ 明朝"/>
              </a:rPr>
              <a:t>該</a:t>
            </a:r>
            <a:r>
              <a:rPr sz="1000" spc="-5" dirty="0">
                <a:latin typeface="ＭＳ 明朝"/>
                <a:cs typeface="ＭＳ 明朝"/>
              </a:rPr>
              <a:t>当</a:t>
            </a:r>
            <a:r>
              <a:rPr sz="1000" spc="-10" dirty="0">
                <a:latin typeface="ＭＳ 明朝"/>
                <a:cs typeface="ＭＳ 明朝"/>
              </a:rPr>
              <a:t>」</a:t>
            </a:r>
            <a:r>
              <a:rPr sz="1000" dirty="0">
                <a:latin typeface="ＭＳ 明朝"/>
                <a:cs typeface="ＭＳ 明朝"/>
              </a:rPr>
              <a:t>に</a:t>
            </a:r>
            <a:r>
              <a:rPr sz="1000" spc="-5" dirty="0">
                <a:latin typeface="ＭＳ 明朝"/>
                <a:cs typeface="ＭＳ 明朝"/>
              </a:rPr>
              <a:t>含</a:t>
            </a:r>
            <a:r>
              <a:rPr sz="1000" spc="-10" dirty="0">
                <a:latin typeface="ＭＳ 明朝"/>
                <a:cs typeface="ＭＳ 明朝"/>
              </a:rPr>
              <a:t>む</a:t>
            </a:r>
            <a:r>
              <a:rPr sz="1000" dirty="0">
                <a:latin typeface="ＭＳ 明朝"/>
                <a:cs typeface="ＭＳ 明朝"/>
              </a:rPr>
              <a:t>。</a:t>
            </a:r>
            <a:r>
              <a:rPr sz="1000" spc="-5" dirty="0">
                <a:latin typeface="ＭＳ 明朝"/>
                <a:cs typeface="ＭＳ 明朝"/>
              </a:rPr>
              <a:t>な</a:t>
            </a:r>
            <a:r>
              <a:rPr sz="1000" dirty="0">
                <a:latin typeface="ＭＳ 明朝"/>
                <a:cs typeface="ＭＳ 明朝"/>
              </a:rPr>
              <a:t>お、</a:t>
            </a:r>
            <a:r>
              <a:rPr sz="1000" spc="-10" dirty="0">
                <a:latin typeface="ＭＳ 明朝"/>
                <a:cs typeface="ＭＳ 明朝"/>
              </a:rPr>
              <a:t>「</a:t>
            </a:r>
            <a:r>
              <a:rPr sz="1000" spc="-5" dirty="0">
                <a:latin typeface="ＭＳ 明朝"/>
                <a:cs typeface="ＭＳ 明朝"/>
              </a:rPr>
              <a:t>死</a:t>
            </a:r>
            <a:r>
              <a:rPr sz="1000" dirty="0">
                <a:latin typeface="ＭＳ 明朝"/>
                <a:cs typeface="ＭＳ 明朝"/>
              </a:rPr>
              <a:t>亡</a:t>
            </a:r>
            <a:r>
              <a:rPr sz="1000" spc="-5" dirty="0">
                <a:latin typeface="ＭＳ 明朝"/>
                <a:cs typeface="ＭＳ 明朝"/>
              </a:rPr>
              <a:t>」</a:t>
            </a:r>
            <a:r>
              <a:rPr sz="1000" spc="-10" dirty="0">
                <a:latin typeface="ＭＳ 明朝"/>
                <a:cs typeface="ＭＳ 明朝"/>
              </a:rPr>
              <a:t>は</a:t>
            </a:r>
            <a:r>
              <a:rPr sz="1000" dirty="0">
                <a:latin typeface="ＭＳ 明朝"/>
                <a:cs typeface="ＭＳ 明朝"/>
              </a:rPr>
              <a:t>、</a:t>
            </a:r>
            <a:r>
              <a:rPr sz="1000" spc="-5" dirty="0">
                <a:latin typeface="ＭＳ 明朝"/>
                <a:cs typeface="ＭＳ 明朝"/>
              </a:rPr>
              <a:t>保</a:t>
            </a:r>
            <a:r>
              <a:rPr sz="1000" spc="-10" dirty="0">
                <a:latin typeface="ＭＳ 明朝"/>
                <a:cs typeface="ＭＳ 明朝"/>
              </a:rPr>
              <a:t>険</a:t>
            </a:r>
            <a:r>
              <a:rPr sz="1000" dirty="0">
                <a:latin typeface="ＭＳ 明朝"/>
                <a:cs typeface="ＭＳ 明朝"/>
              </a:rPr>
              <a:t>者</a:t>
            </a:r>
            <a:r>
              <a:rPr sz="1000" spc="-5" dirty="0">
                <a:latin typeface="ＭＳ 明朝"/>
                <a:cs typeface="ＭＳ 明朝"/>
              </a:rPr>
              <a:t>が</a:t>
            </a:r>
            <a:r>
              <a:rPr sz="1000" spc="-10" dirty="0">
                <a:latin typeface="ＭＳ 明朝"/>
                <a:cs typeface="ＭＳ 明朝"/>
              </a:rPr>
              <a:t>把</a:t>
            </a:r>
            <a:r>
              <a:rPr sz="1000" dirty="0">
                <a:latin typeface="ＭＳ 明朝"/>
                <a:cs typeface="ＭＳ 明朝"/>
              </a:rPr>
              <a:t>握</a:t>
            </a:r>
            <a:r>
              <a:rPr sz="1000" spc="-5" dirty="0">
                <a:latin typeface="ＭＳ 明朝"/>
                <a:cs typeface="ＭＳ 明朝"/>
              </a:rPr>
              <a:t>し</a:t>
            </a:r>
            <a:r>
              <a:rPr sz="1000" spc="-10" dirty="0">
                <a:latin typeface="ＭＳ 明朝"/>
                <a:cs typeface="ＭＳ 明朝"/>
              </a:rPr>
              <a:t>て</a:t>
            </a:r>
            <a:r>
              <a:rPr sz="1000" dirty="0">
                <a:latin typeface="ＭＳ 明朝"/>
                <a:cs typeface="ＭＳ 明朝"/>
              </a:rPr>
              <a:t>い</a:t>
            </a:r>
            <a:r>
              <a:rPr sz="1000" spc="-5" dirty="0">
                <a:latin typeface="ＭＳ 明朝"/>
                <a:cs typeface="ＭＳ 明朝"/>
              </a:rPr>
              <a:t>る</a:t>
            </a:r>
            <a:r>
              <a:rPr sz="1000" spc="-10" dirty="0">
                <a:latin typeface="ＭＳ 明朝"/>
                <a:cs typeface="ＭＳ 明朝"/>
              </a:rPr>
              <a:t>限</a:t>
            </a:r>
            <a:r>
              <a:rPr sz="1000" dirty="0">
                <a:latin typeface="ＭＳ 明朝"/>
                <a:cs typeface="ＭＳ 明朝"/>
              </a:rPr>
              <a:t>りの</a:t>
            </a:r>
            <a:r>
              <a:rPr sz="1000" spc="-5" dirty="0">
                <a:latin typeface="ＭＳ 明朝"/>
                <a:cs typeface="ＭＳ 明朝"/>
              </a:rPr>
              <a:t>デ</a:t>
            </a:r>
            <a:r>
              <a:rPr sz="1000" dirty="0">
                <a:latin typeface="ＭＳ 明朝"/>
                <a:cs typeface="ＭＳ 明朝"/>
              </a:rPr>
              <a:t>ー</a:t>
            </a:r>
            <a:r>
              <a:rPr sz="1000" spc="-5" dirty="0">
                <a:latin typeface="ＭＳ 明朝"/>
                <a:cs typeface="ＭＳ 明朝"/>
              </a:rPr>
              <a:t>タ</a:t>
            </a:r>
            <a:r>
              <a:rPr sz="1000" spc="-10" dirty="0">
                <a:latin typeface="ＭＳ 明朝"/>
                <a:cs typeface="ＭＳ 明朝"/>
              </a:rPr>
              <a:t>で</a:t>
            </a:r>
            <a:r>
              <a:rPr sz="1000" dirty="0">
                <a:latin typeface="ＭＳ 明朝"/>
                <a:cs typeface="ＭＳ 明朝"/>
              </a:rPr>
              <a:t>あ</a:t>
            </a:r>
            <a:r>
              <a:rPr sz="1000" spc="-5" dirty="0">
                <a:latin typeface="ＭＳ 明朝"/>
                <a:cs typeface="ＭＳ 明朝"/>
              </a:rPr>
              <a:t>る。</a:t>
            </a:r>
            <a:endParaRPr sz="1000">
              <a:latin typeface="ＭＳ 明朝"/>
              <a:cs typeface="ＭＳ 明朝"/>
            </a:endParaRPr>
          </a:p>
        </p:txBody>
      </p:sp>
      <p:sp>
        <p:nvSpPr>
          <p:cNvPr id="10" name="object 10"/>
          <p:cNvSpPr/>
          <p:nvPr/>
        </p:nvSpPr>
        <p:spPr>
          <a:xfrm>
            <a:off x="8325611" y="5393435"/>
            <a:ext cx="32384" cy="0"/>
          </a:xfrm>
          <a:custGeom>
            <a:avLst/>
            <a:gdLst/>
            <a:ahLst/>
            <a:cxnLst/>
            <a:rect l="l" t="t" r="r" b="b"/>
            <a:pathLst>
              <a:path w="32384">
                <a:moveTo>
                  <a:pt x="0" y="0"/>
                </a:moveTo>
                <a:lnTo>
                  <a:pt x="32004" y="0"/>
                </a:lnTo>
              </a:path>
            </a:pathLst>
          </a:custGeom>
          <a:ln w="3175">
            <a:solidFill>
              <a:srgbClr val="F1F1F1"/>
            </a:solidFill>
          </a:ln>
        </p:spPr>
        <p:txBody>
          <a:bodyPr wrap="square" lIns="0" tIns="0" rIns="0" bIns="0" rtlCol="0"/>
          <a:lstStyle/>
          <a:p>
            <a:endParaRPr/>
          </a:p>
        </p:txBody>
      </p:sp>
      <p:sp>
        <p:nvSpPr>
          <p:cNvPr id="11" name="object 11"/>
          <p:cNvSpPr/>
          <p:nvPr/>
        </p:nvSpPr>
        <p:spPr>
          <a:xfrm>
            <a:off x="1367408" y="5388864"/>
            <a:ext cx="0" cy="9525"/>
          </a:xfrm>
          <a:custGeom>
            <a:avLst/>
            <a:gdLst/>
            <a:ahLst/>
            <a:cxnLst/>
            <a:rect l="l" t="t" r="r" b="b"/>
            <a:pathLst>
              <a:path h="9525">
                <a:moveTo>
                  <a:pt x="0" y="0"/>
                </a:moveTo>
                <a:lnTo>
                  <a:pt x="0" y="9144"/>
                </a:lnTo>
              </a:path>
            </a:pathLst>
          </a:custGeom>
          <a:ln w="3175">
            <a:solidFill>
              <a:srgbClr val="F1F1F1"/>
            </a:solidFill>
          </a:ln>
        </p:spPr>
        <p:txBody>
          <a:bodyPr wrap="square" lIns="0" tIns="0" rIns="0" bIns="0" rtlCol="0"/>
          <a:lstStyle/>
          <a:p>
            <a:endParaRPr/>
          </a:p>
        </p:txBody>
      </p:sp>
      <p:sp>
        <p:nvSpPr>
          <p:cNvPr id="12" name="object 12"/>
          <p:cNvSpPr/>
          <p:nvPr/>
        </p:nvSpPr>
        <p:spPr>
          <a:xfrm>
            <a:off x="1367408" y="4261103"/>
            <a:ext cx="0" cy="9525"/>
          </a:xfrm>
          <a:custGeom>
            <a:avLst/>
            <a:gdLst/>
            <a:ahLst/>
            <a:cxnLst/>
            <a:rect l="l" t="t" r="r" b="b"/>
            <a:pathLst>
              <a:path h="9525">
                <a:moveTo>
                  <a:pt x="0" y="0"/>
                </a:moveTo>
                <a:lnTo>
                  <a:pt x="0" y="9144"/>
                </a:lnTo>
              </a:path>
            </a:pathLst>
          </a:custGeom>
          <a:ln w="3175">
            <a:solidFill>
              <a:srgbClr val="F1F1F1"/>
            </a:solidFill>
          </a:ln>
        </p:spPr>
        <p:txBody>
          <a:bodyPr wrap="square" lIns="0" tIns="0" rIns="0" bIns="0" rtlCol="0"/>
          <a:lstStyle/>
          <a:p>
            <a:endParaRPr/>
          </a:p>
        </p:txBody>
      </p:sp>
      <p:sp>
        <p:nvSpPr>
          <p:cNvPr id="13" name="object 13"/>
          <p:cNvSpPr/>
          <p:nvPr/>
        </p:nvSpPr>
        <p:spPr>
          <a:xfrm>
            <a:off x="1367408" y="3133344"/>
            <a:ext cx="0" cy="9525"/>
          </a:xfrm>
          <a:custGeom>
            <a:avLst/>
            <a:gdLst/>
            <a:ahLst/>
            <a:cxnLst/>
            <a:rect l="l" t="t" r="r" b="b"/>
            <a:pathLst>
              <a:path h="9525">
                <a:moveTo>
                  <a:pt x="0" y="0"/>
                </a:moveTo>
                <a:lnTo>
                  <a:pt x="0" y="9144"/>
                </a:lnTo>
              </a:path>
            </a:pathLst>
          </a:custGeom>
          <a:ln w="3175">
            <a:solidFill>
              <a:srgbClr val="F1F1F1"/>
            </a:solidFill>
          </a:ln>
        </p:spPr>
        <p:txBody>
          <a:bodyPr wrap="square" lIns="0" tIns="0" rIns="0" bIns="0" rtlCol="0"/>
          <a:lstStyle/>
          <a:p>
            <a:endParaRPr/>
          </a:p>
        </p:txBody>
      </p:sp>
      <p:sp>
        <p:nvSpPr>
          <p:cNvPr id="36" name="object 36"/>
          <p:cNvSpPr txBox="1"/>
          <p:nvPr/>
        </p:nvSpPr>
        <p:spPr>
          <a:xfrm>
            <a:off x="2819145" y="5284978"/>
            <a:ext cx="348615"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FFFFFF"/>
                </a:solidFill>
                <a:latin typeface="ＭＳ Ｐゴシック"/>
                <a:cs typeface="ＭＳ Ｐゴシック"/>
              </a:rPr>
              <a:t>40.6%</a:t>
            </a:r>
            <a:endParaRPr sz="1200">
              <a:latin typeface="ＭＳ Ｐゴシック"/>
              <a:cs typeface="ＭＳ Ｐゴシック"/>
            </a:endParaRPr>
          </a:p>
        </p:txBody>
      </p:sp>
      <p:sp>
        <p:nvSpPr>
          <p:cNvPr id="37" name="object 37"/>
          <p:cNvSpPr txBox="1"/>
          <p:nvPr/>
        </p:nvSpPr>
        <p:spPr>
          <a:xfrm>
            <a:off x="3088513" y="4156659"/>
            <a:ext cx="348615" cy="208915"/>
          </a:xfrm>
          <a:prstGeom prst="rect">
            <a:avLst/>
          </a:prstGeom>
        </p:spPr>
        <p:txBody>
          <a:bodyPr vert="horz" wrap="square" lIns="0" tIns="12700" rIns="0" bIns="0" rtlCol="0">
            <a:spAutoFit/>
          </a:bodyPr>
          <a:lstStyle/>
          <a:p>
            <a:pPr>
              <a:lnSpc>
                <a:spcPct val="100000"/>
              </a:lnSpc>
              <a:spcBef>
                <a:spcPts val="100"/>
              </a:spcBef>
            </a:pPr>
            <a:r>
              <a:rPr sz="1200" dirty="0">
                <a:solidFill>
                  <a:srgbClr val="FFFFFF"/>
                </a:solidFill>
                <a:latin typeface="ＭＳ Ｐゴシック"/>
                <a:cs typeface="ＭＳ Ｐゴシック"/>
              </a:rPr>
              <a:t>47</a:t>
            </a:r>
            <a:r>
              <a:rPr sz="1200" spc="-10" dirty="0">
                <a:solidFill>
                  <a:srgbClr val="FFFFFF"/>
                </a:solidFill>
                <a:latin typeface="ＭＳ Ｐゴシック"/>
                <a:cs typeface="ＭＳ Ｐゴシック"/>
              </a:rPr>
              <a:t>.</a:t>
            </a:r>
            <a:r>
              <a:rPr sz="1200" dirty="0">
                <a:solidFill>
                  <a:srgbClr val="FFFFFF"/>
                </a:solidFill>
                <a:latin typeface="ＭＳ Ｐゴシック"/>
                <a:cs typeface="ＭＳ Ｐゴシック"/>
              </a:rPr>
              <a:t>3%</a:t>
            </a:r>
            <a:endParaRPr sz="1200">
              <a:latin typeface="ＭＳ Ｐゴシック"/>
              <a:cs typeface="ＭＳ Ｐゴシック"/>
            </a:endParaRPr>
          </a:p>
        </p:txBody>
      </p:sp>
      <p:sp>
        <p:nvSpPr>
          <p:cNvPr id="38" name="object 38"/>
          <p:cNvSpPr txBox="1"/>
          <p:nvPr/>
        </p:nvSpPr>
        <p:spPr>
          <a:xfrm>
            <a:off x="2888614" y="3029203"/>
            <a:ext cx="348615"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FFFFFF"/>
                </a:solidFill>
                <a:latin typeface="ＭＳ Ｐゴシック"/>
                <a:cs typeface="ＭＳ Ｐゴシック"/>
              </a:rPr>
              <a:t>42.3%</a:t>
            </a:r>
            <a:endParaRPr sz="1200">
              <a:latin typeface="ＭＳ Ｐゴシック"/>
              <a:cs typeface="ＭＳ Ｐゴシック"/>
            </a:endParaRPr>
          </a:p>
        </p:txBody>
      </p:sp>
      <p:sp>
        <p:nvSpPr>
          <p:cNvPr id="39" name="object 39"/>
          <p:cNvSpPr txBox="1"/>
          <p:nvPr/>
        </p:nvSpPr>
        <p:spPr>
          <a:xfrm>
            <a:off x="4768850" y="5284978"/>
            <a:ext cx="272415"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FFFFFF"/>
                </a:solidFill>
                <a:latin typeface="ＭＳ Ｐゴシック"/>
                <a:cs typeface="ＭＳ Ｐゴシック"/>
              </a:rPr>
              <a:t>7</a:t>
            </a:r>
            <a:r>
              <a:rPr sz="1200" spc="-5" dirty="0">
                <a:solidFill>
                  <a:srgbClr val="FFFFFF"/>
                </a:solidFill>
                <a:latin typeface="ＭＳ Ｐゴシック"/>
                <a:cs typeface="ＭＳ Ｐゴシック"/>
              </a:rPr>
              <a:t>.</a:t>
            </a:r>
            <a:r>
              <a:rPr sz="1200" dirty="0">
                <a:solidFill>
                  <a:srgbClr val="FFFFFF"/>
                </a:solidFill>
                <a:latin typeface="ＭＳ Ｐゴシック"/>
                <a:cs typeface="ＭＳ Ｐゴシック"/>
              </a:rPr>
              <a:t>3%</a:t>
            </a:r>
            <a:endParaRPr sz="1200">
              <a:latin typeface="ＭＳ Ｐゴシック"/>
              <a:cs typeface="ＭＳ Ｐゴシック"/>
            </a:endParaRPr>
          </a:p>
        </p:txBody>
      </p:sp>
      <p:sp>
        <p:nvSpPr>
          <p:cNvPr id="40" name="object 40"/>
          <p:cNvSpPr txBox="1"/>
          <p:nvPr/>
        </p:nvSpPr>
        <p:spPr>
          <a:xfrm>
            <a:off x="5780785" y="4156659"/>
            <a:ext cx="348615" cy="208915"/>
          </a:xfrm>
          <a:prstGeom prst="rect">
            <a:avLst/>
          </a:prstGeom>
        </p:spPr>
        <p:txBody>
          <a:bodyPr vert="horz" wrap="square" lIns="0" tIns="12700" rIns="0" bIns="0" rtlCol="0">
            <a:spAutoFit/>
          </a:bodyPr>
          <a:lstStyle/>
          <a:p>
            <a:pPr>
              <a:lnSpc>
                <a:spcPct val="100000"/>
              </a:lnSpc>
              <a:spcBef>
                <a:spcPts val="100"/>
              </a:spcBef>
            </a:pPr>
            <a:r>
              <a:rPr sz="1200" dirty="0">
                <a:solidFill>
                  <a:srgbClr val="FFFFFF"/>
                </a:solidFill>
                <a:latin typeface="ＭＳ Ｐゴシック"/>
                <a:cs typeface="ＭＳ Ｐゴシック"/>
              </a:rPr>
              <a:t>20</a:t>
            </a:r>
            <a:r>
              <a:rPr sz="1200" spc="-10" dirty="0">
                <a:solidFill>
                  <a:srgbClr val="FFFFFF"/>
                </a:solidFill>
                <a:latin typeface="ＭＳ Ｐゴシック"/>
                <a:cs typeface="ＭＳ Ｐゴシック"/>
              </a:rPr>
              <a:t>.</a:t>
            </a:r>
            <a:r>
              <a:rPr sz="1200" dirty="0">
                <a:solidFill>
                  <a:srgbClr val="FFFFFF"/>
                </a:solidFill>
                <a:latin typeface="ＭＳ Ｐゴシック"/>
                <a:cs typeface="ＭＳ Ｐゴシック"/>
              </a:rPr>
              <a:t>1%</a:t>
            </a:r>
            <a:endParaRPr sz="1200">
              <a:latin typeface="ＭＳ Ｐゴシック"/>
              <a:cs typeface="ＭＳ Ｐゴシック"/>
            </a:endParaRPr>
          </a:p>
        </p:txBody>
      </p:sp>
      <p:sp>
        <p:nvSpPr>
          <p:cNvPr id="42" name="object 42"/>
          <p:cNvSpPr txBox="1"/>
          <p:nvPr/>
        </p:nvSpPr>
        <p:spPr>
          <a:xfrm>
            <a:off x="6590410" y="5284978"/>
            <a:ext cx="348615"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FFFFFF"/>
                </a:solidFill>
                <a:latin typeface="ＭＳ Ｐゴシック"/>
                <a:cs typeface="ＭＳ Ｐゴシック"/>
              </a:rPr>
              <a:t>39.3%</a:t>
            </a:r>
            <a:endParaRPr sz="1200">
              <a:latin typeface="ＭＳ Ｐゴシック"/>
              <a:cs typeface="ＭＳ Ｐゴシック"/>
            </a:endParaRPr>
          </a:p>
        </p:txBody>
      </p:sp>
      <p:sp>
        <p:nvSpPr>
          <p:cNvPr id="43" name="object 43"/>
          <p:cNvSpPr txBox="1"/>
          <p:nvPr/>
        </p:nvSpPr>
        <p:spPr>
          <a:xfrm>
            <a:off x="7414894" y="4156659"/>
            <a:ext cx="348615" cy="208915"/>
          </a:xfrm>
          <a:prstGeom prst="rect">
            <a:avLst/>
          </a:prstGeom>
        </p:spPr>
        <p:txBody>
          <a:bodyPr vert="horz" wrap="square" lIns="0" tIns="12700" rIns="0" bIns="0" rtlCol="0">
            <a:spAutoFit/>
          </a:bodyPr>
          <a:lstStyle/>
          <a:p>
            <a:pPr>
              <a:lnSpc>
                <a:spcPct val="100000"/>
              </a:lnSpc>
              <a:spcBef>
                <a:spcPts val="100"/>
              </a:spcBef>
            </a:pPr>
            <a:r>
              <a:rPr sz="1200" dirty="0">
                <a:solidFill>
                  <a:srgbClr val="FFFFFF"/>
                </a:solidFill>
                <a:latin typeface="ＭＳ Ｐゴシック"/>
                <a:cs typeface="ＭＳ Ｐゴシック"/>
              </a:rPr>
              <a:t>20</a:t>
            </a:r>
            <a:r>
              <a:rPr sz="1200" spc="-10" dirty="0">
                <a:solidFill>
                  <a:srgbClr val="FFFFFF"/>
                </a:solidFill>
                <a:latin typeface="ＭＳ Ｐゴシック"/>
                <a:cs typeface="ＭＳ Ｐゴシック"/>
              </a:rPr>
              <a:t>.</a:t>
            </a:r>
            <a:r>
              <a:rPr sz="1200" dirty="0">
                <a:solidFill>
                  <a:srgbClr val="FFFFFF"/>
                </a:solidFill>
                <a:latin typeface="ＭＳ Ｐゴシック"/>
                <a:cs typeface="ＭＳ Ｐゴシック"/>
              </a:rPr>
              <a:t>8%</a:t>
            </a:r>
            <a:endParaRPr sz="1200">
              <a:latin typeface="ＭＳ Ｐゴシック"/>
              <a:cs typeface="ＭＳ Ｐゴシック"/>
            </a:endParaRPr>
          </a:p>
        </p:txBody>
      </p:sp>
      <p:sp>
        <p:nvSpPr>
          <p:cNvPr id="44" name="object 44"/>
          <p:cNvSpPr txBox="1"/>
          <p:nvPr/>
        </p:nvSpPr>
        <p:spPr>
          <a:xfrm>
            <a:off x="7003415" y="3029203"/>
            <a:ext cx="348615"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FFFFFF"/>
                </a:solidFill>
                <a:latin typeface="ＭＳ Ｐゴシック"/>
                <a:cs typeface="ＭＳ Ｐゴシック"/>
              </a:rPr>
              <a:t>26.5%</a:t>
            </a:r>
            <a:endParaRPr sz="1200">
              <a:latin typeface="ＭＳ Ｐゴシック"/>
              <a:cs typeface="ＭＳ Ｐゴシック"/>
            </a:endParaRPr>
          </a:p>
        </p:txBody>
      </p:sp>
      <p:sp>
        <p:nvSpPr>
          <p:cNvPr id="45" name="object 45"/>
          <p:cNvSpPr txBox="1"/>
          <p:nvPr/>
        </p:nvSpPr>
        <p:spPr>
          <a:xfrm>
            <a:off x="8212835" y="5284978"/>
            <a:ext cx="272415"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FFFFFF"/>
                </a:solidFill>
                <a:latin typeface="ＭＳ Ｐゴシック"/>
                <a:cs typeface="ＭＳ Ｐゴシック"/>
              </a:rPr>
              <a:t>0</a:t>
            </a:r>
            <a:r>
              <a:rPr sz="1200" spc="-5" dirty="0">
                <a:solidFill>
                  <a:srgbClr val="FFFFFF"/>
                </a:solidFill>
                <a:latin typeface="ＭＳ Ｐゴシック"/>
                <a:cs typeface="ＭＳ Ｐゴシック"/>
              </a:rPr>
              <a:t>.</a:t>
            </a:r>
            <a:r>
              <a:rPr sz="1200" dirty="0">
                <a:solidFill>
                  <a:srgbClr val="FFFFFF"/>
                </a:solidFill>
                <a:latin typeface="ＭＳ Ｐゴシック"/>
                <a:cs typeface="ＭＳ Ｐゴシック"/>
              </a:rPr>
              <a:t>4%</a:t>
            </a:r>
            <a:endParaRPr sz="1200">
              <a:latin typeface="ＭＳ Ｐゴシック"/>
              <a:cs typeface="ＭＳ Ｐゴシック"/>
            </a:endParaRPr>
          </a:p>
        </p:txBody>
      </p:sp>
      <p:sp>
        <p:nvSpPr>
          <p:cNvPr id="46" name="object 46"/>
          <p:cNvSpPr txBox="1"/>
          <p:nvPr/>
        </p:nvSpPr>
        <p:spPr>
          <a:xfrm>
            <a:off x="8689593" y="5284978"/>
            <a:ext cx="348615"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FFFFFF"/>
                </a:solidFill>
                <a:latin typeface="ＭＳ Ｐゴシック"/>
                <a:cs typeface="ＭＳ Ｐゴシック"/>
              </a:rPr>
              <a:t>12.5%</a:t>
            </a:r>
            <a:endParaRPr sz="1200">
              <a:latin typeface="ＭＳ Ｐゴシック"/>
              <a:cs typeface="ＭＳ Ｐゴシック"/>
            </a:endParaRPr>
          </a:p>
        </p:txBody>
      </p:sp>
      <p:sp>
        <p:nvSpPr>
          <p:cNvPr id="47" name="object 47"/>
          <p:cNvSpPr txBox="1"/>
          <p:nvPr/>
        </p:nvSpPr>
        <p:spPr>
          <a:xfrm>
            <a:off x="8347836" y="4156659"/>
            <a:ext cx="781685" cy="208915"/>
          </a:xfrm>
          <a:prstGeom prst="rect">
            <a:avLst/>
          </a:prstGeom>
        </p:spPr>
        <p:txBody>
          <a:bodyPr vert="horz" wrap="square" lIns="0" tIns="12700" rIns="0" bIns="0" rtlCol="0">
            <a:spAutoFit/>
          </a:bodyPr>
          <a:lstStyle/>
          <a:p>
            <a:pPr>
              <a:lnSpc>
                <a:spcPct val="100000"/>
              </a:lnSpc>
              <a:spcBef>
                <a:spcPts val="100"/>
              </a:spcBef>
              <a:tabLst>
                <a:tab pos="433070" algn="l"/>
              </a:tabLst>
            </a:pPr>
            <a:r>
              <a:rPr sz="1200" dirty="0">
                <a:solidFill>
                  <a:srgbClr val="FFFFFF"/>
                </a:solidFill>
                <a:latin typeface="ＭＳ Ｐゴシック"/>
                <a:cs typeface="ＭＳ Ｐゴシック"/>
              </a:rPr>
              <a:t>1</a:t>
            </a:r>
            <a:r>
              <a:rPr sz="1200" spc="-5" dirty="0">
                <a:solidFill>
                  <a:srgbClr val="FFFFFF"/>
                </a:solidFill>
                <a:latin typeface="ＭＳ Ｐゴシック"/>
                <a:cs typeface="ＭＳ Ｐゴシック"/>
              </a:rPr>
              <a:t>.</a:t>
            </a:r>
            <a:r>
              <a:rPr sz="1200" dirty="0">
                <a:solidFill>
                  <a:srgbClr val="FFFFFF"/>
                </a:solidFill>
                <a:latin typeface="ＭＳ Ｐゴシック"/>
                <a:cs typeface="ＭＳ Ｐゴシック"/>
              </a:rPr>
              <a:t>6%	10</a:t>
            </a:r>
            <a:r>
              <a:rPr sz="1200" spc="-10" dirty="0">
                <a:solidFill>
                  <a:srgbClr val="FFFFFF"/>
                </a:solidFill>
                <a:latin typeface="ＭＳ Ｐゴシック"/>
                <a:cs typeface="ＭＳ Ｐゴシック"/>
              </a:rPr>
              <a:t>.</a:t>
            </a:r>
            <a:r>
              <a:rPr sz="1200" dirty="0">
                <a:solidFill>
                  <a:srgbClr val="FFFFFF"/>
                </a:solidFill>
                <a:latin typeface="ＭＳ Ｐゴシック"/>
                <a:cs typeface="ＭＳ Ｐゴシック"/>
              </a:rPr>
              <a:t>2%</a:t>
            </a:r>
            <a:endParaRPr sz="1200">
              <a:latin typeface="ＭＳ Ｐゴシック"/>
              <a:cs typeface="ＭＳ Ｐゴシック"/>
            </a:endParaRPr>
          </a:p>
        </p:txBody>
      </p:sp>
      <p:sp>
        <p:nvSpPr>
          <p:cNvPr id="63" name="object 63"/>
          <p:cNvSpPr txBox="1"/>
          <p:nvPr/>
        </p:nvSpPr>
        <p:spPr>
          <a:xfrm>
            <a:off x="4952936" y="637943"/>
            <a:ext cx="4817110" cy="239395"/>
          </a:xfrm>
          <a:prstGeom prst="rect">
            <a:avLst/>
          </a:prstGeom>
        </p:spPr>
        <p:txBody>
          <a:bodyPr vert="horz" wrap="square" lIns="0" tIns="13335" rIns="0" bIns="0" rtlCol="0">
            <a:spAutoFit/>
          </a:bodyPr>
          <a:lstStyle/>
          <a:p>
            <a:pPr marL="12700">
              <a:lnSpc>
                <a:spcPct val="100000"/>
              </a:lnSpc>
              <a:spcBef>
                <a:spcPts val="105"/>
              </a:spcBef>
            </a:pPr>
            <a:r>
              <a:rPr sz="1400" dirty="0">
                <a:latin typeface="ＭＳ Ｐゴシック"/>
                <a:cs typeface="ＭＳ Ｐゴシック"/>
              </a:rPr>
              <a:t>※介護保険部会第</a:t>
            </a:r>
            <a:r>
              <a:rPr sz="1400" spc="-5" dirty="0">
                <a:latin typeface="ＭＳ Ｐゴシック"/>
                <a:cs typeface="ＭＳ Ｐゴシック"/>
              </a:rPr>
              <a:t>63</a:t>
            </a:r>
            <a:r>
              <a:rPr sz="1400" dirty="0">
                <a:latin typeface="ＭＳ Ｐゴシック"/>
                <a:cs typeface="ＭＳ Ｐゴシック"/>
              </a:rPr>
              <a:t>回</a:t>
            </a:r>
            <a:r>
              <a:rPr sz="1400" spc="-10" dirty="0">
                <a:latin typeface="ＭＳ Ｐゴシック"/>
                <a:cs typeface="ＭＳ Ｐゴシック"/>
              </a:rPr>
              <a:t>（</a:t>
            </a:r>
            <a:r>
              <a:rPr sz="1400" dirty="0">
                <a:latin typeface="ＭＳ Ｐゴシック"/>
                <a:cs typeface="ＭＳ Ｐゴシック"/>
              </a:rPr>
              <a:t>平</a:t>
            </a:r>
            <a:r>
              <a:rPr sz="1400" spc="-15" dirty="0">
                <a:latin typeface="ＭＳ Ｐゴシック"/>
                <a:cs typeface="ＭＳ Ｐゴシック"/>
              </a:rPr>
              <a:t>成</a:t>
            </a:r>
            <a:r>
              <a:rPr sz="1400" spc="-5" dirty="0">
                <a:latin typeface="ＭＳ Ｐゴシック"/>
                <a:cs typeface="ＭＳ Ｐゴシック"/>
              </a:rPr>
              <a:t>28</a:t>
            </a:r>
            <a:r>
              <a:rPr sz="1400" dirty="0">
                <a:latin typeface="ＭＳ Ｐゴシック"/>
                <a:cs typeface="ＭＳ Ｐゴシック"/>
              </a:rPr>
              <a:t>年９月７</a:t>
            </a:r>
            <a:r>
              <a:rPr sz="1400" spc="-15" dirty="0">
                <a:latin typeface="ＭＳ Ｐゴシック"/>
                <a:cs typeface="ＭＳ Ｐゴシック"/>
              </a:rPr>
              <a:t>日</a:t>
            </a:r>
            <a:r>
              <a:rPr sz="1400" dirty="0">
                <a:latin typeface="ＭＳ Ｐゴシック"/>
                <a:cs typeface="ＭＳ Ｐゴシック"/>
              </a:rPr>
              <a:t>）</a:t>
            </a:r>
            <a:r>
              <a:rPr sz="1400" spc="-15" dirty="0">
                <a:latin typeface="ＭＳ Ｐゴシック"/>
                <a:cs typeface="ＭＳ Ｐゴシック"/>
              </a:rPr>
              <a:t>の</a:t>
            </a:r>
            <a:r>
              <a:rPr sz="1400" dirty="0">
                <a:latin typeface="ＭＳ Ｐゴシック"/>
                <a:cs typeface="ＭＳ Ｐゴシック"/>
              </a:rPr>
              <a:t>参考</a:t>
            </a:r>
            <a:r>
              <a:rPr sz="1400" spc="-15" dirty="0">
                <a:latin typeface="ＭＳ Ｐゴシック"/>
                <a:cs typeface="ＭＳ Ｐゴシック"/>
              </a:rPr>
              <a:t>資</a:t>
            </a:r>
            <a:r>
              <a:rPr sz="1400" dirty="0">
                <a:latin typeface="ＭＳ Ｐゴシック"/>
                <a:cs typeface="ＭＳ Ｐゴシック"/>
              </a:rPr>
              <a:t>料２を改変</a:t>
            </a:r>
          </a:p>
        </p:txBody>
      </p:sp>
      <p:pic>
        <p:nvPicPr>
          <p:cNvPr id="64" name="図 6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2800" y="2195299"/>
            <a:ext cx="8600654" cy="3754325"/>
          </a:xfrm>
          <a:prstGeom prst="rect">
            <a:avLst/>
          </a:prstGeom>
        </p:spPr>
      </p:pic>
      <p:graphicFrame>
        <p:nvGraphicFramePr>
          <p:cNvPr id="65" name="表 64"/>
          <p:cNvGraphicFramePr>
            <a:graphicFrameLocks noGrp="1"/>
          </p:cNvGraphicFramePr>
          <p:nvPr>
            <p:extLst>
              <p:ext uri="{D42A27DB-BD31-4B8C-83A1-F6EECF244321}">
                <p14:modId xmlns:p14="http://schemas.microsoft.com/office/powerpoint/2010/main" val="3910281767"/>
              </p:ext>
            </p:extLst>
          </p:nvPr>
        </p:nvGraphicFramePr>
        <p:xfrm>
          <a:off x="7934543" y="-2583"/>
          <a:ext cx="1971457" cy="555480"/>
        </p:xfrm>
        <a:graphic>
          <a:graphicData uri="http://schemas.openxmlformats.org/drawingml/2006/table">
            <a:tbl>
              <a:tblPr firstRow="1" bandRow="1"/>
              <a:tblGrid>
                <a:gridCol w="1467457"/>
                <a:gridCol w="504000"/>
              </a:tblGrid>
              <a:tr h="336669">
                <a:tc>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社会保障審議会</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介護保険部会（第</a:t>
                      </a:r>
                      <a:r>
                        <a:rPr kumimoji="1" lang="en-US" altLang="ja-JP" sz="900" b="0" i="0" u="none" strike="noStrike" cap="none" normalizeH="0" baseline="0" dirty="0" smtClean="0">
                          <a:ln>
                            <a:noFill/>
                          </a:ln>
                          <a:solidFill>
                            <a:schemeClr val="tx1"/>
                          </a:solidFill>
                          <a:effectLst/>
                          <a:latin typeface="+mn-ea"/>
                          <a:ea typeface="+mn-ea"/>
                          <a:cs typeface="ＭＳ Ｐゴシック" pitchFamily="50" charset="-128"/>
                        </a:rPr>
                        <a:t>85</a:t>
                      </a: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回）</a:t>
                      </a:r>
                      <a:endParaRPr kumimoji="1" lang="ja-JP" altLang="en-US" sz="900" dirty="0">
                        <a:latin typeface="+mn-ea"/>
                        <a:ea typeface="+mn-ea"/>
                      </a:endParaRPr>
                    </a:p>
                  </a:txBody>
                  <a:tcPr marL="72000" marR="72000" marT="36000" marB="36000">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solidFill>
                      <a:schemeClr val="bg1"/>
                    </a:solidFill>
                  </a:tcPr>
                </a:tc>
                <a:tc rowSpan="2">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参考</a:t>
                      </a:r>
                      <a:endParaRPr kumimoji="1" lang="en-US" altLang="ja-JP" sz="900" b="0" i="0" u="none" strike="noStrike" cap="none" normalizeH="0" baseline="0" dirty="0" smtClean="0">
                        <a:ln>
                          <a:noFill/>
                        </a:ln>
                        <a:solidFill>
                          <a:schemeClr val="tx1"/>
                        </a:solidFill>
                        <a:effectLst/>
                        <a:latin typeface="+mn-ea"/>
                        <a:ea typeface="+mn-ea"/>
                        <a:cs typeface="ＭＳ Ｐゴシック"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資料１</a:t>
                      </a:r>
                      <a:endParaRPr kumimoji="1" lang="en-US" altLang="ja-JP" sz="900" b="0" i="0" u="none" strike="noStrike" cap="none" normalizeH="0" baseline="0" dirty="0" smtClean="0">
                        <a:ln>
                          <a:noFill/>
                        </a:ln>
                        <a:solidFill>
                          <a:schemeClr val="tx1"/>
                        </a:solidFill>
                        <a:effectLst/>
                        <a:latin typeface="+mn-ea"/>
                        <a:ea typeface="+mn-ea"/>
                        <a:cs typeface="ＭＳ Ｐゴシック" pitchFamily="50" charset="-128"/>
                      </a:endParaRPr>
                    </a:p>
                  </a:txBody>
                  <a:tcPr marL="72000" marR="72000" marT="36000" marB="36000" anchor="ctr">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solidFill>
                      <a:schemeClr val="bg1"/>
                    </a:solidFill>
                  </a:tcPr>
                </a:tc>
              </a:tr>
              <a:tr h="203331">
                <a:tc>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令和元年１１月１４日</a:t>
                      </a:r>
                      <a:endParaRPr kumimoji="1" lang="ja-JP" altLang="en-US" sz="900" dirty="0">
                        <a:latin typeface="+mn-ea"/>
                        <a:ea typeface="+mn-ea"/>
                      </a:endParaRPr>
                    </a:p>
                  </a:txBody>
                  <a:tcPr marL="72000" marR="72000" marT="36000" marB="36000" anchor="ctr">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solidFill>
                      <a:schemeClr val="bg1"/>
                    </a:solidFill>
                  </a:tcPr>
                </a:tc>
                <a:tc vMerge="1">
                  <a:txBody>
                    <a:bodyPr/>
                    <a:lstStyle/>
                    <a:p>
                      <a:endParaRPr kumimoji="1" lang="ja-JP" altLang="en-US" sz="1200" dirty="0"/>
                    </a:p>
                  </a:txBody>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角丸四角形 14"/>
          <p:cNvSpPr/>
          <p:nvPr/>
        </p:nvSpPr>
        <p:spPr>
          <a:xfrm>
            <a:off x="103059" y="721550"/>
            <a:ext cx="9774986" cy="6047695"/>
          </a:xfrm>
          <a:prstGeom prst="roundRect">
            <a:avLst>
              <a:gd name="adj" fmla="val 0"/>
            </a:avLst>
          </a:prstGeom>
          <a:ln/>
        </p:spPr>
        <p:style>
          <a:lnRef idx="2">
            <a:schemeClr val="dk1"/>
          </a:lnRef>
          <a:fillRef idx="1">
            <a:schemeClr val="lt1"/>
          </a:fillRef>
          <a:effectRef idx="0">
            <a:schemeClr val="dk1"/>
          </a:effectRef>
          <a:fontRef idx="minor">
            <a:schemeClr val="dk1"/>
          </a:fontRef>
        </p:style>
        <p:txBody>
          <a:bodyPr lIns="108000" rIns="108000" anchor="t" anchorCtr="0"/>
          <a:lstStyle/>
          <a:p>
            <a:pPr marL="177800" indent="-177800" algn="just"/>
            <a:endParaRPr lang="ja-JP" altLang="en-US" sz="1600" dirty="0">
              <a:solidFill>
                <a:prstClr val="black"/>
              </a:solidFill>
              <a:latin typeface="ＭＳ ゴシック" pitchFamily="49" charset="-128"/>
              <a:ea typeface="ＭＳ ゴシック" pitchFamily="49" charset="-128"/>
            </a:endParaRPr>
          </a:p>
          <a:p>
            <a:pPr marL="177800" indent="-177800" algn="just"/>
            <a:endParaRPr lang="en-US" altLang="ja-JP" sz="1600" b="1"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marL="177800" indent="-177800" algn="just"/>
            <a:r>
              <a:rPr lang="en-US" altLang="ja-JP" sz="1600" b="1"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1600" b="1"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要介護</a:t>
            </a:r>
            <a:r>
              <a:rPr lang="ja-JP" altLang="en-US" sz="1600" b="1"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認定</a:t>
            </a:r>
            <a:r>
              <a:rPr lang="ja-JP" altLang="en-US" sz="1600" b="1"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業務の各プロセスについて</a:t>
            </a:r>
            <a:r>
              <a:rPr lang="en-US" altLang="ja-JP" sz="1600" b="1"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endParaRPr lang="ja-JP" altLang="en-US"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indent="-288000"/>
            <a:r>
              <a:rPr lang="ja-JP" altLang="en-US" sz="16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　審査会が行った二次判定結果</a:t>
            </a:r>
            <a:r>
              <a:rPr lang="ja-JP" altLang="en-US"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16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要介護度）が一次判定結果から変更なかった者であって、次</a:t>
            </a:r>
            <a:endParaRPr lang="en-US" altLang="ja-JP" sz="16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indent="-288000"/>
            <a:r>
              <a:rPr lang="ja-JP" altLang="en-US"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　</a:t>
            </a:r>
            <a:r>
              <a:rPr lang="ja-JP" altLang="en-US" sz="16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の更新時の一次判定でも再度同じ要介護度であった者は、</a:t>
            </a:r>
            <a:r>
              <a:rPr lang="ja-JP" altLang="en-US" sz="1600" b="1" u="sng"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約</a:t>
            </a:r>
            <a:r>
              <a:rPr lang="en-US" altLang="ja-JP" sz="1600" b="1" u="sng"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96</a:t>
            </a:r>
            <a:r>
              <a:rPr lang="ja-JP" altLang="en-US" sz="1600" b="1" u="sng"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16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がその後</a:t>
            </a:r>
            <a:r>
              <a:rPr lang="ja-JP" altLang="en-US"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の</a:t>
            </a:r>
            <a:r>
              <a:rPr lang="ja-JP" altLang="en-US" sz="16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二次判定でも要介</a:t>
            </a:r>
            <a:endParaRPr lang="en-US" altLang="ja-JP" sz="16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indent="-288000"/>
            <a:r>
              <a:rPr lang="ja-JP" altLang="en-US"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　</a:t>
            </a:r>
            <a:r>
              <a:rPr lang="ja-JP" altLang="en-US" sz="16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護度が変更され</a:t>
            </a:r>
            <a:r>
              <a:rPr lang="ja-JP" altLang="en-US"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て</a:t>
            </a:r>
            <a:r>
              <a:rPr lang="ja-JP" altLang="en-US" sz="16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いない。</a:t>
            </a:r>
            <a:endParaRPr lang="ja-JP" altLang="en-US"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a:p>
            <a:pPr indent="-288000"/>
            <a:endParaRPr lang="ja-JP" altLang="en-US" sz="16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13" name="角丸四角形 12"/>
          <p:cNvSpPr/>
          <p:nvPr/>
        </p:nvSpPr>
        <p:spPr>
          <a:xfrm>
            <a:off x="350493" y="548680"/>
            <a:ext cx="2340256" cy="360040"/>
          </a:xfrm>
          <a:prstGeom prst="roundRect">
            <a:avLst/>
          </a:prstGeom>
          <a:solidFill>
            <a:schemeClr val="accent1">
              <a:lumMod val="20000"/>
              <a:lumOff val="80000"/>
            </a:schemeClr>
          </a:solidFill>
          <a:ln w="6350"/>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smtClean="0">
                <a:solidFill>
                  <a:prstClr val="black"/>
                </a:solidFill>
                <a:latin typeface="HGP創英角ｺﾞｼｯｸUB" pitchFamily="50" charset="-128"/>
                <a:ea typeface="HGP創英角ｺﾞｼｯｸUB" pitchFamily="50" charset="-128"/>
              </a:rPr>
              <a:t>現状・課題</a:t>
            </a:r>
            <a:endParaRPr lang="ja-JP" altLang="en-US" sz="1600" dirty="0">
              <a:solidFill>
                <a:prstClr val="black"/>
              </a:solidFill>
              <a:latin typeface="HGP創英角ｺﾞｼｯｸUB" pitchFamily="50" charset="-128"/>
              <a:ea typeface="HGP創英角ｺﾞｼｯｸUB" pitchFamily="50" charset="-128"/>
            </a:endParaRPr>
          </a:p>
        </p:txBody>
      </p:sp>
      <p:sp>
        <p:nvSpPr>
          <p:cNvPr id="16" name="タイトル 1"/>
          <p:cNvSpPr txBox="1">
            <a:spLocks/>
          </p:cNvSpPr>
          <p:nvPr/>
        </p:nvSpPr>
        <p:spPr>
          <a:xfrm>
            <a:off x="68123" y="44624"/>
            <a:ext cx="9769760" cy="432048"/>
          </a:xfrm>
          <a:prstGeom prst="rect">
            <a:avLst/>
          </a:prstGeom>
          <a:solidFill>
            <a:schemeClr val="accent1">
              <a:lumMod val="20000"/>
              <a:lumOff val="80000"/>
            </a:schemeClr>
          </a:solidFill>
          <a:ln>
            <a:solidFill>
              <a:schemeClr val="accent1">
                <a:lumMod val="20000"/>
                <a:lumOff val="80000"/>
              </a:schemeClr>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p>
            <a:pPr algn="ctr">
              <a:spcBef>
                <a:spcPct val="0"/>
              </a:spcBef>
              <a:defRPr/>
            </a:pPr>
            <a:r>
              <a:rPr lang="ja-JP" altLang="en-US" sz="2800" dirty="0">
                <a:solidFill>
                  <a:prstClr val="black"/>
                </a:solidFill>
                <a:latin typeface="HGPｺﾞｼｯｸE" panose="020B0900000000000000" pitchFamily="50" charset="-128"/>
                <a:ea typeface="HGPｺﾞｼｯｸE" panose="020B0900000000000000" pitchFamily="50" charset="-128"/>
              </a:rPr>
              <a:t>要介護認定</a:t>
            </a:r>
            <a:r>
              <a:rPr lang="ja-JP" altLang="en-US" sz="2800" dirty="0" smtClean="0">
                <a:solidFill>
                  <a:prstClr val="black"/>
                </a:solidFill>
                <a:latin typeface="HGPｺﾞｼｯｸE" panose="020B0900000000000000" pitchFamily="50" charset="-128"/>
                <a:ea typeface="HGPｺﾞｼｯｸE" panose="020B0900000000000000" pitchFamily="50" charset="-128"/>
              </a:rPr>
              <a:t>の見直し等について</a:t>
            </a:r>
            <a:endParaRPr lang="ja-JP" altLang="en-US" sz="2800" dirty="0">
              <a:solidFill>
                <a:prstClr val="black"/>
              </a:solidFill>
              <a:latin typeface="HGPｺﾞｼｯｸE" panose="020B0900000000000000" pitchFamily="50" charset="-128"/>
              <a:ea typeface="HGPｺﾞｼｯｸE" panose="020B0900000000000000" pitchFamily="50" charset="-128"/>
            </a:endParaRPr>
          </a:p>
        </p:txBody>
      </p:sp>
      <p:sp>
        <p:nvSpPr>
          <p:cNvPr id="7" name="テキスト ボックス 6"/>
          <p:cNvSpPr txBox="1"/>
          <p:nvPr/>
        </p:nvSpPr>
        <p:spPr>
          <a:xfrm>
            <a:off x="103059" y="6030580"/>
            <a:ext cx="9590780" cy="615553"/>
          </a:xfrm>
          <a:prstGeom prst="rect">
            <a:avLst/>
          </a:prstGeom>
          <a:noFill/>
        </p:spPr>
        <p:txBody>
          <a:bodyPr wrap="square" rtlCol="0">
            <a:spAutoFit/>
          </a:bodyPr>
          <a:lstStyle/>
          <a:p>
            <a:pPr marL="85725" indent="-85725"/>
            <a:r>
              <a:rPr kumimoji="1" lang="en-US" altLang="ja-JP" sz="1100" dirty="0" smtClean="0">
                <a:latin typeface="ＭＳ Ｐゴシック" panose="020B0600070205080204" pitchFamily="50" charset="-128"/>
                <a:ea typeface="ＭＳ Ｐゴシック" panose="020B0600070205080204" pitchFamily="50" charset="-128"/>
              </a:rPr>
              <a:t>※</a:t>
            </a:r>
            <a:r>
              <a:rPr kumimoji="1" lang="ja-JP" altLang="en-US" sz="1100" dirty="0" smtClean="0">
                <a:latin typeface="ＭＳ Ｐゴシック" panose="020B0600070205080204" pitchFamily="50" charset="-128"/>
                <a:ea typeface="ＭＳ Ｐゴシック" panose="020B0600070205080204" pitchFamily="50" charset="-128"/>
              </a:rPr>
              <a:t>　</a:t>
            </a:r>
            <a:r>
              <a:rPr lang="ja-JP" altLang="en-US" sz="1100" dirty="0" smtClean="0">
                <a:latin typeface="ＭＳ Ｐゴシック" panose="020B0600070205080204" pitchFamily="50" charset="-128"/>
                <a:ea typeface="ＭＳ Ｐゴシック" panose="020B0600070205080204" pitchFamily="50" charset="-128"/>
              </a:rPr>
              <a:t>平成</a:t>
            </a:r>
            <a:r>
              <a:rPr lang="en-US" altLang="ja-JP" sz="1100" dirty="0" smtClean="0">
                <a:latin typeface="ＭＳ Ｐゴシック" panose="020B0600070205080204" pitchFamily="50" charset="-128"/>
                <a:ea typeface="ＭＳ Ｐゴシック" panose="020B0600070205080204" pitchFamily="50" charset="-128"/>
              </a:rPr>
              <a:t>25</a:t>
            </a:r>
            <a:r>
              <a:rPr lang="ja-JP" altLang="en-US" sz="1100" dirty="0" smtClean="0">
                <a:latin typeface="ＭＳ Ｐゴシック" panose="020B0600070205080204" pitchFamily="50" charset="-128"/>
                <a:ea typeface="ＭＳ Ｐゴシック" panose="020B0600070205080204" pitchFamily="50" charset="-128"/>
              </a:rPr>
              <a:t>年</a:t>
            </a:r>
            <a:r>
              <a:rPr lang="en-US" altLang="ja-JP" sz="1100" dirty="0" smtClean="0">
                <a:latin typeface="ＭＳ Ｐゴシック" panose="020B0600070205080204" pitchFamily="50" charset="-128"/>
                <a:ea typeface="ＭＳ Ｐゴシック" panose="020B0600070205080204" pitchFamily="50" charset="-128"/>
              </a:rPr>
              <a:t>1</a:t>
            </a:r>
            <a:r>
              <a:rPr lang="ja-JP" altLang="en-US" sz="1100" dirty="0" smtClean="0">
                <a:latin typeface="ＭＳ Ｐゴシック" panose="020B0600070205080204" pitchFamily="50" charset="-128"/>
                <a:ea typeface="ＭＳ Ｐゴシック" panose="020B0600070205080204" pitchFamily="50" charset="-128"/>
              </a:rPr>
              <a:t>月に</a:t>
            </a:r>
            <a:r>
              <a:rPr kumimoji="1" lang="ja-JP" altLang="en-US" sz="1100" dirty="0" smtClean="0">
                <a:latin typeface="ＭＳ Ｐゴシック" panose="020B0600070205080204" pitchFamily="50" charset="-128"/>
                <a:ea typeface="ＭＳ Ｐゴシック" panose="020B0600070205080204" pitchFamily="50" charset="-128"/>
              </a:rPr>
              <a:t>一次判定（新規・区分変更・更新）を実施した者を</a:t>
            </a:r>
            <a:r>
              <a:rPr kumimoji="1" lang="en-US" altLang="ja-JP" sz="1100" dirty="0" smtClean="0">
                <a:latin typeface="ＭＳ Ｐゴシック" panose="020B0600070205080204" pitchFamily="50" charset="-128"/>
                <a:ea typeface="ＭＳ Ｐゴシック" panose="020B0600070205080204" pitchFamily="50" charset="-128"/>
              </a:rPr>
              <a:t>100</a:t>
            </a:r>
            <a:r>
              <a:rPr kumimoji="1" lang="ja-JP" altLang="en-US" sz="1100" dirty="0" smtClean="0">
                <a:latin typeface="ＭＳ Ｐゴシック" panose="020B0600070205080204" pitchFamily="50" charset="-128"/>
                <a:ea typeface="ＭＳ Ｐゴシック" panose="020B0600070205080204" pitchFamily="50" charset="-128"/>
              </a:rPr>
              <a:t>としたとき、「二次判定」→「次回更新の一次判定」→「二次判定」の過程で要介護度の変化が生じなかった者の</a:t>
            </a:r>
            <a:r>
              <a:rPr lang="ja-JP" altLang="en-US" sz="1100" dirty="0" smtClean="0">
                <a:latin typeface="ＭＳ Ｐゴシック" panose="020B0600070205080204" pitchFamily="50" charset="-128"/>
                <a:ea typeface="ＭＳ Ｐゴシック" panose="020B0600070205080204" pitchFamily="50" charset="-128"/>
              </a:rPr>
              <a:t>数</a:t>
            </a:r>
            <a:r>
              <a:rPr kumimoji="1" lang="ja-JP" altLang="en-US" sz="1100" dirty="0" smtClean="0">
                <a:latin typeface="ＭＳ Ｐゴシック" panose="020B0600070205080204" pitchFamily="50" charset="-128"/>
                <a:ea typeface="ＭＳ Ｐゴシック" panose="020B0600070205080204" pitchFamily="50" charset="-128"/>
              </a:rPr>
              <a:t>を百分率で表示した。更新申請を行わなかった等の理由により次回更新の二次判定に至らなかった者は母数から除外している。</a:t>
            </a:r>
          </a:p>
          <a:p>
            <a:pPr algn="r"/>
            <a:r>
              <a:rPr kumimoji="1" lang="ja-JP" altLang="en-US" sz="1200" dirty="0" smtClean="0"/>
              <a:t>（出典：介護保険総合データベース　平成</a:t>
            </a:r>
            <a:r>
              <a:rPr kumimoji="1" lang="en-US" altLang="ja-JP" sz="1200" dirty="0" smtClean="0"/>
              <a:t>28</a:t>
            </a:r>
            <a:r>
              <a:rPr kumimoji="1" lang="ja-JP" altLang="en-US" sz="1200" dirty="0" smtClean="0"/>
              <a:t>年</a:t>
            </a:r>
            <a:r>
              <a:rPr lang="en-US" altLang="ja-JP" sz="1200" dirty="0" smtClean="0"/>
              <a:t>8</a:t>
            </a:r>
            <a:r>
              <a:rPr kumimoji="1" lang="ja-JP" altLang="en-US" sz="1200" dirty="0" smtClean="0"/>
              <a:t>月</a:t>
            </a:r>
            <a:r>
              <a:rPr kumimoji="1" lang="en-US" altLang="ja-JP" sz="1200" dirty="0" smtClean="0"/>
              <a:t>15</a:t>
            </a:r>
            <a:r>
              <a:rPr kumimoji="1" lang="ja-JP" altLang="en-US" sz="1200" dirty="0" smtClean="0"/>
              <a:t>日集計分）</a:t>
            </a:r>
          </a:p>
        </p:txBody>
      </p:sp>
      <p:grpSp>
        <p:nvGrpSpPr>
          <p:cNvPr id="26" name="グループ化 25"/>
          <p:cNvGrpSpPr/>
          <p:nvPr/>
        </p:nvGrpSpPr>
        <p:grpSpPr>
          <a:xfrm>
            <a:off x="691930" y="2253198"/>
            <a:ext cx="8580952" cy="3599912"/>
            <a:chOff x="251521" y="2253198"/>
            <a:chExt cx="7920879" cy="3599912"/>
          </a:xfrm>
        </p:grpSpPr>
        <p:sp>
          <p:nvSpPr>
            <p:cNvPr id="108" name="角丸四角形 107"/>
            <p:cNvSpPr/>
            <p:nvPr/>
          </p:nvSpPr>
          <p:spPr>
            <a:xfrm>
              <a:off x="3883654" y="3019050"/>
              <a:ext cx="4288746" cy="2827270"/>
            </a:xfrm>
            <a:prstGeom prst="roundRect">
              <a:avLst>
                <a:gd name="adj" fmla="val 2910"/>
              </a:avLst>
            </a:prstGeom>
            <a:no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lang="ja-JP" altLang="en-US" sz="1200" b="1"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次回</a:t>
              </a:r>
              <a:r>
                <a:rPr lang="ja-JP" altLang="en-US" sz="1200" b="1"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更新</a:t>
              </a:r>
              <a:endParaRPr kumimoji="1" lang="ja-JP" altLang="en-US" sz="1200" b="1"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p:txBody>
        </p:sp>
        <p:grpSp>
          <p:nvGrpSpPr>
            <p:cNvPr id="22" name="グループ化 21"/>
            <p:cNvGrpSpPr/>
            <p:nvPr/>
          </p:nvGrpSpPr>
          <p:grpSpPr>
            <a:xfrm>
              <a:off x="410007" y="2780928"/>
              <a:ext cx="7568021" cy="3072182"/>
              <a:chOff x="962218" y="2653505"/>
              <a:chExt cx="6603472" cy="2886765"/>
            </a:xfrm>
          </p:grpSpPr>
          <p:grpSp>
            <p:nvGrpSpPr>
              <p:cNvPr id="67" name="グループ化 66"/>
              <p:cNvGrpSpPr/>
              <p:nvPr/>
            </p:nvGrpSpPr>
            <p:grpSpPr>
              <a:xfrm>
                <a:off x="962218" y="2653505"/>
                <a:ext cx="6603472" cy="2886765"/>
                <a:chOff x="956686" y="2667824"/>
                <a:chExt cx="6603472" cy="2886765"/>
              </a:xfrm>
            </p:grpSpPr>
            <p:grpSp>
              <p:nvGrpSpPr>
                <p:cNvPr id="68" name="グループ化 67"/>
                <p:cNvGrpSpPr/>
                <p:nvPr/>
              </p:nvGrpSpPr>
              <p:grpSpPr>
                <a:xfrm>
                  <a:off x="956686" y="2667824"/>
                  <a:ext cx="6603472" cy="2804898"/>
                  <a:chOff x="383794" y="3087741"/>
                  <a:chExt cx="6603472" cy="2804898"/>
                </a:xfrm>
              </p:grpSpPr>
              <p:sp>
                <p:nvSpPr>
                  <p:cNvPr id="74" name="テキスト ボックス 73"/>
                  <p:cNvSpPr txBox="1"/>
                  <p:nvPr/>
                </p:nvSpPr>
                <p:spPr>
                  <a:xfrm>
                    <a:off x="5879270" y="3922825"/>
                    <a:ext cx="897578" cy="347041"/>
                  </a:xfrm>
                  <a:prstGeom prst="rect">
                    <a:avLst/>
                  </a:prstGeom>
                  <a:noFill/>
                </p:spPr>
                <p:txBody>
                  <a:bodyPr wrap="none" rtlCol="0">
                    <a:spAutoFit/>
                  </a:bodyPr>
                  <a:lstStyle/>
                  <a:p>
                    <a:r>
                      <a:rPr lang="ja-JP" altLang="en-US" b="1" dirty="0" smtClean="0">
                        <a:latin typeface="ＭＳ ゴシック" panose="020B0609070205080204" pitchFamily="49" charset="-128"/>
                        <a:ea typeface="ＭＳ ゴシック" panose="020B0609070205080204" pitchFamily="49" charset="-128"/>
                        <a:cs typeface="メイリオ" panose="020B0604030504040204" pitchFamily="50" charset="-128"/>
                      </a:rPr>
                      <a:t>二次</a:t>
                    </a:r>
                    <a:r>
                      <a:rPr lang="ja-JP" altLang="en-US" b="1" dirty="0">
                        <a:latin typeface="ＭＳ ゴシック" panose="020B0609070205080204" pitchFamily="49" charset="-128"/>
                        <a:ea typeface="ＭＳ ゴシック" panose="020B0609070205080204" pitchFamily="49" charset="-128"/>
                        <a:cs typeface="メイリオ" panose="020B0604030504040204" pitchFamily="50" charset="-128"/>
                      </a:rPr>
                      <a:t>判定</a:t>
                    </a:r>
                    <a:endParaRPr kumimoji="1" lang="ja-JP" altLang="en-US" b="1"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grpSp>
                <p:nvGrpSpPr>
                  <p:cNvPr id="75" name="グループ化 74"/>
                  <p:cNvGrpSpPr/>
                  <p:nvPr/>
                </p:nvGrpSpPr>
                <p:grpSpPr>
                  <a:xfrm>
                    <a:off x="383794" y="3087741"/>
                    <a:ext cx="5617427" cy="2618775"/>
                    <a:chOff x="571942" y="3401850"/>
                    <a:chExt cx="5617427" cy="2618775"/>
                  </a:xfrm>
                </p:grpSpPr>
                <p:sp>
                  <p:nvSpPr>
                    <p:cNvPr id="78" name="テキスト ボックス 77"/>
                    <p:cNvSpPr txBox="1"/>
                    <p:nvPr/>
                  </p:nvSpPr>
                  <p:spPr>
                    <a:xfrm>
                      <a:off x="571942" y="3401850"/>
                      <a:ext cx="897578" cy="347042"/>
                    </a:xfrm>
                    <a:prstGeom prst="rect">
                      <a:avLst/>
                    </a:prstGeom>
                    <a:noFill/>
                  </p:spPr>
                  <p:txBody>
                    <a:bodyPr wrap="none" rtlCol="0">
                      <a:spAutoFit/>
                    </a:bodyPr>
                    <a:lstStyle/>
                    <a:p>
                      <a:r>
                        <a:rPr kumimoji="1" lang="ja-JP" altLang="en-US" b="1" dirty="0" smtClean="0">
                          <a:latin typeface="ＭＳ ゴシック" panose="020B0609070205080204" pitchFamily="49" charset="-128"/>
                          <a:ea typeface="ＭＳ ゴシック" panose="020B0609070205080204" pitchFamily="49" charset="-128"/>
                          <a:cs typeface="メイリオ" panose="020B0604030504040204" pitchFamily="50" charset="-128"/>
                        </a:rPr>
                        <a:t>一次判定</a:t>
                      </a:r>
                      <a:endParaRPr kumimoji="1" lang="ja-JP" altLang="en-US" b="1"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79" name="テキスト ボックス 78"/>
                    <p:cNvSpPr txBox="1"/>
                    <p:nvPr/>
                  </p:nvSpPr>
                  <p:spPr>
                    <a:xfrm>
                      <a:off x="2381401" y="3440934"/>
                      <a:ext cx="897578" cy="347042"/>
                    </a:xfrm>
                    <a:prstGeom prst="rect">
                      <a:avLst/>
                    </a:prstGeom>
                    <a:noFill/>
                  </p:spPr>
                  <p:txBody>
                    <a:bodyPr wrap="none" rtlCol="0">
                      <a:spAutoFit/>
                    </a:bodyPr>
                    <a:lstStyle/>
                    <a:p>
                      <a:r>
                        <a:rPr kumimoji="1" lang="ja-JP" altLang="en-US" b="1" dirty="0" smtClean="0">
                          <a:latin typeface="ＭＳ ゴシック" panose="020B0609070205080204" pitchFamily="49" charset="-128"/>
                          <a:ea typeface="ＭＳ ゴシック" panose="020B0609070205080204" pitchFamily="49" charset="-128"/>
                          <a:cs typeface="メイリオ" panose="020B0604030504040204" pitchFamily="50" charset="-128"/>
                        </a:rPr>
                        <a:t>二次判定</a:t>
                      </a:r>
                      <a:endParaRPr kumimoji="1" lang="ja-JP" altLang="en-US" b="1"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80" name="テキスト ボックス 79"/>
                    <p:cNvSpPr txBox="1"/>
                    <p:nvPr/>
                  </p:nvSpPr>
                  <p:spPr>
                    <a:xfrm>
                      <a:off x="4302375" y="4070789"/>
                      <a:ext cx="897578" cy="347042"/>
                    </a:xfrm>
                    <a:prstGeom prst="rect">
                      <a:avLst/>
                    </a:prstGeom>
                    <a:noFill/>
                  </p:spPr>
                  <p:txBody>
                    <a:bodyPr wrap="none" rtlCol="0">
                      <a:spAutoFit/>
                    </a:bodyPr>
                    <a:lstStyle/>
                    <a:p>
                      <a:r>
                        <a:rPr lang="ja-JP" altLang="en-US" b="1" dirty="0" smtClean="0">
                          <a:latin typeface="ＭＳ ゴシック" panose="020B0609070205080204" pitchFamily="49" charset="-128"/>
                          <a:ea typeface="ＭＳ ゴシック" panose="020B0609070205080204" pitchFamily="49" charset="-128"/>
                          <a:cs typeface="メイリオ" panose="020B0604030504040204" pitchFamily="50" charset="-128"/>
                        </a:rPr>
                        <a:t>一次</a:t>
                      </a:r>
                      <a:r>
                        <a:rPr lang="ja-JP" altLang="en-US" b="1" dirty="0">
                          <a:latin typeface="ＭＳ ゴシック" panose="020B0609070205080204" pitchFamily="49" charset="-128"/>
                          <a:ea typeface="ＭＳ ゴシック" panose="020B0609070205080204" pitchFamily="49" charset="-128"/>
                          <a:cs typeface="メイリオ" panose="020B0604030504040204" pitchFamily="50" charset="-128"/>
                        </a:rPr>
                        <a:t>判定</a:t>
                      </a:r>
                      <a:endParaRPr kumimoji="1" lang="ja-JP" altLang="en-US" b="1"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grpSp>
                  <p:nvGrpSpPr>
                    <p:cNvPr id="81" name="グループ化 80"/>
                    <p:cNvGrpSpPr/>
                    <p:nvPr/>
                  </p:nvGrpSpPr>
                  <p:grpSpPr>
                    <a:xfrm>
                      <a:off x="1475656" y="3683118"/>
                      <a:ext cx="1002432" cy="1026084"/>
                      <a:chOff x="1475656" y="3683118"/>
                      <a:chExt cx="1002432" cy="1026084"/>
                    </a:xfrm>
                  </p:grpSpPr>
                  <p:grpSp>
                    <p:nvGrpSpPr>
                      <p:cNvPr id="101" name="グループ化 100"/>
                      <p:cNvGrpSpPr/>
                      <p:nvPr/>
                    </p:nvGrpSpPr>
                    <p:grpSpPr>
                      <a:xfrm>
                        <a:off x="1475656" y="4075033"/>
                        <a:ext cx="1002432" cy="634169"/>
                        <a:chOff x="1471042" y="4018967"/>
                        <a:chExt cx="1002432" cy="634169"/>
                      </a:xfrm>
                    </p:grpSpPr>
                    <p:cxnSp>
                      <p:nvCxnSpPr>
                        <p:cNvPr id="104" name="直線コネクタ 103"/>
                        <p:cNvCxnSpPr/>
                        <p:nvPr/>
                      </p:nvCxnSpPr>
                      <p:spPr>
                        <a:xfrm>
                          <a:off x="1471042" y="4018967"/>
                          <a:ext cx="1002432" cy="0"/>
                        </a:xfrm>
                        <a:prstGeom prst="line">
                          <a:avLst/>
                        </a:prstGeom>
                        <a:ln w="508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05" name="直線コネクタ 104"/>
                        <p:cNvCxnSpPr/>
                        <p:nvPr/>
                      </p:nvCxnSpPr>
                      <p:spPr>
                        <a:xfrm>
                          <a:off x="1798018" y="4018967"/>
                          <a:ext cx="0" cy="634169"/>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直線コネクタ 105"/>
                        <p:cNvCxnSpPr/>
                        <p:nvPr/>
                      </p:nvCxnSpPr>
                      <p:spPr>
                        <a:xfrm>
                          <a:off x="1798017" y="4653136"/>
                          <a:ext cx="675457" cy="0"/>
                        </a:xfrm>
                        <a:prstGeom prst="line">
                          <a:avLst/>
                        </a:prstGeom>
                        <a:ln w="508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grpSp>
                  <p:sp>
                    <p:nvSpPr>
                      <p:cNvPr id="102" name="テキスト ボックス 101"/>
                      <p:cNvSpPr txBox="1"/>
                      <p:nvPr/>
                    </p:nvSpPr>
                    <p:spPr>
                      <a:xfrm>
                        <a:off x="1730663" y="3683118"/>
                        <a:ext cx="741408" cy="347042"/>
                      </a:xfrm>
                      <a:prstGeom prst="rect">
                        <a:avLst/>
                      </a:prstGeom>
                      <a:noFill/>
                    </p:spPr>
                    <p:txBody>
                      <a:bodyPr wrap="square" rtlCol="0">
                        <a:spAutoFit/>
                      </a:bodyPr>
                      <a:lstStyle/>
                      <a:p>
                        <a:pPr algn="ctr"/>
                        <a:r>
                          <a:rPr lang="ja-JP" altLang="en-US" sz="900" dirty="0" smtClean="0">
                            <a:latin typeface="ＭＳ ゴシック" panose="020B0609070205080204" pitchFamily="49" charset="-128"/>
                            <a:ea typeface="ＭＳ ゴシック" panose="020B0609070205080204" pitchFamily="49" charset="-128"/>
                          </a:rPr>
                          <a:t>要介護度</a:t>
                        </a:r>
                      </a:p>
                      <a:p>
                        <a:pPr algn="ctr"/>
                        <a:r>
                          <a:rPr lang="ja-JP" altLang="en-US" sz="900" dirty="0">
                            <a:latin typeface="ＭＳ ゴシック" panose="020B0609070205080204" pitchFamily="49" charset="-128"/>
                            <a:ea typeface="ＭＳ ゴシック" panose="020B0609070205080204" pitchFamily="49" charset="-128"/>
                          </a:rPr>
                          <a:t>変更</a:t>
                        </a:r>
                        <a:r>
                          <a:rPr lang="ja-JP" altLang="en-US" sz="900" dirty="0" smtClean="0">
                            <a:latin typeface="ＭＳ ゴシック" panose="020B0609070205080204" pitchFamily="49" charset="-128"/>
                            <a:ea typeface="ＭＳ ゴシック" panose="020B0609070205080204" pitchFamily="49" charset="-128"/>
                          </a:rPr>
                          <a:t>あり</a:t>
                        </a:r>
                        <a:endParaRPr kumimoji="1" lang="ja-JP" altLang="en-US" sz="900" dirty="0">
                          <a:latin typeface="ＭＳ ゴシック" panose="020B0609070205080204" pitchFamily="49" charset="-128"/>
                          <a:ea typeface="ＭＳ ゴシック" panose="020B0609070205080204" pitchFamily="49" charset="-128"/>
                        </a:endParaRPr>
                      </a:p>
                    </p:txBody>
                  </p:sp>
                  <p:sp>
                    <p:nvSpPr>
                      <p:cNvPr id="103" name="テキスト ボックス 102"/>
                      <p:cNvSpPr txBox="1"/>
                      <p:nvPr/>
                    </p:nvSpPr>
                    <p:spPr>
                      <a:xfrm>
                        <a:off x="1701294" y="4478370"/>
                        <a:ext cx="770790" cy="216901"/>
                      </a:xfrm>
                      <a:prstGeom prst="rect">
                        <a:avLst/>
                      </a:prstGeom>
                      <a:noFill/>
                    </p:spPr>
                    <p:txBody>
                      <a:bodyPr wrap="square" rtlCol="0">
                        <a:spAutoFit/>
                      </a:bodyPr>
                      <a:lstStyle/>
                      <a:p>
                        <a:pPr algn="ctr"/>
                        <a:r>
                          <a:rPr lang="ja-JP" altLang="en-US" sz="900" dirty="0">
                            <a:latin typeface="ＭＳ ゴシック" panose="020B0609070205080204" pitchFamily="49" charset="-128"/>
                            <a:ea typeface="ＭＳ ゴシック" panose="020B0609070205080204" pitchFamily="49" charset="-128"/>
                          </a:rPr>
                          <a:t>変更</a:t>
                        </a:r>
                        <a:r>
                          <a:rPr lang="ja-JP" altLang="en-US" sz="900" dirty="0" smtClean="0">
                            <a:latin typeface="ＭＳ ゴシック" panose="020B0609070205080204" pitchFamily="49" charset="-128"/>
                            <a:ea typeface="ＭＳ ゴシック" panose="020B0609070205080204" pitchFamily="49" charset="-128"/>
                          </a:rPr>
                          <a:t>なし</a:t>
                        </a:r>
                        <a:endParaRPr kumimoji="1" lang="ja-JP" altLang="en-US" sz="900" dirty="0">
                          <a:latin typeface="ＭＳ ゴシック" panose="020B0609070205080204" pitchFamily="49" charset="-128"/>
                          <a:ea typeface="ＭＳ ゴシック" panose="020B0609070205080204" pitchFamily="49" charset="-128"/>
                        </a:endParaRPr>
                      </a:p>
                    </p:txBody>
                  </p:sp>
                </p:grpSp>
                <p:sp>
                  <p:nvSpPr>
                    <p:cNvPr id="82" name="テキスト ボックス 81"/>
                    <p:cNvSpPr txBox="1"/>
                    <p:nvPr/>
                  </p:nvSpPr>
                  <p:spPr>
                    <a:xfrm>
                      <a:off x="611559" y="3824197"/>
                      <a:ext cx="864095" cy="433802"/>
                    </a:xfrm>
                    <a:prstGeom prst="rect">
                      <a:avLst/>
                    </a:prstGeom>
                    <a:noFill/>
                    <a:ln w="19050" cmpd="sng">
                      <a:solidFill>
                        <a:schemeClr val="tx1"/>
                      </a:solidFill>
                      <a:prstDash val="solid"/>
                    </a:ln>
                  </p:spPr>
                  <p:txBody>
                    <a:bodyPr wrap="square" rtlCol="0" anchor="ctr" anchorCtr="0">
                      <a:spAutoFit/>
                    </a:bodyPr>
                    <a:lstStyle/>
                    <a:p>
                      <a:pPr algn="ctr"/>
                      <a:r>
                        <a:rPr kumimoji="1" lang="en-US" altLang="ja-JP" sz="2400" b="1" dirty="0" smtClean="0">
                          <a:latin typeface="ＭＳ ゴシック" panose="020B0609070205080204" pitchFamily="49" charset="-128"/>
                          <a:ea typeface="ＭＳ ゴシック" panose="020B0609070205080204" pitchFamily="49" charset="-128"/>
                          <a:cs typeface="メイリオ" panose="020B0604030504040204" pitchFamily="50" charset="-128"/>
                        </a:rPr>
                        <a:t>100</a:t>
                      </a:r>
                      <a:endParaRPr kumimoji="1" lang="ja-JP" altLang="en-US" sz="2400" b="1"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83" name="テキスト ボックス 82"/>
                    <p:cNvSpPr txBox="1"/>
                    <p:nvPr/>
                  </p:nvSpPr>
                  <p:spPr>
                    <a:xfrm>
                      <a:off x="2483768" y="4481860"/>
                      <a:ext cx="864095" cy="433802"/>
                    </a:xfrm>
                    <a:prstGeom prst="rect">
                      <a:avLst/>
                    </a:prstGeom>
                    <a:noFill/>
                    <a:ln w="19050" cmpd="sng">
                      <a:solidFill>
                        <a:schemeClr val="tx1"/>
                      </a:solidFill>
                      <a:prstDash val="solid"/>
                    </a:ln>
                  </p:spPr>
                  <p:txBody>
                    <a:bodyPr wrap="square" rtlCol="0" anchor="ctr" anchorCtr="0">
                      <a:spAutoFit/>
                    </a:bodyPr>
                    <a:lstStyle/>
                    <a:p>
                      <a:pPr algn="ctr"/>
                      <a:r>
                        <a:rPr kumimoji="1" lang="en-US" altLang="ja-JP" sz="2400" dirty="0" smtClean="0">
                          <a:latin typeface="ＭＳ ゴシック" panose="020B0609070205080204" pitchFamily="49" charset="-128"/>
                          <a:ea typeface="ＭＳ ゴシック" panose="020B0609070205080204" pitchFamily="49" charset="-128"/>
                          <a:cs typeface="メイリオ" panose="020B0604030504040204" pitchFamily="50" charset="-128"/>
                        </a:rPr>
                        <a:t>83.3</a:t>
                      </a:r>
                      <a:endParaRPr kumimoji="1" lang="ja-JP" altLang="en-US" sz="2400"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84" name="テキスト ボックス 83"/>
                    <p:cNvSpPr txBox="1"/>
                    <p:nvPr/>
                  </p:nvSpPr>
                  <p:spPr>
                    <a:xfrm>
                      <a:off x="2494458" y="3874978"/>
                      <a:ext cx="864095" cy="347042"/>
                    </a:xfrm>
                    <a:prstGeom prst="rect">
                      <a:avLst/>
                    </a:prstGeom>
                    <a:noFill/>
                    <a:ln w="9525" cmpd="sng">
                      <a:solidFill>
                        <a:schemeClr val="tx1"/>
                      </a:solidFill>
                      <a:prstDash val="dash"/>
                    </a:ln>
                  </p:spPr>
                  <p:txBody>
                    <a:bodyPr wrap="square" rtlCol="0">
                      <a:spAutoFit/>
                    </a:bodyPr>
                    <a:lstStyle/>
                    <a:p>
                      <a:pPr algn="ctr"/>
                      <a:r>
                        <a:rPr kumimoji="1" lang="en-US" altLang="ja-JP" dirty="0" smtClean="0">
                          <a:latin typeface="ＭＳ ゴシック" panose="020B0609070205080204" pitchFamily="49" charset="-128"/>
                          <a:ea typeface="ＭＳ ゴシック" panose="020B0609070205080204" pitchFamily="49" charset="-128"/>
                        </a:rPr>
                        <a:t>16.7</a:t>
                      </a:r>
                      <a:endParaRPr kumimoji="1" lang="ja-JP" altLang="en-US" dirty="0">
                        <a:latin typeface="ＭＳ ゴシック" panose="020B0609070205080204" pitchFamily="49" charset="-128"/>
                        <a:ea typeface="ＭＳ ゴシック" panose="020B0609070205080204" pitchFamily="49" charset="-128"/>
                      </a:endParaRPr>
                    </a:p>
                  </p:txBody>
                </p:sp>
                <p:grpSp>
                  <p:nvGrpSpPr>
                    <p:cNvPr id="85" name="グループ化 84"/>
                    <p:cNvGrpSpPr/>
                    <p:nvPr/>
                  </p:nvGrpSpPr>
                  <p:grpSpPr>
                    <a:xfrm>
                      <a:off x="3347863" y="4329099"/>
                      <a:ext cx="1002432" cy="1026084"/>
                      <a:chOff x="1475656" y="3683118"/>
                      <a:chExt cx="1002432" cy="1026084"/>
                    </a:xfrm>
                  </p:grpSpPr>
                  <p:grpSp>
                    <p:nvGrpSpPr>
                      <p:cNvPr id="95" name="グループ化 94"/>
                      <p:cNvGrpSpPr/>
                      <p:nvPr/>
                    </p:nvGrpSpPr>
                    <p:grpSpPr>
                      <a:xfrm>
                        <a:off x="1475656" y="4075033"/>
                        <a:ext cx="1002432" cy="634169"/>
                        <a:chOff x="1471042" y="4018967"/>
                        <a:chExt cx="1002432" cy="634169"/>
                      </a:xfrm>
                    </p:grpSpPr>
                    <p:cxnSp>
                      <p:nvCxnSpPr>
                        <p:cNvPr id="98" name="直線コネクタ 97"/>
                        <p:cNvCxnSpPr/>
                        <p:nvPr/>
                      </p:nvCxnSpPr>
                      <p:spPr>
                        <a:xfrm>
                          <a:off x="1471042" y="4018967"/>
                          <a:ext cx="1002432" cy="0"/>
                        </a:xfrm>
                        <a:prstGeom prst="line">
                          <a:avLst/>
                        </a:prstGeom>
                        <a:ln w="508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99" name="直線コネクタ 98"/>
                        <p:cNvCxnSpPr/>
                        <p:nvPr/>
                      </p:nvCxnSpPr>
                      <p:spPr>
                        <a:xfrm>
                          <a:off x="1798018" y="4018967"/>
                          <a:ext cx="0" cy="634169"/>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直線コネクタ 99"/>
                        <p:cNvCxnSpPr/>
                        <p:nvPr/>
                      </p:nvCxnSpPr>
                      <p:spPr>
                        <a:xfrm>
                          <a:off x="1798017" y="4653136"/>
                          <a:ext cx="675457" cy="0"/>
                        </a:xfrm>
                        <a:prstGeom prst="line">
                          <a:avLst/>
                        </a:prstGeom>
                        <a:ln w="508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grpSp>
                  <p:sp>
                    <p:nvSpPr>
                      <p:cNvPr id="96" name="テキスト ボックス 95"/>
                      <p:cNvSpPr txBox="1"/>
                      <p:nvPr/>
                    </p:nvSpPr>
                    <p:spPr>
                      <a:xfrm>
                        <a:off x="1730663" y="3683118"/>
                        <a:ext cx="741408" cy="347042"/>
                      </a:xfrm>
                      <a:prstGeom prst="rect">
                        <a:avLst/>
                      </a:prstGeom>
                      <a:noFill/>
                    </p:spPr>
                    <p:txBody>
                      <a:bodyPr wrap="square" rtlCol="0">
                        <a:spAutoFit/>
                      </a:bodyPr>
                      <a:lstStyle/>
                      <a:p>
                        <a:pPr algn="ctr"/>
                        <a:r>
                          <a:rPr lang="ja-JP" altLang="en-US" sz="900" dirty="0" smtClean="0">
                            <a:latin typeface="ＭＳ ゴシック" panose="020B0609070205080204" pitchFamily="49" charset="-128"/>
                            <a:ea typeface="ＭＳ ゴシック" panose="020B0609070205080204" pitchFamily="49" charset="-128"/>
                          </a:rPr>
                          <a:t>要介護度</a:t>
                        </a:r>
                      </a:p>
                      <a:p>
                        <a:pPr algn="ctr"/>
                        <a:r>
                          <a:rPr lang="ja-JP" altLang="en-US" sz="900" dirty="0">
                            <a:latin typeface="ＭＳ ゴシック" panose="020B0609070205080204" pitchFamily="49" charset="-128"/>
                            <a:ea typeface="ＭＳ ゴシック" panose="020B0609070205080204" pitchFamily="49" charset="-128"/>
                          </a:rPr>
                          <a:t>変更</a:t>
                        </a:r>
                        <a:r>
                          <a:rPr lang="ja-JP" altLang="en-US" sz="900" dirty="0" smtClean="0">
                            <a:latin typeface="ＭＳ ゴシック" panose="020B0609070205080204" pitchFamily="49" charset="-128"/>
                            <a:ea typeface="ＭＳ ゴシック" panose="020B0609070205080204" pitchFamily="49" charset="-128"/>
                          </a:rPr>
                          <a:t>あり</a:t>
                        </a:r>
                        <a:endParaRPr kumimoji="1" lang="ja-JP" altLang="en-US" sz="900" dirty="0">
                          <a:latin typeface="ＭＳ ゴシック" panose="020B0609070205080204" pitchFamily="49" charset="-128"/>
                          <a:ea typeface="ＭＳ ゴシック" panose="020B0609070205080204" pitchFamily="49" charset="-128"/>
                        </a:endParaRPr>
                      </a:p>
                    </p:txBody>
                  </p:sp>
                  <p:sp>
                    <p:nvSpPr>
                      <p:cNvPr id="97" name="テキスト ボックス 96"/>
                      <p:cNvSpPr txBox="1"/>
                      <p:nvPr/>
                    </p:nvSpPr>
                    <p:spPr>
                      <a:xfrm>
                        <a:off x="1701294" y="4478370"/>
                        <a:ext cx="770790" cy="216901"/>
                      </a:xfrm>
                      <a:prstGeom prst="rect">
                        <a:avLst/>
                      </a:prstGeom>
                      <a:noFill/>
                      <a:ln w="50800">
                        <a:noFill/>
                      </a:ln>
                    </p:spPr>
                    <p:txBody>
                      <a:bodyPr wrap="square" rtlCol="0">
                        <a:spAutoFit/>
                      </a:bodyPr>
                      <a:lstStyle/>
                      <a:p>
                        <a:pPr algn="ctr"/>
                        <a:r>
                          <a:rPr lang="ja-JP" altLang="en-US" sz="900" dirty="0">
                            <a:latin typeface="ＭＳ ゴシック" panose="020B0609070205080204" pitchFamily="49" charset="-128"/>
                            <a:ea typeface="ＭＳ ゴシック" panose="020B0609070205080204" pitchFamily="49" charset="-128"/>
                          </a:rPr>
                          <a:t>変更</a:t>
                        </a:r>
                        <a:r>
                          <a:rPr lang="ja-JP" altLang="en-US" sz="900" dirty="0" smtClean="0">
                            <a:latin typeface="ＭＳ ゴシック" panose="020B0609070205080204" pitchFamily="49" charset="-128"/>
                            <a:ea typeface="ＭＳ ゴシック" panose="020B0609070205080204" pitchFamily="49" charset="-128"/>
                          </a:rPr>
                          <a:t>なし</a:t>
                        </a:r>
                        <a:endParaRPr kumimoji="1" lang="ja-JP" altLang="en-US" sz="900" dirty="0">
                          <a:latin typeface="ＭＳ ゴシック" panose="020B0609070205080204" pitchFamily="49" charset="-128"/>
                          <a:ea typeface="ＭＳ ゴシック" panose="020B0609070205080204" pitchFamily="49" charset="-128"/>
                        </a:endParaRPr>
                      </a:p>
                    </p:txBody>
                  </p:sp>
                </p:grpSp>
                <p:sp>
                  <p:nvSpPr>
                    <p:cNvPr id="86" name="テキスト ボックス 85"/>
                    <p:cNvSpPr txBox="1"/>
                    <p:nvPr/>
                  </p:nvSpPr>
                  <p:spPr>
                    <a:xfrm>
                      <a:off x="4344278" y="5138282"/>
                      <a:ext cx="864095" cy="433802"/>
                    </a:xfrm>
                    <a:prstGeom prst="rect">
                      <a:avLst/>
                    </a:prstGeom>
                    <a:noFill/>
                    <a:ln w="19050" cmpd="sng">
                      <a:solidFill>
                        <a:schemeClr val="tx1"/>
                      </a:solidFill>
                      <a:prstDash val="solid"/>
                    </a:ln>
                  </p:spPr>
                  <p:txBody>
                    <a:bodyPr wrap="square" rtlCol="0" anchor="ctr" anchorCtr="0">
                      <a:spAutoFit/>
                    </a:bodyPr>
                    <a:lstStyle/>
                    <a:p>
                      <a:pPr algn="ctr"/>
                      <a:r>
                        <a:rPr lang="en-US" altLang="ja-JP" sz="2400" dirty="0">
                          <a:latin typeface="ＭＳ ゴシック" panose="020B0609070205080204" pitchFamily="49" charset="-128"/>
                          <a:ea typeface="ＭＳ ゴシック" panose="020B0609070205080204" pitchFamily="49" charset="-128"/>
                          <a:cs typeface="メイリオ" panose="020B0604030504040204" pitchFamily="50" charset="-128"/>
                        </a:rPr>
                        <a:t>45.5</a:t>
                      </a:r>
                      <a:endParaRPr kumimoji="1" lang="ja-JP" altLang="en-US" sz="2400"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87" name="テキスト ボックス 86"/>
                    <p:cNvSpPr txBox="1"/>
                    <p:nvPr/>
                  </p:nvSpPr>
                  <p:spPr>
                    <a:xfrm>
                      <a:off x="4353718" y="4529484"/>
                      <a:ext cx="864095" cy="347042"/>
                    </a:xfrm>
                    <a:prstGeom prst="rect">
                      <a:avLst/>
                    </a:prstGeom>
                    <a:noFill/>
                    <a:ln w="9525" cmpd="sng">
                      <a:solidFill>
                        <a:schemeClr val="tx1"/>
                      </a:solidFill>
                      <a:prstDash val="dash"/>
                    </a:ln>
                  </p:spPr>
                  <p:txBody>
                    <a:bodyPr wrap="square" rtlCol="0">
                      <a:spAutoFit/>
                    </a:bodyPr>
                    <a:lstStyle/>
                    <a:p>
                      <a:pPr algn="ctr"/>
                      <a:r>
                        <a:rPr lang="en-US" altLang="ja-JP" dirty="0" smtClean="0">
                          <a:latin typeface="ＭＳ ゴシック" panose="020B0609070205080204" pitchFamily="49" charset="-128"/>
                          <a:ea typeface="ＭＳ ゴシック" panose="020B0609070205080204" pitchFamily="49" charset="-128"/>
                        </a:rPr>
                        <a:t>37.8</a:t>
                      </a:r>
                      <a:endParaRPr kumimoji="1" lang="ja-JP" altLang="en-US" dirty="0">
                        <a:latin typeface="ＭＳ ゴシック" panose="020B0609070205080204" pitchFamily="49" charset="-128"/>
                        <a:ea typeface="ＭＳ ゴシック" panose="020B0609070205080204" pitchFamily="49" charset="-128"/>
                      </a:endParaRPr>
                    </a:p>
                  </p:txBody>
                </p:sp>
                <p:grpSp>
                  <p:nvGrpSpPr>
                    <p:cNvPr id="88" name="グループ化 87"/>
                    <p:cNvGrpSpPr/>
                    <p:nvPr/>
                  </p:nvGrpSpPr>
                  <p:grpSpPr>
                    <a:xfrm>
                      <a:off x="5186937" y="4994541"/>
                      <a:ext cx="1002432" cy="1026084"/>
                      <a:chOff x="1475656" y="3683118"/>
                      <a:chExt cx="1002432" cy="1026084"/>
                    </a:xfrm>
                  </p:grpSpPr>
                  <p:grpSp>
                    <p:nvGrpSpPr>
                      <p:cNvPr id="89" name="グループ化 88"/>
                      <p:cNvGrpSpPr/>
                      <p:nvPr/>
                    </p:nvGrpSpPr>
                    <p:grpSpPr>
                      <a:xfrm>
                        <a:off x="1475656" y="4075033"/>
                        <a:ext cx="1002432" cy="634169"/>
                        <a:chOff x="1471042" y="4018967"/>
                        <a:chExt cx="1002432" cy="634169"/>
                      </a:xfrm>
                    </p:grpSpPr>
                    <p:cxnSp>
                      <p:nvCxnSpPr>
                        <p:cNvPr id="92" name="直線コネクタ 91"/>
                        <p:cNvCxnSpPr/>
                        <p:nvPr/>
                      </p:nvCxnSpPr>
                      <p:spPr>
                        <a:xfrm>
                          <a:off x="1471042" y="4018967"/>
                          <a:ext cx="1002432" cy="0"/>
                        </a:xfrm>
                        <a:prstGeom prst="line">
                          <a:avLst/>
                        </a:prstGeom>
                        <a:ln w="508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93" name="直線コネクタ 92"/>
                        <p:cNvCxnSpPr/>
                        <p:nvPr/>
                      </p:nvCxnSpPr>
                      <p:spPr>
                        <a:xfrm>
                          <a:off x="1798018" y="4018967"/>
                          <a:ext cx="0" cy="634169"/>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4" name="直線コネクタ 93"/>
                        <p:cNvCxnSpPr/>
                        <p:nvPr/>
                      </p:nvCxnSpPr>
                      <p:spPr>
                        <a:xfrm>
                          <a:off x="1798017" y="4653136"/>
                          <a:ext cx="675457" cy="0"/>
                        </a:xfrm>
                        <a:prstGeom prst="line">
                          <a:avLst/>
                        </a:prstGeom>
                        <a:ln w="50800">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grpSp>
                  <p:sp>
                    <p:nvSpPr>
                      <p:cNvPr id="90" name="テキスト ボックス 89"/>
                      <p:cNvSpPr txBox="1"/>
                      <p:nvPr/>
                    </p:nvSpPr>
                    <p:spPr>
                      <a:xfrm>
                        <a:off x="1730663" y="3683118"/>
                        <a:ext cx="741408" cy="347042"/>
                      </a:xfrm>
                      <a:prstGeom prst="rect">
                        <a:avLst/>
                      </a:prstGeom>
                      <a:noFill/>
                    </p:spPr>
                    <p:txBody>
                      <a:bodyPr wrap="square" rtlCol="0">
                        <a:spAutoFit/>
                      </a:bodyPr>
                      <a:lstStyle/>
                      <a:p>
                        <a:pPr algn="ctr"/>
                        <a:r>
                          <a:rPr lang="ja-JP" altLang="en-US" sz="900" dirty="0" smtClean="0">
                            <a:latin typeface="ＭＳ ゴシック" panose="020B0609070205080204" pitchFamily="49" charset="-128"/>
                            <a:ea typeface="ＭＳ ゴシック" panose="020B0609070205080204" pitchFamily="49" charset="-128"/>
                          </a:rPr>
                          <a:t>要介護度</a:t>
                        </a:r>
                      </a:p>
                      <a:p>
                        <a:pPr algn="ctr"/>
                        <a:r>
                          <a:rPr lang="ja-JP" altLang="en-US" sz="900" dirty="0">
                            <a:latin typeface="ＭＳ ゴシック" panose="020B0609070205080204" pitchFamily="49" charset="-128"/>
                            <a:ea typeface="ＭＳ ゴシック" panose="020B0609070205080204" pitchFamily="49" charset="-128"/>
                          </a:rPr>
                          <a:t>変更</a:t>
                        </a:r>
                        <a:r>
                          <a:rPr lang="ja-JP" altLang="en-US" sz="900" dirty="0" smtClean="0">
                            <a:latin typeface="ＭＳ ゴシック" panose="020B0609070205080204" pitchFamily="49" charset="-128"/>
                            <a:ea typeface="ＭＳ ゴシック" panose="020B0609070205080204" pitchFamily="49" charset="-128"/>
                          </a:rPr>
                          <a:t>あり</a:t>
                        </a:r>
                        <a:endParaRPr kumimoji="1" lang="ja-JP" altLang="en-US" sz="900" dirty="0">
                          <a:latin typeface="ＭＳ ゴシック" panose="020B0609070205080204" pitchFamily="49" charset="-128"/>
                          <a:ea typeface="ＭＳ ゴシック" panose="020B0609070205080204" pitchFamily="49" charset="-128"/>
                        </a:endParaRPr>
                      </a:p>
                    </p:txBody>
                  </p:sp>
                  <p:sp>
                    <p:nvSpPr>
                      <p:cNvPr id="91" name="テキスト ボックス 90"/>
                      <p:cNvSpPr txBox="1"/>
                      <p:nvPr/>
                    </p:nvSpPr>
                    <p:spPr>
                      <a:xfrm>
                        <a:off x="1701294" y="4478370"/>
                        <a:ext cx="770790" cy="216901"/>
                      </a:xfrm>
                      <a:prstGeom prst="rect">
                        <a:avLst/>
                      </a:prstGeom>
                      <a:noFill/>
                      <a:ln w="50800">
                        <a:noFill/>
                      </a:ln>
                    </p:spPr>
                    <p:txBody>
                      <a:bodyPr wrap="square" rtlCol="0">
                        <a:spAutoFit/>
                      </a:bodyPr>
                      <a:lstStyle/>
                      <a:p>
                        <a:pPr algn="ctr"/>
                        <a:r>
                          <a:rPr lang="ja-JP" altLang="en-US" sz="900" dirty="0">
                            <a:latin typeface="ＭＳ ゴシック" panose="020B0609070205080204" pitchFamily="49" charset="-128"/>
                            <a:ea typeface="ＭＳ ゴシック" panose="020B0609070205080204" pitchFamily="49" charset="-128"/>
                          </a:rPr>
                          <a:t>変更</a:t>
                        </a:r>
                        <a:r>
                          <a:rPr lang="ja-JP" altLang="en-US" sz="900" dirty="0" smtClean="0">
                            <a:latin typeface="ＭＳ ゴシック" panose="020B0609070205080204" pitchFamily="49" charset="-128"/>
                            <a:ea typeface="ＭＳ ゴシック" panose="020B0609070205080204" pitchFamily="49" charset="-128"/>
                          </a:rPr>
                          <a:t>なし</a:t>
                        </a:r>
                        <a:endParaRPr kumimoji="1" lang="ja-JP" altLang="en-US" sz="900" dirty="0">
                          <a:latin typeface="ＭＳ ゴシック" panose="020B0609070205080204" pitchFamily="49" charset="-128"/>
                          <a:ea typeface="ＭＳ ゴシック" panose="020B0609070205080204" pitchFamily="49" charset="-128"/>
                        </a:endParaRPr>
                      </a:p>
                    </p:txBody>
                  </p:sp>
                </p:grpSp>
              </p:grpSp>
              <p:sp>
                <p:nvSpPr>
                  <p:cNvPr id="76" name="テキスト ボックス 75"/>
                  <p:cNvSpPr txBox="1"/>
                  <p:nvPr/>
                </p:nvSpPr>
                <p:spPr>
                  <a:xfrm>
                    <a:off x="6001221" y="4879948"/>
                    <a:ext cx="864095" cy="347041"/>
                  </a:xfrm>
                  <a:prstGeom prst="rect">
                    <a:avLst/>
                  </a:prstGeom>
                  <a:noFill/>
                  <a:ln w="9525" cmpd="sng">
                    <a:solidFill>
                      <a:schemeClr val="tx1"/>
                    </a:solidFill>
                    <a:prstDash val="dash"/>
                  </a:ln>
                </p:spPr>
                <p:txBody>
                  <a:bodyPr wrap="square" rtlCol="0">
                    <a:spAutoFit/>
                  </a:bodyPr>
                  <a:lstStyle/>
                  <a:p>
                    <a:pPr algn="ctr"/>
                    <a:r>
                      <a:rPr lang="en-US" altLang="ja-JP" dirty="0" smtClean="0">
                        <a:latin typeface="ＭＳ ゴシック" panose="020B0609070205080204" pitchFamily="49" charset="-128"/>
                        <a:ea typeface="ＭＳ ゴシック" panose="020B0609070205080204" pitchFamily="49" charset="-128"/>
                      </a:rPr>
                      <a:t>1</a:t>
                    </a:r>
                    <a:r>
                      <a:rPr kumimoji="1" lang="en-US" altLang="ja-JP" dirty="0" smtClean="0">
                        <a:latin typeface="ＭＳ ゴシック" panose="020B0609070205080204" pitchFamily="49" charset="-128"/>
                        <a:ea typeface="ＭＳ ゴシック" panose="020B0609070205080204" pitchFamily="49" charset="-128"/>
                      </a:rPr>
                      <a:t>.8</a:t>
                    </a:r>
                    <a:endParaRPr kumimoji="1" lang="ja-JP" altLang="en-US" dirty="0">
                      <a:latin typeface="ＭＳ ゴシック" panose="020B0609070205080204" pitchFamily="49" charset="-128"/>
                      <a:ea typeface="ＭＳ ゴシック" panose="020B0609070205080204" pitchFamily="49" charset="-128"/>
                    </a:endParaRPr>
                  </a:p>
                </p:txBody>
              </p:sp>
              <p:sp>
                <p:nvSpPr>
                  <p:cNvPr id="77" name="テキスト ボックス 76"/>
                  <p:cNvSpPr txBox="1"/>
                  <p:nvPr/>
                </p:nvSpPr>
                <p:spPr>
                  <a:xfrm>
                    <a:off x="6001221" y="5458837"/>
                    <a:ext cx="986045" cy="433802"/>
                  </a:xfrm>
                  <a:prstGeom prst="rect">
                    <a:avLst/>
                  </a:prstGeom>
                  <a:noFill/>
                  <a:ln w="44450" cmpd="dbl">
                    <a:solidFill>
                      <a:schemeClr val="tx1"/>
                    </a:solidFill>
                    <a:prstDash val="solid"/>
                  </a:ln>
                </p:spPr>
                <p:txBody>
                  <a:bodyPr wrap="square" rtlCol="0" anchor="ctr" anchorCtr="0">
                    <a:spAutoFit/>
                  </a:bodyPr>
                  <a:lstStyle/>
                  <a:p>
                    <a:pPr algn="ctr"/>
                    <a:r>
                      <a:rPr lang="en-US" altLang="ja-JP" sz="2400" b="1" dirty="0" smtClean="0">
                        <a:latin typeface="ＭＳ ゴシック" panose="020B0609070205080204" pitchFamily="49" charset="-128"/>
                        <a:ea typeface="ＭＳ ゴシック" panose="020B0609070205080204" pitchFamily="49" charset="-128"/>
                        <a:cs typeface="メイリオ" panose="020B0604030504040204" pitchFamily="50" charset="-128"/>
                      </a:rPr>
                      <a:t>43.7</a:t>
                    </a:r>
                    <a:endParaRPr kumimoji="1" lang="ja-JP" altLang="en-US" sz="2400" b="1"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grpSp>
            <p:sp>
              <p:nvSpPr>
                <p:cNvPr id="69" name="右カーブ矢印 68"/>
                <p:cNvSpPr/>
                <p:nvPr/>
              </p:nvSpPr>
              <p:spPr>
                <a:xfrm rot="17506341">
                  <a:off x="5638214" y="4473898"/>
                  <a:ext cx="423521" cy="1737862"/>
                </a:xfrm>
                <a:prstGeom prst="curvedRightArrow">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latin typeface="ＭＳ ゴシック" panose="020B0609070205080204" pitchFamily="49" charset="-128"/>
                    <a:ea typeface="ＭＳ ゴシック" panose="020B0609070205080204" pitchFamily="49" charset="-128"/>
                  </a:endParaRPr>
                </a:p>
              </p:txBody>
            </p:sp>
          </p:grpSp>
          <p:sp>
            <p:nvSpPr>
              <p:cNvPr id="21" name="円/楕円 20"/>
              <p:cNvSpPr/>
              <p:nvPr/>
            </p:nvSpPr>
            <p:spPr>
              <a:xfrm>
                <a:off x="4344180" y="5010670"/>
                <a:ext cx="1369365" cy="461608"/>
              </a:xfrm>
              <a:prstGeom prst="ellipse">
                <a:avLst/>
              </a:prstGeom>
              <a:solidFill>
                <a:schemeClr val="bg1">
                  <a:lumMod val="6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約</a:t>
                </a:r>
                <a:r>
                  <a:rPr kumimoji="1" lang="en-US" altLang="ja-JP" sz="11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96</a:t>
                </a:r>
                <a:r>
                  <a:rPr kumimoji="1" lang="ja-JP" altLang="en-US" sz="1100"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％の者が</a:t>
                </a:r>
              </a:p>
              <a:p>
                <a:pPr algn="ctr"/>
                <a:r>
                  <a:rPr lang="ja-JP" altLang="en-US" sz="11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要介護度不変</a:t>
                </a:r>
                <a:endParaRPr kumimoji="1" lang="ja-JP" altLang="en-US" sz="1100"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p:txBody>
          </p:sp>
        </p:grpSp>
        <p:sp>
          <p:nvSpPr>
            <p:cNvPr id="23" name="角丸四角形 22"/>
            <p:cNvSpPr/>
            <p:nvPr/>
          </p:nvSpPr>
          <p:spPr>
            <a:xfrm>
              <a:off x="251521" y="2253198"/>
              <a:ext cx="3502084" cy="2269076"/>
            </a:xfrm>
            <a:prstGeom prst="roundRect">
              <a:avLst>
                <a:gd name="adj" fmla="val 2910"/>
              </a:avLst>
            </a:prstGeom>
            <a:no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r>
                <a:rPr kumimoji="1" lang="ja-JP" altLang="en-US" sz="1200" b="1"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平成</a:t>
              </a:r>
              <a:r>
                <a:rPr kumimoji="1" lang="en-US" altLang="ja-JP" sz="1200" b="1"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25</a:t>
              </a:r>
              <a:r>
                <a:rPr kumimoji="1" lang="ja-JP" altLang="en-US" sz="1200" b="1"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年</a:t>
              </a:r>
              <a:r>
                <a:rPr kumimoji="1" lang="en-US" altLang="ja-JP" sz="1200" b="1"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1</a:t>
              </a:r>
              <a:r>
                <a:rPr kumimoji="1" lang="ja-JP" altLang="en-US" sz="1200" b="1" dirty="0" smtClean="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月認定</a:t>
              </a:r>
              <a:endParaRPr kumimoji="1" lang="ja-JP" altLang="en-US" sz="1200" b="1"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endParaRPr>
            </a:p>
          </p:txBody>
        </p:sp>
      </p:grpSp>
      <p:graphicFrame>
        <p:nvGraphicFramePr>
          <p:cNvPr id="48" name="表 47"/>
          <p:cNvGraphicFramePr>
            <a:graphicFrameLocks noGrp="1"/>
          </p:cNvGraphicFramePr>
          <p:nvPr>
            <p:extLst/>
          </p:nvPr>
        </p:nvGraphicFramePr>
        <p:xfrm>
          <a:off x="7907247" y="27296"/>
          <a:ext cx="1971457" cy="555480"/>
        </p:xfrm>
        <a:graphic>
          <a:graphicData uri="http://schemas.openxmlformats.org/drawingml/2006/table">
            <a:tbl>
              <a:tblPr firstRow="1" bandRow="1"/>
              <a:tblGrid>
                <a:gridCol w="1467457"/>
                <a:gridCol w="504000"/>
              </a:tblGrid>
              <a:tr h="336669">
                <a:tc>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社会保障審議会</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介護保険部会（第</a:t>
                      </a:r>
                      <a:r>
                        <a:rPr kumimoji="1" lang="en-US" altLang="ja-JP" sz="900" b="0" i="0" u="none" strike="noStrike" cap="none" normalizeH="0" baseline="0" dirty="0" smtClean="0">
                          <a:ln>
                            <a:noFill/>
                          </a:ln>
                          <a:solidFill>
                            <a:schemeClr val="tx1"/>
                          </a:solidFill>
                          <a:effectLst/>
                          <a:latin typeface="+mn-ea"/>
                          <a:ea typeface="+mn-ea"/>
                          <a:cs typeface="ＭＳ Ｐゴシック" pitchFamily="50" charset="-128"/>
                        </a:rPr>
                        <a:t>63</a:t>
                      </a: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回）</a:t>
                      </a:r>
                      <a:endParaRPr kumimoji="1" lang="ja-JP" altLang="en-US" sz="900" dirty="0">
                        <a:latin typeface="+mn-ea"/>
                        <a:ea typeface="+mn-ea"/>
                      </a:endParaRPr>
                    </a:p>
                  </a:txBody>
                  <a:tcPr marL="72000" marR="72000" marT="36000" marB="36000">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solidFill>
                      <a:schemeClr val="bg1"/>
                    </a:solidFill>
                  </a:tcPr>
                </a:tc>
                <a:tc rowSpan="2">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資料２</a:t>
                      </a:r>
                      <a:endParaRPr kumimoji="1" lang="en-US" altLang="ja-JP" sz="900" b="0" i="0" u="none" strike="noStrike" cap="none" normalizeH="0" baseline="0" dirty="0" smtClean="0">
                        <a:ln>
                          <a:noFill/>
                        </a:ln>
                        <a:solidFill>
                          <a:schemeClr val="tx1"/>
                        </a:solidFill>
                        <a:effectLst/>
                        <a:latin typeface="+mn-ea"/>
                        <a:ea typeface="+mn-ea"/>
                        <a:cs typeface="ＭＳ Ｐゴシック" pitchFamily="50" charset="-128"/>
                      </a:endParaRPr>
                    </a:p>
                  </a:txBody>
                  <a:tcPr marL="72000" marR="72000" marT="36000" marB="36000" anchor="ctr">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solidFill>
                      <a:schemeClr val="bg1"/>
                    </a:solidFill>
                  </a:tcPr>
                </a:tc>
              </a:tr>
              <a:tr h="203331">
                <a:tc>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平成</a:t>
                      </a:r>
                      <a:r>
                        <a:rPr kumimoji="1" lang="en-US" altLang="ja-JP" sz="900" b="0" i="0" u="none" strike="noStrike" cap="none" normalizeH="0" baseline="0" dirty="0" smtClean="0">
                          <a:ln>
                            <a:noFill/>
                          </a:ln>
                          <a:solidFill>
                            <a:schemeClr val="tx1"/>
                          </a:solidFill>
                          <a:effectLst/>
                          <a:latin typeface="+mn-ea"/>
                          <a:ea typeface="+mn-ea"/>
                          <a:cs typeface="ＭＳ Ｐゴシック" pitchFamily="50" charset="-128"/>
                        </a:rPr>
                        <a:t>28</a:t>
                      </a: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年９月７日</a:t>
                      </a:r>
                      <a:endParaRPr kumimoji="1" lang="ja-JP" altLang="en-US" sz="900" dirty="0">
                        <a:latin typeface="+mn-ea"/>
                        <a:ea typeface="+mn-ea"/>
                      </a:endParaRPr>
                    </a:p>
                  </a:txBody>
                  <a:tcPr marL="72000" marR="72000" marT="36000" marB="36000" anchor="ctr">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solidFill>
                      <a:schemeClr val="bg1"/>
                    </a:solidFill>
                  </a:tcPr>
                </a:tc>
                <a:tc vMerge="1">
                  <a:txBody>
                    <a:bodyPr/>
                    <a:lstStyle/>
                    <a:p>
                      <a:endParaRPr kumimoji="1" lang="ja-JP" altLang="en-US" sz="1200" dirty="0"/>
                    </a:p>
                  </a:txBody>
                  <a:tcPr/>
                </a:tc>
              </a:tr>
            </a:tbl>
          </a:graphicData>
        </a:graphic>
      </p:graphicFrame>
    </p:spTree>
    <p:extLst>
      <p:ext uri="{BB962C8B-B14F-4D97-AF65-F5344CB8AC3E}">
        <p14:creationId xmlns:p14="http://schemas.microsoft.com/office/powerpoint/2010/main" val="37878065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95545" y="0"/>
            <a:ext cx="8914923" cy="1143000"/>
          </a:xfrm>
        </p:spPr>
        <p:txBody>
          <a:bodyPr/>
          <a:lstStyle/>
          <a:p>
            <a:pPr algn="l"/>
            <a:r>
              <a:rPr lang="en-US" altLang="ja-JP" dirty="0"/>
              <a:t>MEMO</a:t>
            </a:r>
            <a:endParaRPr kumimoji="1" lang="ja-JP" altLang="en-US" dirty="0"/>
          </a:p>
        </p:txBody>
      </p:sp>
      <p:sp>
        <p:nvSpPr>
          <p:cNvPr id="5" name="角丸四角形 4"/>
          <p:cNvSpPr/>
          <p:nvPr/>
        </p:nvSpPr>
        <p:spPr>
          <a:xfrm>
            <a:off x="495545" y="1042988"/>
            <a:ext cx="8914923" cy="5449888"/>
          </a:xfrm>
          <a:prstGeom prst="roundRect">
            <a:avLst/>
          </a:prstGeom>
          <a:noFill/>
          <a:ln w="28575">
            <a:solidFill>
              <a:schemeClr val="tx1">
                <a:lumMod val="50000"/>
                <a:lumOff val="5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Tree>
    <p:extLst>
      <p:ext uri="{BB962C8B-B14F-4D97-AF65-F5344CB8AC3E}">
        <p14:creationId xmlns:p14="http://schemas.microsoft.com/office/powerpoint/2010/main" val="2148886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2"/>
          <p:cNvSpPr txBox="1">
            <a:spLocks noChangeArrowheads="1"/>
          </p:cNvSpPr>
          <p:nvPr/>
        </p:nvSpPr>
        <p:spPr bwMode="auto">
          <a:xfrm>
            <a:off x="0" y="945571"/>
            <a:ext cx="9906000" cy="4093428"/>
          </a:xfrm>
          <a:prstGeom prst="rect">
            <a:avLst/>
          </a:prstGeom>
          <a:noFill/>
          <a:ln w="9525">
            <a:noFill/>
            <a:miter lim="800000"/>
            <a:headEnd/>
            <a:tailEnd/>
          </a:ln>
        </p:spPr>
        <p:txBody>
          <a:bodyPr>
            <a:spAutoFit/>
          </a:bodyPr>
          <a:lstStyle/>
          <a:p>
            <a:pPr algn="ctr"/>
            <a:r>
              <a:rPr lang="ja-JP" altLang="en-US" sz="4800" dirty="0" smtClean="0">
                <a:solidFill>
                  <a:srgbClr val="000000"/>
                </a:solidFill>
                <a:latin typeface="ＭＳ Ｐゴシック" panose="020B0600070205080204" pitchFamily="50" charset="-128"/>
              </a:rPr>
              <a:t>　</a:t>
            </a:r>
            <a:r>
              <a:rPr lang="ja-JP" altLang="en-US" sz="4000" u="sng" dirty="0">
                <a:solidFill>
                  <a:srgbClr val="000000"/>
                </a:solidFill>
                <a:latin typeface="ＭＳ Ｐゴシック" panose="020B0600070205080204" pitchFamily="50" charset="-128"/>
              </a:rPr>
              <a:t>平成</a:t>
            </a:r>
            <a:r>
              <a:rPr lang="en-US" altLang="ja-JP" sz="4000" u="sng" dirty="0">
                <a:solidFill>
                  <a:srgbClr val="000000"/>
                </a:solidFill>
                <a:latin typeface="ＭＳ Ｐゴシック" panose="020B0600070205080204" pitchFamily="50" charset="-128"/>
              </a:rPr>
              <a:t>30</a:t>
            </a:r>
            <a:r>
              <a:rPr lang="ja-JP" altLang="en-US" sz="4000" u="sng" dirty="0">
                <a:solidFill>
                  <a:srgbClr val="000000"/>
                </a:solidFill>
                <a:latin typeface="ＭＳ Ｐゴシック" panose="020B0600070205080204" pitchFamily="50" charset="-128"/>
              </a:rPr>
              <a:t>年４月からの要介護</a:t>
            </a:r>
            <a:r>
              <a:rPr lang="ja-JP" altLang="en-US" sz="4000" u="sng" dirty="0" smtClean="0">
                <a:solidFill>
                  <a:srgbClr val="000000"/>
                </a:solidFill>
                <a:latin typeface="ＭＳ Ｐゴシック" panose="020B0600070205080204" pitchFamily="50" charset="-128"/>
              </a:rPr>
              <a:t>認定制度の</a:t>
            </a:r>
            <a:endParaRPr lang="en-US" altLang="ja-JP" sz="4000" u="sng" dirty="0" smtClean="0">
              <a:solidFill>
                <a:srgbClr val="000000"/>
              </a:solidFill>
              <a:latin typeface="ＭＳ Ｐゴシック" panose="020B0600070205080204" pitchFamily="50" charset="-128"/>
            </a:endParaRPr>
          </a:p>
          <a:p>
            <a:pPr algn="ctr"/>
            <a:r>
              <a:rPr lang="ja-JP" altLang="en-US" sz="4000" u="sng" dirty="0" smtClean="0">
                <a:solidFill>
                  <a:srgbClr val="000000"/>
                </a:solidFill>
                <a:latin typeface="ＭＳ Ｐゴシック" panose="020B0600070205080204" pitchFamily="50" charset="-128"/>
              </a:rPr>
              <a:t>改正点</a:t>
            </a:r>
            <a:r>
              <a:rPr lang="ja-JP" altLang="en-US" sz="4000" u="sng" dirty="0">
                <a:solidFill>
                  <a:srgbClr val="000000"/>
                </a:solidFill>
                <a:latin typeface="ＭＳ Ｐゴシック" panose="020B0600070205080204" pitchFamily="50" charset="-128"/>
              </a:rPr>
              <a:t>に</a:t>
            </a:r>
            <a:r>
              <a:rPr lang="ja-JP" altLang="en-US" sz="4000" u="sng" dirty="0" smtClean="0">
                <a:solidFill>
                  <a:srgbClr val="000000"/>
                </a:solidFill>
                <a:latin typeface="ＭＳ Ｐゴシック" panose="020B0600070205080204" pitchFamily="50" charset="-128"/>
              </a:rPr>
              <a:t>ついて</a:t>
            </a:r>
            <a:endParaRPr lang="en-US" altLang="ja-JP" sz="4000" u="sng" dirty="0" smtClean="0">
              <a:solidFill>
                <a:srgbClr val="000000"/>
              </a:solidFill>
              <a:latin typeface="ＭＳ Ｐゴシック" panose="020B0600070205080204" pitchFamily="50" charset="-128"/>
            </a:endParaRPr>
          </a:p>
          <a:p>
            <a:pPr algn="ctr"/>
            <a:endParaRPr lang="en-US" altLang="ja-JP" sz="4000" dirty="0">
              <a:solidFill>
                <a:srgbClr val="000000"/>
              </a:solidFill>
              <a:latin typeface="ＭＳ Ｐゴシック" panose="020B0600070205080204" pitchFamily="50" charset="-128"/>
            </a:endParaRPr>
          </a:p>
          <a:p>
            <a:r>
              <a:rPr lang="ja-JP" altLang="en-US" sz="4400" dirty="0" smtClean="0">
                <a:solidFill>
                  <a:srgbClr val="000000"/>
                </a:solidFill>
                <a:latin typeface="ＭＳ Ｐゴシック" panose="020B0600070205080204" pitchFamily="50" charset="-128"/>
              </a:rPr>
              <a:t>　①　有効期間の拡大</a:t>
            </a:r>
            <a:endParaRPr lang="en-US" altLang="ja-JP" sz="4400" dirty="0" smtClean="0">
              <a:solidFill>
                <a:srgbClr val="000000"/>
              </a:solidFill>
              <a:latin typeface="ＭＳ Ｐゴシック" panose="020B0600070205080204" pitchFamily="50" charset="-128"/>
            </a:endParaRPr>
          </a:p>
          <a:p>
            <a:endParaRPr lang="en-US" altLang="ja-JP" sz="4400" dirty="0">
              <a:solidFill>
                <a:srgbClr val="000000"/>
              </a:solidFill>
              <a:latin typeface="ＭＳ Ｐゴシック" panose="020B0600070205080204" pitchFamily="50" charset="-128"/>
            </a:endParaRPr>
          </a:p>
          <a:p>
            <a:r>
              <a:rPr lang="ja-JP" altLang="en-US" sz="4400" dirty="0" smtClean="0">
                <a:solidFill>
                  <a:srgbClr val="000000"/>
                </a:solidFill>
                <a:latin typeface="ＭＳ Ｐゴシック" panose="020B0600070205080204" pitchFamily="50" charset="-128"/>
              </a:rPr>
              <a:t>　②　介護認定審査会の簡素化</a:t>
            </a:r>
            <a:endParaRPr lang="en-US" altLang="ja-JP" sz="4400" dirty="0">
              <a:solidFill>
                <a:srgbClr val="000000"/>
              </a:solidFill>
              <a:latin typeface="ＭＳ Ｐゴシック" panose="020B0600070205080204" pitchFamily="50" charset="-128"/>
            </a:endParaRPr>
          </a:p>
        </p:txBody>
      </p:sp>
    </p:spTree>
    <p:extLst>
      <p:ext uri="{BB962C8B-B14F-4D97-AF65-F5344CB8AC3E}">
        <p14:creationId xmlns:p14="http://schemas.microsoft.com/office/powerpoint/2010/main" val="35231116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33400" y="4620767"/>
            <a:ext cx="4229100" cy="0"/>
          </a:xfrm>
          <a:custGeom>
            <a:avLst/>
            <a:gdLst/>
            <a:ahLst/>
            <a:cxnLst/>
            <a:rect l="l" t="t" r="r" b="b"/>
            <a:pathLst>
              <a:path w="4229100">
                <a:moveTo>
                  <a:pt x="0" y="0"/>
                </a:moveTo>
                <a:lnTo>
                  <a:pt x="4229100" y="0"/>
                </a:lnTo>
              </a:path>
            </a:pathLst>
          </a:custGeom>
          <a:ln w="9144">
            <a:solidFill>
              <a:srgbClr val="D9D9D9"/>
            </a:solidFill>
          </a:ln>
        </p:spPr>
        <p:txBody>
          <a:bodyPr wrap="square" lIns="0" tIns="0" rIns="0" bIns="0" rtlCol="0"/>
          <a:lstStyle/>
          <a:p>
            <a:endParaRPr/>
          </a:p>
        </p:txBody>
      </p:sp>
      <p:sp>
        <p:nvSpPr>
          <p:cNvPr id="3" name="object 3"/>
          <p:cNvSpPr/>
          <p:nvPr/>
        </p:nvSpPr>
        <p:spPr>
          <a:xfrm>
            <a:off x="533400" y="4134611"/>
            <a:ext cx="4229100" cy="0"/>
          </a:xfrm>
          <a:custGeom>
            <a:avLst/>
            <a:gdLst/>
            <a:ahLst/>
            <a:cxnLst/>
            <a:rect l="l" t="t" r="r" b="b"/>
            <a:pathLst>
              <a:path w="4229100">
                <a:moveTo>
                  <a:pt x="0" y="0"/>
                </a:moveTo>
                <a:lnTo>
                  <a:pt x="4229100" y="0"/>
                </a:lnTo>
              </a:path>
            </a:pathLst>
          </a:custGeom>
          <a:ln w="9144">
            <a:solidFill>
              <a:srgbClr val="D9D9D9"/>
            </a:solidFill>
          </a:ln>
        </p:spPr>
        <p:txBody>
          <a:bodyPr wrap="square" lIns="0" tIns="0" rIns="0" bIns="0" rtlCol="0"/>
          <a:lstStyle/>
          <a:p>
            <a:endParaRPr/>
          </a:p>
        </p:txBody>
      </p:sp>
      <p:sp>
        <p:nvSpPr>
          <p:cNvPr id="4" name="object 4"/>
          <p:cNvSpPr/>
          <p:nvPr/>
        </p:nvSpPr>
        <p:spPr>
          <a:xfrm>
            <a:off x="533400" y="3648455"/>
            <a:ext cx="4229100" cy="0"/>
          </a:xfrm>
          <a:custGeom>
            <a:avLst/>
            <a:gdLst/>
            <a:ahLst/>
            <a:cxnLst/>
            <a:rect l="l" t="t" r="r" b="b"/>
            <a:pathLst>
              <a:path w="4229100">
                <a:moveTo>
                  <a:pt x="0" y="0"/>
                </a:moveTo>
                <a:lnTo>
                  <a:pt x="4229100" y="0"/>
                </a:lnTo>
              </a:path>
            </a:pathLst>
          </a:custGeom>
          <a:ln w="9144">
            <a:solidFill>
              <a:srgbClr val="D9D9D9"/>
            </a:solidFill>
          </a:ln>
        </p:spPr>
        <p:txBody>
          <a:bodyPr wrap="square" lIns="0" tIns="0" rIns="0" bIns="0" rtlCol="0"/>
          <a:lstStyle/>
          <a:p>
            <a:endParaRPr/>
          </a:p>
        </p:txBody>
      </p:sp>
      <p:sp>
        <p:nvSpPr>
          <p:cNvPr id="5" name="object 5"/>
          <p:cNvSpPr/>
          <p:nvPr/>
        </p:nvSpPr>
        <p:spPr>
          <a:xfrm>
            <a:off x="533400" y="3163823"/>
            <a:ext cx="4229100" cy="0"/>
          </a:xfrm>
          <a:custGeom>
            <a:avLst/>
            <a:gdLst/>
            <a:ahLst/>
            <a:cxnLst/>
            <a:rect l="l" t="t" r="r" b="b"/>
            <a:pathLst>
              <a:path w="4229100">
                <a:moveTo>
                  <a:pt x="0" y="0"/>
                </a:moveTo>
                <a:lnTo>
                  <a:pt x="4229100" y="0"/>
                </a:lnTo>
              </a:path>
            </a:pathLst>
          </a:custGeom>
          <a:ln w="9144">
            <a:solidFill>
              <a:srgbClr val="D9D9D9"/>
            </a:solidFill>
          </a:ln>
        </p:spPr>
        <p:txBody>
          <a:bodyPr wrap="square" lIns="0" tIns="0" rIns="0" bIns="0" rtlCol="0"/>
          <a:lstStyle/>
          <a:p>
            <a:endParaRPr/>
          </a:p>
        </p:txBody>
      </p:sp>
      <p:sp>
        <p:nvSpPr>
          <p:cNvPr id="6" name="object 6"/>
          <p:cNvSpPr/>
          <p:nvPr/>
        </p:nvSpPr>
        <p:spPr>
          <a:xfrm>
            <a:off x="533400" y="2677667"/>
            <a:ext cx="4229100" cy="0"/>
          </a:xfrm>
          <a:custGeom>
            <a:avLst/>
            <a:gdLst/>
            <a:ahLst/>
            <a:cxnLst/>
            <a:rect l="l" t="t" r="r" b="b"/>
            <a:pathLst>
              <a:path w="4229100">
                <a:moveTo>
                  <a:pt x="0" y="0"/>
                </a:moveTo>
                <a:lnTo>
                  <a:pt x="4229100" y="0"/>
                </a:lnTo>
              </a:path>
            </a:pathLst>
          </a:custGeom>
          <a:ln w="9144">
            <a:solidFill>
              <a:srgbClr val="D9D9D9"/>
            </a:solidFill>
          </a:ln>
        </p:spPr>
        <p:txBody>
          <a:bodyPr wrap="square" lIns="0" tIns="0" rIns="0" bIns="0" rtlCol="0"/>
          <a:lstStyle/>
          <a:p>
            <a:endParaRPr/>
          </a:p>
        </p:txBody>
      </p:sp>
      <p:sp>
        <p:nvSpPr>
          <p:cNvPr id="7" name="object 7"/>
          <p:cNvSpPr/>
          <p:nvPr/>
        </p:nvSpPr>
        <p:spPr>
          <a:xfrm>
            <a:off x="533400" y="2193035"/>
            <a:ext cx="4229100" cy="0"/>
          </a:xfrm>
          <a:custGeom>
            <a:avLst/>
            <a:gdLst/>
            <a:ahLst/>
            <a:cxnLst/>
            <a:rect l="l" t="t" r="r" b="b"/>
            <a:pathLst>
              <a:path w="4229100">
                <a:moveTo>
                  <a:pt x="0" y="0"/>
                </a:moveTo>
                <a:lnTo>
                  <a:pt x="4229100" y="0"/>
                </a:lnTo>
              </a:path>
            </a:pathLst>
          </a:custGeom>
          <a:ln w="9144">
            <a:solidFill>
              <a:srgbClr val="D9D9D9"/>
            </a:solidFill>
          </a:ln>
        </p:spPr>
        <p:txBody>
          <a:bodyPr wrap="square" lIns="0" tIns="0" rIns="0" bIns="0" rtlCol="0"/>
          <a:lstStyle/>
          <a:p>
            <a:endParaRPr/>
          </a:p>
        </p:txBody>
      </p:sp>
      <p:sp>
        <p:nvSpPr>
          <p:cNvPr id="8" name="object 8"/>
          <p:cNvSpPr/>
          <p:nvPr/>
        </p:nvSpPr>
        <p:spPr>
          <a:xfrm>
            <a:off x="533400" y="1706879"/>
            <a:ext cx="4229100" cy="0"/>
          </a:xfrm>
          <a:custGeom>
            <a:avLst/>
            <a:gdLst/>
            <a:ahLst/>
            <a:cxnLst/>
            <a:rect l="l" t="t" r="r" b="b"/>
            <a:pathLst>
              <a:path w="4229100">
                <a:moveTo>
                  <a:pt x="0" y="0"/>
                </a:moveTo>
                <a:lnTo>
                  <a:pt x="4229100" y="0"/>
                </a:lnTo>
              </a:path>
            </a:pathLst>
          </a:custGeom>
          <a:ln w="9144">
            <a:solidFill>
              <a:srgbClr val="D9D9D9"/>
            </a:solidFill>
          </a:ln>
        </p:spPr>
        <p:txBody>
          <a:bodyPr wrap="square" lIns="0" tIns="0" rIns="0" bIns="0" rtlCol="0"/>
          <a:lstStyle/>
          <a:p>
            <a:endParaRPr/>
          </a:p>
        </p:txBody>
      </p:sp>
      <p:sp>
        <p:nvSpPr>
          <p:cNvPr id="9" name="object 9"/>
          <p:cNvSpPr/>
          <p:nvPr/>
        </p:nvSpPr>
        <p:spPr>
          <a:xfrm>
            <a:off x="533400" y="5105400"/>
            <a:ext cx="4229100" cy="0"/>
          </a:xfrm>
          <a:custGeom>
            <a:avLst/>
            <a:gdLst/>
            <a:ahLst/>
            <a:cxnLst/>
            <a:rect l="l" t="t" r="r" b="b"/>
            <a:pathLst>
              <a:path w="4229100">
                <a:moveTo>
                  <a:pt x="0" y="0"/>
                </a:moveTo>
                <a:lnTo>
                  <a:pt x="4229100" y="0"/>
                </a:lnTo>
              </a:path>
            </a:pathLst>
          </a:custGeom>
          <a:ln w="9144">
            <a:solidFill>
              <a:srgbClr val="D9D9D9"/>
            </a:solidFill>
          </a:ln>
        </p:spPr>
        <p:txBody>
          <a:bodyPr wrap="square" lIns="0" tIns="0" rIns="0" bIns="0" rtlCol="0"/>
          <a:lstStyle/>
          <a:p>
            <a:endParaRPr/>
          </a:p>
        </p:txBody>
      </p:sp>
      <p:sp>
        <p:nvSpPr>
          <p:cNvPr id="10" name="object 10"/>
          <p:cNvSpPr/>
          <p:nvPr/>
        </p:nvSpPr>
        <p:spPr>
          <a:xfrm>
            <a:off x="834389" y="4348734"/>
            <a:ext cx="3625850" cy="58419"/>
          </a:xfrm>
          <a:custGeom>
            <a:avLst/>
            <a:gdLst/>
            <a:ahLst/>
            <a:cxnLst/>
            <a:rect l="l" t="t" r="r" b="b"/>
            <a:pathLst>
              <a:path w="3625850" h="58420">
                <a:moveTo>
                  <a:pt x="0" y="24384"/>
                </a:moveTo>
                <a:lnTo>
                  <a:pt x="605028" y="53340"/>
                </a:lnTo>
                <a:lnTo>
                  <a:pt x="1208532" y="38100"/>
                </a:lnTo>
                <a:lnTo>
                  <a:pt x="1813560" y="57912"/>
                </a:lnTo>
                <a:lnTo>
                  <a:pt x="2417064" y="33528"/>
                </a:lnTo>
                <a:lnTo>
                  <a:pt x="3022092" y="24384"/>
                </a:lnTo>
                <a:lnTo>
                  <a:pt x="3625596" y="0"/>
                </a:lnTo>
              </a:path>
            </a:pathLst>
          </a:custGeom>
          <a:ln w="28956">
            <a:solidFill>
              <a:srgbClr val="4F81BC"/>
            </a:solidFill>
          </a:ln>
        </p:spPr>
        <p:txBody>
          <a:bodyPr wrap="square" lIns="0" tIns="0" rIns="0" bIns="0" rtlCol="0"/>
          <a:lstStyle/>
          <a:p>
            <a:endParaRPr/>
          </a:p>
        </p:txBody>
      </p:sp>
      <p:sp>
        <p:nvSpPr>
          <p:cNvPr id="11" name="object 11"/>
          <p:cNvSpPr/>
          <p:nvPr/>
        </p:nvSpPr>
        <p:spPr>
          <a:xfrm>
            <a:off x="799096" y="4336415"/>
            <a:ext cx="73151" cy="73152"/>
          </a:xfrm>
          <a:prstGeom prst="rect">
            <a:avLst/>
          </a:prstGeom>
          <a:blipFill>
            <a:blip r:embed="rId3" cstate="print"/>
            <a:stretch>
              <a:fillRect/>
            </a:stretch>
          </a:blipFill>
        </p:spPr>
        <p:txBody>
          <a:bodyPr wrap="square" lIns="0" tIns="0" rIns="0" bIns="0" rtlCol="0"/>
          <a:lstStyle/>
          <a:p>
            <a:endParaRPr/>
          </a:p>
        </p:txBody>
      </p:sp>
      <p:sp>
        <p:nvSpPr>
          <p:cNvPr id="12" name="object 12"/>
          <p:cNvSpPr/>
          <p:nvPr/>
        </p:nvSpPr>
        <p:spPr>
          <a:xfrm>
            <a:off x="1402588" y="4365371"/>
            <a:ext cx="73152" cy="73152"/>
          </a:xfrm>
          <a:prstGeom prst="rect">
            <a:avLst/>
          </a:prstGeom>
          <a:blipFill>
            <a:blip r:embed="rId4" cstate="print"/>
            <a:stretch>
              <a:fillRect/>
            </a:stretch>
          </a:blipFill>
        </p:spPr>
        <p:txBody>
          <a:bodyPr wrap="square" lIns="0" tIns="0" rIns="0" bIns="0" rtlCol="0"/>
          <a:lstStyle/>
          <a:p>
            <a:endParaRPr/>
          </a:p>
        </p:txBody>
      </p:sp>
      <p:sp>
        <p:nvSpPr>
          <p:cNvPr id="13" name="object 13"/>
          <p:cNvSpPr/>
          <p:nvPr/>
        </p:nvSpPr>
        <p:spPr>
          <a:xfrm>
            <a:off x="2007616" y="4351654"/>
            <a:ext cx="73152" cy="73152"/>
          </a:xfrm>
          <a:prstGeom prst="rect">
            <a:avLst/>
          </a:prstGeom>
          <a:blipFill>
            <a:blip r:embed="rId4" cstate="print"/>
            <a:stretch>
              <a:fillRect/>
            </a:stretch>
          </a:blipFill>
        </p:spPr>
        <p:txBody>
          <a:bodyPr wrap="square" lIns="0" tIns="0" rIns="0" bIns="0" rtlCol="0"/>
          <a:lstStyle/>
          <a:p>
            <a:endParaRPr/>
          </a:p>
        </p:txBody>
      </p:sp>
      <p:sp>
        <p:nvSpPr>
          <p:cNvPr id="14" name="object 14"/>
          <p:cNvSpPr/>
          <p:nvPr/>
        </p:nvSpPr>
        <p:spPr>
          <a:xfrm>
            <a:off x="2611120" y="4371466"/>
            <a:ext cx="73152" cy="73152"/>
          </a:xfrm>
          <a:prstGeom prst="rect">
            <a:avLst/>
          </a:prstGeom>
          <a:blipFill>
            <a:blip r:embed="rId5" cstate="print"/>
            <a:stretch>
              <a:fillRect/>
            </a:stretch>
          </a:blipFill>
        </p:spPr>
        <p:txBody>
          <a:bodyPr wrap="square" lIns="0" tIns="0" rIns="0" bIns="0" rtlCol="0"/>
          <a:lstStyle/>
          <a:p>
            <a:endParaRPr/>
          </a:p>
        </p:txBody>
      </p:sp>
      <p:sp>
        <p:nvSpPr>
          <p:cNvPr id="15" name="object 15"/>
          <p:cNvSpPr/>
          <p:nvPr/>
        </p:nvSpPr>
        <p:spPr>
          <a:xfrm>
            <a:off x="3216148" y="4347083"/>
            <a:ext cx="73152" cy="73152"/>
          </a:xfrm>
          <a:prstGeom prst="rect">
            <a:avLst/>
          </a:prstGeom>
          <a:blipFill>
            <a:blip r:embed="rId5" cstate="print"/>
            <a:stretch>
              <a:fillRect/>
            </a:stretch>
          </a:blipFill>
        </p:spPr>
        <p:txBody>
          <a:bodyPr wrap="square" lIns="0" tIns="0" rIns="0" bIns="0" rtlCol="0"/>
          <a:lstStyle/>
          <a:p>
            <a:endParaRPr/>
          </a:p>
        </p:txBody>
      </p:sp>
      <p:sp>
        <p:nvSpPr>
          <p:cNvPr id="16" name="object 16"/>
          <p:cNvSpPr/>
          <p:nvPr/>
        </p:nvSpPr>
        <p:spPr>
          <a:xfrm>
            <a:off x="3819652" y="4336415"/>
            <a:ext cx="73152" cy="73152"/>
          </a:xfrm>
          <a:prstGeom prst="rect">
            <a:avLst/>
          </a:prstGeom>
          <a:blipFill>
            <a:blip r:embed="rId4" cstate="print"/>
            <a:stretch>
              <a:fillRect/>
            </a:stretch>
          </a:blipFill>
        </p:spPr>
        <p:txBody>
          <a:bodyPr wrap="square" lIns="0" tIns="0" rIns="0" bIns="0" rtlCol="0"/>
          <a:lstStyle/>
          <a:p>
            <a:endParaRPr/>
          </a:p>
        </p:txBody>
      </p:sp>
      <p:sp>
        <p:nvSpPr>
          <p:cNvPr id="17" name="object 17"/>
          <p:cNvSpPr/>
          <p:nvPr/>
        </p:nvSpPr>
        <p:spPr>
          <a:xfrm>
            <a:off x="4424679" y="4312030"/>
            <a:ext cx="73152" cy="73152"/>
          </a:xfrm>
          <a:prstGeom prst="rect">
            <a:avLst/>
          </a:prstGeom>
          <a:blipFill>
            <a:blip r:embed="rId6" cstate="print"/>
            <a:stretch>
              <a:fillRect/>
            </a:stretch>
          </a:blipFill>
        </p:spPr>
        <p:txBody>
          <a:bodyPr wrap="square" lIns="0" tIns="0" rIns="0" bIns="0" rtlCol="0"/>
          <a:lstStyle/>
          <a:p>
            <a:endParaRPr/>
          </a:p>
        </p:txBody>
      </p:sp>
      <p:sp>
        <p:nvSpPr>
          <p:cNvPr id="18" name="object 18"/>
          <p:cNvSpPr/>
          <p:nvPr/>
        </p:nvSpPr>
        <p:spPr>
          <a:xfrm>
            <a:off x="834389" y="3149345"/>
            <a:ext cx="3625850" cy="360045"/>
          </a:xfrm>
          <a:custGeom>
            <a:avLst/>
            <a:gdLst/>
            <a:ahLst/>
            <a:cxnLst/>
            <a:rect l="l" t="t" r="r" b="b"/>
            <a:pathLst>
              <a:path w="3625850" h="360045">
                <a:moveTo>
                  <a:pt x="0" y="155448"/>
                </a:moveTo>
                <a:lnTo>
                  <a:pt x="605028" y="115824"/>
                </a:lnTo>
                <a:lnTo>
                  <a:pt x="1208532" y="53339"/>
                </a:lnTo>
                <a:lnTo>
                  <a:pt x="1813560" y="0"/>
                </a:lnTo>
                <a:lnTo>
                  <a:pt x="2417064" y="13715"/>
                </a:lnTo>
                <a:lnTo>
                  <a:pt x="3022092" y="115824"/>
                </a:lnTo>
                <a:lnTo>
                  <a:pt x="3625596" y="359663"/>
                </a:lnTo>
              </a:path>
            </a:pathLst>
          </a:custGeom>
          <a:ln w="28956">
            <a:solidFill>
              <a:srgbClr val="C0504D"/>
            </a:solidFill>
          </a:ln>
        </p:spPr>
        <p:txBody>
          <a:bodyPr wrap="square" lIns="0" tIns="0" rIns="0" bIns="0" rtlCol="0"/>
          <a:lstStyle/>
          <a:p>
            <a:endParaRPr/>
          </a:p>
        </p:txBody>
      </p:sp>
      <p:sp>
        <p:nvSpPr>
          <p:cNvPr id="19" name="object 19"/>
          <p:cNvSpPr/>
          <p:nvPr/>
        </p:nvSpPr>
        <p:spPr>
          <a:xfrm>
            <a:off x="799096" y="3268090"/>
            <a:ext cx="73151" cy="73152"/>
          </a:xfrm>
          <a:prstGeom prst="rect">
            <a:avLst/>
          </a:prstGeom>
          <a:blipFill>
            <a:blip r:embed="rId7" cstate="print"/>
            <a:stretch>
              <a:fillRect/>
            </a:stretch>
          </a:blipFill>
        </p:spPr>
        <p:txBody>
          <a:bodyPr wrap="square" lIns="0" tIns="0" rIns="0" bIns="0" rtlCol="0"/>
          <a:lstStyle/>
          <a:p>
            <a:endParaRPr/>
          </a:p>
        </p:txBody>
      </p:sp>
      <p:sp>
        <p:nvSpPr>
          <p:cNvPr id="20" name="object 20"/>
          <p:cNvSpPr/>
          <p:nvPr/>
        </p:nvSpPr>
        <p:spPr>
          <a:xfrm>
            <a:off x="1402588" y="3229991"/>
            <a:ext cx="73152" cy="73152"/>
          </a:xfrm>
          <a:prstGeom prst="rect">
            <a:avLst/>
          </a:prstGeom>
          <a:blipFill>
            <a:blip r:embed="rId8" cstate="print"/>
            <a:stretch>
              <a:fillRect/>
            </a:stretch>
          </a:blipFill>
        </p:spPr>
        <p:txBody>
          <a:bodyPr wrap="square" lIns="0" tIns="0" rIns="0" bIns="0" rtlCol="0"/>
          <a:lstStyle/>
          <a:p>
            <a:endParaRPr/>
          </a:p>
        </p:txBody>
      </p:sp>
      <p:sp>
        <p:nvSpPr>
          <p:cNvPr id="21" name="object 21"/>
          <p:cNvSpPr/>
          <p:nvPr/>
        </p:nvSpPr>
        <p:spPr>
          <a:xfrm>
            <a:off x="2007616" y="3165982"/>
            <a:ext cx="73152" cy="73152"/>
          </a:xfrm>
          <a:prstGeom prst="rect">
            <a:avLst/>
          </a:prstGeom>
          <a:blipFill>
            <a:blip r:embed="rId9" cstate="print"/>
            <a:stretch>
              <a:fillRect/>
            </a:stretch>
          </a:blipFill>
        </p:spPr>
        <p:txBody>
          <a:bodyPr wrap="square" lIns="0" tIns="0" rIns="0" bIns="0" rtlCol="0"/>
          <a:lstStyle/>
          <a:p>
            <a:endParaRPr/>
          </a:p>
        </p:txBody>
      </p:sp>
      <p:sp>
        <p:nvSpPr>
          <p:cNvPr id="22" name="object 22"/>
          <p:cNvSpPr/>
          <p:nvPr/>
        </p:nvSpPr>
        <p:spPr>
          <a:xfrm>
            <a:off x="2611120" y="3112642"/>
            <a:ext cx="73152" cy="73152"/>
          </a:xfrm>
          <a:prstGeom prst="rect">
            <a:avLst/>
          </a:prstGeom>
          <a:blipFill>
            <a:blip r:embed="rId10" cstate="print"/>
            <a:stretch>
              <a:fillRect/>
            </a:stretch>
          </a:blipFill>
        </p:spPr>
        <p:txBody>
          <a:bodyPr wrap="square" lIns="0" tIns="0" rIns="0" bIns="0" rtlCol="0"/>
          <a:lstStyle/>
          <a:p>
            <a:endParaRPr/>
          </a:p>
        </p:txBody>
      </p:sp>
      <p:sp>
        <p:nvSpPr>
          <p:cNvPr id="23" name="object 23"/>
          <p:cNvSpPr/>
          <p:nvPr/>
        </p:nvSpPr>
        <p:spPr>
          <a:xfrm>
            <a:off x="3216148" y="3127882"/>
            <a:ext cx="73152" cy="73152"/>
          </a:xfrm>
          <a:prstGeom prst="rect">
            <a:avLst/>
          </a:prstGeom>
          <a:blipFill>
            <a:blip r:embed="rId10" cstate="print"/>
            <a:stretch>
              <a:fillRect/>
            </a:stretch>
          </a:blipFill>
        </p:spPr>
        <p:txBody>
          <a:bodyPr wrap="square" lIns="0" tIns="0" rIns="0" bIns="0" rtlCol="0"/>
          <a:lstStyle/>
          <a:p>
            <a:endParaRPr/>
          </a:p>
        </p:txBody>
      </p:sp>
      <p:sp>
        <p:nvSpPr>
          <p:cNvPr id="24" name="object 24"/>
          <p:cNvSpPr/>
          <p:nvPr/>
        </p:nvSpPr>
        <p:spPr>
          <a:xfrm>
            <a:off x="3819652" y="3229991"/>
            <a:ext cx="73152" cy="73152"/>
          </a:xfrm>
          <a:prstGeom prst="rect">
            <a:avLst/>
          </a:prstGeom>
          <a:blipFill>
            <a:blip r:embed="rId8" cstate="print"/>
            <a:stretch>
              <a:fillRect/>
            </a:stretch>
          </a:blipFill>
        </p:spPr>
        <p:txBody>
          <a:bodyPr wrap="square" lIns="0" tIns="0" rIns="0" bIns="0" rtlCol="0"/>
          <a:lstStyle/>
          <a:p>
            <a:endParaRPr/>
          </a:p>
        </p:txBody>
      </p:sp>
      <p:sp>
        <p:nvSpPr>
          <p:cNvPr id="25" name="object 25"/>
          <p:cNvSpPr/>
          <p:nvPr/>
        </p:nvSpPr>
        <p:spPr>
          <a:xfrm>
            <a:off x="4424679" y="3472307"/>
            <a:ext cx="73152" cy="73152"/>
          </a:xfrm>
          <a:prstGeom prst="rect">
            <a:avLst/>
          </a:prstGeom>
          <a:blipFill>
            <a:blip r:embed="rId9" cstate="print"/>
            <a:stretch>
              <a:fillRect/>
            </a:stretch>
          </a:blipFill>
        </p:spPr>
        <p:txBody>
          <a:bodyPr wrap="square" lIns="0" tIns="0" rIns="0" bIns="0" rtlCol="0"/>
          <a:lstStyle/>
          <a:p>
            <a:endParaRPr/>
          </a:p>
        </p:txBody>
      </p:sp>
      <p:sp>
        <p:nvSpPr>
          <p:cNvPr id="26" name="object 26"/>
          <p:cNvSpPr/>
          <p:nvPr/>
        </p:nvSpPr>
        <p:spPr>
          <a:xfrm>
            <a:off x="834389" y="4755641"/>
            <a:ext cx="3625850" cy="88900"/>
          </a:xfrm>
          <a:custGeom>
            <a:avLst/>
            <a:gdLst/>
            <a:ahLst/>
            <a:cxnLst/>
            <a:rect l="l" t="t" r="r" b="b"/>
            <a:pathLst>
              <a:path w="3625850" h="88900">
                <a:moveTo>
                  <a:pt x="0" y="88391"/>
                </a:moveTo>
                <a:lnTo>
                  <a:pt x="605028" y="73151"/>
                </a:lnTo>
                <a:lnTo>
                  <a:pt x="1208532" y="53339"/>
                </a:lnTo>
                <a:lnTo>
                  <a:pt x="1813560" y="53339"/>
                </a:lnTo>
                <a:lnTo>
                  <a:pt x="2417064" y="35051"/>
                </a:lnTo>
                <a:lnTo>
                  <a:pt x="3022092" y="15239"/>
                </a:lnTo>
                <a:lnTo>
                  <a:pt x="3625596" y="0"/>
                </a:lnTo>
              </a:path>
            </a:pathLst>
          </a:custGeom>
          <a:ln w="28955">
            <a:solidFill>
              <a:srgbClr val="9BBA58"/>
            </a:solidFill>
          </a:ln>
        </p:spPr>
        <p:txBody>
          <a:bodyPr wrap="square" lIns="0" tIns="0" rIns="0" bIns="0" rtlCol="0"/>
          <a:lstStyle/>
          <a:p>
            <a:endParaRPr/>
          </a:p>
        </p:txBody>
      </p:sp>
      <p:sp>
        <p:nvSpPr>
          <p:cNvPr id="27" name="object 27"/>
          <p:cNvSpPr/>
          <p:nvPr/>
        </p:nvSpPr>
        <p:spPr>
          <a:xfrm>
            <a:off x="799096" y="4807330"/>
            <a:ext cx="73151" cy="73152"/>
          </a:xfrm>
          <a:prstGeom prst="rect">
            <a:avLst/>
          </a:prstGeom>
          <a:blipFill>
            <a:blip r:embed="rId11" cstate="print"/>
            <a:stretch>
              <a:fillRect/>
            </a:stretch>
          </a:blipFill>
        </p:spPr>
        <p:txBody>
          <a:bodyPr wrap="square" lIns="0" tIns="0" rIns="0" bIns="0" rtlCol="0"/>
          <a:lstStyle/>
          <a:p>
            <a:endParaRPr/>
          </a:p>
        </p:txBody>
      </p:sp>
      <p:sp>
        <p:nvSpPr>
          <p:cNvPr id="28" name="object 28"/>
          <p:cNvSpPr/>
          <p:nvPr/>
        </p:nvSpPr>
        <p:spPr>
          <a:xfrm>
            <a:off x="1402588" y="4793615"/>
            <a:ext cx="73152" cy="73152"/>
          </a:xfrm>
          <a:prstGeom prst="rect">
            <a:avLst/>
          </a:prstGeom>
          <a:blipFill>
            <a:blip r:embed="rId12" cstate="print"/>
            <a:stretch>
              <a:fillRect/>
            </a:stretch>
          </a:blipFill>
        </p:spPr>
        <p:txBody>
          <a:bodyPr wrap="square" lIns="0" tIns="0" rIns="0" bIns="0" rtlCol="0"/>
          <a:lstStyle/>
          <a:p>
            <a:endParaRPr/>
          </a:p>
        </p:txBody>
      </p:sp>
      <p:sp>
        <p:nvSpPr>
          <p:cNvPr id="29" name="object 29"/>
          <p:cNvSpPr/>
          <p:nvPr/>
        </p:nvSpPr>
        <p:spPr>
          <a:xfrm>
            <a:off x="2007616" y="4773803"/>
            <a:ext cx="73152" cy="73152"/>
          </a:xfrm>
          <a:prstGeom prst="rect">
            <a:avLst/>
          </a:prstGeom>
          <a:blipFill>
            <a:blip r:embed="rId13" cstate="print"/>
            <a:stretch>
              <a:fillRect/>
            </a:stretch>
          </a:blipFill>
        </p:spPr>
        <p:txBody>
          <a:bodyPr wrap="square" lIns="0" tIns="0" rIns="0" bIns="0" rtlCol="0"/>
          <a:lstStyle/>
          <a:p>
            <a:endParaRPr/>
          </a:p>
        </p:txBody>
      </p:sp>
      <p:sp>
        <p:nvSpPr>
          <p:cNvPr id="30" name="object 30"/>
          <p:cNvSpPr/>
          <p:nvPr/>
        </p:nvSpPr>
        <p:spPr>
          <a:xfrm>
            <a:off x="2611120" y="4773803"/>
            <a:ext cx="73152" cy="73152"/>
          </a:xfrm>
          <a:prstGeom prst="rect">
            <a:avLst/>
          </a:prstGeom>
          <a:blipFill>
            <a:blip r:embed="rId14" cstate="print"/>
            <a:stretch>
              <a:fillRect/>
            </a:stretch>
          </a:blipFill>
        </p:spPr>
        <p:txBody>
          <a:bodyPr wrap="square" lIns="0" tIns="0" rIns="0" bIns="0" rtlCol="0"/>
          <a:lstStyle/>
          <a:p>
            <a:endParaRPr/>
          </a:p>
        </p:txBody>
      </p:sp>
      <p:sp>
        <p:nvSpPr>
          <p:cNvPr id="31" name="object 31"/>
          <p:cNvSpPr/>
          <p:nvPr/>
        </p:nvSpPr>
        <p:spPr>
          <a:xfrm>
            <a:off x="3216148" y="4753990"/>
            <a:ext cx="73152" cy="73152"/>
          </a:xfrm>
          <a:prstGeom prst="rect">
            <a:avLst/>
          </a:prstGeom>
          <a:blipFill>
            <a:blip r:embed="rId14" cstate="print"/>
            <a:stretch>
              <a:fillRect/>
            </a:stretch>
          </a:blipFill>
        </p:spPr>
        <p:txBody>
          <a:bodyPr wrap="square" lIns="0" tIns="0" rIns="0" bIns="0" rtlCol="0"/>
          <a:lstStyle/>
          <a:p>
            <a:endParaRPr/>
          </a:p>
        </p:txBody>
      </p:sp>
      <p:sp>
        <p:nvSpPr>
          <p:cNvPr id="32" name="object 32"/>
          <p:cNvSpPr/>
          <p:nvPr/>
        </p:nvSpPr>
        <p:spPr>
          <a:xfrm>
            <a:off x="3819652" y="4734178"/>
            <a:ext cx="73152" cy="73152"/>
          </a:xfrm>
          <a:prstGeom prst="rect">
            <a:avLst/>
          </a:prstGeom>
          <a:blipFill>
            <a:blip r:embed="rId12" cstate="print"/>
            <a:stretch>
              <a:fillRect/>
            </a:stretch>
          </a:blipFill>
        </p:spPr>
        <p:txBody>
          <a:bodyPr wrap="square" lIns="0" tIns="0" rIns="0" bIns="0" rtlCol="0"/>
          <a:lstStyle/>
          <a:p>
            <a:endParaRPr/>
          </a:p>
        </p:txBody>
      </p:sp>
      <p:sp>
        <p:nvSpPr>
          <p:cNvPr id="33" name="object 33"/>
          <p:cNvSpPr/>
          <p:nvPr/>
        </p:nvSpPr>
        <p:spPr>
          <a:xfrm>
            <a:off x="4424679" y="4720463"/>
            <a:ext cx="73152" cy="73152"/>
          </a:xfrm>
          <a:prstGeom prst="rect">
            <a:avLst/>
          </a:prstGeom>
          <a:blipFill>
            <a:blip r:embed="rId13" cstate="print"/>
            <a:stretch>
              <a:fillRect/>
            </a:stretch>
          </a:blipFill>
        </p:spPr>
        <p:txBody>
          <a:bodyPr wrap="square" lIns="0" tIns="0" rIns="0" bIns="0" rtlCol="0"/>
          <a:lstStyle/>
          <a:p>
            <a:endParaRPr/>
          </a:p>
        </p:txBody>
      </p:sp>
      <p:sp>
        <p:nvSpPr>
          <p:cNvPr id="34" name="object 34"/>
          <p:cNvSpPr/>
          <p:nvPr/>
        </p:nvSpPr>
        <p:spPr>
          <a:xfrm>
            <a:off x="834389" y="2123694"/>
            <a:ext cx="3625850" cy="277495"/>
          </a:xfrm>
          <a:custGeom>
            <a:avLst/>
            <a:gdLst/>
            <a:ahLst/>
            <a:cxnLst/>
            <a:rect l="l" t="t" r="r" b="b"/>
            <a:pathLst>
              <a:path w="3625850" h="277494">
                <a:moveTo>
                  <a:pt x="0" y="185927"/>
                </a:moveTo>
                <a:lnTo>
                  <a:pt x="605028" y="161543"/>
                </a:lnTo>
                <a:lnTo>
                  <a:pt x="1208532" y="64007"/>
                </a:lnTo>
                <a:lnTo>
                  <a:pt x="1813560" y="24383"/>
                </a:lnTo>
                <a:lnTo>
                  <a:pt x="2417064" y="0"/>
                </a:lnTo>
                <a:lnTo>
                  <a:pt x="3022092" y="73151"/>
                </a:lnTo>
                <a:lnTo>
                  <a:pt x="3625596" y="277367"/>
                </a:lnTo>
              </a:path>
            </a:pathLst>
          </a:custGeom>
          <a:ln w="28956">
            <a:solidFill>
              <a:srgbClr val="8063A1"/>
            </a:solidFill>
          </a:ln>
        </p:spPr>
        <p:txBody>
          <a:bodyPr wrap="square" lIns="0" tIns="0" rIns="0" bIns="0" rtlCol="0"/>
          <a:lstStyle/>
          <a:p>
            <a:endParaRPr/>
          </a:p>
        </p:txBody>
      </p:sp>
      <p:sp>
        <p:nvSpPr>
          <p:cNvPr id="35" name="object 35"/>
          <p:cNvSpPr/>
          <p:nvPr/>
        </p:nvSpPr>
        <p:spPr>
          <a:xfrm>
            <a:off x="799096" y="2272919"/>
            <a:ext cx="73151" cy="73152"/>
          </a:xfrm>
          <a:prstGeom prst="rect">
            <a:avLst/>
          </a:prstGeom>
          <a:blipFill>
            <a:blip r:embed="rId15" cstate="print"/>
            <a:stretch>
              <a:fillRect/>
            </a:stretch>
          </a:blipFill>
        </p:spPr>
        <p:txBody>
          <a:bodyPr wrap="square" lIns="0" tIns="0" rIns="0" bIns="0" rtlCol="0"/>
          <a:lstStyle/>
          <a:p>
            <a:endParaRPr/>
          </a:p>
        </p:txBody>
      </p:sp>
      <p:sp>
        <p:nvSpPr>
          <p:cNvPr id="36" name="object 36"/>
          <p:cNvSpPr/>
          <p:nvPr/>
        </p:nvSpPr>
        <p:spPr>
          <a:xfrm>
            <a:off x="1402588" y="2248535"/>
            <a:ext cx="73152" cy="73151"/>
          </a:xfrm>
          <a:prstGeom prst="rect">
            <a:avLst/>
          </a:prstGeom>
          <a:blipFill>
            <a:blip r:embed="rId16" cstate="print"/>
            <a:stretch>
              <a:fillRect/>
            </a:stretch>
          </a:blipFill>
        </p:spPr>
        <p:txBody>
          <a:bodyPr wrap="square" lIns="0" tIns="0" rIns="0" bIns="0" rtlCol="0"/>
          <a:lstStyle/>
          <a:p>
            <a:endParaRPr/>
          </a:p>
        </p:txBody>
      </p:sp>
      <p:sp>
        <p:nvSpPr>
          <p:cNvPr id="37" name="object 37"/>
          <p:cNvSpPr/>
          <p:nvPr/>
        </p:nvSpPr>
        <p:spPr>
          <a:xfrm>
            <a:off x="2007616" y="2150998"/>
            <a:ext cx="73152" cy="73151"/>
          </a:xfrm>
          <a:prstGeom prst="rect">
            <a:avLst/>
          </a:prstGeom>
          <a:blipFill>
            <a:blip r:embed="rId17" cstate="print"/>
            <a:stretch>
              <a:fillRect/>
            </a:stretch>
          </a:blipFill>
        </p:spPr>
        <p:txBody>
          <a:bodyPr wrap="square" lIns="0" tIns="0" rIns="0" bIns="0" rtlCol="0"/>
          <a:lstStyle/>
          <a:p>
            <a:endParaRPr/>
          </a:p>
        </p:txBody>
      </p:sp>
      <p:sp>
        <p:nvSpPr>
          <p:cNvPr id="38" name="object 38"/>
          <p:cNvSpPr/>
          <p:nvPr/>
        </p:nvSpPr>
        <p:spPr>
          <a:xfrm>
            <a:off x="2611120" y="2112898"/>
            <a:ext cx="73152" cy="73151"/>
          </a:xfrm>
          <a:prstGeom prst="rect">
            <a:avLst/>
          </a:prstGeom>
          <a:blipFill>
            <a:blip r:embed="rId18" cstate="print"/>
            <a:stretch>
              <a:fillRect/>
            </a:stretch>
          </a:blipFill>
        </p:spPr>
        <p:txBody>
          <a:bodyPr wrap="square" lIns="0" tIns="0" rIns="0" bIns="0" rtlCol="0"/>
          <a:lstStyle/>
          <a:p>
            <a:endParaRPr/>
          </a:p>
        </p:txBody>
      </p:sp>
      <p:sp>
        <p:nvSpPr>
          <p:cNvPr id="39" name="object 39"/>
          <p:cNvSpPr/>
          <p:nvPr/>
        </p:nvSpPr>
        <p:spPr>
          <a:xfrm>
            <a:off x="3216148" y="2088514"/>
            <a:ext cx="73152" cy="73152"/>
          </a:xfrm>
          <a:prstGeom prst="rect">
            <a:avLst/>
          </a:prstGeom>
          <a:blipFill>
            <a:blip r:embed="rId18" cstate="print"/>
            <a:stretch>
              <a:fillRect/>
            </a:stretch>
          </a:blipFill>
        </p:spPr>
        <p:txBody>
          <a:bodyPr wrap="square" lIns="0" tIns="0" rIns="0" bIns="0" rtlCol="0"/>
          <a:lstStyle/>
          <a:p>
            <a:endParaRPr/>
          </a:p>
        </p:txBody>
      </p:sp>
      <p:sp>
        <p:nvSpPr>
          <p:cNvPr id="40" name="object 40"/>
          <p:cNvSpPr/>
          <p:nvPr/>
        </p:nvSpPr>
        <p:spPr>
          <a:xfrm>
            <a:off x="3819652" y="2161667"/>
            <a:ext cx="73152" cy="73152"/>
          </a:xfrm>
          <a:prstGeom prst="rect">
            <a:avLst/>
          </a:prstGeom>
          <a:blipFill>
            <a:blip r:embed="rId16" cstate="print"/>
            <a:stretch>
              <a:fillRect/>
            </a:stretch>
          </a:blipFill>
        </p:spPr>
        <p:txBody>
          <a:bodyPr wrap="square" lIns="0" tIns="0" rIns="0" bIns="0" rtlCol="0"/>
          <a:lstStyle/>
          <a:p>
            <a:endParaRPr/>
          </a:p>
        </p:txBody>
      </p:sp>
      <p:sp>
        <p:nvSpPr>
          <p:cNvPr id="41" name="object 41"/>
          <p:cNvSpPr/>
          <p:nvPr/>
        </p:nvSpPr>
        <p:spPr>
          <a:xfrm>
            <a:off x="4424679" y="2365882"/>
            <a:ext cx="73152" cy="73152"/>
          </a:xfrm>
          <a:prstGeom prst="rect">
            <a:avLst/>
          </a:prstGeom>
          <a:blipFill>
            <a:blip r:embed="rId16" cstate="print"/>
            <a:stretch>
              <a:fillRect/>
            </a:stretch>
          </a:blipFill>
        </p:spPr>
        <p:txBody>
          <a:bodyPr wrap="square" lIns="0" tIns="0" rIns="0" bIns="0" rtlCol="0"/>
          <a:lstStyle/>
          <a:p>
            <a:endParaRPr/>
          </a:p>
        </p:txBody>
      </p:sp>
      <p:sp>
        <p:nvSpPr>
          <p:cNvPr id="42" name="object 42"/>
          <p:cNvSpPr txBox="1"/>
          <p:nvPr/>
        </p:nvSpPr>
        <p:spPr>
          <a:xfrm>
            <a:off x="718413" y="4078985"/>
            <a:ext cx="246379"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151</a:t>
            </a:r>
            <a:endParaRPr sz="1200">
              <a:latin typeface="Calibri"/>
              <a:cs typeface="Calibri"/>
            </a:endParaRPr>
          </a:p>
        </p:txBody>
      </p:sp>
      <p:sp>
        <p:nvSpPr>
          <p:cNvPr id="43" name="object 43"/>
          <p:cNvSpPr txBox="1"/>
          <p:nvPr/>
        </p:nvSpPr>
        <p:spPr>
          <a:xfrm>
            <a:off x="1322832" y="4107637"/>
            <a:ext cx="246379" cy="208915"/>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145</a:t>
            </a:r>
            <a:endParaRPr sz="1200">
              <a:latin typeface="Calibri"/>
              <a:cs typeface="Calibri"/>
            </a:endParaRPr>
          </a:p>
        </p:txBody>
      </p:sp>
      <p:sp>
        <p:nvSpPr>
          <p:cNvPr id="44" name="object 44"/>
          <p:cNvSpPr txBox="1"/>
          <p:nvPr/>
        </p:nvSpPr>
        <p:spPr>
          <a:xfrm>
            <a:off x="1927225" y="4093591"/>
            <a:ext cx="246379"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148</a:t>
            </a:r>
            <a:endParaRPr sz="1200">
              <a:latin typeface="Calibri"/>
              <a:cs typeface="Calibri"/>
            </a:endParaRPr>
          </a:p>
        </p:txBody>
      </p:sp>
      <p:sp>
        <p:nvSpPr>
          <p:cNvPr id="45" name="object 45"/>
          <p:cNvSpPr txBox="1"/>
          <p:nvPr/>
        </p:nvSpPr>
        <p:spPr>
          <a:xfrm>
            <a:off x="2531617" y="4112463"/>
            <a:ext cx="246379" cy="208915"/>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144</a:t>
            </a:r>
            <a:endParaRPr sz="1200">
              <a:latin typeface="Calibri"/>
              <a:cs typeface="Calibri"/>
            </a:endParaRPr>
          </a:p>
        </p:txBody>
      </p:sp>
      <p:sp>
        <p:nvSpPr>
          <p:cNvPr id="46" name="object 46"/>
          <p:cNvSpPr txBox="1"/>
          <p:nvPr/>
        </p:nvSpPr>
        <p:spPr>
          <a:xfrm>
            <a:off x="3135757" y="4088638"/>
            <a:ext cx="246379"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149</a:t>
            </a:r>
            <a:endParaRPr sz="1200">
              <a:latin typeface="Calibri"/>
              <a:cs typeface="Calibri"/>
            </a:endParaRPr>
          </a:p>
        </p:txBody>
      </p:sp>
      <p:sp>
        <p:nvSpPr>
          <p:cNvPr id="47" name="object 47"/>
          <p:cNvSpPr txBox="1"/>
          <p:nvPr/>
        </p:nvSpPr>
        <p:spPr>
          <a:xfrm>
            <a:off x="3740150" y="4078985"/>
            <a:ext cx="246379"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151</a:t>
            </a:r>
            <a:endParaRPr sz="1200">
              <a:latin typeface="Calibri"/>
              <a:cs typeface="Calibri"/>
            </a:endParaRPr>
          </a:p>
        </p:txBody>
      </p:sp>
      <p:sp>
        <p:nvSpPr>
          <p:cNvPr id="48" name="object 48"/>
          <p:cNvSpPr txBox="1"/>
          <p:nvPr/>
        </p:nvSpPr>
        <p:spPr>
          <a:xfrm>
            <a:off x="4344670" y="4054602"/>
            <a:ext cx="246379"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156</a:t>
            </a:r>
            <a:endParaRPr sz="1200">
              <a:latin typeface="Calibri"/>
              <a:cs typeface="Calibri"/>
            </a:endParaRPr>
          </a:p>
        </p:txBody>
      </p:sp>
      <p:sp>
        <p:nvSpPr>
          <p:cNvPr id="49" name="object 49"/>
          <p:cNvSpPr txBox="1"/>
          <p:nvPr/>
        </p:nvSpPr>
        <p:spPr>
          <a:xfrm>
            <a:off x="718413" y="3010280"/>
            <a:ext cx="246379"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371</a:t>
            </a:r>
            <a:endParaRPr sz="1200">
              <a:latin typeface="Calibri"/>
              <a:cs typeface="Calibri"/>
            </a:endParaRPr>
          </a:p>
        </p:txBody>
      </p:sp>
      <p:sp>
        <p:nvSpPr>
          <p:cNvPr id="50" name="object 50"/>
          <p:cNvSpPr txBox="1"/>
          <p:nvPr/>
        </p:nvSpPr>
        <p:spPr>
          <a:xfrm>
            <a:off x="1322832" y="2971546"/>
            <a:ext cx="246379"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379</a:t>
            </a:r>
            <a:endParaRPr sz="1200">
              <a:latin typeface="Calibri"/>
              <a:cs typeface="Calibri"/>
            </a:endParaRPr>
          </a:p>
        </p:txBody>
      </p:sp>
      <p:sp>
        <p:nvSpPr>
          <p:cNvPr id="51" name="object 51"/>
          <p:cNvSpPr txBox="1"/>
          <p:nvPr/>
        </p:nvSpPr>
        <p:spPr>
          <a:xfrm>
            <a:off x="1927225" y="2908553"/>
            <a:ext cx="246379"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392</a:t>
            </a:r>
            <a:endParaRPr sz="1200">
              <a:latin typeface="Calibri"/>
              <a:cs typeface="Calibri"/>
            </a:endParaRPr>
          </a:p>
        </p:txBody>
      </p:sp>
      <p:sp>
        <p:nvSpPr>
          <p:cNvPr id="52" name="object 52"/>
          <p:cNvSpPr txBox="1"/>
          <p:nvPr/>
        </p:nvSpPr>
        <p:spPr>
          <a:xfrm>
            <a:off x="2531617" y="2854833"/>
            <a:ext cx="246379"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403</a:t>
            </a:r>
            <a:endParaRPr sz="1200">
              <a:latin typeface="Calibri"/>
              <a:cs typeface="Calibri"/>
            </a:endParaRPr>
          </a:p>
        </p:txBody>
      </p:sp>
      <p:sp>
        <p:nvSpPr>
          <p:cNvPr id="53" name="object 53"/>
          <p:cNvSpPr txBox="1"/>
          <p:nvPr/>
        </p:nvSpPr>
        <p:spPr>
          <a:xfrm>
            <a:off x="3135757" y="2869438"/>
            <a:ext cx="246379"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400</a:t>
            </a:r>
            <a:endParaRPr sz="1200">
              <a:latin typeface="Calibri"/>
              <a:cs typeface="Calibri"/>
            </a:endParaRPr>
          </a:p>
        </p:txBody>
      </p:sp>
      <p:sp>
        <p:nvSpPr>
          <p:cNvPr id="54" name="object 54"/>
          <p:cNvSpPr txBox="1"/>
          <p:nvPr/>
        </p:nvSpPr>
        <p:spPr>
          <a:xfrm>
            <a:off x="3740150" y="2971546"/>
            <a:ext cx="246379"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379</a:t>
            </a:r>
            <a:endParaRPr sz="1200">
              <a:latin typeface="Calibri"/>
              <a:cs typeface="Calibri"/>
            </a:endParaRPr>
          </a:p>
        </p:txBody>
      </p:sp>
      <p:sp>
        <p:nvSpPr>
          <p:cNvPr id="55" name="object 55"/>
          <p:cNvSpPr txBox="1"/>
          <p:nvPr/>
        </p:nvSpPr>
        <p:spPr>
          <a:xfrm>
            <a:off x="4344670" y="3213938"/>
            <a:ext cx="246379" cy="208915"/>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329</a:t>
            </a:r>
            <a:endParaRPr sz="1200">
              <a:latin typeface="Calibri"/>
              <a:cs typeface="Calibri"/>
            </a:endParaRPr>
          </a:p>
        </p:txBody>
      </p:sp>
      <p:sp>
        <p:nvSpPr>
          <p:cNvPr id="56" name="object 56"/>
          <p:cNvSpPr txBox="1"/>
          <p:nvPr/>
        </p:nvSpPr>
        <p:spPr>
          <a:xfrm>
            <a:off x="756513" y="4550155"/>
            <a:ext cx="168275"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54</a:t>
            </a:r>
            <a:endParaRPr sz="1200">
              <a:latin typeface="Calibri"/>
              <a:cs typeface="Calibri"/>
            </a:endParaRPr>
          </a:p>
        </p:txBody>
      </p:sp>
      <p:sp>
        <p:nvSpPr>
          <p:cNvPr id="57" name="object 57"/>
          <p:cNvSpPr txBox="1"/>
          <p:nvPr/>
        </p:nvSpPr>
        <p:spPr>
          <a:xfrm>
            <a:off x="1360932" y="4535551"/>
            <a:ext cx="168275"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57</a:t>
            </a:r>
            <a:endParaRPr sz="1200">
              <a:latin typeface="Calibri"/>
              <a:cs typeface="Calibri"/>
            </a:endParaRPr>
          </a:p>
        </p:txBody>
      </p:sp>
      <p:sp>
        <p:nvSpPr>
          <p:cNvPr id="58" name="object 58"/>
          <p:cNvSpPr txBox="1"/>
          <p:nvPr/>
        </p:nvSpPr>
        <p:spPr>
          <a:xfrm>
            <a:off x="1965325" y="4515992"/>
            <a:ext cx="168275"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61</a:t>
            </a:r>
            <a:endParaRPr sz="1200">
              <a:latin typeface="Calibri"/>
              <a:cs typeface="Calibri"/>
            </a:endParaRPr>
          </a:p>
        </p:txBody>
      </p:sp>
      <p:sp>
        <p:nvSpPr>
          <p:cNvPr id="59" name="object 59"/>
          <p:cNvSpPr txBox="1"/>
          <p:nvPr/>
        </p:nvSpPr>
        <p:spPr>
          <a:xfrm>
            <a:off x="2569464" y="4515992"/>
            <a:ext cx="168910" cy="208279"/>
          </a:xfrm>
          <a:prstGeom prst="rect">
            <a:avLst/>
          </a:prstGeom>
        </p:spPr>
        <p:txBody>
          <a:bodyPr vert="horz" wrap="square" lIns="0" tIns="12700" rIns="0" bIns="0" rtlCol="0">
            <a:spAutoFit/>
          </a:bodyPr>
          <a:lstStyle/>
          <a:p>
            <a:pPr>
              <a:lnSpc>
                <a:spcPct val="100000"/>
              </a:lnSpc>
              <a:spcBef>
                <a:spcPts val="100"/>
              </a:spcBef>
            </a:pPr>
            <a:r>
              <a:rPr sz="1200" spc="5" dirty="0">
                <a:solidFill>
                  <a:srgbClr val="404040"/>
                </a:solidFill>
                <a:latin typeface="Calibri"/>
                <a:cs typeface="Calibri"/>
              </a:rPr>
              <a:t>61</a:t>
            </a:r>
            <a:endParaRPr sz="1200">
              <a:latin typeface="Calibri"/>
              <a:cs typeface="Calibri"/>
            </a:endParaRPr>
          </a:p>
        </p:txBody>
      </p:sp>
      <p:sp>
        <p:nvSpPr>
          <p:cNvPr id="60" name="object 60"/>
          <p:cNvSpPr txBox="1"/>
          <p:nvPr/>
        </p:nvSpPr>
        <p:spPr>
          <a:xfrm>
            <a:off x="3173857" y="4496561"/>
            <a:ext cx="168275"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65</a:t>
            </a:r>
            <a:endParaRPr sz="1200">
              <a:latin typeface="Calibri"/>
              <a:cs typeface="Calibri"/>
            </a:endParaRPr>
          </a:p>
        </p:txBody>
      </p:sp>
      <p:sp>
        <p:nvSpPr>
          <p:cNvPr id="61" name="object 61"/>
          <p:cNvSpPr txBox="1"/>
          <p:nvPr/>
        </p:nvSpPr>
        <p:spPr>
          <a:xfrm>
            <a:off x="3778250" y="4477257"/>
            <a:ext cx="168275"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69</a:t>
            </a:r>
            <a:endParaRPr sz="1200">
              <a:latin typeface="Calibri"/>
              <a:cs typeface="Calibri"/>
            </a:endParaRPr>
          </a:p>
        </p:txBody>
      </p:sp>
      <p:sp>
        <p:nvSpPr>
          <p:cNvPr id="62" name="object 62"/>
          <p:cNvSpPr txBox="1"/>
          <p:nvPr/>
        </p:nvSpPr>
        <p:spPr>
          <a:xfrm>
            <a:off x="4382770" y="4462653"/>
            <a:ext cx="168275"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72</a:t>
            </a:r>
            <a:endParaRPr sz="1200">
              <a:latin typeface="Calibri"/>
              <a:cs typeface="Calibri"/>
            </a:endParaRPr>
          </a:p>
        </p:txBody>
      </p:sp>
      <p:sp>
        <p:nvSpPr>
          <p:cNvPr id="63" name="object 63"/>
          <p:cNvSpPr txBox="1"/>
          <p:nvPr/>
        </p:nvSpPr>
        <p:spPr>
          <a:xfrm>
            <a:off x="718413" y="2014854"/>
            <a:ext cx="246379"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576</a:t>
            </a:r>
            <a:endParaRPr sz="1200">
              <a:latin typeface="Calibri"/>
              <a:cs typeface="Calibri"/>
            </a:endParaRPr>
          </a:p>
        </p:txBody>
      </p:sp>
      <p:sp>
        <p:nvSpPr>
          <p:cNvPr id="64" name="object 64"/>
          <p:cNvSpPr txBox="1"/>
          <p:nvPr/>
        </p:nvSpPr>
        <p:spPr>
          <a:xfrm>
            <a:off x="1322832" y="1990471"/>
            <a:ext cx="246379"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581</a:t>
            </a:r>
            <a:endParaRPr sz="1200">
              <a:latin typeface="Calibri"/>
              <a:cs typeface="Calibri"/>
            </a:endParaRPr>
          </a:p>
        </p:txBody>
      </p:sp>
      <p:sp>
        <p:nvSpPr>
          <p:cNvPr id="65" name="object 65"/>
          <p:cNvSpPr txBox="1"/>
          <p:nvPr/>
        </p:nvSpPr>
        <p:spPr>
          <a:xfrm>
            <a:off x="1927225" y="1893189"/>
            <a:ext cx="246379"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601</a:t>
            </a:r>
            <a:endParaRPr sz="1200">
              <a:latin typeface="Calibri"/>
              <a:cs typeface="Calibri"/>
            </a:endParaRPr>
          </a:p>
        </p:txBody>
      </p:sp>
      <p:sp>
        <p:nvSpPr>
          <p:cNvPr id="66" name="object 66"/>
          <p:cNvSpPr txBox="1"/>
          <p:nvPr/>
        </p:nvSpPr>
        <p:spPr>
          <a:xfrm>
            <a:off x="2531617" y="1854453"/>
            <a:ext cx="246379"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609</a:t>
            </a:r>
            <a:endParaRPr sz="1200">
              <a:latin typeface="Calibri"/>
              <a:cs typeface="Calibri"/>
            </a:endParaRPr>
          </a:p>
        </p:txBody>
      </p:sp>
      <p:sp>
        <p:nvSpPr>
          <p:cNvPr id="67" name="object 67"/>
          <p:cNvSpPr txBox="1"/>
          <p:nvPr/>
        </p:nvSpPr>
        <p:spPr>
          <a:xfrm>
            <a:off x="3135757" y="1830070"/>
            <a:ext cx="246379"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614</a:t>
            </a:r>
            <a:endParaRPr sz="1200">
              <a:latin typeface="Calibri"/>
              <a:cs typeface="Calibri"/>
            </a:endParaRPr>
          </a:p>
        </p:txBody>
      </p:sp>
      <p:sp>
        <p:nvSpPr>
          <p:cNvPr id="68" name="object 68"/>
          <p:cNvSpPr txBox="1"/>
          <p:nvPr/>
        </p:nvSpPr>
        <p:spPr>
          <a:xfrm>
            <a:off x="3740150" y="1902967"/>
            <a:ext cx="246379"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599</a:t>
            </a:r>
            <a:endParaRPr sz="1200">
              <a:latin typeface="Calibri"/>
              <a:cs typeface="Calibri"/>
            </a:endParaRPr>
          </a:p>
        </p:txBody>
      </p:sp>
      <p:sp>
        <p:nvSpPr>
          <p:cNvPr id="69" name="object 69"/>
          <p:cNvSpPr txBox="1"/>
          <p:nvPr/>
        </p:nvSpPr>
        <p:spPr>
          <a:xfrm>
            <a:off x="4344670" y="2106929"/>
            <a:ext cx="246379"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404040"/>
                </a:solidFill>
                <a:latin typeface="Calibri"/>
                <a:cs typeface="Calibri"/>
              </a:rPr>
              <a:t>557</a:t>
            </a:r>
            <a:endParaRPr sz="1200">
              <a:latin typeface="Calibri"/>
              <a:cs typeface="Calibri"/>
            </a:endParaRPr>
          </a:p>
        </p:txBody>
      </p:sp>
      <p:sp>
        <p:nvSpPr>
          <p:cNvPr id="70" name="object 70"/>
          <p:cNvSpPr txBox="1"/>
          <p:nvPr/>
        </p:nvSpPr>
        <p:spPr>
          <a:xfrm>
            <a:off x="314858" y="4985766"/>
            <a:ext cx="90170"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585858"/>
                </a:solidFill>
                <a:latin typeface="Calibri"/>
                <a:cs typeface="Calibri"/>
              </a:rPr>
              <a:t>0</a:t>
            </a:r>
            <a:endParaRPr sz="1200">
              <a:latin typeface="Calibri"/>
              <a:cs typeface="Calibri"/>
            </a:endParaRPr>
          </a:p>
        </p:txBody>
      </p:sp>
      <p:sp>
        <p:nvSpPr>
          <p:cNvPr id="71" name="object 71"/>
          <p:cNvSpPr txBox="1"/>
          <p:nvPr/>
        </p:nvSpPr>
        <p:spPr>
          <a:xfrm>
            <a:off x="160934" y="4499864"/>
            <a:ext cx="244475"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585858"/>
                </a:solidFill>
                <a:latin typeface="Calibri"/>
                <a:cs typeface="Calibri"/>
              </a:rPr>
              <a:t>1</a:t>
            </a:r>
            <a:r>
              <a:rPr sz="1200" spc="-5" dirty="0">
                <a:solidFill>
                  <a:srgbClr val="585858"/>
                </a:solidFill>
                <a:latin typeface="Calibri"/>
                <a:cs typeface="Calibri"/>
              </a:rPr>
              <a:t>0</a:t>
            </a:r>
            <a:r>
              <a:rPr sz="1200" dirty="0">
                <a:solidFill>
                  <a:srgbClr val="585858"/>
                </a:solidFill>
                <a:latin typeface="Calibri"/>
                <a:cs typeface="Calibri"/>
              </a:rPr>
              <a:t>0</a:t>
            </a:r>
            <a:endParaRPr sz="1200">
              <a:latin typeface="Calibri"/>
              <a:cs typeface="Calibri"/>
            </a:endParaRPr>
          </a:p>
        </p:txBody>
      </p:sp>
      <p:sp>
        <p:nvSpPr>
          <p:cNvPr id="72" name="object 72"/>
          <p:cNvSpPr txBox="1"/>
          <p:nvPr/>
        </p:nvSpPr>
        <p:spPr>
          <a:xfrm>
            <a:off x="160934" y="4014342"/>
            <a:ext cx="244475"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585858"/>
                </a:solidFill>
                <a:latin typeface="Calibri"/>
                <a:cs typeface="Calibri"/>
              </a:rPr>
              <a:t>2</a:t>
            </a:r>
            <a:r>
              <a:rPr sz="1200" spc="-5" dirty="0">
                <a:solidFill>
                  <a:srgbClr val="585858"/>
                </a:solidFill>
                <a:latin typeface="Calibri"/>
                <a:cs typeface="Calibri"/>
              </a:rPr>
              <a:t>0</a:t>
            </a:r>
            <a:r>
              <a:rPr sz="1200" dirty="0">
                <a:solidFill>
                  <a:srgbClr val="585858"/>
                </a:solidFill>
                <a:latin typeface="Calibri"/>
                <a:cs typeface="Calibri"/>
              </a:rPr>
              <a:t>0</a:t>
            </a:r>
            <a:endParaRPr sz="1200">
              <a:latin typeface="Calibri"/>
              <a:cs typeface="Calibri"/>
            </a:endParaRPr>
          </a:p>
        </p:txBody>
      </p:sp>
      <p:sp>
        <p:nvSpPr>
          <p:cNvPr id="73" name="object 73"/>
          <p:cNvSpPr txBox="1"/>
          <p:nvPr/>
        </p:nvSpPr>
        <p:spPr>
          <a:xfrm>
            <a:off x="160934" y="3528441"/>
            <a:ext cx="244475"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585858"/>
                </a:solidFill>
                <a:latin typeface="Calibri"/>
                <a:cs typeface="Calibri"/>
              </a:rPr>
              <a:t>3</a:t>
            </a:r>
            <a:r>
              <a:rPr sz="1200" spc="-5" dirty="0">
                <a:solidFill>
                  <a:srgbClr val="585858"/>
                </a:solidFill>
                <a:latin typeface="Calibri"/>
                <a:cs typeface="Calibri"/>
              </a:rPr>
              <a:t>0</a:t>
            </a:r>
            <a:r>
              <a:rPr sz="1200" dirty="0">
                <a:solidFill>
                  <a:srgbClr val="585858"/>
                </a:solidFill>
                <a:latin typeface="Calibri"/>
                <a:cs typeface="Calibri"/>
              </a:rPr>
              <a:t>0</a:t>
            </a:r>
            <a:endParaRPr sz="1200">
              <a:latin typeface="Calibri"/>
              <a:cs typeface="Calibri"/>
            </a:endParaRPr>
          </a:p>
        </p:txBody>
      </p:sp>
      <p:sp>
        <p:nvSpPr>
          <p:cNvPr id="74" name="object 74"/>
          <p:cNvSpPr txBox="1"/>
          <p:nvPr/>
        </p:nvSpPr>
        <p:spPr>
          <a:xfrm>
            <a:off x="160934" y="3042920"/>
            <a:ext cx="244475"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585858"/>
                </a:solidFill>
                <a:latin typeface="Calibri"/>
                <a:cs typeface="Calibri"/>
              </a:rPr>
              <a:t>4</a:t>
            </a:r>
            <a:r>
              <a:rPr sz="1200" spc="-5" dirty="0">
                <a:solidFill>
                  <a:srgbClr val="585858"/>
                </a:solidFill>
                <a:latin typeface="Calibri"/>
                <a:cs typeface="Calibri"/>
              </a:rPr>
              <a:t>0</a:t>
            </a:r>
            <a:r>
              <a:rPr sz="1200" dirty="0">
                <a:solidFill>
                  <a:srgbClr val="585858"/>
                </a:solidFill>
                <a:latin typeface="Calibri"/>
                <a:cs typeface="Calibri"/>
              </a:rPr>
              <a:t>0</a:t>
            </a:r>
            <a:endParaRPr sz="1200">
              <a:latin typeface="Calibri"/>
              <a:cs typeface="Calibri"/>
            </a:endParaRPr>
          </a:p>
        </p:txBody>
      </p:sp>
      <p:sp>
        <p:nvSpPr>
          <p:cNvPr id="75" name="object 75"/>
          <p:cNvSpPr txBox="1"/>
          <p:nvPr/>
        </p:nvSpPr>
        <p:spPr>
          <a:xfrm>
            <a:off x="160934" y="2557017"/>
            <a:ext cx="244475"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585858"/>
                </a:solidFill>
                <a:latin typeface="Calibri"/>
                <a:cs typeface="Calibri"/>
              </a:rPr>
              <a:t>5</a:t>
            </a:r>
            <a:r>
              <a:rPr sz="1200" spc="-5" dirty="0">
                <a:solidFill>
                  <a:srgbClr val="585858"/>
                </a:solidFill>
                <a:latin typeface="Calibri"/>
                <a:cs typeface="Calibri"/>
              </a:rPr>
              <a:t>0</a:t>
            </a:r>
            <a:r>
              <a:rPr sz="1200" dirty="0">
                <a:solidFill>
                  <a:srgbClr val="585858"/>
                </a:solidFill>
                <a:latin typeface="Calibri"/>
                <a:cs typeface="Calibri"/>
              </a:rPr>
              <a:t>0</a:t>
            </a:r>
            <a:endParaRPr sz="1200">
              <a:latin typeface="Calibri"/>
              <a:cs typeface="Calibri"/>
            </a:endParaRPr>
          </a:p>
        </p:txBody>
      </p:sp>
      <p:sp>
        <p:nvSpPr>
          <p:cNvPr id="76" name="object 76"/>
          <p:cNvSpPr txBox="1"/>
          <p:nvPr/>
        </p:nvSpPr>
        <p:spPr>
          <a:xfrm>
            <a:off x="160934" y="2071496"/>
            <a:ext cx="244475"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585858"/>
                </a:solidFill>
                <a:latin typeface="Calibri"/>
                <a:cs typeface="Calibri"/>
              </a:rPr>
              <a:t>6</a:t>
            </a:r>
            <a:r>
              <a:rPr sz="1200" spc="-5" dirty="0">
                <a:solidFill>
                  <a:srgbClr val="585858"/>
                </a:solidFill>
                <a:latin typeface="Calibri"/>
                <a:cs typeface="Calibri"/>
              </a:rPr>
              <a:t>0</a:t>
            </a:r>
            <a:r>
              <a:rPr sz="1200" dirty="0">
                <a:solidFill>
                  <a:srgbClr val="585858"/>
                </a:solidFill>
                <a:latin typeface="Calibri"/>
                <a:cs typeface="Calibri"/>
              </a:rPr>
              <a:t>0</a:t>
            </a:r>
            <a:endParaRPr sz="1200">
              <a:latin typeface="Calibri"/>
              <a:cs typeface="Calibri"/>
            </a:endParaRPr>
          </a:p>
        </p:txBody>
      </p:sp>
      <p:sp>
        <p:nvSpPr>
          <p:cNvPr id="77" name="object 77"/>
          <p:cNvSpPr txBox="1"/>
          <p:nvPr/>
        </p:nvSpPr>
        <p:spPr>
          <a:xfrm>
            <a:off x="160934" y="1585721"/>
            <a:ext cx="244475" cy="208279"/>
          </a:xfrm>
          <a:prstGeom prst="rect">
            <a:avLst/>
          </a:prstGeom>
        </p:spPr>
        <p:txBody>
          <a:bodyPr vert="horz" wrap="square" lIns="0" tIns="12700" rIns="0" bIns="0" rtlCol="0">
            <a:spAutoFit/>
          </a:bodyPr>
          <a:lstStyle/>
          <a:p>
            <a:pPr>
              <a:lnSpc>
                <a:spcPct val="100000"/>
              </a:lnSpc>
              <a:spcBef>
                <a:spcPts val="100"/>
              </a:spcBef>
            </a:pPr>
            <a:r>
              <a:rPr sz="1200" dirty="0">
                <a:solidFill>
                  <a:srgbClr val="585858"/>
                </a:solidFill>
                <a:latin typeface="Calibri"/>
                <a:cs typeface="Calibri"/>
              </a:rPr>
              <a:t>7</a:t>
            </a:r>
            <a:r>
              <a:rPr sz="1200" spc="-5" dirty="0">
                <a:solidFill>
                  <a:srgbClr val="585858"/>
                </a:solidFill>
                <a:latin typeface="Calibri"/>
                <a:cs typeface="Calibri"/>
              </a:rPr>
              <a:t>0</a:t>
            </a:r>
            <a:r>
              <a:rPr sz="1200" dirty="0">
                <a:solidFill>
                  <a:srgbClr val="585858"/>
                </a:solidFill>
                <a:latin typeface="Calibri"/>
                <a:cs typeface="Calibri"/>
              </a:rPr>
              <a:t>0</a:t>
            </a:r>
            <a:endParaRPr sz="1200" dirty="0">
              <a:latin typeface="Calibri"/>
              <a:cs typeface="Calibri"/>
            </a:endParaRPr>
          </a:p>
        </p:txBody>
      </p:sp>
      <p:sp>
        <p:nvSpPr>
          <p:cNvPr id="78" name="object 78"/>
          <p:cNvSpPr/>
          <p:nvPr/>
        </p:nvSpPr>
        <p:spPr>
          <a:xfrm>
            <a:off x="889253" y="5574791"/>
            <a:ext cx="243840" cy="73152"/>
          </a:xfrm>
          <a:prstGeom prst="rect">
            <a:avLst/>
          </a:prstGeom>
          <a:blipFill>
            <a:blip r:embed="rId19" cstate="print"/>
            <a:stretch>
              <a:fillRect/>
            </a:stretch>
          </a:blipFill>
        </p:spPr>
        <p:txBody>
          <a:bodyPr wrap="square" lIns="0" tIns="0" rIns="0" bIns="0" rtlCol="0"/>
          <a:lstStyle/>
          <a:p>
            <a:endParaRPr/>
          </a:p>
        </p:txBody>
      </p:sp>
      <p:sp>
        <p:nvSpPr>
          <p:cNvPr id="79" name="object 79"/>
          <p:cNvSpPr/>
          <p:nvPr/>
        </p:nvSpPr>
        <p:spPr>
          <a:xfrm>
            <a:off x="1791461" y="5574791"/>
            <a:ext cx="243839" cy="73152"/>
          </a:xfrm>
          <a:prstGeom prst="rect">
            <a:avLst/>
          </a:prstGeom>
          <a:blipFill>
            <a:blip r:embed="rId20" cstate="print"/>
            <a:stretch>
              <a:fillRect/>
            </a:stretch>
          </a:blipFill>
        </p:spPr>
        <p:txBody>
          <a:bodyPr wrap="square" lIns="0" tIns="0" rIns="0" bIns="0" rtlCol="0"/>
          <a:lstStyle/>
          <a:p>
            <a:endParaRPr/>
          </a:p>
        </p:txBody>
      </p:sp>
      <p:sp>
        <p:nvSpPr>
          <p:cNvPr id="80" name="object 80"/>
          <p:cNvSpPr/>
          <p:nvPr/>
        </p:nvSpPr>
        <p:spPr>
          <a:xfrm>
            <a:off x="2692145" y="5574791"/>
            <a:ext cx="243840" cy="73152"/>
          </a:xfrm>
          <a:prstGeom prst="rect">
            <a:avLst/>
          </a:prstGeom>
          <a:blipFill>
            <a:blip r:embed="rId21" cstate="print"/>
            <a:stretch>
              <a:fillRect/>
            </a:stretch>
          </a:blipFill>
        </p:spPr>
        <p:txBody>
          <a:bodyPr wrap="square" lIns="0" tIns="0" rIns="0" bIns="0" rtlCol="0"/>
          <a:lstStyle/>
          <a:p>
            <a:endParaRPr/>
          </a:p>
        </p:txBody>
      </p:sp>
      <p:sp>
        <p:nvSpPr>
          <p:cNvPr id="81" name="object 81"/>
          <p:cNvSpPr/>
          <p:nvPr/>
        </p:nvSpPr>
        <p:spPr>
          <a:xfrm>
            <a:off x="3594353" y="5574791"/>
            <a:ext cx="243840" cy="73152"/>
          </a:xfrm>
          <a:prstGeom prst="rect">
            <a:avLst/>
          </a:prstGeom>
          <a:blipFill>
            <a:blip r:embed="rId22" cstate="print"/>
            <a:stretch>
              <a:fillRect/>
            </a:stretch>
          </a:blipFill>
        </p:spPr>
        <p:txBody>
          <a:bodyPr wrap="square" lIns="0" tIns="0" rIns="0" bIns="0" rtlCol="0"/>
          <a:lstStyle/>
          <a:p>
            <a:endParaRPr/>
          </a:p>
        </p:txBody>
      </p:sp>
      <p:sp>
        <p:nvSpPr>
          <p:cNvPr id="82" name="object 82"/>
          <p:cNvSpPr/>
          <p:nvPr/>
        </p:nvSpPr>
        <p:spPr>
          <a:xfrm>
            <a:off x="77723" y="1130808"/>
            <a:ext cx="4825365" cy="4688205"/>
          </a:xfrm>
          <a:custGeom>
            <a:avLst/>
            <a:gdLst/>
            <a:ahLst/>
            <a:cxnLst/>
            <a:rect l="l" t="t" r="r" b="b"/>
            <a:pathLst>
              <a:path w="4825365" h="4688205">
                <a:moveTo>
                  <a:pt x="0" y="4687824"/>
                </a:moveTo>
                <a:lnTo>
                  <a:pt x="4824984" y="4687824"/>
                </a:lnTo>
                <a:lnTo>
                  <a:pt x="4824984" y="0"/>
                </a:lnTo>
                <a:lnTo>
                  <a:pt x="0" y="0"/>
                </a:lnTo>
                <a:lnTo>
                  <a:pt x="0" y="4687824"/>
                </a:lnTo>
                <a:close/>
              </a:path>
            </a:pathLst>
          </a:custGeom>
          <a:ln w="9144">
            <a:solidFill>
              <a:srgbClr val="000000"/>
            </a:solidFill>
          </a:ln>
        </p:spPr>
        <p:txBody>
          <a:bodyPr wrap="square" lIns="0" tIns="0" rIns="0" bIns="0" rtlCol="0"/>
          <a:lstStyle/>
          <a:p>
            <a:endParaRPr/>
          </a:p>
        </p:txBody>
      </p:sp>
      <p:sp>
        <p:nvSpPr>
          <p:cNvPr id="83" name="object 83"/>
          <p:cNvSpPr txBox="1"/>
          <p:nvPr/>
        </p:nvSpPr>
        <p:spPr>
          <a:xfrm>
            <a:off x="135128" y="5170373"/>
            <a:ext cx="4634865" cy="1050925"/>
          </a:xfrm>
          <a:prstGeom prst="rect">
            <a:avLst/>
          </a:prstGeom>
        </p:spPr>
        <p:txBody>
          <a:bodyPr vert="horz" wrap="square" lIns="0" tIns="13335" rIns="0" bIns="0" rtlCol="0">
            <a:spAutoFit/>
          </a:bodyPr>
          <a:lstStyle/>
          <a:p>
            <a:pPr marL="455295">
              <a:lnSpc>
                <a:spcPct val="100000"/>
              </a:lnSpc>
              <a:spcBef>
                <a:spcPts val="105"/>
              </a:spcBef>
            </a:pPr>
            <a:r>
              <a:rPr sz="1050" spc="-5" dirty="0">
                <a:solidFill>
                  <a:srgbClr val="585858"/>
                </a:solidFill>
                <a:latin typeface="ＭＳ Ｐゴシック"/>
                <a:cs typeface="ＭＳ Ｐゴシック"/>
              </a:rPr>
              <a:t>H24</a:t>
            </a:r>
            <a:r>
              <a:rPr sz="1050" dirty="0">
                <a:solidFill>
                  <a:srgbClr val="585858"/>
                </a:solidFill>
                <a:latin typeface="ＭＳ Ｐゴシック"/>
                <a:cs typeface="ＭＳ Ｐゴシック"/>
              </a:rPr>
              <a:t>年</a:t>
            </a:r>
            <a:r>
              <a:rPr sz="1050" spc="5" dirty="0">
                <a:solidFill>
                  <a:srgbClr val="585858"/>
                </a:solidFill>
                <a:latin typeface="ＭＳ Ｐゴシック"/>
                <a:cs typeface="ＭＳ Ｐゴシック"/>
              </a:rPr>
              <a:t>度</a:t>
            </a:r>
            <a:r>
              <a:rPr sz="1050" spc="270" dirty="0">
                <a:solidFill>
                  <a:srgbClr val="585858"/>
                </a:solidFill>
                <a:latin typeface="ＭＳ Ｐゴシック"/>
                <a:cs typeface="ＭＳ Ｐゴシック"/>
              </a:rPr>
              <a:t> </a:t>
            </a:r>
            <a:r>
              <a:rPr sz="1050" dirty="0">
                <a:solidFill>
                  <a:srgbClr val="585858"/>
                </a:solidFill>
                <a:latin typeface="ＭＳ Ｐゴシック"/>
                <a:cs typeface="ＭＳ Ｐゴシック"/>
              </a:rPr>
              <a:t>H25年</a:t>
            </a:r>
            <a:r>
              <a:rPr sz="1050" spc="5" dirty="0">
                <a:solidFill>
                  <a:srgbClr val="585858"/>
                </a:solidFill>
                <a:latin typeface="ＭＳ Ｐゴシック"/>
                <a:cs typeface="ＭＳ Ｐゴシック"/>
              </a:rPr>
              <a:t>度</a:t>
            </a:r>
            <a:r>
              <a:rPr sz="1050" spc="270" dirty="0">
                <a:solidFill>
                  <a:srgbClr val="585858"/>
                </a:solidFill>
                <a:latin typeface="ＭＳ Ｐゴシック"/>
                <a:cs typeface="ＭＳ Ｐゴシック"/>
              </a:rPr>
              <a:t> </a:t>
            </a:r>
            <a:r>
              <a:rPr sz="1050" spc="-5" dirty="0">
                <a:solidFill>
                  <a:srgbClr val="585858"/>
                </a:solidFill>
                <a:latin typeface="ＭＳ Ｐゴシック"/>
                <a:cs typeface="ＭＳ Ｐゴシック"/>
              </a:rPr>
              <a:t>H26</a:t>
            </a:r>
            <a:r>
              <a:rPr sz="1050" dirty="0">
                <a:solidFill>
                  <a:srgbClr val="585858"/>
                </a:solidFill>
                <a:latin typeface="ＭＳ Ｐゴシック"/>
                <a:cs typeface="ＭＳ Ｐゴシック"/>
              </a:rPr>
              <a:t>年</a:t>
            </a:r>
            <a:r>
              <a:rPr sz="1050" spc="5" dirty="0">
                <a:solidFill>
                  <a:srgbClr val="585858"/>
                </a:solidFill>
                <a:latin typeface="ＭＳ Ｐゴシック"/>
                <a:cs typeface="ＭＳ Ｐゴシック"/>
              </a:rPr>
              <a:t>度</a:t>
            </a:r>
            <a:r>
              <a:rPr sz="1050" spc="275" dirty="0">
                <a:solidFill>
                  <a:srgbClr val="585858"/>
                </a:solidFill>
                <a:latin typeface="ＭＳ Ｐゴシック"/>
                <a:cs typeface="ＭＳ Ｐゴシック"/>
              </a:rPr>
              <a:t> </a:t>
            </a:r>
            <a:r>
              <a:rPr sz="1050" spc="-5" dirty="0">
                <a:solidFill>
                  <a:srgbClr val="585858"/>
                </a:solidFill>
                <a:latin typeface="ＭＳ Ｐゴシック"/>
                <a:cs typeface="ＭＳ Ｐゴシック"/>
              </a:rPr>
              <a:t>H27</a:t>
            </a:r>
            <a:r>
              <a:rPr sz="1050" dirty="0">
                <a:solidFill>
                  <a:srgbClr val="585858"/>
                </a:solidFill>
                <a:latin typeface="ＭＳ Ｐゴシック"/>
                <a:cs typeface="ＭＳ Ｐゴシック"/>
              </a:rPr>
              <a:t>年</a:t>
            </a:r>
            <a:r>
              <a:rPr sz="1050" spc="5" dirty="0">
                <a:solidFill>
                  <a:srgbClr val="585858"/>
                </a:solidFill>
                <a:latin typeface="ＭＳ Ｐゴシック"/>
                <a:cs typeface="ＭＳ Ｐゴシック"/>
              </a:rPr>
              <a:t>度</a:t>
            </a:r>
            <a:r>
              <a:rPr sz="1050" spc="275" dirty="0">
                <a:solidFill>
                  <a:srgbClr val="585858"/>
                </a:solidFill>
                <a:latin typeface="ＭＳ Ｐゴシック"/>
                <a:cs typeface="ＭＳ Ｐゴシック"/>
              </a:rPr>
              <a:t> </a:t>
            </a:r>
            <a:r>
              <a:rPr sz="1050" spc="-5" dirty="0">
                <a:solidFill>
                  <a:srgbClr val="585858"/>
                </a:solidFill>
                <a:latin typeface="ＭＳ Ｐゴシック"/>
                <a:cs typeface="ＭＳ Ｐゴシック"/>
              </a:rPr>
              <a:t>H28</a:t>
            </a:r>
            <a:r>
              <a:rPr sz="1050" dirty="0">
                <a:solidFill>
                  <a:srgbClr val="585858"/>
                </a:solidFill>
                <a:latin typeface="ＭＳ Ｐゴシック"/>
                <a:cs typeface="ＭＳ Ｐゴシック"/>
              </a:rPr>
              <a:t>年</a:t>
            </a:r>
            <a:r>
              <a:rPr sz="1050" spc="5" dirty="0">
                <a:solidFill>
                  <a:srgbClr val="585858"/>
                </a:solidFill>
                <a:latin typeface="ＭＳ Ｐゴシック"/>
                <a:cs typeface="ＭＳ Ｐゴシック"/>
              </a:rPr>
              <a:t>度</a:t>
            </a:r>
            <a:r>
              <a:rPr sz="1050" spc="270" dirty="0">
                <a:solidFill>
                  <a:srgbClr val="585858"/>
                </a:solidFill>
                <a:latin typeface="ＭＳ Ｐゴシック"/>
                <a:cs typeface="ＭＳ Ｐゴシック"/>
              </a:rPr>
              <a:t> </a:t>
            </a:r>
            <a:r>
              <a:rPr sz="1050" spc="-5" dirty="0">
                <a:solidFill>
                  <a:srgbClr val="585858"/>
                </a:solidFill>
                <a:latin typeface="ＭＳ Ｐゴシック"/>
                <a:cs typeface="ＭＳ Ｐゴシック"/>
              </a:rPr>
              <a:t>H29</a:t>
            </a:r>
            <a:r>
              <a:rPr sz="1050" dirty="0">
                <a:solidFill>
                  <a:srgbClr val="585858"/>
                </a:solidFill>
                <a:latin typeface="ＭＳ Ｐゴシック"/>
                <a:cs typeface="ＭＳ Ｐゴシック"/>
              </a:rPr>
              <a:t>年</a:t>
            </a:r>
            <a:r>
              <a:rPr sz="1050" spc="5" dirty="0">
                <a:solidFill>
                  <a:srgbClr val="585858"/>
                </a:solidFill>
                <a:latin typeface="ＭＳ Ｐゴシック"/>
                <a:cs typeface="ＭＳ Ｐゴシック"/>
              </a:rPr>
              <a:t>度</a:t>
            </a:r>
            <a:r>
              <a:rPr sz="1050" spc="270" dirty="0">
                <a:solidFill>
                  <a:srgbClr val="585858"/>
                </a:solidFill>
                <a:latin typeface="ＭＳ Ｐゴシック"/>
                <a:cs typeface="ＭＳ Ｐゴシック"/>
              </a:rPr>
              <a:t> </a:t>
            </a:r>
            <a:r>
              <a:rPr sz="1050" spc="-5" dirty="0">
                <a:solidFill>
                  <a:srgbClr val="585858"/>
                </a:solidFill>
                <a:latin typeface="ＭＳ Ｐゴシック"/>
                <a:cs typeface="ＭＳ Ｐゴシック"/>
              </a:rPr>
              <a:t>H30</a:t>
            </a:r>
            <a:r>
              <a:rPr sz="1050" dirty="0">
                <a:solidFill>
                  <a:srgbClr val="585858"/>
                </a:solidFill>
                <a:latin typeface="ＭＳ Ｐゴシック"/>
                <a:cs typeface="ＭＳ Ｐゴシック"/>
              </a:rPr>
              <a:t>年度</a:t>
            </a:r>
            <a:endParaRPr sz="1050" dirty="0">
              <a:latin typeface="ＭＳ Ｐゴシック"/>
              <a:cs typeface="ＭＳ Ｐゴシック"/>
            </a:endParaRPr>
          </a:p>
          <a:p>
            <a:pPr>
              <a:lnSpc>
                <a:spcPct val="100000"/>
              </a:lnSpc>
              <a:spcBef>
                <a:spcPts val="25"/>
              </a:spcBef>
            </a:pPr>
            <a:endParaRPr sz="1100" dirty="0">
              <a:latin typeface="Times New Roman"/>
              <a:cs typeface="Times New Roman"/>
            </a:endParaRPr>
          </a:p>
          <a:p>
            <a:pPr marL="1023619">
              <a:lnSpc>
                <a:spcPct val="100000"/>
              </a:lnSpc>
              <a:tabLst>
                <a:tab pos="1925320" algn="l"/>
                <a:tab pos="2827020" algn="l"/>
                <a:tab pos="3729354" algn="l"/>
              </a:tabLst>
            </a:pPr>
            <a:r>
              <a:rPr sz="1200" dirty="0">
                <a:solidFill>
                  <a:srgbClr val="585858"/>
                </a:solidFill>
                <a:latin typeface="ＭＳ Ｐゴシック"/>
                <a:cs typeface="ＭＳ Ｐゴシック"/>
              </a:rPr>
              <a:t>新規	更新	変更	合計</a:t>
            </a:r>
            <a:endParaRPr sz="1200" dirty="0">
              <a:latin typeface="ＭＳ Ｐゴシック"/>
              <a:cs typeface="ＭＳ Ｐゴシック"/>
            </a:endParaRPr>
          </a:p>
          <a:p>
            <a:pPr>
              <a:lnSpc>
                <a:spcPct val="100000"/>
              </a:lnSpc>
            </a:pPr>
            <a:endParaRPr sz="1350" dirty="0">
              <a:latin typeface="Times New Roman"/>
              <a:cs typeface="Times New Roman"/>
            </a:endParaRPr>
          </a:p>
          <a:p>
            <a:pPr marL="547370" marR="5080" indent="-535305">
              <a:lnSpc>
                <a:spcPct val="100000"/>
              </a:lnSpc>
            </a:pPr>
            <a:r>
              <a:rPr sz="1050" spc="5" dirty="0">
                <a:latin typeface="ＭＳ 明朝"/>
                <a:cs typeface="ＭＳ 明朝"/>
              </a:rPr>
              <a:t>※</a:t>
            </a:r>
            <a:r>
              <a:rPr sz="1050" spc="-60" dirty="0">
                <a:latin typeface="ＭＳ 明朝"/>
                <a:cs typeface="ＭＳ 明朝"/>
              </a:rPr>
              <a:t> </a:t>
            </a:r>
            <a:r>
              <a:rPr sz="1050" spc="-5" dirty="0">
                <a:latin typeface="ＭＳ 明朝"/>
                <a:cs typeface="ＭＳ 明朝"/>
              </a:rPr>
              <a:t>出</a:t>
            </a:r>
            <a:r>
              <a:rPr sz="1050" spc="5" dirty="0">
                <a:latin typeface="ＭＳ 明朝"/>
                <a:cs typeface="ＭＳ 明朝"/>
              </a:rPr>
              <a:t>典</a:t>
            </a:r>
            <a:r>
              <a:rPr sz="1050" spc="-5" dirty="0">
                <a:latin typeface="ＭＳ 明朝"/>
                <a:cs typeface="ＭＳ 明朝"/>
              </a:rPr>
              <a:t>：</a:t>
            </a:r>
            <a:r>
              <a:rPr sz="1050" spc="5" dirty="0">
                <a:latin typeface="ＭＳ 明朝"/>
                <a:cs typeface="ＭＳ 明朝"/>
              </a:rPr>
              <a:t>介</a:t>
            </a:r>
            <a:r>
              <a:rPr sz="1050" spc="-5" dirty="0">
                <a:latin typeface="ＭＳ 明朝"/>
                <a:cs typeface="ＭＳ 明朝"/>
              </a:rPr>
              <a:t>護</a:t>
            </a:r>
            <a:r>
              <a:rPr sz="1050" spc="5" dirty="0">
                <a:latin typeface="ＭＳ 明朝"/>
                <a:cs typeface="ＭＳ 明朝"/>
              </a:rPr>
              <a:t>保</a:t>
            </a:r>
            <a:r>
              <a:rPr sz="1050" spc="-5" dirty="0">
                <a:latin typeface="ＭＳ 明朝"/>
                <a:cs typeface="ＭＳ 明朝"/>
              </a:rPr>
              <a:t>険</a:t>
            </a:r>
            <a:r>
              <a:rPr sz="1050" spc="5" dirty="0">
                <a:latin typeface="ＭＳ 明朝"/>
                <a:cs typeface="ＭＳ 明朝"/>
              </a:rPr>
              <a:t>総</a:t>
            </a:r>
            <a:r>
              <a:rPr sz="1050" spc="-5" dirty="0">
                <a:latin typeface="ＭＳ 明朝"/>
                <a:cs typeface="ＭＳ 明朝"/>
              </a:rPr>
              <a:t>合デ</a:t>
            </a:r>
            <a:r>
              <a:rPr sz="1050" spc="5" dirty="0">
                <a:latin typeface="ＭＳ 明朝"/>
                <a:cs typeface="ＭＳ 明朝"/>
              </a:rPr>
              <a:t>ー</a:t>
            </a:r>
            <a:r>
              <a:rPr sz="1050" spc="-5" dirty="0">
                <a:latin typeface="ＭＳ 明朝"/>
                <a:cs typeface="ＭＳ 明朝"/>
              </a:rPr>
              <a:t>タ</a:t>
            </a:r>
            <a:r>
              <a:rPr sz="1050" spc="5" dirty="0">
                <a:latin typeface="ＭＳ 明朝"/>
                <a:cs typeface="ＭＳ 明朝"/>
              </a:rPr>
              <a:t>ベ</a:t>
            </a:r>
            <a:r>
              <a:rPr sz="1050" spc="-5" dirty="0">
                <a:latin typeface="ＭＳ 明朝"/>
                <a:cs typeface="ＭＳ 明朝"/>
              </a:rPr>
              <a:t>ー</a:t>
            </a:r>
            <a:r>
              <a:rPr sz="1050" spc="5" dirty="0">
                <a:latin typeface="ＭＳ 明朝"/>
                <a:cs typeface="ＭＳ 明朝"/>
              </a:rPr>
              <a:t>ス</a:t>
            </a:r>
            <a:r>
              <a:rPr sz="1050" spc="-5" dirty="0">
                <a:latin typeface="ＭＳ 明朝"/>
                <a:cs typeface="ＭＳ 明朝"/>
              </a:rPr>
              <a:t>。</a:t>
            </a:r>
            <a:r>
              <a:rPr sz="1050" spc="5" dirty="0">
                <a:latin typeface="ＭＳ 明朝"/>
                <a:cs typeface="ＭＳ 明朝"/>
              </a:rPr>
              <a:t>各</a:t>
            </a:r>
            <a:r>
              <a:rPr sz="1050" spc="-5" dirty="0">
                <a:latin typeface="ＭＳ 明朝"/>
                <a:cs typeface="ＭＳ 明朝"/>
              </a:rPr>
              <a:t>年</a:t>
            </a:r>
            <a:r>
              <a:rPr sz="1050" spc="5" dirty="0">
                <a:latin typeface="ＭＳ 明朝"/>
                <a:cs typeface="ＭＳ 明朝"/>
              </a:rPr>
              <a:t>度</a:t>
            </a:r>
            <a:r>
              <a:rPr sz="1050" spc="-5" dirty="0">
                <a:latin typeface="ＭＳ 明朝"/>
                <a:cs typeface="ＭＳ 明朝"/>
              </a:rPr>
              <a:t>に有</a:t>
            </a:r>
            <a:r>
              <a:rPr sz="1050" spc="5" dirty="0">
                <a:latin typeface="ＭＳ 明朝"/>
                <a:cs typeface="ＭＳ 明朝"/>
              </a:rPr>
              <a:t>効</a:t>
            </a:r>
            <a:r>
              <a:rPr sz="1050" spc="-5" dirty="0">
                <a:latin typeface="ＭＳ 明朝"/>
                <a:cs typeface="ＭＳ 明朝"/>
              </a:rPr>
              <a:t>期</a:t>
            </a:r>
            <a:r>
              <a:rPr sz="1050" spc="5" dirty="0">
                <a:latin typeface="ＭＳ 明朝"/>
                <a:cs typeface="ＭＳ 明朝"/>
              </a:rPr>
              <a:t>間</a:t>
            </a:r>
            <a:r>
              <a:rPr sz="1050" spc="-5" dirty="0">
                <a:latin typeface="ＭＳ 明朝"/>
                <a:cs typeface="ＭＳ 明朝"/>
              </a:rPr>
              <a:t>開</a:t>
            </a:r>
            <a:r>
              <a:rPr sz="1050" spc="5" dirty="0">
                <a:latin typeface="ＭＳ 明朝"/>
                <a:cs typeface="ＭＳ 明朝"/>
              </a:rPr>
              <a:t>始</a:t>
            </a:r>
            <a:r>
              <a:rPr sz="1050" spc="-5" dirty="0">
                <a:latin typeface="ＭＳ 明朝"/>
                <a:cs typeface="ＭＳ 明朝"/>
              </a:rPr>
              <a:t>日</a:t>
            </a:r>
            <a:r>
              <a:rPr sz="1050" spc="5" dirty="0">
                <a:latin typeface="ＭＳ 明朝"/>
                <a:cs typeface="ＭＳ 明朝"/>
              </a:rPr>
              <a:t>が</a:t>
            </a:r>
            <a:r>
              <a:rPr sz="1050" spc="-5" dirty="0">
                <a:latin typeface="ＭＳ 明朝"/>
                <a:cs typeface="ＭＳ 明朝"/>
              </a:rPr>
              <a:t>あ</a:t>
            </a:r>
            <a:r>
              <a:rPr sz="1050" spc="5" dirty="0">
                <a:latin typeface="ＭＳ 明朝"/>
                <a:cs typeface="ＭＳ 明朝"/>
              </a:rPr>
              <a:t>る</a:t>
            </a:r>
            <a:r>
              <a:rPr sz="1050" spc="-5" dirty="0">
                <a:latin typeface="ＭＳ 明朝"/>
                <a:cs typeface="ＭＳ 明朝"/>
              </a:rPr>
              <a:t>要介</a:t>
            </a:r>
            <a:r>
              <a:rPr sz="1050" spc="5" dirty="0">
                <a:latin typeface="ＭＳ 明朝"/>
                <a:cs typeface="ＭＳ 明朝"/>
              </a:rPr>
              <a:t>護 認</a:t>
            </a:r>
            <a:r>
              <a:rPr sz="1050" spc="-10" dirty="0">
                <a:latin typeface="ＭＳ 明朝"/>
                <a:cs typeface="ＭＳ 明朝"/>
              </a:rPr>
              <a:t>定</a:t>
            </a:r>
            <a:r>
              <a:rPr sz="1050" spc="5" dirty="0">
                <a:latin typeface="ＭＳ 明朝"/>
                <a:cs typeface="ＭＳ 明朝"/>
              </a:rPr>
              <a:t>の</a:t>
            </a:r>
            <a:r>
              <a:rPr sz="1050" spc="-10" dirty="0">
                <a:latin typeface="ＭＳ 明朝"/>
                <a:cs typeface="ＭＳ 明朝"/>
              </a:rPr>
              <a:t>件</a:t>
            </a:r>
            <a:r>
              <a:rPr sz="1050" spc="5" dirty="0">
                <a:latin typeface="ＭＳ 明朝"/>
                <a:cs typeface="ＭＳ 明朝"/>
              </a:rPr>
              <a:t>数</a:t>
            </a:r>
            <a:r>
              <a:rPr sz="1050" spc="-10" dirty="0">
                <a:latin typeface="ＭＳ 明朝"/>
                <a:cs typeface="ＭＳ 明朝"/>
              </a:rPr>
              <a:t>を</a:t>
            </a:r>
            <a:r>
              <a:rPr sz="1050" spc="5" dirty="0">
                <a:latin typeface="ＭＳ 明朝"/>
                <a:cs typeface="ＭＳ 明朝"/>
              </a:rPr>
              <a:t>集</a:t>
            </a:r>
            <a:r>
              <a:rPr sz="1050" spc="-10" dirty="0">
                <a:latin typeface="ＭＳ 明朝"/>
                <a:cs typeface="ＭＳ 明朝"/>
              </a:rPr>
              <a:t>計</a:t>
            </a:r>
            <a:r>
              <a:rPr sz="1050" spc="5" dirty="0">
                <a:latin typeface="ＭＳ 明朝"/>
                <a:cs typeface="ＭＳ 明朝"/>
              </a:rPr>
              <a:t>（</a:t>
            </a:r>
            <a:r>
              <a:rPr sz="1050" spc="-10" dirty="0">
                <a:latin typeface="ＭＳ 明朝"/>
                <a:cs typeface="ＭＳ 明朝"/>
              </a:rPr>
              <a:t>令和</a:t>
            </a:r>
            <a:r>
              <a:rPr sz="1050" spc="5" dirty="0">
                <a:latin typeface="ＭＳ 明朝"/>
                <a:cs typeface="ＭＳ 明朝"/>
              </a:rPr>
              <a:t>元年</a:t>
            </a:r>
            <a:r>
              <a:rPr sz="1050" spc="-5" dirty="0">
                <a:latin typeface="ＭＳ 明朝"/>
                <a:cs typeface="ＭＳ 明朝"/>
              </a:rPr>
              <a:t>10</a:t>
            </a:r>
            <a:r>
              <a:rPr sz="1050" spc="-10" dirty="0">
                <a:latin typeface="ＭＳ 明朝"/>
                <a:cs typeface="ＭＳ 明朝"/>
              </a:rPr>
              <a:t>月</a:t>
            </a:r>
            <a:r>
              <a:rPr sz="1050" spc="5" dirty="0">
                <a:latin typeface="ＭＳ 明朝"/>
                <a:cs typeface="ＭＳ 明朝"/>
              </a:rPr>
              <a:t>集</a:t>
            </a:r>
            <a:r>
              <a:rPr sz="1050" spc="-10" dirty="0">
                <a:latin typeface="ＭＳ 明朝"/>
                <a:cs typeface="ＭＳ 明朝"/>
              </a:rPr>
              <a:t>計</a:t>
            </a:r>
            <a:r>
              <a:rPr sz="1050" spc="5" dirty="0">
                <a:latin typeface="ＭＳ 明朝"/>
                <a:cs typeface="ＭＳ 明朝"/>
              </a:rPr>
              <a:t>）。</a:t>
            </a:r>
            <a:endParaRPr sz="1050" dirty="0">
              <a:latin typeface="ＭＳ 明朝"/>
              <a:cs typeface="ＭＳ 明朝"/>
            </a:endParaRPr>
          </a:p>
        </p:txBody>
      </p:sp>
      <p:sp>
        <p:nvSpPr>
          <p:cNvPr id="84" name="object 84"/>
          <p:cNvSpPr txBox="1"/>
          <p:nvPr/>
        </p:nvSpPr>
        <p:spPr>
          <a:xfrm>
            <a:off x="202996" y="1293113"/>
            <a:ext cx="393065" cy="177800"/>
          </a:xfrm>
          <a:prstGeom prst="rect">
            <a:avLst/>
          </a:prstGeom>
        </p:spPr>
        <p:txBody>
          <a:bodyPr vert="horz" wrap="square" lIns="0" tIns="12065" rIns="0" bIns="0" rtlCol="0">
            <a:spAutoFit/>
          </a:bodyPr>
          <a:lstStyle/>
          <a:p>
            <a:pPr>
              <a:lnSpc>
                <a:spcPct val="100000"/>
              </a:lnSpc>
              <a:spcBef>
                <a:spcPts val="95"/>
              </a:spcBef>
            </a:pPr>
            <a:r>
              <a:rPr sz="1000" dirty="0">
                <a:latin typeface="ＭＳ Ｐゴシック"/>
                <a:cs typeface="ＭＳ Ｐゴシック"/>
              </a:rPr>
              <a:t>（</a:t>
            </a:r>
            <a:r>
              <a:rPr sz="1000" spc="-5" dirty="0">
                <a:latin typeface="ＭＳ Ｐゴシック"/>
                <a:cs typeface="ＭＳ Ｐゴシック"/>
              </a:rPr>
              <a:t>万件）</a:t>
            </a:r>
            <a:endParaRPr sz="1000">
              <a:latin typeface="ＭＳ Ｐゴシック"/>
              <a:cs typeface="ＭＳ Ｐゴシック"/>
            </a:endParaRPr>
          </a:p>
        </p:txBody>
      </p:sp>
      <p:sp>
        <p:nvSpPr>
          <p:cNvPr id="85" name="object 85"/>
          <p:cNvSpPr/>
          <p:nvPr/>
        </p:nvSpPr>
        <p:spPr>
          <a:xfrm>
            <a:off x="9653016" y="4488179"/>
            <a:ext cx="104139" cy="0"/>
          </a:xfrm>
          <a:custGeom>
            <a:avLst/>
            <a:gdLst/>
            <a:ahLst/>
            <a:cxnLst/>
            <a:rect l="l" t="t" r="r" b="b"/>
            <a:pathLst>
              <a:path w="104140">
                <a:moveTo>
                  <a:pt x="0" y="0"/>
                </a:moveTo>
                <a:lnTo>
                  <a:pt x="103631" y="0"/>
                </a:lnTo>
              </a:path>
            </a:pathLst>
          </a:custGeom>
          <a:ln w="9144">
            <a:solidFill>
              <a:srgbClr val="858585"/>
            </a:solidFill>
          </a:ln>
        </p:spPr>
        <p:txBody>
          <a:bodyPr wrap="square" lIns="0" tIns="0" rIns="0" bIns="0" rtlCol="0"/>
          <a:lstStyle/>
          <a:p>
            <a:endParaRPr/>
          </a:p>
        </p:txBody>
      </p:sp>
      <p:sp>
        <p:nvSpPr>
          <p:cNvPr id="86" name="object 86"/>
          <p:cNvSpPr/>
          <p:nvPr/>
        </p:nvSpPr>
        <p:spPr>
          <a:xfrm>
            <a:off x="9073895" y="4488179"/>
            <a:ext cx="205740" cy="0"/>
          </a:xfrm>
          <a:custGeom>
            <a:avLst/>
            <a:gdLst/>
            <a:ahLst/>
            <a:cxnLst/>
            <a:rect l="l" t="t" r="r" b="b"/>
            <a:pathLst>
              <a:path w="205740">
                <a:moveTo>
                  <a:pt x="0" y="0"/>
                </a:moveTo>
                <a:lnTo>
                  <a:pt x="205739" y="0"/>
                </a:lnTo>
              </a:path>
            </a:pathLst>
          </a:custGeom>
          <a:ln w="9144">
            <a:solidFill>
              <a:srgbClr val="858585"/>
            </a:solidFill>
          </a:ln>
        </p:spPr>
        <p:txBody>
          <a:bodyPr wrap="square" lIns="0" tIns="0" rIns="0" bIns="0" rtlCol="0"/>
          <a:lstStyle/>
          <a:p>
            <a:endParaRPr/>
          </a:p>
        </p:txBody>
      </p:sp>
      <p:sp>
        <p:nvSpPr>
          <p:cNvPr id="87" name="object 87"/>
          <p:cNvSpPr/>
          <p:nvPr/>
        </p:nvSpPr>
        <p:spPr>
          <a:xfrm>
            <a:off x="8494776" y="4488179"/>
            <a:ext cx="205740" cy="0"/>
          </a:xfrm>
          <a:custGeom>
            <a:avLst/>
            <a:gdLst/>
            <a:ahLst/>
            <a:cxnLst/>
            <a:rect l="l" t="t" r="r" b="b"/>
            <a:pathLst>
              <a:path w="205740">
                <a:moveTo>
                  <a:pt x="0" y="0"/>
                </a:moveTo>
                <a:lnTo>
                  <a:pt x="205740" y="0"/>
                </a:lnTo>
              </a:path>
            </a:pathLst>
          </a:custGeom>
          <a:ln w="9144">
            <a:solidFill>
              <a:srgbClr val="858585"/>
            </a:solidFill>
          </a:ln>
        </p:spPr>
        <p:txBody>
          <a:bodyPr wrap="square" lIns="0" tIns="0" rIns="0" bIns="0" rtlCol="0"/>
          <a:lstStyle/>
          <a:p>
            <a:endParaRPr/>
          </a:p>
        </p:txBody>
      </p:sp>
      <p:sp>
        <p:nvSpPr>
          <p:cNvPr id="88" name="object 88"/>
          <p:cNvSpPr/>
          <p:nvPr/>
        </p:nvSpPr>
        <p:spPr>
          <a:xfrm>
            <a:off x="7915656" y="4488179"/>
            <a:ext cx="205740" cy="0"/>
          </a:xfrm>
          <a:custGeom>
            <a:avLst/>
            <a:gdLst/>
            <a:ahLst/>
            <a:cxnLst/>
            <a:rect l="l" t="t" r="r" b="b"/>
            <a:pathLst>
              <a:path w="205740">
                <a:moveTo>
                  <a:pt x="0" y="0"/>
                </a:moveTo>
                <a:lnTo>
                  <a:pt x="205740" y="0"/>
                </a:lnTo>
              </a:path>
            </a:pathLst>
          </a:custGeom>
          <a:ln w="9144">
            <a:solidFill>
              <a:srgbClr val="858585"/>
            </a:solidFill>
          </a:ln>
        </p:spPr>
        <p:txBody>
          <a:bodyPr wrap="square" lIns="0" tIns="0" rIns="0" bIns="0" rtlCol="0"/>
          <a:lstStyle/>
          <a:p>
            <a:endParaRPr/>
          </a:p>
        </p:txBody>
      </p:sp>
      <p:sp>
        <p:nvSpPr>
          <p:cNvPr id="89" name="object 89"/>
          <p:cNvSpPr/>
          <p:nvPr/>
        </p:nvSpPr>
        <p:spPr>
          <a:xfrm>
            <a:off x="7336535" y="4488179"/>
            <a:ext cx="205740" cy="0"/>
          </a:xfrm>
          <a:custGeom>
            <a:avLst/>
            <a:gdLst/>
            <a:ahLst/>
            <a:cxnLst/>
            <a:rect l="l" t="t" r="r" b="b"/>
            <a:pathLst>
              <a:path w="205740">
                <a:moveTo>
                  <a:pt x="0" y="0"/>
                </a:moveTo>
                <a:lnTo>
                  <a:pt x="205740" y="0"/>
                </a:lnTo>
              </a:path>
            </a:pathLst>
          </a:custGeom>
          <a:ln w="9144">
            <a:solidFill>
              <a:srgbClr val="858585"/>
            </a:solidFill>
          </a:ln>
        </p:spPr>
        <p:txBody>
          <a:bodyPr wrap="square" lIns="0" tIns="0" rIns="0" bIns="0" rtlCol="0"/>
          <a:lstStyle/>
          <a:p>
            <a:endParaRPr/>
          </a:p>
        </p:txBody>
      </p:sp>
      <p:sp>
        <p:nvSpPr>
          <p:cNvPr id="90" name="object 90"/>
          <p:cNvSpPr/>
          <p:nvPr/>
        </p:nvSpPr>
        <p:spPr>
          <a:xfrm>
            <a:off x="6757416" y="4488179"/>
            <a:ext cx="205740" cy="0"/>
          </a:xfrm>
          <a:custGeom>
            <a:avLst/>
            <a:gdLst/>
            <a:ahLst/>
            <a:cxnLst/>
            <a:rect l="l" t="t" r="r" b="b"/>
            <a:pathLst>
              <a:path w="205740">
                <a:moveTo>
                  <a:pt x="0" y="0"/>
                </a:moveTo>
                <a:lnTo>
                  <a:pt x="205739" y="0"/>
                </a:lnTo>
              </a:path>
            </a:pathLst>
          </a:custGeom>
          <a:ln w="9144">
            <a:solidFill>
              <a:srgbClr val="858585"/>
            </a:solidFill>
          </a:ln>
        </p:spPr>
        <p:txBody>
          <a:bodyPr wrap="square" lIns="0" tIns="0" rIns="0" bIns="0" rtlCol="0"/>
          <a:lstStyle/>
          <a:p>
            <a:endParaRPr/>
          </a:p>
        </p:txBody>
      </p:sp>
      <p:sp>
        <p:nvSpPr>
          <p:cNvPr id="91" name="object 91"/>
          <p:cNvSpPr/>
          <p:nvPr/>
        </p:nvSpPr>
        <p:spPr>
          <a:xfrm>
            <a:off x="6178296" y="4488179"/>
            <a:ext cx="205740" cy="0"/>
          </a:xfrm>
          <a:custGeom>
            <a:avLst/>
            <a:gdLst/>
            <a:ahLst/>
            <a:cxnLst/>
            <a:rect l="l" t="t" r="r" b="b"/>
            <a:pathLst>
              <a:path w="205739">
                <a:moveTo>
                  <a:pt x="0" y="0"/>
                </a:moveTo>
                <a:lnTo>
                  <a:pt x="205739" y="0"/>
                </a:lnTo>
              </a:path>
            </a:pathLst>
          </a:custGeom>
          <a:ln w="9144">
            <a:solidFill>
              <a:srgbClr val="858585"/>
            </a:solidFill>
          </a:ln>
        </p:spPr>
        <p:txBody>
          <a:bodyPr wrap="square" lIns="0" tIns="0" rIns="0" bIns="0" rtlCol="0"/>
          <a:lstStyle/>
          <a:p>
            <a:endParaRPr/>
          </a:p>
        </p:txBody>
      </p:sp>
      <p:sp>
        <p:nvSpPr>
          <p:cNvPr id="92" name="object 92"/>
          <p:cNvSpPr/>
          <p:nvPr/>
        </p:nvSpPr>
        <p:spPr>
          <a:xfrm>
            <a:off x="5599176" y="4488179"/>
            <a:ext cx="205740" cy="0"/>
          </a:xfrm>
          <a:custGeom>
            <a:avLst/>
            <a:gdLst/>
            <a:ahLst/>
            <a:cxnLst/>
            <a:rect l="l" t="t" r="r" b="b"/>
            <a:pathLst>
              <a:path w="205739">
                <a:moveTo>
                  <a:pt x="0" y="0"/>
                </a:moveTo>
                <a:lnTo>
                  <a:pt x="205739" y="0"/>
                </a:lnTo>
              </a:path>
            </a:pathLst>
          </a:custGeom>
          <a:ln w="9144">
            <a:solidFill>
              <a:srgbClr val="858585"/>
            </a:solidFill>
          </a:ln>
        </p:spPr>
        <p:txBody>
          <a:bodyPr wrap="square" lIns="0" tIns="0" rIns="0" bIns="0" rtlCol="0"/>
          <a:lstStyle/>
          <a:p>
            <a:endParaRPr/>
          </a:p>
        </p:txBody>
      </p:sp>
      <p:sp>
        <p:nvSpPr>
          <p:cNvPr id="93" name="object 93"/>
          <p:cNvSpPr/>
          <p:nvPr/>
        </p:nvSpPr>
        <p:spPr>
          <a:xfrm>
            <a:off x="5122164" y="4488179"/>
            <a:ext cx="104139" cy="0"/>
          </a:xfrm>
          <a:custGeom>
            <a:avLst/>
            <a:gdLst/>
            <a:ahLst/>
            <a:cxnLst/>
            <a:rect l="l" t="t" r="r" b="b"/>
            <a:pathLst>
              <a:path w="104139">
                <a:moveTo>
                  <a:pt x="0" y="0"/>
                </a:moveTo>
                <a:lnTo>
                  <a:pt x="103632" y="0"/>
                </a:lnTo>
              </a:path>
            </a:pathLst>
          </a:custGeom>
          <a:ln w="9144">
            <a:solidFill>
              <a:srgbClr val="858585"/>
            </a:solidFill>
          </a:ln>
        </p:spPr>
        <p:txBody>
          <a:bodyPr wrap="square" lIns="0" tIns="0" rIns="0" bIns="0" rtlCol="0"/>
          <a:lstStyle/>
          <a:p>
            <a:endParaRPr/>
          </a:p>
        </p:txBody>
      </p:sp>
      <p:sp>
        <p:nvSpPr>
          <p:cNvPr id="94" name="object 94"/>
          <p:cNvSpPr/>
          <p:nvPr/>
        </p:nvSpPr>
        <p:spPr>
          <a:xfrm>
            <a:off x="9653016" y="4026408"/>
            <a:ext cx="104139" cy="0"/>
          </a:xfrm>
          <a:custGeom>
            <a:avLst/>
            <a:gdLst/>
            <a:ahLst/>
            <a:cxnLst/>
            <a:rect l="l" t="t" r="r" b="b"/>
            <a:pathLst>
              <a:path w="104140">
                <a:moveTo>
                  <a:pt x="0" y="0"/>
                </a:moveTo>
                <a:lnTo>
                  <a:pt x="103631" y="0"/>
                </a:lnTo>
              </a:path>
            </a:pathLst>
          </a:custGeom>
          <a:ln w="9144">
            <a:solidFill>
              <a:srgbClr val="858585"/>
            </a:solidFill>
          </a:ln>
        </p:spPr>
        <p:txBody>
          <a:bodyPr wrap="square" lIns="0" tIns="0" rIns="0" bIns="0" rtlCol="0"/>
          <a:lstStyle/>
          <a:p>
            <a:endParaRPr/>
          </a:p>
        </p:txBody>
      </p:sp>
      <p:sp>
        <p:nvSpPr>
          <p:cNvPr id="95" name="object 95"/>
          <p:cNvSpPr/>
          <p:nvPr/>
        </p:nvSpPr>
        <p:spPr>
          <a:xfrm>
            <a:off x="9073895" y="4026408"/>
            <a:ext cx="205740" cy="0"/>
          </a:xfrm>
          <a:custGeom>
            <a:avLst/>
            <a:gdLst/>
            <a:ahLst/>
            <a:cxnLst/>
            <a:rect l="l" t="t" r="r" b="b"/>
            <a:pathLst>
              <a:path w="205740">
                <a:moveTo>
                  <a:pt x="0" y="0"/>
                </a:moveTo>
                <a:lnTo>
                  <a:pt x="205739" y="0"/>
                </a:lnTo>
              </a:path>
            </a:pathLst>
          </a:custGeom>
          <a:ln w="9144">
            <a:solidFill>
              <a:srgbClr val="858585"/>
            </a:solidFill>
          </a:ln>
        </p:spPr>
        <p:txBody>
          <a:bodyPr wrap="square" lIns="0" tIns="0" rIns="0" bIns="0" rtlCol="0"/>
          <a:lstStyle/>
          <a:p>
            <a:endParaRPr/>
          </a:p>
        </p:txBody>
      </p:sp>
      <p:sp>
        <p:nvSpPr>
          <p:cNvPr id="96" name="object 96"/>
          <p:cNvSpPr/>
          <p:nvPr/>
        </p:nvSpPr>
        <p:spPr>
          <a:xfrm>
            <a:off x="8494776" y="4026408"/>
            <a:ext cx="205740" cy="0"/>
          </a:xfrm>
          <a:custGeom>
            <a:avLst/>
            <a:gdLst/>
            <a:ahLst/>
            <a:cxnLst/>
            <a:rect l="l" t="t" r="r" b="b"/>
            <a:pathLst>
              <a:path w="205740">
                <a:moveTo>
                  <a:pt x="0" y="0"/>
                </a:moveTo>
                <a:lnTo>
                  <a:pt x="205740" y="0"/>
                </a:lnTo>
              </a:path>
            </a:pathLst>
          </a:custGeom>
          <a:ln w="9144">
            <a:solidFill>
              <a:srgbClr val="858585"/>
            </a:solidFill>
          </a:ln>
        </p:spPr>
        <p:txBody>
          <a:bodyPr wrap="square" lIns="0" tIns="0" rIns="0" bIns="0" rtlCol="0"/>
          <a:lstStyle/>
          <a:p>
            <a:endParaRPr/>
          </a:p>
        </p:txBody>
      </p:sp>
      <p:sp>
        <p:nvSpPr>
          <p:cNvPr id="97" name="object 97"/>
          <p:cNvSpPr/>
          <p:nvPr/>
        </p:nvSpPr>
        <p:spPr>
          <a:xfrm>
            <a:off x="7915656" y="4026408"/>
            <a:ext cx="205740" cy="0"/>
          </a:xfrm>
          <a:custGeom>
            <a:avLst/>
            <a:gdLst/>
            <a:ahLst/>
            <a:cxnLst/>
            <a:rect l="l" t="t" r="r" b="b"/>
            <a:pathLst>
              <a:path w="205740">
                <a:moveTo>
                  <a:pt x="0" y="0"/>
                </a:moveTo>
                <a:lnTo>
                  <a:pt x="205740" y="0"/>
                </a:lnTo>
              </a:path>
            </a:pathLst>
          </a:custGeom>
          <a:ln w="9144">
            <a:solidFill>
              <a:srgbClr val="858585"/>
            </a:solidFill>
          </a:ln>
        </p:spPr>
        <p:txBody>
          <a:bodyPr wrap="square" lIns="0" tIns="0" rIns="0" bIns="0" rtlCol="0"/>
          <a:lstStyle/>
          <a:p>
            <a:endParaRPr/>
          </a:p>
        </p:txBody>
      </p:sp>
      <p:sp>
        <p:nvSpPr>
          <p:cNvPr id="98" name="object 98"/>
          <p:cNvSpPr/>
          <p:nvPr/>
        </p:nvSpPr>
        <p:spPr>
          <a:xfrm>
            <a:off x="7336535" y="4026408"/>
            <a:ext cx="205740" cy="0"/>
          </a:xfrm>
          <a:custGeom>
            <a:avLst/>
            <a:gdLst/>
            <a:ahLst/>
            <a:cxnLst/>
            <a:rect l="l" t="t" r="r" b="b"/>
            <a:pathLst>
              <a:path w="205740">
                <a:moveTo>
                  <a:pt x="0" y="0"/>
                </a:moveTo>
                <a:lnTo>
                  <a:pt x="205740" y="0"/>
                </a:lnTo>
              </a:path>
            </a:pathLst>
          </a:custGeom>
          <a:ln w="9144">
            <a:solidFill>
              <a:srgbClr val="858585"/>
            </a:solidFill>
          </a:ln>
        </p:spPr>
        <p:txBody>
          <a:bodyPr wrap="square" lIns="0" tIns="0" rIns="0" bIns="0" rtlCol="0"/>
          <a:lstStyle/>
          <a:p>
            <a:endParaRPr/>
          </a:p>
        </p:txBody>
      </p:sp>
      <p:sp>
        <p:nvSpPr>
          <p:cNvPr id="99" name="object 99"/>
          <p:cNvSpPr/>
          <p:nvPr/>
        </p:nvSpPr>
        <p:spPr>
          <a:xfrm>
            <a:off x="6757416" y="4026408"/>
            <a:ext cx="205740" cy="0"/>
          </a:xfrm>
          <a:custGeom>
            <a:avLst/>
            <a:gdLst/>
            <a:ahLst/>
            <a:cxnLst/>
            <a:rect l="l" t="t" r="r" b="b"/>
            <a:pathLst>
              <a:path w="205740">
                <a:moveTo>
                  <a:pt x="0" y="0"/>
                </a:moveTo>
                <a:lnTo>
                  <a:pt x="205739" y="0"/>
                </a:lnTo>
              </a:path>
            </a:pathLst>
          </a:custGeom>
          <a:ln w="9144">
            <a:solidFill>
              <a:srgbClr val="858585"/>
            </a:solidFill>
          </a:ln>
        </p:spPr>
        <p:txBody>
          <a:bodyPr wrap="square" lIns="0" tIns="0" rIns="0" bIns="0" rtlCol="0"/>
          <a:lstStyle/>
          <a:p>
            <a:endParaRPr/>
          </a:p>
        </p:txBody>
      </p:sp>
      <p:sp>
        <p:nvSpPr>
          <p:cNvPr id="100" name="object 100"/>
          <p:cNvSpPr/>
          <p:nvPr/>
        </p:nvSpPr>
        <p:spPr>
          <a:xfrm>
            <a:off x="6178296" y="4026408"/>
            <a:ext cx="205740" cy="0"/>
          </a:xfrm>
          <a:custGeom>
            <a:avLst/>
            <a:gdLst/>
            <a:ahLst/>
            <a:cxnLst/>
            <a:rect l="l" t="t" r="r" b="b"/>
            <a:pathLst>
              <a:path w="205739">
                <a:moveTo>
                  <a:pt x="0" y="0"/>
                </a:moveTo>
                <a:lnTo>
                  <a:pt x="205739" y="0"/>
                </a:lnTo>
              </a:path>
            </a:pathLst>
          </a:custGeom>
          <a:ln w="9144">
            <a:solidFill>
              <a:srgbClr val="858585"/>
            </a:solidFill>
          </a:ln>
        </p:spPr>
        <p:txBody>
          <a:bodyPr wrap="square" lIns="0" tIns="0" rIns="0" bIns="0" rtlCol="0"/>
          <a:lstStyle/>
          <a:p>
            <a:endParaRPr/>
          </a:p>
        </p:txBody>
      </p:sp>
      <p:sp>
        <p:nvSpPr>
          <p:cNvPr id="101" name="object 101"/>
          <p:cNvSpPr/>
          <p:nvPr/>
        </p:nvSpPr>
        <p:spPr>
          <a:xfrm>
            <a:off x="5599176" y="4026408"/>
            <a:ext cx="205740" cy="0"/>
          </a:xfrm>
          <a:custGeom>
            <a:avLst/>
            <a:gdLst/>
            <a:ahLst/>
            <a:cxnLst/>
            <a:rect l="l" t="t" r="r" b="b"/>
            <a:pathLst>
              <a:path w="205739">
                <a:moveTo>
                  <a:pt x="0" y="0"/>
                </a:moveTo>
                <a:lnTo>
                  <a:pt x="205739" y="0"/>
                </a:lnTo>
              </a:path>
            </a:pathLst>
          </a:custGeom>
          <a:ln w="9144">
            <a:solidFill>
              <a:srgbClr val="858585"/>
            </a:solidFill>
          </a:ln>
        </p:spPr>
        <p:txBody>
          <a:bodyPr wrap="square" lIns="0" tIns="0" rIns="0" bIns="0" rtlCol="0"/>
          <a:lstStyle/>
          <a:p>
            <a:endParaRPr/>
          </a:p>
        </p:txBody>
      </p:sp>
      <p:sp>
        <p:nvSpPr>
          <p:cNvPr id="102" name="object 102"/>
          <p:cNvSpPr/>
          <p:nvPr/>
        </p:nvSpPr>
        <p:spPr>
          <a:xfrm>
            <a:off x="5122164" y="4026408"/>
            <a:ext cx="104139" cy="0"/>
          </a:xfrm>
          <a:custGeom>
            <a:avLst/>
            <a:gdLst/>
            <a:ahLst/>
            <a:cxnLst/>
            <a:rect l="l" t="t" r="r" b="b"/>
            <a:pathLst>
              <a:path w="104139">
                <a:moveTo>
                  <a:pt x="0" y="0"/>
                </a:moveTo>
                <a:lnTo>
                  <a:pt x="103632" y="0"/>
                </a:lnTo>
              </a:path>
            </a:pathLst>
          </a:custGeom>
          <a:ln w="9144">
            <a:solidFill>
              <a:srgbClr val="858585"/>
            </a:solidFill>
          </a:ln>
        </p:spPr>
        <p:txBody>
          <a:bodyPr wrap="square" lIns="0" tIns="0" rIns="0" bIns="0" rtlCol="0"/>
          <a:lstStyle/>
          <a:p>
            <a:endParaRPr/>
          </a:p>
        </p:txBody>
      </p:sp>
      <p:sp>
        <p:nvSpPr>
          <p:cNvPr id="103" name="object 103"/>
          <p:cNvSpPr/>
          <p:nvPr/>
        </p:nvSpPr>
        <p:spPr>
          <a:xfrm>
            <a:off x="9653016" y="3564635"/>
            <a:ext cx="104139" cy="0"/>
          </a:xfrm>
          <a:custGeom>
            <a:avLst/>
            <a:gdLst/>
            <a:ahLst/>
            <a:cxnLst/>
            <a:rect l="l" t="t" r="r" b="b"/>
            <a:pathLst>
              <a:path w="104140">
                <a:moveTo>
                  <a:pt x="0" y="0"/>
                </a:moveTo>
                <a:lnTo>
                  <a:pt x="103631" y="0"/>
                </a:lnTo>
              </a:path>
            </a:pathLst>
          </a:custGeom>
          <a:ln w="9144">
            <a:solidFill>
              <a:srgbClr val="858585"/>
            </a:solidFill>
          </a:ln>
        </p:spPr>
        <p:txBody>
          <a:bodyPr wrap="square" lIns="0" tIns="0" rIns="0" bIns="0" rtlCol="0"/>
          <a:lstStyle/>
          <a:p>
            <a:endParaRPr/>
          </a:p>
        </p:txBody>
      </p:sp>
      <p:sp>
        <p:nvSpPr>
          <p:cNvPr id="104" name="object 104"/>
          <p:cNvSpPr/>
          <p:nvPr/>
        </p:nvSpPr>
        <p:spPr>
          <a:xfrm>
            <a:off x="9073895" y="3564635"/>
            <a:ext cx="205740" cy="0"/>
          </a:xfrm>
          <a:custGeom>
            <a:avLst/>
            <a:gdLst/>
            <a:ahLst/>
            <a:cxnLst/>
            <a:rect l="l" t="t" r="r" b="b"/>
            <a:pathLst>
              <a:path w="205740">
                <a:moveTo>
                  <a:pt x="0" y="0"/>
                </a:moveTo>
                <a:lnTo>
                  <a:pt x="205739" y="0"/>
                </a:lnTo>
              </a:path>
            </a:pathLst>
          </a:custGeom>
          <a:ln w="9144">
            <a:solidFill>
              <a:srgbClr val="858585"/>
            </a:solidFill>
          </a:ln>
        </p:spPr>
        <p:txBody>
          <a:bodyPr wrap="square" lIns="0" tIns="0" rIns="0" bIns="0" rtlCol="0"/>
          <a:lstStyle/>
          <a:p>
            <a:endParaRPr/>
          </a:p>
        </p:txBody>
      </p:sp>
      <p:sp>
        <p:nvSpPr>
          <p:cNvPr id="105" name="object 105"/>
          <p:cNvSpPr/>
          <p:nvPr/>
        </p:nvSpPr>
        <p:spPr>
          <a:xfrm>
            <a:off x="8494776" y="3564635"/>
            <a:ext cx="205740" cy="0"/>
          </a:xfrm>
          <a:custGeom>
            <a:avLst/>
            <a:gdLst/>
            <a:ahLst/>
            <a:cxnLst/>
            <a:rect l="l" t="t" r="r" b="b"/>
            <a:pathLst>
              <a:path w="205740">
                <a:moveTo>
                  <a:pt x="0" y="0"/>
                </a:moveTo>
                <a:lnTo>
                  <a:pt x="205740" y="0"/>
                </a:lnTo>
              </a:path>
            </a:pathLst>
          </a:custGeom>
          <a:ln w="9144">
            <a:solidFill>
              <a:srgbClr val="858585"/>
            </a:solidFill>
          </a:ln>
        </p:spPr>
        <p:txBody>
          <a:bodyPr wrap="square" lIns="0" tIns="0" rIns="0" bIns="0" rtlCol="0"/>
          <a:lstStyle/>
          <a:p>
            <a:endParaRPr/>
          </a:p>
        </p:txBody>
      </p:sp>
      <p:sp>
        <p:nvSpPr>
          <p:cNvPr id="106" name="object 106"/>
          <p:cNvSpPr/>
          <p:nvPr/>
        </p:nvSpPr>
        <p:spPr>
          <a:xfrm>
            <a:off x="7915656" y="3564635"/>
            <a:ext cx="205740" cy="0"/>
          </a:xfrm>
          <a:custGeom>
            <a:avLst/>
            <a:gdLst/>
            <a:ahLst/>
            <a:cxnLst/>
            <a:rect l="l" t="t" r="r" b="b"/>
            <a:pathLst>
              <a:path w="205740">
                <a:moveTo>
                  <a:pt x="0" y="0"/>
                </a:moveTo>
                <a:lnTo>
                  <a:pt x="205740" y="0"/>
                </a:lnTo>
              </a:path>
            </a:pathLst>
          </a:custGeom>
          <a:ln w="9144">
            <a:solidFill>
              <a:srgbClr val="858585"/>
            </a:solidFill>
          </a:ln>
        </p:spPr>
        <p:txBody>
          <a:bodyPr wrap="square" lIns="0" tIns="0" rIns="0" bIns="0" rtlCol="0"/>
          <a:lstStyle/>
          <a:p>
            <a:endParaRPr/>
          </a:p>
        </p:txBody>
      </p:sp>
      <p:sp>
        <p:nvSpPr>
          <p:cNvPr id="107" name="object 107"/>
          <p:cNvSpPr/>
          <p:nvPr/>
        </p:nvSpPr>
        <p:spPr>
          <a:xfrm>
            <a:off x="7336535" y="3564635"/>
            <a:ext cx="205740" cy="0"/>
          </a:xfrm>
          <a:custGeom>
            <a:avLst/>
            <a:gdLst/>
            <a:ahLst/>
            <a:cxnLst/>
            <a:rect l="l" t="t" r="r" b="b"/>
            <a:pathLst>
              <a:path w="205740">
                <a:moveTo>
                  <a:pt x="0" y="0"/>
                </a:moveTo>
                <a:lnTo>
                  <a:pt x="205740" y="0"/>
                </a:lnTo>
              </a:path>
            </a:pathLst>
          </a:custGeom>
          <a:ln w="9144">
            <a:solidFill>
              <a:srgbClr val="858585"/>
            </a:solidFill>
          </a:ln>
        </p:spPr>
        <p:txBody>
          <a:bodyPr wrap="square" lIns="0" tIns="0" rIns="0" bIns="0" rtlCol="0"/>
          <a:lstStyle/>
          <a:p>
            <a:endParaRPr/>
          </a:p>
        </p:txBody>
      </p:sp>
      <p:sp>
        <p:nvSpPr>
          <p:cNvPr id="108" name="object 108"/>
          <p:cNvSpPr/>
          <p:nvPr/>
        </p:nvSpPr>
        <p:spPr>
          <a:xfrm>
            <a:off x="6757416" y="3564635"/>
            <a:ext cx="205740" cy="0"/>
          </a:xfrm>
          <a:custGeom>
            <a:avLst/>
            <a:gdLst/>
            <a:ahLst/>
            <a:cxnLst/>
            <a:rect l="l" t="t" r="r" b="b"/>
            <a:pathLst>
              <a:path w="205740">
                <a:moveTo>
                  <a:pt x="0" y="0"/>
                </a:moveTo>
                <a:lnTo>
                  <a:pt x="205739" y="0"/>
                </a:lnTo>
              </a:path>
            </a:pathLst>
          </a:custGeom>
          <a:ln w="9144">
            <a:solidFill>
              <a:srgbClr val="858585"/>
            </a:solidFill>
          </a:ln>
        </p:spPr>
        <p:txBody>
          <a:bodyPr wrap="square" lIns="0" tIns="0" rIns="0" bIns="0" rtlCol="0"/>
          <a:lstStyle/>
          <a:p>
            <a:endParaRPr/>
          </a:p>
        </p:txBody>
      </p:sp>
      <p:sp>
        <p:nvSpPr>
          <p:cNvPr id="109" name="object 109"/>
          <p:cNvSpPr/>
          <p:nvPr/>
        </p:nvSpPr>
        <p:spPr>
          <a:xfrm>
            <a:off x="6178296" y="3564635"/>
            <a:ext cx="205740" cy="0"/>
          </a:xfrm>
          <a:custGeom>
            <a:avLst/>
            <a:gdLst/>
            <a:ahLst/>
            <a:cxnLst/>
            <a:rect l="l" t="t" r="r" b="b"/>
            <a:pathLst>
              <a:path w="205739">
                <a:moveTo>
                  <a:pt x="0" y="0"/>
                </a:moveTo>
                <a:lnTo>
                  <a:pt x="205739" y="0"/>
                </a:lnTo>
              </a:path>
            </a:pathLst>
          </a:custGeom>
          <a:ln w="9144">
            <a:solidFill>
              <a:srgbClr val="858585"/>
            </a:solidFill>
          </a:ln>
        </p:spPr>
        <p:txBody>
          <a:bodyPr wrap="square" lIns="0" tIns="0" rIns="0" bIns="0" rtlCol="0"/>
          <a:lstStyle/>
          <a:p>
            <a:endParaRPr/>
          </a:p>
        </p:txBody>
      </p:sp>
      <p:sp>
        <p:nvSpPr>
          <p:cNvPr id="110" name="object 110"/>
          <p:cNvSpPr/>
          <p:nvPr/>
        </p:nvSpPr>
        <p:spPr>
          <a:xfrm>
            <a:off x="5599176" y="3564635"/>
            <a:ext cx="205740" cy="0"/>
          </a:xfrm>
          <a:custGeom>
            <a:avLst/>
            <a:gdLst/>
            <a:ahLst/>
            <a:cxnLst/>
            <a:rect l="l" t="t" r="r" b="b"/>
            <a:pathLst>
              <a:path w="205739">
                <a:moveTo>
                  <a:pt x="0" y="0"/>
                </a:moveTo>
                <a:lnTo>
                  <a:pt x="205739" y="0"/>
                </a:lnTo>
              </a:path>
            </a:pathLst>
          </a:custGeom>
          <a:ln w="9144">
            <a:solidFill>
              <a:srgbClr val="858585"/>
            </a:solidFill>
          </a:ln>
        </p:spPr>
        <p:txBody>
          <a:bodyPr wrap="square" lIns="0" tIns="0" rIns="0" bIns="0" rtlCol="0"/>
          <a:lstStyle/>
          <a:p>
            <a:endParaRPr/>
          </a:p>
        </p:txBody>
      </p:sp>
      <p:sp>
        <p:nvSpPr>
          <p:cNvPr id="111" name="object 111"/>
          <p:cNvSpPr/>
          <p:nvPr/>
        </p:nvSpPr>
        <p:spPr>
          <a:xfrm>
            <a:off x="5122164" y="3564635"/>
            <a:ext cx="104139" cy="0"/>
          </a:xfrm>
          <a:custGeom>
            <a:avLst/>
            <a:gdLst/>
            <a:ahLst/>
            <a:cxnLst/>
            <a:rect l="l" t="t" r="r" b="b"/>
            <a:pathLst>
              <a:path w="104139">
                <a:moveTo>
                  <a:pt x="0" y="0"/>
                </a:moveTo>
                <a:lnTo>
                  <a:pt x="103632" y="0"/>
                </a:lnTo>
              </a:path>
            </a:pathLst>
          </a:custGeom>
          <a:ln w="9144">
            <a:solidFill>
              <a:srgbClr val="858585"/>
            </a:solidFill>
          </a:ln>
        </p:spPr>
        <p:txBody>
          <a:bodyPr wrap="square" lIns="0" tIns="0" rIns="0" bIns="0" rtlCol="0"/>
          <a:lstStyle/>
          <a:p>
            <a:endParaRPr/>
          </a:p>
        </p:txBody>
      </p:sp>
      <p:sp>
        <p:nvSpPr>
          <p:cNvPr id="112" name="object 112"/>
          <p:cNvSpPr/>
          <p:nvPr/>
        </p:nvSpPr>
        <p:spPr>
          <a:xfrm>
            <a:off x="9653016" y="3102864"/>
            <a:ext cx="104139" cy="0"/>
          </a:xfrm>
          <a:custGeom>
            <a:avLst/>
            <a:gdLst/>
            <a:ahLst/>
            <a:cxnLst/>
            <a:rect l="l" t="t" r="r" b="b"/>
            <a:pathLst>
              <a:path w="104140">
                <a:moveTo>
                  <a:pt x="0" y="0"/>
                </a:moveTo>
                <a:lnTo>
                  <a:pt x="103631" y="0"/>
                </a:lnTo>
              </a:path>
            </a:pathLst>
          </a:custGeom>
          <a:ln w="9144">
            <a:solidFill>
              <a:srgbClr val="858585"/>
            </a:solidFill>
          </a:ln>
        </p:spPr>
        <p:txBody>
          <a:bodyPr wrap="square" lIns="0" tIns="0" rIns="0" bIns="0" rtlCol="0"/>
          <a:lstStyle/>
          <a:p>
            <a:endParaRPr/>
          </a:p>
        </p:txBody>
      </p:sp>
      <p:sp>
        <p:nvSpPr>
          <p:cNvPr id="113" name="object 113"/>
          <p:cNvSpPr/>
          <p:nvPr/>
        </p:nvSpPr>
        <p:spPr>
          <a:xfrm>
            <a:off x="9073895" y="3102864"/>
            <a:ext cx="205740" cy="0"/>
          </a:xfrm>
          <a:custGeom>
            <a:avLst/>
            <a:gdLst/>
            <a:ahLst/>
            <a:cxnLst/>
            <a:rect l="l" t="t" r="r" b="b"/>
            <a:pathLst>
              <a:path w="205740">
                <a:moveTo>
                  <a:pt x="0" y="0"/>
                </a:moveTo>
                <a:lnTo>
                  <a:pt x="205739" y="0"/>
                </a:lnTo>
              </a:path>
            </a:pathLst>
          </a:custGeom>
          <a:ln w="9144">
            <a:solidFill>
              <a:srgbClr val="858585"/>
            </a:solidFill>
          </a:ln>
        </p:spPr>
        <p:txBody>
          <a:bodyPr wrap="square" lIns="0" tIns="0" rIns="0" bIns="0" rtlCol="0"/>
          <a:lstStyle/>
          <a:p>
            <a:endParaRPr/>
          </a:p>
        </p:txBody>
      </p:sp>
      <p:sp>
        <p:nvSpPr>
          <p:cNvPr id="114" name="object 114"/>
          <p:cNvSpPr/>
          <p:nvPr/>
        </p:nvSpPr>
        <p:spPr>
          <a:xfrm>
            <a:off x="8494776" y="3102864"/>
            <a:ext cx="205740" cy="0"/>
          </a:xfrm>
          <a:custGeom>
            <a:avLst/>
            <a:gdLst/>
            <a:ahLst/>
            <a:cxnLst/>
            <a:rect l="l" t="t" r="r" b="b"/>
            <a:pathLst>
              <a:path w="205740">
                <a:moveTo>
                  <a:pt x="0" y="0"/>
                </a:moveTo>
                <a:lnTo>
                  <a:pt x="205740" y="0"/>
                </a:lnTo>
              </a:path>
            </a:pathLst>
          </a:custGeom>
          <a:ln w="9144">
            <a:solidFill>
              <a:srgbClr val="858585"/>
            </a:solidFill>
          </a:ln>
        </p:spPr>
        <p:txBody>
          <a:bodyPr wrap="square" lIns="0" tIns="0" rIns="0" bIns="0" rtlCol="0"/>
          <a:lstStyle/>
          <a:p>
            <a:endParaRPr/>
          </a:p>
        </p:txBody>
      </p:sp>
      <p:sp>
        <p:nvSpPr>
          <p:cNvPr id="115" name="object 115"/>
          <p:cNvSpPr/>
          <p:nvPr/>
        </p:nvSpPr>
        <p:spPr>
          <a:xfrm>
            <a:off x="7915656" y="3102864"/>
            <a:ext cx="205740" cy="0"/>
          </a:xfrm>
          <a:custGeom>
            <a:avLst/>
            <a:gdLst/>
            <a:ahLst/>
            <a:cxnLst/>
            <a:rect l="l" t="t" r="r" b="b"/>
            <a:pathLst>
              <a:path w="205740">
                <a:moveTo>
                  <a:pt x="0" y="0"/>
                </a:moveTo>
                <a:lnTo>
                  <a:pt x="205740" y="0"/>
                </a:lnTo>
              </a:path>
            </a:pathLst>
          </a:custGeom>
          <a:ln w="9144">
            <a:solidFill>
              <a:srgbClr val="858585"/>
            </a:solidFill>
          </a:ln>
        </p:spPr>
        <p:txBody>
          <a:bodyPr wrap="square" lIns="0" tIns="0" rIns="0" bIns="0" rtlCol="0"/>
          <a:lstStyle/>
          <a:p>
            <a:endParaRPr/>
          </a:p>
        </p:txBody>
      </p:sp>
      <p:sp>
        <p:nvSpPr>
          <p:cNvPr id="116" name="object 116"/>
          <p:cNvSpPr/>
          <p:nvPr/>
        </p:nvSpPr>
        <p:spPr>
          <a:xfrm>
            <a:off x="7336535" y="3102864"/>
            <a:ext cx="205740" cy="0"/>
          </a:xfrm>
          <a:custGeom>
            <a:avLst/>
            <a:gdLst/>
            <a:ahLst/>
            <a:cxnLst/>
            <a:rect l="l" t="t" r="r" b="b"/>
            <a:pathLst>
              <a:path w="205740">
                <a:moveTo>
                  <a:pt x="0" y="0"/>
                </a:moveTo>
                <a:lnTo>
                  <a:pt x="205740" y="0"/>
                </a:lnTo>
              </a:path>
            </a:pathLst>
          </a:custGeom>
          <a:ln w="9144">
            <a:solidFill>
              <a:srgbClr val="858585"/>
            </a:solidFill>
          </a:ln>
        </p:spPr>
        <p:txBody>
          <a:bodyPr wrap="square" lIns="0" tIns="0" rIns="0" bIns="0" rtlCol="0"/>
          <a:lstStyle/>
          <a:p>
            <a:endParaRPr/>
          </a:p>
        </p:txBody>
      </p:sp>
      <p:sp>
        <p:nvSpPr>
          <p:cNvPr id="117" name="object 117"/>
          <p:cNvSpPr/>
          <p:nvPr/>
        </p:nvSpPr>
        <p:spPr>
          <a:xfrm>
            <a:off x="6757416" y="3102864"/>
            <a:ext cx="205740" cy="0"/>
          </a:xfrm>
          <a:custGeom>
            <a:avLst/>
            <a:gdLst/>
            <a:ahLst/>
            <a:cxnLst/>
            <a:rect l="l" t="t" r="r" b="b"/>
            <a:pathLst>
              <a:path w="205740">
                <a:moveTo>
                  <a:pt x="0" y="0"/>
                </a:moveTo>
                <a:lnTo>
                  <a:pt x="205739" y="0"/>
                </a:lnTo>
              </a:path>
            </a:pathLst>
          </a:custGeom>
          <a:ln w="9144">
            <a:solidFill>
              <a:srgbClr val="858585"/>
            </a:solidFill>
          </a:ln>
        </p:spPr>
        <p:txBody>
          <a:bodyPr wrap="square" lIns="0" tIns="0" rIns="0" bIns="0" rtlCol="0"/>
          <a:lstStyle/>
          <a:p>
            <a:endParaRPr/>
          </a:p>
        </p:txBody>
      </p:sp>
      <p:sp>
        <p:nvSpPr>
          <p:cNvPr id="118" name="object 118"/>
          <p:cNvSpPr/>
          <p:nvPr/>
        </p:nvSpPr>
        <p:spPr>
          <a:xfrm>
            <a:off x="6178296" y="3102864"/>
            <a:ext cx="205740" cy="0"/>
          </a:xfrm>
          <a:custGeom>
            <a:avLst/>
            <a:gdLst/>
            <a:ahLst/>
            <a:cxnLst/>
            <a:rect l="l" t="t" r="r" b="b"/>
            <a:pathLst>
              <a:path w="205739">
                <a:moveTo>
                  <a:pt x="0" y="0"/>
                </a:moveTo>
                <a:lnTo>
                  <a:pt x="205739" y="0"/>
                </a:lnTo>
              </a:path>
            </a:pathLst>
          </a:custGeom>
          <a:ln w="9144">
            <a:solidFill>
              <a:srgbClr val="858585"/>
            </a:solidFill>
          </a:ln>
        </p:spPr>
        <p:txBody>
          <a:bodyPr wrap="square" lIns="0" tIns="0" rIns="0" bIns="0" rtlCol="0"/>
          <a:lstStyle/>
          <a:p>
            <a:endParaRPr/>
          </a:p>
        </p:txBody>
      </p:sp>
      <p:sp>
        <p:nvSpPr>
          <p:cNvPr id="119" name="object 119"/>
          <p:cNvSpPr/>
          <p:nvPr/>
        </p:nvSpPr>
        <p:spPr>
          <a:xfrm>
            <a:off x="5599176" y="3102864"/>
            <a:ext cx="205740" cy="0"/>
          </a:xfrm>
          <a:custGeom>
            <a:avLst/>
            <a:gdLst/>
            <a:ahLst/>
            <a:cxnLst/>
            <a:rect l="l" t="t" r="r" b="b"/>
            <a:pathLst>
              <a:path w="205739">
                <a:moveTo>
                  <a:pt x="0" y="0"/>
                </a:moveTo>
                <a:lnTo>
                  <a:pt x="205739" y="0"/>
                </a:lnTo>
              </a:path>
            </a:pathLst>
          </a:custGeom>
          <a:ln w="9144">
            <a:solidFill>
              <a:srgbClr val="858585"/>
            </a:solidFill>
          </a:ln>
        </p:spPr>
        <p:txBody>
          <a:bodyPr wrap="square" lIns="0" tIns="0" rIns="0" bIns="0" rtlCol="0"/>
          <a:lstStyle/>
          <a:p>
            <a:endParaRPr/>
          </a:p>
        </p:txBody>
      </p:sp>
      <p:sp>
        <p:nvSpPr>
          <p:cNvPr id="120" name="object 120"/>
          <p:cNvSpPr/>
          <p:nvPr/>
        </p:nvSpPr>
        <p:spPr>
          <a:xfrm>
            <a:off x="5122164" y="3102864"/>
            <a:ext cx="104139" cy="0"/>
          </a:xfrm>
          <a:custGeom>
            <a:avLst/>
            <a:gdLst/>
            <a:ahLst/>
            <a:cxnLst/>
            <a:rect l="l" t="t" r="r" b="b"/>
            <a:pathLst>
              <a:path w="104139">
                <a:moveTo>
                  <a:pt x="0" y="0"/>
                </a:moveTo>
                <a:lnTo>
                  <a:pt x="103632" y="0"/>
                </a:lnTo>
              </a:path>
            </a:pathLst>
          </a:custGeom>
          <a:ln w="9144">
            <a:solidFill>
              <a:srgbClr val="858585"/>
            </a:solidFill>
          </a:ln>
        </p:spPr>
        <p:txBody>
          <a:bodyPr wrap="square" lIns="0" tIns="0" rIns="0" bIns="0" rtlCol="0"/>
          <a:lstStyle/>
          <a:p>
            <a:endParaRPr/>
          </a:p>
        </p:txBody>
      </p:sp>
      <p:sp>
        <p:nvSpPr>
          <p:cNvPr id="121" name="object 121"/>
          <p:cNvSpPr/>
          <p:nvPr/>
        </p:nvSpPr>
        <p:spPr>
          <a:xfrm>
            <a:off x="9653016" y="2641092"/>
            <a:ext cx="104139" cy="0"/>
          </a:xfrm>
          <a:custGeom>
            <a:avLst/>
            <a:gdLst/>
            <a:ahLst/>
            <a:cxnLst/>
            <a:rect l="l" t="t" r="r" b="b"/>
            <a:pathLst>
              <a:path w="104140">
                <a:moveTo>
                  <a:pt x="0" y="0"/>
                </a:moveTo>
                <a:lnTo>
                  <a:pt x="103631" y="0"/>
                </a:lnTo>
              </a:path>
            </a:pathLst>
          </a:custGeom>
          <a:ln w="9144">
            <a:solidFill>
              <a:srgbClr val="858585"/>
            </a:solidFill>
          </a:ln>
        </p:spPr>
        <p:txBody>
          <a:bodyPr wrap="square" lIns="0" tIns="0" rIns="0" bIns="0" rtlCol="0"/>
          <a:lstStyle/>
          <a:p>
            <a:endParaRPr/>
          </a:p>
        </p:txBody>
      </p:sp>
      <p:sp>
        <p:nvSpPr>
          <p:cNvPr id="122" name="object 122"/>
          <p:cNvSpPr/>
          <p:nvPr/>
        </p:nvSpPr>
        <p:spPr>
          <a:xfrm>
            <a:off x="9073895" y="2641092"/>
            <a:ext cx="205740" cy="0"/>
          </a:xfrm>
          <a:custGeom>
            <a:avLst/>
            <a:gdLst/>
            <a:ahLst/>
            <a:cxnLst/>
            <a:rect l="l" t="t" r="r" b="b"/>
            <a:pathLst>
              <a:path w="205740">
                <a:moveTo>
                  <a:pt x="0" y="0"/>
                </a:moveTo>
                <a:lnTo>
                  <a:pt x="205739" y="0"/>
                </a:lnTo>
              </a:path>
            </a:pathLst>
          </a:custGeom>
          <a:ln w="9144">
            <a:solidFill>
              <a:srgbClr val="858585"/>
            </a:solidFill>
          </a:ln>
        </p:spPr>
        <p:txBody>
          <a:bodyPr wrap="square" lIns="0" tIns="0" rIns="0" bIns="0" rtlCol="0"/>
          <a:lstStyle/>
          <a:p>
            <a:endParaRPr/>
          </a:p>
        </p:txBody>
      </p:sp>
      <p:sp>
        <p:nvSpPr>
          <p:cNvPr id="123" name="object 123"/>
          <p:cNvSpPr/>
          <p:nvPr/>
        </p:nvSpPr>
        <p:spPr>
          <a:xfrm>
            <a:off x="8494776" y="2641092"/>
            <a:ext cx="205740" cy="0"/>
          </a:xfrm>
          <a:custGeom>
            <a:avLst/>
            <a:gdLst/>
            <a:ahLst/>
            <a:cxnLst/>
            <a:rect l="l" t="t" r="r" b="b"/>
            <a:pathLst>
              <a:path w="205740">
                <a:moveTo>
                  <a:pt x="0" y="0"/>
                </a:moveTo>
                <a:lnTo>
                  <a:pt x="205740" y="0"/>
                </a:lnTo>
              </a:path>
            </a:pathLst>
          </a:custGeom>
          <a:ln w="9144">
            <a:solidFill>
              <a:srgbClr val="858585"/>
            </a:solidFill>
          </a:ln>
        </p:spPr>
        <p:txBody>
          <a:bodyPr wrap="square" lIns="0" tIns="0" rIns="0" bIns="0" rtlCol="0"/>
          <a:lstStyle/>
          <a:p>
            <a:endParaRPr/>
          </a:p>
        </p:txBody>
      </p:sp>
      <p:sp>
        <p:nvSpPr>
          <p:cNvPr id="124" name="object 124"/>
          <p:cNvSpPr/>
          <p:nvPr/>
        </p:nvSpPr>
        <p:spPr>
          <a:xfrm>
            <a:off x="7915656" y="2641092"/>
            <a:ext cx="205740" cy="0"/>
          </a:xfrm>
          <a:custGeom>
            <a:avLst/>
            <a:gdLst/>
            <a:ahLst/>
            <a:cxnLst/>
            <a:rect l="l" t="t" r="r" b="b"/>
            <a:pathLst>
              <a:path w="205740">
                <a:moveTo>
                  <a:pt x="0" y="0"/>
                </a:moveTo>
                <a:lnTo>
                  <a:pt x="205740" y="0"/>
                </a:lnTo>
              </a:path>
            </a:pathLst>
          </a:custGeom>
          <a:ln w="9144">
            <a:solidFill>
              <a:srgbClr val="858585"/>
            </a:solidFill>
          </a:ln>
        </p:spPr>
        <p:txBody>
          <a:bodyPr wrap="square" lIns="0" tIns="0" rIns="0" bIns="0" rtlCol="0"/>
          <a:lstStyle/>
          <a:p>
            <a:endParaRPr/>
          </a:p>
        </p:txBody>
      </p:sp>
      <p:sp>
        <p:nvSpPr>
          <p:cNvPr id="125" name="object 125"/>
          <p:cNvSpPr/>
          <p:nvPr/>
        </p:nvSpPr>
        <p:spPr>
          <a:xfrm>
            <a:off x="7336535" y="2641092"/>
            <a:ext cx="205740" cy="0"/>
          </a:xfrm>
          <a:custGeom>
            <a:avLst/>
            <a:gdLst/>
            <a:ahLst/>
            <a:cxnLst/>
            <a:rect l="l" t="t" r="r" b="b"/>
            <a:pathLst>
              <a:path w="205740">
                <a:moveTo>
                  <a:pt x="0" y="0"/>
                </a:moveTo>
                <a:lnTo>
                  <a:pt x="205740" y="0"/>
                </a:lnTo>
              </a:path>
            </a:pathLst>
          </a:custGeom>
          <a:ln w="9144">
            <a:solidFill>
              <a:srgbClr val="858585"/>
            </a:solidFill>
          </a:ln>
        </p:spPr>
        <p:txBody>
          <a:bodyPr wrap="square" lIns="0" tIns="0" rIns="0" bIns="0" rtlCol="0"/>
          <a:lstStyle/>
          <a:p>
            <a:endParaRPr/>
          </a:p>
        </p:txBody>
      </p:sp>
      <p:sp>
        <p:nvSpPr>
          <p:cNvPr id="126" name="object 126"/>
          <p:cNvSpPr/>
          <p:nvPr/>
        </p:nvSpPr>
        <p:spPr>
          <a:xfrm>
            <a:off x="6757416" y="2641092"/>
            <a:ext cx="205740" cy="0"/>
          </a:xfrm>
          <a:custGeom>
            <a:avLst/>
            <a:gdLst/>
            <a:ahLst/>
            <a:cxnLst/>
            <a:rect l="l" t="t" r="r" b="b"/>
            <a:pathLst>
              <a:path w="205740">
                <a:moveTo>
                  <a:pt x="0" y="0"/>
                </a:moveTo>
                <a:lnTo>
                  <a:pt x="205739" y="0"/>
                </a:lnTo>
              </a:path>
            </a:pathLst>
          </a:custGeom>
          <a:ln w="9144">
            <a:solidFill>
              <a:srgbClr val="858585"/>
            </a:solidFill>
          </a:ln>
        </p:spPr>
        <p:txBody>
          <a:bodyPr wrap="square" lIns="0" tIns="0" rIns="0" bIns="0" rtlCol="0"/>
          <a:lstStyle/>
          <a:p>
            <a:endParaRPr/>
          </a:p>
        </p:txBody>
      </p:sp>
      <p:sp>
        <p:nvSpPr>
          <p:cNvPr id="127" name="object 127"/>
          <p:cNvSpPr/>
          <p:nvPr/>
        </p:nvSpPr>
        <p:spPr>
          <a:xfrm>
            <a:off x="6178296" y="2641092"/>
            <a:ext cx="205740" cy="0"/>
          </a:xfrm>
          <a:custGeom>
            <a:avLst/>
            <a:gdLst/>
            <a:ahLst/>
            <a:cxnLst/>
            <a:rect l="l" t="t" r="r" b="b"/>
            <a:pathLst>
              <a:path w="205739">
                <a:moveTo>
                  <a:pt x="0" y="0"/>
                </a:moveTo>
                <a:lnTo>
                  <a:pt x="205739" y="0"/>
                </a:lnTo>
              </a:path>
            </a:pathLst>
          </a:custGeom>
          <a:ln w="9144">
            <a:solidFill>
              <a:srgbClr val="858585"/>
            </a:solidFill>
          </a:ln>
        </p:spPr>
        <p:txBody>
          <a:bodyPr wrap="square" lIns="0" tIns="0" rIns="0" bIns="0" rtlCol="0"/>
          <a:lstStyle/>
          <a:p>
            <a:endParaRPr/>
          </a:p>
        </p:txBody>
      </p:sp>
      <p:sp>
        <p:nvSpPr>
          <p:cNvPr id="128" name="object 128"/>
          <p:cNvSpPr/>
          <p:nvPr/>
        </p:nvSpPr>
        <p:spPr>
          <a:xfrm>
            <a:off x="5599176" y="2641092"/>
            <a:ext cx="205740" cy="0"/>
          </a:xfrm>
          <a:custGeom>
            <a:avLst/>
            <a:gdLst/>
            <a:ahLst/>
            <a:cxnLst/>
            <a:rect l="l" t="t" r="r" b="b"/>
            <a:pathLst>
              <a:path w="205739">
                <a:moveTo>
                  <a:pt x="0" y="0"/>
                </a:moveTo>
                <a:lnTo>
                  <a:pt x="205739" y="0"/>
                </a:lnTo>
              </a:path>
            </a:pathLst>
          </a:custGeom>
          <a:ln w="9144">
            <a:solidFill>
              <a:srgbClr val="858585"/>
            </a:solidFill>
          </a:ln>
        </p:spPr>
        <p:txBody>
          <a:bodyPr wrap="square" lIns="0" tIns="0" rIns="0" bIns="0" rtlCol="0"/>
          <a:lstStyle/>
          <a:p>
            <a:endParaRPr/>
          </a:p>
        </p:txBody>
      </p:sp>
      <p:sp>
        <p:nvSpPr>
          <p:cNvPr id="129" name="object 129"/>
          <p:cNvSpPr/>
          <p:nvPr/>
        </p:nvSpPr>
        <p:spPr>
          <a:xfrm>
            <a:off x="5122164" y="2641092"/>
            <a:ext cx="104139" cy="0"/>
          </a:xfrm>
          <a:custGeom>
            <a:avLst/>
            <a:gdLst/>
            <a:ahLst/>
            <a:cxnLst/>
            <a:rect l="l" t="t" r="r" b="b"/>
            <a:pathLst>
              <a:path w="104139">
                <a:moveTo>
                  <a:pt x="0" y="0"/>
                </a:moveTo>
                <a:lnTo>
                  <a:pt x="103632" y="0"/>
                </a:lnTo>
              </a:path>
            </a:pathLst>
          </a:custGeom>
          <a:ln w="9144">
            <a:solidFill>
              <a:srgbClr val="858585"/>
            </a:solidFill>
          </a:ln>
        </p:spPr>
        <p:txBody>
          <a:bodyPr wrap="square" lIns="0" tIns="0" rIns="0" bIns="0" rtlCol="0"/>
          <a:lstStyle/>
          <a:p>
            <a:endParaRPr/>
          </a:p>
        </p:txBody>
      </p:sp>
      <p:sp>
        <p:nvSpPr>
          <p:cNvPr id="130" name="object 130"/>
          <p:cNvSpPr/>
          <p:nvPr/>
        </p:nvSpPr>
        <p:spPr>
          <a:xfrm>
            <a:off x="9653016" y="2179320"/>
            <a:ext cx="104139" cy="0"/>
          </a:xfrm>
          <a:custGeom>
            <a:avLst/>
            <a:gdLst/>
            <a:ahLst/>
            <a:cxnLst/>
            <a:rect l="l" t="t" r="r" b="b"/>
            <a:pathLst>
              <a:path w="104140">
                <a:moveTo>
                  <a:pt x="0" y="0"/>
                </a:moveTo>
                <a:lnTo>
                  <a:pt x="103631" y="0"/>
                </a:lnTo>
              </a:path>
            </a:pathLst>
          </a:custGeom>
          <a:ln w="9144">
            <a:solidFill>
              <a:srgbClr val="858585"/>
            </a:solidFill>
          </a:ln>
        </p:spPr>
        <p:txBody>
          <a:bodyPr wrap="square" lIns="0" tIns="0" rIns="0" bIns="0" rtlCol="0"/>
          <a:lstStyle/>
          <a:p>
            <a:endParaRPr/>
          </a:p>
        </p:txBody>
      </p:sp>
      <p:sp>
        <p:nvSpPr>
          <p:cNvPr id="131" name="object 131"/>
          <p:cNvSpPr/>
          <p:nvPr/>
        </p:nvSpPr>
        <p:spPr>
          <a:xfrm>
            <a:off x="9073895" y="2179320"/>
            <a:ext cx="205740" cy="0"/>
          </a:xfrm>
          <a:custGeom>
            <a:avLst/>
            <a:gdLst/>
            <a:ahLst/>
            <a:cxnLst/>
            <a:rect l="l" t="t" r="r" b="b"/>
            <a:pathLst>
              <a:path w="205740">
                <a:moveTo>
                  <a:pt x="0" y="0"/>
                </a:moveTo>
                <a:lnTo>
                  <a:pt x="205739" y="0"/>
                </a:lnTo>
              </a:path>
            </a:pathLst>
          </a:custGeom>
          <a:ln w="9144">
            <a:solidFill>
              <a:srgbClr val="858585"/>
            </a:solidFill>
          </a:ln>
        </p:spPr>
        <p:txBody>
          <a:bodyPr wrap="square" lIns="0" tIns="0" rIns="0" bIns="0" rtlCol="0"/>
          <a:lstStyle/>
          <a:p>
            <a:endParaRPr/>
          </a:p>
        </p:txBody>
      </p:sp>
      <p:sp>
        <p:nvSpPr>
          <p:cNvPr id="132" name="object 132"/>
          <p:cNvSpPr/>
          <p:nvPr/>
        </p:nvSpPr>
        <p:spPr>
          <a:xfrm>
            <a:off x="8494776" y="2179320"/>
            <a:ext cx="205740" cy="0"/>
          </a:xfrm>
          <a:custGeom>
            <a:avLst/>
            <a:gdLst/>
            <a:ahLst/>
            <a:cxnLst/>
            <a:rect l="l" t="t" r="r" b="b"/>
            <a:pathLst>
              <a:path w="205740">
                <a:moveTo>
                  <a:pt x="0" y="0"/>
                </a:moveTo>
                <a:lnTo>
                  <a:pt x="205740" y="0"/>
                </a:lnTo>
              </a:path>
            </a:pathLst>
          </a:custGeom>
          <a:ln w="9144">
            <a:solidFill>
              <a:srgbClr val="858585"/>
            </a:solidFill>
          </a:ln>
        </p:spPr>
        <p:txBody>
          <a:bodyPr wrap="square" lIns="0" tIns="0" rIns="0" bIns="0" rtlCol="0"/>
          <a:lstStyle/>
          <a:p>
            <a:endParaRPr/>
          </a:p>
        </p:txBody>
      </p:sp>
      <p:sp>
        <p:nvSpPr>
          <p:cNvPr id="133" name="object 133"/>
          <p:cNvSpPr/>
          <p:nvPr/>
        </p:nvSpPr>
        <p:spPr>
          <a:xfrm>
            <a:off x="7915656" y="2179320"/>
            <a:ext cx="205740" cy="0"/>
          </a:xfrm>
          <a:custGeom>
            <a:avLst/>
            <a:gdLst/>
            <a:ahLst/>
            <a:cxnLst/>
            <a:rect l="l" t="t" r="r" b="b"/>
            <a:pathLst>
              <a:path w="205740">
                <a:moveTo>
                  <a:pt x="0" y="0"/>
                </a:moveTo>
                <a:lnTo>
                  <a:pt x="205740" y="0"/>
                </a:lnTo>
              </a:path>
            </a:pathLst>
          </a:custGeom>
          <a:ln w="9144">
            <a:solidFill>
              <a:srgbClr val="858585"/>
            </a:solidFill>
          </a:ln>
        </p:spPr>
        <p:txBody>
          <a:bodyPr wrap="square" lIns="0" tIns="0" rIns="0" bIns="0" rtlCol="0"/>
          <a:lstStyle/>
          <a:p>
            <a:endParaRPr/>
          </a:p>
        </p:txBody>
      </p:sp>
      <p:sp>
        <p:nvSpPr>
          <p:cNvPr id="134" name="object 134"/>
          <p:cNvSpPr/>
          <p:nvPr/>
        </p:nvSpPr>
        <p:spPr>
          <a:xfrm>
            <a:off x="7336535" y="2179320"/>
            <a:ext cx="205740" cy="0"/>
          </a:xfrm>
          <a:custGeom>
            <a:avLst/>
            <a:gdLst/>
            <a:ahLst/>
            <a:cxnLst/>
            <a:rect l="l" t="t" r="r" b="b"/>
            <a:pathLst>
              <a:path w="205740">
                <a:moveTo>
                  <a:pt x="0" y="0"/>
                </a:moveTo>
                <a:lnTo>
                  <a:pt x="205740" y="0"/>
                </a:lnTo>
              </a:path>
            </a:pathLst>
          </a:custGeom>
          <a:ln w="9144">
            <a:solidFill>
              <a:srgbClr val="858585"/>
            </a:solidFill>
          </a:ln>
        </p:spPr>
        <p:txBody>
          <a:bodyPr wrap="square" lIns="0" tIns="0" rIns="0" bIns="0" rtlCol="0"/>
          <a:lstStyle/>
          <a:p>
            <a:endParaRPr/>
          </a:p>
        </p:txBody>
      </p:sp>
      <p:sp>
        <p:nvSpPr>
          <p:cNvPr id="135" name="object 135"/>
          <p:cNvSpPr/>
          <p:nvPr/>
        </p:nvSpPr>
        <p:spPr>
          <a:xfrm>
            <a:off x="6757416" y="2179320"/>
            <a:ext cx="205740" cy="0"/>
          </a:xfrm>
          <a:custGeom>
            <a:avLst/>
            <a:gdLst/>
            <a:ahLst/>
            <a:cxnLst/>
            <a:rect l="l" t="t" r="r" b="b"/>
            <a:pathLst>
              <a:path w="205740">
                <a:moveTo>
                  <a:pt x="0" y="0"/>
                </a:moveTo>
                <a:lnTo>
                  <a:pt x="205739" y="0"/>
                </a:lnTo>
              </a:path>
            </a:pathLst>
          </a:custGeom>
          <a:ln w="9144">
            <a:solidFill>
              <a:srgbClr val="858585"/>
            </a:solidFill>
          </a:ln>
        </p:spPr>
        <p:txBody>
          <a:bodyPr wrap="square" lIns="0" tIns="0" rIns="0" bIns="0" rtlCol="0"/>
          <a:lstStyle/>
          <a:p>
            <a:endParaRPr/>
          </a:p>
        </p:txBody>
      </p:sp>
      <p:sp>
        <p:nvSpPr>
          <p:cNvPr id="136" name="object 136"/>
          <p:cNvSpPr/>
          <p:nvPr/>
        </p:nvSpPr>
        <p:spPr>
          <a:xfrm>
            <a:off x="6178296" y="2179320"/>
            <a:ext cx="205740" cy="0"/>
          </a:xfrm>
          <a:custGeom>
            <a:avLst/>
            <a:gdLst/>
            <a:ahLst/>
            <a:cxnLst/>
            <a:rect l="l" t="t" r="r" b="b"/>
            <a:pathLst>
              <a:path w="205739">
                <a:moveTo>
                  <a:pt x="0" y="0"/>
                </a:moveTo>
                <a:lnTo>
                  <a:pt x="205739" y="0"/>
                </a:lnTo>
              </a:path>
            </a:pathLst>
          </a:custGeom>
          <a:ln w="9144">
            <a:solidFill>
              <a:srgbClr val="858585"/>
            </a:solidFill>
          </a:ln>
        </p:spPr>
        <p:txBody>
          <a:bodyPr wrap="square" lIns="0" tIns="0" rIns="0" bIns="0" rtlCol="0"/>
          <a:lstStyle/>
          <a:p>
            <a:endParaRPr/>
          </a:p>
        </p:txBody>
      </p:sp>
      <p:sp>
        <p:nvSpPr>
          <p:cNvPr id="137" name="object 137"/>
          <p:cNvSpPr/>
          <p:nvPr/>
        </p:nvSpPr>
        <p:spPr>
          <a:xfrm>
            <a:off x="5122164" y="2179320"/>
            <a:ext cx="683260" cy="0"/>
          </a:xfrm>
          <a:custGeom>
            <a:avLst/>
            <a:gdLst/>
            <a:ahLst/>
            <a:cxnLst/>
            <a:rect l="l" t="t" r="r" b="b"/>
            <a:pathLst>
              <a:path w="683260">
                <a:moveTo>
                  <a:pt x="0" y="0"/>
                </a:moveTo>
                <a:lnTo>
                  <a:pt x="682751" y="0"/>
                </a:lnTo>
              </a:path>
            </a:pathLst>
          </a:custGeom>
          <a:ln w="9144">
            <a:solidFill>
              <a:srgbClr val="858585"/>
            </a:solidFill>
          </a:ln>
        </p:spPr>
        <p:txBody>
          <a:bodyPr wrap="square" lIns="0" tIns="0" rIns="0" bIns="0" rtlCol="0"/>
          <a:lstStyle/>
          <a:p>
            <a:endParaRPr/>
          </a:p>
        </p:txBody>
      </p:sp>
      <p:sp>
        <p:nvSpPr>
          <p:cNvPr id="138" name="object 138"/>
          <p:cNvSpPr/>
          <p:nvPr/>
        </p:nvSpPr>
        <p:spPr>
          <a:xfrm>
            <a:off x="9653016" y="1719072"/>
            <a:ext cx="104139" cy="0"/>
          </a:xfrm>
          <a:custGeom>
            <a:avLst/>
            <a:gdLst/>
            <a:ahLst/>
            <a:cxnLst/>
            <a:rect l="l" t="t" r="r" b="b"/>
            <a:pathLst>
              <a:path w="104140">
                <a:moveTo>
                  <a:pt x="0" y="0"/>
                </a:moveTo>
                <a:lnTo>
                  <a:pt x="103631" y="0"/>
                </a:lnTo>
              </a:path>
            </a:pathLst>
          </a:custGeom>
          <a:ln w="9144">
            <a:solidFill>
              <a:srgbClr val="858585"/>
            </a:solidFill>
          </a:ln>
        </p:spPr>
        <p:txBody>
          <a:bodyPr wrap="square" lIns="0" tIns="0" rIns="0" bIns="0" rtlCol="0"/>
          <a:lstStyle/>
          <a:p>
            <a:endParaRPr/>
          </a:p>
        </p:txBody>
      </p:sp>
      <p:sp>
        <p:nvSpPr>
          <p:cNvPr id="139" name="object 139"/>
          <p:cNvSpPr/>
          <p:nvPr/>
        </p:nvSpPr>
        <p:spPr>
          <a:xfrm>
            <a:off x="5122164" y="1719072"/>
            <a:ext cx="4157979" cy="0"/>
          </a:xfrm>
          <a:custGeom>
            <a:avLst/>
            <a:gdLst/>
            <a:ahLst/>
            <a:cxnLst/>
            <a:rect l="l" t="t" r="r" b="b"/>
            <a:pathLst>
              <a:path w="4157979">
                <a:moveTo>
                  <a:pt x="0" y="0"/>
                </a:moveTo>
                <a:lnTo>
                  <a:pt x="4157471" y="0"/>
                </a:lnTo>
              </a:path>
            </a:pathLst>
          </a:custGeom>
          <a:ln w="9144">
            <a:solidFill>
              <a:srgbClr val="858585"/>
            </a:solidFill>
          </a:ln>
        </p:spPr>
        <p:txBody>
          <a:bodyPr wrap="square" lIns="0" tIns="0" rIns="0" bIns="0" rtlCol="0"/>
          <a:lstStyle/>
          <a:p>
            <a:endParaRPr/>
          </a:p>
        </p:txBody>
      </p:sp>
      <p:sp>
        <p:nvSpPr>
          <p:cNvPr id="140" name="object 140"/>
          <p:cNvSpPr/>
          <p:nvPr/>
        </p:nvSpPr>
        <p:spPr>
          <a:xfrm>
            <a:off x="5225796" y="4399788"/>
            <a:ext cx="373380" cy="318770"/>
          </a:xfrm>
          <a:custGeom>
            <a:avLst/>
            <a:gdLst/>
            <a:ahLst/>
            <a:cxnLst/>
            <a:rect l="l" t="t" r="r" b="b"/>
            <a:pathLst>
              <a:path w="373379" h="318770">
                <a:moveTo>
                  <a:pt x="373379" y="0"/>
                </a:moveTo>
                <a:lnTo>
                  <a:pt x="0" y="0"/>
                </a:lnTo>
                <a:lnTo>
                  <a:pt x="0" y="318516"/>
                </a:lnTo>
                <a:lnTo>
                  <a:pt x="373379" y="318516"/>
                </a:lnTo>
                <a:lnTo>
                  <a:pt x="373379" y="0"/>
                </a:lnTo>
                <a:close/>
              </a:path>
            </a:pathLst>
          </a:custGeom>
          <a:solidFill>
            <a:srgbClr val="0066CC"/>
          </a:solidFill>
        </p:spPr>
        <p:txBody>
          <a:bodyPr wrap="square" lIns="0" tIns="0" rIns="0" bIns="0" rtlCol="0"/>
          <a:lstStyle/>
          <a:p>
            <a:endParaRPr/>
          </a:p>
        </p:txBody>
      </p:sp>
      <p:sp>
        <p:nvSpPr>
          <p:cNvPr id="141" name="object 141"/>
          <p:cNvSpPr/>
          <p:nvPr/>
        </p:nvSpPr>
        <p:spPr>
          <a:xfrm>
            <a:off x="5804915" y="4361688"/>
            <a:ext cx="373380" cy="356870"/>
          </a:xfrm>
          <a:custGeom>
            <a:avLst/>
            <a:gdLst/>
            <a:ahLst/>
            <a:cxnLst/>
            <a:rect l="l" t="t" r="r" b="b"/>
            <a:pathLst>
              <a:path w="373379" h="356870">
                <a:moveTo>
                  <a:pt x="373380" y="0"/>
                </a:moveTo>
                <a:lnTo>
                  <a:pt x="0" y="0"/>
                </a:lnTo>
                <a:lnTo>
                  <a:pt x="0" y="356616"/>
                </a:lnTo>
                <a:lnTo>
                  <a:pt x="373380" y="356616"/>
                </a:lnTo>
                <a:lnTo>
                  <a:pt x="373380" y="0"/>
                </a:lnTo>
                <a:close/>
              </a:path>
            </a:pathLst>
          </a:custGeom>
          <a:solidFill>
            <a:srgbClr val="0066CC"/>
          </a:solidFill>
        </p:spPr>
        <p:txBody>
          <a:bodyPr wrap="square" lIns="0" tIns="0" rIns="0" bIns="0" rtlCol="0"/>
          <a:lstStyle/>
          <a:p>
            <a:endParaRPr/>
          </a:p>
        </p:txBody>
      </p:sp>
      <p:sp>
        <p:nvSpPr>
          <p:cNvPr id="142" name="object 142"/>
          <p:cNvSpPr/>
          <p:nvPr/>
        </p:nvSpPr>
        <p:spPr>
          <a:xfrm>
            <a:off x="6384035" y="4337303"/>
            <a:ext cx="373380" cy="381000"/>
          </a:xfrm>
          <a:custGeom>
            <a:avLst/>
            <a:gdLst/>
            <a:ahLst/>
            <a:cxnLst/>
            <a:rect l="l" t="t" r="r" b="b"/>
            <a:pathLst>
              <a:path w="373379" h="381000">
                <a:moveTo>
                  <a:pt x="373380" y="0"/>
                </a:moveTo>
                <a:lnTo>
                  <a:pt x="0" y="0"/>
                </a:lnTo>
                <a:lnTo>
                  <a:pt x="0" y="381000"/>
                </a:lnTo>
                <a:lnTo>
                  <a:pt x="373380" y="381000"/>
                </a:lnTo>
                <a:lnTo>
                  <a:pt x="373380" y="0"/>
                </a:lnTo>
                <a:close/>
              </a:path>
            </a:pathLst>
          </a:custGeom>
          <a:solidFill>
            <a:srgbClr val="0066CC"/>
          </a:solidFill>
        </p:spPr>
        <p:txBody>
          <a:bodyPr wrap="square" lIns="0" tIns="0" rIns="0" bIns="0" rtlCol="0"/>
          <a:lstStyle/>
          <a:p>
            <a:endParaRPr/>
          </a:p>
        </p:txBody>
      </p:sp>
      <p:sp>
        <p:nvSpPr>
          <p:cNvPr id="143" name="object 143"/>
          <p:cNvSpPr/>
          <p:nvPr/>
        </p:nvSpPr>
        <p:spPr>
          <a:xfrm>
            <a:off x="6963156" y="4315967"/>
            <a:ext cx="373380" cy="402590"/>
          </a:xfrm>
          <a:custGeom>
            <a:avLst/>
            <a:gdLst/>
            <a:ahLst/>
            <a:cxnLst/>
            <a:rect l="l" t="t" r="r" b="b"/>
            <a:pathLst>
              <a:path w="373379" h="402589">
                <a:moveTo>
                  <a:pt x="373379" y="0"/>
                </a:moveTo>
                <a:lnTo>
                  <a:pt x="0" y="0"/>
                </a:lnTo>
                <a:lnTo>
                  <a:pt x="0" y="402335"/>
                </a:lnTo>
                <a:lnTo>
                  <a:pt x="373379" y="402335"/>
                </a:lnTo>
                <a:lnTo>
                  <a:pt x="373379" y="0"/>
                </a:lnTo>
                <a:close/>
              </a:path>
            </a:pathLst>
          </a:custGeom>
          <a:solidFill>
            <a:srgbClr val="0066CC"/>
          </a:solidFill>
        </p:spPr>
        <p:txBody>
          <a:bodyPr wrap="square" lIns="0" tIns="0" rIns="0" bIns="0" rtlCol="0"/>
          <a:lstStyle/>
          <a:p>
            <a:endParaRPr/>
          </a:p>
        </p:txBody>
      </p:sp>
      <p:sp>
        <p:nvSpPr>
          <p:cNvPr id="144" name="object 144"/>
          <p:cNvSpPr/>
          <p:nvPr/>
        </p:nvSpPr>
        <p:spPr>
          <a:xfrm>
            <a:off x="7542276" y="4308347"/>
            <a:ext cx="373380" cy="410209"/>
          </a:xfrm>
          <a:custGeom>
            <a:avLst/>
            <a:gdLst/>
            <a:ahLst/>
            <a:cxnLst/>
            <a:rect l="l" t="t" r="r" b="b"/>
            <a:pathLst>
              <a:path w="373379" h="410210">
                <a:moveTo>
                  <a:pt x="373379" y="0"/>
                </a:moveTo>
                <a:lnTo>
                  <a:pt x="0" y="0"/>
                </a:lnTo>
                <a:lnTo>
                  <a:pt x="0" y="409956"/>
                </a:lnTo>
                <a:lnTo>
                  <a:pt x="373379" y="409956"/>
                </a:lnTo>
                <a:lnTo>
                  <a:pt x="373379" y="0"/>
                </a:lnTo>
                <a:close/>
              </a:path>
            </a:pathLst>
          </a:custGeom>
          <a:solidFill>
            <a:srgbClr val="0066CC"/>
          </a:solidFill>
        </p:spPr>
        <p:txBody>
          <a:bodyPr wrap="square" lIns="0" tIns="0" rIns="0" bIns="0" rtlCol="0"/>
          <a:lstStyle/>
          <a:p>
            <a:endParaRPr/>
          </a:p>
        </p:txBody>
      </p:sp>
      <p:sp>
        <p:nvSpPr>
          <p:cNvPr id="145" name="object 145"/>
          <p:cNvSpPr/>
          <p:nvPr/>
        </p:nvSpPr>
        <p:spPr>
          <a:xfrm>
            <a:off x="8121395" y="4308347"/>
            <a:ext cx="373380" cy="410209"/>
          </a:xfrm>
          <a:custGeom>
            <a:avLst/>
            <a:gdLst/>
            <a:ahLst/>
            <a:cxnLst/>
            <a:rect l="l" t="t" r="r" b="b"/>
            <a:pathLst>
              <a:path w="373379" h="410210">
                <a:moveTo>
                  <a:pt x="373379" y="0"/>
                </a:moveTo>
                <a:lnTo>
                  <a:pt x="0" y="0"/>
                </a:lnTo>
                <a:lnTo>
                  <a:pt x="0" y="409956"/>
                </a:lnTo>
                <a:lnTo>
                  <a:pt x="373379" y="409956"/>
                </a:lnTo>
                <a:lnTo>
                  <a:pt x="373379" y="0"/>
                </a:lnTo>
                <a:close/>
              </a:path>
            </a:pathLst>
          </a:custGeom>
          <a:solidFill>
            <a:srgbClr val="0066CC"/>
          </a:solidFill>
        </p:spPr>
        <p:txBody>
          <a:bodyPr wrap="square" lIns="0" tIns="0" rIns="0" bIns="0" rtlCol="0"/>
          <a:lstStyle/>
          <a:p>
            <a:endParaRPr/>
          </a:p>
        </p:txBody>
      </p:sp>
      <p:sp>
        <p:nvSpPr>
          <p:cNvPr id="146" name="object 146"/>
          <p:cNvSpPr/>
          <p:nvPr/>
        </p:nvSpPr>
        <p:spPr>
          <a:xfrm>
            <a:off x="8700516" y="4312920"/>
            <a:ext cx="373380" cy="405765"/>
          </a:xfrm>
          <a:custGeom>
            <a:avLst/>
            <a:gdLst/>
            <a:ahLst/>
            <a:cxnLst/>
            <a:rect l="l" t="t" r="r" b="b"/>
            <a:pathLst>
              <a:path w="373379" h="405764">
                <a:moveTo>
                  <a:pt x="373379" y="0"/>
                </a:moveTo>
                <a:lnTo>
                  <a:pt x="0" y="0"/>
                </a:lnTo>
                <a:lnTo>
                  <a:pt x="0" y="405383"/>
                </a:lnTo>
                <a:lnTo>
                  <a:pt x="373379" y="405383"/>
                </a:lnTo>
                <a:lnTo>
                  <a:pt x="373379" y="0"/>
                </a:lnTo>
                <a:close/>
              </a:path>
            </a:pathLst>
          </a:custGeom>
          <a:solidFill>
            <a:srgbClr val="0066CC"/>
          </a:solidFill>
        </p:spPr>
        <p:txBody>
          <a:bodyPr wrap="square" lIns="0" tIns="0" rIns="0" bIns="0" rtlCol="0"/>
          <a:lstStyle/>
          <a:p>
            <a:endParaRPr/>
          </a:p>
        </p:txBody>
      </p:sp>
      <p:sp>
        <p:nvSpPr>
          <p:cNvPr id="147" name="object 147"/>
          <p:cNvSpPr/>
          <p:nvPr/>
        </p:nvSpPr>
        <p:spPr>
          <a:xfrm>
            <a:off x="9279635" y="4290059"/>
            <a:ext cx="373380" cy="428625"/>
          </a:xfrm>
          <a:custGeom>
            <a:avLst/>
            <a:gdLst/>
            <a:ahLst/>
            <a:cxnLst/>
            <a:rect l="l" t="t" r="r" b="b"/>
            <a:pathLst>
              <a:path w="373379" h="428625">
                <a:moveTo>
                  <a:pt x="373380" y="0"/>
                </a:moveTo>
                <a:lnTo>
                  <a:pt x="0" y="0"/>
                </a:lnTo>
                <a:lnTo>
                  <a:pt x="0" y="428244"/>
                </a:lnTo>
                <a:lnTo>
                  <a:pt x="373380" y="428244"/>
                </a:lnTo>
                <a:lnTo>
                  <a:pt x="373380" y="0"/>
                </a:lnTo>
                <a:close/>
              </a:path>
            </a:pathLst>
          </a:custGeom>
          <a:solidFill>
            <a:srgbClr val="0066CC"/>
          </a:solidFill>
        </p:spPr>
        <p:txBody>
          <a:bodyPr wrap="square" lIns="0" tIns="0" rIns="0" bIns="0" rtlCol="0"/>
          <a:lstStyle/>
          <a:p>
            <a:endParaRPr/>
          </a:p>
        </p:txBody>
      </p:sp>
      <p:sp>
        <p:nvSpPr>
          <p:cNvPr id="148" name="object 148"/>
          <p:cNvSpPr/>
          <p:nvPr/>
        </p:nvSpPr>
        <p:spPr>
          <a:xfrm>
            <a:off x="5225796" y="4399788"/>
            <a:ext cx="373380" cy="318770"/>
          </a:xfrm>
          <a:custGeom>
            <a:avLst/>
            <a:gdLst/>
            <a:ahLst/>
            <a:cxnLst/>
            <a:rect l="l" t="t" r="r" b="b"/>
            <a:pathLst>
              <a:path w="373379" h="318770">
                <a:moveTo>
                  <a:pt x="0" y="0"/>
                </a:moveTo>
                <a:lnTo>
                  <a:pt x="373379" y="0"/>
                </a:lnTo>
                <a:lnTo>
                  <a:pt x="373379" y="318516"/>
                </a:lnTo>
                <a:lnTo>
                  <a:pt x="0" y="318516"/>
                </a:lnTo>
                <a:lnTo>
                  <a:pt x="0" y="0"/>
                </a:lnTo>
                <a:close/>
              </a:path>
            </a:pathLst>
          </a:custGeom>
          <a:ln w="9143">
            <a:solidFill>
              <a:srgbClr val="000000"/>
            </a:solidFill>
          </a:ln>
        </p:spPr>
        <p:txBody>
          <a:bodyPr wrap="square" lIns="0" tIns="0" rIns="0" bIns="0" rtlCol="0"/>
          <a:lstStyle/>
          <a:p>
            <a:endParaRPr/>
          </a:p>
        </p:txBody>
      </p:sp>
      <p:sp>
        <p:nvSpPr>
          <p:cNvPr id="149" name="object 149"/>
          <p:cNvSpPr/>
          <p:nvPr/>
        </p:nvSpPr>
        <p:spPr>
          <a:xfrm>
            <a:off x="5804915" y="4361688"/>
            <a:ext cx="373380" cy="356870"/>
          </a:xfrm>
          <a:custGeom>
            <a:avLst/>
            <a:gdLst/>
            <a:ahLst/>
            <a:cxnLst/>
            <a:rect l="l" t="t" r="r" b="b"/>
            <a:pathLst>
              <a:path w="373379" h="356870">
                <a:moveTo>
                  <a:pt x="0" y="0"/>
                </a:moveTo>
                <a:lnTo>
                  <a:pt x="373380" y="0"/>
                </a:lnTo>
                <a:lnTo>
                  <a:pt x="373380" y="356616"/>
                </a:lnTo>
                <a:lnTo>
                  <a:pt x="0" y="356616"/>
                </a:lnTo>
                <a:lnTo>
                  <a:pt x="0" y="0"/>
                </a:lnTo>
                <a:close/>
              </a:path>
            </a:pathLst>
          </a:custGeom>
          <a:ln w="9144">
            <a:solidFill>
              <a:srgbClr val="000000"/>
            </a:solidFill>
          </a:ln>
        </p:spPr>
        <p:txBody>
          <a:bodyPr wrap="square" lIns="0" tIns="0" rIns="0" bIns="0" rtlCol="0"/>
          <a:lstStyle/>
          <a:p>
            <a:endParaRPr/>
          </a:p>
        </p:txBody>
      </p:sp>
      <p:sp>
        <p:nvSpPr>
          <p:cNvPr id="150" name="object 150"/>
          <p:cNvSpPr/>
          <p:nvPr/>
        </p:nvSpPr>
        <p:spPr>
          <a:xfrm>
            <a:off x="6384035" y="4337303"/>
            <a:ext cx="373380" cy="381000"/>
          </a:xfrm>
          <a:custGeom>
            <a:avLst/>
            <a:gdLst/>
            <a:ahLst/>
            <a:cxnLst/>
            <a:rect l="l" t="t" r="r" b="b"/>
            <a:pathLst>
              <a:path w="373379" h="381000">
                <a:moveTo>
                  <a:pt x="0" y="0"/>
                </a:moveTo>
                <a:lnTo>
                  <a:pt x="373380" y="0"/>
                </a:lnTo>
                <a:lnTo>
                  <a:pt x="373380" y="381000"/>
                </a:lnTo>
                <a:lnTo>
                  <a:pt x="0" y="381000"/>
                </a:lnTo>
                <a:lnTo>
                  <a:pt x="0" y="0"/>
                </a:lnTo>
                <a:close/>
              </a:path>
            </a:pathLst>
          </a:custGeom>
          <a:ln w="9144">
            <a:solidFill>
              <a:srgbClr val="000000"/>
            </a:solidFill>
          </a:ln>
        </p:spPr>
        <p:txBody>
          <a:bodyPr wrap="square" lIns="0" tIns="0" rIns="0" bIns="0" rtlCol="0"/>
          <a:lstStyle/>
          <a:p>
            <a:endParaRPr/>
          </a:p>
        </p:txBody>
      </p:sp>
      <p:sp>
        <p:nvSpPr>
          <p:cNvPr id="151" name="object 151"/>
          <p:cNvSpPr/>
          <p:nvPr/>
        </p:nvSpPr>
        <p:spPr>
          <a:xfrm>
            <a:off x="6963156" y="4315967"/>
            <a:ext cx="373380" cy="402590"/>
          </a:xfrm>
          <a:custGeom>
            <a:avLst/>
            <a:gdLst/>
            <a:ahLst/>
            <a:cxnLst/>
            <a:rect l="l" t="t" r="r" b="b"/>
            <a:pathLst>
              <a:path w="373379" h="402589">
                <a:moveTo>
                  <a:pt x="0" y="0"/>
                </a:moveTo>
                <a:lnTo>
                  <a:pt x="373379" y="0"/>
                </a:lnTo>
                <a:lnTo>
                  <a:pt x="373379" y="402335"/>
                </a:lnTo>
                <a:lnTo>
                  <a:pt x="0" y="402335"/>
                </a:lnTo>
                <a:lnTo>
                  <a:pt x="0" y="0"/>
                </a:lnTo>
                <a:close/>
              </a:path>
            </a:pathLst>
          </a:custGeom>
          <a:ln w="9144">
            <a:solidFill>
              <a:srgbClr val="000000"/>
            </a:solidFill>
          </a:ln>
        </p:spPr>
        <p:txBody>
          <a:bodyPr wrap="square" lIns="0" tIns="0" rIns="0" bIns="0" rtlCol="0"/>
          <a:lstStyle/>
          <a:p>
            <a:endParaRPr/>
          </a:p>
        </p:txBody>
      </p:sp>
      <p:sp>
        <p:nvSpPr>
          <p:cNvPr id="152" name="object 152"/>
          <p:cNvSpPr/>
          <p:nvPr/>
        </p:nvSpPr>
        <p:spPr>
          <a:xfrm>
            <a:off x="7542276" y="4308347"/>
            <a:ext cx="373380" cy="410209"/>
          </a:xfrm>
          <a:custGeom>
            <a:avLst/>
            <a:gdLst/>
            <a:ahLst/>
            <a:cxnLst/>
            <a:rect l="l" t="t" r="r" b="b"/>
            <a:pathLst>
              <a:path w="373379" h="410210">
                <a:moveTo>
                  <a:pt x="0" y="0"/>
                </a:moveTo>
                <a:lnTo>
                  <a:pt x="373379" y="0"/>
                </a:lnTo>
                <a:lnTo>
                  <a:pt x="373379" y="409956"/>
                </a:lnTo>
                <a:lnTo>
                  <a:pt x="0" y="409956"/>
                </a:lnTo>
                <a:lnTo>
                  <a:pt x="0" y="0"/>
                </a:lnTo>
                <a:close/>
              </a:path>
            </a:pathLst>
          </a:custGeom>
          <a:ln w="9144">
            <a:solidFill>
              <a:srgbClr val="000000"/>
            </a:solidFill>
          </a:ln>
        </p:spPr>
        <p:txBody>
          <a:bodyPr wrap="square" lIns="0" tIns="0" rIns="0" bIns="0" rtlCol="0"/>
          <a:lstStyle/>
          <a:p>
            <a:endParaRPr/>
          </a:p>
        </p:txBody>
      </p:sp>
      <p:sp>
        <p:nvSpPr>
          <p:cNvPr id="153" name="object 153"/>
          <p:cNvSpPr/>
          <p:nvPr/>
        </p:nvSpPr>
        <p:spPr>
          <a:xfrm>
            <a:off x="8121395" y="4308347"/>
            <a:ext cx="373380" cy="410209"/>
          </a:xfrm>
          <a:custGeom>
            <a:avLst/>
            <a:gdLst/>
            <a:ahLst/>
            <a:cxnLst/>
            <a:rect l="l" t="t" r="r" b="b"/>
            <a:pathLst>
              <a:path w="373379" h="410210">
                <a:moveTo>
                  <a:pt x="0" y="0"/>
                </a:moveTo>
                <a:lnTo>
                  <a:pt x="373379" y="0"/>
                </a:lnTo>
                <a:lnTo>
                  <a:pt x="373379" y="409956"/>
                </a:lnTo>
                <a:lnTo>
                  <a:pt x="0" y="409956"/>
                </a:lnTo>
                <a:lnTo>
                  <a:pt x="0" y="0"/>
                </a:lnTo>
                <a:close/>
              </a:path>
            </a:pathLst>
          </a:custGeom>
          <a:ln w="9144">
            <a:solidFill>
              <a:srgbClr val="000000"/>
            </a:solidFill>
          </a:ln>
        </p:spPr>
        <p:txBody>
          <a:bodyPr wrap="square" lIns="0" tIns="0" rIns="0" bIns="0" rtlCol="0"/>
          <a:lstStyle/>
          <a:p>
            <a:endParaRPr/>
          </a:p>
        </p:txBody>
      </p:sp>
      <p:sp>
        <p:nvSpPr>
          <p:cNvPr id="154" name="object 154"/>
          <p:cNvSpPr/>
          <p:nvPr/>
        </p:nvSpPr>
        <p:spPr>
          <a:xfrm>
            <a:off x="8700516" y="4312920"/>
            <a:ext cx="373380" cy="405765"/>
          </a:xfrm>
          <a:custGeom>
            <a:avLst/>
            <a:gdLst/>
            <a:ahLst/>
            <a:cxnLst/>
            <a:rect l="l" t="t" r="r" b="b"/>
            <a:pathLst>
              <a:path w="373379" h="405764">
                <a:moveTo>
                  <a:pt x="0" y="0"/>
                </a:moveTo>
                <a:lnTo>
                  <a:pt x="373379" y="0"/>
                </a:lnTo>
                <a:lnTo>
                  <a:pt x="373379" y="405383"/>
                </a:lnTo>
                <a:lnTo>
                  <a:pt x="0" y="405383"/>
                </a:lnTo>
                <a:lnTo>
                  <a:pt x="0" y="0"/>
                </a:lnTo>
                <a:close/>
              </a:path>
            </a:pathLst>
          </a:custGeom>
          <a:ln w="9144">
            <a:solidFill>
              <a:srgbClr val="000000"/>
            </a:solidFill>
          </a:ln>
        </p:spPr>
        <p:txBody>
          <a:bodyPr wrap="square" lIns="0" tIns="0" rIns="0" bIns="0" rtlCol="0"/>
          <a:lstStyle/>
          <a:p>
            <a:endParaRPr/>
          </a:p>
        </p:txBody>
      </p:sp>
      <p:sp>
        <p:nvSpPr>
          <p:cNvPr id="155" name="object 155"/>
          <p:cNvSpPr/>
          <p:nvPr/>
        </p:nvSpPr>
        <p:spPr>
          <a:xfrm>
            <a:off x="9279635" y="4290059"/>
            <a:ext cx="373380" cy="428625"/>
          </a:xfrm>
          <a:custGeom>
            <a:avLst/>
            <a:gdLst/>
            <a:ahLst/>
            <a:cxnLst/>
            <a:rect l="l" t="t" r="r" b="b"/>
            <a:pathLst>
              <a:path w="373379" h="428625">
                <a:moveTo>
                  <a:pt x="0" y="0"/>
                </a:moveTo>
                <a:lnTo>
                  <a:pt x="373380" y="0"/>
                </a:lnTo>
                <a:lnTo>
                  <a:pt x="373380" y="428244"/>
                </a:lnTo>
                <a:lnTo>
                  <a:pt x="0" y="428244"/>
                </a:lnTo>
                <a:lnTo>
                  <a:pt x="0" y="0"/>
                </a:lnTo>
                <a:close/>
              </a:path>
            </a:pathLst>
          </a:custGeom>
          <a:ln w="9144">
            <a:solidFill>
              <a:srgbClr val="000000"/>
            </a:solidFill>
          </a:ln>
        </p:spPr>
        <p:txBody>
          <a:bodyPr wrap="square" lIns="0" tIns="0" rIns="0" bIns="0" rtlCol="0"/>
          <a:lstStyle/>
          <a:p>
            <a:endParaRPr/>
          </a:p>
        </p:txBody>
      </p:sp>
      <p:sp>
        <p:nvSpPr>
          <p:cNvPr id="156" name="object 156"/>
          <p:cNvSpPr/>
          <p:nvPr/>
        </p:nvSpPr>
        <p:spPr>
          <a:xfrm>
            <a:off x="5225796" y="4070603"/>
            <a:ext cx="373380" cy="329565"/>
          </a:xfrm>
          <a:custGeom>
            <a:avLst/>
            <a:gdLst/>
            <a:ahLst/>
            <a:cxnLst/>
            <a:rect l="l" t="t" r="r" b="b"/>
            <a:pathLst>
              <a:path w="373379" h="329564">
                <a:moveTo>
                  <a:pt x="373379" y="0"/>
                </a:moveTo>
                <a:lnTo>
                  <a:pt x="0" y="0"/>
                </a:lnTo>
                <a:lnTo>
                  <a:pt x="0" y="329184"/>
                </a:lnTo>
                <a:lnTo>
                  <a:pt x="373379" y="329184"/>
                </a:lnTo>
                <a:lnTo>
                  <a:pt x="373379" y="0"/>
                </a:lnTo>
                <a:close/>
              </a:path>
            </a:pathLst>
          </a:custGeom>
          <a:solidFill>
            <a:srgbClr val="CCFFFF"/>
          </a:solidFill>
        </p:spPr>
        <p:txBody>
          <a:bodyPr wrap="square" lIns="0" tIns="0" rIns="0" bIns="0" rtlCol="0"/>
          <a:lstStyle/>
          <a:p>
            <a:endParaRPr/>
          </a:p>
        </p:txBody>
      </p:sp>
      <p:sp>
        <p:nvSpPr>
          <p:cNvPr id="157" name="object 157"/>
          <p:cNvSpPr/>
          <p:nvPr/>
        </p:nvSpPr>
        <p:spPr>
          <a:xfrm>
            <a:off x="5804915" y="4006596"/>
            <a:ext cx="373380" cy="355600"/>
          </a:xfrm>
          <a:custGeom>
            <a:avLst/>
            <a:gdLst/>
            <a:ahLst/>
            <a:cxnLst/>
            <a:rect l="l" t="t" r="r" b="b"/>
            <a:pathLst>
              <a:path w="373379" h="355600">
                <a:moveTo>
                  <a:pt x="373380" y="0"/>
                </a:moveTo>
                <a:lnTo>
                  <a:pt x="0" y="0"/>
                </a:lnTo>
                <a:lnTo>
                  <a:pt x="0" y="355091"/>
                </a:lnTo>
                <a:lnTo>
                  <a:pt x="373380" y="355091"/>
                </a:lnTo>
                <a:lnTo>
                  <a:pt x="373380" y="0"/>
                </a:lnTo>
                <a:close/>
              </a:path>
            </a:pathLst>
          </a:custGeom>
          <a:solidFill>
            <a:srgbClr val="CCFFFF"/>
          </a:solidFill>
        </p:spPr>
        <p:txBody>
          <a:bodyPr wrap="square" lIns="0" tIns="0" rIns="0" bIns="0" rtlCol="0"/>
          <a:lstStyle/>
          <a:p>
            <a:endParaRPr/>
          </a:p>
        </p:txBody>
      </p:sp>
      <p:sp>
        <p:nvSpPr>
          <p:cNvPr id="158" name="object 158"/>
          <p:cNvSpPr/>
          <p:nvPr/>
        </p:nvSpPr>
        <p:spPr>
          <a:xfrm>
            <a:off x="6384035" y="3965447"/>
            <a:ext cx="373380" cy="372110"/>
          </a:xfrm>
          <a:custGeom>
            <a:avLst/>
            <a:gdLst/>
            <a:ahLst/>
            <a:cxnLst/>
            <a:rect l="l" t="t" r="r" b="b"/>
            <a:pathLst>
              <a:path w="373379" h="372110">
                <a:moveTo>
                  <a:pt x="373380" y="0"/>
                </a:moveTo>
                <a:lnTo>
                  <a:pt x="0" y="0"/>
                </a:lnTo>
                <a:lnTo>
                  <a:pt x="0" y="371856"/>
                </a:lnTo>
                <a:lnTo>
                  <a:pt x="373380" y="371856"/>
                </a:lnTo>
                <a:lnTo>
                  <a:pt x="373380" y="0"/>
                </a:lnTo>
                <a:close/>
              </a:path>
            </a:pathLst>
          </a:custGeom>
          <a:solidFill>
            <a:srgbClr val="CCFFFF"/>
          </a:solidFill>
        </p:spPr>
        <p:txBody>
          <a:bodyPr wrap="square" lIns="0" tIns="0" rIns="0" bIns="0" rtlCol="0"/>
          <a:lstStyle/>
          <a:p>
            <a:endParaRPr/>
          </a:p>
        </p:txBody>
      </p:sp>
      <p:sp>
        <p:nvSpPr>
          <p:cNvPr id="159" name="object 159"/>
          <p:cNvSpPr/>
          <p:nvPr/>
        </p:nvSpPr>
        <p:spPr>
          <a:xfrm>
            <a:off x="6963156" y="3927347"/>
            <a:ext cx="373380" cy="388620"/>
          </a:xfrm>
          <a:custGeom>
            <a:avLst/>
            <a:gdLst/>
            <a:ahLst/>
            <a:cxnLst/>
            <a:rect l="l" t="t" r="r" b="b"/>
            <a:pathLst>
              <a:path w="373379" h="388620">
                <a:moveTo>
                  <a:pt x="373379" y="0"/>
                </a:moveTo>
                <a:lnTo>
                  <a:pt x="0" y="0"/>
                </a:lnTo>
                <a:lnTo>
                  <a:pt x="0" y="388619"/>
                </a:lnTo>
                <a:lnTo>
                  <a:pt x="373379" y="388619"/>
                </a:lnTo>
                <a:lnTo>
                  <a:pt x="373379" y="0"/>
                </a:lnTo>
                <a:close/>
              </a:path>
            </a:pathLst>
          </a:custGeom>
          <a:solidFill>
            <a:srgbClr val="CCFFFF"/>
          </a:solidFill>
        </p:spPr>
        <p:txBody>
          <a:bodyPr wrap="square" lIns="0" tIns="0" rIns="0" bIns="0" rtlCol="0"/>
          <a:lstStyle/>
          <a:p>
            <a:endParaRPr/>
          </a:p>
        </p:txBody>
      </p:sp>
      <p:sp>
        <p:nvSpPr>
          <p:cNvPr id="160" name="object 160"/>
          <p:cNvSpPr/>
          <p:nvPr/>
        </p:nvSpPr>
        <p:spPr>
          <a:xfrm>
            <a:off x="7542276" y="3912108"/>
            <a:ext cx="373380" cy="396240"/>
          </a:xfrm>
          <a:custGeom>
            <a:avLst/>
            <a:gdLst/>
            <a:ahLst/>
            <a:cxnLst/>
            <a:rect l="l" t="t" r="r" b="b"/>
            <a:pathLst>
              <a:path w="373379" h="396239">
                <a:moveTo>
                  <a:pt x="373379" y="0"/>
                </a:moveTo>
                <a:lnTo>
                  <a:pt x="0" y="0"/>
                </a:lnTo>
                <a:lnTo>
                  <a:pt x="0" y="396240"/>
                </a:lnTo>
                <a:lnTo>
                  <a:pt x="373379" y="396240"/>
                </a:lnTo>
                <a:lnTo>
                  <a:pt x="373379" y="0"/>
                </a:lnTo>
                <a:close/>
              </a:path>
            </a:pathLst>
          </a:custGeom>
          <a:solidFill>
            <a:srgbClr val="CCFFFF"/>
          </a:solidFill>
        </p:spPr>
        <p:txBody>
          <a:bodyPr wrap="square" lIns="0" tIns="0" rIns="0" bIns="0" rtlCol="0"/>
          <a:lstStyle/>
          <a:p>
            <a:endParaRPr/>
          </a:p>
        </p:txBody>
      </p:sp>
      <p:sp>
        <p:nvSpPr>
          <p:cNvPr id="161" name="object 161"/>
          <p:cNvSpPr/>
          <p:nvPr/>
        </p:nvSpPr>
        <p:spPr>
          <a:xfrm>
            <a:off x="8121395" y="3907535"/>
            <a:ext cx="373380" cy="401320"/>
          </a:xfrm>
          <a:custGeom>
            <a:avLst/>
            <a:gdLst/>
            <a:ahLst/>
            <a:cxnLst/>
            <a:rect l="l" t="t" r="r" b="b"/>
            <a:pathLst>
              <a:path w="373379" h="401320">
                <a:moveTo>
                  <a:pt x="373379" y="0"/>
                </a:moveTo>
                <a:lnTo>
                  <a:pt x="0" y="0"/>
                </a:lnTo>
                <a:lnTo>
                  <a:pt x="0" y="400812"/>
                </a:lnTo>
                <a:lnTo>
                  <a:pt x="373379" y="400812"/>
                </a:lnTo>
                <a:lnTo>
                  <a:pt x="373379" y="0"/>
                </a:lnTo>
                <a:close/>
              </a:path>
            </a:pathLst>
          </a:custGeom>
          <a:solidFill>
            <a:srgbClr val="CCFFFF"/>
          </a:solidFill>
        </p:spPr>
        <p:txBody>
          <a:bodyPr wrap="square" lIns="0" tIns="0" rIns="0" bIns="0" rtlCol="0"/>
          <a:lstStyle/>
          <a:p>
            <a:endParaRPr/>
          </a:p>
        </p:txBody>
      </p:sp>
      <p:sp>
        <p:nvSpPr>
          <p:cNvPr id="162" name="object 162"/>
          <p:cNvSpPr/>
          <p:nvPr/>
        </p:nvSpPr>
        <p:spPr>
          <a:xfrm>
            <a:off x="8700516" y="3904488"/>
            <a:ext cx="373380" cy="408940"/>
          </a:xfrm>
          <a:custGeom>
            <a:avLst/>
            <a:gdLst/>
            <a:ahLst/>
            <a:cxnLst/>
            <a:rect l="l" t="t" r="r" b="b"/>
            <a:pathLst>
              <a:path w="373379" h="408939">
                <a:moveTo>
                  <a:pt x="373379" y="0"/>
                </a:moveTo>
                <a:lnTo>
                  <a:pt x="0" y="0"/>
                </a:lnTo>
                <a:lnTo>
                  <a:pt x="0" y="408431"/>
                </a:lnTo>
                <a:lnTo>
                  <a:pt x="373379" y="408431"/>
                </a:lnTo>
                <a:lnTo>
                  <a:pt x="373379" y="0"/>
                </a:lnTo>
                <a:close/>
              </a:path>
            </a:pathLst>
          </a:custGeom>
          <a:solidFill>
            <a:srgbClr val="CCFFFF"/>
          </a:solidFill>
        </p:spPr>
        <p:txBody>
          <a:bodyPr wrap="square" lIns="0" tIns="0" rIns="0" bIns="0" rtlCol="0"/>
          <a:lstStyle/>
          <a:p>
            <a:endParaRPr/>
          </a:p>
        </p:txBody>
      </p:sp>
      <p:sp>
        <p:nvSpPr>
          <p:cNvPr id="163" name="object 163"/>
          <p:cNvSpPr/>
          <p:nvPr/>
        </p:nvSpPr>
        <p:spPr>
          <a:xfrm>
            <a:off x="9279635" y="3863340"/>
            <a:ext cx="373380" cy="426720"/>
          </a:xfrm>
          <a:custGeom>
            <a:avLst/>
            <a:gdLst/>
            <a:ahLst/>
            <a:cxnLst/>
            <a:rect l="l" t="t" r="r" b="b"/>
            <a:pathLst>
              <a:path w="373379" h="426720">
                <a:moveTo>
                  <a:pt x="373380" y="0"/>
                </a:moveTo>
                <a:lnTo>
                  <a:pt x="0" y="0"/>
                </a:lnTo>
                <a:lnTo>
                  <a:pt x="0" y="426720"/>
                </a:lnTo>
                <a:lnTo>
                  <a:pt x="373380" y="426720"/>
                </a:lnTo>
                <a:lnTo>
                  <a:pt x="373380" y="0"/>
                </a:lnTo>
                <a:close/>
              </a:path>
            </a:pathLst>
          </a:custGeom>
          <a:solidFill>
            <a:srgbClr val="CCFFFF"/>
          </a:solidFill>
        </p:spPr>
        <p:txBody>
          <a:bodyPr wrap="square" lIns="0" tIns="0" rIns="0" bIns="0" rtlCol="0"/>
          <a:lstStyle/>
          <a:p>
            <a:endParaRPr/>
          </a:p>
        </p:txBody>
      </p:sp>
      <p:sp>
        <p:nvSpPr>
          <p:cNvPr id="164" name="object 164"/>
          <p:cNvSpPr/>
          <p:nvPr/>
        </p:nvSpPr>
        <p:spPr>
          <a:xfrm>
            <a:off x="5225796" y="4070603"/>
            <a:ext cx="373380" cy="329565"/>
          </a:xfrm>
          <a:custGeom>
            <a:avLst/>
            <a:gdLst/>
            <a:ahLst/>
            <a:cxnLst/>
            <a:rect l="l" t="t" r="r" b="b"/>
            <a:pathLst>
              <a:path w="373379" h="329564">
                <a:moveTo>
                  <a:pt x="0" y="0"/>
                </a:moveTo>
                <a:lnTo>
                  <a:pt x="373379" y="0"/>
                </a:lnTo>
                <a:lnTo>
                  <a:pt x="373379" y="329184"/>
                </a:lnTo>
                <a:lnTo>
                  <a:pt x="0" y="329184"/>
                </a:lnTo>
                <a:lnTo>
                  <a:pt x="0" y="0"/>
                </a:lnTo>
                <a:close/>
              </a:path>
            </a:pathLst>
          </a:custGeom>
          <a:ln w="9144">
            <a:solidFill>
              <a:srgbClr val="000000"/>
            </a:solidFill>
          </a:ln>
        </p:spPr>
        <p:txBody>
          <a:bodyPr wrap="square" lIns="0" tIns="0" rIns="0" bIns="0" rtlCol="0"/>
          <a:lstStyle/>
          <a:p>
            <a:endParaRPr/>
          </a:p>
        </p:txBody>
      </p:sp>
      <p:sp>
        <p:nvSpPr>
          <p:cNvPr id="165" name="object 165"/>
          <p:cNvSpPr/>
          <p:nvPr/>
        </p:nvSpPr>
        <p:spPr>
          <a:xfrm>
            <a:off x="5804915" y="4006596"/>
            <a:ext cx="373380" cy="355600"/>
          </a:xfrm>
          <a:custGeom>
            <a:avLst/>
            <a:gdLst/>
            <a:ahLst/>
            <a:cxnLst/>
            <a:rect l="l" t="t" r="r" b="b"/>
            <a:pathLst>
              <a:path w="373379" h="355600">
                <a:moveTo>
                  <a:pt x="0" y="0"/>
                </a:moveTo>
                <a:lnTo>
                  <a:pt x="373380" y="0"/>
                </a:lnTo>
                <a:lnTo>
                  <a:pt x="373380" y="355091"/>
                </a:lnTo>
                <a:lnTo>
                  <a:pt x="0" y="355091"/>
                </a:lnTo>
                <a:lnTo>
                  <a:pt x="0" y="0"/>
                </a:lnTo>
                <a:close/>
              </a:path>
            </a:pathLst>
          </a:custGeom>
          <a:ln w="9144">
            <a:solidFill>
              <a:srgbClr val="000000"/>
            </a:solidFill>
          </a:ln>
        </p:spPr>
        <p:txBody>
          <a:bodyPr wrap="square" lIns="0" tIns="0" rIns="0" bIns="0" rtlCol="0"/>
          <a:lstStyle/>
          <a:p>
            <a:endParaRPr/>
          </a:p>
        </p:txBody>
      </p:sp>
      <p:sp>
        <p:nvSpPr>
          <p:cNvPr id="166" name="object 166"/>
          <p:cNvSpPr/>
          <p:nvPr/>
        </p:nvSpPr>
        <p:spPr>
          <a:xfrm>
            <a:off x="6384035" y="3965447"/>
            <a:ext cx="373380" cy="372110"/>
          </a:xfrm>
          <a:custGeom>
            <a:avLst/>
            <a:gdLst/>
            <a:ahLst/>
            <a:cxnLst/>
            <a:rect l="l" t="t" r="r" b="b"/>
            <a:pathLst>
              <a:path w="373379" h="372110">
                <a:moveTo>
                  <a:pt x="0" y="0"/>
                </a:moveTo>
                <a:lnTo>
                  <a:pt x="373380" y="0"/>
                </a:lnTo>
                <a:lnTo>
                  <a:pt x="373380" y="371856"/>
                </a:lnTo>
                <a:lnTo>
                  <a:pt x="0" y="371856"/>
                </a:lnTo>
                <a:lnTo>
                  <a:pt x="0" y="0"/>
                </a:lnTo>
                <a:close/>
              </a:path>
            </a:pathLst>
          </a:custGeom>
          <a:ln w="9144">
            <a:solidFill>
              <a:srgbClr val="000000"/>
            </a:solidFill>
          </a:ln>
        </p:spPr>
        <p:txBody>
          <a:bodyPr wrap="square" lIns="0" tIns="0" rIns="0" bIns="0" rtlCol="0"/>
          <a:lstStyle/>
          <a:p>
            <a:endParaRPr/>
          </a:p>
        </p:txBody>
      </p:sp>
      <p:sp>
        <p:nvSpPr>
          <p:cNvPr id="167" name="object 167"/>
          <p:cNvSpPr/>
          <p:nvPr/>
        </p:nvSpPr>
        <p:spPr>
          <a:xfrm>
            <a:off x="6963156" y="3927347"/>
            <a:ext cx="373380" cy="388620"/>
          </a:xfrm>
          <a:custGeom>
            <a:avLst/>
            <a:gdLst/>
            <a:ahLst/>
            <a:cxnLst/>
            <a:rect l="l" t="t" r="r" b="b"/>
            <a:pathLst>
              <a:path w="373379" h="388620">
                <a:moveTo>
                  <a:pt x="0" y="0"/>
                </a:moveTo>
                <a:lnTo>
                  <a:pt x="373379" y="0"/>
                </a:lnTo>
                <a:lnTo>
                  <a:pt x="373379" y="388619"/>
                </a:lnTo>
                <a:lnTo>
                  <a:pt x="0" y="388619"/>
                </a:lnTo>
                <a:lnTo>
                  <a:pt x="0" y="0"/>
                </a:lnTo>
                <a:close/>
              </a:path>
            </a:pathLst>
          </a:custGeom>
          <a:ln w="9143">
            <a:solidFill>
              <a:srgbClr val="000000"/>
            </a:solidFill>
          </a:ln>
        </p:spPr>
        <p:txBody>
          <a:bodyPr wrap="square" lIns="0" tIns="0" rIns="0" bIns="0" rtlCol="0"/>
          <a:lstStyle/>
          <a:p>
            <a:endParaRPr/>
          </a:p>
        </p:txBody>
      </p:sp>
      <p:sp>
        <p:nvSpPr>
          <p:cNvPr id="168" name="object 168"/>
          <p:cNvSpPr/>
          <p:nvPr/>
        </p:nvSpPr>
        <p:spPr>
          <a:xfrm>
            <a:off x="7542276" y="3912108"/>
            <a:ext cx="373380" cy="396240"/>
          </a:xfrm>
          <a:custGeom>
            <a:avLst/>
            <a:gdLst/>
            <a:ahLst/>
            <a:cxnLst/>
            <a:rect l="l" t="t" r="r" b="b"/>
            <a:pathLst>
              <a:path w="373379" h="396239">
                <a:moveTo>
                  <a:pt x="0" y="0"/>
                </a:moveTo>
                <a:lnTo>
                  <a:pt x="373379" y="0"/>
                </a:lnTo>
                <a:lnTo>
                  <a:pt x="373379" y="396240"/>
                </a:lnTo>
                <a:lnTo>
                  <a:pt x="0" y="396240"/>
                </a:lnTo>
                <a:lnTo>
                  <a:pt x="0" y="0"/>
                </a:lnTo>
                <a:close/>
              </a:path>
            </a:pathLst>
          </a:custGeom>
          <a:ln w="9144">
            <a:solidFill>
              <a:srgbClr val="000000"/>
            </a:solidFill>
          </a:ln>
        </p:spPr>
        <p:txBody>
          <a:bodyPr wrap="square" lIns="0" tIns="0" rIns="0" bIns="0" rtlCol="0"/>
          <a:lstStyle/>
          <a:p>
            <a:endParaRPr/>
          </a:p>
        </p:txBody>
      </p:sp>
      <p:sp>
        <p:nvSpPr>
          <p:cNvPr id="169" name="object 169"/>
          <p:cNvSpPr/>
          <p:nvPr/>
        </p:nvSpPr>
        <p:spPr>
          <a:xfrm>
            <a:off x="8121395" y="3907535"/>
            <a:ext cx="373380" cy="401320"/>
          </a:xfrm>
          <a:custGeom>
            <a:avLst/>
            <a:gdLst/>
            <a:ahLst/>
            <a:cxnLst/>
            <a:rect l="l" t="t" r="r" b="b"/>
            <a:pathLst>
              <a:path w="373379" h="401320">
                <a:moveTo>
                  <a:pt x="0" y="0"/>
                </a:moveTo>
                <a:lnTo>
                  <a:pt x="373379" y="0"/>
                </a:lnTo>
                <a:lnTo>
                  <a:pt x="373379" y="400812"/>
                </a:lnTo>
                <a:lnTo>
                  <a:pt x="0" y="400812"/>
                </a:lnTo>
                <a:lnTo>
                  <a:pt x="0" y="0"/>
                </a:lnTo>
                <a:close/>
              </a:path>
            </a:pathLst>
          </a:custGeom>
          <a:ln w="9144">
            <a:solidFill>
              <a:srgbClr val="000000"/>
            </a:solidFill>
          </a:ln>
        </p:spPr>
        <p:txBody>
          <a:bodyPr wrap="square" lIns="0" tIns="0" rIns="0" bIns="0" rtlCol="0"/>
          <a:lstStyle/>
          <a:p>
            <a:endParaRPr/>
          </a:p>
        </p:txBody>
      </p:sp>
      <p:sp>
        <p:nvSpPr>
          <p:cNvPr id="170" name="object 170"/>
          <p:cNvSpPr/>
          <p:nvPr/>
        </p:nvSpPr>
        <p:spPr>
          <a:xfrm>
            <a:off x="8700516" y="3904488"/>
            <a:ext cx="373380" cy="408940"/>
          </a:xfrm>
          <a:custGeom>
            <a:avLst/>
            <a:gdLst/>
            <a:ahLst/>
            <a:cxnLst/>
            <a:rect l="l" t="t" r="r" b="b"/>
            <a:pathLst>
              <a:path w="373379" h="408939">
                <a:moveTo>
                  <a:pt x="0" y="0"/>
                </a:moveTo>
                <a:lnTo>
                  <a:pt x="373379" y="0"/>
                </a:lnTo>
                <a:lnTo>
                  <a:pt x="373379" y="408431"/>
                </a:lnTo>
                <a:lnTo>
                  <a:pt x="0" y="408431"/>
                </a:lnTo>
                <a:lnTo>
                  <a:pt x="0" y="0"/>
                </a:lnTo>
                <a:close/>
              </a:path>
            </a:pathLst>
          </a:custGeom>
          <a:ln w="9143">
            <a:solidFill>
              <a:srgbClr val="000000"/>
            </a:solidFill>
          </a:ln>
        </p:spPr>
        <p:txBody>
          <a:bodyPr wrap="square" lIns="0" tIns="0" rIns="0" bIns="0" rtlCol="0"/>
          <a:lstStyle/>
          <a:p>
            <a:endParaRPr/>
          </a:p>
        </p:txBody>
      </p:sp>
      <p:sp>
        <p:nvSpPr>
          <p:cNvPr id="171" name="object 171"/>
          <p:cNvSpPr/>
          <p:nvPr/>
        </p:nvSpPr>
        <p:spPr>
          <a:xfrm>
            <a:off x="9279635" y="3863340"/>
            <a:ext cx="373380" cy="426720"/>
          </a:xfrm>
          <a:custGeom>
            <a:avLst/>
            <a:gdLst/>
            <a:ahLst/>
            <a:cxnLst/>
            <a:rect l="l" t="t" r="r" b="b"/>
            <a:pathLst>
              <a:path w="373379" h="426720">
                <a:moveTo>
                  <a:pt x="0" y="0"/>
                </a:moveTo>
                <a:lnTo>
                  <a:pt x="373380" y="0"/>
                </a:lnTo>
                <a:lnTo>
                  <a:pt x="373380" y="426720"/>
                </a:lnTo>
                <a:lnTo>
                  <a:pt x="0" y="426720"/>
                </a:lnTo>
                <a:lnTo>
                  <a:pt x="0" y="0"/>
                </a:lnTo>
                <a:close/>
              </a:path>
            </a:pathLst>
          </a:custGeom>
          <a:ln w="9144">
            <a:solidFill>
              <a:srgbClr val="000000"/>
            </a:solidFill>
          </a:ln>
        </p:spPr>
        <p:txBody>
          <a:bodyPr wrap="square" lIns="0" tIns="0" rIns="0" bIns="0" rtlCol="0"/>
          <a:lstStyle/>
          <a:p>
            <a:endParaRPr/>
          </a:p>
        </p:txBody>
      </p:sp>
      <p:sp>
        <p:nvSpPr>
          <p:cNvPr id="172" name="object 172"/>
          <p:cNvSpPr/>
          <p:nvPr/>
        </p:nvSpPr>
        <p:spPr>
          <a:xfrm>
            <a:off x="5225796" y="3622547"/>
            <a:ext cx="373380" cy="448309"/>
          </a:xfrm>
          <a:custGeom>
            <a:avLst/>
            <a:gdLst/>
            <a:ahLst/>
            <a:cxnLst/>
            <a:rect l="l" t="t" r="r" b="b"/>
            <a:pathLst>
              <a:path w="373379" h="448310">
                <a:moveTo>
                  <a:pt x="373379" y="0"/>
                </a:moveTo>
                <a:lnTo>
                  <a:pt x="0" y="0"/>
                </a:lnTo>
                <a:lnTo>
                  <a:pt x="0" y="448056"/>
                </a:lnTo>
                <a:lnTo>
                  <a:pt x="373379" y="448056"/>
                </a:lnTo>
                <a:lnTo>
                  <a:pt x="373379" y="0"/>
                </a:lnTo>
                <a:close/>
              </a:path>
            </a:pathLst>
          </a:custGeom>
          <a:solidFill>
            <a:srgbClr val="00FFFF"/>
          </a:solidFill>
        </p:spPr>
        <p:txBody>
          <a:bodyPr wrap="square" lIns="0" tIns="0" rIns="0" bIns="0" rtlCol="0"/>
          <a:lstStyle/>
          <a:p>
            <a:endParaRPr/>
          </a:p>
        </p:txBody>
      </p:sp>
      <p:sp>
        <p:nvSpPr>
          <p:cNvPr id="173" name="object 173"/>
          <p:cNvSpPr/>
          <p:nvPr/>
        </p:nvSpPr>
        <p:spPr>
          <a:xfrm>
            <a:off x="5804915" y="3520440"/>
            <a:ext cx="373380" cy="486409"/>
          </a:xfrm>
          <a:custGeom>
            <a:avLst/>
            <a:gdLst/>
            <a:ahLst/>
            <a:cxnLst/>
            <a:rect l="l" t="t" r="r" b="b"/>
            <a:pathLst>
              <a:path w="373379" h="486410">
                <a:moveTo>
                  <a:pt x="373380" y="0"/>
                </a:moveTo>
                <a:lnTo>
                  <a:pt x="0" y="0"/>
                </a:lnTo>
                <a:lnTo>
                  <a:pt x="0" y="486156"/>
                </a:lnTo>
                <a:lnTo>
                  <a:pt x="373380" y="486156"/>
                </a:lnTo>
                <a:lnTo>
                  <a:pt x="373380" y="0"/>
                </a:lnTo>
                <a:close/>
              </a:path>
            </a:pathLst>
          </a:custGeom>
          <a:solidFill>
            <a:srgbClr val="00FFFF"/>
          </a:solidFill>
        </p:spPr>
        <p:txBody>
          <a:bodyPr wrap="square" lIns="0" tIns="0" rIns="0" bIns="0" rtlCol="0"/>
          <a:lstStyle/>
          <a:p>
            <a:endParaRPr/>
          </a:p>
        </p:txBody>
      </p:sp>
      <p:sp>
        <p:nvSpPr>
          <p:cNvPr id="174" name="object 174"/>
          <p:cNvSpPr/>
          <p:nvPr/>
        </p:nvSpPr>
        <p:spPr>
          <a:xfrm>
            <a:off x="6384035" y="3451859"/>
            <a:ext cx="373380" cy="513715"/>
          </a:xfrm>
          <a:custGeom>
            <a:avLst/>
            <a:gdLst/>
            <a:ahLst/>
            <a:cxnLst/>
            <a:rect l="l" t="t" r="r" b="b"/>
            <a:pathLst>
              <a:path w="373379" h="513714">
                <a:moveTo>
                  <a:pt x="373380" y="0"/>
                </a:moveTo>
                <a:lnTo>
                  <a:pt x="0" y="0"/>
                </a:lnTo>
                <a:lnTo>
                  <a:pt x="0" y="513588"/>
                </a:lnTo>
                <a:lnTo>
                  <a:pt x="373380" y="513588"/>
                </a:lnTo>
                <a:lnTo>
                  <a:pt x="373380" y="0"/>
                </a:lnTo>
                <a:close/>
              </a:path>
            </a:pathLst>
          </a:custGeom>
          <a:solidFill>
            <a:srgbClr val="00FFFF"/>
          </a:solidFill>
        </p:spPr>
        <p:txBody>
          <a:bodyPr wrap="square" lIns="0" tIns="0" rIns="0" bIns="0" rtlCol="0"/>
          <a:lstStyle/>
          <a:p>
            <a:endParaRPr/>
          </a:p>
        </p:txBody>
      </p:sp>
      <p:sp>
        <p:nvSpPr>
          <p:cNvPr id="175" name="object 175"/>
          <p:cNvSpPr/>
          <p:nvPr/>
        </p:nvSpPr>
        <p:spPr>
          <a:xfrm>
            <a:off x="6963156" y="3384803"/>
            <a:ext cx="373380" cy="542925"/>
          </a:xfrm>
          <a:custGeom>
            <a:avLst/>
            <a:gdLst/>
            <a:ahLst/>
            <a:cxnLst/>
            <a:rect l="l" t="t" r="r" b="b"/>
            <a:pathLst>
              <a:path w="373379" h="542925">
                <a:moveTo>
                  <a:pt x="373379" y="0"/>
                </a:moveTo>
                <a:lnTo>
                  <a:pt x="0" y="0"/>
                </a:lnTo>
                <a:lnTo>
                  <a:pt x="0" y="542544"/>
                </a:lnTo>
                <a:lnTo>
                  <a:pt x="373379" y="542544"/>
                </a:lnTo>
                <a:lnTo>
                  <a:pt x="373379" y="0"/>
                </a:lnTo>
                <a:close/>
              </a:path>
            </a:pathLst>
          </a:custGeom>
          <a:solidFill>
            <a:srgbClr val="00FFFF"/>
          </a:solidFill>
        </p:spPr>
        <p:txBody>
          <a:bodyPr wrap="square" lIns="0" tIns="0" rIns="0" bIns="0" rtlCol="0"/>
          <a:lstStyle/>
          <a:p>
            <a:endParaRPr/>
          </a:p>
        </p:txBody>
      </p:sp>
      <p:sp>
        <p:nvSpPr>
          <p:cNvPr id="176" name="object 176"/>
          <p:cNvSpPr/>
          <p:nvPr/>
        </p:nvSpPr>
        <p:spPr>
          <a:xfrm>
            <a:off x="7542276" y="3348228"/>
            <a:ext cx="373380" cy="563880"/>
          </a:xfrm>
          <a:custGeom>
            <a:avLst/>
            <a:gdLst/>
            <a:ahLst/>
            <a:cxnLst/>
            <a:rect l="l" t="t" r="r" b="b"/>
            <a:pathLst>
              <a:path w="373379" h="563879">
                <a:moveTo>
                  <a:pt x="373379" y="0"/>
                </a:moveTo>
                <a:lnTo>
                  <a:pt x="0" y="0"/>
                </a:lnTo>
                <a:lnTo>
                  <a:pt x="0" y="563880"/>
                </a:lnTo>
                <a:lnTo>
                  <a:pt x="373379" y="563880"/>
                </a:lnTo>
                <a:lnTo>
                  <a:pt x="373379" y="0"/>
                </a:lnTo>
                <a:close/>
              </a:path>
            </a:pathLst>
          </a:custGeom>
          <a:solidFill>
            <a:srgbClr val="00FFFF"/>
          </a:solidFill>
        </p:spPr>
        <p:txBody>
          <a:bodyPr wrap="square" lIns="0" tIns="0" rIns="0" bIns="0" rtlCol="0"/>
          <a:lstStyle/>
          <a:p>
            <a:endParaRPr/>
          </a:p>
        </p:txBody>
      </p:sp>
      <p:sp>
        <p:nvSpPr>
          <p:cNvPr id="177" name="object 177"/>
          <p:cNvSpPr/>
          <p:nvPr/>
        </p:nvSpPr>
        <p:spPr>
          <a:xfrm>
            <a:off x="8121395" y="3325367"/>
            <a:ext cx="373380" cy="582295"/>
          </a:xfrm>
          <a:custGeom>
            <a:avLst/>
            <a:gdLst/>
            <a:ahLst/>
            <a:cxnLst/>
            <a:rect l="l" t="t" r="r" b="b"/>
            <a:pathLst>
              <a:path w="373379" h="582295">
                <a:moveTo>
                  <a:pt x="373379" y="0"/>
                </a:moveTo>
                <a:lnTo>
                  <a:pt x="0" y="0"/>
                </a:lnTo>
                <a:lnTo>
                  <a:pt x="0" y="582168"/>
                </a:lnTo>
                <a:lnTo>
                  <a:pt x="373379" y="582168"/>
                </a:lnTo>
                <a:lnTo>
                  <a:pt x="373379" y="0"/>
                </a:lnTo>
                <a:close/>
              </a:path>
            </a:pathLst>
          </a:custGeom>
          <a:solidFill>
            <a:srgbClr val="00FFFF"/>
          </a:solidFill>
        </p:spPr>
        <p:txBody>
          <a:bodyPr wrap="square" lIns="0" tIns="0" rIns="0" bIns="0" rtlCol="0"/>
          <a:lstStyle/>
          <a:p>
            <a:endParaRPr/>
          </a:p>
        </p:txBody>
      </p:sp>
      <p:sp>
        <p:nvSpPr>
          <p:cNvPr id="178" name="object 178"/>
          <p:cNvSpPr/>
          <p:nvPr/>
        </p:nvSpPr>
        <p:spPr>
          <a:xfrm>
            <a:off x="8700516" y="3305555"/>
            <a:ext cx="373380" cy="599440"/>
          </a:xfrm>
          <a:custGeom>
            <a:avLst/>
            <a:gdLst/>
            <a:ahLst/>
            <a:cxnLst/>
            <a:rect l="l" t="t" r="r" b="b"/>
            <a:pathLst>
              <a:path w="373379" h="599439">
                <a:moveTo>
                  <a:pt x="373379" y="0"/>
                </a:moveTo>
                <a:lnTo>
                  <a:pt x="0" y="0"/>
                </a:lnTo>
                <a:lnTo>
                  <a:pt x="0" y="598932"/>
                </a:lnTo>
                <a:lnTo>
                  <a:pt x="373379" y="598932"/>
                </a:lnTo>
                <a:lnTo>
                  <a:pt x="373379" y="0"/>
                </a:lnTo>
                <a:close/>
              </a:path>
            </a:pathLst>
          </a:custGeom>
          <a:solidFill>
            <a:srgbClr val="00FFFF"/>
          </a:solidFill>
        </p:spPr>
        <p:txBody>
          <a:bodyPr wrap="square" lIns="0" tIns="0" rIns="0" bIns="0" rtlCol="0"/>
          <a:lstStyle/>
          <a:p>
            <a:endParaRPr/>
          </a:p>
        </p:txBody>
      </p:sp>
      <p:sp>
        <p:nvSpPr>
          <p:cNvPr id="179" name="object 179"/>
          <p:cNvSpPr/>
          <p:nvPr/>
        </p:nvSpPr>
        <p:spPr>
          <a:xfrm>
            <a:off x="9279635" y="3250692"/>
            <a:ext cx="373380" cy="612775"/>
          </a:xfrm>
          <a:custGeom>
            <a:avLst/>
            <a:gdLst/>
            <a:ahLst/>
            <a:cxnLst/>
            <a:rect l="l" t="t" r="r" b="b"/>
            <a:pathLst>
              <a:path w="373379" h="612775">
                <a:moveTo>
                  <a:pt x="373380" y="0"/>
                </a:moveTo>
                <a:lnTo>
                  <a:pt x="0" y="0"/>
                </a:lnTo>
                <a:lnTo>
                  <a:pt x="0" y="612648"/>
                </a:lnTo>
                <a:lnTo>
                  <a:pt x="373380" y="612648"/>
                </a:lnTo>
                <a:lnTo>
                  <a:pt x="373380" y="0"/>
                </a:lnTo>
                <a:close/>
              </a:path>
            </a:pathLst>
          </a:custGeom>
          <a:solidFill>
            <a:srgbClr val="00FFFF"/>
          </a:solidFill>
        </p:spPr>
        <p:txBody>
          <a:bodyPr wrap="square" lIns="0" tIns="0" rIns="0" bIns="0" rtlCol="0"/>
          <a:lstStyle/>
          <a:p>
            <a:endParaRPr/>
          </a:p>
        </p:txBody>
      </p:sp>
      <p:sp>
        <p:nvSpPr>
          <p:cNvPr id="180" name="object 180"/>
          <p:cNvSpPr/>
          <p:nvPr/>
        </p:nvSpPr>
        <p:spPr>
          <a:xfrm>
            <a:off x="5225796" y="3622547"/>
            <a:ext cx="373380" cy="448309"/>
          </a:xfrm>
          <a:custGeom>
            <a:avLst/>
            <a:gdLst/>
            <a:ahLst/>
            <a:cxnLst/>
            <a:rect l="l" t="t" r="r" b="b"/>
            <a:pathLst>
              <a:path w="373379" h="448310">
                <a:moveTo>
                  <a:pt x="0" y="0"/>
                </a:moveTo>
                <a:lnTo>
                  <a:pt x="373379" y="0"/>
                </a:lnTo>
                <a:lnTo>
                  <a:pt x="373379" y="448056"/>
                </a:lnTo>
                <a:lnTo>
                  <a:pt x="0" y="448056"/>
                </a:lnTo>
                <a:lnTo>
                  <a:pt x="0" y="0"/>
                </a:lnTo>
                <a:close/>
              </a:path>
            </a:pathLst>
          </a:custGeom>
          <a:ln w="9144">
            <a:solidFill>
              <a:srgbClr val="000000"/>
            </a:solidFill>
          </a:ln>
        </p:spPr>
        <p:txBody>
          <a:bodyPr wrap="square" lIns="0" tIns="0" rIns="0" bIns="0" rtlCol="0"/>
          <a:lstStyle/>
          <a:p>
            <a:endParaRPr/>
          </a:p>
        </p:txBody>
      </p:sp>
      <p:sp>
        <p:nvSpPr>
          <p:cNvPr id="181" name="object 181"/>
          <p:cNvSpPr/>
          <p:nvPr/>
        </p:nvSpPr>
        <p:spPr>
          <a:xfrm>
            <a:off x="5804915" y="3520440"/>
            <a:ext cx="373380" cy="486409"/>
          </a:xfrm>
          <a:custGeom>
            <a:avLst/>
            <a:gdLst/>
            <a:ahLst/>
            <a:cxnLst/>
            <a:rect l="l" t="t" r="r" b="b"/>
            <a:pathLst>
              <a:path w="373379" h="486410">
                <a:moveTo>
                  <a:pt x="0" y="0"/>
                </a:moveTo>
                <a:lnTo>
                  <a:pt x="373380" y="0"/>
                </a:lnTo>
                <a:lnTo>
                  <a:pt x="373380" y="486156"/>
                </a:lnTo>
                <a:lnTo>
                  <a:pt x="0" y="486156"/>
                </a:lnTo>
                <a:lnTo>
                  <a:pt x="0" y="0"/>
                </a:lnTo>
                <a:close/>
              </a:path>
            </a:pathLst>
          </a:custGeom>
          <a:ln w="9144">
            <a:solidFill>
              <a:srgbClr val="000000"/>
            </a:solidFill>
          </a:ln>
        </p:spPr>
        <p:txBody>
          <a:bodyPr wrap="square" lIns="0" tIns="0" rIns="0" bIns="0" rtlCol="0"/>
          <a:lstStyle/>
          <a:p>
            <a:endParaRPr/>
          </a:p>
        </p:txBody>
      </p:sp>
      <p:sp>
        <p:nvSpPr>
          <p:cNvPr id="182" name="object 182"/>
          <p:cNvSpPr/>
          <p:nvPr/>
        </p:nvSpPr>
        <p:spPr>
          <a:xfrm>
            <a:off x="6384035" y="3451859"/>
            <a:ext cx="373380" cy="513715"/>
          </a:xfrm>
          <a:custGeom>
            <a:avLst/>
            <a:gdLst/>
            <a:ahLst/>
            <a:cxnLst/>
            <a:rect l="l" t="t" r="r" b="b"/>
            <a:pathLst>
              <a:path w="373379" h="513714">
                <a:moveTo>
                  <a:pt x="0" y="0"/>
                </a:moveTo>
                <a:lnTo>
                  <a:pt x="373380" y="0"/>
                </a:lnTo>
                <a:lnTo>
                  <a:pt x="373380" y="513588"/>
                </a:lnTo>
                <a:lnTo>
                  <a:pt x="0" y="513588"/>
                </a:lnTo>
                <a:lnTo>
                  <a:pt x="0" y="0"/>
                </a:lnTo>
                <a:close/>
              </a:path>
            </a:pathLst>
          </a:custGeom>
          <a:ln w="9144">
            <a:solidFill>
              <a:srgbClr val="000000"/>
            </a:solidFill>
          </a:ln>
        </p:spPr>
        <p:txBody>
          <a:bodyPr wrap="square" lIns="0" tIns="0" rIns="0" bIns="0" rtlCol="0"/>
          <a:lstStyle/>
          <a:p>
            <a:endParaRPr/>
          </a:p>
        </p:txBody>
      </p:sp>
      <p:sp>
        <p:nvSpPr>
          <p:cNvPr id="183" name="object 183"/>
          <p:cNvSpPr/>
          <p:nvPr/>
        </p:nvSpPr>
        <p:spPr>
          <a:xfrm>
            <a:off x="6963156" y="3384803"/>
            <a:ext cx="373380" cy="542925"/>
          </a:xfrm>
          <a:custGeom>
            <a:avLst/>
            <a:gdLst/>
            <a:ahLst/>
            <a:cxnLst/>
            <a:rect l="l" t="t" r="r" b="b"/>
            <a:pathLst>
              <a:path w="373379" h="542925">
                <a:moveTo>
                  <a:pt x="0" y="0"/>
                </a:moveTo>
                <a:lnTo>
                  <a:pt x="373379" y="0"/>
                </a:lnTo>
                <a:lnTo>
                  <a:pt x="373379" y="542544"/>
                </a:lnTo>
                <a:lnTo>
                  <a:pt x="0" y="542544"/>
                </a:lnTo>
                <a:lnTo>
                  <a:pt x="0" y="0"/>
                </a:lnTo>
                <a:close/>
              </a:path>
            </a:pathLst>
          </a:custGeom>
          <a:ln w="9143">
            <a:solidFill>
              <a:srgbClr val="000000"/>
            </a:solidFill>
          </a:ln>
        </p:spPr>
        <p:txBody>
          <a:bodyPr wrap="square" lIns="0" tIns="0" rIns="0" bIns="0" rtlCol="0"/>
          <a:lstStyle/>
          <a:p>
            <a:endParaRPr/>
          </a:p>
        </p:txBody>
      </p:sp>
      <p:sp>
        <p:nvSpPr>
          <p:cNvPr id="184" name="object 184"/>
          <p:cNvSpPr/>
          <p:nvPr/>
        </p:nvSpPr>
        <p:spPr>
          <a:xfrm>
            <a:off x="7542276" y="3348228"/>
            <a:ext cx="373380" cy="563880"/>
          </a:xfrm>
          <a:custGeom>
            <a:avLst/>
            <a:gdLst/>
            <a:ahLst/>
            <a:cxnLst/>
            <a:rect l="l" t="t" r="r" b="b"/>
            <a:pathLst>
              <a:path w="373379" h="563879">
                <a:moveTo>
                  <a:pt x="0" y="0"/>
                </a:moveTo>
                <a:lnTo>
                  <a:pt x="373379" y="0"/>
                </a:lnTo>
                <a:lnTo>
                  <a:pt x="373379" y="563880"/>
                </a:lnTo>
                <a:lnTo>
                  <a:pt x="0" y="563880"/>
                </a:lnTo>
                <a:lnTo>
                  <a:pt x="0" y="0"/>
                </a:lnTo>
                <a:close/>
              </a:path>
            </a:pathLst>
          </a:custGeom>
          <a:ln w="9144">
            <a:solidFill>
              <a:srgbClr val="000000"/>
            </a:solidFill>
          </a:ln>
        </p:spPr>
        <p:txBody>
          <a:bodyPr wrap="square" lIns="0" tIns="0" rIns="0" bIns="0" rtlCol="0"/>
          <a:lstStyle/>
          <a:p>
            <a:endParaRPr/>
          </a:p>
        </p:txBody>
      </p:sp>
      <p:sp>
        <p:nvSpPr>
          <p:cNvPr id="185" name="object 185"/>
          <p:cNvSpPr/>
          <p:nvPr/>
        </p:nvSpPr>
        <p:spPr>
          <a:xfrm>
            <a:off x="8121395" y="3325367"/>
            <a:ext cx="373380" cy="582295"/>
          </a:xfrm>
          <a:custGeom>
            <a:avLst/>
            <a:gdLst/>
            <a:ahLst/>
            <a:cxnLst/>
            <a:rect l="l" t="t" r="r" b="b"/>
            <a:pathLst>
              <a:path w="373379" h="582295">
                <a:moveTo>
                  <a:pt x="0" y="0"/>
                </a:moveTo>
                <a:lnTo>
                  <a:pt x="373379" y="0"/>
                </a:lnTo>
                <a:lnTo>
                  <a:pt x="373379" y="582168"/>
                </a:lnTo>
                <a:lnTo>
                  <a:pt x="0" y="582168"/>
                </a:lnTo>
                <a:lnTo>
                  <a:pt x="0" y="0"/>
                </a:lnTo>
                <a:close/>
              </a:path>
            </a:pathLst>
          </a:custGeom>
          <a:ln w="9144">
            <a:solidFill>
              <a:srgbClr val="000000"/>
            </a:solidFill>
          </a:ln>
        </p:spPr>
        <p:txBody>
          <a:bodyPr wrap="square" lIns="0" tIns="0" rIns="0" bIns="0" rtlCol="0"/>
          <a:lstStyle/>
          <a:p>
            <a:endParaRPr/>
          </a:p>
        </p:txBody>
      </p:sp>
      <p:sp>
        <p:nvSpPr>
          <p:cNvPr id="186" name="object 186"/>
          <p:cNvSpPr/>
          <p:nvPr/>
        </p:nvSpPr>
        <p:spPr>
          <a:xfrm>
            <a:off x="8700516" y="3305555"/>
            <a:ext cx="373380" cy="599440"/>
          </a:xfrm>
          <a:custGeom>
            <a:avLst/>
            <a:gdLst/>
            <a:ahLst/>
            <a:cxnLst/>
            <a:rect l="l" t="t" r="r" b="b"/>
            <a:pathLst>
              <a:path w="373379" h="599439">
                <a:moveTo>
                  <a:pt x="0" y="0"/>
                </a:moveTo>
                <a:lnTo>
                  <a:pt x="373379" y="0"/>
                </a:lnTo>
                <a:lnTo>
                  <a:pt x="373379" y="598932"/>
                </a:lnTo>
                <a:lnTo>
                  <a:pt x="0" y="598932"/>
                </a:lnTo>
                <a:lnTo>
                  <a:pt x="0" y="0"/>
                </a:lnTo>
                <a:close/>
              </a:path>
            </a:pathLst>
          </a:custGeom>
          <a:ln w="9144">
            <a:solidFill>
              <a:srgbClr val="000000"/>
            </a:solidFill>
          </a:ln>
        </p:spPr>
        <p:txBody>
          <a:bodyPr wrap="square" lIns="0" tIns="0" rIns="0" bIns="0" rtlCol="0"/>
          <a:lstStyle/>
          <a:p>
            <a:endParaRPr/>
          </a:p>
        </p:txBody>
      </p:sp>
      <p:sp>
        <p:nvSpPr>
          <p:cNvPr id="187" name="object 187"/>
          <p:cNvSpPr/>
          <p:nvPr/>
        </p:nvSpPr>
        <p:spPr>
          <a:xfrm>
            <a:off x="9279635" y="3250692"/>
            <a:ext cx="373380" cy="612775"/>
          </a:xfrm>
          <a:custGeom>
            <a:avLst/>
            <a:gdLst/>
            <a:ahLst/>
            <a:cxnLst/>
            <a:rect l="l" t="t" r="r" b="b"/>
            <a:pathLst>
              <a:path w="373379" h="612775">
                <a:moveTo>
                  <a:pt x="0" y="0"/>
                </a:moveTo>
                <a:lnTo>
                  <a:pt x="373380" y="0"/>
                </a:lnTo>
                <a:lnTo>
                  <a:pt x="373380" y="612648"/>
                </a:lnTo>
                <a:lnTo>
                  <a:pt x="0" y="612648"/>
                </a:lnTo>
                <a:lnTo>
                  <a:pt x="0" y="0"/>
                </a:lnTo>
                <a:close/>
              </a:path>
            </a:pathLst>
          </a:custGeom>
          <a:ln w="9144">
            <a:solidFill>
              <a:srgbClr val="000000"/>
            </a:solidFill>
          </a:ln>
        </p:spPr>
        <p:txBody>
          <a:bodyPr wrap="square" lIns="0" tIns="0" rIns="0" bIns="0" rtlCol="0"/>
          <a:lstStyle/>
          <a:p>
            <a:endParaRPr/>
          </a:p>
        </p:txBody>
      </p:sp>
      <p:sp>
        <p:nvSpPr>
          <p:cNvPr id="188" name="object 188"/>
          <p:cNvSpPr/>
          <p:nvPr/>
        </p:nvSpPr>
        <p:spPr>
          <a:xfrm>
            <a:off x="5225796" y="3183635"/>
            <a:ext cx="373380" cy="439420"/>
          </a:xfrm>
          <a:custGeom>
            <a:avLst/>
            <a:gdLst/>
            <a:ahLst/>
            <a:cxnLst/>
            <a:rect l="l" t="t" r="r" b="b"/>
            <a:pathLst>
              <a:path w="373379" h="439420">
                <a:moveTo>
                  <a:pt x="373379" y="0"/>
                </a:moveTo>
                <a:lnTo>
                  <a:pt x="0" y="0"/>
                </a:lnTo>
                <a:lnTo>
                  <a:pt x="0" y="438912"/>
                </a:lnTo>
                <a:lnTo>
                  <a:pt x="373379" y="438912"/>
                </a:lnTo>
                <a:lnTo>
                  <a:pt x="373379" y="0"/>
                </a:lnTo>
                <a:close/>
              </a:path>
            </a:pathLst>
          </a:custGeom>
          <a:solidFill>
            <a:srgbClr val="33CCCC"/>
          </a:solidFill>
        </p:spPr>
        <p:txBody>
          <a:bodyPr wrap="square" lIns="0" tIns="0" rIns="0" bIns="0" rtlCol="0"/>
          <a:lstStyle/>
          <a:p>
            <a:endParaRPr/>
          </a:p>
        </p:txBody>
      </p:sp>
      <p:sp>
        <p:nvSpPr>
          <p:cNvPr id="189" name="object 189"/>
          <p:cNvSpPr/>
          <p:nvPr/>
        </p:nvSpPr>
        <p:spPr>
          <a:xfrm>
            <a:off x="5804915" y="3061716"/>
            <a:ext cx="373380" cy="459105"/>
          </a:xfrm>
          <a:custGeom>
            <a:avLst/>
            <a:gdLst/>
            <a:ahLst/>
            <a:cxnLst/>
            <a:rect l="l" t="t" r="r" b="b"/>
            <a:pathLst>
              <a:path w="373379" h="459104">
                <a:moveTo>
                  <a:pt x="373380" y="0"/>
                </a:moveTo>
                <a:lnTo>
                  <a:pt x="0" y="0"/>
                </a:lnTo>
                <a:lnTo>
                  <a:pt x="0" y="458724"/>
                </a:lnTo>
                <a:lnTo>
                  <a:pt x="373380" y="458724"/>
                </a:lnTo>
                <a:lnTo>
                  <a:pt x="373380" y="0"/>
                </a:lnTo>
                <a:close/>
              </a:path>
            </a:pathLst>
          </a:custGeom>
          <a:solidFill>
            <a:srgbClr val="33CCCC"/>
          </a:solidFill>
        </p:spPr>
        <p:txBody>
          <a:bodyPr wrap="square" lIns="0" tIns="0" rIns="0" bIns="0" rtlCol="0"/>
          <a:lstStyle/>
          <a:p>
            <a:endParaRPr/>
          </a:p>
        </p:txBody>
      </p:sp>
      <p:sp>
        <p:nvSpPr>
          <p:cNvPr id="190" name="object 190"/>
          <p:cNvSpPr/>
          <p:nvPr/>
        </p:nvSpPr>
        <p:spPr>
          <a:xfrm>
            <a:off x="6384035" y="2976372"/>
            <a:ext cx="373380" cy="475615"/>
          </a:xfrm>
          <a:custGeom>
            <a:avLst/>
            <a:gdLst/>
            <a:ahLst/>
            <a:cxnLst/>
            <a:rect l="l" t="t" r="r" b="b"/>
            <a:pathLst>
              <a:path w="373379" h="475614">
                <a:moveTo>
                  <a:pt x="373380" y="0"/>
                </a:moveTo>
                <a:lnTo>
                  <a:pt x="0" y="0"/>
                </a:lnTo>
                <a:lnTo>
                  <a:pt x="0" y="475488"/>
                </a:lnTo>
                <a:lnTo>
                  <a:pt x="373380" y="475488"/>
                </a:lnTo>
                <a:lnTo>
                  <a:pt x="373380" y="0"/>
                </a:lnTo>
                <a:close/>
              </a:path>
            </a:pathLst>
          </a:custGeom>
          <a:solidFill>
            <a:srgbClr val="33CCCC"/>
          </a:solidFill>
        </p:spPr>
        <p:txBody>
          <a:bodyPr wrap="square" lIns="0" tIns="0" rIns="0" bIns="0" rtlCol="0"/>
          <a:lstStyle/>
          <a:p>
            <a:endParaRPr/>
          </a:p>
        </p:txBody>
      </p:sp>
      <p:sp>
        <p:nvSpPr>
          <p:cNvPr id="191" name="object 191"/>
          <p:cNvSpPr/>
          <p:nvPr/>
        </p:nvSpPr>
        <p:spPr>
          <a:xfrm>
            <a:off x="6963156" y="2895600"/>
            <a:ext cx="373380" cy="489584"/>
          </a:xfrm>
          <a:custGeom>
            <a:avLst/>
            <a:gdLst/>
            <a:ahLst/>
            <a:cxnLst/>
            <a:rect l="l" t="t" r="r" b="b"/>
            <a:pathLst>
              <a:path w="373379" h="489585">
                <a:moveTo>
                  <a:pt x="373379" y="0"/>
                </a:moveTo>
                <a:lnTo>
                  <a:pt x="0" y="0"/>
                </a:lnTo>
                <a:lnTo>
                  <a:pt x="0" y="489203"/>
                </a:lnTo>
                <a:lnTo>
                  <a:pt x="373379" y="489203"/>
                </a:lnTo>
                <a:lnTo>
                  <a:pt x="373379" y="0"/>
                </a:lnTo>
                <a:close/>
              </a:path>
            </a:pathLst>
          </a:custGeom>
          <a:solidFill>
            <a:srgbClr val="33CCCC"/>
          </a:solidFill>
        </p:spPr>
        <p:txBody>
          <a:bodyPr wrap="square" lIns="0" tIns="0" rIns="0" bIns="0" rtlCol="0"/>
          <a:lstStyle/>
          <a:p>
            <a:endParaRPr/>
          </a:p>
        </p:txBody>
      </p:sp>
      <p:sp>
        <p:nvSpPr>
          <p:cNvPr id="192" name="object 192"/>
          <p:cNvSpPr/>
          <p:nvPr/>
        </p:nvSpPr>
        <p:spPr>
          <a:xfrm>
            <a:off x="7542276" y="2848355"/>
            <a:ext cx="373380" cy="500380"/>
          </a:xfrm>
          <a:custGeom>
            <a:avLst/>
            <a:gdLst/>
            <a:ahLst/>
            <a:cxnLst/>
            <a:rect l="l" t="t" r="r" b="b"/>
            <a:pathLst>
              <a:path w="373379" h="500379">
                <a:moveTo>
                  <a:pt x="373379" y="0"/>
                </a:moveTo>
                <a:lnTo>
                  <a:pt x="0" y="0"/>
                </a:lnTo>
                <a:lnTo>
                  <a:pt x="0" y="499872"/>
                </a:lnTo>
                <a:lnTo>
                  <a:pt x="373379" y="499872"/>
                </a:lnTo>
                <a:lnTo>
                  <a:pt x="373379" y="0"/>
                </a:lnTo>
                <a:close/>
              </a:path>
            </a:pathLst>
          </a:custGeom>
          <a:solidFill>
            <a:srgbClr val="33CCCC"/>
          </a:solidFill>
        </p:spPr>
        <p:txBody>
          <a:bodyPr wrap="square" lIns="0" tIns="0" rIns="0" bIns="0" rtlCol="0"/>
          <a:lstStyle/>
          <a:p>
            <a:endParaRPr/>
          </a:p>
        </p:txBody>
      </p:sp>
      <p:sp>
        <p:nvSpPr>
          <p:cNvPr id="193" name="object 193"/>
          <p:cNvSpPr/>
          <p:nvPr/>
        </p:nvSpPr>
        <p:spPr>
          <a:xfrm>
            <a:off x="8121395" y="2814827"/>
            <a:ext cx="373380" cy="510540"/>
          </a:xfrm>
          <a:custGeom>
            <a:avLst/>
            <a:gdLst/>
            <a:ahLst/>
            <a:cxnLst/>
            <a:rect l="l" t="t" r="r" b="b"/>
            <a:pathLst>
              <a:path w="373379" h="510539">
                <a:moveTo>
                  <a:pt x="373379" y="0"/>
                </a:moveTo>
                <a:lnTo>
                  <a:pt x="0" y="0"/>
                </a:lnTo>
                <a:lnTo>
                  <a:pt x="0" y="510539"/>
                </a:lnTo>
                <a:lnTo>
                  <a:pt x="373379" y="510539"/>
                </a:lnTo>
                <a:lnTo>
                  <a:pt x="373379" y="0"/>
                </a:lnTo>
                <a:close/>
              </a:path>
            </a:pathLst>
          </a:custGeom>
          <a:solidFill>
            <a:srgbClr val="33CCCC"/>
          </a:solidFill>
        </p:spPr>
        <p:txBody>
          <a:bodyPr wrap="square" lIns="0" tIns="0" rIns="0" bIns="0" rtlCol="0"/>
          <a:lstStyle/>
          <a:p>
            <a:endParaRPr/>
          </a:p>
        </p:txBody>
      </p:sp>
      <p:sp>
        <p:nvSpPr>
          <p:cNvPr id="194" name="object 194"/>
          <p:cNvSpPr/>
          <p:nvPr/>
        </p:nvSpPr>
        <p:spPr>
          <a:xfrm>
            <a:off x="8700516" y="2785872"/>
            <a:ext cx="373380" cy="520065"/>
          </a:xfrm>
          <a:custGeom>
            <a:avLst/>
            <a:gdLst/>
            <a:ahLst/>
            <a:cxnLst/>
            <a:rect l="l" t="t" r="r" b="b"/>
            <a:pathLst>
              <a:path w="373379" h="520064">
                <a:moveTo>
                  <a:pt x="373379" y="0"/>
                </a:moveTo>
                <a:lnTo>
                  <a:pt x="0" y="0"/>
                </a:lnTo>
                <a:lnTo>
                  <a:pt x="0" y="519683"/>
                </a:lnTo>
                <a:lnTo>
                  <a:pt x="373379" y="519683"/>
                </a:lnTo>
                <a:lnTo>
                  <a:pt x="373379" y="0"/>
                </a:lnTo>
                <a:close/>
              </a:path>
            </a:pathLst>
          </a:custGeom>
          <a:solidFill>
            <a:srgbClr val="33CCCC"/>
          </a:solidFill>
        </p:spPr>
        <p:txBody>
          <a:bodyPr wrap="square" lIns="0" tIns="0" rIns="0" bIns="0" rtlCol="0"/>
          <a:lstStyle/>
          <a:p>
            <a:endParaRPr/>
          </a:p>
        </p:txBody>
      </p:sp>
      <p:sp>
        <p:nvSpPr>
          <p:cNvPr id="195" name="object 195"/>
          <p:cNvSpPr/>
          <p:nvPr/>
        </p:nvSpPr>
        <p:spPr>
          <a:xfrm>
            <a:off x="9279635" y="2724911"/>
            <a:ext cx="373380" cy="525780"/>
          </a:xfrm>
          <a:custGeom>
            <a:avLst/>
            <a:gdLst/>
            <a:ahLst/>
            <a:cxnLst/>
            <a:rect l="l" t="t" r="r" b="b"/>
            <a:pathLst>
              <a:path w="373379" h="525780">
                <a:moveTo>
                  <a:pt x="373380" y="0"/>
                </a:moveTo>
                <a:lnTo>
                  <a:pt x="0" y="0"/>
                </a:lnTo>
                <a:lnTo>
                  <a:pt x="0" y="525779"/>
                </a:lnTo>
                <a:lnTo>
                  <a:pt x="373380" y="525779"/>
                </a:lnTo>
                <a:lnTo>
                  <a:pt x="373380" y="0"/>
                </a:lnTo>
                <a:close/>
              </a:path>
            </a:pathLst>
          </a:custGeom>
          <a:solidFill>
            <a:srgbClr val="33CCCC"/>
          </a:solidFill>
        </p:spPr>
        <p:txBody>
          <a:bodyPr wrap="square" lIns="0" tIns="0" rIns="0" bIns="0" rtlCol="0"/>
          <a:lstStyle/>
          <a:p>
            <a:endParaRPr/>
          </a:p>
        </p:txBody>
      </p:sp>
      <p:sp>
        <p:nvSpPr>
          <p:cNvPr id="196" name="object 196"/>
          <p:cNvSpPr/>
          <p:nvPr/>
        </p:nvSpPr>
        <p:spPr>
          <a:xfrm>
            <a:off x="5225796" y="3183635"/>
            <a:ext cx="373380" cy="439420"/>
          </a:xfrm>
          <a:custGeom>
            <a:avLst/>
            <a:gdLst/>
            <a:ahLst/>
            <a:cxnLst/>
            <a:rect l="l" t="t" r="r" b="b"/>
            <a:pathLst>
              <a:path w="373379" h="439420">
                <a:moveTo>
                  <a:pt x="0" y="0"/>
                </a:moveTo>
                <a:lnTo>
                  <a:pt x="373379" y="0"/>
                </a:lnTo>
                <a:lnTo>
                  <a:pt x="373379" y="438912"/>
                </a:lnTo>
                <a:lnTo>
                  <a:pt x="0" y="438912"/>
                </a:lnTo>
                <a:lnTo>
                  <a:pt x="0" y="0"/>
                </a:lnTo>
                <a:close/>
              </a:path>
            </a:pathLst>
          </a:custGeom>
          <a:ln w="9144">
            <a:solidFill>
              <a:srgbClr val="000000"/>
            </a:solidFill>
          </a:ln>
        </p:spPr>
        <p:txBody>
          <a:bodyPr wrap="square" lIns="0" tIns="0" rIns="0" bIns="0" rtlCol="0"/>
          <a:lstStyle/>
          <a:p>
            <a:endParaRPr/>
          </a:p>
        </p:txBody>
      </p:sp>
      <p:sp>
        <p:nvSpPr>
          <p:cNvPr id="197" name="object 197"/>
          <p:cNvSpPr/>
          <p:nvPr/>
        </p:nvSpPr>
        <p:spPr>
          <a:xfrm>
            <a:off x="5804915" y="3061716"/>
            <a:ext cx="373380" cy="459105"/>
          </a:xfrm>
          <a:custGeom>
            <a:avLst/>
            <a:gdLst/>
            <a:ahLst/>
            <a:cxnLst/>
            <a:rect l="l" t="t" r="r" b="b"/>
            <a:pathLst>
              <a:path w="373379" h="459104">
                <a:moveTo>
                  <a:pt x="0" y="0"/>
                </a:moveTo>
                <a:lnTo>
                  <a:pt x="373380" y="0"/>
                </a:lnTo>
                <a:lnTo>
                  <a:pt x="373380" y="458724"/>
                </a:lnTo>
                <a:lnTo>
                  <a:pt x="0" y="458724"/>
                </a:lnTo>
                <a:lnTo>
                  <a:pt x="0" y="0"/>
                </a:lnTo>
                <a:close/>
              </a:path>
            </a:pathLst>
          </a:custGeom>
          <a:ln w="9144">
            <a:solidFill>
              <a:srgbClr val="000000"/>
            </a:solidFill>
          </a:ln>
        </p:spPr>
        <p:txBody>
          <a:bodyPr wrap="square" lIns="0" tIns="0" rIns="0" bIns="0" rtlCol="0"/>
          <a:lstStyle/>
          <a:p>
            <a:endParaRPr/>
          </a:p>
        </p:txBody>
      </p:sp>
      <p:sp>
        <p:nvSpPr>
          <p:cNvPr id="198" name="object 198"/>
          <p:cNvSpPr/>
          <p:nvPr/>
        </p:nvSpPr>
        <p:spPr>
          <a:xfrm>
            <a:off x="6384035" y="2976372"/>
            <a:ext cx="373380" cy="475615"/>
          </a:xfrm>
          <a:custGeom>
            <a:avLst/>
            <a:gdLst/>
            <a:ahLst/>
            <a:cxnLst/>
            <a:rect l="l" t="t" r="r" b="b"/>
            <a:pathLst>
              <a:path w="373379" h="475614">
                <a:moveTo>
                  <a:pt x="0" y="0"/>
                </a:moveTo>
                <a:lnTo>
                  <a:pt x="373380" y="0"/>
                </a:lnTo>
                <a:lnTo>
                  <a:pt x="373380" y="475488"/>
                </a:lnTo>
                <a:lnTo>
                  <a:pt x="0" y="475488"/>
                </a:lnTo>
                <a:lnTo>
                  <a:pt x="0" y="0"/>
                </a:lnTo>
                <a:close/>
              </a:path>
            </a:pathLst>
          </a:custGeom>
          <a:ln w="9144">
            <a:solidFill>
              <a:srgbClr val="000000"/>
            </a:solidFill>
          </a:ln>
        </p:spPr>
        <p:txBody>
          <a:bodyPr wrap="square" lIns="0" tIns="0" rIns="0" bIns="0" rtlCol="0"/>
          <a:lstStyle/>
          <a:p>
            <a:endParaRPr/>
          </a:p>
        </p:txBody>
      </p:sp>
      <p:sp>
        <p:nvSpPr>
          <p:cNvPr id="199" name="object 199"/>
          <p:cNvSpPr/>
          <p:nvPr/>
        </p:nvSpPr>
        <p:spPr>
          <a:xfrm>
            <a:off x="6963156" y="2895600"/>
            <a:ext cx="373380" cy="489584"/>
          </a:xfrm>
          <a:custGeom>
            <a:avLst/>
            <a:gdLst/>
            <a:ahLst/>
            <a:cxnLst/>
            <a:rect l="l" t="t" r="r" b="b"/>
            <a:pathLst>
              <a:path w="373379" h="489585">
                <a:moveTo>
                  <a:pt x="0" y="0"/>
                </a:moveTo>
                <a:lnTo>
                  <a:pt x="373379" y="0"/>
                </a:lnTo>
                <a:lnTo>
                  <a:pt x="373379" y="489203"/>
                </a:lnTo>
                <a:lnTo>
                  <a:pt x="0" y="489203"/>
                </a:lnTo>
                <a:lnTo>
                  <a:pt x="0" y="0"/>
                </a:lnTo>
                <a:close/>
              </a:path>
            </a:pathLst>
          </a:custGeom>
          <a:ln w="9144">
            <a:solidFill>
              <a:srgbClr val="000000"/>
            </a:solidFill>
          </a:ln>
        </p:spPr>
        <p:txBody>
          <a:bodyPr wrap="square" lIns="0" tIns="0" rIns="0" bIns="0" rtlCol="0"/>
          <a:lstStyle/>
          <a:p>
            <a:endParaRPr/>
          </a:p>
        </p:txBody>
      </p:sp>
      <p:sp>
        <p:nvSpPr>
          <p:cNvPr id="200" name="object 200"/>
          <p:cNvSpPr/>
          <p:nvPr/>
        </p:nvSpPr>
        <p:spPr>
          <a:xfrm>
            <a:off x="7542276" y="2848355"/>
            <a:ext cx="373380" cy="500380"/>
          </a:xfrm>
          <a:custGeom>
            <a:avLst/>
            <a:gdLst/>
            <a:ahLst/>
            <a:cxnLst/>
            <a:rect l="l" t="t" r="r" b="b"/>
            <a:pathLst>
              <a:path w="373379" h="500379">
                <a:moveTo>
                  <a:pt x="0" y="0"/>
                </a:moveTo>
                <a:lnTo>
                  <a:pt x="373379" y="0"/>
                </a:lnTo>
                <a:lnTo>
                  <a:pt x="373379" y="499872"/>
                </a:lnTo>
                <a:lnTo>
                  <a:pt x="0" y="499872"/>
                </a:lnTo>
                <a:lnTo>
                  <a:pt x="0" y="0"/>
                </a:lnTo>
                <a:close/>
              </a:path>
            </a:pathLst>
          </a:custGeom>
          <a:ln w="9144">
            <a:solidFill>
              <a:srgbClr val="000000"/>
            </a:solidFill>
          </a:ln>
        </p:spPr>
        <p:txBody>
          <a:bodyPr wrap="square" lIns="0" tIns="0" rIns="0" bIns="0" rtlCol="0"/>
          <a:lstStyle/>
          <a:p>
            <a:endParaRPr/>
          </a:p>
        </p:txBody>
      </p:sp>
      <p:sp>
        <p:nvSpPr>
          <p:cNvPr id="201" name="object 201"/>
          <p:cNvSpPr/>
          <p:nvPr/>
        </p:nvSpPr>
        <p:spPr>
          <a:xfrm>
            <a:off x="8121395" y="2814827"/>
            <a:ext cx="373380" cy="510540"/>
          </a:xfrm>
          <a:custGeom>
            <a:avLst/>
            <a:gdLst/>
            <a:ahLst/>
            <a:cxnLst/>
            <a:rect l="l" t="t" r="r" b="b"/>
            <a:pathLst>
              <a:path w="373379" h="510539">
                <a:moveTo>
                  <a:pt x="0" y="0"/>
                </a:moveTo>
                <a:lnTo>
                  <a:pt x="373379" y="0"/>
                </a:lnTo>
                <a:lnTo>
                  <a:pt x="373379" y="510539"/>
                </a:lnTo>
                <a:lnTo>
                  <a:pt x="0" y="510539"/>
                </a:lnTo>
                <a:lnTo>
                  <a:pt x="0" y="0"/>
                </a:lnTo>
                <a:close/>
              </a:path>
            </a:pathLst>
          </a:custGeom>
          <a:ln w="9144">
            <a:solidFill>
              <a:srgbClr val="000000"/>
            </a:solidFill>
          </a:ln>
        </p:spPr>
        <p:txBody>
          <a:bodyPr wrap="square" lIns="0" tIns="0" rIns="0" bIns="0" rtlCol="0"/>
          <a:lstStyle/>
          <a:p>
            <a:endParaRPr/>
          </a:p>
        </p:txBody>
      </p:sp>
      <p:sp>
        <p:nvSpPr>
          <p:cNvPr id="202" name="object 202"/>
          <p:cNvSpPr/>
          <p:nvPr/>
        </p:nvSpPr>
        <p:spPr>
          <a:xfrm>
            <a:off x="8700516" y="2785872"/>
            <a:ext cx="373380" cy="520065"/>
          </a:xfrm>
          <a:custGeom>
            <a:avLst/>
            <a:gdLst/>
            <a:ahLst/>
            <a:cxnLst/>
            <a:rect l="l" t="t" r="r" b="b"/>
            <a:pathLst>
              <a:path w="373379" h="520064">
                <a:moveTo>
                  <a:pt x="0" y="0"/>
                </a:moveTo>
                <a:lnTo>
                  <a:pt x="373379" y="0"/>
                </a:lnTo>
                <a:lnTo>
                  <a:pt x="373379" y="519683"/>
                </a:lnTo>
                <a:lnTo>
                  <a:pt x="0" y="519683"/>
                </a:lnTo>
                <a:lnTo>
                  <a:pt x="0" y="0"/>
                </a:lnTo>
                <a:close/>
              </a:path>
            </a:pathLst>
          </a:custGeom>
          <a:ln w="9144">
            <a:solidFill>
              <a:srgbClr val="000000"/>
            </a:solidFill>
          </a:ln>
        </p:spPr>
        <p:txBody>
          <a:bodyPr wrap="square" lIns="0" tIns="0" rIns="0" bIns="0" rtlCol="0"/>
          <a:lstStyle/>
          <a:p>
            <a:endParaRPr/>
          </a:p>
        </p:txBody>
      </p:sp>
      <p:sp>
        <p:nvSpPr>
          <p:cNvPr id="203" name="object 203"/>
          <p:cNvSpPr/>
          <p:nvPr/>
        </p:nvSpPr>
        <p:spPr>
          <a:xfrm>
            <a:off x="9279635" y="2724911"/>
            <a:ext cx="373380" cy="525780"/>
          </a:xfrm>
          <a:custGeom>
            <a:avLst/>
            <a:gdLst/>
            <a:ahLst/>
            <a:cxnLst/>
            <a:rect l="l" t="t" r="r" b="b"/>
            <a:pathLst>
              <a:path w="373379" h="525780">
                <a:moveTo>
                  <a:pt x="0" y="0"/>
                </a:moveTo>
                <a:lnTo>
                  <a:pt x="373380" y="0"/>
                </a:lnTo>
                <a:lnTo>
                  <a:pt x="373380" y="525779"/>
                </a:lnTo>
                <a:lnTo>
                  <a:pt x="0" y="525779"/>
                </a:lnTo>
                <a:lnTo>
                  <a:pt x="0" y="0"/>
                </a:lnTo>
                <a:close/>
              </a:path>
            </a:pathLst>
          </a:custGeom>
          <a:ln w="9144">
            <a:solidFill>
              <a:srgbClr val="000000"/>
            </a:solidFill>
          </a:ln>
        </p:spPr>
        <p:txBody>
          <a:bodyPr wrap="square" lIns="0" tIns="0" rIns="0" bIns="0" rtlCol="0"/>
          <a:lstStyle/>
          <a:p>
            <a:endParaRPr/>
          </a:p>
        </p:txBody>
      </p:sp>
      <p:sp>
        <p:nvSpPr>
          <p:cNvPr id="204" name="object 204"/>
          <p:cNvSpPr/>
          <p:nvPr/>
        </p:nvSpPr>
        <p:spPr>
          <a:xfrm>
            <a:off x="5225796" y="2849879"/>
            <a:ext cx="373380" cy="334010"/>
          </a:xfrm>
          <a:custGeom>
            <a:avLst/>
            <a:gdLst/>
            <a:ahLst/>
            <a:cxnLst/>
            <a:rect l="l" t="t" r="r" b="b"/>
            <a:pathLst>
              <a:path w="373379" h="334010">
                <a:moveTo>
                  <a:pt x="373379" y="0"/>
                </a:moveTo>
                <a:lnTo>
                  <a:pt x="0" y="0"/>
                </a:lnTo>
                <a:lnTo>
                  <a:pt x="0" y="333756"/>
                </a:lnTo>
                <a:lnTo>
                  <a:pt x="373379" y="333756"/>
                </a:lnTo>
                <a:lnTo>
                  <a:pt x="373379" y="0"/>
                </a:lnTo>
                <a:close/>
              </a:path>
            </a:pathLst>
          </a:custGeom>
          <a:solidFill>
            <a:srgbClr val="FFFF00"/>
          </a:solidFill>
        </p:spPr>
        <p:txBody>
          <a:bodyPr wrap="square" lIns="0" tIns="0" rIns="0" bIns="0" rtlCol="0"/>
          <a:lstStyle/>
          <a:p>
            <a:endParaRPr/>
          </a:p>
        </p:txBody>
      </p:sp>
      <p:sp>
        <p:nvSpPr>
          <p:cNvPr id="205" name="object 205"/>
          <p:cNvSpPr/>
          <p:nvPr/>
        </p:nvSpPr>
        <p:spPr>
          <a:xfrm>
            <a:off x="5804915" y="2717292"/>
            <a:ext cx="373380" cy="344805"/>
          </a:xfrm>
          <a:custGeom>
            <a:avLst/>
            <a:gdLst/>
            <a:ahLst/>
            <a:cxnLst/>
            <a:rect l="l" t="t" r="r" b="b"/>
            <a:pathLst>
              <a:path w="373379" h="344805">
                <a:moveTo>
                  <a:pt x="373380" y="0"/>
                </a:moveTo>
                <a:lnTo>
                  <a:pt x="0" y="0"/>
                </a:lnTo>
                <a:lnTo>
                  <a:pt x="0" y="344424"/>
                </a:lnTo>
                <a:lnTo>
                  <a:pt x="373380" y="344424"/>
                </a:lnTo>
                <a:lnTo>
                  <a:pt x="373380" y="0"/>
                </a:lnTo>
                <a:close/>
              </a:path>
            </a:pathLst>
          </a:custGeom>
          <a:solidFill>
            <a:srgbClr val="FFFF00"/>
          </a:solidFill>
        </p:spPr>
        <p:txBody>
          <a:bodyPr wrap="square" lIns="0" tIns="0" rIns="0" bIns="0" rtlCol="0"/>
          <a:lstStyle/>
          <a:p>
            <a:endParaRPr/>
          </a:p>
        </p:txBody>
      </p:sp>
      <p:sp>
        <p:nvSpPr>
          <p:cNvPr id="206" name="object 206"/>
          <p:cNvSpPr/>
          <p:nvPr/>
        </p:nvSpPr>
        <p:spPr>
          <a:xfrm>
            <a:off x="6384035" y="2621279"/>
            <a:ext cx="373380" cy="355600"/>
          </a:xfrm>
          <a:custGeom>
            <a:avLst/>
            <a:gdLst/>
            <a:ahLst/>
            <a:cxnLst/>
            <a:rect l="l" t="t" r="r" b="b"/>
            <a:pathLst>
              <a:path w="373379" h="355600">
                <a:moveTo>
                  <a:pt x="373380" y="0"/>
                </a:moveTo>
                <a:lnTo>
                  <a:pt x="0" y="0"/>
                </a:lnTo>
                <a:lnTo>
                  <a:pt x="0" y="355092"/>
                </a:lnTo>
                <a:lnTo>
                  <a:pt x="373380" y="355092"/>
                </a:lnTo>
                <a:lnTo>
                  <a:pt x="373380" y="0"/>
                </a:lnTo>
                <a:close/>
              </a:path>
            </a:pathLst>
          </a:custGeom>
          <a:solidFill>
            <a:srgbClr val="FFFF00"/>
          </a:solidFill>
        </p:spPr>
        <p:txBody>
          <a:bodyPr wrap="square" lIns="0" tIns="0" rIns="0" bIns="0" rtlCol="0"/>
          <a:lstStyle/>
          <a:p>
            <a:endParaRPr/>
          </a:p>
        </p:txBody>
      </p:sp>
      <p:sp>
        <p:nvSpPr>
          <p:cNvPr id="207" name="object 207"/>
          <p:cNvSpPr/>
          <p:nvPr/>
        </p:nvSpPr>
        <p:spPr>
          <a:xfrm>
            <a:off x="6963156" y="2528316"/>
            <a:ext cx="373380" cy="367665"/>
          </a:xfrm>
          <a:custGeom>
            <a:avLst/>
            <a:gdLst/>
            <a:ahLst/>
            <a:cxnLst/>
            <a:rect l="l" t="t" r="r" b="b"/>
            <a:pathLst>
              <a:path w="373379" h="367664">
                <a:moveTo>
                  <a:pt x="373379" y="0"/>
                </a:moveTo>
                <a:lnTo>
                  <a:pt x="0" y="0"/>
                </a:lnTo>
                <a:lnTo>
                  <a:pt x="0" y="367284"/>
                </a:lnTo>
                <a:lnTo>
                  <a:pt x="373379" y="367284"/>
                </a:lnTo>
                <a:lnTo>
                  <a:pt x="373379" y="0"/>
                </a:lnTo>
                <a:close/>
              </a:path>
            </a:pathLst>
          </a:custGeom>
          <a:solidFill>
            <a:srgbClr val="FFFF00"/>
          </a:solidFill>
        </p:spPr>
        <p:txBody>
          <a:bodyPr wrap="square" lIns="0" tIns="0" rIns="0" bIns="0" rtlCol="0"/>
          <a:lstStyle/>
          <a:p>
            <a:endParaRPr/>
          </a:p>
        </p:txBody>
      </p:sp>
      <p:sp>
        <p:nvSpPr>
          <p:cNvPr id="208" name="object 208"/>
          <p:cNvSpPr/>
          <p:nvPr/>
        </p:nvSpPr>
        <p:spPr>
          <a:xfrm>
            <a:off x="7542276" y="2471927"/>
            <a:ext cx="373380" cy="376555"/>
          </a:xfrm>
          <a:custGeom>
            <a:avLst/>
            <a:gdLst/>
            <a:ahLst/>
            <a:cxnLst/>
            <a:rect l="l" t="t" r="r" b="b"/>
            <a:pathLst>
              <a:path w="373379" h="376555">
                <a:moveTo>
                  <a:pt x="373379" y="0"/>
                </a:moveTo>
                <a:lnTo>
                  <a:pt x="0" y="0"/>
                </a:lnTo>
                <a:lnTo>
                  <a:pt x="0" y="376427"/>
                </a:lnTo>
                <a:lnTo>
                  <a:pt x="373379" y="376427"/>
                </a:lnTo>
                <a:lnTo>
                  <a:pt x="373379" y="0"/>
                </a:lnTo>
                <a:close/>
              </a:path>
            </a:pathLst>
          </a:custGeom>
          <a:solidFill>
            <a:srgbClr val="FFFF00"/>
          </a:solidFill>
        </p:spPr>
        <p:txBody>
          <a:bodyPr wrap="square" lIns="0" tIns="0" rIns="0" bIns="0" rtlCol="0"/>
          <a:lstStyle/>
          <a:p>
            <a:endParaRPr/>
          </a:p>
        </p:txBody>
      </p:sp>
      <p:sp>
        <p:nvSpPr>
          <p:cNvPr id="209" name="object 209"/>
          <p:cNvSpPr/>
          <p:nvPr/>
        </p:nvSpPr>
        <p:spPr>
          <a:xfrm>
            <a:off x="8121395" y="2427732"/>
            <a:ext cx="373380" cy="387350"/>
          </a:xfrm>
          <a:custGeom>
            <a:avLst/>
            <a:gdLst/>
            <a:ahLst/>
            <a:cxnLst/>
            <a:rect l="l" t="t" r="r" b="b"/>
            <a:pathLst>
              <a:path w="373379" h="387350">
                <a:moveTo>
                  <a:pt x="373379" y="0"/>
                </a:moveTo>
                <a:lnTo>
                  <a:pt x="0" y="0"/>
                </a:lnTo>
                <a:lnTo>
                  <a:pt x="0" y="387095"/>
                </a:lnTo>
                <a:lnTo>
                  <a:pt x="373379" y="387095"/>
                </a:lnTo>
                <a:lnTo>
                  <a:pt x="373379" y="0"/>
                </a:lnTo>
                <a:close/>
              </a:path>
            </a:pathLst>
          </a:custGeom>
          <a:solidFill>
            <a:srgbClr val="FFFF00"/>
          </a:solidFill>
        </p:spPr>
        <p:txBody>
          <a:bodyPr wrap="square" lIns="0" tIns="0" rIns="0" bIns="0" rtlCol="0"/>
          <a:lstStyle/>
          <a:p>
            <a:endParaRPr/>
          </a:p>
        </p:txBody>
      </p:sp>
      <p:sp>
        <p:nvSpPr>
          <p:cNvPr id="210" name="object 210"/>
          <p:cNvSpPr/>
          <p:nvPr/>
        </p:nvSpPr>
        <p:spPr>
          <a:xfrm>
            <a:off x="8700516" y="2391155"/>
            <a:ext cx="373380" cy="394970"/>
          </a:xfrm>
          <a:custGeom>
            <a:avLst/>
            <a:gdLst/>
            <a:ahLst/>
            <a:cxnLst/>
            <a:rect l="l" t="t" r="r" b="b"/>
            <a:pathLst>
              <a:path w="373379" h="394969">
                <a:moveTo>
                  <a:pt x="373379" y="0"/>
                </a:moveTo>
                <a:lnTo>
                  <a:pt x="0" y="0"/>
                </a:lnTo>
                <a:lnTo>
                  <a:pt x="0" y="394716"/>
                </a:lnTo>
                <a:lnTo>
                  <a:pt x="373379" y="394716"/>
                </a:lnTo>
                <a:lnTo>
                  <a:pt x="373379" y="0"/>
                </a:lnTo>
                <a:close/>
              </a:path>
            </a:pathLst>
          </a:custGeom>
          <a:solidFill>
            <a:srgbClr val="FFFF00"/>
          </a:solidFill>
        </p:spPr>
        <p:txBody>
          <a:bodyPr wrap="square" lIns="0" tIns="0" rIns="0" bIns="0" rtlCol="0"/>
          <a:lstStyle/>
          <a:p>
            <a:endParaRPr/>
          </a:p>
        </p:txBody>
      </p:sp>
      <p:sp>
        <p:nvSpPr>
          <p:cNvPr id="211" name="object 211"/>
          <p:cNvSpPr/>
          <p:nvPr/>
        </p:nvSpPr>
        <p:spPr>
          <a:xfrm>
            <a:off x="9279635" y="2324100"/>
            <a:ext cx="373380" cy="401320"/>
          </a:xfrm>
          <a:custGeom>
            <a:avLst/>
            <a:gdLst/>
            <a:ahLst/>
            <a:cxnLst/>
            <a:rect l="l" t="t" r="r" b="b"/>
            <a:pathLst>
              <a:path w="373379" h="401319">
                <a:moveTo>
                  <a:pt x="373380" y="0"/>
                </a:moveTo>
                <a:lnTo>
                  <a:pt x="0" y="0"/>
                </a:lnTo>
                <a:lnTo>
                  <a:pt x="0" y="400812"/>
                </a:lnTo>
                <a:lnTo>
                  <a:pt x="373380" y="400812"/>
                </a:lnTo>
                <a:lnTo>
                  <a:pt x="373380" y="0"/>
                </a:lnTo>
                <a:close/>
              </a:path>
            </a:pathLst>
          </a:custGeom>
          <a:solidFill>
            <a:srgbClr val="FFFF00"/>
          </a:solidFill>
        </p:spPr>
        <p:txBody>
          <a:bodyPr wrap="square" lIns="0" tIns="0" rIns="0" bIns="0" rtlCol="0"/>
          <a:lstStyle/>
          <a:p>
            <a:endParaRPr/>
          </a:p>
        </p:txBody>
      </p:sp>
      <p:sp>
        <p:nvSpPr>
          <p:cNvPr id="212" name="object 212"/>
          <p:cNvSpPr/>
          <p:nvPr/>
        </p:nvSpPr>
        <p:spPr>
          <a:xfrm>
            <a:off x="5225796" y="2849879"/>
            <a:ext cx="373380" cy="334010"/>
          </a:xfrm>
          <a:custGeom>
            <a:avLst/>
            <a:gdLst/>
            <a:ahLst/>
            <a:cxnLst/>
            <a:rect l="l" t="t" r="r" b="b"/>
            <a:pathLst>
              <a:path w="373379" h="334010">
                <a:moveTo>
                  <a:pt x="0" y="0"/>
                </a:moveTo>
                <a:lnTo>
                  <a:pt x="373379" y="0"/>
                </a:lnTo>
                <a:lnTo>
                  <a:pt x="373379" y="333756"/>
                </a:lnTo>
                <a:lnTo>
                  <a:pt x="0" y="333756"/>
                </a:lnTo>
                <a:lnTo>
                  <a:pt x="0" y="0"/>
                </a:lnTo>
                <a:close/>
              </a:path>
            </a:pathLst>
          </a:custGeom>
          <a:ln w="9144">
            <a:solidFill>
              <a:srgbClr val="000000"/>
            </a:solidFill>
          </a:ln>
        </p:spPr>
        <p:txBody>
          <a:bodyPr wrap="square" lIns="0" tIns="0" rIns="0" bIns="0" rtlCol="0"/>
          <a:lstStyle/>
          <a:p>
            <a:endParaRPr/>
          </a:p>
        </p:txBody>
      </p:sp>
      <p:sp>
        <p:nvSpPr>
          <p:cNvPr id="213" name="object 213"/>
          <p:cNvSpPr/>
          <p:nvPr/>
        </p:nvSpPr>
        <p:spPr>
          <a:xfrm>
            <a:off x="5804915" y="2717292"/>
            <a:ext cx="373380" cy="344805"/>
          </a:xfrm>
          <a:custGeom>
            <a:avLst/>
            <a:gdLst/>
            <a:ahLst/>
            <a:cxnLst/>
            <a:rect l="l" t="t" r="r" b="b"/>
            <a:pathLst>
              <a:path w="373379" h="344805">
                <a:moveTo>
                  <a:pt x="0" y="0"/>
                </a:moveTo>
                <a:lnTo>
                  <a:pt x="373380" y="0"/>
                </a:lnTo>
                <a:lnTo>
                  <a:pt x="373380" y="344424"/>
                </a:lnTo>
                <a:lnTo>
                  <a:pt x="0" y="344424"/>
                </a:lnTo>
                <a:lnTo>
                  <a:pt x="0" y="0"/>
                </a:lnTo>
                <a:close/>
              </a:path>
            </a:pathLst>
          </a:custGeom>
          <a:ln w="9144">
            <a:solidFill>
              <a:srgbClr val="000000"/>
            </a:solidFill>
          </a:ln>
        </p:spPr>
        <p:txBody>
          <a:bodyPr wrap="square" lIns="0" tIns="0" rIns="0" bIns="0" rtlCol="0"/>
          <a:lstStyle/>
          <a:p>
            <a:endParaRPr/>
          </a:p>
        </p:txBody>
      </p:sp>
      <p:sp>
        <p:nvSpPr>
          <p:cNvPr id="214" name="object 214"/>
          <p:cNvSpPr/>
          <p:nvPr/>
        </p:nvSpPr>
        <p:spPr>
          <a:xfrm>
            <a:off x="6384035" y="2621279"/>
            <a:ext cx="373380" cy="355600"/>
          </a:xfrm>
          <a:custGeom>
            <a:avLst/>
            <a:gdLst/>
            <a:ahLst/>
            <a:cxnLst/>
            <a:rect l="l" t="t" r="r" b="b"/>
            <a:pathLst>
              <a:path w="373379" h="355600">
                <a:moveTo>
                  <a:pt x="0" y="0"/>
                </a:moveTo>
                <a:lnTo>
                  <a:pt x="373380" y="0"/>
                </a:lnTo>
                <a:lnTo>
                  <a:pt x="373380" y="355092"/>
                </a:lnTo>
                <a:lnTo>
                  <a:pt x="0" y="355092"/>
                </a:lnTo>
                <a:lnTo>
                  <a:pt x="0" y="0"/>
                </a:lnTo>
                <a:close/>
              </a:path>
            </a:pathLst>
          </a:custGeom>
          <a:ln w="9144">
            <a:solidFill>
              <a:srgbClr val="000000"/>
            </a:solidFill>
          </a:ln>
        </p:spPr>
        <p:txBody>
          <a:bodyPr wrap="square" lIns="0" tIns="0" rIns="0" bIns="0" rtlCol="0"/>
          <a:lstStyle/>
          <a:p>
            <a:endParaRPr/>
          </a:p>
        </p:txBody>
      </p:sp>
      <p:sp>
        <p:nvSpPr>
          <p:cNvPr id="215" name="object 215"/>
          <p:cNvSpPr/>
          <p:nvPr/>
        </p:nvSpPr>
        <p:spPr>
          <a:xfrm>
            <a:off x="6963156" y="2528316"/>
            <a:ext cx="373380" cy="367665"/>
          </a:xfrm>
          <a:custGeom>
            <a:avLst/>
            <a:gdLst/>
            <a:ahLst/>
            <a:cxnLst/>
            <a:rect l="l" t="t" r="r" b="b"/>
            <a:pathLst>
              <a:path w="373379" h="367664">
                <a:moveTo>
                  <a:pt x="0" y="0"/>
                </a:moveTo>
                <a:lnTo>
                  <a:pt x="373379" y="0"/>
                </a:lnTo>
                <a:lnTo>
                  <a:pt x="373379" y="367284"/>
                </a:lnTo>
                <a:lnTo>
                  <a:pt x="0" y="367284"/>
                </a:lnTo>
                <a:lnTo>
                  <a:pt x="0" y="0"/>
                </a:lnTo>
                <a:close/>
              </a:path>
            </a:pathLst>
          </a:custGeom>
          <a:ln w="9144">
            <a:solidFill>
              <a:srgbClr val="000000"/>
            </a:solidFill>
          </a:ln>
        </p:spPr>
        <p:txBody>
          <a:bodyPr wrap="square" lIns="0" tIns="0" rIns="0" bIns="0" rtlCol="0"/>
          <a:lstStyle/>
          <a:p>
            <a:endParaRPr/>
          </a:p>
        </p:txBody>
      </p:sp>
      <p:sp>
        <p:nvSpPr>
          <p:cNvPr id="216" name="object 216"/>
          <p:cNvSpPr/>
          <p:nvPr/>
        </p:nvSpPr>
        <p:spPr>
          <a:xfrm>
            <a:off x="7542276" y="2471927"/>
            <a:ext cx="373380" cy="376555"/>
          </a:xfrm>
          <a:custGeom>
            <a:avLst/>
            <a:gdLst/>
            <a:ahLst/>
            <a:cxnLst/>
            <a:rect l="l" t="t" r="r" b="b"/>
            <a:pathLst>
              <a:path w="373379" h="376555">
                <a:moveTo>
                  <a:pt x="0" y="0"/>
                </a:moveTo>
                <a:lnTo>
                  <a:pt x="373379" y="0"/>
                </a:lnTo>
                <a:lnTo>
                  <a:pt x="373379" y="376427"/>
                </a:lnTo>
                <a:lnTo>
                  <a:pt x="0" y="376427"/>
                </a:lnTo>
                <a:lnTo>
                  <a:pt x="0" y="0"/>
                </a:lnTo>
                <a:close/>
              </a:path>
            </a:pathLst>
          </a:custGeom>
          <a:ln w="9144">
            <a:solidFill>
              <a:srgbClr val="000000"/>
            </a:solidFill>
          </a:ln>
        </p:spPr>
        <p:txBody>
          <a:bodyPr wrap="square" lIns="0" tIns="0" rIns="0" bIns="0" rtlCol="0"/>
          <a:lstStyle/>
          <a:p>
            <a:endParaRPr/>
          </a:p>
        </p:txBody>
      </p:sp>
      <p:sp>
        <p:nvSpPr>
          <p:cNvPr id="217" name="object 217"/>
          <p:cNvSpPr/>
          <p:nvPr/>
        </p:nvSpPr>
        <p:spPr>
          <a:xfrm>
            <a:off x="8121395" y="2427732"/>
            <a:ext cx="373380" cy="387350"/>
          </a:xfrm>
          <a:custGeom>
            <a:avLst/>
            <a:gdLst/>
            <a:ahLst/>
            <a:cxnLst/>
            <a:rect l="l" t="t" r="r" b="b"/>
            <a:pathLst>
              <a:path w="373379" h="387350">
                <a:moveTo>
                  <a:pt x="0" y="0"/>
                </a:moveTo>
                <a:lnTo>
                  <a:pt x="373379" y="0"/>
                </a:lnTo>
                <a:lnTo>
                  <a:pt x="373379" y="387095"/>
                </a:lnTo>
                <a:lnTo>
                  <a:pt x="0" y="387095"/>
                </a:lnTo>
                <a:lnTo>
                  <a:pt x="0" y="0"/>
                </a:lnTo>
                <a:close/>
              </a:path>
            </a:pathLst>
          </a:custGeom>
          <a:ln w="9144">
            <a:solidFill>
              <a:srgbClr val="000000"/>
            </a:solidFill>
          </a:ln>
        </p:spPr>
        <p:txBody>
          <a:bodyPr wrap="square" lIns="0" tIns="0" rIns="0" bIns="0" rtlCol="0"/>
          <a:lstStyle/>
          <a:p>
            <a:endParaRPr/>
          </a:p>
        </p:txBody>
      </p:sp>
      <p:sp>
        <p:nvSpPr>
          <p:cNvPr id="218" name="object 218"/>
          <p:cNvSpPr/>
          <p:nvPr/>
        </p:nvSpPr>
        <p:spPr>
          <a:xfrm>
            <a:off x="8700516" y="2391155"/>
            <a:ext cx="373380" cy="394970"/>
          </a:xfrm>
          <a:custGeom>
            <a:avLst/>
            <a:gdLst/>
            <a:ahLst/>
            <a:cxnLst/>
            <a:rect l="l" t="t" r="r" b="b"/>
            <a:pathLst>
              <a:path w="373379" h="394969">
                <a:moveTo>
                  <a:pt x="0" y="0"/>
                </a:moveTo>
                <a:lnTo>
                  <a:pt x="373379" y="0"/>
                </a:lnTo>
                <a:lnTo>
                  <a:pt x="373379" y="394716"/>
                </a:lnTo>
                <a:lnTo>
                  <a:pt x="0" y="394716"/>
                </a:lnTo>
                <a:lnTo>
                  <a:pt x="0" y="0"/>
                </a:lnTo>
                <a:close/>
              </a:path>
            </a:pathLst>
          </a:custGeom>
          <a:ln w="9144">
            <a:solidFill>
              <a:srgbClr val="000000"/>
            </a:solidFill>
          </a:ln>
        </p:spPr>
        <p:txBody>
          <a:bodyPr wrap="square" lIns="0" tIns="0" rIns="0" bIns="0" rtlCol="0"/>
          <a:lstStyle/>
          <a:p>
            <a:endParaRPr/>
          </a:p>
        </p:txBody>
      </p:sp>
      <p:sp>
        <p:nvSpPr>
          <p:cNvPr id="219" name="object 219"/>
          <p:cNvSpPr/>
          <p:nvPr/>
        </p:nvSpPr>
        <p:spPr>
          <a:xfrm>
            <a:off x="9279635" y="2324100"/>
            <a:ext cx="373380" cy="401320"/>
          </a:xfrm>
          <a:custGeom>
            <a:avLst/>
            <a:gdLst/>
            <a:ahLst/>
            <a:cxnLst/>
            <a:rect l="l" t="t" r="r" b="b"/>
            <a:pathLst>
              <a:path w="373379" h="401319">
                <a:moveTo>
                  <a:pt x="0" y="0"/>
                </a:moveTo>
                <a:lnTo>
                  <a:pt x="373380" y="0"/>
                </a:lnTo>
                <a:lnTo>
                  <a:pt x="373380" y="400812"/>
                </a:lnTo>
                <a:lnTo>
                  <a:pt x="0" y="400812"/>
                </a:lnTo>
                <a:lnTo>
                  <a:pt x="0" y="0"/>
                </a:lnTo>
                <a:close/>
              </a:path>
            </a:pathLst>
          </a:custGeom>
          <a:ln w="9144">
            <a:solidFill>
              <a:srgbClr val="000000"/>
            </a:solidFill>
          </a:ln>
        </p:spPr>
        <p:txBody>
          <a:bodyPr wrap="square" lIns="0" tIns="0" rIns="0" bIns="0" rtlCol="0"/>
          <a:lstStyle/>
          <a:p>
            <a:endParaRPr/>
          </a:p>
        </p:txBody>
      </p:sp>
      <p:sp>
        <p:nvSpPr>
          <p:cNvPr id="220" name="object 220"/>
          <p:cNvSpPr/>
          <p:nvPr/>
        </p:nvSpPr>
        <p:spPr>
          <a:xfrm>
            <a:off x="5225796" y="2540507"/>
            <a:ext cx="373380" cy="309880"/>
          </a:xfrm>
          <a:custGeom>
            <a:avLst/>
            <a:gdLst/>
            <a:ahLst/>
            <a:cxnLst/>
            <a:rect l="l" t="t" r="r" b="b"/>
            <a:pathLst>
              <a:path w="373379" h="309880">
                <a:moveTo>
                  <a:pt x="373379" y="0"/>
                </a:moveTo>
                <a:lnTo>
                  <a:pt x="0" y="0"/>
                </a:lnTo>
                <a:lnTo>
                  <a:pt x="0" y="309371"/>
                </a:lnTo>
                <a:lnTo>
                  <a:pt x="373379" y="309371"/>
                </a:lnTo>
                <a:lnTo>
                  <a:pt x="373379" y="0"/>
                </a:lnTo>
                <a:close/>
              </a:path>
            </a:pathLst>
          </a:custGeom>
          <a:solidFill>
            <a:srgbClr val="00FF00"/>
          </a:solidFill>
        </p:spPr>
        <p:txBody>
          <a:bodyPr wrap="square" lIns="0" tIns="0" rIns="0" bIns="0" rtlCol="0"/>
          <a:lstStyle/>
          <a:p>
            <a:endParaRPr/>
          </a:p>
        </p:txBody>
      </p:sp>
      <p:sp>
        <p:nvSpPr>
          <p:cNvPr id="221" name="object 221"/>
          <p:cNvSpPr/>
          <p:nvPr/>
        </p:nvSpPr>
        <p:spPr>
          <a:xfrm>
            <a:off x="5804915" y="2395727"/>
            <a:ext cx="373380" cy="321945"/>
          </a:xfrm>
          <a:custGeom>
            <a:avLst/>
            <a:gdLst/>
            <a:ahLst/>
            <a:cxnLst/>
            <a:rect l="l" t="t" r="r" b="b"/>
            <a:pathLst>
              <a:path w="373379" h="321944">
                <a:moveTo>
                  <a:pt x="373380" y="0"/>
                </a:moveTo>
                <a:lnTo>
                  <a:pt x="0" y="0"/>
                </a:lnTo>
                <a:lnTo>
                  <a:pt x="0" y="321563"/>
                </a:lnTo>
                <a:lnTo>
                  <a:pt x="373380" y="321563"/>
                </a:lnTo>
                <a:lnTo>
                  <a:pt x="373380" y="0"/>
                </a:lnTo>
                <a:close/>
              </a:path>
            </a:pathLst>
          </a:custGeom>
          <a:solidFill>
            <a:srgbClr val="00FF00"/>
          </a:solidFill>
        </p:spPr>
        <p:txBody>
          <a:bodyPr wrap="square" lIns="0" tIns="0" rIns="0" bIns="0" rtlCol="0"/>
          <a:lstStyle/>
          <a:p>
            <a:endParaRPr/>
          </a:p>
        </p:txBody>
      </p:sp>
      <p:sp>
        <p:nvSpPr>
          <p:cNvPr id="222" name="object 222"/>
          <p:cNvSpPr/>
          <p:nvPr/>
        </p:nvSpPr>
        <p:spPr>
          <a:xfrm>
            <a:off x="6384035" y="2293620"/>
            <a:ext cx="373380" cy="327660"/>
          </a:xfrm>
          <a:custGeom>
            <a:avLst/>
            <a:gdLst/>
            <a:ahLst/>
            <a:cxnLst/>
            <a:rect l="l" t="t" r="r" b="b"/>
            <a:pathLst>
              <a:path w="373379" h="327660">
                <a:moveTo>
                  <a:pt x="373380" y="0"/>
                </a:moveTo>
                <a:lnTo>
                  <a:pt x="0" y="0"/>
                </a:lnTo>
                <a:lnTo>
                  <a:pt x="0" y="327659"/>
                </a:lnTo>
                <a:lnTo>
                  <a:pt x="373380" y="327659"/>
                </a:lnTo>
                <a:lnTo>
                  <a:pt x="373380" y="0"/>
                </a:lnTo>
                <a:close/>
              </a:path>
            </a:pathLst>
          </a:custGeom>
          <a:solidFill>
            <a:srgbClr val="00FF00"/>
          </a:solidFill>
        </p:spPr>
        <p:txBody>
          <a:bodyPr wrap="square" lIns="0" tIns="0" rIns="0" bIns="0" rtlCol="0"/>
          <a:lstStyle/>
          <a:p>
            <a:endParaRPr/>
          </a:p>
        </p:txBody>
      </p:sp>
      <p:sp>
        <p:nvSpPr>
          <p:cNvPr id="223" name="object 223"/>
          <p:cNvSpPr/>
          <p:nvPr/>
        </p:nvSpPr>
        <p:spPr>
          <a:xfrm>
            <a:off x="6963156" y="2191511"/>
            <a:ext cx="373380" cy="337185"/>
          </a:xfrm>
          <a:custGeom>
            <a:avLst/>
            <a:gdLst/>
            <a:ahLst/>
            <a:cxnLst/>
            <a:rect l="l" t="t" r="r" b="b"/>
            <a:pathLst>
              <a:path w="373379" h="337185">
                <a:moveTo>
                  <a:pt x="373379" y="0"/>
                </a:moveTo>
                <a:lnTo>
                  <a:pt x="0" y="0"/>
                </a:lnTo>
                <a:lnTo>
                  <a:pt x="0" y="336803"/>
                </a:lnTo>
                <a:lnTo>
                  <a:pt x="373379" y="336803"/>
                </a:lnTo>
                <a:lnTo>
                  <a:pt x="373379" y="0"/>
                </a:lnTo>
                <a:close/>
              </a:path>
            </a:pathLst>
          </a:custGeom>
          <a:solidFill>
            <a:srgbClr val="00FF00"/>
          </a:solidFill>
        </p:spPr>
        <p:txBody>
          <a:bodyPr wrap="square" lIns="0" tIns="0" rIns="0" bIns="0" rtlCol="0"/>
          <a:lstStyle/>
          <a:p>
            <a:endParaRPr/>
          </a:p>
        </p:txBody>
      </p:sp>
      <p:sp>
        <p:nvSpPr>
          <p:cNvPr id="224" name="object 224"/>
          <p:cNvSpPr/>
          <p:nvPr/>
        </p:nvSpPr>
        <p:spPr>
          <a:xfrm>
            <a:off x="7542276" y="2127504"/>
            <a:ext cx="373380" cy="344805"/>
          </a:xfrm>
          <a:custGeom>
            <a:avLst/>
            <a:gdLst/>
            <a:ahLst/>
            <a:cxnLst/>
            <a:rect l="l" t="t" r="r" b="b"/>
            <a:pathLst>
              <a:path w="373379" h="344805">
                <a:moveTo>
                  <a:pt x="373379" y="0"/>
                </a:moveTo>
                <a:lnTo>
                  <a:pt x="0" y="0"/>
                </a:lnTo>
                <a:lnTo>
                  <a:pt x="0" y="344424"/>
                </a:lnTo>
                <a:lnTo>
                  <a:pt x="373379" y="344424"/>
                </a:lnTo>
                <a:lnTo>
                  <a:pt x="373379" y="0"/>
                </a:lnTo>
                <a:close/>
              </a:path>
            </a:pathLst>
          </a:custGeom>
          <a:solidFill>
            <a:srgbClr val="00FF00"/>
          </a:solidFill>
        </p:spPr>
        <p:txBody>
          <a:bodyPr wrap="square" lIns="0" tIns="0" rIns="0" bIns="0" rtlCol="0"/>
          <a:lstStyle/>
          <a:p>
            <a:endParaRPr/>
          </a:p>
        </p:txBody>
      </p:sp>
      <p:sp>
        <p:nvSpPr>
          <p:cNvPr id="225" name="object 225"/>
          <p:cNvSpPr/>
          <p:nvPr/>
        </p:nvSpPr>
        <p:spPr>
          <a:xfrm>
            <a:off x="8121395" y="2074164"/>
            <a:ext cx="373380" cy="353695"/>
          </a:xfrm>
          <a:custGeom>
            <a:avLst/>
            <a:gdLst/>
            <a:ahLst/>
            <a:cxnLst/>
            <a:rect l="l" t="t" r="r" b="b"/>
            <a:pathLst>
              <a:path w="373379" h="353694">
                <a:moveTo>
                  <a:pt x="373379" y="0"/>
                </a:moveTo>
                <a:lnTo>
                  <a:pt x="0" y="0"/>
                </a:lnTo>
                <a:lnTo>
                  <a:pt x="0" y="353568"/>
                </a:lnTo>
                <a:lnTo>
                  <a:pt x="373379" y="353568"/>
                </a:lnTo>
                <a:lnTo>
                  <a:pt x="373379" y="0"/>
                </a:lnTo>
                <a:close/>
              </a:path>
            </a:pathLst>
          </a:custGeom>
          <a:solidFill>
            <a:srgbClr val="00FF00"/>
          </a:solidFill>
        </p:spPr>
        <p:txBody>
          <a:bodyPr wrap="square" lIns="0" tIns="0" rIns="0" bIns="0" rtlCol="0"/>
          <a:lstStyle/>
          <a:p>
            <a:endParaRPr/>
          </a:p>
        </p:txBody>
      </p:sp>
      <p:sp>
        <p:nvSpPr>
          <p:cNvPr id="226" name="object 226"/>
          <p:cNvSpPr/>
          <p:nvPr/>
        </p:nvSpPr>
        <p:spPr>
          <a:xfrm>
            <a:off x="8700516" y="2025395"/>
            <a:ext cx="373380" cy="365760"/>
          </a:xfrm>
          <a:custGeom>
            <a:avLst/>
            <a:gdLst/>
            <a:ahLst/>
            <a:cxnLst/>
            <a:rect l="l" t="t" r="r" b="b"/>
            <a:pathLst>
              <a:path w="373379" h="365760">
                <a:moveTo>
                  <a:pt x="373379" y="0"/>
                </a:moveTo>
                <a:lnTo>
                  <a:pt x="0" y="0"/>
                </a:lnTo>
                <a:lnTo>
                  <a:pt x="0" y="365759"/>
                </a:lnTo>
                <a:lnTo>
                  <a:pt x="373379" y="365759"/>
                </a:lnTo>
                <a:lnTo>
                  <a:pt x="373379" y="0"/>
                </a:lnTo>
                <a:close/>
              </a:path>
            </a:pathLst>
          </a:custGeom>
          <a:solidFill>
            <a:srgbClr val="00FF00"/>
          </a:solidFill>
        </p:spPr>
        <p:txBody>
          <a:bodyPr wrap="square" lIns="0" tIns="0" rIns="0" bIns="0" rtlCol="0"/>
          <a:lstStyle/>
          <a:p>
            <a:endParaRPr/>
          </a:p>
        </p:txBody>
      </p:sp>
      <p:sp>
        <p:nvSpPr>
          <p:cNvPr id="227" name="object 227"/>
          <p:cNvSpPr/>
          <p:nvPr/>
        </p:nvSpPr>
        <p:spPr>
          <a:xfrm>
            <a:off x="9279635" y="1953767"/>
            <a:ext cx="373380" cy="370840"/>
          </a:xfrm>
          <a:custGeom>
            <a:avLst/>
            <a:gdLst/>
            <a:ahLst/>
            <a:cxnLst/>
            <a:rect l="l" t="t" r="r" b="b"/>
            <a:pathLst>
              <a:path w="373379" h="370839">
                <a:moveTo>
                  <a:pt x="373380" y="0"/>
                </a:moveTo>
                <a:lnTo>
                  <a:pt x="0" y="0"/>
                </a:lnTo>
                <a:lnTo>
                  <a:pt x="0" y="370332"/>
                </a:lnTo>
                <a:lnTo>
                  <a:pt x="373380" y="370332"/>
                </a:lnTo>
                <a:lnTo>
                  <a:pt x="373380" y="0"/>
                </a:lnTo>
                <a:close/>
              </a:path>
            </a:pathLst>
          </a:custGeom>
          <a:solidFill>
            <a:srgbClr val="00FF00"/>
          </a:solidFill>
        </p:spPr>
        <p:txBody>
          <a:bodyPr wrap="square" lIns="0" tIns="0" rIns="0" bIns="0" rtlCol="0"/>
          <a:lstStyle/>
          <a:p>
            <a:endParaRPr/>
          </a:p>
        </p:txBody>
      </p:sp>
      <p:sp>
        <p:nvSpPr>
          <p:cNvPr id="228" name="object 228"/>
          <p:cNvSpPr/>
          <p:nvPr/>
        </p:nvSpPr>
        <p:spPr>
          <a:xfrm>
            <a:off x="5225796" y="2540507"/>
            <a:ext cx="373380" cy="309880"/>
          </a:xfrm>
          <a:custGeom>
            <a:avLst/>
            <a:gdLst/>
            <a:ahLst/>
            <a:cxnLst/>
            <a:rect l="l" t="t" r="r" b="b"/>
            <a:pathLst>
              <a:path w="373379" h="309880">
                <a:moveTo>
                  <a:pt x="0" y="0"/>
                </a:moveTo>
                <a:lnTo>
                  <a:pt x="373379" y="0"/>
                </a:lnTo>
                <a:lnTo>
                  <a:pt x="373379" y="309371"/>
                </a:lnTo>
                <a:lnTo>
                  <a:pt x="0" y="309371"/>
                </a:lnTo>
                <a:lnTo>
                  <a:pt x="0" y="0"/>
                </a:lnTo>
                <a:close/>
              </a:path>
            </a:pathLst>
          </a:custGeom>
          <a:ln w="9144">
            <a:solidFill>
              <a:srgbClr val="000000"/>
            </a:solidFill>
          </a:ln>
        </p:spPr>
        <p:txBody>
          <a:bodyPr wrap="square" lIns="0" tIns="0" rIns="0" bIns="0" rtlCol="0"/>
          <a:lstStyle/>
          <a:p>
            <a:endParaRPr/>
          </a:p>
        </p:txBody>
      </p:sp>
      <p:sp>
        <p:nvSpPr>
          <p:cNvPr id="229" name="object 229"/>
          <p:cNvSpPr/>
          <p:nvPr/>
        </p:nvSpPr>
        <p:spPr>
          <a:xfrm>
            <a:off x="5804915" y="2395727"/>
            <a:ext cx="373380" cy="321945"/>
          </a:xfrm>
          <a:custGeom>
            <a:avLst/>
            <a:gdLst/>
            <a:ahLst/>
            <a:cxnLst/>
            <a:rect l="l" t="t" r="r" b="b"/>
            <a:pathLst>
              <a:path w="373379" h="321944">
                <a:moveTo>
                  <a:pt x="0" y="0"/>
                </a:moveTo>
                <a:lnTo>
                  <a:pt x="373380" y="0"/>
                </a:lnTo>
                <a:lnTo>
                  <a:pt x="373380" y="321563"/>
                </a:lnTo>
                <a:lnTo>
                  <a:pt x="0" y="321563"/>
                </a:lnTo>
                <a:lnTo>
                  <a:pt x="0" y="0"/>
                </a:lnTo>
                <a:close/>
              </a:path>
            </a:pathLst>
          </a:custGeom>
          <a:ln w="9144">
            <a:solidFill>
              <a:srgbClr val="000000"/>
            </a:solidFill>
          </a:ln>
        </p:spPr>
        <p:txBody>
          <a:bodyPr wrap="square" lIns="0" tIns="0" rIns="0" bIns="0" rtlCol="0"/>
          <a:lstStyle/>
          <a:p>
            <a:endParaRPr/>
          </a:p>
        </p:txBody>
      </p:sp>
      <p:sp>
        <p:nvSpPr>
          <p:cNvPr id="230" name="object 230"/>
          <p:cNvSpPr/>
          <p:nvPr/>
        </p:nvSpPr>
        <p:spPr>
          <a:xfrm>
            <a:off x="6384035" y="2293620"/>
            <a:ext cx="373380" cy="327660"/>
          </a:xfrm>
          <a:custGeom>
            <a:avLst/>
            <a:gdLst/>
            <a:ahLst/>
            <a:cxnLst/>
            <a:rect l="l" t="t" r="r" b="b"/>
            <a:pathLst>
              <a:path w="373379" h="327660">
                <a:moveTo>
                  <a:pt x="0" y="0"/>
                </a:moveTo>
                <a:lnTo>
                  <a:pt x="373380" y="0"/>
                </a:lnTo>
                <a:lnTo>
                  <a:pt x="373380" y="327659"/>
                </a:lnTo>
                <a:lnTo>
                  <a:pt x="0" y="327659"/>
                </a:lnTo>
                <a:lnTo>
                  <a:pt x="0" y="0"/>
                </a:lnTo>
                <a:close/>
              </a:path>
            </a:pathLst>
          </a:custGeom>
          <a:ln w="9144">
            <a:solidFill>
              <a:srgbClr val="000000"/>
            </a:solidFill>
          </a:ln>
        </p:spPr>
        <p:txBody>
          <a:bodyPr wrap="square" lIns="0" tIns="0" rIns="0" bIns="0" rtlCol="0"/>
          <a:lstStyle/>
          <a:p>
            <a:endParaRPr/>
          </a:p>
        </p:txBody>
      </p:sp>
      <p:sp>
        <p:nvSpPr>
          <p:cNvPr id="231" name="object 231"/>
          <p:cNvSpPr/>
          <p:nvPr/>
        </p:nvSpPr>
        <p:spPr>
          <a:xfrm>
            <a:off x="6963156" y="2191511"/>
            <a:ext cx="373380" cy="337185"/>
          </a:xfrm>
          <a:custGeom>
            <a:avLst/>
            <a:gdLst/>
            <a:ahLst/>
            <a:cxnLst/>
            <a:rect l="l" t="t" r="r" b="b"/>
            <a:pathLst>
              <a:path w="373379" h="337185">
                <a:moveTo>
                  <a:pt x="0" y="0"/>
                </a:moveTo>
                <a:lnTo>
                  <a:pt x="373379" y="0"/>
                </a:lnTo>
                <a:lnTo>
                  <a:pt x="373379" y="336803"/>
                </a:lnTo>
                <a:lnTo>
                  <a:pt x="0" y="336803"/>
                </a:lnTo>
                <a:lnTo>
                  <a:pt x="0" y="0"/>
                </a:lnTo>
                <a:close/>
              </a:path>
            </a:pathLst>
          </a:custGeom>
          <a:ln w="9144">
            <a:solidFill>
              <a:srgbClr val="000000"/>
            </a:solidFill>
          </a:ln>
        </p:spPr>
        <p:txBody>
          <a:bodyPr wrap="square" lIns="0" tIns="0" rIns="0" bIns="0" rtlCol="0"/>
          <a:lstStyle/>
          <a:p>
            <a:endParaRPr/>
          </a:p>
        </p:txBody>
      </p:sp>
      <p:sp>
        <p:nvSpPr>
          <p:cNvPr id="232" name="object 232"/>
          <p:cNvSpPr/>
          <p:nvPr/>
        </p:nvSpPr>
        <p:spPr>
          <a:xfrm>
            <a:off x="7542276" y="2127504"/>
            <a:ext cx="373380" cy="344805"/>
          </a:xfrm>
          <a:custGeom>
            <a:avLst/>
            <a:gdLst/>
            <a:ahLst/>
            <a:cxnLst/>
            <a:rect l="l" t="t" r="r" b="b"/>
            <a:pathLst>
              <a:path w="373379" h="344805">
                <a:moveTo>
                  <a:pt x="0" y="0"/>
                </a:moveTo>
                <a:lnTo>
                  <a:pt x="373379" y="0"/>
                </a:lnTo>
                <a:lnTo>
                  <a:pt x="373379" y="344424"/>
                </a:lnTo>
                <a:lnTo>
                  <a:pt x="0" y="344424"/>
                </a:lnTo>
                <a:lnTo>
                  <a:pt x="0" y="0"/>
                </a:lnTo>
                <a:close/>
              </a:path>
            </a:pathLst>
          </a:custGeom>
          <a:ln w="9144">
            <a:solidFill>
              <a:srgbClr val="000000"/>
            </a:solidFill>
          </a:ln>
        </p:spPr>
        <p:txBody>
          <a:bodyPr wrap="square" lIns="0" tIns="0" rIns="0" bIns="0" rtlCol="0"/>
          <a:lstStyle/>
          <a:p>
            <a:endParaRPr/>
          </a:p>
        </p:txBody>
      </p:sp>
      <p:sp>
        <p:nvSpPr>
          <p:cNvPr id="233" name="object 233"/>
          <p:cNvSpPr/>
          <p:nvPr/>
        </p:nvSpPr>
        <p:spPr>
          <a:xfrm>
            <a:off x="8121395" y="2074164"/>
            <a:ext cx="373380" cy="353695"/>
          </a:xfrm>
          <a:custGeom>
            <a:avLst/>
            <a:gdLst/>
            <a:ahLst/>
            <a:cxnLst/>
            <a:rect l="l" t="t" r="r" b="b"/>
            <a:pathLst>
              <a:path w="373379" h="353694">
                <a:moveTo>
                  <a:pt x="0" y="0"/>
                </a:moveTo>
                <a:lnTo>
                  <a:pt x="373379" y="0"/>
                </a:lnTo>
                <a:lnTo>
                  <a:pt x="373379" y="353568"/>
                </a:lnTo>
                <a:lnTo>
                  <a:pt x="0" y="353568"/>
                </a:lnTo>
                <a:lnTo>
                  <a:pt x="0" y="0"/>
                </a:lnTo>
                <a:close/>
              </a:path>
            </a:pathLst>
          </a:custGeom>
          <a:ln w="9143">
            <a:solidFill>
              <a:srgbClr val="000000"/>
            </a:solidFill>
          </a:ln>
        </p:spPr>
        <p:txBody>
          <a:bodyPr wrap="square" lIns="0" tIns="0" rIns="0" bIns="0" rtlCol="0"/>
          <a:lstStyle/>
          <a:p>
            <a:endParaRPr/>
          </a:p>
        </p:txBody>
      </p:sp>
      <p:sp>
        <p:nvSpPr>
          <p:cNvPr id="234" name="object 234"/>
          <p:cNvSpPr/>
          <p:nvPr/>
        </p:nvSpPr>
        <p:spPr>
          <a:xfrm>
            <a:off x="8700516" y="2025395"/>
            <a:ext cx="373380" cy="365760"/>
          </a:xfrm>
          <a:custGeom>
            <a:avLst/>
            <a:gdLst/>
            <a:ahLst/>
            <a:cxnLst/>
            <a:rect l="l" t="t" r="r" b="b"/>
            <a:pathLst>
              <a:path w="373379" h="365760">
                <a:moveTo>
                  <a:pt x="0" y="0"/>
                </a:moveTo>
                <a:lnTo>
                  <a:pt x="373379" y="0"/>
                </a:lnTo>
                <a:lnTo>
                  <a:pt x="373379" y="365759"/>
                </a:lnTo>
                <a:lnTo>
                  <a:pt x="0" y="365759"/>
                </a:lnTo>
                <a:lnTo>
                  <a:pt x="0" y="0"/>
                </a:lnTo>
                <a:close/>
              </a:path>
            </a:pathLst>
          </a:custGeom>
          <a:ln w="9144">
            <a:solidFill>
              <a:srgbClr val="000000"/>
            </a:solidFill>
          </a:ln>
        </p:spPr>
        <p:txBody>
          <a:bodyPr wrap="square" lIns="0" tIns="0" rIns="0" bIns="0" rtlCol="0"/>
          <a:lstStyle/>
          <a:p>
            <a:endParaRPr/>
          </a:p>
        </p:txBody>
      </p:sp>
      <p:sp>
        <p:nvSpPr>
          <p:cNvPr id="235" name="object 235"/>
          <p:cNvSpPr/>
          <p:nvPr/>
        </p:nvSpPr>
        <p:spPr>
          <a:xfrm>
            <a:off x="9279635" y="1953767"/>
            <a:ext cx="373380" cy="370840"/>
          </a:xfrm>
          <a:custGeom>
            <a:avLst/>
            <a:gdLst/>
            <a:ahLst/>
            <a:cxnLst/>
            <a:rect l="l" t="t" r="r" b="b"/>
            <a:pathLst>
              <a:path w="373379" h="370839">
                <a:moveTo>
                  <a:pt x="0" y="0"/>
                </a:moveTo>
                <a:lnTo>
                  <a:pt x="373380" y="0"/>
                </a:lnTo>
                <a:lnTo>
                  <a:pt x="373380" y="370332"/>
                </a:lnTo>
                <a:lnTo>
                  <a:pt x="0" y="370332"/>
                </a:lnTo>
                <a:lnTo>
                  <a:pt x="0" y="0"/>
                </a:lnTo>
                <a:close/>
              </a:path>
            </a:pathLst>
          </a:custGeom>
          <a:ln w="9144">
            <a:solidFill>
              <a:srgbClr val="000000"/>
            </a:solidFill>
          </a:ln>
        </p:spPr>
        <p:txBody>
          <a:bodyPr wrap="square" lIns="0" tIns="0" rIns="0" bIns="0" rtlCol="0"/>
          <a:lstStyle/>
          <a:p>
            <a:endParaRPr/>
          </a:p>
        </p:txBody>
      </p:sp>
      <p:sp>
        <p:nvSpPr>
          <p:cNvPr id="236" name="object 236"/>
          <p:cNvSpPr/>
          <p:nvPr/>
        </p:nvSpPr>
        <p:spPr>
          <a:xfrm>
            <a:off x="5225796" y="2258567"/>
            <a:ext cx="373380" cy="281940"/>
          </a:xfrm>
          <a:custGeom>
            <a:avLst/>
            <a:gdLst/>
            <a:ahLst/>
            <a:cxnLst/>
            <a:rect l="l" t="t" r="r" b="b"/>
            <a:pathLst>
              <a:path w="373379" h="281939">
                <a:moveTo>
                  <a:pt x="373379" y="0"/>
                </a:moveTo>
                <a:lnTo>
                  <a:pt x="0" y="0"/>
                </a:lnTo>
                <a:lnTo>
                  <a:pt x="0" y="281940"/>
                </a:lnTo>
                <a:lnTo>
                  <a:pt x="373379" y="281940"/>
                </a:lnTo>
                <a:lnTo>
                  <a:pt x="373379" y="0"/>
                </a:lnTo>
                <a:close/>
              </a:path>
            </a:pathLst>
          </a:custGeom>
          <a:solidFill>
            <a:srgbClr val="FF99FF"/>
          </a:solidFill>
        </p:spPr>
        <p:txBody>
          <a:bodyPr wrap="square" lIns="0" tIns="0" rIns="0" bIns="0" rtlCol="0"/>
          <a:lstStyle/>
          <a:p>
            <a:endParaRPr/>
          </a:p>
        </p:txBody>
      </p:sp>
      <p:sp>
        <p:nvSpPr>
          <p:cNvPr id="237" name="object 237"/>
          <p:cNvSpPr/>
          <p:nvPr/>
        </p:nvSpPr>
        <p:spPr>
          <a:xfrm>
            <a:off x="5804915" y="2113788"/>
            <a:ext cx="373380" cy="281940"/>
          </a:xfrm>
          <a:custGeom>
            <a:avLst/>
            <a:gdLst/>
            <a:ahLst/>
            <a:cxnLst/>
            <a:rect l="l" t="t" r="r" b="b"/>
            <a:pathLst>
              <a:path w="373379" h="281939">
                <a:moveTo>
                  <a:pt x="373380" y="0"/>
                </a:moveTo>
                <a:lnTo>
                  <a:pt x="0" y="0"/>
                </a:lnTo>
                <a:lnTo>
                  <a:pt x="0" y="281939"/>
                </a:lnTo>
                <a:lnTo>
                  <a:pt x="373380" y="281939"/>
                </a:lnTo>
                <a:lnTo>
                  <a:pt x="373380" y="0"/>
                </a:lnTo>
                <a:close/>
              </a:path>
            </a:pathLst>
          </a:custGeom>
          <a:solidFill>
            <a:srgbClr val="FF99FF"/>
          </a:solidFill>
        </p:spPr>
        <p:txBody>
          <a:bodyPr wrap="square" lIns="0" tIns="0" rIns="0" bIns="0" rtlCol="0"/>
          <a:lstStyle/>
          <a:p>
            <a:endParaRPr/>
          </a:p>
        </p:txBody>
      </p:sp>
      <p:sp>
        <p:nvSpPr>
          <p:cNvPr id="238" name="object 238"/>
          <p:cNvSpPr/>
          <p:nvPr/>
        </p:nvSpPr>
        <p:spPr>
          <a:xfrm>
            <a:off x="6384035" y="2013204"/>
            <a:ext cx="373380" cy="280670"/>
          </a:xfrm>
          <a:custGeom>
            <a:avLst/>
            <a:gdLst/>
            <a:ahLst/>
            <a:cxnLst/>
            <a:rect l="l" t="t" r="r" b="b"/>
            <a:pathLst>
              <a:path w="373379" h="280669">
                <a:moveTo>
                  <a:pt x="373380" y="0"/>
                </a:moveTo>
                <a:lnTo>
                  <a:pt x="0" y="0"/>
                </a:lnTo>
                <a:lnTo>
                  <a:pt x="0" y="280416"/>
                </a:lnTo>
                <a:lnTo>
                  <a:pt x="373380" y="280416"/>
                </a:lnTo>
                <a:lnTo>
                  <a:pt x="373380" y="0"/>
                </a:lnTo>
                <a:close/>
              </a:path>
            </a:pathLst>
          </a:custGeom>
          <a:solidFill>
            <a:srgbClr val="FF99FF"/>
          </a:solidFill>
        </p:spPr>
        <p:txBody>
          <a:bodyPr wrap="square" lIns="0" tIns="0" rIns="0" bIns="0" rtlCol="0"/>
          <a:lstStyle/>
          <a:p>
            <a:endParaRPr/>
          </a:p>
        </p:txBody>
      </p:sp>
      <p:sp>
        <p:nvSpPr>
          <p:cNvPr id="239" name="object 239"/>
          <p:cNvSpPr/>
          <p:nvPr/>
        </p:nvSpPr>
        <p:spPr>
          <a:xfrm>
            <a:off x="6963156" y="1912620"/>
            <a:ext cx="373380" cy="279400"/>
          </a:xfrm>
          <a:custGeom>
            <a:avLst/>
            <a:gdLst/>
            <a:ahLst/>
            <a:cxnLst/>
            <a:rect l="l" t="t" r="r" b="b"/>
            <a:pathLst>
              <a:path w="373379" h="279400">
                <a:moveTo>
                  <a:pt x="373379" y="0"/>
                </a:moveTo>
                <a:lnTo>
                  <a:pt x="0" y="0"/>
                </a:lnTo>
                <a:lnTo>
                  <a:pt x="0" y="278891"/>
                </a:lnTo>
                <a:lnTo>
                  <a:pt x="373379" y="278891"/>
                </a:lnTo>
                <a:lnTo>
                  <a:pt x="373379" y="0"/>
                </a:lnTo>
                <a:close/>
              </a:path>
            </a:pathLst>
          </a:custGeom>
          <a:solidFill>
            <a:srgbClr val="FF99FF"/>
          </a:solidFill>
        </p:spPr>
        <p:txBody>
          <a:bodyPr wrap="square" lIns="0" tIns="0" rIns="0" bIns="0" rtlCol="0"/>
          <a:lstStyle/>
          <a:p>
            <a:endParaRPr/>
          </a:p>
        </p:txBody>
      </p:sp>
      <p:sp>
        <p:nvSpPr>
          <p:cNvPr id="240" name="object 240"/>
          <p:cNvSpPr/>
          <p:nvPr/>
        </p:nvSpPr>
        <p:spPr>
          <a:xfrm>
            <a:off x="7542276" y="1850135"/>
            <a:ext cx="373380" cy="277495"/>
          </a:xfrm>
          <a:custGeom>
            <a:avLst/>
            <a:gdLst/>
            <a:ahLst/>
            <a:cxnLst/>
            <a:rect l="l" t="t" r="r" b="b"/>
            <a:pathLst>
              <a:path w="373379" h="277494">
                <a:moveTo>
                  <a:pt x="373379" y="0"/>
                </a:moveTo>
                <a:lnTo>
                  <a:pt x="0" y="0"/>
                </a:lnTo>
                <a:lnTo>
                  <a:pt x="0" y="277367"/>
                </a:lnTo>
                <a:lnTo>
                  <a:pt x="373379" y="277367"/>
                </a:lnTo>
                <a:lnTo>
                  <a:pt x="373379" y="0"/>
                </a:lnTo>
                <a:close/>
              </a:path>
            </a:pathLst>
          </a:custGeom>
          <a:solidFill>
            <a:srgbClr val="FF99FF"/>
          </a:solidFill>
        </p:spPr>
        <p:txBody>
          <a:bodyPr wrap="square" lIns="0" tIns="0" rIns="0" bIns="0" rtlCol="0"/>
          <a:lstStyle/>
          <a:p>
            <a:endParaRPr/>
          </a:p>
        </p:txBody>
      </p:sp>
      <p:sp>
        <p:nvSpPr>
          <p:cNvPr id="241" name="object 241"/>
          <p:cNvSpPr/>
          <p:nvPr/>
        </p:nvSpPr>
        <p:spPr>
          <a:xfrm>
            <a:off x="8121395" y="1796795"/>
            <a:ext cx="373380" cy="277495"/>
          </a:xfrm>
          <a:custGeom>
            <a:avLst/>
            <a:gdLst/>
            <a:ahLst/>
            <a:cxnLst/>
            <a:rect l="l" t="t" r="r" b="b"/>
            <a:pathLst>
              <a:path w="373379" h="277494">
                <a:moveTo>
                  <a:pt x="373379" y="0"/>
                </a:moveTo>
                <a:lnTo>
                  <a:pt x="0" y="0"/>
                </a:lnTo>
                <a:lnTo>
                  <a:pt x="0" y="277367"/>
                </a:lnTo>
                <a:lnTo>
                  <a:pt x="373379" y="277367"/>
                </a:lnTo>
                <a:lnTo>
                  <a:pt x="373379" y="0"/>
                </a:lnTo>
                <a:close/>
              </a:path>
            </a:pathLst>
          </a:custGeom>
          <a:solidFill>
            <a:srgbClr val="FF99FF"/>
          </a:solidFill>
        </p:spPr>
        <p:txBody>
          <a:bodyPr wrap="square" lIns="0" tIns="0" rIns="0" bIns="0" rtlCol="0"/>
          <a:lstStyle/>
          <a:p>
            <a:endParaRPr/>
          </a:p>
        </p:txBody>
      </p:sp>
      <p:sp>
        <p:nvSpPr>
          <p:cNvPr id="242" name="object 242"/>
          <p:cNvSpPr/>
          <p:nvPr/>
        </p:nvSpPr>
        <p:spPr>
          <a:xfrm>
            <a:off x="8700516" y="1746504"/>
            <a:ext cx="373380" cy="279400"/>
          </a:xfrm>
          <a:custGeom>
            <a:avLst/>
            <a:gdLst/>
            <a:ahLst/>
            <a:cxnLst/>
            <a:rect l="l" t="t" r="r" b="b"/>
            <a:pathLst>
              <a:path w="373379" h="279400">
                <a:moveTo>
                  <a:pt x="373379" y="0"/>
                </a:moveTo>
                <a:lnTo>
                  <a:pt x="0" y="0"/>
                </a:lnTo>
                <a:lnTo>
                  <a:pt x="0" y="278892"/>
                </a:lnTo>
                <a:lnTo>
                  <a:pt x="373379" y="278892"/>
                </a:lnTo>
                <a:lnTo>
                  <a:pt x="373379" y="0"/>
                </a:lnTo>
                <a:close/>
              </a:path>
            </a:pathLst>
          </a:custGeom>
          <a:solidFill>
            <a:srgbClr val="FF99FF"/>
          </a:solidFill>
        </p:spPr>
        <p:txBody>
          <a:bodyPr wrap="square" lIns="0" tIns="0" rIns="0" bIns="0" rtlCol="0"/>
          <a:lstStyle/>
          <a:p>
            <a:endParaRPr/>
          </a:p>
        </p:txBody>
      </p:sp>
      <p:sp>
        <p:nvSpPr>
          <p:cNvPr id="243" name="object 243"/>
          <p:cNvSpPr/>
          <p:nvPr/>
        </p:nvSpPr>
        <p:spPr>
          <a:xfrm>
            <a:off x="9279635" y="1674876"/>
            <a:ext cx="373380" cy="279400"/>
          </a:xfrm>
          <a:custGeom>
            <a:avLst/>
            <a:gdLst/>
            <a:ahLst/>
            <a:cxnLst/>
            <a:rect l="l" t="t" r="r" b="b"/>
            <a:pathLst>
              <a:path w="373379" h="279400">
                <a:moveTo>
                  <a:pt x="373380" y="0"/>
                </a:moveTo>
                <a:lnTo>
                  <a:pt x="0" y="0"/>
                </a:lnTo>
                <a:lnTo>
                  <a:pt x="0" y="278891"/>
                </a:lnTo>
                <a:lnTo>
                  <a:pt x="373380" y="278891"/>
                </a:lnTo>
                <a:lnTo>
                  <a:pt x="373380" y="0"/>
                </a:lnTo>
                <a:close/>
              </a:path>
            </a:pathLst>
          </a:custGeom>
          <a:solidFill>
            <a:srgbClr val="FF99FF"/>
          </a:solidFill>
        </p:spPr>
        <p:txBody>
          <a:bodyPr wrap="square" lIns="0" tIns="0" rIns="0" bIns="0" rtlCol="0"/>
          <a:lstStyle/>
          <a:p>
            <a:endParaRPr/>
          </a:p>
        </p:txBody>
      </p:sp>
      <p:sp>
        <p:nvSpPr>
          <p:cNvPr id="244" name="object 244"/>
          <p:cNvSpPr/>
          <p:nvPr/>
        </p:nvSpPr>
        <p:spPr>
          <a:xfrm>
            <a:off x="5225796" y="2258567"/>
            <a:ext cx="373380" cy="281940"/>
          </a:xfrm>
          <a:custGeom>
            <a:avLst/>
            <a:gdLst/>
            <a:ahLst/>
            <a:cxnLst/>
            <a:rect l="l" t="t" r="r" b="b"/>
            <a:pathLst>
              <a:path w="373379" h="281939">
                <a:moveTo>
                  <a:pt x="0" y="0"/>
                </a:moveTo>
                <a:lnTo>
                  <a:pt x="373379" y="0"/>
                </a:lnTo>
                <a:lnTo>
                  <a:pt x="373379" y="281940"/>
                </a:lnTo>
                <a:lnTo>
                  <a:pt x="0" y="281940"/>
                </a:lnTo>
                <a:lnTo>
                  <a:pt x="0" y="0"/>
                </a:lnTo>
                <a:close/>
              </a:path>
            </a:pathLst>
          </a:custGeom>
          <a:ln w="9144">
            <a:solidFill>
              <a:srgbClr val="000000"/>
            </a:solidFill>
          </a:ln>
        </p:spPr>
        <p:txBody>
          <a:bodyPr wrap="square" lIns="0" tIns="0" rIns="0" bIns="0" rtlCol="0"/>
          <a:lstStyle/>
          <a:p>
            <a:endParaRPr/>
          </a:p>
        </p:txBody>
      </p:sp>
      <p:sp>
        <p:nvSpPr>
          <p:cNvPr id="245" name="object 245"/>
          <p:cNvSpPr/>
          <p:nvPr/>
        </p:nvSpPr>
        <p:spPr>
          <a:xfrm>
            <a:off x="5804915" y="2113788"/>
            <a:ext cx="373380" cy="281940"/>
          </a:xfrm>
          <a:custGeom>
            <a:avLst/>
            <a:gdLst/>
            <a:ahLst/>
            <a:cxnLst/>
            <a:rect l="l" t="t" r="r" b="b"/>
            <a:pathLst>
              <a:path w="373379" h="281939">
                <a:moveTo>
                  <a:pt x="0" y="0"/>
                </a:moveTo>
                <a:lnTo>
                  <a:pt x="373380" y="0"/>
                </a:lnTo>
                <a:lnTo>
                  <a:pt x="373380" y="281939"/>
                </a:lnTo>
                <a:lnTo>
                  <a:pt x="0" y="281939"/>
                </a:lnTo>
                <a:lnTo>
                  <a:pt x="0" y="0"/>
                </a:lnTo>
                <a:close/>
              </a:path>
            </a:pathLst>
          </a:custGeom>
          <a:ln w="9143">
            <a:solidFill>
              <a:srgbClr val="000000"/>
            </a:solidFill>
          </a:ln>
        </p:spPr>
        <p:txBody>
          <a:bodyPr wrap="square" lIns="0" tIns="0" rIns="0" bIns="0" rtlCol="0"/>
          <a:lstStyle/>
          <a:p>
            <a:endParaRPr/>
          </a:p>
        </p:txBody>
      </p:sp>
      <p:sp>
        <p:nvSpPr>
          <p:cNvPr id="246" name="object 246"/>
          <p:cNvSpPr/>
          <p:nvPr/>
        </p:nvSpPr>
        <p:spPr>
          <a:xfrm>
            <a:off x="6384035" y="2013204"/>
            <a:ext cx="373380" cy="280670"/>
          </a:xfrm>
          <a:custGeom>
            <a:avLst/>
            <a:gdLst/>
            <a:ahLst/>
            <a:cxnLst/>
            <a:rect l="l" t="t" r="r" b="b"/>
            <a:pathLst>
              <a:path w="373379" h="280669">
                <a:moveTo>
                  <a:pt x="0" y="0"/>
                </a:moveTo>
                <a:lnTo>
                  <a:pt x="373380" y="0"/>
                </a:lnTo>
                <a:lnTo>
                  <a:pt x="373380" y="280416"/>
                </a:lnTo>
                <a:lnTo>
                  <a:pt x="0" y="280416"/>
                </a:lnTo>
                <a:lnTo>
                  <a:pt x="0" y="0"/>
                </a:lnTo>
                <a:close/>
              </a:path>
            </a:pathLst>
          </a:custGeom>
          <a:ln w="9144">
            <a:solidFill>
              <a:srgbClr val="000000"/>
            </a:solidFill>
          </a:ln>
        </p:spPr>
        <p:txBody>
          <a:bodyPr wrap="square" lIns="0" tIns="0" rIns="0" bIns="0" rtlCol="0"/>
          <a:lstStyle/>
          <a:p>
            <a:endParaRPr/>
          </a:p>
        </p:txBody>
      </p:sp>
      <p:sp>
        <p:nvSpPr>
          <p:cNvPr id="247" name="object 247"/>
          <p:cNvSpPr/>
          <p:nvPr/>
        </p:nvSpPr>
        <p:spPr>
          <a:xfrm>
            <a:off x="6963156" y="1912620"/>
            <a:ext cx="373380" cy="279400"/>
          </a:xfrm>
          <a:custGeom>
            <a:avLst/>
            <a:gdLst/>
            <a:ahLst/>
            <a:cxnLst/>
            <a:rect l="l" t="t" r="r" b="b"/>
            <a:pathLst>
              <a:path w="373379" h="279400">
                <a:moveTo>
                  <a:pt x="0" y="0"/>
                </a:moveTo>
                <a:lnTo>
                  <a:pt x="373379" y="0"/>
                </a:lnTo>
                <a:lnTo>
                  <a:pt x="373379" y="278891"/>
                </a:lnTo>
                <a:lnTo>
                  <a:pt x="0" y="278891"/>
                </a:lnTo>
                <a:lnTo>
                  <a:pt x="0" y="0"/>
                </a:lnTo>
                <a:close/>
              </a:path>
            </a:pathLst>
          </a:custGeom>
          <a:ln w="9144">
            <a:solidFill>
              <a:srgbClr val="000000"/>
            </a:solidFill>
          </a:ln>
        </p:spPr>
        <p:txBody>
          <a:bodyPr wrap="square" lIns="0" tIns="0" rIns="0" bIns="0" rtlCol="0"/>
          <a:lstStyle/>
          <a:p>
            <a:endParaRPr/>
          </a:p>
        </p:txBody>
      </p:sp>
      <p:sp>
        <p:nvSpPr>
          <p:cNvPr id="248" name="object 248"/>
          <p:cNvSpPr/>
          <p:nvPr/>
        </p:nvSpPr>
        <p:spPr>
          <a:xfrm>
            <a:off x="7542276" y="1850135"/>
            <a:ext cx="373380" cy="277495"/>
          </a:xfrm>
          <a:custGeom>
            <a:avLst/>
            <a:gdLst/>
            <a:ahLst/>
            <a:cxnLst/>
            <a:rect l="l" t="t" r="r" b="b"/>
            <a:pathLst>
              <a:path w="373379" h="277494">
                <a:moveTo>
                  <a:pt x="0" y="0"/>
                </a:moveTo>
                <a:lnTo>
                  <a:pt x="373379" y="0"/>
                </a:lnTo>
                <a:lnTo>
                  <a:pt x="373379" y="277367"/>
                </a:lnTo>
                <a:lnTo>
                  <a:pt x="0" y="277367"/>
                </a:lnTo>
                <a:lnTo>
                  <a:pt x="0" y="0"/>
                </a:lnTo>
                <a:close/>
              </a:path>
            </a:pathLst>
          </a:custGeom>
          <a:ln w="9144">
            <a:solidFill>
              <a:srgbClr val="000000"/>
            </a:solidFill>
          </a:ln>
        </p:spPr>
        <p:txBody>
          <a:bodyPr wrap="square" lIns="0" tIns="0" rIns="0" bIns="0" rtlCol="0"/>
          <a:lstStyle/>
          <a:p>
            <a:endParaRPr/>
          </a:p>
        </p:txBody>
      </p:sp>
      <p:sp>
        <p:nvSpPr>
          <p:cNvPr id="249" name="object 249"/>
          <p:cNvSpPr/>
          <p:nvPr/>
        </p:nvSpPr>
        <p:spPr>
          <a:xfrm>
            <a:off x="8121395" y="1796795"/>
            <a:ext cx="373380" cy="277495"/>
          </a:xfrm>
          <a:custGeom>
            <a:avLst/>
            <a:gdLst/>
            <a:ahLst/>
            <a:cxnLst/>
            <a:rect l="l" t="t" r="r" b="b"/>
            <a:pathLst>
              <a:path w="373379" h="277494">
                <a:moveTo>
                  <a:pt x="0" y="0"/>
                </a:moveTo>
                <a:lnTo>
                  <a:pt x="373379" y="0"/>
                </a:lnTo>
                <a:lnTo>
                  <a:pt x="373379" y="277367"/>
                </a:lnTo>
                <a:lnTo>
                  <a:pt x="0" y="277367"/>
                </a:lnTo>
                <a:lnTo>
                  <a:pt x="0" y="0"/>
                </a:lnTo>
                <a:close/>
              </a:path>
            </a:pathLst>
          </a:custGeom>
          <a:ln w="9144">
            <a:solidFill>
              <a:srgbClr val="000000"/>
            </a:solidFill>
          </a:ln>
        </p:spPr>
        <p:txBody>
          <a:bodyPr wrap="square" lIns="0" tIns="0" rIns="0" bIns="0" rtlCol="0"/>
          <a:lstStyle/>
          <a:p>
            <a:endParaRPr/>
          </a:p>
        </p:txBody>
      </p:sp>
      <p:sp>
        <p:nvSpPr>
          <p:cNvPr id="250" name="object 250"/>
          <p:cNvSpPr/>
          <p:nvPr/>
        </p:nvSpPr>
        <p:spPr>
          <a:xfrm>
            <a:off x="8700516" y="1746504"/>
            <a:ext cx="373380" cy="279400"/>
          </a:xfrm>
          <a:custGeom>
            <a:avLst/>
            <a:gdLst/>
            <a:ahLst/>
            <a:cxnLst/>
            <a:rect l="l" t="t" r="r" b="b"/>
            <a:pathLst>
              <a:path w="373379" h="279400">
                <a:moveTo>
                  <a:pt x="0" y="0"/>
                </a:moveTo>
                <a:lnTo>
                  <a:pt x="373379" y="0"/>
                </a:lnTo>
                <a:lnTo>
                  <a:pt x="373379" y="278892"/>
                </a:lnTo>
                <a:lnTo>
                  <a:pt x="0" y="278892"/>
                </a:lnTo>
                <a:lnTo>
                  <a:pt x="0" y="0"/>
                </a:lnTo>
                <a:close/>
              </a:path>
            </a:pathLst>
          </a:custGeom>
          <a:ln w="9144">
            <a:solidFill>
              <a:srgbClr val="000000"/>
            </a:solidFill>
          </a:ln>
        </p:spPr>
        <p:txBody>
          <a:bodyPr wrap="square" lIns="0" tIns="0" rIns="0" bIns="0" rtlCol="0"/>
          <a:lstStyle/>
          <a:p>
            <a:endParaRPr/>
          </a:p>
        </p:txBody>
      </p:sp>
      <p:sp>
        <p:nvSpPr>
          <p:cNvPr id="251" name="object 251"/>
          <p:cNvSpPr/>
          <p:nvPr/>
        </p:nvSpPr>
        <p:spPr>
          <a:xfrm>
            <a:off x="9279635" y="1674876"/>
            <a:ext cx="373380" cy="279400"/>
          </a:xfrm>
          <a:custGeom>
            <a:avLst/>
            <a:gdLst/>
            <a:ahLst/>
            <a:cxnLst/>
            <a:rect l="l" t="t" r="r" b="b"/>
            <a:pathLst>
              <a:path w="373379" h="279400">
                <a:moveTo>
                  <a:pt x="0" y="0"/>
                </a:moveTo>
                <a:lnTo>
                  <a:pt x="373380" y="0"/>
                </a:lnTo>
                <a:lnTo>
                  <a:pt x="373380" y="278891"/>
                </a:lnTo>
                <a:lnTo>
                  <a:pt x="0" y="278891"/>
                </a:lnTo>
                <a:lnTo>
                  <a:pt x="0" y="0"/>
                </a:lnTo>
                <a:close/>
              </a:path>
            </a:pathLst>
          </a:custGeom>
          <a:ln w="9144">
            <a:solidFill>
              <a:srgbClr val="000000"/>
            </a:solidFill>
          </a:ln>
        </p:spPr>
        <p:txBody>
          <a:bodyPr wrap="square" lIns="0" tIns="0" rIns="0" bIns="0" rtlCol="0"/>
          <a:lstStyle/>
          <a:p>
            <a:endParaRPr/>
          </a:p>
        </p:txBody>
      </p:sp>
      <p:sp>
        <p:nvSpPr>
          <p:cNvPr id="252" name="object 252"/>
          <p:cNvSpPr/>
          <p:nvPr/>
        </p:nvSpPr>
        <p:spPr>
          <a:xfrm>
            <a:off x="5122164" y="4718303"/>
            <a:ext cx="4634865" cy="0"/>
          </a:xfrm>
          <a:custGeom>
            <a:avLst/>
            <a:gdLst/>
            <a:ahLst/>
            <a:cxnLst/>
            <a:rect l="l" t="t" r="r" b="b"/>
            <a:pathLst>
              <a:path w="4634865">
                <a:moveTo>
                  <a:pt x="0" y="0"/>
                </a:moveTo>
                <a:lnTo>
                  <a:pt x="4634484" y="0"/>
                </a:lnTo>
              </a:path>
            </a:pathLst>
          </a:custGeom>
          <a:ln w="9144">
            <a:solidFill>
              <a:srgbClr val="000000"/>
            </a:solidFill>
          </a:ln>
        </p:spPr>
        <p:txBody>
          <a:bodyPr wrap="square" lIns="0" tIns="0" rIns="0" bIns="0" rtlCol="0"/>
          <a:lstStyle/>
          <a:p>
            <a:endParaRPr/>
          </a:p>
        </p:txBody>
      </p:sp>
      <p:sp>
        <p:nvSpPr>
          <p:cNvPr id="253" name="object 253"/>
          <p:cNvSpPr/>
          <p:nvPr/>
        </p:nvSpPr>
        <p:spPr>
          <a:xfrm>
            <a:off x="5122164" y="4677155"/>
            <a:ext cx="0" cy="41275"/>
          </a:xfrm>
          <a:custGeom>
            <a:avLst/>
            <a:gdLst/>
            <a:ahLst/>
            <a:cxnLst/>
            <a:rect l="l" t="t" r="r" b="b"/>
            <a:pathLst>
              <a:path h="41275">
                <a:moveTo>
                  <a:pt x="0" y="0"/>
                </a:moveTo>
                <a:lnTo>
                  <a:pt x="0" y="41148"/>
                </a:lnTo>
              </a:path>
            </a:pathLst>
          </a:custGeom>
          <a:ln w="9144">
            <a:solidFill>
              <a:srgbClr val="000000"/>
            </a:solidFill>
          </a:ln>
        </p:spPr>
        <p:txBody>
          <a:bodyPr wrap="square" lIns="0" tIns="0" rIns="0" bIns="0" rtlCol="0"/>
          <a:lstStyle/>
          <a:p>
            <a:endParaRPr/>
          </a:p>
        </p:txBody>
      </p:sp>
      <p:sp>
        <p:nvSpPr>
          <p:cNvPr id="254" name="object 254"/>
          <p:cNvSpPr txBox="1"/>
          <p:nvPr/>
        </p:nvSpPr>
        <p:spPr>
          <a:xfrm>
            <a:off x="5280405" y="4458080"/>
            <a:ext cx="264795" cy="193675"/>
          </a:xfrm>
          <a:prstGeom prst="rect">
            <a:avLst/>
          </a:prstGeom>
        </p:spPr>
        <p:txBody>
          <a:bodyPr vert="horz" wrap="square" lIns="0" tIns="12700" rIns="0" bIns="0" rtlCol="0">
            <a:spAutoFit/>
          </a:bodyPr>
          <a:lstStyle/>
          <a:p>
            <a:pPr marL="12700">
              <a:lnSpc>
                <a:spcPct val="100000"/>
              </a:lnSpc>
              <a:spcBef>
                <a:spcPts val="100"/>
              </a:spcBef>
            </a:pPr>
            <a:r>
              <a:rPr sz="1100" dirty="0">
                <a:latin typeface="ＭＳ Ｐゴシック"/>
                <a:cs typeface="ＭＳ Ｐゴシック"/>
              </a:rPr>
              <a:t>69.2</a:t>
            </a:r>
            <a:endParaRPr sz="1100">
              <a:latin typeface="ＭＳ Ｐゴシック"/>
              <a:cs typeface="ＭＳ Ｐゴシック"/>
            </a:endParaRPr>
          </a:p>
        </p:txBody>
      </p:sp>
      <p:sp>
        <p:nvSpPr>
          <p:cNvPr id="255" name="object 255"/>
          <p:cNvSpPr txBox="1"/>
          <p:nvPr/>
        </p:nvSpPr>
        <p:spPr>
          <a:xfrm>
            <a:off x="5859526" y="4415738"/>
            <a:ext cx="3740785" cy="194310"/>
          </a:xfrm>
          <a:prstGeom prst="rect">
            <a:avLst/>
          </a:prstGeom>
        </p:spPr>
        <p:txBody>
          <a:bodyPr vert="horz" wrap="square" lIns="0" tIns="13335" rIns="0" bIns="0" rtlCol="0">
            <a:spAutoFit/>
          </a:bodyPr>
          <a:lstStyle/>
          <a:p>
            <a:pPr marL="12700">
              <a:lnSpc>
                <a:spcPct val="100000"/>
              </a:lnSpc>
              <a:spcBef>
                <a:spcPts val="105"/>
              </a:spcBef>
              <a:tabLst>
                <a:tab pos="591820" algn="l"/>
                <a:tab pos="1170940" algn="l"/>
                <a:tab pos="1750060" algn="l"/>
                <a:tab pos="2378710" algn="l"/>
                <a:tab pos="2957830" algn="l"/>
                <a:tab pos="3488054" algn="l"/>
              </a:tabLst>
            </a:pPr>
            <a:r>
              <a:rPr sz="1650" baseline="-10101" dirty="0">
                <a:latin typeface="ＭＳ Ｐゴシック"/>
                <a:cs typeface="ＭＳ Ｐゴシック"/>
              </a:rPr>
              <a:t>77.3	</a:t>
            </a:r>
            <a:r>
              <a:rPr sz="1650" baseline="-5050" dirty="0">
                <a:latin typeface="ＭＳ Ｐゴシック"/>
                <a:cs typeface="ＭＳ Ｐゴシック"/>
              </a:rPr>
              <a:t>82.5	</a:t>
            </a:r>
            <a:r>
              <a:rPr sz="1100" dirty="0">
                <a:latin typeface="ＭＳ Ｐゴシック"/>
                <a:cs typeface="ＭＳ Ｐゴシック"/>
              </a:rPr>
              <a:t>87.4	</a:t>
            </a:r>
            <a:r>
              <a:rPr sz="1650" baseline="2525" dirty="0">
                <a:latin typeface="ＭＳ Ｐゴシック"/>
                <a:cs typeface="ＭＳ Ｐゴシック"/>
              </a:rPr>
              <a:t>88.8	89	</a:t>
            </a:r>
            <a:r>
              <a:rPr sz="1100" spc="-5" dirty="0">
                <a:latin typeface="ＭＳ Ｐゴシック"/>
                <a:cs typeface="ＭＳ Ｐゴシック"/>
              </a:rPr>
              <a:t>8</a:t>
            </a:r>
            <a:r>
              <a:rPr sz="1100" dirty="0">
                <a:latin typeface="ＭＳ Ｐゴシック"/>
                <a:cs typeface="ＭＳ Ｐゴシック"/>
              </a:rPr>
              <a:t>8	</a:t>
            </a:r>
            <a:r>
              <a:rPr sz="1650" baseline="5050" dirty="0">
                <a:latin typeface="ＭＳ Ｐゴシック"/>
                <a:cs typeface="ＭＳ Ｐゴシック"/>
              </a:rPr>
              <a:t>92.7</a:t>
            </a:r>
            <a:endParaRPr sz="1650" baseline="5050">
              <a:latin typeface="ＭＳ Ｐゴシック"/>
              <a:cs typeface="ＭＳ Ｐゴシック"/>
            </a:endParaRPr>
          </a:p>
        </p:txBody>
      </p:sp>
      <p:sp>
        <p:nvSpPr>
          <p:cNvPr id="256" name="object 256"/>
          <p:cNvSpPr txBox="1"/>
          <p:nvPr/>
        </p:nvSpPr>
        <p:spPr>
          <a:xfrm>
            <a:off x="5280405" y="4133544"/>
            <a:ext cx="264795" cy="194310"/>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71.2</a:t>
            </a:r>
            <a:endParaRPr sz="1100">
              <a:latin typeface="ＭＳ Ｐゴシック"/>
              <a:cs typeface="ＭＳ Ｐゴシック"/>
            </a:endParaRPr>
          </a:p>
        </p:txBody>
      </p:sp>
      <p:sp>
        <p:nvSpPr>
          <p:cNvPr id="257" name="object 257"/>
          <p:cNvSpPr txBox="1"/>
          <p:nvPr/>
        </p:nvSpPr>
        <p:spPr>
          <a:xfrm>
            <a:off x="5859526" y="4082922"/>
            <a:ext cx="265430" cy="193675"/>
          </a:xfrm>
          <a:prstGeom prst="rect">
            <a:avLst/>
          </a:prstGeom>
        </p:spPr>
        <p:txBody>
          <a:bodyPr vert="horz" wrap="square" lIns="0" tIns="12700" rIns="0" bIns="0" rtlCol="0">
            <a:spAutoFit/>
          </a:bodyPr>
          <a:lstStyle/>
          <a:p>
            <a:pPr marL="12700">
              <a:lnSpc>
                <a:spcPct val="100000"/>
              </a:lnSpc>
              <a:spcBef>
                <a:spcPts val="100"/>
              </a:spcBef>
            </a:pPr>
            <a:r>
              <a:rPr sz="1100" dirty="0">
                <a:latin typeface="ＭＳ Ｐゴシック"/>
                <a:cs typeface="ＭＳ Ｐゴシック"/>
              </a:rPr>
              <a:t>77.1</a:t>
            </a:r>
            <a:endParaRPr sz="1100">
              <a:latin typeface="ＭＳ Ｐゴシック"/>
              <a:cs typeface="ＭＳ Ｐゴシック"/>
            </a:endParaRPr>
          </a:p>
        </p:txBody>
      </p:sp>
      <p:sp>
        <p:nvSpPr>
          <p:cNvPr id="258" name="object 258"/>
          <p:cNvSpPr txBox="1"/>
          <p:nvPr/>
        </p:nvSpPr>
        <p:spPr>
          <a:xfrm>
            <a:off x="6439027" y="4050919"/>
            <a:ext cx="264795" cy="193675"/>
          </a:xfrm>
          <a:prstGeom prst="rect">
            <a:avLst/>
          </a:prstGeom>
        </p:spPr>
        <p:txBody>
          <a:bodyPr vert="horz" wrap="square" lIns="0" tIns="12700" rIns="0" bIns="0" rtlCol="0">
            <a:spAutoFit/>
          </a:bodyPr>
          <a:lstStyle/>
          <a:p>
            <a:pPr marL="12700">
              <a:lnSpc>
                <a:spcPct val="100000"/>
              </a:lnSpc>
              <a:spcBef>
                <a:spcPts val="100"/>
              </a:spcBef>
            </a:pPr>
            <a:r>
              <a:rPr sz="1100" dirty="0">
                <a:latin typeface="ＭＳ Ｐゴシック"/>
                <a:cs typeface="ＭＳ Ｐゴシック"/>
              </a:rPr>
              <a:t>80.6</a:t>
            </a:r>
            <a:endParaRPr sz="1100">
              <a:latin typeface="ＭＳ Ｐゴシック"/>
              <a:cs typeface="ＭＳ Ｐゴシック"/>
            </a:endParaRPr>
          </a:p>
        </p:txBody>
      </p:sp>
      <p:sp>
        <p:nvSpPr>
          <p:cNvPr id="259" name="object 259"/>
          <p:cNvSpPr txBox="1"/>
          <p:nvPr/>
        </p:nvSpPr>
        <p:spPr>
          <a:xfrm>
            <a:off x="7018401" y="4020692"/>
            <a:ext cx="264795" cy="193675"/>
          </a:xfrm>
          <a:prstGeom prst="rect">
            <a:avLst/>
          </a:prstGeom>
        </p:spPr>
        <p:txBody>
          <a:bodyPr vert="horz" wrap="square" lIns="0" tIns="12700" rIns="0" bIns="0" rtlCol="0">
            <a:spAutoFit/>
          </a:bodyPr>
          <a:lstStyle/>
          <a:p>
            <a:pPr marL="12700">
              <a:lnSpc>
                <a:spcPct val="100000"/>
              </a:lnSpc>
              <a:spcBef>
                <a:spcPts val="100"/>
              </a:spcBef>
            </a:pPr>
            <a:r>
              <a:rPr sz="1100" dirty="0">
                <a:latin typeface="ＭＳ Ｐゴシック"/>
                <a:cs typeface="ＭＳ Ｐゴシック"/>
              </a:rPr>
              <a:t>83.9</a:t>
            </a:r>
            <a:endParaRPr sz="1100">
              <a:latin typeface="ＭＳ Ｐゴシック"/>
              <a:cs typeface="ＭＳ Ｐゴシック"/>
            </a:endParaRPr>
          </a:p>
        </p:txBody>
      </p:sp>
      <p:sp>
        <p:nvSpPr>
          <p:cNvPr id="260" name="object 260"/>
          <p:cNvSpPr txBox="1"/>
          <p:nvPr/>
        </p:nvSpPr>
        <p:spPr>
          <a:xfrm>
            <a:off x="7597520" y="4009771"/>
            <a:ext cx="264795" cy="193675"/>
          </a:xfrm>
          <a:prstGeom prst="rect">
            <a:avLst/>
          </a:prstGeom>
        </p:spPr>
        <p:txBody>
          <a:bodyPr vert="horz" wrap="square" lIns="0" tIns="12700" rIns="0" bIns="0" rtlCol="0">
            <a:spAutoFit/>
          </a:bodyPr>
          <a:lstStyle/>
          <a:p>
            <a:pPr marL="12700">
              <a:lnSpc>
                <a:spcPct val="100000"/>
              </a:lnSpc>
              <a:spcBef>
                <a:spcPts val="100"/>
              </a:spcBef>
            </a:pPr>
            <a:r>
              <a:rPr sz="1100" dirty="0">
                <a:latin typeface="ＭＳ Ｐゴシック"/>
                <a:cs typeface="ＭＳ Ｐゴシック"/>
              </a:rPr>
              <a:t>85.8</a:t>
            </a:r>
            <a:endParaRPr sz="1100">
              <a:latin typeface="ＭＳ Ｐゴシック"/>
              <a:cs typeface="ＭＳ Ｐゴシック"/>
            </a:endParaRPr>
          </a:p>
        </p:txBody>
      </p:sp>
      <p:sp>
        <p:nvSpPr>
          <p:cNvPr id="261" name="object 261"/>
          <p:cNvSpPr txBox="1"/>
          <p:nvPr/>
        </p:nvSpPr>
        <p:spPr>
          <a:xfrm>
            <a:off x="8177021" y="4006722"/>
            <a:ext cx="264795" cy="193675"/>
          </a:xfrm>
          <a:prstGeom prst="rect">
            <a:avLst/>
          </a:prstGeom>
        </p:spPr>
        <p:txBody>
          <a:bodyPr vert="horz" wrap="square" lIns="0" tIns="12700" rIns="0" bIns="0" rtlCol="0">
            <a:spAutoFit/>
          </a:bodyPr>
          <a:lstStyle/>
          <a:p>
            <a:pPr marL="12700">
              <a:lnSpc>
                <a:spcPct val="100000"/>
              </a:lnSpc>
              <a:spcBef>
                <a:spcPts val="100"/>
              </a:spcBef>
            </a:pPr>
            <a:r>
              <a:rPr sz="1100" dirty="0">
                <a:latin typeface="ＭＳ Ｐゴシック"/>
                <a:cs typeface="ＭＳ Ｐゴシック"/>
              </a:rPr>
              <a:t>86.7</a:t>
            </a:r>
            <a:endParaRPr sz="1100">
              <a:latin typeface="ＭＳ Ｐゴシック"/>
              <a:cs typeface="ＭＳ Ｐゴシック"/>
            </a:endParaRPr>
          </a:p>
        </p:txBody>
      </p:sp>
      <p:sp>
        <p:nvSpPr>
          <p:cNvPr id="262" name="object 262"/>
          <p:cNvSpPr txBox="1"/>
          <p:nvPr/>
        </p:nvSpPr>
        <p:spPr>
          <a:xfrm>
            <a:off x="8787510" y="4021963"/>
            <a:ext cx="264795" cy="193675"/>
          </a:xfrm>
          <a:prstGeom prst="rect">
            <a:avLst/>
          </a:prstGeom>
        </p:spPr>
        <p:txBody>
          <a:bodyPr vert="horz" wrap="square" lIns="0" tIns="12700" rIns="0" bIns="0" rtlCol="0">
            <a:spAutoFit/>
          </a:bodyPr>
          <a:lstStyle/>
          <a:p>
            <a:pPr marL="12700">
              <a:lnSpc>
                <a:spcPct val="100000"/>
              </a:lnSpc>
              <a:spcBef>
                <a:spcPts val="100"/>
              </a:spcBef>
            </a:pPr>
            <a:r>
              <a:rPr sz="1100" dirty="0">
                <a:latin typeface="ＭＳ Ｐゴシック"/>
                <a:cs typeface="ＭＳ Ｐゴシック"/>
              </a:rPr>
              <a:t>88.4</a:t>
            </a:r>
            <a:endParaRPr sz="1100">
              <a:latin typeface="ＭＳ Ｐゴシック"/>
              <a:cs typeface="ＭＳ Ｐゴシック"/>
            </a:endParaRPr>
          </a:p>
        </p:txBody>
      </p:sp>
      <p:sp>
        <p:nvSpPr>
          <p:cNvPr id="263" name="object 263"/>
          <p:cNvSpPr txBox="1"/>
          <p:nvPr/>
        </p:nvSpPr>
        <p:spPr>
          <a:xfrm>
            <a:off x="9335516" y="3975557"/>
            <a:ext cx="264795" cy="194310"/>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92.6</a:t>
            </a:r>
            <a:endParaRPr sz="1100">
              <a:latin typeface="ＭＳ Ｐゴシック"/>
              <a:cs typeface="ＭＳ Ｐゴシック"/>
            </a:endParaRPr>
          </a:p>
        </p:txBody>
      </p:sp>
      <p:sp>
        <p:nvSpPr>
          <p:cNvPr id="264" name="object 264"/>
          <p:cNvSpPr txBox="1"/>
          <p:nvPr/>
        </p:nvSpPr>
        <p:spPr>
          <a:xfrm>
            <a:off x="5329173" y="3745738"/>
            <a:ext cx="165735" cy="193675"/>
          </a:xfrm>
          <a:prstGeom prst="rect">
            <a:avLst/>
          </a:prstGeom>
        </p:spPr>
        <p:txBody>
          <a:bodyPr vert="horz" wrap="square" lIns="0" tIns="12700" rIns="0" bIns="0" rtlCol="0">
            <a:spAutoFit/>
          </a:bodyPr>
          <a:lstStyle/>
          <a:p>
            <a:pPr marL="12700">
              <a:lnSpc>
                <a:spcPct val="100000"/>
              </a:lnSpc>
              <a:spcBef>
                <a:spcPts val="100"/>
              </a:spcBef>
            </a:pPr>
            <a:r>
              <a:rPr sz="1100" dirty="0">
                <a:latin typeface="ＭＳ Ｐゴシック"/>
                <a:cs typeface="ＭＳ Ｐゴシック"/>
              </a:rPr>
              <a:t>97</a:t>
            </a:r>
            <a:endParaRPr sz="1100">
              <a:latin typeface="ＭＳ Ｐゴシック"/>
              <a:cs typeface="ＭＳ Ｐゴシック"/>
            </a:endParaRPr>
          </a:p>
        </p:txBody>
      </p:sp>
      <p:sp>
        <p:nvSpPr>
          <p:cNvPr id="265" name="object 265"/>
          <p:cNvSpPr txBox="1"/>
          <p:nvPr/>
        </p:nvSpPr>
        <p:spPr>
          <a:xfrm>
            <a:off x="5824473" y="3661917"/>
            <a:ext cx="335915" cy="193675"/>
          </a:xfrm>
          <a:prstGeom prst="rect">
            <a:avLst/>
          </a:prstGeom>
        </p:spPr>
        <p:txBody>
          <a:bodyPr vert="horz" wrap="square" lIns="0" tIns="12700" rIns="0" bIns="0" rtlCol="0">
            <a:spAutoFit/>
          </a:bodyPr>
          <a:lstStyle/>
          <a:p>
            <a:pPr marL="12700">
              <a:lnSpc>
                <a:spcPct val="100000"/>
              </a:lnSpc>
              <a:spcBef>
                <a:spcPts val="100"/>
              </a:spcBef>
            </a:pPr>
            <a:r>
              <a:rPr sz="1100" dirty="0">
                <a:latin typeface="ＭＳ Ｐゴシック"/>
                <a:cs typeface="ＭＳ Ｐゴシック"/>
              </a:rPr>
              <a:t>105</a:t>
            </a:r>
            <a:r>
              <a:rPr sz="1100" spc="5" dirty="0">
                <a:latin typeface="ＭＳ Ｐゴシック"/>
                <a:cs typeface="ＭＳ Ｐゴシック"/>
              </a:rPr>
              <a:t>.</a:t>
            </a:r>
            <a:r>
              <a:rPr sz="1100" dirty="0">
                <a:latin typeface="ＭＳ Ｐゴシック"/>
                <a:cs typeface="ＭＳ Ｐゴシック"/>
              </a:rPr>
              <a:t>2</a:t>
            </a:r>
            <a:endParaRPr sz="1100">
              <a:latin typeface="ＭＳ Ｐゴシック"/>
              <a:cs typeface="ＭＳ Ｐゴシック"/>
            </a:endParaRPr>
          </a:p>
        </p:txBody>
      </p:sp>
      <p:sp>
        <p:nvSpPr>
          <p:cNvPr id="266" name="object 266"/>
          <p:cNvSpPr txBox="1"/>
          <p:nvPr/>
        </p:nvSpPr>
        <p:spPr>
          <a:xfrm>
            <a:off x="6403975" y="3607434"/>
            <a:ext cx="335280" cy="193675"/>
          </a:xfrm>
          <a:prstGeom prst="rect">
            <a:avLst/>
          </a:prstGeom>
        </p:spPr>
        <p:txBody>
          <a:bodyPr vert="horz" wrap="square" lIns="0" tIns="12700" rIns="0" bIns="0" rtlCol="0">
            <a:spAutoFit/>
          </a:bodyPr>
          <a:lstStyle/>
          <a:p>
            <a:pPr marL="12700">
              <a:lnSpc>
                <a:spcPct val="100000"/>
              </a:lnSpc>
              <a:spcBef>
                <a:spcPts val="100"/>
              </a:spcBef>
            </a:pPr>
            <a:r>
              <a:rPr sz="1100" dirty="0">
                <a:latin typeface="ＭＳ Ｐゴシック"/>
                <a:cs typeface="ＭＳ Ｐゴシック"/>
              </a:rPr>
              <a:t>111.5</a:t>
            </a:r>
            <a:endParaRPr sz="1100">
              <a:latin typeface="ＭＳ Ｐゴシック"/>
              <a:cs typeface="ＭＳ Ｐゴシック"/>
            </a:endParaRPr>
          </a:p>
        </p:txBody>
      </p:sp>
      <p:sp>
        <p:nvSpPr>
          <p:cNvPr id="267" name="object 267"/>
          <p:cNvSpPr txBox="1"/>
          <p:nvPr/>
        </p:nvSpPr>
        <p:spPr>
          <a:xfrm>
            <a:off x="6983348" y="3554933"/>
            <a:ext cx="335280" cy="194310"/>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11</a:t>
            </a:r>
            <a:r>
              <a:rPr sz="1100" spc="-5" dirty="0">
                <a:latin typeface="ＭＳ Ｐゴシック"/>
                <a:cs typeface="ＭＳ Ｐゴシック"/>
              </a:rPr>
              <a:t>7</a:t>
            </a:r>
            <a:r>
              <a:rPr sz="1100" dirty="0">
                <a:latin typeface="ＭＳ Ｐゴシック"/>
                <a:cs typeface="ＭＳ Ｐゴシック"/>
              </a:rPr>
              <a:t>.6</a:t>
            </a:r>
            <a:endParaRPr sz="1100">
              <a:latin typeface="ＭＳ Ｐゴシック"/>
              <a:cs typeface="ＭＳ Ｐゴシック"/>
            </a:endParaRPr>
          </a:p>
        </p:txBody>
      </p:sp>
      <p:sp>
        <p:nvSpPr>
          <p:cNvPr id="268" name="object 268"/>
          <p:cNvSpPr txBox="1"/>
          <p:nvPr/>
        </p:nvSpPr>
        <p:spPr>
          <a:xfrm>
            <a:off x="7562468" y="3529076"/>
            <a:ext cx="335280"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122.4</a:t>
            </a:r>
            <a:endParaRPr sz="1100">
              <a:latin typeface="ＭＳ Ｐゴシック"/>
              <a:cs typeface="ＭＳ Ｐゴシック"/>
            </a:endParaRPr>
          </a:p>
        </p:txBody>
      </p:sp>
      <p:sp>
        <p:nvSpPr>
          <p:cNvPr id="269" name="object 269"/>
          <p:cNvSpPr txBox="1"/>
          <p:nvPr/>
        </p:nvSpPr>
        <p:spPr>
          <a:xfrm>
            <a:off x="8141969" y="3515105"/>
            <a:ext cx="335280"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126.3</a:t>
            </a:r>
            <a:endParaRPr sz="1100">
              <a:latin typeface="ＭＳ Ｐゴシック"/>
              <a:cs typeface="ＭＳ Ｐゴシック"/>
            </a:endParaRPr>
          </a:p>
        </p:txBody>
      </p:sp>
      <p:sp>
        <p:nvSpPr>
          <p:cNvPr id="270" name="object 270"/>
          <p:cNvSpPr txBox="1"/>
          <p:nvPr/>
        </p:nvSpPr>
        <p:spPr>
          <a:xfrm>
            <a:off x="8723503" y="3494659"/>
            <a:ext cx="335280"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129.7</a:t>
            </a:r>
            <a:endParaRPr sz="1100">
              <a:latin typeface="ＭＳ Ｐゴシック"/>
              <a:cs typeface="ＭＳ Ｐゴシック"/>
            </a:endParaRPr>
          </a:p>
        </p:txBody>
      </p:sp>
      <p:sp>
        <p:nvSpPr>
          <p:cNvPr id="271" name="object 271"/>
          <p:cNvSpPr txBox="1"/>
          <p:nvPr/>
        </p:nvSpPr>
        <p:spPr>
          <a:xfrm>
            <a:off x="9300464" y="3456177"/>
            <a:ext cx="335280"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132.6</a:t>
            </a:r>
            <a:endParaRPr sz="1100">
              <a:latin typeface="ＭＳ Ｐゴシック"/>
              <a:cs typeface="ＭＳ Ｐゴシック"/>
            </a:endParaRPr>
          </a:p>
        </p:txBody>
      </p:sp>
      <p:sp>
        <p:nvSpPr>
          <p:cNvPr id="272" name="object 272"/>
          <p:cNvSpPr txBox="1"/>
          <p:nvPr/>
        </p:nvSpPr>
        <p:spPr>
          <a:xfrm>
            <a:off x="5280405" y="3302000"/>
            <a:ext cx="264795"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95.2</a:t>
            </a:r>
            <a:endParaRPr sz="1100">
              <a:latin typeface="ＭＳ Ｐゴシック"/>
              <a:cs typeface="ＭＳ Ｐゴシック"/>
            </a:endParaRPr>
          </a:p>
        </p:txBody>
      </p:sp>
      <p:sp>
        <p:nvSpPr>
          <p:cNvPr id="273" name="object 273"/>
          <p:cNvSpPr txBox="1"/>
          <p:nvPr/>
        </p:nvSpPr>
        <p:spPr>
          <a:xfrm>
            <a:off x="5859526" y="3189554"/>
            <a:ext cx="265430" cy="194310"/>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99.3</a:t>
            </a:r>
            <a:endParaRPr sz="1100">
              <a:latin typeface="ＭＳ Ｐゴシック"/>
              <a:cs typeface="ＭＳ Ｐゴシック"/>
            </a:endParaRPr>
          </a:p>
        </p:txBody>
      </p:sp>
      <p:sp>
        <p:nvSpPr>
          <p:cNvPr id="274" name="object 274"/>
          <p:cNvSpPr txBox="1"/>
          <p:nvPr/>
        </p:nvSpPr>
        <p:spPr>
          <a:xfrm>
            <a:off x="6403975" y="3112388"/>
            <a:ext cx="335280"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102.9</a:t>
            </a:r>
            <a:endParaRPr sz="1100">
              <a:latin typeface="ＭＳ Ｐゴシック"/>
              <a:cs typeface="ＭＳ Ｐゴシック"/>
            </a:endParaRPr>
          </a:p>
        </p:txBody>
      </p:sp>
      <p:sp>
        <p:nvSpPr>
          <p:cNvPr id="275" name="object 275"/>
          <p:cNvSpPr txBox="1"/>
          <p:nvPr/>
        </p:nvSpPr>
        <p:spPr>
          <a:xfrm>
            <a:off x="6983348" y="3038297"/>
            <a:ext cx="335280" cy="194310"/>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10</a:t>
            </a:r>
            <a:r>
              <a:rPr sz="1100" spc="-5" dirty="0">
                <a:latin typeface="ＭＳ Ｐゴシック"/>
                <a:cs typeface="ＭＳ Ｐゴシック"/>
              </a:rPr>
              <a:t>6</a:t>
            </a:r>
            <a:r>
              <a:rPr sz="1100" dirty="0">
                <a:latin typeface="ＭＳ Ｐゴシック"/>
                <a:cs typeface="ＭＳ Ｐゴシック"/>
              </a:rPr>
              <a:t>.2</a:t>
            </a:r>
            <a:endParaRPr sz="1100">
              <a:latin typeface="ＭＳ Ｐゴシック"/>
              <a:cs typeface="ＭＳ Ｐゴシック"/>
            </a:endParaRPr>
          </a:p>
        </p:txBody>
      </p:sp>
      <p:sp>
        <p:nvSpPr>
          <p:cNvPr id="276" name="object 276"/>
          <p:cNvSpPr txBox="1"/>
          <p:nvPr/>
        </p:nvSpPr>
        <p:spPr>
          <a:xfrm>
            <a:off x="7562468" y="2996564"/>
            <a:ext cx="335280"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108.3</a:t>
            </a:r>
            <a:endParaRPr sz="1100">
              <a:latin typeface="ＭＳ Ｐゴシック"/>
              <a:cs typeface="ＭＳ Ｐゴシック"/>
            </a:endParaRPr>
          </a:p>
        </p:txBody>
      </p:sp>
      <p:sp>
        <p:nvSpPr>
          <p:cNvPr id="277" name="object 277"/>
          <p:cNvSpPr txBox="1"/>
          <p:nvPr/>
        </p:nvSpPr>
        <p:spPr>
          <a:xfrm>
            <a:off x="8141969" y="2968244"/>
            <a:ext cx="335280"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110.6</a:t>
            </a:r>
            <a:endParaRPr sz="1100">
              <a:latin typeface="ＭＳ Ｐゴシック"/>
              <a:cs typeface="ＭＳ Ｐゴシック"/>
            </a:endParaRPr>
          </a:p>
        </p:txBody>
      </p:sp>
      <p:sp>
        <p:nvSpPr>
          <p:cNvPr id="278" name="object 278"/>
          <p:cNvSpPr txBox="1"/>
          <p:nvPr/>
        </p:nvSpPr>
        <p:spPr>
          <a:xfrm>
            <a:off x="8721343" y="2944495"/>
            <a:ext cx="335280"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112.7</a:t>
            </a:r>
            <a:endParaRPr sz="1100">
              <a:latin typeface="ＭＳ Ｐゴシック"/>
              <a:cs typeface="ＭＳ Ｐゴシック"/>
            </a:endParaRPr>
          </a:p>
        </p:txBody>
      </p:sp>
      <p:sp>
        <p:nvSpPr>
          <p:cNvPr id="279" name="object 279"/>
          <p:cNvSpPr txBox="1"/>
          <p:nvPr/>
        </p:nvSpPr>
        <p:spPr>
          <a:xfrm>
            <a:off x="9300464" y="2887218"/>
            <a:ext cx="335280"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113.9</a:t>
            </a:r>
            <a:endParaRPr sz="1100">
              <a:latin typeface="ＭＳ Ｐゴシック"/>
              <a:cs typeface="ＭＳ Ｐゴシック"/>
            </a:endParaRPr>
          </a:p>
        </p:txBody>
      </p:sp>
      <p:sp>
        <p:nvSpPr>
          <p:cNvPr id="280" name="object 280"/>
          <p:cNvSpPr txBox="1"/>
          <p:nvPr/>
        </p:nvSpPr>
        <p:spPr>
          <a:xfrm>
            <a:off x="5280405" y="2914599"/>
            <a:ext cx="264795" cy="194310"/>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72.4</a:t>
            </a:r>
            <a:endParaRPr sz="1100">
              <a:latin typeface="ＭＳ Ｐゴシック"/>
              <a:cs typeface="ＭＳ Ｐゴシック"/>
            </a:endParaRPr>
          </a:p>
        </p:txBody>
      </p:sp>
      <p:sp>
        <p:nvSpPr>
          <p:cNvPr id="281" name="object 281"/>
          <p:cNvSpPr txBox="1"/>
          <p:nvPr/>
        </p:nvSpPr>
        <p:spPr>
          <a:xfrm>
            <a:off x="5859526" y="2788412"/>
            <a:ext cx="265430"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74.7</a:t>
            </a:r>
            <a:endParaRPr sz="1100">
              <a:latin typeface="ＭＳ Ｐゴシック"/>
              <a:cs typeface="ＭＳ Ｐゴシック"/>
            </a:endParaRPr>
          </a:p>
        </p:txBody>
      </p:sp>
      <p:sp>
        <p:nvSpPr>
          <p:cNvPr id="282" name="object 282"/>
          <p:cNvSpPr txBox="1"/>
          <p:nvPr/>
        </p:nvSpPr>
        <p:spPr>
          <a:xfrm>
            <a:off x="6439027" y="2697226"/>
            <a:ext cx="264795"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76.9</a:t>
            </a:r>
            <a:endParaRPr sz="1100">
              <a:latin typeface="ＭＳ Ｐゴシック"/>
              <a:cs typeface="ＭＳ Ｐゴシック"/>
            </a:endParaRPr>
          </a:p>
        </p:txBody>
      </p:sp>
      <p:sp>
        <p:nvSpPr>
          <p:cNvPr id="283" name="object 283"/>
          <p:cNvSpPr txBox="1"/>
          <p:nvPr/>
        </p:nvSpPr>
        <p:spPr>
          <a:xfrm>
            <a:off x="7018401" y="2610053"/>
            <a:ext cx="264795" cy="194310"/>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79.3</a:t>
            </a:r>
            <a:endParaRPr sz="1100">
              <a:latin typeface="ＭＳ Ｐゴシック"/>
              <a:cs typeface="ＭＳ Ｐゴシック"/>
            </a:endParaRPr>
          </a:p>
        </p:txBody>
      </p:sp>
      <p:sp>
        <p:nvSpPr>
          <p:cNvPr id="284" name="object 284"/>
          <p:cNvSpPr txBox="1"/>
          <p:nvPr/>
        </p:nvSpPr>
        <p:spPr>
          <a:xfrm>
            <a:off x="7597520" y="2558923"/>
            <a:ext cx="264795"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81.3</a:t>
            </a:r>
            <a:endParaRPr sz="1100">
              <a:latin typeface="ＭＳ Ｐゴシック"/>
              <a:cs typeface="ＭＳ Ｐゴシック"/>
            </a:endParaRPr>
          </a:p>
        </p:txBody>
      </p:sp>
      <p:sp>
        <p:nvSpPr>
          <p:cNvPr id="285" name="object 285"/>
          <p:cNvSpPr txBox="1"/>
          <p:nvPr/>
        </p:nvSpPr>
        <p:spPr>
          <a:xfrm>
            <a:off x="8177021" y="2519933"/>
            <a:ext cx="264795"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83.6</a:t>
            </a:r>
            <a:endParaRPr sz="1100">
              <a:latin typeface="ＭＳ Ｐゴシック"/>
              <a:cs typeface="ＭＳ Ｐゴシック"/>
            </a:endParaRPr>
          </a:p>
        </p:txBody>
      </p:sp>
      <p:sp>
        <p:nvSpPr>
          <p:cNvPr id="286" name="object 286"/>
          <p:cNvSpPr txBox="1"/>
          <p:nvPr/>
        </p:nvSpPr>
        <p:spPr>
          <a:xfrm>
            <a:off x="8756395" y="2486660"/>
            <a:ext cx="264795"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85.6</a:t>
            </a:r>
            <a:endParaRPr sz="1100">
              <a:latin typeface="ＭＳ Ｐゴシック"/>
              <a:cs typeface="ＭＳ Ｐゴシック"/>
            </a:endParaRPr>
          </a:p>
        </p:txBody>
      </p:sp>
      <p:sp>
        <p:nvSpPr>
          <p:cNvPr id="287" name="object 287"/>
          <p:cNvSpPr txBox="1"/>
          <p:nvPr/>
        </p:nvSpPr>
        <p:spPr>
          <a:xfrm>
            <a:off x="9335516" y="2423541"/>
            <a:ext cx="264795"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86.9</a:t>
            </a:r>
            <a:endParaRPr sz="1100">
              <a:latin typeface="ＭＳ Ｐゴシック"/>
              <a:cs typeface="ＭＳ Ｐゴシック"/>
            </a:endParaRPr>
          </a:p>
        </p:txBody>
      </p:sp>
      <p:sp>
        <p:nvSpPr>
          <p:cNvPr id="288" name="object 288"/>
          <p:cNvSpPr txBox="1"/>
          <p:nvPr/>
        </p:nvSpPr>
        <p:spPr>
          <a:xfrm>
            <a:off x="5329173" y="2593339"/>
            <a:ext cx="165735"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67</a:t>
            </a:r>
            <a:endParaRPr sz="1100">
              <a:latin typeface="ＭＳ Ｐゴシック"/>
              <a:cs typeface="ＭＳ Ｐゴシック"/>
            </a:endParaRPr>
          </a:p>
        </p:txBody>
      </p:sp>
      <p:sp>
        <p:nvSpPr>
          <p:cNvPr id="289" name="object 289"/>
          <p:cNvSpPr txBox="1"/>
          <p:nvPr/>
        </p:nvSpPr>
        <p:spPr>
          <a:xfrm>
            <a:off x="5859526" y="2455291"/>
            <a:ext cx="265430"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69.6</a:t>
            </a:r>
            <a:endParaRPr sz="1100">
              <a:latin typeface="ＭＳ Ｐゴシック"/>
              <a:cs typeface="ＭＳ Ｐゴシック"/>
            </a:endParaRPr>
          </a:p>
        </p:txBody>
      </p:sp>
      <p:sp>
        <p:nvSpPr>
          <p:cNvPr id="290" name="object 290"/>
          <p:cNvSpPr txBox="1"/>
          <p:nvPr/>
        </p:nvSpPr>
        <p:spPr>
          <a:xfrm>
            <a:off x="6439027" y="2355595"/>
            <a:ext cx="264795"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71.1</a:t>
            </a:r>
            <a:endParaRPr sz="1100">
              <a:latin typeface="ＭＳ Ｐゴシック"/>
              <a:cs typeface="ＭＳ Ｐゴシック"/>
            </a:endParaRPr>
          </a:p>
        </p:txBody>
      </p:sp>
      <p:sp>
        <p:nvSpPr>
          <p:cNvPr id="291" name="object 291"/>
          <p:cNvSpPr txBox="1"/>
          <p:nvPr/>
        </p:nvSpPr>
        <p:spPr>
          <a:xfrm>
            <a:off x="7067168" y="2258949"/>
            <a:ext cx="165735"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73</a:t>
            </a:r>
            <a:endParaRPr sz="1100">
              <a:latin typeface="ＭＳ Ｐゴシック"/>
              <a:cs typeface="ＭＳ Ｐゴシック"/>
            </a:endParaRPr>
          </a:p>
        </p:txBody>
      </p:sp>
      <p:sp>
        <p:nvSpPr>
          <p:cNvPr id="292" name="object 292"/>
          <p:cNvSpPr txBox="1"/>
          <p:nvPr/>
        </p:nvSpPr>
        <p:spPr>
          <a:xfrm>
            <a:off x="7597520" y="2198624"/>
            <a:ext cx="264795"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74.7</a:t>
            </a:r>
            <a:endParaRPr sz="1100">
              <a:latin typeface="ＭＳ Ｐゴシック"/>
              <a:cs typeface="ＭＳ Ｐゴシック"/>
            </a:endParaRPr>
          </a:p>
        </p:txBody>
      </p:sp>
      <p:sp>
        <p:nvSpPr>
          <p:cNvPr id="293" name="object 293"/>
          <p:cNvSpPr txBox="1"/>
          <p:nvPr/>
        </p:nvSpPr>
        <p:spPr>
          <a:xfrm>
            <a:off x="8177021" y="2149601"/>
            <a:ext cx="264795"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76.8</a:t>
            </a:r>
            <a:endParaRPr sz="1100">
              <a:latin typeface="ＭＳ Ｐゴシック"/>
              <a:cs typeface="ＭＳ Ｐゴシック"/>
            </a:endParaRPr>
          </a:p>
        </p:txBody>
      </p:sp>
      <p:sp>
        <p:nvSpPr>
          <p:cNvPr id="294" name="object 294"/>
          <p:cNvSpPr txBox="1"/>
          <p:nvPr/>
        </p:nvSpPr>
        <p:spPr>
          <a:xfrm>
            <a:off x="8756395" y="2106295"/>
            <a:ext cx="264795"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79.1</a:t>
            </a:r>
            <a:endParaRPr sz="1100">
              <a:latin typeface="ＭＳ Ｐゴシック"/>
              <a:cs typeface="ＭＳ Ｐゴシック"/>
            </a:endParaRPr>
          </a:p>
        </p:txBody>
      </p:sp>
      <p:sp>
        <p:nvSpPr>
          <p:cNvPr id="295" name="object 295"/>
          <p:cNvSpPr txBox="1"/>
          <p:nvPr/>
        </p:nvSpPr>
        <p:spPr>
          <a:xfrm>
            <a:off x="9335516" y="2037333"/>
            <a:ext cx="264795"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80.4</a:t>
            </a:r>
            <a:endParaRPr sz="1100">
              <a:latin typeface="ＭＳ Ｐゴシック"/>
              <a:cs typeface="ＭＳ Ｐゴシック"/>
            </a:endParaRPr>
          </a:p>
        </p:txBody>
      </p:sp>
      <p:sp>
        <p:nvSpPr>
          <p:cNvPr id="296" name="object 296"/>
          <p:cNvSpPr txBox="1"/>
          <p:nvPr/>
        </p:nvSpPr>
        <p:spPr>
          <a:xfrm>
            <a:off x="5280405" y="2297938"/>
            <a:ext cx="264795"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60.9</a:t>
            </a:r>
            <a:endParaRPr sz="1100">
              <a:latin typeface="ＭＳ Ｐゴシック"/>
              <a:cs typeface="ＭＳ Ｐゴシック"/>
            </a:endParaRPr>
          </a:p>
        </p:txBody>
      </p:sp>
      <p:sp>
        <p:nvSpPr>
          <p:cNvPr id="297" name="object 297"/>
          <p:cNvSpPr txBox="1"/>
          <p:nvPr/>
        </p:nvSpPr>
        <p:spPr>
          <a:xfrm>
            <a:off x="5859526" y="2153157"/>
            <a:ext cx="265430"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61.2</a:t>
            </a:r>
            <a:endParaRPr sz="1100">
              <a:latin typeface="ＭＳ Ｐゴシック"/>
              <a:cs typeface="ＭＳ Ｐゴシック"/>
            </a:endParaRPr>
          </a:p>
        </p:txBody>
      </p:sp>
      <p:sp>
        <p:nvSpPr>
          <p:cNvPr id="298" name="object 298"/>
          <p:cNvSpPr txBox="1"/>
          <p:nvPr/>
        </p:nvSpPr>
        <p:spPr>
          <a:xfrm>
            <a:off x="6439027" y="2052066"/>
            <a:ext cx="264795"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60.5</a:t>
            </a:r>
            <a:endParaRPr sz="1100">
              <a:latin typeface="ＭＳ Ｐゴシック"/>
              <a:cs typeface="ＭＳ Ｐゴシック"/>
            </a:endParaRPr>
          </a:p>
        </p:txBody>
      </p:sp>
      <p:sp>
        <p:nvSpPr>
          <p:cNvPr id="299" name="object 299"/>
          <p:cNvSpPr txBox="1"/>
          <p:nvPr/>
        </p:nvSpPr>
        <p:spPr>
          <a:xfrm>
            <a:off x="7018401" y="1951101"/>
            <a:ext cx="264795"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60.4</a:t>
            </a:r>
            <a:endParaRPr sz="1100">
              <a:latin typeface="ＭＳ Ｐゴシック"/>
              <a:cs typeface="ＭＳ Ｐゴシック"/>
            </a:endParaRPr>
          </a:p>
        </p:txBody>
      </p:sp>
      <p:sp>
        <p:nvSpPr>
          <p:cNvPr id="300" name="object 300"/>
          <p:cNvSpPr txBox="1"/>
          <p:nvPr/>
        </p:nvSpPr>
        <p:spPr>
          <a:xfrm>
            <a:off x="7597520" y="1887474"/>
            <a:ext cx="264795"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60.2</a:t>
            </a:r>
            <a:endParaRPr sz="1100">
              <a:latin typeface="ＭＳ Ｐゴシック"/>
              <a:cs typeface="ＭＳ Ｐゴシック"/>
            </a:endParaRPr>
          </a:p>
        </p:txBody>
      </p:sp>
      <p:sp>
        <p:nvSpPr>
          <p:cNvPr id="301" name="object 301"/>
          <p:cNvSpPr txBox="1"/>
          <p:nvPr/>
        </p:nvSpPr>
        <p:spPr>
          <a:xfrm>
            <a:off x="8177021" y="1833499"/>
            <a:ext cx="264795"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60.1</a:t>
            </a:r>
            <a:endParaRPr sz="1100">
              <a:latin typeface="ＭＳ Ｐゴシック"/>
              <a:cs typeface="ＭＳ Ｐゴシック"/>
            </a:endParaRPr>
          </a:p>
        </p:txBody>
      </p:sp>
      <p:sp>
        <p:nvSpPr>
          <p:cNvPr id="302" name="object 302"/>
          <p:cNvSpPr txBox="1"/>
          <p:nvPr/>
        </p:nvSpPr>
        <p:spPr>
          <a:xfrm>
            <a:off x="8756395" y="1784731"/>
            <a:ext cx="264795"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60.3</a:t>
            </a:r>
            <a:endParaRPr sz="1100">
              <a:latin typeface="ＭＳ Ｐゴシック"/>
              <a:cs typeface="ＭＳ Ｐゴシック"/>
            </a:endParaRPr>
          </a:p>
        </p:txBody>
      </p:sp>
      <p:sp>
        <p:nvSpPr>
          <p:cNvPr id="303" name="object 303"/>
          <p:cNvSpPr txBox="1"/>
          <p:nvPr/>
        </p:nvSpPr>
        <p:spPr>
          <a:xfrm>
            <a:off x="9335516" y="1712722"/>
            <a:ext cx="264795" cy="193675"/>
          </a:xfrm>
          <a:prstGeom prst="rect">
            <a:avLst/>
          </a:prstGeom>
        </p:spPr>
        <p:txBody>
          <a:bodyPr vert="horz" wrap="square" lIns="0" tIns="13335" rIns="0" bIns="0" rtlCol="0">
            <a:spAutoFit/>
          </a:bodyPr>
          <a:lstStyle/>
          <a:p>
            <a:pPr marL="12700">
              <a:lnSpc>
                <a:spcPct val="100000"/>
              </a:lnSpc>
              <a:spcBef>
                <a:spcPts val="105"/>
              </a:spcBef>
            </a:pPr>
            <a:r>
              <a:rPr sz="1100" dirty="0">
                <a:latin typeface="ＭＳ Ｐゴシック"/>
                <a:cs typeface="ＭＳ Ｐゴシック"/>
              </a:rPr>
              <a:t>60.2</a:t>
            </a:r>
            <a:endParaRPr sz="1100">
              <a:latin typeface="ＭＳ Ｐゴシック"/>
              <a:cs typeface="ＭＳ Ｐゴシック"/>
            </a:endParaRPr>
          </a:p>
        </p:txBody>
      </p:sp>
      <p:sp>
        <p:nvSpPr>
          <p:cNvPr id="304" name="object 304"/>
          <p:cNvSpPr/>
          <p:nvPr/>
        </p:nvSpPr>
        <p:spPr>
          <a:xfrm>
            <a:off x="5867400" y="5314188"/>
            <a:ext cx="64135" cy="64135"/>
          </a:xfrm>
          <a:custGeom>
            <a:avLst/>
            <a:gdLst/>
            <a:ahLst/>
            <a:cxnLst/>
            <a:rect l="l" t="t" r="r" b="b"/>
            <a:pathLst>
              <a:path w="64135" h="64135">
                <a:moveTo>
                  <a:pt x="0" y="64008"/>
                </a:moveTo>
                <a:lnTo>
                  <a:pt x="64008" y="64008"/>
                </a:lnTo>
                <a:lnTo>
                  <a:pt x="64008" y="0"/>
                </a:lnTo>
                <a:lnTo>
                  <a:pt x="0" y="0"/>
                </a:lnTo>
                <a:lnTo>
                  <a:pt x="0" y="64008"/>
                </a:lnTo>
                <a:close/>
              </a:path>
            </a:pathLst>
          </a:custGeom>
          <a:solidFill>
            <a:srgbClr val="0066CC"/>
          </a:solidFill>
        </p:spPr>
        <p:txBody>
          <a:bodyPr wrap="square" lIns="0" tIns="0" rIns="0" bIns="0" rtlCol="0"/>
          <a:lstStyle/>
          <a:p>
            <a:endParaRPr/>
          </a:p>
        </p:txBody>
      </p:sp>
      <p:sp>
        <p:nvSpPr>
          <p:cNvPr id="305" name="object 305"/>
          <p:cNvSpPr/>
          <p:nvPr/>
        </p:nvSpPr>
        <p:spPr>
          <a:xfrm>
            <a:off x="5867400" y="5314188"/>
            <a:ext cx="64135" cy="64135"/>
          </a:xfrm>
          <a:custGeom>
            <a:avLst/>
            <a:gdLst/>
            <a:ahLst/>
            <a:cxnLst/>
            <a:rect l="l" t="t" r="r" b="b"/>
            <a:pathLst>
              <a:path w="64135" h="64135">
                <a:moveTo>
                  <a:pt x="0" y="64008"/>
                </a:moveTo>
                <a:lnTo>
                  <a:pt x="64008" y="64008"/>
                </a:lnTo>
                <a:lnTo>
                  <a:pt x="64008" y="0"/>
                </a:lnTo>
                <a:lnTo>
                  <a:pt x="0" y="0"/>
                </a:lnTo>
                <a:lnTo>
                  <a:pt x="0" y="64008"/>
                </a:lnTo>
                <a:close/>
              </a:path>
            </a:pathLst>
          </a:custGeom>
          <a:ln w="9144">
            <a:solidFill>
              <a:srgbClr val="000000"/>
            </a:solidFill>
          </a:ln>
        </p:spPr>
        <p:txBody>
          <a:bodyPr wrap="square" lIns="0" tIns="0" rIns="0" bIns="0" rtlCol="0"/>
          <a:lstStyle/>
          <a:p>
            <a:endParaRPr/>
          </a:p>
        </p:txBody>
      </p:sp>
      <p:sp>
        <p:nvSpPr>
          <p:cNvPr id="306" name="object 306"/>
          <p:cNvSpPr/>
          <p:nvPr/>
        </p:nvSpPr>
        <p:spPr>
          <a:xfrm>
            <a:off x="6829043" y="5314188"/>
            <a:ext cx="64135" cy="64135"/>
          </a:xfrm>
          <a:custGeom>
            <a:avLst/>
            <a:gdLst/>
            <a:ahLst/>
            <a:cxnLst/>
            <a:rect l="l" t="t" r="r" b="b"/>
            <a:pathLst>
              <a:path w="64134" h="64135">
                <a:moveTo>
                  <a:pt x="0" y="64008"/>
                </a:moveTo>
                <a:lnTo>
                  <a:pt x="64007" y="64008"/>
                </a:lnTo>
                <a:lnTo>
                  <a:pt x="64007" y="0"/>
                </a:lnTo>
                <a:lnTo>
                  <a:pt x="0" y="0"/>
                </a:lnTo>
                <a:lnTo>
                  <a:pt x="0" y="64008"/>
                </a:lnTo>
                <a:close/>
              </a:path>
            </a:pathLst>
          </a:custGeom>
          <a:solidFill>
            <a:srgbClr val="CCFFFF"/>
          </a:solidFill>
        </p:spPr>
        <p:txBody>
          <a:bodyPr wrap="square" lIns="0" tIns="0" rIns="0" bIns="0" rtlCol="0"/>
          <a:lstStyle/>
          <a:p>
            <a:endParaRPr/>
          </a:p>
        </p:txBody>
      </p:sp>
      <p:sp>
        <p:nvSpPr>
          <p:cNvPr id="307" name="object 307"/>
          <p:cNvSpPr/>
          <p:nvPr/>
        </p:nvSpPr>
        <p:spPr>
          <a:xfrm>
            <a:off x="6829043" y="5314188"/>
            <a:ext cx="64135" cy="64135"/>
          </a:xfrm>
          <a:custGeom>
            <a:avLst/>
            <a:gdLst/>
            <a:ahLst/>
            <a:cxnLst/>
            <a:rect l="l" t="t" r="r" b="b"/>
            <a:pathLst>
              <a:path w="64134" h="64135">
                <a:moveTo>
                  <a:pt x="0" y="64008"/>
                </a:moveTo>
                <a:lnTo>
                  <a:pt x="64007" y="64008"/>
                </a:lnTo>
                <a:lnTo>
                  <a:pt x="64007" y="0"/>
                </a:lnTo>
                <a:lnTo>
                  <a:pt x="0" y="0"/>
                </a:lnTo>
                <a:lnTo>
                  <a:pt x="0" y="64008"/>
                </a:lnTo>
                <a:close/>
              </a:path>
            </a:pathLst>
          </a:custGeom>
          <a:ln w="9144">
            <a:solidFill>
              <a:srgbClr val="000000"/>
            </a:solidFill>
          </a:ln>
        </p:spPr>
        <p:txBody>
          <a:bodyPr wrap="square" lIns="0" tIns="0" rIns="0" bIns="0" rtlCol="0"/>
          <a:lstStyle/>
          <a:p>
            <a:endParaRPr/>
          </a:p>
        </p:txBody>
      </p:sp>
      <p:sp>
        <p:nvSpPr>
          <p:cNvPr id="308" name="object 308"/>
          <p:cNvSpPr/>
          <p:nvPr/>
        </p:nvSpPr>
        <p:spPr>
          <a:xfrm>
            <a:off x="7790688" y="5314188"/>
            <a:ext cx="64135" cy="64135"/>
          </a:xfrm>
          <a:custGeom>
            <a:avLst/>
            <a:gdLst/>
            <a:ahLst/>
            <a:cxnLst/>
            <a:rect l="l" t="t" r="r" b="b"/>
            <a:pathLst>
              <a:path w="64134" h="64135">
                <a:moveTo>
                  <a:pt x="0" y="64008"/>
                </a:moveTo>
                <a:lnTo>
                  <a:pt x="64007" y="64008"/>
                </a:lnTo>
                <a:lnTo>
                  <a:pt x="64007" y="0"/>
                </a:lnTo>
                <a:lnTo>
                  <a:pt x="0" y="0"/>
                </a:lnTo>
                <a:lnTo>
                  <a:pt x="0" y="64008"/>
                </a:lnTo>
                <a:close/>
              </a:path>
            </a:pathLst>
          </a:custGeom>
          <a:solidFill>
            <a:srgbClr val="00FFFF"/>
          </a:solidFill>
        </p:spPr>
        <p:txBody>
          <a:bodyPr wrap="square" lIns="0" tIns="0" rIns="0" bIns="0" rtlCol="0"/>
          <a:lstStyle/>
          <a:p>
            <a:endParaRPr/>
          </a:p>
        </p:txBody>
      </p:sp>
      <p:sp>
        <p:nvSpPr>
          <p:cNvPr id="309" name="object 309"/>
          <p:cNvSpPr/>
          <p:nvPr/>
        </p:nvSpPr>
        <p:spPr>
          <a:xfrm>
            <a:off x="7790688" y="5314188"/>
            <a:ext cx="64135" cy="64135"/>
          </a:xfrm>
          <a:custGeom>
            <a:avLst/>
            <a:gdLst/>
            <a:ahLst/>
            <a:cxnLst/>
            <a:rect l="l" t="t" r="r" b="b"/>
            <a:pathLst>
              <a:path w="64134" h="64135">
                <a:moveTo>
                  <a:pt x="0" y="64008"/>
                </a:moveTo>
                <a:lnTo>
                  <a:pt x="64007" y="64008"/>
                </a:lnTo>
                <a:lnTo>
                  <a:pt x="64007" y="0"/>
                </a:lnTo>
                <a:lnTo>
                  <a:pt x="0" y="0"/>
                </a:lnTo>
                <a:lnTo>
                  <a:pt x="0" y="64008"/>
                </a:lnTo>
                <a:close/>
              </a:path>
            </a:pathLst>
          </a:custGeom>
          <a:ln w="9144">
            <a:solidFill>
              <a:srgbClr val="000000"/>
            </a:solidFill>
          </a:ln>
        </p:spPr>
        <p:txBody>
          <a:bodyPr wrap="square" lIns="0" tIns="0" rIns="0" bIns="0" rtlCol="0"/>
          <a:lstStyle/>
          <a:p>
            <a:endParaRPr/>
          </a:p>
        </p:txBody>
      </p:sp>
      <p:sp>
        <p:nvSpPr>
          <p:cNvPr id="310" name="object 310"/>
          <p:cNvSpPr/>
          <p:nvPr/>
        </p:nvSpPr>
        <p:spPr>
          <a:xfrm>
            <a:off x="8752331" y="5314188"/>
            <a:ext cx="64135" cy="64135"/>
          </a:xfrm>
          <a:custGeom>
            <a:avLst/>
            <a:gdLst/>
            <a:ahLst/>
            <a:cxnLst/>
            <a:rect l="l" t="t" r="r" b="b"/>
            <a:pathLst>
              <a:path w="64134" h="64135">
                <a:moveTo>
                  <a:pt x="0" y="64008"/>
                </a:moveTo>
                <a:lnTo>
                  <a:pt x="64007" y="64008"/>
                </a:lnTo>
                <a:lnTo>
                  <a:pt x="64007" y="0"/>
                </a:lnTo>
                <a:lnTo>
                  <a:pt x="0" y="0"/>
                </a:lnTo>
                <a:lnTo>
                  <a:pt x="0" y="64008"/>
                </a:lnTo>
                <a:close/>
              </a:path>
            </a:pathLst>
          </a:custGeom>
          <a:solidFill>
            <a:srgbClr val="33CCCC"/>
          </a:solidFill>
        </p:spPr>
        <p:txBody>
          <a:bodyPr wrap="square" lIns="0" tIns="0" rIns="0" bIns="0" rtlCol="0"/>
          <a:lstStyle/>
          <a:p>
            <a:endParaRPr/>
          </a:p>
        </p:txBody>
      </p:sp>
      <p:sp>
        <p:nvSpPr>
          <p:cNvPr id="311" name="object 311"/>
          <p:cNvSpPr/>
          <p:nvPr/>
        </p:nvSpPr>
        <p:spPr>
          <a:xfrm>
            <a:off x="8752331" y="5314188"/>
            <a:ext cx="64135" cy="64135"/>
          </a:xfrm>
          <a:custGeom>
            <a:avLst/>
            <a:gdLst/>
            <a:ahLst/>
            <a:cxnLst/>
            <a:rect l="l" t="t" r="r" b="b"/>
            <a:pathLst>
              <a:path w="64134" h="64135">
                <a:moveTo>
                  <a:pt x="0" y="64008"/>
                </a:moveTo>
                <a:lnTo>
                  <a:pt x="64007" y="64008"/>
                </a:lnTo>
                <a:lnTo>
                  <a:pt x="64007" y="0"/>
                </a:lnTo>
                <a:lnTo>
                  <a:pt x="0" y="0"/>
                </a:lnTo>
                <a:lnTo>
                  <a:pt x="0" y="64008"/>
                </a:lnTo>
                <a:close/>
              </a:path>
            </a:pathLst>
          </a:custGeom>
          <a:ln w="9144">
            <a:solidFill>
              <a:srgbClr val="000000"/>
            </a:solidFill>
          </a:ln>
        </p:spPr>
        <p:txBody>
          <a:bodyPr wrap="square" lIns="0" tIns="0" rIns="0" bIns="0" rtlCol="0"/>
          <a:lstStyle/>
          <a:p>
            <a:endParaRPr/>
          </a:p>
        </p:txBody>
      </p:sp>
      <p:sp>
        <p:nvSpPr>
          <p:cNvPr id="312" name="object 312"/>
          <p:cNvSpPr/>
          <p:nvPr/>
        </p:nvSpPr>
        <p:spPr>
          <a:xfrm>
            <a:off x="5867400" y="5495544"/>
            <a:ext cx="64135" cy="64135"/>
          </a:xfrm>
          <a:custGeom>
            <a:avLst/>
            <a:gdLst/>
            <a:ahLst/>
            <a:cxnLst/>
            <a:rect l="l" t="t" r="r" b="b"/>
            <a:pathLst>
              <a:path w="64135" h="64135">
                <a:moveTo>
                  <a:pt x="0" y="64007"/>
                </a:moveTo>
                <a:lnTo>
                  <a:pt x="64008" y="64007"/>
                </a:lnTo>
                <a:lnTo>
                  <a:pt x="64008" y="0"/>
                </a:lnTo>
                <a:lnTo>
                  <a:pt x="0" y="0"/>
                </a:lnTo>
                <a:lnTo>
                  <a:pt x="0" y="64007"/>
                </a:lnTo>
                <a:close/>
              </a:path>
            </a:pathLst>
          </a:custGeom>
          <a:solidFill>
            <a:srgbClr val="FFFF00"/>
          </a:solidFill>
        </p:spPr>
        <p:txBody>
          <a:bodyPr wrap="square" lIns="0" tIns="0" rIns="0" bIns="0" rtlCol="0"/>
          <a:lstStyle/>
          <a:p>
            <a:endParaRPr/>
          </a:p>
        </p:txBody>
      </p:sp>
      <p:sp>
        <p:nvSpPr>
          <p:cNvPr id="313" name="object 313"/>
          <p:cNvSpPr/>
          <p:nvPr/>
        </p:nvSpPr>
        <p:spPr>
          <a:xfrm>
            <a:off x="5867400" y="5495544"/>
            <a:ext cx="64135" cy="64135"/>
          </a:xfrm>
          <a:custGeom>
            <a:avLst/>
            <a:gdLst/>
            <a:ahLst/>
            <a:cxnLst/>
            <a:rect l="l" t="t" r="r" b="b"/>
            <a:pathLst>
              <a:path w="64135" h="64135">
                <a:moveTo>
                  <a:pt x="0" y="64007"/>
                </a:moveTo>
                <a:lnTo>
                  <a:pt x="64008" y="64007"/>
                </a:lnTo>
                <a:lnTo>
                  <a:pt x="64008" y="0"/>
                </a:lnTo>
                <a:lnTo>
                  <a:pt x="0" y="0"/>
                </a:lnTo>
                <a:lnTo>
                  <a:pt x="0" y="64007"/>
                </a:lnTo>
                <a:close/>
              </a:path>
            </a:pathLst>
          </a:custGeom>
          <a:ln w="9144">
            <a:solidFill>
              <a:srgbClr val="000000"/>
            </a:solidFill>
          </a:ln>
        </p:spPr>
        <p:txBody>
          <a:bodyPr wrap="square" lIns="0" tIns="0" rIns="0" bIns="0" rtlCol="0"/>
          <a:lstStyle/>
          <a:p>
            <a:endParaRPr/>
          </a:p>
        </p:txBody>
      </p:sp>
      <p:sp>
        <p:nvSpPr>
          <p:cNvPr id="314" name="object 314"/>
          <p:cNvSpPr/>
          <p:nvPr/>
        </p:nvSpPr>
        <p:spPr>
          <a:xfrm>
            <a:off x="6829043" y="5495544"/>
            <a:ext cx="64135" cy="64135"/>
          </a:xfrm>
          <a:custGeom>
            <a:avLst/>
            <a:gdLst/>
            <a:ahLst/>
            <a:cxnLst/>
            <a:rect l="l" t="t" r="r" b="b"/>
            <a:pathLst>
              <a:path w="64134" h="64135">
                <a:moveTo>
                  <a:pt x="0" y="64007"/>
                </a:moveTo>
                <a:lnTo>
                  <a:pt x="64007" y="64007"/>
                </a:lnTo>
                <a:lnTo>
                  <a:pt x="64007" y="0"/>
                </a:lnTo>
                <a:lnTo>
                  <a:pt x="0" y="0"/>
                </a:lnTo>
                <a:lnTo>
                  <a:pt x="0" y="64007"/>
                </a:lnTo>
                <a:close/>
              </a:path>
            </a:pathLst>
          </a:custGeom>
          <a:solidFill>
            <a:srgbClr val="00FF00"/>
          </a:solidFill>
        </p:spPr>
        <p:txBody>
          <a:bodyPr wrap="square" lIns="0" tIns="0" rIns="0" bIns="0" rtlCol="0"/>
          <a:lstStyle/>
          <a:p>
            <a:endParaRPr/>
          </a:p>
        </p:txBody>
      </p:sp>
      <p:sp>
        <p:nvSpPr>
          <p:cNvPr id="315" name="object 315"/>
          <p:cNvSpPr/>
          <p:nvPr/>
        </p:nvSpPr>
        <p:spPr>
          <a:xfrm>
            <a:off x="6829043" y="5495544"/>
            <a:ext cx="64135" cy="64135"/>
          </a:xfrm>
          <a:custGeom>
            <a:avLst/>
            <a:gdLst/>
            <a:ahLst/>
            <a:cxnLst/>
            <a:rect l="l" t="t" r="r" b="b"/>
            <a:pathLst>
              <a:path w="64134" h="64135">
                <a:moveTo>
                  <a:pt x="0" y="64007"/>
                </a:moveTo>
                <a:lnTo>
                  <a:pt x="64007" y="64007"/>
                </a:lnTo>
                <a:lnTo>
                  <a:pt x="64007" y="0"/>
                </a:lnTo>
                <a:lnTo>
                  <a:pt x="0" y="0"/>
                </a:lnTo>
                <a:lnTo>
                  <a:pt x="0" y="64007"/>
                </a:lnTo>
                <a:close/>
              </a:path>
            </a:pathLst>
          </a:custGeom>
          <a:ln w="9144">
            <a:solidFill>
              <a:srgbClr val="000000"/>
            </a:solidFill>
          </a:ln>
        </p:spPr>
        <p:txBody>
          <a:bodyPr wrap="square" lIns="0" tIns="0" rIns="0" bIns="0" rtlCol="0"/>
          <a:lstStyle/>
          <a:p>
            <a:endParaRPr/>
          </a:p>
        </p:txBody>
      </p:sp>
      <p:sp>
        <p:nvSpPr>
          <p:cNvPr id="316" name="object 316"/>
          <p:cNvSpPr/>
          <p:nvPr/>
        </p:nvSpPr>
        <p:spPr>
          <a:xfrm>
            <a:off x="7790688" y="5495544"/>
            <a:ext cx="64135" cy="64135"/>
          </a:xfrm>
          <a:custGeom>
            <a:avLst/>
            <a:gdLst/>
            <a:ahLst/>
            <a:cxnLst/>
            <a:rect l="l" t="t" r="r" b="b"/>
            <a:pathLst>
              <a:path w="64134" h="64135">
                <a:moveTo>
                  <a:pt x="0" y="64007"/>
                </a:moveTo>
                <a:lnTo>
                  <a:pt x="64007" y="64007"/>
                </a:lnTo>
                <a:lnTo>
                  <a:pt x="64007" y="0"/>
                </a:lnTo>
                <a:lnTo>
                  <a:pt x="0" y="0"/>
                </a:lnTo>
                <a:lnTo>
                  <a:pt x="0" y="64007"/>
                </a:lnTo>
                <a:close/>
              </a:path>
            </a:pathLst>
          </a:custGeom>
          <a:solidFill>
            <a:srgbClr val="FF99FF"/>
          </a:solidFill>
        </p:spPr>
        <p:txBody>
          <a:bodyPr wrap="square" lIns="0" tIns="0" rIns="0" bIns="0" rtlCol="0"/>
          <a:lstStyle/>
          <a:p>
            <a:endParaRPr/>
          </a:p>
        </p:txBody>
      </p:sp>
      <p:sp>
        <p:nvSpPr>
          <p:cNvPr id="317" name="object 317"/>
          <p:cNvSpPr/>
          <p:nvPr/>
        </p:nvSpPr>
        <p:spPr>
          <a:xfrm>
            <a:off x="7790688" y="5495544"/>
            <a:ext cx="64135" cy="64135"/>
          </a:xfrm>
          <a:custGeom>
            <a:avLst/>
            <a:gdLst/>
            <a:ahLst/>
            <a:cxnLst/>
            <a:rect l="l" t="t" r="r" b="b"/>
            <a:pathLst>
              <a:path w="64134" h="64135">
                <a:moveTo>
                  <a:pt x="0" y="64007"/>
                </a:moveTo>
                <a:lnTo>
                  <a:pt x="64007" y="64007"/>
                </a:lnTo>
                <a:lnTo>
                  <a:pt x="64007" y="0"/>
                </a:lnTo>
                <a:lnTo>
                  <a:pt x="0" y="0"/>
                </a:lnTo>
                <a:lnTo>
                  <a:pt x="0" y="64007"/>
                </a:lnTo>
                <a:close/>
              </a:path>
            </a:pathLst>
          </a:custGeom>
          <a:ln w="9144">
            <a:solidFill>
              <a:srgbClr val="000000"/>
            </a:solidFill>
          </a:ln>
        </p:spPr>
        <p:txBody>
          <a:bodyPr wrap="square" lIns="0" tIns="0" rIns="0" bIns="0" rtlCol="0"/>
          <a:lstStyle/>
          <a:p>
            <a:endParaRPr/>
          </a:p>
        </p:txBody>
      </p:sp>
      <p:graphicFrame>
        <p:nvGraphicFramePr>
          <p:cNvPr id="318" name="object 318"/>
          <p:cNvGraphicFramePr>
            <a:graphicFrameLocks noGrp="1"/>
          </p:cNvGraphicFramePr>
          <p:nvPr/>
        </p:nvGraphicFramePr>
        <p:xfrm>
          <a:off x="5638800" y="5254752"/>
          <a:ext cx="3843653" cy="362711"/>
        </p:xfrm>
        <a:graphic>
          <a:graphicData uri="http://schemas.openxmlformats.org/drawingml/2006/table">
            <a:tbl>
              <a:tblPr firstRow="1" bandRow="1">
                <a:tableStyleId>{2D5ABB26-0587-4C30-8999-92F81FD0307C}</a:tableStyleId>
              </a:tblPr>
              <a:tblGrid>
                <a:gridCol w="1029335"/>
                <a:gridCol w="961390"/>
                <a:gridCol w="961389"/>
                <a:gridCol w="891539"/>
              </a:tblGrid>
              <a:tr h="179331">
                <a:tc>
                  <a:txBody>
                    <a:bodyPr/>
                    <a:lstStyle/>
                    <a:p>
                      <a:pPr marR="240029" algn="r">
                        <a:lnSpc>
                          <a:spcPct val="100000"/>
                        </a:lnSpc>
                        <a:spcBef>
                          <a:spcPts val="55"/>
                        </a:spcBef>
                      </a:pPr>
                      <a:r>
                        <a:rPr sz="1000" dirty="0">
                          <a:latin typeface="ＭＳ Ｐゴシック"/>
                          <a:cs typeface="ＭＳ Ｐゴシック"/>
                        </a:rPr>
                        <a:t>要支援１</a:t>
                      </a:r>
                      <a:endParaRPr sz="1000">
                        <a:latin typeface="ＭＳ Ｐゴシック"/>
                        <a:cs typeface="ＭＳ Ｐゴシック"/>
                      </a:endParaRPr>
                    </a:p>
                  </a:txBody>
                  <a:tcPr marL="0" marR="0" marT="6985" marB="0">
                    <a:lnL w="9525">
                      <a:solidFill>
                        <a:srgbClr val="585858"/>
                      </a:solidFill>
                      <a:prstDash val="solid"/>
                    </a:lnL>
                    <a:lnT w="9525">
                      <a:solidFill>
                        <a:srgbClr val="585858"/>
                      </a:solidFill>
                      <a:prstDash val="solid"/>
                    </a:lnT>
                  </a:tcPr>
                </a:tc>
                <a:tc>
                  <a:txBody>
                    <a:bodyPr/>
                    <a:lstStyle/>
                    <a:p>
                      <a:pPr algn="ctr">
                        <a:lnSpc>
                          <a:spcPct val="100000"/>
                        </a:lnSpc>
                        <a:spcBef>
                          <a:spcPts val="55"/>
                        </a:spcBef>
                      </a:pPr>
                      <a:r>
                        <a:rPr sz="1000" spc="-5" dirty="0">
                          <a:latin typeface="ＭＳ Ｐゴシック"/>
                          <a:cs typeface="ＭＳ Ｐゴシック"/>
                        </a:rPr>
                        <a:t>要支援２</a:t>
                      </a:r>
                      <a:endParaRPr sz="1000">
                        <a:latin typeface="ＭＳ Ｐゴシック"/>
                        <a:cs typeface="ＭＳ Ｐゴシック"/>
                      </a:endParaRPr>
                    </a:p>
                  </a:txBody>
                  <a:tcPr marL="0" marR="0" marT="6985" marB="0">
                    <a:lnT w="9525">
                      <a:solidFill>
                        <a:srgbClr val="585858"/>
                      </a:solidFill>
                      <a:prstDash val="solid"/>
                    </a:lnT>
                  </a:tcPr>
                </a:tc>
                <a:tc>
                  <a:txBody>
                    <a:bodyPr/>
                    <a:lstStyle/>
                    <a:p>
                      <a:pPr algn="ctr">
                        <a:lnSpc>
                          <a:spcPct val="100000"/>
                        </a:lnSpc>
                        <a:spcBef>
                          <a:spcPts val="55"/>
                        </a:spcBef>
                      </a:pPr>
                      <a:r>
                        <a:rPr sz="1000" spc="-5" dirty="0">
                          <a:latin typeface="ＭＳ Ｐゴシック"/>
                          <a:cs typeface="ＭＳ Ｐゴシック"/>
                        </a:rPr>
                        <a:t>要介護１</a:t>
                      </a:r>
                      <a:endParaRPr sz="1000">
                        <a:latin typeface="ＭＳ Ｐゴシック"/>
                        <a:cs typeface="ＭＳ Ｐゴシック"/>
                      </a:endParaRPr>
                    </a:p>
                  </a:txBody>
                  <a:tcPr marL="0" marR="0" marT="6985" marB="0">
                    <a:lnT w="9525">
                      <a:solidFill>
                        <a:srgbClr val="585858"/>
                      </a:solidFill>
                      <a:prstDash val="solid"/>
                    </a:lnT>
                  </a:tcPr>
                </a:tc>
                <a:tc>
                  <a:txBody>
                    <a:bodyPr/>
                    <a:lstStyle/>
                    <a:p>
                      <a:pPr marL="247650">
                        <a:lnSpc>
                          <a:spcPct val="100000"/>
                        </a:lnSpc>
                        <a:spcBef>
                          <a:spcPts val="55"/>
                        </a:spcBef>
                      </a:pPr>
                      <a:r>
                        <a:rPr sz="1000" spc="-5" dirty="0">
                          <a:latin typeface="ＭＳ Ｐゴシック"/>
                          <a:cs typeface="ＭＳ Ｐゴシック"/>
                        </a:rPr>
                        <a:t>要介護２</a:t>
                      </a:r>
                      <a:endParaRPr sz="1000">
                        <a:latin typeface="ＭＳ Ｐゴシック"/>
                        <a:cs typeface="ＭＳ Ｐゴシック"/>
                      </a:endParaRPr>
                    </a:p>
                  </a:txBody>
                  <a:tcPr marL="0" marR="0" marT="6985" marB="0">
                    <a:lnR w="9525">
                      <a:solidFill>
                        <a:srgbClr val="585858"/>
                      </a:solidFill>
                      <a:prstDash val="solid"/>
                    </a:lnR>
                    <a:lnT w="9525">
                      <a:solidFill>
                        <a:srgbClr val="585858"/>
                      </a:solidFill>
                      <a:prstDash val="solid"/>
                    </a:lnT>
                  </a:tcPr>
                </a:tc>
              </a:tr>
              <a:tr h="183380">
                <a:tc>
                  <a:txBody>
                    <a:bodyPr/>
                    <a:lstStyle/>
                    <a:p>
                      <a:pPr marR="240029" algn="r">
                        <a:lnSpc>
                          <a:spcPct val="100000"/>
                        </a:lnSpc>
                        <a:spcBef>
                          <a:spcPts val="70"/>
                        </a:spcBef>
                      </a:pPr>
                      <a:r>
                        <a:rPr sz="1000" dirty="0">
                          <a:latin typeface="ＭＳ Ｐゴシック"/>
                          <a:cs typeface="ＭＳ Ｐゴシック"/>
                        </a:rPr>
                        <a:t>要介護３</a:t>
                      </a:r>
                      <a:endParaRPr sz="1000">
                        <a:latin typeface="ＭＳ Ｐゴシック"/>
                        <a:cs typeface="ＭＳ Ｐゴシック"/>
                      </a:endParaRPr>
                    </a:p>
                  </a:txBody>
                  <a:tcPr marL="0" marR="0" marT="8890" marB="0">
                    <a:lnL w="9525">
                      <a:solidFill>
                        <a:srgbClr val="585858"/>
                      </a:solidFill>
                      <a:prstDash val="solid"/>
                    </a:lnL>
                    <a:lnB w="9525">
                      <a:solidFill>
                        <a:srgbClr val="585858"/>
                      </a:solidFill>
                      <a:prstDash val="solid"/>
                    </a:lnB>
                  </a:tcPr>
                </a:tc>
                <a:tc>
                  <a:txBody>
                    <a:bodyPr/>
                    <a:lstStyle/>
                    <a:p>
                      <a:pPr algn="ctr">
                        <a:lnSpc>
                          <a:spcPct val="100000"/>
                        </a:lnSpc>
                        <a:spcBef>
                          <a:spcPts val="70"/>
                        </a:spcBef>
                      </a:pPr>
                      <a:r>
                        <a:rPr sz="1000" spc="-5" dirty="0">
                          <a:latin typeface="ＭＳ Ｐゴシック"/>
                          <a:cs typeface="ＭＳ Ｐゴシック"/>
                        </a:rPr>
                        <a:t>要介護４</a:t>
                      </a:r>
                      <a:endParaRPr sz="1000">
                        <a:latin typeface="ＭＳ Ｐゴシック"/>
                        <a:cs typeface="ＭＳ Ｐゴシック"/>
                      </a:endParaRPr>
                    </a:p>
                  </a:txBody>
                  <a:tcPr marL="0" marR="0" marT="8890" marB="0">
                    <a:lnB w="9525">
                      <a:solidFill>
                        <a:srgbClr val="585858"/>
                      </a:solidFill>
                      <a:prstDash val="solid"/>
                    </a:lnB>
                  </a:tcPr>
                </a:tc>
                <a:tc>
                  <a:txBody>
                    <a:bodyPr/>
                    <a:lstStyle/>
                    <a:p>
                      <a:pPr algn="ctr">
                        <a:lnSpc>
                          <a:spcPct val="100000"/>
                        </a:lnSpc>
                        <a:spcBef>
                          <a:spcPts val="70"/>
                        </a:spcBef>
                      </a:pPr>
                      <a:r>
                        <a:rPr sz="1000" spc="-5" dirty="0">
                          <a:latin typeface="ＭＳ Ｐゴシック"/>
                          <a:cs typeface="ＭＳ Ｐゴシック"/>
                        </a:rPr>
                        <a:t>要介護５</a:t>
                      </a:r>
                      <a:endParaRPr sz="1000">
                        <a:latin typeface="ＭＳ Ｐゴシック"/>
                        <a:cs typeface="ＭＳ Ｐゴシック"/>
                      </a:endParaRPr>
                    </a:p>
                  </a:txBody>
                  <a:tcPr marL="0" marR="0" marT="8890" marB="0">
                    <a:lnB w="9525">
                      <a:solidFill>
                        <a:srgbClr val="585858"/>
                      </a:solidFill>
                      <a:prstDash val="solid"/>
                    </a:lnB>
                  </a:tcPr>
                </a:tc>
                <a:tc>
                  <a:txBody>
                    <a:bodyPr/>
                    <a:lstStyle/>
                    <a:p>
                      <a:pPr>
                        <a:lnSpc>
                          <a:spcPct val="100000"/>
                        </a:lnSpc>
                      </a:pPr>
                      <a:endParaRPr sz="1000">
                        <a:latin typeface="Times New Roman"/>
                        <a:cs typeface="Times New Roman"/>
                      </a:endParaRPr>
                    </a:p>
                  </a:txBody>
                  <a:tcPr marL="0" marR="0" marT="0" marB="0">
                    <a:lnR w="9525">
                      <a:solidFill>
                        <a:srgbClr val="585858"/>
                      </a:solidFill>
                      <a:prstDash val="solid"/>
                    </a:lnR>
                    <a:lnB w="9525">
                      <a:solidFill>
                        <a:srgbClr val="585858"/>
                      </a:solidFill>
                      <a:prstDash val="solid"/>
                    </a:lnB>
                  </a:tcPr>
                </a:tc>
              </a:tr>
            </a:tbl>
          </a:graphicData>
        </a:graphic>
      </p:graphicFrame>
      <p:sp>
        <p:nvSpPr>
          <p:cNvPr id="319" name="object 319"/>
          <p:cNvSpPr/>
          <p:nvPr/>
        </p:nvSpPr>
        <p:spPr>
          <a:xfrm>
            <a:off x="5023103" y="1130808"/>
            <a:ext cx="4825365" cy="4688205"/>
          </a:xfrm>
          <a:custGeom>
            <a:avLst/>
            <a:gdLst/>
            <a:ahLst/>
            <a:cxnLst/>
            <a:rect l="l" t="t" r="r" b="b"/>
            <a:pathLst>
              <a:path w="4825365" h="4688205">
                <a:moveTo>
                  <a:pt x="0" y="4687824"/>
                </a:moveTo>
                <a:lnTo>
                  <a:pt x="4824984" y="4687824"/>
                </a:lnTo>
                <a:lnTo>
                  <a:pt x="4824984" y="0"/>
                </a:lnTo>
                <a:lnTo>
                  <a:pt x="0" y="0"/>
                </a:lnTo>
                <a:lnTo>
                  <a:pt x="0" y="4687824"/>
                </a:lnTo>
                <a:close/>
              </a:path>
            </a:pathLst>
          </a:custGeom>
          <a:ln w="9144">
            <a:solidFill>
              <a:srgbClr val="000000"/>
            </a:solidFill>
          </a:ln>
        </p:spPr>
        <p:txBody>
          <a:bodyPr wrap="square" lIns="0" tIns="0" rIns="0" bIns="0" rtlCol="0"/>
          <a:lstStyle/>
          <a:p>
            <a:endParaRPr/>
          </a:p>
        </p:txBody>
      </p:sp>
      <p:sp>
        <p:nvSpPr>
          <p:cNvPr id="320" name="object 320"/>
          <p:cNvSpPr/>
          <p:nvPr/>
        </p:nvSpPr>
        <p:spPr>
          <a:xfrm>
            <a:off x="9226422" y="1441196"/>
            <a:ext cx="469265" cy="218440"/>
          </a:xfrm>
          <a:custGeom>
            <a:avLst/>
            <a:gdLst/>
            <a:ahLst/>
            <a:cxnLst/>
            <a:rect l="l" t="t" r="r" b="b"/>
            <a:pathLst>
              <a:path w="469265" h="218439">
                <a:moveTo>
                  <a:pt x="257048" y="0"/>
                </a:moveTo>
                <a:lnTo>
                  <a:pt x="211327" y="0"/>
                </a:lnTo>
                <a:lnTo>
                  <a:pt x="189102" y="1269"/>
                </a:lnTo>
                <a:lnTo>
                  <a:pt x="127000" y="11429"/>
                </a:lnTo>
                <a:lnTo>
                  <a:pt x="74041" y="27939"/>
                </a:lnTo>
                <a:lnTo>
                  <a:pt x="32384" y="52069"/>
                </a:lnTo>
                <a:lnTo>
                  <a:pt x="13588" y="71119"/>
                </a:lnTo>
                <a:lnTo>
                  <a:pt x="12953" y="71119"/>
                </a:lnTo>
                <a:lnTo>
                  <a:pt x="12446" y="72389"/>
                </a:lnTo>
                <a:lnTo>
                  <a:pt x="6350" y="82550"/>
                </a:lnTo>
                <a:lnTo>
                  <a:pt x="5333" y="85089"/>
                </a:lnTo>
                <a:lnTo>
                  <a:pt x="2158" y="93979"/>
                </a:lnTo>
                <a:lnTo>
                  <a:pt x="1650" y="95250"/>
                </a:lnTo>
                <a:lnTo>
                  <a:pt x="1270" y="96519"/>
                </a:lnTo>
                <a:lnTo>
                  <a:pt x="1143" y="97789"/>
                </a:lnTo>
                <a:lnTo>
                  <a:pt x="0" y="106679"/>
                </a:lnTo>
                <a:lnTo>
                  <a:pt x="0" y="111760"/>
                </a:lnTo>
                <a:lnTo>
                  <a:pt x="1143" y="120650"/>
                </a:lnTo>
                <a:lnTo>
                  <a:pt x="1270" y="121919"/>
                </a:lnTo>
                <a:lnTo>
                  <a:pt x="1650" y="123189"/>
                </a:lnTo>
                <a:lnTo>
                  <a:pt x="2158" y="124460"/>
                </a:lnTo>
                <a:lnTo>
                  <a:pt x="5333" y="134619"/>
                </a:lnTo>
                <a:lnTo>
                  <a:pt x="5842" y="134619"/>
                </a:lnTo>
                <a:lnTo>
                  <a:pt x="6350" y="135889"/>
                </a:lnTo>
                <a:lnTo>
                  <a:pt x="12446" y="146050"/>
                </a:lnTo>
                <a:lnTo>
                  <a:pt x="12953" y="147319"/>
                </a:lnTo>
                <a:lnTo>
                  <a:pt x="14224" y="148589"/>
                </a:lnTo>
                <a:lnTo>
                  <a:pt x="23368" y="158750"/>
                </a:lnTo>
                <a:lnTo>
                  <a:pt x="34162" y="167639"/>
                </a:lnTo>
                <a:lnTo>
                  <a:pt x="75183" y="191769"/>
                </a:lnTo>
                <a:lnTo>
                  <a:pt x="128016" y="208279"/>
                </a:lnTo>
                <a:lnTo>
                  <a:pt x="189992" y="217169"/>
                </a:lnTo>
                <a:lnTo>
                  <a:pt x="212090" y="218439"/>
                </a:lnTo>
                <a:lnTo>
                  <a:pt x="257809" y="218439"/>
                </a:lnTo>
                <a:lnTo>
                  <a:pt x="280034" y="217169"/>
                </a:lnTo>
                <a:lnTo>
                  <a:pt x="322325" y="212089"/>
                </a:lnTo>
                <a:lnTo>
                  <a:pt x="342137" y="207010"/>
                </a:lnTo>
                <a:lnTo>
                  <a:pt x="348361" y="205739"/>
                </a:lnTo>
                <a:lnTo>
                  <a:pt x="212471" y="205739"/>
                </a:lnTo>
                <a:lnTo>
                  <a:pt x="190753" y="204469"/>
                </a:lnTo>
                <a:lnTo>
                  <a:pt x="149732" y="199389"/>
                </a:lnTo>
                <a:lnTo>
                  <a:pt x="112395" y="190500"/>
                </a:lnTo>
                <a:lnTo>
                  <a:pt x="65531" y="172719"/>
                </a:lnTo>
                <a:lnTo>
                  <a:pt x="31750" y="149860"/>
                </a:lnTo>
                <a:lnTo>
                  <a:pt x="23368" y="139700"/>
                </a:lnTo>
                <a:lnTo>
                  <a:pt x="17906" y="130810"/>
                </a:lnTo>
                <a:lnTo>
                  <a:pt x="17652" y="130810"/>
                </a:lnTo>
                <a:lnTo>
                  <a:pt x="17525" y="129539"/>
                </a:lnTo>
                <a:lnTo>
                  <a:pt x="17272" y="129539"/>
                </a:lnTo>
                <a:lnTo>
                  <a:pt x="14097" y="120650"/>
                </a:lnTo>
                <a:lnTo>
                  <a:pt x="13843" y="119379"/>
                </a:lnTo>
                <a:lnTo>
                  <a:pt x="12573" y="110489"/>
                </a:lnTo>
                <a:lnTo>
                  <a:pt x="12573" y="109219"/>
                </a:lnTo>
                <a:lnTo>
                  <a:pt x="13716" y="99060"/>
                </a:lnTo>
                <a:lnTo>
                  <a:pt x="13970" y="97789"/>
                </a:lnTo>
                <a:lnTo>
                  <a:pt x="17272" y="88900"/>
                </a:lnTo>
                <a:lnTo>
                  <a:pt x="17525" y="88900"/>
                </a:lnTo>
                <a:lnTo>
                  <a:pt x="17652" y="87629"/>
                </a:lnTo>
                <a:lnTo>
                  <a:pt x="17906" y="87629"/>
                </a:lnTo>
                <a:lnTo>
                  <a:pt x="23241" y="78739"/>
                </a:lnTo>
                <a:lnTo>
                  <a:pt x="23875" y="78739"/>
                </a:lnTo>
                <a:lnTo>
                  <a:pt x="31115" y="69850"/>
                </a:lnTo>
                <a:lnTo>
                  <a:pt x="40767" y="60960"/>
                </a:lnTo>
                <a:lnTo>
                  <a:pt x="79375" y="39369"/>
                </a:lnTo>
                <a:lnTo>
                  <a:pt x="130175" y="22860"/>
                </a:lnTo>
                <a:lnTo>
                  <a:pt x="190373" y="13969"/>
                </a:lnTo>
                <a:lnTo>
                  <a:pt x="212217" y="12700"/>
                </a:lnTo>
                <a:lnTo>
                  <a:pt x="347387" y="12700"/>
                </a:lnTo>
                <a:lnTo>
                  <a:pt x="321436" y="7619"/>
                </a:lnTo>
                <a:lnTo>
                  <a:pt x="300735" y="3810"/>
                </a:lnTo>
                <a:lnTo>
                  <a:pt x="279146" y="1269"/>
                </a:lnTo>
                <a:lnTo>
                  <a:pt x="257048" y="0"/>
                </a:lnTo>
                <a:close/>
              </a:path>
              <a:path w="469265" h="218439">
                <a:moveTo>
                  <a:pt x="347387" y="12700"/>
                </a:moveTo>
                <a:lnTo>
                  <a:pt x="256794" y="12700"/>
                </a:lnTo>
                <a:lnTo>
                  <a:pt x="278383" y="13969"/>
                </a:lnTo>
                <a:lnTo>
                  <a:pt x="319531" y="19050"/>
                </a:lnTo>
                <a:lnTo>
                  <a:pt x="356743" y="27939"/>
                </a:lnTo>
                <a:lnTo>
                  <a:pt x="403605" y="45719"/>
                </a:lnTo>
                <a:lnTo>
                  <a:pt x="437387" y="69850"/>
                </a:lnTo>
                <a:lnTo>
                  <a:pt x="445261" y="78739"/>
                </a:lnTo>
                <a:lnTo>
                  <a:pt x="445897" y="78739"/>
                </a:lnTo>
                <a:lnTo>
                  <a:pt x="451230" y="87629"/>
                </a:lnTo>
                <a:lnTo>
                  <a:pt x="451484" y="87629"/>
                </a:lnTo>
                <a:lnTo>
                  <a:pt x="451611" y="88900"/>
                </a:lnTo>
                <a:lnTo>
                  <a:pt x="451866" y="88900"/>
                </a:lnTo>
                <a:lnTo>
                  <a:pt x="455041" y="97789"/>
                </a:lnTo>
                <a:lnTo>
                  <a:pt x="455295" y="99060"/>
                </a:lnTo>
                <a:lnTo>
                  <a:pt x="456565" y="109219"/>
                </a:lnTo>
                <a:lnTo>
                  <a:pt x="456565" y="110489"/>
                </a:lnTo>
                <a:lnTo>
                  <a:pt x="455422" y="119379"/>
                </a:lnTo>
                <a:lnTo>
                  <a:pt x="455168" y="120650"/>
                </a:lnTo>
                <a:lnTo>
                  <a:pt x="451866" y="129539"/>
                </a:lnTo>
                <a:lnTo>
                  <a:pt x="451611" y="129539"/>
                </a:lnTo>
                <a:lnTo>
                  <a:pt x="451484" y="130810"/>
                </a:lnTo>
                <a:lnTo>
                  <a:pt x="451230" y="130810"/>
                </a:lnTo>
                <a:lnTo>
                  <a:pt x="445897" y="139700"/>
                </a:lnTo>
                <a:lnTo>
                  <a:pt x="445261" y="140969"/>
                </a:lnTo>
                <a:lnTo>
                  <a:pt x="438023" y="148589"/>
                </a:lnTo>
                <a:lnTo>
                  <a:pt x="404113" y="172719"/>
                </a:lnTo>
                <a:lnTo>
                  <a:pt x="356997" y="190500"/>
                </a:lnTo>
                <a:lnTo>
                  <a:pt x="319785" y="199389"/>
                </a:lnTo>
                <a:lnTo>
                  <a:pt x="278637" y="204469"/>
                </a:lnTo>
                <a:lnTo>
                  <a:pt x="257048" y="205739"/>
                </a:lnTo>
                <a:lnTo>
                  <a:pt x="348361" y="205739"/>
                </a:lnTo>
                <a:lnTo>
                  <a:pt x="394970" y="190500"/>
                </a:lnTo>
                <a:lnTo>
                  <a:pt x="436752" y="166369"/>
                </a:lnTo>
                <a:lnTo>
                  <a:pt x="454913" y="148589"/>
                </a:lnTo>
                <a:lnTo>
                  <a:pt x="456183" y="147319"/>
                </a:lnTo>
                <a:lnTo>
                  <a:pt x="456692" y="146050"/>
                </a:lnTo>
                <a:lnTo>
                  <a:pt x="462787" y="135889"/>
                </a:lnTo>
                <a:lnTo>
                  <a:pt x="463296" y="134619"/>
                </a:lnTo>
                <a:lnTo>
                  <a:pt x="463803" y="134619"/>
                </a:lnTo>
                <a:lnTo>
                  <a:pt x="466978" y="124460"/>
                </a:lnTo>
                <a:lnTo>
                  <a:pt x="467486" y="123189"/>
                </a:lnTo>
                <a:lnTo>
                  <a:pt x="467995" y="120650"/>
                </a:lnTo>
                <a:lnTo>
                  <a:pt x="469137" y="111760"/>
                </a:lnTo>
                <a:lnTo>
                  <a:pt x="469265" y="110489"/>
                </a:lnTo>
                <a:lnTo>
                  <a:pt x="469265" y="109219"/>
                </a:lnTo>
                <a:lnTo>
                  <a:pt x="469137" y="106679"/>
                </a:lnTo>
                <a:lnTo>
                  <a:pt x="467995" y="97789"/>
                </a:lnTo>
                <a:lnTo>
                  <a:pt x="467486" y="95250"/>
                </a:lnTo>
                <a:lnTo>
                  <a:pt x="466978" y="93979"/>
                </a:lnTo>
                <a:lnTo>
                  <a:pt x="463803" y="85089"/>
                </a:lnTo>
                <a:lnTo>
                  <a:pt x="462787" y="82550"/>
                </a:lnTo>
                <a:lnTo>
                  <a:pt x="456692" y="72389"/>
                </a:lnTo>
                <a:lnTo>
                  <a:pt x="456183" y="71119"/>
                </a:lnTo>
                <a:lnTo>
                  <a:pt x="455549" y="71119"/>
                </a:lnTo>
                <a:lnTo>
                  <a:pt x="454786" y="69850"/>
                </a:lnTo>
                <a:lnTo>
                  <a:pt x="445770" y="59689"/>
                </a:lnTo>
                <a:lnTo>
                  <a:pt x="409067" y="34289"/>
                </a:lnTo>
                <a:lnTo>
                  <a:pt x="359918" y="15239"/>
                </a:lnTo>
                <a:lnTo>
                  <a:pt x="347387" y="12700"/>
                </a:lnTo>
                <a:close/>
              </a:path>
              <a:path w="469265" h="218439">
                <a:moveTo>
                  <a:pt x="256540" y="25400"/>
                </a:moveTo>
                <a:lnTo>
                  <a:pt x="212978" y="25400"/>
                </a:lnTo>
                <a:lnTo>
                  <a:pt x="191770" y="26669"/>
                </a:lnTo>
                <a:lnTo>
                  <a:pt x="151892" y="31750"/>
                </a:lnTo>
                <a:lnTo>
                  <a:pt x="99695" y="45719"/>
                </a:lnTo>
                <a:lnTo>
                  <a:pt x="59435" y="63500"/>
                </a:lnTo>
                <a:lnTo>
                  <a:pt x="29082" y="93979"/>
                </a:lnTo>
                <a:lnTo>
                  <a:pt x="25273" y="109219"/>
                </a:lnTo>
                <a:lnTo>
                  <a:pt x="26288" y="116839"/>
                </a:lnTo>
                <a:lnTo>
                  <a:pt x="58927" y="154939"/>
                </a:lnTo>
                <a:lnTo>
                  <a:pt x="99313" y="172719"/>
                </a:lnTo>
                <a:lnTo>
                  <a:pt x="151637" y="186689"/>
                </a:lnTo>
                <a:lnTo>
                  <a:pt x="191516" y="191769"/>
                </a:lnTo>
                <a:lnTo>
                  <a:pt x="212725" y="193039"/>
                </a:lnTo>
                <a:lnTo>
                  <a:pt x="256285" y="193039"/>
                </a:lnTo>
                <a:lnTo>
                  <a:pt x="277241" y="191769"/>
                </a:lnTo>
                <a:lnTo>
                  <a:pt x="317373" y="186689"/>
                </a:lnTo>
                <a:lnTo>
                  <a:pt x="335787" y="182879"/>
                </a:lnTo>
                <a:lnTo>
                  <a:pt x="347471" y="180339"/>
                </a:lnTo>
                <a:lnTo>
                  <a:pt x="212978" y="180339"/>
                </a:lnTo>
                <a:lnTo>
                  <a:pt x="192277" y="179069"/>
                </a:lnTo>
                <a:lnTo>
                  <a:pt x="153543" y="173989"/>
                </a:lnTo>
                <a:lnTo>
                  <a:pt x="102997" y="161289"/>
                </a:lnTo>
                <a:lnTo>
                  <a:pt x="65150" y="143510"/>
                </a:lnTo>
                <a:lnTo>
                  <a:pt x="44069" y="124460"/>
                </a:lnTo>
                <a:lnTo>
                  <a:pt x="40512" y="119379"/>
                </a:lnTo>
                <a:lnTo>
                  <a:pt x="38734" y="114300"/>
                </a:lnTo>
                <a:lnTo>
                  <a:pt x="38100" y="109219"/>
                </a:lnTo>
                <a:lnTo>
                  <a:pt x="38734" y="104139"/>
                </a:lnTo>
                <a:lnTo>
                  <a:pt x="66675" y="73660"/>
                </a:lnTo>
                <a:lnTo>
                  <a:pt x="77470" y="68579"/>
                </a:lnTo>
                <a:lnTo>
                  <a:pt x="90170" y="62229"/>
                </a:lnTo>
                <a:lnTo>
                  <a:pt x="136525" y="48260"/>
                </a:lnTo>
                <a:lnTo>
                  <a:pt x="193167" y="39369"/>
                </a:lnTo>
                <a:lnTo>
                  <a:pt x="213741" y="38100"/>
                </a:lnTo>
                <a:lnTo>
                  <a:pt x="344805" y="38100"/>
                </a:lnTo>
                <a:lnTo>
                  <a:pt x="336042" y="35560"/>
                </a:lnTo>
                <a:lnTo>
                  <a:pt x="317626" y="31750"/>
                </a:lnTo>
                <a:lnTo>
                  <a:pt x="277622" y="26669"/>
                </a:lnTo>
                <a:lnTo>
                  <a:pt x="256540" y="25400"/>
                </a:lnTo>
                <a:close/>
              </a:path>
              <a:path w="469265" h="218439">
                <a:moveTo>
                  <a:pt x="344805" y="38100"/>
                </a:moveTo>
                <a:lnTo>
                  <a:pt x="256285" y="38100"/>
                </a:lnTo>
                <a:lnTo>
                  <a:pt x="276859" y="39369"/>
                </a:lnTo>
                <a:lnTo>
                  <a:pt x="315722" y="44450"/>
                </a:lnTo>
                <a:lnTo>
                  <a:pt x="333501" y="48260"/>
                </a:lnTo>
                <a:lnTo>
                  <a:pt x="350393" y="52069"/>
                </a:lnTo>
                <a:lnTo>
                  <a:pt x="366013" y="57150"/>
                </a:lnTo>
                <a:lnTo>
                  <a:pt x="380365" y="63500"/>
                </a:lnTo>
                <a:lnTo>
                  <a:pt x="392937" y="68579"/>
                </a:lnTo>
                <a:lnTo>
                  <a:pt x="425069" y="93979"/>
                </a:lnTo>
                <a:lnTo>
                  <a:pt x="431037" y="109219"/>
                </a:lnTo>
                <a:lnTo>
                  <a:pt x="430402" y="114300"/>
                </a:lnTo>
                <a:lnTo>
                  <a:pt x="402590" y="144779"/>
                </a:lnTo>
                <a:lnTo>
                  <a:pt x="391541" y="149860"/>
                </a:lnTo>
                <a:lnTo>
                  <a:pt x="379095" y="156210"/>
                </a:lnTo>
                <a:lnTo>
                  <a:pt x="332612" y="170179"/>
                </a:lnTo>
                <a:lnTo>
                  <a:pt x="275844" y="179069"/>
                </a:lnTo>
                <a:lnTo>
                  <a:pt x="255524" y="180339"/>
                </a:lnTo>
                <a:lnTo>
                  <a:pt x="347471" y="180339"/>
                </a:lnTo>
                <a:lnTo>
                  <a:pt x="384428" y="167639"/>
                </a:lnTo>
                <a:lnTo>
                  <a:pt x="428498" y="140969"/>
                </a:lnTo>
                <a:lnTo>
                  <a:pt x="443865" y="109219"/>
                </a:lnTo>
                <a:lnTo>
                  <a:pt x="442849" y="101600"/>
                </a:lnTo>
                <a:lnTo>
                  <a:pt x="410336" y="64769"/>
                </a:lnTo>
                <a:lnTo>
                  <a:pt x="398272" y="57150"/>
                </a:lnTo>
                <a:lnTo>
                  <a:pt x="384809" y="50800"/>
                </a:lnTo>
                <a:lnTo>
                  <a:pt x="369824" y="45719"/>
                </a:lnTo>
                <a:lnTo>
                  <a:pt x="353568" y="40639"/>
                </a:lnTo>
                <a:lnTo>
                  <a:pt x="344805" y="38100"/>
                </a:lnTo>
                <a:close/>
              </a:path>
            </a:pathLst>
          </a:custGeom>
          <a:solidFill>
            <a:srgbClr val="FF0066"/>
          </a:solidFill>
        </p:spPr>
        <p:txBody>
          <a:bodyPr wrap="square" lIns="0" tIns="0" rIns="0" bIns="0" rtlCol="0"/>
          <a:lstStyle/>
          <a:p>
            <a:endParaRPr/>
          </a:p>
        </p:txBody>
      </p:sp>
      <p:sp>
        <p:nvSpPr>
          <p:cNvPr id="321" name="object 321"/>
          <p:cNvSpPr txBox="1"/>
          <p:nvPr/>
        </p:nvSpPr>
        <p:spPr>
          <a:xfrm>
            <a:off x="9344406" y="1479041"/>
            <a:ext cx="236220" cy="147955"/>
          </a:xfrm>
          <a:prstGeom prst="rect">
            <a:avLst/>
          </a:prstGeom>
        </p:spPr>
        <p:txBody>
          <a:bodyPr vert="horz" wrap="square" lIns="0" tIns="13335" rIns="0" bIns="0" rtlCol="0">
            <a:spAutoFit/>
          </a:bodyPr>
          <a:lstStyle/>
          <a:p>
            <a:pPr marL="12700">
              <a:lnSpc>
                <a:spcPct val="100000"/>
              </a:lnSpc>
              <a:spcBef>
                <a:spcPts val="105"/>
              </a:spcBef>
            </a:pPr>
            <a:r>
              <a:rPr sz="800" dirty="0">
                <a:latin typeface="ＭＳ Ｐゴシック"/>
                <a:cs typeface="ＭＳ Ｐゴシック"/>
              </a:rPr>
              <a:t>６５９</a:t>
            </a:r>
            <a:endParaRPr sz="800">
              <a:latin typeface="ＭＳ Ｐゴシック"/>
              <a:cs typeface="ＭＳ Ｐゴシック"/>
            </a:endParaRPr>
          </a:p>
        </p:txBody>
      </p:sp>
      <p:sp>
        <p:nvSpPr>
          <p:cNvPr id="322" name="object 322"/>
          <p:cNvSpPr txBox="1"/>
          <p:nvPr/>
        </p:nvSpPr>
        <p:spPr>
          <a:xfrm>
            <a:off x="9362693" y="1220799"/>
            <a:ext cx="405765" cy="177800"/>
          </a:xfrm>
          <a:prstGeom prst="rect">
            <a:avLst/>
          </a:prstGeom>
        </p:spPr>
        <p:txBody>
          <a:bodyPr vert="horz" wrap="square" lIns="0" tIns="12065" rIns="0" bIns="0" rtlCol="0">
            <a:spAutoFit/>
          </a:bodyPr>
          <a:lstStyle/>
          <a:p>
            <a:pPr marL="12700">
              <a:lnSpc>
                <a:spcPct val="100000"/>
              </a:lnSpc>
              <a:spcBef>
                <a:spcPts val="95"/>
              </a:spcBef>
            </a:pPr>
            <a:r>
              <a:rPr sz="1000" spc="-5" dirty="0">
                <a:latin typeface="ＭＳ Ｐゴシック"/>
                <a:cs typeface="ＭＳ Ｐゴシック"/>
              </a:rPr>
              <a:t>（万</a:t>
            </a:r>
            <a:r>
              <a:rPr sz="1000" spc="-10" dirty="0">
                <a:latin typeface="ＭＳ Ｐゴシック"/>
                <a:cs typeface="ＭＳ Ｐゴシック"/>
              </a:rPr>
              <a:t>人</a:t>
            </a:r>
            <a:r>
              <a:rPr sz="1000" spc="-5" dirty="0">
                <a:latin typeface="ＭＳ Ｐゴシック"/>
                <a:cs typeface="ＭＳ Ｐゴシック"/>
              </a:rPr>
              <a:t>）</a:t>
            </a:r>
            <a:endParaRPr sz="1000">
              <a:latin typeface="ＭＳ Ｐゴシック"/>
              <a:cs typeface="ＭＳ Ｐゴシック"/>
            </a:endParaRPr>
          </a:p>
        </p:txBody>
      </p:sp>
      <p:sp>
        <p:nvSpPr>
          <p:cNvPr id="323" name="object 323"/>
          <p:cNvSpPr txBox="1"/>
          <p:nvPr/>
        </p:nvSpPr>
        <p:spPr>
          <a:xfrm>
            <a:off x="5107304" y="5876645"/>
            <a:ext cx="4558665" cy="666750"/>
          </a:xfrm>
          <a:prstGeom prst="rect">
            <a:avLst/>
          </a:prstGeom>
        </p:spPr>
        <p:txBody>
          <a:bodyPr vert="horz" wrap="square" lIns="0" tIns="13335" rIns="0" bIns="0" rtlCol="0">
            <a:spAutoFit/>
          </a:bodyPr>
          <a:lstStyle/>
          <a:p>
            <a:pPr marL="12700">
              <a:lnSpc>
                <a:spcPct val="100000"/>
              </a:lnSpc>
              <a:spcBef>
                <a:spcPts val="105"/>
              </a:spcBef>
            </a:pPr>
            <a:r>
              <a:rPr sz="1050" spc="5" dirty="0">
                <a:latin typeface="ＭＳ 明朝"/>
                <a:cs typeface="ＭＳ 明朝"/>
              </a:rPr>
              <a:t>※</a:t>
            </a:r>
            <a:r>
              <a:rPr sz="1050" spc="-5" dirty="0">
                <a:latin typeface="ＭＳ 明朝"/>
                <a:cs typeface="ＭＳ 明朝"/>
              </a:rPr>
              <a:t> </a:t>
            </a:r>
            <a:r>
              <a:rPr sz="1050" spc="-10" dirty="0">
                <a:latin typeface="ＭＳ 明朝"/>
                <a:cs typeface="ＭＳ 明朝"/>
              </a:rPr>
              <a:t>介</a:t>
            </a:r>
            <a:r>
              <a:rPr sz="1050" spc="5" dirty="0">
                <a:latin typeface="ＭＳ 明朝"/>
                <a:cs typeface="ＭＳ 明朝"/>
              </a:rPr>
              <a:t>護</a:t>
            </a:r>
            <a:r>
              <a:rPr sz="1050" spc="-10" dirty="0">
                <a:latin typeface="ＭＳ 明朝"/>
                <a:cs typeface="ＭＳ 明朝"/>
              </a:rPr>
              <a:t>保</a:t>
            </a:r>
            <a:r>
              <a:rPr sz="1050" spc="5" dirty="0">
                <a:latin typeface="ＭＳ 明朝"/>
                <a:cs typeface="ＭＳ 明朝"/>
              </a:rPr>
              <a:t>険</a:t>
            </a:r>
            <a:r>
              <a:rPr sz="1050" spc="-10" dirty="0">
                <a:latin typeface="ＭＳ 明朝"/>
                <a:cs typeface="ＭＳ 明朝"/>
              </a:rPr>
              <a:t>事</a:t>
            </a:r>
            <a:r>
              <a:rPr sz="1050" spc="5" dirty="0">
                <a:latin typeface="ＭＳ 明朝"/>
                <a:cs typeface="ＭＳ 明朝"/>
              </a:rPr>
              <a:t>業</a:t>
            </a:r>
            <a:r>
              <a:rPr sz="1050" spc="-10" dirty="0">
                <a:latin typeface="ＭＳ 明朝"/>
                <a:cs typeface="ＭＳ 明朝"/>
              </a:rPr>
              <a:t>状</a:t>
            </a:r>
            <a:r>
              <a:rPr sz="1050" dirty="0">
                <a:latin typeface="ＭＳ 明朝"/>
                <a:cs typeface="ＭＳ 明朝"/>
              </a:rPr>
              <a:t>況</a:t>
            </a:r>
            <a:r>
              <a:rPr sz="1050" spc="-5" dirty="0">
                <a:latin typeface="ＭＳ 明朝"/>
                <a:cs typeface="ＭＳ 明朝"/>
              </a:rPr>
              <a:t>報告</a:t>
            </a:r>
            <a:endParaRPr sz="1050" dirty="0">
              <a:latin typeface="ＭＳ 明朝"/>
              <a:cs typeface="ＭＳ 明朝"/>
            </a:endParaRPr>
          </a:p>
          <a:p>
            <a:pPr marL="375285" marR="5080" indent="-228600">
              <a:lnSpc>
                <a:spcPct val="100000"/>
              </a:lnSpc>
            </a:pPr>
            <a:r>
              <a:rPr sz="1050" spc="-10" dirty="0">
                <a:latin typeface="ＭＳ 明朝"/>
                <a:cs typeface="ＭＳ 明朝"/>
              </a:rPr>
              <a:t>注</a:t>
            </a:r>
            <a:r>
              <a:rPr sz="1050" spc="5" dirty="0">
                <a:latin typeface="ＭＳ 明朝"/>
                <a:cs typeface="ＭＳ 明朝"/>
              </a:rPr>
              <a:t>１</a:t>
            </a:r>
            <a:r>
              <a:rPr sz="1050" spc="-10" dirty="0">
                <a:latin typeface="ＭＳ 明朝"/>
                <a:cs typeface="ＭＳ 明朝"/>
              </a:rPr>
              <a:t>）</a:t>
            </a:r>
            <a:r>
              <a:rPr sz="1050" spc="5" dirty="0">
                <a:latin typeface="ＭＳ 明朝"/>
                <a:cs typeface="ＭＳ 明朝"/>
              </a:rPr>
              <a:t>陸</a:t>
            </a:r>
            <a:r>
              <a:rPr sz="1050" spc="-10" dirty="0">
                <a:latin typeface="ＭＳ 明朝"/>
                <a:cs typeface="ＭＳ 明朝"/>
              </a:rPr>
              <a:t>前</a:t>
            </a:r>
            <a:r>
              <a:rPr sz="1050" spc="5" dirty="0">
                <a:latin typeface="ＭＳ 明朝"/>
                <a:cs typeface="ＭＳ 明朝"/>
              </a:rPr>
              <a:t>高</a:t>
            </a:r>
            <a:r>
              <a:rPr sz="1050" spc="-10" dirty="0">
                <a:latin typeface="ＭＳ 明朝"/>
                <a:cs typeface="ＭＳ 明朝"/>
              </a:rPr>
              <a:t>田</a:t>
            </a:r>
            <a:r>
              <a:rPr sz="1050" spc="5" dirty="0">
                <a:latin typeface="ＭＳ 明朝"/>
                <a:cs typeface="ＭＳ 明朝"/>
              </a:rPr>
              <a:t>市</a:t>
            </a:r>
            <a:r>
              <a:rPr sz="1050" spc="-10" dirty="0">
                <a:latin typeface="ＭＳ 明朝"/>
                <a:cs typeface="ＭＳ 明朝"/>
              </a:rPr>
              <a:t>、大</a:t>
            </a:r>
            <a:r>
              <a:rPr sz="1050" spc="5" dirty="0">
                <a:latin typeface="ＭＳ 明朝"/>
                <a:cs typeface="ＭＳ 明朝"/>
              </a:rPr>
              <a:t>槌</a:t>
            </a:r>
            <a:r>
              <a:rPr sz="1050" spc="-10" dirty="0">
                <a:latin typeface="ＭＳ 明朝"/>
                <a:cs typeface="ＭＳ 明朝"/>
              </a:rPr>
              <a:t>町</a:t>
            </a:r>
            <a:r>
              <a:rPr sz="1050" spc="5" dirty="0">
                <a:latin typeface="ＭＳ 明朝"/>
                <a:cs typeface="ＭＳ 明朝"/>
              </a:rPr>
              <a:t>、</a:t>
            </a:r>
            <a:r>
              <a:rPr sz="1050" spc="-10" dirty="0">
                <a:latin typeface="ＭＳ 明朝"/>
                <a:cs typeface="ＭＳ 明朝"/>
              </a:rPr>
              <a:t>女</a:t>
            </a:r>
            <a:r>
              <a:rPr sz="1050" spc="5" dirty="0">
                <a:latin typeface="ＭＳ 明朝"/>
                <a:cs typeface="ＭＳ 明朝"/>
              </a:rPr>
              <a:t>川</a:t>
            </a:r>
            <a:r>
              <a:rPr sz="1050" spc="-10" dirty="0">
                <a:latin typeface="ＭＳ 明朝"/>
                <a:cs typeface="ＭＳ 明朝"/>
              </a:rPr>
              <a:t>町</a:t>
            </a:r>
            <a:r>
              <a:rPr sz="1050" spc="5" dirty="0">
                <a:latin typeface="ＭＳ 明朝"/>
                <a:cs typeface="ＭＳ 明朝"/>
              </a:rPr>
              <a:t>、</a:t>
            </a:r>
            <a:r>
              <a:rPr sz="1050" spc="-10" dirty="0">
                <a:latin typeface="ＭＳ 明朝"/>
                <a:cs typeface="ＭＳ 明朝"/>
              </a:rPr>
              <a:t>桑</a:t>
            </a:r>
            <a:r>
              <a:rPr sz="1050" spc="5" dirty="0">
                <a:latin typeface="ＭＳ 明朝"/>
                <a:cs typeface="ＭＳ 明朝"/>
              </a:rPr>
              <a:t>折</a:t>
            </a:r>
            <a:r>
              <a:rPr sz="1050" spc="-10" dirty="0">
                <a:latin typeface="ＭＳ 明朝"/>
                <a:cs typeface="ＭＳ 明朝"/>
              </a:rPr>
              <a:t>町、</a:t>
            </a:r>
            <a:r>
              <a:rPr sz="1050" spc="5" dirty="0">
                <a:latin typeface="ＭＳ 明朝"/>
                <a:cs typeface="ＭＳ 明朝"/>
              </a:rPr>
              <a:t>広</a:t>
            </a:r>
            <a:r>
              <a:rPr sz="1050" spc="-10" dirty="0">
                <a:latin typeface="ＭＳ 明朝"/>
                <a:cs typeface="ＭＳ 明朝"/>
              </a:rPr>
              <a:t>野</a:t>
            </a:r>
            <a:r>
              <a:rPr sz="1050" spc="5" dirty="0">
                <a:latin typeface="ＭＳ 明朝"/>
                <a:cs typeface="ＭＳ 明朝"/>
              </a:rPr>
              <a:t>町</a:t>
            </a:r>
            <a:r>
              <a:rPr sz="1050" spc="-10" dirty="0">
                <a:latin typeface="ＭＳ 明朝"/>
                <a:cs typeface="ＭＳ 明朝"/>
              </a:rPr>
              <a:t>、</a:t>
            </a:r>
            <a:r>
              <a:rPr sz="1050" spc="5" dirty="0">
                <a:latin typeface="ＭＳ 明朝"/>
                <a:cs typeface="ＭＳ 明朝"/>
              </a:rPr>
              <a:t>楢</a:t>
            </a:r>
            <a:r>
              <a:rPr sz="1050" spc="-10" dirty="0">
                <a:latin typeface="ＭＳ 明朝"/>
                <a:cs typeface="ＭＳ 明朝"/>
              </a:rPr>
              <a:t>葉</a:t>
            </a:r>
            <a:r>
              <a:rPr sz="1050" spc="5" dirty="0">
                <a:latin typeface="ＭＳ 明朝"/>
                <a:cs typeface="ＭＳ 明朝"/>
              </a:rPr>
              <a:t>町</a:t>
            </a:r>
            <a:r>
              <a:rPr sz="1050" spc="-10" dirty="0">
                <a:latin typeface="ＭＳ 明朝"/>
                <a:cs typeface="ＭＳ 明朝"/>
              </a:rPr>
              <a:t>、</a:t>
            </a:r>
            <a:r>
              <a:rPr sz="1050" spc="5" dirty="0">
                <a:latin typeface="ＭＳ 明朝"/>
                <a:cs typeface="ＭＳ 明朝"/>
              </a:rPr>
              <a:t>富</a:t>
            </a:r>
            <a:r>
              <a:rPr sz="1050" spc="-10" dirty="0">
                <a:latin typeface="ＭＳ 明朝"/>
                <a:cs typeface="ＭＳ 明朝"/>
              </a:rPr>
              <a:t>岡町</a:t>
            </a:r>
            <a:r>
              <a:rPr sz="1050" dirty="0">
                <a:latin typeface="ＭＳ 明朝"/>
                <a:cs typeface="ＭＳ 明朝"/>
              </a:rPr>
              <a:t>、 </a:t>
            </a:r>
            <a:r>
              <a:rPr sz="1050" spc="5" dirty="0">
                <a:latin typeface="ＭＳ 明朝"/>
                <a:cs typeface="ＭＳ 明朝"/>
              </a:rPr>
              <a:t>川</a:t>
            </a:r>
            <a:r>
              <a:rPr sz="1050" spc="-10" dirty="0">
                <a:latin typeface="ＭＳ 明朝"/>
                <a:cs typeface="ＭＳ 明朝"/>
              </a:rPr>
              <a:t>内</a:t>
            </a:r>
            <a:r>
              <a:rPr sz="1050" spc="5" dirty="0">
                <a:latin typeface="ＭＳ 明朝"/>
                <a:cs typeface="ＭＳ 明朝"/>
              </a:rPr>
              <a:t>村</a:t>
            </a:r>
            <a:r>
              <a:rPr sz="1050" spc="-10" dirty="0">
                <a:latin typeface="ＭＳ 明朝"/>
                <a:cs typeface="ＭＳ 明朝"/>
              </a:rPr>
              <a:t>、</a:t>
            </a:r>
            <a:r>
              <a:rPr sz="1050" spc="5" dirty="0">
                <a:latin typeface="ＭＳ 明朝"/>
                <a:cs typeface="ＭＳ 明朝"/>
              </a:rPr>
              <a:t>大</a:t>
            </a:r>
            <a:r>
              <a:rPr sz="1050" spc="-10" dirty="0">
                <a:latin typeface="ＭＳ 明朝"/>
                <a:cs typeface="ＭＳ 明朝"/>
              </a:rPr>
              <a:t>熊</a:t>
            </a:r>
            <a:r>
              <a:rPr sz="1050" spc="5" dirty="0">
                <a:latin typeface="ＭＳ 明朝"/>
                <a:cs typeface="ＭＳ 明朝"/>
              </a:rPr>
              <a:t>町</a:t>
            </a:r>
            <a:r>
              <a:rPr sz="1050" spc="-10" dirty="0">
                <a:latin typeface="ＭＳ 明朝"/>
                <a:cs typeface="ＭＳ 明朝"/>
              </a:rPr>
              <a:t>、</a:t>
            </a:r>
            <a:r>
              <a:rPr sz="1050" spc="5" dirty="0">
                <a:latin typeface="ＭＳ 明朝"/>
                <a:cs typeface="ＭＳ 明朝"/>
              </a:rPr>
              <a:t>双</a:t>
            </a:r>
            <a:r>
              <a:rPr sz="1050" spc="-10" dirty="0">
                <a:latin typeface="ＭＳ 明朝"/>
                <a:cs typeface="ＭＳ 明朝"/>
              </a:rPr>
              <a:t>葉町</a:t>
            </a:r>
            <a:r>
              <a:rPr sz="1050" spc="5" dirty="0">
                <a:latin typeface="ＭＳ 明朝"/>
                <a:cs typeface="ＭＳ 明朝"/>
              </a:rPr>
              <a:t>、</a:t>
            </a:r>
            <a:r>
              <a:rPr sz="1050" spc="-10" dirty="0">
                <a:latin typeface="ＭＳ 明朝"/>
                <a:cs typeface="ＭＳ 明朝"/>
              </a:rPr>
              <a:t>浪</a:t>
            </a:r>
            <a:r>
              <a:rPr sz="1050" spc="5" dirty="0">
                <a:latin typeface="ＭＳ 明朝"/>
                <a:cs typeface="ＭＳ 明朝"/>
              </a:rPr>
              <a:t>江</a:t>
            </a:r>
            <a:r>
              <a:rPr sz="1050" spc="-10" dirty="0">
                <a:latin typeface="ＭＳ 明朝"/>
                <a:cs typeface="ＭＳ 明朝"/>
              </a:rPr>
              <a:t>町</a:t>
            </a:r>
            <a:r>
              <a:rPr sz="1050" spc="5" dirty="0">
                <a:latin typeface="ＭＳ 明朝"/>
                <a:cs typeface="ＭＳ 明朝"/>
              </a:rPr>
              <a:t>は</a:t>
            </a:r>
            <a:r>
              <a:rPr sz="1050" spc="-10" dirty="0">
                <a:latin typeface="ＭＳ 明朝"/>
                <a:cs typeface="ＭＳ 明朝"/>
              </a:rPr>
              <a:t>含</a:t>
            </a:r>
            <a:r>
              <a:rPr sz="1050" spc="5" dirty="0">
                <a:latin typeface="ＭＳ 明朝"/>
                <a:cs typeface="ＭＳ 明朝"/>
              </a:rPr>
              <a:t>ま</a:t>
            </a:r>
            <a:r>
              <a:rPr sz="1050" spc="-10" dirty="0">
                <a:latin typeface="ＭＳ 明朝"/>
                <a:cs typeface="ＭＳ 明朝"/>
              </a:rPr>
              <a:t>れ</a:t>
            </a:r>
            <a:r>
              <a:rPr sz="1050" spc="5" dirty="0">
                <a:latin typeface="ＭＳ 明朝"/>
                <a:cs typeface="ＭＳ 明朝"/>
              </a:rPr>
              <a:t>て</a:t>
            </a:r>
            <a:r>
              <a:rPr sz="1050" spc="-10" dirty="0">
                <a:latin typeface="ＭＳ 明朝"/>
                <a:cs typeface="ＭＳ 明朝"/>
              </a:rPr>
              <a:t>いな</a:t>
            </a:r>
            <a:r>
              <a:rPr sz="1050" spc="5" dirty="0">
                <a:latin typeface="ＭＳ 明朝"/>
                <a:cs typeface="ＭＳ 明朝"/>
              </a:rPr>
              <a:t>い。</a:t>
            </a:r>
            <a:endParaRPr sz="1050" dirty="0">
              <a:latin typeface="ＭＳ 明朝"/>
              <a:cs typeface="ＭＳ 明朝"/>
            </a:endParaRPr>
          </a:p>
          <a:p>
            <a:pPr marL="146685">
              <a:lnSpc>
                <a:spcPct val="100000"/>
              </a:lnSpc>
            </a:pPr>
            <a:r>
              <a:rPr sz="1050" spc="-10" dirty="0">
                <a:latin typeface="ＭＳ 明朝"/>
                <a:cs typeface="ＭＳ 明朝"/>
              </a:rPr>
              <a:t>注</a:t>
            </a:r>
            <a:r>
              <a:rPr sz="1050" spc="-5" dirty="0">
                <a:latin typeface="ＭＳ 明朝"/>
                <a:cs typeface="ＭＳ 明朝"/>
              </a:rPr>
              <a:t>２）</a:t>
            </a:r>
            <a:r>
              <a:rPr sz="1050" spc="5" dirty="0">
                <a:latin typeface="ＭＳ 明朝"/>
                <a:cs typeface="ＭＳ 明朝"/>
              </a:rPr>
              <a:t>楢</a:t>
            </a:r>
            <a:r>
              <a:rPr sz="1050" spc="-10" dirty="0">
                <a:latin typeface="ＭＳ 明朝"/>
                <a:cs typeface="ＭＳ 明朝"/>
              </a:rPr>
              <a:t>葉</a:t>
            </a:r>
            <a:r>
              <a:rPr sz="1050" spc="5" dirty="0">
                <a:latin typeface="ＭＳ 明朝"/>
                <a:cs typeface="ＭＳ 明朝"/>
              </a:rPr>
              <a:t>町</a:t>
            </a:r>
            <a:r>
              <a:rPr sz="1050" spc="-10" dirty="0">
                <a:latin typeface="ＭＳ 明朝"/>
                <a:cs typeface="ＭＳ 明朝"/>
              </a:rPr>
              <a:t>、</a:t>
            </a:r>
            <a:r>
              <a:rPr sz="1050" spc="5" dirty="0">
                <a:latin typeface="ＭＳ 明朝"/>
                <a:cs typeface="ＭＳ 明朝"/>
              </a:rPr>
              <a:t>富</a:t>
            </a:r>
            <a:r>
              <a:rPr sz="1050" spc="-10" dirty="0">
                <a:latin typeface="ＭＳ 明朝"/>
                <a:cs typeface="ＭＳ 明朝"/>
              </a:rPr>
              <a:t>岡町</a:t>
            </a:r>
            <a:r>
              <a:rPr sz="1050" spc="5" dirty="0">
                <a:latin typeface="ＭＳ 明朝"/>
                <a:cs typeface="ＭＳ 明朝"/>
              </a:rPr>
              <a:t>、</a:t>
            </a:r>
            <a:r>
              <a:rPr sz="1050" spc="-10" dirty="0">
                <a:latin typeface="ＭＳ 明朝"/>
                <a:cs typeface="ＭＳ 明朝"/>
              </a:rPr>
              <a:t>大</a:t>
            </a:r>
            <a:r>
              <a:rPr sz="1050" spc="5" dirty="0">
                <a:latin typeface="ＭＳ 明朝"/>
                <a:cs typeface="ＭＳ 明朝"/>
              </a:rPr>
              <a:t>熊</a:t>
            </a:r>
            <a:r>
              <a:rPr sz="1050" spc="-10" dirty="0">
                <a:latin typeface="ＭＳ 明朝"/>
                <a:cs typeface="ＭＳ 明朝"/>
              </a:rPr>
              <a:t>町</a:t>
            </a:r>
            <a:r>
              <a:rPr sz="1050" spc="5" dirty="0">
                <a:latin typeface="ＭＳ 明朝"/>
                <a:cs typeface="ＭＳ 明朝"/>
              </a:rPr>
              <a:t>は</a:t>
            </a:r>
            <a:r>
              <a:rPr sz="1050" spc="-10" dirty="0">
                <a:latin typeface="ＭＳ 明朝"/>
                <a:cs typeface="ＭＳ 明朝"/>
              </a:rPr>
              <a:t>含</a:t>
            </a:r>
            <a:r>
              <a:rPr sz="1050" spc="5" dirty="0">
                <a:latin typeface="ＭＳ 明朝"/>
                <a:cs typeface="ＭＳ 明朝"/>
              </a:rPr>
              <a:t>ま</a:t>
            </a:r>
            <a:r>
              <a:rPr sz="1050" spc="-10" dirty="0">
                <a:latin typeface="ＭＳ 明朝"/>
                <a:cs typeface="ＭＳ 明朝"/>
              </a:rPr>
              <a:t>れ</a:t>
            </a:r>
            <a:r>
              <a:rPr sz="1050" spc="5" dirty="0">
                <a:latin typeface="ＭＳ 明朝"/>
                <a:cs typeface="ＭＳ 明朝"/>
              </a:rPr>
              <a:t>て</a:t>
            </a:r>
            <a:r>
              <a:rPr sz="1050" spc="-10" dirty="0">
                <a:latin typeface="ＭＳ 明朝"/>
                <a:cs typeface="ＭＳ 明朝"/>
              </a:rPr>
              <a:t>いな</a:t>
            </a:r>
            <a:r>
              <a:rPr sz="1050" dirty="0">
                <a:latin typeface="ＭＳ 明朝"/>
                <a:cs typeface="ＭＳ 明朝"/>
              </a:rPr>
              <a:t>い</a:t>
            </a:r>
            <a:r>
              <a:rPr sz="1050" spc="5" dirty="0">
                <a:latin typeface="ＭＳ 明朝"/>
                <a:cs typeface="ＭＳ 明朝"/>
              </a:rPr>
              <a:t>。</a:t>
            </a:r>
            <a:endParaRPr sz="1050" dirty="0">
              <a:latin typeface="ＭＳ 明朝"/>
              <a:cs typeface="ＭＳ 明朝"/>
            </a:endParaRPr>
          </a:p>
        </p:txBody>
      </p:sp>
      <p:sp>
        <p:nvSpPr>
          <p:cNvPr id="324" name="object 324"/>
          <p:cNvSpPr txBox="1"/>
          <p:nvPr/>
        </p:nvSpPr>
        <p:spPr>
          <a:xfrm>
            <a:off x="5109464" y="4761333"/>
            <a:ext cx="4660265" cy="371475"/>
          </a:xfrm>
          <a:prstGeom prst="rect">
            <a:avLst/>
          </a:prstGeom>
        </p:spPr>
        <p:txBody>
          <a:bodyPr vert="horz" wrap="square" lIns="0" tIns="45085" rIns="0" bIns="0" rtlCol="0">
            <a:spAutoFit/>
          </a:bodyPr>
          <a:lstStyle/>
          <a:p>
            <a:pPr marL="12700">
              <a:lnSpc>
                <a:spcPct val="100000"/>
              </a:lnSpc>
              <a:spcBef>
                <a:spcPts val="355"/>
              </a:spcBef>
            </a:pPr>
            <a:r>
              <a:rPr sz="1100" u="sng" dirty="0">
                <a:uFill>
                  <a:solidFill>
                    <a:srgbClr val="858585"/>
                  </a:solidFill>
                </a:uFill>
                <a:latin typeface="ＭＳ Ｐゴシック"/>
                <a:cs typeface="ＭＳ Ｐゴシック"/>
              </a:rPr>
              <a:t> </a:t>
            </a:r>
            <a:r>
              <a:rPr sz="1100" u="sng" spc="-235" dirty="0">
                <a:uFill>
                  <a:solidFill>
                    <a:srgbClr val="858585"/>
                  </a:solidFill>
                </a:uFill>
                <a:latin typeface="ＭＳ Ｐゴシック"/>
                <a:cs typeface="ＭＳ Ｐゴシック"/>
              </a:rPr>
              <a:t> </a:t>
            </a:r>
            <a:r>
              <a:rPr sz="1100" u="sng" dirty="0">
                <a:uFill>
                  <a:solidFill>
                    <a:srgbClr val="858585"/>
                  </a:solidFill>
                </a:uFill>
                <a:latin typeface="ＭＳ Ｐゴシック"/>
                <a:cs typeface="ＭＳ Ｐゴシック"/>
              </a:rPr>
              <a:t>H24.4末</a:t>
            </a:r>
            <a:r>
              <a:rPr sz="1100" u="sng" spc="185" dirty="0">
                <a:uFill>
                  <a:solidFill>
                    <a:srgbClr val="858585"/>
                  </a:solidFill>
                </a:uFill>
                <a:latin typeface="ＭＳ Ｐゴシック"/>
                <a:cs typeface="ＭＳ Ｐゴシック"/>
              </a:rPr>
              <a:t> </a:t>
            </a:r>
            <a:r>
              <a:rPr sz="1100" u="sng" dirty="0">
                <a:uFill>
                  <a:solidFill>
                    <a:srgbClr val="858585"/>
                  </a:solidFill>
                </a:uFill>
                <a:latin typeface="ＭＳ Ｐゴシック"/>
                <a:cs typeface="ＭＳ Ｐゴシック"/>
              </a:rPr>
              <a:t>H25.4末</a:t>
            </a:r>
            <a:r>
              <a:rPr sz="1100" u="sng" spc="190" dirty="0">
                <a:uFill>
                  <a:solidFill>
                    <a:srgbClr val="858585"/>
                  </a:solidFill>
                </a:uFill>
                <a:latin typeface="ＭＳ Ｐゴシック"/>
                <a:cs typeface="ＭＳ Ｐゴシック"/>
              </a:rPr>
              <a:t> </a:t>
            </a:r>
            <a:r>
              <a:rPr sz="1100" u="sng" dirty="0">
                <a:uFill>
                  <a:solidFill>
                    <a:srgbClr val="858585"/>
                  </a:solidFill>
                </a:uFill>
                <a:latin typeface="ＭＳ Ｐゴシック"/>
                <a:cs typeface="ＭＳ Ｐゴシック"/>
              </a:rPr>
              <a:t>H26.4末</a:t>
            </a:r>
            <a:r>
              <a:rPr sz="1100" u="sng" spc="185" dirty="0">
                <a:uFill>
                  <a:solidFill>
                    <a:srgbClr val="858585"/>
                  </a:solidFill>
                </a:uFill>
                <a:latin typeface="ＭＳ Ｐゴシック"/>
                <a:cs typeface="ＭＳ Ｐゴシック"/>
              </a:rPr>
              <a:t> </a:t>
            </a:r>
            <a:r>
              <a:rPr sz="1100" u="sng" dirty="0">
                <a:uFill>
                  <a:solidFill>
                    <a:srgbClr val="858585"/>
                  </a:solidFill>
                </a:uFill>
                <a:latin typeface="ＭＳ Ｐゴシック"/>
                <a:cs typeface="ＭＳ Ｐゴシック"/>
              </a:rPr>
              <a:t>H27.4末</a:t>
            </a:r>
            <a:r>
              <a:rPr sz="1100" u="sng" spc="195" dirty="0">
                <a:uFill>
                  <a:solidFill>
                    <a:srgbClr val="858585"/>
                  </a:solidFill>
                </a:uFill>
                <a:latin typeface="ＭＳ Ｐゴシック"/>
                <a:cs typeface="ＭＳ Ｐゴシック"/>
              </a:rPr>
              <a:t> </a:t>
            </a:r>
            <a:r>
              <a:rPr sz="1100" u="sng" dirty="0">
                <a:uFill>
                  <a:solidFill>
                    <a:srgbClr val="858585"/>
                  </a:solidFill>
                </a:uFill>
                <a:latin typeface="ＭＳ Ｐゴシック"/>
                <a:cs typeface="ＭＳ Ｐゴシック"/>
              </a:rPr>
              <a:t>H28.4末</a:t>
            </a:r>
            <a:r>
              <a:rPr sz="1100" u="sng" spc="190" dirty="0">
                <a:uFill>
                  <a:solidFill>
                    <a:srgbClr val="858585"/>
                  </a:solidFill>
                </a:uFill>
                <a:latin typeface="ＭＳ Ｐゴシック"/>
                <a:cs typeface="ＭＳ Ｐゴシック"/>
              </a:rPr>
              <a:t> </a:t>
            </a:r>
            <a:r>
              <a:rPr sz="1100" u="sng" dirty="0">
                <a:uFill>
                  <a:solidFill>
                    <a:srgbClr val="858585"/>
                  </a:solidFill>
                </a:uFill>
                <a:latin typeface="ＭＳ Ｐゴシック"/>
                <a:cs typeface="ＭＳ Ｐゴシック"/>
              </a:rPr>
              <a:t>H29.4末</a:t>
            </a:r>
            <a:r>
              <a:rPr sz="1100" u="sng" spc="185" dirty="0">
                <a:uFill>
                  <a:solidFill>
                    <a:srgbClr val="858585"/>
                  </a:solidFill>
                </a:uFill>
                <a:latin typeface="ＭＳ Ｐゴシック"/>
                <a:cs typeface="ＭＳ Ｐゴシック"/>
              </a:rPr>
              <a:t> </a:t>
            </a:r>
            <a:r>
              <a:rPr sz="1100" u="sng" dirty="0">
                <a:uFill>
                  <a:solidFill>
                    <a:srgbClr val="858585"/>
                  </a:solidFill>
                </a:uFill>
                <a:latin typeface="ＭＳ Ｐゴシック"/>
                <a:cs typeface="ＭＳ Ｐゴシック"/>
              </a:rPr>
              <a:t>H30.4末</a:t>
            </a:r>
            <a:r>
              <a:rPr sz="1100" u="sng" spc="195" dirty="0">
                <a:uFill>
                  <a:solidFill>
                    <a:srgbClr val="858585"/>
                  </a:solidFill>
                </a:uFill>
                <a:latin typeface="ＭＳ Ｐゴシック"/>
                <a:cs typeface="ＭＳ Ｐゴシック"/>
              </a:rPr>
              <a:t> </a:t>
            </a:r>
            <a:r>
              <a:rPr sz="1100" u="sng" dirty="0">
                <a:uFill>
                  <a:solidFill>
                    <a:srgbClr val="858585"/>
                  </a:solidFill>
                </a:uFill>
                <a:latin typeface="ＭＳ Ｐゴシック"/>
                <a:cs typeface="ＭＳ Ｐゴシック"/>
              </a:rPr>
              <a:t>H31.4末</a:t>
            </a:r>
            <a:r>
              <a:rPr sz="1100" u="sng" spc="85" dirty="0">
                <a:uFill>
                  <a:solidFill>
                    <a:srgbClr val="858585"/>
                  </a:solidFill>
                </a:uFill>
                <a:latin typeface="ＭＳ Ｐゴシック"/>
                <a:cs typeface="ＭＳ Ｐゴシック"/>
              </a:rPr>
              <a:t> </a:t>
            </a:r>
            <a:endParaRPr sz="1100">
              <a:latin typeface="ＭＳ Ｐゴシック"/>
              <a:cs typeface="ＭＳ Ｐゴシック"/>
            </a:endParaRPr>
          </a:p>
          <a:p>
            <a:pPr marL="171450">
              <a:lnSpc>
                <a:spcPct val="100000"/>
              </a:lnSpc>
              <a:spcBef>
                <a:spcPts val="185"/>
              </a:spcBef>
              <a:tabLst>
                <a:tab pos="770255" algn="l"/>
              </a:tabLst>
            </a:pPr>
            <a:r>
              <a:rPr sz="800" dirty="0">
                <a:latin typeface="ＭＳ Ｐゴシック"/>
                <a:cs typeface="ＭＳ Ｐゴシック"/>
              </a:rPr>
              <a:t>（注１）	</a:t>
            </a:r>
            <a:r>
              <a:rPr sz="800" spc="5" dirty="0">
                <a:latin typeface="ＭＳ Ｐゴシック"/>
                <a:cs typeface="ＭＳ Ｐゴシック"/>
              </a:rPr>
              <a:t>（</a:t>
            </a:r>
            <a:r>
              <a:rPr sz="800" dirty="0">
                <a:latin typeface="ＭＳ Ｐゴシック"/>
                <a:cs typeface="ＭＳ Ｐゴシック"/>
              </a:rPr>
              <a:t>注２）</a:t>
            </a:r>
            <a:endParaRPr sz="800">
              <a:latin typeface="ＭＳ Ｐゴシック"/>
              <a:cs typeface="ＭＳ Ｐゴシック"/>
            </a:endParaRPr>
          </a:p>
        </p:txBody>
      </p:sp>
      <p:sp>
        <p:nvSpPr>
          <p:cNvPr id="325" name="object 325"/>
          <p:cNvSpPr/>
          <p:nvPr/>
        </p:nvSpPr>
        <p:spPr>
          <a:xfrm>
            <a:off x="5179314" y="2079498"/>
            <a:ext cx="431800" cy="180340"/>
          </a:xfrm>
          <a:custGeom>
            <a:avLst/>
            <a:gdLst/>
            <a:ahLst/>
            <a:cxnLst/>
            <a:rect l="l" t="t" r="r" b="b"/>
            <a:pathLst>
              <a:path w="431800" h="180339">
                <a:moveTo>
                  <a:pt x="215646" y="0"/>
                </a:moveTo>
                <a:lnTo>
                  <a:pt x="147474" y="4584"/>
                </a:lnTo>
                <a:lnTo>
                  <a:pt x="88276" y="17349"/>
                </a:lnTo>
                <a:lnTo>
                  <a:pt x="41599" y="36813"/>
                </a:lnTo>
                <a:lnTo>
                  <a:pt x="10991" y="61496"/>
                </a:lnTo>
                <a:lnTo>
                  <a:pt x="0" y="89915"/>
                </a:lnTo>
                <a:lnTo>
                  <a:pt x="10991" y="118335"/>
                </a:lnTo>
                <a:lnTo>
                  <a:pt x="41599" y="143018"/>
                </a:lnTo>
                <a:lnTo>
                  <a:pt x="88276" y="162482"/>
                </a:lnTo>
                <a:lnTo>
                  <a:pt x="147474" y="175247"/>
                </a:lnTo>
                <a:lnTo>
                  <a:pt x="215646" y="179831"/>
                </a:lnTo>
                <a:lnTo>
                  <a:pt x="283817" y="175247"/>
                </a:lnTo>
                <a:lnTo>
                  <a:pt x="343015" y="162482"/>
                </a:lnTo>
                <a:lnTo>
                  <a:pt x="389692" y="143018"/>
                </a:lnTo>
                <a:lnTo>
                  <a:pt x="420300" y="118335"/>
                </a:lnTo>
                <a:lnTo>
                  <a:pt x="431291" y="89915"/>
                </a:lnTo>
                <a:lnTo>
                  <a:pt x="420300" y="61496"/>
                </a:lnTo>
                <a:lnTo>
                  <a:pt x="389692" y="36813"/>
                </a:lnTo>
                <a:lnTo>
                  <a:pt x="343015" y="17349"/>
                </a:lnTo>
                <a:lnTo>
                  <a:pt x="283817" y="4584"/>
                </a:lnTo>
                <a:lnTo>
                  <a:pt x="215646" y="0"/>
                </a:lnTo>
                <a:close/>
              </a:path>
            </a:pathLst>
          </a:custGeom>
          <a:solidFill>
            <a:srgbClr val="FFFFFF"/>
          </a:solidFill>
        </p:spPr>
        <p:txBody>
          <a:bodyPr wrap="square" lIns="0" tIns="0" rIns="0" bIns="0" rtlCol="0"/>
          <a:lstStyle/>
          <a:p>
            <a:endParaRPr/>
          </a:p>
        </p:txBody>
      </p:sp>
      <p:sp>
        <p:nvSpPr>
          <p:cNvPr id="326" name="object 326"/>
          <p:cNvSpPr/>
          <p:nvPr/>
        </p:nvSpPr>
        <p:spPr>
          <a:xfrm>
            <a:off x="5160390" y="2061210"/>
            <a:ext cx="469265" cy="217170"/>
          </a:xfrm>
          <a:custGeom>
            <a:avLst/>
            <a:gdLst/>
            <a:ahLst/>
            <a:cxnLst/>
            <a:rect l="l" t="t" r="r" b="b"/>
            <a:pathLst>
              <a:path w="469264" h="217169">
                <a:moveTo>
                  <a:pt x="257048" y="0"/>
                </a:moveTo>
                <a:lnTo>
                  <a:pt x="211328" y="0"/>
                </a:lnTo>
                <a:lnTo>
                  <a:pt x="189103" y="1270"/>
                </a:lnTo>
                <a:lnTo>
                  <a:pt x="127126" y="11430"/>
                </a:lnTo>
                <a:lnTo>
                  <a:pt x="74168" y="27940"/>
                </a:lnTo>
                <a:lnTo>
                  <a:pt x="32385" y="52070"/>
                </a:lnTo>
                <a:lnTo>
                  <a:pt x="14350" y="69850"/>
                </a:lnTo>
                <a:lnTo>
                  <a:pt x="13588" y="69850"/>
                </a:lnTo>
                <a:lnTo>
                  <a:pt x="12954" y="71120"/>
                </a:lnTo>
                <a:lnTo>
                  <a:pt x="12446" y="72390"/>
                </a:lnTo>
                <a:lnTo>
                  <a:pt x="6350" y="82550"/>
                </a:lnTo>
                <a:lnTo>
                  <a:pt x="5334" y="83820"/>
                </a:lnTo>
                <a:lnTo>
                  <a:pt x="2159" y="92710"/>
                </a:lnTo>
                <a:lnTo>
                  <a:pt x="1650" y="93980"/>
                </a:lnTo>
                <a:lnTo>
                  <a:pt x="0" y="106680"/>
                </a:lnTo>
                <a:lnTo>
                  <a:pt x="0" y="111760"/>
                </a:lnTo>
                <a:lnTo>
                  <a:pt x="1143" y="120650"/>
                </a:lnTo>
                <a:lnTo>
                  <a:pt x="1650" y="123190"/>
                </a:lnTo>
                <a:lnTo>
                  <a:pt x="2159" y="124460"/>
                </a:lnTo>
                <a:lnTo>
                  <a:pt x="5461" y="133350"/>
                </a:lnTo>
                <a:lnTo>
                  <a:pt x="5842" y="134620"/>
                </a:lnTo>
                <a:lnTo>
                  <a:pt x="6350" y="135890"/>
                </a:lnTo>
                <a:lnTo>
                  <a:pt x="12446" y="146050"/>
                </a:lnTo>
                <a:lnTo>
                  <a:pt x="12954" y="146050"/>
                </a:lnTo>
                <a:lnTo>
                  <a:pt x="13588" y="147320"/>
                </a:lnTo>
                <a:lnTo>
                  <a:pt x="46482" y="175260"/>
                </a:lnTo>
                <a:lnTo>
                  <a:pt x="91821" y="196850"/>
                </a:lnTo>
                <a:lnTo>
                  <a:pt x="147700" y="210820"/>
                </a:lnTo>
                <a:lnTo>
                  <a:pt x="189992" y="215900"/>
                </a:lnTo>
                <a:lnTo>
                  <a:pt x="212217" y="217170"/>
                </a:lnTo>
                <a:lnTo>
                  <a:pt x="257810" y="217170"/>
                </a:lnTo>
                <a:lnTo>
                  <a:pt x="280035" y="215900"/>
                </a:lnTo>
                <a:lnTo>
                  <a:pt x="322325" y="210820"/>
                </a:lnTo>
                <a:lnTo>
                  <a:pt x="342011" y="207010"/>
                </a:lnTo>
                <a:lnTo>
                  <a:pt x="351409" y="204470"/>
                </a:lnTo>
                <a:lnTo>
                  <a:pt x="212471" y="204470"/>
                </a:lnTo>
                <a:lnTo>
                  <a:pt x="190754" y="203200"/>
                </a:lnTo>
                <a:lnTo>
                  <a:pt x="149733" y="198120"/>
                </a:lnTo>
                <a:lnTo>
                  <a:pt x="112395" y="189230"/>
                </a:lnTo>
                <a:lnTo>
                  <a:pt x="65532" y="171450"/>
                </a:lnTo>
                <a:lnTo>
                  <a:pt x="52705" y="165100"/>
                </a:lnTo>
                <a:lnTo>
                  <a:pt x="41401" y="157480"/>
                </a:lnTo>
                <a:lnTo>
                  <a:pt x="31750" y="148590"/>
                </a:lnTo>
                <a:lnTo>
                  <a:pt x="23875" y="139700"/>
                </a:lnTo>
                <a:lnTo>
                  <a:pt x="23368" y="139700"/>
                </a:lnTo>
                <a:lnTo>
                  <a:pt x="23241" y="138430"/>
                </a:lnTo>
                <a:lnTo>
                  <a:pt x="17907" y="130810"/>
                </a:lnTo>
                <a:lnTo>
                  <a:pt x="17653" y="129540"/>
                </a:lnTo>
                <a:lnTo>
                  <a:pt x="17399" y="129540"/>
                </a:lnTo>
                <a:lnTo>
                  <a:pt x="14097" y="120650"/>
                </a:lnTo>
                <a:lnTo>
                  <a:pt x="13970" y="119380"/>
                </a:lnTo>
                <a:lnTo>
                  <a:pt x="13716" y="119380"/>
                </a:lnTo>
                <a:lnTo>
                  <a:pt x="12573" y="109220"/>
                </a:lnTo>
                <a:lnTo>
                  <a:pt x="12573" y="107950"/>
                </a:lnTo>
                <a:lnTo>
                  <a:pt x="13716" y="99060"/>
                </a:lnTo>
                <a:lnTo>
                  <a:pt x="13970" y="97790"/>
                </a:lnTo>
                <a:lnTo>
                  <a:pt x="17272" y="88900"/>
                </a:lnTo>
                <a:lnTo>
                  <a:pt x="17525" y="87630"/>
                </a:lnTo>
                <a:lnTo>
                  <a:pt x="17907" y="87630"/>
                </a:lnTo>
                <a:lnTo>
                  <a:pt x="23241" y="78740"/>
                </a:lnTo>
                <a:lnTo>
                  <a:pt x="23622" y="77470"/>
                </a:lnTo>
                <a:lnTo>
                  <a:pt x="23875" y="77470"/>
                </a:lnTo>
                <a:lnTo>
                  <a:pt x="31114" y="69850"/>
                </a:lnTo>
                <a:lnTo>
                  <a:pt x="65150" y="45720"/>
                </a:lnTo>
                <a:lnTo>
                  <a:pt x="112013" y="27940"/>
                </a:lnTo>
                <a:lnTo>
                  <a:pt x="149351" y="20320"/>
                </a:lnTo>
                <a:lnTo>
                  <a:pt x="190500" y="13970"/>
                </a:lnTo>
                <a:lnTo>
                  <a:pt x="212217" y="12700"/>
                </a:lnTo>
                <a:lnTo>
                  <a:pt x="347344" y="12700"/>
                </a:lnTo>
                <a:lnTo>
                  <a:pt x="341122" y="11430"/>
                </a:lnTo>
                <a:lnTo>
                  <a:pt x="300736" y="3810"/>
                </a:lnTo>
                <a:lnTo>
                  <a:pt x="279146" y="1270"/>
                </a:lnTo>
                <a:lnTo>
                  <a:pt x="257048" y="0"/>
                </a:lnTo>
                <a:close/>
              </a:path>
              <a:path w="469264" h="217169">
                <a:moveTo>
                  <a:pt x="347344" y="12700"/>
                </a:moveTo>
                <a:lnTo>
                  <a:pt x="256794" y="12700"/>
                </a:lnTo>
                <a:lnTo>
                  <a:pt x="278384" y="13970"/>
                </a:lnTo>
                <a:lnTo>
                  <a:pt x="299338" y="16510"/>
                </a:lnTo>
                <a:lnTo>
                  <a:pt x="356743" y="27940"/>
                </a:lnTo>
                <a:lnTo>
                  <a:pt x="403606" y="45720"/>
                </a:lnTo>
                <a:lnTo>
                  <a:pt x="437388" y="68580"/>
                </a:lnTo>
                <a:lnTo>
                  <a:pt x="445262" y="77470"/>
                </a:lnTo>
                <a:lnTo>
                  <a:pt x="445516" y="77470"/>
                </a:lnTo>
                <a:lnTo>
                  <a:pt x="445770" y="78740"/>
                </a:lnTo>
                <a:lnTo>
                  <a:pt x="451231" y="87630"/>
                </a:lnTo>
                <a:lnTo>
                  <a:pt x="451612" y="87630"/>
                </a:lnTo>
                <a:lnTo>
                  <a:pt x="451866" y="88900"/>
                </a:lnTo>
                <a:lnTo>
                  <a:pt x="455168" y="97790"/>
                </a:lnTo>
                <a:lnTo>
                  <a:pt x="455422" y="99060"/>
                </a:lnTo>
                <a:lnTo>
                  <a:pt x="456564" y="107950"/>
                </a:lnTo>
                <a:lnTo>
                  <a:pt x="456564" y="109220"/>
                </a:lnTo>
                <a:lnTo>
                  <a:pt x="455422" y="119380"/>
                </a:lnTo>
                <a:lnTo>
                  <a:pt x="455168" y="119380"/>
                </a:lnTo>
                <a:lnTo>
                  <a:pt x="455041" y="120650"/>
                </a:lnTo>
                <a:lnTo>
                  <a:pt x="451738" y="129540"/>
                </a:lnTo>
                <a:lnTo>
                  <a:pt x="451485" y="129540"/>
                </a:lnTo>
                <a:lnTo>
                  <a:pt x="451231" y="130810"/>
                </a:lnTo>
                <a:lnTo>
                  <a:pt x="445897" y="138430"/>
                </a:lnTo>
                <a:lnTo>
                  <a:pt x="445770" y="139700"/>
                </a:lnTo>
                <a:lnTo>
                  <a:pt x="445262" y="139700"/>
                </a:lnTo>
                <a:lnTo>
                  <a:pt x="404113" y="171450"/>
                </a:lnTo>
                <a:lnTo>
                  <a:pt x="356997" y="189230"/>
                </a:lnTo>
                <a:lnTo>
                  <a:pt x="319786" y="198120"/>
                </a:lnTo>
                <a:lnTo>
                  <a:pt x="278638" y="203200"/>
                </a:lnTo>
                <a:lnTo>
                  <a:pt x="257048" y="204470"/>
                </a:lnTo>
                <a:lnTo>
                  <a:pt x="351409" y="204470"/>
                </a:lnTo>
                <a:lnTo>
                  <a:pt x="394970" y="189230"/>
                </a:lnTo>
                <a:lnTo>
                  <a:pt x="436625" y="166370"/>
                </a:lnTo>
                <a:lnTo>
                  <a:pt x="456184" y="146050"/>
                </a:lnTo>
                <a:lnTo>
                  <a:pt x="456692" y="146050"/>
                </a:lnTo>
                <a:lnTo>
                  <a:pt x="462788" y="135890"/>
                </a:lnTo>
                <a:lnTo>
                  <a:pt x="463296" y="134620"/>
                </a:lnTo>
                <a:lnTo>
                  <a:pt x="463676" y="133350"/>
                </a:lnTo>
                <a:lnTo>
                  <a:pt x="466979" y="124460"/>
                </a:lnTo>
                <a:lnTo>
                  <a:pt x="467487" y="123190"/>
                </a:lnTo>
                <a:lnTo>
                  <a:pt x="467995" y="120650"/>
                </a:lnTo>
                <a:lnTo>
                  <a:pt x="469138" y="111760"/>
                </a:lnTo>
                <a:lnTo>
                  <a:pt x="469138" y="106680"/>
                </a:lnTo>
                <a:lnTo>
                  <a:pt x="467487" y="93980"/>
                </a:lnTo>
                <a:lnTo>
                  <a:pt x="466979" y="92710"/>
                </a:lnTo>
                <a:lnTo>
                  <a:pt x="463804" y="83820"/>
                </a:lnTo>
                <a:lnTo>
                  <a:pt x="462788" y="82550"/>
                </a:lnTo>
                <a:lnTo>
                  <a:pt x="456692" y="72390"/>
                </a:lnTo>
                <a:lnTo>
                  <a:pt x="456184" y="71120"/>
                </a:lnTo>
                <a:lnTo>
                  <a:pt x="455549" y="69850"/>
                </a:lnTo>
                <a:lnTo>
                  <a:pt x="454787" y="69850"/>
                </a:lnTo>
                <a:lnTo>
                  <a:pt x="445770" y="59690"/>
                </a:lnTo>
                <a:lnTo>
                  <a:pt x="434975" y="50800"/>
                </a:lnTo>
                <a:lnTo>
                  <a:pt x="393826" y="27940"/>
                </a:lnTo>
                <a:lnTo>
                  <a:pt x="359791" y="15240"/>
                </a:lnTo>
                <a:lnTo>
                  <a:pt x="347344" y="12700"/>
                </a:lnTo>
                <a:close/>
              </a:path>
              <a:path w="469264" h="217169">
                <a:moveTo>
                  <a:pt x="256539" y="25400"/>
                </a:moveTo>
                <a:lnTo>
                  <a:pt x="212979" y="25400"/>
                </a:lnTo>
                <a:lnTo>
                  <a:pt x="191770" y="26670"/>
                </a:lnTo>
                <a:lnTo>
                  <a:pt x="151892" y="31750"/>
                </a:lnTo>
                <a:lnTo>
                  <a:pt x="99695" y="45720"/>
                </a:lnTo>
                <a:lnTo>
                  <a:pt x="59309" y="63500"/>
                </a:lnTo>
                <a:lnTo>
                  <a:pt x="29083" y="93980"/>
                </a:lnTo>
                <a:lnTo>
                  <a:pt x="25273" y="109220"/>
                </a:lnTo>
                <a:lnTo>
                  <a:pt x="26288" y="116840"/>
                </a:lnTo>
                <a:lnTo>
                  <a:pt x="58928" y="153670"/>
                </a:lnTo>
                <a:lnTo>
                  <a:pt x="99313" y="172720"/>
                </a:lnTo>
                <a:lnTo>
                  <a:pt x="151637" y="185420"/>
                </a:lnTo>
                <a:lnTo>
                  <a:pt x="191516" y="190500"/>
                </a:lnTo>
                <a:lnTo>
                  <a:pt x="212725" y="191770"/>
                </a:lnTo>
                <a:lnTo>
                  <a:pt x="256286" y="191770"/>
                </a:lnTo>
                <a:lnTo>
                  <a:pt x="277368" y="190500"/>
                </a:lnTo>
                <a:lnTo>
                  <a:pt x="317373" y="185420"/>
                </a:lnTo>
                <a:lnTo>
                  <a:pt x="335788" y="181610"/>
                </a:lnTo>
                <a:lnTo>
                  <a:pt x="347471" y="179070"/>
                </a:lnTo>
                <a:lnTo>
                  <a:pt x="212979" y="179070"/>
                </a:lnTo>
                <a:lnTo>
                  <a:pt x="192278" y="177800"/>
                </a:lnTo>
                <a:lnTo>
                  <a:pt x="153543" y="172720"/>
                </a:lnTo>
                <a:lnTo>
                  <a:pt x="102997" y="160020"/>
                </a:lnTo>
                <a:lnTo>
                  <a:pt x="65150" y="142240"/>
                </a:lnTo>
                <a:lnTo>
                  <a:pt x="38735" y="113030"/>
                </a:lnTo>
                <a:lnTo>
                  <a:pt x="38100" y="109220"/>
                </a:lnTo>
                <a:lnTo>
                  <a:pt x="38735" y="104140"/>
                </a:lnTo>
                <a:lnTo>
                  <a:pt x="66548" y="74930"/>
                </a:lnTo>
                <a:lnTo>
                  <a:pt x="77343" y="68580"/>
                </a:lnTo>
                <a:lnTo>
                  <a:pt x="119761" y="52070"/>
                </a:lnTo>
                <a:lnTo>
                  <a:pt x="193167" y="39370"/>
                </a:lnTo>
                <a:lnTo>
                  <a:pt x="213741" y="38100"/>
                </a:lnTo>
                <a:lnTo>
                  <a:pt x="344804" y="38100"/>
                </a:lnTo>
                <a:lnTo>
                  <a:pt x="336042" y="35560"/>
                </a:lnTo>
                <a:lnTo>
                  <a:pt x="317626" y="31750"/>
                </a:lnTo>
                <a:lnTo>
                  <a:pt x="277622" y="26670"/>
                </a:lnTo>
                <a:lnTo>
                  <a:pt x="256539" y="25400"/>
                </a:lnTo>
                <a:close/>
              </a:path>
              <a:path w="469264" h="217169">
                <a:moveTo>
                  <a:pt x="344804" y="38100"/>
                </a:moveTo>
                <a:lnTo>
                  <a:pt x="256286" y="38100"/>
                </a:lnTo>
                <a:lnTo>
                  <a:pt x="276860" y="39370"/>
                </a:lnTo>
                <a:lnTo>
                  <a:pt x="315722" y="44450"/>
                </a:lnTo>
                <a:lnTo>
                  <a:pt x="350520" y="52070"/>
                </a:lnTo>
                <a:lnTo>
                  <a:pt x="366013" y="57150"/>
                </a:lnTo>
                <a:lnTo>
                  <a:pt x="380364" y="63500"/>
                </a:lnTo>
                <a:lnTo>
                  <a:pt x="393064" y="68580"/>
                </a:lnTo>
                <a:lnTo>
                  <a:pt x="425196" y="93980"/>
                </a:lnTo>
                <a:lnTo>
                  <a:pt x="431038" y="109220"/>
                </a:lnTo>
                <a:lnTo>
                  <a:pt x="430403" y="113030"/>
                </a:lnTo>
                <a:lnTo>
                  <a:pt x="402589" y="143510"/>
                </a:lnTo>
                <a:lnTo>
                  <a:pt x="364998" y="160020"/>
                </a:lnTo>
                <a:lnTo>
                  <a:pt x="314833" y="172720"/>
                </a:lnTo>
                <a:lnTo>
                  <a:pt x="255524" y="179070"/>
                </a:lnTo>
                <a:lnTo>
                  <a:pt x="347471" y="179070"/>
                </a:lnTo>
                <a:lnTo>
                  <a:pt x="384429" y="166370"/>
                </a:lnTo>
                <a:lnTo>
                  <a:pt x="420116" y="147320"/>
                </a:lnTo>
                <a:lnTo>
                  <a:pt x="443864" y="109220"/>
                </a:lnTo>
                <a:lnTo>
                  <a:pt x="442849" y="101600"/>
                </a:lnTo>
                <a:lnTo>
                  <a:pt x="410337" y="64770"/>
                </a:lnTo>
                <a:lnTo>
                  <a:pt x="398272" y="57150"/>
                </a:lnTo>
                <a:lnTo>
                  <a:pt x="384810" y="50800"/>
                </a:lnTo>
                <a:lnTo>
                  <a:pt x="369824" y="45720"/>
                </a:lnTo>
                <a:lnTo>
                  <a:pt x="353568" y="40640"/>
                </a:lnTo>
                <a:lnTo>
                  <a:pt x="344804" y="38100"/>
                </a:lnTo>
                <a:close/>
              </a:path>
            </a:pathLst>
          </a:custGeom>
          <a:solidFill>
            <a:srgbClr val="FF0066"/>
          </a:solidFill>
        </p:spPr>
        <p:txBody>
          <a:bodyPr wrap="square" lIns="0" tIns="0" rIns="0" bIns="0" rtlCol="0"/>
          <a:lstStyle/>
          <a:p>
            <a:endParaRPr/>
          </a:p>
        </p:txBody>
      </p:sp>
      <p:sp>
        <p:nvSpPr>
          <p:cNvPr id="327" name="object 327"/>
          <p:cNvSpPr txBox="1"/>
          <p:nvPr/>
        </p:nvSpPr>
        <p:spPr>
          <a:xfrm>
            <a:off x="5277739" y="2098675"/>
            <a:ext cx="236220" cy="147955"/>
          </a:xfrm>
          <a:prstGeom prst="rect">
            <a:avLst/>
          </a:prstGeom>
        </p:spPr>
        <p:txBody>
          <a:bodyPr vert="horz" wrap="square" lIns="0" tIns="13335" rIns="0" bIns="0" rtlCol="0">
            <a:spAutoFit/>
          </a:bodyPr>
          <a:lstStyle/>
          <a:p>
            <a:pPr marL="12700">
              <a:lnSpc>
                <a:spcPct val="100000"/>
              </a:lnSpc>
              <a:spcBef>
                <a:spcPts val="105"/>
              </a:spcBef>
            </a:pPr>
            <a:r>
              <a:rPr sz="800" dirty="0">
                <a:latin typeface="ＭＳ Ｐゴシック"/>
                <a:cs typeface="ＭＳ Ｐゴシック"/>
              </a:rPr>
              <a:t>５３３</a:t>
            </a:r>
            <a:endParaRPr sz="800">
              <a:latin typeface="ＭＳ Ｐゴシック"/>
              <a:cs typeface="ＭＳ Ｐゴシック"/>
            </a:endParaRPr>
          </a:p>
        </p:txBody>
      </p:sp>
      <p:sp>
        <p:nvSpPr>
          <p:cNvPr id="328" name="object 328"/>
          <p:cNvSpPr/>
          <p:nvPr/>
        </p:nvSpPr>
        <p:spPr>
          <a:xfrm>
            <a:off x="5724271" y="1898142"/>
            <a:ext cx="471170" cy="217170"/>
          </a:xfrm>
          <a:custGeom>
            <a:avLst/>
            <a:gdLst/>
            <a:ahLst/>
            <a:cxnLst/>
            <a:rect l="l" t="t" r="r" b="b"/>
            <a:pathLst>
              <a:path w="471170" h="217169">
                <a:moveTo>
                  <a:pt x="257809" y="0"/>
                </a:moveTo>
                <a:lnTo>
                  <a:pt x="212089" y="0"/>
                </a:lnTo>
                <a:lnTo>
                  <a:pt x="189737" y="1270"/>
                </a:lnTo>
                <a:lnTo>
                  <a:pt x="127507" y="11430"/>
                </a:lnTo>
                <a:lnTo>
                  <a:pt x="74421" y="27940"/>
                </a:lnTo>
                <a:lnTo>
                  <a:pt x="32512" y="52070"/>
                </a:lnTo>
                <a:lnTo>
                  <a:pt x="14477" y="69850"/>
                </a:lnTo>
                <a:lnTo>
                  <a:pt x="12953" y="71120"/>
                </a:lnTo>
                <a:lnTo>
                  <a:pt x="12445" y="72390"/>
                </a:lnTo>
                <a:lnTo>
                  <a:pt x="6350" y="82550"/>
                </a:lnTo>
                <a:lnTo>
                  <a:pt x="5333" y="83820"/>
                </a:lnTo>
                <a:lnTo>
                  <a:pt x="2158" y="92710"/>
                </a:lnTo>
                <a:lnTo>
                  <a:pt x="1650" y="93980"/>
                </a:lnTo>
                <a:lnTo>
                  <a:pt x="0" y="106680"/>
                </a:lnTo>
                <a:lnTo>
                  <a:pt x="0" y="111760"/>
                </a:lnTo>
                <a:lnTo>
                  <a:pt x="1142" y="120650"/>
                </a:lnTo>
                <a:lnTo>
                  <a:pt x="1650" y="123190"/>
                </a:lnTo>
                <a:lnTo>
                  <a:pt x="2158" y="124460"/>
                </a:lnTo>
                <a:lnTo>
                  <a:pt x="5461" y="133350"/>
                </a:lnTo>
                <a:lnTo>
                  <a:pt x="5841" y="134620"/>
                </a:lnTo>
                <a:lnTo>
                  <a:pt x="6350" y="135890"/>
                </a:lnTo>
                <a:lnTo>
                  <a:pt x="12445" y="146050"/>
                </a:lnTo>
                <a:lnTo>
                  <a:pt x="12953" y="146050"/>
                </a:lnTo>
                <a:lnTo>
                  <a:pt x="13588" y="147320"/>
                </a:lnTo>
                <a:lnTo>
                  <a:pt x="46608" y="175260"/>
                </a:lnTo>
                <a:lnTo>
                  <a:pt x="92075" y="196850"/>
                </a:lnTo>
                <a:lnTo>
                  <a:pt x="148208" y="210820"/>
                </a:lnTo>
                <a:lnTo>
                  <a:pt x="190500" y="215900"/>
                </a:lnTo>
                <a:lnTo>
                  <a:pt x="212851" y="217170"/>
                </a:lnTo>
                <a:lnTo>
                  <a:pt x="258571" y="217170"/>
                </a:lnTo>
                <a:lnTo>
                  <a:pt x="280924" y="215900"/>
                </a:lnTo>
                <a:lnTo>
                  <a:pt x="323341" y="210820"/>
                </a:lnTo>
                <a:lnTo>
                  <a:pt x="343153" y="207010"/>
                </a:lnTo>
                <a:lnTo>
                  <a:pt x="352551" y="204470"/>
                </a:lnTo>
                <a:lnTo>
                  <a:pt x="213105" y="204470"/>
                </a:lnTo>
                <a:lnTo>
                  <a:pt x="191262" y="203200"/>
                </a:lnTo>
                <a:lnTo>
                  <a:pt x="150113" y="198120"/>
                </a:lnTo>
                <a:lnTo>
                  <a:pt x="112775" y="189230"/>
                </a:lnTo>
                <a:lnTo>
                  <a:pt x="65786" y="171450"/>
                </a:lnTo>
                <a:lnTo>
                  <a:pt x="31876" y="148590"/>
                </a:lnTo>
                <a:lnTo>
                  <a:pt x="23875" y="139700"/>
                </a:lnTo>
                <a:lnTo>
                  <a:pt x="23367" y="139700"/>
                </a:lnTo>
                <a:lnTo>
                  <a:pt x="23240" y="138430"/>
                </a:lnTo>
                <a:lnTo>
                  <a:pt x="17906" y="130810"/>
                </a:lnTo>
                <a:lnTo>
                  <a:pt x="17652" y="129540"/>
                </a:lnTo>
                <a:lnTo>
                  <a:pt x="17399" y="129540"/>
                </a:lnTo>
                <a:lnTo>
                  <a:pt x="14096" y="120650"/>
                </a:lnTo>
                <a:lnTo>
                  <a:pt x="13969" y="119380"/>
                </a:lnTo>
                <a:lnTo>
                  <a:pt x="13715" y="119380"/>
                </a:lnTo>
                <a:lnTo>
                  <a:pt x="12573" y="109220"/>
                </a:lnTo>
                <a:lnTo>
                  <a:pt x="12573" y="107950"/>
                </a:lnTo>
                <a:lnTo>
                  <a:pt x="13715" y="99060"/>
                </a:lnTo>
                <a:lnTo>
                  <a:pt x="13969" y="97790"/>
                </a:lnTo>
                <a:lnTo>
                  <a:pt x="17271" y="88900"/>
                </a:lnTo>
                <a:lnTo>
                  <a:pt x="17525" y="87630"/>
                </a:lnTo>
                <a:lnTo>
                  <a:pt x="17906" y="87630"/>
                </a:lnTo>
                <a:lnTo>
                  <a:pt x="23240" y="78740"/>
                </a:lnTo>
                <a:lnTo>
                  <a:pt x="23621" y="77470"/>
                </a:lnTo>
                <a:lnTo>
                  <a:pt x="23875" y="77470"/>
                </a:lnTo>
                <a:lnTo>
                  <a:pt x="31241" y="69850"/>
                </a:lnTo>
                <a:lnTo>
                  <a:pt x="65277" y="45720"/>
                </a:lnTo>
                <a:lnTo>
                  <a:pt x="112521" y="27940"/>
                </a:lnTo>
                <a:lnTo>
                  <a:pt x="130682" y="24130"/>
                </a:lnTo>
                <a:lnTo>
                  <a:pt x="149859" y="19050"/>
                </a:lnTo>
                <a:lnTo>
                  <a:pt x="191007" y="13970"/>
                </a:lnTo>
                <a:lnTo>
                  <a:pt x="212851" y="12700"/>
                </a:lnTo>
                <a:lnTo>
                  <a:pt x="348487" y="12700"/>
                </a:lnTo>
                <a:lnTo>
                  <a:pt x="342264" y="11430"/>
                </a:lnTo>
                <a:lnTo>
                  <a:pt x="301751" y="3810"/>
                </a:lnTo>
                <a:lnTo>
                  <a:pt x="280162" y="1270"/>
                </a:lnTo>
                <a:lnTo>
                  <a:pt x="257809" y="0"/>
                </a:lnTo>
                <a:close/>
              </a:path>
              <a:path w="471170" h="217169">
                <a:moveTo>
                  <a:pt x="348487" y="12700"/>
                </a:moveTo>
                <a:lnTo>
                  <a:pt x="257555" y="12700"/>
                </a:lnTo>
                <a:lnTo>
                  <a:pt x="279400" y="13970"/>
                </a:lnTo>
                <a:lnTo>
                  <a:pt x="320548" y="19050"/>
                </a:lnTo>
                <a:lnTo>
                  <a:pt x="357886" y="27940"/>
                </a:lnTo>
                <a:lnTo>
                  <a:pt x="405002" y="45720"/>
                </a:lnTo>
                <a:lnTo>
                  <a:pt x="438912" y="68580"/>
                </a:lnTo>
                <a:lnTo>
                  <a:pt x="446786" y="77470"/>
                </a:lnTo>
                <a:lnTo>
                  <a:pt x="447039" y="77470"/>
                </a:lnTo>
                <a:lnTo>
                  <a:pt x="447293" y="78740"/>
                </a:lnTo>
                <a:lnTo>
                  <a:pt x="452754" y="87630"/>
                </a:lnTo>
                <a:lnTo>
                  <a:pt x="453136" y="87630"/>
                </a:lnTo>
                <a:lnTo>
                  <a:pt x="453389" y="88900"/>
                </a:lnTo>
                <a:lnTo>
                  <a:pt x="456691" y="97790"/>
                </a:lnTo>
                <a:lnTo>
                  <a:pt x="456945" y="99060"/>
                </a:lnTo>
                <a:lnTo>
                  <a:pt x="458088" y="107950"/>
                </a:lnTo>
                <a:lnTo>
                  <a:pt x="458088" y="109220"/>
                </a:lnTo>
                <a:lnTo>
                  <a:pt x="456945" y="119380"/>
                </a:lnTo>
                <a:lnTo>
                  <a:pt x="456691" y="119380"/>
                </a:lnTo>
                <a:lnTo>
                  <a:pt x="456564" y="120650"/>
                </a:lnTo>
                <a:lnTo>
                  <a:pt x="453263" y="129540"/>
                </a:lnTo>
                <a:lnTo>
                  <a:pt x="453008" y="129540"/>
                </a:lnTo>
                <a:lnTo>
                  <a:pt x="452754" y="130810"/>
                </a:lnTo>
                <a:lnTo>
                  <a:pt x="447420" y="138430"/>
                </a:lnTo>
                <a:lnTo>
                  <a:pt x="447293" y="139700"/>
                </a:lnTo>
                <a:lnTo>
                  <a:pt x="446786" y="139700"/>
                </a:lnTo>
                <a:lnTo>
                  <a:pt x="405383" y="171450"/>
                </a:lnTo>
                <a:lnTo>
                  <a:pt x="358139" y="189230"/>
                </a:lnTo>
                <a:lnTo>
                  <a:pt x="320801" y="198120"/>
                </a:lnTo>
                <a:lnTo>
                  <a:pt x="279653" y="203200"/>
                </a:lnTo>
                <a:lnTo>
                  <a:pt x="257809" y="204470"/>
                </a:lnTo>
                <a:lnTo>
                  <a:pt x="352551" y="204470"/>
                </a:lnTo>
                <a:lnTo>
                  <a:pt x="396366" y="189230"/>
                </a:lnTo>
                <a:lnTo>
                  <a:pt x="438150" y="166370"/>
                </a:lnTo>
                <a:lnTo>
                  <a:pt x="457707" y="146050"/>
                </a:lnTo>
                <a:lnTo>
                  <a:pt x="458215" y="146050"/>
                </a:lnTo>
                <a:lnTo>
                  <a:pt x="464312" y="135890"/>
                </a:lnTo>
                <a:lnTo>
                  <a:pt x="464819" y="134620"/>
                </a:lnTo>
                <a:lnTo>
                  <a:pt x="465200" y="133350"/>
                </a:lnTo>
                <a:lnTo>
                  <a:pt x="468502" y="124460"/>
                </a:lnTo>
                <a:lnTo>
                  <a:pt x="469011" y="123190"/>
                </a:lnTo>
                <a:lnTo>
                  <a:pt x="469518" y="120650"/>
                </a:lnTo>
                <a:lnTo>
                  <a:pt x="470662" y="111760"/>
                </a:lnTo>
                <a:lnTo>
                  <a:pt x="470662" y="106680"/>
                </a:lnTo>
                <a:lnTo>
                  <a:pt x="469011" y="93980"/>
                </a:lnTo>
                <a:lnTo>
                  <a:pt x="468502" y="92710"/>
                </a:lnTo>
                <a:lnTo>
                  <a:pt x="465327" y="83820"/>
                </a:lnTo>
                <a:lnTo>
                  <a:pt x="464312" y="82550"/>
                </a:lnTo>
                <a:lnTo>
                  <a:pt x="458215" y="72390"/>
                </a:lnTo>
                <a:lnTo>
                  <a:pt x="457707" y="71120"/>
                </a:lnTo>
                <a:lnTo>
                  <a:pt x="456183" y="69850"/>
                </a:lnTo>
                <a:lnTo>
                  <a:pt x="423925" y="41910"/>
                </a:lnTo>
                <a:lnTo>
                  <a:pt x="378713" y="21590"/>
                </a:lnTo>
                <a:lnTo>
                  <a:pt x="360933" y="15240"/>
                </a:lnTo>
                <a:lnTo>
                  <a:pt x="348487" y="12700"/>
                </a:lnTo>
                <a:close/>
              </a:path>
              <a:path w="471170" h="217169">
                <a:moveTo>
                  <a:pt x="257301" y="25400"/>
                </a:moveTo>
                <a:lnTo>
                  <a:pt x="213613" y="25400"/>
                </a:lnTo>
                <a:lnTo>
                  <a:pt x="192404" y="26670"/>
                </a:lnTo>
                <a:lnTo>
                  <a:pt x="152400" y="31750"/>
                </a:lnTo>
                <a:lnTo>
                  <a:pt x="99949" y="45720"/>
                </a:lnTo>
                <a:lnTo>
                  <a:pt x="59436" y="63500"/>
                </a:lnTo>
                <a:lnTo>
                  <a:pt x="29082" y="93980"/>
                </a:lnTo>
                <a:lnTo>
                  <a:pt x="25273" y="109220"/>
                </a:lnTo>
                <a:lnTo>
                  <a:pt x="26288" y="116840"/>
                </a:lnTo>
                <a:lnTo>
                  <a:pt x="58927" y="153670"/>
                </a:lnTo>
                <a:lnTo>
                  <a:pt x="99567" y="172720"/>
                </a:lnTo>
                <a:lnTo>
                  <a:pt x="152145" y="185420"/>
                </a:lnTo>
                <a:lnTo>
                  <a:pt x="192150" y="190500"/>
                </a:lnTo>
                <a:lnTo>
                  <a:pt x="213359" y="191770"/>
                </a:lnTo>
                <a:lnTo>
                  <a:pt x="257048" y="191770"/>
                </a:lnTo>
                <a:lnTo>
                  <a:pt x="278256" y="190500"/>
                </a:lnTo>
                <a:lnTo>
                  <a:pt x="318262" y="185420"/>
                </a:lnTo>
                <a:lnTo>
                  <a:pt x="336930" y="181610"/>
                </a:lnTo>
                <a:lnTo>
                  <a:pt x="348614" y="179070"/>
                </a:lnTo>
                <a:lnTo>
                  <a:pt x="213613" y="179070"/>
                </a:lnTo>
                <a:lnTo>
                  <a:pt x="192912" y="177800"/>
                </a:lnTo>
                <a:lnTo>
                  <a:pt x="154050" y="172720"/>
                </a:lnTo>
                <a:lnTo>
                  <a:pt x="103250" y="160020"/>
                </a:lnTo>
                <a:lnTo>
                  <a:pt x="65150" y="142240"/>
                </a:lnTo>
                <a:lnTo>
                  <a:pt x="38734" y="113030"/>
                </a:lnTo>
                <a:lnTo>
                  <a:pt x="38100" y="109220"/>
                </a:lnTo>
                <a:lnTo>
                  <a:pt x="38734" y="104140"/>
                </a:lnTo>
                <a:lnTo>
                  <a:pt x="66675" y="73660"/>
                </a:lnTo>
                <a:lnTo>
                  <a:pt x="77469" y="68580"/>
                </a:lnTo>
                <a:lnTo>
                  <a:pt x="90296" y="62230"/>
                </a:lnTo>
                <a:lnTo>
                  <a:pt x="136778" y="48260"/>
                </a:lnTo>
                <a:lnTo>
                  <a:pt x="193675" y="39370"/>
                </a:lnTo>
                <a:lnTo>
                  <a:pt x="214375" y="38100"/>
                </a:lnTo>
                <a:lnTo>
                  <a:pt x="345947" y="38100"/>
                </a:lnTo>
                <a:lnTo>
                  <a:pt x="337184" y="35560"/>
                </a:lnTo>
                <a:lnTo>
                  <a:pt x="318515" y="31750"/>
                </a:lnTo>
                <a:lnTo>
                  <a:pt x="278511" y="26670"/>
                </a:lnTo>
                <a:lnTo>
                  <a:pt x="257301" y="25400"/>
                </a:lnTo>
                <a:close/>
              </a:path>
              <a:path w="471170" h="217169">
                <a:moveTo>
                  <a:pt x="345947" y="38100"/>
                </a:moveTo>
                <a:lnTo>
                  <a:pt x="257048" y="38100"/>
                </a:lnTo>
                <a:lnTo>
                  <a:pt x="277749" y="39370"/>
                </a:lnTo>
                <a:lnTo>
                  <a:pt x="316611" y="44450"/>
                </a:lnTo>
                <a:lnTo>
                  <a:pt x="334771" y="48260"/>
                </a:lnTo>
                <a:lnTo>
                  <a:pt x="351663" y="52070"/>
                </a:lnTo>
                <a:lnTo>
                  <a:pt x="367283" y="57150"/>
                </a:lnTo>
                <a:lnTo>
                  <a:pt x="381634" y="63500"/>
                </a:lnTo>
                <a:lnTo>
                  <a:pt x="394334" y="68580"/>
                </a:lnTo>
                <a:lnTo>
                  <a:pt x="426719" y="93980"/>
                </a:lnTo>
                <a:lnTo>
                  <a:pt x="432562" y="109220"/>
                </a:lnTo>
                <a:lnTo>
                  <a:pt x="431926" y="113030"/>
                </a:lnTo>
                <a:lnTo>
                  <a:pt x="403987" y="143510"/>
                </a:lnTo>
                <a:lnTo>
                  <a:pt x="366267" y="160020"/>
                </a:lnTo>
                <a:lnTo>
                  <a:pt x="315721" y="172720"/>
                </a:lnTo>
                <a:lnTo>
                  <a:pt x="276987" y="177800"/>
                </a:lnTo>
                <a:lnTo>
                  <a:pt x="256286" y="179070"/>
                </a:lnTo>
                <a:lnTo>
                  <a:pt x="348614" y="179070"/>
                </a:lnTo>
                <a:lnTo>
                  <a:pt x="385699" y="166370"/>
                </a:lnTo>
                <a:lnTo>
                  <a:pt x="421513" y="147320"/>
                </a:lnTo>
                <a:lnTo>
                  <a:pt x="445388" y="109220"/>
                </a:lnTo>
                <a:lnTo>
                  <a:pt x="444373" y="101600"/>
                </a:lnTo>
                <a:lnTo>
                  <a:pt x="411733" y="63500"/>
                </a:lnTo>
                <a:lnTo>
                  <a:pt x="371093" y="45720"/>
                </a:lnTo>
                <a:lnTo>
                  <a:pt x="354711" y="40640"/>
                </a:lnTo>
                <a:lnTo>
                  <a:pt x="345947" y="38100"/>
                </a:lnTo>
                <a:close/>
              </a:path>
            </a:pathLst>
          </a:custGeom>
          <a:solidFill>
            <a:srgbClr val="FF0066"/>
          </a:solidFill>
        </p:spPr>
        <p:txBody>
          <a:bodyPr wrap="square" lIns="0" tIns="0" rIns="0" bIns="0" rtlCol="0"/>
          <a:lstStyle/>
          <a:p>
            <a:endParaRPr/>
          </a:p>
        </p:txBody>
      </p:sp>
      <p:sp>
        <p:nvSpPr>
          <p:cNvPr id="329" name="object 329"/>
          <p:cNvSpPr txBox="1"/>
          <p:nvPr/>
        </p:nvSpPr>
        <p:spPr>
          <a:xfrm>
            <a:off x="5842761" y="1935861"/>
            <a:ext cx="236220" cy="147955"/>
          </a:xfrm>
          <a:prstGeom prst="rect">
            <a:avLst/>
          </a:prstGeom>
        </p:spPr>
        <p:txBody>
          <a:bodyPr vert="horz" wrap="square" lIns="0" tIns="13335" rIns="0" bIns="0" rtlCol="0">
            <a:spAutoFit/>
          </a:bodyPr>
          <a:lstStyle/>
          <a:p>
            <a:pPr marL="12700">
              <a:lnSpc>
                <a:spcPct val="100000"/>
              </a:lnSpc>
              <a:spcBef>
                <a:spcPts val="105"/>
              </a:spcBef>
            </a:pPr>
            <a:r>
              <a:rPr sz="800" dirty="0">
                <a:latin typeface="ＭＳ Ｐゴシック"/>
                <a:cs typeface="ＭＳ Ｐゴシック"/>
              </a:rPr>
              <a:t>５６４</a:t>
            </a:r>
            <a:endParaRPr sz="800">
              <a:latin typeface="ＭＳ Ｐゴシック"/>
              <a:cs typeface="ＭＳ Ｐゴシック"/>
            </a:endParaRPr>
          </a:p>
        </p:txBody>
      </p:sp>
      <p:sp>
        <p:nvSpPr>
          <p:cNvPr id="330" name="object 330"/>
          <p:cNvSpPr/>
          <p:nvPr/>
        </p:nvSpPr>
        <p:spPr>
          <a:xfrm>
            <a:off x="6904481" y="1706117"/>
            <a:ext cx="431800" cy="180340"/>
          </a:xfrm>
          <a:custGeom>
            <a:avLst/>
            <a:gdLst/>
            <a:ahLst/>
            <a:cxnLst/>
            <a:rect l="l" t="t" r="r" b="b"/>
            <a:pathLst>
              <a:path w="431800" h="180339">
                <a:moveTo>
                  <a:pt x="215646" y="0"/>
                </a:moveTo>
                <a:lnTo>
                  <a:pt x="147474" y="4584"/>
                </a:lnTo>
                <a:lnTo>
                  <a:pt x="88276" y="17349"/>
                </a:lnTo>
                <a:lnTo>
                  <a:pt x="41599" y="36813"/>
                </a:lnTo>
                <a:lnTo>
                  <a:pt x="10991" y="61496"/>
                </a:lnTo>
                <a:lnTo>
                  <a:pt x="0" y="89916"/>
                </a:lnTo>
                <a:lnTo>
                  <a:pt x="10991" y="118335"/>
                </a:lnTo>
                <a:lnTo>
                  <a:pt x="41599" y="143018"/>
                </a:lnTo>
                <a:lnTo>
                  <a:pt x="88276" y="162482"/>
                </a:lnTo>
                <a:lnTo>
                  <a:pt x="147474" y="175247"/>
                </a:lnTo>
                <a:lnTo>
                  <a:pt x="215646" y="179832"/>
                </a:lnTo>
                <a:lnTo>
                  <a:pt x="283817" y="175247"/>
                </a:lnTo>
                <a:lnTo>
                  <a:pt x="343015" y="162482"/>
                </a:lnTo>
                <a:lnTo>
                  <a:pt x="389692" y="143018"/>
                </a:lnTo>
                <a:lnTo>
                  <a:pt x="420300" y="118335"/>
                </a:lnTo>
                <a:lnTo>
                  <a:pt x="431292" y="89916"/>
                </a:lnTo>
                <a:lnTo>
                  <a:pt x="420300" y="61496"/>
                </a:lnTo>
                <a:lnTo>
                  <a:pt x="389692" y="36813"/>
                </a:lnTo>
                <a:lnTo>
                  <a:pt x="343015" y="17349"/>
                </a:lnTo>
                <a:lnTo>
                  <a:pt x="283817" y="4584"/>
                </a:lnTo>
                <a:lnTo>
                  <a:pt x="215646" y="0"/>
                </a:lnTo>
                <a:close/>
              </a:path>
            </a:pathLst>
          </a:custGeom>
          <a:solidFill>
            <a:srgbClr val="FFFFFF"/>
          </a:solidFill>
        </p:spPr>
        <p:txBody>
          <a:bodyPr wrap="square" lIns="0" tIns="0" rIns="0" bIns="0" rtlCol="0"/>
          <a:lstStyle/>
          <a:p>
            <a:endParaRPr/>
          </a:p>
        </p:txBody>
      </p:sp>
      <p:sp>
        <p:nvSpPr>
          <p:cNvPr id="331" name="object 331"/>
          <p:cNvSpPr/>
          <p:nvPr/>
        </p:nvSpPr>
        <p:spPr>
          <a:xfrm>
            <a:off x="6885558" y="1687829"/>
            <a:ext cx="469265" cy="217170"/>
          </a:xfrm>
          <a:custGeom>
            <a:avLst/>
            <a:gdLst/>
            <a:ahLst/>
            <a:cxnLst/>
            <a:rect l="l" t="t" r="r" b="b"/>
            <a:pathLst>
              <a:path w="469265" h="217169">
                <a:moveTo>
                  <a:pt x="257048" y="0"/>
                </a:moveTo>
                <a:lnTo>
                  <a:pt x="211327" y="0"/>
                </a:lnTo>
                <a:lnTo>
                  <a:pt x="189102" y="1270"/>
                </a:lnTo>
                <a:lnTo>
                  <a:pt x="127126" y="11430"/>
                </a:lnTo>
                <a:lnTo>
                  <a:pt x="74168" y="27940"/>
                </a:lnTo>
                <a:lnTo>
                  <a:pt x="32385" y="52070"/>
                </a:lnTo>
                <a:lnTo>
                  <a:pt x="14350" y="69850"/>
                </a:lnTo>
                <a:lnTo>
                  <a:pt x="13589" y="69850"/>
                </a:lnTo>
                <a:lnTo>
                  <a:pt x="12954" y="71120"/>
                </a:lnTo>
                <a:lnTo>
                  <a:pt x="12446" y="72390"/>
                </a:lnTo>
                <a:lnTo>
                  <a:pt x="6350" y="82550"/>
                </a:lnTo>
                <a:lnTo>
                  <a:pt x="5334" y="83820"/>
                </a:lnTo>
                <a:lnTo>
                  <a:pt x="2159" y="92710"/>
                </a:lnTo>
                <a:lnTo>
                  <a:pt x="1650" y="93980"/>
                </a:lnTo>
                <a:lnTo>
                  <a:pt x="0" y="106680"/>
                </a:lnTo>
                <a:lnTo>
                  <a:pt x="0" y="111760"/>
                </a:lnTo>
                <a:lnTo>
                  <a:pt x="1143" y="120650"/>
                </a:lnTo>
                <a:lnTo>
                  <a:pt x="1650" y="123190"/>
                </a:lnTo>
                <a:lnTo>
                  <a:pt x="2159" y="124460"/>
                </a:lnTo>
                <a:lnTo>
                  <a:pt x="5461" y="133350"/>
                </a:lnTo>
                <a:lnTo>
                  <a:pt x="5842" y="134620"/>
                </a:lnTo>
                <a:lnTo>
                  <a:pt x="6350" y="135890"/>
                </a:lnTo>
                <a:lnTo>
                  <a:pt x="12446" y="146050"/>
                </a:lnTo>
                <a:lnTo>
                  <a:pt x="12954" y="146050"/>
                </a:lnTo>
                <a:lnTo>
                  <a:pt x="13589" y="147320"/>
                </a:lnTo>
                <a:lnTo>
                  <a:pt x="46482" y="175260"/>
                </a:lnTo>
                <a:lnTo>
                  <a:pt x="91821" y="196850"/>
                </a:lnTo>
                <a:lnTo>
                  <a:pt x="147700" y="210820"/>
                </a:lnTo>
                <a:lnTo>
                  <a:pt x="189992" y="215900"/>
                </a:lnTo>
                <a:lnTo>
                  <a:pt x="212217" y="217170"/>
                </a:lnTo>
                <a:lnTo>
                  <a:pt x="257810" y="217170"/>
                </a:lnTo>
                <a:lnTo>
                  <a:pt x="280035" y="215900"/>
                </a:lnTo>
                <a:lnTo>
                  <a:pt x="322325" y="210820"/>
                </a:lnTo>
                <a:lnTo>
                  <a:pt x="342011" y="207010"/>
                </a:lnTo>
                <a:lnTo>
                  <a:pt x="351409" y="204470"/>
                </a:lnTo>
                <a:lnTo>
                  <a:pt x="212471" y="204470"/>
                </a:lnTo>
                <a:lnTo>
                  <a:pt x="190754" y="203200"/>
                </a:lnTo>
                <a:lnTo>
                  <a:pt x="149733" y="198120"/>
                </a:lnTo>
                <a:lnTo>
                  <a:pt x="112395" y="189230"/>
                </a:lnTo>
                <a:lnTo>
                  <a:pt x="65532" y="171450"/>
                </a:lnTo>
                <a:lnTo>
                  <a:pt x="31750" y="148590"/>
                </a:lnTo>
                <a:lnTo>
                  <a:pt x="23875" y="139700"/>
                </a:lnTo>
                <a:lnTo>
                  <a:pt x="23368" y="139700"/>
                </a:lnTo>
                <a:lnTo>
                  <a:pt x="23241" y="138430"/>
                </a:lnTo>
                <a:lnTo>
                  <a:pt x="17907" y="130810"/>
                </a:lnTo>
                <a:lnTo>
                  <a:pt x="17652" y="129540"/>
                </a:lnTo>
                <a:lnTo>
                  <a:pt x="17399" y="129540"/>
                </a:lnTo>
                <a:lnTo>
                  <a:pt x="14097" y="120650"/>
                </a:lnTo>
                <a:lnTo>
                  <a:pt x="13970" y="119380"/>
                </a:lnTo>
                <a:lnTo>
                  <a:pt x="13716" y="119380"/>
                </a:lnTo>
                <a:lnTo>
                  <a:pt x="12573" y="109220"/>
                </a:lnTo>
                <a:lnTo>
                  <a:pt x="12573" y="107950"/>
                </a:lnTo>
                <a:lnTo>
                  <a:pt x="13716" y="99060"/>
                </a:lnTo>
                <a:lnTo>
                  <a:pt x="13970" y="97790"/>
                </a:lnTo>
                <a:lnTo>
                  <a:pt x="17272" y="88900"/>
                </a:lnTo>
                <a:lnTo>
                  <a:pt x="17525" y="87630"/>
                </a:lnTo>
                <a:lnTo>
                  <a:pt x="17907" y="87630"/>
                </a:lnTo>
                <a:lnTo>
                  <a:pt x="23241" y="78740"/>
                </a:lnTo>
                <a:lnTo>
                  <a:pt x="23622" y="77470"/>
                </a:lnTo>
                <a:lnTo>
                  <a:pt x="23875" y="77470"/>
                </a:lnTo>
                <a:lnTo>
                  <a:pt x="31115" y="69850"/>
                </a:lnTo>
                <a:lnTo>
                  <a:pt x="65150" y="45720"/>
                </a:lnTo>
                <a:lnTo>
                  <a:pt x="112014" y="27940"/>
                </a:lnTo>
                <a:lnTo>
                  <a:pt x="130301" y="24130"/>
                </a:lnTo>
                <a:lnTo>
                  <a:pt x="149351" y="19050"/>
                </a:lnTo>
                <a:lnTo>
                  <a:pt x="190500" y="13970"/>
                </a:lnTo>
                <a:lnTo>
                  <a:pt x="212217" y="12700"/>
                </a:lnTo>
                <a:lnTo>
                  <a:pt x="347344" y="12700"/>
                </a:lnTo>
                <a:lnTo>
                  <a:pt x="341122" y="11430"/>
                </a:lnTo>
                <a:lnTo>
                  <a:pt x="300736" y="3810"/>
                </a:lnTo>
                <a:lnTo>
                  <a:pt x="279146" y="1270"/>
                </a:lnTo>
                <a:lnTo>
                  <a:pt x="257048" y="0"/>
                </a:lnTo>
                <a:close/>
              </a:path>
              <a:path w="469265" h="217169">
                <a:moveTo>
                  <a:pt x="347344" y="12700"/>
                </a:moveTo>
                <a:lnTo>
                  <a:pt x="256794" y="12700"/>
                </a:lnTo>
                <a:lnTo>
                  <a:pt x="278384" y="13970"/>
                </a:lnTo>
                <a:lnTo>
                  <a:pt x="319532" y="19050"/>
                </a:lnTo>
                <a:lnTo>
                  <a:pt x="356743" y="27940"/>
                </a:lnTo>
                <a:lnTo>
                  <a:pt x="403606" y="45720"/>
                </a:lnTo>
                <a:lnTo>
                  <a:pt x="437388" y="68580"/>
                </a:lnTo>
                <a:lnTo>
                  <a:pt x="445262" y="77470"/>
                </a:lnTo>
                <a:lnTo>
                  <a:pt x="445516" y="77470"/>
                </a:lnTo>
                <a:lnTo>
                  <a:pt x="445770" y="78740"/>
                </a:lnTo>
                <a:lnTo>
                  <a:pt x="451231" y="87630"/>
                </a:lnTo>
                <a:lnTo>
                  <a:pt x="451612" y="87630"/>
                </a:lnTo>
                <a:lnTo>
                  <a:pt x="451866" y="88900"/>
                </a:lnTo>
                <a:lnTo>
                  <a:pt x="455168" y="97790"/>
                </a:lnTo>
                <a:lnTo>
                  <a:pt x="455422" y="99060"/>
                </a:lnTo>
                <a:lnTo>
                  <a:pt x="456565" y="107950"/>
                </a:lnTo>
                <a:lnTo>
                  <a:pt x="456565" y="109220"/>
                </a:lnTo>
                <a:lnTo>
                  <a:pt x="455422" y="119380"/>
                </a:lnTo>
                <a:lnTo>
                  <a:pt x="455168" y="119380"/>
                </a:lnTo>
                <a:lnTo>
                  <a:pt x="455041" y="120650"/>
                </a:lnTo>
                <a:lnTo>
                  <a:pt x="451739" y="129540"/>
                </a:lnTo>
                <a:lnTo>
                  <a:pt x="451485" y="129540"/>
                </a:lnTo>
                <a:lnTo>
                  <a:pt x="451231" y="130810"/>
                </a:lnTo>
                <a:lnTo>
                  <a:pt x="445897" y="138430"/>
                </a:lnTo>
                <a:lnTo>
                  <a:pt x="445770" y="139700"/>
                </a:lnTo>
                <a:lnTo>
                  <a:pt x="445262" y="139700"/>
                </a:lnTo>
                <a:lnTo>
                  <a:pt x="404114" y="171450"/>
                </a:lnTo>
                <a:lnTo>
                  <a:pt x="356997" y="189230"/>
                </a:lnTo>
                <a:lnTo>
                  <a:pt x="319786" y="198120"/>
                </a:lnTo>
                <a:lnTo>
                  <a:pt x="278638" y="203200"/>
                </a:lnTo>
                <a:lnTo>
                  <a:pt x="257048" y="204470"/>
                </a:lnTo>
                <a:lnTo>
                  <a:pt x="351409" y="204470"/>
                </a:lnTo>
                <a:lnTo>
                  <a:pt x="394970" y="189230"/>
                </a:lnTo>
                <a:lnTo>
                  <a:pt x="436625" y="166370"/>
                </a:lnTo>
                <a:lnTo>
                  <a:pt x="456184" y="146050"/>
                </a:lnTo>
                <a:lnTo>
                  <a:pt x="456692" y="146050"/>
                </a:lnTo>
                <a:lnTo>
                  <a:pt x="462788" y="135890"/>
                </a:lnTo>
                <a:lnTo>
                  <a:pt x="463296" y="134620"/>
                </a:lnTo>
                <a:lnTo>
                  <a:pt x="463676" y="133350"/>
                </a:lnTo>
                <a:lnTo>
                  <a:pt x="466979" y="124460"/>
                </a:lnTo>
                <a:lnTo>
                  <a:pt x="467487" y="123190"/>
                </a:lnTo>
                <a:lnTo>
                  <a:pt x="467995" y="120650"/>
                </a:lnTo>
                <a:lnTo>
                  <a:pt x="469138" y="111760"/>
                </a:lnTo>
                <a:lnTo>
                  <a:pt x="469138" y="106680"/>
                </a:lnTo>
                <a:lnTo>
                  <a:pt x="467487" y="93980"/>
                </a:lnTo>
                <a:lnTo>
                  <a:pt x="466979" y="92710"/>
                </a:lnTo>
                <a:lnTo>
                  <a:pt x="463804" y="83820"/>
                </a:lnTo>
                <a:lnTo>
                  <a:pt x="462788" y="82550"/>
                </a:lnTo>
                <a:lnTo>
                  <a:pt x="456692" y="72390"/>
                </a:lnTo>
                <a:lnTo>
                  <a:pt x="456184" y="71120"/>
                </a:lnTo>
                <a:lnTo>
                  <a:pt x="455549" y="69850"/>
                </a:lnTo>
                <a:lnTo>
                  <a:pt x="454787" y="69850"/>
                </a:lnTo>
                <a:lnTo>
                  <a:pt x="445770" y="59690"/>
                </a:lnTo>
                <a:lnTo>
                  <a:pt x="434975" y="50800"/>
                </a:lnTo>
                <a:lnTo>
                  <a:pt x="393826" y="27940"/>
                </a:lnTo>
                <a:lnTo>
                  <a:pt x="359791" y="15240"/>
                </a:lnTo>
                <a:lnTo>
                  <a:pt x="347344" y="12700"/>
                </a:lnTo>
                <a:close/>
              </a:path>
              <a:path w="469265" h="217169">
                <a:moveTo>
                  <a:pt x="256540" y="25400"/>
                </a:moveTo>
                <a:lnTo>
                  <a:pt x="212979" y="25400"/>
                </a:lnTo>
                <a:lnTo>
                  <a:pt x="191770" y="26670"/>
                </a:lnTo>
                <a:lnTo>
                  <a:pt x="151892" y="31750"/>
                </a:lnTo>
                <a:lnTo>
                  <a:pt x="99695" y="45720"/>
                </a:lnTo>
                <a:lnTo>
                  <a:pt x="59309" y="63500"/>
                </a:lnTo>
                <a:lnTo>
                  <a:pt x="29083" y="93980"/>
                </a:lnTo>
                <a:lnTo>
                  <a:pt x="25273" y="109220"/>
                </a:lnTo>
                <a:lnTo>
                  <a:pt x="26289" y="116840"/>
                </a:lnTo>
                <a:lnTo>
                  <a:pt x="58927" y="153670"/>
                </a:lnTo>
                <a:lnTo>
                  <a:pt x="99314" y="172720"/>
                </a:lnTo>
                <a:lnTo>
                  <a:pt x="151638" y="185420"/>
                </a:lnTo>
                <a:lnTo>
                  <a:pt x="191516" y="190500"/>
                </a:lnTo>
                <a:lnTo>
                  <a:pt x="212725" y="191770"/>
                </a:lnTo>
                <a:lnTo>
                  <a:pt x="256286" y="191770"/>
                </a:lnTo>
                <a:lnTo>
                  <a:pt x="277368" y="190500"/>
                </a:lnTo>
                <a:lnTo>
                  <a:pt x="317373" y="185420"/>
                </a:lnTo>
                <a:lnTo>
                  <a:pt x="335788" y="181610"/>
                </a:lnTo>
                <a:lnTo>
                  <a:pt x="347472" y="179070"/>
                </a:lnTo>
                <a:lnTo>
                  <a:pt x="212979" y="179070"/>
                </a:lnTo>
                <a:lnTo>
                  <a:pt x="192277" y="177800"/>
                </a:lnTo>
                <a:lnTo>
                  <a:pt x="153543" y="172720"/>
                </a:lnTo>
                <a:lnTo>
                  <a:pt x="102997" y="160020"/>
                </a:lnTo>
                <a:lnTo>
                  <a:pt x="65150" y="142240"/>
                </a:lnTo>
                <a:lnTo>
                  <a:pt x="38735" y="113030"/>
                </a:lnTo>
                <a:lnTo>
                  <a:pt x="38100" y="109220"/>
                </a:lnTo>
                <a:lnTo>
                  <a:pt x="38735" y="104140"/>
                </a:lnTo>
                <a:lnTo>
                  <a:pt x="66548" y="73660"/>
                </a:lnTo>
                <a:lnTo>
                  <a:pt x="77343" y="68580"/>
                </a:lnTo>
                <a:lnTo>
                  <a:pt x="90043" y="62230"/>
                </a:lnTo>
                <a:lnTo>
                  <a:pt x="136398" y="48260"/>
                </a:lnTo>
                <a:lnTo>
                  <a:pt x="193167" y="39370"/>
                </a:lnTo>
                <a:lnTo>
                  <a:pt x="213741" y="38100"/>
                </a:lnTo>
                <a:lnTo>
                  <a:pt x="344804" y="38100"/>
                </a:lnTo>
                <a:lnTo>
                  <a:pt x="336042" y="35560"/>
                </a:lnTo>
                <a:lnTo>
                  <a:pt x="317626" y="31750"/>
                </a:lnTo>
                <a:lnTo>
                  <a:pt x="277622" y="26670"/>
                </a:lnTo>
                <a:lnTo>
                  <a:pt x="256540" y="25400"/>
                </a:lnTo>
                <a:close/>
              </a:path>
              <a:path w="469265" h="217169">
                <a:moveTo>
                  <a:pt x="344804" y="38100"/>
                </a:moveTo>
                <a:lnTo>
                  <a:pt x="256286" y="38100"/>
                </a:lnTo>
                <a:lnTo>
                  <a:pt x="276860" y="39370"/>
                </a:lnTo>
                <a:lnTo>
                  <a:pt x="315722" y="44450"/>
                </a:lnTo>
                <a:lnTo>
                  <a:pt x="350520" y="52070"/>
                </a:lnTo>
                <a:lnTo>
                  <a:pt x="366014" y="57150"/>
                </a:lnTo>
                <a:lnTo>
                  <a:pt x="380365" y="63500"/>
                </a:lnTo>
                <a:lnTo>
                  <a:pt x="393065" y="68580"/>
                </a:lnTo>
                <a:lnTo>
                  <a:pt x="425196" y="93980"/>
                </a:lnTo>
                <a:lnTo>
                  <a:pt x="431038" y="109220"/>
                </a:lnTo>
                <a:lnTo>
                  <a:pt x="430402" y="113030"/>
                </a:lnTo>
                <a:lnTo>
                  <a:pt x="402590" y="143510"/>
                </a:lnTo>
                <a:lnTo>
                  <a:pt x="364998" y="160020"/>
                </a:lnTo>
                <a:lnTo>
                  <a:pt x="314833" y="172720"/>
                </a:lnTo>
                <a:lnTo>
                  <a:pt x="275971" y="177800"/>
                </a:lnTo>
                <a:lnTo>
                  <a:pt x="255524" y="179070"/>
                </a:lnTo>
                <a:lnTo>
                  <a:pt x="347472" y="179070"/>
                </a:lnTo>
                <a:lnTo>
                  <a:pt x="384429" y="166370"/>
                </a:lnTo>
                <a:lnTo>
                  <a:pt x="420116" y="147320"/>
                </a:lnTo>
                <a:lnTo>
                  <a:pt x="443865" y="109220"/>
                </a:lnTo>
                <a:lnTo>
                  <a:pt x="442849" y="101600"/>
                </a:lnTo>
                <a:lnTo>
                  <a:pt x="410337" y="63500"/>
                </a:lnTo>
                <a:lnTo>
                  <a:pt x="369824" y="45720"/>
                </a:lnTo>
                <a:lnTo>
                  <a:pt x="353568" y="40640"/>
                </a:lnTo>
                <a:lnTo>
                  <a:pt x="344804" y="38100"/>
                </a:lnTo>
                <a:close/>
              </a:path>
            </a:pathLst>
          </a:custGeom>
          <a:solidFill>
            <a:srgbClr val="FF0066"/>
          </a:solidFill>
        </p:spPr>
        <p:txBody>
          <a:bodyPr wrap="square" lIns="0" tIns="0" rIns="0" bIns="0" rtlCol="0"/>
          <a:lstStyle/>
          <a:p>
            <a:endParaRPr/>
          </a:p>
        </p:txBody>
      </p:sp>
      <p:sp>
        <p:nvSpPr>
          <p:cNvPr id="332" name="object 332"/>
          <p:cNvSpPr txBox="1"/>
          <p:nvPr/>
        </p:nvSpPr>
        <p:spPr>
          <a:xfrm>
            <a:off x="7003542" y="1725295"/>
            <a:ext cx="236220" cy="147955"/>
          </a:xfrm>
          <a:prstGeom prst="rect">
            <a:avLst/>
          </a:prstGeom>
        </p:spPr>
        <p:txBody>
          <a:bodyPr vert="horz" wrap="square" lIns="0" tIns="13335" rIns="0" bIns="0" rtlCol="0">
            <a:spAutoFit/>
          </a:bodyPr>
          <a:lstStyle/>
          <a:p>
            <a:pPr marL="12700">
              <a:lnSpc>
                <a:spcPct val="100000"/>
              </a:lnSpc>
              <a:spcBef>
                <a:spcPts val="105"/>
              </a:spcBef>
            </a:pPr>
            <a:r>
              <a:rPr sz="800" dirty="0">
                <a:latin typeface="ＭＳ Ｐゴシック"/>
                <a:cs typeface="ＭＳ Ｐゴシック"/>
              </a:rPr>
              <a:t>６０８</a:t>
            </a:r>
            <a:endParaRPr sz="800">
              <a:latin typeface="ＭＳ Ｐゴシック"/>
              <a:cs typeface="ＭＳ Ｐゴシック"/>
            </a:endParaRPr>
          </a:p>
        </p:txBody>
      </p:sp>
      <p:sp>
        <p:nvSpPr>
          <p:cNvPr id="333" name="object 333"/>
          <p:cNvSpPr/>
          <p:nvPr/>
        </p:nvSpPr>
        <p:spPr>
          <a:xfrm>
            <a:off x="7491221" y="1640585"/>
            <a:ext cx="433070" cy="180340"/>
          </a:xfrm>
          <a:custGeom>
            <a:avLst/>
            <a:gdLst/>
            <a:ahLst/>
            <a:cxnLst/>
            <a:rect l="l" t="t" r="r" b="b"/>
            <a:pathLst>
              <a:path w="433070" h="180339">
                <a:moveTo>
                  <a:pt x="216407" y="0"/>
                </a:moveTo>
                <a:lnTo>
                  <a:pt x="148010" y="4584"/>
                </a:lnTo>
                <a:lnTo>
                  <a:pt x="88605" y="17349"/>
                </a:lnTo>
                <a:lnTo>
                  <a:pt x="41757" y="36813"/>
                </a:lnTo>
                <a:lnTo>
                  <a:pt x="11033" y="61496"/>
                </a:lnTo>
                <a:lnTo>
                  <a:pt x="0" y="89915"/>
                </a:lnTo>
                <a:lnTo>
                  <a:pt x="11033" y="118335"/>
                </a:lnTo>
                <a:lnTo>
                  <a:pt x="41757" y="143018"/>
                </a:lnTo>
                <a:lnTo>
                  <a:pt x="88605" y="162482"/>
                </a:lnTo>
                <a:lnTo>
                  <a:pt x="148010" y="175247"/>
                </a:lnTo>
                <a:lnTo>
                  <a:pt x="216407" y="179831"/>
                </a:lnTo>
                <a:lnTo>
                  <a:pt x="284805" y="175247"/>
                </a:lnTo>
                <a:lnTo>
                  <a:pt x="344210" y="162482"/>
                </a:lnTo>
                <a:lnTo>
                  <a:pt x="391058" y="143018"/>
                </a:lnTo>
                <a:lnTo>
                  <a:pt x="421782" y="118335"/>
                </a:lnTo>
                <a:lnTo>
                  <a:pt x="432816" y="89915"/>
                </a:lnTo>
                <a:lnTo>
                  <a:pt x="421782" y="61496"/>
                </a:lnTo>
                <a:lnTo>
                  <a:pt x="391058" y="36813"/>
                </a:lnTo>
                <a:lnTo>
                  <a:pt x="344210" y="17349"/>
                </a:lnTo>
                <a:lnTo>
                  <a:pt x="284805" y="4584"/>
                </a:lnTo>
                <a:lnTo>
                  <a:pt x="216407" y="0"/>
                </a:lnTo>
                <a:close/>
              </a:path>
            </a:pathLst>
          </a:custGeom>
          <a:solidFill>
            <a:srgbClr val="FFFFFF"/>
          </a:solidFill>
        </p:spPr>
        <p:txBody>
          <a:bodyPr wrap="square" lIns="0" tIns="0" rIns="0" bIns="0" rtlCol="0"/>
          <a:lstStyle/>
          <a:p>
            <a:endParaRPr/>
          </a:p>
        </p:txBody>
      </p:sp>
      <p:sp>
        <p:nvSpPr>
          <p:cNvPr id="334" name="object 334"/>
          <p:cNvSpPr/>
          <p:nvPr/>
        </p:nvSpPr>
        <p:spPr>
          <a:xfrm>
            <a:off x="7472298" y="1622297"/>
            <a:ext cx="471170" cy="217170"/>
          </a:xfrm>
          <a:custGeom>
            <a:avLst/>
            <a:gdLst/>
            <a:ahLst/>
            <a:cxnLst/>
            <a:rect l="l" t="t" r="r" b="b"/>
            <a:pathLst>
              <a:path w="471170" h="217169">
                <a:moveTo>
                  <a:pt x="257809" y="0"/>
                </a:moveTo>
                <a:lnTo>
                  <a:pt x="212090" y="0"/>
                </a:lnTo>
                <a:lnTo>
                  <a:pt x="189737" y="1270"/>
                </a:lnTo>
                <a:lnTo>
                  <a:pt x="127507" y="11430"/>
                </a:lnTo>
                <a:lnTo>
                  <a:pt x="74422" y="27940"/>
                </a:lnTo>
                <a:lnTo>
                  <a:pt x="32511" y="52070"/>
                </a:lnTo>
                <a:lnTo>
                  <a:pt x="14477" y="69850"/>
                </a:lnTo>
                <a:lnTo>
                  <a:pt x="12953" y="71120"/>
                </a:lnTo>
                <a:lnTo>
                  <a:pt x="12446" y="72390"/>
                </a:lnTo>
                <a:lnTo>
                  <a:pt x="6350" y="82550"/>
                </a:lnTo>
                <a:lnTo>
                  <a:pt x="5333" y="83820"/>
                </a:lnTo>
                <a:lnTo>
                  <a:pt x="2158" y="92710"/>
                </a:lnTo>
                <a:lnTo>
                  <a:pt x="1650" y="93980"/>
                </a:lnTo>
                <a:lnTo>
                  <a:pt x="0" y="106680"/>
                </a:lnTo>
                <a:lnTo>
                  <a:pt x="0" y="111760"/>
                </a:lnTo>
                <a:lnTo>
                  <a:pt x="1143" y="120650"/>
                </a:lnTo>
                <a:lnTo>
                  <a:pt x="1650" y="123190"/>
                </a:lnTo>
                <a:lnTo>
                  <a:pt x="2158" y="124460"/>
                </a:lnTo>
                <a:lnTo>
                  <a:pt x="5460" y="133350"/>
                </a:lnTo>
                <a:lnTo>
                  <a:pt x="5842" y="134620"/>
                </a:lnTo>
                <a:lnTo>
                  <a:pt x="6350" y="135890"/>
                </a:lnTo>
                <a:lnTo>
                  <a:pt x="12446" y="146050"/>
                </a:lnTo>
                <a:lnTo>
                  <a:pt x="12953" y="146050"/>
                </a:lnTo>
                <a:lnTo>
                  <a:pt x="13589" y="147320"/>
                </a:lnTo>
                <a:lnTo>
                  <a:pt x="46608" y="175260"/>
                </a:lnTo>
                <a:lnTo>
                  <a:pt x="92075" y="196850"/>
                </a:lnTo>
                <a:lnTo>
                  <a:pt x="148208" y="210820"/>
                </a:lnTo>
                <a:lnTo>
                  <a:pt x="190500" y="215900"/>
                </a:lnTo>
                <a:lnTo>
                  <a:pt x="212851" y="217170"/>
                </a:lnTo>
                <a:lnTo>
                  <a:pt x="258572" y="217170"/>
                </a:lnTo>
                <a:lnTo>
                  <a:pt x="280924" y="215900"/>
                </a:lnTo>
                <a:lnTo>
                  <a:pt x="323342" y="210820"/>
                </a:lnTo>
                <a:lnTo>
                  <a:pt x="343153" y="207010"/>
                </a:lnTo>
                <a:lnTo>
                  <a:pt x="352551" y="204470"/>
                </a:lnTo>
                <a:lnTo>
                  <a:pt x="213105" y="204470"/>
                </a:lnTo>
                <a:lnTo>
                  <a:pt x="191261" y="203200"/>
                </a:lnTo>
                <a:lnTo>
                  <a:pt x="150114" y="198120"/>
                </a:lnTo>
                <a:lnTo>
                  <a:pt x="112775" y="189230"/>
                </a:lnTo>
                <a:lnTo>
                  <a:pt x="65785" y="171450"/>
                </a:lnTo>
                <a:lnTo>
                  <a:pt x="52831" y="165100"/>
                </a:lnTo>
                <a:lnTo>
                  <a:pt x="41401" y="157480"/>
                </a:lnTo>
                <a:lnTo>
                  <a:pt x="31876" y="148590"/>
                </a:lnTo>
                <a:lnTo>
                  <a:pt x="23875" y="139700"/>
                </a:lnTo>
                <a:lnTo>
                  <a:pt x="23368" y="139700"/>
                </a:lnTo>
                <a:lnTo>
                  <a:pt x="23241" y="138430"/>
                </a:lnTo>
                <a:lnTo>
                  <a:pt x="17906" y="130810"/>
                </a:lnTo>
                <a:lnTo>
                  <a:pt x="17652" y="129540"/>
                </a:lnTo>
                <a:lnTo>
                  <a:pt x="17399" y="129540"/>
                </a:lnTo>
                <a:lnTo>
                  <a:pt x="14097" y="120650"/>
                </a:lnTo>
                <a:lnTo>
                  <a:pt x="13970" y="119380"/>
                </a:lnTo>
                <a:lnTo>
                  <a:pt x="13716" y="119380"/>
                </a:lnTo>
                <a:lnTo>
                  <a:pt x="12573" y="109220"/>
                </a:lnTo>
                <a:lnTo>
                  <a:pt x="12573" y="107950"/>
                </a:lnTo>
                <a:lnTo>
                  <a:pt x="13716" y="99060"/>
                </a:lnTo>
                <a:lnTo>
                  <a:pt x="13970" y="97790"/>
                </a:lnTo>
                <a:lnTo>
                  <a:pt x="17272" y="88900"/>
                </a:lnTo>
                <a:lnTo>
                  <a:pt x="17525" y="87630"/>
                </a:lnTo>
                <a:lnTo>
                  <a:pt x="17906" y="87630"/>
                </a:lnTo>
                <a:lnTo>
                  <a:pt x="23241" y="78740"/>
                </a:lnTo>
                <a:lnTo>
                  <a:pt x="23622" y="77470"/>
                </a:lnTo>
                <a:lnTo>
                  <a:pt x="23875" y="77470"/>
                </a:lnTo>
                <a:lnTo>
                  <a:pt x="31242" y="69850"/>
                </a:lnTo>
                <a:lnTo>
                  <a:pt x="65277" y="45720"/>
                </a:lnTo>
                <a:lnTo>
                  <a:pt x="112522" y="27940"/>
                </a:lnTo>
                <a:lnTo>
                  <a:pt x="170052" y="16510"/>
                </a:lnTo>
                <a:lnTo>
                  <a:pt x="212851" y="12700"/>
                </a:lnTo>
                <a:lnTo>
                  <a:pt x="348487" y="12700"/>
                </a:lnTo>
                <a:lnTo>
                  <a:pt x="342265" y="11430"/>
                </a:lnTo>
                <a:lnTo>
                  <a:pt x="301751" y="3810"/>
                </a:lnTo>
                <a:lnTo>
                  <a:pt x="280161" y="1270"/>
                </a:lnTo>
                <a:lnTo>
                  <a:pt x="257809" y="0"/>
                </a:lnTo>
                <a:close/>
              </a:path>
              <a:path w="471170" h="217169">
                <a:moveTo>
                  <a:pt x="348487" y="12700"/>
                </a:moveTo>
                <a:lnTo>
                  <a:pt x="257555" y="12700"/>
                </a:lnTo>
                <a:lnTo>
                  <a:pt x="279400" y="13970"/>
                </a:lnTo>
                <a:lnTo>
                  <a:pt x="300354" y="16510"/>
                </a:lnTo>
                <a:lnTo>
                  <a:pt x="339725" y="24130"/>
                </a:lnTo>
                <a:lnTo>
                  <a:pt x="390651" y="39370"/>
                </a:lnTo>
                <a:lnTo>
                  <a:pt x="429259" y="60960"/>
                </a:lnTo>
                <a:lnTo>
                  <a:pt x="446785" y="77470"/>
                </a:lnTo>
                <a:lnTo>
                  <a:pt x="447040" y="77470"/>
                </a:lnTo>
                <a:lnTo>
                  <a:pt x="447294" y="78740"/>
                </a:lnTo>
                <a:lnTo>
                  <a:pt x="452754" y="87630"/>
                </a:lnTo>
                <a:lnTo>
                  <a:pt x="453135" y="87630"/>
                </a:lnTo>
                <a:lnTo>
                  <a:pt x="453390" y="88900"/>
                </a:lnTo>
                <a:lnTo>
                  <a:pt x="456692" y="97790"/>
                </a:lnTo>
                <a:lnTo>
                  <a:pt x="456946" y="99060"/>
                </a:lnTo>
                <a:lnTo>
                  <a:pt x="458089" y="107950"/>
                </a:lnTo>
                <a:lnTo>
                  <a:pt x="458089" y="109220"/>
                </a:lnTo>
                <a:lnTo>
                  <a:pt x="456946" y="119380"/>
                </a:lnTo>
                <a:lnTo>
                  <a:pt x="456692" y="119380"/>
                </a:lnTo>
                <a:lnTo>
                  <a:pt x="456565" y="120650"/>
                </a:lnTo>
                <a:lnTo>
                  <a:pt x="453262" y="129540"/>
                </a:lnTo>
                <a:lnTo>
                  <a:pt x="453008" y="129540"/>
                </a:lnTo>
                <a:lnTo>
                  <a:pt x="452754" y="130810"/>
                </a:lnTo>
                <a:lnTo>
                  <a:pt x="447421" y="138430"/>
                </a:lnTo>
                <a:lnTo>
                  <a:pt x="447294" y="139700"/>
                </a:lnTo>
                <a:lnTo>
                  <a:pt x="446785" y="139700"/>
                </a:lnTo>
                <a:lnTo>
                  <a:pt x="405383" y="171450"/>
                </a:lnTo>
                <a:lnTo>
                  <a:pt x="358140" y="189230"/>
                </a:lnTo>
                <a:lnTo>
                  <a:pt x="320801" y="198120"/>
                </a:lnTo>
                <a:lnTo>
                  <a:pt x="279653" y="203200"/>
                </a:lnTo>
                <a:lnTo>
                  <a:pt x="257809" y="204470"/>
                </a:lnTo>
                <a:lnTo>
                  <a:pt x="352551" y="204470"/>
                </a:lnTo>
                <a:lnTo>
                  <a:pt x="396367" y="189230"/>
                </a:lnTo>
                <a:lnTo>
                  <a:pt x="438150" y="166370"/>
                </a:lnTo>
                <a:lnTo>
                  <a:pt x="457707" y="146050"/>
                </a:lnTo>
                <a:lnTo>
                  <a:pt x="458216" y="146050"/>
                </a:lnTo>
                <a:lnTo>
                  <a:pt x="464311" y="135890"/>
                </a:lnTo>
                <a:lnTo>
                  <a:pt x="464820" y="134620"/>
                </a:lnTo>
                <a:lnTo>
                  <a:pt x="465200" y="133350"/>
                </a:lnTo>
                <a:lnTo>
                  <a:pt x="468502" y="124460"/>
                </a:lnTo>
                <a:lnTo>
                  <a:pt x="469010" y="123190"/>
                </a:lnTo>
                <a:lnTo>
                  <a:pt x="469519" y="120650"/>
                </a:lnTo>
                <a:lnTo>
                  <a:pt x="470661" y="111760"/>
                </a:lnTo>
                <a:lnTo>
                  <a:pt x="470789" y="109220"/>
                </a:lnTo>
                <a:lnTo>
                  <a:pt x="470789" y="107950"/>
                </a:lnTo>
                <a:lnTo>
                  <a:pt x="470661" y="106680"/>
                </a:lnTo>
                <a:lnTo>
                  <a:pt x="469010" y="93980"/>
                </a:lnTo>
                <a:lnTo>
                  <a:pt x="468502" y="92710"/>
                </a:lnTo>
                <a:lnTo>
                  <a:pt x="465327" y="83820"/>
                </a:lnTo>
                <a:lnTo>
                  <a:pt x="464311" y="82550"/>
                </a:lnTo>
                <a:lnTo>
                  <a:pt x="458216" y="72390"/>
                </a:lnTo>
                <a:lnTo>
                  <a:pt x="457707" y="71120"/>
                </a:lnTo>
                <a:lnTo>
                  <a:pt x="456183" y="69850"/>
                </a:lnTo>
                <a:lnTo>
                  <a:pt x="423925" y="41910"/>
                </a:lnTo>
                <a:lnTo>
                  <a:pt x="378714" y="21590"/>
                </a:lnTo>
                <a:lnTo>
                  <a:pt x="360933" y="15240"/>
                </a:lnTo>
                <a:lnTo>
                  <a:pt x="348487" y="12700"/>
                </a:lnTo>
                <a:close/>
              </a:path>
              <a:path w="471170" h="217169">
                <a:moveTo>
                  <a:pt x="257301" y="25400"/>
                </a:moveTo>
                <a:lnTo>
                  <a:pt x="213614" y="25400"/>
                </a:lnTo>
                <a:lnTo>
                  <a:pt x="192404" y="26670"/>
                </a:lnTo>
                <a:lnTo>
                  <a:pt x="152400" y="31750"/>
                </a:lnTo>
                <a:lnTo>
                  <a:pt x="99949" y="45720"/>
                </a:lnTo>
                <a:lnTo>
                  <a:pt x="59435" y="63500"/>
                </a:lnTo>
                <a:lnTo>
                  <a:pt x="29082" y="93980"/>
                </a:lnTo>
                <a:lnTo>
                  <a:pt x="25273" y="109220"/>
                </a:lnTo>
                <a:lnTo>
                  <a:pt x="26289" y="116840"/>
                </a:lnTo>
                <a:lnTo>
                  <a:pt x="58927" y="153670"/>
                </a:lnTo>
                <a:lnTo>
                  <a:pt x="99568" y="172720"/>
                </a:lnTo>
                <a:lnTo>
                  <a:pt x="152146" y="185420"/>
                </a:lnTo>
                <a:lnTo>
                  <a:pt x="192150" y="190500"/>
                </a:lnTo>
                <a:lnTo>
                  <a:pt x="213359" y="191770"/>
                </a:lnTo>
                <a:lnTo>
                  <a:pt x="257048" y="191770"/>
                </a:lnTo>
                <a:lnTo>
                  <a:pt x="278256" y="190500"/>
                </a:lnTo>
                <a:lnTo>
                  <a:pt x="318261" y="185420"/>
                </a:lnTo>
                <a:lnTo>
                  <a:pt x="336930" y="181610"/>
                </a:lnTo>
                <a:lnTo>
                  <a:pt x="348614" y="179070"/>
                </a:lnTo>
                <a:lnTo>
                  <a:pt x="213614" y="179070"/>
                </a:lnTo>
                <a:lnTo>
                  <a:pt x="192912" y="177800"/>
                </a:lnTo>
                <a:lnTo>
                  <a:pt x="154050" y="172720"/>
                </a:lnTo>
                <a:lnTo>
                  <a:pt x="103250" y="160020"/>
                </a:lnTo>
                <a:lnTo>
                  <a:pt x="65150" y="142240"/>
                </a:lnTo>
                <a:lnTo>
                  <a:pt x="38734" y="113030"/>
                </a:lnTo>
                <a:lnTo>
                  <a:pt x="38100" y="109220"/>
                </a:lnTo>
                <a:lnTo>
                  <a:pt x="38734" y="104140"/>
                </a:lnTo>
                <a:lnTo>
                  <a:pt x="66675" y="74930"/>
                </a:lnTo>
                <a:lnTo>
                  <a:pt x="77470" y="68580"/>
                </a:lnTo>
                <a:lnTo>
                  <a:pt x="120015" y="52070"/>
                </a:lnTo>
                <a:lnTo>
                  <a:pt x="193675" y="39370"/>
                </a:lnTo>
                <a:lnTo>
                  <a:pt x="214375" y="38100"/>
                </a:lnTo>
                <a:lnTo>
                  <a:pt x="345947" y="38100"/>
                </a:lnTo>
                <a:lnTo>
                  <a:pt x="337184" y="35560"/>
                </a:lnTo>
                <a:lnTo>
                  <a:pt x="318516" y="31750"/>
                </a:lnTo>
                <a:lnTo>
                  <a:pt x="278510" y="26670"/>
                </a:lnTo>
                <a:lnTo>
                  <a:pt x="257301" y="25400"/>
                </a:lnTo>
                <a:close/>
              </a:path>
              <a:path w="471170" h="217169">
                <a:moveTo>
                  <a:pt x="345947" y="38100"/>
                </a:moveTo>
                <a:lnTo>
                  <a:pt x="257048" y="38100"/>
                </a:lnTo>
                <a:lnTo>
                  <a:pt x="277749" y="39370"/>
                </a:lnTo>
                <a:lnTo>
                  <a:pt x="316610" y="44450"/>
                </a:lnTo>
                <a:lnTo>
                  <a:pt x="334772" y="48260"/>
                </a:lnTo>
                <a:lnTo>
                  <a:pt x="351662" y="52070"/>
                </a:lnTo>
                <a:lnTo>
                  <a:pt x="367283" y="57150"/>
                </a:lnTo>
                <a:lnTo>
                  <a:pt x="381634" y="63500"/>
                </a:lnTo>
                <a:lnTo>
                  <a:pt x="394334" y="68580"/>
                </a:lnTo>
                <a:lnTo>
                  <a:pt x="426720" y="93980"/>
                </a:lnTo>
                <a:lnTo>
                  <a:pt x="432561" y="109220"/>
                </a:lnTo>
                <a:lnTo>
                  <a:pt x="431926" y="113030"/>
                </a:lnTo>
                <a:lnTo>
                  <a:pt x="403986" y="143510"/>
                </a:lnTo>
                <a:lnTo>
                  <a:pt x="366268" y="160020"/>
                </a:lnTo>
                <a:lnTo>
                  <a:pt x="296799" y="176530"/>
                </a:lnTo>
                <a:lnTo>
                  <a:pt x="256285" y="179070"/>
                </a:lnTo>
                <a:lnTo>
                  <a:pt x="348614" y="179070"/>
                </a:lnTo>
                <a:lnTo>
                  <a:pt x="385699" y="166370"/>
                </a:lnTo>
                <a:lnTo>
                  <a:pt x="421512" y="147320"/>
                </a:lnTo>
                <a:lnTo>
                  <a:pt x="444373" y="116840"/>
                </a:lnTo>
                <a:lnTo>
                  <a:pt x="445389" y="109220"/>
                </a:lnTo>
                <a:lnTo>
                  <a:pt x="444373" y="101600"/>
                </a:lnTo>
                <a:lnTo>
                  <a:pt x="411733" y="64770"/>
                </a:lnTo>
                <a:lnTo>
                  <a:pt x="399669" y="57150"/>
                </a:lnTo>
                <a:lnTo>
                  <a:pt x="386206" y="50800"/>
                </a:lnTo>
                <a:lnTo>
                  <a:pt x="371094" y="45720"/>
                </a:lnTo>
                <a:lnTo>
                  <a:pt x="354710" y="40640"/>
                </a:lnTo>
                <a:lnTo>
                  <a:pt x="345947" y="38100"/>
                </a:lnTo>
                <a:close/>
              </a:path>
            </a:pathLst>
          </a:custGeom>
          <a:solidFill>
            <a:srgbClr val="FF0066"/>
          </a:solidFill>
        </p:spPr>
        <p:txBody>
          <a:bodyPr wrap="square" lIns="0" tIns="0" rIns="0" bIns="0" rtlCol="0"/>
          <a:lstStyle/>
          <a:p>
            <a:endParaRPr/>
          </a:p>
        </p:txBody>
      </p:sp>
      <p:sp>
        <p:nvSpPr>
          <p:cNvPr id="335" name="object 335"/>
          <p:cNvSpPr txBox="1"/>
          <p:nvPr/>
        </p:nvSpPr>
        <p:spPr>
          <a:xfrm>
            <a:off x="7591170" y="1658874"/>
            <a:ext cx="236220" cy="147955"/>
          </a:xfrm>
          <a:prstGeom prst="rect">
            <a:avLst/>
          </a:prstGeom>
        </p:spPr>
        <p:txBody>
          <a:bodyPr vert="horz" wrap="square" lIns="0" tIns="13335" rIns="0" bIns="0" rtlCol="0">
            <a:spAutoFit/>
          </a:bodyPr>
          <a:lstStyle/>
          <a:p>
            <a:pPr marL="12700">
              <a:lnSpc>
                <a:spcPct val="100000"/>
              </a:lnSpc>
              <a:spcBef>
                <a:spcPts val="105"/>
              </a:spcBef>
            </a:pPr>
            <a:r>
              <a:rPr sz="800" dirty="0">
                <a:latin typeface="ＭＳ Ｐゴシック"/>
                <a:cs typeface="ＭＳ Ｐゴシック"/>
              </a:rPr>
              <a:t>６２２</a:t>
            </a:r>
            <a:endParaRPr sz="800">
              <a:latin typeface="ＭＳ Ｐゴシック"/>
              <a:cs typeface="ＭＳ Ｐゴシック"/>
            </a:endParaRPr>
          </a:p>
        </p:txBody>
      </p:sp>
      <p:sp>
        <p:nvSpPr>
          <p:cNvPr id="336" name="object 336"/>
          <p:cNvSpPr/>
          <p:nvPr/>
        </p:nvSpPr>
        <p:spPr>
          <a:xfrm>
            <a:off x="8079485" y="1591817"/>
            <a:ext cx="433070" cy="180340"/>
          </a:xfrm>
          <a:custGeom>
            <a:avLst/>
            <a:gdLst/>
            <a:ahLst/>
            <a:cxnLst/>
            <a:rect l="l" t="t" r="r" b="b"/>
            <a:pathLst>
              <a:path w="433070" h="180339">
                <a:moveTo>
                  <a:pt x="216408" y="0"/>
                </a:moveTo>
                <a:lnTo>
                  <a:pt x="148010" y="4584"/>
                </a:lnTo>
                <a:lnTo>
                  <a:pt x="88605" y="17349"/>
                </a:lnTo>
                <a:lnTo>
                  <a:pt x="41757" y="36813"/>
                </a:lnTo>
                <a:lnTo>
                  <a:pt x="11033" y="61496"/>
                </a:lnTo>
                <a:lnTo>
                  <a:pt x="0" y="89916"/>
                </a:lnTo>
                <a:lnTo>
                  <a:pt x="11033" y="118335"/>
                </a:lnTo>
                <a:lnTo>
                  <a:pt x="41757" y="143018"/>
                </a:lnTo>
                <a:lnTo>
                  <a:pt x="88605" y="162482"/>
                </a:lnTo>
                <a:lnTo>
                  <a:pt x="148010" y="175247"/>
                </a:lnTo>
                <a:lnTo>
                  <a:pt x="216408" y="179832"/>
                </a:lnTo>
                <a:lnTo>
                  <a:pt x="284805" y="175247"/>
                </a:lnTo>
                <a:lnTo>
                  <a:pt x="344210" y="162482"/>
                </a:lnTo>
                <a:lnTo>
                  <a:pt x="391058" y="143018"/>
                </a:lnTo>
                <a:lnTo>
                  <a:pt x="421782" y="118335"/>
                </a:lnTo>
                <a:lnTo>
                  <a:pt x="432816" y="89916"/>
                </a:lnTo>
                <a:lnTo>
                  <a:pt x="421782" y="61496"/>
                </a:lnTo>
                <a:lnTo>
                  <a:pt x="391058" y="36813"/>
                </a:lnTo>
                <a:lnTo>
                  <a:pt x="344210" y="17349"/>
                </a:lnTo>
                <a:lnTo>
                  <a:pt x="284805" y="4584"/>
                </a:lnTo>
                <a:lnTo>
                  <a:pt x="216408" y="0"/>
                </a:lnTo>
                <a:close/>
              </a:path>
            </a:pathLst>
          </a:custGeom>
          <a:solidFill>
            <a:srgbClr val="FFFFFF"/>
          </a:solidFill>
        </p:spPr>
        <p:txBody>
          <a:bodyPr wrap="square" lIns="0" tIns="0" rIns="0" bIns="0" rtlCol="0"/>
          <a:lstStyle/>
          <a:p>
            <a:endParaRPr/>
          </a:p>
        </p:txBody>
      </p:sp>
      <p:sp>
        <p:nvSpPr>
          <p:cNvPr id="337" name="object 337"/>
          <p:cNvSpPr/>
          <p:nvPr/>
        </p:nvSpPr>
        <p:spPr>
          <a:xfrm>
            <a:off x="8060435" y="1573530"/>
            <a:ext cx="471170" cy="217170"/>
          </a:xfrm>
          <a:custGeom>
            <a:avLst/>
            <a:gdLst/>
            <a:ahLst/>
            <a:cxnLst/>
            <a:rect l="l" t="t" r="r" b="b"/>
            <a:pathLst>
              <a:path w="471170" h="217169">
                <a:moveTo>
                  <a:pt x="257937" y="0"/>
                </a:moveTo>
                <a:lnTo>
                  <a:pt x="212217" y="0"/>
                </a:lnTo>
                <a:lnTo>
                  <a:pt x="189865" y="1270"/>
                </a:lnTo>
                <a:lnTo>
                  <a:pt x="127635" y="11430"/>
                </a:lnTo>
                <a:lnTo>
                  <a:pt x="74549" y="27940"/>
                </a:lnTo>
                <a:lnTo>
                  <a:pt x="32639" y="52070"/>
                </a:lnTo>
                <a:lnTo>
                  <a:pt x="14605" y="69850"/>
                </a:lnTo>
                <a:lnTo>
                  <a:pt x="13081" y="71120"/>
                </a:lnTo>
                <a:lnTo>
                  <a:pt x="12573" y="72390"/>
                </a:lnTo>
                <a:lnTo>
                  <a:pt x="6477" y="82550"/>
                </a:lnTo>
                <a:lnTo>
                  <a:pt x="5461" y="83820"/>
                </a:lnTo>
                <a:lnTo>
                  <a:pt x="2286" y="92710"/>
                </a:lnTo>
                <a:lnTo>
                  <a:pt x="1778" y="93980"/>
                </a:lnTo>
                <a:lnTo>
                  <a:pt x="127" y="106680"/>
                </a:lnTo>
                <a:lnTo>
                  <a:pt x="0" y="107950"/>
                </a:lnTo>
                <a:lnTo>
                  <a:pt x="0" y="109220"/>
                </a:lnTo>
                <a:lnTo>
                  <a:pt x="127" y="111760"/>
                </a:lnTo>
                <a:lnTo>
                  <a:pt x="1270" y="120650"/>
                </a:lnTo>
                <a:lnTo>
                  <a:pt x="1778" y="123190"/>
                </a:lnTo>
                <a:lnTo>
                  <a:pt x="2286" y="124460"/>
                </a:lnTo>
                <a:lnTo>
                  <a:pt x="5588" y="133350"/>
                </a:lnTo>
                <a:lnTo>
                  <a:pt x="5969" y="134620"/>
                </a:lnTo>
                <a:lnTo>
                  <a:pt x="6477" y="135890"/>
                </a:lnTo>
                <a:lnTo>
                  <a:pt x="12573" y="146050"/>
                </a:lnTo>
                <a:lnTo>
                  <a:pt x="13081" y="146050"/>
                </a:lnTo>
                <a:lnTo>
                  <a:pt x="13716" y="147320"/>
                </a:lnTo>
                <a:lnTo>
                  <a:pt x="46736" y="175260"/>
                </a:lnTo>
                <a:lnTo>
                  <a:pt x="92202" y="196850"/>
                </a:lnTo>
                <a:lnTo>
                  <a:pt x="148336" y="210820"/>
                </a:lnTo>
                <a:lnTo>
                  <a:pt x="190627" y="215900"/>
                </a:lnTo>
                <a:lnTo>
                  <a:pt x="212979" y="217170"/>
                </a:lnTo>
                <a:lnTo>
                  <a:pt x="258699" y="217170"/>
                </a:lnTo>
                <a:lnTo>
                  <a:pt x="281050" y="215900"/>
                </a:lnTo>
                <a:lnTo>
                  <a:pt x="323469" y="210820"/>
                </a:lnTo>
                <a:lnTo>
                  <a:pt x="343281" y="207010"/>
                </a:lnTo>
                <a:lnTo>
                  <a:pt x="352679" y="204470"/>
                </a:lnTo>
                <a:lnTo>
                  <a:pt x="213233" y="204470"/>
                </a:lnTo>
                <a:lnTo>
                  <a:pt x="191389" y="203200"/>
                </a:lnTo>
                <a:lnTo>
                  <a:pt x="150241" y="198120"/>
                </a:lnTo>
                <a:lnTo>
                  <a:pt x="112903" y="189230"/>
                </a:lnTo>
                <a:lnTo>
                  <a:pt x="65913" y="171450"/>
                </a:lnTo>
                <a:lnTo>
                  <a:pt x="32004" y="148590"/>
                </a:lnTo>
                <a:lnTo>
                  <a:pt x="24003" y="139700"/>
                </a:lnTo>
                <a:lnTo>
                  <a:pt x="23495" y="139700"/>
                </a:lnTo>
                <a:lnTo>
                  <a:pt x="23368" y="138430"/>
                </a:lnTo>
                <a:lnTo>
                  <a:pt x="18034" y="130810"/>
                </a:lnTo>
                <a:lnTo>
                  <a:pt x="17780" y="129540"/>
                </a:lnTo>
                <a:lnTo>
                  <a:pt x="17525" y="129540"/>
                </a:lnTo>
                <a:lnTo>
                  <a:pt x="14224" y="120650"/>
                </a:lnTo>
                <a:lnTo>
                  <a:pt x="14097" y="119380"/>
                </a:lnTo>
                <a:lnTo>
                  <a:pt x="13843" y="119380"/>
                </a:lnTo>
                <a:lnTo>
                  <a:pt x="12700" y="109220"/>
                </a:lnTo>
                <a:lnTo>
                  <a:pt x="12700" y="107950"/>
                </a:lnTo>
                <a:lnTo>
                  <a:pt x="13843" y="99060"/>
                </a:lnTo>
                <a:lnTo>
                  <a:pt x="14097" y="97790"/>
                </a:lnTo>
                <a:lnTo>
                  <a:pt x="17399" y="88900"/>
                </a:lnTo>
                <a:lnTo>
                  <a:pt x="17653" y="87630"/>
                </a:lnTo>
                <a:lnTo>
                  <a:pt x="18034" y="87630"/>
                </a:lnTo>
                <a:lnTo>
                  <a:pt x="23368" y="78740"/>
                </a:lnTo>
                <a:lnTo>
                  <a:pt x="23749" y="77470"/>
                </a:lnTo>
                <a:lnTo>
                  <a:pt x="24003" y="77470"/>
                </a:lnTo>
                <a:lnTo>
                  <a:pt x="31369" y="69850"/>
                </a:lnTo>
                <a:lnTo>
                  <a:pt x="65405" y="45720"/>
                </a:lnTo>
                <a:lnTo>
                  <a:pt x="112649" y="27940"/>
                </a:lnTo>
                <a:lnTo>
                  <a:pt x="130810" y="24130"/>
                </a:lnTo>
                <a:lnTo>
                  <a:pt x="149987" y="19050"/>
                </a:lnTo>
                <a:lnTo>
                  <a:pt x="191135" y="13970"/>
                </a:lnTo>
                <a:lnTo>
                  <a:pt x="212979" y="12700"/>
                </a:lnTo>
                <a:lnTo>
                  <a:pt x="348614" y="12700"/>
                </a:lnTo>
                <a:lnTo>
                  <a:pt x="342392" y="11430"/>
                </a:lnTo>
                <a:lnTo>
                  <a:pt x="301879" y="3810"/>
                </a:lnTo>
                <a:lnTo>
                  <a:pt x="280289" y="1270"/>
                </a:lnTo>
                <a:lnTo>
                  <a:pt x="257937" y="0"/>
                </a:lnTo>
                <a:close/>
              </a:path>
              <a:path w="471170" h="217169">
                <a:moveTo>
                  <a:pt x="348614" y="12700"/>
                </a:moveTo>
                <a:lnTo>
                  <a:pt x="257683" y="12700"/>
                </a:lnTo>
                <a:lnTo>
                  <a:pt x="279527" y="13970"/>
                </a:lnTo>
                <a:lnTo>
                  <a:pt x="320675" y="19050"/>
                </a:lnTo>
                <a:lnTo>
                  <a:pt x="358013" y="27940"/>
                </a:lnTo>
                <a:lnTo>
                  <a:pt x="405130" y="45720"/>
                </a:lnTo>
                <a:lnTo>
                  <a:pt x="439039" y="68580"/>
                </a:lnTo>
                <a:lnTo>
                  <a:pt x="446913" y="77470"/>
                </a:lnTo>
                <a:lnTo>
                  <a:pt x="447167" y="77470"/>
                </a:lnTo>
                <a:lnTo>
                  <a:pt x="447421" y="78740"/>
                </a:lnTo>
                <a:lnTo>
                  <a:pt x="452882" y="87630"/>
                </a:lnTo>
                <a:lnTo>
                  <a:pt x="453263" y="87630"/>
                </a:lnTo>
                <a:lnTo>
                  <a:pt x="453517" y="88900"/>
                </a:lnTo>
                <a:lnTo>
                  <a:pt x="456819" y="97790"/>
                </a:lnTo>
                <a:lnTo>
                  <a:pt x="457073" y="99060"/>
                </a:lnTo>
                <a:lnTo>
                  <a:pt x="458216" y="107950"/>
                </a:lnTo>
                <a:lnTo>
                  <a:pt x="458216" y="109220"/>
                </a:lnTo>
                <a:lnTo>
                  <a:pt x="457073" y="119380"/>
                </a:lnTo>
                <a:lnTo>
                  <a:pt x="456819" y="119380"/>
                </a:lnTo>
                <a:lnTo>
                  <a:pt x="456692" y="120650"/>
                </a:lnTo>
                <a:lnTo>
                  <a:pt x="453390" y="129540"/>
                </a:lnTo>
                <a:lnTo>
                  <a:pt x="453136" y="129540"/>
                </a:lnTo>
                <a:lnTo>
                  <a:pt x="452882" y="130810"/>
                </a:lnTo>
                <a:lnTo>
                  <a:pt x="447548" y="138430"/>
                </a:lnTo>
                <a:lnTo>
                  <a:pt x="447421" y="139700"/>
                </a:lnTo>
                <a:lnTo>
                  <a:pt x="446913" y="139700"/>
                </a:lnTo>
                <a:lnTo>
                  <a:pt x="405511" y="171450"/>
                </a:lnTo>
                <a:lnTo>
                  <a:pt x="358267" y="189230"/>
                </a:lnTo>
                <a:lnTo>
                  <a:pt x="320929" y="198120"/>
                </a:lnTo>
                <a:lnTo>
                  <a:pt x="279781" y="203200"/>
                </a:lnTo>
                <a:lnTo>
                  <a:pt x="257937" y="204470"/>
                </a:lnTo>
                <a:lnTo>
                  <a:pt x="352679" y="204470"/>
                </a:lnTo>
                <a:lnTo>
                  <a:pt x="396494" y="189230"/>
                </a:lnTo>
                <a:lnTo>
                  <a:pt x="438277" y="166370"/>
                </a:lnTo>
                <a:lnTo>
                  <a:pt x="457835" y="146050"/>
                </a:lnTo>
                <a:lnTo>
                  <a:pt x="458343" y="146050"/>
                </a:lnTo>
                <a:lnTo>
                  <a:pt x="464439" y="135890"/>
                </a:lnTo>
                <a:lnTo>
                  <a:pt x="464947" y="134620"/>
                </a:lnTo>
                <a:lnTo>
                  <a:pt x="465328" y="133350"/>
                </a:lnTo>
                <a:lnTo>
                  <a:pt x="468630" y="124460"/>
                </a:lnTo>
                <a:lnTo>
                  <a:pt x="469138" y="123190"/>
                </a:lnTo>
                <a:lnTo>
                  <a:pt x="469646" y="120650"/>
                </a:lnTo>
                <a:lnTo>
                  <a:pt x="470789" y="111760"/>
                </a:lnTo>
                <a:lnTo>
                  <a:pt x="470789" y="106680"/>
                </a:lnTo>
                <a:lnTo>
                  <a:pt x="469138" y="93980"/>
                </a:lnTo>
                <a:lnTo>
                  <a:pt x="468630" y="92710"/>
                </a:lnTo>
                <a:lnTo>
                  <a:pt x="465455" y="83820"/>
                </a:lnTo>
                <a:lnTo>
                  <a:pt x="464439" y="82550"/>
                </a:lnTo>
                <a:lnTo>
                  <a:pt x="458343" y="72390"/>
                </a:lnTo>
                <a:lnTo>
                  <a:pt x="457835" y="71120"/>
                </a:lnTo>
                <a:lnTo>
                  <a:pt x="456311" y="69850"/>
                </a:lnTo>
                <a:lnTo>
                  <a:pt x="424053" y="41910"/>
                </a:lnTo>
                <a:lnTo>
                  <a:pt x="378841" y="21590"/>
                </a:lnTo>
                <a:lnTo>
                  <a:pt x="361061" y="15240"/>
                </a:lnTo>
                <a:lnTo>
                  <a:pt x="348614" y="12700"/>
                </a:lnTo>
                <a:close/>
              </a:path>
              <a:path w="471170" h="217169">
                <a:moveTo>
                  <a:pt x="257429" y="25400"/>
                </a:moveTo>
                <a:lnTo>
                  <a:pt x="213741" y="25400"/>
                </a:lnTo>
                <a:lnTo>
                  <a:pt x="192532" y="26670"/>
                </a:lnTo>
                <a:lnTo>
                  <a:pt x="152527" y="31750"/>
                </a:lnTo>
                <a:lnTo>
                  <a:pt x="100075" y="45720"/>
                </a:lnTo>
                <a:lnTo>
                  <a:pt x="59563" y="63500"/>
                </a:lnTo>
                <a:lnTo>
                  <a:pt x="29210" y="93980"/>
                </a:lnTo>
                <a:lnTo>
                  <a:pt x="25400" y="109220"/>
                </a:lnTo>
                <a:lnTo>
                  <a:pt x="26416" y="116840"/>
                </a:lnTo>
                <a:lnTo>
                  <a:pt x="59055" y="153670"/>
                </a:lnTo>
                <a:lnTo>
                  <a:pt x="99695" y="172720"/>
                </a:lnTo>
                <a:lnTo>
                  <a:pt x="152273" y="185420"/>
                </a:lnTo>
                <a:lnTo>
                  <a:pt x="192278" y="190500"/>
                </a:lnTo>
                <a:lnTo>
                  <a:pt x="213487" y="191770"/>
                </a:lnTo>
                <a:lnTo>
                  <a:pt x="257175" y="191770"/>
                </a:lnTo>
                <a:lnTo>
                  <a:pt x="278384" y="190500"/>
                </a:lnTo>
                <a:lnTo>
                  <a:pt x="318389" y="185420"/>
                </a:lnTo>
                <a:lnTo>
                  <a:pt x="337058" y="181610"/>
                </a:lnTo>
                <a:lnTo>
                  <a:pt x="348742" y="179070"/>
                </a:lnTo>
                <a:lnTo>
                  <a:pt x="213741" y="179070"/>
                </a:lnTo>
                <a:lnTo>
                  <a:pt x="193040" y="177800"/>
                </a:lnTo>
                <a:lnTo>
                  <a:pt x="154178" y="172720"/>
                </a:lnTo>
                <a:lnTo>
                  <a:pt x="103378" y="160020"/>
                </a:lnTo>
                <a:lnTo>
                  <a:pt x="65278" y="142240"/>
                </a:lnTo>
                <a:lnTo>
                  <a:pt x="38862" y="113030"/>
                </a:lnTo>
                <a:lnTo>
                  <a:pt x="38227" y="109220"/>
                </a:lnTo>
                <a:lnTo>
                  <a:pt x="38862" y="104140"/>
                </a:lnTo>
                <a:lnTo>
                  <a:pt x="66802" y="73660"/>
                </a:lnTo>
                <a:lnTo>
                  <a:pt x="77597" y="68580"/>
                </a:lnTo>
                <a:lnTo>
                  <a:pt x="90424" y="62230"/>
                </a:lnTo>
                <a:lnTo>
                  <a:pt x="136906" y="48260"/>
                </a:lnTo>
                <a:lnTo>
                  <a:pt x="193802" y="39370"/>
                </a:lnTo>
                <a:lnTo>
                  <a:pt x="214503" y="38100"/>
                </a:lnTo>
                <a:lnTo>
                  <a:pt x="346075" y="38100"/>
                </a:lnTo>
                <a:lnTo>
                  <a:pt x="337312" y="35560"/>
                </a:lnTo>
                <a:lnTo>
                  <a:pt x="318643" y="31750"/>
                </a:lnTo>
                <a:lnTo>
                  <a:pt x="278638" y="26670"/>
                </a:lnTo>
                <a:lnTo>
                  <a:pt x="257429" y="25400"/>
                </a:lnTo>
                <a:close/>
              </a:path>
              <a:path w="471170" h="217169">
                <a:moveTo>
                  <a:pt x="346075" y="38100"/>
                </a:moveTo>
                <a:lnTo>
                  <a:pt x="257175" y="38100"/>
                </a:lnTo>
                <a:lnTo>
                  <a:pt x="277875" y="39370"/>
                </a:lnTo>
                <a:lnTo>
                  <a:pt x="316738" y="44450"/>
                </a:lnTo>
                <a:lnTo>
                  <a:pt x="334899" y="48260"/>
                </a:lnTo>
                <a:lnTo>
                  <a:pt x="351790" y="52070"/>
                </a:lnTo>
                <a:lnTo>
                  <a:pt x="367411" y="57150"/>
                </a:lnTo>
                <a:lnTo>
                  <a:pt x="381762" y="63500"/>
                </a:lnTo>
                <a:lnTo>
                  <a:pt x="394462" y="68580"/>
                </a:lnTo>
                <a:lnTo>
                  <a:pt x="426847" y="93980"/>
                </a:lnTo>
                <a:lnTo>
                  <a:pt x="432689" y="109220"/>
                </a:lnTo>
                <a:lnTo>
                  <a:pt x="432054" y="113030"/>
                </a:lnTo>
                <a:lnTo>
                  <a:pt x="404114" y="143510"/>
                </a:lnTo>
                <a:lnTo>
                  <a:pt x="366395" y="160020"/>
                </a:lnTo>
                <a:lnTo>
                  <a:pt x="315849" y="172720"/>
                </a:lnTo>
                <a:lnTo>
                  <a:pt x="277114" y="177800"/>
                </a:lnTo>
                <a:lnTo>
                  <a:pt x="256413" y="179070"/>
                </a:lnTo>
                <a:lnTo>
                  <a:pt x="348742" y="179070"/>
                </a:lnTo>
                <a:lnTo>
                  <a:pt x="385825" y="166370"/>
                </a:lnTo>
                <a:lnTo>
                  <a:pt x="421640" y="147320"/>
                </a:lnTo>
                <a:lnTo>
                  <a:pt x="445516" y="109220"/>
                </a:lnTo>
                <a:lnTo>
                  <a:pt x="444500" y="101600"/>
                </a:lnTo>
                <a:lnTo>
                  <a:pt x="411861" y="63500"/>
                </a:lnTo>
                <a:lnTo>
                  <a:pt x="371221" y="45720"/>
                </a:lnTo>
                <a:lnTo>
                  <a:pt x="354838" y="40640"/>
                </a:lnTo>
                <a:lnTo>
                  <a:pt x="346075" y="38100"/>
                </a:lnTo>
                <a:close/>
              </a:path>
            </a:pathLst>
          </a:custGeom>
          <a:solidFill>
            <a:srgbClr val="FF0066"/>
          </a:solidFill>
        </p:spPr>
        <p:txBody>
          <a:bodyPr wrap="square" lIns="0" tIns="0" rIns="0" bIns="0" rtlCol="0"/>
          <a:lstStyle/>
          <a:p>
            <a:endParaRPr/>
          </a:p>
        </p:txBody>
      </p:sp>
      <p:sp>
        <p:nvSpPr>
          <p:cNvPr id="338" name="object 338"/>
          <p:cNvSpPr txBox="1"/>
          <p:nvPr/>
        </p:nvSpPr>
        <p:spPr>
          <a:xfrm>
            <a:off x="8179054" y="1610359"/>
            <a:ext cx="236220" cy="147955"/>
          </a:xfrm>
          <a:prstGeom prst="rect">
            <a:avLst/>
          </a:prstGeom>
        </p:spPr>
        <p:txBody>
          <a:bodyPr vert="horz" wrap="square" lIns="0" tIns="13335" rIns="0" bIns="0" rtlCol="0">
            <a:spAutoFit/>
          </a:bodyPr>
          <a:lstStyle/>
          <a:p>
            <a:pPr marL="12700">
              <a:lnSpc>
                <a:spcPct val="100000"/>
              </a:lnSpc>
              <a:spcBef>
                <a:spcPts val="105"/>
              </a:spcBef>
            </a:pPr>
            <a:r>
              <a:rPr sz="800" dirty="0">
                <a:latin typeface="ＭＳ Ｐゴシック"/>
                <a:cs typeface="ＭＳ Ｐゴシック"/>
              </a:rPr>
              <a:t>６３３</a:t>
            </a:r>
            <a:endParaRPr sz="800">
              <a:latin typeface="ＭＳ Ｐゴシック"/>
              <a:cs typeface="ＭＳ Ｐゴシック"/>
            </a:endParaRPr>
          </a:p>
        </p:txBody>
      </p:sp>
      <p:sp>
        <p:nvSpPr>
          <p:cNvPr id="339" name="object 339"/>
          <p:cNvSpPr/>
          <p:nvPr/>
        </p:nvSpPr>
        <p:spPr>
          <a:xfrm>
            <a:off x="8621394" y="1511300"/>
            <a:ext cx="471170" cy="218440"/>
          </a:xfrm>
          <a:custGeom>
            <a:avLst/>
            <a:gdLst/>
            <a:ahLst/>
            <a:cxnLst/>
            <a:rect l="l" t="t" r="r" b="b"/>
            <a:pathLst>
              <a:path w="471170" h="218439">
                <a:moveTo>
                  <a:pt x="257809" y="0"/>
                </a:moveTo>
                <a:lnTo>
                  <a:pt x="212089" y="0"/>
                </a:lnTo>
                <a:lnTo>
                  <a:pt x="189610" y="1269"/>
                </a:lnTo>
                <a:lnTo>
                  <a:pt x="127380" y="11429"/>
                </a:lnTo>
                <a:lnTo>
                  <a:pt x="74422" y="27939"/>
                </a:lnTo>
                <a:lnTo>
                  <a:pt x="32511" y="52069"/>
                </a:lnTo>
                <a:lnTo>
                  <a:pt x="13588" y="71119"/>
                </a:lnTo>
                <a:lnTo>
                  <a:pt x="12953" y="71119"/>
                </a:lnTo>
                <a:lnTo>
                  <a:pt x="12446" y="72389"/>
                </a:lnTo>
                <a:lnTo>
                  <a:pt x="6350" y="82550"/>
                </a:lnTo>
                <a:lnTo>
                  <a:pt x="5333" y="85089"/>
                </a:lnTo>
                <a:lnTo>
                  <a:pt x="2158" y="93979"/>
                </a:lnTo>
                <a:lnTo>
                  <a:pt x="1650" y="95250"/>
                </a:lnTo>
                <a:lnTo>
                  <a:pt x="1270" y="96519"/>
                </a:lnTo>
                <a:lnTo>
                  <a:pt x="1143" y="97789"/>
                </a:lnTo>
                <a:lnTo>
                  <a:pt x="0" y="106679"/>
                </a:lnTo>
                <a:lnTo>
                  <a:pt x="0" y="111760"/>
                </a:lnTo>
                <a:lnTo>
                  <a:pt x="1143" y="120650"/>
                </a:lnTo>
                <a:lnTo>
                  <a:pt x="1270" y="121919"/>
                </a:lnTo>
                <a:lnTo>
                  <a:pt x="1650" y="123189"/>
                </a:lnTo>
                <a:lnTo>
                  <a:pt x="2158" y="124460"/>
                </a:lnTo>
                <a:lnTo>
                  <a:pt x="5333" y="134619"/>
                </a:lnTo>
                <a:lnTo>
                  <a:pt x="5841" y="135889"/>
                </a:lnTo>
                <a:lnTo>
                  <a:pt x="6350" y="135889"/>
                </a:lnTo>
                <a:lnTo>
                  <a:pt x="12446" y="146050"/>
                </a:lnTo>
                <a:lnTo>
                  <a:pt x="12953" y="147319"/>
                </a:lnTo>
                <a:lnTo>
                  <a:pt x="13588" y="148589"/>
                </a:lnTo>
                <a:lnTo>
                  <a:pt x="14350" y="148589"/>
                </a:lnTo>
                <a:lnTo>
                  <a:pt x="23495" y="158750"/>
                </a:lnTo>
                <a:lnTo>
                  <a:pt x="34289" y="167639"/>
                </a:lnTo>
                <a:lnTo>
                  <a:pt x="75564" y="191769"/>
                </a:lnTo>
                <a:lnTo>
                  <a:pt x="128397" y="208279"/>
                </a:lnTo>
                <a:lnTo>
                  <a:pt x="190500" y="217169"/>
                </a:lnTo>
                <a:lnTo>
                  <a:pt x="212851" y="218439"/>
                </a:lnTo>
                <a:lnTo>
                  <a:pt x="258572" y="218439"/>
                </a:lnTo>
                <a:lnTo>
                  <a:pt x="281050" y="217169"/>
                </a:lnTo>
                <a:lnTo>
                  <a:pt x="323341" y="212089"/>
                </a:lnTo>
                <a:lnTo>
                  <a:pt x="343280" y="207010"/>
                </a:lnTo>
                <a:lnTo>
                  <a:pt x="349504" y="205739"/>
                </a:lnTo>
                <a:lnTo>
                  <a:pt x="213105" y="205739"/>
                </a:lnTo>
                <a:lnTo>
                  <a:pt x="191261" y="204469"/>
                </a:lnTo>
                <a:lnTo>
                  <a:pt x="150113" y="199389"/>
                </a:lnTo>
                <a:lnTo>
                  <a:pt x="112775" y="190500"/>
                </a:lnTo>
                <a:lnTo>
                  <a:pt x="65785" y="172719"/>
                </a:lnTo>
                <a:lnTo>
                  <a:pt x="31750" y="149860"/>
                </a:lnTo>
                <a:lnTo>
                  <a:pt x="23368" y="139700"/>
                </a:lnTo>
                <a:lnTo>
                  <a:pt x="23240" y="139700"/>
                </a:lnTo>
                <a:lnTo>
                  <a:pt x="17906" y="130810"/>
                </a:lnTo>
                <a:lnTo>
                  <a:pt x="17652" y="130810"/>
                </a:lnTo>
                <a:lnTo>
                  <a:pt x="17525" y="129539"/>
                </a:lnTo>
                <a:lnTo>
                  <a:pt x="17272" y="129539"/>
                </a:lnTo>
                <a:lnTo>
                  <a:pt x="14097" y="120650"/>
                </a:lnTo>
                <a:lnTo>
                  <a:pt x="13843" y="119379"/>
                </a:lnTo>
                <a:lnTo>
                  <a:pt x="13715" y="119379"/>
                </a:lnTo>
                <a:lnTo>
                  <a:pt x="12573" y="110489"/>
                </a:lnTo>
                <a:lnTo>
                  <a:pt x="12573" y="109219"/>
                </a:lnTo>
                <a:lnTo>
                  <a:pt x="13715" y="99060"/>
                </a:lnTo>
                <a:lnTo>
                  <a:pt x="13843" y="99060"/>
                </a:lnTo>
                <a:lnTo>
                  <a:pt x="13970" y="97789"/>
                </a:lnTo>
                <a:lnTo>
                  <a:pt x="17272" y="88900"/>
                </a:lnTo>
                <a:lnTo>
                  <a:pt x="17525" y="88900"/>
                </a:lnTo>
                <a:lnTo>
                  <a:pt x="17652" y="87629"/>
                </a:lnTo>
                <a:lnTo>
                  <a:pt x="17906" y="87629"/>
                </a:lnTo>
                <a:lnTo>
                  <a:pt x="23240" y="78739"/>
                </a:lnTo>
                <a:lnTo>
                  <a:pt x="23875" y="78739"/>
                </a:lnTo>
                <a:lnTo>
                  <a:pt x="31241" y="69850"/>
                </a:lnTo>
                <a:lnTo>
                  <a:pt x="40894" y="60960"/>
                </a:lnTo>
                <a:lnTo>
                  <a:pt x="79755" y="39369"/>
                </a:lnTo>
                <a:lnTo>
                  <a:pt x="130555" y="24129"/>
                </a:lnTo>
                <a:lnTo>
                  <a:pt x="149859" y="19050"/>
                </a:lnTo>
                <a:lnTo>
                  <a:pt x="191007" y="13969"/>
                </a:lnTo>
                <a:lnTo>
                  <a:pt x="212851" y="12700"/>
                </a:lnTo>
                <a:lnTo>
                  <a:pt x="348530" y="12700"/>
                </a:lnTo>
                <a:lnTo>
                  <a:pt x="342264" y="11429"/>
                </a:lnTo>
                <a:lnTo>
                  <a:pt x="301751" y="3810"/>
                </a:lnTo>
                <a:lnTo>
                  <a:pt x="280161" y="1269"/>
                </a:lnTo>
                <a:lnTo>
                  <a:pt x="257809" y="0"/>
                </a:lnTo>
                <a:close/>
              </a:path>
              <a:path w="471170" h="218439">
                <a:moveTo>
                  <a:pt x="348530" y="12700"/>
                </a:moveTo>
                <a:lnTo>
                  <a:pt x="257555" y="12700"/>
                </a:lnTo>
                <a:lnTo>
                  <a:pt x="279400" y="13969"/>
                </a:lnTo>
                <a:lnTo>
                  <a:pt x="320548" y="19050"/>
                </a:lnTo>
                <a:lnTo>
                  <a:pt x="357885" y="27939"/>
                </a:lnTo>
                <a:lnTo>
                  <a:pt x="405002" y="45719"/>
                </a:lnTo>
                <a:lnTo>
                  <a:pt x="438911" y="69850"/>
                </a:lnTo>
                <a:lnTo>
                  <a:pt x="446785" y="78739"/>
                </a:lnTo>
                <a:lnTo>
                  <a:pt x="447421" y="78739"/>
                </a:lnTo>
                <a:lnTo>
                  <a:pt x="452754" y="87629"/>
                </a:lnTo>
                <a:lnTo>
                  <a:pt x="453008" y="87629"/>
                </a:lnTo>
                <a:lnTo>
                  <a:pt x="453135" y="88900"/>
                </a:lnTo>
                <a:lnTo>
                  <a:pt x="453389" y="88900"/>
                </a:lnTo>
                <a:lnTo>
                  <a:pt x="456564" y="97789"/>
                </a:lnTo>
                <a:lnTo>
                  <a:pt x="456819" y="99060"/>
                </a:lnTo>
                <a:lnTo>
                  <a:pt x="458088" y="109219"/>
                </a:lnTo>
                <a:lnTo>
                  <a:pt x="458088" y="110489"/>
                </a:lnTo>
                <a:lnTo>
                  <a:pt x="456946" y="119379"/>
                </a:lnTo>
                <a:lnTo>
                  <a:pt x="456691" y="120650"/>
                </a:lnTo>
                <a:lnTo>
                  <a:pt x="453389" y="129539"/>
                </a:lnTo>
                <a:lnTo>
                  <a:pt x="453135" y="129539"/>
                </a:lnTo>
                <a:lnTo>
                  <a:pt x="453008" y="130810"/>
                </a:lnTo>
                <a:lnTo>
                  <a:pt x="452754" y="130810"/>
                </a:lnTo>
                <a:lnTo>
                  <a:pt x="447421" y="139700"/>
                </a:lnTo>
                <a:lnTo>
                  <a:pt x="446785" y="140969"/>
                </a:lnTo>
                <a:lnTo>
                  <a:pt x="439420" y="148589"/>
                </a:lnTo>
                <a:lnTo>
                  <a:pt x="405383" y="172719"/>
                </a:lnTo>
                <a:lnTo>
                  <a:pt x="358139" y="190500"/>
                </a:lnTo>
                <a:lnTo>
                  <a:pt x="320801" y="199389"/>
                </a:lnTo>
                <a:lnTo>
                  <a:pt x="279653" y="204469"/>
                </a:lnTo>
                <a:lnTo>
                  <a:pt x="257809" y="205739"/>
                </a:lnTo>
                <a:lnTo>
                  <a:pt x="349504" y="205739"/>
                </a:lnTo>
                <a:lnTo>
                  <a:pt x="396366" y="190500"/>
                </a:lnTo>
                <a:lnTo>
                  <a:pt x="438150" y="166369"/>
                </a:lnTo>
                <a:lnTo>
                  <a:pt x="456310" y="148589"/>
                </a:lnTo>
                <a:lnTo>
                  <a:pt x="457073" y="148589"/>
                </a:lnTo>
                <a:lnTo>
                  <a:pt x="457707" y="147319"/>
                </a:lnTo>
                <a:lnTo>
                  <a:pt x="458215" y="146050"/>
                </a:lnTo>
                <a:lnTo>
                  <a:pt x="464311" y="135889"/>
                </a:lnTo>
                <a:lnTo>
                  <a:pt x="464820" y="135889"/>
                </a:lnTo>
                <a:lnTo>
                  <a:pt x="465327" y="134619"/>
                </a:lnTo>
                <a:lnTo>
                  <a:pt x="468502" y="124460"/>
                </a:lnTo>
                <a:lnTo>
                  <a:pt x="469010" y="123189"/>
                </a:lnTo>
                <a:lnTo>
                  <a:pt x="469519" y="120650"/>
                </a:lnTo>
                <a:lnTo>
                  <a:pt x="470661" y="111760"/>
                </a:lnTo>
                <a:lnTo>
                  <a:pt x="470661" y="106679"/>
                </a:lnTo>
                <a:lnTo>
                  <a:pt x="469519" y="97789"/>
                </a:lnTo>
                <a:lnTo>
                  <a:pt x="469010" y="95250"/>
                </a:lnTo>
                <a:lnTo>
                  <a:pt x="468502" y="93979"/>
                </a:lnTo>
                <a:lnTo>
                  <a:pt x="465327" y="85089"/>
                </a:lnTo>
                <a:lnTo>
                  <a:pt x="464311" y="82550"/>
                </a:lnTo>
                <a:lnTo>
                  <a:pt x="458215" y="72389"/>
                </a:lnTo>
                <a:lnTo>
                  <a:pt x="457707" y="71119"/>
                </a:lnTo>
                <a:lnTo>
                  <a:pt x="457073" y="71119"/>
                </a:lnTo>
                <a:lnTo>
                  <a:pt x="456310" y="69850"/>
                </a:lnTo>
                <a:lnTo>
                  <a:pt x="447166" y="59689"/>
                </a:lnTo>
                <a:lnTo>
                  <a:pt x="410336" y="34289"/>
                </a:lnTo>
                <a:lnTo>
                  <a:pt x="361060" y="15239"/>
                </a:lnTo>
                <a:lnTo>
                  <a:pt x="348530" y="12700"/>
                </a:lnTo>
                <a:close/>
              </a:path>
              <a:path w="471170" h="218439">
                <a:moveTo>
                  <a:pt x="257301" y="25400"/>
                </a:moveTo>
                <a:lnTo>
                  <a:pt x="213613" y="25400"/>
                </a:lnTo>
                <a:lnTo>
                  <a:pt x="192404" y="26669"/>
                </a:lnTo>
                <a:lnTo>
                  <a:pt x="152400" y="31750"/>
                </a:lnTo>
                <a:lnTo>
                  <a:pt x="99949" y="45719"/>
                </a:lnTo>
                <a:lnTo>
                  <a:pt x="59435" y="63500"/>
                </a:lnTo>
                <a:lnTo>
                  <a:pt x="29082" y="93979"/>
                </a:lnTo>
                <a:lnTo>
                  <a:pt x="25273" y="109219"/>
                </a:lnTo>
                <a:lnTo>
                  <a:pt x="26288" y="116839"/>
                </a:lnTo>
                <a:lnTo>
                  <a:pt x="59054" y="154939"/>
                </a:lnTo>
                <a:lnTo>
                  <a:pt x="99568" y="172719"/>
                </a:lnTo>
                <a:lnTo>
                  <a:pt x="152146" y="186689"/>
                </a:lnTo>
                <a:lnTo>
                  <a:pt x="192150" y="191769"/>
                </a:lnTo>
                <a:lnTo>
                  <a:pt x="213359" y="193039"/>
                </a:lnTo>
                <a:lnTo>
                  <a:pt x="257048" y="193039"/>
                </a:lnTo>
                <a:lnTo>
                  <a:pt x="278256" y="191769"/>
                </a:lnTo>
                <a:lnTo>
                  <a:pt x="318261" y="186689"/>
                </a:lnTo>
                <a:lnTo>
                  <a:pt x="336930" y="182879"/>
                </a:lnTo>
                <a:lnTo>
                  <a:pt x="348614" y="180339"/>
                </a:lnTo>
                <a:lnTo>
                  <a:pt x="213613" y="180339"/>
                </a:lnTo>
                <a:lnTo>
                  <a:pt x="192912" y="179069"/>
                </a:lnTo>
                <a:lnTo>
                  <a:pt x="154050" y="173989"/>
                </a:lnTo>
                <a:lnTo>
                  <a:pt x="103250" y="161289"/>
                </a:lnTo>
                <a:lnTo>
                  <a:pt x="65277" y="143510"/>
                </a:lnTo>
                <a:lnTo>
                  <a:pt x="38734" y="114300"/>
                </a:lnTo>
                <a:lnTo>
                  <a:pt x="38100" y="109219"/>
                </a:lnTo>
                <a:lnTo>
                  <a:pt x="38734" y="104139"/>
                </a:lnTo>
                <a:lnTo>
                  <a:pt x="66675" y="74929"/>
                </a:lnTo>
                <a:lnTo>
                  <a:pt x="77597" y="68579"/>
                </a:lnTo>
                <a:lnTo>
                  <a:pt x="120014" y="52069"/>
                </a:lnTo>
                <a:lnTo>
                  <a:pt x="193801" y="39369"/>
                </a:lnTo>
                <a:lnTo>
                  <a:pt x="214375" y="38100"/>
                </a:lnTo>
                <a:lnTo>
                  <a:pt x="345947" y="38100"/>
                </a:lnTo>
                <a:lnTo>
                  <a:pt x="337184" y="35560"/>
                </a:lnTo>
                <a:lnTo>
                  <a:pt x="318515" y="31750"/>
                </a:lnTo>
                <a:lnTo>
                  <a:pt x="278510" y="26669"/>
                </a:lnTo>
                <a:lnTo>
                  <a:pt x="257301" y="25400"/>
                </a:lnTo>
                <a:close/>
              </a:path>
              <a:path w="471170" h="218439">
                <a:moveTo>
                  <a:pt x="345947" y="38100"/>
                </a:moveTo>
                <a:lnTo>
                  <a:pt x="257048" y="38100"/>
                </a:lnTo>
                <a:lnTo>
                  <a:pt x="277749" y="39369"/>
                </a:lnTo>
                <a:lnTo>
                  <a:pt x="316610" y="44450"/>
                </a:lnTo>
                <a:lnTo>
                  <a:pt x="334772" y="48260"/>
                </a:lnTo>
                <a:lnTo>
                  <a:pt x="351535" y="53339"/>
                </a:lnTo>
                <a:lnTo>
                  <a:pt x="367283" y="57150"/>
                </a:lnTo>
                <a:lnTo>
                  <a:pt x="381634" y="63500"/>
                </a:lnTo>
                <a:lnTo>
                  <a:pt x="394207" y="68579"/>
                </a:lnTo>
                <a:lnTo>
                  <a:pt x="405510" y="74929"/>
                </a:lnTo>
                <a:lnTo>
                  <a:pt x="431926" y="104139"/>
                </a:lnTo>
                <a:lnTo>
                  <a:pt x="432561" y="109219"/>
                </a:lnTo>
                <a:lnTo>
                  <a:pt x="431926" y="114300"/>
                </a:lnTo>
                <a:lnTo>
                  <a:pt x="403986" y="144779"/>
                </a:lnTo>
                <a:lnTo>
                  <a:pt x="366140" y="161289"/>
                </a:lnTo>
                <a:lnTo>
                  <a:pt x="315722" y="173989"/>
                </a:lnTo>
                <a:lnTo>
                  <a:pt x="276859" y="179069"/>
                </a:lnTo>
                <a:lnTo>
                  <a:pt x="256285" y="180339"/>
                </a:lnTo>
                <a:lnTo>
                  <a:pt x="348614" y="180339"/>
                </a:lnTo>
                <a:lnTo>
                  <a:pt x="385699" y="167639"/>
                </a:lnTo>
                <a:lnTo>
                  <a:pt x="421512" y="147319"/>
                </a:lnTo>
                <a:lnTo>
                  <a:pt x="444373" y="116839"/>
                </a:lnTo>
                <a:lnTo>
                  <a:pt x="445388" y="109219"/>
                </a:lnTo>
                <a:lnTo>
                  <a:pt x="444373" y="101600"/>
                </a:lnTo>
                <a:lnTo>
                  <a:pt x="411733" y="64769"/>
                </a:lnTo>
                <a:lnTo>
                  <a:pt x="399669" y="57150"/>
                </a:lnTo>
                <a:lnTo>
                  <a:pt x="386206" y="50800"/>
                </a:lnTo>
                <a:lnTo>
                  <a:pt x="371094" y="45719"/>
                </a:lnTo>
                <a:lnTo>
                  <a:pt x="354710" y="40639"/>
                </a:lnTo>
                <a:lnTo>
                  <a:pt x="345947" y="38100"/>
                </a:lnTo>
                <a:close/>
              </a:path>
            </a:pathLst>
          </a:custGeom>
          <a:solidFill>
            <a:srgbClr val="FF0066"/>
          </a:solidFill>
        </p:spPr>
        <p:txBody>
          <a:bodyPr wrap="square" lIns="0" tIns="0" rIns="0" bIns="0" rtlCol="0"/>
          <a:lstStyle/>
          <a:p>
            <a:endParaRPr/>
          </a:p>
        </p:txBody>
      </p:sp>
      <p:sp>
        <p:nvSpPr>
          <p:cNvPr id="340" name="object 340"/>
          <p:cNvSpPr txBox="1"/>
          <p:nvPr/>
        </p:nvSpPr>
        <p:spPr>
          <a:xfrm>
            <a:off x="8740520" y="1549145"/>
            <a:ext cx="236220" cy="147955"/>
          </a:xfrm>
          <a:prstGeom prst="rect">
            <a:avLst/>
          </a:prstGeom>
        </p:spPr>
        <p:txBody>
          <a:bodyPr vert="horz" wrap="square" lIns="0" tIns="13335" rIns="0" bIns="0" rtlCol="0">
            <a:spAutoFit/>
          </a:bodyPr>
          <a:lstStyle/>
          <a:p>
            <a:pPr marL="12700">
              <a:lnSpc>
                <a:spcPct val="100000"/>
              </a:lnSpc>
              <a:spcBef>
                <a:spcPts val="105"/>
              </a:spcBef>
            </a:pPr>
            <a:r>
              <a:rPr sz="800" dirty="0">
                <a:latin typeface="ＭＳ Ｐゴシック"/>
                <a:cs typeface="ＭＳ Ｐゴシック"/>
              </a:rPr>
              <a:t>６４４</a:t>
            </a:r>
            <a:endParaRPr sz="800">
              <a:latin typeface="ＭＳ Ｐゴシック"/>
              <a:cs typeface="ＭＳ Ｐゴシック"/>
            </a:endParaRPr>
          </a:p>
        </p:txBody>
      </p:sp>
      <p:sp>
        <p:nvSpPr>
          <p:cNvPr id="341" name="object 341"/>
          <p:cNvSpPr/>
          <p:nvPr/>
        </p:nvSpPr>
        <p:spPr>
          <a:xfrm>
            <a:off x="6295771" y="1808226"/>
            <a:ext cx="471170" cy="217170"/>
          </a:xfrm>
          <a:custGeom>
            <a:avLst/>
            <a:gdLst/>
            <a:ahLst/>
            <a:cxnLst/>
            <a:rect l="l" t="t" r="r" b="b"/>
            <a:pathLst>
              <a:path w="471170" h="217169">
                <a:moveTo>
                  <a:pt x="257809" y="0"/>
                </a:moveTo>
                <a:lnTo>
                  <a:pt x="212089" y="0"/>
                </a:lnTo>
                <a:lnTo>
                  <a:pt x="189737" y="1270"/>
                </a:lnTo>
                <a:lnTo>
                  <a:pt x="127507" y="11430"/>
                </a:lnTo>
                <a:lnTo>
                  <a:pt x="74421" y="27940"/>
                </a:lnTo>
                <a:lnTo>
                  <a:pt x="32512" y="52070"/>
                </a:lnTo>
                <a:lnTo>
                  <a:pt x="14477" y="69850"/>
                </a:lnTo>
                <a:lnTo>
                  <a:pt x="12953" y="71120"/>
                </a:lnTo>
                <a:lnTo>
                  <a:pt x="12445" y="72390"/>
                </a:lnTo>
                <a:lnTo>
                  <a:pt x="7112" y="81280"/>
                </a:lnTo>
                <a:lnTo>
                  <a:pt x="6350" y="81280"/>
                </a:lnTo>
                <a:lnTo>
                  <a:pt x="5333" y="83820"/>
                </a:lnTo>
                <a:lnTo>
                  <a:pt x="2158" y="92710"/>
                </a:lnTo>
                <a:lnTo>
                  <a:pt x="1650" y="93980"/>
                </a:lnTo>
                <a:lnTo>
                  <a:pt x="0" y="106680"/>
                </a:lnTo>
                <a:lnTo>
                  <a:pt x="0" y="110490"/>
                </a:lnTo>
                <a:lnTo>
                  <a:pt x="1142" y="120650"/>
                </a:lnTo>
                <a:lnTo>
                  <a:pt x="1650" y="123190"/>
                </a:lnTo>
                <a:lnTo>
                  <a:pt x="2158" y="124460"/>
                </a:lnTo>
                <a:lnTo>
                  <a:pt x="5461" y="133350"/>
                </a:lnTo>
                <a:lnTo>
                  <a:pt x="5841" y="134620"/>
                </a:lnTo>
                <a:lnTo>
                  <a:pt x="6350" y="135890"/>
                </a:lnTo>
                <a:lnTo>
                  <a:pt x="12445" y="146050"/>
                </a:lnTo>
                <a:lnTo>
                  <a:pt x="12953" y="146050"/>
                </a:lnTo>
                <a:lnTo>
                  <a:pt x="13588" y="147320"/>
                </a:lnTo>
                <a:lnTo>
                  <a:pt x="46608" y="175260"/>
                </a:lnTo>
                <a:lnTo>
                  <a:pt x="92075" y="196850"/>
                </a:lnTo>
                <a:lnTo>
                  <a:pt x="148208" y="210820"/>
                </a:lnTo>
                <a:lnTo>
                  <a:pt x="190500" y="215900"/>
                </a:lnTo>
                <a:lnTo>
                  <a:pt x="212851" y="217170"/>
                </a:lnTo>
                <a:lnTo>
                  <a:pt x="258572" y="217170"/>
                </a:lnTo>
                <a:lnTo>
                  <a:pt x="280924" y="215900"/>
                </a:lnTo>
                <a:lnTo>
                  <a:pt x="323342" y="210820"/>
                </a:lnTo>
                <a:lnTo>
                  <a:pt x="343153" y="205740"/>
                </a:lnTo>
                <a:lnTo>
                  <a:pt x="349419" y="204470"/>
                </a:lnTo>
                <a:lnTo>
                  <a:pt x="213105" y="204470"/>
                </a:lnTo>
                <a:lnTo>
                  <a:pt x="191262" y="203200"/>
                </a:lnTo>
                <a:lnTo>
                  <a:pt x="150113" y="198120"/>
                </a:lnTo>
                <a:lnTo>
                  <a:pt x="112775" y="189230"/>
                </a:lnTo>
                <a:lnTo>
                  <a:pt x="65786" y="171450"/>
                </a:lnTo>
                <a:lnTo>
                  <a:pt x="31876" y="148590"/>
                </a:lnTo>
                <a:lnTo>
                  <a:pt x="23875" y="139700"/>
                </a:lnTo>
                <a:lnTo>
                  <a:pt x="23367" y="139700"/>
                </a:lnTo>
                <a:lnTo>
                  <a:pt x="23240" y="138430"/>
                </a:lnTo>
                <a:lnTo>
                  <a:pt x="17906" y="130810"/>
                </a:lnTo>
                <a:lnTo>
                  <a:pt x="17652" y="129540"/>
                </a:lnTo>
                <a:lnTo>
                  <a:pt x="17399" y="129540"/>
                </a:lnTo>
                <a:lnTo>
                  <a:pt x="14096" y="120650"/>
                </a:lnTo>
                <a:lnTo>
                  <a:pt x="13969" y="119380"/>
                </a:lnTo>
                <a:lnTo>
                  <a:pt x="13715" y="119380"/>
                </a:lnTo>
                <a:lnTo>
                  <a:pt x="12573" y="109220"/>
                </a:lnTo>
                <a:lnTo>
                  <a:pt x="12573" y="107950"/>
                </a:lnTo>
                <a:lnTo>
                  <a:pt x="13715" y="99060"/>
                </a:lnTo>
                <a:lnTo>
                  <a:pt x="13969" y="97790"/>
                </a:lnTo>
                <a:lnTo>
                  <a:pt x="17271" y="88900"/>
                </a:lnTo>
                <a:lnTo>
                  <a:pt x="17525" y="87630"/>
                </a:lnTo>
                <a:lnTo>
                  <a:pt x="17906" y="87630"/>
                </a:lnTo>
                <a:lnTo>
                  <a:pt x="23240" y="78740"/>
                </a:lnTo>
                <a:lnTo>
                  <a:pt x="23621" y="77470"/>
                </a:lnTo>
                <a:lnTo>
                  <a:pt x="23875" y="77470"/>
                </a:lnTo>
                <a:lnTo>
                  <a:pt x="31241" y="69850"/>
                </a:lnTo>
                <a:lnTo>
                  <a:pt x="65277" y="45720"/>
                </a:lnTo>
                <a:lnTo>
                  <a:pt x="112521" y="27940"/>
                </a:lnTo>
                <a:lnTo>
                  <a:pt x="130682" y="24130"/>
                </a:lnTo>
                <a:lnTo>
                  <a:pt x="149859" y="19050"/>
                </a:lnTo>
                <a:lnTo>
                  <a:pt x="191007" y="13970"/>
                </a:lnTo>
                <a:lnTo>
                  <a:pt x="212851" y="12700"/>
                </a:lnTo>
                <a:lnTo>
                  <a:pt x="348487" y="12700"/>
                </a:lnTo>
                <a:lnTo>
                  <a:pt x="342264" y="11430"/>
                </a:lnTo>
                <a:lnTo>
                  <a:pt x="301751" y="3810"/>
                </a:lnTo>
                <a:lnTo>
                  <a:pt x="280161" y="1270"/>
                </a:lnTo>
                <a:lnTo>
                  <a:pt x="257809" y="0"/>
                </a:lnTo>
                <a:close/>
              </a:path>
              <a:path w="471170" h="217169">
                <a:moveTo>
                  <a:pt x="348487" y="12700"/>
                </a:moveTo>
                <a:lnTo>
                  <a:pt x="257555" y="12700"/>
                </a:lnTo>
                <a:lnTo>
                  <a:pt x="279400" y="13970"/>
                </a:lnTo>
                <a:lnTo>
                  <a:pt x="320548" y="19050"/>
                </a:lnTo>
                <a:lnTo>
                  <a:pt x="357885" y="27940"/>
                </a:lnTo>
                <a:lnTo>
                  <a:pt x="405002" y="45720"/>
                </a:lnTo>
                <a:lnTo>
                  <a:pt x="438911" y="68580"/>
                </a:lnTo>
                <a:lnTo>
                  <a:pt x="446785" y="77470"/>
                </a:lnTo>
                <a:lnTo>
                  <a:pt x="447039" y="77470"/>
                </a:lnTo>
                <a:lnTo>
                  <a:pt x="447294" y="78740"/>
                </a:lnTo>
                <a:lnTo>
                  <a:pt x="452754" y="87630"/>
                </a:lnTo>
                <a:lnTo>
                  <a:pt x="453135" y="87630"/>
                </a:lnTo>
                <a:lnTo>
                  <a:pt x="453389" y="88900"/>
                </a:lnTo>
                <a:lnTo>
                  <a:pt x="456692" y="97790"/>
                </a:lnTo>
                <a:lnTo>
                  <a:pt x="456946" y="99060"/>
                </a:lnTo>
                <a:lnTo>
                  <a:pt x="458088" y="107950"/>
                </a:lnTo>
                <a:lnTo>
                  <a:pt x="458088" y="109220"/>
                </a:lnTo>
                <a:lnTo>
                  <a:pt x="456946" y="119380"/>
                </a:lnTo>
                <a:lnTo>
                  <a:pt x="456692" y="119380"/>
                </a:lnTo>
                <a:lnTo>
                  <a:pt x="456564" y="120650"/>
                </a:lnTo>
                <a:lnTo>
                  <a:pt x="453262" y="129540"/>
                </a:lnTo>
                <a:lnTo>
                  <a:pt x="453008" y="129540"/>
                </a:lnTo>
                <a:lnTo>
                  <a:pt x="452754" y="130810"/>
                </a:lnTo>
                <a:lnTo>
                  <a:pt x="447421" y="138430"/>
                </a:lnTo>
                <a:lnTo>
                  <a:pt x="447294" y="139700"/>
                </a:lnTo>
                <a:lnTo>
                  <a:pt x="446785" y="139700"/>
                </a:lnTo>
                <a:lnTo>
                  <a:pt x="405383" y="171450"/>
                </a:lnTo>
                <a:lnTo>
                  <a:pt x="358139" y="189230"/>
                </a:lnTo>
                <a:lnTo>
                  <a:pt x="320801" y="198120"/>
                </a:lnTo>
                <a:lnTo>
                  <a:pt x="279653" y="203200"/>
                </a:lnTo>
                <a:lnTo>
                  <a:pt x="257809" y="204470"/>
                </a:lnTo>
                <a:lnTo>
                  <a:pt x="349419" y="204470"/>
                </a:lnTo>
                <a:lnTo>
                  <a:pt x="396367" y="189230"/>
                </a:lnTo>
                <a:lnTo>
                  <a:pt x="438150" y="166370"/>
                </a:lnTo>
                <a:lnTo>
                  <a:pt x="457707" y="146050"/>
                </a:lnTo>
                <a:lnTo>
                  <a:pt x="458215" y="146050"/>
                </a:lnTo>
                <a:lnTo>
                  <a:pt x="464311" y="135890"/>
                </a:lnTo>
                <a:lnTo>
                  <a:pt x="464820" y="134620"/>
                </a:lnTo>
                <a:lnTo>
                  <a:pt x="465200" y="133350"/>
                </a:lnTo>
                <a:lnTo>
                  <a:pt x="468502" y="124460"/>
                </a:lnTo>
                <a:lnTo>
                  <a:pt x="469010" y="123190"/>
                </a:lnTo>
                <a:lnTo>
                  <a:pt x="469519" y="120650"/>
                </a:lnTo>
                <a:lnTo>
                  <a:pt x="470661" y="110490"/>
                </a:lnTo>
                <a:lnTo>
                  <a:pt x="470661" y="106680"/>
                </a:lnTo>
                <a:lnTo>
                  <a:pt x="469010" y="93980"/>
                </a:lnTo>
                <a:lnTo>
                  <a:pt x="468502" y="92710"/>
                </a:lnTo>
                <a:lnTo>
                  <a:pt x="465327" y="83820"/>
                </a:lnTo>
                <a:lnTo>
                  <a:pt x="464311" y="81280"/>
                </a:lnTo>
                <a:lnTo>
                  <a:pt x="463550" y="81280"/>
                </a:lnTo>
                <a:lnTo>
                  <a:pt x="458215" y="72390"/>
                </a:lnTo>
                <a:lnTo>
                  <a:pt x="457707" y="71120"/>
                </a:lnTo>
                <a:lnTo>
                  <a:pt x="456183" y="69850"/>
                </a:lnTo>
                <a:lnTo>
                  <a:pt x="447167" y="59690"/>
                </a:lnTo>
                <a:lnTo>
                  <a:pt x="410209" y="34290"/>
                </a:lnTo>
                <a:lnTo>
                  <a:pt x="360933" y="15240"/>
                </a:lnTo>
                <a:lnTo>
                  <a:pt x="348487" y="12700"/>
                </a:lnTo>
                <a:close/>
              </a:path>
              <a:path w="471170" h="217169">
                <a:moveTo>
                  <a:pt x="257301" y="25400"/>
                </a:moveTo>
                <a:lnTo>
                  <a:pt x="213613" y="25400"/>
                </a:lnTo>
                <a:lnTo>
                  <a:pt x="192404" y="26670"/>
                </a:lnTo>
                <a:lnTo>
                  <a:pt x="152400" y="31750"/>
                </a:lnTo>
                <a:lnTo>
                  <a:pt x="99949" y="45720"/>
                </a:lnTo>
                <a:lnTo>
                  <a:pt x="59436" y="63500"/>
                </a:lnTo>
                <a:lnTo>
                  <a:pt x="29082" y="93980"/>
                </a:lnTo>
                <a:lnTo>
                  <a:pt x="25273" y="109220"/>
                </a:lnTo>
                <a:lnTo>
                  <a:pt x="26288" y="116840"/>
                </a:lnTo>
                <a:lnTo>
                  <a:pt x="58927" y="153670"/>
                </a:lnTo>
                <a:lnTo>
                  <a:pt x="99567" y="172720"/>
                </a:lnTo>
                <a:lnTo>
                  <a:pt x="152145" y="185420"/>
                </a:lnTo>
                <a:lnTo>
                  <a:pt x="192150" y="190500"/>
                </a:lnTo>
                <a:lnTo>
                  <a:pt x="213359" y="191770"/>
                </a:lnTo>
                <a:lnTo>
                  <a:pt x="257048" y="191770"/>
                </a:lnTo>
                <a:lnTo>
                  <a:pt x="278256" y="190500"/>
                </a:lnTo>
                <a:lnTo>
                  <a:pt x="318261" y="185420"/>
                </a:lnTo>
                <a:lnTo>
                  <a:pt x="336930" y="181610"/>
                </a:lnTo>
                <a:lnTo>
                  <a:pt x="348614" y="179070"/>
                </a:lnTo>
                <a:lnTo>
                  <a:pt x="213613" y="179070"/>
                </a:lnTo>
                <a:lnTo>
                  <a:pt x="192912" y="177800"/>
                </a:lnTo>
                <a:lnTo>
                  <a:pt x="154050" y="172720"/>
                </a:lnTo>
                <a:lnTo>
                  <a:pt x="103250" y="160020"/>
                </a:lnTo>
                <a:lnTo>
                  <a:pt x="65150" y="142240"/>
                </a:lnTo>
                <a:lnTo>
                  <a:pt x="38734" y="113030"/>
                </a:lnTo>
                <a:lnTo>
                  <a:pt x="38100" y="109220"/>
                </a:lnTo>
                <a:lnTo>
                  <a:pt x="38734" y="104140"/>
                </a:lnTo>
                <a:lnTo>
                  <a:pt x="66675" y="73660"/>
                </a:lnTo>
                <a:lnTo>
                  <a:pt x="77469" y="68580"/>
                </a:lnTo>
                <a:lnTo>
                  <a:pt x="90296" y="62230"/>
                </a:lnTo>
                <a:lnTo>
                  <a:pt x="136778" y="48260"/>
                </a:lnTo>
                <a:lnTo>
                  <a:pt x="193675" y="39370"/>
                </a:lnTo>
                <a:lnTo>
                  <a:pt x="214375" y="38100"/>
                </a:lnTo>
                <a:lnTo>
                  <a:pt x="345947" y="38100"/>
                </a:lnTo>
                <a:lnTo>
                  <a:pt x="337184" y="35560"/>
                </a:lnTo>
                <a:lnTo>
                  <a:pt x="318515" y="31750"/>
                </a:lnTo>
                <a:lnTo>
                  <a:pt x="278510" y="26670"/>
                </a:lnTo>
                <a:lnTo>
                  <a:pt x="257301" y="25400"/>
                </a:lnTo>
                <a:close/>
              </a:path>
              <a:path w="471170" h="217169">
                <a:moveTo>
                  <a:pt x="345947" y="38100"/>
                </a:moveTo>
                <a:lnTo>
                  <a:pt x="257048" y="38100"/>
                </a:lnTo>
                <a:lnTo>
                  <a:pt x="277749" y="39370"/>
                </a:lnTo>
                <a:lnTo>
                  <a:pt x="316610" y="44450"/>
                </a:lnTo>
                <a:lnTo>
                  <a:pt x="334772" y="48260"/>
                </a:lnTo>
                <a:lnTo>
                  <a:pt x="351662" y="52070"/>
                </a:lnTo>
                <a:lnTo>
                  <a:pt x="367283" y="57150"/>
                </a:lnTo>
                <a:lnTo>
                  <a:pt x="381634" y="63500"/>
                </a:lnTo>
                <a:lnTo>
                  <a:pt x="394334" y="68580"/>
                </a:lnTo>
                <a:lnTo>
                  <a:pt x="426720" y="93980"/>
                </a:lnTo>
                <a:lnTo>
                  <a:pt x="432561" y="109220"/>
                </a:lnTo>
                <a:lnTo>
                  <a:pt x="431926" y="113030"/>
                </a:lnTo>
                <a:lnTo>
                  <a:pt x="403986" y="143510"/>
                </a:lnTo>
                <a:lnTo>
                  <a:pt x="366268" y="160020"/>
                </a:lnTo>
                <a:lnTo>
                  <a:pt x="315722" y="172720"/>
                </a:lnTo>
                <a:lnTo>
                  <a:pt x="276986" y="177800"/>
                </a:lnTo>
                <a:lnTo>
                  <a:pt x="256285" y="179070"/>
                </a:lnTo>
                <a:lnTo>
                  <a:pt x="348614" y="179070"/>
                </a:lnTo>
                <a:lnTo>
                  <a:pt x="385699" y="166370"/>
                </a:lnTo>
                <a:lnTo>
                  <a:pt x="421512" y="147320"/>
                </a:lnTo>
                <a:lnTo>
                  <a:pt x="444373" y="116840"/>
                </a:lnTo>
                <a:lnTo>
                  <a:pt x="445388" y="109220"/>
                </a:lnTo>
                <a:lnTo>
                  <a:pt x="444373" y="101600"/>
                </a:lnTo>
                <a:lnTo>
                  <a:pt x="411733" y="63500"/>
                </a:lnTo>
                <a:lnTo>
                  <a:pt x="371094" y="45720"/>
                </a:lnTo>
                <a:lnTo>
                  <a:pt x="354710" y="40640"/>
                </a:lnTo>
                <a:lnTo>
                  <a:pt x="345947" y="38100"/>
                </a:lnTo>
                <a:close/>
              </a:path>
            </a:pathLst>
          </a:custGeom>
          <a:solidFill>
            <a:srgbClr val="FF0066"/>
          </a:solidFill>
        </p:spPr>
        <p:txBody>
          <a:bodyPr wrap="square" lIns="0" tIns="0" rIns="0" bIns="0" rtlCol="0"/>
          <a:lstStyle/>
          <a:p>
            <a:endParaRPr/>
          </a:p>
        </p:txBody>
      </p:sp>
      <p:sp>
        <p:nvSpPr>
          <p:cNvPr id="342" name="object 342"/>
          <p:cNvSpPr txBox="1"/>
          <p:nvPr/>
        </p:nvSpPr>
        <p:spPr>
          <a:xfrm>
            <a:off x="6414261" y="1845945"/>
            <a:ext cx="236220" cy="147955"/>
          </a:xfrm>
          <a:prstGeom prst="rect">
            <a:avLst/>
          </a:prstGeom>
        </p:spPr>
        <p:txBody>
          <a:bodyPr vert="horz" wrap="square" lIns="0" tIns="13335" rIns="0" bIns="0" rtlCol="0">
            <a:spAutoFit/>
          </a:bodyPr>
          <a:lstStyle/>
          <a:p>
            <a:pPr marL="12700">
              <a:lnSpc>
                <a:spcPct val="100000"/>
              </a:lnSpc>
              <a:spcBef>
                <a:spcPts val="105"/>
              </a:spcBef>
            </a:pPr>
            <a:r>
              <a:rPr sz="800" dirty="0">
                <a:latin typeface="ＭＳ Ｐゴシック"/>
                <a:cs typeface="ＭＳ Ｐゴシック"/>
              </a:rPr>
              <a:t>５８６</a:t>
            </a:r>
            <a:endParaRPr sz="800">
              <a:latin typeface="ＭＳ Ｐゴシック"/>
              <a:cs typeface="ＭＳ Ｐゴシック"/>
            </a:endParaRPr>
          </a:p>
        </p:txBody>
      </p:sp>
      <p:sp>
        <p:nvSpPr>
          <p:cNvPr id="343" name="object 343"/>
          <p:cNvSpPr txBox="1"/>
          <p:nvPr/>
        </p:nvSpPr>
        <p:spPr>
          <a:xfrm>
            <a:off x="86106" y="707898"/>
            <a:ext cx="4825365" cy="325120"/>
          </a:xfrm>
          <a:prstGeom prst="rect">
            <a:avLst/>
          </a:prstGeom>
          <a:solidFill>
            <a:srgbClr val="DBEDF4"/>
          </a:solidFill>
          <a:ln w="25907">
            <a:solidFill>
              <a:srgbClr val="001F5F"/>
            </a:solidFill>
          </a:ln>
        </p:spPr>
        <p:txBody>
          <a:bodyPr vert="horz" wrap="square" lIns="0" tIns="59690" rIns="0" bIns="0" rtlCol="0">
            <a:spAutoFit/>
          </a:bodyPr>
          <a:lstStyle/>
          <a:p>
            <a:pPr marL="1519555">
              <a:lnSpc>
                <a:spcPct val="100000"/>
              </a:lnSpc>
              <a:spcBef>
                <a:spcPts val="470"/>
              </a:spcBef>
            </a:pPr>
            <a:r>
              <a:rPr sz="1400" dirty="0">
                <a:latin typeface="ＭＳ Ｐゴシック"/>
                <a:cs typeface="ＭＳ Ｐゴシック"/>
              </a:rPr>
              <a:t>要介護認定件数の推移</a:t>
            </a:r>
          </a:p>
        </p:txBody>
      </p:sp>
      <p:sp>
        <p:nvSpPr>
          <p:cNvPr id="344" name="object 344"/>
          <p:cNvSpPr txBox="1"/>
          <p:nvPr/>
        </p:nvSpPr>
        <p:spPr>
          <a:xfrm>
            <a:off x="5023865" y="707898"/>
            <a:ext cx="4825365" cy="325120"/>
          </a:xfrm>
          <a:prstGeom prst="rect">
            <a:avLst/>
          </a:prstGeom>
          <a:solidFill>
            <a:srgbClr val="DBEDF4"/>
          </a:solidFill>
          <a:ln w="25907">
            <a:solidFill>
              <a:srgbClr val="001F5F"/>
            </a:solidFill>
          </a:ln>
        </p:spPr>
        <p:txBody>
          <a:bodyPr vert="horz" wrap="square" lIns="0" tIns="59690" rIns="0" bIns="0" rtlCol="0">
            <a:spAutoFit/>
          </a:bodyPr>
          <a:lstStyle/>
          <a:p>
            <a:pPr marL="1520825">
              <a:lnSpc>
                <a:spcPct val="100000"/>
              </a:lnSpc>
              <a:spcBef>
                <a:spcPts val="470"/>
              </a:spcBef>
            </a:pPr>
            <a:r>
              <a:rPr sz="1400" dirty="0">
                <a:latin typeface="ＭＳ Ｐゴシック"/>
                <a:cs typeface="ＭＳ Ｐゴシック"/>
              </a:rPr>
              <a:t>要介護認定者数の推移</a:t>
            </a:r>
          </a:p>
        </p:txBody>
      </p:sp>
      <p:sp>
        <p:nvSpPr>
          <p:cNvPr id="345" name="object 345"/>
          <p:cNvSpPr/>
          <p:nvPr/>
        </p:nvSpPr>
        <p:spPr>
          <a:xfrm>
            <a:off x="0" y="761"/>
            <a:ext cx="9906000" cy="431800"/>
          </a:xfrm>
          <a:custGeom>
            <a:avLst/>
            <a:gdLst/>
            <a:ahLst/>
            <a:cxnLst/>
            <a:rect l="l" t="t" r="r" b="b"/>
            <a:pathLst>
              <a:path w="9906000" h="431800">
                <a:moveTo>
                  <a:pt x="0" y="0"/>
                </a:moveTo>
                <a:lnTo>
                  <a:pt x="0" y="431292"/>
                </a:lnTo>
                <a:lnTo>
                  <a:pt x="9905999" y="431292"/>
                </a:lnTo>
                <a:lnTo>
                  <a:pt x="9905999" y="0"/>
                </a:lnTo>
                <a:lnTo>
                  <a:pt x="0" y="0"/>
                </a:lnTo>
                <a:close/>
              </a:path>
            </a:pathLst>
          </a:custGeom>
          <a:solidFill>
            <a:srgbClr val="DCE6F1"/>
          </a:solidFill>
        </p:spPr>
        <p:txBody>
          <a:bodyPr wrap="square" lIns="0" tIns="0" rIns="0" bIns="0" rtlCol="0"/>
          <a:lstStyle/>
          <a:p>
            <a:endParaRPr/>
          </a:p>
        </p:txBody>
      </p:sp>
      <p:sp>
        <p:nvSpPr>
          <p:cNvPr id="346" name="object 346"/>
          <p:cNvSpPr/>
          <p:nvPr/>
        </p:nvSpPr>
        <p:spPr>
          <a:xfrm>
            <a:off x="0" y="419100"/>
            <a:ext cx="9906000" cy="26034"/>
          </a:xfrm>
          <a:custGeom>
            <a:avLst/>
            <a:gdLst/>
            <a:ahLst/>
            <a:cxnLst/>
            <a:rect l="l" t="t" r="r" b="b"/>
            <a:pathLst>
              <a:path w="9906000" h="26034">
                <a:moveTo>
                  <a:pt x="0" y="25907"/>
                </a:moveTo>
                <a:lnTo>
                  <a:pt x="9905999" y="25907"/>
                </a:lnTo>
                <a:lnTo>
                  <a:pt x="9905999" y="0"/>
                </a:lnTo>
                <a:lnTo>
                  <a:pt x="0" y="0"/>
                </a:lnTo>
                <a:lnTo>
                  <a:pt x="0" y="25907"/>
                </a:lnTo>
                <a:close/>
              </a:path>
            </a:pathLst>
          </a:custGeom>
          <a:solidFill>
            <a:srgbClr val="DCE6F1"/>
          </a:solidFill>
        </p:spPr>
        <p:txBody>
          <a:bodyPr wrap="square" lIns="0" tIns="0" rIns="0" bIns="0" rtlCol="0"/>
          <a:lstStyle/>
          <a:p>
            <a:endParaRPr/>
          </a:p>
        </p:txBody>
      </p:sp>
      <p:sp>
        <p:nvSpPr>
          <p:cNvPr id="347" name="object 347"/>
          <p:cNvSpPr/>
          <p:nvPr/>
        </p:nvSpPr>
        <p:spPr>
          <a:xfrm>
            <a:off x="0" y="0"/>
            <a:ext cx="9906000" cy="26034"/>
          </a:xfrm>
          <a:custGeom>
            <a:avLst/>
            <a:gdLst/>
            <a:ahLst/>
            <a:cxnLst/>
            <a:rect l="l" t="t" r="r" b="b"/>
            <a:pathLst>
              <a:path w="9906000" h="26034">
                <a:moveTo>
                  <a:pt x="0" y="25907"/>
                </a:moveTo>
                <a:lnTo>
                  <a:pt x="9905999" y="25907"/>
                </a:lnTo>
                <a:lnTo>
                  <a:pt x="9905999" y="0"/>
                </a:lnTo>
                <a:lnTo>
                  <a:pt x="0" y="0"/>
                </a:lnTo>
                <a:lnTo>
                  <a:pt x="0" y="25907"/>
                </a:lnTo>
                <a:close/>
              </a:path>
            </a:pathLst>
          </a:custGeom>
          <a:solidFill>
            <a:srgbClr val="DCE6F1"/>
          </a:solidFill>
        </p:spPr>
        <p:txBody>
          <a:bodyPr wrap="square" lIns="0" tIns="0" rIns="0" bIns="0" rtlCol="0"/>
          <a:lstStyle/>
          <a:p>
            <a:endParaRPr/>
          </a:p>
        </p:txBody>
      </p:sp>
      <p:sp>
        <p:nvSpPr>
          <p:cNvPr id="348" name="object 348"/>
          <p:cNvSpPr txBox="1">
            <a:spLocks noGrp="1"/>
          </p:cNvSpPr>
          <p:nvPr>
            <p:ph type="title"/>
          </p:nvPr>
        </p:nvSpPr>
        <p:spPr>
          <a:xfrm>
            <a:off x="3317946" y="19485"/>
            <a:ext cx="3428746" cy="381515"/>
          </a:xfrm>
          <a:prstGeom prst="rect">
            <a:avLst/>
          </a:prstGeom>
        </p:spPr>
        <p:txBody>
          <a:bodyPr vert="horz" wrap="square" lIns="0" tIns="12065" rIns="0" bIns="0" rtlCol="0">
            <a:spAutoFit/>
          </a:bodyPr>
          <a:lstStyle/>
          <a:p>
            <a:pPr marL="12700">
              <a:lnSpc>
                <a:spcPct val="100000"/>
              </a:lnSpc>
              <a:spcBef>
                <a:spcPts val="95"/>
              </a:spcBef>
            </a:pPr>
            <a:r>
              <a:rPr sz="2400" spc="-5" dirty="0">
                <a:latin typeface="HGP創英角ｺﾞｼｯｸUB" panose="020B0900000000000000" pitchFamily="50" charset="-128"/>
                <a:ea typeface="HGP創英角ｺﾞｼｯｸUB" panose="020B0900000000000000" pitchFamily="50" charset="-128"/>
                <a:cs typeface="PMingLiU"/>
              </a:rPr>
              <a:t>要介護認定</a:t>
            </a:r>
            <a:r>
              <a:rPr sz="2400" spc="20" dirty="0">
                <a:latin typeface="HGP創英角ｺﾞｼｯｸUB" panose="020B0900000000000000" pitchFamily="50" charset="-128"/>
                <a:ea typeface="HGP創英角ｺﾞｼｯｸUB" panose="020B0900000000000000" pitchFamily="50" charset="-128"/>
                <a:cs typeface="PMingLiU"/>
              </a:rPr>
              <a:t>件数等の推移</a:t>
            </a:r>
          </a:p>
        </p:txBody>
      </p:sp>
      <p:graphicFrame>
        <p:nvGraphicFramePr>
          <p:cNvPr id="351" name="表 350"/>
          <p:cNvGraphicFramePr>
            <a:graphicFrameLocks noGrp="1"/>
          </p:cNvGraphicFramePr>
          <p:nvPr>
            <p:extLst>
              <p:ext uri="{D42A27DB-BD31-4B8C-83A1-F6EECF244321}">
                <p14:modId xmlns:p14="http://schemas.microsoft.com/office/powerpoint/2010/main" val="3338597424"/>
              </p:ext>
            </p:extLst>
          </p:nvPr>
        </p:nvGraphicFramePr>
        <p:xfrm>
          <a:off x="7934543" y="-2583"/>
          <a:ext cx="1971457" cy="555480"/>
        </p:xfrm>
        <a:graphic>
          <a:graphicData uri="http://schemas.openxmlformats.org/drawingml/2006/table">
            <a:tbl>
              <a:tblPr firstRow="1" bandRow="1"/>
              <a:tblGrid>
                <a:gridCol w="1467457"/>
                <a:gridCol w="504000"/>
              </a:tblGrid>
              <a:tr h="336669">
                <a:tc>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社会保障審議会</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介護保険部会（第</a:t>
                      </a:r>
                      <a:r>
                        <a:rPr kumimoji="1" lang="en-US" altLang="ja-JP" sz="900" b="0" i="0" u="none" strike="noStrike" cap="none" normalizeH="0" baseline="0" dirty="0" smtClean="0">
                          <a:ln>
                            <a:noFill/>
                          </a:ln>
                          <a:solidFill>
                            <a:schemeClr val="tx1"/>
                          </a:solidFill>
                          <a:effectLst/>
                          <a:latin typeface="+mn-ea"/>
                          <a:ea typeface="+mn-ea"/>
                          <a:cs typeface="ＭＳ Ｐゴシック" pitchFamily="50" charset="-128"/>
                        </a:rPr>
                        <a:t>85</a:t>
                      </a: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回）</a:t>
                      </a:r>
                      <a:endParaRPr kumimoji="1" lang="ja-JP" altLang="en-US" sz="900" dirty="0">
                        <a:latin typeface="+mn-ea"/>
                        <a:ea typeface="+mn-ea"/>
                      </a:endParaRPr>
                    </a:p>
                  </a:txBody>
                  <a:tcPr marL="72000" marR="72000" marT="36000" marB="36000">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solidFill>
                      <a:schemeClr val="bg1"/>
                    </a:solidFill>
                  </a:tcPr>
                </a:tc>
                <a:tc rowSpan="2">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参考</a:t>
                      </a:r>
                      <a:endParaRPr kumimoji="1" lang="en-US" altLang="ja-JP" sz="900" b="0" i="0" u="none" strike="noStrike" cap="none" normalizeH="0" baseline="0" dirty="0" smtClean="0">
                        <a:ln>
                          <a:noFill/>
                        </a:ln>
                        <a:solidFill>
                          <a:schemeClr val="tx1"/>
                        </a:solidFill>
                        <a:effectLst/>
                        <a:latin typeface="+mn-ea"/>
                        <a:ea typeface="+mn-ea"/>
                        <a:cs typeface="ＭＳ Ｐゴシック"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資料１</a:t>
                      </a:r>
                      <a:endParaRPr kumimoji="1" lang="en-US" altLang="ja-JP" sz="900" b="0" i="0" u="none" strike="noStrike" cap="none" normalizeH="0" baseline="0" dirty="0" smtClean="0">
                        <a:ln>
                          <a:noFill/>
                        </a:ln>
                        <a:solidFill>
                          <a:schemeClr val="tx1"/>
                        </a:solidFill>
                        <a:effectLst/>
                        <a:latin typeface="+mn-ea"/>
                        <a:ea typeface="+mn-ea"/>
                        <a:cs typeface="ＭＳ Ｐゴシック" pitchFamily="50" charset="-128"/>
                      </a:endParaRPr>
                    </a:p>
                  </a:txBody>
                  <a:tcPr marL="72000" marR="72000" marT="36000" marB="36000" anchor="ctr">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solidFill>
                      <a:schemeClr val="bg1"/>
                    </a:solidFill>
                  </a:tcPr>
                </a:tc>
              </a:tr>
              <a:tr h="203331">
                <a:tc>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令和元年１１月１４日</a:t>
                      </a:r>
                      <a:endParaRPr kumimoji="1" lang="ja-JP" altLang="en-US" sz="900" dirty="0">
                        <a:latin typeface="+mn-ea"/>
                        <a:ea typeface="+mn-ea"/>
                      </a:endParaRPr>
                    </a:p>
                  </a:txBody>
                  <a:tcPr marL="72000" marR="72000" marT="36000" marB="36000" anchor="ctr">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solidFill>
                      <a:schemeClr val="bg1"/>
                    </a:solidFill>
                  </a:tcPr>
                </a:tc>
                <a:tc vMerge="1">
                  <a:txBody>
                    <a:bodyPr/>
                    <a:lstStyle/>
                    <a:p>
                      <a:endParaRPr kumimoji="1" lang="ja-JP" altLang="en-US" sz="1200" dirty="0"/>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761"/>
            <a:ext cx="9906000" cy="431800"/>
          </a:xfrm>
          <a:custGeom>
            <a:avLst/>
            <a:gdLst/>
            <a:ahLst/>
            <a:cxnLst/>
            <a:rect l="l" t="t" r="r" b="b"/>
            <a:pathLst>
              <a:path w="9906000" h="431800">
                <a:moveTo>
                  <a:pt x="0" y="0"/>
                </a:moveTo>
                <a:lnTo>
                  <a:pt x="0" y="431292"/>
                </a:lnTo>
                <a:lnTo>
                  <a:pt x="9905999" y="431292"/>
                </a:lnTo>
                <a:lnTo>
                  <a:pt x="9905999" y="0"/>
                </a:lnTo>
                <a:lnTo>
                  <a:pt x="0" y="0"/>
                </a:lnTo>
                <a:close/>
              </a:path>
            </a:pathLst>
          </a:custGeom>
          <a:solidFill>
            <a:srgbClr val="DCE6F1"/>
          </a:solidFill>
        </p:spPr>
        <p:txBody>
          <a:bodyPr wrap="square" lIns="0" tIns="0" rIns="0" bIns="0" rtlCol="0"/>
          <a:lstStyle/>
          <a:p>
            <a:endParaRPr/>
          </a:p>
        </p:txBody>
      </p:sp>
      <p:sp>
        <p:nvSpPr>
          <p:cNvPr id="3" name="object 3"/>
          <p:cNvSpPr/>
          <p:nvPr/>
        </p:nvSpPr>
        <p:spPr>
          <a:xfrm>
            <a:off x="0" y="419100"/>
            <a:ext cx="9906000" cy="26034"/>
          </a:xfrm>
          <a:custGeom>
            <a:avLst/>
            <a:gdLst/>
            <a:ahLst/>
            <a:cxnLst/>
            <a:rect l="l" t="t" r="r" b="b"/>
            <a:pathLst>
              <a:path w="9906000" h="26034">
                <a:moveTo>
                  <a:pt x="0" y="25907"/>
                </a:moveTo>
                <a:lnTo>
                  <a:pt x="9905999" y="25907"/>
                </a:lnTo>
                <a:lnTo>
                  <a:pt x="9905999" y="0"/>
                </a:lnTo>
                <a:lnTo>
                  <a:pt x="0" y="0"/>
                </a:lnTo>
                <a:lnTo>
                  <a:pt x="0" y="25907"/>
                </a:lnTo>
                <a:close/>
              </a:path>
            </a:pathLst>
          </a:custGeom>
          <a:solidFill>
            <a:srgbClr val="DCE6F1"/>
          </a:solidFill>
        </p:spPr>
        <p:txBody>
          <a:bodyPr wrap="square" lIns="0" tIns="0" rIns="0" bIns="0" rtlCol="0"/>
          <a:lstStyle/>
          <a:p>
            <a:endParaRPr/>
          </a:p>
        </p:txBody>
      </p:sp>
      <p:sp>
        <p:nvSpPr>
          <p:cNvPr id="4" name="object 4"/>
          <p:cNvSpPr/>
          <p:nvPr/>
        </p:nvSpPr>
        <p:spPr>
          <a:xfrm>
            <a:off x="0" y="0"/>
            <a:ext cx="9906000" cy="26034"/>
          </a:xfrm>
          <a:custGeom>
            <a:avLst/>
            <a:gdLst/>
            <a:ahLst/>
            <a:cxnLst/>
            <a:rect l="l" t="t" r="r" b="b"/>
            <a:pathLst>
              <a:path w="9906000" h="26034">
                <a:moveTo>
                  <a:pt x="0" y="25907"/>
                </a:moveTo>
                <a:lnTo>
                  <a:pt x="9905999" y="25907"/>
                </a:lnTo>
                <a:lnTo>
                  <a:pt x="9905999" y="0"/>
                </a:lnTo>
                <a:lnTo>
                  <a:pt x="0" y="0"/>
                </a:lnTo>
                <a:lnTo>
                  <a:pt x="0" y="25907"/>
                </a:lnTo>
                <a:close/>
              </a:path>
            </a:pathLst>
          </a:custGeom>
          <a:solidFill>
            <a:srgbClr val="DCE6F1"/>
          </a:solidFill>
        </p:spPr>
        <p:txBody>
          <a:bodyPr wrap="square" lIns="0" tIns="0" rIns="0" bIns="0" rtlCol="0"/>
          <a:lstStyle/>
          <a:p>
            <a:endParaRPr/>
          </a:p>
        </p:txBody>
      </p:sp>
      <p:sp>
        <p:nvSpPr>
          <p:cNvPr id="5" name="object 5"/>
          <p:cNvSpPr txBox="1">
            <a:spLocks noGrp="1"/>
          </p:cNvSpPr>
          <p:nvPr>
            <p:ph type="title"/>
          </p:nvPr>
        </p:nvSpPr>
        <p:spPr>
          <a:xfrm>
            <a:off x="2421253" y="29810"/>
            <a:ext cx="5676265" cy="381515"/>
          </a:xfrm>
          <a:prstGeom prst="rect">
            <a:avLst/>
          </a:prstGeom>
        </p:spPr>
        <p:txBody>
          <a:bodyPr vert="horz" wrap="square" lIns="0" tIns="12065" rIns="0" bIns="0" rtlCol="0">
            <a:spAutoFit/>
          </a:bodyPr>
          <a:lstStyle/>
          <a:p>
            <a:pPr marL="12700">
              <a:lnSpc>
                <a:spcPct val="100000"/>
              </a:lnSpc>
              <a:spcBef>
                <a:spcPts val="95"/>
              </a:spcBef>
            </a:pPr>
            <a:r>
              <a:rPr sz="2400" spc="-5" dirty="0">
                <a:latin typeface="HGP創英角ｺﾞｼｯｸUB" panose="020B0900000000000000" pitchFamily="50" charset="-128"/>
                <a:ea typeface="HGP創英角ｺﾞｼｯｸUB" panose="020B0900000000000000" pitchFamily="50" charset="-128"/>
                <a:cs typeface="PMingLiU"/>
              </a:rPr>
              <a:t>要介護</a:t>
            </a:r>
            <a:r>
              <a:rPr sz="2400" spc="-50" dirty="0">
                <a:latin typeface="HGP創英角ｺﾞｼｯｸUB" panose="020B0900000000000000" pitchFamily="50" charset="-128"/>
                <a:ea typeface="HGP創英角ｺﾞｼｯｸUB" panose="020B0900000000000000" pitchFamily="50" charset="-128"/>
                <a:cs typeface="PMingLiU"/>
              </a:rPr>
              <a:t>認定</a:t>
            </a:r>
            <a:r>
              <a:rPr sz="2400" spc="-40" dirty="0">
                <a:latin typeface="HGP創英角ｺﾞｼｯｸUB" panose="020B0900000000000000" pitchFamily="50" charset="-128"/>
                <a:ea typeface="HGP創英角ｺﾞｼｯｸUB" panose="020B0900000000000000" pitchFamily="50" charset="-128"/>
                <a:cs typeface="PMingLiU"/>
              </a:rPr>
              <a:t>に</a:t>
            </a:r>
            <a:r>
              <a:rPr sz="2400" spc="-50" dirty="0">
                <a:latin typeface="HGP創英角ｺﾞｼｯｸUB" panose="020B0900000000000000" pitchFamily="50" charset="-128"/>
                <a:ea typeface="HGP創英角ｺﾞｼｯｸUB" panose="020B0900000000000000" pitchFamily="50" charset="-128"/>
                <a:cs typeface="PMingLiU"/>
              </a:rPr>
              <a:t>要する平均期</a:t>
            </a:r>
            <a:r>
              <a:rPr sz="2400" spc="-45" dirty="0">
                <a:latin typeface="HGP創英角ｺﾞｼｯｸUB" panose="020B0900000000000000" pitchFamily="50" charset="-128"/>
                <a:ea typeface="HGP創英角ｺﾞｼｯｸUB" panose="020B0900000000000000" pitchFamily="50" charset="-128"/>
                <a:cs typeface="PMingLiU"/>
              </a:rPr>
              <a:t>間</a:t>
            </a:r>
            <a:r>
              <a:rPr sz="2400" spc="50" dirty="0">
                <a:latin typeface="HGP創英角ｺﾞｼｯｸUB" panose="020B0900000000000000" pitchFamily="50" charset="-128"/>
                <a:ea typeface="HGP創英角ｺﾞｼｯｸUB" panose="020B0900000000000000" pitchFamily="50" charset="-128"/>
                <a:cs typeface="PMingLiU"/>
              </a:rPr>
              <a:t>の推移</a:t>
            </a:r>
          </a:p>
        </p:txBody>
      </p:sp>
      <p:sp>
        <p:nvSpPr>
          <p:cNvPr id="7" name="object 7"/>
          <p:cNvSpPr/>
          <p:nvPr/>
        </p:nvSpPr>
        <p:spPr>
          <a:xfrm>
            <a:off x="92964" y="6597395"/>
            <a:ext cx="9719945" cy="0"/>
          </a:xfrm>
          <a:custGeom>
            <a:avLst/>
            <a:gdLst/>
            <a:ahLst/>
            <a:cxnLst/>
            <a:rect l="l" t="t" r="r" b="b"/>
            <a:pathLst>
              <a:path w="9719945">
                <a:moveTo>
                  <a:pt x="0" y="0"/>
                </a:moveTo>
                <a:lnTo>
                  <a:pt x="9719944" y="0"/>
                </a:lnTo>
              </a:path>
            </a:pathLst>
          </a:custGeom>
          <a:ln w="9144">
            <a:solidFill>
              <a:srgbClr val="000000"/>
            </a:solidFill>
          </a:ln>
        </p:spPr>
        <p:txBody>
          <a:bodyPr wrap="square" lIns="0" tIns="0" rIns="0" bIns="0" rtlCol="0"/>
          <a:lstStyle/>
          <a:p>
            <a:endParaRPr/>
          </a:p>
        </p:txBody>
      </p:sp>
      <p:sp>
        <p:nvSpPr>
          <p:cNvPr id="8" name="object 8"/>
          <p:cNvSpPr txBox="1"/>
          <p:nvPr/>
        </p:nvSpPr>
        <p:spPr>
          <a:xfrm>
            <a:off x="194259" y="6636511"/>
            <a:ext cx="8789670" cy="177800"/>
          </a:xfrm>
          <a:prstGeom prst="rect">
            <a:avLst/>
          </a:prstGeom>
        </p:spPr>
        <p:txBody>
          <a:bodyPr vert="horz" wrap="square" lIns="0" tIns="12065" rIns="0" bIns="0" rtlCol="0">
            <a:spAutoFit/>
          </a:bodyPr>
          <a:lstStyle/>
          <a:p>
            <a:pPr marL="12700">
              <a:lnSpc>
                <a:spcPct val="100000"/>
              </a:lnSpc>
              <a:spcBef>
                <a:spcPts val="95"/>
              </a:spcBef>
            </a:pPr>
            <a:r>
              <a:rPr sz="1000" spc="-5" dirty="0">
                <a:latin typeface="ＭＳ 明朝"/>
                <a:cs typeface="ＭＳ 明朝"/>
              </a:rPr>
              <a:t>※</a:t>
            </a:r>
            <a:r>
              <a:rPr sz="1000" spc="-15" dirty="0">
                <a:latin typeface="ＭＳ 明朝"/>
                <a:cs typeface="ＭＳ 明朝"/>
              </a:rPr>
              <a:t> </a:t>
            </a:r>
            <a:r>
              <a:rPr sz="1000" spc="5" dirty="0">
                <a:latin typeface="ＭＳ 明朝"/>
                <a:cs typeface="ＭＳ 明朝"/>
              </a:rPr>
              <a:t>出</a:t>
            </a:r>
            <a:r>
              <a:rPr sz="1000" spc="-5" dirty="0">
                <a:latin typeface="ＭＳ 明朝"/>
                <a:cs typeface="ＭＳ 明朝"/>
              </a:rPr>
              <a:t>典：</a:t>
            </a:r>
            <a:r>
              <a:rPr sz="1000" spc="5" dirty="0">
                <a:latin typeface="ＭＳ 明朝"/>
                <a:cs typeface="ＭＳ 明朝"/>
              </a:rPr>
              <a:t>介</a:t>
            </a:r>
            <a:r>
              <a:rPr sz="1000" spc="-5" dirty="0">
                <a:latin typeface="ＭＳ 明朝"/>
                <a:cs typeface="ＭＳ 明朝"/>
              </a:rPr>
              <a:t>護保</a:t>
            </a:r>
            <a:r>
              <a:rPr sz="1000" spc="5" dirty="0">
                <a:latin typeface="ＭＳ 明朝"/>
                <a:cs typeface="ＭＳ 明朝"/>
              </a:rPr>
              <a:t>険</a:t>
            </a:r>
            <a:r>
              <a:rPr sz="1000" spc="-5" dirty="0">
                <a:latin typeface="ＭＳ 明朝"/>
                <a:cs typeface="ＭＳ 明朝"/>
              </a:rPr>
              <a:t>総合デ</a:t>
            </a:r>
            <a:r>
              <a:rPr sz="1000" spc="5" dirty="0">
                <a:latin typeface="ＭＳ 明朝"/>
                <a:cs typeface="ＭＳ 明朝"/>
              </a:rPr>
              <a:t>ー</a:t>
            </a:r>
            <a:r>
              <a:rPr sz="1000" spc="-5" dirty="0">
                <a:latin typeface="ＭＳ 明朝"/>
                <a:cs typeface="ＭＳ 明朝"/>
              </a:rPr>
              <a:t>タベ</a:t>
            </a:r>
            <a:r>
              <a:rPr sz="1000" spc="5" dirty="0">
                <a:latin typeface="ＭＳ 明朝"/>
                <a:cs typeface="ＭＳ 明朝"/>
              </a:rPr>
              <a:t>ー</a:t>
            </a:r>
            <a:r>
              <a:rPr sz="1000" spc="-5" dirty="0">
                <a:latin typeface="ＭＳ 明朝"/>
                <a:cs typeface="ＭＳ 明朝"/>
              </a:rPr>
              <a:t>ス。</a:t>
            </a:r>
            <a:r>
              <a:rPr sz="1000" spc="5" dirty="0">
                <a:latin typeface="ＭＳ 明朝"/>
                <a:cs typeface="ＭＳ 明朝"/>
              </a:rPr>
              <a:t>各</a:t>
            </a:r>
            <a:r>
              <a:rPr sz="1000" spc="-5" dirty="0">
                <a:latin typeface="ＭＳ 明朝"/>
                <a:cs typeface="ＭＳ 明朝"/>
              </a:rPr>
              <a:t>年度</a:t>
            </a:r>
            <a:r>
              <a:rPr sz="1000" spc="5" dirty="0">
                <a:latin typeface="ＭＳ 明朝"/>
                <a:cs typeface="ＭＳ 明朝"/>
              </a:rPr>
              <a:t>に</a:t>
            </a:r>
            <a:r>
              <a:rPr sz="1000" spc="-5" dirty="0">
                <a:latin typeface="ＭＳ 明朝"/>
                <a:cs typeface="ＭＳ 明朝"/>
              </a:rPr>
              <a:t>二</a:t>
            </a:r>
            <a:r>
              <a:rPr sz="1000" dirty="0">
                <a:latin typeface="ＭＳ 明朝"/>
                <a:cs typeface="ＭＳ 明朝"/>
              </a:rPr>
              <a:t>次</a:t>
            </a:r>
            <a:r>
              <a:rPr sz="1000" spc="5" dirty="0">
                <a:latin typeface="ＭＳ 明朝"/>
                <a:cs typeface="ＭＳ 明朝"/>
              </a:rPr>
              <a:t>判</a:t>
            </a:r>
            <a:r>
              <a:rPr sz="1000" spc="-5" dirty="0">
                <a:latin typeface="ＭＳ 明朝"/>
                <a:cs typeface="ＭＳ 明朝"/>
              </a:rPr>
              <a:t>定さ</a:t>
            </a:r>
            <a:r>
              <a:rPr sz="1000" spc="5" dirty="0">
                <a:latin typeface="ＭＳ 明朝"/>
                <a:cs typeface="ＭＳ 明朝"/>
              </a:rPr>
              <a:t>れ</a:t>
            </a:r>
            <a:r>
              <a:rPr sz="1000" spc="-5" dirty="0">
                <a:latin typeface="ＭＳ 明朝"/>
                <a:cs typeface="ＭＳ 明朝"/>
              </a:rPr>
              <a:t>た件</a:t>
            </a:r>
            <a:r>
              <a:rPr sz="1000" spc="5" dirty="0">
                <a:latin typeface="ＭＳ 明朝"/>
                <a:cs typeface="ＭＳ 明朝"/>
              </a:rPr>
              <a:t>数</a:t>
            </a:r>
            <a:r>
              <a:rPr sz="1000" spc="-5" dirty="0">
                <a:latin typeface="ＭＳ 明朝"/>
                <a:cs typeface="ＭＳ 明朝"/>
              </a:rPr>
              <a:t>につ</a:t>
            </a:r>
            <a:r>
              <a:rPr sz="1000" spc="5" dirty="0">
                <a:latin typeface="ＭＳ 明朝"/>
                <a:cs typeface="ＭＳ 明朝"/>
              </a:rPr>
              <a:t>い</a:t>
            </a:r>
            <a:r>
              <a:rPr sz="1000" spc="-5" dirty="0">
                <a:latin typeface="ＭＳ 明朝"/>
                <a:cs typeface="ＭＳ 明朝"/>
              </a:rPr>
              <a:t>て、</a:t>
            </a:r>
            <a:r>
              <a:rPr sz="1000" spc="5" dirty="0">
                <a:latin typeface="ＭＳ 明朝"/>
                <a:cs typeface="ＭＳ 明朝"/>
              </a:rPr>
              <a:t>申</a:t>
            </a:r>
            <a:r>
              <a:rPr sz="1000" spc="-5" dirty="0">
                <a:latin typeface="ＭＳ 明朝"/>
                <a:cs typeface="ＭＳ 明朝"/>
              </a:rPr>
              <a:t>請日</a:t>
            </a:r>
            <a:r>
              <a:rPr sz="1000" spc="5" dirty="0">
                <a:latin typeface="ＭＳ 明朝"/>
                <a:cs typeface="ＭＳ 明朝"/>
              </a:rPr>
              <a:t>か</a:t>
            </a:r>
            <a:r>
              <a:rPr sz="1000" spc="-5" dirty="0">
                <a:latin typeface="ＭＳ 明朝"/>
                <a:cs typeface="ＭＳ 明朝"/>
              </a:rPr>
              <a:t>ら二</a:t>
            </a:r>
            <a:r>
              <a:rPr sz="1000" spc="5" dirty="0">
                <a:latin typeface="ＭＳ 明朝"/>
                <a:cs typeface="ＭＳ 明朝"/>
              </a:rPr>
              <a:t>次</a:t>
            </a:r>
            <a:r>
              <a:rPr sz="1000" spc="-5" dirty="0">
                <a:latin typeface="ＭＳ 明朝"/>
                <a:cs typeface="ＭＳ 明朝"/>
              </a:rPr>
              <a:t>判定</a:t>
            </a:r>
            <a:r>
              <a:rPr sz="1000" spc="10" dirty="0">
                <a:latin typeface="ＭＳ 明朝"/>
                <a:cs typeface="ＭＳ 明朝"/>
              </a:rPr>
              <a:t>日</a:t>
            </a:r>
            <a:r>
              <a:rPr sz="1000" spc="-5" dirty="0">
                <a:latin typeface="ＭＳ 明朝"/>
                <a:cs typeface="ＭＳ 明朝"/>
              </a:rPr>
              <a:t>まで</a:t>
            </a:r>
            <a:r>
              <a:rPr sz="1000" spc="5" dirty="0">
                <a:latin typeface="ＭＳ 明朝"/>
                <a:cs typeface="ＭＳ 明朝"/>
              </a:rPr>
              <a:t>の</a:t>
            </a:r>
            <a:r>
              <a:rPr sz="1000" spc="-5" dirty="0">
                <a:latin typeface="ＭＳ 明朝"/>
                <a:cs typeface="ＭＳ 明朝"/>
              </a:rPr>
              <a:t>日数</a:t>
            </a:r>
            <a:r>
              <a:rPr sz="1000" spc="5" dirty="0">
                <a:latin typeface="ＭＳ 明朝"/>
                <a:cs typeface="ＭＳ 明朝"/>
              </a:rPr>
              <a:t>の</a:t>
            </a:r>
            <a:r>
              <a:rPr sz="1000" spc="-5" dirty="0">
                <a:latin typeface="ＭＳ 明朝"/>
                <a:cs typeface="ＭＳ 明朝"/>
              </a:rPr>
              <a:t>平均</a:t>
            </a:r>
            <a:r>
              <a:rPr sz="1000" spc="5" dirty="0">
                <a:latin typeface="ＭＳ 明朝"/>
                <a:cs typeface="ＭＳ 明朝"/>
              </a:rPr>
              <a:t>を</a:t>
            </a:r>
            <a:r>
              <a:rPr sz="1000" spc="-5" dirty="0">
                <a:latin typeface="ＭＳ 明朝"/>
                <a:cs typeface="ＭＳ 明朝"/>
              </a:rPr>
              <a:t>集計</a:t>
            </a:r>
            <a:r>
              <a:rPr sz="1000" spc="5" dirty="0">
                <a:latin typeface="ＭＳ 明朝"/>
                <a:cs typeface="ＭＳ 明朝"/>
              </a:rPr>
              <a:t>。</a:t>
            </a:r>
            <a:r>
              <a:rPr sz="1000" dirty="0">
                <a:latin typeface="ＭＳ 明朝"/>
                <a:cs typeface="ＭＳ 明朝"/>
              </a:rPr>
              <a:t>（</a:t>
            </a:r>
            <a:r>
              <a:rPr sz="1000" spc="-5" dirty="0">
                <a:latin typeface="ＭＳ 明朝"/>
                <a:cs typeface="ＭＳ 明朝"/>
              </a:rPr>
              <a:t>令</a:t>
            </a:r>
            <a:r>
              <a:rPr sz="1000" spc="5" dirty="0">
                <a:latin typeface="ＭＳ 明朝"/>
                <a:cs typeface="ＭＳ 明朝"/>
              </a:rPr>
              <a:t>和</a:t>
            </a:r>
            <a:r>
              <a:rPr sz="1000" spc="-5" dirty="0">
                <a:latin typeface="ＭＳ 明朝"/>
                <a:cs typeface="ＭＳ 明朝"/>
              </a:rPr>
              <a:t>元年</a:t>
            </a:r>
            <a:r>
              <a:rPr sz="1000" spc="5" dirty="0">
                <a:latin typeface="ＭＳ 明朝"/>
                <a:cs typeface="ＭＳ 明朝"/>
              </a:rPr>
              <a:t>９</a:t>
            </a:r>
            <a:r>
              <a:rPr sz="1000" spc="-5" dirty="0">
                <a:latin typeface="ＭＳ 明朝"/>
                <a:cs typeface="ＭＳ 明朝"/>
              </a:rPr>
              <a:t>月集</a:t>
            </a:r>
            <a:r>
              <a:rPr sz="1000" spc="5" dirty="0">
                <a:latin typeface="ＭＳ 明朝"/>
                <a:cs typeface="ＭＳ 明朝"/>
              </a:rPr>
              <a:t>計</a:t>
            </a:r>
            <a:r>
              <a:rPr sz="1000" spc="-5" dirty="0">
                <a:latin typeface="ＭＳ 明朝"/>
                <a:cs typeface="ＭＳ 明朝"/>
              </a:rPr>
              <a:t>）</a:t>
            </a:r>
            <a:r>
              <a:rPr sz="1000" spc="-15" dirty="0">
                <a:latin typeface="ＭＳ 明朝"/>
                <a:cs typeface="ＭＳ 明朝"/>
              </a:rPr>
              <a:t> </a:t>
            </a:r>
            <a:r>
              <a:rPr sz="1000" spc="-5" dirty="0">
                <a:latin typeface="ＭＳ 明朝"/>
                <a:cs typeface="ＭＳ 明朝"/>
              </a:rPr>
              <a:t>。</a:t>
            </a:r>
            <a:endParaRPr sz="1000">
              <a:latin typeface="ＭＳ 明朝"/>
              <a:cs typeface="ＭＳ 明朝"/>
            </a:endParaRPr>
          </a:p>
        </p:txBody>
      </p:sp>
      <p:sp>
        <p:nvSpPr>
          <p:cNvPr id="9" name="object 9"/>
          <p:cNvSpPr/>
          <p:nvPr/>
        </p:nvSpPr>
        <p:spPr>
          <a:xfrm>
            <a:off x="5451347" y="2124455"/>
            <a:ext cx="4221480" cy="0"/>
          </a:xfrm>
          <a:custGeom>
            <a:avLst/>
            <a:gdLst/>
            <a:ahLst/>
            <a:cxnLst/>
            <a:rect l="l" t="t" r="r" b="b"/>
            <a:pathLst>
              <a:path w="4221480">
                <a:moveTo>
                  <a:pt x="0" y="0"/>
                </a:moveTo>
                <a:lnTo>
                  <a:pt x="4221480" y="0"/>
                </a:lnTo>
              </a:path>
            </a:pathLst>
          </a:custGeom>
          <a:ln w="9144">
            <a:solidFill>
              <a:srgbClr val="D9D9D9"/>
            </a:solidFill>
          </a:ln>
        </p:spPr>
        <p:txBody>
          <a:bodyPr wrap="square" lIns="0" tIns="0" rIns="0" bIns="0" rtlCol="0"/>
          <a:lstStyle/>
          <a:p>
            <a:endParaRPr/>
          </a:p>
        </p:txBody>
      </p:sp>
      <p:sp>
        <p:nvSpPr>
          <p:cNvPr id="10" name="object 10"/>
          <p:cNvSpPr/>
          <p:nvPr/>
        </p:nvSpPr>
        <p:spPr>
          <a:xfrm>
            <a:off x="5451347" y="1769364"/>
            <a:ext cx="4221480" cy="0"/>
          </a:xfrm>
          <a:custGeom>
            <a:avLst/>
            <a:gdLst/>
            <a:ahLst/>
            <a:cxnLst/>
            <a:rect l="l" t="t" r="r" b="b"/>
            <a:pathLst>
              <a:path w="4221480">
                <a:moveTo>
                  <a:pt x="0" y="0"/>
                </a:moveTo>
                <a:lnTo>
                  <a:pt x="4221480" y="0"/>
                </a:lnTo>
              </a:path>
            </a:pathLst>
          </a:custGeom>
          <a:ln w="9144">
            <a:solidFill>
              <a:srgbClr val="D9D9D9"/>
            </a:solidFill>
          </a:ln>
        </p:spPr>
        <p:txBody>
          <a:bodyPr wrap="square" lIns="0" tIns="0" rIns="0" bIns="0" rtlCol="0"/>
          <a:lstStyle/>
          <a:p>
            <a:endParaRPr/>
          </a:p>
        </p:txBody>
      </p:sp>
      <p:sp>
        <p:nvSpPr>
          <p:cNvPr id="11" name="object 11"/>
          <p:cNvSpPr/>
          <p:nvPr/>
        </p:nvSpPr>
        <p:spPr>
          <a:xfrm>
            <a:off x="5451347" y="1412747"/>
            <a:ext cx="4221480" cy="0"/>
          </a:xfrm>
          <a:custGeom>
            <a:avLst/>
            <a:gdLst/>
            <a:ahLst/>
            <a:cxnLst/>
            <a:rect l="l" t="t" r="r" b="b"/>
            <a:pathLst>
              <a:path w="4221480">
                <a:moveTo>
                  <a:pt x="0" y="0"/>
                </a:moveTo>
                <a:lnTo>
                  <a:pt x="4221480" y="0"/>
                </a:lnTo>
              </a:path>
            </a:pathLst>
          </a:custGeom>
          <a:ln w="9144">
            <a:solidFill>
              <a:srgbClr val="D9D9D9"/>
            </a:solidFill>
          </a:ln>
        </p:spPr>
        <p:txBody>
          <a:bodyPr wrap="square" lIns="0" tIns="0" rIns="0" bIns="0" rtlCol="0"/>
          <a:lstStyle/>
          <a:p>
            <a:endParaRPr/>
          </a:p>
        </p:txBody>
      </p:sp>
      <p:sp>
        <p:nvSpPr>
          <p:cNvPr id="12" name="object 12"/>
          <p:cNvSpPr/>
          <p:nvPr/>
        </p:nvSpPr>
        <p:spPr>
          <a:xfrm>
            <a:off x="5451347" y="1057655"/>
            <a:ext cx="4221480" cy="0"/>
          </a:xfrm>
          <a:custGeom>
            <a:avLst/>
            <a:gdLst/>
            <a:ahLst/>
            <a:cxnLst/>
            <a:rect l="l" t="t" r="r" b="b"/>
            <a:pathLst>
              <a:path w="4221480">
                <a:moveTo>
                  <a:pt x="0" y="0"/>
                </a:moveTo>
                <a:lnTo>
                  <a:pt x="4221480" y="0"/>
                </a:lnTo>
              </a:path>
            </a:pathLst>
          </a:custGeom>
          <a:ln w="9144">
            <a:solidFill>
              <a:srgbClr val="D9D9D9"/>
            </a:solidFill>
          </a:ln>
        </p:spPr>
        <p:txBody>
          <a:bodyPr wrap="square" lIns="0" tIns="0" rIns="0" bIns="0" rtlCol="0"/>
          <a:lstStyle/>
          <a:p>
            <a:endParaRPr/>
          </a:p>
        </p:txBody>
      </p:sp>
      <p:sp>
        <p:nvSpPr>
          <p:cNvPr id="13" name="object 13"/>
          <p:cNvSpPr/>
          <p:nvPr/>
        </p:nvSpPr>
        <p:spPr>
          <a:xfrm>
            <a:off x="5451347" y="2836164"/>
            <a:ext cx="4221480" cy="0"/>
          </a:xfrm>
          <a:custGeom>
            <a:avLst/>
            <a:gdLst/>
            <a:ahLst/>
            <a:cxnLst/>
            <a:rect l="l" t="t" r="r" b="b"/>
            <a:pathLst>
              <a:path w="4221480">
                <a:moveTo>
                  <a:pt x="0" y="0"/>
                </a:moveTo>
                <a:lnTo>
                  <a:pt x="4221480" y="0"/>
                </a:lnTo>
              </a:path>
            </a:pathLst>
          </a:custGeom>
          <a:ln w="9144">
            <a:solidFill>
              <a:srgbClr val="D9D9D9"/>
            </a:solidFill>
          </a:ln>
        </p:spPr>
        <p:txBody>
          <a:bodyPr wrap="square" lIns="0" tIns="0" rIns="0" bIns="0" rtlCol="0"/>
          <a:lstStyle/>
          <a:p>
            <a:endParaRPr/>
          </a:p>
        </p:txBody>
      </p:sp>
      <p:sp>
        <p:nvSpPr>
          <p:cNvPr id="14" name="object 14"/>
          <p:cNvSpPr/>
          <p:nvPr/>
        </p:nvSpPr>
        <p:spPr>
          <a:xfrm>
            <a:off x="5752338" y="1712214"/>
            <a:ext cx="3619500" cy="445134"/>
          </a:xfrm>
          <a:custGeom>
            <a:avLst/>
            <a:gdLst/>
            <a:ahLst/>
            <a:cxnLst/>
            <a:rect l="l" t="t" r="r" b="b"/>
            <a:pathLst>
              <a:path w="3619500" h="445135">
                <a:moveTo>
                  <a:pt x="0" y="445008"/>
                </a:moveTo>
                <a:lnTo>
                  <a:pt x="603503" y="256032"/>
                </a:lnTo>
                <a:lnTo>
                  <a:pt x="1207008" y="118872"/>
                </a:lnTo>
                <a:lnTo>
                  <a:pt x="1808988" y="54863"/>
                </a:lnTo>
                <a:lnTo>
                  <a:pt x="2412491" y="67056"/>
                </a:lnTo>
                <a:lnTo>
                  <a:pt x="3015995" y="0"/>
                </a:lnTo>
                <a:lnTo>
                  <a:pt x="3619500" y="51815"/>
                </a:lnTo>
              </a:path>
            </a:pathLst>
          </a:custGeom>
          <a:ln w="28955">
            <a:solidFill>
              <a:srgbClr val="4F81BC"/>
            </a:solidFill>
          </a:ln>
        </p:spPr>
        <p:txBody>
          <a:bodyPr wrap="square" lIns="0" tIns="0" rIns="0" bIns="0" rtlCol="0"/>
          <a:lstStyle/>
          <a:p>
            <a:endParaRPr/>
          </a:p>
        </p:txBody>
      </p:sp>
      <p:sp>
        <p:nvSpPr>
          <p:cNvPr id="15" name="object 15"/>
          <p:cNvSpPr/>
          <p:nvPr/>
        </p:nvSpPr>
        <p:spPr>
          <a:xfrm>
            <a:off x="5715380" y="2120264"/>
            <a:ext cx="73152" cy="73152"/>
          </a:xfrm>
          <a:prstGeom prst="rect">
            <a:avLst/>
          </a:prstGeom>
          <a:blipFill>
            <a:blip r:embed="rId3" cstate="print"/>
            <a:stretch>
              <a:fillRect/>
            </a:stretch>
          </a:blipFill>
        </p:spPr>
        <p:txBody>
          <a:bodyPr wrap="square" lIns="0" tIns="0" rIns="0" bIns="0" rtlCol="0"/>
          <a:lstStyle/>
          <a:p>
            <a:endParaRPr/>
          </a:p>
        </p:txBody>
      </p:sp>
      <p:sp>
        <p:nvSpPr>
          <p:cNvPr id="16" name="object 16"/>
          <p:cNvSpPr/>
          <p:nvPr/>
        </p:nvSpPr>
        <p:spPr>
          <a:xfrm>
            <a:off x="6318884" y="1932813"/>
            <a:ext cx="73151" cy="73151"/>
          </a:xfrm>
          <a:prstGeom prst="rect">
            <a:avLst/>
          </a:prstGeom>
          <a:blipFill>
            <a:blip r:embed="rId4" cstate="print"/>
            <a:stretch>
              <a:fillRect/>
            </a:stretch>
          </a:blipFill>
        </p:spPr>
        <p:txBody>
          <a:bodyPr wrap="square" lIns="0" tIns="0" rIns="0" bIns="0" rtlCol="0"/>
          <a:lstStyle/>
          <a:p>
            <a:endParaRPr/>
          </a:p>
        </p:txBody>
      </p:sp>
      <p:sp>
        <p:nvSpPr>
          <p:cNvPr id="17" name="object 17"/>
          <p:cNvSpPr/>
          <p:nvPr/>
        </p:nvSpPr>
        <p:spPr>
          <a:xfrm>
            <a:off x="6922389" y="1794129"/>
            <a:ext cx="73152" cy="73152"/>
          </a:xfrm>
          <a:prstGeom prst="rect">
            <a:avLst/>
          </a:prstGeom>
          <a:blipFill>
            <a:blip r:embed="rId4" cstate="print"/>
            <a:stretch>
              <a:fillRect/>
            </a:stretch>
          </a:blipFill>
        </p:spPr>
        <p:txBody>
          <a:bodyPr wrap="square" lIns="0" tIns="0" rIns="0" bIns="0" rtlCol="0"/>
          <a:lstStyle/>
          <a:p>
            <a:endParaRPr/>
          </a:p>
        </p:txBody>
      </p:sp>
      <p:sp>
        <p:nvSpPr>
          <p:cNvPr id="18" name="object 18"/>
          <p:cNvSpPr/>
          <p:nvPr/>
        </p:nvSpPr>
        <p:spPr>
          <a:xfrm>
            <a:off x="7525893" y="1730120"/>
            <a:ext cx="73151" cy="73152"/>
          </a:xfrm>
          <a:prstGeom prst="rect">
            <a:avLst/>
          </a:prstGeom>
          <a:blipFill>
            <a:blip r:embed="rId5" cstate="print"/>
            <a:stretch>
              <a:fillRect/>
            </a:stretch>
          </a:blipFill>
        </p:spPr>
        <p:txBody>
          <a:bodyPr wrap="square" lIns="0" tIns="0" rIns="0" bIns="0" rtlCol="0"/>
          <a:lstStyle/>
          <a:p>
            <a:endParaRPr/>
          </a:p>
        </p:txBody>
      </p:sp>
      <p:sp>
        <p:nvSpPr>
          <p:cNvPr id="19" name="object 19"/>
          <p:cNvSpPr/>
          <p:nvPr/>
        </p:nvSpPr>
        <p:spPr>
          <a:xfrm>
            <a:off x="8129396" y="1743836"/>
            <a:ext cx="73151" cy="73151"/>
          </a:xfrm>
          <a:prstGeom prst="rect">
            <a:avLst/>
          </a:prstGeom>
          <a:blipFill>
            <a:blip r:embed="rId3" cstate="print"/>
            <a:stretch>
              <a:fillRect/>
            </a:stretch>
          </a:blipFill>
        </p:spPr>
        <p:txBody>
          <a:bodyPr wrap="square" lIns="0" tIns="0" rIns="0" bIns="0" rtlCol="0"/>
          <a:lstStyle/>
          <a:p>
            <a:endParaRPr/>
          </a:p>
        </p:txBody>
      </p:sp>
      <p:sp>
        <p:nvSpPr>
          <p:cNvPr id="20" name="object 20"/>
          <p:cNvSpPr/>
          <p:nvPr/>
        </p:nvSpPr>
        <p:spPr>
          <a:xfrm>
            <a:off x="8732901" y="1675257"/>
            <a:ext cx="73151" cy="73152"/>
          </a:xfrm>
          <a:prstGeom prst="rect">
            <a:avLst/>
          </a:prstGeom>
          <a:blipFill>
            <a:blip r:embed="rId4" cstate="print"/>
            <a:stretch>
              <a:fillRect/>
            </a:stretch>
          </a:blipFill>
        </p:spPr>
        <p:txBody>
          <a:bodyPr wrap="square" lIns="0" tIns="0" rIns="0" bIns="0" rtlCol="0"/>
          <a:lstStyle/>
          <a:p>
            <a:endParaRPr/>
          </a:p>
        </p:txBody>
      </p:sp>
      <p:sp>
        <p:nvSpPr>
          <p:cNvPr id="21" name="object 21"/>
          <p:cNvSpPr/>
          <p:nvPr/>
        </p:nvSpPr>
        <p:spPr>
          <a:xfrm>
            <a:off x="9334881" y="1727073"/>
            <a:ext cx="73151" cy="73151"/>
          </a:xfrm>
          <a:prstGeom prst="rect">
            <a:avLst/>
          </a:prstGeom>
          <a:blipFill>
            <a:blip r:embed="rId4" cstate="print"/>
            <a:stretch>
              <a:fillRect/>
            </a:stretch>
          </a:blipFill>
        </p:spPr>
        <p:txBody>
          <a:bodyPr wrap="square" lIns="0" tIns="0" rIns="0" bIns="0" rtlCol="0"/>
          <a:lstStyle/>
          <a:p>
            <a:endParaRPr/>
          </a:p>
        </p:txBody>
      </p:sp>
      <p:sp>
        <p:nvSpPr>
          <p:cNvPr id="22" name="object 22"/>
          <p:cNvSpPr/>
          <p:nvPr/>
        </p:nvSpPr>
        <p:spPr>
          <a:xfrm>
            <a:off x="5752338" y="1760982"/>
            <a:ext cx="3619500" cy="469900"/>
          </a:xfrm>
          <a:custGeom>
            <a:avLst/>
            <a:gdLst/>
            <a:ahLst/>
            <a:cxnLst/>
            <a:rect l="l" t="t" r="r" b="b"/>
            <a:pathLst>
              <a:path w="3619500" h="469900">
                <a:moveTo>
                  <a:pt x="0" y="469391"/>
                </a:moveTo>
                <a:lnTo>
                  <a:pt x="603503" y="263651"/>
                </a:lnTo>
                <a:lnTo>
                  <a:pt x="1207008" y="124967"/>
                </a:lnTo>
                <a:lnTo>
                  <a:pt x="1808988" y="92963"/>
                </a:lnTo>
                <a:lnTo>
                  <a:pt x="2412491" y="73151"/>
                </a:lnTo>
                <a:lnTo>
                  <a:pt x="3015995" y="0"/>
                </a:lnTo>
                <a:lnTo>
                  <a:pt x="3619500" y="85343"/>
                </a:lnTo>
              </a:path>
            </a:pathLst>
          </a:custGeom>
          <a:ln w="28956">
            <a:solidFill>
              <a:srgbClr val="C0504D"/>
            </a:solidFill>
          </a:ln>
        </p:spPr>
        <p:txBody>
          <a:bodyPr wrap="square" lIns="0" tIns="0" rIns="0" bIns="0" rtlCol="0"/>
          <a:lstStyle/>
          <a:p>
            <a:endParaRPr/>
          </a:p>
        </p:txBody>
      </p:sp>
      <p:sp>
        <p:nvSpPr>
          <p:cNvPr id="23" name="object 23"/>
          <p:cNvSpPr/>
          <p:nvPr/>
        </p:nvSpPr>
        <p:spPr>
          <a:xfrm>
            <a:off x="5715380" y="2193417"/>
            <a:ext cx="73152" cy="73152"/>
          </a:xfrm>
          <a:prstGeom prst="rect">
            <a:avLst/>
          </a:prstGeom>
          <a:blipFill>
            <a:blip r:embed="rId6" cstate="print"/>
            <a:stretch>
              <a:fillRect/>
            </a:stretch>
          </a:blipFill>
        </p:spPr>
        <p:txBody>
          <a:bodyPr wrap="square" lIns="0" tIns="0" rIns="0" bIns="0" rtlCol="0"/>
          <a:lstStyle/>
          <a:p>
            <a:endParaRPr/>
          </a:p>
        </p:txBody>
      </p:sp>
      <p:sp>
        <p:nvSpPr>
          <p:cNvPr id="24" name="object 24"/>
          <p:cNvSpPr/>
          <p:nvPr/>
        </p:nvSpPr>
        <p:spPr>
          <a:xfrm>
            <a:off x="6318884" y="1989201"/>
            <a:ext cx="73151" cy="73151"/>
          </a:xfrm>
          <a:prstGeom prst="rect">
            <a:avLst/>
          </a:prstGeom>
          <a:blipFill>
            <a:blip r:embed="rId6" cstate="print"/>
            <a:stretch>
              <a:fillRect/>
            </a:stretch>
          </a:blipFill>
        </p:spPr>
        <p:txBody>
          <a:bodyPr wrap="square" lIns="0" tIns="0" rIns="0" bIns="0" rtlCol="0"/>
          <a:lstStyle/>
          <a:p>
            <a:endParaRPr/>
          </a:p>
        </p:txBody>
      </p:sp>
      <p:sp>
        <p:nvSpPr>
          <p:cNvPr id="25" name="object 25"/>
          <p:cNvSpPr/>
          <p:nvPr/>
        </p:nvSpPr>
        <p:spPr>
          <a:xfrm>
            <a:off x="6922389" y="1850517"/>
            <a:ext cx="73152" cy="73152"/>
          </a:xfrm>
          <a:prstGeom prst="rect">
            <a:avLst/>
          </a:prstGeom>
          <a:blipFill>
            <a:blip r:embed="rId6" cstate="print"/>
            <a:stretch>
              <a:fillRect/>
            </a:stretch>
          </a:blipFill>
        </p:spPr>
        <p:txBody>
          <a:bodyPr wrap="square" lIns="0" tIns="0" rIns="0" bIns="0" rtlCol="0"/>
          <a:lstStyle/>
          <a:p>
            <a:endParaRPr/>
          </a:p>
        </p:txBody>
      </p:sp>
      <p:sp>
        <p:nvSpPr>
          <p:cNvPr id="26" name="object 26"/>
          <p:cNvSpPr/>
          <p:nvPr/>
        </p:nvSpPr>
        <p:spPr>
          <a:xfrm>
            <a:off x="7525893" y="1816989"/>
            <a:ext cx="73151" cy="73152"/>
          </a:xfrm>
          <a:prstGeom prst="rect">
            <a:avLst/>
          </a:prstGeom>
          <a:blipFill>
            <a:blip r:embed="rId7" cstate="print"/>
            <a:stretch>
              <a:fillRect/>
            </a:stretch>
          </a:blipFill>
        </p:spPr>
        <p:txBody>
          <a:bodyPr wrap="square" lIns="0" tIns="0" rIns="0" bIns="0" rtlCol="0"/>
          <a:lstStyle/>
          <a:p>
            <a:endParaRPr/>
          </a:p>
        </p:txBody>
      </p:sp>
      <p:sp>
        <p:nvSpPr>
          <p:cNvPr id="27" name="object 27"/>
          <p:cNvSpPr/>
          <p:nvPr/>
        </p:nvSpPr>
        <p:spPr>
          <a:xfrm>
            <a:off x="8129396" y="1798701"/>
            <a:ext cx="73151" cy="73151"/>
          </a:xfrm>
          <a:prstGeom prst="rect">
            <a:avLst/>
          </a:prstGeom>
          <a:blipFill>
            <a:blip r:embed="rId6" cstate="print"/>
            <a:stretch>
              <a:fillRect/>
            </a:stretch>
          </a:blipFill>
        </p:spPr>
        <p:txBody>
          <a:bodyPr wrap="square" lIns="0" tIns="0" rIns="0" bIns="0" rtlCol="0"/>
          <a:lstStyle/>
          <a:p>
            <a:endParaRPr/>
          </a:p>
        </p:txBody>
      </p:sp>
      <p:sp>
        <p:nvSpPr>
          <p:cNvPr id="28" name="object 28"/>
          <p:cNvSpPr/>
          <p:nvPr/>
        </p:nvSpPr>
        <p:spPr>
          <a:xfrm>
            <a:off x="8732901" y="1725548"/>
            <a:ext cx="73151" cy="73151"/>
          </a:xfrm>
          <a:prstGeom prst="rect">
            <a:avLst/>
          </a:prstGeom>
          <a:blipFill>
            <a:blip r:embed="rId8" cstate="print"/>
            <a:stretch>
              <a:fillRect/>
            </a:stretch>
          </a:blipFill>
        </p:spPr>
        <p:txBody>
          <a:bodyPr wrap="square" lIns="0" tIns="0" rIns="0" bIns="0" rtlCol="0"/>
          <a:lstStyle/>
          <a:p>
            <a:endParaRPr/>
          </a:p>
        </p:txBody>
      </p:sp>
      <p:sp>
        <p:nvSpPr>
          <p:cNvPr id="29" name="object 29"/>
          <p:cNvSpPr/>
          <p:nvPr/>
        </p:nvSpPr>
        <p:spPr>
          <a:xfrm>
            <a:off x="9334881" y="1809369"/>
            <a:ext cx="73151" cy="73152"/>
          </a:xfrm>
          <a:prstGeom prst="rect">
            <a:avLst/>
          </a:prstGeom>
          <a:blipFill>
            <a:blip r:embed="rId6" cstate="print"/>
            <a:stretch>
              <a:fillRect/>
            </a:stretch>
          </a:blipFill>
        </p:spPr>
        <p:txBody>
          <a:bodyPr wrap="square" lIns="0" tIns="0" rIns="0" bIns="0" rtlCol="0"/>
          <a:lstStyle/>
          <a:p>
            <a:endParaRPr/>
          </a:p>
        </p:txBody>
      </p:sp>
      <p:sp>
        <p:nvSpPr>
          <p:cNvPr id="30" name="object 30"/>
          <p:cNvSpPr/>
          <p:nvPr/>
        </p:nvSpPr>
        <p:spPr>
          <a:xfrm>
            <a:off x="5752338" y="1655826"/>
            <a:ext cx="3619500" cy="447040"/>
          </a:xfrm>
          <a:custGeom>
            <a:avLst/>
            <a:gdLst/>
            <a:ahLst/>
            <a:cxnLst/>
            <a:rect l="l" t="t" r="r" b="b"/>
            <a:pathLst>
              <a:path w="3619500" h="447039">
                <a:moveTo>
                  <a:pt x="0" y="446532"/>
                </a:moveTo>
                <a:lnTo>
                  <a:pt x="603503" y="266700"/>
                </a:lnTo>
                <a:lnTo>
                  <a:pt x="1207008" y="124968"/>
                </a:lnTo>
                <a:lnTo>
                  <a:pt x="1808988" y="47244"/>
                </a:lnTo>
                <a:lnTo>
                  <a:pt x="2412491" y="71627"/>
                </a:lnTo>
                <a:lnTo>
                  <a:pt x="3015995" y="0"/>
                </a:lnTo>
                <a:lnTo>
                  <a:pt x="3619500" y="33527"/>
                </a:lnTo>
              </a:path>
            </a:pathLst>
          </a:custGeom>
          <a:ln w="28955">
            <a:solidFill>
              <a:srgbClr val="9BBA58"/>
            </a:solidFill>
          </a:ln>
        </p:spPr>
        <p:txBody>
          <a:bodyPr wrap="square" lIns="0" tIns="0" rIns="0" bIns="0" rtlCol="0"/>
          <a:lstStyle/>
          <a:p>
            <a:endParaRPr/>
          </a:p>
        </p:txBody>
      </p:sp>
      <p:sp>
        <p:nvSpPr>
          <p:cNvPr id="31" name="object 31"/>
          <p:cNvSpPr/>
          <p:nvPr/>
        </p:nvSpPr>
        <p:spPr>
          <a:xfrm>
            <a:off x="5715380" y="2065401"/>
            <a:ext cx="73152" cy="73151"/>
          </a:xfrm>
          <a:prstGeom prst="rect">
            <a:avLst/>
          </a:prstGeom>
          <a:blipFill>
            <a:blip r:embed="rId9" cstate="print"/>
            <a:stretch>
              <a:fillRect/>
            </a:stretch>
          </a:blipFill>
        </p:spPr>
        <p:txBody>
          <a:bodyPr wrap="square" lIns="0" tIns="0" rIns="0" bIns="0" rtlCol="0"/>
          <a:lstStyle/>
          <a:p>
            <a:endParaRPr/>
          </a:p>
        </p:txBody>
      </p:sp>
      <p:sp>
        <p:nvSpPr>
          <p:cNvPr id="32" name="object 32"/>
          <p:cNvSpPr/>
          <p:nvPr/>
        </p:nvSpPr>
        <p:spPr>
          <a:xfrm>
            <a:off x="6318884" y="1887092"/>
            <a:ext cx="73151" cy="73152"/>
          </a:xfrm>
          <a:prstGeom prst="rect">
            <a:avLst/>
          </a:prstGeom>
          <a:blipFill>
            <a:blip r:embed="rId10" cstate="print"/>
            <a:stretch>
              <a:fillRect/>
            </a:stretch>
          </a:blipFill>
        </p:spPr>
        <p:txBody>
          <a:bodyPr wrap="square" lIns="0" tIns="0" rIns="0" bIns="0" rtlCol="0"/>
          <a:lstStyle/>
          <a:p>
            <a:endParaRPr/>
          </a:p>
        </p:txBody>
      </p:sp>
      <p:sp>
        <p:nvSpPr>
          <p:cNvPr id="33" name="object 33"/>
          <p:cNvSpPr/>
          <p:nvPr/>
        </p:nvSpPr>
        <p:spPr>
          <a:xfrm>
            <a:off x="6922389" y="1745360"/>
            <a:ext cx="73152" cy="73151"/>
          </a:xfrm>
          <a:prstGeom prst="rect">
            <a:avLst/>
          </a:prstGeom>
          <a:blipFill>
            <a:blip r:embed="rId10" cstate="print"/>
            <a:stretch>
              <a:fillRect/>
            </a:stretch>
          </a:blipFill>
        </p:spPr>
        <p:txBody>
          <a:bodyPr wrap="square" lIns="0" tIns="0" rIns="0" bIns="0" rtlCol="0"/>
          <a:lstStyle/>
          <a:p>
            <a:endParaRPr/>
          </a:p>
        </p:txBody>
      </p:sp>
      <p:sp>
        <p:nvSpPr>
          <p:cNvPr id="34" name="object 34"/>
          <p:cNvSpPr/>
          <p:nvPr/>
        </p:nvSpPr>
        <p:spPr>
          <a:xfrm>
            <a:off x="7525893" y="1667636"/>
            <a:ext cx="73151" cy="73151"/>
          </a:xfrm>
          <a:prstGeom prst="rect">
            <a:avLst/>
          </a:prstGeom>
          <a:blipFill>
            <a:blip r:embed="rId11" cstate="print"/>
            <a:stretch>
              <a:fillRect/>
            </a:stretch>
          </a:blipFill>
        </p:spPr>
        <p:txBody>
          <a:bodyPr wrap="square" lIns="0" tIns="0" rIns="0" bIns="0" rtlCol="0"/>
          <a:lstStyle/>
          <a:p>
            <a:endParaRPr/>
          </a:p>
        </p:txBody>
      </p:sp>
      <p:sp>
        <p:nvSpPr>
          <p:cNvPr id="35" name="object 35"/>
          <p:cNvSpPr/>
          <p:nvPr/>
        </p:nvSpPr>
        <p:spPr>
          <a:xfrm>
            <a:off x="8129396" y="1690497"/>
            <a:ext cx="73151" cy="73151"/>
          </a:xfrm>
          <a:prstGeom prst="rect">
            <a:avLst/>
          </a:prstGeom>
          <a:blipFill>
            <a:blip r:embed="rId9" cstate="print"/>
            <a:stretch>
              <a:fillRect/>
            </a:stretch>
          </a:blipFill>
        </p:spPr>
        <p:txBody>
          <a:bodyPr wrap="square" lIns="0" tIns="0" rIns="0" bIns="0" rtlCol="0"/>
          <a:lstStyle/>
          <a:p>
            <a:endParaRPr/>
          </a:p>
        </p:txBody>
      </p:sp>
      <p:sp>
        <p:nvSpPr>
          <p:cNvPr id="36" name="object 36"/>
          <p:cNvSpPr/>
          <p:nvPr/>
        </p:nvSpPr>
        <p:spPr>
          <a:xfrm>
            <a:off x="8732901" y="1620392"/>
            <a:ext cx="73151" cy="73152"/>
          </a:xfrm>
          <a:prstGeom prst="rect">
            <a:avLst/>
          </a:prstGeom>
          <a:blipFill>
            <a:blip r:embed="rId10" cstate="print"/>
            <a:stretch>
              <a:fillRect/>
            </a:stretch>
          </a:blipFill>
        </p:spPr>
        <p:txBody>
          <a:bodyPr wrap="square" lIns="0" tIns="0" rIns="0" bIns="0" rtlCol="0"/>
          <a:lstStyle/>
          <a:p>
            <a:endParaRPr/>
          </a:p>
        </p:txBody>
      </p:sp>
      <p:sp>
        <p:nvSpPr>
          <p:cNvPr id="37" name="object 37"/>
          <p:cNvSpPr/>
          <p:nvPr/>
        </p:nvSpPr>
        <p:spPr>
          <a:xfrm>
            <a:off x="9334881" y="1652397"/>
            <a:ext cx="73151" cy="73151"/>
          </a:xfrm>
          <a:prstGeom prst="rect">
            <a:avLst/>
          </a:prstGeom>
          <a:blipFill>
            <a:blip r:embed="rId9" cstate="print"/>
            <a:stretch>
              <a:fillRect/>
            </a:stretch>
          </a:blipFill>
        </p:spPr>
        <p:txBody>
          <a:bodyPr wrap="square" lIns="0" tIns="0" rIns="0" bIns="0" rtlCol="0"/>
          <a:lstStyle/>
          <a:p>
            <a:endParaRPr/>
          </a:p>
        </p:txBody>
      </p:sp>
      <p:sp>
        <p:nvSpPr>
          <p:cNvPr id="38" name="object 38"/>
          <p:cNvSpPr/>
          <p:nvPr/>
        </p:nvSpPr>
        <p:spPr>
          <a:xfrm>
            <a:off x="5752338" y="1917954"/>
            <a:ext cx="3619500" cy="386080"/>
          </a:xfrm>
          <a:custGeom>
            <a:avLst/>
            <a:gdLst/>
            <a:ahLst/>
            <a:cxnLst/>
            <a:rect l="l" t="t" r="r" b="b"/>
            <a:pathLst>
              <a:path w="3619500" h="386080">
                <a:moveTo>
                  <a:pt x="0" y="385572"/>
                </a:moveTo>
                <a:lnTo>
                  <a:pt x="603503" y="213360"/>
                </a:lnTo>
                <a:lnTo>
                  <a:pt x="1207008" y="103632"/>
                </a:lnTo>
                <a:lnTo>
                  <a:pt x="1808988" y="71628"/>
                </a:lnTo>
                <a:lnTo>
                  <a:pt x="2412491" y="68580"/>
                </a:lnTo>
                <a:lnTo>
                  <a:pt x="3015995" y="0"/>
                </a:lnTo>
                <a:lnTo>
                  <a:pt x="3619500" y="59436"/>
                </a:lnTo>
              </a:path>
            </a:pathLst>
          </a:custGeom>
          <a:ln w="28956">
            <a:solidFill>
              <a:srgbClr val="8063A1"/>
            </a:solidFill>
          </a:ln>
        </p:spPr>
        <p:txBody>
          <a:bodyPr wrap="square" lIns="0" tIns="0" rIns="0" bIns="0" rtlCol="0"/>
          <a:lstStyle/>
          <a:p>
            <a:endParaRPr/>
          </a:p>
        </p:txBody>
      </p:sp>
      <p:sp>
        <p:nvSpPr>
          <p:cNvPr id="39" name="object 39"/>
          <p:cNvSpPr/>
          <p:nvPr/>
        </p:nvSpPr>
        <p:spPr>
          <a:xfrm>
            <a:off x="5715380" y="2268092"/>
            <a:ext cx="73152" cy="73152"/>
          </a:xfrm>
          <a:prstGeom prst="rect">
            <a:avLst/>
          </a:prstGeom>
          <a:blipFill>
            <a:blip r:embed="rId12" cstate="print"/>
            <a:stretch>
              <a:fillRect/>
            </a:stretch>
          </a:blipFill>
        </p:spPr>
        <p:txBody>
          <a:bodyPr wrap="square" lIns="0" tIns="0" rIns="0" bIns="0" rtlCol="0"/>
          <a:lstStyle/>
          <a:p>
            <a:endParaRPr/>
          </a:p>
        </p:txBody>
      </p:sp>
      <p:sp>
        <p:nvSpPr>
          <p:cNvPr id="40" name="object 40"/>
          <p:cNvSpPr/>
          <p:nvPr/>
        </p:nvSpPr>
        <p:spPr>
          <a:xfrm>
            <a:off x="6318884" y="2095880"/>
            <a:ext cx="73151" cy="73152"/>
          </a:xfrm>
          <a:prstGeom prst="rect">
            <a:avLst/>
          </a:prstGeom>
          <a:blipFill>
            <a:blip r:embed="rId13" cstate="print"/>
            <a:stretch>
              <a:fillRect/>
            </a:stretch>
          </a:blipFill>
        </p:spPr>
        <p:txBody>
          <a:bodyPr wrap="square" lIns="0" tIns="0" rIns="0" bIns="0" rtlCol="0"/>
          <a:lstStyle/>
          <a:p>
            <a:endParaRPr/>
          </a:p>
        </p:txBody>
      </p:sp>
      <p:sp>
        <p:nvSpPr>
          <p:cNvPr id="41" name="object 41"/>
          <p:cNvSpPr/>
          <p:nvPr/>
        </p:nvSpPr>
        <p:spPr>
          <a:xfrm>
            <a:off x="6922389" y="1984629"/>
            <a:ext cx="73152" cy="73152"/>
          </a:xfrm>
          <a:prstGeom prst="rect">
            <a:avLst/>
          </a:prstGeom>
          <a:blipFill>
            <a:blip r:embed="rId13" cstate="print"/>
            <a:stretch>
              <a:fillRect/>
            </a:stretch>
          </a:blipFill>
        </p:spPr>
        <p:txBody>
          <a:bodyPr wrap="square" lIns="0" tIns="0" rIns="0" bIns="0" rtlCol="0"/>
          <a:lstStyle/>
          <a:p>
            <a:endParaRPr/>
          </a:p>
        </p:txBody>
      </p:sp>
      <p:sp>
        <p:nvSpPr>
          <p:cNvPr id="42" name="object 42"/>
          <p:cNvSpPr/>
          <p:nvPr/>
        </p:nvSpPr>
        <p:spPr>
          <a:xfrm>
            <a:off x="7525893" y="1952625"/>
            <a:ext cx="73151" cy="73151"/>
          </a:xfrm>
          <a:prstGeom prst="rect">
            <a:avLst/>
          </a:prstGeom>
          <a:blipFill>
            <a:blip r:embed="rId14" cstate="print"/>
            <a:stretch>
              <a:fillRect/>
            </a:stretch>
          </a:blipFill>
        </p:spPr>
        <p:txBody>
          <a:bodyPr wrap="square" lIns="0" tIns="0" rIns="0" bIns="0" rtlCol="0"/>
          <a:lstStyle/>
          <a:p>
            <a:endParaRPr/>
          </a:p>
        </p:txBody>
      </p:sp>
      <p:sp>
        <p:nvSpPr>
          <p:cNvPr id="43" name="object 43"/>
          <p:cNvSpPr/>
          <p:nvPr/>
        </p:nvSpPr>
        <p:spPr>
          <a:xfrm>
            <a:off x="8129396" y="1949576"/>
            <a:ext cx="73151" cy="73152"/>
          </a:xfrm>
          <a:prstGeom prst="rect">
            <a:avLst/>
          </a:prstGeom>
          <a:blipFill>
            <a:blip r:embed="rId12" cstate="print"/>
            <a:stretch>
              <a:fillRect/>
            </a:stretch>
          </a:blipFill>
        </p:spPr>
        <p:txBody>
          <a:bodyPr wrap="square" lIns="0" tIns="0" rIns="0" bIns="0" rtlCol="0"/>
          <a:lstStyle/>
          <a:p>
            <a:endParaRPr/>
          </a:p>
        </p:txBody>
      </p:sp>
      <p:sp>
        <p:nvSpPr>
          <p:cNvPr id="44" name="object 44"/>
          <p:cNvSpPr/>
          <p:nvPr/>
        </p:nvSpPr>
        <p:spPr>
          <a:xfrm>
            <a:off x="8732901" y="1882520"/>
            <a:ext cx="73151" cy="73152"/>
          </a:xfrm>
          <a:prstGeom prst="rect">
            <a:avLst/>
          </a:prstGeom>
          <a:blipFill>
            <a:blip r:embed="rId12" cstate="print"/>
            <a:stretch>
              <a:fillRect/>
            </a:stretch>
          </a:blipFill>
        </p:spPr>
        <p:txBody>
          <a:bodyPr wrap="square" lIns="0" tIns="0" rIns="0" bIns="0" rtlCol="0"/>
          <a:lstStyle/>
          <a:p>
            <a:endParaRPr/>
          </a:p>
        </p:txBody>
      </p:sp>
      <p:sp>
        <p:nvSpPr>
          <p:cNvPr id="45" name="object 45"/>
          <p:cNvSpPr/>
          <p:nvPr/>
        </p:nvSpPr>
        <p:spPr>
          <a:xfrm>
            <a:off x="9334881" y="1940432"/>
            <a:ext cx="73151" cy="73152"/>
          </a:xfrm>
          <a:prstGeom prst="rect">
            <a:avLst/>
          </a:prstGeom>
          <a:blipFill>
            <a:blip r:embed="rId12" cstate="print"/>
            <a:stretch>
              <a:fillRect/>
            </a:stretch>
          </a:blipFill>
        </p:spPr>
        <p:txBody>
          <a:bodyPr wrap="square" lIns="0" tIns="0" rIns="0" bIns="0" rtlCol="0"/>
          <a:lstStyle/>
          <a:p>
            <a:endParaRPr/>
          </a:p>
        </p:txBody>
      </p:sp>
      <p:sp>
        <p:nvSpPr>
          <p:cNvPr id="46" name="object 46"/>
          <p:cNvSpPr txBox="1"/>
          <p:nvPr/>
        </p:nvSpPr>
        <p:spPr>
          <a:xfrm>
            <a:off x="5859779" y="2055622"/>
            <a:ext cx="183515" cy="186690"/>
          </a:xfrm>
          <a:prstGeom prst="rect">
            <a:avLst/>
          </a:prstGeom>
        </p:spPr>
        <p:txBody>
          <a:bodyPr vert="horz" wrap="square" lIns="0" tIns="13335" rIns="0" bIns="0" rtlCol="0">
            <a:spAutoFit/>
          </a:bodyPr>
          <a:lstStyle/>
          <a:p>
            <a:pPr>
              <a:lnSpc>
                <a:spcPct val="100000"/>
              </a:lnSpc>
              <a:spcBef>
                <a:spcPts val="105"/>
              </a:spcBef>
            </a:pPr>
            <a:r>
              <a:rPr sz="1050" spc="5" dirty="0">
                <a:solidFill>
                  <a:srgbClr val="404040"/>
                </a:solidFill>
                <a:latin typeface="Calibri"/>
                <a:cs typeface="Calibri"/>
              </a:rPr>
              <a:t>8</a:t>
            </a:r>
            <a:r>
              <a:rPr sz="1050" spc="-5" dirty="0">
                <a:solidFill>
                  <a:srgbClr val="404040"/>
                </a:solidFill>
                <a:latin typeface="Calibri"/>
                <a:cs typeface="Calibri"/>
              </a:rPr>
              <a:t>.8</a:t>
            </a:r>
            <a:endParaRPr sz="1050">
              <a:latin typeface="Calibri"/>
              <a:cs typeface="Calibri"/>
            </a:endParaRPr>
          </a:p>
        </p:txBody>
      </p:sp>
      <p:sp>
        <p:nvSpPr>
          <p:cNvPr id="47" name="object 47"/>
          <p:cNvSpPr txBox="1"/>
          <p:nvPr/>
        </p:nvSpPr>
        <p:spPr>
          <a:xfrm>
            <a:off x="7668768" y="1665223"/>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11</a:t>
            </a:r>
            <a:r>
              <a:rPr sz="1050" spc="-5" dirty="0">
                <a:solidFill>
                  <a:srgbClr val="404040"/>
                </a:solidFill>
                <a:latin typeface="Calibri"/>
                <a:cs typeface="Calibri"/>
              </a:rPr>
              <a:t>.0</a:t>
            </a:r>
            <a:endParaRPr sz="1050">
              <a:latin typeface="Calibri"/>
              <a:cs typeface="Calibri"/>
            </a:endParaRPr>
          </a:p>
        </p:txBody>
      </p:sp>
      <p:sp>
        <p:nvSpPr>
          <p:cNvPr id="48" name="object 48"/>
          <p:cNvSpPr txBox="1"/>
          <p:nvPr/>
        </p:nvSpPr>
        <p:spPr>
          <a:xfrm>
            <a:off x="9478644" y="1662176"/>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11</a:t>
            </a:r>
            <a:r>
              <a:rPr sz="1050" spc="-5" dirty="0">
                <a:solidFill>
                  <a:srgbClr val="404040"/>
                </a:solidFill>
                <a:latin typeface="Calibri"/>
                <a:cs typeface="Calibri"/>
              </a:rPr>
              <a:t>.0</a:t>
            </a:r>
            <a:endParaRPr sz="1050">
              <a:latin typeface="Calibri"/>
              <a:cs typeface="Calibri"/>
            </a:endParaRPr>
          </a:p>
        </p:txBody>
      </p:sp>
      <p:sp>
        <p:nvSpPr>
          <p:cNvPr id="49" name="object 49"/>
          <p:cNvSpPr txBox="1"/>
          <p:nvPr/>
        </p:nvSpPr>
        <p:spPr>
          <a:xfrm>
            <a:off x="5859779" y="2128520"/>
            <a:ext cx="183515" cy="186690"/>
          </a:xfrm>
          <a:prstGeom prst="rect">
            <a:avLst/>
          </a:prstGeom>
        </p:spPr>
        <p:txBody>
          <a:bodyPr vert="horz" wrap="square" lIns="0" tIns="13335" rIns="0" bIns="0" rtlCol="0">
            <a:spAutoFit/>
          </a:bodyPr>
          <a:lstStyle/>
          <a:p>
            <a:pPr>
              <a:lnSpc>
                <a:spcPct val="100000"/>
              </a:lnSpc>
              <a:spcBef>
                <a:spcPts val="105"/>
              </a:spcBef>
            </a:pPr>
            <a:r>
              <a:rPr sz="1050" spc="5" dirty="0">
                <a:solidFill>
                  <a:srgbClr val="404040"/>
                </a:solidFill>
                <a:latin typeface="Calibri"/>
                <a:cs typeface="Calibri"/>
              </a:rPr>
              <a:t>8</a:t>
            </a:r>
            <a:r>
              <a:rPr sz="1050" spc="-5" dirty="0">
                <a:solidFill>
                  <a:srgbClr val="404040"/>
                </a:solidFill>
                <a:latin typeface="Calibri"/>
                <a:cs typeface="Calibri"/>
              </a:rPr>
              <a:t>.4</a:t>
            </a:r>
            <a:endParaRPr sz="1050">
              <a:latin typeface="Calibri"/>
              <a:cs typeface="Calibri"/>
            </a:endParaRPr>
          </a:p>
        </p:txBody>
      </p:sp>
      <p:sp>
        <p:nvSpPr>
          <p:cNvPr id="50" name="object 50"/>
          <p:cNvSpPr txBox="1"/>
          <p:nvPr/>
        </p:nvSpPr>
        <p:spPr>
          <a:xfrm>
            <a:off x="7065264" y="1784730"/>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10</a:t>
            </a:r>
            <a:r>
              <a:rPr sz="1050" spc="-5" dirty="0">
                <a:solidFill>
                  <a:srgbClr val="404040"/>
                </a:solidFill>
                <a:latin typeface="Calibri"/>
                <a:cs typeface="Calibri"/>
              </a:rPr>
              <a:t>.3</a:t>
            </a:r>
            <a:endParaRPr sz="1050">
              <a:latin typeface="Calibri"/>
              <a:cs typeface="Calibri"/>
            </a:endParaRPr>
          </a:p>
        </p:txBody>
      </p:sp>
      <p:sp>
        <p:nvSpPr>
          <p:cNvPr id="51" name="object 51"/>
          <p:cNvSpPr txBox="1"/>
          <p:nvPr/>
        </p:nvSpPr>
        <p:spPr>
          <a:xfrm>
            <a:off x="7668768" y="1752346"/>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10</a:t>
            </a:r>
            <a:r>
              <a:rPr sz="1050" spc="-5" dirty="0">
                <a:solidFill>
                  <a:srgbClr val="404040"/>
                </a:solidFill>
                <a:latin typeface="Calibri"/>
                <a:cs typeface="Calibri"/>
              </a:rPr>
              <a:t>.5</a:t>
            </a:r>
            <a:endParaRPr sz="1050">
              <a:latin typeface="Calibri"/>
              <a:cs typeface="Calibri"/>
            </a:endParaRPr>
          </a:p>
        </p:txBody>
      </p:sp>
      <p:sp>
        <p:nvSpPr>
          <p:cNvPr id="52" name="object 52"/>
          <p:cNvSpPr txBox="1"/>
          <p:nvPr/>
        </p:nvSpPr>
        <p:spPr>
          <a:xfrm>
            <a:off x="8272018" y="1733169"/>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10</a:t>
            </a:r>
            <a:r>
              <a:rPr sz="1050" spc="-5" dirty="0">
                <a:solidFill>
                  <a:srgbClr val="404040"/>
                </a:solidFill>
                <a:latin typeface="Calibri"/>
                <a:cs typeface="Calibri"/>
              </a:rPr>
              <a:t>.6</a:t>
            </a:r>
            <a:endParaRPr sz="1050">
              <a:latin typeface="Calibri"/>
              <a:cs typeface="Calibri"/>
            </a:endParaRPr>
          </a:p>
        </p:txBody>
      </p:sp>
      <p:sp>
        <p:nvSpPr>
          <p:cNvPr id="53" name="object 53"/>
          <p:cNvSpPr txBox="1"/>
          <p:nvPr/>
        </p:nvSpPr>
        <p:spPr>
          <a:xfrm>
            <a:off x="8875521" y="1660016"/>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11</a:t>
            </a:r>
            <a:r>
              <a:rPr sz="1050" spc="-5" dirty="0">
                <a:solidFill>
                  <a:srgbClr val="404040"/>
                </a:solidFill>
                <a:latin typeface="Calibri"/>
                <a:cs typeface="Calibri"/>
              </a:rPr>
              <a:t>.0</a:t>
            </a:r>
            <a:endParaRPr sz="1050">
              <a:latin typeface="Calibri"/>
              <a:cs typeface="Calibri"/>
            </a:endParaRPr>
          </a:p>
        </p:txBody>
      </p:sp>
      <p:sp>
        <p:nvSpPr>
          <p:cNvPr id="54" name="object 54"/>
          <p:cNvSpPr txBox="1"/>
          <p:nvPr/>
        </p:nvSpPr>
        <p:spPr>
          <a:xfrm>
            <a:off x="9478644" y="1744726"/>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10</a:t>
            </a:r>
            <a:r>
              <a:rPr sz="1050" spc="-5" dirty="0">
                <a:solidFill>
                  <a:srgbClr val="404040"/>
                </a:solidFill>
                <a:latin typeface="Calibri"/>
                <a:cs typeface="Calibri"/>
              </a:rPr>
              <a:t>.6</a:t>
            </a:r>
            <a:endParaRPr sz="1050">
              <a:latin typeface="Calibri"/>
              <a:cs typeface="Calibri"/>
            </a:endParaRPr>
          </a:p>
        </p:txBody>
      </p:sp>
      <p:sp>
        <p:nvSpPr>
          <p:cNvPr id="55" name="object 55"/>
          <p:cNvSpPr txBox="1"/>
          <p:nvPr/>
        </p:nvSpPr>
        <p:spPr>
          <a:xfrm>
            <a:off x="5672073" y="1839594"/>
            <a:ext cx="173990"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404040"/>
                </a:solidFill>
                <a:latin typeface="Calibri"/>
                <a:cs typeface="Calibri"/>
              </a:rPr>
              <a:t>9.1</a:t>
            </a:r>
            <a:endParaRPr sz="1000">
              <a:latin typeface="Calibri"/>
              <a:cs typeface="Calibri"/>
            </a:endParaRPr>
          </a:p>
        </p:txBody>
      </p:sp>
      <p:sp>
        <p:nvSpPr>
          <p:cNvPr id="56" name="object 56"/>
          <p:cNvSpPr txBox="1"/>
          <p:nvPr/>
        </p:nvSpPr>
        <p:spPr>
          <a:xfrm>
            <a:off x="6846696" y="1518919"/>
            <a:ext cx="237490"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404040"/>
                </a:solidFill>
                <a:latin typeface="Calibri"/>
                <a:cs typeface="Calibri"/>
              </a:rPr>
              <a:t>10.9</a:t>
            </a:r>
            <a:endParaRPr sz="1000">
              <a:latin typeface="Calibri"/>
              <a:cs typeface="Calibri"/>
            </a:endParaRPr>
          </a:p>
        </p:txBody>
      </p:sp>
      <p:sp>
        <p:nvSpPr>
          <p:cNvPr id="57" name="object 57"/>
          <p:cNvSpPr txBox="1"/>
          <p:nvPr/>
        </p:nvSpPr>
        <p:spPr>
          <a:xfrm>
            <a:off x="7450201" y="1441449"/>
            <a:ext cx="237490"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404040"/>
                </a:solidFill>
                <a:latin typeface="Calibri"/>
                <a:cs typeface="Calibri"/>
              </a:rPr>
              <a:t>11.4</a:t>
            </a:r>
            <a:endParaRPr sz="1000">
              <a:latin typeface="Calibri"/>
              <a:cs typeface="Calibri"/>
            </a:endParaRPr>
          </a:p>
        </p:txBody>
      </p:sp>
      <p:sp>
        <p:nvSpPr>
          <p:cNvPr id="58" name="object 58"/>
          <p:cNvSpPr txBox="1"/>
          <p:nvPr/>
        </p:nvSpPr>
        <p:spPr>
          <a:xfrm>
            <a:off x="8053451" y="1464944"/>
            <a:ext cx="237490"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404040"/>
                </a:solidFill>
                <a:latin typeface="Calibri"/>
                <a:cs typeface="Calibri"/>
              </a:rPr>
              <a:t>11.2</a:t>
            </a:r>
            <a:endParaRPr sz="1000">
              <a:latin typeface="Calibri"/>
              <a:cs typeface="Calibri"/>
            </a:endParaRPr>
          </a:p>
        </p:txBody>
      </p:sp>
      <p:sp>
        <p:nvSpPr>
          <p:cNvPr id="59" name="object 59"/>
          <p:cNvSpPr txBox="1"/>
          <p:nvPr/>
        </p:nvSpPr>
        <p:spPr>
          <a:xfrm>
            <a:off x="8656955" y="1393698"/>
            <a:ext cx="237490"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404040"/>
                </a:solidFill>
                <a:latin typeface="Calibri"/>
                <a:cs typeface="Calibri"/>
              </a:rPr>
              <a:t>11.6</a:t>
            </a:r>
            <a:endParaRPr sz="1000">
              <a:latin typeface="Calibri"/>
              <a:cs typeface="Calibri"/>
            </a:endParaRPr>
          </a:p>
        </p:txBody>
      </p:sp>
      <p:sp>
        <p:nvSpPr>
          <p:cNvPr id="60" name="object 60"/>
          <p:cNvSpPr txBox="1"/>
          <p:nvPr/>
        </p:nvSpPr>
        <p:spPr>
          <a:xfrm>
            <a:off x="9260078" y="1426540"/>
            <a:ext cx="237490"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404040"/>
                </a:solidFill>
                <a:latin typeface="Calibri"/>
                <a:cs typeface="Calibri"/>
              </a:rPr>
              <a:t>1</a:t>
            </a:r>
            <a:r>
              <a:rPr sz="1000" spc="-10" dirty="0">
                <a:solidFill>
                  <a:srgbClr val="404040"/>
                </a:solidFill>
                <a:latin typeface="Calibri"/>
                <a:cs typeface="Calibri"/>
              </a:rPr>
              <a:t>1.4</a:t>
            </a:r>
            <a:endParaRPr sz="1000">
              <a:latin typeface="Calibri"/>
              <a:cs typeface="Calibri"/>
            </a:endParaRPr>
          </a:p>
        </p:txBody>
      </p:sp>
      <p:sp>
        <p:nvSpPr>
          <p:cNvPr id="61" name="object 61"/>
          <p:cNvSpPr txBox="1"/>
          <p:nvPr/>
        </p:nvSpPr>
        <p:spPr>
          <a:xfrm>
            <a:off x="6243573" y="1608974"/>
            <a:ext cx="403225" cy="778510"/>
          </a:xfrm>
          <a:prstGeom prst="rect">
            <a:avLst/>
          </a:prstGeom>
        </p:spPr>
        <p:txBody>
          <a:bodyPr vert="horz" wrap="square" lIns="0" tIns="63500" rIns="0" bIns="0" rtlCol="0">
            <a:spAutoFit/>
          </a:bodyPr>
          <a:lstStyle/>
          <a:p>
            <a:pPr>
              <a:lnSpc>
                <a:spcPct val="100000"/>
              </a:lnSpc>
              <a:spcBef>
                <a:spcPts val="500"/>
              </a:spcBef>
            </a:pPr>
            <a:r>
              <a:rPr sz="1000" spc="-5" dirty="0">
                <a:solidFill>
                  <a:srgbClr val="404040"/>
                </a:solidFill>
                <a:latin typeface="Calibri"/>
                <a:cs typeface="Calibri"/>
              </a:rPr>
              <a:t>10.1</a:t>
            </a:r>
            <a:endParaRPr sz="1000">
              <a:latin typeface="Calibri"/>
              <a:cs typeface="Calibri"/>
            </a:endParaRPr>
          </a:p>
          <a:p>
            <a:pPr marL="219710">
              <a:lnSpc>
                <a:spcPct val="100000"/>
              </a:lnSpc>
              <a:spcBef>
                <a:spcPts val="440"/>
              </a:spcBef>
            </a:pPr>
            <a:r>
              <a:rPr sz="1050" spc="-540" dirty="0">
                <a:solidFill>
                  <a:srgbClr val="404040"/>
                </a:solidFill>
                <a:latin typeface="Calibri"/>
                <a:cs typeface="Calibri"/>
              </a:rPr>
              <a:t>9</a:t>
            </a:r>
            <a:r>
              <a:rPr sz="1575" baseline="-23809" dirty="0">
                <a:solidFill>
                  <a:srgbClr val="404040"/>
                </a:solidFill>
                <a:latin typeface="Calibri"/>
                <a:cs typeface="Calibri"/>
              </a:rPr>
              <a:t>9</a:t>
            </a:r>
            <a:r>
              <a:rPr sz="1575" spc="-405" baseline="-23809" dirty="0">
                <a:solidFill>
                  <a:srgbClr val="404040"/>
                </a:solidFill>
                <a:latin typeface="Calibri"/>
                <a:cs typeface="Calibri"/>
              </a:rPr>
              <a:t>.</a:t>
            </a:r>
            <a:r>
              <a:rPr sz="1050" spc="-5" dirty="0">
                <a:solidFill>
                  <a:srgbClr val="404040"/>
                </a:solidFill>
                <a:latin typeface="Calibri"/>
                <a:cs typeface="Calibri"/>
              </a:rPr>
              <a:t>.</a:t>
            </a:r>
            <a:r>
              <a:rPr sz="1575" spc="-802" baseline="-23809" dirty="0">
                <a:solidFill>
                  <a:srgbClr val="404040"/>
                </a:solidFill>
                <a:latin typeface="Calibri"/>
                <a:cs typeface="Calibri"/>
              </a:rPr>
              <a:t>6</a:t>
            </a:r>
            <a:r>
              <a:rPr sz="1050" spc="-5" dirty="0">
                <a:solidFill>
                  <a:srgbClr val="404040"/>
                </a:solidFill>
                <a:latin typeface="Calibri"/>
                <a:cs typeface="Calibri"/>
              </a:rPr>
              <a:t>9</a:t>
            </a:r>
            <a:endParaRPr sz="1050">
              <a:latin typeface="Calibri"/>
              <a:cs typeface="Calibri"/>
            </a:endParaRPr>
          </a:p>
          <a:p>
            <a:pPr>
              <a:lnSpc>
                <a:spcPct val="100000"/>
              </a:lnSpc>
              <a:spcBef>
                <a:spcPts val="40"/>
              </a:spcBef>
            </a:pPr>
            <a:endParaRPr sz="1150">
              <a:latin typeface="Times New Roman"/>
              <a:cs typeface="Times New Roman"/>
            </a:endParaRPr>
          </a:p>
          <a:p>
            <a:pPr marL="27305">
              <a:lnSpc>
                <a:spcPct val="100000"/>
              </a:lnSpc>
            </a:pPr>
            <a:r>
              <a:rPr sz="1050" spc="-5" dirty="0">
                <a:solidFill>
                  <a:srgbClr val="404040"/>
                </a:solidFill>
                <a:latin typeface="Calibri"/>
                <a:cs typeface="Calibri"/>
              </a:rPr>
              <a:t>9.0</a:t>
            </a:r>
            <a:endParaRPr sz="1050">
              <a:latin typeface="Calibri"/>
              <a:cs typeface="Calibri"/>
            </a:endParaRPr>
          </a:p>
        </p:txBody>
      </p:sp>
      <p:sp>
        <p:nvSpPr>
          <p:cNvPr id="62" name="object 62"/>
          <p:cNvSpPr txBox="1"/>
          <p:nvPr/>
        </p:nvSpPr>
        <p:spPr>
          <a:xfrm>
            <a:off x="6874129" y="2090673"/>
            <a:ext cx="18288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9</a:t>
            </a:r>
            <a:r>
              <a:rPr sz="1050" spc="-5" dirty="0">
                <a:solidFill>
                  <a:srgbClr val="404040"/>
                </a:solidFill>
                <a:latin typeface="Calibri"/>
                <a:cs typeface="Calibri"/>
              </a:rPr>
              <a:t>.6</a:t>
            </a:r>
            <a:endParaRPr sz="1050">
              <a:latin typeface="Calibri"/>
              <a:cs typeface="Calibri"/>
            </a:endParaRPr>
          </a:p>
        </p:txBody>
      </p:sp>
      <p:sp>
        <p:nvSpPr>
          <p:cNvPr id="63" name="object 63"/>
          <p:cNvSpPr txBox="1"/>
          <p:nvPr/>
        </p:nvSpPr>
        <p:spPr>
          <a:xfrm>
            <a:off x="8649334" y="1987422"/>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10</a:t>
            </a:r>
            <a:r>
              <a:rPr sz="1050" spc="-5" dirty="0">
                <a:solidFill>
                  <a:srgbClr val="404040"/>
                </a:solidFill>
                <a:latin typeface="Calibri"/>
                <a:cs typeface="Calibri"/>
              </a:rPr>
              <a:t>.2</a:t>
            </a:r>
            <a:endParaRPr sz="1050">
              <a:latin typeface="Calibri"/>
              <a:cs typeface="Calibri"/>
            </a:endParaRPr>
          </a:p>
        </p:txBody>
      </p:sp>
      <p:sp>
        <p:nvSpPr>
          <p:cNvPr id="64" name="object 64"/>
          <p:cNvSpPr txBox="1"/>
          <p:nvPr/>
        </p:nvSpPr>
        <p:spPr>
          <a:xfrm>
            <a:off x="7477632" y="2058111"/>
            <a:ext cx="1993264" cy="187325"/>
          </a:xfrm>
          <a:prstGeom prst="rect">
            <a:avLst/>
          </a:prstGeom>
        </p:spPr>
        <p:txBody>
          <a:bodyPr vert="horz" wrap="square" lIns="0" tIns="13335" rIns="0" bIns="0" rtlCol="0">
            <a:spAutoFit/>
          </a:bodyPr>
          <a:lstStyle/>
          <a:p>
            <a:pPr>
              <a:lnSpc>
                <a:spcPct val="100000"/>
              </a:lnSpc>
              <a:spcBef>
                <a:spcPts val="105"/>
              </a:spcBef>
              <a:tabLst>
                <a:tab pos="602615" algn="l"/>
                <a:tab pos="1809750" algn="l"/>
              </a:tabLst>
            </a:pPr>
            <a:r>
              <a:rPr sz="1050" dirty="0">
                <a:solidFill>
                  <a:srgbClr val="404040"/>
                </a:solidFill>
                <a:latin typeface="Calibri"/>
                <a:cs typeface="Calibri"/>
              </a:rPr>
              <a:t>9</a:t>
            </a:r>
            <a:r>
              <a:rPr sz="1050" spc="-5" dirty="0">
                <a:solidFill>
                  <a:srgbClr val="404040"/>
                </a:solidFill>
                <a:latin typeface="Calibri"/>
                <a:cs typeface="Calibri"/>
              </a:rPr>
              <a:t>.</a:t>
            </a:r>
            <a:r>
              <a:rPr sz="1050" dirty="0">
                <a:solidFill>
                  <a:srgbClr val="404040"/>
                </a:solidFill>
                <a:latin typeface="Calibri"/>
                <a:cs typeface="Calibri"/>
              </a:rPr>
              <a:t>8	</a:t>
            </a:r>
            <a:r>
              <a:rPr sz="1575" baseline="2645" dirty="0">
                <a:solidFill>
                  <a:srgbClr val="404040"/>
                </a:solidFill>
                <a:latin typeface="Calibri"/>
                <a:cs typeface="Calibri"/>
              </a:rPr>
              <a:t>9</a:t>
            </a:r>
            <a:r>
              <a:rPr sz="1575" spc="-7" baseline="2645" dirty="0">
                <a:solidFill>
                  <a:srgbClr val="404040"/>
                </a:solidFill>
                <a:latin typeface="Calibri"/>
                <a:cs typeface="Calibri"/>
              </a:rPr>
              <a:t>.</a:t>
            </a:r>
            <a:r>
              <a:rPr sz="1575" baseline="2645" dirty="0">
                <a:solidFill>
                  <a:srgbClr val="404040"/>
                </a:solidFill>
                <a:latin typeface="Calibri"/>
                <a:cs typeface="Calibri"/>
              </a:rPr>
              <a:t>8	</a:t>
            </a:r>
            <a:r>
              <a:rPr sz="1575" baseline="5291" dirty="0">
                <a:solidFill>
                  <a:srgbClr val="404040"/>
                </a:solidFill>
                <a:latin typeface="Calibri"/>
                <a:cs typeface="Calibri"/>
              </a:rPr>
              <a:t>9</a:t>
            </a:r>
            <a:r>
              <a:rPr sz="1575" spc="-7" baseline="5291" dirty="0">
                <a:solidFill>
                  <a:srgbClr val="404040"/>
                </a:solidFill>
                <a:latin typeface="Calibri"/>
                <a:cs typeface="Calibri"/>
              </a:rPr>
              <a:t>.8</a:t>
            </a:r>
            <a:endParaRPr sz="1575" baseline="5291" dirty="0">
              <a:latin typeface="Calibri"/>
              <a:cs typeface="Calibri"/>
            </a:endParaRPr>
          </a:p>
        </p:txBody>
      </p:sp>
      <p:sp>
        <p:nvSpPr>
          <p:cNvPr id="65" name="object 65"/>
          <p:cNvSpPr txBox="1"/>
          <p:nvPr/>
        </p:nvSpPr>
        <p:spPr>
          <a:xfrm>
            <a:off x="5172709" y="2733801"/>
            <a:ext cx="173355"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585858"/>
                </a:solidFill>
                <a:latin typeface="Calibri"/>
                <a:cs typeface="Calibri"/>
              </a:rPr>
              <a:t>5.0</a:t>
            </a:r>
            <a:endParaRPr sz="1000">
              <a:latin typeface="Calibri"/>
              <a:cs typeface="Calibri"/>
            </a:endParaRPr>
          </a:p>
        </p:txBody>
      </p:sp>
      <p:sp>
        <p:nvSpPr>
          <p:cNvPr id="66" name="object 66"/>
          <p:cNvSpPr txBox="1"/>
          <p:nvPr/>
        </p:nvSpPr>
        <p:spPr>
          <a:xfrm>
            <a:off x="5172709" y="2372995"/>
            <a:ext cx="4512945" cy="186690"/>
          </a:xfrm>
          <a:prstGeom prst="rect">
            <a:avLst/>
          </a:prstGeom>
        </p:spPr>
        <p:txBody>
          <a:bodyPr vert="horz" wrap="square" lIns="0" tIns="13335" rIns="0" bIns="0" rtlCol="0">
            <a:spAutoFit/>
          </a:bodyPr>
          <a:lstStyle/>
          <a:p>
            <a:pPr>
              <a:lnSpc>
                <a:spcPct val="100000"/>
              </a:lnSpc>
              <a:spcBef>
                <a:spcPts val="105"/>
              </a:spcBef>
              <a:tabLst>
                <a:tab pos="494665" algn="l"/>
                <a:tab pos="4499610" algn="l"/>
              </a:tabLst>
            </a:pPr>
            <a:r>
              <a:rPr sz="1000" spc="-5" dirty="0">
                <a:solidFill>
                  <a:srgbClr val="585858"/>
                </a:solidFill>
                <a:latin typeface="Calibri"/>
                <a:cs typeface="Calibri"/>
              </a:rPr>
              <a:t>7.0</a:t>
            </a:r>
            <a:r>
              <a:rPr sz="1000" strike="sngStrike" spc="-5" dirty="0">
                <a:solidFill>
                  <a:srgbClr val="404040"/>
                </a:solidFill>
                <a:latin typeface="Calibri"/>
                <a:cs typeface="Calibri"/>
              </a:rPr>
              <a:t>	</a:t>
            </a:r>
            <a:r>
              <a:rPr sz="1050" strike="sngStrike" dirty="0">
                <a:solidFill>
                  <a:srgbClr val="404040"/>
                </a:solidFill>
                <a:latin typeface="Calibri"/>
                <a:cs typeface="Calibri"/>
              </a:rPr>
              <a:t>8.0	</a:t>
            </a:r>
            <a:endParaRPr sz="1050">
              <a:latin typeface="Calibri"/>
              <a:cs typeface="Calibri"/>
            </a:endParaRPr>
          </a:p>
        </p:txBody>
      </p:sp>
      <p:sp>
        <p:nvSpPr>
          <p:cNvPr id="67" name="object 67"/>
          <p:cNvSpPr txBox="1"/>
          <p:nvPr/>
        </p:nvSpPr>
        <p:spPr>
          <a:xfrm>
            <a:off x="5172709" y="2022093"/>
            <a:ext cx="173355"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585858"/>
                </a:solidFill>
                <a:latin typeface="Calibri"/>
                <a:cs typeface="Calibri"/>
              </a:rPr>
              <a:t>9.0</a:t>
            </a:r>
            <a:endParaRPr sz="1000">
              <a:latin typeface="Calibri"/>
              <a:cs typeface="Calibri"/>
            </a:endParaRPr>
          </a:p>
        </p:txBody>
      </p:sp>
      <p:sp>
        <p:nvSpPr>
          <p:cNvPr id="68" name="object 68"/>
          <p:cNvSpPr txBox="1"/>
          <p:nvPr/>
        </p:nvSpPr>
        <p:spPr>
          <a:xfrm>
            <a:off x="5108447" y="1666112"/>
            <a:ext cx="238125"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585858"/>
                </a:solidFill>
                <a:latin typeface="Calibri"/>
                <a:cs typeface="Calibri"/>
              </a:rPr>
              <a:t>1</a:t>
            </a:r>
            <a:r>
              <a:rPr sz="1000" dirty="0">
                <a:solidFill>
                  <a:srgbClr val="585858"/>
                </a:solidFill>
                <a:latin typeface="Calibri"/>
                <a:cs typeface="Calibri"/>
              </a:rPr>
              <a:t>1</a:t>
            </a:r>
            <a:r>
              <a:rPr sz="1000" spc="-10" dirty="0">
                <a:solidFill>
                  <a:srgbClr val="585858"/>
                </a:solidFill>
                <a:latin typeface="Calibri"/>
                <a:cs typeface="Calibri"/>
              </a:rPr>
              <a:t>.0</a:t>
            </a:r>
            <a:endParaRPr sz="1000">
              <a:latin typeface="Calibri"/>
              <a:cs typeface="Calibri"/>
            </a:endParaRPr>
          </a:p>
        </p:txBody>
      </p:sp>
      <p:sp>
        <p:nvSpPr>
          <p:cNvPr id="69" name="object 69"/>
          <p:cNvSpPr txBox="1"/>
          <p:nvPr/>
        </p:nvSpPr>
        <p:spPr>
          <a:xfrm>
            <a:off x="5108447" y="1310386"/>
            <a:ext cx="238125"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585858"/>
                </a:solidFill>
                <a:latin typeface="Calibri"/>
                <a:cs typeface="Calibri"/>
              </a:rPr>
              <a:t>1</a:t>
            </a:r>
            <a:r>
              <a:rPr sz="1000" dirty="0">
                <a:solidFill>
                  <a:srgbClr val="585858"/>
                </a:solidFill>
                <a:latin typeface="Calibri"/>
                <a:cs typeface="Calibri"/>
              </a:rPr>
              <a:t>3</a:t>
            </a:r>
            <a:r>
              <a:rPr sz="1000" spc="-10" dirty="0">
                <a:solidFill>
                  <a:srgbClr val="585858"/>
                </a:solidFill>
                <a:latin typeface="Calibri"/>
                <a:cs typeface="Calibri"/>
              </a:rPr>
              <a:t>.0</a:t>
            </a:r>
            <a:endParaRPr sz="1000">
              <a:latin typeface="Calibri"/>
              <a:cs typeface="Calibri"/>
            </a:endParaRPr>
          </a:p>
        </p:txBody>
      </p:sp>
      <p:sp>
        <p:nvSpPr>
          <p:cNvPr id="70" name="object 70"/>
          <p:cNvSpPr txBox="1"/>
          <p:nvPr/>
        </p:nvSpPr>
        <p:spPr>
          <a:xfrm>
            <a:off x="5108447" y="954099"/>
            <a:ext cx="238760"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585858"/>
                </a:solidFill>
                <a:latin typeface="Calibri"/>
                <a:cs typeface="Calibri"/>
              </a:rPr>
              <a:t>1</a:t>
            </a:r>
            <a:r>
              <a:rPr sz="1000" dirty="0">
                <a:solidFill>
                  <a:srgbClr val="585858"/>
                </a:solidFill>
                <a:latin typeface="Calibri"/>
                <a:cs typeface="Calibri"/>
              </a:rPr>
              <a:t>5</a:t>
            </a:r>
            <a:r>
              <a:rPr sz="1000" spc="-10" dirty="0">
                <a:solidFill>
                  <a:srgbClr val="585858"/>
                </a:solidFill>
                <a:latin typeface="Calibri"/>
                <a:cs typeface="Calibri"/>
              </a:rPr>
              <a:t>.0</a:t>
            </a:r>
            <a:endParaRPr sz="1000">
              <a:latin typeface="Calibri"/>
              <a:cs typeface="Calibri"/>
            </a:endParaRPr>
          </a:p>
        </p:txBody>
      </p:sp>
      <p:sp>
        <p:nvSpPr>
          <p:cNvPr id="71" name="object 71"/>
          <p:cNvSpPr txBox="1"/>
          <p:nvPr/>
        </p:nvSpPr>
        <p:spPr>
          <a:xfrm>
            <a:off x="6117590" y="705103"/>
            <a:ext cx="2616200" cy="182742"/>
          </a:xfrm>
          <a:prstGeom prst="rect">
            <a:avLst/>
          </a:prstGeom>
        </p:spPr>
        <p:txBody>
          <a:bodyPr vert="horz" wrap="square" lIns="0" tIns="13335" rIns="0" bIns="0" rtlCol="0">
            <a:spAutoFit/>
          </a:bodyPr>
          <a:lstStyle/>
          <a:p>
            <a:pPr>
              <a:lnSpc>
                <a:spcPct val="100000"/>
              </a:lnSpc>
              <a:spcBef>
                <a:spcPts val="105"/>
              </a:spcBef>
            </a:pPr>
            <a:r>
              <a:rPr sz="1100" dirty="0">
                <a:latin typeface="ＭＳ Ｐゴシック"/>
                <a:cs typeface="ＭＳ Ｐゴシック"/>
              </a:rPr>
              <a:t>認定調査依頼日から実</a:t>
            </a:r>
            <a:r>
              <a:rPr sz="1100" spc="-15" dirty="0">
                <a:latin typeface="ＭＳ Ｐゴシック"/>
                <a:cs typeface="ＭＳ Ｐゴシック"/>
              </a:rPr>
              <a:t>施</a:t>
            </a:r>
            <a:r>
              <a:rPr sz="1100" dirty="0">
                <a:latin typeface="ＭＳ Ｐゴシック"/>
                <a:cs typeface="ＭＳ Ｐゴシック"/>
              </a:rPr>
              <a:t>日ま</a:t>
            </a:r>
            <a:r>
              <a:rPr sz="1100" spc="-15" dirty="0">
                <a:latin typeface="ＭＳ Ｐゴシック"/>
                <a:cs typeface="ＭＳ Ｐゴシック"/>
              </a:rPr>
              <a:t>で</a:t>
            </a:r>
            <a:r>
              <a:rPr sz="1100" dirty="0">
                <a:latin typeface="ＭＳ Ｐゴシック"/>
                <a:cs typeface="ＭＳ Ｐゴシック"/>
              </a:rPr>
              <a:t>の平</a:t>
            </a:r>
            <a:r>
              <a:rPr sz="1100" spc="-15" dirty="0">
                <a:latin typeface="ＭＳ Ｐゴシック"/>
                <a:cs typeface="ＭＳ Ｐゴシック"/>
              </a:rPr>
              <a:t>均</a:t>
            </a:r>
            <a:r>
              <a:rPr sz="1100" dirty="0">
                <a:latin typeface="ＭＳ Ｐゴシック"/>
                <a:cs typeface="ＭＳ Ｐゴシック"/>
              </a:rPr>
              <a:t>日数</a:t>
            </a:r>
          </a:p>
        </p:txBody>
      </p:sp>
      <p:sp>
        <p:nvSpPr>
          <p:cNvPr id="72" name="object 72"/>
          <p:cNvSpPr/>
          <p:nvPr/>
        </p:nvSpPr>
        <p:spPr>
          <a:xfrm>
            <a:off x="5839205" y="3256788"/>
            <a:ext cx="243840" cy="73151"/>
          </a:xfrm>
          <a:prstGeom prst="rect">
            <a:avLst/>
          </a:prstGeom>
          <a:blipFill>
            <a:blip r:embed="rId15" cstate="print"/>
            <a:stretch>
              <a:fillRect/>
            </a:stretch>
          </a:blipFill>
        </p:spPr>
        <p:txBody>
          <a:bodyPr wrap="square" lIns="0" tIns="0" rIns="0" bIns="0" rtlCol="0"/>
          <a:lstStyle/>
          <a:p>
            <a:endParaRPr/>
          </a:p>
        </p:txBody>
      </p:sp>
      <p:sp>
        <p:nvSpPr>
          <p:cNvPr id="73" name="object 73"/>
          <p:cNvSpPr/>
          <p:nvPr/>
        </p:nvSpPr>
        <p:spPr>
          <a:xfrm>
            <a:off x="6717030" y="3256788"/>
            <a:ext cx="243840" cy="73151"/>
          </a:xfrm>
          <a:prstGeom prst="rect">
            <a:avLst/>
          </a:prstGeom>
          <a:blipFill>
            <a:blip r:embed="rId16" cstate="print"/>
            <a:stretch>
              <a:fillRect/>
            </a:stretch>
          </a:blipFill>
        </p:spPr>
        <p:txBody>
          <a:bodyPr wrap="square" lIns="0" tIns="0" rIns="0" bIns="0" rtlCol="0"/>
          <a:lstStyle/>
          <a:p>
            <a:endParaRPr/>
          </a:p>
        </p:txBody>
      </p:sp>
      <p:sp>
        <p:nvSpPr>
          <p:cNvPr id="74" name="object 74"/>
          <p:cNvSpPr/>
          <p:nvPr/>
        </p:nvSpPr>
        <p:spPr>
          <a:xfrm>
            <a:off x="7440930" y="3256788"/>
            <a:ext cx="243840" cy="73151"/>
          </a:xfrm>
          <a:prstGeom prst="rect">
            <a:avLst/>
          </a:prstGeom>
          <a:blipFill>
            <a:blip r:embed="rId17" cstate="print"/>
            <a:stretch>
              <a:fillRect/>
            </a:stretch>
          </a:blipFill>
        </p:spPr>
        <p:txBody>
          <a:bodyPr wrap="square" lIns="0" tIns="0" rIns="0" bIns="0" rtlCol="0"/>
          <a:lstStyle/>
          <a:p>
            <a:endParaRPr/>
          </a:p>
        </p:txBody>
      </p:sp>
      <p:sp>
        <p:nvSpPr>
          <p:cNvPr id="75" name="object 75"/>
          <p:cNvSpPr/>
          <p:nvPr/>
        </p:nvSpPr>
        <p:spPr>
          <a:xfrm>
            <a:off x="8164830" y="3256788"/>
            <a:ext cx="243840" cy="73151"/>
          </a:xfrm>
          <a:prstGeom prst="rect">
            <a:avLst/>
          </a:prstGeom>
          <a:blipFill>
            <a:blip r:embed="rId18" cstate="print"/>
            <a:stretch>
              <a:fillRect/>
            </a:stretch>
          </a:blipFill>
        </p:spPr>
        <p:txBody>
          <a:bodyPr wrap="square" lIns="0" tIns="0" rIns="0" bIns="0" rtlCol="0"/>
          <a:lstStyle/>
          <a:p>
            <a:endParaRPr/>
          </a:p>
        </p:txBody>
      </p:sp>
      <p:sp>
        <p:nvSpPr>
          <p:cNvPr id="76" name="object 76"/>
          <p:cNvSpPr txBox="1"/>
          <p:nvPr/>
        </p:nvSpPr>
        <p:spPr>
          <a:xfrm>
            <a:off x="5523229" y="2906394"/>
            <a:ext cx="4093845" cy="479425"/>
          </a:xfrm>
          <a:prstGeom prst="rect">
            <a:avLst/>
          </a:prstGeom>
        </p:spPr>
        <p:txBody>
          <a:bodyPr vert="horz" wrap="square" lIns="0" tIns="12065" rIns="0" bIns="0" rtlCol="0">
            <a:spAutoFit/>
          </a:bodyPr>
          <a:lstStyle/>
          <a:p>
            <a:pPr marR="5080" algn="ctr">
              <a:lnSpc>
                <a:spcPct val="100000"/>
              </a:lnSpc>
              <a:spcBef>
                <a:spcPts val="95"/>
              </a:spcBef>
              <a:tabLst>
                <a:tab pos="602615" algn="l"/>
                <a:tab pos="1205865" algn="l"/>
                <a:tab pos="1809750" algn="l"/>
                <a:tab pos="2413000" algn="l"/>
                <a:tab pos="3016250" algn="l"/>
                <a:tab pos="3619500" algn="l"/>
              </a:tabLst>
            </a:pPr>
            <a:r>
              <a:rPr sz="1000" spc="-5" dirty="0">
                <a:solidFill>
                  <a:srgbClr val="585858"/>
                </a:solidFill>
                <a:latin typeface="Calibri"/>
                <a:cs typeface="Calibri"/>
              </a:rPr>
              <a:t>H2</a:t>
            </a:r>
            <a:r>
              <a:rPr sz="1000" spc="-10" dirty="0">
                <a:solidFill>
                  <a:srgbClr val="585858"/>
                </a:solidFill>
                <a:latin typeface="Calibri"/>
                <a:cs typeface="Calibri"/>
              </a:rPr>
              <a:t>4</a:t>
            </a:r>
            <a:r>
              <a:rPr sz="1000" spc="-5" dirty="0">
                <a:solidFill>
                  <a:srgbClr val="585858"/>
                </a:solidFill>
                <a:latin typeface="ＭＳ Ｐゴシック"/>
                <a:cs typeface="ＭＳ Ｐゴシック"/>
              </a:rPr>
              <a:t>年度</a:t>
            </a:r>
            <a:r>
              <a:rPr sz="1000" dirty="0">
                <a:solidFill>
                  <a:srgbClr val="585858"/>
                </a:solidFill>
                <a:latin typeface="ＭＳ Ｐゴシック"/>
                <a:cs typeface="ＭＳ Ｐゴシック"/>
              </a:rPr>
              <a:t>	</a:t>
            </a:r>
            <a:r>
              <a:rPr sz="1000" spc="-5" dirty="0">
                <a:solidFill>
                  <a:srgbClr val="585858"/>
                </a:solidFill>
                <a:latin typeface="Calibri"/>
                <a:cs typeface="Calibri"/>
              </a:rPr>
              <a:t>H2</a:t>
            </a:r>
            <a:r>
              <a:rPr sz="1000" spc="-10" dirty="0">
                <a:solidFill>
                  <a:srgbClr val="585858"/>
                </a:solidFill>
                <a:latin typeface="Calibri"/>
                <a:cs typeface="Calibri"/>
              </a:rPr>
              <a:t>5</a:t>
            </a:r>
            <a:r>
              <a:rPr sz="1000" spc="-5" dirty="0">
                <a:solidFill>
                  <a:srgbClr val="585858"/>
                </a:solidFill>
                <a:latin typeface="ＭＳ Ｐゴシック"/>
                <a:cs typeface="ＭＳ Ｐゴシック"/>
              </a:rPr>
              <a:t>年度</a:t>
            </a:r>
            <a:r>
              <a:rPr sz="1000" dirty="0">
                <a:solidFill>
                  <a:srgbClr val="585858"/>
                </a:solidFill>
                <a:latin typeface="ＭＳ Ｐゴシック"/>
                <a:cs typeface="ＭＳ Ｐゴシック"/>
              </a:rPr>
              <a:t>	</a:t>
            </a:r>
            <a:r>
              <a:rPr sz="1000" spc="-5" dirty="0">
                <a:solidFill>
                  <a:srgbClr val="585858"/>
                </a:solidFill>
                <a:latin typeface="Calibri"/>
                <a:cs typeface="Calibri"/>
              </a:rPr>
              <a:t>H2</a:t>
            </a:r>
            <a:r>
              <a:rPr sz="1000" spc="-10" dirty="0">
                <a:solidFill>
                  <a:srgbClr val="585858"/>
                </a:solidFill>
                <a:latin typeface="Calibri"/>
                <a:cs typeface="Calibri"/>
              </a:rPr>
              <a:t>6</a:t>
            </a:r>
            <a:r>
              <a:rPr sz="1000" spc="-5" dirty="0">
                <a:solidFill>
                  <a:srgbClr val="585858"/>
                </a:solidFill>
                <a:latin typeface="ＭＳ Ｐゴシック"/>
                <a:cs typeface="ＭＳ Ｐゴシック"/>
              </a:rPr>
              <a:t>年度</a:t>
            </a:r>
            <a:r>
              <a:rPr sz="1000" dirty="0">
                <a:solidFill>
                  <a:srgbClr val="585858"/>
                </a:solidFill>
                <a:latin typeface="ＭＳ Ｐゴシック"/>
                <a:cs typeface="ＭＳ Ｐゴシック"/>
              </a:rPr>
              <a:t>	</a:t>
            </a:r>
            <a:r>
              <a:rPr sz="1000" spc="-5" dirty="0">
                <a:solidFill>
                  <a:srgbClr val="585858"/>
                </a:solidFill>
                <a:latin typeface="Calibri"/>
                <a:cs typeface="Calibri"/>
              </a:rPr>
              <a:t>H2</a:t>
            </a:r>
            <a:r>
              <a:rPr sz="1000" spc="-10" dirty="0">
                <a:solidFill>
                  <a:srgbClr val="585858"/>
                </a:solidFill>
                <a:latin typeface="Calibri"/>
                <a:cs typeface="Calibri"/>
              </a:rPr>
              <a:t>7</a:t>
            </a:r>
            <a:r>
              <a:rPr sz="1000" spc="-5" dirty="0">
                <a:solidFill>
                  <a:srgbClr val="585858"/>
                </a:solidFill>
                <a:latin typeface="ＭＳ Ｐゴシック"/>
                <a:cs typeface="ＭＳ Ｐゴシック"/>
              </a:rPr>
              <a:t>年度</a:t>
            </a:r>
            <a:r>
              <a:rPr sz="1000" dirty="0">
                <a:solidFill>
                  <a:srgbClr val="585858"/>
                </a:solidFill>
                <a:latin typeface="ＭＳ Ｐゴシック"/>
                <a:cs typeface="ＭＳ Ｐゴシック"/>
              </a:rPr>
              <a:t>	</a:t>
            </a:r>
            <a:r>
              <a:rPr sz="1000" spc="-5" dirty="0">
                <a:solidFill>
                  <a:srgbClr val="585858"/>
                </a:solidFill>
                <a:latin typeface="Calibri"/>
                <a:cs typeface="Calibri"/>
              </a:rPr>
              <a:t>H28</a:t>
            </a:r>
            <a:r>
              <a:rPr sz="1000" spc="-5" dirty="0">
                <a:solidFill>
                  <a:srgbClr val="585858"/>
                </a:solidFill>
                <a:latin typeface="ＭＳ Ｐゴシック"/>
                <a:cs typeface="ＭＳ Ｐゴシック"/>
              </a:rPr>
              <a:t>年度</a:t>
            </a:r>
            <a:r>
              <a:rPr sz="1000" dirty="0">
                <a:solidFill>
                  <a:srgbClr val="585858"/>
                </a:solidFill>
                <a:latin typeface="ＭＳ Ｐゴシック"/>
                <a:cs typeface="ＭＳ Ｐゴシック"/>
              </a:rPr>
              <a:t>	</a:t>
            </a:r>
            <a:r>
              <a:rPr sz="1000" spc="-5" dirty="0">
                <a:solidFill>
                  <a:srgbClr val="585858"/>
                </a:solidFill>
                <a:latin typeface="Calibri"/>
                <a:cs typeface="Calibri"/>
              </a:rPr>
              <a:t>H2</a:t>
            </a:r>
            <a:r>
              <a:rPr sz="1000" spc="-10" dirty="0">
                <a:solidFill>
                  <a:srgbClr val="585858"/>
                </a:solidFill>
                <a:latin typeface="Calibri"/>
                <a:cs typeface="Calibri"/>
              </a:rPr>
              <a:t>9</a:t>
            </a:r>
            <a:r>
              <a:rPr sz="1000" spc="-5" dirty="0">
                <a:solidFill>
                  <a:srgbClr val="585858"/>
                </a:solidFill>
                <a:latin typeface="ＭＳ Ｐゴシック"/>
                <a:cs typeface="ＭＳ Ｐゴシック"/>
              </a:rPr>
              <a:t>年度</a:t>
            </a:r>
            <a:r>
              <a:rPr sz="1000" dirty="0">
                <a:solidFill>
                  <a:srgbClr val="585858"/>
                </a:solidFill>
                <a:latin typeface="ＭＳ Ｐゴシック"/>
                <a:cs typeface="ＭＳ Ｐゴシック"/>
              </a:rPr>
              <a:t>	</a:t>
            </a:r>
            <a:r>
              <a:rPr sz="1000" spc="-5" dirty="0">
                <a:solidFill>
                  <a:srgbClr val="585858"/>
                </a:solidFill>
                <a:latin typeface="Calibri"/>
                <a:cs typeface="Calibri"/>
              </a:rPr>
              <a:t>H3</a:t>
            </a:r>
            <a:r>
              <a:rPr sz="1000" spc="-10" dirty="0">
                <a:solidFill>
                  <a:srgbClr val="585858"/>
                </a:solidFill>
                <a:latin typeface="Calibri"/>
                <a:cs typeface="Calibri"/>
              </a:rPr>
              <a:t>0</a:t>
            </a:r>
            <a:r>
              <a:rPr sz="1000" spc="-5" dirty="0">
                <a:solidFill>
                  <a:srgbClr val="585858"/>
                </a:solidFill>
                <a:latin typeface="ＭＳ Ｐゴシック"/>
                <a:cs typeface="ＭＳ Ｐゴシック"/>
              </a:rPr>
              <a:t>年度</a:t>
            </a:r>
            <a:endParaRPr sz="1000" dirty="0">
              <a:latin typeface="ＭＳ Ｐゴシック"/>
              <a:cs typeface="ＭＳ Ｐゴシック"/>
            </a:endParaRPr>
          </a:p>
          <a:p>
            <a:pPr marL="15875" algn="ctr">
              <a:lnSpc>
                <a:spcPct val="100000"/>
              </a:lnSpc>
              <a:spcBef>
                <a:spcPts val="935"/>
              </a:spcBef>
              <a:tabLst>
                <a:tab pos="892175" algn="l"/>
                <a:tab pos="1617345" algn="l"/>
                <a:tab pos="2341880" algn="l"/>
              </a:tabLst>
            </a:pPr>
            <a:r>
              <a:rPr sz="1200" dirty="0">
                <a:solidFill>
                  <a:srgbClr val="585858"/>
                </a:solidFill>
                <a:latin typeface="ＭＳ Ｐゴシック"/>
                <a:cs typeface="ＭＳ Ｐゴシック"/>
              </a:rPr>
              <a:t>全区分	新規	更新	区分変更</a:t>
            </a:r>
            <a:endParaRPr sz="1200" dirty="0">
              <a:latin typeface="ＭＳ Ｐゴシック"/>
              <a:cs typeface="ＭＳ Ｐゴシック"/>
            </a:endParaRPr>
          </a:p>
        </p:txBody>
      </p:sp>
      <p:sp>
        <p:nvSpPr>
          <p:cNvPr id="77" name="object 77"/>
          <p:cNvSpPr/>
          <p:nvPr/>
        </p:nvSpPr>
        <p:spPr>
          <a:xfrm>
            <a:off x="5024628" y="620268"/>
            <a:ext cx="4788535" cy="2880360"/>
          </a:xfrm>
          <a:custGeom>
            <a:avLst/>
            <a:gdLst/>
            <a:ahLst/>
            <a:cxnLst/>
            <a:rect l="l" t="t" r="r" b="b"/>
            <a:pathLst>
              <a:path w="4788534" h="2880360">
                <a:moveTo>
                  <a:pt x="0" y="2880360"/>
                </a:moveTo>
                <a:lnTo>
                  <a:pt x="4788408" y="2880360"/>
                </a:lnTo>
                <a:lnTo>
                  <a:pt x="4788408" y="0"/>
                </a:lnTo>
                <a:lnTo>
                  <a:pt x="0" y="0"/>
                </a:lnTo>
                <a:lnTo>
                  <a:pt x="0" y="2880360"/>
                </a:lnTo>
                <a:close/>
              </a:path>
            </a:pathLst>
          </a:custGeom>
          <a:ln w="9144">
            <a:solidFill>
              <a:srgbClr val="000000"/>
            </a:solidFill>
          </a:ln>
        </p:spPr>
        <p:txBody>
          <a:bodyPr wrap="square" lIns="0" tIns="0" rIns="0" bIns="0" rtlCol="0"/>
          <a:lstStyle/>
          <a:p>
            <a:endParaRPr/>
          </a:p>
        </p:txBody>
      </p:sp>
      <p:sp>
        <p:nvSpPr>
          <p:cNvPr id="78" name="object 78"/>
          <p:cNvSpPr/>
          <p:nvPr/>
        </p:nvSpPr>
        <p:spPr>
          <a:xfrm>
            <a:off x="5451347" y="5433059"/>
            <a:ext cx="4221480" cy="0"/>
          </a:xfrm>
          <a:custGeom>
            <a:avLst/>
            <a:gdLst/>
            <a:ahLst/>
            <a:cxnLst/>
            <a:rect l="l" t="t" r="r" b="b"/>
            <a:pathLst>
              <a:path w="4221480">
                <a:moveTo>
                  <a:pt x="0" y="0"/>
                </a:moveTo>
                <a:lnTo>
                  <a:pt x="4221480" y="0"/>
                </a:lnTo>
              </a:path>
            </a:pathLst>
          </a:custGeom>
          <a:ln w="9144">
            <a:solidFill>
              <a:srgbClr val="D9D9D9"/>
            </a:solidFill>
          </a:ln>
        </p:spPr>
        <p:txBody>
          <a:bodyPr wrap="square" lIns="0" tIns="0" rIns="0" bIns="0" rtlCol="0"/>
          <a:lstStyle/>
          <a:p>
            <a:endParaRPr/>
          </a:p>
        </p:txBody>
      </p:sp>
      <p:sp>
        <p:nvSpPr>
          <p:cNvPr id="79" name="object 79"/>
          <p:cNvSpPr/>
          <p:nvPr/>
        </p:nvSpPr>
        <p:spPr>
          <a:xfrm>
            <a:off x="5451347" y="4721352"/>
            <a:ext cx="4221480" cy="0"/>
          </a:xfrm>
          <a:custGeom>
            <a:avLst/>
            <a:gdLst/>
            <a:ahLst/>
            <a:cxnLst/>
            <a:rect l="l" t="t" r="r" b="b"/>
            <a:pathLst>
              <a:path w="4221480">
                <a:moveTo>
                  <a:pt x="0" y="0"/>
                </a:moveTo>
                <a:lnTo>
                  <a:pt x="4221480" y="0"/>
                </a:lnTo>
              </a:path>
            </a:pathLst>
          </a:custGeom>
          <a:ln w="9144">
            <a:solidFill>
              <a:srgbClr val="D9D9D9"/>
            </a:solidFill>
          </a:ln>
        </p:spPr>
        <p:txBody>
          <a:bodyPr wrap="square" lIns="0" tIns="0" rIns="0" bIns="0" rtlCol="0"/>
          <a:lstStyle/>
          <a:p>
            <a:endParaRPr/>
          </a:p>
        </p:txBody>
      </p:sp>
      <p:sp>
        <p:nvSpPr>
          <p:cNvPr id="80" name="object 80"/>
          <p:cNvSpPr/>
          <p:nvPr/>
        </p:nvSpPr>
        <p:spPr>
          <a:xfrm>
            <a:off x="5451347" y="4364735"/>
            <a:ext cx="4221480" cy="0"/>
          </a:xfrm>
          <a:custGeom>
            <a:avLst/>
            <a:gdLst/>
            <a:ahLst/>
            <a:cxnLst/>
            <a:rect l="l" t="t" r="r" b="b"/>
            <a:pathLst>
              <a:path w="4221480">
                <a:moveTo>
                  <a:pt x="0" y="0"/>
                </a:moveTo>
                <a:lnTo>
                  <a:pt x="4221480" y="0"/>
                </a:lnTo>
              </a:path>
            </a:pathLst>
          </a:custGeom>
          <a:ln w="9144">
            <a:solidFill>
              <a:srgbClr val="D9D9D9"/>
            </a:solidFill>
          </a:ln>
        </p:spPr>
        <p:txBody>
          <a:bodyPr wrap="square" lIns="0" tIns="0" rIns="0" bIns="0" rtlCol="0"/>
          <a:lstStyle/>
          <a:p>
            <a:endParaRPr/>
          </a:p>
        </p:txBody>
      </p:sp>
      <p:sp>
        <p:nvSpPr>
          <p:cNvPr id="81" name="object 81"/>
          <p:cNvSpPr/>
          <p:nvPr/>
        </p:nvSpPr>
        <p:spPr>
          <a:xfrm>
            <a:off x="5451347" y="4009644"/>
            <a:ext cx="4221480" cy="0"/>
          </a:xfrm>
          <a:custGeom>
            <a:avLst/>
            <a:gdLst/>
            <a:ahLst/>
            <a:cxnLst/>
            <a:rect l="l" t="t" r="r" b="b"/>
            <a:pathLst>
              <a:path w="4221480">
                <a:moveTo>
                  <a:pt x="0" y="0"/>
                </a:moveTo>
                <a:lnTo>
                  <a:pt x="4221480" y="0"/>
                </a:lnTo>
              </a:path>
            </a:pathLst>
          </a:custGeom>
          <a:ln w="9144">
            <a:solidFill>
              <a:srgbClr val="D9D9D9"/>
            </a:solidFill>
          </a:ln>
        </p:spPr>
        <p:txBody>
          <a:bodyPr wrap="square" lIns="0" tIns="0" rIns="0" bIns="0" rtlCol="0"/>
          <a:lstStyle/>
          <a:p>
            <a:endParaRPr/>
          </a:p>
        </p:txBody>
      </p:sp>
      <p:sp>
        <p:nvSpPr>
          <p:cNvPr id="82" name="object 82"/>
          <p:cNvSpPr/>
          <p:nvPr/>
        </p:nvSpPr>
        <p:spPr>
          <a:xfrm>
            <a:off x="5451347" y="5788152"/>
            <a:ext cx="4221480" cy="0"/>
          </a:xfrm>
          <a:custGeom>
            <a:avLst/>
            <a:gdLst/>
            <a:ahLst/>
            <a:cxnLst/>
            <a:rect l="l" t="t" r="r" b="b"/>
            <a:pathLst>
              <a:path w="4221480">
                <a:moveTo>
                  <a:pt x="0" y="0"/>
                </a:moveTo>
                <a:lnTo>
                  <a:pt x="4221480" y="0"/>
                </a:lnTo>
              </a:path>
            </a:pathLst>
          </a:custGeom>
          <a:ln w="9144">
            <a:solidFill>
              <a:srgbClr val="D9D9D9"/>
            </a:solidFill>
          </a:ln>
        </p:spPr>
        <p:txBody>
          <a:bodyPr wrap="square" lIns="0" tIns="0" rIns="0" bIns="0" rtlCol="0"/>
          <a:lstStyle/>
          <a:p>
            <a:endParaRPr/>
          </a:p>
        </p:txBody>
      </p:sp>
      <p:sp>
        <p:nvSpPr>
          <p:cNvPr id="83" name="object 83"/>
          <p:cNvSpPr/>
          <p:nvPr/>
        </p:nvSpPr>
        <p:spPr>
          <a:xfrm>
            <a:off x="5752338" y="4548378"/>
            <a:ext cx="3619500" cy="212090"/>
          </a:xfrm>
          <a:custGeom>
            <a:avLst/>
            <a:gdLst/>
            <a:ahLst/>
            <a:cxnLst/>
            <a:rect l="l" t="t" r="r" b="b"/>
            <a:pathLst>
              <a:path w="3619500" h="212089">
                <a:moveTo>
                  <a:pt x="0" y="211836"/>
                </a:moveTo>
                <a:lnTo>
                  <a:pt x="603503" y="54864"/>
                </a:lnTo>
                <a:lnTo>
                  <a:pt x="1207008" y="7620"/>
                </a:lnTo>
                <a:lnTo>
                  <a:pt x="1808988" y="7620"/>
                </a:lnTo>
                <a:lnTo>
                  <a:pt x="2412491" y="6096"/>
                </a:lnTo>
                <a:lnTo>
                  <a:pt x="3015995" y="9144"/>
                </a:lnTo>
                <a:lnTo>
                  <a:pt x="3619500" y="0"/>
                </a:lnTo>
              </a:path>
            </a:pathLst>
          </a:custGeom>
          <a:ln w="28956">
            <a:solidFill>
              <a:srgbClr val="4F81BC"/>
            </a:solidFill>
          </a:ln>
        </p:spPr>
        <p:txBody>
          <a:bodyPr wrap="square" lIns="0" tIns="0" rIns="0" bIns="0" rtlCol="0"/>
          <a:lstStyle/>
          <a:p>
            <a:endParaRPr/>
          </a:p>
        </p:txBody>
      </p:sp>
      <p:sp>
        <p:nvSpPr>
          <p:cNvPr id="84" name="object 84"/>
          <p:cNvSpPr/>
          <p:nvPr/>
        </p:nvSpPr>
        <p:spPr>
          <a:xfrm>
            <a:off x="5715380" y="4723257"/>
            <a:ext cx="73152" cy="73152"/>
          </a:xfrm>
          <a:prstGeom prst="rect">
            <a:avLst/>
          </a:prstGeom>
          <a:blipFill>
            <a:blip r:embed="rId19" cstate="print"/>
            <a:stretch>
              <a:fillRect/>
            </a:stretch>
          </a:blipFill>
        </p:spPr>
        <p:txBody>
          <a:bodyPr wrap="square" lIns="0" tIns="0" rIns="0" bIns="0" rtlCol="0"/>
          <a:lstStyle/>
          <a:p>
            <a:endParaRPr/>
          </a:p>
        </p:txBody>
      </p:sp>
      <p:sp>
        <p:nvSpPr>
          <p:cNvPr id="85" name="object 85"/>
          <p:cNvSpPr/>
          <p:nvPr/>
        </p:nvSpPr>
        <p:spPr>
          <a:xfrm>
            <a:off x="6318884" y="4566284"/>
            <a:ext cx="73151" cy="73152"/>
          </a:xfrm>
          <a:prstGeom prst="rect">
            <a:avLst/>
          </a:prstGeom>
          <a:blipFill>
            <a:blip r:embed="rId19" cstate="print"/>
            <a:stretch>
              <a:fillRect/>
            </a:stretch>
          </a:blipFill>
        </p:spPr>
        <p:txBody>
          <a:bodyPr wrap="square" lIns="0" tIns="0" rIns="0" bIns="0" rtlCol="0"/>
          <a:lstStyle/>
          <a:p>
            <a:endParaRPr/>
          </a:p>
        </p:txBody>
      </p:sp>
      <p:sp>
        <p:nvSpPr>
          <p:cNvPr id="86" name="object 86"/>
          <p:cNvSpPr/>
          <p:nvPr/>
        </p:nvSpPr>
        <p:spPr>
          <a:xfrm>
            <a:off x="6922389" y="4519040"/>
            <a:ext cx="73152" cy="73152"/>
          </a:xfrm>
          <a:prstGeom prst="rect">
            <a:avLst/>
          </a:prstGeom>
          <a:blipFill>
            <a:blip r:embed="rId19" cstate="print"/>
            <a:stretch>
              <a:fillRect/>
            </a:stretch>
          </a:blipFill>
        </p:spPr>
        <p:txBody>
          <a:bodyPr wrap="square" lIns="0" tIns="0" rIns="0" bIns="0" rtlCol="0"/>
          <a:lstStyle/>
          <a:p>
            <a:endParaRPr/>
          </a:p>
        </p:txBody>
      </p:sp>
      <p:sp>
        <p:nvSpPr>
          <p:cNvPr id="87" name="object 87"/>
          <p:cNvSpPr/>
          <p:nvPr/>
        </p:nvSpPr>
        <p:spPr>
          <a:xfrm>
            <a:off x="7525893" y="4520565"/>
            <a:ext cx="73151" cy="73152"/>
          </a:xfrm>
          <a:prstGeom prst="rect">
            <a:avLst/>
          </a:prstGeom>
          <a:blipFill>
            <a:blip r:embed="rId20" cstate="print"/>
            <a:stretch>
              <a:fillRect/>
            </a:stretch>
          </a:blipFill>
        </p:spPr>
        <p:txBody>
          <a:bodyPr wrap="square" lIns="0" tIns="0" rIns="0" bIns="0" rtlCol="0"/>
          <a:lstStyle/>
          <a:p>
            <a:endParaRPr/>
          </a:p>
        </p:txBody>
      </p:sp>
      <p:sp>
        <p:nvSpPr>
          <p:cNvPr id="88" name="object 88"/>
          <p:cNvSpPr/>
          <p:nvPr/>
        </p:nvSpPr>
        <p:spPr>
          <a:xfrm>
            <a:off x="8129396" y="4517516"/>
            <a:ext cx="73151" cy="73152"/>
          </a:xfrm>
          <a:prstGeom prst="rect">
            <a:avLst/>
          </a:prstGeom>
          <a:blipFill>
            <a:blip r:embed="rId19" cstate="print"/>
            <a:stretch>
              <a:fillRect/>
            </a:stretch>
          </a:blipFill>
        </p:spPr>
        <p:txBody>
          <a:bodyPr wrap="square" lIns="0" tIns="0" rIns="0" bIns="0" rtlCol="0"/>
          <a:lstStyle/>
          <a:p>
            <a:endParaRPr/>
          </a:p>
        </p:txBody>
      </p:sp>
      <p:sp>
        <p:nvSpPr>
          <p:cNvPr id="89" name="object 89"/>
          <p:cNvSpPr/>
          <p:nvPr/>
        </p:nvSpPr>
        <p:spPr>
          <a:xfrm>
            <a:off x="8732901" y="4522089"/>
            <a:ext cx="73151" cy="73152"/>
          </a:xfrm>
          <a:prstGeom prst="rect">
            <a:avLst/>
          </a:prstGeom>
          <a:blipFill>
            <a:blip r:embed="rId19" cstate="print"/>
            <a:stretch>
              <a:fillRect/>
            </a:stretch>
          </a:blipFill>
        </p:spPr>
        <p:txBody>
          <a:bodyPr wrap="square" lIns="0" tIns="0" rIns="0" bIns="0" rtlCol="0"/>
          <a:lstStyle/>
          <a:p>
            <a:endParaRPr/>
          </a:p>
        </p:txBody>
      </p:sp>
      <p:sp>
        <p:nvSpPr>
          <p:cNvPr id="90" name="object 90"/>
          <p:cNvSpPr/>
          <p:nvPr/>
        </p:nvSpPr>
        <p:spPr>
          <a:xfrm>
            <a:off x="9334881" y="4511421"/>
            <a:ext cx="73151" cy="73152"/>
          </a:xfrm>
          <a:prstGeom prst="rect">
            <a:avLst/>
          </a:prstGeom>
          <a:blipFill>
            <a:blip r:embed="rId21" cstate="print"/>
            <a:stretch>
              <a:fillRect/>
            </a:stretch>
          </a:blipFill>
        </p:spPr>
        <p:txBody>
          <a:bodyPr wrap="square" lIns="0" tIns="0" rIns="0" bIns="0" rtlCol="0"/>
          <a:lstStyle/>
          <a:p>
            <a:endParaRPr/>
          </a:p>
        </p:txBody>
      </p:sp>
      <p:sp>
        <p:nvSpPr>
          <p:cNvPr id="91" name="object 91"/>
          <p:cNvSpPr/>
          <p:nvPr/>
        </p:nvSpPr>
        <p:spPr>
          <a:xfrm>
            <a:off x="5752338" y="4487417"/>
            <a:ext cx="3619500" cy="204470"/>
          </a:xfrm>
          <a:custGeom>
            <a:avLst/>
            <a:gdLst/>
            <a:ahLst/>
            <a:cxnLst/>
            <a:rect l="l" t="t" r="r" b="b"/>
            <a:pathLst>
              <a:path w="3619500" h="204470">
                <a:moveTo>
                  <a:pt x="0" y="204215"/>
                </a:moveTo>
                <a:lnTo>
                  <a:pt x="603503" y="27431"/>
                </a:lnTo>
                <a:lnTo>
                  <a:pt x="1207008" y="13715"/>
                </a:lnTo>
                <a:lnTo>
                  <a:pt x="1808988" y="0"/>
                </a:lnTo>
                <a:lnTo>
                  <a:pt x="2412491" y="15239"/>
                </a:lnTo>
                <a:lnTo>
                  <a:pt x="3015995" y="6095"/>
                </a:lnTo>
                <a:lnTo>
                  <a:pt x="3619500" y="54863"/>
                </a:lnTo>
              </a:path>
            </a:pathLst>
          </a:custGeom>
          <a:ln w="28956">
            <a:solidFill>
              <a:srgbClr val="C0504D"/>
            </a:solidFill>
          </a:ln>
        </p:spPr>
        <p:txBody>
          <a:bodyPr wrap="square" lIns="0" tIns="0" rIns="0" bIns="0" rtlCol="0"/>
          <a:lstStyle/>
          <a:p>
            <a:endParaRPr/>
          </a:p>
        </p:txBody>
      </p:sp>
      <p:sp>
        <p:nvSpPr>
          <p:cNvPr id="92" name="object 92"/>
          <p:cNvSpPr/>
          <p:nvPr/>
        </p:nvSpPr>
        <p:spPr>
          <a:xfrm>
            <a:off x="5715380" y="4654677"/>
            <a:ext cx="73152" cy="73152"/>
          </a:xfrm>
          <a:prstGeom prst="rect">
            <a:avLst/>
          </a:prstGeom>
          <a:blipFill>
            <a:blip r:embed="rId22" cstate="print"/>
            <a:stretch>
              <a:fillRect/>
            </a:stretch>
          </a:blipFill>
        </p:spPr>
        <p:txBody>
          <a:bodyPr wrap="square" lIns="0" tIns="0" rIns="0" bIns="0" rtlCol="0"/>
          <a:lstStyle/>
          <a:p>
            <a:endParaRPr/>
          </a:p>
        </p:txBody>
      </p:sp>
      <p:sp>
        <p:nvSpPr>
          <p:cNvPr id="93" name="object 93"/>
          <p:cNvSpPr/>
          <p:nvPr/>
        </p:nvSpPr>
        <p:spPr>
          <a:xfrm>
            <a:off x="6318884" y="4479416"/>
            <a:ext cx="73151" cy="73152"/>
          </a:xfrm>
          <a:prstGeom prst="rect">
            <a:avLst/>
          </a:prstGeom>
          <a:blipFill>
            <a:blip r:embed="rId23" cstate="print"/>
            <a:stretch>
              <a:fillRect/>
            </a:stretch>
          </a:blipFill>
        </p:spPr>
        <p:txBody>
          <a:bodyPr wrap="square" lIns="0" tIns="0" rIns="0" bIns="0" rtlCol="0"/>
          <a:lstStyle/>
          <a:p>
            <a:endParaRPr/>
          </a:p>
        </p:txBody>
      </p:sp>
      <p:sp>
        <p:nvSpPr>
          <p:cNvPr id="94" name="object 94"/>
          <p:cNvSpPr/>
          <p:nvPr/>
        </p:nvSpPr>
        <p:spPr>
          <a:xfrm>
            <a:off x="6922389" y="4464177"/>
            <a:ext cx="73152" cy="73152"/>
          </a:xfrm>
          <a:prstGeom prst="rect">
            <a:avLst/>
          </a:prstGeom>
          <a:blipFill>
            <a:blip r:embed="rId22" cstate="print"/>
            <a:stretch>
              <a:fillRect/>
            </a:stretch>
          </a:blipFill>
        </p:spPr>
        <p:txBody>
          <a:bodyPr wrap="square" lIns="0" tIns="0" rIns="0" bIns="0" rtlCol="0"/>
          <a:lstStyle/>
          <a:p>
            <a:endParaRPr/>
          </a:p>
        </p:txBody>
      </p:sp>
      <p:sp>
        <p:nvSpPr>
          <p:cNvPr id="95" name="object 95"/>
          <p:cNvSpPr/>
          <p:nvPr/>
        </p:nvSpPr>
        <p:spPr>
          <a:xfrm>
            <a:off x="7525893" y="4451984"/>
            <a:ext cx="73151" cy="73152"/>
          </a:xfrm>
          <a:prstGeom prst="rect">
            <a:avLst/>
          </a:prstGeom>
          <a:blipFill>
            <a:blip r:embed="rId24" cstate="print"/>
            <a:stretch>
              <a:fillRect/>
            </a:stretch>
          </a:blipFill>
        </p:spPr>
        <p:txBody>
          <a:bodyPr wrap="square" lIns="0" tIns="0" rIns="0" bIns="0" rtlCol="0"/>
          <a:lstStyle/>
          <a:p>
            <a:endParaRPr/>
          </a:p>
        </p:txBody>
      </p:sp>
      <p:sp>
        <p:nvSpPr>
          <p:cNvPr id="96" name="object 96"/>
          <p:cNvSpPr/>
          <p:nvPr/>
        </p:nvSpPr>
        <p:spPr>
          <a:xfrm>
            <a:off x="8129396" y="4467225"/>
            <a:ext cx="73151" cy="73152"/>
          </a:xfrm>
          <a:prstGeom prst="rect">
            <a:avLst/>
          </a:prstGeom>
          <a:blipFill>
            <a:blip r:embed="rId23" cstate="print"/>
            <a:stretch>
              <a:fillRect/>
            </a:stretch>
          </a:blipFill>
        </p:spPr>
        <p:txBody>
          <a:bodyPr wrap="square" lIns="0" tIns="0" rIns="0" bIns="0" rtlCol="0"/>
          <a:lstStyle/>
          <a:p>
            <a:endParaRPr/>
          </a:p>
        </p:txBody>
      </p:sp>
      <p:sp>
        <p:nvSpPr>
          <p:cNvPr id="97" name="object 97"/>
          <p:cNvSpPr/>
          <p:nvPr/>
        </p:nvSpPr>
        <p:spPr>
          <a:xfrm>
            <a:off x="8732901" y="4456557"/>
            <a:ext cx="73151" cy="73152"/>
          </a:xfrm>
          <a:prstGeom prst="rect">
            <a:avLst/>
          </a:prstGeom>
          <a:blipFill>
            <a:blip r:embed="rId23" cstate="print"/>
            <a:stretch>
              <a:fillRect/>
            </a:stretch>
          </a:blipFill>
        </p:spPr>
        <p:txBody>
          <a:bodyPr wrap="square" lIns="0" tIns="0" rIns="0" bIns="0" rtlCol="0"/>
          <a:lstStyle/>
          <a:p>
            <a:endParaRPr/>
          </a:p>
        </p:txBody>
      </p:sp>
      <p:sp>
        <p:nvSpPr>
          <p:cNvPr id="98" name="object 98"/>
          <p:cNvSpPr/>
          <p:nvPr/>
        </p:nvSpPr>
        <p:spPr>
          <a:xfrm>
            <a:off x="9334881" y="4505325"/>
            <a:ext cx="73151" cy="73152"/>
          </a:xfrm>
          <a:prstGeom prst="rect">
            <a:avLst/>
          </a:prstGeom>
          <a:blipFill>
            <a:blip r:embed="rId23" cstate="print"/>
            <a:stretch>
              <a:fillRect/>
            </a:stretch>
          </a:blipFill>
        </p:spPr>
        <p:txBody>
          <a:bodyPr wrap="square" lIns="0" tIns="0" rIns="0" bIns="0" rtlCol="0"/>
          <a:lstStyle/>
          <a:p>
            <a:endParaRPr/>
          </a:p>
        </p:txBody>
      </p:sp>
      <p:sp>
        <p:nvSpPr>
          <p:cNvPr id="99" name="object 99"/>
          <p:cNvSpPr/>
          <p:nvPr/>
        </p:nvSpPr>
        <p:spPr>
          <a:xfrm>
            <a:off x="5752338" y="4520946"/>
            <a:ext cx="3619500" cy="257810"/>
          </a:xfrm>
          <a:custGeom>
            <a:avLst/>
            <a:gdLst/>
            <a:ahLst/>
            <a:cxnLst/>
            <a:rect l="l" t="t" r="r" b="b"/>
            <a:pathLst>
              <a:path w="3619500" h="257810">
                <a:moveTo>
                  <a:pt x="0" y="257555"/>
                </a:moveTo>
                <a:lnTo>
                  <a:pt x="603503" y="102107"/>
                </a:lnTo>
                <a:lnTo>
                  <a:pt x="1207008" y="38099"/>
                </a:lnTo>
                <a:lnTo>
                  <a:pt x="1808988" y="42671"/>
                </a:lnTo>
                <a:lnTo>
                  <a:pt x="2412491" y="30479"/>
                </a:lnTo>
                <a:lnTo>
                  <a:pt x="3015995" y="44195"/>
                </a:lnTo>
                <a:lnTo>
                  <a:pt x="3619500" y="0"/>
                </a:lnTo>
              </a:path>
            </a:pathLst>
          </a:custGeom>
          <a:ln w="28956">
            <a:solidFill>
              <a:srgbClr val="9BBA58"/>
            </a:solidFill>
          </a:ln>
        </p:spPr>
        <p:txBody>
          <a:bodyPr wrap="square" lIns="0" tIns="0" rIns="0" bIns="0" rtlCol="0"/>
          <a:lstStyle/>
          <a:p>
            <a:endParaRPr/>
          </a:p>
        </p:txBody>
      </p:sp>
      <p:sp>
        <p:nvSpPr>
          <p:cNvPr id="100" name="object 100"/>
          <p:cNvSpPr/>
          <p:nvPr/>
        </p:nvSpPr>
        <p:spPr>
          <a:xfrm>
            <a:off x="5715380" y="4743069"/>
            <a:ext cx="73152" cy="73152"/>
          </a:xfrm>
          <a:prstGeom prst="rect">
            <a:avLst/>
          </a:prstGeom>
          <a:blipFill>
            <a:blip r:embed="rId25" cstate="print"/>
            <a:stretch>
              <a:fillRect/>
            </a:stretch>
          </a:blipFill>
        </p:spPr>
        <p:txBody>
          <a:bodyPr wrap="square" lIns="0" tIns="0" rIns="0" bIns="0" rtlCol="0"/>
          <a:lstStyle/>
          <a:p>
            <a:endParaRPr/>
          </a:p>
        </p:txBody>
      </p:sp>
      <p:sp>
        <p:nvSpPr>
          <p:cNvPr id="101" name="object 101"/>
          <p:cNvSpPr/>
          <p:nvPr/>
        </p:nvSpPr>
        <p:spPr>
          <a:xfrm>
            <a:off x="6318884" y="4587621"/>
            <a:ext cx="73151" cy="73152"/>
          </a:xfrm>
          <a:prstGeom prst="rect">
            <a:avLst/>
          </a:prstGeom>
          <a:blipFill>
            <a:blip r:embed="rId26" cstate="print"/>
            <a:stretch>
              <a:fillRect/>
            </a:stretch>
          </a:blipFill>
        </p:spPr>
        <p:txBody>
          <a:bodyPr wrap="square" lIns="0" tIns="0" rIns="0" bIns="0" rtlCol="0"/>
          <a:lstStyle/>
          <a:p>
            <a:endParaRPr/>
          </a:p>
        </p:txBody>
      </p:sp>
      <p:sp>
        <p:nvSpPr>
          <p:cNvPr id="102" name="object 102"/>
          <p:cNvSpPr/>
          <p:nvPr/>
        </p:nvSpPr>
        <p:spPr>
          <a:xfrm>
            <a:off x="6922389" y="4523613"/>
            <a:ext cx="73152" cy="73152"/>
          </a:xfrm>
          <a:prstGeom prst="rect">
            <a:avLst/>
          </a:prstGeom>
          <a:blipFill>
            <a:blip r:embed="rId25" cstate="print"/>
            <a:stretch>
              <a:fillRect/>
            </a:stretch>
          </a:blipFill>
        </p:spPr>
        <p:txBody>
          <a:bodyPr wrap="square" lIns="0" tIns="0" rIns="0" bIns="0" rtlCol="0"/>
          <a:lstStyle/>
          <a:p>
            <a:endParaRPr/>
          </a:p>
        </p:txBody>
      </p:sp>
      <p:sp>
        <p:nvSpPr>
          <p:cNvPr id="103" name="object 103"/>
          <p:cNvSpPr/>
          <p:nvPr/>
        </p:nvSpPr>
        <p:spPr>
          <a:xfrm>
            <a:off x="7525893" y="4528184"/>
            <a:ext cx="73151" cy="73152"/>
          </a:xfrm>
          <a:prstGeom prst="rect">
            <a:avLst/>
          </a:prstGeom>
          <a:blipFill>
            <a:blip r:embed="rId27" cstate="print"/>
            <a:stretch>
              <a:fillRect/>
            </a:stretch>
          </a:blipFill>
        </p:spPr>
        <p:txBody>
          <a:bodyPr wrap="square" lIns="0" tIns="0" rIns="0" bIns="0" rtlCol="0"/>
          <a:lstStyle/>
          <a:p>
            <a:endParaRPr/>
          </a:p>
        </p:txBody>
      </p:sp>
      <p:sp>
        <p:nvSpPr>
          <p:cNvPr id="104" name="object 104"/>
          <p:cNvSpPr/>
          <p:nvPr/>
        </p:nvSpPr>
        <p:spPr>
          <a:xfrm>
            <a:off x="8129396" y="4515992"/>
            <a:ext cx="73151" cy="73152"/>
          </a:xfrm>
          <a:prstGeom prst="rect">
            <a:avLst/>
          </a:prstGeom>
          <a:blipFill>
            <a:blip r:embed="rId26" cstate="print"/>
            <a:stretch>
              <a:fillRect/>
            </a:stretch>
          </a:blipFill>
        </p:spPr>
        <p:txBody>
          <a:bodyPr wrap="square" lIns="0" tIns="0" rIns="0" bIns="0" rtlCol="0"/>
          <a:lstStyle/>
          <a:p>
            <a:endParaRPr/>
          </a:p>
        </p:txBody>
      </p:sp>
      <p:sp>
        <p:nvSpPr>
          <p:cNvPr id="105" name="object 105"/>
          <p:cNvSpPr/>
          <p:nvPr/>
        </p:nvSpPr>
        <p:spPr>
          <a:xfrm>
            <a:off x="8732901" y="4528184"/>
            <a:ext cx="73151" cy="73152"/>
          </a:xfrm>
          <a:prstGeom prst="rect">
            <a:avLst/>
          </a:prstGeom>
          <a:blipFill>
            <a:blip r:embed="rId25" cstate="print"/>
            <a:stretch>
              <a:fillRect/>
            </a:stretch>
          </a:blipFill>
        </p:spPr>
        <p:txBody>
          <a:bodyPr wrap="square" lIns="0" tIns="0" rIns="0" bIns="0" rtlCol="0"/>
          <a:lstStyle/>
          <a:p>
            <a:endParaRPr/>
          </a:p>
        </p:txBody>
      </p:sp>
      <p:sp>
        <p:nvSpPr>
          <p:cNvPr id="106" name="object 106"/>
          <p:cNvSpPr/>
          <p:nvPr/>
        </p:nvSpPr>
        <p:spPr>
          <a:xfrm>
            <a:off x="9334881" y="4485513"/>
            <a:ext cx="73151" cy="73152"/>
          </a:xfrm>
          <a:prstGeom prst="rect">
            <a:avLst/>
          </a:prstGeom>
          <a:blipFill>
            <a:blip r:embed="rId25" cstate="print"/>
            <a:stretch>
              <a:fillRect/>
            </a:stretch>
          </a:blipFill>
        </p:spPr>
        <p:txBody>
          <a:bodyPr wrap="square" lIns="0" tIns="0" rIns="0" bIns="0" rtlCol="0"/>
          <a:lstStyle/>
          <a:p>
            <a:endParaRPr/>
          </a:p>
        </p:txBody>
      </p:sp>
      <p:sp>
        <p:nvSpPr>
          <p:cNvPr id="107" name="object 107"/>
          <p:cNvSpPr/>
          <p:nvPr/>
        </p:nvSpPr>
        <p:spPr>
          <a:xfrm>
            <a:off x="5752338" y="4655058"/>
            <a:ext cx="3619500" cy="212090"/>
          </a:xfrm>
          <a:custGeom>
            <a:avLst/>
            <a:gdLst/>
            <a:ahLst/>
            <a:cxnLst/>
            <a:rect l="l" t="t" r="r" b="b"/>
            <a:pathLst>
              <a:path w="3619500" h="212089">
                <a:moveTo>
                  <a:pt x="0" y="211836"/>
                </a:moveTo>
                <a:lnTo>
                  <a:pt x="603503" y="24384"/>
                </a:lnTo>
                <a:lnTo>
                  <a:pt x="1207008" y="4572"/>
                </a:lnTo>
                <a:lnTo>
                  <a:pt x="1808988" y="4572"/>
                </a:lnTo>
                <a:lnTo>
                  <a:pt x="2412491" y="19812"/>
                </a:lnTo>
                <a:lnTo>
                  <a:pt x="3015995" y="0"/>
                </a:lnTo>
                <a:lnTo>
                  <a:pt x="3619500" y="41148"/>
                </a:lnTo>
              </a:path>
            </a:pathLst>
          </a:custGeom>
          <a:ln w="28956">
            <a:solidFill>
              <a:srgbClr val="8063A1"/>
            </a:solidFill>
          </a:ln>
        </p:spPr>
        <p:txBody>
          <a:bodyPr wrap="square" lIns="0" tIns="0" rIns="0" bIns="0" rtlCol="0"/>
          <a:lstStyle/>
          <a:p>
            <a:endParaRPr/>
          </a:p>
        </p:txBody>
      </p:sp>
      <p:sp>
        <p:nvSpPr>
          <p:cNvPr id="108" name="object 108"/>
          <p:cNvSpPr/>
          <p:nvPr/>
        </p:nvSpPr>
        <p:spPr>
          <a:xfrm>
            <a:off x="5715380" y="4829936"/>
            <a:ext cx="73152" cy="73152"/>
          </a:xfrm>
          <a:prstGeom prst="rect">
            <a:avLst/>
          </a:prstGeom>
          <a:blipFill>
            <a:blip r:embed="rId28" cstate="print"/>
            <a:stretch>
              <a:fillRect/>
            </a:stretch>
          </a:blipFill>
        </p:spPr>
        <p:txBody>
          <a:bodyPr wrap="square" lIns="0" tIns="0" rIns="0" bIns="0" rtlCol="0"/>
          <a:lstStyle/>
          <a:p>
            <a:endParaRPr/>
          </a:p>
        </p:txBody>
      </p:sp>
      <p:sp>
        <p:nvSpPr>
          <p:cNvPr id="109" name="object 109"/>
          <p:cNvSpPr/>
          <p:nvPr/>
        </p:nvSpPr>
        <p:spPr>
          <a:xfrm>
            <a:off x="6318884" y="4644009"/>
            <a:ext cx="73151" cy="73152"/>
          </a:xfrm>
          <a:prstGeom prst="rect">
            <a:avLst/>
          </a:prstGeom>
          <a:blipFill>
            <a:blip r:embed="rId29" cstate="print"/>
            <a:stretch>
              <a:fillRect/>
            </a:stretch>
          </a:blipFill>
        </p:spPr>
        <p:txBody>
          <a:bodyPr wrap="square" lIns="0" tIns="0" rIns="0" bIns="0" rtlCol="0"/>
          <a:lstStyle/>
          <a:p>
            <a:endParaRPr/>
          </a:p>
        </p:txBody>
      </p:sp>
      <p:sp>
        <p:nvSpPr>
          <p:cNvPr id="110" name="object 110"/>
          <p:cNvSpPr/>
          <p:nvPr/>
        </p:nvSpPr>
        <p:spPr>
          <a:xfrm>
            <a:off x="6922389" y="4622672"/>
            <a:ext cx="73152" cy="73152"/>
          </a:xfrm>
          <a:prstGeom prst="rect">
            <a:avLst/>
          </a:prstGeom>
          <a:blipFill>
            <a:blip r:embed="rId30" cstate="print"/>
            <a:stretch>
              <a:fillRect/>
            </a:stretch>
          </a:blipFill>
        </p:spPr>
        <p:txBody>
          <a:bodyPr wrap="square" lIns="0" tIns="0" rIns="0" bIns="0" rtlCol="0"/>
          <a:lstStyle/>
          <a:p>
            <a:endParaRPr/>
          </a:p>
        </p:txBody>
      </p:sp>
      <p:sp>
        <p:nvSpPr>
          <p:cNvPr id="111" name="object 111"/>
          <p:cNvSpPr/>
          <p:nvPr/>
        </p:nvSpPr>
        <p:spPr>
          <a:xfrm>
            <a:off x="7525893" y="4622672"/>
            <a:ext cx="73151" cy="73152"/>
          </a:xfrm>
          <a:prstGeom prst="rect">
            <a:avLst/>
          </a:prstGeom>
          <a:blipFill>
            <a:blip r:embed="rId31" cstate="print"/>
            <a:stretch>
              <a:fillRect/>
            </a:stretch>
          </a:blipFill>
        </p:spPr>
        <p:txBody>
          <a:bodyPr wrap="square" lIns="0" tIns="0" rIns="0" bIns="0" rtlCol="0"/>
          <a:lstStyle/>
          <a:p>
            <a:endParaRPr/>
          </a:p>
        </p:txBody>
      </p:sp>
      <p:sp>
        <p:nvSpPr>
          <p:cNvPr id="112" name="object 112"/>
          <p:cNvSpPr/>
          <p:nvPr/>
        </p:nvSpPr>
        <p:spPr>
          <a:xfrm>
            <a:off x="8129396" y="4637913"/>
            <a:ext cx="73151" cy="73152"/>
          </a:xfrm>
          <a:prstGeom prst="rect">
            <a:avLst/>
          </a:prstGeom>
          <a:blipFill>
            <a:blip r:embed="rId30" cstate="print"/>
            <a:stretch>
              <a:fillRect/>
            </a:stretch>
          </a:blipFill>
        </p:spPr>
        <p:txBody>
          <a:bodyPr wrap="square" lIns="0" tIns="0" rIns="0" bIns="0" rtlCol="0"/>
          <a:lstStyle/>
          <a:p>
            <a:endParaRPr/>
          </a:p>
        </p:txBody>
      </p:sp>
      <p:sp>
        <p:nvSpPr>
          <p:cNvPr id="113" name="object 113"/>
          <p:cNvSpPr/>
          <p:nvPr/>
        </p:nvSpPr>
        <p:spPr>
          <a:xfrm>
            <a:off x="8732901" y="4619625"/>
            <a:ext cx="73151" cy="73152"/>
          </a:xfrm>
          <a:prstGeom prst="rect">
            <a:avLst/>
          </a:prstGeom>
          <a:blipFill>
            <a:blip r:embed="rId30" cstate="print"/>
            <a:stretch>
              <a:fillRect/>
            </a:stretch>
          </a:blipFill>
        </p:spPr>
        <p:txBody>
          <a:bodyPr wrap="square" lIns="0" tIns="0" rIns="0" bIns="0" rtlCol="0"/>
          <a:lstStyle/>
          <a:p>
            <a:endParaRPr/>
          </a:p>
        </p:txBody>
      </p:sp>
      <p:sp>
        <p:nvSpPr>
          <p:cNvPr id="114" name="object 114"/>
          <p:cNvSpPr/>
          <p:nvPr/>
        </p:nvSpPr>
        <p:spPr>
          <a:xfrm>
            <a:off x="9334881" y="4660772"/>
            <a:ext cx="73151" cy="73152"/>
          </a:xfrm>
          <a:prstGeom prst="rect">
            <a:avLst/>
          </a:prstGeom>
          <a:blipFill>
            <a:blip r:embed="rId30" cstate="print"/>
            <a:stretch>
              <a:fillRect/>
            </a:stretch>
          </a:blipFill>
        </p:spPr>
        <p:txBody>
          <a:bodyPr wrap="square" lIns="0" tIns="0" rIns="0" bIns="0" rtlCol="0"/>
          <a:lstStyle/>
          <a:p>
            <a:endParaRPr/>
          </a:p>
        </p:txBody>
      </p:sp>
      <p:sp>
        <p:nvSpPr>
          <p:cNvPr id="115" name="object 115"/>
          <p:cNvSpPr txBox="1"/>
          <p:nvPr/>
        </p:nvSpPr>
        <p:spPr>
          <a:xfrm>
            <a:off x="6009766" y="4502277"/>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16</a:t>
            </a:r>
            <a:r>
              <a:rPr sz="1050" spc="-5" dirty="0">
                <a:solidFill>
                  <a:srgbClr val="404040"/>
                </a:solidFill>
                <a:latin typeface="Calibri"/>
                <a:cs typeface="Calibri"/>
              </a:rPr>
              <a:t>.7</a:t>
            </a:r>
            <a:endParaRPr sz="1050">
              <a:latin typeface="Calibri"/>
              <a:cs typeface="Calibri"/>
            </a:endParaRPr>
          </a:p>
        </p:txBody>
      </p:sp>
      <p:sp>
        <p:nvSpPr>
          <p:cNvPr id="116" name="object 116"/>
          <p:cNvSpPr txBox="1"/>
          <p:nvPr/>
        </p:nvSpPr>
        <p:spPr>
          <a:xfrm>
            <a:off x="5632450" y="4419980"/>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16</a:t>
            </a:r>
            <a:r>
              <a:rPr sz="1050" spc="-5" dirty="0">
                <a:solidFill>
                  <a:srgbClr val="404040"/>
                </a:solidFill>
                <a:latin typeface="Calibri"/>
                <a:cs typeface="Calibri"/>
              </a:rPr>
              <a:t>.2</a:t>
            </a:r>
            <a:endParaRPr sz="1050">
              <a:latin typeface="Calibri"/>
              <a:cs typeface="Calibri"/>
            </a:endParaRPr>
          </a:p>
        </p:txBody>
      </p:sp>
      <p:sp>
        <p:nvSpPr>
          <p:cNvPr id="117" name="object 117"/>
          <p:cNvSpPr txBox="1"/>
          <p:nvPr/>
        </p:nvSpPr>
        <p:spPr>
          <a:xfrm>
            <a:off x="6235953" y="4243832"/>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17</a:t>
            </a:r>
            <a:r>
              <a:rPr sz="1050" spc="-5" dirty="0">
                <a:solidFill>
                  <a:srgbClr val="404040"/>
                </a:solidFill>
                <a:latin typeface="Calibri"/>
                <a:cs typeface="Calibri"/>
              </a:rPr>
              <a:t>.2</a:t>
            </a:r>
            <a:endParaRPr sz="1050">
              <a:latin typeface="Calibri"/>
              <a:cs typeface="Calibri"/>
            </a:endParaRPr>
          </a:p>
        </p:txBody>
      </p:sp>
      <p:sp>
        <p:nvSpPr>
          <p:cNvPr id="118" name="object 118"/>
          <p:cNvSpPr txBox="1"/>
          <p:nvPr/>
        </p:nvSpPr>
        <p:spPr>
          <a:xfrm>
            <a:off x="6839077" y="4229861"/>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17</a:t>
            </a:r>
            <a:r>
              <a:rPr sz="1050" spc="-5" dirty="0">
                <a:solidFill>
                  <a:srgbClr val="404040"/>
                </a:solidFill>
                <a:latin typeface="Calibri"/>
                <a:cs typeface="Calibri"/>
              </a:rPr>
              <a:t>.2</a:t>
            </a:r>
            <a:endParaRPr sz="1050">
              <a:latin typeface="Calibri"/>
              <a:cs typeface="Calibri"/>
            </a:endParaRPr>
          </a:p>
        </p:txBody>
      </p:sp>
      <p:sp>
        <p:nvSpPr>
          <p:cNvPr id="119" name="object 119"/>
          <p:cNvSpPr txBox="1"/>
          <p:nvPr/>
        </p:nvSpPr>
        <p:spPr>
          <a:xfrm>
            <a:off x="7442581" y="4216653"/>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17</a:t>
            </a:r>
            <a:r>
              <a:rPr sz="1050" spc="-5" dirty="0">
                <a:solidFill>
                  <a:srgbClr val="404040"/>
                </a:solidFill>
                <a:latin typeface="Calibri"/>
                <a:cs typeface="Calibri"/>
              </a:rPr>
              <a:t>.3</a:t>
            </a:r>
            <a:endParaRPr sz="1050">
              <a:latin typeface="Calibri"/>
              <a:cs typeface="Calibri"/>
            </a:endParaRPr>
          </a:p>
        </p:txBody>
      </p:sp>
      <p:sp>
        <p:nvSpPr>
          <p:cNvPr id="120" name="object 120"/>
          <p:cNvSpPr txBox="1"/>
          <p:nvPr/>
        </p:nvSpPr>
        <p:spPr>
          <a:xfrm>
            <a:off x="8045831" y="4231894"/>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17</a:t>
            </a:r>
            <a:r>
              <a:rPr sz="1050" spc="-5" dirty="0">
                <a:solidFill>
                  <a:srgbClr val="404040"/>
                </a:solidFill>
                <a:latin typeface="Calibri"/>
                <a:cs typeface="Calibri"/>
              </a:rPr>
              <a:t>.2</a:t>
            </a:r>
            <a:endParaRPr sz="1050">
              <a:latin typeface="Calibri"/>
              <a:cs typeface="Calibri"/>
            </a:endParaRPr>
          </a:p>
        </p:txBody>
      </p:sp>
      <p:sp>
        <p:nvSpPr>
          <p:cNvPr id="121" name="object 121"/>
          <p:cNvSpPr txBox="1"/>
          <p:nvPr/>
        </p:nvSpPr>
        <p:spPr>
          <a:xfrm>
            <a:off x="8649334" y="4221860"/>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17</a:t>
            </a:r>
            <a:r>
              <a:rPr sz="1050" spc="-5" dirty="0">
                <a:solidFill>
                  <a:srgbClr val="404040"/>
                </a:solidFill>
                <a:latin typeface="Calibri"/>
                <a:cs typeface="Calibri"/>
              </a:rPr>
              <a:t>.3</a:t>
            </a:r>
            <a:endParaRPr sz="1050">
              <a:latin typeface="Calibri"/>
              <a:cs typeface="Calibri"/>
            </a:endParaRPr>
          </a:p>
        </p:txBody>
      </p:sp>
      <p:sp>
        <p:nvSpPr>
          <p:cNvPr id="122" name="object 122"/>
          <p:cNvSpPr txBox="1"/>
          <p:nvPr/>
        </p:nvSpPr>
        <p:spPr>
          <a:xfrm>
            <a:off x="9252457" y="4271009"/>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17</a:t>
            </a:r>
            <a:r>
              <a:rPr sz="1050" spc="-5" dirty="0">
                <a:solidFill>
                  <a:srgbClr val="404040"/>
                </a:solidFill>
                <a:latin typeface="Calibri"/>
                <a:cs typeface="Calibri"/>
              </a:rPr>
              <a:t>.0</a:t>
            </a:r>
            <a:endParaRPr sz="1050">
              <a:latin typeface="Calibri"/>
              <a:cs typeface="Calibri"/>
            </a:endParaRPr>
          </a:p>
        </p:txBody>
      </p:sp>
      <p:sp>
        <p:nvSpPr>
          <p:cNvPr id="123" name="object 123"/>
          <p:cNvSpPr txBox="1"/>
          <p:nvPr/>
        </p:nvSpPr>
        <p:spPr>
          <a:xfrm>
            <a:off x="5858509" y="4677612"/>
            <a:ext cx="252095" cy="187325"/>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15</a:t>
            </a:r>
            <a:r>
              <a:rPr sz="1050" spc="-5" dirty="0">
                <a:solidFill>
                  <a:srgbClr val="404040"/>
                </a:solidFill>
                <a:latin typeface="Calibri"/>
                <a:cs typeface="Calibri"/>
              </a:rPr>
              <a:t>.7</a:t>
            </a:r>
            <a:endParaRPr sz="1050">
              <a:latin typeface="Calibri"/>
              <a:cs typeface="Calibri"/>
            </a:endParaRPr>
          </a:p>
        </p:txBody>
      </p:sp>
      <p:sp>
        <p:nvSpPr>
          <p:cNvPr id="124" name="object 124"/>
          <p:cNvSpPr txBox="1"/>
          <p:nvPr/>
        </p:nvSpPr>
        <p:spPr>
          <a:xfrm>
            <a:off x="6598808" y="4522723"/>
            <a:ext cx="114935" cy="186690"/>
          </a:xfrm>
          <a:prstGeom prst="rect">
            <a:avLst/>
          </a:prstGeom>
        </p:spPr>
        <p:txBody>
          <a:bodyPr vert="horz" wrap="square" lIns="0" tIns="13335" rIns="0" bIns="0" rtlCol="0">
            <a:spAutoFit/>
          </a:bodyPr>
          <a:lstStyle/>
          <a:p>
            <a:pPr>
              <a:lnSpc>
                <a:spcPct val="100000"/>
              </a:lnSpc>
              <a:spcBef>
                <a:spcPts val="105"/>
              </a:spcBef>
            </a:pPr>
            <a:r>
              <a:rPr sz="1050" spc="-5" dirty="0">
                <a:solidFill>
                  <a:srgbClr val="404040"/>
                </a:solidFill>
                <a:latin typeface="Calibri"/>
                <a:cs typeface="Calibri"/>
              </a:rPr>
              <a:t>.5</a:t>
            </a:r>
            <a:endParaRPr sz="1050">
              <a:latin typeface="Calibri"/>
              <a:cs typeface="Calibri"/>
            </a:endParaRPr>
          </a:p>
        </p:txBody>
      </p:sp>
      <p:sp>
        <p:nvSpPr>
          <p:cNvPr id="125" name="object 125"/>
          <p:cNvSpPr txBox="1"/>
          <p:nvPr/>
        </p:nvSpPr>
        <p:spPr>
          <a:xfrm>
            <a:off x="6462014" y="4458970"/>
            <a:ext cx="1005840" cy="186690"/>
          </a:xfrm>
          <a:prstGeom prst="rect">
            <a:avLst/>
          </a:prstGeom>
        </p:spPr>
        <p:txBody>
          <a:bodyPr vert="horz" wrap="square" lIns="0" tIns="13335" rIns="0" bIns="0" rtlCol="0">
            <a:spAutoFit/>
          </a:bodyPr>
          <a:lstStyle/>
          <a:p>
            <a:pPr>
              <a:lnSpc>
                <a:spcPct val="100000"/>
              </a:lnSpc>
              <a:spcBef>
                <a:spcPts val="105"/>
              </a:spcBef>
              <a:tabLst>
                <a:tab pos="602615" algn="l"/>
              </a:tabLst>
            </a:pPr>
            <a:r>
              <a:rPr sz="1575" baseline="-26455" dirty="0">
                <a:solidFill>
                  <a:srgbClr val="404040"/>
                </a:solidFill>
                <a:latin typeface="Calibri"/>
                <a:cs typeface="Calibri"/>
              </a:rPr>
              <a:t>1</a:t>
            </a:r>
            <a:r>
              <a:rPr sz="1575" spc="165" baseline="-26455" dirty="0">
                <a:solidFill>
                  <a:srgbClr val="404040"/>
                </a:solidFill>
                <a:latin typeface="Calibri"/>
                <a:cs typeface="Calibri"/>
              </a:rPr>
              <a:t>6</a:t>
            </a:r>
            <a:r>
              <a:rPr sz="1575" baseline="2645" dirty="0">
                <a:solidFill>
                  <a:srgbClr val="404040"/>
                </a:solidFill>
                <a:latin typeface="Calibri"/>
                <a:cs typeface="Calibri"/>
              </a:rPr>
              <a:t>16</a:t>
            </a:r>
            <a:r>
              <a:rPr sz="1575" spc="-7" baseline="2645" dirty="0">
                <a:solidFill>
                  <a:srgbClr val="404040"/>
                </a:solidFill>
                <a:latin typeface="Calibri"/>
                <a:cs typeface="Calibri"/>
              </a:rPr>
              <a:t>.</a:t>
            </a:r>
            <a:r>
              <a:rPr sz="1575" baseline="2645" dirty="0">
                <a:solidFill>
                  <a:srgbClr val="404040"/>
                </a:solidFill>
                <a:latin typeface="Calibri"/>
                <a:cs typeface="Calibri"/>
              </a:rPr>
              <a:t>9	</a:t>
            </a:r>
            <a:r>
              <a:rPr sz="1050" dirty="0">
                <a:solidFill>
                  <a:srgbClr val="404040"/>
                </a:solidFill>
                <a:latin typeface="Calibri"/>
                <a:cs typeface="Calibri"/>
              </a:rPr>
              <a:t>16</a:t>
            </a:r>
            <a:r>
              <a:rPr sz="1050" spc="-155" dirty="0">
                <a:solidFill>
                  <a:srgbClr val="404040"/>
                </a:solidFill>
                <a:latin typeface="Calibri"/>
                <a:cs typeface="Calibri"/>
              </a:rPr>
              <a:t>.</a:t>
            </a:r>
            <a:r>
              <a:rPr sz="1050" spc="-385" dirty="0">
                <a:solidFill>
                  <a:srgbClr val="404040"/>
                </a:solidFill>
                <a:latin typeface="Calibri"/>
                <a:cs typeface="Calibri"/>
              </a:rPr>
              <a:t>1</a:t>
            </a:r>
            <a:r>
              <a:rPr sz="1050" spc="-150" dirty="0">
                <a:solidFill>
                  <a:srgbClr val="404040"/>
                </a:solidFill>
                <a:latin typeface="Calibri"/>
                <a:cs typeface="Calibri"/>
              </a:rPr>
              <a:t>9</a:t>
            </a:r>
            <a:r>
              <a:rPr sz="1050" dirty="0">
                <a:solidFill>
                  <a:srgbClr val="404040"/>
                </a:solidFill>
                <a:latin typeface="Calibri"/>
                <a:cs typeface="Calibri"/>
              </a:rPr>
              <a:t>6</a:t>
            </a:r>
            <a:r>
              <a:rPr sz="1050" spc="-5" dirty="0">
                <a:solidFill>
                  <a:srgbClr val="404040"/>
                </a:solidFill>
                <a:latin typeface="Calibri"/>
                <a:cs typeface="Calibri"/>
              </a:rPr>
              <a:t>.9</a:t>
            </a:r>
            <a:endParaRPr sz="1050">
              <a:latin typeface="Calibri"/>
              <a:cs typeface="Calibri"/>
            </a:endParaRPr>
          </a:p>
        </p:txBody>
      </p:sp>
      <p:sp>
        <p:nvSpPr>
          <p:cNvPr id="126" name="object 126"/>
          <p:cNvSpPr txBox="1"/>
          <p:nvPr/>
        </p:nvSpPr>
        <p:spPr>
          <a:xfrm>
            <a:off x="7668768" y="4463541"/>
            <a:ext cx="402590" cy="186690"/>
          </a:xfrm>
          <a:prstGeom prst="rect">
            <a:avLst/>
          </a:prstGeom>
        </p:spPr>
        <p:txBody>
          <a:bodyPr vert="horz" wrap="square" lIns="0" tIns="13335" rIns="0" bIns="0" rtlCol="0">
            <a:spAutoFit/>
          </a:bodyPr>
          <a:lstStyle/>
          <a:p>
            <a:pPr>
              <a:lnSpc>
                <a:spcPct val="100000"/>
              </a:lnSpc>
              <a:spcBef>
                <a:spcPts val="105"/>
              </a:spcBef>
            </a:pPr>
            <a:r>
              <a:rPr sz="1050" spc="-90" dirty="0">
                <a:solidFill>
                  <a:srgbClr val="404040"/>
                </a:solidFill>
                <a:latin typeface="Calibri"/>
                <a:cs typeface="Calibri"/>
              </a:rPr>
              <a:t>16.</a:t>
            </a:r>
            <a:r>
              <a:rPr sz="1575" spc="-135" baseline="5291" dirty="0">
                <a:solidFill>
                  <a:srgbClr val="404040"/>
                </a:solidFill>
                <a:latin typeface="Calibri"/>
                <a:cs typeface="Calibri"/>
              </a:rPr>
              <a:t>1</a:t>
            </a:r>
            <a:r>
              <a:rPr sz="1050" spc="-90" dirty="0">
                <a:solidFill>
                  <a:srgbClr val="404040"/>
                </a:solidFill>
                <a:latin typeface="Calibri"/>
                <a:cs typeface="Calibri"/>
              </a:rPr>
              <a:t>9</a:t>
            </a:r>
            <a:r>
              <a:rPr sz="1575" spc="-135" baseline="5291" dirty="0">
                <a:solidFill>
                  <a:srgbClr val="404040"/>
                </a:solidFill>
                <a:latin typeface="Calibri"/>
                <a:cs typeface="Calibri"/>
              </a:rPr>
              <a:t>6.9</a:t>
            </a:r>
            <a:endParaRPr sz="1575" baseline="5291">
              <a:latin typeface="Calibri"/>
              <a:cs typeface="Calibri"/>
            </a:endParaRPr>
          </a:p>
        </p:txBody>
      </p:sp>
      <p:sp>
        <p:nvSpPr>
          <p:cNvPr id="127" name="object 127"/>
          <p:cNvSpPr txBox="1"/>
          <p:nvPr/>
        </p:nvSpPr>
        <p:spPr>
          <a:xfrm>
            <a:off x="8272018" y="4457445"/>
            <a:ext cx="402590" cy="186690"/>
          </a:xfrm>
          <a:prstGeom prst="rect">
            <a:avLst/>
          </a:prstGeom>
        </p:spPr>
        <p:txBody>
          <a:bodyPr vert="horz" wrap="square" lIns="0" tIns="13335" rIns="0" bIns="0" rtlCol="0">
            <a:spAutoFit/>
          </a:bodyPr>
          <a:lstStyle/>
          <a:p>
            <a:pPr>
              <a:lnSpc>
                <a:spcPct val="100000"/>
              </a:lnSpc>
              <a:spcBef>
                <a:spcPts val="105"/>
              </a:spcBef>
            </a:pPr>
            <a:r>
              <a:rPr sz="1575" baseline="2645" dirty="0">
                <a:solidFill>
                  <a:srgbClr val="404040"/>
                </a:solidFill>
                <a:latin typeface="Calibri"/>
                <a:cs typeface="Calibri"/>
              </a:rPr>
              <a:t>17</a:t>
            </a:r>
            <a:r>
              <a:rPr sz="1575" spc="-232" baseline="2645" dirty="0">
                <a:solidFill>
                  <a:srgbClr val="404040"/>
                </a:solidFill>
                <a:latin typeface="Calibri"/>
                <a:cs typeface="Calibri"/>
              </a:rPr>
              <a:t>.</a:t>
            </a:r>
            <a:r>
              <a:rPr sz="1050" spc="-385" dirty="0">
                <a:solidFill>
                  <a:srgbClr val="404040"/>
                </a:solidFill>
                <a:latin typeface="Calibri"/>
                <a:cs typeface="Calibri"/>
              </a:rPr>
              <a:t>1</a:t>
            </a:r>
            <a:r>
              <a:rPr sz="1575" spc="-225" baseline="2645" dirty="0">
                <a:solidFill>
                  <a:srgbClr val="404040"/>
                </a:solidFill>
                <a:latin typeface="Calibri"/>
                <a:cs typeface="Calibri"/>
              </a:rPr>
              <a:t>0</a:t>
            </a:r>
            <a:r>
              <a:rPr sz="1050" dirty="0">
                <a:solidFill>
                  <a:srgbClr val="404040"/>
                </a:solidFill>
                <a:latin typeface="Calibri"/>
                <a:cs typeface="Calibri"/>
              </a:rPr>
              <a:t>6</a:t>
            </a:r>
            <a:r>
              <a:rPr sz="1050" spc="-5" dirty="0">
                <a:solidFill>
                  <a:srgbClr val="404040"/>
                </a:solidFill>
                <a:latin typeface="Calibri"/>
                <a:cs typeface="Calibri"/>
              </a:rPr>
              <a:t>.9</a:t>
            </a:r>
            <a:endParaRPr sz="1050">
              <a:latin typeface="Calibri"/>
              <a:cs typeface="Calibri"/>
            </a:endParaRPr>
          </a:p>
        </p:txBody>
      </p:sp>
      <p:sp>
        <p:nvSpPr>
          <p:cNvPr id="128" name="object 128"/>
          <p:cNvSpPr txBox="1"/>
          <p:nvPr/>
        </p:nvSpPr>
        <p:spPr>
          <a:xfrm>
            <a:off x="8875521" y="4447413"/>
            <a:ext cx="402590" cy="186690"/>
          </a:xfrm>
          <a:prstGeom prst="rect">
            <a:avLst/>
          </a:prstGeom>
        </p:spPr>
        <p:txBody>
          <a:bodyPr vert="horz" wrap="square" lIns="0" tIns="13335" rIns="0" bIns="0" rtlCol="0">
            <a:spAutoFit/>
          </a:bodyPr>
          <a:lstStyle/>
          <a:p>
            <a:pPr>
              <a:lnSpc>
                <a:spcPct val="100000"/>
              </a:lnSpc>
              <a:spcBef>
                <a:spcPts val="105"/>
              </a:spcBef>
            </a:pPr>
            <a:r>
              <a:rPr sz="1575" spc="-135" baseline="-7936" dirty="0">
                <a:solidFill>
                  <a:srgbClr val="404040"/>
                </a:solidFill>
                <a:latin typeface="Calibri"/>
                <a:cs typeface="Calibri"/>
              </a:rPr>
              <a:t>16.</a:t>
            </a:r>
            <a:r>
              <a:rPr sz="1050" spc="-90" dirty="0">
                <a:solidFill>
                  <a:srgbClr val="404040"/>
                </a:solidFill>
                <a:latin typeface="Calibri"/>
                <a:cs typeface="Calibri"/>
              </a:rPr>
              <a:t>1</a:t>
            </a:r>
            <a:r>
              <a:rPr sz="1575" spc="-135" baseline="-7936" dirty="0">
                <a:solidFill>
                  <a:srgbClr val="404040"/>
                </a:solidFill>
                <a:latin typeface="Calibri"/>
                <a:cs typeface="Calibri"/>
              </a:rPr>
              <a:t>9</a:t>
            </a:r>
            <a:r>
              <a:rPr sz="1050" spc="-90" dirty="0">
                <a:solidFill>
                  <a:srgbClr val="404040"/>
                </a:solidFill>
                <a:latin typeface="Calibri"/>
                <a:cs typeface="Calibri"/>
              </a:rPr>
              <a:t>7.0</a:t>
            </a:r>
            <a:endParaRPr sz="1050">
              <a:latin typeface="Calibri"/>
              <a:cs typeface="Calibri"/>
            </a:endParaRPr>
          </a:p>
        </p:txBody>
      </p:sp>
      <p:sp>
        <p:nvSpPr>
          <p:cNvPr id="129" name="object 129"/>
          <p:cNvSpPr txBox="1"/>
          <p:nvPr/>
        </p:nvSpPr>
        <p:spPr>
          <a:xfrm>
            <a:off x="9478644" y="4420615"/>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17</a:t>
            </a:r>
            <a:r>
              <a:rPr sz="1050" spc="-5" dirty="0">
                <a:solidFill>
                  <a:srgbClr val="404040"/>
                </a:solidFill>
                <a:latin typeface="Calibri"/>
                <a:cs typeface="Calibri"/>
              </a:rPr>
              <a:t>.1</a:t>
            </a:r>
            <a:endParaRPr sz="1050">
              <a:latin typeface="Calibri"/>
              <a:cs typeface="Calibri"/>
            </a:endParaRPr>
          </a:p>
        </p:txBody>
      </p:sp>
      <p:sp>
        <p:nvSpPr>
          <p:cNvPr id="130" name="object 130"/>
          <p:cNvSpPr txBox="1"/>
          <p:nvPr/>
        </p:nvSpPr>
        <p:spPr>
          <a:xfrm>
            <a:off x="5451347" y="4936363"/>
            <a:ext cx="4234180" cy="186690"/>
          </a:xfrm>
          <a:prstGeom prst="rect">
            <a:avLst/>
          </a:prstGeom>
        </p:spPr>
        <p:txBody>
          <a:bodyPr vert="horz" wrap="square" lIns="0" tIns="13335" rIns="0" bIns="0" rtlCol="0">
            <a:spAutoFit/>
          </a:bodyPr>
          <a:lstStyle/>
          <a:p>
            <a:pPr>
              <a:lnSpc>
                <a:spcPct val="100000"/>
              </a:lnSpc>
              <a:spcBef>
                <a:spcPts val="105"/>
              </a:spcBef>
              <a:tabLst>
                <a:tab pos="180975" algn="l"/>
                <a:tab pos="4220845" algn="l"/>
              </a:tabLst>
            </a:pPr>
            <a:r>
              <a:rPr sz="1050" u="sng" dirty="0">
                <a:solidFill>
                  <a:srgbClr val="404040"/>
                </a:solidFill>
                <a:uFill>
                  <a:solidFill>
                    <a:srgbClr val="D9D9D9"/>
                  </a:solidFill>
                </a:uFill>
                <a:latin typeface="Calibri"/>
                <a:cs typeface="Calibri"/>
              </a:rPr>
              <a:t> 	15.2	</a:t>
            </a:r>
            <a:endParaRPr sz="1050">
              <a:latin typeface="Calibri"/>
              <a:cs typeface="Calibri"/>
            </a:endParaRPr>
          </a:p>
        </p:txBody>
      </p:sp>
      <p:sp>
        <p:nvSpPr>
          <p:cNvPr id="131" name="object 131"/>
          <p:cNvSpPr txBox="1"/>
          <p:nvPr/>
        </p:nvSpPr>
        <p:spPr>
          <a:xfrm>
            <a:off x="6235953" y="4749545"/>
            <a:ext cx="2061210" cy="186690"/>
          </a:xfrm>
          <a:prstGeom prst="rect">
            <a:avLst/>
          </a:prstGeom>
        </p:spPr>
        <p:txBody>
          <a:bodyPr vert="horz" wrap="square" lIns="0" tIns="13335" rIns="0" bIns="0" rtlCol="0">
            <a:spAutoFit/>
          </a:bodyPr>
          <a:lstStyle/>
          <a:p>
            <a:pPr>
              <a:lnSpc>
                <a:spcPct val="100000"/>
              </a:lnSpc>
              <a:spcBef>
                <a:spcPts val="105"/>
              </a:spcBef>
              <a:tabLst>
                <a:tab pos="1809750" algn="l"/>
              </a:tabLst>
            </a:pPr>
            <a:r>
              <a:rPr sz="1050" dirty="0">
                <a:solidFill>
                  <a:srgbClr val="404040"/>
                </a:solidFill>
                <a:latin typeface="Calibri"/>
                <a:cs typeface="Calibri"/>
              </a:rPr>
              <a:t>16</a:t>
            </a:r>
            <a:r>
              <a:rPr sz="1050" spc="-5" dirty="0">
                <a:solidFill>
                  <a:srgbClr val="404040"/>
                </a:solidFill>
                <a:latin typeface="Calibri"/>
                <a:cs typeface="Calibri"/>
              </a:rPr>
              <a:t>.</a:t>
            </a:r>
            <a:r>
              <a:rPr sz="1050" dirty="0">
                <a:solidFill>
                  <a:srgbClr val="404040"/>
                </a:solidFill>
                <a:latin typeface="Calibri"/>
                <a:cs typeface="Calibri"/>
              </a:rPr>
              <a:t>2	</a:t>
            </a:r>
            <a:r>
              <a:rPr sz="1575" baseline="2645" dirty="0">
                <a:solidFill>
                  <a:srgbClr val="404040"/>
                </a:solidFill>
                <a:latin typeface="Calibri"/>
                <a:cs typeface="Calibri"/>
              </a:rPr>
              <a:t>16</a:t>
            </a:r>
            <a:r>
              <a:rPr sz="1575" spc="-7" baseline="2645" dirty="0">
                <a:solidFill>
                  <a:srgbClr val="404040"/>
                </a:solidFill>
                <a:latin typeface="Calibri"/>
                <a:cs typeface="Calibri"/>
              </a:rPr>
              <a:t>.3</a:t>
            </a:r>
            <a:endParaRPr sz="1575" baseline="2645">
              <a:latin typeface="Calibri"/>
              <a:cs typeface="Calibri"/>
            </a:endParaRPr>
          </a:p>
        </p:txBody>
      </p:sp>
      <p:sp>
        <p:nvSpPr>
          <p:cNvPr id="132" name="object 132"/>
          <p:cNvSpPr txBox="1"/>
          <p:nvPr/>
        </p:nvSpPr>
        <p:spPr>
          <a:xfrm>
            <a:off x="6839077" y="4728717"/>
            <a:ext cx="2061845" cy="186690"/>
          </a:xfrm>
          <a:prstGeom prst="rect">
            <a:avLst/>
          </a:prstGeom>
        </p:spPr>
        <p:txBody>
          <a:bodyPr vert="horz" wrap="square" lIns="0" tIns="13335" rIns="0" bIns="0" rtlCol="0">
            <a:spAutoFit/>
          </a:bodyPr>
          <a:lstStyle/>
          <a:p>
            <a:pPr>
              <a:lnSpc>
                <a:spcPct val="100000"/>
              </a:lnSpc>
              <a:spcBef>
                <a:spcPts val="105"/>
              </a:spcBef>
              <a:tabLst>
                <a:tab pos="603250" algn="l"/>
                <a:tab pos="1809750" algn="l"/>
              </a:tabLst>
            </a:pPr>
            <a:r>
              <a:rPr sz="1050" dirty="0">
                <a:solidFill>
                  <a:srgbClr val="404040"/>
                </a:solidFill>
                <a:latin typeface="Calibri"/>
                <a:cs typeface="Calibri"/>
              </a:rPr>
              <a:t>16</a:t>
            </a:r>
            <a:r>
              <a:rPr sz="1050" spc="-5" dirty="0">
                <a:solidFill>
                  <a:srgbClr val="404040"/>
                </a:solidFill>
                <a:latin typeface="Calibri"/>
                <a:cs typeface="Calibri"/>
              </a:rPr>
              <a:t>.</a:t>
            </a:r>
            <a:r>
              <a:rPr sz="1050" dirty="0">
                <a:solidFill>
                  <a:srgbClr val="404040"/>
                </a:solidFill>
                <a:latin typeface="Calibri"/>
                <a:cs typeface="Calibri"/>
              </a:rPr>
              <a:t>3	16</a:t>
            </a:r>
            <a:r>
              <a:rPr sz="1050" spc="-5" dirty="0">
                <a:solidFill>
                  <a:srgbClr val="404040"/>
                </a:solidFill>
                <a:latin typeface="Calibri"/>
                <a:cs typeface="Calibri"/>
              </a:rPr>
              <a:t>.</a:t>
            </a:r>
            <a:r>
              <a:rPr sz="1050" dirty="0">
                <a:solidFill>
                  <a:srgbClr val="404040"/>
                </a:solidFill>
                <a:latin typeface="Calibri"/>
                <a:cs typeface="Calibri"/>
              </a:rPr>
              <a:t>3	</a:t>
            </a:r>
            <a:r>
              <a:rPr sz="1575" baseline="2645" dirty="0">
                <a:solidFill>
                  <a:srgbClr val="404040"/>
                </a:solidFill>
                <a:latin typeface="Calibri"/>
                <a:cs typeface="Calibri"/>
              </a:rPr>
              <a:t>16</a:t>
            </a:r>
            <a:r>
              <a:rPr sz="1575" spc="-7" baseline="2645" dirty="0">
                <a:solidFill>
                  <a:srgbClr val="404040"/>
                </a:solidFill>
                <a:latin typeface="Calibri"/>
                <a:cs typeface="Calibri"/>
              </a:rPr>
              <a:t>.4</a:t>
            </a:r>
            <a:endParaRPr sz="1575" baseline="2645">
              <a:latin typeface="Calibri"/>
              <a:cs typeface="Calibri"/>
            </a:endParaRPr>
          </a:p>
        </p:txBody>
      </p:sp>
      <p:sp>
        <p:nvSpPr>
          <p:cNvPr id="133" name="object 133"/>
          <p:cNvSpPr txBox="1"/>
          <p:nvPr/>
        </p:nvSpPr>
        <p:spPr>
          <a:xfrm>
            <a:off x="9252457" y="4765624"/>
            <a:ext cx="252095" cy="187325"/>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16</a:t>
            </a:r>
            <a:r>
              <a:rPr sz="1050" spc="-5" dirty="0">
                <a:solidFill>
                  <a:srgbClr val="404040"/>
                </a:solidFill>
                <a:latin typeface="Calibri"/>
                <a:cs typeface="Calibri"/>
              </a:rPr>
              <a:t>.1</a:t>
            </a:r>
            <a:endParaRPr sz="1050">
              <a:latin typeface="Calibri"/>
              <a:cs typeface="Calibri"/>
            </a:endParaRPr>
          </a:p>
        </p:txBody>
      </p:sp>
      <p:sp>
        <p:nvSpPr>
          <p:cNvPr id="134" name="object 134"/>
          <p:cNvSpPr txBox="1"/>
          <p:nvPr/>
        </p:nvSpPr>
        <p:spPr>
          <a:xfrm>
            <a:off x="5108447" y="5686450"/>
            <a:ext cx="238125"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585858"/>
                </a:solidFill>
                <a:latin typeface="Calibri"/>
                <a:cs typeface="Calibri"/>
              </a:rPr>
              <a:t>1</a:t>
            </a:r>
            <a:r>
              <a:rPr sz="1000" dirty="0">
                <a:solidFill>
                  <a:srgbClr val="585858"/>
                </a:solidFill>
                <a:latin typeface="Calibri"/>
                <a:cs typeface="Calibri"/>
              </a:rPr>
              <a:t>0</a:t>
            </a:r>
            <a:r>
              <a:rPr sz="1000" spc="-10" dirty="0">
                <a:solidFill>
                  <a:srgbClr val="585858"/>
                </a:solidFill>
                <a:latin typeface="Calibri"/>
                <a:cs typeface="Calibri"/>
              </a:rPr>
              <a:t>.0</a:t>
            </a:r>
            <a:endParaRPr sz="1000">
              <a:latin typeface="Calibri"/>
              <a:cs typeface="Calibri"/>
            </a:endParaRPr>
          </a:p>
        </p:txBody>
      </p:sp>
      <p:sp>
        <p:nvSpPr>
          <p:cNvPr id="135" name="object 135"/>
          <p:cNvSpPr txBox="1"/>
          <p:nvPr/>
        </p:nvSpPr>
        <p:spPr>
          <a:xfrm>
            <a:off x="5108447" y="5330444"/>
            <a:ext cx="238125"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585858"/>
                </a:solidFill>
                <a:latin typeface="Calibri"/>
                <a:cs typeface="Calibri"/>
              </a:rPr>
              <a:t>1</a:t>
            </a:r>
            <a:r>
              <a:rPr sz="1000" dirty="0">
                <a:solidFill>
                  <a:srgbClr val="585858"/>
                </a:solidFill>
                <a:latin typeface="Calibri"/>
                <a:cs typeface="Calibri"/>
              </a:rPr>
              <a:t>2</a:t>
            </a:r>
            <a:r>
              <a:rPr sz="1000" spc="-10" dirty="0">
                <a:solidFill>
                  <a:srgbClr val="585858"/>
                </a:solidFill>
                <a:latin typeface="Calibri"/>
                <a:cs typeface="Calibri"/>
              </a:rPr>
              <a:t>.0</a:t>
            </a:r>
            <a:endParaRPr sz="1000">
              <a:latin typeface="Calibri"/>
              <a:cs typeface="Calibri"/>
            </a:endParaRPr>
          </a:p>
        </p:txBody>
      </p:sp>
      <p:sp>
        <p:nvSpPr>
          <p:cNvPr id="136" name="object 136"/>
          <p:cNvSpPr txBox="1"/>
          <p:nvPr/>
        </p:nvSpPr>
        <p:spPr>
          <a:xfrm>
            <a:off x="5108447" y="4974716"/>
            <a:ext cx="238125"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585858"/>
                </a:solidFill>
                <a:latin typeface="Calibri"/>
                <a:cs typeface="Calibri"/>
              </a:rPr>
              <a:t>1</a:t>
            </a:r>
            <a:r>
              <a:rPr sz="1000" dirty="0">
                <a:solidFill>
                  <a:srgbClr val="585858"/>
                </a:solidFill>
                <a:latin typeface="Calibri"/>
                <a:cs typeface="Calibri"/>
              </a:rPr>
              <a:t>4</a:t>
            </a:r>
            <a:r>
              <a:rPr sz="1000" spc="-10" dirty="0">
                <a:solidFill>
                  <a:srgbClr val="585858"/>
                </a:solidFill>
                <a:latin typeface="Calibri"/>
                <a:cs typeface="Calibri"/>
              </a:rPr>
              <a:t>.0</a:t>
            </a:r>
            <a:endParaRPr sz="1000">
              <a:latin typeface="Calibri"/>
              <a:cs typeface="Calibri"/>
            </a:endParaRPr>
          </a:p>
        </p:txBody>
      </p:sp>
      <p:sp>
        <p:nvSpPr>
          <p:cNvPr id="137" name="object 137"/>
          <p:cNvSpPr txBox="1"/>
          <p:nvPr/>
        </p:nvSpPr>
        <p:spPr>
          <a:xfrm>
            <a:off x="5108447" y="4611370"/>
            <a:ext cx="549275" cy="186690"/>
          </a:xfrm>
          <a:prstGeom prst="rect">
            <a:avLst/>
          </a:prstGeom>
        </p:spPr>
        <p:txBody>
          <a:bodyPr vert="horz" wrap="square" lIns="0" tIns="13335" rIns="0" bIns="0" rtlCol="0">
            <a:spAutoFit/>
          </a:bodyPr>
          <a:lstStyle/>
          <a:p>
            <a:pPr>
              <a:lnSpc>
                <a:spcPct val="100000"/>
              </a:lnSpc>
              <a:spcBef>
                <a:spcPts val="105"/>
              </a:spcBef>
            </a:pPr>
            <a:r>
              <a:rPr sz="1000" spc="-5" dirty="0">
                <a:solidFill>
                  <a:srgbClr val="585858"/>
                </a:solidFill>
                <a:latin typeface="Calibri"/>
                <a:cs typeface="Calibri"/>
              </a:rPr>
              <a:t>16.0</a:t>
            </a:r>
            <a:r>
              <a:rPr sz="1000" spc="50" dirty="0">
                <a:solidFill>
                  <a:srgbClr val="585858"/>
                </a:solidFill>
                <a:latin typeface="Calibri"/>
                <a:cs typeface="Calibri"/>
              </a:rPr>
              <a:t> </a:t>
            </a:r>
            <a:r>
              <a:rPr sz="1575" baseline="-21164" dirty="0">
                <a:solidFill>
                  <a:srgbClr val="404040"/>
                </a:solidFill>
                <a:latin typeface="Calibri"/>
                <a:cs typeface="Calibri"/>
              </a:rPr>
              <a:t>15.8</a:t>
            </a:r>
            <a:endParaRPr sz="1575" baseline="-21164">
              <a:latin typeface="Calibri"/>
              <a:cs typeface="Calibri"/>
            </a:endParaRPr>
          </a:p>
        </p:txBody>
      </p:sp>
      <p:sp>
        <p:nvSpPr>
          <p:cNvPr id="138" name="object 138"/>
          <p:cNvSpPr txBox="1"/>
          <p:nvPr/>
        </p:nvSpPr>
        <p:spPr>
          <a:xfrm>
            <a:off x="5108447" y="4263009"/>
            <a:ext cx="238125"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585858"/>
                </a:solidFill>
                <a:latin typeface="Calibri"/>
                <a:cs typeface="Calibri"/>
              </a:rPr>
              <a:t>1</a:t>
            </a:r>
            <a:r>
              <a:rPr sz="1000" dirty="0">
                <a:solidFill>
                  <a:srgbClr val="585858"/>
                </a:solidFill>
                <a:latin typeface="Calibri"/>
                <a:cs typeface="Calibri"/>
              </a:rPr>
              <a:t>8</a:t>
            </a:r>
            <a:r>
              <a:rPr sz="1000" spc="-10" dirty="0">
                <a:solidFill>
                  <a:srgbClr val="585858"/>
                </a:solidFill>
                <a:latin typeface="Calibri"/>
                <a:cs typeface="Calibri"/>
              </a:rPr>
              <a:t>.0</a:t>
            </a:r>
            <a:endParaRPr sz="1000">
              <a:latin typeface="Calibri"/>
              <a:cs typeface="Calibri"/>
            </a:endParaRPr>
          </a:p>
        </p:txBody>
      </p:sp>
      <p:sp>
        <p:nvSpPr>
          <p:cNvPr id="139" name="object 139"/>
          <p:cNvSpPr txBox="1"/>
          <p:nvPr/>
        </p:nvSpPr>
        <p:spPr>
          <a:xfrm>
            <a:off x="5108447" y="3907282"/>
            <a:ext cx="238125"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585858"/>
                </a:solidFill>
                <a:latin typeface="Calibri"/>
                <a:cs typeface="Calibri"/>
              </a:rPr>
              <a:t>2</a:t>
            </a:r>
            <a:r>
              <a:rPr sz="1000" dirty="0">
                <a:solidFill>
                  <a:srgbClr val="585858"/>
                </a:solidFill>
                <a:latin typeface="Calibri"/>
                <a:cs typeface="Calibri"/>
              </a:rPr>
              <a:t>0</a:t>
            </a:r>
            <a:r>
              <a:rPr sz="1000" spc="-10" dirty="0">
                <a:solidFill>
                  <a:srgbClr val="585858"/>
                </a:solidFill>
                <a:latin typeface="Calibri"/>
                <a:cs typeface="Calibri"/>
              </a:rPr>
              <a:t>.0</a:t>
            </a:r>
            <a:endParaRPr sz="1000">
              <a:latin typeface="Calibri"/>
              <a:cs typeface="Calibri"/>
            </a:endParaRPr>
          </a:p>
        </p:txBody>
      </p:sp>
      <p:sp>
        <p:nvSpPr>
          <p:cNvPr id="140" name="object 140"/>
          <p:cNvSpPr txBox="1"/>
          <p:nvPr/>
        </p:nvSpPr>
        <p:spPr>
          <a:xfrm>
            <a:off x="5838444" y="3657727"/>
            <a:ext cx="3175000" cy="182101"/>
          </a:xfrm>
          <a:prstGeom prst="rect">
            <a:avLst/>
          </a:prstGeom>
        </p:spPr>
        <p:txBody>
          <a:bodyPr vert="horz" wrap="square" lIns="0" tIns="12700" rIns="0" bIns="0" rtlCol="0">
            <a:spAutoFit/>
          </a:bodyPr>
          <a:lstStyle/>
          <a:p>
            <a:pPr>
              <a:lnSpc>
                <a:spcPct val="100000"/>
              </a:lnSpc>
              <a:spcBef>
                <a:spcPts val="100"/>
              </a:spcBef>
            </a:pPr>
            <a:r>
              <a:rPr sz="1100" dirty="0">
                <a:latin typeface="ＭＳ Ｐゴシック"/>
                <a:cs typeface="ＭＳ Ｐゴシック"/>
              </a:rPr>
              <a:t>主治医意見書作成依頼</a:t>
            </a:r>
            <a:r>
              <a:rPr sz="1100" spc="-15" dirty="0">
                <a:latin typeface="ＭＳ Ｐゴシック"/>
                <a:cs typeface="ＭＳ Ｐゴシック"/>
              </a:rPr>
              <a:t>日</a:t>
            </a:r>
            <a:r>
              <a:rPr sz="1100" dirty="0">
                <a:latin typeface="ＭＳ Ｐゴシック"/>
                <a:cs typeface="ＭＳ Ｐゴシック"/>
              </a:rPr>
              <a:t>から</a:t>
            </a:r>
            <a:r>
              <a:rPr sz="1100" spc="-15" dirty="0">
                <a:latin typeface="ＭＳ Ｐゴシック"/>
                <a:cs typeface="ＭＳ Ｐゴシック"/>
              </a:rPr>
              <a:t>入</a:t>
            </a:r>
            <a:r>
              <a:rPr sz="1100" dirty="0">
                <a:latin typeface="ＭＳ Ｐゴシック"/>
                <a:cs typeface="ＭＳ Ｐゴシック"/>
              </a:rPr>
              <a:t>手日</a:t>
            </a:r>
            <a:r>
              <a:rPr sz="1100" spc="-15" dirty="0">
                <a:latin typeface="ＭＳ Ｐゴシック"/>
                <a:cs typeface="ＭＳ Ｐゴシック"/>
              </a:rPr>
              <a:t>ま</a:t>
            </a:r>
            <a:r>
              <a:rPr sz="1100" spc="-5" dirty="0">
                <a:latin typeface="ＭＳ Ｐゴシック"/>
                <a:cs typeface="ＭＳ Ｐゴシック"/>
              </a:rPr>
              <a:t>での</a:t>
            </a:r>
            <a:r>
              <a:rPr sz="1100" spc="-15" dirty="0">
                <a:latin typeface="ＭＳ Ｐゴシック"/>
                <a:cs typeface="ＭＳ Ｐゴシック"/>
              </a:rPr>
              <a:t>平</a:t>
            </a:r>
            <a:r>
              <a:rPr sz="1100" dirty="0">
                <a:latin typeface="ＭＳ Ｐゴシック"/>
                <a:cs typeface="ＭＳ Ｐゴシック"/>
              </a:rPr>
              <a:t>均日数</a:t>
            </a:r>
          </a:p>
        </p:txBody>
      </p:sp>
      <p:sp>
        <p:nvSpPr>
          <p:cNvPr id="141" name="object 141"/>
          <p:cNvSpPr/>
          <p:nvPr/>
        </p:nvSpPr>
        <p:spPr>
          <a:xfrm>
            <a:off x="5839205" y="6208776"/>
            <a:ext cx="243840" cy="73151"/>
          </a:xfrm>
          <a:prstGeom prst="rect">
            <a:avLst/>
          </a:prstGeom>
          <a:blipFill>
            <a:blip r:embed="rId32" cstate="print"/>
            <a:stretch>
              <a:fillRect/>
            </a:stretch>
          </a:blipFill>
        </p:spPr>
        <p:txBody>
          <a:bodyPr wrap="square" lIns="0" tIns="0" rIns="0" bIns="0" rtlCol="0"/>
          <a:lstStyle/>
          <a:p>
            <a:endParaRPr/>
          </a:p>
        </p:txBody>
      </p:sp>
      <p:sp>
        <p:nvSpPr>
          <p:cNvPr id="142" name="object 142"/>
          <p:cNvSpPr/>
          <p:nvPr/>
        </p:nvSpPr>
        <p:spPr>
          <a:xfrm>
            <a:off x="6717030" y="6208776"/>
            <a:ext cx="243840" cy="73151"/>
          </a:xfrm>
          <a:prstGeom prst="rect">
            <a:avLst/>
          </a:prstGeom>
          <a:blipFill>
            <a:blip r:embed="rId33" cstate="print"/>
            <a:stretch>
              <a:fillRect/>
            </a:stretch>
          </a:blipFill>
        </p:spPr>
        <p:txBody>
          <a:bodyPr wrap="square" lIns="0" tIns="0" rIns="0" bIns="0" rtlCol="0"/>
          <a:lstStyle/>
          <a:p>
            <a:endParaRPr/>
          </a:p>
        </p:txBody>
      </p:sp>
      <p:sp>
        <p:nvSpPr>
          <p:cNvPr id="143" name="object 143"/>
          <p:cNvSpPr/>
          <p:nvPr/>
        </p:nvSpPr>
        <p:spPr>
          <a:xfrm>
            <a:off x="7440930" y="6208776"/>
            <a:ext cx="243840" cy="73151"/>
          </a:xfrm>
          <a:prstGeom prst="rect">
            <a:avLst/>
          </a:prstGeom>
          <a:blipFill>
            <a:blip r:embed="rId34" cstate="print"/>
            <a:stretch>
              <a:fillRect/>
            </a:stretch>
          </a:blipFill>
        </p:spPr>
        <p:txBody>
          <a:bodyPr wrap="square" lIns="0" tIns="0" rIns="0" bIns="0" rtlCol="0"/>
          <a:lstStyle/>
          <a:p>
            <a:endParaRPr/>
          </a:p>
        </p:txBody>
      </p:sp>
      <p:sp>
        <p:nvSpPr>
          <p:cNvPr id="144" name="object 144"/>
          <p:cNvSpPr/>
          <p:nvPr/>
        </p:nvSpPr>
        <p:spPr>
          <a:xfrm>
            <a:off x="8164830" y="6208776"/>
            <a:ext cx="243840" cy="73151"/>
          </a:xfrm>
          <a:prstGeom prst="rect">
            <a:avLst/>
          </a:prstGeom>
          <a:blipFill>
            <a:blip r:embed="rId35" cstate="print"/>
            <a:stretch>
              <a:fillRect/>
            </a:stretch>
          </a:blipFill>
        </p:spPr>
        <p:txBody>
          <a:bodyPr wrap="square" lIns="0" tIns="0" rIns="0" bIns="0" rtlCol="0"/>
          <a:lstStyle/>
          <a:p>
            <a:endParaRPr/>
          </a:p>
        </p:txBody>
      </p:sp>
      <p:sp>
        <p:nvSpPr>
          <p:cNvPr id="145" name="object 145"/>
          <p:cNvSpPr txBox="1"/>
          <p:nvPr/>
        </p:nvSpPr>
        <p:spPr>
          <a:xfrm>
            <a:off x="5523229" y="5859271"/>
            <a:ext cx="4093845" cy="478790"/>
          </a:xfrm>
          <a:prstGeom prst="rect">
            <a:avLst/>
          </a:prstGeom>
        </p:spPr>
        <p:txBody>
          <a:bodyPr vert="horz" wrap="square" lIns="0" tIns="12065" rIns="0" bIns="0" rtlCol="0">
            <a:spAutoFit/>
          </a:bodyPr>
          <a:lstStyle/>
          <a:p>
            <a:pPr marR="5080" algn="ctr">
              <a:lnSpc>
                <a:spcPct val="100000"/>
              </a:lnSpc>
              <a:spcBef>
                <a:spcPts val="95"/>
              </a:spcBef>
              <a:tabLst>
                <a:tab pos="602615" algn="l"/>
                <a:tab pos="1205865" algn="l"/>
                <a:tab pos="1809750" algn="l"/>
                <a:tab pos="2413000" algn="l"/>
                <a:tab pos="3016250" algn="l"/>
                <a:tab pos="3619500" algn="l"/>
              </a:tabLst>
            </a:pPr>
            <a:r>
              <a:rPr sz="1000" spc="-5" dirty="0">
                <a:solidFill>
                  <a:srgbClr val="585858"/>
                </a:solidFill>
                <a:latin typeface="Calibri"/>
                <a:cs typeface="Calibri"/>
              </a:rPr>
              <a:t>H2</a:t>
            </a:r>
            <a:r>
              <a:rPr sz="1000" spc="-10" dirty="0">
                <a:solidFill>
                  <a:srgbClr val="585858"/>
                </a:solidFill>
                <a:latin typeface="Calibri"/>
                <a:cs typeface="Calibri"/>
              </a:rPr>
              <a:t>4</a:t>
            </a:r>
            <a:r>
              <a:rPr sz="1000" spc="-5" dirty="0">
                <a:solidFill>
                  <a:srgbClr val="585858"/>
                </a:solidFill>
                <a:latin typeface="ＭＳ Ｐゴシック"/>
                <a:cs typeface="ＭＳ Ｐゴシック"/>
              </a:rPr>
              <a:t>年度</a:t>
            </a:r>
            <a:r>
              <a:rPr sz="1000" dirty="0">
                <a:solidFill>
                  <a:srgbClr val="585858"/>
                </a:solidFill>
                <a:latin typeface="ＭＳ Ｐゴシック"/>
                <a:cs typeface="ＭＳ Ｐゴシック"/>
              </a:rPr>
              <a:t>	</a:t>
            </a:r>
            <a:r>
              <a:rPr sz="1000" spc="-5" dirty="0">
                <a:solidFill>
                  <a:srgbClr val="585858"/>
                </a:solidFill>
                <a:latin typeface="Calibri"/>
                <a:cs typeface="Calibri"/>
              </a:rPr>
              <a:t>H2</a:t>
            </a:r>
            <a:r>
              <a:rPr sz="1000" spc="-10" dirty="0">
                <a:solidFill>
                  <a:srgbClr val="585858"/>
                </a:solidFill>
                <a:latin typeface="Calibri"/>
                <a:cs typeface="Calibri"/>
              </a:rPr>
              <a:t>5</a:t>
            </a:r>
            <a:r>
              <a:rPr sz="1000" spc="-5" dirty="0">
                <a:solidFill>
                  <a:srgbClr val="585858"/>
                </a:solidFill>
                <a:latin typeface="ＭＳ Ｐゴシック"/>
                <a:cs typeface="ＭＳ Ｐゴシック"/>
              </a:rPr>
              <a:t>年度</a:t>
            </a:r>
            <a:r>
              <a:rPr sz="1000" dirty="0">
                <a:solidFill>
                  <a:srgbClr val="585858"/>
                </a:solidFill>
                <a:latin typeface="ＭＳ Ｐゴシック"/>
                <a:cs typeface="ＭＳ Ｐゴシック"/>
              </a:rPr>
              <a:t>	</a:t>
            </a:r>
            <a:r>
              <a:rPr sz="1000" spc="-5" dirty="0">
                <a:solidFill>
                  <a:srgbClr val="585858"/>
                </a:solidFill>
                <a:latin typeface="Calibri"/>
                <a:cs typeface="Calibri"/>
              </a:rPr>
              <a:t>H2</a:t>
            </a:r>
            <a:r>
              <a:rPr sz="1000" spc="-10" dirty="0">
                <a:solidFill>
                  <a:srgbClr val="585858"/>
                </a:solidFill>
                <a:latin typeface="Calibri"/>
                <a:cs typeface="Calibri"/>
              </a:rPr>
              <a:t>6</a:t>
            </a:r>
            <a:r>
              <a:rPr sz="1000" spc="-5" dirty="0">
                <a:solidFill>
                  <a:srgbClr val="585858"/>
                </a:solidFill>
                <a:latin typeface="ＭＳ Ｐゴシック"/>
                <a:cs typeface="ＭＳ Ｐゴシック"/>
              </a:rPr>
              <a:t>年度</a:t>
            </a:r>
            <a:r>
              <a:rPr sz="1000" dirty="0">
                <a:solidFill>
                  <a:srgbClr val="585858"/>
                </a:solidFill>
                <a:latin typeface="ＭＳ Ｐゴシック"/>
                <a:cs typeface="ＭＳ Ｐゴシック"/>
              </a:rPr>
              <a:t>	</a:t>
            </a:r>
            <a:r>
              <a:rPr sz="1000" spc="-5" dirty="0">
                <a:solidFill>
                  <a:srgbClr val="585858"/>
                </a:solidFill>
                <a:latin typeface="Calibri"/>
                <a:cs typeface="Calibri"/>
              </a:rPr>
              <a:t>H2</a:t>
            </a:r>
            <a:r>
              <a:rPr sz="1000" spc="-10" dirty="0">
                <a:solidFill>
                  <a:srgbClr val="585858"/>
                </a:solidFill>
                <a:latin typeface="Calibri"/>
                <a:cs typeface="Calibri"/>
              </a:rPr>
              <a:t>7</a:t>
            </a:r>
            <a:r>
              <a:rPr sz="1000" spc="-5" dirty="0">
                <a:solidFill>
                  <a:srgbClr val="585858"/>
                </a:solidFill>
                <a:latin typeface="ＭＳ Ｐゴシック"/>
                <a:cs typeface="ＭＳ Ｐゴシック"/>
              </a:rPr>
              <a:t>年度</a:t>
            </a:r>
            <a:r>
              <a:rPr sz="1000" dirty="0">
                <a:solidFill>
                  <a:srgbClr val="585858"/>
                </a:solidFill>
                <a:latin typeface="ＭＳ Ｐゴシック"/>
                <a:cs typeface="ＭＳ Ｐゴシック"/>
              </a:rPr>
              <a:t>	</a:t>
            </a:r>
            <a:r>
              <a:rPr sz="1000" spc="-5" dirty="0">
                <a:solidFill>
                  <a:srgbClr val="585858"/>
                </a:solidFill>
                <a:latin typeface="Calibri"/>
                <a:cs typeface="Calibri"/>
              </a:rPr>
              <a:t>H28</a:t>
            </a:r>
            <a:r>
              <a:rPr sz="1000" spc="-5" dirty="0">
                <a:solidFill>
                  <a:srgbClr val="585858"/>
                </a:solidFill>
                <a:latin typeface="ＭＳ Ｐゴシック"/>
                <a:cs typeface="ＭＳ Ｐゴシック"/>
              </a:rPr>
              <a:t>年度</a:t>
            </a:r>
            <a:r>
              <a:rPr sz="1000" dirty="0">
                <a:solidFill>
                  <a:srgbClr val="585858"/>
                </a:solidFill>
                <a:latin typeface="ＭＳ Ｐゴシック"/>
                <a:cs typeface="ＭＳ Ｐゴシック"/>
              </a:rPr>
              <a:t>	</a:t>
            </a:r>
            <a:r>
              <a:rPr sz="1000" spc="-5" dirty="0">
                <a:solidFill>
                  <a:srgbClr val="585858"/>
                </a:solidFill>
                <a:latin typeface="Calibri"/>
                <a:cs typeface="Calibri"/>
              </a:rPr>
              <a:t>H2</a:t>
            </a:r>
            <a:r>
              <a:rPr sz="1000" spc="-10" dirty="0">
                <a:solidFill>
                  <a:srgbClr val="585858"/>
                </a:solidFill>
                <a:latin typeface="Calibri"/>
                <a:cs typeface="Calibri"/>
              </a:rPr>
              <a:t>9</a:t>
            </a:r>
            <a:r>
              <a:rPr sz="1000" spc="-5" dirty="0">
                <a:solidFill>
                  <a:srgbClr val="585858"/>
                </a:solidFill>
                <a:latin typeface="ＭＳ Ｐゴシック"/>
                <a:cs typeface="ＭＳ Ｐゴシック"/>
              </a:rPr>
              <a:t>年度</a:t>
            </a:r>
            <a:r>
              <a:rPr sz="1000" dirty="0">
                <a:solidFill>
                  <a:srgbClr val="585858"/>
                </a:solidFill>
                <a:latin typeface="ＭＳ Ｐゴシック"/>
                <a:cs typeface="ＭＳ Ｐゴシック"/>
              </a:rPr>
              <a:t>	</a:t>
            </a:r>
            <a:r>
              <a:rPr sz="1000" spc="-5" dirty="0">
                <a:solidFill>
                  <a:srgbClr val="585858"/>
                </a:solidFill>
                <a:latin typeface="Calibri"/>
                <a:cs typeface="Calibri"/>
              </a:rPr>
              <a:t>H3</a:t>
            </a:r>
            <a:r>
              <a:rPr sz="1000" spc="-10" dirty="0">
                <a:solidFill>
                  <a:srgbClr val="585858"/>
                </a:solidFill>
                <a:latin typeface="Calibri"/>
                <a:cs typeface="Calibri"/>
              </a:rPr>
              <a:t>0</a:t>
            </a:r>
            <a:r>
              <a:rPr sz="1000" spc="-5" dirty="0">
                <a:solidFill>
                  <a:srgbClr val="585858"/>
                </a:solidFill>
                <a:latin typeface="ＭＳ Ｐゴシック"/>
                <a:cs typeface="ＭＳ Ｐゴシック"/>
              </a:rPr>
              <a:t>年度</a:t>
            </a:r>
            <a:endParaRPr sz="1000">
              <a:latin typeface="ＭＳ Ｐゴシック"/>
              <a:cs typeface="ＭＳ Ｐゴシック"/>
            </a:endParaRPr>
          </a:p>
          <a:p>
            <a:pPr marL="15875" algn="ctr">
              <a:lnSpc>
                <a:spcPct val="100000"/>
              </a:lnSpc>
              <a:spcBef>
                <a:spcPts val="930"/>
              </a:spcBef>
              <a:tabLst>
                <a:tab pos="892175" algn="l"/>
                <a:tab pos="1617345" algn="l"/>
                <a:tab pos="2341880" algn="l"/>
              </a:tabLst>
            </a:pPr>
            <a:r>
              <a:rPr sz="1200" dirty="0">
                <a:solidFill>
                  <a:srgbClr val="585858"/>
                </a:solidFill>
                <a:latin typeface="ＭＳ Ｐゴシック"/>
                <a:cs typeface="ＭＳ Ｐゴシック"/>
              </a:rPr>
              <a:t>全区分	新規	更新	区分変更</a:t>
            </a:r>
            <a:endParaRPr sz="1200">
              <a:latin typeface="ＭＳ Ｐゴシック"/>
              <a:cs typeface="ＭＳ Ｐゴシック"/>
            </a:endParaRPr>
          </a:p>
        </p:txBody>
      </p:sp>
      <p:sp>
        <p:nvSpPr>
          <p:cNvPr id="146" name="object 146"/>
          <p:cNvSpPr/>
          <p:nvPr/>
        </p:nvSpPr>
        <p:spPr>
          <a:xfrm>
            <a:off x="5024628" y="3572255"/>
            <a:ext cx="4788535" cy="2880360"/>
          </a:xfrm>
          <a:custGeom>
            <a:avLst/>
            <a:gdLst/>
            <a:ahLst/>
            <a:cxnLst/>
            <a:rect l="l" t="t" r="r" b="b"/>
            <a:pathLst>
              <a:path w="4788534" h="2880360">
                <a:moveTo>
                  <a:pt x="0" y="2880360"/>
                </a:moveTo>
                <a:lnTo>
                  <a:pt x="4788408" y="2880360"/>
                </a:lnTo>
                <a:lnTo>
                  <a:pt x="4788408" y="0"/>
                </a:lnTo>
                <a:lnTo>
                  <a:pt x="0" y="0"/>
                </a:lnTo>
                <a:lnTo>
                  <a:pt x="0" y="2880360"/>
                </a:lnTo>
                <a:close/>
              </a:path>
            </a:pathLst>
          </a:custGeom>
          <a:ln w="9144">
            <a:solidFill>
              <a:srgbClr val="000000"/>
            </a:solidFill>
          </a:ln>
        </p:spPr>
        <p:txBody>
          <a:bodyPr wrap="square" lIns="0" tIns="0" rIns="0" bIns="0" rtlCol="0"/>
          <a:lstStyle/>
          <a:p>
            <a:endParaRPr/>
          </a:p>
        </p:txBody>
      </p:sp>
      <p:sp>
        <p:nvSpPr>
          <p:cNvPr id="147" name="object 147"/>
          <p:cNvSpPr/>
          <p:nvPr/>
        </p:nvSpPr>
        <p:spPr>
          <a:xfrm>
            <a:off x="518159" y="4843271"/>
            <a:ext cx="4223385" cy="0"/>
          </a:xfrm>
          <a:custGeom>
            <a:avLst/>
            <a:gdLst/>
            <a:ahLst/>
            <a:cxnLst/>
            <a:rect l="l" t="t" r="r" b="b"/>
            <a:pathLst>
              <a:path w="4223385">
                <a:moveTo>
                  <a:pt x="0" y="0"/>
                </a:moveTo>
                <a:lnTo>
                  <a:pt x="4223004" y="0"/>
                </a:lnTo>
              </a:path>
            </a:pathLst>
          </a:custGeom>
          <a:ln w="9144">
            <a:solidFill>
              <a:srgbClr val="D9D9D9"/>
            </a:solidFill>
          </a:ln>
        </p:spPr>
        <p:txBody>
          <a:bodyPr wrap="square" lIns="0" tIns="0" rIns="0" bIns="0" rtlCol="0"/>
          <a:lstStyle/>
          <a:p>
            <a:endParaRPr/>
          </a:p>
        </p:txBody>
      </p:sp>
      <p:sp>
        <p:nvSpPr>
          <p:cNvPr id="148" name="object 148"/>
          <p:cNvSpPr/>
          <p:nvPr/>
        </p:nvSpPr>
        <p:spPr>
          <a:xfrm>
            <a:off x="518159" y="3896867"/>
            <a:ext cx="4223385" cy="0"/>
          </a:xfrm>
          <a:custGeom>
            <a:avLst/>
            <a:gdLst/>
            <a:ahLst/>
            <a:cxnLst/>
            <a:rect l="l" t="t" r="r" b="b"/>
            <a:pathLst>
              <a:path w="4223385">
                <a:moveTo>
                  <a:pt x="0" y="0"/>
                </a:moveTo>
                <a:lnTo>
                  <a:pt x="4223004" y="0"/>
                </a:lnTo>
              </a:path>
            </a:pathLst>
          </a:custGeom>
          <a:ln w="9144">
            <a:solidFill>
              <a:srgbClr val="D9D9D9"/>
            </a:solidFill>
          </a:ln>
        </p:spPr>
        <p:txBody>
          <a:bodyPr wrap="square" lIns="0" tIns="0" rIns="0" bIns="0" rtlCol="0"/>
          <a:lstStyle/>
          <a:p>
            <a:endParaRPr/>
          </a:p>
        </p:txBody>
      </p:sp>
      <p:sp>
        <p:nvSpPr>
          <p:cNvPr id="149" name="object 149"/>
          <p:cNvSpPr/>
          <p:nvPr/>
        </p:nvSpPr>
        <p:spPr>
          <a:xfrm>
            <a:off x="518159" y="2950464"/>
            <a:ext cx="4223385" cy="0"/>
          </a:xfrm>
          <a:custGeom>
            <a:avLst/>
            <a:gdLst/>
            <a:ahLst/>
            <a:cxnLst/>
            <a:rect l="l" t="t" r="r" b="b"/>
            <a:pathLst>
              <a:path w="4223385">
                <a:moveTo>
                  <a:pt x="0" y="0"/>
                </a:moveTo>
                <a:lnTo>
                  <a:pt x="4223004" y="0"/>
                </a:lnTo>
              </a:path>
            </a:pathLst>
          </a:custGeom>
          <a:ln w="9144">
            <a:solidFill>
              <a:srgbClr val="D9D9D9"/>
            </a:solidFill>
          </a:ln>
        </p:spPr>
        <p:txBody>
          <a:bodyPr wrap="square" lIns="0" tIns="0" rIns="0" bIns="0" rtlCol="0"/>
          <a:lstStyle/>
          <a:p>
            <a:endParaRPr/>
          </a:p>
        </p:txBody>
      </p:sp>
      <p:sp>
        <p:nvSpPr>
          <p:cNvPr id="150" name="object 150"/>
          <p:cNvSpPr/>
          <p:nvPr/>
        </p:nvSpPr>
        <p:spPr>
          <a:xfrm>
            <a:off x="518159" y="1057655"/>
            <a:ext cx="4223385" cy="0"/>
          </a:xfrm>
          <a:custGeom>
            <a:avLst/>
            <a:gdLst/>
            <a:ahLst/>
            <a:cxnLst/>
            <a:rect l="l" t="t" r="r" b="b"/>
            <a:pathLst>
              <a:path w="4223385">
                <a:moveTo>
                  <a:pt x="0" y="0"/>
                </a:moveTo>
                <a:lnTo>
                  <a:pt x="4223004" y="0"/>
                </a:lnTo>
              </a:path>
            </a:pathLst>
          </a:custGeom>
          <a:ln w="9144">
            <a:solidFill>
              <a:srgbClr val="D9D9D9"/>
            </a:solidFill>
          </a:ln>
        </p:spPr>
        <p:txBody>
          <a:bodyPr wrap="square" lIns="0" tIns="0" rIns="0" bIns="0" rtlCol="0"/>
          <a:lstStyle/>
          <a:p>
            <a:endParaRPr/>
          </a:p>
        </p:txBody>
      </p:sp>
      <p:sp>
        <p:nvSpPr>
          <p:cNvPr id="151" name="object 151"/>
          <p:cNvSpPr/>
          <p:nvPr/>
        </p:nvSpPr>
        <p:spPr>
          <a:xfrm>
            <a:off x="518159" y="5789676"/>
            <a:ext cx="4223385" cy="0"/>
          </a:xfrm>
          <a:custGeom>
            <a:avLst/>
            <a:gdLst/>
            <a:ahLst/>
            <a:cxnLst/>
            <a:rect l="l" t="t" r="r" b="b"/>
            <a:pathLst>
              <a:path w="4223385">
                <a:moveTo>
                  <a:pt x="0" y="0"/>
                </a:moveTo>
                <a:lnTo>
                  <a:pt x="4223004" y="0"/>
                </a:lnTo>
              </a:path>
            </a:pathLst>
          </a:custGeom>
          <a:ln w="9144">
            <a:solidFill>
              <a:srgbClr val="D9D9D9"/>
            </a:solidFill>
          </a:ln>
        </p:spPr>
        <p:txBody>
          <a:bodyPr wrap="square" lIns="0" tIns="0" rIns="0" bIns="0" rtlCol="0"/>
          <a:lstStyle/>
          <a:p>
            <a:endParaRPr/>
          </a:p>
        </p:txBody>
      </p:sp>
      <p:sp>
        <p:nvSpPr>
          <p:cNvPr id="152" name="object 152"/>
          <p:cNvSpPr/>
          <p:nvPr/>
        </p:nvSpPr>
        <p:spPr>
          <a:xfrm>
            <a:off x="820674" y="2375154"/>
            <a:ext cx="3619500" cy="650875"/>
          </a:xfrm>
          <a:custGeom>
            <a:avLst/>
            <a:gdLst/>
            <a:ahLst/>
            <a:cxnLst/>
            <a:rect l="l" t="t" r="r" b="b"/>
            <a:pathLst>
              <a:path w="3619500" h="650875">
                <a:moveTo>
                  <a:pt x="0" y="650748"/>
                </a:moveTo>
                <a:lnTo>
                  <a:pt x="603504" y="518160"/>
                </a:lnTo>
                <a:lnTo>
                  <a:pt x="1205483" y="268224"/>
                </a:lnTo>
                <a:lnTo>
                  <a:pt x="1808988" y="0"/>
                </a:lnTo>
                <a:lnTo>
                  <a:pt x="2412492" y="10668"/>
                </a:lnTo>
                <a:lnTo>
                  <a:pt x="3015996" y="35051"/>
                </a:lnTo>
                <a:lnTo>
                  <a:pt x="3619500" y="213360"/>
                </a:lnTo>
              </a:path>
            </a:pathLst>
          </a:custGeom>
          <a:ln w="28956">
            <a:solidFill>
              <a:srgbClr val="4F81BC"/>
            </a:solidFill>
          </a:ln>
        </p:spPr>
        <p:txBody>
          <a:bodyPr wrap="square" lIns="0" tIns="0" rIns="0" bIns="0" rtlCol="0"/>
          <a:lstStyle/>
          <a:p>
            <a:endParaRPr/>
          </a:p>
        </p:txBody>
      </p:sp>
      <p:sp>
        <p:nvSpPr>
          <p:cNvPr id="153" name="object 153"/>
          <p:cNvSpPr/>
          <p:nvPr/>
        </p:nvSpPr>
        <p:spPr>
          <a:xfrm>
            <a:off x="783374" y="2988945"/>
            <a:ext cx="73151" cy="73152"/>
          </a:xfrm>
          <a:prstGeom prst="rect">
            <a:avLst/>
          </a:prstGeom>
          <a:blipFill>
            <a:blip r:embed="rId36" cstate="print"/>
            <a:stretch>
              <a:fillRect/>
            </a:stretch>
          </a:blipFill>
        </p:spPr>
        <p:txBody>
          <a:bodyPr wrap="square" lIns="0" tIns="0" rIns="0" bIns="0" rtlCol="0"/>
          <a:lstStyle/>
          <a:p>
            <a:endParaRPr/>
          </a:p>
        </p:txBody>
      </p:sp>
      <p:sp>
        <p:nvSpPr>
          <p:cNvPr id="154" name="object 154"/>
          <p:cNvSpPr/>
          <p:nvPr/>
        </p:nvSpPr>
        <p:spPr>
          <a:xfrm>
            <a:off x="1386839" y="2856357"/>
            <a:ext cx="73151" cy="73152"/>
          </a:xfrm>
          <a:prstGeom prst="rect">
            <a:avLst/>
          </a:prstGeom>
          <a:blipFill>
            <a:blip r:embed="rId37" cstate="print"/>
            <a:stretch>
              <a:fillRect/>
            </a:stretch>
          </a:blipFill>
        </p:spPr>
        <p:txBody>
          <a:bodyPr wrap="square" lIns="0" tIns="0" rIns="0" bIns="0" rtlCol="0"/>
          <a:lstStyle/>
          <a:p>
            <a:endParaRPr/>
          </a:p>
        </p:txBody>
      </p:sp>
      <p:sp>
        <p:nvSpPr>
          <p:cNvPr id="155" name="object 155"/>
          <p:cNvSpPr/>
          <p:nvPr/>
        </p:nvSpPr>
        <p:spPr>
          <a:xfrm>
            <a:off x="1990344" y="2606420"/>
            <a:ext cx="73152" cy="73152"/>
          </a:xfrm>
          <a:prstGeom prst="rect">
            <a:avLst/>
          </a:prstGeom>
          <a:blipFill>
            <a:blip r:embed="rId3" cstate="print"/>
            <a:stretch>
              <a:fillRect/>
            </a:stretch>
          </a:blipFill>
        </p:spPr>
        <p:txBody>
          <a:bodyPr wrap="square" lIns="0" tIns="0" rIns="0" bIns="0" rtlCol="0"/>
          <a:lstStyle/>
          <a:p>
            <a:endParaRPr/>
          </a:p>
        </p:txBody>
      </p:sp>
      <p:sp>
        <p:nvSpPr>
          <p:cNvPr id="156" name="object 156"/>
          <p:cNvSpPr/>
          <p:nvPr/>
        </p:nvSpPr>
        <p:spPr>
          <a:xfrm>
            <a:off x="2593848" y="2339720"/>
            <a:ext cx="73152" cy="73152"/>
          </a:xfrm>
          <a:prstGeom prst="rect">
            <a:avLst/>
          </a:prstGeom>
          <a:blipFill>
            <a:blip r:embed="rId3" cstate="print"/>
            <a:stretch>
              <a:fillRect/>
            </a:stretch>
          </a:blipFill>
        </p:spPr>
        <p:txBody>
          <a:bodyPr wrap="square" lIns="0" tIns="0" rIns="0" bIns="0" rtlCol="0"/>
          <a:lstStyle/>
          <a:p>
            <a:endParaRPr/>
          </a:p>
        </p:txBody>
      </p:sp>
      <p:sp>
        <p:nvSpPr>
          <p:cNvPr id="157" name="object 157"/>
          <p:cNvSpPr/>
          <p:nvPr/>
        </p:nvSpPr>
        <p:spPr>
          <a:xfrm>
            <a:off x="3197351" y="2348864"/>
            <a:ext cx="73152" cy="73152"/>
          </a:xfrm>
          <a:prstGeom prst="rect">
            <a:avLst/>
          </a:prstGeom>
          <a:blipFill>
            <a:blip r:embed="rId5" cstate="print"/>
            <a:stretch>
              <a:fillRect/>
            </a:stretch>
          </a:blipFill>
        </p:spPr>
        <p:txBody>
          <a:bodyPr wrap="square" lIns="0" tIns="0" rIns="0" bIns="0" rtlCol="0"/>
          <a:lstStyle/>
          <a:p>
            <a:endParaRPr/>
          </a:p>
        </p:txBody>
      </p:sp>
      <p:sp>
        <p:nvSpPr>
          <p:cNvPr id="158" name="object 158"/>
          <p:cNvSpPr/>
          <p:nvPr/>
        </p:nvSpPr>
        <p:spPr>
          <a:xfrm>
            <a:off x="3799332" y="2373248"/>
            <a:ext cx="73152" cy="73151"/>
          </a:xfrm>
          <a:prstGeom prst="rect">
            <a:avLst/>
          </a:prstGeom>
          <a:blipFill>
            <a:blip r:embed="rId3" cstate="print"/>
            <a:stretch>
              <a:fillRect/>
            </a:stretch>
          </a:blipFill>
        </p:spPr>
        <p:txBody>
          <a:bodyPr wrap="square" lIns="0" tIns="0" rIns="0" bIns="0" rtlCol="0"/>
          <a:lstStyle/>
          <a:p>
            <a:endParaRPr/>
          </a:p>
        </p:txBody>
      </p:sp>
      <p:sp>
        <p:nvSpPr>
          <p:cNvPr id="159" name="object 159"/>
          <p:cNvSpPr/>
          <p:nvPr/>
        </p:nvSpPr>
        <p:spPr>
          <a:xfrm>
            <a:off x="4402835" y="2553080"/>
            <a:ext cx="73151" cy="73152"/>
          </a:xfrm>
          <a:prstGeom prst="rect">
            <a:avLst/>
          </a:prstGeom>
          <a:blipFill>
            <a:blip r:embed="rId37" cstate="print"/>
            <a:stretch>
              <a:fillRect/>
            </a:stretch>
          </a:blipFill>
        </p:spPr>
        <p:txBody>
          <a:bodyPr wrap="square" lIns="0" tIns="0" rIns="0" bIns="0" rtlCol="0"/>
          <a:lstStyle/>
          <a:p>
            <a:endParaRPr/>
          </a:p>
        </p:txBody>
      </p:sp>
      <p:sp>
        <p:nvSpPr>
          <p:cNvPr id="160" name="object 160"/>
          <p:cNvSpPr/>
          <p:nvPr/>
        </p:nvSpPr>
        <p:spPr>
          <a:xfrm>
            <a:off x="820674" y="2779014"/>
            <a:ext cx="3619500" cy="622300"/>
          </a:xfrm>
          <a:custGeom>
            <a:avLst/>
            <a:gdLst/>
            <a:ahLst/>
            <a:cxnLst/>
            <a:rect l="l" t="t" r="r" b="b"/>
            <a:pathLst>
              <a:path w="3619500" h="622300">
                <a:moveTo>
                  <a:pt x="0" y="621791"/>
                </a:moveTo>
                <a:lnTo>
                  <a:pt x="603504" y="516636"/>
                </a:lnTo>
                <a:lnTo>
                  <a:pt x="1205483" y="208787"/>
                </a:lnTo>
                <a:lnTo>
                  <a:pt x="1808988" y="33527"/>
                </a:lnTo>
                <a:lnTo>
                  <a:pt x="2412492" y="47244"/>
                </a:lnTo>
                <a:lnTo>
                  <a:pt x="3015996" y="0"/>
                </a:lnTo>
                <a:lnTo>
                  <a:pt x="3619500" y="269748"/>
                </a:lnTo>
              </a:path>
            </a:pathLst>
          </a:custGeom>
          <a:ln w="28956">
            <a:solidFill>
              <a:srgbClr val="C0504D"/>
            </a:solidFill>
          </a:ln>
        </p:spPr>
        <p:txBody>
          <a:bodyPr wrap="square" lIns="0" tIns="0" rIns="0" bIns="0" rtlCol="0"/>
          <a:lstStyle/>
          <a:p>
            <a:endParaRPr/>
          </a:p>
        </p:txBody>
      </p:sp>
      <p:sp>
        <p:nvSpPr>
          <p:cNvPr id="161" name="object 161"/>
          <p:cNvSpPr/>
          <p:nvPr/>
        </p:nvSpPr>
        <p:spPr>
          <a:xfrm>
            <a:off x="783374" y="3365372"/>
            <a:ext cx="73151" cy="73151"/>
          </a:xfrm>
          <a:prstGeom prst="rect">
            <a:avLst/>
          </a:prstGeom>
          <a:blipFill>
            <a:blip r:embed="rId38" cstate="print"/>
            <a:stretch>
              <a:fillRect/>
            </a:stretch>
          </a:blipFill>
        </p:spPr>
        <p:txBody>
          <a:bodyPr wrap="square" lIns="0" tIns="0" rIns="0" bIns="0" rtlCol="0"/>
          <a:lstStyle/>
          <a:p>
            <a:endParaRPr/>
          </a:p>
        </p:txBody>
      </p:sp>
      <p:sp>
        <p:nvSpPr>
          <p:cNvPr id="162" name="object 162"/>
          <p:cNvSpPr/>
          <p:nvPr/>
        </p:nvSpPr>
        <p:spPr>
          <a:xfrm>
            <a:off x="1386839" y="3260216"/>
            <a:ext cx="73151" cy="73152"/>
          </a:xfrm>
          <a:prstGeom prst="rect">
            <a:avLst/>
          </a:prstGeom>
          <a:blipFill>
            <a:blip r:embed="rId7" cstate="print"/>
            <a:stretch>
              <a:fillRect/>
            </a:stretch>
          </a:blipFill>
        </p:spPr>
        <p:txBody>
          <a:bodyPr wrap="square" lIns="0" tIns="0" rIns="0" bIns="0" rtlCol="0"/>
          <a:lstStyle/>
          <a:p>
            <a:endParaRPr/>
          </a:p>
        </p:txBody>
      </p:sp>
      <p:sp>
        <p:nvSpPr>
          <p:cNvPr id="163" name="object 163"/>
          <p:cNvSpPr/>
          <p:nvPr/>
        </p:nvSpPr>
        <p:spPr>
          <a:xfrm>
            <a:off x="1990344" y="2952369"/>
            <a:ext cx="73152" cy="73152"/>
          </a:xfrm>
          <a:prstGeom prst="rect">
            <a:avLst/>
          </a:prstGeom>
          <a:blipFill>
            <a:blip r:embed="rId6" cstate="print"/>
            <a:stretch>
              <a:fillRect/>
            </a:stretch>
          </a:blipFill>
        </p:spPr>
        <p:txBody>
          <a:bodyPr wrap="square" lIns="0" tIns="0" rIns="0" bIns="0" rtlCol="0"/>
          <a:lstStyle/>
          <a:p>
            <a:endParaRPr/>
          </a:p>
        </p:txBody>
      </p:sp>
      <p:sp>
        <p:nvSpPr>
          <p:cNvPr id="164" name="object 164"/>
          <p:cNvSpPr/>
          <p:nvPr/>
        </p:nvSpPr>
        <p:spPr>
          <a:xfrm>
            <a:off x="2593848" y="2777108"/>
            <a:ext cx="73152" cy="73152"/>
          </a:xfrm>
          <a:prstGeom prst="rect">
            <a:avLst/>
          </a:prstGeom>
          <a:blipFill>
            <a:blip r:embed="rId6" cstate="print"/>
            <a:stretch>
              <a:fillRect/>
            </a:stretch>
          </a:blipFill>
        </p:spPr>
        <p:txBody>
          <a:bodyPr wrap="square" lIns="0" tIns="0" rIns="0" bIns="0" rtlCol="0"/>
          <a:lstStyle/>
          <a:p>
            <a:endParaRPr/>
          </a:p>
        </p:txBody>
      </p:sp>
      <p:sp>
        <p:nvSpPr>
          <p:cNvPr id="165" name="object 165"/>
          <p:cNvSpPr/>
          <p:nvPr/>
        </p:nvSpPr>
        <p:spPr>
          <a:xfrm>
            <a:off x="3197351" y="2790825"/>
            <a:ext cx="73152" cy="73151"/>
          </a:xfrm>
          <a:prstGeom prst="rect">
            <a:avLst/>
          </a:prstGeom>
          <a:blipFill>
            <a:blip r:embed="rId7" cstate="print"/>
            <a:stretch>
              <a:fillRect/>
            </a:stretch>
          </a:blipFill>
        </p:spPr>
        <p:txBody>
          <a:bodyPr wrap="square" lIns="0" tIns="0" rIns="0" bIns="0" rtlCol="0"/>
          <a:lstStyle/>
          <a:p>
            <a:endParaRPr/>
          </a:p>
        </p:txBody>
      </p:sp>
      <p:sp>
        <p:nvSpPr>
          <p:cNvPr id="166" name="object 166"/>
          <p:cNvSpPr/>
          <p:nvPr/>
        </p:nvSpPr>
        <p:spPr>
          <a:xfrm>
            <a:off x="3799332" y="2742057"/>
            <a:ext cx="73152" cy="73152"/>
          </a:xfrm>
          <a:prstGeom prst="rect">
            <a:avLst/>
          </a:prstGeom>
          <a:blipFill>
            <a:blip r:embed="rId6" cstate="print"/>
            <a:stretch>
              <a:fillRect/>
            </a:stretch>
          </a:blipFill>
        </p:spPr>
        <p:txBody>
          <a:bodyPr wrap="square" lIns="0" tIns="0" rIns="0" bIns="0" rtlCol="0"/>
          <a:lstStyle/>
          <a:p>
            <a:endParaRPr/>
          </a:p>
        </p:txBody>
      </p:sp>
      <p:sp>
        <p:nvSpPr>
          <p:cNvPr id="167" name="object 167"/>
          <p:cNvSpPr/>
          <p:nvPr/>
        </p:nvSpPr>
        <p:spPr>
          <a:xfrm>
            <a:off x="4402835" y="3011804"/>
            <a:ext cx="73151" cy="73152"/>
          </a:xfrm>
          <a:prstGeom prst="rect">
            <a:avLst/>
          </a:prstGeom>
          <a:blipFill>
            <a:blip r:embed="rId39" cstate="print"/>
            <a:stretch>
              <a:fillRect/>
            </a:stretch>
          </a:blipFill>
        </p:spPr>
        <p:txBody>
          <a:bodyPr wrap="square" lIns="0" tIns="0" rIns="0" bIns="0" rtlCol="0"/>
          <a:lstStyle/>
          <a:p>
            <a:endParaRPr/>
          </a:p>
        </p:txBody>
      </p:sp>
      <p:sp>
        <p:nvSpPr>
          <p:cNvPr id="168" name="object 168"/>
          <p:cNvSpPr/>
          <p:nvPr/>
        </p:nvSpPr>
        <p:spPr>
          <a:xfrm>
            <a:off x="820674" y="2122170"/>
            <a:ext cx="3619500" cy="658495"/>
          </a:xfrm>
          <a:custGeom>
            <a:avLst/>
            <a:gdLst/>
            <a:ahLst/>
            <a:cxnLst/>
            <a:rect l="l" t="t" r="r" b="b"/>
            <a:pathLst>
              <a:path w="3619500" h="658494">
                <a:moveTo>
                  <a:pt x="0" y="658367"/>
                </a:moveTo>
                <a:lnTo>
                  <a:pt x="603504" y="525779"/>
                </a:lnTo>
                <a:lnTo>
                  <a:pt x="1205483" y="304800"/>
                </a:lnTo>
                <a:lnTo>
                  <a:pt x="1808988" y="0"/>
                </a:lnTo>
                <a:lnTo>
                  <a:pt x="2412492" y="0"/>
                </a:lnTo>
                <a:lnTo>
                  <a:pt x="3015996" y="41147"/>
                </a:lnTo>
                <a:lnTo>
                  <a:pt x="3619500" y="164591"/>
                </a:lnTo>
              </a:path>
            </a:pathLst>
          </a:custGeom>
          <a:ln w="28956">
            <a:solidFill>
              <a:srgbClr val="9BBA58"/>
            </a:solidFill>
          </a:ln>
        </p:spPr>
        <p:txBody>
          <a:bodyPr wrap="square" lIns="0" tIns="0" rIns="0" bIns="0" rtlCol="0"/>
          <a:lstStyle/>
          <a:p>
            <a:endParaRPr/>
          </a:p>
        </p:txBody>
      </p:sp>
      <p:sp>
        <p:nvSpPr>
          <p:cNvPr id="169" name="object 169"/>
          <p:cNvSpPr/>
          <p:nvPr/>
        </p:nvSpPr>
        <p:spPr>
          <a:xfrm>
            <a:off x="783374" y="2745104"/>
            <a:ext cx="73151" cy="73152"/>
          </a:xfrm>
          <a:prstGeom prst="rect">
            <a:avLst/>
          </a:prstGeom>
          <a:blipFill>
            <a:blip r:embed="rId40" cstate="print"/>
            <a:stretch>
              <a:fillRect/>
            </a:stretch>
          </a:blipFill>
        </p:spPr>
        <p:txBody>
          <a:bodyPr wrap="square" lIns="0" tIns="0" rIns="0" bIns="0" rtlCol="0"/>
          <a:lstStyle/>
          <a:p>
            <a:endParaRPr/>
          </a:p>
        </p:txBody>
      </p:sp>
      <p:sp>
        <p:nvSpPr>
          <p:cNvPr id="170" name="object 170"/>
          <p:cNvSpPr/>
          <p:nvPr/>
        </p:nvSpPr>
        <p:spPr>
          <a:xfrm>
            <a:off x="1386839" y="2610992"/>
            <a:ext cx="73151" cy="73152"/>
          </a:xfrm>
          <a:prstGeom prst="rect">
            <a:avLst/>
          </a:prstGeom>
          <a:blipFill>
            <a:blip r:embed="rId11" cstate="print"/>
            <a:stretch>
              <a:fillRect/>
            </a:stretch>
          </a:blipFill>
        </p:spPr>
        <p:txBody>
          <a:bodyPr wrap="square" lIns="0" tIns="0" rIns="0" bIns="0" rtlCol="0"/>
          <a:lstStyle/>
          <a:p>
            <a:endParaRPr/>
          </a:p>
        </p:txBody>
      </p:sp>
      <p:sp>
        <p:nvSpPr>
          <p:cNvPr id="171" name="object 171"/>
          <p:cNvSpPr/>
          <p:nvPr/>
        </p:nvSpPr>
        <p:spPr>
          <a:xfrm>
            <a:off x="1990344" y="2390013"/>
            <a:ext cx="73152" cy="73151"/>
          </a:xfrm>
          <a:prstGeom prst="rect">
            <a:avLst/>
          </a:prstGeom>
          <a:blipFill>
            <a:blip r:embed="rId9" cstate="print"/>
            <a:stretch>
              <a:fillRect/>
            </a:stretch>
          </a:blipFill>
        </p:spPr>
        <p:txBody>
          <a:bodyPr wrap="square" lIns="0" tIns="0" rIns="0" bIns="0" rtlCol="0"/>
          <a:lstStyle/>
          <a:p>
            <a:endParaRPr/>
          </a:p>
        </p:txBody>
      </p:sp>
      <p:sp>
        <p:nvSpPr>
          <p:cNvPr id="172" name="object 172"/>
          <p:cNvSpPr/>
          <p:nvPr/>
        </p:nvSpPr>
        <p:spPr>
          <a:xfrm>
            <a:off x="2593848" y="2086736"/>
            <a:ext cx="73152" cy="73151"/>
          </a:xfrm>
          <a:prstGeom prst="rect">
            <a:avLst/>
          </a:prstGeom>
          <a:blipFill>
            <a:blip r:embed="rId10" cstate="print"/>
            <a:stretch>
              <a:fillRect/>
            </a:stretch>
          </a:blipFill>
        </p:spPr>
        <p:txBody>
          <a:bodyPr wrap="square" lIns="0" tIns="0" rIns="0" bIns="0" rtlCol="0"/>
          <a:lstStyle/>
          <a:p>
            <a:endParaRPr/>
          </a:p>
        </p:txBody>
      </p:sp>
      <p:sp>
        <p:nvSpPr>
          <p:cNvPr id="173" name="object 173"/>
          <p:cNvSpPr/>
          <p:nvPr/>
        </p:nvSpPr>
        <p:spPr>
          <a:xfrm>
            <a:off x="3197351" y="2086736"/>
            <a:ext cx="73152" cy="73151"/>
          </a:xfrm>
          <a:prstGeom prst="rect">
            <a:avLst/>
          </a:prstGeom>
          <a:blipFill>
            <a:blip r:embed="rId11" cstate="print"/>
            <a:stretch>
              <a:fillRect/>
            </a:stretch>
          </a:blipFill>
        </p:spPr>
        <p:txBody>
          <a:bodyPr wrap="square" lIns="0" tIns="0" rIns="0" bIns="0" rtlCol="0"/>
          <a:lstStyle/>
          <a:p>
            <a:endParaRPr/>
          </a:p>
        </p:txBody>
      </p:sp>
      <p:sp>
        <p:nvSpPr>
          <p:cNvPr id="174" name="object 174"/>
          <p:cNvSpPr/>
          <p:nvPr/>
        </p:nvSpPr>
        <p:spPr>
          <a:xfrm>
            <a:off x="3799332" y="2127885"/>
            <a:ext cx="73152" cy="73151"/>
          </a:xfrm>
          <a:prstGeom prst="rect">
            <a:avLst/>
          </a:prstGeom>
          <a:blipFill>
            <a:blip r:embed="rId9" cstate="print"/>
            <a:stretch>
              <a:fillRect/>
            </a:stretch>
          </a:blipFill>
        </p:spPr>
        <p:txBody>
          <a:bodyPr wrap="square" lIns="0" tIns="0" rIns="0" bIns="0" rtlCol="0"/>
          <a:lstStyle/>
          <a:p>
            <a:endParaRPr/>
          </a:p>
        </p:txBody>
      </p:sp>
      <p:sp>
        <p:nvSpPr>
          <p:cNvPr id="175" name="object 175"/>
          <p:cNvSpPr/>
          <p:nvPr/>
        </p:nvSpPr>
        <p:spPr>
          <a:xfrm>
            <a:off x="4402835" y="2249804"/>
            <a:ext cx="73151" cy="73152"/>
          </a:xfrm>
          <a:prstGeom prst="rect">
            <a:avLst/>
          </a:prstGeom>
          <a:blipFill>
            <a:blip r:embed="rId11" cstate="print"/>
            <a:stretch>
              <a:fillRect/>
            </a:stretch>
          </a:blipFill>
        </p:spPr>
        <p:txBody>
          <a:bodyPr wrap="square" lIns="0" tIns="0" rIns="0" bIns="0" rtlCol="0"/>
          <a:lstStyle/>
          <a:p>
            <a:endParaRPr/>
          </a:p>
        </p:txBody>
      </p:sp>
      <p:sp>
        <p:nvSpPr>
          <p:cNvPr id="176" name="object 176"/>
          <p:cNvSpPr/>
          <p:nvPr/>
        </p:nvSpPr>
        <p:spPr>
          <a:xfrm>
            <a:off x="820674" y="3016757"/>
            <a:ext cx="3619500" cy="494030"/>
          </a:xfrm>
          <a:custGeom>
            <a:avLst/>
            <a:gdLst/>
            <a:ahLst/>
            <a:cxnLst/>
            <a:rect l="l" t="t" r="r" b="b"/>
            <a:pathLst>
              <a:path w="3619500" h="494029">
                <a:moveTo>
                  <a:pt x="0" y="486155"/>
                </a:moveTo>
                <a:lnTo>
                  <a:pt x="603504" y="493775"/>
                </a:lnTo>
                <a:lnTo>
                  <a:pt x="1205483" y="239267"/>
                </a:lnTo>
                <a:lnTo>
                  <a:pt x="1808988" y="70103"/>
                </a:lnTo>
                <a:lnTo>
                  <a:pt x="2412492" y="59436"/>
                </a:lnTo>
                <a:lnTo>
                  <a:pt x="3015996" y="0"/>
                </a:lnTo>
                <a:lnTo>
                  <a:pt x="3619500" y="204215"/>
                </a:lnTo>
              </a:path>
            </a:pathLst>
          </a:custGeom>
          <a:ln w="28956">
            <a:solidFill>
              <a:srgbClr val="8063A1"/>
            </a:solidFill>
          </a:ln>
        </p:spPr>
        <p:txBody>
          <a:bodyPr wrap="square" lIns="0" tIns="0" rIns="0" bIns="0" rtlCol="0"/>
          <a:lstStyle/>
          <a:p>
            <a:endParaRPr/>
          </a:p>
        </p:txBody>
      </p:sp>
      <p:sp>
        <p:nvSpPr>
          <p:cNvPr id="177" name="object 177"/>
          <p:cNvSpPr/>
          <p:nvPr/>
        </p:nvSpPr>
        <p:spPr>
          <a:xfrm>
            <a:off x="783374" y="3465957"/>
            <a:ext cx="73151" cy="73152"/>
          </a:xfrm>
          <a:prstGeom prst="rect">
            <a:avLst/>
          </a:prstGeom>
          <a:blipFill>
            <a:blip r:embed="rId41" cstate="print"/>
            <a:stretch>
              <a:fillRect/>
            </a:stretch>
          </a:blipFill>
        </p:spPr>
        <p:txBody>
          <a:bodyPr wrap="square" lIns="0" tIns="0" rIns="0" bIns="0" rtlCol="0"/>
          <a:lstStyle/>
          <a:p>
            <a:endParaRPr/>
          </a:p>
        </p:txBody>
      </p:sp>
      <p:sp>
        <p:nvSpPr>
          <p:cNvPr id="178" name="object 178"/>
          <p:cNvSpPr/>
          <p:nvPr/>
        </p:nvSpPr>
        <p:spPr>
          <a:xfrm>
            <a:off x="1386839" y="3475101"/>
            <a:ext cx="73151" cy="73151"/>
          </a:xfrm>
          <a:prstGeom prst="rect">
            <a:avLst/>
          </a:prstGeom>
          <a:blipFill>
            <a:blip r:embed="rId14" cstate="print"/>
            <a:stretch>
              <a:fillRect/>
            </a:stretch>
          </a:blipFill>
        </p:spPr>
        <p:txBody>
          <a:bodyPr wrap="square" lIns="0" tIns="0" rIns="0" bIns="0" rtlCol="0"/>
          <a:lstStyle/>
          <a:p>
            <a:endParaRPr/>
          </a:p>
        </p:txBody>
      </p:sp>
      <p:sp>
        <p:nvSpPr>
          <p:cNvPr id="179" name="object 179"/>
          <p:cNvSpPr/>
          <p:nvPr/>
        </p:nvSpPr>
        <p:spPr>
          <a:xfrm>
            <a:off x="1990344" y="3220592"/>
            <a:ext cx="73152" cy="73152"/>
          </a:xfrm>
          <a:prstGeom prst="rect">
            <a:avLst/>
          </a:prstGeom>
          <a:blipFill>
            <a:blip r:embed="rId12" cstate="print"/>
            <a:stretch>
              <a:fillRect/>
            </a:stretch>
          </a:blipFill>
        </p:spPr>
        <p:txBody>
          <a:bodyPr wrap="square" lIns="0" tIns="0" rIns="0" bIns="0" rtlCol="0"/>
          <a:lstStyle/>
          <a:p>
            <a:endParaRPr/>
          </a:p>
        </p:txBody>
      </p:sp>
      <p:sp>
        <p:nvSpPr>
          <p:cNvPr id="180" name="object 180"/>
          <p:cNvSpPr/>
          <p:nvPr/>
        </p:nvSpPr>
        <p:spPr>
          <a:xfrm>
            <a:off x="2593848" y="3049904"/>
            <a:ext cx="73152" cy="73152"/>
          </a:xfrm>
          <a:prstGeom prst="rect">
            <a:avLst/>
          </a:prstGeom>
          <a:blipFill>
            <a:blip r:embed="rId12" cstate="print"/>
            <a:stretch>
              <a:fillRect/>
            </a:stretch>
          </a:blipFill>
        </p:spPr>
        <p:txBody>
          <a:bodyPr wrap="square" lIns="0" tIns="0" rIns="0" bIns="0" rtlCol="0"/>
          <a:lstStyle/>
          <a:p>
            <a:endParaRPr/>
          </a:p>
        </p:txBody>
      </p:sp>
      <p:sp>
        <p:nvSpPr>
          <p:cNvPr id="181" name="object 181"/>
          <p:cNvSpPr/>
          <p:nvPr/>
        </p:nvSpPr>
        <p:spPr>
          <a:xfrm>
            <a:off x="3197351" y="3040760"/>
            <a:ext cx="73152" cy="73151"/>
          </a:xfrm>
          <a:prstGeom prst="rect">
            <a:avLst/>
          </a:prstGeom>
          <a:blipFill>
            <a:blip r:embed="rId42" cstate="print"/>
            <a:stretch>
              <a:fillRect/>
            </a:stretch>
          </a:blipFill>
        </p:spPr>
        <p:txBody>
          <a:bodyPr wrap="square" lIns="0" tIns="0" rIns="0" bIns="0" rtlCol="0"/>
          <a:lstStyle/>
          <a:p>
            <a:endParaRPr/>
          </a:p>
        </p:txBody>
      </p:sp>
      <p:sp>
        <p:nvSpPr>
          <p:cNvPr id="182" name="object 182"/>
          <p:cNvSpPr/>
          <p:nvPr/>
        </p:nvSpPr>
        <p:spPr>
          <a:xfrm>
            <a:off x="3799332" y="2981325"/>
            <a:ext cx="73152" cy="73151"/>
          </a:xfrm>
          <a:prstGeom prst="rect">
            <a:avLst/>
          </a:prstGeom>
          <a:blipFill>
            <a:blip r:embed="rId13" cstate="print"/>
            <a:stretch>
              <a:fillRect/>
            </a:stretch>
          </a:blipFill>
        </p:spPr>
        <p:txBody>
          <a:bodyPr wrap="square" lIns="0" tIns="0" rIns="0" bIns="0" rtlCol="0"/>
          <a:lstStyle/>
          <a:p>
            <a:endParaRPr/>
          </a:p>
        </p:txBody>
      </p:sp>
      <p:sp>
        <p:nvSpPr>
          <p:cNvPr id="183" name="object 183"/>
          <p:cNvSpPr/>
          <p:nvPr/>
        </p:nvSpPr>
        <p:spPr>
          <a:xfrm>
            <a:off x="4402835" y="3184017"/>
            <a:ext cx="73151" cy="73152"/>
          </a:xfrm>
          <a:prstGeom prst="rect">
            <a:avLst/>
          </a:prstGeom>
          <a:blipFill>
            <a:blip r:embed="rId14" cstate="print"/>
            <a:stretch>
              <a:fillRect/>
            </a:stretch>
          </a:blipFill>
        </p:spPr>
        <p:txBody>
          <a:bodyPr wrap="square" lIns="0" tIns="0" rIns="0" bIns="0" rtlCol="0"/>
          <a:lstStyle/>
          <a:p>
            <a:endParaRPr/>
          </a:p>
        </p:txBody>
      </p:sp>
      <p:sp>
        <p:nvSpPr>
          <p:cNvPr id="184" name="object 184"/>
          <p:cNvSpPr txBox="1"/>
          <p:nvPr/>
        </p:nvSpPr>
        <p:spPr>
          <a:xfrm>
            <a:off x="925982" y="2924936"/>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36</a:t>
            </a:r>
            <a:r>
              <a:rPr sz="1050" spc="-5" dirty="0">
                <a:solidFill>
                  <a:srgbClr val="404040"/>
                </a:solidFill>
                <a:latin typeface="Calibri"/>
                <a:cs typeface="Calibri"/>
              </a:rPr>
              <a:t>.7</a:t>
            </a:r>
            <a:endParaRPr sz="1050">
              <a:latin typeface="Calibri"/>
              <a:cs typeface="Calibri"/>
            </a:endParaRPr>
          </a:p>
        </p:txBody>
      </p:sp>
      <p:sp>
        <p:nvSpPr>
          <p:cNvPr id="185" name="object 185"/>
          <p:cNvSpPr txBox="1"/>
          <p:nvPr/>
        </p:nvSpPr>
        <p:spPr>
          <a:xfrm>
            <a:off x="1529207" y="2791459"/>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37</a:t>
            </a:r>
            <a:r>
              <a:rPr sz="1050" spc="-5" dirty="0">
                <a:solidFill>
                  <a:srgbClr val="404040"/>
                </a:solidFill>
                <a:latin typeface="Calibri"/>
                <a:cs typeface="Calibri"/>
              </a:rPr>
              <a:t>.2</a:t>
            </a:r>
            <a:endParaRPr sz="1050">
              <a:latin typeface="Calibri"/>
              <a:cs typeface="Calibri"/>
            </a:endParaRPr>
          </a:p>
        </p:txBody>
      </p:sp>
      <p:sp>
        <p:nvSpPr>
          <p:cNvPr id="186" name="object 186"/>
          <p:cNvSpPr txBox="1"/>
          <p:nvPr/>
        </p:nvSpPr>
        <p:spPr>
          <a:xfrm>
            <a:off x="2132329" y="2541473"/>
            <a:ext cx="252095" cy="187325"/>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38</a:t>
            </a:r>
            <a:r>
              <a:rPr sz="1050" spc="-5" dirty="0">
                <a:solidFill>
                  <a:srgbClr val="404040"/>
                </a:solidFill>
                <a:latin typeface="Calibri"/>
                <a:cs typeface="Calibri"/>
              </a:rPr>
              <a:t>.3</a:t>
            </a:r>
            <a:endParaRPr sz="1050">
              <a:latin typeface="Calibri"/>
              <a:cs typeface="Calibri"/>
            </a:endParaRPr>
          </a:p>
        </p:txBody>
      </p:sp>
      <p:sp>
        <p:nvSpPr>
          <p:cNvPr id="187" name="object 187"/>
          <p:cNvSpPr txBox="1"/>
          <p:nvPr/>
        </p:nvSpPr>
        <p:spPr>
          <a:xfrm>
            <a:off x="2735833" y="2283917"/>
            <a:ext cx="855344" cy="187325"/>
          </a:xfrm>
          <a:prstGeom prst="rect">
            <a:avLst/>
          </a:prstGeom>
        </p:spPr>
        <p:txBody>
          <a:bodyPr vert="horz" wrap="square" lIns="0" tIns="13335" rIns="0" bIns="0" rtlCol="0">
            <a:spAutoFit/>
          </a:bodyPr>
          <a:lstStyle/>
          <a:p>
            <a:pPr>
              <a:lnSpc>
                <a:spcPct val="100000"/>
              </a:lnSpc>
              <a:spcBef>
                <a:spcPts val="105"/>
              </a:spcBef>
              <a:tabLst>
                <a:tab pos="602615" algn="l"/>
              </a:tabLst>
            </a:pPr>
            <a:r>
              <a:rPr sz="1575" baseline="5291" dirty="0">
                <a:solidFill>
                  <a:srgbClr val="404040"/>
                </a:solidFill>
                <a:latin typeface="Calibri"/>
                <a:cs typeface="Calibri"/>
              </a:rPr>
              <a:t>39</a:t>
            </a:r>
            <a:r>
              <a:rPr sz="1575" spc="-7" baseline="5291" dirty="0">
                <a:solidFill>
                  <a:srgbClr val="404040"/>
                </a:solidFill>
                <a:latin typeface="Calibri"/>
                <a:cs typeface="Calibri"/>
              </a:rPr>
              <a:t>.</a:t>
            </a:r>
            <a:r>
              <a:rPr sz="1575" baseline="5291" dirty="0">
                <a:solidFill>
                  <a:srgbClr val="404040"/>
                </a:solidFill>
                <a:latin typeface="Calibri"/>
                <a:cs typeface="Calibri"/>
              </a:rPr>
              <a:t>4	</a:t>
            </a:r>
            <a:r>
              <a:rPr sz="1050" dirty="0">
                <a:solidFill>
                  <a:srgbClr val="404040"/>
                </a:solidFill>
                <a:latin typeface="Calibri"/>
                <a:cs typeface="Calibri"/>
              </a:rPr>
              <a:t>39</a:t>
            </a:r>
            <a:r>
              <a:rPr sz="1050" spc="-5" dirty="0">
                <a:solidFill>
                  <a:srgbClr val="404040"/>
                </a:solidFill>
                <a:latin typeface="Calibri"/>
                <a:cs typeface="Calibri"/>
              </a:rPr>
              <a:t>.4</a:t>
            </a:r>
            <a:endParaRPr sz="1050">
              <a:latin typeface="Calibri"/>
              <a:cs typeface="Calibri"/>
            </a:endParaRPr>
          </a:p>
        </p:txBody>
      </p:sp>
      <p:sp>
        <p:nvSpPr>
          <p:cNvPr id="188" name="object 188"/>
          <p:cNvSpPr txBox="1"/>
          <p:nvPr/>
        </p:nvSpPr>
        <p:spPr>
          <a:xfrm>
            <a:off x="3942588" y="2308605"/>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39</a:t>
            </a:r>
            <a:r>
              <a:rPr sz="1050" spc="-5" dirty="0">
                <a:solidFill>
                  <a:srgbClr val="404040"/>
                </a:solidFill>
                <a:latin typeface="Calibri"/>
                <a:cs typeface="Calibri"/>
              </a:rPr>
              <a:t>.3</a:t>
            </a:r>
            <a:endParaRPr sz="1050">
              <a:latin typeface="Calibri"/>
              <a:cs typeface="Calibri"/>
            </a:endParaRPr>
          </a:p>
        </p:txBody>
      </p:sp>
      <p:sp>
        <p:nvSpPr>
          <p:cNvPr id="189" name="object 189"/>
          <p:cNvSpPr txBox="1"/>
          <p:nvPr/>
        </p:nvSpPr>
        <p:spPr>
          <a:xfrm>
            <a:off x="4545838" y="2488184"/>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38</a:t>
            </a:r>
            <a:r>
              <a:rPr sz="1050" spc="-5" dirty="0">
                <a:solidFill>
                  <a:srgbClr val="404040"/>
                </a:solidFill>
                <a:latin typeface="Calibri"/>
                <a:cs typeface="Calibri"/>
              </a:rPr>
              <a:t>.5</a:t>
            </a:r>
            <a:endParaRPr sz="1050">
              <a:latin typeface="Calibri"/>
              <a:cs typeface="Calibri"/>
            </a:endParaRPr>
          </a:p>
        </p:txBody>
      </p:sp>
      <p:sp>
        <p:nvSpPr>
          <p:cNvPr id="190" name="object 190"/>
          <p:cNvSpPr txBox="1"/>
          <p:nvPr/>
        </p:nvSpPr>
        <p:spPr>
          <a:xfrm>
            <a:off x="925982" y="3299917"/>
            <a:ext cx="252095" cy="187325"/>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35</a:t>
            </a:r>
            <a:r>
              <a:rPr sz="1050" spc="-5" dirty="0">
                <a:solidFill>
                  <a:srgbClr val="404040"/>
                </a:solidFill>
                <a:latin typeface="Calibri"/>
                <a:cs typeface="Calibri"/>
              </a:rPr>
              <a:t>.1</a:t>
            </a:r>
            <a:endParaRPr sz="1050">
              <a:latin typeface="Calibri"/>
              <a:cs typeface="Calibri"/>
            </a:endParaRPr>
          </a:p>
        </p:txBody>
      </p:sp>
      <p:sp>
        <p:nvSpPr>
          <p:cNvPr id="191" name="object 191"/>
          <p:cNvSpPr txBox="1"/>
          <p:nvPr/>
        </p:nvSpPr>
        <p:spPr>
          <a:xfrm>
            <a:off x="1529207" y="3194761"/>
            <a:ext cx="252095" cy="187325"/>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35</a:t>
            </a:r>
            <a:r>
              <a:rPr sz="1050" spc="-5" dirty="0">
                <a:solidFill>
                  <a:srgbClr val="404040"/>
                </a:solidFill>
                <a:latin typeface="Calibri"/>
                <a:cs typeface="Calibri"/>
              </a:rPr>
              <a:t>.5</a:t>
            </a:r>
            <a:endParaRPr sz="1050">
              <a:latin typeface="Calibri"/>
              <a:cs typeface="Calibri"/>
            </a:endParaRPr>
          </a:p>
        </p:txBody>
      </p:sp>
      <p:sp>
        <p:nvSpPr>
          <p:cNvPr id="192" name="object 192"/>
          <p:cNvSpPr txBox="1"/>
          <p:nvPr/>
        </p:nvSpPr>
        <p:spPr>
          <a:xfrm>
            <a:off x="2132329" y="2887217"/>
            <a:ext cx="252095" cy="186690"/>
          </a:xfrm>
          <a:prstGeom prst="rect">
            <a:avLst/>
          </a:prstGeom>
        </p:spPr>
        <p:txBody>
          <a:bodyPr vert="horz" wrap="square" lIns="0" tIns="13335" rIns="0" bIns="0" rtlCol="0">
            <a:spAutoFit/>
          </a:bodyPr>
          <a:lstStyle/>
          <a:p>
            <a:pPr>
              <a:lnSpc>
                <a:spcPct val="100000"/>
              </a:lnSpc>
              <a:spcBef>
                <a:spcPts val="105"/>
              </a:spcBef>
            </a:pPr>
            <a:r>
              <a:rPr sz="1050" spc="5" dirty="0">
                <a:solidFill>
                  <a:srgbClr val="404040"/>
                </a:solidFill>
                <a:latin typeface="Calibri"/>
                <a:cs typeface="Calibri"/>
              </a:rPr>
              <a:t>36</a:t>
            </a:r>
            <a:r>
              <a:rPr sz="1050" spc="-5" dirty="0">
                <a:solidFill>
                  <a:srgbClr val="404040"/>
                </a:solidFill>
                <a:latin typeface="Calibri"/>
                <a:cs typeface="Calibri"/>
              </a:rPr>
              <a:t>.8</a:t>
            </a:r>
            <a:endParaRPr sz="1050">
              <a:latin typeface="Calibri"/>
              <a:cs typeface="Calibri"/>
            </a:endParaRPr>
          </a:p>
        </p:txBody>
      </p:sp>
      <p:sp>
        <p:nvSpPr>
          <p:cNvPr id="193" name="object 193"/>
          <p:cNvSpPr txBox="1"/>
          <p:nvPr/>
        </p:nvSpPr>
        <p:spPr>
          <a:xfrm>
            <a:off x="2735833" y="2711577"/>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37</a:t>
            </a:r>
            <a:r>
              <a:rPr sz="1050" spc="-5" dirty="0">
                <a:solidFill>
                  <a:srgbClr val="404040"/>
                </a:solidFill>
                <a:latin typeface="Calibri"/>
                <a:cs typeface="Calibri"/>
              </a:rPr>
              <a:t>.6</a:t>
            </a:r>
            <a:endParaRPr sz="1050">
              <a:latin typeface="Calibri"/>
              <a:cs typeface="Calibri"/>
            </a:endParaRPr>
          </a:p>
        </p:txBody>
      </p:sp>
      <p:sp>
        <p:nvSpPr>
          <p:cNvPr id="194" name="object 194"/>
          <p:cNvSpPr txBox="1"/>
          <p:nvPr/>
        </p:nvSpPr>
        <p:spPr>
          <a:xfrm>
            <a:off x="3339084" y="2725292"/>
            <a:ext cx="252095" cy="186690"/>
          </a:xfrm>
          <a:prstGeom prst="rect">
            <a:avLst/>
          </a:prstGeom>
        </p:spPr>
        <p:txBody>
          <a:bodyPr vert="horz" wrap="square" lIns="0" tIns="13335" rIns="0" bIns="0" rtlCol="0">
            <a:spAutoFit/>
          </a:bodyPr>
          <a:lstStyle/>
          <a:p>
            <a:pPr>
              <a:lnSpc>
                <a:spcPct val="100000"/>
              </a:lnSpc>
              <a:spcBef>
                <a:spcPts val="105"/>
              </a:spcBef>
            </a:pPr>
            <a:r>
              <a:rPr sz="1050" spc="5" dirty="0">
                <a:solidFill>
                  <a:srgbClr val="404040"/>
                </a:solidFill>
                <a:latin typeface="Calibri"/>
                <a:cs typeface="Calibri"/>
              </a:rPr>
              <a:t>37</a:t>
            </a:r>
            <a:r>
              <a:rPr sz="1050" spc="-5" dirty="0">
                <a:solidFill>
                  <a:srgbClr val="404040"/>
                </a:solidFill>
                <a:latin typeface="Calibri"/>
                <a:cs typeface="Calibri"/>
              </a:rPr>
              <a:t>.5</a:t>
            </a:r>
            <a:endParaRPr sz="1050">
              <a:latin typeface="Calibri"/>
              <a:cs typeface="Calibri"/>
            </a:endParaRPr>
          </a:p>
        </p:txBody>
      </p:sp>
      <p:sp>
        <p:nvSpPr>
          <p:cNvPr id="195" name="object 195"/>
          <p:cNvSpPr txBox="1"/>
          <p:nvPr/>
        </p:nvSpPr>
        <p:spPr>
          <a:xfrm>
            <a:off x="3942588" y="2677159"/>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37</a:t>
            </a:r>
            <a:r>
              <a:rPr sz="1050" spc="-5" dirty="0">
                <a:solidFill>
                  <a:srgbClr val="404040"/>
                </a:solidFill>
                <a:latin typeface="Calibri"/>
                <a:cs typeface="Calibri"/>
              </a:rPr>
              <a:t>.7</a:t>
            </a:r>
            <a:endParaRPr sz="1050">
              <a:latin typeface="Calibri"/>
              <a:cs typeface="Calibri"/>
            </a:endParaRPr>
          </a:p>
        </p:txBody>
      </p:sp>
      <p:sp>
        <p:nvSpPr>
          <p:cNvPr id="196" name="object 196"/>
          <p:cNvSpPr txBox="1"/>
          <p:nvPr/>
        </p:nvSpPr>
        <p:spPr>
          <a:xfrm>
            <a:off x="4545838" y="2947542"/>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36</a:t>
            </a:r>
            <a:r>
              <a:rPr sz="1050" spc="-5" dirty="0">
                <a:solidFill>
                  <a:srgbClr val="404040"/>
                </a:solidFill>
                <a:latin typeface="Calibri"/>
                <a:cs typeface="Calibri"/>
              </a:rPr>
              <a:t>.6</a:t>
            </a:r>
            <a:endParaRPr sz="1050">
              <a:latin typeface="Calibri"/>
              <a:cs typeface="Calibri"/>
            </a:endParaRPr>
          </a:p>
        </p:txBody>
      </p:sp>
      <p:sp>
        <p:nvSpPr>
          <p:cNvPr id="197" name="object 197"/>
          <p:cNvSpPr txBox="1"/>
          <p:nvPr/>
        </p:nvSpPr>
        <p:spPr>
          <a:xfrm>
            <a:off x="707440" y="2518663"/>
            <a:ext cx="237490"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404040"/>
                </a:solidFill>
                <a:latin typeface="Calibri"/>
                <a:cs typeface="Calibri"/>
              </a:rPr>
              <a:t>37.7</a:t>
            </a:r>
            <a:endParaRPr sz="1000">
              <a:latin typeface="Calibri"/>
              <a:cs typeface="Calibri"/>
            </a:endParaRPr>
          </a:p>
        </p:txBody>
      </p:sp>
      <p:sp>
        <p:nvSpPr>
          <p:cNvPr id="198" name="object 198"/>
          <p:cNvSpPr txBox="1"/>
          <p:nvPr/>
        </p:nvSpPr>
        <p:spPr>
          <a:xfrm>
            <a:off x="1310639" y="2385441"/>
            <a:ext cx="237490"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404040"/>
                </a:solidFill>
                <a:latin typeface="Calibri"/>
                <a:cs typeface="Calibri"/>
              </a:rPr>
              <a:t>38.3</a:t>
            </a:r>
            <a:endParaRPr sz="1000">
              <a:latin typeface="Calibri"/>
              <a:cs typeface="Calibri"/>
            </a:endParaRPr>
          </a:p>
        </p:txBody>
      </p:sp>
      <p:sp>
        <p:nvSpPr>
          <p:cNvPr id="199" name="object 199"/>
          <p:cNvSpPr txBox="1"/>
          <p:nvPr/>
        </p:nvSpPr>
        <p:spPr>
          <a:xfrm>
            <a:off x="518159" y="1859991"/>
            <a:ext cx="3442970" cy="481965"/>
          </a:xfrm>
          <a:prstGeom prst="rect">
            <a:avLst/>
          </a:prstGeom>
        </p:spPr>
        <p:txBody>
          <a:bodyPr vert="horz" wrap="square" lIns="0" tIns="12065" rIns="0" bIns="0" rtlCol="0">
            <a:spAutoFit/>
          </a:bodyPr>
          <a:lstStyle/>
          <a:p>
            <a:pPr>
              <a:lnSpc>
                <a:spcPct val="100000"/>
              </a:lnSpc>
              <a:spcBef>
                <a:spcPts val="95"/>
              </a:spcBef>
              <a:tabLst>
                <a:tab pos="1998980" algn="l"/>
                <a:tab pos="2602230" algn="l"/>
                <a:tab pos="3205480" algn="l"/>
              </a:tabLst>
            </a:pPr>
            <a:r>
              <a:rPr sz="1000" u="sng" spc="-5" dirty="0">
                <a:solidFill>
                  <a:srgbClr val="404040"/>
                </a:solidFill>
                <a:uFill>
                  <a:solidFill>
                    <a:srgbClr val="D9D9D9"/>
                  </a:solidFill>
                </a:uFill>
                <a:latin typeface="Calibri"/>
                <a:cs typeface="Calibri"/>
              </a:rPr>
              <a:t> 	40.5	40.5	</a:t>
            </a:r>
            <a:r>
              <a:rPr sz="1500" spc="-7" baseline="-16666" dirty="0">
                <a:solidFill>
                  <a:srgbClr val="404040"/>
                </a:solidFill>
                <a:latin typeface="Calibri"/>
                <a:cs typeface="Calibri"/>
              </a:rPr>
              <a:t>4</a:t>
            </a:r>
            <a:r>
              <a:rPr sz="1500" spc="-15" baseline="-16666" dirty="0">
                <a:solidFill>
                  <a:srgbClr val="404040"/>
                </a:solidFill>
                <a:latin typeface="Calibri"/>
                <a:cs typeface="Calibri"/>
              </a:rPr>
              <a:t>0.3</a:t>
            </a:r>
            <a:endParaRPr sz="1500" baseline="-16666">
              <a:latin typeface="Calibri"/>
              <a:cs typeface="Calibri"/>
            </a:endParaRPr>
          </a:p>
          <a:p>
            <a:pPr>
              <a:lnSpc>
                <a:spcPct val="100000"/>
              </a:lnSpc>
              <a:spcBef>
                <a:spcPts val="45"/>
              </a:spcBef>
            </a:pPr>
            <a:endParaRPr sz="1000">
              <a:latin typeface="Times New Roman"/>
              <a:cs typeface="Times New Roman"/>
            </a:endParaRPr>
          </a:p>
          <a:p>
            <a:pPr marR="418465" algn="ctr">
              <a:lnSpc>
                <a:spcPct val="100000"/>
              </a:lnSpc>
            </a:pPr>
            <a:r>
              <a:rPr sz="1000" spc="-5" dirty="0">
                <a:solidFill>
                  <a:srgbClr val="404040"/>
                </a:solidFill>
                <a:latin typeface="Calibri"/>
                <a:cs typeface="Calibri"/>
              </a:rPr>
              <a:t>39.2</a:t>
            </a:r>
            <a:endParaRPr sz="1000">
              <a:latin typeface="Calibri"/>
              <a:cs typeface="Calibri"/>
            </a:endParaRPr>
          </a:p>
        </p:txBody>
      </p:sp>
      <p:sp>
        <p:nvSpPr>
          <p:cNvPr id="200" name="object 200"/>
          <p:cNvSpPr txBox="1"/>
          <p:nvPr/>
        </p:nvSpPr>
        <p:spPr>
          <a:xfrm>
            <a:off x="4327525" y="2023998"/>
            <a:ext cx="237490"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404040"/>
                </a:solidFill>
                <a:latin typeface="Calibri"/>
                <a:cs typeface="Calibri"/>
              </a:rPr>
              <a:t>39.8</a:t>
            </a:r>
            <a:endParaRPr sz="1000">
              <a:latin typeface="Calibri"/>
              <a:cs typeface="Calibri"/>
            </a:endParaRPr>
          </a:p>
        </p:txBody>
      </p:sp>
      <p:sp>
        <p:nvSpPr>
          <p:cNvPr id="201" name="object 201"/>
          <p:cNvSpPr txBox="1"/>
          <p:nvPr/>
        </p:nvSpPr>
        <p:spPr>
          <a:xfrm>
            <a:off x="699820" y="3572002"/>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34</a:t>
            </a:r>
            <a:r>
              <a:rPr sz="1050" spc="-5" dirty="0">
                <a:solidFill>
                  <a:srgbClr val="404040"/>
                </a:solidFill>
                <a:latin typeface="Calibri"/>
                <a:cs typeface="Calibri"/>
              </a:rPr>
              <a:t>.7</a:t>
            </a:r>
            <a:endParaRPr sz="1050">
              <a:latin typeface="Calibri"/>
              <a:cs typeface="Calibri"/>
            </a:endParaRPr>
          </a:p>
        </p:txBody>
      </p:sp>
      <p:sp>
        <p:nvSpPr>
          <p:cNvPr id="202" name="object 202"/>
          <p:cNvSpPr txBox="1"/>
          <p:nvPr/>
        </p:nvSpPr>
        <p:spPr>
          <a:xfrm>
            <a:off x="1303019" y="3580002"/>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34</a:t>
            </a:r>
            <a:r>
              <a:rPr sz="1050" spc="-5" dirty="0">
                <a:solidFill>
                  <a:srgbClr val="404040"/>
                </a:solidFill>
                <a:latin typeface="Calibri"/>
                <a:cs typeface="Calibri"/>
              </a:rPr>
              <a:t>.6</a:t>
            </a:r>
            <a:endParaRPr sz="1050">
              <a:latin typeface="Calibri"/>
              <a:cs typeface="Calibri"/>
            </a:endParaRPr>
          </a:p>
        </p:txBody>
      </p:sp>
      <p:sp>
        <p:nvSpPr>
          <p:cNvPr id="203" name="object 203"/>
          <p:cNvSpPr txBox="1"/>
          <p:nvPr/>
        </p:nvSpPr>
        <p:spPr>
          <a:xfrm>
            <a:off x="1906270" y="3325748"/>
            <a:ext cx="252095" cy="186690"/>
          </a:xfrm>
          <a:prstGeom prst="rect">
            <a:avLst/>
          </a:prstGeom>
        </p:spPr>
        <p:txBody>
          <a:bodyPr vert="horz" wrap="square" lIns="0" tIns="13335" rIns="0" bIns="0" rtlCol="0">
            <a:spAutoFit/>
          </a:bodyPr>
          <a:lstStyle/>
          <a:p>
            <a:pPr>
              <a:lnSpc>
                <a:spcPct val="100000"/>
              </a:lnSpc>
              <a:spcBef>
                <a:spcPts val="105"/>
              </a:spcBef>
            </a:pPr>
            <a:r>
              <a:rPr sz="1050" spc="5" dirty="0">
                <a:solidFill>
                  <a:srgbClr val="404040"/>
                </a:solidFill>
                <a:latin typeface="Calibri"/>
                <a:cs typeface="Calibri"/>
              </a:rPr>
              <a:t>35</a:t>
            </a:r>
            <a:r>
              <a:rPr sz="1050" spc="-5" dirty="0">
                <a:solidFill>
                  <a:srgbClr val="404040"/>
                </a:solidFill>
                <a:latin typeface="Calibri"/>
                <a:cs typeface="Calibri"/>
              </a:rPr>
              <a:t>.7</a:t>
            </a:r>
            <a:endParaRPr sz="1050">
              <a:latin typeface="Calibri"/>
              <a:cs typeface="Calibri"/>
            </a:endParaRPr>
          </a:p>
        </p:txBody>
      </p:sp>
      <p:sp>
        <p:nvSpPr>
          <p:cNvPr id="204" name="object 204"/>
          <p:cNvSpPr txBox="1"/>
          <p:nvPr/>
        </p:nvSpPr>
        <p:spPr>
          <a:xfrm>
            <a:off x="2509773" y="3155950"/>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36</a:t>
            </a:r>
            <a:r>
              <a:rPr sz="1050" spc="-5" dirty="0">
                <a:solidFill>
                  <a:srgbClr val="404040"/>
                </a:solidFill>
                <a:latin typeface="Calibri"/>
                <a:cs typeface="Calibri"/>
              </a:rPr>
              <a:t>.4</a:t>
            </a:r>
            <a:endParaRPr sz="1050">
              <a:latin typeface="Calibri"/>
              <a:cs typeface="Calibri"/>
            </a:endParaRPr>
          </a:p>
        </p:txBody>
      </p:sp>
      <p:sp>
        <p:nvSpPr>
          <p:cNvPr id="205" name="object 205"/>
          <p:cNvSpPr txBox="1"/>
          <p:nvPr/>
        </p:nvSpPr>
        <p:spPr>
          <a:xfrm>
            <a:off x="3112897" y="3145612"/>
            <a:ext cx="252095" cy="187325"/>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36</a:t>
            </a:r>
            <a:r>
              <a:rPr sz="1050" spc="-5" dirty="0">
                <a:solidFill>
                  <a:srgbClr val="404040"/>
                </a:solidFill>
                <a:latin typeface="Calibri"/>
                <a:cs typeface="Calibri"/>
              </a:rPr>
              <a:t>.5</a:t>
            </a:r>
            <a:endParaRPr sz="1050">
              <a:latin typeface="Calibri"/>
              <a:cs typeface="Calibri"/>
            </a:endParaRPr>
          </a:p>
        </p:txBody>
      </p:sp>
      <p:sp>
        <p:nvSpPr>
          <p:cNvPr id="206" name="object 206"/>
          <p:cNvSpPr txBox="1"/>
          <p:nvPr/>
        </p:nvSpPr>
        <p:spPr>
          <a:xfrm>
            <a:off x="3716401" y="3086227"/>
            <a:ext cx="251460" cy="186690"/>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36</a:t>
            </a:r>
            <a:r>
              <a:rPr sz="1050" spc="-5" dirty="0">
                <a:solidFill>
                  <a:srgbClr val="404040"/>
                </a:solidFill>
                <a:latin typeface="Calibri"/>
                <a:cs typeface="Calibri"/>
              </a:rPr>
              <a:t>.7</a:t>
            </a:r>
            <a:endParaRPr sz="1050">
              <a:latin typeface="Calibri"/>
              <a:cs typeface="Calibri"/>
            </a:endParaRPr>
          </a:p>
        </p:txBody>
      </p:sp>
      <p:sp>
        <p:nvSpPr>
          <p:cNvPr id="207" name="object 207"/>
          <p:cNvSpPr txBox="1"/>
          <p:nvPr/>
        </p:nvSpPr>
        <p:spPr>
          <a:xfrm>
            <a:off x="4319651" y="3289503"/>
            <a:ext cx="252095" cy="187325"/>
          </a:xfrm>
          <a:prstGeom prst="rect">
            <a:avLst/>
          </a:prstGeom>
        </p:spPr>
        <p:txBody>
          <a:bodyPr vert="horz" wrap="square" lIns="0" tIns="13335" rIns="0" bIns="0" rtlCol="0">
            <a:spAutoFit/>
          </a:bodyPr>
          <a:lstStyle/>
          <a:p>
            <a:pPr>
              <a:lnSpc>
                <a:spcPct val="100000"/>
              </a:lnSpc>
              <a:spcBef>
                <a:spcPts val="105"/>
              </a:spcBef>
            </a:pPr>
            <a:r>
              <a:rPr sz="1050" dirty="0">
                <a:solidFill>
                  <a:srgbClr val="404040"/>
                </a:solidFill>
                <a:latin typeface="Calibri"/>
                <a:cs typeface="Calibri"/>
              </a:rPr>
              <a:t>35</a:t>
            </a:r>
            <a:r>
              <a:rPr sz="1050" spc="-5" dirty="0">
                <a:solidFill>
                  <a:srgbClr val="404040"/>
                </a:solidFill>
                <a:latin typeface="Calibri"/>
                <a:cs typeface="Calibri"/>
              </a:rPr>
              <a:t>.9</a:t>
            </a:r>
            <a:endParaRPr sz="1050">
              <a:latin typeface="Calibri"/>
              <a:cs typeface="Calibri"/>
            </a:endParaRPr>
          </a:p>
        </p:txBody>
      </p:sp>
      <p:sp>
        <p:nvSpPr>
          <p:cNvPr id="208" name="object 208"/>
          <p:cNvSpPr txBox="1"/>
          <p:nvPr/>
        </p:nvSpPr>
        <p:spPr>
          <a:xfrm>
            <a:off x="175564" y="5687059"/>
            <a:ext cx="238125"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585858"/>
                </a:solidFill>
                <a:latin typeface="Calibri"/>
                <a:cs typeface="Calibri"/>
              </a:rPr>
              <a:t>2</a:t>
            </a:r>
            <a:r>
              <a:rPr sz="1000" dirty="0">
                <a:solidFill>
                  <a:srgbClr val="585858"/>
                </a:solidFill>
                <a:latin typeface="Calibri"/>
                <a:cs typeface="Calibri"/>
              </a:rPr>
              <a:t>5</a:t>
            </a:r>
            <a:r>
              <a:rPr sz="1000" spc="-10" dirty="0">
                <a:solidFill>
                  <a:srgbClr val="585858"/>
                </a:solidFill>
                <a:latin typeface="Calibri"/>
                <a:cs typeface="Calibri"/>
              </a:rPr>
              <a:t>.0</a:t>
            </a:r>
            <a:endParaRPr sz="1000">
              <a:latin typeface="Calibri"/>
              <a:cs typeface="Calibri"/>
            </a:endParaRPr>
          </a:p>
        </p:txBody>
      </p:sp>
      <p:sp>
        <p:nvSpPr>
          <p:cNvPr id="209" name="object 209"/>
          <p:cNvSpPr txBox="1"/>
          <p:nvPr/>
        </p:nvSpPr>
        <p:spPr>
          <a:xfrm>
            <a:off x="175564" y="4740655"/>
            <a:ext cx="238125"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585858"/>
                </a:solidFill>
                <a:latin typeface="Calibri"/>
                <a:cs typeface="Calibri"/>
              </a:rPr>
              <a:t>2</a:t>
            </a:r>
            <a:r>
              <a:rPr sz="1000" dirty="0">
                <a:solidFill>
                  <a:srgbClr val="585858"/>
                </a:solidFill>
                <a:latin typeface="Calibri"/>
                <a:cs typeface="Calibri"/>
              </a:rPr>
              <a:t>9</a:t>
            </a:r>
            <a:r>
              <a:rPr sz="1000" spc="-10" dirty="0">
                <a:solidFill>
                  <a:srgbClr val="585858"/>
                </a:solidFill>
                <a:latin typeface="Calibri"/>
                <a:cs typeface="Calibri"/>
              </a:rPr>
              <a:t>.0</a:t>
            </a:r>
            <a:endParaRPr sz="1000">
              <a:latin typeface="Calibri"/>
              <a:cs typeface="Calibri"/>
            </a:endParaRPr>
          </a:p>
        </p:txBody>
      </p:sp>
      <p:sp>
        <p:nvSpPr>
          <p:cNvPr id="210" name="object 210"/>
          <p:cNvSpPr txBox="1"/>
          <p:nvPr/>
        </p:nvSpPr>
        <p:spPr>
          <a:xfrm>
            <a:off x="175564" y="3793997"/>
            <a:ext cx="238125"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585858"/>
                </a:solidFill>
                <a:latin typeface="Calibri"/>
                <a:cs typeface="Calibri"/>
              </a:rPr>
              <a:t>3</a:t>
            </a:r>
            <a:r>
              <a:rPr sz="1000" dirty="0">
                <a:solidFill>
                  <a:srgbClr val="585858"/>
                </a:solidFill>
                <a:latin typeface="Calibri"/>
                <a:cs typeface="Calibri"/>
              </a:rPr>
              <a:t>3</a:t>
            </a:r>
            <a:r>
              <a:rPr sz="1000" spc="-10" dirty="0">
                <a:solidFill>
                  <a:srgbClr val="585858"/>
                </a:solidFill>
                <a:latin typeface="Calibri"/>
                <a:cs typeface="Calibri"/>
              </a:rPr>
              <a:t>.0</a:t>
            </a:r>
            <a:endParaRPr sz="1000">
              <a:latin typeface="Calibri"/>
              <a:cs typeface="Calibri"/>
            </a:endParaRPr>
          </a:p>
        </p:txBody>
      </p:sp>
      <p:sp>
        <p:nvSpPr>
          <p:cNvPr id="211" name="object 211"/>
          <p:cNvSpPr txBox="1"/>
          <p:nvPr/>
        </p:nvSpPr>
        <p:spPr>
          <a:xfrm>
            <a:off x="175564" y="2847593"/>
            <a:ext cx="238125"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585858"/>
                </a:solidFill>
                <a:latin typeface="Calibri"/>
                <a:cs typeface="Calibri"/>
              </a:rPr>
              <a:t>3</a:t>
            </a:r>
            <a:r>
              <a:rPr sz="1000" dirty="0">
                <a:solidFill>
                  <a:srgbClr val="585858"/>
                </a:solidFill>
                <a:latin typeface="Calibri"/>
                <a:cs typeface="Calibri"/>
              </a:rPr>
              <a:t>7</a:t>
            </a:r>
            <a:r>
              <a:rPr sz="1000" spc="-10" dirty="0">
                <a:solidFill>
                  <a:srgbClr val="585858"/>
                </a:solidFill>
                <a:latin typeface="Calibri"/>
                <a:cs typeface="Calibri"/>
              </a:rPr>
              <a:t>.0</a:t>
            </a:r>
            <a:endParaRPr sz="1000">
              <a:latin typeface="Calibri"/>
              <a:cs typeface="Calibri"/>
            </a:endParaRPr>
          </a:p>
        </p:txBody>
      </p:sp>
      <p:sp>
        <p:nvSpPr>
          <p:cNvPr id="212" name="object 212"/>
          <p:cNvSpPr txBox="1"/>
          <p:nvPr/>
        </p:nvSpPr>
        <p:spPr>
          <a:xfrm>
            <a:off x="175564" y="1901189"/>
            <a:ext cx="238125" cy="177800"/>
          </a:xfrm>
          <a:prstGeom prst="rect">
            <a:avLst/>
          </a:prstGeom>
        </p:spPr>
        <p:txBody>
          <a:bodyPr vert="horz" wrap="square" lIns="0" tIns="12065" rIns="0" bIns="0" rtlCol="0">
            <a:spAutoFit/>
          </a:bodyPr>
          <a:lstStyle/>
          <a:p>
            <a:pPr>
              <a:lnSpc>
                <a:spcPct val="100000"/>
              </a:lnSpc>
              <a:spcBef>
                <a:spcPts val="95"/>
              </a:spcBef>
            </a:pPr>
            <a:r>
              <a:rPr sz="1000" spc="-5" dirty="0">
                <a:solidFill>
                  <a:srgbClr val="585858"/>
                </a:solidFill>
                <a:latin typeface="Calibri"/>
                <a:cs typeface="Calibri"/>
              </a:rPr>
              <a:t>4</a:t>
            </a:r>
            <a:r>
              <a:rPr sz="1000" dirty="0">
                <a:solidFill>
                  <a:srgbClr val="585858"/>
                </a:solidFill>
                <a:latin typeface="Calibri"/>
                <a:cs typeface="Calibri"/>
              </a:rPr>
              <a:t>1</a:t>
            </a:r>
            <a:r>
              <a:rPr sz="1000" spc="-10" dirty="0">
                <a:solidFill>
                  <a:srgbClr val="585858"/>
                </a:solidFill>
                <a:latin typeface="Calibri"/>
                <a:cs typeface="Calibri"/>
              </a:rPr>
              <a:t>.0</a:t>
            </a:r>
            <a:endParaRPr sz="1000">
              <a:latin typeface="Calibri"/>
              <a:cs typeface="Calibri"/>
            </a:endParaRPr>
          </a:p>
        </p:txBody>
      </p:sp>
      <p:sp>
        <p:nvSpPr>
          <p:cNvPr id="213" name="object 213"/>
          <p:cNvSpPr txBox="1"/>
          <p:nvPr/>
        </p:nvSpPr>
        <p:spPr>
          <a:xfrm>
            <a:off x="175564" y="746806"/>
            <a:ext cx="378460" cy="385445"/>
          </a:xfrm>
          <a:prstGeom prst="rect">
            <a:avLst/>
          </a:prstGeom>
        </p:spPr>
        <p:txBody>
          <a:bodyPr vert="horz" wrap="square" lIns="0" tIns="36830" rIns="0" bIns="0" rtlCol="0">
            <a:spAutoFit/>
          </a:bodyPr>
          <a:lstStyle/>
          <a:p>
            <a:pPr marL="97155">
              <a:lnSpc>
                <a:spcPct val="100000"/>
              </a:lnSpc>
              <a:spcBef>
                <a:spcPts val="290"/>
              </a:spcBef>
            </a:pPr>
            <a:r>
              <a:rPr sz="1050" dirty="0">
                <a:latin typeface="ＭＳ Ｐゴシック"/>
                <a:cs typeface="ＭＳ Ｐゴシック"/>
              </a:rPr>
              <a:t>（日）</a:t>
            </a:r>
          </a:p>
          <a:p>
            <a:pPr>
              <a:lnSpc>
                <a:spcPct val="100000"/>
              </a:lnSpc>
              <a:spcBef>
                <a:spcPts val="180"/>
              </a:spcBef>
            </a:pPr>
            <a:r>
              <a:rPr sz="1000" spc="-5" dirty="0">
                <a:solidFill>
                  <a:srgbClr val="585858"/>
                </a:solidFill>
                <a:latin typeface="Calibri"/>
                <a:cs typeface="Calibri"/>
              </a:rPr>
              <a:t>45.0</a:t>
            </a:r>
            <a:endParaRPr sz="1000" dirty="0">
              <a:latin typeface="Calibri"/>
              <a:cs typeface="Calibri"/>
            </a:endParaRPr>
          </a:p>
        </p:txBody>
      </p:sp>
      <p:sp>
        <p:nvSpPr>
          <p:cNvPr id="214" name="object 214"/>
          <p:cNvSpPr txBox="1"/>
          <p:nvPr/>
        </p:nvSpPr>
        <p:spPr>
          <a:xfrm>
            <a:off x="1184756" y="705103"/>
            <a:ext cx="3009291" cy="182742"/>
          </a:xfrm>
          <a:prstGeom prst="rect">
            <a:avLst/>
          </a:prstGeom>
        </p:spPr>
        <p:txBody>
          <a:bodyPr vert="horz" wrap="square" lIns="0" tIns="13335" rIns="0" bIns="0" rtlCol="0">
            <a:spAutoFit/>
          </a:bodyPr>
          <a:lstStyle/>
          <a:p>
            <a:pPr>
              <a:lnSpc>
                <a:spcPct val="100000"/>
              </a:lnSpc>
              <a:spcBef>
                <a:spcPts val="105"/>
              </a:spcBef>
            </a:pPr>
            <a:r>
              <a:rPr sz="1100" dirty="0" err="1" smtClean="0">
                <a:latin typeface="ＭＳ Ｐゴシック"/>
                <a:cs typeface="ＭＳ Ｐゴシック"/>
              </a:rPr>
              <a:t>認定調査依頼日から</a:t>
            </a:r>
            <a:r>
              <a:rPr lang="ja-JP" altLang="en-US" sz="1100" dirty="0" smtClean="0">
                <a:latin typeface="ＭＳ Ｐゴシック"/>
                <a:cs typeface="ＭＳ Ｐゴシック"/>
              </a:rPr>
              <a:t>二次判定日</a:t>
            </a:r>
            <a:r>
              <a:rPr sz="1100" dirty="0" err="1" smtClean="0">
                <a:latin typeface="ＭＳ Ｐゴシック"/>
                <a:cs typeface="ＭＳ Ｐゴシック"/>
              </a:rPr>
              <a:t>ま</a:t>
            </a:r>
            <a:r>
              <a:rPr sz="1100" spc="-15" dirty="0" err="1" smtClean="0">
                <a:latin typeface="ＭＳ Ｐゴシック"/>
                <a:cs typeface="ＭＳ Ｐゴシック"/>
              </a:rPr>
              <a:t>で</a:t>
            </a:r>
            <a:r>
              <a:rPr sz="1100" dirty="0" err="1" smtClean="0">
                <a:latin typeface="ＭＳ Ｐゴシック"/>
                <a:cs typeface="ＭＳ Ｐゴシック"/>
              </a:rPr>
              <a:t>の平</a:t>
            </a:r>
            <a:r>
              <a:rPr sz="1100" spc="-15" dirty="0" err="1" smtClean="0">
                <a:latin typeface="ＭＳ Ｐゴシック"/>
                <a:cs typeface="ＭＳ Ｐゴシック"/>
              </a:rPr>
              <a:t>均</a:t>
            </a:r>
            <a:r>
              <a:rPr sz="1100" dirty="0" err="1" smtClean="0">
                <a:latin typeface="ＭＳ Ｐゴシック"/>
                <a:cs typeface="ＭＳ Ｐゴシック"/>
              </a:rPr>
              <a:t>日数</a:t>
            </a:r>
            <a:endParaRPr sz="1100" dirty="0">
              <a:latin typeface="ＭＳ Ｐゴシック"/>
              <a:cs typeface="ＭＳ Ｐゴシック"/>
            </a:endParaRPr>
          </a:p>
        </p:txBody>
      </p:sp>
      <p:sp>
        <p:nvSpPr>
          <p:cNvPr id="215" name="object 215"/>
          <p:cNvSpPr/>
          <p:nvPr/>
        </p:nvSpPr>
        <p:spPr>
          <a:xfrm>
            <a:off x="907541" y="6210300"/>
            <a:ext cx="243840" cy="73151"/>
          </a:xfrm>
          <a:prstGeom prst="rect">
            <a:avLst/>
          </a:prstGeom>
          <a:blipFill>
            <a:blip r:embed="rId43" cstate="print"/>
            <a:stretch>
              <a:fillRect/>
            </a:stretch>
          </a:blipFill>
        </p:spPr>
        <p:txBody>
          <a:bodyPr wrap="square" lIns="0" tIns="0" rIns="0" bIns="0" rtlCol="0"/>
          <a:lstStyle/>
          <a:p>
            <a:endParaRPr/>
          </a:p>
        </p:txBody>
      </p:sp>
      <p:sp>
        <p:nvSpPr>
          <p:cNvPr id="216" name="object 216"/>
          <p:cNvSpPr/>
          <p:nvPr/>
        </p:nvSpPr>
        <p:spPr>
          <a:xfrm>
            <a:off x="1783842" y="6210300"/>
            <a:ext cx="243839" cy="73151"/>
          </a:xfrm>
          <a:prstGeom prst="rect">
            <a:avLst/>
          </a:prstGeom>
          <a:blipFill>
            <a:blip r:embed="rId44" cstate="print"/>
            <a:stretch>
              <a:fillRect/>
            </a:stretch>
          </a:blipFill>
        </p:spPr>
        <p:txBody>
          <a:bodyPr wrap="square" lIns="0" tIns="0" rIns="0" bIns="0" rtlCol="0"/>
          <a:lstStyle/>
          <a:p>
            <a:endParaRPr/>
          </a:p>
        </p:txBody>
      </p:sp>
      <p:sp>
        <p:nvSpPr>
          <p:cNvPr id="217" name="object 217"/>
          <p:cNvSpPr/>
          <p:nvPr/>
        </p:nvSpPr>
        <p:spPr>
          <a:xfrm>
            <a:off x="2509266" y="6210300"/>
            <a:ext cx="243839" cy="73151"/>
          </a:xfrm>
          <a:prstGeom prst="rect">
            <a:avLst/>
          </a:prstGeom>
          <a:blipFill>
            <a:blip r:embed="rId45" cstate="print"/>
            <a:stretch>
              <a:fillRect/>
            </a:stretch>
          </a:blipFill>
        </p:spPr>
        <p:txBody>
          <a:bodyPr wrap="square" lIns="0" tIns="0" rIns="0" bIns="0" rtlCol="0"/>
          <a:lstStyle/>
          <a:p>
            <a:endParaRPr/>
          </a:p>
        </p:txBody>
      </p:sp>
      <p:sp>
        <p:nvSpPr>
          <p:cNvPr id="218" name="object 218"/>
          <p:cNvSpPr/>
          <p:nvPr/>
        </p:nvSpPr>
        <p:spPr>
          <a:xfrm>
            <a:off x="3233166" y="6210300"/>
            <a:ext cx="243839" cy="73151"/>
          </a:xfrm>
          <a:prstGeom prst="rect">
            <a:avLst/>
          </a:prstGeom>
          <a:blipFill>
            <a:blip r:embed="rId46" cstate="print"/>
            <a:stretch>
              <a:fillRect/>
            </a:stretch>
          </a:blipFill>
        </p:spPr>
        <p:txBody>
          <a:bodyPr wrap="square" lIns="0" tIns="0" rIns="0" bIns="0" rtlCol="0"/>
          <a:lstStyle/>
          <a:p>
            <a:endParaRPr/>
          </a:p>
        </p:txBody>
      </p:sp>
      <p:sp>
        <p:nvSpPr>
          <p:cNvPr id="219" name="object 219"/>
          <p:cNvSpPr txBox="1"/>
          <p:nvPr/>
        </p:nvSpPr>
        <p:spPr>
          <a:xfrm>
            <a:off x="590397" y="5859881"/>
            <a:ext cx="4093210" cy="478790"/>
          </a:xfrm>
          <a:prstGeom prst="rect">
            <a:avLst/>
          </a:prstGeom>
        </p:spPr>
        <p:txBody>
          <a:bodyPr vert="horz" wrap="square" lIns="0" tIns="12065" rIns="0" bIns="0" rtlCol="0">
            <a:spAutoFit/>
          </a:bodyPr>
          <a:lstStyle/>
          <a:p>
            <a:pPr marR="5080" algn="ctr">
              <a:lnSpc>
                <a:spcPct val="100000"/>
              </a:lnSpc>
              <a:spcBef>
                <a:spcPts val="95"/>
              </a:spcBef>
              <a:tabLst>
                <a:tab pos="602615" algn="l"/>
                <a:tab pos="1206500" algn="l"/>
                <a:tab pos="1809750" algn="l"/>
                <a:tab pos="2413000" algn="l"/>
                <a:tab pos="3016250" algn="l"/>
                <a:tab pos="3619500" algn="l"/>
              </a:tabLst>
            </a:pPr>
            <a:r>
              <a:rPr sz="1000" spc="-5" dirty="0">
                <a:solidFill>
                  <a:srgbClr val="585858"/>
                </a:solidFill>
                <a:latin typeface="Calibri"/>
                <a:cs typeface="Calibri"/>
              </a:rPr>
              <a:t>H2</a:t>
            </a:r>
            <a:r>
              <a:rPr sz="1000" spc="-10" dirty="0">
                <a:solidFill>
                  <a:srgbClr val="585858"/>
                </a:solidFill>
                <a:latin typeface="Calibri"/>
                <a:cs typeface="Calibri"/>
              </a:rPr>
              <a:t>4</a:t>
            </a:r>
            <a:r>
              <a:rPr sz="1000" spc="-5" dirty="0">
                <a:solidFill>
                  <a:srgbClr val="585858"/>
                </a:solidFill>
                <a:latin typeface="ＭＳ Ｐゴシック"/>
                <a:cs typeface="ＭＳ Ｐゴシック"/>
              </a:rPr>
              <a:t>年度</a:t>
            </a:r>
            <a:r>
              <a:rPr sz="1000" dirty="0">
                <a:solidFill>
                  <a:srgbClr val="585858"/>
                </a:solidFill>
                <a:latin typeface="ＭＳ Ｐゴシック"/>
                <a:cs typeface="ＭＳ Ｐゴシック"/>
              </a:rPr>
              <a:t>	</a:t>
            </a:r>
            <a:r>
              <a:rPr sz="1000" spc="-5" dirty="0">
                <a:solidFill>
                  <a:srgbClr val="585858"/>
                </a:solidFill>
                <a:latin typeface="Calibri"/>
                <a:cs typeface="Calibri"/>
              </a:rPr>
              <a:t>H2</a:t>
            </a:r>
            <a:r>
              <a:rPr sz="1000" spc="-10" dirty="0">
                <a:solidFill>
                  <a:srgbClr val="585858"/>
                </a:solidFill>
                <a:latin typeface="Calibri"/>
                <a:cs typeface="Calibri"/>
              </a:rPr>
              <a:t>5</a:t>
            </a:r>
            <a:r>
              <a:rPr sz="1000" spc="-5" dirty="0">
                <a:solidFill>
                  <a:srgbClr val="585858"/>
                </a:solidFill>
                <a:latin typeface="ＭＳ Ｐゴシック"/>
                <a:cs typeface="ＭＳ Ｐゴシック"/>
              </a:rPr>
              <a:t>年度</a:t>
            </a:r>
            <a:r>
              <a:rPr sz="1000" dirty="0">
                <a:solidFill>
                  <a:srgbClr val="585858"/>
                </a:solidFill>
                <a:latin typeface="ＭＳ Ｐゴシック"/>
                <a:cs typeface="ＭＳ Ｐゴシック"/>
              </a:rPr>
              <a:t>	</a:t>
            </a:r>
            <a:r>
              <a:rPr sz="1000" spc="-5" dirty="0">
                <a:solidFill>
                  <a:srgbClr val="585858"/>
                </a:solidFill>
                <a:latin typeface="Calibri"/>
                <a:cs typeface="Calibri"/>
              </a:rPr>
              <a:t>H2</a:t>
            </a:r>
            <a:r>
              <a:rPr sz="1000" spc="-10" dirty="0">
                <a:solidFill>
                  <a:srgbClr val="585858"/>
                </a:solidFill>
                <a:latin typeface="Calibri"/>
                <a:cs typeface="Calibri"/>
              </a:rPr>
              <a:t>6</a:t>
            </a:r>
            <a:r>
              <a:rPr sz="1000" spc="-5" dirty="0">
                <a:solidFill>
                  <a:srgbClr val="585858"/>
                </a:solidFill>
                <a:latin typeface="ＭＳ Ｐゴシック"/>
                <a:cs typeface="ＭＳ Ｐゴシック"/>
              </a:rPr>
              <a:t>年度</a:t>
            </a:r>
            <a:r>
              <a:rPr sz="1000" dirty="0">
                <a:solidFill>
                  <a:srgbClr val="585858"/>
                </a:solidFill>
                <a:latin typeface="ＭＳ Ｐゴシック"/>
                <a:cs typeface="ＭＳ Ｐゴシック"/>
              </a:rPr>
              <a:t>	</a:t>
            </a:r>
            <a:r>
              <a:rPr sz="1000" spc="-5" dirty="0">
                <a:solidFill>
                  <a:srgbClr val="585858"/>
                </a:solidFill>
                <a:latin typeface="Calibri"/>
                <a:cs typeface="Calibri"/>
              </a:rPr>
              <a:t>H2</a:t>
            </a:r>
            <a:r>
              <a:rPr sz="1000" spc="-10" dirty="0">
                <a:solidFill>
                  <a:srgbClr val="585858"/>
                </a:solidFill>
                <a:latin typeface="Calibri"/>
                <a:cs typeface="Calibri"/>
              </a:rPr>
              <a:t>7</a:t>
            </a:r>
            <a:r>
              <a:rPr sz="1000" spc="-5" dirty="0">
                <a:solidFill>
                  <a:srgbClr val="585858"/>
                </a:solidFill>
                <a:latin typeface="ＭＳ Ｐゴシック"/>
                <a:cs typeface="ＭＳ Ｐゴシック"/>
              </a:rPr>
              <a:t>年度</a:t>
            </a:r>
            <a:r>
              <a:rPr sz="1000" dirty="0">
                <a:solidFill>
                  <a:srgbClr val="585858"/>
                </a:solidFill>
                <a:latin typeface="ＭＳ Ｐゴシック"/>
                <a:cs typeface="ＭＳ Ｐゴシック"/>
              </a:rPr>
              <a:t>	</a:t>
            </a:r>
            <a:r>
              <a:rPr sz="1000" spc="-5" dirty="0">
                <a:solidFill>
                  <a:srgbClr val="585858"/>
                </a:solidFill>
                <a:latin typeface="Calibri"/>
                <a:cs typeface="Calibri"/>
              </a:rPr>
              <a:t>H2</a:t>
            </a:r>
            <a:r>
              <a:rPr sz="1000" spc="-10" dirty="0">
                <a:solidFill>
                  <a:srgbClr val="585858"/>
                </a:solidFill>
                <a:latin typeface="Calibri"/>
                <a:cs typeface="Calibri"/>
              </a:rPr>
              <a:t>8</a:t>
            </a:r>
            <a:r>
              <a:rPr sz="1000" spc="-5" dirty="0">
                <a:solidFill>
                  <a:srgbClr val="585858"/>
                </a:solidFill>
                <a:latin typeface="ＭＳ Ｐゴシック"/>
                <a:cs typeface="ＭＳ Ｐゴシック"/>
              </a:rPr>
              <a:t>年度</a:t>
            </a:r>
            <a:r>
              <a:rPr sz="1000" dirty="0">
                <a:solidFill>
                  <a:srgbClr val="585858"/>
                </a:solidFill>
                <a:latin typeface="ＭＳ Ｐゴシック"/>
                <a:cs typeface="ＭＳ Ｐゴシック"/>
              </a:rPr>
              <a:t>	</a:t>
            </a:r>
            <a:r>
              <a:rPr sz="1000" spc="-5" dirty="0">
                <a:solidFill>
                  <a:srgbClr val="585858"/>
                </a:solidFill>
                <a:latin typeface="Calibri"/>
                <a:cs typeface="Calibri"/>
              </a:rPr>
              <a:t>H2</a:t>
            </a:r>
            <a:r>
              <a:rPr sz="1000" spc="-10" dirty="0">
                <a:solidFill>
                  <a:srgbClr val="585858"/>
                </a:solidFill>
                <a:latin typeface="Calibri"/>
                <a:cs typeface="Calibri"/>
              </a:rPr>
              <a:t>9</a:t>
            </a:r>
            <a:r>
              <a:rPr sz="1000" spc="-5" dirty="0">
                <a:solidFill>
                  <a:srgbClr val="585858"/>
                </a:solidFill>
                <a:latin typeface="ＭＳ Ｐゴシック"/>
                <a:cs typeface="ＭＳ Ｐゴシック"/>
              </a:rPr>
              <a:t>年度</a:t>
            </a:r>
            <a:r>
              <a:rPr sz="1000" dirty="0">
                <a:solidFill>
                  <a:srgbClr val="585858"/>
                </a:solidFill>
                <a:latin typeface="ＭＳ Ｐゴシック"/>
                <a:cs typeface="ＭＳ Ｐゴシック"/>
              </a:rPr>
              <a:t>	</a:t>
            </a:r>
            <a:r>
              <a:rPr sz="1000" spc="-5" dirty="0">
                <a:solidFill>
                  <a:srgbClr val="585858"/>
                </a:solidFill>
                <a:latin typeface="Calibri"/>
                <a:cs typeface="Calibri"/>
              </a:rPr>
              <a:t>H3</a:t>
            </a:r>
            <a:r>
              <a:rPr sz="1000" spc="-10" dirty="0">
                <a:solidFill>
                  <a:srgbClr val="585858"/>
                </a:solidFill>
                <a:latin typeface="Calibri"/>
                <a:cs typeface="Calibri"/>
              </a:rPr>
              <a:t>0</a:t>
            </a:r>
            <a:r>
              <a:rPr sz="1000" spc="-5" dirty="0">
                <a:solidFill>
                  <a:srgbClr val="585858"/>
                </a:solidFill>
                <a:latin typeface="ＭＳ Ｐゴシック"/>
                <a:cs typeface="ＭＳ Ｐゴシック"/>
              </a:rPr>
              <a:t>年度</a:t>
            </a:r>
            <a:endParaRPr sz="1000" dirty="0">
              <a:latin typeface="ＭＳ Ｐゴシック"/>
              <a:cs typeface="ＭＳ Ｐゴシック"/>
            </a:endParaRPr>
          </a:p>
          <a:p>
            <a:pPr marL="16510" algn="ctr">
              <a:lnSpc>
                <a:spcPct val="100000"/>
              </a:lnSpc>
              <a:spcBef>
                <a:spcPts val="930"/>
              </a:spcBef>
              <a:tabLst>
                <a:tab pos="892810" algn="l"/>
                <a:tab pos="1617345" algn="l"/>
                <a:tab pos="2341880" algn="l"/>
              </a:tabLst>
            </a:pPr>
            <a:r>
              <a:rPr sz="1200" dirty="0">
                <a:solidFill>
                  <a:srgbClr val="585858"/>
                </a:solidFill>
                <a:latin typeface="ＭＳ Ｐゴシック"/>
                <a:cs typeface="ＭＳ Ｐゴシック"/>
              </a:rPr>
              <a:t>全区分	新規	更新	区分変更</a:t>
            </a:r>
            <a:endParaRPr sz="1200" dirty="0">
              <a:latin typeface="ＭＳ Ｐゴシック"/>
              <a:cs typeface="ＭＳ Ｐゴシック"/>
            </a:endParaRPr>
          </a:p>
        </p:txBody>
      </p:sp>
      <p:sp>
        <p:nvSpPr>
          <p:cNvPr id="220" name="object 220"/>
          <p:cNvSpPr/>
          <p:nvPr/>
        </p:nvSpPr>
        <p:spPr>
          <a:xfrm>
            <a:off x="92964" y="620268"/>
            <a:ext cx="4788535" cy="5832475"/>
          </a:xfrm>
          <a:custGeom>
            <a:avLst/>
            <a:gdLst/>
            <a:ahLst/>
            <a:cxnLst/>
            <a:rect l="l" t="t" r="r" b="b"/>
            <a:pathLst>
              <a:path w="4788535" h="5832475">
                <a:moveTo>
                  <a:pt x="0" y="5832348"/>
                </a:moveTo>
                <a:lnTo>
                  <a:pt x="4788408" y="5832348"/>
                </a:lnTo>
                <a:lnTo>
                  <a:pt x="4788408" y="0"/>
                </a:lnTo>
                <a:lnTo>
                  <a:pt x="0" y="0"/>
                </a:lnTo>
                <a:lnTo>
                  <a:pt x="0" y="5832348"/>
                </a:lnTo>
                <a:close/>
              </a:path>
            </a:pathLst>
          </a:custGeom>
          <a:ln w="9144">
            <a:solidFill>
              <a:srgbClr val="000000"/>
            </a:solidFill>
          </a:ln>
        </p:spPr>
        <p:txBody>
          <a:bodyPr wrap="square" lIns="0" tIns="0" rIns="0" bIns="0" rtlCol="0"/>
          <a:lstStyle/>
          <a:p>
            <a:endParaRPr/>
          </a:p>
        </p:txBody>
      </p:sp>
      <p:graphicFrame>
        <p:nvGraphicFramePr>
          <p:cNvPr id="221" name="表 220"/>
          <p:cNvGraphicFramePr>
            <a:graphicFrameLocks noGrp="1"/>
          </p:cNvGraphicFramePr>
          <p:nvPr>
            <p:extLst>
              <p:ext uri="{D42A27DB-BD31-4B8C-83A1-F6EECF244321}">
                <p14:modId xmlns:p14="http://schemas.microsoft.com/office/powerpoint/2010/main" val="2416580313"/>
              </p:ext>
            </p:extLst>
          </p:nvPr>
        </p:nvGraphicFramePr>
        <p:xfrm>
          <a:off x="7934543" y="-2583"/>
          <a:ext cx="1971457" cy="555480"/>
        </p:xfrm>
        <a:graphic>
          <a:graphicData uri="http://schemas.openxmlformats.org/drawingml/2006/table">
            <a:tbl>
              <a:tblPr firstRow="1" bandRow="1"/>
              <a:tblGrid>
                <a:gridCol w="1467457"/>
                <a:gridCol w="504000"/>
              </a:tblGrid>
              <a:tr h="336669">
                <a:tc>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社会保障審議会</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介護保険部会（第</a:t>
                      </a:r>
                      <a:r>
                        <a:rPr kumimoji="1" lang="en-US" altLang="ja-JP" sz="900" b="0" i="0" u="none" strike="noStrike" cap="none" normalizeH="0" baseline="0" dirty="0" smtClean="0">
                          <a:ln>
                            <a:noFill/>
                          </a:ln>
                          <a:solidFill>
                            <a:schemeClr val="tx1"/>
                          </a:solidFill>
                          <a:effectLst/>
                          <a:latin typeface="+mn-ea"/>
                          <a:ea typeface="+mn-ea"/>
                          <a:cs typeface="ＭＳ Ｐゴシック" pitchFamily="50" charset="-128"/>
                        </a:rPr>
                        <a:t>85</a:t>
                      </a: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回）</a:t>
                      </a:r>
                      <a:endParaRPr kumimoji="1" lang="ja-JP" altLang="en-US" sz="900" dirty="0">
                        <a:latin typeface="+mn-ea"/>
                        <a:ea typeface="+mn-ea"/>
                      </a:endParaRPr>
                    </a:p>
                  </a:txBody>
                  <a:tcPr marL="72000" marR="72000" marT="36000" marB="36000">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solidFill>
                      <a:schemeClr val="bg1"/>
                    </a:solidFill>
                  </a:tcPr>
                </a:tc>
                <a:tc rowSpan="2">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参考</a:t>
                      </a:r>
                      <a:endParaRPr kumimoji="1" lang="en-US" altLang="ja-JP" sz="900" b="0" i="0" u="none" strike="noStrike" cap="none" normalizeH="0" baseline="0" dirty="0" smtClean="0">
                        <a:ln>
                          <a:noFill/>
                        </a:ln>
                        <a:solidFill>
                          <a:schemeClr val="tx1"/>
                        </a:solidFill>
                        <a:effectLst/>
                        <a:latin typeface="+mn-ea"/>
                        <a:ea typeface="+mn-ea"/>
                        <a:cs typeface="ＭＳ Ｐゴシック"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資料１</a:t>
                      </a:r>
                      <a:endParaRPr kumimoji="1" lang="en-US" altLang="ja-JP" sz="900" b="0" i="0" u="none" strike="noStrike" cap="none" normalizeH="0" baseline="0" dirty="0" smtClean="0">
                        <a:ln>
                          <a:noFill/>
                        </a:ln>
                        <a:solidFill>
                          <a:schemeClr val="tx1"/>
                        </a:solidFill>
                        <a:effectLst/>
                        <a:latin typeface="+mn-ea"/>
                        <a:ea typeface="+mn-ea"/>
                        <a:cs typeface="ＭＳ Ｐゴシック" pitchFamily="50" charset="-128"/>
                      </a:endParaRPr>
                    </a:p>
                  </a:txBody>
                  <a:tcPr marL="72000" marR="72000" marT="36000" marB="36000" anchor="ctr">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solidFill>
                      <a:schemeClr val="bg1"/>
                    </a:solidFill>
                  </a:tcPr>
                </a:tc>
              </a:tr>
              <a:tr h="203331">
                <a:tc>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令和元年１１月１４日</a:t>
                      </a:r>
                      <a:endParaRPr kumimoji="1" lang="ja-JP" altLang="en-US" sz="900" dirty="0">
                        <a:latin typeface="+mn-ea"/>
                        <a:ea typeface="+mn-ea"/>
                      </a:endParaRPr>
                    </a:p>
                  </a:txBody>
                  <a:tcPr marL="72000" marR="72000" marT="36000" marB="36000" anchor="ctr">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solidFill>
                      <a:schemeClr val="bg1"/>
                    </a:solidFill>
                  </a:tcPr>
                </a:tc>
                <a:tc vMerge="1">
                  <a:txBody>
                    <a:bodyPr/>
                    <a:lstStyle/>
                    <a:p>
                      <a:endParaRPr kumimoji="1" lang="ja-JP" altLang="en-US" sz="1200" dirty="0"/>
                    </a:p>
                  </a:txBody>
                  <a:tcPr/>
                </a:tc>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p:nvPr/>
        </p:nvSpPr>
        <p:spPr>
          <a:xfrm>
            <a:off x="8947657" y="87352"/>
            <a:ext cx="763905" cy="254635"/>
          </a:xfrm>
          <a:prstGeom prst="rect">
            <a:avLst/>
          </a:prstGeom>
        </p:spPr>
        <p:txBody>
          <a:bodyPr vert="horz" wrap="square" lIns="0" tIns="0" rIns="0" bIns="0" rtlCol="0">
            <a:spAutoFit/>
          </a:bodyPr>
          <a:lstStyle/>
          <a:p>
            <a:pPr>
              <a:lnSpc>
                <a:spcPts val="2005"/>
              </a:lnSpc>
            </a:pPr>
            <a:r>
              <a:rPr sz="2000" dirty="0">
                <a:latin typeface="ＭＳ Ｐゴシック"/>
                <a:cs typeface="ＭＳ Ｐゴシック"/>
              </a:rPr>
              <a:t>（参考）</a:t>
            </a:r>
            <a:endParaRPr sz="2000">
              <a:latin typeface="ＭＳ Ｐゴシック"/>
              <a:cs typeface="ＭＳ Ｐゴシック"/>
            </a:endParaRPr>
          </a:p>
        </p:txBody>
      </p:sp>
      <p:sp>
        <p:nvSpPr>
          <p:cNvPr id="6" name="object 6"/>
          <p:cNvSpPr/>
          <p:nvPr/>
        </p:nvSpPr>
        <p:spPr>
          <a:xfrm>
            <a:off x="0" y="761"/>
            <a:ext cx="9906000" cy="431800"/>
          </a:xfrm>
          <a:custGeom>
            <a:avLst/>
            <a:gdLst/>
            <a:ahLst/>
            <a:cxnLst/>
            <a:rect l="l" t="t" r="r" b="b"/>
            <a:pathLst>
              <a:path w="9906000" h="431800">
                <a:moveTo>
                  <a:pt x="0" y="0"/>
                </a:moveTo>
                <a:lnTo>
                  <a:pt x="0" y="431292"/>
                </a:lnTo>
                <a:lnTo>
                  <a:pt x="9905999" y="431292"/>
                </a:lnTo>
                <a:lnTo>
                  <a:pt x="9905999" y="0"/>
                </a:lnTo>
                <a:lnTo>
                  <a:pt x="0" y="0"/>
                </a:lnTo>
                <a:close/>
              </a:path>
            </a:pathLst>
          </a:custGeom>
          <a:solidFill>
            <a:srgbClr val="DCE6F1"/>
          </a:solidFill>
        </p:spPr>
        <p:txBody>
          <a:bodyPr wrap="square" lIns="0" tIns="0" rIns="0" bIns="0" rtlCol="0"/>
          <a:lstStyle/>
          <a:p>
            <a:endParaRPr/>
          </a:p>
        </p:txBody>
      </p:sp>
      <p:sp>
        <p:nvSpPr>
          <p:cNvPr id="7" name="object 7"/>
          <p:cNvSpPr/>
          <p:nvPr/>
        </p:nvSpPr>
        <p:spPr>
          <a:xfrm>
            <a:off x="0" y="419100"/>
            <a:ext cx="9906000" cy="26034"/>
          </a:xfrm>
          <a:custGeom>
            <a:avLst/>
            <a:gdLst/>
            <a:ahLst/>
            <a:cxnLst/>
            <a:rect l="l" t="t" r="r" b="b"/>
            <a:pathLst>
              <a:path w="9906000" h="26034">
                <a:moveTo>
                  <a:pt x="0" y="25907"/>
                </a:moveTo>
                <a:lnTo>
                  <a:pt x="9905999" y="25907"/>
                </a:lnTo>
                <a:lnTo>
                  <a:pt x="9905999" y="0"/>
                </a:lnTo>
                <a:lnTo>
                  <a:pt x="0" y="0"/>
                </a:lnTo>
                <a:lnTo>
                  <a:pt x="0" y="25907"/>
                </a:lnTo>
                <a:close/>
              </a:path>
            </a:pathLst>
          </a:custGeom>
          <a:solidFill>
            <a:srgbClr val="DCE6F1"/>
          </a:solidFill>
        </p:spPr>
        <p:txBody>
          <a:bodyPr wrap="square" lIns="0" tIns="0" rIns="0" bIns="0" rtlCol="0"/>
          <a:lstStyle/>
          <a:p>
            <a:endParaRPr/>
          </a:p>
        </p:txBody>
      </p:sp>
      <p:sp>
        <p:nvSpPr>
          <p:cNvPr id="8" name="object 8"/>
          <p:cNvSpPr/>
          <p:nvPr/>
        </p:nvSpPr>
        <p:spPr>
          <a:xfrm>
            <a:off x="0" y="0"/>
            <a:ext cx="9906000" cy="26034"/>
          </a:xfrm>
          <a:custGeom>
            <a:avLst/>
            <a:gdLst/>
            <a:ahLst/>
            <a:cxnLst/>
            <a:rect l="l" t="t" r="r" b="b"/>
            <a:pathLst>
              <a:path w="9906000" h="26034">
                <a:moveTo>
                  <a:pt x="0" y="25907"/>
                </a:moveTo>
                <a:lnTo>
                  <a:pt x="9905999" y="25907"/>
                </a:lnTo>
                <a:lnTo>
                  <a:pt x="9905999" y="0"/>
                </a:lnTo>
                <a:lnTo>
                  <a:pt x="0" y="0"/>
                </a:lnTo>
                <a:lnTo>
                  <a:pt x="0" y="25907"/>
                </a:lnTo>
                <a:close/>
              </a:path>
            </a:pathLst>
          </a:custGeom>
          <a:solidFill>
            <a:srgbClr val="DCE6F1"/>
          </a:solidFill>
        </p:spPr>
        <p:txBody>
          <a:bodyPr wrap="square" lIns="0" tIns="0" rIns="0" bIns="0" rtlCol="0"/>
          <a:lstStyle/>
          <a:p>
            <a:endParaRPr/>
          </a:p>
        </p:txBody>
      </p:sp>
      <p:sp>
        <p:nvSpPr>
          <p:cNvPr id="9" name="object 9"/>
          <p:cNvSpPr txBox="1">
            <a:spLocks noGrp="1"/>
          </p:cNvSpPr>
          <p:nvPr>
            <p:ph type="title"/>
          </p:nvPr>
        </p:nvSpPr>
        <p:spPr>
          <a:xfrm>
            <a:off x="2133281" y="22152"/>
            <a:ext cx="5638800" cy="381515"/>
          </a:xfrm>
          <a:prstGeom prst="rect">
            <a:avLst/>
          </a:prstGeom>
        </p:spPr>
        <p:txBody>
          <a:bodyPr vert="horz" wrap="square" lIns="0" tIns="12065" rIns="0" bIns="0" rtlCol="0">
            <a:spAutoFit/>
          </a:bodyPr>
          <a:lstStyle/>
          <a:p>
            <a:pPr marL="12700">
              <a:lnSpc>
                <a:spcPct val="100000"/>
              </a:lnSpc>
              <a:spcBef>
                <a:spcPts val="95"/>
              </a:spcBef>
            </a:pPr>
            <a:r>
              <a:rPr lang="ja-JP" altLang="en-US" sz="2400" spc="-10" dirty="0">
                <a:latin typeface="HGP創英角ｺﾞｼｯｸUB" panose="020B0900000000000000" pitchFamily="50" charset="-128"/>
                <a:ea typeface="HGP創英角ｺﾞｼｯｸUB" panose="020B0900000000000000" pitchFamily="50" charset="-128"/>
                <a:cs typeface="PMingLiU"/>
              </a:rPr>
              <a:t>要介護認定制度の見直し</a:t>
            </a:r>
            <a:r>
              <a:rPr lang="ja-JP" altLang="en-US" sz="2400" spc="-10" dirty="0" smtClean="0">
                <a:latin typeface="HGP創英角ｺﾞｼｯｸUB" panose="020B0900000000000000" pitchFamily="50" charset="-128"/>
                <a:ea typeface="HGP創英角ｺﾞｼｯｸUB" panose="020B0900000000000000" pitchFamily="50" charset="-128"/>
                <a:cs typeface="PMingLiU"/>
              </a:rPr>
              <a:t>（認定有効期間</a:t>
            </a:r>
            <a:r>
              <a:rPr lang="ja-JP" altLang="en-US" sz="2400" spc="-5" dirty="0" smtClean="0">
                <a:latin typeface="HGP創英角ｺﾞｼｯｸUB" panose="020B0900000000000000" pitchFamily="50" charset="-128"/>
                <a:ea typeface="HGP創英角ｺﾞｼｯｸUB" panose="020B0900000000000000" pitchFamily="50" charset="-128"/>
                <a:cs typeface="PMingLiU"/>
              </a:rPr>
              <a:t>）</a:t>
            </a:r>
            <a:endParaRPr sz="2400" spc="-25" dirty="0">
              <a:latin typeface="HGP創英角ｺﾞｼｯｸUB" panose="020B0900000000000000" pitchFamily="50" charset="-128"/>
              <a:ea typeface="HGP創英角ｺﾞｼｯｸUB" panose="020B0900000000000000" pitchFamily="50" charset="-128"/>
              <a:cs typeface="PMingLiU"/>
            </a:endParaRPr>
          </a:p>
        </p:txBody>
      </p:sp>
      <p:graphicFrame>
        <p:nvGraphicFramePr>
          <p:cNvPr id="11" name="表 10"/>
          <p:cNvGraphicFramePr>
            <a:graphicFrameLocks noGrp="1"/>
          </p:cNvGraphicFramePr>
          <p:nvPr>
            <p:extLst>
              <p:ext uri="{D42A27DB-BD31-4B8C-83A1-F6EECF244321}">
                <p14:modId xmlns:p14="http://schemas.microsoft.com/office/powerpoint/2010/main" val="1136863222"/>
              </p:ext>
            </p:extLst>
          </p:nvPr>
        </p:nvGraphicFramePr>
        <p:xfrm>
          <a:off x="194152" y="809062"/>
          <a:ext cx="9517058" cy="4968551"/>
        </p:xfrm>
        <a:graphic>
          <a:graphicData uri="http://schemas.openxmlformats.org/drawingml/2006/table">
            <a:tbl>
              <a:tblPr firstRow="1" bandRow="1">
                <a:tableStyleId>{5940675A-B579-460E-94D1-54222C63F5DA}</a:tableStyleId>
              </a:tblPr>
              <a:tblGrid>
                <a:gridCol w="1248139"/>
                <a:gridCol w="3042338"/>
                <a:gridCol w="2574286"/>
                <a:gridCol w="2652295"/>
              </a:tblGrid>
              <a:tr h="709793">
                <a:tc gridSpan="2">
                  <a:txBody>
                    <a:bodyPr/>
                    <a:lstStyle/>
                    <a:p>
                      <a:pPr algn="ctr"/>
                      <a:r>
                        <a:rPr kumimoji="1" lang="ja-JP" altLang="en-US" sz="1600" dirty="0" smtClean="0"/>
                        <a:t>申請区分等</a:t>
                      </a:r>
                      <a:endParaRPr kumimoji="1" lang="ja-JP" altLang="en-US" sz="1600" dirty="0"/>
                    </a:p>
                  </a:txBody>
                  <a:tcPr marL="99060" marR="99060" anchor="ctr"/>
                </a:tc>
                <a:tc hMerge="1">
                  <a:txBody>
                    <a:bodyPr/>
                    <a:lstStyle/>
                    <a:p>
                      <a:endParaRPr kumimoji="1" lang="ja-JP" altLang="en-US" sz="1200" dirty="0"/>
                    </a:p>
                  </a:txBody>
                  <a:tcPr/>
                </a:tc>
                <a:tc>
                  <a:txBody>
                    <a:bodyPr/>
                    <a:lstStyle/>
                    <a:p>
                      <a:pPr algn="ctr"/>
                      <a:r>
                        <a:rPr kumimoji="1" lang="ja-JP" altLang="en-US" sz="1600" dirty="0" smtClean="0"/>
                        <a:t>原則の</a:t>
                      </a:r>
                      <a:endParaRPr kumimoji="1" lang="en-US" altLang="ja-JP" sz="1600" dirty="0" smtClean="0"/>
                    </a:p>
                    <a:p>
                      <a:pPr algn="ctr"/>
                      <a:r>
                        <a:rPr kumimoji="1" lang="ja-JP" altLang="en-US" sz="1600" dirty="0" smtClean="0"/>
                        <a:t>認定有効期間</a:t>
                      </a:r>
                      <a:endParaRPr kumimoji="1" lang="ja-JP" altLang="en-US" sz="1600" dirty="0"/>
                    </a:p>
                  </a:txBody>
                  <a:tcPr marL="99060" marR="99060" anchor="ctr"/>
                </a:tc>
                <a:tc>
                  <a:txBody>
                    <a:bodyPr/>
                    <a:lstStyle/>
                    <a:p>
                      <a:pPr algn="ctr"/>
                      <a:r>
                        <a:rPr kumimoji="1" lang="ja-JP" altLang="en-US" sz="1600" dirty="0" smtClean="0"/>
                        <a:t>設定可能な</a:t>
                      </a:r>
                      <a:endParaRPr kumimoji="1" lang="en-US" altLang="ja-JP" sz="1600" dirty="0" smtClean="0"/>
                    </a:p>
                    <a:p>
                      <a:pPr algn="ctr"/>
                      <a:r>
                        <a:rPr kumimoji="1" lang="ja-JP" altLang="en-US" sz="1600" dirty="0" smtClean="0"/>
                        <a:t>認定有効期間の範囲</a:t>
                      </a:r>
                      <a:endParaRPr kumimoji="1" lang="en-US" altLang="ja-JP" sz="1600" dirty="0" smtClean="0"/>
                    </a:p>
                  </a:txBody>
                  <a:tcPr marL="99060" marR="99060" anchor="ctr"/>
                </a:tc>
              </a:tr>
              <a:tr h="709793">
                <a:tc gridSpan="2">
                  <a:txBody>
                    <a:bodyPr/>
                    <a:lstStyle/>
                    <a:p>
                      <a:r>
                        <a:rPr kumimoji="1" lang="ja-JP" altLang="en-US" sz="1600" dirty="0" smtClean="0"/>
                        <a:t>新規申請</a:t>
                      </a:r>
                      <a:endParaRPr kumimoji="1" lang="ja-JP" altLang="en-US" sz="1600" dirty="0"/>
                    </a:p>
                  </a:txBody>
                  <a:tcPr marL="99060" marR="99060" anchor="ctr"/>
                </a:tc>
                <a:tc hMerge="1">
                  <a:txBody>
                    <a:bodyPr/>
                    <a:lstStyle/>
                    <a:p>
                      <a:endParaRPr kumimoji="1" lang="ja-JP" altLang="en-US" sz="1200" dirty="0"/>
                    </a:p>
                  </a:txBody>
                  <a:tcPr/>
                </a:tc>
                <a:tc>
                  <a:txBody>
                    <a:bodyPr/>
                    <a:lstStyle/>
                    <a:p>
                      <a:pPr algn="ctr"/>
                      <a:r>
                        <a:rPr kumimoji="1" lang="ja-JP" altLang="en-US" sz="1600" dirty="0" smtClean="0"/>
                        <a:t>６ヶ月</a:t>
                      </a:r>
                      <a:endParaRPr kumimoji="1" lang="ja-JP" altLang="en-US" sz="1600" dirty="0"/>
                    </a:p>
                  </a:txBody>
                  <a:tcPr marL="99060" marR="99060" anchor="ctr"/>
                </a:tc>
                <a:tc>
                  <a:txBody>
                    <a:bodyPr/>
                    <a:lstStyle/>
                    <a:p>
                      <a:pPr algn="ctr"/>
                      <a:r>
                        <a:rPr kumimoji="1" lang="ja-JP" altLang="en-US" sz="1600" dirty="0" smtClean="0"/>
                        <a:t>３ヶ月～１２ヶ月</a:t>
                      </a:r>
                      <a:endParaRPr kumimoji="1" lang="ja-JP" altLang="en-US" sz="1600" dirty="0"/>
                    </a:p>
                  </a:txBody>
                  <a:tcPr marL="99060" marR="99060" anchor="ctr"/>
                </a:tc>
              </a:tr>
              <a:tr h="709793">
                <a:tc gridSpan="2">
                  <a:txBody>
                    <a:bodyPr/>
                    <a:lstStyle/>
                    <a:p>
                      <a:r>
                        <a:rPr kumimoji="1" lang="ja-JP" altLang="en-US" sz="1600" dirty="0" smtClean="0"/>
                        <a:t>区分変更申請</a:t>
                      </a:r>
                      <a:endParaRPr kumimoji="1" lang="ja-JP" altLang="en-US" sz="1600" dirty="0"/>
                    </a:p>
                  </a:txBody>
                  <a:tcPr marL="99060" marR="99060" anchor="ctr"/>
                </a:tc>
                <a:tc hMerge="1">
                  <a:txBody>
                    <a:bodyPr/>
                    <a:lstStyle/>
                    <a:p>
                      <a:endParaRPr kumimoji="1" lang="ja-JP" altLang="en-US" sz="12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６ヶ月</a:t>
                      </a:r>
                      <a:endParaRPr kumimoji="1" lang="ja-JP" altLang="en-US" sz="1600" dirty="0"/>
                    </a:p>
                  </a:txBody>
                  <a:tcPr marL="99060" marR="99060" anchor="ctr"/>
                </a:tc>
                <a:tc>
                  <a:txBody>
                    <a:bodyPr/>
                    <a:lstStyle/>
                    <a:p>
                      <a:pPr algn="ctr"/>
                      <a:r>
                        <a:rPr kumimoji="1" lang="ja-JP" altLang="en-US" sz="1600" dirty="0" smtClean="0"/>
                        <a:t>３ヶ月～１２ヶ月</a:t>
                      </a:r>
                      <a:endParaRPr kumimoji="1" lang="ja-JP" altLang="en-US" sz="1600" dirty="0"/>
                    </a:p>
                  </a:txBody>
                  <a:tcPr marL="99060" marR="99060" anchor="ctr"/>
                </a:tc>
              </a:tr>
              <a:tr h="709793">
                <a:tc rowSpan="4">
                  <a:txBody>
                    <a:bodyPr/>
                    <a:lstStyle/>
                    <a:p>
                      <a:r>
                        <a:rPr kumimoji="1" lang="ja-JP" altLang="en-US" sz="1600" dirty="0" smtClean="0"/>
                        <a:t>更新申請</a:t>
                      </a:r>
                      <a:endParaRPr kumimoji="1" lang="ja-JP" altLang="en-US" sz="1600" dirty="0"/>
                    </a:p>
                  </a:txBody>
                  <a:tcPr marL="99060" marR="99060" anchor="ctr"/>
                </a:tc>
                <a:tc>
                  <a:txBody>
                    <a:bodyPr/>
                    <a:lstStyle/>
                    <a:p>
                      <a:r>
                        <a:rPr kumimoji="1" lang="ja-JP" altLang="en-US" sz="1600" dirty="0" smtClean="0"/>
                        <a:t>前回要支援　→　今回要支援</a:t>
                      </a:r>
                      <a:endParaRPr kumimoji="1" lang="ja-JP" altLang="en-US" sz="1600" dirty="0"/>
                    </a:p>
                  </a:txBody>
                  <a:tcPr marL="99060" marR="9906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１２ヶ月</a:t>
                      </a:r>
                      <a:endParaRPr kumimoji="1" lang="ja-JP" altLang="en-US" sz="1600" dirty="0"/>
                    </a:p>
                  </a:txBody>
                  <a:tcPr marL="99060" marR="99060" anchor="ctr"/>
                </a:tc>
                <a:tc>
                  <a:txBody>
                    <a:bodyPr/>
                    <a:lstStyle/>
                    <a:p>
                      <a:pPr algn="ctr"/>
                      <a:r>
                        <a:rPr kumimoji="1" lang="ja-JP" altLang="en-US" sz="1600" u="none" dirty="0" smtClean="0"/>
                        <a:t>３ヶ月～３６ヶ月</a:t>
                      </a:r>
                      <a:endParaRPr kumimoji="1" lang="ja-JP" altLang="en-US" sz="1600" u="none" dirty="0"/>
                    </a:p>
                  </a:txBody>
                  <a:tcPr marL="99060" marR="99060" anchor="ctr"/>
                </a:tc>
              </a:tr>
              <a:tr h="709793">
                <a:tc vMerge="1">
                  <a:txBody>
                    <a:bodyPr/>
                    <a:lstStyle/>
                    <a:p>
                      <a:endParaRPr kumimoji="1" lang="ja-JP" altLang="en-US" sz="1200" dirty="0"/>
                    </a:p>
                  </a:txBody>
                  <a:tcPr/>
                </a:tc>
                <a:tc>
                  <a:txBody>
                    <a:bodyPr/>
                    <a:lstStyle/>
                    <a:p>
                      <a:r>
                        <a:rPr kumimoji="1" lang="ja-JP" altLang="en-US" sz="1600" dirty="0" smtClean="0"/>
                        <a:t>前回要支援　→　今回要介護</a:t>
                      </a:r>
                      <a:endParaRPr kumimoji="1" lang="ja-JP" altLang="en-US" sz="1600" dirty="0"/>
                    </a:p>
                  </a:txBody>
                  <a:tcPr marL="99060" marR="9906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１２ヶ月</a:t>
                      </a:r>
                      <a:r>
                        <a:rPr kumimoji="1" lang="en-US" altLang="ja-JP" sz="1600" dirty="0" smtClean="0"/>
                        <a:t>※</a:t>
                      </a:r>
                      <a:endParaRPr kumimoji="1" lang="ja-JP" altLang="en-US" sz="1600" dirty="0" smtClean="0"/>
                    </a:p>
                  </a:txBody>
                  <a:tcPr marL="99060" marR="9906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u="none" dirty="0" smtClean="0"/>
                        <a:t>３ヶ月～３６ヶ月</a:t>
                      </a:r>
                      <a:r>
                        <a:rPr kumimoji="1" lang="en-US" altLang="ja-JP" sz="1600" dirty="0" smtClean="0"/>
                        <a:t>※</a:t>
                      </a:r>
                      <a:endParaRPr kumimoji="1" lang="ja-JP" altLang="en-US" sz="1600" u="none" dirty="0" smtClean="0"/>
                    </a:p>
                  </a:txBody>
                  <a:tcPr marL="99060" marR="99060" anchor="ctr"/>
                </a:tc>
              </a:tr>
              <a:tr h="709793">
                <a:tc vMerge="1">
                  <a:txBody>
                    <a:bodyPr/>
                    <a:lstStyle/>
                    <a:p>
                      <a:endParaRPr kumimoji="1" lang="ja-JP" altLang="en-US" sz="1200" dirty="0"/>
                    </a:p>
                  </a:txBody>
                  <a:tcPr/>
                </a:tc>
                <a:tc>
                  <a:txBody>
                    <a:bodyPr/>
                    <a:lstStyle/>
                    <a:p>
                      <a:r>
                        <a:rPr kumimoji="1" lang="ja-JP" altLang="en-US" sz="1600" dirty="0" smtClean="0"/>
                        <a:t>前回要介護　→　今回要支援</a:t>
                      </a:r>
                      <a:endParaRPr kumimoji="1" lang="ja-JP" altLang="en-US" sz="1600" dirty="0"/>
                    </a:p>
                  </a:txBody>
                  <a:tcPr marL="99060" marR="9906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１２ヶ月</a:t>
                      </a:r>
                    </a:p>
                  </a:txBody>
                  <a:tcPr marL="99060" marR="99060" anchor="ctr"/>
                </a:tc>
                <a:tc>
                  <a:txBody>
                    <a:bodyPr/>
                    <a:lstStyle/>
                    <a:p>
                      <a:pPr algn="ctr"/>
                      <a:r>
                        <a:rPr kumimoji="1" lang="ja-JP" altLang="en-US" sz="1600" u="none" dirty="0" smtClean="0"/>
                        <a:t>３ヶ月～３６ヶ月</a:t>
                      </a:r>
                    </a:p>
                  </a:txBody>
                  <a:tcPr marL="99060" marR="99060" anchor="ctr"/>
                </a:tc>
              </a:tr>
              <a:tr h="709793">
                <a:tc vMerge="1">
                  <a:txBody>
                    <a:bodyPr/>
                    <a:lstStyle/>
                    <a:p>
                      <a:endParaRPr kumimoji="1" lang="ja-JP" altLang="en-US" sz="1200" dirty="0"/>
                    </a:p>
                  </a:txBody>
                  <a:tcPr/>
                </a:tc>
                <a:tc>
                  <a:txBody>
                    <a:bodyPr/>
                    <a:lstStyle/>
                    <a:p>
                      <a:r>
                        <a:rPr kumimoji="1" lang="ja-JP" altLang="en-US" sz="1600" dirty="0" smtClean="0"/>
                        <a:t>前回要介護　→　今回要介護</a:t>
                      </a:r>
                      <a:endParaRPr kumimoji="1" lang="ja-JP" altLang="en-US" sz="1600" dirty="0"/>
                    </a:p>
                  </a:txBody>
                  <a:tcPr marL="99060" marR="99060"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１２ヶ月</a:t>
                      </a:r>
                      <a:r>
                        <a:rPr kumimoji="1" lang="en-US" altLang="ja-JP" sz="1600" dirty="0" smtClean="0"/>
                        <a:t>※</a:t>
                      </a:r>
                      <a:endParaRPr kumimoji="1" lang="ja-JP" altLang="en-US" sz="1600" dirty="0"/>
                    </a:p>
                  </a:txBody>
                  <a:tcPr marL="99060" marR="99060" anchor="ctr"/>
                </a:tc>
                <a:tc>
                  <a:txBody>
                    <a:bodyPr/>
                    <a:lstStyle/>
                    <a:p>
                      <a:pPr algn="ctr"/>
                      <a:r>
                        <a:rPr kumimoji="1" lang="ja-JP" altLang="en-US" sz="1600" dirty="0" smtClean="0"/>
                        <a:t>３ヶ月～３６ヶ月</a:t>
                      </a:r>
                      <a:r>
                        <a:rPr kumimoji="1" lang="en-US" altLang="ja-JP" sz="1600" dirty="0" smtClean="0"/>
                        <a:t>※</a:t>
                      </a:r>
                      <a:endParaRPr kumimoji="1" lang="ja-JP" altLang="en-US" sz="1600" dirty="0"/>
                    </a:p>
                  </a:txBody>
                  <a:tcPr marL="99060" marR="99060" anchor="ctr"/>
                </a:tc>
              </a:tr>
            </a:tbl>
          </a:graphicData>
        </a:graphic>
      </p:graphicFrame>
      <p:sp>
        <p:nvSpPr>
          <p:cNvPr id="12" name="テキスト ボックス 11"/>
          <p:cNvSpPr txBox="1"/>
          <p:nvPr/>
        </p:nvSpPr>
        <p:spPr>
          <a:xfrm>
            <a:off x="194152" y="5945654"/>
            <a:ext cx="7200000" cy="324000"/>
          </a:xfrm>
          <a:prstGeom prst="rect">
            <a:avLst/>
          </a:prstGeom>
          <a:noFill/>
        </p:spPr>
        <p:txBody>
          <a:bodyPr wrap="square" rtlCol="0">
            <a:spAutoFit/>
          </a:bodyPr>
          <a:lstStyle/>
          <a:p>
            <a:r>
              <a:rPr kumimoji="1" lang="en-US" altLang="ja-JP" sz="1400" dirty="0" smtClean="0">
                <a:latin typeface="ＭＳ Ｐゴシック" panose="020B0600070205080204" pitchFamily="50" charset="-128"/>
              </a:rPr>
              <a:t>※</a:t>
            </a:r>
            <a:r>
              <a:rPr kumimoji="1" lang="ja-JP" altLang="en-US" sz="1400" dirty="0" smtClean="0">
                <a:latin typeface="ＭＳ Ｐゴシック" panose="020B0600070205080204" pitchFamily="50" charset="-128"/>
              </a:rPr>
              <a:t>　状態不安定による要介護１の場合は、６ヶ月以下の期間に設定することが適当です。</a:t>
            </a:r>
            <a:endParaRPr kumimoji="1" lang="ja-JP" altLang="en-US" sz="1400" dirty="0">
              <a:latin typeface="ＭＳ Ｐゴシック" panose="020B0600070205080204" pitchFamily="50" charset="-12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135128" y="6553606"/>
            <a:ext cx="8197215" cy="299720"/>
          </a:xfrm>
          <a:prstGeom prst="rect">
            <a:avLst/>
          </a:prstGeom>
        </p:spPr>
        <p:txBody>
          <a:bodyPr vert="horz" wrap="square" lIns="0" tIns="12700" rIns="0" bIns="0" rtlCol="0">
            <a:spAutoFit/>
          </a:bodyPr>
          <a:lstStyle/>
          <a:p>
            <a:pPr marL="12700">
              <a:lnSpc>
                <a:spcPct val="100000"/>
              </a:lnSpc>
              <a:spcBef>
                <a:spcPts val="100"/>
              </a:spcBef>
            </a:pPr>
            <a:r>
              <a:rPr sz="900" dirty="0">
                <a:latin typeface="ＭＳ 明朝"/>
                <a:cs typeface="ＭＳ 明朝"/>
              </a:rPr>
              <a:t>※</a:t>
            </a:r>
            <a:r>
              <a:rPr sz="900" spc="-85" dirty="0">
                <a:latin typeface="ＭＳ 明朝"/>
                <a:cs typeface="ＭＳ 明朝"/>
              </a:rPr>
              <a:t> </a:t>
            </a:r>
            <a:r>
              <a:rPr sz="900" dirty="0">
                <a:latin typeface="ＭＳ 明朝"/>
                <a:cs typeface="ＭＳ 明朝"/>
              </a:rPr>
              <a:t>出典：介護保険総</a:t>
            </a:r>
            <a:r>
              <a:rPr sz="900" spc="-5" dirty="0">
                <a:latin typeface="ＭＳ 明朝"/>
                <a:cs typeface="ＭＳ 明朝"/>
              </a:rPr>
              <a:t>合</a:t>
            </a:r>
            <a:r>
              <a:rPr sz="900" dirty="0">
                <a:latin typeface="ＭＳ 明朝"/>
                <a:cs typeface="ＭＳ 明朝"/>
              </a:rPr>
              <a:t>データベース。平成</a:t>
            </a:r>
            <a:r>
              <a:rPr sz="900" spc="-5" dirty="0">
                <a:latin typeface="ＭＳ 明朝"/>
                <a:cs typeface="ＭＳ 明朝"/>
              </a:rPr>
              <a:t>31</a:t>
            </a:r>
            <a:r>
              <a:rPr sz="900" dirty="0">
                <a:latin typeface="ＭＳ 明朝"/>
                <a:cs typeface="ＭＳ 明朝"/>
              </a:rPr>
              <a:t>年３月に有効期間がある認定データについて、要介護度別／申請区分別に有効期間を集計</a:t>
            </a:r>
            <a:r>
              <a:rPr sz="900" spc="5" dirty="0">
                <a:latin typeface="ＭＳ 明朝"/>
                <a:cs typeface="ＭＳ 明朝"/>
              </a:rPr>
              <a:t>（</a:t>
            </a:r>
            <a:r>
              <a:rPr sz="900" dirty="0">
                <a:latin typeface="ＭＳ 明朝"/>
                <a:cs typeface="ＭＳ 明朝"/>
              </a:rPr>
              <a:t>令和元年</a:t>
            </a:r>
            <a:r>
              <a:rPr sz="900" spc="-10" dirty="0">
                <a:latin typeface="ＭＳ 明朝"/>
                <a:cs typeface="ＭＳ 明朝"/>
              </a:rPr>
              <a:t>10</a:t>
            </a:r>
            <a:r>
              <a:rPr sz="900" dirty="0">
                <a:latin typeface="ＭＳ 明朝"/>
                <a:cs typeface="ＭＳ 明朝"/>
              </a:rPr>
              <a:t>月集計）。</a:t>
            </a:r>
            <a:endParaRPr sz="900">
              <a:latin typeface="ＭＳ 明朝"/>
              <a:cs typeface="ＭＳ 明朝"/>
            </a:endParaRPr>
          </a:p>
          <a:p>
            <a:pPr marL="12700">
              <a:lnSpc>
                <a:spcPct val="100000"/>
              </a:lnSpc>
            </a:pPr>
            <a:r>
              <a:rPr sz="900" dirty="0">
                <a:latin typeface="ＭＳ 明朝"/>
                <a:cs typeface="ＭＳ 明朝"/>
              </a:rPr>
              <a:t>※</a:t>
            </a:r>
            <a:r>
              <a:rPr sz="900" spc="-15" dirty="0">
                <a:latin typeface="ＭＳ 明朝"/>
                <a:cs typeface="ＭＳ 明朝"/>
              </a:rPr>
              <a:t> </a:t>
            </a:r>
            <a:r>
              <a:rPr sz="900" dirty="0">
                <a:latin typeface="ＭＳ 明朝"/>
                <a:cs typeface="ＭＳ 明朝"/>
              </a:rPr>
              <a:t>小数点第二位を四捨五入しており、合計</a:t>
            </a:r>
            <a:r>
              <a:rPr sz="900" spc="5" dirty="0">
                <a:latin typeface="ＭＳ 明朝"/>
                <a:cs typeface="ＭＳ 明朝"/>
              </a:rPr>
              <a:t>が</a:t>
            </a:r>
            <a:r>
              <a:rPr sz="900" spc="-5" dirty="0">
                <a:latin typeface="ＭＳ 明朝"/>
                <a:cs typeface="ＭＳ 明朝"/>
              </a:rPr>
              <a:t>100％</a:t>
            </a:r>
            <a:r>
              <a:rPr sz="900" dirty="0">
                <a:latin typeface="ＭＳ 明朝"/>
                <a:cs typeface="ＭＳ 明朝"/>
              </a:rPr>
              <a:t>にならない場合があり、</a:t>
            </a:r>
            <a:r>
              <a:rPr sz="900" spc="-5" dirty="0">
                <a:latin typeface="ＭＳ 明朝"/>
                <a:cs typeface="ＭＳ 明朝"/>
              </a:rPr>
              <a:t>0.0％</a:t>
            </a:r>
            <a:r>
              <a:rPr sz="900" dirty="0">
                <a:latin typeface="ＭＳ 明朝"/>
                <a:cs typeface="ＭＳ 明朝"/>
              </a:rPr>
              <a:t>の表記となっている内訳にも実数がある。</a:t>
            </a:r>
            <a:endParaRPr sz="900">
              <a:latin typeface="ＭＳ 明朝"/>
              <a:cs typeface="ＭＳ 明朝"/>
            </a:endParaRPr>
          </a:p>
        </p:txBody>
      </p:sp>
      <p:sp>
        <p:nvSpPr>
          <p:cNvPr id="4" name="object 4"/>
          <p:cNvSpPr/>
          <p:nvPr/>
        </p:nvSpPr>
        <p:spPr>
          <a:xfrm>
            <a:off x="272478" y="764666"/>
            <a:ext cx="897890" cy="304800"/>
          </a:xfrm>
          <a:custGeom>
            <a:avLst/>
            <a:gdLst/>
            <a:ahLst/>
            <a:cxnLst/>
            <a:rect l="l" t="t" r="r" b="b"/>
            <a:pathLst>
              <a:path w="897890" h="304800">
                <a:moveTo>
                  <a:pt x="0" y="0"/>
                </a:moveTo>
                <a:lnTo>
                  <a:pt x="897636" y="304800"/>
                </a:lnTo>
              </a:path>
            </a:pathLst>
          </a:custGeom>
          <a:ln w="12192">
            <a:solidFill>
              <a:srgbClr val="000000"/>
            </a:solidFill>
          </a:ln>
        </p:spPr>
        <p:txBody>
          <a:bodyPr wrap="square" lIns="0" tIns="0" rIns="0" bIns="0" rtlCol="0"/>
          <a:lstStyle/>
          <a:p>
            <a:endParaRPr/>
          </a:p>
        </p:txBody>
      </p:sp>
      <p:sp>
        <p:nvSpPr>
          <p:cNvPr id="5" name="object 5"/>
          <p:cNvSpPr/>
          <p:nvPr/>
        </p:nvSpPr>
        <p:spPr>
          <a:xfrm>
            <a:off x="5438902" y="1069466"/>
            <a:ext cx="1066800" cy="306705"/>
          </a:xfrm>
          <a:custGeom>
            <a:avLst/>
            <a:gdLst/>
            <a:ahLst/>
            <a:cxnLst/>
            <a:rect l="l" t="t" r="r" b="b"/>
            <a:pathLst>
              <a:path w="1066800" h="306705">
                <a:moveTo>
                  <a:pt x="0" y="306324"/>
                </a:moveTo>
                <a:lnTo>
                  <a:pt x="1066800" y="0"/>
                </a:lnTo>
              </a:path>
            </a:pathLst>
          </a:custGeom>
          <a:ln w="6096">
            <a:solidFill>
              <a:srgbClr val="000000"/>
            </a:solidFill>
          </a:ln>
        </p:spPr>
        <p:txBody>
          <a:bodyPr wrap="square" lIns="0" tIns="0" rIns="0" bIns="0" rtlCol="0"/>
          <a:lstStyle/>
          <a:p>
            <a:endParaRPr/>
          </a:p>
        </p:txBody>
      </p:sp>
      <p:sp>
        <p:nvSpPr>
          <p:cNvPr id="6" name="object 6"/>
          <p:cNvSpPr/>
          <p:nvPr/>
        </p:nvSpPr>
        <p:spPr>
          <a:xfrm>
            <a:off x="6505702" y="1069466"/>
            <a:ext cx="1066800" cy="306705"/>
          </a:xfrm>
          <a:custGeom>
            <a:avLst/>
            <a:gdLst/>
            <a:ahLst/>
            <a:cxnLst/>
            <a:rect l="l" t="t" r="r" b="b"/>
            <a:pathLst>
              <a:path w="1066800" h="306705">
                <a:moveTo>
                  <a:pt x="0" y="306324"/>
                </a:moveTo>
                <a:lnTo>
                  <a:pt x="1066800" y="0"/>
                </a:lnTo>
              </a:path>
            </a:pathLst>
          </a:custGeom>
          <a:ln w="6096">
            <a:solidFill>
              <a:srgbClr val="000000"/>
            </a:solidFill>
          </a:ln>
        </p:spPr>
        <p:txBody>
          <a:bodyPr wrap="square" lIns="0" tIns="0" rIns="0" bIns="0" rtlCol="0"/>
          <a:lstStyle/>
          <a:p>
            <a:endParaRPr/>
          </a:p>
        </p:txBody>
      </p:sp>
      <p:sp>
        <p:nvSpPr>
          <p:cNvPr id="7" name="object 7"/>
          <p:cNvSpPr/>
          <p:nvPr/>
        </p:nvSpPr>
        <p:spPr>
          <a:xfrm>
            <a:off x="7572502" y="1069466"/>
            <a:ext cx="1066800" cy="306705"/>
          </a:xfrm>
          <a:custGeom>
            <a:avLst/>
            <a:gdLst/>
            <a:ahLst/>
            <a:cxnLst/>
            <a:rect l="l" t="t" r="r" b="b"/>
            <a:pathLst>
              <a:path w="1066800" h="306705">
                <a:moveTo>
                  <a:pt x="0" y="306324"/>
                </a:moveTo>
                <a:lnTo>
                  <a:pt x="1066800" y="0"/>
                </a:lnTo>
              </a:path>
            </a:pathLst>
          </a:custGeom>
          <a:ln w="6096">
            <a:solidFill>
              <a:srgbClr val="000000"/>
            </a:solidFill>
          </a:ln>
        </p:spPr>
        <p:txBody>
          <a:bodyPr wrap="square" lIns="0" tIns="0" rIns="0" bIns="0" rtlCol="0"/>
          <a:lstStyle/>
          <a:p>
            <a:endParaRPr/>
          </a:p>
        </p:txBody>
      </p:sp>
      <p:sp>
        <p:nvSpPr>
          <p:cNvPr id="8" name="object 8"/>
          <p:cNvSpPr/>
          <p:nvPr/>
        </p:nvSpPr>
        <p:spPr>
          <a:xfrm>
            <a:off x="8639302" y="1069466"/>
            <a:ext cx="1066800" cy="306705"/>
          </a:xfrm>
          <a:custGeom>
            <a:avLst/>
            <a:gdLst/>
            <a:ahLst/>
            <a:cxnLst/>
            <a:rect l="l" t="t" r="r" b="b"/>
            <a:pathLst>
              <a:path w="1066800" h="306705">
                <a:moveTo>
                  <a:pt x="0" y="306324"/>
                </a:moveTo>
                <a:lnTo>
                  <a:pt x="1066800" y="0"/>
                </a:lnTo>
              </a:path>
            </a:pathLst>
          </a:custGeom>
          <a:ln w="6096">
            <a:solidFill>
              <a:srgbClr val="000000"/>
            </a:solidFill>
          </a:ln>
        </p:spPr>
        <p:txBody>
          <a:bodyPr wrap="square" lIns="0" tIns="0" rIns="0" bIns="0" rtlCol="0"/>
          <a:lstStyle/>
          <a:p>
            <a:endParaRPr/>
          </a:p>
        </p:txBody>
      </p:sp>
      <p:sp>
        <p:nvSpPr>
          <p:cNvPr id="9" name="object 9"/>
          <p:cNvSpPr/>
          <p:nvPr/>
        </p:nvSpPr>
        <p:spPr>
          <a:xfrm>
            <a:off x="5438902" y="1680591"/>
            <a:ext cx="1066800" cy="304800"/>
          </a:xfrm>
          <a:custGeom>
            <a:avLst/>
            <a:gdLst/>
            <a:ahLst/>
            <a:cxnLst/>
            <a:rect l="l" t="t" r="r" b="b"/>
            <a:pathLst>
              <a:path w="1066800" h="304800">
                <a:moveTo>
                  <a:pt x="0" y="304800"/>
                </a:moveTo>
                <a:lnTo>
                  <a:pt x="1066800" y="0"/>
                </a:lnTo>
              </a:path>
            </a:pathLst>
          </a:custGeom>
          <a:ln w="6096">
            <a:solidFill>
              <a:srgbClr val="000000"/>
            </a:solidFill>
          </a:ln>
        </p:spPr>
        <p:txBody>
          <a:bodyPr wrap="square" lIns="0" tIns="0" rIns="0" bIns="0" rtlCol="0"/>
          <a:lstStyle/>
          <a:p>
            <a:endParaRPr/>
          </a:p>
        </p:txBody>
      </p:sp>
      <p:sp>
        <p:nvSpPr>
          <p:cNvPr id="10" name="object 10"/>
          <p:cNvSpPr/>
          <p:nvPr/>
        </p:nvSpPr>
        <p:spPr>
          <a:xfrm>
            <a:off x="6505702" y="1680591"/>
            <a:ext cx="1066800" cy="304800"/>
          </a:xfrm>
          <a:custGeom>
            <a:avLst/>
            <a:gdLst/>
            <a:ahLst/>
            <a:cxnLst/>
            <a:rect l="l" t="t" r="r" b="b"/>
            <a:pathLst>
              <a:path w="1066800" h="304800">
                <a:moveTo>
                  <a:pt x="0" y="304800"/>
                </a:moveTo>
                <a:lnTo>
                  <a:pt x="1066800" y="0"/>
                </a:lnTo>
              </a:path>
            </a:pathLst>
          </a:custGeom>
          <a:ln w="6096">
            <a:solidFill>
              <a:srgbClr val="000000"/>
            </a:solidFill>
          </a:ln>
        </p:spPr>
        <p:txBody>
          <a:bodyPr wrap="square" lIns="0" tIns="0" rIns="0" bIns="0" rtlCol="0"/>
          <a:lstStyle/>
          <a:p>
            <a:endParaRPr/>
          </a:p>
        </p:txBody>
      </p:sp>
      <p:sp>
        <p:nvSpPr>
          <p:cNvPr id="11" name="object 11"/>
          <p:cNvSpPr/>
          <p:nvPr/>
        </p:nvSpPr>
        <p:spPr>
          <a:xfrm>
            <a:off x="7572502" y="1680591"/>
            <a:ext cx="1066800" cy="304800"/>
          </a:xfrm>
          <a:custGeom>
            <a:avLst/>
            <a:gdLst/>
            <a:ahLst/>
            <a:cxnLst/>
            <a:rect l="l" t="t" r="r" b="b"/>
            <a:pathLst>
              <a:path w="1066800" h="304800">
                <a:moveTo>
                  <a:pt x="0" y="304800"/>
                </a:moveTo>
                <a:lnTo>
                  <a:pt x="1066800" y="0"/>
                </a:lnTo>
              </a:path>
            </a:pathLst>
          </a:custGeom>
          <a:ln w="6096">
            <a:solidFill>
              <a:srgbClr val="000000"/>
            </a:solidFill>
          </a:ln>
        </p:spPr>
        <p:txBody>
          <a:bodyPr wrap="square" lIns="0" tIns="0" rIns="0" bIns="0" rtlCol="0"/>
          <a:lstStyle/>
          <a:p>
            <a:endParaRPr/>
          </a:p>
        </p:txBody>
      </p:sp>
      <p:sp>
        <p:nvSpPr>
          <p:cNvPr id="12" name="object 12"/>
          <p:cNvSpPr/>
          <p:nvPr/>
        </p:nvSpPr>
        <p:spPr>
          <a:xfrm>
            <a:off x="8639302" y="1680591"/>
            <a:ext cx="1066800" cy="304800"/>
          </a:xfrm>
          <a:custGeom>
            <a:avLst/>
            <a:gdLst/>
            <a:ahLst/>
            <a:cxnLst/>
            <a:rect l="l" t="t" r="r" b="b"/>
            <a:pathLst>
              <a:path w="1066800" h="304800">
                <a:moveTo>
                  <a:pt x="0" y="304800"/>
                </a:moveTo>
                <a:lnTo>
                  <a:pt x="1066800" y="0"/>
                </a:lnTo>
              </a:path>
            </a:pathLst>
          </a:custGeom>
          <a:ln w="6096">
            <a:solidFill>
              <a:srgbClr val="000000"/>
            </a:solidFill>
          </a:ln>
        </p:spPr>
        <p:txBody>
          <a:bodyPr wrap="square" lIns="0" tIns="0" rIns="0" bIns="0" rtlCol="0"/>
          <a:lstStyle/>
          <a:p>
            <a:endParaRPr/>
          </a:p>
        </p:txBody>
      </p:sp>
      <p:graphicFrame>
        <p:nvGraphicFramePr>
          <p:cNvPr id="13" name="object 13"/>
          <p:cNvGraphicFramePr>
            <a:graphicFrameLocks noGrp="1"/>
          </p:cNvGraphicFramePr>
          <p:nvPr/>
        </p:nvGraphicFramePr>
        <p:xfrm>
          <a:off x="266128" y="758316"/>
          <a:ext cx="9432925" cy="1220722"/>
        </p:xfrm>
        <a:graphic>
          <a:graphicData uri="http://schemas.openxmlformats.org/drawingml/2006/table">
            <a:tbl>
              <a:tblPr firstRow="1" bandRow="1">
                <a:tableStyleId>{2D5ABB26-0587-4C30-8999-92F81FD0307C}</a:tableStyleId>
              </a:tblPr>
              <a:tblGrid>
                <a:gridCol w="898525"/>
                <a:gridCol w="1066800"/>
                <a:gridCol w="1066800"/>
                <a:gridCol w="1066800"/>
                <a:gridCol w="1066800"/>
                <a:gridCol w="1066800"/>
                <a:gridCol w="1066800"/>
                <a:gridCol w="1066800"/>
                <a:gridCol w="1066800"/>
              </a:tblGrid>
              <a:tr h="305181">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39700">
                        <a:lnSpc>
                          <a:spcPct val="100000"/>
                        </a:lnSpc>
                        <a:spcBef>
                          <a:spcPts val="305"/>
                        </a:spcBef>
                      </a:pPr>
                      <a:r>
                        <a:rPr sz="1400" dirty="0">
                          <a:latin typeface="ＭＳ Ｐゴシック"/>
                          <a:cs typeface="ＭＳ Ｐゴシック"/>
                        </a:rPr>
                        <a:t>６ヵ月未満</a:t>
                      </a:r>
                      <a:endParaRPr sz="1400">
                        <a:latin typeface="ＭＳ Ｐゴシック"/>
                        <a:cs typeface="ＭＳ Ｐゴシック"/>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318770">
                        <a:lnSpc>
                          <a:spcPct val="100000"/>
                        </a:lnSpc>
                        <a:spcBef>
                          <a:spcPts val="305"/>
                        </a:spcBef>
                      </a:pPr>
                      <a:r>
                        <a:rPr sz="1400" dirty="0">
                          <a:latin typeface="ＭＳ Ｐゴシック"/>
                          <a:cs typeface="ＭＳ Ｐゴシック"/>
                        </a:rPr>
                        <a:t>６ヵ月</a:t>
                      </a:r>
                      <a:endParaRPr sz="1400">
                        <a:latin typeface="ＭＳ Ｐゴシック"/>
                        <a:cs typeface="ＭＳ Ｐゴシック"/>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39065">
                        <a:lnSpc>
                          <a:spcPct val="100000"/>
                        </a:lnSpc>
                        <a:spcBef>
                          <a:spcPts val="305"/>
                        </a:spcBef>
                      </a:pPr>
                      <a:r>
                        <a:rPr sz="1400" spc="5" dirty="0">
                          <a:latin typeface="ＭＳ Ｐゴシック"/>
                          <a:cs typeface="ＭＳ Ｐゴシック"/>
                        </a:rPr>
                        <a:t>７～11</a:t>
                      </a:r>
                      <a:r>
                        <a:rPr sz="1400" spc="-5" dirty="0">
                          <a:latin typeface="ＭＳ Ｐゴシック"/>
                          <a:cs typeface="ＭＳ Ｐゴシック"/>
                        </a:rPr>
                        <a:t>ヵ月</a:t>
                      </a:r>
                      <a:endParaRPr sz="1400">
                        <a:latin typeface="ＭＳ Ｐゴシック"/>
                        <a:cs typeface="ＭＳ Ｐゴシック"/>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85750">
                        <a:lnSpc>
                          <a:spcPct val="100000"/>
                        </a:lnSpc>
                        <a:spcBef>
                          <a:spcPts val="305"/>
                        </a:spcBef>
                      </a:pPr>
                      <a:r>
                        <a:rPr sz="1400" spc="5" dirty="0">
                          <a:latin typeface="ＭＳ Ｐゴシック"/>
                          <a:cs typeface="ＭＳ Ｐゴシック"/>
                        </a:rPr>
                        <a:t>12</a:t>
                      </a:r>
                      <a:r>
                        <a:rPr sz="1400" dirty="0">
                          <a:latin typeface="ＭＳ Ｐゴシック"/>
                          <a:cs typeface="ＭＳ Ｐゴシック"/>
                        </a:rPr>
                        <a:t>ヶ月</a:t>
                      </a:r>
                      <a:endParaRPr sz="1400">
                        <a:latin typeface="ＭＳ Ｐゴシック"/>
                        <a:cs typeface="ＭＳ Ｐゴシック"/>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11760">
                        <a:lnSpc>
                          <a:spcPct val="100000"/>
                        </a:lnSpc>
                        <a:spcBef>
                          <a:spcPts val="305"/>
                        </a:spcBef>
                      </a:pPr>
                      <a:r>
                        <a:rPr sz="1400" spc="5" dirty="0">
                          <a:latin typeface="ＭＳ Ｐゴシック"/>
                          <a:cs typeface="ＭＳ Ｐゴシック"/>
                        </a:rPr>
                        <a:t>13～23</a:t>
                      </a:r>
                      <a:r>
                        <a:rPr sz="1400" spc="-15" dirty="0">
                          <a:latin typeface="ＭＳ Ｐゴシック"/>
                          <a:cs typeface="ＭＳ Ｐゴシック"/>
                        </a:rPr>
                        <a:t>ヵ月</a:t>
                      </a:r>
                      <a:endParaRPr sz="1400">
                        <a:latin typeface="ＭＳ Ｐゴシック"/>
                        <a:cs typeface="ＭＳ Ｐゴシック"/>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85750">
                        <a:lnSpc>
                          <a:spcPct val="100000"/>
                        </a:lnSpc>
                        <a:spcBef>
                          <a:spcPts val="305"/>
                        </a:spcBef>
                      </a:pPr>
                      <a:r>
                        <a:rPr sz="1400" spc="5" dirty="0">
                          <a:latin typeface="ＭＳ Ｐゴシック"/>
                          <a:cs typeface="ＭＳ Ｐゴシック"/>
                        </a:rPr>
                        <a:t>24</a:t>
                      </a:r>
                      <a:r>
                        <a:rPr sz="1400" dirty="0">
                          <a:latin typeface="ＭＳ Ｐゴシック"/>
                          <a:cs typeface="ＭＳ Ｐゴシック"/>
                        </a:rPr>
                        <a:t>ヶ月</a:t>
                      </a:r>
                      <a:endParaRPr sz="1400">
                        <a:latin typeface="ＭＳ Ｐゴシック"/>
                        <a:cs typeface="ＭＳ Ｐゴシック"/>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11760">
                        <a:lnSpc>
                          <a:spcPct val="100000"/>
                        </a:lnSpc>
                        <a:spcBef>
                          <a:spcPts val="305"/>
                        </a:spcBef>
                      </a:pPr>
                      <a:r>
                        <a:rPr sz="1400" spc="5" dirty="0">
                          <a:latin typeface="ＭＳ Ｐゴシック"/>
                          <a:cs typeface="ＭＳ Ｐゴシック"/>
                        </a:rPr>
                        <a:t>25～35</a:t>
                      </a:r>
                      <a:r>
                        <a:rPr sz="1400" spc="-15" dirty="0">
                          <a:latin typeface="ＭＳ Ｐゴシック"/>
                          <a:cs typeface="ＭＳ Ｐゴシック"/>
                        </a:rPr>
                        <a:t>ヵ月</a:t>
                      </a:r>
                      <a:endParaRPr sz="1400">
                        <a:latin typeface="ＭＳ Ｐゴシック"/>
                        <a:cs typeface="ＭＳ Ｐゴシック"/>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286385">
                        <a:lnSpc>
                          <a:spcPct val="100000"/>
                        </a:lnSpc>
                        <a:spcBef>
                          <a:spcPts val="305"/>
                        </a:spcBef>
                      </a:pPr>
                      <a:r>
                        <a:rPr sz="1400" spc="5" dirty="0">
                          <a:latin typeface="ＭＳ Ｐゴシック"/>
                          <a:cs typeface="ＭＳ Ｐゴシック"/>
                        </a:rPr>
                        <a:t>36</a:t>
                      </a:r>
                      <a:r>
                        <a:rPr sz="1400" dirty="0">
                          <a:latin typeface="ＭＳ Ｐゴシック"/>
                          <a:cs typeface="ＭＳ Ｐゴシック"/>
                        </a:rPr>
                        <a:t>ヶ月</a:t>
                      </a:r>
                      <a:endParaRPr sz="1400">
                        <a:latin typeface="ＭＳ Ｐゴシック"/>
                        <a:cs typeface="ＭＳ Ｐゴシック"/>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05180">
                <a:tc>
                  <a:txBody>
                    <a:bodyPr/>
                    <a:lstStyle/>
                    <a:p>
                      <a:pPr marR="262255" algn="r">
                        <a:lnSpc>
                          <a:spcPct val="100000"/>
                        </a:lnSpc>
                        <a:spcBef>
                          <a:spcPts val="305"/>
                        </a:spcBef>
                      </a:pPr>
                      <a:r>
                        <a:rPr sz="1400" dirty="0">
                          <a:latin typeface="ＭＳ Ｐゴシック"/>
                          <a:cs typeface="ＭＳ Ｐゴシック"/>
                        </a:rPr>
                        <a:t>新規</a:t>
                      </a:r>
                      <a:endParaRPr sz="1400">
                        <a:latin typeface="ＭＳ Ｐゴシック"/>
                        <a:cs typeface="ＭＳ Ｐゴシック"/>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845" algn="r">
                        <a:lnSpc>
                          <a:spcPct val="100000"/>
                        </a:lnSpc>
                        <a:spcBef>
                          <a:spcPts val="305"/>
                        </a:spcBef>
                      </a:pPr>
                      <a:r>
                        <a:rPr sz="1400" dirty="0">
                          <a:latin typeface="ＭＳ Ｐゴシック"/>
                          <a:cs typeface="ＭＳ Ｐゴシック"/>
                        </a:rPr>
                        <a:t>0</a:t>
                      </a:r>
                      <a:r>
                        <a:rPr sz="1400" spc="-5" dirty="0">
                          <a:latin typeface="ＭＳ Ｐゴシック"/>
                          <a:cs typeface="ＭＳ Ｐゴシック"/>
                        </a:rPr>
                        <a:t>.</a:t>
                      </a:r>
                      <a:r>
                        <a:rPr sz="1400" spc="5" dirty="0">
                          <a:latin typeface="ＭＳ Ｐゴシック"/>
                          <a:cs typeface="ＭＳ Ｐゴシック"/>
                        </a:rPr>
                        <a:t>1</a:t>
                      </a:r>
                      <a:r>
                        <a:rPr sz="1400" dirty="0">
                          <a:latin typeface="ＭＳ Ｐゴシック"/>
                          <a:cs typeface="ＭＳ Ｐゴシック"/>
                        </a:rPr>
                        <a:t>%</a:t>
                      </a:r>
                      <a:endParaRPr sz="1400">
                        <a:latin typeface="ＭＳ Ｐゴシック"/>
                        <a:cs typeface="ＭＳ Ｐゴシック"/>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845" algn="r">
                        <a:lnSpc>
                          <a:spcPct val="100000"/>
                        </a:lnSpc>
                        <a:spcBef>
                          <a:spcPts val="305"/>
                        </a:spcBef>
                      </a:pPr>
                      <a:r>
                        <a:rPr sz="1400" dirty="0">
                          <a:latin typeface="ＭＳ Ｐゴシック"/>
                          <a:cs typeface="ＭＳ Ｐゴシック"/>
                        </a:rPr>
                        <a:t>9</a:t>
                      </a:r>
                      <a:r>
                        <a:rPr sz="1400" spc="-5" dirty="0">
                          <a:latin typeface="ＭＳ Ｐゴシック"/>
                          <a:cs typeface="ＭＳ Ｐゴシック"/>
                        </a:rPr>
                        <a:t>.</a:t>
                      </a:r>
                      <a:r>
                        <a:rPr sz="1400" spc="5" dirty="0">
                          <a:latin typeface="ＭＳ Ｐゴシック"/>
                          <a:cs typeface="ＭＳ Ｐゴシック"/>
                        </a:rPr>
                        <a:t>6</a:t>
                      </a:r>
                      <a:r>
                        <a:rPr sz="1400" dirty="0">
                          <a:latin typeface="ＭＳ Ｐゴシック"/>
                          <a:cs typeface="ＭＳ Ｐゴシック"/>
                        </a:rPr>
                        <a:t>%</a:t>
                      </a:r>
                      <a:endParaRPr sz="1400">
                        <a:latin typeface="ＭＳ Ｐゴシック"/>
                        <a:cs typeface="ＭＳ Ｐゴシック"/>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845" algn="r">
                        <a:lnSpc>
                          <a:spcPct val="100000"/>
                        </a:lnSpc>
                        <a:spcBef>
                          <a:spcPts val="305"/>
                        </a:spcBef>
                      </a:pPr>
                      <a:r>
                        <a:rPr sz="1400" dirty="0">
                          <a:latin typeface="ＭＳ Ｐゴシック"/>
                          <a:cs typeface="ＭＳ Ｐゴシック"/>
                        </a:rPr>
                        <a:t>0</a:t>
                      </a:r>
                      <a:r>
                        <a:rPr sz="1400" spc="-5" dirty="0">
                          <a:latin typeface="ＭＳ Ｐゴシック"/>
                          <a:cs typeface="ＭＳ Ｐゴシック"/>
                        </a:rPr>
                        <a:t>.</a:t>
                      </a:r>
                      <a:r>
                        <a:rPr sz="1400" spc="5" dirty="0">
                          <a:latin typeface="ＭＳ Ｐゴシック"/>
                          <a:cs typeface="ＭＳ Ｐゴシック"/>
                        </a:rPr>
                        <a:t>0</a:t>
                      </a:r>
                      <a:r>
                        <a:rPr sz="1400" dirty="0">
                          <a:latin typeface="ＭＳ Ｐゴシック"/>
                          <a:cs typeface="ＭＳ Ｐゴシック"/>
                        </a:rPr>
                        <a:t>%</a:t>
                      </a:r>
                      <a:endParaRPr sz="1400">
                        <a:latin typeface="ＭＳ Ｐゴシック"/>
                        <a:cs typeface="ＭＳ Ｐゴシック"/>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845" algn="r">
                        <a:lnSpc>
                          <a:spcPct val="100000"/>
                        </a:lnSpc>
                        <a:spcBef>
                          <a:spcPts val="305"/>
                        </a:spcBef>
                      </a:pPr>
                      <a:r>
                        <a:rPr sz="1400" dirty="0">
                          <a:latin typeface="ＭＳ Ｐゴシック"/>
                          <a:cs typeface="ＭＳ Ｐゴシック"/>
                        </a:rPr>
                        <a:t>90</a:t>
                      </a:r>
                      <a:r>
                        <a:rPr sz="1400" spc="-5" dirty="0">
                          <a:latin typeface="ＭＳ Ｐゴシック"/>
                          <a:cs typeface="ＭＳ Ｐゴシック"/>
                        </a:rPr>
                        <a:t>.</a:t>
                      </a:r>
                      <a:r>
                        <a:rPr sz="1400" spc="5" dirty="0">
                          <a:latin typeface="ＭＳ Ｐゴシック"/>
                          <a:cs typeface="ＭＳ Ｐゴシック"/>
                        </a:rPr>
                        <a:t>2</a:t>
                      </a:r>
                      <a:r>
                        <a:rPr sz="1400" dirty="0">
                          <a:latin typeface="ＭＳ Ｐゴシック"/>
                          <a:cs typeface="ＭＳ Ｐゴシック"/>
                        </a:rPr>
                        <a:t>%</a:t>
                      </a:r>
                      <a:endParaRPr sz="1400">
                        <a:latin typeface="ＭＳ Ｐゴシック"/>
                        <a:cs typeface="ＭＳ Ｐゴシック"/>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05181">
                <a:tc>
                  <a:txBody>
                    <a:bodyPr/>
                    <a:lstStyle/>
                    <a:p>
                      <a:pPr marR="262255" algn="r">
                        <a:lnSpc>
                          <a:spcPct val="100000"/>
                        </a:lnSpc>
                        <a:spcBef>
                          <a:spcPts val="305"/>
                        </a:spcBef>
                      </a:pPr>
                      <a:r>
                        <a:rPr sz="1400" dirty="0">
                          <a:latin typeface="ＭＳ Ｐゴシック"/>
                          <a:cs typeface="ＭＳ Ｐゴシック"/>
                        </a:rPr>
                        <a:t>更新</a:t>
                      </a:r>
                      <a:endParaRPr sz="1400">
                        <a:latin typeface="ＭＳ Ｐゴシック"/>
                        <a:cs typeface="ＭＳ Ｐゴシック"/>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845" algn="r">
                        <a:lnSpc>
                          <a:spcPct val="100000"/>
                        </a:lnSpc>
                        <a:spcBef>
                          <a:spcPts val="305"/>
                        </a:spcBef>
                      </a:pPr>
                      <a:r>
                        <a:rPr sz="1400" dirty="0">
                          <a:latin typeface="ＭＳ Ｐゴシック"/>
                          <a:cs typeface="ＭＳ Ｐゴシック"/>
                        </a:rPr>
                        <a:t>0</a:t>
                      </a:r>
                      <a:r>
                        <a:rPr sz="1400" spc="-5" dirty="0">
                          <a:latin typeface="ＭＳ Ｐゴシック"/>
                          <a:cs typeface="ＭＳ Ｐゴシック"/>
                        </a:rPr>
                        <a:t>.</a:t>
                      </a:r>
                      <a:r>
                        <a:rPr sz="1400" spc="5" dirty="0">
                          <a:latin typeface="ＭＳ Ｐゴシック"/>
                          <a:cs typeface="ＭＳ Ｐゴシック"/>
                        </a:rPr>
                        <a:t>0</a:t>
                      </a:r>
                      <a:r>
                        <a:rPr sz="1400" dirty="0">
                          <a:latin typeface="ＭＳ Ｐゴシック"/>
                          <a:cs typeface="ＭＳ Ｐゴシック"/>
                        </a:rPr>
                        <a:t>%</a:t>
                      </a:r>
                      <a:endParaRPr sz="1400">
                        <a:latin typeface="ＭＳ Ｐゴシック"/>
                        <a:cs typeface="ＭＳ Ｐゴシック"/>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845" algn="r">
                        <a:lnSpc>
                          <a:spcPct val="100000"/>
                        </a:lnSpc>
                        <a:spcBef>
                          <a:spcPts val="305"/>
                        </a:spcBef>
                      </a:pPr>
                      <a:r>
                        <a:rPr sz="1400" dirty="0">
                          <a:latin typeface="ＭＳ Ｐゴシック"/>
                          <a:cs typeface="ＭＳ Ｐゴシック"/>
                        </a:rPr>
                        <a:t>1</a:t>
                      </a:r>
                      <a:r>
                        <a:rPr sz="1400" spc="-5" dirty="0">
                          <a:latin typeface="ＭＳ Ｐゴシック"/>
                          <a:cs typeface="ＭＳ Ｐゴシック"/>
                        </a:rPr>
                        <a:t>.</a:t>
                      </a:r>
                      <a:r>
                        <a:rPr sz="1400" spc="5" dirty="0">
                          <a:latin typeface="ＭＳ Ｐゴシック"/>
                          <a:cs typeface="ＭＳ Ｐゴシック"/>
                        </a:rPr>
                        <a:t>8</a:t>
                      </a:r>
                      <a:r>
                        <a:rPr sz="1400" dirty="0">
                          <a:latin typeface="ＭＳ Ｐゴシック"/>
                          <a:cs typeface="ＭＳ Ｐゴシック"/>
                        </a:rPr>
                        <a:t>%</a:t>
                      </a:r>
                      <a:endParaRPr sz="1400">
                        <a:latin typeface="ＭＳ Ｐゴシック"/>
                        <a:cs typeface="ＭＳ Ｐゴシック"/>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845" algn="r">
                        <a:lnSpc>
                          <a:spcPct val="100000"/>
                        </a:lnSpc>
                        <a:spcBef>
                          <a:spcPts val="305"/>
                        </a:spcBef>
                      </a:pPr>
                      <a:r>
                        <a:rPr sz="1400" dirty="0">
                          <a:latin typeface="ＭＳ Ｐゴシック"/>
                          <a:cs typeface="ＭＳ Ｐゴシック"/>
                        </a:rPr>
                        <a:t>0</a:t>
                      </a:r>
                      <a:r>
                        <a:rPr sz="1400" spc="-5" dirty="0">
                          <a:latin typeface="ＭＳ Ｐゴシック"/>
                          <a:cs typeface="ＭＳ Ｐゴシック"/>
                        </a:rPr>
                        <a:t>.</a:t>
                      </a:r>
                      <a:r>
                        <a:rPr sz="1400" spc="5" dirty="0">
                          <a:latin typeface="ＭＳ Ｐゴシック"/>
                          <a:cs typeface="ＭＳ Ｐゴシック"/>
                        </a:rPr>
                        <a:t>0</a:t>
                      </a:r>
                      <a:r>
                        <a:rPr sz="1400" dirty="0">
                          <a:latin typeface="ＭＳ Ｐゴシック"/>
                          <a:cs typeface="ＭＳ Ｐゴシック"/>
                        </a:rPr>
                        <a:t>%</a:t>
                      </a:r>
                      <a:endParaRPr sz="1400">
                        <a:latin typeface="ＭＳ Ｐゴシック"/>
                        <a:cs typeface="ＭＳ Ｐゴシック"/>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845" algn="r">
                        <a:lnSpc>
                          <a:spcPct val="100000"/>
                        </a:lnSpc>
                        <a:spcBef>
                          <a:spcPts val="305"/>
                        </a:spcBef>
                      </a:pPr>
                      <a:r>
                        <a:rPr sz="1400" dirty="0">
                          <a:latin typeface="ＭＳ Ｐゴシック"/>
                          <a:cs typeface="ＭＳ Ｐゴシック"/>
                        </a:rPr>
                        <a:t>16</a:t>
                      </a:r>
                      <a:r>
                        <a:rPr sz="1400" spc="-5" dirty="0">
                          <a:latin typeface="ＭＳ Ｐゴシック"/>
                          <a:cs typeface="ＭＳ Ｐゴシック"/>
                        </a:rPr>
                        <a:t>.</a:t>
                      </a:r>
                      <a:r>
                        <a:rPr sz="1400" spc="5" dirty="0">
                          <a:latin typeface="ＭＳ Ｐゴシック"/>
                          <a:cs typeface="ＭＳ Ｐゴシック"/>
                        </a:rPr>
                        <a:t>2</a:t>
                      </a:r>
                      <a:r>
                        <a:rPr sz="1400" dirty="0">
                          <a:latin typeface="ＭＳ Ｐゴシック"/>
                          <a:cs typeface="ＭＳ Ｐゴシック"/>
                        </a:rPr>
                        <a:t>%</a:t>
                      </a:r>
                      <a:endParaRPr sz="1400">
                        <a:latin typeface="ＭＳ Ｐゴシック"/>
                        <a:cs typeface="ＭＳ Ｐゴシック"/>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209" algn="r">
                        <a:lnSpc>
                          <a:spcPct val="100000"/>
                        </a:lnSpc>
                        <a:spcBef>
                          <a:spcPts val="305"/>
                        </a:spcBef>
                      </a:pPr>
                      <a:r>
                        <a:rPr sz="1400" dirty="0">
                          <a:latin typeface="ＭＳ Ｐゴシック"/>
                          <a:cs typeface="ＭＳ Ｐゴシック"/>
                        </a:rPr>
                        <a:t>0</a:t>
                      </a:r>
                      <a:r>
                        <a:rPr sz="1400" spc="-5" dirty="0">
                          <a:latin typeface="ＭＳ Ｐゴシック"/>
                          <a:cs typeface="ＭＳ Ｐゴシック"/>
                        </a:rPr>
                        <a:t>.</a:t>
                      </a:r>
                      <a:r>
                        <a:rPr sz="1400" spc="5" dirty="0">
                          <a:latin typeface="ＭＳ Ｐゴシック"/>
                          <a:cs typeface="ＭＳ Ｐゴシック"/>
                        </a:rPr>
                        <a:t>1</a:t>
                      </a:r>
                      <a:r>
                        <a:rPr sz="1400" dirty="0">
                          <a:latin typeface="ＭＳ Ｐゴシック"/>
                          <a:cs typeface="ＭＳ Ｐゴシック"/>
                        </a:rPr>
                        <a:t>%</a:t>
                      </a:r>
                      <a:endParaRPr sz="1400">
                        <a:latin typeface="ＭＳ Ｐゴシック"/>
                        <a:cs typeface="ＭＳ Ｐゴシック"/>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4365">
                        <a:lnSpc>
                          <a:spcPct val="100000"/>
                        </a:lnSpc>
                        <a:spcBef>
                          <a:spcPts val="305"/>
                        </a:spcBef>
                      </a:pPr>
                      <a:r>
                        <a:rPr sz="1400" dirty="0">
                          <a:latin typeface="ＭＳ Ｐゴシック"/>
                          <a:cs typeface="ＭＳ Ｐゴシック"/>
                        </a:rPr>
                        <a:t>27.4%</a:t>
                      </a:r>
                      <a:endParaRPr sz="1400">
                        <a:latin typeface="ＭＳ Ｐゴシック"/>
                        <a:cs typeface="ＭＳ Ｐゴシック"/>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209" algn="r">
                        <a:lnSpc>
                          <a:spcPct val="100000"/>
                        </a:lnSpc>
                        <a:spcBef>
                          <a:spcPts val="305"/>
                        </a:spcBef>
                      </a:pPr>
                      <a:r>
                        <a:rPr sz="1400" dirty="0">
                          <a:latin typeface="ＭＳ Ｐゴシック"/>
                          <a:cs typeface="ＭＳ Ｐゴシック"/>
                        </a:rPr>
                        <a:t>0</a:t>
                      </a:r>
                      <a:r>
                        <a:rPr sz="1400" spc="-5" dirty="0">
                          <a:latin typeface="ＭＳ Ｐゴシック"/>
                          <a:cs typeface="ＭＳ Ｐゴシック"/>
                        </a:rPr>
                        <a:t>.</a:t>
                      </a:r>
                      <a:r>
                        <a:rPr sz="1400" spc="5" dirty="0">
                          <a:latin typeface="ＭＳ Ｐゴシック"/>
                          <a:cs typeface="ＭＳ Ｐゴシック"/>
                        </a:rPr>
                        <a:t>0</a:t>
                      </a:r>
                      <a:r>
                        <a:rPr sz="1400" dirty="0">
                          <a:latin typeface="ＭＳ Ｐゴシック"/>
                          <a:cs typeface="ＭＳ Ｐゴシック"/>
                        </a:rPr>
                        <a:t>%</a:t>
                      </a:r>
                      <a:endParaRPr sz="1400">
                        <a:latin typeface="ＭＳ Ｐゴシック"/>
                        <a:cs typeface="ＭＳ Ｐゴシック"/>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34365">
                        <a:lnSpc>
                          <a:spcPct val="100000"/>
                        </a:lnSpc>
                        <a:spcBef>
                          <a:spcPts val="305"/>
                        </a:spcBef>
                      </a:pPr>
                      <a:r>
                        <a:rPr sz="1400" dirty="0">
                          <a:latin typeface="ＭＳ Ｐゴシック"/>
                          <a:cs typeface="ＭＳ Ｐゴシック"/>
                        </a:rPr>
                        <a:t>54.4%</a:t>
                      </a:r>
                      <a:endParaRPr sz="1400">
                        <a:latin typeface="ＭＳ Ｐゴシック"/>
                        <a:cs typeface="ＭＳ Ｐゴシック"/>
                      </a:endParaRPr>
                    </a:p>
                  </a:txBody>
                  <a:tcPr marL="0" marR="0" marT="3873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305180">
                <a:tc>
                  <a:txBody>
                    <a:bodyPr/>
                    <a:lstStyle/>
                    <a:p>
                      <a:pPr marR="262255" algn="r">
                        <a:lnSpc>
                          <a:spcPct val="100000"/>
                        </a:lnSpc>
                        <a:spcBef>
                          <a:spcPts val="309"/>
                        </a:spcBef>
                      </a:pPr>
                      <a:r>
                        <a:rPr sz="1400" dirty="0">
                          <a:latin typeface="ＭＳ Ｐゴシック"/>
                          <a:cs typeface="ＭＳ Ｐゴシック"/>
                        </a:rPr>
                        <a:t>変更</a:t>
                      </a:r>
                      <a:endParaRPr sz="1400">
                        <a:latin typeface="ＭＳ Ｐゴシック"/>
                        <a:cs typeface="ＭＳ Ｐゴシック"/>
                      </a:endParaRPr>
                    </a:p>
                  </a:txBody>
                  <a:tcPr marL="0" marR="0" marT="3936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845" algn="r">
                        <a:lnSpc>
                          <a:spcPct val="100000"/>
                        </a:lnSpc>
                        <a:spcBef>
                          <a:spcPts val="309"/>
                        </a:spcBef>
                      </a:pPr>
                      <a:r>
                        <a:rPr sz="1400" dirty="0">
                          <a:latin typeface="ＭＳ Ｐゴシック"/>
                          <a:cs typeface="ＭＳ Ｐゴシック"/>
                        </a:rPr>
                        <a:t>0</a:t>
                      </a:r>
                      <a:r>
                        <a:rPr sz="1400" spc="-5" dirty="0">
                          <a:latin typeface="ＭＳ Ｐゴシック"/>
                          <a:cs typeface="ＭＳ Ｐゴシック"/>
                        </a:rPr>
                        <a:t>.</a:t>
                      </a:r>
                      <a:r>
                        <a:rPr sz="1400" spc="5" dirty="0">
                          <a:latin typeface="ＭＳ Ｐゴシック"/>
                          <a:cs typeface="ＭＳ Ｐゴシック"/>
                        </a:rPr>
                        <a:t>1</a:t>
                      </a:r>
                      <a:r>
                        <a:rPr sz="1400" dirty="0">
                          <a:latin typeface="ＭＳ Ｐゴシック"/>
                          <a:cs typeface="ＭＳ Ｐゴシック"/>
                        </a:rPr>
                        <a:t>%</a:t>
                      </a:r>
                      <a:endParaRPr sz="1400">
                        <a:latin typeface="ＭＳ Ｐゴシック"/>
                        <a:cs typeface="ＭＳ Ｐゴシック"/>
                      </a:endParaRPr>
                    </a:p>
                  </a:txBody>
                  <a:tcPr marL="0" marR="0" marT="3936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845" algn="r">
                        <a:lnSpc>
                          <a:spcPct val="100000"/>
                        </a:lnSpc>
                        <a:spcBef>
                          <a:spcPts val="309"/>
                        </a:spcBef>
                      </a:pPr>
                      <a:r>
                        <a:rPr sz="1400" dirty="0">
                          <a:latin typeface="ＭＳ Ｐゴシック"/>
                          <a:cs typeface="ＭＳ Ｐゴシック"/>
                        </a:rPr>
                        <a:t>7</a:t>
                      </a:r>
                      <a:r>
                        <a:rPr sz="1400" spc="-5" dirty="0">
                          <a:latin typeface="ＭＳ Ｐゴシック"/>
                          <a:cs typeface="ＭＳ Ｐゴシック"/>
                        </a:rPr>
                        <a:t>.</a:t>
                      </a:r>
                      <a:r>
                        <a:rPr sz="1400" spc="5" dirty="0">
                          <a:latin typeface="ＭＳ Ｐゴシック"/>
                          <a:cs typeface="ＭＳ Ｐゴシック"/>
                        </a:rPr>
                        <a:t>5</a:t>
                      </a:r>
                      <a:r>
                        <a:rPr sz="1400" dirty="0">
                          <a:latin typeface="ＭＳ Ｐゴシック"/>
                          <a:cs typeface="ＭＳ Ｐゴシック"/>
                        </a:rPr>
                        <a:t>%</a:t>
                      </a:r>
                      <a:endParaRPr sz="1400">
                        <a:latin typeface="ＭＳ Ｐゴシック"/>
                        <a:cs typeface="ＭＳ Ｐゴシック"/>
                      </a:endParaRPr>
                    </a:p>
                  </a:txBody>
                  <a:tcPr marL="0" marR="0" marT="3936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845" algn="r">
                        <a:lnSpc>
                          <a:spcPct val="100000"/>
                        </a:lnSpc>
                        <a:spcBef>
                          <a:spcPts val="309"/>
                        </a:spcBef>
                      </a:pPr>
                      <a:r>
                        <a:rPr sz="1400" dirty="0">
                          <a:latin typeface="ＭＳ Ｐゴシック"/>
                          <a:cs typeface="ＭＳ Ｐゴシック"/>
                        </a:rPr>
                        <a:t>0</a:t>
                      </a:r>
                      <a:r>
                        <a:rPr sz="1400" spc="-5" dirty="0">
                          <a:latin typeface="ＭＳ Ｐゴシック"/>
                          <a:cs typeface="ＭＳ Ｐゴシック"/>
                        </a:rPr>
                        <a:t>.</a:t>
                      </a:r>
                      <a:r>
                        <a:rPr sz="1400" spc="5" dirty="0">
                          <a:latin typeface="ＭＳ Ｐゴシック"/>
                          <a:cs typeface="ＭＳ Ｐゴシック"/>
                        </a:rPr>
                        <a:t>0</a:t>
                      </a:r>
                      <a:r>
                        <a:rPr sz="1400" dirty="0">
                          <a:latin typeface="ＭＳ Ｐゴシック"/>
                          <a:cs typeface="ＭＳ Ｐゴシック"/>
                        </a:rPr>
                        <a:t>%</a:t>
                      </a:r>
                      <a:endParaRPr sz="1400">
                        <a:latin typeface="ＭＳ Ｐゴシック"/>
                        <a:cs typeface="ＭＳ Ｐゴシック"/>
                      </a:endParaRPr>
                    </a:p>
                  </a:txBody>
                  <a:tcPr marL="0" marR="0" marT="3936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845" algn="r">
                        <a:lnSpc>
                          <a:spcPct val="100000"/>
                        </a:lnSpc>
                        <a:spcBef>
                          <a:spcPts val="309"/>
                        </a:spcBef>
                      </a:pPr>
                      <a:r>
                        <a:rPr sz="1400" dirty="0">
                          <a:latin typeface="ＭＳ Ｐゴシック"/>
                          <a:cs typeface="ＭＳ Ｐゴシック"/>
                        </a:rPr>
                        <a:t>92</a:t>
                      </a:r>
                      <a:r>
                        <a:rPr sz="1400" spc="-5" dirty="0">
                          <a:latin typeface="ＭＳ Ｐゴシック"/>
                          <a:cs typeface="ＭＳ Ｐゴシック"/>
                        </a:rPr>
                        <a:t>.</a:t>
                      </a:r>
                      <a:r>
                        <a:rPr sz="1400" spc="5" dirty="0">
                          <a:latin typeface="ＭＳ Ｐゴシック"/>
                          <a:cs typeface="ＭＳ Ｐゴシック"/>
                        </a:rPr>
                        <a:t>4</a:t>
                      </a:r>
                      <a:r>
                        <a:rPr sz="1400" dirty="0">
                          <a:latin typeface="ＭＳ Ｐゴシック"/>
                          <a:cs typeface="ＭＳ Ｐゴシック"/>
                        </a:rPr>
                        <a:t>%</a:t>
                      </a:r>
                      <a:endParaRPr sz="1400">
                        <a:latin typeface="ＭＳ Ｐゴシック"/>
                        <a:cs typeface="ＭＳ Ｐゴシック"/>
                      </a:endParaRPr>
                    </a:p>
                  </a:txBody>
                  <a:tcPr marL="0" marR="0" marT="39369"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
        <p:nvSpPr>
          <p:cNvPr id="14" name="object 14"/>
          <p:cNvSpPr/>
          <p:nvPr/>
        </p:nvSpPr>
        <p:spPr>
          <a:xfrm>
            <a:off x="92964" y="6525768"/>
            <a:ext cx="9719945" cy="0"/>
          </a:xfrm>
          <a:custGeom>
            <a:avLst/>
            <a:gdLst/>
            <a:ahLst/>
            <a:cxnLst/>
            <a:rect l="l" t="t" r="r" b="b"/>
            <a:pathLst>
              <a:path w="9719945">
                <a:moveTo>
                  <a:pt x="0" y="0"/>
                </a:moveTo>
                <a:lnTo>
                  <a:pt x="9719944" y="0"/>
                </a:lnTo>
              </a:path>
            </a:pathLst>
          </a:custGeom>
          <a:ln w="9144">
            <a:solidFill>
              <a:srgbClr val="000000"/>
            </a:solidFill>
          </a:ln>
        </p:spPr>
        <p:txBody>
          <a:bodyPr wrap="square" lIns="0" tIns="0" rIns="0" bIns="0" rtlCol="0"/>
          <a:lstStyle/>
          <a:p>
            <a:endParaRPr/>
          </a:p>
        </p:txBody>
      </p:sp>
      <p:sp>
        <p:nvSpPr>
          <p:cNvPr id="15" name="object 15"/>
          <p:cNvSpPr/>
          <p:nvPr/>
        </p:nvSpPr>
        <p:spPr>
          <a:xfrm>
            <a:off x="2956305" y="2842260"/>
            <a:ext cx="944880" cy="224154"/>
          </a:xfrm>
          <a:custGeom>
            <a:avLst/>
            <a:gdLst/>
            <a:ahLst/>
            <a:cxnLst/>
            <a:rect l="l" t="t" r="r" b="b"/>
            <a:pathLst>
              <a:path w="944879" h="224155">
                <a:moveTo>
                  <a:pt x="0" y="224027"/>
                </a:moveTo>
                <a:lnTo>
                  <a:pt x="944880" y="0"/>
                </a:lnTo>
              </a:path>
            </a:pathLst>
          </a:custGeom>
          <a:ln w="12192">
            <a:solidFill>
              <a:srgbClr val="000000"/>
            </a:solidFill>
          </a:ln>
        </p:spPr>
        <p:txBody>
          <a:bodyPr wrap="square" lIns="0" tIns="0" rIns="0" bIns="0" rtlCol="0"/>
          <a:lstStyle/>
          <a:p>
            <a:endParaRPr/>
          </a:p>
        </p:txBody>
      </p:sp>
      <p:sp>
        <p:nvSpPr>
          <p:cNvPr id="16" name="object 16"/>
          <p:cNvSpPr/>
          <p:nvPr/>
        </p:nvSpPr>
        <p:spPr>
          <a:xfrm>
            <a:off x="3901185" y="2842260"/>
            <a:ext cx="943610" cy="224154"/>
          </a:xfrm>
          <a:custGeom>
            <a:avLst/>
            <a:gdLst/>
            <a:ahLst/>
            <a:cxnLst/>
            <a:rect l="l" t="t" r="r" b="b"/>
            <a:pathLst>
              <a:path w="943610" h="224155">
                <a:moveTo>
                  <a:pt x="0" y="224027"/>
                </a:moveTo>
                <a:lnTo>
                  <a:pt x="943355" y="0"/>
                </a:lnTo>
              </a:path>
            </a:pathLst>
          </a:custGeom>
          <a:ln w="12192">
            <a:solidFill>
              <a:srgbClr val="000000"/>
            </a:solidFill>
          </a:ln>
        </p:spPr>
        <p:txBody>
          <a:bodyPr wrap="square" lIns="0" tIns="0" rIns="0" bIns="0" rtlCol="0"/>
          <a:lstStyle/>
          <a:p>
            <a:endParaRPr/>
          </a:p>
        </p:txBody>
      </p:sp>
      <p:sp>
        <p:nvSpPr>
          <p:cNvPr id="17" name="object 17"/>
          <p:cNvSpPr/>
          <p:nvPr/>
        </p:nvSpPr>
        <p:spPr>
          <a:xfrm>
            <a:off x="2956305" y="3291840"/>
            <a:ext cx="944880" cy="224154"/>
          </a:xfrm>
          <a:custGeom>
            <a:avLst/>
            <a:gdLst/>
            <a:ahLst/>
            <a:cxnLst/>
            <a:rect l="l" t="t" r="r" b="b"/>
            <a:pathLst>
              <a:path w="944879" h="224154">
                <a:moveTo>
                  <a:pt x="0" y="224027"/>
                </a:moveTo>
                <a:lnTo>
                  <a:pt x="944880" y="0"/>
                </a:lnTo>
              </a:path>
            </a:pathLst>
          </a:custGeom>
          <a:ln w="12192">
            <a:solidFill>
              <a:srgbClr val="000000"/>
            </a:solidFill>
          </a:ln>
        </p:spPr>
        <p:txBody>
          <a:bodyPr wrap="square" lIns="0" tIns="0" rIns="0" bIns="0" rtlCol="0"/>
          <a:lstStyle/>
          <a:p>
            <a:endParaRPr/>
          </a:p>
        </p:txBody>
      </p:sp>
      <p:sp>
        <p:nvSpPr>
          <p:cNvPr id="18" name="object 18"/>
          <p:cNvSpPr/>
          <p:nvPr/>
        </p:nvSpPr>
        <p:spPr>
          <a:xfrm>
            <a:off x="3901185" y="3291840"/>
            <a:ext cx="943610" cy="224154"/>
          </a:xfrm>
          <a:custGeom>
            <a:avLst/>
            <a:gdLst/>
            <a:ahLst/>
            <a:cxnLst/>
            <a:rect l="l" t="t" r="r" b="b"/>
            <a:pathLst>
              <a:path w="943610" h="224154">
                <a:moveTo>
                  <a:pt x="0" y="224027"/>
                </a:moveTo>
                <a:lnTo>
                  <a:pt x="943355" y="0"/>
                </a:lnTo>
              </a:path>
            </a:pathLst>
          </a:custGeom>
          <a:ln w="12192">
            <a:solidFill>
              <a:srgbClr val="000000"/>
            </a:solidFill>
          </a:ln>
        </p:spPr>
        <p:txBody>
          <a:bodyPr wrap="square" lIns="0" tIns="0" rIns="0" bIns="0" rtlCol="0"/>
          <a:lstStyle/>
          <a:p>
            <a:endParaRPr/>
          </a:p>
        </p:txBody>
      </p:sp>
      <p:graphicFrame>
        <p:nvGraphicFramePr>
          <p:cNvPr id="19" name="object 19"/>
          <p:cNvGraphicFramePr>
            <a:graphicFrameLocks noGrp="1"/>
          </p:cNvGraphicFramePr>
          <p:nvPr/>
        </p:nvGraphicFramePr>
        <p:xfrm>
          <a:off x="266128" y="2611882"/>
          <a:ext cx="4570730" cy="897634"/>
        </p:xfrm>
        <a:graphic>
          <a:graphicData uri="http://schemas.openxmlformats.org/drawingml/2006/table">
            <a:tbl>
              <a:tblPr firstRow="1" bandRow="1">
                <a:tableStyleId>{2D5ABB26-0587-4C30-8999-92F81FD0307C}</a:tableStyleId>
              </a:tblPr>
              <a:tblGrid>
                <a:gridCol w="796290"/>
                <a:gridCol w="943610"/>
                <a:gridCol w="943610"/>
                <a:gridCol w="943610"/>
                <a:gridCol w="943610"/>
              </a:tblGrid>
              <a:tr h="224408">
                <a:tc>
                  <a:txBody>
                    <a:bodyPr/>
                    <a:lstStyle/>
                    <a:p>
                      <a:pPr algn="ctr">
                        <a:lnSpc>
                          <a:spcPct val="100000"/>
                        </a:lnSpc>
                        <a:spcBef>
                          <a:spcPts val="235"/>
                        </a:spcBef>
                      </a:pPr>
                      <a:r>
                        <a:rPr sz="1000" spc="-5" dirty="0">
                          <a:latin typeface="ＭＳ Ｐゴシック"/>
                          <a:cs typeface="ＭＳ Ｐゴシック"/>
                        </a:rPr>
                        <a:t>要支援１</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CEADA"/>
                    </a:solidFill>
                  </a:tcPr>
                </a:tc>
                <a:tc>
                  <a:txBody>
                    <a:bodyPr/>
                    <a:lstStyle/>
                    <a:p>
                      <a:pPr marL="188595">
                        <a:lnSpc>
                          <a:spcPct val="100000"/>
                        </a:lnSpc>
                        <a:spcBef>
                          <a:spcPts val="235"/>
                        </a:spcBef>
                      </a:pPr>
                      <a:r>
                        <a:rPr sz="1000" spc="-5" dirty="0">
                          <a:latin typeface="ＭＳ Ｐゴシック"/>
                          <a:cs typeface="ＭＳ Ｐゴシック"/>
                        </a:rPr>
                        <a:t>６</a:t>
                      </a:r>
                      <a:r>
                        <a:rPr sz="1000" dirty="0">
                          <a:latin typeface="ＭＳ Ｐゴシック"/>
                          <a:cs typeface="ＭＳ Ｐゴシック"/>
                        </a:rPr>
                        <a:t>ヶ</a:t>
                      </a:r>
                      <a:r>
                        <a:rPr sz="1000" spc="-5" dirty="0">
                          <a:latin typeface="ＭＳ Ｐゴシック"/>
                          <a:cs typeface="ＭＳ Ｐゴシック"/>
                        </a:rPr>
                        <a:t>月以下</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88595">
                        <a:lnSpc>
                          <a:spcPct val="100000"/>
                        </a:lnSpc>
                        <a:spcBef>
                          <a:spcPts val="235"/>
                        </a:spcBef>
                      </a:pPr>
                      <a:r>
                        <a:rPr sz="1000" spc="-5" dirty="0">
                          <a:latin typeface="ＭＳ Ｐゴシック"/>
                          <a:cs typeface="ＭＳ Ｐゴシック"/>
                        </a:rPr>
                        <a:t>７～12</a:t>
                      </a:r>
                      <a:r>
                        <a:rPr sz="1000" dirty="0">
                          <a:latin typeface="ＭＳ Ｐゴシック"/>
                          <a:cs typeface="ＭＳ Ｐゴシック"/>
                        </a:rPr>
                        <a:t>ヶ月</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67640">
                        <a:lnSpc>
                          <a:spcPct val="100000"/>
                        </a:lnSpc>
                        <a:spcBef>
                          <a:spcPts val="235"/>
                        </a:spcBef>
                      </a:pPr>
                      <a:r>
                        <a:rPr sz="1000" dirty="0">
                          <a:latin typeface="ＭＳ Ｐゴシック"/>
                          <a:cs typeface="ＭＳ Ｐゴシック"/>
                        </a:rPr>
                        <a:t>13～24ヶ月</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67640">
                        <a:lnSpc>
                          <a:spcPct val="100000"/>
                        </a:lnSpc>
                        <a:spcBef>
                          <a:spcPts val="235"/>
                        </a:spcBef>
                      </a:pPr>
                      <a:r>
                        <a:rPr sz="1000" dirty="0">
                          <a:latin typeface="ＭＳ Ｐゴシック"/>
                          <a:cs typeface="ＭＳ Ｐゴシック"/>
                        </a:rPr>
                        <a:t>25～36ヶ月</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24409">
                <a:tc>
                  <a:txBody>
                    <a:bodyPr/>
                    <a:lstStyle/>
                    <a:p>
                      <a:pPr algn="ctr">
                        <a:lnSpc>
                          <a:spcPct val="100000"/>
                        </a:lnSpc>
                        <a:spcBef>
                          <a:spcPts val="235"/>
                        </a:spcBef>
                      </a:pPr>
                      <a:r>
                        <a:rPr sz="1000" spc="-5" dirty="0">
                          <a:latin typeface="ＭＳ Ｐゴシック"/>
                          <a:cs typeface="ＭＳ Ｐゴシック"/>
                        </a:rPr>
                        <a:t>新規</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209" algn="r">
                        <a:lnSpc>
                          <a:spcPct val="100000"/>
                        </a:lnSpc>
                        <a:spcBef>
                          <a:spcPts val="235"/>
                        </a:spcBef>
                      </a:pPr>
                      <a:r>
                        <a:rPr sz="1000" spc="5" dirty="0">
                          <a:latin typeface="ＭＳ Ｐゴシック"/>
                          <a:cs typeface="ＭＳ Ｐゴシック"/>
                        </a:rPr>
                        <a:t>5</a:t>
                      </a:r>
                      <a:r>
                        <a:rPr sz="1000" spc="-5" dirty="0">
                          <a:latin typeface="ＭＳ Ｐゴシック"/>
                          <a:cs typeface="ＭＳ Ｐゴシック"/>
                        </a:rPr>
                        <a:t>.</a:t>
                      </a:r>
                      <a:r>
                        <a:rPr sz="1000" spc="5" dirty="0">
                          <a:latin typeface="ＭＳ Ｐゴシック"/>
                          <a:cs typeface="ＭＳ Ｐゴシック"/>
                        </a:rPr>
                        <a:t>3</a:t>
                      </a:r>
                      <a:r>
                        <a:rPr sz="1000" dirty="0">
                          <a:latin typeface="ＭＳ Ｐゴシック"/>
                          <a:cs typeface="ＭＳ Ｐゴシック"/>
                        </a:rPr>
                        <a:t>%</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209" algn="r">
                        <a:lnSpc>
                          <a:spcPct val="100000"/>
                        </a:lnSpc>
                        <a:spcBef>
                          <a:spcPts val="235"/>
                        </a:spcBef>
                      </a:pPr>
                      <a:r>
                        <a:rPr sz="1000" spc="5" dirty="0">
                          <a:latin typeface="ＭＳ Ｐゴシック"/>
                          <a:cs typeface="ＭＳ Ｐゴシック"/>
                        </a:rPr>
                        <a:t>94</a:t>
                      </a:r>
                      <a:r>
                        <a:rPr sz="1000" spc="-5" dirty="0">
                          <a:latin typeface="ＭＳ Ｐゴシック"/>
                          <a:cs typeface="ＭＳ Ｐゴシック"/>
                        </a:rPr>
                        <a:t>.</a:t>
                      </a:r>
                      <a:r>
                        <a:rPr sz="1000" spc="5" dirty="0">
                          <a:latin typeface="ＭＳ Ｐゴシック"/>
                          <a:cs typeface="ＭＳ Ｐゴシック"/>
                        </a:rPr>
                        <a:t>7</a:t>
                      </a:r>
                      <a:r>
                        <a:rPr sz="1000" dirty="0">
                          <a:latin typeface="ＭＳ Ｐゴシック"/>
                          <a:cs typeface="ＭＳ Ｐゴシック"/>
                        </a:rPr>
                        <a:t>%</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24409">
                <a:tc>
                  <a:txBody>
                    <a:bodyPr/>
                    <a:lstStyle/>
                    <a:p>
                      <a:pPr algn="ctr">
                        <a:lnSpc>
                          <a:spcPct val="100000"/>
                        </a:lnSpc>
                        <a:spcBef>
                          <a:spcPts val="235"/>
                        </a:spcBef>
                      </a:pPr>
                      <a:r>
                        <a:rPr sz="1000" spc="-5" dirty="0">
                          <a:latin typeface="ＭＳ Ｐゴシック"/>
                          <a:cs typeface="ＭＳ Ｐゴシック"/>
                        </a:rPr>
                        <a:t>更新</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209" algn="r">
                        <a:lnSpc>
                          <a:spcPct val="100000"/>
                        </a:lnSpc>
                        <a:spcBef>
                          <a:spcPts val="235"/>
                        </a:spcBef>
                      </a:pPr>
                      <a:r>
                        <a:rPr sz="1000" spc="5" dirty="0">
                          <a:latin typeface="ＭＳ Ｐゴシック"/>
                          <a:cs typeface="ＭＳ Ｐゴシック"/>
                        </a:rPr>
                        <a:t>0</a:t>
                      </a:r>
                      <a:r>
                        <a:rPr sz="1000" spc="-5" dirty="0">
                          <a:latin typeface="ＭＳ Ｐゴシック"/>
                          <a:cs typeface="ＭＳ Ｐゴシック"/>
                        </a:rPr>
                        <a:t>.</a:t>
                      </a:r>
                      <a:r>
                        <a:rPr sz="1000" spc="5" dirty="0">
                          <a:latin typeface="ＭＳ Ｐゴシック"/>
                          <a:cs typeface="ＭＳ Ｐゴシック"/>
                        </a:rPr>
                        <a:t>2</a:t>
                      </a:r>
                      <a:r>
                        <a:rPr sz="1000" dirty="0">
                          <a:latin typeface="ＭＳ Ｐゴシック"/>
                          <a:cs typeface="ＭＳ Ｐゴシック"/>
                        </a:rPr>
                        <a:t>%</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209" algn="r">
                        <a:lnSpc>
                          <a:spcPct val="100000"/>
                        </a:lnSpc>
                        <a:spcBef>
                          <a:spcPts val="235"/>
                        </a:spcBef>
                      </a:pPr>
                      <a:r>
                        <a:rPr sz="1000" spc="5" dirty="0">
                          <a:latin typeface="ＭＳ Ｐゴシック"/>
                          <a:cs typeface="ＭＳ Ｐゴシック"/>
                        </a:rPr>
                        <a:t>18</a:t>
                      </a:r>
                      <a:r>
                        <a:rPr sz="1000" spc="-5" dirty="0">
                          <a:latin typeface="ＭＳ Ｐゴシック"/>
                          <a:cs typeface="ＭＳ Ｐゴシック"/>
                        </a:rPr>
                        <a:t>.</a:t>
                      </a:r>
                      <a:r>
                        <a:rPr sz="1000" spc="5" dirty="0">
                          <a:latin typeface="ＭＳ Ｐゴシック"/>
                          <a:cs typeface="ＭＳ Ｐゴシック"/>
                        </a:rPr>
                        <a:t>5</a:t>
                      </a:r>
                      <a:r>
                        <a:rPr sz="1000" dirty="0">
                          <a:latin typeface="ＭＳ Ｐゴシック"/>
                          <a:cs typeface="ＭＳ Ｐゴシック"/>
                        </a:rPr>
                        <a:t>%</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26110">
                        <a:lnSpc>
                          <a:spcPct val="100000"/>
                        </a:lnSpc>
                        <a:spcBef>
                          <a:spcPts val="235"/>
                        </a:spcBef>
                      </a:pPr>
                      <a:r>
                        <a:rPr sz="1000" dirty="0">
                          <a:latin typeface="ＭＳ Ｐゴシック"/>
                          <a:cs typeface="ＭＳ Ｐゴシック"/>
                        </a:rPr>
                        <a:t>32.1%</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26110">
                        <a:lnSpc>
                          <a:spcPct val="100000"/>
                        </a:lnSpc>
                        <a:spcBef>
                          <a:spcPts val="235"/>
                        </a:spcBef>
                      </a:pPr>
                      <a:r>
                        <a:rPr sz="1000" dirty="0">
                          <a:latin typeface="ＭＳ Ｐゴシック"/>
                          <a:cs typeface="ＭＳ Ｐゴシック"/>
                        </a:rPr>
                        <a:t>49.2%</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24408">
                <a:tc>
                  <a:txBody>
                    <a:bodyPr/>
                    <a:lstStyle/>
                    <a:p>
                      <a:pPr algn="ctr">
                        <a:lnSpc>
                          <a:spcPct val="100000"/>
                        </a:lnSpc>
                        <a:spcBef>
                          <a:spcPts val="235"/>
                        </a:spcBef>
                      </a:pPr>
                      <a:r>
                        <a:rPr sz="1000" spc="-5" dirty="0">
                          <a:latin typeface="ＭＳ Ｐゴシック"/>
                          <a:cs typeface="ＭＳ Ｐゴシック"/>
                        </a:rPr>
                        <a:t>変更</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209" algn="r">
                        <a:lnSpc>
                          <a:spcPct val="100000"/>
                        </a:lnSpc>
                        <a:spcBef>
                          <a:spcPts val="235"/>
                        </a:spcBef>
                      </a:pPr>
                      <a:r>
                        <a:rPr sz="1000" spc="5" dirty="0">
                          <a:latin typeface="ＭＳ Ｐゴシック"/>
                          <a:cs typeface="ＭＳ Ｐゴシック"/>
                        </a:rPr>
                        <a:t>9</a:t>
                      </a:r>
                      <a:r>
                        <a:rPr sz="1000" spc="-5" dirty="0">
                          <a:latin typeface="ＭＳ Ｐゴシック"/>
                          <a:cs typeface="ＭＳ Ｐゴシック"/>
                        </a:rPr>
                        <a:t>.</a:t>
                      </a:r>
                      <a:r>
                        <a:rPr sz="1000" spc="5" dirty="0">
                          <a:latin typeface="ＭＳ Ｐゴシック"/>
                          <a:cs typeface="ＭＳ Ｐゴシック"/>
                        </a:rPr>
                        <a:t>0</a:t>
                      </a:r>
                      <a:r>
                        <a:rPr sz="1000" dirty="0">
                          <a:latin typeface="ＭＳ Ｐゴシック"/>
                          <a:cs typeface="ＭＳ Ｐゴシック"/>
                        </a:rPr>
                        <a:t>%</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209" algn="r">
                        <a:lnSpc>
                          <a:spcPct val="100000"/>
                        </a:lnSpc>
                        <a:spcBef>
                          <a:spcPts val="235"/>
                        </a:spcBef>
                      </a:pPr>
                      <a:r>
                        <a:rPr sz="1000" spc="5" dirty="0">
                          <a:latin typeface="ＭＳ Ｐゴシック"/>
                          <a:cs typeface="ＭＳ Ｐゴシック"/>
                        </a:rPr>
                        <a:t>91</a:t>
                      </a:r>
                      <a:r>
                        <a:rPr sz="1000" spc="-5" dirty="0">
                          <a:latin typeface="ＭＳ Ｐゴシック"/>
                          <a:cs typeface="ＭＳ Ｐゴシック"/>
                        </a:rPr>
                        <a:t>.</a:t>
                      </a:r>
                      <a:r>
                        <a:rPr sz="1000" spc="5" dirty="0">
                          <a:latin typeface="ＭＳ Ｐゴシック"/>
                          <a:cs typeface="ＭＳ Ｐゴシック"/>
                        </a:rPr>
                        <a:t>0</a:t>
                      </a:r>
                      <a:r>
                        <a:rPr sz="1000" dirty="0">
                          <a:latin typeface="ＭＳ Ｐゴシック"/>
                          <a:cs typeface="ＭＳ Ｐゴシック"/>
                        </a:rPr>
                        <a:t>%</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
        <p:nvSpPr>
          <p:cNvPr id="20" name="object 20"/>
          <p:cNvSpPr/>
          <p:nvPr/>
        </p:nvSpPr>
        <p:spPr>
          <a:xfrm>
            <a:off x="7772654" y="2842260"/>
            <a:ext cx="944880" cy="224154"/>
          </a:xfrm>
          <a:custGeom>
            <a:avLst/>
            <a:gdLst/>
            <a:ahLst/>
            <a:cxnLst/>
            <a:rect l="l" t="t" r="r" b="b"/>
            <a:pathLst>
              <a:path w="944879" h="224155">
                <a:moveTo>
                  <a:pt x="0" y="224027"/>
                </a:moveTo>
                <a:lnTo>
                  <a:pt x="944879" y="0"/>
                </a:lnTo>
              </a:path>
            </a:pathLst>
          </a:custGeom>
          <a:ln w="12192">
            <a:solidFill>
              <a:srgbClr val="000000"/>
            </a:solidFill>
          </a:ln>
        </p:spPr>
        <p:txBody>
          <a:bodyPr wrap="square" lIns="0" tIns="0" rIns="0" bIns="0" rtlCol="0"/>
          <a:lstStyle/>
          <a:p>
            <a:endParaRPr/>
          </a:p>
        </p:txBody>
      </p:sp>
      <p:sp>
        <p:nvSpPr>
          <p:cNvPr id="21" name="object 21"/>
          <p:cNvSpPr/>
          <p:nvPr/>
        </p:nvSpPr>
        <p:spPr>
          <a:xfrm>
            <a:off x="8717533" y="2842260"/>
            <a:ext cx="943610" cy="224154"/>
          </a:xfrm>
          <a:custGeom>
            <a:avLst/>
            <a:gdLst/>
            <a:ahLst/>
            <a:cxnLst/>
            <a:rect l="l" t="t" r="r" b="b"/>
            <a:pathLst>
              <a:path w="943609" h="224155">
                <a:moveTo>
                  <a:pt x="0" y="224027"/>
                </a:moveTo>
                <a:lnTo>
                  <a:pt x="943356" y="0"/>
                </a:lnTo>
              </a:path>
            </a:pathLst>
          </a:custGeom>
          <a:ln w="12192">
            <a:solidFill>
              <a:srgbClr val="000000"/>
            </a:solidFill>
          </a:ln>
        </p:spPr>
        <p:txBody>
          <a:bodyPr wrap="square" lIns="0" tIns="0" rIns="0" bIns="0" rtlCol="0"/>
          <a:lstStyle/>
          <a:p>
            <a:endParaRPr/>
          </a:p>
        </p:txBody>
      </p:sp>
      <p:sp>
        <p:nvSpPr>
          <p:cNvPr id="22" name="object 22"/>
          <p:cNvSpPr/>
          <p:nvPr/>
        </p:nvSpPr>
        <p:spPr>
          <a:xfrm>
            <a:off x="7772654" y="3291840"/>
            <a:ext cx="944880" cy="224154"/>
          </a:xfrm>
          <a:custGeom>
            <a:avLst/>
            <a:gdLst/>
            <a:ahLst/>
            <a:cxnLst/>
            <a:rect l="l" t="t" r="r" b="b"/>
            <a:pathLst>
              <a:path w="944879" h="224154">
                <a:moveTo>
                  <a:pt x="0" y="224027"/>
                </a:moveTo>
                <a:lnTo>
                  <a:pt x="944879" y="0"/>
                </a:lnTo>
              </a:path>
            </a:pathLst>
          </a:custGeom>
          <a:ln w="12192">
            <a:solidFill>
              <a:srgbClr val="000000"/>
            </a:solidFill>
          </a:ln>
        </p:spPr>
        <p:txBody>
          <a:bodyPr wrap="square" lIns="0" tIns="0" rIns="0" bIns="0" rtlCol="0"/>
          <a:lstStyle/>
          <a:p>
            <a:endParaRPr/>
          </a:p>
        </p:txBody>
      </p:sp>
      <p:sp>
        <p:nvSpPr>
          <p:cNvPr id="23" name="object 23"/>
          <p:cNvSpPr/>
          <p:nvPr/>
        </p:nvSpPr>
        <p:spPr>
          <a:xfrm>
            <a:off x="8717533" y="3291840"/>
            <a:ext cx="943610" cy="224154"/>
          </a:xfrm>
          <a:custGeom>
            <a:avLst/>
            <a:gdLst/>
            <a:ahLst/>
            <a:cxnLst/>
            <a:rect l="l" t="t" r="r" b="b"/>
            <a:pathLst>
              <a:path w="943609" h="224154">
                <a:moveTo>
                  <a:pt x="0" y="224027"/>
                </a:moveTo>
                <a:lnTo>
                  <a:pt x="943356" y="0"/>
                </a:lnTo>
              </a:path>
            </a:pathLst>
          </a:custGeom>
          <a:ln w="12192">
            <a:solidFill>
              <a:srgbClr val="000000"/>
            </a:solidFill>
          </a:ln>
        </p:spPr>
        <p:txBody>
          <a:bodyPr wrap="square" lIns="0" tIns="0" rIns="0" bIns="0" rtlCol="0"/>
          <a:lstStyle/>
          <a:p>
            <a:endParaRPr/>
          </a:p>
        </p:txBody>
      </p:sp>
      <p:graphicFrame>
        <p:nvGraphicFramePr>
          <p:cNvPr id="24" name="object 24"/>
          <p:cNvGraphicFramePr>
            <a:graphicFrameLocks noGrp="1"/>
          </p:cNvGraphicFramePr>
          <p:nvPr/>
        </p:nvGraphicFramePr>
        <p:xfrm>
          <a:off x="5082540" y="2611882"/>
          <a:ext cx="4570730" cy="897634"/>
        </p:xfrm>
        <a:graphic>
          <a:graphicData uri="http://schemas.openxmlformats.org/drawingml/2006/table">
            <a:tbl>
              <a:tblPr firstRow="1" bandRow="1">
                <a:tableStyleId>{2D5ABB26-0587-4C30-8999-92F81FD0307C}</a:tableStyleId>
              </a:tblPr>
              <a:tblGrid>
                <a:gridCol w="796290"/>
                <a:gridCol w="943610"/>
                <a:gridCol w="943610"/>
                <a:gridCol w="943610"/>
                <a:gridCol w="943610"/>
              </a:tblGrid>
              <a:tr h="224408">
                <a:tc>
                  <a:txBody>
                    <a:bodyPr/>
                    <a:lstStyle/>
                    <a:p>
                      <a:pPr algn="ctr">
                        <a:lnSpc>
                          <a:spcPct val="100000"/>
                        </a:lnSpc>
                        <a:spcBef>
                          <a:spcPts val="235"/>
                        </a:spcBef>
                      </a:pPr>
                      <a:r>
                        <a:rPr sz="1000" spc="-5" dirty="0">
                          <a:latin typeface="ＭＳ Ｐゴシック"/>
                          <a:cs typeface="ＭＳ Ｐゴシック"/>
                        </a:rPr>
                        <a:t>要支援２</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FCEADA"/>
                    </a:solidFill>
                  </a:tcPr>
                </a:tc>
                <a:tc>
                  <a:txBody>
                    <a:bodyPr/>
                    <a:lstStyle/>
                    <a:p>
                      <a:pPr marL="189230">
                        <a:lnSpc>
                          <a:spcPct val="100000"/>
                        </a:lnSpc>
                        <a:spcBef>
                          <a:spcPts val="235"/>
                        </a:spcBef>
                      </a:pPr>
                      <a:r>
                        <a:rPr sz="1000" spc="-5" dirty="0">
                          <a:latin typeface="ＭＳ Ｐゴシック"/>
                          <a:cs typeface="ＭＳ Ｐゴシック"/>
                        </a:rPr>
                        <a:t>６</a:t>
                      </a:r>
                      <a:r>
                        <a:rPr sz="1000" dirty="0">
                          <a:latin typeface="ＭＳ Ｐゴシック"/>
                          <a:cs typeface="ＭＳ Ｐゴシック"/>
                        </a:rPr>
                        <a:t>ヶ</a:t>
                      </a:r>
                      <a:r>
                        <a:rPr sz="1000" spc="-5" dirty="0">
                          <a:latin typeface="ＭＳ Ｐゴシック"/>
                          <a:cs typeface="ＭＳ Ｐゴシック"/>
                        </a:rPr>
                        <a:t>月以下</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89230">
                        <a:lnSpc>
                          <a:spcPct val="100000"/>
                        </a:lnSpc>
                        <a:spcBef>
                          <a:spcPts val="235"/>
                        </a:spcBef>
                      </a:pPr>
                      <a:r>
                        <a:rPr sz="1000" spc="-5" dirty="0">
                          <a:latin typeface="ＭＳ Ｐゴシック"/>
                          <a:cs typeface="ＭＳ Ｐゴシック"/>
                        </a:rPr>
                        <a:t>７～12</a:t>
                      </a:r>
                      <a:r>
                        <a:rPr sz="1000" dirty="0">
                          <a:latin typeface="ＭＳ Ｐゴシック"/>
                          <a:cs typeface="ＭＳ Ｐゴシック"/>
                        </a:rPr>
                        <a:t>ヶ月</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68275">
                        <a:lnSpc>
                          <a:spcPct val="100000"/>
                        </a:lnSpc>
                        <a:spcBef>
                          <a:spcPts val="235"/>
                        </a:spcBef>
                      </a:pPr>
                      <a:r>
                        <a:rPr sz="1000" dirty="0">
                          <a:latin typeface="ＭＳ Ｐゴシック"/>
                          <a:cs typeface="ＭＳ Ｐゴシック"/>
                        </a:rPr>
                        <a:t>13～24ヶ月</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68275">
                        <a:lnSpc>
                          <a:spcPct val="100000"/>
                        </a:lnSpc>
                        <a:spcBef>
                          <a:spcPts val="235"/>
                        </a:spcBef>
                      </a:pPr>
                      <a:r>
                        <a:rPr sz="1000" dirty="0">
                          <a:latin typeface="ＭＳ Ｐゴシック"/>
                          <a:cs typeface="ＭＳ Ｐゴシック"/>
                        </a:rPr>
                        <a:t>25～36ヶ月</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24409">
                <a:tc>
                  <a:txBody>
                    <a:bodyPr/>
                    <a:lstStyle/>
                    <a:p>
                      <a:pPr algn="ctr">
                        <a:lnSpc>
                          <a:spcPct val="100000"/>
                        </a:lnSpc>
                        <a:spcBef>
                          <a:spcPts val="235"/>
                        </a:spcBef>
                      </a:pPr>
                      <a:r>
                        <a:rPr sz="1000" spc="-5" dirty="0">
                          <a:latin typeface="ＭＳ Ｐゴシック"/>
                          <a:cs typeface="ＭＳ Ｐゴシック"/>
                        </a:rPr>
                        <a:t>新規</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940" algn="r">
                        <a:lnSpc>
                          <a:spcPct val="100000"/>
                        </a:lnSpc>
                        <a:spcBef>
                          <a:spcPts val="235"/>
                        </a:spcBef>
                      </a:pPr>
                      <a:r>
                        <a:rPr sz="1000" spc="5" dirty="0">
                          <a:latin typeface="ＭＳ Ｐゴシック"/>
                          <a:cs typeface="ＭＳ Ｐゴシック"/>
                        </a:rPr>
                        <a:t>5</a:t>
                      </a:r>
                      <a:r>
                        <a:rPr sz="1000" spc="-5" dirty="0">
                          <a:latin typeface="ＭＳ Ｐゴシック"/>
                          <a:cs typeface="ＭＳ Ｐゴシック"/>
                        </a:rPr>
                        <a:t>.</a:t>
                      </a:r>
                      <a:r>
                        <a:rPr sz="1000" spc="5" dirty="0">
                          <a:latin typeface="ＭＳ Ｐゴシック"/>
                          <a:cs typeface="ＭＳ Ｐゴシック"/>
                        </a:rPr>
                        <a:t>7</a:t>
                      </a:r>
                      <a:r>
                        <a:rPr sz="1000" dirty="0">
                          <a:latin typeface="ＭＳ Ｐゴシック"/>
                          <a:cs typeface="ＭＳ Ｐゴシック"/>
                        </a:rPr>
                        <a:t>%</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940" algn="r">
                        <a:lnSpc>
                          <a:spcPct val="100000"/>
                        </a:lnSpc>
                        <a:spcBef>
                          <a:spcPts val="235"/>
                        </a:spcBef>
                      </a:pPr>
                      <a:r>
                        <a:rPr sz="1000" spc="5" dirty="0">
                          <a:latin typeface="ＭＳ Ｐゴシック"/>
                          <a:cs typeface="ＭＳ Ｐゴシック"/>
                        </a:rPr>
                        <a:t>94</a:t>
                      </a:r>
                      <a:r>
                        <a:rPr sz="1000" spc="-5" dirty="0">
                          <a:latin typeface="ＭＳ Ｐゴシック"/>
                          <a:cs typeface="ＭＳ Ｐゴシック"/>
                        </a:rPr>
                        <a:t>.</a:t>
                      </a:r>
                      <a:r>
                        <a:rPr sz="1000" spc="5" dirty="0">
                          <a:latin typeface="ＭＳ Ｐゴシック"/>
                          <a:cs typeface="ＭＳ Ｐゴシック"/>
                        </a:rPr>
                        <a:t>3</a:t>
                      </a:r>
                      <a:r>
                        <a:rPr sz="1000" dirty="0">
                          <a:latin typeface="ＭＳ Ｐゴシック"/>
                          <a:cs typeface="ＭＳ Ｐゴシック"/>
                        </a:rPr>
                        <a:t>%</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24409">
                <a:tc>
                  <a:txBody>
                    <a:bodyPr/>
                    <a:lstStyle/>
                    <a:p>
                      <a:pPr algn="ctr">
                        <a:lnSpc>
                          <a:spcPct val="100000"/>
                        </a:lnSpc>
                        <a:spcBef>
                          <a:spcPts val="235"/>
                        </a:spcBef>
                      </a:pPr>
                      <a:r>
                        <a:rPr sz="1000" spc="-5" dirty="0">
                          <a:latin typeface="ＭＳ Ｐゴシック"/>
                          <a:cs typeface="ＭＳ Ｐゴシック"/>
                        </a:rPr>
                        <a:t>更新</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940" algn="r">
                        <a:lnSpc>
                          <a:spcPct val="100000"/>
                        </a:lnSpc>
                        <a:spcBef>
                          <a:spcPts val="235"/>
                        </a:spcBef>
                      </a:pPr>
                      <a:r>
                        <a:rPr sz="1000" spc="5" dirty="0">
                          <a:latin typeface="ＭＳ Ｐゴシック"/>
                          <a:cs typeface="ＭＳ Ｐゴシック"/>
                        </a:rPr>
                        <a:t>0</a:t>
                      </a:r>
                      <a:r>
                        <a:rPr sz="1000" spc="-5" dirty="0">
                          <a:latin typeface="ＭＳ Ｐゴシック"/>
                          <a:cs typeface="ＭＳ Ｐゴシック"/>
                        </a:rPr>
                        <a:t>.</a:t>
                      </a:r>
                      <a:r>
                        <a:rPr sz="1000" spc="5" dirty="0">
                          <a:latin typeface="ＭＳ Ｐゴシック"/>
                          <a:cs typeface="ＭＳ Ｐゴシック"/>
                        </a:rPr>
                        <a:t>1</a:t>
                      </a:r>
                      <a:r>
                        <a:rPr sz="1000" dirty="0">
                          <a:latin typeface="ＭＳ Ｐゴシック"/>
                          <a:cs typeface="ＭＳ Ｐゴシック"/>
                        </a:rPr>
                        <a:t>%</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940" algn="r">
                        <a:lnSpc>
                          <a:spcPct val="100000"/>
                        </a:lnSpc>
                        <a:spcBef>
                          <a:spcPts val="235"/>
                        </a:spcBef>
                      </a:pPr>
                      <a:r>
                        <a:rPr sz="1000" spc="5" dirty="0">
                          <a:latin typeface="ＭＳ Ｐゴシック"/>
                          <a:cs typeface="ＭＳ Ｐゴシック"/>
                        </a:rPr>
                        <a:t>18</a:t>
                      </a:r>
                      <a:r>
                        <a:rPr sz="1000" spc="-5" dirty="0">
                          <a:latin typeface="ＭＳ Ｐゴシック"/>
                          <a:cs typeface="ＭＳ Ｐゴシック"/>
                        </a:rPr>
                        <a:t>.</a:t>
                      </a:r>
                      <a:r>
                        <a:rPr sz="1000" spc="5" dirty="0">
                          <a:latin typeface="ＭＳ Ｐゴシック"/>
                          <a:cs typeface="ＭＳ Ｐゴシック"/>
                        </a:rPr>
                        <a:t>8</a:t>
                      </a:r>
                      <a:r>
                        <a:rPr sz="1000" dirty="0">
                          <a:latin typeface="ＭＳ Ｐゴシック"/>
                          <a:cs typeface="ＭＳ Ｐゴシック"/>
                        </a:rPr>
                        <a:t>%</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26745">
                        <a:lnSpc>
                          <a:spcPct val="100000"/>
                        </a:lnSpc>
                        <a:spcBef>
                          <a:spcPts val="235"/>
                        </a:spcBef>
                      </a:pPr>
                      <a:r>
                        <a:rPr sz="1000" dirty="0">
                          <a:latin typeface="ＭＳ Ｐゴシック"/>
                          <a:cs typeface="ＭＳ Ｐゴシック"/>
                        </a:rPr>
                        <a:t>31.6%</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26745">
                        <a:lnSpc>
                          <a:spcPct val="100000"/>
                        </a:lnSpc>
                        <a:spcBef>
                          <a:spcPts val="235"/>
                        </a:spcBef>
                      </a:pPr>
                      <a:r>
                        <a:rPr sz="1000" dirty="0">
                          <a:latin typeface="ＭＳ Ｐゴシック"/>
                          <a:cs typeface="ＭＳ Ｐゴシック"/>
                        </a:rPr>
                        <a:t>49.4%</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24408">
                <a:tc>
                  <a:txBody>
                    <a:bodyPr/>
                    <a:lstStyle/>
                    <a:p>
                      <a:pPr algn="ctr">
                        <a:lnSpc>
                          <a:spcPct val="100000"/>
                        </a:lnSpc>
                        <a:spcBef>
                          <a:spcPts val="235"/>
                        </a:spcBef>
                      </a:pPr>
                      <a:r>
                        <a:rPr sz="1000" spc="-5" dirty="0">
                          <a:latin typeface="ＭＳ Ｐゴシック"/>
                          <a:cs typeface="ＭＳ Ｐゴシック"/>
                        </a:rPr>
                        <a:t>変更</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940" algn="r">
                        <a:lnSpc>
                          <a:spcPct val="100000"/>
                        </a:lnSpc>
                        <a:spcBef>
                          <a:spcPts val="235"/>
                        </a:spcBef>
                      </a:pPr>
                      <a:r>
                        <a:rPr sz="1000" spc="5" dirty="0">
                          <a:latin typeface="ＭＳ Ｐゴシック"/>
                          <a:cs typeface="ＭＳ Ｐゴシック"/>
                        </a:rPr>
                        <a:t>4</a:t>
                      </a:r>
                      <a:r>
                        <a:rPr sz="1000" spc="-5" dirty="0">
                          <a:latin typeface="ＭＳ Ｐゴシック"/>
                          <a:cs typeface="ＭＳ Ｐゴシック"/>
                        </a:rPr>
                        <a:t>.</a:t>
                      </a:r>
                      <a:r>
                        <a:rPr sz="1000" spc="5" dirty="0">
                          <a:latin typeface="ＭＳ Ｐゴシック"/>
                          <a:cs typeface="ＭＳ Ｐゴシック"/>
                        </a:rPr>
                        <a:t>3</a:t>
                      </a:r>
                      <a:r>
                        <a:rPr sz="1000" dirty="0">
                          <a:latin typeface="ＭＳ Ｐゴシック"/>
                          <a:cs typeface="ＭＳ Ｐゴシック"/>
                        </a:rPr>
                        <a:t>%</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940" algn="r">
                        <a:lnSpc>
                          <a:spcPct val="100000"/>
                        </a:lnSpc>
                        <a:spcBef>
                          <a:spcPts val="235"/>
                        </a:spcBef>
                      </a:pPr>
                      <a:r>
                        <a:rPr sz="1000" spc="5" dirty="0">
                          <a:latin typeface="ＭＳ Ｐゴシック"/>
                          <a:cs typeface="ＭＳ Ｐゴシック"/>
                        </a:rPr>
                        <a:t>95</a:t>
                      </a:r>
                      <a:r>
                        <a:rPr sz="1000" spc="-5" dirty="0">
                          <a:latin typeface="ＭＳ Ｐゴシック"/>
                          <a:cs typeface="ＭＳ Ｐゴシック"/>
                        </a:rPr>
                        <a:t>.</a:t>
                      </a:r>
                      <a:r>
                        <a:rPr sz="1000" spc="5" dirty="0">
                          <a:latin typeface="ＭＳ Ｐゴシック"/>
                          <a:cs typeface="ＭＳ Ｐゴシック"/>
                        </a:rPr>
                        <a:t>7</a:t>
                      </a:r>
                      <a:r>
                        <a:rPr sz="1000" dirty="0">
                          <a:latin typeface="ＭＳ Ｐゴシック"/>
                          <a:cs typeface="ＭＳ Ｐゴシック"/>
                        </a:rPr>
                        <a:t>%</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
        <p:nvSpPr>
          <p:cNvPr id="25" name="object 25"/>
          <p:cNvSpPr/>
          <p:nvPr/>
        </p:nvSpPr>
        <p:spPr>
          <a:xfrm>
            <a:off x="2956305" y="3811904"/>
            <a:ext cx="944880" cy="224154"/>
          </a:xfrm>
          <a:custGeom>
            <a:avLst/>
            <a:gdLst/>
            <a:ahLst/>
            <a:cxnLst/>
            <a:rect l="l" t="t" r="r" b="b"/>
            <a:pathLst>
              <a:path w="944879" h="224154">
                <a:moveTo>
                  <a:pt x="0" y="224028"/>
                </a:moveTo>
                <a:lnTo>
                  <a:pt x="944880" y="0"/>
                </a:lnTo>
              </a:path>
            </a:pathLst>
          </a:custGeom>
          <a:ln w="12192">
            <a:solidFill>
              <a:srgbClr val="000000"/>
            </a:solidFill>
          </a:ln>
        </p:spPr>
        <p:txBody>
          <a:bodyPr wrap="square" lIns="0" tIns="0" rIns="0" bIns="0" rtlCol="0"/>
          <a:lstStyle/>
          <a:p>
            <a:endParaRPr/>
          </a:p>
        </p:txBody>
      </p:sp>
      <p:sp>
        <p:nvSpPr>
          <p:cNvPr id="26" name="object 26"/>
          <p:cNvSpPr/>
          <p:nvPr/>
        </p:nvSpPr>
        <p:spPr>
          <a:xfrm>
            <a:off x="3901185" y="3811904"/>
            <a:ext cx="943610" cy="224154"/>
          </a:xfrm>
          <a:custGeom>
            <a:avLst/>
            <a:gdLst/>
            <a:ahLst/>
            <a:cxnLst/>
            <a:rect l="l" t="t" r="r" b="b"/>
            <a:pathLst>
              <a:path w="943610" h="224154">
                <a:moveTo>
                  <a:pt x="0" y="224028"/>
                </a:moveTo>
                <a:lnTo>
                  <a:pt x="943355" y="0"/>
                </a:lnTo>
              </a:path>
            </a:pathLst>
          </a:custGeom>
          <a:ln w="12192">
            <a:solidFill>
              <a:srgbClr val="000000"/>
            </a:solidFill>
          </a:ln>
        </p:spPr>
        <p:txBody>
          <a:bodyPr wrap="square" lIns="0" tIns="0" rIns="0" bIns="0" rtlCol="0"/>
          <a:lstStyle/>
          <a:p>
            <a:endParaRPr/>
          </a:p>
        </p:txBody>
      </p:sp>
      <p:sp>
        <p:nvSpPr>
          <p:cNvPr id="27" name="object 27"/>
          <p:cNvSpPr/>
          <p:nvPr/>
        </p:nvSpPr>
        <p:spPr>
          <a:xfrm>
            <a:off x="2956305" y="4261484"/>
            <a:ext cx="944880" cy="224154"/>
          </a:xfrm>
          <a:custGeom>
            <a:avLst/>
            <a:gdLst/>
            <a:ahLst/>
            <a:cxnLst/>
            <a:rect l="l" t="t" r="r" b="b"/>
            <a:pathLst>
              <a:path w="944879" h="224154">
                <a:moveTo>
                  <a:pt x="0" y="224027"/>
                </a:moveTo>
                <a:lnTo>
                  <a:pt x="944880" y="0"/>
                </a:lnTo>
              </a:path>
            </a:pathLst>
          </a:custGeom>
          <a:ln w="12192">
            <a:solidFill>
              <a:srgbClr val="000000"/>
            </a:solidFill>
          </a:ln>
        </p:spPr>
        <p:txBody>
          <a:bodyPr wrap="square" lIns="0" tIns="0" rIns="0" bIns="0" rtlCol="0"/>
          <a:lstStyle/>
          <a:p>
            <a:endParaRPr/>
          </a:p>
        </p:txBody>
      </p:sp>
      <p:sp>
        <p:nvSpPr>
          <p:cNvPr id="28" name="object 28"/>
          <p:cNvSpPr/>
          <p:nvPr/>
        </p:nvSpPr>
        <p:spPr>
          <a:xfrm>
            <a:off x="3901185" y="4261484"/>
            <a:ext cx="943610" cy="224154"/>
          </a:xfrm>
          <a:custGeom>
            <a:avLst/>
            <a:gdLst/>
            <a:ahLst/>
            <a:cxnLst/>
            <a:rect l="l" t="t" r="r" b="b"/>
            <a:pathLst>
              <a:path w="943610" h="224154">
                <a:moveTo>
                  <a:pt x="0" y="224027"/>
                </a:moveTo>
                <a:lnTo>
                  <a:pt x="943355" y="0"/>
                </a:lnTo>
              </a:path>
            </a:pathLst>
          </a:custGeom>
          <a:ln w="12192">
            <a:solidFill>
              <a:srgbClr val="000000"/>
            </a:solidFill>
          </a:ln>
        </p:spPr>
        <p:txBody>
          <a:bodyPr wrap="square" lIns="0" tIns="0" rIns="0" bIns="0" rtlCol="0"/>
          <a:lstStyle/>
          <a:p>
            <a:endParaRPr/>
          </a:p>
        </p:txBody>
      </p:sp>
      <p:graphicFrame>
        <p:nvGraphicFramePr>
          <p:cNvPr id="29" name="object 29"/>
          <p:cNvGraphicFramePr>
            <a:graphicFrameLocks noGrp="1"/>
          </p:cNvGraphicFramePr>
          <p:nvPr/>
        </p:nvGraphicFramePr>
        <p:xfrm>
          <a:off x="266128" y="3581527"/>
          <a:ext cx="4570730" cy="897507"/>
        </p:xfrm>
        <a:graphic>
          <a:graphicData uri="http://schemas.openxmlformats.org/drawingml/2006/table">
            <a:tbl>
              <a:tblPr firstRow="1" bandRow="1">
                <a:tableStyleId>{2D5ABB26-0587-4C30-8999-92F81FD0307C}</a:tableStyleId>
              </a:tblPr>
              <a:tblGrid>
                <a:gridCol w="796290"/>
                <a:gridCol w="943610"/>
                <a:gridCol w="943610"/>
                <a:gridCol w="943610"/>
                <a:gridCol w="943610"/>
              </a:tblGrid>
              <a:tr h="224409">
                <a:tc>
                  <a:txBody>
                    <a:bodyPr/>
                    <a:lstStyle/>
                    <a:p>
                      <a:pPr algn="ctr">
                        <a:lnSpc>
                          <a:spcPct val="100000"/>
                        </a:lnSpc>
                        <a:spcBef>
                          <a:spcPts val="235"/>
                        </a:spcBef>
                      </a:pPr>
                      <a:r>
                        <a:rPr sz="1000" spc="-5" dirty="0">
                          <a:latin typeface="ＭＳ Ｐゴシック"/>
                          <a:cs typeface="ＭＳ Ｐゴシック"/>
                        </a:rPr>
                        <a:t>要介護１</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B7DEE8"/>
                    </a:solidFill>
                  </a:tcPr>
                </a:tc>
                <a:tc>
                  <a:txBody>
                    <a:bodyPr/>
                    <a:lstStyle/>
                    <a:p>
                      <a:pPr marL="188595">
                        <a:lnSpc>
                          <a:spcPct val="100000"/>
                        </a:lnSpc>
                        <a:spcBef>
                          <a:spcPts val="235"/>
                        </a:spcBef>
                      </a:pPr>
                      <a:r>
                        <a:rPr sz="1000" spc="-5" dirty="0">
                          <a:latin typeface="ＭＳ Ｐゴシック"/>
                          <a:cs typeface="ＭＳ Ｐゴシック"/>
                        </a:rPr>
                        <a:t>６</a:t>
                      </a:r>
                      <a:r>
                        <a:rPr sz="1000" dirty="0">
                          <a:latin typeface="ＭＳ Ｐゴシック"/>
                          <a:cs typeface="ＭＳ Ｐゴシック"/>
                        </a:rPr>
                        <a:t>ヶ</a:t>
                      </a:r>
                      <a:r>
                        <a:rPr sz="1000" spc="-5" dirty="0">
                          <a:latin typeface="ＭＳ Ｐゴシック"/>
                          <a:cs typeface="ＭＳ Ｐゴシック"/>
                        </a:rPr>
                        <a:t>月以下</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88595">
                        <a:lnSpc>
                          <a:spcPct val="100000"/>
                        </a:lnSpc>
                        <a:spcBef>
                          <a:spcPts val="235"/>
                        </a:spcBef>
                      </a:pPr>
                      <a:r>
                        <a:rPr sz="1000" spc="-5" dirty="0">
                          <a:latin typeface="ＭＳ Ｐゴシック"/>
                          <a:cs typeface="ＭＳ Ｐゴシック"/>
                        </a:rPr>
                        <a:t>７～12</a:t>
                      </a:r>
                      <a:r>
                        <a:rPr sz="1000" dirty="0">
                          <a:latin typeface="ＭＳ Ｐゴシック"/>
                          <a:cs typeface="ＭＳ Ｐゴシック"/>
                        </a:rPr>
                        <a:t>ヶ月</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67640">
                        <a:lnSpc>
                          <a:spcPct val="100000"/>
                        </a:lnSpc>
                        <a:spcBef>
                          <a:spcPts val="235"/>
                        </a:spcBef>
                      </a:pPr>
                      <a:r>
                        <a:rPr sz="1000" dirty="0">
                          <a:latin typeface="ＭＳ Ｐゴシック"/>
                          <a:cs typeface="ＭＳ Ｐゴシック"/>
                        </a:rPr>
                        <a:t>13～24ヶ月</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67640">
                        <a:lnSpc>
                          <a:spcPct val="100000"/>
                        </a:lnSpc>
                        <a:spcBef>
                          <a:spcPts val="235"/>
                        </a:spcBef>
                      </a:pPr>
                      <a:r>
                        <a:rPr sz="1000" dirty="0">
                          <a:latin typeface="ＭＳ Ｐゴシック"/>
                          <a:cs typeface="ＭＳ Ｐゴシック"/>
                        </a:rPr>
                        <a:t>25～36ヶ月</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24281">
                <a:tc>
                  <a:txBody>
                    <a:bodyPr/>
                    <a:lstStyle/>
                    <a:p>
                      <a:pPr algn="ctr">
                        <a:lnSpc>
                          <a:spcPct val="100000"/>
                        </a:lnSpc>
                        <a:spcBef>
                          <a:spcPts val="235"/>
                        </a:spcBef>
                      </a:pPr>
                      <a:r>
                        <a:rPr sz="1000" spc="-10" dirty="0">
                          <a:latin typeface="ＭＳ Ｐゴシック"/>
                          <a:cs typeface="ＭＳ Ｐゴシック"/>
                        </a:rPr>
                        <a:t>新規</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209" algn="r">
                        <a:lnSpc>
                          <a:spcPct val="100000"/>
                        </a:lnSpc>
                        <a:spcBef>
                          <a:spcPts val="235"/>
                        </a:spcBef>
                      </a:pPr>
                      <a:r>
                        <a:rPr sz="1000" dirty="0">
                          <a:latin typeface="ＭＳ Ｐゴシック"/>
                          <a:cs typeface="ＭＳ Ｐゴシック"/>
                        </a:rPr>
                        <a:t>18</a:t>
                      </a:r>
                      <a:r>
                        <a:rPr sz="1000" spc="-5" dirty="0">
                          <a:latin typeface="ＭＳ Ｐゴシック"/>
                          <a:cs typeface="ＭＳ Ｐゴシック"/>
                        </a:rPr>
                        <a:t>.</a:t>
                      </a:r>
                      <a:r>
                        <a:rPr sz="1000" dirty="0">
                          <a:latin typeface="ＭＳ Ｐゴシック"/>
                          <a:cs typeface="ＭＳ Ｐゴシック"/>
                        </a:rPr>
                        <a:t>2%</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8575" algn="r">
                        <a:lnSpc>
                          <a:spcPct val="100000"/>
                        </a:lnSpc>
                        <a:spcBef>
                          <a:spcPts val="235"/>
                        </a:spcBef>
                      </a:pPr>
                      <a:r>
                        <a:rPr sz="1000" dirty="0">
                          <a:latin typeface="ＭＳ Ｐゴシック"/>
                          <a:cs typeface="ＭＳ Ｐゴシック"/>
                        </a:rPr>
                        <a:t>81</a:t>
                      </a:r>
                      <a:r>
                        <a:rPr sz="1000" spc="-5" dirty="0">
                          <a:latin typeface="ＭＳ Ｐゴシック"/>
                          <a:cs typeface="ＭＳ Ｐゴシック"/>
                        </a:rPr>
                        <a:t>.</a:t>
                      </a:r>
                      <a:r>
                        <a:rPr sz="1000" dirty="0">
                          <a:latin typeface="ＭＳ Ｐゴシック"/>
                          <a:cs typeface="ＭＳ Ｐゴシック"/>
                        </a:rPr>
                        <a:t>8%</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24408">
                <a:tc>
                  <a:txBody>
                    <a:bodyPr/>
                    <a:lstStyle/>
                    <a:p>
                      <a:pPr algn="ctr">
                        <a:lnSpc>
                          <a:spcPct val="100000"/>
                        </a:lnSpc>
                        <a:spcBef>
                          <a:spcPts val="240"/>
                        </a:spcBef>
                      </a:pPr>
                      <a:r>
                        <a:rPr sz="1000" spc="-5" dirty="0">
                          <a:latin typeface="ＭＳ Ｐゴシック"/>
                          <a:cs typeface="ＭＳ Ｐゴシック"/>
                        </a:rPr>
                        <a:t>更新</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209" algn="r">
                        <a:lnSpc>
                          <a:spcPct val="100000"/>
                        </a:lnSpc>
                        <a:spcBef>
                          <a:spcPts val="240"/>
                        </a:spcBef>
                      </a:pPr>
                      <a:r>
                        <a:rPr sz="1000" spc="5" dirty="0">
                          <a:latin typeface="ＭＳ Ｐゴシック"/>
                          <a:cs typeface="ＭＳ Ｐゴシック"/>
                        </a:rPr>
                        <a:t>8</a:t>
                      </a:r>
                      <a:r>
                        <a:rPr sz="1000" spc="-5" dirty="0">
                          <a:latin typeface="ＭＳ Ｐゴシック"/>
                          <a:cs typeface="ＭＳ Ｐゴシック"/>
                        </a:rPr>
                        <a:t>.</a:t>
                      </a:r>
                      <a:r>
                        <a:rPr sz="1000" spc="5" dirty="0">
                          <a:latin typeface="ＭＳ Ｐゴシック"/>
                          <a:cs typeface="ＭＳ Ｐゴシック"/>
                        </a:rPr>
                        <a:t>0</a:t>
                      </a:r>
                      <a:r>
                        <a:rPr sz="1000" dirty="0">
                          <a:latin typeface="ＭＳ Ｐゴシック"/>
                          <a:cs typeface="ＭＳ Ｐゴシック"/>
                        </a:rPr>
                        <a:t>%</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209" algn="r">
                        <a:lnSpc>
                          <a:spcPct val="100000"/>
                        </a:lnSpc>
                        <a:spcBef>
                          <a:spcPts val="240"/>
                        </a:spcBef>
                      </a:pPr>
                      <a:r>
                        <a:rPr sz="1000" spc="5" dirty="0">
                          <a:latin typeface="ＭＳ Ｐゴシック"/>
                          <a:cs typeface="ＭＳ Ｐゴシック"/>
                        </a:rPr>
                        <a:t>24</a:t>
                      </a:r>
                      <a:r>
                        <a:rPr sz="1000" spc="-5" dirty="0">
                          <a:latin typeface="ＭＳ Ｐゴシック"/>
                          <a:cs typeface="ＭＳ Ｐゴシック"/>
                        </a:rPr>
                        <a:t>.</a:t>
                      </a:r>
                      <a:r>
                        <a:rPr sz="1000" spc="5" dirty="0">
                          <a:latin typeface="ＭＳ Ｐゴシック"/>
                          <a:cs typeface="ＭＳ Ｐゴシック"/>
                        </a:rPr>
                        <a:t>1</a:t>
                      </a:r>
                      <a:r>
                        <a:rPr sz="1000" dirty="0">
                          <a:latin typeface="ＭＳ Ｐゴシック"/>
                          <a:cs typeface="ＭＳ Ｐゴシック"/>
                        </a:rPr>
                        <a:t>%</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26110">
                        <a:lnSpc>
                          <a:spcPct val="100000"/>
                        </a:lnSpc>
                        <a:spcBef>
                          <a:spcPts val="240"/>
                        </a:spcBef>
                      </a:pPr>
                      <a:r>
                        <a:rPr sz="1000" dirty="0">
                          <a:latin typeface="ＭＳ Ｐゴシック"/>
                          <a:cs typeface="ＭＳ Ｐゴシック"/>
                        </a:rPr>
                        <a:t>26.4%</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26110">
                        <a:lnSpc>
                          <a:spcPct val="100000"/>
                        </a:lnSpc>
                        <a:spcBef>
                          <a:spcPts val="240"/>
                        </a:spcBef>
                      </a:pPr>
                      <a:r>
                        <a:rPr sz="1000" dirty="0">
                          <a:latin typeface="ＭＳ Ｐゴシック"/>
                          <a:cs typeface="ＭＳ Ｐゴシック"/>
                        </a:rPr>
                        <a:t>41.6%</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24409">
                <a:tc>
                  <a:txBody>
                    <a:bodyPr/>
                    <a:lstStyle/>
                    <a:p>
                      <a:pPr algn="ctr">
                        <a:lnSpc>
                          <a:spcPct val="100000"/>
                        </a:lnSpc>
                        <a:spcBef>
                          <a:spcPts val="235"/>
                        </a:spcBef>
                      </a:pPr>
                      <a:r>
                        <a:rPr sz="1000" spc="-5" dirty="0">
                          <a:latin typeface="ＭＳ Ｐゴシック"/>
                          <a:cs typeface="ＭＳ Ｐゴシック"/>
                        </a:rPr>
                        <a:t>変更</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209" algn="r">
                        <a:lnSpc>
                          <a:spcPct val="100000"/>
                        </a:lnSpc>
                        <a:spcBef>
                          <a:spcPts val="235"/>
                        </a:spcBef>
                      </a:pPr>
                      <a:r>
                        <a:rPr sz="1000" spc="5" dirty="0">
                          <a:latin typeface="ＭＳ Ｐゴシック"/>
                          <a:cs typeface="ＭＳ Ｐゴシック"/>
                        </a:rPr>
                        <a:t>19</a:t>
                      </a:r>
                      <a:r>
                        <a:rPr sz="1000" spc="-5" dirty="0">
                          <a:latin typeface="ＭＳ Ｐゴシック"/>
                          <a:cs typeface="ＭＳ Ｐゴシック"/>
                        </a:rPr>
                        <a:t>.</a:t>
                      </a:r>
                      <a:r>
                        <a:rPr sz="1000" spc="5" dirty="0">
                          <a:latin typeface="ＭＳ Ｐゴシック"/>
                          <a:cs typeface="ＭＳ Ｐゴシック"/>
                        </a:rPr>
                        <a:t>6</a:t>
                      </a:r>
                      <a:r>
                        <a:rPr sz="1000" dirty="0">
                          <a:latin typeface="ＭＳ Ｐゴシック"/>
                          <a:cs typeface="ＭＳ Ｐゴシック"/>
                        </a:rPr>
                        <a:t>%</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209" algn="r">
                        <a:lnSpc>
                          <a:spcPct val="100000"/>
                        </a:lnSpc>
                        <a:spcBef>
                          <a:spcPts val="235"/>
                        </a:spcBef>
                      </a:pPr>
                      <a:r>
                        <a:rPr sz="1000" spc="5" dirty="0">
                          <a:latin typeface="ＭＳ Ｐゴシック"/>
                          <a:cs typeface="ＭＳ Ｐゴシック"/>
                        </a:rPr>
                        <a:t>80</a:t>
                      </a:r>
                      <a:r>
                        <a:rPr sz="1000" spc="-5" dirty="0">
                          <a:latin typeface="ＭＳ Ｐゴシック"/>
                          <a:cs typeface="ＭＳ Ｐゴシック"/>
                        </a:rPr>
                        <a:t>.</a:t>
                      </a:r>
                      <a:r>
                        <a:rPr sz="1000" spc="5" dirty="0">
                          <a:latin typeface="ＭＳ Ｐゴシック"/>
                          <a:cs typeface="ＭＳ Ｐゴシック"/>
                        </a:rPr>
                        <a:t>4</a:t>
                      </a:r>
                      <a:r>
                        <a:rPr sz="1000" dirty="0">
                          <a:latin typeface="ＭＳ Ｐゴシック"/>
                          <a:cs typeface="ＭＳ Ｐゴシック"/>
                        </a:rPr>
                        <a:t>%</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
        <p:nvSpPr>
          <p:cNvPr id="30" name="object 30"/>
          <p:cNvSpPr/>
          <p:nvPr/>
        </p:nvSpPr>
        <p:spPr>
          <a:xfrm>
            <a:off x="7772654" y="3805935"/>
            <a:ext cx="944880" cy="224154"/>
          </a:xfrm>
          <a:custGeom>
            <a:avLst/>
            <a:gdLst/>
            <a:ahLst/>
            <a:cxnLst/>
            <a:rect l="l" t="t" r="r" b="b"/>
            <a:pathLst>
              <a:path w="944879" h="224154">
                <a:moveTo>
                  <a:pt x="0" y="224027"/>
                </a:moveTo>
                <a:lnTo>
                  <a:pt x="944879" y="0"/>
                </a:lnTo>
              </a:path>
            </a:pathLst>
          </a:custGeom>
          <a:ln w="12192">
            <a:solidFill>
              <a:srgbClr val="000000"/>
            </a:solidFill>
          </a:ln>
        </p:spPr>
        <p:txBody>
          <a:bodyPr wrap="square" lIns="0" tIns="0" rIns="0" bIns="0" rtlCol="0"/>
          <a:lstStyle/>
          <a:p>
            <a:endParaRPr/>
          </a:p>
        </p:txBody>
      </p:sp>
      <p:sp>
        <p:nvSpPr>
          <p:cNvPr id="31" name="object 31"/>
          <p:cNvSpPr/>
          <p:nvPr/>
        </p:nvSpPr>
        <p:spPr>
          <a:xfrm>
            <a:off x="8717533" y="3805935"/>
            <a:ext cx="943610" cy="224154"/>
          </a:xfrm>
          <a:custGeom>
            <a:avLst/>
            <a:gdLst/>
            <a:ahLst/>
            <a:cxnLst/>
            <a:rect l="l" t="t" r="r" b="b"/>
            <a:pathLst>
              <a:path w="943609" h="224154">
                <a:moveTo>
                  <a:pt x="0" y="224027"/>
                </a:moveTo>
                <a:lnTo>
                  <a:pt x="943356" y="0"/>
                </a:lnTo>
              </a:path>
            </a:pathLst>
          </a:custGeom>
          <a:ln w="12192">
            <a:solidFill>
              <a:srgbClr val="000000"/>
            </a:solidFill>
          </a:ln>
        </p:spPr>
        <p:txBody>
          <a:bodyPr wrap="square" lIns="0" tIns="0" rIns="0" bIns="0" rtlCol="0"/>
          <a:lstStyle/>
          <a:p>
            <a:endParaRPr/>
          </a:p>
        </p:txBody>
      </p:sp>
      <p:sp>
        <p:nvSpPr>
          <p:cNvPr id="32" name="object 32"/>
          <p:cNvSpPr/>
          <p:nvPr/>
        </p:nvSpPr>
        <p:spPr>
          <a:xfrm>
            <a:off x="7772654" y="4255515"/>
            <a:ext cx="944880" cy="224154"/>
          </a:xfrm>
          <a:custGeom>
            <a:avLst/>
            <a:gdLst/>
            <a:ahLst/>
            <a:cxnLst/>
            <a:rect l="l" t="t" r="r" b="b"/>
            <a:pathLst>
              <a:path w="944879" h="224154">
                <a:moveTo>
                  <a:pt x="0" y="224027"/>
                </a:moveTo>
                <a:lnTo>
                  <a:pt x="944879" y="0"/>
                </a:lnTo>
              </a:path>
            </a:pathLst>
          </a:custGeom>
          <a:ln w="12192">
            <a:solidFill>
              <a:srgbClr val="000000"/>
            </a:solidFill>
          </a:ln>
        </p:spPr>
        <p:txBody>
          <a:bodyPr wrap="square" lIns="0" tIns="0" rIns="0" bIns="0" rtlCol="0"/>
          <a:lstStyle/>
          <a:p>
            <a:endParaRPr/>
          </a:p>
        </p:txBody>
      </p:sp>
      <p:sp>
        <p:nvSpPr>
          <p:cNvPr id="33" name="object 33"/>
          <p:cNvSpPr/>
          <p:nvPr/>
        </p:nvSpPr>
        <p:spPr>
          <a:xfrm>
            <a:off x="8717533" y="4255515"/>
            <a:ext cx="943610" cy="224154"/>
          </a:xfrm>
          <a:custGeom>
            <a:avLst/>
            <a:gdLst/>
            <a:ahLst/>
            <a:cxnLst/>
            <a:rect l="l" t="t" r="r" b="b"/>
            <a:pathLst>
              <a:path w="943609" h="224154">
                <a:moveTo>
                  <a:pt x="0" y="224027"/>
                </a:moveTo>
                <a:lnTo>
                  <a:pt x="943356" y="0"/>
                </a:lnTo>
              </a:path>
            </a:pathLst>
          </a:custGeom>
          <a:ln w="12192">
            <a:solidFill>
              <a:srgbClr val="000000"/>
            </a:solidFill>
          </a:ln>
        </p:spPr>
        <p:txBody>
          <a:bodyPr wrap="square" lIns="0" tIns="0" rIns="0" bIns="0" rtlCol="0"/>
          <a:lstStyle/>
          <a:p>
            <a:endParaRPr/>
          </a:p>
        </p:txBody>
      </p:sp>
      <p:graphicFrame>
        <p:nvGraphicFramePr>
          <p:cNvPr id="34" name="object 34"/>
          <p:cNvGraphicFramePr>
            <a:graphicFrameLocks noGrp="1"/>
          </p:cNvGraphicFramePr>
          <p:nvPr/>
        </p:nvGraphicFramePr>
        <p:xfrm>
          <a:off x="5082540" y="3575558"/>
          <a:ext cx="4570730" cy="897506"/>
        </p:xfrm>
        <a:graphic>
          <a:graphicData uri="http://schemas.openxmlformats.org/drawingml/2006/table">
            <a:tbl>
              <a:tblPr firstRow="1" bandRow="1">
                <a:tableStyleId>{2D5ABB26-0587-4C30-8999-92F81FD0307C}</a:tableStyleId>
              </a:tblPr>
              <a:tblGrid>
                <a:gridCol w="796290"/>
                <a:gridCol w="943610"/>
                <a:gridCol w="943610"/>
                <a:gridCol w="943610"/>
                <a:gridCol w="943610"/>
              </a:tblGrid>
              <a:tr h="224408">
                <a:tc>
                  <a:txBody>
                    <a:bodyPr/>
                    <a:lstStyle/>
                    <a:p>
                      <a:pPr algn="ctr">
                        <a:lnSpc>
                          <a:spcPct val="100000"/>
                        </a:lnSpc>
                        <a:spcBef>
                          <a:spcPts val="235"/>
                        </a:spcBef>
                      </a:pPr>
                      <a:r>
                        <a:rPr sz="1000" spc="-10" dirty="0">
                          <a:latin typeface="ＭＳ Ｐゴシック"/>
                          <a:cs typeface="ＭＳ Ｐゴシック"/>
                        </a:rPr>
                        <a:t>要介護２</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B7DEE8"/>
                    </a:solidFill>
                  </a:tcPr>
                </a:tc>
                <a:tc>
                  <a:txBody>
                    <a:bodyPr/>
                    <a:lstStyle/>
                    <a:p>
                      <a:pPr marL="189230">
                        <a:lnSpc>
                          <a:spcPct val="100000"/>
                        </a:lnSpc>
                        <a:spcBef>
                          <a:spcPts val="235"/>
                        </a:spcBef>
                      </a:pPr>
                      <a:r>
                        <a:rPr sz="1000" spc="-5" dirty="0">
                          <a:latin typeface="ＭＳ Ｐゴシック"/>
                          <a:cs typeface="ＭＳ Ｐゴシック"/>
                        </a:rPr>
                        <a:t>６ヶ月</a:t>
                      </a:r>
                      <a:r>
                        <a:rPr sz="1000" spc="-10" dirty="0">
                          <a:latin typeface="ＭＳ Ｐゴシック"/>
                          <a:cs typeface="ＭＳ Ｐゴシック"/>
                        </a:rPr>
                        <a:t>以</a:t>
                      </a:r>
                      <a:r>
                        <a:rPr sz="1000" spc="-5" dirty="0">
                          <a:latin typeface="ＭＳ Ｐゴシック"/>
                          <a:cs typeface="ＭＳ Ｐゴシック"/>
                        </a:rPr>
                        <a:t>下</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89230">
                        <a:lnSpc>
                          <a:spcPct val="100000"/>
                        </a:lnSpc>
                        <a:spcBef>
                          <a:spcPts val="235"/>
                        </a:spcBef>
                      </a:pPr>
                      <a:r>
                        <a:rPr sz="1000" spc="-5" dirty="0">
                          <a:latin typeface="ＭＳ Ｐゴシック"/>
                          <a:cs typeface="ＭＳ Ｐゴシック"/>
                        </a:rPr>
                        <a:t>７～12ヶ月</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68275">
                        <a:lnSpc>
                          <a:spcPct val="100000"/>
                        </a:lnSpc>
                        <a:spcBef>
                          <a:spcPts val="235"/>
                        </a:spcBef>
                      </a:pPr>
                      <a:r>
                        <a:rPr sz="1000" spc="-5" dirty="0">
                          <a:latin typeface="ＭＳ Ｐゴシック"/>
                          <a:cs typeface="ＭＳ Ｐゴシック"/>
                        </a:rPr>
                        <a:t>13～24ヶ月</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68275">
                        <a:lnSpc>
                          <a:spcPct val="100000"/>
                        </a:lnSpc>
                        <a:spcBef>
                          <a:spcPts val="235"/>
                        </a:spcBef>
                      </a:pPr>
                      <a:r>
                        <a:rPr sz="1000" spc="-5" dirty="0">
                          <a:latin typeface="ＭＳ Ｐゴシック"/>
                          <a:cs typeface="ＭＳ Ｐゴシック"/>
                        </a:rPr>
                        <a:t>25～36ヶ月</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24408">
                <a:tc>
                  <a:txBody>
                    <a:bodyPr/>
                    <a:lstStyle/>
                    <a:p>
                      <a:pPr algn="ctr">
                        <a:lnSpc>
                          <a:spcPct val="100000"/>
                        </a:lnSpc>
                        <a:spcBef>
                          <a:spcPts val="240"/>
                        </a:spcBef>
                      </a:pPr>
                      <a:r>
                        <a:rPr sz="1000" spc="-5" dirty="0">
                          <a:latin typeface="ＭＳ Ｐゴシック"/>
                          <a:cs typeface="ＭＳ Ｐゴシック"/>
                        </a:rPr>
                        <a:t>新規</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940" algn="r">
                        <a:lnSpc>
                          <a:spcPct val="100000"/>
                        </a:lnSpc>
                        <a:spcBef>
                          <a:spcPts val="240"/>
                        </a:spcBef>
                      </a:pPr>
                      <a:r>
                        <a:rPr sz="1000" spc="5" dirty="0">
                          <a:latin typeface="ＭＳ Ｐゴシック"/>
                          <a:cs typeface="ＭＳ Ｐゴシック"/>
                        </a:rPr>
                        <a:t>8</a:t>
                      </a:r>
                      <a:r>
                        <a:rPr sz="1000" spc="-5" dirty="0">
                          <a:latin typeface="ＭＳ Ｐゴシック"/>
                          <a:cs typeface="ＭＳ Ｐゴシック"/>
                        </a:rPr>
                        <a:t>.</a:t>
                      </a:r>
                      <a:r>
                        <a:rPr sz="1000" spc="5" dirty="0">
                          <a:latin typeface="ＭＳ Ｐゴシック"/>
                          <a:cs typeface="ＭＳ Ｐゴシック"/>
                        </a:rPr>
                        <a:t>1</a:t>
                      </a:r>
                      <a:r>
                        <a:rPr sz="1000" dirty="0">
                          <a:latin typeface="ＭＳ Ｐゴシック"/>
                          <a:cs typeface="ＭＳ Ｐゴシック"/>
                        </a:rPr>
                        <a:t>%</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940" algn="r">
                        <a:lnSpc>
                          <a:spcPct val="100000"/>
                        </a:lnSpc>
                        <a:spcBef>
                          <a:spcPts val="240"/>
                        </a:spcBef>
                      </a:pPr>
                      <a:r>
                        <a:rPr sz="1000" spc="5" dirty="0">
                          <a:latin typeface="ＭＳ Ｐゴシック"/>
                          <a:cs typeface="ＭＳ Ｐゴシック"/>
                        </a:rPr>
                        <a:t>91</a:t>
                      </a:r>
                      <a:r>
                        <a:rPr sz="1000" spc="-5" dirty="0">
                          <a:latin typeface="ＭＳ Ｐゴシック"/>
                          <a:cs typeface="ＭＳ Ｐゴシック"/>
                        </a:rPr>
                        <a:t>.</a:t>
                      </a:r>
                      <a:r>
                        <a:rPr sz="1000" spc="5" dirty="0">
                          <a:latin typeface="ＭＳ Ｐゴシック"/>
                          <a:cs typeface="ＭＳ Ｐゴシック"/>
                        </a:rPr>
                        <a:t>9</a:t>
                      </a:r>
                      <a:r>
                        <a:rPr sz="1000" dirty="0">
                          <a:latin typeface="ＭＳ Ｐゴシック"/>
                          <a:cs typeface="ＭＳ Ｐゴシック"/>
                        </a:rPr>
                        <a:t>%</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24409">
                <a:tc>
                  <a:txBody>
                    <a:bodyPr/>
                    <a:lstStyle/>
                    <a:p>
                      <a:pPr algn="ctr">
                        <a:lnSpc>
                          <a:spcPct val="100000"/>
                        </a:lnSpc>
                        <a:spcBef>
                          <a:spcPts val="235"/>
                        </a:spcBef>
                      </a:pPr>
                      <a:r>
                        <a:rPr sz="1000" spc="-5" dirty="0">
                          <a:latin typeface="ＭＳ Ｐゴシック"/>
                          <a:cs typeface="ＭＳ Ｐゴシック"/>
                        </a:rPr>
                        <a:t>更新</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940" algn="r">
                        <a:lnSpc>
                          <a:spcPct val="100000"/>
                        </a:lnSpc>
                        <a:spcBef>
                          <a:spcPts val="235"/>
                        </a:spcBef>
                      </a:pPr>
                      <a:r>
                        <a:rPr sz="1000" spc="5" dirty="0">
                          <a:latin typeface="ＭＳ Ｐゴシック"/>
                          <a:cs typeface="ＭＳ Ｐゴシック"/>
                        </a:rPr>
                        <a:t>0</a:t>
                      </a:r>
                      <a:r>
                        <a:rPr sz="1000" spc="-5" dirty="0">
                          <a:latin typeface="ＭＳ Ｐゴシック"/>
                          <a:cs typeface="ＭＳ Ｐゴシック"/>
                        </a:rPr>
                        <a:t>.</a:t>
                      </a:r>
                      <a:r>
                        <a:rPr sz="1000" spc="5" dirty="0">
                          <a:latin typeface="ＭＳ Ｐゴシック"/>
                          <a:cs typeface="ＭＳ Ｐゴシック"/>
                        </a:rPr>
                        <a:t>1</a:t>
                      </a:r>
                      <a:r>
                        <a:rPr sz="1000" dirty="0">
                          <a:latin typeface="ＭＳ Ｐゴシック"/>
                          <a:cs typeface="ＭＳ Ｐゴシック"/>
                        </a:rPr>
                        <a:t>%</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940" algn="r">
                        <a:lnSpc>
                          <a:spcPct val="100000"/>
                        </a:lnSpc>
                        <a:spcBef>
                          <a:spcPts val="235"/>
                        </a:spcBef>
                      </a:pPr>
                      <a:r>
                        <a:rPr sz="1000" spc="5" dirty="0">
                          <a:latin typeface="ＭＳ Ｐゴシック"/>
                          <a:cs typeface="ＭＳ Ｐゴシック"/>
                        </a:rPr>
                        <a:t>16</a:t>
                      </a:r>
                      <a:r>
                        <a:rPr sz="1000" spc="-5" dirty="0">
                          <a:latin typeface="ＭＳ Ｐゴシック"/>
                          <a:cs typeface="ＭＳ Ｐゴシック"/>
                        </a:rPr>
                        <a:t>.</a:t>
                      </a:r>
                      <a:r>
                        <a:rPr sz="1000" spc="5" dirty="0">
                          <a:latin typeface="ＭＳ Ｐゴシック"/>
                          <a:cs typeface="ＭＳ Ｐゴシック"/>
                        </a:rPr>
                        <a:t>1</a:t>
                      </a:r>
                      <a:r>
                        <a:rPr sz="1000" dirty="0">
                          <a:latin typeface="ＭＳ Ｐゴシック"/>
                          <a:cs typeface="ＭＳ Ｐゴシック"/>
                        </a:rPr>
                        <a:t>%</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26745">
                        <a:lnSpc>
                          <a:spcPct val="100000"/>
                        </a:lnSpc>
                        <a:spcBef>
                          <a:spcPts val="235"/>
                        </a:spcBef>
                      </a:pPr>
                      <a:r>
                        <a:rPr sz="1000" dirty="0">
                          <a:latin typeface="ＭＳ Ｐゴシック"/>
                          <a:cs typeface="ＭＳ Ｐゴシック"/>
                        </a:rPr>
                        <a:t>29.0%</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26745">
                        <a:lnSpc>
                          <a:spcPct val="100000"/>
                        </a:lnSpc>
                        <a:spcBef>
                          <a:spcPts val="235"/>
                        </a:spcBef>
                      </a:pPr>
                      <a:r>
                        <a:rPr sz="1000" dirty="0">
                          <a:latin typeface="ＭＳ Ｐゴシック"/>
                          <a:cs typeface="ＭＳ Ｐゴシック"/>
                        </a:rPr>
                        <a:t>54.7%</a:t>
                      </a:r>
                      <a:endParaRPr sz="10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24281">
                <a:tc>
                  <a:txBody>
                    <a:bodyPr/>
                    <a:lstStyle/>
                    <a:p>
                      <a:pPr algn="ctr">
                        <a:lnSpc>
                          <a:spcPct val="100000"/>
                        </a:lnSpc>
                        <a:spcBef>
                          <a:spcPts val="240"/>
                        </a:spcBef>
                      </a:pPr>
                      <a:r>
                        <a:rPr sz="1000" spc="-5" dirty="0">
                          <a:latin typeface="ＭＳ Ｐゴシック"/>
                          <a:cs typeface="ＭＳ Ｐゴシック"/>
                        </a:rPr>
                        <a:t>変更</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940" algn="r">
                        <a:lnSpc>
                          <a:spcPct val="100000"/>
                        </a:lnSpc>
                        <a:spcBef>
                          <a:spcPts val="240"/>
                        </a:spcBef>
                      </a:pPr>
                      <a:r>
                        <a:rPr sz="1000" spc="5" dirty="0">
                          <a:latin typeface="ＭＳ Ｐゴシック"/>
                          <a:cs typeface="ＭＳ Ｐゴシック"/>
                        </a:rPr>
                        <a:t>5</a:t>
                      </a:r>
                      <a:r>
                        <a:rPr sz="1000" spc="-5" dirty="0">
                          <a:latin typeface="ＭＳ Ｐゴシック"/>
                          <a:cs typeface="ＭＳ Ｐゴシック"/>
                        </a:rPr>
                        <a:t>.</a:t>
                      </a:r>
                      <a:r>
                        <a:rPr sz="1000" spc="5" dirty="0">
                          <a:latin typeface="ＭＳ Ｐゴシック"/>
                          <a:cs typeface="ＭＳ Ｐゴシック"/>
                        </a:rPr>
                        <a:t>1</a:t>
                      </a:r>
                      <a:r>
                        <a:rPr sz="1000" dirty="0">
                          <a:latin typeface="ＭＳ Ｐゴシック"/>
                          <a:cs typeface="ＭＳ Ｐゴシック"/>
                        </a:rPr>
                        <a:t>%</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940" algn="r">
                        <a:lnSpc>
                          <a:spcPct val="100000"/>
                        </a:lnSpc>
                        <a:spcBef>
                          <a:spcPts val="240"/>
                        </a:spcBef>
                      </a:pPr>
                      <a:r>
                        <a:rPr sz="1000" spc="5" dirty="0">
                          <a:latin typeface="ＭＳ Ｐゴシック"/>
                          <a:cs typeface="ＭＳ Ｐゴシック"/>
                        </a:rPr>
                        <a:t>94</a:t>
                      </a:r>
                      <a:r>
                        <a:rPr sz="1000" spc="-5" dirty="0">
                          <a:latin typeface="ＭＳ Ｐゴシック"/>
                          <a:cs typeface="ＭＳ Ｐゴシック"/>
                        </a:rPr>
                        <a:t>.</a:t>
                      </a:r>
                      <a:r>
                        <a:rPr sz="1000" spc="5" dirty="0">
                          <a:latin typeface="ＭＳ Ｐゴシック"/>
                          <a:cs typeface="ＭＳ Ｐゴシック"/>
                        </a:rPr>
                        <a:t>9</a:t>
                      </a:r>
                      <a:r>
                        <a:rPr sz="1000" dirty="0">
                          <a:latin typeface="ＭＳ Ｐゴシック"/>
                          <a:cs typeface="ＭＳ Ｐゴシック"/>
                        </a:rPr>
                        <a:t>%</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
        <p:nvSpPr>
          <p:cNvPr id="35" name="object 35"/>
          <p:cNvSpPr/>
          <p:nvPr/>
        </p:nvSpPr>
        <p:spPr>
          <a:xfrm>
            <a:off x="2956179" y="4787138"/>
            <a:ext cx="944880" cy="224154"/>
          </a:xfrm>
          <a:custGeom>
            <a:avLst/>
            <a:gdLst/>
            <a:ahLst/>
            <a:cxnLst/>
            <a:rect l="l" t="t" r="r" b="b"/>
            <a:pathLst>
              <a:path w="944879" h="224154">
                <a:moveTo>
                  <a:pt x="0" y="224028"/>
                </a:moveTo>
                <a:lnTo>
                  <a:pt x="944880" y="0"/>
                </a:lnTo>
              </a:path>
            </a:pathLst>
          </a:custGeom>
          <a:ln w="12192">
            <a:solidFill>
              <a:srgbClr val="000000"/>
            </a:solidFill>
          </a:ln>
        </p:spPr>
        <p:txBody>
          <a:bodyPr wrap="square" lIns="0" tIns="0" rIns="0" bIns="0" rtlCol="0"/>
          <a:lstStyle/>
          <a:p>
            <a:endParaRPr/>
          </a:p>
        </p:txBody>
      </p:sp>
      <p:sp>
        <p:nvSpPr>
          <p:cNvPr id="36" name="object 36"/>
          <p:cNvSpPr/>
          <p:nvPr/>
        </p:nvSpPr>
        <p:spPr>
          <a:xfrm>
            <a:off x="3901059" y="4787138"/>
            <a:ext cx="943610" cy="224154"/>
          </a:xfrm>
          <a:custGeom>
            <a:avLst/>
            <a:gdLst/>
            <a:ahLst/>
            <a:cxnLst/>
            <a:rect l="l" t="t" r="r" b="b"/>
            <a:pathLst>
              <a:path w="943610" h="224154">
                <a:moveTo>
                  <a:pt x="0" y="224028"/>
                </a:moveTo>
                <a:lnTo>
                  <a:pt x="943355" y="0"/>
                </a:lnTo>
              </a:path>
            </a:pathLst>
          </a:custGeom>
          <a:ln w="12192">
            <a:solidFill>
              <a:srgbClr val="000000"/>
            </a:solidFill>
          </a:ln>
        </p:spPr>
        <p:txBody>
          <a:bodyPr wrap="square" lIns="0" tIns="0" rIns="0" bIns="0" rtlCol="0"/>
          <a:lstStyle/>
          <a:p>
            <a:endParaRPr/>
          </a:p>
        </p:txBody>
      </p:sp>
      <p:sp>
        <p:nvSpPr>
          <p:cNvPr id="37" name="object 37"/>
          <p:cNvSpPr/>
          <p:nvPr/>
        </p:nvSpPr>
        <p:spPr>
          <a:xfrm>
            <a:off x="2956179" y="5236717"/>
            <a:ext cx="944880" cy="224154"/>
          </a:xfrm>
          <a:custGeom>
            <a:avLst/>
            <a:gdLst/>
            <a:ahLst/>
            <a:cxnLst/>
            <a:rect l="l" t="t" r="r" b="b"/>
            <a:pathLst>
              <a:path w="944879" h="224154">
                <a:moveTo>
                  <a:pt x="0" y="224027"/>
                </a:moveTo>
                <a:lnTo>
                  <a:pt x="944880" y="0"/>
                </a:lnTo>
              </a:path>
            </a:pathLst>
          </a:custGeom>
          <a:ln w="12192">
            <a:solidFill>
              <a:srgbClr val="000000"/>
            </a:solidFill>
          </a:ln>
        </p:spPr>
        <p:txBody>
          <a:bodyPr wrap="square" lIns="0" tIns="0" rIns="0" bIns="0" rtlCol="0"/>
          <a:lstStyle/>
          <a:p>
            <a:endParaRPr/>
          </a:p>
        </p:txBody>
      </p:sp>
      <p:sp>
        <p:nvSpPr>
          <p:cNvPr id="38" name="object 38"/>
          <p:cNvSpPr/>
          <p:nvPr/>
        </p:nvSpPr>
        <p:spPr>
          <a:xfrm>
            <a:off x="3901059" y="5236717"/>
            <a:ext cx="943610" cy="224154"/>
          </a:xfrm>
          <a:custGeom>
            <a:avLst/>
            <a:gdLst/>
            <a:ahLst/>
            <a:cxnLst/>
            <a:rect l="l" t="t" r="r" b="b"/>
            <a:pathLst>
              <a:path w="943610" h="224154">
                <a:moveTo>
                  <a:pt x="0" y="224027"/>
                </a:moveTo>
                <a:lnTo>
                  <a:pt x="943355" y="0"/>
                </a:lnTo>
              </a:path>
            </a:pathLst>
          </a:custGeom>
          <a:ln w="12192">
            <a:solidFill>
              <a:srgbClr val="000000"/>
            </a:solidFill>
          </a:ln>
        </p:spPr>
        <p:txBody>
          <a:bodyPr wrap="square" lIns="0" tIns="0" rIns="0" bIns="0" rtlCol="0"/>
          <a:lstStyle/>
          <a:p>
            <a:endParaRPr/>
          </a:p>
        </p:txBody>
      </p:sp>
      <p:graphicFrame>
        <p:nvGraphicFramePr>
          <p:cNvPr id="39" name="object 39"/>
          <p:cNvGraphicFramePr>
            <a:graphicFrameLocks noGrp="1"/>
          </p:cNvGraphicFramePr>
          <p:nvPr/>
        </p:nvGraphicFramePr>
        <p:xfrm>
          <a:off x="266128" y="4556759"/>
          <a:ext cx="4570730" cy="897506"/>
        </p:xfrm>
        <a:graphic>
          <a:graphicData uri="http://schemas.openxmlformats.org/drawingml/2006/table">
            <a:tbl>
              <a:tblPr firstRow="1" bandRow="1">
                <a:tableStyleId>{2D5ABB26-0587-4C30-8999-92F81FD0307C}</a:tableStyleId>
              </a:tblPr>
              <a:tblGrid>
                <a:gridCol w="796290"/>
                <a:gridCol w="943610"/>
                <a:gridCol w="943610"/>
                <a:gridCol w="943610"/>
                <a:gridCol w="943610"/>
              </a:tblGrid>
              <a:tr h="224408">
                <a:tc>
                  <a:txBody>
                    <a:bodyPr/>
                    <a:lstStyle/>
                    <a:p>
                      <a:pPr algn="ctr">
                        <a:lnSpc>
                          <a:spcPct val="100000"/>
                        </a:lnSpc>
                        <a:spcBef>
                          <a:spcPts val="240"/>
                        </a:spcBef>
                      </a:pPr>
                      <a:r>
                        <a:rPr sz="1000" spc="-5" dirty="0">
                          <a:latin typeface="ＭＳ Ｐゴシック"/>
                          <a:cs typeface="ＭＳ Ｐゴシック"/>
                        </a:rPr>
                        <a:t>要介護３</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B7DEE8"/>
                    </a:solidFill>
                  </a:tcPr>
                </a:tc>
                <a:tc>
                  <a:txBody>
                    <a:bodyPr/>
                    <a:lstStyle/>
                    <a:p>
                      <a:pPr marL="188595">
                        <a:lnSpc>
                          <a:spcPct val="100000"/>
                        </a:lnSpc>
                        <a:spcBef>
                          <a:spcPts val="240"/>
                        </a:spcBef>
                      </a:pPr>
                      <a:r>
                        <a:rPr sz="1000" spc="-5" dirty="0">
                          <a:latin typeface="ＭＳ Ｐゴシック"/>
                          <a:cs typeface="ＭＳ Ｐゴシック"/>
                        </a:rPr>
                        <a:t>６</a:t>
                      </a:r>
                      <a:r>
                        <a:rPr sz="1000" dirty="0">
                          <a:latin typeface="ＭＳ Ｐゴシック"/>
                          <a:cs typeface="ＭＳ Ｐゴシック"/>
                        </a:rPr>
                        <a:t>ヶ</a:t>
                      </a:r>
                      <a:r>
                        <a:rPr sz="1000" spc="-5" dirty="0">
                          <a:latin typeface="ＭＳ Ｐゴシック"/>
                          <a:cs typeface="ＭＳ Ｐゴシック"/>
                        </a:rPr>
                        <a:t>月以下</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88595">
                        <a:lnSpc>
                          <a:spcPct val="100000"/>
                        </a:lnSpc>
                        <a:spcBef>
                          <a:spcPts val="240"/>
                        </a:spcBef>
                      </a:pPr>
                      <a:r>
                        <a:rPr sz="1000" spc="-5" dirty="0">
                          <a:latin typeface="ＭＳ Ｐゴシック"/>
                          <a:cs typeface="ＭＳ Ｐゴシック"/>
                        </a:rPr>
                        <a:t>７～12</a:t>
                      </a:r>
                      <a:r>
                        <a:rPr sz="1000" dirty="0">
                          <a:latin typeface="ＭＳ Ｐゴシック"/>
                          <a:cs typeface="ＭＳ Ｐゴシック"/>
                        </a:rPr>
                        <a:t>ヶ月</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67640">
                        <a:lnSpc>
                          <a:spcPct val="100000"/>
                        </a:lnSpc>
                        <a:spcBef>
                          <a:spcPts val="240"/>
                        </a:spcBef>
                      </a:pPr>
                      <a:r>
                        <a:rPr sz="1000" dirty="0">
                          <a:latin typeface="ＭＳ Ｐゴシック"/>
                          <a:cs typeface="ＭＳ Ｐゴシック"/>
                        </a:rPr>
                        <a:t>13～24ヶ月</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67640">
                        <a:lnSpc>
                          <a:spcPct val="100000"/>
                        </a:lnSpc>
                        <a:spcBef>
                          <a:spcPts val="240"/>
                        </a:spcBef>
                      </a:pPr>
                      <a:r>
                        <a:rPr sz="1000" dirty="0">
                          <a:latin typeface="ＭＳ Ｐゴシック"/>
                          <a:cs typeface="ＭＳ Ｐゴシック"/>
                        </a:rPr>
                        <a:t>25～36ヶ月</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24408">
                <a:tc>
                  <a:txBody>
                    <a:bodyPr/>
                    <a:lstStyle/>
                    <a:p>
                      <a:pPr algn="ctr">
                        <a:lnSpc>
                          <a:spcPct val="100000"/>
                        </a:lnSpc>
                        <a:spcBef>
                          <a:spcPts val="240"/>
                        </a:spcBef>
                      </a:pPr>
                      <a:r>
                        <a:rPr sz="1000" spc="-5" dirty="0">
                          <a:latin typeface="ＭＳ Ｐゴシック"/>
                          <a:cs typeface="ＭＳ Ｐゴシック"/>
                        </a:rPr>
                        <a:t>新規</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209" algn="r">
                        <a:lnSpc>
                          <a:spcPct val="100000"/>
                        </a:lnSpc>
                        <a:spcBef>
                          <a:spcPts val="240"/>
                        </a:spcBef>
                      </a:pPr>
                      <a:r>
                        <a:rPr sz="1000" spc="5" dirty="0">
                          <a:latin typeface="ＭＳ Ｐゴシック"/>
                          <a:cs typeface="ＭＳ Ｐゴシック"/>
                        </a:rPr>
                        <a:t>9</a:t>
                      </a:r>
                      <a:r>
                        <a:rPr sz="1000" spc="-5" dirty="0">
                          <a:latin typeface="ＭＳ Ｐゴシック"/>
                          <a:cs typeface="ＭＳ Ｐゴシック"/>
                        </a:rPr>
                        <a:t>.</a:t>
                      </a:r>
                      <a:r>
                        <a:rPr sz="1000" spc="5" dirty="0">
                          <a:latin typeface="ＭＳ Ｐゴシック"/>
                          <a:cs typeface="ＭＳ Ｐゴシック"/>
                        </a:rPr>
                        <a:t>9</a:t>
                      </a:r>
                      <a:r>
                        <a:rPr sz="1000" dirty="0">
                          <a:latin typeface="ＭＳ Ｐゴシック"/>
                          <a:cs typeface="ＭＳ Ｐゴシック"/>
                        </a:rPr>
                        <a:t>%</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209" algn="r">
                        <a:lnSpc>
                          <a:spcPct val="100000"/>
                        </a:lnSpc>
                        <a:spcBef>
                          <a:spcPts val="240"/>
                        </a:spcBef>
                      </a:pPr>
                      <a:r>
                        <a:rPr sz="1000" spc="5" dirty="0">
                          <a:latin typeface="ＭＳ Ｐゴシック"/>
                          <a:cs typeface="ＭＳ Ｐゴシック"/>
                        </a:rPr>
                        <a:t>90</a:t>
                      </a:r>
                      <a:r>
                        <a:rPr sz="1000" spc="-5" dirty="0">
                          <a:latin typeface="ＭＳ Ｐゴシック"/>
                          <a:cs typeface="ＭＳ Ｐゴシック"/>
                        </a:rPr>
                        <a:t>.</a:t>
                      </a:r>
                      <a:r>
                        <a:rPr sz="1000" spc="5" dirty="0">
                          <a:latin typeface="ＭＳ Ｐゴシック"/>
                          <a:cs typeface="ＭＳ Ｐゴシック"/>
                        </a:rPr>
                        <a:t>1</a:t>
                      </a:r>
                      <a:r>
                        <a:rPr sz="1000" dirty="0">
                          <a:latin typeface="ＭＳ Ｐゴシック"/>
                          <a:cs typeface="ＭＳ Ｐゴシック"/>
                        </a:rPr>
                        <a:t>%</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24282">
                <a:tc>
                  <a:txBody>
                    <a:bodyPr/>
                    <a:lstStyle/>
                    <a:p>
                      <a:pPr algn="ctr">
                        <a:lnSpc>
                          <a:spcPct val="100000"/>
                        </a:lnSpc>
                        <a:spcBef>
                          <a:spcPts val="240"/>
                        </a:spcBef>
                      </a:pPr>
                      <a:r>
                        <a:rPr sz="1000" spc="-5" dirty="0">
                          <a:latin typeface="ＭＳ Ｐゴシック"/>
                          <a:cs typeface="ＭＳ Ｐゴシック"/>
                        </a:rPr>
                        <a:t>更新</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209" algn="r">
                        <a:lnSpc>
                          <a:spcPct val="100000"/>
                        </a:lnSpc>
                        <a:spcBef>
                          <a:spcPts val="240"/>
                        </a:spcBef>
                      </a:pPr>
                      <a:r>
                        <a:rPr sz="1000" spc="5" dirty="0">
                          <a:latin typeface="ＭＳ Ｐゴシック"/>
                          <a:cs typeface="ＭＳ Ｐゴシック"/>
                        </a:rPr>
                        <a:t>0</a:t>
                      </a:r>
                      <a:r>
                        <a:rPr sz="1000" spc="-5" dirty="0">
                          <a:latin typeface="ＭＳ Ｐゴシック"/>
                          <a:cs typeface="ＭＳ Ｐゴシック"/>
                        </a:rPr>
                        <a:t>.</a:t>
                      </a:r>
                      <a:r>
                        <a:rPr sz="1000" spc="5" dirty="0">
                          <a:latin typeface="ＭＳ Ｐゴシック"/>
                          <a:cs typeface="ＭＳ Ｐゴシック"/>
                        </a:rPr>
                        <a:t>2</a:t>
                      </a:r>
                      <a:r>
                        <a:rPr sz="1000" dirty="0">
                          <a:latin typeface="ＭＳ Ｐゴシック"/>
                          <a:cs typeface="ＭＳ Ｐゴシック"/>
                        </a:rPr>
                        <a:t>%</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209" algn="r">
                        <a:lnSpc>
                          <a:spcPct val="100000"/>
                        </a:lnSpc>
                        <a:spcBef>
                          <a:spcPts val="240"/>
                        </a:spcBef>
                      </a:pPr>
                      <a:r>
                        <a:rPr sz="1000" spc="5" dirty="0">
                          <a:latin typeface="ＭＳ Ｐゴシック"/>
                          <a:cs typeface="ＭＳ Ｐゴシック"/>
                        </a:rPr>
                        <a:t>14</a:t>
                      </a:r>
                      <a:r>
                        <a:rPr sz="1000" spc="-5" dirty="0">
                          <a:latin typeface="ＭＳ Ｐゴシック"/>
                          <a:cs typeface="ＭＳ Ｐゴシック"/>
                        </a:rPr>
                        <a:t>.</a:t>
                      </a:r>
                      <a:r>
                        <a:rPr sz="1000" spc="5" dirty="0">
                          <a:latin typeface="ＭＳ Ｐゴシック"/>
                          <a:cs typeface="ＭＳ Ｐゴシック"/>
                        </a:rPr>
                        <a:t>7</a:t>
                      </a:r>
                      <a:r>
                        <a:rPr sz="1000" dirty="0">
                          <a:latin typeface="ＭＳ Ｐゴシック"/>
                          <a:cs typeface="ＭＳ Ｐゴシック"/>
                        </a:rPr>
                        <a:t>%</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26110">
                        <a:lnSpc>
                          <a:spcPct val="100000"/>
                        </a:lnSpc>
                        <a:spcBef>
                          <a:spcPts val="240"/>
                        </a:spcBef>
                      </a:pPr>
                      <a:r>
                        <a:rPr sz="1000" dirty="0">
                          <a:latin typeface="ＭＳ Ｐゴシック"/>
                          <a:cs typeface="ＭＳ Ｐゴシック"/>
                        </a:rPr>
                        <a:t>29.0%</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26110">
                        <a:lnSpc>
                          <a:spcPct val="100000"/>
                        </a:lnSpc>
                        <a:spcBef>
                          <a:spcPts val="240"/>
                        </a:spcBef>
                      </a:pPr>
                      <a:r>
                        <a:rPr sz="1000" dirty="0">
                          <a:latin typeface="ＭＳ Ｐゴシック"/>
                          <a:cs typeface="ＭＳ Ｐゴシック"/>
                        </a:rPr>
                        <a:t>56.0%</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24408">
                <a:tc>
                  <a:txBody>
                    <a:bodyPr/>
                    <a:lstStyle/>
                    <a:p>
                      <a:pPr algn="ctr">
                        <a:lnSpc>
                          <a:spcPct val="100000"/>
                        </a:lnSpc>
                        <a:spcBef>
                          <a:spcPts val="240"/>
                        </a:spcBef>
                      </a:pPr>
                      <a:r>
                        <a:rPr sz="1000" spc="-5" dirty="0">
                          <a:latin typeface="ＭＳ Ｐゴシック"/>
                          <a:cs typeface="ＭＳ Ｐゴシック"/>
                        </a:rPr>
                        <a:t>変更</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209" algn="r">
                        <a:lnSpc>
                          <a:spcPct val="100000"/>
                        </a:lnSpc>
                        <a:spcBef>
                          <a:spcPts val="240"/>
                        </a:spcBef>
                      </a:pPr>
                      <a:r>
                        <a:rPr sz="1000" spc="5" dirty="0">
                          <a:latin typeface="ＭＳ Ｐゴシック"/>
                          <a:cs typeface="ＭＳ Ｐゴシック"/>
                        </a:rPr>
                        <a:t>5</a:t>
                      </a:r>
                      <a:r>
                        <a:rPr sz="1000" spc="-5" dirty="0">
                          <a:latin typeface="ＭＳ Ｐゴシック"/>
                          <a:cs typeface="ＭＳ Ｐゴシック"/>
                        </a:rPr>
                        <a:t>.</a:t>
                      </a:r>
                      <a:r>
                        <a:rPr sz="1000" spc="5" dirty="0">
                          <a:latin typeface="ＭＳ Ｐゴシック"/>
                          <a:cs typeface="ＭＳ Ｐゴシック"/>
                        </a:rPr>
                        <a:t>4</a:t>
                      </a:r>
                      <a:r>
                        <a:rPr sz="1000" dirty="0">
                          <a:latin typeface="ＭＳ Ｐゴシック"/>
                          <a:cs typeface="ＭＳ Ｐゴシック"/>
                        </a:rPr>
                        <a:t>%</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209" algn="r">
                        <a:lnSpc>
                          <a:spcPct val="100000"/>
                        </a:lnSpc>
                        <a:spcBef>
                          <a:spcPts val="240"/>
                        </a:spcBef>
                      </a:pPr>
                      <a:r>
                        <a:rPr sz="1000" spc="5" dirty="0">
                          <a:latin typeface="ＭＳ Ｐゴシック"/>
                          <a:cs typeface="ＭＳ Ｐゴシック"/>
                        </a:rPr>
                        <a:t>94</a:t>
                      </a:r>
                      <a:r>
                        <a:rPr sz="1000" spc="-5" dirty="0">
                          <a:latin typeface="ＭＳ Ｐゴシック"/>
                          <a:cs typeface="ＭＳ Ｐゴシック"/>
                        </a:rPr>
                        <a:t>.</a:t>
                      </a:r>
                      <a:r>
                        <a:rPr sz="1000" spc="5" dirty="0">
                          <a:latin typeface="ＭＳ Ｐゴシック"/>
                          <a:cs typeface="ＭＳ Ｐゴシック"/>
                        </a:rPr>
                        <a:t>6</a:t>
                      </a:r>
                      <a:r>
                        <a:rPr sz="1000" dirty="0">
                          <a:latin typeface="ＭＳ Ｐゴシック"/>
                          <a:cs typeface="ＭＳ Ｐゴシック"/>
                        </a:rPr>
                        <a:t>%</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
        <p:nvSpPr>
          <p:cNvPr id="40" name="object 40"/>
          <p:cNvSpPr/>
          <p:nvPr/>
        </p:nvSpPr>
        <p:spPr>
          <a:xfrm>
            <a:off x="7772654" y="4793360"/>
            <a:ext cx="944880" cy="224154"/>
          </a:xfrm>
          <a:custGeom>
            <a:avLst/>
            <a:gdLst/>
            <a:ahLst/>
            <a:cxnLst/>
            <a:rect l="l" t="t" r="r" b="b"/>
            <a:pathLst>
              <a:path w="944879" h="224154">
                <a:moveTo>
                  <a:pt x="0" y="224027"/>
                </a:moveTo>
                <a:lnTo>
                  <a:pt x="944879" y="0"/>
                </a:lnTo>
              </a:path>
            </a:pathLst>
          </a:custGeom>
          <a:ln w="12192">
            <a:solidFill>
              <a:srgbClr val="000000"/>
            </a:solidFill>
          </a:ln>
        </p:spPr>
        <p:txBody>
          <a:bodyPr wrap="square" lIns="0" tIns="0" rIns="0" bIns="0" rtlCol="0"/>
          <a:lstStyle/>
          <a:p>
            <a:endParaRPr/>
          </a:p>
        </p:txBody>
      </p:sp>
      <p:sp>
        <p:nvSpPr>
          <p:cNvPr id="41" name="object 41"/>
          <p:cNvSpPr/>
          <p:nvPr/>
        </p:nvSpPr>
        <p:spPr>
          <a:xfrm>
            <a:off x="8717533" y="4793360"/>
            <a:ext cx="943610" cy="224154"/>
          </a:xfrm>
          <a:custGeom>
            <a:avLst/>
            <a:gdLst/>
            <a:ahLst/>
            <a:cxnLst/>
            <a:rect l="l" t="t" r="r" b="b"/>
            <a:pathLst>
              <a:path w="943609" h="224154">
                <a:moveTo>
                  <a:pt x="0" y="224027"/>
                </a:moveTo>
                <a:lnTo>
                  <a:pt x="943356" y="0"/>
                </a:lnTo>
              </a:path>
            </a:pathLst>
          </a:custGeom>
          <a:ln w="12192">
            <a:solidFill>
              <a:srgbClr val="000000"/>
            </a:solidFill>
          </a:ln>
        </p:spPr>
        <p:txBody>
          <a:bodyPr wrap="square" lIns="0" tIns="0" rIns="0" bIns="0" rtlCol="0"/>
          <a:lstStyle/>
          <a:p>
            <a:endParaRPr/>
          </a:p>
        </p:txBody>
      </p:sp>
      <p:sp>
        <p:nvSpPr>
          <p:cNvPr id="42" name="object 42"/>
          <p:cNvSpPr/>
          <p:nvPr/>
        </p:nvSpPr>
        <p:spPr>
          <a:xfrm>
            <a:off x="7772654" y="5242940"/>
            <a:ext cx="944880" cy="224154"/>
          </a:xfrm>
          <a:custGeom>
            <a:avLst/>
            <a:gdLst/>
            <a:ahLst/>
            <a:cxnLst/>
            <a:rect l="l" t="t" r="r" b="b"/>
            <a:pathLst>
              <a:path w="944879" h="224154">
                <a:moveTo>
                  <a:pt x="0" y="224028"/>
                </a:moveTo>
                <a:lnTo>
                  <a:pt x="944879" y="0"/>
                </a:lnTo>
              </a:path>
            </a:pathLst>
          </a:custGeom>
          <a:ln w="12192">
            <a:solidFill>
              <a:srgbClr val="000000"/>
            </a:solidFill>
          </a:ln>
        </p:spPr>
        <p:txBody>
          <a:bodyPr wrap="square" lIns="0" tIns="0" rIns="0" bIns="0" rtlCol="0"/>
          <a:lstStyle/>
          <a:p>
            <a:endParaRPr/>
          </a:p>
        </p:txBody>
      </p:sp>
      <p:sp>
        <p:nvSpPr>
          <p:cNvPr id="43" name="object 43"/>
          <p:cNvSpPr/>
          <p:nvPr/>
        </p:nvSpPr>
        <p:spPr>
          <a:xfrm>
            <a:off x="8717533" y="5242940"/>
            <a:ext cx="943610" cy="224154"/>
          </a:xfrm>
          <a:custGeom>
            <a:avLst/>
            <a:gdLst/>
            <a:ahLst/>
            <a:cxnLst/>
            <a:rect l="l" t="t" r="r" b="b"/>
            <a:pathLst>
              <a:path w="943609" h="224154">
                <a:moveTo>
                  <a:pt x="0" y="224028"/>
                </a:moveTo>
                <a:lnTo>
                  <a:pt x="943356" y="0"/>
                </a:lnTo>
              </a:path>
            </a:pathLst>
          </a:custGeom>
          <a:ln w="12191">
            <a:solidFill>
              <a:srgbClr val="000000"/>
            </a:solidFill>
          </a:ln>
        </p:spPr>
        <p:txBody>
          <a:bodyPr wrap="square" lIns="0" tIns="0" rIns="0" bIns="0" rtlCol="0"/>
          <a:lstStyle/>
          <a:p>
            <a:endParaRPr/>
          </a:p>
        </p:txBody>
      </p:sp>
      <p:graphicFrame>
        <p:nvGraphicFramePr>
          <p:cNvPr id="44" name="object 44"/>
          <p:cNvGraphicFramePr>
            <a:graphicFrameLocks noGrp="1"/>
          </p:cNvGraphicFramePr>
          <p:nvPr/>
        </p:nvGraphicFramePr>
        <p:xfrm>
          <a:off x="5082540" y="4562983"/>
          <a:ext cx="4570730" cy="897635"/>
        </p:xfrm>
        <a:graphic>
          <a:graphicData uri="http://schemas.openxmlformats.org/drawingml/2006/table">
            <a:tbl>
              <a:tblPr firstRow="1" bandRow="1">
                <a:tableStyleId>{2D5ABB26-0587-4C30-8999-92F81FD0307C}</a:tableStyleId>
              </a:tblPr>
              <a:tblGrid>
                <a:gridCol w="796290"/>
                <a:gridCol w="943610"/>
                <a:gridCol w="943610"/>
                <a:gridCol w="943610"/>
                <a:gridCol w="943610"/>
              </a:tblGrid>
              <a:tr h="224409">
                <a:tc>
                  <a:txBody>
                    <a:bodyPr/>
                    <a:lstStyle/>
                    <a:p>
                      <a:pPr algn="ctr">
                        <a:lnSpc>
                          <a:spcPct val="100000"/>
                        </a:lnSpc>
                        <a:spcBef>
                          <a:spcPts val="240"/>
                        </a:spcBef>
                      </a:pPr>
                      <a:r>
                        <a:rPr sz="1000" spc="-5" dirty="0">
                          <a:latin typeface="ＭＳ Ｐゴシック"/>
                          <a:cs typeface="ＭＳ Ｐゴシック"/>
                        </a:rPr>
                        <a:t>要介護４</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B7DEE8"/>
                    </a:solidFill>
                  </a:tcPr>
                </a:tc>
                <a:tc>
                  <a:txBody>
                    <a:bodyPr/>
                    <a:lstStyle/>
                    <a:p>
                      <a:pPr marL="189230">
                        <a:lnSpc>
                          <a:spcPct val="100000"/>
                        </a:lnSpc>
                        <a:spcBef>
                          <a:spcPts val="240"/>
                        </a:spcBef>
                      </a:pPr>
                      <a:r>
                        <a:rPr sz="1000" spc="-5" dirty="0">
                          <a:latin typeface="ＭＳ Ｐゴシック"/>
                          <a:cs typeface="ＭＳ Ｐゴシック"/>
                        </a:rPr>
                        <a:t>６</a:t>
                      </a:r>
                      <a:r>
                        <a:rPr sz="1000" dirty="0">
                          <a:latin typeface="ＭＳ Ｐゴシック"/>
                          <a:cs typeface="ＭＳ Ｐゴシック"/>
                        </a:rPr>
                        <a:t>ヶ</a:t>
                      </a:r>
                      <a:r>
                        <a:rPr sz="1000" spc="-5" dirty="0">
                          <a:latin typeface="ＭＳ Ｐゴシック"/>
                          <a:cs typeface="ＭＳ Ｐゴシック"/>
                        </a:rPr>
                        <a:t>月以下</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89230">
                        <a:lnSpc>
                          <a:spcPct val="100000"/>
                        </a:lnSpc>
                        <a:spcBef>
                          <a:spcPts val="240"/>
                        </a:spcBef>
                      </a:pPr>
                      <a:r>
                        <a:rPr sz="1000" spc="-5" dirty="0">
                          <a:latin typeface="ＭＳ Ｐゴシック"/>
                          <a:cs typeface="ＭＳ Ｐゴシック"/>
                        </a:rPr>
                        <a:t>７～12</a:t>
                      </a:r>
                      <a:r>
                        <a:rPr sz="1000" dirty="0">
                          <a:latin typeface="ＭＳ Ｐゴシック"/>
                          <a:cs typeface="ＭＳ Ｐゴシック"/>
                        </a:rPr>
                        <a:t>ヶ月</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68275">
                        <a:lnSpc>
                          <a:spcPct val="100000"/>
                        </a:lnSpc>
                        <a:spcBef>
                          <a:spcPts val="240"/>
                        </a:spcBef>
                      </a:pPr>
                      <a:r>
                        <a:rPr sz="1000" dirty="0">
                          <a:latin typeface="ＭＳ Ｐゴシック"/>
                          <a:cs typeface="ＭＳ Ｐゴシック"/>
                        </a:rPr>
                        <a:t>13～24ヶ月</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68275">
                        <a:lnSpc>
                          <a:spcPct val="100000"/>
                        </a:lnSpc>
                        <a:spcBef>
                          <a:spcPts val="240"/>
                        </a:spcBef>
                      </a:pPr>
                      <a:r>
                        <a:rPr sz="1000" dirty="0">
                          <a:latin typeface="ＭＳ Ｐゴシック"/>
                          <a:cs typeface="ＭＳ Ｐゴシック"/>
                        </a:rPr>
                        <a:t>25～36ヶ月</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24408">
                <a:tc>
                  <a:txBody>
                    <a:bodyPr/>
                    <a:lstStyle/>
                    <a:p>
                      <a:pPr algn="ctr">
                        <a:lnSpc>
                          <a:spcPct val="100000"/>
                        </a:lnSpc>
                        <a:spcBef>
                          <a:spcPts val="240"/>
                        </a:spcBef>
                      </a:pPr>
                      <a:r>
                        <a:rPr sz="1000" spc="-10" dirty="0">
                          <a:latin typeface="ＭＳ Ｐゴシック"/>
                          <a:cs typeface="ＭＳ Ｐゴシック"/>
                        </a:rPr>
                        <a:t>新規</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305" algn="r">
                        <a:lnSpc>
                          <a:spcPct val="100000"/>
                        </a:lnSpc>
                        <a:spcBef>
                          <a:spcPts val="240"/>
                        </a:spcBef>
                      </a:pPr>
                      <a:r>
                        <a:rPr sz="1000" spc="5" dirty="0">
                          <a:latin typeface="ＭＳ Ｐゴシック"/>
                          <a:cs typeface="ＭＳ Ｐゴシック"/>
                        </a:rPr>
                        <a:t>10</a:t>
                      </a:r>
                      <a:r>
                        <a:rPr sz="1000" spc="-5" dirty="0">
                          <a:latin typeface="ＭＳ Ｐゴシック"/>
                          <a:cs typeface="ＭＳ Ｐゴシック"/>
                        </a:rPr>
                        <a:t>.</a:t>
                      </a:r>
                      <a:r>
                        <a:rPr sz="1000" spc="5" dirty="0">
                          <a:latin typeface="ＭＳ Ｐゴシック"/>
                          <a:cs typeface="ＭＳ Ｐゴシック"/>
                        </a:rPr>
                        <a:t>3</a:t>
                      </a:r>
                      <a:r>
                        <a:rPr sz="1000" dirty="0">
                          <a:latin typeface="ＭＳ Ｐゴシック"/>
                          <a:cs typeface="ＭＳ Ｐゴシック"/>
                        </a:rPr>
                        <a:t>%</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940" algn="r">
                        <a:lnSpc>
                          <a:spcPct val="100000"/>
                        </a:lnSpc>
                        <a:spcBef>
                          <a:spcPts val="240"/>
                        </a:spcBef>
                      </a:pPr>
                      <a:r>
                        <a:rPr sz="1000" dirty="0">
                          <a:latin typeface="ＭＳ Ｐゴシック"/>
                          <a:cs typeface="ＭＳ Ｐゴシック"/>
                        </a:rPr>
                        <a:t>89</a:t>
                      </a:r>
                      <a:r>
                        <a:rPr sz="1000" spc="-5" dirty="0">
                          <a:latin typeface="ＭＳ Ｐゴシック"/>
                          <a:cs typeface="ＭＳ Ｐゴシック"/>
                        </a:rPr>
                        <a:t>.</a:t>
                      </a:r>
                      <a:r>
                        <a:rPr sz="1000" dirty="0">
                          <a:latin typeface="ＭＳ Ｐゴシック"/>
                          <a:cs typeface="ＭＳ Ｐゴシック"/>
                        </a:rPr>
                        <a:t>7%</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24409">
                <a:tc>
                  <a:txBody>
                    <a:bodyPr/>
                    <a:lstStyle/>
                    <a:p>
                      <a:pPr algn="ctr">
                        <a:lnSpc>
                          <a:spcPct val="100000"/>
                        </a:lnSpc>
                        <a:spcBef>
                          <a:spcPts val="240"/>
                        </a:spcBef>
                      </a:pPr>
                      <a:r>
                        <a:rPr sz="1000" spc="-5" dirty="0">
                          <a:latin typeface="ＭＳ Ｐゴシック"/>
                          <a:cs typeface="ＭＳ Ｐゴシック"/>
                        </a:rPr>
                        <a:t>更新</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940" algn="r">
                        <a:lnSpc>
                          <a:spcPct val="100000"/>
                        </a:lnSpc>
                        <a:spcBef>
                          <a:spcPts val="240"/>
                        </a:spcBef>
                      </a:pPr>
                      <a:r>
                        <a:rPr sz="1000" spc="5" dirty="0">
                          <a:latin typeface="ＭＳ Ｐゴシック"/>
                          <a:cs typeface="ＭＳ Ｐゴシック"/>
                        </a:rPr>
                        <a:t>0</a:t>
                      </a:r>
                      <a:r>
                        <a:rPr sz="1000" spc="-5" dirty="0">
                          <a:latin typeface="ＭＳ Ｐゴシック"/>
                          <a:cs typeface="ＭＳ Ｐゴシック"/>
                        </a:rPr>
                        <a:t>.</a:t>
                      </a:r>
                      <a:r>
                        <a:rPr sz="1000" spc="5" dirty="0">
                          <a:latin typeface="ＭＳ Ｐゴシック"/>
                          <a:cs typeface="ＭＳ Ｐゴシック"/>
                        </a:rPr>
                        <a:t>4</a:t>
                      </a:r>
                      <a:r>
                        <a:rPr sz="1000" dirty="0">
                          <a:latin typeface="ＭＳ Ｐゴシック"/>
                          <a:cs typeface="ＭＳ Ｐゴシック"/>
                        </a:rPr>
                        <a:t>%</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940" algn="r">
                        <a:lnSpc>
                          <a:spcPct val="100000"/>
                        </a:lnSpc>
                        <a:spcBef>
                          <a:spcPts val="240"/>
                        </a:spcBef>
                      </a:pPr>
                      <a:r>
                        <a:rPr sz="1000" spc="5" dirty="0">
                          <a:latin typeface="ＭＳ Ｐゴシック"/>
                          <a:cs typeface="ＭＳ Ｐゴシック"/>
                        </a:rPr>
                        <a:t>10</a:t>
                      </a:r>
                      <a:r>
                        <a:rPr sz="1000" spc="-5" dirty="0">
                          <a:latin typeface="ＭＳ Ｐゴシック"/>
                          <a:cs typeface="ＭＳ Ｐゴシック"/>
                        </a:rPr>
                        <a:t>.</a:t>
                      </a:r>
                      <a:r>
                        <a:rPr sz="1000" spc="5" dirty="0">
                          <a:latin typeface="ＭＳ Ｐゴシック"/>
                          <a:cs typeface="ＭＳ Ｐゴシック"/>
                        </a:rPr>
                        <a:t>8</a:t>
                      </a:r>
                      <a:r>
                        <a:rPr sz="1000" dirty="0">
                          <a:latin typeface="ＭＳ Ｐゴシック"/>
                          <a:cs typeface="ＭＳ Ｐゴシック"/>
                        </a:rPr>
                        <a:t>%</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26745">
                        <a:lnSpc>
                          <a:spcPct val="100000"/>
                        </a:lnSpc>
                        <a:spcBef>
                          <a:spcPts val="240"/>
                        </a:spcBef>
                      </a:pPr>
                      <a:r>
                        <a:rPr sz="1000" dirty="0">
                          <a:latin typeface="ＭＳ Ｐゴシック"/>
                          <a:cs typeface="ＭＳ Ｐゴシック"/>
                        </a:rPr>
                        <a:t>25.6%</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26745">
                        <a:lnSpc>
                          <a:spcPct val="100000"/>
                        </a:lnSpc>
                        <a:spcBef>
                          <a:spcPts val="240"/>
                        </a:spcBef>
                      </a:pPr>
                      <a:r>
                        <a:rPr sz="1000" dirty="0">
                          <a:latin typeface="ＭＳ Ｐゴシック"/>
                          <a:cs typeface="ＭＳ Ｐゴシック"/>
                        </a:rPr>
                        <a:t>63.2%</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24409">
                <a:tc>
                  <a:txBody>
                    <a:bodyPr/>
                    <a:lstStyle/>
                    <a:p>
                      <a:pPr algn="ctr">
                        <a:lnSpc>
                          <a:spcPct val="100000"/>
                        </a:lnSpc>
                        <a:spcBef>
                          <a:spcPts val="240"/>
                        </a:spcBef>
                      </a:pPr>
                      <a:r>
                        <a:rPr sz="1000" spc="-5" dirty="0">
                          <a:latin typeface="ＭＳ Ｐゴシック"/>
                          <a:cs typeface="ＭＳ Ｐゴシック"/>
                        </a:rPr>
                        <a:t>変更</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940" algn="r">
                        <a:lnSpc>
                          <a:spcPct val="100000"/>
                        </a:lnSpc>
                        <a:spcBef>
                          <a:spcPts val="240"/>
                        </a:spcBef>
                      </a:pPr>
                      <a:r>
                        <a:rPr sz="1000" spc="5" dirty="0">
                          <a:latin typeface="ＭＳ Ｐゴシック"/>
                          <a:cs typeface="ＭＳ Ｐゴシック"/>
                        </a:rPr>
                        <a:t>5</a:t>
                      </a:r>
                      <a:r>
                        <a:rPr sz="1000" spc="-5" dirty="0">
                          <a:latin typeface="ＭＳ Ｐゴシック"/>
                          <a:cs typeface="ＭＳ Ｐゴシック"/>
                        </a:rPr>
                        <a:t>.</a:t>
                      </a:r>
                      <a:r>
                        <a:rPr sz="1000" spc="5" dirty="0">
                          <a:latin typeface="ＭＳ Ｐゴシック"/>
                          <a:cs typeface="ＭＳ Ｐゴシック"/>
                        </a:rPr>
                        <a:t>9</a:t>
                      </a:r>
                      <a:r>
                        <a:rPr sz="1000" dirty="0">
                          <a:latin typeface="ＭＳ Ｐゴシック"/>
                          <a:cs typeface="ＭＳ Ｐゴシック"/>
                        </a:rPr>
                        <a:t>%</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940" algn="r">
                        <a:lnSpc>
                          <a:spcPct val="100000"/>
                        </a:lnSpc>
                        <a:spcBef>
                          <a:spcPts val="240"/>
                        </a:spcBef>
                      </a:pPr>
                      <a:r>
                        <a:rPr sz="1000" spc="5" dirty="0">
                          <a:latin typeface="ＭＳ Ｐゴシック"/>
                          <a:cs typeface="ＭＳ Ｐゴシック"/>
                        </a:rPr>
                        <a:t>94</a:t>
                      </a:r>
                      <a:r>
                        <a:rPr sz="1000" spc="-5" dirty="0">
                          <a:latin typeface="ＭＳ Ｐゴシック"/>
                          <a:cs typeface="ＭＳ Ｐゴシック"/>
                        </a:rPr>
                        <a:t>.</a:t>
                      </a:r>
                      <a:r>
                        <a:rPr sz="1000" spc="5" dirty="0">
                          <a:latin typeface="ＭＳ Ｐゴシック"/>
                          <a:cs typeface="ＭＳ Ｐゴシック"/>
                        </a:rPr>
                        <a:t>1</a:t>
                      </a:r>
                      <a:r>
                        <a:rPr sz="1000" dirty="0">
                          <a:latin typeface="ＭＳ Ｐゴシック"/>
                          <a:cs typeface="ＭＳ Ｐゴシック"/>
                        </a:rPr>
                        <a:t>%</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
        <p:nvSpPr>
          <p:cNvPr id="45" name="object 45"/>
          <p:cNvSpPr/>
          <p:nvPr/>
        </p:nvSpPr>
        <p:spPr>
          <a:xfrm>
            <a:off x="2956179" y="5756706"/>
            <a:ext cx="944880" cy="224154"/>
          </a:xfrm>
          <a:custGeom>
            <a:avLst/>
            <a:gdLst/>
            <a:ahLst/>
            <a:cxnLst/>
            <a:rect l="l" t="t" r="r" b="b"/>
            <a:pathLst>
              <a:path w="944879" h="224154">
                <a:moveTo>
                  <a:pt x="0" y="224028"/>
                </a:moveTo>
                <a:lnTo>
                  <a:pt x="944880" y="0"/>
                </a:lnTo>
              </a:path>
            </a:pathLst>
          </a:custGeom>
          <a:ln w="12192">
            <a:solidFill>
              <a:srgbClr val="000000"/>
            </a:solidFill>
          </a:ln>
        </p:spPr>
        <p:txBody>
          <a:bodyPr wrap="square" lIns="0" tIns="0" rIns="0" bIns="0" rtlCol="0"/>
          <a:lstStyle/>
          <a:p>
            <a:endParaRPr/>
          </a:p>
        </p:txBody>
      </p:sp>
      <p:sp>
        <p:nvSpPr>
          <p:cNvPr id="46" name="object 46"/>
          <p:cNvSpPr/>
          <p:nvPr/>
        </p:nvSpPr>
        <p:spPr>
          <a:xfrm>
            <a:off x="3901059" y="5756706"/>
            <a:ext cx="943610" cy="224154"/>
          </a:xfrm>
          <a:custGeom>
            <a:avLst/>
            <a:gdLst/>
            <a:ahLst/>
            <a:cxnLst/>
            <a:rect l="l" t="t" r="r" b="b"/>
            <a:pathLst>
              <a:path w="943610" h="224154">
                <a:moveTo>
                  <a:pt x="0" y="224028"/>
                </a:moveTo>
                <a:lnTo>
                  <a:pt x="943355" y="0"/>
                </a:lnTo>
              </a:path>
            </a:pathLst>
          </a:custGeom>
          <a:ln w="12192">
            <a:solidFill>
              <a:srgbClr val="000000"/>
            </a:solidFill>
          </a:ln>
        </p:spPr>
        <p:txBody>
          <a:bodyPr wrap="square" lIns="0" tIns="0" rIns="0" bIns="0" rtlCol="0"/>
          <a:lstStyle/>
          <a:p>
            <a:endParaRPr/>
          </a:p>
        </p:txBody>
      </p:sp>
      <p:sp>
        <p:nvSpPr>
          <p:cNvPr id="47" name="object 47"/>
          <p:cNvSpPr/>
          <p:nvPr/>
        </p:nvSpPr>
        <p:spPr>
          <a:xfrm>
            <a:off x="2956179" y="6206286"/>
            <a:ext cx="944880" cy="224154"/>
          </a:xfrm>
          <a:custGeom>
            <a:avLst/>
            <a:gdLst/>
            <a:ahLst/>
            <a:cxnLst/>
            <a:rect l="l" t="t" r="r" b="b"/>
            <a:pathLst>
              <a:path w="944879" h="224154">
                <a:moveTo>
                  <a:pt x="0" y="224028"/>
                </a:moveTo>
                <a:lnTo>
                  <a:pt x="944880" y="0"/>
                </a:lnTo>
              </a:path>
            </a:pathLst>
          </a:custGeom>
          <a:ln w="12192">
            <a:solidFill>
              <a:srgbClr val="000000"/>
            </a:solidFill>
          </a:ln>
        </p:spPr>
        <p:txBody>
          <a:bodyPr wrap="square" lIns="0" tIns="0" rIns="0" bIns="0" rtlCol="0"/>
          <a:lstStyle/>
          <a:p>
            <a:endParaRPr/>
          </a:p>
        </p:txBody>
      </p:sp>
      <p:sp>
        <p:nvSpPr>
          <p:cNvPr id="48" name="object 48"/>
          <p:cNvSpPr/>
          <p:nvPr/>
        </p:nvSpPr>
        <p:spPr>
          <a:xfrm>
            <a:off x="3901059" y="6206286"/>
            <a:ext cx="943610" cy="224154"/>
          </a:xfrm>
          <a:custGeom>
            <a:avLst/>
            <a:gdLst/>
            <a:ahLst/>
            <a:cxnLst/>
            <a:rect l="l" t="t" r="r" b="b"/>
            <a:pathLst>
              <a:path w="943610" h="224154">
                <a:moveTo>
                  <a:pt x="0" y="224028"/>
                </a:moveTo>
                <a:lnTo>
                  <a:pt x="943355" y="0"/>
                </a:lnTo>
              </a:path>
            </a:pathLst>
          </a:custGeom>
          <a:ln w="12192">
            <a:solidFill>
              <a:srgbClr val="000000"/>
            </a:solidFill>
          </a:ln>
        </p:spPr>
        <p:txBody>
          <a:bodyPr wrap="square" lIns="0" tIns="0" rIns="0" bIns="0" rtlCol="0"/>
          <a:lstStyle/>
          <a:p>
            <a:endParaRPr/>
          </a:p>
        </p:txBody>
      </p:sp>
      <p:graphicFrame>
        <p:nvGraphicFramePr>
          <p:cNvPr id="49" name="object 49"/>
          <p:cNvGraphicFramePr>
            <a:graphicFrameLocks noGrp="1"/>
          </p:cNvGraphicFramePr>
          <p:nvPr/>
        </p:nvGraphicFramePr>
        <p:xfrm>
          <a:off x="266128" y="5526278"/>
          <a:ext cx="4570730" cy="897648"/>
        </p:xfrm>
        <a:graphic>
          <a:graphicData uri="http://schemas.openxmlformats.org/drawingml/2006/table">
            <a:tbl>
              <a:tblPr firstRow="1" bandRow="1">
                <a:tableStyleId>{2D5ABB26-0587-4C30-8999-92F81FD0307C}</a:tableStyleId>
              </a:tblPr>
              <a:tblGrid>
                <a:gridCol w="796290"/>
                <a:gridCol w="943610"/>
                <a:gridCol w="943610"/>
                <a:gridCol w="943610"/>
                <a:gridCol w="943610"/>
              </a:tblGrid>
              <a:tr h="224447">
                <a:tc>
                  <a:txBody>
                    <a:bodyPr/>
                    <a:lstStyle/>
                    <a:p>
                      <a:pPr algn="ctr">
                        <a:lnSpc>
                          <a:spcPct val="100000"/>
                        </a:lnSpc>
                        <a:spcBef>
                          <a:spcPts val="240"/>
                        </a:spcBef>
                      </a:pPr>
                      <a:r>
                        <a:rPr sz="1000" spc="-5" dirty="0">
                          <a:latin typeface="ＭＳ Ｐゴシック"/>
                          <a:cs typeface="ＭＳ Ｐゴシック"/>
                        </a:rPr>
                        <a:t>要介護５</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solidFill>
                      <a:srgbClr val="B7DEE8"/>
                    </a:solidFill>
                  </a:tcPr>
                </a:tc>
                <a:tc>
                  <a:txBody>
                    <a:bodyPr/>
                    <a:lstStyle/>
                    <a:p>
                      <a:pPr marL="188595">
                        <a:lnSpc>
                          <a:spcPct val="100000"/>
                        </a:lnSpc>
                        <a:spcBef>
                          <a:spcPts val="240"/>
                        </a:spcBef>
                      </a:pPr>
                      <a:r>
                        <a:rPr sz="1000" spc="-5" dirty="0">
                          <a:latin typeface="ＭＳ Ｐゴシック"/>
                          <a:cs typeface="ＭＳ Ｐゴシック"/>
                        </a:rPr>
                        <a:t>６</a:t>
                      </a:r>
                      <a:r>
                        <a:rPr sz="1000" dirty="0">
                          <a:latin typeface="ＭＳ Ｐゴシック"/>
                          <a:cs typeface="ＭＳ Ｐゴシック"/>
                        </a:rPr>
                        <a:t>ヶ</a:t>
                      </a:r>
                      <a:r>
                        <a:rPr sz="1000" spc="-5" dirty="0">
                          <a:latin typeface="ＭＳ Ｐゴシック"/>
                          <a:cs typeface="ＭＳ Ｐゴシック"/>
                        </a:rPr>
                        <a:t>月以下</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88595">
                        <a:lnSpc>
                          <a:spcPct val="100000"/>
                        </a:lnSpc>
                        <a:spcBef>
                          <a:spcPts val="240"/>
                        </a:spcBef>
                      </a:pPr>
                      <a:r>
                        <a:rPr sz="1000" spc="-5" dirty="0">
                          <a:latin typeface="ＭＳ Ｐゴシック"/>
                          <a:cs typeface="ＭＳ Ｐゴシック"/>
                        </a:rPr>
                        <a:t>７～12</a:t>
                      </a:r>
                      <a:r>
                        <a:rPr sz="1000" dirty="0">
                          <a:latin typeface="ＭＳ Ｐゴシック"/>
                          <a:cs typeface="ＭＳ Ｐゴシック"/>
                        </a:rPr>
                        <a:t>ヶ月</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67640">
                        <a:lnSpc>
                          <a:spcPct val="100000"/>
                        </a:lnSpc>
                        <a:spcBef>
                          <a:spcPts val="240"/>
                        </a:spcBef>
                      </a:pPr>
                      <a:r>
                        <a:rPr sz="1000" dirty="0">
                          <a:latin typeface="ＭＳ Ｐゴシック"/>
                          <a:cs typeface="ＭＳ Ｐゴシック"/>
                        </a:rPr>
                        <a:t>13～24ヶ月</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67640">
                        <a:lnSpc>
                          <a:spcPct val="100000"/>
                        </a:lnSpc>
                        <a:spcBef>
                          <a:spcPts val="240"/>
                        </a:spcBef>
                      </a:pPr>
                      <a:r>
                        <a:rPr sz="1000" dirty="0">
                          <a:latin typeface="ＭＳ Ｐゴシック"/>
                          <a:cs typeface="ＭＳ Ｐゴシック"/>
                        </a:rPr>
                        <a:t>25～36ヶ月</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24409">
                <a:tc>
                  <a:txBody>
                    <a:bodyPr/>
                    <a:lstStyle/>
                    <a:p>
                      <a:pPr algn="ctr">
                        <a:lnSpc>
                          <a:spcPct val="100000"/>
                        </a:lnSpc>
                        <a:spcBef>
                          <a:spcPts val="240"/>
                        </a:spcBef>
                      </a:pPr>
                      <a:r>
                        <a:rPr sz="1000" spc="-5" dirty="0">
                          <a:latin typeface="ＭＳ Ｐゴシック"/>
                          <a:cs typeface="ＭＳ Ｐゴシック"/>
                        </a:rPr>
                        <a:t>新規</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209" algn="r">
                        <a:lnSpc>
                          <a:spcPct val="100000"/>
                        </a:lnSpc>
                        <a:spcBef>
                          <a:spcPts val="240"/>
                        </a:spcBef>
                      </a:pPr>
                      <a:r>
                        <a:rPr sz="1000" spc="5" dirty="0">
                          <a:latin typeface="ＭＳ Ｐゴシック"/>
                          <a:cs typeface="ＭＳ Ｐゴシック"/>
                        </a:rPr>
                        <a:t>8</a:t>
                      </a:r>
                      <a:r>
                        <a:rPr sz="1000" spc="-5" dirty="0">
                          <a:latin typeface="ＭＳ Ｐゴシック"/>
                          <a:cs typeface="ＭＳ Ｐゴシック"/>
                        </a:rPr>
                        <a:t>.</a:t>
                      </a:r>
                      <a:r>
                        <a:rPr sz="1000" spc="5" dirty="0">
                          <a:latin typeface="ＭＳ Ｐゴシック"/>
                          <a:cs typeface="ＭＳ Ｐゴシック"/>
                        </a:rPr>
                        <a:t>4</a:t>
                      </a:r>
                      <a:r>
                        <a:rPr sz="1000" dirty="0">
                          <a:latin typeface="ＭＳ Ｐゴシック"/>
                          <a:cs typeface="ＭＳ Ｐゴシック"/>
                        </a:rPr>
                        <a:t>%</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209" algn="r">
                        <a:lnSpc>
                          <a:spcPct val="100000"/>
                        </a:lnSpc>
                        <a:spcBef>
                          <a:spcPts val="240"/>
                        </a:spcBef>
                      </a:pPr>
                      <a:r>
                        <a:rPr sz="1000" spc="5" dirty="0">
                          <a:latin typeface="ＭＳ Ｐゴシック"/>
                          <a:cs typeface="ＭＳ Ｐゴシック"/>
                        </a:rPr>
                        <a:t>91</a:t>
                      </a:r>
                      <a:r>
                        <a:rPr sz="1000" spc="-5" dirty="0">
                          <a:latin typeface="ＭＳ Ｐゴシック"/>
                          <a:cs typeface="ＭＳ Ｐゴシック"/>
                        </a:rPr>
                        <a:t>.</a:t>
                      </a:r>
                      <a:r>
                        <a:rPr sz="1000" spc="5" dirty="0">
                          <a:latin typeface="ＭＳ Ｐゴシック"/>
                          <a:cs typeface="ＭＳ Ｐゴシック"/>
                        </a:rPr>
                        <a:t>6</a:t>
                      </a:r>
                      <a:r>
                        <a:rPr sz="1000" dirty="0">
                          <a:latin typeface="ＭＳ Ｐゴシック"/>
                          <a:cs typeface="ＭＳ Ｐゴシック"/>
                        </a:rPr>
                        <a:t>%</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24396">
                <a:tc>
                  <a:txBody>
                    <a:bodyPr/>
                    <a:lstStyle/>
                    <a:p>
                      <a:pPr algn="ctr">
                        <a:lnSpc>
                          <a:spcPct val="100000"/>
                        </a:lnSpc>
                        <a:spcBef>
                          <a:spcPts val="240"/>
                        </a:spcBef>
                      </a:pPr>
                      <a:r>
                        <a:rPr sz="1000" spc="-5" dirty="0">
                          <a:latin typeface="ＭＳ Ｐゴシック"/>
                          <a:cs typeface="ＭＳ Ｐゴシック"/>
                        </a:rPr>
                        <a:t>更新</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209" algn="r">
                        <a:lnSpc>
                          <a:spcPct val="100000"/>
                        </a:lnSpc>
                        <a:spcBef>
                          <a:spcPts val="240"/>
                        </a:spcBef>
                      </a:pPr>
                      <a:r>
                        <a:rPr sz="1000" spc="5" dirty="0">
                          <a:latin typeface="ＭＳ Ｐゴシック"/>
                          <a:cs typeface="ＭＳ Ｐゴシック"/>
                        </a:rPr>
                        <a:t>0</a:t>
                      </a:r>
                      <a:r>
                        <a:rPr sz="1000" spc="-5" dirty="0">
                          <a:latin typeface="ＭＳ Ｐゴシック"/>
                          <a:cs typeface="ＭＳ Ｐゴシック"/>
                        </a:rPr>
                        <a:t>.</a:t>
                      </a:r>
                      <a:r>
                        <a:rPr sz="1000" spc="5" dirty="0">
                          <a:latin typeface="ＭＳ Ｐゴシック"/>
                          <a:cs typeface="ＭＳ Ｐゴシック"/>
                        </a:rPr>
                        <a:t>3</a:t>
                      </a:r>
                      <a:r>
                        <a:rPr sz="1000" dirty="0">
                          <a:latin typeface="ＭＳ Ｐゴシック"/>
                          <a:cs typeface="ＭＳ Ｐゴシック"/>
                        </a:rPr>
                        <a:t>%</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9845" algn="r">
                        <a:lnSpc>
                          <a:spcPct val="100000"/>
                        </a:lnSpc>
                        <a:spcBef>
                          <a:spcPts val="240"/>
                        </a:spcBef>
                      </a:pPr>
                      <a:r>
                        <a:rPr sz="1000" spc="5" dirty="0">
                          <a:latin typeface="ＭＳ Ｐゴシック"/>
                          <a:cs typeface="ＭＳ Ｐゴシック"/>
                        </a:rPr>
                        <a:t>5</a:t>
                      </a:r>
                      <a:r>
                        <a:rPr sz="1000" spc="-5" dirty="0">
                          <a:latin typeface="ＭＳ Ｐゴシック"/>
                          <a:cs typeface="ＭＳ Ｐゴシック"/>
                        </a:rPr>
                        <a:t>.</a:t>
                      </a:r>
                      <a:r>
                        <a:rPr sz="1000" spc="5" dirty="0">
                          <a:latin typeface="ＭＳ Ｐゴシック"/>
                          <a:cs typeface="ＭＳ Ｐゴシック"/>
                        </a:rPr>
                        <a:t>5</a:t>
                      </a:r>
                      <a:r>
                        <a:rPr sz="1000" dirty="0">
                          <a:latin typeface="ＭＳ Ｐゴシック"/>
                          <a:cs typeface="ＭＳ Ｐゴシック"/>
                        </a:rPr>
                        <a:t>%</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26110">
                        <a:lnSpc>
                          <a:spcPct val="100000"/>
                        </a:lnSpc>
                        <a:spcBef>
                          <a:spcPts val="240"/>
                        </a:spcBef>
                      </a:pPr>
                      <a:r>
                        <a:rPr sz="1000" dirty="0">
                          <a:latin typeface="ＭＳ Ｐゴシック"/>
                          <a:cs typeface="ＭＳ Ｐゴシック"/>
                        </a:rPr>
                        <a:t>19.1%</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626110">
                        <a:lnSpc>
                          <a:spcPct val="100000"/>
                        </a:lnSpc>
                        <a:spcBef>
                          <a:spcPts val="240"/>
                        </a:spcBef>
                      </a:pPr>
                      <a:r>
                        <a:rPr sz="1000" dirty="0">
                          <a:latin typeface="ＭＳ Ｐゴシック"/>
                          <a:cs typeface="ＭＳ Ｐゴシック"/>
                        </a:rPr>
                        <a:t>75.1%</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24396">
                <a:tc>
                  <a:txBody>
                    <a:bodyPr/>
                    <a:lstStyle/>
                    <a:p>
                      <a:pPr algn="ctr">
                        <a:lnSpc>
                          <a:spcPct val="100000"/>
                        </a:lnSpc>
                        <a:spcBef>
                          <a:spcPts val="240"/>
                        </a:spcBef>
                      </a:pPr>
                      <a:r>
                        <a:rPr sz="1000" spc="-10" dirty="0">
                          <a:latin typeface="ＭＳ Ｐゴシック"/>
                          <a:cs typeface="ＭＳ Ｐゴシック"/>
                        </a:rPr>
                        <a:t>変更</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8575" algn="r">
                        <a:lnSpc>
                          <a:spcPct val="100000"/>
                        </a:lnSpc>
                        <a:spcBef>
                          <a:spcPts val="240"/>
                        </a:spcBef>
                      </a:pPr>
                      <a:r>
                        <a:rPr sz="1000" dirty="0">
                          <a:latin typeface="ＭＳ Ｐゴシック"/>
                          <a:cs typeface="ＭＳ Ｐゴシック"/>
                        </a:rPr>
                        <a:t>5</a:t>
                      </a:r>
                      <a:r>
                        <a:rPr sz="1000" spc="-5" dirty="0">
                          <a:latin typeface="ＭＳ Ｐゴシック"/>
                          <a:cs typeface="ＭＳ Ｐゴシック"/>
                        </a:rPr>
                        <a:t>.</a:t>
                      </a:r>
                      <a:r>
                        <a:rPr sz="1000" dirty="0">
                          <a:latin typeface="ＭＳ Ｐゴシック"/>
                          <a:cs typeface="ＭＳ Ｐゴシック"/>
                        </a:rPr>
                        <a:t>3%</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8575" algn="r">
                        <a:lnSpc>
                          <a:spcPct val="100000"/>
                        </a:lnSpc>
                        <a:spcBef>
                          <a:spcPts val="240"/>
                        </a:spcBef>
                      </a:pPr>
                      <a:r>
                        <a:rPr sz="1000" dirty="0">
                          <a:latin typeface="ＭＳ Ｐゴシック"/>
                          <a:cs typeface="ＭＳ Ｐゴシック"/>
                        </a:rPr>
                        <a:t>94</a:t>
                      </a:r>
                      <a:r>
                        <a:rPr sz="1000" spc="-5" dirty="0">
                          <a:latin typeface="ＭＳ Ｐゴシック"/>
                          <a:cs typeface="ＭＳ Ｐゴシック"/>
                        </a:rPr>
                        <a:t>.</a:t>
                      </a:r>
                      <a:r>
                        <a:rPr sz="1000" dirty="0">
                          <a:latin typeface="ＭＳ Ｐゴシック"/>
                          <a:cs typeface="ＭＳ Ｐゴシック"/>
                        </a:rPr>
                        <a:t>7%</a:t>
                      </a:r>
                      <a:endParaRPr sz="10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a:lnSpc>
                          <a:spcPct val="100000"/>
                        </a:lnSpc>
                      </a:pPr>
                      <a:endParaRPr sz="100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sp>
        <p:nvSpPr>
          <p:cNvPr id="50" name="object 50"/>
          <p:cNvSpPr/>
          <p:nvPr/>
        </p:nvSpPr>
        <p:spPr>
          <a:xfrm>
            <a:off x="0" y="761"/>
            <a:ext cx="9906000" cy="431800"/>
          </a:xfrm>
          <a:custGeom>
            <a:avLst/>
            <a:gdLst/>
            <a:ahLst/>
            <a:cxnLst/>
            <a:rect l="l" t="t" r="r" b="b"/>
            <a:pathLst>
              <a:path w="9906000" h="431800">
                <a:moveTo>
                  <a:pt x="0" y="0"/>
                </a:moveTo>
                <a:lnTo>
                  <a:pt x="0" y="431292"/>
                </a:lnTo>
                <a:lnTo>
                  <a:pt x="9905999" y="431292"/>
                </a:lnTo>
                <a:lnTo>
                  <a:pt x="9905999" y="0"/>
                </a:lnTo>
                <a:lnTo>
                  <a:pt x="0" y="0"/>
                </a:lnTo>
                <a:close/>
              </a:path>
            </a:pathLst>
          </a:custGeom>
          <a:solidFill>
            <a:srgbClr val="DCE6F1"/>
          </a:solidFill>
        </p:spPr>
        <p:txBody>
          <a:bodyPr wrap="square" lIns="0" tIns="0" rIns="0" bIns="0" rtlCol="0"/>
          <a:lstStyle/>
          <a:p>
            <a:endParaRPr/>
          </a:p>
        </p:txBody>
      </p:sp>
      <p:sp>
        <p:nvSpPr>
          <p:cNvPr id="51" name="object 51"/>
          <p:cNvSpPr/>
          <p:nvPr/>
        </p:nvSpPr>
        <p:spPr>
          <a:xfrm>
            <a:off x="0" y="419100"/>
            <a:ext cx="9906000" cy="26034"/>
          </a:xfrm>
          <a:custGeom>
            <a:avLst/>
            <a:gdLst/>
            <a:ahLst/>
            <a:cxnLst/>
            <a:rect l="l" t="t" r="r" b="b"/>
            <a:pathLst>
              <a:path w="9906000" h="26034">
                <a:moveTo>
                  <a:pt x="0" y="25907"/>
                </a:moveTo>
                <a:lnTo>
                  <a:pt x="9905999" y="25907"/>
                </a:lnTo>
                <a:lnTo>
                  <a:pt x="9905999" y="0"/>
                </a:lnTo>
                <a:lnTo>
                  <a:pt x="0" y="0"/>
                </a:lnTo>
                <a:lnTo>
                  <a:pt x="0" y="25907"/>
                </a:lnTo>
                <a:close/>
              </a:path>
            </a:pathLst>
          </a:custGeom>
          <a:solidFill>
            <a:srgbClr val="DCE6F1"/>
          </a:solidFill>
        </p:spPr>
        <p:txBody>
          <a:bodyPr wrap="square" lIns="0" tIns="0" rIns="0" bIns="0" rtlCol="0"/>
          <a:lstStyle/>
          <a:p>
            <a:endParaRPr/>
          </a:p>
        </p:txBody>
      </p:sp>
      <p:sp>
        <p:nvSpPr>
          <p:cNvPr id="52" name="object 52"/>
          <p:cNvSpPr/>
          <p:nvPr/>
        </p:nvSpPr>
        <p:spPr>
          <a:xfrm>
            <a:off x="0" y="0"/>
            <a:ext cx="9906000" cy="26034"/>
          </a:xfrm>
          <a:custGeom>
            <a:avLst/>
            <a:gdLst/>
            <a:ahLst/>
            <a:cxnLst/>
            <a:rect l="l" t="t" r="r" b="b"/>
            <a:pathLst>
              <a:path w="9906000" h="26034">
                <a:moveTo>
                  <a:pt x="0" y="25907"/>
                </a:moveTo>
                <a:lnTo>
                  <a:pt x="9905999" y="25907"/>
                </a:lnTo>
                <a:lnTo>
                  <a:pt x="9905999" y="0"/>
                </a:lnTo>
                <a:lnTo>
                  <a:pt x="0" y="0"/>
                </a:lnTo>
                <a:lnTo>
                  <a:pt x="0" y="25907"/>
                </a:lnTo>
                <a:close/>
              </a:path>
            </a:pathLst>
          </a:custGeom>
          <a:solidFill>
            <a:srgbClr val="DCE6F1"/>
          </a:solidFill>
        </p:spPr>
        <p:txBody>
          <a:bodyPr wrap="square" lIns="0" tIns="0" rIns="0" bIns="0" rtlCol="0"/>
          <a:lstStyle/>
          <a:p>
            <a:endParaRPr/>
          </a:p>
        </p:txBody>
      </p:sp>
      <p:sp>
        <p:nvSpPr>
          <p:cNvPr id="53" name="object 53"/>
          <p:cNvSpPr txBox="1">
            <a:spLocks noGrp="1"/>
          </p:cNvSpPr>
          <p:nvPr>
            <p:ph type="title"/>
          </p:nvPr>
        </p:nvSpPr>
        <p:spPr>
          <a:xfrm>
            <a:off x="2015454" y="19417"/>
            <a:ext cx="5874964" cy="382156"/>
          </a:xfrm>
          <a:prstGeom prst="rect">
            <a:avLst/>
          </a:prstGeom>
        </p:spPr>
        <p:txBody>
          <a:bodyPr vert="horz" wrap="square" lIns="0" tIns="12700" rIns="0" bIns="0" rtlCol="0">
            <a:spAutoFit/>
          </a:bodyPr>
          <a:lstStyle/>
          <a:p>
            <a:pPr marL="12700">
              <a:lnSpc>
                <a:spcPct val="100000"/>
              </a:lnSpc>
              <a:spcBef>
                <a:spcPts val="100"/>
              </a:spcBef>
            </a:pPr>
            <a:r>
              <a:rPr sz="2400" dirty="0"/>
              <a:t>要介護度別／申請区分別の有効期間の状況</a:t>
            </a:r>
          </a:p>
        </p:txBody>
      </p:sp>
      <p:sp>
        <p:nvSpPr>
          <p:cNvPr id="54" name="object 54"/>
          <p:cNvSpPr/>
          <p:nvPr/>
        </p:nvSpPr>
        <p:spPr>
          <a:xfrm>
            <a:off x="93726" y="2472689"/>
            <a:ext cx="9719945" cy="0"/>
          </a:xfrm>
          <a:custGeom>
            <a:avLst/>
            <a:gdLst/>
            <a:ahLst/>
            <a:cxnLst/>
            <a:rect l="l" t="t" r="r" b="b"/>
            <a:pathLst>
              <a:path w="9719945">
                <a:moveTo>
                  <a:pt x="0" y="0"/>
                </a:moveTo>
                <a:lnTo>
                  <a:pt x="9719945" y="0"/>
                </a:lnTo>
              </a:path>
            </a:pathLst>
          </a:custGeom>
          <a:ln w="16763">
            <a:solidFill>
              <a:srgbClr val="006FC0"/>
            </a:solidFill>
          </a:ln>
        </p:spPr>
        <p:txBody>
          <a:bodyPr wrap="square" lIns="0" tIns="0" rIns="0" bIns="0" rtlCol="0"/>
          <a:lstStyle/>
          <a:p>
            <a:endParaRPr/>
          </a:p>
        </p:txBody>
      </p:sp>
      <p:sp>
        <p:nvSpPr>
          <p:cNvPr id="55" name="object 55"/>
          <p:cNvSpPr/>
          <p:nvPr/>
        </p:nvSpPr>
        <p:spPr>
          <a:xfrm>
            <a:off x="93726" y="2506217"/>
            <a:ext cx="9719945" cy="0"/>
          </a:xfrm>
          <a:custGeom>
            <a:avLst/>
            <a:gdLst/>
            <a:ahLst/>
            <a:cxnLst/>
            <a:rect l="l" t="t" r="r" b="b"/>
            <a:pathLst>
              <a:path w="9719945">
                <a:moveTo>
                  <a:pt x="0" y="0"/>
                </a:moveTo>
                <a:lnTo>
                  <a:pt x="9719945" y="0"/>
                </a:lnTo>
              </a:path>
            </a:pathLst>
          </a:custGeom>
          <a:ln w="16763">
            <a:solidFill>
              <a:srgbClr val="006FC0"/>
            </a:solidFill>
          </a:ln>
        </p:spPr>
        <p:txBody>
          <a:bodyPr wrap="square" lIns="0" tIns="0" rIns="0" bIns="0" rtlCol="0"/>
          <a:lstStyle/>
          <a:p>
            <a:endParaRPr/>
          </a:p>
        </p:txBody>
      </p:sp>
      <p:sp>
        <p:nvSpPr>
          <p:cNvPr id="56" name="object 56"/>
          <p:cNvSpPr txBox="1"/>
          <p:nvPr/>
        </p:nvSpPr>
        <p:spPr>
          <a:xfrm>
            <a:off x="98552" y="2209545"/>
            <a:ext cx="1452245" cy="239395"/>
          </a:xfrm>
          <a:prstGeom prst="rect">
            <a:avLst/>
          </a:prstGeom>
        </p:spPr>
        <p:txBody>
          <a:bodyPr vert="horz" wrap="square" lIns="0" tIns="13335" rIns="0" bIns="0" rtlCol="0">
            <a:spAutoFit/>
          </a:bodyPr>
          <a:lstStyle/>
          <a:p>
            <a:pPr marL="12700">
              <a:lnSpc>
                <a:spcPct val="100000"/>
              </a:lnSpc>
              <a:spcBef>
                <a:spcPts val="105"/>
              </a:spcBef>
            </a:pPr>
            <a:r>
              <a:rPr sz="1400" b="1" spc="10" dirty="0">
                <a:solidFill>
                  <a:srgbClr val="006FC0"/>
                </a:solidFill>
                <a:latin typeface="ＭＳ Ｐゴシック"/>
                <a:cs typeface="ＭＳ Ｐゴシック"/>
              </a:rPr>
              <a:t>（</a:t>
            </a:r>
            <a:r>
              <a:rPr sz="1400" b="1" spc="5" dirty="0">
                <a:solidFill>
                  <a:srgbClr val="006FC0"/>
                </a:solidFill>
                <a:latin typeface="ＭＳ Ｐゴシック"/>
                <a:cs typeface="ＭＳ Ｐゴシック"/>
              </a:rPr>
              <a:t>要</a:t>
            </a:r>
            <a:r>
              <a:rPr sz="1400" b="1" spc="-5" dirty="0">
                <a:solidFill>
                  <a:srgbClr val="006FC0"/>
                </a:solidFill>
                <a:latin typeface="ＭＳ Ｐゴシック"/>
                <a:cs typeface="ＭＳ Ｐゴシック"/>
              </a:rPr>
              <a:t>介</a:t>
            </a:r>
            <a:r>
              <a:rPr sz="1400" b="1" spc="-20" dirty="0">
                <a:solidFill>
                  <a:srgbClr val="006FC0"/>
                </a:solidFill>
                <a:latin typeface="ＭＳ Ｐゴシック"/>
                <a:cs typeface="ＭＳ Ｐゴシック"/>
              </a:rPr>
              <a:t>護</a:t>
            </a:r>
            <a:r>
              <a:rPr sz="1400" b="1" spc="-5" dirty="0">
                <a:solidFill>
                  <a:srgbClr val="006FC0"/>
                </a:solidFill>
                <a:latin typeface="ＭＳ Ｐゴシック"/>
                <a:cs typeface="ＭＳ Ｐゴシック"/>
              </a:rPr>
              <a:t>度別</a:t>
            </a:r>
            <a:r>
              <a:rPr sz="1400" b="1" spc="-20" dirty="0">
                <a:solidFill>
                  <a:srgbClr val="006FC0"/>
                </a:solidFill>
                <a:latin typeface="ＭＳ Ｐゴシック"/>
                <a:cs typeface="ＭＳ Ｐゴシック"/>
              </a:rPr>
              <a:t>内</a:t>
            </a:r>
            <a:r>
              <a:rPr sz="1400" b="1" spc="-5" dirty="0">
                <a:solidFill>
                  <a:srgbClr val="006FC0"/>
                </a:solidFill>
                <a:latin typeface="ＭＳ Ｐゴシック"/>
                <a:cs typeface="ＭＳ Ｐゴシック"/>
              </a:rPr>
              <a:t>訳）</a:t>
            </a:r>
            <a:endParaRPr sz="1400">
              <a:latin typeface="ＭＳ Ｐゴシック"/>
              <a:cs typeface="ＭＳ Ｐゴシック"/>
            </a:endParaRPr>
          </a:p>
        </p:txBody>
      </p:sp>
      <p:graphicFrame>
        <p:nvGraphicFramePr>
          <p:cNvPr id="57" name="表 56"/>
          <p:cNvGraphicFramePr>
            <a:graphicFrameLocks noGrp="1"/>
          </p:cNvGraphicFramePr>
          <p:nvPr>
            <p:extLst>
              <p:ext uri="{D42A27DB-BD31-4B8C-83A1-F6EECF244321}">
                <p14:modId xmlns:p14="http://schemas.microsoft.com/office/powerpoint/2010/main" val="2902102547"/>
              </p:ext>
            </p:extLst>
          </p:nvPr>
        </p:nvGraphicFramePr>
        <p:xfrm>
          <a:off x="7934543" y="-2583"/>
          <a:ext cx="1971457" cy="555480"/>
        </p:xfrm>
        <a:graphic>
          <a:graphicData uri="http://schemas.openxmlformats.org/drawingml/2006/table">
            <a:tbl>
              <a:tblPr firstRow="1" bandRow="1"/>
              <a:tblGrid>
                <a:gridCol w="1467457"/>
                <a:gridCol w="504000"/>
              </a:tblGrid>
              <a:tr h="336669">
                <a:tc>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社会保障審議会</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介護保険部会（第</a:t>
                      </a:r>
                      <a:r>
                        <a:rPr kumimoji="1" lang="en-US" altLang="ja-JP" sz="900" b="0" i="0" u="none" strike="noStrike" cap="none" normalizeH="0" baseline="0" dirty="0" smtClean="0">
                          <a:ln>
                            <a:noFill/>
                          </a:ln>
                          <a:solidFill>
                            <a:schemeClr val="tx1"/>
                          </a:solidFill>
                          <a:effectLst/>
                          <a:latin typeface="+mn-ea"/>
                          <a:ea typeface="+mn-ea"/>
                          <a:cs typeface="ＭＳ Ｐゴシック" pitchFamily="50" charset="-128"/>
                        </a:rPr>
                        <a:t>85</a:t>
                      </a: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回）</a:t>
                      </a:r>
                      <a:endParaRPr kumimoji="1" lang="ja-JP" altLang="en-US" sz="900" dirty="0">
                        <a:latin typeface="+mn-ea"/>
                        <a:ea typeface="+mn-ea"/>
                      </a:endParaRPr>
                    </a:p>
                  </a:txBody>
                  <a:tcPr marL="72000" marR="72000" marT="36000" marB="36000">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solidFill>
                      <a:schemeClr val="bg1"/>
                    </a:solidFill>
                  </a:tcPr>
                </a:tc>
                <a:tc rowSpan="2">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参考</a:t>
                      </a:r>
                      <a:endParaRPr kumimoji="1" lang="en-US" altLang="ja-JP" sz="900" b="0" i="0" u="none" strike="noStrike" cap="none" normalizeH="0" baseline="0" dirty="0" smtClean="0">
                        <a:ln>
                          <a:noFill/>
                        </a:ln>
                        <a:solidFill>
                          <a:schemeClr val="tx1"/>
                        </a:solidFill>
                        <a:effectLst/>
                        <a:latin typeface="+mn-ea"/>
                        <a:ea typeface="+mn-ea"/>
                        <a:cs typeface="ＭＳ Ｐゴシック"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資料１</a:t>
                      </a:r>
                      <a:endParaRPr kumimoji="1" lang="en-US" altLang="ja-JP" sz="900" b="0" i="0" u="none" strike="noStrike" cap="none" normalizeH="0" baseline="0" dirty="0" smtClean="0">
                        <a:ln>
                          <a:noFill/>
                        </a:ln>
                        <a:solidFill>
                          <a:schemeClr val="tx1"/>
                        </a:solidFill>
                        <a:effectLst/>
                        <a:latin typeface="+mn-ea"/>
                        <a:ea typeface="+mn-ea"/>
                        <a:cs typeface="ＭＳ Ｐゴシック" pitchFamily="50" charset="-128"/>
                      </a:endParaRPr>
                    </a:p>
                  </a:txBody>
                  <a:tcPr marL="72000" marR="72000" marT="36000" marB="36000" anchor="ctr">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solidFill>
                      <a:schemeClr val="bg1"/>
                    </a:solidFill>
                  </a:tcPr>
                </a:tc>
              </a:tr>
              <a:tr h="203331">
                <a:tc>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令和元年１１月１４日</a:t>
                      </a:r>
                      <a:endParaRPr kumimoji="1" lang="ja-JP" altLang="en-US" sz="900" dirty="0">
                        <a:latin typeface="+mn-ea"/>
                        <a:ea typeface="+mn-ea"/>
                      </a:endParaRPr>
                    </a:p>
                  </a:txBody>
                  <a:tcPr marL="72000" marR="72000" marT="36000" marB="36000" anchor="ctr">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solidFill>
                      <a:schemeClr val="bg1"/>
                    </a:solidFill>
                  </a:tcPr>
                </a:tc>
                <a:tc vMerge="1">
                  <a:txBody>
                    <a:bodyPr/>
                    <a:lstStyle/>
                    <a:p>
                      <a:endParaRPr kumimoji="1" lang="ja-JP" altLang="en-US" sz="1200" dirty="0"/>
                    </a:p>
                  </a:txBody>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29539" y="836674"/>
            <a:ext cx="9646920" cy="5904230"/>
          </a:xfrm>
          <a:custGeom>
            <a:avLst/>
            <a:gdLst/>
            <a:ahLst/>
            <a:cxnLst/>
            <a:rect l="l" t="t" r="r" b="b"/>
            <a:pathLst>
              <a:path w="9646920" h="5904230">
                <a:moveTo>
                  <a:pt x="0" y="5903976"/>
                </a:moveTo>
                <a:lnTo>
                  <a:pt x="9646920" y="5903976"/>
                </a:lnTo>
                <a:lnTo>
                  <a:pt x="9646920" y="0"/>
                </a:lnTo>
                <a:lnTo>
                  <a:pt x="0" y="0"/>
                </a:lnTo>
                <a:lnTo>
                  <a:pt x="0" y="5903976"/>
                </a:lnTo>
                <a:close/>
              </a:path>
            </a:pathLst>
          </a:custGeom>
          <a:ln w="9144">
            <a:solidFill>
              <a:srgbClr val="000000"/>
            </a:solidFill>
          </a:ln>
        </p:spPr>
        <p:txBody>
          <a:bodyPr wrap="square" lIns="0" tIns="0" rIns="0" bIns="0" rtlCol="0"/>
          <a:lstStyle/>
          <a:p>
            <a:endParaRPr/>
          </a:p>
        </p:txBody>
      </p:sp>
      <p:sp>
        <p:nvSpPr>
          <p:cNvPr id="3" name="object 3"/>
          <p:cNvSpPr/>
          <p:nvPr/>
        </p:nvSpPr>
        <p:spPr>
          <a:xfrm>
            <a:off x="4456938" y="1088771"/>
            <a:ext cx="1356360" cy="0"/>
          </a:xfrm>
          <a:custGeom>
            <a:avLst/>
            <a:gdLst/>
            <a:ahLst/>
            <a:cxnLst/>
            <a:rect l="l" t="t" r="r" b="b"/>
            <a:pathLst>
              <a:path w="1356360">
                <a:moveTo>
                  <a:pt x="0" y="0"/>
                </a:moveTo>
                <a:lnTo>
                  <a:pt x="1356360" y="0"/>
                </a:lnTo>
              </a:path>
            </a:pathLst>
          </a:custGeom>
          <a:ln w="9144">
            <a:solidFill>
              <a:srgbClr val="000000"/>
            </a:solidFill>
          </a:ln>
        </p:spPr>
        <p:txBody>
          <a:bodyPr wrap="square" lIns="0" tIns="0" rIns="0" bIns="0" rtlCol="0"/>
          <a:lstStyle/>
          <a:p>
            <a:endParaRPr/>
          </a:p>
        </p:txBody>
      </p:sp>
      <p:sp>
        <p:nvSpPr>
          <p:cNvPr id="4" name="object 4"/>
          <p:cNvSpPr txBox="1"/>
          <p:nvPr/>
        </p:nvSpPr>
        <p:spPr>
          <a:xfrm>
            <a:off x="224434" y="875157"/>
            <a:ext cx="9327515" cy="2391039"/>
          </a:xfrm>
          <a:prstGeom prst="rect">
            <a:avLst/>
          </a:prstGeom>
        </p:spPr>
        <p:txBody>
          <a:bodyPr vert="horz" wrap="square" lIns="0" tIns="13335" rIns="0" bIns="0" rtlCol="0">
            <a:spAutoFit/>
          </a:bodyPr>
          <a:lstStyle/>
          <a:p>
            <a:pPr marL="12700">
              <a:lnSpc>
                <a:spcPct val="100000"/>
              </a:lnSpc>
              <a:spcBef>
                <a:spcPts val="105"/>
              </a:spcBef>
            </a:pPr>
            <a:r>
              <a:rPr sz="1400" dirty="0">
                <a:latin typeface="ＭＳ Ｐゴシック"/>
                <a:cs typeface="ＭＳ Ｐゴシック"/>
              </a:rPr>
              <a:t>平成</a:t>
            </a:r>
            <a:r>
              <a:rPr sz="1400" spc="5" dirty="0">
                <a:latin typeface="ＭＳ Ｐゴシック"/>
                <a:cs typeface="ＭＳ Ｐゴシック"/>
              </a:rPr>
              <a:t>30</a:t>
            </a:r>
            <a:r>
              <a:rPr sz="1400" dirty="0">
                <a:latin typeface="ＭＳ Ｐゴシック"/>
                <a:cs typeface="ＭＳ Ｐゴシック"/>
              </a:rPr>
              <a:t>年</a:t>
            </a:r>
            <a:r>
              <a:rPr sz="1400" spc="5" dirty="0">
                <a:latin typeface="ＭＳ Ｐゴシック"/>
                <a:cs typeface="ＭＳ Ｐゴシック"/>
              </a:rPr>
              <a:t>4</a:t>
            </a:r>
            <a:r>
              <a:rPr sz="1400" dirty="0">
                <a:latin typeface="ＭＳ Ｐゴシック"/>
                <a:cs typeface="ＭＳ Ｐゴシック"/>
              </a:rPr>
              <a:t>月</a:t>
            </a:r>
            <a:r>
              <a:rPr sz="1400" spc="-10" dirty="0">
                <a:latin typeface="ＭＳ Ｐゴシック"/>
                <a:cs typeface="ＭＳ Ｐゴシック"/>
              </a:rPr>
              <a:t>1</a:t>
            </a:r>
            <a:r>
              <a:rPr sz="1400" dirty="0">
                <a:latin typeface="ＭＳ Ｐゴシック"/>
                <a:cs typeface="ＭＳ Ｐゴシック"/>
              </a:rPr>
              <a:t>日</a:t>
            </a:r>
            <a:r>
              <a:rPr sz="1400" spc="-15" dirty="0">
                <a:latin typeface="ＭＳ Ｐゴシック"/>
                <a:cs typeface="ＭＳ Ｐゴシック"/>
              </a:rPr>
              <a:t>以</a:t>
            </a:r>
            <a:r>
              <a:rPr sz="1400" dirty="0">
                <a:latin typeface="ＭＳ Ｐゴシック"/>
                <a:cs typeface="ＭＳ Ｐゴシック"/>
              </a:rPr>
              <a:t>降の</a:t>
            </a:r>
            <a:r>
              <a:rPr sz="1400" spc="-15" dirty="0">
                <a:latin typeface="ＭＳ Ｐゴシック"/>
                <a:cs typeface="ＭＳ Ｐゴシック"/>
              </a:rPr>
              <a:t>申</a:t>
            </a:r>
            <a:r>
              <a:rPr sz="1400" dirty="0">
                <a:latin typeface="ＭＳ Ｐゴシック"/>
                <a:cs typeface="ＭＳ Ｐゴシック"/>
              </a:rPr>
              <a:t>請分</a:t>
            </a:r>
            <a:r>
              <a:rPr sz="1400" spc="-10" dirty="0">
                <a:latin typeface="ＭＳ Ｐゴシック"/>
                <a:cs typeface="ＭＳ Ｐゴシック"/>
              </a:rPr>
              <a:t>で</a:t>
            </a:r>
            <a:r>
              <a:rPr sz="1400" spc="-15" dirty="0">
                <a:latin typeface="ＭＳ Ｐゴシック"/>
                <a:cs typeface="ＭＳ Ｐゴシック"/>
              </a:rPr>
              <a:t>あ</a:t>
            </a:r>
            <a:r>
              <a:rPr sz="1400" dirty="0">
                <a:latin typeface="ＭＳ Ｐゴシック"/>
                <a:cs typeface="ＭＳ Ｐゴシック"/>
              </a:rPr>
              <a:t>っ</a:t>
            </a:r>
            <a:r>
              <a:rPr sz="1400" spc="-10" dirty="0">
                <a:latin typeface="ＭＳ Ｐゴシック"/>
                <a:cs typeface="ＭＳ Ｐゴシック"/>
              </a:rPr>
              <a:t>て、</a:t>
            </a:r>
            <a:r>
              <a:rPr sz="1400" dirty="0">
                <a:latin typeface="ＭＳ Ｐゴシック"/>
                <a:cs typeface="ＭＳ Ｐゴシック"/>
              </a:rPr>
              <a:t>以下</a:t>
            </a:r>
            <a:r>
              <a:rPr sz="1400" spc="-10" dirty="0">
                <a:latin typeface="ＭＳ Ｐゴシック"/>
                <a:cs typeface="ＭＳ Ｐゴシック"/>
              </a:rPr>
              <a:t>の</a:t>
            </a:r>
            <a:r>
              <a:rPr sz="1400" spc="5" dirty="0">
                <a:latin typeface="ＭＳ Ｐゴシック"/>
                <a:cs typeface="ＭＳ Ｐゴシック"/>
              </a:rPr>
              <a:t>6</a:t>
            </a:r>
            <a:r>
              <a:rPr sz="1400" spc="-15" dirty="0">
                <a:latin typeface="ＭＳ Ｐゴシック"/>
                <a:cs typeface="ＭＳ Ｐゴシック"/>
              </a:rPr>
              <a:t>要</a:t>
            </a:r>
            <a:r>
              <a:rPr sz="1400" dirty="0">
                <a:latin typeface="ＭＳ Ｐゴシック"/>
                <a:cs typeface="ＭＳ Ｐゴシック"/>
              </a:rPr>
              <a:t>件の</a:t>
            </a:r>
            <a:r>
              <a:rPr sz="1400" spc="-10" dirty="0">
                <a:latin typeface="ＭＳ Ｐゴシック"/>
                <a:cs typeface="ＭＳ Ｐゴシック"/>
              </a:rPr>
              <a:t>す</a:t>
            </a:r>
            <a:r>
              <a:rPr sz="1400" dirty="0">
                <a:latin typeface="ＭＳ Ｐゴシック"/>
                <a:cs typeface="ＭＳ Ｐゴシック"/>
              </a:rPr>
              <a:t>べ</a:t>
            </a:r>
            <a:r>
              <a:rPr sz="1400" spc="-10" dirty="0">
                <a:latin typeface="ＭＳ Ｐゴシック"/>
                <a:cs typeface="ＭＳ Ｐゴシック"/>
              </a:rPr>
              <a:t>て</a:t>
            </a:r>
            <a:r>
              <a:rPr sz="1400" spc="-15" dirty="0">
                <a:latin typeface="ＭＳ Ｐゴシック"/>
                <a:cs typeface="ＭＳ Ｐゴシック"/>
              </a:rPr>
              <a:t>に</a:t>
            </a:r>
            <a:r>
              <a:rPr sz="1400" dirty="0">
                <a:latin typeface="ＭＳ Ｐゴシック"/>
                <a:cs typeface="ＭＳ Ｐゴシック"/>
              </a:rPr>
              <a:t>合致</a:t>
            </a:r>
            <a:r>
              <a:rPr sz="1400" spc="-10" dirty="0">
                <a:latin typeface="ＭＳ Ｐゴシック"/>
                <a:cs typeface="ＭＳ Ｐゴシック"/>
              </a:rPr>
              <a:t>す</a:t>
            </a:r>
            <a:r>
              <a:rPr sz="1400" dirty="0">
                <a:latin typeface="ＭＳ Ｐゴシック"/>
                <a:cs typeface="ＭＳ Ｐゴシック"/>
              </a:rPr>
              <a:t>る者</a:t>
            </a:r>
            <a:r>
              <a:rPr sz="1400" spc="-15" dirty="0">
                <a:latin typeface="ＭＳ Ｐゴシック"/>
                <a:cs typeface="ＭＳ Ｐゴシック"/>
              </a:rPr>
              <a:t>に</a:t>
            </a:r>
            <a:r>
              <a:rPr sz="1400" dirty="0">
                <a:latin typeface="ＭＳ Ｐゴシック"/>
                <a:cs typeface="ＭＳ Ｐゴシック"/>
              </a:rPr>
              <a:t>つ</a:t>
            </a:r>
            <a:r>
              <a:rPr sz="1400" spc="-10" dirty="0">
                <a:latin typeface="ＭＳ Ｐゴシック"/>
                <a:cs typeface="ＭＳ Ｐゴシック"/>
              </a:rPr>
              <a:t>いて、</a:t>
            </a:r>
            <a:r>
              <a:rPr sz="1400" dirty="0" smtClean="0">
                <a:latin typeface="ＭＳ Ｐゴシック"/>
                <a:cs typeface="ＭＳ Ｐゴシック"/>
              </a:rPr>
              <a:t>認定</a:t>
            </a:r>
            <a:r>
              <a:rPr sz="1400" spc="-15" dirty="0" smtClean="0">
                <a:latin typeface="ＭＳ Ｐゴシック"/>
                <a:cs typeface="ＭＳ Ｐゴシック"/>
              </a:rPr>
              <a:t>審</a:t>
            </a:r>
            <a:r>
              <a:rPr sz="1400" dirty="0" smtClean="0">
                <a:latin typeface="ＭＳ Ｐゴシック"/>
                <a:cs typeface="ＭＳ Ｐゴシック"/>
              </a:rPr>
              <a:t>査会</a:t>
            </a:r>
            <a:r>
              <a:rPr sz="1400" spc="-15" dirty="0" smtClean="0">
                <a:latin typeface="ＭＳ Ｐゴシック"/>
                <a:cs typeface="ＭＳ Ｐゴシック"/>
              </a:rPr>
              <a:t>の</a:t>
            </a:r>
            <a:r>
              <a:rPr sz="1400" spc="280" dirty="0" smtClean="0">
                <a:latin typeface="ＭＳ Ｐゴシック"/>
                <a:cs typeface="ＭＳ Ｐゴシック"/>
              </a:rPr>
              <a:t>簡素</a:t>
            </a:r>
            <a:r>
              <a:rPr sz="1400" spc="265" dirty="0" smtClean="0">
                <a:latin typeface="ＭＳ Ｐゴシック"/>
                <a:cs typeface="ＭＳ Ｐゴシック"/>
              </a:rPr>
              <a:t>化</a:t>
            </a:r>
            <a:r>
              <a:rPr sz="1400" spc="-5" dirty="0" smtClean="0">
                <a:latin typeface="ＭＳ Ｐゴシック"/>
                <a:cs typeface="ＭＳ Ｐゴシック"/>
              </a:rPr>
              <a:t>を可能</a:t>
            </a:r>
            <a:r>
              <a:rPr sz="1400" spc="-10" dirty="0" smtClean="0">
                <a:latin typeface="ＭＳ Ｐゴシック"/>
                <a:cs typeface="ＭＳ Ｐゴシック"/>
              </a:rPr>
              <a:t>と</a:t>
            </a:r>
            <a:r>
              <a:rPr sz="1400" dirty="0" smtClean="0">
                <a:latin typeface="ＭＳ Ｐゴシック"/>
                <a:cs typeface="ＭＳ Ｐゴシック"/>
              </a:rPr>
              <a:t>し</a:t>
            </a:r>
            <a:r>
              <a:rPr sz="1400" spc="-10" dirty="0" smtClean="0">
                <a:latin typeface="ＭＳ Ｐゴシック"/>
                <a:cs typeface="ＭＳ Ｐゴシック"/>
              </a:rPr>
              <a:t>た</a:t>
            </a:r>
            <a:r>
              <a:rPr sz="1400" dirty="0" smtClean="0">
                <a:latin typeface="ＭＳ Ｐゴシック"/>
                <a:cs typeface="ＭＳ Ｐゴシック"/>
              </a:rPr>
              <a:t>。</a:t>
            </a:r>
            <a:endParaRPr sz="1400" dirty="0">
              <a:latin typeface="ＭＳ Ｐゴシック"/>
              <a:cs typeface="ＭＳ Ｐゴシック"/>
            </a:endParaRPr>
          </a:p>
          <a:p>
            <a:pPr>
              <a:lnSpc>
                <a:spcPct val="100000"/>
              </a:lnSpc>
              <a:spcBef>
                <a:spcPts val="10"/>
              </a:spcBef>
            </a:pPr>
            <a:endParaRPr sz="1450" dirty="0">
              <a:latin typeface="Times New Roman"/>
              <a:cs typeface="Times New Roman"/>
            </a:endParaRPr>
          </a:p>
          <a:p>
            <a:pPr marL="12700">
              <a:lnSpc>
                <a:spcPct val="100000"/>
              </a:lnSpc>
            </a:pPr>
            <a:r>
              <a:rPr sz="1400" dirty="0">
                <a:latin typeface="ＭＳ Ｐゴシック"/>
                <a:cs typeface="ＭＳ Ｐゴシック"/>
              </a:rPr>
              <a:t>【条件①】</a:t>
            </a:r>
            <a:r>
              <a:rPr sz="1400" spc="5" dirty="0">
                <a:latin typeface="ＭＳ Ｐゴシック"/>
                <a:cs typeface="ＭＳ Ｐゴシック"/>
              </a:rPr>
              <a:t>第</a:t>
            </a:r>
            <a:r>
              <a:rPr sz="1400" spc="-5" dirty="0">
                <a:latin typeface="ＭＳ Ｐゴシック"/>
                <a:cs typeface="ＭＳ Ｐゴシック"/>
              </a:rPr>
              <a:t>１</a:t>
            </a:r>
            <a:r>
              <a:rPr sz="1400" spc="5" dirty="0">
                <a:latin typeface="ＭＳ Ｐゴシック"/>
                <a:cs typeface="ＭＳ Ｐゴシック"/>
              </a:rPr>
              <a:t>号</a:t>
            </a:r>
            <a:r>
              <a:rPr sz="1400" dirty="0">
                <a:latin typeface="ＭＳ Ｐゴシック"/>
                <a:cs typeface="ＭＳ Ｐゴシック"/>
              </a:rPr>
              <a:t>被</a:t>
            </a:r>
            <a:r>
              <a:rPr sz="1400" spc="5" dirty="0">
                <a:latin typeface="ＭＳ Ｐゴシック"/>
                <a:cs typeface="ＭＳ Ｐゴシック"/>
              </a:rPr>
              <a:t>保</a:t>
            </a:r>
            <a:r>
              <a:rPr sz="1400" spc="-15" dirty="0">
                <a:latin typeface="ＭＳ Ｐゴシック"/>
                <a:cs typeface="ＭＳ Ｐゴシック"/>
              </a:rPr>
              <a:t>険</a:t>
            </a:r>
            <a:r>
              <a:rPr sz="1400" spc="5" dirty="0">
                <a:latin typeface="ＭＳ Ｐゴシック"/>
                <a:cs typeface="ＭＳ Ｐゴシック"/>
              </a:rPr>
              <a:t>者</a:t>
            </a:r>
            <a:r>
              <a:rPr sz="1400" spc="-10" dirty="0">
                <a:latin typeface="ＭＳ Ｐゴシック"/>
                <a:cs typeface="ＭＳ Ｐゴシック"/>
              </a:rPr>
              <a:t>で</a:t>
            </a:r>
            <a:r>
              <a:rPr sz="1400" spc="-15" dirty="0">
                <a:latin typeface="ＭＳ Ｐゴシック"/>
                <a:cs typeface="ＭＳ Ｐゴシック"/>
              </a:rPr>
              <a:t>あ</a:t>
            </a:r>
            <a:r>
              <a:rPr sz="1400" spc="5" dirty="0">
                <a:latin typeface="ＭＳ Ｐゴシック"/>
                <a:cs typeface="ＭＳ Ｐゴシック"/>
              </a:rPr>
              <a:t>る</a:t>
            </a:r>
            <a:endParaRPr sz="1400" dirty="0">
              <a:latin typeface="ＭＳ Ｐゴシック"/>
              <a:cs typeface="ＭＳ Ｐゴシック"/>
            </a:endParaRPr>
          </a:p>
          <a:p>
            <a:pPr marL="12700">
              <a:lnSpc>
                <a:spcPct val="100000"/>
              </a:lnSpc>
              <a:spcBef>
                <a:spcPts val="5"/>
              </a:spcBef>
            </a:pPr>
            <a:r>
              <a:rPr sz="1400" spc="5" dirty="0">
                <a:latin typeface="ＭＳ Ｐゴシック"/>
                <a:cs typeface="ＭＳ Ｐゴシック"/>
              </a:rPr>
              <a:t>【</a:t>
            </a:r>
            <a:r>
              <a:rPr sz="1400" dirty="0">
                <a:latin typeface="ＭＳ Ｐゴシック"/>
                <a:cs typeface="ＭＳ Ｐゴシック"/>
              </a:rPr>
              <a:t>条件②</a:t>
            </a:r>
            <a:r>
              <a:rPr sz="1400" spc="5" dirty="0">
                <a:latin typeface="ＭＳ Ｐゴシック"/>
                <a:cs typeface="ＭＳ Ｐゴシック"/>
              </a:rPr>
              <a:t>】</a:t>
            </a:r>
            <a:r>
              <a:rPr sz="1400" dirty="0">
                <a:latin typeface="ＭＳ Ｐゴシック"/>
                <a:cs typeface="ＭＳ Ｐゴシック"/>
              </a:rPr>
              <a:t>更新申</a:t>
            </a:r>
            <a:r>
              <a:rPr sz="1400" spc="-15" dirty="0">
                <a:latin typeface="ＭＳ Ｐゴシック"/>
                <a:cs typeface="ＭＳ Ｐゴシック"/>
              </a:rPr>
              <a:t>請</a:t>
            </a:r>
            <a:r>
              <a:rPr sz="1400" dirty="0">
                <a:latin typeface="ＭＳ Ｐゴシック"/>
                <a:cs typeface="ＭＳ Ｐゴシック"/>
              </a:rPr>
              <a:t>で</a:t>
            </a:r>
            <a:r>
              <a:rPr sz="1400" spc="-15" dirty="0">
                <a:latin typeface="ＭＳ Ｐゴシック"/>
                <a:cs typeface="ＭＳ Ｐゴシック"/>
              </a:rPr>
              <a:t>あ</a:t>
            </a:r>
            <a:r>
              <a:rPr sz="1400" dirty="0">
                <a:latin typeface="ＭＳ Ｐゴシック"/>
                <a:cs typeface="ＭＳ Ｐゴシック"/>
              </a:rPr>
              <a:t>る</a:t>
            </a:r>
          </a:p>
          <a:p>
            <a:pPr marL="12700">
              <a:lnSpc>
                <a:spcPct val="100000"/>
              </a:lnSpc>
            </a:pPr>
            <a:r>
              <a:rPr sz="1400" spc="5" dirty="0">
                <a:latin typeface="ＭＳ Ｐゴシック"/>
                <a:cs typeface="ＭＳ Ｐゴシック"/>
              </a:rPr>
              <a:t>【</a:t>
            </a:r>
            <a:r>
              <a:rPr sz="1400" dirty="0">
                <a:latin typeface="ＭＳ Ｐゴシック"/>
                <a:cs typeface="ＭＳ Ｐゴシック"/>
              </a:rPr>
              <a:t>条件③</a:t>
            </a:r>
            <a:r>
              <a:rPr sz="1400" spc="5" dirty="0">
                <a:latin typeface="ＭＳ Ｐゴシック"/>
                <a:cs typeface="ＭＳ Ｐゴシック"/>
              </a:rPr>
              <a:t>】</a:t>
            </a:r>
            <a:r>
              <a:rPr sz="1400" dirty="0">
                <a:latin typeface="ＭＳ Ｐゴシック"/>
                <a:cs typeface="ＭＳ Ｐゴシック"/>
              </a:rPr>
              <a:t>コンピュ</a:t>
            </a:r>
            <a:r>
              <a:rPr sz="1400" spc="-10" dirty="0">
                <a:latin typeface="ＭＳ Ｐゴシック"/>
                <a:cs typeface="ＭＳ Ｐゴシック"/>
              </a:rPr>
              <a:t>ー</a:t>
            </a:r>
            <a:r>
              <a:rPr sz="1400" spc="5" dirty="0">
                <a:latin typeface="ＭＳ Ｐゴシック"/>
                <a:cs typeface="ＭＳ Ｐゴシック"/>
              </a:rPr>
              <a:t>タ</a:t>
            </a:r>
            <a:r>
              <a:rPr sz="1400" dirty="0">
                <a:latin typeface="ＭＳ Ｐゴシック"/>
                <a:cs typeface="ＭＳ Ｐゴシック"/>
              </a:rPr>
              <a:t>判定</a:t>
            </a:r>
            <a:r>
              <a:rPr sz="1400" spc="-15" dirty="0">
                <a:latin typeface="ＭＳ Ｐゴシック"/>
                <a:cs typeface="ＭＳ Ｐゴシック"/>
              </a:rPr>
              <a:t>結</a:t>
            </a:r>
            <a:r>
              <a:rPr sz="1400" dirty="0">
                <a:latin typeface="ＭＳ Ｐゴシック"/>
                <a:cs typeface="ＭＳ Ｐゴシック"/>
              </a:rPr>
              <a:t>果の</a:t>
            </a:r>
            <a:r>
              <a:rPr sz="1400" spc="-15" dirty="0">
                <a:latin typeface="ＭＳ Ｐゴシック"/>
                <a:cs typeface="ＭＳ Ｐゴシック"/>
              </a:rPr>
              <a:t>要</a:t>
            </a:r>
            <a:r>
              <a:rPr sz="1400" dirty="0">
                <a:latin typeface="ＭＳ Ｐゴシック"/>
                <a:cs typeface="ＭＳ Ｐゴシック"/>
              </a:rPr>
              <a:t>介護</a:t>
            </a:r>
            <a:r>
              <a:rPr sz="1400" spc="-15" dirty="0">
                <a:latin typeface="ＭＳ Ｐゴシック"/>
                <a:cs typeface="ＭＳ Ｐゴシック"/>
              </a:rPr>
              <a:t>度</a:t>
            </a:r>
            <a:r>
              <a:rPr sz="1400" dirty="0">
                <a:latin typeface="ＭＳ Ｐゴシック"/>
                <a:cs typeface="ＭＳ Ｐゴシック"/>
              </a:rPr>
              <a:t>が</a:t>
            </a:r>
            <a:r>
              <a:rPr sz="1400" spc="-10" dirty="0">
                <a:latin typeface="ＭＳ Ｐゴシック"/>
                <a:cs typeface="ＭＳ Ｐゴシック"/>
              </a:rPr>
              <a:t>、</a:t>
            </a:r>
            <a:r>
              <a:rPr sz="1400" dirty="0">
                <a:latin typeface="ＭＳ Ｐゴシック"/>
                <a:cs typeface="ＭＳ Ｐゴシック"/>
              </a:rPr>
              <a:t>前</a:t>
            </a:r>
            <a:r>
              <a:rPr sz="1400" spc="-15" dirty="0">
                <a:latin typeface="ＭＳ Ｐゴシック"/>
                <a:cs typeface="ＭＳ Ｐゴシック"/>
              </a:rPr>
              <a:t>回</a:t>
            </a:r>
            <a:r>
              <a:rPr sz="1400" dirty="0">
                <a:latin typeface="ＭＳ Ｐゴシック"/>
                <a:cs typeface="ＭＳ Ｐゴシック"/>
              </a:rPr>
              <a:t>認定</a:t>
            </a:r>
            <a:r>
              <a:rPr sz="1400" spc="-15" dirty="0">
                <a:latin typeface="ＭＳ Ｐゴシック"/>
                <a:cs typeface="ＭＳ Ｐゴシック"/>
              </a:rPr>
              <a:t>結</a:t>
            </a:r>
            <a:r>
              <a:rPr sz="1400" dirty="0">
                <a:latin typeface="ＭＳ Ｐゴシック"/>
                <a:cs typeface="ＭＳ Ｐゴシック"/>
              </a:rPr>
              <a:t>果の</a:t>
            </a:r>
            <a:r>
              <a:rPr sz="1400" spc="-15" dirty="0">
                <a:latin typeface="ＭＳ Ｐゴシック"/>
                <a:cs typeface="ＭＳ Ｐゴシック"/>
              </a:rPr>
              <a:t>要</a:t>
            </a:r>
            <a:r>
              <a:rPr sz="1400" dirty="0">
                <a:latin typeface="ＭＳ Ｐゴシック"/>
                <a:cs typeface="ＭＳ Ｐゴシック"/>
              </a:rPr>
              <a:t>介護</a:t>
            </a:r>
            <a:r>
              <a:rPr sz="1400" spc="-10" dirty="0">
                <a:latin typeface="ＭＳ Ｐゴシック"/>
                <a:cs typeface="ＭＳ Ｐゴシック"/>
              </a:rPr>
              <a:t>度</a:t>
            </a:r>
            <a:r>
              <a:rPr sz="1400" dirty="0">
                <a:latin typeface="ＭＳ Ｐゴシック"/>
                <a:cs typeface="ＭＳ Ｐゴシック"/>
              </a:rPr>
              <a:t>と</a:t>
            </a:r>
            <a:r>
              <a:rPr sz="1400" spc="280" dirty="0">
                <a:latin typeface="ＭＳ Ｐゴシック"/>
                <a:cs typeface="ＭＳ Ｐゴシック"/>
              </a:rPr>
              <a:t>一</a:t>
            </a:r>
            <a:r>
              <a:rPr sz="1400" spc="265" dirty="0">
                <a:latin typeface="ＭＳ Ｐゴシック"/>
                <a:cs typeface="ＭＳ Ｐゴシック"/>
              </a:rPr>
              <a:t>致</a:t>
            </a:r>
            <a:r>
              <a:rPr sz="1400" spc="5" dirty="0">
                <a:latin typeface="ＭＳ Ｐゴシック"/>
                <a:cs typeface="ＭＳ Ｐゴシック"/>
              </a:rPr>
              <a:t>し</a:t>
            </a:r>
            <a:r>
              <a:rPr sz="1400" spc="-10" dirty="0">
                <a:latin typeface="ＭＳ Ｐゴシック"/>
                <a:cs typeface="ＭＳ Ｐゴシック"/>
              </a:rPr>
              <a:t>て</a:t>
            </a:r>
            <a:r>
              <a:rPr sz="1400" dirty="0">
                <a:latin typeface="ＭＳ Ｐゴシック"/>
                <a:cs typeface="ＭＳ Ｐゴシック"/>
              </a:rPr>
              <a:t>いる</a:t>
            </a:r>
          </a:p>
          <a:p>
            <a:pPr marL="12700">
              <a:lnSpc>
                <a:spcPct val="100000"/>
              </a:lnSpc>
            </a:pPr>
            <a:r>
              <a:rPr sz="1400" spc="5" dirty="0">
                <a:latin typeface="ＭＳ Ｐゴシック"/>
                <a:cs typeface="ＭＳ Ｐゴシック"/>
              </a:rPr>
              <a:t>【</a:t>
            </a:r>
            <a:r>
              <a:rPr sz="1400" dirty="0">
                <a:latin typeface="ＭＳ Ｐゴシック"/>
                <a:cs typeface="ＭＳ Ｐゴシック"/>
              </a:rPr>
              <a:t>条件④</a:t>
            </a:r>
            <a:r>
              <a:rPr sz="1400" spc="5" dirty="0">
                <a:latin typeface="ＭＳ Ｐゴシック"/>
                <a:cs typeface="ＭＳ Ｐゴシック"/>
              </a:rPr>
              <a:t>】</a:t>
            </a:r>
            <a:r>
              <a:rPr sz="1400" dirty="0">
                <a:latin typeface="ＭＳ Ｐゴシック"/>
                <a:cs typeface="ＭＳ Ｐゴシック"/>
              </a:rPr>
              <a:t>前</a:t>
            </a:r>
            <a:r>
              <a:rPr sz="1400" spc="-5" dirty="0">
                <a:latin typeface="ＭＳ Ｐゴシック"/>
                <a:cs typeface="ＭＳ Ｐゴシック"/>
              </a:rPr>
              <a:t>回</a:t>
            </a:r>
            <a:r>
              <a:rPr sz="1400" dirty="0">
                <a:latin typeface="ＭＳ Ｐゴシック"/>
                <a:cs typeface="ＭＳ Ｐゴシック"/>
              </a:rPr>
              <a:t>認</a:t>
            </a:r>
            <a:r>
              <a:rPr sz="1400" spc="-15" dirty="0">
                <a:latin typeface="ＭＳ Ｐゴシック"/>
                <a:cs typeface="ＭＳ Ｐゴシック"/>
              </a:rPr>
              <a:t>定</a:t>
            </a:r>
            <a:r>
              <a:rPr sz="1400" dirty="0">
                <a:latin typeface="ＭＳ Ｐゴシック"/>
                <a:cs typeface="ＭＳ Ｐゴシック"/>
              </a:rPr>
              <a:t>の有</a:t>
            </a:r>
            <a:r>
              <a:rPr sz="1400" spc="-15" dirty="0">
                <a:latin typeface="ＭＳ Ｐゴシック"/>
                <a:cs typeface="ＭＳ Ｐゴシック"/>
              </a:rPr>
              <a:t>効</a:t>
            </a:r>
            <a:r>
              <a:rPr sz="1400" dirty="0">
                <a:latin typeface="ＭＳ Ｐゴシック"/>
                <a:cs typeface="ＭＳ Ｐゴシック"/>
              </a:rPr>
              <a:t>期間</a:t>
            </a:r>
            <a:r>
              <a:rPr sz="1400" spc="-10" dirty="0">
                <a:latin typeface="ＭＳ Ｐゴシック"/>
                <a:cs typeface="ＭＳ Ｐゴシック"/>
              </a:rPr>
              <a:t>が</a:t>
            </a:r>
            <a:r>
              <a:rPr sz="1400" spc="-5" dirty="0">
                <a:latin typeface="ＭＳ Ｐゴシック"/>
                <a:cs typeface="ＭＳ Ｐゴシック"/>
              </a:rPr>
              <a:t>12</a:t>
            </a:r>
            <a:r>
              <a:rPr sz="1400" dirty="0">
                <a:latin typeface="ＭＳ Ｐゴシック"/>
                <a:cs typeface="ＭＳ Ｐゴシック"/>
              </a:rPr>
              <a:t>か</a:t>
            </a:r>
            <a:r>
              <a:rPr sz="1400" spc="-15" dirty="0">
                <a:latin typeface="ＭＳ Ｐゴシック"/>
                <a:cs typeface="ＭＳ Ｐゴシック"/>
              </a:rPr>
              <a:t>月</a:t>
            </a:r>
            <a:r>
              <a:rPr sz="1400" dirty="0">
                <a:latin typeface="ＭＳ Ｐゴシック"/>
                <a:cs typeface="ＭＳ Ｐゴシック"/>
              </a:rPr>
              <a:t>以上</a:t>
            </a:r>
            <a:r>
              <a:rPr sz="1400" spc="-5" dirty="0">
                <a:latin typeface="ＭＳ Ｐゴシック"/>
                <a:cs typeface="ＭＳ Ｐゴシック"/>
              </a:rPr>
              <a:t>で</a:t>
            </a:r>
            <a:r>
              <a:rPr sz="1400" spc="-15" dirty="0">
                <a:latin typeface="ＭＳ Ｐゴシック"/>
                <a:cs typeface="ＭＳ Ｐゴシック"/>
              </a:rPr>
              <a:t>ある</a:t>
            </a:r>
            <a:endParaRPr sz="1400" dirty="0">
              <a:latin typeface="ＭＳ Ｐゴシック"/>
              <a:cs typeface="ＭＳ Ｐゴシック"/>
            </a:endParaRPr>
          </a:p>
          <a:p>
            <a:pPr marL="640080" marR="5080" indent="-628015">
              <a:lnSpc>
                <a:spcPct val="100000"/>
              </a:lnSpc>
            </a:pPr>
            <a:r>
              <a:rPr sz="1400" spc="5" dirty="0">
                <a:latin typeface="ＭＳ Ｐゴシック"/>
                <a:cs typeface="ＭＳ Ｐゴシック"/>
              </a:rPr>
              <a:t>【</a:t>
            </a:r>
            <a:r>
              <a:rPr sz="1400" dirty="0">
                <a:latin typeface="ＭＳ Ｐゴシック"/>
                <a:cs typeface="ＭＳ Ｐゴシック"/>
              </a:rPr>
              <a:t>条件⑤</a:t>
            </a:r>
            <a:r>
              <a:rPr sz="1400" spc="5" dirty="0">
                <a:latin typeface="ＭＳ Ｐゴシック"/>
                <a:cs typeface="ＭＳ Ｐゴシック"/>
              </a:rPr>
              <a:t>】</a:t>
            </a:r>
            <a:r>
              <a:rPr sz="1400" dirty="0">
                <a:latin typeface="ＭＳ Ｐゴシック"/>
                <a:cs typeface="ＭＳ Ｐゴシック"/>
              </a:rPr>
              <a:t>コンピュ</a:t>
            </a:r>
            <a:r>
              <a:rPr sz="1400" spc="-10" dirty="0">
                <a:latin typeface="ＭＳ Ｐゴシック"/>
                <a:cs typeface="ＭＳ Ｐゴシック"/>
              </a:rPr>
              <a:t>ー</a:t>
            </a:r>
            <a:r>
              <a:rPr sz="1400" dirty="0">
                <a:latin typeface="ＭＳ Ｐゴシック"/>
                <a:cs typeface="ＭＳ Ｐゴシック"/>
              </a:rPr>
              <a:t>タ判定</a:t>
            </a:r>
            <a:r>
              <a:rPr sz="1400" spc="-15" dirty="0">
                <a:latin typeface="ＭＳ Ｐゴシック"/>
                <a:cs typeface="ＭＳ Ｐゴシック"/>
              </a:rPr>
              <a:t>結</a:t>
            </a:r>
            <a:r>
              <a:rPr sz="1400" dirty="0">
                <a:latin typeface="ＭＳ Ｐゴシック"/>
                <a:cs typeface="ＭＳ Ｐゴシック"/>
              </a:rPr>
              <a:t>果が</a:t>
            </a:r>
            <a:r>
              <a:rPr sz="1400" spc="-15" dirty="0">
                <a:latin typeface="ＭＳ Ｐゴシック"/>
                <a:cs typeface="ＭＳ Ｐゴシック"/>
              </a:rPr>
              <a:t>要</a:t>
            </a:r>
            <a:r>
              <a:rPr sz="1400" dirty="0">
                <a:latin typeface="ＭＳ Ｐゴシック"/>
                <a:cs typeface="ＭＳ Ｐゴシック"/>
              </a:rPr>
              <a:t>介護</a:t>
            </a:r>
            <a:r>
              <a:rPr sz="1400" spc="-10" dirty="0">
                <a:latin typeface="ＭＳ Ｐゴシック"/>
                <a:cs typeface="ＭＳ Ｐゴシック"/>
              </a:rPr>
              <a:t>1</a:t>
            </a:r>
            <a:r>
              <a:rPr sz="1400" dirty="0">
                <a:latin typeface="ＭＳ Ｐゴシック"/>
                <a:cs typeface="ＭＳ Ｐゴシック"/>
              </a:rPr>
              <a:t>ま</a:t>
            </a:r>
            <a:r>
              <a:rPr sz="1400" spc="-15" dirty="0">
                <a:latin typeface="ＭＳ Ｐゴシック"/>
                <a:cs typeface="ＭＳ Ｐゴシック"/>
              </a:rPr>
              <a:t>た</a:t>
            </a:r>
            <a:r>
              <a:rPr sz="1400" dirty="0">
                <a:latin typeface="ＭＳ Ｐゴシック"/>
                <a:cs typeface="ＭＳ Ｐゴシック"/>
              </a:rPr>
              <a:t>は要</a:t>
            </a:r>
            <a:r>
              <a:rPr sz="1400" spc="-10" dirty="0">
                <a:latin typeface="ＭＳ Ｐゴシック"/>
                <a:cs typeface="ＭＳ Ｐゴシック"/>
              </a:rPr>
              <a:t>支</a:t>
            </a:r>
            <a:r>
              <a:rPr sz="1400" spc="-5" dirty="0">
                <a:latin typeface="ＭＳ Ｐゴシック"/>
                <a:cs typeface="ＭＳ Ｐゴシック"/>
              </a:rPr>
              <a:t>援</a:t>
            </a:r>
            <a:r>
              <a:rPr sz="1400" spc="-10" dirty="0">
                <a:latin typeface="ＭＳ Ｐゴシック"/>
                <a:cs typeface="ＭＳ Ｐゴシック"/>
              </a:rPr>
              <a:t>2</a:t>
            </a:r>
            <a:r>
              <a:rPr sz="1400" dirty="0">
                <a:latin typeface="ＭＳ Ｐゴシック"/>
                <a:cs typeface="ＭＳ Ｐゴシック"/>
              </a:rPr>
              <a:t>の者</a:t>
            </a:r>
            <a:r>
              <a:rPr sz="1400" spc="-15" dirty="0">
                <a:latin typeface="ＭＳ Ｐゴシック"/>
                <a:cs typeface="ＭＳ Ｐゴシック"/>
              </a:rPr>
              <a:t>の</a:t>
            </a:r>
            <a:r>
              <a:rPr sz="1400" dirty="0">
                <a:latin typeface="ＭＳ Ｐゴシック"/>
                <a:cs typeface="ＭＳ Ｐゴシック"/>
              </a:rPr>
              <a:t>場合</a:t>
            </a:r>
            <a:r>
              <a:rPr sz="1400" spc="-15" dirty="0">
                <a:latin typeface="ＭＳ Ｐゴシック"/>
                <a:cs typeface="ＭＳ Ｐゴシック"/>
              </a:rPr>
              <a:t>は</a:t>
            </a:r>
            <a:r>
              <a:rPr sz="1400" spc="-5" dirty="0">
                <a:latin typeface="ＭＳ Ｐゴシック"/>
                <a:cs typeface="ＭＳ Ｐゴシック"/>
              </a:rPr>
              <a:t>、</a:t>
            </a:r>
            <a:r>
              <a:rPr sz="1400" spc="-10" dirty="0">
                <a:latin typeface="ＭＳ Ｐゴシック"/>
                <a:cs typeface="ＭＳ Ｐゴシック"/>
              </a:rPr>
              <a:t>今</a:t>
            </a:r>
            <a:r>
              <a:rPr sz="1400" dirty="0">
                <a:latin typeface="ＭＳ Ｐゴシック"/>
                <a:cs typeface="ＭＳ Ｐゴシック"/>
              </a:rPr>
              <a:t>回の</a:t>
            </a:r>
            <a:r>
              <a:rPr sz="1400" spc="-15" dirty="0">
                <a:latin typeface="ＭＳ Ｐゴシック"/>
                <a:cs typeface="ＭＳ Ｐゴシック"/>
              </a:rPr>
              <a:t>状</a:t>
            </a:r>
            <a:r>
              <a:rPr sz="1400" dirty="0">
                <a:latin typeface="ＭＳ Ｐゴシック"/>
                <a:cs typeface="ＭＳ Ｐゴシック"/>
              </a:rPr>
              <a:t>態安</a:t>
            </a:r>
            <a:r>
              <a:rPr sz="1400" spc="-15" dirty="0">
                <a:latin typeface="ＭＳ Ｐゴシック"/>
                <a:cs typeface="ＭＳ Ｐゴシック"/>
              </a:rPr>
              <a:t>定</a:t>
            </a:r>
            <a:r>
              <a:rPr sz="1400" dirty="0">
                <a:latin typeface="ＭＳ Ｐゴシック"/>
                <a:cs typeface="ＭＳ Ｐゴシック"/>
              </a:rPr>
              <a:t>性判</a:t>
            </a:r>
            <a:r>
              <a:rPr sz="1400" spc="-15" dirty="0">
                <a:latin typeface="ＭＳ Ｐゴシック"/>
                <a:cs typeface="ＭＳ Ｐゴシック"/>
              </a:rPr>
              <a:t>定</a:t>
            </a:r>
            <a:r>
              <a:rPr sz="1400" spc="-5" dirty="0">
                <a:latin typeface="ＭＳ Ｐゴシック"/>
                <a:cs typeface="ＭＳ Ｐゴシック"/>
              </a:rPr>
              <a:t>ロジック</a:t>
            </a:r>
            <a:r>
              <a:rPr sz="1400" spc="-10" dirty="0">
                <a:latin typeface="ＭＳ Ｐゴシック"/>
                <a:cs typeface="ＭＳ Ｐゴシック"/>
              </a:rPr>
              <a:t>で「</a:t>
            </a:r>
            <a:r>
              <a:rPr sz="1400" dirty="0">
                <a:latin typeface="ＭＳ Ｐゴシック"/>
                <a:cs typeface="ＭＳ Ｐゴシック"/>
              </a:rPr>
              <a:t>安定</a:t>
            </a:r>
            <a:r>
              <a:rPr sz="1400" spc="-10" dirty="0">
                <a:latin typeface="ＭＳ Ｐゴシック"/>
                <a:cs typeface="ＭＳ Ｐゴシック"/>
              </a:rPr>
              <a:t>」と</a:t>
            </a:r>
            <a:r>
              <a:rPr sz="1400" dirty="0">
                <a:latin typeface="ＭＳ Ｐゴシック"/>
                <a:cs typeface="ＭＳ Ｐゴシック"/>
              </a:rPr>
              <a:t>判定</a:t>
            </a:r>
            <a:r>
              <a:rPr sz="1400" spc="-10" dirty="0">
                <a:latin typeface="ＭＳ Ｐゴシック"/>
                <a:cs typeface="ＭＳ Ｐゴシック"/>
              </a:rPr>
              <a:t>され </a:t>
            </a:r>
            <a:r>
              <a:rPr sz="1400" spc="5" dirty="0">
                <a:latin typeface="ＭＳ Ｐゴシック"/>
                <a:cs typeface="ＭＳ Ｐゴシック"/>
              </a:rPr>
              <a:t>ている</a:t>
            </a:r>
            <a:endParaRPr sz="1400" dirty="0">
              <a:latin typeface="ＭＳ Ｐゴシック"/>
              <a:cs typeface="ＭＳ Ｐゴシック"/>
            </a:endParaRPr>
          </a:p>
          <a:p>
            <a:pPr marL="640080" marR="145415" indent="-628015">
              <a:lnSpc>
                <a:spcPct val="100000"/>
              </a:lnSpc>
            </a:pPr>
            <a:r>
              <a:rPr sz="1400" spc="5" dirty="0">
                <a:latin typeface="ＭＳ Ｐゴシック"/>
                <a:cs typeface="ＭＳ Ｐゴシック"/>
              </a:rPr>
              <a:t>【</a:t>
            </a:r>
            <a:r>
              <a:rPr sz="1400" dirty="0">
                <a:latin typeface="ＭＳ Ｐゴシック"/>
                <a:cs typeface="ＭＳ Ｐゴシック"/>
              </a:rPr>
              <a:t>条件⑥</a:t>
            </a:r>
            <a:r>
              <a:rPr sz="1400" spc="5" dirty="0">
                <a:latin typeface="ＭＳ Ｐゴシック"/>
                <a:cs typeface="ＭＳ Ｐゴシック"/>
              </a:rPr>
              <a:t>】</a:t>
            </a:r>
            <a:r>
              <a:rPr sz="1400" dirty="0">
                <a:latin typeface="ＭＳ Ｐゴシック"/>
                <a:cs typeface="ＭＳ Ｐゴシック"/>
              </a:rPr>
              <a:t>コンピュ</a:t>
            </a:r>
            <a:r>
              <a:rPr sz="1400" spc="-10" dirty="0">
                <a:latin typeface="ＭＳ Ｐゴシック"/>
                <a:cs typeface="ＭＳ Ｐゴシック"/>
              </a:rPr>
              <a:t>ー</a:t>
            </a:r>
            <a:r>
              <a:rPr sz="1400" dirty="0">
                <a:latin typeface="ＭＳ Ｐゴシック"/>
                <a:cs typeface="ＭＳ Ｐゴシック"/>
              </a:rPr>
              <a:t>タ判定</a:t>
            </a:r>
            <a:r>
              <a:rPr sz="1400" spc="-15" dirty="0">
                <a:latin typeface="ＭＳ Ｐゴシック"/>
                <a:cs typeface="ＭＳ Ｐゴシック"/>
              </a:rPr>
              <a:t>結</a:t>
            </a:r>
            <a:r>
              <a:rPr sz="1400" dirty="0">
                <a:latin typeface="ＭＳ Ｐゴシック"/>
                <a:cs typeface="ＭＳ Ｐゴシック"/>
              </a:rPr>
              <a:t>果の</a:t>
            </a:r>
            <a:r>
              <a:rPr sz="1400" spc="-15" dirty="0">
                <a:latin typeface="ＭＳ Ｐゴシック"/>
                <a:cs typeface="ＭＳ Ｐゴシック"/>
              </a:rPr>
              <a:t>要</a:t>
            </a:r>
            <a:r>
              <a:rPr sz="1400" dirty="0">
                <a:latin typeface="ＭＳ Ｐゴシック"/>
                <a:cs typeface="ＭＳ Ｐゴシック"/>
              </a:rPr>
              <a:t>介護</a:t>
            </a:r>
            <a:r>
              <a:rPr sz="1400" spc="-15" dirty="0">
                <a:latin typeface="ＭＳ Ｐゴシック"/>
                <a:cs typeface="ＭＳ Ｐゴシック"/>
              </a:rPr>
              <a:t>認</a:t>
            </a:r>
            <a:r>
              <a:rPr sz="1400" dirty="0">
                <a:latin typeface="ＭＳ Ｐゴシック"/>
                <a:cs typeface="ＭＳ Ｐゴシック"/>
              </a:rPr>
              <a:t>定等</a:t>
            </a:r>
            <a:r>
              <a:rPr sz="1400" spc="-15" dirty="0">
                <a:latin typeface="ＭＳ Ｐゴシック"/>
                <a:cs typeface="ＭＳ Ｐゴシック"/>
              </a:rPr>
              <a:t>基</a:t>
            </a:r>
            <a:r>
              <a:rPr sz="1400" dirty="0">
                <a:latin typeface="ＭＳ Ｐゴシック"/>
                <a:cs typeface="ＭＳ Ｐゴシック"/>
              </a:rPr>
              <a:t>準時</a:t>
            </a:r>
            <a:r>
              <a:rPr sz="1400" spc="-15" dirty="0">
                <a:latin typeface="ＭＳ Ｐゴシック"/>
                <a:cs typeface="ＭＳ Ｐゴシック"/>
              </a:rPr>
              <a:t>間</a:t>
            </a:r>
            <a:r>
              <a:rPr sz="1400" dirty="0">
                <a:latin typeface="ＭＳ Ｐゴシック"/>
                <a:cs typeface="ＭＳ Ｐゴシック"/>
              </a:rPr>
              <a:t>が</a:t>
            </a:r>
            <a:r>
              <a:rPr sz="1400" spc="-10" dirty="0">
                <a:latin typeface="ＭＳ Ｐゴシック"/>
                <a:cs typeface="ＭＳ Ｐゴシック"/>
              </a:rPr>
              <a:t>「</a:t>
            </a:r>
            <a:r>
              <a:rPr sz="1400" spc="175" dirty="0">
                <a:latin typeface="ＭＳ Ｐゴシック"/>
                <a:cs typeface="ＭＳ Ｐゴシック"/>
              </a:rPr>
              <a:t>一段</a:t>
            </a:r>
            <a:r>
              <a:rPr sz="1400" spc="160" dirty="0">
                <a:latin typeface="ＭＳ Ｐゴシック"/>
                <a:cs typeface="ＭＳ Ｐゴシック"/>
              </a:rPr>
              <a:t>階</a:t>
            </a:r>
            <a:r>
              <a:rPr sz="1400" dirty="0">
                <a:latin typeface="ＭＳ Ｐゴシック"/>
                <a:cs typeface="ＭＳ Ｐゴシック"/>
              </a:rPr>
              <a:t>重</a:t>
            </a:r>
            <a:r>
              <a:rPr sz="1400" spc="-5" dirty="0">
                <a:latin typeface="ＭＳ Ｐゴシック"/>
                <a:cs typeface="ＭＳ Ｐゴシック"/>
              </a:rPr>
              <a:t>い</a:t>
            </a:r>
            <a:r>
              <a:rPr sz="1400" dirty="0">
                <a:latin typeface="ＭＳ Ｐゴシック"/>
                <a:cs typeface="ＭＳ Ｐゴシック"/>
              </a:rPr>
              <a:t>要介</a:t>
            </a:r>
            <a:r>
              <a:rPr sz="1400" spc="-15" dirty="0">
                <a:latin typeface="ＭＳ Ｐゴシック"/>
                <a:cs typeface="ＭＳ Ｐゴシック"/>
              </a:rPr>
              <a:t>護</a:t>
            </a:r>
            <a:r>
              <a:rPr sz="1400" dirty="0">
                <a:latin typeface="ＭＳ Ｐゴシック"/>
                <a:cs typeface="ＭＳ Ｐゴシック"/>
              </a:rPr>
              <a:t>度</a:t>
            </a:r>
            <a:r>
              <a:rPr sz="1400" spc="-15" dirty="0">
                <a:latin typeface="ＭＳ Ｐゴシック"/>
                <a:cs typeface="ＭＳ Ｐゴシック"/>
              </a:rPr>
              <a:t>に</a:t>
            </a:r>
            <a:r>
              <a:rPr sz="1400" dirty="0">
                <a:latin typeface="ＭＳ Ｐゴシック"/>
                <a:cs typeface="ＭＳ Ｐゴシック"/>
              </a:rPr>
              <a:t>達</a:t>
            </a:r>
            <a:r>
              <a:rPr sz="1400" spc="-10" dirty="0">
                <a:latin typeface="ＭＳ Ｐゴシック"/>
                <a:cs typeface="ＭＳ Ｐゴシック"/>
              </a:rPr>
              <a:t>す</a:t>
            </a:r>
            <a:r>
              <a:rPr sz="1400" spc="-5" dirty="0">
                <a:latin typeface="ＭＳ Ｐゴシック"/>
                <a:cs typeface="ＭＳ Ｐゴシック"/>
              </a:rPr>
              <a:t>るま</a:t>
            </a:r>
            <a:r>
              <a:rPr sz="1400" spc="5" dirty="0">
                <a:latin typeface="ＭＳ Ｐゴシック"/>
                <a:cs typeface="ＭＳ Ｐゴシック"/>
              </a:rPr>
              <a:t>で</a:t>
            </a:r>
            <a:r>
              <a:rPr sz="1400" spc="-10" dirty="0">
                <a:latin typeface="ＭＳ Ｐゴシック"/>
                <a:cs typeface="ＭＳ Ｐゴシック"/>
              </a:rPr>
              <a:t>3</a:t>
            </a:r>
            <a:r>
              <a:rPr sz="1400" dirty="0">
                <a:latin typeface="ＭＳ Ｐゴシック"/>
                <a:cs typeface="ＭＳ Ｐゴシック"/>
              </a:rPr>
              <a:t>分以</a:t>
            </a:r>
            <a:r>
              <a:rPr sz="1400" spc="-15" dirty="0">
                <a:latin typeface="ＭＳ Ｐゴシック"/>
                <a:cs typeface="ＭＳ Ｐゴシック"/>
              </a:rPr>
              <a:t>内</a:t>
            </a:r>
            <a:r>
              <a:rPr sz="1400" dirty="0">
                <a:latin typeface="ＭＳ Ｐゴシック"/>
                <a:cs typeface="ＭＳ Ｐゴシック"/>
              </a:rPr>
              <a:t>（</a:t>
            </a:r>
            <a:r>
              <a:rPr sz="1400" spc="-15" dirty="0">
                <a:latin typeface="ＭＳ Ｐゴシック"/>
                <a:cs typeface="ＭＳ Ｐゴシック"/>
              </a:rPr>
              <a:t>重</a:t>
            </a:r>
            <a:r>
              <a:rPr sz="1400" spc="285" dirty="0">
                <a:latin typeface="ＭＳ Ｐゴシック"/>
                <a:cs typeface="ＭＳ Ｐゴシック"/>
              </a:rPr>
              <a:t>度化</a:t>
            </a:r>
            <a:r>
              <a:rPr sz="1400" spc="265" dirty="0">
                <a:latin typeface="ＭＳ Ｐゴシック"/>
                <a:cs typeface="ＭＳ Ｐゴシック"/>
              </a:rPr>
              <a:t>キ</a:t>
            </a:r>
            <a:r>
              <a:rPr sz="1400" dirty="0">
                <a:latin typeface="ＭＳ Ｐゴシック"/>
                <a:cs typeface="ＭＳ Ｐゴシック"/>
              </a:rPr>
              <a:t>ワ</a:t>
            </a:r>
            <a:r>
              <a:rPr sz="1400" spc="-10" dirty="0">
                <a:latin typeface="ＭＳ Ｐゴシック"/>
                <a:cs typeface="ＭＳ Ｐゴシック"/>
              </a:rPr>
              <a:t>3</a:t>
            </a:r>
            <a:r>
              <a:rPr sz="1400" dirty="0" smtClean="0">
                <a:latin typeface="ＭＳ Ｐゴシック"/>
                <a:cs typeface="ＭＳ Ｐゴシック"/>
              </a:rPr>
              <a:t>分</a:t>
            </a:r>
            <a:endParaRPr lang="en-US" sz="1400" dirty="0" smtClean="0">
              <a:latin typeface="ＭＳ Ｐゴシック"/>
              <a:cs typeface="ＭＳ Ｐゴシック"/>
            </a:endParaRPr>
          </a:p>
          <a:p>
            <a:pPr marL="640080" marR="145415" indent="-628015">
              <a:lnSpc>
                <a:spcPct val="100000"/>
              </a:lnSpc>
            </a:pPr>
            <a:r>
              <a:rPr lang="ja-JP" altLang="en-US" sz="1400" dirty="0">
                <a:latin typeface="ＭＳ Ｐゴシック"/>
                <a:cs typeface="ＭＳ Ｐゴシック"/>
              </a:rPr>
              <a:t>　</a:t>
            </a:r>
            <a:r>
              <a:rPr lang="ja-JP" altLang="en-US" sz="1400" dirty="0" smtClean="0">
                <a:latin typeface="ＭＳ Ｐゴシック"/>
                <a:cs typeface="ＭＳ Ｐゴシック"/>
              </a:rPr>
              <a:t>　　　　 以内）」ではない</a:t>
            </a:r>
            <a:endParaRPr lang="en-US" sz="1400" dirty="0" smtClean="0">
              <a:latin typeface="ＭＳ Ｐゴシック"/>
              <a:cs typeface="ＭＳ Ｐゴシック"/>
            </a:endParaRPr>
          </a:p>
          <a:p>
            <a:pPr marL="640080" marR="145415" indent="-628015">
              <a:lnSpc>
                <a:spcPct val="100000"/>
              </a:lnSpc>
            </a:pPr>
            <a:r>
              <a:rPr lang="ja-JP" altLang="en-US" sz="1400" spc="-1325" dirty="0">
                <a:latin typeface="ＭＳ Ｐゴシック"/>
                <a:cs typeface="ＭＳ Ｐゴシック"/>
              </a:rPr>
              <a:t>　</a:t>
            </a:r>
            <a:endParaRPr sz="1400" dirty="0">
              <a:latin typeface="ＭＳ Ｐゴシック"/>
              <a:cs typeface="ＭＳ Ｐゴシック"/>
            </a:endParaRPr>
          </a:p>
        </p:txBody>
      </p:sp>
      <p:sp>
        <p:nvSpPr>
          <p:cNvPr id="5" name="object 5"/>
          <p:cNvSpPr/>
          <p:nvPr/>
        </p:nvSpPr>
        <p:spPr>
          <a:xfrm>
            <a:off x="1869948" y="3069334"/>
            <a:ext cx="6166104" cy="3671316"/>
          </a:xfrm>
          <a:prstGeom prst="rect">
            <a:avLst/>
          </a:prstGeom>
          <a:blipFill>
            <a:blip r:embed="rId3" cstate="print"/>
            <a:stretch>
              <a:fillRect/>
            </a:stretch>
          </a:blipFill>
        </p:spPr>
        <p:txBody>
          <a:bodyPr wrap="square" lIns="0" tIns="0" rIns="0" bIns="0" rtlCol="0"/>
          <a:lstStyle/>
          <a:p>
            <a:endParaRPr/>
          </a:p>
        </p:txBody>
      </p:sp>
      <p:sp>
        <p:nvSpPr>
          <p:cNvPr id="7" name="object 7"/>
          <p:cNvSpPr/>
          <p:nvPr/>
        </p:nvSpPr>
        <p:spPr>
          <a:xfrm>
            <a:off x="0" y="761"/>
            <a:ext cx="9906000" cy="431800"/>
          </a:xfrm>
          <a:custGeom>
            <a:avLst/>
            <a:gdLst/>
            <a:ahLst/>
            <a:cxnLst/>
            <a:rect l="l" t="t" r="r" b="b"/>
            <a:pathLst>
              <a:path w="9906000" h="431800">
                <a:moveTo>
                  <a:pt x="0" y="0"/>
                </a:moveTo>
                <a:lnTo>
                  <a:pt x="0" y="431292"/>
                </a:lnTo>
                <a:lnTo>
                  <a:pt x="9905999" y="431292"/>
                </a:lnTo>
                <a:lnTo>
                  <a:pt x="9905999" y="0"/>
                </a:lnTo>
                <a:lnTo>
                  <a:pt x="0" y="0"/>
                </a:lnTo>
                <a:close/>
              </a:path>
            </a:pathLst>
          </a:custGeom>
          <a:solidFill>
            <a:srgbClr val="DCE6F1"/>
          </a:solidFill>
        </p:spPr>
        <p:txBody>
          <a:bodyPr wrap="square" lIns="0" tIns="0" rIns="0" bIns="0" rtlCol="0"/>
          <a:lstStyle/>
          <a:p>
            <a:endParaRPr/>
          </a:p>
        </p:txBody>
      </p:sp>
      <p:sp>
        <p:nvSpPr>
          <p:cNvPr id="8" name="object 8"/>
          <p:cNvSpPr/>
          <p:nvPr/>
        </p:nvSpPr>
        <p:spPr>
          <a:xfrm>
            <a:off x="0" y="419100"/>
            <a:ext cx="9906000" cy="26034"/>
          </a:xfrm>
          <a:custGeom>
            <a:avLst/>
            <a:gdLst/>
            <a:ahLst/>
            <a:cxnLst/>
            <a:rect l="l" t="t" r="r" b="b"/>
            <a:pathLst>
              <a:path w="9906000" h="26034">
                <a:moveTo>
                  <a:pt x="0" y="25907"/>
                </a:moveTo>
                <a:lnTo>
                  <a:pt x="9905999" y="25907"/>
                </a:lnTo>
                <a:lnTo>
                  <a:pt x="9905999" y="0"/>
                </a:lnTo>
                <a:lnTo>
                  <a:pt x="0" y="0"/>
                </a:lnTo>
                <a:lnTo>
                  <a:pt x="0" y="25907"/>
                </a:lnTo>
                <a:close/>
              </a:path>
            </a:pathLst>
          </a:custGeom>
          <a:solidFill>
            <a:srgbClr val="DCE6F1"/>
          </a:solidFill>
        </p:spPr>
        <p:txBody>
          <a:bodyPr wrap="square" lIns="0" tIns="0" rIns="0" bIns="0" rtlCol="0"/>
          <a:lstStyle/>
          <a:p>
            <a:endParaRPr/>
          </a:p>
        </p:txBody>
      </p:sp>
      <p:sp>
        <p:nvSpPr>
          <p:cNvPr id="9" name="object 9"/>
          <p:cNvSpPr/>
          <p:nvPr/>
        </p:nvSpPr>
        <p:spPr>
          <a:xfrm>
            <a:off x="0" y="0"/>
            <a:ext cx="9906000" cy="26034"/>
          </a:xfrm>
          <a:custGeom>
            <a:avLst/>
            <a:gdLst/>
            <a:ahLst/>
            <a:cxnLst/>
            <a:rect l="l" t="t" r="r" b="b"/>
            <a:pathLst>
              <a:path w="9906000" h="26034">
                <a:moveTo>
                  <a:pt x="0" y="25907"/>
                </a:moveTo>
                <a:lnTo>
                  <a:pt x="9905999" y="25907"/>
                </a:lnTo>
                <a:lnTo>
                  <a:pt x="9905999" y="0"/>
                </a:lnTo>
                <a:lnTo>
                  <a:pt x="0" y="0"/>
                </a:lnTo>
                <a:lnTo>
                  <a:pt x="0" y="25907"/>
                </a:lnTo>
                <a:close/>
              </a:path>
            </a:pathLst>
          </a:custGeom>
          <a:solidFill>
            <a:srgbClr val="DCE6F1"/>
          </a:solidFill>
        </p:spPr>
        <p:txBody>
          <a:bodyPr wrap="square" lIns="0" tIns="0" rIns="0" bIns="0" rtlCol="0"/>
          <a:lstStyle/>
          <a:p>
            <a:endParaRPr/>
          </a:p>
        </p:txBody>
      </p:sp>
      <p:sp>
        <p:nvSpPr>
          <p:cNvPr id="10" name="object 10"/>
          <p:cNvSpPr txBox="1">
            <a:spLocks noGrp="1"/>
          </p:cNvSpPr>
          <p:nvPr>
            <p:ph type="title"/>
          </p:nvPr>
        </p:nvSpPr>
        <p:spPr>
          <a:xfrm>
            <a:off x="866965" y="40663"/>
            <a:ext cx="8536305" cy="381515"/>
          </a:xfrm>
          <a:prstGeom prst="rect">
            <a:avLst/>
          </a:prstGeom>
        </p:spPr>
        <p:txBody>
          <a:bodyPr vert="horz" wrap="square" lIns="0" tIns="12065" rIns="0" bIns="0" rtlCol="0">
            <a:spAutoFit/>
          </a:bodyPr>
          <a:lstStyle/>
          <a:p>
            <a:pPr marL="12700">
              <a:lnSpc>
                <a:spcPct val="100000"/>
              </a:lnSpc>
              <a:spcBef>
                <a:spcPts val="95"/>
              </a:spcBef>
            </a:pPr>
            <a:r>
              <a:rPr sz="2400" spc="-10" dirty="0">
                <a:latin typeface="HGP創英角ｺﾞｼｯｸUB" panose="020B0900000000000000" pitchFamily="50" charset="-128"/>
                <a:ea typeface="HGP創英角ｺﾞｼｯｸUB" panose="020B0900000000000000" pitchFamily="50" charset="-128"/>
                <a:cs typeface="PMingLiU"/>
              </a:rPr>
              <a:t>要介護認定制度の見直し（介護認定審査会</a:t>
            </a:r>
            <a:r>
              <a:rPr sz="2400" spc="5" dirty="0">
                <a:latin typeface="HGP創英角ｺﾞｼｯｸUB" panose="020B0900000000000000" pitchFamily="50" charset="-128"/>
                <a:ea typeface="HGP創英角ｺﾞｼｯｸUB" panose="020B0900000000000000" pitchFamily="50" charset="-128"/>
                <a:cs typeface="PMingLiU"/>
              </a:rPr>
              <a:t>の</a:t>
            </a:r>
            <a:r>
              <a:rPr sz="2400" spc="-5" dirty="0">
                <a:latin typeface="HGP創英角ｺﾞｼｯｸUB" panose="020B0900000000000000" pitchFamily="50" charset="-128"/>
                <a:ea typeface="HGP創英角ｺﾞｼｯｸUB" panose="020B0900000000000000" pitchFamily="50" charset="-128"/>
                <a:cs typeface="PMingLiU"/>
              </a:rPr>
              <a:t>簡素</a:t>
            </a:r>
            <a:r>
              <a:rPr sz="2400" dirty="0">
                <a:latin typeface="HGP創英角ｺﾞｼｯｸUB" panose="020B0900000000000000" pitchFamily="50" charset="-128"/>
                <a:ea typeface="HGP創英角ｺﾞｼｯｸUB" panose="020B0900000000000000" pitchFamily="50" charset="-128"/>
                <a:cs typeface="PMingLiU"/>
              </a:rPr>
              <a:t>化</a:t>
            </a:r>
            <a:r>
              <a:rPr sz="2400" spc="-5" dirty="0">
                <a:latin typeface="HGP創英角ｺﾞｼｯｸUB" panose="020B0900000000000000" pitchFamily="50" charset="-128"/>
                <a:ea typeface="HGP創英角ｺﾞｼｯｸUB" panose="020B0900000000000000" pitchFamily="50" charset="-128"/>
                <a:cs typeface="PMingLiU"/>
              </a:rPr>
              <a:t>）</a:t>
            </a:r>
          </a:p>
        </p:txBody>
      </p:sp>
      <p:graphicFrame>
        <p:nvGraphicFramePr>
          <p:cNvPr id="11" name="表 10"/>
          <p:cNvGraphicFramePr>
            <a:graphicFrameLocks noGrp="1"/>
          </p:cNvGraphicFramePr>
          <p:nvPr>
            <p:extLst>
              <p:ext uri="{D42A27DB-BD31-4B8C-83A1-F6EECF244321}">
                <p14:modId xmlns:p14="http://schemas.microsoft.com/office/powerpoint/2010/main" val="1064726825"/>
              </p:ext>
            </p:extLst>
          </p:nvPr>
        </p:nvGraphicFramePr>
        <p:xfrm>
          <a:off x="7934543" y="-2583"/>
          <a:ext cx="1971457" cy="555480"/>
        </p:xfrm>
        <a:graphic>
          <a:graphicData uri="http://schemas.openxmlformats.org/drawingml/2006/table">
            <a:tbl>
              <a:tblPr firstRow="1" bandRow="1"/>
              <a:tblGrid>
                <a:gridCol w="1467457"/>
                <a:gridCol w="504000"/>
              </a:tblGrid>
              <a:tr h="336669">
                <a:tc>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社会保障審議会</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介護保険部会（第</a:t>
                      </a:r>
                      <a:r>
                        <a:rPr kumimoji="1" lang="en-US" altLang="ja-JP" sz="900" b="0" i="0" u="none" strike="noStrike" cap="none" normalizeH="0" baseline="0" dirty="0" smtClean="0">
                          <a:ln>
                            <a:noFill/>
                          </a:ln>
                          <a:solidFill>
                            <a:schemeClr val="tx1"/>
                          </a:solidFill>
                          <a:effectLst/>
                          <a:latin typeface="+mn-ea"/>
                          <a:ea typeface="+mn-ea"/>
                          <a:cs typeface="ＭＳ Ｐゴシック" pitchFamily="50" charset="-128"/>
                        </a:rPr>
                        <a:t>85</a:t>
                      </a: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回）</a:t>
                      </a:r>
                      <a:endParaRPr kumimoji="1" lang="ja-JP" altLang="en-US" sz="900" dirty="0">
                        <a:latin typeface="+mn-ea"/>
                        <a:ea typeface="+mn-ea"/>
                      </a:endParaRPr>
                    </a:p>
                  </a:txBody>
                  <a:tcPr marL="72000" marR="72000" marT="36000" marB="36000">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solidFill>
                      <a:schemeClr val="bg1"/>
                    </a:solidFill>
                  </a:tcPr>
                </a:tc>
                <a:tc rowSpan="2">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参考</a:t>
                      </a:r>
                      <a:endParaRPr kumimoji="1" lang="en-US" altLang="ja-JP" sz="900" b="0" i="0" u="none" strike="noStrike" cap="none" normalizeH="0" baseline="0" dirty="0" smtClean="0">
                        <a:ln>
                          <a:noFill/>
                        </a:ln>
                        <a:solidFill>
                          <a:schemeClr val="tx1"/>
                        </a:solidFill>
                        <a:effectLst/>
                        <a:latin typeface="+mn-ea"/>
                        <a:ea typeface="+mn-ea"/>
                        <a:cs typeface="ＭＳ Ｐゴシック"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資料１</a:t>
                      </a:r>
                      <a:endParaRPr kumimoji="1" lang="en-US" altLang="ja-JP" sz="900" b="0" i="0" u="none" strike="noStrike" cap="none" normalizeH="0" baseline="0" dirty="0" smtClean="0">
                        <a:ln>
                          <a:noFill/>
                        </a:ln>
                        <a:solidFill>
                          <a:schemeClr val="tx1"/>
                        </a:solidFill>
                        <a:effectLst/>
                        <a:latin typeface="+mn-ea"/>
                        <a:ea typeface="+mn-ea"/>
                        <a:cs typeface="ＭＳ Ｐゴシック" pitchFamily="50" charset="-128"/>
                      </a:endParaRPr>
                    </a:p>
                  </a:txBody>
                  <a:tcPr marL="72000" marR="72000" marT="36000" marB="36000" anchor="ctr">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solidFill>
                      <a:schemeClr val="bg1"/>
                    </a:solidFill>
                  </a:tcPr>
                </a:tc>
              </a:tr>
              <a:tr h="203331">
                <a:tc>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令和元年１１月１４日</a:t>
                      </a:r>
                      <a:endParaRPr kumimoji="1" lang="ja-JP" altLang="en-US" sz="900" dirty="0">
                        <a:latin typeface="+mn-ea"/>
                        <a:ea typeface="+mn-ea"/>
                      </a:endParaRPr>
                    </a:p>
                  </a:txBody>
                  <a:tcPr marL="72000" marR="72000" marT="36000" marB="36000" anchor="ctr">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solidFill>
                      <a:schemeClr val="bg1"/>
                    </a:solidFill>
                  </a:tcPr>
                </a:tc>
                <a:tc vMerge="1">
                  <a:txBody>
                    <a:bodyPr/>
                    <a:lstStyle/>
                    <a:p>
                      <a:endParaRPr kumimoji="1" lang="ja-JP" altLang="en-US" sz="1200" dirty="0"/>
                    </a:p>
                  </a:txBody>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角丸四角形 14"/>
          <p:cNvSpPr/>
          <p:nvPr/>
        </p:nvSpPr>
        <p:spPr>
          <a:xfrm>
            <a:off x="178242" y="769646"/>
            <a:ext cx="9549523" cy="6021283"/>
          </a:xfrm>
          <a:prstGeom prst="roundRect">
            <a:avLst>
              <a:gd name="adj" fmla="val 0"/>
            </a:avLst>
          </a:prstGeom>
          <a:ln/>
        </p:spPr>
        <p:style>
          <a:lnRef idx="2">
            <a:schemeClr val="dk1"/>
          </a:lnRef>
          <a:fillRef idx="1">
            <a:schemeClr val="lt1"/>
          </a:fillRef>
          <a:effectRef idx="0">
            <a:schemeClr val="dk1"/>
          </a:effectRef>
          <a:fontRef idx="minor">
            <a:schemeClr val="dk1"/>
          </a:fontRef>
        </p:style>
        <p:txBody>
          <a:bodyPr lIns="108000" rIns="108000" anchor="t" anchorCtr="0"/>
          <a:lstStyle/>
          <a:p>
            <a:pPr indent="-1080000">
              <a:lnSpc>
                <a:spcPts val="2400"/>
              </a:lnSpc>
            </a:pPr>
            <a:endParaRPr lang="ja-JP" altLang="en-US" sz="1200" dirty="0">
              <a:latin typeface="ＭＳ ゴシック" pitchFamily="49" charset="-128"/>
              <a:ea typeface="ＭＳ ゴシック" pitchFamily="49" charset="-128"/>
            </a:endParaRPr>
          </a:p>
          <a:p>
            <a:pPr indent="-1080000">
              <a:lnSpc>
                <a:spcPts val="2500"/>
              </a:lnSpc>
            </a:pPr>
            <a:endParaRPr lang="ja-JP" altLang="en-US" b="1" u="sng" dirty="0" smtClean="0">
              <a:solidFill>
                <a:srgbClr val="FF0000"/>
              </a:solidFill>
              <a:latin typeface="メイリオ" panose="020B0604030504040204" pitchFamily="50" charset="-128"/>
              <a:ea typeface="メイリオ" panose="020B0604030504040204" pitchFamily="50" charset="-128"/>
              <a:cs typeface="メイリオ" panose="020B0604030504040204" pitchFamily="50" charset="-128"/>
            </a:endParaRPr>
          </a:p>
          <a:p>
            <a:pPr indent="-1080000">
              <a:lnSpc>
                <a:spcPts val="2500"/>
              </a:lnSpc>
            </a:pPr>
            <a:r>
              <a:rPr lang="ja-JP" altLang="en-US"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簡素化の具体的な方法については、保険者において決定するが、少なくとも</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審査会の</a:t>
            </a:r>
            <a:endParaRPr lang="en-US" altLang="ja-JP"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1080000">
              <a:lnSpc>
                <a:spcPts val="2500"/>
              </a:lnSpc>
            </a:pPr>
            <a:r>
              <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開催</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自体は実施することが適当</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indent="-1080000">
              <a:lnSpc>
                <a:spcPts val="2500"/>
              </a:lnSpc>
            </a:pPr>
            <a:endPar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1080000">
              <a:lnSpc>
                <a:spcPts val="2500"/>
              </a:lnSpc>
            </a:pP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○①～⑥の条件に合致する者であっても、各保険者の判断により審査会を簡素化せずに</a:t>
            </a:r>
            <a:endParaRPr lang="en-US" altLang="ja-JP"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1080000">
              <a:lnSpc>
                <a:spcPts val="2500"/>
              </a:lnSpc>
            </a:pPr>
            <a:r>
              <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実施することは妨げられない。</a:t>
            </a:r>
          </a:p>
          <a:p>
            <a:pPr indent="-1080000">
              <a:lnSpc>
                <a:spcPts val="2500"/>
              </a:lnSpc>
            </a:pP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また、保険者により①～⑥に加えて新たな要件を設けることも差し支えない。</a:t>
            </a:r>
            <a:endPar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1080000">
              <a:lnSpc>
                <a:spcPts val="2500"/>
              </a:lnSpc>
            </a:pP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例：コンピュータ判定結果が要支援</a:t>
            </a:r>
            <a:r>
              <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要介護</a:t>
            </a:r>
            <a:r>
              <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の者については、状態の安定性に</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関わらず </a:t>
            </a:r>
            <a:endParaRPr lang="en-US" altLang="ja-JP"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1080000">
              <a:lnSpc>
                <a:spcPts val="2500"/>
              </a:lnSpc>
            </a:pPr>
            <a:r>
              <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簡素化</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しないこととする　等</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indent="-1080000">
              <a:lnSpc>
                <a:spcPts val="2500"/>
              </a:lnSpc>
            </a:pPr>
            <a:endPar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1080000">
              <a:lnSpc>
                <a:spcPts val="2500"/>
              </a:lnSpc>
            </a:pP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○認定審査会を簡素化して実施した場合も、介護保険法第</a:t>
            </a:r>
            <a:r>
              <a:rPr lang="en-US" altLang="ja-JP"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27</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条第</a:t>
            </a:r>
            <a:r>
              <a:rPr lang="en-US" altLang="ja-JP"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項等に定める審査会へ  </a:t>
            </a:r>
            <a:endParaRPr lang="en-US" altLang="ja-JP"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indent="-1080000">
              <a:lnSpc>
                <a:spcPts val="2500"/>
              </a:lnSpc>
            </a:pPr>
            <a:r>
              <a:rPr lang="en-US" altLang="ja-JP"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の審査</a:t>
            </a:r>
            <a:r>
              <a:rPr lang="ja-JP" altLang="en-US"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判定</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の求め及び同条第</a:t>
            </a:r>
            <a:r>
              <a:rPr lang="en-US" altLang="ja-JP"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5</a:t>
            </a: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項に定める審査会による審査判定を実施した扱いとなる。</a:t>
            </a:r>
          </a:p>
          <a:p>
            <a:pPr indent="-1080000">
              <a:lnSpc>
                <a:spcPts val="2500"/>
              </a:lnSpc>
            </a:pPr>
            <a:r>
              <a:rPr lang="ja-JP" altLang="en-US"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 name="タイトル 1"/>
          <p:cNvSpPr txBox="1">
            <a:spLocks/>
          </p:cNvSpPr>
          <p:nvPr/>
        </p:nvSpPr>
        <p:spPr>
          <a:xfrm>
            <a:off x="14468" y="0"/>
            <a:ext cx="9891532" cy="381000"/>
          </a:xfrm>
          <a:prstGeom prst="rect">
            <a:avLst/>
          </a:prstGeom>
          <a:solidFill>
            <a:schemeClr val="accent1">
              <a:lumMod val="20000"/>
              <a:lumOff val="80000"/>
            </a:schemeClr>
          </a:solidFill>
          <a:ln>
            <a:solidFill>
              <a:schemeClr val="accent1">
                <a:lumMod val="20000"/>
                <a:lumOff val="80000"/>
              </a:schemeClr>
            </a:solidFill>
          </a:ln>
        </p:spPr>
        <p:style>
          <a:lnRef idx="2">
            <a:schemeClr val="accent1"/>
          </a:lnRef>
          <a:fillRef idx="1">
            <a:schemeClr val="lt1"/>
          </a:fillRef>
          <a:effectRef idx="0">
            <a:schemeClr val="accent1"/>
          </a:effectRef>
          <a:fontRef idx="minor">
            <a:schemeClr val="dk1"/>
          </a:fontRef>
        </p:style>
        <p:txBody>
          <a:bodyPr vert="horz" lIns="91440" tIns="45720" rIns="91440" bIns="45720" rtlCol="0" anchor="ctr">
            <a:noAutofit/>
          </a:bodyPr>
          <a:lstStyle/>
          <a:p>
            <a:pPr algn="ctr">
              <a:spcBef>
                <a:spcPct val="0"/>
              </a:spcBef>
              <a:defRPr/>
            </a:pP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要介護</a:t>
            </a:r>
            <a:r>
              <a:rPr lang="ja-JP" altLang="en-US" sz="2400" dirty="0" smtClean="0">
                <a:solidFill>
                  <a:prstClr val="black"/>
                </a:solidFill>
                <a:latin typeface="HGP創英角ｺﾞｼｯｸUB" panose="020B0900000000000000" pitchFamily="50" charset="-128"/>
                <a:ea typeface="HGP創英角ｺﾞｼｯｸUB" panose="020B0900000000000000" pitchFamily="50" charset="-128"/>
              </a:rPr>
              <a:t>認定に係る</a:t>
            </a:r>
            <a:r>
              <a:rPr lang="ja-JP" altLang="en-US" sz="2400" dirty="0">
                <a:solidFill>
                  <a:prstClr val="black"/>
                </a:solidFill>
                <a:latin typeface="HGP創英角ｺﾞｼｯｸUB" panose="020B0900000000000000" pitchFamily="50" charset="-128"/>
                <a:ea typeface="HGP創英角ｺﾞｼｯｸUB" panose="020B0900000000000000" pitchFamily="50" charset="-128"/>
              </a:rPr>
              <a:t>認定審査会</a:t>
            </a:r>
            <a:r>
              <a:rPr lang="ja-JP" altLang="en-US" sz="2400" dirty="0" smtClean="0">
                <a:solidFill>
                  <a:prstClr val="black"/>
                </a:solidFill>
                <a:latin typeface="HGP創英角ｺﾞｼｯｸUB" panose="020B0900000000000000" pitchFamily="50" charset="-128"/>
                <a:ea typeface="HGP創英角ｺﾞｼｯｸUB" panose="020B0900000000000000" pitchFamily="50" charset="-128"/>
              </a:rPr>
              <a:t>の簡素化について</a:t>
            </a:r>
            <a:endParaRPr lang="ja-JP" altLang="en-US" sz="2400" dirty="0">
              <a:solidFill>
                <a:prstClr val="black"/>
              </a:solidFill>
              <a:latin typeface="HGP創英角ｺﾞｼｯｸUB" panose="020B0900000000000000" pitchFamily="50" charset="-128"/>
              <a:ea typeface="HGP創英角ｺﾞｼｯｸUB" panose="020B0900000000000000" pitchFamily="50" charset="-128"/>
            </a:endParaRPr>
          </a:p>
        </p:txBody>
      </p:sp>
      <p:sp>
        <p:nvSpPr>
          <p:cNvPr id="4" name="角丸四角形 3"/>
          <p:cNvSpPr/>
          <p:nvPr/>
        </p:nvSpPr>
        <p:spPr>
          <a:xfrm>
            <a:off x="103378" y="620688"/>
            <a:ext cx="4381570" cy="504056"/>
          </a:xfrm>
          <a:prstGeom prst="roundRect">
            <a:avLst/>
          </a:prstGeom>
          <a:solidFill>
            <a:srgbClr val="66FF66"/>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簡素化についての考え方</a:t>
            </a:r>
            <a:endParaRPr kumimoji="1" lang="ja-JP" altLang="en-US"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8377537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txBox="1"/>
          <p:nvPr/>
        </p:nvSpPr>
        <p:spPr>
          <a:xfrm>
            <a:off x="135128" y="6484111"/>
            <a:ext cx="9342120" cy="299720"/>
          </a:xfrm>
          <a:prstGeom prst="rect">
            <a:avLst/>
          </a:prstGeom>
        </p:spPr>
        <p:txBody>
          <a:bodyPr vert="horz" wrap="square" lIns="0" tIns="12700" rIns="0" bIns="0" rtlCol="0">
            <a:spAutoFit/>
          </a:bodyPr>
          <a:lstStyle/>
          <a:p>
            <a:pPr marL="1358265" marR="5080" indent="-1346200">
              <a:lnSpc>
                <a:spcPct val="100000"/>
              </a:lnSpc>
              <a:spcBef>
                <a:spcPts val="100"/>
              </a:spcBef>
            </a:pPr>
            <a:r>
              <a:rPr sz="900" dirty="0">
                <a:latin typeface="ＭＳ 明朝"/>
                <a:cs typeface="ＭＳ 明朝"/>
              </a:rPr>
              <a:t>※</a:t>
            </a:r>
            <a:r>
              <a:rPr sz="900" spc="-80" dirty="0">
                <a:latin typeface="ＭＳ 明朝"/>
                <a:cs typeface="ＭＳ 明朝"/>
              </a:rPr>
              <a:t> </a:t>
            </a:r>
            <a:r>
              <a:rPr sz="900" dirty="0">
                <a:latin typeface="ＭＳ 明朝"/>
                <a:cs typeface="ＭＳ 明朝"/>
              </a:rPr>
              <a:t>出典（２．について）：令和元年度老人保健健康増進等事業「要介護認定業務の実施方法に関する調査研究事</a:t>
            </a:r>
            <a:r>
              <a:rPr sz="900" spc="5" dirty="0">
                <a:latin typeface="ＭＳ 明朝"/>
                <a:cs typeface="ＭＳ 明朝"/>
              </a:rPr>
              <a:t>業</a:t>
            </a:r>
            <a:r>
              <a:rPr sz="900" dirty="0">
                <a:latin typeface="ＭＳ 明朝"/>
                <a:cs typeface="ＭＳ 明朝"/>
              </a:rPr>
              <a:t>」の中間報告</a:t>
            </a:r>
            <a:r>
              <a:rPr sz="900" spc="-5" dirty="0">
                <a:latin typeface="ＭＳ 明朝"/>
                <a:cs typeface="ＭＳ 明朝"/>
              </a:rPr>
              <a:t>（ｎ=830</a:t>
            </a:r>
            <a:r>
              <a:rPr sz="900" dirty="0">
                <a:latin typeface="ＭＳ 明朝"/>
                <a:cs typeface="ＭＳ 明朝"/>
              </a:rPr>
              <a:t>保険者。一保険者は無回答）。数値は中間報 告時点のものであり、今後の精査により変わる可能性があ</a:t>
            </a:r>
            <a:r>
              <a:rPr sz="900" spc="5" dirty="0">
                <a:latin typeface="ＭＳ 明朝"/>
                <a:cs typeface="ＭＳ 明朝"/>
              </a:rPr>
              <a:t>る</a:t>
            </a:r>
            <a:r>
              <a:rPr sz="900" dirty="0">
                <a:latin typeface="ＭＳ 明朝"/>
                <a:cs typeface="ＭＳ 明朝"/>
              </a:rPr>
              <a:t>。</a:t>
            </a:r>
            <a:endParaRPr sz="900">
              <a:latin typeface="ＭＳ 明朝"/>
              <a:cs typeface="ＭＳ 明朝"/>
            </a:endParaRPr>
          </a:p>
        </p:txBody>
      </p:sp>
      <p:sp>
        <p:nvSpPr>
          <p:cNvPr id="4" name="object 4"/>
          <p:cNvSpPr/>
          <p:nvPr/>
        </p:nvSpPr>
        <p:spPr>
          <a:xfrm>
            <a:off x="92964" y="6309359"/>
            <a:ext cx="9719945" cy="0"/>
          </a:xfrm>
          <a:custGeom>
            <a:avLst/>
            <a:gdLst/>
            <a:ahLst/>
            <a:cxnLst/>
            <a:rect l="l" t="t" r="r" b="b"/>
            <a:pathLst>
              <a:path w="9719945">
                <a:moveTo>
                  <a:pt x="0" y="0"/>
                </a:moveTo>
                <a:lnTo>
                  <a:pt x="9719944" y="0"/>
                </a:lnTo>
              </a:path>
            </a:pathLst>
          </a:custGeom>
          <a:ln w="9144">
            <a:solidFill>
              <a:srgbClr val="000000"/>
            </a:solidFill>
          </a:ln>
        </p:spPr>
        <p:txBody>
          <a:bodyPr wrap="square" lIns="0" tIns="0" rIns="0" bIns="0" rtlCol="0"/>
          <a:lstStyle/>
          <a:p>
            <a:endParaRPr/>
          </a:p>
        </p:txBody>
      </p:sp>
      <p:sp>
        <p:nvSpPr>
          <p:cNvPr id="5" name="object 5"/>
          <p:cNvSpPr/>
          <p:nvPr/>
        </p:nvSpPr>
        <p:spPr>
          <a:xfrm>
            <a:off x="0" y="761"/>
            <a:ext cx="9906000" cy="431800"/>
          </a:xfrm>
          <a:custGeom>
            <a:avLst/>
            <a:gdLst/>
            <a:ahLst/>
            <a:cxnLst/>
            <a:rect l="l" t="t" r="r" b="b"/>
            <a:pathLst>
              <a:path w="9906000" h="431800">
                <a:moveTo>
                  <a:pt x="0" y="0"/>
                </a:moveTo>
                <a:lnTo>
                  <a:pt x="0" y="431292"/>
                </a:lnTo>
                <a:lnTo>
                  <a:pt x="9905999" y="431292"/>
                </a:lnTo>
                <a:lnTo>
                  <a:pt x="9905999" y="0"/>
                </a:lnTo>
                <a:lnTo>
                  <a:pt x="0" y="0"/>
                </a:lnTo>
                <a:close/>
              </a:path>
            </a:pathLst>
          </a:custGeom>
          <a:solidFill>
            <a:srgbClr val="DCE6F1"/>
          </a:solidFill>
        </p:spPr>
        <p:txBody>
          <a:bodyPr wrap="square" lIns="0" tIns="0" rIns="0" bIns="0" rtlCol="0"/>
          <a:lstStyle/>
          <a:p>
            <a:endParaRPr/>
          </a:p>
        </p:txBody>
      </p:sp>
      <p:sp>
        <p:nvSpPr>
          <p:cNvPr id="6" name="object 6"/>
          <p:cNvSpPr/>
          <p:nvPr/>
        </p:nvSpPr>
        <p:spPr>
          <a:xfrm>
            <a:off x="0" y="419100"/>
            <a:ext cx="9906000" cy="26034"/>
          </a:xfrm>
          <a:custGeom>
            <a:avLst/>
            <a:gdLst/>
            <a:ahLst/>
            <a:cxnLst/>
            <a:rect l="l" t="t" r="r" b="b"/>
            <a:pathLst>
              <a:path w="9906000" h="26034">
                <a:moveTo>
                  <a:pt x="0" y="25907"/>
                </a:moveTo>
                <a:lnTo>
                  <a:pt x="9905999" y="25907"/>
                </a:lnTo>
                <a:lnTo>
                  <a:pt x="9905999" y="0"/>
                </a:lnTo>
                <a:lnTo>
                  <a:pt x="0" y="0"/>
                </a:lnTo>
                <a:lnTo>
                  <a:pt x="0" y="25907"/>
                </a:lnTo>
                <a:close/>
              </a:path>
            </a:pathLst>
          </a:custGeom>
          <a:solidFill>
            <a:srgbClr val="DCE6F1"/>
          </a:solidFill>
        </p:spPr>
        <p:txBody>
          <a:bodyPr wrap="square" lIns="0" tIns="0" rIns="0" bIns="0" rtlCol="0"/>
          <a:lstStyle/>
          <a:p>
            <a:endParaRPr/>
          </a:p>
        </p:txBody>
      </p:sp>
      <p:sp>
        <p:nvSpPr>
          <p:cNvPr id="7" name="object 7"/>
          <p:cNvSpPr/>
          <p:nvPr/>
        </p:nvSpPr>
        <p:spPr>
          <a:xfrm>
            <a:off x="0" y="0"/>
            <a:ext cx="9906000" cy="26034"/>
          </a:xfrm>
          <a:custGeom>
            <a:avLst/>
            <a:gdLst/>
            <a:ahLst/>
            <a:cxnLst/>
            <a:rect l="l" t="t" r="r" b="b"/>
            <a:pathLst>
              <a:path w="9906000" h="26034">
                <a:moveTo>
                  <a:pt x="0" y="25907"/>
                </a:moveTo>
                <a:lnTo>
                  <a:pt x="9905999" y="25907"/>
                </a:lnTo>
                <a:lnTo>
                  <a:pt x="9905999" y="0"/>
                </a:lnTo>
                <a:lnTo>
                  <a:pt x="0" y="0"/>
                </a:lnTo>
                <a:lnTo>
                  <a:pt x="0" y="25907"/>
                </a:lnTo>
                <a:close/>
              </a:path>
            </a:pathLst>
          </a:custGeom>
          <a:solidFill>
            <a:srgbClr val="DCE6F1"/>
          </a:solidFill>
        </p:spPr>
        <p:txBody>
          <a:bodyPr wrap="square" lIns="0" tIns="0" rIns="0" bIns="0" rtlCol="0"/>
          <a:lstStyle/>
          <a:p>
            <a:endParaRPr/>
          </a:p>
        </p:txBody>
      </p:sp>
      <p:sp>
        <p:nvSpPr>
          <p:cNvPr id="8" name="object 8"/>
          <p:cNvSpPr txBox="1">
            <a:spLocks noGrp="1"/>
          </p:cNvSpPr>
          <p:nvPr>
            <p:ph type="title"/>
          </p:nvPr>
        </p:nvSpPr>
        <p:spPr>
          <a:xfrm>
            <a:off x="2829305" y="29718"/>
            <a:ext cx="4247515" cy="391160"/>
          </a:xfrm>
          <a:prstGeom prst="rect">
            <a:avLst/>
          </a:prstGeom>
        </p:spPr>
        <p:txBody>
          <a:bodyPr vert="horz" wrap="square" lIns="0" tIns="12700" rIns="0" bIns="0" rtlCol="0">
            <a:spAutoFit/>
          </a:bodyPr>
          <a:lstStyle/>
          <a:p>
            <a:pPr marL="12700">
              <a:lnSpc>
                <a:spcPct val="100000"/>
              </a:lnSpc>
              <a:spcBef>
                <a:spcPts val="100"/>
              </a:spcBef>
            </a:pPr>
            <a:r>
              <a:rPr sz="2400" dirty="0"/>
              <a:t>介護認定審査会の簡素化の状況</a:t>
            </a:r>
          </a:p>
        </p:txBody>
      </p:sp>
      <p:sp>
        <p:nvSpPr>
          <p:cNvPr id="9" name="object 9"/>
          <p:cNvSpPr/>
          <p:nvPr/>
        </p:nvSpPr>
        <p:spPr>
          <a:xfrm>
            <a:off x="4089653" y="5311902"/>
            <a:ext cx="5724525" cy="908685"/>
          </a:xfrm>
          <a:custGeom>
            <a:avLst/>
            <a:gdLst/>
            <a:ahLst/>
            <a:cxnLst/>
            <a:rect l="l" t="t" r="r" b="b"/>
            <a:pathLst>
              <a:path w="5724525" h="908685">
                <a:moveTo>
                  <a:pt x="0" y="908304"/>
                </a:moveTo>
                <a:lnTo>
                  <a:pt x="5724144" y="908304"/>
                </a:lnTo>
                <a:lnTo>
                  <a:pt x="5724144" y="0"/>
                </a:lnTo>
                <a:lnTo>
                  <a:pt x="0" y="0"/>
                </a:lnTo>
                <a:lnTo>
                  <a:pt x="0" y="908304"/>
                </a:lnTo>
                <a:close/>
              </a:path>
            </a:pathLst>
          </a:custGeom>
          <a:ln w="19812">
            <a:solidFill>
              <a:srgbClr val="C0504D"/>
            </a:solidFill>
          </a:ln>
        </p:spPr>
        <p:txBody>
          <a:bodyPr wrap="square" lIns="0" tIns="0" rIns="0" bIns="0" rtlCol="0"/>
          <a:lstStyle/>
          <a:p>
            <a:endParaRPr/>
          </a:p>
        </p:txBody>
      </p:sp>
      <p:sp>
        <p:nvSpPr>
          <p:cNvPr id="10" name="object 10"/>
          <p:cNvSpPr txBox="1"/>
          <p:nvPr/>
        </p:nvSpPr>
        <p:spPr>
          <a:xfrm>
            <a:off x="135128" y="5237834"/>
            <a:ext cx="9594850" cy="1271905"/>
          </a:xfrm>
          <a:prstGeom prst="rect">
            <a:avLst/>
          </a:prstGeom>
        </p:spPr>
        <p:txBody>
          <a:bodyPr vert="horz" wrap="square" lIns="0" tIns="129539" rIns="0" bIns="0" rtlCol="0">
            <a:spAutoFit/>
          </a:bodyPr>
          <a:lstStyle/>
          <a:p>
            <a:pPr marL="4278630" indent="-233045">
              <a:lnSpc>
                <a:spcPct val="100000"/>
              </a:lnSpc>
              <a:spcBef>
                <a:spcPts val="1019"/>
              </a:spcBef>
              <a:buChar char="■"/>
              <a:tabLst>
                <a:tab pos="4279265" algn="l"/>
              </a:tabLst>
            </a:pPr>
            <a:r>
              <a:rPr sz="1400" b="1" spc="10" dirty="0">
                <a:solidFill>
                  <a:srgbClr val="C0504D"/>
                </a:solidFill>
                <a:latin typeface="ＭＳ Ｐゴシック"/>
                <a:cs typeface="ＭＳ Ｐゴシック"/>
              </a:rPr>
              <a:t>独自</a:t>
            </a:r>
            <a:r>
              <a:rPr sz="1400" b="1" dirty="0">
                <a:solidFill>
                  <a:srgbClr val="C0504D"/>
                </a:solidFill>
                <a:latin typeface="ＭＳ Ｐゴシック"/>
                <a:cs typeface="ＭＳ Ｐゴシック"/>
              </a:rPr>
              <a:t>要件</a:t>
            </a:r>
            <a:r>
              <a:rPr sz="1400" b="1" spc="-15" dirty="0">
                <a:solidFill>
                  <a:srgbClr val="C0504D"/>
                </a:solidFill>
                <a:latin typeface="ＭＳ Ｐゴシック"/>
                <a:cs typeface="ＭＳ Ｐゴシック"/>
              </a:rPr>
              <a:t>の</a:t>
            </a:r>
            <a:r>
              <a:rPr sz="1400" b="1" dirty="0">
                <a:solidFill>
                  <a:srgbClr val="C0504D"/>
                </a:solidFill>
                <a:latin typeface="ＭＳ Ｐゴシック"/>
                <a:cs typeface="ＭＳ Ｐゴシック"/>
              </a:rPr>
              <a:t>内容</a:t>
            </a:r>
            <a:r>
              <a:rPr sz="1400" b="1" spc="-15" dirty="0">
                <a:solidFill>
                  <a:srgbClr val="C0504D"/>
                </a:solidFill>
                <a:latin typeface="ＭＳ Ｐゴシック"/>
                <a:cs typeface="ＭＳ Ｐゴシック"/>
              </a:rPr>
              <a:t>の</a:t>
            </a:r>
            <a:r>
              <a:rPr sz="1400" b="1" dirty="0">
                <a:solidFill>
                  <a:srgbClr val="C0504D"/>
                </a:solidFill>
                <a:latin typeface="ＭＳ Ｐゴシック"/>
                <a:cs typeface="ＭＳ Ｐゴシック"/>
              </a:rPr>
              <a:t>例</a:t>
            </a:r>
            <a:endParaRPr sz="1400">
              <a:latin typeface="ＭＳ Ｐゴシック"/>
              <a:cs typeface="ＭＳ Ｐゴシック"/>
            </a:endParaRPr>
          </a:p>
          <a:p>
            <a:pPr marL="4277360" indent="-231775">
              <a:lnSpc>
                <a:spcPct val="100000"/>
              </a:lnSpc>
              <a:spcBef>
                <a:spcPts val="720"/>
              </a:spcBef>
              <a:buChar char="○"/>
              <a:tabLst>
                <a:tab pos="4277995" algn="l"/>
              </a:tabLst>
            </a:pPr>
            <a:r>
              <a:rPr sz="1100" dirty="0">
                <a:latin typeface="ＭＳ Ｐゴシック"/>
                <a:cs typeface="ＭＳ Ｐゴシック"/>
              </a:rPr>
              <a:t>要支</a:t>
            </a:r>
            <a:r>
              <a:rPr sz="1100" spc="-5" dirty="0">
                <a:latin typeface="ＭＳ Ｐゴシック"/>
                <a:cs typeface="ＭＳ Ｐゴシック"/>
              </a:rPr>
              <a:t>援</a:t>
            </a:r>
            <a:r>
              <a:rPr sz="1100" dirty="0">
                <a:latin typeface="ＭＳ Ｐゴシック"/>
                <a:cs typeface="ＭＳ Ｐゴシック"/>
              </a:rPr>
              <a:t>２または要</a:t>
            </a:r>
            <a:r>
              <a:rPr sz="1100" spc="-15" dirty="0">
                <a:latin typeface="ＭＳ Ｐゴシック"/>
                <a:cs typeface="ＭＳ Ｐゴシック"/>
              </a:rPr>
              <a:t>介</a:t>
            </a:r>
            <a:r>
              <a:rPr sz="1100" dirty="0">
                <a:latin typeface="ＭＳ Ｐゴシック"/>
                <a:cs typeface="ＭＳ Ｐゴシック"/>
              </a:rPr>
              <a:t>護</a:t>
            </a:r>
            <a:r>
              <a:rPr sz="1100" spc="-15" dirty="0">
                <a:latin typeface="ＭＳ Ｐゴシック"/>
                <a:cs typeface="ＭＳ Ｐゴシック"/>
              </a:rPr>
              <a:t>１</a:t>
            </a:r>
            <a:r>
              <a:rPr sz="1100" dirty="0">
                <a:latin typeface="ＭＳ Ｐゴシック"/>
                <a:cs typeface="ＭＳ Ｐゴシック"/>
              </a:rPr>
              <a:t>は簡</a:t>
            </a:r>
            <a:r>
              <a:rPr sz="1100" spc="-15" dirty="0">
                <a:latin typeface="ＭＳ Ｐゴシック"/>
                <a:cs typeface="ＭＳ Ｐゴシック"/>
              </a:rPr>
              <a:t>素</a:t>
            </a:r>
            <a:r>
              <a:rPr sz="1100" spc="370" dirty="0">
                <a:latin typeface="ＭＳ Ｐゴシック"/>
                <a:cs typeface="ＭＳ Ｐゴシック"/>
              </a:rPr>
              <a:t>化の</a:t>
            </a:r>
            <a:r>
              <a:rPr sz="1100" spc="-15" dirty="0">
                <a:latin typeface="ＭＳ Ｐゴシック"/>
                <a:cs typeface="ＭＳ Ｐゴシック"/>
              </a:rPr>
              <a:t>対</a:t>
            </a:r>
            <a:r>
              <a:rPr sz="1100" dirty="0">
                <a:latin typeface="ＭＳ Ｐゴシック"/>
                <a:cs typeface="ＭＳ Ｐゴシック"/>
              </a:rPr>
              <a:t>象外</a:t>
            </a:r>
            <a:endParaRPr sz="1100">
              <a:latin typeface="ＭＳ Ｐゴシック"/>
              <a:cs typeface="ＭＳ Ｐゴシック"/>
            </a:endParaRPr>
          </a:p>
          <a:p>
            <a:pPr marL="4277360" indent="-231775">
              <a:lnSpc>
                <a:spcPct val="100000"/>
              </a:lnSpc>
              <a:buChar char="○"/>
              <a:tabLst>
                <a:tab pos="4277995" algn="l"/>
              </a:tabLst>
            </a:pPr>
            <a:r>
              <a:rPr sz="1100" dirty="0">
                <a:latin typeface="ＭＳ Ｐゴシック"/>
                <a:cs typeface="ＭＳ Ｐゴシック"/>
              </a:rPr>
              <a:t>特</a:t>
            </a:r>
            <a:r>
              <a:rPr sz="1100" spc="-5" dirty="0">
                <a:latin typeface="ＭＳ Ｐゴシック"/>
                <a:cs typeface="ＭＳ Ｐゴシック"/>
              </a:rPr>
              <a:t>定</a:t>
            </a:r>
            <a:r>
              <a:rPr sz="1100" dirty="0">
                <a:latin typeface="ＭＳ Ｐゴシック"/>
                <a:cs typeface="ＭＳ Ｐゴシック"/>
              </a:rPr>
              <a:t>の介護度以上のみ</a:t>
            </a:r>
            <a:r>
              <a:rPr sz="1100" spc="-15" dirty="0">
                <a:latin typeface="ＭＳ Ｐゴシック"/>
                <a:cs typeface="ＭＳ Ｐゴシック"/>
              </a:rPr>
              <a:t>簡</a:t>
            </a:r>
            <a:r>
              <a:rPr sz="1100" spc="220" dirty="0">
                <a:latin typeface="ＭＳ Ｐゴシック"/>
                <a:cs typeface="ＭＳ Ｐゴシック"/>
              </a:rPr>
              <a:t>素化</a:t>
            </a:r>
            <a:r>
              <a:rPr sz="1100" spc="204" dirty="0">
                <a:latin typeface="ＭＳ Ｐゴシック"/>
                <a:cs typeface="ＭＳ Ｐゴシック"/>
              </a:rPr>
              <a:t>の</a:t>
            </a:r>
            <a:r>
              <a:rPr sz="1100" dirty="0">
                <a:latin typeface="ＭＳ Ｐゴシック"/>
                <a:cs typeface="ＭＳ Ｐゴシック"/>
              </a:rPr>
              <a:t>対象（</a:t>
            </a:r>
            <a:r>
              <a:rPr sz="1100" spc="-15" dirty="0">
                <a:latin typeface="ＭＳ Ｐゴシック"/>
                <a:cs typeface="ＭＳ Ｐゴシック"/>
              </a:rPr>
              <a:t>例</a:t>
            </a:r>
            <a:r>
              <a:rPr sz="1100" dirty="0">
                <a:latin typeface="ＭＳ Ｐゴシック"/>
                <a:cs typeface="ＭＳ Ｐゴシック"/>
              </a:rPr>
              <a:t>：要</a:t>
            </a:r>
            <a:r>
              <a:rPr sz="1100" spc="-15" dirty="0">
                <a:latin typeface="ＭＳ Ｐゴシック"/>
                <a:cs typeface="ＭＳ Ｐゴシック"/>
              </a:rPr>
              <a:t>介</a:t>
            </a:r>
            <a:r>
              <a:rPr sz="1100" dirty="0">
                <a:latin typeface="ＭＳ Ｐゴシック"/>
                <a:cs typeface="ＭＳ Ｐゴシック"/>
              </a:rPr>
              <a:t>護３</a:t>
            </a:r>
            <a:r>
              <a:rPr sz="1100" spc="-15" dirty="0">
                <a:latin typeface="ＭＳ Ｐゴシック"/>
                <a:cs typeface="ＭＳ Ｐゴシック"/>
              </a:rPr>
              <a:t>以</a:t>
            </a:r>
            <a:r>
              <a:rPr sz="1100" dirty="0">
                <a:latin typeface="ＭＳ Ｐゴシック"/>
                <a:cs typeface="ＭＳ Ｐゴシック"/>
              </a:rPr>
              <a:t>上</a:t>
            </a:r>
            <a:r>
              <a:rPr sz="1100" spc="15" dirty="0">
                <a:latin typeface="ＭＳ Ｐゴシック"/>
                <a:cs typeface="ＭＳ Ｐゴシック"/>
              </a:rPr>
              <a:t> </a:t>
            </a:r>
            <a:r>
              <a:rPr sz="1100" dirty="0">
                <a:latin typeface="ＭＳ Ｐゴシック"/>
                <a:cs typeface="ＭＳ Ｐゴシック"/>
              </a:rPr>
              <a:t>等）</a:t>
            </a:r>
            <a:endParaRPr sz="1100">
              <a:latin typeface="ＭＳ Ｐゴシック"/>
              <a:cs typeface="ＭＳ Ｐゴシック"/>
            </a:endParaRPr>
          </a:p>
          <a:p>
            <a:pPr marL="4277360" indent="-231775">
              <a:lnSpc>
                <a:spcPct val="100000"/>
              </a:lnSpc>
              <a:buChar char="○"/>
              <a:tabLst>
                <a:tab pos="4277995" algn="l"/>
                <a:tab pos="9441180" algn="l"/>
              </a:tabLst>
            </a:pPr>
            <a:r>
              <a:rPr sz="1100" spc="75" dirty="0">
                <a:latin typeface="ＭＳ Ｐゴシック"/>
                <a:cs typeface="ＭＳ Ｐゴシック"/>
              </a:rPr>
              <a:t>簡素化から除外</a:t>
            </a:r>
            <a:r>
              <a:rPr sz="1100" spc="70" dirty="0">
                <a:latin typeface="ＭＳ Ｐゴシック"/>
                <a:cs typeface="ＭＳ Ｐゴシック"/>
              </a:rPr>
              <a:t>す</a:t>
            </a:r>
            <a:r>
              <a:rPr sz="1100" spc="-5" dirty="0">
                <a:latin typeface="ＭＳ Ｐゴシック"/>
                <a:cs typeface="ＭＳ Ｐゴシック"/>
              </a:rPr>
              <a:t>る</a:t>
            </a:r>
            <a:r>
              <a:rPr sz="1100" dirty="0">
                <a:latin typeface="ＭＳ Ｐゴシック"/>
                <a:cs typeface="ＭＳ Ｐゴシック"/>
              </a:rPr>
              <a:t>要介護認定等</a:t>
            </a:r>
            <a:r>
              <a:rPr sz="1100" spc="-10" dirty="0">
                <a:latin typeface="ＭＳ Ｐゴシック"/>
                <a:cs typeface="ＭＳ Ｐゴシック"/>
              </a:rPr>
              <a:t>基</a:t>
            </a:r>
            <a:r>
              <a:rPr sz="1100" dirty="0">
                <a:latin typeface="ＭＳ Ｐゴシック"/>
                <a:cs typeface="ＭＳ Ｐゴシック"/>
              </a:rPr>
              <a:t>準時</a:t>
            </a:r>
            <a:r>
              <a:rPr sz="1100" spc="-10" dirty="0">
                <a:latin typeface="ＭＳ Ｐゴシック"/>
                <a:cs typeface="ＭＳ Ｐゴシック"/>
              </a:rPr>
              <a:t>間</a:t>
            </a:r>
            <a:r>
              <a:rPr sz="1100" dirty="0">
                <a:latin typeface="ＭＳ Ｐゴシック"/>
                <a:cs typeface="ＭＳ Ｐゴシック"/>
              </a:rPr>
              <a:t>の「</a:t>
            </a:r>
            <a:r>
              <a:rPr sz="1100" spc="-5" dirty="0">
                <a:latin typeface="ＭＳ Ｐゴシック"/>
                <a:cs typeface="ＭＳ Ｐゴシック"/>
              </a:rPr>
              <a:t>キ</a:t>
            </a:r>
            <a:r>
              <a:rPr sz="1100" spc="5" dirty="0">
                <a:latin typeface="ＭＳ Ｐゴシック"/>
                <a:cs typeface="ＭＳ Ｐゴシック"/>
              </a:rPr>
              <a:t>ワ</a:t>
            </a:r>
            <a:r>
              <a:rPr sz="1100" dirty="0">
                <a:latin typeface="ＭＳ Ｐゴシック"/>
                <a:cs typeface="ＭＳ Ｐゴシック"/>
              </a:rPr>
              <a:t>」</a:t>
            </a:r>
            <a:r>
              <a:rPr sz="1100" spc="-10" dirty="0">
                <a:latin typeface="ＭＳ Ｐゴシック"/>
                <a:cs typeface="ＭＳ Ｐゴシック"/>
              </a:rPr>
              <a:t>を３</a:t>
            </a:r>
            <a:r>
              <a:rPr sz="1100" dirty="0">
                <a:latin typeface="ＭＳ Ｐゴシック"/>
                <a:cs typeface="ＭＳ Ｐゴシック"/>
              </a:rPr>
              <a:t>分から</a:t>
            </a:r>
            <a:r>
              <a:rPr sz="1100" spc="-10" dirty="0">
                <a:latin typeface="ＭＳ Ｐゴシック"/>
                <a:cs typeface="ＭＳ Ｐゴシック"/>
              </a:rPr>
              <a:t>５</a:t>
            </a:r>
            <a:r>
              <a:rPr sz="1100" dirty="0">
                <a:latin typeface="ＭＳ Ｐゴシック"/>
                <a:cs typeface="ＭＳ Ｐゴシック"/>
              </a:rPr>
              <a:t>分</a:t>
            </a:r>
            <a:r>
              <a:rPr sz="1100" spc="-5" dirty="0">
                <a:latin typeface="ＭＳ Ｐゴシック"/>
                <a:cs typeface="ＭＳ Ｐゴシック"/>
              </a:rPr>
              <a:t>に</a:t>
            </a:r>
            <a:r>
              <a:rPr sz="1100" dirty="0">
                <a:latin typeface="ＭＳ Ｐゴシック"/>
                <a:cs typeface="ＭＳ Ｐゴシック"/>
              </a:rPr>
              <a:t>延長</a:t>
            </a:r>
            <a:r>
              <a:rPr sz="1100" spc="-20" dirty="0">
                <a:latin typeface="ＭＳ Ｐゴシック"/>
                <a:cs typeface="ＭＳ Ｐゴシック"/>
              </a:rPr>
              <a:t>し</a:t>
            </a:r>
            <a:r>
              <a:rPr sz="1100" dirty="0">
                <a:latin typeface="ＭＳ Ｐゴシック"/>
                <a:cs typeface="ＭＳ Ｐゴシック"/>
              </a:rPr>
              <a:t>て</a:t>
            </a:r>
            <a:r>
              <a:rPr sz="1100" spc="-10" dirty="0">
                <a:latin typeface="ＭＳ Ｐゴシック"/>
                <a:cs typeface="ＭＳ Ｐゴシック"/>
              </a:rPr>
              <a:t>い</a:t>
            </a:r>
            <a:r>
              <a:rPr sz="1100" spc="-90" dirty="0">
                <a:latin typeface="ＭＳ Ｐゴシック"/>
                <a:cs typeface="ＭＳ Ｐゴシック"/>
              </a:rPr>
              <a:t>る</a:t>
            </a:r>
            <a:r>
              <a:rPr sz="1100" dirty="0">
                <a:latin typeface="ＭＳ Ｐゴシック"/>
                <a:cs typeface="ＭＳ Ｐゴシック"/>
              </a:rPr>
              <a:t>。	等</a:t>
            </a:r>
            <a:endParaRPr sz="1100">
              <a:latin typeface="ＭＳ Ｐゴシック"/>
              <a:cs typeface="ＭＳ Ｐゴシック"/>
            </a:endParaRPr>
          </a:p>
          <a:p>
            <a:pPr>
              <a:lnSpc>
                <a:spcPct val="100000"/>
              </a:lnSpc>
              <a:spcBef>
                <a:spcPts val="15"/>
              </a:spcBef>
            </a:pPr>
            <a:endParaRPr sz="1250">
              <a:latin typeface="Times New Roman"/>
              <a:cs typeface="Times New Roman"/>
            </a:endParaRPr>
          </a:p>
          <a:p>
            <a:pPr marL="12700">
              <a:lnSpc>
                <a:spcPct val="100000"/>
              </a:lnSpc>
            </a:pPr>
            <a:r>
              <a:rPr sz="900" dirty="0">
                <a:latin typeface="ＭＳ 明朝"/>
                <a:cs typeface="ＭＳ 明朝"/>
              </a:rPr>
              <a:t>※</a:t>
            </a:r>
            <a:r>
              <a:rPr sz="900" spc="-15" dirty="0">
                <a:latin typeface="ＭＳ 明朝"/>
                <a:cs typeface="ＭＳ 明朝"/>
              </a:rPr>
              <a:t> </a:t>
            </a:r>
            <a:r>
              <a:rPr sz="900" dirty="0">
                <a:latin typeface="ＭＳ 明朝"/>
                <a:cs typeface="ＭＳ 明朝"/>
              </a:rPr>
              <a:t>出典（１．について）：介護保険総合データベース。平成</a:t>
            </a:r>
            <a:r>
              <a:rPr sz="900" spc="-5" dirty="0">
                <a:latin typeface="ＭＳ 明朝"/>
                <a:cs typeface="ＭＳ 明朝"/>
              </a:rPr>
              <a:t>31</a:t>
            </a:r>
            <a:r>
              <a:rPr sz="900" dirty="0">
                <a:latin typeface="ＭＳ 明朝"/>
                <a:cs typeface="ＭＳ 明朝"/>
              </a:rPr>
              <a:t>年３月に、更新の要介護認定の判定を受けた者について集計（令和元年９月集計）。</a:t>
            </a:r>
            <a:endParaRPr sz="900">
              <a:latin typeface="ＭＳ 明朝"/>
              <a:cs typeface="ＭＳ 明朝"/>
            </a:endParaRPr>
          </a:p>
        </p:txBody>
      </p:sp>
      <p:sp>
        <p:nvSpPr>
          <p:cNvPr id="11" name="object 11"/>
          <p:cNvSpPr/>
          <p:nvPr/>
        </p:nvSpPr>
        <p:spPr>
          <a:xfrm>
            <a:off x="1516633" y="2986023"/>
            <a:ext cx="1144905" cy="1985010"/>
          </a:xfrm>
          <a:custGeom>
            <a:avLst/>
            <a:gdLst/>
            <a:ahLst/>
            <a:cxnLst/>
            <a:rect l="l" t="t" r="r" b="b"/>
            <a:pathLst>
              <a:path w="1144905" h="1985010">
                <a:moveTo>
                  <a:pt x="0" y="0"/>
                </a:moveTo>
                <a:lnTo>
                  <a:pt x="0" y="1144777"/>
                </a:lnTo>
                <a:lnTo>
                  <a:pt x="777493" y="1985009"/>
                </a:lnTo>
                <a:lnTo>
                  <a:pt x="813626" y="1950080"/>
                </a:lnTo>
                <a:lnTo>
                  <a:pt x="848050" y="1913754"/>
                </a:lnTo>
                <a:lnTo>
                  <a:pt x="880738" y="1876096"/>
                </a:lnTo>
                <a:lnTo>
                  <a:pt x="911661" y="1837170"/>
                </a:lnTo>
                <a:lnTo>
                  <a:pt x="940793" y="1797040"/>
                </a:lnTo>
                <a:lnTo>
                  <a:pt x="968104" y="1755770"/>
                </a:lnTo>
                <a:lnTo>
                  <a:pt x="993568" y="1713425"/>
                </a:lnTo>
                <a:lnTo>
                  <a:pt x="1017155" y="1670069"/>
                </a:lnTo>
                <a:lnTo>
                  <a:pt x="1038837" y="1625766"/>
                </a:lnTo>
                <a:lnTo>
                  <a:pt x="1058588" y="1580580"/>
                </a:lnTo>
                <a:lnTo>
                  <a:pt x="1076379" y="1534575"/>
                </a:lnTo>
                <a:lnTo>
                  <a:pt x="1092181" y="1487817"/>
                </a:lnTo>
                <a:lnTo>
                  <a:pt x="1105967" y="1440368"/>
                </a:lnTo>
                <a:lnTo>
                  <a:pt x="1117709" y="1392293"/>
                </a:lnTo>
                <a:lnTo>
                  <a:pt x="1127379" y="1343656"/>
                </a:lnTo>
                <a:lnTo>
                  <a:pt x="1134949" y="1294522"/>
                </a:lnTo>
                <a:lnTo>
                  <a:pt x="1140391" y="1244955"/>
                </a:lnTo>
                <a:lnTo>
                  <a:pt x="1143676" y="1195019"/>
                </a:lnTo>
                <a:lnTo>
                  <a:pt x="1144778" y="1144777"/>
                </a:lnTo>
                <a:lnTo>
                  <a:pt x="1143773" y="1096380"/>
                </a:lnTo>
                <a:lnTo>
                  <a:pt x="1140787" y="1048494"/>
                </a:lnTo>
                <a:lnTo>
                  <a:pt x="1135860" y="1001161"/>
                </a:lnTo>
                <a:lnTo>
                  <a:pt x="1129029" y="954420"/>
                </a:lnTo>
                <a:lnTo>
                  <a:pt x="1120336" y="908311"/>
                </a:lnTo>
                <a:lnTo>
                  <a:pt x="1109820" y="862874"/>
                </a:lnTo>
                <a:lnTo>
                  <a:pt x="1097521" y="818147"/>
                </a:lnTo>
                <a:lnTo>
                  <a:pt x="1083478" y="774172"/>
                </a:lnTo>
                <a:lnTo>
                  <a:pt x="1067732" y="730987"/>
                </a:lnTo>
                <a:lnTo>
                  <a:pt x="1050321" y="688632"/>
                </a:lnTo>
                <a:lnTo>
                  <a:pt x="1031286" y="647147"/>
                </a:lnTo>
                <a:lnTo>
                  <a:pt x="1010666" y="606572"/>
                </a:lnTo>
                <a:lnTo>
                  <a:pt x="988502" y="566946"/>
                </a:lnTo>
                <a:lnTo>
                  <a:pt x="964832" y="528310"/>
                </a:lnTo>
                <a:lnTo>
                  <a:pt x="939696" y="490702"/>
                </a:lnTo>
                <a:lnTo>
                  <a:pt x="913134" y="454163"/>
                </a:lnTo>
                <a:lnTo>
                  <a:pt x="885187" y="418732"/>
                </a:lnTo>
                <a:lnTo>
                  <a:pt x="855892" y="384449"/>
                </a:lnTo>
                <a:lnTo>
                  <a:pt x="825291" y="351354"/>
                </a:lnTo>
                <a:lnTo>
                  <a:pt x="793423" y="319486"/>
                </a:lnTo>
                <a:lnTo>
                  <a:pt x="760328" y="288885"/>
                </a:lnTo>
                <a:lnTo>
                  <a:pt x="726045" y="259590"/>
                </a:lnTo>
                <a:lnTo>
                  <a:pt x="690614" y="231643"/>
                </a:lnTo>
                <a:lnTo>
                  <a:pt x="654075" y="205081"/>
                </a:lnTo>
                <a:lnTo>
                  <a:pt x="616467" y="179945"/>
                </a:lnTo>
                <a:lnTo>
                  <a:pt x="577831" y="156275"/>
                </a:lnTo>
                <a:lnTo>
                  <a:pt x="538205" y="134111"/>
                </a:lnTo>
                <a:lnTo>
                  <a:pt x="497630" y="113491"/>
                </a:lnTo>
                <a:lnTo>
                  <a:pt x="456145" y="94456"/>
                </a:lnTo>
                <a:lnTo>
                  <a:pt x="413790" y="77045"/>
                </a:lnTo>
                <a:lnTo>
                  <a:pt x="370605" y="61299"/>
                </a:lnTo>
                <a:lnTo>
                  <a:pt x="326630" y="47256"/>
                </a:lnTo>
                <a:lnTo>
                  <a:pt x="281903" y="34957"/>
                </a:lnTo>
                <a:lnTo>
                  <a:pt x="236466" y="24441"/>
                </a:lnTo>
                <a:lnTo>
                  <a:pt x="190357" y="15748"/>
                </a:lnTo>
                <a:lnTo>
                  <a:pt x="143616" y="8917"/>
                </a:lnTo>
                <a:lnTo>
                  <a:pt x="96283" y="3990"/>
                </a:lnTo>
                <a:lnTo>
                  <a:pt x="48397" y="1004"/>
                </a:lnTo>
                <a:lnTo>
                  <a:pt x="0" y="0"/>
                </a:lnTo>
                <a:close/>
              </a:path>
            </a:pathLst>
          </a:custGeom>
          <a:solidFill>
            <a:srgbClr val="4F81BC"/>
          </a:solidFill>
        </p:spPr>
        <p:txBody>
          <a:bodyPr wrap="square" lIns="0" tIns="0" rIns="0" bIns="0" rtlCol="0"/>
          <a:lstStyle/>
          <a:p>
            <a:endParaRPr/>
          </a:p>
        </p:txBody>
      </p:sp>
      <p:sp>
        <p:nvSpPr>
          <p:cNvPr id="12" name="object 12"/>
          <p:cNvSpPr/>
          <p:nvPr/>
        </p:nvSpPr>
        <p:spPr>
          <a:xfrm>
            <a:off x="372147" y="3185160"/>
            <a:ext cx="1922145" cy="2090420"/>
          </a:xfrm>
          <a:custGeom>
            <a:avLst/>
            <a:gdLst/>
            <a:ahLst/>
            <a:cxnLst/>
            <a:rect l="l" t="t" r="r" b="b"/>
            <a:pathLst>
              <a:path w="1922145" h="2090420">
                <a:moveTo>
                  <a:pt x="499339" y="0"/>
                </a:moveTo>
                <a:lnTo>
                  <a:pt x="464840" y="24469"/>
                </a:lnTo>
                <a:lnTo>
                  <a:pt x="431281" y="50212"/>
                </a:lnTo>
                <a:lnTo>
                  <a:pt x="398696" y="77170"/>
                </a:lnTo>
                <a:lnTo>
                  <a:pt x="367119" y="105282"/>
                </a:lnTo>
                <a:lnTo>
                  <a:pt x="332282" y="138885"/>
                </a:lnTo>
                <a:lnTo>
                  <a:pt x="299166" y="173594"/>
                </a:lnTo>
                <a:lnTo>
                  <a:pt x="267774" y="209354"/>
                </a:lnTo>
                <a:lnTo>
                  <a:pt x="238108" y="246109"/>
                </a:lnTo>
                <a:lnTo>
                  <a:pt x="210171" y="283803"/>
                </a:lnTo>
                <a:lnTo>
                  <a:pt x="183965" y="322379"/>
                </a:lnTo>
                <a:lnTo>
                  <a:pt x="159491" y="361782"/>
                </a:lnTo>
                <a:lnTo>
                  <a:pt x="136752" y="401955"/>
                </a:lnTo>
                <a:lnTo>
                  <a:pt x="115750" y="442842"/>
                </a:lnTo>
                <a:lnTo>
                  <a:pt x="96487" y="484387"/>
                </a:lnTo>
                <a:lnTo>
                  <a:pt x="78966" y="526533"/>
                </a:lnTo>
                <a:lnTo>
                  <a:pt x="63188" y="569226"/>
                </a:lnTo>
                <a:lnTo>
                  <a:pt x="49156" y="612408"/>
                </a:lnTo>
                <a:lnTo>
                  <a:pt x="36872" y="656023"/>
                </a:lnTo>
                <a:lnTo>
                  <a:pt x="26339" y="700015"/>
                </a:lnTo>
                <a:lnTo>
                  <a:pt x="17558" y="744329"/>
                </a:lnTo>
                <a:lnTo>
                  <a:pt x="10531" y="788907"/>
                </a:lnTo>
                <a:lnTo>
                  <a:pt x="5261" y="833694"/>
                </a:lnTo>
                <a:lnTo>
                  <a:pt x="1750" y="878634"/>
                </a:lnTo>
                <a:lnTo>
                  <a:pt x="0" y="923671"/>
                </a:lnTo>
                <a:lnTo>
                  <a:pt x="13" y="968747"/>
                </a:lnTo>
                <a:lnTo>
                  <a:pt x="1791" y="1013808"/>
                </a:lnTo>
                <a:lnTo>
                  <a:pt x="5338" y="1058797"/>
                </a:lnTo>
                <a:lnTo>
                  <a:pt x="10654" y="1103657"/>
                </a:lnTo>
                <a:lnTo>
                  <a:pt x="17742" y="1148334"/>
                </a:lnTo>
                <a:lnTo>
                  <a:pt x="26604" y="1192769"/>
                </a:lnTo>
                <a:lnTo>
                  <a:pt x="37242" y="1236909"/>
                </a:lnTo>
                <a:lnTo>
                  <a:pt x="49660" y="1280695"/>
                </a:lnTo>
                <a:lnTo>
                  <a:pt x="63857" y="1324073"/>
                </a:lnTo>
                <a:lnTo>
                  <a:pt x="79838" y="1366986"/>
                </a:lnTo>
                <a:lnTo>
                  <a:pt x="97604" y="1409377"/>
                </a:lnTo>
                <a:lnTo>
                  <a:pt x="117157" y="1451191"/>
                </a:lnTo>
                <a:lnTo>
                  <a:pt x="138499" y="1492372"/>
                </a:lnTo>
                <a:lnTo>
                  <a:pt x="161633" y="1532863"/>
                </a:lnTo>
                <a:lnTo>
                  <a:pt x="186561" y="1572608"/>
                </a:lnTo>
                <a:lnTo>
                  <a:pt x="213285" y="1611552"/>
                </a:lnTo>
                <a:lnTo>
                  <a:pt x="241807" y="1649637"/>
                </a:lnTo>
                <a:lnTo>
                  <a:pt x="272129" y="1686808"/>
                </a:lnTo>
                <a:lnTo>
                  <a:pt x="304254" y="1723008"/>
                </a:lnTo>
                <a:lnTo>
                  <a:pt x="337854" y="1757845"/>
                </a:lnTo>
                <a:lnTo>
                  <a:pt x="372562" y="1790960"/>
                </a:lnTo>
                <a:lnTo>
                  <a:pt x="408321" y="1822352"/>
                </a:lnTo>
                <a:lnTo>
                  <a:pt x="445074" y="1852017"/>
                </a:lnTo>
                <a:lnTo>
                  <a:pt x="482767" y="1879954"/>
                </a:lnTo>
                <a:lnTo>
                  <a:pt x="521342" y="1906161"/>
                </a:lnTo>
                <a:lnTo>
                  <a:pt x="560744" y="1930635"/>
                </a:lnTo>
                <a:lnTo>
                  <a:pt x="600916" y="1953375"/>
                </a:lnTo>
                <a:lnTo>
                  <a:pt x="641803" y="1974377"/>
                </a:lnTo>
                <a:lnTo>
                  <a:pt x="683347" y="1993641"/>
                </a:lnTo>
                <a:lnTo>
                  <a:pt x="725494" y="2011163"/>
                </a:lnTo>
                <a:lnTo>
                  <a:pt x="768186" y="2026941"/>
                </a:lnTo>
                <a:lnTo>
                  <a:pt x="811368" y="2040974"/>
                </a:lnTo>
                <a:lnTo>
                  <a:pt x="854983" y="2053259"/>
                </a:lnTo>
                <a:lnTo>
                  <a:pt x="898976" y="2063794"/>
                </a:lnTo>
                <a:lnTo>
                  <a:pt x="943290" y="2072576"/>
                </a:lnTo>
                <a:lnTo>
                  <a:pt x="987868" y="2079604"/>
                </a:lnTo>
                <a:lnTo>
                  <a:pt x="1032656" y="2084875"/>
                </a:lnTo>
                <a:lnTo>
                  <a:pt x="1077596" y="2088387"/>
                </a:lnTo>
                <a:lnTo>
                  <a:pt x="1122633" y="2090138"/>
                </a:lnTo>
                <a:lnTo>
                  <a:pt x="1167710" y="2090126"/>
                </a:lnTo>
                <a:lnTo>
                  <a:pt x="1212771" y="2088348"/>
                </a:lnTo>
                <a:lnTo>
                  <a:pt x="1257761" y="2084803"/>
                </a:lnTo>
                <a:lnTo>
                  <a:pt x="1302622" y="2079487"/>
                </a:lnTo>
                <a:lnTo>
                  <a:pt x="1347299" y="2072400"/>
                </a:lnTo>
                <a:lnTo>
                  <a:pt x="1391735" y="2063538"/>
                </a:lnTo>
                <a:lnTo>
                  <a:pt x="1435875" y="2052900"/>
                </a:lnTo>
                <a:lnTo>
                  <a:pt x="1479663" y="2040483"/>
                </a:lnTo>
                <a:lnTo>
                  <a:pt x="1523041" y="2026285"/>
                </a:lnTo>
                <a:lnTo>
                  <a:pt x="1565954" y="2010304"/>
                </a:lnTo>
                <a:lnTo>
                  <a:pt x="1608346" y="1992537"/>
                </a:lnTo>
                <a:lnTo>
                  <a:pt x="1650161" y="1972984"/>
                </a:lnTo>
                <a:lnTo>
                  <a:pt x="1691342" y="1951640"/>
                </a:lnTo>
                <a:lnTo>
                  <a:pt x="1731833" y="1928505"/>
                </a:lnTo>
                <a:lnTo>
                  <a:pt x="1771579" y="1903576"/>
                </a:lnTo>
                <a:lnTo>
                  <a:pt x="1810523" y="1876850"/>
                </a:lnTo>
                <a:lnTo>
                  <a:pt x="1848608" y="1848326"/>
                </a:lnTo>
                <a:lnTo>
                  <a:pt x="1885779" y="1818001"/>
                </a:lnTo>
                <a:lnTo>
                  <a:pt x="1921980" y="1785873"/>
                </a:lnTo>
                <a:lnTo>
                  <a:pt x="1144486" y="945641"/>
                </a:lnTo>
                <a:lnTo>
                  <a:pt x="499339" y="0"/>
                </a:lnTo>
                <a:close/>
              </a:path>
            </a:pathLst>
          </a:custGeom>
          <a:solidFill>
            <a:srgbClr val="C0504D"/>
          </a:solidFill>
        </p:spPr>
        <p:txBody>
          <a:bodyPr wrap="square" lIns="0" tIns="0" rIns="0" bIns="0" rtlCol="0"/>
          <a:lstStyle/>
          <a:p>
            <a:endParaRPr/>
          </a:p>
        </p:txBody>
      </p:sp>
      <p:sp>
        <p:nvSpPr>
          <p:cNvPr id="13" name="object 13"/>
          <p:cNvSpPr/>
          <p:nvPr/>
        </p:nvSpPr>
        <p:spPr>
          <a:xfrm>
            <a:off x="372147" y="3185160"/>
            <a:ext cx="1922145" cy="2090420"/>
          </a:xfrm>
          <a:custGeom>
            <a:avLst/>
            <a:gdLst/>
            <a:ahLst/>
            <a:cxnLst/>
            <a:rect l="l" t="t" r="r" b="b"/>
            <a:pathLst>
              <a:path w="1922145" h="2090420">
                <a:moveTo>
                  <a:pt x="1921980" y="1785873"/>
                </a:moveTo>
                <a:lnTo>
                  <a:pt x="1885779" y="1818001"/>
                </a:lnTo>
                <a:lnTo>
                  <a:pt x="1848608" y="1848326"/>
                </a:lnTo>
                <a:lnTo>
                  <a:pt x="1810523" y="1876850"/>
                </a:lnTo>
                <a:lnTo>
                  <a:pt x="1771579" y="1903576"/>
                </a:lnTo>
                <a:lnTo>
                  <a:pt x="1731833" y="1928505"/>
                </a:lnTo>
                <a:lnTo>
                  <a:pt x="1691342" y="1951640"/>
                </a:lnTo>
                <a:lnTo>
                  <a:pt x="1650161" y="1972984"/>
                </a:lnTo>
                <a:lnTo>
                  <a:pt x="1608346" y="1992537"/>
                </a:lnTo>
                <a:lnTo>
                  <a:pt x="1565954" y="2010304"/>
                </a:lnTo>
                <a:lnTo>
                  <a:pt x="1523041" y="2026285"/>
                </a:lnTo>
                <a:lnTo>
                  <a:pt x="1479663" y="2040483"/>
                </a:lnTo>
                <a:lnTo>
                  <a:pt x="1435875" y="2052900"/>
                </a:lnTo>
                <a:lnTo>
                  <a:pt x="1391735" y="2063538"/>
                </a:lnTo>
                <a:lnTo>
                  <a:pt x="1347299" y="2072400"/>
                </a:lnTo>
                <a:lnTo>
                  <a:pt x="1302622" y="2079487"/>
                </a:lnTo>
                <a:lnTo>
                  <a:pt x="1257761" y="2084803"/>
                </a:lnTo>
                <a:lnTo>
                  <a:pt x="1212771" y="2088348"/>
                </a:lnTo>
                <a:lnTo>
                  <a:pt x="1167710" y="2090126"/>
                </a:lnTo>
                <a:lnTo>
                  <a:pt x="1122633" y="2090138"/>
                </a:lnTo>
                <a:lnTo>
                  <a:pt x="1077596" y="2088387"/>
                </a:lnTo>
                <a:lnTo>
                  <a:pt x="1032656" y="2084875"/>
                </a:lnTo>
                <a:lnTo>
                  <a:pt x="987868" y="2079604"/>
                </a:lnTo>
                <a:lnTo>
                  <a:pt x="943290" y="2072576"/>
                </a:lnTo>
                <a:lnTo>
                  <a:pt x="898976" y="2063794"/>
                </a:lnTo>
                <a:lnTo>
                  <a:pt x="854983" y="2053259"/>
                </a:lnTo>
                <a:lnTo>
                  <a:pt x="811368" y="2040974"/>
                </a:lnTo>
                <a:lnTo>
                  <a:pt x="768186" y="2026941"/>
                </a:lnTo>
                <a:lnTo>
                  <a:pt x="725494" y="2011163"/>
                </a:lnTo>
                <a:lnTo>
                  <a:pt x="683347" y="1993641"/>
                </a:lnTo>
                <a:lnTo>
                  <a:pt x="641803" y="1974377"/>
                </a:lnTo>
                <a:lnTo>
                  <a:pt x="600916" y="1953375"/>
                </a:lnTo>
                <a:lnTo>
                  <a:pt x="560744" y="1930635"/>
                </a:lnTo>
                <a:lnTo>
                  <a:pt x="521342" y="1906161"/>
                </a:lnTo>
                <a:lnTo>
                  <a:pt x="482767" y="1879954"/>
                </a:lnTo>
                <a:lnTo>
                  <a:pt x="445074" y="1852017"/>
                </a:lnTo>
                <a:lnTo>
                  <a:pt x="408321" y="1822352"/>
                </a:lnTo>
                <a:lnTo>
                  <a:pt x="372562" y="1790960"/>
                </a:lnTo>
                <a:lnTo>
                  <a:pt x="337854" y="1757845"/>
                </a:lnTo>
                <a:lnTo>
                  <a:pt x="304254" y="1723008"/>
                </a:lnTo>
                <a:lnTo>
                  <a:pt x="272129" y="1686808"/>
                </a:lnTo>
                <a:lnTo>
                  <a:pt x="241807" y="1649637"/>
                </a:lnTo>
                <a:lnTo>
                  <a:pt x="213285" y="1611552"/>
                </a:lnTo>
                <a:lnTo>
                  <a:pt x="186561" y="1572608"/>
                </a:lnTo>
                <a:lnTo>
                  <a:pt x="161633" y="1532863"/>
                </a:lnTo>
                <a:lnTo>
                  <a:pt x="138499" y="1492372"/>
                </a:lnTo>
                <a:lnTo>
                  <a:pt x="117157" y="1451191"/>
                </a:lnTo>
                <a:lnTo>
                  <a:pt x="97604" y="1409377"/>
                </a:lnTo>
                <a:lnTo>
                  <a:pt x="79838" y="1366986"/>
                </a:lnTo>
                <a:lnTo>
                  <a:pt x="63857" y="1324073"/>
                </a:lnTo>
                <a:lnTo>
                  <a:pt x="49660" y="1280695"/>
                </a:lnTo>
                <a:lnTo>
                  <a:pt x="37242" y="1236909"/>
                </a:lnTo>
                <a:lnTo>
                  <a:pt x="26604" y="1192769"/>
                </a:lnTo>
                <a:lnTo>
                  <a:pt x="17742" y="1148334"/>
                </a:lnTo>
                <a:lnTo>
                  <a:pt x="10654" y="1103657"/>
                </a:lnTo>
                <a:lnTo>
                  <a:pt x="5338" y="1058797"/>
                </a:lnTo>
                <a:lnTo>
                  <a:pt x="1791" y="1013808"/>
                </a:lnTo>
                <a:lnTo>
                  <a:pt x="13" y="968747"/>
                </a:lnTo>
                <a:lnTo>
                  <a:pt x="0" y="923671"/>
                </a:lnTo>
                <a:lnTo>
                  <a:pt x="1750" y="878634"/>
                </a:lnTo>
                <a:lnTo>
                  <a:pt x="5261" y="833694"/>
                </a:lnTo>
                <a:lnTo>
                  <a:pt x="10531" y="788907"/>
                </a:lnTo>
                <a:lnTo>
                  <a:pt x="17558" y="744329"/>
                </a:lnTo>
                <a:lnTo>
                  <a:pt x="26339" y="700015"/>
                </a:lnTo>
                <a:lnTo>
                  <a:pt x="36872" y="656023"/>
                </a:lnTo>
                <a:lnTo>
                  <a:pt x="49156" y="612408"/>
                </a:lnTo>
                <a:lnTo>
                  <a:pt x="63188" y="569226"/>
                </a:lnTo>
                <a:lnTo>
                  <a:pt x="78966" y="526533"/>
                </a:lnTo>
                <a:lnTo>
                  <a:pt x="96487" y="484387"/>
                </a:lnTo>
                <a:lnTo>
                  <a:pt x="115750" y="442842"/>
                </a:lnTo>
                <a:lnTo>
                  <a:pt x="136752" y="401955"/>
                </a:lnTo>
                <a:lnTo>
                  <a:pt x="159491" y="361782"/>
                </a:lnTo>
                <a:lnTo>
                  <a:pt x="183965" y="322379"/>
                </a:lnTo>
                <a:lnTo>
                  <a:pt x="210171" y="283803"/>
                </a:lnTo>
                <a:lnTo>
                  <a:pt x="238108" y="246109"/>
                </a:lnTo>
                <a:lnTo>
                  <a:pt x="267774" y="209354"/>
                </a:lnTo>
                <a:lnTo>
                  <a:pt x="299166" y="173594"/>
                </a:lnTo>
                <a:lnTo>
                  <a:pt x="332282" y="138885"/>
                </a:lnTo>
                <a:lnTo>
                  <a:pt x="367119" y="105282"/>
                </a:lnTo>
                <a:lnTo>
                  <a:pt x="398696" y="77170"/>
                </a:lnTo>
                <a:lnTo>
                  <a:pt x="431281" y="50212"/>
                </a:lnTo>
                <a:lnTo>
                  <a:pt x="464840" y="24469"/>
                </a:lnTo>
                <a:lnTo>
                  <a:pt x="499339" y="0"/>
                </a:lnTo>
                <a:lnTo>
                  <a:pt x="1144486" y="945641"/>
                </a:lnTo>
                <a:lnTo>
                  <a:pt x="1921980" y="1785873"/>
                </a:lnTo>
                <a:close/>
              </a:path>
            </a:pathLst>
          </a:custGeom>
          <a:ln w="19812">
            <a:solidFill>
              <a:srgbClr val="FFFFFF"/>
            </a:solidFill>
          </a:ln>
        </p:spPr>
        <p:txBody>
          <a:bodyPr wrap="square" lIns="0" tIns="0" rIns="0" bIns="0" rtlCol="0"/>
          <a:lstStyle/>
          <a:p>
            <a:endParaRPr/>
          </a:p>
        </p:txBody>
      </p:sp>
      <p:sp>
        <p:nvSpPr>
          <p:cNvPr id="14" name="object 14"/>
          <p:cNvSpPr/>
          <p:nvPr/>
        </p:nvSpPr>
        <p:spPr>
          <a:xfrm>
            <a:off x="871486" y="2986023"/>
            <a:ext cx="645160" cy="1144905"/>
          </a:xfrm>
          <a:custGeom>
            <a:avLst/>
            <a:gdLst/>
            <a:ahLst/>
            <a:cxnLst/>
            <a:rect l="l" t="t" r="r" b="b"/>
            <a:pathLst>
              <a:path w="645160" h="1144904">
                <a:moveTo>
                  <a:pt x="645147" y="0"/>
                </a:moveTo>
                <a:lnTo>
                  <a:pt x="595926" y="1058"/>
                </a:lnTo>
                <a:lnTo>
                  <a:pt x="546930" y="4219"/>
                </a:lnTo>
                <a:lnTo>
                  <a:pt x="498224" y="9464"/>
                </a:lnTo>
                <a:lnTo>
                  <a:pt x="449872" y="16774"/>
                </a:lnTo>
                <a:lnTo>
                  <a:pt x="401939" y="26128"/>
                </a:lnTo>
                <a:lnTo>
                  <a:pt x="354489" y="37509"/>
                </a:lnTo>
                <a:lnTo>
                  <a:pt x="307586" y="50895"/>
                </a:lnTo>
                <a:lnTo>
                  <a:pt x="261294" y="66268"/>
                </a:lnTo>
                <a:lnTo>
                  <a:pt x="215679" y="83608"/>
                </a:lnTo>
                <a:lnTo>
                  <a:pt x="170805" y="102895"/>
                </a:lnTo>
                <a:lnTo>
                  <a:pt x="126735" y="124112"/>
                </a:lnTo>
                <a:lnTo>
                  <a:pt x="83535" y="147237"/>
                </a:lnTo>
                <a:lnTo>
                  <a:pt x="41268" y="172251"/>
                </a:lnTo>
                <a:lnTo>
                  <a:pt x="0" y="199136"/>
                </a:lnTo>
                <a:lnTo>
                  <a:pt x="645147" y="1144777"/>
                </a:lnTo>
                <a:lnTo>
                  <a:pt x="645147" y="0"/>
                </a:lnTo>
                <a:close/>
              </a:path>
            </a:pathLst>
          </a:custGeom>
          <a:solidFill>
            <a:srgbClr val="9BBA58"/>
          </a:solidFill>
        </p:spPr>
        <p:txBody>
          <a:bodyPr wrap="square" lIns="0" tIns="0" rIns="0" bIns="0" rtlCol="0"/>
          <a:lstStyle/>
          <a:p>
            <a:endParaRPr/>
          </a:p>
        </p:txBody>
      </p:sp>
      <p:sp>
        <p:nvSpPr>
          <p:cNvPr id="15" name="object 15"/>
          <p:cNvSpPr/>
          <p:nvPr/>
        </p:nvSpPr>
        <p:spPr>
          <a:xfrm>
            <a:off x="871486" y="2986023"/>
            <a:ext cx="645160" cy="1144905"/>
          </a:xfrm>
          <a:custGeom>
            <a:avLst/>
            <a:gdLst/>
            <a:ahLst/>
            <a:cxnLst/>
            <a:rect l="l" t="t" r="r" b="b"/>
            <a:pathLst>
              <a:path w="645160" h="1144904">
                <a:moveTo>
                  <a:pt x="0" y="199136"/>
                </a:moveTo>
                <a:lnTo>
                  <a:pt x="41268" y="172251"/>
                </a:lnTo>
                <a:lnTo>
                  <a:pt x="83535" y="147237"/>
                </a:lnTo>
                <a:lnTo>
                  <a:pt x="126735" y="124112"/>
                </a:lnTo>
                <a:lnTo>
                  <a:pt x="170805" y="102895"/>
                </a:lnTo>
                <a:lnTo>
                  <a:pt x="215679" y="83608"/>
                </a:lnTo>
                <a:lnTo>
                  <a:pt x="261294" y="66268"/>
                </a:lnTo>
                <a:lnTo>
                  <a:pt x="307586" y="50895"/>
                </a:lnTo>
                <a:lnTo>
                  <a:pt x="354489" y="37509"/>
                </a:lnTo>
                <a:lnTo>
                  <a:pt x="401939" y="26128"/>
                </a:lnTo>
                <a:lnTo>
                  <a:pt x="449872" y="16774"/>
                </a:lnTo>
                <a:lnTo>
                  <a:pt x="498224" y="9464"/>
                </a:lnTo>
                <a:lnTo>
                  <a:pt x="546930" y="4219"/>
                </a:lnTo>
                <a:lnTo>
                  <a:pt x="595926" y="1058"/>
                </a:lnTo>
                <a:lnTo>
                  <a:pt x="645147" y="0"/>
                </a:lnTo>
                <a:lnTo>
                  <a:pt x="645147" y="1144777"/>
                </a:lnTo>
                <a:lnTo>
                  <a:pt x="0" y="199136"/>
                </a:lnTo>
                <a:close/>
              </a:path>
            </a:pathLst>
          </a:custGeom>
          <a:ln w="19812">
            <a:solidFill>
              <a:srgbClr val="FFFFFF"/>
            </a:solidFill>
          </a:ln>
        </p:spPr>
        <p:txBody>
          <a:bodyPr wrap="square" lIns="0" tIns="0" rIns="0" bIns="0" rtlCol="0"/>
          <a:lstStyle/>
          <a:p>
            <a:endParaRPr/>
          </a:p>
        </p:txBody>
      </p:sp>
      <p:sp>
        <p:nvSpPr>
          <p:cNvPr id="16" name="object 16"/>
          <p:cNvSpPr txBox="1"/>
          <p:nvPr/>
        </p:nvSpPr>
        <p:spPr>
          <a:xfrm>
            <a:off x="2087612" y="3668754"/>
            <a:ext cx="648895" cy="259045"/>
          </a:xfrm>
          <a:prstGeom prst="rect">
            <a:avLst/>
          </a:prstGeom>
        </p:spPr>
        <p:txBody>
          <a:bodyPr vert="horz" wrap="square" lIns="0" tIns="12700" rIns="0" bIns="0" rtlCol="0">
            <a:spAutoFit/>
          </a:bodyPr>
          <a:lstStyle/>
          <a:p>
            <a:pPr marL="12700">
              <a:lnSpc>
                <a:spcPct val="100000"/>
              </a:lnSpc>
              <a:spcBef>
                <a:spcPts val="100"/>
              </a:spcBef>
            </a:pPr>
            <a:r>
              <a:rPr sz="1600" dirty="0">
                <a:latin typeface="Calibri"/>
                <a:cs typeface="Calibri"/>
              </a:rPr>
              <a:t>38</a:t>
            </a:r>
            <a:r>
              <a:rPr sz="1600" spc="-5" dirty="0">
                <a:latin typeface="Calibri"/>
                <a:cs typeface="Calibri"/>
              </a:rPr>
              <a:t>.1%</a:t>
            </a:r>
            <a:endParaRPr sz="1600">
              <a:latin typeface="Calibri"/>
              <a:cs typeface="Calibri"/>
            </a:endParaRPr>
          </a:p>
        </p:txBody>
      </p:sp>
      <p:sp>
        <p:nvSpPr>
          <p:cNvPr id="17" name="object 17"/>
          <p:cNvSpPr txBox="1"/>
          <p:nvPr/>
        </p:nvSpPr>
        <p:spPr>
          <a:xfrm>
            <a:off x="553884" y="4526816"/>
            <a:ext cx="648895" cy="259045"/>
          </a:xfrm>
          <a:prstGeom prst="rect">
            <a:avLst/>
          </a:prstGeom>
        </p:spPr>
        <p:txBody>
          <a:bodyPr vert="horz" wrap="square" lIns="0" tIns="12700" rIns="0" bIns="0" rtlCol="0">
            <a:spAutoFit/>
          </a:bodyPr>
          <a:lstStyle/>
          <a:p>
            <a:pPr marL="12700">
              <a:lnSpc>
                <a:spcPct val="100000"/>
              </a:lnSpc>
              <a:spcBef>
                <a:spcPts val="100"/>
              </a:spcBef>
            </a:pPr>
            <a:r>
              <a:rPr sz="1600" dirty="0">
                <a:latin typeface="Calibri"/>
                <a:cs typeface="Calibri"/>
              </a:rPr>
              <a:t>5</a:t>
            </a:r>
            <a:r>
              <a:rPr sz="1600" spc="5" dirty="0">
                <a:latin typeface="Calibri"/>
                <a:cs typeface="Calibri"/>
              </a:rPr>
              <a:t>2</a:t>
            </a:r>
            <a:r>
              <a:rPr sz="1600" spc="-5" dirty="0">
                <a:latin typeface="Calibri"/>
                <a:cs typeface="Calibri"/>
              </a:rPr>
              <a:t>.4%</a:t>
            </a:r>
            <a:endParaRPr sz="1600" dirty="0">
              <a:latin typeface="Calibri"/>
              <a:cs typeface="Calibri"/>
            </a:endParaRPr>
          </a:p>
        </p:txBody>
      </p:sp>
      <p:sp>
        <p:nvSpPr>
          <p:cNvPr id="18" name="object 18"/>
          <p:cNvSpPr txBox="1"/>
          <p:nvPr/>
        </p:nvSpPr>
        <p:spPr>
          <a:xfrm>
            <a:off x="1040650" y="3088161"/>
            <a:ext cx="525006" cy="259045"/>
          </a:xfrm>
          <a:prstGeom prst="rect">
            <a:avLst/>
          </a:prstGeom>
        </p:spPr>
        <p:txBody>
          <a:bodyPr vert="horz" wrap="square" lIns="0" tIns="12700" rIns="0" bIns="0" rtlCol="0">
            <a:spAutoFit/>
          </a:bodyPr>
          <a:lstStyle/>
          <a:p>
            <a:pPr marL="12700">
              <a:lnSpc>
                <a:spcPct val="100000"/>
              </a:lnSpc>
              <a:spcBef>
                <a:spcPts val="100"/>
              </a:spcBef>
            </a:pPr>
            <a:r>
              <a:rPr sz="1600" spc="5" dirty="0">
                <a:latin typeface="Calibri"/>
                <a:cs typeface="Calibri"/>
              </a:rPr>
              <a:t>9</a:t>
            </a:r>
            <a:r>
              <a:rPr sz="1600" spc="-5" dirty="0">
                <a:latin typeface="Calibri"/>
                <a:cs typeface="Calibri"/>
              </a:rPr>
              <a:t>.5%</a:t>
            </a:r>
            <a:endParaRPr sz="1600" dirty="0">
              <a:latin typeface="Calibri"/>
              <a:cs typeface="Calibri"/>
            </a:endParaRPr>
          </a:p>
        </p:txBody>
      </p:sp>
      <p:sp>
        <p:nvSpPr>
          <p:cNvPr id="19" name="object 19"/>
          <p:cNvSpPr/>
          <p:nvPr/>
        </p:nvSpPr>
        <p:spPr>
          <a:xfrm>
            <a:off x="2853689" y="3519678"/>
            <a:ext cx="82550" cy="83820"/>
          </a:xfrm>
          <a:custGeom>
            <a:avLst/>
            <a:gdLst/>
            <a:ahLst/>
            <a:cxnLst/>
            <a:rect l="l" t="t" r="r" b="b"/>
            <a:pathLst>
              <a:path w="82550" h="83820">
                <a:moveTo>
                  <a:pt x="0" y="83820"/>
                </a:moveTo>
                <a:lnTo>
                  <a:pt x="82295" y="83820"/>
                </a:lnTo>
                <a:lnTo>
                  <a:pt x="82295" y="0"/>
                </a:lnTo>
                <a:lnTo>
                  <a:pt x="0" y="0"/>
                </a:lnTo>
                <a:lnTo>
                  <a:pt x="0" y="83820"/>
                </a:lnTo>
                <a:close/>
              </a:path>
            </a:pathLst>
          </a:custGeom>
          <a:solidFill>
            <a:srgbClr val="4F81BC"/>
          </a:solidFill>
        </p:spPr>
        <p:txBody>
          <a:bodyPr wrap="square" lIns="0" tIns="0" rIns="0" bIns="0" rtlCol="0"/>
          <a:lstStyle/>
          <a:p>
            <a:endParaRPr/>
          </a:p>
        </p:txBody>
      </p:sp>
      <p:sp>
        <p:nvSpPr>
          <p:cNvPr id="20" name="object 20"/>
          <p:cNvSpPr txBox="1"/>
          <p:nvPr/>
        </p:nvSpPr>
        <p:spPr>
          <a:xfrm>
            <a:off x="2961513" y="3444367"/>
            <a:ext cx="861060" cy="197490"/>
          </a:xfrm>
          <a:prstGeom prst="rect">
            <a:avLst/>
          </a:prstGeom>
        </p:spPr>
        <p:txBody>
          <a:bodyPr vert="horz" wrap="square" lIns="0" tIns="12700" rIns="0" bIns="0" rtlCol="0">
            <a:spAutoFit/>
          </a:bodyPr>
          <a:lstStyle/>
          <a:p>
            <a:pPr marL="12700">
              <a:lnSpc>
                <a:spcPct val="100000"/>
              </a:lnSpc>
              <a:spcBef>
                <a:spcPts val="100"/>
              </a:spcBef>
            </a:pPr>
            <a:r>
              <a:rPr sz="1200" dirty="0">
                <a:latin typeface="ＭＳ Ｐゴシック"/>
                <a:cs typeface="ＭＳ Ｐゴシック"/>
              </a:rPr>
              <a:t>実施し</a:t>
            </a:r>
            <a:r>
              <a:rPr sz="1200" spc="-5" dirty="0">
                <a:latin typeface="ＭＳ Ｐゴシック"/>
                <a:cs typeface="ＭＳ Ｐゴシック"/>
              </a:rPr>
              <a:t>て</a:t>
            </a:r>
            <a:r>
              <a:rPr sz="1200" dirty="0">
                <a:latin typeface="ＭＳ Ｐゴシック"/>
                <a:cs typeface="ＭＳ Ｐゴシック"/>
              </a:rPr>
              <a:t>いる</a:t>
            </a:r>
          </a:p>
        </p:txBody>
      </p:sp>
      <p:sp>
        <p:nvSpPr>
          <p:cNvPr id="21" name="object 21"/>
          <p:cNvSpPr/>
          <p:nvPr/>
        </p:nvSpPr>
        <p:spPr>
          <a:xfrm>
            <a:off x="2853689" y="4107941"/>
            <a:ext cx="82550" cy="83820"/>
          </a:xfrm>
          <a:custGeom>
            <a:avLst/>
            <a:gdLst/>
            <a:ahLst/>
            <a:cxnLst/>
            <a:rect l="l" t="t" r="r" b="b"/>
            <a:pathLst>
              <a:path w="82550" h="83820">
                <a:moveTo>
                  <a:pt x="0" y="83819"/>
                </a:moveTo>
                <a:lnTo>
                  <a:pt x="82295" y="83819"/>
                </a:lnTo>
                <a:lnTo>
                  <a:pt x="82295" y="0"/>
                </a:lnTo>
                <a:lnTo>
                  <a:pt x="0" y="0"/>
                </a:lnTo>
                <a:lnTo>
                  <a:pt x="0" y="83819"/>
                </a:lnTo>
                <a:close/>
              </a:path>
            </a:pathLst>
          </a:custGeom>
          <a:solidFill>
            <a:srgbClr val="C0504D"/>
          </a:solidFill>
        </p:spPr>
        <p:txBody>
          <a:bodyPr wrap="square" lIns="0" tIns="0" rIns="0" bIns="0" rtlCol="0"/>
          <a:lstStyle/>
          <a:p>
            <a:endParaRPr/>
          </a:p>
        </p:txBody>
      </p:sp>
      <p:sp>
        <p:nvSpPr>
          <p:cNvPr id="22" name="object 22"/>
          <p:cNvSpPr txBox="1"/>
          <p:nvPr/>
        </p:nvSpPr>
        <p:spPr>
          <a:xfrm>
            <a:off x="2961513" y="4015464"/>
            <a:ext cx="1676400" cy="422909"/>
          </a:xfrm>
          <a:prstGeom prst="rect">
            <a:avLst/>
          </a:prstGeom>
        </p:spPr>
        <p:txBody>
          <a:bodyPr vert="horz" wrap="square" lIns="0" tIns="28575" rIns="0" bIns="0" rtlCol="0">
            <a:spAutoFit/>
          </a:bodyPr>
          <a:lstStyle/>
          <a:p>
            <a:pPr marL="12700">
              <a:lnSpc>
                <a:spcPct val="100000"/>
              </a:lnSpc>
              <a:spcBef>
                <a:spcPts val="225"/>
              </a:spcBef>
            </a:pPr>
            <a:r>
              <a:rPr sz="1200" dirty="0">
                <a:latin typeface="ＭＳ Ｐゴシック"/>
                <a:cs typeface="ＭＳ Ｐゴシック"/>
              </a:rPr>
              <a:t>実</a:t>
            </a:r>
            <a:r>
              <a:rPr sz="1200" spc="-5" dirty="0">
                <a:latin typeface="ＭＳ Ｐゴシック"/>
                <a:cs typeface="ＭＳ Ｐゴシック"/>
              </a:rPr>
              <a:t>施</a:t>
            </a:r>
            <a:r>
              <a:rPr sz="1200" dirty="0">
                <a:latin typeface="ＭＳ Ｐゴシック"/>
                <a:cs typeface="ＭＳ Ｐゴシック"/>
              </a:rPr>
              <a:t>していない（検</a:t>
            </a:r>
            <a:r>
              <a:rPr sz="1200" spc="-5" dirty="0">
                <a:latin typeface="ＭＳ Ｐゴシック"/>
                <a:cs typeface="ＭＳ Ｐゴシック"/>
              </a:rPr>
              <a:t>討</a:t>
            </a:r>
            <a:r>
              <a:rPr sz="1200" dirty="0">
                <a:latin typeface="ＭＳ Ｐゴシック"/>
                <a:cs typeface="ＭＳ Ｐゴシック"/>
              </a:rPr>
              <a:t>中を</a:t>
            </a:r>
          </a:p>
          <a:p>
            <a:pPr marL="12700">
              <a:lnSpc>
                <a:spcPct val="100000"/>
              </a:lnSpc>
              <a:spcBef>
                <a:spcPts val="120"/>
              </a:spcBef>
            </a:pPr>
            <a:r>
              <a:rPr sz="1200" dirty="0">
                <a:latin typeface="ＭＳ Ｐゴシック"/>
                <a:cs typeface="ＭＳ Ｐゴシック"/>
              </a:rPr>
              <a:t>含む</a:t>
            </a:r>
            <a:r>
              <a:rPr sz="1200" spc="-5" dirty="0">
                <a:latin typeface="ＭＳ Ｐゴシック"/>
                <a:cs typeface="ＭＳ Ｐゴシック"/>
              </a:rPr>
              <a:t>。</a:t>
            </a:r>
            <a:r>
              <a:rPr sz="1200" dirty="0">
                <a:latin typeface="ＭＳ Ｐゴシック"/>
                <a:cs typeface="ＭＳ Ｐゴシック"/>
              </a:rPr>
              <a:t>）</a:t>
            </a:r>
          </a:p>
        </p:txBody>
      </p:sp>
      <p:sp>
        <p:nvSpPr>
          <p:cNvPr id="23" name="object 23"/>
          <p:cNvSpPr/>
          <p:nvPr/>
        </p:nvSpPr>
        <p:spPr>
          <a:xfrm>
            <a:off x="2853689" y="4694682"/>
            <a:ext cx="82550" cy="83820"/>
          </a:xfrm>
          <a:custGeom>
            <a:avLst/>
            <a:gdLst/>
            <a:ahLst/>
            <a:cxnLst/>
            <a:rect l="l" t="t" r="r" b="b"/>
            <a:pathLst>
              <a:path w="82550" h="83820">
                <a:moveTo>
                  <a:pt x="0" y="83820"/>
                </a:moveTo>
                <a:lnTo>
                  <a:pt x="82295" y="83820"/>
                </a:lnTo>
                <a:lnTo>
                  <a:pt x="82295" y="0"/>
                </a:lnTo>
                <a:lnTo>
                  <a:pt x="0" y="0"/>
                </a:lnTo>
                <a:lnTo>
                  <a:pt x="0" y="83820"/>
                </a:lnTo>
                <a:close/>
              </a:path>
            </a:pathLst>
          </a:custGeom>
          <a:solidFill>
            <a:srgbClr val="9BBA58"/>
          </a:solidFill>
        </p:spPr>
        <p:txBody>
          <a:bodyPr wrap="square" lIns="0" tIns="0" rIns="0" bIns="0" rtlCol="0"/>
          <a:lstStyle/>
          <a:p>
            <a:endParaRPr/>
          </a:p>
        </p:txBody>
      </p:sp>
      <p:sp>
        <p:nvSpPr>
          <p:cNvPr id="24" name="object 24"/>
          <p:cNvSpPr txBox="1"/>
          <p:nvPr/>
        </p:nvSpPr>
        <p:spPr>
          <a:xfrm>
            <a:off x="2961513" y="4618735"/>
            <a:ext cx="330200" cy="197490"/>
          </a:xfrm>
          <a:prstGeom prst="rect">
            <a:avLst/>
          </a:prstGeom>
        </p:spPr>
        <p:txBody>
          <a:bodyPr vert="horz" wrap="square" lIns="0" tIns="12700" rIns="0" bIns="0" rtlCol="0">
            <a:spAutoFit/>
          </a:bodyPr>
          <a:lstStyle/>
          <a:p>
            <a:pPr marL="12700">
              <a:lnSpc>
                <a:spcPct val="100000"/>
              </a:lnSpc>
              <a:spcBef>
                <a:spcPts val="100"/>
              </a:spcBef>
            </a:pPr>
            <a:r>
              <a:rPr sz="1200" dirty="0">
                <a:latin typeface="ＭＳ Ｐゴシック"/>
                <a:cs typeface="ＭＳ Ｐゴシック"/>
              </a:rPr>
              <a:t>不明</a:t>
            </a:r>
          </a:p>
        </p:txBody>
      </p:sp>
      <p:sp>
        <p:nvSpPr>
          <p:cNvPr id="25" name="object 25"/>
          <p:cNvSpPr/>
          <p:nvPr/>
        </p:nvSpPr>
        <p:spPr>
          <a:xfrm>
            <a:off x="2748533" y="3376421"/>
            <a:ext cx="1270000" cy="337185"/>
          </a:xfrm>
          <a:custGeom>
            <a:avLst/>
            <a:gdLst/>
            <a:ahLst/>
            <a:cxnLst/>
            <a:rect l="l" t="t" r="r" b="b"/>
            <a:pathLst>
              <a:path w="1270000" h="337185">
                <a:moveTo>
                  <a:pt x="0" y="56133"/>
                </a:moveTo>
                <a:lnTo>
                  <a:pt x="4413" y="34289"/>
                </a:lnTo>
                <a:lnTo>
                  <a:pt x="16446" y="16446"/>
                </a:lnTo>
                <a:lnTo>
                  <a:pt x="34290" y="4413"/>
                </a:lnTo>
                <a:lnTo>
                  <a:pt x="56134" y="0"/>
                </a:lnTo>
                <a:lnTo>
                  <a:pt x="1213358" y="0"/>
                </a:lnTo>
                <a:lnTo>
                  <a:pt x="1235202" y="4413"/>
                </a:lnTo>
                <a:lnTo>
                  <a:pt x="1253045" y="16446"/>
                </a:lnTo>
                <a:lnTo>
                  <a:pt x="1265078" y="34289"/>
                </a:lnTo>
                <a:lnTo>
                  <a:pt x="1269492" y="56133"/>
                </a:lnTo>
                <a:lnTo>
                  <a:pt x="1269492" y="280669"/>
                </a:lnTo>
                <a:lnTo>
                  <a:pt x="1265078" y="302513"/>
                </a:lnTo>
                <a:lnTo>
                  <a:pt x="1253045" y="320357"/>
                </a:lnTo>
                <a:lnTo>
                  <a:pt x="1235201" y="332390"/>
                </a:lnTo>
                <a:lnTo>
                  <a:pt x="1213358" y="336803"/>
                </a:lnTo>
                <a:lnTo>
                  <a:pt x="56134" y="336803"/>
                </a:lnTo>
                <a:lnTo>
                  <a:pt x="34290" y="332390"/>
                </a:lnTo>
                <a:lnTo>
                  <a:pt x="16446" y="320357"/>
                </a:lnTo>
                <a:lnTo>
                  <a:pt x="4413" y="302513"/>
                </a:lnTo>
                <a:lnTo>
                  <a:pt x="0" y="280669"/>
                </a:lnTo>
                <a:lnTo>
                  <a:pt x="0" y="56133"/>
                </a:lnTo>
                <a:close/>
              </a:path>
            </a:pathLst>
          </a:custGeom>
          <a:ln w="25908">
            <a:solidFill>
              <a:srgbClr val="006FC0"/>
            </a:solidFill>
          </a:ln>
        </p:spPr>
        <p:txBody>
          <a:bodyPr wrap="square" lIns="0" tIns="0" rIns="0" bIns="0" rtlCol="0"/>
          <a:lstStyle/>
          <a:p>
            <a:endParaRPr/>
          </a:p>
        </p:txBody>
      </p:sp>
      <p:sp>
        <p:nvSpPr>
          <p:cNvPr id="26" name="object 26"/>
          <p:cNvSpPr/>
          <p:nvPr/>
        </p:nvSpPr>
        <p:spPr>
          <a:xfrm>
            <a:off x="5952235" y="3013329"/>
            <a:ext cx="1572895" cy="1618615"/>
          </a:xfrm>
          <a:custGeom>
            <a:avLst/>
            <a:gdLst/>
            <a:ahLst/>
            <a:cxnLst/>
            <a:rect l="l" t="t" r="r" b="b"/>
            <a:pathLst>
              <a:path w="1572895" h="1618614">
                <a:moveTo>
                  <a:pt x="763396" y="0"/>
                </a:moveTo>
                <a:lnTo>
                  <a:pt x="763396" y="809244"/>
                </a:lnTo>
                <a:lnTo>
                  <a:pt x="0" y="1077595"/>
                </a:lnTo>
                <a:lnTo>
                  <a:pt x="17564" y="1123137"/>
                </a:lnTo>
                <a:lnTo>
                  <a:pt x="37643" y="1167151"/>
                </a:lnTo>
                <a:lnTo>
                  <a:pt x="60135" y="1209567"/>
                </a:lnTo>
                <a:lnTo>
                  <a:pt x="84941" y="1250312"/>
                </a:lnTo>
                <a:lnTo>
                  <a:pt x="111959" y="1289316"/>
                </a:lnTo>
                <a:lnTo>
                  <a:pt x="141091" y="1326508"/>
                </a:lnTo>
                <a:lnTo>
                  <a:pt x="172235" y="1361816"/>
                </a:lnTo>
                <a:lnTo>
                  <a:pt x="205291" y="1395169"/>
                </a:lnTo>
                <a:lnTo>
                  <a:pt x="240159" y="1426496"/>
                </a:lnTo>
                <a:lnTo>
                  <a:pt x="276739" y="1455726"/>
                </a:lnTo>
                <a:lnTo>
                  <a:pt x="314930" y="1482788"/>
                </a:lnTo>
                <a:lnTo>
                  <a:pt x="354632" y="1507610"/>
                </a:lnTo>
                <a:lnTo>
                  <a:pt x="395745" y="1530121"/>
                </a:lnTo>
                <a:lnTo>
                  <a:pt x="438168" y="1550251"/>
                </a:lnTo>
                <a:lnTo>
                  <a:pt x="481802" y="1567927"/>
                </a:lnTo>
                <a:lnTo>
                  <a:pt x="526545" y="1583080"/>
                </a:lnTo>
                <a:lnTo>
                  <a:pt x="572297" y="1595637"/>
                </a:lnTo>
                <a:lnTo>
                  <a:pt x="618959" y="1605527"/>
                </a:lnTo>
                <a:lnTo>
                  <a:pt x="666430" y="1612680"/>
                </a:lnTo>
                <a:lnTo>
                  <a:pt x="714609" y="1617024"/>
                </a:lnTo>
                <a:lnTo>
                  <a:pt x="763396" y="1618488"/>
                </a:lnTo>
                <a:lnTo>
                  <a:pt x="810944" y="1617114"/>
                </a:lnTo>
                <a:lnTo>
                  <a:pt x="857768" y="1613043"/>
                </a:lnTo>
                <a:lnTo>
                  <a:pt x="903793" y="1606351"/>
                </a:lnTo>
                <a:lnTo>
                  <a:pt x="948942" y="1597114"/>
                </a:lnTo>
                <a:lnTo>
                  <a:pt x="993141" y="1585407"/>
                </a:lnTo>
                <a:lnTo>
                  <a:pt x="1036313" y="1571308"/>
                </a:lnTo>
                <a:lnTo>
                  <a:pt x="1078382" y="1554890"/>
                </a:lnTo>
                <a:lnTo>
                  <a:pt x="1119273" y="1536231"/>
                </a:lnTo>
                <a:lnTo>
                  <a:pt x="1158909" y="1515407"/>
                </a:lnTo>
                <a:lnTo>
                  <a:pt x="1197214" y="1492493"/>
                </a:lnTo>
                <a:lnTo>
                  <a:pt x="1234113" y="1467565"/>
                </a:lnTo>
                <a:lnTo>
                  <a:pt x="1269529" y="1440699"/>
                </a:lnTo>
                <a:lnTo>
                  <a:pt x="1303387" y="1411972"/>
                </a:lnTo>
                <a:lnTo>
                  <a:pt x="1335611" y="1381458"/>
                </a:lnTo>
                <a:lnTo>
                  <a:pt x="1366125" y="1349234"/>
                </a:lnTo>
                <a:lnTo>
                  <a:pt x="1394852" y="1315376"/>
                </a:lnTo>
                <a:lnTo>
                  <a:pt x="1421718" y="1279960"/>
                </a:lnTo>
                <a:lnTo>
                  <a:pt x="1446646" y="1243061"/>
                </a:lnTo>
                <a:lnTo>
                  <a:pt x="1469560" y="1204756"/>
                </a:lnTo>
                <a:lnTo>
                  <a:pt x="1490384" y="1165120"/>
                </a:lnTo>
                <a:lnTo>
                  <a:pt x="1509043" y="1124229"/>
                </a:lnTo>
                <a:lnTo>
                  <a:pt x="1525461" y="1082160"/>
                </a:lnTo>
                <a:lnTo>
                  <a:pt x="1539560" y="1038988"/>
                </a:lnTo>
                <a:lnTo>
                  <a:pt x="1551267" y="994789"/>
                </a:lnTo>
                <a:lnTo>
                  <a:pt x="1560504" y="949640"/>
                </a:lnTo>
                <a:lnTo>
                  <a:pt x="1567196" y="903615"/>
                </a:lnTo>
                <a:lnTo>
                  <a:pt x="1571267" y="856791"/>
                </a:lnTo>
                <a:lnTo>
                  <a:pt x="1572640" y="809244"/>
                </a:lnTo>
                <a:lnTo>
                  <a:pt x="1571267" y="761696"/>
                </a:lnTo>
                <a:lnTo>
                  <a:pt x="1567196" y="714872"/>
                </a:lnTo>
                <a:lnTo>
                  <a:pt x="1560504" y="668847"/>
                </a:lnTo>
                <a:lnTo>
                  <a:pt x="1551267" y="623698"/>
                </a:lnTo>
                <a:lnTo>
                  <a:pt x="1539560" y="579499"/>
                </a:lnTo>
                <a:lnTo>
                  <a:pt x="1525461" y="536327"/>
                </a:lnTo>
                <a:lnTo>
                  <a:pt x="1509043" y="494258"/>
                </a:lnTo>
                <a:lnTo>
                  <a:pt x="1490384" y="453367"/>
                </a:lnTo>
                <a:lnTo>
                  <a:pt x="1469560" y="413731"/>
                </a:lnTo>
                <a:lnTo>
                  <a:pt x="1446646" y="375426"/>
                </a:lnTo>
                <a:lnTo>
                  <a:pt x="1421718" y="338527"/>
                </a:lnTo>
                <a:lnTo>
                  <a:pt x="1394852" y="303111"/>
                </a:lnTo>
                <a:lnTo>
                  <a:pt x="1366125" y="269253"/>
                </a:lnTo>
                <a:lnTo>
                  <a:pt x="1335611" y="237029"/>
                </a:lnTo>
                <a:lnTo>
                  <a:pt x="1303387" y="206515"/>
                </a:lnTo>
                <a:lnTo>
                  <a:pt x="1269529" y="177788"/>
                </a:lnTo>
                <a:lnTo>
                  <a:pt x="1234113" y="150922"/>
                </a:lnTo>
                <a:lnTo>
                  <a:pt x="1197214" y="125994"/>
                </a:lnTo>
                <a:lnTo>
                  <a:pt x="1158909" y="103080"/>
                </a:lnTo>
                <a:lnTo>
                  <a:pt x="1119273" y="82256"/>
                </a:lnTo>
                <a:lnTo>
                  <a:pt x="1078382" y="63597"/>
                </a:lnTo>
                <a:lnTo>
                  <a:pt x="1036313" y="47179"/>
                </a:lnTo>
                <a:lnTo>
                  <a:pt x="993141" y="33080"/>
                </a:lnTo>
                <a:lnTo>
                  <a:pt x="948942" y="21373"/>
                </a:lnTo>
                <a:lnTo>
                  <a:pt x="903793" y="12136"/>
                </a:lnTo>
                <a:lnTo>
                  <a:pt x="857768" y="5444"/>
                </a:lnTo>
                <a:lnTo>
                  <a:pt x="810944" y="1373"/>
                </a:lnTo>
                <a:lnTo>
                  <a:pt x="763396" y="0"/>
                </a:lnTo>
                <a:close/>
              </a:path>
            </a:pathLst>
          </a:custGeom>
          <a:solidFill>
            <a:srgbClr val="4F81BC"/>
          </a:solidFill>
        </p:spPr>
        <p:txBody>
          <a:bodyPr wrap="square" lIns="0" tIns="0" rIns="0" bIns="0" rtlCol="0"/>
          <a:lstStyle/>
          <a:p>
            <a:endParaRPr/>
          </a:p>
        </p:txBody>
      </p:sp>
      <p:sp>
        <p:nvSpPr>
          <p:cNvPr id="27" name="object 27"/>
          <p:cNvSpPr/>
          <p:nvPr/>
        </p:nvSpPr>
        <p:spPr>
          <a:xfrm>
            <a:off x="5906246" y="3013964"/>
            <a:ext cx="809625" cy="1076960"/>
          </a:xfrm>
          <a:custGeom>
            <a:avLst/>
            <a:gdLst/>
            <a:ahLst/>
            <a:cxnLst/>
            <a:rect l="l" t="t" r="r" b="b"/>
            <a:pathLst>
              <a:path w="809625" h="1076960">
                <a:moveTo>
                  <a:pt x="777255" y="0"/>
                </a:moveTo>
                <a:lnTo>
                  <a:pt x="729072" y="3409"/>
                </a:lnTo>
                <a:lnTo>
                  <a:pt x="681230" y="9660"/>
                </a:lnTo>
                <a:lnTo>
                  <a:pt x="633858" y="18726"/>
                </a:lnTo>
                <a:lnTo>
                  <a:pt x="587084" y="30585"/>
                </a:lnTo>
                <a:lnTo>
                  <a:pt x="541035" y="45212"/>
                </a:lnTo>
                <a:lnTo>
                  <a:pt x="496645" y="62275"/>
                </a:lnTo>
                <a:lnTo>
                  <a:pt x="453830" y="81643"/>
                </a:lnTo>
                <a:lnTo>
                  <a:pt x="412637" y="103218"/>
                </a:lnTo>
                <a:lnTo>
                  <a:pt x="373113" y="126903"/>
                </a:lnTo>
                <a:lnTo>
                  <a:pt x="335304" y="152602"/>
                </a:lnTo>
                <a:lnTo>
                  <a:pt x="299256" y="180218"/>
                </a:lnTo>
                <a:lnTo>
                  <a:pt x="265016" y="209655"/>
                </a:lnTo>
                <a:lnTo>
                  <a:pt x="232630" y="240814"/>
                </a:lnTo>
                <a:lnTo>
                  <a:pt x="202146" y="273601"/>
                </a:lnTo>
                <a:lnTo>
                  <a:pt x="173609" y="307918"/>
                </a:lnTo>
                <a:lnTo>
                  <a:pt x="147066" y="343667"/>
                </a:lnTo>
                <a:lnTo>
                  <a:pt x="122563" y="380754"/>
                </a:lnTo>
                <a:lnTo>
                  <a:pt x="100148" y="419080"/>
                </a:lnTo>
                <a:lnTo>
                  <a:pt x="79866" y="458549"/>
                </a:lnTo>
                <a:lnTo>
                  <a:pt x="61764" y="499064"/>
                </a:lnTo>
                <a:lnTo>
                  <a:pt x="45889" y="540529"/>
                </a:lnTo>
                <a:lnTo>
                  <a:pt x="32286" y="582847"/>
                </a:lnTo>
                <a:lnTo>
                  <a:pt x="21004" y="625921"/>
                </a:lnTo>
                <a:lnTo>
                  <a:pt x="12087" y="669654"/>
                </a:lnTo>
                <a:lnTo>
                  <a:pt x="5583" y="713950"/>
                </a:lnTo>
                <a:lnTo>
                  <a:pt x="1539" y="758711"/>
                </a:lnTo>
                <a:lnTo>
                  <a:pt x="0" y="803842"/>
                </a:lnTo>
                <a:lnTo>
                  <a:pt x="1013" y="849245"/>
                </a:lnTo>
                <a:lnTo>
                  <a:pt x="4624" y="894824"/>
                </a:lnTo>
                <a:lnTo>
                  <a:pt x="10881" y="940481"/>
                </a:lnTo>
                <a:lnTo>
                  <a:pt x="19830" y="986121"/>
                </a:lnTo>
                <a:lnTo>
                  <a:pt x="31517" y="1031646"/>
                </a:lnTo>
                <a:lnTo>
                  <a:pt x="45989" y="1076960"/>
                </a:lnTo>
                <a:lnTo>
                  <a:pt x="809386" y="808609"/>
                </a:lnTo>
                <a:lnTo>
                  <a:pt x="777255" y="0"/>
                </a:lnTo>
                <a:close/>
              </a:path>
            </a:pathLst>
          </a:custGeom>
          <a:solidFill>
            <a:srgbClr val="C0504D"/>
          </a:solidFill>
        </p:spPr>
        <p:txBody>
          <a:bodyPr wrap="square" lIns="0" tIns="0" rIns="0" bIns="0" rtlCol="0"/>
          <a:lstStyle/>
          <a:p>
            <a:endParaRPr/>
          </a:p>
        </p:txBody>
      </p:sp>
      <p:sp>
        <p:nvSpPr>
          <p:cNvPr id="28" name="object 28"/>
          <p:cNvSpPr/>
          <p:nvPr/>
        </p:nvSpPr>
        <p:spPr>
          <a:xfrm>
            <a:off x="5906246" y="3013964"/>
            <a:ext cx="809625" cy="1076960"/>
          </a:xfrm>
          <a:custGeom>
            <a:avLst/>
            <a:gdLst/>
            <a:ahLst/>
            <a:cxnLst/>
            <a:rect l="l" t="t" r="r" b="b"/>
            <a:pathLst>
              <a:path w="809625" h="1076960">
                <a:moveTo>
                  <a:pt x="45989" y="1076960"/>
                </a:moveTo>
                <a:lnTo>
                  <a:pt x="31517" y="1031646"/>
                </a:lnTo>
                <a:lnTo>
                  <a:pt x="19830" y="986121"/>
                </a:lnTo>
                <a:lnTo>
                  <a:pt x="10881" y="940481"/>
                </a:lnTo>
                <a:lnTo>
                  <a:pt x="4624" y="894824"/>
                </a:lnTo>
                <a:lnTo>
                  <a:pt x="1013" y="849245"/>
                </a:lnTo>
                <a:lnTo>
                  <a:pt x="0" y="803842"/>
                </a:lnTo>
                <a:lnTo>
                  <a:pt x="1539" y="758711"/>
                </a:lnTo>
                <a:lnTo>
                  <a:pt x="5583" y="713950"/>
                </a:lnTo>
                <a:lnTo>
                  <a:pt x="12087" y="669654"/>
                </a:lnTo>
                <a:lnTo>
                  <a:pt x="21004" y="625921"/>
                </a:lnTo>
                <a:lnTo>
                  <a:pt x="32286" y="582847"/>
                </a:lnTo>
                <a:lnTo>
                  <a:pt x="45889" y="540529"/>
                </a:lnTo>
                <a:lnTo>
                  <a:pt x="61764" y="499064"/>
                </a:lnTo>
                <a:lnTo>
                  <a:pt x="79866" y="458549"/>
                </a:lnTo>
                <a:lnTo>
                  <a:pt x="100148" y="419080"/>
                </a:lnTo>
                <a:lnTo>
                  <a:pt x="122563" y="380754"/>
                </a:lnTo>
                <a:lnTo>
                  <a:pt x="147066" y="343667"/>
                </a:lnTo>
                <a:lnTo>
                  <a:pt x="173609" y="307918"/>
                </a:lnTo>
                <a:lnTo>
                  <a:pt x="202146" y="273601"/>
                </a:lnTo>
                <a:lnTo>
                  <a:pt x="232630" y="240814"/>
                </a:lnTo>
                <a:lnTo>
                  <a:pt x="265016" y="209655"/>
                </a:lnTo>
                <a:lnTo>
                  <a:pt x="299256" y="180218"/>
                </a:lnTo>
                <a:lnTo>
                  <a:pt x="335304" y="152602"/>
                </a:lnTo>
                <a:lnTo>
                  <a:pt x="373113" y="126903"/>
                </a:lnTo>
                <a:lnTo>
                  <a:pt x="412637" y="103218"/>
                </a:lnTo>
                <a:lnTo>
                  <a:pt x="453830" y="81643"/>
                </a:lnTo>
                <a:lnTo>
                  <a:pt x="496645" y="62275"/>
                </a:lnTo>
                <a:lnTo>
                  <a:pt x="541035" y="45212"/>
                </a:lnTo>
                <a:lnTo>
                  <a:pt x="587084" y="30585"/>
                </a:lnTo>
                <a:lnTo>
                  <a:pt x="633858" y="18726"/>
                </a:lnTo>
                <a:lnTo>
                  <a:pt x="681230" y="9660"/>
                </a:lnTo>
                <a:lnTo>
                  <a:pt x="729072" y="3409"/>
                </a:lnTo>
                <a:lnTo>
                  <a:pt x="777255" y="0"/>
                </a:lnTo>
                <a:lnTo>
                  <a:pt x="809386" y="808609"/>
                </a:lnTo>
                <a:lnTo>
                  <a:pt x="45989" y="1076960"/>
                </a:lnTo>
                <a:close/>
              </a:path>
            </a:pathLst>
          </a:custGeom>
          <a:ln w="19812">
            <a:solidFill>
              <a:srgbClr val="FFFFFF"/>
            </a:solidFill>
          </a:ln>
        </p:spPr>
        <p:txBody>
          <a:bodyPr wrap="square" lIns="0" tIns="0" rIns="0" bIns="0" rtlCol="0"/>
          <a:lstStyle/>
          <a:p>
            <a:endParaRPr/>
          </a:p>
        </p:txBody>
      </p:sp>
      <p:sp>
        <p:nvSpPr>
          <p:cNvPr id="29" name="object 29"/>
          <p:cNvSpPr/>
          <p:nvPr/>
        </p:nvSpPr>
        <p:spPr>
          <a:xfrm>
            <a:off x="6699567" y="3013329"/>
            <a:ext cx="0" cy="809625"/>
          </a:xfrm>
          <a:custGeom>
            <a:avLst/>
            <a:gdLst/>
            <a:ahLst/>
            <a:cxnLst/>
            <a:rect l="l" t="t" r="r" b="b"/>
            <a:pathLst>
              <a:path h="809625">
                <a:moveTo>
                  <a:pt x="0" y="0"/>
                </a:moveTo>
                <a:lnTo>
                  <a:pt x="0" y="809244"/>
                </a:lnTo>
              </a:path>
            </a:pathLst>
          </a:custGeom>
          <a:ln w="32130">
            <a:solidFill>
              <a:srgbClr val="9BBA58"/>
            </a:solidFill>
          </a:ln>
        </p:spPr>
        <p:txBody>
          <a:bodyPr wrap="square" lIns="0" tIns="0" rIns="0" bIns="0" rtlCol="0"/>
          <a:lstStyle/>
          <a:p>
            <a:endParaRPr/>
          </a:p>
        </p:txBody>
      </p:sp>
      <p:sp>
        <p:nvSpPr>
          <p:cNvPr id="30" name="object 30"/>
          <p:cNvSpPr/>
          <p:nvPr/>
        </p:nvSpPr>
        <p:spPr>
          <a:xfrm>
            <a:off x="6683502" y="3013329"/>
            <a:ext cx="32384" cy="809625"/>
          </a:xfrm>
          <a:custGeom>
            <a:avLst/>
            <a:gdLst/>
            <a:ahLst/>
            <a:cxnLst/>
            <a:rect l="l" t="t" r="r" b="b"/>
            <a:pathLst>
              <a:path w="32384" h="809625">
                <a:moveTo>
                  <a:pt x="0" y="635"/>
                </a:moveTo>
                <a:lnTo>
                  <a:pt x="8020" y="375"/>
                </a:lnTo>
                <a:lnTo>
                  <a:pt x="16065" y="174"/>
                </a:lnTo>
                <a:lnTo>
                  <a:pt x="24110" y="45"/>
                </a:lnTo>
                <a:lnTo>
                  <a:pt x="32130" y="0"/>
                </a:lnTo>
                <a:lnTo>
                  <a:pt x="32130" y="809244"/>
                </a:lnTo>
                <a:lnTo>
                  <a:pt x="0" y="635"/>
                </a:lnTo>
                <a:close/>
              </a:path>
            </a:pathLst>
          </a:custGeom>
          <a:ln w="19812">
            <a:solidFill>
              <a:srgbClr val="FFFFFF"/>
            </a:solidFill>
          </a:ln>
        </p:spPr>
        <p:txBody>
          <a:bodyPr wrap="square" lIns="0" tIns="0" rIns="0" bIns="0" rtlCol="0"/>
          <a:lstStyle/>
          <a:p>
            <a:endParaRPr/>
          </a:p>
        </p:txBody>
      </p:sp>
      <p:sp>
        <p:nvSpPr>
          <p:cNvPr id="31" name="object 31"/>
          <p:cNvSpPr txBox="1"/>
          <p:nvPr/>
        </p:nvSpPr>
        <p:spPr>
          <a:xfrm>
            <a:off x="6922499" y="3997727"/>
            <a:ext cx="569991" cy="259045"/>
          </a:xfrm>
          <a:prstGeom prst="rect">
            <a:avLst/>
          </a:prstGeom>
        </p:spPr>
        <p:txBody>
          <a:bodyPr vert="horz" wrap="square" lIns="0" tIns="12700" rIns="0" bIns="0" rtlCol="0">
            <a:spAutoFit/>
          </a:bodyPr>
          <a:lstStyle/>
          <a:p>
            <a:pPr marL="12700">
              <a:lnSpc>
                <a:spcPct val="100000"/>
              </a:lnSpc>
              <a:spcBef>
                <a:spcPts val="100"/>
              </a:spcBef>
            </a:pPr>
            <a:r>
              <a:rPr sz="1600" dirty="0">
                <a:latin typeface="Calibri"/>
                <a:cs typeface="Calibri"/>
              </a:rPr>
              <a:t>6</a:t>
            </a:r>
            <a:r>
              <a:rPr sz="1600" spc="5" dirty="0">
                <a:latin typeface="Calibri"/>
                <a:cs typeface="Calibri"/>
              </a:rPr>
              <a:t>9</a:t>
            </a:r>
            <a:r>
              <a:rPr sz="1600" spc="-5" dirty="0">
                <a:latin typeface="Calibri"/>
                <a:cs typeface="Calibri"/>
              </a:rPr>
              <a:t>.6%</a:t>
            </a:r>
            <a:endParaRPr sz="1600">
              <a:latin typeface="Calibri"/>
              <a:cs typeface="Calibri"/>
            </a:endParaRPr>
          </a:p>
        </p:txBody>
      </p:sp>
      <p:sp>
        <p:nvSpPr>
          <p:cNvPr id="32" name="object 32"/>
          <p:cNvSpPr txBox="1"/>
          <p:nvPr/>
        </p:nvSpPr>
        <p:spPr>
          <a:xfrm>
            <a:off x="5988923" y="3435625"/>
            <a:ext cx="569991" cy="259045"/>
          </a:xfrm>
          <a:prstGeom prst="rect">
            <a:avLst/>
          </a:prstGeom>
        </p:spPr>
        <p:txBody>
          <a:bodyPr vert="horz" wrap="square" lIns="0" tIns="12700" rIns="0" bIns="0" rtlCol="0">
            <a:spAutoFit/>
          </a:bodyPr>
          <a:lstStyle/>
          <a:p>
            <a:pPr marL="12700">
              <a:lnSpc>
                <a:spcPct val="100000"/>
              </a:lnSpc>
              <a:spcBef>
                <a:spcPts val="100"/>
              </a:spcBef>
            </a:pPr>
            <a:r>
              <a:rPr sz="1600" dirty="0">
                <a:latin typeface="Calibri"/>
                <a:cs typeface="Calibri"/>
              </a:rPr>
              <a:t>2</a:t>
            </a:r>
            <a:r>
              <a:rPr sz="1600" spc="5" dirty="0">
                <a:latin typeface="Calibri"/>
                <a:cs typeface="Calibri"/>
              </a:rPr>
              <a:t>9</a:t>
            </a:r>
            <a:r>
              <a:rPr sz="1600" spc="-5" dirty="0">
                <a:latin typeface="Calibri"/>
                <a:cs typeface="Calibri"/>
              </a:rPr>
              <a:t>.7%</a:t>
            </a:r>
            <a:endParaRPr sz="1600" dirty="0">
              <a:latin typeface="Calibri"/>
              <a:cs typeface="Calibri"/>
            </a:endParaRPr>
          </a:p>
        </p:txBody>
      </p:sp>
      <p:sp>
        <p:nvSpPr>
          <p:cNvPr id="33" name="object 33"/>
          <p:cNvSpPr txBox="1"/>
          <p:nvPr/>
        </p:nvSpPr>
        <p:spPr>
          <a:xfrm>
            <a:off x="6516467" y="2778145"/>
            <a:ext cx="461166" cy="259045"/>
          </a:xfrm>
          <a:prstGeom prst="rect">
            <a:avLst/>
          </a:prstGeom>
        </p:spPr>
        <p:txBody>
          <a:bodyPr vert="horz" wrap="square" lIns="0" tIns="12700" rIns="0" bIns="0" rtlCol="0">
            <a:spAutoFit/>
          </a:bodyPr>
          <a:lstStyle/>
          <a:p>
            <a:pPr marL="12700">
              <a:lnSpc>
                <a:spcPct val="100000"/>
              </a:lnSpc>
              <a:spcBef>
                <a:spcPts val="100"/>
              </a:spcBef>
            </a:pPr>
            <a:r>
              <a:rPr sz="1600" dirty="0">
                <a:latin typeface="Calibri"/>
                <a:cs typeface="Calibri"/>
              </a:rPr>
              <a:t>0.6%</a:t>
            </a:r>
            <a:endParaRPr sz="1600">
              <a:latin typeface="Calibri"/>
              <a:cs typeface="Calibri"/>
            </a:endParaRPr>
          </a:p>
        </p:txBody>
      </p:sp>
      <p:sp>
        <p:nvSpPr>
          <p:cNvPr id="34" name="object 34"/>
          <p:cNvSpPr/>
          <p:nvPr/>
        </p:nvSpPr>
        <p:spPr>
          <a:xfrm>
            <a:off x="7824978" y="3152394"/>
            <a:ext cx="83820" cy="83820"/>
          </a:xfrm>
          <a:custGeom>
            <a:avLst/>
            <a:gdLst/>
            <a:ahLst/>
            <a:cxnLst/>
            <a:rect l="l" t="t" r="r" b="b"/>
            <a:pathLst>
              <a:path w="83820" h="83819">
                <a:moveTo>
                  <a:pt x="0" y="83820"/>
                </a:moveTo>
                <a:lnTo>
                  <a:pt x="83820" y="83820"/>
                </a:lnTo>
                <a:lnTo>
                  <a:pt x="83820" y="0"/>
                </a:lnTo>
                <a:lnTo>
                  <a:pt x="0" y="0"/>
                </a:lnTo>
                <a:lnTo>
                  <a:pt x="0" y="83820"/>
                </a:lnTo>
                <a:close/>
              </a:path>
            </a:pathLst>
          </a:custGeom>
          <a:solidFill>
            <a:srgbClr val="4F81BC"/>
          </a:solidFill>
        </p:spPr>
        <p:txBody>
          <a:bodyPr wrap="square" lIns="0" tIns="0" rIns="0" bIns="0" rtlCol="0"/>
          <a:lstStyle/>
          <a:p>
            <a:endParaRPr/>
          </a:p>
        </p:txBody>
      </p:sp>
      <p:sp>
        <p:nvSpPr>
          <p:cNvPr id="35" name="object 35"/>
          <p:cNvSpPr txBox="1"/>
          <p:nvPr/>
        </p:nvSpPr>
        <p:spPr>
          <a:xfrm>
            <a:off x="7934325" y="3075813"/>
            <a:ext cx="1543685" cy="197490"/>
          </a:xfrm>
          <a:prstGeom prst="rect">
            <a:avLst/>
          </a:prstGeom>
        </p:spPr>
        <p:txBody>
          <a:bodyPr vert="horz" wrap="square" lIns="0" tIns="12700" rIns="0" bIns="0" rtlCol="0">
            <a:spAutoFit/>
          </a:bodyPr>
          <a:lstStyle/>
          <a:p>
            <a:pPr marL="12700">
              <a:lnSpc>
                <a:spcPct val="100000"/>
              </a:lnSpc>
              <a:spcBef>
                <a:spcPts val="100"/>
              </a:spcBef>
            </a:pPr>
            <a:r>
              <a:rPr sz="1200" dirty="0">
                <a:latin typeface="ＭＳ Ｐゴシック"/>
                <a:cs typeface="ＭＳ Ｐゴシック"/>
              </a:rPr>
              <a:t>国の示す対象要件のみ</a:t>
            </a:r>
            <a:endParaRPr sz="1200">
              <a:latin typeface="ＭＳ Ｐゴシック"/>
              <a:cs typeface="ＭＳ Ｐゴシック"/>
            </a:endParaRPr>
          </a:p>
        </p:txBody>
      </p:sp>
      <p:sp>
        <p:nvSpPr>
          <p:cNvPr id="36" name="object 36"/>
          <p:cNvSpPr/>
          <p:nvPr/>
        </p:nvSpPr>
        <p:spPr>
          <a:xfrm>
            <a:off x="7824978" y="3801617"/>
            <a:ext cx="83820" cy="83820"/>
          </a:xfrm>
          <a:custGeom>
            <a:avLst/>
            <a:gdLst/>
            <a:ahLst/>
            <a:cxnLst/>
            <a:rect l="l" t="t" r="r" b="b"/>
            <a:pathLst>
              <a:path w="83820" h="83820">
                <a:moveTo>
                  <a:pt x="0" y="83819"/>
                </a:moveTo>
                <a:lnTo>
                  <a:pt x="83820" y="83819"/>
                </a:lnTo>
                <a:lnTo>
                  <a:pt x="83820" y="0"/>
                </a:lnTo>
                <a:lnTo>
                  <a:pt x="0" y="0"/>
                </a:lnTo>
                <a:lnTo>
                  <a:pt x="0" y="83819"/>
                </a:lnTo>
                <a:close/>
              </a:path>
            </a:pathLst>
          </a:custGeom>
          <a:solidFill>
            <a:srgbClr val="C0504D"/>
          </a:solidFill>
        </p:spPr>
        <p:txBody>
          <a:bodyPr wrap="square" lIns="0" tIns="0" rIns="0" bIns="0" rtlCol="0"/>
          <a:lstStyle/>
          <a:p>
            <a:endParaRPr/>
          </a:p>
        </p:txBody>
      </p:sp>
      <p:sp>
        <p:nvSpPr>
          <p:cNvPr id="37" name="object 37"/>
          <p:cNvSpPr txBox="1"/>
          <p:nvPr/>
        </p:nvSpPr>
        <p:spPr>
          <a:xfrm>
            <a:off x="7934325" y="3725113"/>
            <a:ext cx="1071880" cy="197490"/>
          </a:xfrm>
          <a:prstGeom prst="rect">
            <a:avLst/>
          </a:prstGeom>
        </p:spPr>
        <p:txBody>
          <a:bodyPr vert="horz" wrap="square" lIns="0" tIns="12700" rIns="0" bIns="0" rtlCol="0">
            <a:spAutoFit/>
          </a:bodyPr>
          <a:lstStyle/>
          <a:p>
            <a:pPr marL="12700">
              <a:lnSpc>
                <a:spcPct val="100000"/>
              </a:lnSpc>
              <a:spcBef>
                <a:spcPts val="100"/>
              </a:spcBef>
            </a:pPr>
            <a:r>
              <a:rPr sz="1200" dirty="0">
                <a:latin typeface="ＭＳ Ｐゴシック"/>
                <a:cs typeface="ＭＳ Ｐゴシック"/>
              </a:rPr>
              <a:t>独</a:t>
            </a:r>
            <a:r>
              <a:rPr sz="1200" spc="-5" dirty="0">
                <a:latin typeface="ＭＳ Ｐゴシック"/>
                <a:cs typeface="ＭＳ Ｐゴシック"/>
              </a:rPr>
              <a:t>自</a:t>
            </a:r>
            <a:r>
              <a:rPr sz="1200" dirty="0">
                <a:latin typeface="ＭＳ Ｐゴシック"/>
                <a:cs typeface="ＭＳ Ｐゴシック"/>
              </a:rPr>
              <a:t>要</a:t>
            </a:r>
            <a:r>
              <a:rPr sz="1200" spc="-5" dirty="0">
                <a:latin typeface="ＭＳ Ｐゴシック"/>
                <a:cs typeface="ＭＳ Ｐゴシック"/>
              </a:rPr>
              <a:t>件</a:t>
            </a:r>
            <a:r>
              <a:rPr sz="1200" dirty="0">
                <a:latin typeface="ＭＳ Ｐゴシック"/>
                <a:cs typeface="ＭＳ Ｐゴシック"/>
              </a:rPr>
              <a:t>を付加</a:t>
            </a:r>
          </a:p>
        </p:txBody>
      </p:sp>
      <p:sp>
        <p:nvSpPr>
          <p:cNvPr id="38" name="object 38"/>
          <p:cNvSpPr/>
          <p:nvPr/>
        </p:nvSpPr>
        <p:spPr>
          <a:xfrm>
            <a:off x="7824978" y="4450841"/>
            <a:ext cx="83820" cy="83820"/>
          </a:xfrm>
          <a:custGeom>
            <a:avLst/>
            <a:gdLst/>
            <a:ahLst/>
            <a:cxnLst/>
            <a:rect l="l" t="t" r="r" b="b"/>
            <a:pathLst>
              <a:path w="83820" h="83820">
                <a:moveTo>
                  <a:pt x="0" y="83819"/>
                </a:moveTo>
                <a:lnTo>
                  <a:pt x="83820" y="83819"/>
                </a:lnTo>
                <a:lnTo>
                  <a:pt x="83820" y="0"/>
                </a:lnTo>
                <a:lnTo>
                  <a:pt x="0" y="0"/>
                </a:lnTo>
                <a:lnTo>
                  <a:pt x="0" y="83819"/>
                </a:lnTo>
                <a:close/>
              </a:path>
            </a:pathLst>
          </a:custGeom>
          <a:solidFill>
            <a:srgbClr val="9BBA58"/>
          </a:solidFill>
        </p:spPr>
        <p:txBody>
          <a:bodyPr wrap="square" lIns="0" tIns="0" rIns="0" bIns="0" rtlCol="0"/>
          <a:lstStyle/>
          <a:p>
            <a:endParaRPr/>
          </a:p>
        </p:txBody>
      </p:sp>
      <p:sp>
        <p:nvSpPr>
          <p:cNvPr id="39" name="object 39"/>
          <p:cNvSpPr txBox="1"/>
          <p:nvPr/>
        </p:nvSpPr>
        <p:spPr>
          <a:xfrm>
            <a:off x="7934325" y="4375150"/>
            <a:ext cx="330200" cy="197490"/>
          </a:xfrm>
          <a:prstGeom prst="rect">
            <a:avLst/>
          </a:prstGeom>
        </p:spPr>
        <p:txBody>
          <a:bodyPr vert="horz" wrap="square" lIns="0" tIns="12700" rIns="0" bIns="0" rtlCol="0">
            <a:spAutoFit/>
          </a:bodyPr>
          <a:lstStyle/>
          <a:p>
            <a:pPr marL="12700">
              <a:lnSpc>
                <a:spcPct val="100000"/>
              </a:lnSpc>
              <a:spcBef>
                <a:spcPts val="100"/>
              </a:spcBef>
            </a:pPr>
            <a:r>
              <a:rPr sz="1200" dirty="0">
                <a:latin typeface="ＭＳ Ｐゴシック"/>
                <a:cs typeface="ＭＳ Ｐゴシック"/>
              </a:rPr>
              <a:t>不明</a:t>
            </a:r>
            <a:endParaRPr sz="1200">
              <a:latin typeface="ＭＳ Ｐゴシック"/>
              <a:cs typeface="ＭＳ Ｐゴシック"/>
            </a:endParaRPr>
          </a:p>
        </p:txBody>
      </p:sp>
      <p:sp>
        <p:nvSpPr>
          <p:cNvPr id="40" name="object 40"/>
          <p:cNvSpPr/>
          <p:nvPr/>
        </p:nvSpPr>
        <p:spPr>
          <a:xfrm>
            <a:off x="4018026" y="3479291"/>
            <a:ext cx="1755775" cy="129539"/>
          </a:xfrm>
          <a:custGeom>
            <a:avLst/>
            <a:gdLst/>
            <a:ahLst/>
            <a:cxnLst/>
            <a:rect l="l" t="t" r="r" b="b"/>
            <a:pathLst>
              <a:path w="1755775" h="129539">
                <a:moveTo>
                  <a:pt x="1625853" y="0"/>
                </a:moveTo>
                <a:lnTo>
                  <a:pt x="1625853" y="129540"/>
                </a:lnTo>
                <a:lnTo>
                  <a:pt x="1729486" y="77724"/>
                </a:lnTo>
                <a:lnTo>
                  <a:pt x="1638808" y="77724"/>
                </a:lnTo>
                <a:lnTo>
                  <a:pt x="1638808" y="51816"/>
                </a:lnTo>
                <a:lnTo>
                  <a:pt x="1729486" y="51816"/>
                </a:lnTo>
                <a:lnTo>
                  <a:pt x="1625853" y="0"/>
                </a:lnTo>
                <a:close/>
              </a:path>
              <a:path w="1755775" h="129539">
                <a:moveTo>
                  <a:pt x="1625853" y="51816"/>
                </a:moveTo>
                <a:lnTo>
                  <a:pt x="0" y="51816"/>
                </a:lnTo>
                <a:lnTo>
                  <a:pt x="0" y="77724"/>
                </a:lnTo>
                <a:lnTo>
                  <a:pt x="1625853" y="77724"/>
                </a:lnTo>
                <a:lnTo>
                  <a:pt x="1625853" y="51816"/>
                </a:lnTo>
                <a:close/>
              </a:path>
              <a:path w="1755775" h="129539">
                <a:moveTo>
                  <a:pt x="1729486" y="51816"/>
                </a:moveTo>
                <a:lnTo>
                  <a:pt x="1638808" y="51816"/>
                </a:lnTo>
                <a:lnTo>
                  <a:pt x="1638808" y="77724"/>
                </a:lnTo>
                <a:lnTo>
                  <a:pt x="1729486" y="77724"/>
                </a:lnTo>
                <a:lnTo>
                  <a:pt x="1755394" y="64770"/>
                </a:lnTo>
                <a:lnTo>
                  <a:pt x="1729486" y="51816"/>
                </a:lnTo>
                <a:close/>
              </a:path>
            </a:pathLst>
          </a:custGeom>
          <a:solidFill>
            <a:srgbClr val="497DBA"/>
          </a:solidFill>
        </p:spPr>
        <p:txBody>
          <a:bodyPr wrap="square" lIns="0" tIns="0" rIns="0" bIns="0" rtlCol="0"/>
          <a:lstStyle/>
          <a:p>
            <a:endParaRPr/>
          </a:p>
        </p:txBody>
      </p:sp>
      <p:sp>
        <p:nvSpPr>
          <p:cNvPr id="41" name="object 41"/>
          <p:cNvSpPr/>
          <p:nvPr/>
        </p:nvSpPr>
        <p:spPr>
          <a:xfrm>
            <a:off x="7689342" y="3664458"/>
            <a:ext cx="1550035" cy="337185"/>
          </a:xfrm>
          <a:custGeom>
            <a:avLst/>
            <a:gdLst/>
            <a:ahLst/>
            <a:cxnLst/>
            <a:rect l="l" t="t" r="r" b="b"/>
            <a:pathLst>
              <a:path w="1550034" h="337185">
                <a:moveTo>
                  <a:pt x="0" y="56134"/>
                </a:moveTo>
                <a:lnTo>
                  <a:pt x="4413" y="34290"/>
                </a:lnTo>
                <a:lnTo>
                  <a:pt x="16446" y="16446"/>
                </a:lnTo>
                <a:lnTo>
                  <a:pt x="34289" y="4413"/>
                </a:lnTo>
                <a:lnTo>
                  <a:pt x="56133" y="0"/>
                </a:lnTo>
                <a:lnTo>
                  <a:pt x="1493774" y="0"/>
                </a:lnTo>
                <a:lnTo>
                  <a:pt x="1515617" y="4413"/>
                </a:lnTo>
                <a:lnTo>
                  <a:pt x="1533461" y="16446"/>
                </a:lnTo>
                <a:lnTo>
                  <a:pt x="1545494" y="34290"/>
                </a:lnTo>
                <a:lnTo>
                  <a:pt x="1549907" y="56134"/>
                </a:lnTo>
                <a:lnTo>
                  <a:pt x="1549907" y="280670"/>
                </a:lnTo>
                <a:lnTo>
                  <a:pt x="1545494" y="302514"/>
                </a:lnTo>
                <a:lnTo>
                  <a:pt x="1533461" y="320357"/>
                </a:lnTo>
                <a:lnTo>
                  <a:pt x="1515618" y="332390"/>
                </a:lnTo>
                <a:lnTo>
                  <a:pt x="1493774" y="336804"/>
                </a:lnTo>
                <a:lnTo>
                  <a:pt x="56133" y="336804"/>
                </a:lnTo>
                <a:lnTo>
                  <a:pt x="34290" y="332390"/>
                </a:lnTo>
                <a:lnTo>
                  <a:pt x="16446" y="320357"/>
                </a:lnTo>
                <a:lnTo>
                  <a:pt x="4413" y="302514"/>
                </a:lnTo>
                <a:lnTo>
                  <a:pt x="0" y="280670"/>
                </a:lnTo>
                <a:lnTo>
                  <a:pt x="0" y="56134"/>
                </a:lnTo>
                <a:close/>
              </a:path>
            </a:pathLst>
          </a:custGeom>
          <a:ln w="25908">
            <a:solidFill>
              <a:srgbClr val="C0504D"/>
            </a:solidFill>
          </a:ln>
        </p:spPr>
        <p:txBody>
          <a:bodyPr wrap="square" lIns="0" tIns="0" rIns="0" bIns="0" rtlCol="0"/>
          <a:lstStyle/>
          <a:p>
            <a:endParaRPr/>
          </a:p>
        </p:txBody>
      </p:sp>
      <p:sp>
        <p:nvSpPr>
          <p:cNvPr id="42" name="object 42"/>
          <p:cNvSpPr/>
          <p:nvPr/>
        </p:nvSpPr>
        <p:spPr>
          <a:xfrm>
            <a:off x="56388" y="2564892"/>
            <a:ext cx="2159635" cy="307975"/>
          </a:xfrm>
          <a:custGeom>
            <a:avLst/>
            <a:gdLst/>
            <a:ahLst/>
            <a:cxnLst/>
            <a:rect l="l" t="t" r="r" b="b"/>
            <a:pathLst>
              <a:path w="2159635" h="307975">
                <a:moveTo>
                  <a:pt x="0" y="307848"/>
                </a:moveTo>
                <a:lnTo>
                  <a:pt x="2159508" y="307848"/>
                </a:lnTo>
                <a:lnTo>
                  <a:pt x="2159508" y="0"/>
                </a:lnTo>
                <a:lnTo>
                  <a:pt x="0" y="0"/>
                </a:lnTo>
                <a:lnTo>
                  <a:pt x="0" y="307848"/>
                </a:lnTo>
                <a:close/>
              </a:path>
            </a:pathLst>
          </a:custGeom>
          <a:solidFill>
            <a:srgbClr val="EBF0DE"/>
          </a:solidFill>
        </p:spPr>
        <p:txBody>
          <a:bodyPr wrap="square" lIns="0" tIns="0" rIns="0" bIns="0" rtlCol="0"/>
          <a:lstStyle/>
          <a:p>
            <a:endParaRPr dirty="0">
              <a:latin typeface="ＭＳ Ｐゴシック" panose="020B0600070205080204" pitchFamily="50" charset="-128"/>
              <a:ea typeface="ＭＳ Ｐゴシック" panose="020B0600070205080204" pitchFamily="50" charset="-128"/>
            </a:endParaRPr>
          </a:p>
        </p:txBody>
      </p:sp>
      <p:sp>
        <p:nvSpPr>
          <p:cNvPr id="43" name="object 43"/>
          <p:cNvSpPr txBox="1"/>
          <p:nvPr/>
        </p:nvSpPr>
        <p:spPr>
          <a:xfrm>
            <a:off x="146405" y="2592451"/>
            <a:ext cx="1982470" cy="228909"/>
          </a:xfrm>
          <a:prstGeom prst="rect">
            <a:avLst/>
          </a:prstGeom>
        </p:spPr>
        <p:txBody>
          <a:bodyPr vert="horz" wrap="square" lIns="0" tIns="13335" rIns="0" bIns="0" rtlCol="0">
            <a:spAutoFit/>
          </a:bodyPr>
          <a:lstStyle/>
          <a:p>
            <a:pPr marL="12700">
              <a:lnSpc>
                <a:spcPct val="100000"/>
              </a:lnSpc>
              <a:spcBef>
                <a:spcPts val="105"/>
              </a:spcBef>
            </a:pPr>
            <a:r>
              <a:rPr sz="1400" dirty="0">
                <a:latin typeface="ＭＳ Ｐゴシック" panose="020B0600070205080204" pitchFamily="50" charset="-128"/>
                <a:ea typeface="ＭＳ Ｐゴシック" panose="020B0600070205080204" pitchFamily="50" charset="-128"/>
                <a:cs typeface="PMingLiU"/>
              </a:rPr>
              <a:t>２．簡</a:t>
            </a:r>
            <a:r>
              <a:rPr sz="1400" spc="-15" dirty="0">
                <a:latin typeface="ＭＳ Ｐゴシック" panose="020B0600070205080204" pitchFamily="50" charset="-128"/>
                <a:ea typeface="ＭＳ Ｐゴシック" panose="020B0600070205080204" pitchFamily="50" charset="-128"/>
                <a:cs typeface="PMingLiU"/>
              </a:rPr>
              <a:t>素</a:t>
            </a:r>
            <a:r>
              <a:rPr sz="1400" dirty="0">
                <a:latin typeface="ＭＳ Ｐゴシック" panose="020B0600070205080204" pitchFamily="50" charset="-128"/>
                <a:ea typeface="ＭＳ Ｐゴシック" panose="020B0600070205080204" pitchFamily="50" charset="-128"/>
                <a:cs typeface="PMingLiU"/>
              </a:rPr>
              <a:t>化実</a:t>
            </a:r>
            <a:r>
              <a:rPr sz="1400" spc="-15" dirty="0">
                <a:latin typeface="ＭＳ Ｐゴシック" panose="020B0600070205080204" pitchFamily="50" charset="-128"/>
                <a:ea typeface="ＭＳ Ｐゴシック" panose="020B0600070205080204" pitchFamily="50" charset="-128"/>
                <a:cs typeface="PMingLiU"/>
              </a:rPr>
              <a:t>施保</a:t>
            </a:r>
            <a:r>
              <a:rPr sz="1400" dirty="0">
                <a:latin typeface="ＭＳ Ｐゴシック" panose="020B0600070205080204" pitchFamily="50" charset="-128"/>
                <a:ea typeface="ＭＳ Ｐゴシック" panose="020B0600070205080204" pitchFamily="50" charset="-128"/>
                <a:cs typeface="PMingLiU"/>
              </a:rPr>
              <a:t>険者数</a:t>
            </a:r>
          </a:p>
        </p:txBody>
      </p:sp>
      <p:sp>
        <p:nvSpPr>
          <p:cNvPr id="44" name="object 44"/>
          <p:cNvSpPr/>
          <p:nvPr/>
        </p:nvSpPr>
        <p:spPr>
          <a:xfrm>
            <a:off x="8993123" y="4001261"/>
            <a:ext cx="129539" cy="1296035"/>
          </a:xfrm>
          <a:custGeom>
            <a:avLst/>
            <a:gdLst/>
            <a:ahLst/>
            <a:cxnLst/>
            <a:rect l="l" t="t" r="r" b="b"/>
            <a:pathLst>
              <a:path w="129540" h="1296035">
                <a:moveTo>
                  <a:pt x="51816" y="1166495"/>
                </a:moveTo>
                <a:lnTo>
                  <a:pt x="0" y="1166495"/>
                </a:lnTo>
                <a:lnTo>
                  <a:pt x="64770" y="1296035"/>
                </a:lnTo>
                <a:lnTo>
                  <a:pt x="123063" y="1179449"/>
                </a:lnTo>
                <a:lnTo>
                  <a:pt x="51816" y="1179449"/>
                </a:lnTo>
                <a:lnTo>
                  <a:pt x="51816" y="1166495"/>
                </a:lnTo>
                <a:close/>
              </a:path>
              <a:path w="129540" h="1296035">
                <a:moveTo>
                  <a:pt x="77724" y="0"/>
                </a:moveTo>
                <a:lnTo>
                  <a:pt x="51816" y="0"/>
                </a:lnTo>
                <a:lnTo>
                  <a:pt x="51816" y="1179449"/>
                </a:lnTo>
                <a:lnTo>
                  <a:pt x="77724" y="1179449"/>
                </a:lnTo>
                <a:lnTo>
                  <a:pt x="77724" y="0"/>
                </a:lnTo>
                <a:close/>
              </a:path>
              <a:path w="129540" h="1296035">
                <a:moveTo>
                  <a:pt x="129540" y="1166495"/>
                </a:moveTo>
                <a:lnTo>
                  <a:pt x="77724" y="1166495"/>
                </a:lnTo>
                <a:lnTo>
                  <a:pt x="77724" y="1179449"/>
                </a:lnTo>
                <a:lnTo>
                  <a:pt x="123063" y="1179449"/>
                </a:lnTo>
                <a:lnTo>
                  <a:pt x="129540" y="1166495"/>
                </a:lnTo>
                <a:close/>
              </a:path>
            </a:pathLst>
          </a:custGeom>
          <a:solidFill>
            <a:srgbClr val="C0504D"/>
          </a:solidFill>
        </p:spPr>
        <p:txBody>
          <a:bodyPr wrap="square" lIns="0" tIns="0" rIns="0" bIns="0" rtlCol="0"/>
          <a:lstStyle/>
          <a:p>
            <a:endParaRPr/>
          </a:p>
        </p:txBody>
      </p:sp>
      <p:sp>
        <p:nvSpPr>
          <p:cNvPr id="45" name="object 45"/>
          <p:cNvSpPr/>
          <p:nvPr/>
        </p:nvSpPr>
        <p:spPr>
          <a:xfrm>
            <a:off x="56388" y="693419"/>
            <a:ext cx="1800225" cy="306705"/>
          </a:xfrm>
          <a:custGeom>
            <a:avLst/>
            <a:gdLst/>
            <a:ahLst/>
            <a:cxnLst/>
            <a:rect l="l" t="t" r="r" b="b"/>
            <a:pathLst>
              <a:path w="1800225" h="306705">
                <a:moveTo>
                  <a:pt x="0" y="306324"/>
                </a:moveTo>
                <a:lnTo>
                  <a:pt x="1799844" y="306324"/>
                </a:lnTo>
                <a:lnTo>
                  <a:pt x="1799844" y="0"/>
                </a:lnTo>
                <a:lnTo>
                  <a:pt x="0" y="0"/>
                </a:lnTo>
                <a:lnTo>
                  <a:pt x="0" y="306324"/>
                </a:lnTo>
                <a:close/>
              </a:path>
            </a:pathLst>
          </a:custGeom>
          <a:solidFill>
            <a:srgbClr val="EBF0DE"/>
          </a:solidFill>
        </p:spPr>
        <p:txBody>
          <a:bodyPr wrap="square" lIns="0" tIns="0" rIns="0" bIns="0" rtlCol="0"/>
          <a:lstStyle/>
          <a:p>
            <a:endParaRPr/>
          </a:p>
        </p:txBody>
      </p:sp>
      <p:sp>
        <p:nvSpPr>
          <p:cNvPr id="46" name="object 46"/>
          <p:cNvSpPr txBox="1"/>
          <p:nvPr/>
        </p:nvSpPr>
        <p:spPr>
          <a:xfrm>
            <a:off x="143357" y="719708"/>
            <a:ext cx="1625600" cy="228909"/>
          </a:xfrm>
          <a:prstGeom prst="rect">
            <a:avLst/>
          </a:prstGeom>
        </p:spPr>
        <p:txBody>
          <a:bodyPr vert="horz" wrap="square" lIns="0" tIns="13335" rIns="0" bIns="0" rtlCol="0">
            <a:spAutoFit/>
          </a:bodyPr>
          <a:lstStyle/>
          <a:p>
            <a:pPr marL="12700">
              <a:lnSpc>
                <a:spcPct val="100000"/>
              </a:lnSpc>
              <a:spcBef>
                <a:spcPts val="105"/>
              </a:spcBef>
            </a:pPr>
            <a:r>
              <a:rPr sz="1400" dirty="0">
                <a:latin typeface="ＭＳ Ｐゴシック" panose="020B0600070205080204" pitchFamily="50" charset="-128"/>
                <a:ea typeface="ＭＳ Ｐゴシック" panose="020B0600070205080204" pitchFamily="50" charset="-128"/>
                <a:cs typeface="PMingLiU"/>
              </a:rPr>
              <a:t>１．簡</a:t>
            </a:r>
            <a:r>
              <a:rPr sz="1400" spc="-15" dirty="0">
                <a:latin typeface="ＭＳ Ｐゴシック" panose="020B0600070205080204" pitchFamily="50" charset="-128"/>
                <a:ea typeface="ＭＳ Ｐゴシック" panose="020B0600070205080204" pitchFamily="50" charset="-128"/>
                <a:cs typeface="PMingLiU"/>
              </a:rPr>
              <a:t>素</a:t>
            </a:r>
            <a:r>
              <a:rPr sz="1400" dirty="0">
                <a:latin typeface="ＭＳ Ｐゴシック" panose="020B0600070205080204" pitchFamily="50" charset="-128"/>
                <a:ea typeface="ＭＳ Ｐゴシック" panose="020B0600070205080204" pitchFamily="50" charset="-128"/>
                <a:cs typeface="PMingLiU"/>
              </a:rPr>
              <a:t>化実</a:t>
            </a:r>
            <a:r>
              <a:rPr sz="1400" spc="-15" dirty="0">
                <a:latin typeface="ＭＳ Ｐゴシック" panose="020B0600070205080204" pitchFamily="50" charset="-128"/>
                <a:ea typeface="ＭＳ Ｐゴシック" panose="020B0600070205080204" pitchFamily="50" charset="-128"/>
                <a:cs typeface="PMingLiU"/>
              </a:rPr>
              <a:t>施割</a:t>
            </a:r>
            <a:r>
              <a:rPr sz="1400" dirty="0">
                <a:latin typeface="ＭＳ Ｐゴシック" panose="020B0600070205080204" pitchFamily="50" charset="-128"/>
                <a:ea typeface="ＭＳ Ｐゴシック" panose="020B0600070205080204" pitchFamily="50" charset="-128"/>
                <a:cs typeface="PMingLiU"/>
              </a:rPr>
              <a:t>合</a:t>
            </a:r>
          </a:p>
        </p:txBody>
      </p:sp>
      <p:graphicFrame>
        <p:nvGraphicFramePr>
          <p:cNvPr id="47" name="object 47"/>
          <p:cNvGraphicFramePr>
            <a:graphicFrameLocks noGrp="1"/>
          </p:cNvGraphicFramePr>
          <p:nvPr/>
        </p:nvGraphicFramePr>
        <p:xfrm>
          <a:off x="338137" y="1066164"/>
          <a:ext cx="9218294" cy="1019427"/>
        </p:xfrm>
        <a:graphic>
          <a:graphicData uri="http://schemas.openxmlformats.org/drawingml/2006/table">
            <a:tbl>
              <a:tblPr firstRow="1" bandRow="1">
                <a:tableStyleId>{2D5ABB26-0587-4C30-8999-92F81FD0307C}</a:tableStyleId>
              </a:tblPr>
              <a:tblGrid>
                <a:gridCol w="288290"/>
                <a:gridCol w="288290"/>
                <a:gridCol w="2088514"/>
                <a:gridCol w="819150"/>
                <a:gridCol w="819150"/>
                <a:gridCol w="819150"/>
                <a:gridCol w="819150"/>
                <a:gridCol w="819150"/>
                <a:gridCol w="819150"/>
                <a:gridCol w="819150"/>
                <a:gridCol w="819150"/>
              </a:tblGrid>
              <a:tr h="254888">
                <a:tc gridSpan="3">
                  <a:txBody>
                    <a:bodyPr/>
                    <a:lstStyle/>
                    <a:p>
                      <a:pPr>
                        <a:lnSpc>
                          <a:spcPct val="100000"/>
                        </a:lnSpc>
                      </a:pPr>
                      <a:endParaRPr sz="1100" dirty="0">
                        <a:latin typeface="Times New Roman"/>
                        <a:cs typeface="Times New Roman"/>
                      </a:endParaRPr>
                    </a:p>
                  </a:txBody>
                  <a:tcPr marL="0" marR="0" marT="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hMerge="1">
                  <a:txBody>
                    <a:bodyPr/>
                    <a:lstStyle/>
                    <a:p>
                      <a:endParaRPr/>
                    </a:p>
                  </a:txBody>
                  <a:tcPr marL="0" marR="0" marT="0" marB="0"/>
                </a:tc>
                <a:tc hMerge="1">
                  <a:txBody>
                    <a:bodyPr/>
                    <a:lstStyle/>
                    <a:p>
                      <a:endParaRPr/>
                    </a:p>
                  </a:txBody>
                  <a:tcPr marL="0" marR="0" marT="0" marB="0"/>
                </a:tc>
                <a:tc>
                  <a:txBody>
                    <a:bodyPr/>
                    <a:lstStyle/>
                    <a:p>
                      <a:pPr marL="257810">
                        <a:lnSpc>
                          <a:spcPct val="100000"/>
                        </a:lnSpc>
                        <a:spcBef>
                          <a:spcPts val="235"/>
                        </a:spcBef>
                      </a:pPr>
                      <a:r>
                        <a:rPr sz="1200" dirty="0">
                          <a:latin typeface="ＭＳ Ｐゴシック"/>
                          <a:cs typeface="ＭＳ Ｐゴシック"/>
                        </a:rPr>
                        <a:t>合計</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30175">
                        <a:lnSpc>
                          <a:spcPct val="100000"/>
                        </a:lnSpc>
                        <a:spcBef>
                          <a:spcPts val="235"/>
                        </a:spcBef>
                      </a:pPr>
                      <a:r>
                        <a:rPr sz="1200" dirty="0">
                          <a:latin typeface="ＭＳ Ｐゴシック"/>
                          <a:cs typeface="ＭＳ Ｐゴシック"/>
                        </a:rPr>
                        <a:t>要支援１</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30175">
                        <a:lnSpc>
                          <a:spcPct val="100000"/>
                        </a:lnSpc>
                        <a:spcBef>
                          <a:spcPts val="235"/>
                        </a:spcBef>
                      </a:pPr>
                      <a:r>
                        <a:rPr sz="1200" dirty="0">
                          <a:latin typeface="ＭＳ Ｐゴシック"/>
                          <a:cs typeface="ＭＳ Ｐゴシック"/>
                        </a:rPr>
                        <a:t>要支援２</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30175">
                        <a:lnSpc>
                          <a:spcPct val="100000"/>
                        </a:lnSpc>
                        <a:spcBef>
                          <a:spcPts val="235"/>
                        </a:spcBef>
                      </a:pPr>
                      <a:r>
                        <a:rPr sz="1200" dirty="0">
                          <a:latin typeface="ＭＳ Ｐゴシック"/>
                          <a:cs typeface="ＭＳ Ｐゴシック"/>
                        </a:rPr>
                        <a:t>要介護１</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30175">
                        <a:lnSpc>
                          <a:spcPct val="100000"/>
                        </a:lnSpc>
                        <a:spcBef>
                          <a:spcPts val="235"/>
                        </a:spcBef>
                      </a:pPr>
                      <a:r>
                        <a:rPr sz="1200" dirty="0">
                          <a:latin typeface="ＭＳ Ｐゴシック"/>
                          <a:cs typeface="ＭＳ Ｐゴシック"/>
                        </a:rPr>
                        <a:t>要介護２</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30810">
                        <a:lnSpc>
                          <a:spcPct val="100000"/>
                        </a:lnSpc>
                        <a:spcBef>
                          <a:spcPts val="235"/>
                        </a:spcBef>
                      </a:pPr>
                      <a:r>
                        <a:rPr sz="1200" dirty="0">
                          <a:latin typeface="ＭＳ Ｐゴシック"/>
                          <a:cs typeface="ＭＳ Ｐゴシック"/>
                        </a:rPr>
                        <a:t>要介護３</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30175">
                        <a:lnSpc>
                          <a:spcPct val="100000"/>
                        </a:lnSpc>
                        <a:spcBef>
                          <a:spcPts val="235"/>
                        </a:spcBef>
                      </a:pPr>
                      <a:r>
                        <a:rPr sz="1200" dirty="0">
                          <a:latin typeface="ＭＳ Ｐゴシック"/>
                          <a:cs typeface="ＭＳ Ｐゴシック"/>
                        </a:rPr>
                        <a:t>要介護４</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L="130810">
                        <a:lnSpc>
                          <a:spcPct val="100000"/>
                        </a:lnSpc>
                        <a:spcBef>
                          <a:spcPts val="235"/>
                        </a:spcBef>
                      </a:pPr>
                      <a:r>
                        <a:rPr sz="1200" dirty="0">
                          <a:latin typeface="ＭＳ Ｐゴシック"/>
                          <a:cs typeface="ＭＳ Ｐゴシック"/>
                        </a:rPr>
                        <a:t>要介護５</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54888">
                <a:tc gridSpan="3">
                  <a:txBody>
                    <a:bodyPr/>
                    <a:lstStyle/>
                    <a:p>
                      <a:pPr marL="36195">
                        <a:lnSpc>
                          <a:spcPct val="100000"/>
                        </a:lnSpc>
                        <a:spcBef>
                          <a:spcPts val="235"/>
                        </a:spcBef>
                      </a:pPr>
                      <a:r>
                        <a:rPr sz="1200" dirty="0">
                          <a:latin typeface="ＭＳ Ｐゴシック"/>
                          <a:cs typeface="ＭＳ Ｐゴシック"/>
                        </a:rPr>
                        <a:t>①判定件数</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tcPr>
                </a:tc>
                <a:tc hMerge="1">
                  <a:txBody>
                    <a:bodyPr/>
                    <a:lstStyle/>
                    <a:p>
                      <a:endParaRPr/>
                    </a:p>
                  </a:txBody>
                  <a:tcPr marL="0" marR="0" marT="0" marB="0"/>
                </a:tc>
                <a:tc hMerge="1">
                  <a:txBody>
                    <a:bodyPr/>
                    <a:lstStyle/>
                    <a:p>
                      <a:endParaRPr/>
                    </a:p>
                  </a:txBody>
                  <a:tcPr marL="0" marR="0" marT="0" marB="0"/>
                </a:tc>
                <a:tc>
                  <a:txBody>
                    <a:bodyPr/>
                    <a:lstStyle/>
                    <a:p>
                      <a:pPr marR="27940" algn="r">
                        <a:lnSpc>
                          <a:spcPct val="100000"/>
                        </a:lnSpc>
                        <a:spcBef>
                          <a:spcPts val="235"/>
                        </a:spcBef>
                      </a:pPr>
                      <a:r>
                        <a:rPr sz="1200" dirty="0">
                          <a:latin typeface="ＭＳ Ｐゴシック"/>
                          <a:cs typeface="ＭＳ Ｐゴシック"/>
                        </a:rPr>
                        <a:t>100.</a:t>
                      </a:r>
                      <a:r>
                        <a:rPr sz="1200" spc="-5" dirty="0">
                          <a:latin typeface="ＭＳ Ｐゴシック"/>
                          <a:cs typeface="ＭＳ Ｐゴシック"/>
                        </a:rPr>
                        <a:t>0</a:t>
                      </a:r>
                      <a:r>
                        <a:rPr sz="1200" dirty="0">
                          <a:latin typeface="ＭＳ Ｐゴシック"/>
                          <a:cs typeface="ＭＳ Ｐゴシック"/>
                        </a:rPr>
                        <a:t>%</a:t>
                      </a: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305" algn="r">
                        <a:lnSpc>
                          <a:spcPct val="100000"/>
                        </a:lnSpc>
                        <a:spcBef>
                          <a:spcPts val="235"/>
                        </a:spcBef>
                      </a:pPr>
                      <a:r>
                        <a:rPr sz="1200" dirty="0">
                          <a:latin typeface="ＭＳ Ｐゴシック"/>
                          <a:cs typeface="ＭＳ Ｐゴシック"/>
                        </a:rPr>
                        <a:t>100.</a:t>
                      </a:r>
                      <a:r>
                        <a:rPr sz="1200" spc="-5" dirty="0">
                          <a:latin typeface="ＭＳ Ｐゴシック"/>
                          <a:cs typeface="ＭＳ Ｐゴシック"/>
                        </a:rPr>
                        <a:t>0</a:t>
                      </a:r>
                      <a:r>
                        <a:rPr sz="1200" dirty="0">
                          <a:latin typeface="ＭＳ Ｐゴシック"/>
                          <a:cs typeface="ＭＳ Ｐゴシック"/>
                        </a:rPr>
                        <a:t>%</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305" algn="r">
                        <a:lnSpc>
                          <a:spcPct val="100000"/>
                        </a:lnSpc>
                        <a:spcBef>
                          <a:spcPts val="235"/>
                        </a:spcBef>
                      </a:pPr>
                      <a:r>
                        <a:rPr sz="1200" dirty="0">
                          <a:latin typeface="ＭＳ Ｐゴシック"/>
                          <a:cs typeface="ＭＳ Ｐゴシック"/>
                        </a:rPr>
                        <a:t>100.</a:t>
                      </a:r>
                      <a:r>
                        <a:rPr sz="1200" spc="-5" dirty="0">
                          <a:latin typeface="ＭＳ Ｐゴシック"/>
                          <a:cs typeface="ＭＳ Ｐゴシック"/>
                        </a:rPr>
                        <a:t>0</a:t>
                      </a:r>
                      <a:r>
                        <a:rPr sz="1200" dirty="0">
                          <a:latin typeface="ＭＳ Ｐゴシック"/>
                          <a:cs typeface="ＭＳ Ｐゴシック"/>
                        </a:rPr>
                        <a:t>%</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305" algn="r">
                        <a:lnSpc>
                          <a:spcPct val="100000"/>
                        </a:lnSpc>
                        <a:spcBef>
                          <a:spcPts val="235"/>
                        </a:spcBef>
                      </a:pPr>
                      <a:r>
                        <a:rPr sz="1200" dirty="0">
                          <a:latin typeface="ＭＳ Ｐゴシック"/>
                          <a:cs typeface="ＭＳ Ｐゴシック"/>
                        </a:rPr>
                        <a:t>100.</a:t>
                      </a:r>
                      <a:r>
                        <a:rPr sz="1200" spc="-5" dirty="0">
                          <a:latin typeface="ＭＳ Ｐゴシック"/>
                          <a:cs typeface="ＭＳ Ｐゴシック"/>
                        </a:rPr>
                        <a:t>0</a:t>
                      </a:r>
                      <a:r>
                        <a:rPr sz="1200" dirty="0">
                          <a:latin typeface="ＭＳ Ｐゴシック"/>
                          <a:cs typeface="ＭＳ Ｐゴシック"/>
                        </a:rPr>
                        <a:t>%</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305" algn="r">
                        <a:lnSpc>
                          <a:spcPct val="100000"/>
                        </a:lnSpc>
                        <a:spcBef>
                          <a:spcPts val="235"/>
                        </a:spcBef>
                      </a:pPr>
                      <a:r>
                        <a:rPr sz="1200" dirty="0">
                          <a:latin typeface="ＭＳ Ｐゴシック"/>
                          <a:cs typeface="ＭＳ Ｐゴシック"/>
                        </a:rPr>
                        <a:t>100.</a:t>
                      </a:r>
                      <a:r>
                        <a:rPr sz="1200" spc="-5" dirty="0">
                          <a:latin typeface="ＭＳ Ｐゴシック"/>
                          <a:cs typeface="ＭＳ Ｐゴシック"/>
                        </a:rPr>
                        <a:t>0</a:t>
                      </a:r>
                      <a:r>
                        <a:rPr sz="1200" dirty="0">
                          <a:latin typeface="ＭＳ Ｐゴシック"/>
                          <a:cs typeface="ＭＳ Ｐゴシック"/>
                        </a:rPr>
                        <a:t>%</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305" algn="r">
                        <a:lnSpc>
                          <a:spcPct val="100000"/>
                        </a:lnSpc>
                        <a:spcBef>
                          <a:spcPts val="235"/>
                        </a:spcBef>
                      </a:pPr>
                      <a:r>
                        <a:rPr sz="1200" dirty="0">
                          <a:latin typeface="ＭＳ Ｐゴシック"/>
                          <a:cs typeface="ＭＳ Ｐゴシック"/>
                        </a:rPr>
                        <a:t>100.</a:t>
                      </a:r>
                      <a:r>
                        <a:rPr sz="1200" spc="-5" dirty="0">
                          <a:latin typeface="ＭＳ Ｐゴシック"/>
                          <a:cs typeface="ＭＳ Ｐゴシック"/>
                        </a:rPr>
                        <a:t>0</a:t>
                      </a:r>
                      <a:r>
                        <a:rPr sz="1200" dirty="0">
                          <a:latin typeface="ＭＳ Ｐゴシック"/>
                          <a:cs typeface="ＭＳ Ｐゴシック"/>
                        </a:rPr>
                        <a:t>%</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6670" algn="r">
                        <a:lnSpc>
                          <a:spcPct val="100000"/>
                        </a:lnSpc>
                        <a:spcBef>
                          <a:spcPts val="235"/>
                        </a:spcBef>
                      </a:pPr>
                      <a:r>
                        <a:rPr sz="1200" dirty="0">
                          <a:latin typeface="ＭＳ Ｐゴシック"/>
                          <a:cs typeface="ＭＳ Ｐゴシック"/>
                        </a:rPr>
                        <a:t>100.</a:t>
                      </a:r>
                      <a:r>
                        <a:rPr sz="1200" spc="-5" dirty="0">
                          <a:latin typeface="ＭＳ Ｐゴシック"/>
                          <a:cs typeface="ＭＳ Ｐゴシック"/>
                        </a:rPr>
                        <a:t>0</a:t>
                      </a:r>
                      <a:r>
                        <a:rPr sz="1200" dirty="0">
                          <a:latin typeface="ＭＳ Ｐゴシック"/>
                          <a:cs typeface="ＭＳ Ｐゴシック"/>
                        </a:rPr>
                        <a:t>%</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6670" algn="r">
                        <a:lnSpc>
                          <a:spcPct val="100000"/>
                        </a:lnSpc>
                        <a:spcBef>
                          <a:spcPts val="235"/>
                        </a:spcBef>
                      </a:pPr>
                      <a:r>
                        <a:rPr sz="1200" dirty="0">
                          <a:latin typeface="ＭＳ Ｐゴシック"/>
                          <a:cs typeface="ＭＳ Ｐゴシック"/>
                        </a:rPr>
                        <a:t>100.</a:t>
                      </a:r>
                      <a:r>
                        <a:rPr sz="1200" spc="-5" dirty="0">
                          <a:latin typeface="ＭＳ Ｐゴシック"/>
                          <a:cs typeface="ＭＳ Ｐゴシック"/>
                        </a:rPr>
                        <a:t>0</a:t>
                      </a:r>
                      <a:r>
                        <a:rPr sz="1200" dirty="0">
                          <a:latin typeface="ＭＳ Ｐゴシック"/>
                          <a:cs typeface="ＭＳ Ｐゴシック"/>
                        </a:rPr>
                        <a:t>%</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54889">
                <a:tc rowSpan="2">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tc gridSpan="2">
                  <a:txBody>
                    <a:bodyPr/>
                    <a:lstStyle/>
                    <a:p>
                      <a:pPr marL="36195">
                        <a:lnSpc>
                          <a:spcPct val="100000"/>
                        </a:lnSpc>
                        <a:spcBef>
                          <a:spcPts val="240"/>
                        </a:spcBef>
                      </a:pPr>
                      <a:r>
                        <a:rPr sz="1200" spc="170" dirty="0">
                          <a:latin typeface="ＭＳ Ｐゴシック"/>
                          <a:cs typeface="ＭＳ Ｐゴシック"/>
                        </a:rPr>
                        <a:t>②簡素化</a:t>
                      </a:r>
                      <a:r>
                        <a:rPr sz="1200" dirty="0">
                          <a:latin typeface="ＭＳ Ｐゴシック"/>
                          <a:cs typeface="ＭＳ Ｐゴシック"/>
                        </a:rPr>
                        <a:t>対象件数（②÷①）</a:t>
                      </a:r>
                      <a:endParaRPr sz="12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tcPr>
                </a:tc>
                <a:tc hMerge="1">
                  <a:txBody>
                    <a:bodyPr/>
                    <a:lstStyle/>
                    <a:p>
                      <a:endParaRPr/>
                    </a:p>
                  </a:txBody>
                  <a:tcPr marL="0" marR="0" marT="0" marB="0"/>
                </a:tc>
                <a:tc>
                  <a:txBody>
                    <a:bodyPr/>
                    <a:lstStyle/>
                    <a:p>
                      <a:pPr marR="27305" algn="r">
                        <a:lnSpc>
                          <a:spcPct val="100000"/>
                        </a:lnSpc>
                        <a:spcBef>
                          <a:spcPts val="240"/>
                        </a:spcBef>
                      </a:pPr>
                      <a:r>
                        <a:rPr sz="1200" dirty="0">
                          <a:latin typeface="ＭＳ Ｐゴシック"/>
                          <a:cs typeface="ＭＳ Ｐゴシック"/>
                        </a:rPr>
                        <a:t>30.5%</a:t>
                      </a:r>
                      <a:endParaRPr sz="12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305" algn="r">
                        <a:lnSpc>
                          <a:spcPct val="100000"/>
                        </a:lnSpc>
                        <a:spcBef>
                          <a:spcPts val="240"/>
                        </a:spcBef>
                      </a:pPr>
                      <a:r>
                        <a:rPr sz="1200" dirty="0">
                          <a:latin typeface="ＭＳ Ｐゴシック"/>
                          <a:cs typeface="ＭＳ Ｐゴシック"/>
                        </a:rPr>
                        <a:t>39.8%</a:t>
                      </a:r>
                      <a:endParaRPr sz="12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305" algn="r">
                        <a:lnSpc>
                          <a:spcPct val="100000"/>
                        </a:lnSpc>
                        <a:spcBef>
                          <a:spcPts val="240"/>
                        </a:spcBef>
                      </a:pPr>
                      <a:r>
                        <a:rPr sz="1200" dirty="0">
                          <a:latin typeface="ＭＳ Ｐゴシック"/>
                          <a:cs typeface="ＭＳ Ｐゴシック"/>
                        </a:rPr>
                        <a:t>39.7%</a:t>
                      </a:r>
                      <a:endParaRPr sz="12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305" algn="r">
                        <a:lnSpc>
                          <a:spcPct val="100000"/>
                        </a:lnSpc>
                        <a:spcBef>
                          <a:spcPts val="240"/>
                        </a:spcBef>
                      </a:pPr>
                      <a:r>
                        <a:rPr sz="1200" dirty="0">
                          <a:latin typeface="ＭＳ Ｐゴシック"/>
                          <a:cs typeface="ＭＳ Ｐゴシック"/>
                        </a:rPr>
                        <a:t>8</a:t>
                      </a:r>
                      <a:r>
                        <a:rPr sz="1200" spc="-5" dirty="0">
                          <a:latin typeface="ＭＳ Ｐゴシック"/>
                          <a:cs typeface="ＭＳ Ｐゴシック"/>
                        </a:rPr>
                        <a:t>.</a:t>
                      </a:r>
                      <a:r>
                        <a:rPr sz="1200" dirty="0">
                          <a:latin typeface="ＭＳ Ｐゴシック"/>
                          <a:cs typeface="ＭＳ Ｐゴシック"/>
                        </a:rPr>
                        <a:t>2%</a:t>
                      </a:r>
                      <a:endParaRPr sz="12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6670" algn="r">
                        <a:lnSpc>
                          <a:spcPct val="100000"/>
                        </a:lnSpc>
                        <a:spcBef>
                          <a:spcPts val="240"/>
                        </a:spcBef>
                      </a:pPr>
                      <a:r>
                        <a:rPr sz="1200" dirty="0">
                          <a:latin typeface="ＭＳ Ｐゴシック"/>
                          <a:cs typeface="ＭＳ Ｐゴシック"/>
                        </a:rPr>
                        <a:t>33.5%</a:t>
                      </a:r>
                      <a:endParaRPr sz="12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6670" algn="r">
                        <a:lnSpc>
                          <a:spcPct val="100000"/>
                        </a:lnSpc>
                        <a:spcBef>
                          <a:spcPts val="240"/>
                        </a:spcBef>
                      </a:pPr>
                      <a:r>
                        <a:rPr sz="1200" dirty="0">
                          <a:latin typeface="ＭＳ Ｐゴシック"/>
                          <a:cs typeface="ＭＳ Ｐゴシック"/>
                        </a:rPr>
                        <a:t>32.2%</a:t>
                      </a:r>
                      <a:endParaRPr sz="12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6670" algn="r">
                        <a:lnSpc>
                          <a:spcPct val="100000"/>
                        </a:lnSpc>
                        <a:spcBef>
                          <a:spcPts val="240"/>
                        </a:spcBef>
                      </a:pPr>
                      <a:r>
                        <a:rPr sz="1200" dirty="0">
                          <a:latin typeface="ＭＳ Ｐゴシック"/>
                          <a:cs typeface="ＭＳ Ｐゴシック"/>
                        </a:rPr>
                        <a:t>34.9%</a:t>
                      </a:r>
                      <a:endParaRPr sz="12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6034" algn="r">
                        <a:lnSpc>
                          <a:spcPct val="100000"/>
                        </a:lnSpc>
                        <a:spcBef>
                          <a:spcPts val="240"/>
                        </a:spcBef>
                      </a:pPr>
                      <a:r>
                        <a:rPr sz="1200" dirty="0">
                          <a:latin typeface="ＭＳ Ｐゴシック"/>
                          <a:cs typeface="ＭＳ Ｐゴシック"/>
                        </a:rPr>
                        <a:t>41.0%</a:t>
                      </a:r>
                      <a:endParaRPr sz="1200">
                        <a:latin typeface="ＭＳ Ｐゴシック"/>
                        <a:cs typeface="ＭＳ Ｐゴシック"/>
                      </a:endParaRPr>
                    </a:p>
                  </a:txBody>
                  <a:tcPr marL="0" marR="0" marT="30480"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r h="254762">
                <a:tc vMerge="1">
                  <a:txBody>
                    <a:bodyPr/>
                    <a:lstStyle/>
                    <a:p>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a:lnSpc>
                          <a:spcPct val="100000"/>
                        </a:lnSpc>
                      </a:pPr>
                      <a:endParaRPr sz="1100">
                        <a:latin typeface="Times New Roman"/>
                        <a:cs typeface="Times New Roman"/>
                      </a:endParaRPr>
                    </a:p>
                  </a:txBody>
                  <a:tcPr marL="0" marR="0" marT="0" marB="0">
                    <a:lnL w="12700">
                      <a:solidFill>
                        <a:srgbClr val="000000"/>
                      </a:solidFill>
                      <a:prstDash val="solid"/>
                    </a:lnL>
                    <a:lnR w="12700">
                      <a:solidFill>
                        <a:srgbClr val="000000"/>
                      </a:solidFill>
                      <a:prstDash val="solid"/>
                    </a:lnR>
                    <a:lnB w="12700">
                      <a:solidFill>
                        <a:srgbClr val="000000"/>
                      </a:solidFill>
                      <a:prstDash val="solid"/>
                    </a:lnB>
                  </a:tcPr>
                </a:tc>
                <a:tc>
                  <a:txBody>
                    <a:bodyPr/>
                    <a:lstStyle/>
                    <a:p>
                      <a:pPr marL="36195">
                        <a:lnSpc>
                          <a:spcPct val="100000"/>
                        </a:lnSpc>
                        <a:spcBef>
                          <a:spcPts val="235"/>
                        </a:spcBef>
                      </a:pPr>
                      <a:r>
                        <a:rPr sz="1200" spc="170" dirty="0">
                          <a:latin typeface="ＭＳ Ｐゴシック"/>
                          <a:cs typeface="ＭＳ Ｐゴシック"/>
                        </a:rPr>
                        <a:t>③簡素化</a:t>
                      </a:r>
                      <a:r>
                        <a:rPr sz="1200" dirty="0">
                          <a:latin typeface="ＭＳ Ｐゴシック"/>
                          <a:cs typeface="ＭＳ Ｐゴシック"/>
                        </a:rPr>
                        <a:t>実施件数</a:t>
                      </a:r>
                      <a:r>
                        <a:rPr sz="1200" spc="-5" dirty="0">
                          <a:latin typeface="ＭＳ Ｐゴシック"/>
                          <a:cs typeface="ＭＳ Ｐゴシック"/>
                        </a:rPr>
                        <a:t>（③÷②）</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305" algn="r">
                        <a:lnSpc>
                          <a:spcPct val="100000"/>
                        </a:lnSpc>
                        <a:spcBef>
                          <a:spcPts val="235"/>
                        </a:spcBef>
                      </a:pPr>
                      <a:r>
                        <a:rPr sz="1200" dirty="0">
                          <a:latin typeface="ＭＳ Ｐゴシック"/>
                          <a:cs typeface="ＭＳ Ｐゴシック"/>
                        </a:rPr>
                        <a:t>24.2%</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305" algn="r">
                        <a:lnSpc>
                          <a:spcPct val="100000"/>
                        </a:lnSpc>
                        <a:spcBef>
                          <a:spcPts val="235"/>
                        </a:spcBef>
                      </a:pPr>
                      <a:r>
                        <a:rPr sz="1200" dirty="0">
                          <a:latin typeface="ＭＳ Ｐゴシック"/>
                          <a:cs typeface="ＭＳ Ｐゴシック"/>
                        </a:rPr>
                        <a:t>23.6%</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7305" algn="r">
                        <a:lnSpc>
                          <a:spcPct val="100000"/>
                        </a:lnSpc>
                        <a:spcBef>
                          <a:spcPts val="235"/>
                        </a:spcBef>
                      </a:pPr>
                      <a:r>
                        <a:rPr sz="1200" dirty="0">
                          <a:latin typeface="ＭＳ Ｐゴシック"/>
                          <a:cs typeface="ＭＳ Ｐゴシック"/>
                        </a:rPr>
                        <a:t>17.3%</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6670" algn="r">
                        <a:lnSpc>
                          <a:spcPct val="100000"/>
                        </a:lnSpc>
                        <a:spcBef>
                          <a:spcPts val="235"/>
                        </a:spcBef>
                      </a:pPr>
                      <a:r>
                        <a:rPr sz="1200" dirty="0">
                          <a:latin typeface="ＭＳ Ｐゴシック"/>
                          <a:cs typeface="ＭＳ Ｐゴシック"/>
                        </a:rPr>
                        <a:t>19.5%</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6670" algn="r">
                        <a:lnSpc>
                          <a:spcPct val="100000"/>
                        </a:lnSpc>
                        <a:spcBef>
                          <a:spcPts val="235"/>
                        </a:spcBef>
                      </a:pPr>
                      <a:r>
                        <a:rPr sz="1200" dirty="0">
                          <a:latin typeface="ＭＳ Ｐゴシック"/>
                          <a:cs typeface="ＭＳ Ｐゴシック"/>
                        </a:rPr>
                        <a:t>25.0%</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6670" algn="r">
                        <a:lnSpc>
                          <a:spcPct val="100000"/>
                        </a:lnSpc>
                        <a:spcBef>
                          <a:spcPts val="235"/>
                        </a:spcBef>
                      </a:pPr>
                      <a:r>
                        <a:rPr sz="1200" dirty="0">
                          <a:latin typeface="ＭＳ Ｐゴシック"/>
                          <a:cs typeface="ＭＳ Ｐゴシック"/>
                        </a:rPr>
                        <a:t>25.8%</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6670" algn="r">
                        <a:lnSpc>
                          <a:spcPct val="100000"/>
                        </a:lnSpc>
                        <a:spcBef>
                          <a:spcPts val="235"/>
                        </a:spcBef>
                      </a:pPr>
                      <a:r>
                        <a:rPr sz="1200" dirty="0">
                          <a:latin typeface="ＭＳ Ｐゴシック"/>
                          <a:cs typeface="ＭＳ Ｐゴシック"/>
                        </a:rPr>
                        <a:t>27.2%</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c>
                  <a:txBody>
                    <a:bodyPr/>
                    <a:lstStyle/>
                    <a:p>
                      <a:pPr marR="26034" algn="r">
                        <a:lnSpc>
                          <a:spcPct val="100000"/>
                        </a:lnSpc>
                        <a:spcBef>
                          <a:spcPts val="235"/>
                        </a:spcBef>
                      </a:pPr>
                      <a:r>
                        <a:rPr sz="1200" dirty="0">
                          <a:latin typeface="ＭＳ Ｐゴシック"/>
                          <a:cs typeface="ＭＳ Ｐゴシック"/>
                        </a:rPr>
                        <a:t>28.0%</a:t>
                      </a:r>
                      <a:endParaRPr sz="1200">
                        <a:latin typeface="ＭＳ Ｐゴシック"/>
                        <a:cs typeface="ＭＳ Ｐゴシック"/>
                      </a:endParaRPr>
                    </a:p>
                  </a:txBody>
                  <a:tcPr marL="0" marR="0" marT="29845" marB="0">
                    <a:lnL w="12700">
                      <a:solidFill>
                        <a:srgbClr val="000000"/>
                      </a:solidFill>
                      <a:prstDash val="solid"/>
                    </a:lnL>
                    <a:lnR w="12700">
                      <a:solidFill>
                        <a:srgbClr val="000000"/>
                      </a:solidFill>
                      <a:prstDash val="solid"/>
                    </a:lnR>
                    <a:lnT w="12700">
                      <a:solidFill>
                        <a:srgbClr val="000000"/>
                      </a:solidFill>
                      <a:prstDash val="solid"/>
                    </a:lnT>
                    <a:lnB w="12700">
                      <a:solidFill>
                        <a:srgbClr val="000000"/>
                      </a:solidFill>
                      <a:prstDash val="solid"/>
                    </a:lnB>
                  </a:tcPr>
                </a:tc>
              </a:tr>
            </a:tbl>
          </a:graphicData>
        </a:graphic>
      </p:graphicFrame>
      <p:graphicFrame>
        <p:nvGraphicFramePr>
          <p:cNvPr id="48" name="表 47"/>
          <p:cNvGraphicFramePr>
            <a:graphicFrameLocks noGrp="1"/>
          </p:cNvGraphicFramePr>
          <p:nvPr>
            <p:extLst>
              <p:ext uri="{D42A27DB-BD31-4B8C-83A1-F6EECF244321}">
                <p14:modId xmlns:p14="http://schemas.microsoft.com/office/powerpoint/2010/main" val="2090814683"/>
              </p:ext>
            </p:extLst>
          </p:nvPr>
        </p:nvGraphicFramePr>
        <p:xfrm>
          <a:off x="7934543" y="-2583"/>
          <a:ext cx="1971457" cy="555480"/>
        </p:xfrm>
        <a:graphic>
          <a:graphicData uri="http://schemas.openxmlformats.org/drawingml/2006/table">
            <a:tbl>
              <a:tblPr firstRow="1" bandRow="1"/>
              <a:tblGrid>
                <a:gridCol w="1467457"/>
                <a:gridCol w="504000"/>
              </a:tblGrid>
              <a:tr h="336669">
                <a:tc>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社会保障審議会</a:t>
                      </a: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介護保険部会（第</a:t>
                      </a:r>
                      <a:r>
                        <a:rPr kumimoji="1" lang="en-US" altLang="ja-JP" sz="900" b="0" i="0" u="none" strike="noStrike" cap="none" normalizeH="0" baseline="0" dirty="0" smtClean="0">
                          <a:ln>
                            <a:noFill/>
                          </a:ln>
                          <a:solidFill>
                            <a:schemeClr val="tx1"/>
                          </a:solidFill>
                          <a:effectLst/>
                          <a:latin typeface="+mn-ea"/>
                          <a:ea typeface="+mn-ea"/>
                          <a:cs typeface="ＭＳ Ｐゴシック" pitchFamily="50" charset="-128"/>
                        </a:rPr>
                        <a:t>85</a:t>
                      </a: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回）</a:t>
                      </a:r>
                      <a:endParaRPr kumimoji="1" lang="ja-JP" altLang="en-US" sz="900" dirty="0">
                        <a:latin typeface="+mn-ea"/>
                        <a:ea typeface="+mn-ea"/>
                      </a:endParaRPr>
                    </a:p>
                  </a:txBody>
                  <a:tcPr marL="72000" marR="72000" marT="36000" marB="36000">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solidFill>
                      <a:schemeClr val="bg1"/>
                    </a:solidFill>
                  </a:tcPr>
                </a:tc>
                <a:tc rowSpan="2">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参考</a:t>
                      </a:r>
                      <a:endParaRPr kumimoji="1" lang="en-US" altLang="ja-JP" sz="900" b="0" i="0" u="none" strike="noStrike" cap="none" normalizeH="0" baseline="0" dirty="0" smtClean="0">
                        <a:ln>
                          <a:noFill/>
                        </a:ln>
                        <a:solidFill>
                          <a:schemeClr val="tx1"/>
                        </a:solidFill>
                        <a:effectLst/>
                        <a:latin typeface="+mn-ea"/>
                        <a:ea typeface="+mn-ea"/>
                        <a:cs typeface="ＭＳ Ｐゴシック"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資料１</a:t>
                      </a:r>
                      <a:endParaRPr kumimoji="1" lang="en-US" altLang="ja-JP" sz="900" b="0" i="0" u="none" strike="noStrike" cap="none" normalizeH="0" baseline="0" dirty="0" smtClean="0">
                        <a:ln>
                          <a:noFill/>
                        </a:ln>
                        <a:solidFill>
                          <a:schemeClr val="tx1"/>
                        </a:solidFill>
                        <a:effectLst/>
                        <a:latin typeface="+mn-ea"/>
                        <a:ea typeface="+mn-ea"/>
                        <a:cs typeface="ＭＳ Ｐゴシック" pitchFamily="50" charset="-128"/>
                      </a:endParaRPr>
                    </a:p>
                  </a:txBody>
                  <a:tcPr marL="72000" marR="72000" marT="36000" marB="36000" anchor="ctr">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solidFill>
                      <a:schemeClr val="bg1"/>
                    </a:solidFill>
                  </a:tcPr>
                </a:tc>
              </a:tr>
              <a:tr h="203331">
                <a:tc>
                  <a:txBody>
                    <a:bodyPr/>
                    <a:lstStyle>
                      <a:lvl1pPr marL="0" algn="l" defTabSz="914400" rtl="0" eaLnBrk="1" latinLnBrk="0" hangingPunct="1">
                        <a:defRPr kumimoji="1" sz="1800" kern="1200">
                          <a:solidFill>
                            <a:schemeClr val="tx1"/>
                          </a:solidFill>
                          <a:latin typeface="Verdana"/>
                          <a:ea typeface="メイリオ"/>
                        </a:defRPr>
                      </a:lvl1pPr>
                      <a:lvl2pPr marL="457200" algn="l" defTabSz="914400" rtl="0" eaLnBrk="1" latinLnBrk="0" hangingPunct="1">
                        <a:defRPr kumimoji="1" sz="1800" kern="1200">
                          <a:solidFill>
                            <a:schemeClr val="tx1"/>
                          </a:solidFill>
                          <a:latin typeface="Verdana"/>
                          <a:ea typeface="メイリオ"/>
                        </a:defRPr>
                      </a:lvl2pPr>
                      <a:lvl3pPr marL="914400" algn="l" defTabSz="914400" rtl="0" eaLnBrk="1" latinLnBrk="0" hangingPunct="1">
                        <a:defRPr kumimoji="1" sz="1800" kern="1200">
                          <a:solidFill>
                            <a:schemeClr val="tx1"/>
                          </a:solidFill>
                          <a:latin typeface="Verdana"/>
                          <a:ea typeface="メイリオ"/>
                        </a:defRPr>
                      </a:lvl3pPr>
                      <a:lvl4pPr marL="1371600" algn="l" defTabSz="914400" rtl="0" eaLnBrk="1" latinLnBrk="0" hangingPunct="1">
                        <a:defRPr kumimoji="1" sz="1800" kern="1200">
                          <a:solidFill>
                            <a:schemeClr val="tx1"/>
                          </a:solidFill>
                          <a:latin typeface="Verdana"/>
                          <a:ea typeface="メイリオ"/>
                        </a:defRPr>
                      </a:lvl4pPr>
                      <a:lvl5pPr marL="1828800" algn="l" defTabSz="914400" rtl="0" eaLnBrk="1" latinLnBrk="0" hangingPunct="1">
                        <a:defRPr kumimoji="1" sz="1800" kern="1200">
                          <a:solidFill>
                            <a:schemeClr val="tx1"/>
                          </a:solidFill>
                          <a:latin typeface="Verdana"/>
                          <a:ea typeface="メイリオ"/>
                        </a:defRPr>
                      </a:lvl5pPr>
                      <a:lvl6pPr marL="2286000" algn="l" defTabSz="914400" rtl="0" eaLnBrk="1" latinLnBrk="0" hangingPunct="1">
                        <a:defRPr kumimoji="1" sz="1800" kern="1200">
                          <a:solidFill>
                            <a:schemeClr val="tx1"/>
                          </a:solidFill>
                          <a:latin typeface="Verdana"/>
                          <a:ea typeface="メイリオ"/>
                        </a:defRPr>
                      </a:lvl6pPr>
                      <a:lvl7pPr marL="2743200" algn="l" defTabSz="914400" rtl="0" eaLnBrk="1" latinLnBrk="0" hangingPunct="1">
                        <a:defRPr kumimoji="1" sz="1800" kern="1200">
                          <a:solidFill>
                            <a:schemeClr val="tx1"/>
                          </a:solidFill>
                          <a:latin typeface="Verdana"/>
                          <a:ea typeface="メイリオ"/>
                        </a:defRPr>
                      </a:lvl7pPr>
                      <a:lvl8pPr marL="3200400" algn="l" defTabSz="914400" rtl="0" eaLnBrk="1" latinLnBrk="0" hangingPunct="1">
                        <a:defRPr kumimoji="1" sz="1800" kern="1200">
                          <a:solidFill>
                            <a:schemeClr val="tx1"/>
                          </a:solidFill>
                          <a:latin typeface="Verdana"/>
                          <a:ea typeface="メイリオ"/>
                        </a:defRPr>
                      </a:lvl8pPr>
                      <a:lvl9pPr marL="3657600" algn="l" defTabSz="914400" rtl="0" eaLnBrk="1" latinLnBrk="0" hangingPunct="1">
                        <a:defRPr kumimoji="1" sz="1800" kern="1200">
                          <a:solidFill>
                            <a:schemeClr val="tx1"/>
                          </a:solidFill>
                          <a:latin typeface="Verdana"/>
                          <a:ea typeface="メイリオ"/>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cap="none" normalizeH="0" baseline="0" dirty="0" smtClean="0">
                          <a:ln>
                            <a:noFill/>
                          </a:ln>
                          <a:solidFill>
                            <a:schemeClr val="tx1"/>
                          </a:solidFill>
                          <a:effectLst/>
                          <a:latin typeface="+mn-ea"/>
                          <a:ea typeface="+mn-ea"/>
                          <a:cs typeface="ＭＳ Ｐゴシック" pitchFamily="50" charset="-128"/>
                        </a:rPr>
                        <a:t>令和元年１１月１４日</a:t>
                      </a:r>
                      <a:endParaRPr kumimoji="1" lang="ja-JP" altLang="en-US" sz="900" dirty="0">
                        <a:latin typeface="+mn-ea"/>
                        <a:ea typeface="+mn-ea"/>
                      </a:endParaRPr>
                    </a:p>
                  </a:txBody>
                  <a:tcPr marL="72000" marR="72000" marT="36000" marB="36000" anchor="ctr">
                    <a:lnL w="12700" cmpd="sng">
                      <a:solidFill>
                        <a:scrgbClr r="0" g="0" b="0"/>
                      </a:solidFill>
                    </a:lnL>
                    <a:lnR w="12700" cmpd="sng">
                      <a:solidFill>
                        <a:scrgbClr r="0" g="0" b="0"/>
                      </a:solidFill>
                    </a:lnR>
                    <a:lnT w="12700" cmpd="sng">
                      <a:solidFill>
                        <a:scrgbClr r="0" g="0" b="0"/>
                      </a:solidFill>
                    </a:lnT>
                    <a:lnB w="12700" cmpd="sng">
                      <a:solidFill>
                        <a:scrgbClr r="0" g="0" b="0"/>
                      </a:solidFill>
                    </a:lnB>
                    <a:lnTlToBr w="12700" cmpd="sng">
                      <a:noFill/>
                      <a:prstDash val="solid"/>
                    </a:lnTlToBr>
                    <a:lnBlToTr w="12700" cmpd="sng">
                      <a:noFill/>
                      <a:prstDash val="solid"/>
                    </a:lnBlToTr>
                    <a:solidFill>
                      <a:schemeClr val="bg1"/>
                    </a:solidFill>
                  </a:tcPr>
                </a:tc>
                <a:tc vMerge="1">
                  <a:txBody>
                    <a:bodyPr/>
                    <a:lstStyle/>
                    <a:p>
                      <a:endParaRPr kumimoji="1" lang="ja-JP" altLang="en-US" sz="1200" dirty="0"/>
                    </a:p>
                  </a:txBody>
                  <a:tcPr/>
                </a:tc>
              </a:tr>
            </a:tbl>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5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789</TotalTime>
  <Words>3038</Words>
  <Application>Microsoft Office PowerPoint</Application>
  <PresentationFormat>A4 210 x 297 mm</PresentationFormat>
  <Paragraphs>674</Paragraphs>
  <Slides>12</Slides>
  <Notes>12</Notes>
  <HiddenSlides>0</HiddenSlides>
  <MMClips>0</MMClips>
  <ScaleCrop>false</ScaleCrop>
  <HeadingPairs>
    <vt:vector size="6" baseType="variant">
      <vt:variant>
        <vt:lpstr>使用されているフォント</vt:lpstr>
      </vt:variant>
      <vt:variant>
        <vt:i4>12</vt:i4>
      </vt:variant>
      <vt:variant>
        <vt:lpstr>テーマ</vt:lpstr>
      </vt:variant>
      <vt:variant>
        <vt:i4>2</vt:i4>
      </vt:variant>
      <vt:variant>
        <vt:lpstr>スライド タイトル</vt:lpstr>
      </vt:variant>
      <vt:variant>
        <vt:i4>12</vt:i4>
      </vt:variant>
    </vt:vector>
  </HeadingPairs>
  <TitlesOfParts>
    <vt:vector size="26" baseType="lpstr">
      <vt:lpstr>HGPｺﾞｼｯｸE</vt:lpstr>
      <vt:lpstr>HGP創英角ｺﾞｼｯｸUB</vt:lpstr>
      <vt:lpstr>ＭＳ Ｐゴシック</vt:lpstr>
      <vt:lpstr>ＭＳ ゴシック</vt:lpstr>
      <vt:lpstr>ＭＳ 明朝</vt:lpstr>
      <vt:lpstr>PMingLiU</vt:lpstr>
      <vt:lpstr>メイリオ</vt:lpstr>
      <vt:lpstr>Arial</vt:lpstr>
      <vt:lpstr>Calibri</vt:lpstr>
      <vt:lpstr>Times New Roman</vt:lpstr>
      <vt:lpstr>Verdana</vt:lpstr>
      <vt:lpstr>Wingdings</vt:lpstr>
      <vt:lpstr>Office Theme</vt:lpstr>
      <vt:lpstr>5_Office テーマ</vt:lpstr>
      <vt:lpstr>イントロダクション　～要介護認定制度の改正点～</vt:lpstr>
      <vt:lpstr>PowerPoint プレゼンテーション</vt:lpstr>
      <vt:lpstr>要介護認定件数等の推移</vt:lpstr>
      <vt:lpstr>要介護認定に要する平均期間の推移</vt:lpstr>
      <vt:lpstr>要介護認定制度の見直し（認定有効期間）</vt:lpstr>
      <vt:lpstr>要介護度別／申請区分別の有効期間の状況</vt:lpstr>
      <vt:lpstr>要介護認定制度の見直し（介護認定審査会の簡素化）</vt:lpstr>
      <vt:lpstr>PowerPoint プレゼンテーション</vt:lpstr>
      <vt:lpstr>介護認定審査会の簡素化の状況</vt:lpstr>
      <vt:lpstr>認定後の要介護度の推移（平成２５年１月認定）</vt:lpstr>
      <vt:lpstr>PowerPoint プレゼンテーション</vt:lpstr>
      <vt:lpstr>MEMO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イントロダクション　～要介護認定制度の改正点～</dc:title>
  <cp:lastModifiedBy>足立 奈緒子</cp:lastModifiedBy>
  <cp:revision>1</cp:revision>
  <cp:lastPrinted>2019-12-12T14:31:37Z</cp:lastPrinted>
  <dcterms:created xsi:type="dcterms:W3CDTF">2019-12-03T07:13:22Z</dcterms:created>
  <dcterms:modified xsi:type="dcterms:W3CDTF">2019-12-26T02:54:09Z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2019-11-13T00:00:00Z</vt:filetime>
  </property>
  <property fmtid="{D5CDD505-2E9C-101B-9397-08002B2CF9AE}" pid="3" name="Creator">
    <vt:lpwstr>Microsoft® PowerPoint® 2016</vt:lpwstr>
  </property>
  <property fmtid="{D5CDD505-2E9C-101B-9397-08002B2CF9AE}" pid="4" name="LastSaved">
    <vt:filetime>2019-12-03T00:00:00Z</vt:filetime>
  </property>
</Properties>
</file>