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0"/>
  </p:notesMasterIdLst>
  <p:handoutMasterIdLst>
    <p:handoutMasterId r:id="rId21"/>
  </p:handoutMasterIdLst>
  <p:sldIdLst>
    <p:sldId id="292" r:id="rId2"/>
    <p:sldId id="353" r:id="rId3"/>
    <p:sldId id="351" r:id="rId4"/>
    <p:sldId id="336" r:id="rId5"/>
    <p:sldId id="337" r:id="rId6"/>
    <p:sldId id="350" r:id="rId7"/>
    <p:sldId id="338" r:id="rId8"/>
    <p:sldId id="339" r:id="rId9"/>
    <p:sldId id="340" r:id="rId10"/>
    <p:sldId id="341" r:id="rId11"/>
    <p:sldId id="342" r:id="rId12"/>
    <p:sldId id="346" r:id="rId13"/>
    <p:sldId id="345" r:id="rId14"/>
    <p:sldId id="347" r:id="rId15"/>
    <p:sldId id="357" r:id="rId16"/>
    <p:sldId id="348" r:id="rId17"/>
    <p:sldId id="358" r:id="rId18"/>
    <p:sldId id="359" r:id="rId19"/>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7E1"/>
    <a:srgbClr val="CCECFF"/>
    <a:srgbClr val="CCFFCC"/>
    <a:srgbClr val="006600"/>
    <a:srgbClr val="FFCCCC"/>
    <a:srgbClr val="FF7C80"/>
    <a:srgbClr val="000099"/>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677" autoAdjust="0"/>
    <p:restoredTop sz="83133" autoAdjust="0"/>
  </p:normalViewPr>
  <p:slideViewPr>
    <p:cSldViewPr>
      <p:cViewPr varScale="1">
        <p:scale>
          <a:sx n="97" d="100"/>
          <a:sy n="97" d="100"/>
        </p:scale>
        <p:origin x="165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7" d="100"/>
          <a:sy n="67" d="100"/>
        </p:scale>
        <p:origin x="268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A94DA9E2-61DA-429D-BAAA-64B265077261}" type="datetimeFigureOut">
              <a:rPr kumimoji="1" lang="ja-JP" altLang="en-US" smtClean="0"/>
              <a:pPr/>
              <a:t>2019/12/25</a:t>
            </a:fld>
            <a:endParaRPr kumimoji="1" lang="ja-JP" altLang="en-US"/>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CEED3AD3-F2AD-48E5-8E27-895DE4E96DD0}" type="slidenum">
              <a:rPr kumimoji="1" lang="ja-JP" altLang="en-US" smtClean="0"/>
              <a:pPr/>
              <a:t>‹#›</a:t>
            </a:fld>
            <a:endParaRPr kumimoji="1" lang="ja-JP" altLang="en-US"/>
          </a:p>
        </p:txBody>
      </p:sp>
    </p:spTree>
    <p:extLst>
      <p:ext uri="{BB962C8B-B14F-4D97-AF65-F5344CB8AC3E}">
        <p14:creationId xmlns:p14="http://schemas.microsoft.com/office/powerpoint/2010/main" val="10739723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141315"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30724" name="Rectangle 4"/>
          <p:cNvSpPr>
            <a:spLocks noGrp="1" noRot="1" noChangeAspect="1" noChangeArrowheads="1" noTextEdit="1"/>
          </p:cNvSpPr>
          <p:nvPr>
            <p:ph type="sldImg" idx="2"/>
          </p:nvPr>
        </p:nvSpPr>
        <p:spPr bwMode="auto">
          <a:xfrm>
            <a:off x="920750" y="556125"/>
            <a:ext cx="4967288"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1038" y="4341218"/>
            <a:ext cx="5445125" cy="50209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dirty="0" smtClean="0"/>
              <a:t>マスタ テキストの書式設定</a:t>
            </a:r>
          </a:p>
          <a:p>
            <a:pPr lvl="1"/>
            <a:r>
              <a:rPr lang="ja-JP" altLang="en-US" noProof="0" dirty="0" smtClean="0"/>
              <a:t>第 </a:t>
            </a:r>
            <a:r>
              <a:rPr lang="en-US" altLang="ja-JP" noProof="0" dirty="0" smtClean="0"/>
              <a:t>2 </a:t>
            </a:r>
            <a:r>
              <a:rPr lang="ja-JP" altLang="en-US" noProof="0" dirty="0" smtClean="0"/>
              <a:t>レベル</a:t>
            </a:r>
          </a:p>
          <a:p>
            <a:pPr lvl="2"/>
            <a:r>
              <a:rPr lang="ja-JP" altLang="en-US" noProof="0" dirty="0" smtClean="0"/>
              <a:t>第 </a:t>
            </a:r>
            <a:r>
              <a:rPr lang="en-US" altLang="ja-JP" noProof="0" dirty="0" smtClean="0"/>
              <a:t>3 </a:t>
            </a:r>
            <a:r>
              <a:rPr lang="ja-JP" altLang="en-US" noProof="0" dirty="0" smtClean="0"/>
              <a:t>レベル</a:t>
            </a:r>
          </a:p>
          <a:p>
            <a:pPr lvl="3"/>
            <a:r>
              <a:rPr lang="ja-JP" altLang="en-US" noProof="0" dirty="0" smtClean="0"/>
              <a:t>第 </a:t>
            </a:r>
            <a:r>
              <a:rPr lang="en-US" altLang="ja-JP" noProof="0" dirty="0" smtClean="0"/>
              <a:t>4 </a:t>
            </a:r>
            <a:r>
              <a:rPr lang="ja-JP" altLang="en-US" noProof="0" dirty="0" smtClean="0"/>
              <a:t>レベル</a:t>
            </a:r>
          </a:p>
          <a:p>
            <a:pPr lvl="4"/>
            <a:r>
              <a:rPr lang="ja-JP" altLang="en-US" noProof="0" dirty="0" smtClean="0"/>
              <a:t>第 </a:t>
            </a:r>
            <a:r>
              <a:rPr lang="en-US" altLang="ja-JP" noProof="0" dirty="0" smtClean="0"/>
              <a:t>5 </a:t>
            </a:r>
            <a:r>
              <a:rPr lang="ja-JP" altLang="en-US" noProof="0" dirty="0" smtClean="0"/>
              <a:t>レベル</a:t>
            </a:r>
          </a:p>
        </p:txBody>
      </p:sp>
      <p:sp>
        <p:nvSpPr>
          <p:cNvPr id="141318"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ＭＳ Ｐゴシック" pitchFamily="50" charset="-128"/>
              </a:defRPr>
            </a:lvl1pPr>
          </a:lstStyle>
          <a:p>
            <a:pPr>
              <a:defRPr/>
            </a:pPr>
            <a:endParaRPr lang="en-US" altLang="ja-JP"/>
          </a:p>
        </p:txBody>
      </p:sp>
      <p:sp>
        <p:nvSpPr>
          <p:cNvPr id="8" name="Rectangle 7"/>
          <p:cNvSpPr>
            <a:spLocks noGrp="1" noChangeArrowheads="1"/>
          </p:cNvSpPr>
          <p:nvPr>
            <p:ph type="sldNum" sz="quarter" idx="5"/>
          </p:nvPr>
        </p:nvSpPr>
        <p:spPr bwMode="auto">
          <a:xfrm>
            <a:off x="3856039" y="9440863"/>
            <a:ext cx="2949575" cy="496887"/>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59C69013-1E9D-49E3-AF10-55D8A7171C61}" type="slidenum">
              <a:rPr lang="en-US" altLang="ja-JP"/>
              <a:pPr>
                <a:defRPr/>
              </a:pPr>
              <a:t>‹#›</a:t>
            </a:fld>
            <a:endParaRPr lang="en-US" altLang="ja-JP" dirty="0"/>
          </a:p>
        </p:txBody>
      </p:sp>
    </p:spTree>
    <p:extLst>
      <p:ext uri="{BB962C8B-B14F-4D97-AF65-F5344CB8AC3E}">
        <p14:creationId xmlns:p14="http://schemas.microsoft.com/office/powerpoint/2010/main" val="220523181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ここからは、介護認定審査会の手順とポイントについて説明していきます。</a:t>
            </a:r>
            <a:endParaRPr lang="ja-JP" altLang="ja-JP"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1</a:t>
            </a:fld>
            <a:endParaRPr lang="en-US" altLang="ja-JP" dirty="0"/>
          </a:p>
        </p:txBody>
      </p:sp>
    </p:spTree>
    <p:extLst>
      <p:ext uri="{BB962C8B-B14F-4D97-AF65-F5344CB8AC3E}">
        <p14:creationId xmlns:p14="http://schemas.microsoft.com/office/powerpoint/2010/main" val="1131226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・次に、頻度によって、介助量に幅があるケースです。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例えば、４群の「一人で出たがる」という項目です。一人で玄関から外に出て行ってしまうので、毎回のように探しに出ているとします。この行動が、週に１回の場合と、毎日ある場合では、介護の手間は全然違いますが、選択肢はどちらの場合も「ある」になってしまいます。つまり、前のスライドで見たような、一つひとつの介護の方法や中身が分かるだけでは実は不十分ということで、それが何回発生しているかという頻度も大事になってくるということ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また、選択肢としては「介助されていない」を選択していても、それがより頻回な状況から評価されている場合には、実際には全く介助がないわけではなく、ある程度の介助量が発生していることになりますので、同様に介護の手間についての審査会での議論が必要となり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・以上を踏まえると、介護の手間の総量を考えるうえでは、「具体的な介助の方法」と「頻度」という２つを、掛け算するようなイメージをもっていただくのがよいでしょう。</a:t>
            </a:r>
            <a:endParaRPr lang="ja-JP" altLang="en-US"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10</a:t>
            </a:fld>
            <a:endParaRPr lang="en-US" altLang="ja-JP" dirty="0"/>
          </a:p>
        </p:txBody>
      </p:sp>
    </p:spTree>
    <p:extLst>
      <p:ext uri="{BB962C8B-B14F-4D97-AF65-F5344CB8AC3E}">
        <p14:creationId xmlns:p14="http://schemas.microsoft.com/office/powerpoint/2010/main" val="1802873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・この</a:t>
            </a:r>
            <a:r>
              <a:rPr lang="en-US" altLang="ja-JP" smtClean="0">
                <a:latin typeface="ＭＳ ゴシック" panose="020B0609070205080204" pitchFamily="49" charset="-128"/>
                <a:ea typeface="ＭＳ ゴシック" panose="020B0609070205080204" pitchFamily="49" charset="-128"/>
              </a:rPr>
              <a:t>STEP</a:t>
            </a:r>
            <a:r>
              <a:rPr lang="ja-JP" altLang="en-US" smtClean="0">
                <a:latin typeface="ＭＳ ゴシック" panose="020B0609070205080204" pitchFamily="49" charset="-128"/>
                <a:ea typeface="ＭＳ ゴシック" panose="020B0609070205080204" pitchFamily="49" charset="-128"/>
              </a:rPr>
              <a:t>２の介護の手間にかかる審査判定においては、一次判定ですでに確定している要介護度を、二次判定で重度もしくは軽度に変更する議論を行う際、要介護認定等基準時間を活用することになっています。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・一次判定で出される要介護度は、この基準時間をもとにして、例えば基準時間が</a:t>
            </a:r>
            <a:r>
              <a:rPr lang="en-US" altLang="ja-JP" smtClean="0">
                <a:latin typeface="ＭＳ ゴシック" panose="020B0609070205080204" pitchFamily="49" charset="-128"/>
                <a:ea typeface="ＭＳ ゴシック" panose="020B0609070205080204" pitchFamily="49" charset="-128"/>
              </a:rPr>
              <a:t>50</a:t>
            </a:r>
            <a:r>
              <a:rPr lang="ja-JP" altLang="en-US" smtClean="0">
                <a:latin typeface="ＭＳ ゴシック" panose="020B0609070205080204" pitchFamily="49" charset="-128"/>
                <a:ea typeface="ＭＳ ゴシック" panose="020B0609070205080204" pitchFamily="49" charset="-128"/>
              </a:rPr>
              <a:t>分以上</a:t>
            </a:r>
            <a:r>
              <a:rPr lang="en-US" altLang="ja-JP" smtClean="0">
                <a:latin typeface="ＭＳ ゴシック" panose="020B0609070205080204" pitchFamily="49" charset="-128"/>
                <a:ea typeface="ＭＳ ゴシック" panose="020B0609070205080204" pitchFamily="49" charset="-128"/>
              </a:rPr>
              <a:t>70</a:t>
            </a:r>
            <a:r>
              <a:rPr lang="ja-JP" altLang="en-US" smtClean="0">
                <a:latin typeface="ＭＳ ゴシック" panose="020B0609070205080204" pitchFamily="49" charset="-128"/>
                <a:ea typeface="ＭＳ ゴシック" panose="020B0609070205080204" pitchFamily="49" charset="-128"/>
              </a:rPr>
              <a:t>分未満であれば要介護２、</a:t>
            </a:r>
            <a:r>
              <a:rPr lang="en-US" altLang="ja-JP" smtClean="0">
                <a:latin typeface="ＭＳ ゴシック" panose="020B0609070205080204" pitchFamily="49" charset="-128"/>
                <a:ea typeface="ＭＳ ゴシック" panose="020B0609070205080204" pitchFamily="49" charset="-128"/>
              </a:rPr>
              <a:t>70</a:t>
            </a:r>
            <a:r>
              <a:rPr lang="ja-JP" altLang="en-US" smtClean="0">
                <a:latin typeface="ＭＳ ゴシック" panose="020B0609070205080204" pitchFamily="49" charset="-128"/>
                <a:ea typeface="ＭＳ ゴシック" panose="020B0609070205080204" pitchFamily="49" charset="-128"/>
              </a:rPr>
              <a:t>分以上</a:t>
            </a:r>
            <a:r>
              <a:rPr lang="en-US" altLang="ja-JP" smtClean="0">
                <a:latin typeface="ＭＳ ゴシック" panose="020B0609070205080204" pitchFamily="49" charset="-128"/>
                <a:ea typeface="ＭＳ ゴシック" panose="020B0609070205080204" pitchFamily="49" charset="-128"/>
              </a:rPr>
              <a:t>90</a:t>
            </a:r>
            <a:r>
              <a:rPr lang="ja-JP" altLang="en-US" smtClean="0">
                <a:latin typeface="ＭＳ ゴシック" panose="020B0609070205080204" pitchFamily="49" charset="-128"/>
                <a:ea typeface="ＭＳ ゴシック" panose="020B0609070205080204" pitchFamily="49" charset="-128"/>
              </a:rPr>
              <a:t>分未満であれば要介護３といったように決まることになります。逆にいえば、同じ要介護度区分であっても、基準時間がどのくらいかによって、一次判定ロジックの中で推定される介護の手間も異なるということになり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・このスライドでいえば、同じ要介護３の中でも、例えば基準時間が</a:t>
            </a:r>
            <a:r>
              <a:rPr lang="en-US" altLang="ja-JP" smtClean="0">
                <a:latin typeface="ＭＳ ゴシック" panose="020B0609070205080204" pitchFamily="49" charset="-128"/>
                <a:ea typeface="ＭＳ ゴシック" panose="020B0609070205080204" pitchFamily="49" charset="-128"/>
              </a:rPr>
              <a:t>71.2</a:t>
            </a:r>
            <a:r>
              <a:rPr lang="ja-JP" altLang="en-US" smtClean="0">
                <a:latin typeface="ＭＳ ゴシック" panose="020B0609070205080204" pitchFamily="49" charset="-128"/>
                <a:ea typeface="ＭＳ ゴシック" panose="020B0609070205080204" pitchFamily="49" charset="-128"/>
              </a:rPr>
              <a:t>分であれば、それは要介護２に近い要介護３であると考えられますし、</a:t>
            </a:r>
            <a:r>
              <a:rPr lang="en-US" altLang="ja-JP" smtClean="0">
                <a:latin typeface="ＭＳ ゴシック" panose="020B0609070205080204" pitchFamily="49" charset="-128"/>
                <a:ea typeface="ＭＳ ゴシック" panose="020B0609070205080204" pitchFamily="49" charset="-128"/>
              </a:rPr>
              <a:t>88.6</a:t>
            </a:r>
            <a:r>
              <a:rPr lang="ja-JP" altLang="en-US" smtClean="0">
                <a:latin typeface="ＭＳ ゴシック" panose="020B0609070205080204" pitchFamily="49" charset="-128"/>
                <a:ea typeface="ＭＳ ゴシック" panose="020B0609070205080204" pitchFamily="49" charset="-128"/>
              </a:rPr>
              <a:t>分であれば、今度は要介護４に近い要介護３と考えることができます。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のように、二次判定において重度や軽度に変更する議論においては、基準時間を一つのものさしとして、隣の区分の境界の近くに位置するのか、それとも遠くに位置するのかということを踏まえたうえで、介護の手間に基づき検討を進めていくことになります。</a:t>
            </a:r>
            <a:endParaRPr lang="ja-JP" altLang="en-US"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11</a:t>
            </a:fld>
            <a:endParaRPr lang="en-US" altLang="ja-JP" dirty="0"/>
          </a:p>
        </p:txBody>
      </p:sp>
    </p:spTree>
    <p:extLst>
      <p:ext uri="{BB962C8B-B14F-4D97-AF65-F5344CB8AC3E}">
        <p14:creationId xmlns:p14="http://schemas.microsoft.com/office/powerpoint/2010/main" val="952809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・介護の手間に係る審査判定の結果、要介護認定等基準時間が</a:t>
            </a:r>
            <a:r>
              <a:rPr lang="en-US" altLang="ja-JP" smtClean="0">
                <a:latin typeface="ＭＳ ゴシック" panose="020B0609070205080204" pitchFamily="49" charset="-128"/>
                <a:ea typeface="ＭＳ ゴシック" panose="020B0609070205080204" pitchFamily="49" charset="-128"/>
              </a:rPr>
              <a:t>32</a:t>
            </a:r>
            <a:r>
              <a:rPr lang="ja-JP" altLang="en-US" smtClean="0">
                <a:latin typeface="ＭＳ ゴシック" panose="020B0609070205080204" pitchFamily="49" charset="-128"/>
                <a:ea typeface="ＭＳ ゴシック" panose="020B0609070205080204" pitchFamily="49" charset="-128"/>
              </a:rPr>
              <a:t>分以上</a:t>
            </a:r>
            <a:r>
              <a:rPr lang="en-US" altLang="ja-JP" smtClean="0">
                <a:latin typeface="ＭＳ ゴシック" panose="020B0609070205080204" pitchFamily="49" charset="-128"/>
                <a:ea typeface="ＭＳ ゴシック" panose="020B0609070205080204" pitchFamily="49" charset="-128"/>
              </a:rPr>
              <a:t>50</a:t>
            </a:r>
            <a:r>
              <a:rPr lang="ja-JP" altLang="en-US" smtClean="0">
                <a:latin typeface="ＭＳ ゴシック" panose="020B0609070205080204" pitchFamily="49" charset="-128"/>
                <a:ea typeface="ＭＳ ゴシック" panose="020B0609070205080204" pitchFamily="49" charset="-128"/>
              </a:rPr>
              <a:t>分未満となった申請者については、状態の維持・改善可能性に関する審査判定を行うことで、要支援２もしくは要介護１のいずれかへの振り分けを行います。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・ここでは、認定調査の特記事項と主治医意見書の内容を確認しながら、認知機能の評価と、状態の安定性に関する評価を行います。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・まず、認知機能の評価では、予防給付などの利用に当たって、適切な理解ができるかを評価します。評価の結果、適切な利用の理解が難しいと判断されれば、要介護１で決定となります。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・逆にそれが難しくないと判断された場合には、今度は状態の安定性に関する評価を行います。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こでは、概ね６か月以内に介護の手間が増えて、要介護度を再び検討する必要があるかを評価します。審査会は、今後の経過を予測しますので、調査員は、最近の心身の変化など、経過が分かる場合はそのことを特記事項に記載しておくと、審査判定に役立つ場合があり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・この評価の結果、要介護度の再検討が必要と判断されれば要介護１、逆に必要ないと判断されれば要支援２で確定となります。</a:t>
            </a:r>
            <a:endParaRPr lang="en-US" altLang="ja-JP"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12</a:t>
            </a:fld>
            <a:endParaRPr lang="en-US" altLang="ja-JP" dirty="0"/>
          </a:p>
        </p:txBody>
      </p:sp>
    </p:spTree>
    <p:extLst>
      <p:ext uri="{BB962C8B-B14F-4D97-AF65-F5344CB8AC3E}">
        <p14:creationId xmlns:p14="http://schemas.microsoft.com/office/powerpoint/2010/main" val="38392420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2"/>
          <p:cNvSpPr>
            <a:spLocks noGrp="1" noRot="1" noChangeAspect="1" noChangeArrowheads="1" noTextEdit="1"/>
          </p:cNvSpPr>
          <p:nvPr>
            <p:ph type="sldImg"/>
          </p:nvPr>
        </p:nvSpPr>
        <p:spPr>
          <a:xfrm>
            <a:off x="920750" y="555625"/>
            <a:ext cx="4967288" cy="3725863"/>
          </a:xfrm>
          <a:ln/>
        </p:spPr>
      </p:sp>
      <p:sp>
        <p:nvSpPr>
          <p:cNvPr id="67588"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・状態の維持・改善可能性に関する審査判定においては、先ほど説明した、「認知機能の低下の評価」と「状態の安定性の評価」を行うための参考情報として、審査会資料において、「認定症自立度</a:t>
            </a:r>
            <a:r>
              <a:rPr lang="en-US" altLang="ja-JP" smtClean="0">
                <a:latin typeface="ＭＳ ゴシック" panose="020B0609070205080204" pitchFamily="49" charset="-128"/>
                <a:ea typeface="ＭＳ ゴシック" panose="020B0609070205080204" pitchFamily="49" charset="-128"/>
              </a:rPr>
              <a:t>Ⅱ</a:t>
            </a:r>
            <a:r>
              <a:rPr lang="ja-JP" altLang="en-US" smtClean="0">
                <a:latin typeface="ＭＳ ゴシック" panose="020B0609070205080204" pitchFamily="49" charset="-128"/>
                <a:ea typeface="ＭＳ ゴシック" panose="020B0609070205080204" pitchFamily="49" charset="-128"/>
              </a:rPr>
              <a:t>以上の蓋然性」と、「状態の不安定」という２項目が載っています。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れらは、過去の全国の判定結果に基づき、認定調査項目などから統計的に推計を行った結果を表示したものであり、すべてのケースで必ずしも実態と整合するとは限りませんので、あくまで参考情報という位置づけとし、必ず審査会において、特記事項や主治医意見書の記載内容と合わせて総合的に判断を行うことが重要となります。</a:t>
            </a:r>
            <a:endParaRPr lang="ja-JP" altLang="en-US"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13</a:t>
            </a:fld>
            <a:endParaRPr lang="en-US" altLang="ja-JP" dirty="0"/>
          </a:p>
        </p:txBody>
      </p:sp>
    </p:spTree>
    <p:extLst>
      <p:ext uri="{BB962C8B-B14F-4D97-AF65-F5344CB8AC3E}">
        <p14:creationId xmlns:p14="http://schemas.microsoft.com/office/powerpoint/2010/main" val="7043411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・最後は</a:t>
            </a:r>
            <a:r>
              <a:rPr lang="en-US" altLang="ja-JP" smtClean="0">
                <a:latin typeface="ＭＳ ゴシック" panose="020B0609070205080204" pitchFamily="49" charset="-128"/>
                <a:ea typeface="ＭＳ ゴシック" panose="020B0609070205080204" pitchFamily="49" charset="-128"/>
              </a:rPr>
              <a:t>STEP</a:t>
            </a:r>
            <a:r>
              <a:rPr lang="ja-JP" altLang="en-US" smtClean="0">
                <a:latin typeface="ＭＳ ゴシック" panose="020B0609070205080204" pitchFamily="49" charset="-128"/>
                <a:ea typeface="ＭＳ ゴシック" panose="020B0609070205080204" pitchFamily="49" charset="-128"/>
              </a:rPr>
              <a:t>３の介護認定審査会として付する意見です。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・ここでは、認定有効期間と、必要な療養について検討します。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・認定有効期間については、現在の状況がどの程度続くかという観点から、二次判定で決定した要介護度をいつまで有効とするかを決めるものとなります。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・認定有効期間は、原則の期間が定められており、新規申請と区分変更申請の場合は６カ月、更新申請の場合は</a:t>
            </a:r>
            <a:r>
              <a:rPr lang="en-US" altLang="ja-JP" smtClean="0">
                <a:latin typeface="ＭＳ ゴシック" panose="020B0609070205080204" pitchFamily="49" charset="-128"/>
                <a:ea typeface="ＭＳ ゴシック" panose="020B0609070205080204" pitchFamily="49" charset="-128"/>
              </a:rPr>
              <a:t>12</a:t>
            </a:r>
            <a:r>
              <a:rPr lang="ja-JP" altLang="en-US" smtClean="0">
                <a:latin typeface="ＭＳ ゴシック" panose="020B0609070205080204" pitchFamily="49" charset="-128"/>
                <a:ea typeface="ＭＳ ゴシック" panose="020B0609070205080204" pitchFamily="49" charset="-128"/>
              </a:rPr>
              <a:t>カ月となりますが、個別のケースに応じて、短くしたり、長くしたりすることができます。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・例えば、入退院の直後や、リハビリ中で急速に状態が変化している場合には、原則より期間を短くする場合があります。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・逆に、長期間にわたり状態が安定していると考えられる場合には、有効期間を原則より長くすることもあります。</a:t>
            </a:r>
            <a:endParaRPr lang="ja-JP" altLang="en-US"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14</a:t>
            </a:fld>
            <a:endParaRPr lang="en-US" altLang="ja-JP" dirty="0"/>
          </a:p>
        </p:txBody>
      </p:sp>
    </p:spTree>
    <p:extLst>
      <p:ext uri="{BB962C8B-B14F-4D97-AF65-F5344CB8AC3E}">
        <p14:creationId xmlns:p14="http://schemas.microsoft.com/office/powerpoint/2010/main" val="21761743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・こちらのグラフは、過去の調査事業における調査結果ですが、審査会委員が、認定有効期間を原則より短くするべきと考えるケースがどのような場合かについての回答状況を示したものです。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調査の結果、「急速に状態が変化している場合」や「入退院の直後やリハ中など特殊な状況がある場合」については、およそ７割以上の審査会委員が原則より短く期間を設定するべきケースと考えて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そのほか、「がん末期患者である場合」、「単身世帯等で把握できる情報に制約がる場合」においても、委員の半数は下回るものの、やはり原則より短く期間を設定する必要があると考える委員もいるよう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・いずれにしても、すべてのケースで、適切な有効期間について合議により検討することが重要です。</a:t>
            </a:r>
            <a:endParaRPr lang="ja-JP" altLang="en-US"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15</a:t>
            </a:fld>
            <a:endParaRPr lang="en-US" altLang="ja-JP" dirty="0"/>
          </a:p>
        </p:txBody>
      </p:sp>
    </p:spTree>
    <p:extLst>
      <p:ext uri="{BB962C8B-B14F-4D97-AF65-F5344CB8AC3E}">
        <p14:creationId xmlns:p14="http://schemas.microsoft.com/office/powerpoint/2010/main" val="195864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審査会として付する意見のうち、もうひとつの「療養に関する意見」とは、状態の軽減や悪化の防止のために必要な療養であったり、サービスの利用について気をつけることがある場合に、審査会から申請者に伝えるもの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ケアプランを作成する介護支援専門員は、必ずしも、保健・医療・福祉の全ての分野に精通しているわけではありませんので、専門職の集合体である介護認定審査会の視点からみて必要な療養について意見を述べることで、被保険者にとってより良いサービスが提供されることが期待されます。</a:t>
            </a:r>
            <a:endParaRPr lang="ja-JP" altLang="en-US"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16</a:t>
            </a:fld>
            <a:endParaRPr lang="en-US" altLang="ja-JP" dirty="0"/>
          </a:p>
        </p:txBody>
      </p:sp>
    </p:spTree>
    <p:extLst>
      <p:ext uri="{BB962C8B-B14F-4D97-AF65-F5344CB8AC3E}">
        <p14:creationId xmlns:p14="http://schemas.microsoft.com/office/powerpoint/2010/main" val="29546917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・こちらのグラフは、必要な療養の意見を付する具体的なケースについて、審査会委員に過去に調査を行った結果となります。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調査結果からは、「要介護状態とサービスの不一致が考えられる場合」、「適切な介助の方法を検討した場合」、「要介護状態の著しい悪化が見込まれる場合」という３点について、いずれもおよそ半数前後の審査会委員が、必要な療養の意見を付するべきと考えているよう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・以上、ここまでで介護認定審査会の手順とポイントについて、順を追ってご説明しました。</a:t>
            </a:r>
            <a:endParaRPr lang="ja-JP" altLang="en-US"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17</a:t>
            </a:fld>
            <a:endParaRPr lang="en-US" altLang="ja-JP" dirty="0"/>
          </a:p>
        </p:txBody>
      </p:sp>
    </p:spTree>
    <p:extLst>
      <p:ext uri="{BB962C8B-B14F-4D97-AF65-F5344CB8AC3E}">
        <p14:creationId xmlns:p14="http://schemas.microsoft.com/office/powerpoint/2010/main" val="2659615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ＭＳ ゴシック" panose="020B0609070205080204" pitchFamily="49" charset="-128"/>
            </a:endParaRPr>
          </a:p>
        </p:txBody>
      </p:sp>
      <p:sp>
        <p:nvSpPr>
          <p:cNvPr id="4" name="スライド番号プレースホルダー 3"/>
          <p:cNvSpPr>
            <a:spLocks noGrp="1"/>
          </p:cNvSpPr>
          <p:nvPr>
            <p:ph type="sldNum" sz="quarter" idx="10"/>
          </p:nvPr>
        </p:nvSpPr>
        <p:spPr>
          <a:xfrm>
            <a:off x="3716338" y="9402763"/>
            <a:ext cx="2949575" cy="496887"/>
          </a:xfrm>
          <a:prstGeom prst="rect">
            <a:avLst/>
          </a:prstGeom>
        </p:spPr>
        <p:txBody>
          <a:bodyPr/>
          <a:lstStyle/>
          <a:p>
            <a:pPr>
              <a:defRPr/>
            </a:pPr>
            <a:fld id="{98431BDE-46CF-4E8F-957F-1BCDF751A170}" type="slidenum">
              <a:rPr lang="en-US" altLang="ja-JP" smtClean="0"/>
              <a:pPr>
                <a:defRPr/>
              </a:pPr>
              <a:t>18</a:t>
            </a:fld>
            <a:endParaRPr lang="en-US" altLang="ja-JP"/>
          </a:p>
        </p:txBody>
      </p:sp>
    </p:spTree>
    <p:extLst>
      <p:ext uri="{BB962C8B-B14F-4D97-AF65-F5344CB8AC3E}">
        <p14:creationId xmlns:p14="http://schemas.microsoft.com/office/powerpoint/2010/main" val="458012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Rot="1" noChangeAspect="1" noChangeArrowheads="1" noTextEdit="1"/>
          </p:cNvSpPr>
          <p:nvPr>
            <p:ph type="sldImg"/>
          </p:nvPr>
        </p:nvSpPr>
        <p:spPr>
          <a:xfrm>
            <a:off x="920750" y="555625"/>
            <a:ext cx="4967288" cy="3725863"/>
          </a:xfrm>
          <a:ln/>
        </p:spPr>
      </p:sp>
      <p:sp>
        <p:nvSpPr>
          <p:cNvPr id="57348"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・認定調査員の指導者を養成する研修において、なぜ介護認定審査会について取り上げるのか、もしかすると少し疑問に思われる方もいるかもしれません。</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実際に審査会の場に事務局という立場で出席した経験や、調査員として傍聴した経験がある方であればお分かりだと思いますが、認定調査の結果というのは一次判定でコンピュータ判定されるだけではなく、その後の審査会の場で特記事項などを用いて審査会委員が議論を行って、最終的な二次判定を行うために必要となる情報なので、調査員ご自身が、自分の調査結果が審査会の場でどのように活用されるのかを理解することは非常に重要なことと思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・そこで今日はこのあと、審査会の手順の解説を行います。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認定調査員を指導する立場の皆さんにとっては、審査判定の手順を学ぶことそれ自体が直接の目的ではなくて、そこから認定調査を行う際の気付きを得てもらうということが狙いになるわけですので、そのあたりを意識して、このあとの研修に取り組んでいただきたいと思います。</a:t>
            </a:r>
            <a:endParaRPr lang="ja-JP" altLang="en-US"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2</a:t>
            </a:fld>
            <a:endParaRPr lang="en-US" altLang="ja-JP" dirty="0"/>
          </a:p>
        </p:txBody>
      </p:sp>
    </p:spTree>
    <p:extLst>
      <p:ext uri="{BB962C8B-B14F-4D97-AF65-F5344CB8AC3E}">
        <p14:creationId xmlns:p14="http://schemas.microsoft.com/office/powerpoint/2010/main" val="3149577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2"/>
          <p:cNvSpPr>
            <a:spLocks noGrp="1" noRot="1" noChangeAspect="1" noChangeArrowheads="1" noTextEdit="1"/>
          </p:cNvSpPr>
          <p:nvPr>
            <p:ph type="sldImg"/>
          </p:nvPr>
        </p:nvSpPr>
        <p:spPr>
          <a:xfrm>
            <a:off x="915988" y="742950"/>
            <a:ext cx="4973637" cy="3732213"/>
          </a:xfrm>
          <a:ln/>
        </p:spPr>
      </p:sp>
      <p:sp>
        <p:nvSpPr>
          <p:cNvPr id="78852" name="Rectangle 3"/>
          <p:cNvSpPr>
            <a:spLocks noGrp="1" noChangeArrowheads="1"/>
          </p:cNvSpPr>
          <p:nvPr>
            <p:ph type="body" idx="1"/>
          </p:nvPr>
        </p:nvSpPr>
        <p:spPr>
          <a:xfrm>
            <a:off x="679145" y="4721185"/>
            <a:ext cx="5448911" cy="4856995"/>
          </a:xfrm>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・ここでは、基本調査と特記事項が、介護認定審査会とどのような関係にあるかを示しています。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まず、基本調査については、ご承知の通り、コンピュータ判定において一次判定を出すうえで用いられますが、認定調査員が判断したチェック結果がそのまま確定するわけではなく、介護認定審査会の場で、一次判定が本当に正確であるかを確認・検討し、場合によっては調査結果の一部修正を行うこともありえます。その場面で、チェック結果の妥当性の判断材料の一つとなるのが特記事項の内容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また特記事項は、申請者の固有の情報を伝えるという役割を持っています。先ほどの一次判定は、いわば平均化された情報であって、申請者一人ひとりの個別的な状況までは含んでいない情報でしたが、それを補うのが特記事項になり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審査判定のプロセスにおける介護の手間にかかる審査判定では、一次判定では評価されていない介護の手間を、特記事項や主治医意見書の内容をもとに審査会委員の専門性に基づいて評価して、二次判定の介護度を決定し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したがって、特記事項を記載するうえでの３つのポイントである、選択根拠、手間、頻度に関する情報というのは、いま申し上げた、審査会での「一次判定の修正・確定」と「介護の手間にかかる審査判定」のどちらにおいても、大変重要な判断材料となってきます。</a:t>
            </a:r>
            <a:endParaRPr lang="ja-JP" altLang="ja-JP"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3</a:t>
            </a:fld>
            <a:endParaRPr lang="en-US" altLang="ja-JP" dirty="0"/>
          </a:p>
        </p:txBody>
      </p:sp>
    </p:spTree>
    <p:extLst>
      <p:ext uri="{BB962C8B-B14F-4D97-AF65-F5344CB8AC3E}">
        <p14:creationId xmlns:p14="http://schemas.microsoft.com/office/powerpoint/2010/main" val="2311623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・それでは次に、介護認定審査会の手順についてみていきます。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・審査判定は大きく３つのステップに分かれています。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a:t>
            </a:r>
            <a:r>
              <a:rPr lang="en-US" altLang="ja-JP" smtClean="0">
                <a:latin typeface="ＭＳ ゴシック" panose="020B0609070205080204" pitchFamily="49" charset="-128"/>
                <a:ea typeface="ＭＳ ゴシック" panose="020B0609070205080204" pitchFamily="49" charset="-128"/>
              </a:rPr>
              <a:t>STEP</a:t>
            </a:r>
            <a:r>
              <a:rPr lang="ja-JP" altLang="en-US" smtClean="0">
                <a:latin typeface="ＭＳ ゴシック" panose="020B0609070205080204" pitchFamily="49" charset="-128"/>
                <a:ea typeface="ＭＳ ゴシック" panose="020B0609070205080204" pitchFamily="49" charset="-128"/>
              </a:rPr>
              <a:t>１の「一次判定の修正・確定」、</a:t>
            </a:r>
            <a:r>
              <a:rPr lang="en-US" altLang="ja-JP" smtClean="0">
                <a:latin typeface="ＭＳ ゴシック" panose="020B0609070205080204" pitchFamily="49" charset="-128"/>
                <a:ea typeface="ＭＳ ゴシック" panose="020B0609070205080204" pitchFamily="49" charset="-128"/>
              </a:rPr>
              <a:t>STEP</a:t>
            </a:r>
            <a:r>
              <a:rPr lang="ja-JP" altLang="en-US" smtClean="0">
                <a:latin typeface="ＭＳ ゴシック" panose="020B0609070205080204" pitchFamily="49" charset="-128"/>
                <a:ea typeface="ＭＳ ゴシック" panose="020B0609070205080204" pitchFamily="49" charset="-128"/>
              </a:rPr>
              <a:t>２の「介護の手間に係る審査判定」についてはさきほど説明した通りですが、特記事項や主治医意見書の内容に基づいて、審査会委員の合議によって、まず基本調査項目のチェックが正しくなされていたかというのを確認して確定するのが</a:t>
            </a:r>
            <a:r>
              <a:rPr lang="en-US" altLang="ja-JP" smtClean="0">
                <a:latin typeface="ＭＳ ゴシック" panose="020B0609070205080204" pitchFamily="49" charset="-128"/>
                <a:ea typeface="ＭＳ ゴシック" panose="020B0609070205080204" pitchFamily="49" charset="-128"/>
              </a:rPr>
              <a:t>STEP</a:t>
            </a:r>
            <a:r>
              <a:rPr lang="ja-JP" altLang="en-US" smtClean="0">
                <a:latin typeface="ＭＳ ゴシック" panose="020B0609070205080204" pitchFamily="49" charset="-128"/>
                <a:ea typeface="ＭＳ ゴシック" panose="020B0609070205080204" pitchFamily="49" charset="-128"/>
              </a:rPr>
              <a:t>１です。さらにその確定した一次判定結果をもとにして、申請者固有の介護の手間が多いか少ないかという視点で介護度を検討するのが</a:t>
            </a:r>
            <a:r>
              <a:rPr lang="en-US" altLang="ja-JP" smtClean="0">
                <a:latin typeface="ＭＳ ゴシック" panose="020B0609070205080204" pitchFamily="49" charset="-128"/>
                <a:ea typeface="ＭＳ ゴシック" panose="020B0609070205080204" pitchFamily="49" charset="-128"/>
              </a:rPr>
              <a:t>STEP</a:t>
            </a:r>
            <a:r>
              <a:rPr lang="ja-JP" altLang="en-US" smtClean="0">
                <a:latin typeface="ＭＳ ゴシック" panose="020B0609070205080204" pitchFamily="49" charset="-128"/>
                <a:ea typeface="ＭＳ ゴシック" panose="020B0609070205080204" pitchFamily="49" charset="-128"/>
              </a:rPr>
              <a:t>２となります。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・最後は</a:t>
            </a:r>
            <a:r>
              <a:rPr lang="en-US" altLang="ja-JP" smtClean="0">
                <a:latin typeface="ＭＳ ゴシック" panose="020B0609070205080204" pitchFamily="49" charset="-128"/>
                <a:ea typeface="ＭＳ ゴシック" panose="020B0609070205080204" pitchFamily="49" charset="-128"/>
              </a:rPr>
              <a:t>STEP</a:t>
            </a:r>
            <a:r>
              <a:rPr lang="ja-JP" altLang="en-US" smtClean="0">
                <a:latin typeface="ＭＳ ゴシック" panose="020B0609070205080204" pitchFamily="49" charset="-128"/>
                <a:ea typeface="ＭＳ ゴシック" panose="020B0609070205080204" pitchFamily="49" charset="-128"/>
              </a:rPr>
              <a:t>３の「介護認定審査会として付する意見」です。ここでは、認定有効期間と、必要な療養に関する意見について検討します。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・これらのステップはすべて、認定調査と主治医意見書をもとに議論されることになります。</a:t>
            </a:r>
            <a:endParaRPr lang="en-US" altLang="ja-JP"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4</a:t>
            </a:fld>
            <a:endParaRPr lang="en-US" altLang="ja-JP" dirty="0"/>
          </a:p>
        </p:txBody>
      </p:sp>
    </p:spTree>
    <p:extLst>
      <p:ext uri="{BB962C8B-B14F-4D97-AF65-F5344CB8AC3E}">
        <p14:creationId xmlns:p14="http://schemas.microsoft.com/office/powerpoint/2010/main" val="3803883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・それではここからは、審査のプロセスごとにどのような議論が行われているか、そして、それに伴って調査員がどのように調査を行っていけばいいかをみていきます。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・まずは</a:t>
            </a:r>
            <a:r>
              <a:rPr lang="en-US" altLang="ja-JP" smtClean="0">
                <a:latin typeface="ＭＳ ゴシック" panose="020B0609070205080204" pitchFamily="49" charset="-128"/>
                <a:ea typeface="ＭＳ ゴシック" panose="020B0609070205080204" pitchFamily="49" charset="-128"/>
              </a:rPr>
              <a:t>STEP</a:t>
            </a:r>
            <a:r>
              <a:rPr lang="ja-JP" altLang="en-US" smtClean="0">
                <a:latin typeface="ＭＳ ゴシック" panose="020B0609070205080204" pitchFamily="49" charset="-128"/>
                <a:ea typeface="ＭＳ ゴシック" panose="020B0609070205080204" pitchFamily="49" charset="-128"/>
              </a:rPr>
              <a:t>１の「一次判定の修正・確定」です。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認定調査は調査員が行うものですが、一次判定の最終的な確定は、審査会で確定するというルールになっています。介護認定審査会で議論をする際に使う審査会資料にはすでにコンピュータによる一次判定の結果がすでに記載されていますが、これは確定ではなくて、改めて審査会で検討するということ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審査会では、各調査項目の定義と、特記事項や主治医意見書の記載内容をもとに基本調査の選択の妥当性を議論して、その結果、合議によって基本調査の修正が必要と判断した場合には、その理由を明らかにして事務局に修正依頼を行います。その場合、事務局はその基本調査項目のチェック結果を修正したうえで、再度コンピュータ判定を行って、修正後の一次判定結果を出して改めて審査会にそれを提示することになります。</a:t>
            </a:r>
            <a:endParaRPr lang="en-US" altLang="ja-JP"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5</a:t>
            </a:fld>
            <a:endParaRPr lang="en-US" altLang="ja-JP" dirty="0"/>
          </a:p>
        </p:txBody>
      </p:sp>
    </p:spTree>
    <p:extLst>
      <p:ext uri="{BB962C8B-B14F-4D97-AF65-F5344CB8AC3E}">
        <p14:creationId xmlns:p14="http://schemas.microsoft.com/office/powerpoint/2010/main" val="1452340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・実際の認定調査において、認定調査員の方は選択に迷う場面が少なくないと思います。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・そうした場合に、調査員一人で判断したものを最終確定とするのではなく、審査会の場で複数の専門職によって検討するという、バックアップの仕組みということができます。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・したがって、調査員は判断に迷った場合、そのことが審査会委員にきちんと伝わるように特記事項に書いておくことが重要になります。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・何も書いていなければ、調査員が迷ったこと自体も伝わらず、審査会で議論も行えなくなってしまいます。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eaLnBrk="1" hangingPunct="1"/>
            <a:endParaRPr lang="ja-JP" altLang="en-US" dirty="0" smtClean="0">
              <a:latin typeface="ＭＳ ゴシック" panose="020B0609070205080204" pitchFamily="49" charset="-128"/>
              <a:ea typeface="ＭＳ Ｐ明朝"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6</a:t>
            </a:fld>
            <a:endParaRPr lang="en-US" altLang="ja-JP" dirty="0"/>
          </a:p>
        </p:txBody>
      </p:sp>
    </p:spTree>
    <p:extLst>
      <p:ext uri="{BB962C8B-B14F-4D97-AF65-F5344CB8AC3E}">
        <p14:creationId xmlns:p14="http://schemas.microsoft.com/office/powerpoint/2010/main" val="45964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Rot="1" noChangeAspect="1" noChangeArrowheads="1" noTextEdit="1"/>
          </p:cNvSpPr>
          <p:nvPr>
            <p:ph type="sldImg"/>
          </p:nvPr>
        </p:nvSpPr>
        <p:spPr>
          <a:xfrm>
            <a:off x="953864" y="389625"/>
            <a:ext cx="4967288" cy="3725863"/>
          </a:xfrm>
          <a:ln/>
        </p:spPr>
      </p:sp>
      <p:sp>
        <p:nvSpPr>
          <p:cNvPr id="60420" name="Rectangle 3"/>
          <p:cNvSpPr>
            <a:spLocks noGrp="1" noChangeArrowheads="1"/>
          </p:cNvSpPr>
          <p:nvPr>
            <p:ph type="body" idx="1"/>
          </p:nvPr>
        </p:nvSpPr>
        <p:spPr>
          <a:xfrm>
            <a:off x="629196" y="4144814"/>
            <a:ext cx="5798740" cy="5649391"/>
          </a:xfrm>
          <a:noFill/>
          <a:ln/>
        </p:spPr>
        <p:txBody>
          <a:bodyPr/>
          <a:lstStyle/>
          <a:p>
            <a:pPr marL="153988" indent="-153988" eaLnBrk="1" hangingPunct="1">
              <a:lnSpc>
                <a:spcPts val="1350"/>
              </a:lnSpc>
              <a:spcBef>
                <a:spcPct val="0"/>
              </a:spcBef>
              <a:defRPr/>
            </a:pPr>
            <a:r>
              <a:rPr lang="ja-JP" altLang="en-US" smtClean="0">
                <a:latin typeface="ＭＳ ゴシック" panose="020B0609070205080204" pitchFamily="49" charset="-128"/>
                <a:ea typeface="ＭＳ ゴシック" panose="020B0609070205080204" pitchFamily="49" charset="-128"/>
              </a:rPr>
              <a:t>・この「一次判定の修正・確定」の</a:t>
            </a:r>
            <a:r>
              <a:rPr lang="en-US" altLang="ja-JP" smtClean="0">
                <a:latin typeface="ＭＳ ゴシック" panose="020B0609070205080204" pitchFamily="49" charset="-128"/>
                <a:ea typeface="ＭＳ ゴシック" panose="020B0609070205080204" pitchFamily="49" charset="-128"/>
              </a:rPr>
              <a:t>STEP</a:t>
            </a:r>
            <a:r>
              <a:rPr lang="ja-JP" altLang="en-US" smtClean="0">
                <a:latin typeface="ＭＳ ゴシック" panose="020B0609070205080204" pitchFamily="49" charset="-128"/>
                <a:ea typeface="ＭＳ ゴシック" panose="020B0609070205080204" pitchFamily="49" charset="-128"/>
              </a:rPr>
              <a:t>において、審査会が議論すべきポイントは、このスライドで示すような点になります。</a:t>
            </a:r>
          </a:p>
          <a:p>
            <a:pPr marL="153988" indent="-153988" eaLnBrk="1" hangingPunct="1">
              <a:lnSpc>
                <a:spcPts val="1350"/>
              </a:lnSpc>
              <a:spcBef>
                <a:spcPct val="0"/>
              </a:spcBef>
              <a:defRPr/>
            </a:pPr>
            <a:r>
              <a:rPr lang="ja-JP" altLang="en-US" smtClean="0">
                <a:latin typeface="ＭＳ ゴシック" panose="020B0609070205080204" pitchFamily="49" charset="-128"/>
                <a:ea typeface="ＭＳ ゴシック" panose="020B0609070205080204" pitchFamily="49" charset="-128"/>
              </a:rPr>
              <a:t>・順に見ていきますと、調査上の単純ミスというのは、基本調査における選択と特記事項で記載された内容に不整合があり、選択結果の修正が必要な場合です。これは、認定調査員の単純なケアレスミスの場合もありますし、基本調査項目を正しく理解していないことによる判断ミスの可能性もあります。</a:t>
            </a:r>
          </a:p>
          <a:p>
            <a:pPr marL="153988" indent="-153988" eaLnBrk="1" hangingPunct="1">
              <a:lnSpc>
                <a:spcPts val="1350"/>
              </a:lnSpc>
              <a:spcBef>
                <a:spcPct val="0"/>
              </a:spcBef>
              <a:defRPr/>
            </a:pPr>
            <a:r>
              <a:rPr lang="ja-JP" altLang="en-US" smtClean="0">
                <a:latin typeface="ＭＳ ゴシック" panose="020B0609070205080204" pitchFamily="49" charset="-128"/>
                <a:ea typeface="ＭＳ ゴシック" panose="020B0609070205080204" pitchFamily="49" charset="-128"/>
              </a:rPr>
              <a:t>・次に「日頃の状況と異なる場合」の確認です。能力で評価する調査項目や、麻痺拘縮の有無において、実際に試行した結果と日頃の状況が異なる場合で、より頻回な状況に基づいて選択した場合に、その判断が適正であるかについて審査会で確認します。</a:t>
            </a:r>
          </a:p>
          <a:p>
            <a:pPr marL="153988" indent="-153988" eaLnBrk="1" hangingPunct="1">
              <a:lnSpc>
                <a:spcPts val="1350"/>
              </a:lnSpc>
              <a:spcBef>
                <a:spcPct val="0"/>
              </a:spcBef>
              <a:defRPr/>
            </a:pPr>
            <a:r>
              <a:rPr lang="ja-JP" altLang="en-US" smtClean="0">
                <a:latin typeface="ＭＳ ゴシック" panose="020B0609070205080204" pitchFamily="49" charset="-128"/>
                <a:ea typeface="ＭＳ ゴシック" panose="020B0609070205080204" pitchFamily="49" charset="-128"/>
              </a:rPr>
              <a:t>・そして、「より頻回な状況で選択している場合」については、介助の方法で評価する調査項目において、頻度に基づいて介助の方法を選択した場合の、判断の適正さの確認です。</a:t>
            </a:r>
          </a:p>
          <a:p>
            <a:pPr marL="153988" indent="-153988" eaLnBrk="1" hangingPunct="1">
              <a:lnSpc>
                <a:spcPts val="1350"/>
              </a:lnSpc>
              <a:spcBef>
                <a:spcPct val="0"/>
              </a:spcBef>
              <a:defRPr/>
            </a:pPr>
            <a:r>
              <a:rPr lang="ja-JP" altLang="en-US" smtClean="0">
                <a:latin typeface="ＭＳ ゴシック" panose="020B0609070205080204" pitchFamily="49" charset="-128"/>
                <a:ea typeface="ＭＳ ゴシック" panose="020B0609070205080204" pitchFamily="49" charset="-128"/>
              </a:rPr>
              <a:t>・次に「不適切な介助と調査員が判断する場合」ですが、これについても、実際に行われている介助が対象者にとって不適切であると判断して、適切な介助の方法を選択した場合については、特記事項をもとにその判断について審査会で確認を行います。</a:t>
            </a:r>
          </a:p>
          <a:p>
            <a:pPr marL="153988" indent="-153988" eaLnBrk="1" hangingPunct="1">
              <a:lnSpc>
                <a:spcPts val="1350"/>
              </a:lnSpc>
              <a:spcBef>
                <a:spcPct val="0"/>
              </a:spcBef>
              <a:defRPr/>
            </a:pPr>
            <a:r>
              <a:rPr lang="ja-JP" altLang="en-US" smtClean="0">
                <a:latin typeface="ＭＳ ゴシック" panose="020B0609070205080204" pitchFamily="49" charset="-128"/>
                <a:ea typeface="ＭＳ ゴシック" panose="020B0609070205080204" pitchFamily="49" charset="-128"/>
              </a:rPr>
              <a:t>・次の「調査員が判断に迷った場合」ですが、これは、特記事項の中に調査員が判断に迷ったことを明記した場合に、それについて確認を行うということです。</a:t>
            </a:r>
          </a:p>
          <a:p>
            <a:pPr marL="153988" indent="-153988" eaLnBrk="1" hangingPunct="1">
              <a:lnSpc>
                <a:spcPts val="1350"/>
              </a:lnSpc>
              <a:spcBef>
                <a:spcPct val="0"/>
              </a:spcBef>
              <a:defRPr/>
            </a:pPr>
            <a:r>
              <a:rPr lang="ja-JP" altLang="en-US" smtClean="0">
                <a:latin typeface="ＭＳ ゴシック" panose="020B0609070205080204" pitchFamily="49" charset="-128"/>
                <a:ea typeface="ＭＳ ゴシック" panose="020B0609070205080204" pitchFamily="49" charset="-128"/>
              </a:rPr>
              <a:t>・そして「特別な医療」については、特記事項と主治医意見書を照らし合わせて、認定調査における選択が適切かを確認します。特別な医療の項目は、該当した場合に要介護認定等基準時間が加算される仕組みになっていますので、確認はより重要になるといえます。</a:t>
            </a:r>
          </a:p>
          <a:p>
            <a:pPr marL="153988" indent="-153988" eaLnBrk="1" hangingPunct="1">
              <a:lnSpc>
                <a:spcPts val="1350"/>
              </a:lnSpc>
              <a:spcBef>
                <a:spcPct val="0"/>
              </a:spcBef>
              <a:defRPr/>
            </a:pPr>
            <a:r>
              <a:rPr lang="ja-JP" altLang="en-US" smtClean="0">
                <a:latin typeface="ＭＳ ゴシック" panose="020B0609070205080204" pitchFamily="49" charset="-128"/>
                <a:ea typeface="ＭＳ ゴシック" panose="020B0609070205080204" pitchFamily="49" charset="-128"/>
              </a:rPr>
              <a:t>・最後に、「障害高齢者、認知症高齢者の日常生活自立度」の確認です。これについても、特記事項や主治医意見書を照らし合わせて、評価の妥当性を検討することになります。</a:t>
            </a:r>
          </a:p>
          <a:p>
            <a:pPr marL="153988" indent="-153988" eaLnBrk="1" hangingPunct="1">
              <a:lnSpc>
                <a:spcPts val="1350"/>
              </a:lnSpc>
              <a:spcBef>
                <a:spcPct val="0"/>
              </a:spcBef>
              <a:defRPr/>
            </a:pPr>
            <a:r>
              <a:rPr lang="ja-JP" altLang="en-US" smtClean="0">
                <a:latin typeface="ＭＳ ゴシック" panose="020B0609070205080204" pitchFamily="49" charset="-128"/>
                <a:ea typeface="ＭＳ ゴシック" panose="020B0609070205080204" pitchFamily="49" charset="-128"/>
              </a:rPr>
              <a:t>・実際には、これらの議論のポイントを、審査会の場で審査案件ごとに全て確認するのは負担も大きく、困難であるともいえますので、事務局の役割が重要となります。特に審査において確認が必要な項目を事前に事務局でチェックしておき、審査会でそれを見落とすことがないようサポートする必要があります。</a:t>
            </a:r>
          </a:p>
          <a:p>
            <a:pPr eaLnBrk="1" hangingPunct="1"/>
            <a:endParaRPr lang="en-US" altLang="ja-JP" dirty="0" smtClean="0">
              <a:latin typeface="ＭＳ ゴシック" panose="020B0609070205080204" pitchFamily="49" charset="-128"/>
              <a:ea typeface="ＭＳ Ｐ明朝"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7</a:t>
            </a:fld>
            <a:endParaRPr lang="en-US" altLang="ja-JP" dirty="0"/>
          </a:p>
        </p:txBody>
      </p:sp>
    </p:spTree>
    <p:extLst>
      <p:ext uri="{BB962C8B-B14F-4D97-AF65-F5344CB8AC3E}">
        <p14:creationId xmlns:p14="http://schemas.microsoft.com/office/powerpoint/2010/main" val="991426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・続いて、</a:t>
            </a:r>
            <a:r>
              <a:rPr lang="en-US" altLang="ja-JP" smtClean="0">
                <a:latin typeface="ＭＳ ゴシック" panose="020B0609070205080204" pitchFamily="49" charset="-128"/>
                <a:ea typeface="ＭＳ ゴシック" panose="020B0609070205080204" pitchFamily="49" charset="-128"/>
              </a:rPr>
              <a:t>STEP</a:t>
            </a:r>
            <a:r>
              <a:rPr lang="ja-JP" altLang="en-US" smtClean="0">
                <a:latin typeface="ＭＳ ゴシック" panose="020B0609070205080204" pitchFamily="49" charset="-128"/>
                <a:ea typeface="ＭＳ ゴシック" panose="020B0609070205080204" pitchFamily="49" charset="-128"/>
              </a:rPr>
              <a:t>２の「介護の手間にかかる審査判定」について詳細にみていきます。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・これは、一次判定結果をもとに、最終的な要介護度を決定するプロセスです。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・議論としては、通常の例よりも、介護の手間がよりかかるか、かからないのか、という視点で合議を行うことになります。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通常の例」というのは、簡単にいえば「普通ならこれくらい」というイメージになりますが、それについてはテキストの中で、どれくらいが「通常の例」に当たるのかという個別の定義は示されていません。</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・それは、審査会委員による専門的な判断に委ねられていて、審査会委員の専門性や経験に基づき、合議により判断することになっています。</a:t>
            </a:r>
            <a:endParaRPr lang="ja-JP" altLang="en-US"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8</a:t>
            </a:fld>
            <a:endParaRPr lang="en-US" altLang="ja-JP" dirty="0"/>
          </a:p>
        </p:txBody>
      </p:sp>
    </p:spTree>
    <p:extLst>
      <p:ext uri="{BB962C8B-B14F-4D97-AF65-F5344CB8AC3E}">
        <p14:creationId xmlns:p14="http://schemas.microsoft.com/office/powerpoint/2010/main" val="3848214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・それでは、介護の手間の審査を行う際に、どのように特記事項が利用されるかという視点から、具体的な例を見ていきます。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・まずは、「同じ選択肢でも幅のある介助量」についてです。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例えば排尿の例をとると、同じ全介助であっても、オムツの交換とトイレでの排尿では、介護の手間が変わってきます。つまり、具体的な介助の方法によって、同じ選択肢でも介助量に幅が出るということ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また食事摂取の例については、発生する一連の行為のうち、少しだけ介助しても、ほとんど介助していても、スライドのように、特記事項として、例えば「最初の数口は自己摂取だが、すぐに食べなくなるため、残りはすべて介助を行っている」といった具体的な記載があれば、審査会では介護の手間の全体量を具体的に把握することができ、それが先ほどの「通常の例」と比べて介助量が多いかどうかという議論に活かせるわけです。</a:t>
            </a:r>
          </a:p>
          <a:p>
            <a:pPr marL="153988" indent="-153988" eaLnBrk="1" hangingPunct="1">
              <a:spcBef>
                <a:spcPct val="0"/>
              </a:spcBef>
              <a:defRPr/>
            </a:pPr>
            <a:endParaRPr lang="ja-JP" altLang="en-US" smtClean="0">
              <a:latin typeface="ＭＳ ゴシック" panose="020B0609070205080204" pitchFamily="49" charset="-128"/>
              <a:ea typeface="ＭＳ ゴシック" panose="020B0609070205080204" pitchFamily="49" charset="-128"/>
            </a:endParaRPr>
          </a:p>
          <a:p>
            <a:pPr marL="153988" indent="-153988" eaLnBrk="1" hangingPunct="1">
              <a:spcBef>
                <a:spcPct val="0"/>
              </a:spcBef>
              <a:defRPr/>
            </a:pPr>
            <a:r>
              <a:rPr lang="ja-JP" altLang="en-US" smtClean="0">
                <a:latin typeface="ＭＳ ゴシック" panose="020B0609070205080204" pitchFamily="49" charset="-128"/>
                <a:ea typeface="ＭＳ ゴシック" panose="020B0609070205080204" pitchFamily="49" charset="-128"/>
              </a:rPr>
              <a:t>・なお、認知症の</a:t>
            </a:r>
            <a:r>
              <a:rPr lang="en-US" altLang="ja-JP" smtClean="0">
                <a:latin typeface="ＭＳ ゴシック" panose="020B0609070205080204" pitchFamily="49" charset="-128"/>
                <a:ea typeface="ＭＳ ゴシック" panose="020B0609070205080204" pitchFamily="49" charset="-128"/>
              </a:rPr>
              <a:t>BPSD</a:t>
            </a:r>
            <a:r>
              <a:rPr lang="ja-JP" altLang="en-US" smtClean="0">
                <a:latin typeface="ＭＳ ゴシック" panose="020B0609070205080204" pitchFamily="49" charset="-128"/>
                <a:ea typeface="ＭＳ ゴシック" panose="020B0609070205080204" pitchFamily="49" charset="-128"/>
              </a:rPr>
              <a:t>関連の項目については、その頻度に基づいて「ある」、「ときどきある」、「ない」で評価されますが、行動があるからといって介助が発生しているとは限らないため、特記事項の記載に基づいて実際の介助量を審査会で確認することになりますので、特記事項の記載が重要になってきます。</a:t>
            </a:r>
          </a:p>
          <a:p>
            <a:pPr eaLnBrk="1" hangingPunct="1"/>
            <a:endParaRPr lang="en-US" altLang="ja-JP" dirty="0" smtClean="0">
              <a:latin typeface="ＭＳ ゴシック" panose="020B0609070205080204" pitchFamily="49" charset="-128"/>
              <a:ea typeface="ＭＳ Ｐ明朝" charset="-128"/>
            </a:endParaRPr>
          </a:p>
        </p:txBody>
      </p:sp>
      <p:sp>
        <p:nvSpPr>
          <p:cNvPr id="2" name="スライド番号プレースホルダー 1"/>
          <p:cNvSpPr>
            <a:spLocks noGrp="1"/>
          </p:cNvSpPr>
          <p:nvPr>
            <p:ph type="sldNum" sz="quarter" idx="10"/>
          </p:nvPr>
        </p:nvSpPr>
        <p:spPr/>
        <p:txBody>
          <a:bodyPr/>
          <a:lstStyle/>
          <a:p>
            <a:pPr>
              <a:defRPr/>
            </a:pPr>
            <a:fld id="{59C69013-1E9D-49E3-AF10-55D8A7171C61}" type="slidenum">
              <a:rPr lang="en-US" altLang="ja-JP" smtClean="0"/>
              <a:pPr>
                <a:defRPr/>
              </a:pPr>
              <a:t>9</a:t>
            </a:fld>
            <a:endParaRPr lang="en-US" altLang="ja-JP" dirty="0"/>
          </a:p>
        </p:txBody>
      </p:sp>
    </p:spTree>
    <p:extLst>
      <p:ext uri="{BB962C8B-B14F-4D97-AF65-F5344CB8AC3E}">
        <p14:creationId xmlns:p14="http://schemas.microsoft.com/office/powerpoint/2010/main" val="3024623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r>
              <a:rPr lang="zh-TW" altLang="en-US"/>
              <a:t>厚生労働省 老健局 老人保健課</a:t>
            </a:r>
            <a:endParaRPr lang="en-US" altLang="ja-JP"/>
          </a:p>
        </p:txBody>
      </p:sp>
      <p:sp>
        <p:nvSpPr>
          <p:cNvPr id="7" name="Rectangle 6"/>
          <p:cNvSpPr>
            <a:spLocks noGrp="1" noChangeArrowheads="1"/>
          </p:cNvSpPr>
          <p:nvPr>
            <p:ph type="sldNum" sz="quarter" idx="12"/>
          </p:nvPr>
        </p:nvSpPr>
        <p:spPr>
          <a:xfrm>
            <a:off x="6553200" y="6248400"/>
            <a:ext cx="1905000" cy="457200"/>
          </a:xfrm>
          <a:prstGeom prst="rect">
            <a:avLst/>
          </a:prstGeom>
        </p:spPr>
        <p:txBody>
          <a:bodyPr/>
          <a:lstStyle>
            <a:lvl1pPr>
              <a:defRPr/>
            </a:lvl1pPr>
          </a:lstStyle>
          <a:p>
            <a:pPr>
              <a:defRPr/>
            </a:pPr>
            <a:fld id="{5FD63154-E0C2-45D4-BB98-C5BCFFD1029E}"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17DE7779-42E6-4308-8556-C13551A540A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7D6E2E2B-80CF-47A0-96DF-D0A16C1C2B3A}"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5DFFE16B-0EDA-40CF-AC5B-51E64EF465E7}"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8"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6A101E5-770C-40C1-857F-447337F26DAB}"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lgn="r">
              <a:defRPr sz="1050"/>
            </a:lvl1pPr>
          </a:lstStyle>
          <a:p>
            <a:pPr>
              <a:defRPr/>
            </a:pPr>
            <a:fld id="{2FE8CD3E-86AA-4423-A62C-CFF429732B92}" type="slidenum">
              <a:rPr lang="en-US" altLang="ja-JP" smtClean="0"/>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0FF39B2-6641-4D56-9F7A-AD6079536B35}"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DA43A3A-6FD6-4788-B2EB-97BB4BA35974}"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9"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E24969E8-C23D-435D-8E73-B8EC4C79B469}"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5"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0CE7B995-D8DD-4227-A2A1-1CF93BAE558B}"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4"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BEECCA7-BC3B-4429-8B8A-DC7482CF6527}"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82F8BECE-39EB-40F4-807D-314741B349FB}"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t>厚生労働省</a:t>
            </a:r>
            <a:br>
              <a:rPr lang="ja-JP" altLang="en-US"/>
            </a:br>
            <a:r>
              <a:rPr lang="ja-JP" altLang="en-US" sz="800"/>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C7E21E0-187B-48FE-8D03-4E6EE5637544}"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a typeface="ＭＳ Ｐゴシック" pitchFamily="50" charset="-128"/>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ea typeface="ＭＳ Ｐゴシック" pitchFamily="50" charset="-128"/>
            </a:endParaRPr>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ea typeface="ＭＳ Ｐゴシック" pitchFamily="50" charset="-128"/>
              </a:defRPr>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50" charset="-128"/>
              </a:defRPr>
            </a:lvl1pPr>
          </a:lstStyle>
          <a:p>
            <a:pPr>
              <a:defRPr/>
            </a:pPr>
            <a:r>
              <a:rPr lang="ja-JP" altLang="en-US"/>
              <a:t>厚生労働省</a:t>
            </a:r>
            <a:br>
              <a:rPr lang="ja-JP" altLang="en-US"/>
            </a:br>
            <a:r>
              <a:rPr lang="ja-JP" altLang="en-US" sz="800"/>
              <a:t>老健局 老人保健課</a:t>
            </a:r>
          </a:p>
        </p:txBody>
      </p:sp>
    </p:spTree>
  </p:cSld>
  <p:clrMap bg1="lt1" tx1="dk1" bg2="lt2" tx2="dk2" accent1="accent1" accent2="accent2" accent3="accent3" accent4="accent4" accent5="accent5" accent6="accent6" hlink="hlink" folHlink="folHlink"/>
  <p:sldLayoutIdLst>
    <p:sldLayoutId id="2147483692" r:id="rId1"/>
    <p:sldLayoutId id="2147483679" r:id="rId2"/>
    <p:sldLayoutId id="2147483678" r:id="rId3"/>
    <p:sldLayoutId id="2147483677" r:id="rId4"/>
    <p:sldLayoutId id="2147483676" r:id="rId5"/>
    <p:sldLayoutId id="2147483675" r:id="rId6"/>
    <p:sldLayoutId id="2147483674" r:id="rId7"/>
    <p:sldLayoutId id="2147483673" r:id="rId8"/>
    <p:sldLayoutId id="2147483672" r:id="rId9"/>
    <p:sldLayoutId id="2147483671" r:id="rId10"/>
    <p:sldLayoutId id="2147483670" r:id="rId11"/>
    <p:sldLayoutId id="2147483669" r:id="rId12"/>
    <p:sldLayoutId id="2147483668"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solidFill>
                  <a:schemeClr val="tx1"/>
                </a:solidFill>
                <a:effectLst>
                  <a:outerShdw blurRad="76200" dist="50800" dir="5400000" algn="tl" rotWithShape="0">
                    <a:srgbClr val="000000">
                      <a:alpha val="65000"/>
                    </a:srgbClr>
                  </a:outerShdw>
                </a:effectLst>
              </a:rPr>
              <a:t>介護認定審査会の手順とポイント</a:t>
            </a:r>
          </a:p>
        </p:txBody>
      </p:sp>
      <p:sp>
        <p:nvSpPr>
          <p:cNvPr id="204804" name="Text Box 4"/>
          <p:cNvSpPr txBox="1">
            <a:spLocks noChangeArrowheads="1"/>
          </p:cNvSpPr>
          <p:nvPr/>
        </p:nvSpPr>
        <p:spPr bwMode="auto">
          <a:xfrm>
            <a:off x="684213" y="1412875"/>
            <a:ext cx="6119812" cy="369332"/>
          </a:xfrm>
          <a:prstGeom prst="rect">
            <a:avLst/>
          </a:prstGeom>
          <a:noFill/>
          <a:ln w="9525">
            <a:noFill/>
            <a:miter lim="800000"/>
            <a:headEnd/>
            <a:tailEnd/>
          </a:ln>
          <a:effectLst/>
        </p:spPr>
        <p:txBody>
          <a:bodyPr>
            <a:spAutoFit/>
          </a:bodyPr>
          <a:lstStyle/>
          <a:p>
            <a:pPr>
              <a:spcBef>
                <a:spcPct val="50000"/>
              </a:spcBef>
              <a:defRPr/>
            </a:pPr>
            <a:r>
              <a:rPr lang="ja-JP" altLang="en-US" sz="1800" dirty="0" smtClean="0">
                <a:effectLst>
                  <a:outerShdw blurRad="38100" dist="38100" dir="2700000" algn="tl">
                    <a:srgbClr val="C0C0C0"/>
                  </a:outerShdw>
                </a:effectLst>
                <a:ea typeface="ＭＳ Ｐゴシック" pitchFamily="50" charset="-128"/>
              </a:rPr>
              <a:t>令和</a:t>
            </a:r>
            <a:r>
              <a:rPr lang="ja-JP" altLang="en-US" sz="1800" dirty="0">
                <a:effectLst>
                  <a:outerShdw blurRad="38100" dist="38100" dir="2700000" algn="tl">
                    <a:srgbClr val="C0C0C0"/>
                  </a:outerShdw>
                </a:effectLst>
                <a:ea typeface="ＭＳ Ｐゴシック" pitchFamily="50" charset="-128"/>
              </a:rPr>
              <a:t>元</a:t>
            </a:r>
            <a:r>
              <a:rPr lang="ja-JP" altLang="en-US" sz="1800" dirty="0" smtClean="0">
                <a:effectLst>
                  <a:outerShdw blurRad="38100" dist="38100" dir="2700000" algn="tl">
                    <a:srgbClr val="C0C0C0"/>
                  </a:outerShdw>
                </a:effectLst>
                <a:ea typeface="ＭＳ Ｐゴシック" pitchFamily="50" charset="-128"/>
              </a:rPr>
              <a:t>年</a:t>
            </a:r>
            <a:r>
              <a:rPr lang="ja-JP" altLang="en-US" sz="1800" dirty="0">
                <a:effectLst>
                  <a:outerShdw blurRad="38100" dist="38100" dir="2700000" algn="tl">
                    <a:srgbClr val="C0C0C0"/>
                  </a:outerShdw>
                </a:effectLst>
                <a:ea typeface="ＭＳ Ｐゴシック" pitchFamily="50" charset="-128"/>
              </a:rPr>
              <a:t>度</a:t>
            </a:r>
            <a:r>
              <a:rPr lang="ja-JP" altLang="en-US" sz="1800" dirty="0" smtClean="0">
                <a:effectLst>
                  <a:outerShdw blurRad="38100" dist="38100" dir="2700000" algn="tl">
                    <a:srgbClr val="C0C0C0"/>
                  </a:outerShdw>
                </a:effectLst>
                <a:ea typeface="ＭＳ Ｐゴシック" pitchFamily="50" charset="-128"/>
              </a:rPr>
              <a:t>　厚生</a:t>
            </a:r>
            <a:r>
              <a:rPr lang="ja-JP" altLang="en-US" sz="1800" dirty="0">
                <a:effectLst>
                  <a:outerShdw blurRad="38100" dist="38100" dir="2700000" algn="tl">
                    <a:srgbClr val="C0C0C0"/>
                  </a:outerShdw>
                </a:effectLst>
                <a:ea typeface="ＭＳ Ｐゴシック" pitchFamily="50" charset="-128"/>
              </a:rPr>
              <a:t>労働省  認定調査員能力向上研修</a:t>
            </a:r>
          </a:p>
        </p:txBody>
      </p:sp>
      <p:sp>
        <p:nvSpPr>
          <p:cNvPr id="31748"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a:p>
        </p:txBody>
      </p:sp>
      <p:sp>
        <p:nvSpPr>
          <p:cNvPr id="7"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a:p>
            <a:pPr algn="ct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US" altLang="ja-JP" sz="3400" dirty="0" smtClean="0"/>
              <a:t>STEP2</a:t>
            </a:r>
            <a:r>
              <a:rPr lang="ja-JP" altLang="en-US" sz="3400" dirty="0" smtClean="0"/>
              <a:t>：介護の手間にかかる審査判定</a:t>
            </a:r>
          </a:p>
        </p:txBody>
      </p:sp>
      <p:sp>
        <p:nvSpPr>
          <p:cNvPr id="29700" name="Rectangle 3"/>
          <p:cNvSpPr>
            <a:spLocks noGrp="1" noChangeArrowheads="1"/>
          </p:cNvSpPr>
          <p:nvPr>
            <p:ph type="body" idx="1"/>
          </p:nvPr>
        </p:nvSpPr>
        <p:spPr>
          <a:xfrm>
            <a:off x="566738" y="1486942"/>
            <a:ext cx="8001000" cy="4678362"/>
          </a:xfrm>
        </p:spPr>
        <p:txBody>
          <a:bodyPr>
            <a:noAutofit/>
          </a:bodyPr>
          <a:lstStyle/>
          <a:p>
            <a:pPr eaLnBrk="1" hangingPunct="1">
              <a:lnSpc>
                <a:spcPct val="90000"/>
              </a:lnSpc>
              <a:spcAft>
                <a:spcPts val="1200"/>
              </a:spcAft>
              <a:buNone/>
            </a:pPr>
            <a:r>
              <a:rPr lang="en-US" altLang="ja-JP" sz="2400" dirty="0" smtClean="0"/>
              <a:t>【</a:t>
            </a:r>
            <a:r>
              <a:rPr lang="ja-JP" altLang="en-US" sz="2400" dirty="0" smtClean="0"/>
              <a:t>特記事項のポイント②</a:t>
            </a:r>
            <a:r>
              <a:rPr lang="en-US" altLang="ja-JP" sz="2400" dirty="0" smtClean="0"/>
              <a:t>】</a:t>
            </a:r>
            <a:r>
              <a:rPr lang="ja-JP" altLang="en-US" sz="2400" dirty="0" smtClean="0"/>
              <a:t>　</a:t>
            </a:r>
            <a:r>
              <a:rPr lang="ja-JP" altLang="en-US" sz="2800" dirty="0" smtClean="0"/>
              <a:t>頻度（回数）</a:t>
            </a:r>
          </a:p>
          <a:p>
            <a:pPr lvl="1" eaLnBrk="1" hangingPunct="1">
              <a:lnSpc>
                <a:spcPct val="90000"/>
              </a:lnSpc>
            </a:pPr>
            <a:r>
              <a:rPr lang="ja-JP" altLang="en-US" sz="2700" dirty="0" smtClean="0"/>
              <a:t>介護の手間に差がある「一人で出たがる」</a:t>
            </a:r>
          </a:p>
          <a:p>
            <a:pPr lvl="2" eaLnBrk="1" hangingPunct="1">
              <a:lnSpc>
                <a:spcPct val="90000"/>
              </a:lnSpc>
            </a:pPr>
            <a:r>
              <a:rPr lang="ja-JP" altLang="en-US" sz="2000" u="sng" dirty="0" smtClean="0"/>
              <a:t>週</a:t>
            </a:r>
            <a:r>
              <a:rPr lang="en-US" altLang="ja-JP" sz="2000" u="sng" dirty="0" smtClean="0"/>
              <a:t>1 </a:t>
            </a:r>
            <a:r>
              <a:rPr lang="ja-JP" altLang="en-US" sz="2000" u="sng" dirty="0" smtClean="0"/>
              <a:t>回ほど</a:t>
            </a:r>
            <a:r>
              <a:rPr lang="ja-JP" altLang="en-US" sz="2000" dirty="0" smtClean="0"/>
              <a:t>、一人で玄関から自宅の外に出てしまうため、介護者は毎回のように探しに出ている。</a:t>
            </a:r>
          </a:p>
          <a:p>
            <a:pPr lvl="2" eaLnBrk="1" hangingPunct="1">
              <a:lnSpc>
                <a:spcPct val="90000"/>
              </a:lnSpc>
            </a:pPr>
            <a:r>
              <a:rPr lang="ja-JP" altLang="en-US" sz="2000" u="sng" dirty="0" smtClean="0"/>
              <a:t>ほぼ毎日</a:t>
            </a:r>
            <a:r>
              <a:rPr lang="ja-JP" altLang="en-US" sz="2000" dirty="0" smtClean="0"/>
              <a:t>、一人で玄関から自宅の外に出てしまうため、介護者は毎回のように探しに出ている。</a:t>
            </a:r>
            <a:endParaRPr lang="en-US" altLang="ja-JP" sz="2000" dirty="0" smtClean="0"/>
          </a:p>
          <a:p>
            <a:pPr lvl="2" eaLnBrk="1" hangingPunct="1">
              <a:lnSpc>
                <a:spcPct val="90000"/>
              </a:lnSpc>
            </a:pPr>
            <a:endParaRPr lang="ja-JP" altLang="en-US" dirty="0" smtClean="0"/>
          </a:p>
          <a:p>
            <a:pPr lvl="1" eaLnBrk="1" hangingPunct="1">
              <a:lnSpc>
                <a:spcPct val="90000"/>
              </a:lnSpc>
            </a:pPr>
            <a:r>
              <a:rPr lang="ja-JP" altLang="en-US" sz="2700" dirty="0" smtClean="0"/>
              <a:t>「介助されていない」を選択していても介助がある場合</a:t>
            </a:r>
          </a:p>
          <a:p>
            <a:pPr lvl="2" eaLnBrk="1" hangingPunct="1">
              <a:lnSpc>
                <a:spcPct val="90000"/>
              </a:lnSpc>
            </a:pPr>
            <a:r>
              <a:rPr lang="ja-JP" altLang="en-US" sz="2000" dirty="0" smtClean="0"/>
              <a:t>トイレまでの「移動」（</a:t>
            </a:r>
            <a:r>
              <a:rPr lang="en-US" altLang="ja-JP" sz="2000" dirty="0" smtClean="0"/>
              <a:t>5 </a:t>
            </a:r>
            <a:r>
              <a:rPr lang="ja-JP" altLang="en-US" sz="2000" dirty="0" smtClean="0"/>
              <a:t>回程／日）など、通常は自力で介助なしで行っているが、食堂（</a:t>
            </a:r>
            <a:r>
              <a:rPr lang="en-US" altLang="ja-JP" sz="2000" dirty="0" smtClean="0"/>
              <a:t>3</a:t>
            </a:r>
            <a:r>
              <a:rPr lang="ja-JP" altLang="en-US" sz="2000" dirty="0" smtClean="0"/>
              <a:t>回／日）及び浴室（週数回）への車いすでの「移動」は、介助が行われている。より頻回な状況から「介助されていない」を選択する。</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pPr eaLnBrk="1" hangingPunct="1"/>
            <a:r>
              <a:rPr lang="en-US" altLang="ja-JP" sz="3400" smtClean="0"/>
              <a:t>STEP2:</a:t>
            </a:r>
            <a:r>
              <a:rPr lang="ja-JP" altLang="en-US" sz="3400" smtClean="0"/>
              <a:t>基準時間の活用方法</a:t>
            </a:r>
          </a:p>
        </p:txBody>
      </p:sp>
      <p:sp>
        <p:nvSpPr>
          <p:cNvPr id="30724" name="Rectangle 3"/>
          <p:cNvSpPr>
            <a:spLocks noGrp="1" noChangeArrowheads="1"/>
          </p:cNvSpPr>
          <p:nvPr>
            <p:ph type="body" idx="1"/>
          </p:nvPr>
        </p:nvSpPr>
        <p:spPr/>
        <p:txBody>
          <a:bodyPr/>
          <a:lstStyle/>
          <a:p>
            <a:pPr eaLnBrk="1" hangingPunct="1"/>
            <a:r>
              <a:rPr lang="ja-JP" altLang="en-US" smtClean="0"/>
              <a:t>同じ要介護度区分でも、基準時間によって推定している介護の手間の意味するところが違う。</a:t>
            </a:r>
          </a:p>
        </p:txBody>
      </p:sp>
      <p:sp>
        <p:nvSpPr>
          <p:cNvPr id="30726" name="Line 5"/>
          <p:cNvSpPr>
            <a:spLocks noChangeShapeType="1"/>
          </p:cNvSpPr>
          <p:nvPr/>
        </p:nvSpPr>
        <p:spPr bwMode="auto">
          <a:xfrm>
            <a:off x="1393825" y="3284538"/>
            <a:ext cx="6983413" cy="0"/>
          </a:xfrm>
          <a:prstGeom prst="line">
            <a:avLst/>
          </a:prstGeom>
          <a:noFill/>
          <a:ln w="38100">
            <a:solidFill>
              <a:schemeClr val="tx1"/>
            </a:solidFill>
            <a:round/>
            <a:headEnd/>
            <a:tailEnd type="triangle" w="med" len="med"/>
          </a:ln>
        </p:spPr>
        <p:txBody>
          <a:bodyPr/>
          <a:lstStyle/>
          <a:p>
            <a:endParaRPr lang="ja-JP" altLang="en-US"/>
          </a:p>
        </p:txBody>
      </p:sp>
      <p:sp>
        <p:nvSpPr>
          <p:cNvPr id="30727" name="Line 6"/>
          <p:cNvSpPr>
            <a:spLocks noChangeShapeType="1"/>
          </p:cNvSpPr>
          <p:nvPr/>
        </p:nvSpPr>
        <p:spPr bwMode="auto">
          <a:xfrm>
            <a:off x="4202113" y="3140075"/>
            <a:ext cx="0" cy="215900"/>
          </a:xfrm>
          <a:prstGeom prst="line">
            <a:avLst/>
          </a:prstGeom>
          <a:noFill/>
          <a:ln w="22225">
            <a:solidFill>
              <a:schemeClr val="tx1"/>
            </a:solidFill>
            <a:round/>
            <a:headEnd/>
            <a:tailEnd/>
          </a:ln>
        </p:spPr>
        <p:txBody>
          <a:bodyPr/>
          <a:lstStyle/>
          <a:p>
            <a:endParaRPr lang="ja-JP" altLang="en-US"/>
          </a:p>
        </p:txBody>
      </p:sp>
      <p:sp>
        <p:nvSpPr>
          <p:cNvPr id="30728" name="Line 7"/>
          <p:cNvSpPr>
            <a:spLocks noChangeShapeType="1"/>
          </p:cNvSpPr>
          <p:nvPr/>
        </p:nvSpPr>
        <p:spPr bwMode="auto">
          <a:xfrm>
            <a:off x="6650038" y="3140075"/>
            <a:ext cx="0" cy="215900"/>
          </a:xfrm>
          <a:prstGeom prst="line">
            <a:avLst/>
          </a:prstGeom>
          <a:noFill/>
          <a:ln w="22225">
            <a:solidFill>
              <a:schemeClr val="tx1"/>
            </a:solidFill>
            <a:round/>
            <a:headEnd/>
            <a:tailEnd/>
          </a:ln>
        </p:spPr>
        <p:txBody>
          <a:bodyPr/>
          <a:lstStyle/>
          <a:p>
            <a:endParaRPr lang="ja-JP" altLang="en-US"/>
          </a:p>
        </p:txBody>
      </p:sp>
      <p:sp>
        <p:nvSpPr>
          <p:cNvPr id="30729" name="Text Box 8"/>
          <p:cNvSpPr txBox="1">
            <a:spLocks noChangeArrowheads="1"/>
          </p:cNvSpPr>
          <p:nvPr/>
        </p:nvSpPr>
        <p:spPr bwMode="auto">
          <a:xfrm>
            <a:off x="2401888" y="2636838"/>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2</a:t>
            </a:r>
          </a:p>
        </p:txBody>
      </p:sp>
      <p:sp>
        <p:nvSpPr>
          <p:cNvPr id="30730" name="AutoShape 9"/>
          <p:cNvSpPr>
            <a:spLocks/>
          </p:cNvSpPr>
          <p:nvPr/>
        </p:nvSpPr>
        <p:spPr bwMode="auto">
          <a:xfrm rot="-5400000">
            <a:off x="2833688" y="1916113"/>
            <a:ext cx="288925" cy="2447925"/>
          </a:xfrm>
          <a:prstGeom prst="rightBracket">
            <a:avLst>
              <a:gd name="adj" fmla="val 300775"/>
            </a:avLst>
          </a:prstGeom>
          <a:noFill/>
          <a:ln w="25400">
            <a:solidFill>
              <a:schemeClr val="tx1"/>
            </a:solidFill>
            <a:round/>
            <a:headEnd/>
            <a:tailEnd/>
          </a:ln>
        </p:spPr>
        <p:txBody>
          <a:bodyPr wrap="none" anchor="ctr"/>
          <a:lstStyle/>
          <a:p>
            <a:endParaRPr lang="ja-JP" altLang="en-US"/>
          </a:p>
        </p:txBody>
      </p:sp>
      <p:sp>
        <p:nvSpPr>
          <p:cNvPr id="30731" name="Text Box 10"/>
          <p:cNvSpPr txBox="1">
            <a:spLocks noChangeArrowheads="1"/>
          </p:cNvSpPr>
          <p:nvPr/>
        </p:nvSpPr>
        <p:spPr bwMode="auto">
          <a:xfrm>
            <a:off x="4849813" y="2636838"/>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3</a:t>
            </a:r>
          </a:p>
        </p:txBody>
      </p:sp>
      <p:sp>
        <p:nvSpPr>
          <p:cNvPr id="30732" name="Text Box 11"/>
          <p:cNvSpPr txBox="1">
            <a:spLocks noChangeArrowheads="1"/>
          </p:cNvSpPr>
          <p:nvPr/>
        </p:nvSpPr>
        <p:spPr bwMode="auto">
          <a:xfrm>
            <a:off x="7081838" y="2659063"/>
            <a:ext cx="1081087" cy="336550"/>
          </a:xfrm>
          <a:prstGeom prst="rect">
            <a:avLst/>
          </a:prstGeom>
          <a:noFill/>
          <a:ln w="9525">
            <a:noFill/>
            <a:miter lim="800000"/>
            <a:headEnd/>
            <a:tailEnd/>
          </a:ln>
        </p:spPr>
        <p:txBody>
          <a:bodyPr>
            <a:spAutoFit/>
          </a:bodyPr>
          <a:lstStyle/>
          <a:p>
            <a:pPr algn="ctr">
              <a:spcBef>
                <a:spcPct val="50000"/>
              </a:spcBef>
            </a:pPr>
            <a:r>
              <a:rPr lang="ja-JP" altLang="en-US" sz="1600"/>
              <a:t>要介護</a:t>
            </a:r>
            <a:r>
              <a:rPr lang="en-US" altLang="ja-JP" sz="1600"/>
              <a:t>4</a:t>
            </a:r>
          </a:p>
        </p:txBody>
      </p:sp>
      <p:sp>
        <p:nvSpPr>
          <p:cNvPr id="30733" name="AutoShape 12"/>
          <p:cNvSpPr>
            <a:spLocks/>
          </p:cNvSpPr>
          <p:nvPr/>
        </p:nvSpPr>
        <p:spPr bwMode="auto">
          <a:xfrm rot="-5400000">
            <a:off x="7262019" y="2383632"/>
            <a:ext cx="215900" cy="1439862"/>
          </a:xfrm>
          <a:prstGeom prst="rightBracket">
            <a:avLst>
              <a:gd name="adj" fmla="val 333456"/>
            </a:avLst>
          </a:prstGeom>
          <a:noFill/>
          <a:ln w="25400">
            <a:solidFill>
              <a:schemeClr val="tx1"/>
            </a:solidFill>
            <a:round/>
            <a:headEnd/>
            <a:tailEnd/>
          </a:ln>
        </p:spPr>
        <p:txBody>
          <a:bodyPr wrap="none" anchor="ctr"/>
          <a:lstStyle/>
          <a:p>
            <a:endParaRPr lang="ja-JP" altLang="en-US"/>
          </a:p>
        </p:txBody>
      </p:sp>
      <p:sp>
        <p:nvSpPr>
          <p:cNvPr id="30734" name="Text Box 13"/>
          <p:cNvSpPr txBox="1">
            <a:spLocks noChangeArrowheads="1"/>
          </p:cNvSpPr>
          <p:nvPr/>
        </p:nvSpPr>
        <p:spPr bwMode="auto">
          <a:xfrm>
            <a:off x="312738" y="3355975"/>
            <a:ext cx="7921625" cy="304800"/>
          </a:xfrm>
          <a:prstGeom prst="rect">
            <a:avLst/>
          </a:prstGeom>
          <a:noFill/>
          <a:ln w="9525">
            <a:noFill/>
            <a:miter lim="800000"/>
            <a:headEnd/>
            <a:tailEnd/>
          </a:ln>
        </p:spPr>
        <p:txBody>
          <a:bodyPr>
            <a:spAutoFit/>
          </a:bodyPr>
          <a:lstStyle/>
          <a:p>
            <a:pPr>
              <a:spcBef>
                <a:spcPct val="50000"/>
              </a:spcBef>
            </a:pPr>
            <a:r>
              <a:rPr lang="ja-JP" altLang="en-US" sz="1400"/>
              <a:t>　　　　　　　　　　　</a:t>
            </a:r>
            <a:r>
              <a:rPr lang="en-US" altLang="ja-JP" sz="1400"/>
              <a:t>50</a:t>
            </a:r>
            <a:r>
              <a:rPr lang="ja-JP" altLang="en-US" sz="1400"/>
              <a:t>分　　　　　　　　　　　　　　　　</a:t>
            </a:r>
            <a:r>
              <a:rPr lang="en-US" altLang="ja-JP" sz="1400"/>
              <a:t>70</a:t>
            </a:r>
            <a:r>
              <a:rPr lang="ja-JP" altLang="en-US" sz="1400"/>
              <a:t>分　　　　　　　　　　　　　　　　　　</a:t>
            </a:r>
            <a:r>
              <a:rPr lang="en-US" altLang="ja-JP" sz="1400"/>
              <a:t>90</a:t>
            </a:r>
            <a:r>
              <a:rPr lang="ja-JP" altLang="en-US" sz="1400"/>
              <a:t>分</a:t>
            </a:r>
          </a:p>
        </p:txBody>
      </p:sp>
      <p:sp>
        <p:nvSpPr>
          <p:cNvPr id="30735" name="Line 14"/>
          <p:cNvSpPr>
            <a:spLocks noChangeShapeType="1"/>
          </p:cNvSpPr>
          <p:nvPr/>
        </p:nvSpPr>
        <p:spPr bwMode="auto">
          <a:xfrm>
            <a:off x="1754188" y="3141663"/>
            <a:ext cx="0" cy="215900"/>
          </a:xfrm>
          <a:prstGeom prst="line">
            <a:avLst/>
          </a:prstGeom>
          <a:noFill/>
          <a:ln w="22225">
            <a:solidFill>
              <a:schemeClr val="tx1"/>
            </a:solidFill>
            <a:round/>
            <a:headEnd/>
            <a:tailEnd/>
          </a:ln>
        </p:spPr>
        <p:txBody>
          <a:bodyPr/>
          <a:lstStyle/>
          <a:p>
            <a:endParaRPr lang="ja-JP" altLang="en-US"/>
          </a:p>
        </p:txBody>
      </p:sp>
      <p:sp>
        <p:nvSpPr>
          <p:cNvPr id="30736" name="AutoShape 15"/>
          <p:cNvSpPr>
            <a:spLocks/>
          </p:cNvSpPr>
          <p:nvPr/>
        </p:nvSpPr>
        <p:spPr bwMode="auto">
          <a:xfrm rot="-5400000">
            <a:off x="5281613" y="1916113"/>
            <a:ext cx="288925" cy="2447925"/>
          </a:xfrm>
          <a:prstGeom prst="rightBracket">
            <a:avLst>
              <a:gd name="adj" fmla="val 300775"/>
            </a:avLst>
          </a:prstGeom>
          <a:noFill/>
          <a:ln w="25400">
            <a:solidFill>
              <a:schemeClr val="tx1"/>
            </a:solidFill>
            <a:round/>
            <a:headEnd/>
            <a:tailEnd/>
          </a:ln>
        </p:spPr>
        <p:txBody>
          <a:bodyPr wrap="none" anchor="ctr"/>
          <a:lstStyle/>
          <a:p>
            <a:endParaRPr lang="ja-JP" altLang="en-US"/>
          </a:p>
        </p:txBody>
      </p:sp>
      <p:sp>
        <p:nvSpPr>
          <p:cNvPr id="30737" name="Oval 16"/>
          <p:cNvSpPr>
            <a:spLocks noChangeArrowheads="1"/>
          </p:cNvSpPr>
          <p:nvPr/>
        </p:nvSpPr>
        <p:spPr bwMode="auto">
          <a:xfrm>
            <a:off x="4344988" y="3141663"/>
            <a:ext cx="215900" cy="215900"/>
          </a:xfrm>
          <a:prstGeom prst="ellipse">
            <a:avLst/>
          </a:prstGeom>
          <a:solidFill>
            <a:schemeClr val="accent2"/>
          </a:solidFill>
          <a:ln w="3175">
            <a:solidFill>
              <a:srgbClr val="FF0000"/>
            </a:solidFill>
            <a:round/>
            <a:headEnd/>
            <a:tailEnd/>
          </a:ln>
        </p:spPr>
        <p:txBody>
          <a:bodyPr wrap="none" anchor="ctr"/>
          <a:lstStyle/>
          <a:p>
            <a:endParaRPr lang="ja-JP" altLang="en-US"/>
          </a:p>
        </p:txBody>
      </p:sp>
      <p:sp>
        <p:nvSpPr>
          <p:cNvPr id="30738" name="Oval 17"/>
          <p:cNvSpPr>
            <a:spLocks noChangeArrowheads="1"/>
          </p:cNvSpPr>
          <p:nvPr/>
        </p:nvSpPr>
        <p:spPr bwMode="auto">
          <a:xfrm>
            <a:off x="6361113" y="3141663"/>
            <a:ext cx="215900" cy="215900"/>
          </a:xfrm>
          <a:prstGeom prst="ellipse">
            <a:avLst/>
          </a:prstGeom>
          <a:solidFill>
            <a:schemeClr val="accent2"/>
          </a:solidFill>
          <a:ln w="9525">
            <a:noFill/>
            <a:round/>
            <a:headEnd/>
            <a:tailEnd/>
          </a:ln>
        </p:spPr>
        <p:txBody>
          <a:bodyPr wrap="none" anchor="ctr"/>
          <a:lstStyle/>
          <a:p>
            <a:endParaRPr lang="ja-JP" altLang="en-US"/>
          </a:p>
        </p:txBody>
      </p:sp>
      <p:sp>
        <p:nvSpPr>
          <p:cNvPr id="30739" name="Oval 18"/>
          <p:cNvSpPr>
            <a:spLocks noChangeArrowheads="1"/>
          </p:cNvSpPr>
          <p:nvPr/>
        </p:nvSpPr>
        <p:spPr bwMode="auto">
          <a:xfrm>
            <a:off x="5435600" y="3135313"/>
            <a:ext cx="215900" cy="215900"/>
          </a:xfrm>
          <a:prstGeom prst="ellipse">
            <a:avLst/>
          </a:prstGeom>
          <a:solidFill>
            <a:schemeClr val="accent2"/>
          </a:solidFill>
          <a:ln w="9525">
            <a:noFill/>
            <a:round/>
            <a:headEnd/>
            <a:tailEnd/>
          </a:ln>
        </p:spPr>
        <p:txBody>
          <a:bodyPr wrap="none" anchor="ctr"/>
          <a:lstStyle/>
          <a:p>
            <a:endParaRPr lang="ja-JP" altLang="en-US"/>
          </a:p>
        </p:txBody>
      </p:sp>
      <p:sp>
        <p:nvSpPr>
          <p:cNvPr id="30740" name="Oval 19"/>
          <p:cNvSpPr>
            <a:spLocks noChangeArrowheads="1"/>
          </p:cNvSpPr>
          <p:nvPr/>
        </p:nvSpPr>
        <p:spPr bwMode="auto">
          <a:xfrm>
            <a:off x="3851275" y="3148013"/>
            <a:ext cx="215900" cy="215900"/>
          </a:xfrm>
          <a:prstGeom prst="ellipse">
            <a:avLst/>
          </a:prstGeom>
          <a:solidFill>
            <a:srgbClr val="3366FF"/>
          </a:solidFill>
          <a:ln w="9525">
            <a:noFill/>
            <a:round/>
            <a:headEnd/>
            <a:tailEnd/>
          </a:ln>
        </p:spPr>
        <p:txBody>
          <a:bodyPr wrap="none" anchor="ctr"/>
          <a:lstStyle/>
          <a:p>
            <a:endParaRPr lang="ja-JP" altLang="en-US"/>
          </a:p>
        </p:txBody>
      </p:sp>
      <p:sp>
        <p:nvSpPr>
          <p:cNvPr id="30741" name="AutoShape 39"/>
          <p:cNvSpPr>
            <a:spLocks noChangeArrowheads="1"/>
          </p:cNvSpPr>
          <p:nvPr/>
        </p:nvSpPr>
        <p:spPr bwMode="auto">
          <a:xfrm>
            <a:off x="4284663" y="3429000"/>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2" name="Text Box 40"/>
          <p:cNvSpPr txBox="1">
            <a:spLocks noChangeArrowheads="1"/>
          </p:cNvSpPr>
          <p:nvPr/>
        </p:nvSpPr>
        <p:spPr bwMode="auto">
          <a:xfrm>
            <a:off x="3851275" y="4149725"/>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71.2</a:t>
            </a:r>
            <a:r>
              <a:rPr lang="ja-JP" altLang="en-US"/>
              <a:t>分</a:t>
            </a:r>
          </a:p>
        </p:txBody>
      </p:sp>
      <p:sp>
        <p:nvSpPr>
          <p:cNvPr id="30743" name="AutoShape 41"/>
          <p:cNvSpPr>
            <a:spLocks noChangeArrowheads="1"/>
          </p:cNvSpPr>
          <p:nvPr/>
        </p:nvSpPr>
        <p:spPr bwMode="auto">
          <a:xfrm>
            <a:off x="5435600" y="3357563"/>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4" name="Text Box 42"/>
          <p:cNvSpPr txBox="1">
            <a:spLocks noChangeArrowheads="1"/>
          </p:cNvSpPr>
          <p:nvPr/>
        </p:nvSpPr>
        <p:spPr bwMode="auto">
          <a:xfrm>
            <a:off x="5076825" y="4076700"/>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81.4</a:t>
            </a:r>
            <a:r>
              <a:rPr lang="ja-JP" altLang="en-US"/>
              <a:t>分</a:t>
            </a:r>
          </a:p>
        </p:txBody>
      </p:sp>
      <p:sp>
        <p:nvSpPr>
          <p:cNvPr id="30745" name="AutoShape 43"/>
          <p:cNvSpPr>
            <a:spLocks noChangeArrowheads="1"/>
          </p:cNvSpPr>
          <p:nvPr/>
        </p:nvSpPr>
        <p:spPr bwMode="auto">
          <a:xfrm>
            <a:off x="6300788" y="3355975"/>
            <a:ext cx="142875" cy="720725"/>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6" name="Text Box 44"/>
          <p:cNvSpPr txBox="1">
            <a:spLocks noChangeArrowheads="1"/>
          </p:cNvSpPr>
          <p:nvPr/>
        </p:nvSpPr>
        <p:spPr bwMode="auto">
          <a:xfrm>
            <a:off x="6083300" y="4076700"/>
            <a:ext cx="936625" cy="366713"/>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88.6</a:t>
            </a:r>
            <a:r>
              <a:rPr lang="ja-JP" altLang="en-US"/>
              <a:t>分</a:t>
            </a:r>
          </a:p>
        </p:txBody>
      </p:sp>
      <p:sp>
        <p:nvSpPr>
          <p:cNvPr id="30747" name="AutoShape 45"/>
          <p:cNvSpPr>
            <a:spLocks noChangeArrowheads="1"/>
          </p:cNvSpPr>
          <p:nvPr/>
        </p:nvSpPr>
        <p:spPr bwMode="auto">
          <a:xfrm rot="2387545">
            <a:off x="3563938" y="3284538"/>
            <a:ext cx="142875" cy="576262"/>
          </a:xfrm>
          <a:prstGeom prst="triangle">
            <a:avLst>
              <a:gd name="adj" fmla="val 100000"/>
            </a:avLst>
          </a:prstGeom>
          <a:solidFill>
            <a:schemeClr val="tx2"/>
          </a:solidFill>
          <a:ln w="12700" cap="sq">
            <a:solidFill>
              <a:schemeClr val="tx1"/>
            </a:solidFill>
            <a:miter lim="800000"/>
            <a:headEnd type="none" w="sm" len="sm"/>
            <a:tailEnd type="none" w="sm" len="sm"/>
          </a:ln>
        </p:spPr>
        <p:txBody>
          <a:bodyPr wrap="none" anchor="ctr"/>
          <a:lstStyle/>
          <a:p>
            <a:endParaRPr lang="ja-JP" altLang="en-US"/>
          </a:p>
        </p:txBody>
      </p:sp>
      <p:sp>
        <p:nvSpPr>
          <p:cNvPr id="30748" name="Text Box 46"/>
          <p:cNvSpPr txBox="1">
            <a:spLocks noChangeArrowheads="1"/>
          </p:cNvSpPr>
          <p:nvPr/>
        </p:nvSpPr>
        <p:spPr bwMode="auto">
          <a:xfrm>
            <a:off x="2700338" y="3783013"/>
            <a:ext cx="936625" cy="366712"/>
          </a:xfrm>
          <a:prstGeom prst="rect">
            <a:avLst/>
          </a:prstGeom>
          <a:noFill/>
          <a:ln w="12700" cap="sq">
            <a:noFill/>
            <a:miter lim="800000"/>
            <a:headEnd type="none" w="sm" len="sm"/>
            <a:tailEnd type="none" w="sm" len="sm"/>
          </a:ln>
        </p:spPr>
        <p:txBody>
          <a:bodyPr>
            <a:spAutoFit/>
          </a:bodyPr>
          <a:lstStyle/>
          <a:p>
            <a:pPr>
              <a:spcBef>
                <a:spcPct val="50000"/>
              </a:spcBef>
            </a:pPr>
            <a:r>
              <a:rPr lang="en-US" altLang="ja-JP"/>
              <a:t>69.8</a:t>
            </a:r>
            <a:r>
              <a:rPr lang="ja-JP" altLang="en-US"/>
              <a:t>分</a:t>
            </a:r>
          </a:p>
        </p:txBody>
      </p:sp>
      <p:sp>
        <p:nvSpPr>
          <p:cNvPr id="270383" name="AutoShape 47"/>
          <p:cNvSpPr>
            <a:spLocks noChangeArrowheads="1"/>
          </p:cNvSpPr>
          <p:nvPr/>
        </p:nvSpPr>
        <p:spPr bwMode="auto">
          <a:xfrm>
            <a:off x="1187450" y="4149725"/>
            <a:ext cx="2016125" cy="935038"/>
          </a:xfrm>
          <a:prstGeom prst="wedgeEllipseCallout">
            <a:avLst>
              <a:gd name="adj1" fmla="val 44014"/>
              <a:gd name="adj2" fmla="val -54583"/>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3</a:t>
            </a:r>
            <a:r>
              <a:rPr lang="ja-JP" altLang="en-US"/>
              <a:t>に</a:t>
            </a:r>
            <a:br>
              <a:rPr lang="ja-JP" altLang="en-US"/>
            </a:br>
            <a:r>
              <a:rPr lang="ja-JP" altLang="en-US"/>
              <a:t>近い要介護</a:t>
            </a:r>
            <a:r>
              <a:rPr lang="en-US" altLang="ja-JP"/>
              <a:t>2</a:t>
            </a:r>
          </a:p>
        </p:txBody>
      </p:sp>
      <p:sp>
        <p:nvSpPr>
          <p:cNvPr id="270384" name="AutoShape 48"/>
          <p:cNvSpPr>
            <a:spLocks noChangeArrowheads="1"/>
          </p:cNvSpPr>
          <p:nvPr/>
        </p:nvSpPr>
        <p:spPr bwMode="auto">
          <a:xfrm>
            <a:off x="2771775" y="4797425"/>
            <a:ext cx="2016125" cy="935038"/>
          </a:xfrm>
          <a:prstGeom prst="wedgeEllipseCallout">
            <a:avLst>
              <a:gd name="adj1" fmla="val 15278"/>
              <a:gd name="adj2" fmla="val -82426"/>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2</a:t>
            </a:r>
            <a:r>
              <a:rPr lang="ja-JP" altLang="en-US"/>
              <a:t>に</a:t>
            </a:r>
            <a:br>
              <a:rPr lang="ja-JP" altLang="en-US"/>
            </a:br>
            <a:r>
              <a:rPr lang="ja-JP" altLang="en-US"/>
              <a:t>近い要介護</a:t>
            </a:r>
            <a:r>
              <a:rPr lang="en-US" altLang="ja-JP"/>
              <a:t>3</a:t>
            </a:r>
          </a:p>
        </p:txBody>
      </p:sp>
      <p:sp>
        <p:nvSpPr>
          <p:cNvPr id="270385" name="AutoShape 49"/>
          <p:cNvSpPr>
            <a:spLocks noChangeArrowheads="1"/>
          </p:cNvSpPr>
          <p:nvPr/>
        </p:nvSpPr>
        <p:spPr bwMode="auto">
          <a:xfrm>
            <a:off x="6732588" y="4508500"/>
            <a:ext cx="2016125" cy="935038"/>
          </a:xfrm>
          <a:prstGeom prst="wedgeEllipseCallout">
            <a:avLst>
              <a:gd name="adj1" fmla="val -60472"/>
              <a:gd name="adj2" fmla="val -60185"/>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4</a:t>
            </a:r>
            <a:r>
              <a:rPr lang="ja-JP" altLang="en-US"/>
              <a:t>に</a:t>
            </a:r>
            <a:br>
              <a:rPr lang="ja-JP" altLang="en-US"/>
            </a:br>
            <a:r>
              <a:rPr lang="ja-JP" altLang="en-US"/>
              <a:t>近い要介護</a:t>
            </a:r>
            <a:r>
              <a:rPr lang="en-US" altLang="ja-JP"/>
              <a:t>3</a:t>
            </a:r>
          </a:p>
        </p:txBody>
      </p:sp>
      <p:sp>
        <p:nvSpPr>
          <p:cNvPr id="270386" name="AutoShape 50"/>
          <p:cNvSpPr>
            <a:spLocks noChangeArrowheads="1"/>
          </p:cNvSpPr>
          <p:nvPr/>
        </p:nvSpPr>
        <p:spPr bwMode="auto">
          <a:xfrm>
            <a:off x="4932363" y="5157788"/>
            <a:ext cx="2016125" cy="935037"/>
          </a:xfrm>
          <a:prstGeom prst="wedgeEllipseCallout">
            <a:avLst>
              <a:gd name="adj1" fmla="val -19449"/>
              <a:gd name="adj2" fmla="val -124870"/>
            </a:avLst>
          </a:prstGeom>
          <a:solidFill>
            <a:schemeClr val="bg1"/>
          </a:solidFill>
          <a:ln w="12700" cap="sq">
            <a:solidFill>
              <a:schemeClr val="tx1"/>
            </a:solidFill>
            <a:miter lim="800000"/>
            <a:headEnd type="none" w="sm" len="sm"/>
            <a:tailEnd type="none" w="sm" len="sm"/>
          </a:ln>
        </p:spPr>
        <p:txBody>
          <a:bodyPr/>
          <a:lstStyle/>
          <a:p>
            <a:pPr algn="ctr"/>
            <a:r>
              <a:rPr lang="ja-JP" altLang="en-US"/>
              <a:t>要介護</a:t>
            </a:r>
            <a:r>
              <a:rPr lang="en-US" altLang="ja-JP"/>
              <a:t>3</a:t>
            </a:r>
            <a:r>
              <a:rPr lang="ja-JP" altLang="en-US"/>
              <a:t>の真ん中くらい</a:t>
            </a:r>
            <a:endParaRPr lang="en-US" altLang="ja-JP"/>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70383"/>
                                        </p:tgtEl>
                                        <p:attrNameLst>
                                          <p:attrName>style.visibility</p:attrName>
                                        </p:attrNameLst>
                                      </p:cBhvr>
                                      <p:to>
                                        <p:strVal val="visible"/>
                                      </p:to>
                                    </p:set>
                                    <p:animEffect transition="in" filter="diamond(in)">
                                      <p:cBhvr>
                                        <p:cTn id="7" dur="2000"/>
                                        <p:tgtEl>
                                          <p:spTgt spid="27038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70384"/>
                                        </p:tgtEl>
                                        <p:attrNameLst>
                                          <p:attrName>style.visibility</p:attrName>
                                        </p:attrNameLst>
                                      </p:cBhvr>
                                      <p:to>
                                        <p:strVal val="visible"/>
                                      </p:to>
                                    </p:set>
                                    <p:animEffect transition="in" filter="diamond(in)">
                                      <p:cBhvr>
                                        <p:cTn id="12" dur="2000"/>
                                        <p:tgtEl>
                                          <p:spTgt spid="270384"/>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70386"/>
                                        </p:tgtEl>
                                        <p:attrNameLst>
                                          <p:attrName>style.visibility</p:attrName>
                                        </p:attrNameLst>
                                      </p:cBhvr>
                                      <p:to>
                                        <p:strVal val="visible"/>
                                      </p:to>
                                    </p:set>
                                    <p:animEffect transition="in" filter="diamond(in)">
                                      <p:cBhvr>
                                        <p:cTn id="17" dur="2000"/>
                                        <p:tgtEl>
                                          <p:spTgt spid="27038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70385"/>
                                        </p:tgtEl>
                                        <p:attrNameLst>
                                          <p:attrName>style.visibility</p:attrName>
                                        </p:attrNameLst>
                                      </p:cBhvr>
                                      <p:to>
                                        <p:strVal val="visible"/>
                                      </p:to>
                                    </p:set>
                                    <p:animEffect transition="in" filter="diamond(in)">
                                      <p:cBhvr>
                                        <p:cTn id="22" dur="2000"/>
                                        <p:tgtEl>
                                          <p:spTgt spid="270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83" grpId="0" animBg="1"/>
      <p:bldP spid="270384" grpId="0" animBg="1"/>
      <p:bldP spid="270385" grpId="0" animBg="1"/>
      <p:bldP spid="27038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p:txBody>
          <a:bodyPr/>
          <a:lstStyle/>
          <a:p>
            <a:pPr eaLnBrk="1" hangingPunct="1"/>
            <a:r>
              <a:rPr lang="ja-JP" altLang="en-US" sz="3000" smtClean="0"/>
              <a:t>状態の維持・改善可能性に関する審査判定</a:t>
            </a:r>
          </a:p>
        </p:txBody>
      </p:sp>
      <p:pic>
        <p:nvPicPr>
          <p:cNvPr id="1027" name="Picture 3"/>
          <p:cNvPicPr>
            <a:picLocks noChangeAspect="1" noChangeArrowheads="1"/>
          </p:cNvPicPr>
          <p:nvPr/>
        </p:nvPicPr>
        <p:blipFill>
          <a:blip r:embed="rId3" cstate="print"/>
          <a:srcRect l="2942" t="1120" r="10448" b="9330"/>
          <a:stretch>
            <a:fillRect/>
          </a:stretch>
        </p:blipFill>
        <p:spPr bwMode="auto">
          <a:xfrm>
            <a:off x="1010790" y="1434523"/>
            <a:ext cx="7089602" cy="487479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lstStyle/>
          <a:p>
            <a:pPr eaLnBrk="1" hangingPunct="1"/>
            <a:r>
              <a:rPr lang="ja-JP" altLang="en-US" sz="3000" smtClean="0"/>
              <a:t>状態の維持・改善可能性に関する審査判定</a:t>
            </a:r>
          </a:p>
        </p:txBody>
      </p:sp>
      <p:sp>
        <p:nvSpPr>
          <p:cNvPr id="33796" name="Rectangle 4"/>
          <p:cNvSpPr>
            <a:spLocks noGrp="1" noChangeArrowheads="1"/>
          </p:cNvSpPr>
          <p:nvPr>
            <p:ph type="body" idx="1"/>
          </p:nvPr>
        </p:nvSpPr>
        <p:spPr>
          <a:xfrm>
            <a:off x="566738" y="1341561"/>
            <a:ext cx="8001000" cy="2303463"/>
          </a:xfrm>
          <a:noFill/>
        </p:spPr>
        <p:txBody>
          <a:bodyPr/>
          <a:lstStyle/>
          <a:p>
            <a:pPr eaLnBrk="1" hangingPunct="1">
              <a:lnSpc>
                <a:spcPct val="90000"/>
              </a:lnSpc>
            </a:pPr>
            <a:r>
              <a:rPr lang="ja-JP" altLang="en-US" sz="2500" dirty="0" smtClean="0"/>
              <a:t>蓋然性評価や状態の安定性は、いずれも過去の認定調査・審査会判定のデータ解析から算出されている参考情報（本人の状態と整合しているとは限らない）。</a:t>
            </a:r>
          </a:p>
        </p:txBody>
      </p:sp>
      <p:pic>
        <p:nvPicPr>
          <p:cNvPr id="33797" name="Picture 5"/>
          <p:cNvPicPr>
            <a:picLocks noChangeAspect="1" noChangeArrowheads="1"/>
          </p:cNvPicPr>
          <p:nvPr/>
        </p:nvPicPr>
        <p:blipFill>
          <a:blip r:embed="rId3" cstate="print"/>
          <a:srcRect/>
          <a:stretch>
            <a:fillRect/>
          </a:stretch>
        </p:blipFill>
        <p:spPr bwMode="auto">
          <a:xfrm>
            <a:off x="395536" y="3717032"/>
            <a:ext cx="6940550" cy="2309812"/>
          </a:xfrm>
          <a:prstGeom prst="rect">
            <a:avLst/>
          </a:prstGeom>
          <a:noFill/>
          <a:ln w="9525">
            <a:noFill/>
            <a:miter lim="800000"/>
            <a:headEnd/>
            <a:tailEnd/>
          </a:ln>
        </p:spPr>
      </p:pic>
      <p:sp>
        <p:nvSpPr>
          <p:cNvPr id="33798" name="Oval 6"/>
          <p:cNvSpPr>
            <a:spLocks noChangeArrowheads="1"/>
          </p:cNvSpPr>
          <p:nvPr/>
        </p:nvSpPr>
        <p:spPr bwMode="auto">
          <a:xfrm>
            <a:off x="4276180" y="5078666"/>
            <a:ext cx="1243013" cy="450850"/>
          </a:xfrm>
          <a:prstGeom prst="ellipse">
            <a:avLst/>
          </a:prstGeom>
          <a:noFill/>
          <a:ln w="28575" algn="ctr">
            <a:solidFill>
              <a:schemeClr val="accent2"/>
            </a:solidFill>
            <a:round/>
            <a:headEnd/>
            <a:tailEnd/>
          </a:ln>
        </p:spPr>
        <p:txBody>
          <a:bodyPr wrap="none" anchor="ctr"/>
          <a:lstStyle/>
          <a:p>
            <a:endParaRPr lang="ja-JP" altLang="en-US"/>
          </a:p>
        </p:txBody>
      </p:sp>
      <p:sp>
        <p:nvSpPr>
          <p:cNvPr id="33799" name="Line 7"/>
          <p:cNvSpPr>
            <a:spLocks noChangeShapeType="1"/>
          </p:cNvSpPr>
          <p:nvPr/>
        </p:nvSpPr>
        <p:spPr bwMode="auto">
          <a:xfrm flipH="1">
            <a:off x="5496174" y="5060057"/>
            <a:ext cx="1241425" cy="273050"/>
          </a:xfrm>
          <a:prstGeom prst="line">
            <a:avLst/>
          </a:prstGeom>
          <a:noFill/>
          <a:ln w="47625">
            <a:solidFill>
              <a:schemeClr val="accent2"/>
            </a:solidFill>
            <a:round/>
            <a:headEnd/>
            <a:tailEnd type="triangle" w="med" len="med"/>
          </a:ln>
        </p:spPr>
        <p:txBody>
          <a:bodyPr/>
          <a:lstStyle/>
          <a:p>
            <a:endParaRPr lang="ja-JP" altLang="en-US"/>
          </a:p>
        </p:txBody>
      </p:sp>
      <p:sp>
        <p:nvSpPr>
          <p:cNvPr id="33800" name="Text Box 8"/>
          <p:cNvSpPr txBox="1">
            <a:spLocks noChangeArrowheads="1"/>
          </p:cNvSpPr>
          <p:nvPr/>
        </p:nvSpPr>
        <p:spPr bwMode="auto">
          <a:xfrm>
            <a:off x="6724899" y="4760019"/>
            <a:ext cx="2155825" cy="915988"/>
          </a:xfrm>
          <a:prstGeom prst="rect">
            <a:avLst/>
          </a:prstGeom>
          <a:solidFill>
            <a:schemeClr val="bg1"/>
          </a:solidFill>
          <a:ln w="28575" algn="ctr">
            <a:noFill/>
            <a:miter lim="800000"/>
            <a:headEnd/>
            <a:tailEnd/>
          </a:ln>
        </p:spPr>
        <p:txBody>
          <a:bodyPr>
            <a:spAutoFit/>
          </a:bodyPr>
          <a:lstStyle/>
          <a:p>
            <a:pPr algn="ctr">
              <a:spcBef>
                <a:spcPct val="50000"/>
              </a:spcBef>
            </a:pPr>
            <a:r>
              <a:rPr lang="ja-JP" altLang="en-US"/>
              <a:t>過去の審査会判定データから推定した結果</a:t>
            </a:r>
          </a:p>
        </p:txBody>
      </p:sp>
      <p:sp>
        <p:nvSpPr>
          <p:cNvPr id="33801" name="Text Box 9"/>
          <p:cNvSpPr txBox="1">
            <a:spLocks noChangeArrowheads="1"/>
          </p:cNvSpPr>
          <p:nvPr/>
        </p:nvSpPr>
        <p:spPr bwMode="auto">
          <a:xfrm>
            <a:off x="5608886" y="2581969"/>
            <a:ext cx="2809875" cy="1190625"/>
          </a:xfrm>
          <a:prstGeom prst="rect">
            <a:avLst/>
          </a:prstGeom>
          <a:noFill/>
          <a:ln w="28575" algn="ctr">
            <a:noFill/>
            <a:miter lim="800000"/>
            <a:headEnd/>
            <a:tailEnd/>
          </a:ln>
        </p:spPr>
        <p:txBody>
          <a:bodyPr>
            <a:spAutoFit/>
          </a:bodyPr>
          <a:lstStyle/>
          <a:p>
            <a:pPr algn="ctr">
              <a:spcBef>
                <a:spcPct val="50000"/>
              </a:spcBef>
            </a:pPr>
            <a:r>
              <a:rPr lang="ja-JP" altLang="en-US"/>
              <a:t>調査項目と主治医意見書の組み合わせなどから、</a:t>
            </a:r>
            <a:r>
              <a:rPr lang="en-US" altLang="ja-JP"/>
              <a:t>Ⅱ</a:t>
            </a:r>
            <a:r>
              <a:rPr lang="ja-JP" altLang="en-US"/>
              <a:t>以上ある場合の蓋然性を推計</a:t>
            </a:r>
          </a:p>
        </p:txBody>
      </p:sp>
      <p:sp>
        <p:nvSpPr>
          <p:cNvPr id="33802" name="Line 10"/>
          <p:cNvSpPr>
            <a:spLocks noChangeShapeType="1"/>
          </p:cNvSpPr>
          <p:nvPr/>
        </p:nvSpPr>
        <p:spPr bwMode="auto">
          <a:xfrm flipH="1">
            <a:off x="5670799" y="3475732"/>
            <a:ext cx="981075" cy="1282700"/>
          </a:xfrm>
          <a:prstGeom prst="line">
            <a:avLst/>
          </a:prstGeom>
          <a:noFill/>
          <a:ln w="47625">
            <a:solidFill>
              <a:schemeClr val="accent2"/>
            </a:solidFill>
            <a:round/>
            <a:headEnd/>
            <a:tailEnd type="triangle" w="med" len="med"/>
          </a:ln>
        </p:spPr>
        <p:txBody>
          <a:bodyPr/>
          <a:lstStyle/>
          <a:p>
            <a:endParaRPr lang="ja-JP" altLang="en-US"/>
          </a:p>
        </p:txBody>
      </p:sp>
      <p:sp>
        <p:nvSpPr>
          <p:cNvPr id="33803" name="Oval 11"/>
          <p:cNvSpPr>
            <a:spLocks noChangeArrowheads="1"/>
          </p:cNvSpPr>
          <p:nvPr/>
        </p:nvSpPr>
        <p:spPr bwMode="auto">
          <a:xfrm>
            <a:off x="4638924" y="4717157"/>
            <a:ext cx="1243012" cy="450850"/>
          </a:xfrm>
          <a:prstGeom prst="ellipse">
            <a:avLst/>
          </a:prstGeom>
          <a:noFill/>
          <a:ln w="28575" algn="ctr">
            <a:solidFill>
              <a:schemeClr val="accent2"/>
            </a:solidFill>
            <a:round/>
            <a:headEnd/>
            <a:tailEnd/>
          </a:ln>
        </p:spPr>
        <p:txBody>
          <a:bodyPr wrap="none" anchor="ctr"/>
          <a:lstStyle/>
          <a:p>
            <a:endParaRPr lang="ja-JP" altLang="en-US"/>
          </a:p>
        </p:txBody>
      </p:sp>
      <p:sp>
        <p:nvSpPr>
          <p:cNvPr id="33804" name="Text Box 12"/>
          <p:cNvSpPr txBox="1">
            <a:spLocks noChangeArrowheads="1"/>
          </p:cNvSpPr>
          <p:nvPr/>
        </p:nvSpPr>
        <p:spPr bwMode="auto">
          <a:xfrm>
            <a:off x="5448300" y="6583363"/>
            <a:ext cx="3695700" cy="274637"/>
          </a:xfrm>
          <a:prstGeom prst="rect">
            <a:avLst/>
          </a:prstGeom>
          <a:noFill/>
          <a:ln w="28575" algn="ctr">
            <a:noFill/>
            <a:miter lim="800000"/>
            <a:headEnd/>
            <a:tailEnd/>
          </a:ln>
        </p:spPr>
        <p:txBody>
          <a:bodyPr>
            <a:spAutoFit/>
          </a:bodyPr>
          <a:lstStyle/>
          <a:p>
            <a:pPr algn="ctr">
              <a:spcBef>
                <a:spcPct val="50000"/>
              </a:spcBef>
            </a:pPr>
            <a:r>
              <a:rPr lang="ja-JP" altLang="en-US" sz="1200" dirty="0"/>
              <a:t>資料）介護認定審査会委員テキスト</a:t>
            </a:r>
            <a:r>
              <a:rPr lang="en-US" altLang="ja-JP" sz="1200" dirty="0"/>
              <a:t>2009</a:t>
            </a:r>
            <a:r>
              <a:rPr lang="ja-JP" altLang="en-US" sz="1200" dirty="0"/>
              <a:t>改訂版より</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sp>
        <p:nvSpPr>
          <p:cNvPr id="34820" name="Rectangle 3"/>
          <p:cNvSpPr>
            <a:spLocks noGrp="1" noChangeArrowheads="1"/>
          </p:cNvSpPr>
          <p:nvPr>
            <p:ph type="body" idx="1"/>
          </p:nvPr>
        </p:nvSpPr>
        <p:spPr>
          <a:xfrm>
            <a:off x="468313" y="1413718"/>
            <a:ext cx="8280400" cy="5327650"/>
          </a:xfrm>
        </p:spPr>
        <p:txBody>
          <a:bodyPr/>
          <a:lstStyle/>
          <a:p>
            <a:pPr eaLnBrk="1" hangingPunct="1">
              <a:lnSpc>
                <a:spcPct val="80000"/>
              </a:lnSpc>
            </a:pPr>
            <a:endParaRPr lang="ja-JP" altLang="en-US" sz="2500" dirty="0" smtClean="0"/>
          </a:p>
          <a:p>
            <a:pPr eaLnBrk="1" hangingPunct="1">
              <a:lnSpc>
                <a:spcPct val="80000"/>
              </a:lnSpc>
            </a:pPr>
            <a:endParaRPr lang="ja-JP" altLang="en-US" sz="2500" dirty="0" smtClean="0"/>
          </a:p>
          <a:p>
            <a:pPr eaLnBrk="1" hangingPunct="1">
              <a:lnSpc>
                <a:spcPct val="80000"/>
              </a:lnSpc>
            </a:pPr>
            <a:endParaRPr lang="ja-JP" altLang="en-US" sz="2500" dirty="0" smtClean="0"/>
          </a:p>
          <a:p>
            <a:pPr eaLnBrk="1" hangingPunct="1">
              <a:lnSpc>
                <a:spcPct val="80000"/>
              </a:lnSpc>
            </a:pPr>
            <a:r>
              <a:rPr lang="ja-JP" altLang="en-US" sz="2500" dirty="0" smtClean="0"/>
              <a:t>有効期間の延長・短縮</a:t>
            </a:r>
          </a:p>
          <a:p>
            <a:pPr lvl="1" eaLnBrk="1" hangingPunct="1">
              <a:lnSpc>
                <a:spcPct val="80000"/>
              </a:lnSpc>
            </a:pPr>
            <a:r>
              <a:rPr lang="ja-JP" altLang="en-US" sz="2400" dirty="0" smtClean="0"/>
              <a:t>原則：新規・区変：</a:t>
            </a:r>
            <a:r>
              <a:rPr lang="en-US" altLang="ja-JP" sz="2400" dirty="0" smtClean="0"/>
              <a:t>6</a:t>
            </a:r>
            <a:r>
              <a:rPr lang="ja-JP" altLang="en-US" sz="2400" dirty="0" smtClean="0"/>
              <a:t>ヶ月／更新：</a:t>
            </a:r>
            <a:r>
              <a:rPr lang="en-US" altLang="ja-JP" sz="2400" dirty="0" smtClean="0"/>
              <a:t>12</a:t>
            </a:r>
            <a:r>
              <a:rPr lang="ja-JP" altLang="en-US" sz="2400" dirty="0" smtClean="0"/>
              <a:t>ヶ月</a:t>
            </a:r>
          </a:p>
          <a:p>
            <a:pPr lvl="1" eaLnBrk="1" hangingPunct="1">
              <a:lnSpc>
                <a:spcPct val="80000"/>
              </a:lnSpc>
            </a:pPr>
            <a:r>
              <a:rPr lang="ja-JP" altLang="en-US" sz="2400" dirty="0" smtClean="0"/>
              <a:t>短くする／長くすることが可能</a:t>
            </a:r>
          </a:p>
          <a:p>
            <a:pPr lvl="2" eaLnBrk="1" hangingPunct="1">
              <a:lnSpc>
                <a:spcPct val="80000"/>
              </a:lnSpc>
            </a:pPr>
            <a:r>
              <a:rPr lang="ja-JP" altLang="en-US" sz="1800" dirty="0" smtClean="0"/>
              <a:t>要介護状態区分の長期間にわたる固定は、時として被保険者の利益を損なう場合あり。</a:t>
            </a:r>
          </a:p>
          <a:p>
            <a:pPr lvl="2" eaLnBrk="1" hangingPunct="1">
              <a:lnSpc>
                <a:spcPct val="80000"/>
              </a:lnSpc>
            </a:pPr>
            <a:r>
              <a:rPr lang="ja-JP" altLang="en-US" sz="1800" dirty="0" smtClean="0"/>
              <a:t>例）介護の手間の改善がみられるにもかかわらず、同じ要介護状態区分で施設入所が継続されれば、利用者は不要な一部負担を支払い続けることになる。</a:t>
            </a:r>
          </a:p>
          <a:p>
            <a:pPr lvl="2" eaLnBrk="1" hangingPunct="1">
              <a:lnSpc>
                <a:spcPct val="80000"/>
              </a:lnSpc>
            </a:pPr>
            <a:r>
              <a:rPr lang="ja-JP" altLang="en-US" sz="1800" dirty="0" smtClean="0"/>
              <a:t>すべてのケースで適切な有効期間の検討が必要。</a:t>
            </a:r>
            <a:endParaRPr lang="ja-JP" altLang="en-US" sz="2000" dirty="0" smtClean="0"/>
          </a:p>
          <a:p>
            <a:pPr lvl="1" eaLnBrk="1" hangingPunct="1">
              <a:lnSpc>
                <a:spcPct val="80000"/>
              </a:lnSpc>
            </a:pPr>
            <a:r>
              <a:rPr lang="ja-JP" altLang="en-US" sz="2400" dirty="0" smtClean="0"/>
              <a:t>議論のポイント</a:t>
            </a:r>
          </a:p>
          <a:p>
            <a:pPr lvl="2" eaLnBrk="1" hangingPunct="1">
              <a:lnSpc>
                <a:spcPct val="80000"/>
              </a:lnSpc>
            </a:pPr>
            <a:r>
              <a:rPr lang="ja-JP" altLang="en-US" sz="2000" dirty="0" smtClean="0"/>
              <a:t>入退院の直後、リハビリテーション中など</a:t>
            </a:r>
          </a:p>
          <a:p>
            <a:pPr lvl="2" eaLnBrk="1" hangingPunct="1">
              <a:lnSpc>
                <a:spcPct val="80000"/>
              </a:lnSpc>
            </a:pPr>
            <a:r>
              <a:rPr lang="ja-JP" altLang="en-US" sz="2000" dirty="0" smtClean="0"/>
              <a:t>急速に状態が変化している場合</a:t>
            </a:r>
          </a:p>
          <a:p>
            <a:pPr lvl="2" eaLnBrk="1" hangingPunct="1">
              <a:lnSpc>
                <a:spcPct val="80000"/>
              </a:lnSpc>
            </a:pPr>
            <a:r>
              <a:rPr lang="ja-JP" altLang="en-US" sz="2000" dirty="0" smtClean="0"/>
              <a:t>長期間にわたり状態が安定していると考えられる場合。</a:t>
            </a:r>
          </a:p>
        </p:txBody>
      </p:sp>
      <p:pic>
        <p:nvPicPr>
          <p:cNvPr id="34821" name="Picture 4"/>
          <p:cNvPicPr>
            <a:picLocks noChangeAspect="1" noChangeArrowheads="1"/>
          </p:cNvPicPr>
          <p:nvPr/>
        </p:nvPicPr>
        <p:blipFill>
          <a:blip r:embed="rId3" cstate="print"/>
          <a:srcRect t="79018" b="2296"/>
          <a:stretch>
            <a:fillRect/>
          </a:stretch>
        </p:blipFill>
        <p:spPr bwMode="auto">
          <a:xfrm>
            <a:off x="1979613" y="1340768"/>
            <a:ext cx="5472112" cy="1123950"/>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pic>
        <p:nvPicPr>
          <p:cNvPr id="39942" name="Picture 6"/>
          <p:cNvPicPr>
            <a:picLocks noChangeAspect="1" noChangeArrowheads="1"/>
          </p:cNvPicPr>
          <p:nvPr/>
        </p:nvPicPr>
        <p:blipFill>
          <a:blip r:embed="rId3" cstate="print"/>
          <a:srcRect/>
          <a:stretch>
            <a:fillRect/>
          </a:stretch>
        </p:blipFill>
        <p:spPr bwMode="auto">
          <a:xfrm>
            <a:off x="683568" y="1490020"/>
            <a:ext cx="7849938" cy="5179340"/>
          </a:xfrm>
          <a:prstGeom prst="rect">
            <a:avLst/>
          </a:prstGeom>
          <a:noFill/>
          <a:ln w="9525">
            <a:noFill/>
            <a:miter lim="800000"/>
            <a:headEnd/>
            <a:tailEnd/>
          </a:ln>
        </p:spPr>
      </p:pic>
      <p:sp>
        <p:nvSpPr>
          <p:cNvPr id="11" name="Rectangle 3"/>
          <p:cNvSpPr txBox="1">
            <a:spLocks noChangeArrowheads="1"/>
          </p:cNvSpPr>
          <p:nvPr/>
        </p:nvSpPr>
        <p:spPr bwMode="auto">
          <a:xfrm>
            <a:off x="468313" y="1413718"/>
            <a:ext cx="8280400" cy="35909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69900" marR="0" lvl="0" indent="-469900" algn="l" defTabSz="914400" rtl="0" eaLnBrk="1" fontAlgn="base" latinLnBrk="0" hangingPunct="1">
              <a:lnSpc>
                <a:spcPct val="80000"/>
              </a:lnSpc>
              <a:spcBef>
                <a:spcPct val="20000"/>
              </a:spcBef>
              <a:spcAft>
                <a:spcPct val="0"/>
              </a:spcAft>
              <a:buClr>
                <a:srgbClr val="0066FF"/>
              </a:buClr>
              <a:buSzTx/>
              <a:buFont typeface="Wingdings" pitchFamily="2" charset="2"/>
              <a:buChar char="o"/>
              <a:tabLst/>
              <a:defRPr/>
            </a:pPr>
            <a:r>
              <a:rPr lang="ja-JP" altLang="en-US" sz="2200" kern="0" dirty="0" smtClean="0">
                <a:latin typeface="+mn-lt"/>
                <a:ea typeface="+mn-ea"/>
              </a:rPr>
              <a:t>審査会委員が考える、有効期間を原則より短くするべきケース</a:t>
            </a:r>
            <a:endParaRPr kumimoji="1" lang="ja-JP" altLang="en-US" sz="2200" b="0" i="0" u="none" strike="noStrike" kern="0" cap="none" spc="0" normalizeH="0" baseline="0" noProof="0" dirty="0" smtClean="0">
              <a:ln>
                <a:noFill/>
              </a:ln>
              <a:effectLst/>
              <a:uLnTx/>
              <a:uFillTx/>
              <a:latin typeface="+mn-lt"/>
              <a:ea typeface="+mn-ea"/>
            </a:endParaRPr>
          </a:p>
        </p:txBody>
      </p:sp>
      <p:sp>
        <p:nvSpPr>
          <p:cNvPr id="7" name="Text Box 12"/>
          <p:cNvSpPr txBox="1">
            <a:spLocks noChangeArrowheads="1"/>
          </p:cNvSpPr>
          <p:nvPr/>
        </p:nvSpPr>
        <p:spPr bwMode="auto">
          <a:xfrm>
            <a:off x="683568" y="6583363"/>
            <a:ext cx="8532440" cy="276999"/>
          </a:xfrm>
          <a:prstGeom prst="rect">
            <a:avLst/>
          </a:prstGeom>
          <a:noFill/>
          <a:ln w="28575" algn="ctr">
            <a:noFill/>
            <a:miter lim="800000"/>
            <a:headEnd/>
            <a:tailEnd/>
          </a:ln>
        </p:spPr>
        <p:txBody>
          <a:bodyPr wrap="square">
            <a:spAutoFit/>
          </a:bodyPr>
          <a:lstStyle/>
          <a:p>
            <a:pPr algn="ctr">
              <a:spcBef>
                <a:spcPct val="50000"/>
              </a:spcBef>
            </a:pPr>
            <a:r>
              <a:rPr lang="ja-JP" altLang="en-US" sz="1200" dirty="0"/>
              <a:t>資料</a:t>
            </a:r>
            <a:r>
              <a:rPr lang="ja-JP" altLang="en-US" sz="1200" dirty="0" smtClean="0"/>
              <a:t>）平成</a:t>
            </a:r>
            <a:r>
              <a:rPr lang="en-US" altLang="ja-JP" sz="1200" dirty="0" smtClean="0"/>
              <a:t>25</a:t>
            </a:r>
            <a:r>
              <a:rPr lang="ja-JP" altLang="en-US" sz="1200" dirty="0" smtClean="0"/>
              <a:t>年度老人保健健康増進等事業「要介護認定業務の実施方法に関する調査研究事業報告書」　審査会委員</a:t>
            </a:r>
            <a:r>
              <a:rPr lang="en-US" altLang="ja-JP" sz="1200" dirty="0" smtClean="0"/>
              <a:t>n=5,793</a:t>
            </a:r>
            <a:endParaRPr lang="ja-JP" altLang="en-US" sz="1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3200" smtClean="0"/>
              <a:t>STEP3</a:t>
            </a:r>
            <a:r>
              <a:rPr lang="ja-JP" altLang="en-US" sz="3200" smtClean="0"/>
              <a:t>：介護認定審査会として付する意見</a:t>
            </a:r>
          </a:p>
        </p:txBody>
      </p:sp>
      <p:sp>
        <p:nvSpPr>
          <p:cNvPr id="35844" name="Rectangle 3"/>
          <p:cNvSpPr>
            <a:spLocks noGrp="1" noChangeArrowheads="1"/>
          </p:cNvSpPr>
          <p:nvPr>
            <p:ph type="body" idx="1"/>
          </p:nvPr>
        </p:nvSpPr>
        <p:spPr/>
        <p:txBody>
          <a:bodyPr>
            <a:normAutofit fontScale="85000" lnSpcReduction="20000"/>
          </a:bodyPr>
          <a:lstStyle/>
          <a:p>
            <a:pPr eaLnBrk="1" hangingPunct="1">
              <a:lnSpc>
                <a:spcPct val="110000"/>
              </a:lnSpc>
            </a:pPr>
            <a:r>
              <a:rPr lang="ja-JP" altLang="en-US" sz="2600" dirty="0" smtClean="0"/>
              <a:t>要介護状態の軽減又は悪化の防止のために必要な療養についての意見</a:t>
            </a:r>
          </a:p>
          <a:p>
            <a:pPr lvl="1" eaLnBrk="1" hangingPunct="1">
              <a:lnSpc>
                <a:spcPct val="110000"/>
              </a:lnSpc>
            </a:pPr>
            <a:r>
              <a:rPr lang="ja-JP" altLang="en-US" sz="2200" dirty="0" smtClean="0"/>
              <a:t>サービスや施設の有効な利用に関して、被保険者が留意すべきことがある場合。</a:t>
            </a:r>
          </a:p>
          <a:p>
            <a:pPr lvl="1" eaLnBrk="1" hangingPunct="1">
              <a:lnSpc>
                <a:spcPct val="110000"/>
              </a:lnSpc>
            </a:pPr>
            <a:r>
              <a:rPr lang="ja-JP" altLang="en-US" sz="2200" dirty="0" smtClean="0"/>
              <a:t>専門職の集合体である介護認定審査会から被保険者や介護支援専門員に対して意見を述べることで、よりよいサービスが提供されることが期待される。</a:t>
            </a:r>
          </a:p>
          <a:p>
            <a:pPr lvl="2" eaLnBrk="1" hangingPunct="1">
              <a:lnSpc>
                <a:spcPct val="110000"/>
              </a:lnSpc>
            </a:pPr>
            <a:r>
              <a:rPr lang="ja-JP" altLang="en-US" sz="2100" dirty="0" smtClean="0"/>
              <a:t>特に、提供されている介助等が「不適切」と判断した場合は、療養に関する意見を付すことが重要。</a:t>
            </a:r>
          </a:p>
          <a:p>
            <a:pPr lvl="1" eaLnBrk="1" hangingPunct="1">
              <a:lnSpc>
                <a:spcPct val="110000"/>
              </a:lnSpc>
            </a:pPr>
            <a:r>
              <a:rPr lang="ja-JP" altLang="en-US" sz="2200" dirty="0" smtClean="0"/>
              <a:t>意見の例</a:t>
            </a:r>
          </a:p>
          <a:p>
            <a:pPr lvl="2" eaLnBrk="1" hangingPunct="1">
              <a:lnSpc>
                <a:spcPct val="110000"/>
              </a:lnSpc>
            </a:pPr>
            <a:r>
              <a:rPr lang="ja-JP" altLang="en-US" sz="2100" dirty="0" smtClean="0"/>
              <a:t>認知症の急激な悪化が見込まれるため、早急に専門医の診察を受けることが望ましい。</a:t>
            </a:r>
          </a:p>
          <a:p>
            <a:pPr lvl="2" eaLnBrk="1" hangingPunct="1">
              <a:lnSpc>
                <a:spcPct val="110000"/>
              </a:lnSpc>
            </a:pPr>
            <a:r>
              <a:rPr lang="ja-JP" altLang="en-US" sz="2100" dirty="0" smtClean="0"/>
              <a:t>嚥下機能の低下が見られるため、口腔機能向上加算がされている通所介護サービスを利用することが望ましい。</a:t>
            </a:r>
          </a:p>
          <a:p>
            <a:pPr lvl="1" eaLnBrk="1" hangingPunct="1">
              <a:lnSpc>
                <a:spcPct val="110000"/>
              </a:lnSpc>
            </a:pPr>
            <a:r>
              <a:rPr lang="ja-JP" altLang="en-US" sz="2200" dirty="0" smtClean="0"/>
              <a:t>ただし、審査会は「意見を述べる」ことはできるが、サービスの種類を直接に指定することはできない。</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3200" dirty="0" smtClean="0"/>
              <a:t>STEP3</a:t>
            </a:r>
            <a:r>
              <a:rPr lang="ja-JP" altLang="en-US" sz="3200" dirty="0" smtClean="0"/>
              <a:t>：介護認定審査会として付する意見</a:t>
            </a:r>
          </a:p>
        </p:txBody>
      </p:sp>
      <p:sp>
        <p:nvSpPr>
          <p:cNvPr id="35844" name="Rectangle 3"/>
          <p:cNvSpPr>
            <a:spLocks noGrp="1" noChangeArrowheads="1"/>
          </p:cNvSpPr>
          <p:nvPr>
            <p:ph type="body" idx="1"/>
          </p:nvPr>
        </p:nvSpPr>
        <p:spPr>
          <a:xfrm>
            <a:off x="566738" y="1341438"/>
            <a:ext cx="8577262" cy="431378"/>
          </a:xfrm>
        </p:spPr>
        <p:txBody>
          <a:bodyPr>
            <a:noAutofit/>
          </a:bodyPr>
          <a:lstStyle/>
          <a:p>
            <a:pPr eaLnBrk="1" hangingPunct="1">
              <a:lnSpc>
                <a:spcPct val="110000"/>
              </a:lnSpc>
            </a:pPr>
            <a:r>
              <a:rPr lang="ja-JP" altLang="en-US" sz="2200" dirty="0" smtClean="0"/>
              <a:t>審査会委員が考える、必要な療養の意見を付するべきケース</a:t>
            </a:r>
          </a:p>
        </p:txBody>
      </p:sp>
      <p:pic>
        <p:nvPicPr>
          <p:cNvPr id="40962" name="Picture 2"/>
          <p:cNvPicPr>
            <a:picLocks noChangeAspect="1" noChangeArrowheads="1"/>
          </p:cNvPicPr>
          <p:nvPr/>
        </p:nvPicPr>
        <p:blipFill>
          <a:blip r:embed="rId3" cstate="print"/>
          <a:srcRect/>
          <a:stretch>
            <a:fillRect/>
          </a:stretch>
        </p:blipFill>
        <p:spPr bwMode="auto">
          <a:xfrm>
            <a:off x="755576" y="1597492"/>
            <a:ext cx="7776864" cy="5071868"/>
          </a:xfrm>
          <a:prstGeom prst="rect">
            <a:avLst/>
          </a:prstGeom>
          <a:noFill/>
          <a:ln w="9525">
            <a:noFill/>
            <a:miter lim="800000"/>
            <a:headEnd/>
            <a:tailEnd/>
          </a:ln>
          <a:effectLst/>
        </p:spPr>
      </p:pic>
      <p:sp>
        <p:nvSpPr>
          <p:cNvPr id="7" name="Text Box 12"/>
          <p:cNvSpPr txBox="1">
            <a:spLocks noChangeArrowheads="1"/>
          </p:cNvSpPr>
          <p:nvPr/>
        </p:nvSpPr>
        <p:spPr bwMode="auto">
          <a:xfrm>
            <a:off x="683568" y="6583363"/>
            <a:ext cx="8532440" cy="276999"/>
          </a:xfrm>
          <a:prstGeom prst="rect">
            <a:avLst/>
          </a:prstGeom>
          <a:noFill/>
          <a:ln w="28575" algn="ctr">
            <a:noFill/>
            <a:miter lim="800000"/>
            <a:headEnd/>
            <a:tailEnd/>
          </a:ln>
        </p:spPr>
        <p:txBody>
          <a:bodyPr wrap="square">
            <a:spAutoFit/>
          </a:bodyPr>
          <a:lstStyle/>
          <a:p>
            <a:pPr algn="ctr">
              <a:spcBef>
                <a:spcPct val="50000"/>
              </a:spcBef>
            </a:pPr>
            <a:r>
              <a:rPr lang="ja-JP" altLang="en-US" sz="1200" dirty="0"/>
              <a:t>資料</a:t>
            </a:r>
            <a:r>
              <a:rPr lang="ja-JP" altLang="en-US" sz="1200" dirty="0" smtClean="0"/>
              <a:t>）平成</a:t>
            </a:r>
            <a:r>
              <a:rPr lang="en-US" altLang="ja-JP" sz="1200" dirty="0" smtClean="0"/>
              <a:t>25</a:t>
            </a:r>
            <a:r>
              <a:rPr lang="ja-JP" altLang="en-US" sz="1200" dirty="0" smtClean="0"/>
              <a:t>年度老人保健健康増進等事業「要介護認定業務の実施方法に関する調査研究事業報告書」　審査会委員</a:t>
            </a:r>
            <a:r>
              <a:rPr lang="en-US" altLang="ja-JP" sz="1200" dirty="0" smtClean="0"/>
              <a:t>n=5,793</a:t>
            </a:r>
            <a:endParaRPr lang="ja-JP" altLang="en-US" sz="1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09600" y="6452615"/>
            <a:ext cx="7924800" cy="0"/>
          </a:xfrm>
          <a:custGeom>
            <a:avLst/>
            <a:gdLst/>
            <a:ahLst/>
            <a:cxnLst/>
            <a:rect l="l" t="t" r="r" b="b"/>
            <a:pathLst>
              <a:path w="7924800">
                <a:moveTo>
                  <a:pt x="0" y="0"/>
                </a:moveTo>
                <a:lnTo>
                  <a:pt x="7924800" y="0"/>
                </a:lnTo>
              </a:path>
            </a:pathLst>
          </a:custGeom>
          <a:ln w="3175">
            <a:solidFill>
              <a:srgbClr val="3366FF"/>
            </a:solidFill>
          </a:ln>
        </p:spPr>
        <p:txBody>
          <a:bodyPr wrap="square" lIns="0" tIns="0" rIns="0" bIns="0" rtlCol="0"/>
          <a:lstStyle/>
          <a:p>
            <a:pPr fontAlgn="auto">
              <a:spcBef>
                <a:spcPts val="0"/>
              </a:spcBef>
              <a:spcAft>
                <a:spcPts val="0"/>
              </a:spcAft>
            </a:pPr>
            <a:endParaRPr sz="1800">
              <a:solidFill>
                <a:prstClr val="black"/>
              </a:solidFill>
              <a:latin typeface="Calibri"/>
              <a:ea typeface="+mn-ea"/>
            </a:endParaRPr>
          </a:p>
        </p:txBody>
      </p:sp>
      <p:sp>
        <p:nvSpPr>
          <p:cNvPr id="5" name="タイトル 4"/>
          <p:cNvSpPr>
            <a:spLocks noGrp="1"/>
          </p:cNvSpPr>
          <p:nvPr>
            <p:ph type="title"/>
          </p:nvPr>
        </p:nvSpPr>
        <p:spPr/>
        <p:txBody>
          <a:bodyPr/>
          <a:lstStyle/>
          <a:p>
            <a:r>
              <a:rPr kumimoji="1" lang="en-US" altLang="ja-JP" dirty="0" smtClean="0"/>
              <a:t>MEMO</a:t>
            </a:r>
            <a:endParaRPr kumimoji="1" lang="ja-JP" altLang="en-US" dirty="0"/>
          </a:p>
        </p:txBody>
      </p:sp>
      <p:sp>
        <p:nvSpPr>
          <p:cNvPr id="3" name="角丸四角形 2"/>
          <p:cNvSpPr/>
          <p:nvPr/>
        </p:nvSpPr>
        <p:spPr>
          <a:xfrm>
            <a:off x="574675" y="1340768"/>
            <a:ext cx="8173789" cy="4968552"/>
          </a:xfrm>
          <a:prstGeom prst="roundRect">
            <a:avLst/>
          </a:prstGeom>
          <a:noFill/>
          <a:ln w="28575">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58386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574674" y="304800"/>
            <a:ext cx="8173789" cy="747713"/>
          </a:xfrm>
        </p:spPr>
        <p:txBody>
          <a:bodyPr/>
          <a:lstStyle/>
          <a:p>
            <a:pPr eaLnBrk="1" hangingPunct="1"/>
            <a:r>
              <a:rPr lang="ja-JP" altLang="en-US" sz="2800" dirty="0" smtClean="0"/>
              <a:t>調査員研修で、なぜ「介護認定審査会」なのか？</a:t>
            </a:r>
          </a:p>
        </p:txBody>
      </p:sp>
      <p:sp>
        <p:nvSpPr>
          <p:cNvPr id="265219" name="Rectangle 3"/>
          <p:cNvSpPr>
            <a:spLocks noGrp="1" noChangeArrowheads="1"/>
          </p:cNvSpPr>
          <p:nvPr>
            <p:ph type="body" idx="1"/>
          </p:nvPr>
        </p:nvSpPr>
        <p:spPr>
          <a:xfrm>
            <a:off x="566738" y="1412776"/>
            <a:ext cx="8325742" cy="5039890"/>
          </a:xfrm>
        </p:spPr>
        <p:txBody>
          <a:bodyPr>
            <a:normAutofit/>
          </a:bodyPr>
          <a:lstStyle/>
          <a:p>
            <a:pPr eaLnBrk="1" hangingPunct="1">
              <a:defRPr/>
            </a:pPr>
            <a:r>
              <a:rPr lang="ja-JP" altLang="en-US" sz="2800" dirty="0" smtClean="0"/>
              <a:t>認定調査の結果は、審査会の「議論の材料」</a:t>
            </a:r>
            <a:endParaRPr lang="en-US" altLang="ja-JP" sz="2800" dirty="0" smtClean="0"/>
          </a:p>
          <a:p>
            <a:pPr lvl="1" eaLnBrk="1" hangingPunct="1">
              <a:defRPr/>
            </a:pPr>
            <a:r>
              <a:rPr lang="ja-JP" altLang="en-US" sz="2400" dirty="0" smtClean="0"/>
              <a:t>認定調査の結果が、介護認定審査会でどのように活用されるのか理解するための取り組みが重要。</a:t>
            </a:r>
            <a:endParaRPr lang="en-US" altLang="ja-JP" sz="2400" dirty="0" smtClean="0"/>
          </a:p>
          <a:p>
            <a:pPr lvl="1" eaLnBrk="1" hangingPunct="1">
              <a:defRPr/>
            </a:pPr>
            <a:r>
              <a:rPr lang="ja-JP" altLang="en-US" sz="2400" dirty="0" smtClean="0"/>
              <a:t>「審査会の手順」を理解することで、特記事項に記載すべき内容を理解することができるようになる。</a:t>
            </a:r>
            <a:endParaRPr lang="en-US" altLang="ja-JP" sz="2400" dirty="0" smtClean="0"/>
          </a:p>
          <a:p>
            <a:pPr lvl="1" eaLnBrk="1" hangingPunct="1">
              <a:buNone/>
              <a:defRPr/>
            </a:pPr>
            <a:endParaRPr lang="en-US" altLang="ja-JP" sz="1100" dirty="0" smtClean="0"/>
          </a:p>
          <a:p>
            <a:pPr eaLnBrk="1" hangingPunct="1">
              <a:defRPr/>
            </a:pPr>
            <a:r>
              <a:rPr lang="ja-JP" altLang="en-US" sz="2800" dirty="0" smtClean="0"/>
              <a:t>研修参加者の日常業務や専門性とは直接関連しない内容が、「気付き」のチャンスを生む</a:t>
            </a:r>
            <a:endParaRPr lang="en-US" altLang="ja-JP" sz="2800" dirty="0" smtClean="0"/>
          </a:p>
          <a:p>
            <a:pPr lvl="1" eaLnBrk="1" hangingPunct="1">
              <a:defRPr/>
            </a:pPr>
            <a:r>
              <a:rPr lang="ja-JP" altLang="en-US" dirty="0" smtClean="0"/>
              <a:t>認定調査員研修において、「審査会の手順の解説」</a:t>
            </a:r>
            <a:endParaRPr lang="en-US" altLang="ja-JP" dirty="0" smtClean="0"/>
          </a:p>
          <a:p>
            <a:pPr lvl="1" eaLnBrk="1" hangingPunct="1">
              <a:defRPr/>
            </a:pPr>
            <a:r>
              <a:rPr lang="ja-JP" altLang="en-US" dirty="0" smtClean="0"/>
              <a:t>介護認定審査会研修において、「評価軸の解説」「認定調査員の特記事項において配慮している点の伝達」</a:t>
            </a:r>
            <a:endParaRPr lang="en-US"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819" name="Rectangle 3"/>
          <p:cNvSpPr>
            <a:spLocks noGrp="1" noChangeArrowheads="1"/>
          </p:cNvSpPr>
          <p:nvPr>
            <p:ph type="title"/>
          </p:nvPr>
        </p:nvSpPr>
        <p:spPr/>
        <p:txBody>
          <a:bodyPr/>
          <a:lstStyle/>
          <a:p>
            <a:pPr eaLnBrk="1" hangingPunct="1"/>
            <a:r>
              <a:rPr lang="ja-JP" altLang="en-US" sz="3000" dirty="0" smtClean="0"/>
              <a:t>基本調査と特記事項と審査会の関係</a:t>
            </a:r>
          </a:p>
        </p:txBody>
      </p:sp>
      <p:sp>
        <p:nvSpPr>
          <p:cNvPr id="39951" name="AutoShape 15"/>
          <p:cNvSpPr>
            <a:spLocks noChangeArrowheads="1"/>
          </p:cNvSpPr>
          <p:nvPr/>
        </p:nvSpPr>
        <p:spPr bwMode="auto">
          <a:xfrm>
            <a:off x="6011366" y="3312343"/>
            <a:ext cx="2305050" cy="620713"/>
          </a:xfrm>
          <a:prstGeom prst="roundRect">
            <a:avLst>
              <a:gd name="adj" fmla="val 16667"/>
            </a:avLst>
          </a:prstGeom>
          <a:solidFill>
            <a:srgbClr val="027F9C"/>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r>
              <a:rPr lang="ja-JP" altLang="en-US" sz="2400" dirty="0">
                <a:solidFill>
                  <a:srgbClr val="AFE6F7"/>
                </a:solidFill>
                <a:effectLst>
                  <a:innerShdw blurRad="63500" dist="50800" dir="18900000">
                    <a:prstClr val="black">
                      <a:alpha val="50000"/>
                    </a:prstClr>
                  </a:innerShdw>
                </a:effectLst>
                <a:ea typeface="HG創英角ｺﾞｼｯｸUB" pitchFamily="49" charset="-128"/>
              </a:rPr>
              <a:t>介護認定審査会</a:t>
            </a:r>
          </a:p>
        </p:txBody>
      </p:sp>
      <p:sp>
        <p:nvSpPr>
          <p:cNvPr id="17" name="曲折矢印 16"/>
          <p:cNvSpPr/>
          <p:nvPr/>
        </p:nvSpPr>
        <p:spPr>
          <a:xfrm rot="10800000">
            <a:off x="4139158" y="4077071"/>
            <a:ext cx="2592288" cy="1008112"/>
          </a:xfrm>
          <a:prstGeom prst="bentArrow">
            <a:avLst/>
          </a:prstGeom>
          <a:ln>
            <a:noFill/>
          </a:ln>
          <a:effectLst>
            <a:outerShdw blurRad="184150" dist="241300" dir="11520000" sx="110000" sy="110000" algn="ctr">
              <a:srgbClr val="000000">
                <a:alpha val="18000"/>
              </a:srgb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曲折矢印 17"/>
          <p:cNvSpPr/>
          <p:nvPr/>
        </p:nvSpPr>
        <p:spPr>
          <a:xfrm rot="10800000" flipV="1">
            <a:off x="4139159" y="2204864"/>
            <a:ext cx="2592288" cy="1008112"/>
          </a:xfrm>
          <a:prstGeom prst="bentArrow">
            <a:avLst/>
          </a:prstGeom>
          <a:ln>
            <a:noFill/>
          </a:ln>
          <a:effectLst>
            <a:outerShdw blurRad="184150" dist="241300" dir="11520000" sx="110000" sy="110000" algn="ctr">
              <a:srgbClr val="000000">
                <a:alpha val="18000"/>
              </a:srgb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62818" name="Rectangle 2"/>
          <p:cNvSpPr>
            <a:spLocks noChangeArrowheads="1"/>
          </p:cNvSpPr>
          <p:nvPr/>
        </p:nvSpPr>
        <p:spPr bwMode="auto">
          <a:xfrm>
            <a:off x="1042963" y="2276475"/>
            <a:ext cx="3024187" cy="1223963"/>
          </a:xfrm>
          <a:prstGeom prst="rect">
            <a:avLst/>
          </a:prstGeom>
          <a:solidFill>
            <a:srgbClr val="9ED468"/>
          </a:solidFill>
          <a:ln w="9525">
            <a:noFill/>
            <a:miter lim="800000"/>
            <a:headEnd/>
            <a:tailEnd/>
          </a:ln>
          <a:effectLst/>
          <a:scene3d>
            <a:camera prst="orthographicFront"/>
            <a:lightRig rig="threePt" dir="t"/>
          </a:scene3d>
          <a:sp3d>
            <a:bevelT/>
          </a:sp3d>
        </p:spPr>
        <p:txBody>
          <a:bodyPr wrap="none" anchor="ctr"/>
          <a:lstStyle/>
          <a:p>
            <a:pPr algn="ctr">
              <a:defRPr/>
            </a:pPr>
            <a:endParaRPr lang="en-US" altLang="ja-JP" sz="1800" dirty="0" smtClean="0"/>
          </a:p>
          <a:p>
            <a:pPr algn="ctr">
              <a:defRPr/>
            </a:pPr>
            <a:r>
              <a:rPr lang="ja-JP" altLang="en-US" sz="1800" dirty="0" smtClean="0"/>
              <a:t>平均化された情報</a:t>
            </a:r>
            <a:endParaRPr lang="en-US" altLang="ja-JP" sz="1800" dirty="0" smtClean="0"/>
          </a:p>
          <a:p>
            <a:pPr algn="ctr">
              <a:defRPr/>
            </a:pPr>
            <a:r>
              <a:rPr lang="ja-JP" altLang="en-US" sz="1800" dirty="0" smtClean="0"/>
              <a:t>一次判定で評価される情報</a:t>
            </a:r>
            <a:endParaRPr lang="en-US" altLang="ja-JP" sz="1800" dirty="0"/>
          </a:p>
        </p:txBody>
      </p:sp>
      <p:sp>
        <p:nvSpPr>
          <p:cNvPr id="162820" name="AutoShape 4"/>
          <p:cNvSpPr>
            <a:spLocks noChangeArrowheads="1"/>
          </p:cNvSpPr>
          <p:nvPr/>
        </p:nvSpPr>
        <p:spPr bwMode="auto">
          <a:xfrm>
            <a:off x="1475656" y="1700213"/>
            <a:ext cx="2304256" cy="1008062"/>
          </a:xfrm>
          <a:prstGeom prst="roundRect">
            <a:avLst>
              <a:gd name="adj" fmla="val 16667"/>
            </a:avLst>
          </a:prstGeom>
          <a:solidFill>
            <a:srgbClr val="AFE6F7"/>
          </a:solidFill>
          <a:ln w="9525">
            <a:noFill/>
            <a:round/>
            <a:headEnd/>
            <a:tailEnd/>
          </a:ln>
          <a:scene3d>
            <a:camera prst="orthographicFront"/>
            <a:lightRig rig="threePt" dir="t"/>
          </a:scene3d>
          <a:sp3d>
            <a:bevelT/>
          </a:sp3d>
        </p:spPr>
        <p:txBody>
          <a:bodyPr wrap="none" anchor="ctr">
            <a:sp3d extrusionH="57150">
              <a:bevelT w="38100" h="38100"/>
            </a:sp3d>
          </a:bodyPr>
          <a:lstStyle/>
          <a:p>
            <a:pPr algn="ctr"/>
            <a:r>
              <a:rPr lang="ja-JP" altLang="en-US" sz="2400" dirty="0">
                <a:solidFill>
                  <a:srgbClr val="027F9C"/>
                </a:solidFill>
                <a:effectLst>
                  <a:innerShdw blurRad="63500" dist="50800" dir="5400000">
                    <a:prstClr val="black">
                      <a:alpha val="50000"/>
                    </a:prstClr>
                  </a:innerShdw>
                </a:effectLst>
                <a:ea typeface="HG創英角ｺﾞｼｯｸUB" pitchFamily="49" charset="-128"/>
              </a:rPr>
              <a:t>基本調査</a:t>
            </a:r>
          </a:p>
        </p:txBody>
      </p:sp>
      <p:sp>
        <p:nvSpPr>
          <p:cNvPr id="162821" name="Rectangle 5"/>
          <p:cNvSpPr>
            <a:spLocks noChangeArrowheads="1"/>
          </p:cNvSpPr>
          <p:nvPr/>
        </p:nvSpPr>
        <p:spPr bwMode="auto">
          <a:xfrm>
            <a:off x="1042963" y="4076700"/>
            <a:ext cx="3024187" cy="1223963"/>
          </a:xfrm>
          <a:prstGeom prst="rect">
            <a:avLst/>
          </a:prstGeom>
          <a:solidFill>
            <a:srgbClr val="9ED468"/>
          </a:solidFill>
          <a:ln w="9525">
            <a:noFill/>
            <a:miter lim="800000"/>
            <a:headEnd/>
            <a:tailEnd/>
          </a:ln>
          <a:effectLst/>
          <a:scene3d>
            <a:camera prst="orthographicFront"/>
            <a:lightRig rig="threePt" dir="t"/>
          </a:scene3d>
          <a:sp3d>
            <a:bevelT/>
          </a:sp3d>
        </p:spPr>
        <p:txBody>
          <a:bodyPr wrap="none" anchor="ctr"/>
          <a:lstStyle/>
          <a:p>
            <a:pPr algn="ctr">
              <a:defRPr/>
            </a:pPr>
            <a:r>
              <a:rPr lang="en-US" altLang="ja-JP" sz="1800" dirty="0" smtClean="0"/>
              <a:t/>
            </a:r>
            <a:br>
              <a:rPr lang="en-US" altLang="ja-JP" sz="1800" dirty="0" smtClean="0"/>
            </a:br>
            <a:r>
              <a:rPr lang="ja-JP" altLang="en-US" sz="1800" dirty="0" smtClean="0"/>
              <a:t>申請者固有の情報</a:t>
            </a:r>
            <a:endParaRPr lang="en-US" altLang="ja-JP" sz="1800" dirty="0" smtClean="0"/>
          </a:p>
          <a:p>
            <a:pPr algn="ctr">
              <a:defRPr/>
            </a:pPr>
            <a:r>
              <a:rPr lang="ja-JP" altLang="en-US" sz="1800" dirty="0" smtClean="0"/>
              <a:t>一次判定で評価されない情報</a:t>
            </a:r>
            <a:r>
              <a:rPr lang="en-US" altLang="ja-JP" sz="1800" dirty="0" smtClean="0"/>
              <a:t/>
            </a:r>
            <a:br>
              <a:rPr lang="en-US" altLang="ja-JP" sz="1800" dirty="0" smtClean="0"/>
            </a:br>
            <a:r>
              <a:rPr lang="en-US" altLang="ja-JP" sz="1800" dirty="0" smtClean="0"/>
              <a:t/>
            </a:r>
            <a:br>
              <a:rPr lang="en-US" altLang="ja-JP" sz="1800" dirty="0" smtClean="0"/>
            </a:br>
            <a:endParaRPr lang="en-US" altLang="ja-JP" sz="1800" dirty="0" smtClean="0"/>
          </a:p>
        </p:txBody>
      </p:sp>
      <p:sp>
        <p:nvSpPr>
          <p:cNvPr id="162822" name="AutoShape 6"/>
          <p:cNvSpPr>
            <a:spLocks noChangeArrowheads="1"/>
          </p:cNvSpPr>
          <p:nvPr/>
        </p:nvSpPr>
        <p:spPr bwMode="auto">
          <a:xfrm>
            <a:off x="1475209" y="4868862"/>
            <a:ext cx="2304703" cy="1368450"/>
          </a:xfrm>
          <a:prstGeom prst="roundRect">
            <a:avLst>
              <a:gd name="adj" fmla="val 16667"/>
            </a:avLst>
          </a:prstGeom>
          <a:solidFill>
            <a:srgbClr val="AFE6F7"/>
          </a:solidFill>
          <a:ln w="9525">
            <a:noFill/>
            <a:round/>
            <a:headEnd/>
            <a:tailEnd/>
          </a:ln>
          <a:scene3d>
            <a:camera prst="orthographicFront"/>
            <a:lightRig rig="threePt" dir="t"/>
          </a:scene3d>
          <a:sp3d>
            <a:bevelT/>
          </a:sp3d>
        </p:spPr>
        <p:txBody>
          <a:bodyPr wrap="none" anchor="ctr">
            <a:sp3d extrusionH="57150">
              <a:bevelT w="38100" h="38100"/>
            </a:sp3d>
          </a:bodyPr>
          <a:lstStyle/>
          <a:p>
            <a:pPr algn="ctr"/>
            <a:r>
              <a:rPr lang="ja-JP" altLang="en-US" sz="2400" dirty="0">
                <a:solidFill>
                  <a:srgbClr val="027F9C"/>
                </a:solidFill>
                <a:ea typeface="HG創英角ｺﾞｼｯｸUB" pitchFamily="49" charset="-128"/>
              </a:rPr>
              <a:t>特記</a:t>
            </a:r>
            <a:r>
              <a:rPr lang="ja-JP" altLang="en-US" sz="2400" dirty="0" smtClean="0">
                <a:solidFill>
                  <a:srgbClr val="027F9C"/>
                </a:solidFill>
                <a:ea typeface="HG創英角ｺﾞｼｯｸUB" pitchFamily="49" charset="-128"/>
              </a:rPr>
              <a:t>事項</a:t>
            </a:r>
            <a:endParaRPr lang="en-US" altLang="ja-JP" sz="2400" dirty="0" smtClean="0">
              <a:solidFill>
                <a:srgbClr val="027F9C"/>
              </a:solidFill>
              <a:ea typeface="HG創英角ｺﾞｼｯｸUB" pitchFamily="49" charset="-128"/>
            </a:endParaRPr>
          </a:p>
          <a:p>
            <a:pPr algn="ctr"/>
            <a:endParaRPr lang="ja-JP" altLang="en-US" sz="3600" dirty="0">
              <a:solidFill>
                <a:srgbClr val="027F9C"/>
              </a:solidFill>
              <a:ea typeface="HG創英角ｺﾞｼｯｸUB" pitchFamily="49" charset="-128"/>
            </a:endParaRPr>
          </a:p>
        </p:txBody>
      </p:sp>
      <p:sp>
        <p:nvSpPr>
          <p:cNvPr id="19" name="テキスト ボックス 18"/>
          <p:cNvSpPr txBox="1"/>
          <p:nvPr/>
        </p:nvSpPr>
        <p:spPr>
          <a:xfrm>
            <a:off x="5148064" y="1703710"/>
            <a:ext cx="3600400" cy="1077218"/>
          </a:xfrm>
          <a:prstGeom prst="rect">
            <a:avLst/>
          </a:prstGeom>
          <a:solidFill>
            <a:srgbClr val="FFFFFF">
              <a:alpha val="56078"/>
            </a:srgbClr>
          </a:solid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一次判定の修正・確定</a:t>
            </a:r>
            <a:endParaRPr lang="en-US" altLang="ja-JP"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kumimoji="1" lang="ja-JP" altLang="en-US" dirty="0" smtClean="0"/>
              <a:t>認定調査員の判断（一定のばらつきが含まれる）を複数の審査会委員によって確認し、確定する手順。</a:t>
            </a:r>
            <a:endParaRPr kumimoji="1" lang="ja-JP" altLang="en-US" dirty="0"/>
          </a:p>
        </p:txBody>
      </p:sp>
      <p:sp>
        <p:nvSpPr>
          <p:cNvPr id="20" name="テキスト ボックス 19"/>
          <p:cNvSpPr txBox="1"/>
          <p:nvPr/>
        </p:nvSpPr>
        <p:spPr>
          <a:xfrm>
            <a:off x="5076056" y="4437112"/>
            <a:ext cx="3600400" cy="1569660"/>
          </a:xfrm>
          <a:prstGeom prst="rect">
            <a:avLst/>
          </a:prstGeom>
          <a:solidFill>
            <a:srgbClr val="FFFFFF">
              <a:alpha val="56078"/>
            </a:srgbClr>
          </a:solid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ja-JP" altLang="en-U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介護の手間にかかる審査判定</a:t>
            </a:r>
            <a:endParaRPr lang="en-US" altLang="ja-JP"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kumimoji="1" lang="ja-JP" altLang="en-US" dirty="0" smtClean="0"/>
              <a:t>一次判定において評価されていない介護の手間を、委員の専門職としての経験に基づき判断する手順。具体的な介護の手間について議論することから、特記事項が不可欠。</a:t>
            </a:r>
            <a:endParaRPr kumimoji="1" lang="ja-JP" altLang="en-US" dirty="0"/>
          </a:p>
        </p:txBody>
      </p:sp>
      <p:sp>
        <p:nvSpPr>
          <p:cNvPr id="22" name="正方形/長方形 21"/>
          <p:cNvSpPr/>
          <p:nvPr/>
        </p:nvSpPr>
        <p:spPr>
          <a:xfrm>
            <a:off x="1835696" y="3356992"/>
            <a:ext cx="151216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HGP創英角ｺﾞｼｯｸUB" pitchFamily="50" charset="-128"/>
                <a:ea typeface="HGP創英角ｺﾞｼｯｸUB" pitchFamily="50" charset="-128"/>
              </a:rPr>
              <a:t>一次判定</a:t>
            </a:r>
            <a:endParaRPr kumimoji="1" lang="ja-JP" altLang="en-US" dirty="0">
              <a:latin typeface="HGP創英角ｺﾞｼｯｸUB" pitchFamily="50" charset="-128"/>
              <a:ea typeface="HGP創英角ｺﾞｼｯｸUB" pitchFamily="50" charset="-128"/>
            </a:endParaRPr>
          </a:p>
        </p:txBody>
      </p:sp>
      <p:sp>
        <p:nvSpPr>
          <p:cNvPr id="23" name="正方形/長方形 22"/>
          <p:cNvSpPr/>
          <p:nvPr/>
        </p:nvSpPr>
        <p:spPr>
          <a:xfrm>
            <a:off x="1835696" y="3933056"/>
            <a:ext cx="151216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HGP創英角ｺﾞｼｯｸUB" pitchFamily="50" charset="-128"/>
                <a:ea typeface="HGP創英角ｺﾞｼｯｸUB" pitchFamily="50" charset="-128"/>
              </a:rPr>
              <a:t>二次判定</a:t>
            </a:r>
            <a:endParaRPr kumimoji="1" lang="ja-JP" altLang="en-US" dirty="0">
              <a:latin typeface="HGP創英角ｺﾞｼｯｸUB" pitchFamily="50" charset="-128"/>
              <a:ea typeface="HGP創英角ｺﾞｼｯｸUB" pitchFamily="50" charset="-128"/>
            </a:endParaRPr>
          </a:p>
        </p:txBody>
      </p:sp>
      <p:sp>
        <p:nvSpPr>
          <p:cNvPr id="14" name="テキスト ボックス 13"/>
          <p:cNvSpPr txBox="1"/>
          <p:nvPr/>
        </p:nvSpPr>
        <p:spPr>
          <a:xfrm>
            <a:off x="1403648" y="5539298"/>
            <a:ext cx="2441694" cy="553998"/>
          </a:xfrm>
          <a:prstGeom prst="rect">
            <a:avLst/>
          </a:prstGeom>
          <a:noFill/>
        </p:spPr>
        <p:txBody>
          <a:bodyPr wrap="none" rtlCol="0">
            <a:spAutoFit/>
          </a:bodyPr>
          <a:lstStyle/>
          <a:p>
            <a:pPr algn="ctr"/>
            <a:r>
              <a:rPr lang="ja-JP" altLang="en-US" sz="1400" dirty="0" smtClean="0">
                <a:solidFill>
                  <a:schemeClr val="tx1">
                    <a:lumMod val="65000"/>
                    <a:lumOff val="35000"/>
                  </a:schemeClr>
                </a:solidFill>
                <a:latin typeface="HGPｺﾞｼｯｸE" pitchFamily="50" charset="-128"/>
                <a:ea typeface="HGPｺﾞｼｯｸE" pitchFamily="50" charset="-128"/>
              </a:rPr>
              <a:t>～３つの記載ポイント～</a:t>
            </a:r>
            <a:endParaRPr lang="en-US" altLang="ja-JP" sz="1400" dirty="0" smtClean="0">
              <a:solidFill>
                <a:schemeClr val="tx1">
                  <a:lumMod val="65000"/>
                  <a:lumOff val="35000"/>
                </a:schemeClr>
              </a:solidFill>
              <a:latin typeface="HGPｺﾞｼｯｸE" pitchFamily="50" charset="-128"/>
              <a:ea typeface="HGPｺﾞｼｯｸE" pitchFamily="50" charset="-128"/>
            </a:endParaRPr>
          </a:p>
          <a:p>
            <a:pPr algn="ctr"/>
            <a:r>
              <a:rPr lang="ja-JP" altLang="en-US" dirty="0" smtClean="0">
                <a:latin typeface="HGPｺﾞｼｯｸE" pitchFamily="50" charset="-128"/>
                <a:ea typeface="HGPｺﾞｼｯｸE" pitchFamily="50" charset="-128"/>
              </a:rPr>
              <a:t>「選択根拠」「手間」「頻度」</a:t>
            </a:r>
            <a:endParaRPr kumimoji="1" lang="ja-JP" altLang="en-US" dirty="0">
              <a:latin typeface="HGPｺﾞｼｯｸE" pitchFamily="50" charset="-128"/>
              <a:ea typeface="HGPｺﾞｼｯｸE" pitchFamily="50"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ja-JP" altLang="en-US" sz="3400" smtClean="0"/>
              <a:t>介護認定審査会の手順</a:t>
            </a:r>
          </a:p>
        </p:txBody>
      </p:sp>
      <p:pic>
        <p:nvPicPr>
          <p:cNvPr id="24580" name="Picture 4"/>
          <p:cNvPicPr>
            <a:picLocks noChangeAspect="1" noChangeArrowheads="1"/>
          </p:cNvPicPr>
          <p:nvPr/>
        </p:nvPicPr>
        <p:blipFill>
          <a:blip r:embed="rId3" cstate="print"/>
          <a:srcRect b="2296"/>
          <a:stretch>
            <a:fillRect/>
          </a:stretch>
        </p:blipFill>
        <p:spPr bwMode="auto">
          <a:xfrm>
            <a:off x="2084220" y="1196752"/>
            <a:ext cx="4936052" cy="530120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p:txBody>
          <a:bodyPr/>
          <a:lstStyle/>
          <a:p>
            <a:pPr eaLnBrk="1" hangingPunct="1"/>
            <a:r>
              <a:rPr lang="en-US" altLang="ja-JP" sz="3400" smtClean="0"/>
              <a:t>STEP1</a:t>
            </a:r>
            <a:r>
              <a:rPr lang="ja-JP" altLang="en-US" sz="3400" smtClean="0"/>
              <a:t>：一次判定の修正・確定</a:t>
            </a:r>
          </a:p>
        </p:txBody>
      </p:sp>
      <p:sp>
        <p:nvSpPr>
          <p:cNvPr id="25604" name="Rectangle 3"/>
          <p:cNvSpPr>
            <a:spLocks noGrp="1" noChangeArrowheads="1"/>
          </p:cNvSpPr>
          <p:nvPr>
            <p:ph type="body" idx="1"/>
          </p:nvPr>
        </p:nvSpPr>
        <p:spPr>
          <a:xfrm>
            <a:off x="468313" y="1557015"/>
            <a:ext cx="8280400" cy="4824313"/>
          </a:xfrm>
        </p:spPr>
        <p:txBody>
          <a:bodyPr/>
          <a:lstStyle/>
          <a:p>
            <a:pPr eaLnBrk="1" hangingPunct="1"/>
            <a:endParaRPr lang="ja-JP" altLang="en-US" sz="2400" dirty="0" smtClean="0"/>
          </a:p>
          <a:p>
            <a:pPr eaLnBrk="1" hangingPunct="1"/>
            <a:endParaRPr lang="ja-JP" altLang="en-US" sz="2400" dirty="0" smtClean="0"/>
          </a:p>
          <a:p>
            <a:pPr eaLnBrk="1" hangingPunct="1"/>
            <a:endParaRPr lang="ja-JP" altLang="en-US" sz="2400" dirty="0" smtClean="0"/>
          </a:p>
          <a:p>
            <a:pPr eaLnBrk="1" hangingPunct="1"/>
            <a:r>
              <a:rPr lang="ja-JP" altLang="en-US" sz="2400" dirty="0" smtClean="0"/>
              <a:t>基本調査の選択の妥当性を確認</a:t>
            </a:r>
          </a:p>
          <a:p>
            <a:pPr lvl="1" eaLnBrk="1" hangingPunct="1"/>
            <a:r>
              <a:rPr lang="ja-JP" altLang="en-US" sz="2400" dirty="0" smtClean="0"/>
              <a:t>各調査項目の定義と特記事項や主治医意見書の記載内容から理由を明らかにして事務局に修正依頼。</a:t>
            </a:r>
          </a:p>
          <a:p>
            <a:pPr lvl="1" eaLnBrk="1" hangingPunct="1"/>
            <a:r>
              <a:rPr lang="ja-JP" altLang="en-US" sz="2400" dirty="0" smtClean="0"/>
              <a:t>本プロセスを経てはじめて「一次判定」が確定（修正した後の一次判定が、最終的な一次判定として記録される）</a:t>
            </a:r>
            <a:endParaRPr lang="en-US" altLang="ja-JP" sz="2400" dirty="0" smtClean="0"/>
          </a:p>
          <a:p>
            <a:pPr lvl="1" eaLnBrk="1" hangingPunct="1">
              <a:buNone/>
            </a:pPr>
            <a:endParaRPr lang="en-US" altLang="ja-JP" sz="2000" dirty="0" smtClean="0"/>
          </a:p>
          <a:p>
            <a:pPr eaLnBrk="1" hangingPunct="1"/>
            <a:r>
              <a:rPr lang="ja-JP" altLang="en-US" sz="2400" dirty="0" smtClean="0"/>
              <a:t>一次判定を確定するのは、</a:t>
            </a:r>
            <a:r>
              <a:rPr lang="ja-JP" altLang="en-US" sz="2400" u="sng" dirty="0" smtClean="0"/>
              <a:t>「認定調査員」ではなく、「介護認定審査会」</a:t>
            </a:r>
          </a:p>
        </p:txBody>
      </p:sp>
      <p:pic>
        <p:nvPicPr>
          <p:cNvPr id="25605" name="Picture 4"/>
          <p:cNvPicPr>
            <a:picLocks noChangeAspect="1" noChangeArrowheads="1"/>
          </p:cNvPicPr>
          <p:nvPr/>
        </p:nvPicPr>
        <p:blipFill>
          <a:blip r:embed="rId3" cstate="print"/>
          <a:srcRect t="15546" b="65301"/>
          <a:stretch>
            <a:fillRect/>
          </a:stretch>
        </p:blipFill>
        <p:spPr bwMode="auto">
          <a:xfrm>
            <a:off x="1692275" y="1412776"/>
            <a:ext cx="5472113" cy="115212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p:txBody>
          <a:bodyPr/>
          <a:lstStyle/>
          <a:p>
            <a:pPr eaLnBrk="1" hangingPunct="1"/>
            <a:r>
              <a:rPr lang="ja-JP" altLang="en-US" sz="3200" dirty="0" smtClean="0"/>
              <a:t>一次判定の修正・確定の意味</a:t>
            </a:r>
          </a:p>
        </p:txBody>
      </p:sp>
      <p:sp>
        <p:nvSpPr>
          <p:cNvPr id="4" name="角丸四角形 3"/>
          <p:cNvSpPr/>
          <p:nvPr/>
        </p:nvSpPr>
        <p:spPr>
          <a:xfrm>
            <a:off x="898525" y="3987378"/>
            <a:ext cx="3130550" cy="6969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t>複数の専門職の合議による</a:t>
            </a:r>
            <a:r>
              <a:rPr lang="en-US" altLang="ja-JP" dirty="0"/>
              <a:t/>
            </a:r>
            <a:br>
              <a:rPr lang="en-US" altLang="ja-JP" dirty="0"/>
            </a:br>
            <a:r>
              <a:rPr lang="ja-JP" altLang="en-US" dirty="0"/>
              <a:t>一次判定の修正・確定</a:t>
            </a:r>
          </a:p>
        </p:txBody>
      </p:sp>
      <p:pic>
        <p:nvPicPr>
          <p:cNvPr id="5" name="Picture 7" descr="C:\Documents and Settings\iwana\Local Settings\Temporary Internet Files\Content.IE5\C705W5OP\MC900149769[1].wmf"/>
          <p:cNvPicPr>
            <a:picLocks noChangeAspect="1" noChangeArrowheads="1"/>
          </p:cNvPicPr>
          <p:nvPr/>
        </p:nvPicPr>
        <p:blipFill>
          <a:blip r:embed="rId3" cstate="print"/>
          <a:srcRect/>
          <a:stretch>
            <a:fillRect/>
          </a:stretch>
        </p:blipFill>
        <p:spPr bwMode="auto">
          <a:xfrm>
            <a:off x="1565275" y="2118891"/>
            <a:ext cx="1558925" cy="1042987"/>
          </a:xfrm>
          <a:prstGeom prst="rect">
            <a:avLst/>
          </a:prstGeom>
          <a:noFill/>
          <a:ln w="9525">
            <a:noFill/>
            <a:miter lim="800000"/>
            <a:headEnd/>
            <a:tailEnd/>
          </a:ln>
        </p:spPr>
      </p:pic>
      <p:pic>
        <p:nvPicPr>
          <p:cNvPr id="6" name="Picture 2"/>
          <p:cNvPicPr>
            <a:picLocks noChangeAspect="1" noChangeArrowheads="1"/>
          </p:cNvPicPr>
          <p:nvPr/>
        </p:nvPicPr>
        <p:blipFill>
          <a:blip r:embed="rId4" cstate="print"/>
          <a:srcRect/>
          <a:stretch>
            <a:fillRect/>
          </a:stretch>
        </p:blipFill>
        <p:spPr bwMode="auto">
          <a:xfrm>
            <a:off x="4681538" y="1245766"/>
            <a:ext cx="4195762" cy="5046662"/>
          </a:xfrm>
          <a:prstGeom prst="rect">
            <a:avLst/>
          </a:prstGeom>
          <a:noFill/>
          <a:ln w="9525">
            <a:noFill/>
            <a:miter lim="800000"/>
            <a:headEnd/>
            <a:tailEnd/>
          </a:ln>
        </p:spPr>
      </p:pic>
      <p:sp>
        <p:nvSpPr>
          <p:cNvPr id="7" name="雲形吹き出し 6"/>
          <p:cNvSpPr/>
          <p:nvPr/>
        </p:nvSpPr>
        <p:spPr>
          <a:xfrm>
            <a:off x="2773362" y="1312441"/>
            <a:ext cx="1942653" cy="973137"/>
          </a:xfrm>
          <a:prstGeom prst="cloudCallout">
            <a:avLst>
              <a:gd name="adj1" fmla="val -55307"/>
              <a:gd name="adj2" fmla="val 42135"/>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smtClean="0">
                <a:solidFill>
                  <a:schemeClr val="accent1">
                    <a:lumMod val="50000"/>
                  </a:schemeClr>
                </a:solidFill>
                <a:latin typeface="HGP創英角ｺﾞｼｯｸUB" pitchFamily="50" charset="-128"/>
                <a:ea typeface="HGP創英角ｺﾞｼｯｸUB" pitchFamily="50" charset="-128"/>
              </a:rPr>
              <a:t>どちらの</a:t>
            </a:r>
            <a:r>
              <a:rPr lang="en-US" altLang="ja-JP" sz="1400" dirty="0" smtClean="0">
                <a:solidFill>
                  <a:schemeClr val="accent1">
                    <a:lumMod val="50000"/>
                  </a:schemeClr>
                </a:solidFill>
                <a:latin typeface="HGP創英角ｺﾞｼｯｸUB" pitchFamily="50" charset="-128"/>
                <a:ea typeface="HGP創英角ｺﾞｼｯｸUB" pitchFamily="50" charset="-128"/>
              </a:rPr>
              <a:t/>
            </a:r>
            <a:br>
              <a:rPr lang="en-US" altLang="ja-JP" sz="1400" dirty="0" smtClean="0">
                <a:solidFill>
                  <a:schemeClr val="accent1">
                    <a:lumMod val="50000"/>
                  </a:schemeClr>
                </a:solidFill>
                <a:latin typeface="HGP創英角ｺﾞｼｯｸUB" pitchFamily="50" charset="-128"/>
                <a:ea typeface="HGP創英角ｺﾞｼｯｸUB" pitchFamily="50" charset="-128"/>
              </a:rPr>
            </a:br>
            <a:r>
              <a:rPr lang="ja-JP" altLang="en-US" sz="1400" dirty="0" smtClean="0">
                <a:solidFill>
                  <a:schemeClr val="accent1">
                    <a:lumMod val="50000"/>
                  </a:schemeClr>
                </a:solidFill>
                <a:latin typeface="HGP創英角ｺﾞｼｯｸUB" pitchFamily="50" charset="-128"/>
                <a:ea typeface="HGP創英角ｺﾞｼｯｸUB" pitchFamily="50" charset="-128"/>
              </a:rPr>
              <a:t>選択肢も</a:t>
            </a:r>
            <a:r>
              <a:rPr lang="en-US" altLang="ja-JP" sz="1400" dirty="0" smtClean="0">
                <a:solidFill>
                  <a:schemeClr val="accent1">
                    <a:lumMod val="50000"/>
                  </a:schemeClr>
                </a:solidFill>
                <a:latin typeface="HGP創英角ｺﾞｼｯｸUB" pitchFamily="50" charset="-128"/>
                <a:ea typeface="HGP創英角ｺﾞｼｯｸUB" pitchFamily="50" charset="-128"/>
              </a:rPr>
              <a:t/>
            </a:r>
            <a:br>
              <a:rPr lang="en-US" altLang="ja-JP" sz="1400" dirty="0" smtClean="0">
                <a:solidFill>
                  <a:schemeClr val="accent1">
                    <a:lumMod val="50000"/>
                  </a:schemeClr>
                </a:solidFill>
                <a:latin typeface="HGP創英角ｺﾞｼｯｸUB" pitchFamily="50" charset="-128"/>
                <a:ea typeface="HGP創英角ｺﾞｼｯｸUB" pitchFamily="50" charset="-128"/>
              </a:rPr>
            </a:br>
            <a:r>
              <a:rPr lang="ja-JP" altLang="en-US" sz="1400" dirty="0" smtClean="0">
                <a:solidFill>
                  <a:schemeClr val="accent1">
                    <a:lumMod val="50000"/>
                  </a:schemeClr>
                </a:solidFill>
                <a:latin typeface="HGP創英角ｺﾞｼｯｸUB" pitchFamily="50" charset="-128"/>
                <a:ea typeface="HGP創英角ｺﾞｼｯｸUB" pitchFamily="50" charset="-128"/>
              </a:rPr>
              <a:t>正しいような</a:t>
            </a:r>
            <a:endParaRPr lang="ja-JP" altLang="en-US" sz="1400" dirty="0">
              <a:solidFill>
                <a:schemeClr val="accent1">
                  <a:lumMod val="50000"/>
                </a:schemeClr>
              </a:solidFill>
              <a:latin typeface="HGP創英角ｺﾞｼｯｸUB" pitchFamily="50" charset="-128"/>
              <a:ea typeface="HGP創英角ｺﾞｼｯｸUB" pitchFamily="50" charset="-128"/>
            </a:endParaRPr>
          </a:p>
        </p:txBody>
      </p:sp>
      <p:sp>
        <p:nvSpPr>
          <p:cNvPr id="8" name="雲形吹き出し 7"/>
          <p:cNvSpPr/>
          <p:nvPr/>
        </p:nvSpPr>
        <p:spPr>
          <a:xfrm>
            <a:off x="361950" y="1299741"/>
            <a:ext cx="1828800" cy="974725"/>
          </a:xfrm>
          <a:prstGeom prst="cloudCallout">
            <a:avLst>
              <a:gd name="adj1" fmla="val 56057"/>
              <a:gd name="adj2" fmla="val 59423"/>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accent1">
                    <a:lumMod val="50000"/>
                  </a:schemeClr>
                </a:solidFill>
                <a:latin typeface="HGP創英角ｺﾞｼｯｸUB" pitchFamily="50" charset="-128"/>
                <a:ea typeface="HGP創英角ｺﾞｼｯｸUB" pitchFamily="50" charset="-128"/>
              </a:rPr>
              <a:t>見守り等</a:t>
            </a:r>
            <a:r>
              <a:rPr lang="en-US" altLang="ja-JP" sz="1400" dirty="0">
                <a:solidFill>
                  <a:schemeClr val="accent1">
                    <a:lumMod val="50000"/>
                  </a:schemeClr>
                </a:solidFill>
                <a:latin typeface="HGP創英角ｺﾞｼｯｸUB" pitchFamily="50" charset="-128"/>
                <a:ea typeface="HGP創英角ｺﾞｼｯｸUB" pitchFamily="50" charset="-128"/>
              </a:rPr>
              <a:t/>
            </a:r>
            <a:br>
              <a:rPr lang="en-US" altLang="ja-JP" sz="1400" dirty="0">
                <a:solidFill>
                  <a:schemeClr val="accent1">
                    <a:lumMod val="50000"/>
                  </a:schemeClr>
                </a:solidFill>
                <a:latin typeface="HGP創英角ｺﾞｼｯｸUB" pitchFamily="50" charset="-128"/>
                <a:ea typeface="HGP創英角ｺﾞｼｯｸUB" pitchFamily="50" charset="-128"/>
              </a:rPr>
            </a:br>
            <a:r>
              <a:rPr lang="ja-JP" altLang="en-US" sz="1400" dirty="0">
                <a:solidFill>
                  <a:schemeClr val="accent1">
                    <a:lumMod val="50000"/>
                  </a:schemeClr>
                </a:solidFill>
                <a:latin typeface="HGP創英角ｺﾞｼｯｸUB" pitchFamily="50" charset="-128"/>
                <a:ea typeface="HGP創英角ｺﾞｼｯｸUB" pitchFamily="50" charset="-128"/>
              </a:rPr>
              <a:t>それとも</a:t>
            </a:r>
            <a:r>
              <a:rPr lang="en-US" altLang="ja-JP" sz="1400" dirty="0">
                <a:solidFill>
                  <a:schemeClr val="accent1">
                    <a:lumMod val="50000"/>
                  </a:schemeClr>
                </a:solidFill>
                <a:latin typeface="HGP創英角ｺﾞｼｯｸUB" pitchFamily="50" charset="-128"/>
                <a:ea typeface="HGP創英角ｺﾞｼｯｸUB" pitchFamily="50" charset="-128"/>
              </a:rPr>
              <a:t/>
            </a:r>
            <a:br>
              <a:rPr lang="en-US" altLang="ja-JP" sz="1400" dirty="0">
                <a:solidFill>
                  <a:schemeClr val="accent1">
                    <a:lumMod val="50000"/>
                  </a:schemeClr>
                </a:solidFill>
                <a:latin typeface="HGP創英角ｺﾞｼｯｸUB" pitchFamily="50" charset="-128"/>
                <a:ea typeface="HGP創英角ｺﾞｼｯｸUB" pitchFamily="50" charset="-128"/>
              </a:rPr>
            </a:br>
            <a:r>
              <a:rPr lang="ja-JP" altLang="en-US" sz="1400" dirty="0">
                <a:solidFill>
                  <a:schemeClr val="accent1">
                    <a:lumMod val="50000"/>
                  </a:schemeClr>
                </a:solidFill>
                <a:latin typeface="HGP創英角ｺﾞｼｯｸUB" pitchFamily="50" charset="-128"/>
                <a:ea typeface="HGP創英角ｺﾞｼｯｸUB" pitchFamily="50" charset="-128"/>
              </a:rPr>
              <a:t>一部介助？</a:t>
            </a:r>
            <a:endParaRPr lang="en-US" altLang="ja-JP" sz="1400" dirty="0">
              <a:solidFill>
                <a:schemeClr val="accent1">
                  <a:lumMod val="50000"/>
                </a:schemeClr>
              </a:solidFill>
              <a:latin typeface="HGP創英角ｺﾞｼｯｸUB" pitchFamily="50" charset="-128"/>
              <a:ea typeface="HGP創英角ｺﾞｼｯｸUB" pitchFamily="50" charset="-128"/>
            </a:endParaRPr>
          </a:p>
        </p:txBody>
      </p:sp>
      <p:sp>
        <p:nvSpPr>
          <p:cNvPr id="9" name="角丸四角形 8"/>
          <p:cNvSpPr/>
          <p:nvPr/>
        </p:nvSpPr>
        <p:spPr>
          <a:xfrm>
            <a:off x="1255713" y="3103141"/>
            <a:ext cx="2370137" cy="419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t>特記事項に記載</a:t>
            </a:r>
          </a:p>
        </p:txBody>
      </p:sp>
      <p:pic>
        <p:nvPicPr>
          <p:cNvPr id="10" name="Picture 10" descr="C:\Documents and Settings\iwana\Local Settings\Temporary Internet Files\Content.IE5\NGTJ52U4\MC900079060[1].wmf"/>
          <p:cNvPicPr>
            <a:picLocks noChangeAspect="1" noChangeArrowheads="1"/>
          </p:cNvPicPr>
          <p:nvPr/>
        </p:nvPicPr>
        <p:blipFill>
          <a:blip r:embed="rId5" cstate="print"/>
          <a:srcRect/>
          <a:stretch>
            <a:fillRect/>
          </a:stretch>
        </p:blipFill>
        <p:spPr bwMode="auto">
          <a:xfrm>
            <a:off x="1247775" y="4649366"/>
            <a:ext cx="2433638" cy="1731962"/>
          </a:xfrm>
          <a:prstGeom prst="rect">
            <a:avLst/>
          </a:prstGeom>
          <a:noFill/>
          <a:ln w="9525">
            <a:noFill/>
            <a:miter lim="800000"/>
            <a:headEnd/>
            <a:tailEnd/>
          </a:ln>
        </p:spPr>
      </p:pic>
      <p:sp>
        <p:nvSpPr>
          <p:cNvPr id="11" name="下矢印 10"/>
          <p:cNvSpPr/>
          <p:nvPr/>
        </p:nvSpPr>
        <p:spPr>
          <a:xfrm>
            <a:off x="2340245" y="3491114"/>
            <a:ext cx="247973" cy="511444"/>
          </a:xfrm>
          <a:prstGeom prst="downArrow">
            <a:avLst/>
          </a:prstGeom>
        </p:spPr>
        <p:style>
          <a:lnRef idx="0">
            <a:schemeClr val="accent3"/>
          </a:lnRef>
          <a:fillRef idx="3">
            <a:schemeClr val="accent3"/>
          </a:fillRef>
          <a:effectRef idx="3">
            <a:schemeClr val="accent3"/>
          </a:effectRef>
          <a:fontRef idx="minor">
            <a:schemeClr val="lt1"/>
          </a:fontRef>
        </p:style>
        <p:txBody>
          <a:bodyPr anchor="ctr"/>
          <a:lstStyle/>
          <a:p>
            <a:pPr algn="ctr" fontAlgn="auto">
              <a:spcBef>
                <a:spcPts val="0"/>
              </a:spcBef>
              <a:spcAft>
                <a:spcPts val="0"/>
              </a:spcAft>
              <a:defRPr/>
            </a:pPr>
            <a:endParaRPr lang="ja-JP" altLang="en-US"/>
          </a:p>
        </p:txBody>
      </p:sp>
      <p:sp>
        <p:nvSpPr>
          <p:cNvPr id="12" name="正方形/長方形 11"/>
          <p:cNvSpPr/>
          <p:nvPr/>
        </p:nvSpPr>
        <p:spPr>
          <a:xfrm>
            <a:off x="4819650" y="1569616"/>
            <a:ext cx="309563" cy="26336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pPr eaLnBrk="1" hangingPunct="1"/>
            <a:r>
              <a:rPr lang="en-US" altLang="ja-JP" sz="3400" dirty="0" smtClean="0"/>
              <a:t>STEP1</a:t>
            </a:r>
            <a:r>
              <a:rPr lang="ja-JP" altLang="en-US" sz="3400" dirty="0" smtClean="0"/>
              <a:t>：一次判定の修正・確定</a:t>
            </a:r>
          </a:p>
        </p:txBody>
      </p:sp>
      <p:sp>
        <p:nvSpPr>
          <p:cNvPr id="26628" name="Rectangle 3"/>
          <p:cNvSpPr>
            <a:spLocks noGrp="1" noChangeArrowheads="1"/>
          </p:cNvSpPr>
          <p:nvPr>
            <p:ph type="body" idx="1"/>
          </p:nvPr>
        </p:nvSpPr>
        <p:spPr/>
        <p:txBody>
          <a:bodyPr>
            <a:normAutofit/>
          </a:bodyPr>
          <a:lstStyle/>
          <a:p>
            <a:pPr eaLnBrk="1" hangingPunct="1">
              <a:lnSpc>
                <a:spcPct val="90000"/>
              </a:lnSpc>
            </a:pPr>
            <a:r>
              <a:rPr lang="ja-JP" altLang="en-US" sz="2800" dirty="0" smtClean="0"/>
              <a:t>議論のポイント</a:t>
            </a:r>
          </a:p>
          <a:p>
            <a:pPr lvl="1" eaLnBrk="1" hangingPunct="1">
              <a:lnSpc>
                <a:spcPct val="90000"/>
              </a:lnSpc>
            </a:pPr>
            <a:r>
              <a:rPr lang="ja-JP" altLang="en-US" sz="2300" dirty="0" smtClean="0"/>
              <a:t>調査上の単純ミス</a:t>
            </a:r>
          </a:p>
          <a:p>
            <a:pPr lvl="1" eaLnBrk="1" hangingPunct="1">
              <a:lnSpc>
                <a:spcPct val="90000"/>
              </a:lnSpc>
            </a:pPr>
            <a:r>
              <a:rPr lang="ja-JP" altLang="en-US" sz="2300" dirty="0" smtClean="0"/>
              <a:t>日頃の状況と異なる場合</a:t>
            </a:r>
            <a:r>
              <a:rPr lang="en-US" altLang="ja-JP" sz="2300" dirty="0" smtClean="0"/>
              <a:t>【</a:t>
            </a:r>
            <a:r>
              <a:rPr lang="ja-JP" altLang="en-US" sz="2300" dirty="0" smtClean="0"/>
              <a:t>能力／有無（麻痺等拘縮）</a:t>
            </a:r>
            <a:r>
              <a:rPr lang="en-US" altLang="ja-JP" sz="2300" dirty="0" smtClean="0"/>
              <a:t>】</a:t>
            </a:r>
          </a:p>
          <a:p>
            <a:pPr lvl="1" eaLnBrk="1" hangingPunct="1">
              <a:lnSpc>
                <a:spcPct val="90000"/>
              </a:lnSpc>
            </a:pPr>
            <a:r>
              <a:rPr lang="ja-JP" altLang="en-US" sz="2300" dirty="0" smtClean="0"/>
              <a:t>より頻回な状況で選択している場合</a:t>
            </a:r>
            <a:r>
              <a:rPr lang="en-US" altLang="ja-JP" sz="2300" dirty="0" smtClean="0"/>
              <a:t>【</a:t>
            </a:r>
            <a:r>
              <a:rPr lang="ja-JP" altLang="en-US" sz="2300" dirty="0" smtClean="0"/>
              <a:t>介助の方法</a:t>
            </a:r>
            <a:r>
              <a:rPr lang="en-US" altLang="ja-JP" sz="2300" dirty="0" smtClean="0"/>
              <a:t>】</a:t>
            </a:r>
          </a:p>
          <a:p>
            <a:pPr lvl="1" eaLnBrk="1" hangingPunct="1">
              <a:lnSpc>
                <a:spcPct val="90000"/>
              </a:lnSpc>
            </a:pPr>
            <a:r>
              <a:rPr lang="ja-JP" altLang="en-US" sz="2300" dirty="0" smtClean="0"/>
              <a:t>不適切な介助と調査員が判断する場合</a:t>
            </a:r>
            <a:r>
              <a:rPr lang="en-US" altLang="ja-JP" sz="2300" dirty="0" smtClean="0"/>
              <a:t>【</a:t>
            </a:r>
            <a:r>
              <a:rPr lang="ja-JP" altLang="en-US" sz="2300" dirty="0" smtClean="0"/>
              <a:t>介助の方法</a:t>
            </a:r>
            <a:r>
              <a:rPr lang="en-US" altLang="ja-JP" sz="2300" dirty="0" smtClean="0"/>
              <a:t>】</a:t>
            </a:r>
          </a:p>
          <a:p>
            <a:pPr lvl="1" eaLnBrk="1" hangingPunct="1">
              <a:lnSpc>
                <a:spcPct val="90000"/>
              </a:lnSpc>
            </a:pPr>
            <a:r>
              <a:rPr lang="ja-JP" altLang="en-US" sz="2300" dirty="0" smtClean="0"/>
              <a:t>調査員が判断に迷った場合</a:t>
            </a:r>
          </a:p>
          <a:p>
            <a:pPr lvl="1" eaLnBrk="1" hangingPunct="1">
              <a:lnSpc>
                <a:spcPct val="90000"/>
              </a:lnSpc>
            </a:pPr>
            <a:r>
              <a:rPr lang="ja-JP" altLang="en-US" sz="2300" dirty="0" smtClean="0"/>
              <a:t>特別な医療</a:t>
            </a:r>
          </a:p>
          <a:p>
            <a:pPr lvl="1" eaLnBrk="1" hangingPunct="1">
              <a:lnSpc>
                <a:spcPct val="90000"/>
              </a:lnSpc>
            </a:pPr>
            <a:r>
              <a:rPr lang="ja-JP" altLang="en-US" sz="2300" dirty="0" smtClean="0"/>
              <a:t>障害／認知症高齢者の日常生活自立度の確認</a:t>
            </a:r>
          </a:p>
          <a:p>
            <a:pPr lvl="1" eaLnBrk="1" hangingPunct="1">
              <a:lnSpc>
                <a:spcPct val="90000"/>
              </a:lnSpc>
            </a:pPr>
            <a:endParaRPr lang="ja-JP" altLang="en-US" sz="2300" dirty="0" smtClean="0"/>
          </a:p>
          <a:p>
            <a:pPr eaLnBrk="1" hangingPunct="1">
              <a:lnSpc>
                <a:spcPct val="90000"/>
              </a:lnSpc>
            </a:pPr>
            <a:r>
              <a:rPr lang="ja-JP" altLang="en-US" sz="2500" dirty="0" smtClean="0"/>
              <a:t>事務局は、介護認定審査会の判断が必要と考える基本調査の項目について、介護認定審査会に検討を要請することができる。</a:t>
            </a:r>
            <a:r>
              <a:rPr lang="ja-JP" altLang="en-US" sz="2400" dirty="0" smtClean="0"/>
              <a:t>（審査会委員テキスト</a:t>
            </a:r>
            <a:r>
              <a:rPr lang="en-US" altLang="ja-JP" sz="2400" dirty="0" smtClean="0"/>
              <a:t>17</a:t>
            </a:r>
            <a:r>
              <a:rPr lang="ja-JP" altLang="en-US" sz="2400" dirty="0" smtClean="0"/>
              <a:t>ページ）</a:t>
            </a:r>
            <a:endParaRPr lang="en-US" altLang="ja-JP"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pPr eaLnBrk="1" hangingPunct="1"/>
            <a:r>
              <a:rPr lang="en-US" altLang="ja-JP" sz="3400" smtClean="0"/>
              <a:t>STEP2:</a:t>
            </a:r>
            <a:r>
              <a:rPr lang="ja-JP" altLang="en-US" sz="3400" smtClean="0"/>
              <a:t>介護の手間にかかる審査判定</a:t>
            </a:r>
          </a:p>
        </p:txBody>
      </p:sp>
      <p:sp>
        <p:nvSpPr>
          <p:cNvPr id="27652" name="Rectangle 3"/>
          <p:cNvSpPr>
            <a:spLocks noGrp="1" noChangeArrowheads="1"/>
          </p:cNvSpPr>
          <p:nvPr>
            <p:ph type="body" idx="1"/>
          </p:nvPr>
        </p:nvSpPr>
        <p:spPr>
          <a:xfrm>
            <a:off x="468313" y="2566095"/>
            <a:ext cx="8280400" cy="3815233"/>
          </a:xfrm>
        </p:spPr>
        <p:txBody>
          <a:bodyPr/>
          <a:lstStyle/>
          <a:p>
            <a:pPr eaLnBrk="1" hangingPunct="1"/>
            <a:r>
              <a:rPr lang="ja-JP" altLang="en-US" sz="2800" dirty="0" smtClean="0"/>
              <a:t>通常の例よりも「介護の手間」がより「かかる」「かからない」の視点での議論</a:t>
            </a:r>
          </a:p>
          <a:p>
            <a:pPr lvl="1" eaLnBrk="1" hangingPunct="1"/>
            <a:r>
              <a:rPr lang="ja-JP" altLang="en-US" sz="2400" dirty="0" smtClean="0"/>
              <a:t>一次判定ソフトの推計では評価しきれない部分を委員の</a:t>
            </a:r>
            <a:r>
              <a:rPr lang="ja-JP" altLang="en-US" sz="2400" u="sng" dirty="0" smtClean="0"/>
              <a:t>専門性・経験に基づき合議</a:t>
            </a:r>
            <a:r>
              <a:rPr lang="ja-JP" altLang="en-US" sz="2400" dirty="0" smtClean="0"/>
              <a:t>にて判断。</a:t>
            </a:r>
          </a:p>
          <a:p>
            <a:pPr lvl="1" eaLnBrk="1" hangingPunct="1"/>
            <a:r>
              <a:rPr lang="ja-JP" altLang="en-US" sz="2400" dirty="0" smtClean="0"/>
              <a:t>「介護の手間」が「かかる」「かからない」と判断した場合、要介護認定等基準時間も参考にしながら、一次判定の変更が必要かどうか吟味。</a:t>
            </a:r>
          </a:p>
          <a:p>
            <a:pPr lvl="1" eaLnBrk="1" hangingPunct="1"/>
            <a:r>
              <a:rPr lang="ja-JP" altLang="en-US" sz="2400" dirty="0" smtClean="0"/>
              <a:t>特記事項・主治医意見書に基づいて審査（理由を記録することが重要）</a:t>
            </a:r>
          </a:p>
        </p:txBody>
      </p:sp>
      <p:pic>
        <p:nvPicPr>
          <p:cNvPr id="27653" name="Picture 4"/>
          <p:cNvPicPr>
            <a:picLocks noChangeAspect="1" noChangeArrowheads="1"/>
          </p:cNvPicPr>
          <p:nvPr/>
        </p:nvPicPr>
        <p:blipFill>
          <a:blip r:embed="rId3" cstate="print"/>
          <a:srcRect t="39510" b="41356"/>
          <a:stretch>
            <a:fillRect/>
          </a:stretch>
        </p:blipFill>
        <p:spPr bwMode="auto">
          <a:xfrm>
            <a:off x="1836738" y="1341958"/>
            <a:ext cx="5472112" cy="1150938"/>
          </a:xfrm>
          <a:prstGeom prst="rect">
            <a:avLst/>
          </a:prstGeom>
          <a:noFill/>
          <a:ln w="28575" algn="ctr">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p:txBody>
          <a:bodyPr/>
          <a:lstStyle/>
          <a:p>
            <a:pPr eaLnBrk="1" hangingPunct="1"/>
            <a:r>
              <a:rPr lang="en-US" altLang="ja-JP" sz="3400" smtClean="0"/>
              <a:t>STEP2</a:t>
            </a:r>
            <a:r>
              <a:rPr lang="ja-JP" altLang="en-US" sz="3400" smtClean="0"/>
              <a:t>：介護の手間にかかる審査判定</a:t>
            </a:r>
          </a:p>
        </p:txBody>
      </p:sp>
      <p:sp>
        <p:nvSpPr>
          <p:cNvPr id="28676" name="Rectangle 3"/>
          <p:cNvSpPr>
            <a:spLocks noGrp="1" noChangeArrowheads="1"/>
          </p:cNvSpPr>
          <p:nvPr>
            <p:ph type="body" idx="1"/>
          </p:nvPr>
        </p:nvSpPr>
        <p:spPr>
          <a:xfrm>
            <a:off x="468312" y="1270273"/>
            <a:ext cx="8496175" cy="5399087"/>
          </a:xfrm>
        </p:spPr>
        <p:txBody>
          <a:bodyPr/>
          <a:lstStyle/>
          <a:p>
            <a:pPr eaLnBrk="1" hangingPunct="1">
              <a:spcAft>
                <a:spcPts val="600"/>
              </a:spcAft>
              <a:buNone/>
            </a:pPr>
            <a:r>
              <a:rPr lang="en-US" altLang="ja-JP" sz="2400" dirty="0" smtClean="0"/>
              <a:t>【</a:t>
            </a:r>
            <a:r>
              <a:rPr lang="ja-JP" altLang="en-US" sz="2400" dirty="0" smtClean="0"/>
              <a:t>特記事項のポイント①</a:t>
            </a:r>
            <a:r>
              <a:rPr lang="en-US" altLang="ja-JP" sz="2400" dirty="0" smtClean="0"/>
              <a:t>】</a:t>
            </a:r>
            <a:r>
              <a:rPr lang="ja-JP" altLang="en-US" sz="2400" dirty="0" smtClean="0"/>
              <a:t>　</a:t>
            </a:r>
            <a:r>
              <a:rPr lang="ja-JP" altLang="en-US" sz="2800" dirty="0" smtClean="0"/>
              <a:t>同じ選択肢でも幅のある介助量</a:t>
            </a:r>
          </a:p>
          <a:p>
            <a:pPr lvl="1" eaLnBrk="1" hangingPunct="1"/>
            <a:r>
              <a:rPr lang="ja-JP" altLang="en-US" sz="2700" dirty="0" smtClean="0"/>
              <a:t>排尿の「全介助」</a:t>
            </a:r>
          </a:p>
          <a:p>
            <a:pPr lvl="2" eaLnBrk="1" hangingPunct="1"/>
            <a:r>
              <a:rPr lang="ja-JP" altLang="en-US" sz="2000" dirty="0" smtClean="0"/>
              <a:t>オムツを使用しており、定時に交換を行っている（○回</a:t>
            </a:r>
            <a:r>
              <a:rPr lang="en-US" altLang="ja-JP" sz="2000" dirty="0" smtClean="0"/>
              <a:t>/</a:t>
            </a:r>
            <a:r>
              <a:rPr lang="ja-JP" altLang="en-US" sz="2000" dirty="0" smtClean="0"/>
              <a:t>日）。</a:t>
            </a:r>
            <a:endParaRPr lang="en-US" altLang="ja-JP" sz="2000" dirty="0" smtClean="0"/>
          </a:p>
          <a:p>
            <a:pPr lvl="2" eaLnBrk="1" hangingPunct="1"/>
            <a:r>
              <a:rPr lang="ja-JP" altLang="en-US" sz="2000" dirty="0" smtClean="0"/>
              <a:t>トイレで排尿しているが、すべての介助を行っているため「全介助」を選択する。強い介護抵抗があり、床に尿が飛び散るため、毎回、排尿後に掃除をしている（○回</a:t>
            </a:r>
            <a:r>
              <a:rPr lang="en-US" altLang="ja-JP" sz="2000" dirty="0" smtClean="0"/>
              <a:t>/</a:t>
            </a:r>
            <a:r>
              <a:rPr lang="ja-JP" altLang="en-US" sz="2000" dirty="0" smtClean="0"/>
              <a:t>日）。</a:t>
            </a:r>
          </a:p>
          <a:p>
            <a:pPr lvl="1" eaLnBrk="1" hangingPunct="1"/>
            <a:r>
              <a:rPr lang="ja-JP" altLang="en-US" sz="2700" dirty="0" smtClean="0"/>
              <a:t>食事の「一部介助」</a:t>
            </a:r>
          </a:p>
          <a:p>
            <a:pPr lvl="2" eaLnBrk="1" hangingPunct="1"/>
            <a:r>
              <a:rPr lang="ja-JP" altLang="en-US" sz="2000" u="sng" dirty="0" smtClean="0"/>
              <a:t>最初の数口は、自己摂取だが</a:t>
            </a:r>
            <a:r>
              <a:rPr lang="ja-JP" altLang="en-US" sz="2000" dirty="0" smtClean="0"/>
              <a:t>、すぐに食べなくなるため、残りはすべて介助を行っている</a:t>
            </a:r>
          </a:p>
          <a:p>
            <a:pPr lvl="2" eaLnBrk="1" hangingPunct="1"/>
            <a:r>
              <a:rPr lang="ja-JP" altLang="en-US" sz="2000" u="sng" dirty="0" smtClean="0"/>
              <a:t>ほとんど自分で摂取するが</a:t>
            </a:r>
            <a:r>
              <a:rPr lang="ja-JP" altLang="en-US" sz="2000" dirty="0" smtClean="0"/>
              <a:t>、器の隅に残ったものについては、介助者がスプーンですくって食べさせている。</a:t>
            </a:r>
            <a:endParaRPr lang="en-US" altLang="ja-JP" sz="2000" dirty="0" smtClean="0"/>
          </a:p>
          <a:p>
            <a:pPr eaLnBrk="1" hangingPunct="1">
              <a:buNone/>
            </a:pPr>
            <a:r>
              <a:rPr lang="en-US" altLang="ja-JP" sz="2700" dirty="0" smtClean="0"/>
              <a:t> </a:t>
            </a:r>
            <a:r>
              <a:rPr lang="en-US" altLang="ja-JP" sz="2600" dirty="0" smtClean="0"/>
              <a:t>※BPSD</a:t>
            </a:r>
            <a:r>
              <a:rPr lang="ja-JP" altLang="en-US" sz="2600" dirty="0" smtClean="0"/>
              <a:t>関連の項目は、行動が「ある」ことをもって介助が発生しているとは限らない</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5929</TotalTime>
  <Words>4962</Words>
  <Application>Microsoft Office PowerPoint</Application>
  <PresentationFormat>画面に合わせる (4:3)</PresentationFormat>
  <Paragraphs>267</Paragraphs>
  <Slides>18</Slides>
  <Notes>18</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18</vt:i4>
      </vt:variant>
    </vt:vector>
  </HeadingPairs>
  <TitlesOfParts>
    <vt:vector size="30" baseType="lpstr">
      <vt:lpstr>HGPｺﾞｼｯｸE</vt:lpstr>
      <vt:lpstr>HGP創英角ｺﾞｼｯｸUB</vt:lpstr>
      <vt:lpstr>HG創英角ｺﾞｼｯｸUB</vt:lpstr>
      <vt:lpstr>ＭＳ Ｐゴシック</vt:lpstr>
      <vt:lpstr>ＭＳ Ｐ明朝</vt:lpstr>
      <vt:lpstr>ＭＳ ゴシック</vt:lpstr>
      <vt:lpstr>Arial</vt:lpstr>
      <vt:lpstr>Calibri</vt:lpstr>
      <vt:lpstr>Times New Roman</vt:lpstr>
      <vt:lpstr>Verdana</vt:lpstr>
      <vt:lpstr>Wingdings</vt:lpstr>
      <vt:lpstr>Profile</vt:lpstr>
      <vt:lpstr>介護認定審査会の手順とポイント</vt:lpstr>
      <vt:lpstr>調査員研修で、なぜ「介護認定審査会」なのか？</vt:lpstr>
      <vt:lpstr>基本調査と特記事項と審査会の関係</vt:lpstr>
      <vt:lpstr>介護認定審査会の手順</vt:lpstr>
      <vt:lpstr>STEP1：一次判定の修正・確定</vt:lpstr>
      <vt:lpstr>一次判定の修正・確定の意味</vt:lpstr>
      <vt:lpstr>STEP1：一次判定の修正・確定</vt:lpstr>
      <vt:lpstr>STEP2:介護の手間にかかる審査判定</vt:lpstr>
      <vt:lpstr>STEP2：介護の手間にかかる審査判定</vt:lpstr>
      <vt:lpstr>STEP2：介護の手間にかかる審査判定</vt:lpstr>
      <vt:lpstr>STEP2:基準時間の活用方法</vt:lpstr>
      <vt:lpstr>状態の維持・改善可能性に関する審査判定</vt:lpstr>
      <vt:lpstr>状態の維持・改善可能性に関する審査判定</vt:lpstr>
      <vt:lpstr>STEP3:介護認定審査会として付する意見</vt:lpstr>
      <vt:lpstr>STEP3:介護認定審査会として付する意見</vt:lpstr>
      <vt:lpstr>STEP3：介護認定審査会として付する意見</vt:lpstr>
      <vt:lpstr>STEP3：介護認定審査会として付する意見</vt:lpstr>
      <vt:lpstr>MEMO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2019-12-12T14:32:35Z</cp:lastPrinted>
  <dcterms:created xsi:type="dcterms:W3CDTF">2010-08-22T03:01:41Z</dcterms:created>
  <dcterms:modified xsi:type="dcterms:W3CDTF">2019-12-25T01:05:01Z</dcterms:modified>
</cp:coreProperties>
</file>