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5" r:id="rId2"/>
  </p:sldMasterIdLst>
  <p:notesMasterIdLst>
    <p:notesMasterId r:id="rId24"/>
  </p:notesMasterIdLst>
  <p:sldIdLst>
    <p:sldId id="300" r:id="rId3"/>
    <p:sldId id="342" r:id="rId4"/>
    <p:sldId id="370" r:id="rId5"/>
    <p:sldId id="343" r:id="rId6"/>
    <p:sldId id="344" r:id="rId7"/>
    <p:sldId id="345" r:id="rId8"/>
    <p:sldId id="346" r:id="rId9"/>
    <p:sldId id="369" r:id="rId10"/>
    <p:sldId id="348" r:id="rId11"/>
    <p:sldId id="368" r:id="rId12"/>
    <p:sldId id="349" r:id="rId13"/>
    <p:sldId id="350" r:id="rId14"/>
    <p:sldId id="353" r:id="rId15"/>
    <p:sldId id="354" r:id="rId16"/>
    <p:sldId id="355" r:id="rId17"/>
    <p:sldId id="371" r:id="rId18"/>
    <p:sldId id="361" r:id="rId19"/>
    <p:sldId id="362" r:id="rId20"/>
    <p:sldId id="363" r:id="rId21"/>
    <p:sldId id="364" r:id="rId22"/>
    <p:sldId id="372" r:id="rId23"/>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FF"/>
    <a:srgbClr val="006600"/>
    <a:srgbClr val="000099"/>
    <a:srgbClr val="0066FF"/>
    <a:srgbClr val="FF0000"/>
    <a:srgbClr val="6699FF"/>
    <a:srgbClr val="FFC000"/>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458" autoAdjust="0"/>
    <p:restoredTop sz="69617" autoAdjust="0"/>
  </p:normalViewPr>
  <p:slideViewPr>
    <p:cSldViewPr>
      <p:cViewPr varScale="1">
        <p:scale>
          <a:sx n="54" d="100"/>
          <a:sy n="54" d="100"/>
        </p:scale>
        <p:origin x="1710" y="66"/>
      </p:cViewPr>
      <p:guideLst>
        <p:guide orient="horz" pos="2160"/>
        <p:guide pos="2880"/>
      </p:guideLst>
    </p:cSldViewPr>
  </p:slideViewPr>
  <p:outlineViewPr>
    <p:cViewPr>
      <p:scale>
        <a:sx n="33" d="100"/>
        <a:sy n="33" d="100"/>
      </p:scale>
      <p:origin x="0" y="-234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a:t>
            </a:fld>
            <a:endParaRPr lang="en-US" altLang="ja-JP"/>
          </a:p>
        </p:txBody>
      </p:sp>
    </p:spTree>
    <p:extLst>
      <p:ext uri="{BB962C8B-B14F-4D97-AF65-F5344CB8AC3E}">
        <p14:creationId xmlns:p14="http://schemas.microsoft.com/office/powerpoint/2010/main" val="2535517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それでは、ここからは基本調査項目のポイントと疑義への対応ということをテーマにご説明していきます。</a:t>
            </a:r>
          </a:p>
          <a:p>
            <a:pPr eaLnBrk="1" hangingPunct="1"/>
            <a:r>
              <a:rPr lang="ja-JP" altLang="en-US" smtClean="0">
                <a:latin typeface="ＭＳ ゴシック" panose="020B0609070205080204" pitchFamily="49" charset="-128"/>
              </a:rPr>
              <a:t>調査員の皆さんが認定調査を行う上で、テキストの定義や判断基準の中で特に間違いやすい部分を中心にご説明したいと思います。</a:t>
            </a:r>
          </a:p>
          <a:p>
            <a:pPr eaLnBrk="1" hangingPunct="1"/>
            <a:r>
              <a:rPr lang="ja-JP" altLang="en-US" smtClean="0">
                <a:latin typeface="ＭＳ ゴシック" panose="020B0609070205080204" pitchFamily="49" charset="-128"/>
              </a:rPr>
              <a:t>そしてまた、今日この研修を受講していただいている皆さんは、自治体に戻ってからたくさんの調査員の方に対して今度は研修や指導をする立場にあるかと思いますので、よくある質問がきた場合にどう対応すればよいか、といったことも含めて、お話しできれば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98681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続いては、２</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５、２</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６の排尿・排便です。</a:t>
            </a:r>
          </a:p>
          <a:p>
            <a:r>
              <a:rPr kumimoji="1" lang="ja-JP" altLang="en-US" smtClean="0">
                <a:latin typeface="ＭＳ ゴシック" panose="020B0609070205080204" pitchFamily="49" charset="-128"/>
              </a:rPr>
              <a:t>排尿については、樹形図上で登場するのは２か所だけで、清潔保持と機能訓練関連行為の２つになりますが、軽度や中度の方の場合には、基準時間への影響が大きく出る場合もあって、注意が必要となる項目です。ここでも、樹形図では「見守り等」か</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一部介助」かで、枝分かれすることになります。</a:t>
            </a:r>
          </a:p>
          <a:p>
            <a:r>
              <a:rPr kumimoji="1" lang="ja-JP" altLang="en-US" smtClean="0">
                <a:latin typeface="ＭＳ ゴシック" panose="020B0609070205080204" pitchFamily="49" charset="-128"/>
              </a:rPr>
              <a:t>排泄においては、失禁時の「適切な介助の方法」の考え方がポイントとなります。</a:t>
            </a:r>
          </a:p>
          <a:p>
            <a:r>
              <a:rPr kumimoji="1" lang="ja-JP" altLang="en-US" smtClean="0">
                <a:latin typeface="ＭＳ ゴシック" panose="020B0609070205080204" pitchFamily="49" charset="-128"/>
              </a:rPr>
              <a:t>失禁の原因がどこにあるかということをまず考えて、その原因に照らして考えた場合に、どのような介助がなされていることが本来はその方にとって適切なのか、ということになりますので、もしトイレまでの移動の部分に介助が不足していたことが失禁の原因であるならば、「２</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２移動」において、適切な介助の方法による選択を行う必要が出てきますし、ズボンの上げ下げの部分であったり、誘導の声かけなどが必要というのであれば、排尿・排便の項目において、適切な介助の方法を選択することになります。</a:t>
            </a:r>
          </a:p>
          <a:p>
            <a:r>
              <a:rPr kumimoji="1" lang="ja-JP" altLang="en-US" smtClean="0">
                <a:latin typeface="ＭＳ ゴシック" panose="020B0609070205080204" pitchFamily="49" charset="-128"/>
              </a:rPr>
              <a:t>また、独居などで失禁時の対応を自身で行っているような場合には、それが適切にできているのか、という点を十分に確認したうえで、適切な介助の方法での選択を行うのかの検討をする必要があります。</a:t>
            </a:r>
          </a:p>
          <a:p>
            <a:r>
              <a:rPr kumimoji="1" lang="ja-JP" altLang="en-US" smtClean="0">
                <a:latin typeface="ＭＳ ゴシック" panose="020B0609070205080204" pitchFamily="49" charset="-128"/>
              </a:rPr>
              <a:t>いずれにしても、これは基本原則に戻りますが、認定調査が実際の介助の状況を不適切と判断する場合には、その判断の具体的な理由や事実を特記事項に十分記載いただいて、審査会における一次判定の修正・確定のプロセスの中で、その選択が妥当であるかをしっかり議論してもらうという流れが大切になります。</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10</a:t>
            </a:fld>
            <a:endParaRPr lang="en-US" altLang="ja-JP"/>
          </a:p>
        </p:txBody>
      </p:sp>
    </p:spTree>
    <p:extLst>
      <p:ext uri="{BB962C8B-B14F-4D97-AF65-F5344CB8AC3E}">
        <p14:creationId xmlns:p14="http://schemas.microsoft.com/office/powerpoint/2010/main" val="1970063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排泄におけるポータブルトイレの掃除については、注意が必要な部分です。</a:t>
            </a:r>
          </a:p>
          <a:p>
            <a:r>
              <a:rPr kumimoji="1" lang="ja-JP" altLang="en-US" smtClean="0">
                <a:latin typeface="ＭＳ ゴシック" panose="020B0609070205080204" pitchFamily="49" charset="-128"/>
              </a:rPr>
              <a:t>テキストには、ポータブルトイレの一括清掃について記載があり、「ポータブルトイレの後始末を一括して行う場合は、排尿の直後であるかどうかや、その回数に関わらず、「排尿後の後始末」として評価する」というふうに書いてあります。これは、介護者の都合などにより、例えば夜間などは排泄のたび毎回は掃除はできずに、翌朝にまとめて１回で掃除するということはありますので、そうした場合でも、夜中の一回ごとの排泄機会についても後始末の介助を行っていたものと評価する、ということになります。</a:t>
            </a:r>
          </a:p>
          <a:p>
            <a:r>
              <a:rPr kumimoji="1" lang="ja-JP" altLang="en-US" smtClean="0">
                <a:latin typeface="ＭＳ ゴシック" panose="020B0609070205080204" pitchFamily="49" charset="-128"/>
              </a:rPr>
              <a:t>これについて、先ほど読み上げたテキストの記述から、ポータブルの後始末の一括清掃が行われている場合には、昼間の状況等に関わらず、後始末の介助があるものと評価してよいという誤解をされる方がいますが、選択の際には、より頻回な状態で選択するという原則通りの考え方になりますので、昼間の排泄の状況も十分に把握したうえでの選択が必要となります。</a:t>
            </a:r>
          </a:p>
          <a:p>
            <a:r>
              <a:rPr kumimoji="1" lang="ja-JP" altLang="en-US" smtClean="0">
                <a:latin typeface="ＭＳ ゴシック" panose="020B0609070205080204" pitchFamily="49" charset="-128"/>
              </a:rPr>
              <a:t>いずれにしても、ポータブルトイレに対する介助の状況については、特記事項において、頻度の情報とともに具体的に記載いただくということを徹底してもらいたいと思います。</a:t>
            </a:r>
          </a:p>
          <a:p>
            <a:r>
              <a:rPr kumimoji="1" lang="ja-JP" altLang="en-US" smtClean="0">
                <a:latin typeface="ＭＳ ゴシック" panose="020B0609070205080204" pitchFamily="49" charset="-128"/>
              </a:rPr>
              <a:t>便器まわりの掃除については、「排尿・排便後の掃除は含まれるが、トイレの日常的な清掃は含まない」というのがテキストの定義です。申請者の排泄の状況を踏まえて、日常的な清掃の中での作業時間が長くなっているような場合には、特記の中で十分に記載を行い、状況によっては適切な介助の方法を選択することについて検討することも考えられるでしょう。</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11</a:t>
            </a:fld>
            <a:endParaRPr lang="en-US" altLang="ja-JP"/>
          </a:p>
        </p:txBody>
      </p:sp>
    </p:spTree>
    <p:extLst>
      <p:ext uri="{BB962C8B-B14F-4D97-AF65-F5344CB8AC3E}">
        <p14:creationId xmlns:p14="http://schemas.microsoft.com/office/powerpoint/2010/main" val="1927435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12</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排泄については、先ほどの食事と同様に、実際に生じる介護の手間の個人差が非常に大きい項目ですし、一日の中で夜間も含めて何度も発生する介助であることから、審査会での介護の手間の議論においては、特に取り上げられることが多い項目です。</a:t>
            </a:r>
          </a:p>
          <a:p>
            <a:pPr eaLnBrk="1" hangingPunct="1"/>
            <a:r>
              <a:rPr lang="ja-JP" altLang="en-US" smtClean="0">
                <a:latin typeface="ＭＳ ゴシック" panose="020B0609070205080204" pitchFamily="49" charset="-128"/>
              </a:rPr>
              <a:t>排泄に関しては、軽度・重度に関わらず、全ての申請者について、十分に丁寧な記載を心がけていただくのが第一です。</a:t>
            </a:r>
          </a:p>
          <a:p>
            <a:pPr eaLnBrk="1" hangingPunct="1"/>
            <a:r>
              <a:rPr lang="ja-JP" altLang="en-US" smtClean="0">
                <a:latin typeface="ＭＳ ゴシック" panose="020B0609070205080204" pitchFamily="49" charset="-128"/>
              </a:rPr>
              <a:t>それは、介助の状況についても同様で、「介助されていない」や逆に「全介助」を選択した場合であっても、その選択肢の中での個人差が非常に大きいわけですから、記載漏れがないように十分に留意していただきたいです。</a:t>
            </a:r>
          </a:p>
          <a:p>
            <a:pPr eaLnBrk="1" hangingPunct="1"/>
            <a:r>
              <a:rPr lang="ja-JP" altLang="en-US" smtClean="0">
                <a:latin typeface="ＭＳ ゴシック" panose="020B0609070205080204" pitchFamily="49" charset="-128"/>
              </a:rPr>
              <a:t>排泄における特記事項の記載ポイントとしては、以下の４点が重要になります。</a:t>
            </a:r>
          </a:p>
          <a:p>
            <a:pPr eaLnBrk="1" hangingPunct="1"/>
            <a:r>
              <a:rPr lang="ja-JP" altLang="en-US" smtClean="0">
                <a:latin typeface="ＭＳ ゴシック" panose="020B0609070205080204" pitchFamily="49" charset="-128"/>
              </a:rPr>
              <a:t>１つが排泄の方法、２つめが頻度、３つめが失敗の有無とそれに伴う介護の状況、そして４つめが昼夜の違いの状況です。</a:t>
            </a:r>
          </a:p>
          <a:p>
            <a:pPr eaLnBrk="1" hangingPunct="1"/>
            <a:r>
              <a:rPr lang="ja-JP" altLang="en-US" smtClean="0">
                <a:latin typeface="ＭＳ ゴシック" panose="020B0609070205080204" pitchFamily="49" charset="-128"/>
              </a:rPr>
              <a:t>昼夜の違いについては、日中と夜間・深夜では排泄の状況が異なる場合が多いですので、そうしたケースで把握漏れが出ないように注意していただきたいです。</a:t>
            </a:r>
          </a:p>
          <a:p>
            <a:pPr eaLnBrk="1" hangingPunct="1"/>
            <a:r>
              <a:rPr lang="ja-JP" altLang="en-US" smtClean="0">
                <a:latin typeface="ＭＳ ゴシック" panose="020B0609070205080204" pitchFamily="49" charset="-128"/>
              </a:rPr>
              <a:t>失敗と言った時には、失禁だけに限らず、トイレの汚染であったり、認知症等のケースでの不潔行為なども含まれてきますので、そうした状況がないかの聞き取りや、それらにともなう介護の手間についても十分に特記に記載いただきたい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9740284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清潔保持系の項目として、２</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７口腔清潔、２</a:t>
            </a:r>
            <a:r>
              <a:rPr kumimoji="1" lang="en-US" altLang="ja-JP" smtClean="0">
                <a:latin typeface="ＭＳ ゴシック" panose="020B0609070205080204" pitchFamily="49" charset="-128"/>
              </a:rPr>
              <a:t>-8</a:t>
            </a:r>
            <a:r>
              <a:rPr kumimoji="1" lang="ja-JP" altLang="en-US" smtClean="0">
                <a:latin typeface="ＭＳ ゴシック" panose="020B0609070205080204" pitchFamily="49" charset="-128"/>
              </a:rPr>
              <a:t>洗顔、２</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９整髪とありますが、これらについては、「一部介助」の選択ミスが出やすくなっています。</a:t>
            </a:r>
          </a:p>
          <a:p>
            <a:r>
              <a:rPr kumimoji="1" lang="ja-JP" altLang="en-US" smtClean="0">
                <a:latin typeface="ＭＳ ゴシック" panose="020B0609070205080204" pitchFamily="49" charset="-128"/>
              </a:rPr>
              <a:t>具体的には、「行為の開始を促す声かけ」を一部介助の中に含めて考えてしまっていないか、という点になります。</a:t>
            </a:r>
          </a:p>
          <a:p>
            <a:r>
              <a:rPr kumimoji="1" lang="ja-JP" altLang="en-US" smtClean="0">
                <a:latin typeface="ＭＳ ゴシック" panose="020B0609070205080204" pitchFamily="49" charset="-128"/>
              </a:rPr>
              <a:t>テキストでも、「洗面所への誘導、移動は含まない」という点は明記されています。</a:t>
            </a:r>
          </a:p>
          <a:p>
            <a:r>
              <a:rPr kumimoji="1" lang="ja-JP" altLang="en-US" smtClean="0">
                <a:latin typeface="ＭＳ ゴシック" panose="020B0609070205080204" pitchFamily="49" charset="-128"/>
              </a:rPr>
              <a:t>この３項目について、本来は「介助されていない」を選択すべき場合に、いずれも「一部介助」を選択してしまうと、それにより中間評価項目では</a:t>
            </a:r>
            <a:r>
              <a:rPr kumimoji="1" lang="en-US" altLang="ja-JP" smtClean="0">
                <a:latin typeface="ＭＳ ゴシック" panose="020B0609070205080204" pitchFamily="49" charset="-128"/>
              </a:rPr>
              <a:t>11.8</a:t>
            </a:r>
            <a:r>
              <a:rPr kumimoji="1" lang="ja-JP" altLang="en-US" smtClean="0">
                <a:latin typeface="ＭＳ ゴシック" panose="020B0609070205080204" pitchFamily="49" charset="-128"/>
              </a:rPr>
              <a:t>点もの差が生じますので、影響も決して小さくないということです。</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13</a:t>
            </a:fld>
            <a:endParaRPr lang="en-US" altLang="ja-JP"/>
          </a:p>
        </p:txBody>
      </p:sp>
    </p:spTree>
    <p:extLst>
      <p:ext uri="{BB962C8B-B14F-4D97-AF65-F5344CB8AC3E}">
        <p14:creationId xmlns:p14="http://schemas.microsoft.com/office/powerpoint/2010/main" val="4155703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14</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今の話とも関連しますが、第２群における「声かけ」の考え方については、整理しておく必要があるでしょう。</a:t>
            </a:r>
          </a:p>
          <a:p>
            <a:pPr eaLnBrk="1" hangingPunct="1"/>
            <a:r>
              <a:rPr lang="ja-JP" altLang="en-US" smtClean="0">
                <a:latin typeface="ＭＳ ゴシック" panose="020B0609070205080204" pitchFamily="49" charset="-128"/>
              </a:rPr>
              <a:t>その声かけが、申請者の行為に対して、どの段階で発生したのかというのを考えていただき、該当する行為を行う最中で発生するものなのか、それとも、行為を行う前段階で、その行為を行う場所への誘導として行う声かけなのか、という点は、区別しなければいけません。</a:t>
            </a:r>
          </a:p>
          <a:p>
            <a:pPr eaLnBrk="1" hangingPunct="1"/>
            <a:r>
              <a:rPr lang="ja-JP" altLang="en-US" smtClean="0">
                <a:latin typeface="ＭＳ ゴシック" panose="020B0609070205080204" pitchFamily="49" charset="-128"/>
              </a:rPr>
              <a:t>それらをきちんと区別したうえで、該当する行為を行う中で発生する声かけについては、評価の対象となるのが基本原則ですし、逆に、行為を行う場所への誘導の声かけについては、評価対象外となるのが基本原則です。</a:t>
            </a:r>
          </a:p>
          <a:p>
            <a:pPr eaLnBrk="1" hangingPunct="1"/>
            <a:r>
              <a:rPr lang="ja-JP" altLang="en-US" smtClean="0">
                <a:latin typeface="ＭＳ ゴシック" panose="020B0609070205080204" pitchFamily="49" charset="-128"/>
              </a:rPr>
              <a:t>ただし、いま「基本原則」という言葉を使いましたが、声かけを見守りとして選択するのか一部介助として選択するのかであったり、原則から外れる例外も存在しますので、そのあたりは注意が必要です。</a:t>
            </a:r>
          </a:p>
          <a:p>
            <a:pPr eaLnBrk="1" hangingPunct="1"/>
            <a:r>
              <a:rPr lang="ja-JP" altLang="en-US" smtClean="0">
                <a:latin typeface="ＭＳ ゴシック" panose="020B0609070205080204" pitchFamily="49" charset="-128"/>
              </a:rPr>
              <a:t>特に、排尿・排便における誘導の声かけについては「見守り等」として評価することとなっていますので、これは例外としてきちんと整理いただく必要があります。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923422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続いて第３群の短期記憶です。</a:t>
            </a:r>
          </a:p>
          <a:p>
            <a:r>
              <a:rPr kumimoji="1" lang="ja-JP" altLang="en-US" smtClean="0">
                <a:latin typeface="ＭＳ ゴシック" panose="020B0609070205080204" pitchFamily="49" charset="-128"/>
              </a:rPr>
              <a:t>この項目は第３群の中でも、もっとも認定調査員の方の判断が分かれる項目と言ってもいいかと思います。</a:t>
            </a:r>
          </a:p>
          <a:p>
            <a:r>
              <a:rPr kumimoji="1" lang="ja-JP" altLang="en-US" smtClean="0">
                <a:latin typeface="ＭＳ ゴシック" panose="020B0609070205080204" pitchFamily="49" charset="-128"/>
              </a:rPr>
              <a:t>中間評価項目得点を見た場合には、「できる」が７</a:t>
            </a:r>
            <a:r>
              <a:rPr kumimoji="1" lang="en-US" altLang="ja-JP" smtClean="0">
                <a:latin typeface="ＭＳ ゴシック" panose="020B0609070205080204" pitchFamily="49" charset="-128"/>
              </a:rPr>
              <a:t>.0</a:t>
            </a:r>
            <a:r>
              <a:rPr kumimoji="1" lang="ja-JP" altLang="en-US" smtClean="0">
                <a:latin typeface="ＭＳ ゴシック" panose="020B0609070205080204" pitchFamily="49" charset="-128"/>
              </a:rPr>
              <a:t>点で「できない」が</a:t>
            </a:r>
            <a:r>
              <a:rPr kumimoji="1" lang="en-US" altLang="ja-JP" smtClean="0">
                <a:latin typeface="ＭＳ ゴシック" panose="020B0609070205080204" pitchFamily="49" charset="-128"/>
              </a:rPr>
              <a:t>0</a:t>
            </a:r>
            <a:r>
              <a:rPr kumimoji="1" lang="ja-JP" altLang="en-US" smtClean="0">
                <a:latin typeface="ＭＳ ゴシック" panose="020B0609070205080204" pitchFamily="49" charset="-128"/>
              </a:rPr>
              <a:t>点となっており、３群の中では相対的に影響が小さい項目にはなりますが、樹形図のほうでは、この項目で分岐する箇所というのが、４か所も存在しています。具体的には、「食事」で２か所、「移動」と「清潔保持」で１箇所ずつとなっています。中でも、「食事」の樹形図においては、軽度者を中心に時間に影響が出る可能性があることから、留意が必要です。</a:t>
            </a:r>
          </a:p>
          <a:p>
            <a:r>
              <a:rPr kumimoji="1" lang="ja-JP" altLang="en-US" smtClean="0">
                <a:latin typeface="ＭＳ ゴシック" panose="020B0609070205080204" pitchFamily="49" charset="-128"/>
              </a:rPr>
              <a:t>この短期記憶において、バラつきが出る原因と考えられるのが、聞き取りの方法です。</a:t>
            </a:r>
          </a:p>
          <a:p>
            <a:r>
              <a:rPr kumimoji="1" lang="ja-JP" altLang="en-US" smtClean="0">
                <a:latin typeface="ＭＳ ゴシック" panose="020B0609070205080204" pitchFamily="49" charset="-128"/>
              </a:rPr>
              <a:t>テキストでの定義では、「面接調査の直前に何をしていたか思い出す」こととされていますので、あくまでそれに従った試行であったり、日頃の状況の聞き取りを行うことが、基本となります。</a:t>
            </a:r>
          </a:p>
          <a:p>
            <a:r>
              <a:rPr kumimoji="1" lang="ja-JP" altLang="en-US" smtClean="0">
                <a:latin typeface="ＭＳ ゴシック" panose="020B0609070205080204" pitchFamily="49" charset="-128"/>
              </a:rPr>
              <a:t>そのことの確認をせずに、単に他の調査項目と連動させて「できない」と判断してしまうような方法は避ける必要があります。</a:t>
            </a:r>
          </a:p>
          <a:p>
            <a:r>
              <a:rPr kumimoji="1" lang="ja-JP" altLang="en-US" smtClean="0">
                <a:latin typeface="ＭＳ ゴシック" panose="020B0609070205080204" pitchFamily="49" charset="-128"/>
              </a:rPr>
              <a:t>また、３品提示による確認の試行方法が誤っているケースもよく見られるものです。正しいやり方は、テキストに記載のとおり、「ペン、時計、視力確認表を見せて、何があるか復唱をさせたあと、３つのものを見えないところにしまい、５分以上してから２つを提示して、提示しなかった１つを回答する」というやり方です。これに対して、３品すべてを回答させるような方法は、難易度が変わってしまいますので、適切とはいえません。</a:t>
            </a:r>
          </a:p>
          <a:p>
            <a:endParaRPr kumimoji="1" lang="ja-JP" altLang="en-US" smtClean="0">
              <a:latin typeface="ＭＳ ゴシック" panose="020B0609070205080204" pitchFamily="49" charset="-128"/>
            </a:endParaRPr>
          </a:p>
          <a:p>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15</a:t>
            </a:fld>
            <a:endParaRPr kumimoji="1" lang="ja-JP" altLang="en-US"/>
          </a:p>
        </p:txBody>
      </p:sp>
    </p:spTree>
    <p:extLst>
      <p:ext uri="{BB962C8B-B14F-4D97-AF65-F5344CB8AC3E}">
        <p14:creationId xmlns:p14="http://schemas.microsoft.com/office/powerpoint/2010/main" val="35536663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また、３品提示の実施については、実施頻度が高い場合にバラつきがでやすくなります。</a:t>
            </a:r>
          </a:p>
          <a:p>
            <a:r>
              <a:rPr kumimoji="1" lang="ja-JP" altLang="en-US" smtClean="0">
                <a:latin typeface="ＭＳ ゴシック" panose="020B0609070205080204" pitchFamily="49" charset="-128"/>
              </a:rPr>
              <a:t>先ほども申し上げたとおり、この項目の基本は、「面接調査の直前に何をしていたか思い出す」ことを確認するものですので、その確認ができなかった人について、３品提示を行うという流れになります。そうではなく、何をしていたかを聞くことなく、いきなり３品提示を行ってしまい、かつ正解できなかった場合に必ず「できない」を選択してしまうとなると、バラつきにつながる可能性は大きいといえます。</a:t>
            </a:r>
          </a:p>
          <a:p>
            <a:r>
              <a:rPr kumimoji="1" lang="ja-JP" altLang="en-US" smtClean="0">
                <a:latin typeface="ＭＳ ゴシック" panose="020B0609070205080204" pitchFamily="49" charset="-128"/>
              </a:rPr>
              <a:t>本来であれば、直前にしていたことを答えられれば、３品提示まで進まないわけですので、もしその方に３品提示を実施していたら、実際には正解できなかった可能性もあるわけですが、テキスト通りの調査方法であればその方は「できる」が選択されます。いきなり３品提示をするやり方の場合、そうした人たちが本来の「できる」から「できない」に取りこまれてしまうために、バラつきとなるわけです。</a:t>
            </a:r>
          </a:p>
          <a:p>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16</a:t>
            </a:fld>
            <a:endParaRPr kumimoji="1" lang="ja-JP" altLang="en-US"/>
          </a:p>
        </p:txBody>
      </p:sp>
    </p:spTree>
    <p:extLst>
      <p:ext uri="{BB962C8B-B14F-4D97-AF65-F5344CB8AC3E}">
        <p14:creationId xmlns:p14="http://schemas.microsoft.com/office/powerpoint/2010/main" val="1151817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第４群に関しては、調査項目全体で、バラつきは小さい状況にあります。樹形図上でも、個別の調査項目での分岐は少なく、中間評価項目得点での分岐が中心となります。</a:t>
            </a:r>
          </a:p>
          <a:p>
            <a:r>
              <a:rPr kumimoji="1" lang="ja-JP" altLang="en-US" smtClean="0">
                <a:latin typeface="ＭＳ ゴシック" panose="020B0609070205080204" pitchFamily="49" charset="-128"/>
              </a:rPr>
              <a:t>特記への記載ポイントとしては、「行為への対応」と「頻度」という２点となります。</a:t>
            </a:r>
          </a:p>
          <a:p>
            <a:r>
              <a:rPr kumimoji="1" lang="ja-JP" altLang="en-US" smtClean="0">
                <a:latin typeface="ＭＳ ゴシック" panose="020B0609070205080204" pitchFamily="49" charset="-128"/>
              </a:rPr>
              <a:t>ＢＰＳＤ関連では、選択肢の選択を行う際の視点と、特記事項を記載する際の視点が異なる、ということが重要です。</a:t>
            </a:r>
          </a:p>
          <a:p>
            <a:r>
              <a:rPr kumimoji="1" lang="ja-JP" altLang="en-US" smtClean="0">
                <a:latin typeface="ＭＳ ゴシック" panose="020B0609070205080204" pitchFamily="49" charset="-128"/>
              </a:rPr>
              <a:t>具体的には、「有無」で評価する項目ですので、選択基準としては行動があるかないかと、その頻度がどの程度かということになりますし、一方の特記事項では、記載いただきたいのは、介護の手間と、その具体的な内容、及び頻度になります。二次判定で特に検討するのは介護の手間になりますので、いくら有無について詳細な特記があったとしても、それだけでは審査会に伝える情報としては不十分なのです。</a:t>
            </a:r>
          </a:p>
          <a:p>
            <a:r>
              <a:rPr kumimoji="1" lang="ja-JP" altLang="en-US" smtClean="0">
                <a:latin typeface="ＭＳ ゴシック" panose="020B0609070205080204" pitchFamily="49" charset="-128"/>
              </a:rPr>
              <a:t>特に、選択は「ある」なのに介護の手間が発生していないケースや、逆に選択は「ない」なのに介護の手間が発生するようなケースもありますから、そうした場合には、審査会委員に対して適切に状況を伝える上で、特記の役割は大きくなります。</a:t>
            </a:r>
          </a:p>
          <a:p>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17</a:t>
            </a:fld>
            <a:endParaRPr kumimoji="1" lang="ja-JP" altLang="en-US"/>
          </a:p>
        </p:txBody>
      </p:sp>
    </p:spTree>
    <p:extLst>
      <p:ext uri="{BB962C8B-B14F-4D97-AF65-F5344CB8AC3E}">
        <p14:creationId xmlns:p14="http://schemas.microsoft.com/office/powerpoint/2010/main" val="37373457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軽度者と重度者の間で、特記事項でポイントとなる部分の違いについてまとめたのが、こちらのスライドです。</a:t>
            </a:r>
          </a:p>
          <a:p>
            <a:r>
              <a:rPr kumimoji="1" lang="ja-JP" altLang="en-US" smtClean="0">
                <a:latin typeface="ＭＳ ゴシック" panose="020B0609070205080204" pitchFamily="49" charset="-128"/>
              </a:rPr>
              <a:t>第２群の項目のほとんどが「介助されていない」となるような最軽度者においては、外出時の移動の状況や転倒の頻度、排泄方法と失敗の有無、第５群を中心とした生活支援の状況などを中心に、特記を充実させるようにしていただきたいです。</a:t>
            </a:r>
          </a:p>
          <a:p>
            <a:r>
              <a:rPr kumimoji="1" lang="ja-JP" altLang="en-US" smtClean="0">
                <a:latin typeface="ＭＳ ゴシック" panose="020B0609070205080204" pitchFamily="49" charset="-128"/>
              </a:rPr>
              <a:t>また、第２群がほぼ全介助となるような最重度者の方については、寝たきりなどが想定されますけれども、医療関連では経管栄養にかかる時間、処置や吸引の回数などをきっちりと記載いただきたいところです。あとはＢＰＳＤ関連での介護の手間や、食事摂取、オムツ交換、それから体位交換にかかる介護の手間なども、注意して記載いただきたい部分になります。</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18</a:t>
            </a:fld>
            <a:endParaRPr lang="en-US" altLang="ja-JP"/>
          </a:p>
        </p:txBody>
      </p:sp>
    </p:spTree>
    <p:extLst>
      <p:ext uri="{BB962C8B-B14F-4D97-AF65-F5344CB8AC3E}">
        <p14:creationId xmlns:p14="http://schemas.microsoft.com/office/powerpoint/2010/main" val="40602546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認定調査を行っている中では、テキストに記載されている基本調査項目の定義だけでは、正しい選択をするうえで悩んだり疑問が生じるケースもあるかと思います。</a:t>
            </a:r>
          </a:p>
          <a:p>
            <a:pPr eaLnBrk="1" hangingPunct="1"/>
            <a:r>
              <a:rPr lang="ja-JP" altLang="en-US" smtClean="0">
                <a:latin typeface="ＭＳ ゴシック" panose="020B0609070205080204" pitchFamily="49" charset="-128"/>
              </a:rPr>
              <a:t>そうした時に、どこに聞けば答えがわかるのだろうと考えられると思います。</a:t>
            </a:r>
          </a:p>
          <a:p>
            <a:pPr eaLnBrk="1" hangingPunct="1"/>
            <a:r>
              <a:rPr lang="ja-JP" altLang="en-US" smtClean="0">
                <a:latin typeface="ＭＳ ゴシック" panose="020B0609070205080204" pitchFamily="49" charset="-128"/>
              </a:rPr>
              <a:t>しかしながら、厚生労働省としては、基本的にテキストとＱ＆Ａで示している以外には、個別具体的な状況に対する個別の解釈は示さないこととしていますから、ある意味では、テキストにない事柄については、答えをいくら求めてもどこにも存在しないということになります。</a:t>
            </a:r>
          </a:p>
          <a:p>
            <a:pPr eaLnBrk="1" hangingPunct="1"/>
            <a:r>
              <a:rPr lang="ja-JP" altLang="en-US" smtClean="0">
                <a:latin typeface="ＭＳ ゴシック" panose="020B0609070205080204" pitchFamily="49" charset="-128"/>
              </a:rPr>
              <a:t>厚生労働省が個別解釈を示さないことには理由があります。それは、シンプルな定義からは判断ができない事柄に対して、ひとたび個別の解釈を加えていってしまうと、そうした個別の状況はどんどん細分化されていき、いわば無限のＱ＆Ａ集に膨れ上がってしまうことになります。</a:t>
            </a:r>
          </a:p>
          <a:p>
            <a:pPr eaLnBrk="1" hangingPunct="1"/>
            <a:r>
              <a:rPr lang="ja-JP" altLang="en-US" smtClean="0">
                <a:latin typeface="ＭＳ ゴシック" panose="020B0609070205080204" pitchFamily="49" charset="-128"/>
              </a:rPr>
              <a:t>今のテキストでも十分な厚さがある状況ですが、その何倍、何十倍といった個別解釈集ができてしまった場合、はたして全国すべての調査員がそれをマスターして、適切に運用することができるでしょうか。むしろ、全国のバラつきがさらに拡大する状況が生まれてしまうことも、想像に難くありません。</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04013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まずは第１群の身体機能・起居動作から話を始めたいと思いますが、この第１群の中で最も調査結果にバラつきが生じやすいといっていいのが、１</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１の麻痺等の有無の中の、下肢麻痺であろうと思います。この項目は、業務分析データにおいて、「一次判定に影響が出やすい５項目」として挙げられている項目の一つです。</a:t>
            </a:r>
          </a:p>
          <a:p>
            <a:r>
              <a:rPr kumimoji="1" lang="ja-JP" altLang="en-US" smtClean="0">
                <a:latin typeface="ＭＳ ゴシック" panose="020B0609070205080204" pitchFamily="49" charset="-128"/>
              </a:rPr>
              <a:t>麻痺等の有無を評価する際は、テキストに示されている確認動作に基づいて評価する、というのが原則になるというのは、皆さんご承知のとおりです。</a:t>
            </a:r>
          </a:p>
          <a:p>
            <a:r>
              <a:rPr kumimoji="1" lang="ja-JP" altLang="en-US" smtClean="0">
                <a:latin typeface="ＭＳ ゴシック" panose="020B0609070205080204" pitchFamily="49" charset="-128"/>
              </a:rPr>
              <a:t>もちろん、意識障害があるようなケースであったり、確認動作を行えない場合も実際には出てくるわけですが、その場合であっても、聞き取りを行う状況というのは、あくまで確認動作に相当する動作ができるかどうかになりますので、例えば主観的な判断で単に筋力の低下があるといったことだけで、「麻痺あり」を選択することがないよう、留意が必要です。</a:t>
            </a:r>
          </a:p>
          <a:p>
            <a:r>
              <a:rPr kumimoji="1" lang="ja-JP" altLang="en-US" smtClean="0">
                <a:latin typeface="ＭＳ ゴシック" panose="020B0609070205080204" pitchFamily="49" charset="-128"/>
              </a:rPr>
              <a:t>また同様に、確認動作に基づかず、歩行や移動といった他の調査項目と連動させて判断することも避けなければいけません。</a:t>
            </a:r>
          </a:p>
          <a:p>
            <a:r>
              <a:rPr kumimoji="1" lang="ja-JP" altLang="en-US" smtClean="0">
                <a:latin typeface="ＭＳ ゴシック" panose="020B0609070205080204" pitchFamily="49" charset="-128"/>
              </a:rPr>
              <a:t>麻痺の「その他」を選んだ場合には、特記事項には必ず部位や状況等について具体的に記載すること、とされていますので、ご留意ください。</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a:t>
            </a:fld>
            <a:endParaRPr kumimoji="1" lang="ja-JP" altLang="en-US"/>
          </a:p>
        </p:txBody>
      </p:sp>
    </p:spTree>
    <p:extLst>
      <p:ext uri="{BB962C8B-B14F-4D97-AF65-F5344CB8AC3E}">
        <p14:creationId xmlns:p14="http://schemas.microsoft.com/office/powerpoint/2010/main" val="3302020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20</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それでは、ご自身の自治体において、調査員の方からのそうした調査の判断基準等に関する疑義が寄せられた場合、どのように対応することが適切となるでしょうか。</a:t>
            </a:r>
          </a:p>
          <a:p>
            <a:pPr eaLnBrk="1" hangingPunct="1"/>
            <a:r>
              <a:rPr lang="ja-JP" altLang="en-US" smtClean="0">
                <a:latin typeface="ＭＳ ゴシック" panose="020B0609070205080204" pitchFamily="49" charset="-128"/>
              </a:rPr>
              <a:t>一点目は、優先順位を意識した対応についてです。正確な選択を行うことにこだわることはもちろん重要ではありますが、例えばその調査項目が基準時間へ与える影響の大小を一旦考慮いただいたときに、本当にその項目の個別事象の解釈にこだわって議論をする必要があるのか、という視点は持っていただきたいです。</a:t>
            </a:r>
          </a:p>
          <a:p>
            <a:pPr eaLnBrk="1" hangingPunct="1"/>
            <a:r>
              <a:rPr lang="ja-JP" altLang="en-US" smtClean="0">
                <a:latin typeface="ＭＳ ゴシック" panose="020B0609070205080204" pitchFamily="49" charset="-128"/>
              </a:rPr>
              <a:t>適正化の取り組みにおいては、常に優先順位を意識していただくことをお伝えしており、すべてを改善できるならそれが一番ですが、現実は何かを優先的に対処していくことが必要になるからです。</a:t>
            </a:r>
          </a:p>
          <a:p>
            <a:pPr eaLnBrk="1" hangingPunct="1"/>
            <a:r>
              <a:rPr lang="ja-JP" altLang="en-US" smtClean="0">
                <a:latin typeface="ＭＳ ゴシック" panose="020B0609070205080204" pitchFamily="49" charset="-128"/>
              </a:rPr>
              <a:t>また、２点目として、調査員の方が基本原則を誤解しているような場合は、要注意といえます。特に、評価軸などの基本原則そのものの理解が怪しい場合などは、まずはそうした点から理解を図ってもらうことが必要です。</a:t>
            </a:r>
          </a:p>
          <a:p>
            <a:pPr eaLnBrk="1" hangingPunct="1"/>
            <a:r>
              <a:rPr lang="ja-JP" altLang="en-US" smtClean="0">
                <a:latin typeface="ＭＳ ゴシック" panose="020B0609070205080204" pitchFamily="49" charset="-128"/>
              </a:rPr>
              <a:t>３点目はローカルルールについてですが、テキストに記載のない事項については保険者にて判断いただくという点で、それをローカルルールと呼ぶならば、そうしたものができることはやむを得ないことといえます。ただ、そうしたルールを作ることによって、かえって調査員からの質問が増えることもあるかもしれませんので、保険者側の負担となることのないような検討が必要といえます。</a:t>
            </a:r>
          </a:p>
          <a:p>
            <a:pPr eaLnBrk="1" hangingPunct="1"/>
            <a:r>
              <a:rPr lang="ja-JP" altLang="en-US" smtClean="0">
                <a:latin typeface="ＭＳ ゴシック" panose="020B0609070205080204" pitchFamily="49" charset="-128"/>
              </a:rPr>
              <a:t>詳細な個別の解釈を求める調査員の方には、この研修で繰り返しご説明している通り、介護の手間について通常の例を超える部分については、特記事項に記載して審査会に正確に伝えるということから、まずは理解を深めていただくことが必要といえます。</a:t>
            </a:r>
            <a:endParaRPr lang="en-US" altLang="ja-JP" dirty="0" smtClean="0">
              <a:latin typeface="ＭＳ ゴシック" panose="020B0609070205080204" pitchFamily="49" charset="-128"/>
            </a:endParaRPr>
          </a:p>
        </p:txBody>
      </p:sp>
    </p:spTree>
    <p:extLst>
      <p:ext uri="{BB962C8B-B14F-4D97-AF65-F5344CB8AC3E}">
        <p14:creationId xmlns:p14="http://schemas.microsoft.com/office/powerpoint/2010/main" val="20904021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pPr>
              <a:defRPr/>
            </a:pPr>
            <a:fld id="{98431BDE-46CF-4E8F-957F-1BCDF751A170}" type="slidenum">
              <a:rPr lang="en-US" altLang="ja-JP" smtClean="0"/>
              <a:pPr>
                <a:defRPr/>
              </a:pPr>
              <a:t>21</a:t>
            </a:fld>
            <a:endParaRPr lang="en-US" altLang="ja-JP"/>
          </a:p>
        </p:txBody>
      </p:sp>
    </p:spTree>
    <p:extLst>
      <p:ext uri="{BB962C8B-B14F-4D97-AF65-F5344CB8AC3E}">
        <p14:creationId xmlns:p14="http://schemas.microsoft.com/office/powerpoint/2010/main" val="2495319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下肢麻痺において、「あり」の選択率がはずれ値のレベルで高くなる要因となるような調査方法であったり、判断基準はこちらのような内容が考えられます。</a:t>
            </a:r>
          </a:p>
          <a:p>
            <a:r>
              <a:rPr kumimoji="1" lang="ja-JP" altLang="en-US" smtClean="0">
                <a:latin typeface="ＭＳ ゴシック" panose="020B0609070205080204" pitchFamily="49" charset="-128"/>
              </a:rPr>
              <a:t>一つ目は、下肢を挙上してから静止状態を保持する際に、下肢に震えがみられるという時に、それをもって「麻痺あり」を選択してしまう考え方です。この確認動作では、挙上した角度を保てるかということを確認するものになりますので、多少の震えがある場合においても、挙上した状態を保持できているかで判断を行うようにすることが原則となります。</a:t>
            </a:r>
          </a:p>
          <a:p>
            <a:r>
              <a:rPr kumimoji="1" lang="ja-JP" altLang="en-US" smtClean="0">
                <a:latin typeface="ＭＳ ゴシック" panose="020B0609070205080204" pitchFamily="49" charset="-128"/>
              </a:rPr>
              <a:t>また、厳密に水平まで挙上できるかを基準として判断する場合については、特に直営調査員が認定調査を実施する割合が高い自治体においては、その基準でより統一的に調査が行われることによって、はずれ値となりやすい傾向があります。この基準については、水平まで挙上できるかは絶対条件ではなく、軽度の可動域制限がある場合には、他動的に最大限動かせる高さまで挙上して静止できればよいということが、テキストに明記されています。</a:t>
            </a:r>
          </a:p>
          <a:p>
            <a:r>
              <a:rPr kumimoji="1" lang="ja-JP" altLang="en-US" smtClean="0">
                <a:latin typeface="ＭＳ ゴシック" panose="020B0609070205080204" pitchFamily="49" charset="-128"/>
              </a:rPr>
              <a:t>また、背もたれにもたれない状態で確認動作を実施している場合、どうしても足が上がりにくくなりますが、それでも挙上できると判断する角度の評価が厳しい場合にも、はずれ値となりやすい傾向があります。</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extLst>
      <p:ext uri="{BB962C8B-B14F-4D97-AF65-F5344CB8AC3E}">
        <p14:creationId xmlns:p14="http://schemas.microsoft.com/office/powerpoint/2010/main" val="3851141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A98465B-015F-41A7-B0E3-99B1866EB8E4}" type="slidenum">
              <a:rPr lang="en-US" altLang="ja-JP" smtClean="0"/>
              <a:pPr/>
              <a:t>4</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続いて１群の座位保持です。</a:t>
            </a:r>
          </a:p>
          <a:p>
            <a:pPr eaLnBrk="1" hangingPunct="1"/>
            <a:r>
              <a:rPr lang="ja-JP" altLang="en-US" smtClean="0">
                <a:latin typeface="ＭＳ ゴシック" panose="020B0609070205080204" pitchFamily="49" charset="-128"/>
              </a:rPr>
              <a:t>この項目も、先ほどの下肢麻痺と同様、業務分析データにおいて、「一次判定に影響が出やすい５項目」として挙げられている項目の一つです。</a:t>
            </a:r>
          </a:p>
          <a:p>
            <a:pPr eaLnBrk="1" hangingPunct="1"/>
            <a:r>
              <a:rPr lang="ja-JP" altLang="en-US" smtClean="0">
                <a:latin typeface="ＭＳ ゴシック" panose="020B0609070205080204" pitchFamily="49" charset="-128"/>
              </a:rPr>
              <a:t>座位保持において重要となるのは、「日頃の状況」に関する聞き取りをどのように行うかです。</a:t>
            </a:r>
          </a:p>
          <a:p>
            <a:pPr eaLnBrk="1" hangingPunct="1"/>
            <a:r>
              <a:rPr lang="ja-JP" altLang="en-US" smtClean="0">
                <a:latin typeface="ＭＳ ゴシック" panose="020B0609070205080204" pitchFamily="49" charset="-128"/>
              </a:rPr>
              <a:t>全国の認定状況を分析しますと、「支えが必要」の選択肢で偏りが発生しやすくなっており、特に、要支援もしくは要介護１レベルで「支えが必要」が選択されている場合には、本当に定義通りに評価されているかを確認が必要です。</a:t>
            </a:r>
          </a:p>
          <a:p>
            <a:pPr eaLnBrk="1" hangingPunct="1"/>
            <a:r>
              <a:rPr lang="ja-JP" altLang="en-US" smtClean="0">
                <a:latin typeface="ＭＳ ゴシック" panose="020B0609070205080204" pitchFamily="49" charset="-128"/>
              </a:rPr>
              <a:t>この「日頃の状況」という考え方には誤解が非常に多く、日頃の生活の状況でそのまま評価すればよいと考えている調査員の方も多いですが、これは誤りです。例えば、日中は居室のソファーにもたれて過ごしている、といったような状況で評価してしまうケースです。そうではなくて、あくまで「能力」で評価する調査項目については、指定された確認動作に基づいた評価を行わなければなりません。それは、確認動作の試行を行える場合だけではなくて、行えない場合に聞き取る際も、基準は変えてはいけないということなのです。聞き取りにおいては、難しさもありますが、別の機会に確認動作と同じことを試行した場合の、日頃の試行結果を推定する、という考え方になります。</a:t>
            </a:r>
          </a:p>
          <a:p>
            <a:pPr eaLnBrk="1" hangingPunct="1"/>
            <a:r>
              <a:rPr lang="ja-JP" altLang="en-US" smtClean="0">
                <a:latin typeface="ＭＳ ゴシック" panose="020B0609070205080204" pitchFamily="49" charset="-128"/>
              </a:rPr>
              <a:t>確認のポイントとしては、一つには、食事摂取の時の姿勢がどうであるかを確認すると、背もたれにはもたれないのが一般的ですので、座位保持の状況を把握できる場合もあります。医療機関受診時の椅子の座り方を聞いてみる、といったことも考えられます。</a:t>
            </a:r>
          </a:p>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767155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5</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続いて２群に移り、２</a:t>
            </a:r>
            <a:r>
              <a:rPr lang="en-US" altLang="ja-JP" smtClean="0">
                <a:latin typeface="ＭＳ ゴシック" panose="020B0609070205080204" pitchFamily="49" charset="-128"/>
              </a:rPr>
              <a:t>-</a:t>
            </a:r>
            <a:r>
              <a:rPr lang="ja-JP" altLang="en-US" smtClean="0">
                <a:latin typeface="ＭＳ ゴシック" panose="020B0609070205080204" pitchFamily="49" charset="-128"/>
              </a:rPr>
              <a:t>１の移乗です。</a:t>
            </a:r>
          </a:p>
          <a:p>
            <a:pPr eaLnBrk="1" hangingPunct="1"/>
            <a:r>
              <a:rPr lang="ja-JP" altLang="en-US" smtClean="0">
                <a:latin typeface="ＭＳ ゴシック" panose="020B0609070205080204" pitchFamily="49" charset="-128"/>
              </a:rPr>
              <a:t>この項目も、先ほど同様、「一次判定に影響が出やすい５項目」のうちの一つです。</a:t>
            </a:r>
          </a:p>
          <a:p>
            <a:pPr eaLnBrk="1" hangingPunct="1"/>
            <a:r>
              <a:rPr lang="ja-JP" altLang="en-US" smtClean="0">
                <a:latin typeface="ＭＳ ゴシック" panose="020B0609070205080204" pitchFamily="49" charset="-128"/>
              </a:rPr>
              <a:t>移乗についてはまず、軽度者の移乗をどう考えるかという論点があります。軽度者であれば、テキストに定義されているような移乗行為が発生しない場合ということも実際にあり得ます。これについては、調査対象の行為が発生しない場合の規定と同様に考えることになります。</a:t>
            </a:r>
          </a:p>
          <a:p>
            <a:pPr eaLnBrk="1" hangingPunct="1"/>
            <a:r>
              <a:rPr lang="ja-JP" altLang="en-US" smtClean="0">
                <a:latin typeface="ＭＳ ゴシック" panose="020B0609070205080204" pitchFamily="49" charset="-128"/>
              </a:rPr>
              <a:t>また、移乗の類似行為というのが存在するのか、ということですが、例えば、ベッドから立って歩行して、そこから便座に着座する、といった流れは、移乗行為にはあたりません。移乗の規定についてはテキストのとおりですが、でん部を移動させて椅子等に乗り移ることですので、それについては正確に規定に基づいて判断を行う必要があります。</a:t>
            </a:r>
          </a:p>
          <a:p>
            <a:pPr eaLnBrk="1" hangingPunct="1"/>
            <a:r>
              <a:rPr lang="ja-JP" altLang="en-US" smtClean="0">
                <a:latin typeface="ＭＳ ゴシック" panose="020B0609070205080204" pitchFamily="49" charset="-128"/>
              </a:rPr>
              <a:t>また、体位交換の取り扱いについてですが、テキスト上でも、「清拭・じょくそう予防等を目的とした体位交換」の際にでん部を動かす行為も移乗に含まれると明記されていますので、特記事項の記載としては、能力の項目である「１</a:t>
            </a:r>
            <a:r>
              <a:rPr lang="en-US" altLang="ja-JP" smtClean="0">
                <a:latin typeface="ＭＳ ゴシック" panose="020B0609070205080204" pitchFamily="49" charset="-128"/>
              </a:rPr>
              <a:t>-</a:t>
            </a:r>
            <a:r>
              <a:rPr lang="ja-JP" altLang="en-US" smtClean="0">
                <a:latin typeface="ＭＳ ゴシック" panose="020B0609070205080204" pitchFamily="49" charset="-128"/>
              </a:rPr>
              <a:t>３寝返り」よりも、こちらの移乗のほうに頻度とともに記載するほうがわかりやすいといえます。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234803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続いて２</a:t>
            </a:r>
            <a:r>
              <a:rPr kumimoji="1" lang="en-US" altLang="ja-JP" smtClean="0">
                <a:latin typeface="ＭＳ ゴシック" panose="020B0609070205080204" pitchFamily="49" charset="-128"/>
              </a:rPr>
              <a:t>-</a:t>
            </a:r>
            <a:r>
              <a:rPr kumimoji="1" lang="ja-JP" altLang="en-US" smtClean="0">
                <a:latin typeface="ＭＳ ゴシック" panose="020B0609070205080204" pitchFamily="49" charset="-128"/>
              </a:rPr>
              <a:t>２の移動です。</a:t>
            </a:r>
          </a:p>
          <a:p>
            <a:r>
              <a:rPr kumimoji="1" lang="ja-JP" altLang="en-US" smtClean="0">
                <a:latin typeface="ＭＳ ゴシック" panose="020B0609070205080204" pitchFamily="49" charset="-128"/>
              </a:rPr>
              <a:t>この項目も先ほど同様、「一次判定に影響が出やすい５項目」のうちの一つです。</a:t>
            </a:r>
          </a:p>
          <a:p>
            <a:r>
              <a:rPr kumimoji="1" lang="ja-JP" altLang="en-US" smtClean="0">
                <a:latin typeface="ＭＳ ゴシック" panose="020B0609070205080204" pitchFamily="49" charset="-128"/>
              </a:rPr>
              <a:t>移動においては、「見守り等」や「一部介助」の選択が過剰になっていないか、という点で注意が必要です。</a:t>
            </a:r>
          </a:p>
          <a:p>
            <a:r>
              <a:rPr kumimoji="1" lang="ja-JP" altLang="en-US" smtClean="0">
                <a:latin typeface="ＭＳ ゴシック" panose="020B0609070205080204" pitchFamily="49" charset="-128"/>
              </a:rPr>
              <a:t>移動における「見守り等」の定義としては、原則として、常時の付き添いの必要がある見守りを指しています。認知症高齢者等については、必要な行為の確認、指示、声かけも含むこととなっていますが、そうでなければ、常時の付き添いによる見守りということになります。</a:t>
            </a:r>
          </a:p>
          <a:p>
            <a:r>
              <a:rPr kumimoji="1" lang="ja-JP" altLang="en-US" smtClean="0">
                <a:latin typeface="ＭＳ ゴシック" panose="020B0609070205080204" pitchFamily="49" charset="-128"/>
              </a:rPr>
              <a:t>よく見られる例としては、２</a:t>
            </a:r>
            <a:r>
              <a:rPr kumimoji="1" lang="en-US" altLang="ja-JP" smtClean="0">
                <a:latin typeface="ＭＳ ゴシック" panose="020B0609070205080204" pitchFamily="49" charset="-128"/>
              </a:rPr>
              <a:t>-12</a:t>
            </a:r>
            <a:r>
              <a:rPr kumimoji="1" lang="ja-JP" altLang="en-US" smtClean="0">
                <a:latin typeface="ＭＳ ゴシック" panose="020B0609070205080204" pitchFamily="49" charset="-128"/>
              </a:rPr>
              <a:t>の外出頻度の特記で、毎日相当な時間を一人で歩けている記載があるにもかかわらず、移動の見守りを選択しているようなケースです。</a:t>
            </a:r>
          </a:p>
          <a:p>
            <a:r>
              <a:rPr kumimoji="1" lang="ja-JP" altLang="en-US" smtClean="0">
                <a:latin typeface="ＭＳ ゴシック" panose="020B0609070205080204" pitchFamily="49" charset="-128"/>
              </a:rPr>
              <a:t>もちろん、このようにテキストに具体的な判断規定が細かくは設定されていない領域については、各自治体において、適切な判断レベルをどのように形成して共有していくかということは、大きな課題になると思います。しかし、少なくとも、固定的な判断基準として、例えば特定の他の調査項目が一部介助になっていれば、移動もそれに合わせて一部介助とする、といったようなやり方は適当ではありません。</a:t>
            </a:r>
          </a:p>
          <a:p>
            <a:r>
              <a:rPr kumimoji="1" lang="ja-JP" altLang="en-US" smtClean="0">
                <a:latin typeface="ＭＳ ゴシック" panose="020B0609070205080204" pitchFamily="49" charset="-128"/>
              </a:rPr>
              <a:t>いずれにしても、基本としては専門職による合意というのが大事になってきますし、そこでの議論を事務局や調査員の間でも共有していけるとよいのではないでしょうか。</a:t>
            </a:r>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6</a:t>
            </a:fld>
            <a:endParaRPr kumimoji="1" lang="ja-JP" altLang="en-US"/>
          </a:p>
        </p:txBody>
      </p:sp>
    </p:spTree>
    <p:extLst>
      <p:ext uri="{BB962C8B-B14F-4D97-AF65-F5344CB8AC3E}">
        <p14:creationId xmlns:p14="http://schemas.microsoft.com/office/powerpoint/2010/main" val="848541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7</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この移動については、日常生活のあらゆる場面に関係してきますので、いわば総合的な調査項目ということができます。</a:t>
            </a:r>
          </a:p>
          <a:p>
            <a:pPr eaLnBrk="1" hangingPunct="1"/>
            <a:r>
              <a:rPr lang="ja-JP" altLang="en-US" smtClean="0">
                <a:latin typeface="ＭＳ ゴシック" panose="020B0609070205080204" pitchFamily="49" charset="-128"/>
              </a:rPr>
              <a:t>特に排尿を中心として、各調査項目の聞き取りの中で、移動の状況についても総合的に把握していくことが重要といえます。</a:t>
            </a:r>
          </a:p>
          <a:p>
            <a:pPr eaLnBrk="1" hangingPunct="1"/>
            <a:r>
              <a:rPr lang="ja-JP" altLang="en-US" smtClean="0">
                <a:latin typeface="ＭＳ ゴシック" panose="020B0609070205080204" pitchFamily="49" charset="-128"/>
              </a:rPr>
              <a:t>具体的に想定される場面としては、自宅内であれば、食事、トイレ、台所での移動、来客時の対応などから把握が可能でしょう。</a:t>
            </a:r>
          </a:p>
          <a:p>
            <a:pPr eaLnBrk="1" hangingPunct="1"/>
            <a:r>
              <a:rPr lang="ja-JP" altLang="en-US" smtClean="0">
                <a:latin typeface="ＭＳ ゴシック" panose="020B0609070205080204" pitchFamily="49" charset="-128"/>
              </a:rPr>
              <a:t>また、入浴時については、通常は介助がない場合でも、デイサービスなどの大浴場での対応となると、通常と異なるというケースもありますので、聞き取りが必要です。</a:t>
            </a:r>
          </a:p>
          <a:p>
            <a:pPr eaLnBrk="1" hangingPunct="1"/>
            <a:r>
              <a:rPr lang="ja-JP" altLang="en-US" smtClean="0">
                <a:latin typeface="ＭＳ ゴシック" panose="020B0609070205080204" pitchFamily="49" charset="-128"/>
              </a:rPr>
              <a:t>次に、特に軽度者を中心に大事になるのが、外出の時の移動の状況や、転倒の頻度について、丁寧に聞き取るようにしていただくということです。</a:t>
            </a:r>
          </a:p>
          <a:p>
            <a:pPr eaLnBrk="1" hangingPunct="1"/>
            <a:r>
              <a:rPr lang="ja-JP" altLang="en-US" smtClean="0">
                <a:latin typeface="ＭＳ ゴシック" panose="020B0609070205080204" pitchFamily="49" charset="-128"/>
              </a:rPr>
              <a:t>基本調査の定義上は、外出時の移動は評価の対象ではないですけれども、特に軽度者の介護の手間という部分では、通常の例よりどのくらい手間がかかっているかという視点で実際にこれが議論されることも多いです。ですから、２</a:t>
            </a:r>
            <a:r>
              <a:rPr lang="en-US" altLang="ja-JP" smtClean="0">
                <a:latin typeface="ＭＳ ゴシック" panose="020B0609070205080204" pitchFamily="49" charset="-128"/>
              </a:rPr>
              <a:t>-12</a:t>
            </a:r>
            <a:r>
              <a:rPr lang="ja-JP" altLang="en-US" smtClean="0">
                <a:latin typeface="ＭＳ ゴシック" panose="020B0609070205080204" pitchFamily="49" charset="-128"/>
              </a:rPr>
              <a:t>の外出頻度の部分と関連付けて、特記を記載するとよいでしょう。</a:t>
            </a:r>
          </a:p>
          <a:p>
            <a:pPr eaLnBrk="1" hangingPunct="1"/>
            <a:r>
              <a:rPr lang="ja-JP" altLang="en-US" smtClean="0">
                <a:latin typeface="ＭＳ ゴシック" panose="020B0609070205080204" pitchFamily="49" charset="-128"/>
              </a:rPr>
              <a:t>また、頻度などから「介助されていない」を選択する場合であっても、転倒があるような方であれば、必ずその頻度を特記に記載いただくというのが大事です。</a:t>
            </a:r>
          </a:p>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208905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したがって、重要になるのが、特記事項に記載すべき内容として、基本調査項目の定義には含まれない内容というのも、介護の手間に係る審査会での議論を行っていくうえでは、ぜひ記載しておいていただきたい、ということです。</a:t>
            </a:r>
          </a:p>
          <a:p>
            <a:pPr eaLnBrk="1" hangingPunct="1"/>
            <a:r>
              <a:rPr lang="ja-JP" altLang="en-US" smtClean="0">
                <a:latin typeface="ＭＳ ゴシック" panose="020B0609070205080204" pitchFamily="49" charset="-128"/>
              </a:rPr>
              <a:t>先ほどの移動の例でいえば、室内は自力移動をしていて、通院外出時は週２回の一部介助があるという場合、選択の基準としては、あくまでテキスト通りですから、外出は選択基準に含まずに評価しますので、選択としては室内での移動の状況に従って「介助されていない」を選択するのが正しいわけです。但し、週２回発生している通院外出時の家族による手引き歩行や車での送迎といったことは、通常の例を超える部分の介護の手間になってきますので、二次判定において審査会で議論する材料になるわけです。</a:t>
            </a:r>
          </a:p>
          <a:p>
            <a:pPr eaLnBrk="1" hangingPunct="1"/>
            <a:r>
              <a:rPr lang="ja-JP" altLang="en-US" smtClean="0">
                <a:latin typeface="ＭＳ ゴシック" panose="020B0609070205080204" pitchFamily="49" charset="-128"/>
              </a:rPr>
              <a:t>また、スライドの下半分のケースでは、「軟膏の塗布」などといった、どの調査項目にも含まれないような介護の手間についても、関連性のある項目の特記として記載しておくことは重要です。これも一次判定では勘案されないものですが、二次判定の審査会で議論してほしい内容になります。こうした内容については、対応する調査項目がないわけですから、どの項目の特記事項の部分に書けばよいという決まりも当然ありませんが、例えば「軟膏の塗布」であれば</a:t>
            </a:r>
            <a:r>
              <a:rPr lang="en-US" altLang="ja-JP" smtClean="0">
                <a:latin typeface="ＭＳ ゴシック" panose="020B0609070205080204" pitchFamily="49" charset="-128"/>
              </a:rPr>
              <a:t>｢</a:t>
            </a:r>
            <a:r>
              <a:rPr lang="ja-JP" altLang="en-US" smtClean="0">
                <a:latin typeface="ＭＳ ゴシック" panose="020B0609070205080204" pitchFamily="49" charset="-128"/>
              </a:rPr>
              <a:t>５</a:t>
            </a:r>
            <a:r>
              <a:rPr lang="en-US" altLang="ja-JP" smtClean="0">
                <a:latin typeface="ＭＳ ゴシック" panose="020B0609070205080204" pitchFamily="49" charset="-128"/>
              </a:rPr>
              <a:t>-</a:t>
            </a:r>
            <a:r>
              <a:rPr lang="ja-JP" altLang="en-US" smtClean="0">
                <a:latin typeface="ＭＳ ゴシック" panose="020B0609070205080204" pitchFamily="49" charset="-128"/>
              </a:rPr>
              <a:t>１薬の内服」のように、近い内容の項目にて記載を行い、そうした手間の存在を審査会へと伝えるということが重要となります。</a:t>
            </a:r>
          </a:p>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716307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続いて２</a:t>
            </a:r>
            <a:r>
              <a:rPr lang="en-US" altLang="ja-JP" smtClean="0">
                <a:latin typeface="ＭＳ ゴシック" panose="020B0609070205080204" pitchFamily="49" charset="-128"/>
              </a:rPr>
              <a:t>-4</a:t>
            </a:r>
            <a:r>
              <a:rPr lang="ja-JP" altLang="en-US" smtClean="0">
                <a:latin typeface="ＭＳ ゴシック" panose="020B0609070205080204" pitchFamily="49" charset="-128"/>
              </a:rPr>
              <a:t>の食事摂取です。</a:t>
            </a:r>
          </a:p>
          <a:p>
            <a:pPr eaLnBrk="1" hangingPunct="1"/>
            <a:r>
              <a:rPr lang="ja-JP" altLang="en-US" smtClean="0">
                <a:latin typeface="ＭＳ ゴシック" panose="020B0609070205080204" pitchFamily="49" charset="-128"/>
              </a:rPr>
              <a:t>一次判定ロジックの樹形図において、行為区分ごとの時間で最も幅が大きいのは「食事」で、</a:t>
            </a:r>
            <a:r>
              <a:rPr lang="en-US" altLang="ja-JP" smtClean="0">
                <a:latin typeface="ＭＳ ゴシック" panose="020B0609070205080204" pitchFamily="49" charset="-128"/>
              </a:rPr>
              <a:t>1.1</a:t>
            </a:r>
            <a:r>
              <a:rPr lang="ja-JP" altLang="en-US" smtClean="0">
                <a:latin typeface="ＭＳ ゴシック" panose="020B0609070205080204" pitchFamily="49" charset="-128"/>
              </a:rPr>
              <a:t>分から</a:t>
            </a:r>
            <a:r>
              <a:rPr lang="en-US" altLang="ja-JP" smtClean="0">
                <a:latin typeface="ＭＳ ゴシック" panose="020B0609070205080204" pitchFamily="49" charset="-128"/>
              </a:rPr>
              <a:t>71.4</a:t>
            </a:r>
            <a:r>
              <a:rPr lang="ja-JP" altLang="en-US" smtClean="0">
                <a:latin typeface="ＭＳ ゴシック" panose="020B0609070205080204" pitchFamily="49" charset="-128"/>
              </a:rPr>
              <a:t>分までの幅があります。</a:t>
            </a:r>
          </a:p>
          <a:p>
            <a:pPr eaLnBrk="1" hangingPunct="1"/>
            <a:r>
              <a:rPr lang="ja-JP" altLang="en-US" smtClean="0">
                <a:latin typeface="ＭＳ ゴシック" panose="020B0609070205080204" pitchFamily="49" charset="-128"/>
              </a:rPr>
              <a:t>その食事の樹形図の中で、一番上位の分岐点にあるのが、「食事摂取」になります。</a:t>
            </a:r>
          </a:p>
          <a:p>
            <a:pPr eaLnBrk="1" hangingPunct="1"/>
            <a:r>
              <a:rPr lang="ja-JP" altLang="en-US" smtClean="0">
                <a:latin typeface="ＭＳ ゴシック" panose="020B0609070205080204" pitchFamily="49" charset="-128"/>
              </a:rPr>
              <a:t>そこでは、分岐の仕方として、介助されていないか見守りであれば左に分岐、一部介助か全介助であれば右に分岐する構造となっていまして、「見守り」なのか「一部介助」なのかの間で、分岐が分かれることになります。その部分の認定調査でのチェックが、影響が大きいだけに、とても重要になるということです。</a:t>
            </a:r>
          </a:p>
          <a:p>
            <a:pPr eaLnBrk="1" hangingPunct="1"/>
            <a:r>
              <a:rPr lang="ja-JP" altLang="en-US" smtClean="0">
                <a:latin typeface="ＭＳ ゴシック" panose="020B0609070205080204" pitchFamily="49" charset="-128"/>
              </a:rPr>
              <a:t>この食事摂取は実際に係る介護の時間自体が長いですし、個人差も大きい部分になりますので、審査会での検討においても、重要な意味を持つ場合も出てきます。</a:t>
            </a:r>
          </a:p>
          <a:p>
            <a:pPr eaLnBrk="1" hangingPunct="1"/>
            <a:r>
              <a:rPr lang="ja-JP" altLang="en-US" smtClean="0">
                <a:latin typeface="ＭＳ ゴシック" panose="020B0609070205080204" pitchFamily="49" charset="-128"/>
              </a:rPr>
              <a:t>一部介助と言ったときに、これは他の項目でも同様ですが、あくまで食事の一連の行為の一部、ということですから、その介助の時間が長いか短いかということは、特記以外からはわからないですし、相当な個人差が出るのも当然といえます。ほとんど自分で食べられるような一部介助もあれば、実質的に全介助に限りなく近いような一部介助というのもあるわけですから、特にこの食事摂取については、そうした個人間の幅が大きいということを意識して、特記を記載していただきたい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556292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solidFill>
                  <a:srgbClr val="000000"/>
                </a:solidFill>
              </a:rPr>
              <a:t>厚生労働省 老健局 老人保健課</a:t>
            </a:r>
            <a:endParaRPr lang="en-US" altLang="ja-JP">
              <a:solidFill>
                <a:srgbClr val="000000"/>
              </a:solidFill>
            </a:endParaRPr>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solidFill>
                <a:srgbClr val="000000"/>
              </a:solidFill>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solidFill>
                <a:srgbClr val="000000"/>
              </a:solidFill>
            </a:endParaRPr>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200" b="1" spc="50" dirty="0" smtClean="0">
                <a:ln w="11430"/>
                <a:effectLst>
                  <a:outerShdw blurRad="76200" dist="50800" dir="5400000" algn="tl" rotWithShape="0">
                    <a:srgbClr val="000000">
                      <a:alpha val="65000"/>
                    </a:srgbClr>
                  </a:outerShdw>
                </a:effectLst>
              </a:rPr>
              <a:t>基本調査項目のポイントと疑義への対応</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令和</a:t>
            </a:r>
            <a:r>
              <a:rPr lang="ja-JP" altLang="en-US" sz="1800" dirty="0"/>
              <a:t>元</a:t>
            </a:r>
            <a:r>
              <a:rPr lang="ja-JP" altLang="en-US" sz="1800" dirty="0" smtClean="0"/>
              <a:t>年</a:t>
            </a:r>
            <a:r>
              <a:rPr lang="ja-JP" altLang="en-US" sz="1800" dirty="0"/>
              <a:t>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017984" y="5229200"/>
            <a:ext cx="7010400" cy="1224136"/>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196752"/>
            <a:ext cx="8253734" cy="5255914"/>
          </a:xfrm>
        </p:spPr>
        <p:txBody>
          <a:bodyPr>
            <a:noAutofit/>
          </a:bodyPr>
          <a:lstStyle/>
          <a:p>
            <a:pPr>
              <a:lnSpc>
                <a:spcPct val="120000"/>
              </a:lnSpc>
            </a:pPr>
            <a:r>
              <a:rPr lang="ja-JP" altLang="en-US" sz="2400" dirty="0" smtClean="0"/>
              <a:t>排尿での分岐点は、樹形図上、</a:t>
            </a:r>
            <a:r>
              <a:rPr lang="en-US" altLang="ja-JP" sz="2400" dirty="0" smtClean="0"/>
              <a:t>2</a:t>
            </a:r>
            <a:r>
              <a:rPr lang="ja-JP" altLang="en-US" sz="2400" dirty="0" smtClean="0"/>
              <a:t>か所しかないが、軽中度では分岐上、大きな違いとなる場合があるため、特に注意が必要。また、中間評価項目得点への影響もある。</a:t>
            </a:r>
          </a:p>
          <a:p>
            <a:pPr eaLnBrk="1" hangingPunct="1">
              <a:lnSpc>
                <a:spcPct val="120000"/>
              </a:lnSpc>
            </a:pPr>
            <a:r>
              <a:rPr lang="ja-JP" altLang="en-US" sz="2400" dirty="0" smtClean="0"/>
              <a:t>失禁時の「適切な介助の方法」の考え方</a:t>
            </a:r>
            <a:endParaRPr lang="en-US" altLang="ja-JP" sz="2400" dirty="0" smtClean="0"/>
          </a:p>
          <a:p>
            <a:pPr lvl="1" eaLnBrk="1" hangingPunct="1">
              <a:lnSpc>
                <a:spcPct val="120000"/>
              </a:lnSpc>
            </a:pPr>
            <a:r>
              <a:rPr lang="ja-JP" altLang="en-US" sz="2000" dirty="0" smtClean="0"/>
              <a:t>失禁の原因がどこにあるかによって「適切な介助の方法」を検討する調査項目が異なる</a:t>
            </a:r>
            <a:endParaRPr lang="en-US" altLang="ja-JP" sz="2000" dirty="0" smtClean="0"/>
          </a:p>
          <a:p>
            <a:pPr lvl="2" eaLnBrk="1" hangingPunct="1">
              <a:lnSpc>
                <a:spcPct val="120000"/>
              </a:lnSpc>
            </a:pPr>
            <a:r>
              <a:rPr lang="ja-JP" altLang="en-US" sz="1700" dirty="0" smtClean="0"/>
              <a:t>トイレまでの移動に介護が必要な場合は「</a:t>
            </a:r>
            <a:r>
              <a:rPr lang="en-US" altLang="ja-JP" sz="1700" dirty="0" smtClean="0"/>
              <a:t>2-2</a:t>
            </a:r>
            <a:r>
              <a:rPr lang="ja-JP" altLang="en-US" sz="1700" dirty="0" smtClean="0"/>
              <a:t>移動」</a:t>
            </a:r>
            <a:endParaRPr lang="en-US" altLang="ja-JP" sz="1700" dirty="0" smtClean="0"/>
          </a:p>
          <a:p>
            <a:pPr lvl="2" eaLnBrk="1" hangingPunct="1">
              <a:lnSpc>
                <a:spcPct val="120000"/>
              </a:lnSpc>
            </a:pPr>
            <a:r>
              <a:rPr lang="ja-JP" altLang="en-US" sz="1700" dirty="0" smtClean="0"/>
              <a:t>ズボンの上げ下げ・トイレへの誘導の声かけが必要な場合は「</a:t>
            </a:r>
            <a:r>
              <a:rPr lang="en-US" altLang="ja-JP" sz="1700" dirty="0" smtClean="0"/>
              <a:t>2-5</a:t>
            </a:r>
            <a:r>
              <a:rPr lang="ja-JP" altLang="en-US" sz="1700" dirty="0" smtClean="0"/>
              <a:t>排尿」「</a:t>
            </a:r>
            <a:r>
              <a:rPr lang="en-US" altLang="ja-JP" sz="1700" dirty="0" smtClean="0"/>
              <a:t>2-6</a:t>
            </a:r>
            <a:r>
              <a:rPr lang="ja-JP" altLang="en-US" sz="1700" dirty="0" smtClean="0"/>
              <a:t>排便」</a:t>
            </a:r>
            <a:endParaRPr lang="en-US" altLang="ja-JP" sz="1700" dirty="0" smtClean="0"/>
          </a:p>
          <a:p>
            <a:pPr lvl="1" eaLnBrk="1" hangingPunct="1">
              <a:lnSpc>
                <a:spcPct val="120000"/>
              </a:lnSpc>
            </a:pPr>
            <a:r>
              <a:rPr lang="ja-JP" altLang="en-US" sz="2000" dirty="0" smtClean="0"/>
              <a:t>失禁時の対応を自身で行っている場合の評価</a:t>
            </a:r>
            <a:endParaRPr lang="en-US" altLang="ja-JP" sz="2000" dirty="0" smtClean="0"/>
          </a:p>
          <a:p>
            <a:pPr lvl="1" eaLnBrk="1" hangingPunct="1">
              <a:lnSpc>
                <a:spcPct val="120000"/>
              </a:lnSpc>
            </a:pPr>
            <a:r>
              <a:rPr lang="ja-JP" altLang="en-US" sz="2000" dirty="0" smtClean="0"/>
              <a:t>認定調査員が「不適切」と判断する場合は、そのように判断する具体的な理由や事実を特記事項に記載した上で、選択の妥当性について審査会の判断をあおぐ</a:t>
            </a:r>
            <a:endParaRPr lang="en-US" altLang="ja-JP"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341438"/>
            <a:ext cx="8181726" cy="5255914"/>
          </a:xfrm>
        </p:spPr>
        <p:txBody>
          <a:bodyPr>
            <a:normAutofit/>
          </a:bodyPr>
          <a:lstStyle/>
          <a:p>
            <a:pPr eaLnBrk="1" hangingPunct="1">
              <a:lnSpc>
                <a:spcPct val="110000"/>
              </a:lnSpc>
            </a:pPr>
            <a:r>
              <a:rPr lang="ja-JP" altLang="en-US" sz="2600" dirty="0" smtClean="0"/>
              <a:t>ポータブルの掃除に関する解釈</a:t>
            </a:r>
            <a:endParaRPr lang="en-US" altLang="ja-JP" sz="2600" dirty="0" smtClean="0"/>
          </a:p>
          <a:p>
            <a:pPr lvl="1" eaLnBrk="1" hangingPunct="1">
              <a:lnSpc>
                <a:spcPct val="110000"/>
              </a:lnSpc>
            </a:pPr>
            <a:r>
              <a:rPr lang="ja-JP" altLang="en-US" sz="1700" dirty="0" smtClean="0"/>
              <a:t>ポータブルの「一括清掃」（翌朝に一回の掃除で対応等）は、排泄介助の機会が複数あったものを、介護者の都合などで「一回」で処理した場合が想定されている。</a:t>
            </a:r>
            <a:endParaRPr lang="en-US" altLang="ja-JP" sz="1700" dirty="0" smtClean="0"/>
          </a:p>
          <a:p>
            <a:pPr lvl="1" eaLnBrk="1" hangingPunct="1">
              <a:lnSpc>
                <a:spcPct val="110000"/>
              </a:lnSpc>
            </a:pPr>
            <a:r>
              <a:rPr lang="ja-JP" altLang="en-US" sz="1700" dirty="0" smtClean="0"/>
              <a:t>選択の基準は、「より頻回な状態」での選択になるため、昼間はトイレで排尿している場合などは、深夜帯以外の介助の状況を十分に把握した上で、選択を決定する。</a:t>
            </a:r>
            <a:endParaRPr lang="en-US" altLang="ja-JP" sz="1700" dirty="0" smtClean="0"/>
          </a:p>
          <a:p>
            <a:pPr lvl="1" eaLnBrk="1" hangingPunct="1">
              <a:lnSpc>
                <a:spcPct val="110000"/>
              </a:lnSpc>
            </a:pPr>
            <a:r>
              <a:rPr lang="ja-JP" altLang="en-US" sz="1700" dirty="0" smtClean="0"/>
              <a:t>なお、いずれの選択を行う場合も、ポータブルに対する介助の状況は、特記事項に頻度とともに記載することが重要。</a:t>
            </a:r>
            <a:endParaRPr lang="en-US" altLang="ja-JP" sz="1700" dirty="0" smtClean="0"/>
          </a:p>
          <a:p>
            <a:pPr lvl="1" eaLnBrk="1" hangingPunct="1">
              <a:lnSpc>
                <a:spcPct val="110000"/>
              </a:lnSpc>
            </a:pPr>
            <a:r>
              <a:rPr lang="ja-JP" altLang="en-US" sz="1700" dirty="0" smtClean="0"/>
              <a:t>便器まわり</a:t>
            </a:r>
            <a:r>
              <a:rPr lang="ja-JP" altLang="en-US" sz="1700" smtClean="0"/>
              <a:t>の掃除の考え方</a:t>
            </a:r>
            <a:endParaRPr lang="en-US" altLang="ja-JP" sz="1700" dirty="0" smtClean="0"/>
          </a:p>
          <a:p>
            <a:pPr lvl="1">
              <a:lnSpc>
                <a:spcPct val="120000"/>
              </a:lnSpc>
            </a:pPr>
            <a:endParaRPr lang="ja-JP" alt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2-5/2-6</a:t>
            </a:r>
            <a:r>
              <a:rPr lang="ja-JP" altLang="en-US" sz="2000" dirty="0" smtClean="0"/>
              <a:t>：排尿・排便</a:t>
            </a:r>
          </a:p>
        </p:txBody>
      </p:sp>
      <p:sp>
        <p:nvSpPr>
          <p:cNvPr id="13315" name="Rectangle 3"/>
          <p:cNvSpPr>
            <a:spLocks noGrp="1" noChangeArrowheads="1"/>
          </p:cNvSpPr>
          <p:nvPr>
            <p:ph type="body" idx="1"/>
          </p:nvPr>
        </p:nvSpPr>
        <p:spPr>
          <a:xfrm>
            <a:off x="566738" y="1196752"/>
            <a:ext cx="8109718" cy="5400600"/>
          </a:xfrm>
        </p:spPr>
        <p:txBody>
          <a:bodyPr>
            <a:noAutofit/>
          </a:bodyPr>
          <a:lstStyle/>
          <a:p>
            <a:pPr eaLnBrk="1" hangingPunct="1">
              <a:lnSpc>
                <a:spcPct val="120000"/>
              </a:lnSpc>
            </a:pPr>
            <a:r>
              <a:rPr lang="ja-JP" altLang="en-US" sz="2200" dirty="0" smtClean="0"/>
              <a:t>排尿（排便）は、実際の介護において</a:t>
            </a:r>
            <a:r>
              <a:rPr lang="ja-JP" altLang="en-US" sz="2200" dirty="0" smtClean="0">
                <a:latin typeface="HGP創英角ｺﾞｼｯｸUB" pitchFamily="50" charset="-128"/>
                <a:ea typeface="HGP創英角ｺﾞｼｯｸUB" pitchFamily="50" charset="-128"/>
              </a:rPr>
              <a:t>「個人差」</a:t>
            </a:r>
            <a:r>
              <a:rPr lang="ja-JP" altLang="en-US" sz="2200" dirty="0" smtClean="0"/>
              <a:t>があり、また一日の中で</a:t>
            </a:r>
            <a:r>
              <a:rPr lang="ja-JP" altLang="en-US" sz="2200" dirty="0" smtClean="0">
                <a:latin typeface="HGP創英角ｺﾞｼｯｸUB" pitchFamily="50" charset="-128"/>
                <a:ea typeface="HGP創英角ｺﾞｼｯｸUB" pitchFamily="50" charset="-128"/>
              </a:rPr>
              <a:t>「何度も発生する介助」</a:t>
            </a:r>
            <a:r>
              <a:rPr lang="ja-JP" altLang="en-US" sz="2200" dirty="0" smtClean="0"/>
              <a:t>であり、その結果、二次判定（介護の手間にかかる審査判定）では議論されることが多い。</a:t>
            </a:r>
            <a:endParaRPr lang="en-US" altLang="ja-JP" sz="2200" dirty="0" smtClean="0"/>
          </a:p>
          <a:p>
            <a:pPr lvl="1" eaLnBrk="1" hangingPunct="1">
              <a:lnSpc>
                <a:spcPct val="120000"/>
              </a:lnSpc>
            </a:pPr>
            <a:r>
              <a:rPr lang="ja-JP" altLang="en-US" sz="1700" dirty="0" smtClean="0"/>
              <a:t>全ての要介護度区分（非該当～寝たきりレベル）において、丁寧な記載を心がける。</a:t>
            </a:r>
            <a:endParaRPr lang="en-US" altLang="ja-JP" sz="1700" dirty="0" smtClean="0"/>
          </a:p>
          <a:p>
            <a:pPr lvl="1" eaLnBrk="1" hangingPunct="1">
              <a:lnSpc>
                <a:spcPct val="120000"/>
              </a:lnSpc>
            </a:pPr>
            <a:r>
              <a:rPr lang="ja-JP" altLang="en-US" sz="1700" dirty="0" smtClean="0"/>
              <a:t>特に、「介助されていない」「全介助」の選択を行った場合、記載漏れがないように留意する。</a:t>
            </a:r>
            <a:endParaRPr lang="en-US" altLang="ja-JP" sz="1700" dirty="0" smtClean="0"/>
          </a:p>
          <a:p>
            <a:pPr eaLnBrk="1" hangingPunct="1">
              <a:lnSpc>
                <a:spcPct val="110000"/>
              </a:lnSpc>
            </a:pPr>
            <a:r>
              <a:rPr lang="ja-JP" altLang="en-US" sz="2200" dirty="0" smtClean="0"/>
              <a:t>特記事項の記載ポイントは４点</a:t>
            </a:r>
            <a:endParaRPr lang="en-US" altLang="ja-JP" sz="2200" dirty="0" smtClean="0"/>
          </a:p>
          <a:p>
            <a:pPr lvl="1" eaLnBrk="1" hangingPunct="1">
              <a:lnSpc>
                <a:spcPct val="110000"/>
              </a:lnSpc>
              <a:buNone/>
            </a:pPr>
            <a:r>
              <a:rPr lang="ja-JP" altLang="en-US" sz="2200" dirty="0" smtClean="0"/>
              <a:t>　排泄にかかる介護の手間</a:t>
            </a:r>
            <a:endParaRPr lang="en-US" altLang="ja-JP" sz="2200" dirty="0" smtClean="0"/>
          </a:p>
          <a:p>
            <a:pPr lvl="1" eaLnBrk="1" hangingPunct="1">
              <a:lnSpc>
                <a:spcPct val="110000"/>
              </a:lnSpc>
              <a:buNone/>
            </a:pPr>
            <a:r>
              <a:rPr lang="ja-JP" altLang="en-US" sz="2200" dirty="0" smtClean="0"/>
              <a:t>　　＝①</a:t>
            </a:r>
            <a:r>
              <a:rPr lang="ja-JP" altLang="en-US" sz="2200" u="sng" dirty="0" smtClean="0"/>
              <a:t>排泄方法</a:t>
            </a:r>
            <a:r>
              <a:rPr lang="ja-JP" altLang="en-US" sz="2200" dirty="0" smtClean="0"/>
              <a:t> </a:t>
            </a:r>
            <a:r>
              <a:rPr lang="en-US" altLang="ja-JP" sz="2200" dirty="0" smtClean="0"/>
              <a:t>× </a:t>
            </a:r>
            <a:r>
              <a:rPr lang="ja-JP" altLang="en-US" sz="2200" dirty="0" smtClean="0"/>
              <a:t>②</a:t>
            </a:r>
            <a:r>
              <a:rPr lang="ja-JP" altLang="en-US" sz="2200" u="sng" dirty="0" smtClean="0"/>
              <a:t>頻度</a:t>
            </a:r>
            <a:r>
              <a:rPr lang="ja-JP" altLang="en-US" sz="2200" dirty="0" smtClean="0"/>
              <a:t> </a:t>
            </a:r>
            <a:r>
              <a:rPr lang="en-US" altLang="ja-JP" sz="2200" dirty="0" smtClean="0"/>
              <a:t>+ </a:t>
            </a:r>
            <a:r>
              <a:rPr lang="ja-JP" altLang="en-US" sz="2200" dirty="0" smtClean="0"/>
              <a:t>③</a:t>
            </a:r>
            <a:r>
              <a:rPr lang="ja-JP" altLang="en-US" sz="2200" u="sng" dirty="0" smtClean="0"/>
              <a:t>失敗の有無と介護</a:t>
            </a:r>
            <a:endParaRPr lang="en-US" altLang="ja-JP" sz="2200" u="sng" dirty="0" smtClean="0"/>
          </a:p>
          <a:p>
            <a:pPr lvl="1" eaLnBrk="1" hangingPunct="1">
              <a:lnSpc>
                <a:spcPct val="110000"/>
              </a:lnSpc>
            </a:pPr>
            <a:r>
              <a:rPr lang="ja-JP" altLang="en-US" sz="1700" dirty="0" smtClean="0"/>
              <a:t>要介護者においては、「活動時間帯（日中・夕方）」と「就寝時（夜間・深夜）」で、排泄の状況が異なる場合が多い。介助の方法や状況が時間帯で異なる場合は、④</a:t>
            </a:r>
            <a:r>
              <a:rPr lang="ja-JP" altLang="en-US" sz="1700" u="sng" dirty="0" smtClean="0"/>
              <a:t>昼夜の違い</a:t>
            </a:r>
            <a:r>
              <a:rPr lang="ja-JP" altLang="en-US" sz="1700" dirty="0" smtClean="0"/>
              <a:t>も記載。</a:t>
            </a:r>
            <a:endParaRPr lang="en-US" altLang="ja-JP" sz="1700" dirty="0" smtClean="0"/>
          </a:p>
          <a:p>
            <a:pPr lvl="1" eaLnBrk="1" hangingPunct="1">
              <a:lnSpc>
                <a:spcPct val="110000"/>
              </a:lnSpc>
            </a:pPr>
            <a:r>
              <a:rPr lang="ja-JP" altLang="en-US" sz="1700" dirty="0" smtClean="0"/>
              <a:t>失敗には、失禁だけでなく、トイレの汚染、不潔行為等も含まれる</a:t>
            </a:r>
            <a:endParaRPr lang="en-US" altLang="ja-JP" sz="1700" dirty="0" smtClean="0"/>
          </a:p>
          <a:p>
            <a:pPr lvl="1" eaLnBrk="1" hangingPunct="1">
              <a:lnSpc>
                <a:spcPct val="110000"/>
              </a:lnSpc>
            </a:pPr>
            <a:endParaRPr lang="en-US" altLang="ja-JP" sz="15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2</a:t>
            </a:r>
            <a:r>
              <a:rPr kumimoji="1" lang="ja-JP" altLang="en-US" sz="3600" dirty="0" smtClean="0"/>
              <a:t>群</a:t>
            </a:r>
            <a:r>
              <a:rPr lang="ja-JP" altLang="en-US" sz="3600" dirty="0" smtClean="0"/>
              <a:t>　　</a:t>
            </a:r>
            <a:r>
              <a:rPr lang="en-US" altLang="ja-JP" sz="1800" dirty="0" smtClean="0"/>
              <a:t>2-7/2-8/2-9</a:t>
            </a:r>
            <a:r>
              <a:rPr lang="ja-JP" altLang="en-US" sz="1800" dirty="0" smtClean="0"/>
              <a:t>：口腔清潔・洗顔・整髪</a:t>
            </a:r>
            <a:endParaRPr kumimoji="1" lang="ja-JP" altLang="en-US" sz="1800" dirty="0"/>
          </a:p>
        </p:txBody>
      </p:sp>
      <p:sp>
        <p:nvSpPr>
          <p:cNvPr id="3" name="コンテンツ プレースホルダ 2"/>
          <p:cNvSpPr>
            <a:spLocks noGrp="1"/>
          </p:cNvSpPr>
          <p:nvPr>
            <p:ph idx="1"/>
          </p:nvPr>
        </p:nvSpPr>
        <p:spPr>
          <a:xfrm>
            <a:off x="566738" y="1341438"/>
            <a:ext cx="8001000" cy="2303586"/>
          </a:xfrm>
        </p:spPr>
        <p:txBody>
          <a:bodyPr>
            <a:normAutofit/>
          </a:bodyPr>
          <a:lstStyle/>
          <a:p>
            <a:r>
              <a:rPr kumimoji="1" lang="ja-JP" altLang="en-US" sz="2800" dirty="0" smtClean="0"/>
              <a:t>清潔保持系の調査項目における「一部介助」</a:t>
            </a:r>
            <a:endParaRPr kumimoji="1" lang="en-US" altLang="ja-JP" sz="2800" dirty="0" smtClean="0"/>
          </a:p>
          <a:p>
            <a:pPr lvl="1"/>
            <a:r>
              <a:rPr lang="ja-JP" altLang="en-US" sz="2400" dirty="0" smtClean="0"/>
              <a:t>「口腔清潔」「洗顔」 「整髪」における「行為の開始を促す声かけ」を「一部介助」に取っていないか。</a:t>
            </a:r>
            <a:endParaRPr lang="en-US" altLang="ja-JP" sz="2400" dirty="0" smtClean="0"/>
          </a:p>
          <a:p>
            <a:pPr lvl="1"/>
            <a:r>
              <a:rPr kumimoji="1" lang="ja-JP" altLang="en-US" sz="2400" dirty="0" smtClean="0"/>
              <a:t>「介助されていない」→「一部介助」により、中間評価項目得点は、「</a:t>
            </a:r>
            <a:r>
              <a:rPr kumimoji="1" lang="en-US" altLang="ja-JP" sz="2400" dirty="0" smtClean="0"/>
              <a:t>11.8</a:t>
            </a:r>
            <a:r>
              <a:rPr lang="ja-JP" altLang="en-US" sz="2400" dirty="0" smtClean="0"/>
              <a:t>点」</a:t>
            </a:r>
            <a:r>
              <a:rPr kumimoji="1" lang="ja-JP" altLang="en-US" sz="2400" dirty="0" smtClean="0"/>
              <a:t>の差が生じる。</a:t>
            </a:r>
            <a:endParaRPr kumimoji="1" lang="en-US" altLang="ja-JP"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z="3600" dirty="0" smtClean="0"/>
              <a:t>第</a:t>
            </a:r>
            <a:r>
              <a:rPr lang="en-US" altLang="ja-JP" sz="3600" dirty="0" smtClean="0"/>
              <a:t>2</a:t>
            </a:r>
            <a:r>
              <a:rPr lang="ja-JP" altLang="en-US" sz="3600" dirty="0" smtClean="0"/>
              <a:t>群における「声かけ」の概念</a:t>
            </a:r>
          </a:p>
        </p:txBody>
      </p:sp>
      <p:sp>
        <p:nvSpPr>
          <p:cNvPr id="13315" name="Rectangle 3"/>
          <p:cNvSpPr>
            <a:spLocks noGrp="1" noChangeArrowheads="1"/>
          </p:cNvSpPr>
          <p:nvPr>
            <p:ph type="body" idx="1"/>
          </p:nvPr>
        </p:nvSpPr>
        <p:spPr>
          <a:xfrm>
            <a:off x="566738" y="1341438"/>
            <a:ext cx="8181726" cy="5327922"/>
          </a:xfrm>
        </p:spPr>
        <p:txBody>
          <a:bodyPr>
            <a:normAutofit/>
          </a:bodyPr>
          <a:lstStyle/>
          <a:p>
            <a:pPr eaLnBrk="1" hangingPunct="1">
              <a:lnSpc>
                <a:spcPct val="110000"/>
              </a:lnSpc>
            </a:pPr>
            <a:r>
              <a:rPr lang="ja-JP" altLang="en-US" sz="2200" dirty="0" smtClean="0"/>
              <a:t>「声かけ」の評価</a:t>
            </a:r>
            <a:endParaRPr lang="en-US" altLang="ja-JP" sz="2200" dirty="0" smtClean="0"/>
          </a:p>
          <a:p>
            <a:pPr lvl="1" eaLnBrk="1" hangingPunct="1">
              <a:lnSpc>
                <a:spcPct val="110000"/>
              </a:lnSpc>
            </a:pPr>
            <a:r>
              <a:rPr lang="ja-JP" altLang="en-US" sz="1800" dirty="0" smtClean="0"/>
              <a:t>該当する行為を行う中で発生する「声かけ」</a:t>
            </a:r>
            <a:endParaRPr lang="en-US" altLang="ja-JP" sz="1800" dirty="0" smtClean="0"/>
          </a:p>
          <a:p>
            <a:pPr lvl="2" eaLnBrk="1" hangingPunct="1">
              <a:lnSpc>
                <a:spcPct val="110000"/>
              </a:lnSpc>
            </a:pPr>
            <a:r>
              <a:rPr lang="ja-JP" altLang="en-US" sz="1500" dirty="0" smtClean="0"/>
              <a:t>「そのタオルで顔を拭きましょう」（洗顔）</a:t>
            </a:r>
            <a:endParaRPr lang="en-US" altLang="ja-JP" sz="1500" dirty="0" smtClean="0"/>
          </a:p>
          <a:p>
            <a:pPr lvl="2" eaLnBrk="1" hangingPunct="1">
              <a:lnSpc>
                <a:spcPct val="110000"/>
              </a:lnSpc>
            </a:pPr>
            <a:r>
              <a:rPr lang="ja-JP" altLang="en-US" sz="1500" dirty="0" smtClean="0"/>
              <a:t>「ボタンが一つずれていますよ」（上衣の着脱）</a:t>
            </a:r>
            <a:endParaRPr lang="en-US" altLang="ja-JP" sz="1500" dirty="0" smtClean="0"/>
          </a:p>
          <a:p>
            <a:pPr lvl="1" eaLnBrk="1" hangingPunct="1">
              <a:lnSpc>
                <a:spcPct val="110000"/>
              </a:lnSpc>
            </a:pPr>
            <a:r>
              <a:rPr lang="ja-JP" altLang="en-US" sz="1800" dirty="0" smtClean="0"/>
              <a:t>行為を行う場所（洗面所等）へ誘導する「声かけ」</a:t>
            </a:r>
            <a:endParaRPr lang="en-US" altLang="ja-JP" sz="1800" dirty="0" smtClean="0"/>
          </a:p>
          <a:p>
            <a:pPr lvl="2" eaLnBrk="1" hangingPunct="1">
              <a:lnSpc>
                <a:spcPct val="110000"/>
              </a:lnSpc>
            </a:pPr>
            <a:r>
              <a:rPr lang="ja-JP" altLang="en-US" sz="1500" dirty="0" smtClean="0"/>
              <a:t>「歯を磨きにいきましょうか？」（口腔清潔）</a:t>
            </a:r>
            <a:endParaRPr lang="en-US" altLang="ja-JP" sz="1500" dirty="0" smtClean="0"/>
          </a:p>
          <a:p>
            <a:pPr lvl="2" eaLnBrk="1" hangingPunct="1">
              <a:lnSpc>
                <a:spcPct val="110000"/>
              </a:lnSpc>
            </a:pPr>
            <a:r>
              <a:rPr lang="ja-JP" altLang="en-US" sz="1500" dirty="0" smtClean="0"/>
              <a:t>「そろそろトイレにいく時間ですね」</a:t>
            </a:r>
            <a:endParaRPr lang="en-US" altLang="ja-JP" sz="1500" dirty="0" smtClean="0"/>
          </a:p>
          <a:p>
            <a:pPr lvl="2" eaLnBrk="1" hangingPunct="1">
              <a:lnSpc>
                <a:spcPct val="110000"/>
              </a:lnSpc>
            </a:pPr>
            <a:endParaRPr lang="en-US" altLang="ja-JP" sz="1500" dirty="0" smtClean="0"/>
          </a:p>
          <a:p>
            <a:pPr eaLnBrk="1" hangingPunct="1">
              <a:lnSpc>
                <a:spcPct val="110000"/>
              </a:lnSpc>
            </a:pPr>
            <a:r>
              <a:rPr lang="ja-JP" altLang="en-US" sz="2200" dirty="0" smtClean="0"/>
              <a:t>「声かけ」における選択</a:t>
            </a:r>
            <a:endParaRPr lang="en-US" altLang="ja-JP" sz="2200" dirty="0" smtClean="0"/>
          </a:p>
          <a:p>
            <a:pPr lvl="1" eaLnBrk="1" hangingPunct="1">
              <a:lnSpc>
                <a:spcPct val="110000"/>
              </a:lnSpc>
            </a:pPr>
            <a:r>
              <a:rPr lang="ja-JP" altLang="en-US" sz="1800" dirty="0" smtClean="0"/>
              <a:t>基本原則：該当する行為を行う中で発生する「声かけ」は評価対象となる</a:t>
            </a:r>
            <a:endParaRPr lang="en-US" altLang="ja-JP" sz="1800" dirty="0" smtClean="0"/>
          </a:p>
          <a:p>
            <a:pPr lvl="2" eaLnBrk="1" hangingPunct="1">
              <a:lnSpc>
                <a:spcPct val="110000"/>
              </a:lnSpc>
            </a:pPr>
            <a:r>
              <a:rPr lang="ja-JP" altLang="en-US" sz="1500" dirty="0" smtClean="0"/>
              <a:t>調査項目によって選択肢が異なる（見守りの場合と一部介助の場合がある）点に留意する。</a:t>
            </a:r>
            <a:endParaRPr lang="en-US" altLang="ja-JP" sz="1800" dirty="0" smtClean="0"/>
          </a:p>
          <a:p>
            <a:pPr lvl="1" eaLnBrk="1" hangingPunct="1">
              <a:lnSpc>
                <a:spcPct val="110000"/>
              </a:lnSpc>
            </a:pPr>
            <a:r>
              <a:rPr lang="ja-JP" altLang="en-US" sz="1800" dirty="0" smtClean="0"/>
              <a:t>基本原則：行為を行う場所（洗面所等）へ誘導する「声かけ」は評価対象外</a:t>
            </a:r>
            <a:endParaRPr lang="en-US" altLang="ja-JP" sz="1800" dirty="0" smtClean="0"/>
          </a:p>
          <a:p>
            <a:pPr lvl="2" eaLnBrk="1" hangingPunct="1">
              <a:lnSpc>
                <a:spcPct val="110000"/>
              </a:lnSpc>
            </a:pPr>
            <a:r>
              <a:rPr lang="ja-JP" altLang="en-US" sz="1500" dirty="0" smtClean="0"/>
              <a:t>例外：「排尿」「排便」における行動開始の「声かけ」は「見守り等」を選択する。</a:t>
            </a:r>
            <a:endParaRPr lang="en-US" altLang="ja-JP" sz="1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4" name="コンテンツ プレースホルダー 3"/>
          <p:cNvSpPr>
            <a:spLocks noGrp="1"/>
          </p:cNvSpPr>
          <p:nvPr>
            <p:ph sz="quarter" idx="1"/>
          </p:nvPr>
        </p:nvSpPr>
        <p:spPr>
          <a:xfrm>
            <a:off x="566738" y="1341438"/>
            <a:ext cx="8001000" cy="5327922"/>
          </a:xfrm>
        </p:spPr>
        <p:txBody>
          <a:bodyPr>
            <a:normAutofit fontScale="85000" lnSpcReduction="20000"/>
          </a:bodyPr>
          <a:lstStyle/>
          <a:p>
            <a:pPr>
              <a:lnSpc>
                <a:spcPct val="120000"/>
              </a:lnSpc>
            </a:pPr>
            <a:r>
              <a:rPr kumimoji="1" lang="ja-JP" altLang="en-US" dirty="0" smtClean="0"/>
              <a:t>「短期記憶」の特徴</a:t>
            </a:r>
            <a:endParaRPr kumimoji="1" lang="en-US" altLang="ja-JP" dirty="0" smtClean="0"/>
          </a:p>
          <a:p>
            <a:pPr lvl="1">
              <a:lnSpc>
                <a:spcPct val="120000"/>
              </a:lnSpc>
            </a:pPr>
            <a:r>
              <a:rPr lang="ja-JP" altLang="en-US" dirty="0" smtClean="0"/>
              <a:t>第</a:t>
            </a:r>
            <a:r>
              <a:rPr lang="en-US" altLang="ja-JP" dirty="0" smtClean="0"/>
              <a:t>3</a:t>
            </a:r>
            <a:r>
              <a:rPr lang="ja-JP" altLang="en-US" dirty="0" smtClean="0"/>
              <a:t>群においてもっとも判断が分かれる項目</a:t>
            </a:r>
            <a:endParaRPr lang="en-US" altLang="ja-JP" dirty="0" smtClean="0"/>
          </a:p>
          <a:p>
            <a:pPr lvl="1">
              <a:lnSpc>
                <a:spcPct val="120000"/>
              </a:lnSpc>
            </a:pPr>
            <a:r>
              <a:rPr lang="ja-JP" altLang="en-US" dirty="0" smtClean="0"/>
              <a:t>中間評価項目得点は低いが、調査項目で分岐する箇所がある（</a:t>
            </a:r>
            <a:r>
              <a:rPr lang="en-US" altLang="ja-JP" dirty="0" smtClean="0"/>
              <a:t>4</a:t>
            </a:r>
            <a:r>
              <a:rPr lang="ja-JP" altLang="en-US" dirty="0" smtClean="0"/>
              <a:t>か所）。特に軽度者における「食事」の時間に影響が出る可能性があるので留意が必要。</a:t>
            </a:r>
            <a:endParaRPr lang="en-US" altLang="ja-JP" dirty="0" smtClean="0"/>
          </a:p>
          <a:p>
            <a:pPr>
              <a:lnSpc>
                <a:spcPct val="120000"/>
              </a:lnSpc>
            </a:pPr>
            <a:r>
              <a:rPr lang="ja-JP" altLang="en-US" dirty="0" smtClean="0"/>
              <a:t>短期記憶における「ばらつきの因子」</a:t>
            </a:r>
            <a:endParaRPr lang="en-US" altLang="ja-JP" dirty="0" smtClean="0"/>
          </a:p>
          <a:p>
            <a:pPr lvl="1">
              <a:lnSpc>
                <a:spcPct val="120000"/>
              </a:lnSpc>
            </a:pPr>
            <a:r>
              <a:rPr lang="ja-JP" altLang="en-US" dirty="0" smtClean="0"/>
              <a:t>定義「面接調査の直前に何をしていたかを思い出す」を試行及び日頃の状態を検討する際の、基本とすること。</a:t>
            </a:r>
            <a:endParaRPr lang="en-US" altLang="ja-JP" dirty="0" smtClean="0"/>
          </a:p>
          <a:p>
            <a:pPr lvl="1">
              <a:lnSpc>
                <a:spcPct val="120000"/>
              </a:lnSpc>
            </a:pPr>
            <a:r>
              <a:rPr lang="ja-JP" altLang="en-US" dirty="0" smtClean="0"/>
              <a:t>「直前」の判断に対する考え方の差異</a:t>
            </a:r>
            <a:endParaRPr lang="en-US" altLang="ja-JP" dirty="0" smtClean="0"/>
          </a:p>
          <a:p>
            <a:pPr lvl="1">
              <a:lnSpc>
                <a:spcPct val="120000"/>
              </a:lnSpc>
            </a:pPr>
            <a:r>
              <a:rPr lang="ja-JP" altLang="en-US" dirty="0" smtClean="0"/>
              <a:t>他の調査項目と連動させるような判断基準は避ける。</a:t>
            </a:r>
            <a:endParaRPr lang="en-US" altLang="ja-JP" dirty="0" smtClean="0"/>
          </a:p>
          <a:p>
            <a:pPr lvl="1">
              <a:lnSpc>
                <a:spcPct val="120000"/>
              </a:lnSpc>
            </a:pPr>
            <a:r>
              <a:rPr kumimoji="1" lang="ja-JP" altLang="en-US" dirty="0" smtClean="0"/>
              <a:t>確認テスト（</a:t>
            </a:r>
            <a:r>
              <a:rPr kumimoji="1" lang="en-US" altLang="ja-JP" dirty="0" smtClean="0"/>
              <a:t>3</a:t>
            </a:r>
            <a:r>
              <a:rPr kumimoji="1" lang="ja-JP" altLang="en-US" dirty="0" smtClean="0"/>
              <a:t>品提示）</a:t>
            </a:r>
            <a:r>
              <a:rPr lang="ja-JP" altLang="en-US" dirty="0" smtClean="0"/>
              <a:t>の試行方法の誤り</a:t>
            </a:r>
            <a:endParaRPr lang="en-US" altLang="ja-JP" dirty="0" smtClean="0"/>
          </a:p>
          <a:p>
            <a:pPr lvl="2">
              <a:lnSpc>
                <a:spcPct val="120000"/>
              </a:lnSpc>
            </a:pPr>
            <a:r>
              <a:rPr lang="en-US" altLang="ja-JP" dirty="0" smtClean="0"/>
              <a:t>3</a:t>
            </a:r>
            <a:r>
              <a:rPr lang="ja-JP" altLang="en-US" dirty="0" smtClean="0"/>
              <a:t>品を提示し、</a:t>
            </a:r>
            <a:r>
              <a:rPr lang="en-US" altLang="ja-JP" dirty="0" smtClean="0"/>
              <a:t>3</a:t>
            </a:r>
            <a:r>
              <a:rPr lang="ja-JP" altLang="en-US" dirty="0" smtClean="0"/>
              <a:t>品を隠して、事後に</a:t>
            </a:r>
            <a:r>
              <a:rPr lang="en-US" altLang="ja-JP" dirty="0" smtClean="0"/>
              <a:t>3</a:t>
            </a:r>
            <a:r>
              <a:rPr lang="ja-JP" altLang="en-US" dirty="0" smtClean="0"/>
              <a:t>品を回答させる方法は誤り。</a:t>
            </a:r>
            <a:endParaRPr lang="en-US" altLang="ja-JP" dirty="0" smtClean="0"/>
          </a:p>
        </p:txBody>
      </p:sp>
    </p:spTree>
    <p:extLst>
      <p:ext uri="{BB962C8B-B14F-4D97-AF65-F5344CB8AC3E}">
        <p14:creationId xmlns:p14="http://schemas.microsoft.com/office/powerpoint/2010/main" val="405279686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6" name="コンテンツ プレースホルダー 3"/>
          <p:cNvSpPr>
            <a:spLocks noGrp="1"/>
          </p:cNvSpPr>
          <p:nvPr>
            <p:ph sz="quarter" idx="1"/>
          </p:nvPr>
        </p:nvSpPr>
        <p:spPr>
          <a:xfrm>
            <a:off x="566738" y="1340768"/>
            <a:ext cx="8253734" cy="5039890"/>
          </a:xfrm>
        </p:spPr>
        <p:txBody>
          <a:bodyPr>
            <a:normAutofit/>
          </a:bodyPr>
          <a:lstStyle/>
          <a:p>
            <a:pPr>
              <a:lnSpc>
                <a:spcPct val="120000"/>
              </a:lnSpc>
            </a:pPr>
            <a:r>
              <a:rPr lang="ja-JP" altLang="en-US" dirty="0" smtClean="0"/>
              <a:t>短期記憶「できない」が「はずれ値」を示す要因になりうる調査方法・判断基準</a:t>
            </a:r>
            <a:endParaRPr kumimoji="1" lang="en-US" altLang="ja-JP" dirty="0" smtClean="0"/>
          </a:p>
          <a:p>
            <a:pPr lvl="1">
              <a:lnSpc>
                <a:spcPct val="120000"/>
              </a:lnSpc>
            </a:pPr>
            <a:r>
              <a:rPr lang="ja-JP" altLang="en-US" dirty="0" smtClean="0"/>
              <a:t>３品提示の実施頻度が高く、かつ、誤答した場合に必ず「できない」を選択している場合。</a:t>
            </a:r>
            <a:r>
              <a:rPr lang="ja-JP" altLang="en-US" sz="2200" dirty="0" smtClean="0"/>
              <a:t>（３品提示は、面接調査の直前にしていたことをきく質問での確認が難しい場合に実施。）</a:t>
            </a:r>
            <a:endParaRPr lang="en-US" altLang="ja-JP" sz="2200" dirty="0" smtClean="0"/>
          </a:p>
          <a:p>
            <a:pPr lvl="1">
              <a:lnSpc>
                <a:spcPct val="120000"/>
              </a:lnSpc>
            </a:pPr>
            <a:r>
              <a:rPr lang="ja-JP" altLang="en-US" dirty="0" smtClean="0"/>
              <a:t>他の調査項目（「</a:t>
            </a:r>
            <a:r>
              <a:rPr lang="en-US" altLang="ja-JP" dirty="0" smtClean="0"/>
              <a:t>4-12</a:t>
            </a:r>
            <a:r>
              <a:rPr lang="ja-JP" altLang="en-US" dirty="0" smtClean="0"/>
              <a:t>ひどい物忘れ」「</a:t>
            </a:r>
            <a:r>
              <a:rPr lang="en-US" altLang="ja-JP" dirty="0" smtClean="0"/>
              <a:t>5-1</a:t>
            </a:r>
            <a:r>
              <a:rPr lang="ja-JP" altLang="en-US" dirty="0" smtClean="0"/>
              <a:t>薬の内服」「</a:t>
            </a:r>
            <a:r>
              <a:rPr lang="en-US" altLang="ja-JP" dirty="0" smtClean="0"/>
              <a:t>3-2</a:t>
            </a:r>
            <a:r>
              <a:rPr lang="ja-JP" altLang="en-US" dirty="0" smtClean="0"/>
              <a:t>毎日の日課を理解」）と連動させた選択を行っている場合。</a:t>
            </a:r>
            <a:endParaRPr lang="en-US" altLang="ja-JP" dirty="0" smtClean="0"/>
          </a:p>
          <a:p>
            <a:pPr lvl="1">
              <a:lnSpc>
                <a:spcPct val="120000"/>
              </a:lnSpc>
            </a:pPr>
            <a:endParaRPr lang="en-US" altLang="ja-JP" dirty="0" smtClean="0"/>
          </a:p>
          <a:p>
            <a:pPr lvl="1">
              <a:lnSpc>
                <a:spcPct val="120000"/>
              </a:lnSpc>
            </a:pPr>
            <a:endParaRPr lang="en-US" altLang="ja-JP" dirty="0" smtClean="0"/>
          </a:p>
          <a:p>
            <a:pPr lvl="2">
              <a:lnSpc>
                <a:spcPct val="120000"/>
              </a:lnSpc>
            </a:pPr>
            <a:endParaRPr lang="en-US" altLang="ja-JP" dirty="0" smtClean="0"/>
          </a:p>
          <a:p>
            <a:pPr lvl="2">
              <a:lnSpc>
                <a:spcPct val="120000"/>
              </a:lnSpc>
            </a:pPr>
            <a:endParaRPr lang="en-US" altLang="ja-JP" dirty="0" smtClean="0"/>
          </a:p>
        </p:txBody>
      </p:sp>
      <p:sp>
        <p:nvSpPr>
          <p:cNvPr id="7" name="正方形/長方形 6"/>
          <p:cNvSpPr/>
          <p:nvPr/>
        </p:nvSpPr>
        <p:spPr>
          <a:xfrm>
            <a:off x="2051720" y="5919663"/>
            <a:ext cx="6480719" cy="461665"/>
          </a:xfrm>
          <a:prstGeom prst="rect">
            <a:avLst/>
          </a:prstGeom>
          <a:ln>
            <a:solidFill>
              <a:schemeClr val="tx1"/>
            </a:solidFill>
            <a:prstDash val="sysDot"/>
          </a:ln>
        </p:spPr>
        <p:txBody>
          <a:bodyPr wrap="square">
            <a:spAutoFit/>
          </a:bodyPr>
          <a:lstStyle/>
          <a:p>
            <a:r>
              <a:rPr lang="en-US" altLang="ja-JP" sz="1200" dirty="0" smtClean="0">
                <a:solidFill>
                  <a:srgbClr val="000000"/>
                </a:solidFill>
                <a:latin typeface="+mn-ea"/>
                <a:ea typeface="+mn-ea"/>
              </a:rPr>
              <a:t>※</a:t>
            </a:r>
            <a:r>
              <a:rPr lang="ja-JP" altLang="en-US" sz="1200" dirty="0" smtClean="0">
                <a:solidFill>
                  <a:srgbClr val="000000"/>
                </a:solidFill>
                <a:latin typeface="+mn-ea"/>
                <a:ea typeface="+mn-ea"/>
              </a:rPr>
              <a:t>「</a:t>
            </a:r>
            <a:r>
              <a:rPr lang="ja-JP" altLang="en-US" sz="1200" dirty="0" smtClean="0">
                <a:solidFill>
                  <a:srgbClr val="000000"/>
                </a:solidFill>
                <a:latin typeface="+mn-ea"/>
              </a:rPr>
              <a:t>要介護認定における主治医意見書の実態把握と地域差の要因分析に関する調査研究事業</a:t>
            </a:r>
            <a:r>
              <a:rPr lang="ja-JP" altLang="en-US" sz="1200" dirty="0" smtClean="0">
                <a:solidFill>
                  <a:srgbClr val="000000"/>
                </a:solidFill>
                <a:latin typeface="ＭＳ ゴシック" pitchFamily="49" charset="-128"/>
                <a:ea typeface="ＭＳ ゴシック" pitchFamily="49" charset="-128"/>
              </a:rPr>
              <a:t>」</a:t>
            </a:r>
            <a:endParaRPr lang="en-US" altLang="ja-JP" sz="1200" dirty="0" smtClean="0">
              <a:solidFill>
                <a:srgbClr val="000000"/>
              </a:solidFill>
              <a:latin typeface="ＭＳ ゴシック" pitchFamily="49" charset="-128"/>
              <a:ea typeface="ＭＳ ゴシック" pitchFamily="49" charset="-128"/>
            </a:endParaRPr>
          </a:p>
          <a:p>
            <a:r>
              <a:rPr lang="ja-JP" altLang="en-US" sz="1200" dirty="0" smtClean="0">
                <a:solidFill>
                  <a:srgbClr val="000000"/>
                </a:solidFill>
                <a:latin typeface="ＭＳ ゴシック" pitchFamily="49" charset="-128"/>
                <a:ea typeface="ＭＳ ゴシック" pitchFamily="49" charset="-128"/>
              </a:rPr>
              <a:t>　（</a:t>
            </a:r>
            <a:r>
              <a:rPr lang="ja-JP" altLang="en-US" sz="1200" dirty="0" smtClean="0">
                <a:solidFill>
                  <a:srgbClr val="000000"/>
                </a:solidFill>
                <a:latin typeface="+mn-ea"/>
              </a:rPr>
              <a:t>平成</a:t>
            </a:r>
            <a:r>
              <a:rPr lang="en-US" altLang="ja-JP" sz="1200" dirty="0" smtClean="0">
                <a:solidFill>
                  <a:srgbClr val="000000"/>
                </a:solidFill>
                <a:latin typeface="+mn-ea"/>
              </a:rPr>
              <a:t>27</a:t>
            </a:r>
            <a:r>
              <a:rPr lang="ja-JP" altLang="en-US" sz="1200" dirty="0" smtClean="0">
                <a:solidFill>
                  <a:srgbClr val="000000"/>
                </a:solidFill>
                <a:latin typeface="+mn-ea"/>
              </a:rPr>
              <a:t>年度</a:t>
            </a:r>
            <a:r>
              <a:rPr lang="zh-TW" altLang="en-US" sz="1200" dirty="0" smtClean="0">
                <a:solidFill>
                  <a:srgbClr val="000000"/>
                </a:solidFill>
                <a:latin typeface="ＭＳ ゴシック" pitchFamily="49" charset="-128"/>
                <a:ea typeface="ＭＳ ゴシック" pitchFamily="49" charset="-128"/>
              </a:rPr>
              <a:t>老人保健健康増進等事業</a:t>
            </a:r>
            <a:r>
              <a:rPr lang="ja-JP" altLang="en-US" sz="1200" dirty="0" smtClean="0">
                <a:solidFill>
                  <a:srgbClr val="000000"/>
                </a:solidFill>
                <a:latin typeface="ＭＳ ゴシック" pitchFamily="49" charset="-128"/>
                <a:ea typeface="ＭＳ ゴシック" pitchFamily="49" charset="-128"/>
              </a:rPr>
              <a:t>）より</a:t>
            </a:r>
            <a:endParaRPr lang="en-US" altLang="ja-JP" sz="1200" dirty="0">
              <a:solidFill>
                <a:srgbClr val="000000"/>
              </a:solidFill>
              <a:latin typeface="+mn-ea"/>
              <a:ea typeface="+mn-ea"/>
            </a:endParaRPr>
          </a:p>
        </p:txBody>
      </p:sp>
    </p:spTree>
    <p:extLst>
      <p:ext uri="{BB962C8B-B14F-4D97-AF65-F5344CB8AC3E}">
        <p14:creationId xmlns:p14="http://schemas.microsoft.com/office/powerpoint/2010/main" val="405279686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lang="en-US" altLang="ja-JP" sz="3600" dirty="0" smtClean="0"/>
              <a:t>4</a:t>
            </a:r>
            <a:r>
              <a:rPr kumimoji="1" lang="ja-JP" altLang="en-US" sz="3600" dirty="0" smtClean="0"/>
              <a:t>群</a:t>
            </a:r>
            <a:r>
              <a:rPr lang="ja-JP" altLang="en-US" sz="6000" dirty="0" smtClean="0"/>
              <a:t>　　</a:t>
            </a:r>
            <a:endParaRPr kumimoji="1" lang="ja-JP" altLang="en-US" sz="4000" dirty="0"/>
          </a:p>
        </p:txBody>
      </p:sp>
      <p:sp>
        <p:nvSpPr>
          <p:cNvPr id="4" name="コンテンツ プレースホルダー 3"/>
          <p:cNvSpPr>
            <a:spLocks noGrp="1"/>
          </p:cNvSpPr>
          <p:nvPr>
            <p:ph sz="quarter" idx="1"/>
          </p:nvPr>
        </p:nvSpPr>
        <p:spPr>
          <a:xfrm>
            <a:off x="566738" y="1341438"/>
            <a:ext cx="8397750" cy="4967882"/>
          </a:xfrm>
        </p:spPr>
        <p:txBody>
          <a:bodyPr>
            <a:normAutofit fontScale="92500" lnSpcReduction="20000"/>
          </a:bodyPr>
          <a:lstStyle/>
          <a:p>
            <a:r>
              <a:rPr lang="ja-JP" altLang="en-US" sz="2400" dirty="0" smtClean="0"/>
              <a:t>全体的にばらつきは小さい。個別の調査項目で分岐せず、中間評価項目得点でのみ分岐する</a:t>
            </a:r>
            <a:r>
              <a:rPr lang="ja-JP" altLang="en-US" sz="1400" dirty="0" smtClean="0"/>
              <a:t>（</a:t>
            </a:r>
            <a:r>
              <a:rPr lang="en-US" altLang="ja-JP" sz="1400" dirty="0" smtClean="0"/>
              <a:t>BPSD</a:t>
            </a:r>
            <a:r>
              <a:rPr lang="ja-JP" altLang="en-US" sz="1400" dirty="0" smtClean="0"/>
              <a:t>関連の</a:t>
            </a:r>
            <a:r>
              <a:rPr lang="en-US" altLang="ja-JP" sz="1400" dirty="0" smtClean="0"/>
              <a:t>3-8</a:t>
            </a:r>
            <a:r>
              <a:rPr lang="ja-JP" altLang="en-US" sz="1400" dirty="0" err="1" smtClean="0"/>
              <a:t>、</a:t>
            </a:r>
            <a:r>
              <a:rPr lang="en-US" altLang="ja-JP" sz="1400" dirty="0" smtClean="0"/>
              <a:t>3-9</a:t>
            </a:r>
            <a:r>
              <a:rPr lang="ja-JP" altLang="en-US" sz="1400" dirty="0" smtClean="0"/>
              <a:t>については分岐がある）</a:t>
            </a:r>
            <a:r>
              <a:rPr lang="ja-JP" altLang="en-US" sz="2400" dirty="0" smtClean="0"/>
              <a:t>。</a:t>
            </a:r>
            <a:endParaRPr lang="en-US" altLang="ja-JP" sz="2400" dirty="0" smtClean="0"/>
          </a:p>
          <a:p>
            <a:endParaRPr lang="en-US" altLang="ja-JP" sz="1100" dirty="0" smtClean="0"/>
          </a:p>
          <a:p>
            <a:r>
              <a:rPr lang="ja-JP" altLang="en-US" sz="2400" dirty="0" smtClean="0"/>
              <a:t>特記事項の記載ポイントは２点　「行為への対応（介護の手間）」と「頻度」</a:t>
            </a:r>
            <a:endParaRPr lang="en-US" altLang="ja-JP" sz="2400" dirty="0" smtClean="0"/>
          </a:p>
          <a:p>
            <a:endParaRPr lang="en-US" altLang="ja-JP" sz="1200" dirty="0" smtClean="0"/>
          </a:p>
          <a:p>
            <a:r>
              <a:rPr lang="en-US" altLang="ja-JP" sz="2400" dirty="0" smtClean="0"/>
              <a:t>BPSD</a:t>
            </a:r>
            <a:r>
              <a:rPr lang="ja-JP" altLang="en-US" sz="2400" dirty="0" smtClean="0"/>
              <a:t>関連は、選択と特記事項で視点が異なる</a:t>
            </a:r>
            <a:endParaRPr lang="en-US" altLang="ja-JP" sz="2400" dirty="0" smtClean="0"/>
          </a:p>
          <a:p>
            <a:pPr lvl="1"/>
            <a:r>
              <a:rPr lang="ja-JP" altLang="en-US" sz="2000" dirty="0" smtClean="0"/>
              <a:t>選択基準＝ 「行動の有無」とその「頻度（ある・ときどきある）」</a:t>
            </a:r>
            <a:endParaRPr lang="en-US" altLang="ja-JP" sz="2000" dirty="0" smtClean="0"/>
          </a:p>
          <a:p>
            <a:pPr lvl="1"/>
            <a:r>
              <a:rPr lang="ja-JP" altLang="en-US" sz="2000" dirty="0" smtClean="0"/>
              <a:t>特記事項＝ 「介護の手間」の具体的な「内容」とその「頻度」</a:t>
            </a:r>
            <a:endParaRPr lang="en-US" altLang="ja-JP" sz="2000" dirty="0" smtClean="0"/>
          </a:p>
          <a:p>
            <a:pPr lvl="1"/>
            <a:endParaRPr lang="en-US" altLang="ja-JP" sz="1200" dirty="0" smtClean="0"/>
          </a:p>
          <a:p>
            <a:r>
              <a:rPr lang="ja-JP" altLang="en-US" sz="2400" dirty="0" smtClean="0"/>
              <a:t>そのため、「行動」の有無と「介護の手間」の有無が一致しないケースでは、特記事項が審査会にとって特に重要な情報となる。</a:t>
            </a:r>
            <a:endParaRPr lang="en-US" altLang="ja-JP" sz="2400" dirty="0" smtClean="0"/>
          </a:p>
          <a:p>
            <a:pPr lvl="1"/>
            <a:r>
              <a:rPr lang="ja-JP" altLang="en-US" sz="2000" u="sng" dirty="0" smtClean="0"/>
              <a:t>選択が「ある」であって「介護の手間」が発生していない場合</a:t>
            </a:r>
            <a:endParaRPr lang="en-US" altLang="ja-JP" sz="2000" u="sng" dirty="0" smtClean="0"/>
          </a:p>
          <a:p>
            <a:pPr lvl="1"/>
            <a:r>
              <a:rPr lang="ja-JP" altLang="en-US" sz="2000" u="sng" dirty="0" smtClean="0"/>
              <a:t>選択が「ない」であって「介護の手間」が発生している場合</a:t>
            </a:r>
            <a:endParaRPr lang="en-US" altLang="ja-JP" sz="2000" u="sng" dirty="0" smtClean="0"/>
          </a:p>
          <a:p>
            <a:pPr lvl="1"/>
            <a:endParaRPr lang="en-US" altLang="ja-JP" sz="1200" dirty="0" smtClean="0"/>
          </a:p>
          <a:p>
            <a:r>
              <a:rPr lang="ja-JP" altLang="en-US" sz="2400" dirty="0" smtClean="0"/>
              <a:t>他方、第</a:t>
            </a:r>
            <a:r>
              <a:rPr lang="en-US" altLang="ja-JP" sz="2400" dirty="0" smtClean="0"/>
              <a:t>4</a:t>
            </a:r>
            <a:r>
              <a:rPr lang="ja-JP" altLang="en-US" sz="2400" dirty="0" smtClean="0"/>
              <a:t>群の項目は、家族等への聞き取りによることから、定義にうまく当てはまらない場合や、頻度等が不詳な場合が発生しうるが、これらについても特記事項に記載することが重要。</a:t>
            </a:r>
            <a:endParaRPr lang="en-US" altLang="ja-JP" sz="2400" dirty="0" smtClean="0"/>
          </a:p>
        </p:txBody>
      </p:sp>
    </p:spTree>
    <p:extLst>
      <p:ext uri="{BB962C8B-B14F-4D97-AF65-F5344CB8AC3E}">
        <p14:creationId xmlns:p14="http://schemas.microsoft.com/office/powerpoint/2010/main" val="405279686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軽度者と重度者の特記事項のポイント</a:t>
            </a:r>
            <a:endParaRPr kumimoji="1" lang="ja-JP" altLang="en-US" dirty="0"/>
          </a:p>
        </p:txBody>
      </p:sp>
      <p:sp>
        <p:nvSpPr>
          <p:cNvPr id="3" name="コンテンツ プレースホルダ 2"/>
          <p:cNvSpPr>
            <a:spLocks noGrp="1"/>
          </p:cNvSpPr>
          <p:nvPr>
            <p:ph idx="1"/>
          </p:nvPr>
        </p:nvSpPr>
        <p:spPr>
          <a:xfrm>
            <a:off x="566738" y="1341438"/>
            <a:ext cx="8001000" cy="4967882"/>
          </a:xfrm>
        </p:spPr>
        <p:txBody>
          <a:bodyPr>
            <a:normAutofit fontScale="85000" lnSpcReduction="20000"/>
          </a:bodyPr>
          <a:lstStyle/>
          <a:p>
            <a:r>
              <a:rPr kumimoji="1" lang="ja-JP" altLang="en-US" dirty="0" smtClean="0"/>
              <a:t>最軽度者：</a:t>
            </a:r>
            <a:r>
              <a:rPr kumimoji="1" lang="ja-JP" altLang="en-US" sz="3000" dirty="0" smtClean="0">
                <a:latin typeface="+mn-lt"/>
                <a:ea typeface="+mn-ea"/>
              </a:rPr>
              <a:t>第</a:t>
            </a:r>
            <a:r>
              <a:rPr kumimoji="1" lang="en-US" altLang="ja-JP" sz="3000" dirty="0" smtClean="0">
                <a:latin typeface="+mn-lt"/>
                <a:ea typeface="+mn-ea"/>
              </a:rPr>
              <a:t>2</a:t>
            </a:r>
            <a:r>
              <a:rPr kumimoji="1" lang="ja-JP" altLang="en-US" sz="3000" dirty="0" smtClean="0">
                <a:latin typeface="+mn-lt"/>
                <a:ea typeface="+mn-ea"/>
              </a:rPr>
              <a:t>群の選択のほとんどが「介助されていない」となる軽度者</a:t>
            </a:r>
            <a:endParaRPr kumimoji="1" lang="en-US" altLang="ja-JP" sz="3000" dirty="0" smtClean="0">
              <a:latin typeface="+mn-lt"/>
              <a:ea typeface="+mn-ea"/>
            </a:endParaRPr>
          </a:p>
          <a:p>
            <a:pPr lvl="1"/>
            <a:r>
              <a:rPr kumimoji="1" lang="en-US" altLang="ja-JP" sz="2600" dirty="0" smtClean="0">
                <a:latin typeface="+mn-lt"/>
                <a:ea typeface="+mn-ea"/>
              </a:rPr>
              <a:t>【</a:t>
            </a:r>
            <a:r>
              <a:rPr kumimoji="1" lang="ja-JP" altLang="en-US" sz="2600" dirty="0" smtClean="0">
                <a:latin typeface="+mn-lt"/>
                <a:ea typeface="+mn-ea"/>
              </a:rPr>
              <a:t>移動</a:t>
            </a:r>
            <a:r>
              <a:rPr kumimoji="1" lang="en-US" altLang="ja-JP" sz="2600" dirty="0" smtClean="0">
                <a:latin typeface="+mn-lt"/>
                <a:ea typeface="+mn-ea"/>
              </a:rPr>
              <a:t>】 </a:t>
            </a:r>
            <a:r>
              <a:rPr kumimoji="1" lang="ja-JP" altLang="en-US" sz="2600" dirty="0" smtClean="0">
                <a:latin typeface="+mn-lt"/>
                <a:ea typeface="+mn-ea"/>
              </a:rPr>
              <a:t>外出時の移動の状況、転倒等の頻度</a:t>
            </a:r>
            <a:endParaRPr kumimoji="1" lang="en-US" altLang="ja-JP" sz="2600" dirty="0" smtClean="0">
              <a:latin typeface="+mn-lt"/>
              <a:ea typeface="+mn-ea"/>
            </a:endParaRPr>
          </a:p>
          <a:p>
            <a:pPr lvl="1"/>
            <a:r>
              <a:rPr lang="en-US" altLang="ja-JP" dirty="0" smtClean="0"/>
              <a:t>【</a:t>
            </a:r>
            <a:r>
              <a:rPr lang="ja-JP" altLang="en-US" dirty="0" smtClean="0"/>
              <a:t>排泄</a:t>
            </a:r>
            <a:r>
              <a:rPr lang="en-US" altLang="ja-JP" dirty="0" smtClean="0"/>
              <a:t>】 </a:t>
            </a:r>
            <a:r>
              <a:rPr lang="ja-JP" altLang="en-US" dirty="0" smtClean="0"/>
              <a:t>排泄方法と失敗の有無</a:t>
            </a:r>
            <a:r>
              <a:rPr lang="ja-JP" altLang="en-US" sz="2400" dirty="0" smtClean="0"/>
              <a:t>（昼夜の違い、頻度など）</a:t>
            </a:r>
            <a:endParaRPr lang="en-US" altLang="ja-JP" sz="2400" dirty="0" smtClean="0"/>
          </a:p>
          <a:p>
            <a:pPr lvl="1"/>
            <a:r>
              <a:rPr lang="en-US" altLang="ja-JP" sz="2400" dirty="0" smtClean="0"/>
              <a:t>【</a:t>
            </a:r>
            <a:r>
              <a:rPr lang="ja-JP" altLang="en-US" sz="2400" dirty="0" smtClean="0"/>
              <a:t>間接生活介助</a:t>
            </a:r>
            <a:r>
              <a:rPr lang="en-US" altLang="ja-JP" sz="2400" dirty="0" smtClean="0"/>
              <a:t>】 </a:t>
            </a:r>
            <a:r>
              <a:rPr lang="ja-JP" altLang="en-US" sz="2400" dirty="0" smtClean="0"/>
              <a:t>第５群を中心とした生活支援の状況</a:t>
            </a:r>
            <a:endParaRPr kumimoji="1" lang="en-US" altLang="ja-JP" sz="2600" dirty="0" smtClean="0">
              <a:latin typeface="+mn-lt"/>
              <a:ea typeface="+mn-ea"/>
            </a:endParaRPr>
          </a:p>
          <a:p>
            <a:pPr lvl="1"/>
            <a:endParaRPr kumimoji="1" lang="en-US" altLang="ja-JP" dirty="0" smtClean="0"/>
          </a:p>
          <a:p>
            <a:r>
              <a:rPr kumimoji="1" lang="ja-JP" altLang="en-US" dirty="0" smtClean="0"/>
              <a:t>最重度者：第</a:t>
            </a:r>
            <a:r>
              <a:rPr kumimoji="1" lang="en-US" altLang="ja-JP" dirty="0" smtClean="0"/>
              <a:t>2</a:t>
            </a:r>
            <a:r>
              <a:rPr kumimoji="1" lang="ja-JP" altLang="en-US" dirty="0" smtClean="0"/>
              <a:t>群の選択のほとんどが「全介助」となるような寝たきり等の最重度者</a:t>
            </a:r>
            <a:endParaRPr kumimoji="1" lang="en-US" altLang="ja-JP" dirty="0" smtClean="0"/>
          </a:p>
          <a:p>
            <a:pPr lvl="1"/>
            <a:r>
              <a:rPr lang="en-US" altLang="ja-JP" dirty="0" smtClean="0"/>
              <a:t>【</a:t>
            </a:r>
            <a:r>
              <a:rPr lang="ja-JP" altLang="en-US" dirty="0" smtClean="0"/>
              <a:t>医療関連</a:t>
            </a:r>
            <a:r>
              <a:rPr lang="en-US" altLang="ja-JP" dirty="0" smtClean="0"/>
              <a:t>】 </a:t>
            </a:r>
            <a:r>
              <a:rPr lang="ja-JP" altLang="en-US" dirty="0" smtClean="0"/>
              <a:t>経管栄養にかかる時間や処置、喀痰吸引の回数、褥瘡の処置</a:t>
            </a:r>
            <a:endParaRPr lang="en-US" altLang="ja-JP" dirty="0" smtClean="0"/>
          </a:p>
          <a:p>
            <a:pPr lvl="1"/>
            <a:r>
              <a:rPr lang="en-US" altLang="ja-JP" dirty="0" smtClean="0"/>
              <a:t>【BPSD</a:t>
            </a:r>
            <a:r>
              <a:rPr lang="ja-JP" altLang="en-US" dirty="0" smtClean="0"/>
              <a:t>関連</a:t>
            </a:r>
            <a:r>
              <a:rPr lang="en-US" altLang="ja-JP" dirty="0" smtClean="0"/>
              <a:t>】 </a:t>
            </a:r>
            <a:r>
              <a:rPr lang="ja-JP" altLang="en-US" dirty="0" smtClean="0"/>
              <a:t>（カテーテル等の抜去など）の介護の手間</a:t>
            </a:r>
            <a:endParaRPr lang="en-US" altLang="ja-JP" dirty="0" smtClean="0"/>
          </a:p>
          <a:p>
            <a:pPr lvl="1"/>
            <a:r>
              <a:rPr lang="en-US" altLang="ja-JP" dirty="0" smtClean="0"/>
              <a:t>【</a:t>
            </a:r>
            <a:r>
              <a:rPr lang="ja-JP" altLang="en-US" dirty="0" smtClean="0"/>
              <a:t>食事</a:t>
            </a:r>
            <a:r>
              <a:rPr lang="en-US" altLang="ja-JP" dirty="0" smtClean="0"/>
              <a:t>】 </a:t>
            </a:r>
            <a:r>
              <a:rPr lang="ja-JP" altLang="en-US" dirty="0" smtClean="0"/>
              <a:t>食事摂取の介護にかかる時間</a:t>
            </a:r>
            <a:endParaRPr lang="en-US" altLang="ja-JP" dirty="0" smtClean="0"/>
          </a:p>
          <a:p>
            <a:pPr lvl="1"/>
            <a:r>
              <a:rPr lang="en-US" altLang="ja-JP" dirty="0" smtClean="0"/>
              <a:t>【</a:t>
            </a:r>
            <a:r>
              <a:rPr lang="ja-JP" altLang="en-US" dirty="0" smtClean="0"/>
              <a:t>排泄</a:t>
            </a:r>
            <a:r>
              <a:rPr lang="en-US" altLang="ja-JP" dirty="0" smtClean="0"/>
              <a:t>】 </a:t>
            </a:r>
            <a:r>
              <a:rPr lang="ja-JP" altLang="en-US" dirty="0" smtClean="0"/>
              <a:t>おむつ交換にかかる介護の手間（回数、拘縮・介護抵抗・不潔行為などの有無）</a:t>
            </a:r>
            <a:endParaRPr lang="en-US" altLang="ja-JP" dirty="0" smtClean="0"/>
          </a:p>
          <a:p>
            <a:pPr lvl="1"/>
            <a:r>
              <a:rPr lang="en-US" altLang="ja-JP" dirty="0" smtClean="0"/>
              <a:t>【</a:t>
            </a:r>
            <a:r>
              <a:rPr lang="ja-JP" altLang="en-US" dirty="0" smtClean="0"/>
              <a:t>移乗</a:t>
            </a:r>
            <a:r>
              <a:rPr lang="en-US" altLang="ja-JP" dirty="0" smtClean="0"/>
              <a:t>】 </a:t>
            </a:r>
            <a:r>
              <a:rPr lang="ja-JP" altLang="en-US" dirty="0" smtClean="0"/>
              <a:t>体位交換にかかる介護の手間</a:t>
            </a:r>
            <a:endParaRPr lang="en-US" altLang="ja-JP" dirty="0" smtClean="0"/>
          </a:p>
          <a:p>
            <a:pPr lvl="1"/>
            <a:endParaRPr lang="en-US" altLang="ja-JP" dirty="0" smtClean="0"/>
          </a:p>
          <a:p>
            <a:pPr lvl="1"/>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341438"/>
            <a:ext cx="8001000" cy="5111898"/>
          </a:xfrm>
        </p:spPr>
        <p:txBody>
          <a:bodyPr>
            <a:normAutofit fontScale="85000" lnSpcReduction="20000"/>
          </a:bodyPr>
          <a:lstStyle/>
          <a:p>
            <a:pPr eaLnBrk="1" hangingPunct="1">
              <a:lnSpc>
                <a:spcPct val="110000"/>
              </a:lnSpc>
            </a:pPr>
            <a:r>
              <a:rPr lang="ja-JP" altLang="en-US" sz="2600" dirty="0" smtClean="0"/>
              <a:t>個別の状況に対する「個別の解釈」は基本的に厚生労働省が提示している</a:t>
            </a:r>
            <a:r>
              <a:rPr lang="ja-JP" altLang="en-US" sz="2600" b="1" dirty="0" smtClean="0"/>
              <a:t>「認定調査員テキスト</a:t>
            </a:r>
            <a:r>
              <a:rPr lang="en-US" altLang="ja-JP" sz="2600" b="1" dirty="0" smtClean="0"/>
              <a:t>2009</a:t>
            </a:r>
            <a:r>
              <a:rPr lang="ja-JP" altLang="en-US" sz="2600" b="1" dirty="0" smtClean="0"/>
              <a:t>（改訂版）」「要介護認定等の方法の見直しに係るＱ＆Ａ」</a:t>
            </a:r>
            <a:r>
              <a:rPr lang="ja-JP" altLang="en-US" sz="1600" dirty="0" smtClean="0"/>
              <a:t>（平成</a:t>
            </a:r>
            <a:r>
              <a:rPr lang="en-US" altLang="ja-JP" sz="1600" dirty="0" smtClean="0"/>
              <a:t>21</a:t>
            </a:r>
            <a:r>
              <a:rPr lang="ja-JP" altLang="en-US" sz="1600" dirty="0" smtClean="0"/>
              <a:t>年</a:t>
            </a:r>
            <a:r>
              <a:rPr lang="en-US" altLang="ja-JP" sz="1600" dirty="0" smtClean="0"/>
              <a:t>9</a:t>
            </a:r>
            <a:r>
              <a:rPr lang="ja-JP" altLang="en-US" sz="1600" dirty="0" smtClean="0"/>
              <a:t>月</a:t>
            </a:r>
            <a:r>
              <a:rPr lang="en-US" altLang="ja-JP" sz="1600" dirty="0" smtClean="0"/>
              <a:t>30</a:t>
            </a:r>
            <a:r>
              <a:rPr lang="ja-JP" altLang="en-US" sz="1600" dirty="0" smtClean="0"/>
              <a:t>日）</a:t>
            </a:r>
            <a:r>
              <a:rPr lang="ja-JP" altLang="en-US" sz="2600" dirty="0" smtClean="0"/>
              <a:t>以外には存在しない。 （本テキスト巻末資料参照）</a:t>
            </a:r>
            <a:r>
              <a:rPr lang="en-US" altLang="ja-JP" sz="2800" dirty="0" smtClean="0"/>
              <a:t/>
            </a:r>
            <a:br>
              <a:rPr lang="en-US" altLang="ja-JP" sz="2800" dirty="0" smtClean="0"/>
            </a:br>
            <a:endParaRPr lang="en-US" altLang="ja-JP" sz="2800" dirty="0" smtClean="0"/>
          </a:p>
          <a:p>
            <a:pPr eaLnBrk="1" hangingPunct="1">
              <a:lnSpc>
                <a:spcPct val="110000"/>
              </a:lnSpc>
            </a:pPr>
            <a:r>
              <a:rPr lang="ja-JP" altLang="en-US" sz="2800" dirty="0" smtClean="0"/>
              <a:t>個別解釈を示した場合の問題点</a:t>
            </a:r>
            <a:endParaRPr lang="en-US" altLang="ja-JP" sz="2800" dirty="0" smtClean="0"/>
          </a:p>
          <a:p>
            <a:pPr lvl="1" eaLnBrk="1" hangingPunct="1">
              <a:lnSpc>
                <a:spcPct val="110000"/>
              </a:lnSpc>
            </a:pPr>
            <a:r>
              <a:rPr lang="ja-JP" altLang="en-US" sz="2400" dirty="0" smtClean="0"/>
              <a:t>無限に発生する「個別の状況」</a:t>
            </a:r>
            <a:endParaRPr lang="en-US" altLang="ja-JP" sz="2400" dirty="0" smtClean="0"/>
          </a:p>
          <a:p>
            <a:pPr lvl="2" eaLnBrk="1" hangingPunct="1">
              <a:lnSpc>
                <a:spcPct val="110000"/>
              </a:lnSpc>
            </a:pPr>
            <a:r>
              <a:rPr lang="ja-JP" altLang="en-US" sz="1800" dirty="0" smtClean="0"/>
              <a:t>「座位保持」における座位と考えられる背中の「角度」</a:t>
            </a:r>
            <a:endParaRPr lang="en-US" altLang="ja-JP" sz="1800" dirty="0" smtClean="0"/>
          </a:p>
          <a:p>
            <a:pPr lvl="2" eaLnBrk="1" hangingPunct="1">
              <a:lnSpc>
                <a:spcPct val="110000"/>
              </a:lnSpc>
            </a:pPr>
            <a:r>
              <a:rPr lang="ja-JP" altLang="en-US" sz="1800" dirty="0" smtClean="0"/>
              <a:t>「生年月日」における「数日のずれ」の「日数」</a:t>
            </a:r>
            <a:endParaRPr lang="en-US" altLang="ja-JP" sz="1800" dirty="0" smtClean="0"/>
          </a:p>
          <a:p>
            <a:pPr lvl="2" eaLnBrk="1" hangingPunct="1">
              <a:lnSpc>
                <a:spcPct val="110000"/>
              </a:lnSpc>
            </a:pPr>
            <a:r>
              <a:rPr lang="ja-JP" altLang="en-US" sz="1800" dirty="0" smtClean="0"/>
              <a:t>「麻痺（上肢）」における腕の「角度」と「静止」の時間</a:t>
            </a:r>
            <a:endParaRPr lang="en-US" altLang="ja-JP" sz="1800" dirty="0" smtClean="0"/>
          </a:p>
          <a:p>
            <a:pPr lvl="2" eaLnBrk="1" hangingPunct="1">
              <a:lnSpc>
                <a:spcPct val="110000"/>
              </a:lnSpc>
            </a:pPr>
            <a:r>
              <a:rPr lang="ja-JP" altLang="en-US" sz="1800" dirty="0" smtClean="0"/>
              <a:t>「簡単な調理」における「即席</a:t>
            </a:r>
            <a:r>
              <a:rPr lang="ja-JP" altLang="en-US" sz="1800" dirty="0" err="1" smtClean="0"/>
              <a:t>めん</a:t>
            </a:r>
            <a:r>
              <a:rPr lang="ja-JP" altLang="en-US" sz="1800" dirty="0" smtClean="0"/>
              <a:t>」に含まれるもの　／等</a:t>
            </a:r>
            <a:endParaRPr lang="en-US" altLang="ja-JP" sz="1800" dirty="0" smtClean="0"/>
          </a:p>
          <a:p>
            <a:pPr lvl="2" eaLnBrk="1" hangingPunct="1">
              <a:lnSpc>
                <a:spcPct val="110000"/>
              </a:lnSpc>
            </a:pPr>
            <a:endParaRPr lang="en-US" altLang="ja-JP" sz="1800" dirty="0" smtClean="0"/>
          </a:p>
          <a:p>
            <a:pPr lvl="1" eaLnBrk="1" hangingPunct="1">
              <a:lnSpc>
                <a:spcPct val="110000"/>
              </a:lnSpc>
            </a:pPr>
            <a:r>
              <a:rPr lang="ja-JP" altLang="en-US" sz="2400" dirty="0" smtClean="0"/>
              <a:t>個別の解釈を示した場合、全国すべての調査員が、これら多数の「個別の解釈」を把握しない限り、標準化は進まない。</a:t>
            </a:r>
            <a:endParaRPr lang="en-US" altLang="ja-JP" sz="2400" dirty="0" smtClean="0"/>
          </a:p>
          <a:p>
            <a:pPr lvl="1" eaLnBrk="1" hangingPunct="1">
              <a:lnSpc>
                <a:spcPct val="110000"/>
              </a:lnSpc>
            </a:pPr>
            <a:r>
              <a:rPr lang="ja-JP" altLang="en-US" sz="2400" dirty="0" smtClean="0"/>
              <a:t>全体のばらつきが一次判定に影響を及ぼすと考えられるような疑義が発生している場合には、必要に応じて「</a:t>
            </a:r>
            <a:r>
              <a:rPr lang="en-US" altLang="ja-JP" sz="2400" dirty="0" smtClean="0"/>
              <a:t>Q&amp;A</a:t>
            </a:r>
            <a:r>
              <a:rPr lang="ja-JP" altLang="en-US" sz="2400" dirty="0" smtClean="0"/>
              <a:t>」を発出する。</a:t>
            </a:r>
            <a:endParaRPr lang="en-US" altLang="ja-JP"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第１群　</a:t>
            </a:r>
            <a:r>
              <a:rPr lang="ja-JP" altLang="en-US" sz="2000" dirty="0" smtClean="0"/>
              <a:t>　</a:t>
            </a:r>
            <a:r>
              <a:rPr lang="en-US" altLang="ja-JP" sz="2000" dirty="0" smtClean="0"/>
              <a:t>1-1</a:t>
            </a:r>
            <a:r>
              <a:rPr lang="ja-JP" altLang="en-US" sz="2000" dirty="0" smtClean="0"/>
              <a:t>：麻痺等の有無（下肢）</a:t>
            </a:r>
            <a:endParaRPr kumimoji="1" lang="ja-JP" altLang="en-US" sz="2000" dirty="0"/>
          </a:p>
        </p:txBody>
      </p:sp>
      <p:sp>
        <p:nvSpPr>
          <p:cNvPr id="4" name="コンテンツ プレースホルダー 3"/>
          <p:cNvSpPr>
            <a:spLocks noGrp="1"/>
          </p:cNvSpPr>
          <p:nvPr>
            <p:ph sz="quarter" idx="1"/>
          </p:nvPr>
        </p:nvSpPr>
        <p:spPr>
          <a:xfrm>
            <a:off x="566738" y="1341438"/>
            <a:ext cx="8253734" cy="5039890"/>
          </a:xfrm>
        </p:spPr>
        <p:txBody>
          <a:bodyPr>
            <a:normAutofit/>
          </a:bodyPr>
          <a:lstStyle/>
          <a:p>
            <a:pPr>
              <a:lnSpc>
                <a:spcPct val="120000"/>
              </a:lnSpc>
            </a:pPr>
            <a:r>
              <a:rPr lang="ja-JP" altLang="en-US" dirty="0" smtClean="0"/>
              <a:t>下肢麻痺</a:t>
            </a:r>
            <a:r>
              <a:rPr kumimoji="1" lang="ja-JP" altLang="en-US" dirty="0" smtClean="0"/>
              <a:t>における「ばらつきの因子」</a:t>
            </a:r>
            <a:endParaRPr kumimoji="1" lang="en-US" altLang="ja-JP" dirty="0" smtClean="0"/>
          </a:p>
          <a:p>
            <a:pPr lvl="1">
              <a:lnSpc>
                <a:spcPct val="120000"/>
              </a:lnSpc>
            </a:pPr>
            <a:r>
              <a:rPr lang="ja-JP" altLang="en-US" dirty="0" smtClean="0"/>
              <a:t>「麻痺等（筋力の低下や麻痺等の有無）」の有無は、「確認動作」に基づいて評価されることが原則。</a:t>
            </a:r>
            <a:endParaRPr lang="en-US" altLang="ja-JP" dirty="0" smtClean="0"/>
          </a:p>
          <a:p>
            <a:pPr lvl="1">
              <a:lnSpc>
                <a:spcPct val="120000"/>
              </a:lnSpc>
            </a:pPr>
            <a:r>
              <a:rPr lang="ja-JP" altLang="en-US" dirty="0" smtClean="0"/>
              <a:t>主観的な「筋力の低下」だけで選択しないよう留意。</a:t>
            </a:r>
            <a:endParaRPr lang="en-US" altLang="ja-JP" dirty="0" smtClean="0"/>
          </a:p>
          <a:p>
            <a:pPr lvl="1">
              <a:lnSpc>
                <a:spcPct val="120000"/>
              </a:lnSpc>
            </a:pPr>
            <a:r>
              <a:rPr lang="ja-JP" altLang="en-US" dirty="0" smtClean="0"/>
              <a:t>他調査項目（歩行や移動）と連動させるような判断基準は避ける。</a:t>
            </a:r>
            <a:endParaRPr lang="en-US" altLang="ja-JP" dirty="0" smtClean="0"/>
          </a:p>
          <a:p>
            <a:pPr lvl="1">
              <a:lnSpc>
                <a:spcPct val="120000"/>
              </a:lnSpc>
            </a:pPr>
            <a:r>
              <a:rPr kumimoji="1" lang="ja-JP" altLang="en-US" dirty="0" smtClean="0"/>
              <a:t>なお、「その</a:t>
            </a:r>
            <a:r>
              <a:rPr lang="ja-JP" altLang="en-US" dirty="0" smtClean="0"/>
              <a:t>他」については、特記事項の記載に留意する（中間評価項目得点における「その他の四肢の麻痺」とは異なる）。</a:t>
            </a:r>
            <a:endParaRPr lang="en-US" altLang="ja-JP" dirty="0" smtClean="0"/>
          </a:p>
          <a:p>
            <a:pPr lvl="2">
              <a:lnSpc>
                <a:spcPct val="120000"/>
              </a:lnSpc>
            </a:pPr>
            <a:endParaRPr lang="en-US" altLang="ja-JP" dirty="0" smtClean="0"/>
          </a:p>
          <a:p>
            <a:pPr lvl="2">
              <a:lnSpc>
                <a:spcPct val="120000"/>
              </a:lnSpc>
            </a:pPr>
            <a:endParaRPr lang="en-US" altLang="ja-JP" dirty="0" smtClean="0"/>
          </a:p>
        </p:txBody>
      </p:sp>
    </p:spTree>
    <p:extLst>
      <p:ext uri="{BB962C8B-B14F-4D97-AF65-F5344CB8AC3E}">
        <p14:creationId xmlns:p14="http://schemas.microsoft.com/office/powerpoint/2010/main" val="26321030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268760"/>
            <a:ext cx="8001000" cy="5400600"/>
          </a:xfrm>
        </p:spPr>
        <p:txBody>
          <a:bodyPr>
            <a:normAutofit fontScale="85000" lnSpcReduction="20000"/>
          </a:bodyPr>
          <a:lstStyle/>
          <a:p>
            <a:pPr eaLnBrk="1" hangingPunct="1">
              <a:lnSpc>
                <a:spcPct val="110000"/>
              </a:lnSpc>
            </a:pPr>
            <a:r>
              <a:rPr lang="ja-JP" altLang="en-US" sz="2600" dirty="0" smtClean="0"/>
              <a:t>調査員からの疑義・問い合わせにどのように対応するべきか。</a:t>
            </a:r>
            <a:endParaRPr lang="en-US" altLang="ja-JP" sz="2600" dirty="0" smtClean="0"/>
          </a:p>
          <a:p>
            <a:pPr lvl="1" eaLnBrk="1" hangingPunct="1">
              <a:lnSpc>
                <a:spcPct val="110000"/>
              </a:lnSpc>
            </a:pPr>
            <a:r>
              <a:rPr lang="ja-JP" altLang="en-US" sz="2200" dirty="0" smtClean="0"/>
              <a:t>「優先順位」を意識する</a:t>
            </a:r>
            <a:endParaRPr lang="en-US" altLang="ja-JP" sz="2200" dirty="0" smtClean="0"/>
          </a:p>
          <a:p>
            <a:pPr lvl="2" eaLnBrk="1" hangingPunct="1">
              <a:lnSpc>
                <a:spcPct val="110000"/>
              </a:lnSpc>
            </a:pPr>
            <a:r>
              <a:rPr lang="ja-JP" altLang="en-US" sz="1900" dirty="0" smtClean="0"/>
              <a:t>要介護認定等基準時間への影響</a:t>
            </a:r>
            <a:endParaRPr lang="en-US" altLang="ja-JP" sz="1900" dirty="0" smtClean="0"/>
          </a:p>
          <a:p>
            <a:pPr lvl="2" eaLnBrk="1" hangingPunct="1">
              <a:lnSpc>
                <a:spcPct val="110000"/>
              </a:lnSpc>
            </a:pPr>
            <a:r>
              <a:rPr lang="ja-JP" altLang="en-US" sz="1900" dirty="0" smtClean="0"/>
              <a:t>質問が特殊なケースを想定していないか</a:t>
            </a:r>
            <a:endParaRPr lang="en-US" altLang="ja-JP" sz="1900" dirty="0" smtClean="0"/>
          </a:p>
          <a:p>
            <a:pPr lvl="1" eaLnBrk="1" hangingPunct="1">
              <a:lnSpc>
                <a:spcPct val="110000"/>
              </a:lnSpc>
            </a:pPr>
            <a:r>
              <a:rPr lang="ja-JP" altLang="en-US" sz="2200" dirty="0" smtClean="0"/>
              <a:t>質問そのものが、基本原則を誤解している場合は要注意</a:t>
            </a:r>
            <a:endParaRPr lang="en-US" altLang="ja-JP" sz="2200" dirty="0" smtClean="0"/>
          </a:p>
          <a:p>
            <a:pPr lvl="2" eaLnBrk="1" hangingPunct="1">
              <a:lnSpc>
                <a:spcPct val="110000"/>
              </a:lnSpc>
            </a:pPr>
            <a:r>
              <a:rPr lang="ja-JP" altLang="en-US" sz="1900" dirty="0" smtClean="0"/>
              <a:t>基本原則（特に評価軸）を理解していない質問等</a:t>
            </a:r>
            <a:endParaRPr lang="en-US" altLang="ja-JP" sz="1900" dirty="0" smtClean="0"/>
          </a:p>
          <a:p>
            <a:pPr lvl="2" eaLnBrk="1" hangingPunct="1">
              <a:lnSpc>
                <a:spcPct val="110000"/>
              </a:lnSpc>
            </a:pPr>
            <a:r>
              <a:rPr lang="ja-JP" altLang="en-US" sz="1900" dirty="0" smtClean="0"/>
              <a:t>適切に基本原則を理解した上で選択を行い、個別の状況については特記事項に記載することとする</a:t>
            </a:r>
            <a:endParaRPr lang="en-US" altLang="ja-JP" sz="1900" dirty="0" smtClean="0"/>
          </a:p>
          <a:p>
            <a:pPr lvl="1" eaLnBrk="1" hangingPunct="1">
              <a:lnSpc>
                <a:spcPct val="110000"/>
              </a:lnSpc>
            </a:pPr>
            <a:r>
              <a:rPr lang="ja-JP" altLang="en-US" sz="2200" dirty="0" smtClean="0"/>
              <a:t>ローカルルールをつくる際は、負担軽減効果をよく吟味する</a:t>
            </a:r>
            <a:endParaRPr lang="en-US" altLang="ja-JP" sz="2200" dirty="0" smtClean="0"/>
          </a:p>
          <a:p>
            <a:pPr lvl="2" eaLnBrk="1" hangingPunct="1">
              <a:lnSpc>
                <a:spcPct val="110000"/>
              </a:lnSpc>
            </a:pPr>
            <a:r>
              <a:rPr lang="ja-JP" altLang="en-US" sz="1800" dirty="0" smtClean="0"/>
              <a:t>ルールをつくることで、逆に質問が増えないか</a:t>
            </a:r>
            <a:endParaRPr lang="en-US" altLang="ja-JP" sz="1800" dirty="0" smtClean="0"/>
          </a:p>
          <a:p>
            <a:pPr lvl="1" eaLnBrk="1" hangingPunct="1">
              <a:lnSpc>
                <a:spcPct val="110000"/>
              </a:lnSpc>
            </a:pPr>
            <a:r>
              <a:rPr lang="ja-JP" altLang="en-US" sz="2200" dirty="0" smtClean="0"/>
              <a:t>詳細な個別の解釈を求める調査員へのヒント</a:t>
            </a:r>
            <a:endParaRPr lang="en-US" altLang="ja-JP" sz="2200" dirty="0" smtClean="0"/>
          </a:p>
          <a:p>
            <a:pPr lvl="2" eaLnBrk="1" hangingPunct="1">
              <a:lnSpc>
                <a:spcPct val="110000"/>
              </a:lnSpc>
            </a:pPr>
            <a:r>
              <a:rPr lang="ja-JP" altLang="en-US" sz="1800" dirty="0" smtClean="0"/>
              <a:t>「特記事項」がなぜ必要になっているのかを理解すると、基本調査の特殊選択例を議論することの限界も理解できる。</a:t>
            </a:r>
            <a:endParaRPr lang="en-US" altLang="ja-JP" sz="1800" dirty="0" smtClean="0"/>
          </a:p>
          <a:p>
            <a:pPr lvl="2" eaLnBrk="1" hangingPunct="1">
              <a:lnSpc>
                <a:spcPct val="110000"/>
              </a:lnSpc>
            </a:pPr>
            <a:r>
              <a:rPr lang="ja-JP" altLang="en-US" sz="1800" dirty="0" smtClean="0"/>
              <a:t>介護認定審査会にとって、「最終的に最も重要な情報が何か？」という点を理解することが重要。</a:t>
            </a:r>
            <a:endParaRPr lang="en-US" altLang="ja-JP" sz="1800" dirty="0" smtClean="0"/>
          </a:p>
          <a:p>
            <a:pPr lvl="1" eaLnBrk="1" hangingPunct="1">
              <a:lnSpc>
                <a:spcPct val="110000"/>
              </a:lnSpc>
            </a:pPr>
            <a:r>
              <a:rPr lang="ja-JP" altLang="en-US" sz="2200" dirty="0" smtClean="0"/>
              <a:t>実際に、どのような状況かを良く確認する</a:t>
            </a:r>
            <a:endParaRPr lang="en-US" altLang="ja-JP" sz="2200" dirty="0" smtClean="0"/>
          </a:p>
          <a:p>
            <a:pPr lvl="2" eaLnBrk="1" hangingPunct="1">
              <a:lnSpc>
                <a:spcPct val="110000"/>
              </a:lnSpc>
            </a:pPr>
            <a:r>
              <a:rPr lang="ja-JP" altLang="en-US" sz="1800" dirty="0" smtClean="0"/>
              <a:t>「</a:t>
            </a:r>
            <a:r>
              <a:rPr lang="en-US" altLang="ja-JP" sz="1800" dirty="0" smtClean="0"/>
              <a:t>2-4</a:t>
            </a:r>
            <a:r>
              <a:rPr lang="ja-JP" altLang="en-US" sz="1800" dirty="0" smtClean="0"/>
              <a:t>：食事摂取」は口に入れるまでの行為と規定されているので、「えん下」の心配があって見守りを行っている場合は、「</a:t>
            </a:r>
            <a:r>
              <a:rPr lang="en-US" altLang="ja-JP" sz="1800" dirty="0" smtClean="0"/>
              <a:t>2-4</a:t>
            </a:r>
            <a:r>
              <a:rPr lang="ja-JP" altLang="en-US" sz="1800" dirty="0" smtClean="0"/>
              <a:t>：食事摂取」は「見守り」を選択できないという解釈で正しいか。</a:t>
            </a:r>
            <a:endParaRPr lang="en-US" altLang="ja-JP" sz="1800" dirty="0" smtClean="0"/>
          </a:p>
          <a:p>
            <a:pPr lvl="2" eaLnBrk="1" hangingPunct="1">
              <a:lnSpc>
                <a:spcPct val="110000"/>
              </a:lnSpc>
            </a:pPr>
            <a:endParaRPr lang="en-US" altLang="ja-JP" sz="1800" dirty="0" smtClean="0"/>
          </a:p>
          <a:p>
            <a:pPr lvl="2" eaLnBrk="1" hangingPunct="1">
              <a:lnSpc>
                <a:spcPct val="110000"/>
              </a:lnSpc>
            </a:pPr>
            <a:endParaRPr lang="ja-JP" altLang="en-US" sz="1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09600" y="6452615"/>
            <a:ext cx="7924800" cy="0"/>
          </a:xfrm>
          <a:custGeom>
            <a:avLst/>
            <a:gdLst/>
            <a:ahLst/>
            <a:cxnLst/>
            <a:rect l="l" t="t" r="r" b="b"/>
            <a:pathLst>
              <a:path w="7924800">
                <a:moveTo>
                  <a:pt x="0" y="0"/>
                </a:moveTo>
                <a:lnTo>
                  <a:pt x="7924800" y="0"/>
                </a:lnTo>
              </a:path>
            </a:pathLst>
          </a:custGeom>
          <a:ln w="3175">
            <a:solidFill>
              <a:srgbClr val="3366FF"/>
            </a:solidFill>
          </a:ln>
        </p:spPr>
        <p:txBody>
          <a:bodyPr wrap="square" lIns="0" tIns="0" rIns="0" bIns="0" rtlCol="0"/>
          <a:lstStyle/>
          <a:p>
            <a:pPr fontAlgn="auto">
              <a:spcBef>
                <a:spcPts val="0"/>
              </a:spcBef>
              <a:spcAft>
                <a:spcPts val="0"/>
              </a:spcAft>
            </a:pPr>
            <a:endParaRPr sz="1800">
              <a:solidFill>
                <a:prstClr val="black"/>
              </a:solidFill>
              <a:latin typeface="Calibri"/>
              <a:ea typeface="+mn-ea"/>
            </a:endParaRPr>
          </a:p>
        </p:txBody>
      </p:sp>
      <p:sp>
        <p:nvSpPr>
          <p:cNvPr id="5" name="タイトル 4"/>
          <p:cNvSpPr>
            <a:spLocks noGrp="1"/>
          </p:cNvSpPr>
          <p:nvPr>
            <p:ph type="title"/>
          </p:nvPr>
        </p:nvSpPr>
        <p:spPr/>
        <p:txBody>
          <a:bodyPr/>
          <a:lstStyle/>
          <a:p>
            <a:r>
              <a:rPr kumimoji="1" lang="en-US" altLang="ja-JP" dirty="0" smtClean="0"/>
              <a:t>MEMO</a:t>
            </a:r>
            <a:endParaRPr kumimoji="1" lang="ja-JP" altLang="en-US" dirty="0"/>
          </a:p>
        </p:txBody>
      </p:sp>
      <p:sp>
        <p:nvSpPr>
          <p:cNvPr id="3" name="角丸四角形 2"/>
          <p:cNvSpPr/>
          <p:nvPr/>
        </p:nvSpPr>
        <p:spPr>
          <a:xfrm>
            <a:off x="574675" y="1340768"/>
            <a:ext cx="8173789" cy="4968552"/>
          </a:xfrm>
          <a:prstGeom prst="round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5055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第１群　</a:t>
            </a:r>
            <a:r>
              <a:rPr lang="ja-JP" altLang="en-US" sz="2000" dirty="0" smtClean="0"/>
              <a:t>　</a:t>
            </a:r>
            <a:r>
              <a:rPr lang="en-US" altLang="ja-JP" sz="2000" dirty="0" smtClean="0"/>
              <a:t>1-1</a:t>
            </a:r>
            <a:r>
              <a:rPr lang="ja-JP" altLang="en-US" sz="2000" dirty="0" smtClean="0"/>
              <a:t>：麻痺等の有無（下肢）</a:t>
            </a:r>
            <a:endParaRPr kumimoji="1" lang="ja-JP" altLang="en-US" sz="2000" dirty="0"/>
          </a:p>
        </p:txBody>
      </p:sp>
      <p:sp>
        <p:nvSpPr>
          <p:cNvPr id="4" name="コンテンツ プレースホルダー 3"/>
          <p:cNvSpPr>
            <a:spLocks noGrp="1"/>
          </p:cNvSpPr>
          <p:nvPr>
            <p:ph sz="quarter" idx="1"/>
          </p:nvPr>
        </p:nvSpPr>
        <p:spPr>
          <a:xfrm>
            <a:off x="566738" y="1196752"/>
            <a:ext cx="8253734" cy="5039890"/>
          </a:xfrm>
        </p:spPr>
        <p:txBody>
          <a:bodyPr>
            <a:normAutofit fontScale="92500"/>
          </a:bodyPr>
          <a:lstStyle/>
          <a:p>
            <a:pPr>
              <a:lnSpc>
                <a:spcPct val="120000"/>
              </a:lnSpc>
            </a:pPr>
            <a:r>
              <a:rPr lang="ja-JP" altLang="en-US" dirty="0" smtClean="0"/>
              <a:t>下肢麻痺「あり」が「はずれ値」を示す要因になりうる調査方法・判断基準</a:t>
            </a:r>
            <a:endParaRPr kumimoji="1" lang="en-US" altLang="ja-JP" dirty="0" smtClean="0"/>
          </a:p>
          <a:p>
            <a:pPr lvl="1">
              <a:lnSpc>
                <a:spcPct val="120000"/>
              </a:lnSpc>
            </a:pPr>
            <a:r>
              <a:rPr lang="ja-JP" altLang="en-US" dirty="0" smtClean="0"/>
              <a:t>静止状態を保持する際、下肢に震えがみられる時に「麻痺あり」の選択に影響する場合。</a:t>
            </a:r>
            <a:endParaRPr lang="en-US" altLang="ja-JP" dirty="0" smtClean="0"/>
          </a:p>
          <a:p>
            <a:pPr lvl="1">
              <a:lnSpc>
                <a:spcPct val="120000"/>
              </a:lnSpc>
            </a:pPr>
            <a:r>
              <a:rPr lang="ja-JP" altLang="en-US" dirty="0" smtClean="0"/>
              <a:t>厳密に水平まで挙上できるかを基準としている場合</a:t>
            </a:r>
            <a:r>
              <a:rPr lang="en-US" altLang="ja-JP" dirty="0" smtClean="0"/>
              <a:t>×</a:t>
            </a:r>
            <a:r>
              <a:rPr lang="ja-JP" altLang="en-US" dirty="0" smtClean="0"/>
              <a:t>直営調査員が認定調査を実施する件数の割合が高い場合。</a:t>
            </a:r>
            <a:r>
              <a:rPr lang="ja-JP" altLang="en-US" sz="2200" dirty="0" smtClean="0"/>
              <a:t>（軽度の可動域制限がある場合は、関節の動く範囲で行う。）</a:t>
            </a:r>
            <a:endParaRPr lang="en-US" altLang="ja-JP" sz="2200" dirty="0" smtClean="0"/>
          </a:p>
          <a:p>
            <a:pPr lvl="1">
              <a:lnSpc>
                <a:spcPct val="120000"/>
              </a:lnSpc>
            </a:pPr>
            <a:r>
              <a:rPr lang="ja-JP" altLang="en-US" dirty="0" smtClean="0"/>
              <a:t>背もたれにもたれない状態で確認動作を実施している場合</a:t>
            </a:r>
            <a:r>
              <a:rPr lang="en-US" altLang="ja-JP" dirty="0" smtClean="0"/>
              <a:t>×</a:t>
            </a:r>
            <a:r>
              <a:rPr lang="ja-JP" altLang="en-US" dirty="0" smtClean="0"/>
              <a:t>「挙上できる」と判断する角度が厳しい（水平に近い）場合。</a:t>
            </a:r>
            <a:endParaRPr lang="en-US" altLang="ja-JP" dirty="0" smtClean="0"/>
          </a:p>
          <a:p>
            <a:pPr lvl="1">
              <a:lnSpc>
                <a:spcPct val="120000"/>
              </a:lnSpc>
            </a:pPr>
            <a:endParaRPr lang="en-US" altLang="ja-JP" dirty="0" smtClean="0"/>
          </a:p>
          <a:p>
            <a:pPr lvl="1">
              <a:lnSpc>
                <a:spcPct val="120000"/>
              </a:lnSpc>
            </a:pPr>
            <a:endParaRPr lang="en-US" altLang="ja-JP" dirty="0" smtClean="0"/>
          </a:p>
          <a:p>
            <a:pPr lvl="2">
              <a:lnSpc>
                <a:spcPct val="120000"/>
              </a:lnSpc>
            </a:pPr>
            <a:endParaRPr lang="en-US" altLang="ja-JP" dirty="0" smtClean="0"/>
          </a:p>
          <a:p>
            <a:pPr lvl="2">
              <a:lnSpc>
                <a:spcPct val="120000"/>
              </a:lnSpc>
            </a:pPr>
            <a:endParaRPr lang="en-US" altLang="ja-JP" dirty="0" smtClean="0"/>
          </a:p>
        </p:txBody>
      </p:sp>
      <p:sp>
        <p:nvSpPr>
          <p:cNvPr id="5" name="正方形/長方形 4"/>
          <p:cNvSpPr/>
          <p:nvPr/>
        </p:nvSpPr>
        <p:spPr>
          <a:xfrm>
            <a:off x="2051720" y="5919663"/>
            <a:ext cx="6480719" cy="461665"/>
          </a:xfrm>
          <a:prstGeom prst="rect">
            <a:avLst/>
          </a:prstGeom>
          <a:ln>
            <a:solidFill>
              <a:schemeClr val="tx1"/>
            </a:solidFill>
            <a:prstDash val="sysDot"/>
          </a:ln>
        </p:spPr>
        <p:txBody>
          <a:bodyPr wrap="square">
            <a:spAutoFit/>
          </a:bodyPr>
          <a:lstStyle/>
          <a:p>
            <a:r>
              <a:rPr lang="en-US" altLang="ja-JP" sz="1200" dirty="0" smtClean="0">
                <a:solidFill>
                  <a:srgbClr val="000000"/>
                </a:solidFill>
                <a:latin typeface="+mn-ea"/>
                <a:ea typeface="+mn-ea"/>
              </a:rPr>
              <a:t>※</a:t>
            </a:r>
            <a:r>
              <a:rPr lang="ja-JP" altLang="en-US" sz="1200" dirty="0" smtClean="0">
                <a:solidFill>
                  <a:srgbClr val="000000"/>
                </a:solidFill>
                <a:latin typeface="+mn-ea"/>
                <a:ea typeface="+mn-ea"/>
              </a:rPr>
              <a:t>「</a:t>
            </a:r>
            <a:r>
              <a:rPr lang="ja-JP" altLang="en-US" sz="1200" dirty="0" smtClean="0">
                <a:solidFill>
                  <a:srgbClr val="000000"/>
                </a:solidFill>
                <a:latin typeface="+mn-ea"/>
              </a:rPr>
              <a:t>要介護認定における主治医意見書の実態把握と地域差の要因分析に関する調査研究事業</a:t>
            </a:r>
            <a:r>
              <a:rPr lang="ja-JP" altLang="en-US" sz="1200" dirty="0" smtClean="0">
                <a:solidFill>
                  <a:srgbClr val="000000"/>
                </a:solidFill>
                <a:latin typeface="ＭＳ ゴシック" pitchFamily="49" charset="-128"/>
                <a:ea typeface="ＭＳ ゴシック" pitchFamily="49" charset="-128"/>
              </a:rPr>
              <a:t>」</a:t>
            </a:r>
            <a:endParaRPr lang="en-US" altLang="ja-JP" sz="1200" dirty="0" smtClean="0">
              <a:solidFill>
                <a:srgbClr val="000000"/>
              </a:solidFill>
              <a:latin typeface="ＭＳ ゴシック" pitchFamily="49" charset="-128"/>
              <a:ea typeface="ＭＳ ゴシック" pitchFamily="49" charset="-128"/>
            </a:endParaRPr>
          </a:p>
          <a:p>
            <a:r>
              <a:rPr lang="ja-JP" altLang="en-US" sz="1200" dirty="0" smtClean="0">
                <a:solidFill>
                  <a:srgbClr val="000000"/>
                </a:solidFill>
                <a:latin typeface="ＭＳ ゴシック" pitchFamily="49" charset="-128"/>
                <a:ea typeface="ＭＳ ゴシック" pitchFamily="49" charset="-128"/>
              </a:rPr>
              <a:t>　（</a:t>
            </a:r>
            <a:r>
              <a:rPr lang="ja-JP" altLang="en-US" sz="1200" dirty="0" smtClean="0">
                <a:solidFill>
                  <a:srgbClr val="000000"/>
                </a:solidFill>
                <a:latin typeface="+mn-ea"/>
              </a:rPr>
              <a:t>平成</a:t>
            </a:r>
            <a:r>
              <a:rPr lang="en-US" altLang="ja-JP" sz="1200" dirty="0" smtClean="0">
                <a:solidFill>
                  <a:srgbClr val="000000"/>
                </a:solidFill>
                <a:latin typeface="+mn-ea"/>
              </a:rPr>
              <a:t>27</a:t>
            </a:r>
            <a:r>
              <a:rPr lang="ja-JP" altLang="en-US" sz="1200" dirty="0" smtClean="0">
                <a:solidFill>
                  <a:srgbClr val="000000"/>
                </a:solidFill>
                <a:latin typeface="+mn-ea"/>
              </a:rPr>
              <a:t>年度</a:t>
            </a:r>
            <a:r>
              <a:rPr lang="zh-TW" altLang="en-US" sz="1200" dirty="0" smtClean="0">
                <a:solidFill>
                  <a:srgbClr val="000000"/>
                </a:solidFill>
                <a:latin typeface="ＭＳ ゴシック" pitchFamily="49" charset="-128"/>
                <a:ea typeface="ＭＳ ゴシック" pitchFamily="49" charset="-128"/>
              </a:rPr>
              <a:t>老人保健健康増進等事業</a:t>
            </a:r>
            <a:r>
              <a:rPr lang="ja-JP" altLang="en-US" sz="1200" dirty="0" smtClean="0">
                <a:solidFill>
                  <a:srgbClr val="000000"/>
                </a:solidFill>
                <a:latin typeface="ＭＳ ゴシック" pitchFamily="49" charset="-128"/>
                <a:ea typeface="ＭＳ ゴシック" pitchFamily="49" charset="-128"/>
              </a:rPr>
              <a:t>）より</a:t>
            </a:r>
            <a:endParaRPr lang="en-US" altLang="ja-JP" sz="1200" dirty="0">
              <a:solidFill>
                <a:srgbClr val="000000"/>
              </a:solidFill>
              <a:latin typeface="+mn-ea"/>
              <a:ea typeface="+mn-ea"/>
            </a:endParaRPr>
          </a:p>
        </p:txBody>
      </p:sp>
    </p:spTree>
    <p:extLst>
      <p:ext uri="{BB962C8B-B14F-4D97-AF65-F5344CB8AC3E}">
        <p14:creationId xmlns:p14="http://schemas.microsoft.com/office/powerpoint/2010/main" val="26321030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第１群　　</a:t>
            </a:r>
            <a:r>
              <a:rPr lang="en-US" altLang="ja-JP" sz="2000" dirty="0" smtClean="0"/>
              <a:t>1-5</a:t>
            </a:r>
            <a:r>
              <a:rPr lang="ja-JP" altLang="en-US" sz="2000" dirty="0" smtClean="0"/>
              <a:t>：座位保持</a:t>
            </a:r>
            <a:endParaRPr lang="ja-JP" altLang="en-US" dirty="0" smtClean="0"/>
          </a:p>
        </p:txBody>
      </p:sp>
      <p:sp>
        <p:nvSpPr>
          <p:cNvPr id="10243" name="Rectangle 3"/>
          <p:cNvSpPr>
            <a:spLocks noGrp="1" noChangeArrowheads="1"/>
          </p:cNvSpPr>
          <p:nvPr>
            <p:ph type="body" idx="1"/>
          </p:nvPr>
        </p:nvSpPr>
        <p:spPr>
          <a:xfrm>
            <a:off x="539552" y="1340768"/>
            <a:ext cx="8001000" cy="5112568"/>
          </a:xfrm>
        </p:spPr>
        <p:txBody>
          <a:bodyPr>
            <a:normAutofit fontScale="47500" lnSpcReduction="20000"/>
          </a:bodyPr>
          <a:lstStyle/>
          <a:p>
            <a:pPr eaLnBrk="1" hangingPunct="1">
              <a:lnSpc>
                <a:spcPct val="120000"/>
              </a:lnSpc>
            </a:pPr>
            <a:r>
              <a:rPr lang="ja-JP" altLang="en-US" sz="4400" dirty="0" smtClean="0"/>
              <a:t>「日頃の状況」に対する考え方</a:t>
            </a:r>
            <a:endParaRPr lang="en-US" altLang="ja-JP" sz="4400" dirty="0" smtClean="0"/>
          </a:p>
          <a:p>
            <a:pPr lvl="1" eaLnBrk="1" hangingPunct="1">
              <a:lnSpc>
                <a:spcPct val="120000"/>
              </a:lnSpc>
            </a:pPr>
            <a:r>
              <a:rPr lang="ja-JP" altLang="en-US" sz="4000" dirty="0" smtClean="0"/>
              <a:t>「支えが必要」で選択の偏りが発生しやすい</a:t>
            </a:r>
            <a:endParaRPr lang="en-US" altLang="ja-JP" sz="4000" dirty="0" smtClean="0"/>
          </a:p>
          <a:p>
            <a:pPr lvl="2" eaLnBrk="1" hangingPunct="1">
              <a:lnSpc>
                <a:spcPct val="120000"/>
              </a:lnSpc>
            </a:pPr>
            <a:r>
              <a:rPr lang="ja-JP" altLang="en-US" sz="3700" dirty="0" smtClean="0"/>
              <a:t>要支援・要介護１レベルで「支えが必要」が選択されている場合などは、要注意。</a:t>
            </a:r>
            <a:endParaRPr lang="en-US" altLang="ja-JP" sz="3700" dirty="0" smtClean="0"/>
          </a:p>
          <a:p>
            <a:pPr lvl="1" eaLnBrk="1" hangingPunct="1">
              <a:lnSpc>
                <a:spcPct val="120000"/>
              </a:lnSpc>
            </a:pPr>
            <a:r>
              <a:rPr lang="ja-JP" altLang="en-US" sz="4000" dirty="0" smtClean="0"/>
              <a:t>日頃の状況</a:t>
            </a:r>
            <a:endParaRPr lang="en-US" altLang="ja-JP" sz="4000" dirty="0" smtClean="0"/>
          </a:p>
          <a:p>
            <a:pPr lvl="2" eaLnBrk="1" hangingPunct="1">
              <a:lnSpc>
                <a:spcPct val="120000"/>
              </a:lnSpc>
            </a:pPr>
            <a:r>
              <a:rPr lang="ja-JP" altLang="en-US" sz="3700" dirty="0" smtClean="0"/>
              <a:t>誤：日頃の生活</a:t>
            </a:r>
            <a:r>
              <a:rPr lang="ja-JP" altLang="en-US" sz="2900" dirty="0" smtClean="0"/>
              <a:t>（日中は居室のソファーにもたれて過ごしている）</a:t>
            </a:r>
            <a:endParaRPr lang="en-US" altLang="ja-JP" sz="3700" dirty="0" smtClean="0"/>
          </a:p>
          <a:p>
            <a:pPr lvl="2" eaLnBrk="1" hangingPunct="1">
              <a:lnSpc>
                <a:spcPct val="120000"/>
              </a:lnSpc>
            </a:pPr>
            <a:r>
              <a:rPr lang="ja-JP" altLang="en-US" sz="3700" dirty="0" smtClean="0"/>
              <a:t>正：日頃の能力</a:t>
            </a:r>
            <a:r>
              <a:rPr lang="ja-JP" altLang="en-US" sz="2500" dirty="0" smtClean="0"/>
              <a:t>（別の機会に試行した場合の日頃の試行結果を推定する）</a:t>
            </a:r>
            <a:endParaRPr lang="en-US" altLang="ja-JP" sz="2500" dirty="0" smtClean="0"/>
          </a:p>
          <a:p>
            <a:pPr lvl="1" eaLnBrk="1" hangingPunct="1">
              <a:lnSpc>
                <a:spcPct val="120000"/>
              </a:lnSpc>
            </a:pPr>
            <a:r>
              <a:rPr lang="ja-JP" altLang="en-US" sz="3900" dirty="0" smtClean="0"/>
              <a:t>第一群における「日頃の状況」は申請者にとっては、回答が難しい場合もあることに留意し、質問の仕方を工夫することが重要。</a:t>
            </a:r>
            <a:endParaRPr lang="en-US" altLang="ja-JP" sz="3900" dirty="0" smtClean="0"/>
          </a:p>
          <a:p>
            <a:pPr lvl="1" eaLnBrk="1" hangingPunct="1">
              <a:lnSpc>
                <a:spcPct val="120000"/>
              </a:lnSpc>
            </a:pPr>
            <a:endParaRPr lang="en-US" altLang="ja-JP" sz="3900" dirty="0" smtClean="0"/>
          </a:p>
          <a:p>
            <a:pPr eaLnBrk="1" hangingPunct="1">
              <a:lnSpc>
                <a:spcPct val="120000"/>
              </a:lnSpc>
            </a:pPr>
            <a:r>
              <a:rPr lang="ja-JP" altLang="en-US" sz="4400" dirty="0" smtClean="0"/>
              <a:t>確認のポイント</a:t>
            </a:r>
            <a:endParaRPr lang="en-US" altLang="ja-JP" sz="4400" dirty="0" smtClean="0"/>
          </a:p>
          <a:p>
            <a:pPr lvl="1" eaLnBrk="1" hangingPunct="1">
              <a:lnSpc>
                <a:spcPct val="120000"/>
              </a:lnSpc>
            </a:pPr>
            <a:r>
              <a:rPr lang="ja-JP" altLang="en-US" sz="3600" dirty="0" smtClean="0"/>
              <a:t>食事摂取時の姿勢など（座位が取れる場合は、嚥下を楽に行うために、背もたれにもたれずに食事を摂取するのが一般的）を確認することで、座位保持の状況を把握することができる場合がある。</a:t>
            </a:r>
            <a:endParaRPr lang="en-US" altLang="ja-JP" sz="3600" dirty="0" smtClean="0"/>
          </a:p>
          <a:p>
            <a:pPr lvl="1" eaLnBrk="1" hangingPunct="1">
              <a:lnSpc>
                <a:spcPct val="120000"/>
              </a:lnSpc>
            </a:pPr>
            <a:r>
              <a:rPr lang="ja-JP" altLang="en-US" sz="3600" dirty="0" smtClean="0"/>
              <a:t>医療機関での受診時の椅子／待合室の椅子など</a:t>
            </a:r>
            <a:endParaRPr lang="en-US" altLang="ja-JP" sz="3600" dirty="0" smtClean="0"/>
          </a:p>
          <a:p>
            <a:pPr eaLnBrk="1" hangingPunct="1">
              <a:lnSpc>
                <a:spcPct val="120000"/>
              </a:lnSpc>
            </a:pPr>
            <a:endParaRPr lang="en-US" altLang="ja-JP" sz="4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2-1</a:t>
            </a:r>
            <a:r>
              <a:rPr lang="ja-JP" altLang="en-US" sz="2000" dirty="0" smtClean="0"/>
              <a:t>：移乗</a:t>
            </a:r>
            <a:endParaRPr lang="ja-JP" altLang="en-US" dirty="0" smtClean="0"/>
          </a:p>
        </p:txBody>
      </p:sp>
      <p:sp>
        <p:nvSpPr>
          <p:cNvPr id="13315" name="Rectangle 3"/>
          <p:cNvSpPr>
            <a:spLocks noGrp="1" noChangeArrowheads="1"/>
          </p:cNvSpPr>
          <p:nvPr>
            <p:ph type="body" idx="1"/>
          </p:nvPr>
        </p:nvSpPr>
        <p:spPr>
          <a:xfrm>
            <a:off x="566738" y="1341438"/>
            <a:ext cx="8001000" cy="5327922"/>
          </a:xfrm>
        </p:spPr>
        <p:txBody>
          <a:bodyPr>
            <a:normAutofit/>
          </a:bodyPr>
          <a:lstStyle/>
          <a:p>
            <a:pPr eaLnBrk="1" hangingPunct="1">
              <a:lnSpc>
                <a:spcPct val="110000"/>
              </a:lnSpc>
            </a:pPr>
            <a:r>
              <a:rPr lang="ja-JP" altLang="en-US" sz="2200" dirty="0" smtClean="0"/>
              <a:t>軽度者の移乗をどう考えるか。</a:t>
            </a:r>
            <a:endParaRPr lang="en-US" altLang="ja-JP" sz="2200" dirty="0" smtClean="0"/>
          </a:p>
          <a:p>
            <a:pPr lvl="1" eaLnBrk="1" hangingPunct="1">
              <a:lnSpc>
                <a:spcPct val="110000"/>
              </a:lnSpc>
            </a:pPr>
            <a:r>
              <a:rPr lang="ja-JP" altLang="en-US" sz="1800" dirty="0" smtClean="0"/>
              <a:t>定義されている「移乗」行為がない場合。</a:t>
            </a:r>
            <a:endParaRPr lang="en-US" altLang="ja-JP" sz="1800" dirty="0" smtClean="0"/>
          </a:p>
          <a:p>
            <a:pPr lvl="1" eaLnBrk="1" hangingPunct="1">
              <a:lnSpc>
                <a:spcPct val="110000"/>
              </a:lnSpc>
            </a:pPr>
            <a:r>
              <a:rPr lang="ja-JP" altLang="en-US" sz="1800" dirty="0" smtClean="0"/>
              <a:t>「調査対象の行為が発生しない場合」の規定（寝たきり状態など）と同様に考える。</a:t>
            </a:r>
            <a:endParaRPr lang="en-US" altLang="ja-JP" sz="1800" dirty="0" smtClean="0"/>
          </a:p>
          <a:p>
            <a:pPr eaLnBrk="1" hangingPunct="1">
              <a:lnSpc>
                <a:spcPct val="110000"/>
              </a:lnSpc>
            </a:pPr>
            <a:r>
              <a:rPr lang="ja-JP" altLang="en-US" sz="2200" dirty="0" smtClean="0"/>
              <a:t>移乗の類似行為は存在するか？</a:t>
            </a:r>
            <a:endParaRPr lang="en-US" altLang="ja-JP" sz="2200" dirty="0" smtClean="0"/>
          </a:p>
          <a:p>
            <a:pPr lvl="1" eaLnBrk="1" hangingPunct="1">
              <a:lnSpc>
                <a:spcPct val="110000"/>
              </a:lnSpc>
            </a:pPr>
            <a:r>
              <a:rPr lang="ja-JP" altLang="en-US" sz="1800" dirty="0" smtClean="0"/>
              <a:t>「ベッド→歩行→便座（着座）」は移乗行為ではない。</a:t>
            </a:r>
            <a:endParaRPr lang="en-US" altLang="ja-JP" sz="1800" dirty="0" smtClean="0"/>
          </a:p>
          <a:p>
            <a:pPr lvl="1" eaLnBrk="1" hangingPunct="1">
              <a:lnSpc>
                <a:spcPct val="110000"/>
              </a:lnSpc>
            </a:pPr>
            <a:r>
              <a:rPr lang="ja-JP" altLang="en-US" sz="1800" dirty="0" smtClean="0"/>
              <a:t>移乗の規定：「ベッドから車いす（いす）へ」「車いすからいすへ」「ベッドからポータブルトイレへ」「車いす（いす）からポータブルトイレへ」「畳からいすへ」「畳からポータブルトイレへ」「ベッドからストレッチャーへ」等、でん部を移動させ、いす等に乗り移ること。</a:t>
            </a:r>
            <a:endParaRPr lang="en-US" altLang="ja-JP" sz="1800" dirty="0" smtClean="0"/>
          </a:p>
          <a:p>
            <a:pPr eaLnBrk="1" hangingPunct="1">
              <a:lnSpc>
                <a:spcPct val="110000"/>
              </a:lnSpc>
            </a:pPr>
            <a:r>
              <a:rPr lang="ja-JP" altLang="en-US" sz="2200" dirty="0" smtClean="0"/>
              <a:t>体位交換の取り扱い</a:t>
            </a:r>
            <a:endParaRPr lang="en-US" altLang="ja-JP" sz="2200" dirty="0" smtClean="0"/>
          </a:p>
          <a:p>
            <a:pPr lvl="1" eaLnBrk="1" hangingPunct="1">
              <a:lnSpc>
                <a:spcPct val="110000"/>
              </a:lnSpc>
            </a:pPr>
            <a:r>
              <a:rPr lang="ja-JP" altLang="en-US" sz="1800" dirty="0" smtClean="0"/>
              <a:t>最重度者における体位交換の特記事項については、「</a:t>
            </a:r>
            <a:r>
              <a:rPr lang="en-US" altLang="ja-JP" sz="1800" dirty="0" smtClean="0"/>
              <a:t>1-3</a:t>
            </a:r>
            <a:r>
              <a:rPr lang="ja-JP" altLang="en-US" sz="1800" dirty="0" smtClean="0"/>
              <a:t>：寝返り」（能力の項目）に記載せずに、「</a:t>
            </a:r>
            <a:r>
              <a:rPr lang="en-US" altLang="ja-JP" sz="1800" dirty="0" smtClean="0"/>
              <a:t>2-1</a:t>
            </a:r>
            <a:r>
              <a:rPr lang="ja-JP" altLang="en-US" sz="1800" dirty="0" smtClean="0"/>
              <a:t>：移乗」（介助の方法の項目）に</a:t>
            </a:r>
            <a:r>
              <a:rPr lang="ja-JP" altLang="en-US" sz="1800" u="sng" dirty="0" smtClean="0"/>
              <a:t>頻度とともに</a:t>
            </a:r>
            <a:r>
              <a:rPr lang="ja-JP" altLang="en-US" sz="1800" dirty="0" smtClean="0"/>
              <a:t>記載するほうが、わかりやすい。</a:t>
            </a:r>
            <a:endParaRPr lang="en-US" altLang="ja-JP" sz="1800" dirty="0" smtClean="0"/>
          </a:p>
          <a:p>
            <a:pPr lvl="1" eaLnBrk="1" hangingPunct="1">
              <a:lnSpc>
                <a:spcPct val="110000"/>
              </a:lnSpc>
            </a:pPr>
            <a:endParaRPr lang="en-US" altLang="ja-JP"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　　　</a:t>
            </a:r>
            <a:r>
              <a:rPr kumimoji="1" lang="en-US" altLang="ja-JP" sz="2000" dirty="0" smtClean="0"/>
              <a:t>2-2</a:t>
            </a:r>
            <a:r>
              <a:rPr kumimoji="1" lang="ja-JP" altLang="en-US" sz="2000" dirty="0" smtClean="0"/>
              <a:t>：移動</a:t>
            </a:r>
            <a:endParaRPr kumimoji="1" lang="ja-JP" altLang="en-US" dirty="0"/>
          </a:p>
        </p:txBody>
      </p:sp>
      <p:sp>
        <p:nvSpPr>
          <p:cNvPr id="4" name="コンテンツ プレースホルダー 3"/>
          <p:cNvSpPr>
            <a:spLocks noGrp="1"/>
          </p:cNvSpPr>
          <p:nvPr>
            <p:ph sz="quarter" idx="1"/>
          </p:nvPr>
        </p:nvSpPr>
        <p:spPr>
          <a:xfrm>
            <a:off x="566738" y="1341438"/>
            <a:ext cx="8109718" cy="4535834"/>
          </a:xfrm>
        </p:spPr>
        <p:txBody>
          <a:bodyPr>
            <a:normAutofit fontScale="70000" lnSpcReduction="20000"/>
          </a:bodyPr>
          <a:lstStyle/>
          <a:p>
            <a:pPr>
              <a:lnSpc>
                <a:spcPct val="120000"/>
              </a:lnSpc>
            </a:pPr>
            <a:r>
              <a:rPr kumimoji="1" lang="ja-JP" altLang="en-US" dirty="0" smtClean="0"/>
              <a:t>移動における「見守り等」</a:t>
            </a:r>
            <a:endParaRPr kumimoji="1" lang="en-US" altLang="ja-JP" dirty="0" smtClean="0"/>
          </a:p>
          <a:p>
            <a:pPr lvl="1">
              <a:lnSpc>
                <a:spcPct val="120000"/>
              </a:lnSpc>
            </a:pPr>
            <a:r>
              <a:rPr lang="ja-JP" altLang="en-US" dirty="0" smtClean="0"/>
              <a:t>「</a:t>
            </a:r>
            <a:r>
              <a:rPr lang="ja-JP" altLang="en-US" dirty="0"/>
              <a:t>適切</a:t>
            </a:r>
            <a:r>
              <a:rPr lang="ja-JP" altLang="en-US" dirty="0" smtClean="0"/>
              <a:t>な介助の方法」による選択</a:t>
            </a:r>
            <a:endParaRPr lang="en-US" altLang="ja-JP" dirty="0" smtClean="0"/>
          </a:p>
          <a:p>
            <a:pPr lvl="2">
              <a:lnSpc>
                <a:spcPct val="120000"/>
              </a:lnSpc>
            </a:pPr>
            <a:r>
              <a:rPr lang="ja-JP" altLang="en-US" dirty="0" smtClean="0"/>
              <a:t>「見守り等」「一部介助」の選択が過剰になっていないか。</a:t>
            </a:r>
            <a:endParaRPr lang="en-US" altLang="ja-JP" dirty="0" smtClean="0"/>
          </a:p>
          <a:p>
            <a:pPr lvl="2">
              <a:lnSpc>
                <a:spcPct val="120000"/>
              </a:lnSpc>
            </a:pPr>
            <a:r>
              <a:rPr lang="ja-JP" altLang="en-US" dirty="0" smtClean="0"/>
              <a:t>「移動」における「見守り等」の定義</a:t>
            </a:r>
            <a:endParaRPr lang="en-US" altLang="ja-JP" dirty="0" smtClean="0"/>
          </a:p>
          <a:p>
            <a:pPr lvl="3">
              <a:lnSpc>
                <a:spcPct val="120000"/>
              </a:lnSpc>
            </a:pPr>
            <a:r>
              <a:rPr lang="en-US" altLang="ja-JP" dirty="0" smtClean="0"/>
              <a:t>『</a:t>
            </a:r>
            <a:r>
              <a:rPr lang="ja-JP" altLang="en-US" u="sng" dirty="0" smtClean="0"/>
              <a:t>常時の付き添いの必要がある</a:t>
            </a:r>
            <a:r>
              <a:rPr lang="ja-JP" altLang="en-US" dirty="0" smtClean="0"/>
              <a:t>「見守り」</a:t>
            </a:r>
            <a:r>
              <a:rPr lang="en-US" altLang="ja-JP" dirty="0" smtClean="0"/>
              <a:t>』</a:t>
            </a:r>
          </a:p>
          <a:p>
            <a:pPr lvl="2">
              <a:lnSpc>
                <a:spcPct val="120000"/>
              </a:lnSpc>
            </a:pPr>
            <a:r>
              <a:rPr lang="ja-JP" altLang="en-US" dirty="0" smtClean="0"/>
              <a:t>よくみられる例</a:t>
            </a:r>
            <a:endParaRPr lang="en-US" altLang="ja-JP" dirty="0" smtClean="0"/>
          </a:p>
          <a:p>
            <a:pPr lvl="3">
              <a:lnSpc>
                <a:spcPct val="120000"/>
              </a:lnSpc>
            </a:pPr>
            <a:r>
              <a:rPr lang="en-US" altLang="ja-JP" dirty="0" smtClean="0"/>
              <a:t>2-2</a:t>
            </a:r>
            <a:r>
              <a:rPr lang="ja-JP" altLang="en-US" dirty="0" smtClean="0"/>
              <a:t>「移動時ふらつきが見られるため移動に見守りが必要。」としつつ、</a:t>
            </a:r>
            <a:r>
              <a:rPr lang="en-US" altLang="ja-JP" dirty="0" smtClean="0"/>
              <a:t>2-12</a:t>
            </a:r>
            <a:r>
              <a:rPr lang="ja-JP" altLang="en-US" dirty="0" smtClean="0"/>
              <a:t>「毎日、</a:t>
            </a:r>
            <a:r>
              <a:rPr lang="en-US" altLang="ja-JP" dirty="0" smtClean="0"/>
              <a:t>30</a:t>
            </a:r>
            <a:r>
              <a:rPr lang="ja-JP" altLang="en-US" dirty="0" smtClean="0"/>
              <a:t>分程度一人で散歩している」等</a:t>
            </a:r>
            <a:endParaRPr lang="en-US" altLang="ja-JP" dirty="0" smtClean="0"/>
          </a:p>
          <a:p>
            <a:pPr lvl="3">
              <a:lnSpc>
                <a:spcPct val="120000"/>
              </a:lnSpc>
            </a:pPr>
            <a:endParaRPr lang="en-US" altLang="ja-JP" dirty="0" smtClean="0"/>
          </a:p>
          <a:p>
            <a:pPr lvl="1">
              <a:lnSpc>
                <a:spcPct val="120000"/>
              </a:lnSpc>
            </a:pPr>
            <a:r>
              <a:rPr lang="ja-JP" altLang="en-US" dirty="0" smtClean="0"/>
              <a:t>適切な判断レベルをどのように形成していくか。</a:t>
            </a:r>
            <a:endParaRPr lang="en-US" altLang="ja-JP" dirty="0" smtClean="0"/>
          </a:p>
          <a:p>
            <a:pPr lvl="2">
              <a:lnSpc>
                <a:spcPct val="120000"/>
              </a:lnSpc>
            </a:pPr>
            <a:r>
              <a:rPr lang="ja-JP" altLang="en-US" dirty="0" smtClean="0"/>
              <a:t>固定的な判断基準を作らない（特定の基本調査項目が「一部介助」の場合、移動は一部介助とする／等）</a:t>
            </a:r>
            <a:endParaRPr lang="en-US" altLang="ja-JP" dirty="0" smtClean="0"/>
          </a:p>
          <a:p>
            <a:pPr lvl="2">
              <a:lnSpc>
                <a:spcPct val="120000"/>
              </a:lnSpc>
            </a:pPr>
            <a:r>
              <a:rPr lang="ja-JP" altLang="en-US" dirty="0" smtClean="0"/>
              <a:t>基本的に、専門職による合意が必要（テキスト等に具体的な判断規定は設定されていない）</a:t>
            </a:r>
            <a:endParaRPr lang="en-US" altLang="ja-JP" dirty="0" smtClean="0"/>
          </a:p>
          <a:p>
            <a:pPr lvl="2">
              <a:lnSpc>
                <a:spcPct val="120000"/>
              </a:lnSpc>
            </a:pPr>
            <a:r>
              <a:rPr lang="ja-JP" altLang="en-US" dirty="0" smtClean="0"/>
              <a:t>審査会の議論・判断においても同様の課題がある。</a:t>
            </a:r>
            <a:endParaRPr lang="en-US" altLang="ja-JP" dirty="0" smtClean="0"/>
          </a:p>
        </p:txBody>
      </p:sp>
    </p:spTree>
    <p:extLst>
      <p:ext uri="{BB962C8B-B14F-4D97-AF65-F5344CB8AC3E}">
        <p14:creationId xmlns:p14="http://schemas.microsoft.com/office/powerpoint/2010/main" val="116197120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566738" y="1341438"/>
            <a:ext cx="8001000" cy="5327922"/>
          </a:xfrm>
        </p:spPr>
        <p:txBody>
          <a:bodyPr>
            <a:normAutofit fontScale="92500" lnSpcReduction="10000"/>
          </a:bodyPr>
          <a:lstStyle/>
          <a:p>
            <a:pPr eaLnBrk="1" hangingPunct="1">
              <a:lnSpc>
                <a:spcPct val="110000"/>
              </a:lnSpc>
            </a:pPr>
            <a:r>
              <a:rPr lang="ja-JP" altLang="en-US" sz="2200" dirty="0" smtClean="0"/>
              <a:t>移動は日常生活に関する総合的な調査項目</a:t>
            </a:r>
            <a:endParaRPr lang="en-US" altLang="ja-JP" sz="2200" dirty="0" smtClean="0"/>
          </a:p>
          <a:p>
            <a:pPr lvl="1" eaLnBrk="1" hangingPunct="1">
              <a:lnSpc>
                <a:spcPct val="110000"/>
              </a:lnSpc>
            </a:pPr>
            <a:r>
              <a:rPr lang="ja-JP" altLang="en-US" sz="1800" dirty="0" smtClean="0"/>
              <a:t>各調査項目の聞き取りで総合的に把握する（特に排尿）。</a:t>
            </a:r>
            <a:endParaRPr lang="en-US" altLang="ja-JP" sz="1800" dirty="0" smtClean="0"/>
          </a:p>
          <a:p>
            <a:pPr lvl="1" eaLnBrk="1" hangingPunct="1">
              <a:lnSpc>
                <a:spcPct val="110000"/>
              </a:lnSpc>
            </a:pPr>
            <a:r>
              <a:rPr lang="ja-JP" altLang="en-US" sz="1800" dirty="0" smtClean="0"/>
              <a:t>想定される場面</a:t>
            </a:r>
            <a:endParaRPr lang="en-US" altLang="ja-JP" sz="1800" dirty="0" smtClean="0"/>
          </a:p>
          <a:p>
            <a:pPr lvl="2" eaLnBrk="1" hangingPunct="1">
              <a:lnSpc>
                <a:spcPct val="110000"/>
              </a:lnSpc>
            </a:pPr>
            <a:r>
              <a:rPr lang="ja-JP" altLang="en-US" sz="1500" dirty="0" smtClean="0"/>
              <a:t>自宅内での移動（食事、トイレ、台所、来客時など）</a:t>
            </a:r>
            <a:endParaRPr lang="en-US" altLang="ja-JP" sz="1500" dirty="0" smtClean="0"/>
          </a:p>
          <a:p>
            <a:pPr lvl="2" eaLnBrk="1" hangingPunct="1">
              <a:lnSpc>
                <a:spcPct val="110000"/>
              </a:lnSpc>
            </a:pPr>
            <a:r>
              <a:rPr lang="ja-JP" altLang="en-US" sz="1500" dirty="0" smtClean="0"/>
              <a:t>入浴時：通常時に介助がない場合でも施設やデイサービスなどの大浴場での対応が異なる場合がある。</a:t>
            </a:r>
            <a:endParaRPr lang="en-US" altLang="ja-JP" sz="1500" dirty="0" smtClean="0"/>
          </a:p>
          <a:p>
            <a:pPr lvl="2" eaLnBrk="1" hangingPunct="1">
              <a:lnSpc>
                <a:spcPct val="110000"/>
              </a:lnSpc>
            </a:pPr>
            <a:r>
              <a:rPr lang="ja-JP" altLang="en-US" sz="1500" dirty="0" smtClean="0"/>
              <a:t>移動の機会を特定することが重要（＝活動性や頻度を把握することができる）</a:t>
            </a:r>
            <a:endParaRPr lang="en-US" altLang="ja-JP" sz="1500" dirty="0" smtClean="0"/>
          </a:p>
          <a:p>
            <a:pPr eaLnBrk="1" hangingPunct="1">
              <a:lnSpc>
                <a:spcPct val="110000"/>
              </a:lnSpc>
            </a:pPr>
            <a:r>
              <a:rPr lang="ja-JP" altLang="en-US" sz="2200" dirty="0" smtClean="0"/>
              <a:t>外出時の移動や転倒等の頻度について丁寧な聞き取りを行う（特に軽度者）</a:t>
            </a:r>
            <a:endParaRPr lang="en-US" altLang="ja-JP" sz="2200" dirty="0" smtClean="0"/>
          </a:p>
          <a:p>
            <a:pPr lvl="1" eaLnBrk="1" hangingPunct="1">
              <a:lnSpc>
                <a:spcPct val="110000"/>
              </a:lnSpc>
            </a:pPr>
            <a:r>
              <a:rPr lang="ja-JP" altLang="en-US" sz="1800" dirty="0" smtClean="0"/>
              <a:t>定義上、「外出時」の移動は、評価の対象に含まれない（基本調査の選択には含まれない）ものの、外出時の介助は、特に軽度者の介護の手間にかかる審査判定において議論されることが多いことから、「</a:t>
            </a:r>
            <a:r>
              <a:rPr lang="en-US" altLang="ja-JP" sz="1800" dirty="0" smtClean="0"/>
              <a:t>2-12</a:t>
            </a:r>
            <a:r>
              <a:rPr lang="ja-JP" altLang="en-US" sz="1800" dirty="0" smtClean="0"/>
              <a:t>：外出頻度」などと関連づけて特記事項を記載することが望ましい。</a:t>
            </a:r>
            <a:endParaRPr lang="en-US" altLang="ja-JP" sz="1800" dirty="0" smtClean="0"/>
          </a:p>
          <a:p>
            <a:pPr lvl="1" eaLnBrk="1" hangingPunct="1">
              <a:lnSpc>
                <a:spcPct val="110000"/>
              </a:lnSpc>
            </a:pPr>
            <a:r>
              <a:rPr lang="ja-JP" altLang="en-US" sz="1800" dirty="0" smtClean="0"/>
              <a:t>「外出時の移動」の聞き取りが必要な理由を「審査会の視点」から説明することが重要。</a:t>
            </a:r>
            <a:endParaRPr lang="en-US" altLang="ja-JP" sz="1800" dirty="0" smtClean="0"/>
          </a:p>
          <a:p>
            <a:pPr lvl="1" eaLnBrk="1" hangingPunct="1">
              <a:lnSpc>
                <a:spcPct val="110000"/>
              </a:lnSpc>
            </a:pPr>
            <a:r>
              <a:rPr lang="ja-JP" altLang="en-US" sz="1800" dirty="0" smtClean="0"/>
              <a:t>「</a:t>
            </a:r>
            <a:r>
              <a:rPr lang="en-US" altLang="ja-JP" sz="1800" dirty="0" smtClean="0"/>
              <a:t>2-2</a:t>
            </a:r>
            <a:r>
              <a:rPr lang="ja-JP" altLang="en-US" sz="1800" dirty="0" smtClean="0"/>
              <a:t>移動」で「介助されていない」を選択する場合でも、転倒等の頻度により、申請者に必要な「機能訓練」に関する評価が異なる可能性がある。</a:t>
            </a:r>
            <a:endParaRPr lang="en-US" altLang="ja-JP" sz="1800" dirty="0" smtClean="0"/>
          </a:p>
          <a:p>
            <a:pPr lvl="1" eaLnBrk="1" hangingPunct="1">
              <a:lnSpc>
                <a:spcPct val="110000"/>
              </a:lnSpc>
            </a:pPr>
            <a:endParaRPr lang="en-US" altLang="ja-JP" sz="1800" dirty="0" smtClean="0"/>
          </a:p>
        </p:txBody>
      </p:sp>
      <p:sp>
        <p:nvSpPr>
          <p:cNvPr id="4" name="タイトル 3"/>
          <p:cNvSpPr>
            <a:spLocks noGrp="1"/>
          </p:cNvSpPr>
          <p:nvPr>
            <p:ph type="title"/>
          </p:nvPr>
        </p:nvSpPr>
        <p:spPr/>
        <p:txBody>
          <a:bodyPr/>
          <a:lstStyle/>
          <a:p>
            <a:r>
              <a:rPr lang="ja-JP" altLang="en-US" dirty="0" smtClean="0"/>
              <a:t>第</a:t>
            </a:r>
            <a:r>
              <a:rPr lang="en-US" altLang="ja-JP" dirty="0" smtClean="0"/>
              <a:t>2</a:t>
            </a:r>
            <a:r>
              <a:rPr lang="ja-JP" altLang="en-US" dirty="0" smtClean="0"/>
              <a:t>群　　　</a:t>
            </a:r>
            <a:r>
              <a:rPr lang="en-US" altLang="ja-JP" sz="2000" dirty="0" smtClean="0"/>
              <a:t>2-2</a:t>
            </a:r>
            <a:r>
              <a:rPr lang="ja-JP" altLang="en-US" sz="2000" dirty="0" smtClean="0"/>
              <a:t>：移動</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30658" y="233015"/>
            <a:ext cx="8749854" cy="747713"/>
          </a:xfrm>
        </p:spPr>
        <p:txBody>
          <a:bodyPr/>
          <a:lstStyle/>
          <a:p>
            <a:pPr eaLnBrk="1" hangingPunct="1"/>
            <a:r>
              <a:rPr lang="en-US" altLang="ja-JP" sz="2400" spc="-150" dirty="0" smtClean="0">
                <a:solidFill>
                  <a:srgbClr val="000000"/>
                </a:solidFill>
              </a:rPr>
              <a:t>※</a:t>
            </a:r>
            <a:r>
              <a:rPr lang="ja-JP" altLang="en-US" sz="2400" spc="-150" dirty="0" smtClean="0">
                <a:solidFill>
                  <a:srgbClr val="000000"/>
                </a:solidFill>
              </a:rPr>
              <a:t>特記事項には、調査項目の定義「以外」の内容も記載することが重要</a:t>
            </a:r>
            <a:endParaRPr lang="ja-JP" altLang="en-US" sz="2400" spc="-150" dirty="0" smtClean="0"/>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0000"/>
                </a:solidFill>
              </a:rPr>
              <a:t>● 実際の介助で選択。</a:t>
            </a:r>
          </a:p>
          <a:p>
            <a:pPr>
              <a:defRPr/>
            </a:pPr>
            <a:r>
              <a:rPr lang="ja-JP" altLang="en-US" sz="1200" dirty="0">
                <a:solidFill>
                  <a:srgbClr val="000000"/>
                </a:solidFill>
              </a:rPr>
              <a:t>● </a:t>
            </a:r>
            <a:r>
              <a:rPr lang="ja-JP" altLang="en-US" sz="1200" u="heavy" dirty="0">
                <a:solidFill>
                  <a:srgbClr val="000000"/>
                </a:solidFill>
                <a:uFill>
                  <a:solidFill>
                    <a:srgbClr val="FF0000"/>
                  </a:solidFill>
                </a:uFill>
              </a:rPr>
              <a:t>外出は選択基準に</a:t>
            </a:r>
            <a:endParaRPr lang="en-US" altLang="ja-JP" sz="1200" u="heavy" dirty="0">
              <a:solidFill>
                <a:srgbClr val="000000"/>
              </a:solidFill>
              <a:uFill>
                <a:solidFill>
                  <a:srgbClr val="FF0000"/>
                </a:solidFill>
              </a:uFill>
            </a:endParaRPr>
          </a:p>
          <a:p>
            <a:pPr>
              <a:defRPr/>
            </a:pPr>
            <a:r>
              <a:rPr lang="ja-JP" altLang="en-US" sz="1200" dirty="0">
                <a:solidFill>
                  <a:srgbClr val="000000"/>
                </a:solidFill>
                <a:uFill>
                  <a:solidFill>
                    <a:srgbClr val="FF0000"/>
                  </a:solidFill>
                </a:uFill>
              </a:rPr>
              <a:t>　</a:t>
            </a:r>
            <a:r>
              <a:rPr lang="ja-JP" altLang="en-US" sz="1200" u="heavy" dirty="0">
                <a:solidFill>
                  <a:srgbClr val="000000"/>
                </a:solidFill>
                <a:uFill>
                  <a:solidFill>
                    <a:srgbClr val="FF0000"/>
                  </a:solidFill>
                </a:uFill>
              </a:rPr>
              <a:t>含まない</a:t>
            </a:r>
            <a:endParaRPr lang="en-US" altLang="ja-JP" sz="1200" u="heavy" dirty="0">
              <a:solidFill>
                <a:srgbClr val="000000"/>
              </a:solidFill>
              <a:uFill>
                <a:solidFill>
                  <a:srgbClr val="FF0000"/>
                </a:solidFill>
              </a:uFill>
            </a:endParaRPr>
          </a:p>
          <a:p>
            <a:pPr>
              <a:defRPr/>
            </a:pPr>
            <a:r>
              <a:rPr lang="ja-JP" altLang="en-US" sz="1200" dirty="0">
                <a:solidFill>
                  <a:srgbClr val="000000"/>
                </a:solidFill>
              </a:rPr>
              <a:t>●手間は特記事項。</a:t>
            </a:r>
            <a:endParaRPr lang="ja-JP" altLang="en-US" sz="1800" dirty="0">
              <a:solidFill>
                <a:srgbClr val="FFFFFF"/>
              </a:solidFill>
            </a:endParaRPr>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solidFill>
                  <a:srgbClr val="000000"/>
                </a:solidFill>
                <a:latin typeface="Arial" charset="0"/>
                <a:ea typeface="HG創英角ｺﾞｼｯｸUB" pitchFamily="49" charset="-128"/>
              </a:rPr>
              <a:t>週に２回の通院外出時</a:t>
            </a:r>
          </a:p>
          <a:p>
            <a:pPr algn="ctr"/>
            <a:r>
              <a:rPr lang="ja-JP" altLang="en-US" sz="1200">
                <a:solidFill>
                  <a:srgbClr val="000000"/>
                </a:solidFill>
                <a:latin typeface="Arial" charset="0"/>
                <a:ea typeface="HG創英角ｺﾞｼｯｸUB" pitchFamily="49" charset="-128"/>
              </a:rPr>
              <a:t>の移動における家族の</a:t>
            </a:r>
          </a:p>
          <a:p>
            <a:pPr algn="ctr"/>
            <a:r>
              <a:rPr lang="ja-JP" altLang="en-US" sz="1200">
                <a:solidFill>
                  <a:srgbClr val="000000"/>
                </a:solidFill>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solidFill>
                  <a:srgbClr val="000000"/>
                </a:solidFill>
                <a:latin typeface="Arial" charset="0"/>
                <a:ea typeface="ＭＳ Ｐゴシック" charset="-128"/>
              </a:rPr>
              <a:t>室内は自力移動なので</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HG創英角ｺﾞｼｯｸUB" pitchFamily="49" charset="-128"/>
              </a:rPr>
              <a:t>「</a:t>
            </a:r>
            <a:r>
              <a:rPr lang="ja-JP" altLang="en-US" sz="1200" u="heavy" dirty="0">
                <a:solidFill>
                  <a:srgbClr val="000000"/>
                </a:solidFill>
                <a:uFill>
                  <a:solidFill>
                    <a:srgbClr val="FF0000"/>
                  </a:solidFill>
                </a:uFill>
                <a:latin typeface="Arial" charset="0"/>
                <a:ea typeface="HG創英角ｺﾞｼｯｸUB" pitchFamily="49" charset="-128"/>
              </a:rPr>
              <a:t>介助されていない</a:t>
            </a:r>
            <a:r>
              <a:rPr lang="ja-JP" altLang="en-US" sz="1200" dirty="0">
                <a:solidFill>
                  <a:srgbClr val="000000"/>
                </a:solidFill>
                <a:latin typeface="Arial" charset="0"/>
                <a:ea typeface="HG創英角ｺﾞｼｯｸUB" pitchFamily="49" charset="-128"/>
              </a:rPr>
              <a:t>」</a:t>
            </a:r>
            <a:br>
              <a:rPr lang="ja-JP" altLang="en-US" sz="1200" dirty="0">
                <a:solidFill>
                  <a:srgbClr val="000000"/>
                </a:solidFill>
                <a:latin typeface="Arial" charset="0"/>
                <a:ea typeface="HG創英角ｺﾞｼｯｸUB" pitchFamily="49" charset="-128"/>
              </a:rPr>
            </a:br>
            <a:r>
              <a:rPr lang="ja-JP" altLang="en-US" sz="1200" dirty="0">
                <a:solidFill>
                  <a:srgbClr val="000000"/>
                </a:solidFill>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solidFill>
                  <a:srgbClr val="000000"/>
                </a:solidFill>
                <a:latin typeface="Arial" charset="0"/>
                <a:ea typeface="ＭＳ Ｐゴシック" charset="-128"/>
              </a:rPr>
              <a:t>● 室内自力移動。</a:t>
            </a:r>
          </a:p>
          <a:p>
            <a:pPr>
              <a:defRPr/>
            </a:pPr>
            <a:r>
              <a:rPr lang="ja-JP" altLang="en-US" sz="1200" dirty="0">
                <a:solidFill>
                  <a:srgbClr val="000000"/>
                </a:solid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通院外出時</a:t>
            </a:r>
            <a:r>
              <a:rPr lang="ja-JP" altLang="en-US" sz="1200" dirty="0">
                <a:solidFill>
                  <a:srgbClr val="000000"/>
                </a:solidFill>
                <a:latin typeface="Arial" charset="0"/>
                <a:ea typeface="ＭＳ Ｐゴシック" charset="-128"/>
              </a:rPr>
              <a:t>は一部</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介助あり、</a:t>
            </a:r>
            <a:r>
              <a:rPr lang="ja-JP" altLang="en-US" sz="1200" u="heavy" dirty="0">
                <a:solidFill>
                  <a:srgbClr val="000000"/>
                </a:solidFill>
                <a:uFill>
                  <a:solidFill>
                    <a:srgbClr val="FF0000"/>
                  </a:solidFill>
                </a:uFill>
                <a:latin typeface="Arial" charset="0"/>
                <a:ea typeface="ＭＳ Ｐゴシック" charset="-128"/>
              </a:rPr>
              <a:t>週</a:t>
            </a:r>
            <a:r>
              <a:rPr lang="en-US" altLang="ja-JP" sz="1200" u="heavy" dirty="0">
                <a:solidFill>
                  <a:srgbClr val="000000"/>
                </a:solidFill>
                <a:uFill>
                  <a:solidFill>
                    <a:srgbClr val="FF0000"/>
                  </a:solidFill>
                </a:uFill>
                <a:latin typeface="Arial" charset="0"/>
                <a:ea typeface="ＭＳ Ｐゴシック" charset="-128"/>
              </a:rPr>
              <a:t>2</a:t>
            </a:r>
            <a:r>
              <a:rPr lang="ja-JP" altLang="en-US" sz="1200" u="heavy" dirty="0">
                <a:solidFill>
                  <a:srgbClr val="000000"/>
                </a:solidFill>
                <a:uFill>
                  <a:solidFill>
                    <a:srgbClr val="FF0000"/>
                  </a:solidFill>
                </a:uFill>
                <a:latin typeface="Arial" charset="0"/>
                <a:ea typeface="ＭＳ Ｐゴシック" charset="-128"/>
              </a:rPr>
              <a:t>回、家</a:t>
            </a:r>
            <a:endParaRPr lang="en-US" altLang="ja-JP" sz="1200" u="heavy" dirty="0">
              <a:solidFill>
                <a:srgbClr val="000000"/>
              </a:solidFill>
              <a:uFill>
                <a:solidFill>
                  <a:srgbClr val="FF0000"/>
                </a:solidFill>
              </a:uFill>
              <a:latin typeface="Arial" charset="0"/>
              <a:ea typeface="ＭＳ Ｐゴシック" charset="-128"/>
            </a:endParaRPr>
          </a:p>
          <a:p>
            <a:pPr>
              <a:defRPr/>
            </a:pPr>
            <a:r>
              <a:rPr lang="ja-JP" altLang="en-US" sz="1200" dirty="0">
                <a:solidFill>
                  <a:srgbClr val="000000"/>
                </a:solidFill>
                <a:uFill>
                  <a:solidFill>
                    <a:srgbClr val="FF0000"/>
                  </a:solidFill>
                </a:u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族が介助</a:t>
            </a:r>
            <a:r>
              <a:rPr lang="ja-JP" altLang="en-US" sz="1200" dirty="0">
                <a:solidFill>
                  <a:srgbClr val="000000"/>
                </a:solidFill>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rgbClr val="000000"/>
                </a:solidFill>
                <a:latin typeface="ＭＳ Ｐゴシック"/>
              </a:rPr>
              <a:t>選択肢の選択基準に含まれていない場合の例（「</a:t>
            </a:r>
            <a:r>
              <a:rPr lang="en-US" altLang="ja-JP" b="1" dirty="0">
                <a:solidFill>
                  <a:srgbClr val="000000"/>
                </a:solidFill>
                <a:latin typeface="ＭＳ Ｐゴシック"/>
              </a:rPr>
              <a:t>2-2</a:t>
            </a:r>
            <a:r>
              <a:rPr lang="ja-JP" altLang="en-US" b="1" dirty="0">
                <a:solidFill>
                  <a:srgbClr val="000000"/>
                </a:solidFill>
                <a:latin typeface="ＭＳ Ｐゴシック"/>
              </a:rPr>
              <a:t>移動」の例）</a:t>
            </a:r>
            <a:endParaRPr lang="en-US" altLang="ja-JP" b="1" dirty="0">
              <a:solidFill>
                <a:srgbClr val="000000"/>
              </a:solidFill>
              <a:latin typeface="ＭＳ Ｐゴシック"/>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rgbClr val="CC0000"/>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solidFill>
                <a:srgbClr val="000000"/>
              </a:solidFill>
              <a:latin typeface="Arial" charset="0"/>
              <a:ea typeface="ＭＳ Ｐゴシック" charset="-128"/>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solidFill>
                <a:srgbClr val="000000"/>
              </a:solidFill>
              <a:latin typeface="Verdana"/>
              <a:ea typeface="ＭＳ Ｐゴシック"/>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solidFill>
                <a:srgbClr val="000000"/>
              </a:solidFill>
              <a:latin typeface="Arial" charset="0"/>
              <a:ea typeface="ＭＳ Ｐゴシック" charset="-128"/>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0000"/>
                </a:solidFill>
              </a:rPr>
              <a:t>● </a:t>
            </a:r>
            <a:r>
              <a:rPr lang="ja-JP" altLang="en-US" sz="1200" u="heavy" dirty="0">
                <a:solidFill>
                  <a:srgbClr val="000000"/>
                </a:solidFill>
                <a:uFill>
                  <a:solidFill>
                    <a:srgbClr val="FF0000"/>
                  </a:solidFill>
                </a:uFill>
              </a:rPr>
              <a:t>調査項目に軟膏の</a:t>
            </a:r>
            <a:r>
              <a:rPr lang="ja-JP" altLang="en-US" sz="1200" u="heavy" dirty="0">
                <a:solidFill>
                  <a:srgbClr val="FFFFFF"/>
                </a:solidFill>
                <a:uFill>
                  <a:solidFill>
                    <a:srgbClr val="FF0000"/>
                  </a:solidFill>
                </a:uFill>
              </a:rPr>
              <a:t>　</a:t>
            </a:r>
            <a:endParaRPr lang="en-US" altLang="ja-JP" sz="1200" u="heavy" dirty="0">
              <a:solidFill>
                <a:srgbClr val="FFFFFF"/>
              </a:solidFill>
              <a:uFill>
                <a:solidFill>
                  <a:srgbClr val="FF0000"/>
                </a:solidFill>
              </a:uFill>
            </a:endParaRPr>
          </a:p>
          <a:p>
            <a:pPr>
              <a:defRPr/>
            </a:pPr>
            <a:r>
              <a:rPr lang="ja-JP" altLang="en-US" sz="1200" dirty="0">
                <a:solidFill>
                  <a:srgbClr val="000000"/>
                </a:solidFill>
                <a:uFill>
                  <a:solidFill>
                    <a:srgbClr val="FF0000"/>
                  </a:solidFill>
                </a:uFill>
                <a:latin typeface="ＭＳ Ｐゴシック"/>
              </a:rPr>
              <a:t>　</a:t>
            </a:r>
            <a:r>
              <a:rPr lang="ja-JP" altLang="en-US" sz="1200" u="heavy" dirty="0">
                <a:solidFill>
                  <a:srgbClr val="000000"/>
                </a:solidFill>
                <a:uFill>
                  <a:solidFill>
                    <a:srgbClr val="FF0000"/>
                  </a:solidFill>
                </a:uFill>
                <a:latin typeface="ＭＳ Ｐゴシック"/>
              </a:rPr>
              <a:t>塗布の項目なし</a:t>
            </a:r>
            <a:r>
              <a:rPr lang="ja-JP" altLang="en-US" sz="1200" dirty="0">
                <a:solidFill>
                  <a:srgbClr val="000000"/>
                </a:solidFill>
                <a:latin typeface="ＭＳ Ｐゴシック"/>
              </a:rPr>
              <a:t>。</a:t>
            </a:r>
          </a:p>
          <a:p>
            <a:pPr>
              <a:defRPr/>
            </a:pPr>
            <a:r>
              <a:rPr lang="ja-JP" altLang="en-US" sz="1200" dirty="0">
                <a:solidFill>
                  <a:srgbClr val="000000"/>
                </a:solidFill>
                <a:latin typeface="ＭＳ Ｐゴシック"/>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solidFill>
                  <a:srgbClr val="000000"/>
                </a:solidFill>
                <a:latin typeface="Arial" charset="0"/>
                <a:ea typeface="HG創英角ｺﾞｼｯｸUB" pitchFamily="49" charset="-128"/>
              </a:rPr>
              <a:t>一日三回の家族</a:t>
            </a:r>
            <a:br>
              <a:rPr lang="ja-JP" altLang="en-US" sz="1200">
                <a:solidFill>
                  <a:srgbClr val="000000"/>
                </a:solidFill>
                <a:latin typeface="Arial" charset="0"/>
                <a:ea typeface="HG創英角ｺﾞｼｯｸUB" pitchFamily="49" charset="-128"/>
              </a:rPr>
            </a:br>
            <a:r>
              <a:rPr lang="ja-JP" altLang="en-US" sz="1200">
                <a:solidFill>
                  <a:srgbClr val="000000"/>
                </a:solidFill>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solidFill>
                  <a:srgbClr val="000000"/>
                </a:solidFill>
                <a:latin typeface="Arial" charset="0"/>
                <a:ea typeface="ＭＳ Ｐゴシック" charset="-128"/>
              </a:rPr>
              <a:t>選択すべき</a:t>
            </a:r>
            <a:br>
              <a:rPr lang="ja-JP" altLang="en-US" sz="1200" dirty="0">
                <a:solidFill>
                  <a:srgbClr val="000000"/>
                </a:solidFill>
                <a:latin typeface="Arial" charset="0"/>
                <a:ea typeface="ＭＳ Ｐゴシック" charset="-128"/>
              </a:rPr>
            </a:br>
            <a:r>
              <a:rPr lang="ja-JP" altLang="en-US" sz="1200" u="heavy" dirty="0">
                <a:solidFill>
                  <a:srgbClr val="000000"/>
                </a:solidFill>
                <a:uFill>
                  <a:solidFill>
                    <a:srgbClr val="FF0000"/>
                  </a:solidFill>
                </a:uFill>
                <a:latin typeface="Arial" charset="0"/>
                <a:ea typeface="ＭＳ Ｐゴシック" charset="-128"/>
              </a:rPr>
              <a:t>調査項目なし</a:t>
            </a:r>
            <a:r>
              <a:rPr lang="ja-JP" altLang="en-US" sz="1200" dirty="0">
                <a:solidFill>
                  <a:srgbClr val="000000"/>
                </a:solidFill>
                <a:latin typeface="Arial" charset="0"/>
                <a:ea typeface="ＭＳ Ｐゴシック" charset="-128"/>
              </a:rPr>
              <a:t/>
            </a:r>
            <a:br>
              <a:rPr lang="ja-JP" altLang="en-US" sz="1200" dirty="0">
                <a:solidFill>
                  <a:srgbClr val="000000"/>
                </a:solidFill>
                <a:latin typeface="Arial" charset="0"/>
                <a:ea typeface="ＭＳ Ｐゴシック" charset="-128"/>
              </a:rPr>
            </a:br>
            <a:r>
              <a:rPr lang="ja-JP" altLang="en-US" sz="1050" dirty="0">
                <a:solidFill>
                  <a:srgbClr val="000000"/>
                </a:solidFill>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solidFill>
                  <a:srgbClr val="000000"/>
                </a:solidFill>
                <a:latin typeface="Arial" charset="0"/>
                <a:ea typeface="ＭＳ Ｐゴシック" charset="-128"/>
              </a:rPr>
              <a:t>● 一日三回の軟膏の</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背中への塗布。</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家族による介助あり</a:t>
            </a:r>
            <a:r>
              <a:rPr lang="ja-JP" altLang="en-US" sz="1200" dirty="0">
                <a:solidFill>
                  <a:srgbClr val="000000"/>
                </a:solidFill>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rgbClr val="CC0000"/>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solidFill>
                <a:srgbClr val="000000"/>
              </a:solidFill>
              <a:latin typeface="Arial" charset="0"/>
              <a:ea typeface="ＭＳ Ｐゴシック" charset="-128"/>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solidFill>
                <a:srgbClr val="000000"/>
              </a:solidFill>
              <a:latin typeface="Verdana"/>
              <a:ea typeface="ＭＳ Ｐゴシック"/>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solidFill>
                <a:srgbClr val="000000"/>
              </a:solidFill>
              <a:latin typeface="Arial" charset="0"/>
              <a:ea typeface="ＭＳ Ｐゴシック" charset="-128"/>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rgbClr val="000000"/>
                </a:solidFill>
              </a:rPr>
              <a:t>いずれの認定調査項目にも実際に発生している介護の手間に対応した項目が設定されていない場合（「軟膏の塗布の例）</a:t>
            </a:r>
            <a:endParaRPr lang="en-US" altLang="ja-JP" sz="1400" b="1"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2-4</a:t>
            </a:r>
            <a:r>
              <a:rPr lang="ja-JP" altLang="en-US" sz="2000" dirty="0" smtClean="0"/>
              <a:t>：食事摂取</a:t>
            </a:r>
            <a:endParaRPr lang="ja-JP" altLang="en-US" dirty="0" smtClean="0"/>
          </a:p>
        </p:txBody>
      </p:sp>
      <p:sp>
        <p:nvSpPr>
          <p:cNvPr id="13315" name="Rectangle 3"/>
          <p:cNvSpPr>
            <a:spLocks noGrp="1" noChangeArrowheads="1"/>
          </p:cNvSpPr>
          <p:nvPr>
            <p:ph type="body" idx="1"/>
          </p:nvPr>
        </p:nvSpPr>
        <p:spPr>
          <a:xfrm>
            <a:off x="566738" y="1341438"/>
            <a:ext cx="8001000" cy="5039890"/>
          </a:xfrm>
        </p:spPr>
        <p:txBody>
          <a:bodyPr>
            <a:normAutofit lnSpcReduction="10000"/>
          </a:bodyPr>
          <a:lstStyle/>
          <a:p>
            <a:pPr eaLnBrk="1" hangingPunct="1">
              <a:lnSpc>
                <a:spcPct val="110000"/>
              </a:lnSpc>
            </a:pPr>
            <a:r>
              <a:rPr lang="ja-JP" altLang="en-US" sz="2400" dirty="0" smtClean="0"/>
              <a:t>行為区分毎の時間において、最も時間の幅をもつ</a:t>
            </a:r>
            <a:r>
              <a:rPr lang="ja-JP" altLang="en-US" sz="1600" dirty="0" smtClean="0"/>
              <a:t>（</a:t>
            </a:r>
            <a:r>
              <a:rPr lang="en-US" altLang="ja-JP" sz="1600" dirty="0" smtClean="0"/>
              <a:t>1.1</a:t>
            </a:r>
            <a:r>
              <a:rPr lang="ja-JP" altLang="en-US" sz="1600" dirty="0" smtClean="0"/>
              <a:t>分</a:t>
            </a:r>
            <a:r>
              <a:rPr lang="en-US" altLang="ja-JP" sz="1600" dirty="0" smtClean="0"/>
              <a:t>-71.4</a:t>
            </a:r>
            <a:r>
              <a:rPr lang="ja-JP" altLang="en-US" sz="1600" dirty="0" smtClean="0"/>
              <a:t>分）</a:t>
            </a:r>
            <a:r>
              <a:rPr lang="ja-JP" altLang="en-US" sz="2400" dirty="0" smtClean="0"/>
              <a:t>「食事」の樹形図の最上位分岐点の調査項目。</a:t>
            </a:r>
            <a:endParaRPr lang="en-US" altLang="ja-JP" sz="2400" dirty="0" smtClean="0"/>
          </a:p>
          <a:p>
            <a:pPr eaLnBrk="1" hangingPunct="1">
              <a:lnSpc>
                <a:spcPct val="110000"/>
              </a:lnSpc>
            </a:pPr>
            <a:r>
              <a:rPr lang="ja-JP" altLang="en-US" sz="2400" dirty="0" smtClean="0"/>
              <a:t>食事の樹形図では分岐は「見守り」</a:t>
            </a:r>
            <a:r>
              <a:rPr lang="en-US" altLang="ja-JP" sz="2400" dirty="0" smtClean="0"/>
              <a:t>-</a:t>
            </a:r>
            <a:r>
              <a:rPr lang="ja-JP" altLang="en-US" sz="2400" dirty="0" smtClean="0"/>
              <a:t>「一部介助」で発生する。</a:t>
            </a:r>
            <a:r>
              <a:rPr lang="en-US" altLang="ja-JP" sz="2400" dirty="0" smtClean="0"/>
              <a:t/>
            </a:r>
            <a:br>
              <a:rPr lang="en-US" altLang="ja-JP" sz="2400" dirty="0" smtClean="0"/>
            </a:br>
            <a:r>
              <a:rPr lang="ja-JP" altLang="en-US" sz="1200" dirty="0" smtClean="0"/>
              <a:t>（その他</a:t>
            </a:r>
            <a:r>
              <a:rPr lang="en-US" altLang="ja-JP" sz="1200" dirty="0" smtClean="0"/>
              <a:t>4</a:t>
            </a:r>
            <a:r>
              <a:rPr lang="ja-JP" altLang="en-US" sz="1200" dirty="0" smtClean="0"/>
              <a:t>か所で分岐点として採用）</a:t>
            </a:r>
            <a:endParaRPr lang="en-US" altLang="ja-JP" sz="2400" dirty="0" smtClean="0"/>
          </a:p>
          <a:p>
            <a:pPr eaLnBrk="1" hangingPunct="1">
              <a:lnSpc>
                <a:spcPct val="110000"/>
              </a:lnSpc>
            </a:pPr>
            <a:r>
              <a:rPr lang="ja-JP" altLang="en-US" sz="2400" dirty="0" smtClean="0"/>
              <a:t>選択・特記事項上の留意点</a:t>
            </a:r>
            <a:endParaRPr lang="en-US" altLang="ja-JP" sz="2400" dirty="0" smtClean="0"/>
          </a:p>
          <a:p>
            <a:pPr lvl="1" eaLnBrk="1" hangingPunct="1">
              <a:lnSpc>
                <a:spcPct val="110000"/>
              </a:lnSpc>
            </a:pPr>
            <a:r>
              <a:rPr lang="ja-JP" altLang="en-US" sz="2000" dirty="0" smtClean="0"/>
              <a:t>食事摂取の介助にかかる介助時間は、実際の介護時間において長時間であり、個人差も発生しやすいことから、介護認定審査会の判定においては、重要な意味を持つ場合がある。</a:t>
            </a:r>
            <a:endParaRPr lang="en-US" altLang="ja-JP" sz="2000" dirty="0" smtClean="0"/>
          </a:p>
          <a:p>
            <a:pPr lvl="1" eaLnBrk="1" hangingPunct="1">
              <a:lnSpc>
                <a:spcPct val="110000"/>
              </a:lnSpc>
            </a:pPr>
            <a:r>
              <a:rPr lang="ja-JP" altLang="en-US" sz="2000" dirty="0" smtClean="0"/>
              <a:t>「一部介助」：「ただし、この</a:t>
            </a:r>
            <a:r>
              <a:rPr lang="en-US" altLang="ja-JP" sz="2000" dirty="0" smtClean="0"/>
              <a:t>『</a:t>
            </a:r>
            <a:r>
              <a:rPr lang="ja-JP" altLang="en-US" sz="2000" dirty="0" smtClean="0"/>
              <a:t>一部</a:t>
            </a:r>
            <a:r>
              <a:rPr lang="en-US" altLang="ja-JP" sz="2000" dirty="0" smtClean="0"/>
              <a:t>』</a:t>
            </a:r>
            <a:r>
              <a:rPr lang="ja-JP" altLang="en-US" sz="2000" dirty="0" smtClean="0"/>
              <a:t>については、時間の長短は問わない」</a:t>
            </a:r>
            <a:endParaRPr lang="en-US" altLang="ja-JP" sz="2000" dirty="0" smtClean="0"/>
          </a:p>
          <a:p>
            <a:pPr lvl="2" eaLnBrk="1" hangingPunct="1">
              <a:lnSpc>
                <a:spcPct val="110000"/>
              </a:lnSpc>
            </a:pPr>
            <a:r>
              <a:rPr lang="ja-JP" altLang="en-US" sz="1600" dirty="0" smtClean="0"/>
              <a:t>ほとんど介助が行われない一部介助：「ほとんど自分で食べるが、大きなものは、小さく切るなどの介助が行われている」</a:t>
            </a:r>
            <a:endParaRPr lang="en-US" altLang="ja-JP" sz="1600" dirty="0" smtClean="0"/>
          </a:p>
          <a:p>
            <a:pPr lvl="2" eaLnBrk="1" hangingPunct="1">
              <a:lnSpc>
                <a:spcPct val="110000"/>
              </a:lnSpc>
            </a:pPr>
            <a:r>
              <a:rPr lang="ja-JP" altLang="en-US" sz="1600" dirty="0" smtClean="0"/>
              <a:t>全介助に限りなく近い一部介助：「自分で食べようとするが、数口でやめてしまうため、ほとんどを介助している」</a:t>
            </a:r>
            <a:endParaRPr lang="en-US" altLang="ja-JP" sz="1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7438</TotalTime>
  <Words>8635</Words>
  <Application>Microsoft Office PowerPoint</Application>
  <PresentationFormat>画面に合わせる (4:3)</PresentationFormat>
  <Paragraphs>347</Paragraphs>
  <Slides>21</Slides>
  <Notes>21</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21</vt:i4>
      </vt:variant>
    </vt:vector>
  </HeadingPairs>
  <TitlesOfParts>
    <vt:vector size="33" baseType="lpstr">
      <vt:lpstr>HGP創英角ｺﾞｼｯｸUB</vt:lpstr>
      <vt:lpstr>HG創英角ｺﾞｼｯｸUB</vt:lpstr>
      <vt:lpstr>ＭＳ Ｐゴシック</vt:lpstr>
      <vt:lpstr>ＭＳ Ｐ明朝</vt:lpstr>
      <vt:lpstr>ＭＳ ゴシック</vt:lpstr>
      <vt:lpstr>Arial</vt:lpstr>
      <vt:lpstr>Calibri</vt:lpstr>
      <vt:lpstr>Times New Roman</vt:lpstr>
      <vt:lpstr>Verdana</vt:lpstr>
      <vt:lpstr>Wingdings</vt:lpstr>
      <vt:lpstr>Profile</vt:lpstr>
      <vt:lpstr>1_Profile</vt:lpstr>
      <vt:lpstr>基本調査項目のポイントと疑義への対応</vt:lpstr>
      <vt:lpstr>第１群　　1-1：麻痺等の有無（下肢）</vt:lpstr>
      <vt:lpstr>第１群　　1-1：麻痺等の有無（下肢）</vt:lpstr>
      <vt:lpstr>第１群　　1-5：座位保持</vt:lpstr>
      <vt:lpstr>第2群　　　2-1：移乗</vt:lpstr>
      <vt:lpstr>第2群　　　2-2：移動</vt:lpstr>
      <vt:lpstr>第2群　　　2-2：移動</vt:lpstr>
      <vt:lpstr>※特記事項には、調査項目の定義「以外」の内容も記載することが重要</vt:lpstr>
      <vt:lpstr>第2群　　2-4：食事摂取</vt:lpstr>
      <vt:lpstr>第2群　　2-5/2-6：排尿・排便</vt:lpstr>
      <vt:lpstr>第2群　　2-5/2-6：排尿・排便</vt:lpstr>
      <vt:lpstr>第2群　　2-5/2-6：排尿・排便</vt:lpstr>
      <vt:lpstr>第2群　　2-7/2-8/2-9：口腔清潔・洗顔・整髪</vt:lpstr>
      <vt:lpstr>第2群における「声かけ」の概念</vt:lpstr>
      <vt:lpstr>第3群　　3-4：短期記憶</vt:lpstr>
      <vt:lpstr>第3群　　3-4：短期記憶</vt:lpstr>
      <vt:lpstr>第4群　　</vt:lpstr>
      <vt:lpstr>軽度者と重度者の特記事項のポイント</vt:lpstr>
      <vt:lpstr>基本調査の定義と疑義について</vt:lpstr>
      <vt:lpstr>基本調査の定義と疑義について</vt:lpstr>
      <vt:lpstr>MEMO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2010-08-22T03:01:41Z</dcterms:created>
  <dcterms:modified xsi:type="dcterms:W3CDTF">2019-12-24T11:02:06Z</dcterms:modified>
</cp:coreProperties>
</file>