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embedTrueTypeFonts="1" saveSubsetFonts="1">
  <p:sldMasterIdLst>
    <p:sldMasterId id="2147484013" r:id="rId4"/>
    <p:sldMasterId id="2147484026" r:id="rId5"/>
  </p:sldMasterIdLst>
  <p:notesMasterIdLst>
    <p:notesMasterId r:id="rId20"/>
  </p:notesMasterIdLst>
  <p:handoutMasterIdLst>
    <p:handoutMasterId r:id="rId21"/>
  </p:handoutMasterIdLst>
  <p:sldIdLst>
    <p:sldId id="719" r:id="rId6"/>
    <p:sldId id="707" r:id="rId7"/>
    <p:sldId id="708" r:id="rId8"/>
    <p:sldId id="709" r:id="rId9"/>
    <p:sldId id="710" r:id="rId10"/>
    <p:sldId id="711" r:id="rId11"/>
    <p:sldId id="712" r:id="rId12"/>
    <p:sldId id="713" r:id="rId13"/>
    <p:sldId id="715" r:id="rId14"/>
    <p:sldId id="716" r:id="rId15"/>
    <p:sldId id="717" r:id="rId16"/>
    <p:sldId id="718" r:id="rId17"/>
    <p:sldId id="721" r:id="rId18"/>
    <p:sldId id="722" r:id="rId19"/>
  </p:sldIdLst>
  <p:sldSz cx="9144000" cy="6858000" type="screen4x3"/>
  <p:notesSz cx="6807200" cy="9939338"/>
  <p:embeddedFontLst>
    <p:embeddedFont>
      <p:font typeface="Calibri" panose="020F0502020204030204" pitchFamily="34" charset="0"/>
      <p:regular r:id="rId22"/>
      <p:bold r:id="rId23"/>
      <p:italic r:id="rId24"/>
      <p:boldItalic r:id="rId25"/>
    </p:embeddedFont>
    <p:embeddedFont>
      <p:font typeface="Verdana" panose="020B0604030504040204" pitchFamily="34" charset="0"/>
      <p:regular r:id="rId26"/>
      <p:bold r:id="rId27"/>
      <p:italic r:id="rId28"/>
      <p:boldItalic r:id="rId29"/>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78" autoAdjust="0"/>
    <p:restoredTop sz="67585" autoAdjust="0"/>
  </p:normalViewPr>
  <p:slideViewPr>
    <p:cSldViewPr snapToGrid="0">
      <p:cViewPr varScale="1">
        <p:scale>
          <a:sx n="78" d="100"/>
          <a:sy n="78" d="100"/>
        </p:scale>
        <p:origin x="2232" y="96"/>
      </p:cViewPr>
      <p:guideLst>
        <p:guide orient="horz" pos="2160"/>
        <p:guide pos="2880"/>
      </p:guideLst>
    </p:cSldViewPr>
  </p:slideViewPr>
  <p:outlineViewPr>
    <p:cViewPr>
      <p:scale>
        <a:sx n="33" d="100"/>
        <a:sy n="33" d="100"/>
      </p:scale>
      <p:origin x="0" y="20202"/>
    </p:cViewPr>
  </p:outlineViewPr>
  <p:notesTextViewPr>
    <p:cViewPr>
      <p:scale>
        <a:sx n="100" d="100"/>
        <a:sy n="10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4.fntdata"/><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29"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3.fntdata"/><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a:t>
            </a:fld>
            <a:endParaRPr lang="ja-JP" altLang="en-US"/>
          </a:p>
        </p:txBody>
      </p:sp>
    </p:spTree>
    <p:extLst>
      <p:ext uri="{BB962C8B-B14F-4D97-AF65-F5344CB8AC3E}">
        <p14:creationId xmlns:p14="http://schemas.microsoft.com/office/powerpoint/2010/main"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a:t>
            </a:fld>
            <a:endParaRPr lang="ja-JP" altLang="en-US"/>
          </a:p>
        </p:txBody>
      </p:sp>
    </p:spTree>
    <p:extLst>
      <p:ext uri="{BB962C8B-B14F-4D97-AF65-F5344CB8AC3E}">
        <p14:creationId xmlns:p14="http://schemas.microsoft.com/office/powerpoint/2010/main"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solidFill>
                  <a:srgbClr val="000000"/>
                </a:solidFill>
              </a:rPr>
              <a:pPr/>
              <a:t>0</a:t>
            </a:fld>
            <a:endParaRPr lang="en-US" altLang="ja-JP" smtClean="0">
              <a:solidFill>
                <a:srgbClr val="000000"/>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ここからは、研修最後のコマになりますが、要介護認定の質問受付窓口に寄せられるよくある質問について、ご紹介する時間となります。</a:t>
            </a:r>
          </a:p>
          <a:p>
            <a:pPr eaLnBrk="1" hangingPunct="1"/>
            <a:r>
              <a:rPr lang="ja-JP" altLang="en-US" smtClean="0">
                <a:latin typeface="ＭＳ ゴシック" panose="020B0609070205080204" pitchFamily="49" charset="-128"/>
              </a:rPr>
              <a:t>本日の午後の講義の中でも、認定調査において、テキストには載っていない個別の状況が発生したときにはどのように考えればよいか、ということはご説明をしてきました。個別の状況に対する「個別の解釈」は、基本的に厚生労働省が提示している調査員テキスト、そして平成</a:t>
            </a:r>
            <a:r>
              <a:rPr lang="en-US" altLang="ja-JP" smtClean="0">
                <a:latin typeface="ＭＳ ゴシック" panose="020B0609070205080204" pitchFamily="49" charset="-128"/>
              </a:rPr>
              <a:t>21</a:t>
            </a:r>
            <a:r>
              <a:rPr lang="ja-JP" altLang="en-US" smtClean="0">
                <a:latin typeface="ＭＳ ゴシック" panose="020B0609070205080204" pitchFamily="49" charset="-128"/>
              </a:rPr>
              <a:t>年９月に出されたＱ＆Ａ以外には存在しない、ということも確認いただきました。</a:t>
            </a:r>
          </a:p>
          <a:p>
            <a:pPr eaLnBrk="1" hangingPunct="1"/>
            <a:r>
              <a:rPr lang="ja-JP" altLang="en-US" smtClean="0">
                <a:latin typeface="ＭＳ ゴシック" panose="020B0609070205080204" pitchFamily="49" charset="-128"/>
              </a:rPr>
              <a:t>この研修はご案内の通り、厚生労働省の事業として実施する研修ですので、当然ながらこの研修の中でお話しすることも、テキストに基づいた内容になりますし、逆に言えば、個別の状況に対する個別の解釈を新たにお示しする場ではないということも、ご理解いただけることと思います。</a:t>
            </a:r>
          </a:p>
          <a:p>
            <a:pPr eaLnBrk="1" hangingPunct="1"/>
            <a:r>
              <a:rPr lang="ja-JP" altLang="en-US" smtClean="0">
                <a:latin typeface="ＭＳ ゴシック" panose="020B0609070205080204" pitchFamily="49" charset="-128"/>
              </a:rPr>
              <a:t>そうした意味もあって、今年度は全体での質疑応答の時間は設けておりませんが、この講義の終わりに、自治体向けの質問窓口についてもご案内しますので、ご質問がある場合にはそちらを通じて文書で問合せいただきたいと思います。</a:t>
            </a:r>
            <a:endParaRPr lang="en-US" altLang="ja-JP" dirty="0" smtClean="0">
              <a:latin typeface="ＭＳ ゴシック" panose="020B0609070205080204" pitchFamily="49" charset="-128"/>
            </a:endParaRPr>
          </a:p>
        </p:txBody>
      </p:sp>
    </p:spTree>
    <p:extLst>
      <p:ext uri="{BB962C8B-B14F-4D97-AF65-F5344CB8AC3E}">
        <p14:creationId xmlns:p14="http://schemas.microsoft.com/office/powerpoint/2010/main" val="1792729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2685706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4225184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559902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smtClean="0">
                <a:latin typeface="ＭＳ ゴシック" panose="020B0609070205080204" pitchFamily="49" charset="-128"/>
              </a:rPr>
              <a:t>最後に、厚生労働省の要介護認定適正化事業が運営しています、認定質問窓口について、ご紹介しておきます。</a:t>
            </a:r>
          </a:p>
          <a:p>
            <a:r>
              <a:rPr kumimoji="1" lang="ja-JP" altLang="en-US" smtClean="0">
                <a:latin typeface="ＭＳ ゴシック" panose="020B0609070205080204" pitchFamily="49" charset="-128"/>
              </a:rPr>
              <a:t>こちらは、この事業のホームページからアクセスできます。</a:t>
            </a:r>
          </a:p>
          <a:p>
            <a:r>
              <a:rPr kumimoji="1" lang="ja-JP" altLang="en-US" smtClean="0">
                <a:latin typeface="ＭＳ ゴシック" panose="020B0609070205080204" pitchFamily="49" charset="-128"/>
              </a:rPr>
              <a:t>ただし、利用対象者は自治体の方のみとなりますのでご注意ください。</a:t>
            </a:r>
          </a:p>
          <a:p>
            <a:r>
              <a:rPr kumimoji="1" lang="ja-JP" altLang="en-US" smtClean="0">
                <a:latin typeface="ＭＳ ゴシック" panose="020B0609070205080204" pitchFamily="49" charset="-128"/>
              </a:rPr>
              <a:t>ご留意いただきたい点としては、この研修会のスタンスとも全く同様ですが、テキストに記載のない個別的な状況について、解釈や判断をお聞きになられても、厚生労働省はそれに対する解釈を提示することはしていないということは、繰り返し申し上げてきたとおりです。</a:t>
            </a:r>
          </a:p>
          <a:p>
            <a:r>
              <a:rPr kumimoji="1" lang="ja-JP" altLang="en-US" smtClean="0">
                <a:latin typeface="ＭＳ ゴシック" panose="020B0609070205080204" pitchFamily="49" charset="-128"/>
              </a:rPr>
              <a:t>迷うものは特記事項に記載し、介護認定審査会の判断を仰ぐという基本原則を大事にしていただきたいと思います。</a:t>
            </a:r>
          </a:p>
          <a:p>
            <a:endParaRPr kumimoji="1" lang="ja-JP" altLang="en-US" dirty="0">
              <a:latin typeface="ＭＳ ゴシック" panose="020B0609070205080204" pitchFamily="49" charset="-128"/>
            </a:endParaRPr>
          </a:p>
        </p:txBody>
      </p:sp>
      <p:sp>
        <p:nvSpPr>
          <p:cNvPr id="4" name="スライド番号プレースホルダ 3"/>
          <p:cNvSpPr>
            <a:spLocks noGrp="1"/>
          </p:cNvSpPr>
          <p:nvPr>
            <p:ph type="sldNum" sz="quarter" idx="10"/>
          </p:nvPr>
        </p:nvSpPr>
        <p:spPr/>
        <p:txBody>
          <a:bodyPr/>
          <a:lstStyle/>
          <a:p>
            <a:fld id="{35B40875-A7EF-4DF8-B6A2-4882360CF502}" type="slidenum">
              <a:rPr lang="ja-JP" altLang="en-US" smtClean="0">
                <a:solidFill>
                  <a:srgbClr val="000000"/>
                </a:solidFill>
              </a:rPr>
              <a:pPr/>
              <a:t>12</a:t>
            </a:fld>
            <a:endParaRPr lang="ja-JP" altLang="en-US">
              <a:solidFill>
                <a:srgbClr val="000000"/>
              </a:solidFill>
            </a:endParaRPr>
          </a:p>
        </p:txBody>
      </p:sp>
    </p:spTree>
    <p:extLst>
      <p:ext uri="{BB962C8B-B14F-4D97-AF65-F5344CB8AC3E}">
        <p14:creationId xmlns:p14="http://schemas.microsoft.com/office/powerpoint/2010/main" val="1568579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pPr>
              <a:defRPr/>
            </a:pPr>
            <a:fld id="{98431BDE-46CF-4E8F-957F-1BCDF751A170}" type="slidenum">
              <a:rPr lang="en-US" altLang="ja-JP" smtClean="0"/>
              <a:pPr>
                <a:defRPr/>
              </a:pPr>
              <a:t>13</a:t>
            </a:fld>
            <a:endParaRPr lang="en-US" altLang="ja-JP"/>
          </a:p>
        </p:txBody>
      </p:sp>
    </p:spTree>
    <p:extLst>
      <p:ext uri="{BB962C8B-B14F-4D97-AF65-F5344CB8AC3E}">
        <p14:creationId xmlns:p14="http://schemas.microsoft.com/office/powerpoint/2010/main" val="3451998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355606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694970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436991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9930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4169150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556952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736716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8</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3981161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CEAAB3-4178-4BE6-B89D-53D0B40F2BAC}" type="datetime1">
              <a:rPr lang="ja-JP" altLang="en-US" smtClean="0"/>
              <a:t>2019/12/24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C1EF1F9-CE49-43FB-A8E2-4E9C45A9E81D}" type="datetime1">
              <a:rPr lang="ja-JP" altLang="en-US" smtClean="0"/>
              <a:t>2019/12/24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D95A6AC-3554-4032-BE1D-C276D864AFD2}" type="datetime1">
              <a:rPr lang="ja-JP" altLang="en-US" smtClean="0"/>
              <a:t>2019/12/24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07AF618B-CD6C-4D1F-8D9E-9B3F7843EFDD}" type="datetime1">
              <a:rPr lang="ja-JP" altLang="en-US" smtClean="0"/>
              <a:t>2019/12/24</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solidFill>
                <a:srgbClr val="000000"/>
              </a:solidFill>
            </a:endParaRPr>
          </a:p>
        </p:txBody>
      </p:sp>
    </p:spTree>
    <p:extLst>
      <p:ext uri="{BB962C8B-B14F-4D97-AF65-F5344CB8AC3E}">
        <p14:creationId xmlns:p14="http://schemas.microsoft.com/office/powerpoint/2010/main" val="3871968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796467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11462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72070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239499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102466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76253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AF521E9-9754-4A1B-8F57-29EDF1569E78}" type="datetime1">
              <a:rPr lang="ja-JP" altLang="en-US" smtClean="0"/>
              <a:t>2019/12/24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a:t>
            </a:fld>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2474134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710687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5099141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9820816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4040811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11138234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p>
            <a:pPr>
              <a:defRPr/>
            </a:pPr>
            <a:endParaRPr lang="ja-JP" altLang="en-US" sz="800">
              <a:solidFill>
                <a:srgbClr val="000000"/>
              </a:solidFill>
            </a:endParaRPr>
          </a:p>
        </p:txBody>
      </p:sp>
    </p:spTree>
    <p:extLst>
      <p:ext uri="{BB962C8B-B14F-4D97-AF65-F5344CB8AC3E}">
        <p14:creationId xmlns:p14="http://schemas.microsoft.com/office/powerpoint/2010/main" val="223931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33C6CE4-AF81-4E04-9605-57A997E8152E}" type="datetime1">
              <a:rPr lang="ja-JP" altLang="en-US" smtClean="0"/>
              <a:t>2019/12/24</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17E9C475-FCD6-4E43-BD3D-55B2B221529B}" type="datetime1">
              <a:rPr lang="ja-JP" altLang="en-US" smtClean="0"/>
              <a:t>2019/12/24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1EE06E01-3483-45AF-A840-57E60D68EF10}" type="datetime1">
              <a:rPr lang="ja-JP" altLang="en-US" smtClean="0"/>
              <a:t>2019/12/24</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55390C9-0EF4-44BC-A610-DB337D90CF9D}" type="datetime1">
              <a:rPr lang="ja-JP" altLang="en-US" smtClean="0"/>
              <a:t>2019/12/24</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75C0AF2-769C-4883-BC3C-E89091BC5475}" type="datetime1">
              <a:rPr lang="ja-JP" altLang="en-US" smtClean="0"/>
              <a:t>2019/12/24</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724DFBD-9D91-4FC7-9CDC-8349F63A8795}" type="datetime1">
              <a:rPr lang="ja-JP" altLang="en-US" smtClean="0"/>
              <a:t>2019/12/24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96AB2AF-AE02-48FE-8519-D0BC53E2F9C3}" type="datetime1">
              <a:rPr lang="ja-JP" altLang="en-US" smtClean="0"/>
              <a:t>2019/12/24</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D7B823D2-8119-4AEC-A72C-89A4DB969AF7}" type="datetime1">
              <a:rPr lang="ja-JP" altLang="en-US" smtClean="0"/>
              <a:t>2019/12/24</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7010839" y="6492875"/>
            <a:ext cx="2133161" cy="365125"/>
          </a:xfrm>
          <a:prstGeom prst="rect">
            <a:avLst/>
          </a:prstGeom>
        </p:spPr>
        <p:txBody>
          <a:bodyPr vert="horz" lIns="91440" tIns="45720" rIns="91440" bIns="45720" rtlCol="0" anchor="ctr"/>
          <a:lstStyle>
            <a:lvl1pPr algn="r">
              <a:defRPr sz="1400" b="0">
                <a:solidFill>
                  <a:schemeClr val="tx1"/>
                </a:solidFill>
                <a:latin typeface="Calibri"/>
                <a:ea typeface="ＭＳ Ｐゴシック"/>
              </a:defRPr>
            </a:lvl1pPr>
          </a:lstStyle>
          <a:p>
            <a:pPr>
              <a:defRPr/>
            </a:pPr>
            <a:fld id="{4924563F-111E-4996-9CBE-215F31044931}" type="slidenum">
              <a:rPr lang="ja-JP" altLang="en-US" smtClean="0"/>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sz="1600">
              <a:solidFill>
                <a:srgbClr val="000000"/>
              </a:solidFill>
              <a:latin typeface="Verdana" pitchFamily="34" charset="0"/>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solidFill>
                <a:srgbClr val="000000"/>
              </a:solidFill>
              <a:latin typeface="Verdana" pitchFamily="34" charset="0"/>
            </a:endParaRPr>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solidFill>
                <a:srgbClr val="000000"/>
              </a:solidFill>
              <a:latin typeface="Verdana" pitchFamily="34" charset="0"/>
            </a:endParaRPr>
          </a:p>
        </p:txBody>
      </p:sp>
    </p:spTree>
    <p:extLst>
      <p:ext uri="{BB962C8B-B14F-4D97-AF65-F5344CB8AC3E}">
        <p14:creationId xmlns:p14="http://schemas.microsoft.com/office/powerpoint/2010/main" val="3424164404"/>
      </p:ext>
    </p:extLst>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 id="2147484038" r:id="rId12"/>
    <p:sldLayoutId id="2147484039" r:id="rId13"/>
    <p:sldLayoutId id="2147484040"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2800" b="1" spc="50" dirty="0">
                <a:ln w="11430"/>
                <a:effectLst>
                  <a:outerShdw blurRad="76200" dist="50800" dir="5400000" algn="tl" rotWithShape="0">
                    <a:srgbClr val="000000">
                      <a:alpha val="65000"/>
                    </a:srgbClr>
                  </a:outerShdw>
                </a:effectLst>
              </a:rPr>
              <a:t>要介護認定質問受付窓口</a:t>
            </a:r>
            <a:r>
              <a:rPr lang="ja-JP" altLang="en-US" sz="2800" b="1" spc="50" dirty="0" smtClean="0">
                <a:ln w="11430"/>
                <a:effectLst>
                  <a:outerShdw blurRad="76200" dist="50800" dir="5400000" algn="tl" rotWithShape="0">
                    <a:srgbClr val="000000">
                      <a:alpha val="65000"/>
                    </a:srgbClr>
                  </a:outerShdw>
                </a:effectLst>
              </a:rPr>
              <a:t>に寄せられる</a:t>
            </a:r>
            <a:r>
              <a:rPr lang="ja-JP" altLang="en-US" sz="2800" b="1" spc="50" dirty="0">
                <a:ln w="11430"/>
                <a:effectLst>
                  <a:outerShdw blurRad="76200" dist="50800" dir="5400000" algn="tl" rotWithShape="0">
                    <a:srgbClr val="000000">
                      <a:alpha val="65000"/>
                    </a:srgbClr>
                  </a:outerShdw>
                </a:effectLst>
              </a:rPr>
              <a:t>質問</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dirty="0" smtClean="0">
                <a:solidFill>
                  <a:srgbClr val="000000"/>
                </a:solidFill>
                <a:latin typeface="Verdana" pitchFamily="34" charset="0"/>
              </a:rPr>
              <a:t>令和</a:t>
            </a:r>
            <a:r>
              <a:rPr lang="ja-JP" altLang="en-US" dirty="0">
                <a:solidFill>
                  <a:srgbClr val="000000"/>
                </a:solidFill>
                <a:latin typeface="Verdana" pitchFamily="34" charset="0"/>
              </a:rPr>
              <a:t>元</a:t>
            </a:r>
            <a:r>
              <a:rPr lang="ja-JP" altLang="en-US" dirty="0" smtClean="0">
                <a:solidFill>
                  <a:srgbClr val="000000"/>
                </a:solidFill>
                <a:latin typeface="Verdana" pitchFamily="34" charset="0"/>
              </a:rPr>
              <a:t>年</a:t>
            </a:r>
            <a:r>
              <a:rPr lang="ja-JP" altLang="en-US" dirty="0">
                <a:solidFill>
                  <a:srgbClr val="000000"/>
                </a:solidFill>
                <a:latin typeface="Verdana" pitchFamily="34" charset="0"/>
              </a:rPr>
              <a:t>度</a:t>
            </a:r>
            <a:r>
              <a:rPr lang="ja-JP" altLang="en-US" dirty="0" smtClean="0">
                <a:solidFill>
                  <a:srgbClr val="000000"/>
                </a:solidFill>
                <a:latin typeface="Verdana" pitchFamily="34" charset="0"/>
              </a:rPr>
              <a:t>　厚生</a:t>
            </a:r>
            <a:r>
              <a:rPr lang="ja-JP" altLang="en-US" dirty="0">
                <a:solidFill>
                  <a:srgbClr val="000000"/>
                </a:solidFill>
                <a:latin typeface="Verdana" pitchFamily="34" charset="0"/>
              </a:rPr>
              <a:t>労働省 </a:t>
            </a:r>
            <a:r>
              <a:rPr lang="ja-JP" altLang="en-US" dirty="0" smtClean="0">
                <a:solidFill>
                  <a:srgbClr val="000000"/>
                </a:solidFill>
                <a:latin typeface="Verdana" pitchFamily="34" charset="0"/>
              </a:rPr>
              <a:t>認定調査員能力向上研修会</a:t>
            </a:r>
            <a:endParaRPr lang="ja-JP" altLang="en-US" dirty="0">
              <a:solidFill>
                <a:srgbClr val="000000"/>
              </a:solidFill>
              <a:latin typeface="Verdana" pitchFamily="34" charset="0"/>
            </a:endParaRPr>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dirty="0">
              <a:solidFill>
                <a:srgbClr val="000000"/>
              </a:solidFill>
              <a:latin typeface="Verdana" pitchFamily="34" charset="0"/>
            </a:endParaRPr>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extLst>
      <p:ext uri="{BB962C8B-B14F-4D97-AF65-F5344CB8AC3E}">
        <p14:creationId xmlns:p14="http://schemas.microsoft.com/office/powerpoint/2010/main" val="3025748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smtClean="0"/>
              <a:t>調査</a:t>
            </a:r>
            <a:r>
              <a:rPr lang="ja-JP" altLang="en-US" sz="2400" dirty="0" smtClean="0"/>
              <a:t>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9</a:t>
            </a:fld>
            <a:endParaRPr lang="ja-JP" altLang="en-US"/>
          </a:p>
        </p:txBody>
      </p:sp>
    </p:spTree>
    <p:extLst>
      <p:ext uri="{BB962C8B-B14F-4D97-AF65-F5344CB8AC3E}">
        <p14:creationId xmlns:p14="http://schemas.microsoft.com/office/powerpoint/2010/main"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10</a:t>
            </a:fld>
            <a:endParaRPr lang="ja-JP" altLang="en-US"/>
          </a:p>
        </p:txBody>
      </p:sp>
    </p:spTree>
    <p:extLst>
      <p:ext uri="{BB962C8B-B14F-4D97-AF65-F5344CB8AC3E}">
        <p14:creationId xmlns:p14="http://schemas.microsoft.com/office/powerpoint/2010/main"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11</a:t>
            </a:fld>
            <a:endParaRPr lang="ja-JP" altLang="en-US"/>
          </a:p>
        </p:txBody>
      </p:sp>
    </p:spTree>
    <p:extLst>
      <p:ext uri="{BB962C8B-B14F-4D97-AF65-F5344CB8AC3E}">
        <p14:creationId xmlns:p14="http://schemas.microsoft.com/office/powerpoint/2010/main" val="701448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認定質問窓口のご案内</a:t>
            </a:r>
            <a:endParaRPr kumimoji="1" lang="ja-JP" altLang="en-US" dirty="0"/>
          </a:p>
        </p:txBody>
      </p:sp>
      <p:sp>
        <p:nvSpPr>
          <p:cNvPr id="4" name="コンテンツ プレースホルダー 3"/>
          <p:cNvSpPr>
            <a:spLocks noGrp="1"/>
          </p:cNvSpPr>
          <p:nvPr>
            <p:ph sz="quarter" idx="1"/>
          </p:nvPr>
        </p:nvSpPr>
        <p:spPr>
          <a:xfrm>
            <a:off x="566738" y="1341437"/>
            <a:ext cx="8001000" cy="4912217"/>
          </a:xfrm>
        </p:spPr>
        <p:txBody>
          <a:bodyPr>
            <a:normAutofit fontScale="92500" lnSpcReduction="10000"/>
          </a:bodyPr>
          <a:lstStyle/>
          <a:p>
            <a:pPr>
              <a:lnSpc>
                <a:spcPct val="110000"/>
              </a:lnSpc>
            </a:pPr>
            <a:r>
              <a:rPr lang="ja-JP" altLang="en-US" dirty="0" smtClean="0"/>
              <a:t>利用方法</a:t>
            </a:r>
            <a:endParaRPr lang="en-US" altLang="ja-JP" dirty="0" smtClean="0"/>
          </a:p>
          <a:p>
            <a:pPr lvl="1">
              <a:lnSpc>
                <a:spcPct val="110000"/>
              </a:lnSpc>
            </a:pPr>
            <a:r>
              <a:rPr lang="ja-JP" altLang="en-US" dirty="0" smtClean="0"/>
              <a:t>要介護認定適正化事業ホームページ</a:t>
            </a:r>
            <a:r>
              <a:rPr lang="en-US" altLang="ja-JP" dirty="0" smtClean="0"/>
              <a:t/>
            </a:r>
            <a:br>
              <a:rPr lang="en-US" altLang="ja-JP" dirty="0" smtClean="0"/>
            </a:br>
            <a:r>
              <a:rPr lang="ja-JP" altLang="en-US" sz="2000" dirty="0" smtClean="0"/>
              <a:t>（</a:t>
            </a:r>
            <a:r>
              <a:rPr lang="en-US" altLang="ja-JP" sz="2000" dirty="0" smtClean="0"/>
              <a:t>www.nintei.net</a:t>
            </a:r>
            <a:r>
              <a:rPr lang="ja-JP" altLang="en-US" sz="2000" dirty="0" smtClean="0"/>
              <a:t>）</a:t>
            </a:r>
            <a:r>
              <a:rPr lang="ja-JP" altLang="en-US" dirty="0" smtClean="0"/>
              <a:t>から「認定質問窓口」にアクセス</a:t>
            </a:r>
            <a:endParaRPr lang="en-US" altLang="ja-JP" dirty="0" smtClean="0"/>
          </a:p>
          <a:p>
            <a:pPr lvl="1">
              <a:lnSpc>
                <a:spcPct val="110000"/>
              </a:lnSpc>
            </a:pPr>
            <a:r>
              <a:rPr kumimoji="1" lang="ja-JP" altLang="en-US" dirty="0" smtClean="0"/>
              <a:t>利用対象者は、</a:t>
            </a:r>
            <a:r>
              <a:rPr kumimoji="1" lang="ja-JP" altLang="en-US" u="sng" dirty="0" smtClean="0"/>
              <a:t>自治体担当者</a:t>
            </a:r>
            <a:r>
              <a:rPr kumimoji="1" lang="ja-JP" altLang="en-US" dirty="0" smtClean="0"/>
              <a:t>のみ。</a:t>
            </a:r>
            <a:r>
              <a:rPr kumimoji="1" lang="en-US" altLang="ja-JP" dirty="0" smtClean="0"/>
              <a:t/>
            </a:r>
            <a:br>
              <a:rPr kumimoji="1" lang="en-US" altLang="ja-JP" dirty="0" smtClean="0"/>
            </a:br>
            <a:r>
              <a:rPr kumimoji="1" lang="en-US" altLang="ja-JP" sz="2000" dirty="0" smtClean="0"/>
              <a:t>※</a:t>
            </a:r>
            <a:r>
              <a:rPr kumimoji="1" lang="ja-JP" altLang="en-US" sz="2000" dirty="0" smtClean="0"/>
              <a:t>利用には、あらかじめ全自治体に通知しているパスワード（共通）が必要。</a:t>
            </a: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基本調査項目の</a:t>
            </a:r>
            <a:r>
              <a:rPr lang="ja-JP" altLang="en-US" dirty="0" smtClean="0"/>
              <a:t>定義等について、テキストに記載のない個別的・具体的な状況について、本窓口で新たな判断基準や解釈を示すことは一切行わない。</a:t>
            </a:r>
            <a:endParaRPr lang="en-US" altLang="ja-JP" dirty="0"/>
          </a:p>
          <a:p>
            <a:pPr marL="909637" lvl="2" indent="0">
              <a:lnSpc>
                <a:spcPct val="110000"/>
              </a:lnSpc>
              <a:buNone/>
            </a:pPr>
            <a:r>
              <a:rPr lang="ja-JP" altLang="en-US" dirty="0" smtClean="0"/>
              <a:t>→</a:t>
            </a:r>
            <a:r>
              <a:rPr lang="ja-JP" altLang="en-US" sz="2400" dirty="0"/>
              <a:t>迷うものは特記事項に記載</a:t>
            </a:r>
            <a:r>
              <a:rPr lang="ja-JP" altLang="en-US" sz="2400" dirty="0" smtClean="0"/>
              <a:t>し、介護認定審査会の判断を　仰ぐという基本原則</a:t>
            </a:r>
            <a:endParaRPr lang="ja-JP" altLang="en-US" sz="2400" dirty="0"/>
          </a:p>
          <a:p>
            <a:pPr marL="909637" lvl="2" indent="0">
              <a:lnSpc>
                <a:spcPct val="110000"/>
              </a:lnSpc>
              <a:buNone/>
            </a:pPr>
            <a:endParaRPr lang="en-US" altLang="ja-JP" dirty="0" smtClean="0"/>
          </a:p>
        </p:txBody>
      </p:sp>
    </p:spTree>
    <p:extLst>
      <p:ext uri="{BB962C8B-B14F-4D97-AF65-F5344CB8AC3E}">
        <p14:creationId xmlns:p14="http://schemas.microsoft.com/office/powerpoint/2010/main" val="3801784021"/>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9600" y="6452615"/>
            <a:ext cx="7924800" cy="0"/>
          </a:xfrm>
          <a:custGeom>
            <a:avLst/>
            <a:gdLst/>
            <a:ahLst/>
            <a:cxnLst/>
            <a:rect l="l" t="t" r="r" b="b"/>
            <a:pathLst>
              <a:path w="7924800">
                <a:moveTo>
                  <a:pt x="0" y="0"/>
                </a:moveTo>
                <a:lnTo>
                  <a:pt x="7924800" y="0"/>
                </a:lnTo>
              </a:path>
            </a:pathLst>
          </a:custGeom>
          <a:ln w="3175">
            <a:solidFill>
              <a:srgbClr val="3366FF"/>
            </a:solidFill>
          </a:ln>
        </p:spPr>
        <p:txBody>
          <a:bodyPr wrap="square" lIns="0" tIns="0" rIns="0" bIns="0" rtlCol="0"/>
          <a:lstStyle/>
          <a:p>
            <a:pPr fontAlgn="auto">
              <a:spcBef>
                <a:spcPts val="0"/>
              </a:spcBef>
              <a:spcAft>
                <a:spcPts val="0"/>
              </a:spcAft>
            </a:pPr>
            <a:endParaRPr sz="1800">
              <a:solidFill>
                <a:prstClr val="black"/>
              </a:solidFill>
              <a:latin typeface="Calibri"/>
              <a:ea typeface="+mn-ea"/>
            </a:endParaRPr>
          </a:p>
        </p:txBody>
      </p:sp>
      <p:sp>
        <p:nvSpPr>
          <p:cNvPr id="5" name="タイトル 4"/>
          <p:cNvSpPr>
            <a:spLocks noGrp="1"/>
          </p:cNvSpPr>
          <p:nvPr>
            <p:ph type="title"/>
          </p:nvPr>
        </p:nvSpPr>
        <p:spPr/>
        <p:txBody>
          <a:bodyPr/>
          <a:lstStyle/>
          <a:p>
            <a:r>
              <a:rPr kumimoji="1" lang="en-US" altLang="ja-JP" dirty="0" smtClean="0"/>
              <a:t>MEMO</a:t>
            </a:r>
            <a:endParaRPr kumimoji="1" lang="ja-JP" altLang="en-US" dirty="0"/>
          </a:p>
        </p:txBody>
      </p:sp>
      <p:sp>
        <p:nvSpPr>
          <p:cNvPr id="3" name="角丸四角形 2"/>
          <p:cNvSpPr/>
          <p:nvPr/>
        </p:nvSpPr>
        <p:spPr>
          <a:xfrm>
            <a:off x="574675" y="1340768"/>
            <a:ext cx="8173789" cy="4968552"/>
          </a:xfrm>
          <a:prstGeom prst="round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33492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a:t>
            </a:fld>
            <a:endParaRPr lang="ja-JP" altLang="en-US"/>
          </a:p>
        </p:txBody>
      </p:sp>
    </p:spTree>
    <p:extLst>
      <p:ext uri="{BB962C8B-B14F-4D97-AF65-F5344CB8AC3E}">
        <p14:creationId xmlns:p14="http://schemas.microsoft.com/office/powerpoint/2010/main"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2</a:t>
            </a:fld>
            <a:endParaRPr lang="ja-JP" altLang="en-US"/>
          </a:p>
        </p:txBody>
      </p:sp>
    </p:spTree>
    <p:extLst>
      <p:ext uri="{BB962C8B-B14F-4D97-AF65-F5344CB8AC3E}">
        <p14:creationId xmlns:p14="http://schemas.microsoft.com/office/powerpoint/2010/main" val="17368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3</a:t>
            </a:fld>
            <a:endParaRPr lang="ja-JP" altLang="en-US"/>
          </a:p>
        </p:txBody>
      </p:sp>
    </p:spTree>
    <p:extLst>
      <p:ext uri="{BB962C8B-B14F-4D97-AF65-F5344CB8AC3E}">
        <p14:creationId xmlns:p14="http://schemas.microsoft.com/office/powerpoint/2010/main" val="41735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4</a:t>
            </a:fld>
            <a:endParaRPr lang="ja-JP" altLang="en-US"/>
          </a:p>
        </p:txBody>
      </p:sp>
    </p:spTree>
    <p:extLst>
      <p:ext uri="{BB962C8B-B14F-4D97-AF65-F5344CB8AC3E}">
        <p14:creationId xmlns:p14="http://schemas.microsoft.com/office/powerpoint/2010/main" val="28784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5</a:t>
            </a:fld>
            <a:endParaRPr lang="ja-JP" altLang="en-US"/>
          </a:p>
        </p:txBody>
      </p:sp>
    </p:spTree>
    <p:extLst>
      <p:ext uri="{BB962C8B-B14F-4D97-AF65-F5344CB8AC3E}">
        <p14:creationId xmlns:p14="http://schemas.microsoft.com/office/powerpoint/2010/main" val="165431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6</a:t>
            </a:fld>
            <a:endParaRPr lang="ja-JP" altLang="en-US"/>
          </a:p>
        </p:txBody>
      </p:sp>
    </p:spTree>
    <p:extLst>
      <p:ext uri="{BB962C8B-B14F-4D97-AF65-F5344CB8AC3E}">
        <p14:creationId xmlns:p14="http://schemas.microsoft.com/office/powerpoint/2010/main" val="418603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7</a:t>
            </a:fld>
            <a:endParaRPr lang="ja-JP" altLang="en-US"/>
          </a:p>
        </p:txBody>
      </p:sp>
    </p:spTree>
    <p:extLst>
      <p:ext uri="{BB962C8B-B14F-4D97-AF65-F5344CB8AC3E}">
        <p14:creationId xmlns:p14="http://schemas.microsoft.com/office/powerpoint/2010/main" val="3474609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8</a:t>
            </a:fld>
            <a:endParaRPr lang="ja-JP" altLang="en-US"/>
          </a:p>
        </p:txBody>
      </p:sp>
    </p:spTree>
    <p:extLst>
      <p:ext uri="{BB962C8B-B14F-4D97-AF65-F5344CB8AC3E}">
        <p14:creationId xmlns:p14="http://schemas.microsoft.com/office/powerpoint/2010/main" val="3935308284"/>
      </p:ext>
    </p:extLst>
  </p:cSld>
  <p:clrMapOvr>
    <a:masterClrMapping/>
  </p:clrMapOvr>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1F15606-52B2-4FB3-B405-C769CB966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08353055-47E5-4B29-BE40-B448AB33681D}">
  <ds:schemaRef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8B97BE19-CDDD-400E-817A-CFDD13F7EC12"/>
    <ds:schemaRef ds:uri="http://purl.org/dc/dcmitype/"/>
    <ds:schemaRef ds:uri="fb02c745-2821-438e-a9f3-36f365a5b5fa"/>
    <ds:schemaRef ds:uri="http://purl.org/dc/terms/"/>
  </ds:schemaRefs>
</ds:datastoreItem>
</file>

<file path=customXml/itemProps3.xml><?xml version="1.0" encoding="utf-8"?>
<ds:datastoreItem xmlns:ds="http://schemas.openxmlformats.org/officeDocument/2006/customXml" ds:itemID="{D5A8A2F6-DB66-4B18-90E2-B79D133B7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Origin</Template>
  <TotalTime>8459</TotalTime>
  <Words>2389</Words>
  <Application>Microsoft Office PowerPoint</Application>
  <PresentationFormat>画面に合わせる (4:3)</PresentationFormat>
  <Paragraphs>161</Paragraphs>
  <Slides>14</Slides>
  <Notes>14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14</vt:i4>
      </vt:variant>
    </vt:vector>
  </HeadingPairs>
  <TitlesOfParts>
    <vt:vector size="23" baseType="lpstr">
      <vt:lpstr>Wingdings</vt:lpstr>
      <vt:lpstr>ＭＳ ゴシック</vt:lpstr>
      <vt:lpstr>Arial</vt:lpstr>
      <vt:lpstr>Calibri</vt:lpstr>
      <vt:lpstr>ＭＳ Ｐゴシック</vt:lpstr>
      <vt:lpstr>Verdana</vt:lpstr>
      <vt:lpstr>Times New Roman</vt:lpstr>
      <vt:lpstr>5_Office テーマ</vt:lpstr>
      <vt:lpstr>Profile</vt:lpstr>
      <vt:lpstr>要介護認定質問受付窓口に寄せられる質問</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認定質問窓口のご案内</vt:lpstr>
      <vt:lpstr>MEMO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2016-04-26T11:15:26Z</cp:lastPrinted>
  <dcterms:created xsi:type="dcterms:W3CDTF">2010-10-16T08:07:39Z</dcterms:created>
  <dcterms:modified xsi:type="dcterms:W3CDTF">2019-12-24T10:54:09Z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