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13" r:id="rId4"/>
  </p:sldMasterIdLst>
  <p:notesMasterIdLst>
    <p:notesMasterId r:id="rId83"/>
  </p:notesMasterIdLst>
  <p:handoutMasterIdLst>
    <p:handoutMasterId r:id="rId84"/>
  </p:handoutMasterIdLst>
  <p:sldIdLst>
    <p:sldId id="537" r:id="rId5"/>
    <p:sldId id="850" r:id="rId6"/>
    <p:sldId id="545" r:id="rId7"/>
    <p:sldId id="546" r:id="rId8"/>
    <p:sldId id="796" r:id="rId9"/>
    <p:sldId id="810" r:id="rId10"/>
    <p:sldId id="811" r:id="rId11"/>
    <p:sldId id="795" r:id="rId12"/>
    <p:sldId id="799" r:id="rId13"/>
    <p:sldId id="802" r:id="rId14"/>
    <p:sldId id="852" r:id="rId15"/>
    <p:sldId id="801" r:id="rId16"/>
    <p:sldId id="582" r:id="rId17"/>
    <p:sldId id="844" r:id="rId18"/>
    <p:sldId id="562" r:id="rId19"/>
    <p:sldId id="563" r:id="rId20"/>
    <p:sldId id="564" r:id="rId21"/>
    <p:sldId id="565" r:id="rId22"/>
    <p:sldId id="566" r:id="rId23"/>
    <p:sldId id="567" r:id="rId24"/>
    <p:sldId id="568" r:id="rId25"/>
    <p:sldId id="570" r:id="rId26"/>
    <p:sldId id="571" r:id="rId27"/>
    <p:sldId id="583" r:id="rId28"/>
    <p:sldId id="573" r:id="rId29"/>
    <p:sldId id="803" r:id="rId30"/>
    <p:sldId id="574" r:id="rId31"/>
    <p:sldId id="851" r:id="rId32"/>
    <p:sldId id="881" r:id="rId33"/>
    <p:sldId id="813" r:id="rId34"/>
    <p:sldId id="814" r:id="rId35"/>
    <p:sldId id="815" r:id="rId36"/>
    <p:sldId id="816" r:id="rId37"/>
    <p:sldId id="822" r:id="rId38"/>
    <p:sldId id="823" r:id="rId39"/>
    <p:sldId id="824" r:id="rId40"/>
    <p:sldId id="825" r:id="rId41"/>
    <p:sldId id="826" r:id="rId42"/>
    <p:sldId id="845" r:id="rId43"/>
    <p:sldId id="828" r:id="rId44"/>
    <p:sldId id="829" r:id="rId45"/>
    <p:sldId id="830" r:id="rId46"/>
    <p:sldId id="831" r:id="rId47"/>
    <p:sldId id="832" r:id="rId48"/>
    <p:sldId id="833" r:id="rId49"/>
    <p:sldId id="834" r:id="rId50"/>
    <p:sldId id="835" r:id="rId51"/>
    <p:sldId id="836" r:id="rId52"/>
    <p:sldId id="837" r:id="rId53"/>
    <p:sldId id="838" r:id="rId54"/>
    <p:sldId id="839" r:id="rId55"/>
    <p:sldId id="840" r:id="rId56"/>
    <p:sldId id="853" r:id="rId57"/>
    <p:sldId id="866" r:id="rId58"/>
    <p:sldId id="855" r:id="rId59"/>
    <p:sldId id="856" r:id="rId60"/>
    <p:sldId id="857" r:id="rId61"/>
    <p:sldId id="858" r:id="rId62"/>
    <p:sldId id="859" r:id="rId63"/>
    <p:sldId id="860" r:id="rId64"/>
    <p:sldId id="861" r:id="rId65"/>
    <p:sldId id="862" r:id="rId66"/>
    <p:sldId id="865" r:id="rId67"/>
    <p:sldId id="864" r:id="rId68"/>
    <p:sldId id="821" r:id="rId69"/>
    <p:sldId id="872" r:id="rId70"/>
    <p:sldId id="867" r:id="rId71"/>
    <p:sldId id="868" r:id="rId72"/>
    <p:sldId id="869" r:id="rId73"/>
    <p:sldId id="870" r:id="rId74"/>
    <p:sldId id="871" r:id="rId75"/>
    <p:sldId id="873" r:id="rId76"/>
    <p:sldId id="874" r:id="rId77"/>
    <p:sldId id="875" r:id="rId78"/>
    <p:sldId id="876" r:id="rId79"/>
    <p:sldId id="877" r:id="rId80"/>
    <p:sldId id="878" r:id="rId81"/>
    <p:sldId id="879" r:id="rId82"/>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2" autoAdjust="0"/>
    <p:restoredTop sz="94333" autoAdjust="0"/>
  </p:normalViewPr>
  <p:slideViewPr>
    <p:cSldViewPr snapToGrid="0">
      <p:cViewPr varScale="1">
        <p:scale>
          <a:sx n="105" d="100"/>
          <a:sy n="105" d="100"/>
        </p:scale>
        <p:origin x="300" y="102"/>
      </p:cViewPr>
      <p:guideLst>
        <p:guide orient="horz" pos="2160"/>
        <p:guide pos="312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09&#12288;&#20171;&#35703;&#35469;&#23450;&#20418;\&#24179;&#25104;28&#24180;&#24230;\&#9733;&#20171;&#35703;&#35469;&#23450;&#35211;&#30452;&#12375;&#38306;&#20418;\280818%20&#23616;&#35696;&#36039;&#26009;&#65288;&#35469;&#23450;&#31777;&#32032;&#21270;&#65289;\280804%20&#20219;&#24847;&#38598;&#35336;&#20381;&#38972;\&#32080;&#26524;\20160810(H28-0014)_&#35469;&#23450;&#32773;&#12398;6&#12539;12&#12539;24&#12539;36&#12363;&#26376;&#24460;&#12398;&#35201;&#20171;&#35703;&#24230;&#29366;&#2784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84600116893332E-2"/>
          <c:y val="8.1512740368201136E-2"/>
          <c:w val="0.96845426936011958"/>
          <c:h val="0.73837436714568938"/>
        </c:manualLayout>
      </c:layout>
      <c:barChart>
        <c:barDir val="col"/>
        <c:grouping val="stacked"/>
        <c:varyColors val="0"/>
        <c:ser>
          <c:idx val="0"/>
          <c:order val="0"/>
          <c:tx>
            <c:strRef>
              <c:f>Sheet1!$A$2</c:f>
              <c:strCache>
                <c:ptCount val="1"/>
                <c:pt idx="0">
                  <c:v>要支援</c:v>
                </c:pt>
              </c:strCache>
            </c:strRef>
          </c:tx>
          <c:spPr>
            <a:solidFill>
              <a:srgbClr val="0066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Sheet1!$B$2:$T$2</c:f>
              <c:numCache>
                <c:formatCode>General</c:formatCode>
                <c:ptCount val="19"/>
                <c:pt idx="0">
                  <c:v>29.1</c:v>
                </c:pt>
                <c:pt idx="1">
                  <c:v>32</c:v>
                </c:pt>
                <c:pt idx="2">
                  <c:v>39.799999999999997</c:v>
                </c:pt>
                <c:pt idx="3">
                  <c:v>50.5</c:v>
                </c:pt>
                <c:pt idx="4">
                  <c:v>60.1</c:v>
                </c:pt>
                <c:pt idx="5">
                  <c:v>67.400000000000006</c:v>
                </c:pt>
              </c:numCache>
            </c:numRef>
          </c:val>
          <c:extLst>
            <c:ext xmlns:c16="http://schemas.microsoft.com/office/drawing/2014/chart" uri="{C3380CC4-5D6E-409C-BE32-E72D297353CC}">
              <c16:uniqueId val="{00000000-2B7C-45AC-BDAF-011EC1604EF6}"/>
            </c:ext>
          </c:extLst>
        </c:ser>
        <c:ser>
          <c:idx val="1"/>
          <c:order val="1"/>
          <c:tx>
            <c:strRef>
              <c:f>Sheet1!$A$3</c:f>
              <c:strCache>
                <c:ptCount val="1"/>
                <c:pt idx="0">
                  <c:v>要支援１</c:v>
                </c:pt>
              </c:strCache>
            </c:strRef>
          </c:tx>
          <c:spPr>
            <a:solidFill>
              <a:srgbClr val="CCFFFF"/>
            </a:solidFill>
            <a:ln>
              <a:solidFill>
                <a:schemeClr val="tx1"/>
              </a:solidFill>
            </a:ln>
          </c:spPr>
          <c:invertIfNegative val="0"/>
          <c:dLbls>
            <c:dLbl>
              <c:idx val="6"/>
              <c:layout>
                <c:manualLayout>
                  <c:x val="-1.7206762167207502E-2"/>
                  <c:y val="-2.64611448299715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Sheet1!$B$3:$T$3</c:f>
              <c:numCache>
                <c:formatCode>General</c:formatCode>
                <c:ptCount val="19"/>
                <c:pt idx="6">
                  <c:v>5.9</c:v>
                </c:pt>
                <c:pt idx="7">
                  <c:v>52.7</c:v>
                </c:pt>
                <c:pt idx="8">
                  <c:v>55.1</c:v>
                </c:pt>
                <c:pt idx="9">
                  <c:v>57.5</c:v>
                </c:pt>
                <c:pt idx="10">
                  <c:v>60.4</c:v>
                </c:pt>
                <c:pt idx="11">
                  <c:v>66.2</c:v>
                </c:pt>
                <c:pt idx="12">
                  <c:v>69.2</c:v>
                </c:pt>
                <c:pt idx="13">
                  <c:v>77.3</c:v>
                </c:pt>
                <c:pt idx="14">
                  <c:v>82.5</c:v>
                </c:pt>
                <c:pt idx="15">
                  <c:v>87.4</c:v>
                </c:pt>
                <c:pt idx="16">
                  <c:v>88.8</c:v>
                </c:pt>
                <c:pt idx="17">
                  <c:v>89</c:v>
                </c:pt>
                <c:pt idx="18">
                  <c:v>88</c:v>
                </c:pt>
              </c:numCache>
            </c:numRef>
          </c:val>
          <c:extLst>
            <c:ext xmlns:c16="http://schemas.microsoft.com/office/drawing/2014/chart" uri="{C3380CC4-5D6E-409C-BE32-E72D297353CC}">
              <c16:uniqueId val="{00000002-2B7C-45AC-BDAF-011EC1604EF6}"/>
            </c:ext>
          </c:extLst>
        </c:ser>
        <c:ser>
          <c:idx val="2"/>
          <c:order val="2"/>
          <c:tx>
            <c:strRef>
              <c:f>Sheet1!$A$4</c:f>
              <c:strCache>
                <c:ptCount val="1"/>
                <c:pt idx="0">
                  <c:v>要支援２</c:v>
                </c:pt>
              </c:strCache>
            </c:strRef>
          </c:tx>
          <c:spPr>
            <a:solidFill>
              <a:srgbClr val="00FFFF"/>
            </a:solidFill>
            <a:ln>
              <a:solidFill>
                <a:schemeClr val="tx1"/>
              </a:solidFill>
            </a:ln>
          </c:spPr>
          <c:invertIfNegative val="0"/>
          <c:dLbls>
            <c:dLbl>
              <c:idx val="6"/>
              <c:layout>
                <c:manualLayout>
                  <c:x val="2.1508452709009376E-2"/>
                  <c:y val="-1.05844579319886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7C-45AC-BDAF-011EC1604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Sheet1!$B$4:$T$4</c:f>
              <c:numCache>
                <c:formatCode>General</c:formatCode>
                <c:ptCount val="19"/>
                <c:pt idx="6">
                  <c:v>4.5</c:v>
                </c:pt>
                <c:pt idx="7">
                  <c:v>52.1</c:v>
                </c:pt>
                <c:pt idx="8">
                  <c:v>62.9</c:v>
                </c:pt>
                <c:pt idx="9">
                  <c:v>66.2</c:v>
                </c:pt>
                <c:pt idx="10">
                  <c:v>65.400000000000006</c:v>
                </c:pt>
                <c:pt idx="11">
                  <c:v>66.900000000000006</c:v>
                </c:pt>
                <c:pt idx="12">
                  <c:v>71.2</c:v>
                </c:pt>
                <c:pt idx="13">
                  <c:v>77.099999999999994</c:v>
                </c:pt>
                <c:pt idx="14">
                  <c:v>80.599999999999994</c:v>
                </c:pt>
                <c:pt idx="15">
                  <c:v>83.9</c:v>
                </c:pt>
                <c:pt idx="16">
                  <c:v>85.8</c:v>
                </c:pt>
                <c:pt idx="17">
                  <c:v>86.7</c:v>
                </c:pt>
                <c:pt idx="18">
                  <c:v>88.4</c:v>
                </c:pt>
              </c:numCache>
            </c:numRef>
          </c:val>
          <c:extLst>
            <c:ext xmlns:c16="http://schemas.microsoft.com/office/drawing/2014/chart" uri="{C3380CC4-5D6E-409C-BE32-E72D297353CC}">
              <c16:uniqueId val="{00000004-2B7C-45AC-BDAF-011EC1604EF6}"/>
            </c:ext>
          </c:extLst>
        </c:ser>
        <c:ser>
          <c:idx val="3"/>
          <c:order val="3"/>
          <c:tx>
            <c:strRef>
              <c:f>Sheet1!$A$5</c:f>
              <c:strCache>
                <c:ptCount val="1"/>
                <c:pt idx="0">
                  <c:v>経過的</c:v>
                </c:pt>
              </c:strCache>
            </c:strRef>
          </c:tx>
          <c:spPr>
            <a:solidFill>
              <a:srgbClr val="33CC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Sheet1!$B$5:$T$5</c:f>
              <c:numCache>
                <c:formatCode>General</c:formatCode>
                <c:ptCount val="19"/>
                <c:pt idx="6">
                  <c:v>65.5</c:v>
                </c:pt>
                <c:pt idx="7">
                  <c:v>4</c:v>
                </c:pt>
                <c:pt idx="8">
                  <c:v>0.1</c:v>
                </c:pt>
                <c:pt idx="9">
                  <c:v>0</c:v>
                </c:pt>
              </c:numCache>
            </c:numRef>
          </c:val>
          <c:extLst>
            <c:ext xmlns:c16="http://schemas.microsoft.com/office/drawing/2014/chart" uri="{C3380CC4-5D6E-409C-BE32-E72D297353CC}">
              <c16:uniqueId val="{00000005-2B7C-45AC-BDAF-011EC1604EF6}"/>
            </c:ext>
          </c:extLst>
        </c:ser>
        <c:ser>
          <c:idx val="4"/>
          <c:order val="4"/>
          <c:tx>
            <c:strRef>
              <c:f>Sheet1!$A$6</c:f>
              <c:strCache>
                <c:ptCount val="1"/>
                <c:pt idx="0">
                  <c:v>要介護１</c:v>
                </c:pt>
              </c:strCache>
            </c:strRef>
          </c:tx>
          <c:spPr>
            <a:solidFill>
              <a:srgbClr val="FF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Sheet1!$B$6:$T$6</c:f>
              <c:numCache>
                <c:formatCode>General</c:formatCode>
                <c:ptCount val="19"/>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pt idx="14">
                  <c:v>111.5</c:v>
                </c:pt>
                <c:pt idx="15">
                  <c:v>117.6</c:v>
                </c:pt>
                <c:pt idx="16">
                  <c:v>122.4</c:v>
                </c:pt>
                <c:pt idx="17">
                  <c:v>126.3</c:v>
                </c:pt>
                <c:pt idx="18">
                  <c:v>129.69999999999999</c:v>
                </c:pt>
              </c:numCache>
            </c:numRef>
          </c:val>
          <c:extLst>
            <c:ext xmlns:c16="http://schemas.microsoft.com/office/drawing/2014/chart" uri="{C3380CC4-5D6E-409C-BE32-E72D297353CC}">
              <c16:uniqueId val="{00000006-2B7C-45AC-BDAF-011EC1604EF6}"/>
            </c:ext>
          </c:extLst>
        </c:ser>
        <c:ser>
          <c:idx val="5"/>
          <c:order val="5"/>
          <c:tx>
            <c:strRef>
              <c:f>Sheet1!$A$7</c:f>
              <c:strCache>
                <c:ptCount val="1"/>
                <c:pt idx="0">
                  <c:v>要介護２</c:v>
                </c:pt>
              </c:strCache>
            </c:strRef>
          </c:tx>
          <c:spPr>
            <a:solidFill>
              <a:srgbClr val="00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Sheet1!$B$7:$T$7</c:f>
              <c:numCache>
                <c:formatCode>General</c:formatCode>
                <c:ptCount val="19"/>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pt idx="14">
                  <c:v>102.9</c:v>
                </c:pt>
                <c:pt idx="15">
                  <c:v>106.2</c:v>
                </c:pt>
                <c:pt idx="16">
                  <c:v>108.3</c:v>
                </c:pt>
                <c:pt idx="17">
                  <c:v>110.6</c:v>
                </c:pt>
                <c:pt idx="18">
                  <c:v>112.7</c:v>
                </c:pt>
              </c:numCache>
            </c:numRef>
          </c:val>
          <c:extLst>
            <c:ext xmlns:c16="http://schemas.microsoft.com/office/drawing/2014/chart" uri="{C3380CC4-5D6E-409C-BE32-E72D297353CC}">
              <c16:uniqueId val="{00000007-2B7C-45AC-BDAF-011EC1604EF6}"/>
            </c:ext>
          </c:extLst>
        </c:ser>
        <c:ser>
          <c:idx val="6"/>
          <c:order val="6"/>
          <c:tx>
            <c:strRef>
              <c:f>Sheet1!$A$8</c:f>
              <c:strCache>
                <c:ptCount val="1"/>
                <c:pt idx="0">
                  <c:v>要介護３</c:v>
                </c:pt>
              </c:strCache>
            </c:strRef>
          </c:tx>
          <c:spPr>
            <a:solidFill>
              <a:srgbClr val="FF99FF"/>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Sheet1!$B$8:$T$8</c:f>
              <c:numCache>
                <c:formatCode>General</c:formatCode>
                <c:ptCount val="19"/>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pt idx="14">
                  <c:v>76.900000000000006</c:v>
                </c:pt>
                <c:pt idx="15">
                  <c:v>79.3</c:v>
                </c:pt>
                <c:pt idx="16">
                  <c:v>81.3</c:v>
                </c:pt>
                <c:pt idx="17">
                  <c:v>83.6</c:v>
                </c:pt>
                <c:pt idx="18">
                  <c:v>85.6</c:v>
                </c:pt>
              </c:numCache>
            </c:numRef>
          </c:val>
          <c:extLst>
            <c:ext xmlns:c16="http://schemas.microsoft.com/office/drawing/2014/chart" uri="{C3380CC4-5D6E-409C-BE32-E72D297353CC}">
              <c16:uniqueId val="{00000008-2B7C-45AC-BDAF-011EC1604EF6}"/>
            </c:ext>
          </c:extLst>
        </c:ser>
        <c:ser>
          <c:idx val="7"/>
          <c:order val="7"/>
          <c:tx>
            <c:strRef>
              <c:f>Sheet1!$A$9</c:f>
              <c:strCache>
                <c:ptCount val="1"/>
                <c:pt idx="0">
                  <c:v>要介護４</c:v>
                </c:pt>
              </c:strCache>
            </c:strRef>
          </c:tx>
          <c:spPr>
            <a:solidFill>
              <a:srgbClr val="FF9933"/>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Sheet1!$B$9:$T$9</c:f>
              <c:numCache>
                <c:formatCode>General</c:formatCode>
                <c:ptCount val="19"/>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pt idx="14">
                  <c:v>71.099999999999994</c:v>
                </c:pt>
                <c:pt idx="15">
                  <c:v>73</c:v>
                </c:pt>
                <c:pt idx="16">
                  <c:v>74.7</c:v>
                </c:pt>
                <c:pt idx="17">
                  <c:v>76.8</c:v>
                </c:pt>
                <c:pt idx="18">
                  <c:v>79.099999999999994</c:v>
                </c:pt>
              </c:numCache>
            </c:numRef>
          </c:val>
          <c:extLst>
            <c:ext xmlns:c16="http://schemas.microsoft.com/office/drawing/2014/chart" uri="{C3380CC4-5D6E-409C-BE32-E72D297353CC}">
              <c16:uniqueId val="{00000009-2B7C-45AC-BDAF-011EC1604EF6}"/>
            </c:ext>
          </c:extLst>
        </c:ser>
        <c:ser>
          <c:idx val="8"/>
          <c:order val="8"/>
          <c:tx>
            <c:strRef>
              <c:f>Sheet1!$A$10</c:f>
              <c:strCache>
                <c:ptCount val="1"/>
                <c:pt idx="0">
                  <c:v>要介護５</c:v>
                </c:pt>
              </c:strCache>
            </c:strRef>
          </c:tx>
          <c:spPr>
            <a:solidFill>
              <a:srgbClr val="FF00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Sheet1!$B$1:$T$1</c:f>
              <c:strCache>
                <c:ptCount val="19"/>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pt idx="17">
                  <c:v>H29.4末</c:v>
                </c:pt>
                <c:pt idx="18">
                  <c:v>H30.4末</c:v>
                </c:pt>
              </c:strCache>
            </c:strRef>
          </c:cat>
          <c:val>
            <c:numRef>
              <c:f>Sheet1!$B$10:$T$10</c:f>
              <c:numCache>
                <c:formatCode>General</c:formatCode>
                <c:ptCount val="19"/>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pt idx="14">
                  <c:v>60.5</c:v>
                </c:pt>
                <c:pt idx="15">
                  <c:v>60.4</c:v>
                </c:pt>
                <c:pt idx="16">
                  <c:v>60.2</c:v>
                </c:pt>
                <c:pt idx="17">
                  <c:v>60.1</c:v>
                </c:pt>
                <c:pt idx="18">
                  <c:v>60.3</c:v>
                </c:pt>
              </c:numCache>
            </c:numRef>
          </c:val>
          <c:extLst>
            <c:ext xmlns:c16="http://schemas.microsoft.com/office/drawing/2014/chart" uri="{C3380CC4-5D6E-409C-BE32-E72D297353CC}">
              <c16:uniqueId val="{0000000A-2B7C-45AC-BDAF-011EC1604EF6}"/>
            </c:ext>
          </c:extLst>
        </c:ser>
        <c:dLbls>
          <c:showLegendKey val="0"/>
          <c:showVal val="0"/>
          <c:showCatName val="0"/>
          <c:showSerName val="0"/>
          <c:showPercent val="0"/>
          <c:showBubbleSize val="0"/>
        </c:dLbls>
        <c:gapWidth val="55"/>
        <c:overlap val="100"/>
        <c:axId val="218789376"/>
        <c:axId val="218790912"/>
      </c:barChart>
      <c:catAx>
        <c:axId val="218789376"/>
        <c:scaling>
          <c:orientation val="minMax"/>
        </c:scaling>
        <c:delete val="0"/>
        <c:axPos val="b"/>
        <c:numFmt formatCode="General" sourceLinked="0"/>
        <c:majorTickMark val="out"/>
        <c:minorTickMark val="none"/>
        <c:tickLblPos val="nextTo"/>
        <c:txPr>
          <a:bodyPr/>
          <a:lstStyle/>
          <a:p>
            <a:pPr>
              <a:defRPr sz="1050"/>
            </a:pPr>
            <a:endParaRPr lang="ja-JP"/>
          </a:p>
        </c:txPr>
        <c:crossAx val="218790912"/>
        <c:crosses val="autoZero"/>
        <c:auto val="1"/>
        <c:lblAlgn val="ctr"/>
        <c:lblOffset val="100"/>
        <c:noMultiLvlLbl val="0"/>
      </c:catAx>
      <c:valAx>
        <c:axId val="218790912"/>
        <c:scaling>
          <c:orientation val="minMax"/>
          <c:max val="650"/>
        </c:scaling>
        <c:delete val="1"/>
        <c:axPos val="l"/>
        <c:majorGridlines/>
        <c:numFmt formatCode="General" sourceLinked="1"/>
        <c:majorTickMark val="out"/>
        <c:minorTickMark val="none"/>
        <c:tickLblPos val="nextTo"/>
        <c:crossAx val="218789376"/>
        <c:crosses val="autoZero"/>
        <c:crossBetween val="between"/>
      </c:valAx>
      <c:spPr>
        <a:ln>
          <a:noFill/>
        </a:ln>
      </c:spPr>
    </c:plotArea>
    <c:legend>
      <c:legendPos val="b"/>
      <c:layout>
        <c:manualLayout>
          <c:xMode val="edge"/>
          <c:yMode val="edge"/>
          <c:x val="5.5262459326874118E-2"/>
          <c:y val="0.90839849524049354"/>
          <c:w val="0.91594792083604148"/>
          <c:h val="7.9069727682887822E-2"/>
        </c:manualLayout>
      </c:layout>
      <c:overlay val="0"/>
      <c:spPr>
        <a:ln>
          <a:solidFill>
            <a:schemeClr val="tx1">
              <a:lumMod val="65000"/>
              <a:lumOff val="35000"/>
            </a:schemeClr>
          </a:solidFill>
        </a:ln>
      </c:spPr>
      <c:txPr>
        <a:bodyPr/>
        <a:lstStyle/>
        <a:p>
          <a:pPr>
            <a:defRPr sz="1200" b="1"/>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要介護・要支援認定者（更新）の６か月後の認定状況</a:t>
            </a:r>
          </a:p>
        </c:rich>
      </c:tx>
      <c:layout/>
      <c:overlay val="0"/>
    </c:title>
    <c:autoTitleDeleted val="0"/>
    <c:plotArea>
      <c:layout/>
      <c:barChart>
        <c:barDir val="bar"/>
        <c:grouping val="percentStacked"/>
        <c:varyColors val="0"/>
        <c:ser>
          <c:idx val="0"/>
          <c:order val="0"/>
          <c:tx>
            <c:strRef>
              <c:f>更新_グラフ!$C$5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更新_グラフ!$C$6:$C$13</c:f>
              <c:numCache>
                <c:formatCode>0.0%</c:formatCode>
                <c:ptCount val="8"/>
                <c:pt idx="0">
                  <c:v>0.92246824696053797</c:v>
                </c:pt>
                <c:pt idx="1">
                  <c:v>0.91436279771402051</c:v>
                </c:pt>
                <c:pt idx="2">
                  <c:v>0.93792385401131217</c:v>
                </c:pt>
                <c:pt idx="3">
                  <c:v>0.94150720957649403</c:v>
                </c:pt>
                <c:pt idx="4">
                  <c:v>0.95382071071155972</c:v>
                </c:pt>
                <c:pt idx="5">
                  <c:v>0.96345983191522677</c:v>
                </c:pt>
                <c:pt idx="6">
                  <c:v>0.95377465142570028</c:v>
                </c:pt>
                <c:pt idx="7">
                  <c:v>0.93775497395342999</c:v>
                </c:pt>
              </c:numCache>
            </c:numRef>
          </c:val>
          <c:extLst>
            <c:ext xmlns:c16="http://schemas.microsoft.com/office/drawing/2014/chart" uri="{C3380CC4-5D6E-409C-BE32-E72D297353CC}">
              <c16:uniqueId val="{00000000-1256-4496-BFD8-F4C6DA3A3601}"/>
            </c:ext>
          </c:extLst>
        </c:ser>
        <c:ser>
          <c:idx val="1"/>
          <c:order val="1"/>
          <c:tx>
            <c:strRef>
              <c:f>更新_グラフ!$D$5</c:f>
              <c:strCache>
                <c:ptCount val="1"/>
                <c:pt idx="0">
                  <c:v>軽度化（％）</c:v>
                </c:pt>
              </c:strCache>
            </c:strRef>
          </c:tx>
          <c:invertIfNegative val="0"/>
          <c:dLbls>
            <c:dLbl>
              <c:idx val="0"/>
              <c:layout>
                <c:manualLayout>
                  <c:x val="-1.9488839953656467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56-4496-BFD8-F4C6DA3A3601}"/>
                </c:ext>
              </c:extLst>
            </c:dLbl>
            <c:dLbl>
              <c:idx val="1"/>
              <c:layout>
                <c:manualLayout>
                  <c:x val="-1.6490556883863274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56-4496-BFD8-F4C6DA3A3601}"/>
                </c:ext>
              </c:extLst>
            </c:dLbl>
            <c:dLbl>
              <c:idx val="2"/>
              <c:layout>
                <c:manualLayout>
                  <c:x val="-1.79896984187598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256-4496-BFD8-F4C6DA3A3601}"/>
                </c:ext>
              </c:extLst>
            </c:dLbl>
            <c:dLbl>
              <c:idx val="3"/>
              <c:layout>
                <c:manualLayout>
                  <c:x val="-1.4991415348966515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256-4496-BFD8-F4C6DA3A3601}"/>
                </c:ext>
              </c:extLst>
            </c:dLbl>
            <c:dLbl>
              <c:idx val="4"/>
              <c:layout>
                <c:manualLayout>
                  <c:x val="-1.9488839953656467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256-4496-BFD8-F4C6DA3A3601}"/>
                </c:ext>
              </c:extLst>
            </c:dLbl>
            <c:dLbl>
              <c:idx val="5"/>
              <c:layout>
                <c:manualLayout>
                  <c:x val="-2.3986264558346407E-2"/>
                  <c:y val="-3.54776615509306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256-4496-BFD8-F4C6DA3A3601}"/>
                </c:ext>
              </c:extLst>
            </c:dLbl>
            <c:dLbl>
              <c:idx val="6"/>
              <c:layout>
                <c:manualLayout>
                  <c:x val="-1.648760581784958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256-4496-BFD8-F4C6DA3A3601}"/>
                </c:ext>
              </c:extLst>
            </c:dLbl>
            <c:dLbl>
              <c:idx val="7"/>
              <c:layout>
                <c:manualLayout>
                  <c:x val="-1.3492273814069861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更新_グラフ!$D$6:$D$13</c:f>
              <c:numCache>
                <c:formatCode>0.0%</c:formatCode>
                <c:ptCount val="8"/>
                <c:pt idx="0">
                  <c:v>0</c:v>
                </c:pt>
                <c:pt idx="1">
                  <c:v>1.6535638652780597E-3</c:v>
                </c:pt>
                <c:pt idx="2">
                  <c:v>2.3074542026620144E-3</c:v>
                </c:pt>
                <c:pt idx="3">
                  <c:v>1.0882379613675523E-3</c:v>
                </c:pt>
                <c:pt idx="4">
                  <c:v>1.5689932999745568E-3</c:v>
                </c:pt>
                <c:pt idx="5">
                  <c:v>3.0276139270240645E-3</c:v>
                </c:pt>
                <c:pt idx="6">
                  <c:v>4.3964326089687223E-3</c:v>
                </c:pt>
                <c:pt idx="7">
                  <c:v>1.7782798803322244E-3</c:v>
                </c:pt>
              </c:numCache>
            </c:numRef>
          </c:val>
          <c:extLst>
            <c:ext xmlns:c16="http://schemas.microsoft.com/office/drawing/2014/chart" uri="{C3380CC4-5D6E-409C-BE32-E72D297353CC}">
              <c16:uniqueId val="{00000009-1256-4496-BFD8-F4C6DA3A3601}"/>
            </c:ext>
          </c:extLst>
        </c:ser>
        <c:ser>
          <c:idx val="2"/>
          <c:order val="2"/>
          <c:tx>
            <c:strRef>
              <c:f>更新_グラフ!$E$5</c:f>
              <c:strCache>
                <c:ptCount val="1"/>
                <c:pt idx="0">
                  <c:v>重度化（％）</c:v>
                </c:pt>
              </c:strCache>
            </c:strRef>
          </c:tx>
          <c:invertIfNegative val="0"/>
          <c:dLbls>
            <c:dLbl>
              <c:idx val="4"/>
              <c:layout>
                <c:manualLayout>
                  <c:x val="-1.049399074427666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256-4496-BFD8-F4C6DA3A3601}"/>
                </c:ext>
              </c:extLst>
            </c:dLbl>
            <c:dLbl>
              <c:idx val="5"/>
              <c:layout>
                <c:manualLayout>
                  <c:x val="-1.349227381406975E-2"/>
                  <c:y val="2.36517743672875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256-4496-BFD8-F4C6DA3A3601}"/>
                </c:ext>
              </c:extLst>
            </c:dLbl>
            <c:dLbl>
              <c:idx val="6"/>
              <c:layout>
                <c:manualLayout>
                  <c:x val="-1.0397431864312353E-2"/>
                  <c:y val="-3.91647310700137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更新_グラフ!$E$6:$E$13</c:f>
              <c:numCache>
                <c:formatCode>0.0%</c:formatCode>
                <c:ptCount val="8"/>
                <c:pt idx="0">
                  <c:v>7.3218773347823132E-2</c:v>
                </c:pt>
                <c:pt idx="1">
                  <c:v>7.9138986394360483E-2</c:v>
                </c:pt>
                <c:pt idx="2">
                  <c:v>5.2846329178039789E-2</c:v>
                </c:pt>
                <c:pt idx="3">
                  <c:v>4.8396360448595868E-2</c:v>
                </c:pt>
                <c:pt idx="4">
                  <c:v>3.1931133915698413E-2</c:v>
                </c:pt>
                <c:pt idx="5">
                  <c:v>1.1327452106279688E-2</c:v>
                </c:pt>
                <c:pt idx="6">
                  <c:v>0</c:v>
                </c:pt>
                <c:pt idx="7">
                  <c:v>4.8813782715119561E-2</c:v>
                </c:pt>
              </c:numCache>
            </c:numRef>
          </c:val>
          <c:extLst>
            <c:ext xmlns:c16="http://schemas.microsoft.com/office/drawing/2014/chart" uri="{C3380CC4-5D6E-409C-BE32-E72D297353CC}">
              <c16:uniqueId val="{0000000D-1256-4496-BFD8-F4C6DA3A3601}"/>
            </c:ext>
          </c:extLst>
        </c:ser>
        <c:ser>
          <c:idx val="3"/>
          <c:order val="3"/>
          <c:tx>
            <c:strRef>
              <c:f>更新_グラフ!$F$5</c:f>
              <c:strCache>
                <c:ptCount val="1"/>
                <c:pt idx="0">
                  <c:v>非該当（％）</c:v>
                </c:pt>
              </c:strCache>
            </c:strRef>
          </c:tx>
          <c:invertIfNegative val="0"/>
          <c:dLbls>
            <c:dLbl>
              <c:idx val="0"/>
              <c:layout>
                <c:manualLayout>
                  <c:x val="-1.488860020905352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256-4496-BFD8-F4C6DA3A3601}"/>
                </c:ext>
              </c:extLst>
            </c:dLbl>
            <c:dLbl>
              <c:idx val="1"/>
              <c:layout>
                <c:manualLayout>
                  <c:x val="-1.4888600209053521E-2"/>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256-4496-BFD8-F4C6DA3A3601}"/>
                </c:ext>
              </c:extLst>
            </c:dLbl>
            <c:dLbl>
              <c:idx val="2"/>
              <c:layout>
                <c:manualLayout>
                  <c:x val="-5.9124017368793044E-3"/>
                  <c:y val="-3.7925527080722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256-4496-BFD8-F4C6DA3A3601}"/>
                </c:ext>
              </c:extLst>
            </c:dLbl>
            <c:dLbl>
              <c:idx val="3"/>
              <c:layout>
                <c:manualLayout>
                  <c:x val="-1.4991415348967619E-3"/>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256-4496-BFD8-F4C6DA3A3601}"/>
                </c:ext>
              </c:extLst>
            </c:dLbl>
            <c:dLbl>
              <c:idx val="4"/>
              <c:layout>
                <c:manualLayout>
                  <c:x val="-1.0993577590495683E-16"/>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256-4496-BFD8-F4C6DA3A3601}"/>
                </c:ext>
              </c:extLst>
            </c:dLbl>
            <c:dLbl>
              <c:idx val="5"/>
              <c:layout>
                <c:manualLayout>
                  <c:x val="1.0428595121415821E-2"/>
                  <c:y val="-3.7925527080722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256-4496-BFD8-F4C6DA3A3601}"/>
                </c:ext>
              </c:extLst>
            </c:dLbl>
            <c:dLbl>
              <c:idx val="6"/>
              <c:layout>
                <c:manualLayout>
                  <c:x val="2.3827261121534941E-2"/>
                  <c:y val="-3.7842838987659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256-4496-BFD8-F4C6DA3A3601}"/>
                </c:ext>
              </c:extLst>
            </c:dLbl>
            <c:dLbl>
              <c:idx val="7"/>
              <c:layout>
                <c:manualLayout>
                  <c:x val="-1.4991415348966516E-3"/>
                  <c:y val="-3.54776615509306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更新_グラフ!$F$6:$F$13</c:f>
              <c:numCache>
                <c:formatCode>0.0%</c:formatCode>
                <c:ptCount val="8"/>
                <c:pt idx="0">
                  <c:v>4.0752564015485973E-4</c:v>
                </c:pt>
                <c:pt idx="1">
                  <c:v>2.9009892373299296E-4</c:v>
                </c:pt>
                <c:pt idx="2">
                  <c:v>4.783746517713932E-4</c:v>
                </c:pt>
                <c:pt idx="3">
                  <c:v>6.0457664520419574E-5</c:v>
                </c:pt>
                <c:pt idx="4">
                  <c:v>1.6962089729454668E-4</c:v>
                </c:pt>
                <c:pt idx="5">
                  <c:v>1.5660072036331366E-4</c:v>
                </c:pt>
                <c:pt idx="6">
                  <c:v>1.2561236025624922E-4</c:v>
                </c:pt>
                <c:pt idx="7">
                  <c:v>2.6151174710768005E-4</c:v>
                </c:pt>
              </c:numCache>
            </c:numRef>
          </c:val>
          <c:extLst>
            <c:ext xmlns:c16="http://schemas.microsoft.com/office/drawing/2014/chart" uri="{C3380CC4-5D6E-409C-BE32-E72D297353CC}">
              <c16:uniqueId val="{00000016-1256-4496-BFD8-F4C6DA3A3601}"/>
            </c:ext>
          </c:extLst>
        </c:ser>
        <c:ser>
          <c:idx val="4"/>
          <c:order val="4"/>
          <c:tx>
            <c:strRef>
              <c:f>更新_グラフ!$G$5</c:f>
              <c:strCache>
                <c:ptCount val="1"/>
                <c:pt idx="0">
                  <c:v>死亡（％）</c:v>
                </c:pt>
              </c:strCache>
            </c:strRef>
          </c:tx>
          <c:invertIfNegative val="0"/>
          <c:dLbls>
            <c:dLbl>
              <c:idx val="0"/>
              <c:layout>
                <c:manualLayout>
                  <c:x val="1.798969841875981E-2"/>
                  <c:y val="2.365177436728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256-4496-BFD8-F4C6DA3A3601}"/>
                </c:ext>
              </c:extLst>
            </c:dLbl>
            <c:dLbl>
              <c:idx val="1"/>
              <c:layout>
                <c:manualLayout>
                  <c:x val="1.6490556883863274E-2"/>
                  <c:y val="4.73035487345742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256-4496-BFD8-F4C6DA3A3601}"/>
                </c:ext>
              </c:extLst>
            </c:dLbl>
            <c:dLbl>
              <c:idx val="2"/>
              <c:layout>
                <c:manualLayout>
                  <c:x val="1.79896984187598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256-4496-BFD8-F4C6DA3A3601}"/>
                </c:ext>
              </c:extLst>
            </c:dLbl>
            <c:dLbl>
              <c:idx val="3"/>
              <c:layout>
                <c:manualLayout>
                  <c:x val="1.499141534896651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256-4496-BFD8-F4C6DA3A3601}"/>
                </c:ext>
              </c:extLst>
            </c:dLbl>
            <c:dLbl>
              <c:idx val="4"/>
              <c:layout>
                <c:manualLayout>
                  <c:x val="1.499141534896651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256-4496-BFD8-F4C6DA3A3601}"/>
                </c:ext>
              </c:extLst>
            </c:dLbl>
            <c:dLbl>
              <c:idx val="5"/>
              <c:layout>
                <c:manualLayout>
                  <c:x val="1.4991415348966622E-2"/>
                  <c:y val="2.36517743672875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1256-4496-BFD8-F4C6DA3A3601}"/>
                </c:ext>
              </c:extLst>
            </c:dLbl>
            <c:dLbl>
              <c:idx val="6"/>
              <c:layout>
                <c:manualLayout>
                  <c:x val="1.049399074427655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256-4496-BFD8-F4C6DA3A3601}"/>
                </c:ext>
              </c:extLst>
            </c:dLbl>
            <c:dLbl>
              <c:idx val="7"/>
              <c:layout>
                <c:manualLayout>
                  <c:x val="1.499141534896662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1256-4496-BFD8-F4C6DA3A36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更新_グラフ!$G$6:$G$13</c:f>
              <c:numCache>
                <c:formatCode>0.0%</c:formatCode>
                <c:ptCount val="8"/>
                <c:pt idx="0">
                  <c:v>3.9054540514840727E-3</c:v>
                </c:pt>
                <c:pt idx="1">
                  <c:v>4.5545531026079892E-3</c:v>
                </c:pt>
                <c:pt idx="2">
                  <c:v>6.4439879562146491E-3</c:v>
                </c:pt>
                <c:pt idx="3">
                  <c:v>8.9477343490220965E-3</c:v>
                </c:pt>
                <c:pt idx="4">
                  <c:v>1.2509541175472818E-2</c:v>
                </c:pt>
                <c:pt idx="5">
                  <c:v>2.2028501331106124E-2</c:v>
                </c:pt>
                <c:pt idx="6">
                  <c:v>4.1703303605074737E-2</c:v>
                </c:pt>
                <c:pt idx="7">
                  <c:v>1.1391451704010545E-2</c:v>
                </c:pt>
              </c:numCache>
            </c:numRef>
          </c:val>
          <c:extLst>
            <c:ext xmlns:c16="http://schemas.microsoft.com/office/drawing/2014/chart" uri="{C3380CC4-5D6E-409C-BE32-E72D297353CC}">
              <c16:uniqueId val="{0000001F-1256-4496-BFD8-F4C6DA3A3601}"/>
            </c:ext>
          </c:extLst>
        </c:ser>
        <c:dLbls>
          <c:showLegendKey val="0"/>
          <c:showVal val="0"/>
          <c:showCatName val="0"/>
          <c:showSerName val="0"/>
          <c:showPercent val="0"/>
          <c:showBubbleSize val="0"/>
        </c:dLbls>
        <c:gapWidth val="150"/>
        <c:overlap val="100"/>
        <c:axId val="309240960"/>
        <c:axId val="309242496"/>
      </c:barChart>
      <c:catAx>
        <c:axId val="309240960"/>
        <c:scaling>
          <c:orientation val="minMax"/>
        </c:scaling>
        <c:delete val="0"/>
        <c:axPos val="l"/>
        <c:numFmt formatCode="General" sourceLinked="0"/>
        <c:majorTickMark val="out"/>
        <c:minorTickMark val="none"/>
        <c:tickLblPos val="nextTo"/>
        <c:crossAx val="309242496"/>
        <c:crosses val="autoZero"/>
        <c:auto val="1"/>
        <c:lblAlgn val="ctr"/>
        <c:lblOffset val="100"/>
        <c:noMultiLvlLbl val="0"/>
      </c:catAx>
      <c:valAx>
        <c:axId val="309242496"/>
        <c:scaling>
          <c:orientation val="minMax"/>
          <c:max val="1"/>
          <c:min val="0"/>
        </c:scaling>
        <c:delete val="0"/>
        <c:axPos val="b"/>
        <c:majorGridlines/>
        <c:numFmt formatCode="0%" sourceLinked="1"/>
        <c:majorTickMark val="none"/>
        <c:minorTickMark val="out"/>
        <c:tickLblPos val="nextTo"/>
        <c:crossAx val="309240960"/>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要介護・要支援認定者（更新）の１２か月後の認定状況</a:t>
            </a:r>
          </a:p>
        </c:rich>
      </c:tx>
      <c:layout/>
      <c:overlay val="0"/>
    </c:title>
    <c:autoTitleDeleted val="0"/>
    <c:plotArea>
      <c:layout/>
      <c:barChart>
        <c:barDir val="bar"/>
        <c:grouping val="percentStacked"/>
        <c:varyColors val="0"/>
        <c:ser>
          <c:idx val="0"/>
          <c:order val="0"/>
          <c:tx>
            <c:strRef>
              <c:f>更新_グラフ!$C$44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更新_グラフ!$C$45:$C$52</c:f>
              <c:numCache>
                <c:formatCode>0.0%</c:formatCode>
                <c:ptCount val="8"/>
                <c:pt idx="0">
                  <c:v>0.83142022685593964</c:v>
                </c:pt>
                <c:pt idx="1">
                  <c:v>0.82788430854921524</c:v>
                </c:pt>
                <c:pt idx="2">
                  <c:v>0.82719419196893373</c:v>
                </c:pt>
                <c:pt idx="3">
                  <c:v>0.86790000302288317</c:v>
                </c:pt>
                <c:pt idx="4">
                  <c:v>0.89161224662878469</c:v>
                </c:pt>
                <c:pt idx="5">
                  <c:v>0.91308660019836096</c:v>
                </c:pt>
                <c:pt idx="6">
                  <c:v>0.9036553196834568</c:v>
                </c:pt>
                <c:pt idx="7">
                  <c:v>0.85793112826628171</c:v>
                </c:pt>
              </c:numCache>
            </c:numRef>
          </c:val>
          <c:extLst>
            <c:ext xmlns:c16="http://schemas.microsoft.com/office/drawing/2014/chart" uri="{C3380CC4-5D6E-409C-BE32-E72D297353CC}">
              <c16:uniqueId val="{00000000-7899-4547-9637-5767C437F448}"/>
            </c:ext>
          </c:extLst>
        </c:ser>
        <c:ser>
          <c:idx val="1"/>
          <c:order val="1"/>
          <c:tx>
            <c:strRef>
              <c:f>更新_グラフ!$D$44</c:f>
              <c:strCache>
                <c:ptCount val="1"/>
                <c:pt idx="0">
                  <c:v>軽度化（％）</c:v>
                </c:pt>
              </c:strCache>
            </c:strRef>
          </c:tx>
          <c:invertIfNegative val="0"/>
          <c:dLbls>
            <c:dLbl>
              <c:idx val="0"/>
              <c:layout>
                <c:manualLayout>
                  <c:x val="0"/>
                  <c:y val="-3.734138182224474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99-4547-9637-5767C437F448}"/>
                </c:ext>
              </c:extLst>
            </c:dLbl>
            <c:dLbl>
              <c:idx val="4"/>
              <c:layout>
                <c:manualLayout>
                  <c:x val="-5.9945246861134709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899-4547-9637-5767C437F448}"/>
                </c:ext>
              </c:extLst>
            </c:dLbl>
            <c:dLbl>
              <c:idx val="5"/>
              <c:layout>
                <c:manualLayout>
                  <c:x val="-1.648494288681204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899-4547-9637-5767C437F448}"/>
                </c:ext>
              </c:extLst>
            </c:dLbl>
            <c:dLbl>
              <c:idx val="6"/>
              <c:layout>
                <c:manualLayout>
                  <c:x val="-1.648494288681215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899-4547-9637-5767C437F44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更新_グラフ!$D$45:$D$52</c:f>
              <c:numCache>
                <c:formatCode>0.0%</c:formatCode>
                <c:ptCount val="8"/>
                <c:pt idx="0">
                  <c:v>0</c:v>
                </c:pt>
                <c:pt idx="1">
                  <c:v>1.1836036088306112E-2</c:v>
                </c:pt>
                <c:pt idx="2">
                  <c:v>1.9754059149618707E-2</c:v>
                </c:pt>
                <c:pt idx="3">
                  <c:v>8.2827000392974824E-3</c:v>
                </c:pt>
                <c:pt idx="4">
                  <c:v>7.8449664998727839E-3</c:v>
                </c:pt>
                <c:pt idx="5">
                  <c:v>9.6048441822832384E-3</c:v>
                </c:pt>
                <c:pt idx="6">
                  <c:v>7.9763848762718255E-3</c:v>
                </c:pt>
                <c:pt idx="7">
                  <c:v>9.8328416912487702E-3</c:v>
                </c:pt>
              </c:numCache>
            </c:numRef>
          </c:val>
          <c:extLst>
            <c:ext xmlns:c16="http://schemas.microsoft.com/office/drawing/2014/chart" uri="{C3380CC4-5D6E-409C-BE32-E72D297353CC}">
              <c16:uniqueId val="{00000005-7899-4547-9637-5767C437F448}"/>
            </c:ext>
          </c:extLst>
        </c:ser>
        <c:ser>
          <c:idx val="2"/>
          <c:order val="2"/>
          <c:tx>
            <c:strRef>
              <c:f>更新_グラフ!$E$44</c:f>
              <c:strCache>
                <c:ptCount val="1"/>
                <c:pt idx="0">
                  <c:v>重度化（％）</c:v>
                </c:pt>
              </c:strCache>
            </c:strRef>
          </c:tx>
          <c:invertIfNegative val="0"/>
          <c:dLbls>
            <c:dLbl>
              <c:idx val="4"/>
              <c:layout>
                <c:manualLayout>
                  <c:x val="4.4958935145851114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99-4547-9637-5767C437F448}"/>
                </c:ext>
              </c:extLst>
            </c:dLbl>
            <c:dLbl>
              <c:idx val="5"/>
              <c:layout>
                <c:manualLayout>
                  <c:x val="5.9945246861133634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899-4547-9637-5767C437F448}"/>
                </c:ext>
              </c:extLst>
            </c:dLbl>
            <c:dLbl>
              <c:idx val="6"/>
              <c:layout>
                <c:manualLayout>
                  <c:x val="-1.4190576973586429E-3"/>
                  <c:y val="-3.869961669857993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899-4547-9637-5767C437F44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更新_グラフ!$E$45:$E$52</c:f>
              <c:numCache>
                <c:formatCode>0.0%</c:formatCode>
                <c:ptCount val="8"/>
                <c:pt idx="0">
                  <c:v>0.13679277321198124</c:v>
                </c:pt>
                <c:pt idx="1">
                  <c:v>0.13858025586725073</c:v>
                </c:pt>
                <c:pt idx="2">
                  <c:v>0.125953231842868</c:v>
                </c:pt>
                <c:pt idx="3">
                  <c:v>9.7669357032737825E-2</c:v>
                </c:pt>
                <c:pt idx="4">
                  <c:v>6.6703417861080486E-2</c:v>
                </c:pt>
                <c:pt idx="5">
                  <c:v>2.4325311896434724E-2</c:v>
                </c:pt>
                <c:pt idx="6">
                  <c:v>0</c:v>
                </c:pt>
                <c:pt idx="7">
                  <c:v>9.7026088411891462E-2</c:v>
                </c:pt>
              </c:numCache>
            </c:numRef>
          </c:val>
          <c:extLst>
            <c:ext xmlns:c16="http://schemas.microsoft.com/office/drawing/2014/chart" uri="{C3380CC4-5D6E-409C-BE32-E72D297353CC}">
              <c16:uniqueId val="{00000009-7899-4547-9637-5767C437F448}"/>
            </c:ext>
          </c:extLst>
        </c:ser>
        <c:ser>
          <c:idx val="3"/>
          <c:order val="3"/>
          <c:tx>
            <c:strRef>
              <c:f>更新_グラフ!$F$44</c:f>
              <c:strCache>
                <c:ptCount val="1"/>
                <c:pt idx="0">
                  <c:v>非該当（％）</c:v>
                </c:pt>
              </c:strCache>
            </c:strRef>
          </c:tx>
          <c:invertIfNegative val="0"/>
          <c:dLbls>
            <c:dLbl>
              <c:idx val="0"/>
              <c:layout>
                <c:manualLayout>
                  <c:x val="-1.0925026603554379E-16"/>
                  <c:y val="-3.6280890654918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899-4547-9637-5767C437F448}"/>
                </c:ext>
              </c:extLst>
            </c:dLbl>
            <c:dLbl>
              <c:idx val="1"/>
              <c:layout>
                <c:manualLayout>
                  <c:x val="2.9795871301074297E-3"/>
                  <c:y val="-3.3862164611257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899-4547-9637-5767C437F448}"/>
                </c:ext>
              </c:extLst>
            </c:dLbl>
            <c:dLbl>
              <c:idx val="2"/>
              <c:layout>
                <c:manualLayout>
                  <c:x val="0"/>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899-4547-9637-5767C437F448}"/>
                </c:ext>
              </c:extLst>
            </c:dLbl>
            <c:dLbl>
              <c:idx val="3"/>
              <c:layout>
                <c:manualLayout>
                  <c:x val="0"/>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899-4547-9637-5767C437F448}"/>
                </c:ext>
              </c:extLst>
            </c:dLbl>
            <c:dLbl>
              <c:idx val="4"/>
              <c:layout>
                <c:manualLayout>
                  <c:x val="1.4897935650537149E-3"/>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899-4547-9637-5767C437F448}"/>
                </c:ext>
              </c:extLst>
            </c:dLbl>
            <c:dLbl>
              <c:idx val="5"/>
              <c:layout>
                <c:manualLayout>
                  <c:x val="4.4693806951611554E-3"/>
                  <c:y val="-3.1443629018465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899-4547-9637-5767C437F448}"/>
                </c:ext>
              </c:extLst>
            </c:dLbl>
            <c:dLbl>
              <c:idx val="6"/>
              <c:layout>
                <c:manualLayout>
                  <c:x val="3.1379116348105411E-2"/>
                  <c:y val="-3.49226452693688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899-4547-9637-5767C437F448}"/>
                </c:ext>
              </c:extLst>
            </c:dLbl>
            <c:dLbl>
              <c:idx val="7"/>
              <c:layout>
                <c:manualLayout>
                  <c:x val="-1.1730657981623913E-7"/>
                  <c:y val="-3.144343856759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899-4547-9637-5767C437F4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更新_グラフ!$F$45:$F$52</c:f>
              <c:numCache>
                <c:formatCode>0.0%</c:formatCode>
                <c:ptCount val="8"/>
                <c:pt idx="0">
                  <c:v>2.0715886707872038E-2</c:v>
                </c:pt>
                <c:pt idx="1">
                  <c:v>6.7012851382321371E-3</c:v>
                </c:pt>
                <c:pt idx="2">
                  <c:v>5.853054562849987E-3</c:v>
                </c:pt>
                <c:pt idx="3">
                  <c:v>1.4812127807502795E-3</c:v>
                </c:pt>
                <c:pt idx="4">
                  <c:v>8.4810448647273343E-4</c:v>
                </c:pt>
                <c:pt idx="5">
                  <c:v>9.3960432217988197E-4</c:v>
                </c:pt>
                <c:pt idx="6">
                  <c:v>5.0244944102499688E-4</c:v>
                </c:pt>
                <c:pt idx="7">
                  <c:v>5.9833887738237205E-3</c:v>
                </c:pt>
              </c:numCache>
            </c:numRef>
          </c:val>
          <c:extLst>
            <c:ext xmlns:c16="http://schemas.microsoft.com/office/drawing/2014/chart" uri="{C3380CC4-5D6E-409C-BE32-E72D297353CC}">
              <c16:uniqueId val="{00000012-7899-4547-9637-5767C437F448}"/>
            </c:ext>
          </c:extLst>
        </c:ser>
        <c:ser>
          <c:idx val="4"/>
          <c:order val="4"/>
          <c:tx>
            <c:strRef>
              <c:f>更新_グラフ!$G$44</c:f>
              <c:strCache>
                <c:ptCount val="1"/>
                <c:pt idx="0">
                  <c:v>死亡（％）</c:v>
                </c:pt>
              </c:strCache>
            </c:strRef>
          </c:tx>
          <c:invertIfNegative val="0"/>
          <c:dLbls>
            <c:dLbl>
              <c:idx val="0"/>
              <c:layout>
                <c:manualLayout>
                  <c:x val="1.349225629479270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899-4547-9637-5767C437F448}"/>
                </c:ext>
              </c:extLst>
            </c:dLbl>
            <c:dLbl>
              <c:idx val="1"/>
              <c:layout>
                <c:manualLayout>
                  <c:x val="1.0493977118172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899-4547-9637-5767C437F448}"/>
                </c:ext>
              </c:extLst>
            </c:dLbl>
            <c:dLbl>
              <c:idx val="2"/>
              <c:layout>
                <c:manualLayout>
                  <c:x val="1.049397711817221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899-4547-9637-5767C437F448}"/>
                </c:ext>
              </c:extLst>
            </c:dLbl>
            <c:dLbl>
              <c:idx val="4"/>
              <c:layout>
                <c:manualLayout>
                  <c:x val="8.994837529861805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7899-4547-9637-5767C437F448}"/>
                </c:ext>
              </c:extLst>
            </c:dLbl>
            <c:dLbl>
              <c:idx val="5"/>
              <c:layout>
                <c:manualLayout>
                  <c:x val="8.99483752986169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899-4547-9637-5767C437F448}"/>
                </c:ext>
              </c:extLst>
            </c:dLbl>
            <c:dLbl>
              <c:idx val="6"/>
              <c:layout>
                <c:manualLayout>
                  <c:x val="1.649053547141330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899-4547-9637-5767C437F4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更新_グラフ!$G$45:$G$52</c:f>
              <c:numCache>
                <c:formatCode>0.0%</c:formatCode>
                <c:ptCount val="8"/>
                <c:pt idx="0">
                  <c:v>1.1071113224207023E-2</c:v>
                </c:pt>
                <c:pt idx="1">
                  <c:v>1.4998114356995735E-2</c:v>
                </c:pt>
                <c:pt idx="2">
                  <c:v>2.1245462475729521E-2</c:v>
                </c:pt>
                <c:pt idx="3">
                  <c:v>2.4666727124331187E-2</c:v>
                </c:pt>
                <c:pt idx="4">
                  <c:v>3.2991264523789331E-2</c:v>
                </c:pt>
                <c:pt idx="5">
                  <c:v>5.2043639400741241E-2</c:v>
                </c:pt>
                <c:pt idx="6">
                  <c:v>8.7865845999246323E-2</c:v>
                </c:pt>
                <c:pt idx="7">
                  <c:v>2.9226552856754327E-2</c:v>
                </c:pt>
              </c:numCache>
            </c:numRef>
          </c:val>
          <c:extLst>
            <c:ext xmlns:c16="http://schemas.microsoft.com/office/drawing/2014/chart" uri="{C3380CC4-5D6E-409C-BE32-E72D297353CC}">
              <c16:uniqueId val="{00000019-7899-4547-9637-5767C437F448}"/>
            </c:ext>
          </c:extLst>
        </c:ser>
        <c:dLbls>
          <c:showLegendKey val="0"/>
          <c:showVal val="0"/>
          <c:showCatName val="0"/>
          <c:showSerName val="0"/>
          <c:showPercent val="0"/>
          <c:showBubbleSize val="0"/>
        </c:dLbls>
        <c:gapWidth val="150"/>
        <c:overlap val="100"/>
        <c:axId val="309389184"/>
        <c:axId val="309390720"/>
      </c:barChart>
      <c:catAx>
        <c:axId val="309389184"/>
        <c:scaling>
          <c:orientation val="minMax"/>
        </c:scaling>
        <c:delete val="0"/>
        <c:axPos val="l"/>
        <c:numFmt formatCode="General" sourceLinked="0"/>
        <c:majorTickMark val="out"/>
        <c:minorTickMark val="none"/>
        <c:tickLblPos val="nextTo"/>
        <c:crossAx val="309390720"/>
        <c:crosses val="autoZero"/>
        <c:auto val="1"/>
        <c:lblAlgn val="ctr"/>
        <c:lblOffset val="100"/>
        <c:noMultiLvlLbl val="0"/>
      </c:catAx>
      <c:valAx>
        <c:axId val="309390720"/>
        <c:scaling>
          <c:orientation val="minMax"/>
          <c:max val="1"/>
          <c:min val="0"/>
        </c:scaling>
        <c:delete val="0"/>
        <c:axPos val="b"/>
        <c:majorGridlines/>
        <c:numFmt formatCode="0%" sourceLinked="1"/>
        <c:majorTickMark val="out"/>
        <c:minorTickMark val="none"/>
        <c:tickLblPos val="nextTo"/>
        <c:crossAx val="309389184"/>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要介護・要支援認定者（更新）の２４か月後の認定状況</a:t>
            </a:r>
          </a:p>
        </c:rich>
      </c:tx>
      <c:layout/>
      <c:overlay val="0"/>
    </c:title>
    <c:autoTitleDeleted val="0"/>
    <c:plotArea>
      <c:layout/>
      <c:barChart>
        <c:barDir val="bar"/>
        <c:grouping val="percentStacked"/>
        <c:varyColors val="0"/>
        <c:ser>
          <c:idx val="0"/>
          <c:order val="0"/>
          <c:tx>
            <c:strRef>
              <c:f>更新_グラフ!$C$85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更新_グラフ!$C$86:$C$93</c:f>
              <c:numCache>
                <c:formatCode>0.0%</c:formatCode>
                <c:ptCount val="8"/>
                <c:pt idx="0">
                  <c:v>0.52869659716090467</c:v>
                </c:pt>
                <c:pt idx="1">
                  <c:v>0.51469351048707612</c:v>
                </c:pt>
                <c:pt idx="2">
                  <c:v>0.54703548414328729</c:v>
                </c:pt>
                <c:pt idx="3">
                  <c:v>0.61382666787581996</c:v>
                </c:pt>
                <c:pt idx="4">
                  <c:v>0.64358408955983382</c:v>
                </c:pt>
                <c:pt idx="5">
                  <c:v>0.72600093960432222</c:v>
                </c:pt>
                <c:pt idx="6">
                  <c:v>0.80454716744127619</c:v>
                </c:pt>
                <c:pt idx="7">
                  <c:v>0.6012207368354987</c:v>
                </c:pt>
              </c:numCache>
            </c:numRef>
          </c:val>
          <c:extLst>
            <c:ext xmlns:c16="http://schemas.microsoft.com/office/drawing/2014/chart" uri="{C3380CC4-5D6E-409C-BE32-E72D297353CC}">
              <c16:uniqueId val="{00000000-6B18-4D7F-AEED-F07D58C6225D}"/>
            </c:ext>
          </c:extLst>
        </c:ser>
        <c:ser>
          <c:idx val="1"/>
          <c:order val="1"/>
          <c:tx>
            <c:strRef>
              <c:f>更新_グラフ!$D$85</c:f>
              <c:strCache>
                <c:ptCount val="1"/>
                <c:pt idx="0">
                  <c:v>軽度化（％）</c:v>
                </c:pt>
              </c:strCache>
            </c:strRef>
          </c:tx>
          <c:invertIfNegative val="0"/>
          <c:dLbls>
            <c:dLbl>
              <c:idx val="0"/>
              <c:layout>
                <c:manualLayout>
                  <c:x val="1.6407927035538009E-5"/>
                  <c:y val="-3.5038916188383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B18-4D7F-AEED-F07D58C6225D}"/>
                </c:ext>
              </c:extLst>
            </c:dLbl>
            <c:dLbl>
              <c:idx val="1"/>
              <c:layout>
                <c:manualLayout>
                  <c:x val="-8.9784302051359541E-3"/>
                  <c:y val="8.729143070828217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18-4D7F-AEED-F07D58C6225D}"/>
                </c:ext>
              </c:extLst>
            </c:dLbl>
            <c:dLbl>
              <c:idx val="2"/>
              <c:layout>
                <c:manualLayout>
                  <c:x val="-1.044836383377963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B18-4D7F-AEED-F07D58C6225D}"/>
                </c:ext>
              </c:extLst>
            </c:dLbl>
            <c:dLbl>
              <c:idx val="3"/>
              <c:layout>
                <c:manualLayout>
                  <c:x val="-1.047483523932527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18-4D7F-AEED-F07D58C6225D}"/>
                </c:ext>
              </c:extLst>
            </c:dLbl>
            <c:dLbl>
              <c:idx val="4"/>
              <c:layout>
                <c:manualLayout>
                  <c:x val="-1.646045537608246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18-4D7F-AEED-F07D58C6225D}"/>
                </c:ext>
              </c:extLst>
            </c:dLbl>
            <c:dLbl>
              <c:idx val="5"/>
              <c:layout>
                <c:manualLayout>
                  <c:x val="-1.47175564229066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18-4D7F-AEED-F07D58C6225D}"/>
                </c:ext>
              </c:extLst>
            </c:dLbl>
            <c:dLbl>
              <c:idx val="6"/>
              <c:layout>
                <c:manualLayout>
                  <c:x val="-7.457343816306766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18-4D7F-AEED-F07D58C6225D}"/>
                </c:ext>
              </c:extLst>
            </c:dLbl>
            <c:dLbl>
              <c:idx val="7"/>
              <c:layout>
                <c:manualLayout>
                  <c:x val="-1.197124027351455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更新_グラフ!$D$86:$D$93</c:f>
              <c:numCache>
                <c:formatCode>0.0%</c:formatCode>
                <c:ptCount val="8"/>
                <c:pt idx="0">
                  <c:v>0</c:v>
                </c:pt>
                <c:pt idx="1">
                  <c:v>9.3005714948797544E-2</c:v>
                </c:pt>
                <c:pt idx="2">
                  <c:v>4.955398598643667E-2</c:v>
                </c:pt>
                <c:pt idx="3">
                  <c:v>5.8553248088026359E-2</c:v>
                </c:pt>
                <c:pt idx="4">
                  <c:v>5.8561614790942247E-2</c:v>
                </c:pt>
                <c:pt idx="5">
                  <c:v>4.7867620191052881E-2</c:v>
                </c:pt>
                <c:pt idx="6">
                  <c:v>3.2910438387137295E-2</c:v>
                </c:pt>
                <c:pt idx="7">
                  <c:v>5.0869265047385925E-2</c:v>
                </c:pt>
              </c:numCache>
            </c:numRef>
          </c:val>
          <c:extLst>
            <c:ext xmlns:c16="http://schemas.microsoft.com/office/drawing/2014/chart" uri="{C3380CC4-5D6E-409C-BE32-E72D297353CC}">
              <c16:uniqueId val="{00000009-6B18-4D7F-AEED-F07D58C6225D}"/>
            </c:ext>
          </c:extLst>
        </c:ser>
        <c:ser>
          <c:idx val="2"/>
          <c:order val="2"/>
          <c:tx>
            <c:strRef>
              <c:f>更新_グラフ!$E$85</c:f>
              <c:strCache>
                <c:ptCount val="1"/>
                <c:pt idx="0">
                  <c:v>重度化（％）</c:v>
                </c:pt>
              </c:strCache>
            </c:strRef>
          </c:tx>
          <c:invertIfNegative val="0"/>
          <c:dLbls>
            <c:dLbl>
              <c:idx val="2"/>
              <c:layout>
                <c:manualLayout>
                  <c:x val="-1.456710888051578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B18-4D7F-AEED-F07D58C6225D}"/>
                </c:ext>
              </c:extLst>
            </c:dLbl>
            <c:dLbl>
              <c:idx val="3"/>
              <c:layout>
                <c:manualLayout>
                  <c:x val="-1.46328004650953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B18-4D7F-AEED-F07D58C6225D}"/>
                </c:ext>
              </c:extLst>
            </c:dLbl>
            <c:dLbl>
              <c:idx val="4"/>
              <c:layout>
                <c:manualLayout>
                  <c:x val="3.02591861469597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B18-4D7F-AEED-F07D58C6225D}"/>
                </c:ext>
              </c:extLst>
            </c:dLbl>
            <c:dLbl>
              <c:idx val="5"/>
              <c:layout>
                <c:manualLayout>
                  <c:x val="1.47175564229066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B18-4D7F-AEED-F07D58C6225D}"/>
                </c:ext>
              </c:extLst>
            </c:dLbl>
            <c:dLbl>
              <c:idx val="6"/>
              <c:layout>
                <c:manualLayout>
                  <c:x val="-1.0369064706680043E-2"/>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B18-4D7F-AEED-F07D58C6225D}"/>
                </c:ext>
              </c:extLst>
            </c:dLbl>
            <c:dLbl>
              <c:idx val="7"/>
              <c:layout>
                <c:manualLayout>
                  <c:x val="4.489215102567975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更新_グラフ!$E$86:$E$93</c:f>
              <c:numCache>
                <c:formatCode>0.0%</c:formatCode>
                <c:ptCount val="8"/>
                <c:pt idx="0">
                  <c:v>0.39132649595870406</c:v>
                </c:pt>
                <c:pt idx="1">
                  <c:v>0.32035624147834413</c:v>
                </c:pt>
                <c:pt idx="2">
                  <c:v>0.32692686495764978</c:v>
                </c:pt>
                <c:pt idx="3">
                  <c:v>0.24866237417248571</c:v>
                </c:pt>
                <c:pt idx="4">
                  <c:v>0.20324824018319057</c:v>
                </c:pt>
                <c:pt idx="5">
                  <c:v>0.10497468288354127</c:v>
                </c:pt>
                <c:pt idx="6">
                  <c:v>0</c:v>
                </c:pt>
                <c:pt idx="7">
                  <c:v>0.25740078244314735</c:v>
                </c:pt>
              </c:numCache>
            </c:numRef>
          </c:val>
          <c:extLst>
            <c:ext xmlns:c16="http://schemas.microsoft.com/office/drawing/2014/chart" uri="{C3380CC4-5D6E-409C-BE32-E72D297353CC}">
              <c16:uniqueId val="{00000010-6B18-4D7F-AEED-F07D58C6225D}"/>
            </c:ext>
          </c:extLst>
        </c:ser>
        <c:ser>
          <c:idx val="3"/>
          <c:order val="3"/>
          <c:tx>
            <c:strRef>
              <c:f>更新_グラフ!$F$85</c:f>
              <c:strCache>
                <c:ptCount val="1"/>
                <c:pt idx="0">
                  <c:v>非該当（％）</c:v>
                </c:pt>
              </c:strCache>
            </c:strRef>
          </c:tx>
          <c:invertIfNegative val="0"/>
          <c:dLbls>
            <c:dLbl>
              <c:idx val="0"/>
              <c:layout>
                <c:manualLayout>
                  <c:x val="-5.9312885593661921E-3"/>
                  <c:y val="1.259561669596079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B18-4D7F-AEED-F07D58C6225D}"/>
                </c:ext>
              </c:extLst>
            </c:dLbl>
            <c:dLbl>
              <c:idx val="1"/>
              <c:layout>
                <c:manualLayout>
                  <c:x val="-8.9388969977623987E-3"/>
                  <c:y val="-1.07636607629618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B18-4D7F-AEED-F07D58C6225D}"/>
                </c:ext>
              </c:extLst>
            </c:dLbl>
            <c:dLbl>
              <c:idx val="2"/>
              <c:layout>
                <c:manualLayout>
                  <c:x val="1.5365610519487963E-3"/>
                  <c:y val="-3.1360841610855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6B18-4D7F-AEED-F07D58C6225D}"/>
                </c:ext>
              </c:extLst>
            </c:dLbl>
            <c:dLbl>
              <c:idx val="3"/>
              <c:layout>
                <c:manualLayout>
                  <c:x val="-4.4693738794306138E-3"/>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B18-4D7F-AEED-F07D58C6225D}"/>
                </c:ext>
              </c:extLst>
            </c:dLbl>
            <c:dLbl>
              <c:idx val="4"/>
              <c:layout>
                <c:manualLayout>
                  <c:x val="1.0925009943072218E-16"/>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B18-4D7F-AEED-F07D58C6225D}"/>
                </c:ext>
              </c:extLst>
            </c:dLbl>
            <c:dLbl>
              <c:idx val="5"/>
              <c:layout>
                <c:manualLayout>
                  <c:x val="8.9387477588611028E-3"/>
                  <c:y val="-3.8699624068956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6B18-4D7F-AEED-F07D58C6225D}"/>
                </c:ext>
              </c:extLst>
            </c:dLbl>
            <c:dLbl>
              <c:idx val="6"/>
              <c:layout>
                <c:manualLayout>
                  <c:x val="2.0857078104009542E-2"/>
                  <c:y val="-3.14434445560275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6B18-4D7F-AEED-F07D58C6225D}"/>
                </c:ext>
              </c:extLst>
            </c:dLbl>
            <c:dLbl>
              <c:idx val="7"/>
              <c:layout>
                <c:manualLayout>
                  <c:x val="1.0925009943072218E-16"/>
                  <c:y val="-3.3862171060337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更新_グラフ!$F$86:$F$93</c:f>
              <c:numCache>
                <c:formatCode>0.0%</c:formatCode>
                <c:ptCount val="8"/>
                <c:pt idx="0">
                  <c:v>4.425049242681519E-2</c:v>
                </c:pt>
                <c:pt idx="1">
                  <c:v>2.5151576687650491E-2</c:v>
                </c:pt>
                <c:pt idx="2">
                  <c:v>1.5589385710667755E-2</c:v>
                </c:pt>
                <c:pt idx="3">
                  <c:v>8.7663613554608381E-3</c:v>
                </c:pt>
                <c:pt idx="4">
                  <c:v>6.4455940971927745E-3</c:v>
                </c:pt>
                <c:pt idx="5">
                  <c:v>4.2282194498094693E-3</c:v>
                </c:pt>
                <c:pt idx="6">
                  <c:v>2.2610224846124857E-3</c:v>
                </c:pt>
                <c:pt idx="7">
                  <c:v>1.7170861315090272E-2</c:v>
                </c:pt>
              </c:numCache>
            </c:numRef>
          </c:val>
          <c:extLst>
            <c:ext xmlns:c16="http://schemas.microsoft.com/office/drawing/2014/chart" uri="{C3380CC4-5D6E-409C-BE32-E72D297353CC}">
              <c16:uniqueId val="{00000019-6B18-4D7F-AEED-F07D58C6225D}"/>
            </c:ext>
          </c:extLst>
        </c:ser>
        <c:ser>
          <c:idx val="4"/>
          <c:order val="4"/>
          <c:tx>
            <c:strRef>
              <c:f>更新_グラフ!$G$85</c:f>
              <c:strCache>
                <c:ptCount val="1"/>
                <c:pt idx="0">
                  <c:v>死亡（％）</c:v>
                </c:pt>
              </c:strCache>
            </c:strRef>
          </c:tx>
          <c:invertIfNegative val="0"/>
          <c:dLbls>
            <c:dLbl>
              <c:idx val="3"/>
              <c:layout>
                <c:manualLayout>
                  <c:x val="2.951538184138256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6B18-4D7F-AEED-F07D58C6225D}"/>
                </c:ext>
              </c:extLst>
            </c:dLbl>
            <c:dLbl>
              <c:idx val="4"/>
              <c:layout>
                <c:manualLayout>
                  <c:x val="2.895467929880419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6B18-4D7F-AEED-F07D58C6225D}"/>
                </c:ext>
              </c:extLst>
            </c:dLbl>
            <c:dLbl>
              <c:idx val="5"/>
              <c:layout>
                <c:manualLayout>
                  <c:x val="2.83927963298182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6B18-4D7F-AEED-F07D58C6225D}"/>
                </c:ext>
              </c:extLst>
            </c:dLbl>
            <c:dLbl>
              <c:idx val="6"/>
              <c:layout>
                <c:manualLayout>
                  <c:x val="-1.489791293143533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6B18-4D7F-AEED-F07D58C6225D}"/>
                </c:ext>
              </c:extLst>
            </c:dLbl>
            <c:dLbl>
              <c:idx val="7"/>
              <c:layout>
                <c:manualLayout>
                  <c:x val="5.959165172574155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6B18-4D7F-AEED-F07D58C6225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更新_グラフ!$G$86:$G$93</c:f>
              <c:numCache>
                <c:formatCode>0.0%</c:formatCode>
                <c:ptCount val="8"/>
                <c:pt idx="0">
                  <c:v>3.5726414453576036E-2</c:v>
                </c:pt>
                <c:pt idx="1">
                  <c:v>4.679295639813176E-2</c:v>
                </c:pt>
                <c:pt idx="2">
                  <c:v>6.0894279201958522E-2</c:v>
                </c:pt>
                <c:pt idx="3">
                  <c:v>7.019134850820713E-2</c:v>
                </c:pt>
                <c:pt idx="4">
                  <c:v>8.8160461368840648E-2</c:v>
                </c:pt>
                <c:pt idx="5">
                  <c:v>0.1169285378712742</c:v>
                </c:pt>
                <c:pt idx="6">
                  <c:v>0.16028137168697401</c:v>
                </c:pt>
                <c:pt idx="7">
                  <c:v>7.3338354358877797E-2</c:v>
                </c:pt>
              </c:numCache>
            </c:numRef>
          </c:val>
          <c:extLst>
            <c:ext xmlns:c16="http://schemas.microsoft.com/office/drawing/2014/chart" uri="{C3380CC4-5D6E-409C-BE32-E72D297353CC}">
              <c16:uniqueId val="{0000001F-6B18-4D7F-AEED-F07D58C6225D}"/>
            </c:ext>
          </c:extLst>
        </c:ser>
        <c:dLbls>
          <c:showLegendKey val="0"/>
          <c:showVal val="0"/>
          <c:showCatName val="0"/>
          <c:showSerName val="0"/>
          <c:showPercent val="0"/>
          <c:showBubbleSize val="0"/>
        </c:dLbls>
        <c:gapWidth val="150"/>
        <c:overlap val="100"/>
        <c:axId val="310606464"/>
        <c:axId val="310632832"/>
      </c:barChart>
      <c:catAx>
        <c:axId val="310606464"/>
        <c:scaling>
          <c:orientation val="minMax"/>
        </c:scaling>
        <c:delete val="0"/>
        <c:axPos val="l"/>
        <c:numFmt formatCode="General" sourceLinked="0"/>
        <c:majorTickMark val="out"/>
        <c:minorTickMark val="none"/>
        <c:tickLblPos val="nextTo"/>
        <c:crossAx val="310632832"/>
        <c:crosses val="autoZero"/>
        <c:auto val="1"/>
        <c:lblAlgn val="ctr"/>
        <c:lblOffset val="100"/>
        <c:noMultiLvlLbl val="0"/>
      </c:catAx>
      <c:valAx>
        <c:axId val="310632832"/>
        <c:scaling>
          <c:orientation val="minMax"/>
          <c:max val="1"/>
          <c:min val="0"/>
        </c:scaling>
        <c:delete val="0"/>
        <c:axPos val="b"/>
        <c:majorGridlines/>
        <c:numFmt formatCode="0%" sourceLinked="1"/>
        <c:majorTickMark val="out"/>
        <c:minorTickMark val="none"/>
        <c:tickLblPos val="nextTo"/>
        <c:crossAx val="310606464"/>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要介護・要支援認定者（更新）の３６か月後の認定状況</a:t>
            </a:r>
          </a:p>
        </c:rich>
      </c:tx>
      <c:layout/>
      <c:overlay val="0"/>
    </c:title>
    <c:autoTitleDeleted val="0"/>
    <c:plotArea>
      <c:layout/>
      <c:barChart>
        <c:barDir val="bar"/>
        <c:grouping val="percentStacked"/>
        <c:varyColors val="0"/>
        <c:ser>
          <c:idx val="0"/>
          <c:order val="0"/>
          <c:tx>
            <c:strRef>
              <c:f>更新_グラフ!$C$126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更新_グラフ!$C$127:$C$134</c:f>
              <c:numCache>
                <c:formatCode>0.0%</c:formatCode>
                <c:ptCount val="8"/>
                <c:pt idx="0">
                  <c:v>0.41054812198600826</c:v>
                </c:pt>
                <c:pt idx="1">
                  <c:v>0.39119839865394102</c:v>
                </c:pt>
                <c:pt idx="2">
                  <c:v>0.36125728114359684</c:v>
                </c:pt>
                <c:pt idx="3">
                  <c:v>0.37758834376228045</c:v>
                </c:pt>
                <c:pt idx="4">
                  <c:v>0.36061402764820627</c:v>
                </c:pt>
                <c:pt idx="5">
                  <c:v>0.42141253849767707</c:v>
                </c:pt>
                <c:pt idx="6">
                  <c:v>0.63528451199598035</c:v>
                </c:pt>
                <c:pt idx="7">
                  <c:v>0.40584008033640873</c:v>
                </c:pt>
              </c:numCache>
            </c:numRef>
          </c:val>
          <c:extLst>
            <c:ext xmlns:c16="http://schemas.microsoft.com/office/drawing/2014/chart" uri="{C3380CC4-5D6E-409C-BE32-E72D297353CC}">
              <c16:uniqueId val="{00000000-C39E-49F6-BE68-F83D6F180ABE}"/>
            </c:ext>
          </c:extLst>
        </c:ser>
        <c:ser>
          <c:idx val="1"/>
          <c:order val="1"/>
          <c:tx>
            <c:strRef>
              <c:f>更新_グラフ!$D$126</c:f>
              <c:strCache>
                <c:ptCount val="1"/>
                <c:pt idx="0">
                  <c:v>軽度化（％）</c:v>
                </c:pt>
              </c:strCache>
            </c:strRef>
          </c:tx>
          <c:invertIfNegative val="0"/>
          <c:dLbls>
            <c:dLbl>
              <c:idx val="0"/>
              <c:layout>
                <c:manualLayout>
                  <c:x val="-2.9818751427578196E-3"/>
                  <c:y val="-3.5038916188383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39E-49F6-BE68-F83D6F180ABE}"/>
                </c:ext>
              </c:extLst>
            </c:dLbl>
            <c:dLbl>
              <c:idx val="1"/>
              <c:layout>
                <c:manualLayout>
                  <c:x val="3.0146909968287844E-3"/>
                  <c:y val="2.33592774589226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39E-49F6-BE68-F83D6F180ABE}"/>
                </c:ext>
              </c:extLst>
            </c:dLbl>
            <c:dLbl>
              <c:idx val="2"/>
              <c:layout>
                <c:manualLayout>
                  <c:x val="4.5682501890157805E-5"/>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39E-49F6-BE68-F83D6F180ABE}"/>
                </c:ext>
              </c:extLst>
            </c:dLbl>
            <c:dLbl>
              <c:idx val="3"/>
              <c:layout>
                <c:manualLayout>
                  <c:x val="1.5182644426646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39E-49F6-BE68-F83D6F180ABE}"/>
                </c:ext>
              </c:extLst>
            </c:dLbl>
            <c:dLbl>
              <c:idx val="4"/>
              <c:layout>
                <c:manualLayout>
                  <c:x val="3.0100873338476071E-5"/>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39E-49F6-BE68-F83D6F180ABE}"/>
                </c:ext>
              </c:extLst>
            </c:dLbl>
            <c:dLbl>
              <c:idx val="5"/>
              <c:layout>
                <c:manualLayout>
                  <c:x val="-2.970897177187317E-3"/>
                  <c:y val="2.33592774589226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39E-49F6-BE68-F83D6F180ABE}"/>
                </c:ext>
              </c:extLst>
            </c:dLbl>
            <c:dLbl>
              <c:idx val="6"/>
              <c:layout>
                <c:manualLayout>
                  <c:x val="-2.959919211616813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39E-49F6-BE68-F83D6F180ABE}"/>
                </c:ext>
              </c:extLst>
            </c:dLbl>
            <c:dLbl>
              <c:idx val="7"/>
              <c:layout>
                <c:manualLayout>
                  <c:x val="-1.47730364639618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更新_グラフ!$D$127:$D$134</c:f>
              <c:numCache>
                <c:formatCode>0.0%</c:formatCode>
                <c:ptCount val="8"/>
                <c:pt idx="0">
                  <c:v>0</c:v>
                </c:pt>
                <c:pt idx="1">
                  <c:v>9.442719967508921E-2</c:v>
                </c:pt>
                <c:pt idx="2">
                  <c:v>5.3240284773616232E-2</c:v>
                </c:pt>
                <c:pt idx="3">
                  <c:v>9.404189716151265E-2</c:v>
                </c:pt>
                <c:pt idx="4">
                  <c:v>9.6387074887626156E-2</c:v>
                </c:pt>
                <c:pt idx="5">
                  <c:v>9.1350420211932973E-2</c:v>
                </c:pt>
                <c:pt idx="6">
                  <c:v>0.10400703429217435</c:v>
                </c:pt>
                <c:pt idx="7">
                  <c:v>7.289378438879475E-2</c:v>
                </c:pt>
              </c:numCache>
            </c:numRef>
          </c:val>
          <c:extLst>
            <c:ext xmlns:c16="http://schemas.microsoft.com/office/drawing/2014/chart" uri="{C3380CC4-5D6E-409C-BE32-E72D297353CC}">
              <c16:uniqueId val="{00000009-C39E-49F6-BE68-F83D6F180ABE}"/>
            </c:ext>
          </c:extLst>
        </c:ser>
        <c:ser>
          <c:idx val="2"/>
          <c:order val="2"/>
          <c:tx>
            <c:strRef>
              <c:f>更新_グラフ!$E$126</c:f>
              <c:strCache>
                <c:ptCount val="1"/>
                <c:pt idx="0">
                  <c:v>重度化（％）</c:v>
                </c:pt>
              </c:strCache>
            </c:strRef>
          </c:tx>
          <c:invertIfNegative val="0"/>
          <c:dLbls>
            <c:dLbl>
              <c:idx val="2"/>
              <c:layout>
                <c:manualLayout>
                  <c:x val="-1.45671088805157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39E-49F6-BE68-F83D6F180ABE}"/>
                </c:ext>
              </c:extLst>
            </c:dLbl>
            <c:dLbl>
              <c:idx val="3"/>
              <c:layout>
                <c:manualLayout>
                  <c:x val="-1.46328004650953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39E-49F6-BE68-F83D6F180ABE}"/>
                </c:ext>
              </c:extLst>
            </c:dLbl>
            <c:dLbl>
              <c:idx val="4"/>
              <c:layout>
                <c:manualLayout>
                  <c:x val="3.025918614695978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39E-49F6-BE68-F83D6F180ABE}"/>
                </c:ext>
              </c:extLst>
            </c:dLbl>
            <c:dLbl>
              <c:idx val="5"/>
              <c:layout>
                <c:manualLayout>
                  <c:x val="1.4964050341893223E-2"/>
                  <c:y val="4.3645715354141088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39E-49F6-BE68-F83D6F180ABE}"/>
                </c:ext>
              </c:extLst>
            </c:dLbl>
            <c:dLbl>
              <c:idx val="6"/>
              <c:layout>
                <c:manualLayout>
                  <c:x val="-1.0369064706680043E-2"/>
                  <c:y val="-3.14434445560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39E-49F6-BE68-F83D6F180ABE}"/>
                </c:ext>
              </c:extLst>
            </c:dLbl>
            <c:dLbl>
              <c:idx val="7"/>
              <c:layout>
                <c:manualLayout>
                  <c:x val="4.489215102567978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更新_グラフ!$E$127:$E$134</c:f>
              <c:numCache>
                <c:formatCode>0.0%</c:formatCode>
                <c:ptCount val="8"/>
                <c:pt idx="0">
                  <c:v>0.5094410106635876</c:v>
                </c:pt>
                <c:pt idx="1">
                  <c:v>0.43329175248759827</c:v>
                </c:pt>
                <c:pt idx="2">
                  <c:v>0.48076652503025014</c:v>
                </c:pt>
                <c:pt idx="3">
                  <c:v>0.40660802273208185</c:v>
                </c:pt>
                <c:pt idx="4">
                  <c:v>0.38983122720719193</c:v>
                </c:pt>
                <c:pt idx="5">
                  <c:v>0.28485671034086757</c:v>
                </c:pt>
                <c:pt idx="6">
                  <c:v>0</c:v>
                </c:pt>
                <c:pt idx="7">
                  <c:v>0.39291093955940498</c:v>
                </c:pt>
              </c:numCache>
            </c:numRef>
          </c:val>
          <c:extLst>
            <c:ext xmlns:c16="http://schemas.microsoft.com/office/drawing/2014/chart" uri="{C3380CC4-5D6E-409C-BE32-E72D297353CC}">
              <c16:uniqueId val="{00000010-C39E-49F6-BE68-F83D6F180ABE}"/>
            </c:ext>
          </c:extLst>
        </c:ser>
        <c:ser>
          <c:idx val="3"/>
          <c:order val="3"/>
          <c:tx>
            <c:strRef>
              <c:f>更新_グラフ!$F$126</c:f>
              <c:strCache>
                <c:ptCount val="1"/>
                <c:pt idx="0">
                  <c:v>非該当（％）</c:v>
                </c:pt>
              </c:strCache>
            </c:strRef>
          </c:tx>
          <c:invertIfNegative val="0"/>
          <c:dLbls>
            <c:dLbl>
              <c:idx val="0"/>
              <c:layout>
                <c:manualLayout>
                  <c:x val="-1.1927736656312259E-2"/>
                  <c:y val="-1.07636607629618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39E-49F6-BE68-F83D6F180ABE}"/>
                </c:ext>
              </c:extLst>
            </c:dLbl>
            <c:dLbl>
              <c:idx val="1"/>
              <c:layout>
                <c:manualLayout>
                  <c:x val="-8.9387477588612312E-3"/>
                  <c:y val="-3.14434445560276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39E-49F6-BE68-F83D6F180ABE}"/>
                </c:ext>
              </c:extLst>
            </c:dLbl>
            <c:dLbl>
              <c:idx val="2"/>
              <c:layout>
                <c:manualLayout>
                  <c:x val="-5.9591651725740477E-3"/>
                  <c:y val="-2.90247180517177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39E-49F6-BE68-F83D6F180ABE}"/>
                </c:ext>
              </c:extLst>
            </c:dLbl>
            <c:dLbl>
              <c:idx val="3"/>
              <c:layout>
                <c:manualLayout>
                  <c:x val="-4.4693738794306164E-3"/>
                  <c:y val="-3.14434445560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39E-49F6-BE68-F83D6F180ABE}"/>
                </c:ext>
              </c:extLst>
            </c:dLbl>
            <c:dLbl>
              <c:idx val="4"/>
              <c:layout>
                <c:manualLayout>
                  <c:x val="1.0925009943072242E-16"/>
                  <c:y val="-3.14434445560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39E-49F6-BE68-F83D6F180ABE}"/>
                </c:ext>
              </c:extLst>
            </c:dLbl>
            <c:dLbl>
              <c:idx val="5"/>
              <c:layout>
                <c:manualLayout>
                  <c:x val="8.9387477588611028E-3"/>
                  <c:y val="-3.8699624068956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C39E-49F6-BE68-F83D6F180ABE}"/>
                </c:ext>
              </c:extLst>
            </c:dLbl>
            <c:dLbl>
              <c:idx val="6"/>
              <c:layout>
                <c:manualLayout>
                  <c:x val="2.0857078104009556E-2"/>
                  <c:y val="-3.14434445560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39E-49F6-BE68-F83D6F180ABE}"/>
                </c:ext>
              </c:extLst>
            </c:dLbl>
            <c:dLbl>
              <c:idx val="7"/>
              <c:layout>
                <c:manualLayout>
                  <c:x val="1.0925009943072242E-16"/>
                  <c:y val="-3.38621710603373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更新_グラフ!$F$127:$F$134</c:f>
              <c:numCache>
                <c:formatCode>0.0%</c:formatCode>
                <c:ptCount val="8"/>
                <c:pt idx="0">
                  <c:v>1.9425388847381649E-2</c:v>
                </c:pt>
                <c:pt idx="1">
                  <c:v>3.1040584839430244E-3</c:v>
                </c:pt>
                <c:pt idx="2">
                  <c:v>1.2100064721276417E-3</c:v>
                </c:pt>
                <c:pt idx="3">
                  <c:v>2.418306580816783E-4</c:v>
                </c:pt>
                <c:pt idx="4">
                  <c:v>8.481044864727334E-5</c:v>
                </c:pt>
                <c:pt idx="5">
                  <c:v>1.0440048024220911E-4</c:v>
                </c:pt>
                <c:pt idx="6">
                  <c:v>6.280618012812461E-5</c:v>
                </c:pt>
                <c:pt idx="7">
                  <c:v>3.844222682482897E-3</c:v>
                </c:pt>
              </c:numCache>
            </c:numRef>
          </c:val>
          <c:extLst>
            <c:ext xmlns:c16="http://schemas.microsoft.com/office/drawing/2014/chart" uri="{C3380CC4-5D6E-409C-BE32-E72D297353CC}">
              <c16:uniqueId val="{00000019-C39E-49F6-BE68-F83D6F180ABE}"/>
            </c:ext>
          </c:extLst>
        </c:ser>
        <c:ser>
          <c:idx val="4"/>
          <c:order val="4"/>
          <c:tx>
            <c:strRef>
              <c:f>更新_グラフ!$G$126</c:f>
              <c:strCache>
                <c:ptCount val="1"/>
                <c:pt idx="0">
                  <c:v>死亡（％）</c:v>
                </c:pt>
              </c:strCache>
            </c:strRef>
          </c:tx>
          <c:invertIfNegative val="0"/>
          <c:dLbls>
            <c:dLbl>
              <c:idx val="3"/>
              <c:layout>
                <c:manualLayout>
                  <c:x val="7.448956465717690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C39E-49F6-BE68-F83D6F180ABE}"/>
                </c:ext>
              </c:extLst>
            </c:dLbl>
            <c:dLbl>
              <c:idx val="4"/>
              <c:layout>
                <c:manualLayout>
                  <c:x val="1.638770422457891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39E-49F6-BE68-F83D6F180ABE}"/>
                </c:ext>
              </c:extLst>
            </c:dLbl>
            <c:dLbl>
              <c:idx val="5"/>
              <c:layout>
                <c:manualLayout>
                  <c:x val="2.532645198344002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C39E-49F6-BE68-F83D6F180ABE}"/>
                </c:ext>
              </c:extLst>
            </c:dLbl>
            <c:dLbl>
              <c:idx val="6"/>
              <c:layout>
                <c:manualLayout>
                  <c:x val="-1.489791293143533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C39E-49F6-BE68-F83D6F180ABE}"/>
                </c:ext>
              </c:extLst>
            </c:dLbl>
            <c:dLbl>
              <c:idx val="7"/>
              <c:layout>
                <c:manualLayout>
                  <c:x val="5.959165172574158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C39E-49F6-BE68-F83D6F180A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更新_グラフ!$B$127:$B$134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更新_グラフ!$G$127:$G$134</c:f>
              <c:numCache>
                <c:formatCode>0.0%</c:formatCode>
                <c:ptCount val="8"/>
                <c:pt idx="0">
                  <c:v>6.0585478503022483E-2</c:v>
                </c:pt>
                <c:pt idx="1">
                  <c:v>7.7978590699428502E-2</c:v>
                </c:pt>
                <c:pt idx="2">
                  <c:v>0.10352590258040915</c:v>
                </c:pt>
                <c:pt idx="3">
                  <c:v>0.12151990568604334</c:v>
                </c:pt>
                <c:pt idx="4">
                  <c:v>0.15308285980832839</c:v>
                </c:pt>
                <c:pt idx="5">
                  <c:v>0.20227593046928016</c:v>
                </c:pt>
                <c:pt idx="6">
                  <c:v>0.2606456475317171</c:v>
                </c:pt>
                <c:pt idx="7">
                  <c:v>0.12451097303290865</c:v>
                </c:pt>
              </c:numCache>
            </c:numRef>
          </c:val>
          <c:extLst>
            <c:ext xmlns:c16="http://schemas.microsoft.com/office/drawing/2014/chart" uri="{C3380CC4-5D6E-409C-BE32-E72D297353CC}">
              <c16:uniqueId val="{0000001F-C39E-49F6-BE68-F83D6F180ABE}"/>
            </c:ext>
          </c:extLst>
        </c:ser>
        <c:dLbls>
          <c:showLegendKey val="0"/>
          <c:showVal val="0"/>
          <c:showCatName val="0"/>
          <c:showSerName val="0"/>
          <c:showPercent val="0"/>
          <c:showBubbleSize val="0"/>
        </c:dLbls>
        <c:gapWidth val="150"/>
        <c:overlap val="100"/>
        <c:axId val="312446336"/>
        <c:axId val="312546432"/>
      </c:barChart>
      <c:catAx>
        <c:axId val="312446336"/>
        <c:scaling>
          <c:orientation val="minMax"/>
        </c:scaling>
        <c:delete val="0"/>
        <c:axPos val="l"/>
        <c:numFmt formatCode="General" sourceLinked="0"/>
        <c:majorTickMark val="out"/>
        <c:minorTickMark val="none"/>
        <c:tickLblPos val="nextTo"/>
        <c:crossAx val="312546432"/>
        <c:crosses val="autoZero"/>
        <c:auto val="1"/>
        <c:lblAlgn val="ctr"/>
        <c:lblOffset val="100"/>
        <c:noMultiLvlLbl val="0"/>
      </c:catAx>
      <c:valAx>
        <c:axId val="312546432"/>
        <c:scaling>
          <c:orientation val="minMax"/>
          <c:max val="1"/>
          <c:min val="0"/>
        </c:scaling>
        <c:delete val="0"/>
        <c:axPos val="b"/>
        <c:majorGridlines/>
        <c:numFmt formatCode="0%" sourceLinked="1"/>
        <c:majorTickMark val="out"/>
        <c:minorTickMark val="none"/>
        <c:tickLblPos val="nextTo"/>
        <c:crossAx val="312446336"/>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要介護・要支援認定者（新規）の６か月後の認定状況</a:t>
            </a:r>
          </a:p>
        </c:rich>
      </c:tx>
      <c:layout/>
      <c:overlay val="0"/>
    </c:title>
    <c:autoTitleDeleted val="0"/>
    <c:plotArea>
      <c:layout/>
      <c:barChart>
        <c:barDir val="bar"/>
        <c:grouping val="percentStacked"/>
        <c:varyColors val="0"/>
        <c:ser>
          <c:idx val="0"/>
          <c:order val="0"/>
          <c:tx>
            <c:strRef>
              <c:f>新規_グラフ!$C$5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新規_グラフ!$C$6:$C$13</c:f>
              <c:numCache>
                <c:formatCode>0.0%</c:formatCode>
                <c:ptCount val="8"/>
                <c:pt idx="0">
                  <c:v>0.83444828911956936</c:v>
                </c:pt>
                <c:pt idx="1">
                  <c:v>0.82300981461286804</c:v>
                </c:pt>
                <c:pt idx="2">
                  <c:v>0.79803536345776027</c:v>
                </c:pt>
                <c:pt idx="3">
                  <c:v>0.80455927051671727</c:v>
                </c:pt>
                <c:pt idx="4">
                  <c:v>0.78739959839357432</c:v>
                </c:pt>
                <c:pt idx="5">
                  <c:v>0.77167310877967976</c:v>
                </c:pt>
                <c:pt idx="6">
                  <c:v>0.78993775933609955</c:v>
                </c:pt>
                <c:pt idx="7">
                  <c:v>0.80964049084565026</c:v>
                </c:pt>
              </c:numCache>
            </c:numRef>
          </c:val>
          <c:extLst>
            <c:ext xmlns:c16="http://schemas.microsoft.com/office/drawing/2014/chart" uri="{C3380CC4-5D6E-409C-BE32-E72D297353CC}">
              <c16:uniqueId val="{00000000-64E1-4394-9A91-E269F0398531}"/>
            </c:ext>
          </c:extLst>
        </c:ser>
        <c:ser>
          <c:idx val="1"/>
          <c:order val="1"/>
          <c:tx>
            <c:strRef>
              <c:f>新規_グラフ!$D$5</c:f>
              <c:strCache>
                <c:ptCount val="1"/>
                <c:pt idx="0">
                  <c:v>軽度化（％）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新規_グラフ!$D$6:$D$13</c:f>
              <c:numCache>
                <c:formatCode>0.0%</c:formatCode>
                <c:ptCount val="8"/>
                <c:pt idx="0">
                  <c:v>0</c:v>
                </c:pt>
                <c:pt idx="1">
                  <c:v>2.7153762268266084E-2</c:v>
                </c:pt>
                <c:pt idx="2">
                  <c:v>4.5893909626719055E-2</c:v>
                </c:pt>
                <c:pt idx="3">
                  <c:v>6.1854103343465049E-2</c:v>
                </c:pt>
                <c:pt idx="4">
                  <c:v>0.10341365461847389</c:v>
                </c:pt>
                <c:pt idx="5">
                  <c:v>0.12976256212037549</c:v>
                </c:pt>
                <c:pt idx="6">
                  <c:v>9.8547717842323648E-2</c:v>
                </c:pt>
                <c:pt idx="7">
                  <c:v>4.5320892304073393E-2</c:v>
                </c:pt>
              </c:numCache>
            </c:numRef>
          </c:val>
          <c:extLst>
            <c:ext xmlns:c16="http://schemas.microsoft.com/office/drawing/2014/chart" uri="{C3380CC4-5D6E-409C-BE32-E72D297353CC}">
              <c16:uniqueId val="{00000001-64E1-4394-9A91-E269F0398531}"/>
            </c:ext>
          </c:extLst>
        </c:ser>
        <c:ser>
          <c:idx val="2"/>
          <c:order val="2"/>
          <c:tx>
            <c:strRef>
              <c:f>新規_グラフ!$E$5</c:f>
              <c:strCache>
                <c:ptCount val="1"/>
                <c:pt idx="0">
                  <c:v>重度化（％）</c:v>
                </c:pt>
              </c:strCache>
            </c:strRef>
          </c:tx>
          <c:invertIfNegative val="0"/>
          <c:dLbls>
            <c:dLbl>
              <c:idx val="6"/>
              <c:layout>
                <c:manualLayout>
                  <c:x val="-8.8602907388804254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E1-4394-9A91-E269F03985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新規_グラフ!$E$6:$E$13</c:f>
              <c:numCache>
                <c:formatCode>0.0%</c:formatCode>
                <c:ptCount val="8"/>
                <c:pt idx="0">
                  <c:v>0.12995001922337562</c:v>
                </c:pt>
                <c:pt idx="1">
                  <c:v>0.11079607415485278</c:v>
                </c:pt>
                <c:pt idx="2">
                  <c:v>0.10907662082514735</c:v>
                </c:pt>
                <c:pt idx="3">
                  <c:v>8.0395136778115495E-2</c:v>
                </c:pt>
                <c:pt idx="4">
                  <c:v>5.0702811244979919E-2</c:v>
                </c:pt>
                <c:pt idx="5">
                  <c:v>2.3191606847045829E-2</c:v>
                </c:pt>
                <c:pt idx="6">
                  <c:v>0</c:v>
                </c:pt>
                <c:pt idx="7">
                  <c:v>9.6228486297879015E-2</c:v>
                </c:pt>
              </c:numCache>
            </c:numRef>
          </c:val>
          <c:extLst>
            <c:ext xmlns:c16="http://schemas.microsoft.com/office/drawing/2014/chart" uri="{C3380CC4-5D6E-409C-BE32-E72D297353CC}">
              <c16:uniqueId val="{00000003-64E1-4394-9A91-E269F0398531}"/>
            </c:ext>
          </c:extLst>
        </c:ser>
        <c:ser>
          <c:idx val="3"/>
          <c:order val="3"/>
          <c:tx>
            <c:strRef>
              <c:f>新規_グラフ!$F$5</c:f>
              <c:strCache>
                <c:ptCount val="1"/>
                <c:pt idx="0">
                  <c:v>非該当（％）</c:v>
                </c:pt>
              </c:strCache>
            </c:strRef>
          </c:tx>
          <c:invertIfNegative val="0"/>
          <c:dLbls>
            <c:dLbl>
              <c:idx val="0"/>
              <c:layout>
                <c:manualLayout>
                  <c:x val="-2.9280521469342543E-3"/>
                  <c:y val="-2.8964034043763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E1-4394-9A91-E269F0398531}"/>
                </c:ext>
              </c:extLst>
            </c:dLbl>
            <c:dLbl>
              <c:idx val="1"/>
              <c:layout>
                <c:manualLayout>
                  <c:x val="-4.4073168472963673E-3"/>
                  <c:y val="-3.13777035474099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E1-4394-9A91-E269F0398531}"/>
                </c:ext>
              </c:extLst>
            </c:dLbl>
            <c:dLbl>
              <c:idx val="2"/>
              <c:layout>
                <c:manualLayout>
                  <c:x val="-1.4944444908598245E-3"/>
                  <c:y val="-2.89640340437631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E1-4394-9A91-E269F0398531}"/>
                </c:ext>
              </c:extLst>
            </c:dLbl>
            <c:dLbl>
              <c:idx val="3"/>
              <c:layout>
                <c:manualLayout>
                  <c:x val="1.4944444908598245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E1-4394-9A91-E269F0398531}"/>
                </c:ext>
              </c:extLst>
            </c:dLbl>
            <c:dLbl>
              <c:idx val="4"/>
              <c:layout>
                <c:manualLayout>
                  <c:x val="1.4944444908598245E-3"/>
                  <c:y val="-3.1377703547410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4E1-4394-9A91-E269F0398531}"/>
                </c:ext>
              </c:extLst>
            </c:dLbl>
            <c:dLbl>
              <c:idx val="5"/>
              <c:layout>
                <c:manualLayout>
                  <c:x val="-3.800831264155306E-5"/>
                  <c:y val="-2.8964034043763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4E1-4394-9A91-E269F0398531}"/>
                </c:ext>
              </c:extLst>
            </c:dLbl>
            <c:dLbl>
              <c:idx val="6"/>
              <c:layout>
                <c:manualLayout>
                  <c:x val="4.392137056798655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4E1-4394-9A91-E269F0398531}"/>
                </c:ext>
              </c:extLst>
            </c:dLbl>
            <c:dLbl>
              <c:idx val="7"/>
              <c:layout>
                <c:manualLayout>
                  <c:x val="1.4944444908598245E-3"/>
                  <c:y val="-3.6205042554703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4E1-4394-9A91-E269F03985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新規_グラフ!$F$6:$F$13</c:f>
              <c:numCache>
                <c:formatCode>0.0%</c:formatCode>
                <c:ptCount val="8"/>
                <c:pt idx="0">
                  <c:v>2.4682814302191464E-2</c:v>
                </c:pt>
                <c:pt idx="1">
                  <c:v>2.47546346782988E-2</c:v>
                </c:pt>
                <c:pt idx="2">
                  <c:v>2.4361493123772102E-2</c:v>
                </c:pt>
                <c:pt idx="3">
                  <c:v>1.6109422492401215E-2</c:v>
                </c:pt>
                <c:pt idx="4">
                  <c:v>1.5562248995983935E-2</c:v>
                </c:pt>
                <c:pt idx="5">
                  <c:v>1.4908890115958034E-2</c:v>
                </c:pt>
                <c:pt idx="6">
                  <c:v>1.0373443983402489E-2</c:v>
                </c:pt>
                <c:pt idx="7">
                  <c:v>2.1562708276159484E-2</c:v>
                </c:pt>
              </c:numCache>
            </c:numRef>
          </c:val>
          <c:extLst>
            <c:ext xmlns:c16="http://schemas.microsoft.com/office/drawing/2014/chart" uri="{C3380CC4-5D6E-409C-BE32-E72D297353CC}">
              <c16:uniqueId val="{0000000C-64E1-4394-9A91-E269F0398531}"/>
            </c:ext>
          </c:extLst>
        </c:ser>
        <c:ser>
          <c:idx val="4"/>
          <c:order val="4"/>
          <c:tx>
            <c:strRef>
              <c:f>新規_グラフ!$G$5</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新規_グラフ!$G$6:$G$13</c:f>
              <c:numCache>
                <c:formatCode>0.0%</c:formatCode>
                <c:ptCount val="8"/>
                <c:pt idx="0">
                  <c:v>1.0918877354863514E-2</c:v>
                </c:pt>
                <c:pt idx="1">
                  <c:v>1.4285714285714285E-2</c:v>
                </c:pt>
                <c:pt idx="2">
                  <c:v>2.2632612966601177E-2</c:v>
                </c:pt>
                <c:pt idx="3">
                  <c:v>3.7082066869300913E-2</c:v>
                </c:pt>
                <c:pt idx="4">
                  <c:v>4.2921686746987951E-2</c:v>
                </c:pt>
                <c:pt idx="5">
                  <c:v>6.0463832136940919E-2</c:v>
                </c:pt>
                <c:pt idx="6">
                  <c:v>0.10114107883817428</c:v>
                </c:pt>
                <c:pt idx="7">
                  <c:v>2.7247422276237894E-2</c:v>
                </c:pt>
              </c:numCache>
            </c:numRef>
          </c:val>
          <c:extLst>
            <c:ext xmlns:c16="http://schemas.microsoft.com/office/drawing/2014/chart" uri="{C3380CC4-5D6E-409C-BE32-E72D297353CC}">
              <c16:uniqueId val="{0000000D-64E1-4394-9A91-E269F0398531}"/>
            </c:ext>
          </c:extLst>
        </c:ser>
        <c:dLbls>
          <c:showLegendKey val="0"/>
          <c:showVal val="0"/>
          <c:showCatName val="0"/>
          <c:showSerName val="0"/>
          <c:showPercent val="0"/>
          <c:showBubbleSize val="0"/>
        </c:dLbls>
        <c:gapWidth val="150"/>
        <c:overlap val="100"/>
        <c:axId val="233514496"/>
        <c:axId val="233648512"/>
      </c:barChart>
      <c:catAx>
        <c:axId val="233514496"/>
        <c:scaling>
          <c:orientation val="minMax"/>
        </c:scaling>
        <c:delete val="0"/>
        <c:axPos val="l"/>
        <c:numFmt formatCode="General" sourceLinked="0"/>
        <c:majorTickMark val="out"/>
        <c:minorTickMark val="none"/>
        <c:tickLblPos val="nextTo"/>
        <c:crossAx val="233648512"/>
        <c:crosses val="autoZero"/>
        <c:auto val="1"/>
        <c:lblAlgn val="ctr"/>
        <c:lblOffset val="100"/>
        <c:noMultiLvlLbl val="0"/>
      </c:catAx>
      <c:valAx>
        <c:axId val="233648512"/>
        <c:scaling>
          <c:orientation val="minMax"/>
          <c:max val="1"/>
          <c:min val="0"/>
        </c:scaling>
        <c:delete val="0"/>
        <c:axPos val="b"/>
        <c:majorGridlines/>
        <c:numFmt formatCode="0%" sourceLinked="1"/>
        <c:majorTickMark val="none"/>
        <c:minorTickMark val="out"/>
        <c:tickLblPos val="nextTo"/>
        <c:crossAx val="233514496"/>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要介護・要支援認定者（新規）の１２か月後の認定状況</a:t>
            </a:r>
          </a:p>
        </c:rich>
      </c:tx>
      <c:layout/>
      <c:overlay val="0"/>
    </c:title>
    <c:autoTitleDeleted val="0"/>
    <c:plotArea>
      <c:layout/>
      <c:barChart>
        <c:barDir val="bar"/>
        <c:grouping val="percentStacked"/>
        <c:varyColors val="0"/>
        <c:ser>
          <c:idx val="0"/>
          <c:order val="0"/>
          <c:tx>
            <c:strRef>
              <c:f>新規_グラフ!$C$44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新規_グラフ!$C$45:$C$52</c:f>
              <c:numCache>
                <c:formatCode>0.0%</c:formatCode>
                <c:ptCount val="8"/>
                <c:pt idx="0">
                  <c:v>0.47850826605151864</c:v>
                </c:pt>
                <c:pt idx="1">
                  <c:v>0.42573609596510359</c:v>
                </c:pt>
                <c:pt idx="2">
                  <c:v>0.45941060903732811</c:v>
                </c:pt>
                <c:pt idx="3">
                  <c:v>0.37234042553191488</c:v>
                </c:pt>
                <c:pt idx="4">
                  <c:v>0.32580321285140562</c:v>
                </c:pt>
                <c:pt idx="5">
                  <c:v>0.30728879072335724</c:v>
                </c:pt>
                <c:pt idx="6">
                  <c:v>0.39419087136929459</c:v>
                </c:pt>
                <c:pt idx="7">
                  <c:v>0.42329556592307993</c:v>
                </c:pt>
              </c:numCache>
            </c:numRef>
          </c:val>
          <c:extLst>
            <c:ext xmlns:c16="http://schemas.microsoft.com/office/drawing/2014/chart" uri="{C3380CC4-5D6E-409C-BE32-E72D297353CC}">
              <c16:uniqueId val="{00000000-6B6D-435E-8AFA-A19946BBFB31}"/>
            </c:ext>
          </c:extLst>
        </c:ser>
        <c:ser>
          <c:idx val="1"/>
          <c:order val="1"/>
          <c:tx>
            <c:strRef>
              <c:f>新規_グラフ!$D$44</c:f>
              <c:strCache>
                <c:ptCount val="1"/>
                <c:pt idx="0">
                  <c:v>軽度化（％）</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新規_グラフ!$D$45:$D$52</c:f>
              <c:numCache>
                <c:formatCode>0.0%</c:formatCode>
                <c:ptCount val="8"/>
                <c:pt idx="0">
                  <c:v>0</c:v>
                </c:pt>
                <c:pt idx="1">
                  <c:v>0.1608505997818975</c:v>
                </c:pt>
                <c:pt idx="2">
                  <c:v>0.11473477406679765</c:v>
                </c:pt>
                <c:pt idx="3">
                  <c:v>0.26899696048632221</c:v>
                </c:pt>
                <c:pt idx="4">
                  <c:v>0.39708835341365462</c:v>
                </c:pt>
                <c:pt idx="5">
                  <c:v>0.45913859745996688</c:v>
                </c:pt>
                <c:pt idx="6">
                  <c:v>0.40145228215767637</c:v>
                </c:pt>
                <c:pt idx="7">
                  <c:v>0.17101187909201396</c:v>
                </c:pt>
              </c:numCache>
            </c:numRef>
          </c:val>
          <c:extLst>
            <c:ext xmlns:c16="http://schemas.microsoft.com/office/drawing/2014/chart" uri="{C3380CC4-5D6E-409C-BE32-E72D297353CC}">
              <c16:uniqueId val="{00000001-6B6D-435E-8AFA-A19946BBFB31}"/>
            </c:ext>
          </c:extLst>
        </c:ser>
        <c:ser>
          <c:idx val="2"/>
          <c:order val="2"/>
          <c:tx>
            <c:strRef>
              <c:f>新規_グラフ!$E$44</c:f>
              <c:strCache>
                <c:ptCount val="1"/>
                <c:pt idx="0">
                  <c:v>重度化（％）</c:v>
                </c:pt>
              </c:strCache>
            </c:strRef>
          </c:tx>
          <c:invertIfNegative val="0"/>
          <c:dLbls>
            <c:dLbl>
              <c:idx val="6"/>
              <c:layout>
                <c:manualLayout>
                  <c:x val="6.848618697152677E-5"/>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B6D-435E-8AFA-A19946BBFB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新規_グラフ!$E$45:$E$52</c:f>
              <c:numCache>
                <c:formatCode>0.0%</c:formatCode>
                <c:ptCount val="8"/>
                <c:pt idx="0">
                  <c:v>0.36570549788542867</c:v>
                </c:pt>
                <c:pt idx="1">
                  <c:v>0.26804798255179935</c:v>
                </c:pt>
                <c:pt idx="2">
                  <c:v>0.30388998035363457</c:v>
                </c:pt>
                <c:pt idx="3">
                  <c:v>0.23206686930091186</c:v>
                </c:pt>
                <c:pt idx="4">
                  <c:v>0.14633534136546184</c:v>
                </c:pt>
                <c:pt idx="5">
                  <c:v>8.4759801214798453E-2</c:v>
                </c:pt>
                <c:pt idx="6">
                  <c:v>0</c:v>
                </c:pt>
                <c:pt idx="7">
                  <c:v>0.26459403301054613</c:v>
                </c:pt>
              </c:numCache>
            </c:numRef>
          </c:val>
          <c:extLst>
            <c:ext xmlns:c16="http://schemas.microsoft.com/office/drawing/2014/chart" uri="{C3380CC4-5D6E-409C-BE32-E72D297353CC}">
              <c16:uniqueId val="{00000003-6B6D-435E-8AFA-A19946BBFB31}"/>
            </c:ext>
          </c:extLst>
        </c:ser>
        <c:ser>
          <c:idx val="3"/>
          <c:order val="3"/>
          <c:tx>
            <c:strRef>
              <c:f>新規_グラフ!$F$44</c:f>
              <c:strCache>
                <c:ptCount val="1"/>
                <c:pt idx="0">
                  <c:v>非該当（％）</c:v>
                </c:pt>
              </c:strCache>
            </c:strRef>
          </c:tx>
          <c:invertIfNegative val="0"/>
          <c:dLbls>
            <c:dLbl>
              <c:idx val="0"/>
              <c:layout>
                <c:manualLayout>
                  <c:x val="-1.932909201619524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B6D-435E-8AFA-A19946BBFB31}"/>
                </c:ext>
              </c:extLst>
            </c:dLbl>
            <c:dLbl>
              <c:idx val="1"/>
              <c:layout>
                <c:manualLayout>
                  <c:x val="-1.932909201619524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B6D-435E-8AFA-A19946BBFB31}"/>
                </c:ext>
              </c:extLst>
            </c:dLbl>
            <c:dLbl>
              <c:idx val="2"/>
              <c:layout>
                <c:manualLayout>
                  <c:x val="-1.0407972624105121E-2"/>
                  <c:y val="8.5271144736727417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B6D-435E-8AFA-A19946BBFB31}"/>
                </c:ext>
              </c:extLst>
            </c:dLbl>
            <c:dLbl>
              <c:idx val="5"/>
              <c:layout>
                <c:manualLayout>
                  <c:x val="5.94741292806007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B6D-435E-8AFA-A19946BBFB31}"/>
                </c:ext>
              </c:extLst>
            </c:dLbl>
            <c:dLbl>
              <c:idx val="6"/>
              <c:layout>
                <c:manualLayout>
                  <c:x val="5.871337283409494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B6D-435E-8AFA-A19946BBFB31}"/>
                </c:ext>
              </c:extLst>
            </c:dLbl>
            <c:dLbl>
              <c:idx val="7"/>
              <c:layout>
                <c:manualLayout>
                  <c:x val="-5.94741292806007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B6D-435E-8AFA-A19946BBFB3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新規_グラフ!$F$45:$F$52</c:f>
              <c:numCache>
                <c:formatCode>0.0%</c:formatCode>
                <c:ptCount val="8"/>
                <c:pt idx="0">
                  <c:v>0.12795078815840061</c:v>
                </c:pt>
                <c:pt idx="1">
                  <c:v>0.10861504907306434</c:v>
                </c:pt>
                <c:pt idx="2">
                  <c:v>7.3320235756385063E-2</c:v>
                </c:pt>
                <c:pt idx="3">
                  <c:v>5.6231003039513679E-2</c:v>
                </c:pt>
                <c:pt idx="4">
                  <c:v>4.8945783132530118E-2</c:v>
                </c:pt>
                <c:pt idx="5">
                  <c:v>4.168967421314191E-2</c:v>
                </c:pt>
                <c:pt idx="6">
                  <c:v>3.9937759336099582E-2</c:v>
                </c:pt>
                <c:pt idx="7">
                  <c:v>8.5976398635668638E-2</c:v>
                </c:pt>
              </c:numCache>
            </c:numRef>
          </c:val>
          <c:extLst>
            <c:ext xmlns:c16="http://schemas.microsoft.com/office/drawing/2014/chart" uri="{C3380CC4-5D6E-409C-BE32-E72D297353CC}">
              <c16:uniqueId val="{0000000A-6B6D-435E-8AFA-A19946BBFB31}"/>
            </c:ext>
          </c:extLst>
        </c:ser>
        <c:ser>
          <c:idx val="4"/>
          <c:order val="4"/>
          <c:tx>
            <c:strRef>
              <c:f>新規_グラフ!$G$44</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新規_グラフ!$G$45:$G$52</c:f>
              <c:numCache>
                <c:formatCode>0.0%</c:formatCode>
                <c:ptCount val="8"/>
                <c:pt idx="0">
                  <c:v>2.7835447904652057E-2</c:v>
                </c:pt>
                <c:pt idx="1">
                  <c:v>3.6750272628135225E-2</c:v>
                </c:pt>
                <c:pt idx="2">
                  <c:v>4.8644400785854615E-2</c:v>
                </c:pt>
                <c:pt idx="3">
                  <c:v>7.0364741641337381E-2</c:v>
                </c:pt>
                <c:pt idx="4">
                  <c:v>8.1827309236947796E-2</c:v>
                </c:pt>
                <c:pt idx="5">
                  <c:v>0.10712313638873551</c:v>
                </c:pt>
                <c:pt idx="6">
                  <c:v>0.16441908713692946</c:v>
                </c:pt>
                <c:pt idx="7">
                  <c:v>5.5122123338691341E-2</c:v>
                </c:pt>
              </c:numCache>
            </c:numRef>
          </c:val>
          <c:extLst>
            <c:ext xmlns:c16="http://schemas.microsoft.com/office/drawing/2014/chart" uri="{C3380CC4-5D6E-409C-BE32-E72D297353CC}">
              <c16:uniqueId val="{0000000B-6B6D-435E-8AFA-A19946BBFB31}"/>
            </c:ext>
          </c:extLst>
        </c:ser>
        <c:dLbls>
          <c:showLegendKey val="0"/>
          <c:showVal val="0"/>
          <c:showCatName val="0"/>
          <c:showSerName val="0"/>
          <c:showPercent val="0"/>
          <c:showBubbleSize val="0"/>
        </c:dLbls>
        <c:gapWidth val="150"/>
        <c:overlap val="100"/>
        <c:axId val="237983616"/>
        <c:axId val="237985152"/>
      </c:barChart>
      <c:catAx>
        <c:axId val="237983616"/>
        <c:scaling>
          <c:orientation val="minMax"/>
        </c:scaling>
        <c:delete val="0"/>
        <c:axPos val="l"/>
        <c:numFmt formatCode="General" sourceLinked="0"/>
        <c:majorTickMark val="out"/>
        <c:minorTickMark val="none"/>
        <c:tickLblPos val="nextTo"/>
        <c:crossAx val="237985152"/>
        <c:crosses val="autoZero"/>
        <c:auto val="1"/>
        <c:lblAlgn val="ctr"/>
        <c:lblOffset val="100"/>
        <c:noMultiLvlLbl val="0"/>
      </c:catAx>
      <c:valAx>
        <c:axId val="237985152"/>
        <c:scaling>
          <c:orientation val="minMax"/>
          <c:max val="1"/>
          <c:min val="0"/>
        </c:scaling>
        <c:delete val="0"/>
        <c:axPos val="b"/>
        <c:majorGridlines/>
        <c:numFmt formatCode="0%" sourceLinked="1"/>
        <c:majorTickMark val="out"/>
        <c:minorTickMark val="none"/>
        <c:tickLblPos val="nextTo"/>
        <c:crossAx val="237983616"/>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要介護・要支援認定者（新規）の２４か月後の認定状況</a:t>
            </a:r>
          </a:p>
        </c:rich>
      </c:tx>
      <c:layout/>
      <c:overlay val="0"/>
    </c:title>
    <c:autoTitleDeleted val="0"/>
    <c:plotArea>
      <c:layout/>
      <c:barChart>
        <c:barDir val="bar"/>
        <c:grouping val="percentStacked"/>
        <c:varyColors val="0"/>
        <c:ser>
          <c:idx val="0"/>
          <c:order val="0"/>
          <c:tx>
            <c:strRef>
              <c:f>新規_グラフ!$C$85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新規_グラフ!$C$86:$C$93</c:f>
              <c:numCache>
                <c:formatCode>0.0%</c:formatCode>
                <c:ptCount val="8"/>
                <c:pt idx="0">
                  <c:v>0.33894655901576315</c:v>
                </c:pt>
                <c:pt idx="1">
                  <c:v>0.30785169029443837</c:v>
                </c:pt>
                <c:pt idx="2">
                  <c:v>0.36440078585461688</c:v>
                </c:pt>
                <c:pt idx="3">
                  <c:v>0.30851063829787234</c:v>
                </c:pt>
                <c:pt idx="4">
                  <c:v>0.25426706827309237</c:v>
                </c:pt>
                <c:pt idx="5">
                  <c:v>0.24185532854776368</c:v>
                </c:pt>
                <c:pt idx="6">
                  <c:v>0.31950207468879666</c:v>
                </c:pt>
                <c:pt idx="7">
                  <c:v>0.32153918532167641</c:v>
                </c:pt>
              </c:numCache>
            </c:numRef>
          </c:val>
          <c:extLst>
            <c:ext xmlns:c16="http://schemas.microsoft.com/office/drawing/2014/chart" uri="{C3380CC4-5D6E-409C-BE32-E72D297353CC}">
              <c16:uniqueId val="{00000000-F78C-48DA-BCA9-CC9C1E518299}"/>
            </c:ext>
          </c:extLst>
        </c:ser>
        <c:ser>
          <c:idx val="1"/>
          <c:order val="1"/>
          <c:tx>
            <c:strRef>
              <c:f>新規_グラフ!$D$85</c:f>
              <c:strCache>
                <c:ptCount val="1"/>
                <c:pt idx="0">
                  <c:v>軽度化（％）</c:v>
                </c:pt>
              </c:strCache>
            </c:strRef>
          </c:tx>
          <c:invertIfNegative val="0"/>
          <c:dLbls>
            <c:dLbl>
              <c:idx val="6"/>
              <c:layout>
                <c:manualLayout>
                  <c:x val="-1.48685027277263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新規_グラフ!$D$86:$D$93</c:f>
              <c:numCache>
                <c:formatCode>0.0%</c:formatCode>
                <c:ptCount val="8"/>
                <c:pt idx="0">
                  <c:v>0</c:v>
                </c:pt>
                <c:pt idx="1">
                  <c:v>0.15528898582333697</c:v>
                </c:pt>
                <c:pt idx="2">
                  <c:v>9.854616895874263E-2</c:v>
                </c:pt>
                <c:pt idx="3">
                  <c:v>0.22917933130699089</c:v>
                </c:pt>
                <c:pt idx="4">
                  <c:v>0.37826305220883533</c:v>
                </c:pt>
                <c:pt idx="5">
                  <c:v>0.4467145223633352</c:v>
                </c:pt>
                <c:pt idx="6">
                  <c:v>0.39470954356846472</c:v>
                </c:pt>
                <c:pt idx="7">
                  <c:v>0.15823107382287216</c:v>
                </c:pt>
              </c:numCache>
            </c:numRef>
          </c:val>
          <c:extLst>
            <c:ext xmlns:c16="http://schemas.microsoft.com/office/drawing/2014/chart" uri="{C3380CC4-5D6E-409C-BE32-E72D297353CC}">
              <c16:uniqueId val="{00000002-F78C-48DA-BCA9-CC9C1E518299}"/>
            </c:ext>
          </c:extLst>
        </c:ser>
        <c:ser>
          <c:idx val="2"/>
          <c:order val="2"/>
          <c:tx>
            <c:strRef>
              <c:f>新規_グラフ!$E$85</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8C-48DA-BCA9-CC9C1E518299}"/>
                </c:ext>
              </c:extLst>
            </c:dLbl>
            <c:dLbl>
              <c:idx val="6"/>
              <c:layout>
                <c:manualLayout>
                  <c:x val="3.0120683956161268E-3"/>
                  <c:y val="-3.75530320485061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8C-48DA-BCA9-CC9C1E518299}"/>
                </c:ext>
              </c:extLst>
            </c:dLbl>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新規_グラフ!$E$86:$E$93</c:f>
              <c:numCache>
                <c:formatCode>0.0%</c:formatCode>
                <c:ptCount val="8"/>
                <c:pt idx="0">
                  <c:v>0.4966551326412918</c:v>
                </c:pt>
                <c:pt idx="1">
                  <c:v>0.37993456924754637</c:v>
                </c:pt>
                <c:pt idx="2">
                  <c:v>0.39575638506876226</c:v>
                </c:pt>
                <c:pt idx="3">
                  <c:v>0.29133738601823705</c:v>
                </c:pt>
                <c:pt idx="4">
                  <c:v>0.17996987951807228</c:v>
                </c:pt>
                <c:pt idx="5">
                  <c:v>8.5588072887907235E-2</c:v>
                </c:pt>
                <c:pt idx="6">
                  <c:v>0</c:v>
                </c:pt>
                <c:pt idx="7">
                  <c:v>0.35133492766691499</c:v>
                </c:pt>
              </c:numCache>
            </c:numRef>
          </c:val>
          <c:extLst>
            <c:ext xmlns:c16="http://schemas.microsoft.com/office/drawing/2014/chart" uri="{C3380CC4-5D6E-409C-BE32-E72D297353CC}">
              <c16:uniqueId val="{00000006-F78C-48DA-BCA9-CC9C1E518299}"/>
            </c:ext>
          </c:extLst>
        </c:ser>
        <c:ser>
          <c:idx val="3"/>
          <c:order val="3"/>
          <c:tx>
            <c:strRef>
              <c:f>新規_グラフ!$F$85</c:f>
              <c:strCache>
                <c:ptCount val="1"/>
                <c:pt idx="0">
                  <c:v>非該当（％）</c:v>
                </c:pt>
              </c:strCache>
            </c:strRef>
          </c:tx>
          <c:invertIfNegative val="0"/>
          <c:dLbls>
            <c:dLbl>
              <c:idx val="1"/>
              <c:layout>
                <c:manualLayout>
                  <c:x val="7.6487262458510144E-6"/>
                  <c:y val="8.0115636696038647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8C-48DA-BCA9-CC9C1E518299}"/>
                </c:ext>
              </c:extLst>
            </c:dLbl>
            <c:dLbl>
              <c:idx val="2"/>
              <c:layout>
                <c:manualLayout>
                  <c:x val="-1.4792636559475842E-3"/>
                  <c:y val="7.4374328773559061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78C-48DA-BCA9-CC9C1E518299}"/>
                </c:ext>
              </c:extLst>
            </c:dLbl>
            <c:dLbl>
              <c:idx val="3"/>
              <c:layout>
                <c:manualLayout>
                  <c:x val="0"/>
                  <c:y val="7.4393091217750265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8C-48DA-BCA9-CC9C1E518299}"/>
                </c:ext>
              </c:extLst>
            </c:dLbl>
            <c:dLbl>
              <c:idx val="4"/>
              <c:layout>
                <c:manualLayout>
                  <c:x val="2.9737070916753998E-3"/>
                  <c:y val="6.8670545739461699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78C-48DA-BCA9-CC9C1E518299}"/>
                </c:ext>
              </c:extLst>
            </c:dLbl>
            <c:dLbl>
              <c:idx val="5"/>
              <c:layout>
                <c:manualLayout>
                  <c:x val="7.4342088928327629E-3"/>
                  <c:y val="-1.63889950009343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78C-48DA-BCA9-CC9C1E518299}"/>
                </c:ext>
              </c:extLst>
            </c:dLbl>
            <c:dLbl>
              <c:idx val="6"/>
              <c:layout>
                <c:manualLayout>
                  <c:x val="7.457037398858837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78C-48DA-BCA9-CC9C1E518299}"/>
                </c:ext>
              </c:extLst>
            </c:dLbl>
            <c:dLbl>
              <c:idx val="7"/>
              <c:layout>
                <c:manualLayout>
                  <c:x val="-1.4792636559475842E-3"/>
                  <c:y val="-1.6961249548763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78C-48DA-BCA9-CC9C1E5182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新規_グラフ!$F$86:$F$93</c:f>
              <c:numCache>
                <c:formatCode>0.0%</c:formatCode>
                <c:ptCount val="8"/>
                <c:pt idx="0">
                  <c:v>0.10419069588619762</c:v>
                </c:pt>
                <c:pt idx="1">
                  <c:v>8.0916030534351147E-2</c:v>
                </c:pt>
                <c:pt idx="2">
                  <c:v>4.6915520628683691E-2</c:v>
                </c:pt>
                <c:pt idx="3">
                  <c:v>3.78419452887538E-2</c:v>
                </c:pt>
                <c:pt idx="4">
                  <c:v>3.4136546184738957E-2</c:v>
                </c:pt>
                <c:pt idx="5">
                  <c:v>3.0093870789618993E-2</c:v>
                </c:pt>
                <c:pt idx="6">
                  <c:v>2.6452282157676348E-2</c:v>
                </c:pt>
                <c:pt idx="7">
                  <c:v>6.3492374642255073E-2</c:v>
                </c:pt>
              </c:numCache>
            </c:numRef>
          </c:val>
          <c:extLst>
            <c:ext xmlns:c16="http://schemas.microsoft.com/office/drawing/2014/chart" uri="{C3380CC4-5D6E-409C-BE32-E72D297353CC}">
              <c16:uniqueId val="{0000000E-F78C-48DA-BCA9-CC9C1E518299}"/>
            </c:ext>
          </c:extLst>
        </c:ser>
        <c:ser>
          <c:idx val="4"/>
          <c:order val="4"/>
          <c:tx>
            <c:strRef>
              <c:f>新規_グラフ!$G$85</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新規_グラフ!$G$86:$G$93</c:f>
              <c:numCache>
                <c:formatCode>0.0%</c:formatCode>
                <c:ptCount val="8"/>
                <c:pt idx="0">
                  <c:v>6.0207612456747404E-2</c:v>
                </c:pt>
                <c:pt idx="1">
                  <c:v>7.6008724100327149E-2</c:v>
                </c:pt>
                <c:pt idx="2">
                  <c:v>9.4381139489194493E-2</c:v>
                </c:pt>
                <c:pt idx="3">
                  <c:v>0.1331306990881459</c:v>
                </c:pt>
                <c:pt idx="4">
                  <c:v>0.15336345381526104</c:v>
                </c:pt>
                <c:pt idx="5">
                  <c:v>0.19574820541137494</c:v>
                </c:pt>
                <c:pt idx="6">
                  <c:v>0.25933609958506226</c:v>
                </c:pt>
                <c:pt idx="7">
                  <c:v>0.10540243854628141</c:v>
                </c:pt>
              </c:numCache>
            </c:numRef>
          </c:val>
          <c:extLst>
            <c:ext xmlns:c16="http://schemas.microsoft.com/office/drawing/2014/chart" uri="{C3380CC4-5D6E-409C-BE32-E72D297353CC}">
              <c16:uniqueId val="{0000000F-F78C-48DA-BCA9-CC9C1E518299}"/>
            </c:ext>
          </c:extLst>
        </c:ser>
        <c:dLbls>
          <c:showLegendKey val="0"/>
          <c:showVal val="0"/>
          <c:showCatName val="0"/>
          <c:showSerName val="0"/>
          <c:showPercent val="0"/>
          <c:showBubbleSize val="0"/>
        </c:dLbls>
        <c:gapWidth val="150"/>
        <c:overlap val="100"/>
        <c:axId val="308874240"/>
        <c:axId val="308884224"/>
      </c:barChart>
      <c:catAx>
        <c:axId val="308874240"/>
        <c:scaling>
          <c:orientation val="minMax"/>
        </c:scaling>
        <c:delete val="0"/>
        <c:axPos val="l"/>
        <c:numFmt formatCode="General" sourceLinked="0"/>
        <c:majorTickMark val="out"/>
        <c:minorTickMark val="none"/>
        <c:tickLblPos val="nextTo"/>
        <c:crossAx val="308884224"/>
        <c:crosses val="autoZero"/>
        <c:auto val="1"/>
        <c:lblAlgn val="ctr"/>
        <c:lblOffset val="100"/>
        <c:noMultiLvlLbl val="0"/>
      </c:catAx>
      <c:valAx>
        <c:axId val="308884224"/>
        <c:scaling>
          <c:orientation val="minMax"/>
          <c:max val="1"/>
          <c:min val="0"/>
        </c:scaling>
        <c:delete val="0"/>
        <c:axPos val="b"/>
        <c:majorGridlines/>
        <c:numFmt formatCode="0%" sourceLinked="1"/>
        <c:majorTickMark val="out"/>
        <c:minorTickMark val="none"/>
        <c:tickLblPos val="nextTo"/>
        <c:crossAx val="308874240"/>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要介護・要支援認定者（新規）の３６か月後の認定状況</a:t>
            </a:r>
          </a:p>
        </c:rich>
      </c:tx>
      <c:layout/>
      <c:overlay val="0"/>
    </c:title>
    <c:autoTitleDeleted val="0"/>
    <c:plotArea>
      <c:layout/>
      <c:barChart>
        <c:barDir val="bar"/>
        <c:grouping val="percentStacked"/>
        <c:varyColors val="0"/>
        <c:ser>
          <c:idx val="0"/>
          <c:order val="0"/>
          <c:tx>
            <c:strRef>
              <c:f>新規_グラフ!$C$126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新規_グラフ!$C$127:$C$134</c:f>
              <c:numCache>
                <c:formatCode>0.0%</c:formatCode>
                <c:ptCount val="8"/>
                <c:pt idx="0">
                  <c:v>0.27581699346405231</c:v>
                </c:pt>
                <c:pt idx="1">
                  <c:v>0.25976008724100325</c:v>
                </c:pt>
                <c:pt idx="2">
                  <c:v>0.2593320235756385</c:v>
                </c:pt>
                <c:pt idx="3">
                  <c:v>0.22386018237082067</c:v>
                </c:pt>
                <c:pt idx="4">
                  <c:v>0.18273092369477911</c:v>
                </c:pt>
                <c:pt idx="5">
                  <c:v>0.20375483158475979</c:v>
                </c:pt>
                <c:pt idx="6">
                  <c:v>0.28941908713692949</c:v>
                </c:pt>
                <c:pt idx="7">
                  <c:v>0.25024503077586546</c:v>
                </c:pt>
              </c:numCache>
            </c:numRef>
          </c:val>
          <c:extLst>
            <c:ext xmlns:c16="http://schemas.microsoft.com/office/drawing/2014/chart" uri="{C3380CC4-5D6E-409C-BE32-E72D297353CC}">
              <c16:uniqueId val="{00000000-805F-4091-A5A7-66BB397D1696}"/>
            </c:ext>
          </c:extLst>
        </c:ser>
        <c:ser>
          <c:idx val="1"/>
          <c:order val="1"/>
          <c:tx>
            <c:strRef>
              <c:f>新規_グラフ!$D$126</c:f>
              <c:strCache>
                <c:ptCount val="1"/>
                <c:pt idx="0">
                  <c:v>軽度化（％）</c:v>
                </c:pt>
              </c:strCache>
            </c:strRef>
          </c:tx>
          <c:invertIfNegative val="0"/>
          <c:dLbls>
            <c:dLbl>
              <c:idx val="6"/>
              <c:layout>
                <c:manualLayout>
                  <c:x val="-1.48685027277263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新規_グラフ!$D$127:$D$134</c:f>
              <c:numCache>
                <c:formatCode>0.0%</c:formatCode>
                <c:ptCount val="8"/>
                <c:pt idx="0">
                  <c:v>0</c:v>
                </c:pt>
                <c:pt idx="1">
                  <c:v>0.14274809160305343</c:v>
                </c:pt>
                <c:pt idx="2">
                  <c:v>9.5874263261296666E-2</c:v>
                </c:pt>
                <c:pt idx="3">
                  <c:v>0.22841945288753798</c:v>
                </c:pt>
                <c:pt idx="4">
                  <c:v>0.35868473895582331</c:v>
                </c:pt>
                <c:pt idx="5">
                  <c:v>0.41744892324682498</c:v>
                </c:pt>
                <c:pt idx="6">
                  <c:v>0.38381742738589214</c:v>
                </c:pt>
                <c:pt idx="7">
                  <c:v>0.15119378994001648</c:v>
                </c:pt>
              </c:numCache>
            </c:numRef>
          </c:val>
          <c:extLst>
            <c:ext xmlns:c16="http://schemas.microsoft.com/office/drawing/2014/chart" uri="{C3380CC4-5D6E-409C-BE32-E72D297353CC}">
              <c16:uniqueId val="{00000002-805F-4091-A5A7-66BB397D1696}"/>
            </c:ext>
          </c:extLst>
        </c:ser>
        <c:ser>
          <c:idx val="2"/>
          <c:order val="2"/>
          <c:tx>
            <c:strRef>
              <c:f>新規_グラフ!$E$126</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5F-4091-A5A7-66BB397D1696}"/>
                </c:ext>
              </c:extLst>
            </c:dLbl>
            <c:dLbl>
              <c:idx val="6"/>
              <c:layout>
                <c:manualLayout>
                  <c:x val="-7.449035654478563E-3"/>
                  <c:y val="-3.51702016362352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05F-4091-A5A7-66BB397D1696}"/>
                </c:ext>
              </c:extLst>
            </c:dLbl>
            <c:dLbl>
              <c:idx val="7"/>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新規_グラフ!$E$127:$E$134</c:f>
              <c:numCache>
                <c:formatCode>0.0%</c:formatCode>
                <c:ptCount val="8"/>
                <c:pt idx="0">
                  <c:v>0.59623221837754714</c:v>
                </c:pt>
                <c:pt idx="1">
                  <c:v>0.47033805888767721</c:v>
                </c:pt>
                <c:pt idx="2">
                  <c:v>0.49980353634577601</c:v>
                </c:pt>
                <c:pt idx="3">
                  <c:v>0.3595744680851064</c:v>
                </c:pt>
                <c:pt idx="4">
                  <c:v>0.24573293172690763</c:v>
                </c:pt>
                <c:pt idx="5">
                  <c:v>0.12589729431253452</c:v>
                </c:pt>
                <c:pt idx="6">
                  <c:v>0</c:v>
                </c:pt>
                <c:pt idx="7">
                  <c:v>0.43572352687497551</c:v>
                </c:pt>
              </c:numCache>
            </c:numRef>
          </c:val>
          <c:extLst>
            <c:ext xmlns:c16="http://schemas.microsoft.com/office/drawing/2014/chart" uri="{C3380CC4-5D6E-409C-BE32-E72D297353CC}">
              <c16:uniqueId val="{00000006-805F-4091-A5A7-66BB397D1696}"/>
            </c:ext>
          </c:extLst>
        </c:ser>
        <c:ser>
          <c:idx val="3"/>
          <c:order val="3"/>
          <c:tx>
            <c:strRef>
              <c:f>新規_グラフ!$F$126</c:f>
              <c:strCache>
                <c:ptCount val="1"/>
                <c:pt idx="0">
                  <c:v>非該当（％）</c:v>
                </c:pt>
              </c:strCache>
            </c:strRef>
          </c:tx>
          <c:invertIfNegative val="0"/>
          <c:dLbls>
            <c:dLbl>
              <c:idx val="1"/>
              <c:layout>
                <c:manualLayout>
                  <c:x val="7.6487262458510144E-6"/>
                  <c:y val="-1.58167404531055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05F-4091-A5A7-66BB397D1696}"/>
                </c:ext>
              </c:extLst>
            </c:dLbl>
            <c:dLbl>
              <c:idx val="2"/>
              <c:layout>
                <c:manualLayout>
                  <c:x val="-1.4792636559475842E-3"/>
                  <c:y val="7.4374328773559061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05F-4091-A5A7-66BB397D1696}"/>
                </c:ext>
              </c:extLst>
            </c:dLbl>
            <c:dLbl>
              <c:idx val="3"/>
              <c:layout>
                <c:manualLayout>
                  <c:x val="2.988886871455626E-3"/>
                  <c:y val="-1.63889950009343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05F-4091-A5A7-66BB397D1696}"/>
                </c:ext>
              </c:extLst>
            </c:dLbl>
            <c:dLbl>
              <c:idx val="4"/>
              <c:layout>
                <c:manualLayout>
                  <c:x val="2.9737070916753998E-3"/>
                  <c:y val="-1.6961249548763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05F-4091-A5A7-66BB397D1696}"/>
                </c:ext>
              </c:extLst>
            </c:dLbl>
            <c:dLbl>
              <c:idx val="5"/>
              <c:layout>
                <c:manualLayout>
                  <c:x val="4.445322021377136E-3"/>
                  <c:y val="-1.63889950009343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05F-4091-A5A7-66BB397D1696}"/>
                </c:ext>
              </c:extLst>
            </c:dLbl>
            <c:dLbl>
              <c:idx val="6"/>
              <c:layout>
                <c:manualLayout>
                  <c:x val="1.791814144895352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05F-4091-A5A7-66BB397D1696}"/>
                </c:ext>
              </c:extLst>
            </c:dLbl>
            <c:dLbl>
              <c:idx val="7"/>
              <c:layout>
                <c:manualLayout>
                  <c:x val="-1.4792636559475842E-3"/>
                  <c:y val="-1.6961249548763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05F-4091-A5A7-66BB397D16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新規_グラフ!$F$127:$F$134</c:f>
              <c:numCache>
                <c:formatCode>0.0%</c:formatCode>
                <c:ptCount val="8"/>
                <c:pt idx="0">
                  <c:v>3.3294886582083814E-2</c:v>
                </c:pt>
                <c:pt idx="1">
                  <c:v>1.3849509269356597E-2</c:v>
                </c:pt>
                <c:pt idx="2">
                  <c:v>6.5225933202357565E-3</c:v>
                </c:pt>
                <c:pt idx="3">
                  <c:v>3.64741641337386E-3</c:v>
                </c:pt>
                <c:pt idx="4">
                  <c:v>4.7690763052208839E-3</c:v>
                </c:pt>
                <c:pt idx="5">
                  <c:v>5.5218111540585313E-3</c:v>
                </c:pt>
                <c:pt idx="6">
                  <c:v>2.0746887966804979E-3</c:v>
                </c:pt>
                <c:pt idx="7">
                  <c:v>1.3917748069157486E-2</c:v>
                </c:pt>
              </c:numCache>
            </c:numRef>
          </c:val>
          <c:extLst>
            <c:ext xmlns:c16="http://schemas.microsoft.com/office/drawing/2014/chart" uri="{C3380CC4-5D6E-409C-BE32-E72D297353CC}">
              <c16:uniqueId val="{0000000E-805F-4091-A5A7-66BB397D1696}"/>
            </c:ext>
          </c:extLst>
        </c:ser>
        <c:ser>
          <c:idx val="4"/>
          <c:order val="4"/>
          <c:tx>
            <c:strRef>
              <c:f>新規_グラフ!$G$126</c:f>
              <c:strCache>
                <c:ptCount val="1"/>
                <c:pt idx="0">
                  <c:v>死亡（％）</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新規_グラフ!$B$127:$B$134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新規_グラフ!$G$127:$G$134</c:f>
              <c:numCache>
                <c:formatCode>0.0%</c:formatCode>
                <c:ptCount val="8"/>
                <c:pt idx="0">
                  <c:v>9.46559015763168E-2</c:v>
                </c:pt>
                <c:pt idx="1">
                  <c:v>0.11330425299890949</c:v>
                </c:pt>
                <c:pt idx="2">
                  <c:v>0.13846758349705304</c:v>
                </c:pt>
                <c:pt idx="3">
                  <c:v>0.18449848024316109</c:v>
                </c:pt>
                <c:pt idx="4">
                  <c:v>0.20808232931726908</c:v>
                </c:pt>
                <c:pt idx="5">
                  <c:v>0.24737713970182221</c:v>
                </c:pt>
                <c:pt idx="6">
                  <c:v>0.32468879668049794</c:v>
                </c:pt>
                <c:pt idx="7">
                  <c:v>0.14891990433998512</c:v>
                </c:pt>
              </c:numCache>
            </c:numRef>
          </c:val>
          <c:extLst>
            <c:ext xmlns:c16="http://schemas.microsoft.com/office/drawing/2014/chart" uri="{C3380CC4-5D6E-409C-BE32-E72D297353CC}">
              <c16:uniqueId val="{0000000F-805F-4091-A5A7-66BB397D1696}"/>
            </c:ext>
          </c:extLst>
        </c:ser>
        <c:dLbls>
          <c:showLegendKey val="0"/>
          <c:showVal val="0"/>
          <c:showCatName val="0"/>
          <c:showSerName val="0"/>
          <c:showPercent val="0"/>
          <c:showBubbleSize val="0"/>
        </c:dLbls>
        <c:gapWidth val="150"/>
        <c:overlap val="100"/>
        <c:axId val="309301632"/>
        <c:axId val="309303168"/>
      </c:barChart>
      <c:catAx>
        <c:axId val="309301632"/>
        <c:scaling>
          <c:orientation val="minMax"/>
        </c:scaling>
        <c:delete val="0"/>
        <c:axPos val="l"/>
        <c:numFmt formatCode="General" sourceLinked="0"/>
        <c:majorTickMark val="out"/>
        <c:minorTickMark val="none"/>
        <c:tickLblPos val="nextTo"/>
        <c:crossAx val="309303168"/>
        <c:crosses val="autoZero"/>
        <c:auto val="1"/>
        <c:lblAlgn val="ctr"/>
        <c:lblOffset val="100"/>
        <c:noMultiLvlLbl val="0"/>
      </c:catAx>
      <c:valAx>
        <c:axId val="309303168"/>
        <c:scaling>
          <c:orientation val="minMax"/>
          <c:max val="1"/>
          <c:min val="0"/>
        </c:scaling>
        <c:delete val="0"/>
        <c:axPos val="b"/>
        <c:majorGridlines/>
        <c:numFmt formatCode="0%" sourceLinked="1"/>
        <c:majorTickMark val="out"/>
        <c:minorTickMark val="none"/>
        <c:tickLblPos val="nextTo"/>
        <c:crossAx val="309301632"/>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要介護・要支援認定者（区分変更）の６か月後の認定状況</a:t>
            </a:r>
          </a:p>
        </c:rich>
      </c:tx>
      <c:layout/>
      <c:overlay val="0"/>
    </c:title>
    <c:autoTitleDeleted val="0"/>
    <c:plotArea>
      <c:layout/>
      <c:barChart>
        <c:barDir val="bar"/>
        <c:grouping val="percentStacked"/>
        <c:varyColors val="0"/>
        <c:ser>
          <c:idx val="0"/>
          <c:order val="0"/>
          <c:tx>
            <c:strRef>
              <c:f>区分変更_グラフ!$C$5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区分変更_グラフ!$C$6:$C$13</c:f>
              <c:numCache>
                <c:formatCode>0.0%</c:formatCode>
                <c:ptCount val="8"/>
                <c:pt idx="0">
                  <c:v>0.73770491803278693</c:v>
                </c:pt>
                <c:pt idx="1">
                  <c:v>0.7975460122699386</c:v>
                </c:pt>
                <c:pt idx="2">
                  <c:v>0.75875118259224217</c:v>
                </c:pt>
                <c:pt idx="3">
                  <c:v>0.83152743795875572</c:v>
                </c:pt>
                <c:pt idx="4">
                  <c:v>0.86248574686431012</c:v>
                </c:pt>
                <c:pt idx="5">
                  <c:v>0.8702132063754916</c:v>
                </c:pt>
                <c:pt idx="6">
                  <c:v>0.85055999999999998</c:v>
                </c:pt>
                <c:pt idx="7">
                  <c:v>0.84747255327892912</c:v>
                </c:pt>
              </c:numCache>
            </c:numRef>
          </c:val>
          <c:extLst>
            <c:ext xmlns:c16="http://schemas.microsoft.com/office/drawing/2014/chart" uri="{C3380CC4-5D6E-409C-BE32-E72D297353CC}">
              <c16:uniqueId val="{00000000-404C-4638-BCCF-EB6B9E59B4F9}"/>
            </c:ext>
          </c:extLst>
        </c:ser>
        <c:ser>
          <c:idx val="1"/>
          <c:order val="1"/>
          <c:tx>
            <c:strRef>
              <c:f>区分変更_グラフ!$D$5</c:f>
              <c:strCache>
                <c:ptCount val="1"/>
                <c:pt idx="0">
                  <c:v>軽度化（％）</c:v>
                </c:pt>
              </c:strCache>
            </c:strRef>
          </c:tx>
          <c:invertIfNegative val="0"/>
          <c:dLbls>
            <c:dLbl>
              <c:idx val="0"/>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4C-4638-BCCF-EB6B9E59B4F9}"/>
                </c:ext>
              </c:extLst>
            </c:dLbl>
            <c:dLbl>
              <c:idx val="5"/>
              <c:layout>
                <c:manualLayout>
                  <c:x val="-7.472226850688201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区分変更_グラフ!$D$6:$D$13</c:f>
              <c:numCache>
                <c:formatCode>0.0%</c:formatCode>
                <c:ptCount val="8"/>
                <c:pt idx="0">
                  <c:v>0</c:v>
                </c:pt>
                <c:pt idx="1">
                  <c:v>7.6687116564417178E-3</c:v>
                </c:pt>
                <c:pt idx="2">
                  <c:v>6.1494796594134343E-2</c:v>
                </c:pt>
                <c:pt idx="3">
                  <c:v>2.5865082139112199E-2</c:v>
                </c:pt>
                <c:pt idx="4">
                  <c:v>2.5769669327251995E-2</c:v>
                </c:pt>
                <c:pt idx="5">
                  <c:v>4.2434278617263503E-2</c:v>
                </c:pt>
                <c:pt idx="6">
                  <c:v>4.1919999999999999E-2</c:v>
                </c:pt>
                <c:pt idx="7">
                  <c:v>3.4814771326249043E-2</c:v>
                </c:pt>
              </c:numCache>
            </c:numRef>
          </c:val>
          <c:extLst>
            <c:ext xmlns:c16="http://schemas.microsoft.com/office/drawing/2014/chart" uri="{C3380CC4-5D6E-409C-BE32-E72D297353CC}">
              <c16:uniqueId val="{00000003-404C-4638-BCCF-EB6B9E59B4F9}"/>
            </c:ext>
          </c:extLst>
        </c:ser>
        <c:ser>
          <c:idx val="2"/>
          <c:order val="2"/>
          <c:tx>
            <c:strRef>
              <c:f>区分変更_グラフ!$E$5</c:f>
              <c:strCache>
                <c:ptCount val="1"/>
                <c:pt idx="0">
                  <c:v>重度化（％）</c:v>
                </c:pt>
              </c:strCache>
            </c:strRef>
          </c:tx>
          <c:invertIfNegative val="0"/>
          <c:dLbls>
            <c:dLbl>
              <c:idx val="6"/>
              <c:layout>
                <c:manualLayout>
                  <c:x val="-1.3450008331238762E-2"/>
                  <c:y val="-3.8633918336794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区分変更_グラフ!$E$6:$E$13</c:f>
              <c:numCache>
                <c:formatCode>0.0%</c:formatCode>
                <c:ptCount val="8"/>
                <c:pt idx="0">
                  <c:v>0.24590163934426229</c:v>
                </c:pt>
                <c:pt idx="1">
                  <c:v>0.17638036809815952</c:v>
                </c:pt>
                <c:pt idx="2">
                  <c:v>0.15137180700094607</c:v>
                </c:pt>
                <c:pt idx="3">
                  <c:v>0.11359664452988466</c:v>
                </c:pt>
                <c:pt idx="4">
                  <c:v>7.7765108323831239E-2</c:v>
                </c:pt>
                <c:pt idx="5">
                  <c:v>3.1877458083212587E-2</c:v>
                </c:pt>
                <c:pt idx="6">
                  <c:v>0</c:v>
                </c:pt>
                <c:pt idx="7">
                  <c:v>6.6048259261433692E-2</c:v>
                </c:pt>
              </c:numCache>
            </c:numRef>
          </c:val>
          <c:extLst>
            <c:ext xmlns:c16="http://schemas.microsoft.com/office/drawing/2014/chart" uri="{C3380CC4-5D6E-409C-BE32-E72D297353CC}">
              <c16:uniqueId val="{00000005-404C-4638-BCCF-EB6B9E59B4F9}"/>
            </c:ext>
          </c:extLst>
        </c:ser>
        <c:ser>
          <c:idx val="3"/>
          <c:order val="3"/>
          <c:tx>
            <c:strRef>
              <c:f>区分変更_グラフ!$F$5</c:f>
              <c:strCache>
                <c:ptCount val="1"/>
                <c:pt idx="0">
                  <c:v>非該当（％）</c:v>
                </c:pt>
              </c:strCache>
            </c:strRef>
          </c:tx>
          <c:invertIfNegative val="0"/>
          <c:dLbls>
            <c:dLbl>
              <c:idx val="0"/>
              <c:layout>
                <c:manualLayout>
                  <c:x val="-1.0461117590963482E-2"/>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04C-4638-BCCF-EB6B9E59B4F9}"/>
                </c:ext>
              </c:extLst>
            </c:dLbl>
            <c:dLbl>
              <c:idx val="1"/>
              <c:layout>
                <c:manualLayout>
                  <c:x val="-5.9777814805505626E-3"/>
                  <c:y val="-3.86339183367945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04C-4638-BCCF-EB6B9E59B4F9}"/>
                </c:ext>
              </c:extLst>
            </c:dLbl>
            <c:dLbl>
              <c:idx val="2"/>
              <c:layout>
                <c:manualLayout>
                  <c:x val="-1.4944453701376402E-3"/>
                  <c:y val="-3.62192984407448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04C-4638-BCCF-EB6B9E59B4F9}"/>
                </c:ext>
              </c:extLst>
            </c:dLbl>
            <c:dLbl>
              <c:idx val="3"/>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04C-4638-BCCF-EB6B9E59B4F9}"/>
                </c:ext>
              </c:extLst>
            </c:dLbl>
            <c:dLbl>
              <c:idx val="4"/>
              <c:layout>
                <c:manualLayout>
                  <c:x val="-1.0959139446761977E-16"/>
                  <c:y val="-3.3804678544695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04C-4638-BCCF-EB6B9E59B4F9}"/>
                </c:ext>
              </c:extLst>
            </c:dLbl>
            <c:dLbl>
              <c:idx val="5"/>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04C-4638-BCCF-EB6B9E59B4F9}"/>
                </c:ext>
              </c:extLst>
            </c:dLbl>
            <c:dLbl>
              <c:idx val="6"/>
              <c:layout>
                <c:manualLayout>
                  <c:x val="1.7933344441651566E-2"/>
                  <c:y val="-3.8633918336794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04C-4638-BCCF-EB6B9E59B4F9}"/>
                </c:ext>
              </c:extLst>
            </c:dLbl>
            <c:dLbl>
              <c:idx val="7"/>
              <c:layout>
                <c:manualLayout>
                  <c:x val="0"/>
                  <c:y val="-3.62192984407449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区分変更_グラフ!$F$6:$F$13</c:f>
              <c:numCache>
                <c:formatCode>0.0%</c:formatCode>
                <c:ptCount val="8"/>
                <c:pt idx="0">
                  <c:v>8.1967213114754103E-3</c:v>
                </c:pt>
                <c:pt idx="1">
                  <c:v>4.601226993865031E-3</c:v>
                </c:pt>
                <c:pt idx="2">
                  <c:v>4.7303689687795648E-3</c:v>
                </c:pt>
                <c:pt idx="3">
                  <c:v>6.9905627403005937E-4</c:v>
                </c:pt>
                <c:pt idx="4">
                  <c:v>1.3683010262257698E-3</c:v>
                </c:pt>
                <c:pt idx="5">
                  <c:v>8.2798592423928791E-4</c:v>
                </c:pt>
                <c:pt idx="6">
                  <c:v>1.92E-3</c:v>
                </c:pt>
                <c:pt idx="7">
                  <c:v>1.5851582222744084E-3</c:v>
                </c:pt>
              </c:numCache>
            </c:numRef>
          </c:val>
          <c:extLst>
            <c:ext xmlns:c16="http://schemas.microsoft.com/office/drawing/2014/chart" uri="{C3380CC4-5D6E-409C-BE32-E72D297353CC}">
              <c16:uniqueId val="{0000000E-404C-4638-BCCF-EB6B9E59B4F9}"/>
            </c:ext>
          </c:extLst>
        </c:ser>
        <c:ser>
          <c:idx val="4"/>
          <c:order val="4"/>
          <c:tx>
            <c:strRef>
              <c:f>区分変更_グラフ!$G$5</c:f>
              <c:strCache>
                <c:ptCount val="1"/>
                <c:pt idx="0">
                  <c:v>死亡（％）</c:v>
                </c:pt>
              </c:strCache>
            </c:strRef>
          </c:tx>
          <c:invertIfNegative val="0"/>
          <c:dLbls>
            <c:dLbl>
              <c:idx val="0"/>
              <c:layout>
                <c:manualLayout>
                  <c:x val="1.643889907151392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04C-4638-BCCF-EB6B9E59B4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区分変更_グラフ!$B$6:$B$13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区分変更_グラフ!$G$6:$G$13</c:f>
              <c:numCache>
                <c:formatCode>0.0%</c:formatCode>
                <c:ptCount val="8"/>
                <c:pt idx="0">
                  <c:v>8.1967213114754103E-3</c:v>
                </c:pt>
                <c:pt idx="1">
                  <c:v>1.3803680981595092E-2</c:v>
                </c:pt>
                <c:pt idx="2">
                  <c:v>2.3651844843897825E-2</c:v>
                </c:pt>
                <c:pt idx="3">
                  <c:v>2.8311779098217405E-2</c:v>
                </c:pt>
                <c:pt idx="4">
                  <c:v>3.2611174458380847E-2</c:v>
                </c:pt>
                <c:pt idx="5">
                  <c:v>5.4647070999793004E-2</c:v>
                </c:pt>
                <c:pt idx="6">
                  <c:v>0.1056</c:v>
                </c:pt>
                <c:pt idx="7">
                  <c:v>5.0079257911113721E-2</c:v>
                </c:pt>
              </c:numCache>
            </c:numRef>
          </c:val>
          <c:extLst>
            <c:ext xmlns:c16="http://schemas.microsoft.com/office/drawing/2014/chart" uri="{C3380CC4-5D6E-409C-BE32-E72D297353CC}">
              <c16:uniqueId val="{00000010-404C-4638-BCCF-EB6B9E59B4F9}"/>
            </c:ext>
          </c:extLst>
        </c:ser>
        <c:dLbls>
          <c:showLegendKey val="0"/>
          <c:showVal val="0"/>
          <c:showCatName val="0"/>
          <c:showSerName val="0"/>
          <c:showPercent val="0"/>
          <c:showBubbleSize val="0"/>
        </c:dLbls>
        <c:gapWidth val="150"/>
        <c:overlap val="100"/>
        <c:axId val="304567808"/>
        <c:axId val="304569344"/>
      </c:barChart>
      <c:catAx>
        <c:axId val="304567808"/>
        <c:scaling>
          <c:orientation val="minMax"/>
        </c:scaling>
        <c:delete val="0"/>
        <c:axPos val="l"/>
        <c:numFmt formatCode="General" sourceLinked="0"/>
        <c:majorTickMark val="out"/>
        <c:minorTickMark val="none"/>
        <c:tickLblPos val="nextTo"/>
        <c:crossAx val="304569344"/>
        <c:crosses val="autoZero"/>
        <c:auto val="1"/>
        <c:lblAlgn val="ctr"/>
        <c:lblOffset val="100"/>
        <c:noMultiLvlLbl val="0"/>
      </c:catAx>
      <c:valAx>
        <c:axId val="304569344"/>
        <c:scaling>
          <c:orientation val="minMax"/>
          <c:max val="1"/>
          <c:min val="0"/>
        </c:scaling>
        <c:delete val="0"/>
        <c:axPos val="b"/>
        <c:majorGridlines/>
        <c:numFmt formatCode="0%" sourceLinked="1"/>
        <c:majorTickMark val="none"/>
        <c:minorTickMark val="out"/>
        <c:tickLblPos val="nextTo"/>
        <c:crossAx val="304567808"/>
        <c:crosses val="autoZero"/>
        <c:crossBetween val="between"/>
        <c:majorUnit val="0.1"/>
        <c:minorUnit val="0.1"/>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要介護・要支援認定者（区分変更）の１２か月後の認定状況</a:t>
            </a:r>
          </a:p>
        </c:rich>
      </c:tx>
      <c:overlay val="0"/>
    </c:title>
    <c:autoTitleDeleted val="0"/>
    <c:plotArea>
      <c:layout/>
      <c:barChart>
        <c:barDir val="bar"/>
        <c:grouping val="percentStacked"/>
        <c:varyColors val="0"/>
        <c:ser>
          <c:idx val="0"/>
          <c:order val="0"/>
          <c:tx>
            <c:strRef>
              <c:f>区分変更_グラフ!$C$44</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区分変更_グラフ!$C$45:$C$52</c:f>
              <c:numCache>
                <c:formatCode>0.0%</c:formatCode>
                <c:ptCount val="8"/>
                <c:pt idx="0">
                  <c:v>0.54098360655737709</c:v>
                </c:pt>
                <c:pt idx="1">
                  <c:v>0.48619631901840493</c:v>
                </c:pt>
                <c:pt idx="2">
                  <c:v>0.48912015137180698</c:v>
                </c:pt>
                <c:pt idx="3">
                  <c:v>0.43970639636490738</c:v>
                </c:pt>
                <c:pt idx="4">
                  <c:v>0.453363740022805</c:v>
                </c:pt>
                <c:pt idx="5">
                  <c:v>0.45994618091492445</c:v>
                </c:pt>
                <c:pt idx="6">
                  <c:v>0.53824000000000005</c:v>
                </c:pt>
                <c:pt idx="7">
                  <c:v>0.47261198849292552</c:v>
                </c:pt>
              </c:numCache>
            </c:numRef>
          </c:val>
          <c:extLst>
            <c:ext xmlns:c16="http://schemas.microsoft.com/office/drawing/2014/chart" uri="{C3380CC4-5D6E-409C-BE32-E72D297353CC}">
              <c16:uniqueId val="{00000000-7A45-4DEC-9F6D-A39AC4BDC6DE}"/>
            </c:ext>
          </c:extLst>
        </c:ser>
        <c:ser>
          <c:idx val="1"/>
          <c:order val="1"/>
          <c:tx>
            <c:strRef>
              <c:f>区分変更_グラフ!$D$44</c:f>
              <c:strCache>
                <c:ptCount val="1"/>
                <c:pt idx="0">
                  <c:v>軽度化（％）</c:v>
                </c:pt>
              </c:strCache>
            </c:strRef>
          </c:tx>
          <c:invertIfNegative val="0"/>
          <c:dLbls>
            <c:dLbl>
              <c:idx val="0"/>
              <c:layout>
                <c:manualLayout>
                  <c:x val="-5.477534211941617E-17"/>
                  <c:y val="-3.572857312457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区分変更_グラフ!$D$45:$D$52</c:f>
              <c:numCache>
                <c:formatCode>0.0%</c:formatCode>
                <c:ptCount val="8"/>
                <c:pt idx="0">
                  <c:v>0</c:v>
                </c:pt>
                <c:pt idx="1">
                  <c:v>9.9693251533742325E-2</c:v>
                </c:pt>
                <c:pt idx="2">
                  <c:v>0.10406811731315042</c:v>
                </c:pt>
                <c:pt idx="3">
                  <c:v>0.1541419084236281</c:v>
                </c:pt>
                <c:pt idx="4">
                  <c:v>0.17970353477765108</c:v>
                </c:pt>
                <c:pt idx="5">
                  <c:v>0.25253570689298283</c:v>
                </c:pt>
                <c:pt idx="6">
                  <c:v>0.25600000000000001</c:v>
                </c:pt>
                <c:pt idx="7">
                  <c:v>0.20102154640991018</c:v>
                </c:pt>
              </c:numCache>
            </c:numRef>
          </c:val>
          <c:extLst>
            <c:ext xmlns:c16="http://schemas.microsoft.com/office/drawing/2014/chart" uri="{C3380CC4-5D6E-409C-BE32-E72D297353CC}">
              <c16:uniqueId val="{00000002-7A45-4DEC-9F6D-A39AC4BDC6DE}"/>
            </c:ext>
          </c:extLst>
        </c:ser>
        <c:ser>
          <c:idx val="2"/>
          <c:order val="2"/>
          <c:tx>
            <c:strRef>
              <c:f>区分変更_グラフ!$E$44</c:f>
              <c:strCache>
                <c:ptCount val="1"/>
                <c:pt idx="0">
                  <c:v>重度化（％）</c:v>
                </c:pt>
              </c:strCache>
            </c:strRef>
          </c:tx>
          <c:invertIfNegative val="0"/>
          <c:dLbls>
            <c:dLbl>
              <c:idx val="6"/>
              <c:layout>
                <c:manualLayout>
                  <c:x val="0"/>
                  <c:y val="-3.572857312457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区分変更_グラフ!$E$45:$E$52</c:f>
              <c:numCache>
                <c:formatCode>0.0%</c:formatCode>
                <c:ptCount val="8"/>
                <c:pt idx="0">
                  <c:v>0.40163934426229508</c:v>
                </c:pt>
                <c:pt idx="1">
                  <c:v>0.35889570552147237</c:v>
                </c:pt>
                <c:pt idx="2">
                  <c:v>0.34058656575212864</c:v>
                </c:pt>
                <c:pt idx="3">
                  <c:v>0.32086682977979725</c:v>
                </c:pt>
                <c:pt idx="4">
                  <c:v>0.27708095781071834</c:v>
                </c:pt>
                <c:pt idx="5">
                  <c:v>0.15752432208652453</c:v>
                </c:pt>
                <c:pt idx="6">
                  <c:v>0</c:v>
                </c:pt>
                <c:pt idx="7">
                  <c:v>0.20765572711794753</c:v>
                </c:pt>
              </c:numCache>
            </c:numRef>
          </c:val>
          <c:extLst>
            <c:ext xmlns:c16="http://schemas.microsoft.com/office/drawing/2014/chart" uri="{C3380CC4-5D6E-409C-BE32-E72D297353CC}">
              <c16:uniqueId val="{00000004-7A45-4DEC-9F6D-A39AC4BDC6DE}"/>
            </c:ext>
          </c:extLst>
        </c:ser>
        <c:ser>
          <c:idx val="3"/>
          <c:order val="3"/>
          <c:tx>
            <c:strRef>
              <c:f>区分変更_グラフ!$F$44</c:f>
              <c:strCache>
                <c:ptCount val="1"/>
                <c:pt idx="0">
                  <c:v>非該当（％）</c:v>
                </c:pt>
              </c:strCache>
            </c:strRef>
          </c:tx>
          <c:invertIfNegative val="0"/>
          <c:dLbls>
            <c:dLbl>
              <c:idx val="1"/>
              <c:layout>
                <c:manualLayout>
                  <c:x val="-1.0955068423883235E-16"/>
                  <c:y val="-3.0964763374630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45-4DEC-9F6D-A39AC4BDC6DE}"/>
                </c:ext>
              </c:extLst>
            </c:dLbl>
            <c:dLbl>
              <c:idx val="2"/>
              <c:layout>
                <c:manualLayout>
                  <c:x val="1.4938902242412667E-3"/>
                  <c:y val="-3.5728573124573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45-4DEC-9F6D-A39AC4BDC6DE}"/>
                </c:ext>
              </c:extLst>
            </c:dLbl>
            <c:dLbl>
              <c:idx val="3"/>
              <c:layout>
                <c:manualLayout>
                  <c:x val="-7.46945112120578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区分変更_グラフ!$F$45:$F$52</c:f>
              <c:numCache>
                <c:formatCode>0.0%</c:formatCode>
                <c:ptCount val="8"/>
                <c:pt idx="0">
                  <c:v>4.9180327868852458E-2</c:v>
                </c:pt>
                <c:pt idx="1">
                  <c:v>1.6871165644171779E-2</c:v>
                </c:pt>
                <c:pt idx="2">
                  <c:v>1.7975402081362345E-2</c:v>
                </c:pt>
                <c:pt idx="3">
                  <c:v>1.9224047535826634E-2</c:v>
                </c:pt>
                <c:pt idx="4">
                  <c:v>1.5507411630558724E-2</c:v>
                </c:pt>
                <c:pt idx="5">
                  <c:v>1.5938729041606294E-2</c:v>
                </c:pt>
                <c:pt idx="6">
                  <c:v>1.3440000000000001E-2</c:v>
                </c:pt>
                <c:pt idx="7">
                  <c:v>1.6321258733047614E-2</c:v>
                </c:pt>
              </c:numCache>
            </c:numRef>
          </c:val>
          <c:extLst>
            <c:ext xmlns:c16="http://schemas.microsoft.com/office/drawing/2014/chart" uri="{C3380CC4-5D6E-409C-BE32-E72D297353CC}">
              <c16:uniqueId val="{00000008-7A45-4DEC-9F6D-A39AC4BDC6DE}"/>
            </c:ext>
          </c:extLst>
        </c:ser>
        <c:ser>
          <c:idx val="4"/>
          <c:order val="4"/>
          <c:tx>
            <c:strRef>
              <c:f>区分変更_グラフ!$G$44</c:f>
              <c:strCache>
                <c:ptCount val="1"/>
                <c:pt idx="0">
                  <c:v>死亡（％）</c:v>
                </c:pt>
              </c:strCache>
            </c:strRef>
          </c:tx>
          <c:invertIfNegative val="0"/>
          <c:dLbls>
            <c:dLbl>
              <c:idx val="0"/>
              <c:layout>
                <c:manualLayout>
                  <c:x val="-1.4938902242411572E-3"/>
                  <c:y val="-3.8110477999544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45-4DEC-9F6D-A39AC4BDC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区分変更_グラフ!$B$45:$B$52</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区分変更_グラフ!$G$45:$G$52</c:f>
              <c:numCache>
                <c:formatCode>0.0%</c:formatCode>
                <c:ptCount val="8"/>
                <c:pt idx="0">
                  <c:v>8.1967213114754103E-3</c:v>
                </c:pt>
                <c:pt idx="1">
                  <c:v>3.834355828220859E-2</c:v>
                </c:pt>
                <c:pt idx="2">
                  <c:v>4.8249763481551564E-2</c:v>
                </c:pt>
                <c:pt idx="3">
                  <c:v>6.6060817895840618E-2</c:v>
                </c:pt>
                <c:pt idx="4">
                  <c:v>7.4344355758266825E-2</c:v>
                </c:pt>
                <c:pt idx="5">
                  <c:v>0.11405506106396192</c:v>
                </c:pt>
                <c:pt idx="6">
                  <c:v>0.19231999999999999</c:v>
                </c:pt>
                <c:pt idx="7">
                  <c:v>0.1023894792461692</c:v>
                </c:pt>
              </c:numCache>
            </c:numRef>
          </c:val>
          <c:extLst>
            <c:ext xmlns:c16="http://schemas.microsoft.com/office/drawing/2014/chart" uri="{C3380CC4-5D6E-409C-BE32-E72D297353CC}">
              <c16:uniqueId val="{0000000A-7A45-4DEC-9F6D-A39AC4BDC6DE}"/>
            </c:ext>
          </c:extLst>
        </c:ser>
        <c:dLbls>
          <c:showLegendKey val="0"/>
          <c:showVal val="0"/>
          <c:showCatName val="0"/>
          <c:showSerName val="0"/>
          <c:showPercent val="0"/>
          <c:showBubbleSize val="0"/>
        </c:dLbls>
        <c:gapWidth val="150"/>
        <c:overlap val="100"/>
        <c:axId val="304954752"/>
        <c:axId val="304964736"/>
      </c:barChart>
      <c:catAx>
        <c:axId val="304954752"/>
        <c:scaling>
          <c:orientation val="minMax"/>
        </c:scaling>
        <c:delete val="0"/>
        <c:axPos val="l"/>
        <c:numFmt formatCode="General" sourceLinked="0"/>
        <c:majorTickMark val="out"/>
        <c:minorTickMark val="none"/>
        <c:tickLblPos val="nextTo"/>
        <c:crossAx val="304964736"/>
        <c:crosses val="autoZero"/>
        <c:auto val="1"/>
        <c:lblAlgn val="ctr"/>
        <c:lblOffset val="100"/>
        <c:noMultiLvlLbl val="0"/>
      </c:catAx>
      <c:valAx>
        <c:axId val="304964736"/>
        <c:scaling>
          <c:orientation val="minMax"/>
          <c:max val="1"/>
          <c:min val="0"/>
        </c:scaling>
        <c:delete val="0"/>
        <c:axPos val="b"/>
        <c:majorGridlines/>
        <c:numFmt formatCode="0%" sourceLinked="1"/>
        <c:majorTickMark val="out"/>
        <c:minorTickMark val="none"/>
        <c:tickLblPos val="nextTo"/>
        <c:crossAx val="304954752"/>
        <c:crosses val="autoZero"/>
        <c:crossBetween val="between"/>
        <c:majorUnit val="0.1"/>
      </c:valAx>
    </c:plotArea>
    <c:legend>
      <c:legendPos val="r"/>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要介護・要支援認定者（区分変更）の２４か月後の認定状況</a:t>
            </a:r>
          </a:p>
        </c:rich>
      </c:tx>
      <c:layout/>
      <c:overlay val="0"/>
    </c:title>
    <c:autoTitleDeleted val="0"/>
    <c:plotArea>
      <c:layout/>
      <c:barChart>
        <c:barDir val="bar"/>
        <c:grouping val="percentStacked"/>
        <c:varyColors val="0"/>
        <c:ser>
          <c:idx val="0"/>
          <c:order val="0"/>
          <c:tx>
            <c:strRef>
              <c:f>区分変更_グラフ!$C$85</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区分変更_グラフ!$C$86:$C$93</c:f>
              <c:numCache>
                <c:formatCode>0.0%</c:formatCode>
                <c:ptCount val="8"/>
                <c:pt idx="0">
                  <c:v>0.36065573770491804</c:v>
                </c:pt>
                <c:pt idx="1">
                  <c:v>0.35582822085889571</c:v>
                </c:pt>
                <c:pt idx="2">
                  <c:v>0.37559129612109743</c:v>
                </c:pt>
                <c:pt idx="3">
                  <c:v>0.33065361761621809</c:v>
                </c:pt>
                <c:pt idx="4">
                  <c:v>0.34389965792474342</c:v>
                </c:pt>
                <c:pt idx="5">
                  <c:v>0.36203684537362862</c:v>
                </c:pt>
                <c:pt idx="6">
                  <c:v>0.41727999999999998</c:v>
                </c:pt>
                <c:pt idx="7">
                  <c:v>0.36282510420947572</c:v>
                </c:pt>
              </c:numCache>
            </c:numRef>
          </c:val>
          <c:extLst>
            <c:ext xmlns:c16="http://schemas.microsoft.com/office/drawing/2014/chart" uri="{C3380CC4-5D6E-409C-BE32-E72D297353CC}">
              <c16:uniqueId val="{00000000-7527-4C8D-9C9D-551D9B36DE23}"/>
            </c:ext>
          </c:extLst>
        </c:ser>
        <c:ser>
          <c:idx val="1"/>
          <c:order val="1"/>
          <c:tx>
            <c:strRef>
              <c:f>区分変更_グラフ!$D$85</c:f>
              <c:strCache>
                <c:ptCount val="1"/>
                <c:pt idx="0">
                  <c:v>軽度化（％）</c:v>
                </c:pt>
              </c:strCache>
            </c:strRef>
          </c:tx>
          <c:invertIfNegative val="0"/>
          <c:dLbls>
            <c:dLbl>
              <c:idx val="0"/>
              <c:layout>
                <c:manualLayout>
                  <c:x val="0"/>
                  <c:y val="-3.81252865963350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区分変更_グラフ!$D$86:$D$93</c:f>
              <c:numCache>
                <c:formatCode>0.0%</c:formatCode>
                <c:ptCount val="8"/>
                <c:pt idx="0">
                  <c:v>0</c:v>
                </c:pt>
                <c:pt idx="1">
                  <c:v>9.6625766871165641E-2</c:v>
                </c:pt>
                <c:pt idx="2">
                  <c:v>8.5146641438032161E-2</c:v>
                </c:pt>
                <c:pt idx="3">
                  <c:v>0.13037399510660608</c:v>
                </c:pt>
                <c:pt idx="4">
                  <c:v>0.15872291904218927</c:v>
                </c:pt>
                <c:pt idx="5">
                  <c:v>0.22127923825294971</c:v>
                </c:pt>
                <c:pt idx="6">
                  <c:v>0.23776</c:v>
                </c:pt>
                <c:pt idx="7">
                  <c:v>0.17812481653261317</c:v>
                </c:pt>
              </c:numCache>
            </c:numRef>
          </c:val>
          <c:extLst>
            <c:ext xmlns:c16="http://schemas.microsoft.com/office/drawing/2014/chart" uri="{C3380CC4-5D6E-409C-BE32-E72D297353CC}">
              <c16:uniqueId val="{00000002-7527-4C8D-9C9D-551D9B36DE23}"/>
            </c:ext>
          </c:extLst>
        </c:ser>
        <c:ser>
          <c:idx val="2"/>
          <c:order val="2"/>
          <c:tx>
            <c:strRef>
              <c:f>区分変更_グラフ!$E$85</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527-4C8D-9C9D-551D9B36DE23}"/>
                </c:ext>
              </c:extLst>
            </c:dLbl>
            <c:dLbl>
              <c:idx val="6"/>
              <c:layout>
                <c:manualLayout>
                  <c:x val="-5.9318890636723201E-3"/>
                  <c:y val="-3.57424561840640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区分変更_グラフ!$E$86:$E$93</c:f>
              <c:numCache>
                <c:formatCode>0.0%</c:formatCode>
                <c:ptCount val="8"/>
                <c:pt idx="0">
                  <c:v>0.56557377049180324</c:v>
                </c:pt>
                <c:pt idx="1">
                  <c:v>0.45092024539877301</c:v>
                </c:pt>
                <c:pt idx="2">
                  <c:v>0.44276253547776728</c:v>
                </c:pt>
                <c:pt idx="3">
                  <c:v>0.3823837818944425</c:v>
                </c:pt>
                <c:pt idx="4">
                  <c:v>0.32291904218928164</c:v>
                </c:pt>
                <c:pt idx="5">
                  <c:v>0.16497619540467812</c:v>
                </c:pt>
                <c:pt idx="6">
                  <c:v>0</c:v>
                </c:pt>
                <c:pt idx="7">
                  <c:v>0.2429401749545001</c:v>
                </c:pt>
              </c:numCache>
            </c:numRef>
          </c:val>
          <c:extLst>
            <c:ext xmlns:c16="http://schemas.microsoft.com/office/drawing/2014/chart" uri="{C3380CC4-5D6E-409C-BE32-E72D297353CC}">
              <c16:uniqueId val="{00000005-7527-4C8D-9C9D-551D9B36DE23}"/>
            </c:ext>
          </c:extLst>
        </c:ser>
        <c:ser>
          <c:idx val="3"/>
          <c:order val="3"/>
          <c:tx>
            <c:strRef>
              <c:f>区分変更_グラフ!$F$85</c:f>
              <c:strCache>
                <c:ptCount val="1"/>
                <c:pt idx="0">
                  <c:v>非該当（％）</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区分変更_グラフ!$F$86:$F$93</c:f>
              <c:numCache>
                <c:formatCode>0.0%</c:formatCode>
                <c:ptCount val="8"/>
                <c:pt idx="0">
                  <c:v>4.0983606557377046E-2</c:v>
                </c:pt>
                <c:pt idx="1">
                  <c:v>1.9938650306748466E-2</c:v>
                </c:pt>
                <c:pt idx="2">
                  <c:v>1.1352885525070956E-2</c:v>
                </c:pt>
                <c:pt idx="3">
                  <c:v>1.7126878713736457E-2</c:v>
                </c:pt>
                <c:pt idx="4">
                  <c:v>1.3911060433295324E-2</c:v>
                </c:pt>
                <c:pt idx="5">
                  <c:v>1.4489753674187538E-2</c:v>
                </c:pt>
                <c:pt idx="6">
                  <c:v>8.9599999999999992E-3</c:v>
                </c:pt>
                <c:pt idx="7">
                  <c:v>1.3972876181529972E-2</c:v>
                </c:pt>
              </c:numCache>
            </c:numRef>
          </c:val>
          <c:extLst>
            <c:ext xmlns:c16="http://schemas.microsoft.com/office/drawing/2014/chart" uri="{C3380CC4-5D6E-409C-BE32-E72D297353CC}">
              <c16:uniqueId val="{00000006-7527-4C8D-9C9D-551D9B36DE23}"/>
            </c:ext>
          </c:extLst>
        </c:ser>
        <c:ser>
          <c:idx val="4"/>
          <c:order val="4"/>
          <c:tx>
            <c:strRef>
              <c:f>区分変更_グラフ!$G$85</c:f>
              <c:strCache>
                <c:ptCount val="1"/>
                <c:pt idx="0">
                  <c:v>死亡（％）</c:v>
                </c:pt>
              </c:strCache>
            </c:strRef>
          </c:tx>
          <c:invertIfNegative val="0"/>
          <c:dLbls>
            <c:dLbl>
              <c:idx val="0"/>
              <c:layout>
                <c:manualLayout>
                  <c:x val="8.9713791353774521E-3"/>
                  <c:y val="-4.6662198703289955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527-4C8D-9C9D-551D9B36DE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区分変更_グラフ!$B$86:$B$93</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区分変更_グラフ!$G$86:$G$93</c:f>
              <c:numCache>
                <c:formatCode>0.0%</c:formatCode>
                <c:ptCount val="8"/>
                <c:pt idx="0">
                  <c:v>3.2786885245901641E-2</c:v>
                </c:pt>
                <c:pt idx="1">
                  <c:v>7.6687116564417179E-2</c:v>
                </c:pt>
                <c:pt idx="2">
                  <c:v>8.5146641438032161E-2</c:v>
                </c:pt>
                <c:pt idx="3">
                  <c:v>0.13946172666899687</c:v>
                </c:pt>
                <c:pt idx="4">
                  <c:v>0.1605473204104903</c:v>
                </c:pt>
                <c:pt idx="5">
                  <c:v>0.23721796729455599</c:v>
                </c:pt>
                <c:pt idx="6">
                  <c:v>0.33600000000000002</c:v>
                </c:pt>
                <c:pt idx="7">
                  <c:v>0.20213702812188106</c:v>
                </c:pt>
              </c:numCache>
            </c:numRef>
          </c:val>
          <c:extLst>
            <c:ext xmlns:c16="http://schemas.microsoft.com/office/drawing/2014/chart" uri="{C3380CC4-5D6E-409C-BE32-E72D297353CC}">
              <c16:uniqueId val="{00000008-7527-4C8D-9C9D-551D9B36DE23}"/>
            </c:ext>
          </c:extLst>
        </c:ser>
        <c:dLbls>
          <c:showLegendKey val="0"/>
          <c:showVal val="0"/>
          <c:showCatName val="0"/>
          <c:showSerName val="0"/>
          <c:showPercent val="0"/>
          <c:showBubbleSize val="0"/>
        </c:dLbls>
        <c:gapWidth val="150"/>
        <c:overlap val="100"/>
        <c:axId val="307375488"/>
        <c:axId val="307401856"/>
      </c:barChart>
      <c:catAx>
        <c:axId val="307375488"/>
        <c:scaling>
          <c:orientation val="minMax"/>
        </c:scaling>
        <c:delete val="0"/>
        <c:axPos val="l"/>
        <c:numFmt formatCode="General" sourceLinked="0"/>
        <c:majorTickMark val="out"/>
        <c:minorTickMark val="none"/>
        <c:tickLblPos val="nextTo"/>
        <c:crossAx val="307401856"/>
        <c:crosses val="autoZero"/>
        <c:auto val="1"/>
        <c:lblAlgn val="ctr"/>
        <c:lblOffset val="100"/>
        <c:noMultiLvlLbl val="0"/>
      </c:catAx>
      <c:valAx>
        <c:axId val="307401856"/>
        <c:scaling>
          <c:orientation val="minMax"/>
          <c:max val="1"/>
          <c:min val="0"/>
        </c:scaling>
        <c:delete val="0"/>
        <c:axPos val="b"/>
        <c:majorGridlines/>
        <c:numFmt formatCode="0%" sourceLinked="1"/>
        <c:majorTickMark val="out"/>
        <c:minorTickMark val="none"/>
        <c:tickLblPos val="nextTo"/>
        <c:crossAx val="307375488"/>
        <c:crosses val="autoZero"/>
        <c:crossBetween val="between"/>
        <c:majorUnit val="0.1"/>
      </c:valAx>
    </c:plotArea>
    <c:legend>
      <c:legendPos val="r"/>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要介護・要支援認定者（区分変更）の３６か月後の認定状況</a:t>
            </a:r>
          </a:p>
        </c:rich>
      </c:tx>
      <c:overlay val="0"/>
    </c:title>
    <c:autoTitleDeleted val="0"/>
    <c:plotArea>
      <c:layout/>
      <c:barChart>
        <c:barDir val="bar"/>
        <c:grouping val="percentStacked"/>
        <c:varyColors val="0"/>
        <c:ser>
          <c:idx val="0"/>
          <c:order val="0"/>
          <c:tx>
            <c:strRef>
              <c:f>区分変更_グラフ!$C$126</c:f>
              <c:strCache>
                <c:ptCount val="1"/>
                <c:pt idx="0">
                  <c:v>不変（％）</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区分変更_グラフ!$C$127:$C$134</c:f>
              <c:numCache>
                <c:formatCode>0.0%</c:formatCode>
                <c:ptCount val="8"/>
                <c:pt idx="0">
                  <c:v>0.31147540983606559</c:v>
                </c:pt>
                <c:pt idx="1">
                  <c:v>0.27607361963190186</c:v>
                </c:pt>
                <c:pt idx="2">
                  <c:v>0.23841059602649006</c:v>
                </c:pt>
                <c:pt idx="3">
                  <c:v>0.22090178259349877</c:v>
                </c:pt>
                <c:pt idx="4">
                  <c:v>0.22485746864310149</c:v>
                </c:pt>
                <c:pt idx="5">
                  <c:v>0.2635065203891534</c:v>
                </c:pt>
                <c:pt idx="6">
                  <c:v>0.3664</c:v>
                </c:pt>
                <c:pt idx="7">
                  <c:v>0.26454529442846242</c:v>
                </c:pt>
              </c:numCache>
            </c:numRef>
          </c:val>
          <c:extLst>
            <c:ext xmlns:c16="http://schemas.microsoft.com/office/drawing/2014/chart" uri="{C3380CC4-5D6E-409C-BE32-E72D297353CC}">
              <c16:uniqueId val="{00000000-3AE8-4CD1-A5D6-BD7B99EADD7B}"/>
            </c:ext>
          </c:extLst>
        </c:ser>
        <c:ser>
          <c:idx val="1"/>
          <c:order val="1"/>
          <c:tx>
            <c:strRef>
              <c:f>区分変更_グラフ!$D$126</c:f>
              <c:strCache>
                <c:ptCount val="1"/>
                <c:pt idx="0">
                  <c:v>軽度化（％）</c:v>
                </c:pt>
              </c:strCache>
            </c:strRef>
          </c:tx>
          <c:invertIfNegative val="0"/>
          <c:dLbls>
            <c:dLbl>
              <c:idx val="0"/>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区分変更_グラフ!$D$127:$D$134</c:f>
              <c:numCache>
                <c:formatCode>0.0%</c:formatCode>
                <c:ptCount val="8"/>
                <c:pt idx="0">
                  <c:v>0</c:v>
                </c:pt>
                <c:pt idx="1">
                  <c:v>8.4355828220858894E-2</c:v>
                </c:pt>
                <c:pt idx="2">
                  <c:v>8.0416272469252606E-2</c:v>
                </c:pt>
                <c:pt idx="3">
                  <c:v>0.10975183502271933</c:v>
                </c:pt>
                <c:pt idx="4">
                  <c:v>0.13500570125427594</c:v>
                </c:pt>
                <c:pt idx="5">
                  <c:v>0.18753881184019872</c:v>
                </c:pt>
                <c:pt idx="6">
                  <c:v>0.21152000000000001</c:v>
                </c:pt>
                <c:pt idx="7">
                  <c:v>0.15340809017788998</c:v>
                </c:pt>
              </c:numCache>
            </c:numRef>
          </c:val>
          <c:extLst>
            <c:ext xmlns:c16="http://schemas.microsoft.com/office/drawing/2014/chart" uri="{C3380CC4-5D6E-409C-BE32-E72D297353CC}">
              <c16:uniqueId val="{00000002-3AE8-4CD1-A5D6-BD7B99EADD7B}"/>
            </c:ext>
          </c:extLst>
        </c:ser>
        <c:ser>
          <c:idx val="2"/>
          <c:order val="2"/>
          <c:tx>
            <c:strRef>
              <c:f>区分変更_グラフ!$E$126</c:f>
              <c:strCache>
                <c:ptCount val="1"/>
                <c:pt idx="0">
                  <c:v>重度化（％）</c:v>
                </c:pt>
              </c:strCache>
            </c:strRef>
          </c:tx>
          <c:invertIfNegative val="0"/>
          <c:dLbls>
            <c:dLbl>
              <c:idx val="5"/>
              <c:layout>
                <c:manualLayout>
                  <c:x val="7.49315585764194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8-4CD1-A5D6-BD7B99EADD7B}"/>
                </c:ext>
              </c:extLst>
            </c:dLbl>
            <c:dLbl>
              <c:idx val="6"/>
              <c:layout>
                <c:manualLayout>
                  <c:x val="-1.9381897394911033E-2"/>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区分変更_グラフ!$E$127:$E$134</c:f>
              <c:numCache>
                <c:formatCode>0.0%</c:formatCode>
                <c:ptCount val="8"/>
                <c:pt idx="0">
                  <c:v>0.61475409836065575</c:v>
                </c:pt>
                <c:pt idx="1">
                  <c:v>0.52300613496932513</c:v>
                </c:pt>
                <c:pt idx="2">
                  <c:v>0.54872280037842946</c:v>
                </c:pt>
                <c:pt idx="3">
                  <c:v>0.46871723173715485</c:v>
                </c:pt>
                <c:pt idx="4">
                  <c:v>0.40615735461801594</c:v>
                </c:pt>
                <c:pt idx="5">
                  <c:v>0.22790312564686399</c:v>
                </c:pt>
                <c:pt idx="6">
                  <c:v>0</c:v>
                </c:pt>
                <c:pt idx="7">
                  <c:v>0.30640521340926435</c:v>
                </c:pt>
              </c:numCache>
            </c:numRef>
          </c:val>
          <c:extLst>
            <c:ext xmlns:c16="http://schemas.microsoft.com/office/drawing/2014/chart" uri="{C3380CC4-5D6E-409C-BE32-E72D297353CC}">
              <c16:uniqueId val="{00000005-3AE8-4CD1-A5D6-BD7B99EADD7B}"/>
            </c:ext>
          </c:extLst>
        </c:ser>
        <c:ser>
          <c:idx val="3"/>
          <c:order val="3"/>
          <c:tx>
            <c:strRef>
              <c:f>区分変更_グラフ!$F$126</c:f>
              <c:strCache>
                <c:ptCount val="1"/>
                <c:pt idx="0">
                  <c:v>非該当（％）</c:v>
                </c:pt>
              </c:strCache>
            </c:strRef>
          </c:tx>
          <c:invertIfNegative val="0"/>
          <c:dLbls>
            <c:dLbl>
              <c:idx val="0"/>
              <c:layout>
                <c:manualLayout>
                  <c:x val="0"/>
                  <c:y val="-3.8125286596335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E8-4CD1-A5D6-BD7B99EADD7B}"/>
                </c:ext>
              </c:extLst>
            </c:dLbl>
            <c:dLbl>
              <c:idx val="1"/>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8-4CD1-A5D6-BD7B99EADD7B}"/>
                </c:ext>
              </c:extLst>
            </c:dLbl>
            <c:dLbl>
              <c:idx val="2"/>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E8-4CD1-A5D6-BD7B99EADD7B}"/>
                </c:ext>
              </c:extLst>
            </c:dLbl>
            <c:dLbl>
              <c:idx val="3"/>
              <c:layout>
                <c:manualLayout>
                  <c:x val="1.4944453701376402E-3"/>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E8-4CD1-A5D6-BD7B99EADD7B}"/>
                </c:ext>
              </c:extLst>
            </c:dLbl>
            <c:dLbl>
              <c:idx val="4"/>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E8-4CD1-A5D6-BD7B99EADD7B}"/>
                </c:ext>
              </c:extLst>
            </c:dLbl>
            <c:dLbl>
              <c:idx val="5"/>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E8-4CD1-A5D6-BD7B99EADD7B}"/>
                </c:ext>
              </c:extLst>
            </c:dLbl>
            <c:dLbl>
              <c:idx val="6"/>
              <c:layout>
                <c:manualLayout>
                  <c:x val="2.5405571292339876E-2"/>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E8-4CD1-A5D6-BD7B99EADD7B}"/>
                </c:ext>
              </c:extLst>
            </c:dLbl>
            <c:dLbl>
              <c:idx val="7"/>
              <c:layout>
                <c:manualLayout>
                  <c:x val="0"/>
                  <c:y val="-3.574245618406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区分変更_グラフ!$F$127:$F$134</c:f>
              <c:numCache>
                <c:formatCode>0.0%</c:formatCode>
                <c:ptCount val="8"/>
                <c:pt idx="0">
                  <c:v>1.6393442622950821E-2</c:v>
                </c:pt>
                <c:pt idx="1">
                  <c:v>3.0674846625766872E-3</c:v>
                </c:pt>
                <c:pt idx="2">
                  <c:v>1.8921475875118259E-3</c:v>
                </c:pt>
                <c:pt idx="3">
                  <c:v>3.4952813701502968E-4</c:v>
                </c:pt>
                <c:pt idx="4">
                  <c:v>0</c:v>
                </c:pt>
                <c:pt idx="5">
                  <c:v>0</c:v>
                </c:pt>
                <c:pt idx="6">
                  <c:v>3.2000000000000003E-4</c:v>
                </c:pt>
                <c:pt idx="7">
                  <c:v>4.6967651030352842E-4</c:v>
                </c:pt>
              </c:numCache>
            </c:numRef>
          </c:val>
          <c:extLst>
            <c:ext xmlns:c16="http://schemas.microsoft.com/office/drawing/2014/chart" uri="{C3380CC4-5D6E-409C-BE32-E72D297353CC}">
              <c16:uniqueId val="{0000000E-3AE8-4CD1-A5D6-BD7B99EADD7B}"/>
            </c:ext>
          </c:extLst>
        </c:ser>
        <c:ser>
          <c:idx val="4"/>
          <c:order val="4"/>
          <c:tx>
            <c:strRef>
              <c:f>区分変更_グラフ!$G$126</c:f>
              <c:strCache>
                <c:ptCount val="1"/>
                <c:pt idx="0">
                  <c:v>死亡（％）</c:v>
                </c:pt>
              </c:strCache>
            </c:strRef>
          </c:tx>
          <c:invertIfNegative val="0"/>
          <c:dLbls>
            <c:dLbl>
              <c:idx val="0"/>
              <c:layout>
                <c:manualLayout>
                  <c:x val="4.7069145516146145E-6"/>
                  <c:y val="1.9162084252380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E8-4CD1-A5D6-BD7B99EADD7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区分変更_グラフ!$B$127:$B$134</c:f>
              <c:strCache>
                <c:ptCount val="8"/>
                <c:pt idx="0">
                  <c:v>要支援１</c:v>
                </c:pt>
                <c:pt idx="1">
                  <c:v>要支援２</c:v>
                </c:pt>
                <c:pt idx="2">
                  <c:v>要介護１</c:v>
                </c:pt>
                <c:pt idx="3">
                  <c:v>要介護２</c:v>
                </c:pt>
                <c:pt idx="4">
                  <c:v>要介護３</c:v>
                </c:pt>
                <c:pt idx="5">
                  <c:v>要介護４</c:v>
                </c:pt>
                <c:pt idx="6">
                  <c:v>要介護５</c:v>
                </c:pt>
                <c:pt idx="7">
                  <c:v>全体</c:v>
                </c:pt>
              </c:strCache>
            </c:strRef>
          </c:cat>
          <c:val>
            <c:numRef>
              <c:f>区分変更_グラフ!$G$127:$G$134</c:f>
              <c:numCache>
                <c:formatCode>0.0%</c:formatCode>
                <c:ptCount val="8"/>
                <c:pt idx="0">
                  <c:v>5.737704918032787E-2</c:v>
                </c:pt>
                <c:pt idx="1">
                  <c:v>0.11349693251533742</c:v>
                </c:pt>
                <c:pt idx="2">
                  <c:v>0.130558183538316</c:v>
                </c:pt>
                <c:pt idx="3">
                  <c:v>0.20027962250961204</c:v>
                </c:pt>
                <c:pt idx="4">
                  <c:v>0.23397947548460662</c:v>
                </c:pt>
                <c:pt idx="5">
                  <c:v>0.3210515421237839</c:v>
                </c:pt>
                <c:pt idx="6">
                  <c:v>0.42176000000000002</c:v>
                </c:pt>
                <c:pt idx="7">
                  <c:v>0.27517172547407975</c:v>
                </c:pt>
              </c:numCache>
            </c:numRef>
          </c:val>
          <c:extLst>
            <c:ext xmlns:c16="http://schemas.microsoft.com/office/drawing/2014/chart" uri="{C3380CC4-5D6E-409C-BE32-E72D297353CC}">
              <c16:uniqueId val="{00000010-3AE8-4CD1-A5D6-BD7B99EADD7B}"/>
            </c:ext>
          </c:extLst>
        </c:ser>
        <c:dLbls>
          <c:showLegendKey val="0"/>
          <c:showVal val="0"/>
          <c:showCatName val="0"/>
          <c:showSerName val="0"/>
          <c:showPercent val="0"/>
          <c:showBubbleSize val="0"/>
        </c:dLbls>
        <c:gapWidth val="150"/>
        <c:overlap val="100"/>
        <c:axId val="307671424"/>
        <c:axId val="307672960"/>
      </c:barChart>
      <c:catAx>
        <c:axId val="307671424"/>
        <c:scaling>
          <c:orientation val="minMax"/>
        </c:scaling>
        <c:delete val="0"/>
        <c:axPos val="l"/>
        <c:numFmt formatCode="General" sourceLinked="0"/>
        <c:majorTickMark val="out"/>
        <c:minorTickMark val="none"/>
        <c:tickLblPos val="nextTo"/>
        <c:crossAx val="307672960"/>
        <c:crosses val="autoZero"/>
        <c:auto val="1"/>
        <c:lblAlgn val="ctr"/>
        <c:lblOffset val="100"/>
        <c:noMultiLvlLbl val="0"/>
      </c:catAx>
      <c:valAx>
        <c:axId val="307672960"/>
        <c:scaling>
          <c:orientation val="minMax"/>
          <c:max val="1"/>
          <c:min val="0"/>
        </c:scaling>
        <c:delete val="0"/>
        <c:axPos val="b"/>
        <c:majorGridlines/>
        <c:numFmt formatCode="0%" sourceLinked="1"/>
        <c:majorTickMark val="out"/>
        <c:minorTickMark val="none"/>
        <c:tickLblPos val="nextTo"/>
        <c:crossAx val="307671424"/>
        <c:crosses val="autoZero"/>
        <c:crossBetween val="between"/>
        <c:majorUnit val="0.1"/>
      </c:valAx>
    </c:plotArea>
    <c:legend>
      <c:legendPos val="r"/>
      <c:overlay val="0"/>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0.73599</cdr:x>
      <cdr:y>0.08502</cdr:y>
    </cdr:from>
    <cdr:to>
      <cdr:x>0.78548</cdr:x>
      <cdr:y>0.13475</cdr:y>
    </cdr:to>
    <cdr:sp macro="" textlink="">
      <cdr:nvSpPr>
        <cdr:cNvPr id="3" name="Oval 59"/>
        <cdr:cNvSpPr>
          <a:spLocks xmlns:a="http://schemas.openxmlformats.org/drawingml/2006/main" noChangeArrowheads="1"/>
        </cdr:cNvSpPr>
      </cdr:nvSpPr>
      <cdr:spPr bwMode="auto">
        <a:xfrm xmlns:a="http://schemas.openxmlformats.org/drawingml/2006/main">
          <a:off x="6424721" y="430799"/>
          <a:ext cx="432000" cy="252000"/>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algn="ctr" defTabSz="952500" fontAlgn="auto">
            <a:spcBef>
              <a:spcPts val="0"/>
            </a:spcBef>
            <a:spcAft>
              <a:spcPts val="0"/>
            </a:spcAft>
          </a:pPr>
          <a:r>
            <a:rPr lang="ja-JP" altLang="en-US" sz="1000" b="1" dirty="0" smtClean="0">
              <a:solidFill>
                <a:srgbClr val="000000"/>
              </a:solidFill>
              <a:ea typeface="HG丸ｺﾞｼｯｸM-PRO" pitchFamily="50" charset="-128"/>
            </a:rPr>
            <a:t>５８６</a:t>
          </a:r>
          <a:endParaRPr lang="en-US" altLang="ja-JP" sz="1000" b="1" dirty="0">
            <a:solidFill>
              <a:srgbClr val="000000"/>
            </a:solidFill>
            <a:ea typeface="HG丸ｺﾞｼｯｸM-PRO"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0.68249</cdr:x>
      <cdr:y>0</cdr:y>
    </cdr:from>
    <cdr:to>
      <cdr:x>0.79046</cdr:x>
      <cdr:y>0.17193</cdr:y>
    </cdr:to>
    <cdr:sp macro="" textlink="">
      <cdr:nvSpPr>
        <cdr:cNvPr id="2" name="テキスト ボックス 1"/>
        <cdr:cNvSpPr txBox="1"/>
      </cdr:nvSpPr>
      <cdr:spPr>
        <a:xfrm xmlns:a="http://schemas.openxmlformats.org/drawingml/2006/main">
          <a:off x="5780308" y="-525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714375" y="746125"/>
            <a:ext cx="538003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00454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79991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19845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29</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30</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31</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32</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33</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34</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35</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36</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37</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38</a:t>
            </a:fld>
            <a:endParaRPr kumimoji="1" lang="ja-JP" altLang="en-US"/>
          </a:p>
        </p:txBody>
      </p:sp>
    </p:spTree>
    <p:extLst>
      <p:ext uri="{BB962C8B-B14F-4D97-AF65-F5344CB8AC3E}">
        <p14:creationId xmlns:p14="http://schemas.microsoft.com/office/powerpoint/2010/main" val="4113476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62CA77-C87B-4EF1-9E59-7D7A305AF787}" type="slidenum">
              <a:rPr kumimoji="1" lang="ja-JP" altLang="en-US" smtClean="0"/>
              <a:pPr/>
              <a:t>39</a:t>
            </a:fld>
            <a:endParaRPr kumimoji="1" lang="ja-JP" altLang="en-US"/>
          </a:p>
        </p:txBody>
      </p:sp>
    </p:spTree>
    <p:extLst>
      <p:ext uri="{BB962C8B-B14F-4D97-AF65-F5344CB8AC3E}">
        <p14:creationId xmlns:p14="http://schemas.microsoft.com/office/powerpoint/2010/main" val="2331395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87140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50365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140675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14375" y="746125"/>
            <a:ext cx="5380038" cy="3725863"/>
          </a:xfrm>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8" y="213107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34"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5694040-FA3D-4CCF-B1DF-A5D1F891871D}"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7645DAA-594D-4E17-B75E-496B89F11580}"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87"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1"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34E2D38-F863-40CE-B532-2186D2E6D2A0}"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45" y="274658"/>
            <a:ext cx="8914923"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5ABBF37-625F-4313-9159-378AC1D1DA5E}" type="datetime1">
              <a:rPr lang="ja-JP" altLang="en-US" smtClean="0"/>
              <a:t>2019/5/15</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extLst>
      <p:ext uri="{BB962C8B-B14F-4D97-AF65-F5344CB8AC3E}">
        <p14:creationId xmlns:p14="http://schemas.microsoft.com/office/powerpoint/2010/main" val="34892582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1FEBB9-6239-4294-8958-A68B69B9343B}"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755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3C0E6BD-6943-4AE2-9EEC-42E0CA0BA22A}" type="datetime1">
              <a:rPr lang="ja-JP" altLang="en-US" smtClean="0"/>
              <a:t>2019/5/15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31"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79" y="160021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BEB0A752-7038-4143-BDA3-53A3C93E5689}"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24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24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B510570-FEC9-45B1-8C18-57A4A4918802}" type="datetime1">
              <a:rPr lang="ja-JP" altLang="en-US" smtClean="0"/>
              <a:t>2019/5/15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5357E17-21BB-4430-BB19-5313177D205C}" type="datetime1">
              <a:rPr lang="ja-JP" altLang="en-US" smtClean="0"/>
              <a:t>2019/5/15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3EBD4D-1610-4ABC-B321-BEAE6DACE914}" type="datetime1">
              <a:rPr lang="ja-JP" altLang="en-US" smtClean="0"/>
              <a:t>2019/5/15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solidFill>
                  <a:schemeClr val="tx1"/>
                </a:solidFill>
              </a:defRPr>
            </a:lvl1pPr>
          </a:lstStyle>
          <a:p>
            <a:pPr>
              <a:defRPr/>
            </a:pPr>
            <a:fld id="{5AD5E63D-5C85-408A-B1DD-F359174051D3}" type="slidenum">
              <a:rPr lang="ja-JP" altLang="en-US" smtClean="0"/>
              <a:pPr>
                <a:defRPr/>
              </a:pPr>
              <a:t>‹#›</a:t>
            </a:fld>
            <a:endParaRPr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52"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11" y="27307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452" y="143511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666EE9-245C-4010-BB86-A64B99C4C2A0}"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50" y="612783"/>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1C785E0-872A-4C62-BCD8-2B91BB60720F}" type="datetime1">
              <a:rPr lang="ja-JP" altLang="en-US" smtClean="0"/>
              <a:t>2019/5/15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545" y="274638"/>
            <a:ext cx="891492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545" y="1600206"/>
            <a:ext cx="891492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39" y="6356752"/>
            <a:ext cx="2310924"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1B8C3FD-9700-4195-868A-5F4803ECF175}" type="datetime1">
              <a:rPr lang="ja-JP" altLang="en-US" smtClean="0"/>
              <a:t>2019/5/15</a:t>
            </a:fld>
            <a:endParaRPr lang="ja-JP" altLang="en-US"/>
          </a:p>
        </p:txBody>
      </p:sp>
      <p:sp>
        <p:nvSpPr>
          <p:cNvPr id="5" name="フッター プレースホルダ 4"/>
          <p:cNvSpPr>
            <a:spLocks noGrp="1"/>
          </p:cNvSpPr>
          <p:nvPr>
            <p:ph type="ftr" sz="quarter" idx="3"/>
          </p:nvPr>
        </p:nvSpPr>
        <p:spPr>
          <a:xfrm>
            <a:off x="3384590" y="6356752"/>
            <a:ext cx="313682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7595076" y="6492876"/>
            <a:ext cx="2310924" cy="365125"/>
          </a:xfrm>
          <a:prstGeom prst="rect">
            <a:avLst/>
          </a:prstGeom>
        </p:spPr>
        <p:txBody>
          <a:bodyPr vert="horz" lIns="91440" tIns="45720" rIns="91440" bIns="45720" rtlCol="0" anchor="ctr"/>
          <a:lstStyle>
            <a:lvl1pPr algn="r">
              <a:defRPr sz="1400" b="0">
                <a:solidFill>
                  <a:schemeClr val="tx1"/>
                </a:solidFill>
                <a:latin typeface="ＭＳ Ｐゴシック" panose="020B0600070205080204" pitchFamily="50" charset="-128"/>
                <a:ea typeface="ＭＳ Ｐゴシック" panose="020B0600070205080204" pitchFamily="50" charset="-128"/>
              </a:defRPr>
            </a:lvl1pPr>
          </a:lstStyle>
          <a:p>
            <a:pPr>
              <a:defRPr/>
            </a:pPr>
            <a:fld id="{4924563F-111E-4996-9CBE-215F31044931}"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1221398"/>
            <a:ext cx="9906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２．要介護認定の仕組みと手順等</a:t>
            </a:r>
            <a:endParaRPr lang="en-US" altLang="ja-JP" sz="4800" dirty="0">
              <a:solidFill>
                <a:srgbClr val="000000"/>
              </a:solidFill>
              <a:latin typeface="Calibri" pitchFamily="34" charset="0"/>
            </a:endParaRPr>
          </a:p>
        </p:txBody>
      </p:sp>
      <p:sp>
        <p:nvSpPr>
          <p:cNvPr id="3" name="正方形/長方形 2"/>
          <p:cNvSpPr/>
          <p:nvPr/>
        </p:nvSpPr>
        <p:spPr>
          <a:xfrm>
            <a:off x="723000" y="2654711"/>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3600" dirty="0" smtClean="0">
                <a:solidFill>
                  <a:prstClr val="black"/>
                </a:solidFill>
                <a:latin typeface="+mn-ea"/>
              </a:rPr>
              <a:t>（１）要介護認定の仕組みと手順</a:t>
            </a:r>
            <a:endParaRPr lang="en-US" altLang="ja-JP" sz="3600" dirty="0" smtClean="0">
              <a:solidFill>
                <a:prstClr val="black"/>
              </a:solidFill>
              <a:latin typeface="+mn-ea"/>
            </a:endParaRPr>
          </a:p>
          <a:p>
            <a:pPr defTabSz="914326"/>
            <a:endParaRPr lang="en-US" altLang="ja-JP" sz="3600" dirty="0">
              <a:solidFill>
                <a:prstClr val="black"/>
              </a:solidFill>
              <a:latin typeface="+mn-ea"/>
            </a:endParaRPr>
          </a:p>
          <a:p>
            <a:pPr defTabSz="914326"/>
            <a:r>
              <a:rPr lang="ja-JP" altLang="en-US" sz="3600" dirty="0" smtClean="0">
                <a:solidFill>
                  <a:prstClr val="black"/>
                </a:solidFill>
                <a:latin typeface="+mn-ea"/>
              </a:rPr>
              <a:t>（２）認定審査会の簡素化</a:t>
            </a:r>
            <a:endParaRPr lang="en-US" altLang="ja-JP" sz="3600" dirty="0" smtClean="0">
              <a:solidFill>
                <a:prstClr val="black"/>
              </a:solidFill>
              <a:latin typeface="+mn-ea"/>
            </a:endParaRPr>
          </a:p>
          <a:p>
            <a:pPr defTabSz="914326"/>
            <a:endParaRPr lang="en-US" altLang="ja-JP" sz="3600" dirty="0">
              <a:solidFill>
                <a:prstClr val="black"/>
              </a:solidFill>
              <a:latin typeface="+mn-ea"/>
            </a:endParaRPr>
          </a:p>
          <a:p>
            <a:pPr defTabSz="914326"/>
            <a:r>
              <a:rPr lang="ja-JP" altLang="en-US" sz="3600" dirty="0" smtClean="0">
                <a:solidFill>
                  <a:prstClr val="black"/>
                </a:solidFill>
                <a:latin typeface="+mn-ea"/>
              </a:rPr>
              <a:t>（３）その他</a:t>
            </a:r>
            <a:endParaRPr lang="ja-JP" altLang="en-US" sz="3600" dirty="0">
              <a:solidFill>
                <a:prstClr val="black"/>
              </a:solidFill>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3"/>
          <p:cNvSpPr>
            <a:spLocks noGrp="1"/>
          </p:cNvSpPr>
          <p:nvPr>
            <p:ph idx="1"/>
          </p:nvPr>
        </p:nvSpPr>
        <p:spPr>
          <a:xfrm>
            <a:off x="495539" y="1341438"/>
            <a:ext cx="8914923" cy="4525962"/>
          </a:xfrm>
        </p:spPr>
        <p:txBody>
          <a:bodyPr/>
          <a:lstStyle/>
          <a:p>
            <a:r>
              <a:rPr lang="ja-JP" altLang="en-US" sz="2800" dirty="0" smtClean="0"/>
              <a:t>平成</a:t>
            </a:r>
            <a:r>
              <a:rPr lang="en-US" altLang="ja-JP" sz="2800" dirty="0" smtClean="0"/>
              <a:t>21</a:t>
            </a:r>
            <a:r>
              <a:rPr lang="ja-JP" altLang="en-US" sz="2800" dirty="0" smtClean="0"/>
              <a:t>年度から使用されている要介護認定等基準時間の作成にあたっては、平成</a:t>
            </a:r>
            <a:r>
              <a:rPr lang="en-US" altLang="ja-JP" sz="2800" dirty="0" smtClean="0"/>
              <a:t>19</a:t>
            </a:r>
            <a:r>
              <a:rPr lang="ja-JP" altLang="en-US" sz="2800" dirty="0" smtClean="0"/>
              <a:t>年に特養、老健等の施設に入所している高齢者約</a:t>
            </a:r>
            <a:r>
              <a:rPr lang="en-US" altLang="ja-JP" sz="2800" dirty="0" smtClean="0"/>
              <a:t>3,500</a:t>
            </a:r>
            <a:r>
              <a:rPr lang="ja-JP" altLang="en-US" sz="2800" dirty="0" smtClean="0"/>
              <a:t>人を対象に調査を実施</a:t>
            </a:r>
            <a:endParaRPr lang="en-US" altLang="ja-JP" sz="2800" dirty="0" smtClean="0"/>
          </a:p>
          <a:p>
            <a:endParaRPr lang="en-US" altLang="ja-JP" sz="2800" dirty="0" smtClean="0"/>
          </a:p>
          <a:p>
            <a:r>
              <a:rPr lang="ja-JP" altLang="en-US" sz="2800" dirty="0" smtClean="0"/>
              <a:t>調査内容は</a:t>
            </a:r>
            <a:endParaRPr lang="en-US" altLang="ja-JP" sz="2800" dirty="0" smtClean="0"/>
          </a:p>
          <a:p>
            <a:pPr lvl="1"/>
            <a:r>
              <a:rPr lang="en-US" altLang="ja-JP" dirty="0" smtClean="0"/>
              <a:t>48</a:t>
            </a:r>
            <a:r>
              <a:rPr lang="ja-JP" altLang="en-US" dirty="0" smtClean="0"/>
              <a:t>時間・</a:t>
            </a:r>
            <a:r>
              <a:rPr lang="en-US" altLang="ja-JP" dirty="0" smtClean="0"/>
              <a:t>1</a:t>
            </a:r>
            <a:r>
              <a:rPr lang="ja-JP" altLang="en-US" dirty="0" smtClean="0"/>
              <a:t>分間タイムスタディ</a:t>
            </a:r>
            <a:endParaRPr lang="en-US" altLang="ja-JP" dirty="0" smtClean="0"/>
          </a:p>
          <a:p>
            <a:pPr lvl="1"/>
            <a:r>
              <a:rPr lang="ja-JP" altLang="en-US" dirty="0" smtClean="0"/>
              <a:t>高齢者の心身の状態調査</a:t>
            </a:r>
            <a:endParaRPr lang="en-US" altLang="ja-JP"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latin typeface="+mj-lt"/>
              </a:rPr>
              <a:t>の設計に用いられたデータ</a:t>
            </a:r>
            <a:endParaRPr lang="ja-JP" altLang="en-US" sz="3200" dirty="0">
              <a:latin typeface="+mj-lt"/>
            </a:endParaRP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9</a:t>
            </a:fld>
            <a:endParaRPr lang="ja-JP" altLang="en-US"/>
          </a:p>
        </p:txBody>
      </p:sp>
    </p:spTree>
    <p:extLst>
      <p:ext uri="{BB962C8B-B14F-4D97-AF65-F5344CB8AC3E}">
        <p14:creationId xmlns:p14="http://schemas.microsoft.com/office/powerpoint/2010/main" val="90400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コネクタ 58"/>
          <p:cNvCxnSpPr/>
          <p:nvPr/>
        </p:nvCxnSpPr>
        <p:spPr>
          <a:xfrm flipH="1" flipV="1">
            <a:off x="-605331" y="343937"/>
            <a:ext cx="360000" cy="0"/>
          </a:xfrm>
          <a:prstGeom prst="line">
            <a:avLst/>
          </a:prstGeom>
          <a:ln>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1713000" y="3861048"/>
            <a:ext cx="64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latin typeface="+mj-lt"/>
              </a:rPr>
              <a:t>樹形図の作成方法</a:t>
            </a:r>
            <a:endParaRPr lang="ja-JP" altLang="en-US" sz="3200" dirty="0">
              <a:latin typeface="+mj-lt"/>
            </a:endParaRPr>
          </a:p>
        </p:txBody>
      </p:sp>
      <p:sp>
        <p:nvSpPr>
          <p:cNvPr id="7" name="楕円 6"/>
          <p:cNvSpPr/>
          <p:nvPr/>
        </p:nvSpPr>
        <p:spPr>
          <a:xfrm>
            <a:off x="6249256" y="980728"/>
            <a:ext cx="1008000" cy="3600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ＭＳ ゴシック" panose="020B0609070205080204" pitchFamily="49" charset="-128"/>
                <a:ea typeface="ＭＳ ゴシック" panose="020B0609070205080204" pitchFamily="49" charset="-128"/>
              </a:rPr>
              <a:t>利用者</a:t>
            </a:r>
          </a:p>
        </p:txBody>
      </p:sp>
      <p:cxnSp>
        <p:nvCxnSpPr>
          <p:cNvPr id="3" name="直線矢印コネクタ 2"/>
          <p:cNvCxnSpPr>
            <a:stCxn id="13" idx="6"/>
            <a:endCxn id="7" idx="2"/>
          </p:cNvCxnSpPr>
          <p:nvPr/>
        </p:nvCxnSpPr>
        <p:spPr>
          <a:xfrm flipV="1">
            <a:off x="3656744" y="1160728"/>
            <a:ext cx="25925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楕円 12"/>
          <p:cNvSpPr/>
          <p:nvPr/>
        </p:nvSpPr>
        <p:spPr>
          <a:xfrm>
            <a:off x="2648744" y="984122"/>
            <a:ext cx="1008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ＭＳ ゴシック" panose="020B0609070205080204" pitchFamily="49" charset="-128"/>
                <a:ea typeface="ＭＳ ゴシック" panose="020B0609070205080204" pitchFamily="49" charset="-128"/>
              </a:rPr>
              <a:t>介護職員</a:t>
            </a: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634874" y="1557953"/>
            <a:ext cx="3566598" cy="430887"/>
          </a:xfrm>
          <a:prstGeom prst="rect">
            <a:avLst/>
          </a:prstGeom>
          <a:noFill/>
          <a:ln w="19050">
            <a:solidFill>
              <a:srgbClr val="002060"/>
            </a:solidFill>
            <a:prstDash val="sysDot"/>
          </a:ln>
        </p:spPr>
        <p:txBody>
          <a:bodyPr wrap="square" rtlCol="0">
            <a:spAutoFit/>
          </a:bodyPr>
          <a:lstStyle/>
          <a:p>
            <a:r>
              <a:rPr kumimoji="1" lang="ja-JP" altLang="en-US" sz="1100" dirty="0" smtClean="0">
                <a:latin typeface="ＭＳ ゴシック" panose="020B0609070205080204" pitchFamily="49" charset="-128"/>
                <a:ea typeface="ＭＳ ゴシック" panose="020B0609070205080204" pitchFamily="49" charset="-128"/>
              </a:rPr>
              <a:t>「麻痺等」の「ある／なし」や、「寝返り」のできる／できない等を調査。</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7" name="角丸四角形 26"/>
          <p:cNvSpPr/>
          <p:nvPr/>
        </p:nvSpPr>
        <p:spPr>
          <a:xfrm>
            <a:off x="4593000" y="1052736"/>
            <a:ext cx="720000" cy="180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介護の提供</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704528" y="1557953"/>
            <a:ext cx="3905389" cy="430887"/>
          </a:xfrm>
          <a:prstGeom prst="rect">
            <a:avLst/>
          </a:prstGeom>
          <a:noFill/>
          <a:ln w="19050">
            <a:solidFill>
              <a:srgbClr val="002060"/>
            </a:solidFill>
            <a:prstDash val="sysDot"/>
          </a:ln>
        </p:spPr>
        <p:txBody>
          <a:bodyPr wrap="square" rtlCol="0">
            <a:spAutoFit/>
          </a:bodyPr>
          <a:lstStyle/>
          <a:p>
            <a:r>
              <a:rPr kumimoji="1" lang="ja-JP" altLang="en-US" sz="1100" dirty="0" smtClean="0">
                <a:latin typeface="ＭＳ ゴシック" panose="020B0609070205080204" pitchFamily="49" charset="-128"/>
                <a:ea typeface="ＭＳ ゴシック" panose="020B0609070205080204" pitchFamily="49" charset="-128"/>
              </a:rPr>
              <a:t>提供される介護時間を計測し、「食事の時間」、「排泄の時間」等、行為別に集計。</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40" name="正方形/長方形 39"/>
          <p:cNvSpPr/>
          <p:nvPr/>
        </p:nvSpPr>
        <p:spPr>
          <a:xfrm>
            <a:off x="452500" y="836712"/>
            <a:ext cx="9001000"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3405000" y="692696"/>
            <a:ext cx="3096000" cy="216000"/>
          </a:xfrm>
          <a:prstGeom prst="rect">
            <a:avLst/>
          </a:prstGeom>
          <a:solidFill>
            <a:schemeClr val="accent6">
              <a:lumMod val="75000"/>
            </a:schemeClr>
          </a:solidFill>
          <a:ln>
            <a:solidFill>
              <a:srgbClr val="002060"/>
            </a:solidFill>
          </a:ln>
        </p:spPr>
        <p:txBody>
          <a:bodyPr vert="horz" lIns="65314" tIns="32657" rIns="65314" bIns="326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solidFill>
                  <a:schemeClr val="bg1"/>
                </a:solidFill>
                <a:latin typeface="ＭＳ ゴシック" panose="020B0609070205080204" pitchFamily="49" charset="-128"/>
                <a:ea typeface="ＭＳ ゴシック" panose="020B0609070205080204" pitchFamily="49" charset="-128"/>
              </a:rPr>
              <a:t>タイムスタディ調査及び状態調査を実施</a:t>
            </a:r>
            <a:endParaRPr lang="ja-JP" altLang="en-US" sz="1100" b="1" dirty="0">
              <a:solidFill>
                <a:schemeClr val="bg1"/>
              </a:solidFill>
              <a:latin typeface="ＭＳ ゴシック" panose="020B0609070205080204" pitchFamily="49" charset="-128"/>
              <a:ea typeface="ＭＳ ゴシック" panose="020B0609070205080204" pitchFamily="49" charset="-128"/>
            </a:endParaRPr>
          </a:p>
        </p:txBody>
      </p:sp>
      <p:cxnSp>
        <p:nvCxnSpPr>
          <p:cNvPr id="30" name="カギ線コネクタ 29"/>
          <p:cNvCxnSpPr>
            <a:stCxn id="23" idx="0"/>
            <a:endCxn id="7" idx="4"/>
          </p:cNvCxnSpPr>
          <p:nvPr/>
        </p:nvCxnSpPr>
        <p:spPr>
          <a:xfrm rot="16200000" flipV="1">
            <a:off x="6977103" y="1116882"/>
            <a:ext cx="217225" cy="664917"/>
          </a:xfrm>
          <a:prstGeom prst="bentConnector3">
            <a:avLst>
              <a:gd name="adj1" fmla="val 50000"/>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stCxn id="31" idx="0"/>
            <a:endCxn id="27" idx="2"/>
          </p:cNvCxnSpPr>
          <p:nvPr/>
        </p:nvCxnSpPr>
        <p:spPr>
          <a:xfrm rot="5400000" flipH="1" flipV="1">
            <a:off x="3642503" y="247457"/>
            <a:ext cx="325217" cy="2295777"/>
          </a:xfrm>
          <a:prstGeom prst="bentConnector3">
            <a:avLst>
              <a:gd name="adj1" fmla="val 50000"/>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630742" y="2348880"/>
            <a:ext cx="4644516" cy="115212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a:xfrm>
            <a:off x="3801000" y="2258912"/>
            <a:ext cx="2304000" cy="216000"/>
          </a:xfrm>
          <a:prstGeom prst="rect">
            <a:avLst/>
          </a:prstGeom>
          <a:solidFill>
            <a:schemeClr val="bg1"/>
          </a:solidFill>
          <a:ln>
            <a:solidFill>
              <a:schemeClr val="tx1"/>
            </a:solidFill>
          </a:ln>
        </p:spPr>
        <p:txBody>
          <a:bodyPr vert="horz" lIns="65314" tIns="32657" rIns="65314" bIns="326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latin typeface="ＭＳ ゴシック" panose="020B0609070205080204" pitchFamily="49" charset="-128"/>
                <a:ea typeface="ＭＳ ゴシック" panose="020B0609070205080204" pitchFamily="49" charset="-128"/>
              </a:rPr>
              <a:t>調査対象の</a:t>
            </a:r>
            <a:r>
              <a:rPr lang="en-US" altLang="ja-JP" sz="1100" dirty="0" smtClean="0">
                <a:latin typeface="ＭＳ ゴシック" panose="020B0609070205080204" pitchFamily="49" charset="-128"/>
                <a:ea typeface="ＭＳ ゴシック" panose="020B0609070205080204" pitchFamily="49" charset="-128"/>
              </a:rPr>
              <a:t>3,500</a:t>
            </a:r>
            <a:r>
              <a:rPr lang="ja-JP" altLang="en-US" sz="1100" dirty="0" smtClean="0">
                <a:latin typeface="ＭＳ ゴシック" panose="020B0609070205080204" pitchFamily="49" charset="-128"/>
                <a:ea typeface="ＭＳ ゴシック" panose="020B0609070205080204" pitchFamily="49" charset="-128"/>
              </a:rPr>
              <a:t>人のグループ</a:t>
            </a:r>
            <a:endParaRPr lang="ja-JP" altLang="en-US" sz="1100" dirty="0">
              <a:latin typeface="ＭＳ ゴシック" panose="020B0609070205080204" pitchFamily="49" charset="-128"/>
              <a:ea typeface="ＭＳ ゴシック" panose="020B0609070205080204" pitchFamily="49" charset="-128"/>
            </a:endParaRPr>
          </a:p>
        </p:txBody>
      </p:sp>
      <p:cxnSp>
        <p:nvCxnSpPr>
          <p:cNvPr id="56" name="直線コネクタ 55"/>
          <p:cNvCxnSpPr>
            <a:stCxn id="60" idx="4"/>
          </p:cNvCxnSpPr>
          <p:nvPr/>
        </p:nvCxnSpPr>
        <p:spPr>
          <a:xfrm flipH="1">
            <a:off x="-415561" y="289945"/>
            <a:ext cx="0"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59577" y="469945"/>
            <a:ext cx="144016"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15668" y="469945"/>
            <a:ext cx="144016" cy="180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楕円 59"/>
          <p:cNvSpPr/>
          <p:nvPr/>
        </p:nvSpPr>
        <p:spPr>
          <a:xfrm>
            <a:off x="-523668" y="82942"/>
            <a:ext cx="216000" cy="216000"/>
          </a:xfrm>
          <a:prstGeom prst="ellipse">
            <a:avLst/>
          </a:prstGeom>
          <a:pattFill prst="lgCheck">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448944" y="3753064"/>
            <a:ext cx="1008112"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分岐項目Ａ</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cxnSp>
        <p:nvCxnSpPr>
          <p:cNvPr id="81" name="直線コネクタ 80"/>
          <p:cNvCxnSpPr>
            <a:stCxn id="38" idx="2"/>
            <a:endCxn id="80" idx="0"/>
          </p:cNvCxnSpPr>
          <p:nvPr/>
        </p:nvCxnSpPr>
        <p:spPr>
          <a:xfrm>
            <a:off x="4953000" y="3501008"/>
            <a:ext cx="0" cy="252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1100695" y="3501008"/>
            <a:ext cx="1224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できない／全介助・一部介助／ある</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p:txBody>
      </p:sp>
      <p:sp>
        <p:nvSpPr>
          <p:cNvPr id="85" name="正方形/長方形 84"/>
          <p:cNvSpPr/>
          <p:nvPr/>
        </p:nvSpPr>
        <p:spPr>
          <a:xfrm>
            <a:off x="7545288" y="3501008"/>
            <a:ext cx="1224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できる／介助なし／ない</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p:txBody>
      </p:sp>
      <p:cxnSp>
        <p:nvCxnSpPr>
          <p:cNvPr id="86" name="直線コネクタ 85"/>
          <p:cNvCxnSpPr>
            <a:endCxn id="88" idx="0"/>
          </p:cNvCxnSpPr>
          <p:nvPr/>
        </p:nvCxnSpPr>
        <p:spPr>
          <a:xfrm>
            <a:off x="1713000" y="3868928"/>
            <a:ext cx="1683" cy="236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191316" y="3861048"/>
            <a:ext cx="1" cy="273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角丸四角形 87"/>
          <p:cNvSpPr/>
          <p:nvPr/>
        </p:nvSpPr>
        <p:spPr>
          <a:xfrm>
            <a:off x="452852" y="4105372"/>
            <a:ext cx="2523661"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a:stCxn id="88" idx="2"/>
            <a:endCxn id="126" idx="0"/>
          </p:cNvCxnSpPr>
          <p:nvPr/>
        </p:nvCxnSpPr>
        <p:spPr>
          <a:xfrm flipH="1">
            <a:off x="1714334" y="5142150"/>
            <a:ext cx="349" cy="187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666451" y="5458446"/>
            <a:ext cx="20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1210278" y="5329518"/>
            <a:ext cx="1008112" cy="252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分岐項目Ｂ</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131" name="角丸四角形 130"/>
          <p:cNvSpPr/>
          <p:nvPr/>
        </p:nvSpPr>
        <p:spPr>
          <a:xfrm>
            <a:off x="37269" y="5704590"/>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コネクタ 132"/>
          <p:cNvCxnSpPr>
            <a:stCxn id="131" idx="0"/>
          </p:cNvCxnSpPr>
          <p:nvPr/>
        </p:nvCxnSpPr>
        <p:spPr>
          <a:xfrm flipH="1" flipV="1">
            <a:off x="680356" y="5458446"/>
            <a:ext cx="1" cy="24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角丸四角形 138"/>
          <p:cNvSpPr/>
          <p:nvPr/>
        </p:nvSpPr>
        <p:spPr>
          <a:xfrm>
            <a:off x="2082649" y="5704590"/>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p:cNvCxnSpPr>
            <a:stCxn id="139" idx="0"/>
          </p:cNvCxnSpPr>
          <p:nvPr/>
        </p:nvCxnSpPr>
        <p:spPr>
          <a:xfrm flipH="1" flipV="1">
            <a:off x="2725736" y="5458446"/>
            <a:ext cx="1" cy="24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角丸四角形 178"/>
          <p:cNvSpPr/>
          <p:nvPr/>
        </p:nvSpPr>
        <p:spPr>
          <a:xfrm>
            <a:off x="7548228" y="4134316"/>
            <a:ext cx="1286175" cy="1036778"/>
          </a:xfrm>
          <a:prstGeom prst="roundRect">
            <a:avLst>
              <a:gd name="adj" fmla="val 26882"/>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3381470" y="4264786"/>
            <a:ext cx="3689850" cy="1108430"/>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n-ea"/>
              </a:rPr>
              <a:t>計測された介護時間の差異が最も大きく出るようグループを分類する聞き取り項目を分岐項目に設定。</a:t>
            </a:r>
            <a:endParaRPr kumimoji="1" lang="ja-JP" altLang="en-US" sz="1600" dirty="0">
              <a:solidFill>
                <a:schemeClr val="tx1"/>
              </a:solidFill>
              <a:latin typeface="+mn-ea"/>
            </a:endParaRPr>
          </a:p>
        </p:txBody>
      </p:sp>
      <p:cxnSp>
        <p:nvCxnSpPr>
          <p:cNvPr id="181" name="直線矢印コネクタ 180"/>
          <p:cNvCxnSpPr>
            <a:stCxn id="180" idx="0"/>
            <a:endCxn id="80" idx="2"/>
          </p:cNvCxnSpPr>
          <p:nvPr/>
        </p:nvCxnSpPr>
        <p:spPr>
          <a:xfrm flipH="1" flipV="1">
            <a:off x="4953000" y="4005064"/>
            <a:ext cx="273395" cy="25972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88" name="正方形/長方形 187"/>
          <p:cNvSpPr/>
          <p:nvPr/>
        </p:nvSpPr>
        <p:spPr>
          <a:xfrm>
            <a:off x="3872880" y="5664256"/>
            <a:ext cx="3198440" cy="1108430"/>
          </a:xfrm>
          <a:prstGeom prst="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n-ea"/>
              </a:rPr>
              <a:t>末端のグループが</a:t>
            </a:r>
            <a:r>
              <a:rPr kumimoji="1" lang="en-US" altLang="ja-JP" sz="1600" dirty="0" smtClean="0">
                <a:solidFill>
                  <a:schemeClr val="tx1"/>
                </a:solidFill>
                <a:latin typeface="+mn-ea"/>
              </a:rPr>
              <a:t>40</a:t>
            </a:r>
            <a:r>
              <a:rPr kumimoji="1" lang="ja-JP" altLang="en-US" sz="1600" dirty="0" smtClean="0">
                <a:solidFill>
                  <a:schemeClr val="tx1"/>
                </a:solidFill>
                <a:latin typeface="+mn-ea"/>
              </a:rPr>
              <a:t>人未満にならないところまで分岐を繰り返す。</a:t>
            </a:r>
            <a:endParaRPr kumimoji="1" lang="ja-JP" altLang="en-US" sz="1600" dirty="0">
              <a:solidFill>
                <a:schemeClr val="tx1"/>
              </a:solidFill>
              <a:latin typeface="+mn-ea"/>
            </a:endParaRPr>
          </a:p>
        </p:txBody>
      </p:sp>
      <p:cxnSp>
        <p:nvCxnSpPr>
          <p:cNvPr id="192" name="直線矢印コネクタ 191"/>
          <p:cNvCxnSpPr>
            <a:stCxn id="188" idx="1"/>
            <a:endCxn id="139" idx="3"/>
          </p:cNvCxnSpPr>
          <p:nvPr/>
        </p:nvCxnSpPr>
        <p:spPr>
          <a:xfrm flipH="1">
            <a:off x="3368824" y="6218471"/>
            <a:ext cx="504056" cy="450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stretch>
            <a:fillRect/>
          </a:stretch>
        </p:blipFill>
        <p:spPr>
          <a:xfrm>
            <a:off x="4001554" y="3038516"/>
            <a:ext cx="251625" cy="396000"/>
          </a:xfrm>
          <a:prstGeom prst="rect">
            <a:avLst/>
          </a:prstGeom>
        </p:spPr>
      </p:pic>
      <p:pic>
        <p:nvPicPr>
          <p:cNvPr id="94" name="図 93"/>
          <p:cNvPicPr>
            <a:picLocks noChangeAspect="1"/>
          </p:cNvPicPr>
          <p:nvPr/>
        </p:nvPicPr>
        <p:blipFill>
          <a:blip r:embed="rId2"/>
          <a:stretch>
            <a:fillRect/>
          </a:stretch>
        </p:blipFill>
        <p:spPr>
          <a:xfrm>
            <a:off x="5274672" y="3072682"/>
            <a:ext cx="251625" cy="396000"/>
          </a:xfrm>
          <a:prstGeom prst="rect">
            <a:avLst/>
          </a:prstGeom>
        </p:spPr>
      </p:pic>
      <p:pic>
        <p:nvPicPr>
          <p:cNvPr id="95" name="図 94"/>
          <p:cNvPicPr>
            <a:picLocks noChangeAspect="1"/>
          </p:cNvPicPr>
          <p:nvPr/>
        </p:nvPicPr>
        <p:blipFill>
          <a:blip r:embed="rId2"/>
          <a:stretch>
            <a:fillRect/>
          </a:stretch>
        </p:blipFill>
        <p:spPr>
          <a:xfrm>
            <a:off x="5887670" y="2987091"/>
            <a:ext cx="251625" cy="396000"/>
          </a:xfrm>
          <a:prstGeom prst="rect">
            <a:avLst/>
          </a:prstGeom>
        </p:spPr>
      </p:pic>
      <p:pic>
        <p:nvPicPr>
          <p:cNvPr id="96" name="図 95"/>
          <p:cNvPicPr>
            <a:picLocks noChangeAspect="1"/>
          </p:cNvPicPr>
          <p:nvPr/>
        </p:nvPicPr>
        <p:blipFill>
          <a:blip r:embed="rId2"/>
          <a:stretch>
            <a:fillRect/>
          </a:stretch>
        </p:blipFill>
        <p:spPr>
          <a:xfrm>
            <a:off x="6858511" y="2550763"/>
            <a:ext cx="251625" cy="396000"/>
          </a:xfrm>
          <a:prstGeom prst="rect">
            <a:avLst/>
          </a:prstGeom>
        </p:spPr>
      </p:pic>
      <p:pic>
        <p:nvPicPr>
          <p:cNvPr id="100" name="図 99"/>
          <p:cNvPicPr>
            <a:picLocks noChangeAspect="1"/>
          </p:cNvPicPr>
          <p:nvPr/>
        </p:nvPicPr>
        <p:blipFill>
          <a:blip r:embed="rId2"/>
          <a:stretch>
            <a:fillRect/>
          </a:stretch>
        </p:blipFill>
        <p:spPr>
          <a:xfrm>
            <a:off x="7742157" y="4247760"/>
            <a:ext cx="251625" cy="396000"/>
          </a:xfrm>
          <a:prstGeom prst="rect">
            <a:avLst/>
          </a:prstGeom>
        </p:spPr>
      </p:pic>
      <p:pic>
        <p:nvPicPr>
          <p:cNvPr id="103" name="図 102"/>
          <p:cNvPicPr>
            <a:picLocks noChangeAspect="1"/>
          </p:cNvPicPr>
          <p:nvPr/>
        </p:nvPicPr>
        <p:blipFill>
          <a:blip r:embed="rId2"/>
          <a:stretch>
            <a:fillRect/>
          </a:stretch>
        </p:blipFill>
        <p:spPr>
          <a:xfrm>
            <a:off x="8391225" y="4227761"/>
            <a:ext cx="251625" cy="396000"/>
          </a:xfrm>
          <a:prstGeom prst="rect">
            <a:avLst/>
          </a:prstGeom>
        </p:spPr>
      </p:pic>
      <p:pic>
        <p:nvPicPr>
          <p:cNvPr id="108" name="図 107"/>
          <p:cNvPicPr>
            <a:picLocks noChangeAspect="1"/>
          </p:cNvPicPr>
          <p:nvPr/>
        </p:nvPicPr>
        <p:blipFill>
          <a:blip r:embed="rId2"/>
          <a:stretch>
            <a:fillRect/>
          </a:stretch>
        </p:blipFill>
        <p:spPr>
          <a:xfrm>
            <a:off x="7845482" y="4724318"/>
            <a:ext cx="251625" cy="396000"/>
          </a:xfrm>
          <a:prstGeom prst="rect">
            <a:avLst/>
          </a:prstGeom>
        </p:spPr>
      </p:pic>
      <p:pic>
        <p:nvPicPr>
          <p:cNvPr id="109" name="図 108"/>
          <p:cNvPicPr>
            <a:picLocks noChangeAspect="1"/>
          </p:cNvPicPr>
          <p:nvPr/>
        </p:nvPicPr>
        <p:blipFill>
          <a:blip r:embed="rId2"/>
          <a:stretch>
            <a:fillRect/>
          </a:stretch>
        </p:blipFill>
        <p:spPr>
          <a:xfrm>
            <a:off x="8348612" y="4724318"/>
            <a:ext cx="251625" cy="396000"/>
          </a:xfrm>
          <a:prstGeom prst="rect">
            <a:avLst/>
          </a:prstGeom>
        </p:spPr>
      </p:pic>
      <p:pic>
        <p:nvPicPr>
          <p:cNvPr id="9" name="図 8"/>
          <p:cNvPicPr>
            <a:picLocks noChangeAspect="1"/>
          </p:cNvPicPr>
          <p:nvPr/>
        </p:nvPicPr>
        <p:blipFill>
          <a:blip r:embed="rId3"/>
          <a:stretch>
            <a:fillRect/>
          </a:stretch>
        </p:blipFill>
        <p:spPr>
          <a:xfrm>
            <a:off x="3353645" y="2982727"/>
            <a:ext cx="251625" cy="396000"/>
          </a:xfrm>
          <a:prstGeom prst="rect">
            <a:avLst/>
          </a:prstGeom>
        </p:spPr>
      </p:pic>
      <p:pic>
        <p:nvPicPr>
          <p:cNvPr id="110" name="図 109"/>
          <p:cNvPicPr>
            <a:picLocks noChangeAspect="1"/>
          </p:cNvPicPr>
          <p:nvPr/>
        </p:nvPicPr>
        <p:blipFill>
          <a:blip r:embed="rId3"/>
          <a:stretch>
            <a:fillRect/>
          </a:stretch>
        </p:blipFill>
        <p:spPr>
          <a:xfrm>
            <a:off x="3033258" y="2440459"/>
            <a:ext cx="251625" cy="396000"/>
          </a:xfrm>
          <a:prstGeom prst="rect">
            <a:avLst/>
          </a:prstGeom>
        </p:spPr>
      </p:pic>
      <p:pic>
        <p:nvPicPr>
          <p:cNvPr id="111" name="図 110"/>
          <p:cNvPicPr>
            <a:picLocks noChangeAspect="1"/>
          </p:cNvPicPr>
          <p:nvPr/>
        </p:nvPicPr>
        <p:blipFill>
          <a:blip r:embed="rId3"/>
          <a:stretch>
            <a:fillRect/>
          </a:stretch>
        </p:blipFill>
        <p:spPr>
          <a:xfrm>
            <a:off x="2819128" y="3025663"/>
            <a:ext cx="251625" cy="396000"/>
          </a:xfrm>
          <a:prstGeom prst="rect">
            <a:avLst/>
          </a:prstGeom>
        </p:spPr>
      </p:pic>
      <p:pic>
        <p:nvPicPr>
          <p:cNvPr id="112" name="図 111"/>
          <p:cNvPicPr>
            <a:picLocks noChangeAspect="1"/>
          </p:cNvPicPr>
          <p:nvPr/>
        </p:nvPicPr>
        <p:blipFill>
          <a:blip r:embed="rId3"/>
          <a:stretch>
            <a:fillRect/>
          </a:stretch>
        </p:blipFill>
        <p:spPr>
          <a:xfrm>
            <a:off x="4463618" y="2532635"/>
            <a:ext cx="251625" cy="396000"/>
          </a:xfrm>
          <a:prstGeom prst="rect">
            <a:avLst/>
          </a:prstGeom>
        </p:spPr>
      </p:pic>
      <p:pic>
        <p:nvPicPr>
          <p:cNvPr id="113" name="図 112"/>
          <p:cNvPicPr>
            <a:picLocks noChangeAspect="1"/>
          </p:cNvPicPr>
          <p:nvPr/>
        </p:nvPicPr>
        <p:blipFill>
          <a:blip r:embed="rId3"/>
          <a:stretch>
            <a:fillRect/>
          </a:stretch>
        </p:blipFill>
        <p:spPr>
          <a:xfrm>
            <a:off x="5249750" y="2586727"/>
            <a:ext cx="251625" cy="396000"/>
          </a:xfrm>
          <a:prstGeom prst="rect">
            <a:avLst/>
          </a:prstGeom>
        </p:spPr>
      </p:pic>
      <p:pic>
        <p:nvPicPr>
          <p:cNvPr id="120" name="図 119"/>
          <p:cNvPicPr>
            <a:picLocks noChangeAspect="1"/>
          </p:cNvPicPr>
          <p:nvPr/>
        </p:nvPicPr>
        <p:blipFill>
          <a:blip r:embed="rId3"/>
          <a:stretch>
            <a:fillRect/>
          </a:stretch>
        </p:blipFill>
        <p:spPr>
          <a:xfrm>
            <a:off x="567635" y="5774743"/>
            <a:ext cx="251625" cy="396000"/>
          </a:xfrm>
          <a:prstGeom prst="rect">
            <a:avLst/>
          </a:prstGeom>
        </p:spPr>
      </p:pic>
      <p:pic>
        <p:nvPicPr>
          <p:cNvPr id="121" name="図 120"/>
          <p:cNvPicPr>
            <a:picLocks noChangeAspect="1"/>
          </p:cNvPicPr>
          <p:nvPr/>
        </p:nvPicPr>
        <p:blipFill>
          <a:blip r:embed="rId3"/>
          <a:stretch>
            <a:fillRect/>
          </a:stretch>
        </p:blipFill>
        <p:spPr>
          <a:xfrm>
            <a:off x="164754" y="5871672"/>
            <a:ext cx="251625" cy="396000"/>
          </a:xfrm>
          <a:prstGeom prst="rect">
            <a:avLst/>
          </a:prstGeom>
        </p:spPr>
      </p:pic>
      <p:pic>
        <p:nvPicPr>
          <p:cNvPr id="123" name="図 122"/>
          <p:cNvPicPr>
            <a:picLocks noChangeAspect="1"/>
          </p:cNvPicPr>
          <p:nvPr/>
        </p:nvPicPr>
        <p:blipFill>
          <a:blip r:embed="rId3"/>
          <a:stretch>
            <a:fillRect/>
          </a:stretch>
        </p:blipFill>
        <p:spPr>
          <a:xfrm>
            <a:off x="331138" y="6306520"/>
            <a:ext cx="251625" cy="396000"/>
          </a:xfrm>
          <a:prstGeom prst="rect">
            <a:avLst/>
          </a:prstGeom>
        </p:spPr>
      </p:pic>
      <p:pic>
        <p:nvPicPr>
          <p:cNvPr id="124" name="図 123"/>
          <p:cNvPicPr>
            <a:picLocks noChangeAspect="1"/>
          </p:cNvPicPr>
          <p:nvPr/>
        </p:nvPicPr>
        <p:blipFill>
          <a:blip r:embed="rId3"/>
          <a:stretch>
            <a:fillRect/>
          </a:stretch>
        </p:blipFill>
        <p:spPr>
          <a:xfrm>
            <a:off x="949957" y="5830318"/>
            <a:ext cx="251625" cy="396000"/>
          </a:xfrm>
          <a:prstGeom prst="rect">
            <a:avLst/>
          </a:prstGeom>
        </p:spPr>
      </p:pic>
      <p:pic>
        <p:nvPicPr>
          <p:cNvPr id="125" name="図 124"/>
          <p:cNvPicPr>
            <a:picLocks noChangeAspect="1"/>
          </p:cNvPicPr>
          <p:nvPr/>
        </p:nvPicPr>
        <p:blipFill>
          <a:blip r:embed="rId3"/>
          <a:stretch>
            <a:fillRect/>
          </a:stretch>
        </p:blipFill>
        <p:spPr>
          <a:xfrm>
            <a:off x="821318" y="6309538"/>
            <a:ext cx="251625" cy="396000"/>
          </a:xfrm>
          <a:prstGeom prst="rect">
            <a:avLst/>
          </a:prstGeom>
        </p:spPr>
      </p:pic>
      <p:pic>
        <p:nvPicPr>
          <p:cNvPr id="11" name="図 10"/>
          <p:cNvPicPr>
            <a:picLocks noChangeAspect="1"/>
          </p:cNvPicPr>
          <p:nvPr/>
        </p:nvPicPr>
        <p:blipFill>
          <a:blip r:embed="rId4"/>
          <a:stretch>
            <a:fillRect/>
          </a:stretch>
        </p:blipFill>
        <p:spPr>
          <a:xfrm>
            <a:off x="3734602" y="2604915"/>
            <a:ext cx="251625" cy="396000"/>
          </a:xfrm>
          <a:prstGeom prst="rect">
            <a:avLst/>
          </a:prstGeom>
        </p:spPr>
      </p:pic>
      <p:pic>
        <p:nvPicPr>
          <p:cNvPr id="138" name="図 137"/>
          <p:cNvPicPr>
            <a:picLocks noChangeAspect="1"/>
          </p:cNvPicPr>
          <p:nvPr/>
        </p:nvPicPr>
        <p:blipFill>
          <a:blip r:embed="rId4"/>
          <a:stretch>
            <a:fillRect/>
          </a:stretch>
        </p:blipFill>
        <p:spPr>
          <a:xfrm>
            <a:off x="4661674" y="3015694"/>
            <a:ext cx="251625" cy="396000"/>
          </a:xfrm>
          <a:prstGeom prst="rect">
            <a:avLst/>
          </a:prstGeom>
        </p:spPr>
      </p:pic>
      <p:pic>
        <p:nvPicPr>
          <p:cNvPr id="141" name="図 140"/>
          <p:cNvPicPr>
            <a:picLocks noChangeAspect="1"/>
          </p:cNvPicPr>
          <p:nvPr/>
        </p:nvPicPr>
        <p:blipFill>
          <a:blip r:embed="rId4"/>
          <a:stretch>
            <a:fillRect/>
          </a:stretch>
        </p:blipFill>
        <p:spPr>
          <a:xfrm>
            <a:off x="6123443" y="2492896"/>
            <a:ext cx="251625" cy="396000"/>
          </a:xfrm>
          <a:prstGeom prst="rect">
            <a:avLst/>
          </a:prstGeom>
        </p:spPr>
      </p:pic>
      <p:pic>
        <p:nvPicPr>
          <p:cNvPr id="142" name="図 141"/>
          <p:cNvPicPr>
            <a:picLocks noChangeAspect="1"/>
          </p:cNvPicPr>
          <p:nvPr/>
        </p:nvPicPr>
        <p:blipFill>
          <a:blip r:embed="rId4"/>
          <a:stretch>
            <a:fillRect/>
          </a:stretch>
        </p:blipFill>
        <p:spPr>
          <a:xfrm>
            <a:off x="6496602" y="2946763"/>
            <a:ext cx="251625" cy="396000"/>
          </a:xfrm>
          <a:prstGeom prst="rect">
            <a:avLst/>
          </a:prstGeom>
        </p:spPr>
      </p:pic>
      <p:pic>
        <p:nvPicPr>
          <p:cNvPr id="144" name="図 143"/>
          <p:cNvPicPr>
            <a:picLocks noChangeAspect="1"/>
          </p:cNvPicPr>
          <p:nvPr/>
        </p:nvPicPr>
        <p:blipFill>
          <a:blip r:embed="rId3"/>
          <a:stretch>
            <a:fillRect/>
          </a:stretch>
        </p:blipFill>
        <p:spPr>
          <a:xfrm>
            <a:off x="1772633" y="4159529"/>
            <a:ext cx="251625" cy="396000"/>
          </a:xfrm>
          <a:prstGeom prst="rect">
            <a:avLst/>
          </a:prstGeom>
        </p:spPr>
      </p:pic>
      <p:pic>
        <p:nvPicPr>
          <p:cNvPr id="149" name="図 148"/>
          <p:cNvPicPr>
            <a:picLocks noChangeAspect="1"/>
          </p:cNvPicPr>
          <p:nvPr/>
        </p:nvPicPr>
        <p:blipFill>
          <a:blip r:embed="rId3"/>
          <a:stretch>
            <a:fillRect/>
          </a:stretch>
        </p:blipFill>
        <p:spPr>
          <a:xfrm>
            <a:off x="956802" y="4176841"/>
            <a:ext cx="251625" cy="396000"/>
          </a:xfrm>
          <a:prstGeom prst="rect">
            <a:avLst/>
          </a:prstGeom>
        </p:spPr>
      </p:pic>
      <p:pic>
        <p:nvPicPr>
          <p:cNvPr id="154" name="図 153"/>
          <p:cNvPicPr>
            <a:picLocks noChangeAspect="1"/>
          </p:cNvPicPr>
          <p:nvPr/>
        </p:nvPicPr>
        <p:blipFill>
          <a:blip r:embed="rId3"/>
          <a:stretch>
            <a:fillRect/>
          </a:stretch>
        </p:blipFill>
        <p:spPr>
          <a:xfrm>
            <a:off x="873826" y="4708021"/>
            <a:ext cx="251625" cy="396000"/>
          </a:xfrm>
          <a:prstGeom prst="rect">
            <a:avLst/>
          </a:prstGeom>
        </p:spPr>
      </p:pic>
      <p:pic>
        <p:nvPicPr>
          <p:cNvPr id="155" name="図 154"/>
          <p:cNvPicPr>
            <a:picLocks noChangeAspect="1"/>
          </p:cNvPicPr>
          <p:nvPr/>
        </p:nvPicPr>
        <p:blipFill>
          <a:blip r:embed="rId3"/>
          <a:stretch>
            <a:fillRect/>
          </a:stretch>
        </p:blipFill>
        <p:spPr>
          <a:xfrm>
            <a:off x="1747571" y="4688318"/>
            <a:ext cx="251625" cy="396000"/>
          </a:xfrm>
          <a:prstGeom prst="rect">
            <a:avLst/>
          </a:prstGeom>
        </p:spPr>
      </p:pic>
      <p:pic>
        <p:nvPicPr>
          <p:cNvPr id="156" name="図 155"/>
          <p:cNvPicPr>
            <a:picLocks noChangeAspect="1"/>
          </p:cNvPicPr>
          <p:nvPr/>
        </p:nvPicPr>
        <p:blipFill>
          <a:blip r:embed="rId3"/>
          <a:stretch>
            <a:fillRect/>
          </a:stretch>
        </p:blipFill>
        <p:spPr>
          <a:xfrm>
            <a:off x="2498547" y="4701593"/>
            <a:ext cx="251625" cy="396000"/>
          </a:xfrm>
          <a:prstGeom prst="rect">
            <a:avLst/>
          </a:prstGeom>
        </p:spPr>
      </p:pic>
      <p:pic>
        <p:nvPicPr>
          <p:cNvPr id="157" name="図 156"/>
          <p:cNvPicPr>
            <a:picLocks noChangeAspect="1"/>
          </p:cNvPicPr>
          <p:nvPr/>
        </p:nvPicPr>
        <p:blipFill>
          <a:blip r:embed="rId4"/>
          <a:stretch>
            <a:fillRect/>
          </a:stretch>
        </p:blipFill>
        <p:spPr>
          <a:xfrm>
            <a:off x="1317764" y="4321555"/>
            <a:ext cx="251625" cy="396000"/>
          </a:xfrm>
          <a:prstGeom prst="rect">
            <a:avLst/>
          </a:prstGeom>
        </p:spPr>
      </p:pic>
      <p:pic>
        <p:nvPicPr>
          <p:cNvPr id="158" name="図 157"/>
          <p:cNvPicPr>
            <a:picLocks noChangeAspect="1"/>
          </p:cNvPicPr>
          <p:nvPr/>
        </p:nvPicPr>
        <p:blipFill>
          <a:blip r:embed="rId4"/>
          <a:stretch>
            <a:fillRect/>
          </a:stretch>
        </p:blipFill>
        <p:spPr>
          <a:xfrm>
            <a:off x="2170639" y="4445760"/>
            <a:ext cx="251625" cy="396000"/>
          </a:xfrm>
          <a:prstGeom prst="rect">
            <a:avLst/>
          </a:prstGeom>
        </p:spPr>
      </p:pic>
      <p:pic>
        <p:nvPicPr>
          <p:cNvPr id="159" name="図 158"/>
          <p:cNvPicPr>
            <a:picLocks noChangeAspect="1"/>
          </p:cNvPicPr>
          <p:nvPr/>
        </p:nvPicPr>
        <p:blipFill>
          <a:blip r:embed="rId4"/>
          <a:stretch>
            <a:fillRect/>
          </a:stretch>
        </p:blipFill>
        <p:spPr>
          <a:xfrm>
            <a:off x="2586380" y="4195802"/>
            <a:ext cx="251625" cy="396000"/>
          </a:xfrm>
          <a:prstGeom prst="rect">
            <a:avLst/>
          </a:prstGeom>
        </p:spPr>
      </p:pic>
      <p:pic>
        <p:nvPicPr>
          <p:cNvPr id="160" name="図 159"/>
          <p:cNvPicPr>
            <a:picLocks noChangeAspect="1"/>
          </p:cNvPicPr>
          <p:nvPr/>
        </p:nvPicPr>
        <p:blipFill>
          <a:blip r:embed="rId4"/>
          <a:stretch>
            <a:fillRect/>
          </a:stretch>
        </p:blipFill>
        <p:spPr>
          <a:xfrm>
            <a:off x="551395" y="4433632"/>
            <a:ext cx="251625" cy="396000"/>
          </a:xfrm>
          <a:prstGeom prst="rect">
            <a:avLst/>
          </a:prstGeom>
        </p:spPr>
      </p:pic>
      <p:pic>
        <p:nvPicPr>
          <p:cNvPr id="161" name="図 160"/>
          <p:cNvPicPr>
            <a:picLocks noChangeAspect="1"/>
          </p:cNvPicPr>
          <p:nvPr/>
        </p:nvPicPr>
        <p:blipFill>
          <a:blip r:embed="rId4"/>
          <a:stretch>
            <a:fillRect/>
          </a:stretch>
        </p:blipFill>
        <p:spPr>
          <a:xfrm>
            <a:off x="2921871" y="5858430"/>
            <a:ext cx="251625" cy="396000"/>
          </a:xfrm>
          <a:prstGeom prst="rect">
            <a:avLst/>
          </a:prstGeom>
        </p:spPr>
      </p:pic>
      <p:pic>
        <p:nvPicPr>
          <p:cNvPr id="162" name="図 161"/>
          <p:cNvPicPr>
            <a:picLocks noChangeAspect="1"/>
          </p:cNvPicPr>
          <p:nvPr/>
        </p:nvPicPr>
        <p:blipFill>
          <a:blip r:embed="rId4"/>
          <a:stretch>
            <a:fillRect/>
          </a:stretch>
        </p:blipFill>
        <p:spPr>
          <a:xfrm>
            <a:off x="2235771" y="6254430"/>
            <a:ext cx="251625" cy="396000"/>
          </a:xfrm>
          <a:prstGeom prst="rect">
            <a:avLst/>
          </a:prstGeom>
        </p:spPr>
      </p:pic>
      <p:pic>
        <p:nvPicPr>
          <p:cNvPr id="163" name="図 162"/>
          <p:cNvPicPr>
            <a:picLocks noChangeAspect="1"/>
          </p:cNvPicPr>
          <p:nvPr/>
        </p:nvPicPr>
        <p:blipFill>
          <a:blip r:embed="rId4"/>
          <a:stretch>
            <a:fillRect/>
          </a:stretch>
        </p:blipFill>
        <p:spPr>
          <a:xfrm>
            <a:off x="2737313" y="6279438"/>
            <a:ext cx="251625" cy="396000"/>
          </a:xfrm>
          <a:prstGeom prst="rect">
            <a:avLst/>
          </a:prstGeom>
        </p:spPr>
      </p:pic>
      <p:pic>
        <p:nvPicPr>
          <p:cNvPr id="167" name="図 166"/>
          <p:cNvPicPr>
            <a:picLocks noChangeAspect="1"/>
          </p:cNvPicPr>
          <p:nvPr/>
        </p:nvPicPr>
        <p:blipFill>
          <a:blip r:embed="rId4"/>
          <a:stretch>
            <a:fillRect/>
          </a:stretch>
        </p:blipFill>
        <p:spPr>
          <a:xfrm>
            <a:off x="2446770" y="5822234"/>
            <a:ext cx="251625" cy="396000"/>
          </a:xfrm>
          <a:prstGeom prst="rect">
            <a:avLst/>
          </a:prstGeom>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10</a:t>
            </a:fld>
            <a:endParaRPr lang="ja-JP" altLang="en-US"/>
          </a:p>
        </p:txBody>
      </p:sp>
    </p:spTree>
    <p:extLst>
      <p:ext uri="{BB962C8B-B14F-4D97-AF65-F5344CB8AC3E}">
        <p14:creationId xmlns:p14="http://schemas.microsoft.com/office/powerpoint/2010/main" val="172219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3084" y="1844675"/>
            <a:ext cx="7059832" cy="4032250"/>
          </a:xfrm>
          <a:noFill/>
        </p:spPr>
      </p:pic>
      <p:sp>
        <p:nvSpPr>
          <p:cNvPr id="5" name="正方形/長方形 4"/>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特別な医療が提供されている場合の時間の加算</a:t>
            </a:r>
            <a:endParaRPr lang="ja-JP" altLang="en-US" sz="3200" dirty="0">
              <a:latin typeface="+mj-lt"/>
            </a:endParaRPr>
          </a:p>
        </p:txBody>
      </p:sp>
      <p:sp>
        <p:nvSpPr>
          <p:cNvPr id="6" name="コンテンツ プレースホルダ 3"/>
          <p:cNvSpPr txBox="1">
            <a:spLocks/>
          </p:cNvSpPr>
          <p:nvPr/>
        </p:nvSpPr>
        <p:spPr bwMode="auto">
          <a:xfrm>
            <a:off x="872321" y="908050"/>
            <a:ext cx="8220500" cy="1079500"/>
          </a:xfrm>
          <a:prstGeom prst="rect">
            <a:avLst/>
          </a:prstGeom>
          <a:noFill/>
          <a:ln w="9525">
            <a:noFill/>
            <a:miter lim="800000"/>
            <a:headEnd/>
            <a:tailEnd/>
          </a:ln>
        </p:spPr>
        <p:txBody>
          <a:bodyPr/>
          <a:lstStyle/>
          <a:p>
            <a:pPr marL="342900" indent="-342900" eaLnBrk="0" hangingPunct="0">
              <a:spcBef>
                <a:spcPct val="20000"/>
              </a:spcBef>
              <a:defRPr/>
            </a:pPr>
            <a:r>
              <a:rPr lang="ja-JP" altLang="en-US" sz="2400" dirty="0">
                <a:latin typeface="+mn-lt"/>
                <a:ea typeface="+mn-ea"/>
              </a:rPr>
              <a:t>特別な医療の提供がなされている場合については、</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８つの生活場面に要するケア時間</a:t>
            </a:r>
            <a:r>
              <a:rPr lang="ja-JP" altLang="en-US" sz="2400" dirty="0" smtClean="0">
                <a:latin typeface="+mn-lt"/>
                <a:ea typeface="+mn-ea"/>
              </a:rPr>
              <a:t>に下記</a:t>
            </a:r>
            <a:r>
              <a:rPr lang="ja-JP" altLang="en-US" sz="2400" dirty="0">
                <a:latin typeface="+mn-lt"/>
                <a:ea typeface="+mn-ea"/>
              </a:rPr>
              <a:t>の時間を加算。</a:t>
            </a:r>
            <a:endParaRPr lang="en-US" altLang="ja-JP" sz="2400" dirty="0">
              <a:latin typeface="+mn-lt"/>
              <a:ea typeface="+mn-ea"/>
            </a:endParaRPr>
          </a:p>
        </p:txBody>
      </p:sp>
      <p:sp>
        <p:nvSpPr>
          <p:cNvPr id="7" name="コンテンツ プレースホルダ 3"/>
          <p:cNvSpPr txBox="1">
            <a:spLocks/>
          </p:cNvSpPr>
          <p:nvPr/>
        </p:nvSpPr>
        <p:spPr bwMode="auto">
          <a:xfrm>
            <a:off x="486010" y="5876925"/>
            <a:ext cx="8860922" cy="865188"/>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2400" dirty="0">
                <a:latin typeface="+mn-lt"/>
                <a:ea typeface="+mn-ea"/>
              </a:rPr>
              <a:t>要介護認定等基準時間　＝　</a:t>
            </a:r>
            <a:r>
              <a:rPr lang="en-US" altLang="ja-JP" sz="2400" dirty="0">
                <a:latin typeface="+mn-lt"/>
                <a:ea typeface="+mn-ea"/>
              </a:rPr>
              <a:t>130.6</a:t>
            </a:r>
            <a:r>
              <a:rPr lang="ja-JP" altLang="en-US" sz="2400" dirty="0">
                <a:latin typeface="+mn-lt"/>
                <a:ea typeface="+mn-ea"/>
              </a:rPr>
              <a:t>　＋　</a:t>
            </a:r>
            <a:r>
              <a:rPr lang="en-US" altLang="ja-JP" sz="2400" u="sng" dirty="0">
                <a:latin typeface="+mn-lt"/>
                <a:ea typeface="+mn-ea"/>
              </a:rPr>
              <a:t>8.5</a:t>
            </a:r>
            <a:r>
              <a:rPr lang="ja-JP" altLang="en-US" sz="2400" dirty="0">
                <a:latin typeface="+mn-lt"/>
                <a:ea typeface="+mn-ea"/>
              </a:rPr>
              <a:t>　＝　</a:t>
            </a:r>
            <a:r>
              <a:rPr lang="en-US" altLang="ja-JP" sz="2400" dirty="0">
                <a:latin typeface="+mn-lt"/>
                <a:ea typeface="+mn-ea"/>
              </a:rPr>
              <a:t>139.1</a:t>
            </a:r>
            <a:r>
              <a:rPr lang="ja-JP" altLang="en-US" sz="2400" dirty="0">
                <a:latin typeface="+mn-lt"/>
                <a:ea typeface="+mn-ea"/>
              </a:rPr>
              <a:t>分　</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　　　  </a:t>
            </a:r>
            <a:r>
              <a:rPr lang="en-US" altLang="ja-JP" sz="2400" dirty="0">
                <a:latin typeface="+mn-lt"/>
                <a:ea typeface="+mn-ea"/>
              </a:rPr>
              <a:t>※</a:t>
            </a:r>
            <a:r>
              <a:rPr lang="ja-JP" altLang="en-US" sz="2400" dirty="0">
                <a:latin typeface="+mn-lt"/>
                <a:ea typeface="+mn-ea"/>
              </a:rPr>
              <a:t>「点滴の管理」ありの場合</a:t>
            </a:r>
            <a:endParaRPr lang="en-US" altLang="ja-JP" sz="2400"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11</a:t>
            </a:fld>
            <a:endParaRPr lang="ja-JP" altLang="en-US"/>
          </a:p>
        </p:txBody>
      </p:sp>
    </p:spTree>
    <p:extLst>
      <p:ext uri="{BB962C8B-B14F-4D97-AF65-F5344CB8AC3E}">
        <p14:creationId xmlns:p14="http://schemas.microsoft.com/office/powerpoint/2010/main" val="11773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15" y="0"/>
            <a:ext cx="992394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要介護認定基準時間</a:t>
            </a:r>
            <a:endParaRPr lang="ja-JP" altLang="en-US" sz="3200" dirty="0">
              <a:solidFill>
                <a:prstClr val="white"/>
              </a:solidFill>
            </a:endParaRPr>
          </a:p>
        </p:txBody>
      </p:sp>
      <p:graphicFrame>
        <p:nvGraphicFramePr>
          <p:cNvPr id="5" name="表 4"/>
          <p:cNvGraphicFramePr>
            <a:graphicFrameLocks noGrp="1"/>
          </p:cNvGraphicFramePr>
          <p:nvPr/>
        </p:nvGraphicFramePr>
        <p:xfrm>
          <a:off x="1568450" y="1981200"/>
          <a:ext cx="6604000" cy="323850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12</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 name="正方形/長方形 1"/>
          <p:cNvSpPr/>
          <p:nvPr/>
        </p:nvSpPr>
        <p:spPr>
          <a:xfrm flipV="1">
            <a:off x="581004" y="4925990"/>
            <a:ext cx="8434316" cy="1202315"/>
          </a:xfrm>
          <a:prstGeom prst="rect">
            <a:avLst/>
          </a:prstGeom>
          <a:solidFill>
            <a:srgbClr val="FFC000">
              <a:alpha val="10000"/>
            </a:srgbClr>
          </a:solidFill>
          <a:ln w="127000" cmpd="dbl">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13</a:t>
            </a:fld>
            <a:endParaRPr lang="ja-JP" altLang="en-US"/>
          </a:p>
        </p:txBody>
      </p:sp>
    </p:spTree>
    <p:extLst>
      <p:ext uri="{BB962C8B-B14F-4D97-AF65-F5344CB8AC3E}">
        <p14:creationId xmlns:p14="http://schemas.microsoft.com/office/powerpoint/2010/main" val="270358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495539" y="1146649"/>
            <a:ext cx="8914923" cy="4510110"/>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a:t>　</a:t>
            </a:r>
            <a:r>
              <a:rPr lang="ja-JP" altLang="en-US" sz="2800" dirty="0" err="1"/>
              <a:t>ｰ</a:t>
            </a:r>
            <a:r>
              <a:rPr lang="ja-JP" altLang="en-US" sz="2800" dirty="0"/>
              <a:t> </a:t>
            </a:r>
            <a:r>
              <a:rPr lang="en-US" altLang="ja-JP" sz="2800" dirty="0" smtClean="0"/>
              <a:t>Step1:</a:t>
            </a:r>
            <a:r>
              <a:rPr lang="ja-JP" altLang="en-US" sz="2800" dirty="0" smtClean="0"/>
              <a:t>一次判定の修正・確定</a:t>
            </a:r>
            <a:endParaRPr lang="en-US" altLang="ja-JP" sz="2800" dirty="0" smtClean="0"/>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err="1" smtClean="0"/>
              <a:t>ｰ</a:t>
            </a:r>
            <a:r>
              <a:rPr lang="ja-JP" altLang="en-US" sz="2800" dirty="0" smtClean="0"/>
              <a:t> </a:t>
            </a:r>
            <a:r>
              <a:rPr lang="en-US" altLang="ja-JP" sz="2800" dirty="0" smtClean="0"/>
              <a:t>Step2:</a:t>
            </a:r>
            <a:r>
              <a:rPr lang="ja-JP" altLang="en-US" sz="2800" dirty="0" smtClean="0"/>
              <a:t>介護の手間にかかる審査判定</a:t>
            </a:r>
            <a:endParaRPr lang="en-US" altLang="ja-JP" sz="2800" dirty="0"/>
          </a:p>
          <a:p>
            <a:pPr marL="0" indent="0" eaLnBrk="1" hangingPunct="1">
              <a:buNone/>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endParaRPr lang="en-US" altLang="ja-JP" u="sng" dirty="0" smtClean="0">
              <a:effectLst>
                <a:outerShdw blurRad="38100" dist="38100" dir="2700000" algn="tl">
                  <a:srgbClr val="C0C0C0"/>
                </a:outerShdw>
              </a:effectLst>
            </a:endParaRPr>
          </a:p>
          <a:p>
            <a:pPr marL="0" indent="0" eaLnBrk="1" hangingPunct="1">
              <a:buNone/>
              <a:defRPr/>
            </a:pPr>
            <a:r>
              <a:rPr lang="ja-JP" altLang="en-US" sz="2800" dirty="0" smtClean="0"/>
              <a:t>　　</a:t>
            </a:r>
            <a:r>
              <a:rPr lang="ja-JP" altLang="en-US" sz="2800" dirty="0" err="1" smtClean="0"/>
              <a:t>ｰ</a:t>
            </a:r>
            <a:r>
              <a:rPr lang="ja-JP" altLang="en-US" sz="2800" dirty="0" smtClean="0"/>
              <a:t> </a:t>
            </a:r>
            <a:r>
              <a:rPr lang="en-US" altLang="ja-JP" sz="2800" dirty="0" smtClean="0"/>
              <a:t>Step3:</a:t>
            </a:r>
            <a:r>
              <a:rPr lang="ja-JP" altLang="en-US" sz="2800" dirty="0" smtClean="0"/>
              <a:t>療養に関する意見（有効期間を含む）</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14</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781704" y="17780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898650" y="927100"/>
            <a:ext cx="61087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442104" y="1828801"/>
            <a:ext cx="5021792"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1781704" y="27559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46804" y="2781301"/>
            <a:ext cx="6012392"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1781704" y="5295900"/>
            <a:ext cx="6342592"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46804" y="5321301"/>
            <a:ext cx="6012392"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787900" y="2349500"/>
            <a:ext cx="330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572815" y="3302000"/>
            <a:ext cx="343958"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898521" y="3302000"/>
            <a:ext cx="302683"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627345" y="3898900"/>
            <a:ext cx="5324475"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787900" y="1409700"/>
            <a:ext cx="3302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06667" y="1339873"/>
            <a:ext cx="8970512"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1031875" y="10795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875" y="10795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4425" y="1143001"/>
            <a:ext cx="5021792"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114425" y="1651003"/>
            <a:ext cx="6507692"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16</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98546" y="1052513"/>
            <a:ext cx="9437462"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506667" y="2278083"/>
            <a:ext cx="8970512"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1031875" y="8763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1875" y="8763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4425" y="939801"/>
            <a:ext cx="5902325"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114425" y="1511303"/>
            <a:ext cx="6507692" cy="584775"/>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18</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1622322"/>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smtClean="0">
                <a:solidFill>
                  <a:prstClr val="black"/>
                </a:solidFill>
                <a:latin typeface="+mn-ea"/>
              </a:rPr>
              <a:t>（１）要介護認定の仕組みと手順</a:t>
            </a:r>
            <a:endParaRPr lang="en-US" altLang="ja-JP" sz="4800" dirty="0" smtClean="0">
              <a:solidFill>
                <a:prstClr val="black"/>
              </a:solidFill>
              <a:latin typeface="+mn-ea"/>
            </a:endParaRPr>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1</a:t>
            </a:fld>
            <a:endParaRPr lang="ja-JP" altLang="en-US"/>
          </a:p>
        </p:txBody>
      </p:sp>
    </p:spTree>
    <p:extLst>
      <p:ext uri="{BB962C8B-B14F-4D97-AF65-F5344CB8AC3E}">
        <p14:creationId xmlns:p14="http://schemas.microsoft.com/office/powerpoint/2010/main" val="3532694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70011" y="765175"/>
            <a:ext cx="9365991"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19</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270011" y="836629"/>
            <a:ext cx="9365991"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20</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70011" y="836613"/>
            <a:ext cx="9292930" cy="5616575"/>
          </a:xfrm>
        </p:spPr>
        <p:txBody>
          <a:bodyPr/>
          <a:lstStyle/>
          <a:p>
            <a:pPr eaLnBrk="1" hangingPunct="1"/>
            <a:r>
              <a:rPr lang="ja-JP" altLang="en-US" dirty="0" smtClean="0"/>
              <a:t>以下の、</a:t>
            </a:r>
            <a:r>
              <a:rPr lang="ja-JP" altLang="en-US" u="sng" dirty="0" smtClean="0"/>
              <a:t>いずれか一つ</a:t>
            </a:r>
            <a:r>
              <a:rPr lang="ja-JP" altLang="en-US" dirty="0" smtClean="0"/>
              <a:t>にでも該当すれば「要介護１」</a:t>
            </a:r>
          </a:p>
          <a:p>
            <a:pPr lvl="1" eaLnBrk="1" hangingPunct="1"/>
            <a:r>
              <a:rPr lang="ja-JP" altLang="en-US" dirty="0" smtClean="0"/>
              <a:t>認知機能や思考・感情等の障害により予防給付等の利用に係る適切な理解が困難である場合（目安として認知症高齢者の日常生活自立度</a:t>
            </a:r>
            <a:r>
              <a:rPr lang="en-US" altLang="ja-JP" dirty="0" smtClean="0"/>
              <a:t>Ⅱ</a:t>
            </a:r>
            <a:r>
              <a:rPr lang="ja-JP" altLang="en-US" dirty="0" smtClean="0"/>
              <a:t>以上）</a:t>
            </a:r>
          </a:p>
          <a:p>
            <a:pPr lvl="1" eaLnBrk="1" hangingPunct="1"/>
            <a:r>
              <a:rPr lang="ja-JP" altLang="en-US" dirty="0" smtClean="0"/>
              <a:t>短期間で心身の状態が変化することが予測され、それに伴い、要介護度の重度化も短期的に生ずるおそれが高く、概ね</a:t>
            </a:r>
            <a:r>
              <a:rPr lang="en-US" altLang="ja-JP" dirty="0" smtClean="0"/>
              <a:t>6</a:t>
            </a:r>
            <a:r>
              <a:rPr lang="ja-JP" altLang="en-US" dirty="0" smtClean="0"/>
              <a:t>か月程度以内に要介護状態等の再評価が必要な場合</a:t>
            </a:r>
          </a:p>
          <a:p>
            <a:pPr lvl="1" eaLnBrk="1" hangingPunct="1"/>
            <a:endParaRPr lang="ja-JP" altLang="en-US" dirty="0" smtClean="0"/>
          </a:p>
          <a:p>
            <a:pPr eaLnBrk="1" hangingPunct="1"/>
            <a:r>
              <a:rPr lang="ja-JP" altLang="en-US" dirty="0" smtClean="0"/>
              <a:t>いずれにも該当しなければ「要支援</a:t>
            </a:r>
            <a:r>
              <a:rPr lang="en-US" altLang="ja-JP" dirty="0" smtClean="0"/>
              <a:t>2</a:t>
            </a:r>
            <a:r>
              <a:rPr lang="ja-JP" altLang="en-US" dirty="0" smtClean="0"/>
              <a:t>」</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21</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idx="1"/>
          </p:nvPr>
        </p:nvSpPr>
        <p:spPr>
          <a:xfrm>
            <a:off x="198611" y="765178"/>
            <a:ext cx="9508933"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70047" y="3644919"/>
            <a:ext cx="7518839" cy="2581275"/>
          </a:xfrm>
          <a:prstGeom prst="rect">
            <a:avLst/>
          </a:prstGeom>
          <a:noFill/>
          <a:ln w="9525">
            <a:noFill/>
            <a:miter lim="800000"/>
            <a:headEnd/>
            <a:tailEnd/>
          </a:ln>
        </p:spPr>
      </p:pic>
      <p:sp>
        <p:nvSpPr>
          <p:cNvPr id="16388" name="Oval 6"/>
          <p:cNvSpPr>
            <a:spLocks noChangeArrowheads="1"/>
          </p:cNvSpPr>
          <p:nvPr/>
        </p:nvSpPr>
        <p:spPr bwMode="auto">
          <a:xfrm>
            <a:off x="4736221" y="5229619"/>
            <a:ext cx="937076"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817817" y="5445125"/>
            <a:ext cx="1728030"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7169511" y="5157984"/>
            <a:ext cx="2611105" cy="646331"/>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5385927" y="2721172"/>
            <a:ext cx="4321665" cy="646331"/>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955992" y="3429000"/>
            <a:ext cx="1062549"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837850" y="4797425"/>
            <a:ext cx="1346848"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5312867" y="6309119"/>
            <a:ext cx="4467785"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22</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6105292" y="2289569"/>
            <a:ext cx="1945623"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pic>
        <p:nvPicPr>
          <p:cNvPr id="58474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33" y="1073911"/>
            <a:ext cx="8146578" cy="533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06667" y="2259649"/>
            <a:ext cx="8970512" cy="4319587"/>
          </a:xfrm>
        </p:spPr>
        <p:txBody>
          <a:bodyPr/>
          <a:lstStyle/>
          <a:p>
            <a:pPr eaLnBrk="1" hangingPunct="1">
              <a:lnSpc>
                <a:spcPts val="2200"/>
              </a:lnSpc>
              <a:buFont typeface="Arial" charset="0"/>
              <a:buNone/>
            </a:pPr>
            <a:endParaRPr lang="ja-JP" altLang="en-US" sz="2500" dirty="0" smtClean="0"/>
          </a:p>
          <a:p>
            <a:pPr eaLnBrk="1" hangingPunct="1">
              <a:lnSpc>
                <a:spcPts val="2200"/>
              </a:lnSpc>
            </a:pPr>
            <a:r>
              <a:rPr lang="ja-JP" altLang="en-US" sz="2500" dirty="0" smtClean="0"/>
              <a:t>有効期間の延長・短縮</a:t>
            </a:r>
          </a:p>
          <a:p>
            <a:pPr lvl="1" eaLnBrk="1" hangingPunct="1">
              <a:lnSpc>
                <a:spcPts val="22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ts val="2200"/>
              </a:lnSpc>
            </a:pPr>
            <a:r>
              <a:rPr lang="ja-JP" altLang="en-US" sz="2400" dirty="0" smtClean="0"/>
              <a:t>短くする／長くすることが可能</a:t>
            </a:r>
          </a:p>
          <a:p>
            <a:pPr lvl="2" eaLnBrk="1" hangingPunct="1">
              <a:lnSpc>
                <a:spcPts val="2200"/>
              </a:lnSpc>
            </a:pPr>
            <a:r>
              <a:rPr lang="ja-JP" altLang="en-US" sz="1800" dirty="0" smtClean="0"/>
              <a:t>要介護状態区分の長期間にわたる固定は、時として被保険者の利益を損なう場合あり。</a:t>
            </a:r>
          </a:p>
          <a:p>
            <a:pPr lvl="2" eaLnBrk="1" hangingPunct="1">
              <a:lnSpc>
                <a:spcPts val="22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ts val="2200"/>
              </a:lnSpc>
            </a:pPr>
            <a:r>
              <a:rPr lang="ja-JP" altLang="en-US" sz="1800" dirty="0" smtClean="0"/>
              <a:t>すべてのケースで適切な有効期間の検討が必要。</a:t>
            </a:r>
            <a:endParaRPr lang="ja-JP" altLang="en-US" sz="2000" dirty="0" smtClean="0"/>
          </a:p>
          <a:p>
            <a:pPr lvl="1" eaLnBrk="1" hangingPunct="1">
              <a:lnSpc>
                <a:spcPts val="2200"/>
              </a:lnSpc>
            </a:pPr>
            <a:r>
              <a:rPr lang="ja-JP" altLang="en-US" sz="2400" dirty="0" smtClean="0"/>
              <a:t>議論のポイント</a:t>
            </a:r>
          </a:p>
          <a:p>
            <a:pPr lvl="2" eaLnBrk="1" hangingPunct="1">
              <a:lnSpc>
                <a:spcPts val="2200"/>
              </a:lnSpc>
            </a:pPr>
            <a:r>
              <a:rPr lang="ja-JP" altLang="en-US" sz="2000" dirty="0" smtClean="0"/>
              <a:t>入退院の直後、リハビリテーション中など</a:t>
            </a:r>
          </a:p>
          <a:p>
            <a:pPr lvl="2" eaLnBrk="1" hangingPunct="1">
              <a:lnSpc>
                <a:spcPts val="2200"/>
              </a:lnSpc>
            </a:pPr>
            <a:r>
              <a:rPr lang="ja-JP" altLang="en-US" sz="2000" dirty="0" smtClean="0"/>
              <a:t>急速に状態が変化している場合</a:t>
            </a:r>
          </a:p>
          <a:p>
            <a:pPr lvl="2" eaLnBrk="1" hangingPunct="1">
              <a:lnSpc>
                <a:spcPts val="2200"/>
              </a:lnSpc>
            </a:pPr>
            <a:r>
              <a:rPr lang="ja-JP" altLang="en-US" sz="2000" dirty="0" smtClean="0"/>
              <a:t>長期間にわたり状態が安定していると考えられる場合。</a:t>
            </a:r>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1031875" y="876300"/>
            <a:ext cx="6507692"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1875" y="876300"/>
            <a:ext cx="652145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4425" y="939801"/>
            <a:ext cx="61087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114425" y="1511303"/>
            <a:ext cx="6507692"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24</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77538229"/>
              </p:ext>
            </p:extLst>
          </p:nvPr>
        </p:nvGraphicFramePr>
        <p:xfrm>
          <a:off x="194472" y="1124748"/>
          <a:ext cx="9517058" cy="4968551"/>
        </p:xfrm>
        <a:graphic>
          <a:graphicData uri="http://schemas.openxmlformats.org/drawingml/2006/table">
            <a:tbl>
              <a:tblPr firstRow="1" bandRow="1">
                <a:tableStyleId>{5940675A-B579-460E-94D1-54222C63F5DA}</a:tableStyleId>
              </a:tblPr>
              <a:tblGrid>
                <a:gridCol w="1248139">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574286">
                  <a:extLst>
                    <a:ext uri="{9D8B030D-6E8A-4147-A177-3AD203B41FA5}">
                      <a16:colId xmlns:a16="http://schemas.microsoft.com/office/drawing/2014/main" val="20002"/>
                    </a:ext>
                  </a:extLst>
                </a:gridCol>
                <a:gridCol w="2652295">
                  <a:extLst>
                    <a:ext uri="{9D8B030D-6E8A-4147-A177-3AD203B41FA5}">
                      <a16:colId xmlns:a16="http://schemas.microsoft.com/office/drawing/2014/main" val="20003"/>
                    </a:ext>
                  </a:extLst>
                </a:gridCol>
              </a:tblGrid>
              <a:tr h="709793">
                <a:tc gridSpan="2">
                  <a:txBody>
                    <a:bodyPr/>
                    <a:lstStyle/>
                    <a:p>
                      <a:pPr algn="ctr"/>
                      <a:r>
                        <a:rPr kumimoji="1" lang="ja-JP" altLang="en-US" sz="1600" dirty="0" smtClean="0"/>
                        <a:t>申請区分等</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marL="99060" marR="99060"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marL="99060" marR="99060" anchor="ctr"/>
                </a:tc>
                <a:extLst>
                  <a:ext uri="{0D108BD9-81ED-4DB2-BD59-A6C34878D82A}">
                    <a16:rowId xmlns:a16="http://schemas.microsoft.com/office/drawing/2014/main" val="10000"/>
                  </a:ext>
                </a:extLst>
              </a:tr>
              <a:tr h="709793">
                <a:tc gridSpan="2">
                  <a:txBody>
                    <a:bodyPr/>
                    <a:lstStyle/>
                    <a:p>
                      <a:r>
                        <a:rPr kumimoji="1" lang="ja-JP" altLang="en-US" sz="1600" dirty="0" smtClean="0"/>
                        <a:t>新規申請</a:t>
                      </a:r>
                      <a:endParaRPr kumimoji="1" lang="ja-JP" altLang="en-US" sz="1600" dirty="0"/>
                    </a:p>
                  </a:txBody>
                  <a:tcPr marL="99060" marR="99060"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extLst>
                  <a:ext uri="{0D108BD9-81ED-4DB2-BD59-A6C34878D82A}">
                    <a16:rowId xmlns:a16="http://schemas.microsoft.com/office/drawing/2014/main" val="10001"/>
                  </a:ext>
                </a:extLst>
              </a:tr>
              <a:tr h="709793">
                <a:tc gridSpan="2">
                  <a:txBody>
                    <a:bodyPr/>
                    <a:lstStyle/>
                    <a:p>
                      <a:r>
                        <a:rPr kumimoji="1" lang="ja-JP" altLang="en-US" sz="1600" dirty="0" smtClean="0"/>
                        <a:t>区分変更申請</a:t>
                      </a:r>
                      <a:endParaRPr kumimoji="1" lang="ja-JP" altLang="en-US" sz="1600" dirty="0"/>
                    </a:p>
                  </a:txBody>
                  <a:tcPr marL="99060" marR="99060"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marL="99060" marR="99060" anchor="ctr"/>
                </a:tc>
                <a:tc>
                  <a:txBody>
                    <a:bodyPr/>
                    <a:lstStyle/>
                    <a:p>
                      <a:pPr algn="ctr"/>
                      <a:r>
                        <a:rPr kumimoji="1" lang="ja-JP" altLang="en-US" sz="1600" dirty="0" smtClean="0"/>
                        <a:t>３ヶ月～１２ヶ月</a:t>
                      </a:r>
                      <a:endParaRPr kumimoji="1" lang="ja-JP" altLang="en-US" sz="1600" dirty="0"/>
                    </a:p>
                  </a:txBody>
                  <a:tcPr marL="99060" marR="99060" anchor="ctr"/>
                </a:tc>
                <a:extLst>
                  <a:ext uri="{0D108BD9-81ED-4DB2-BD59-A6C34878D82A}">
                    <a16:rowId xmlns:a16="http://schemas.microsoft.com/office/drawing/2014/main" val="10002"/>
                  </a:ext>
                </a:extLst>
              </a:tr>
              <a:tr h="709793">
                <a:tc rowSpan="4">
                  <a:txBody>
                    <a:bodyPr/>
                    <a:lstStyle/>
                    <a:p>
                      <a:r>
                        <a:rPr kumimoji="1" lang="ja-JP" altLang="en-US" sz="1600" dirty="0" smtClean="0"/>
                        <a:t>更新申請</a:t>
                      </a:r>
                      <a:endParaRPr kumimoji="1" lang="ja-JP" altLang="en-US" sz="1600" dirty="0"/>
                    </a:p>
                  </a:txBody>
                  <a:tcPr marL="99060" marR="99060" anchor="ctr"/>
                </a:tc>
                <a:tc>
                  <a:txBody>
                    <a:bodyPr/>
                    <a:lstStyle/>
                    <a:p>
                      <a:r>
                        <a:rPr kumimoji="1" lang="ja-JP" altLang="en-US" sz="1600" dirty="0" smtClean="0"/>
                        <a:t>前回要支援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marL="99060" marR="99060" anchor="ctr"/>
                </a:tc>
                <a:tc>
                  <a:txBody>
                    <a:bodyPr/>
                    <a:lstStyle/>
                    <a:p>
                      <a:pPr algn="ctr"/>
                      <a:r>
                        <a:rPr kumimoji="1" lang="ja-JP" altLang="en-US" sz="1600" u="none" dirty="0" smtClean="0"/>
                        <a:t>３ヶ月～３６ヶ月</a:t>
                      </a:r>
                      <a:endParaRPr kumimoji="1" lang="ja-JP" altLang="en-US" sz="1600" u="none" dirty="0"/>
                    </a:p>
                  </a:txBody>
                  <a:tcPr marL="99060" marR="99060" anchor="ctr"/>
                </a:tc>
                <a:extLst>
                  <a:ext uri="{0D108BD9-81ED-4DB2-BD59-A6C34878D82A}">
                    <a16:rowId xmlns:a16="http://schemas.microsoft.com/office/drawing/2014/main" val="10003"/>
                  </a:ext>
                </a:extLst>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smtClean="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３ヶ月～３６ヶ月</a:t>
                      </a:r>
                      <a:r>
                        <a:rPr kumimoji="1" lang="en-US" altLang="ja-JP" sz="1600" dirty="0" smtClean="0"/>
                        <a:t>※</a:t>
                      </a:r>
                      <a:endParaRPr kumimoji="1" lang="ja-JP" altLang="en-US" sz="1600" u="none" dirty="0" smtClean="0"/>
                    </a:p>
                  </a:txBody>
                  <a:tcPr marL="99060" marR="99060" anchor="ctr"/>
                </a:tc>
                <a:extLst>
                  <a:ext uri="{0D108BD9-81ED-4DB2-BD59-A6C34878D82A}">
                    <a16:rowId xmlns:a16="http://schemas.microsoft.com/office/drawing/2014/main" val="10004"/>
                  </a:ext>
                </a:extLst>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p>
                  </a:txBody>
                  <a:tcPr marL="99060" marR="99060" anchor="ctr"/>
                </a:tc>
                <a:tc>
                  <a:txBody>
                    <a:bodyPr/>
                    <a:lstStyle/>
                    <a:p>
                      <a:pPr algn="ctr"/>
                      <a:r>
                        <a:rPr kumimoji="1" lang="ja-JP" altLang="en-US" sz="1600" u="none" dirty="0" smtClean="0"/>
                        <a:t>３ヶ月～３６ヶ月</a:t>
                      </a:r>
                    </a:p>
                  </a:txBody>
                  <a:tcPr marL="99060" marR="99060" anchor="ctr"/>
                </a:tc>
                <a:extLst>
                  <a:ext uri="{0D108BD9-81ED-4DB2-BD59-A6C34878D82A}">
                    <a16:rowId xmlns:a16="http://schemas.microsoft.com/office/drawing/2014/main" val="10005"/>
                  </a:ext>
                </a:extLst>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endParaRPr kumimoji="1" lang="ja-JP" altLang="en-US" sz="1600" dirty="0"/>
                    </a:p>
                  </a:txBody>
                  <a:tcPr marL="99060" marR="99060" anchor="ctr"/>
                </a:tc>
                <a:tc>
                  <a:txBody>
                    <a:bodyPr/>
                    <a:lstStyle/>
                    <a:p>
                      <a:pPr algn="ctr"/>
                      <a:r>
                        <a:rPr kumimoji="1" lang="ja-JP" altLang="en-US" sz="1600" dirty="0" smtClean="0"/>
                        <a:t>３ヶ月～３６ヶ月</a:t>
                      </a:r>
                      <a:r>
                        <a:rPr kumimoji="1" lang="en-US" altLang="ja-JP" sz="1600" dirty="0" smtClean="0"/>
                        <a:t>※</a:t>
                      </a:r>
                      <a:endParaRPr kumimoji="1" lang="ja-JP" altLang="en-US" sz="1600" dirty="0"/>
                    </a:p>
                  </a:txBody>
                  <a:tcPr marL="99060" marR="99060" anchor="ctr"/>
                </a:tc>
                <a:extLst>
                  <a:ext uri="{0D108BD9-81ED-4DB2-BD59-A6C34878D82A}">
                    <a16:rowId xmlns:a16="http://schemas.microsoft.com/office/drawing/2014/main" val="10006"/>
                  </a:ext>
                </a:extLst>
              </a:tr>
            </a:tbl>
          </a:graphicData>
        </a:graphic>
      </p:graphicFrame>
      <p:sp>
        <p:nvSpPr>
          <p:cNvPr id="10" name="正方形/長方形 9"/>
          <p:cNvSpPr/>
          <p:nvPr/>
        </p:nvSpPr>
        <p:spPr>
          <a:xfrm>
            <a:off x="0" y="13648"/>
            <a:ext cx="9906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kumimoji="0" lang="ja-JP" altLang="en-US" sz="3200" kern="0" dirty="0" smtClean="0">
                <a:solidFill>
                  <a:prstClr val="white"/>
                </a:solidFill>
                <a:latin typeface="Calibri"/>
                <a:ea typeface="ＭＳ Ｐゴシック"/>
              </a:rPr>
              <a:t>要介護認定に係る有効期間について</a:t>
            </a:r>
            <a:endParaRPr kumimoji="0" lang="ja-JP" altLang="en-US" sz="3200" kern="0" dirty="0">
              <a:solidFill>
                <a:prstClr val="white"/>
              </a:solidFill>
              <a:latin typeface="Calibri"/>
              <a:ea typeface="ＭＳ Ｐゴシック"/>
            </a:endParaRPr>
          </a:p>
        </p:txBody>
      </p:sp>
      <p:sp>
        <p:nvSpPr>
          <p:cNvPr id="4" name="テキスト ボックス 3"/>
          <p:cNvSpPr txBox="1"/>
          <p:nvPr/>
        </p:nvSpPr>
        <p:spPr>
          <a:xfrm>
            <a:off x="191068" y="6180891"/>
            <a:ext cx="7200000" cy="324000"/>
          </a:xfrm>
          <a:prstGeom prst="rect">
            <a:avLst/>
          </a:prstGeom>
          <a:noFill/>
        </p:spPr>
        <p:txBody>
          <a:bodyPr wrap="square" rtlCol="0">
            <a:spAutoFit/>
          </a:bodyPr>
          <a:lstStyle/>
          <a:p>
            <a:r>
              <a:rPr kumimoji="1" lang="en-US" altLang="ja-JP" sz="1400" dirty="0" smtClean="0">
                <a:latin typeface="ＭＳ Ｐゴシック" panose="020B0600070205080204" pitchFamily="50" charset="-128"/>
              </a:rPr>
              <a:t>※</a:t>
            </a:r>
            <a:r>
              <a:rPr kumimoji="1" lang="ja-JP" altLang="en-US" sz="1400" dirty="0" smtClean="0">
                <a:latin typeface="ＭＳ Ｐゴシック" panose="020B0600070205080204" pitchFamily="50" charset="-128"/>
              </a:rPr>
              <a:t>　状態不安定による要介護１の場合は、６ヶ月以下の期間に設定することが適当です。</a:t>
            </a:r>
            <a:endParaRPr kumimoji="1" lang="ja-JP" altLang="en-US" sz="1400" dirty="0">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25</a:t>
            </a:fld>
            <a:endParaRPr lang="ja-JP" altLang="en-US"/>
          </a:p>
        </p:txBody>
      </p:sp>
    </p:spTree>
    <p:extLst>
      <p:ext uri="{BB962C8B-B14F-4D97-AF65-F5344CB8AC3E}">
        <p14:creationId xmlns:p14="http://schemas.microsoft.com/office/powerpoint/2010/main" val="1274326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70005" y="836613"/>
            <a:ext cx="9365991" cy="5544000"/>
          </a:xfrm>
        </p:spPr>
        <p:txBody>
          <a:bodyPr/>
          <a:lstStyle/>
          <a:p>
            <a:pPr eaLnBrk="1" hangingPunct="1">
              <a:lnSpc>
                <a:spcPct val="90000"/>
              </a:lnSpc>
            </a:pPr>
            <a:r>
              <a:rPr lang="ja-JP" altLang="en-US" sz="2600" dirty="0" smtClean="0"/>
              <a:t>要介護状態の軽減又は悪化の防止のために必要な療養についての意見</a:t>
            </a:r>
          </a:p>
          <a:p>
            <a:pPr lvl="1" eaLnBrk="1" hangingPunct="1">
              <a:lnSpc>
                <a:spcPct val="90000"/>
              </a:lnSpc>
            </a:pPr>
            <a:r>
              <a:rPr lang="ja-JP" altLang="en-US" sz="2200" dirty="0" smtClean="0"/>
              <a:t>サービスや施設の有効な利用に関して、被保険者が留意すべきことがある場合。</a:t>
            </a:r>
          </a:p>
          <a:p>
            <a:pPr lvl="1" eaLnBrk="1" hangingPunct="1">
              <a:lnSpc>
                <a:spcPct val="90000"/>
              </a:lnSpc>
            </a:pPr>
            <a:r>
              <a:rPr lang="ja-JP" altLang="en-US" sz="2200" dirty="0" smtClean="0"/>
              <a:t>専門職の集合体である介護認定審査会から被保険者や介護支援専門員に対して意見を述べることで、よりよいサービスが提供されることが期待される。</a:t>
            </a:r>
          </a:p>
          <a:p>
            <a:pPr lvl="2" eaLnBrk="1" hangingPunct="1">
              <a:lnSpc>
                <a:spcPct val="90000"/>
              </a:lnSpc>
            </a:pPr>
            <a:r>
              <a:rPr lang="ja-JP" altLang="en-US" sz="2100" dirty="0" smtClean="0"/>
              <a:t>特に、提供されている介助等が「不適切」と判断した場合は、療養に関する意見を付すことが重要。</a:t>
            </a:r>
          </a:p>
          <a:p>
            <a:pPr lvl="1" eaLnBrk="1" hangingPunct="1">
              <a:lnSpc>
                <a:spcPct val="90000"/>
              </a:lnSpc>
            </a:pPr>
            <a:r>
              <a:rPr lang="ja-JP" altLang="en-US" sz="2200" dirty="0" smtClean="0"/>
              <a:t>意見の例</a:t>
            </a:r>
          </a:p>
          <a:p>
            <a:pPr lvl="2" eaLnBrk="1" hangingPunct="1">
              <a:lnSpc>
                <a:spcPct val="90000"/>
              </a:lnSpc>
            </a:pPr>
            <a:r>
              <a:rPr lang="ja-JP" altLang="en-US" sz="2100" dirty="0" smtClean="0"/>
              <a:t>認知症の急激な悪化が見込まれるため、早急に専門医の診察を受けることが望ましい。</a:t>
            </a:r>
          </a:p>
          <a:p>
            <a:pPr lvl="2" eaLnBrk="1" hangingPunct="1">
              <a:lnSpc>
                <a:spcPct val="90000"/>
              </a:lnSpc>
            </a:pPr>
            <a:r>
              <a:rPr lang="ja-JP" altLang="en-US" sz="2100" dirty="0" smtClean="0"/>
              <a:t>嚥下機能の低下が見られるため、口腔機能向上加算がされている通所介護サービスを利用することが望ましい。</a:t>
            </a:r>
          </a:p>
          <a:p>
            <a:pPr lvl="1" eaLnBrk="1" hangingPunct="1">
              <a:lnSpc>
                <a:spcPct val="90000"/>
              </a:lnSpc>
            </a:pPr>
            <a:r>
              <a:rPr lang="ja-JP" altLang="en-US" sz="2200" dirty="0" smtClean="0"/>
              <a:t>ただし、審査会は「意見を述べる」ことはできるが、サービスの種類を直接に指定するとはできない。</a:t>
            </a:r>
          </a:p>
        </p:txBody>
      </p:sp>
      <p:sp>
        <p:nvSpPr>
          <p:cNvPr id="4" name="正方形/長方形 3"/>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26</a:t>
            </a:fld>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1622322"/>
            <a:ext cx="8460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a:solidFill>
                  <a:prstClr val="black"/>
                </a:solidFill>
                <a:latin typeface="+mn-ea"/>
              </a:rPr>
              <a:t>（２</a:t>
            </a:r>
            <a:r>
              <a:rPr lang="ja-JP" altLang="en-US" sz="4800" dirty="0" smtClean="0">
                <a:solidFill>
                  <a:prstClr val="black"/>
                </a:solidFill>
                <a:latin typeface="+mn-ea"/>
              </a:rPr>
              <a:t>）認定審査会の簡素化</a:t>
            </a:r>
            <a:endParaRPr lang="ja-JP" altLang="en-US" sz="4800" dirty="0">
              <a:solidFill>
                <a:prstClr val="black"/>
              </a:solidFill>
              <a:latin typeface="+mn-ea"/>
            </a:endParaRPr>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27</a:t>
            </a:fld>
            <a:endParaRPr lang="ja-JP" altLang="en-US"/>
          </a:p>
        </p:txBody>
      </p:sp>
    </p:spTree>
    <p:extLst>
      <p:ext uri="{BB962C8B-B14F-4D97-AF65-F5344CB8AC3E}">
        <p14:creationId xmlns:p14="http://schemas.microsoft.com/office/powerpoint/2010/main" val="393017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p:cNvGraphicFramePr/>
          <p:nvPr>
            <p:extLst/>
          </p:nvPr>
        </p:nvGraphicFramePr>
        <p:xfrm>
          <a:off x="-9522" y="1264938"/>
          <a:ext cx="8729326" cy="5067122"/>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719677" y="1628800"/>
            <a:ext cx="1057982" cy="322840"/>
          </a:xfrm>
          <a:prstGeom prst="rect">
            <a:avLst/>
          </a:prstGeom>
          <a:noFill/>
          <a:ln w="9525">
            <a:noFill/>
            <a:miter lim="800000"/>
            <a:headEnd/>
            <a:tailEnd/>
          </a:ln>
          <a:effectLst/>
        </p:spPr>
        <p:txBody>
          <a:bodyPr wrap="none" lIns="0" tIns="45559" rIns="0" bIns="45559" anchor="ctr">
            <a:spAutoFit/>
          </a:bodyPr>
          <a:lstStyle/>
          <a:p>
            <a:pPr marL="0" marR="0" lvl="0" indent="0" algn="ctr" defTabSz="911782" rtl="0" eaLnBrk="1" fontAlgn="auto" latinLnBrk="0" hangingPunct="1">
              <a:lnSpc>
                <a:spcPct val="100000"/>
              </a:lnSpc>
              <a:spcBef>
                <a:spcPct val="500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ＭＳ Ｐゴシック"/>
                <a:cs typeface="+mn-cs"/>
              </a:rPr>
              <a:t>（単位：万人）</a:t>
            </a:r>
          </a:p>
        </p:txBody>
      </p:sp>
      <p:sp>
        <p:nvSpPr>
          <p:cNvPr id="179247" name="Text Box 47"/>
          <p:cNvSpPr txBox="1">
            <a:spLocks noChangeArrowheads="1"/>
          </p:cNvSpPr>
          <p:nvPr/>
        </p:nvSpPr>
        <p:spPr bwMode="auto">
          <a:xfrm>
            <a:off x="6765542" y="6551673"/>
            <a:ext cx="2687011" cy="281084"/>
          </a:xfrm>
          <a:prstGeom prst="rect">
            <a:avLst/>
          </a:prstGeom>
          <a:noFill/>
          <a:ln w="9525">
            <a:noFill/>
            <a:miter lim="800000"/>
            <a:headEnd/>
            <a:tailEnd/>
          </a:ln>
          <a:effectLst/>
        </p:spPr>
        <p:txBody>
          <a:bodyPr wrap="square" lIns="95485" tIns="47743" rIns="95485" bIns="47743" anchor="ctr">
            <a:spAutoFit/>
          </a:bodyPr>
          <a:lstStyle/>
          <a:p>
            <a:pPr marL="0" marR="0" lvl="0" indent="0" algn="r"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（出典：介護保険事業状況報告）</a:t>
            </a:r>
          </a:p>
        </p:txBody>
      </p:sp>
      <p:sp>
        <p:nvSpPr>
          <p:cNvPr id="35" name="Text Box 47"/>
          <p:cNvSpPr txBox="1">
            <a:spLocks noChangeArrowheads="1"/>
          </p:cNvSpPr>
          <p:nvPr/>
        </p:nvSpPr>
        <p:spPr bwMode="auto">
          <a:xfrm>
            <a:off x="196634" y="6259489"/>
            <a:ext cx="9711530" cy="281084"/>
          </a:xfrm>
          <a:prstGeom prst="rect">
            <a:avLst/>
          </a:prstGeom>
          <a:noFill/>
          <a:ln w="9525">
            <a:noFill/>
            <a:miter lim="800000"/>
            <a:headEnd/>
            <a:tailEnd/>
          </a:ln>
          <a:effectLst/>
        </p:spPr>
        <p:txBody>
          <a:bodyPr wrap="square"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注１）陸前高田市、大槌町、女川町、桑折町、広野町、楢葉町、富岡町、川内村、大熊町、双葉町、浪江町は含まれていない。</a:t>
            </a:r>
          </a:p>
        </p:txBody>
      </p:sp>
      <p:sp>
        <p:nvSpPr>
          <p:cNvPr id="37" name="Text Box 47"/>
          <p:cNvSpPr txBox="1">
            <a:spLocks noChangeArrowheads="1"/>
          </p:cNvSpPr>
          <p:nvPr/>
        </p:nvSpPr>
        <p:spPr bwMode="auto">
          <a:xfrm>
            <a:off x="196637" y="6518380"/>
            <a:ext cx="9508933" cy="281084"/>
          </a:xfrm>
          <a:prstGeom prst="rect">
            <a:avLst/>
          </a:prstGeom>
          <a:noFill/>
          <a:ln w="9525">
            <a:noFill/>
            <a:miter lim="800000"/>
            <a:headEnd/>
            <a:tailEnd/>
          </a:ln>
          <a:effectLst/>
        </p:spPr>
        <p:txBody>
          <a:bodyPr lIns="95485" tIns="47743" rIns="95485" bIns="47743" anchor="ctr">
            <a:spAutoFit/>
          </a:bodyPr>
          <a:lstStyle/>
          <a:p>
            <a:pPr marL="0" marR="0" lvl="0" indent="0" algn="l" defTabSz="955996" rtl="0" eaLnBrk="1" fontAlgn="auto" latinLnBrk="0" hangingPunct="1">
              <a:lnSpc>
                <a:spcPct val="10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注２）楢葉町、富岡町、大熊町は含まれていない。</a:t>
            </a:r>
          </a:p>
        </p:txBody>
      </p:sp>
      <p:sp>
        <p:nvSpPr>
          <p:cNvPr id="27" name="Text Box 58"/>
          <p:cNvSpPr txBox="1">
            <a:spLocks noChangeArrowheads="1"/>
          </p:cNvSpPr>
          <p:nvPr/>
        </p:nvSpPr>
        <p:spPr bwMode="auto">
          <a:xfrm>
            <a:off x="8442513" y="1091984"/>
            <a:ext cx="1656981" cy="265829"/>
          </a:xfrm>
          <a:prstGeom prst="rect">
            <a:avLst/>
          </a:prstGeom>
          <a:noFill/>
          <a:ln w="9525">
            <a:noFill/>
            <a:miter lim="800000"/>
            <a:headEnd/>
            <a:tailEnd/>
          </a:ln>
        </p:spPr>
        <p:txBody>
          <a:bodyPr wrap="square" lIns="95614" tIns="47809" rIns="95614" bIns="47809">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H12.4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a:t>
            </a:r>
            <a:r>
              <a:rPr kumimoji="1" lang="en-US" altLang="ja-JP"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H30.4</a:t>
            </a:r>
            <a:r>
              <a:rPr kumimoji="1" lang="ja-JP" altLang="en-US" sz="1100" b="0" i="0" u="none" strike="noStrike" kern="1200" cap="none" spc="0" normalizeH="0" baseline="0" noProof="0" dirty="0">
                <a:ln>
                  <a:noFill/>
                </a:ln>
                <a:solidFill>
                  <a:srgbClr val="000000"/>
                </a:solidFill>
                <a:effectLst/>
                <a:uLnTx/>
                <a:uFillTx/>
                <a:latin typeface="Calibri"/>
                <a:ea typeface="HG丸ｺﾞｼｯｸM-PRO" pitchFamily="50" charset="-128"/>
                <a:cs typeface="+mn-cs"/>
              </a:rPr>
              <a:t>の比較</a:t>
            </a:r>
          </a:p>
        </p:txBody>
      </p:sp>
      <p:sp>
        <p:nvSpPr>
          <p:cNvPr id="41" name="Text Box 56"/>
          <p:cNvSpPr txBox="1">
            <a:spLocks noChangeArrowheads="1"/>
          </p:cNvSpPr>
          <p:nvPr/>
        </p:nvSpPr>
        <p:spPr bwMode="auto">
          <a:xfrm>
            <a:off x="5973979" y="5608148"/>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（注１）</a:t>
            </a:r>
          </a:p>
        </p:txBody>
      </p:sp>
      <p:sp>
        <p:nvSpPr>
          <p:cNvPr id="42" name="Text Box 56"/>
          <p:cNvSpPr txBox="1">
            <a:spLocks noChangeArrowheads="1"/>
          </p:cNvSpPr>
          <p:nvPr/>
        </p:nvSpPr>
        <p:spPr bwMode="auto">
          <a:xfrm>
            <a:off x="6510726" y="5611240"/>
            <a:ext cx="835719" cy="250375"/>
          </a:xfrm>
          <a:prstGeom prst="rect">
            <a:avLst/>
          </a:prstGeom>
          <a:noFill/>
          <a:ln w="9525">
            <a:noFill/>
            <a:miter lim="800000"/>
            <a:headEnd/>
            <a:tailEnd/>
          </a:ln>
        </p:spPr>
        <p:txBody>
          <a:bodyPr wrap="square" lIns="95555" tIns="47777" rIns="95555" bIns="47777">
            <a:spAutoFit/>
          </a:bodyPr>
          <a:lstStyle/>
          <a:p>
            <a:pPr marL="0" marR="0" lvl="0" indent="0" algn="ctr" defTabSz="952495" rtl="0" eaLnBrk="1" fontAlgn="auto" latinLnBrk="0" hangingPunct="1">
              <a:lnSpc>
                <a:spcPct val="100000"/>
              </a:lnSpc>
              <a:spcBef>
                <a:spcPct val="5000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（注２）</a:t>
            </a:r>
          </a:p>
        </p:txBody>
      </p:sp>
      <p:sp>
        <p:nvSpPr>
          <p:cNvPr id="4143" name="Oval 48"/>
          <p:cNvSpPr>
            <a:spLocks noChangeArrowheads="1"/>
          </p:cNvSpPr>
          <p:nvPr/>
        </p:nvSpPr>
        <p:spPr bwMode="auto">
          <a:xfrm>
            <a:off x="196634" y="369665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２１８</a:t>
            </a:r>
          </a:p>
        </p:txBody>
      </p:sp>
      <p:sp>
        <p:nvSpPr>
          <p:cNvPr id="4144" name="Oval 49"/>
          <p:cNvSpPr>
            <a:spLocks noChangeArrowheads="1"/>
          </p:cNvSpPr>
          <p:nvPr/>
        </p:nvSpPr>
        <p:spPr bwMode="auto">
          <a:xfrm>
            <a:off x="633677" y="348904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２５８</a:t>
            </a:r>
          </a:p>
        </p:txBody>
      </p:sp>
      <p:sp>
        <p:nvSpPr>
          <p:cNvPr id="4145" name="Oval 50"/>
          <p:cNvSpPr>
            <a:spLocks noChangeArrowheads="1"/>
          </p:cNvSpPr>
          <p:nvPr/>
        </p:nvSpPr>
        <p:spPr bwMode="auto">
          <a:xfrm>
            <a:off x="1077048" y="325206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３０３</a:t>
            </a:r>
          </a:p>
        </p:txBody>
      </p:sp>
      <p:sp>
        <p:nvSpPr>
          <p:cNvPr id="4146" name="Oval 51"/>
          <p:cNvSpPr>
            <a:spLocks noChangeArrowheads="1"/>
          </p:cNvSpPr>
          <p:nvPr/>
        </p:nvSpPr>
        <p:spPr bwMode="auto">
          <a:xfrm>
            <a:off x="1509049" y="300006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３４９</a:t>
            </a:r>
          </a:p>
        </p:txBody>
      </p:sp>
      <p:sp>
        <p:nvSpPr>
          <p:cNvPr id="4147" name="Oval 52"/>
          <p:cNvSpPr>
            <a:spLocks noChangeArrowheads="1"/>
          </p:cNvSpPr>
          <p:nvPr/>
        </p:nvSpPr>
        <p:spPr bwMode="auto">
          <a:xfrm>
            <a:off x="1955605" y="278744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３８７</a:t>
            </a:r>
          </a:p>
        </p:txBody>
      </p:sp>
      <p:sp>
        <p:nvSpPr>
          <p:cNvPr id="4148" name="Oval 53"/>
          <p:cNvSpPr>
            <a:spLocks noChangeArrowheads="1"/>
          </p:cNvSpPr>
          <p:nvPr/>
        </p:nvSpPr>
        <p:spPr bwMode="auto">
          <a:xfrm>
            <a:off x="2430685" y="265220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４１１</a:t>
            </a:r>
          </a:p>
        </p:txBody>
      </p:sp>
      <p:sp>
        <p:nvSpPr>
          <p:cNvPr id="4150" name="Oval 55"/>
          <p:cNvSpPr>
            <a:spLocks noChangeArrowheads="1"/>
          </p:cNvSpPr>
          <p:nvPr/>
        </p:nvSpPr>
        <p:spPr bwMode="auto">
          <a:xfrm>
            <a:off x="3318950" y="24745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４４１</a:t>
            </a:r>
          </a:p>
        </p:txBody>
      </p:sp>
      <p:sp>
        <p:nvSpPr>
          <p:cNvPr id="4154" name="Oval 59"/>
          <p:cNvSpPr>
            <a:spLocks noChangeArrowheads="1"/>
          </p:cNvSpPr>
          <p:nvPr/>
        </p:nvSpPr>
        <p:spPr bwMode="auto">
          <a:xfrm>
            <a:off x="3747799" y="2389759"/>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４５５</a:t>
            </a:r>
          </a:p>
        </p:txBody>
      </p:sp>
      <p:sp>
        <p:nvSpPr>
          <p:cNvPr id="4156" name="Oval 59"/>
          <p:cNvSpPr>
            <a:spLocks noChangeArrowheads="1"/>
          </p:cNvSpPr>
          <p:nvPr/>
        </p:nvSpPr>
        <p:spPr bwMode="auto">
          <a:xfrm>
            <a:off x="4634756" y="223302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４８７</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57" name="Oval 59"/>
          <p:cNvSpPr>
            <a:spLocks noChangeArrowheads="1"/>
          </p:cNvSpPr>
          <p:nvPr/>
        </p:nvSpPr>
        <p:spPr bwMode="auto">
          <a:xfrm>
            <a:off x="4185969" y="232373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４６９</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63" name="Oval 59"/>
          <p:cNvSpPr>
            <a:spLocks noChangeArrowheads="1"/>
          </p:cNvSpPr>
          <p:nvPr/>
        </p:nvSpPr>
        <p:spPr bwMode="auto">
          <a:xfrm>
            <a:off x="5079394" y="21350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0" name="Oval 59"/>
          <p:cNvSpPr>
            <a:spLocks noChangeArrowheads="1"/>
          </p:cNvSpPr>
          <p:nvPr/>
        </p:nvSpPr>
        <p:spPr bwMode="auto">
          <a:xfrm>
            <a:off x="5527790" y="1999206"/>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57" name="Oval 59"/>
          <p:cNvSpPr>
            <a:spLocks noChangeArrowheads="1"/>
          </p:cNvSpPr>
          <p:nvPr/>
        </p:nvSpPr>
        <p:spPr bwMode="auto">
          <a:xfrm>
            <a:off x="5965693" y="1836875"/>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５６４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149" name="Oval 54"/>
          <p:cNvSpPr>
            <a:spLocks noChangeArrowheads="1"/>
          </p:cNvSpPr>
          <p:nvPr/>
        </p:nvSpPr>
        <p:spPr bwMode="auto">
          <a:xfrm>
            <a:off x="2873588" y="253172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４３５</a:t>
            </a:r>
          </a:p>
        </p:txBody>
      </p:sp>
      <p:sp>
        <p:nvSpPr>
          <p:cNvPr id="31" name="フリーフォーム 30"/>
          <p:cNvSpPr/>
          <p:nvPr/>
        </p:nvSpPr>
        <p:spPr>
          <a:xfrm>
            <a:off x="85807" y="1151541"/>
            <a:ext cx="8345333" cy="2392258"/>
          </a:xfrm>
          <a:custGeom>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Oval 59"/>
          <p:cNvSpPr>
            <a:spLocks noChangeArrowheads="1"/>
          </p:cNvSpPr>
          <p:nvPr/>
        </p:nvSpPr>
        <p:spPr bwMode="auto">
          <a:xfrm>
            <a:off x="6859673" y="1599757"/>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６０８</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6" name="テキスト ボックス 35"/>
          <p:cNvSpPr txBox="1"/>
          <p:nvPr/>
        </p:nvSpPr>
        <p:spPr>
          <a:xfrm>
            <a:off x="443993" y="507133"/>
            <a:ext cx="9008560" cy="584775"/>
          </a:xfrm>
          <a:prstGeom prst="rect">
            <a:avLst/>
          </a:prstGeom>
          <a:noFill/>
          <a:ln>
            <a:solidFill>
              <a:schemeClr val="tx1"/>
            </a:solidFill>
          </a:ln>
        </p:spPr>
        <p:txBody>
          <a:bodyPr wrap="square" rtlCol="0">
            <a:spAutoFit/>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a:cs typeface="+mn-cs"/>
              </a:rPr>
              <a:t>要介護（要支援）の認定者数は、平成３０年４月現在６４４万人で、この１８年間で約３．０倍に。このうち軽度の認定者数の増が大きい。また、近年、増加のペースが再び拡大。</a:t>
            </a:r>
          </a:p>
        </p:txBody>
      </p:sp>
      <p:graphicFrame>
        <p:nvGraphicFramePr>
          <p:cNvPr id="38" name="Group 61"/>
          <p:cNvGraphicFramePr>
            <a:graphicFrameLocks/>
          </p:cNvGraphicFramePr>
          <p:nvPr>
            <p:extLst/>
          </p:nvPr>
        </p:nvGraphicFramePr>
        <p:xfrm>
          <a:off x="8771305" y="1382752"/>
          <a:ext cx="1085965" cy="4045185"/>
        </p:xfrm>
        <a:graphic>
          <a:graphicData uri="http://schemas.openxmlformats.org/drawingml/2006/table">
            <a:tbl>
              <a:tblPr/>
              <a:tblGrid>
                <a:gridCol w="241504">
                  <a:extLst>
                    <a:ext uri="{9D8B030D-6E8A-4147-A177-3AD203B41FA5}">
                      <a16:colId xmlns:a16="http://schemas.microsoft.com/office/drawing/2014/main" val="20000"/>
                    </a:ext>
                  </a:extLst>
                </a:gridCol>
                <a:gridCol w="321201">
                  <a:extLst>
                    <a:ext uri="{9D8B030D-6E8A-4147-A177-3AD203B41FA5}">
                      <a16:colId xmlns:a16="http://schemas.microsoft.com/office/drawing/2014/main" val="20001"/>
                    </a:ext>
                  </a:extLst>
                </a:gridCol>
                <a:gridCol w="523260">
                  <a:extLst>
                    <a:ext uri="{9D8B030D-6E8A-4147-A177-3AD203B41FA5}">
                      <a16:colId xmlns:a16="http://schemas.microsoft.com/office/drawing/2014/main" val="20002"/>
                    </a:ext>
                  </a:extLst>
                </a:gridCol>
              </a:tblGrid>
              <a:tr h="46389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96228" marR="96228"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2.95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89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2.08</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a:t>
                      </a:r>
                      <a:endPar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2.33</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2.70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89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2.86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0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3.64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    </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倍</a:t>
                      </a:r>
                    </a:p>
                  </a:txBody>
                  <a:tcPr marL="96228" marR="96228"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8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9530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96228" marR="96228"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extLst>
                  <a:ext uri="{0D108BD9-81ED-4DB2-BD59-A6C34878D82A}">
                    <a16:rowId xmlns:a16="http://schemas.microsoft.com/office/drawing/2014/main" val="10007"/>
                  </a:ext>
                </a:extLst>
              </a:tr>
              <a:tr h="295302">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96228" marR="96228"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
        <p:nvSpPr>
          <p:cNvPr id="30" name="Oval 59"/>
          <p:cNvSpPr>
            <a:spLocks noChangeArrowheads="1"/>
          </p:cNvSpPr>
          <p:nvPr/>
        </p:nvSpPr>
        <p:spPr bwMode="auto">
          <a:xfrm>
            <a:off x="7332096" y="1523468"/>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６２２</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39" name="Oval 59"/>
          <p:cNvSpPr>
            <a:spLocks noChangeArrowheads="1"/>
          </p:cNvSpPr>
          <p:nvPr/>
        </p:nvSpPr>
        <p:spPr bwMode="auto">
          <a:xfrm>
            <a:off x="7759252" y="1434694"/>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６３３</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3" name="Oval 59"/>
          <p:cNvSpPr>
            <a:spLocks noChangeArrowheads="1"/>
          </p:cNvSpPr>
          <p:nvPr/>
        </p:nvSpPr>
        <p:spPr bwMode="auto">
          <a:xfrm>
            <a:off x="8197302" y="1337520"/>
            <a:ext cx="432000" cy="252000"/>
          </a:xfrm>
          <a:prstGeom prst="ellipse">
            <a:avLst/>
          </a:prstGeom>
          <a:solidFill>
            <a:schemeClr val="bg1"/>
          </a:solidFill>
          <a:ln w="38100" cmpd="dbl">
            <a:solidFill>
              <a:srgbClr val="FF0066"/>
            </a:solidFill>
            <a:round/>
            <a:headEnd/>
            <a:tailEnd/>
          </a:ln>
        </p:spPr>
        <p:txBody>
          <a:bodyPr wrap="none" lIns="95555" tIns="47777" rIns="95555" bIns="47777" anchor="ctr"/>
          <a:lstStyle/>
          <a:p>
            <a:pPr marL="0" marR="0" lvl="0" indent="0" algn="ctr" defTabSz="952495"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rPr>
              <a:t>６４４</a:t>
            </a:r>
            <a:endParaRPr kumimoji="1" lang="en-US" altLang="ja-JP" sz="1000" b="1"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45" name="スライド番号プレースホルダー 3"/>
          <p:cNvSpPr txBox="1">
            <a:spLocks/>
          </p:cNvSpPr>
          <p:nvPr/>
        </p:nvSpPr>
        <p:spPr>
          <a:xfrm>
            <a:off x="9415813" y="6492366"/>
            <a:ext cx="488269" cy="364949"/>
          </a:xfrm>
          <a:prstGeom prst="rect">
            <a:avLst/>
          </a:prstGeom>
        </p:spPr>
        <p:txBody>
          <a:bodyPr vert="horz" lIns="91369" tIns="45685" rIns="91369" bIns="45685"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pPr marL="0" marR="0" lvl="0" indent="0" algn="r" defTabSz="914125" rtl="0" eaLnBrk="1" fontAlgn="auto" latinLnBrk="0" hangingPunct="1">
              <a:lnSpc>
                <a:spcPct val="100000"/>
              </a:lnSpc>
              <a:spcBef>
                <a:spcPts val="0"/>
              </a:spcBef>
              <a:spcAft>
                <a:spcPts val="0"/>
              </a:spcAft>
              <a:buClrTx/>
              <a:buSzTx/>
              <a:buFontTx/>
              <a:buNone/>
              <a:tabLst/>
              <a:defRPr/>
            </a:pPr>
            <a:fld id="{0D82B634-EF7C-4167-AE1C-A8CE3C378918}" type="slidenum">
              <a:rPr kumimoji="1" lang="ja-JP" altLang="en-US" sz="1399" b="0" i="0" u="none" strike="noStrike" kern="1200" cap="none" spc="0" normalizeH="0" baseline="0" noProof="0" smtClean="0">
                <a:ln>
                  <a:noFill/>
                </a:ln>
                <a:solidFill>
                  <a:prstClr val="black"/>
                </a:solidFill>
                <a:effectLst/>
                <a:uLnTx/>
                <a:uFillTx/>
                <a:latin typeface="+mn-ea"/>
                <a:cs typeface="+mn-cs"/>
              </a:rPr>
              <a:pPr marL="0" marR="0" lvl="0" indent="0" algn="r" defTabSz="914125" rtl="0" eaLnBrk="1" fontAlgn="auto" latinLnBrk="0" hangingPunct="1">
                <a:lnSpc>
                  <a:spcPct val="100000"/>
                </a:lnSpc>
                <a:spcBef>
                  <a:spcPts val="0"/>
                </a:spcBef>
                <a:spcAft>
                  <a:spcPts val="0"/>
                </a:spcAft>
                <a:buClrTx/>
                <a:buSzTx/>
                <a:buFontTx/>
                <a:buNone/>
                <a:tabLst/>
                <a:defRPr/>
              </a:pPr>
              <a:t>28</a:t>
            </a:fld>
            <a:endParaRPr kumimoji="1" lang="ja-JP" altLang="en-US" sz="1399" b="0" i="0" u="none" strike="noStrike" kern="1200" cap="none" spc="0" normalizeH="0" baseline="0" noProof="0" dirty="0">
              <a:ln>
                <a:noFill/>
              </a:ln>
              <a:solidFill>
                <a:prstClr val="black"/>
              </a:solidFill>
              <a:effectLst/>
              <a:uLnTx/>
              <a:uFillTx/>
              <a:latin typeface="+mn-ea"/>
              <a:cs typeface="+mn-cs"/>
            </a:endParaRPr>
          </a:p>
        </p:txBody>
      </p:sp>
      <p:sp>
        <p:nvSpPr>
          <p:cNvPr id="46" name="テキスト ボックス 45"/>
          <p:cNvSpPr txBox="1">
            <a:spLocks noChangeArrowheads="1"/>
          </p:cNvSpPr>
          <p:nvPr/>
        </p:nvSpPr>
        <p:spPr bwMode="auto">
          <a:xfrm>
            <a:off x="93000" y="0"/>
            <a:ext cx="9720000" cy="400144"/>
          </a:xfrm>
          <a:prstGeom prst="rect">
            <a:avLst/>
          </a:prstGeom>
          <a:noFill/>
          <a:ln>
            <a:noFill/>
          </a:ln>
        </p:spPr>
        <p:txBody>
          <a:bodyPr wrap="square" lIns="91473" tIns="45737" rIns="91473" bIns="45737">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14729" eaLnBrk="1" hangingPunct="1">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要介護度別認定者数の推移</a:t>
            </a:r>
          </a:p>
        </p:txBody>
      </p:sp>
      <p:sp>
        <p:nvSpPr>
          <p:cNvPr id="2" name="スライド番号プレースホルダー 1"/>
          <p:cNvSpPr>
            <a:spLocks noGrp="1"/>
          </p:cNvSpPr>
          <p:nvPr>
            <p:ph type="sldNum" sz="quarter" idx="11"/>
          </p:nvPr>
        </p:nvSpPr>
        <p:spPr/>
        <p:txBody>
          <a:bodyPr/>
          <a:lstStyle/>
          <a:p>
            <a:pPr>
              <a:defRPr/>
            </a:pPr>
            <a:fld id="{3A6C26CA-2F6A-400B-8DB6-58FE2A35CA43}" type="slidenum">
              <a:rPr lang="en-US" altLang="ja-JP" smtClean="0"/>
              <a:pPr>
                <a:defRPr/>
              </a:pPr>
              <a:t>28</a:t>
            </a:fld>
            <a:endParaRPr lang="en-US" altLang="ja-JP"/>
          </a:p>
        </p:txBody>
      </p:sp>
    </p:spTree>
    <p:extLst>
      <p:ext uri="{BB962C8B-B14F-4D97-AF65-F5344CB8AC3E}">
        <p14:creationId xmlns:p14="http://schemas.microsoft.com/office/powerpoint/2010/main" val="37575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9722" y="1130300"/>
            <a:ext cx="9364402"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63793" y="987425"/>
            <a:ext cx="1470732"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309722" y="4148138"/>
            <a:ext cx="9364402"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63773" y="4005270"/>
            <a:ext cx="2553928"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906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日以降の申請分であって、以下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要件の</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すべてに合致する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者について、認定審査会の簡素化を可能とする。</a:t>
            </a:r>
          </a:p>
          <a:p>
            <a:pPr indent="-1080000">
              <a:lnSpc>
                <a:spcPts val="2500"/>
              </a:lnSpc>
            </a:pP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条件①</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第１号被保険者である</a:t>
            </a:r>
            <a:endPar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条件②</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更新申請である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条件③</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結果の要介護度が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、前回認定結果の要介護度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一致</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条件④</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前回</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認定の有効期間が</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か月以上で</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ja-JP" altLang="en-US"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条件⑤</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コンピュータ判定結果が要介護</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または要支援</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の者の場合は、今回の</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状態</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安定性判定ロジックで「安定」と判定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条件⑥</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コンピュータ判定</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認定等基準時間が「一段階重い</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に達するまで</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分以内（重度化キワ</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分以内）」では</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認定に係る認定審査会の簡素化について</a:t>
            </a:r>
            <a:endParaRPr lang="ja-JP" altLang="en-US" sz="2800" dirty="0">
              <a:solidFill>
                <a:prstClr val="black"/>
              </a:solidFill>
              <a:latin typeface="ＭＳ Ｐゴシック"/>
              <a:ea typeface="ＤＨＰ特太ゴシック体" pitchFamily="2"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簡素化対象要件</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29</a:t>
            </a:fld>
            <a:endParaRPr lang="ja-JP" altLang="en-US"/>
          </a:p>
        </p:txBody>
      </p:sp>
    </p:spTree>
    <p:extLst>
      <p:ext uri="{BB962C8B-B14F-4D97-AF65-F5344CB8AC3E}">
        <p14:creationId xmlns:p14="http://schemas.microsoft.com/office/powerpoint/2010/main" val="2437071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78242" y="769646"/>
            <a:ext cx="9549523"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endParaRPr lang="ja-JP" altLang="en-US" sz="1200" dirty="0">
              <a:latin typeface="ＭＳ ゴシック" pitchFamily="49" charset="-128"/>
              <a:ea typeface="ＭＳ ゴシック" pitchFamily="49" charset="-128"/>
            </a:endParaRPr>
          </a:p>
          <a:p>
            <a:pPr indent="-1080000">
              <a:lnSpc>
                <a:spcPts val="2500"/>
              </a:lnSpc>
            </a:pPr>
            <a:endPar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簡素化の具体的な方法については、保険者において決定するが、少なくとも審査</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会の開催自体は実施することが適当</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○①～⑥の条件に合致する者であっても、各保険者の判断により審査会を簡素化せずに実施することは妨げられない。</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また、保険者により①～⑥に加えて新たな要件を設けることも差し支えない。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例：コンピュータ判定結果が要支援</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要介護</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の者については、状態の安定性に関わらず簡素化しないこととする　等</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indent="-1080000">
              <a:lnSpc>
                <a:spcPts val="2500"/>
              </a:lnSpc>
            </a:pP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○認定審査会を簡素化して実施した場合も、介護保険法第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項等に定める審</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査会への審査</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の求め及び同条第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項に定める審査会による審査判定を実施し</a:t>
            </a:r>
          </a:p>
          <a:p>
            <a:pPr indent="-1080000">
              <a:lnSpc>
                <a:spcPts val="25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扱いとなる。</a:t>
            </a:r>
          </a:p>
          <a:p>
            <a:pPr indent="-1080000">
              <a:lnSpc>
                <a:spcPts val="25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認定に係る</a:t>
            </a:r>
            <a:r>
              <a:rPr lang="ja-JP" altLang="en-US" sz="2800" dirty="0">
                <a:solidFill>
                  <a:prstClr val="black"/>
                </a:solidFill>
                <a:latin typeface="ＭＳ Ｐゴシック"/>
                <a:ea typeface="ＤＨＰ特太ゴシック体" pitchFamily="2" charset="-128"/>
              </a:rPr>
              <a:t>認定審査会</a:t>
            </a:r>
            <a:r>
              <a:rPr lang="ja-JP" altLang="en-US" sz="2800" dirty="0" smtClean="0">
                <a:solidFill>
                  <a:prstClr val="black"/>
                </a:solidFill>
                <a:latin typeface="ＭＳ Ｐゴシック"/>
                <a:ea typeface="ＤＨＰ特太ゴシック体" pitchFamily="2" charset="-128"/>
              </a:rPr>
              <a:t>の簡素化について</a:t>
            </a:r>
            <a:endParaRPr lang="ja-JP" altLang="en-US" sz="2800" dirty="0">
              <a:solidFill>
                <a:prstClr val="black"/>
              </a:solidFill>
              <a:latin typeface="ＭＳ Ｐゴシック"/>
              <a:ea typeface="ＤＨＰ特太ゴシック体" pitchFamily="2" charset="-128"/>
            </a:endParaRPr>
          </a:p>
        </p:txBody>
      </p:sp>
      <p:sp>
        <p:nvSpPr>
          <p:cNvPr id="4" name="角丸四角形 3"/>
          <p:cNvSpPr/>
          <p:nvPr/>
        </p:nvSpPr>
        <p:spPr>
          <a:xfrm>
            <a:off x="103378" y="620688"/>
            <a:ext cx="4381570" cy="504056"/>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簡素化についての考え方</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30</a:t>
            </a:fld>
            <a:endParaRPr lang="ja-JP" altLang="en-US"/>
          </a:p>
        </p:txBody>
      </p:sp>
    </p:spTree>
    <p:extLst>
      <p:ext uri="{BB962C8B-B14F-4D97-AF65-F5344CB8AC3E}">
        <p14:creationId xmlns:p14="http://schemas.microsoft.com/office/powerpoint/2010/main" val="18593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30904" y="795137"/>
            <a:ext cx="9549523" cy="594816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indent="-1080000">
              <a:lnSpc>
                <a:spcPts val="24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簡素化対象となるケースの全体の申請件数に占める割合は以下の通り。</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txBox="1">
            <a:spLocks/>
          </p:cNvSpPr>
          <p:nvPr/>
        </p:nvSpPr>
        <p:spPr>
          <a:xfrm>
            <a:off x="120785" y="197615"/>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簡素化</a:t>
            </a:r>
            <a:r>
              <a:rPr lang="ja-JP" altLang="en-US" sz="2800" dirty="0">
                <a:solidFill>
                  <a:prstClr val="black"/>
                </a:solidFill>
                <a:latin typeface="ＭＳ Ｐゴシック"/>
                <a:ea typeface="ＤＨＰ特太ゴシック体" pitchFamily="2" charset="-128"/>
              </a:rPr>
              <a:t>対象となる</a:t>
            </a:r>
            <a:r>
              <a:rPr lang="ja-JP" altLang="en-US" sz="2800" dirty="0" smtClean="0">
                <a:solidFill>
                  <a:prstClr val="black"/>
                </a:solidFill>
                <a:latin typeface="ＭＳ Ｐゴシック"/>
                <a:ea typeface="ＤＨＰ特太ゴシック体" pitchFamily="2" charset="-128"/>
              </a:rPr>
              <a:t>認定申請件数</a:t>
            </a:r>
            <a:endParaRPr lang="ja-JP" altLang="en-US" sz="2800" dirty="0">
              <a:solidFill>
                <a:prstClr val="black"/>
              </a:solidFill>
              <a:latin typeface="ＭＳ Ｐゴシック"/>
              <a:ea typeface="ＤＨＰ特太ゴシック体" pitchFamily="2" charset="-128"/>
            </a:endParaRPr>
          </a:p>
        </p:txBody>
      </p:sp>
      <p:sp>
        <p:nvSpPr>
          <p:cNvPr id="24" name="テキスト ボックス 23"/>
          <p:cNvSpPr txBox="1"/>
          <p:nvPr/>
        </p:nvSpPr>
        <p:spPr>
          <a:xfrm>
            <a:off x="343950" y="5477289"/>
            <a:ext cx="9212401" cy="1138773"/>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簡素化の対象となり得る認定申請は全申請の</a:t>
            </a:r>
            <a:r>
              <a:rPr kumimoji="1" lang="en-US" altLang="ja-JP"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22.9</a:t>
            </a:r>
            <a:r>
              <a:rPr kumimoji="1" lang="ja-JP" altLang="en-US" sz="2400" b="1" u="sng"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を想定</a:t>
            </a:r>
          </a:p>
          <a:p>
            <a:endPar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要件該当者の「コンピュータ判定→二次判定」の要介護度</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一致</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率は</a:t>
            </a:r>
            <a:r>
              <a:rPr lang="en-US" altLang="ja-JP"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97.1</a:t>
            </a:r>
            <a:r>
              <a:rPr lang="ja-JP" altLang="en-US" sz="2800" b="1" u="sng"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u="sng"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584515" y="2291900"/>
            <a:ext cx="8959202" cy="432000"/>
            <a:chOff x="530758" y="2060889"/>
            <a:chExt cx="8270033" cy="720000"/>
          </a:xfrm>
        </p:grpSpPr>
        <p:sp>
          <p:nvSpPr>
            <p:cNvPr id="5" name="正方形/長方形 4"/>
            <p:cNvSpPr/>
            <p:nvPr/>
          </p:nvSpPr>
          <p:spPr>
            <a:xfrm>
              <a:off x="2475194" y="2060889"/>
              <a:ext cx="632559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更新申請　　　　　　　</a:t>
              </a:r>
              <a:r>
                <a:rPr kumimoji="1"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3,451,875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(64.0</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2" name="正方形/長方形 11"/>
            <p:cNvSpPr/>
            <p:nvPr/>
          </p:nvSpPr>
          <p:spPr>
            <a:xfrm>
              <a:off x="530758" y="2060889"/>
              <a:ext cx="1944436"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1" name="グループ化 10"/>
          <p:cNvGrpSpPr/>
          <p:nvPr/>
        </p:nvGrpSpPr>
        <p:grpSpPr>
          <a:xfrm>
            <a:off x="2679340" y="2843477"/>
            <a:ext cx="6852730" cy="432000"/>
            <a:chOff x="2475194" y="2420889"/>
            <a:chExt cx="6325597" cy="720000"/>
          </a:xfrm>
        </p:grpSpPr>
        <p:sp>
          <p:nvSpPr>
            <p:cNvPr id="6" name="正方形/長方形 5"/>
            <p:cNvSpPr/>
            <p:nvPr/>
          </p:nvSpPr>
          <p:spPr>
            <a:xfrm>
              <a:off x="2678174" y="2420889"/>
              <a:ext cx="6122617"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コンピュータ判定結果が要支援</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～要介護</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5</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3,375,760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(62.6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3" name="正方形/長方形 12"/>
            <p:cNvSpPr/>
            <p:nvPr/>
          </p:nvSpPr>
          <p:spPr>
            <a:xfrm>
              <a:off x="2475194" y="2420889"/>
              <a:ext cx="20298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10" name="グループ化 9"/>
          <p:cNvGrpSpPr/>
          <p:nvPr/>
        </p:nvGrpSpPr>
        <p:grpSpPr>
          <a:xfrm>
            <a:off x="2928214" y="3403748"/>
            <a:ext cx="6615503" cy="542729"/>
            <a:chOff x="2688924" y="3154730"/>
            <a:chExt cx="6120661" cy="725972"/>
          </a:xfrm>
        </p:grpSpPr>
        <p:sp>
          <p:nvSpPr>
            <p:cNvPr id="7" name="正方形/長方形 6"/>
            <p:cNvSpPr/>
            <p:nvPr/>
          </p:nvSpPr>
          <p:spPr>
            <a:xfrm>
              <a:off x="5639513" y="3160703"/>
              <a:ext cx="3170072" cy="719999"/>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コンピュータ判定結果が</a:t>
              </a:r>
              <a:r>
                <a:rPr lang="ja-JP" altLang="en-US" sz="1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の要介護度と一致</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1,760,878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(32.7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4" name="正方形/長方形 13"/>
            <p:cNvSpPr/>
            <p:nvPr/>
          </p:nvSpPr>
          <p:spPr>
            <a:xfrm>
              <a:off x="2688924" y="3154730"/>
              <a:ext cx="2950589" cy="725972"/>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4" name="グループ化 3"/>
          <p:cNvGrpSpPr/>
          <p:nvPr/>
        </p:nvGrpSpPr>
        <p:grpSpPr>
          <a:xfrm>
            <a:off x="6117352" y="4086047"/>
            <a:ext cx="3431080" cy="455174"/>
            <a:chOff x="5638575" y="3383459"/>
            <a:chExt cx="3167151" cy="993414"/>
          </a:xfrm>
        </p:grpSpPr>
        <p:sp>
          <p:nvSpPr>
            <p:cNvPr id="8" name="正方形/長方形 7"/>
            <p:cNvSpPr/>
            <p:nvPr/>
          </p:nvSpPr>
          <p:spPr>
            <a:xfrm>
              <a:off x="6003949" y="3383459"/>
              <a:ext cx="2801777" cy="993414"/>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前回認定期間</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か月以上</a:t>
              </a:r>
            </a:p>
            <a:p>
              <a:pPr algn="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1,655,938 </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(30.7</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正方形/長方形 16"/>
            <p:cNvSpPr/>
            <p:nvPr/>
          </p:nvSpPr>
          <p:spPr>
            <a:xfrm>
              <a:off x="5638575" y="3384373"/>
              <a:ext cx="365374" cy="9925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grpSp>
        <p:nvGrpSpPr>
          <p:cNvPr id="3" name="グループ化 2"/>
          <p:cNvGrpSpPr/>
          <p:nvPr/>
        </p:nvGrpSpPr>
        <p:grpSpPr>
          <a:xfrm>
            <a:off x="6513172" y="4690250"/>
            <a:ext cx="3021155" cy="538950"/>
            <a:chOff x="6010075" y="3743459"/>
            <a:chExt cx="2788758" cy="720000"/>
          </a:xfrm>
        </p:grpSpPr>
        <p:sp>
          <p:nvSpPr>
            <p:cNvPr id="9" name="正方形/長方形 8"/>
            <p:cNvSpPr/>
            <p:nvPr/>
          </p:nvSpPr>
          <p:spPr>
            <a:xfrm>
              <a:off x="6537004" y="3743459"/>
              <a:ext cx="2261829" cy="720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状態の安定性：安定　</a:t>
              </a:r>
            </a:p>
            <a:p>
              <a:pPr algn="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1,381,124</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25.6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8" name="正方形/長方形 17"/>
            <p:cNvSpPr/>
            <p:nvPr/>
          </p:nvSpPr>
          <p:spPr>
            <a:xfrm>
              <a:off x="6010075" y="3743459"/>
              <a:ext cx="526929"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21" name="直線コネクタ 20"/>
          <p:cNvCxnSpPr/>
          <p:nvPr/>
        </p:nvCxnSpPr>
        <p:spPr>
          <a:xfrm>
            <a:off x="343950" y="2172324"/>
            <a:ext cx="2335389"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90988" y="2723901"/>
            <a:ext cx="225581" cy="119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928215" y="3275477"/>
            <a:ext cx="3189137" cy="12827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17351" y="3946477"/>
            <a:ext cx="395822" cy="1395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513173" y="4541222"/>
            <a:ext cx="570839" cy="14902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7121331" y="5525509"/>
            <a:ext cx="2410738" cy="585040"/>
            <a:chOff x="6573536" y="3743458"/>
            <a:chExt cx="2225297" cy="720001"/>
          </a:xfrm>
        </p:grpSpPr>
        <p:sp>
          <p:nvSpPr>
            <p:cNvPr id="29" name="正方形/長方形 28"/>
            <p:cNvSpPr/>
            <p:nvPr/>
          </p:nvSpPr>
          <p:spPr>
            <a:xfrm>
              <a:off x="6876256" y="3743459"/>
              <a:ext cx="1922577" cy="720000"/>
            </a:xfrm>
            <a:prstGeom prst="rect">
              <a:avLst/>
            </a:prstGeom>
            <a:solidFill>
              <a:srgbClr val="FFFF00"/>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重度化キワ</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分以内を除外</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1,233,845</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(22.9</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1" name="正方形/長方形 30"/>
            <p:cNvSpPr/>
            <p:nvPr/>
          </p:nvSpPr>
          <p:spPr>
            <a:xfrm>
              <a:off x="6573536" y="3743458"/>
              <a:ext cx="307670" cy="720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9" name="直線コネクタ 38"/>
          <p:cNvCxnSpPr/>
          <p:nvPr/>
        </p:nvCxnSpPr>
        <p:spPr>
          <a:xfrm>
            <a:off x="7084012" y="5229201"/>
            <a:ext cx="365265" cy="29630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19670" y="1205727"/>
            <a:ext cx="9221928"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rPr>
              <a:t>平成</a:t>
            </a:r>
            <a:r>
              <a:rPr kumimoji="1" lang="en-US" altLang="ja-JP" sz="1600" dirty="0" smtClean="0">
                <a:solidFill>
                  <a:schemeClr val="tx1"/>
                </a:solidFill>
                <a:latin typeface="ＭＳ Ｐゴシック" panose="020B0600070205080204" pitchFamily="50" charset="-128"/>
                <a:ea typeface="ＭＳ Ｐゴシック" panose="020B0600070205080204" pitchFamily="50" charset="-128"/>
              </a:rPr>
              <a:t>28</a:t>
            </a:r>
            <a:r>
              <a:rPr kumimoji="1" lang="ja-JP" altLang="en-US" sz="16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年度認定申請総件数</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5,390,661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(100.0</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nvGrpSpPr>
          <p:cNvPr id="20" name="グループ化 19"/>
          <p:cNvGrpSpPr/>
          <p:nvPr/>
        </p:nvGrpSpPr>
        <p:grpSpPr>
          <a:xfrm>
            <a:off x="319670" y="1740323"/>
            <a:ext cx="9212400" cy="432000"/>
            <a:chOff x="295080" y="1740323"/>
            <a:chExt cx="8503754" cy="432000"/>
          </a:xfrm>
        </p:grpSpPr>
        <p:sp>
          <p:nvSpPr>
            <p:cNvPr id="2" name="正方形/長方形 1"/>
            <p:cNvSpPr/>
            <p:nvPr/>
          </p:nvSpPr>
          <p:spPr>
            <a:xfrm>
              <a:off x="539552" y="1740323"/>
              <a:ext cx="8259282" cy="432000"/>
            </a:xfrm>
            <a:prstGeom prst="rect">
              <a:avLst/>
            </a:prstGeom>
            <a:solidFill>
              <a:srgbClr val="66FF66"/>
            </a:solidFill>
            <a:ln w="1905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第一号被保険者</a:t>
              </a:r>
              <a:r>
                <a:rPr kumimoji="1" lang="ja-JP" altLang="en-US" sz="16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5,258,614 </a:t>
              </a:r>
              <a:r>
                <a:rPr kumimoji="1"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件</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97.6</a:t>
              </a:r>
              <a:r>
                <a:rPr lang="ja-JP" altLang="en-US"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en-US" altLang="ja-JP" sz="1600" dirty="0" smtClean="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34" name="正方形/長方形 33"/>
            <p:cNvSpPr/>
            <p:nvPr/>
          </p:nvSpPr>
          <p:spPr>
            <a:xfrm>
              <a:off x="295080" y="1740323"/>
              <a:ext cx="244472" cy="432000"/>
            </a:xfrm>
            <a:prstGeom prst="rect">
              <a:avLst/>
            </a:prstGeom>
            <a:solidFill>
              <a:schemeClr val="accent6">
                <a:lumMod val="60000"/>
                <a:lumOff val="40000"/>
              </a:schemeClr>
            </a:solidFill>
            <a:ln w="19050" cap="sq">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sz="16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grpSp>
      <p:cxnSp>
        <p:nvCxnSpPr>
          <p:cNvPr id="36" name="直線コネクタ 35"/>
          <p:cNvCxnSpPr/>
          <p:nvPr/>
        </p:nvCxnSpPr>
        <p:spPr>
          <a:xfrm>
            <a:off x="319670" y="1637727"/>
            <a:ext cx="264845" cy="1025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p:cNvSpPr>
            <a:spLocks noGrp="1"/>
          </p:cNvSpPr>
          <p:nvPr>
            <p:ph type="sldNum" sz="quarter" idx="12"/>
          </p:nvPr>
        </p:nvSpPr>
        <p:spPr/>
        <p:txBody>
          <a:bodyPr/>
          <a:lstStyle/>
          <a:p>
            <a:pPr>
              <a:defRPr/>
            </a:pPr>
            <a:fld id="{F008411C-B7F6-4B40-9225-487C215E7D64}" type="slidenum">
              <a:rPr lang="ja-JP" altLang="en-US" smtClean="0"/>
              <a:pPr>
                <a:defRPr/>
              </a:pPr>
              <a:t>31</a:t>
            </a:fld>
            <a:endParaRPr lang="ja-JP" altLang="en-US"/>
          </a:p>
        </p:txBody>
      </p:sp>
    </p:spTree>
    <p:extLst>
      <p:ext uri="{BB962C8B-B14F-4D97-AF65-F5344CB8AC3E}">
        <p14:creationId xmlns:p14="http://schemas.microsoft.com/office/powerpoint/2010/main" val="107455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10150" y="49796"/>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認定審査会簡素化</a:t>
            </a:r>
            <a:r>
              <a:rPr lang="ja-JP" altLang="en-US" sz="2800" dirty="0">
                <a:solidFill>
                  <a:prstClr val="black"/>
                </a:solidFill>
                <a:latin typeface="ＭＳ Ｐゴシック"/>
                <a:ea typeface="ＤＨＰ特太ゴシック体" pitchFamily="2" charset="-128"/>
              </a:rPr>
              <a:t>の</a:t>
            </a:r>
            <a:r>
              <a:rPr lang="ja-JP" altLang="en-US" sz="2800" dirty="0" smtClean="0">
                <a:solidFill>
                  <a:prstClr val="black"/>
                </a:solidFill>
                <a:latin typeface="ＭＳ Ｐゴシック"/>
                <a:ea typeface="ＤＨＰ特太ゴシック体" pitchFamily="2" charset="-128"/>
              </a:rPr>
              <a:t>例</a:t>
            </a:r>
            <a:endParaRPr lang="ja-JP" altLang="en-US" sz="2800" dirty="0">
              <a:solidFill>
                <a:prstClr val="black"/>
              </a:solidFill>
              <a:latin typeface="ＭＳ Ｐゴシック"/>
              <a:ea typeface="ＤＨＰ特太ゴシック体" pitchFamily="2" charset="-128"/>
            </a:endParaRPr>
          </a:p>
        </p:txBody>
      </p:sp>
      <p:sp>
        <p:nvSpPr>
          <p:cNvPr id="7" name="正方形/長方形 6"/>
          <p:cNvSpPr/>
          <p:nvPr/>
        </p:nvSpPr>
        <p:spPr>
          <a:xfrm>
            <a:off x="41565" y="1286748"/>
            <a:ext cx="31203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一般的手続</a:t>
            </a:r>
          </a:p>
        </p:txBody>
      </p:sp>
      <p:grpSp>
        <p:nvGrpSpPr>
          <p:cNvPr id="4" name="グループ化 3"/>
          <p:cNvGrpSpPr/>
          <p:nvPr/>
        </p:nvGrpSpPr>
        <p:grpSpPr>
          <a:xfrm>
            <a:off x="1817601" y="1287740"/>
            <a:ext cx="1202041" cy="2232248"/>
            <a:chOff x="546100" y="1853510"/>
            <a:chExt cx="1109576" cy="2885026"/>
          </a:xfrm>
        </p:grpSpPr>
        <p:sp>
          <p:nvSpPr>
            <p:cNvPr id="6" name="正方形/長方形 5"/>
            <p:cNvSpPr/>
            <p:nvPr/>
          </p:nvSpPr>
          <p:spPr>
            <a:xfrm>
              <a:off x="546100" y="2196110"/>
              <a:ext cx="1109576" cy="2542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　・一次判定結果</a:t>
              </a:r>
            </a:p>
            <a:p>
              <a:r>
                <a:rPr lang="ja-JP" altLang="en-US" sz="1400" dirty="0" smtClean="0">
                  <a:solidFill>
                    <a:schemeClr val="tx1"/>
                  </a:solidFill>
                </a:rPr>
                <a:t>　・特記事項の写し</a:t>
              </a:r>
            </a:p>
            <a:p>
              <a:r>
                <a:rPr kumimoji="1" lang="ja-JP" altLang="en-US" sz="1400" dirty="0" smtClean="0">
                  <a:solidFill>
                    <a:schemeClr val="tx1"/>
                  </a:solidFill>
                </a:rPr>
                <a:t>　・主治医意見書の写し</a:t>
              </a:r>
              <a:endParaRPr kumimoji="1" lang="ja-JP" altLang="en-US" sz="1400" dirty="0">
                <a:solidFill>
                  <a:schemeClr val="tx1"/>
                </a:solidFill>
              </a:endParaRPr>
            </a:p>
          </p:txBody>
        </p:sp>
        <p:sp>
          <p:nvSpPr>
            <p:cNvPr id="8" name="正方形/長方形 7"/>
            <p:cNvSpPr/>
            <p:nvPr/>
          </p:nvSpPr>
          <p:spPr>
            <a:xfrm>
              <a:off x="546100" y="1853510"/>
              <a:ext cx="11095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1" name="正方形/長方形 10"/>
          <p:cNvSpPr/>
          <p:nvPr/>
        </p:nvSpPr>
        <p:spPr>
          <a:xfrm>
            <a:off x="3536269" y="1287740"/>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lang="ja-JP" altLang="en-US" sz="1400" dirty="0" smtClean="0">
                <a:solidFill>
                  <a:schemeClr val="tx1"/>
                </a:solidFill>
              </a:rPr>
              <a:t>委員</a:t>
            </a:r>
            <a:r>
              <a:rPr lang="ja-JP" altLang="en-US" sz="1400" dirty="0">
                <a:solidFill>
                  <a:schemeClr val="tx1"/>
                </a:solidFill>
              </a:rPr>
              <a:t>へ</a:t>
            </a:r>
            <a:r>
              <a:rPr lang="ja-JP" altLang="en-US" sz="1400" dirty="0" smtClean="0">
                <a:solidFill>
                  <a:schemeClr val="tx1"/>
                </a:solidFill>
              </a:rPr>
              <a:t>の事前資料配布</a:t>
            </a:r>
            <a:endParaRPr kumimoji="1" lang="ja-JP" altLang="en-US" sz="1400" dirty="0" smtClean="0">
              <a:solidFill>
                <a:schemeClr val="tx1"/>
              </a:solidFill>
            </a:endParaRPr>
          </a:p>
        </p:txBody>
      </p:sp>
      <p:sp>
        <p:nvSpPr>
          <p:cNvPr id="13" name="正方形/長方形 12"/>
          <p:cNvSpPr/>
          <p:nvPr/>
        </p:nvSpPr>
        <p:spPr>
          <a:xfrm>
            <a:off x="27527" y="4079133"/>
            <a:ext cx="312035" cy="2232248"/>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400" dirty="0" smtClean="0">
                <a:solidFill>
                  <a:schemeClr val="tx1"/>
                </a:solidFill>
              </a:rPr>
              <a:t>簡素化対象者の手続例</a:t>
            </a:r>
          </a:p>
        </p:txBody>
      </p:sp>
      <p:grpSp>
        <p:nvGrpSpPr>
          <p:cNvPr id="14" name="グループ化 13"/>
          <p:cNvGrpSpPr/>
          <p:nvPr/>
        </p:nvGrpSpPr>
        <p:grpSpPr>
          <a:xfrm>
            <a:off x="1817601" y="4094980"/>
            <a:ext cx="1202041" cy="2232248"/>
            <a:chOff x="546100" y="1853510"/>
            <a:chExt cx="1109576" cy="2885026"/>
          </a:xfrm>
        </p:grpSpPr>
        <p:sp>
          <p:nvSpPr>
            <p:cNvPr id="17" name="正方形/長方形 16"/>
            <p:cNvSpPr/>
            <p:nvPr/>
          </p:nvSpPr>
          <p:spPr>
            <a:xfrm>
              <a:off x="546100" y="2196110"/>
              <a:ext cx="1109576" cy="2542426"/>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400" dirty="0">
                  <a:solidFill>
                    <a:schemeClr val="tx1"/>
                  </a:solidFill>
                </a:rPr>
                <a:t>　</a:t>
              </a:r>
              <a:r>
                <a:rPr lang="ja-JP" altLang="en-US" sz="1400" dirty="0" smtClean="0">
                  <a:solidFill>
                    <a:schemeClr val="tx1"/>
                  </a:solidFill>
                </a:rPr>
                <a:t>・</a:t>
              </a:r>
              <a:r>
                <a:rPr lang="ja-JP" altLang="en-US" sz="1400" dirty="0">
                  <a:solidFill>
                    <a:schemeClr val="tx1"/>
                  </a:solidFill>
                </a:rPr>
                <a:t>一次判定結果</a:t>
              </a:r>
            </a:p>
            <a:p>
              <a:r>
                <a:rPr lang="ja-JP" altLang="en-US" sz="1400" dirty="0">
                  <a:solidFill>
                    <a:schemeClr val="tx1"/>
                  </a:solidFill>
                </a:rPr>
                <a:t>　・特記事項の写し</a:t>
              </a:r>
            </a:p>
            <a:p>
              <a:r>
                <a:rPr lang="ja-JP" altLang="en-US" sz="1400" dirty="0">
                  <a:solidFill>
                    <a:schemeClr val="tx1"/>
                  </a:solidFill>
                </a:rPr>
                <a:t>　・主治医意見書の写し</a:t>
              </a:r>
            </a:p>
            <a:p>
              <a:r>
                <a:rPr lang="ja-JP" altLang="en-US" sz="1400" dirty="0">
                  <a:solidFill>
                    <a:schemeClr val="tx1"/>
                  </a:solidFill>
                </a:rPr>
                <a:t>　</a:t>
              </a:r>
              <a:r>
                <a:rPr kumimoji="1" lang="ja-JP" altLang="en-US" sz="1400" dirty="0" smtClean="0">
                  <a:solidFill>
                    <a:srgbClr val="FF0000"/>
                  </a:solidFill>
                </a:rPr>
                <a:t>・簡素化対象者一覧</a:t>
              </a:r>
              <a:endParaRPr kumimoji="1" lang="ja-JP" altLang="en-US" sz="1400" dirty="0">
                <a:solidFill>
                  <a:srgbClr val="FF0000"/>
                </a:solidFill>
              </a:endParaRPr>
            </a:p>
          </p:txBody>
        </p:sp>
        <p:sp>
          <p:nvSpPr>
            <p:cNvPr id="18" name="正方形/長方形 17"/>
            <p:cNvSpPr/>
            <p:nvPr/>
          </p:nvSpPr>
          <p:spPr>
            <a:xfrm>
              <a:off x="546100" y="1853510"/>
              <a:ext cx="1109576" cy="36004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資料作成</a:t>
              </a:r>
              <a:endParaRPr kumimoji="1" lang="ja-JP" altLang="en-US" sz="1400" dirty="0"/>
            </a:p>
          </p:txBody>
        </p:sp>
      </p:grpSp>
      <p:sp>
        <p:nvSpPr>
          <p:cNvPr id="19" name="正方形/長方形 18"/>
          <p:cNvSpPr/>
          <p:nvPr/>
        </p:nvSpPr>
        <p:spPr>
          <a:xfrm>
            <a:off x="4972385" y="1302896"/>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一次判定の修正・確定</a:t>
            </a:r>
          </a:p>
        </p:txBody>
      </p:sp>
      <p:sp>
        <p:nvSpPr>
          <p:cNvPr id="20" name="正方形/長方形 19"/>
          <p:cNvSpPr/>
          <p:nvPr/>
        </p:nvSpPr>
        <p:spPr>
          <a:xfrm>
            <a:off x="6020345" y="1286747"/>
            <a:ext cx="624069"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介護の手間に係る審査判定</a:t>
            </a:r>
            <a:endParaRPr kumimoji="1" lang="en-US" altLang="ja-JP" sz="1400" dirty="0" smtClean="0">
              <a:solidFill>
                <a:schemeClr val="tx1"/>
              </a:solidFill>
            </a:endParaRPr>
          </a:p>
          <a:p>
            <a:r>
              <a:rPr lang="ja-JP" altLang="en-US" sz="1200" dirty="0" smtClean="0">
                <a:solidFill>
                  <a:schemeClr val="tx1"/>
                </a:solidFill>
              </a:rPr>
              <a:t>　　（特記事項・主治医意見書等）</a:t>
            </a:r>
            <a:endParaRPr lang="en-US" altLang="ja-JP" sz="1200" dirty="0" smtClean="0">
              <a:solidFill>
                <a:schemeClr val="tx1"/>
              </a:solidFill>
            </a:endParaRPr>
          </a:p>
        </p:txBody>
      </p:sp>
      <p:sp>
        <p:nvSpPr>
          <p:cNvPr id="21" name="正方形/長方形 20"/>
          <p:cNvSpPr/>
          <p:nvPr/>
        </p:nvSpPr>
        <p:spPr>
          <a:xfrm>
            <a:off x="7182017" y="1314218"/>
            <a:ext cx="735165"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400" dirty="0" smtClean="0">
                <a:solidFill>
                  <a:schemeClr val="tx1"/>
                </a:solidFill>
              </a:rPr>
              <a:t>状態の維持・改善可能性にかかる審査判定</a:t>
            </a:r>
          </a:p>
        </p:txBody>
      </p:sp>
      <p:grpSp>
        <p:nvGrpSpPr>
          <p:cNvPr id="10" name="グループ化 9"/>
          <p:cNvGrpSpPr/>
          <p:nvPr/>
        </p:nvGrpSpPr>
        <p:grpSpPr>
          <a:xfrm>
            <a:off x="1655175" y="671348"/>
            <a:ext cx="2829773" cy="5781988"/>
            <a:chOff x="1193800" y="671348"/>
            <a:chExt cx="2226072" cy="5781988"/>
          </a:xfrm>
        </p:grpSpPr>
        <p:sp>
          <p:nvSpPr>
            <p:cNvPr id="26" name="正方形/長方形 25"/>
            <p:cNvSpPr/>
            <p:nvPr/>
          </p:nvSpPr>
          <p:spPr>
            <a:xfrm>
              <a:off x="1193800" y="927700"/>
              <a:ext cx="2226072"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193800" y="671348"/>
              <a:ext cx="2226072" cy="36004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事前準備</a:t>
              </a:r>
              <a:endParaRPr kumimoji="1" lang="ja-JP" altLang="en-US" dirty="0">
                <a:solidFill>
                  <a:schemeClr val="tx1"/>
                </a:solidFill>
              </a:endParaRPr>
            </a:p>
          </p:txBody>
        </p:sp>
      </p:grpSp>
      <p:grpSp>
        <p:nvGrpSpPr>
          <p:cNvPr id="28" name="グループ化 27"/>
          <p:cNvGrpSpPr/>
          <p:nvPr/>
        </p:nvGrpSpPr>
        <p:grpSpPr>
          <a:xfrm>
            <a:off x="4769815" y="652198"/>
            <a:ext cx="3510389" cy="5801139"/>
            <a:chOff x="3707904" y="658649"/>
            <a:chExt cx="2520280" cy="5794687"/>
          </a:xfrm>
        </p:grpSpPr>
        <p:sp>
          <p:nvSpPr>
            <p:cNvPr id="27" name="正方形/長方形 26"/>
            <p:cNvSpPr/>
            <p:nvPr/>
          </p:nvSpPr>
          <p:spPr>
            <a:xfrm>
              <a:off x="3707904" y="927700"/>
              <a:ext cx="2520280" cy="5525636"/>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3707904" y="658649"/>
              <a:ext cx="2520280" cy="37877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認定審査会の開催</a:t>
              </a:r>
              <a:endParaRPr kumimoji="1" lang="ja-JP" altLang="en-US" dirty="0">
                <a:solidFill>
                  <a:schemeClr val="tx1"/>
                </a:solidFill>
              </a:endParaRPr>
            </a:p>
          </p:txBody>
        </p:sp>
      </p:grpSp>
      <p:sp>
        <p:nvSpPr>
          <p:cNvPr id="5" name="右矢印 4"/>
          <p:cNvSpPr/>
          <p:nvPr/>
        </p:nvSpPr>
        <p:spPr>
          <a:xfrm>
            <a:off x="3016877" y="1853930"/>
            <a:ext cx="489214"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160338" y="1844824"/>
            <a:ext cx="812047"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3016877" y="4531151"/>
            <a:ext cx="2353958" cy="970089"/>
          </a:xfrm>
          <a:prstGeom prst="rightArrow">
            <a:avLst>
              <a:gd name="adj1" fmla="val 50000"/>
              <a:gd name="adj2" fmla="val 42145"/>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136382" y="3967119"/>
            <a:ext cx="1083382" cy="667453"/>
          </a:xfrm>
          <a:prstGeom prst="rect">
            <a:avLst/>
          </a:prstGeom>
          <a:no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lang="en-US" altLang="ja-JP" sz="1100" dirty="0" smtClean="0">
                <a:solidFill>
                  <a:schemeClr val="tx1"/>
                </a:solidFill>
              </a:rPr>
              <a:t>※</a:t>
            </a:r>
            <a:r>
              <a:rPr lang="ja-JP" altLang="en-US" sz="1100" dirty="0" smtClean="0">
                <a:solidFill>
                  <a:schemeClr val="tx1"/>
                </a:solidFill>
              </a:rPr>
              <a:t>委員への</a:t>
            </a:r>
          </a:p>
          <a:p>
            <a:r>
              <a:rPr lang="ja-JP" altLang="en-US" sz="1100" dirty="0">
                <a:solidFill>
                  <a:schemeClr val="tx1"/>
                </a:solidFill>
              </a:rPr>
              <a:t>　</a:t>
            </a:r>
            <a:r>
              <a:rPr lang="ja-JP" altLang="en-US" sz="1100" dirty="0" smtClean="0">
                <a:solidFill>
                  <a:schemeClr val="tx1"/>
                </a:solidFill>
              </a:rPr>
              <a:t>事前配布は</a:t>
            </a:r>
          </a:p>
          <a:p>
            <a:r>
              <a:rPr lang="ja-JP" altLang="en-US" sz="1100" dirty="0">
                <a:solidFill>
                  <a:schemeClr val="tx1"/>
                </a:solidFill>
              </a:rPr>
              <a:t>　</a:t>
            </a:r>
            <a:r>
              <a:rPr lang="ja-JP" altLang="en-US" sz="1100" dirty="0" smtClean="0">
                <a:solidFill>
                  <a:schemeClr val="tx1"/>
                </a:solidFill>
              </a:rPr>
              <a:t>省略</a:t>
            </a:r>
          </a:p>
        </p:txBody>
      </p:sp>
      <p:sp>
        <p:nvSpPr>
          <p:cNvPr id="33" name="正方形/長方形 32"/>
          <p:cNvSpPr/>
          <p:nvPr/>
        </p:nvSpPr>
        <p:spPr>
          <a:xfrm>
            <a:off x="6658270" y="4060668"/>
            <a:ext cx="891330" cy="2298763"/>
          </a:xfrm>
          <a:prstGeom prst="rect">
            <a:avLst/>
          </a:prstGeom>
          <a:noFill/>
          <a:ln cmpd="sng">
            <a:solidFill>
              <a:srgbClr val="FF33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lang="ja-JP" altLang="en-US" sz="1200" dirty="0">
                <a:solidFill>
                  <a:schemeClr val="tx1"/>
                </a:solidFill>
              </a:rPr>
              <a:t>コン</a:t>
            </a:r>
            <a:r>
              <a:rPr lang="ja-JP" altLang="en-US" sz="1200" dirty="0" smtClean="0">
                <a:solidFill>
                  <a:schemeClr val="tx1"/>
                </a:solidFill>
              </a:rPr>
              <a:t>ピュータ判定結果どおりの</a:t>
            </a:r>
          </a:p>
          <a:p>
            <a:r>
              <a:rPr lang="ja-JP" altLang="en-US" sz="1200" dirty="0" smtClean="0">
                <a:solidFill>
                  <a:schemeClr val="tx1"/>
                </a:solidFill>
              </a:rPr>
              <a:t>要介護度を審査判定結果とする</a:t>
            </a:r>
            <a:endParaRPr kumimoji="1" lang="ja-JP" altLang="en-US" sz="1200" dirty="0" smtClean="0">
              <a:solidFill>
                <a:schemeClr val="tx1"/>
              </a:solidFill>
            </a:endParaRPr>
          </a:p>
        </p:txBody>
      </p:sp>
      <p:sp>
        <p:nvSpPr>
          <p:cNvPr id="38" name="右矢印 37"/>
          <p:cNvSpPr/>
          <p:nvPr/>
        </p:nvSpPr>
        <p:spPr>
          <a:xfrm>
            <a:off x="1208584" y="4634573"/>
            <a:ext cx="609018"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1208584" y="1874045"/>
            <a:ext cx="609018"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359564" y="2291408"/>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6487110" y="2329847"/>
            <a:ext cx="868662" cy="1783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9009451" y="1255167"/>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市町村</a:t>
            </a:r>
            <a:endParaRPr kumimoji="1" lang="ja-JP" altLang="en-US" sz="1400" dirty="0">
              <a:solidFill>
                <a:schemeClr val="tx1"/>
              </a:solidFill>
            </a:endParaRPr>
          </a:p>
        </p:txBody>
      </p:sp>
      <p:sp>
        <p:nvSpPr>
          <p:cNvPr id="51" name="右矢印 50"/>
          <p:cNvSpPr/>
          <p:nvPr/>
        </p:nvSpPr>
        <p:spPr>
          <a:xfrm>
            <a:off x="7917181" y="1895537"/>
            <a:ext cx="1471582" cy="970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2" name="右矢印 51"/>
          <p:cNvSpPr/>
          <p:nvPr/>
        </p:nvSpPr>
        <p:spPr>
          <a:xfrm>
            <a:off x="7627683" y="4531150"/>
            <a:ext cx="1761082" cy="970089"/>
          </a:xfrm>
          <a:prstGeom prst="rightArrow">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結果</a:t>
            </a:r>
          </a:p>
          <a:p>
            <a:pPr algn="ctr"/>
            <a:r>
              <a:rPr kumimoji="1" lang="ja-JP" altLang="en-US" sz="1400" dirty="0" smtClean="0">
                <a:solidFill>
                  <a:schemeClr val="tx1"/>
                </a:solidFill>
              </a:rPr>
              <a:t>通知</a:t>
            </a:r>
            <a:endParaRPr kumimoji="1" lang="ja-JP" altLang="en-US" sz="1400" dirty="0">
              <a:solidFill>
                <a:schemeClr val="tx1"/>
              </a:solidFill>
            </a:endParaRPr>
          </a:p>
        </p:txBody>
      </p:sp>
      <p:sp>
        <p:nvSpPr>
          <p:cNvPr id="53" name="テキスト ボックス 52"/>
          <p:cNvSpPr txBox="1"/>
          <p:nvPr/>
        </p:nvSpPr>
        <p:spPr>
          <a:xfrm>
            <a:off x="183545" y="6597353"/>
            <a:ext cx="9584533" cy="276999"/>
          </a:xfrm>
          <a:prstGeom prst="rect">
            <a:avLst/>
          </a:prstGeom>
          <a:noFill/>
        </p:spPr>
        <p:txBody>
          <a:bodyPr wrap="square" rtlCol="0">
            <a:spAutoFit/>
          </a:bodyPr>
          <a:lstStyle/>
          <a:p>
            <a:pPr algn="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上記は簡素化方式の一例であり、法令上の基本原則を踏まえつつ、各自治体において簡素化方法を決定して差し支えない。</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56" name="円/楕円 55"/>
          <p:cNvSpPr/>
          <p:nvPr/>
        </p:nvSpPr>
        <p:spPr>
          <a:xfrm>
            <a:off x="540809" y="1176432"/>
            <a:ext cx="758626" cy="5191717"/>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rPr>
              <a:t>コンピュータ判定結果</a:t>
            </a:r>
            <a:endParaRPr kumimoji="1" lang="ja-JP" altLang="en-US" sz="1400" dirty="0">
              <a:solidFill>
                <a:schemeClr val="tx1"/>
              </a:solidFill>
            </a:endParaRPr>
          </a:p>
        </p:txBody>
      </p:sp>
      <p:sp>
        <p:nvSpPr>
          <p:cNvPr id="25" name="正方形/長方形 24"/>
          <p:cNvSpPr/>
          <p:nvPr/>
        </p:nvSpPr>
        <p:spPr>
          <a:xfrm>
            <a:off x="3151376" y="5719445"/>
            <a:ext cx="2864744" cy="672888"/>
          </a:xfrm>
          <a:prstGeom prst="rect">
            <a:avLst/>
          </a:prstGeom>
          <a:solidFill>
            <a:schemeClr val="bg1"/>
          </a:solidFill>
          <a:ln w="1270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r>
              <a:rPr kumimoji="1" lang="ja-JP" altLang="en-US" sz="1100" dirty="0" smtClean="0">
                <a:solidFill>
                  <a:schemeClr val="tx1"/>
                </a:solidFill>
              </a:rPr>
              <a:t>簡素化要件を満たす者について、審査会を簡素化することについて審査会委員に</a:t>
            </a:r>
            <a:r>
              <a:rPr lang="ja-JP" altLang="en-US" sz="1100" dirty="0">
                <a:solidFill>
                  <a:schemeClr val="tx1"/>
                </a:solidFill>
              </a:rPr>
              <a:t>包括</a:t>
            </a:r>
            <a:r>
              <a:rPr kumimoji="1" lang="ja-JP" altLang="en-US" sz="1100" dirty="0" smtClean="0">
                <a:solidFill>
                  <a:schemeClr val="tx1"/>
                </a:solidFill>
              </a:rPr>
              <a:t>同意を得ておく</a:t>
            </a:r>
          </a:p>
        </p:txBody>
      </p:sp>
      <p:sp>
        <p:nvSpPr>
          <p:cNvPr id="37" name="正方形/長方形 36"/>
          <p:cNvSpPr/>
          <p:nvPr/>
        </p:nvSpPr>
        <p:spPr>
          <a:xfrm>
            <a:off x="5417748" y="4395411"/>
            <a:ext cx="752295" cy="126697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r>
              <a:rPr kumimoji="1" lang="ja-JP" altLang="en-US" sz="1200" dirty="0" smtClean="0">
                <a:solidFill>
                  <a:schemeClr val="tx1"/>
                </a:solidFill>
              </a:rPr>
              <a:t>簡素化対象者</a:t>
            </a:r>
          </a:p>
          <a:p>
            <a:r>
              <a:rPr kumimoji="1" lang="ja-JP" altLang="en-US" sz="1200" dirty="0" smtClean="0">
                <a:solidFill>
                  <a:schemeClr val="tx1"/>
                </a:solidFill>
              </a:rPr>
              <a:t>一覧</a:t>
            </a:r>
            <a:r>
              <a:rPr lang="ja-JP" altLang="en-US" sz="1200" dirty="0">
                <a:solidFill>
                  <a:schemeClr val="tx1"/>
                </a:solidFill>
              </a:rPr>
              <a:t>の</a:t>
            </a:r>
            <a:r>
              <a:rPr lang="ja-JP" altLang="en-US" sz="1200" dirty="0" smtClean="0">
                <a:solidFill>
                  <a:schemeClr val="tx1"/>
                </a:solidFill>
              </a:rPr>
              <a:t>確認</a:t>
            </a:r>
            <a:endParaRPr kumimoji="1" lang="ja-JP" altLang="en-US" sz="1200" dirty="0">
              <a:solidFill>
                <a:schemeClr val="tx1"/>
              </a:solidFill>
            </a:endParaRPr>
          </a:p>
        </p:txBody>
      </p:sp>
      <p:sp>
        <p:nvSpPr>
          <p:cNvPr id="41" name="二等辺三角形 40"/>
          <p:cNvSpPr/>
          <p:nvPr/>
        </p:nvSpPr>
        <p:spPr>
          <a:xfrm rot="5400000">
            <a:off x="5970608" y="5030443"/>
            <a:ext cx="868662" cy="178347"/>
          </a:xfrm>
          <a:prstGeom prst="triangle">
            <a:avLst/>
          </a:prstGeom>
          <a:solidFill>
            <a:srgbClr val="FF99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F008411C-B7F6-4B40-9225-487C215E7D64}" type="slidenum">
              <a:rPr lang="ja-JP" altLang="en-US" smtClean="0"/>
              <a:pPr>
                <a:defRPr/>
              </a:pPr>
              <a:t>32</a:t>
            </a:fld>
            <a:endParaRPr lang="ja-JP" altLang="en-US"/>
          </a:p>
        </p:txBody>
      </p:sp>
    </p:spTree>
    <p:extLst>
      <p:ext uri="{BB962C8B-B14F-4D97-AF65-F5344CB8AC3E}">
        <p14:creationId xmlns:p14="http://schemas.microsoft.com/office/powerpoint/2010/main" val="2839972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en-US" altLang="ja-JP" sz="1600" dirty="0" smtClean="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prstClr val="black"/>
              </a:solidFill>
              <a:latin typeface="ＭＳ ゴシック" panose="020B0609070205080204" pitchFamily="49" charset="-128"/>
              <a:ea typeface="ＭＳ ゴシック" panose="020B0609070205080204" pitchFamily="49" charset="-128"/>
            </a:endParaRPr>
          </a:p>
          <a:p>
            <a:pPr marL="177800" indent="-177800" algn="just"/>
            <a:r>
              <a:rPr lang="en-US" altLang="ja-JP" sz="1600" b="1" dirty="0">
                <a:solidFill>
                  <a:prstClr val="black"/>
                </a:solidFill>
                <a:latin typeface="ＭＳ ゴシック" panose="020B0609070205080204" pitchFamily="49" charset="-128"/>
                <a:ea typeface="ＭＳ ゴシック" panose="020B0609070205080204" pitchFamily="49" charset="-128"/>
              </a:rPr>
              <a:t>【</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要介護認定の現状について</a:t>
            </a:r>
            <a:r>
              <a:rPr lang="en-US" altLang="ja-JP" sz="1600" b="1" dirty="0" smtClean="0">
                <a:solidFill>
                  <a:prstClr val="black"/>
                </a:solidFill>
                <a:latin typeface="ＭＳ ゴシック" panose="020B0609070205080204" pitchFamily="49" charset="-128"/>
                <a:ea typeface="ＭＳ ゴシック" panose="020B0609070205080204" pitchFamily="49" charset="-128"/>
              </a:rPr>
              <a:t>】</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申請者が要介護認定の申請を提出後、認定を受けるまでの期間は平均で「</a:t>
            </a:r>
            <a:r>
              <a:rPr lang="en-US" altLang="ja-JP" sz="1600" dirty="0" smtClean="0">
                <a:solidFill>
                  <a:schemeClr val="tx1"/>
                </a:solidFill>
                <a:latin typeface="ＭＳ ゴシック" panose="020B0609070205080204" pitchFamily="49" charset="-128"/>
                <a:ea typeface="ＭＳ ゴシック" panose="020B0609070205080204" pitchFamily="49" charset="-128"/>
              </a:rPr>
              <a:t>36.5</a:t>
            </a:r>
            <a:r>
              <a:rPr lang="ja-JP" altLang="en-US" sz="1600" dirty="0" smtClean="0">
                <a:solidFill>
                  <a:schemeClr val="tx1"/>
                </a:solidFill>
                <a:latin typeface="ＭＳ ゴシック" panose="020B0609070205080204" pitchFamily="49" charset="-128"/>
                <a:ea typeface="ＭＳ ゴシック" panose="020B0609070205080204" pitchFamily="49" charset="-128"/>
              </a:rPr>
              <a:t>日」となって</a:t>
            </a:r>
          </a:p>
          <a:p>
            <a:pPr indent="-720000"/>
            <a:r>
              <a:rPr lang="ja-JP" altLang="en-US" sz="1600" dirty="0" smtClean="0">
                <a:solidFill>
                  <a:schemeClr val="tx1"/>
                </a:solidFill>
                <a:latin typeface="ＭＳ ゴシック" panose="020B0609070205080204" pitchFamily="49" charset="-128"/>
                <a:ea typeface="ＭＳ ゴシック" panose="020B0609070205080204" pitchFamily="49" charset="-128"/>
              </a:rPr>
              <a:t>　いる。</a:t>
            </a:r>
          </a:p>
          <a:p>
            <a:pPr indent="-720000" algn="r"/>
            <a:r>
              <a:rPr lang="ja-JP" altLang="en-US" sz="1600" dirty="0">
                <a:solidFill>
                  <a:schemeClr val="tx1"/>
                </a:solidFill>
                <a:latin typeface="ＭＳ ゴシック" panose="020B0609070205080204" pitchFamily="49" charset="-128"/>
                <a:ea typeface="ＭＳ ゴシック" panose="020B0609070205080204" pitchFamily="49" charset="-128"/>
              </a:rPr>
              <a:t>　　（出典：認定支援ネットワーク（平成</a:t>
            </a:r>
            <a:r>
              <a:rPr lang="en-US" altLang="ja-JP" sz="1600" dirty="0">
                <a:solidFill>
                  <a:schemeClr val="tx1"/>
                </a:solidFill>
                <a:latin typeface="ＭＳ ゴシック" panose="020B0609070205080204" pitchFamily="49" charset="-128"/>
                <a:ea typeface="ＭＳ ゴシック" panose="020B0609070205080204" pitchFamily="49" charset="-128"/>
              </a:rPr>
              <a:t>26</a:t>
            </a:r>
            <a:r>
              <a:rPr lang="ja-JP" altLang="en-US" sz="1600" dirty="0">
                <a:solidFill>
                  <a:schemeClr val="tx1"/>
                </a:solidFill>
                <a:latin typeface="ＭＳ ゴシック" panose="020B0609070205080204" pitchFamily="49" charset="-128"/>
                <a:ea typeface="ＭＳ ゴシック" panose="020B0609070205080204" pitchFamily="49" charset="-128"/>
              </a:rPr>
              <a:t>年</a:t>
            </a:r>
            <a:r>
              <a:rPr lang="en-US" altLang="ja-JP" sz="1600" dirty="0">
                <a:solidFill>
                  <a:schemeClr val="tx1"/>
                </a:solidFill>
                <a:latin typeface="ＭＳ ゴシック" panose="020B0609070205080204" pitchFamily="49" charset="-128"/>
                <a:ea typeface="ＭＳ ゴシック" panose="020B0609070205080204" pitchFamily="49"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rPr>
              <a:t>月～</a:t>
            </a:r>
            <a:r>
              <a:rPr lang="en-US" altLang="ja-JP" sz="1600" dirty="0">
                <a:solidFill>
                  <a:schemeClr val="tx1"/>
                </a:solidFill>
                <a:latin typeface="ＭＳ ゴシック" panose="020B0609070205080204" pitchFamily="49" charset="-128"/>
                <a:ea typeface="ＭＳ ゴシック" panose="020B0609070205080204" pitchFamily="49"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rPr>
              <a:t>月送信分））</a:t>
            </a:r>
          </a:p>
          <a:p>
            <a:pPr indent="-720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a:solidFill>
                  <a:schemeClr val="tx1"/>
                </a:solidFill>
                <a:latin typeface="ＭＳ ゴシック" panose="020B0609070205080204" pitchFamily="49" charset="-128"/>
                <a:ea typeface="ＭＳ ゴシック" panose="020B0609070205080204" pitchFamily="49" charset="-128"/>
              </a:rPr>
              <a:t>（要支援）の認定者数は、</a:t>
            </a:r>
            <a:r>
              <a:rPr lang="ja-JP" altLang="ja-JP" sz="16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27</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ja-JP" sz="1600" dirty="0" smtClean="0">
                <a:solidFill>
                  <a:schemeClr val="tx1"/>
                </a:solidFill>
                <a:latin typeface="ＭＳ ゴシック" panose="020B0609070205080204" pitchFamily="49" charset="-128"/>
                <a:ea typeface="ＭＳ ゴシック" panose="020B0609070205080204" pitchFamily="49" charset="-128"/>
              </a:rPr>
              <a:t>月現在</a:t>
            </a:r>
            <a:r>
              <a:rPr lang="en-US" altLang="ja-JP" sz="1600" dirty="0" smtClean="0">
                <a:solidFill>
                  <a:schemeClr val="tx1"/>
                </a:solidFill>
                <a:latin typeface="ＭＳ ゴシック" panose="020B0609070205080204" pitchFamily="49" charset="-128"/>
                <a:ea typeface="ＭＳ ゴシック" panose="020B0609070205080204" pitchFamily="49" charset="-128"/>
              </a:rPr>
              <a:t>608</a:t>
            </a:r>
            <a:r>
              <a:rPr lang="ja-JP" altLang="en-US" sz="1600" dirty="0" smtClean="0">
                <a:solidFill>
                  <a:schemeClr val="tx1"/>
                </a:solidFill>
                <a:latin typeface="ＭＳ ゴシック" panose="020B0609070205080204" pitchFamily="49" charset="-128"/>
                <a:ea typeface="ＭＳ ゴシック" panose="020B0609070205080204" pitchFamily="49" charset="-128"/>
              </a:rPr>
              <a:t>万</a:t>
            </a:r>
            <a:r>
              <a:rPr lang="ja-JP" altLang="ja-JP" sz="1600" dirty="0" smtClean="0">
                <a:solidFill>
                  <a:schemeClr val="tx1"/>
                </a:solidFill>
                <a:latin typeface="ＭＳ ゴシック" panose="020B0609070205080204" pitchFamily="49" charset="-128"/>
                <a:ea typeface="ＭＳ ゴシック" panose="020B0609070205080204" pitchFamily="49" charset="-128"/>
              </a:rPr>
              <a:t>人で</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ja-JP" sz="1600" dirty="0">
                <a:solidFill>
                  <a:schemeClr val="tx1"/>
                </a:solidFill>
                <a:latin typeface="ＭＳ ゴシック" panose="020B0609070205080204" pitchFamily="49" charset="-128"/>
                <a:ea typeface="ＭＳ ゴシック" panose="020B0609070205080204" pitchFamily="49" charset="-128"/>
              </a:rPr>
              <a:t>この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５</a:t>
            </a:r>
            <a:r>
              <a:rPr lang="ja-JP" altLang="ja-JP" sz="1600" dirty="0" smtClean="0">
                <a:solidFill>
                  <a:schemeClr val="tx1"/>
                </a:solidFill>
                <a:latin typeface="ＭＳ ゴシック" panose="020B0609070205080204" pitchFamily="49" charset="-128"/>
                <a:ea typeface="ＭＳ ゴシック" panose="020B0609070205080204" pitchFamily="49" charset="-128"/>
              </a:rPr>
              <a:t>年間で約２</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倍に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増加している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　認定者数の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ja-JP" sz="1600" dirty="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ペース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は、平成</a:t>
            </a:r>
            <a:r>
              <a:rPr lang="en-US" altLang="ja-JP" sz="1600" dirty="0" smtClean="0">
                <a:solidFill>
                  <a:schemeClr val="tx1"/>
                </a:solidFill>
                <a:latin typeface="ＭＳ ゴシック" panose="020B0609070205080204" pitchFamily="49" charset="-128"/>
                <a:ea typeface="ＭＳ ゴシック" panose="020B0609070205080204" pitchFamily="49"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rPr>
              <a:t>８年度頃以降、一度遅くなったが、平成</a:t>
            </a:r>
            <a:r>
              <a:rPr lang="ja-JP" altLang="en-US" sz="1600" dirty="0">
                <a:solidFill>
                  <a:schemeClr val="tx1"/>
                </a:solidFill>
                <a:latin typeface="ＭＳ ゴシック" panose="020B0609070205080204" pitchFamily="49" charset="-128"/>
                <a:ea typeface="ＭＳ ゴシック" panose="020B0609070205080204" pitchFamily="49" charset="-128"/>
              </a:rPr>
              <a:t>２１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年度頃から</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ja-JP" sz="1600" dirty="0" smtClean="0">
                <a:solidFill>
                  <a:schemeClr val="tx1"/>
                </a:solidFill>
                <a:latin typeface="ＭＳ ゴシック" panose="020B0609070205080204" pitchFamily="49" charset="-128"/>
                <a:ea typeface="ＭＳ ゴシック" panose="020B0609070205080204" pitchFamily="49" charset="-128"/>
              </a:rPr>
              <a:t>再び</a:t>
            </a:r>
            <a:r>
              <a:rPr lang="ja-JP" altLang="en-US" sz="1600" dirty="0" smtClean="0">
                <a:solidFill>
                  <a:schemeClr val="tx1"/>
                </a:solidFill>
                <a:latin typeface="ＭＳ ゴシック" panose="020B0609070205080204" pitchFamily="49" charset="-128"/>
                <a:ea typeface="ＭＳ ゴシック" panose="020B0609070205080204" pitchFamily="49" charset="-128"/>
              </a:rPr>
              <a:t>速くなって</a:t>
            </a:r>
            <a:r>
              <a:rPr lang="ja-JP" altLang="ja-JP" sz="1600" dirty="0" smtClean="0">
                <a:solidFill>
                  <a:schemeClr val="tx1"/>
                </a:solidFill>
                <a:latin typeface="ＭＳ ゴシック" panose="020B0609070205080204" pitchFamily="49" charset="-128"/>
                <a:ea typeface="ＭＳ ゴシック" panose="020B0609070205080204" pitchFamily="49" charset="-128"/>
              </a:rPr>
              <a:t>おり</a:t>
            </a:r>
            <a:r>
              <a:rPr lang="ja-JP" altLang="ja-JP" sz="1600" dirty="0">
                <a:solidFill>
                  <a:schemeClr val="tx1"/>
                </a:solidFill>
                <a:latin typeface="ＭＳ ゴシック" panose="020B0609070205080204" pitchFamily="49" charset="-128"/>
                <a:ea typeface="ＭＳ ゴシック" panose="020B0609070205080204" pitchFamily="49" charset="-128"/>
              </a:rPr>
              <a:t>、市町村</a:t>
            </a:r>
            <a:r>
              <a:rPr lang="ja-JP" altLang="ja-JP"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要介護</a:t>
            </a:r>
            <a:r>
              <a:rPr lang="ja-JP" altLang="ja-JP" sz="1600" dirty="0" smtClean="0">
                <a:solidFill>
                  <a:schemeClr val="tx1"/>
                </a:solidFill>
                <a:latin typeface="ＭＳ ゴシック" panose="020B0609070205080204" pitchFamily="49" charset="-128"/>
                <a:ea typeface="ＭＳ ゴシック" panose="020B0609070205080204" pitchFamily="49" charset="-128"/>
              </a:rPr>
              <a:t>認定</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ja-JP" sz="1600" dirty="0" smtClean="0">
                <a:solidFill>
                  <a:schemeClr val="tx1"/>
                </a:solidFill>
                <a:latin typeface="ＭＳ ゴシック" panose="020B0609070205080204" pitchFamily="49" charset="-128"/>
                <a:ea typeface="ＭＳ ゴシック" panose="020B0609070205080204" pitchFamily="49" charset="-128"/>
              </a:rPr>
              <a:t>事務</a:t>
            </a:r>
            <a:r>
              <a:rPr lang="ja-JP" altLang="en-US" sz="1600" dirty="0" smtClean="0">
                <a:solidFill>
                  <a:schemeClr val="tx1"/>
                </a:solidFill>
                <a:latin typeface="ＭＳ ゴシック" panose="020B0609070205080204" pitchFamily="49" charset="-128"/>
                <a:ea typeface="ＭＳ ゴシック" panose="020B0609070205080204" pitchFamily="49" charset="-128"/>
              </a:rPr>
              <a:t>量も</a:t>
            </a:r>
            <a:r>
              <a:rPr lang="ja-JP" altLang="ja-JP" sz="1600" dirty="0" smtClean="0">
                <a:solidFill>
                  <a:schemeClr val="tx1"/>
                </a:solidFill>
                <a:latin typeface="ＭＳ ゴシック" panose="020B0609070205080204" pitchFamily="49" charset="-128"/>
                <a:ea typeface="ＭＳ ゴシック" panose="020B0609070205080204" pitchFamily="49" charset="-128"/>
              </a:rPr>
              <a:t>増加</a:t>
            </a:r>
            <a:r>
              <a:rPr lang="ja-JP" altLang="en-US" sz="1600" dirty="0" smtClean="0">
                <a:solidFill>
                  <a:schemeClr val="tx1"/>
                </a:solidFill>
                <a:latin typeface="ＭＳ ゴシック" panose="020B0609070205080204" pitchFamily="49" charset="-128"/>
                <a:ea typeface="ＭＳ ゴシック" panose="020B0609070205080204" pitchFamily="49" charset="-128"/>
              </a:rPr>
              <a:t>傾向にある</a:t>
            </a:r>
            <a:r>
              <a:rPr lang="ja-JP"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pPr indent="-288000"/>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rPr>
              <a:t>○　これまで、事務</a:t>
            </a:r>
            <a:r>
              <a:rPr lang="ja-JP" altLang="en-US" sz="1600" dirty="0">
                <a:solidFill>
                  <a:schemeClr val="tx1"/>
                </a:solidFill>
                <a:latin typeface="ＭＳ ゴシック" panose="020B0609070205080204" pitchFamily="49" charset="-128"/>
                <a:ea typeface="ＭＳ ゴシック" panose="020B0609070205080204" pitchFamily="49" charset="-128"/>
              </a:rPr>
              <a:t>負担軽減の観点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から、要介護</a:t>
            </a:r>
            <a:r>
              <a:rPr lang="ja-JP" altLang="en-US" sz="1600" dirty="0">
                <a:solidFill>
                  <a:schemeClr val="tx1"/>
                </a:solidFill>
                <a:latin typeface="ＭＳ ゴシック" panose="020B0609070205080204" pitchFamily="49" charset="-128"/>
                <a:ea typeface="ＭＳ ゴシック" panose="020B0609070205080204" pitchFamily="49" charset="-128"/>
              </a:rPr>
              <a:t>認定に係る有効期間の延長を段階的に実施</a:t>
            </a:r>
            <a:r>
              <a:rPr lang="ja-JP" altLang="en-US" sz="1600" dirty="0" smtClean="0">
                <a:solidFill>
                  <a:schemeClr val="tx1"/>
                </a:solidFill>
                <a:latin typeface="ＭＳ ゴシック" panose="020B0609070205080204" pitchFamily="49" charset="-128"/>
                <a:ea typeface="ＭＳ ゴシック" panose="020B0609070205080204" pitchFamily="49" charset="-128"/>
              </a:rPr>
              <a:t>して</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rPr>
              <a:t>きた。</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68123" y="44624"/>
            <a:ext cx="9769760" cy="432048"/>
          </a:xfrm>
          <a:prstGeom prst="rect">
            <a:avLst/>
          </a:prstGeom>
          <a:solidFill>
            <a:srgbClr val="4F81BD">
              <a:lumMod val="20000"/>
              <a:lumOff val="80000"/>
            </a:srgbClr>
          </a:solidFill>
          <a:ln w="25400" cap="flat" cmpd="sng" algn="ctr">
            <a:solidFill>
              <a:srgbClr val="4F81BD">
                <a:lumMod val="20000"/>
                <a:lumOff val="80000"/>
              </a:srgbClr>
            </a:solidFill>
            <a:prstDash val="solid"/>
          </a:ln>
          <a:effectLst/>
        </p:spPr>
        <p:txBody>
          <a:bodyPr vert="horz" lIns="91440" tIns="45720" rIns="91440" bIns="45720" rtlCol="0" anchor="ctr">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ＭＳ Ｐゴシック"/>
                <a:ea typeface="ＤＨＰ特太ゴシック体" pitchFamily="2" charset="-128"/>
                <a:cs typeface="+mn-cs"/>
              </a:rPr>
              <a:t>要介護認定</a:t>
            </a:r>
            <a:r>
              <a:rPr kumimoji="0" lang="ja-JP" altLang="en-US" sz="2800" b="0" i="0" u="none" strike="noStrike" kern="0" cap="none" spc="0" normalizeH="0" baseline="0" noProof="0" dirty="0" smtClean="0">
                <a:ln>
                  <a:noFill/>
                </a:ln>
                <a:solidFill>
                  <a:prstClr val="black"/>
                </a:solidFill>
                <a:effectLst/>
                <a:uLnTx/>
                <a:uFillTx/>
                <a:latin typeface="ＭＳ Ｐゴシック"/>
                <a:ea typeface="ＤＨＰ特太ゴシック体" pitchFamily="2" charset="-128"/>
                <a:cs typeface="+mn-cs"/>
              </a:rPr>
              <a:t>の見直し等について</a:t>
            </a:r>
            <a:endParaRPr kumimoji="0" lang="ja-JP" altLang="en-US" sz="2800" b="0" i="0" u="none" strike="noStrike" kern="0" cap="none" spc="0" normalizeH="0" baseline="0" noProof="0" dirty="0">
              <a:ln>
                <a:noFill/>
              </a:ln>
              <a:solidFill>
                <a:prstClr val="black"/>
              </a:solidFill>
              <a:effectLst/>
              <a:uLnTx/>
              <a:uFillTx/>
              <a:latin typeface="ＭＳ Ｐゴシック"/>
              <a:ea typeface="ＤＨＰ特太ゴシック体" pitchFamily="2" charset="-128"/>
              <a:cs typeface="+mn-cs"/>
            </a:endParaRPr>
          </a:p>
        </p:txBody>
      </p:sp>
      <p:sp>
        <p:nvSpPr>
          <p:cNvPr id="6" name="角丸四角形 5"/>
          <p:cNvSpPr/>
          <p:nvPr/>
        </p:nvSpPr>
        <p:spPr>
          <a:xfrm>
            <a:off x="350493" y="548680"/>
            <a:ext cx="2340256" cy="360040"/>
          </a:xfrm>
          <a:prstGeom prst="roundRect">
            <a:avLst/>
          </a:prstGeom>
          <a:solidFill>
            <a:srgbClr val="DCE6F2"/>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8533622"/>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33</a:t>
            </a:fld>
            <a:endParaRPr lang="ja-JP" altLang="en-US"/>
          </a:p>
        </p:txBody>
      </p:sp>
    </p:spTree>
    <p:extLst>
      <p:ext uri="{BB962C8B-B14F-4D97-AF65-F5344CB8AC3E}">
        <p14:creationId xmlns:p14="http://schemas.microsoft.com/office/powerpoint/2010/main" val="494242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要介護認定の有効期間</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177800" algn="just"/>
            <a:r>
              <a:rPr lang="ja-JP" altLang="en-US" sz="1600" dirty="0">
                <a:solidFill>
                  <a:schemeClr val="tx1"/>
                </a:solidFill>
                <a:latin typeface="ＭＳ ゴシック" panose="020B0609070205080204" pitchFamily="49" charset="-128"/>
                <a:ea typeface="ＭＳ ゴシック" panose="020B0609070205080204" pitchFamily="49" charset="-128"/>
              </a:rPr>
              <a:t>　</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・区分変更</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か月」となっている。</a:t>
            </a: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認定の有効期間の上限</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は原則「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か月」、上限「</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（いずれも総合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実施自治</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体の場合</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）となっている。</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認定後、一定期間経過後に要介護度が変わっていない者の割合は、下表の通り。</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64778170"/>
              </p:ext>
            </p:extLst>
          </p:nvPr>
        </p:nvGraphicFramePr>
        <p:xfrm>
          <a:off x="1286593" y="3933057"/>
          <a:ext cx="6552729" cy="1553319"/>
        </p:xfrm>
        <a:graphic>
          <a:graphicData uri="http://schemas.openxmlformats.org/drawingml/2006/table">
            <a:tbl>
              <a:tblPr firstRow="1" bandRow="1">
                <a:tableStyleId>{5C22544A-7EE6-4342-B048-85BDC9FD1C3A}</a:tableStyleId>
              </a:tblPr>
              <a:tblGrid>
                <a:gridCol w="1470658">
                  <a:extLst>
                    <a:ext uri="{9D8B030D-6E8A-4147-A177-3AD203B41FA5}">
                      <a16:colId xmlns:a16="http://schemas.microsoft.com/office/drawing/2014/main" val="20000"/>
                    </a:ext>
                  </a:extLst>
                </a:gridCol>
                <a:gridCol w="1150433">
                  <a:extLst>
                    <a:ext uri="{9D8B030D-6E8A-4147-A177-3AD203B41FA5}">
                      <a16:colId xmlns:a16="http://schemas.microsoft.com/office/drawing/2014/main" val="20001"/>
                    </a:ext>
                  </a:extLst>
                </a:gridCol>
                <a:gridCol w="1310546">
                  <a:extLst>
                    <a:ext uri="{9D8B030D-6E8A-4147-A177-3AD203B41FA5}">
                      <a16:colId xmlns:a16="http://schemas.microsoft.com/office/drawing/2014/main" val="20002"/>
                    </a:ext>
                  </a:extLst>
                </a:gridCol>
                <a:gridCol w="1310546">
                  <a:extLst>
                    <a:ext uri="{9D8B030D-6E8A-4147-A177-3AD203B41FA5}">
                      <a16:colId xmlns:a16="http://schemas.microsoft.com/office/drawing/2014/main" val="20003"/>
                    </a:ext>
                  </a:extLst>
                </a:gridCol>
                <a:gridCol w="1310546">
                  <a:extLst>
                    <a:ext uri="{9D8B030D-6E8A-4147-A177-3AD203B41FA5}">
                      <a16:colId xmlns:a16="http://schemas.microsoft.com/office/drawing/2014/main" val="20004"/>
                    </a:ext>
                  </a:extLst>
                </a:gridCol>
              </a:tblGrid>
              <a:tr h="334119">
                <a:tc>
                  <a:txBody>
                    <a:bodyPr/>
                    <a:lstStyle/>
                    <a:p>
                      <a:endParaRPr kumimoji="1" lang="ja-JP" altLang="en-US" sz="1400" dirty="0">
                        <a:solidFill>
                          <a:schemeClr val="bg1">
                            <a:lumMod val="50000"/>
                          </a:schemeClr>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4">
                  <a:txBody>
                    <a:bodyPr/>
                    <a:lstStyle/>
                    <a:p>
                      <a:pPr algn="ctr"/>
                      <a:r>
                        <a:rPr kumimoji="1" lang="ja-JP" altLang="en-US" sz="1400" dirty="0" smtClean="0">
                          <a:solidFill>
                            <a:sysClr val="windowText" lastClr="000000"/>
                          </a:solidFill>
                          <a:latin typeface="ＭＳ ゴシック" panose="020B0609070205080204" pitchFamily="49" charset="-128"/>
                          <a:ea typeface="ＭＳ ゴシック" panose="020B0609070205080204" pitchFamily="49" charset="-128"/>
                        </a:rPr>
                        <a:t>要介護度が変わらない者の割合</a:t>
                      </a:r>
                      <a:endParaRPr kumimoji="1" lang="ja-JP" altLang="en-US" sz="1400" dirty="0">
                        <a:solidFill>
                          <a:sysClr val="windowText" lastClr="000000"/>
                        </a:solidFill>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80413">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12</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24</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a:t>
                      </a:r>
                      <a:r>
                        <a:rPr kumimoji="1" lang="ja-JP" altLang="en-US" sz="1400" dirty="0" smtClean="0">
                          <a:latin typeface="ＭＳ ゴシック" panose="020B0609070205080204" pitchFamily="49" charset="-128"/>
                          <a:ea typeface="ＭＳ ゴシック" panose="020B0609070205080204" pitchFamily="49" charset="-128"/>
                        </a:rPr>
                        <a:t>か月後</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1"/>
                  </a:ext>
                </a:extLst>
              </a:tr>
              <a:tr h="290687">
                <a:tc>
                  <a:txBody>
                    <a:bodyPr/>
                    <a:lstStyle/>
                    <a:p>
                      <a:r>
                        <a:rPr kumimoji="1" lang="ja-JP" altLang="en-US" sz="1400" dirty="0" smtClean="0">
                          <a:latin typeface="ＭＳ ゴシック" panose="020B0609070205080204" pitchFamily="49" charset="-128"/>
                          <a:ea typeface="ＭＳ ゴシック" panose="020B0609070205080204" pitchFamily="49" charset="-128"/>
                        </a:rPr>
                        <a:t>新規認定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81.0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42.3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32.2</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25.0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区分変更認定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84.7</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47.3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36.3</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26.5</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0446">
                <a:tc>
                  <a:txBody>
                    <a:bodyPr/>
                    <a:lstStyle/>
                    <a:p>
                      <a:r>
                        <a:rPr kumimoji="1" lang="ja-JP" altLang="en-US" sz="1400" dirty="0" smtClean="0">
                          <a:latin typeface="ＭＳ ゴシック" panose="020B0609070205080204" pitchFamily="49" charset="-128"/>
                          <a:ea typeface="ＭＳ ゴシック" panose="020B0609070205080204" pitchFamily="49" charset="-128"/>
                        </a:rPr>
                        <a:t>更新認定</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93.8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85.8</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60.0</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40.6</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4077215" y="5517233"/>
            <a:ext cx="5616624" cy="830997"/>
          </a:xfrm>
          <a:prstGeom prst="rect">
            <a:avLst/>
          </a:prstGeom>
          <a:noFill/>
        </p:spPr>
        <p:txBody>
          <a:bodyPr wrap="square" rtlCol="0">
            <a:spAutoFit/>
          </a:bodyPr>
          <a:lstStyle/>
          <a:p>
            <a:r>
              <a:rPr lang="en-US" altLang="ja-JP" sz="1200" dirty="0" smtClean="0"/>
              <a:t>※</a:t>
            </a:r>
            <a:r>
              <a:rPr lang="ja-JP" altLang="en-US" sz="1200" dirty="0" smtClean="0"/>
              <a:t>死亡者を除く</a:t>
            </a:r>
          </a:p>
          <a:p>
            <a:r>
              <a:rPr kumimoji="1" lang="en-US" altLang="ja-JP" sz="1200" dirty="0" smtClean="0"/>
              <a:t>※</a:t>
            </a:r>
            <a:r>
              <a:rPr kumimoji="1" lang="ja-JP" altLang="en-US" sz="1200" dirty="0" smtClean="0"/>
              <a:t>有効期間が満了していない者については、直近の認定結果を使用</a:t>
            </a:r>
          </a:p>
          <a:p>
            <a:endParaRPr kumimoji="1" lang="ja-JP" altLang="en-US" sz="1200" dirty="0" smtClean="0"/>
          </a:p>
          <a:p>
            <a:pPr algn="r"/>
            <a:r>
              <a:rPr lang="ja-JP" altLang="en-US" sz="1200" dirty="0"/>
              <a:t>（</a:t>
            </a: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a:t>7</a:t>
            </a:r>
            <a:r>
              <a:rPr kumimoji="1" lang="ja-JP" altLang="en-US" sz="1200" dirty="0" smtClean="0"/>
              <a:t>月</a:t>
            </a:r>
            <a:r>
              <a:rPr kumimoji="1" lang="en-US" altLang="ja-JP" sz="1200" dirty="0" smtClean="0"/>
              <a:t>15</a:t>
            </a:r>
            <a:r>
              <a:rPr kumimoji="1" lang="ja-JP" altLang="en-US" sz="1200" dirty="0" smtClean="0"/>
              <a:t>日集計分）</a:t>
            </a:r>
          </a:p>
        </p:txBody>
      </p:sp>
      <p:graphicFrame>
        <p:nvGraphicFramePr>
          <p:cNvPr id="9" name="表 8"/>
          <p:cNvGraphicFramePr>
            <a:graphicFrameLocks noGrp="1"/>
          </p:cNvGraphicFramePr>
          <p:nvPr>
            <p:extLst>
              <p:ext uri="{D42A27DB-BD31-4B8C-83A1-F6EECF244321}">
                <p14:modId xmlns:p14="http://schemas.microsoft.com/office/powerpoint/2010/main" val="4035256425"/>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34</a:t>
            </a:fld>
            <a:endParaRPr lang="ja-JP" altLang="en-US"/>
          </a:p>
        </p:txBody>
      </p:sp>
    </p:spTree>
    <p:extLst>
      <p:ext uri="{BB962C8B-B14F-4D97-AF65-F5344CB8AC3E}">
        <p14:creationId xmlns:p14="http://schemas.microsoft.com/office/powerpoint/2010/main" val="2121195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19"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①認定調査及び主治医意見書について</a:t>
            </a:r>
            <a:endParaRPr lang="ja-JP" altLang="en-US" sz="1600" dirty="0" smtClean="0">
              <a:solidFill>
                <a:schemeClr val="tx1"/>
              </a:solidFill>
              <a:latin typeface="ＭＳ ゴシック" panose="020B0609070205080204" pitchFamily="49" charset="-128"/>
              <a:ea typeface="ＭＳ ゴシック" panose="020B0609070205080204" pitchFamily="49"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要介護認定を希望する者が市町村に申請書を提出した場合、市町村は、認定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調査員に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よる心</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身の状況</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調査（認定調査</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）を行うとともに、主治医に意見書の作成を依頼し、これらに基</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づい</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80000" indent="-180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コンピュータ判定</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行うこととしている。（一次</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判定）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この際に作成される認定調査票及び主治医意見書は、コンピュータ判定に用いられるだけで</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なく、審査会において介護の手間を正しく判断し、本人の状態に応じたきめ細やかな認定を行</a:t>
            </a: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ためにも用いられるため、要介護認定において非常に重要な役割を担っている。</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現在、市町村における認定調査実施までの期間は「平均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」、主治医意見書依頼から</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入</a:t>
            </a: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手までの期間は「平均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15.6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日」となっている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algn="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支援ネットワーク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26</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月送信分</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15128543"/>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35</a:t>
            </a:fld>
            <a:endParaRPr lang="ja-JP" altLang="en-US"/>
          </a:p>
        </p:txBody>
      </p:sp>
    </p:spTree>
    <p:extLst>
      <p:ext uri="{BB962C8B-B14F-4D97-AF65-F5344CB8AC3E}">
        <p14:creationId xmlns:p14="http://schemas.microsoft.com/office/powerpoint/2010/main" val="3790236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92560" y="655331"/>
            <a:ext cx="9774986" cy="616313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審査会に</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審査</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の修正・確定</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及び二次判定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保健</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・医療・福祉の学識経験者により構成される介護認定審査会に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より、一次判定の修正及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err="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び</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確定を行うとともに、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一次判定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結果・主治医</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意見書等に基づき審査判定を行う</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定）</a:t>
            </a:r>
          </a:p>
          <a:p>
            <a:endPar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現在、市町村に</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おける年間の審査会開催回数は「平均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207</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回」であり、審査会</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回あたりの審</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査件数は「平均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30.3</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件」、市町村職員が審査会に同席するための時間外勤務時間は「週あたり</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平均</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1.9</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時間」となっている。</a:t>
            </a:r>
          </a:p>
          <a:p>
            <a:pPr algn="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（出典</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25</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年度要介護</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認定業務の実施方法に関する調査</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研究</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069771957"/>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36</a:t>
            </a:fld>
            <a:endParaRPr lang="ja-JP" altLang="en-US"/>
          </a:p>
        </p:txBody>
      </p:sp>
    </p:spTree>
    <p:extLst>
      <p:ext uri="{BB962C8B-B14F-4D97-AF65-F5344CB8AC3E}">
        <p14:creationId xmlns:p14="http://schemas.microsoft.com/office/powerpoint/2010/main" val="2891157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3059" y="721550"/>
            <a:ext cx="9774986" cy="6047695"/>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marL="177800" indent="-177800" algn="just"/>
            <a:endParaRPr lang="ja-JP" altLang="en-US" sz="1600" dirty="0">
              <a:solidFill>
                <a:prstClr val="black"/>
              </a:solidFill>
              <a:latin typeface="ＭＳ ゴシック" pitchFamily="49" charset="-128"/>
              <a:ea typeface="ＭＳ ゴシック" pitchFamily="49" charset="-128"/>
            </a:endParaRPr>
          </a:p>
          <a:p>
            <a:pPr marL="177800" indent="-177800" algn="just"/>
            <a:endPar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77800" indent="-177800" algn="just"/>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a:t>
            </a:r>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業務の各プロセスについて</a:t>
            </a:r>
            <a:r>
              <a:rPr lang="en-US" altLang="ja-JP"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審査会が行った二次判定結果</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要介護度）が一次判定結果から変更なかった者であって、次</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の更新時の一次判定でも再度同じ要介護度であった者は、</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lang="en-US" altLang="ja-JP"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lang="ja-JP" altLang="en-US" sz="16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がその後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二次判定でも要介</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護度が変更され</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3" y="548680"/>
            <a:ext cx="2340256"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現状・課題</a:t>
            </a:r>
            <a:endParaRPr lang="ja-JP" altLang="en-US" sz="1600" dirty="0">
              <a:solidFill>
                <a:prstClr val="black"/>
              </a:solidFill>
              <a:latin typeface="HGP創英角ｺﾞｼｯｸUB" pitchFamily="50" charset="-128"/>
              <a:ea typeface="HGP創英角ｺﾞｼｯｸUB" pitchFamily="50" charset="-128"/>
            </a:endParaRP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の見直し等について</a:t>
            </a:r>
            <a:endParaRPr lang="ja-JP" altLang="en-US" sz="2800" dirty="0">
              <a:solidFill>
                <a:prstClr val="black"/>
              </a:solidFill>
              <a:latin typeface="ＭＳ Ｐゴシック"/>
              <a:ea typeface="ＤＨＰ特太ゴシック体" pitchFamily="2" charset="-128"/>
            </a:endParaRPr>
          </a:p>
        </p:txBody>
      </p:sp>
      <p:sp>
        <p:nvSpPr>
          <p:cNvPr id="7" name="テキスト ボックス 6"/>
          <p:cNvSpPr txBox="1"/>
          <p:nvPr/>
        </p:nvSpPr>
        <p:spPr>
          <a:xfrm>
            <a:off x="103059" y="6030580"/>
            <a:ext cx="9590780" cy="615553"/>
          </a:xfrm>
          <a:prstGeom prst="rect">
            <a:avLst/>
          </a:prstGeom>
          <a:noFill/>
        </p:spPr>
        <p:txBody>
          <a:bodyPr wrap="square" rtlCol="0">
            <a:spAutoFit/>
          </a:bodyPr>
          <a:lstStyle/>
          <a:p>
            <a:pPr marL="85725" indent="-85725"/>
            <a:r>
              <a:rPr kumimoji="1" lang="en-US" altLang="ja-JP" sz="1100" dirty="0" smtClean="0">
                <a:latin typeface="ＭＳ Ｐゴシック" panose="020B0600070205080204" pitchFamily="50" charset="-128"/>
                <a:ea typeface="ＭＳ Ｐゴシック" panose="020B0600070205080204" pitchFamily="50" charset="-128"/>
              </a:rPr>
              <a:t>※</a:t>
            </a:r>
            <a:r>
              <a:rPr kumimoji="1" lang="ja-JP" altLang="en-US" sz="1100" dirty="0" smtClean="0">
                <a:latin typeface="ＭＳ Ｐゴシック" panose="020B0600070205080204" pitchFamily="50" charset="-128"/>
                <a:ea typeface="ＭＳ Ｐゴシック" panose="020B0600070205080204" pitchFamily="50" charset="-128"/>
              </a:rPr>
              <a:t>　</a:t>
            </a:r>
            <a:r>
              <a:rPr lang="ja-JP" altLang="en-US" sz="1100" dirty="0" smtClean="0">
                <a:latin typeface="ＭＳ Ｐゴシック" panose="020B0600070205080204" pitchFamily="50" charset="-128"/>
                <a:ea typeface="ＭＳ Ｐゴシック" panose="020B0600070205080204" pitchFamily="50" charset="-128"/>
              </a:rPr>
              <a:t>平成</a:t>
            </a:r>
            <a:r>
              <a:rPr lang="en-US" altLang="ja-JP" sz="1100" dirty="0" smtClean="0">
                <a:latin typeface="ＭＳ Ｐゴシック" panose="020B0600070205080204" pitchFamily="50" charset="-128"/>
                <a:ea typeface="ＭＳ Ｐゴシック" panose="020B0600070205080204" pitchFamily="50" charset="-128"/>
              </a:rPr>
              <a:t>25</a:t>
            </a:r>
            <a:r>
              <a:rPr lang="ja-JP" altLang="en-US" sz="1100" dirty="0" smtClean="0">
                <a:latin typeface="ＭＳ Ｐゴシック" panose="020B0600070205080204" pitchFamily="50" charset="-128"/>
                <a:ea typeface="ＭＳ Ｐゴシック" panose="020B0600070205080204" pitchFamily="50" charset="-128"/>
              </a:rPr>
              <a:t>年</a:t>
            </a:r>
            <a:r>
              <a:rPr lang="en-US" altLang="ja-JP" sz="1100" dirty="0" smtClean="0">
                <a:latin typeface="ＭＳ Ｐゴシック" panose="020B0600070205080204" pitchFamily="50" charset="-128"/>
                <a:ea typeface="ＭＳ Ｐゴシック" panose="020B0600070205080204" pitchFamily="50" charset="-128"/>
              </a:rPr>
              <a:t>1</a:t>
            </a:r>
            <a:r>
              <a:rPr lang="ja-JP" altLang="en-US" sz="1100" dirty="0" smtClean="0">
                <a:latin typeface="ＭＳ Ｐゴシック" panose="020B0600070205080204" pitchFamily="50" charset="-128"/>
                <a:ea typeface="ＭＳ Ｐゴシック" panose="020B0600070205080204" pitchFamily="50" charset="-128"/>
              </a:rPr>
              <a:t>月に</a:t>
            </a:r>
            <a:r>
              <a:rPr kumimoji="1" lang="ja-JP" altLang="en-US" sz="1100" dirty="0" smtClean="0">
                <a:latin typeface="ＭＳ Ｐゴシック" panose="020B0600070205080204" pitchFamily="50" charset="-128"/>
                <a:ea typeface="ＭＳ Ｐゴシック" panose="020B0600070205080204" pitchFamily="50" charset="-128"/>
              </a:rPr>
              <a:t>一次判定（新規・区分変更・更新）を実施した者を</a:t>
            </a:r>
            <a:r>
              <a:rPr kumimoji="1" lang="en-US" altLang="ja-JP" sz="1100" dirty="0" smtClean="0">
                <a:latin typeface="ＭＳ Ｐゴシック" panose="020B0600070205080204" pitchFamily="50" charset="-128"/>
                <a:ea typeface="ＭＳ Ｐゴシック" panose="020B0600070205080204" pitchFamily="50" charset="-128"/>
              </a:rPr>
              <a:t>100</a:t>
            </a:r>
            <a:r>
              <a:rPr kumimoji="1" lang="ja-JP" altLang="en-US" sz="1100" dirty="0" smtClean="0">
                <a:latin typeface="ＭＳ Ｐゴシック" panose="020B0600070205080204" pitchFamily="50" charset="-128"/>
                <a:ea typeface="ＭＳ Ｐゴシック" panose="020B0600070205080204" pitchFamily="50" charset="-128"/>
              </a:rPr>
              <a:t>としたとき、「二次判定」→「次回更新の一次判定」→「二次判定」の過程で要介護度の変化が生じなかった者の</a:t>
            </a:r>
            <a:r>
              <a:rPr lang="ja-JP" altLang="en-US" sz="1100" dirty="0" smtClean="0">
                <a:latin typeface="ＭＳ Ｐゴシック" panose="020B0600070205080204" pitchFamily="50" charset="-128"/>
                <a:ea typeface="ＭＳ Ｐゴシック" panose="020B0600070205080204" pitchFamily="50" charset="-128"/>
              </a:rPr>
              <a:t>数</a:t>
            </a:r>
            <a:r>
              <a:rPr kumimoji="1" lang="ja-JP" altLang="en-US" sz="1100" dirty="0" smtClean="0">
                <a:latin typeface="ＭＳ Ｐゴシック" panose="020B0600070205080204" pitchFamily="50" charset="-128"/>
                <a:ea typeface="ＭＳ Ｐゴシック" panose="020B0600070205080204" pitchFamily="50" charset="-128"/>
              </a:rPr>
              <a:t>を百分率で表示した。更新申請を行わなかった等の理由により次回更新の二次判定に至らなかった者は母数から除外している。</a:t>
            </a:r>
          </a:p>
          <a:p>
            <a:pPr algn="r"/>
            <a:r>
              <a:rPr kumimoji="1" lang="ja-JP" altLang="en-US" sz="1200" dirty="0" smtClean="0"/>
              <a:t>（出典：介護保険総合データベース　平成</a:t>
            </a:r>
            <a:r>
              <a:rPr kumimoji="1" lang="en-US" altLang="ja-JP" sz="1200" dirty="0" smtClean="0"/>
              <a:t>28</a:t>
            </a:r>
            <a:r>
              <a:rPr kumimoji="1" lang="ja-JP" altLang="en-US" sz="1200" dirty="0" smtClean="0"/>
              <a:t>年</a:t>
            </a:r>
            <a:r>
              <a:rPr lang="en-US" altLang="ja-JP" sz="1200" dirty="0" smtClean="0"/>
              <a:t>8</a:t>
            </a:r>
            <a:r>
              <a:rPr kumimoji="1" lang="ja-JP" altLang="en-US" sz="1200" dirty="0" smtClean="0"/>
              <a:t>月</a:t>
            </a:r>
            <a:r>
              <a:rPr kumimoji="1" lang="en-US" altLang="ja-JP" sz="1200" dirty="0" smtClean="0"/>
              <a:t>15</a:t>
            </a:r>
            <a:r>
              <a:rPr kumimoji="1" lang="ja-JP" altLang="en-US" sz="1200" dirty="0" smtClean="0"/>
              <a:t>日集計分）</a:t>
            </a:r>
          </a:p>
        </p:txBody>
      </p:sp>
      <p:grpSp>
        <p:nvGrpSpPr>
          <p:cNvPr id="26" name="グループ化 25"/>
          <p:cNvGrpSpPr/>
          <p:nvPr/>
        </p:nvGrpSpPr>
        <p:grpSpPr>
          <a:xfrm>
            <a:off x="691930" y="2253198"/>
            <a:ext cx="8580952" cy="3599912"/>
            <a:chOff x="251521" y="2253198"/>
            <a:chExt cx="7920879" cy="3599912"/>
          </a:xfrm>
        </p:grpSpPr>
        <p:sp>
          <p:nvSpPr>
            <p:cNvPr id="108" name="角丸四角形 107"/>
            <p:cNvSpPr/>
            <p:nvPr/>
          </p:nvSpPr>
          <p:spPr>
            <a:xfrm>
              <a:off x="3883654" y="3019050"/>
              <a:ext cx="4288746" cy="2827270"/>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次回</a:t>
              </a:r>
              <a:r>
                <a:rPr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22" name="グループ化 21"/>
            <p:cNvGrpSpPr/>
            <p:nvPr/>
          </p:nvGrpSpPr>
          <p:grpSpPr>
            <a:xfrm>
              <a:off x="410007" y="2780928"/>
              <a:ext cx="7568021" cy="3072182"/>
              <a:chOff x="962218" y="2653505"/>
              <a:chExt cx="6603472" cy="2886765"/>
            </a:xfrm>
          </p:grpSpPr>
          <p:grpSp>
            <p:nvGrpSpPr>
              <p:cNvPr id="67" name="グループ化 66"/>
              <p:cNvGrpSpPr/>
              <p:nvPr/>
            </p:nvGrpSpPr>
            <p:grpSpPr>
              <a:xfrm>
                <a:off x="962218" y="2653505"/>
                <a:ext cx="6603472" cy="2886765"/>
                <a:chOff x="956686" y="2667824"/>
                <a:chExt cx="6603472" cy="2886765"/>
              </a:xfrm>
            </p:grpSpPr>
            <p:grpSp>
              <p:nvGrpSpPr>
                <p:cNvPr id="68" name="グループ化 67"/>
                <p:cNvGrpSpPr/>
                <p:nvPr/>
              </p:nvGrpSpPr>
              <p:grpSpPr>
                <a:xfrm>
                  <a:off x="956686" y="2667824"/>
                  <a:ext cx="6603472" cy="2804898"/>
                  <a:chOff x="383794" y="3087741"/>
                  <a:chExt cx="6603472" cy="2804898"/>
                </a:xfrm>
              </p:grpSpPr>
              <p:sp>
                <p:nvSpPr>
                  <p:cNvPr id="74" name="テキスト ボックス 73"/>
                  <p:cNvSpPr txBox="1"/>
                  <p:nvPr/>
                </p:nvSpPr>
                <p:spPr>
                  <a:xfrm>
                    <a:off x="5879270" y="3922825"/>
                    <a:ext cx="897578" cy="347041"/>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75" name="グループ化 74"/>
                  <p:cNvGrpSpPr/>
                  <p:nvPr/>
                </p:nvGrpSpPr>
                <p:grpSpPr>
                  <a:xfrm>
                    <a:off x="383794" y="3087741"/>
                    <a:ext cx="5617427" cy="2618775"/>
                    <a:chOff x="571942" y="3401850"/>
                    <a:chExt cx="5617427" cy="2618775"/>
                  </a:xfrm>
                </p:grpSpPr>
                <p:sp>
                  <p:nvSpPr>
                    <p:cNvPr id="78" name="テキスト ボックス 77"/>
                    <p:cNvSpPr txBox="1"/>
                    <p:nvPr/>
                  </p:nvSpPr>
                  <p:spPr>
                    <a:xfrm>
                      <a:off x="571942" y="3401850"/>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9" name="テキスト ボックス 78"/>
                    <p:cNvSpPr txBox="1"/>
                    <p:nvPr/>
                  </p:nvSpPr>
                  <p:spPr>
                    <a:xfrm>
                      <a:off x="2381401" y="3440934"/>
                      <a:ext cx="897578" cy="347042"/>
                    </a:xfrm>
                    <a:prstGeom prst="rect">
                      <a:avLst/>
                    </a:prstGeom>
                    <a:noFill/>
                  </p:spPr>
                  <p:txBody>
                    <a:bodyPr wrap="none" rtlCol="0">
                      <a:spAutoFit/>
                    </a:bodyPr>
                    <a:lstStyle/>
                    <a:p>
                      <a:r>
                        <a:rPr kumimoji="1"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二次判定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0" name="テキスト ボックス 79"/>
                    <p:cNvSpPr txBox="1"/>
                    <p:nvPr/>
                  </p:nvSpPr>
                  <p:spPr>
                    <a:xfrm>
                      <a:off x="4302375" y="4070789"/>
                      <a:ext cx="897578" cy="347042"/>
                    </a:xfrm>
                    <a:prstGeom prst="rect">
                      <a:avLst/>
                    </a:prstGeom>
                    <a:noFill/>
                  </p:spPr>
                  <p:txBody>
                    <a:bodyPr wrap="none" rtlCol="0">
                      <a:spAutoFit/>
                    </a:bodyPr>
                    <a:lstStyle/>
                    <a:p>
                      <a:r>
                        <a:rPr lang="ja-JP" altLang="en-US" b="1" dirty="0" smtClean="0">
                          <a:latin typeface="ＭＳ ゴシック" panose="020B0609070205080204" pitchFamily="49" charset="-128"/>
                          <a:ea typeface="ＭＳ ゴシック" panose="020B0609070205080204" pitchFamily="49" charset="-128"/>
                          <a:cs typeface="メイリオ" panose="020B0604030504040204" pitchFamily="50" charset="-128"/>
                        </a:rPr>
                        <a:t>一次</a:t>
                      </a:r>
                      <a:r>
                        <a:rPr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rPr>
                        <a:t>判定</a:t>
                      </a:r>
                      <a:endParaRPr kumimoji="1" lang="ja-JP" altLang="en-US"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nvGrpSpPr>
                    <p:cNvPr id="81" name="グループ化 80"/>
                    <p:cNvGrpSpPr/>
                    <p:nvPr/>
                  </p:nvGrpSpPr>
                  <p:grpSpPr>
                    <a:xfrm>
                      <a:off x="1475656" y="3683118"/>
                      <a:ext cx="1002432" cy="1026084"/>
                      <a:chOff x="1475656" y="3683118"/>
                      <a:chExt cx="1002432" cy="1026084"/>
                    </a:xfrm>
                  </p:grpSpPr>
                  <p:grpSp>
                    <p:nvGrpSpPr>
                      <p:cNvPr id="101" name="グループ化 100"/>
                      <p:cNvGrpSpPr/>
                      <p:nvPr/>
                    </p:nvGrpSpPr>
                    <p:grpSpPr>
                      <a:xfrm>
                        <a:off x="1475656" y="4075033"/>
                        <a:ext cx="1002432" cy="634169"/>
                        <a:chOff x="1471042" y="4018967"/>
                        <a:chExt cx="1002432" cy="634169"/>
                      </a:xfrm>
                    </p:grpSpPr>
                    <p:cxnSp>
                      <p:nvCxnSpPr>
                        <p:cNvPr id="104" name="直線コネクタ 103"/>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103" name="テキスト ボックス 102"/>
                      <p:cNvSpPr txBox="1"/>
                      <p:nvPr/>
                    </p:nvSpPr>
                    <p:spPr>
                      <a:xfrm>
                        <a:off x="1701294" y="4478370"/>
                        <a:ext cx="770790" cy="216901"/>
                      </a:xfrm>
                      <a:prstGeom prst="rect">
                        <a:avLst/>
                      </a:prstGeom>
                      <a:noFill/>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2" name="テキスト ボックス 81"/>
                    <p:cNvSpPr txBox="1"/>
                    <p:nvPr/>
                  </p:nvSpPr>
                  <p:spPr>
                    <a:xfrm>
                      <a:off x="611559" y="3824197"/>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100</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3" name="テキスト ボックス 82"/>
                    <p:cNvSpPr txBox="1"/>
                    <p:nvPr/>
                  </p:nvSpPr>
                  <p:spPr>
                    <a:xfrm>
                      <a:off x="2483768" y="4481860"/>
                      <a:ext cx="864095" cy="433802"/>
                    </a:xfrm>
                    <a:prstGeom prst="rect">
                      <a:avLst/>
                    </a:prstGeom>
                    <a:noFill/>
                    <a:ln w="19050" cmpd="sng">
                      <a:solidFill>
                        <a:schemeClr val="tx1"/>
                      </a:solidFill>
                      <a:prstDash val="solid"/>
                    </a:ln>
                  </p:spPr>
                  <p:txBody>
                    <a:bodyPr wrap="square" rtlCol="0" anchor="ctr" anchorCtr="0">
                      <a:spAutoFit/>
                    </a:bodyPr>
                    <a:lstStyle/>
                    <a:p>
                      <a:pPr algn="ctr"/>
                      <a:r>
                        <a:rPr kumimoji="1"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83.3</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4" name="テキスト ボックス 83"/>
                    <p:cNvSpPr txBox="1"/>
                    <p:nvPr/>
                  </p:nvSpPr>
                  <p:spPr>
                    <a:xfrm>
                      <a:off x="2494458" y="3874978"/>
                      <a:ext cx="864095" cy="347042"/>
                    </a:xfrm>
                    <a:prstGeom prst="rect">
                      <a:avLst/>
                    </a:prstGeom>
                    <a:noFill/>
                    <a:ln w="9525" cmpd="sng">
                      <a:solidFill>
                        <a:schemeClr val="tx1"/>
                      </a:solidFill>
                      <a:prstDash val="dash"/>
                    </a:ln>
                  </p:spPr>
                  <p:txBody>
                    <a:bodyPr wrap="square" rtlCol="0">
                      <a:spAutoFit/>
                    </a:bodyPr>
                    <a:lstStyle/>
                    <a:p>
                      <a:pPr algn="ctr"/>
                      <a:r>
                        <a:rPr kumimoji="1" lang="en-US" altLang="ja-JP" dirty="0" smtClean="0">
                          <a:latin typeface="ＭＳ ゴシック" panose="020B0609070205080204" pitchFamily="49" charset="-128"/>
                          <a:ea typeface="ＭＳ ゴシック" panose="020B0609070205080204" pitchFamily="49" charset="-128"/>
                        </a:rPr>
                        <a:t>16.7</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5" name="グループ化 84"/>
                    <p:cNvGrpSpPr/>
                    <p:nvPr/>
                  </p:nvGrpSpPr>
                  <p:grpSpPr>
                    <a:xfrm>
                      <a:off x="3347863" y="4329099"/>
                      <a:ext cx="1002432" cy="1026084"/>
                      <a:chOff x="1475656" y="3683118"/>
                      <a:chExt cx="1002432" cy="1026084"/>
                    </a:xfrm>
                  </p:grpSpPr>
                  <p:grpSp>
                    <p:nvGrpSpPr>
                      <p:cNvPr id="95" name="グループ化 94"/>
                      <p:cNvGrpSpPr/>
                      <p:nvPr/>
                    </p:nvGrpSpPr>
                    <p:grpSpPr>
                      <a:xfrm>
                        <a:off x="1475656" y="4075033"/>
                        <a:ext cx="1002432" cy="634169"/>
                        <a:chOff x="1471042" y="4018967"/>
                        <a:chExt cx="1002432" cy="634169"/>
                      </a:xfrm>
                    </p:grpSpPr>
                    <p:cxnSp>
                      <p:nvCxnSpPr>
                        <p:cNvPr id="98" name="直線コネクタ 97"/>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7" name="テキスト ボックス 96"/>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sp>
                  <p:nvSpPr>
                    <p:cNvPr id="86" name="テキスト ボックス 85"/>
                    <p:cNvSpPr txBox="1"/>
                    <p:nvPr/>
                  </p:nvSpPr>
                  <p:spPr>
                    <a:xfrm>
                      <a:off x="4344278" y="5138282"/>
                      <a:ext cx="864095" cy="433802"/>
                    </a:xfrm>
                    <a:prstGeom prst="rect">
                      <a:avLst/>
                    </a:prstGeom>
                    <a:noFill/>
                    <a:ln w="19050" cmpd="sng">
                      <a:solidFill>
                        <a:schemeClr val="tx1"/>
                      </a:solidFill>
                      <a:prstDash val="solid"/>
                    </a:ln>
                  </p:spPr>
                  <p:txBody>
                    <a:bodyPr wrap="square" rtlCol="0" anchor="ctr" anchorCtr="0">
                      <a:spAutoFit/>
                    </a:bodyPr>
                    <a:lstStyle/>
                    <a:p>
                      <a:pPr algn="ctr"/>
                      <a:r>
                        <a:rPr lang="en-US" altLang="ja-JP" sz="2400" dirty="0">
                          <a:latin typeface="ＭＳ ゴシック" panose="020B0609070205080204" pitchFamily="49" charset="-128"/>
                          <a:ea typeface="ＭＳ ゴシック" panose="020B0609070205080204" pitchFamily="49" charset="-128"/>
                          <a:cs typeface="メイリオ" panose="020B0604030504040204" pitchFamily="50" charset="-128"/>
                        </a:rPr>
                        <a:t>45.5</a:t>
                      </a:r>
                      <a:endParaRPr kumimoji="1"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テキスト ボックス 86"/>
                    <p:cNvSpPr txBox="1"/>
                    <p:nvPr/>
                  </p:nvSpPr>
                  <p:spPr>
                    <a:xfrm>
                      <a:off x="4353718" y="4529484"/>
                      <a:ext cx="864095" cy="347042"/>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37.8</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88" name="グループ化 87"/>
                    <p:cNvGrpSpPr/>
                    <p:nvPr/>
                  </p:nvGrpSpPr>
                  <p:grpSpPr>
                    <a:xfrm>
                      <a:off x="5186937" y="4994541"/>
                      <a:ext cx="1002432" cy="1026084"/>
                      <a:chOff x="1475656" y="3683118"/>
                      <a:chExt cx="1002432" cy="1026084"/>
                    </a:xfrm>
                  </p:grpSpPr>
                  <p:grpSp>
                    <p:nvGrpSpPr>
                      <p:cNvPr id="89" name="グループ化 88"/>
                      <p:cNvGrpSpPr/>
                      <p:nvPr/>
                    </p:nvGrpSpPr>
                    <p:grpSpPr>
                      <a:xfrm>
                        <a:off x="1475656" y="4075033"/>
                        <a:ext cx="1002432" cy="634169"/>
                        <a:chOff x="1471042" y="4018967"/>
                        <a:chExt cx="1002432" cy="634169"/>
                      </a:xfrm>
                    </p:grpSpPr>
                    <p:cxnSp>
                      <p:nvCxnSpPr>
                        <p:cNvPr id="92" name="直線コネクタ 91"/>
                        <p:cNvCxnSpPr/>
                        <p:nvPr/>
                      </p:nvCxnSpPr>
                      <p:spPr>
                        <a:xfrm>
                          <a:off x="1471042" y="4018967"/>
                          <a:ext cx="1002432"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798018" y="4018967"/>
                          <a:ext cx="0" cy="6341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798017" y="4653136"/>
                          <a:ext cx="675457" cy="0"/>
                        </a:xfrm>
                        <a:prstGeom prst="line">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1730663" y="3683118"/>
                        <a:ext cx="741408" cy="347042"/>
                      </a:xfrm>
                      <a:prstGeom prst="rect">
                        <a:avLst/>
                      </a:prstGeom>
                      <a:noFill/>
                    </p:spPr>
                    <p:txBody>
                      <a:bodyPr wrap="square" rtlCol="0">
                        <a:spAutoFit/>
                      </a:bodyPr>
                      <a:lstStyle/>
                      <a:p>
                        <a:pPr algn="ctr"/>
                        <a:r>
                          <a:rPr lang="ja-JP" altLang="en-US" sz="900" dirty="0" smtClean="0">
                            <a:latin typeface="ＭＳ ゴシック" panose="020B0609070205080204" pitchFamily="49" charset="-128"/>
                            <a:ea typeface="ＭＳ ゴシック" panose="020B0609070205080204" pitchFamily="49" charset="-128"/>
                          </a:rPr>
                          <a:t>要介護度</a:t>
                        </a:r>
                      </a:p>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あり</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1701294" y="4478370"/>
                        <a:ext cx="770790" cy="216901"/>
                      </a:xfrm>
                      <a:prstGeom prst="rect">
                        <a:avLst/>
                      </a:prstGeom>
                      <a:noFill/>
                      <a:ln w="50800">
                        <a:noFill/>
                      </a:ln>
                    </p:spPr>
                    <p:txBody>
                      <a:bodyPr wrap="square" rtlCol="0">
                        <a:spAutoFit/>
                      </a:bodyPr>
                      <a:lstStyle/>
                      <a:p>
                        <a:pPr algn="ctr"/>
                        <a:r>
                          <a:rPr lang="ja-JP" altLang="en-US" sz="900" dirty="0">
                            <a:latin typeface="ＭＳ ゴシック" panose="020B0609070205080204" pitchFamily="49" charset="-128"/>
                            <a:ea typeface="ＭＳ ゴシック" panose="020B0609070205080204" pitchFamily="49" charset="-128"/>
                          </a:rPr>
                          <a:t>変更</a:t>
                        </a:r>
                        <a:r>
                          <a:rPr lang="ja-JP" altLang="en-US" sz="900" dirty="0" smtClean="0">
                            <a:latin typeface="ＭＳ ゴシック" panose="020B0609070205080204" pitchFamily="49" charset="-128"/>
                            <a:ea typeface="ＭＳ ゴシック" panose="020B0609070205080204" pitchFamily="49" charset="-128"/>
                          </a:rPr>
                          <a:t>なし</a:t>
                        </a:r>
                        <a:endParaRPr kumimoji="1" lang="ja-JP" altLang="en-US" sz="900" dirty="0">
                          <a:latin typeface="ＭＳ ゴシック" panose="020B0609070205080204" pitchFamily="49" charset="-128"/>
                          <a:ea typeface="ＭＳ ゴシック" panose="020B0609070205080204" pitchFamily="49" charset="-128"/>
                        </a:endParaRPr>
                      </a:p>
                    </p:txBody>
                  </p:sp>
                </p:grpSp>
              </p:grpSp>
              <p:sp>
                <p:nvSpPr>
                  <p:cNvPr id="76" name="テキスト ボックス 75"/>
                  <p:cNvSpPr txBox="1"/>
                  <p:nvPr/>
                </p:nvSpPr>
                <p:spPr>
                  <a:xfrm>
                    <a:off x="6001221" y="4879948"/>
                    <a:ext cx="864095" cy="347041"/>
                  </a:xfrm>
                  <a:prstGeom prst="rect">
                    <a:avLst/>
                  </a:prstGeom>
                  <a:noFill/>
                  <a:ln w="9525" cmpd="sng">
                    <a:solidFill>
                      <a:schemeClr val="tx1"/>
                    </a:solidFill>
                    <a:prstDash val="dash"/>
                  </a:ln>
                </p:spPr>
                <p:txBody>
                  <a:bodyPr wrap="square" rtlCol="0">
                    <a:spAutoFit/>
                  </a:bodyPr>
                  <a:lstStyle/>
                  <a:p>
                    <a:pPr algn="ctr"/>
                    <a:r>
                      <a:rPr lang="en-US" altLang="ja-JP" dirty="0" smtClean="0">
                        <a:latin typeface="ＭＳ ゴシック" panose="020B0609070205080204" pitchFamily="49" charset="-128"/>
                        <a:ea typeface="ＭＳ ゴシック" panose="020B0609070205080204" pitchFamily="49" charset="-128"/>
                      </a:rPr>
                      <a:t>1</a:t>
                    </a:r>
                    <a:r>
                      <a:rPr kumimoji="1" lang="en-US" altLang="ja-JP" dirty="0" smtClean="0">
                        <a:latin typeface="ＭＳ ゴシック" panose="020B0609070205080204" pitchFamily="49" charset="-128"/>
                        <a:ea typeface="ＭＳ ゴシック" panose="020B0609070205080204" pitchFamily="49" charset="-128"/>
                      </a:rPr>
                      <a:t>.8</a:t>
                    </a:r>
                    <a:endParaRPr kumimoji="1" lang="ja-JP" altLang="en-US" dirty="0">
                      <a:latin typeface="ＭＳ ゴシック" panose="020B0609070205080204" pitchFamily="49" charset="-128"/>
                      <a:ea typeface="ＭＳ ゴシック" panose="020B0609070205080204" pitchFamily="49" charset="-128"/>
                    </a:endParaRPr>
                  </a:p>
                </p:txBody>
              </p:sp>
              <p:sp>
                <p:nvSpPr>
                  <p:cNvPr id="77" name="テキスト ボックス 76"/>
                  <p:cNvSpPr txBox="1"/>
                  <p:nvPr/>
                </p:nvSpPr>
                <p:spPr>
                  <a:xfrm>
                    <a:off x="6001221" y="5458837"/>
                    <a:ext cx="986045" cy="433802"/>
                  </a:xfrm>
                  <a:prstGeom prst="rect">
                    <a:avLst/>
                  </a:prstGeom>
                  <a:noFill/>
                  <a:ln w="44450" cmpd="dbl">
                    <a:solidFill>
                      <a:schemeClr val="tx1"/>
                    </a:solidFill>
                    <a:prstDash val="solid"/>
                  </a:ln>
                </p:spPr>
                <p:txBody>
                  <a:bodyPr wrap="square" rtlCol="0" anchor="ctr" anchorCtr="0">
                    <a:spAutoFit/>
                  </a:bodyPr>
                  <a:lstStyle/>
                  <a:p>
                    <a:pPr algn="ctr"/>
                    <a:r>
                      <a:rPr lang="en-US" altLang="ja-JP"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43.7</a:t>
                    </a:r>
                    <a:endParaRPr kumimoji="1"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69" name="右カーブ矢印 68"/>
                <p:cNvSpPr/>
                <p:nvPr/>
              </p:nvSpPr>
              <p:spPr>
                <a:xfrm rot="17506341">
                  <a:off x="5638214" y="4473898"/>
                  <a:ext cx="423521" cy="1737862"/>
                </a:xfrm>
                <a:prstGeom prst="curved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ＭＳ ゴシック" panose="020B0609070205080204" pitchFamily="49" charset="-128"/>
                    <a:ea typeface="ＭＳ ゴシック" panose="020B0609070205080204" pitchFamily="49" charset="-128"/>
                  </a:endParaRPr>
                </a:p>
              </p:txBody>
            </p:sp>
          </p:grpSp>
          <p:sp>
            <p:nvSpPr>
              <p:cNvPr id="21" name="円/楕円 20"/>
              <p:cNvSpPr/>
              <p:nvPr/>
            </p:nvSpPr>
            <p:spPr>
              <a:xfrm>
                <a:off x="4344180" y="5010670"/>
                <a:ext cx="1369365" cy="46160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約</a:t>
                </a:r>
                <a:r>
                  <a:rPr kumimoji="1"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96</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％の者が</a:t>
                </a:r>
              </a:p>
              <a:p>
                <a:pPr algn="ct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要介護度不変</a:t>
                </a:r>
                <a:endParaRPr kumimoji="1"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sp>
          <p:nvSpPr>
            <p:cNvPr id="23" name="角丸四角形 22"/>
            <p:cNvSpPr/>
            <p:nvPr/>
          </p:nvSpPr>
          <p:spPr>
            <a:xfrm>
              <a:off x="251521" y="2253198"/>
              <a:ext cx="3502084" cy="2269076"/>
            </a:xfrm>
            <a:prstGeom prst="roundRect">
              <a:avLst>
                <a:gd name="adj" fmla="val 291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25</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月認定</a:t>
              </a:r>
              <a:endParaRPr kumimoji="1"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2069771957"/>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37</a:t>
            </a:fld>
            <a:endParaRPr lang="ja-JP" altLang="en-US"/>
          </a:p>
        </p:txBody>
      </p:sp>
    </p:spTree>
    <p:extLst>
      <p:ext uri="{BB962C8B-B14F-4D97-AF65-F5344CB8AC3E}">
        <p14:creationId xmlns:p14="http://schemas.microsoft.com/office/powerpoint/2010/main" val="92532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8124" y="792093"/>
            <a:ext cx="9769759" cy="60212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lIns="108000" rIns="108000" anchor="t" anchorCtr="0"/>
          <a:lstStyle/>
          <a:p>
            <a:pPr>
              <a:lnSpc>
                <a:spcPts val="1300"/>
              </a:lnSpc>
            </a:pPr>
            <a:endParaRPr lang="en-US" altLang="ja-JP" sz="1600" dirty="0" smtClean="0">
              <a:latin typeface="ＭＳ ゴシック" pitchFamily="49" charset="-128"/>
              <a:ea typeface="ＭＳ ゴシック" pitchFamily="49" charset="-128"/>
            </a:endParaRPr>
          </a:p>
          <a:p>
            <a:pPr indent="-288000"/>
            <a:endParaRPr lang="ja-JP" altLang="en-US" sz="16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要介護認定制度は介護保険制度の根幹をなす重要な役割を担っており、</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現在実施して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いる要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介護認定プロセスを一律に廃止・省略することは、要介護認定の信頼性に影響を与えるおそれ</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があり困難であるが、各プロセスを考慮し</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た上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で、次のケースについて事務の簡素化を図って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はどうか。</a:t>
            </a:r>
          </a:p>
          <a:p>
            <a:pPr indent="-288000"/>
            <a:endPar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①更新認定の有効期間のさらなる延長</a:t>
            </a:r>
          </a:p>
          <a:p>
            <a:pPr indent="-288000"/>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新規・区分変更申請において、</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か月経過時点で要介護度が不変である者の割合</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が</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割で</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ある</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こととの均衡を鑑み</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、認定事務の処理件数の減に伴う事務職員等の負担軽減を図るため、</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更新</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認定</a:t>
            </a:r>
            <a:r>
              <a:rPr lang="ja-JP" altLang="en-US" sz="160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有効</a:t>
            </a:r>
            <a:r>
              <a:rPr lang="ja-JP" altLang="en-US" sz="160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期間の上限を</a:t>
            </a:r>
            <a:r>
              <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36</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か月に延長する</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ことを可能としてはどうか。</a:t>
            </a:r>
            <a:endParaRPr lang="en-US" altLang="ja-JP"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endParaRPr lang="ja-JP" altLang="en-US" sz="1600" b="1" dirty="0">
              <a:solidFill>
                <a:srgbClr val="FF0000"/>
              </a:solidFill>
              <a:latin typeface="ＭＳ ゴシック" panose="020B0609070205080204" pitchFamily="49" charset="-128"/>
              <a:ea typeface="ＭＳ ゴシック" panose="020B0609070205080204" pitchFamily="49" charset="-128"/>
            </a:endParaRPr>
          </a:p>
          <a:p>
            <a:pPr indent="-288000"/>
            <a:r>
              <a:rPr lang="ja-JP" altLang="en-US" sz="16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②介護認定審査会における審査の簡素化</a:t>
            </a: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認定調査等の内容が長期に渡り</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状態が変化</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して</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いない</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（状態安定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）者に</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、要介護度</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もまた</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不変である蓋然性が高いことが想定</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されることから、審査会委員等の事務負担の軽減を</a:t>
            </a:r>
            <a:endParaRPr lang="en-US" altLang="ja-JP"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図るため、状態安定者</a:t>
            </a:r>
            <a:r>
              <a:rPr lang="ja-JP" altLang="en-US" sz="16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二次判定の</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手続き</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簡素化することを可能として</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は</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　　状態が安定しているかどうかを確認する際の</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具体的な</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要件については、要介護認定の実態研</a:t>
            </a:r>
            <a:endPar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indent="-288000"/>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究を実施し、その結論等を踏まえ設定することとしてはどうか。</a:t>
            </a:r>
            <a:endPar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3" name="角丸四角形 12"/>
          <p:cNvSpPr/>
          <p:nvPr/>
        </p:nvSpPr>
        <p:spPr>
          <a:xfrm>
            <a:off x="350496" y="548680"/>
            <a:ext cx="2262247"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P創英角ｺﾞｼｯｸUB" pitchFamily="50" charset="-128"/>
                <a:ea typeface="HGP創英角ｺﾞｼｯｸUB" pitchFamily="50" charset="-128"/>
              </a:rPr>
              <a:t>論点</a:t>
            </a:r>
          </a:p>
        </p:txBody>
      </p:sp>
      <p:sp>
        <p:nvSpPr>
          <p:cNvPr id="16"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要介護認定</a:t>
            </a:r>
            <a:r>
              <a:rPr lang="ja-JP" altLang="en-US" sz="2800" dirty="0" smtClean="0">
                <a:solidFill>
                  <a:prstClr val="black"/>
                </a:solidFill>
                <a:latin typeface="ＭＳ Ｐゴシック"/>
                <a:ea typeface="ＤＨＰ特太ゴシック体" pitchFamily="2" charset="-128"/>
              </a:rPr>
              <a:t>の見直し</a:t>
            </a:r>
            <a:r>
              <a:rPr lang="ja-JP" altLang="en-US" sz="2800" dirty="0">
                <a:solidFill>
                  <a:prstClr val="black"/>
                </a:solidFill>
                <a:latin typeface="ＭＳ Ｐゴシック"/>
                <a:ea typeface="ＤＨＰ特太ゴシック体" pitchFamily="2" charset="-128"/>
              </a:rPr>
              <a:t>等について</a:t>
            </a:r>
          </a:p>
        </p:txBody>
      </p:sp>
      <p:graphicFrame>
        <p:nvGraphicFramePr>
          <p:cNvPr id="6" name="表 5"/>
          <p:cNvGraphicFramePr>
            <a:graphicFrameLocks noGrp="1"/>
          </p:cNvGraphicFramePr>
          <p:nvPr>
            <p:extLst>
              <p:ext uri="{D42A27DB-BD31-4B8C-83A1-F6EECF244321}">
                <p14:modId xmlns:p14="http://schemas.microsoft.com/office/powerpoint/2010/main" val="2986598140"/>
              </p:ext>
            </p:extLst>
          </p:nvPr>
        </p:nvGraphicFramePr>
        <p:xfrm>
          <a:off x="7907247" y="27296"/>
          <a:ext cx="1971457" cy="555480"/>
        </p:xfrm>
        <a:graphic>
          <a:graphicData uri="http://schemas.openxmlformats.org/drawingml/2006/table">
            <a:tbl>
              <a:tblPr firstRow="1" bandRow="1"/>
              <a:tblGrid>
                <a:gridCol w="1467457">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tblGrid>
              <a:tr h="336669">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3331">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年９月７日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38</a:t>
            </a:fld>
            <a:endParaRPr lang="ja-JP" altLang="en-US"/>
          </a:p>
        </p:txBody>
      </p:sp>
    </p:spTree>
    <p:extLst>
      <p:ext uri="{BB962C8B-B14F-4D97-AF65-F5344CB8AC3E}">
        <p14:creationId xmlns:p14="http://schemas.microsoft.com/office/powerpoint/2010/main" val="1384473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3</a:t>
            </a:fld>
            <a:endParaRPr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350493" y="1340768"/>
            <a:ext cx="390039"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申請</a:t>
            </a:r>
          </a:p>
        </p:txBody>
      </p:sp>
      <p:sp>
        <p:nvSpPr>
          <p:cNvPr id="10" name="正方形/長方形 9"/>
          <p:cNvSpPr/>
          <p:nvPr/>
        </p:nvSpPr>
        <p:spPr bwMode="auto">
          <a:xfrm>
            <a:off x="1130576" y="1340768"/>
            <a:ext cx="4095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受理</a:t>
            </a:r>
          </a:p>
        </p:txBody>
      </p:sp>
      <p:sp>
        <p:nvSpPr>
          <p:cNvPr id="11" name="正方形/長方形 10"/>
          <p:cNvSpPr/>
          <p:nvPr/>
        </p:nvSpPr>
        <p:spPr bwMode="auto">
          <a:xfrm>
            <a:off x="1910662" y="1340768"/>
            <a:ext cx="390047" cy="201622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認定調査</a:t>
            </a:r>
          </a:p>
        </p:txBody>
      </p:sp>
      <p:sp>
        <p:nvSpPr>
          <p:cNvPr id="14" name="正方形/長方形 13"/>
          <p:cNvSpPr/>
          <p:nvPr/>
        </p:nvSpPr>
        <p:spPr bwMode="auto">
          <a:xfrm>
            <a:off x="1910662" y="3503940"/>
            <a:ext cx="390047" cy="2087667"/>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主治医</a:t>
            </a:r>
            <a:r>
              <a:rPr lang="ja-JP" altLang="en-US" sz="1600" dirty="0" smtClean="0">
                <a:solidFill>
                  <a:schemeClr val="tx1"/>
                </a:solidFill>
              </a:rPr>
              <a:t>意見書作成</a:t>
            </a:r>
            <a:endParaRPr kumimoji="1" lang="ja-JP" altLang="en-US" sz="1600" dirty="0" smtClean="0">
              <a:solidFill>
                <a:schemeClr val="tx1"/>
              </a:solidFill>
            </a:endParaRPr>
          </a:p>
        </p:txBody>
      </p:sp>
      <p:sp>
        <p:nvSpPr>
          <p:cNvPr id="17" name="正方形/長方形 16"/>
          <p:cNvSpPr/>
          <p:nvPr/>
        </p:nvSpPr>
        <p:spPr bwMode="auto">
          <a:xfrm>
            <a:off x="3704866" y="2348879"/>
            <a:ext cx="546056" cy="234877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400" dirty="0" smtClean="0"/>
              <a:t>コンピュータによる一次判定</a:t>
            </a:r>
          </a:p>
        </p:txBody>
      </p:sp>
      <p:sp>
        <p:nvSpPr>
          <p:cNvPr id="21" name="正方形/長方形 20"/>
          <p:cNvSpPr/>
          <p:nvPr/>
        </p:nvSpPr>
        <p:spPr bwMode="auto">
          <a:xfrm>
            <a:off x="8541399" y="2204864"/>
            <a:ext cx="546061" cy="2592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smtClean="0"/>
              <a:t>要介護認定結果通知</a:t>
            </a:r>
            <a:endParaRPr kumimoji="1" lang="en-US" altLang="ja-JP" sz="1600" dirty="0" smtClean="0"/>
          </a:p>
        </p:txBody>
      </p:sp>
      <p:sp>
        <p:nvSpPr>
          <p:cNvPr id="8" name="右矢印 7"/>
          <p:cNvSpPr/>
          <p:nvPr/>
        </p:nvSpPr>
        <p:spPr bwMode="auto">
          <a:xfrm>
            <a:off x="740532" y="2168860"/>
            <a:ext cx="390048" cy="504056"/>
          </a:xfrm>
          <a:prstGeom prst="rightArrow">
            <a:avLst>
              <a:gd name="adj1" fmla="val 44241"/>
              <a:gd name="adj2" fmla="val 45969"/>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2" name="右矢印 21"/>
          <p:cNvSpPr/>
          <p:nvPr/>
        </p:nvSpPr>
        <p:spPr bwMode="auto">
          <a:xfrm>
            <a:off x="1540123" y="2204864"/>
            <a:ext cx="370539" cy="468052"/>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3" name="右矢印 22"/>
          <p:cNvSpPr/>
          <p:nvPr/>
        </p:nvSpPr>
        <p:spPr bwMode="auto">
          <a:xfrm>
            <a:off x="2534732" y="3104964"/>
            <a:ext cx="117013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12" name="屈折矢印 11"/>
          <p:cNvSpPr/>
          <p:nvPr/>
        </p:nvSpPr>
        <p:spPr bwMode="auto">
          <a:xfrm rot="5400000">
            <a:off x="666482" y="3899093"/>
            <a:ext cx="1832328" cy="748129"/>
          </a:xfrm>
          <a:prstGeom prst="bentUpArrow">
            <a:avLst>
              <a:gd name="adj1" fmla="val 25581"/>
              <a:gd name="adj2" fmla="val 31568"/>
              <a:gd name="adj3" fmla="val 3353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8" name="L 字 27"/>
          <p:cNvSpPr/>
          <p:nvPr/>
        </p:nvSpPr>
        <p:spPr bwMode="auto">
          <a:xfrm rot="10800000">
            <a:off x="2300704" y="2312876"/>
            <a:ext cx="468053" cy="2772308"/>
          </a:xfrm>
          <a:prstGeom prst="corner">
            <a:avLst>
              <a:gd name="adj1" fmla="val 58394"/>
              <a:gd name="adj2" fmla="val 55648"/>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29" name="正方形/長方形 28"/>
          <p:cNvSpPr/>
          <p:nvPr/>
        </p:nvSpPr>
        <p:spPr bwMode="auto">
          <a:xfrm>
            <a:off x="2300706" y="4907062"/>
            <a:ext cx="468050" cy="250130"/>
          </a:xfrm>
          <a:prstGeom prst="rect">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4" name="正方形/長方形 33"/>
          <p:cNvSpPr/>
          <p:nvPr/>
        </p:nvSpPr>
        <p:spPr bwMode="auto">
          <a:xfrm>
            <a:off x="9412312" y="2168860"/>
            <a:ext cx="377225" cy="20162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t>結果受理</a:t>
            </a:r>
          </a:p>
        </p:txBody>
      </p:sp>
      <p:sp>
        <p:nvSpPr>
          <p:cNvPr id="35" name="右矢印 34"/>
          <p:cNvSpPr/>
          <p:nvPr/>
        </p:nvSpPr>
        <p:spPr bwMode="auto">
          <a:xfrm>
            <a:off x="9087455" y="3142906"/>
            <a:ext cx="324857"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7" name="正方形/長方形 36"/>
          <p:cNvSpPr/>
          <p:nvPr/>
        </p:nvSpPr>
        <p:spPr bwMode="auto">
          <a:xfrm>
            <a:off x="515593" y="6424308"/>
            <a:ext cx="849008" cy="216024"/>
          </a:xfrm>
          <a:prstGeom prst="rect">
            <a:avLst/>
          </a:prstGeom>
          <a:pattFill prst="pct90">
            <a:fgClr>
              <a:srgbClr val="92D05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none" lIns="91429" tIns="45714" rIns="91429" bIns="45714" rtlCol="0" anchor="ctr"/>
          <a:lstStyle/>
          <a:p>
            <a:pPr algn="ctr"/>
            <a:endParaRPr kumimoji="1" lang="ja-JP" altLang="en-US" sz="2800" dirty="0" smtClean="0"/>
          </a:p>
        </p:txBody>
      </p:sp>
      <p:sp>
        <p:nvSpPr>
          <p:cNvPr id="39" name="正方形/長方形 38"/>
          <p:cNvSpPr/>
          <p:nvPr/>
        </p:nvSpPr>
        <p:spPr bwMode="auto">
          <a:xfrm>
            <a:off x="2534731" y="6419548"/>
            <a:ext cx="970567" cy="1976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sz="2800" dirty="0" smtClean="0"/>
          </a:p>
        </p:txBody>
      </p:sp>
      <p:sp>
        <p:nvSpPr>
          <p:cNvPr id="41" name="正方形/長方形 40"/>
          <p:cNvSpPr/>
          <p:nvPr/>
        </p:nvSpPr>
        <p:spPr bwMode="auto">
          <a:xfrm>
            <a:off x="5083102" y="6419548"/>
            <a:ext cx="962020" cy="197642"/>
          </a:xfrm>
          <a:prstGeom prst="rect">
            <a:avLst/>
          </a:prstGeom>
          <a:pattFill prst="dkDnDiag">
            <a:fgClr>
              <a:srgbClr val="00B0F0"/>
            </a:fgClr>
            <a:bgClr>
              <a:schemeClr val="bg1"/>
            </a:bgClr>
          </a:patt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ja-JP" altLang="en-US" dirty="0" smtClean="0">
              <a:solidFill>
                <a:schemeClr val="tx1"/>
              </a:solidFill>
            </a:endParaRPr>
          </a:p>
        </p:txBody>
      </p:sp>
      <p:sp>
        <p:nvSpPr>
          <p:cNvPr id="42" name="正方形/長方形 41"/>
          <p:cNvSpPr/>
          <p:nvPr/>
        </p:nvSpPr>
        <p:spPr bwMode="auto">
          <a:xfrm>
            <a:off x="7120223" y="6395843"/>
            <a:ext cx="1031133" cy="21856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endParaRPr kumimoji="1" lang="en-US" altLang="ja-JP" sz="1600" dirty="0" smtClean="0">
              <a:solidFill>
                <a:schemeClr val="tx1"/>
              </a:solidFill>
            </a:endParaRPr>
          </a:p>
        </p:txBody>
      </p:sp>
      <p:sp>
        <p:nvSpPr>
          <p:cNvPr id="47" name="正方形/長方形 46"/>
          <p:cNvSpPr/>
          <p:nvPr/>
        </p:nvSpPr>
        <p:spPr bwMode="auto">
          <a:xfrm>
            <a:off x="7137243" y="2312876"/>
            <a:ext cx="702080" cy="2124237"/>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lang="ja-JP" altLang="en-US" sz="1600" dirty="0">
                <a:solidFill>
                  <a:schemeClr val="tx1"/>
                </a:solidFill>
              </a:rPr>
              <a:t>二次</a:t>
            </a:r>
            <a:r>
              <a:rPr lang="ja-JP" altLang="en-US" sz="1600" dirty="0" smtClean="0">
                <a:solidFill>
                  <a:schemeClr val="tx1"/>
                </a:solidFill>
              </a:rPr>
              <a:t>判定</a:t>
            </a:r>
            <a:endParaRPr lang="en-US" altLang="ja-JP" sz="1600" dirty="0" smtClean="0">
              <a:solidFill>
                <a:schemeClr val="tx1"/>
              </a:solidFill>
            </a:endParaRPr>
          </a:p>
        </p:txBody>
      </p:sp>
      <p:sp>
        <p:nvSpPr>
          <p:cNvPr id="49" name="正方形/長方形 48"/>
          <p:cNvSpPr/>
          <p:nvPr/>
        </p:nvSpPr>
        <p:spPr bwMode="auto">
          <a:xfrm>
            <a:off x="6513174" y="1988840"/>
            <a:ext cx="1794199" cy="2808312"/>
          </a:xfrm>
          <a:prstGeom prst="rect">
            <a:avLst/>
          </a:prstGeom>
          <a:no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0" name="正方形/長方形 49"/>
          <p:cNvSpPr/>
          <p:nvPr/>
        </p:nvSpPr>
        <p:spPr bwMode="auto">
          <a:xfrm>
            <a:off x="5967113" y="2118432"/>
            <a:ext cx="2184243" cy="2427874"/>
          </a:xfrm>
          <a:prstGeom prst="rect">
            <a:avLst/>
          </a:prstGeom>
          <a:noFill/>
          <a:ln w="38100">
            <a:solidFill>
              <a:schemeClr val="accent2">
                <a:shade val="50000"/>
              </a:schemeClr>
            </a:solidFill>
            <a:prstDash val="sysDash"/>
            <a:miter lim="800000"/>
            <a:headEnd/>
            <a:tailEnd/>
          </a:ln>
        </p:spPr>
        <p:txBody>
          <a:bodyPr wrap="none" lIns="91429" tIns="45714" rIns="91429" bIns="45714" rtlCol="0" anchor="ctr"/>
          <a:lstStyle/>
          <a:p>
            <a:pPr algn="ctr"/>
            <a:endParaRPr kumimoji="1" lang="ja-JP" altLang="en-US" sz="1200" dirty="0" smtClean="0"/>
          </a:p>
        </p:txBody>
      </p:sp>
      <p:sp>
        <p:nvSpPr>
          <p:cNvPr id="51" name="右矢印 50"/>
          <p:cNvSpPr/>
          <p:nvPr/>
        </p:nvSpPr>
        <p:spPr bwMode="auto">
          <a:xfrm>
            <a:off x="7839323" y="3171653"/>
            <a:ext cx="702080"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53" name="大かっこ 52"/>
          <p:cNvSpPr/>
          <p:nvPr/>
        </p:nvSpPr>
        <p:spPr bwMode="auto">
          <a:xfrm>
            <a:off x="6094827" y="1945680"/>
            <a:ext cx="1872145" cy="259184"/>
          </a:xfrm>
          <a:prstGeom prst="bracketPair">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effectLst/>
                <a:latin typeface="Arial" pitchFamily="34" charset="0"/>
                <a:ea typeface="ＭＳ Ｐゴシック" pitchFamily="50" charset="-128"/>
              </a:rPr>
              <a:t>　介護認定審査会</a:t>
            </a:r>
          </a:p>
        </p:txBody>
      </p:sp>
      <p:sp>
        <p:nvSpPr>
          <p:cNvPr id="3" name="正方形/長方形 2"/>
          <p:cNvSpPr/>
          <p:nvPr/>
        </p:nvSpPr>
        <p:spPr bwMode="auto">
          <a:xfrm>
            <a:off x="266990" y="6131516"/>
            <a:ext cx="9361041" cy="576064"/>
          </a:xfrm>
          <a:prstGeom prst="rect">
            <a:avLst/>
          </a:prstGeom>
          <a:noFill/>
          <a:ln w="19050">
            <a:solidFill>
              <a:schemeClr val="tx1"/>
            </a:solidFill>
            <a:miter lim="800000"/>
            <a:headEnd/>
            <a:tailEnd/>
          </a:ln>
        </p:spPr>
        <p:txBody>
          <a:bodyPr wrap="none" lIns="91429" tIns="45714" rIns="91429" bIns="45714" rtlCol="0" anchor="ctr"/>
          <a:lstStyle/>
          <a:p>
            <a:r>
              <a:rPr kumimoji="1" lang="ja-JP" altLang="en-US" sz="1200" dirty="0" smtClean="0"/>
              <a:t>業務実施者</a:t>
            </a:r>
            <a:endParaRPr kumimoji="1" lang="en-US" altLang="ja-JP" sz="1200" dirty="0" smtClean="0"/>
          </a:p>
          <a:p>
            <a:r>
              <a:rPr kumimoji="1" lang="ja-JP" altLang="en-US" sz="1200" dirty="0" smtClean="0"/>
              <a:t>　　　　　　　　　　</a:t>
            </a:r>
            <a:r>
              <a:rPr lang="ja-JP" altLang="en-US" sz="1200" dirty="0" smtClean="0"/>
              <a:t>申請者　　　　　　　　　　　　　　　市町村事務局　　　　　　　　　　　　　　主治医　　　　　　　　　　　　　　　介護認定審査会　</a:t>
            </a:r>
            <a:endParaRPr kumimoji="1" lang="ja-JP" altLang="en-US" sz="1200" dirty="0" smtClean="0"/>
          </a:p>
        </p:txBody>
      </p:sp>
      <p:sp>
        <p:nvSpPr>
          <p:cNvPr id="43" name="線吹き出し 3 (枠付き) 42"/>
          <p:cNvSpPr/>
          <p:nvPr/>
        </p:nvSpPr>
        <p:spPr bwMode="auto">
          <a:xfrm>
            <a:off x="350493" y="5773164"/>
            <a:ext cx="3214403" cy="224352"/>
          </a:xfrm>
          <a:prstGeom prst="borderCallout3">
            <a:avLst>
              <a:gd name="adj1" fmla="val -3145"/>
              <a:gd name="adj2" fmla="val 30374"/>
              <a:gd name="adj3" fmla="val -6028"/>
              <a:gd name="adj4" fmla="val 31211"/>
              <a:gd name="adj5" fmla="val -27818"/>
              <a:gd name="adj6" fmla="val 30959"/>
              <a:gd name="adj7" fmla="val -350878"/>
              <a:gd name="adj8" fmla="val 32808"/>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意見書依頼から入手までの期間：平均</a:t>
            </a:r>
            <a:r>
              <a:rPr lang="en-US" altLang="ja-JP" sz="1000" dirty="0" smtClean="0">
                <a:latin typeface="ＭＳ ゴシック" panose="020B0609070205080204" pitchFamily="49" charset="-128"/>
                <a:ea typeface="ＭＳ ゴシック" panose="020B0609070205080204" pitchFamily="49" charset="-128"/>
              </a:rPr>
              <a:t>15.6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55" name="線吹き出し 3 (枠付き) 54"/>
          <p:cNvSpPr/>
          <p:nvPr/>
        </p:nvSpPr>
        <p:spPr bwMode="auto">
          <a:xfrm>
            <a:off x="5646244" y="1017599"/>
            <a:ext cx="2769310" cy="508872"/>
          </a:xfrm>
          <a:prstGeom prst="borderCallout3">
            <a:avLst>
              <a:gd name="adj1" fmla="val 97897"/>
              <a:gd name="adj2" fmla="val 2783"/>
              <a:gd name="adj3" fmla="val 99375"/>
              <a:gd name="adj4" fmla="val 2477"/>
              <a:gd name="adj5" fmla="val 98934"/>
              <a:gd name="adj6" fmla="val 2690"/>
              <a:gd name="adj7" fmla="val 220140"/>
              <a:gd name="adj8" fmla="val 1181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a:latin typeface="ＭＳ ゴシック" panose="020B0609070205080204" pitchFamily="49" charset="-128"/>
                <a:ea typeface="ＭＳ ゴシック" panose="020B0609070205080204" pitchFamily="49" charset="-128"/>
              </a:rPr>
              <a:t>年間開催</a:t>
            </a:r>
            <a:r>
              <a:rPr lang="ja-JP" altLang="en-US" sz="1000" dirty="0" smtClean="0">
                <a:latin typeface="ＭＳ ゴシック" panose="020B0609070205080204" pitchFamily="49" charset="-128"/>
                <a:ea typeface="ＭＳ ゴシック" panose="020B0609070205080204" pitchFamily="49" charset="-128"/>
              </a:rPr>
              <a:t>回数：平均</a:t>
            </a:r>
            <a:r>
              <a:rPr lang="en-US" altLang="ja-JP" sz="1000" dirty="0" smtClean="0">
                <a:latin typeface="ＭＳ ゴシック" panose="020B0609070205080204" pitchFamily="49" charset="-128"/>
                <a:ea typeface="ＭＳ ゴシック" panose="020B0609070205080204" pitchFamily="49" charset="-128"/>
              </a:rPr>
              <a:t>207</a:t>
            </a:r>
            <a:r>
              <a:rPr lang="ja-JP" altLang="en-US" sz="1000" dirty="0" smtClean="0">
                <a:latin typeface="ＭＳ ゴシック" panose="020B0609070205080204" pitchFamily="49" charset="-128"/>
                <a:ea typeface="ＭＳ ゴシック" panose="020B0609070205080204" pitchFamily="49" charset="-128"/>
              </a:rPr>
              <a:t>回</a:t>
            </a:r>
            <a:endParaRPr lang="en-US" altLang="ja-JP" sz="1000" dirty="0" smtClean="0">
              <a:latin typeface="ＭＳ ゴシック" panose="020B0609070205080204" pitchFamily="49" charset="-128"/>
              <a:ea typeface="ＭＳ ゴシック" panose="020B0609070205080204" pitchFamily="49" charset="-128"/>
            </a:endParaRPr>
          </a:p>
          <a:p>
            <a:r>
              <a:rPr lang="ja-JP" altLang="en-US" sz="1000" dirty="0" smtClean="0">
                <a:latin typeface="ＭＳ ゴシック" panose="020B0609070205080204" pitchFamily="49" charset="-128"/>
                <a:ea typeface="ＭＳ ゴシック" panose="020B0609070205080204" pitchFamily="49" charset="-128"/>
              </a:rPr>
              <a:t>１回あたりの処理件数：平均</a:t>
            </a:r>
            <a:r>
              <a:rPr lang="en-US" altLang="ja-JP" sz="1000" dirty="0" smtClean="0">
                <a:latin typeface="ＭＳ ゴシック" panose="020B0609070205080204" pitchFamily="49" charset="-128"/>
                <a:ea typeface="ＭＳ ゴシック" panose="020B0609070205080204" pitchFamily="49" charset="-128"/>
              </a:rPr>
              <a:t>30.3</a:t>
            </a:r>
            <a:r>
              <a:rPr lang="ja-JP" altLang="en-US" sz="1000" dirty="0" smtClean="0">
                <a:latin typeface="ＭＳ ゴシック" panose="020B0609070205080204" pitchFamily="49" charset="-128"/>
                <a:ea typeface="ＭＳ ゴシック" panose="020B0609070205080204" pitchFamily="49" charset="-128"/>
              </a:rPr>
              <a:t>件</a:t>
            </a:r>
          </a:p>
        </p:txBody>
      </p:sp>
      <p:sp>
        <p:nvSpPr>
          <p:cNvPr id="46" name="正方形/長方形 45"/>
          <p:cNvSpPr/>
          <p:nvPr/>
        </p:nvSpPr>
        <p:spPr bwMode="auto">
          <a:xfrm>
            <a:off x="7059234" y="5789212"/>
            <a:ext cx="2634604" cy="232076"/>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申請から認定までの期間：平均</a:t>
            </a:r>
            <a:r>
              <a:rPr kumimoji="1" lang="en-US" altLang="ja-JP" sz="1000" dirty="0" smtClean="0">
                <a:latin typeface="ＭＳ ゴシック" panose="020B0609070205080204" pitchFamily="49" charset="-128"/>
                <a:ea typeface="ＭＳ ゴシック" panose="020B0609070205080204" pitchFamily="49" charset="-128"/>
              </a:rPr>
              <a:t>36.5</a:t>
            </a:r>
            <a:r>
              <a:rPr kumimoji="1" lang="ja-JP" altLang="en-US" sz="1000" dirty="0" smtClean="0">
                <a:latin typeface="ＭＳ ゴシック" panose="020B0609070205080204" pitchFamily="49" charset="-128"/>
                <a:ea typeface="ＭＳ ゴシック" panose="020B0609070205080204" pitchFamily="49" charset="-128"/>
              </a:rPr>
              <a:t>日</a:t>
            </a:r>
          </a:p>
        </p:txBody>
      </p:sp>
      <p:cxnSp>
        <p:nvCxnSpPr>
          <p:cNvPr id="63" name="カギ線コネクタ 62"/>
          <p:cNvCxnSpPr>
            <a:endCxn id="21" idx="2"/>
          </p:cNvCxnSpPr>
          <p:nvPr/>
        </p:nvCxnSpPr>
        <p:spPr bwMode="auto">
          <a:xfrm rot="16200000" flipV="1">
            <a:off x="8318400" y="5293181"/>
            <a:ext cx="992060" cy="2"/>
          </a:xfrm>
          <a:prstGeom prst="bentConnector3">
            <a:avLst>
              <a:gd name="adj1" fmla="val 50000"/>
            </a:avLst>
          </a:prstGeom>
          <a:solidFill>
            <a:schemeClr val="accent1"/>
          </a:solidFill>
          <a:ln w="9525" cap="flat" cmpd="sng" algn="ctr">
            <a:solidFill>
              <a:schemeClr val="tx1"/>
            </a:solidFill>
            <a:prstDash val="solid"/>
            <a:round/>
            <a:headEnd type="none" w="med" len="med"/>
            <a:tailEnd type="oval" w="lg" len="lg"/>
          </a:ln>
          <a:effectLst/>
        </p:spPr>
      </p:cxnSp>
      <p:sp>
        <p:nvSpPr>
          <p:cNvPr id="57" name="正方形/長方形 56"/>
          <p:cNvSpPr/>
          <p:nvPr/>
        </p:nvSpPr>
        <p:spPr bwMode="auto">
          <a:xfrm>
            <a:off x="6123130" y="2312876"/>
            <a:ext cx="546061" cy="2160240"/>
          </a:xfrm>
          <a:prstGeom prst="rect">
            <a:avLst/>
          </a:prstGeom>
          <a:solidFill>
            <a:schemeClr val="accent6">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vert="eaVert" wrap="none" lIns="91429" tIns="45714" rIns="91429" bIns="45714" rtlCol="0" anchor="ctr"/>
          <a:lstStyle/>
          <a:p>
            <a:pPr algn="ctr"/>
            <a:r>
              <a:rPr kumimoji="1" lang="ja-JP" altLang="en-US" sz="1600" dirty="0" smtClean="0">
                <a:solidFill>
                  <a:schemeClr val="tx1"/>
                </a:solidFill>
              </a:rPr>
              <a:t>一次判定の修正・確定</a:t>
            </a:r>
            <a:endParaRPr kumimoji="1" lang="en-US" altLang="ja-JP" sz="1600" dirty="0" smtClean="0">
              <a:solidFill>
                <a:schemeClr val="tx1"/>
              </a:solidFill>
            </a:endParaRPr>
          </a:p>
        </p:txBody>
      </p:sp>
      <p:sp>
        <p:nvSpPr>
          <p:cNvPr id="58" name="右矢印 57"/>
          <p:cNvSpPr/>
          <p:nvPr/>
        </p:nvSpPr>
        <p:spPr bwMode="auto">
          <a:xfrm>
            <a:off x="4250922" y="3140968"/>
            <a:ext cx="1843904"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60" name="右矢印 59"/>
          <p:cNvSpPr/>
          <p:nvPr/>
        </p:nvSpPr>
        <p:spPr bwMode="auto">
          <a:xfrm>
            <a:off x="6669191" y="3140968"/>
            <a:ext cx="390048" cy="504056"/>
          </a:xfrm>
          <a:prstGeom prst="rightArrow">
            <a:avLst/>
          </a:prstGeom>
          <a:solidFill>
            <a:srgbClr val="FFC000"/>
          </a:solidFill>
          <a:ln w="9525">
            <a:noFill/>
            <a:miter lim="800000"/>
            <a:headEnd/>
            <a:tailEnd/>
          </a:ln>
        </p:spPr>
        <p:txBody>
          <a:bodyPr wrap="none" lIns="91429" tIns="45714" rIns="91429" bIns="45714" rtlCol="0" anchor="ctr"/>
          <a:lstStyle/>
          <a:p>
            <a:pPr algn="ctr"/>
            <a:endParaRPr kumimoji="1" lang="ja-JP" altLang="en-US" sz="1200" dirty="0" smtClean="0"/>
          </a:p>
        </p:txBody>
      </p:sp>
      <p:sp>
        <p:nvSpPr>
          <p:cNvPr id="38" name="角丸四角形吹き出し 37"/>
          <p:cNvSpPr/>
          <p:nvPr/>
        </p:nvSpPr>
        <p:spPr>
          <a:xfrm>
            <a:off x="4445946" y="3637808"/>
            <a:ext cx="507054"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審査会資料</a:t>
            </a:r>
            <a:r>
              <a:rPr lang="ja-JP" altLang="en-US" sz="1400" dirty="0" smtClean="0"/>
              <a:t>の</a:t>
            </a:r>
            <a:r>
              <a:rPr lang="ja-JP" altLang="en-US" sz="1400" dirty="0"/>
              <a:t>　</a:t>
            </a:r>
            <a:r>
              <a:rPr lang="ja-JP" altLang="en-US" sz="1400" dirty="0" smtClean="0"/>
              <a:t>　　</a:t>
            </a:r>
            <a:r>
              <a:rPr lang="ja-JP" altLang="en-US" sz="1400" dirty="0"/>
              <a:t>　</a:t>
            </a:r>
          </a:p>
          <a:p>
            <a:pPr algn="ctr"/>
            <a:r>
              <a:rPr lang="ja-JP" altLang="en-US" sz="1400" dirty="0"/>
              <a:t>作成・事前送付</a:t>
            </a:r>
          </a:p>
        </p:txBody>
      </p:sp>
      <p:sp>
        <p:nvSpPr>
          <p:cNvPr id="61" name="角丸四角形吹き出し 60"/>
          <p:cNvSpPr/>
          <p:nvPr/>
        </p:nvSpPr>
        <p:spPr>
          <a:xfrm>
            <a:off x="5148024" y="3646963"/>
            <a:ext cx="585063" cy="1409475"/>
          </a:xfrm>
          <a:prstGeom prst="wedgeRoundRectCallout">
            <a:avLst>
              <a:gd name="adj1" fmla="val 7811"/>
              <a:gd name="adj2" fmla="val -62616"/>
              <a:gd name="adj3" fmla="val 16667"/>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zh-TW" altLang="en-US" sz="1400" dirty="0">
                <a:solidFill>
                  <a:schemeClr val="tx1"/>
                </a:solidFill>
                <a:latin typeface="ＭＳ ゴシック" panose="020B0609070205080204" pitchFamily="49" charset="-128"/>
                <a:ea typeface="ＭＳ ゴシック" panose="020B0609070205080204" pitchFamily="49" charset="-128"/>
              </a:rPr>
              <a:t>審査会</a:t>
            </a:r>
            <a:r>
              <a:rPr lang="zh-TW" altLang="en-US" sz="1400" dirty="0" smtClean="0">
                <a:solidFill>
                  <a:schemeClr val="tx1"/>
                </a:solidFill>
                <a:latin typeface="ＭＳ ゴシック" panose="020B0609070205080204" pitchFamily="49" charset="-128"/>
                <a:ea typeface="ＭＳ ゴシック" panose="020B0609070205080204" pitchFamily="49" charset="-128"/>
              </a:rPr>
              <a:t>委員</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zh-TW" altLang="en-US" sz="1400" dirty="0">
                <a:solidFill>
                  <a:schemeClr val="tx1"/>
                </a:solidFill>
                <a:latin typeface="ＭＳ ゴシック" panose="020B0609070205080204" pitchFamily="49" charset="-128"/>
                <a:ea typeface="ＭＳ ゴシック" panose="020B0609070205080204" pitchFamily="49" charset="-128"/>
              </a:rPr>
              <a:t>　</a:t>
            </a:r>
          </a:p>
          <a:p>
            <a:pPr algn="ctr"/>
            <a:r>
              <a:rPr lang="zh-TW" altLang="en-US" sz="1400" dirty="0">
                <a:solidFill>
                  <a:schemeClr val="tx1"/>
                </a:solidFill>
                <a:latin typeface="ＭＳ ゴシック" panose="020B0609070205080204" pitchFamily="49" charset="-128"/>
                <a:ea typeface="ＭＳ ゴシック" panose="020B0609070205080204" pitchFamily="49" charset="-128"/>
              </a:rPr>
              <a:t>資料事前</a:t>
            </a:r>
            <a:r>
              <a:rPr lang="zh-TW" altLang="en-US" sz="1400" dirty="0" smtClean="0">
                <a:solidFill>
                  <a:schemeClr val="tx1"/>
                </a:solidFill>
                <a:latin typeface="ＭＳ ゴシック" panose="020B0609070205080204" pitchFamily="49" charset="-128"/>
                <a:ea typeface="ＭＳ ゴシック" panose="020B0609070205080204" pitchFamily="49" charset="-128"/>
              </a:rPr>
              <a:t>確認</a:t>
            </a: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2" name="角丸四角形吹き出し 61"/>
          <p:cNvSpPr/>
          <p:nvPr/>
        </p:nvSpPr>
        <p:spPr>
          <a:xfrm>
            <a:off x="6560690" y="4697653"/>
            <a:ext cx="607049" cy="914419"/>
          </a:xfrm>
          <a:prstGeom prst="wedgeRoundRectCallout">
            <a:avLst>
              <a:gd name="adj1" fmla="val -1936"/>
              <a:gd name="adj2" fmla="val -684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a:t>運営</a:t>
            </a:r>
            <a:r>
              <a:rPr lang="ja-JP" altLang="en-US" sz="1400" dirty="0" smtClean="0"/>
              <a:t>・</a:t>
            </a:r>
            <a:endParaRPr lang="en-US" altLang="ja-JP" sz="1400" dirty="0" smtClean="0"/>
          </a:p>
          <a:p>
            <a:pPr algn="ctr"/>
            <a:r>
              <a:rPr lang="ja-JP" altLang="en-US" sz="1400" dirty="0" smtClean="0"/>
              <a:t>調整</a:t>
            </a:r>
            <a:endParaRPr lang="ja-JP" altLang="en-US" sz="1400" dirty="0"/>
          </a:p>
        </p:txBody>
      </p:sp>
      <p:sp>
        <p:nvSpPr>
          <p:cNvPr id="71" name="角丸四角形吹き出し 70"/>
          <p:cNvSpPr/>
          <p:nvPr/>
        </p:nvSpPr>
        <p:spPr>
          <a:xfrm>
            <a:off x="350493" y="4092414"/>
            <a:ext cx="589604" cy="1409475"/>
          </a:xfrm>
          <a:prstGeom prst="wedgeRoundRectCallout">
            <a:avLst>
              <a:gd name="adj1" fmla="val 95319"/>
              <a:gd name="adj2" fmla="val -3110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zh-TW" altLang="en-US" sz="1400" dirty="0">
                <a:latin typeface="ＭＳ Ｐゴシック" panose="020B0600070205080204" pitchFamily="50" charset="-128"/>
                <a:ea typeface="ＭＳ Ｐゴシック" panose="020B0600070205080204" pitchFamily="50" charset="-128"/>
              </a:rPr>
              <a:t>主治医</a:t>
            </a:r>
            <a:r>
              <a:rPr lang="zh-TW" altLang="en-US" sz="1400" dirty="0" smtClean="0">
                <a:latin typeface="ＭＳ Ｐゴシック" panose="020B0600070205080204" pitchFamily="50" charset="-128"/>
                <a:ea typeface="ＭＳ Ｐゴシック" panose="020B0600070205080204" pitchFamily="50" charset="-128"/>
              </a:rPr>
              <a:t>意見書</a:t>
            </a:r>
            <a:endParaRPr lang="en-US" altLang="zh-TW" sz="1400" dirty="0" smtClean="0">
              <a:latin typeface="ＭＳ Ｐゴシック" panose="020B0600070205080204" pitchFamily="50" charset="-128"/>
              <a:ea typeface="ＭＳ Ｐゴシック" panose="020B0600070205080204" pitchFamily="50" charset="-128"/>
            </a:endParaRPr>
          </a:p>
          <a:p>
            <a:pPr algn="ctr"/>
            <a:r>
              <a:rPr lang="zh-TW" altLang="en-US" sz="1400" dirty="0" smtClean="0">
                <a:latin typeface="ＭＳ Ｐゴシック" panose="020B0600070205080204" pitchFamily="50" charset="-128"/>
                <a:ea typeface="ＭＳ Ｐゴシック" panose="020B0600070205080204" pitchFamily="50" charset="-128"/>
              </a:rPr>
              <a:t>作成</a:t>
            </a:r>
            <a:r>
              <a:rPr lang="zh-TW" altLang="en-US" sz="1400" dirty="0">
                <a:latin typeface="ＭＳ Ｐゴシック" panose="020B0600070205080204" pitchFamily="50" charset="-128"/>
                <a:ea typeface="ＭＳ Ｐゴシック" panose="020B0600070205080204" pitchFamily="50" charset="-128"/>
              </a:rPr>
              <a:t>依頼</a:t>
            </a:r>
          </a:p>
        </p:txBody>
      </p:sp>
      <p:sp>
        <p:nvSpPr>
          <p:cNvPr id="74" name="角丸四角形吹き出し 73"/>
          <p:cNvSpPr/>
          <p:nvPr/>
        </p:nvSpPr>
        <p:spPr>
          <a:xfrm>
            <a:off x="2924775" y="3573017"/>
            <a:ext cx="569010" cy="1409475"/>
          </a:xfrm>
          <a:prstGeom prst="wedgeRoundRectCallout">
            <a:avLst>
              <a:gd name="adj1" fmla="val 9720"/>
              <a:gd name="adj2" fmla="val -5983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ja-JP" altLang="en-US" sz="1400" dirty="0" smtClean="0"/>
              <a:t>一次判定ソフト</a:t>
            </a:r>
            <a:endParaRPr lang="en-US" altLang="ja-JP" sz="1400" dirty="0" smtClean="0"/>
          </a:p>
          <a:p>
            <a:pPr algn="ctr"/>
            <a:r>
              <a:rPr lang="ja-JP" altLang="en-US" sz="1400" dirty="0" smtClean="0"/>
              <a:t>へ入力　　　　　</a:t>
            </a:r>
            <a:endParaRPr lang="ja-JP" altLang="en-US" sz="1400" dirty="0"/>
          </a:p>
        </p:txBody>
      </p:sp>
      <p:sp>
        <p:nvSpPr>
          <p:cNvPr id="78" name="タイトル 1"/>
          <p:cNvSpPr txBox="1">
            <a:spLocks/>
          </p:cNvSpPr>
          <p:nvPr/>
        </p:nvSpPr>
        <p:spPr>
          <a:xfrm>
            <a:off x="68123" y="44624"/>
            <a:ext cx="9769760" cy="432048"/>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a:solidFill>
                  <a:prstClr val="black"/>
                </a:solidFill>
                <a:latin typeface="ＭＳ Ｐゴシック"/>
                <a:ea typeface="ＤＨＰ特太ゴシック体" pitchFamily="2" charset="-128"/>
              </a:rPr>
              <a:t>要介護</a:t>
            </a:r>
            <a:r>
              <a:rPr lang="ja-JP" altLang="en-US" sz="2800" dirty="0" smtClean="0">
                <a:solidFill>
                  <a:prstClr val="black"/>
                </a:solidFill>
                <a:latin typeface="ＭＳ Ｐゴシック"/>
                <a:ea typeface="ＤＨＰ特太ゴシック体" pitchFamily="2" charset="-128"/>
              </a:rPr>
              <a:t>認定</a:t>
            </a:r>
            <a:r>
              <a:rPr lang="ja-JP" altLang="en-US" sz="2800" dirty="0">
                <a:solidFill>
                  <a:prstClr val="black"/>
                </a:solidFill>
                <a:latin typeface="ＭＳ Ｐゴシック"/>
                <a:ea typeface="ＤＨＰ特太ゴシック体" pitchFamily="2" charset="-128"/>
              </a:rPr>
              <a:t>事務</a:t>
            </a:r>
            <a:r>
              <a:rPr lang="ja-JP" altLang="en-US" sz="2800" dirty="0" smtClean="0">
                <a:solidFill>
                  <a:prstClr val="black"/>
                </a:solidFill>
                <a:latin typeface="ＭＳ Ｐゴシック"/>
                <a:ea typeface="ＤＨＰ特太ゴシック体" pitchFamily="2" charset="-128"/>
              </a:rPr>
              <a:t>の流れと業務量</a:t>
            </a:r>
            <a:endParaRPr lang="ja-JP" altLang="en-US" sz="2800" dirty="0">
              <a:solidFill>
                <a:prstClr val="black"/>
              </a:solidFill>
              <a:latin typeface="ＭＳ Ｐゴシック"/>
              <a:ea typeface="ＤＨＰ特太ゴシック体" pitchFamily="2" charset="-128"/>
            </a:endParaRPr>
          </a:p>
        </p:txBody>
      </p:sp>
      <p:sp>
        <p:nvSpPr>
          <p:cNvPr id="2" name="テキスト ボックス 1"/>
          <p:cNvSpPr txBox="1"/>
          <p:nvPr/>
        </p:nvSpPr>
        <p:spPr>
          <a:xfrm>
            <a:off x="5325373" y="617488"/>
            <a:ext cx="4534168" cy="400110"/>
          </a:xfrm>
          <a:prstGeom prst="rect">
            <a:avLst/>
          </a:prstGeom>
          <a:noFill/>
        </p:spPr>
        <p:txBody>
          <a:bodyPr wrap="square" rtlCol="0">
            <a:spAutoFit/>
          </a:bodyPr>
          <a:lstStyle/>
          <a:p>
            <a:r>
              <a:rPr kumimoji="1" lang="ja-JP" altLang="en-US" sz="1000" dirty="0" smtClean="0"/>
              <a:t>出典（事務処理日数）：認定支援ネットワーク（</a:t>
            </a:r>
            <a:r>
              <a:rPr kumimoji="1" lang="en-US" altLang="ja-JP" sz="1000" dirty="0" smtClean="0"/>
              <a:t>H26.4</a:t>
            </a:r>
            <a:r>
              <a:rPr kumimoji="1" lang="ja-JP" altLang="en-US" sz="1000" dirty="0" smtClean="0"/>
              <a:t>～</a:t>
            </a:r>
            <a:r>
              <a:rPr kumimoji="1" lang="en-US" altLang="ja-JP" sz="1000" smtClean="0"/>
              <a:t>H26.12</a:t>
            </a:r>
            <a:r>
              <a:rPr kumimoji="1" lang="ja-JP" altLang="en-US" sz="1000" dirty="0" smtClean="0"/>
              <a:t>送信分）</a:t>
            </a:r>
          </a:p>
          <a:p>
            <a:r>
              <a:rPr lang="ja-JP" altLang="en-US" sz="1000" dirty="0" smtClean="0"/>
              <a:t>出典（その他）：平成</a:t>
            </a:r>
            <a:r>
              <a:rPr lang="en-US" altLang="ja-JP" sz="1000" dirty="0" smtClean="0"/>
              <a:t>25</a:t>
            </a:r>
            <a:r>
              <a:rPr lang="ja-JP" altLang="en-US" sz="1000" dirty="0" smtClean="0"/>
              <a:t>年要介護認定業務の実施方法に関する調査研究</a:t>
            </a:r>
            <a:endParaRPr kumimoji="1" lang="ja-JP" altLang="en-US" sz="1000" dirty="0"/>
          </a:p>
        </p:txBody>
      </p:sp>
      <p:sp>
        <p:nvSpPr>
          <p:cNvPr id="44" name="線吹き出し 3 (枠付き) 43"/>
          <p:cNvSpPr/>
          <p:nvPr/>
        </p:nvSpPr>
        <p:spPr bwMode="auto">
          <a:xfrm>
            <a:off x="1160321" y="1071412"/>
            <a:ext cx="2769310" cy="205281"/>
          </a:xfrm>
          <a:prstGeom prst="borderCallout3">
            <a:avLst>
              <a:gd name="adj1" fmla="val 94450"/>
              <a:gd name="adj2" fmla="val 22175"/>
              <a:gd name="adj3" fmla="val 201786"/>
              <a:gd name="adj4" fmla="val 22039"/>
              <a:gd name="adj5" fmla="val 213475"/>
              <a:gd name="adj6" fmla="val 22108"/>
              <a:gd name="adj7" fmla="val 645824"/>
              <a:gd name="adj8" fmla="val 20223"/>
            </a:avLst>
          </a:prstGeom>
          <a:solidFill>
            <a:schemeClr val="bg1">
              <a:lumMod val="65000"/>
            </a:schemeClr>
          </a:solidFill>
          <a:ln w="9525">
            <a:solidFill>
              <a:schemeClr val="tx1"/>
            </a:solidFill>
            <a:miter lim="800000"/>
            <a:headEnd/>
            <a:tailEnd type="oval" w="lg" len="lg"/>
          </a:ln>
        </p:spPr>
        <p:txBody>
          <a:bodyPr wrap="none" lIns="91429" tIns="45714" rIns="91429" bIns="45714" rtlCol="0" anchor="ctr"/>
          <a:lstStyle/>
          <a:p>
            <a:r>
              <a:rPr lang="ja-JP" altLang="en-US" sz="1000" dirty="0" smtClean="0">
                <a:latin typeface="ＭＳ ゴシック" panose="020B0609070205080204" pitchFamily="49" charset="-128"/>
                <a:ea typeface="ＭＳ ゴシック" panose="020B0609070205080204" pitchFamily="49" charset="-128"/>
              </a:rPr>
              <a:t>調査依頼から実施までの期間：平均</a:t>
            </a:r>
            <a:r>
              <a:rPr lang="en-US" altLang="ja-JP" sz="1000" dirty="0">
                <a:latin typeface="ＭＳ ゴシック" panose="020B0609070205080204" pitchFamily="49" charset="-128"/>
                <a:ea typeface="ＭＳ ゴシック" panose="020B0609070205080204" pitchFamily="49" charset="-128"/>
              </a:rPr>
              <a:t>9</a:t>
            </a:r>
            <a:r>
              <a:rPr lang="en-US" altLang="ja-JP" sz="1000" dirty="0" smtClean="0">
                <a:latin typeface="ＭＳ ゴシック" panose="020B0609070205080204" pitchFamily="49" charset="-128"/>
                <a:ea typeface="ＭＳ ゴシック" panose="020B0609070205080204" pitchFamily="49" charset="-128"/>
              </a:rPr>
              <a:t>.6</a:t>
            </a:r>
            <a:r>
              <a:rPr lang="ja-JP" altLang="en-US" sz="1000" dirty="0" smtClean="0">
                <a:latin typeface="ＭＳ ゴシック" panose="020B0609070205080204" pitchFamily="49" charset="-128"/>
                <a:ea typeface="ＭＳ ゴシック" panose="020B0609070205080204" pitchFamily="49" charset="-128"/>
              </a:rPr>
              <a:t>日</a:t>
            </a:r>
          </a:p>
        </p:txBody>
      </p:sp>
      <p:sp>
        <p:nvSpPr>
          <p:cNvPr id="45" name="正方形/長方形 44"/>
          <p:cNvSpPr/>
          <p:nvPr/>
        </p:nvSpPr>
        <p:spPr bwMode="auto">
          <a:xfrm>
            <a:off x="3675523" y="5779128"/>
            <a:ext cx="2944484" cy="218389"/>
          </a:xfrm>
          <a:prstGeom prst="rect">
            <a:avLst/>
          </a:prstGeom>
          <a:solidFill>
            <a:schemeClr val="bg1">
              <a:lumMod val="65000"/>
            </a:schemeClr>
          </a:solidFill>
          <a:ln w="9525">
            <a:solidFill>
              <a:schemeClr val="tx1"/>
            </a:solidFill>
            <a:miter lim="800000"/>
            <a:headEnd/>
            <a:tailEnd/>
          </a:ln>
        </p:spPr>
        <p:txBody>
          <a:bodyPr wrap="none" lIns="91429" tIns="45714" rIns="91429" bIns="45714" rtlCol="0" anchor="ctr"/>
          <a:lstStyle/>
          <a:p>
            <a:pPr algn="ctr"/>
            <a:r>
              <a:rPr kumimoji="1" lang="ja-JP" altLang="en-US" sz="1000" dirty="0" smtClean="0">
                <a:latin typeface="ＭＳ ゴシック" panose="020B0609070205080204" pitchFamily="49" charset="-128"/>
                <a:ea typeface="ＭＳ ゴシック" panose="020B0609070205080204" pitchFamily="49" charset="-128"/>
              </a:rPr>
              <a:t>審査会同席のための時間外勤務：</a:t>
            </a:r>
            <a:r>
              <a:rPr kumimoji="1" lang="en-US" altLang="ja-JP" sz="1000" dirty="0" smtClean="0">
                <a:latin typeface="ＭＳ ゴシック" panose="020B0609070205080204" pitchFamily="49" charset="-128"/>
                <a:ea typeface="ＭＳ ゴシック" panose="020B0609070205080204" pitchFamily="49" charset="-128"/>
              </a:rPr>
              <a:t>1.9</a:t>
            </a:r>
            <a:r>
              <a:rPr kumimoji="1" lang="ja-JP" altLang="en-US" sz="1000" dirty="0" smtClean="0">
                <a:latin typeface="ＭＳ ゴシック" panose="020B0609070205080204" pitchFamily="49" charset="-128"/>
                <a:ea typeface="ＭＳ ゴシック" panose="020B0609070205080204" pitchFamily="49" charset="-128"/>
              </a:rPr>
              <a:t>時間</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週</a:t>
            </a:r>
          </a:p>
        </p:txBody>
      </p:sp>
      <p:cxnSp>
        <p:nvCxnSpPr>
          <p:cNvPr id="48" name="カギ線コネクタ 47"/>
          <p:cNvCxnSpPr>
            <a:stCxn id="45" idx="3"/>
          </p:cNvCxnSpPr>
          <p:nvPr/>
        </p:nvCxnSpPr>
        <p:spPr bwMode="auto">
          <a:xfrm flipV="1">
            <a:off x="6620006" y="5501888"/>
            <a:ext cx="161503" cy="386434"/>
          </a:xfrm>
          <a:prstGeom prst="bentConnector2">
            <a:avLst/>
          </a:prstGeom>
          <a:solidFill>
            <a:schemeClr val="accent1"/>
          </a:solidFill>
          <a:ln w="9525" cap="flat" cmpd="sng" algn="ctr">
            <a:solidFill>
              <a:schemeClr val="tx1"/>
            </a:solidFill>
            <a:prstDash val="solid"/>
            <a:round/>
            <a:headEnd type="none" w="med" len="med"/>
            <a:tailEnd type="oval" w="lg" len="lg"/>
          </a:ln>
          <a:effectLst/>
        </p:spPr>
      </p:cxnSp>
      <p:graphicFrame>
        <p:nvGraphicFramePr>
          <p:cNvPr id="52" name="表 51"/>
          <p:cNvGraphicFramePr>
            <a:graphicFrameLocks noGrp="1"/>
          </p:cNvGraphicFramePr>
          <p:nvPr>
            <p:extLst>
              <p:ext uri="{D42A27DB-BD31-4B8C-83A1-F6EECF244321}">
                <p14:modId xmlns:p14="http://schemas.microsoft.com/office/powerpoint/2010/main" val="3759806374"/>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5" name="スライド番号プレースホルダー 4"/>
          <p:cNvSpPr>
            <a:spLocks noGrp="1"/>
          </p:cNvSpPr>
          <p:nvPr>
            <p:ph type="sldNum" sz="quarter" idx="12"/>
          </p:nvPr>
        </p:nvSpPr>
        <p:spPr/>
        <p:txBody>
          <a:bodyPr/>
          <a:lstStyle/>
          <a:p>
            <a:pPr>
              <a:defRPr/>
            </a:pPr>
            <a:fld id="{F008411C-B7F6-4B40-9225-487C215E7D64}" type="slidenum">
              <a:rPr lang="ja-JP" altLang="en-US" smtClean="0"/>
              <a:pPr>
                <a:defRPr/>
              </a:pPr>
              <a:t>39</a:t>
            </a:fld>
            <a:endParaRPr lang="ja-JP" altLang="en-US"/>
          </a:p>
        </p:txBody>
      </p:sp>
    </p:spTree>
    <p:extLst>
      <p:ext uri="{BB962C8B-B14F-4D97-AF65-F5344CB8AC3E}">
        <p14:creationId xmlns:p14="http://schemas.microsoft.com/office/powerpoint/2010/main" val="168457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含めない）</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27785" y="94860"/>
            <a:ext cx="9135563" cy="5494380"/>
            <a:chOff x="0" y="0"/>
            <a:chExt cx="8432827" cy="5494380"/>
          </a:xfrm>
        </p:grpSpPr>
        <p:graphicFrame>
          <p:nvGraphicFramePr>
            <p:cNvPr id="20" name="グラフ 19"/>
            <p:cNvGraphicFramePr/>
            <p:nvPr/>
          </p:nvGraphicFramePr>
          <p:xfrm>
            <a:off x="0" y="0"/>
            <a:ext cx="8432827" cy="549438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5"/>
            <p:cNvSpPr txBox="1"/>
            <p:nvPr/>
          </p:nvSpPr>
          <p:spPr>
            <a:xfrm>
              <a:off x="71350" y="95891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22" name="テキスト ボックス 6"/>
            <p:cNvSpPr txBox="1"/>
            <p:nvPr/>
          </p:nvSpPr>
          <p:spPr>
            <a:xfrm>
              <a:off x="135470" y="153911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23" name="テキスト ボックス 7"/>
            <p:cNvSpPr txBox="1"/>
            <p:nvPr/>
          </p:nvSpPr>
          <p:spPr>
            <a:xfrm>
              <a:off x="135470" y="211737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4" name="テキスト ボックス 8"/>
            <p:cNvSpPr txBox="1"/>
            <p:nvPr/>
          </p:nvSpPr>
          <p:spPr>
            <a:xfrm>
              <a:off x="135470" y="268124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5" name="テキスト ボックス 9"/>
            <p:cNvSpPr txBox="1"/>
            <p:nvPr/>
          </p:nvSpPr>
          <p:spPr>
            <a:xfrm>
              <a:off x="135470" y="326144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6" name="テキスト ボックス 10"/>
            <p:cNvSpPr txBox="1"/>
            <p:nvPr/>
          </p:nvSpPr>
          <p:spPr>
            <a:xfrm>
              <a:off x="71350" y="383698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7" name="テキスト ボックス 11"/>
            <p:cNvSpPr txBox="1"/>
            <p:nvPr/>
          </p:nvSpPr>
          <p:spPr>
            <a:xfrm>
              <a:off x="135470" y="440766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8" name="テキスト ボックス 12"/>
            <p:cNvSpPr txBox="1"/>
            <p:nvPr/>
          </p:nvSpPr>
          <p:spPr>
            <a:xfrm>
              <a:off x="71350" y="498592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40</a:t>
            </a:fld>
            <a:endParaRPr lang="ja-JP" altLang="en-US"/>
          </a:p>
        </p:txBody>
      </p:sp>
    </p:spTree>
    <p:extLst>
      <p:ext uri="{BB962C8B-B14F-4D97-AF65-F5344CB8AC3E}">
        <p14:creationId xmlns:p14="http://schemas.microsoft.com/office/powerpoint/2010/main" val="1769752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428497" y="111510"/>
            <a:ext cx="9135479" cy="5562479"/>
            <a:chOff x="0" y="0"/>
            <a:chExt cx="8432750" cy="5562479"/>
          </a:xfrm>
        </p:grpSpPr>
        <p:graphicFrame>
          <p:nvGraphicFramePr>
            <p:cNvPr id="19" name="グラフ 18"/>
            <p:cNvGraphicFramePr/>
            <p:nvPr/>
          </p:nvGraphicFramePr>
          <p:xfrm>
            <a:off x="0" y="0"/>
            <a:ext cx="8432750" cy="5562479"/>
          </p:xfrm>
          <a:graphic>
            <a:graphicData uri="http://schemas.openxmlformats.org/drawingml/2006/chart">
              <c:chart xmlns:c="http://schemas.openxmlformats.org/drawingml/2006/chart" xmlns:r="http://schemas.openxmlformats.org/officeDocument/2006/relationships" r:id="rId2"/>
            </a:graphicData>
          </a:graphic>
        </p:graphicFrame>
        <p:sp>
          <p:nvSpPr>
            <p:cNvPr id="20" name="テキスト ボックス 41"/>
            <p:cNvSpPr txBox="1"/>
            <p:nvPr/>
          </p:nvSpPr>
          <p:spPr>
            <a:xfrm>
              <a:off x="72971" y="96163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21" name="テキスト ボックス 42"/>
            <p:cNvSpPr txBox="1"/>
            <p:nvPr/>
          </p:nvSpPr>
          <p:spPr>
            <a:xfrm>
              <a:off x="137091"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22" name="テキスト ボックス 43"/>
            <p:cNvSpPr txBox="1"/>
            <p:nvPr/>
          </p:nvSpPr>
          <p:spPr>
            <a:xfrm>
              <a:off x="137091"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3" name="テキスト ボックス 44"/>
            <p:cNvSpPr txBox="1"/>
            <p:nvPr/>
          </p:nvSpPr>
          <p:spPr>
            <a:xfrm>
              <a:off x="137091" y="27193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4" name="テキスト ボックス 45"/>
            <p:cNvSpPr txBox="1"/>
            <p:nvPr/>
          </p:nvSpPr>
          <p:spPr>
            <a:xfrm>
              <a:off x="137091" y="32995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5" name="テキスト ボックス 46"/>
            <p:cNvSpPr txBox="1"/>
            <p:nvPr/>
          </p:nvSpPr>
          <p:spPr>
            <a:xfrm>
              <a:off x="72971" y="387780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6" name="テキスト ボックス 47"/>
            <p:cNvSpPr txBox="1"/>
            <p:nvPr/>
          </p:nvSpPr>
          <p:spPr>
            <a:xfrm>
              <a:off x="137091" y="445800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7" name="テキスト ボックス 48"/>
            <p:cNvSpPr txBox="1"/>
            <p:nvPr/>
          </p:nvSpPr>
          <p:spPr>
            <a:xfrm>
              <a:off x="72971"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41</a:t>
            </a:fld>
            <a:endParaRPr lang="ja-JP" altLang="en-US"/>
          </a:p>
        </p:txBody>
      </p:sp>
    </p:spTree>
    <p:extLst>
      <p:ext uri="{BB962C8B-B14F-4D97-AF65-F5344CB8AC3E}">
        <p14:creationId xmlns:p14="http://schemas.microsoft.com/office/powerpoint/2010/main" val="2640870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414643" y="125168"/>
            <a:ext cx="9135569" cy="5562478"/>
            <a:chOff x="0" y="0"/>
            <a:chExt cx="8432833" cy="5562478"/>
          </a:xfrm>
        </p:grpSpPr>
        <p:graphicFrame>
          <p:nvGraphicFramePr>
            <p:cNvPr id="15" name="グラフ 14"/>
            <p:cNvGraphicFramePr/>
            <p:nvPr/>
          </p:nvGraphicFramePr>
          <p:xfrm>
            <a:off x="0" y="0"/>
            <a:ext cx="8432833"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49"/>
            <p:cNvSpPr txBox="1"/>
            <p:nvPr/>
          </p:nvSpPr>
          <p:spPr>
            <a:xfrm>
              <a:off x="73053" y="96163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18" name="テキスト ボックス 50"/>
            <p:cNvSpPr txBox="1"/>
            <p:nvPr/>
          </p:nvSpPr>
          <p:spPr>
            <a:xfrm>
              <a:off x="137173"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19" name="テキスト ボックス 51"/>
            <p:cNvSpPr txBox="1"/>
            <p:nvPr/>
          </p:nvSpPr>
          <p:spPr>
            <a:xfrm>
              <a:off x="137173"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20" name="テキスト ボックス 52"/>
            <p:cNvSpPr txBox="1"/>
            <p:nvPr/>
          </p:nvSpPr>
          <p:spPr>
            <a:xfrm>
              <a:off x="137173" y="271934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21" name="テキスト ボックス 53"/>
            <p:cNvSpPr txBox="1"/>
            <p:nvPr/>
          </p:nvSpPr>
          <p:spPr>
            <a:xfrm>
              <a:off x="137173" y="3299545"/>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22" name="テキスト ボックス 54"/>
            <p:cNvSpPr txBox="1"/>
            <p:nvPr/>
          </p:nvSpPr>
          <p:spPr>
            <a:xfrm>
              <a:off x="73053" y="387780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23" name="テキスト ボックス 55"/>
            <p:cNvSpPr txBox="1"/>
            <p:nvPr/>
          </p:nvSpPr>
          <p:spPr>
            <a:xfrm>
              <a:off x="137173" y="445800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24" name="テキスト ボックス 56"/>
            <p:cNvSpPr txBox="1"/>
            <p:nvPr/>
          </p:nvSpPr>
          <p:spPr>
            <a:xfrm>
              <a:off x="73053"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42</a:t>
            </a:fld>
            <a:endParaRPr lang="ja-JP" altLang="en-US"/>
          </a:p>
        </p:txBody>
      </p:sp>
    </p:spTree>
    <p:extLst>
      <p:ext uri="{BB962C8B-B14F-4D97-AF65-F5344CB8AC3E}">
        <p14:creationId xmlns:p14="http://schemas.microsoft.com/office/powerpoint/2010/main" val="185357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注４）純粋な新規認定のみ計上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（要介護→要支援、要支援→要介護の場合の「みなし新規」等の純粋でない新規は含めない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350489" y="135554"/>
            <a:ext cx="9135569" cy="5562478"/>
            <a:chOff x="0" y="0"/>
            <a:chExt cx="8432833" cy="5562478"/>
          </a:xfrm>
        </p:grpSpPr>
        <p:graphicFrame>
          <p:nvGraphicFramePr>
            <p:cNvPr id="5" name="グラフ 4"/>
            <p:cNvGraphicFramePr/>
            <p:nvPr/>
          </p:nvGraphicFramePr>
          <p:xfrm>
            <a:off x="0" y="0"/>
            <a:ext cx="8432833"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7"/>
            <p:cNvSpPr txBox="1"/>
            <p:nvPr/>
          </p:nvSpPr>
          <p:spPr>
            <a:xfrm>
              <a:off x="76200" y="96163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51,014</a:t>
              </a:r>
              <a:r>
                <a:rPr kumimoji="1" lang="ja-JP" altLang="en-US" sz="1000">
                  <a:latin typeface="+mn-ea"/>
                  <a:ea typeface="+mn-ea"/>
                </a:rPr>
                <a:t>件</a:t>
              </a:r>
            </a:p>
          </p:txBody>
        </p:sp>
        <p:sp>
          <p:nvSpPr>
            <p:cNvPr id="7" name="テキスト ボックス 58"/>
            <p:cNvSpPr txBox="1"/>
            <p:nvPr/>
          </p:nvSpPr>
          <p:spPr>
            <a:xfrm>
              <a:off x="140320" y="154183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1,928</a:t>
              </a:r>
              <a:r>
                <a:rPr kumimoji="1" lang="ja-JP" altLang="en-US" sz="1000">
                  <a:latin typeface="+mn-ea"/>
                  <a:ea typeface="+mn-ea"/>
                </a:rPr>
                <a:t>件</a:t>
              </a:r>
            </a:p>
          </p:txBody>
        </p:sp>
        <p:sp>
          <p:nvSpPr>
            <p:cNvPr id="8" name="テキスト ボックス 59"/>
            <p:cNvSpPr txBox="1"/>
            <p:nvPr/>
          </p:nvSpPr>
          <p:spPr>
            <a:xfrm>
              <a:off x="140320" y="212961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3,622</a:t>
              </a:r>
              <a:r>
                <a:rPr kumimoji="1" lang="ja-JP" altLang="en-US" sz="1000">
                  <a:latin typeface="+mn-ea"/>
                  <a:ea typeface="+mn-ea"/>
                </a:rPr>
                <a:t>件</a:t>
              </a:r>
            </a:p>
          </p:txBody>
        </p:sp>
        <p:sp>
          <p:nvSpPr>
            <p:cNvPr id="9" name="テキスト ボックス 60"/>
            <p:cNvSpPr txBox="1"/>
            <p:nvPr/>
          </p:nvSpPr>
          <p:spPr>
            <a:xfrm>
              <a:off x="140320" y="27193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3,984</a:t>
              </a:r>
              <a:r>
                <a:rPr kumimoji="1" lang="ja-JP" altLang="en-US" sz="1000">
                  <a:latin typeface="+mn-ea"/>
                  <a:ea typeface="+mn-ea"/>
                </a:rPr>
                <a:t>件</a:t>
              </a:r>
            </a:p>
          </p:txBody>
        </p:sp>
        <p:sp>
          <p:nvSpPr>
            <p:cNvPr id="10" name="テキスト ボックス 61"/>
            <p:cNvSpPr txBox="1"/>
            <p:nvPr/>
          </p:nvSpPr>
          <p:spPr>
            <a:xfrm>
              <a:off x="140320" y="329954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6,580</a:t>
              </a:r>
              <a:r>
                <a:rPr kumimoji="1" lang="ja-JP" altLang="en-US" sz="1000">
                  <a:latin typeface="+mn-ea"/>
                  <a:ea typeface="+mn-ea"/>
                </a:rPr>
                <a:t>件</a:t>
              </a:r>
            </a:p>
          </p:txBody>
        </p:sp>
        <p:sp>
          <p:nvSpPr>
            <p:cNvPr id="11" name="テキスト ボックス 62"/>
            <p:cNvSpPr txBox="1"/>
            <p:nvPr/>
          </p:nvSpPr>
          <p:spPr>
            <a:xfrm>
              <a:off x="76200" y="387780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12,725</a:t>
              </a:r>
              <a:r>
                <a:rPr kumimoji="1" lang="ja-JP" altLang="en-US" sz="1000">
                  <a:latin typeface="+mn-ea"/>
                  <a:ea typeface="+mn-ea"/>
                </a:rPr>
                <a:t>件</a:t>
              </a:r>
            </a:p>
          </p:txBody>
        </p:sp>
        <p:sp>
          <p:nvSpPr>
            <p:cNvPr id="12" name="テキスト ボックス 63"/>
            <p:cNvSpPr txBox="1"/>
            <p:nvPr/>
          </p:nvSpPr>
          <p:spPr>
            <a:xfrm>
              <a:off x="140320" y="445800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9,170</a:t>
              </a:r>
              <a:r>
                <a:rPr kumimoji="1" lang="ja-JP" altLang="en-US" sz="1000">
                  <a:latin typeface="+mn-ea"/>
                  <a:ea typeface="+mn-ea"/>
                </a:rPr>
                <a:t>件</a:t>
              </a:r>
            </a:p>
          </p:txBody>
        </p:sp>
        <p:sp>
          <p:nvSpPr>
            <p:cNvPr id="13" name="テキスト ボックス 64"/>
            <p:cNvSpPr txBox="1"/>
            <p:nvPr/>
          </p:nvSpPr>
          <p:spPr>
            <a:xfrm>
              <a:off x="76200" y="505531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13,005</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43</a:t>
            </a:fld>
            <a:endParaRPr lang="ja-JP" altLang="en-US"/>
          </a:p>
        </p:txBody>
      </p:sp>
    </p:spTree>
    <p:extLst>
      <p:ext uri="{BB962C8B-B14F-4D97-AF65-F5344CB8AC3E}">
        <p14:creationId xmlns:p14="http://schemas.microsoft.com/office/powerpoint/2010/main" val="6265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）区変の結果、要介護度が変わらなかった場合の「みなし更新認定」も含む。</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467009" y="38371"/>
            <a:ext cx="9135557" cy="5485505"/>
            <a:chOff x="0" y="0"/>
            <a:chExt cx="8432822" cy="5485505"/>
          </a:xfrm>
        </p:grpSpPr>
        <p:graphicFrame>
          <p:nvGraphicFramePr>
            <p:cNvPr id="37" name="グラフ 36"/>
            <p:cNvGraphicFramePr/>
            <p:nvPr/>
          </p:nvGraphicFramePr>
          <p:xfrm>
            <a:off x="0" y="0"/>
            <a:ext cx="8432822" cy="5485505"/>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3"/>
            <p:cNvSpPr txBox="1"/>
            <p:nvPr/>
          </p:nvSpPr>
          <p:spPr>
            <a:xfrm>
              <a:off x="75496" y="954209"/>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39" name="テキスト ボックス 4"/>
            <p:cNvSpPr txBox="1"/>
            <p:nvPr/>
          </p:nvSpPr>
          <p:spPr>
            <a:xfrm>
              <a:off x="139616" y="152394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40" name="テキスト ボックス 5"/>
            <p:cNvSpPr txBox="1"/>
            <p:nvPr/>
          </p:nvSpPr>
          <p:spPr>
            <a:xfrm>
              <a:off x="139616" y="210128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41" name="テキスト ボックス 6"/>
            <p:cNvSpPr txBox="1"/>
            <p:nvPr/>
          </p:nvSpPr>
          <p:spPr>
            <a:xfrm>
              <a:off x="139616" y="267102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42" name="テキスト ボックス 7"/>
            <p:cNvSpPr txBox="1"/>
            <p:nvPr/>
          </p:nvSpPr>
          <p:spPr>
            <a:xfrm>
              <a:off x="139616" y="325029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43" name="テキスト ボックス 8"/>
            <p:cNvSpPr txBox="1"/>
            <p:nvPr/>
          </p:nvSpPr>
          <p:spPr>
            <a:xfrm>
              <a:off x="139616" y="382763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44" name="テキスト ボックス 9"/>
            <p:cNvSpPr txBox="1"/>
            <p:nvPr/>
          </p:nvSpPr>
          <p:spPr>
            <a:xfrm>
              <a:off x="225341" y="4397372"/>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45" name="テキスト ボックス 10"/>
            <p:cNvSpPr txBox="1"/>
            <p:nvPr/>
          </p:nvSpPr>
          <p:spPr>
            <a:xfrm>
              <a:off x="229769" y="497471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44</a:t>
            </a:fld>
            <a:endParaRPr lang="ja-JP" altLang="en-US"/>
          </a:p>
        </p:txBody>
      </p:sp>
    </p:spTree>
    <p:extLst>
      <p:ext uri="{BB962C8B-B14F-4D97-AF65-F5344CB8AC3E}">
        <p14:creationId xmlns:p14="http://schemas.microsoft.com/office/powerpoint/2010/main" val="1115606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451051" y="121555"/>
            <a:ext cx="9138978" cy="5571353"/>
            <a:chOff x="0" y="0"/>
            <a:chExt cx="8435980" cy="5571353"/>
          </a:xfrm>
        </p:grpSpPr>
        <p:graphicFrame>
          <p:nvGraphicFramePr>
            <p:cNvPr id="37" name="グラフ 36"/>
            <p:cNvGraphicFramePr/>
            <p:nvPr/>
          </p:nvGraphicFramePr>
          <p:xfrm>
            <a:off x="0" y="0"/>
            <a:ext cx="8435980" cy="5571353"/>
          </p:xfrm>
          <a:graphic>
            <a:graphicData uri="http://schemas.openxmlformats.org/drawingml/2006/chart">
              <c:chart xmlns:c="http://schemas.openxmlformats.org/drawingml/2006/chart" xmlns:r="http://schemas.openxmlformats.org/officeDocument/2006/relationships" r:id="rId2"/>
            </a:graphicData>
          </a:graphic>
        </p:graphicFrame>
        <p:sp>
          <p:nvSpPr>
            <p:cNvPr id="38" name="テキスト ボックス 62"/>
            <p:cNvSpPr txBox="1"/>
            <p:nvPr/>
          </p:nvSpPr>
          <p:spPr>
            <a:xfrm>
              <a:off x="78654" y="96881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39" name="テキスト ボックス 63"/>
            <p:cNvSpPr txBox="1"/>
            <p:nvPr/>
          </p:nvSpPr>
          <p:spPr>
            <a:xfrm>
              <a:off x="142774" y="154808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40" name="テキスト ボックス 64"/>
            <p:cNvSpPr txBox="1"/>
            <p:nvPr/>
          </p:nvSpPr>
          <p:spPr>
            <a:xfrm>
              <a:off x="142774" y="213494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41" name="テキスト ボックス 65"/>
            <p:cNvSpPr txBox="1"/>
            <p:nvPr/>
          </p:nvSpPr>
          <p:spPr>
            <a:xfrm>
              <a:off x="142774" y="272101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42" name="テキスト ボックス 66"/>
            <p:cNvSpPr txBox="1"/>
            <p:nvPr/>
          </p:nvSpPr>
          <p:spPr>
            <a:xfrm>
              <a:off x="142774" y="3309804"/>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43" name="テキスト ボックス 67"/>
            <p:cNvSpPr txBox="1"/>
            <p:nvPr/>
          </p:nvSpPr>
          <p:spPr>
            <a:xfrm>
              <a:off x="142774" y="388986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44" name="テキスト ボックス 68"/>
            <p:cNvSpPr txBox="1"/>
            <p:nvPr/>
          </p:nvSpPr>
          <p:spPr>
            <a:xfrm>
              <a:off x="228499" y="4469131"/>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45" name="テキスト ボックス 69"/>
            <p:cNvSpPr txBox="1"/>
            <p:nvPr/>
          </p:nvSpPr>
          <p:spPr>
            <a:xfrm>
              <a:off x="232927" y="5055997"/>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45</a:t>
            </a:fld>
            <a:endParaRPr lang="ja-JP" altLang="en-US"/>
          </a:p>
        </p:txBody>
      </p:sp>
    </p:spTree>
    <p:extLst>
      <p:ext uri="{BB962C8B-B14F-4D97-AF65-F5344CB8AC3E}">
        <p14:creationId xmlns:p14="http://schemas.microsoft.com/office/powerpoint/2010/main" val="2693237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350489" y="26802"/>
            <a:ext cx="9135557" cy="5562478"/>
            <a:chOff x="0" y="0"/>
            <a:chExt cx="8432822" cy="5562478"/>
          </a:xfrm>
        </p:grpSpPr>
        <p:graphicFrame>
          <p:nvGraphicFramePr>
            <p:cNvPr id="26" name="グラフ 25"/>
            <p:cNvGraphicFramePr/>
            <p:nvPr/>
          </p:nvGraphicFramePr>
          <p:xfrm>
            <a:off x="0" y="0"/>
            <a:ext cx="8432822"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70"/>
            <p:cNvSpPr txBox="1"/>
            <p:nvPr/>
          </p:nvSpPr>
          <p:spPr>
            <a:xfrm>
              <a:off x="75496" y="959943"/>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28" name="テキスト ボックス 71"/>
            <p:cNvSpPr txBox="1"/>
            <p:nvPr/>
          </p:nvSpPr>
          <p:spPr>
            <a:xfrm>
              <a:off x="139616" y="153920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29" name="テキスト ボックス 72"/>
            <p:cNvSpPr txBox="1"/>
            <p:nvPr/>
          </p:nvSpPr>
          <p:spPr>
            <a:xfrm>
              <a:off x="139616" y="212607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30" name="テキスト ボックス 73"/>
            <p:cNvSpPr txBox="1"/>
            <p:nvPr/>
          </p:nvSpPr>
          <p:spPr>
            <a:xfrm>
              <a:off x="139616" y="2721666"/>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31" name="テキスト ボックス 74"/>
            <p:cNvSpPr txBox="1"/>
            <p:nvPr/>
          </p:nvSpPr>
          <p:spPr>
            <a:xfrm>
              <a:off x="139616" y="3300929"/>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32" name="テキスト ボックス 75"/>
            <p:cNvSpPr txBox="1"/>
            <p:nvPr/>
          </p:nvSpPr>
          <p:spPr>
            <a:xfrm>
              <a:off x="139616" y="3880992"/>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33" name="テキスト ボックス 76"/>
            <p:cNvSpPr txBox="1"/>
            <p:nvPr/>
          </p:nvSpPr>
          <p:spPr>
            <a:xfrm>
              <a:off x="225341" y="4460256"/>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34" name="テキスト ボックス 77"/>
            <p:cNvSpPr txBox="1"/>
            <p:nvPr/>
          </p:nvSpPr>
          <p:spPr>
            <a:xfrm>
              <a:off x="229769" y="504712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46</a:t>
            </a:fld>
            <a:endParaRPr lang="ja-JP" altLang="en-US"/>
          </a:p>
        </p:txBody>
      </p:sp>
    </p:spTree>
    <p:extLst>
      <p:ext uri="{BB962C8B-B14F-4D97-AF65-F5344CB8AC3E}">
        <p14:creationId xmlns:p14="http://schemas.microsoft.com/office/powerpoint/2010/main" val="591646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052566" y="5589241"/>
            <a:ext cx="873697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注４）区変の結果、要介護度が変わらなかった場合の「みなし更新認定」も含む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03527" y="104283"/>
            <a:ext cx="9135557" cy="5562478"/>
            <a:chOff x="0" y="0"/>
            <a:chExt cx="8432822" cy="5562478"/>
          </a:xfrm>
        </p:grpSpPr>
        <p:graphicFrame>
          <p:nvGraphicFramePr>
            <p:cNvPr id="26" name="グラフ 25"/>
            <p:cNvGraphicFramePr/>
            <p:nvPr/>
          </p:nvGraphicFramePr>
          <p:xfrm>
            <a:off x="0" y="0"/>
            <a:ext cx="8432822"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78"/>
            <p:cNvSpPr txBox="1"/>
            <p:nvPr/>
          </p:nvSpPr>
          <p:spPr>
            <a:xfrm>
              <a:off x="78654" y="95994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17,033</a:t>
              </a:r>
              <a:r>
                <a:rPr kumimoji="1" lang="ja-JP" altLang="en-US" sz="1000">
                  <a:latin typeface="+mn-ea"/>
                  <a:ea typeface="+mn-ea"/>
                </a:rPr>
                <a:t>件</a:t>
              </a:r>
            </a:p>
          </p:txBody>
        </p:sp>
        <p:sp>
          <p:nvSpPr>
            <p:cNvPr id="28" name="テキスト ボックス 79"/>
            <p:cNvSpPr txBox="1"/>
            <p:nvPr/>
          </p:nvSpPr>
          <p:spPr>
            <a:xfrm>
              <a:off x="142774" y="1539208"/>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3,125</a:t>
              </a:r>
              <a:r>
                <a:rPr kumimoji="1" lang="ja-JP" altLang="en-US" sz="1000">
                  <a:latin typeface="+mn-ea"/>
                  <a:ea typeface="+mn-ea"/>
                </a:rPr>
                <a:t>件</a:t>
              </a:r>
            </a:p>
          </p:txBody>
        </p:sp>
        <p:sp>
          <p:nvSpPr>
            <p:cNvPr id="29" name="テキスト ボックス 80"/>
            <p:cNvSpPr txBox="1"/>
            <p:nvPr/>
          </p:nvSpPr>
          <p:spPr>
            <a:xfrm>
              <a:off x="142774" y="212607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4,831</a:t>
              </a:r>
              <a:r>
                <a:rPr kumimoji="1" lang="ja-JP" altLang="en-US" sz="1000">
                  <a:latin typeface="+mn-ea"/>
                  <a:ea typeface="+mn-ea"/>
                </a:rPr>
                <a:t>件</a:t>
              </a:r>
            </a:p>
          </p:txBody>
        </p:sp>
        <p:sp>
          <p:nvSpPr>
            <p:cNvPr id="30" name="テキスト ボックス 81"/>
            <p:cNvSpPr txBox="1"/>
            <p:nvPr/>
          </p:nvSpPr>
          <p:spPr>
            <a:xfrm>
              <a:off x="142774" y="2721667"/>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4,385</a:t>
              </a:r>
              <a:r>
                <a:rPr kumimoji="1" lang="ja-JP" altLang="en-US" sz="1000">
                  <a:latin typeface="+mn-ea"/>
                  <a:ea typeface="+mn-ea"/>
                </a:rPr>
                <a:t>件</a:t>
              </a:r>
            </a:p>
          </p:txBody>
        </p:sp>
        <p:sp>
          <p:nvSpPr>
            <p:cNvPr id="31" name="テキスト ボックス 82"/>
            <p:cNvSpPr txBox="1"/>
            <p:nvPr/>
          </p:nvSpPr>
          <p:spPr>
            <a:xfrm>
              <a:off x="142774" y="3300930"/>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2,861</a:t>
              </a:r>
              <a:r>
                <a:rPr kumimoji="1" lang="ja-JP" altLang="en-US" sz="1000">
                  <a:latin typeface="+mn-ea"/>
                  <a:ea typeface="+mn-ea"/>
                </a:rPr>
                <a:t>件</a:t>
              </a:r>
            </a:p>
          </p:txBody>
        </p:sp>
        <p:sp>
          <p:nvSpPr>
            <p:cNvPr id="32" name="テキスト ボックス 83"/>
            <p:cNvSpPr txBox="1"/>
            <p:nvPr/>
          </p:nvSpPr>
          <p:spPr>
            <a:xfrm>
              <a:off x="142774" y="3880993"/>
              <a:ext cx="479467"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1,057</a:t>
              </a:r>
              <a:r>
                <a:rPr kumimoji="1" lang="ja-JP" altLang="en-US" sz="1000">
                  <a:latin typeface="+mn-ea"/>
                  <a:ea typeface="+mn-ea"/>
                </a:rPr>
                <a:t>件</a:t>
              </a:r>
            </a:p>
          </p:txBody>
        </p:sp>
        <p:sp>
          <p:nvSpPr>
            <p:cNvPr id="33" name="テキスト ボックス 84"/>
            <p:cNvSpPr txBox="1"/>
            <p:nvPr/>
          </p:nvSpPr>
          <p:spPr>
            <a:xfrm>
              <a:off x="228499" y="4460257"/>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652</a:t>
              </a:r>
              <a:r>
                <a:rPr kumimoji="1" lang="ja-JP" altLang="en-US" sz="1000">
                  <a:latin typeface="+mn-ea"/>
                  <a:ea typeface="+mn-ea"/>
                </a:rPr>
                <a:t>件</a:t>
              </a:r>
            </a:p>
          </p:txBody>
        </p:sp>
        <p:sp>
          <p:nvSpPr>
            <p:cNvPr id="34" name="テキスト ボックス 85"/>
            <p:cNvSpPr txBox="1"/>
            <p:nvPr/>
          </p:nvSpPr>
          <p:spPr>
            <a:xfrm>
              <a:off x="232927" y="5047123"/>
              <a:ext cx="396605"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122</a:t>
              </a:r>
              <a:r>
                <a:rPr kumimoji="1" lang="ja-JP" altLang="en-US" sz="1000">
                  <a:latin typeface="+mn-ea"/>
                  <a:ea typeface="+mn-ea"/>
                </a:rPr>
                <a:t>件</a:t>
              </a:r>
            </a:p>
          </p:txBody>
        </p:sp>
      </p:grpSp>
      <p:graphicFrame>
        <p:nvGraphicFramePr>
          <p:cNvPr id="15" name="表 14"/>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47</a:t>
            </a:fld>
            <a:endParaRPr lang="ja-JP" altLang="en-US"/>
          </a:p>
        </p:txBody>
      </p:sp>
    </p:spTree>
    <p:extLst>
      <p:ext uri="{BB962C8B-B14F-4D97-AF65-F5344CB8AC3E}">
        <p14:creationId xmlns:p14="http://schemas.microsoft.com/office/powerpoint/2010/main" val="2729716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375564" y="98002"/>
            <a:ext cx="9135853" cy="5491239"/>
            <a:chOff x="0" y="0"/>
            <a:chExt cx="8433095" cy="5491239"/>
          </a:xfrm>
        </p:grpSpPr>
        <p:graphicFrame>
          <p:nvGraphicFramePr>
            <p:cNvPr id="17" name="グラフ 16"/>
            <p:cNvGraphicFramePr/>
            <p:nvPr/>
          </p:nvGraphicFramePr>
          <p:xfrm>
            <a:off x="0" y="0"/>
            <a:ext cx="8433095" cy="5491239"/>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3"/>
            <p:cNvSpPr txBox="1"/>
            <p:nvPr/>
          </p:nvSpPr>
          <p:spPr>
            <a:xfrm>
              <a:off x="7338" y="948198"/>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4"/>
            <p:cNvSpPr txBox="1"/>
            <p:nvPr/>
          </p:nvSpPr>
          <p:spPr>
            <a:xfrm>
              <a:off x="76212" y="152806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5"/>
            <p:cNvSpPr txBox="1"/>
            <p:nvPr/>
          </p:nvSpPr>
          <p:spPr>
            <a:xfrm>
              <a:off x="76212" y="210600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6"/>
            <p:cNvSpPr txBox="1"/>
            <p:nvPr/>
          </p:nvSpPr>
          <p:spPr>
            <a:xfrm>
              <a:off x="76212" y="267906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7"/>
            <p:cNvSpPr txBox="1"/>
            <p:nvPr/>
          </p:nvSpPr>
          <p:spPr>
            <a:xfrm>
              <a:off x="76212" y="325757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8"/>
            <p:cNvSpPr txBox="1"/>
            <p:nvPr/>
          </p:nvSpPr>
          <p:spPr>
            <a:xfrm>
              <a:off x="76212" y="383415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9"/>
            <p:cNvSpPr txBox="1"/>
            <p:nvPr/>
          </p:nvSpPr>
          <p:spPr>
            <a:xfrm>
              <a:off x="76212" y="440449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10"/>
            <p:cNvSpPr txBox="1"/>
            <p:nvPr/>
          </p:nvSpPr>
          <p:spPr>
            <a:xfrm>
              <a:off x="76212" y="498242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48</a:t>
            </a:fld>
            <a:endParaRPr lang="ja-JP" altLang="en-US"/>
          </a:p>
        </p:txBody>
      </p:sp>
    </p:spTree>
    <p:extLst>
      <p:ext uri="{BB962C8B-B14F-4D97-AF65-F5344CB8AC3E}">
        <p14:creationId xmlns:p14="http://schemas.microsoft.com/office/powerpoint/2010/main" val="261790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32"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45"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94"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64"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38"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314786" y="3860159"/>
            <a:ext cx="980402"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200" b="1" dirty="0">
                <a:solidFill>
                  <a:srgbClr val="000000"/>
                </a:solidFill>
                <a:latin typeface="Times New Roman" pitchFamily="18" charset="0"/>
              </a:rPr>
              <a:t>要支援１</a:t>
            </a:r>
          </a:p>
          <a:p>
            <a:pPr defTabSz="760413" fontAlgn="base">
              <a:spcBef>
                <a:spcPct val="0"/>
              </a:spcBef>
              <a:spcAft>
                <a:spcPct val="0"/>
              </a:spcAft>
            </a:pPr>
            <a:r>
              <a:rPr lang="ja-JP" altLang="en-US" sz="12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94" y="3084768"/>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9"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9"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9" y="5740930"/>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83"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43" y="965543"/>
              <a:ext cx="432149"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9"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9" y="4689903"/>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30"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47"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7"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52"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grpSp>
        <p:nvGrpSpPr>
          <p:cNvPr id="6" name="グループ化 5"/>
          <p:cNvGrpSpPr/>
          <p:nvPr/>
        </p:nvGrpSpPr>
        <p:grpSpPr>
          <a:xfrm>
            <a:off x="1551684" y="2643834"/>
            <a:ext cx="463131" cy="1787458"/>
            <a:chOff x="1493448" y="2967072"/>
            <a:chExt cx="429652" cy="1787458"/>
          </a:xfrm>
        </p:grpSpPr>
        <p:sp>
          <p:nvSpPr>
            <p:cNvPr id="73" name="Rectangle 16"/>
            <p:cNvSpPr>
              <a:spLocks noChangeArrowheads="1"/>
            </p:cNvSpPr>
            <p:nvPr/>
          </p:nvSpPr>
          <p:spPr bwMode="auto">
            <a:xfrm>
              <a:off x="1493448" y="2990314"/>
              <a:ext cx="429462"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13" y="728366"/>
            <a:ext cx="1575518" cy="2507178"/>
            <a:chOff x="2127527" y="593901"/>
            <a:chExt cx="1454323" cy="2507178"/>
          </a:xfrm>
        </p:grpSpPr>
        <p:sp>
          <p:nvSpPr>
            <p:cNvPr id="48135" name="Rectangle 7"/>
            <p:cNvSpPr>
              <a:spLocks noChangeArrowheads="1"/>
            </p:cNvSpPr>
            <p:nvPr/>
          </p:nvSpPr>
          <p:spPr bwMode="auto">
            <a:xfrm>
              <a:off x="2620796" y="680624"/>
              <a:ext cx="398906"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6" y="1753917"/>
              <a:ext cx="398906"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52"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80"/>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64"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34"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419707" y="4723997"/>
            <a:ext cx="555260"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200" b="1" dirty="0" smtClean="0">
                <a:solidFill>
                  <a:srgbClr val="000000"/>
                </a:solidFill>
                <a:latin typeface="Times New Roman" pitchFamily="18" charset="0"/>
              </a:rPr>
              <a:t>介護予防</a:t>
            </a:r>
            <a:endParaRPr lang="en-US" altLang="ja-JP" sz="1200" b="1" dirty="0" smtClean="0">
              <a:solidFill>
                <a:srgbClr val="000000"/>
              </a:solidFill>
              <a:latin typeface="Times New Roman" pitchFamily="18" charset="0"/>
            </a:endParaRPr>
          </a:p>
          <a:p>
            <a:pPr algn="r" defTabSz="760413" fontAlgn="base">
              <a:spcBef>
                <a:spcPct val="0"/>
              </a:spcBef>
              <a:spcAft>
                <a:spcPct val="0"/>
              </a:spcAft>
            </a:pPr>
            <a:r>
              <a:rPr lang="ja-JP" altLang="en-US" sz="1200" b="1" dirty="0" smtClean="0">
                <a:solidFill>
                  <a:srgbClr val="000000"/>
                </a:solidFill>
                <a:latin typeface="Times New Roman" pitchFamily="18" charset="0"/>
              </a:rPr>
              <a:t>ケアマネジメント</a:t>
            </a:r>
            <a:endParaRPr lang="ja-JP" altLang="en-US" sz="12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84"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35"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77"/>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58"/>
            <a:ext cx="910444"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1244" y="650448"/>
            <a:ext cx="1683580"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504"/>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58"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70" y="5320767"/>
            <a:ext cx="1189595"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85"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7"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93" y="6387713"/>
            <a:ext cx="472012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69"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7"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717" y="5028016"/>
            <a:ext cx="969487" cy="3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smtClean="0">
                <a:latin typeface="+mn-ea"/>
              </a:rPr>
              <a:t>(</a:t>
            </a:r>
            <a:r>
              <a:rPr lang="ja-JP" altLang="en-US" sz="900" dirty="0" smtClean="0">
                <a:latin typeface="+mn-ea"/>
              </a:rPr>
              <a:t>サービス</a:t>
            </a:r>
            <a:endParaRPr lang="en-US" altLang="ja-JP" sz="900" dirty="0" smtClean="0">
              <a:latin typeface="+mn-ea"/>
            </a:endParaRPr>
          </a:p>
          <a:p>
            <a:pPr defTabSz="760413" fontAlgn="base">
              <a:spcBef>
                <a:spcPct val="0"/>
              </a:spcBef>
              <a:spcAft>
                <a:spcPct val="0"/>
              </a:spcAft>
            </a:pPr>
            <a:r>
              <a:rPr lang="ja-JP" altLang="en-US" sz="900" dirty="0" smtClean="0">
                <a:solidFill>
                  <a:srgbClr val="000000"/>
                </a:solidFill>
                <a:latin typeface="+mn-ea"/>
              </a:rPr>
              <a:t>　事業対象者</a:t>
            </a:r>
            <a:r>
              <a:rPr lang="en-US" altLang="ja-JP" sz="900" dirty="0" smtClean="0">
                <a:solidFill>
                  <a:srgbClr val="000000"/>
                </a:solidFill>
                <a:latin typeface="+mn-ea"/>
              </a:rPr>
              <a:t>)</a:t>
            </a:r>
          </a:p>
        </p:txBody>
      </p:sp>
      <p:sp>
        <p:nvSpPr>
          <p:cNvPr id="110" name="Rectangle 56"/>
          <p:cNvSpPr>
            <a:spLocks noChangeArrowheads="1"/>
          </p:cNvSpPr>
          <p:nvPr/>
        </p:nvSpPr>
        <p:spPr bwMode="auto">
          <a:xfrm>
            <a:off x="4119388" y="3530005"/>
            <a:ext cx="1240513" cy="23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a:solidFill>
                  <a:srgbClr val="000000"/>
                </a:solidFill>
                <a:latin typeface="Times New Roman" pitchFamily="18" charset="0"/>
              </a:rPr>
              <a:t>※</a:t>
            </a:r>
            <a:r>
              <a:rPr lang="ja-JP" altLang="en-US" sz="900" dirty="0" smtClean="0">
                <a:solidFill>
                  <a:srgbClr val="000000"/>
                </a:solidFill>
                <a:latin typeface="Times New Roman" pitchFamily="18" charset="0"/>
              </a:rPr>
              <a:t>予防給付を利用</a:t>
            </a:r>
            <a:endParaRPr lang="en-US" altLang="ja-JP" sz="9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44" y="5285562"/>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4"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34" y="6171495"/>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1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42"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67"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11" y="4422102"/>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82"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5"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8" name="正方形/長方形 127"/>
          <p:cNvSpPr/>
          <p:nvPr/>
        </p:nvSpPr>
        <p:spPr>
          <a:xfrm>
            <a:off x="0" y="1"/>
            <a:ext cx="9906000" cy="45037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認定後の介護サービス利用</a:t>
            </a:r>
          </a:p>
        </p:txBody>
      </p:sp>
      <p:sp>
        <p:nvSpPr>
          <p:cNvPr id="2" name="スライド番号プレースホルダー 1"/>
          <p:cNvSpPr>
            <a:spLocks noGrp="1"/>
          </p:cNvSpPr>
          <p:nvPr>
            <p:ph type="sldNum" sz="quarter" idx="12"/>
          </p:nvPr>
        </p:nvSpPr>
        <p:spPr/>
        <p:txBody>
          <a:bodyPr/>
          <a:lstStyle/>
          <a:p>
            <a:pPr>
              <a:defRPr/>
            </a:pPr>
            <a:fld id="{A288704E-6EFA-41F6-AAC6-FABE3FDC189F}" type="slidenum">
              <a:rPr lang="ja-JP" altLang="en-US" smtClean="0"/>
              <a:pPr>
                <a:defRPr/>
              </a:pPr>
              <a:t>4</a:t>
            </a:fld>
            <a:endParaRPr lang="ja-JP" altLang="en-US"/>
          </a:p>
        </p:txBody>
      </p:sp>
    </p:spTree>
    <p:extLst>
      <p:ext uri="{BB962C8B-B14F-4D97-AF65-F5344CB8AC3E}">
        <p14:creationId xmlns:p14="http://schemas.microsoft.com/office/powerpoint/2010/main" val="2510122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367407" y="123536"/>
            <a:ext cx="9135865" cy="5571353"/>
            <a:chOff x="0" y="0"/>
            <a:chExt cx="8433106" cy="5571353"/>
          </a:xfrm>
        </p:grpSpPr>
        <p:graphicFrame>
          <p:nvGraphicFramePr>
            <p:cNvPr id="17" name="グラフ 16"/>
            <p:cNvGraphicFramePr/>
            <p:nvPr/>
          </p:nvGraphicFramePr>
          <p:xfrm>
            <a:off x="0" y="0"/>
            <a:ext cx="8433106" cy="5571353"/>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35"/>
            <p:cNvSpPr txBox="1"/>
            <p:nvPr/>
          </p:nvSpPr>
          <p:spPr>
            <a:xfrm>
              <a:off x="7349" y="966598"/>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36"/>
            <p:cNvSpPr txBox="1"/>
            <p:nvPr/>
          </p:nvSpPr>
          <p:spPr>
            <a:xfrm>
              <a:off x="76223" y="154646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37"/>
            <p:cNvSpPr txBox="1"/>
            <p:nvPr/>
          </p:nvSpPr>
          <p:spPr>
            <a:xfrm>
              <a:off x="76223" y="214345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38"/>
            <p:cNvSpPr txBox="1"/>
            <p:nvPr/>
          </p:nvSpPr>
          <p:spPr>
            <a:xfrm>
              <a:off x="76223" y="272332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39"/>
            <p:cNvSpPr txBox="1"/>
            <p:nvPr/>
          </p:nvSpPr>
          <p:spPr>
            <a:xfrm>
              <a:off x="76223" y="331135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40"/>
            <p:cNvSpPr txBox="1"/>
            <p:nvPr/>
          </p:nvSpPr>
          <p:spPr>
            <a:xfrm>
              <a:off x="76223" y="389065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41"/>
            <p:cNvSpPr txBox="1"/>
            <p:nvPr/>
          </p:nvSpPr>
          <p:spPr>
            <a:xfrm>
              <a:off x="76223" y="4470519"/>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42"/>
            <p:cNvSpPr txBox="1"/>
            <p:nvPr/>
          </p:nvSpPr>
          <p:spPr>
            <a:xfrm>
              <a:off x="76223" y="5057978"/>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49</a:t>
            </a:fld>
            <a:endParaRPr lang="ja-JP" altLang="en-US"/>
          </a:p>
        </p:txBody>
      </p:sp>
    </p:spTree>
    <p:extLst>
      <p:ext uri="{BB962C8B-B14F-4D97-AF65-F5344CB8AC3E}">
        <p14:creationId xmlns:p14="http://schemas.microsoft.com/office/powerpoint/2010/main" val="214468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288379" y="79177"/>
            <a:ext cx="9135853" cy="5562478"/>
            <a:chOff x="0" y="0"/>
            <a:chExt cx="8433095" cy="5562478"/>
          </a:xfrm>
        </p:grpSpPr>
        <p:graphicFrame>
          <p:nvGraphicFramePr>
            <p:cNvPr id="18" name="グラフ 17"/>
            <p:cNvGraphicFramePr/>
            <p:nvPr/>
          </p:nvGraphicFramePr>
          <p:xfrm>
            <a:off x="0" y="0"/>
            <a:ext cx="8433095"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43"/>
            <p:cNvSpPr txBox="1"/>
            <p:nvPr/>
          </p:nvSpPr>
          <p:spPr>
            <a:xfrm>
              <a:off x="7338" y="957723"/>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20" name="テキスト ボックス 44"/>
            <p:cNvSpPr txBox="1"/>
            <p:nvPr/>
          </p:nvSpPr>
          <p:spPr>
            <a:xfrm>
              <a:off x="76212" y="153759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1" name="テキスト ボックス 45"/>
            <p:cNvSpPr txBox="1"/>
            <p:nvPr/>
          </p:nvSpPr>
          <p:spPr>
            <a:xfrm>
              <a:off x="76212" y="213457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2" name="テキスト ボックス 46"/>
            <p:cNvSpPr txBox="1"/>
            <p:nvPr/>
          </p:nvSpPr>
          <p:spPr>
            <a:xfrm>
              <a:off x="76212" y="2723971"/>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3" name="テキスト ボックス 47"/>
            <p:cNvSpPr txBox="1"/>
            <p:nvPr/>
          </p:nvSpPr>
          <p:spPr>
            <a:xfrm>
              <a:off x="76212" y="3302480"/>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4" name="テキスト ボックス 48"/>
            <p:cNvSpPr txBox="1"/>
            <p:nvPr/>
          </p:nvSpPr>
          <p:spPr>
            <a:xfrm>
              <a:off x="76212" y="388177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5" name="テキスト ボックス 49"/>
            <p:cNvSpPr txBox="1"/>
            <p:nvPr/>
          </p:nvSpPr>
          <p:spPr>
            <a:xfrm>
              <a:off x="76212" y="446164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6" name="テキスト ボックス 50"/>
            <p:cNvSpPr txBox="1"/>
            <p:nvPr/>
          </p:nvSpPr>
          <p:spPr>
            <a:xfrm>
              <a:off x="76212" y="504910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16" name="表 1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50</a:t>
            </a:fld>
            <a:endParaRPr lang="ja-JP" altLang="en-US"/>
          </a:p>
        </p:txBody>
      </p:sp>
    </p:spTree>
    <p:extLst>
      <p:ext uri="{BB962C8B-B14F-4D97-AF65-F5344CB8AC3E}">
        <p14:creationId xmlns:p14="http://schemas.microsoft.com/office/powerpoint/2010/main" val="3958031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52566" y="5589240"/>
            <a:ext cx="8736971"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注１）介護保険総合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における集計結果（平成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注２）平成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認定の方の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の状況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）却下等件数・転居等によりその後の要介護度が把握できない件数は含まない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05711" y="124180"/>
            <a:ext cx="9135853" cy="5562478"/>
            <a:chOff x="0" y="0"/>
            <a:chExt cx="8433095" cy="5562478"/>
          </a:xfrm>
        </p:grpSpPr>
        <p:graphicFrame>
          <p:nvGraphicFramePr>
            <p:cNvPr id="17" name="グラフ 16"/>
            <p:cNvGraphicFramePr/>
            <p:nvPr/>
          </p:nvGraphicFramePr>
          <p:xfrm>
            <a:off x="0" y="0"/>
            <a:ext cx="8433095" cy="5562478"/>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51"/>
            <p:cNvSpPr txBox="1"/>
            <p:nvPr/>
          </p:nvSpPr>
          <p:spPr>
            <a:xfrm>
              <a:off x="9525" y="961634"/>
              <a:ext cx="597844"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191,196</a:t>
              </a:r>
              <a:r>
                <a:rPr kumimoji="1" lang="ja-JP" altLang="en-US" sz="1000">
                  <a:latin typeface="+mn-ea"/>
                  <a:ea typeface="+mn-ea"/>
                </a:rPr>
                <a:t>件</a:t>
              </a:r>
            </a:p>
          </p:txBody>
        </p:sp>
        <p:sp>
          <p:nvSpPr>
            <p:cNvPr id="19" name="テキスト ボックス 52"/>
            <p:cNvSpPr txBox="1"/>
            <p:nvPr/>
          </p:nvSpPr>
          <p:spPr>
            <a:xfrm>
              <a:off x="78399" y="154150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15,922</a:t>
              </a:r>
              <a:r>
                <a:rPr kumimoji="1" lang="ja-JP" altLang="en-US" sz="1000">
                  <a:latin typeface="+mn-ea"/>
                  <a:ea typeface="+mn-ea"/>
                </a:rPr>
                <a:t>件</a:t>
              </a:r>
            </a:p>
          </p:txBody>
        </p:sp>
        <p:sp>
          <p:nvSpPr>
            <p:cNvPr id="20" name="テキスト ボックス 53"/>
            <p:cNvSpPr txBox="1"/>
            <p:nvPr/>
          </p:nvSpPr>
          <p:spPr>
            <a:xfrm>
              <a:off x="78399" y="212896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19,157</a:t>
              </a:r>
              <a:r>
                <a:rPr kumimoji="1" lang="ja-JP" altLang="en-US" sz="1000">
                  <a:latin typeface="+mn-ea"/>
                  <a:ea typeface="+mn-ea"/>
                </a:rPr>
                <a:t>件</a:t>
              </a:r>
            </a:p>
          </p:txBody>
        </p:sp>
        <p:sp>
          <p:nvSpPr>
            <p:cNvPr id="21" name="テキスト ボックス 54"/>
            <p:cNvSpPr txBox="1"/>
            <p:nvPr/>
          </p:nvSpPr>
          <p:spPr>
            <a:xfrm>
              <a:off x="78399" y="2718357"/>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23,582</a:t>
              </a:r>
              <a:r>
                <a:rPr kumimoji="1" lang="ja-JP" altLang="en-US" sz="1000">
                  <a:latin typeface="+mn-ea"/>
                  <a:ea typeface="+mn-ea"/>
                </a:rPr>
                <a:t>件</a:t>
              </a:r>
            </a:p>
          </p:txBody>
        </p:sp>
        <p:sp>
          <p:nvSpPr>
            <p:cNvPr id="22" name="テキスト ボックス 55"/>
            <p:cNvSpPr txBox="1"/>
            <p:nvPr/>
          </p:nvSpPr>
          <p:spPr>
            <a:xfrm>
              <a:off x="78399" y="3290062"/>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33,081</a:t>
              </a:r>
              <a:r>
                <a:rPr kumimoji="1" lang="ja-JP" altLang="en-US" sz="1000">
                  <a:latin typeface="+mn-ea"/>
                  <a:ea typeface="+mn-ea"/>
                </a:rPr>
                <a:t>件</a:t>
              </a:r>
            </a:p>
          </p:txBody>
        </p:sp>
        <p:sp>
          <p:nvSpPr>
            <p:cNvPr id="23" name="テキスト ボックス 56"/>
            <p:cNvSpPr txBox="1"/>
            <p:nvPr/>
          </p:nvSpPr>
          <p:spPr>
            <a:xfrm>
              <a:off x="78399" y="3885686"/>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35,537</a:t>
              </a:r>
              <a:r>
                <a:rPr kumimoji="1" lang="ja-JP" altLang="en-US" sz="1000">
                  <a:latin typeface="+mn-ea"/>
                  <a:ea typeface="+mn-ea"/>
                </a:rPr>
                <a:t>件</a:t>
              </a:r>
            </a:p>
          </p:txBody>
        </p:sp>
        <p:sp>
          <p:nvSpPr>
            <p:cNvPr id="24" name="テキスト ボックス 57"/>
            <p:cNvSpPr txBox="1"/>
            <p:nvPr/>
          </p:nvSpPr>
          <p:spPr>
            <a:xfrm>
              <a:off x="78399" y="4465555"/>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34,471</a:t>
              </a:r>
              <a:r>
                <a:rPr kumimoji="1" lang="ja-JP" altLang="en-US" sz="1000">
                  <a:latin typeface="+mn-ea"/>
                  <a:ea typeface="+mn-ea"/>
                </a:rPr>
                <a:t>件</a:t>
              </a:r>
            </a:p>
          </p:txBody>
        </p:sp>
        <p:sp>
          <p:nvSpPr>
            <p:cNvPr id="25" name="テキスト ボックス 58"/>
            <p:cNvSpPr txBox="1"/>
            <p:nvPr/>
          </p:nvSpPr>
          <p:spPr>
            <a:xfrm>
              <a:off x="78399" y="5053014"/>
              <a:ext cx="538656" cy="15388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108000" bIns="0"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000">
                  <a:latin typeface="+mn-ea"/>
                  <a:ea typeface="+mn-ea"/>
                </a:rPr>
                <a:t>29,446</a:t>
              </a:r>
              <a:r>
                <a:rPr kumimoji="1" lang="ja-JP" altLang="en-US" sz="1000">
                  <a:latin typeface="+mn-ea"/>
                  <a:ea typeface="+mn-ea"/>
                </a:rPr>
                <a:t>件</a:t>
              </a:r>
            </a:p>
          </p:txBody>
        </p:sp>
      </p:grpSp>
      <p:graphicFrame>
        <p:nvGraphicFramePr>
          <p:cNvPr id="26" name="表 25"/>
          <p:cNvGraphicFramePr>
            <a:graphicFrameLocks noGrp="1"/>
          </p:cNvGraphicFramePr>
          <p:nvPr>
            <p:extLst>
              <p:ext uri="{D42A27DB-BD31-4B8C-83A1-F6EECF244321}">
                <p14:modId xmlns:p14="http://schemas.microsoft.com/office/powerpoint/2010/main" val="2334004912"/>
              </p:ext>
            </p:extLst>
          </p:nvPr>
        </p:nvGraphicFramePr>
        <p:xfrm>
          <a:off x="7862704" y="27296"/>
          <a:ext cx="2016000" cy="555480"/>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tblGrid>
              <a:tr h="324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社会保障審議会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介護保険部会（第</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63</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回）</a:t>
                      </a:r>
                      <a:endParaRPr kumimoji="1" lang="ja-JP" altLang="en-US" sz="900" dirty="0">
                        <a:latin typeface="+mn-ea"/>
                        <a:ea typeface="+mn-ea"/>
                      </a:endParaRPr>
                    </a:p>
                  </a:txBody>
                  <a:tcPr marL="72000" marR="72000" marT="36000" marB="36000">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参考資料２</a:t>
                      </a:r>
                      <a:endPar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0000">
                <a:tc>
                  <a:txBody>
                    <a:bodyPr/>
                    <a:lstStyle>
                      <a:lvl1pPr marL="0" algn="l" defTabSz="914400" rtl="0" eaLnBrk="1" latinLnBrk="0" hangingPunct="1">
                        <a:defRPr kumimoji="1" sz="1800" kern="1200">
                          <a:solidFill>
                            <a:schemeClr val="tx1"/>
                          </a:solidFill>
                          <a:latin typeface="Verdana"/>
                          <a:ea typeface="メイリオ"/>
                        </a:defRPr>
                      </a:lvl1pPr>
                      <a:lvl2pPr marL="457200" algn="l" defTabSz="914400" rtl="0" eaLnBrk="1" latinLnBrk="0" hangingPunct="1">
                        <a:defRPr kumimoji="1" sz="1800" kern="1200">
                          <a:solidFill>
                            <a:schemeClr val="tx1"/>
                          </a:solidFill>
                          <a:latin typeface="Verdana"/>
                          <a:ea typeface="メイリオ"/>
                        </a:defRPr>
                      </a:lvl2pPr>
                      <a:lvl3pPr marL="914400" algn="l" defTabSz="914400" rtl="0" eaLnBrk="1" latinLnBrk="0" hangingPunct="1">
                        <a:defRPr kumimoji="1" sz="1800" kern="1200">
                          <a:solidFill>
                            <a:schemeClr val="tx1"/>
                          </a:solidFill>
                          <a:latin typeface="Verdana"/>
                          <a:ea typeface="メイリオ"/>
                        </a:defRPr>
                      </a:lvl3pPr>
                      <a:lvl4pPr marL="1371600" algn="l" defTabSz="914400" rtl="0" eaLnBrk="1" latinLnBrk="0" hangingPunct="1">
                        <a:defRPr kumimoji="1" sz="1800" kern="1200">
                          <a:solidFill>
                            <a:schemeClr val="tx1"/>
                          </a:solidFill>
                          <a:latin typeface="Verdana"/>
                          <a:ea typeface="メイリオ"/>
                        </a:defRPr>
                      </a:lvl4pPr>
                      <a:lvl5pPr marL="1828800" algn="l" defTabSz="914400" rtl="0" eaLnBrk="1" latinLnBrk="0" hangingPunct="1">
                        <a:defRPr kumimoji="1" sz="1800" kern="1200">
                          <a:solidFill>
                            <a:schemeClr val="tx1"/>
                          </a:solidFill>
                          <a:latin typeface="Verdana"/>
                          <a:ea typeface="メイリオ"/>
                        </a:defRPr>
                      </a:lvl5pPr>
                      <a:lvl6pPr marL="2286000" algn="l" defTabSz="914400" rtl="0" eaLnBrk="1" latinLnBrk="0" hangingPunct="1">
                        <a:defRPr kumimoji="1" sz="1800" kern="1200">
                          <a:solidFill>
                            <a:schemeClr val="tx1"/>
                          </a:solidFill>
                          <a:latin typeface="Verdana"/>
                          <a:ea typeface="メイリオ"/>
                        </a:defRPr>
                      </a:lvl6pPr>
                      <a:lvl7pPr marL="2743200" algn="l" defTabSz="914400" rtl="0" eaLnBrk="1" latinLnBrk="0" hangingPunct="1">
                        <a:defRPr kumimoji="1" sz="1800" kern="1200">
                          <a:solidFill>
                            <a:schemeClr val="tx1"/>
                          </a:solidFill>
                          <a:latin typeface="Verdana"/>
                          <a:ea typeface="メイリオ"/>
                        </a:defRPr>
                      </a:lvl7pPr>
                      <a:lvl8pPr marL="3200400" algn="l" defTabSz="914400" rtl="0" eaLnBrk="1" latinLnBrk="0" hangingPunct="1">
                        <a:defRPr kumimoji="1" sz="1800" kern="1200">
                          <a:solidFill>
                            <a:schemeClr val="tx1"/>
                          </a:solidFill>
                          <a:latin typeface="Verdana"/>
                          <a:ea typeface="メイリオ"/>
                        </a:defRPr>
                      </a:lvl8pPr>
                      <a:lvl9pPr marL="3657600" algn="l" defTabSz="914400" rtl="0" eaLnBrk="1" latinLnBrk="0" hangingPunct="1">
                        <a:defRPr kumimoji="1" sz="1800" kern="1200">
                          <a:solidFill>
                            <a:schemeClr val="tx1"/>
                          </a:solidFill>
                          <a:latin typeface="Verdana"/>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平成</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28</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年</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9</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月</a:t>
                      </a:r>
                      <a:r>
                        <a:rPr kumimoji="1" lang="en-US" altLang="ja-JP" sz="900" b="0" i="0" u="none" strike="noStrike" cap="none" normalizeH="0" baseline="0" dirty="0" smtClean="0">
                          <a:ln>
                            <a:noFill/>
                          </a:ln>
                          <a:solidFill>
                            <a:schemeClr val="tx1"/>
                          </a:solidFill>
                          <a:effectLst/>
                          <a:latin typeface="+mn-ea"/>
                          <a:ea typeface="+mn-ea"/>
                          <a:cs typeface="ＭＳ Ｐゴシック" pitchFamily="50" charset="-128"/>
                        </a:rPr>
                        <a:t>7</a:t>
                      </a:r>
                      <a:r>
                        <a:rPr kumimoji="1" lang="ja-JP" altLang="en-US" sz="900" b="0" i="0" u="none" strike="noStrike" cap="none" normalizeH="0" baseline="0" dirty="0" smtClean="0">
                          <a:ln>
                            <a:noFill/>
                          </a:ln>
                          <a:solidFill>
                            <a:schemeClr val="tx1"/>
                          </a:solidFill>
                          <a:effectLst/>
                          <a:latin typeface="+mn-ea"/>
                          <a:ea typeface="+mn-ea"/>
                          <a:cs typeface="ＭＳ Ｐゴシック" pitchFamily="50" charset="-128"/>
                        </a:rPr>
                        <a:t>日</a:t>
                      </a:r>
                      <a:endParaRPr kumimoji="1" lang="ja-JP" altLang="en-US" sz="900" dirty="0">
                        <a:latin typeface="+mn-ea"/>
                        <a:ea typeface="+mn-ea"/>
                      </a:endParaRPr>
                    </a:p>
                  </a:txBody>
                  <a:tcPr marL="72000" marR="72000" marT="36000" marB="36000" anchor="ctr">
                    <a:lnL w="12700" cmpd="sng">
                      <a:solidFill>
                        <a:scrgbClr r="0" g="0" b="0"/>
                      </a:solidFill>
                    </a:lnL>
                    <a:lnR w="12700" cmpd="sng">
                      <a:solidFill>
                        <a:scrgbClr r="0" g="0" b="0"/>
                      </a:solidFill>
                    </a:lnR>
                    <a:lnT w="12700" cmpd="sng">
                      <a:solidFill>
                        <a:scrgbClr r="0" g="0" b="0"/>
                      </a:solidFill>
                    </a:lnT>
                    <a:lnB w="12700" cmpd="sng">
                      <a:solidFill>
                        <a:scrgbClr r="0" g="0" b="0"/>
                      </a:solidFill>
                    </a:lnB>
                    <a:lnTlToBr w="12700" cmpd="sng">
                      <a:noFill/>
                      <a:prstDash val="solid"/>
                    </a:lnTlToBr>
                    <a:lnBlToTr w="12700" cmpd="sng">
                      <a:noFill/>
                      <a:prstDash val="solid"/>
                    </a:lnBlToTr>
                    <a:solidFill>
                      <a:schemeClr val="bg1"/>
                    </a:solidFill>
                  </a:tcPr>
                </a:tc>
                <a:tc vMerge="1">
                  <a:txBody>
                    <a:bodyPr/>
                    <a:lstStyle/>
                    <a:p>
                      <a:endParaRPr kumimoji="1" lang="ja-JP" altLang="en-US" sz="1200" dirty="0"/>
                    </a:p>
                  </a:txBody>
                  <a:tcP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p:txBody>
          <a:bodyPr/>
          <a:lstStyle/>
          <a:p>
            <a:pPr>
              <a:defRPr/>
            </a:pPr>
            <a:fld id="{A288704E-6EFA-41F6-AAC6-FABE3FDC189F}" type="slidenum">
              <a:rPr lang="ja-JP" altLang="en-US" smtClean="0"/>
              <a:pPr>
                <a:defRPr/>
              </a:pPr>
              <a:t>51</a:t>
            </a:fld>
            <a:endParaRPr lang="ja-JP" altLang="en-US"/>
          </a:p>
        </p:txBody>
      </p:sp>
    </p:spTree>
    <p:extLst>
      <p:ext uri="{BB962C8B-B14F-4D97-AF65-F5344CB8AC3E}">
        <p14:creationId xmlns:p14="http://schemas.microsoft.com/office/powerpoint/2010/main" val="4054518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3000" y="612384"/>
            <a:ext cx="8460000" cy="1762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4800" dirty="0" smtClean="0">
                <a:solidFill>
                  <a:prstClr val="black"/>
                </a:solidFill>
                <a:latin typeface="+mn-ea"/>
              </a:rPr>
              <a:t>（３）その他</a:t>
            </a:r>
            <a:endParaRPr lang="ja-JP" altLang="en-US" sz="4800" dirty="0">
              <a:solidFill>
                <a:prstClr val="black"/>
              </a:solidFill>
              <a:latin typeface="+mn-ea"/>
            </a:endParaRPr>
          </a:p>
        </p:txBody>
      </p:sp>
      <p:sp>
        <p:nvSpPr>
          <p:cNvPr id="5" name="正方形/長方形 4"/>
          <p:cNvSpPr/>
          <p:nvPr/>
        </p:nvSpPr>
        <p:spPr>
          <a:xfrm>
            <a:off x="273000" y="2862193"/>
            <a:ext cx="9126216" cy="1754326"/>
          </a:xfrm>
          <a:prstGeom prst="rect">
            <a:avLst/>
          </a:prstGeom>
        </p:spPr>
        <p:txBody>
          <a:bodyPr wrap="none">
            <a:spAutoFit/>
          </a:bodyPr>
          <a:lstStyle/>
          <a:p>
            <a:r>
              <a:rPr lang="ja-JP" altLang="en-US" sz="3600" dirty="0" smtClean="0"/>
              <a:t>①　末期</a:t>
            </a:r>
            <a:r>
              <a:rPr lang="ja-JP" altLang="en-US" sz="3600" dirty="0"/>
              <a:t>がん等の方への要介護認定に</a:t>
            </a:r>
            <a:r>
              <a:rPr lang="ja-JP" altLang="en-US" sz="3600" dirty="0" smtClean="0"/>
              <a:t>ついて</a:t>
            </a:r>
            <a:endParaRPr lang="en-US" altLang="ja-JP" sz="3600" dirty="0" smtClean="0"/>
          </a:p>
          <a:p>
            <a:endParaRPr lang="en-US" altLang="ja-JP" sz="3600" dirty="0"/>
          </a:p>
          <a:p>
            <a:r>
              <a:rPr lang="ja-JP" altLang="en-US" sz="3600" dirty="0" smtClean="0"/>
              <a:t>②　主治医意見書について</a:t>
            </a:r>
            <a:endParaRPr lang="ja-JP" altLang="en-US" sz="3600" dirty="0"/>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52</a:t>
            </a:fld>
            <a:endParaRPr lang="ja-JP" altLang="en-US"/>
          </a:p>
        </p:txBody>
      </p:sp>
    </p:spTree>
    <p:extLst>
      <p:ext uri="{BB962C8B-B14F-4D97-AF65-F5344CB8AC3E}">
        <p14:creationId xmlns:p14="http://schemas.microsoft.com/office/powerpoint/2010/main" val="466325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9000" y="1622322"/>
            <a:ext cx="8568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914326"/>
            <a:r>
              <a:rPr lang="ja-JP" altLang="en-US" sz="4800" dirty="0" smtClean="0">
                <a:solidFill>
                  <a:prstClr val="black"/>
                </a:solidFill>
                <a:latin typeface="+mn-ea"/>
              </a:rPr>
              <a:t>① 末期がん等の方への要介護認定について</a:t>
            </a:r>
            <a:endParaRPr lang="ja-JP" altLang="en-US" sz="4800" dirty="0">
              <a:solidFill>
                <a:prstClr val="black"/>
              </a:solidFill>
              <a:latin typeface="+mn-ea"/>
            </a:endParaRPr>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53</a:t>
            </a:fld>
            <a:endParaRPr lang="ja-JP" altLang="en-US"/>
          </a:p>
        </p:txBody>
      </p:sp>
    </p:spTree>
    <p:extLst>
      <p:ext uri="{BB962C8B-B14F-4D97-AF65-F5344CB8AC3E}">
        <p14:creationId xmlns:p14="http://schemas.microsoft.com/office/powerpoint/2010/main" val="409659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4294967295"/>
          </p:nvPr>
        </p:nvSpPr>
        <p:spPr>
          <a:xfrm>
            <a:off x="201000" y="1032669"/>
            <a:ext cx="9504000" cy="4792662"/>
          </a:xfrm>
        </p:spPr>
        <p:txBody>
          <a:bodyPr anchor="ctr">
            <a:noAutofit/>
          </a:bodyPr>
          <a:lstStyle/>
          <a:p>
            <a:pPr marL="0" indent="0">
              <a:spcBef>
                <a:spcPts val="400"/>
              </a:spcBef>
              <a:buNone/>
            </a:pPr>
            <a:r>
              <a:rPr lang="ja-JP" altLang="en-US" dirty="0" smtClean="0"/>
              <a:t>末期がん等の方は、心身の状況に応じて、迅速に介護サービスの提供が必要となる場合がある。</a:t>
            </a:r>
            <a:endParaRPr lang="en-US" altLang="ja-JP" dirty="0" smtClean="0"/>
          </a:p>
          <a:p>
            <a:pPr>
              <a:spcBef>
                <a:spcPts val="400"/>
              </a:spcBef>
            </a:pPr>
            <a:endParaRPr kumimoji="1" lang="en-US" altLang="ja-JP" dirty="0" smtClean="0"/>
          </a:p>
          <a:p>
            <a:pPr marL="355600" indent="-355600">
              <a:spcBef>
                <a:spcPts val="0"/>
              </a:spcBef>
              <a:buNone/>
            </a:pPr>
            <a:r>
              <a:rPr kumimoji="1" lang="ja-JP" altLang="en-US" dirty="0" smtClean="0"/>
              <a:t>⇒　末期がん等の方で、介護サービスの利用について急を要する場合は、以下の事務連絡の内容に留意しつつ、適切な要介護認定の実施及び介護サービスの提供を</a:t>
            </a:r>
            <a:r>
              <a:rPr lang="ja-JP" altLang="en-US" dirty="0" smtClean="0"/>
              <a:t>行っていただくようお願いする。</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54</a:t>
            </a:fld>
            <a:endParaRPr lang="ja-JP" altLang="en-US"/>
          </a:p>
        </p:txBody>
      </p:sp>
    </p:spTree>
    <p:extLst>
      <p:ext uri="{BB962C8B-B14F-4D97-AF65-F5344CB8AC3E}">
        <p14:creationId xmlns:p14="http://schemas.microsoft.com/office/powerpoint/2010/main" val="2977080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273000" y="954088"/>
            <a:ext cx="9360000" cy="4949825"/>
          </a:xfrm>
        </p:spPr>
        <p:txBody>
          <a:bodyPr anchor="ctr" anchorCtr="0">
            <a:normAutofit/>
          </a:bodyPr>
          <a:lstStyle/>
          <a:p>
            <a:r>
              <a:rPr kumimoji="1" lang="ja-JP" altLang="en-US" sz="3600" dirty="0" smtClean="0"/>
              <a:t>暫定ケアプランの作成</a:t>
            </a:r>
            <a:endParaRPr kumimoji="1" lang="en-US" altLang="ja-JP" sz="3600" dirty="0" smtClean="0"/>
          </a:p>
          <a:p>
            <a:r>
              <a:rPr lang="ja-JP" altLang="en-US" sz="3600" dirty="0" smtClean="0"/>
              <a:t>迅速な要介護認定の実施</a:t>
            </a:r>
            <a:endParaRPr lang="en-US" altLang="ja-JP" sz="3600" dirty="0" smtClean="0"/>
          </a:p>
          <a:p>
            <a:r>
              <a:rPr kumimoji="1" lang="ja-JP" altLang="en-US" sz="3600" dirty="0" smtClean="0"/>
              <a:t>入院中からの介護サービスと医療機関等との連携</a:t>
            </a:r>
            <a:endParaRPr kumimoji="1" lang="en-US" altLang="ja-JP" sz="3600" dirty="0" smtClean="0"/>
          </a:p>
          <a:p>
            <a:r>
              <a:rPr lang="ja-JP" altLang="en-US" sz="3600" dirty="0" smtClean="0"/>
              <a:t>主治医意見書の診断名欄への「末期がん」の明示</a:t>
            </a:r>
            <a:endParaRPr lang="en-US" altLang="ja-JP" sz="3600" dirty="0" smtClean="0"/>
          </a:p>
          <a:p>
            <a:r>
              <a:rPr lang="ja-JP" altLang="en-US" sz="3600" dirty="0" smtClean="0"/>
              <a:t>区分変更申請の機会の周知</a:t>
            </a:r>
            <a:endParaRPr lang="en-US" altLang="ja-JP" sz="36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55</a:t>
            </a:fld>
            <a:endParaRPr lang="ja-JP" altLang="en-US"/>
          </a:p>
        </p:txBody>
      </p:sp>
    </p:spTree>
    <p:extLst>
      <p:ext uri="{BB962C8B-B14F-4D97-AF65-F5344CB8AC3E}">
        <p14:creationId xmlns:p14="http://schemas.microsoft.com/office/powerpoint/2010/main" val="3784913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495300" y="1166019"/>
            <a:ext cx="8915400" cy="4525963"/>
          </a:xfrm>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pPr lvl="1"/>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56</a:t>
            </a:fld>
            <a:endParaRPr lang="ja-JP" altLang="en-US"/>
          </a:p>
        </p:txBody>
      </p:sp>
    </p:spTree>
    <p:extLst>
      <p:ext uri="{BB962C8B-B14F-4D97-AF65-F5344CB8AC3E}">
        <p14:creationId xmlns:p14="http://schemas.microsoft.com/office/powerpoint/2010/main" val="2349757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381000" y="2432998"/>
            <a:ext cx="9144000"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502693" y="1484784"/>
            <a:ext cx="6668068" cy="523220"/>
          </a:xfrm>
          <a:prstGeom prst="rect">
            <a:avLst/>
          </a:prstGeom>
          <a:noFill/>
        </p:spPr>
        <p:txBody>
          <a:bodyPr wrap="square" rtlCol="0">
            <a:spAutoFit/>
          </a:bodyPr>
          <a:lstStyle/>
          <a:p>
            <a:pPr fontAlgn="base">
              <a:spcBef>
                <a:spcPct val="0"/>
              </a:spcBef>
              <a:spcAft>
                <a:spcPct val="0"/>
              </a:spcAft>
            </a:pPr>
            <a:r>
              <a:rPr lang="ja-JP" altLang="en-US" sz="2800" u="sng" dirty="0" smtClean="0">
                <a:solidFill>
                  <a:prstClr val="black"/>
                </a:solidFill>
                <a:latin typeface="Arial" pitchFamily="34" charset="0"/>
              </a:rPr>
              <a:t>平成</a:t>
            </a:r>
            <a:r>
              <a:rPr lang="en-US" altLang="ja-JP" sz="2800" u="sng" dirty="0" smtClean="0">
                <a:solidFill>
                  <a:prstClr val="black"/>
                </a:solidFill>
                <a:latin typeface="Arial" pitchFamily="34" charset="0"/>
              </a:rPr>
              <a:t>22</a:t>
            </a:r>
            <a:r>
              <a:rPr lang="ja-JP" altLang="en-US" sz="2800" u="sng" dirty="0" smtClean="0">
                <a:solidFill>
                  <a:prstClr val="black"/>
                </a:solidFill>
                <a:latin typeface="Arial" pitchFamily="34" charset="0"/>
              </a:rPr>
              <a:t>年に実施した調査結果を周知</a:t>
            </a:r>
            <a:endParaRPr lang="ja-JP" altLang="en-US" sz="2800" u="sng" dirty="0">
              <a:solidFill>
                <a:prstClr val="black"/>
              </a:solidFill>
              <a:latin typeface="Arial" pitchFamily="34" charset="0"/>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57</a:t>
            </a:fld>
            <a:endParaRPr lang="ja-JP" altLang="en-US"/>
          </a:p>
        </p:txBody>
      </p:sp>
    </p:spTree>
    <p:extLst>
      <p:ext uri="{BB962C8B-B14F-4D97-AF65-F5344CB8AC3E}">
        <p14:creationId xmlns:p14="http://schemas.microsoft.com/office/powerpoint/2010/main" val="200978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94095" y="822913"/>
            <a:ext cx="7485248" cy="5711626"/>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58</a:t>
            </a:fld>
            <a:endParaRPr lang="ja-JP" altLang="en-US"/>
          </a:p>
        </p:txBody>
      </p:sp>
    </p:spTree>
    <p:extLst>
      <p:ext uri="{BB962C8B-B14F-4D97-AF65-F5344CB8AC3E}">
        <p14:creationId xmlns:p14="http://schemas.microsoft.com/office/powerpoint/2010/main" val="159304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566257" y="857270"/>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946890" y="643338"/>
            <a:ext cx="1624793"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87543" y="1304932"/>
            <a:ext cx="9130927"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702618" y="2857500"/>
            <a:ext cx="387537"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1006052" y="1714488"/>
            <a:ext cx="1934778"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483062" y="1714500"/>
            <a:ext cx="5184092"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566257" y="2715025"/>
            <a:ext cx="387537"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7198014" y="2714625"/>
            <a:ext cx="385948"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869525"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6346048" y="2000241"/>
            <a:ext cx="1934778"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644099" y="1357713"/>
            <a:ext cx="3095526"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566257" y="4572000"/>
            <a:ext cx="387537"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707991" y="3429000"/>
            <a:ext cx="44121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3017795" y="3214688"/>
            <a:ext cx="3792773"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934507" y="3857625"/>
            <a:ext cx="697249"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1083218" y="5286375"/>
            <a:ext cx="7507722"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941482" y="5143500"/>
            <a:ext cx="3713360"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566257" y="5929713"/>
            <a:ext cx="387537" cy="288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785818" y="6290006"/>
            <a:ext cx="3946836"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906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
        <p:nvSpPr>
          <p:cNvPr id="2" name="正方形/長方形 1"/>
          <p:cNvSpPr/>
          <p:nvPr/>
        </p:nvSpPr>
        <p:spPr>
          <a:xfrm>
            <a:off x="581004" y="1173707"/>
            <a:ext cx="8434316" cy="3684043"/>
          </a:xfrm>
          <a:prstGeom prst="rect">
            <a:avLst/>
          </a:prstGeom>
          <a:solidFill>
            <a:srgbClr val="FFC000">
              <a:alpha val="10000"/>
            </a:srgbClr>
          </a:solidFill>
          <a:ln w="127000" cmpd="dbl">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5</a:t>
            </a:fld>
            <a:endParaRPr lang="ja-JP" altLang="en-US"/>
          </a:p>
        </p:txBody>
      </p:sp>
    </p:spTree>
    <p:extLst>
      <p:ext uri="{BB962C8B-B14F-4D97-AF65-F5344CB8AC3E}">
        <p14:creationId xmlns:p14="http://schemas.microsoft.com/office/powerpoint/2010/main" val="758752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532262" y="872320"/>
            <a:ext cx="8575344" cy="5277134"/>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59</a:t>
            </a:fld>
            <a:endParaRPr lang="ja-JP" altLang="en-US"/>
          </a:p>
        </p:txBody>
      </p:sp>
    </p:spTree>
    <p:extLst>
      <p:ext uri="{BB962C8B-B14F-4D97-AF65-F5344CB8AC3E}">
        <p14:creationId xmlns:p14="http://schemas.microsoft.com/office/powerpoint/2010/main" val="7697197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532283" y="2263121"/>
            <a:ext cx="9056775" cy="271831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60</a:t>
            </a:fld>
            <a:endParaRPr lang="ja-JP" altLang="en-US"/>
          </a:p>
        </p:txBody>
      </p:sp>
    </p:spTree>
    <p:extLst>
      <p:ext uri="{BB962C8B-B14F-4D97-AF65-F5344CB8AC3E}">
        <p14:creationId xmlns:p14="http://schemas.microsoft.com/office/powerpoint/2010/main" val="2985518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513417" y="993926"/>
            <a:ext cx="7071782" cy="5456718"/>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61</a:t>
            </a:fld>
            <a:endParaRPr lang="ja-JP" altLang="en-US"/>
          </a:p>
        </p:txBody>
      </p:sp>
    </p:spTree>
    <p:extLst>
      <p:ext uri="{BB962C8B-B14F-4D97-AF65-F5344CB8AC3E}">
        <p14:creationId xmlns:p14="http://schemas.microsoft.com/office/powerpoint/2010/main" val="1340409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4294967295"/>
          </p:nvPr>
        </p:nvSpPr>
        <p:spPr>
          <a:xfrm>
            <a:off x="495300" y="1166019"/>
            <a:ext cx="8915400" cy="5494088"/>
          </a:xfrm>
        </p:spPr>
        <p:txBody>
          <a:bodyPr/>
          <a:lstStyle/>
          <a:p>
            <a:r>
              <a:rPr lang="ja-JP" altLang="en-US" dirty="0" smtClean="0"/>
              <a:t>特定</a:t>
            </a:r>
            <a:r>
              <a:rPr lang="ja-JP" altLang="en-US" dirty="0"/>
              <a:t>疾病の名称の記入に</a:t>
            </a:r>
            <a:r>
              <a:rPr lang="ja-JP" altLang="en-US" dirty="0" smtClean="0"/>
              <a:t>ついて</a:t>
            </a:r>
            <a:endParaRPr lang="en-US" altLang="ja-JP" dirty="0" smtClean="0"/>
          </a:p>
          <a:p>
            <a:pPr lvl="1"/>
            <a:r>
              <a:rPr lang="ja-JP" altLang="en-US" dirty="0"/>
              <a:t>特定疾病の名称の記入に当たっては</a:t>
            </a:r>
            <a:r>
              <a:rPr lang="ja-JP" altLang="en-US" dirty="0" smtClean="0"/>
              <a:t>、</a:t>
            </a:r>
            <a:r>
              <a:rPr lang="ja-JP" altLang="en-US" u="sng" dirty="0" smtClean="0">
                <a:solidFill>
                  <a:srgbClr val="FF0000"/>
                </a:solidFill>
              </a:rPr>
              <a:t>単</a:t>
            </a:r>
            <a:r>
              <a:rPr lang="ja-JP" altLang="en-US" u="sng" dirty="0">
                <a:solidFill>
                  <a:srgbClr val="FF0000"/>
                </a:solidFill>
              </a:rPr>
              <a:t>に「がん」と記載</a:t>
            </a:r>
            <a:r>
              <a:rPr lang="ja-JP" altLang="en-US" dirty="0"/>
              <a:t>されたもので申請を受理して</a:t>
            </a:r>
            <a:r>
              <a:rPr lang="ja-JP" altLang="en-US" dirty="0" smtClean="0"/>
              <a:t>差し支えない</a:t>
            </a:r>
            <a:endParaRPr lang="en-US" altLang="ja-JP" dirty="0"/>
          </a:p>
          <a:p>
            <a:pPr marL="457200" lvl="1" indent="0">
              <a:buNone/>
            </a:pPr>
            <a:endParaRPr kumimoji="1" lang="en-US" altLang="ja-JP" dirty="0" smtClean="0"/>
          </a:p>
          <a:p>
            <a:r>
              <a:rPr lang="ja-JP" altLang="en-US" dirty="0" smtClean="0"/>
              <a:t>特定疾病の確認について</a:t>
            </a:r>
            <a:endParaRPr lang="en-US" altLang="ja-JP" dirty="0" smtClean="0"/>
          </a:p>
          <a:p>
            <a:pPr lvl="1"/>
            <a:r>
              <a:rPr lang="ja-JP" altLang="ja-JP" dirty="0" smtClean="0"/>
              <a:t>特定</a:t>
            </a:r>
            <a:r>
              <a:rPr lang="ja-JP" altLang="ja-JP" dirty="0"/>
              <a:t>疾病に該当するかを確認する場合であっても、「末期がん」等の表現ではなく、介護保険サービスを利用し得る状態であることを主治医に確認したかどうかに留めるなど、</a:t>
            </a:r>
            <a:r>
              <a:rPr lang="ja-JP" altLang="ja-JP" u="sng" dirty="0">
                <a:solidFill>
                  <a:srgbClr val="FF0000"/>
                </a:solidFill>
              </a:rPr>
              <a:t>申請者の心情に配慮</a:t>
            </a:r>
            <a:r>
              <a:rPr lang="ja-JP" altLang="ja-JP" dirty="0"/>
              <a:t>した対応を</a:t>
            </a:r>
            <a:r>
              <a:rPr lang="ja-JP" altLang="ja-JP" dirty="0" smtClean="0"/>
              <a:t>お願い</a:t>
            </a:r>
            <a:r>
              <a:rPr lang="ja-JP" altLang="en-US" dirty="0" smtClean="0"/>
              <a:t>する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31</a:t>
            </a:r>
            <a:r>
              <a:rPr lang="ja-JP" altLang="en-US" sz="3200" dirty="0" smtClean="0">
                <a:solidFill>
                  <a:prstClr val="white"/>
                </a:solidFill>
              </a:rPr>
              <a:t>年</a:t>
            </a:r>
            <a:r>
              <a:rPr lang="en-US" altLang="ja-JP" sz="3200" dirty="0" smtClean="0">
                <a:solidFill>
                  <a:prstClr val="white"/>
                </a:solidFill>
              </a:rPr>
              <a:t>2</a:t>
            </a:r>
            <a:r>
              <a:rPr lang="ja-JP" altLang="en-US" sz="3200" dirty="0" smtClean="0">
                <a:solidFill>
                  <a:prstClr val="white"/>
                </a:solidFill>
              </a:rPr>
              <a:t>月</a:t>
            </a:r>
            <a:r>
              <a:rPr lang="en-US" altLang="ja-JP" sz="3200" dirty="0" smtClean="0">
                <a:solidFill>
                  <a:prstClr val="white"/>
                </a:solidFill>
              </a:rPr>
              <a:t>19</a:t>
            </a:r>
            <a:r>
              <a:rPr lang="ja-JP" altLang="en-US" sz="3200" dirty="0" smtClean="0">
                <a:solidFill>
                  <a:prstClr val="white"/>
                </a:solidFill>
              </a:rPr>
              <a:t>日付事務連絡</a:t>
            </a:r>
            <a:endParaRPr lang="ja-JP" altLang="en-US" sz="3200" dirty="0">
              <a:solidFill>
                <a:prstClr val="white"/>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62</a:t>
            </a:fld>
            <a:endParaRPr lang="ja-JP" altLang="en-US"/>
          </a:p>
        </p:txBody>
      </p:sp>
    </p:spTree>
    <p:extLst>
      <p:ext uri="{BB962C8B-B14F-4D97-AF65-F5344CB8AC3E}">
        <p14:creationId xmlns:p14="http://schemas.microsoft.com/office/powerpoint/2010/main" val="1809154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要介護認定等申請書様式における記載項目の追加について</a:t>
            </a:r>
            <a:endParaRPr lang="ja-JP" altLang="en-US" sz="2400" dirty="0">
              <a:solidFill>
                <a:prstClr val="white"/>
              </a:solidFill>
            </a:endParaRPr>
          </a:p>
        </p:txBody>
      </p:sp>
      <p:sp>
        <p:nvSpPr>
          <p:cNvPr id="3" name="正方形/長方形 2"/>
          <p:cNvSpPr/>
          <p:nvPr/>
        </p:nvSpPr>
        <p:spPr>
          <a:xfrm>
            <a:off x="568735" y="1412776"/>
            <a:ext cx="8992777" cy="15841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342900" indent="-342900" fontAlgn="base">
              <a:spcAft>
                <a:spcPct val="0"/>
              </a:spcAft>
              <a:buFont typeface="Arial" panose="020B0604020202020204" pitchFamily="34" charset="0"/>
              <a:buChar char="•"/>
              <a:defRPr/>
            </a:pPr>
            <a:r>
              <a:rPr lang="ja-JP" altLang="ja-JP" sz="2000" dirty="0" smtClean="0"/>
              <a:t>「</a:t>
            </a:r>
            <a:r>
              <a:rPr lang="ja-JP" altLang="ja-JP" sz="2000" dirty="0"/>
              <a:t>介護保険要介護・要支援認定等申請書」については、「要介護認定等の実施について」（平成</a:t>
            </a:r>
            <a:r>
              <a:rPr lang="en-US" altLang="ja-JP" sz="2000" dirty="0"/>
              <a:t>21</a:t>
            </a:r>
            <a:r>
              <a:rPr lang="ja-JP" altLang="ja-JP" sz="2000" dirty="0"/>
              <a:t>年９月</a:t>
            </a:r>
            <a:r>
              <a:rPr lang="en-US" altLang="ja-JP" sz="2000" dirty="0"/>
              <a:t>30</a:t>
            </a:r>
            <a:r>
              <a:rPr lang="ja-JP" altLang="ja-JP" sz="2000" dirty="0"/>
              <a:t>日付け老発</a:t>
            </a:r>
            <a:r>
              <a:rPr lang="en-US" altLang="ja-JP" sz="2000" dirty="0"/>
              <a:t>0930</a:t>
            </a:r>
            <a:r>
              <a:rPr lang="ja-JP" altLang="ja-JP" sz="2000" dirty="0"/>
              <a:t>第５号厚生労働省老健局長通知）において、「別添に示す様式と異なる様式を使用することは差し支えないが、介護保険法施行規則の各条に規定する申請書への記載事項に加え、別添に示す事項を含むものとする」と</a:t>
            </a:r>
            <a:r>
              <a:rPr lang="ja-JP" altLang="ja-JP" sz="2000" dirty="0" smtClean="0"/>
              <a:t>して</a:t>
            </a:r>
            <a:r>
              <a:rPr lang="ja-JP" altLang="en-US" sz="2000" dirty="0"/>
              <a:t>いる</a:t>
            </a:r>
            <a:r>
              <a:rPr lang="ja-JP" altLang="en-US" sz="2000" dirty="0" smtClean="0"/>
              <a:t>。</a:t>
            </a:r>
            <a:endParaRPr lang="en-US" altLang="ja-JP" sz="2000" dirty="0" smtClean="0">
              <a:solidFill>
                <a:prstClr val="black"/>
              </a:solidFill>
            </a:endParaRPr>
          </a:p>
        </p:txBody>
      </p:sp>
      <p:sp>
        <p:nvSpPr>
          <p:cNvPr id="8" name="正方形/長方形 7"/>
          <p:cNvSpPr/>
          <p:nvPr/>
        </p:nvSpPr>
        <p:spPr>
          <a:xfrm>
            <a:off x="568735" y="3284984"/>
            <a:ext cx="9073008" cy="93610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marL="342900" indent="-342900" fontAlgn="base">
              <a:spcAft>
                <a:spcPct val="0"/>
              </a:spcAft>
              <a:buFont typeface="Arial" panose="020B0604020202020204" pitchFamily="34" charset="0"/>
              <a:buChar char="•"/>
              <a:defRPr/>
            </a:pPr>
            <a:r>
              <a:rPr lang="ja-JP" altLang="ja-JP" sz="2000" dirty="0" smtClean="0"/>
              <a:t>各市町村</a:t>
            </a:r>
            <a:r>
              <a:rPr lang="ja-JP" altLang="ja-JP" sz="2000" dirty="0"/>
              <a:t>が住民のニーズを把握し、</a:t>
            </a:r>
            <a:r>
              <a:rPr lang="ja-JP" altLang="ja-JP" sz="2000" u="sng" dirty="0">
                <a:solidFill>
                  <a:srgbClr val="FF0000"/>
                </a:solidFill>
              </a:rPr>
              <a:t>各市町村の判断で記載項目の追加を行うことが</a:t>
            </a:r>
            <a:r>
              <a:rPr lang="ja-JP" altLang="ja-JP" sz="2000" u="sng" dirty="0" smtClean="0">
                <a:solidFill>
                  <a:srgbClr val="FF0000"/>
                </a:solidFill>
              </a:rPr>
              <a:t>可能</a:t>
            </a:r>
            <a:r>
              <a:rPr lang="ja-JP" altLang="ja-JP" sz="2000" dirty="0" smtClean="0"/>
              <a:t>。</a:t>
            </a:r>
            <a:endParaRPr lang="ja-JP" altLang="ja-JP" sz="2000" dirty="0"/>
          </a:p>
          <a:p>
            <a:pPr fontAlgn="base">
              <a:spcAft>
                <a:spcPct val="0"/>
              </a:spcAft>
              <a:defRPr/>
            </a:pPr>
            <a:endParaRPr lang="en-US" altLang="ja-JP" sz="2000" dirty="0" smtClean="0">
              <a:solidFill>
                <a:prstClr val="black"/>
              </a:solidFill>
            </a:endParaRPr>
          </a:p>
        </p:txBody>
      </p:sp>
      <p:sp>
        <p:nvSpPr>
          <p:cNvPr id="11" name="正方形/長方形 10"/>
          <p:cNvSpPr/>
          <p:nvPr/>
        </p:nvSpPr>
        <p:spPr>
          <a:xfrm>
            <a:off x="721135" y="4581128"/>
            <a:ext cx="9073008" cy="136815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（記載項目の追加例）</a:t>
            </a:r>
            <a:endParaRPr lang="en-US" altLang="ja-JP" sz="2000" dirty="0" smtClean="0">
              <a:solidFill>
                <a:prstClr val="black"/>
              </a:solidFill>
            </a:endParaRPr>
          </a:p>
          <a:p>
            <a:pPr fontAlgn="base">
              <a:spcAft>
                <a:spcPct val="0"/>
              </a:spcAft>
              <a:defRPr/>
            </a:pPr>
            <a:r>
              <a:rPr lang="ja-JP" altLang="en-US" sz="2000" dirty="0" smtClean="0"/>
              <a:t>　認定結果通知や介護保険証の紛失による再交付の未然防止のため、被保険者の住所欄に加え、「認定結果等の送付先住所欄」を追加</a:t>
            </a:r>
            <a:r>
              <a:rPr lang="ja-JP" altLang="ja-JP" sz="2000" dirty="0" smtClean="0"/>
              <a:t>。</a:t>
            </a:r>
            <a:endParaRPr lang="en-US" altLang="ja-JP" sz="2000" dirty="0" smtClean="0"/>
          </a:p>
          <a:p>
            <a:pPr fontAlgn="base">
              <a:spcAft>
                <a:spcPct val="0"/>
              </a:spcAft>
              <a:defRPr/>
            </a:pPr>
            <a:r>
              <a:rPr lang="ja-JP" altLang="en-US" sz="2000" dirty="0" smtClean="0"/>
              <a:t>　</a:t>
            </a:r>
            <a:endParaRPr lang="ja-JP" altLang="ja-JP" sz="2000" dirty="0"/>
          </a:p>
          <a:p>
            <a:pPr fontAlgn="base">
              <a:spcAft>
                <a:spcPct val="0"/>
              </a:spcAft>
              <a:defRPr/>
            </a:pPr>
            <a:endParaRPr lang="en-US" altLang="ja-JP" sz="2000" dirty="0" smtClean="0">
              <a:solidFill>
                <a:prstClr val="black"/>
              </a:solidFill>
            </a:endParaRPr>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63</a:t>
            </a:fld>
            <a:endParaRPr lang="ja-JP" altLang="en-US"/>
          </a:p>
        </p:txBody>
      </p:sp>
    </p:spTree>
    <p:extLst>
      <p:ext uri="{BB962C8B-B14F-4D97-AF65-F5344CB8AC3E}">
        <p14:creationId xmlns:p14="http://schemas.microsoft.com/office/powerpoint/2010/main" val="13457649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70011" y="1014037"/>
            <a:ext cx="9365991" cy="5289550"/>
          </a:xfrm>
        </p:spPr>
        <p:txBody>
          <a:bodyPr/>
          <a:lstStyle/>
          <a:p>
            <a:pPr eaLnBrk="1" hangingPunct="1"/>
            <a:r>
              <a:rPr lang="ja-JP" altLang="en-US" sz="2600" dirty="0" smtClean="0"/>
              <a:t>平成</a:t>
            </a:r>
            <a:r>
              <a:rPr lang="en-US" altLang="ja-JP" sz="2600" dirty="0" smtClean="0"/>
              <a:t>28</a:t>
            </a:r>
            <a:r>
              <a:rPr lang="ja-JP" altLang="en-US" sz="2600" dirty="0" smtClean="0"/>
              <a:t>年度会計検査院指摘</a:t>
            </a:r>
          </a:p>
          <a:p>
            <a:pPr lvl="1" eaLnBrk="1" hangingPunct="1"/>
            <a:r>
              <a:rPr lang="ja-JP" altLang="en-US" sz="2200" dirty="0"/>
              <a:t>厚生労働省において、保険者に対して、更新等認定調査を支援事業者等に</a:t>
            </a:r>
            <a:r>
              <a:rPr lang="ja-JP" altLang="en-US" sz="2200" dirty="0" smtClean="0"/>
              <a:t>委託して</a:t>
            </a:r>
            <a:r>
              <a:rPr lang="ja-JP" altLang="en-US" sz="2200" dirty="0"/>
              <a:t>実施する場合には、更新等認定調査の公正・中立を確保して要介護認定等</a:t>
            </a:r>
            <a:r>
              <a:rPr lang="ja-JP" altLang="en-US" sz="2200" dirty="0" smtClean="0"/>
              <a:t>の適正化</a:t>
            </a:r>
            <a:r>
              <a:rPr lang="ja-JP" altLang="en-US" sz="2200" dirty="0"/>
              <a:t>を図る見地から、原則として同一事業者等による認定調査を行うことが</a:t>
            </a:r>
            <a:r>
              <a:rPr lang="ja-JP" altLang="en-US" sz="2200" dirty="0" smtClean="0"/>
              <a:t>ない</a:t>
            </a:r>
            <a:r>
              <a:rPr lang="ja-JP" altLang="en-US" sz="2200" dirty="0"/>
              <a:t>ようにすること、また、担当ケアマネジャーによる認定調査を行うことが</a:t>
            </a:r>
            <a:r>
              <a:rPr lang="ja-JP" altLang="en-US" sz="2200" dirty="0" smtClean="0"/>
              <a:t>ないよう</a:t>
            </a:r>
            <a:r>
              <a:rPr lang="ja-JP" altLang="en-US" sz="2200" dirty="0"/>
              <a:t>にすることなどの技術的助言等を文書により行うことについて検討する</a:t>
            </a:r>
            <a:r>
              <a:rPr lang="ja-JP" altLang="en-US" sz="2200" dirty="0" smtClean="0"/>
              <a:t>こと。</a:t>
            </a:r>
          </a:p>
          <a:p>
            <a:pPr marL="457200" lvl="1" indent="0" eaLnBrk="1" hangingPunct="1">
              <a:buNone/>
            </a:pPr>
            <a:endParaRPr lang="ja-JP" altLang="en-US" sz="2200" dirty="0" smtClean="0"/>
          </a:p>
          <a:p>
            <a:pPr marL="457200" lvl="1" indent="0" eaLnBrk="1" hangingPunct="1">
              <a:buNone/>
            </a:pPr>
            <a:endParaRPr lang="ja-JP" altLang="en-US" sz="2200" dirty="0"/>
          </a:p>
          <a:p>
            <a:pPr marL="457200" lvl="1" indent="0" eaLnBrk="1" hangingPunct="1">
              <a:buNone/>
            </a:pPr>
            <a:endParaRPr lang="ja-JP" altLang="en-US" sz="2200" dirty="0" smtClean="0"/>
          </a:p>
          <a:p>
            <a:pPr marL="457200" lvl="1" indent="0" eaLnBrk="1" hangingPunct="1">
              <a:buNone/>
            </a:pPr>
            <a:r>
              <a:rPr lang="ja-JP" altLang="en-US" sz="2200" dirty="0" smtClean="0"/>
              <a:t>更新に係る認定調査の実施に当たっては、現在も公正・中立に十分に留意して頂いているものと承知しているが、上記の会計検査院指摘にも留意しつつ、引き続き地域の実情に応じ適切に認定調査を実施して頂くようお願いしたい。</a:t>
            </a:r>
          </a:p>
        </p:txBody>
      </p:sp>
      <p:sp>
        <p:nvSpPr>
          <p:cNvPr id="4" name="正方形/長方形 3"/>
          <p:cNvSpPr/>
          <p:nvPr/>
        </p:nvSpPr>
        <p:spPr>
          <a:xfrm>
            <a:off x="0" y="0"/>
            <a:ext cx="9906000" cy="61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（参考）更新</a:t>
            </a:r>
            <a:r>
              <a:rPr lang="ja-JP" altLang="en-US" sz="3200" dirty="0">
                <a:solidFill>
                  <a:prstClr val="white"/>
                </a:solidFill>
              </a:rPr>
              <a:t>認定調査の公正・中立</a:t>
            </a:r>
            <a:r>
              <a:rPr lang="ja-JP" altLang="en-US" sz="3200" dirty="0" smtClean="0">
                <a:solidFill>
                  <a:prstClr val="white"/>
                </a:solidFill>
              </a:rPr>
              <a:t>確保について</a:t>
            </a:r>
            <a:endParaRPr lang="ja-JP" altLang="en-US" sz="3200" dirty="0">
              <a:solidFill>
                <a:prstClr val="white"/>
              </a:solidFill>
            </a:endParaRPr>
          </a:p>
        </p:txBody>
      </p:sp>
      <p:sp>
        <p:nvSpPr>
          <p:cNvPr id="2" name="下矢印 1"/>
          <p:cNvSpPr/>
          <p:nvPr/>
        </p:nvSpPr>
        <p:spPr>
          <a:xfrm>
            <a:off x="3637128" y="3712199"/>
            <a:ext cx="2631744" cy="873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pPr>
              <a:defRPr/>
            </a:pPr>
            <a:fld id="{F008411C-B7F6-4B40-9225-487C215E7D64}" type="slidenum">
              <a:rPr lang="ja-JP" altLang="en-US" smtClean="0"/>
              <a:pPr>
                <a:defRPr/>
              </a:pPr>
              <a:t>64</a:t>
            </a:fld>
            <a:endParaRPr lang="ja-JP" altLang="en-US"/>
          </a:p>
        </p:txBody>
      </p:sp>
    </p:spTree>
    <p:extLst>
      <p:ext uri="{BB962C8B-B14F-4D97-AF65-F5344CB8AC3E}">
        <p14:creationId xmlns:p14="http://schemas.microsoft.com/office/powerpoint/2010/main" val="15387631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69000" y="1622322"/>
            <a:ext cx="8568000" cy="36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914326"/>
            <a:r>
              <a:rPr lang="ja-JP" altLang="en-US" sz="4800" dirty="0" smtClean="0">
                <a:solidFill>
                  <a:prstClr val="black"/>
                </a:solidFill>
                <a:latin typeface="+mn-ea"/>
              </a:rPr>
              <a:t>② 主治医意見書について</a:t>
            </a:r>
            <a:endParaRPr lang="ja-JP" altLang="en-US" sz="4800" dirty="0">
              <a:solidFill>
                <a:prstClr val="black"/>
              </a:solidFill>
              <a:latin typeface="+mn-ea"/>
            </a:endParaRPr>
          </a:p>
        </p:txBody>
      </p:sp>
      <p:sp>
        <p:nvSpPr>
          <p:cNvPr id="4" name="スライド番号プレースホルダー 3"/>
          <p:cNvSpPr>
            <a:spLocks noGrp="1"/>
          </p:cNvSpPr>
          <p:nvPr>
            <p:ph type="sldNum" sz="quarter" idx="12"/>
          </p:nvPr>
        </p:nvSpPr>
        <p:spPr/>
        <p:txBody>
          <a:bodyPr/>
          <a:lstStyle/>
          <a:p>
            <a:pPr>
              <a:defRPr/>
            </a:pPr>
            <a:fld id="{5AD5E63D-5C85-408A-B1DD-F359174051D3}" type="slidenum">
              <a:rPr lang="ja-JP" altLang="en-US" smtClean="0"/>
              <a:pPr>
                <a:defRPr/>
              </a:pPr>
              <a:t>65</a:t>
            </a:fld>
            <a:endParaRPr lang="ja-JP" altLang="en-US"/>
          </a:p>
        </p:txBody>
      </p:sp>
    </p:spTree>
    <p:extLst>
      <p:ext uri="{BB962C8B-B14F-4D97-AF65-F5344CB8AC3E}">
        <p14:creationId xmlns:p14="http://schemas.microsoft.com/office/powerpoint/2010/main" val="25225529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309000" y="1073605"/>
            <a:ext cx="9360000" cy="4792678"/>
          </a:xfrm>
          <a:prstGeom prst="rect">
            <a:avLst/>
          </a:prstGeom>
        </p:spPr>
        <p:txBody>
          <a:bodyPr anchor="ctr"/>
          <a:lstStyle/>
          <a:p>
            <a:pPr marL="95250" indent="-95250" fontAlgn="base">
              <a:spcAft>
                <a:spcPct val="0"/>
              </a:spcAft>
              <a:defRPr/>
            </a:pPr>
            <a:r>
              <a:rPr lang="ja-JP" altLang="en-US" sz="2400" dirty="0" smtClean="0">
                <a:solidFill>
                  <a:prstClr val="black"/>
                </a:solidFill>
                <a:latin typeface="Arial" pitchFamily="34" charset="0"/>
              </a:rPr>
              <a:t>・　介護保険法上、要介護認定は、申請日から３０日以内に行わなければならない。しかしながら、現状では、申請日から３６日程度かかっている。</a:t>
            </a:r>
            <a:endParaRPr lang="en-US" altLang="ja-JP" sz="2400" dirty="0" smtClean="0">
              <a:solidFill>
                <a:prstClr val="black"/>
              </a:solidFill>
              <a:latin typeface="Arial" pitchFamily="34" charset="0"/>
            </a:endParaRPr>
          </a:p>
          <a:p>
            <a:pPr marL="95250" indent="-95250" fontAlgn="base">
              <a:spcAft>
                <a:spcPct val="0"/>
              </a:spcAft>
              <a:defRPr/>
            </a:pPr>
            <a:endParaRPr lang="en-US" altLang="ja-JP" sz="2400" dirty="0">
              <a:solidFill>
                <a:prstClr val="black"/>
              </a:solidFill>
            </a:endParaRPr>
          </a:p>
          <a:p>
            <a:pPr marL="95250" indent="-95250" fontAlgn="base">
              <a:spcAft>
                <a:spcPct val="0"/>
              </a:spcAft>
              <a:defRPr/>
            </a:pPr>
            <a:r>
              <a:rPr lang="ja-JP" altLang="en-US" sz="2400" dirty="0" smtClean="0">
                <a:solidFill>
                  <a:prstClr val="black"/>
                </a:solidFill>
                <a:latin typeface="Arial" pitchFamily="34" charset="0"/>
              </a:rPr>
              <a:t>・　こうした背景の１つに、主治医意見書の提出が遅延していることが指摘されている。</a:t>
            </a:r>
            <a:endParaRPr lang="en-US" altLang="ja-JP" sz="2400" dirty="0" smtClean="0">
              <a:solidFill>
                <a:prstClr val="black"/>
              </a:solidFill>
              <a:latin typeface="Arial" pitchFamily="34" charset="0"/>
            </a:endParaRPr>
          </a:p>
          <a:p>
            <a:pPr marL="95250" indent="-95250" fontAlgn="base">
              <a:spcAft>
                <a:spcPct val="0"/>
              </a:spcAft>
              <a:defRPr/>
            </a:pPr>
            <a:endParaRPr lang="en-US" altLang="ja-JP" sz="2400" dirty="0">
              <a:solidFill>
                <a:prstClr val="black"/>
              </a:solidFill>
            </a:endParaRPr>
          </a:p>
          <a:p>
            <a:pPr marL="95250" indent="-95250" fontAlgn="base">
              <a:spcAft>
                <a:spcPct val="0"/>
              </a:spcAft>
              <a:defRPr/>
            </a:pPr>
            <a:r>
              <a:rPr lang="ja-JP" altLang="en-US" sz="2400" dirty="0" smtClean="0">
                <a:solidFill>
                  <a:prstClr val="black"/>
                </a:solidFill>
                <a:latin typeface="Arial" pitchFamily="34" charset="0"/>
              </a:rPr>
              <a:t>・　また、市町村では、主治医意見書の提出の遅延に伴う督促に負担がかかっている。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marL="273050" indent="-273050" fontAlgn="base">
              <a:spcAft>
                <a:spcPct val="0"/>
              </a:spcAft>
              <a:defRPr/>
            </a:pPr>
            <a:r>
              <a:rPr lang="ja-JP" altLang="en-US" sz="2400" dirty="0" smtClean="0">
                <a:solidFill>
                  <a:prstClr val="black"/>
                </a:solidFill>
                <a:latin typeface="Arial" pitchFamily="34" charset="0"/>
              </a:rPr>
              <a:t>⇒　申請者が可能な限り早くサービス利用を開始することができるようにするためにも、主治医意見書の早期提出が必要。</a:t>
            </a:r>
            <a:endParaRPr lang="ja-JP" altLang="en-US" sz="24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66</a:t>
            </a:fld>
            <a:endParaRPr lang="ja-JP" altLang="en-US"/>
          </a:p>
        </p:txBody>
      </p:sp>
    </p:spTree>
    <p:extLst>
      <p:ext uri="{BB962C8B-B14F-4D97-AF65-F5344CB8AC3E}">
        <p14:creationId xmlns:p14="http://schemas.microsoft.com/office/powerpoint/2010/main" val="1997790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61429" y="3302000"/>
            <a:ext cx="9190567" cy="3017055"/>
          </a:xfrm>
          <a:prstGeom prst="rect">
            <a:avLst/>
          </a:prstGeom>
          <a:noFill/>
          <a:ln w="9525">
            <a:noFill/>
            <a:miter lim="800000"/>
            <a:headEnd/>
            <a:tailEnd/>
          </a:ln>
        </p:spPr>
      </p:pic>
      <p:sp>
        <p:nvSpPr>
          <p:cNvPr id="4" name="正方形/長方形 3"/>
          <p:cNvSpPr/>
          <p:nvPr/>
        </p:nvSpPr>
        <p:spPr>
          <a:xfrm>
            <a:off x="286237" y="1725178"/>
            <a:ext cx="9237215" cy="1200329"/>
          </a:xfrm>
          <a:prstGeom prst="rect">
            <a:avLst/>
          </a:prstGeom>
        </p:spPr>
        <p:txBody>
          <a:bodyPr wrap="square">
            <a:spAutoFit/>
          </a:bodyPr>
          <a:lstStyle/>
          <a:p>
            <a:pPr fontAlgn="base">
              <a:spcBef>
                <a:spcPct val="0"/>
              </a:spcBef>
              <a:spcAft>
                <a:spcPct val="0"/>
              </a:spcAft>
            </a:pPr>
            <a:r>
              <a:rPr lang="ja-JP" altLang="en-US" sz="2200" dirty="0" smtClean="0">
                <a:solidFill>
                  <a:prstClr val="black"/>
                </a:solidFill>
                <a:latin typeface="Arial" pitchFamily="34" charset="0"/>
              </a:rPr>
              <a:t>　</a:t>
            </a:r>
            <a:r>
              <a:rPr lang="ja-JP" altLang="en-US" sz="2400" dirty="0" smtClean="0">
                <a:solidFill>
                  <a:prstClr val="black"/>
                </a:solidFill>
                <a:latin typeface="Arial" pitchFamily="34" charset="0"/>
              </a:rPr>
              <a:t>介護保険法上、要介護認定は、申請日から３０日以内に行わなければならないこととなっているが、現状では、中央値が３６日であり、５０日以上かかっている自治体も</a:t>
            </a:r>
            <a:r>
              <a:rPr lang="ja-JP" altLang="en-US" sz="2400" dirty="0">
                <a:solidFill>
                  <a:prstClr val="black"/>
                </a:solidFill>
                <a:latin typeface="Arial" pitchFamily="34" charset="0"/>
              </a:rPr>
              <a:t>ある</a:t>
            </a:r>
            <a:r>
              <a:rPr lang="ja-JP" altLang="en-US" sz="2400" dirty="0" smtClean="0">
                <a:solidFill>
                  <a:prstClr val="black"/>
                </a:solidFill>
                <a:latin typeface="Arial" pitchFamily="34" charset="0"/>
              </a:rPr>
              <a:t>。</a:t>
            </a:r>
            <a:endParaRPr lang="ja-JP" altLang="en-US" sz="2400" dirty="0">
              <a:solidFill>
                <a:prstClr val="black"/>
              </a:solidFill>
              <a:latin typeface="Arial" pitchFamily="34" charset="0"/>
            </a:endParaRPr>
          </a:p>
        </p:txBody>
      </p:sp>
      <p:sp>
        <p:nvSpPr>
          <p:cNvPr id="5" name="正方形/長方形 4"/>
          <p:cNvSpPr/>
          <p:nvPr/>
        </p:nvSpPr>
        <p:spPr>
          <a:xfrm>
            <a:off x="194492" y="1018580"/>
            <a:ext cx="735059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要介護認定申請から要介護認定にかかる日数</a:t>
            </a:r>
            <a:r>
              <a:rPr lang="en-US" altLang="ja-JP" sz="2400" dirty="0" smtClean="0">
                <a:solidFill>
                  <a:prstClr val="black"/>
                </a:solidFill>
              </a:rPr>
              <a:t>】</a:t>
            </a:r>
            <a:endParaRPr lang="ja-JP" altLang="en-US" sz="2400" dirty="0">
              <a:solidFill>
                <a:prstClr val="black"/>
              </a:solidFill>
            </a:endParaRPr>
          </a:p>
        </p:txBody>
      </p:sp>
      <p:sp>
        <p:nvSpPr>
          <p:cNvPr id="6" name="正方形/長方形 5"/>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7181868" y="2970871"/>
            <a:ext cx="223710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集計対象自治体数：</a:t>
            </a:r>
            <a:r>
              <a:rPr lang="en-US" altLang="ja-JP" sz="1400" dirty="0" smtClean="0">
                <a:solidFill>
                  <a:prstClr val="black"/>
                </a:solidFill>
              </a:rPr>
              <a:t>658</a:t>
            </a:r>
            <a:endParaRPr lang="ja-JP" altLang="en-US" sz="1400" dirty="0">
              <a:solidFill>
                <a:prstClr val="black"/>
              </a:solidFill>
            </a:endParaRPr>
          </a:p>
        </p:txBody>
      </p:sp>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67</a:t>
            </a:fld>
            <a:endParaRPr lang="ja-JP" altLang="en-US"/>
          </a:p>
        </p:txBody>
      </p:sp>
    </p:spTree>
    <p:extLst>
      <p:ext uri="{BB962C8B-B14F-4D97-AF65-F5344CB8AC3E}">
        <p14:creationId xmlns:p14="http://schemas.microsoft.com/office/powerpoint/2010/main" val="1820296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906001" cy="2174000"/>
          </a:xfrm>
          <a:prstGeom prst="rect">
            <a:avLst/>
          </a:prstGeom>
          <a:noFill/>
          <a:ln w="9525">
            <a:noFill/>
            <a:miter lim="800000"/>
            <a:headEnd/>
            <a:tailEnd/>
          </a:ln>
          <a:effectLst/>
        </p:spPr>
      </p:pic>
      <p:sp>
        <p:nvSpPr>
          <p:cNvPr id="8" name="正方形/長方形 7"/>
          <p:cNvSpPr/>
          <p:nvPr/>
        </p:nvSpPr>
        <p:spPr>
          <a:xfrm>
            <a:off x="208230" y="1272580"/>
            <a:ext cx="64783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期限内に提出される主治医意見書の割合</a:t>
            </a:r>
            <a:r>
              <a:rPr lang="en-US" altLang="ja-JP" sz="2400" dirty="0" smtClean="0">
                <a:solidFill>
                  <a:prstClr val="black"/>
                </a:solidFill>
              </a:rPr>
              <a:t>】</a:t>
            </a:r>
            <a:endParaRPr lang="ja-JP" altLang="en-US" sz="2400" dirty="0">
              <a:solidFill>
                <a:prstClr val="black"/>
              </a:solidFill>
            </a:endParaRPr>
          </a:p>
        </p:txBody>
      </p:sp>
      <p:sp>
        <p:nvSpPr>
          <p:cNvPr id="9" name="正方形/長方形 8"/>
          <p:cNvSpPr/>
          <p:nvPr/>
        </p:nvSpPr>
        <p:spPr>
          <a:xfrm>
            <a:off x="272500" y="2078915"/>
            <a:ext cx="9439049"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期限内に提出される主治医意見書の割合は、「</a:t>
            </a:r>
            <a:r>
              <a:rPr lang="en-US" altLang="ja-JP" sz="2400" dirty="0" smtClean="0">
                <a:solidFill>
                  <a:prstClr val="black"/>
                </a:solidFill>
                <a:latin typeface="Arial" pitchFamily="34" charset="0"/>
              </a:rPr>
              <a:t>4</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32.4</a:t>
            </a:r>
            <a:r>
              <a:rPr lang="ja-JP" altLang="ja-JP" sz="2400" dirty="0" smtClean="0">
                <a:solidFill>
                  <a:prstClr val="black"/>
                </a:solidFill>
                <a:latin typeface="Arial" pitchFamily="34" charset="0"/>
              </a:rPr>
              <a:t>％と最も高く、次いで「</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28.3</a:t>
            </a:r>
            <a:r>
              <a:rPr lang="ja-JP" altLang="ja-JP" sz="2400" dirty="0" smtClean="0">
                <a:solidFill>
                  <a:prstClr val="black"/>
                </a:solidFill>
                <a:latin typeface="Arial" pitchFamily="34" charset="0"/>
              </a:rPr>
              <a:t>％、「</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10</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16.1</a:t>
            </a:r>
            <a:r>
              <a:rPr lang="ja-JP" altLang="ja-JP" sz="2400" dirty="0" smtClean="0">
                <a:solidFill>
                  <a:prstClr val="black"/>
                </a:solidFill>
                <a:latin typeface="Arial" pitchFamily="34" charset="0"/>
              </a:rPr>
              <a:t>％であった。</a:t>
            </a:r>
            <a:endParaRPr lang="ja-JP" altLang="en-US" sz="2400" dirty="0">
              <a:solidFill>
                <a:prstClr val="black"/>
              </a:solidFill>
              <a:latin typeface="Arial" pitchFamily="34" charset="0"/>
            </a:endParaRPr>
          </a:p>
        </p:txBody>
      </p:sp>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1" name="正方形/長方形 10"/>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957838" y="3366898"/>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68</a:t>
            </a:fld>
            <a:endParaRPr lang="ja-JP" altLang="en-US"/>
          </a:p>
        </p:txBody>
      </p:sp>
    </p:spTree>
    <p:extLst>
      <p:ext uri="{BB962C8B-B14F-4D97-AF65-F5344CB8AC3E}">
        <p14:creationId xmlns:p14="http://schemas.microsoft.com/office/powerpoint/2010/main" val="143461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784" y="993200"/>
            <a:ext cx="897043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6</a:t>
            </a:fld>
            <a:endParaRPr lang="ja-JP" altLang="en-US"/>
          </a:p>
        </p:txBody>
      </p:sp>
    </p:spTree>
    <p:extLst>
      <p:ext uri="{BB962C8B-B14F-4D97-AF65-F5344CB8AC3E}">
        <p14:creationId xmlns:p14="http://schemas.microsoft.com/office/powerpoint/2010/main" val="1746609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pic>
        <p:nvPicPr>
          <p:cNvPr id="11" name="Picture 2"/>
          <p:cNvPicPr>
            <a:picLocks noChangeAspect="1" noChangeArrowheads="1"/>
          </p:cNvPicPr>
          <p:nvPr/>
        </p:nvPicPr>
        <p:blipFill>
          <a:blip r:embed="rId2" cstate="print"/>
          <a:srcRect/>
          <a:stretch>
            <a:fillRect/>
          </a:stretch>
        </p:blipFill>
        <p:spPr bwMode="auto">
          <a:xfrm>
            <a:off x="267959" y="2972296"/>
            <a:ext cx="9133781" cy="3441204"/>
          </a:xfrm>
          <a:prstGeom prst="rect">
            <a:avLst/>
          </a:prstGeom>
          <a:noFill/>
          <a:ln w="9525">
            <a:noFill/>
            <a:miter lim="800000"/>
            <a:headEnd/>
            <a:tailEnd/>
          </a:ln>
          <a:effectLst/>
        </p:spPr>
      </p:pic>
      <p:sp>
        <p:nvSpPr>
          <p:cNvPr id="12" name="正方形/長方形 11"/>
          <p:cNvSpPr/>
          <p:nvPr/>
        </p:nvSpPr>
        <p:spPr>
          <a:xfrm>
            <a:off x="286238" y="1618499"/>
            <a:ext cx="9283031"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主治医意見書の平均回収日数について、「</a:t>
            </a:r>
            <a:r>
              <a:rPr lang="en-US" altLang="ja-JP" sz="2400" dirty="0" smtClean="0">
                <a:solidFill>
                  <a:prstClr val="black"/>
                </a:solidFill>
                <a:latin typeface="Arial" pitchFamily="34" charset="0"/>
              </a:rPr>
              <a:t>14</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186</a:t>
            </a:r>
            <a:r>
              <a:rPr lang="ja-JP" altLang="ja-JP" sz="2400" dirty="0" smtClean="0">
                <a:solidFill>
                  <a:prstClr val="black"/>
                </a:solidFill>
                <a:latin typeface="Arial" pitchFamily="34" charset="0"/>
              </a:rPr>
              <a:t>件と最も多く、次いで「</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136</a:t>
            </a:r>
            <a:r>
              <a:rPr lang="ja-JP" altLang="ja-JP" sz="2400" dirty="0" smtClean="0">
                <a:solidFill>
                  <a:prstClr val="black"/>
                </a:solidFill>
                <a:latin typeface="Arial" pitchFamily="34" charset="0"/>
              </a:rPr>
              <a:t>件、「</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17</a:t>
            </a:r>
            <a:r>
              <a:rPr lang="ja-JP" altLang="ja-JP" sz="2400" dirty="0" smtClean="0">
                <a:solidFill>
                  <a:prstClr val="black"/>
                </a:solidFill>
                <a:latin typeface="Arial" pitchFamily="34" charset="0"/>
              </a:rPr>
              <a:t>日未満」及び「</a:t>
            </a:r>
            <a:r>
              <a:rPr lang="en-US" altLang="ja-JP" sz="2400" dirty="0" smtClean="0">
                <a:solidFill>
                  <a:prstClr val="black"/>
                </a:solidFill>
                <a:latin typeface="Arial" pitchFamily="34" charset="0"/>
              </a:rPr>
              <a:t>20</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21</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109</a:t>
            </a:r>
            <a:r>
              <a:rPr lang="ja-JP" altLang="ja-JP" sz="2400" dirty="0" smtClean="0">
                <a:solidFill>
                  <a:prstClr val="black"/>
                </a:solidFill>
                <a:latin typeface="Arial" pitchFamily="34" charset="0"/>
              </a:rPr>
              <a:t>件であった。</a:t>
            </a:r>
            <a:endParaRPr lang="ja-JP" altLang="en-US" sz="2400" dirty="0">
              <a:solidFill>
                <a:prstClr val="black"/>
              </a:solidFill>
              <a:latin typeface="Arial" pitchFamily="34" charset="0"/>
            </a:endParaRPr>
          </a:p>
        </p:txBody>
      </p:sp>
      <p:sp>
        <p:nvSpPr>
          <p:cNvPr id="14" name="正方形/長方形 13"/>
          <p:cNvSpPr/>
          <p:nvPr/>
        </p:nvSpPr>
        <p:spPr>
          <a:xfrm>
            <a:off x="12882" y="1018580"/>
            <a:ext cx="510523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主治医意見書の平均回収日数</a:t>
            </a:r>
            <a:r>
              <a:rPr lang="en-US" altLang="ja-JP" sz="2400" dirty="0" smtClean="0">
                <a:solidFill>
                  <a:prstClr val="black"/>
                </a:solidFill>
              </a:rPr>
              <a:t>】</a:t>
            </a:r>
            <a:endParaRPr lang="ja-JP" altLang="en-US" sz="24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792738" y="2909911"/>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n=1,151</a:t>
            </a:r>
            <a:r>
              <a:rPr lang="ja-JP" altLang="en-US" sz="1400" dirty="0" smtClean="0">
                <a:solidFill>
                  <a:prstClr val="black"/>
                </a:solidFill>
              </a:rPr>
              <a:t>自治体</a:t>
            </a:r>
            <a:endParaRPr lang="ja-JP" altLang="en-US" sz="14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69</a:t>
            </a:fld>
            <a:endParaRPr lang="ja-JP" altLang="en-US"/>
          </a:p>
        </p:txBody>
      </p:sp>
    </p:spTree>
    <p:extLst>
      <p:ext uri="{BB962C8B-B14F-4D97-AF65-F5344CB8AC3E}">
        <p14:creationId xmlns:p14="http://schemas.microsoft.com/office/powerpoint/2010/main" val="37851585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941" y="1183680"/>
            <a:ext cx="710294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主治医意見書に係るもっとも負担の大きい業務</a:t>
            </a:r>
            <a:r>
              <a:rPr lang="en-US" altLang="ja-JP" sz="2400" dirty="0" smtClean="0">
                <a:solidFill>
                  <a:prstClr val="black"/>
                </a:solidFill>
              </a:rPr>
              <a:t>】</a:t>
            </a:r>
            <a:endParaRPr lang="ja-JP" altLang="en-US" sz="2400" dirty="0">
              <a:solidFill>
                <a:prstClr val="black"/>
              </a:solidFill>
            </a:endParaRPr>
          </a:p>
        </p:txBody>
      </p:sp>
      <p:sp>
        <p:nvSpPr>
          <p:cNvPr id="4" name="正方形/長方形 3"/>
          <p:cNvSpPr/>
          <p:nvPr/>
        </p:nvSpPr>
        <p:spPr>
          <a:xfrm>
            <a:off x="272480" y="4049419"/>
            <a:ext cx="963352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endParaRPr lang="en-US" altLang="ja-JP" dirty="0" smtClean="0">
              <a:solidFill>
                <a:prstClr val="black"/>
              </a:solidFill>
            </a:endParaRPr>
          </a:p>
        </p:txBody>
      </p:sp>
      <p:pic>
        <p:nvPicPr>
          <p:cNvPr id="5" name="Picture 2"/>
          <p:cNvPicPr>
            <a:picLocks noChangeAspect="1" noChangeArrowheads="1"/>
          </p:cNvPicPr>
          <p:nvPr/>
        </p:nvPicPr>
        <p:blipFill>
          <a:blip r:embed="rId2" cstate="print"/>
          <a:srcRect/>
          <a:stretch>
            <a:fillRect/>
          </a:stretch>
        </p:blipFill>
        <p:spPr bwMode="auto">
          <a:xfrm>
            <a:off x="-1" y="3660160"/>
            <a:ext cx="9906001" cy="2174000"/>
          </a:xfrm>
          <a:prstGeom prst="rect">
            <a:avLst/>
          </a:prstGeom>
          <a:noFill/>
          <a:ln w="9525">
            <a:noFill/>
            <a:miter lim="800000"/>
            <a:headEnd/>
            <a:tailEnd/>
          </a:ln>
          <a:effectLst/>
        </p:spPr>
      </p:pic>
      <p:sp>
        <p:nvSpPr>
          <p:cNvPr id="7" name="Rectangle 4"/>
          <p:cNvSpPr>
            <a:spLocks noChangeArrowheads="1"/>
          </p:cNvSpPr>
          <p:nvPr/>
        </p:nvSpPr>
        <p:spPr bwMode="auto">
          <a:xfrm>
            <a:off x="212930" y="1855003"/>
            <a:ext cx="95555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ja-JP" altLang="en-US" sz="2400" dirty="0" smtClean="0">
                <a:solidFill>
                  <a:prstClr val="black"/>
                </a:solidFill>
                <a:latin typeface="ＭＳ Ｐゴシック"/>
                <a:cs typeface="Times New Roman" pitchFamily="18" charset="0"/>
              </a:rPr>
              <a:t>主治医意見書にかかる業務のうち最も負担の大きい業務としては、「主治医意見書の回収にあたっての督促」が</a:t>
            </a:r>
            <a:r>
              <a:rPr lang="en-US" altLang="ja-JP" sz="2400" dirty="0" smtClean="0">
                <a:solidFill>
                  <a:prstClr val="black"/>
                </a:solidFill>
                <a:latin typeface="ＭＳ Ｐゴシック"/>
                <a:cs typeface="Times New Roman" pitchFamily="18" charset="0"/>
              </a:rPr>
              <a:t>52.2</a:t>
            </a:r>
            <a:r>
              <a:rPr lang="ja-JP" altLang="en-US" sz="2400" dirty="0" smtClean="0">
                <a:solidFill>
                  <a:prstClr val="black"/>
                </a:solidFill>
                <a:latin typeface="ＭＳ Ｐゴシック"/>
                <a:cs typeface="Times New Roman" pitchFamily="18" charset="0"/>
              </a:rPr>
              <a:t>％と半数以上を占めており、次いで「主治医意見書の記載内容についての確認」が</a:t>
            </a:r>
            <a:r>
              <a:rPr lang="en-US" altLang="ja-JP" sz="2400" dirty="0" smtClean="0">
                <a:solidFill>
                  <a:prstClr val="black"/>
                </a:solidFill>
                <a:latin typeface="ＭＳ Ｐゴシック"/>
                <a:cs typeface="Times New Roman" pitchFamily="18" charset="0"/>
              </a:rPr>
              <a:t>22.8</a:t>
            </a:r>
            <a:r>
              <a:rPr lang="ja-JP" altLang="en-US" sz="2400" dirty="0" smtClean="0">
                <a:solidFill>
                  <a:prstClr val="black"/>
                </a:solidFill>
                <a:latin typeface="ＭＳ Ｐゴシック"/>
                <a:cs typeface="Times New Roman" pitchFamily="18" charset="0"/>
              </a:rPr>
              <a:t>％、「主治医意見書の依頼」が</a:t>
            </a:r>
            <a:r>
              <a:rPr lang="en-US" altLang="ja-JP" sz="2400" dirty="0" smtClean="0">
                <a:solidFill>
                  <a:prstClr val="black"/>
                </a:solidFill>
                <a:latin typeface="ＭＳ Ｐゴシック"/>
                <a:cs typeface="Times New Roman" pitchFamily="18" charset="0"/>
              </a:rPr>
              <a:t>21.1</a:t>
            </a:r>
            <a:r>
              <a:rPr lang="ja-JP" altLang="en-US" sz="2400" dirty="0" smtClean="0">
                <a:solidFill>
                  <a:prstClr val="black"/>
                </a:solidFill>
                <a:latin typeface="ＭＳ Ｐゴシック"/>
                <a:cs typeface="Times New Roman" pitchFamily="18" charset="0"/>
              </a:rPr>
              <a:t>％であった。</a:t>
            </a:r>
            <a:endParaRPr lang="ja-JP" altLang="en-US" sz="2400" dirty="0" smtClean="0">
              <a:solidFill>
                <a:prstClr val="black"/>
              </a:solidFill>
              <a:latin typeface="ＭＳ Ｐゴシック"/>
              <a:cs typeface="ＭＳ Ｐゴシック" pitchFamily="50" charset="-128"/>
            </a:endParaRPr>
          </a:p>
        </p:txBody>
      </p:sp>
      <p:sp>
        <p:nvSpPr>
          <p:cNvPr id="8" name="正方形/長方形 7"/>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0" name="正方形/長方形 9"/>
          <p:cNvSpPr/>
          <p:nvPr/>
        </p:nvSpPr>
        <p:spPr>
          <a:xfrm>
            <a:off x="7891798" y="3412622"/>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70</a:t>
            </a:fld>
            <a:endParaRPr lang="ja-JP" altLang="en-US"/>
          </a:p>
        </p:txBody>
      </p:sp>
    </p:spTree>
    <p:extLst>
      <p:ext uri="{BB962C8B-B14F-4D97-AF65-F5344CB8AC3E}">
        <p14:creationId xmlns:p14="http://schemas.microsoft.com/office/powerpoint/2010/main" val="324833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4263" cy="400050"/>
          </a:xfrm>
        </p:spPr>
        <p:txBody>
          <a:bodyPr anchor="ctr" anchorCtr="0"/>
          <a:lstStyle/>
          <a:p>
            <a:pPr marL="0" indent="0" eaLnBrk="1" hangingPunct="1">
              <a:lnSpc>
                <a:spcPct val="90000"/>
              </a:lnSpc>
              <a:buNone/>
            </a:pPr>
            <a:r>
              <a:rPr lang="ja-JP" altLang="en-US" sz="1600" dirty="0" smtClean="0"/>
              <a:t>■　審査判定における主治医意見書の各項目の重視度（</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主治医意見書の活用状況（１）</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8" name="図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77" y="1171257"/>
            <a:ext cx="8928847" cy="5112000"/>
          </a:xfrm>
          <a:prstGeom prst="rect">
            <a:avLst/>
          </a:prstGeom>
          <a:noFill/>
          <a:ln>
            <a:noFill/>
          </a:ln>
        </p:spPr>
      </p:pic>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71</a:t>
            </a:fld>
            <a:endParaRPr lang="ja-JP" altLang="en-US"/>
          </a:p>
        </p:txBody>
      </p:sp>
    </p:spTree>
    <p:extLst>
      <p:ext uri="{BB962C8B-B14F-4D97-AF65-F5344CB8AC3E}">
        <p14:creationId xmlns:p14="http://schemas.microsoft.com/office/powerpoint/2010/main" val="3263154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2675" cy="400050"/>
          </a:xfrm>
        </p:spPr>
        <p:txBody>
          <a:bodyPr anchor="ctr" anchorCtr="0"/>
          <a:lstStyle/>
          <a:p>
            <a:pPr marL="0" indent="0" eaLnBrk="1" hangingPunct="1">
              <a:lnSpc>
                <a:spcPct val="90000"/>
              </a:lnSpc>
              <a:buNone/>
            </a:pPr>
            <a:r>
              <a:rPr lang="ja-JP" altLang="en-US" sz="1600" dirty="0" smtClean="0"/>
              <a:t>■　審査</a:t>
            </a:r>
            <a:r>
              <a:rPr lang="ja-JP" altLang="en-US" sz="1600" dirty="0"/>
              <a:t>判定における主治医意見書の自由記載の重視度（</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a:t>
            </a:r>
            <a:r>
              <a:rPr lang="ja-JP" altLang="en-US" sz="2800" dirty="0">
                <a:solidFill>
                  <a:prstClr val="white"/>
                </a:solidFill>
              </a:rPr>
              <a:t>状況</a:t>
            </a:r>
            <a:r>
              <a:rPr lang="ja-JP" altLang="en-US" sz="2800" dirty="0" smtClean="0">
                <a:solidFill>
                  <a:prstClr val="white"/>
                </a:solidFill>
              </a:rPr>
              <a:t>（２）</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8" name="図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522" y="1082308"/>
            <a:ext cx="7594956" cy="2412000"/>
          </a:xfrm>
          <a:prstGeom prst="rect">
            <a:avLst/>
          </a:prstGeom>
          <a:noFill/>
          <a:ln>
            <a:noFill/>
          </a:ln>
        </p:spPr>
      </p:pic>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00" y="4024368"/>
            <a:ext cx="7596000" cy="2412000"/>
          </a:xfrm>
          <a:prstGeom prst="rect">
            <a:avLst/>
          </a:prstGeom>
          <a:noFill/>
          <a:ln>
            <a:noFill/>
          </a:ln>
        </p:spPr>
      </p:pic>
      <p:sp>
        <p:nvSpPr>
          <p:cNvPr id="10" name="Rectangle 3"/>
          <p:cNvSpPr txBox="1">
            <a:spLocks noChangeArrowheads="1"/>
          </p:cNvSpPr>
          <p:nvPr/>
        </p:nvSpPr>
        <p:spPr bwMode="auto">
          <a:xfrm>
            <a:off x="9144" y="3652426"/>
            <a:ext cx="8703669" cy="4005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lnSpc>
                <a:spcPct val="90000"/>
              </a:lnSpc>
              <a:buFont typeface="Arial" charset="0"/>
              <a:buNone/>
            </a:pPr>
            <a:r>
              <a:rPr lang="ja-JP" altLang="en-US" sz="1600" dirty="0" smtClean="0"/>
              <a:t>■　主治医意見書の自由記載の充実度（</a:t>
            </a:r>
            <a:r>
              <a:rPr lang="en-US" altLang="ja-JP" sz="1600" dirty="0" smtClean="0"/>
              <a:t>n=3,623</a:t>
            </a:r>
            <a:r>
              <a:rPr lang="ja-JP" altLang="en-US" sz="1600" dirty="0" smtClean="0"/>
              <a:t>）</a:t>
            </a:r>
            <a:endParaRPr lang="en-US" altLang="ja-JP" sz="1600" dirty="0" smtClean="0"/>
          </a:p>
        </p:txBody>
      </p:sp>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72</a:t>
            </a:fld>
            <a:endParaRPr lang="ja-JP" altLang="en-US"/>
          </a:p>
        </p:txBody>
      </p:sp>
    </p:spTree>
    <p:extLst>
      <p:ext uri="{BB962C8B-B14F-4D97-AF65-F5344CB8AC3E}">
        <p14:creationId xmlns:p14="http://schemas.microsoft.com/office/powerpoint/2010/main" val="1531045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4294967295"/>
          </p:nvPr>
        </p:nvSpPr>
        <p:spPr>
          <a:xfrm>
            <a:off x="0" y="711200"/>
            <a:ext cx="8704263" cy="400050"/>
          </a:xfrm>
        </p:spPr>
        <p:txBody>
          <a:bodyPr anchor="ctr" anchorCtr="0"/>
          <a:lstStyle/>
          <a:p>
            <a:pPr marL="0" indent="0" eaLnBrk="1" hangingPunct="1">
              <a:lnSpc>
                <a:spcPct val="90000"/>
              </a:lnSpc>
              <a:buNone/>
            </a:pPr>
            <a:r>
              <a:rPr lang="ja-JP" altLang="en-US" sz="1600" dirty="0" smtClean="0"/>
              <a:t>■　介護認定審査会委員が主治医意見書に改善を期待する点（</a:t>
            </a:r>
            <a:r>
              <a:rPr lang="en-US" altLang="ja-JP" sz="1600" dirty="0" smtClean="0"/>
              <a:t>n=3,623</a:t>
            </a:r>
            <a:r>
              <a:rPr lang="ja-JP" altLang="en-US" sz="1600" dirty="0" smtClean="0"/>
              <a:t>）</a:t>
            </a:r>
            <a:endParaRPr lang="en-US" altLang="ja-JP" sz="1600" dirty="0" smtClean="0"/>
          </a:p>
        </p:txBody>
      </p:sp>
      <p:sp>
        <p:nvSpPr>
          <p:cNvPr id="5" name="正方形/長方形 4"/>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主治医意見書の活用状況（３）</a:t>
            </a:r>
            <a:endParaRPr lang="ja-JP" altLang="en-US" sz="2800" dirty="0">
              <a:solidFill>
                <a:prstClr val="white"/>
              </a:solidFill>
            </a:endParaRPr>
          </a:p>
        </p:txBody>
      </p:sp>
      <p:sp>
        <p:nvSpPr>
          <p:cNvPr id="6" name="テキスト ボックス 5"/>
          <p:cNvSpPr txBox="1"/>
          <p:nvPr/>
        </p:nvSpPr>
        <p:spPr>
          <a:xfrm>
            <a:off x="152401" y="6492876"/>
            <a:ext cx="8749553" cy="253916"/>
          </a:xfrm>
          <a:prstGeom prst="rect">
            <a:avLst/>
          </a:prstGeom>
          <a:noFill/>
        </p:spPr>
        <p:txBody>
          <a:bodyPr wrap="square" rtlCol="0">
            <a:spAutoFit/>
          </a:bodyPr>
          <a:lstStyle/>
          <a:p>
            <a:r>
              <a:rPr lang="ja-JP" altLang="en-US" sz="1050" dirty="0">
                <a:latin typeface="+mn-ea"/>
                <a:ea typeface="+mn-ea"/>
              </a:rPr>
              <a:t>（出典）平成</a:t>
            </a:r>
            <a:r>
              <a:rPr lang="en-US" altLang="ja-JP" sz="1050" dirty="0">
                <a:latin typeface="+mn-ea"/>
                <a:ea typeface="+mn-ea"/>
              </a:rPr>
              <a:t>27</a:t>
            </a:r>
            <a:r>
              <a:rPr lang="ja-JP" altLang="en-US" sz="1050" dirty="0">
                <a:latin typeface="+mn-ea"/>
                <a:ea typeface="+mn-ea"/>
              </a:rPr>
              <a:t>年度 老人保健健康増進等</a:t>
            </a:r>
            <a:r>
              <a:rPr lang="ja-JP" altLang="en-US" sz="1050" dirty="0" smtClean="0">
                <a:latin typeface="+mn-ea"/>
                <a:ea typeface="+mn-ea"/>
              </a:rPr>
              <a:t>事業　「</a:t>
            </a:r>
            <a:r>
              <a:rPr lang="ja-JP" altLang="en-US" sz="1050" dirty="0">
                <a:latin typeface="+mn-ea"/>
                <a:ea typeface="+mn-ea"/>
              </a:rPr>
              <a:t>要介護認定における主治医意見書の実態</a:t>
            </a:r>
            <a:r>
              <a:rPr lang="ja-JP" altLang="en-US" sz="1050" dirty="0" smtClean="0">
                <a:latin typeface="+mn-ea"/>
                <a:ea typeface="+mn-ea"/>
              </a:rPr>
              <a:t>把握と</a:t>
            </a:r>
            <a:r>
              <a:rPr lang="ja-JP" altLang="en-US" sz="1050" dirty="0">
                <a:latin typeface="+mn-ea"/>
                <a:ea typeface="+mn-ea"/>
              </a:rPr>
              <a:t>地域差の要因分析に関する調査研究事業</a:t>
            </a:r>
            <a:r>
              <a:rPr lang="ja-JP" altLang="en-US" sz="1050" dirty="0" smtClean="0">
                <a:latin typeface="+mn-ea"/>
                <a:ea typeface="+mn-ea"/>
              </a:rPr>
              <a:t>」</a:t>
            </a:r>
            <a:endParaRPr kumimoji="1" lang="ja-JP" altLang="en-US" sz="1050" dirty="0">
              <a:latin typeface="+mn-ea"/>
              <a:ea typeface="+mn-ea"/>
            </a:endParaRPr>
          </a:p>
        </p:txBody>
      </p:sp>
      <p:pic>
        <p:nvPicPr>
          <p:cNvPr id="16" name="図 15"/>
          <p:cNvPicPr>
            <a:picLocks noChangeAspect="1"/>
          </p:cNvPicPr>
          <p:nvPr/>
        </p:nvPicPr>
        <p:blipFill>
          <a:blip r:embed="rId2"/>
          <a:stretch>
            <a:fillRect/>
          </a:stretch>
        </p:blipFill>
        <p:spPr>
          <a:xfrm>
            <a:off x="489000" y="1606375"/>
            <a:ext cx="8928000" cy="3645251"/>
          </a:xfrm>
          <a:prstGeom prst="rect">
            <a:avLst/>
          </a:prstGeom>
        </p:spPr>
      </p:pic>
      <p:sp>
        <p:nvSpPr>
          <p:cNvPr id="3" name="スライド番号プレースホルダー 2"/>
          <p:cNvSpPr>
            <a:spLocks noGrp="1"/>
          </p:cNvSpPr>
          <p:nvPr>
            <p:ph type="sldNum" sz="quarter" idx="12"/>
          </p:nvPr>
        </p:nvSpPr>
        <p:spPr/>
        <p:txBody>
          <a:bodyPr/>
          <a:lstStyle/>
          <a:p>
            <a:pPr>
              <a:defRPr/>
            </a:pPr>
            <a:fld id="{5AD5E63D-5C85-408A-B1DD-F359174051D3}" type="slidenum">
              <a:rPr lang="ja-JP" altLang="en-US" smtClean="0"/>
              <a:pPr>
                <a:defRPr/>
              </a:pPr>
              <a:t>73</a:t>
            </a:fld>
            <a:endParaRPr lang="ja-JP" altLang="en-US"/>
          </a:p>
        </p:txBody>
      </p:sp>
    </p:spTree>
    <p:extLst>
      <p:ext uri="{BB962C8B-B14F-4D97-AF65-F5344CB8AC3E}">
        <p14:creationId xmlns:p14="http://schemas.microsoft.com/office/powerpoint/2010/main" val="3244279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906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fontAlgn="base">
              <a:spcAft>
                <a:spcPct val="0"/>
              </a:spcAft>
              <a:defRPr/>
            </a:pP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82884" y="3429000"/>
            <a:ext cx="9525000"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en-US" altLang="ja-JP" sz="1600" dirty="0" smtClean="0">
                <a:solidFill>
                  <a:prstClr val="black"/>
                </a:solidFill>
              </a:rPr>
              <a:t>Ⅲ</a:t>
            </a:r>
            <a:r>
              <a:rPr lang="ja-JP" altLang="en-US" sz="1600" dirty="0" smtClean="0">
                <a:solidFill>
                  <a:prstClr val="black"/>
                </a:solidFill>
              </a:rPr>
              <a:t>　記入マニュアル</a:t>
            </a:r>
            <a:endParaRPr lang="en-US" altLang="ja-JP" sz="1600" dirty="0" smtClean="0">
              <a:solidFill>
                <a:prstClr val="black"/>
              </a:solidFill>
            </a:endParaRPr>
          </a:p>
          <a:p>
            <a:pPr fontAlgn="base">
              <a:spcBef>
                <a:spcPct val="0"/>
              </a:spcBef>
              <a:spcAft>
                <a:spcPct val="0"/>
              </a:spcAft>
            </a:pPr>
            <a:endParaRPr lang="en-US" altLang="ja-JP" sz="1600" u="sng" dirty="0" smtClean="0">
              <a:solidFill>
                <a:prstClr val="black"/>
              </a:solidFill>
            </a:endParaRPr>
          </a:p>
          <a:p>
            <a:pPr fontAlgn="base">
              <a:spcBef>
                <a:spcPct val="0"/>
              </a:spcBef>
              <a:spcAft>
                <a:spcPct val="0"/>
              </a:spcAft>
            </a:pPr>
            <a:r>
              <a:rPr lang="ja-JP" altLang="ja-JP" sz="1600" u="sng" dirty="0" smtClean="0">
                <a:solidFill>
                  <a:prstClr val="black"/>
                </a:solidFill>
              </a:rPr>
              <a:t>４．生活機能とサービスに関する意見</a:t>
            </a:r>
          </a:p>
          <a:p>
            <a:pPr fontAlgn="base">
              <a:spcBef>
                <a:spcPct val="0"/>
              </a:spcBef>
              <a:spcAft>
                <a:spcPct val="0"/>
              </a:spcAft>
            </a:pPr>
            <a:r>
              <a:rPr lang="ja-JP" altLang="ja-JP" sz="1600" dirty="0" smtClean="0">
                <a:solidFill>
                  <a:prstClr val="black"/>
                </a:solidFill>
              </a:rPr>
              <a:t>（５）医学的管理の必要性</a:t>
            </a: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solidFill>
                  <a:prstClr val="black"/>
                </a:solidFill>
              </a:rPr>
              <a:t>…</a:t>
            </a:r>
            <a:r>
              <a:rPr lang="ja-JP" altLang="en-US" sz="1600" dirty="0" smtClean="0">
                <a:solidFill>
                  <a:prstClr val="black"/>
                </a:solidFill>
              </a:rPr>
              <a:t>（略）</a:t>
            </a:r>
            <a:endParaRPr lang="en-US" altLang="ja-JP" sz="1600" dirty="0" smtClean="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ja-JP" sz="1600" u="sng" dirty="0" smtClean="0">
                <a:solidFill>
                  <a:prstClr val="black"/>
                </a:solidFill>
              </a:rPr>
              <a:t>５．特記すべき事項</a:t>
            </a:r>
            <a:r>
              <a:rPr lang="en-US" altLang="ja-JP" sz="1600" dirty="0" smtClean="0">
                <a:solidFill>
                  <a:prstClr val="black"/>
                </a:solidFill>
              </a:rPr>
              <a:t>	</a:t>
            </a:r>
            <a:endParaRPr lang="ja-JP" altLang="ja-JP" sz="1600" dirty="0" smtClean="0">
              <a:solidFill>
                <a:prstClr val="black"/>
              </a:solidFill>
            </a:endParaRP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口腔内の状況から口腔清潔に関して、特に留意事項があれば、要点を記載してください。</a:t>
            </a:r>
          </a:p>
          <a:p>
            <a:pPr fontAlgn="base">
              <a:spcBef>
                <a:spcPct val="0"/>
              </a:spcBef>
              <a:spcAft>
                <a:spcPct val="0"/>
              </a:spcAft>
            </a:pPr>
            <a:r>
              <a:rPr lang="ja-JP" altLang="ja-JP" sz="1600" dirty="0" smtClean="0">
                <a:solidFill>
                  <a:prstClr val="black"/>
                </a:solidFill>
              </a:rPr>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solidFill>
                  <a:prstClr val="black"/>
                </a:solidFill>
              </a:rPr>
              <a:t>…</a:t>
            </a:r>
            <a:r>
              <a:rPr lang="ja-JP" altLang="en-US" sz="1600" dirty="0" smtClean="0">
                <a:solidFill>
                  <a:prstClr val="black"/>
                </a:solidFill>
              </a:rPr>
              <a:t>（略）</a:t>
            </a:r>
            <a:endParaRPr lang="ja-JP" altLang="en-US" sz="1600" dirty="0">
              <a:solidFill>
                <a:prstClr val="black"/>
              </a:solidFill>
            </a:endParaRPr>
          </a:p>
        </p:txBody>
      </p:sp>
      <p:sp>
        <p:nvSpPr>
          <p:cNvPr id="4" name="正方形/長方形 3"/>
          <p:cNvSpPr/>
          <p:nvPr/>
        </p:nvSpPr>
        <p:spPr>
          <a:xfrm>
            <a:off x="104896" y="3212976"/>
            <a:ext cx="43800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主治医意見書記入の手引き（抜粋）</a:t>
            </a:r>
            <a:endParaRPr lang="ja-JP" altLang="en-US" sz="1600" dirty="0">
              <a:solidFill>
                <a:prstClr val="black"/>
              </a:solidFill>
            </a:endParaRPr>
          </a:p>
        </p:txBody>
      </p:sp>
      <p:sp>
        <p:nvSpPr>
          <p:cNvPr id="8" name="正方形/長方形 7"/>
          <p:cNvSpPr/>
          <p:nvPr/>
        </p:nvSpPr>
        <p:spPr>
          <a:xfrm>
            <a:off x="66421" y="3156208"/>
            <a:ext cx="9723116"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 name="スライド番号プレースホルダー 4"/>
          <p:cNvSpPr>
            <a:spLocks noGrp="1"/>
          </p:cNvSpPr>
          <p:nvPr>
            <p:ph type="sldNum" sz="quarter" idx="12"/>
          </p:nvPr>
        </p:nvSpPr>
        <p:spPr/>
        <p:txBody>
          <a:bodyPr/>
          <a:lstStyle/>
          <a:p>
            <a:pPr>
              <a:defRPr/>
            </a:pPr>
            <a:fld id="{5AD5E63D-5C85-408A-B1DD-F359174051D3}" type="slidenum">
              <a:rPr lang="ja-JP" altLang="en-US" smtClean="0"/>
              <a:pPr>
                <a:defRPr/>
              </a:pPr>
              <a:t>74</a:t>
            </a:fld>
            <a:endParaRPr lang="ja-JP" altLang="en-US"/>
          </a:p>
        </p:txBody>
      </p:sp>
    </p:spTree>
    <p:extLst>
      <p:ext uri="{BB962C8B-B14F-4D97-AF65-F5344CB8AC3E}">
        <p14:creationId xmlns:p14="http://schemas.microsoft.com/office/powerpoint/2010/main" val="40193069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71736" y="977900"/>
            <a:ext cx="8946847"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訪問歯科診療及び訪問歯科衛生指導が必要と考えられる状態</a:t>
            </a:r>
            <a:r>
              <a:rPr lang="ja-JP" altLang="en-US" sz="2100" dirty="0">
                <a:solidFill>
                  <a:prstClr val="black"/>
                </a:solidFill>
              </a:rPr>
              <a:t>の例</a:t>
            </a:r>
            <a:r>
              <a:rPr lang="en-US" altLang="ja-JP" sz="2100" dirty="0" smtClean="0">
                <a:solidFill>
                  <a:prstClr val="black"/>
                </a:solidFill>
              </a:rPr>
              <a:t>】</a:t>
            </a:r>
          </a:p>
          <a:p>
            <a:pPr marL="727075" indent="-457200" fontAlgn="base">
              <a:spcAft>
                <a:spcPct val="0"/>
              </a:spcAft>
              <a:buFont typeface="Arial" pitchFamily="34" charset="0"/>
              <a:buChar char="•"/>
              <a:defRPr/>
            </a:pPr>
            <a:endParaRPr lang="en-US" altLang="ja-JP" sz="28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口臭</a:t>
            </a:r>
            <a:r>
              <a:rPr lang="ja-JP" altLang="en-US" sz="1900" dirty="0">
                <a:solidFill>
                  <a:prstClr val="black"/>
                </a:solidFill>
              </a:rPr>
              <a:t>が</a:t>
            </a:r>
            <a:r>
              <a:rPr lang="ja-JP" altLang="en-US" sz="1900" dirty="0" smtClean="0">
                <a:solidFill>
                  <a:prstClr val="black"/>
                </a:solidFill>
              </a:rPr>
              <a:t>強い</a:t>
            </a:r>
            <a:r>
              <a:rPr lang="ja-JP" altLang="en-US" dirty="0" smtClean="0">
                <a:solidFill>
                  <a:prstClr val="black"/>
                </a:solidFill>
              </a:rPr>
              <a:t>　　　　　　　　　　　　　　　　　　　　　　　　　　　　　　　</a:t>
            </a:r>
            <a:endParaRPr lang="en-US" altLang="ja-JP"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sp>
        <p:nvSpPr>
          <p:cNvPr id="5" name="スライド番号プレースホルダー 4"/>
          <p:cNvSpPr>
            <a:spLocks noGrp="1"/>
          </p:cNvSpPr>
          <p:nvPr>
            <p:ph type="sldNum" sz="quarter" idx="12"/>
          </p:nvPr>
        </p:nvSpPr>
        <p:spPr/>
        <p:txBody>
          <a:bodyPr/>
          <a:lstStyle/>
          <a:p>
            <a:pPr>
              <a:defRPr/>
            </a:pPr>
            <a:fld id="{5AD5E63D-5C85-408A-B1DD-F359174051D3}" type="slidenum">
              <a:rPr lang="ja-JP" altLang="en-US" smtClean="0"/>
              <a:pPr>
                <a:defRPr/>
              </a:pPr>
              <a:t>75</a:t>
            </a:fld>
            <a:endParaRPr lang="ja-JP" altLang="en-US"/>
          </a:p>
        </p:txBody>
      </p:sp>
    </p:spTree>
    <p:extLst>
      <p:ext uri="{BB962C8B-B14F-4D97-AF65-F5344CB8AC3E}">
        <p14:creationId xmlns:p14="http://schemas.microsoft.com/office/powerpoint/2010/main" val="19002730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71736" y="977900"/>
            <a:ext cx="8946847"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800" dirty="0" smtClean="0">
                <a:solidFill>
                  <a:prstClr val="black"/>
                </a:solidFill>
              </a:rPr>
              <a:t>【</a:t>
            </a:r>
            <a:r>
              <a:rPr lang="ja-JP" altLang="en-US" sz="2800" dirty="0" smtClean="0">
                <a:solidFill>
                  <a:prstClr val="black"/>
                </a:solidFill>
              </a:rPr>
              <a:t>口腔内の観察点</a:t>
            </a:r>
            <a:r>
              <a:rPr lang="en-US" altLang="ja-JP" sz="2800" dirty="0" smtClean="0">
                <a:solidFill>
                  <a:prstClr val="black"/>
                </a:solidFill>
              </a:rPr>
              <a:t>】</a:t>
            </a:r>
            <a:r>
              <a:rPr lang="ja-JP" altLang="en-US" sz="2400" dirty="0">
                <a:solidFill>
                  <a:prstClr val="black"/>
                </a:solidFill>
              </a:rPr>
              <a:t>～口腔衛生状態が不良の</a:t>
            </a:r>
            <a:r>
              <a:rPr lang="ja-JP" altLang="en-US" sz="2400" dirty="0" smtClean="0">
                <a:solidFill>
                  <a:prstClr val="black"/>
                </a:solidFill>
              </a:rPr>
              <a:t>一例②～</a:t>
            </a:r>
            <a:endParaRPr lang="en-US" altLang="ja-JP" sz="3200" dirty="0">
              <a:solidFill>
                <a:prstClr val="black"/>
              </a:solidFill>
            </a:endParaRPr>
          </a:p>
          <a:p>
            <a:pPr fontAlgn="base">
              <a:spcAft>
                <a:spcPct val="0"/>
              </a:spcAft>
              <a:defRPr/>
            </a:pPr>
            <a:endParaRPr lang="en-US" altLang="ja-JP" sz="2800" dirty="0" smtClean="0">
              <a:solidFill>
                <a:prstClr val="black"/>
              </a:solidFill>
            </a:endParaRPr>
          </a:p>
          <a:p>
            <a:pPr marL="269875" fontAlgn="base">
              <a:spcAft>
                <a:spcPct val="0"/>
              </a:spcAft>
              <a:defRPr/>
            </a:pPr>
            <a:endParaRPr lang="en-US" altLang="ja-JP" sz="2800"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426" t="8966" b="304"/>
          <a:stretch/>
        </p:blipFill>
        <p:spPr>
          <a:xfrm>
            <a:off x="698356" y="4350489"/>
            <a:ext cx="3533527" cy="2106000"/>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008" y="1656000"/>
            <a:ext cx="3952298"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37021"/>
          <a:stretch/>
        </p:blipFill>
        <p:spPr>
          <a:xfrm>
            <a:off x="702021" y="1656000"/>
            <a:ext cx="3877327" cy="2106000"/>
          </a:xfrm>
          <a:prstGeom prst="rect">
            <a:avLst/>
          </a:prstGeom>
        </p:spPr>
      </p:pic>
      <p:sp>
        <p:nvSpPr>
          <p:cNvPr id="8" name="円/楕円 7"/>
          <p:cNvSpPr/>
          <p:nvPr/>
        </p:nvSpPr>
        <p:spPr>
          <a:xfrm rot="2452918">
            <a:off x="574905" y="2325549"/>
            <a:ext cx="1413772"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円/楕円 8"/>
          <p:cNvSpPr/>
          <p:nvPr/>
        </p:nvSpPr>
        <p:spPr>
          <a:xfrm rot="21038015">
            <a:off x="1605851" y="5982001"/>
            <a:ext cx="1413772"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円/楕円 12"/>
          <p:cNvSpPr/>
          <p:nvPr/>
        </p:nvSpPr>
        <p:spPr>
          <a:xfrm rot="19066740">
            <a:off x="3218906" y="5474016"/>
            <a:ext cx="1109018"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4" name="直線矢印コネクタ 13"/>
          <p:cNvCxnSpPr/>
          <p:nvPr/>
        </p:nvCxnSpPr>
        <p:spPr>
          <a:xfrm>
            <a:off x="1882423" y="3027344"/>
            <a:ext cx="3398117"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4252672" y="5728974"/>
            <a:ext cx="1027822"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40664" y="5728974"/>
            <a:ext cx="2639831"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12999" y="5409210"/>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食事後も食物残渣が口腔内に残っている</a:t>
            </a:r>
            <a:endParaRPr lang="ja-JP" altLang="en-US" sz="2400" dirty="0">
              <a:solidFill>
                <a:prstClr val="black"/>
              </a:solidFill>
              <a:latin typeface="Arial" pitchFamily="34" charset="0"/>
            </a:endParaRPr>
          </a:p>
        </p:txBody>
      </p:sp>
      <p:sp>
        <p:nvSpPr>
          <p:cNvPr id="19" name="テキスト ボックス 18"/>
          <p:cNvSpPr txBox="1"/>
          <p:nvPr/>
        </p:nvSpPr>
        <p:spPr>
          <a:xfrm>
            <a:off x="5624226" y="3781472"/>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義歯に汚れが多量に残っている</a:t>
            </a:r>
            <a:endParaRPr lang="ja-JP" altLang="en-US" sz="2400" dirty="0">
              <a:solidFill>
                <a:prstClr val="black"/>
              </a:solidFill>
              <a:latin typeface="Arial" pitchFamily="34" charset="0"/>
            </a:endParaRP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76</a:t>
            </a:fld>
            <a:endParaRPr lang="ja-JP" altLang="en-US"/>
          </a:p>
        </p:txBody>
      </p:sp>
    </p:spTree>
    <p:extLst>
      <p:ext uri="{BB962C8B-B14F-4D97-AF65-F5344CB8AC3E}">
        <p14:creationId xmlns:p14="http://schemas.microsoft.com/office/powerpoint/2010/main" val="4176272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8792" y="2348880"/>
            <a:ext cx="9073008" cy="2308324"/>
          </a:xfrm>
          <a:prstGeom prst="rect">
            <a:avLst/>
          </a:prstGeom>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　平成</a:t>
            </a:r>
            <a:r>
              <a:rPr lang="en-US" altLang="ja-JP"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28</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年４月１日以降、第１号被保険者が交通事故等の</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第</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三者</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による不法行為（第三者行為）により介護給付を</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受ける</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場合</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に、保険者への届出が</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必要となったことにより、主治医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に対し</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、第三者行為を原因とする負傷が疑われる場合に</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主治</a:t>
            </a: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医意見書</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「５．特記すべき事項」にその旨の記載</a:t>
            </a:r>
            <a:r>
              <a:rPr lang="ja-JP" altLang="en-US" sz="2400">
                <a:latin typeface="ＭＳ ゴシック" panose="020B0609070205080204" pitchFamily="49" charset="-128"/>
                <a:ea typeface="ＭＳ ゴシック" panose="020B0609070205080204" pitchFamily="49" charset="-128"/>
                <a:cs typeface="メイリオ" panose="020B0604030504040204" pitchFamily="50" charset="-128"/>
              </a:rPr>
              <a:t>を</a:t>
            </a:r>
            <a:r>
              <a:rPr lang="ja-JP" altLang="en-US" sz="2400" smtClean="0">
                <a:latin typeface="ＭＳ ゴシック" panose="020B0609070205080204" pitchFamily="49" charset="-128"/>
                <a:ea typeface="ＭＳ ゴシック" panose="020B0609070205080204" pitchFamily="49" charset="-128"/>
                <a:cs typeface="メイリオ" panose="020B0604030504040204" pitchFamily="50" charset="-128"/>
              </a:rPr>
              <a:t>行うよう</a:t>
            </a:r>
            <a:endPar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メイリオ" panose="020B0604030504040204" pitchFamily="50" charset="-128"/>
              </a:rPr>
              <a:t>お願いする。</a:t>
            </a:r>
            <a:endPar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7" name="正方形/長方形 6"/>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第三者行為に</a:t>
            </a:r>
            <a:r>
              <a:rPr lang="ja-JP" altLang="en-US" sz="3200" dirty="0"/>
              <a:t>係る</a:t>
            </a:r>
            <a:r>
              <a:rPr lang="ja-JP" altLang="en-US" sz="3200" dirty="0" smtClean="0"/>
              <a:t>取扱い</a:t>
            </a:r>
            <a:endParaRPr lang="en-US" altLang="ja-JP" sz="3200" dirty="0" smtClean="0"/>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77</a:t>
            </a:fld>
            <a:endParaRPr lang="ja-JP" altLang="en-US"/>
          </a:p>
        </p:txBody>
      </p:sp>
    </p:spTree>
    <p:extLst>
      <p:ext uri="{BB962C8B-B14F-4D97-AF65-F5344CB8AC3E}">
        <p14:creationId xmlns:p14="http://schemas.microsoft.com/office/powerpoint/2010/main" val="200508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15227" y="5113338"/>
            <a:ext cx="7118217"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348052" y="2258748"/>
            <a:ext cx="2016125" cy="2483379"/>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841574" y="2330914"/>
            <a:ext cx="2016125" cy="2485098"/>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861616" y="1989139"/>
            <a:ext cx="2364713"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8473" y="1989138"/>
            <a:ext cx="1941645"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2127384" y="1989138"/>
            <a:ext cx="1941644"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138502" y="3717926"/>
            <a:ext cx="194336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860933" y="3694564"/>
            <a:ext cx="2280444"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366552" y="4068763"/>
            <a:ext cx="1267486" cy="646331"/>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25612" name="AutoShape 7"/>
          <p:cNvSpPr>
            <a:spLocks noChangeArrowheads="1"/>
          </p:cNvSpPr>
          <p:nvPr/>
        </p:nvSpPr>
        <p:spPr bwMode="auto">
          <a:xfrm rot="3474786">
            <a:off x="8033280" y="3735647"/>
            <a:ext cx="468313" cy="2345592"/>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6354631" y="2133600"/>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6354631" y="2493964"/>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6354631" y="2854325"/>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6354631" y="3213100"/>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6354631" y="3573463"/>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6354631" y="3933825"/>
            <a:ext cx="2111904"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6354631" y="4294189"/>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8542206" y="2133601"/>
            <a:ext cx="111786"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605233" y="1032863"/>
            <a:ext cx="32877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68288" y="2132014"/>
            <a:ext cx="160628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284686" y="3789363"/>
            <a:ext cx="160456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smtClean="0"/>
              <a:t>障害や現象の</a:t>
            </a:r>
          </a:p>
          <a:p>
            <a:pPr algn="ctr">
              <a:defRPr/>
            </a:pPr>
            <a:r>
              <a:rPr lang="ja-JP" altLang="en-US" dirty="0" smtClean="0"/>
              <a:t>有無</a:t>
            </a:r>
            <a:endParaRPr lang="ja-JP" altLang="en-US" dirty="0"/>
          </a:p>
        </p:txBody>
      </p:sp>
      <p:sp>
        <p:nvSpPr>
          <p:cNvPr id="25624" name="Oval 19"/>
          <p:cNvSpPr>
            <a:spLocks noChangeArrowheads="1"/>
          </p:cNvSpPr>
          <p:nvPr/>
        </p:nvSpPr>
        <p:spPr bwMode="auto">
          <a:xfrm>
            <a:off x="2297642" y="2132014"/>
            <a:ext cx="1604566"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537495" y="3429000"/>
            <a:ext cx="1181497"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4172215" y="2184400"/>
            <a:ext cx="1859095"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4172215" y="2471739"/>
            <a:ext cx="1859095"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4172215" y="2759075"/>
            <a:ext cx="1859095"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4172215" y="3048000"/>
            <a:ext cx="1859095"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4172215" y="3336925"/>
            <a:ext cx="1859095"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6191250" y="2133601"/>
            <a:ext cx="158221"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7835" y="5233989"/>
            <a:ext cx="7162933" cy="847725"/>
          </a:xfrm>
          <a:prstGeom prst="rect">
            <a:avLst/>
          </a:prstGeom>
          <a:noFill/>
          <a:ln w="9525">
            <a:noFill/>
            <a:miter lim="800000"/>
            <a:headEnd/>
            <a:tailEnd/>
          </a:ln>
        </p:spPr>
      </p:pic>
      <p:sp>
        <p:nvSpPr>
          <p:cNvPr id="66593" name="Text Box 59"/>
          <p:cNvSpPr txBox="1">
            <a:spLocks noChangeArrowheads="1"/>
          </p:cNvSpPr>
          <p:nvPr/>
        </p:nvSpPr>
        <p:spPr bwMode="auto">
          <a:xfrm>
            <a:off x="3157538" y="6115050"/>
            <a:ext cx="1351756" cy="369332"/>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6354631" y="4643439"/>
            <a:ext cx="2111904"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84730" y="6453189"/>
            <a:ext cx="6395906"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51960" y="1020350"/>
            <a:ext cx="3430722"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253053" y="1583406"/>
            <a:ext cx="3274993"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7213633" y="5592951"/>
            <a:ext cx="2627842"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7915" y="0"/>
            <a:ext cx="992394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
        <p:nvSpPr>
          <p:cNvPr id="140" name="AutoShape 6"/>
          <p:cNvSpPr>
            <a:spLocks noChangeArrowheads="1"/>
          </p:cNvSpPr>
          <p:nvPr/>
        </p:nvSpPr>
        <p:spPr bwMode="auto">
          <a:xfrm>
            <a:off x="8707306" y="3208337"/>
            <a:ext cx="1160859" cy="1085851"/>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3" name="スライド番号プレースホルダー 2"/>
          <p:cNvSpPr>
            <a:spLocks noGrp="1"/>
          </p:cNvSpPr>
          <p:nvPr>
            <p:ph type="sldNum" sz="quarter" idx="12"/>
          </p:nvPr>
        </p:nvSpPr>
        <p:spPr/>
        <p:txBody>
          <a:bodyPr/>
          <a:lstStyle/>
          <a:p>
            <a:pPr>
              <a:defRPr/>
            </a:pPr>
            <a:fld id="{F008411C-B7F6-4B40-9225-487C215E7D64}" type="slidenum">
              <a:rPr lang="ja-JP" altLang="en-US" smtClean="0"/>
              <a:pPr>
                <a:defRPr/>
              </a:pPr>
              <a:t>7</a:t>
            </a:fld>
            <a:endParaRPr lang="ja-JP" altLang="en-US"/>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213769" y="-881648"/>
            <a:ext cx="5480050" cy="90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Freeform 5"/>
          <p:cNvSpPr>
            <a:spLocks/>
          </p:cNvSpPr>
          <p:nvPr/>
        </p:nvSpPr>
        <p:spPr bwMode="auto">
          <a:xfrm>
            <a:off x="5263507" y="1123950"/>
            <a:ext cx="2889052" cy="3384550"/>
          </a:xfrm>
          <a:custGeom>
            <a:avLst/>
            <a:gdLst>
              <a:gd name="T0" fmla="*/ 0 w 1679"/>
              <a:gd name="T1" fmla="*/ 0 h 2132"/>
              <a:gd name="T2" fmla="*/ 0 w 1679"/>
              <a:gd name="T3" fmla="*/ 2147483647 h 2132"/>
              <a:gd name="T4" fmla="*/ 2147483647 w 1679"/>
              <a:gd name="T5" fmla="*/ 2147483647 h 2132"/>
              <a:gd name="T6" fmla="*/ 2147483647 w 1679"/>
              <a:gd name="T7" fmla="*/ 2147483647 h 2132"/>
              <a:gd name="T8" fmla="*/ 2147483647 w 1679"/>
              <a:gd name="T9" fmla="*/ 2147483647 h 2132"/>
              <a:gd name="T10" fmla="*/ 2147483647 w 1679"/>
              <a:gd name="T11" fmla="*/ 2147483647 h 2132"/>
              <a:gd name="T12" fmla="*/ 2147483647 w 1679"/>
              <a:gd name="T13" fmla="*/ 2147483647 h 2132"/>
              <a:gd name="T14" fmla="*/ 2147483647 w 1679"/>
              <a:gd name="T15" fmla="*/ 2147483647 h 2132"/>
              <a:gd name="T16" fmla="*/ 2147483647 w 1679"/>
              <a:gd name="T17" fmla="*/ 2147483647 h 2132"/>
              <a:gd name="T18" fmla="*/ 2147483647 w 1679"/>
              <a:gd name="T19" fmla="*/ 2147483647 h 2132"/>
              <a:gd name="T20" fmla="*/ 2147483647 w 1679"/>
              <a:gd name="T21" fmla="*/ 2147483647 h 2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9"/>
              <a:gd name="T34" fmla="*/ 0 h 2132"/>
              <a:gd name="T35" fmla="*/ 1679 w 1679"/>
              <a:gd name="T36" fmla="*/ 2132 h 2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9" h="2132">
                <a:moveTo>
                  <a:pt x="0" y="0"/>
                </a:moveTo>
                <a:lnTo>
                  <a:pt x="0" y="46"/>
                </a:lnTo>
                <a:lnTo>
                  <a:pt x="1679" y="46"/>
                </a:lnTo>
                <a:lnTo>
                  <a:pt x="1679" y="545"/>
                </a:lnTo>
                <a:lnTo>
                  <a:pt x="1089" y="545"/>
                </a:lnTo>
                <a:lnTo>
                  <a:pt x="1089" y="998"/>
                </a:lnTo>
                <a:lnTo>
                  <a:pt x="1089" y="1044"/>
                </a:lnTo>
                <a:lnTo>
                  <a:pt x="545" y="1044"/>
                </a:lnTo>
                <a:lnTo>
                  <a:pt x="545" y="1588"/>
                </a:lnTo>
                <a:lnTo>
                  <a:pt x="862" y="1588"/>
                </a:lnTo>
                <a:lnTo>
                  <a:pt x="862" y="2132"/>
                </a:lnTo>
              </a:path>
            </a:pathLst>
          </a:custGeom>
          <a:noFill/>
          <a:ln w="5080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103" name="AutoShape 7"/>
          <p:cNvSpPr>
            <a:spLocks noChangeArrowheads="1"/>
          </p:cNvSpPr>
          <p:nvPr/>
        </p:nvSpPr>
        <p:spPr bwMode="auto">
          <a:xfrm>
            <a:off x="193768" y="3084515"/>
            <a:ext cx="5149151" cy="2466975"/>
          </a:xfrm>
          <a:prstGeom prst="wedgeEllipseCallout">
            <a:avLst>
              <a:gd name="adj1" fmla="val 67736"/>
              <a:gd name="adj2" fmla="val 3574"/>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ts val="0"/>
              </a:spcBef>
              <a:spcAft>
                <a:spcPts val="0"/>
              </a:spcAft>
              <a:defRPr/>
            </a:pPr>
            <a:r>
              <a:rPr lang="ja-JP" altLang="en-US" b="1">
                <a:latin typeface="HG丸ｺﾞｼｯｸM-PRO" pitchFamily="50" charset="-128"/>
                <a:ea typeface="+mn-ea"/>
              </a:rPr>
              <a:t>食事摂取に介助が必要、えん下ができ、生活機能がある程度低下し、認知機能がある程度保たれている人は、食事に</a:t>
            </a:r>
            <a:r>
              <a:rPr lang="en-US" altLang="ja-JP" b="1">
                <a:latin typeface="HG丸ｺﾞｼｯｸM-PRO" pitchFamily="50" charset="-128"/>
                <a:ea typeface="+mn-ea"/>
              </a:rPr>
              <a:t>45.4</a:t>
            </a:r>
            <a:r>
              <a:rPr lang="ja-JP" altLang="en-US" b="1">
                <a:latin typeface="HG丸ｺﾞｼｯｸM-PRO" pitchFamily="50" charset="-128"/>
                <a:ea typeface="+mn-ea"/>
              </a:rPr>
              <a:t>分、介護を要するという蓋然性があることを示している</a:t>
            </a:r>
          </a:p>
        </p:txBody>
      </p:sp>
      <p:sp>
        <p:nvSpPr>
          <p:cNvPr id="7" name="正方形/長方形 6"/>
          <p:cNvSpPr/>
          <p:nvPr/>
        </p:nvSpPr>
        <p:spPr>
          <a:xfrm>
            <a:off x="0" y="0"/>
            <a:ext cx="9906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t>の樹形図（一例）</a:t>
            </a:r>
            <a:endParaRPr lang="ja-JP" altLang="en-US" sz="3200" dirty="0"/>
          </a:p>
        </p:txBody>
      </p:sp>
      <p:sp>
        <p:nvSpPr>
          <p:cNvPr id="2" name="スライド番号プレースホルダー 1"/>
          <p:cNvSpPr>
            <a:spLocks noGrp="1"/>
          </p:cNvSpPr>
          <p:nvPr>
            <p:ph type="sldNum" sz="quarter" idx="12"/>
          </p:nvPr>
        </p:nvSpPr>
        <p:spPr/>
        <p:txBody>
          <a:bodyPr/>
          <a:lstStyle/>
          <a:p>
            <a:pPr>
              <a:defRPr/>
            </a:pPr>
            <a:fld id="{5AD5E63D-5C85-408A-B1DD-F359174051D3}" type="slidenum">
              <a:rPr lang="ja-JP" altLang="en-US" smtClean="0"/>
              <a:pPr>
                <a:defRPr/>
              </a:pPr>
              <a:t>8</a:t>
            </a:fld>
            <a:endParaRPr lang="ja-JP" altLang="en-US"/>
          </a:p>
        </p:txBody>
      </p:sp>
    </p:spTree>
    <p:extLst>
      <p:ext uri="{BB962C8B-B14F-4D97-AF65-F5344CB8AC3E}">
        <p14:creationId xmlns:p14="http://schemas.microsoft.com/office/powerpoint/2010/main" val="117415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checkerboard(across)">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checkerboard(across)">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3" grpId="0" animBg="1"/>
    </p:bld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53055-47E5-4B29-BE40-B448AB33681D}">
  <ds:schemaRefs>
    <ds:schemaRef ds:uri="http://www.w3.org/XML/1998/namespace"/>
    <ds:schemaRef ds:uri="http://schemas.openxmlformats.org/package/2006/metadata/core-properties"/>
    <ds:schemaRef ds:uri="http://purl.org/dc/elements/1.1/"/>
    <ds:schemaRef ds:uri="http://purl.org/dc/dcmitype/"/>
    <ds:schemaRef ds:uri="8B97BE19-CDDD-400E-817A-CFDD13F7EC12"/>
    <ds:schemaRef ds:uri="http://purl.org/dc/terms/"/>
    <ds:schemaRef ds:uri="http://schemas.microsoft.com/office/2006/documentManagement/types"/>
    <ds:schemaRef ds:uri="fb02c745-2821-438e-a9f3-36f365a5b5fa"/>
    <ds:schemaRef ds:uri="http://schemas.microsoft.com/office/2006/metadata/properties"/>
  </ds:schemaRefs>
</ds:datastoreItem>
</file>

<file path=customXml/itemProps2.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A8A2F6-DB66-4B18-90E2-B79D133B7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9320</TotalTime>
  <Words>5917</Words>
  <Application>Microsoft Office PowerPoint</Application>
  <PresentationFormat>A4 210 x 297 mm</PresentationFormat>
  <Paragraphs>1264</Paragraphs>
  <Slides>78</Slides>
  <Notes>42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78</vt:i4>
      </vt:variant>
    </vt:vector>
  </HeadingPairs>
  <TitlesOfParts>
    <vt:vector size="91" baseType="lpstr">
      <vt:lpstr>ＤＨＰ特太ゴシック体</vt:lpstr>
      <vt:lpstr>HGP創英角ｺﾞｼｯｸUB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Calibri</vt:lpstr>
      <vt:lpstr>Times New Roman</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佐々木 俊哉(sasaki-shunya)</cp:lastModifiedBy>
  <cp:revision>632</cp:revision>
  <cp:lastPrinted>2016-04-26T07:30:12Z</cp:lastPrinted>
  <dcterms:created xsi:type="dcterms:W3CDTF">2010-10-16T08:07:39Z</dcterms:created>
  <dcterms:modified xsi:type="dcterms:W3CDTF">2019-05-15T00:49:31Z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