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4013" r:id="rId4"/>
  </p:sldMasterIdLst>
  <p:notesMasterIdLst>
    <p:notesMasterId r:id="rId17"/>
  </p:notesMasterIdLst>
  <p:handoutMasterIdLst>
    <p:handoutMasterId r:id="rId18"/>
  </p:handoutMasterIdLst>
  <p:sldIdLst>
    <p:sldId id="698" r:id="rId5"/>
    <p:sldId id="707" r:id="rId6"/>
    <p:sldId id="708" r:id="rId7"/>
    <p:sldId id="709" r:id="rId8"/>
    <p:sldId id="710" r:id="rId9"/>
    <p:sldId id="711" r:id="rId10"/>
    <p:sldId id="712" r:id="rId11"/>
    <p:sldId id="713" r:id="rId12"/>
    <p:sldId id="715" r:id="rId13"/>
    <p:sldId id="716" r:id="rId14"/>
    <p:sldId id="717" r:id="rId15"/>
    <p:sldId id="718" r:id="rId16"/>
  </p:sldIdLst>
  <p:sldSz cx="9144000" cy="6858000" type="screen4x3"/>
  <p:notesSz cx="6807200" cy="9939338"/>
  <p:embeddedFontLst>
    <p:embeddedFont>
      <p:font typeface="Calibri" panose="020F0502020204030204" pitchFamily="34" charset="0"/>
      <p:regular r:id="rId19"/>
      <p:bold r:id="rId20"/>
      <p:italic r:id="rId21"/>
      <p:boldItalic r:id="rId22"/>
    </p:embeddedFont>
  </p:embeddedFontLst>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FFC2C2"/>
    <a:srgbClr val="66FFFF"/>
    <a:srgbClr val="008000"/>
    <a:srgbClr val="FF00FF"/>
    <a:srgbClr val="1DCAE1"/>
    <a:srgbClr val="FF9900"/>
    <a:srgbClr val="816105"/>
    <a:srgbClr val="FFCCCC"/>
    <a:srgbClr val="70A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49728" autoAdjust="0"/>
    <p:restoredTop sz="96583" autoAdjust="0"/>
  </p:normalViewPr>
  <p:slideViewPr>
    <p:cSldViewPr snapToGrid="0">
      <p:cViewPr>
        <p:scale>
          <a:sx n="80" d="100"/>
          <a:sy n="80" d="100"/>
        </p:scale>
        <p:origin x="-852" y="12"/>
      </p:cViewPr>
      <p:guideLst>
        <p:guide orient="horz" pos="2160"/>
        <p:guide pos="2880"/>
      </p:guideLst>
    </p:cSldViewPr>
  </p:slideViewPr>
  <p:outlineViewPr>
    <p:cViewPr>
      <p:scale>
        <a:sx n="33" d="100"/>
        <a:sy n="33" d="100"/>
      </p:scale>
      <p:origin x="0" y="20202"/>
    </p:cViewPr>
  </p:outlineViewPr>
  <p:notesTextViewPr>
    <p:cViewPr>
      <p:scale>
        <a:sx n="100" d="100"/>
        <a:sy n="100" d="100"/>
      </p:scale>
      <p:origin x="0" y="0"/>
    </p:cViewPr>
  </p:notesTextViewPr>
  <p:sorterViewPr>
    <p:cViewPr>
      <p:scale>
        <a:sx n="66" d="100"/>
        <a:sy n="66" d="100"/>
      </p:scale>
      <p:origin x="0" y="3900"/>
    </p:cViewPr>
  </p:sorterViewPr>
  <p:notesViewPr>
    <p:cSldViewPr snapToGrid="0">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15" tIns="45707" rIns="91415" bIns="45707"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3855349" y="0"/>
            <a:ext cx="2950263" cy="496888"/>
          </a:xfrm>
          <a:prstGeom prst="rect">
            <a:avLst/>
          </a:prstGeom>
        </p:spPr>
        <p:txBody>
          <a:bodyPr vert="horz" lIns="91415" tIns="45707" rIns="91415" bIns="45707" rtlCol="0"/>
          <a:lstStyle>
            <a:lvl1pPr algn="r">
              <a:defRPr sz="1200">
                <a:latin typeface="Arial" charset="0"/>
              </a:defRPr>
            </a:lvl1pPr>
          </a:lstStyle>
          <a:p>
            <a:pPr>
              <a:defRPr/>
            </a:pPr>
            <a:endParaRPr lang="ja-JP" altLang="en-US"/>
          </a:p>
        </p:txBody>
      </p:sp>
      <p:sp>
        <p:nvSpPr>
          <p:cNvPr id="4" name="フッター プレースホルダ 3"/>
          <p:cNvSpPr>
            <a:spLocks noGrp="1"/>
          </p:cNvSpPr>
          <p:nvPr>
            <p:ph type="ftr" sz="quarter" idx="2"/>
          </p:nvPr>
        </p:nvSpPr>
        <p:spPr>
          <a:xfrm>
            <a:off x="1" y="9440865"/>
            <a:ext cx="2950263" cy="496887"/>
          </a:xfrm>
          <a:prstGeom prst="rect">
            <a:avLst/>
          </a:prstGeom>
        </p:spPr>
        <p:txBody>
          <a:bodyPr vert="horz" lIns="91415" tIns="45707" rIns="91415" bIns="45707" rtlCol="0" anchor="b"/>
          <a:lstStyle>
            <a:lvl1pPr algn="l">
              <a:defRPr sz="12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349" y="9440865"/>
            <a:ext cx="2950263" cy="496887"/>
          </a:xfrm>
          <a:prstGeom prst="rect">
            <a:avLst/>
          </a:prstGeom>
        </p:spPr>
        <p:txBody>
          <a:bodyPr vert="horz" lIns="91415" tIns="45707" rIns="91415" bIns="45707" rtlCol="0" anchor="b"/>
          <a:lstStyle>
            <a:lvl1pPr algn="r">
              <a:defRPr sz="1200">
                <a:latin typeface="Arial" charset="0"/>
              </a:defRPr>
            </a:lvl1pPr>
          </a:lstStyle>
          <a:p>
            <a:pPr>
              <a:defRPr/>
            </a:pPr>
            <a:fld id="{615EFA91-7093-448C-A7D3-921A61A75C22}" type="slidenum">
              <a:rPr lang="ja-JP" altLang="en-US"/>
              <a:pPr>
                <a:defRPr/>
              </a:pPr>
              <a:t>‹#›</a:t>
            </a:fld>
            <a:endParaRPr lang="ja-JP" altLang="en-US"/>
          </a:p>
        </p:txBody>
      </p:sp>
    </p:spTree>
    <p:extLst>
      <p:ext uri="{BB962C8B-B14F-4D97-AF65-F5344CB8AC3E}">
        <p14:creationId xmlns:p14="http://schemas.microsoft.com/office/powerpoint/2010/main" val="288345145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06" tIns="45703" rIns="91406" bIns="45703" rtlCol="0"/>
          <a:lstStyle>
            <a:lvl1pPr algn="l">
              <a:defRPr sz="1200">
                <a:latin typeface="Arial" charset="0"/>
              </a:defRPr>
            </a:lvl1pPr>
          </a:lstStyle>
          <a:p>
            <a:pPr>
              <a:defRPr/>
            </a:pPr>
            <a:endParaRPr lang="ja-JP" altLang="en-US"/>
          </a:p>
        </p:txBody>
      </p:sp>
      <p:sp>
        <p:nvSpPr>
          <p:cNvPr id="3" name="日付プレースホルダー 2"/>
          <p:cNvSpPr>
            <a:spLocks noGrp="1"/>
          </p:cNvSpPr>
          <p:nvPr>
            <p:ph type="dt" idx="1"/>
          </p:nvPr>
        </p:nvSpPr>
        <p:spPr>
          <a:xfrm>
            <a:off x="3855349" y="0"/>
            <a:ext cx="2950263" cy="496888"/>
          </a:xfrm>
          <a:prstGeom prst="rect">
            <a:avLst/>
          </a:prstGeom>
        </p:spPr>
        <p:txBody>
          <a:bodyPr vert="horz" lIns="91406" tIns="45703" rIns="91406" bIns="45703" rtlCol="0"/>
          <a:lstStyle>
            <a:lvl1pPr algn="r">
              <a:defRPr sz="1200">
                <a:latin typeface="Arial" charset="0"/>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06" tIns="45703" rIns="91406" bIns="45703" rtlCol="0" anchor="ctr"/>
          <a:lstStyle/>
          <a:p>
            <a:pPr lvl="0"/>
            <a:endParaRPr lang="ja-JP" altLang="en-US" noProof="0"/>
          </a:p>
        </p:txBody>
      </p:sp>
      <p:sp>
        <p:nvSpPr>
          <p:cNvPr id="5" name="ノート プレースホルダー 4"/>
          <p:cNvSpPr>
            <a:spLocks noGrp="1"/>
          </p:cNvSpPr>
          <p:nvPr>
            <p:ph type="body" sz="quarter" idx="3"/>
          </p:nvPr>
        </p:nvSpPr>
        <p:spPr>
          <a:xfrm>
            <a:off x="681200" y="4721226"/>
            <a:ext cx="5444806" cy="4471988"/>
          </a:xfrm>
          <a:prstGeom prst="rect">
            <a:avLst/>
          </a:prstGeom>
        </p:spPr>
        <p:txBody>
          <a:bodyPr vert="horz" lIns="91406" tIns="45703" rIns="91406" bIns="457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5"/>
            <a:ext cx="2950263" cy="496887"/>
          </a:xfrm>
          <a:prstGeom prst="rect">
            <a:avLst/>
          </a:prstGeom>
        </p:spPr>
        <p:txBody>
          <a:bodyPr vert="horz" lIns="91406" tIns="45703" rIns="91406" bIns="45703" rtlCol="0" anchor="b"/>
          <a:lstStyle>
            <a:lvl1pPr algn="l">
              <a:defRPr sz="1200">
                <a:latin typeface="Arial"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3855349" y="9440865"/>
            <a:ext cx="2950263" cy="496887"/>
          </a:xfrm>
          <a:prstGeom prst="rect">
            <a:avLst/>
          </a:prstGeom>
        </p:spPr>
        <p:txBody>
          <a:bodyPr vert="horz" lIns="91406" tIns="45703" rIns="91406" bIns="45703" rtlCol="0" anchor="b"/>
          <a:lstStyle>
            <a:lvl1pPr algn="r">
              <a:defRPr sz="1200">
                <a:latin typeface="Arial" charset="0"/>
              </a:defRPr>
            </a:lvl1pPr>
          </a:lstStyle>
          <a:p>
            <a:pPr>
              <a:defRPr/>
            </a:pPr>
            <a:fld id="{9E5339D0-AEB5-4332-81A1-26AF208D506F}" type="slidenum">
              <a:rPr lang="ja-JP" altLang="en-US"/>
              <a:pPr>
                <a:defRPr/>
              </a:pPr>
              <a:t>‹#›</a:t>
            </a:fld>
            <a:endParaRPr lang="ja-JP" altLang="en-US"/>
          </a:p>
        </p:txBody>
      </p:sp>
    </p:spTree>
    <p:extLst>
      <p:ext uri="{BB962C8B-B14F-4D97-AF65-F5344CB8AC3E}">
        <p14:creationId xmlns:p14="http://schemas.microsoft.com/office/powerpoint/2010/main" val="1710506091"/>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87044" name="日付プレースホルダ 3"/>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endParaRPr lang="ja-JP" altLang="en-US"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6</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9</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26" y="2131077"/>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3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F93886E-51AB-4DB4-8248-195547A2648F}" type="datetime1">
              <a:rPr lang="ja-JP" altLang="en-US" smtClean="0"/>
              <a:pPr>
                <a:defRPr/>
              </a:pPr>
              <a:t>2014/6/3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0EFDF8B-2AC8-415F-B7FE-D3C3C58ADC0C}"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DAA44110-15DB-4A53-B3B4-B474FBC63DC1}" type="datetime1">
              <a:rPr lang="ja-JP" altLang="en-US" smtClean="0"/>
              <a:pPr>
                <a:defRPr/>
              </a:pPr>
              <a:t>2014/6/3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9A3A831-4476-41EB-AF52-C3FFED9625D0}"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34" y="27465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1" y="27465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9F333B3-7ADB-47C7-AD59-CC7F8924CA3E}" type="datetime1">
              <a:rPr lang="ja-JP" altLang="en-US" smtClean="0"/>
              <a:pPr>
                <a:defRPr/>
              </a:pPr>
              <a:t>2014/6/3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91D5C43-3C6C-4E9F-B369-74E8B6EE870F}"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426" y="274658"/>
            <a:ext cx="822916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fld id="{13706A58-D59F-4E31-862D-9D61BB93CE2D}" type="datetime1">
              <a:rPr lang="ja-JP" altLang="en-US" smtClean="0"/>
              <a:pPr>
                <a:defRPr/>
              </a:pPr>
              <a:t>2014/6/3</a:t>
            </a:fld>
            <a:endParaRPr lang="en-US" altLang="ja-JP"/>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A6C26CA-2F6A-400B-8DB6-58FE2A35CA43}"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A1055E0-B5CA-4262-89C0-E8429D353326}" type="datetime1">
              <a:rPr lang="ja-JP" altLang="en-US" smtClean="0"/>
              <a:pPr>
                <a:defRPr/>
              </a:pPr>
              <a:t>2014/6/3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8411C-B7F6-4B40-9225-487C215E7D64}"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55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22"/>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A334D924-406F-4E30-977A-00439B5B7329}" type="datetime1">
              <a:rPr lang="ja-JP" altLang="en-US" smtClean="0"/>
              <a:pPr>
                <a:defRPr/>
              </a:pPr>
              <a:t>2014/6/3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73926B-DB81-43BF-A7BA-57C28BDFFBEE}"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29"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27"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05814583-3F8C-4E26-B287-38D55C872C0D}" type="datetime1">
              <a:rPr lang="ja-JP" altLang="en-US" smtClean="0"/>
              <a:pPr>
                <a:defRPr/>
              </a:pPr>
              <a:t>2014/6/3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AFA667-656C-4A2B-B268-0BB210645409}"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14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14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86B0ED8D-7C64-4666-ACBD-6B62F8346E77}" type="datetime1">
              <a:rPr lang="ja-JP" altLang="en-US" smtClean="0"/>
              <a:pPr>
                <a:defRPr/>
              </a:pPr>
              <a:t>2014/6/3</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7D3398F-4901-476B-9B79-FA056AA74676}"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0288B427-3CBB-4FFD-8DA9-026D038C00D7}" type="datetime1">
              <a:rPr lang="ja-JP" altLang="en-US" smtClean="0"/>
              <a:pPr>
                <a:defRPr/>
              </a:pPr>
              <a:t>2014/6/3</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A288704E-6EFA-41F6-AAC6-FABE3FDC189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507A5620-36BF-4177-AA31-3806B8075409}" type="datetime1">
              <a:rPr lang="ja-JP" altLang="en-US" smtClean="0"/>
              <a:pPr>
                <a:defRPr/>
              </a:pPr>
              <a:t>2014/6/3</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D5E63D-5C85-408A-B1DD-F359174051D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34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87"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340" y="143511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8CE760EE-849D-4AF1-8FF6-8F9D7505940D}" type="datetime1">
              <a:rPr lang="ja-JP" altLang="en-US" smtClean="0"/>
              <a:pPr>
                <a:defRPr/>
              </a:pPr>
              <a:t>2014/6/3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64300E-B0DD-4743-B71A-6D022CAA4AC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2" y="61278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2"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6A2F1B3-956D-4FE1-91BE-44C587B65ACA}" type="datetime1">
              <a:rPr lang="ja-JP" altLang="en-US" smtClean="0"/>
              <a:pPr>
                <a:defRPr/>
              </a:pPr>
              <a:t>2014/6/3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D996222-4A73-439C-8AF8-BA722E1F0F8A}"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426" y="274638"/>
            <a:ext cx="82291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426" y="1600206"/>
            <a:ext cx="82291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420" y="6356751"/>
            <a:ext cx="2133161"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6BA2245A-6A99-49D3-87F2-3AAF9ACF3D8D}" type="datetime1">
              <a:rPr lang="ja-JP" altLang="en-US" smtClean="0"/>
              <a:pPr>
                <a:defRPr/>
              </a:pPr>
              <a:t>2014/6/3</a:t>
            </a:fld>
            <a:endParaRPr lang="ja-JP" altLang="en-US"/>
          </a:p>
        </p:txBody>
      </p:sp>
      <p:sp>
        <p:nvSpPr>
          <p:cNvPr id="5" name="フッター プレースホルダ 4"/>
          <p:cNvSpPr>
            <a:spLocks noGrp="1"/>
          </p:cNvSpPr>
          <p:nvPr>
            <p:ph type="ftr" sz="quarter" idx="3"/>
          </p:nvPr>
        </p:nvSpPr>
        <p:spPr>
          <a:xfrm>
            <a:off x="3124237" y="6356751"/>
            <a:ext cx="2895526"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6553424" y="6356751"/>
            <a:ext cx="2133161" cy="365125"/>
          </a:xfrm>
          <a:prstGeom prst="rect">
            <a:avLst/>
          </a:prstGeom>
        </p:spPr>
        <p:txBody>
          <a:bodyPr vert="horz" lIns="91440" tIns="45720" rIns="91440" bIns="45720" rtlCol="0" anchor="ctr"/>
          <a:lstStyle>
            <a:lvl1pPr algn="r">
              <a:defRPr sz="1200" b="0">
                <a:solidFill>
                  <a:prstClr val="black">
                    <a:tint val="75000"/>
                  </a:prstClr>
                </a:solidFill>
                <a:latin typeface="Calibri"/>
                <a:ea typeface="ＭＳ Ｐゴシック"/>
              </a:defRPr>
            </a:lvl1pPr>
          </a:lstStyle>
          <a:p>
            <a:pPr>
              <a:defRPr/>
            </a:pPr>
            <a:fld id="{4924563F-111E-4996-9CBE-215F3104493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2"/>
          <p:cNvSpPr txBox="1">
            <a:spLocks noChangeArrowheads="1"/>
          </p:cNvSpPr>
          <p:nvPr/>
        </p:nvSpPr>
        <p:spPr bwMode="auto">
          <a:xfrm>
            <a:off x="0" y="2637240"/>
            <a:ext cx="9144000" cy="1569660"/>
          </a:xfrm>
          <a:prstGeom prst="rect">
            <a:avLst/>
          </a:prstGeom>
          <a:noFill/>
          <a:ln w="9525">
            <a:noFill/>
            <a:miter lim="800000"/>
            <a:headEnd/>
            <a:tailEnd/>
          </a:ln>
        </p:spPr>
        <p:txBody>
          <a:bodyPr>
            <a:spAutoFit/>
          </a:bodyPr>
          <a:lstStyle/>
          <a:p>
            <a:pPr algn="ctr"/>
            <a:r>
              <a:rPr lang="ja-JP" altLang="en-US" sz="4800" dirty="0" smtClean="0">
                <a:solidFill>
                  <a:srgbClr val="000000"/>
                </a:solidFill>
                <a:latin typeface="Calibri" pitchFamily="34" charset="0"/>
              </a:rPr>
              <a:t>５　要介護認定質問受付窓口に</a:t>
            </a:r>
            <a:endParaRPr lang="en-US" altLang="ja-JP" sz="4800" dirty="0" smtClean="0">
              <a:solidFill>
                <a:srgbClr val="000000"/>
              </a:solidFill>
              <a:latin typeface="Calibri" pitchFamily="34" charset="0"/>
            </a:endParaRPr>
          </a:p>
          <a:p>
            <a:pPr algn="ctr"/>
            <a:r>
              <a:rPr lang="ja-JP" altLang="en-US" sz="4800" dirty="0" smtClean="0">
                <a:solidFill>
                  <a:srgbClr val="000000"/>
                </a:solidFill>
                <a:latin typeface="Calibri" pitchFamily="34" charset="0"/>
              </a:rPr>
              <a:t>寄せられる質問</a:t>
            </a:r>
            <a:endParaRPr lang="en-US" altLang="ja-JP" sz="4800"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734518"/>
            <a:ext cx="8503318" cy="5688012"/>
          </a:xfrm>
        </p:spPr>
        <p:txBody>
          <a:bodyPr/>
          <a:lstStyle/>
          <a:p>
            <a:pPr>
              <a:lnSpc>
                <a:spcPct val="90000"/>
              </a:lnSpc>
            </a:pPr>
            <a:endParaRPr lang="ja-JP" altLang="en-US" sz="2400" dirty="0" smtClean="0"/>
          </a:p>
          <a:p>
            <a:pPr>
              <a:lnSpc>
                <a:spcPct val="90000"/>
              </a:lnSpc>
            </a:pPr>
            <a:r>
              <a:rPr lang="ja-JP" altLang="en-US" sz="2400" dirty="0" smtClean="0"/>
              <a:t>排泄行為は介助されていないが、一日に何度も失禁がありシーツ交換が発生している場合、「排尿」の選択は「介助なし」になるのか。</a:t>
            </a:r>
          </a:p>
          <a:p>
            <a:pPr marL="0" indent="0">
              <a:lnSpc>
                <a:spcPct val="90000"/>
              </a:lnSpc>
              <a:buNone/>
            </a:pPr>
            <a:endParaRPr lang="ja-JP" altLang="en-US" sz="2400" dirty="0" smtClean="0"/>
          </a:p>
          <a:p>
            <a:pPr>
              <a:lnSpc>
                <a:spcPct val="90000"/>
              </a:lnSpc>
            </a:pPr>
            <a:r>
              <a:rPr lang="ja-JP" altLang="en-US" sz="2400" dirty="0" smtClean="0"/>
              <a:t>「介助されていない」状態や「実際に行われている介助」が、対象者にとって「不適切であると認定調査員が判断する場合は、その理由を特記事項に記載した上で、適切な「介助の方法」を選択します。</a:t>
            </a:r>
            <a:endParaRPr lang="en-US" altLang="ja-JP" sz="2400" dirty="0" smtClean="0"/>
          </a:p>
          <a:p>
            <a:pPr>
              <a:lnSpc>
                <a:spcPct val="90000"/>
              </a:lnSpc>
            </a:pPr>
            <a:r>
              <a:rPr lang="ja-JP" altLang="en-US" sz="2400" dirty="0" smtClean="0"/>
              <a:t>不適切な状況にあると判断された場合は、単に「できる－できない」といった個々の能力のみで評価せず、生活環境や本人の置かれている状態なども含めて総合的に判断します。（</a:t>
            </a:r>
            <a:r>
              <a:rPr lang="en-US" altLang="ja-JP" sz="2400" dirty="0" smtClean="0"/>
              <a:t>Q&amp;A</a:t>
            </a:r>
            <a:r>
              <a:rPr lang="ja-JP" altLang="en-US" sz="2400" dirty="0" smtClean="0"/>
              <a:t>問３）</a:t>
            </a:r>
          </a:p>
          <a:p>
            <a:pPr>
              <a:lnSpc>
                <a:spcPct val="90000"/>
              </a:lnSpc>
            </a:pPr>
            <a:r>
              <a:rPr lang="ja-JP" altLang="en-US" sz="2400" dirty="0" smtClean="0"/>
              <a:t>○調査にあたっては、特記事項により、実際にかかっている介護の手間を審査会に伝えることが重要。選択肢の選択で把握できない介護の手間は、特記事項に記載します。（</a:t>
            </a:r>
            <a:r>
              <a:rPr lang="en-US" altLang="ja-JP" sz="2400" dirty="0" smtClean="0"/>
              <a:t>H22/2/2</a:t>
            </a:r>
            <a:r>
              <a:rPr lang="ja-JP" altLang="en-US" sz="2400" dirty="0" smtClean="0"/>
              <a:t>　事務連絡）</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排尿・排便における失禁について</a:t>
            </a:r>
            <a:endParaRPr lang="ja-JP" altLang="en-US" sz="3200" dirty="0">
              <a:solidFill>
                <a:srgbClr val="FFFFFF"/>
              </a:solidFill>
            </a:endParaRPr>
          </a:p>
        </p:txBody>
      </p:sp>
      <p:sp>
        <p:nvSpPr>
          <p:cNvPr id="7174" name="AutoShape 6"/>
          <p:cNvSpPr>
            <a:spLocks noChangeArrowheads="1"/>
          </p:cNvSpPr>
          <p:nvPr/>
        </p:nvSpPr>
        <p:spPr bwMode="auto">
          <a:xfrm>
            <a:off x="582041" y="2265215"/>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77810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362187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幻視・幻聴に基づく場合でも、作話に該当するか。</a:t>
            </a:r>
            <a:endParaRPr lang="en-US" altLang="ja-JP" sz="2400" dirty="0" smtClean="0"/>
          </a:p>
          <a:p>
            <a:pPr>
              <a:lnSpc>
                <a:spcPct val="90000"/>
              </a:lnSpc>
            </a:pPr>
            <a:endParaRPr lang="en-US" altLang="ja-JP" sz="2400" dirty="0" smtClean="0"/>
          </a:p>
          <a:p>
            <a:pPr>
              <a:lnSpc>
                <a:spcPct val="90000"/>
              </a:lnSpc>
            </a:pPr>
            <a:endParaRPr lang="ja-JP" altLang="en-US" sz="2400" dirty="0" smtClean="0"/>
          </a:p>
          <a:p>
            <a:pPr>
              <a:lnSpc>
                <a:spcPct val="90000"/>
              </a:lnSpc>
            </a:pPr>
            <a:r>
              <a:rPr lang="ja-JP" altLang="en-US" sz="2400" dirty="0" smtClean="0"/>
              <a:t>「作話」行動とは、事実とは異なる話をすることです。自分に都合のいいように事実と異なる話をすることや起こしてしまった失敗を取りつくろうためのありもしない話をすることも含みます。（テキスト</a:t>
            </a:r>
            <a:r>
              <a:rPr lang="en-US" altLang="ja-JP" sz="2400" dirty="0" smtClean="0"/>
              <a:t>P117</a:t>
            </a:r>
            <a:r>
              <a:rPr lang="ja-JP" altLang="en-US" sz="2400" dirty="0" smtClean="0"/>
              <a:t>）</a:t>
            </a:r>
          </a:p>
          <a:p>
            <a:pPr>
              <a:lnSpc>
                <a:spcPct val="90000"/>
              </a:lnSpc>
            </a:pPr>
            <a:r>
              <a:rPr lang="ja-JP" altLang="en-US" sz="2400" dirty="0" smtClean="0"/>
              <a:t>「精神・行動障害」については、調査対象者の状況（意識障害・性格等）、施設等による予防的な対策（昼夜逆転に対応するための睡眠薬の内服等）、治療の効果も含めて、選択肢に示された状況の有無で選択します。（テキスト</a:t>
            </a:r>
            <a:r>
              <a:rPr lang="en-US" altLang="ja-JP" sz="2400" dirty="0" smtClean="0"/>
              <a:t>P115</a:t>
            </a:r>
            <a:r>
              <a:rPr lang="ja-JP" altLang="en-US" sz="2400" dirty="0" smtClean="0"/>
              <a:t>）</a:t>
            </a:r>
            <a:endParaRPr lang="en-US" altLang="ja-JP" sz="2400" dirty="0" smtClean="0"/>
          </a:p>
          <a:p>
            <a:pPr>
              <a:lnSpc>
                <a:spcPct val="90000"/>
              </a:lnSpc>
            </a:pPr>
            <a:endParaRPr lang="en-US" altLang="ja-JP"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「作話」と「幻視幻聴」</a:t>
            </a:r>
            <a:endParaRPr lang="ja-JP" altLang="en-US" sz="3200" dirty="0">
              <a:solidFill>
                <a:srgbClr val="FFFFFF"/>
              </a:solidFill>
            </a:endParaRPr>
          </a:p>
        </p:txBody>
      </p:sp>
      <p:sp>
        <p:nvSpPr>
          <p:cNvPr id="7174" name="AutoShape 6"/>
          <p:cNvSpPr>
            <a:spLocks noChangeArrowheads="1"/>
          </p:cNvSpPr>
          <p:nvPr/>
        </p:nvSpPr>
        <p:spPr bwMode="auto">
          <a:xfrm>
            <a:off x="582041" y="213285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306193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入退院、転院は外出に含まれるか。</a:t>
            </a:r>
          </a:p>
          <a:p>
            <a:pPr>
              <a:lnSpc>
                <a:spcPct val="90000"/>
              </a:lnSpc>
            </a:pPr>
            <a:r>
              <a:rPr lang="ja-JP" altLang="en-US" sz="2400" dirty="0" smtClean="0"/>
              <a:t>日頃は外出がないが、調査日前にたまたま一度外出した場合も「月１回」でよいか。</a:t>
            </a:r>
          </a:p>
          <a:p>
            <a:pPr>
              <a:lnSpc>
                <a:spcPct val="90000"/>
              </a:lnSpc>
            </a:pPr>
            <a:r>
              <a:rPr lang="ja-JP" altLang="en-US" sz="2400" dirty="0" smtClean="0"/>
              <a:t>外泊やショートステイも含まれるか。宿泊を伴う外出の場合の、期間の考え方（２泊３日は３回？）。</a:t>
            </a:r>
            <a:endParaRPr lang="en-US" altLang="ja-JP" sz="2400" dirty="0" smtClean="0"/>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000" dirty="0" smtClean="0"/>
              <a:t>「外出頻度」とは、</a:t>
            </a:r>
            <a:r>
              <a:rPr lang="en-US" altLang="ja-JP" sz="2000" dirty="0" smtClean="0"/>
              <a:t>1</a:t>
            </a:r>
            <a:r>
              <a:rPr lang="ja-JP" altLang="en-US" sz="2000" dirty="0" smtClean="0"/>
              <a:t>回概ね</a:t>
            </a:r>
            <a:r>
              <a:rPr lang="en-US" altLang="ja-JP" sz="2000" dirty="0" smtClean="0"/>
              <a:t>30</a:t>
            </a:r>
            <a:r>
              <a:rPr lang="ja-JP" altLang="en-US" sz="2000" dirty="0" smtClean="0"/>
              <a:t>分以上、居住地の敷地外へ出る頻度を評価するもの。外出の目的や、同行者の有無、目的地等は問わない。徘徊や救急搬送は外出とは考えない。また、同一施設・敷地内のデイサービス、診療所等への移動も外出とは考えない。（テキスト</a:t>
            </a:r>
            <a:r>
              <a:rPr lang="en-US" altLang="ja-JP" sz="2000" dirty="0" smtClean="0"/>
              <a:t>P99</a:t>
            </a:r>
            <a:r>
              <a:rPr lang="ja-JP" altLang="en-US" sz="2000" dirty="0" smtClean="0"/>
              <a:t>）</a:t>
            </a:r>
          </a:p>
          <a:p>
            <a:pPr>
              <a:lnSpc>
                <a:spcPct val="90000"/>
              </a:lnSpc>
            </a:pPr>
            <a:r>
              <a:rPr lang="ja-JP" altLang="en-US" sz="2000" dirty="0" smtClean="0"/>
              <a:t>判断に迷う際には、各基本調査項目の定義等に基づき選択した上で、対象者の具体的な状況（介護の手間、平均的な手間の出現頻度、選択に迷った状況等）と認定調査員の判断根拠等を特記事項に記載する。（</a:t>
            </a:r>
            <a:r>
              <a:rPr lang="en-US" altLang="ja-JP" sz="2000" dirty="0" smtClean="0"/>
              <a:t>Q&amp;A</a:t>
            </a:r>
            <a:r>
              <a:rPr lang="ja-JP" altLang="en-US" sz="2000" dirty="0" smtClean="0"/>
              <a:t>問２）</a:t>
            </a:r>
          </a:p>
          <a:p>
            <a:pPr>
              <a:lnSpc>
                <a:spcPct val="90000"/>
              </a:lnSpc>
            </a:pP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外出頻度について</a:t>
            </a:r>
            <a:endParaRPr lang="ja-JP" altLang="en-US" sz="3200" dirty="0">
              <a:solidFill>
                <a:srgbClr val="FFFFFF"/>
              </a:solidFill>
            </a:endParaRPr>
          </a:p>
        </p:txBody>
      </p:sp>
      <p:sp>
        <p:nvSpPr>
          <p:cNvPr id="7174" name="AutoShape 6"/>
          <p:cNvSpPr>
            <a:spLocks noChangeArrowheads="1"/>
          </p:cNvSpPr>
          <p:nvPr/>
        </p:nvSpPr>
        <p:spPr bwMode="auto">
          <a:xfrm>
            <a:off x="582041" y="357301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7014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909638"/>
            <a:ext cx="851211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581946" y="3356992"/>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val="329361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20736" y="692696"/>
            <a:ext cx="8502671" cy="5695473"/>
          </a:xfrm>
        </p:spPr>
        <p:txBody>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marL="0" indent="0">
              <a:lnSpc>
                <a:spcPct val="90000"/>
              </a:lnSpc>
              <a:buNone/>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」について解釈を示すと、「ひやむぎ」、「そば」等についての質問に全て答えざるを得なくなりますが、 「即席</a:t>
            </a:r>
            <a:r>
              <a:rPr lang="ja-JP" altLang="en-US" sz="2400" dirty="0" err="1" smtClean="0"/>
              <a:t>めんの</a:t>
            </a:r>
            <a:r>
              <a:rPr lang="ja-JP" altLang="en-US" sz="2400" dirty="0" smtClean="0"/>
              <a:t>調理」という現行の運用で全国的に大きなばらつきは生じていません。</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endParaRPr lang="en-US" altLang="ja-JP" sz="2400" dirty="0" smtClean="0"/>
          </a:p>
          <a:p>
            <a:pPr>
              <a:lnSpc>
                <a:spcPct val="90000"/>
              </a:lnSpc>
            </a:pPr>
            <a:endParaRPr lang="ja-JP" altLang="en-US"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576905" y="2583299"/>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7175" name="AutoShape 7"/>
          <p:cNvSpPr>
            <a:spLocks noChangeArrowheads="1"/>
          </p:cNvSpPr>
          <p:nvPr/>
        </p:nvSpPr>
        <p:spPr bwMode="auto">
          <a:xfrm>
            <a:off x="558292" y="740634"/>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val="173680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83333" y="836618"/>
            <a:ext cx="8777477"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83262" y="285273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83262" y="76517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417353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57420" y="908052"/>
            <a:ext cx="8503318"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582041" y="400526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287847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33670" y="709916"/>
            <a:ext cx="8503318" cy="5688013"/>
          </a:xfrm>
        </p:spPr>
        <p:txBody>
          <a:bodyPr/>
          <a:lstStyle/>
          <a:p>
            <a:pPr>
              <a:lnSpc>
                <a:spcPct val="90000"/>
              </a:lnSpc>
            </a:pPr>
            <a:endParaRPr lang="ja-JP" altLang="en-US" sz="2400" dirty="0" smtClean="0"/>
          </a:p>
          <a:p>
            <a:pPr>
              <a:lnSpc>
                <a:spcPct val="90000"/>
              </a:lnSpc>
            </a:pP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582041" y="261551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582041" y="75348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165431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82942" y="836716"/>
            <a:ext cx="8778118" cy="5688013"/>
          </a:xfrm>
        </p:spPr>
        <p:txBody>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582041" y="371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582041" y="83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418603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49236" y="836613"/>
            <a:ext cx="8711503" cy="5688012"/>
          </a:xfrm>
        </p:spPr>
        <p:txBody>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pPr marL="0" indent="0">
              <a:buNone/>
            </a:pPr>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15446" y="2852936"/>
            <a:ext cx="1728520"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16070" y="908052"/>
            <a:ext cx="1728520"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3474609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自動洗浄つきトイレの場合、その他一連の行為が全介助の場合でも「一部介助」になるのか。</a:t>
            </a:r>
          </a:p>
          <a:p>
            <a:pPr>
              <a:lnSpc>
                <a:spcPct val="90000"/>
              </a:lnSpc>
            </a:pPr>
            <a:r>
              <a:rPr lang="ja-JP" altLang="en-US" sz="2400" dirty="0" smtClean="0"/>
              <a:t>自動洗浄つきトイレの場合、その他一連の行為が介助されていない場合でも「一部介助」になるのか。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2400" dirty="0" smtClean="0"/>
              <a:t>「介助の方法」の選択肢を検討するにあたっては、各調査項目の定義に規定されている一連の行為のうち、対象者に実際に発生する行為をはじめに特定し（人それぞれ、居住環境や心身の状態、生活習慣などによって異なる）、それらの行為の全てに介助が行われている場合には「全介助」を、部分的に介助が行われている場合には「一部介助」を選択し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排尿・排便における自動洗浄について</a:t>
            </a:r>
            <a:endParaRPr lang="ja-JP" altLang="en-US" sz="3200" dirty="0">
              <a:solidFill>
                <a:srgbClr val="FFFFFF"/>
              </a:solidFill>
            </a:endParaRPr>
          </a:p>
        </p:txBody>
      </p:sp>
      <p:sp>
        <p:nvSpPr>
          <p:cNvPr id="7174" name="AutoShape 6"/>
          <p:cNvSpPr>
            <a:spLocks noChangeArrowheads="1"/>
          </p:cNvSpPr>
          <p:nvPr/>
        </p:nvSpPr>
        <p:spPr bwMode="auto">
          <a:xfrm>
            <a:off x="582041" y="2924944"/>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3935308284"/>
      </p:ext>
    </p:extLst>
  </p:cSld>
  <p:clrMapOvr>
    <a:masterClrMapping/>
  </p:clrMapOvr>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353055-47E5-4B29-BE40-B448AB33681D}">
  <ds:schemaRefs>
    <ds:schemaRef ds:uri="http://purl.org/dc/terms/"/>
    <ds:schemaRef ds:uri="http://www.w3.org/XML/1998/namespace"/>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fb02c745-2821-438e-a9f3-36f365a5b5fa"/>
    <ds:schemaRef ds:uri="8B97BE19-CDDD-400E-817A-CFDD13F7EC12"/>
    <ds:schemaRef ds:uri="http://purl.org/dc/dcmitype/"/>
  </ds:schemaRefs>
</ds:datastoreItem>
</file>

<file path=customXml/itemProps2.xml><?xml version="1.0" encoding="utf-8"?>
<ds:datastoreItem xmlns:ds="http://schemas.openxmlformats.org/officeDocument/2006/customXml" ds:itemID="{11F15606-52B2-4FB3-B405-C769CB9669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D5A8A2F6-DB66-4B18-90E2-B79D133B77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Origin</Template>
  <TotalTime>8271</TotalTime>
  <Words>1959</Words>
  <Application>Microsoft Office PowerPoint</Application>
  <PresentationFormat>画面に合わせる (4:3)</PresentationFormat>
  <Paragraphs>127</Paragraphs>
  <Slides>12</Slides>
  <Notes>12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Arial</vt:lpstr>
      <vt:lpstr>ＭＳ Ｐゴシック</vt:lpstr>
      <vt:lpstr>Calibri</vt:lpstr>
      <vt:lpstr>Wingdings</vt:lpstr>
      <vt:lpstr>5_Office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平成22年度　要介護認定適正化事業研修会 業務分析データの読み方と 要介護認定業務の適正化</dc:title>
  <dc:creator>堀 裕行(hori-hiroyuki)</dc:creator>
  <cp:lastModifiedBy>厚生労働省ネットワークシステム</cp:lastModifiedBy>
  <cp:revision>552</cp:revision>
  <cp:lastPrinted>2014-06-02T11:05:56Z</cp:lastPrinted>
  <dcterms:created xsi:type="dcterms:W3CDTF">2010-10-16T08:07:39Z</dcterms:created>
  <dcterms:modified xsi:type="dcterms:W3CDTF">2014-06-03T10:10:00Z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