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5" r:id="rId2"/>
  </p:sldMasterIdLst>
  <p:notesMasterIdLst>
    <p:notesMasterId r:id="rId19"/>
  </p:notesMasterIdLst>
  <p:sldIdLst>
    <p:sldId id="355" r:id="rId3"/>
    <p:sldId id="337" r:id="rId4"/>
    <p:sldId id="333" r:id="rId5"/>
    <p:sldId id="353" r:id="rId6"/>
    <p:sldId id="352" r:id="rId7"/>
    <p:sldId id="336" r:id="rId8"/>
    <p:sldId id="334" r:id="rId9"/>
    <p:sldId id="325" r:id="rId10"/>
    <p:sldId id="326" r:id="rId11"/>
    <p:sldId id="359" r:id="rId12"/>
    <p:sldId id="357" r:id="rId13"/>
    <p:sldId id="342" r:id="rId14"/>
    <p:sldId id="349" r:id="rId15"/>
    <p:sldId id="328" r:id="rId16"/>
    <p:sldId id="350" r:id="rId17"/>
    <p:sldId id="329" r:id="rId18"/>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FFFFCC"/>
    <a:srgbClr val="006600"/>
    <a:srgbClr val="0066FF"/>
    <a:srgbClr val="CCECFF"/>
    <a:srgbClr val="FFCCFF"/>
    <a:srgbClr val="FFFFFF"/>
    <a:srgbClr val="000099"/>
    <a:srgbClr val="6699FF"/>
    <a:srgbClr val="FFC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419" autoAdjust="0"/>
    <p:restoredTop sz="86455" autoAdjust="0"/>
  </p:normalViewPr>
  <p:slideViewPr>
    <p:cSldViewPr snapToGrid="0">
      <p:cViewPr>
        <p:scale>
          <a:sx n="69" d="100"/>
          <a:sy n="69" d="100"/>
        </p:scale>
        <p:origin x="-228" y="-1158"/>
      </p:cViewPr>
      <p:guideLst>
        <p:guide orient="horz" pos="2160"/>
        <p:guide pos="2880"/>
      </p:guideLst>
    </p:cSldViewPr>
  </p:slideViewPr>
  <p:outlineViewPr>
    <p:cViewPr>
      <p:scale>
        <a:sx n="33" d="100"/>
        <a:sy n="33" d="100"/>
      </p:scale>
      <p:origin x="0" y="1045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extLst>
      <p:ext uri="{BB962C8B-B14F-4D97-AF65-F5344CB8AC3E}">
        <p14:creationId xmlns:p14="http://schemas.microsoft.com/office/powerpoint/2010/main" xmlns="" val="7934103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87044" name="日付プレースホルダ 3"/>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endParaRPr lang="ja-JP"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12</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4B638B0-008D-4A3C-98FB-99FDDF0694C0}"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ツールの活用は基本的に任意。データやツールが提供されるのは、あくまで自治体の自律的な活動を支援するためであって、省として何かを強制しているわけではない。また、これらのデータやツールを用いて都道府県や市町村のイニシアティブで様々な取組みが期待されるが、これも各地域別の取組みとして自律的に推進してもらいたい。</a:t>
            </a:r>
            <a:endParaRPr kumimoji="1" lang="en-US" altLang="ja-JP" dirty="0" smtClean="0"/>
          </a:p>
          <a:p>
            <a:r>
              <a:rPr kumimoji="1" lang="ja-JP" altLang="en-US" dirty="0" smtClean="0"/>
              <a:t>そうした自治体レベルの活動をサポートする上で、統一フォーマットによるデータの提供は非常に重要であり、</a:t>
            </a:r>
            <a:r>
              <a:rPr kumimoji="1" lang="en-US" altLang="ja-JP" dirty="0" smtClean="0"/>
              <a:t>1900</a:t>
            </a:r>
            <a:r>
              <a:rPr kumimoji="1" lang="ja-JP" altLang="en-US" dirty="0" smtClean="0"/>
              <a:t>の自治体（自治体・広域・一部事務組合・審査会・政令指定都市の区）のデータが標準化され共有されることに大きな意味がある。</a:t>
            </a:r>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ツールの活用は基本的に任意。データやツールが提供されるのは、あくまで自治体の自律的な活動を支援するためであって、省として何かを強制しているわけではない。また、これらのデータやツールを用いて都道府県や市町村のイニシアティブで様々な取組みが期待されるが、これも各地域別の取組みとして自律的に推進してもらいたい。</a:t>
            </a:r>
            <a:endParaRPr kumimoji="1" lang="en-US" altLang="ja-JP" dirty="0" smtClean="0"/>
          </a:p>
          <a:p>
            <a:r>
              <a:rPr kumimoji="1" lang="ja-JP" altLang="en-US" dirty="0" smtClean="0"/>
              <a:t>そうした自治体レベルの活動をサポートする上で、統一フォーマットによるデータの提供は非常に重要であり、</a:t>
            </a:r>
            <a:r>
              <a:rPr kumimoji="1" lang="en-US" altLang="ja-JP" dirty="0" smtClean="0"/>
              <a:t>1900</a:t>
            </a:r>
            <a:r>
              <a:rPr kumimoji="1" lang="ja-JP" altLang="en-US" dirty="0" smtClean="0"/>
              <a:t>の自治体（自治体・広域・一部事務組合・審査会・政令指定都市の区）のデータが標準化され共有されることに大きな意味がある。</a:t>
            </a:r>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6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D4E966D5-63EA-4380-B7F8-5DA198B093F1}"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8BE2553-5059-4280-9BC6-90A0916BD8E8}" type="slidenum">
              <a:rPr lang="ja-JP" altLang="en-US"/>
              <a:pPr>
                <a:defRPr/>
              </a:pPr>
              <a:t>&lt;#&gt;</a:t>
            </a:fld>
            <a:endParaRPr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90C514E-AFDF-4A45-B2B1-9A675AE2C706}"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BE8AEB9-697C-43C6-8BA8-A8B65E339879}" type="slidenum">
              <a:rPr lang="ja-JP" altLang="en-US"/>
              <a:pPr>
                <a:defRPr/>
              </a:pPr>
              <a:t>&lt;#&gt;</a:t>
            </a:fld>
            <a:endParaRPr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4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CE3D78AF-C223-40C5-9301-7ECF3B47FAFA}"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1A20D320-4A69-451C-98B4-B687B997899B}" type="slidenum">
              <a:rPr lang="ja-JP" altLang="en-US"/>
              <a:pPr>
                <a:defRPr/>
              </a:pPr>
              <a:t>&lt;#&gt;</a:t>
            </a:fld>
            <a:endParaRPr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DB7CADC8-10DA-499B-B132-F9DE734C2D08}"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33EAB160-6059-41DE-8AEC-62DC0E54D329}" type="slidenum">
              <a:rPr lang="ja-JP" altLang="en-US"/>
              <a:pPr>
                <a:defRPr/>
              </a:pPr>
              <a:t>&lt;#&gt;</a:t>
            </a:fld>
            <a:endParaRPr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31D7CDD9-2DFF-48F4-870B-8009222BA327}" type="datetime1">
              <a:rPr lang="ja-JP" altLang="en-US" smtClean="0"/>
              <a:pPr>
                <a:defRPr/>
              </a:pPr>
              <a:t>2015/6/14</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171B835F-A6D2-4643-8DC0-C7CAE6A8564C}" type="slidenum">
              <a:rPr lang="ja-JP" altLang="en-US"/>
              <a:pPr>
                <a:defRPr/>
              </a:pPr>
              <a:t>&lt;#&gt;</a:t>
            </a:fld>
            <a:endParaRPr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920A1E42-091A-4BEE-8D87-356A5CFE988E}" type="datetime1">
              <a:rPr lang="ja-JP" altLang="en-US" smtClean="0"/>
              <a:pPr>
                <a:defRPr/>
              </a:pPr>
              <a:t>2015/6/14</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3106450C-6F4A-476F-A6B4-0DF5932698A5}"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&lt;#&gt;</a:t>
            </a:fld>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FCF3B268-296E-46AA-AE74-D5F582ED2F09}" type="datetime1">
              <a:rPr lang="ja-JP" altLang="en-US" smtClean="0"/>
              <a:pPr>
                <a:defRPr/>
              </a:pPr>
              <a:t>2015/6/14</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EF27A6B9-B837-4E65-B9E0-7F2D1706A7D7}" type="slidenum">
              <a:rPr lang="ja-JP" altLang="en-US"/>
              <a:pPr>
                <a:defRPr/>
              </a:pPr>
              <a:t>&lt;#&gt;</a:t>
            </a:fld>
            <a:endParaRPr lang="ja-JP"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33"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33"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990C94B-A392-4E64-BF36-BAB5D3852BCF}"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FBF6575-8DA1-49A4-B7F3-094D42933738}" type="slidenum">
              <a:rPr lang="ja-JP" altLang="en-US"/>
              <a:pPr>
                <a:defRPr/>
              </a:pPr>
              <a:t>&lt;#&gt;</a:t>
            </a:fld>
            <a:endParaRPr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F599F9D-D34E-4920-8598-316A45729AC7}" type="datetime1">
              <a:rPr lang="ja-JP" altLang="en-US" smtClean="0"/>
              <a:pPr>
                <a:defRPr/>
              </a:pPr>
              <a:t>2015/6/14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0230A5A-CE73-472D-9578-B43CB2327A90}" type="slidenum">
              <a:rPr lang="ja-JP" altLang="en-US"/>
              <a:pPr>
                <a:defRPr/>
              </a:pPr>
              <a:t>&lt;#&gt;</a:t>
            </a:fld>
            <a:endParaRPr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7D59860-EBF3-4784-929A-4B04EDDC46A8}"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E316701-A13F-4FA3-8769-B8E404EBDC12}" type="slidenum">
              <a:rPr lang="ja-JP" altLang="en-US"/>
              <a:pPr>
                <a:defRPr/>
              </a:pPr>
              <a:t>&lt;#&gt;</a:t>
            </a:fld>
            <a:endParaRPr lang="ja-JP"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1C00254-F1E8-45DE-965A-208E3DE4B3F1}" type="datetime1">
              <a:rPr lang="ja-JP" altLang="en-US" smtClean="0"/>
              <a:pPr>
                <a:defRPr/>
              </a:pPr>
              <a:t>2015/6/14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9DBABE3-B880-451D-BDF8-212560015E77}"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051"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4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E3FE755D-2357-4429-A764-10FCCA034737}" type="datetime1">
              <a:rPr lang="ja-JP" altLang="en-US" smtClean="0"/>
              <a:pPr>
                <a:defRPr/>
              </a:pPr>
              <a:t>2015/6/14</a:t>
            </a:fld>
            <a:endParaRPr lang="ja-JP" altLang="en-US"/>
          </a:p>
        </p:txBody>
      </p:sp>
      <p:sp>
        <p:nvSpPr>
          <p:cNvPr id="5" name="フッター プレースホルダ 4"/>
          <p:cNvSpPr>
            <a:spLocks noGrp="1"/>
          </p:cNvSpPr>
          <p:nvPr>
            <p:ph type="ftr" sz="quarter" idx="3"/>
          </p:nvPr>
        </p:nvSpPr>
        <p:spPr>
          <a:xfrm>
            <a:off x="3124237" y="635674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553424" y="6356741"/>
            <a:ext cx="2133161" cy="365125"/>
          </a:xfrm>
          <a:prstGeom prst="rect">
            <a:avLst/>
          </a:prstGeom>
        </p:spPr>
        <p:txBody>
          <a:bodyPr vert="horz" lIns="91440" tIns="45720" rIns="91440" bIns="45720" rtlCol="0" anchor="ctr"/>
          <a:lstStyle>
            <a:lvl1pPr algn="r">
              <a:defRPr sz="1200" b="0">
                <a:solidFill>
                  <a:prstClr val="black">
                    <a:tint val="75000"/>
                  </a:prstClr>
                </a:solidFill>
                <a:latin typeface="Calibri"/>
                <a:ea typeface="ＭＳ Ｐゴシック"/>
              </a:defRPr>
            </a:lvl1pPr>
          </a:lstStyle>
          <a:p>
            <a:pPr>
              <a:defRPr/>
            </a:pPr>
            <a:fld id="{7E68ACA4-A66E-4199-80B7-FCD9562041BD}"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0" y="2637240"/>
            <a:ext cx="9144000" cy="1938992"/>
          </a:xfrm>
          <a:prstGeom prst="rect">
            <a:avLst/>
          </a:prstGeom>
          <a:noFill/>
          <a:ln w="9525">
            <a:noFill/>
            <a:miter lim="800000"/>
            <a:headEnd/>
            <a:tailEnd/>
          </a:ln>
        </p:spPr>
        <p:txBody>
          <a:bodyPr>
            <a:spAutoFit/>
          </a:bodyPr>
          <a:lstStyle/>
          <a:p>
            <a:pPr algn="ctr"/>
            <a:r>
              <a:rPr lang="ja-JP" altLang="en-US" sz="4000" dirty="0" smtClean="0">
                <a:solidFill>
                  <a:srgbClr val="000000"/>
                </a:solidFill>
                <a:latin typeface="Calibri" pitchFamily="34" charset="0"/>
              </a:rPr>
              <a:t>３．要介護認定の地域間格差の解消</a:t>
            </a:r>
            <a:endParaRPr lang="en-US" altLang="ja-JP" sz="4000" dirty="0" smtClean="0">
              <a:solidFill>
                <a:srgbClr val="000000"/>
              </a:solidFill>
              <a:latin typeface="Calibri" pitchFamily="34" charset="0"/>
            </a:endParaRPr>
          </a:p>
          <a:p>
            <a:pPr algn="ctr"/>
            <a:r>
              <a:rPr lang="ja-JP" altLang="en-US" sz="4000" dirty="0" smtClean="0">
                <a:solidFill>
                  <a:srgbClr val="000000"/>
                </a:solidFill>
                <a:latin typeface="Calibri" pitchFamily="34" charset="0"/>
              </a:rPr>
              <a:t>に向けた取り組み　</a:t>
            </a:r>
            <a:endParaRPr lang="en-US" altLang="ja-JP" sz="4000" dirty="0" smtClean="0">
              <a:solidFill>
                <a:srgbClr val="000000"/>
              </a:solidFill>
              <a:latin typeface="Calibri" pitchFamily="34" charset="0"/>
            </a:endParaRPr>
          </a:p>
          <a:p>
            <a:pPr algn="ctr"/>
            <a:r>
              <a:rPr lang="en-US" altLang="ja-JP" sz="4000" dirty="0">
                <a:solidFill>
                  <a:srgbClr val="000000"/>
                </a:solidFill>
                <a:latin typeface="Calibri" pitchFamily="34" charset="0"/>
              </a:rPr>
              <a:t>-</a:t>
            </a:r>
            <a:r>
              <a:rPr lang="ja-JP" altLang="en-US" sz="4000" dirty="0" smtClean="0">
                <a:solidFill>
                  <a:srgbClr val="000000"/>
                </a:solidFill>
                <a:latin typeface="Calibri" pitchFamily="34" charset="0"/>
              </a:rPr>
              <a:t>業務分析データの読み方</a:t>
            </a:r>
            <a:r>
              <a:rPr lang="en-US" altLang="ja-JP" sz="4000" dirty="0" smtClean="0">
                <a:solidFill>
                  <a:srgbClr val="000000"/>
                </a:solidFill>
                <a:latin typeface="Calibri" pitchFamily="34" charset="0"/>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304800" y="1007165"/>
            <a:ext cx="8547652" cy="56189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74675" y="-119264"/>
            <a:ext cx="8001000" cy="747713"/>
          </a:xfrm>
        </p:spPr>
        <p:txBody>
          <a:bodyPr/>
          <a:lstStyle/>
          <a:p>
            <a:r>
              <a:rPr kumimoji="1" lang="ja-JP" altLang="en-US" sz="3200" dirty="0" smtClean="0"/>
              <a:t>認定率の地域間格差</a:t>
            </a:r>
            <a:endParaRPr kumimoji="1" lang="ja-JP" altLang="en-US" sz="3200" dirty="0"/>
          </a:p>
        </p:txBody>
      </p:sp>
      <p:pic>
        <p:nvPicPr>
          <p:cNvPr id="5" name="図 4"/>
          <p:cNvPicPr/>
          <p:nvPr/>
        </p:nvPicPr>
        <p:blipFill>
          <a:blip r:embed="rId3" cstate="print"/>
          <a:srcRect/>
          <a:stretch>
            <a:fillRect/>
          </a:stretch>
        </p:blipFill>
        <p:spPr bwMode="auto">
          <a:xfrm>
            <a:off x="887896" y="620802"/>
            <a:ext cx="3369744" cy="6238458"/>
          </a:xfrm>
          <a:prstGeom prst="rect">
            <a:avLst/>
          </a:prstGeom>
          <a:noFill/>
          <a:ln w="9525">
            <a:noFill/>
            <a:miter lim="800000"/>
            <a:headEnd/>
            <a:tailEnd/>
          </a:ln>
        </p:spPr>
      </p:pic>
      <p:pic>
        <p:nvPicPr>
          <p:cNvPr id="6" name="図 5"/>
          <p:cNvPicPr/>
          <p:nvPr/>
        </p:nvPicPr>
        <p:blipFill>
          <a:blip r:embed="rId4" cstate="print"/>
          <a:srcRect/>
          <a:stretch>
            <a:fillRect/>
          </a:stretch>
        </p:blipFill>
        <p:spPr bwMode="auto">
          <a:xfrm>
            <a:off x="4810539" y="607549"/>
            <a:ext cx="3369744" cy="6238458"/>
          </a:xfrm>
          <a:prstGeom prst="rect">
            <a:avLst/>
          </a:prstGeom>
          <a:noFill/>
          <a:ln w="9525">
            <a:noFill/>
            <a:miter lim="800000"/>
            <a:headEnd/>
            <a:tailEnd/>
          </a:ln>
        </p:spPr>
      </p:pic>
      <p:sp>
        <p:nvSpPr>
          <p:cNvPr id="8" name="テキスト ボックス 7"/>
          <p:cNvSpPr txBox="1"/>
          <p:nvPr/>
        </p:nvSpPr>
        <p:spPr>
          <a:xfrm>
            <a:off x="3074504" y="1099930"/>
            <a:ext cx="1192696" cy="338554"/>
          </a:xfrm>
          <a:prstGeom prst="rect">
            <a:avLst/>
          </a:prstGeom>
          <a:solidFill>
            <a:schemeClr val="bg1"/>
          </a:solidFill>
          <a:ln>
            <a:solidFill>
              <a:schemeClr val="tx1"/>
            </a:solidFill>
            <a:prstDash val="dash"/>
          </a:ln>
        </p:spPr>
        <p:txBody>
          <a:bodyPr wrap="square" rtlCol="0">
            <a:spAutoFit/>
          </a:bodyPr>
          <a:lstStyle/>
          <a:p>
            <a:r>
              <a:rPr kumimoji="1" lang="ja-JP" altLang="en-US" dirty="0" smtClean="0"/>
              <a:t>要支援</a:t>
            </a:r>
            <a:r>
              <a:rPr kumimoji="1" lang="en-US" altLang="ja-JP" dirty="0" smtClean="0"/>
              <a:t>1</a:t>
            </a:r>
            <a:r>
              <a:rPr kumimoji="1" lang="ja-JP" altLang="en-US" dirty="0" smtClean="0"/>
              <a:t>・</a:t>
            </a:r>
            <a:r>
              <a:rPr kumimoji="1" lang="en-US" altLang="ja-JP" dirty="0" smtClean="0"/>
              <a:t>2</a:t>
            </a:r>
            <a:endParaRPr kumimoji="1" lang="ja-JP" altLang="en-US" dirty="0"/>
          </a:p>
        </p:txBody>
      </p:sp>
      <p:sp>
        <p:nvSpPr>
          <p:cNvPr id="9" name="テキスト ボックス 8"/>
          <p:cNvSpPr txBox="1"/>
          <p:nvPr/>
        </p:nvSpPr>
        <p:spPr>
          <a:xfrm>
            <a:off x="7388087" y="1080054"/>
            <a:ext cx="1192696" cy="338554"/>
          </a:xfrm>
          <a:prstGeom prst="rect">
            <a:avLst/>
          </a:prstGeom>
          <a:solidFill>
            <a:schemeClr val="bg1"/>
          </a:solidFill>
          <a:ln>
            <a:solidFill>
              <a:schemeClr val="tx1"/>
            </a:solidFill>
            <a:prstDash val="dash"/>
          </a:ln>
        </p:spPr>
        <p:txBody>
          <a:bodyPr wrap="square" rtlCol="0">
            <a:spAutoFit/>
          </a:bodyPr>
          <a:lstStyle/>
          <a:p>
            <a:pPr algn="ctr"/>
            <a:r>
              <a:rPr kumimoji="1" lang="ja-JP" altLang="en-US" dirty="0" smtClean="0"/>
              <a:t>要介護</a:t>
            </a:r>
            <a:endParaRPr kumimoji="1" lang="ja-JP" altLang="en-US" dirty="0"/>
          </a:p>
        </p:txBody>
      </p:sp>
      <p:sp>
        <p:nvSpPr>
          <p:cNvPr id="10" name="Rectangle 8"/>
          <p:cNvSpPr>
            <a:spLocks noChangeArrowheads="1"/>
          </p:cNvSpPr>
          <p:nvPr/>
        </p:nvSpPr>
        <p:spPr bwMode="auto">
          <a:xfrm>
            <a:off x="5144187" y="0"/>
            <a:ext cx="399981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14300" algn="r" defTabSz="914400" rtl="0" eaLnBrk="1" fontAlgn="base" latinLnBrk="0" hangingPunct="1">
              <a:lnSpc>
                <a:spcPct val="100000"/>
              </a:lnSpc>
              <a:spcBef>
                <a:spcPct val="0"/>
              </a:spcBef>
              <a:spcAft>
                <a:spcPct val="0"/>
              </a:spcAft>
              <a:buClrTx/>
              <a:buSzTx/>
              <a:buFontTx/>
              <a:buNone/>
              <a:tabLst/>
            </a:pPr>
            <a:r>
              <a:rPr lang="ja-JP" altLang="en-US" sz="1400" dirty="0" smtClean="0">
                <a:latin typeface="Century" pitchFamily="18" charset="0"/>
                <a:ea typeface="ＭＳ Ｐ明朝" pitchFamily="18" charset="-128"/>
                <a:cs typeface="Times New Roman" pitchFamily="18" charset="0"/>
              </a:rPr>
              <a:t>出所）平成</a:t>
            </a:r>
            <a:r>
              <a:rPr lang="en-US" altLang="ja-JP" sz="1400" dirty="0" smtClean="0">
                <a:latin typeface="Century" pitchFamily="18" charset="0"/>
                <a:ea typeface="ＭＳ Ｐ明朝" pitchFamily="18" charset="-128"/>
                <a:cs typeface="Times New Roman" pitchFamily="18" charset="0"/>
              </a:rPr>
              <a:t>25</a:t>
            </a:r>
            <a:r>
              <a:rPr lang="ja-JP" altLang="en-US" sz="1400" dirty="0" smtClean="0">
                <a:latin typeface="Century" pitchFamily="18" charset="0"/>
                <a:ea typeface="ＭＳ Ｐ明朝" pitchFamily="18" charset="-128"/>
                <a:cs typeface="Times New Roman" pitchFamily="18" charset="0"/>
              </a:rPr>
              <a:t>年度要介護認定適正化事業報告書</a:t>
            </a:r>
            <a:endParaRPr kumimoji="1" lang="en-US" altLang="ja-JP" sz="36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Tree>
    <p:extLst>
      <p:ext uri="{BB962C8B-B14F-4D97-AF65-F5344CB8AC3E}">
        <p14:creationId xmlns:p14="http://schemas.microsoft.com/office/powerpoint/2010/main" xmlns="" val="108957529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一次判定からみる業務分析データ</a:t>
            </a:r>
            <a:endParaRPr kumimoji="1" lang="ja-JP" altLang="en-US" sz="3200" dirty="0"/>
          </a:p>
        </p:txBody>
      </p:sp>
      <p:graphicFrame>
        <p:nvGraphicFramePr>
          <p:cNvPr id="10" name="表 9"/>
          <p:cNvGraphicFramePr>
            <a:graphicFrameLocks noGrp="1"/>
          </p:cNvGraphicFramePr>
          <p:nvPr/>
        </p:nvGraphicFramePr>
        <p:xfrm>
          <a:off x="609601" y="1364974"/>
          <a:ext cx="7951305" cy="4866958"/>
        </p:xfrm>
        <a:graphic>
          <a:graphicData uri="http://schemas.openxmlformats.org/drawingml/2006/table">
            <a:tbl>
              <a:tblPr/>
              <a:tblGrid>
                <a:gridCol w="3908645"/>
                <a:gridCol w="1347254"/>
                <a:gridCol w="1347254"/>
                <a:gridCol w="1348152"/>
              </a:tblGrid>
              <a:tr h="687188">
                <a:tc>
                  <a:txBody>
                    <a:bodyPr/>
                    <a:lstStyle/>
                    <a:p>
                      <a:pPr marL="95250" indent="63500" algn="just">
                        <a:lnSpc>
                          <a:spcPts val="1200"/>
                        </a:lnSpc>
                        <a:spcAft>
                          <a:spcPts val="0"/>
                        </a:spcAft>
                      </a:pPr>
                      <a:endParaRPr lang="en-US" sz="1050" kern="100" dirty="0">
                        <a:latin typeface="ＭＳ Ｐゴシック"/>
                        <a:ea typeface="ＭＳ Ｐ明朝"/>
                        <a:cs typeface="Times New Roman"/>
                      </a:endParaRPr>
                    </a:p>
                  </a:txBody>
                  <a:tcPr marL="68580" marR="68580" marT="0" marB="0">
                    <a:lnL>
                      <a:noFill/>
                    </a:lnL>
                    <a:lnR>
                      <a:noFill/>
                    </a:lnR>
                    <a:lnT>
                      <a:noFill/>
                    </a:lnT>
                    <a:lnB w="19050" cap="flat" cmpd="dbl" algn="ctr">
                      <a:solidFill>
                        <a:srgbClr val="000000"/>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050" kern="100">
                          <a:latin typeface="Century"/>
                          <a:ea typeface="ＭＳ Ｐゴシック"/>
                          <a:cs typeface="Times New Roman"/>
                        </a:rPr>
                        <a:t>認定率</a:t>
                      </a:r>
                      <a:endParaRPr lang="ja-JP" sz="1050" kern="100">
                        <a:latin typeface="Century"/>
                        <a:ea typeface="ＭＳ Ｐ明朝"/>
                        <a:cs typeface="Times New Roman"/>
                      </a:endParaRPr>
                    </a:p>
                  </a:txBody>
                  <a:tcPr marL="68580" marR="68580" marT="0" marB="0" anchor="ctr">
                    <a:lnL>
                      <a:noFill/>
                    </a:lnL>
                    <a:lnR>
                      <a:noFill/>
                    </a:lnR>
                    <a:lnT>
                      <a:noFill/>
                    </a:lnT>
                    <a:lnB w="19050" cap="flat" cmpd="dbl" algn="ctr">
                      <a:solidFill>
                        <a:srgbClr val="000000"/>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050" kern="100">
                          <a:latin typeface="Century"/>
                          <a:ea typeface="ＭＳ Ｐゴシック"/>
                          <a:cs typeface="Times New Roman"/>
                        </a:rPr>
                        <a:t>認定率</a:t>
                      </a:r>
                      <a:r>
                        <a:rPr lang="en-US" sz="1050" kern="100">
                          <a:latin typeface="Century"/>
                          <a:ea typeface="ＭＳ Ｐゴシック"/>
                          <a:cs typeface="Times New Roman"/>
                        </a:rPr>
                        <a:t/>
                      </a:r>
                      <a:br>
                        <a:rPr lang="en-US" sz="1050" kern="100">
                          <a:latin typeface="Century"/>
                          <a:ea typeface="ＭＳ Ｐゴシック"/>
                          <a:cs typeface="Times New Roman"/>
                        </a:rPr>
                      </a:br>
                      <a:r>
                        <a:rPr lang="ja-JP" sz="900" kern="100">
                          <a:latin typeface="Century"/>
                          <a:ea typeface="ＭＳ Ｐゴシック"/>
                          <a:cs typeface="Times New Roman"/>
                        </a:rPr>
                        <a:t>（要支援１・２）</a:t>
                      </a:r>
                      <a:endParaRPr lang="ja-JP" sz="1050" kern="100">
                        <a:latin typeface="Century"/>
                        <a:ea typeface="ＭＳ Ｐ明朝"/>
                        <a:cs typeface="Times New Roman"/>
                      </a:endParaRPr>
                    </a:p>
                  </a:txBody>
                  <a:tcPr marL="68580" marR="68580" marT="0" marB="0" anchor="ctr">
                    <a:lnL>
                      <a:noFill/>
                    </a:lnL>
                    <a:lnR>
                      <a:noFill/>
                    </a:lnR>
                    <a:lnT>
                      <a:noFill/>
                    </a:lnT>
                    <a:lnB w="19050" cap="flat" cmpd="dbl" algn="ctr">
                      <a:solidFill>
                        <a:srgbClr val="000000"/>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050" kern="100">
                          <a:latin typeface="Century"/>
                          <a:ea typeface="ＭＳ Ｐゴシック"/>
                          <a:cs typeface="Times New Roman"/>
                        </a:rPr>
                        <a:t>認定率</a:t>
                      </a:r>
                      <a:r>
                        <a:rPr lang="en-US" sz="1050" kern="100">
                          <a:latin typeface="Century"/>
                          <a:ea typeface="ＭＳ Ｐゴシック"/>
                          <a:cs typeface="Times New Roman"/>
                        </a:rPr>
                        <a:t/>
                      </a:r>
                      <a:br>
                        <a:rPr lang="en-US" sz="1050" kern="100">
                          <a:latin typeface="Century"/>
                          <a:ea typeface="ＭＳ Ｐゴシック"/>
                          <a:cs typeface="Times New Roman"/>
                        </a:rPr>
                      </a:br>
                      <a:r>
                        <a:rPr lang="ja-JP" sz="900" kern="100">
                          <a:latin typeface="Century"/>
                          <a:ea typeface="ＭＳ Ｐゴシック"/>
                          <a:cs typeface="Times New Roman"/>
                        </a:rPr>
                        <a:t>（要介護１～５）</a:t>
                      </a:r>
                      <a:endParaRPr lang="ja-JP" sz="1050" kern="100">
                        <a:latin typeface="Century"/>
                        <a:ea typeface="ＭＳ Ｐ明朝"/>
                        <a:cs typeface="Times New Roman"/>
                      </a:endParaRPr>
                    </a:p>
                  </a:txBody>
                  <a:tcPr marL="68580" marR="68580" marT="0" marB="0" anchor="ctr">
                    <a:lnL>
                      <a:noFill/>
                    </a:lnL>
                    <a:lnR>
                      <a:noFill/>
                    </a:lnR>
                    <a:lnT>
                      <a:noFill/>
                    </a:lnT>
                    <a:lnB w="19050" cap="flat" cmpd="dbl" algn="ctr">
                      <a:solidFill>
                        <a:srgbClr val="000000"/>
                      </a:solidFill>
                      <a:prstDash val="solid"/>
                      <a:round/>
                      <a:headEnd type="none" w="med" len="med"/>
                      <a:tailEnd type="none" w="med" len="med"/>
                    </a:lnB>
                    <a:solidFill>
                      <a:srgbClr val="D9D9D9"/>
                    </a:solidFill>
                  </a:tcPr>
                </a:tc>
              </a:tr>
              <a:tr h="240516">
                <a:tc>
                  <a:txBody>
                    <a:bodyPr/>
                    <a:lstStyle/>
                    <a:p>
                      <a:pPr indent="63500" algn="just">
                        <a:spcAft>
                          <a:spcPts val="0"/>
                        </a:spcAft>
                      </a:pPr>
                      <a:r>
                        <a:rPr lang="ja-JP" sz="1600" kern="100" dirty="0">
                          <a:latin typeface="Century"/>
                          <a:ea typeface="ＭＳ Ｐ明朝"/>
                          <a:cs typeface="Times New Roman"/>
                        </a:rPr>
                        <a:t>後期高齢化率</a:t>
                      </a:r>
                    </a:p>
                  </a:txBody>
                  <a:tcPr marL="68580" marR="68580" marT="0" marB="0" anchor="ctr">
                    <a:lnL>
                      <a:noFill/>
                    </a:lnL>
                    <a:lnR>
                      <a:noFill/>
                    </a:lnR>
                    <a:lnT w="19050" cap="flat" cmpd="dbl" algn="ctr">
                      <a:solidFill>
                        <a:srgbClr val="000000"/>
                      </a:solidFill>
                      <a:prstDash val="solid"/>
                      <a:round/>
                      <a:headEnd type="none" w="med" len="med"/>
                      <a:tailEnd type="none" w="med" len="med"/>
                    </a:lnT>
                    <a:lnB>
                      <a:noFill/>
                    </a:lnB>
                  </a:tcPr>
                </a:tc>
                <a:tc>
                  <a:txBody>
                    <a:bodyPr/>
                    <a:lstStyle/>
                    <a:p>
                      <a:pPr algn="r">
                        <a:spcAft>
                          <a:spcPts val="0"/>
                        </a:spcAft>
                      </a:pPr>
                      <a:r>
                        <a:rPr lang="en-US" sz="1000" kern="100">
                          <a:latin typeface="Century"/>
                          <a:ea typeface="ＭＳ 明朝"/>
                          <a:cs typeface="Times New Roman"/>
                        </a:rPr>
                        <a:t>0.653**</a:t>
                      </a:r>
                      <a:endParaRPr lang="ja-JP" sz="1050" kern="100">
                        <a:latin typeface="Century"/>
                        <a:ea typeface="ＭＳ 明朝"/>
                        <a:cs typeface="Times New Roman"/>
                      </a:endParaRPr>
                    </a:p>
                  </a:txBody>
                  <a:tcPr marL="68580" marR="68580" marT="0" marB="0" anchor="ctr">
                    <a:lnL>
                      <a:noFill/>
                    </a:lnL>
                    <a:lnR>
                      <a:noFill/>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spcAft>
                          <a:spcPts val="0"/>
                        </a:spcAft>
                        <a:tabLst>
                          <a:tab pos="407670" algn="ctr"/>
                          <a:tab pos="815340" algn="r"/>
                        </a:tabLst>
                      </a:pPr>
                      <a:r>
                        <a:rPr lang="en-US" sz="1000" kern="100">
                          <a:latin typeface="Century"/>
                          <a:ea typeface="ＭＳ 明朝"/>
                          <a:cs typeface="Times New Roman"/>
                        </a:rPr>
                        <a:t>		0.270</a:t>
                      </a:r>
                      <a:endParaRPr lang="ja-JP" sz="1050" kern="100">
                        <a:latin typeface="Century"/>
                        <a:ea typeface="ＭＳ 明朝"/>
                        <a:cs typeface="Times New Roman"/>
                      </a:endParaRPr>
                    </a:p>
                  </a:txBody>
                  <a:tcPr marL="68580" marR="68580" marT="0" marB="0" anchor="ctr">
                    <a:lnL>
                      <a:noFill/>
                    </a:lnL>
                    <a:lnR>
                      <a:noFill/>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latin typeface="Century"/>
                          <a:ea typeface="ＭＳ 明朝"/>
                          <a:cs typeface="Times New Roman"/>
                        </a:rPr>
                        <a:t>0.800**</a:t>
                      </a:r>
                      <a:endParaRPr lang="ja-JP" sz="1050" kern="100">
                        <a:latin typeface="Century"/>
                        <a:ea typeface="ＭＳ 明朝"/>
                        <a:cs typeface="Times New Roman"/>
                      </a:endParaRPr>
                    </a:p>
                  </a:txBody>
                  <a:tcPr marL="68580" marR="68580" marT="0" marB="0" anchor="ctr">
                    <a:lnL>
                      <a:noFill/>
                    </a:lnL>
                    <a:lnR>
                      <a:noFill/>
                    </a:lnR>
                    <a:lnT w="19050" cap="flat" cmpd="dbl" algn="ctr">
                      <a:solidFill>
                        <a:srgbClr val="000000"/>
                      </a:solidFill>
                      <a:prstDash val="solid"/>
                      <a:round/>
                      <a:headEnd type="none" w="med" len="med"/>
                      <a:tailEnd type="none" w="med" len="med"/>
                    </a:lnT>
                    <a:lnB>
                      <a:noFill/>
                    </a:lnB>
                    <a:solidFill>
                      <a:srgbClr val="D9D9D9"/>
                    </a:solidFill>
                  </a:tcPr>
                </a:tc>
              </a:tr>
              <a:tr h="240516">
                <a:tc>
                  <a:txBody>
                    <a:bodyPr/>
                    <a:lstStyle/>
                    <a:p>
                      <a:pPr indent="63500" algn="just">
                        <a:spcAft>
                          <a:spcPts val="0"/>
                        </a:spcAft>
                      </a:pPr>
                      <a:r>
                        <a:rPr lang="en-US" sz="1600" kern="100" dirty="0">
                          <a:latin typeface="Century"/>
                          <a:ea typeface="ＭＳ Ｐ明朝"/>
                          <a:cs typeface="Times New Roman"/>
                        </a:rPr>
                        <a:t>65</a:t>
                      </a:r>
                      <a:r>
                        <a:rPr lang="ja-JP" sz="1600" kern="100" dirty="0">
                          <a:latin typeface="Century"/>
                          <a:ea typeface="ＭＳ Ｐ明朝"/>
                          <a:cs typeface="Times New Roman"/>
                        </a:rPr>
                        <a:t>歳以上単身世帯率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0.402**</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pPr>
                      <a:r>
                        <a:rPr lang="en-US" sz="1000" kern="100">
                          <a:latin typeface="Century"/>
                          <a:ea typeface="ＭＳ 明朝"/>
                          <a:cs typeface="Times New Roman"/>
                        </a:rPr>
                        <a:t>0.604**</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spcAft>
                          <a:spcPts val="0"/>
                        </a:spcAft>
                      </a:pPr>
                      <a:r>
                        <a:rPr lang="en-US" sz="1000" kern="100">
                          <a:latin typeface="Century"/>
                          <a:ea typeface="ＭＳ 明朝"/>
                          <a:cs typeface="Times New Roman"/>
                        </a:rPr>
                        <a:t>0.112</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240516">
                <a:tc>
                  <a:txBody>
                    <a:bodyPr/>
                    <a:lstStyle/>
                    <a:p>
                      <a:pPr indent="63500" algn="just">
                        <a:spcAft>
                          <a:spcPts val="0"/>
                        </a:spcAft>
                      </a:pPr>
                      <a:r>
                        <a:rPr lang="en-US" sz="1600" kern="100" dirty="0">
                          <a:latin typeface="Century"/>
                          <a:ea typeface="ＭＳ Ｐ明朝"/>
                          <a:cs typeface="Times New Roman"/>
                        </a:rPr>
                        <a:t>65</a:t>
                      </a:r>
                      <a:r>
                        <a:rPr lang="ja-JP" sz="1600" kern="100" dirty="0">
                          <a:latin typeface="Century"/>
                          <a:ea typeface="ＭＳ Ｐ明朝"/>
                          <a:cs typeface="Times New Roman"/>
                        </a:rPr>
                        <a:t>歳以上就業率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-0.341*</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-0.483**</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pPr>
                      <a:r>
                        <a:rPr lang="en-US" sz="1000" kern="100">
                          <a:latin typeface="Century"/>
                          <a:ea typeface="ＭＳ 明朝"/>
                          <a:cs typeface="Times New Roman"/>
                        </a:rPr>
                        <a:t>-0.121</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240516">
                <a:tc>
                  <a:txBody>
                    <a:bodyPr/>
                    <a:lstStyle/>
                    <a:p>
                      <a:pPr indent="63500" algn="just">
                        <a:spcAft>
                          <a:spcPts val="0"/>
                        </a:spcAft>
                      </a:pPr>
                      <a:r>
                        <a:rPr lang="ja-JP" sz="1600" kern="100" dirty="0">
                          <a:latin typeface="Century"/>
                          <a:ea typeface="ＭＳ Ｐ明朝"/>
                          <a:cs typeface="Times New Roman"/>
                        </a:rPr>
                        <a:t>シルバー人材センター会員率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-0.239</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-0.336*</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-0.087</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534480">
                <a:tc>
                  <a:txBody>
                    <a:bodyPr/>
                    <a:lstStyle/>
                    <a:p>
                      <a:pPr indent="63500" algn="just">
                        <a:lnSpc>
                          <a:spcPts val="1400"/>
                        </a:lnSpc>
                        <a:spcAft>
                          <a:spcPts val="0"/>
                        </a:spcAft>
                      </a:pPr>
                      <a:r>
                        <a:rPr lang="ja-JP" sz="1600" kern="100" dirty="0">
                          <a:latin typeface="Century"/>
                          <a:ea typeface="ＭＳ Ｐ明朝"/>
                          <a:cs typeface="Times New Roman"/>
                        </a:rPr>
                        <a:t>ボランティア行動率</a:t>
                      </a:r>
                      <a:r>
                        <a:rPr lang="en-US" sz="1600" kern="100" dirty="0">
                          <a:latin typeface="Century"/>
                          <a:ea typeface="ＭＳ Ｐ明朝"/>
                          <a:cs typeface="Times New Roman"/>
                        </a:rPr>
                        <a:t>(65</a:t>
                      </a:r>
                      <a:r>
                        <a:rPr lang="ja-JP" sz="1600" kern="100" dirty="0">
                          <a:latin typeface="Century"/>
                          <a:ea typeface="ＭＳ Ｐ明朝"/>
                          <a:cs typeface="Times New Roman"/>
                        </a:rPr>
                        <a:t>歳以上</a:t>
                      </a:r>
                      <a:r>
                        <a:rPr lang="en-US" sz="1600" kern="100" dirty="0" smtClean="0">
                          <a:latin typeface="Century"/>
                          <a:ea typeface="ＭＳ Ｐ明朝"/>
                          <a:cs typeface="Times New Roman"/>
                        </a:rPr>
                        <a:t>)</a:t>
                      </a:r>
                      <a:r>
                        <a:rPr lang="en-US" sz="1600" kern="100" dirty="0">
                          <a:latin typeface="Century"/>
                          <a:ea typeface="ＭＳ Ｐ明朝"/>
                          <a:cs typeface="Times New Roman"/>
                        </a:rPr>
                        <a:t/>
                      </a:r>
                      <a:br>
                        <a:rPr lang="en-US" sz="1600" kern="100" dirty="0">
                          <a:latin typeface="Century"/>
                          <a:ea typeface="ＭＳ Ｐ明朝"/>
                          <a:cs typeface="Times New Roman"/>
                        </a:rPr>
                      </a:br>
                      <a:r>
                        <a:rPr lang="ja-JP" sz="1600" kern="100" dirty="0">
                          <a:latin typeface="Century"/>
                          <a:ea typeface="ＭＳ Ｐ明朝"/>
                          <a:cs typeface="Times New Roman"/>
                        </a:rPr>
                        <a:t>健康や医療サービスに関係した活動</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-0.261</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-0.158</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-0.277</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534480">
                <a:tc>
                  <a:txBody>
                    <a:bodyPr/>
                    <a:lstStyle/>
                    <a:p>
                      <a:pPr indent="63500" algn="just">
                        <a:lnSpc>
                          <a:spcPts val="1400"/>
                        </a:lnSpc>
                        <a:spcAft>
                          <a:spcPts val="0"/>
                        </a:spcAft>
                      </a:pPr>
                      <a:r>
                        <a:rPr lang="ja-JP" sz="1600" kern="100" dirty="0" smtClean="0">
                          <a:latin typeface="Century"/>
                          <a:ea typeface="ＭＳ Ｐ明朝"/>
                          <a:cs typeface="Times New Roman"/>
                        </a:rPr>
                        <a:t>ボランティア</a:t>
                      </a:r>
                      <a:r>
                        <a:rPr lang="ja-JP" sz="1600" kern="100" dirty="0">
                          <a:latin typeface="Century"/>
                          <a:ea typeface="ＭＳ Ｐ明朝"/>
                          <a:cs typeface="Times New Roman"/>
                        </a:rPr>
                        <a:t>行動率</a:t>
                      </a:r>
                      <a:r>
                        <a:rPr lang="en-US" sz="1600" kern="100" dirty="0">
                          <a:latin typeface="Century"/>
                          <a:ea typeface="ＭＳ Ｐ明朝"/>
                          <a:cs typeface="Times New Roman"/>
                        </a:rPr>
                        <a:t>(65</a:t>
                      </a:r>
                      <a:r>
                        <a:rPr lang="ja-JP" sz="1600" kern="100" dirty="0">
                          <a:latin typeface="Century"/>
                          <a:ea typeface="ＭＳ Ｐ明朝"/>
                          <a:cs typeface="Times New Roman"/>
                        </a:rPr>
                        <a:t>歳以上</a:t>
                      </a:r>
                      <a:r>
                        <a:rPr lang="en-US" sz="1600" kern="100" dirty="0">
                          <a:latin typeface="Century"/>
                          <a:ea typeface="ＭＳ Ｐ明朝"/>
                          <a:cs typeface="Times New Roman"/>
                        </a:rPr>
                        <a:t>)</a:t>
                      </a:r>
                      <a:endParaRPr lang="ja-JP" sz="1600" kern="100" dirty="0">
                        <a:latin typeface="Century"/>
                        <a:ea typeface="ＭＳ Ｐ明朝"/>
                        <a:cs typeface="Times New Roman"/>
                      </a:endParaRPr>
                    </a:p>
                    <a:p>
                      <a:pPr indent="63500" algn="just">
                        <a:lnSpc>
                          <a:spcPts val="1400"/>
                        </a:lnSpc>
                        <a:spcAft>
                          <a:spcPts val="0"/>
                        </a:spcAft>
                      </a:pPr>
                      <a:r>
                        <a:rPr lang="ja-JP" sz="1600" kern="100" dirty="0">
                          <a:latin typeface="Century"/>
                          <a:ea typeface="ＭＳ Ｐ明朝"/>
                          <a:cs typeface="Times New Roman"/>
                        </a:rPr>
                        <a:t>高齢者を対象とした活動</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-0.055</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-0.082</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-0.016</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458125">
                <a:tc>
                  <a:txBody>
                    <a:bodyPr/>
                    <a:lstStyle/>
                    <a:p>
                      <a:pPr indent="63500" algn="just">
                        <a:spcAft>
                          <a:spcPts val="0"/>
                        </a:spcAft>
                      </a:pPr>
                      <a:r>
                        <a:rPr lang="ja-JP" sz="1600" kern="100" dirty="0">
                          <a:latin typeface="Century"/>
                          <a:ea typeface="ＭＳ Ｐ明朝"/>
                          <a:cs typeface="Times New Roman"/>
                        </a:rPr>
                        <a:t>生活保護被保護高齢者率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0.322*</a:t>
                      </a:r>
                      <a:endParaRPr lang="ja-JP" sz="1050" kern="10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tabLst>
                          <a:tab pos="407670" algn="ctr"/>
                          <a:tab pos="815340" algn="r"/>
                        </a:tabLst>
                      </a:pPr>
                      <a:r>
                        <a:rPr lang="en-US" sz="1000" kern="100">
                          <a:latin typeface="Century"/>
                          <a:ea typeface="ＭＳ 明朝"/>
                          <a:cs typeface="Times New Roman"/>
                        </a:rPr>
                        <a:t>		0.487**</a:t>
                      </a:r>
                      <a:endParaRPr lang="ja-JP" sz="1050" kern="10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r">
                        <a:spcAft>
                          <a:spcPts val="0"/>
                        </a:spcAft>
                      </a:pPr>
                      <a:r>
                        <a:rPr lang="en-US" sz="1000" kern="100">
                          <a:latin typeface="Century"/>
                          <a:ea typeface="ＭＳ 明朝"/>
                          <a:cs typeface="Times New Roman"/>
                        </a:rPr>
                        <a:t>0.088</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240516">
                <a:tc>
                  <a:txBody>
                    <a:bodyPr/>
                    <a:lstStyle/>
                    <a:p>
                      <a:pPr indent="63500" algn="just">
                        <a:spcAft>
                          <a:spcPts val="0"/>
                        </a:spcAft>
                        <a:tabLst>
                          <a:tab pos="775970" algn="l"/>
                        </a:tabLst>
                      </a:pPr>
                      <a:r>
                        <a:rPr lang="ja-JP" sz="1600" kern="100" dirty="0">
                          <a:latin typeface="Century"/>
                          <a:ea typeface="ＭＳ Ｐ明朝"/>
                          <a:cs typeface="Times New Roman"/>
                        </a:rPr>
                        <a:t>訪問介護事業所数（高齢者１万人当たり）</a:t>
                      </a:r>
                    </a:p>
                  </a:txBody>
                  <a:tcPr marL="68580" marR="68580" marT="0" marB="0" anchor="ctr">
                    <a:lnL>
                      <a:noFill/>
                    </a:lnL>
                    <a:lnR>
                      <a:noFill/>
                    </a:lnR>
                    <a:lnT>
                      <a:noFill/>
                    </a:lnT>
                    <a:lnB>
                      <a:noFill/>
                    </a:lnB>
                  </a:tcPr>
                </a:tc>
                <a:tc>
                  <a:txBody>
                    <a:bodyPr/>
                    <a:lstStyle/>
                    <a:p>
                      <a:pPr algn="r">
                        <a:spcAft>
                          <a:spcPts val="0"/>
                        </a:spcAft>
                      </a:pPr>
                      <a:r>
                        <a:rPr lang="en-US" sz="1000" kern="100" dirty="0">
                          <a:latin typeface="Century"/>
                          <a:ea typeface="ＭＳ 明朝"/>
                          <a:cs typeface="Times New Roman"/>
                        </a:rPr>
                        <a:t>0.537**</a:t>
                      </a:r>
                      <a:endParaRPr lang="ja-JP" sz="1050" kern="100" dirty="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spcAft>
                          <a:spcPts val="0"/>
                        </a:spcAft>
                      </a:pPr>
                      <a:r>
                        <a:rPr lang="en-US" sz="1000" kern="100">
                          <a:latin typeface="Century"/>
                          <a:ea typeface="ＭＳ 明朝"/>
                          <a:cs typeface="Times New Roman"/>
                        </a:rPr>
                        <a:t>0.669**</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pPr>
                      <a:r>
                        <a:rPr lang="en-US" sz="1000" kern="100">
                          <a:latin typeface="Century"/>
                          <a:ea typeface="ＭＳ 明朝"/>
                          <a:cs typeface="Times New Roman"/>
                        </a:rPr>
                        <a:t>0.270</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458125">
                <a:tc>
                  <a:txBody>
                    <a:bodyPr/>
                    <a:lstStyle/>
                    <a:p>
                      <a:pPr indent="63500" algn="just">
                        <a:spcAft>
                          <a:spcPts val="0"/>
                        </a:spcAft>
                        <a:tabLst>
                          <a:tab pos="775970" algn="l"/>
                        </a:tabLst>
                      </a:pPr>
                      <a:r>
                        <a:rPr lang="ja-JP" sz="1600" kern="100" dirty="0">
                          <a:latin typeface="Century"/>
                          <a:ea typeface="ＭＳ Ｐ明朝"/>
                          <a:cs typeface="Times New Roman"/>
                        </a:rPr>
                        <a:t>訪問看護事業所数（高齢者１万人当たり）</a:t>
                      </a:r>
                    </a:p>
                  </a:txBody>
                  <a:tcPr marL="68580" marR="68580" marT="0" marB="0" anchor="ctr">
                    <a:lnL>
                      <a:noFill/>
                    </a:lnL>
                    <a:lnR>
                      <a:noFill/>
                    </a:lnR>
                    <a:lnT>
                      <a:noFill/>
                    </a:lnT>
                    <a:lnB>
                      <a:noFill/>
                    </a:lnB>
                  </a:tcPr>
                </a:tc>
                <a:tc>
                  <a:txBody>
                    <a:bodyPr/>
                    <a:lstStyle/>
                    <a:p>
                      <a:pPr algn="r">
                        <a:spcAft>
                          <a:spcPts val="0"/>
                        </a:spcAft>
                      </a:pPr>
                      <a:r>
                        <a:rPr lang="en-US" sz="1000" kern="100" dirty="0">
                          <a:latin typeface="Century"/>
                          <a:ea typeface="ＭＳ 明朝"/>
                          <a:cs typeface="Times New Roman"/>
                        </a:rPr>
                        <a:t>0.442**</a:t>
                      </a:r>
                      <a:endParaRPr lang="ja-JP" sz="1050" kern="100" dirty="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tabLst>
                          <a:tab pos="407670" algn="ctr"/>
                          <a:tab pos="815340" algn="r"/>
                        </a:tabLst>
                      </a:pPr>
                      <a:r>
                        <a:rPr lang="en-US" sz="1000" kern="100">
                          <a:latin typeface="Century"/>
                          <a:ea typeface="ＭＳ 明朝"/>
                          <a:cs typeface="Times New Roman"/>
                        </a:rPr>
                        <a:t>		0.436**</a:t>
                      </a:r>
                      <a:endParaRPr lang="ja-JP" sz="1050" kern="100">
                        <a:latin typeface="Century"/>
                        <a:ea typeface="ＭＳ 明朝"/>
                        <a:cs typeface="Times New Roman"/>
                      </a:endParaRPr>
                    </a:p>
                  </a:txBody>
                  <a:tcPr marL="68580" marR="68580" marT="0" marB="0" anchor="ctr">
                    <a:lnL>
                      <a:noFill/>
                    </a:lnL>
                    <a:lnR>
                      <a:noFill/>
                    </a:lnR>
                    <a:lnT>
                      <a:noFill/>
                    </a:lnT>
                    <a:lnB>
                      <a:noFill/>
                    </a:lnB>
                    <a:solidFill>
                      <a:srgbClr val="D9D9D9"/>
                    </a:solidFill>
                  </a:tcPr>
                </a:tc>
                <a:tc>
                  <a:txBody>
                    <a:bodyPr/>
                    <a:lstStyle/>
                    <a:p>
                      <a:pPr algn="r">
                        <a:spcAft>
                          <a:spcPts val="0"/>
                        </a:spcAft>
                      </a:pPr>
                      <a:r>
                        <a:rPr lang="en-US" sz="1000" kern="100">
                          <a:latin typeface="Century"/>
                          <a:ea typeface="ＭＳ 明朝"/>
                          <a:cs typeface="Times New Roman"/>
                        </a:rPr>
                        <a:t>0.323*</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240516">
                <a:tc>
                  <a:txBody>
                    <a:bodyPr/>
                    <a:lstStyle/>
                    <a:p>
                      <a:pPr indent="63500" algn="just">
                        <a:spcAft>
                          <a:spcPts val="0"/>
                        </a:spcAft>
                        <a:tabLst>
                          <a:tab pos="775970" algn="l"/>
                        </a:tabLst>
                      </a:pPr>
                      <a:r>
                        <a:rPr lang="ja-JP" sz="1600" kern="100" dirty="0">
                          <a:latin typeface="Century"/>
                          <a:ea typeface="ＭＳ Ｐ明朝"/>
                          <a:cs typeface="Times New Roman"/>
                        </a:rPr>
                        <a:t>通所介護事業所数（高齢者１万人当たり）</a:t>
                      </a:r>
                    </a:p>
                  </a:txBody>
                  <a:tcPr marL="68580" marR="68580" marT="0" marB="0" anchor="ctr">
                    <a:lnL>
                      <a:noFill/>
                    </a:lnL>
                    <a:lnR>
                      <a:noFill/>
                    </a:lnR>
                    <a:lnT>
                      <a:noFill/>
                    </a:lnT>
                    <a:lnB>
                      <a:noFill/>
                    </a:lnB>
                  </a:tcPr>
                </a:tc>
                <a:tc>
                  <a:txBody>
                    <a:bodyPr/>
                    <a:lstStyle/>
                    <a:p>
                      <a:pPr algn="r">
                        <a:spcAft>
                          <a:spcPts val="0"/>
                        </a:spcAft>
                      </a:pPr>
                      <a:r>
                        <a:rPr lang="en-US" sz="1000" kern="100" dirty="0">
                          <a:latin typeface="Century"/>
                          <a:ea typeface="ＭＳ 明朝"/>
                          <a:cs typeface="Times New Roman"/>
                        </a:rPr>
                        <a:t>0.344*</a:t>
                      </a:r>
                      <a:endParaRPr lang="ja-JP" sz="1050" kern="100" dirty="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latin typeface="Century"/>
                          <a:ea typeface="ＭＳ 明朝"/>
                          <a:cs typeface="Times New Roman"/>
                        </a:rPr>
                        <a:t>0.165</a:t>
                      </a:r>
                      <a:endParaRPr lang="ja-JP" sz="1050" kern="10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latin typeface="Century"/>
                          <a:ea typeface="ＭＳ 明朝"/>
                          <a:cs typeface="Times New Roman"/>
                        </a:rPr>
                        <a:t>0.402**</a:t>
                      </a:r>
                      <a:endParaRPr lang="ja-JP" sz="1050" kern="10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r>
              <a:tr h="240516">
                <a:tc>
                  <a:txBody>
                    <a:bodyPr/>
                    <a:lstStyle/>
                    <a:p>
                      <a:pPr indent="63500" algn="just">
                        <a:spcAft>
                          <a:spcPts val="0"/>
                        </a:spcAft>
                        <a:tabLst>
                          <a:tab pos="775970" algn="l"/>
                        </a:tabLst>
                      </a:pPr>
                      <a:r>
                        <a:rPr lang="ja-JP" sz="1600" kern="100" dirty="0">
                          <a:latin typeface="Century"/>
                          <a:ea typeface="ＭＳ Ｐ明朝"/>
                          <a:cs typeface="Times New Roman"/>
                        </a:rPr>
                        <a:t>通所リハ事業所数（高齢者１万人当たり）</a:t>
                      </a:r>
                    </a:p>
                  </a:txBody>
                  <a:tcPr marL="68580" marR="68580" marT="0" marB="0" anchor="ctr">
                    <a:lnL>
                      <a:noFill/>
                    </a:lnL>
                    <a:lnR>
                      <a:noFill/>
                    </a:lnR>
                    <a:lnT>
                      <a:noFill/>
                    </a:lnT>
                    <a:lnB>
                      <a:noFill/>
                    </a:lnB>
                  </a:tcPr>
                </a:tc>
                <a:tc>
                  <a:txBody>
                    <a:bodyPr/>
                    <a:lstStyle/>
                    <a:p>
                      <a:pPr algn="r">
                        <a:spcAft>
                          <a:spcPts val="0"/>
                        </a:spcAft>
                      </a:pPr>
                      <a:r>
                        <a:rPr lang="en-US" sz="1000" kern="100" dirty="0">
                          <a:latin typeface="Century"/>
                          <a:ea typeface="ＭＳ 明朝"/>
                          <a:cs typeface="Times New Roman"/>
                        </a:rPr>
                        <a:t>0.592**</a:t>
                      </a:r>
                      <a:endParaRPr lang="ja-JP" sz="1050" kern="100" dirty="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pPr>
                      <a:r>
                        <a:rPr lang="en-US" sz="1000" kern="100">
                          <a:latin typeface="Century"/>
                          <a:ea typeface="ＭＳ 明朝"/>
                          <a:cs typeface="Times New Roman"/>
                        </a:rPr>
                        <a:t>0.479**</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r">
                        <a:spcAft>
                          <a:spcPts val="0"/>
                        </a:spcAft>
                      </a:pPr>
                      <a:r>
                        <a:rPr lang="en-US" sz="1000" kern="100">
                          <a:latin typeface="Century"/>
                          <a:ea typeface="ＭＳ 明朝"/>
                          <a:cs typeface="Times New Roman"/>
                        </a:rPr>
                        <a:t>0.523**</a:t>
                      </a:r>
                      <a:endParaRPr lang="ja-JP" sz="1050" kern="100">
                        <a:latin typeface="Century"/>
                        <a:ea typeface="ＭＳ 明朝"/>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r>
              <a:tr h="240516">
                <a:tc>
                  <a:txBody>
                    <a:bodyPr/>
                    <a:lstStyle/>
                    <a:p>
                      <a:pPr indent="63500" algn="just">
                        <a:spcAft>
                          <a:spcPts val="0"/>
                        </a:spcAft>
                        <a:tabLst>
                          <a:tab pos="775970" algn="l"/>
                        </a:tabLst>
                      </a:pPr>
                      <a:r>
                        <a:rPr lang="ja-JP" sz="1600" kern="100" dirty="0">
                          <a:latin typeface="Century"/>
                          <a:ea typeface="ＭＳ Ｐ明朝"/>
                          <a:cs typeface="Times New Roman"/>
                        </a:rPr>
                        <a:t>軽度変更率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0.173</a:t>
                      </a:r>
                      <a:endParaRPr lang="ja-JP" sz="1050" kern="10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dirty="0">
                          <a:latin typeface="Century"/>
                          <a:ea typeface="ＭＳ 明朝"/>
                          <a:cs typeface="Times New Roman"/>
                        </a:rPr>
                        <a:t>0.332*</a:t>
                      </a:r>
                      <a:endParaRPr lang="ja-JP" sz="1050" kern="100" dirty="0">
                        <a:latin typeface="Century"/>
                        <a:ea typeface="ＭＳ 明朝"/>
                        <a:cs typeface="Times New Roman"/>
                      </a:endParaRP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-0.014</a:t>
                      </a:r>
                      <a:endParaRPr lang="ja-JP" sz="1050" kern="100">
                        <a:latin typeface="Century"/>
                        <a:ea typeface="ＭＳ 明朝"/>
                        <a:cs typeface="Times New Roman"/>
                      </a:endParaRPr>
                    </a:p>
                  </a:txBody>
                  <a:tcPr marL="68580" marR="68580" marT="0" marB="0" anchor="ctr">
                    <a:lnL>
                      <a:noFill/>
                    </a:lnL>
                    <a:lnR>
                      <a:noFill/>
                    </a:lnR>
                    <a:lnT>
                      <a:noFill/>
                    </a:lnT>
                    <a:lnB>
                      <a:noFill/>
                    </a:lnB>
                  </a:tcPr>
                </a:tc>
              </a:tr>
              <a:tr h="240516">
                <a:tc>
                  <a:txBody>
                    <a:bodyPr/>
                    <a:lstStyle/>
                    <a:p>
                      <a:pPr indent="63500" algn="just">
                        <a:spcAft>
                          <a:spcPts val="0"/>
                        </a:spcAft>
                        <a:tabLst>
                          <a:tab pos="775970" algn="l"/>
                        </a:tabLst>
                      </a:pPr>
                      <a:r>
                        <a:rPr lang="ja-JP" sz="1600" kern="100" dirty="0">
                          <a:latin typeface="Century"/>
                          <a:ea typeface="ＭＳ Ｐ明朝"/>
                          <a:cs typeface="Times New Roman"/>
                        </a:rPr>
                        <a:t>重度変更率</a:t>
                      </a:r>
                    </a:p>
                  </a:txBody>
                  <a:tcPr marL="68580" marR="68580" marT="0" marB="0" anchor="ctr">
                    <a:lnL>
                      <a:noFill/>
                    </a:lnL>
                    <a:lnR>
                      <a:noFill/>
                    </a:lnR>
                    <a:lnT>
                      <a:noFill/>
                    </a:lnT>
                    <a:lnB>
                      <a:noFill/>
                    </a:lnB>
                  </a:tcPr>
                </a:tc>
                <a:tc>
                  <a:txBody>
                    <a:bodyPr/>
                    <a:lstStyle/>
                    <a:p>
                      <a:pPr algn="r">
                        <a:spcAft>
                          <a:spcPts val="0"/>
                        </a:spcAft>
                      </a:pPr>
                      <a:r>
                        <a:rPr lang="en-US" sz="1000" kern="100">
                          <a:latin typeface="Century"/>
                          <a:ea typeface="ＭＳ 明朝"/>
                          <a:cs typeface="Times New Roman"/>
                        </a:rPr>
                        <a:t>-0.062</a:t>
                      </a:r>
                      <a:endParaRPr lang="ja-JP" sz="1050" kern="10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dirty="0">
                          <a:latin typeface="Century"/>
                          <a:ea typeface="ＭＳ 明朝"/>
                          <a:cs typeface="Times New Roman"/>
                        </a:rPr>
                        <a:t>0.060</a:t>
                      </a:r>
                      <a:endParaRPr lang="ja-JP" sz="1050" kern="100" dirty="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dirty="0">
                          <a:latin typeface="Century"/>
                          <a:ea typeface="ＭＳ 明朝"/>
                          <a:cs typeface="Times New Roman"/>
                        </a:rPr>
                        <a:t>-0.151</a:t>
                      </a:r>
                      <a:endParaRPr lang="ja-JP" sz="1050" kern="100" dirty="0">
                        <a:latin typeface="Century"/>
                        <a:ea typeface="ＭＳ 明朝"/>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2056" name="Rectangle 8"/>
          <p:cNvSpPr>
            <a:spLocks noChangeArrowheads="1"/>
          </p:cNvSpPr>
          <p:nvPr/>
        </p:nvSpPr>
        <p:spPr bwMode="auto">
          <a:xfrm>
            <a:off x="0" y="6475512"/>
            <a:ext cx="6195927"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1430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相関係数は </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1% </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水準で有意 </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両側</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a:t>
            </a:r>
            <a:r>
              <a:rPr kumimoji="1" lang="ja-JP" altLang="en-US" sz="1400" b="0" i="0" u="none" strike="noStrike" cap="none" normalizeH="0" baseline="0" dirty="0" err="1" smtClean="0">
                <a:ln>
                  <a:noFill/>
                </a:ln>
                <a:solidFill>
                  <a:schemeClr val="tx1"/>
                </a:solidFill>
                <a:effectLst/>
                <a:latin typeface="Century" pitchFamily="18" charset="0"/>
                <a:ea typeface="ＭＳ Ｐ明朝" pitchFamily="18" charset="-128"/>
                <a:cs typeface="Times New Roman" pitchFamily="18" charset="0"/>
              </a:rPr>
              <a:t>、</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相関係数は </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5% </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水準で有意 </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a:t>
            </a:r>
            <a:r>
              <a:rPr kumimoji="1" lang="ja-JP" altLang="en-US"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両側</a:t>
            </a:r>
            <a:r>
              <a:rPr kumimoji="1" lang="en-US" altLang="ja-JP" sz="1400" b="0" i="0" u="none" strike="noStrike" cap="none" normalizeH="0" baseline="0" dirty="0" smtClean="0">
                <a:ln>
                  <a:noFill/>
                </a:ln>
                <a:solidFill>
                  <a:schemeClr val="tx1"/>
                </a:solidFill>
                <a:effectLst/>
                <a:latin typeface="Century" pitchFamily="18" charset="0"/>
                <a:ea typeface="ＭＳ Ｐ明朝" pitchFamily="18" charset="-128"/>
                <a:cs typeface="Times New Roman" pitchFamily="18" charset="0"/>
              </a:rPr>
              <a:t>)</a:t>
            </a:r>
            <a:endParaRPr kumimoji="1" lang="en-US" altLang="ja-JP" sz="36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Rectangle 8"/>
          <p:cNvSpPr>
            <a:spLocks noChangeArrowheads="1"/>
          </p:cNvSpPr>
          <p:nvPr/>
        </p:nvSpPr>
        <p:spPr bwMode="auto">
          <a:xfrm>
            <a:off x="5144187" y="0"/>
            <a:ext cx="399981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114300" algn="r" defTabSz="914400" rtl="0" eaLnBrk="1" fontAlgn="base" latinLnBrk="0" hangingPunct="1">
              <a:lnSpc>
                <a:spcPct val="100000"/>
              </a:lnSpc>
              <a:spcBef>
                <a:spcPct val="0"/>
              </a:spcBef>
              <a:spcAft>
                <a:spcPct val="0"/>
              </a:spcAft>
              <a:buClrTx/>
              <a:buSzTx/>
              <a:buFontTx/>
              <a:buNone/>
              <a:tabLst/>
            </a:pPr>
            <a:r>
              <a:rPr lang="ja-JP" altLang="en-US" sz="1400" dirty="0" smtClean="0">
                <a:latin typeface="Century" pitchFamily="18" charset="0"/>
                <a:ea typeface="ＭＳ Ｐ明朝" pitchFamily="18" charset="-128"/>
                <a:cs typeface="Times New Roman" pitchFamily="18" charset="0"/>
              </a:rPr>
              <a:t>出所）平成</a:t>
            </a:r>
            <a:r>
              <a:rPr lang="en-US" altLang="ja-JP" sz="1400" dirty="0" smtClean="0">
                <a:latin typeface="Century" pitchFamily="18" charset="0"/>
                <a:ea typeface="ＭＳ Ｐ明朝" pitchFamily="18" charset="-128"/>
                <a:cs typeface="Times New Roman" pitchFamily="18" charset="0"/>
              </a:rPr>
              <a:t>25</a:t>
            </a:r>
            <a:r>
              <a:rPr lang="ja-JP" altLang="en-US" sz="1400" dirty="0" smtClean="0">
                <a:latin typeface="Century" pitchFamily="18" charset="0"/>
                <a:ea typeface="ＭＳ Ｐ明朝" pitchFamily="18" charset="-128"/>
                <a:cs typeface="Times New Roman" pitchFamily="18" charset="0"/>
              </a:rPr>
              <a:t>年度要介護認定適正化事業報告書</a:t>
            </a:r>
            <a:endParaRPr kumimoji="1" lang="en-US" altLang="ja-JP" sz="36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Tree>
    <p:extLst>
      <p:ext uri="{BB962C8B-B14F-4D97-AF65-F5344CB8AC3E}">
        <p14:creationId xmlns:p14="http://schemas.microsoft.com/office/powerpoint/2010/main" xmlns="" val="108957529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一次判定からみる業務分析データ</a:t>
            </a:r>
            <a:endParaRPr kumimoji="1" lang="ja-JP" altLang="en-US" sz="3200" dirty="0"/>
          </a:p>
        </p:txBody>
      </p:sp>
      <p:sp>
        <p:nvSpPr>
          <p:cNvPr id="3" name="コンテンツ プレースホルダ 2"/>
          <p:cNvSpPr>
            <a:spLocks noGrp="1"/>
          </p:cNvSpPr>
          <p:nvPr>
            <p:ph idx="1"/>
          </p:nvPr>
        </p:nvSpPr>
        <p:spPr>
          <a:xfrm>
            <a:off x="566738" y="1341438"/>
            <a:ext cx="8001000" cy="5111898"/>
          </a:xfrm>
        </p:spPr>
        <p:txBody>
          <a:bodyPr>
            <a:normAutofit fontScale="77500" lnSpcReduction="20000"/>
          </a:bodyPr>
          <a:lstStyle/>
          <a:p>
            <a:pPr>
              <a:lnSpc>
                <a:spcPct val="120000"/>
              </a:lnSpc>
            </a:pPr>
            <a:r>
              <a:rPr lang="ja-JP" altLang="en-US" dirty="0" smtClean="0"/>
              <a:t>一次判定の分布にも留意する</a:t>
            </a:r>
            <a:endParaRPr lang="en-US" altLang="ja-JP" dirty="0" smtClean="0"/>
          </a:p>
          <a:p>
            <a:pPr lvl="1">
              <a:lnSpc>
                <a:spcPct val="120000"/>
              </a:lnSpc>
            </a:pPr>
            <a:r>
              <a:rPr lang="ja-JP" altLang="en-US" dirty="0" smtClean="0"/>
              <a:t>すべての要介護度区分が均等に高めに出ている場合と、特定の要介護度区分が高めに出現する場合がある。</a:t>
            </a:r>
            <a:endParaRPr lang="en-US" altLang="ja-JP" dirty="0" smtClean="0"/>
          </a:p>
          <a:p>
            <a:pPr lvl="2">
              <a:lnSpc>
                <a:spcPct val="120000"/>
              </a:lnSpc>
            </a:pPr>
            <a:r>
              <a:rPr lang="ja-JP" altLang="en-US" dirty="0" smtClean="0"/>
              <a:t>均等に高め（低め）に出る場合：地域特性に関する因子をまず考えてみる。</a:t>
            </a:r>
            <a:endParaRPr lang="en-US" altLang="ja-JP" dirty="0" smtClean="0"/>
          </a:p>
          <a:p>
            <a:pPr lvl="2">
              <a:lnSpc>
                <a:spcPct val="120000"/>
              </a:lnSpc>
            </a:pPr>
            <a:r>
              <a:rPr lang="ja-JP" altLang="en-US" dirty="0" smtClean="0"/>
              <a:t>特定の要介護度区分が高め（低め）に出る場合：特定の調査項目に偏りがないか確認してみる。</a:t>
            </a:r>
            <a:endParaRPr lang="en-US" altLang="ja-JP" dirty="0" smtClean="0"/>
          </a:p>
          <a:p>
            <a:pPr lvl="2">
              <a:lnSpc>
                <a:spcPct val="120000"/>
              </a:lnSpc>
            </a:pPr>
            <a:endParaRPr lang="en-US" altLang="ja-JP" dirty="0" smtClean="0"/>
          </a:p>
          <a:p>
            <a:pPr lvl="1">
              <a:lnSpc>
                <a:spcPct val="120000"/>
              </a:lnSpc>
            </a:pPr>
            <a:r>
              <a:rPr lang="ja-JP" altLang="en-US" dirty="0" smtClean="0"/>
              <a:t>「障害高齢者の日常生活自立度」や「認知症高齢者の日常生活自立度」の比率に基づく「補正値」も参考にすることができる。</a:t>
            </a:r>
            <a:endParaRPr lang="en-US" altLang="ja-JP" dirty="0" smtClean="0"/>
          </a:p>
          <a:p>
            <a:pPr lvl="2">
              <a:lnSpc>
                <a:spcPct val="120000"/>
              </a:lnSpc>
            </a:pPr>
            <a:r>
              <a:rPr lang="ja-JP" altLang="en-US" dirty="0" smtClean="0"/>
              <a:t>例）認定者に占める認知症者の割合が高い地域においては、第</a:t>
            </a:r>
            <a:r>
              <a:rPr lang="en-US" altLang="ja-JP" dirty="0" smtClean="0"/>
              <a:t>3</a:t>
            </a:r>
            <a:r>
              <a:rPr lang="ja-JP" altLang="en-US" dirty="0" smtClean="0"/>
              <a:t>群の中間評価項目得点が比較的低い水準となる場合がある。</a:t>
            </a:r>
            <a:endParaRPr lang="en-US" altLang="ja-JP" dirty="0" smtClean="0"/>
          </a:p>
          <a:p>
            <a:pPr lvl="2">
              <a:lnSpc>
                <a:spcPct val="120000"/>
              </a:lnSpc>
            </a:pPr>
            <a:r>
              <a:rPr lang="ja-JP" altLang="en-US" dirty="0" smtClean="0"/>
              <a:t>ただし、「認知症高齢者の日常生活自立度」の選択そのものに問題が発生している場合もあることから、単純に、補正値のみに基づいて判断することは危険である。</a:t>
            </a:r>
            <a:endParaRPr lang="en-US" altLang="ja-JP" dirty="0" smtClean="0"/>
          </a:p>
          <a:p>
            <a:pPr lvl="2">
              <a:lnSpc>
                <a:spcPct val="120000"/>
              </a:lnSpc>
            </a:pP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ja-JP" sz="2400" dirty="0" smtClean="0"/>
              <a:t>【</a:t>
            </a:r>
            <a:r>
              <a:rPr lang="ja-JP" altLang="en-US" sz="2400" dirty="0" smtClean="0"/>
              <a:t>参考</a:t>
            </a:r>
            <a:r>
              <a:rPr lang="en-US" altLang="ja-JP" sz="2400" dirty="0" smtClean="0"/>
              <a:t>】</a:t>
            </a:r>
            <a:r>
              <a:rPr lang="ja-JP" altLang="en-US" sz="2400" dirty="0" smtClean="0"/>
              <a:t>自立度に基づく中間評価項目得点の補正評価</a:t>
            </a:r>
            <a:endParaRPr lang="ja-JP" altLang="en-US" sz="2400" dirty="0"/>
          </a:p>
        </p:txBody>
      </p:sp>
      <p:pic>
        <p:nvPicPr>
          <p:cNvPr id="1028" name="Picture 4"/>
          <p:cNvPicPr>
            <a:picLocks noChangeAspect="1" noChangeArrowheads="1"/>
          </p:cNvPicPr>
          <p:nvPr/>
        </p:nvPicPr>
        <p:blipFill>
          <a:blip r:embed="rId3" cstate="print"/>
          <a:srcRect l="2718" r="3516"/>
          <a:stretch>
            <a:fillRect/>
          </a:stretch>
        </p:blipFill>
        <p:spPr bwMode="auto">
          <a:xfrm>
            <a:off x="3426902" y="1349077"/>
            <a:ext cx="5681602" cy="5176267"/>
          </a:xfrm>
          <a:prstGeom prst="rect">
            <a:avLst/>
          </a:prstGeom>
          <a:noFill/>
          <a:ln w="9525">
            <a:noFill/>
            <a:miter lim="800000"/>
            <a:headEnd/>
            <a:tailEnd/>
          </a:ln>
          <a:effectLst/>
        </p:spPr>
      </p:pic>
      <p:sp>
        <p:nvSpPr>
          <p:cNvPr id="26" name="コンテンツ プレースホルダ 25"/>
          <p:cNvSpPr>
            <a:spLocks noGrp="1"/>
          </p:cNvSpPr>
          <p:nvPr>
            <p:ph idx="1"/>
          </p:nvPr>
        </p:nvSpPr>
        <p:spPr>
          <a:xfrm>
            <a:off x="0" y="1341438"/>
            <a:ext cx="3409950" cy="5040312"/>
          </a:xfrm>
        </p:spPr>
        <p:txBody>
          <a:bodyPr/>
          <a:lstStyle/>
          <a:p>
            <a:pPr>
              <a:buNone/>
            </a:pPr>
            <a:r>
              <a:rPr lang="en-US" altLang="ja-JP" sz="1600" dirty="0" smtClean="0"/>
              <a:t>【</a:t>
            </a:r>
            <a:r>
              <a:rPr kumimoji="1" lang="ja-JP" altLang="en-US" sz="1600" dirty="0" smtClean="0"/>
              <a:t>自立度に基づく補正</a:t>
            </a:r>
            <a:r>
              <a:rPr kumimoji="1" lang="en-US" altLang="ja-JP" sz="1600" dirty="0" smtClean="0"/>
              <a:t>】</a:t>
            </a:r>
          </a:p>
          <a:p>
            <a:pPr>
              <a:lnSpc>
                <a:spcPts val="2000"/>
              </a:lnSpc>
            </a:pPr>
            <a:r>
              <a:rPr lang="ja-JP" altLang="en-US" sz="1400" dirty="0" smtClean="0"/>
              <a:t>調査項目群全体に偏りが、申請者の特性（地域特性）によるものである可能性を吟味するための参考情報。</a:t>
            </a:r>
            <a:endParaRPr lang="en-US" altLang="ja-JP" sz="1400" dirty="0" smtClean="0"/>
          </a:p>
          <a:p>
            <a:pPr>
              <a:lnSpc>
                <a:spcPts val="2000"/>
              </a:lnSpc>
            </a:pPr>
            <a:r>
              <a:rPr lang="ja-JP" altLang="en-US" sz="1400" dirty="0" smtClean="0"/>
              <a:t>第</a:t>
            </a:r>
            <a:r>
              <a:rPr lang="en-US" altLang="ja-JP" sz="1400" dirty="0" smtClean="0"/>
              <a:t>4</a:t>
            </a:r>
            <a:r>
              <a:rPr lang="ja-JP" altLang="en-US" sz="1400" dirty="0" smtClean="0"/>
              <a:t>群以外の各群においては、障害または認知症高齢者の「日常生活自立度」と「中間評価項目特定」の間に一定の関係性が認められることから、参考値として表示。</a:t>
            </a:r>
            <a:endParaRPr lang="en-US" altLang="ja-JP" sz="1400" dirty="0" smtClean="0"/>
          </a:p>
          <a:p>
            <a:pPr>
              <a:lnSpc>
                <a:spcPts val="2000"/>
              </a:lnSpc>
            </a:pPr>
            <a:r>
              <a:rPr lang="ja-JP" altLang="en-US" sz="1400" dirty="0" smtClean="0"/>
              <a:t>右図は、全自治体の中でみると第三群の中間評価項目得点は標準的であるが、「認知症自立度の</a:t>
            </a:r>
            <a:r>
              <a:rPr lang="en-US" altLang="ja-JP" sz="1400" dirty="0" smtClean="0"/>
              <a:t>Ⅲ</a:t>
            </a:r>
            <a:r>
              <a:rPr lang="ja-JP" altLang="en-US" sz="1400" dirty="0" smtClean="0"/>
              <a:t>以上の割合が低い自治体」のみの中で見ると、当該自治体の中間評価項目点数は相対的に「低い」ことを示している。</a:t>
            </a:r>
            <a:endParaRPr kumimoji="1" lang="en-US" altLang="ja-JP" sz="1400" dirty="0" smtClean="0"/>
          </a:p>
          <a:p>
            <a:pPr>
              <a:lnSpc>
                <a:spcPts val="2000"/>
              </a:lnSpc>
            </a:pPr>
            <a:r>
              <a:rPr kumimoji="1" lang="ja-JP" altLang="en-US" sz="1400" dirty="0" smtClean="0"/>
              <a:t>全体として「箱」の中に「●」があっても、自立度の補正値による表示上は「箱の外」となる場合もある（右図）。</a:t>
            </a:r>
            <a:endParaRPr kumimoji="1" lang="en-US" altLang="ja-JP" sz="1400" dirty="0" smtClean="0"/>
          </a:p>
        </p:txBody>
      </p:sp>
      <p:cxnSp>
        <p:nvCxnSpPr>
          <p:cNvPr id="28" name="直線コネクタ 27"/>
          <p:cNvCxnSpPr/>
          <p:nvPr/>
        </p:nvCxnSpPr>
        <p:spPr>
          <a:xfrm>
            <a:off x="3419872" y="1412776"/>
            <a:ext cx="0" cy="4824536"/>
          </a:xfrm>
          <a:prstGeom prst="line">
            <a:avLst/>
          </a:prstGeom>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5537762" y="2827535"/>
            <a:ext cx="576064" cy="1440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○○市</a:t>
            </a:r>
            <a:endParaRPr kumimoji="1" lang="ja-JP" altLang="en-US" sz="800" dirty="0">
              <a:solidFill>
                <a:schemeClr val="tx1"/>
              </a:solidFill>
            </a:endParaRPr>
          </a:p>
        </p:txBody>
      </p:sp>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一次判定における</a:t>
            </a:r>
            <a:r>
              <a:rPr lang="ja-JP" altLang="en-US" sz="3200" dirty="0" smtClean="0"/>
              <a:t>「居宅」「施設」</a:t>
            </a:r>
            <a:endParaRPr kumimoji="1" lang="ja-JP" altLang="en-US" sz="3200" dirty="0"/>
          </a:p>
        </p:txBody>
      </p:sp>
      <p:sp>
        <p:nvSpPr>
          <p:cNvPr id="4" name="コンテンツ プレースホルダー 3"/>
          <p:cNvSpPr>
            <a:spLocks noGrp="1"/>
          </p:cNvSpPr>
          <p:nvPr>
            <p:ph sz="quarter" idx="1"/>
          </p:nvPr>
        </p:nvSpPr>
        <p:spPr>
          <a:xfrm>
            <a:off x="566737" y="1341438"/>
            <a:ext cx="8129587" cy="4967882"/>
          </a:xfrm>
        </p:spPr>
        <p:txBody>
          <a:bodyPr>
            <a:normAutofit fontScale="92500" lnSpcReduction="20000"/>
          </a:bodyPr>
          <a:lstStyle/>
          <a:p>
            <a:r>
              <a:rPr lang="ja-JP" altLang="en-US" dirty="0" smtClean="0"/>
              <a:t>施設と居宅の違い</a:t>
            </a:r>
            <a:endParaRPr lang="en-US" altLang="ja-JP" dirty="0" smtClean="0"/>
          </a:p>
          <a:p>
            <a:pPr lvl="1"/>
            <a:r>
              <a:rPr lang="ja-JP" altLang="en-US" dirty="0" smtClean="0"/>
              <a:t>一般的に施設入所者は、居宅に比して要介護度が高いことから、単なる要介護度の比較には意味がない。</a:t>
            </a:r>
            <a:endParaRPr lang="en-US" altLang="ja-JP" dirty="0" smtClean="0"/>
          </a:p>
          <a:p>
            <a:pPr lvl="1"/>
            <a:r>
              <a:rPr lang="ja-JP" altLang="en-US" dirty="0"/>
              <a:t>ただし</a:t>
            </a:r>
            <a:r>
              <a:rPr lang="ja-JP" altLang="en-US" dirty="0" smtClean="0"/>
              <a:t>、施設入所者の調査において「●」が「箱」から飛び出している場合に注意が必要。</a:t>
            </a:r>
            <a:endParaRPr lang="en-US" altLang="ja-JP" dirty="0" smtClean="0"/>
          </a:p>
          <a:p>
            <a:r>
              <a:rPr kumimoji="1" lang="ja-JP" altLang="en-US" dirty="0" smtClean="0"/>
              <a:t>想定される背景因子</a:t>
            </a:r>
            <a:endParaRPr kumimoji="1" lang="en-US" altLang="ja-JP" dirty="0" smtClean="0"/>
          </a:p>
          <a:p>
            <a:pPr lvl="1"/>
            <a:r>
              <a:rPr lang="ja-JP" altLang="en-US" dirty="0" smtClean="0"/>
              <a:t>施設：グループホームやケアハウスなど比較的軽度者が多く含まれる居住系サービスと介護保険三施設の比率が影響を与える場合がある（業務分析データにおける「施設」とは「介護保険</a:t>
            </a:r>
            <a:r>
              <a:rPr lang="en-US" altLang="ja-JP" dirty="0" smtClean="0"/>
              <a:t>3</a:t>
            </a:r>
            <a:r>
              <a:rPr lang="ja-JP" altLang="en-US" dirty="0" smtClean="0"/>
              <a:t>施設」「認知症対応型共同生活介護適用施設（グループホーム）」「特定施設入居者生活介護適用施設（ケアハウス）」。</a:t>
            </a:r>
            <a:endParaRPr lang="en-US" altLang="ja-JP" dirty="0" smtClean="0"/>
          </a:p>
          <a:p>
            <a:pPr lvl="1"/>
            <a:r>
              <a:rPr lang="ja-JP" altLang="en-US" dirty="0" smtClean="0"/>
              <a:t>当該市町村における調査体制が、認定調査の選択に影響を与える可能性もある。</a:t>
            </a:r>
            <a:endParaRPr lang="en-US" altLang="ja-JP" dirty="0" smtClean="0"/>
          </a:p>
        </p:txBody>
      </p:sp>
    </p:spTree>
    <p:extLst>
      <p:ext uri="{BB962C8B-B14F-4D97-AF65-F5344CB8AC3E}">
        <p14:creationId xmlns:p14="http://schemas.microsoft.com/office/powerpoint/2010/main" xmlns="" val="329722017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一次判定における</a:t>
            </a:r>
            <a:r>
              <a:rPr lang="ja-JP" altLang="en-US" sz="3200" dirty="0" smtClean="0"/>
              <a:t>「居宅」「施設」　</a:t>
            </a:r>
            <a:r>
              <a:rPr lang="ja-JP" altLang="en-US" sz="2000" dirty="0" smtClean="0"/>
              <a:t>（例）</a:t>
            </a:r>
            <a:endParaRPr kumimoji="1" lang="ja-JP" altLang="en-US" sz="3200" dirty="0"/>
          </a:p>
        </p:txBody>
      </p:sp>
      <p:pic>
        <p:nvPicPr>
          <p:cNvPr id="8" name="Picture 450"/>
          <p:cNvPicPr>
            <a:picLocks noChangeAspect="1" noChangeArrowheads="1"/>
          </p:cNvPicPr>
          <p:nvPr/>
        </p:nvPicPr>
        <p:blipFill>
          <a:blip r:embed="rId3" cstate="print"/>
          <a:srcRect/>
          <a:stretch>
            <a:fillRect/>
          </a:stretch>
        </p:blipFill>
        <p:spPr bwMode="auto">
          <a:xfrm rot="5400000">
            <a:off x="2576884" y="687140"/>
            <a:ext cx="1724025" cy="3562350"/>
          </a:xfrm>
          <a:prstGeom prst="rect">
            <a:avLst/>
          </a:prstGeom>
          <a:noFill/>
        </p:spPr>
      </p:pic>
      <p:pic>
        <p:nvPicPr>
          <p:cNvPr id="9" name="Picture 451"/>
          <p:cNvPicPr>
            <a:picLocks noChangeAspect="1" noChangeArrowheads="1"/>
          </p:cNvPicPr>
          <p:nvPr/>
        </p:nvPicPr>
        <p:blipFill>
          <a:blip r:embed="rId4" cstate="print"/>
          <a:srcRect/>
          <a:stretch>
            <a:fillRect/>
          </a:stretch>
        </p:blipFill>
        <p:spPr bwMode="auto">
          <a:xfrm rot="5400000">
            <a:off x="6249292" y="687139"/>
            <a:ext cx="1724025" cy="3562350"/>
          </a:xfrm>
          <a:prstGeom prst="rect">
            <a:avLst/>
          </a:prstGeom>
          <a:noFill/>
        </p:spPr>
      </p:pic>
      <p:pic>
        <p:nvPicPr>
          <p:cNvPr id="10" name="Picture 462"/>
          <p:cNvPicPr>
            <a:picLocks noChangeAspect="1" noChangeArrowheads="1"/>
          </p:cNvPicPr>
          <p:nvPr/>
        </p:nvPicPr>
        <p:blipFill>
          <a:blip r:embed="rId5" cstate="print"/>
          <a:srcRect/>
          <a:stretch>
            <a:fillRect/>
          </a:stretch>
        </p:blipFill>
        <p:spPr bwMode="auto">
          <a:xfrm rot="5400000">
            <a:off x="2576884" y="2415332"/>
            <a:ext cx="1724025" cy="3562350"/>
          </a:xfrm>
          <a:prstGeom prst="rect">
            <a:avLst/>
          </a:prstGeom>
          <a:noFill/>
        </p:spPr>
      </p:pic>
      <p:pic>
        <p:nvPicPr>
          <p:cNvPr id="11" name="Picture 463"/>
          <p:cNvPicPr>
            <a:picLocks noChangeAspect="1" noChangeArrowheads="1"/>
          </p:cNvPicPr>
          <p:nvPr/>
        </p:nvPicPr>
        <p:blipFill>
          <a:blip r:embed="rId6" cstate="print"/>
          <a:srcRect/>
          <a:stretch>
            <a:fillRect/>
          </a:stretch>
        </p:blipFill>
        <p:spPr bwMode="auto">
          <a:xfrm rot="5400000">
            <a:off x="6249292" y="2415332"/>
            <a:ext cx="1724025" cy="3562350"/>
          </a:xfrm>
          <a:prstGeom prst="rect">
            <a:avLst/>
          </a:prstGeom>
          <a:noFill/>
        </p:spPr>
      </p:pic>
      <p:pic>
        <p:nvPicPr>
          <p:cNvPr id="12" name="Picture 468"/>
          <p:cNvPicPr>
            <a:picLocks noChangeAspect="1" noChangeArrowheads="1"/>
          </p:cNvPicPr>
          <p:nvPr/>
        </p:nvPicPr>
        <p:blipFill>
          <a:blip r:embed="rId7" cstate="print"/>
          <a:srcRect/>
          <a:stretch>
            <a:fillRect/>
          </a:stretch>
        </p:blipFill>
        <p:spPr bwMode="auto">
          <a:xfrm rot="5400000">
            <a:off x="2734046" y="3986361"/>
            <a:ext cx="1390650" cy="3543300"/>
          </a:xfrm>
          <a:prstGeom prst="rect">
            <a:avLst/>
          </a:prstGeom>
          <a:noFill/>
        </p:spPr>
      </p:pic>
      <p:pic>
        <p:nvPicPr>
          <p:cNvPr id="13" name="Picture 469"/>
          <p:cNvPicPr>
            <a:picLocks noChangeAspect="1" noChangeArrowheads="1"/>
          </p:cNvPicPr>
          <p:nvPr/>
        </p:nvPicPr>
        <p:blipFill>
          <a:blip r:embed="rId8" cstate="print"/>
          <a:srcRect/>
          <a:stretch>
            <a:fillRect/>
          </a:stretch>
        </p:blipFill>
        <p:spPr bwMode="auto">
          <a:xfrm rot="5400000">
            <a:off x="6406454" y="3986361"/>
            <a:ext cx="1390650" cy="3543300"/>
          </a:xfrm>
          <a:prstGeom prst="rect">
            <a:avLst/>
          </a:prstGeom>
          <a:noFill/>
        </p:spPr>
      </p:pic>
      <p:sp>
        <p:nvSpPr>
          <p:cNvPr id="14" name="角丸四角形 13"/>
          <p:cNvSpPr/>
          <p:nvPr/>
        </p:nvSpPr>
        <p:spPr>
          <a:xfrm>
            <a:off x="1691680" y="1268760"/>
            <a:ext cx="3528392" cy="360040"/>
          </a:xfrm>
          <a:prstGeom prst="round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居　宅　申　請　者</a:t>
            </a:r>
            <a:endParaRPr kumimoji="1" lang="ja-JP" alt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5" name="角丸四角形 14"/>
          <p:cNvSpPr/>
          <p:nvPr/>
        </p:nvSpPr>
        <p:spPr>
          <a:xfrm>
            <a:off x="5364088" y="1268760"/>
            <a:ext cx="3528392" cy="360040"/>
          </a:xfrm>
          <a:prstGeom prst="round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solidFill>
                  <a:srgbClr val="0066FF"/>
                </a:solidFill>
                <a:effectLst>
                  <a:outerShdw blurRad="76200" dist="50800" dir="5400000" algn="tl" rotWithShape="0">
                    <a:srgbClr val="000000">
                      <a:alpha val="65000"/>
                    </a:srgbClr>
                  </a:outerShdw>
                </a:effectLst>
              </a:rPr>
              <a:t>施　設　申　請　者</a:t>
            </a:r>
            <a:endParaRPr kumimoji="1" lang="ja-JP" altLang="en-US" b="1" spc="50" dirty="0">
              <a:ln w="11430"/>
              <a:solidFill>
                <a:srgbClr val="0066FF"/>
              </a:solidFill>
              <a:effectLst>
                <a:outerShdw blurRad="76200" dist="50800" dir="5400000" algn="tl" rotWithShape="0">
                  <a:srgbClr val="000000">
                    <a:alpha val="65000"/>
                  </a:srgbClr>
                </a:outerShdw>
              </a:effectLst>
            </a:endParaRPr>
          </a:p>
        </p:txBody>
      </p:sp>
      <p:sp>
        <p:nvSpPr>
          <p:cNvPr id="16" name="角丸四角形 15"/>
          <p:cNvSpPr/>
          <p:nvPr/>
        </p:nvSpPr>
        <p:spPr>
          <a:xfrm>
            <a:off x="179512" y="2132856"/>
            <a:ext cx="1440160" cy="504056"/>
          </a:xfrm>
          <a:prstGeom prst="round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b="1" spc="50" dirty="0" smtClean="0">
                <a:ln w="11430"/>
                <a:solidFill>
                  <a:srgbClr val="006600"/>
                </a:solidFill>
                <a:effectLst>
                  <a:outerShdw blurRad="76200" dist="50800" dir="5400000" algn="tl" rotWithShape="0">
                    <a:srgbClr val="000000">
                      <a:alpha val="65000"/>
                    </a:srgbClr>
                  </a:outerShdw>
                </a:effectLst>
              </a:rPr>
              <a:t>移　乗</a:t>
            </a:r>
            <a:endParaRPr kumimoji="1" lang="ja-JP" altLang="en-US" b="1" spc="50" dirty="0">
              <a:ln w="11430"/>
              <a:solidFill>
                <a:srgbClr val="006600"/>
              </a:solidFill>
              <a:effectLst>
                <a:outerShdw blurRad="76200" dist="50800" dir="5400000" algn="tl" rotWithShape="0">
                  <a:srgbClr val="000000">
                    <a:alpha val="65000"/>
                  </a:srgbClr>
                </a:outerShdw>
              </a:effectLst>
            </a:endParaRPr>
          </a:p>
        </p:txBody>
      </p:sp>
      <p:sp>
        <p:nvSpPr>
          <p:cNvPr id="17" name="角丸四角形 16"/>
          <p:cNvSpPr/>
          <p:nvPr/>
        </p:nvSpPr>
        <p:spPr>
          <a:xfrm>
            <a:off x="179512" y="3933056"/>
            <a:ext cx="1440160" cy="504056"/>
          </a:xfrm>
          <a:prstGeom prst="round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solidFill>
                  <a:srgbClr val="006600"/>
                </a:solidFill>
                <a:effectLst>
                  <a:outerShdw blurRad="76200" dist="50800" dir="5400000" algn="tl" rotWithShape="0">
                    <a:srgbClr val="000000">
                      <a:alpha val="65000"/>
                    </a:srgbClr>
                  </a:outerShdw>
                </a:effectLst>
              </a:rPr>
              <a:t>排　尿</a:t>
            </a:r>
            <a:endParaRPr kumimoji="1" lang="ja-JP" altLang="en-US" b="1" spc="50" dirty="0">
              <a:ln w="11430"/>
              <a:solidFill>
                <a:srgbClr val="006600"/>
              </a:solidFill>
              <a:effectLst>
                <a:outerShdw blurRad="76200" dist="50800" dir="5400000" algn="tl" rotWithShape="0">
                  <a:srgbClr val="000000">
                    <a:alpha val="65000"/>
                  </a:srgbClr>
                </a:outerShdw>
              </a:effectLst>
            </a:endParaRPr>
          </a:p>
        </p:txBody>
      </p:sp>
      <p:sp>
        <p:nvSpPr>
          <p:cNvPr id="18" name="角丸四角形 17"/>
          <p:cNvSpPr/>
          <p:nvPr/>
        </p:nvSpPr>
        <p:spPr>
          <a:xfrm>
            <a:off x="179512" y="5445224"/>
            <a:ext cx="1440160" cy="504056"/>
          </a:xfrm>
          <a:prstGeom prst="round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solidFill>
                  <a:srgbClr val="006600"/>
                </a:solidFill>
                <a:effectLst>
                  <a:outerShdw blurRad="76200" dist="50800" dir="5400000" algn="tl" rotWithShape="0">
                    <a:srgbClr val="000000">
                      <a:alpha val="65000"/>
                    </a:srgbClr>
                  </a:outerShdw>
                </a:effectLst>
              </a:rPr>
              <a:t>口腔清潔</a:t>
            </a:r>
            <a:endParaRPr kumimoji="1" lang="ja-JP" altLang="en-US" b="1" spc="50" dirty="0">
              <a:ln w="11430"/>
              <a:solidFill>
                <a:srgbClr val="00660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329722017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認定調査項目における分析の留意点</a:t>
            </a:r>
            <a:endParaRPr kumimoji="1" lang="ja-JP" altLang="en-US" dirty="0"/>
          </a:p>
        </p:txBody>
      </p:sp>
      <p:sp>
        <p:nvSpPr>
          <p:cNvPr id="4" name="コンテンツ プレースホルダー 3"/>
          <p:cNvSpPr>
            <a:spLocks noGrp="1"/>
          </p:cNvSpPr>
          <p:nvPr>
            <p:ph sz="quarter" idx="1"/>
          </p:nvPr>
        </p:nvSpPr>
        <p:spPr>
          <a:xfrm>
            <a:off x="566738" y="1341438"/>
            <a:ext cx="8001000" cy="4391818"/>
          </a:xfrm>
        </p:spPr>
        <p:txBody>
          <a:bodyPr>
            <a:normAutofit fontScale="92500" lnSpcReduction="20000"/>
          </a:bodyPr>
          <a:lstStyle/>
          <a:p>
            <a:pPr>
              <a:lnSpc>
                <a:spcPct val="110000"/>
              </a:lnSpc>
            </a:pPr>
            <a:r>
              <a:rPr kumimoji="1" lang="ja-JP" altLang="en-US" dirty="0" smtClean="0"/>
              <a:t>樹形モデルのどこに影響が生じるかについても検討の上、修正すべき調査項目の優先順位を検討する</a:t>
            </a:r>
            <a:endParaRPr kumimoji="1" lang="en-US" altLang="ja-JP" dirty="0" smtClean="0"/>
          </a:p>
          <a:p>
            <a:pPr lvl="1">
              <a:lnSpc>
                <a:spcPct val="110000"/>
              </a:lnSpc>
            </a:pPr>
            <a:r>
              <a:rPr kumimoji="1" lang="ja-JP" altLang="en-US" dirty="0" smtClean="0"/>
              <a:t>偏りが認められる調査項目が多い場合は、すべての調査項目の偏りの改善を目指さず、樹形モデルに影響を与えやすい項目から</a:t>
            </a:r>
            <a:r>
              <a:rPr lang="ja-JP" altLang="en-US" dirty="0" smtClean="0"/>
              <a:t>優先的に改善に取り込むのがポイント（調査員は一度にすべての調査項目の改善を進めるのは難しい）</a:t>
            </a:r>
            <a:r>
              <a:rPr kumimoji="1" lang="ja-JP" altLang="en-US" dirty="0" smtClean="0"/>
              <a:t>。</a:t>
            </a:r>
            <a:endParaRPr kumimoji="1" lang="en-US" altLang="ja-JP" dirty="0" smtClean="0"/>
          </a:p>
          <a:p>
            <a:pPr lvl="1">
              <a:lnSpc>
                <a:spcPct val="110000"/>
              </a:lnSpc>
            </a:pPr>
            <a:r>
              <a:rPr lang="ja-JP" altLang="en-US" dirty="0"/>
              <a:t>また</a:t>
            </a:r>
            <a:r>
              <a:rPr lang="ja-JP" altLang="en-US" dirty="0" smtClean="0"/>
              <a:t>、偏りが発生している選択肢（調査項目ではなく）を明確にし、どの要介護度区分において影響が出やすいのかについて樹形図を用いて、おおよその範囲を想定しておく。</a:t>
            </a:r>
            <a:endParaRPr lang="en-US" altLang="ja-JP" dirty="0" smtClean="0"/>
          </a:p>
        </p:txBody>
      </p:sp>
    </p:spTree>
    <p:extLst>
      <p:ext uri="{BB962C8B-B14F-4D97-AF65-F5344CB8AC3E}">
        <p14:creationId xmlns:p14="http://schemas.microsoft.com/office/powerpoint/2010/main" xmlns="" val="101125216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79512" y="1097692"/>
            <a:ext cx="3672408" cy="56436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4283968" y="1097692"/>
            <a:ext cx="4680520" cy="56436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574675" y="44624"/>
            <a:ext cx="8001000" cy="747713"/>
          </a:xfrm>
        </p:spPr>
        <p:txBody>
          <a:bodyPr>
            <a:noAutofit/>
          </a:bodyPr>
          <a:lstStyle/>
          <a:p>
            <a:r>
              <a:rPr kumimoji="1" lang="ja-JP" altLang="en-US" sz="2800" u="sng" dirty="0" smtClean="0"/>
              <a:t>基本調査項目の選択のかたより</a:t>
            </a:r>
            <a:endParaRPr kumimoji="1" lang="ja-JP" altLang="en-US" sz="2800" u="sng" dirty="0"/>
          </a:p>
        </p:txBody>
      </p:sp>
      <p:sp>
        <p:nvSpPr>
          <p:cNvPr id="6" name="テキスト ボックス 5"/>
          <p:cNvSpPr txBox="1"/>
          <p:nvPr/>
        </p:nvSpPr>
        <p:spPr>
          <a:xfrm>
            <a:off x="326956" y="1406669"/>
            <a:ext cx="2465740" cy="338554"/>
          </a:xfrm>
          <a:prstGeom prst="rect">
            <a:avLst/>
          </a:prstGeom>
          <a:noFill/>
        </p:spPr>
        <p:txBody>
          <a:bodyPr wrap="none" rtlCol="0">
            <a:spAutoFit/>
          </a:bodyPr>
          <a:lstStyle/>
          <a:p>
            <a:r>
              <a:rPr kumimoji="1" lang="ja-JP" altLang="en-US" sz="1600" dirty="0" smtClean="0"/>
              <a:t>第１群</a:t>
            </a:r>
            <a:r>
              <a:rPr kumimoji="1" lang="en-US" altLang="ja-JP" sz="1600" dirty="0" smtClean="0"/>
              <a:t>-</a:t>
            </a:r>
            <a:r>
              <a:rPr kumimoji="1" lang="ja-JP" altLang="en-US" sz="1600" dirty="0" smtClean="0"/>
              <a:t>５．座位保持</a:t>
            </a:r>
            <a:r>
              <a:rPr kumimoji="1" lang="ja-JP" altLang="en-US" sz="1400" dirty="0" smtClean="0"/>
              <a:t>（能力）</a:t>
            </a:r>
            <a:endParaRPr kumimoji="1" lang="en-US" altLang="ja-JP" sz="1400" dirty="0" smtClean="0"/>
          </a:p>
        </p:txBody>
      </p:sp>
      <p:sp>
        <p:nvSpPr>
          <p:cNvPr id="20" name="テキスト ボックス 19"/>
          <p:cNvSpPr txBox="1"/>
          <p:nvPr/>
        </p:nvSpPr>
        <p:spPr>
          <a:xfrm>
            <a:off x="5148064" y="863000"/>
            <a:ext cx="2776061" cy="442674"/>
          </a:xfrm>
          <a:prstGeom prst="roundRect">
            <a:avLst/>
          </a:prstGeom>
          <a:solidFill>
            <a:schemeClr val="accent2">
              <a:lumMod val="60000"/>
              <a:lumOff val="40000"/>
            </a:schemeClr>
          </a:solidFill>
          <a:ln w="28575">
            <a:solidFill>
              <a:schemeClr val="bg1"/>
            </a:solidFill>
          </a:ln>
        </p:spPr>
        <p:txBody>
          <a:bodyPr wrap="none" rtlCol="0">
            <a:spAutoFit/>
          </a:bodyPr>
          <a:lstStyle/>
          <a:p>
            <a:r>
              <a:rPr lang="ja-JP" altLang="en-US" sz="2000" dirty="0" smtClean="0"/>
              <a:t>一</a:t>
            </a:r>
            <a:r>
              <a:rPr kumimoji="1" lang="ja-JP" altLang="en-US" sz="2000" dirty="0" smtClean="0"/>
              <a:t>次判定結果への影響</a:t>
            </a:r>
            <a:endParaRPr kumimoji="1" lang="ja-JP" altLang="en-US" sz="2000" dirty="0"/>
          </a:p>
        </p:txBody>
      </p:sp>
      <p:sp>
        <p:nvSpPr>
          <p:cNvPr id="21" name="テキスト ボックス 20"/>
          <p:cNvSpPr txBox="1"/>
          <p:nvPr/>
        </p:nvSpPr>
        <p:spPr>
          <a:xfrm>
            <a:off x="4427984" y="1457732"/>
            <a:ext cx="4320480" cy="1634490"/>
          </a:xfrm>
          <a:prstGeom prst="roundRect">
            <a:avLst/>
          </a:prstGeom>
          <a:solidFill>
            <a:schemeClr val="bg1"/>
          </a:solidFill>
        </p:spPr>
        <p:txBody>
          <a:bodyPr wrap="square" rtlCol="0">
            <a:spAutoFit/>
          </a:bodyPr>
          <a:lstStyle/>
          <a:p>
            <a:pPr marL="177800" indent="-177800">
              <a:buFont typeface="Wingdings" pitchFamily="2" charset="2"/>
              <a:buChar char="u"/>
            </a:pPr>
            <a:r>
              <a:rPr kumimoji="1" lang="ja-JP" altLang="en-US" dirty="0" smtClean="0"/>
              <a:t>一部の調査項目の選択が、保険者の独自の判断や調査員間の選択のばらつきによって特定の選択肢にかたよることで、一次判定結果に影響を</a:t>
            </a:r>
            <a:r>
              <a:rPr lang="ja-JP" altLang="en-US" dirty="0" smtClean="0"/>
              <a:t>与える場合もある。</a:t>
            </a:r>
            <a:endParaRPr kumimoji="1" lang="ja-JP" altLang="en-US" dirty="0"/>
          </a:p>
        </p:txBody>
      </p:sp>
      <p:pic>
        <p:nvPicPr>
          <p:cNvPr id="3" name="Picture 3"/>
          <p:cNvPicPr>
            <a:picLocks noChangeAspect="1" noChangeArrowheads="1"/>
          </p:cNvPicPr>
          <p:nvPr/>
        </p:nvPicPr>
        <p:blipFill>
          <a:blip r:embed="rId3" cstate="print"/>
          <a:srcRect/>
          <a:stretch>
            <a:fillRect/>
          </a:stretch>
        </p:blipFill>
        <p:spPr bwMode="auto">
          <a:xfrm>
            <a:off x="254948" y="1644789"/>
            <a:ext cx="3571875" cy="1733550"/>
          </a:xfrm>
          <a:prstGeom prst="rect">
            <a:avLst/>
          </a:prstGeom>
          <a:noFill/>
          <a:ln w="9525">
            <a:noFill/>
            <a:miter lim="800000"/>
            <a:headEnd/>
            <a:tailEnd/>
          </a:ln>
          <a:effectLst/>
        </p:spPr>
      </p:pic>
      <p:sp>
        <p:nvSpPr>
          <p:cNvPr id="12" name="テキスト ボックス 11"/>
          <p:cNvSpPr txBox="1"/>
          <p:nvPr/>
        </p:nvSpPr>
        <p:spPr>
          <a:xfrm>
            <a:off x="326956" y="3433941"/>
            <a:ext cx="2593980" cy="338554"/>
          </a:xfrm>
          <a:prstGeom prst="rect">
            <a:avLst/>
          </a:prstGeom>
          <a:noFill/>
        </p:spPr>
        <p:txBody>
          <a:bodyPr wrap="none" rtlCol="0">
            <a:spAutoFit/>
          </a:bodyPr>
          <a:lstStyle/>
          <a:p>
            <a:r>
              <a:rPr kumimoji="1" lang="ja-JP" altLang="en-US" sz="1600" dirty="0" smtClean="0"/>
              <a:t>第２群</a:t>
            </a:r>
            <a:r>
              <a:rPr kumimoji="1" lang="en-US" altLang="ja-JP" sz="1600" dirty="0" smtClean="0"/>
              <a:t>-</a:t>
            </a:r>
            <a:r>
              <a:rPr kumimoji="1" lang="ja-JP" altLang="en-US" sz="1600" dirty="0" smtClean="0"/>
              <a:t>５．排尿</a:t>
            </a:r>
            <a:r>
              <a:rPr kumimoji="1" lang="ja-JP" altLang="en-US" sz="1400" dirty="0" smtClean="0"/>
              <a:t>（介助の方法）</a:t>
            </a:r>
            <a:endParaRPr kumimoji="1" lang="en-US" altLang="ja-JP" sz="1600" dirty="0" smtClean="0"/>
          </a:p>
        </p:txBody>
      </p:sp>
      <p:pic>
        <p:nvPicPr>
          <p:cNvPr id="1028" name="Picture 4"/>
          <p:cNvPicPr>
            <a:picLocks noChangeAspect="1" noChangeArrowheads="1"/>
          </p:cNvPicPr>
          <p:nvPr/>
        </p:nvPicPr>
        <p:blipFill>
          <a:blip r:embed="rId4" cstate="print"/>
          <a:srcRect/>
          <a:stretch>
            <a:fillRect/>
          </a:stretch>
        </p:blipFill>
        <p:spPr bwMode="auto">
          <a:xfrm>
            <a:off x="254948" y="3683873"/>
            <a:ext cx="3571875" cy="17335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254948" y="5756101"/>
            <a:ext cx="3600400" cy="904875"/>
          </a:xfrm>
          <a:prstGeom prst="rect">
            <a:avLst/>
          </a:prstGeom>
          <a:noFill/>
          <a:ln w="9525">
            <a:noFill/>
            <a:miter lim="800000"/>
            <a:headEnd/>
            <a:tailEnd/>
          </a:ln>
          <a:effectLst/>
        </p:spPr>
      </p:pic>
      <p:sp>
        <p:nvSpPr>
          <p:cNvPr id="16" name="テキスト ボックス 15"/>
          <p:cNvSpPr txBox="1"/>
          <p:nvPr/>
        </p:nvSpPr>
        <p:spPr>
          <a:xfrm>
            <a:off x="326956" y="5510361"/>
            <a:ext cx="3227165" cy="338554"/>
          </a:xfrm>
          <a:prstGeom prst="rect">
            <a:avLst/>
          </a:prstGeom>
          <a:noFill/>
        </p:spPr>
        <p:txBody>
          <a:bodyPr wrap="none" rtlCol="0">
            <a:spAutoFit/>
          </a:bodyPr>
          <a:lstStyle/>
          <a:p>
            <a:r>
              <a:rPr kumimoji="1" lang="ja-JP" altLang="en-US" sz="1600" dirty="0" smtClean="0"/>
              <a:t>第３群</a:t>
            </a:r>
            <a:r>
              <a:rPr kumimoji="1" lang="en-US" altLang="ja-JP" sz="1600" dirty="0" smtClean="0"/>
              <a:t>-</a:t>
            </a:r>
            <a:r>
              <a:rPr lang="ja-JP" altLang="en-US" sz="1600" dirty="0" smtClean="0"/>
              <a:t>２</a:t>
            </a:r>
            <a:r>
              <a:rPr kumimoji="1" lang="ja-JP" altLang="en-US" sz="1600" dirty="0" smtClean="0"/>
              <a:t>．毎日の日課を理解</a:t>
            </a:r>
            <a:r>
              <a:rPr kumimoji="1" lang="ja-JP" altLang="en-US" sz="1400" dirty="0" smtClean="0"/>
              <a:t>（能力）</a:t>
            </a:r>
            <a:endParaRPr kumimoji="1" lang="en-US" altLang="ja-JP" sz="1600" dirty="0" smtClean="0"/>
          </a:p>
        </p:txBody>
      </p:sp>
      <p:sp>
        <p:nvSpPr>
          <p:cNvPr id="22" name="二等辺三角形 21"/>
          <p:cNvSpPr/>
          <p:nvPr/>
        </p:nvSpPr>
        <p:spPr>
          <a:xfrm rot="5400000">
            <a:off x="1743306" y="3851714"/>
            <a:ext cx="4608512" cy="284604"/>
          </a:xfrm>
          <a:prstGeom prst="triangle">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1881416" y="2465080"/>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1699300" y="4496544"/>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1627292" y="6111200"/>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499992" y="3356992"/>
            <a:ext cx="1620957" cy="307777"/>
          </a:xfrm>
          <a:prstGeom prst="rect">
            <a:avLst/>
          </a:prstGeom>
          <a:noFill/>
        </p:spPr>
        <p:txBody>
          <a:bodyPr wrap="none" rtlCol="0">
            <a:spAutoFit/>
          </a:bodyPr>
          <a:lstStyle/>
          <a:p>
            <a:r>
              <a:rPr kumimoji="1" lang="ja-JP" altLang="en-US" sz="1400" dirty="0" smtClean="0">
                <a:effectLst>
                  <a:outerShdw blurRad="38100" dist="38100" dir="2700000" algn="tl">
                    <a:srgbClr val="000000">
                      <a:alpha val="43137"/>
                    </a:srgbClr>
                  </a:outerShdw>
                </a:effectLst>
              </a:rPr>
              <a:t>＜一次判定結果＞</a:t>
            </a:r>
            <a:endParaRPr kumimoji="1" lang="en-US" altLang="ja-JP" sz="1400" dirty="0" smtClean="0">
              <a:effectLst>
                <a:outerShdw blurRad="38100" dist="38100" dir="2700000" algn="tl">
                  <a:srgbClr val="000000">
                    <a:alpha val="43137"/>
                  </a:srgbClr>
                </a:outerShdw>
              </a:effectLst>
            </a:endParaRPr>
          </a:p>
        </p:txBody>
      </p:sp>
      <p:sp>
        <p:nvSpPr>
          <p:cNvPr id="26" name="テキスト ボックス 25"/>
          <p:cNvSpPr txBox="1"/>
          <p:nvPr/>
        </p:nvSpPr>
        <p:spPr>
          <a:xfrm>
            <a:off x="827584" y="881668"/>
            <a:ext cx="2395713" cy="442674"/>
          </a:xfrm>
          <a:prstGeom prst="roundRect">
            <a:avLst/>
          </a:prstGeom>
          <a:solidFill>
            <a:schemeClr val="accent2">
              <a:lumMod val="60000"/>
              <a:lumOff val="40000"/>
            </a:schemeClr>
          </a:solidFill>
          <a:ln w="28575">
            <a:solidFill>
              <a:schemeClr val="bg1"/>
            </a:solidFill>
          </a:ln>
        </p:spPr>
        <p:txBody>
          <a:bodyPr wrap="none" rtlCol="0">
            <a:spAutoFit/>
          </a:bodyPr>
          <a:lstStyle/>
          <a:p>
            <a:r>
              <a:rPr lang="ja-JP" altLang="en-US" sz="2000" dirty="0" smtClean="0"/>
              <a:t>選択状況のかたより</a:t>
            </a:r>
            <a:endParaRPr kumimoji="1" lang="ja-JP" altLang="en-US" sz="2000" dirty="0"/>
          </a:p>
        </p:txBody>
      </p:sp>
      <p:pic>
        <p:nvPicPr>
          <p:cNvPr id="1033" name="Picture 9"/>
          <p:cNvPicPr>
            <a:picLocks noChangeAspect="1" noChangeArrowheads="1"/>
          </p:cNvPicPr>
          <p:nvPr/>
        </p:nvPicPr>
        <p:blipFill>
          <a:blip r:embed="rId6" cstate="print"/>
          <a:srcRect/>
          <a:stretch>
            <a:fillRect/>
          </a:stretch>
        </p:blipFill>
        <p:spPr bwMode="auto">
          <a:xfrm>
            <a:off x="4427984" y="3645024"/>
            <a:ext cx="4441816" cy="2310367"/>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要介護認定業務分析データ</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fontScale="70000" lnSpcReduction="20000"/>
          </a:bodyPr>
          <a:lstStyle/>
          <a:p>
            <a:r>
              <a:rPr lang="ja-JP" altLang="en-US" dirty="0" smtClean="0"/>
              <a:t>主な</a:t>
            </a:r>
            <a:r>
              <a:rPr kumimoji="1" lang="ja-JP" altLang="en-US" dirty="0" smtClean="0"/>
              <a:t>構成</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a:p>
            <a:r>
              <a:rPr lang="ja-JP" altLang="en-US" dirty="0" smtClean="0"/>
              <a:t>業務分析データの特徴と利点</a:t>
            </a:r>
            <a:endParaRPr lang="en-US" altLang="ja-JP" dirty="0" smtClean="0"/>
          </a:p>
          <a:p>
            <a:pPr lvl="1">
              <a:lnSpc>
                <a:spcPct val="120000"/>
              </a:lnSpc>
            </a:pPr>
            <a:r>
              <a:rPr kumimoji="1" lang="ja-JP" altLang="en-US" dirty="0" smtClean="0"/>
              <a:t>全国統一のフォーマットで整理されているため（約</a:t>
            </a:r>
            <a:r>
              <a:rPr kumimoji="1" lang="en-US" altLang="ja-JP" dirty="0" smtClean="0"/>
              <a:t>1,900</a:t>
            </a:r>
            <a:r>
              <a:rPr kumimoji="1" lang="ja-JP" altLang="en-US" dirty="0" smtClean="0"/>
              <a:t>パターンの業務</a:t>
            </a:r>
            <a:r>
              <a:rPr kumimoji="1" lang="ja-JP" altLang="en-US" smtClean="0"/>
              <a:t>分析データを</a:t>
            </a:r>
            <a:r>
              <a:rPr kumimoji="1" lang="ja-JP" altLang="en-US" dirty="0" smtClean="0"/>
              <a:t>作成）、他自治体との情報共有・情報交換が容易。</a:t>
            </a:r>
            <a:endParaRPr kumimoji="1" lang="en-US" altLang="ja-JP" dirty="0" smtClean="0"/>
          </a:p>
          <a:p>
            <a:pPr lvl="1">
              <a:lnSpc>
                <a:spcPct val="120000"/>
              </a:lnSpc>
            </a:pPr>
            <a:r>
              <a:rPr lang="ja-JP" altLang="en-US" dirty="0" smtClean="0"/>
              <a:t>単なる平均の比較ではなく、各自治体のデータの「ばらつき」を表示することで、各自治体の相対的な位置づけがわかる（「かたより」の有無の確認）。</a:t>
            </a:r>
            <a:endParaRPr lang="en-US" altLang="ja-JP" dirty="0" smtClean="0"/>
          </a:p>
          <a:p>
            <a:pPr lvl="1">
              <a:lnSpc>
                <a:spcPct val="120000"/>
              </a:lnSpc>
            </a:pPr>
            <a:r>
              <a:rPr kumimoji="1" lang="ja-JP" altLang="en-US" dirty="0" smtClean="0"/>
              <a:t>認定調査の選択率のデータと、認定調査員向け</a:t>
            </a:r>
            <a:r>
              <a:rPr kumimoji="1" lang="en-US" altLang="ja-JP" dirty="0" smtClean="0"/>
              <a:t>e</a:t>
            </a:r>
            <a:r>
              <a:rPr kumimoji="1" lang="ja-JP" altLang="en-US" dirty="0" smtClean="0"/>
              <a:t>ラーニングシステムのデータを相互に検討することで、課題の確認や対策の検討が可能。</a:t>
            </a:r>
            <a:endParaRPr kumimoji="1" lang="ja-JP" altLang="en-US" dirty="0"/>
          </a:p>
        </p:txBody>
      </p:sp>
      <p:sp>
        <p:nvSpPr>
          <p:cNvPr id="6" name="角丸四角形 5"/>
          <p:cNvSpPr/>
          <p:nvPr/>
        </p:nvSpPr>
        <p:spPr>
          <a:xfrm>
            <a:off x="1214413" y="2000240"/>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n-ea"/>
              </a:rPr>
              <a:t>事務局データ／調査員データ／審査会データ</a:t>
            </a:r>
            <a:endParaRPr kumimoji="1" lang="ja-JP" altLang="en-US" sz="1200" dirty="0">
              <a:latin typeface="+mn-ea"/>
            </a:endParaRPr>
          </a:p>
        </p:txBody>
      </p:sp>
      <p:sp>
        <p:nvSpPr>
          <p:cNvPr id="4" name="角丸四角形 3"/>
          <p:cNvSpPr/>
          <p:nvPr/>
        </p:nvSpPr>
        <p:spPr>
          <a:xfrm>
            <a:off x="642910" y="1714488"/>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accent3">
                    <a:lumMod val="50000"/>
                  </a:schemeClr>
                </a:solidFill>
                <a:latin typeface="HGP創英角ｺﾞｼｯｸUB" pitchFamily="50" charset="-128"/>
                <a:ea typeface="HGP創英角ｺﾞｼｯｸUB" pitchFamily="50" charset="-128"/>
              </a:rPr>
              <a:t>業務分析データ</a:t>
            </a:r>
            <a:endParaRPr kumimoji="1" lang="ja-JP" altLang="en-US" dirty="0">
              <a:solidFill>
                <a:schemeClr val="accent3">
                  <a:lumMod val="50000"/>
                </a:schemeClr>
              </a:solidFill>
              <a:latin typeface="HGP創英角ｺﾞｼｯｸUB" pitchFamily="50" charset="-128"/>
              <a:ea typeface="HGP創英角ｺﾞｼｯｸUB" pitchFamily="50" charset="-128"/>
            </a:endParaRPr>
          </a:p>
        </p:txBody>
      </p:sp>
      <p:sp>
        <p:nvSpPr>
          <p:cNvPr id="7" name="角丸四角形 6"/>
          <p:cNvSpPr/>
          <p:nvPr/>
        </p:nvSpPr>
        <p:spPr>
          <a:xfrm>
            <a:off x="1214413" y="3143248"/>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n-ea"/>
              </a:rPr>
              <a:t>合議体審査判定データ</a:t>
            </a:r>
            <a:r>
              <a:rPr kumimoji="1" lang="ja-JP" altLang="en-US" sz="1050" dirty="0" smtClean="0">
                <a:latin typeface="+mn-ea"/>
              </a:rPr>
              <a:t>（一次判定・二次判定）</a:t>
            </a:r>
            <a:endParaRPr kumimoji="1" lang="ja-JP" altLang="en-US" sz="1050" dirty="0">
              <a:latin typeface="+mn-ea"/>
            </a:endParaRPr>
          </a:p>
        </p:txBody>
      </p:sp>
      <p:sp>
        <p:nvSpPr>
          <p:cNvPr id="5" name="角丸四角形 4"/>
          <p:cNvSpPr/>
          <p:nvPr/>
        </p:nvSpPr>
        <p:spPr>
          <a:xfrm>
            <a:off x="642910" y="2857496"/>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accent3">
                    <a:lumMod val="50000"/>
                  </a:schemeClr>
                </a:solidFill>
                <a:latin typeface="HGP創英角ｺﾞｼｯｸUB" pitchFamily="50" charset="-128"/>
                <a:ea typeface="HGP創英角ｺﾞｼｯｸUB" pitchFamily="50" charset="-128"/>
              </a:rPr>
              <a:t>合議体別グラフ作成ツール</a:t>
            </a:r>
            <a:endParaRPr kumimoji="1" lang="ja-JP" altLang="en-US" dirty="0">
              <a:solidFill>
                <a:schemeClr val="accent3">
                  <a:lumMod val="50000"/>
                </a:schemeClr>
              </a:solidFill>
              <a:latin typeface="HGP創英角ｺﾞｼｯｸUB" pitchFamily="50" charset="-128"/>
              <a:ea typeface="HGP創英角ｺﾞｼｯｸUB" pitchFamily="50" charset="-128"/>
            </a:endParaRPr>
          </a:p>
        </p:txBody>
      </p:sp>
      <p:sp>
        <p:nvSpPr>
          <p:cNvPr id="8" name="二等辺三角形 7"/>
          <p:cNvSpPr/>
          <p:nvPr/>
        </p:nvSpPr>
        <p:spPr>
          <a:xfrm rot="5400000">
            <a:off x="4888329" y="2101709"/>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5429256" y="1857364"/>
            <a:ext cx="3286148" cy="857256"/>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他自治体との相対的な関係を知ることで、それぞれの自治体の全体における「位置」を知ることができる。</a:t>
            </a:r>
            <a:endParaRPr kumimoji="1" lang="ja-JP" altLang="en-US" sz="1400" dirty="0">
              <a:solidFill>
                <a:schemeClr val="tx2"/>
              </a:solidFill>
              <a:latin typeface="+mj-ea"/>
              <a:ea typeface="+mj-ea"/>
            </a:endParaRPr>
          </a:p>
        </p:txBody>
      </p:sp>
      <p:sp>
        <p:nvSpPr>
          <p:cNvPr id="11" name="角丸四角形 10"/>
          <p:cNvSpPr/>
          <p:nvPr/>
        </p:nvSpPr>
        <p:spPr>
          <a:xfrm>
            <a:off x="5429256" y="3143248"/>
            <a:ext cx="3286148" cy="642942"/>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それぞれの自治体内の「ばらつき」状況を客観的に把握するためのツール。</a:t>
            </a:r>
            <a:endParaRPr kumimoji="1" lang="ja-JP" altLang="en-US" sz="1400" dirty="0">
              <a:solidFill>
                <a:schemeClr val="tx2"/>
              </a:solidFill>
              <a:latin typeface="+mj-ea"/>
              <a:ea typeface="+mj-ea"/>
            </a:endParaRPr>
          </a:p>
        </p:txBody>
      </p:sp>
      <p:sp>
        <p:nvSpPr>
          <p:cNvPr id="13" name="二等辺三角形 12"/>
          <p:cNvSpPr/>
          <p:nvPr/>
        </p:nvSpPr>
        <p:spPr>
          <a:xfrm rot="5400000">
            <a:off x="4891179" y="3247567"/>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業務分析データの構成</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lnSpcReduction="10000"/>
          </a:bodyPr>
          <a:lstStyle/>
          <a:p>
            <a:r>
              <a:rPr kumimoji="1" lang="en-US" altLang="ja-JP" u="sng" dirty="0" smtClean="0"/>
              <a:t>I.</a:t>
            </a:r>
            <a:r>
              <a:rPr kumimoji="1" lang="ja-JP" altLang="en-US" u="sng" dirty="0" smtClean="0"/>
              <a:t>基礎情報</a:t>
            </a:r>
            <a:endParaRPr kumimoji="1" lang="en-US" altLang="ja-JP" u="sng" dirty="0" smtClean="0"/>
          </a:p>
          <a:p>
            <a:pPr lvl="1"/>
            <a:r>
              <a:rPr lang="ja-JP" altLang="en-US" dirty="0" smtClean="0"/>
              <a:t>高齢化率、認定率などの基本統計情報</a:t>
            </a:r>
            <a:endParaRPr kumimoji="1" lang="en-US" altLang="ja-JP" dirty="0" smtClean="0"/>
          </a:p>
          <a:p>
            <a:r>
              <a:rPr lang="en-US" altLang="ja-JP" u="sng" dirty="0" smtClean="0"/>
              <a:t>II.</a:t>
            </a:r>
            <a:r>
              <a:rPr lang="ja-JP" altLang="en-US" u="sng" dirty="0" smtClean="0"/>
              <a:t>事務データ</a:t>
            </a:r>
            <a:endParaRPr lang="en-US" altLang="ja-JP" u="sng" dirty="0" smtClean="0"/>
          </a:p>
          <a:p>
            <a:pPr lvl="1"/>
            <a:r>
              <a:rPr lang="ja-JP" altLang="en-US" dirty="0" smtClean="0"/>
              <a:t>申請件数及び事務処理期間</a:t>
            </a:r>
            <a:endParaRPr lang="en-US" altLang="ja-JP" dirty="0" smtClean="0"/>
          </a:p>
          <a:p>
            <a:r>
              <a:rPr kumimoji="1" lang="en-US" altLang="ja-JP" u="sng" dirty="0" smtClean="0"/>
              <a:t>III.</a:t>
            </a:r>
            <a:r>
              <a:rPr kumimoji="1" lang="ja-JP" altLang="en-US" u="sng" dirty="0" smtClean="0"/>
              <a:t>調査項目データ</a:t>
            </a:r>
            <a:endParaRPr kumimoji="1" lang="en-US" altLang="ja-JP" u="sng" dirty="0" smtClean="0"/>
          </a:p>
          <a:p>
            <a:pPr lvl="1"/>
            <a:r>
              <a:rPr lang="en-US" altLang="ja-JP" dirty="0" smtClean="0"/>
              <a:t>74</a:t>
            </a:r>
            <a:r>
              <a:rPr lang="ja-JP" altLang="en-US" dirty="0" smtClean="0"/>
              <a:t>の基本調査項目の選択率（全申請者に対する各選択肢の選択率を「全体」「居宅」「施設」に整理してグラフ表示）</a:t>
            </a:r>
            <a:endParaRPr kumimoji="1" lang="en-US" altLang="ja-JP" dirty="0" smtClean="0"/>
          </a:p>
          <a:p>
            <a:r>
              <a:rPr lang="en-US" altLang="ja-JP" u="sng" dirty="0" smtClean="0"/>
              <a:t>IV.</a:t>
            </a:r>
            <a:r>
              <a:rPr lang="ja-JP" altLang="en-US" u="sng" dirty="0" smtClean="0"/>
              <a:t>審査判定データ</a:t>
            </a:r>
            <a:endParaRPr lang="en-US" altLang="ja-JP" u="sng" dirty="0" smtClean="0"/>
          </a:p>
          <a:p>
            <a:pPr lvl="1"/>
            <a:r>
              <a:rPr kumimoji="1" lang="ja-JP" altLang="en-US" dirty="0" smtClean="0"/>
              <a:t>一次判定・二次判定の分布</a:t>
            </a:r>
            <a:endParaRPr kumimoji="1" lang="en-US" altLang="ja-JP" dirty="0" smtClean="0"/>
          </a:p>
          <a:p>
            <a:pPr lvl="1"/>
            <a:r>
              <a:rPr lang="ja-JP" altLang="en-US" dirty="0" smtClean="0"/>
              <a:t>重度・軽度変更率</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4" name="Picture 160"/>
          <p:cNvPicPr>
            <a:picLocks noChangeAspect="1" noChangeArrowheads="1"/>
          </p:cNvPicPr>
          <p:nvPr/>
        </p:nvPicPr>
        <p:blipFill>
          <a:blip r:embed="rId3" cstate="print"/>
          <a:srcRect/>
          <a:stretch>
            <a:fillRect/>
          </a:stretch>
        </p:blipFill>
        <p:spPr bwMode="auto">
          <a:xfrm>
            <a:off x="590550" y="1914525"/>
            <a:ext cx="7981950" cy="1047750"/>
          </a:xfrm>
          <a:prstGeom prst="rect">
            <a:avLst/>
          </a:prstGeom>
          <a:noFill/>
          <a:ln w="9525">
            <a:noFill/>
            <a:miter lim="800000"/>
            <a:headEnd/>
            <a:tailEnd/>
          </a:ln>
        </p:spPr>
      </p:pic>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(1)</a:t>
            </a:r>
            <a:endParaRPr lang="ja-JP" altLang="en-US" sz="3200" dirty="0"/>
          </a:p>
        </p:txBody>
      </p:sp>
      <p:sp>
        <p:nvSpPr>
          <p:cNvPr id="163" name="円/楕円 162"/>
          <p:cNvSpPr/>
          <p:nvPr/>
        </p:nvSpPr>
        <p:spPr>
          <a:xfrm>
            <a:off x="340995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円/楕円 163"/>
          <p:cNvSpPr/>
          <p:nvPr/>
        </p:nvSpPr>
        <p:spPr>
          <a:xfrm>
            <a:off x="35909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円/楕円 167"/>
          <p:cNvSpPr/>
          <p:nvPr/>
        </p:nvSpPr>
        <p:spPr>
          <a:xfrm>
            <a:off x="4305301"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円/楕円 169"/>
          <p:cNvSpPr/>
          <p:nvPr/>
        </p:nvSpPr>
        <p:spPr>
          <a:xfrm>
            <a:off x="356235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円/楕円 174"/>
          <p:cNvSpPr/>
          <p:nvPr/>
        </p:nvSpPr>
        <p:spPr>
          <a:xfrm>
            <a:off x="4457701"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43910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46767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44958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円/楕円 182"/>
          <p:cNvSpPr/>
          <p:nvPr/>
        </p:nvSpPr>
        <p:spPr>
          <a:xfrm>
            <a:off x="43338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円/楕円 184"/>
          <p:cNvSpPr/>
          <p:nvPr/>
        </p:nvSpPr>
        <p:spPr>
          <a:xfrm>
            <a:off x="43529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円/楕円 185"/>
          <p:cNvSpPr/>
          <p:nvPr/>
        </p:nvSpPr>
        <p:spPr>
          <a:xfrm>
            <a:off x="45434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円/楕円 187"/>
          <p:cNvSpPr/>
          <p:nvPr/>
        </p:nvSpPr>
        <p:spPr>
          <a:xfrm>
            <a:off x="46482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円/楕円 189"/>
          <p:cNvSpPr/>
          <p:nvPr/>
        </p:nvSpPr>
        <p:spPr>
          <a:xfrm>
            <a:off x="44862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円/楕円 193"/>
          <p:cNvSpPr/>
          <p:nvPr/>
        </p:nvSpPr>
        <p:spPr>
          <a:xfrm>
            <a:off x="4305301"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円/楕円 195"/>
          <p:cNvSpPr/>
          <p:nvPr/>
        </p:nvSpPr>
        <p:spPr>
          <a:xfrm>
            <a:off x="4638676"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円/楕円 200"/>
          <p:cNvSpPr/>
          <p:nvPr/>
        </p:nvSpPr>
        <p:spPr>
          <a:xfrm>
            <a:off x="4457701"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円/楕円 201"/>
          <p:cNvSpPr/>
          <p:nvPr/>
        </p:nvSpPr>
        <p:spPr>
          <a:xfrm>
            <a:off x="4276726"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695701"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円/楕円 209"/>
          <p:cNvSpPr/>
          <p:nvPr/>
        </p:nvSpPr>
        <p:spPr>
          <a:xfrm>
            <a:off x="459105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円/楕円 214"/>
          <p:cNvSpPr/>
          <p:nvPr/>
        </p:nvSpPr>
        <p:spPr>
          <a:xfrm>
            <a:off x="4410076"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円/楕円 218"/>
          <p:cNvSpPr/>
          <p:nvPr/>
        </p:nvSpPr>
        <p:spPr>
          <a:xfrm>
            <a:off x="35623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4457701" y="2038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371475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 name="円/楕円 228"/>
          <p:cNvSpPr/>
          <p:nvPr/>
        </p:nvSpPr>
        <p:spPr>
          <a:xfrm>
            <a:off x="4276726" y="2038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円/楕円 230"/>
          <p:cNvSpPr/>
          <p:nvPr/>
        </p:nvSpPr>
        <p:spPr>
          <a:xfrm>
            <a:off x="4610101" y="2038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5" name="円/楕円 234"/>
          <p:cNvSpPr/>
          <p:nvPr/>
        </p:nvSpPr>
        <p:spPr>
          <a:xfrm>
            <a:off x="427672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円/楕円 235"/>
          <p:cNvSpPr/>
          <p:nvPr/>
        </p:nvSpPr>
        <p:spPr>
          <a:xfrm>
            <a:off x="456247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円/楕円 236"/>
          <p:cNvSpPr/>
          <p:nvPr/>
        </p:nvSpPr>
        <p:spPr>
          <a:xfrm>
            <a:off x="4381501"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円/楕円 241"/>
          <p:cNvSpPr/>
          <p:nvPr/>
        </p:nvSpPr>
        <p:spPr>
          <a:xfrm>
            <a:off x="442912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円/楕円 242"/>
          <p:cNvSpPr/>
          <p:nvPr/>
        </p:nvSpPr>
        <p:spPr>
          <a:xfrm>
            <a:off x="471487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4" name="円/楕円 243"/>
          <p:cNvSpPr/>
          <p:nvPr/>
        </p:nvSpPr>
        <p:spPr>
          <a:xfrm>
            <a:off x="4533901"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6" name="円/楕円 245"/>
          <p:cNvSpPr/>
          <p:nvPr/>
        </p:nvSpPr>
        <p:spPr>
          <a:xfrm>
            <a:off x="437197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7" name="円/楕円 246"/>
          <p:cNvSpPr/>
          <p:nvPr/>
        </p:nvSpPr>
        <p:spPr>
          <a:xfrm>
            <a:off x="363855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2" name="円/楕円 251"/>
          <p:cNvSpPr/>
          <p:nvPr/>
        </p:nvSpPr>
        <p:spPr>
          <a:xfrm>
            <a:off x="4533901"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7" name="円/楕円 256"/>
          <p:cNvSpPr/>
          <p:nvPr/>
        </p:nvSpPr>
        <p:spPr>
          <a:xfrm>
            <a:off x="4352926"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9" name="円/楕円 258"/>
          <p:cNvSpPr/>
          <p:nvPr/>
        </p:nvSpPr>
        <p:spPr>
          <a:xfrm>
            <a:off x="4686301"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4" name="円/楕円 263"/>
          <p:cNvSpPr/>
          <p:nvPr/>
        </p:nvSpPr>
        <p:spPr>
          <a:xfrm>
            <a:off x="4410076" y="2019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0" name="円/楕円 269"/>
          <p:cNvSpPr/>
          <p:nvPr/>
        </p:nvSpPr>
        <p:spPr>
          <a:xfrm>
            <a:off x="4276726"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1" name="円/楕円 270"/>
          <p:cNvSpPr/>
          <p:nvPr/>
        </p:nvSpPr>
        <p:spPr>
          <a:xfrm>
            <a:off x="4562476"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円/楕円 271"/>
          <p:cNvSpPr/>
          <p:nvPr/>
        </p:nvSpPr>
        <p:spPr>
          <a:xfrm>
            <a:off x="4381501"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5" name="円/楕円 274"/>
          <p:cNvSpPr/>
          <p:nvPr/>
        </p:nvSpPr>
        <p:spPr>
          <a:xfrm>
            <a:off x="3533776"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円/楕円 275"/>
          <p:cNvSpPr/>
          <p:nvPr/>
        </p:nvSpPr>
        <p:spPr>
          <a:xfrm>
            <a:off x="371475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円/楕円 279"/>
          <p:cNvSpPr/>
          <p:nvPr/>
        </p:nvSpPr>
        <p:spPr>
          <a:xfrm>
            <a:off x="44291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円/楕円 281"/>
          <p:cNvSpPr/>
          <p:nvPr/>
        </p:nvSpPr>
        <p:spPr>
          <a:xfrm>
            <a:off x="368617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円/楕円 286"/>
          <p:cNvSpPr/>
          <p:nvPr/>
        </p:nvSpPr>
        <p:spPr>
          <a:xfrm>
            <a:off x="45815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2" name="円/楕円 291"/>
          <p:cNvSpPr/>
          <p:nvPr/>
        </p:nvSpPr>
        <p:spPr>
          <a:xfrm>
            <a:off x="440055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9" name="円/楕円 298"/>
          <p:cNvSpPr/>
          <p:nvPr/>
        </p:nvSpPr>
        <p:spPr>
          <a:xfrm>
            <a:off x="4552951"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円/楕円 299"/>
          <p:cNvSpPr/>
          <p:nvPr/>
        </p:nvSpPr>
        <p:spPr>
          <a:xfrm>
            <a:off x="4371976"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円/楕円 303"/>
          <p:cNvSpPr/>
          <p:nvPr/>
        </p:nvSpPr>
        <p:spPr>
          <a:xfrm>
            <a:off x="468630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円/楕円 304"/>
          <p:cNvSpPr/>
          <p:nvPr/>
        </p:nvSpPr>
        <p:spPr>
          <a:xfrm>
            <a:off x="49720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6" name="円/楕円 305"/>
          <p:cNvSpPr/>
          <p:nvPr/>
        </p:nvSpPr>
        <p:spPr>
          <a:xfrm>
            <a:off x="47910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7" name="円/楕円 306"/>
          <p:cNvSpPr/>
          <p:nvPr/>
        </p:nvSpPr>
        <p:spPr>
          <a:xfrm>
            <a:off x="46291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8" name="円/楕円 307"/>
          <p:cNvSpPr/>
          <p:nvPr/>
        </p:nvSpPr>
        <p:spPr>
          <a:xfrm>
            <a:off x="46482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9" name="円/楕円 308"/>
          <p:cNvSpPr/>
          <p:nvPr/>
        </p:nvSpPr>
        <p:spPr>
          <a:xfrm>
            <a:off x="48387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0" name="円/楕円 309"/>
          <p:cNvSpPr/>
          <p:nvPr/>
        </p:nvSpPr>
        <p:spPr>
          <a:xfrm>
            <a:off x="5076826"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1" name="円/楕円 310"/>
          <p:cNvSpPr/>
          <p:nvPr/>
        </p:nvSpPr>
        <p:spPr>
          <a:xfrm>
            <a:off x="4943476" y="1990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2" name="円/楕円 311"/>
          <p:cNvSpPr/>
          <p:nvPr/>
        </p:nvSpPr>
        <p:spPr>
          <a:xfrm>
            <a:off x="478155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2" name="円/楕円 321"/>
          <p:cNvSpPr/>
          <p:nvPr/>
        </p:nvSpPr>
        <p:spPr>
          <a:xfrm>
            <a:off x="603885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円/楕円 326"/>
          <p:cNvSpPr/>
          <p:nvPr/>
        </p:nvSpPr>
        <p:spPr>
          <a:xfrm>
            <a:off x="4457701" y="19431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8" name="円/楕円 327"/>
          <p:cNvSpPr/>
          <p:nvPr/>
        </p:nvSpPr>
        <p:spPr>
          <a:xfrm>
            <a:off x="4276726" y="19431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2" name="円/楕円 331"/>
          <p:cNvSpPr/>
          <p:nvPr/>
        </p:nvSpPr>
        <p:spPr>
          <a:xfrm>
            <a:off x="4324351"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3" name="円/楕円 332"/>
          <p:cNvSpPr/>
          <p:nvPr/>
        </p:nvSpPr>
        <p:spPr>
          <a:xfrm>
            <a:off x="4610101"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4" name="円/楕円 333"/>
          <p:cNvSpPr/>
          <p:nvPr/>
        </p:nvSpPr>
        <p:spPr>
          <a:xfrm>
            <a:off x="4429126"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4" name="円/楕円 353"/>
          <p:cNvSpPr/>
          <p:nvPr/>
        </p:nvSpPr>
        <p:spPr>
          <a:xfrm>
            <a:off x="3095626"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 name="円/楕円 354"/>
          <p:cNvSpPr/>
          <p:nvPr/>
        </p:nvSpPr>
        <p:spPr>
          <a:xfrm>
            <a:off x="320040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6" name="円/楕円 355"/>
          <p:cNvSpPr/>
          <p:nvPr/>
        </p:nvSpPr>
        <p:spPr>
          <a:xfrm>
            <a:off x="3190876"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0" name="円/楕円 359"/>
          <p:cNvSpPr/>
          <p:nvPr/>
        </p:nvSpPr>
        <p:spPr>
          <a:xfrm>
            <a:off x="333375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1" name="円/楕円 360"/>
          <p:cNvSpPr/>
          <p:nvPr/>
        </p:nvSpPr>
        <p:spPr>
          <a:xfrm>
            <a:off x="3438526"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2" name="円/楕円 361"/>
          <p:cNvSpPr/>
          <p:nvPr/>
        </p:nvSpPr>
        <p:spPr>
          <a:xfrm>
            <a:off x="3429001"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3" name="円/楕円 362"/>
          <p:cNvSpPr/>
          <p:nvPr/>
        </p:nvSpPr>
        <p:spPr>
          <a:xfrm>
            <a:off x="33813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4" name="円/楕円 363"/>
          <p:cNvSpPr/>
          <p:nvPr/>
        </p:nvSpPr>
        <p:spPr>
          <a:xfrm>
            <a:off x="33242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5" name="円/楕円 364"/>
          <p:cNvSpPr/>
          <p:nvPr/>
        </p:nvSpPr>
        <p:spPr>
          <a:xfrm>
            <a:off x="33432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9" name="円/楕円 368"/>
          <p:cNvSpPr/>
          <p:nvPr/>
        </p:nvSpPr>
        <p:spPr>
          <a:xfrm>
            <a:off x="36957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3" name="円/楕円 372"/>
          <p:cNvSpPr/>
          <p:nvPr/>
        </p:nvSpPr>
        <p:spPr>
          <a:xfrm>
            <a:off x="3686176"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4" name="円/楕円 373"/>
          <p:cNvSpPr/>
          <p:nvPr/>
        </p:nvSpPr>
        <p:spPr>
          <a:xfrm>
            <a:off x="3705226"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1" name="円/楕円 380"/>
          <p:cNvSpPr/>
          <p:nvPr/>
        </p:nvSpPr>
        <p:spPr>
          <a:xfrm>
            <a:off x="4819651"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2" name="円/楕円 381"/>
          <p:cNvSpPr/>
          <p:nvPr/>
        </p:nvSpPr>
        <p:spPr>
          <a:xfrm>
            <a:off x="4924426"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3" name="円/楕円 382"/>
          <p:cNvSpPr/>
          <p:nvPr/>
        </p:nvSpPr>
        <p:spPr>
          <a:xfrm>
            <a:off x="4914901"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4" name="円/楕円 383"/>
          <p:cNvSpPr/>
          <p:nvPr/>
        </p:nvSpPr>
        <p:spPr>
          <a:xfrm>
            <a:off x="5057776"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5" name="円/楕円 384"/>
          <p:cNvSpPr/>
          <p:nvPr/>
        </p:nvSpPr>
        <p:spPr>
          <a:xfrm>
            <a:off x="50768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6" name="円/楕円 385"/>
          <p:cNvSpPr/>
          <p:nvPr/>
        </p:nvSpPr>
        <p:spPr>
          <a:xfrm>
            <a:off x="3476626" y="2238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7" name="円/楕円 386"/>
          <p:cNvSpPr/>
          <p:nvPr/>
        </p:nvSpPr>
        <p:spPr>
          <a:xfrm>
            <a:off x="3467101" y="22383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8" name="円/楕円 387"/>
          <p:cNvSpPr/>
          <p:nvPr/>
        </p:nvSpPr>
        <p:spPr>
          <a:xfrm>
            <a:off x="3609976" y="2238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6" name="円/楕円 395"/>
          <p:cNvSpPr/>
          <p:nvPr/>
        </p:nvSpPr>
        <p:spPr>
          <a:xfrm>
            <a:off x="27717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2" name="円/楕円 401"/>
          <p:cNvSpPr/>
          <p:nvPr/>
        </p:nvSpPr>
        <p:spPr>
          <a:xfrm>
            <a:off x="548640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6" name="円/楕円 405"/>
          <p:cNvSpPr/>
          <p:nvPr/>
        </p:nvSpPr>
        <p:spPr>
          <a:xfrm>
            <a:off x="54006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0" name="円/楕円 409"/>
          <p:cNvSpPr/>
          <p:nvPr/>
        </p:nvSpPr>
        <p:spPr>
          <a:xfrm>
            <a:off x="265747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6" name="円/楕円 415"/>
          <p:cNvSpPr/>
          <p:nvPr/>
        </p:nvSpPr>
        <p:spPr>
          <a:xfrm>
            <a:off x="526732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4" name="円/楕円 423"/>
          <p:cNvSpPr/>
          <p:nvPr/>
        </p:nvSpPr>
        <p:spPr>
          <a:xfrm>
            <a:off x="29622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0" name="円/楕円 429"/>
          <p:cNvSpPr/>
          <p:nvPr/>
        </p:nvSpPr>
        <p:spPr>
          <a:xfrm>
            <a:off x="24098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4" name="円/楕円 433"/>
          <p:cNvSpPr/>
          <p:nvPr/>
        </p:nvSpPr>
        <p:spPr>
          <a:xfrm>
            <a:off x="348615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7" name="円/楕円 436"/>
          <p:cNvSpPr/>
          <p:nvPr/>
        </p:nvSpPr>
        <p:spPr>
          <a:xfrm>
            <a:off x="3533776"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8" name="円/楕円 437"/>
          <p:cNvSpPr/>
          <p:nvPr/>
        </p:nvSpPr>
        <p:spPr>
          <a:xfrm>
            <a:off x="3495676" y="2066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4" name="円/楕円 443"/>
          <p:cNvSpPr/>
          <p:nvPr/>
        </p:nvSpPr>
        <p:spPr>
          <a:xfrm>
            <a:off x="177165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85" name="Picture 161"/>
          <p:cNvPicPr>
            <a:picLocks noChangeAspect="1" noChangeArrowheads="1"/>
          </p:cNvPicPr>
          <p:nvPr/>
        </p:nvPicPr>
        <p:blipFill>
          <a:blip r:embed="rId3" cstate="print"/>
          <a:srcRect/>
          <a:stretch>
            <a:fillRect/>
          </a:stretch>
        </p:blipFill>
        <p:spPr bwMode="auto">
          <a:xfrm>
            <a:off x="581025" y="4552950"/>
            <a:ext cx="7981950" cy="1047750"/>
          </a:xfrm>
          <a:prstGeom prst="rect">
            <a:avLst/>
          </a:prstGeom>
          <a:noFill/>
          <a:ln w="9525">
            <a:noFill/>
            <a:miter lim="800000"/>
            <a:headEnd/>
            <a:tailEnd/>
          </a:ln>
        </p:spPr>
      </p:pic>
      <p:sp>
        <p:nvSpPr>
          <p:cNvPr id="448" name="円/楕円 447"/>
          <p:cNvSpPr/>
          <p:nvPr/>
        </p:nvSpPr>
        <p:spPr>
          <a:xfrm>
            <a:off x="37433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9" name="円/楕円 448"/>
          <p:cNvSpPr/>
          <p:nvPr/>
        </p:nvSpPr>
        <p:spPr>
          <a:xfrm>
            <a:off x="40290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0" name="円/楕円 449"/>
          <p:cNvSpPr/>
          <p:nvPr/>
        </p:nvSpPr>
        <p:spPr>
          <a:xfrm>
            <a:off x="38481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1" name="円/楕円 450"/>
          <p:cNvSpPr/>
          <p:nvPr/>
        </p:nvSpPr>
        <p:spPr>
          <a:xfrm>
            <a:off x="36861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2" name="円/楕円 451"/>
          <p:cNvSpPr/>
          <p:nvPr/>
        </p:nvSpPr>
        <p:spPr>
          <a:xfrm>
            <a:off x="37052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3" name="円/楕円 452"/>
          <p:cNvSpPr/>
          <p:nvPr/>
        </p:nvSpPr>
        <p:spPr>
          <a:xfrm>
            <a:off x="38957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4" name="円/楕円 453"/>
          <p:cNvSpPr/>
          <p:nvPr/>
        </p:nvSpPr>
        <p:spPr>
          <a:xfrm>
            <a:off x="41814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5" name="円/楕円 454"/>
          <p:cNvSpPr/>
          <p:nvPr/>
        </p:nvSpPr>
        <p:spPr>
          <a:xfrm>
            <a:off x="40005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6" name="円/楕円 455"/>
          <p:cNvSpPr/>
          <p:nvPr/>
        </p:nvSpPr>
        <p:spPr>
          <a:xfrm>
            <a:off x="38385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7" name="円/楕円 456"/>
          <p:cNvSpPr/>
          <p:nvPr/>
        </p:nvSpPr>
        <p:spPr>
          <a:xfrm>
            <a:off x="4076701"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8" name="円/楕円 457"/>
          <p:cNvSpPr/>
          <p:nvPr/>
        </p:nvSpPr>
        <p:spPr>
          <a:xfrm>
            <a:off x="425767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9" name="円/楕円 458"/>
          <p:cNvSpPr/>
          <p:nvPr/>
        </p:nvSpPr>
        <p:spPr>
          <a:xfrm>
            <a:off x="4229101"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0" name="円/楕円 459"/>
          <p:cNvSpPr/>
          <p:nvPr/>
        </p:nvSpPr>
        <p:spPr>
          <a:xfrm>
            <a:off x="37052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1" name="円/楕円 460"/>
          <p:cNvSpPr/>
          <p:nvPr/>
        </p:nvSpPr>
        <p:spPr>
          <a:xfrm>
            <a:off x="38862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2" name="円/楕円 461"/>
          <p:cNvSpPr/>
          <p:nvPr/>
        </p:nvSpPr>
        <p:spPr>
          <a:xfrm>
            <a:off x="40767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3" name="円/楕円 462"/>
          <p:cNvSpPr/>
          <p:nvPr/>
        </p:nvSpPr>
        <p:spPr>
          <a:xfrm>
            <a:off x="41814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4" name="円/楕円 463"/>
          <p:cNvSpPr/>
          <p:nvPr/>
        </p:nvSpPr>
        <p:spPr>
          <a:xfrm>
            <a:off x="401955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5" name="円/楕円 464"/>
          <p:cNvSpPr/>
          <p:nvPr/>
        </p:nvSpPr>
        <p:spPr>
          <a:xfrm>
            <a:off x="38576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6" name="円/楕円 465"/>
          <p:cNvSpPr/>
          <p:nvPr/>
        </p:nvSpPr>
        <p:spPr>
          <a:xfrm>
            <a:off x="40386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7" name="円/楕円 466"/>
          <p:cNvSpPr/>
          <p:nvPr/>
        </p:nvSpPr>
        <p:spPr>
          <a:xfrm>
            <a:off x="42291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8" name="円/楕円 467"/>
          <p:cNvSpPr/>
          <p:nvPr/>
        </p:nvSpPr>
        <p:spPr>
          <a:xfrm>
            <a:off x="417195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9" name="円/楕円 468"/>
          <p:cNvSpPr/>
          <p:nvPr/>
        </p:nvSpPr>
        <p:spPr>
          <a:xfrm>
            <a:off x="383857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0" name="円/楕円 469"/>
          <p:cNvSpPr/>
          <p:nvPr/>
        </p:nvSpPr>
        <p:spPr>
          <a:xfrm>
            <a:off x="402907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1" name="円/楕円 470"/>
          <p:cNvSpPr/>
          <p:nvPr/>
        </p:nvSpPr>
        <p:spPr>
          <a:xfrm>
            <a:off x="43148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2" name="円/楕円 471"/>
          <p:cNvSpPr/>
          <p:nvPr/>
        </p:nvSpPr>
        <p:spPr>
          <a:xfrm>
            <a:off x="4133851"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3" name="円/楕円 472"/>
          <p:cNvSpPr/>
          <p:nvPr/>
        </p:nvSpPr>
        <p:spPr>
          <a:xfrm>
            <a:off x="39719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4" name="円/楕円 473"/>
          <p:cNvSpPr/>
          <p:nvPr/>
        </p:nvSpPr>
        <p:spPr>
          <a:xfrm>
            <a:off x="3810001"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5" name="円/楕円 474"/>
          <p:cNvSpPr/>
          <p:nvPr/>
        </p:nvSpPr>
        <p:spPr>
          <a:xfrm>
            <a:off x="399097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6" name="円/楕円 475"/>
          <p:cNvSpPr/>
          <p:nvPr/>
        </p:nvSpPr>
        <p:spPr>
          <a:xfrm>
            <a:off x="418147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7" name="円/楕円 476"/>
          <p:cNvSpPr/>
          <p:nvPr/>
        </p:nvSpPr>
        <p:spPr>
          <a:xfrm>
            <a:off x="4286251"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8" name="円/楕円 477"/>
          <p:cNvSpPr/>
          <p:nvPr/>
        </p:nvSpPr>
        <p:spPr>
          <a:xfrm>
            <a:off x="412432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9" name="円/楕円 478"/>
          <p:cNvSpPr/>
          <p:nvPr/>
        </p:nvSpPr>
        <p:spPr>
          <a:xfrm>
            <a:off x="370522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0" name="円/楕円 479"/>
          <p:cNvSpPr/>
          <p:nvPr/>
        </p:nvSpPr>
        <p:spPr>
          <a:xfrm>
            <a:off x="389572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1" name="円/楕円 480"/>
          <p:cNvSpPr/>
          <p:nvPr/>
        </p:nvSpPr>
        <p:spPr>
          <a:xfrm>
            <a:off x="41814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2" name="円/楕円 481"/>
          <p:cNvSpPr/>
          <p:nvPr/>
        </p:nvSpPr>
        <p:spPr>
          <a:xfrm>
            <a:off x="400050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3" name="円/楕円 482"/>
          <p:cNvSpPr/>
          <p:nvPr/>
        </p:nvSpPr>
        <p:spPr>
          <a:xfrm>
            <a:off x="38385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4" name="円/楕円 483"/>
          <p:cNvSpPr/>
          <p:nvPr/>
        </p:nvSpPr>
        <p:spPr>
          <a:xfrm>
            <a:off x="385762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5" name="円/楕円 484"/>
          <p:cNvSpPr/>
          <p:nvPr/>
        </p:nvSpPr>
        <p:spPr>
          <a:xfrm>
            <a:off x="404812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6" name="円/楕円 485"/>
          <p:cNvSpPr/>
          <p:nvPr/>
        </p:nvSpPr>
        <p:spPr>
          <a:xfrm>
            <a:off x="41529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7" name="円/楕円 486"/>
          <p:cNvSpPr/>
          <p:nvPr/>
        </p:nvSpPr>
        <p:spPr>
          <a:xfrm>
            <a:off x="399097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8" name="円/楕円 487"/>
          <p:cNvSpPr/>
          <p:nvPr/>
        </p:nvSpPr>
        <p:spPr>
          <a:xfrm>
            <a:off x="3962401"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9" name="円/楕円 488"/>
          <p:cNvSpPr/>
          <p:nvPr/>
        </p:nvSpPr>
        <p:spPr>
          <a:xfrm>
            <a:off x="4143376"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0" name="円/楕円 489"/>
          <p:cNvSpPr/>
          <p:nvPr/>
        </p:nvSpPr>
        <p:spPr>
          <a:xfrm>
            <a:off x="4276726"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1" name="円/楕円 490"/>
          <p:cNvSpPr/>
          <p:nvPr/>
        </p:nvSpPr>
        <p:spPr>
          <a:xfrm>
            <a:off x="4114801" y="2076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2" name="円/楕円 491"/>
          <p:cNvSpPr/>
          <p:nvPr/>
        </p:nvSpPr>
        <p:spPr>
          <a:xfrm>
            <a:off x="4295776" y="2076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3" name="円/楕円 492"/>
          <p:cNvSpPr/>
          <p:nvPr/>
        </p:nvSpPr>
        <p:spPr>
          <a:xfrm>
            <a:off x="37814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4" name="円/楕円 493"/>
          <p:cNvSpPr/>
          <p:nvPr/>
        </p:nvSpPr>
        <p:spPr>
          <a:xfrm>
            <a:off x="39719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5" name="円/楕円 494"/>
          <p:cNvSpPr/>
          <p:nvPr/>
        </p:nvSpPr>
        <p:spPr>
          <a:xfrm>
            <a:off x="42576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6" name="円/楕円 495"/>
          <p:cNvSpPr/>
          <p:nvPr/>
        </p:nvSpPr>
        <p:spPr>
          <a:xfrm>
            <a:off x="407670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7" name="円/楕円 496"/>
          <p:cNvSpPr/>
          <p:nvPr/>
        </p:nvSpPr>
        <p:spPr>
          <a:xfrm>
            <a:off x="39147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8" name="円/楕円 497"/>
          <p:cNvSpPr/>
          <p:nvPr/>
        </p:nvSpPr>
        <p:spPr>
          <a:xfrm>
            <a:off x="3752851"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9" name="円/楕円 498"/>
          <p:cNvSpPr/>
          <p:nvPr/>
        </p:nvSpPr>
        <p:spPr>
          <a:xfrm>
            <a:off x="39338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0" name="円/楕円 499"/>
          <p:cNvSpPr/>
          <p:nvPr/>
        </p:nvSpPr>
        <p:spPr>
          <a:xfrm>
            <a:off x="41243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1" name="円/楕円 500"/>
          <p:cNvSpPr/>
          <p:nvPr/>
        </p:nvSpPr>
        <p:spPr>
          <a:xfrm>
            <a:off x="4229101"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2" name="円/楕円 501"/>
          <p:cNvSpPr/>
          <p:nvPr/>
        </p:nvSpPr>
        <p:spPr>
          <a:xfrm>
            <a:off x="406717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3" name="円/楕円 502"/>
          <p:cNvSpPr/>
          <p:nvPr/>
        </p:nvSpPr>
        <p:spPr>
          <a:xfrm>
            <a:off x="3810001"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4" name="円/楕円 503"/>
          <p:cNvSpPr/>
          <p:nvPr/>
        </p:nvSpPr>
        <p:spPr>
          <a:xfrm>
            <a:off x="399097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5" name="円/楕円 504"/>
          <p:cNvSpPr/>
          <p:nvPr/>
        </p:nvSpPr>
        <p:spPr>
          <a:xfrm>
            <a:off x="418147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6" name="円/楕円 505"/>
          <p:cNvSpPr/>
          <p:nvPr/>
        </p:nvSpPr>
        <p:spPr>
          <a:xfrm>
            <a:off x="4286251"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7" name="円/楕円 506"/>
          <p:cNvSpPr/>
          <p:nvPr/>
        </p:nvSpPr>
        <p:spPr>
          <a:xfrm>
            <a:off x="412432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8" name="円/楕円 507"/>
          <p:cNvSpPr/>
          <p:nvPr/>
        </p:nvSpPr>
        <p:spPr>
          <a:xfrm>
            <a:off x="3962401"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9" name="円/楕円 508"/>
          <p:cNvSpPr/>
          <p:nvPr/>
        </p:nvSpPr>
        <p:spPr>
          <a:xfrm>
            <a:off x="4143376"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0" name="円/楕円 509"/>
          <p:cNvSpPr/>
          <p:nvPr/>
        </p:nvSpPr>
        <p:spPr>
          <a:xfrm>
            <a:off x="4276726"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1" name="円/楕円 510"/>
          <p:cNvSpPr/>
          <p:nvPr/>
        </p:nvSpPr>
        <p:spPr>
          <a:xfrm>
            <a:off x="386715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 name="円/楕円 511"/>
          <p:cNvSpPr/>
          <p:nvPr/>
        </p:nvSpPr>
        <p:spPr>
          <a:xfrm>
            <a:off x="415290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3" name="円/楕円 512"/>
          <p:cNvSpPr/>
          <p:nvPr/>
        </p:nvSpPr>
        <p:spPr>
          <a:xfrm>
            <a:off x="3971926"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4" name="円/楕円 513"/>
          <p:cNvSpPr/>
          <p:nvPr/>
        </p:nvSpPr>
        <p:spPr>
          <a:xfrm>
            <a:off x="381000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5" name="円/楕円 514"/>
          <p:cNvSpPr/>
          <p:nvPr/>
        </p:nvSpPr>
        <p:spPr>
          <a:xfrm>
            <a:off x="382905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6" name="円/楕円 515"/>
          <p:cNvSpPr/>
          <p:nvPr/>
        </p:nvSpPr>
        <p:spPr>
          <a:xfrm>
            <a:off x="401955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7" name="円/楕円 516"/>
          <p:cNvSpPr/>
          <p:nvPr/>
        </p:nvSpPr>
        <p:spPr>
          <a:xfrm>
            <a:off x="430530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8" name="円/楕円 517"/>
          <p:cNvSpPr/>
          <p:nvPr/>
        </p:nvSpPr>
        <p:spPr>
          <a:xfrm>
            <a:off x="412432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9" name="円/楕円 518"/>
          <p:cNvSpPr/>
          <p:nvPr/>
        </p:nvSpPr>
        <p:spPr>
          <a:xfrm>
            <a:off x="396240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0" name="円/楕円 519"/>
          <p:cNvSpPr/>
          <p:nvPr/>
        </p:nvSpPr>
        <p:spPr>
          <a:xfrm>
            <a:off x="380047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1" name="円/楕円 520"/>
          <p:cNvSpPr/>
          <p:nvPr/>
        </p:nvSpPr>
        <p:spPr>
          <a:xfrm>
            <a:off x="398145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2" name="円/楕円 521"/>
          <p:cNvSpPr/>
          <p:nvPr/>
        </p:nvSpPr>
        <p:spPr>
          <a:xfrm>
            <a:off x="417195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3" name="円/楕円 522"/>
          <p:cNvSpPr/>
          <p:nvPr/>
        </p:nvSpPr>
        <p:spPr>
          <a:xfrm>
            <a:off x="427672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4" name="円/楕円 523"/>
          <p:cNvSpPr/>
          <p:nvPr/>
        </p:nvSpPr>
        <p:spPr>
          <a:xfrm>
            <a:off x="411480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5" name="円/楕円 524"/>
          <p:cNvSpPr/>
          <p:nvPr/>
        </p:nvSpPr>
        <p:spPr>
          <a:xfrm>
            <a:off x="3952876"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6" name="円/楕円 525"/>
          <p:cNvSpPr/>
          <p:nvPr/>
        </p:nvSpPr>
        <p:spPr>
          <a:xfrm>
            <a:off x="41338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7" name="円/楕円 526"/>
          <p:cNvSpPr/>
          <p:nvPr/>
        </p:nvSpPr>
        <p:spPr>
          <a:xfrm>
            <a:off x="43243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8" name="円/楕円 527"/>
          <p:cNvSpPr/>
          <p:nvPr/>
        </p:nvSpPr>
        <p:spPr>
          <a:xfrm>
            <a:off x="426720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9" name="円/楕円 528"/>
          <p:cNvSpPr/>
          <p:nvPr/>
        </p:nvSpPr>
        <p:spPr>
          <a:xfrm>
            <a:off x="3857626"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0" name="円/楕円 529"/>
          <p:cNvSpPr/>
          <p:nvPr/>
        </p:nvSpPr>
        <p:spPr>
          <a:xfrm>
            <a:off x="403860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1" name="円/楕円 530"/>
          <p:cNvSpPr/>
          <p:nvPr/>
        </p:nvSpPr>
        <p:spPr>
          <a:xfrm>
            <a:off x="422910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2" name="円/楕円 531"/>
          <p:cNvSpPr/>
          <p:nvPr/>
        </p:nvSpPr>
        <p:spPr>
          <a:xfrm>
            <a:off x="417195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3" name="円/楕円 532"/>
          <p:cNvSpPr/>
          <p:nvPr/>
        </p:nvSpPr>
        <p:spPr>
          <a:xfrm>
            <a:off x="4010026"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4" name="円/楕円 533"/>
          <p:cNvSpPr/>
          <p:nvPr/>
        </p:nvSpPr>
        <p:spPr>
          <a:xfrm>
            <a:off x="419100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5" name="円/楕円 534"/>
          <p:cNvSpPr/>
          <p:nvPr/>
        </p:nvSpPr>
        <p:spPr>
          <a:xfrm>
            <a:off x="432435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6" name="円/楕円 535"/>
          <p:cNvSpPr/>
          <p:nvPr/>
        </p:nvSpPr>
        <p:spPr>
          <a:xfrm>
            <a:off x="401955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7" name="円/楕円 536"/>
          <p:cNvSpPr/>
          <p:nvPr/>
        </p:nvSpPr>
        <p:spPr>
          <a:xfrm>
            <a:off x="4124326"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8" name="円/楕円 537"/>
          <p:cNvSpPr/>
          <p:nvPr/>
        </p:nvSpPr>
        <p:spPr>
          <a:xfrm>
            <a:off x="411480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9" name="円/楕円 538"/>
          <p:cNvSpPr/>
          <p:nvPr/>
        </p:nvSpPr>
        <p:spPr>
          <a:xfrm>
            <a:off x="4067176" y="1857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0" name="円/楕円 539"/>
          <p:cNvSpPr/>
          <p:nvPr/>
        </p:nvSpPr>
        <p:spPr>
          <a:xfrm>
            <a:off x="4010026" y="1857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1" name="円/楕円 540"/>
          <p:cNvSpPr/>
          <p:nvPr/>
        </p:nvSpPr>
        <p:spPr>
          <a:xfrm>
            <a:off x="4029076" y="18573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2" name="円/楕円 541"/>
          <p:cNvSpPr/>
          <p:nvPr/>
        </p:nvSpPr>
        <p:spPr>
          <a:xfrm>
            <a:off x="4191001" y="2257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3" name="円/楕円 542"/>
          <p:cNvSpPr/>
          <p:nvPr/>
        </p:nvSpPr>
        <p:spPr>
          <a:xfrm>
            <a:off x="4295776" y="2257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円/楕円 543"/>
          <p:cNvSpPr/>
          <p:nvPr/>
        </p:nvSpPr>
        <p:spPr>
          <a:xfrm>
            <a:off x="4286251" y="2257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5" name="円/楕円 544"/>
          <p:cNvSpPr/>
          <p:nvPr/>
        </p:nvSpPr>
        <p:spPr>
          <a:xfrm>
            <a:off x="4238626" y="2181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6" name="円/楕円 545"/>
          <p:cNvSpPr/>
          <p:nvPr/>
        </p:nvSpPr>
        <p:spPr>
          <a:xfrm>
            <a:off x="4181476" y="2181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7" name="円/楕円 546"/>
          <p:cNvSpPr/>
          <p:nvPr/>
        </p:nvSpPr>
        <p:spPr>
          <a:xfrm>
            <a:off x="4200526" y="2181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8" name="円/楕円 547"/>
          <p:cNvSpPr/>
          <p:nvPr/>
        </p:nvSpPr>
        <p:spPr>
          <a:xfrm>
            <a:off x="4200526" y="1876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9" name="円/楕円 548"/>
          <p:cNvSpPr/>
          <p:nvPr/>
        </p:nvSpPr>
        <p:spPr>
          <a:xfrm>
            <a:off x="4305301" y="1876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0" name="円/楕円 549"/>
          <p:cNvSpPr/>
          <p:nvPr/>
        </p:nvSpPr>
        <p:spPr>
          <a:xfrm>
            <a:off x="4295776" y="1876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1" name="円/楕円 550"/>
          <p:cNvSpPr/>
          <p:nvPr/>
        </p:nvSpPr>
        <p:spPr>
          <a:xfrm>
            <a:off x="4248151" y="1800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2" name="円/楕円 551"/>
          <p:cNvSpPr/>
          <p:nvPr/>
        </p:nvSpPr>
        <p:spPr>
          <a:xfrm>
            <a:off x="4191001" y="1800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3" name="円/楕円 552"/>
          <p:cNvSpPr/>
          <p:nvPr/>
        </p:nvSpPr>
        <p:spPr>
          <a:xfrm>
            <a:off x="4210051" y="1800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4" name="円/楕円 553"/>
          <p:cNvSpPr/>
          <p:nvPr/>
        </p:nvSpPr>
        <p:spPr>
          <a:xfrm>
            <a:off x="416242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5" name="円/楕円 554"/>
          <p:cNvSpPr/>
          <p:nvPr/>
        </p:nvSpPr>
        <p:spPr>
          <a:xfrm>
            <a:off x="410527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6" name="円/楕円 555"/>
          <p:cNvSpPr/>
          <p:nvPr/>
        </p:nvSpPr>
        <p:spPr>
          <a:xfrm>
            <a:off x="412432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7" name="円/楕円 556"/>
          <p:cNvSpPr/>
          <p:nvPr/>
        </p:nvSpPr>
        <p:spPr>
          <a:xfrm>
            <a:off x="3733801" y="21907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8" name="円/楕円 557"/>
          <p:cNvSpPr/>
          <p:nvPr/>
        </p:nvSpPr>
        <p:spPr>
          <a:xfrm>
            <a:off x="3838576" y="21907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9" name="円/楕円 558"/>
          <p:cNvSpPr/>
          <p:nvPr/>
        </p:nvSpPr>
        <p:spPr>
          <a:xfrm>
            <a:off x="3829051" y="21907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0" name="円/楕円 559"/>
          <p:cNvSpPr/>
          <p:nvPr/>
        </p:nvSpPr>
        <p:spPr>
          <a:xfrm>
            <a:off x="37623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1" name="円/楕円 560"/>
          <p:cNvSpPr/>
          <p:nvPr/>
        </p:nvSpPr>
        <p:spPr>
          <a:xfrm>
            <a:off x="37528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2" name="円/楕円 561"/>
          <p:cNvSpPr/>
          <p:nvPr/>
        </p:nvSpPr>
        <p:spPr>
          <a:xfrm>
            <a:off x="3705226"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3" name="円/楕円 562"/>
          <p:cNvSpPr/>
          <p:nvPr/>
        </p:nvSpPr>
        <p:spPr>
          <a:xfrm>
            <a:off x="38957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円/楕円 563"/>
          <p:cNvSpPr/>
          <p:nvPr/>
        </p:nvSpPr>
        <p:spPr>
          <a:xfrm>
            <a:off x="40005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5" name="円/楕円 564"/>
          <p:cNvSpPr/>
          <p:nvPr/>
        </p:nvSpPr>
        <p:spPr>
          <a:xfrm>
            <a:off x="399097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6" name="円/楕円 565"/>
          <p:cNvSpPr/>
          <p:nvPr/>
        </p:nvSpPr>
        <p:spPr>
          <a:xfrm>
            <a:off x="394335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7" name="円/楕円 566"/>
          <p:cNvSpPr/>
          <p:nvPr/>
        </p:nvSpPr>
        <p:spPr>
          <a:xfrm>
            <a:off x="388620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8" name="円/楕円 567"/>
          <p:cNvSpPr/>
          <p:nvPr/>
        </p:nvSpPr>
        <p:spPr>
          <a:xfrm>
            <a:off x="3905251"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9" name="下矢印 568"/>
          <p:cNvSpPr/>
          <p:nvPr/>
        </p:nvSpPr>
        <p:spPr>
          <a:xfrm>
            <a:off x="6315075" y="3248025"/>
            <a:ext cx="466725" cy="942975"/>
          </a:xfrm>
          <a:prstGeom prst="downArrow">
            <a:avLst/>
          </a:prstGeom>
          <a:solidFill>
            <a:srgbClr val="00B0F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0" name="円/楕円 569"/>
          <p:cNvSpPr/>
          <p:nvPr/>
        </p:nvSpPr>
        <p:spPr>
          <a:xfrm>
            <a:off x="5905501" y="1381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1" name="テキスト ボックス 570"/>
          <p:cNvSpPr txBox="1"/>
          <p:nvPr/>
        </p:nvSpPr>
        <p:spPr>
          <a:xfrm>
            <a:off x="6048375" y="1314450"/>
            <a:ext cx="2809875" cy="276999"/>
          </a:xfrm>
          <a:prstGeom prst="rect">
            <a:avLst/>
          </a:prstGeom>
          <a:noFill/>
        </p:spPr>
        <p:txBody>
          <a:bodyPr wrap="square" rtlCol="0">
            <a:spAutoFit/>
          </a:bodyPr>
          <a:lstStyle/>
          <a:p>
            <a:r>
              <a:rPr kumimoji="1" lang="ja-JP" altLang="en-US" sz="1200" dirty="0" smtClean="0"/>
              <a:t>＝ある自治体における選択肢の選択率</a:t>
            </a:r>
            <a:endParaRPr kumimoji="1" lang="ja-JP" altLang="en-US" dirty="0"/>
          </a:p>
        </p:txBody>
      </p:sp>
      <p:cxnSp>
        <p:nvCxnSpPr>
          <p:cNvPr id="573" name="直線コネクタ 572"/>
          <p:cNvCxnSpPr/>
          <p:nvPr/>
        </p:nvCxnSpPr>
        <p:spPr>
          <a:xfrm>
            <a:off x="3676650" y="18954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5" name="直線コネクタ 574"/>
          <p:cNvCxnSpPr/>
          <p:nvPr/>
        </p:nvCxnSpPr>
        <p:spPr>
          <a:xfrm>
            <a:off x="4448175" y="18954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6" name="直線コネクタ 575"/>
          <p:cNvCxnSpPr/>
          <p:nvPr/>
        </p:nvCxnSpPr>
        <p:spPr>
          <a:xfrm>
            <a:off x="1857375" y="20859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7" name="直線コネクタ 576"/>
          <p:cNvCxnSpPr/>
          <p:nvPr/>
        </p:nvCxnSpPr>
        <p:spPr>
          <a:xfrm>
            <a:off x="6143625" y="206692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(2)</a:t>
            </a:r>
            <a:endParaRPr lang="ja-JP" altLang="en-US" sz="3200" dirty="0"/>
          </a:p>
        </p:txBody>
      </p:sp>
      <p:pic>
        <p:nvPicPr>
          <p:cNvPr id="2051" name="Picture 3"/>
          <p:cNvPicPr>
            <a:picLocks noChangeAspect="1" noChangeArrowheads="1"/>
          </p:cNvPicPr>
          <p:nvPr/>
        </p:nvPicPr>
        <p:blipFill>
          <a:blip r:embed="rId3" cstate="print"/>
          <a:srcRect l="1349"/>
          <a:stretch>
            <a:fillRect/>
          </a:stretch>
        </p:blipFill>
        <p:spPr bwMode="auto">
          <a:xfrm>
            <a:off x="323528" y="1382417"/>
            <a:ext cx="8352928" cy="4926903"/>
          </a:xfrm>
          <a:prstGeom prst="rect">
            <a:avLst/>
          </a:prstGeom>
          <a:noFill/>
          <a:ln w="9525">
            <a:noFill/>
            <a:miter lim="800000"/>
            <a:headEnd/>
            <a:tailEnd/>
          </a:ln>
          <a:effectLst/>
        </p:spPr>
      </p:pic>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1080263" y="2714620"/>
            <a:ext cx="7135075" cy="3608860"/>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(3)</a:t>
            </a:r>
            <a:endParaRPr lang="ja-JP" altLang="en-US" sz="3200" dirty="0"/>
          </a:p>
        </p:txBody>
      </p:sp>
      <p:sp>
        <p:nvSpPr>
          <p:cNvPr id="2" name="正方形/長方形 1"/>
          <p:cNvSpPr/>
          <p:nvPr/>
        </p:nvSpPr>
        <p:spPr>
          <a:xfrm>
            <a:off x="2500298" y="2852936"/>
            <a:ext cx="2863790" cy="1080120"/>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線吹き出し 2 (枠付き) 2"/>
          <p:cNvSpPr/>
          <p:nvPr/>
        </p:nvSpPr>
        <p:spPr>
          <a:xfrm>
            <a:off x="376638" y="1340768"/>
            <a:ext cx="4392488" cy="1296144"/>
          </a:xfrm>
          <a:prstGeom prst="borderCallout2">
            <a:avLst>
              <a:gd name="adj1" fmla="val 101410"/>
              <a:gd name="adj2" fmla="val 66342"/>
              <a:gd name="adj3" fmla="val 110841"/>
              <a:gd name="adj4" fmla="val 71377"/>
              <a:gd name="adj5" fmla="val 120822"/>
              <a:gd name="adj6" fmla="val 76900"/>
            </a:avLst>
          </a:prstGeom>
          <a:solidFill>
            <a:schemeClr val="accent3">
              <a:lumMod val="20000"/>
              <a:lumOff val="80000"/>
            </a:schemeClr>
          </a:solidFill>
          <a:ln>
            <a:solidFill>
              <a:schemeClr val="bg1">
                <a:lumMod val="75000"/>
              </a:schemeClr>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1400" dirty="0" smtClean="0">
                <a:solidFill>
                  <a:schemeClr val="tx1">
                    <a:lumMod val="65000"/>
                    <a:lumOff val="35000"/>
                  </a:schemeClr>
                </a:solidFill>
              </a:rPr>
              <a:t>自治体・都道府県・全国のそれぞれにおける、各選択肢の選択率を表示。「洗身」の場合、全国の自治体から送信された全データのうち、</a:t>
            </a:r>
            <a:r>
              <a:rPr lang="en-US" altLang="ja-JP" sz="1400" dirty="0" smtClean="0">
                <a:solidFill>
                  <a:schemeClr val="tx1">
                    <a:lumMod val="65000"/>
                    <a:lumOff val="35000"/>
                  </a:schemeClr>
                </a:solidFill>
              </a:rPr>
              <a:t>29.4</a:t>
            </a:r>
            <a:r>
              <a:rPr lang="ja-JP" altLang="en-US" sz="1400" dirty="0" smtClean="0">
                <a:solidFill>
                  <a:schemeClr val="tx1">
                    <a:lumMod val="65000"/>
                    <a:lumOff val="35000"/>
                  </a:schemeClr>
                </a:solidFill>
              </a:rPr>
              <a:t>％にあたる</a:t>
            </a:r>
            <a:r>
              <a:rPr lang="en-US" altLang="ja-JP" sz="1400" dirty="0" smtClean="0">
                <a:solidFill>
                  <a:schemeClr val="tx1">
                    <a:lumMod val="65000"/>
                    <a:lumOff val="35000"/>
                  </a:schemeClr>
                </a:solidFill>
              </a:rPr>
              <a:t>684,833</a:t>
            </a:r>
            <a:r>
              <a:rPr lang="ja-JP" altLang="en-US" sz="1400" dirty="0" smtClean="0">
                <a:solidFill>
                  <a:schemeClr val="tx1">
                    <a:lumMod val="65000"/>
                    <a:lumOff val="35000"/>
                  </a:schemeClr>
                </a:solidFill>
              </a:rPr>
              <a:t>件について「介助されていない」が選択されたことを意味している。</a:t>
            </a:r>
            <a:endParaRPr kumimoji="1" lang="ja-JP" altLang="en-US" sz="1400" dirty="0">
              <a:solidFill>
                <a:schemeClr val="tx1">
                  <a:lumMod val="65000"/>
                  <a:lumOff val="35000"/>
                </a:schemeClr>
              </a:solidFill>
            </a:endParaRPr>
          </a:p>
        </p:txBody>
      </p:sp>
      <p:sp>
        <p:nvSpPr>
          <p:cNvPr id="12" name="正方形/長方形 11"/>
          <p:cNvSpPr/>
          <p:nvPr/>
        </p:nvSpPr>
        <p:spPr>
          <a:xfrm>
            <a:off x="5796137" y="2852936"/>
            <a:ext cx="2520279" cy="1080120"/>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図形 10"/>
          <p:cNvSpPr/>
          <p:nvPr/>
        </p:nvSpPr>
        <p:spPr>
          <a:xfrm rot="18000000" flipH="1">
            <a:off x="4337721" y="3657869"/>
            <a:ext cx="1798228" cy="1047014"/>
          </a:xfrm>
          <a:prstGeom prst="swooshArrow">
            <a:avLst>
              <a:gd name="adj1" fmla="val 16310"/>
              <a:gd name="adj2" fmla="val 31370"/>
            </a:avLst>
          </a:prstGeom>
          <a:solidFill>
            <a:srgbClr val="00B0F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正方形/長方形 13"/>
          <p:cNvSpPr/>
          <p:nvPr/>
        </p:nvSpPr>
        <p:spPr>
          <a:xfrm>
            <a:off x="7215206" y="4071942"/>
            <a:ext cx="1008112" cy="1080120"/>
          </a:xfrm>
          <a:prstGeom prst="rect">
            <a:avLst/>
          </a:prstGeom>
          <a:noFill/>
          <a:ln w="57150">
            <a:solidFill>
              <a:srgbClr val="FF00FF"/>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線吹き出し 2 (枠付き) 14"/>
          <p:cNvSpPr/>
          <p:nvPr/>
        </p:nvSpPr>
        <p:spPr>
          <a:xfrm>
            <a:off x="4409086" y="5895976"/>
            <a:ext cx="4632631" cy="741088"/>
          </a:xfrm>
          <a:prstGeom prst="borderCallout2">
            <a:avLst>
              <a:gd name="adj1" fmla="val -5284"/>
              <a:gd name="adj2" fmla="val 54854"/>
              <a:gd name="adj3" fmla="val -36753"/>
              <a:gd name="adj4" fmla="val 55293"/>
              <a:gd name="adj5" fmla="val -106662"/>
              <a:gd name="adj6" fmla="val 62494"/>
            </a:avLst>
          </a:prstGeom>
          <a:solidFill>
            <a:schemeClr val="bg1"/>
          </a:solidFill>
          <a:ln>
            <a:solidFill>
              <a:schemeClr val="bg1">
                <a:lumMod val="50000"/>
              </a:schemeClr>
            </a:solidFill>
            <a:prstDash val="dash"/>
          </a:ln>
        </p:spPr>
        <p:style>
          <a:lnRef idx="3">
            <a:schemeClr val="lt1"/>
          </a:lnRef>
          <a:fillRef idx="1">
            <a:schemeClr val="accent4"/>
          </a:fillRef>
          <a:effectRef idx="1">
            <a:schemeClr val="accent4"/>
          </a:effectRef>
          <a:fontRef idx="minor">
            <a:schemeClr val="lt1"/>
          </a:fontRef>
        </p:style>
        <p:txBody>
          <a:bodyPr rtlCol="0" anchor="ctr"/>
          <a:lstStyle/>
          <a:p>
            <a:r>
              <a:rPr kumimoji="1" lang="ja-JP" altLang="en-US" sz="1100" dirty="0" smtClean="0">
                <a:solidFill>
                  <a:schemeClr val="tx1">
                    <a:lumMod val="65000"/>
                    <a:lumOff val="35000"/>
                  </a:schemeClr>
                </a:solidFill>
              </a:rPr>
              <a:t>参考データとして、上記</a:t>
            </a:r>
            <a:r>
              <a:rPr kumimoji="1" lang="en-US" altLang="ja-JP" sz="1100" dirty="0" smtClean="0">
                <a:solidFill>
                  <a:schemeClr val="tx1">
                    <a:lumMod val="65000"/>
                    <a:lumOff val="35000"/>
                  </a:schemeClr>
                </a:solidFill>
              </a:rPr>
              <a:t>500</a:t>
            </a:r>
            <a:r>
              <a:rPr kumimoji="1" lang="ja-JP" altLang="en-US" sz="1100" dirty="0" smtClean="0">
                <a:solidFill>
                  <a:schemeClr val="tx1">
                    <a:lumMod val="65000"/>
                    <a:lumOff val="35000"/>
                  </a:schemeClr>
                </a:solidFill>
              </a:rPr>
              <a:t>件以上の自治体の選択率の平均値と標準偏差を表示。標準偏差は、データのばらつきを示す指標で、平均</a:t>
            </a:r>
            <a:r>
              <a:rPr kumimoji="1" lang="en-US" altLang="ja-JP" sz="1100" dirty="0" smtClean="0">
                <a:solidFill>
                  <a:schemeClr val="tx1">
                    <a:lumMod val="65000"/>
                    <a:lumOff val="35000"/>
                  </a:schemeClr>
                </a:solidFill>
              </a:rPr>
              <a:t>±</a:t>
            </a:r>
            <a:r>
              <a:rPr kumimoji="1" lang="ja-JP" altLang="en-US" sz="1100" dirty="0" smtClean="0">
                <a:solidFill>
                  <a:schemeClr val="tx1">
                    <a:lumMod val="65000"/>
                    <a:lumOff val="35000"/>
                  </a:schemeClr>
                </a:solidFill>
              </a:rPr>
              <a:t>標準偏差の範囲に、全自治体の約</a:t>
            </a:r>
            <a:r>
              <a:rPr kumimoji="1" lang="en-US" altLang="ja-JP" sz="1100" dirty="0" smtClean="0">
                <a:solidFill>
                  <a:schemeClr val="tx1">
                    <a:lumMod val="65000"/>
                    <a:lumOff val="35000"/>
                  </a:schemeClr>
                </a:solidFill>
              </a:rPr>
              <a:t>70</a:t>
            </a:r>
            <a:r>
              <a:rPr kumimoji="1" lang="ja-JP" altLang="en-US" sz="1100" dirty="0" smtClean="0">
                <a:solidFill>
                  <a:schemeClr val="tx1">
                    <a:lumMod val="65000"/>
                    <a:lumOff val="35000"/>
                  </a:schemeClr>
                </a:solidFill>
              </a:rPr>
              <a:t>％が含まれることになる</a:t>
            </a:r>
            <a:r>
              <a:rPr lang="ja-JP" altLang="en-US" sz="1100" dirty="0" smtClean="0">
                <a:solidFill>
                  <a:schemeClr val="tx1">
                    <a:lumMod val="65000"/>
                    <a:lumOff val="35000"/>
                  </a:schemeClr>
                </a:solidFill>
              </a:rPr>
              <a:t>。中央値と四分位とは異なる方法でデータの分布を表現している。</a:t>
            </a:r>
            <a:endParaRPr kumimoji="1" lang="ja-JP" altLang="en-US" sz="1200" dirty="0">
              <a:solidFill>
                <a:schemeClr val="tx1">
                  <a:lumMod val="65000"/>
                  <a:lumOff val="35000"/>
                </a:schemeClr>
              </a:solidFill>
            </a:endParaRPr>
          </a:p>
        </p:txBody>
      </p:sp>
      <p:sp>
        <p:nvSpPr>
          <p:cNvPr id="5" name="テキスト ボックス 4"/>
          <p:cNvSpPr txBox="1"/>
          <p:nvPr/>
        </p:nvSpPr>
        <p:spPr>
          <a:xfrm>
            <a:off x="107504" y="6381328"/>
            <a:ext cx="4226403" cy="430887"/>
          </a:xfrm>
          <a:prstGeom prst="rect">
            <a:avLst/>
          </a:prstGeom>
          <a:solidFill>
            <a:schemeClr val="bg1"/>
          </a:solidFill>
        </p:spPr>
        <p:txBody>
          <a:bodyPr wrap="square" rtlCol="0">
            <a:spAutoFit/>
          </a:bodyPr>
          <a:lstStyle/>
          <a:p>
            <a:r>
              <a:rPr kumimoji="1" lang="ja-JP" altLang="en-US" sz="1050" dirty="0" smtClean="0"/>
              <a:t>正規分布を前提とした場合、平均値</a:t>
            </a:r>
            <a:r>
              <a:rPr kumimoji="1" lang="en-US" altLang="ja-JP" sz="1050" dirty="0" smtClean="0"/>
              <a:t>±</a:t>
            </a:r>
            <a:r>
              <a:rPr kumimoji="1" lang="ja-JP" altLang="en-US" sz="1050" dirty="0" smtClean="0"/>
              <a:t>標準偏差に含まれるデータは正確には</a:t>
            </a:r>
            <a:r>
              <a:rPr kumimoji="1" lang="en-US" altLang="ja-JP" sz="1050" dirty="0" smtClean="0"/>
              <a:t>69.27</a:t>
            </a:r>
            <a:r>
              <a:rPr kumimoji="1" lang="ja-JP" altLang="en-US" sz="1050" dirty="0" smtClean="0"/>
              <a:t>％、</a:t>
            </a:r>
            <a:r>
              <a:rPr lang="ja-JP" altLang="en-US" sz="1050" dirty="0"/>
              <a:t>平均値</a:t>
            </a:r>
            <a:r>
              <a:rPr lang="en-US" altLang="ja-JP" sz="1050" dirty="0"/>
              <a:t>±</a:t>
            </a:r>
            <a:r>
              <a:rPr lang="ja-JP" altLang="en-US" sz="1050" dirty="0"/>
              <a:t>標準</a:t>
            </a:r>
            <a:r>
              <a:rPr lang="ja-JP" altLang="en-US" sz="1050" dirty="0" smtClean="0"/>
              <a:t>偏差</a:t>
            </a:r>
            <a:r>
              <a:rPr lang="en-US" altLang="ja-JP" sz="1050" dirty="0" smtClean="0"/>
              <a:t>×2</a:t>
            </a:r>
            <a:r>
              <a:rPr lang="ja-JP" altLang="en-US" sz="1050" dirty="0" smtClean="0"/>
              <a:t>では</a:t>
            </a:r>
            <a:r>
              <a:rPr lang="en-US" altLang="ja-JP" sz="1050" dirty="0" smtClean="0"/>
              <a:t>95.45</a:t>
            </a:r>
            <a:r>
              <a:rPr lang="ja-JP" altLang="en-US" sz="1050" dirty="0" smtClean="0"/>
              <a:t>％とな</a:t>
            </a:r>
            <a:r>
              <a:rPr lang="ja-JP" altLang="en-US" sz="1050" dirty="0"/>
              <a:t>る。</a:t>
            </a:r>
            <a:endParaRPr kumimoji="1" lang="ja-JP" altLang="en-US" sz="1050" dirty="0"/>
          </a:p>
        </p:txBody>
      </p:sp>
      <p:sp>
        <p:nvSpPr>
          <p:cNvPr id="8" name="線吹き出し 2 (枠付き) 7"/>
          <p:cNvSpPr/>
          <p:nvPr/>
        </p:nvSpPr>
        <p:spPr>
          <a:xfrm>
            <a:off x="5185128" y="1340767"/>
            <a:ext cx="3696893" cy="1301107"/>
          </a:xfrm>
          <a:prstGeom prst="borderCallout2">
            <a:avLst>
              <a:gd name="adj1" fmla="val 101410"/>
              <a:gd name="adj2" fmla="val 66342"/>
              <a:gd name="adj3" fmla="val 110841"/>
              <a:gd name="adj4" fmla="val 71377"/>
              <a:gd name="adj5" fmla="val 120822"/>
              <a:gd name="adj6" fmla="val 76900"/>
            </a:avLst>
          </a:prstGeom>
          <a:solidFill>
            <a:schemeClr val="accent3">
              <a:lumMod val="20000"/>
              <a:lumOff val="80000"/>
            </a:schemeClr>
          </a:solidFill>
          <a:ln>
            <a:solidFill>
              <a:schemeClr val="bg1">
                <a:lumMod val="75000"/>
              </a:schemeClr>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1600" dirty="0" smtClean="0">
                <a:solidFill>
                  <a:schemeClr val="tx1">
                    <a:lumMod val="65000"/>
                    <a:lumOff val="35000"/>
                  </a:schemeClr>
                </a:solidFill>
              </a:rPr>
              <a:t>一定の期間（</a:t>
            </a:r>
            <a:r>
              <a:rPr lang="en-US" altLang="ja-JP" sz="1600" dirty="0" smtClean="0">
                <a:solidFill>
                  <a:schemeClr val="tx1">
                    <a:lumMod val="65000"/>
                    <a:lumOff val="35000"/>
                  </a:schemeClr>
                </a:solidFill>
              </a:rPr>
              <a:t>9</a:t>
            </a:r>
            <a:r>
              <a:rPr lang="ja-JP" altLang="en-US" sz="1600" dirty="0" smtClean="0">
                <a:solidFill>
                  <a:schemeClr val="tx1">
                    <a:lumMod val="65000"/>
                    <a:lumOff val="35000"/>
                  </a:schemeClr>
                </a:solidFill>
              </a:rPr>
              <a:t>カ月）に</a:t>
            </a:r>
            <a:r>
              <a:rPr lang="en-US" altLang="ja-JP" sz="1600" dirty="0" smtClean="0">
                <a:solidFill>
                  <a:schemeClr val="tx1">
                    <a:lumMod val="65000"/>
                    <a:lumOff val="35000"/>
                  </a:schemeClr>
                </a:solidFill>
              </a:rPr>
              <a:t>500</a:t>
            </a:r>
            <a:r>
              <a:rPr lang="ja-JP" altLang="en-US" sz="1600" dirty="0" smtClean="0">
                <a:solidFill>
                  <a:schemeClr val="tx1">
                    <a:lumMod val="65000"/>
                    <a:lumOff val="35000"/>
                  </a:schemeClr>
                </a:solidFill>
              </a:rPr>
              <a:t>件以上のデータを送信した自治体の選択率を１データとして再集計。この</a:t>
            </a:r>
            <a:r>
              <a:rPr lang="en-US" altLang="ja-JP" sz="1600" dirty="0" smtClean="0">
                <a:solidFill>
                  <a:schemeClr val="tx1">
                    <a:lumMod val="65000"/>
                    <a:lumOff val="35000"/>
                  </a:schemeClr>
                </a:solidFill>
              </a:rPr>
              <a:t>5</a:t>
            </a:r>
            <a:r>
              <a:rPr lang="ja-JP" altLang="en-US" sz="1600" dirty="0" smtClean="0">
                <a:solidFill>
                  <a:schemeClr val="tx1">
                    <a:lumMod val="65000"/>
                    <a:lumOff val="35000"/>
                  </a:schemeClr>
                </a:solidFill>
              </a:rPr>
              <a:t>種類の数値をグラフ化した。</a:t>
            </a:r>
            <a:endParaRPr kumimoji="1" lang="ja-JP" altLang="en-US" sz="1600" dirty="0">
              <a:solidFill>
                <a:schemeClr val="tx1">
                  <a:lumMod val="65000"/>
                  <a:lumOff val="35000"/>
                </a:schemeClr>
              </a:solidFill>
            </a:endParaRPr>
          </a:p>
        </p:txBody>
      </p:sp>
      <p:sp>
        <p:nvSpPr>
          <p:cNvPr id="13" name="正方形/長方形 12"/>
          <p:cNvSpPr/>
          <p:nvPr/>
        </p:nvSpPr>
        <p:spPr>
          <a:xfrm>
            <a:off x="2528888" y="2928939"/>
            <a:ext cx="1044500" cy="500062"/>
          </a:xfrm>
          <a:prstGeom prst="rect">
            <a:avLst/>
          </a:prstGeom>
          <a:noFill/>
          <a:ln w="28575">
            <a:solidFill>
              <a:srgbClr val="FF0000"/>
            </a:solidFill>
            <a:prstDash val="sysDash"/>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8568" y="2909883"/>
            <a:ext cx="947707" cy="500062"/>
          </a:xfrm>
          <a:prstGeom prst="rect">
            <a:avLst/>
          </a:prstGeom>
          <a:noFill/>
          <a:ln w="28575">
            <a:solidFill>
              <a:srgbClr val="FF0000"/>
            </a:solidFill>
            <a:prstDash val="sysDash"/>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rot="16200000" flipH="1">
            <a:off x="2643187" y="3829050"/>
            <a:ext cx="971550" cy="857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rot="5400000">
            <a:off x="3275414" y="3634969"/>
            <a:ext cx="1033470" cy="49769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業務分析データの特徴と留意点</a:t>
            </a:r>
            <a:endParaRPr kumimoji="1" lang="ja-JP" altLang="en-US" dirty="0"/>
          </a:p>
        </p:txBody>
      </p:sp>
      <p:sp>
        <p:nvSpPr>
          <p:cNvPr id="4" name="コンテンツ プレースホルダー 3"/>
          <p:cNvSpPr>
            <a:spLocks noGrp="1"/>
          </p:cNvSpPr>
          <p:nvPr>
            <p:ph sz="quarter" idx="1"/>
          </p:nvPr>
        </p:nvSpPr>
        <p:spPr/>
        <p:txBody>
          <a:bodyPr>
            <a:normAutofit fontScale="85000" lnSpcReduction="20000"/>
          </a:bodyPr>
          <a:lstStyle/>
          <a:p>
            <a:pPr>
              <a:lnSpc>
                <a:spcPct val="110000"/>
              </a:lnSpc>
            </a:pPr>
            <a:r>
              <a:rPr lang="ja-JP" altLang="en-US" dirty="0" smtClean="0"/>
              <a:t>「業務分析データ」は、</a:t>
            </a:r>
            <a:r>
              <a:rPr kumimoji="1" lang="ja-JP" altLang="en-US" dirty="0" smtClean="0"/>
              <a:t>客観的なデータ（認定支援ネットワークデータ）から各自治体単位の認定調査（基本調査）や介護認定審査会の相対的な位置を明らかにする。</a:t>
            </a:r>
            <a:endParaRPr kumimoji="1" lang="en-US" altLang="ja-JP" dirty="0" smtClean="0"/>
          </a:p>
          <a:p>
            <a:pPr>
              <a:lnSpc>
                <a:spcPct val="110000"/>
              </a:lnSpc>
            </a:pP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データの偏りは、その自治体の</a:t>
            </a:r>
            <a:r>
              <a:rPr lang="ja-JP" altLang="en-US" u="sng" dirty="0">
                <a:latin typeface="HGP創英角ｺﾞｼｯｸUB" pitchFamily="50" charset="-128"/>
                <a:ea typeface="HGP創英角ｺﾞｼｯｸUB" pitchFamily="50" charset="-128"/>
              </a:rPr>
              <a:t>特徴</a:t>
            </a:r>
            <a:r>
              <a:rPr lang="ja-JP" altLang="en-US" dirty="0" smtClean="0"/>
              <a:t>を客観的に表すが、</a:t>
            </a:r>
            <a:r>
              <a:rPr kumimoji="1" lang="ja-JP" altLang="en-US" dirty="0" smtClean="0"/>
              <a:t>直接的に各自治体の</a:t>
            </a:r>
            <a:r>
              <a:rPr kumimoji="1" lang="ja-JP" altLang="en-US" u="sng" dirty="0" smtClean="0">
                <a:latin typeface="HGP創英角ｺﾞｼｯｸUB" pitchFamily="50" charset="-128"/>
                <a:ea typeface="HGP創英角ｺﾞｼｯｸUB" pitchFamily="50" charset="-128"/>
              </a:rPr>
              <a:t>課題</a:t>
            </a:r>
            <a:r>
              <a:rPr kumimoji="1" lang="ja-JP" altLang="en-US" dirty="0" smtClean="0"/>
              <a:t>を示すわけではない。</a:t>
            </a:r>
            <a:r>
              <a:rPr lang="ja-JP" altLang="en-US" dirty="0" smtClean="0"/>
              <a:t>データは、課題分析のための「きっかけ」であり、材料の一つであることに留意。</a:t>
            </a:r>
            <a:endParaRPr lang="en-US" altLang="ja-JP" dirty="0" smtClean="0"/>
          </a:p>
          <a:p>
            <a:pPr lvl="1">
              <a:lnSpc>
                <a:spcPct val="110000"/>
              </a:lnSpc>
            </a:pPr>
            <a:r>
              <a:rPr lang="ja-JP" altLang="en-US" dirty="0" smtClean="0"/>
              <a:t>ただし、データの示す特徴から、課題発見のためのヒントを得ることは可能。　</a:t>
            </a:r>
            <a:endParaRPr lang="en-US" altLang="ja-JP" dirty="0" smtClean="0"/>
          </a:p>
        </p:txBody>
      </p:sp>
    </p:spTree>
    <p:extLst>
      <p:ext uri="{BB962C8B-B14F-4D97-AF65-F5344CB8AC3E}">
        <p14:creationId xmlns:p14="http://schemas.microsoft.com/office/powerpoint/2010/main" xmlns="" val="29699989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一次判定からみる業務分析データ</a:t>
            </a:r>
            <a:endParaRPr kumimoji="1" lang="ja-JP" altLang="en-US" sz="3200" dirty="0"/>
          </a:p>
        </p:txBody>
      </p:sp>
      <p:sp>
        <p:nvSpPr>
          <p:cNvPr id="4" name="コンテンツ プレースホルダー 3"/>
          <p:cNvSpPr>
            <a:spLocks noGrp="1"/>
          </p:cNvSpPr>
          <p:nvPr>
            <p:ph sz="quarter" idx="1"/>
          </p:nvPr>
        </p:nvSpPr>
        <p:spPr>
          <a:xfrm>
            <a:off x="566738" y="1196752"/>
            <a:ext cx="8253734" cy="5327922"/>
          </a:xfrm>
        </p:spPr>
        <p:txBody>
          <a:bodyPr>
            <a:normAutofit fontScale="92500"/>
          </a:bodyPr>
          <a:lstStyle/>
          <a:p>
            <a:pPr>
              <a:lnSpc>
                <a:spcPct val="120000"/>
              </a:lnSpc>
            </a:pPr>
            <a:r>
              <a:rPr kumimoji="1" lang="ja-JP" altLang="en-US" dirty="0" smtClean="0"/>
              <a:t>一次判定の偏りには、２つの可能性が想定される</a:t>
            </a:r>
            <a:endParaRPr kumimoji="1" lang="en-US" altLang="ja-JP" dirty="0" smtClean="0"/>
          </a:p>
          <a:p>
            <a:pPr lvl="1">
              <a:lnSpc>
                <a:spcPct val="110000"/>
              </a:lnSpc>
              <a:buNone/>
            </a:pPr>
            <a:r>
              <a:rPr lang="en-US" altLang="ja-JP" dirty="0" smtClean="0"/>
              <a:t>	</a:t>
            </a:r>
            <a:r>
              <a:rPr lang="ja-JP" altLang="en-US" u="sng" dirty="0" smtClean="0"/>
              <a:t>①</a:t>
            </a:r>
            <a:r>
              <a:rPr kumimoji="1" lang="ja-JP" altLang="en-US" u="sng" dirty="0" smtClean="0"/>
              <a:t>認定調査員の選択の偏り</a:t>
            </a:r>
            <a:endParaRPr kumimoji="1" lang="en-US" altLang="ja-JP" u="sng" dirty="0" smtClean="0"/>
          </a:p>
          <a:p>
            <a:pPr lvl="3"/>
            <a:r>
              <a:rPr kumimoji="1" lang="ja-JP" altLang="en-US" dirty="0" smtClean="0"/>
              <a:t>認定調査におけるローカルルールによる偏り</a:t>
            </a:r>
            <a:endParaRPr kumimoji="1" lang="en-US" altLang="ja-JP" dirty="0" smtClean="0"/>
          </a:p>
          <a:p>
            <a:pPr lvl="3"/>
            <a:r>
              <a:rPr kumimoji="1" lang="ja-JP" altLang="en-US" dirty="0" smtClean="0"/>
              <a:t>適切な介助の方法の判断による偏り</a:t>
            </a:r>
            <a:endParaRPr kumimoji="1" lang="en-US" altLang="ja-JP" dirty="0" smtClean="0"/>
          </a:p>
          <a:p>
            <a:pPr lvl="3"/>
            <a:r>
              <a:rPr lang="ja-JP" altLang="en-US" dirty="0" smtClean="0"/>
              <a:t>調査の選択基準に関する誤解など</a:t>
            </a:r>
            <a:endParaRPr lang="en-US" altLang="ja-JP" dirty="0" smtClean="0"/>
          </a:p>
          <a:p>
            <a:pPr lvl="3">
              <a:buNone/>
            </a:pPr>
            <a:r>
              <a:rPr lang="en-US" altLang="ja-JP" dirty="0" smtClean="0"/>
              <a:t>※</a:t>
            </a:r>
            <a:r>
              <a:rPr kumimoji="1" lang="ja-JP" altLang="en-US" dirty="0" smtClean="0"/>
              <a:t>偏りが特定の項目に限定される場合に多くみられる。</a:t>
            </a:r>
            <a:endParaRPr kumimoji="1" lang="en-US" altLang="ja-JP" dirty="0" smtClean="0"/>
          </a:p>
          <a:p>
            <a:pPr>
              <a:lnSpc>
                <a:spcPct val="120000"/>
              </a:lnSpc>
              <a:buNone/>
            </a:pPr>
            <a:r>
              <a:rPr lang="en-US" altLang="ja-JP" dirty="0" smtClean="0"/>
              <a:t>	</a:t>
            </a:r>
            <a:r>
              <a:rPr kumimoji="1" lang="en-US" altLang="ja-JP" dirty="0" smtClean="0"/>
              <a:t>	</a:t>
            </a:r>
            <a:r>
              <a:rPr lang="ja-JP" altLang="en-US" u="sng" dirty="0" smtClean="0"/>
              <a:t>②</a:t>
            </a:r>
            <a:r>
              <a:rPr kumimoji="1" lang="ja-JP" altLang="en-US" u="sng" dirty="0" smtClean="0"/>
              <a:t>地域特性</a:t>
            </a:r>
            <a:r>
              <a:rPr lang="ja-JP" altLang="en-US" u="sng" dirty="0" smtClean="0"/>
              <a:t>による</a:t>
            </a:r>
            <a:r>
              <a:rPr kumimoji="1" lang="ja-JP" altLang="en-US" u="sng" dirty="0" smtClean="0"/>
              <a:t>偏り</a:t>
            </a:r>
            <a:endParaRPr kumimoji="1" lang="en-US" altLang="ja-JP" u="sng" dirty="0" smtClean="0"/>
          </a:p>
          <a:p>
            <a:pPr lvl="3">
              <a:lnSpc>
                <a:spcPct val="110000"/>
              </a:lnSpc>
            </a:pPr>
            <a:r>
              <a:rPr lang="ja-JP" altLang="en-US" dirty="0" smtClean="0"/>
              <a:t>認定率に偏りが見られる場合</a:t>
            </a:r>
            <a:r>
              <a:rPr lang="en-US" altLang="ja-JP" dirty="0" smtClean="0"/>
              <a:t/>
            </a:r>
            <a:br>
              <a:rPr lang="en-US" altLang="ja-JP" dirty="0" smtClean="0"/>
            </a:br>
            <a:r>
              <a:rPr lang="ja-JP" altLang="en-US" sz="1500" dirty="0" smtClean="0"/>
              <a:t>（認定率は軽度と中重度を分けて考える）</a:t>
            </a:r>
            <a:endParaRPr lang="en-US" altLang="ja-JP" sz="1500" dirty="0" smtClean="0"/>
          </a:p>
          <a:p>
            <a:pPr lvl="3">
              <a:lnSpc>
                <a:spcPct val="110000"/>
              </a:lnSpc>
            </a:pPr>
            <a:r>
              <a:rPr lang="ja-JP" altLang="en-US" dirty="0" smtClean="0"/>
              <a:t>特定のサービス供給が、ほかの地域に比べて極端に多い場合</a:t>
            </a:r>
            <a:r>
              <a:rPr lang="ja-JP" altLang="en-US" sz="1500" dirty="0" smtClean="0"/>
              <a:t>（デイサービスや介護保険施設、グループホームなど）</a:t>
            </a:r>
            <a:endParaRPr lang="en-US" altLang="ja-JP" sz="1500" dirty="0" smtClean="0"/>
          </a:p>
          <a:p>
            <a:pPr lvl="3">
              <a:lnSpc>
                <a:spcPct val="110000"/>
              </a:lnSpc>
              <a:buNone/>
            </a:pPr>
            <a:r>
              <a:rPr lang="en-US" altLang="ja-JP" dirty="0" smtClean="0"/>
              <a:t>※</a:t>
            </a:r>
            <a:r>
              <a:rPr lang="ja-JP" altLang="en-US" dirty="0" smtClean="0"/>
              <a:t>　偏りが特定の項目に限定されず、多くの調査項目で共通傾向がみられる場合に多くみられる。</a:t>
            </a:r>
            <a:endParaRPr lang="en-US" altLang="ja-JP" sz="1500" dirty="0" smtClean="0"/>
          </a:p>
          <a:p>
            <a:pPr lvl="2">
              <a:lnSpc>
                <a:spcPct val="120000"/>
              </a:lnSpc>
              <a:buNone/>
            </a:pPr>
            <a:r>
              <a:rPr kumimoji="1" lang="en-US" altLang="ja-JP" sz="1200" dirty="0" smtClean="0"/>
              <a:t>※</a:t>
            </a:r>
            <a:r>
              <a:rPr kumimoji="1" lang="ja-JP" altLang="en-US" sz="1200" dirty="0" smtClean="0"/>
              <a:t>偏りがない場合：自治体内の判断基準の</a:t>
            </a:r>
            <a:r>
              <a:rPr lang="ja-JP" altLang="en-US" sz="1200" dirty="0"/>
              <a:t>ばらつき</a:t>
            </a:r>
            <a:r>
              <a:rPr lang="ja-JP" altLang="en-US" sz="1200" dirty="0" smtClean="0"/>
              <a:t>がないことを証明するものではない点に留意。</a:t>
            </a:r>
            <a:endParaRPr lang="en-US" altLang="ja-JP" sz="1200" dirty="0" smtClean="0"/>
          </a:p>
        </p:txBody>
      </p:sp>
    </p:spTree>
    <p:extLst>
      <p:ext uri="{BB962C8B-B14F-4D97-AF65-F5344CB8AC3E}">
        <p14:creationId xmlns:p14="http://schemas.microsoft.com/office/powerpoint/2010/main" xmlns="" val="1089575293"/>
      </p:ext>
    </p:extLst>
  </p:cSld>
  <p:clrMapOvr>
    <a:masterClrMapping/>
  </p:clrMapOvr>
  <p:transition/>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4269</TotalTime>
  <Words>1936</Words>
  <Application>Microsoft Office PowerPoint</Application>
  <PresentationFormat>画面に合わせる (4:3)</PresentationFormat>
  <Paragraphs>188</Paragraphs>
  <Slides>16</Slides>
  <Notes>16</Notes>
  <HiddenSlides>0</HiddenSlides>
  <MMClips>0</MMClips>
  <ScaleCrop>false</ScaleCrop>
  <HeadingPairs>
    <vt:vector size="4" baseType="variant">
      <vt:variant>
        <vt:lpstr>テーマ</vt:lpstr>
      </vt:variant>
      <vt:variant>
        <vt:i4>2</vt:i4>
      </vt:variant>
      <vt:variant>
        <vt:lpstr>スライド タイトル</vt:lpstr>
      </vt:variant>
      <vt:variant>
        <vt:i4>16</vt:i4>
      </vt:variant>
    </vt:vector>
  </HeadingPairs>
  <TitlesOfParts>
    <vt:vector size="18" baseType="lpstr">
      <vt:lpstr>Profile</vt:lpstr>
      <vt:lpstr>11_Office テーマ</vt:lpstr>
      <vt:lpstr>スライド 1</vt:lpstr>
      <vt:lpstr>基本調査項目の選択のかたより</vt:lpstr>
      <vt:lpstr>要介護認定業務分析データ</vt:lpstr>
      <vt:lpstr>業務分析データの構成</vt:lpstr>
      <vt:lpstr>認定調査項目のグラフの見方(1)</vt:lpstr>
      <vt:lpstr>認定調査項目のグラフの見方(2)</vt:lpstr>
      <vt:lpstr>認定調査項目のグラフの見方(3)</vt:lpstr>
      <vt:lpstr>業務分析データの特徴と留意点</vt:lpstr>
      <vt:lpstr>一次判定からみる業務分析データ</vt:lpstr>
      <vt:lpstr>認定率の地域間格差</vt:lpstr>
      <vt:lpstr>一次判定からみる業務分析データ</vt:lpstr>
      <vt:lpstr>一次判定からみる業務分析データ</vt:lpstr>
      <vt:lpstr>【参考】自立度に基づく中間評価項目得点の補正評価</vt:lpstr>
      <vt:lpstr>一次判定における「居宅」「施設」</vt:lpstr>
      <vt:lpstr>一次判定における「居宅」「施設」　（例）</vt:lpstr>
      <vt:lpstr>認定調査項目における分析の留意点</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238</cp:revision>
  <cp:lastPrinted>2015-04-25T05:58:34Z</cp:lastPrinted>
  <dcterms:created xsi:type="dcterms:W3CDTF">2010-08-22T03:01:41Z</dcterms:created>
  <dcterms:modified xsi:type="dcterms:W3CDTF">2015-06-14T07:48:55Z</dcterms:modified>
</cp:coreProperties>
</file>