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151" r:id="rId4"/>
    <p:sldMasterId id="2147484165" r:id="rId5"/>
  </p:sldMasterIdLst>
  <p:notesMasterIdLst>
    <p:notesMasterId r:id="rId33"/>
  </p:notesMasterIdLst>
  <p:handoutMasterIdLst>
    <p:handoutMasterId r:id="rId34"/>
  </p:handoutMasterIdLst>
  <p:sldIdLst>
    <p:sldId id="753" r:id="rId6"/>
    <p:sldId id="746" r:id="rId7"/>
    <p:sldId id="747" r:id="rId8"/>
    <p:sldId id="748" r:id="rId9"/>
    <p:sldId id="749" r:id="rId10"/>
    <p:sldId id="750" r:id="rId11"/>
    <p:sldId id="751" r:id="rId12"/>
    <p:sldId id="752" r:id="rId13"/>
    <p:sldId id="709" r:id="rId14"/>
    <p:sldId id="710" r:id="rId15"/>
    <p:sldId id="711" r:id="rId16"/>
    <p:sldId id="720" r:id="rId17"/>
    <p:sldId id="721" r:id="rId18"/>
    <p:sldId id="742" r:id="rId19"/>
    <p:sldId id="743" r:id="rId20"/>
    <p:sldId id="730" r:id="rId21"/>
    <p:sldId id="731" r:id="rId22"/>
    <p:sldId id="744" r:id="rId23"/>
    <p:sldId id="734" r:id="rId24"/>
    <p:sldId id="735" r:id="rId25"/>
    <p:sldId id="738" r:id="rId26"/>
    <p:sldId id="736" r:id="rId27"/>
    <p:sldId id="740" r:id="rId28"/>
    <p:sldId id="741" r:id="rId29"/>
    <p:sldId id="723" r:id="rId30"/>
    <p:sldId id="732" r:id="rId31"/>
    <p:sldId id="724" r:id="rId32"/>
  </p:sldIdLst>
  <p:sldSz cx="9144000" cy="6858000" type="screen4x3"/>
  <p:notesSz cx="6807200" cy="9939338"/>
  <p:embeddedFontLst>
    <p:embeddedFont>
      <p:font typeface="HG丸ｺﾞｼｯｸM-PRO" panose="020F0600000000000000" pitchFamily="50" charset="-128"/>
      <p:regular r:id="rId35"/>
    </p:embeddedFont>
    <p:embeddedFont>
      <p:font typeface="HGPｺﾞｼｯｸE" panose="020B0900000000000000" pitchFamily="50" charset="-128"/>
      <p:regular r:id="rId36"/>
    </p:embeddedFont>
    <p:embeddedFont>
      <p:font typeface="Calibri" panose="020F0502020204030204" pitchFamily="34" charset="0"/>
      <p:regular r:id="rId37"/>
      <p:bold r:id="rId38"/>
      <p:italic r:id="rId39"/>
      <p:boldItalic r:id="rId40"/>
    </p:embeddedFont>
    <p:embeddedFont>
      <p:font typeface="Century" panose="02040604050505020304" pitchFamily="18" charset="0"/>
      <p:regular r:id="rId41"/>
    </p:embeddedFont>
    <p:embeddedFont>
      <p:font typeface="Tahoma" panose="020B0604030504040204" pitchFamily="34" charset="0"/>
      <p:regular r:id="rId42"/>
      <p:bold r:id="rId43"/>
    </p:embeddedFont>
    <p:embeddedFont>
      <p:font typeface="Verdana" panose="020B0604030504040204" pitchFamily="34" charset="0"/>
      <p:regular r:id="rId44"/>
      <p:bold r:id="rId45"/>
      <p:italic r:id="rId46"/>
      <p:boldItalic r:id="rId47"/>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99FF"/>
    <a:srgbClr val="E7F3FF"/>
    <a:srgbClr val="C9E4FF"/>
    <a:srgbClr val="0033CC"/>
    <a:srgbClr val="FFE2C5"/>
    <a:srgbClr val="CCFFCC"/>
    <a:srgbClr val="006600"/>
    <a:srgbClr val="008000"/>
    <a:srgbClr val="E7F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66" autoAdjust="0"/>
    <p:restoredTop sz="86457" autoAdjust="0"/>
  </p:normalViewPr>
  <p:slideViewPr>
    <p:cSldViewPr snapToGrid="0">
      <p:cViewPr varScale="1">
        <p:scale>
          <a:sx n="74" d="100"/>
          <a:sy n="74" d="100"/>
        </p:scale>
        <p:origin x="-1482" y="-84"/>
      </p:cViewPr>
      <p:guideLst>
        <p:guide orient="horz" pos="15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3FCEF48A-BB24-4AE5-9CE6-A09A897B3D5E}" type="datetime1">
              <a:rPr lang="ja-JP" altLang="en-US" smtClean="0">
                <a:solidFill>
                  <a:srgbClr val="000000"/>
                </a:solidFill>
              </a:rPr>
              <a:pPr>
                <a:defRPr/>
              </a:pPr>
              <a:t>2016/4/26</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1D4E4FE3-6051-4183-9C69-9D0B77AD81AD}"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38FAFA93-93B8-4178-AF8F-E0326F04200B}"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075C4483-DCEB-4E49-8490-5A0C87C81B61}"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772F4995-5515-4428-AD24-436DAB01575C}" type="datetime1">
              <a:rPr lang="ja-JP" altLang="en-US" smtClean="0">
                <a:solidFill>
                  <a:srgbClr val="000000"/>
                </a:solidFill>
              </a:rPr>
              <a:pPr>
                <a:defRPr/>
              </a:pPr>
              <a:t>2016/4/26</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7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F93886E-51AB-4DB4-8248-195547A2648F}"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EFDF8B-2AC8-415F-B7FE-D3C3C58ADC0C}" type="slidenum">
              <a:rPr lang="ja-JP" altLang="en-US"/>
              <a:pPr>
                <a:defRPr/>
              </a:pPr>
              <a: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A1055E0-B5CA-4262-89C0-E8429D353326}"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08411C-B7F6-4B40-9225-487C215E7D64}" type="slidenum">
              <a:rPr lang="ja-JP" altLang="en-US"/>
              <a:pPr>
                <a:defRPr/>
              </a:pPr>
              <a:t>‹#›</a:t>
            </a:fld>
            <a:endParaRPr lang="ja-JP" altLang="en-US"/>
          </a:p>
        </p:txBody>
      </p:sp>
      <p:sp>
        <p:nvSpPr>
          <p:cNvPr id="7" name="AutoShape 4"/>
          <p:cNvSpPr>
            <a:spLocks noChangeArrowheads="1"/>
          </p:cNvSpPr>
          <p:nvPr userDrawn="1"/>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334D924-406F-4E30-977A-00439B5B7329}"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673926B-DB81-43BF-A7BA-57C28BDFFBEE}" type="slidenum">
              <a:rPr lang="ja-JP" altLang="en-US"/>
              <a:pPr>
                <a:defRPr/>
              </a:pPr>
              <a: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5814583-3F8C-4E26-B287-38D55C872C0D}"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4AFA667-656C-4A2B-B268-0BB210645409}" type="slidenum">
              <a:rPr lang="ja-JP" altLang="en-US"/>
              <a:pPr>
                <a:defRPr/>
              </a:pPr>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6B0ED8D-7C64-4666-ACBD-6B62F8346E77}" type="datetime1">
              <a:rPr lang="ja-JP" altLang="en-US" smtClean="0"/>
              <a:pPr>
                <a:defRPr/>
              </a:pPr>
              <a:t>2016/4/26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7D3398F-4901-476B-9B79-FA056AA74676}" type="slidenum">
              <a:rPr lang="ja-JP" altLang="en-US"/>
              <a:pPr>
                <a:defRPr/>
              </a:pPr>
              <a: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288B427-3CBB-4FFD-8DA9-026D038C00D7}" type="datetime1">
              <a:rPr lang="ja-JP" altLang="en-US" smtClean="0"/>
              <a:pPr>
                <a:defRPr/>
              </a:pPr>
              <a:t>2016/4/26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288704E-6EFA-41F6-AAC6-FABE3FDC189F}"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FB205830-BD10-43DA-BDEF-4C7310DB2A45}"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07A5620-36BF-4177-AA31-3806B8075409}" type="datetime1">
              <a:rPr lang="ja-JP" altLang="en-US" smtClean="0"/>
              <a:pPr>
                <a:defRPr/>
              </a:pPr>
              <a:t>2016/4/26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AD5E63D-5C85-408A-B1DD-F359174051D3}" type="slidenum">
              <a:rPr lang="ja-JP" altLang="en-US"/>
              <a:pPr>
                <a:defRPr/>
              </a:pPr>
              <a: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CE760EE-849D-4AF1-8FF6-8F9D7505940D}"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64300E-B0DD-4743-B71A-6D022CAA4AC5}" type="slidenum">
              <a:rPr lang="ja-JP" altLang="en-US"/>
              <a:pPr>
                <a:defRPr/>
              </a:pPr>
              <a: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6A2F1B3-956D-4FE1-91BE-44C587B65ACA}"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D996222-4A73-439C-8AF8-BA722E1F0F8A}" type="slidenum">
              <a:rPr lang="ja-JP" altLang="en-US"/>
              <a:pPr>
                <a:defRPr/>
              </a:pPr>
              <a:t>‹#›</a:t>
            </a:fld>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AA44110-15DB-4A53-B3B4-B474FBC63DC1}"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A3A831-4476-41EB-AF52-C3FFED9625D0}" type="slidenum">
              <a:rPr lang="ja-JP" altLang="en-US"/>
              <a:pPr>
                <a:defRPr/>
              </a:pPr>
              <a:t>‹#›</a:t>
            </a:fld>
            <a:endParaRPr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F333B3-7ADB-47C7-AD59-CC7F8924CA3E}"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1D5C43-3C6C-4E9F-B369-74E8B6EE870F}" type="slidenum">
              <a:rPr lang="ja-JP" altLang="en-US"/>
              <a:pPr>
                <a:defRPr/>
              </a:pPr>
              <a:t>‹#›</a:t>
            </a:fld>
            <a:endParaRPr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426" y="274658"/>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3706A58-D59F-4E31-862D-9D61BB93CE2D}" type="datetime1">
              <a:rPr lang="ja-JP" altLang="en-US" smtClean="0"/>
              <a:pPr>
                <a:defRPr/>
              </a:pPr>
              <a:t>2016/4/26</a:t>
            </a:fld>
            <a:endParaRPr lang="en-US" altLang="ja-JP"/>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A6C26CA-2F6A-400B-8DB6-58FE2A35CA43}"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14A249BF-09DF-40CA-9F06-9E6DCDDBF2D5}"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788E44E1-060D-4DD2-ABE3-0E9ED3C91EF1}"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0E26BBED-05E5-48C3-9C99-7C400922A60F}" type="datetime1">
              <a:rPr lang="ja-JP" altLang="en-US" smtClean="0">
                <a:solidFill>
                  <a:srgbClr val="000000"/>
                </a:solidFill>
              </a:rPr>
              <a:pPr>
                <a:defRPr/>
              </a:pPr>
              <a:t>2016/4/26</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B01547D8-6A87-4DA9-B384-C58E55276931}" type="datetime1">
              <a:rPr lang="ja-JP" altLang="en-US" smtClean="0">
                <a:solidFill>
                  <a:srgbClr val="000000"/>
                </a:solidFill>
              </a:rPr>
              <a:pPr>
                <a:defRPr/>
              </a:pPr>
              <a:t>2016/4/26</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9687090E-B032-4B2F-903C-65C6FD0FB6E8}" type="datetime1">
              <a:rPr lang="ja-JP" altLang="en-US" smtClean="0">
                <a:solidFill>
                  <a:srgbClr val="000000"/>
                </a:solidFill>
              </a:rPr>
              <a:pPr>
                <a:defRPr/>
              </a:pPr>
              <a:t>2016/4/26</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solidFill>
                  <a:schemeClr val="tx1"/>
                </a:solidFill>
              </a:defRPr>
            </a:lvl1pPr>
          </a:lstStyle>
          <a:p>
            <a:pPr>
              <a:defRPr/>
            </a:pPr>
            <a:fld id="{A09AF892-E980-4323-9BDD-E0617A133CFC}" type="slidenum">
              <a:rPr lang="en-US" altLang="ja-JP" smtClean="0"/>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2817137E-DA6F-4E92-B736-4D0CD38D3994}"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E5889ABE-88A8-476D-A320-522B864F82C7}"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fld id="{BFBAADD9-C31B-40CA-AA91-49B7964EFFE8}" type="datetime1">
              <a:rPr lang="ja-JP" altLang="en-US" smtClean="0">
                <a:solidFill>
                  <a:srgbClr val="000000"/>
                </a:solidFill>
                <a:latin typeface="Verdana" pitchFamily="34" charset="0"/>
              </a:rPr>
              <a:pPr>
                <a:defRPr/>
              </a:pPr>
              <a:t>2016/4/26</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30"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5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6BA2245A-6A99-49D3-87F2-3AAF9ACF3D8D}" type="datetime1">
              <a:rPr lang="ja-JP" altLang="en-US" smtClean="0"/>
              <a:pPr>
                <a:defRPr/>
              </a:pPr>
              <a:t>2016/4/26</a:t>
            </a:fld>
            <a:endParaRPr lang="ja-JP" altLang="en-US"/>
          </a:p>
        </p:txBody>
      </p:sp>
      <p:sp>
        <p:nvSpPr>
          <p:cNvPr id="5" name="フッター プレースホルダ 4"/>
          <p:cNvSpPr>
            <a:spLocks noGrp="1"/>
          </p:cNvSpPr>
          <p:nvPr>
            <p:ph type="ftr" sz="quarter" idx="3"/>
          </p:nvPr>
        </p:nvSpPr>
        <p:spPr>
          <a:xfrm>
            <a:off x="3124237" y="635675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5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4924563F-111E-4996-9CBE-215F3104493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401" y="2370343"/>
            <a:ext cx="9143999" cy="2062103"/>
          </a:xfrm>
          <a:prstGeom prst="rect">
            <a:avLst/>
          </a:prstGeom>
        </p:spPr>
        <p:txBody>
          <a:bodyPr wrap="square">
            <a:spAutoFit/>
          </a:bodyPr>
          <a:lstStyle/>
          <a:p>
            <a:r>
              <a:rPr lang="en-US" altLang="ja-JP" sz="3200" dirty="0" smtClean="0">
                <a:solidFill>
                  <a:srgbClr val="000000"/>
                </a:solidFill>
                <a:latin typeface="+mn-ea"/>
                <a:ea typeface="+mn-ea"/>
              </a:rPr>
              <a:t>3</a:t>
            </a:r>
            <a:r>
              <a:rPr lang="ja-JP" altLang="en-US" sz="3200" dirty="0" err="1" smtClean="0">
                <a:solidFill>
                  <a:srgbClr val="000000"/>
                </a:solidFill>
                <a:latin typeface="+mn-ea"/>
                <a:ea typeface="+mn-ea"/>
              </a:rPr>
              <a:t>．</a:t>
            </a:r>
            <a:r>
              <a:rPr lang="ja-JP" altLang="en-US" sz="3200" dirty="0" smtClean="0">
                <a:solidFill>
                  <a:srgbClr val="000000"/>
                </a:solidFill>
                <a:latin typeface="+mn-ea"/>
                <a:ea typeface="+mn-ea"/>
              </a:rPr>
              <a:t>平成</a:t>
            </a:r>
            <a:r>
              <a:rPr lang="en-US" altLang="ja-JP" sz="3200" dirty="0" smtClean="0">
                <a:solidFill>
                  <a:srgbClr val="000000"/>
                </a:solidFill>
                <a:latin typeface="+mn-ea"/>
                <a:ea typeface="+mn-ea"/>
              </a:rPr>
              <a:t>27</a:t>
            </a:r>
            <a:r>
              <a:rPr lang="ja-JP" altLang="en-US" sz="3200" dirty="0" smtClean="0">
                <a:solidFill>
                  <a:srgbClr val="000000"/>
                </a:solidFill>
                <a:latin typeface="+mn-ea"/>
                <a:ea typeface="+mn-ea"/>
              </a:rPr>
              <a:t>年度 </a:t>
            </a:r>
            <a:r>
              <a:rPr lang="zh-TW" altLang="en-US" sz="3200" dirty="0" smtClean="0">
                <a:solidFill>
                  <a:srgbClr val="000000"/>
                </a:solidFill>
                <a:latin typeface="ＭＳ ゴシック" pitchFamily="49" charset="-128"/>
                <a:ea typeface="ＭＳ ゴシック" pitchFamily="49" charset="-128"/>
              </a:rPr>
              <a:t>老人保健健康増進等事業</a:t>
            </a:r>
            <a:endParaRPr lang="en-US" altLang="zh-TW" sz="3200" dirty="0" smtClean="0">
              <a:solidFill>
                <a:srgbClr val="000000"/>
              </a:solidFill>
              <a:latin typeface="ＭＳ ゴシック" pitchFamily="49" charset="-128"/>
              <a:ea typeface="ＭＳ ゴシック" pitchFamily="49" charset="-128"/>
            </a:endParaRPr>
          </a:p>
          <a:p>
            <a:r>
              <a:rPr lang="ja-JP" altLang="en-US" sz="3200" dirty="0" smtClean="0">
                <a:solidFill>
                  <a:srgbClr val="000000"/>
                </a:solidFill>
                <a:latin typeface="ＭＳ ゴシック" pitchFamily="49" charset="-128"/>
                <a:ea typeface="ＭＳ ゴシック" pitchFamily="49" charset="-128"/>
              </a:rPr>
              <a:t>　「</a:t>
            </a:r>
            <a:r>
              <a:rPr lang="ja-JP" altLang="en-US" sz="3200" dirty="0" smtClean="0">
                <a:solidFill>
                  <a:srgbClr val="000000"/>
                </a:solidFill>
                <a:latin typeface="+mn-ea"/>
              </a:rPr>
              <a:t>要介護認定における主治医意見書の実態把握　</a:t>
            </a:r>
            <a:endParaRPr lang="en-US" altLang="ja-JP" sz="3200" dirty="0" smtClean="0">
              <a:solidFill>
                <a:srgbClr val="000000"/>
              </a:solidFill>
              <a:latin typeface="+mn-ea"/>
            </a:endParaRPr>
          </a:p>
          <a:p>
            <a:r>
              <a:rPr lang="ja-JP" altLang="en-US" sz="3200" dirty="0" smtClean="0">
                <a:solidFill>
                  <a:srgbClr val="000000"/>
                </a:solidFill>
                <a:latin typeface="+mn-ea"/>
              </a:rPr>
              <a:t>　　   と地域差の要因分析に関する調査研究事業</a:t>
            </a:r>
            <a:r>
              <a:rPr lang="ja-JP" altLang="en-US" sz="3200" dirty="0" smtClean="0">
                <a:solidFill>
                  <a:srgbClr val="000000"/>
                </a:solidFill>
                <a:latin typeface="ＭＳ ゴシック" pitchFamily="49" charset="-128"/>
                <a:ea typeface="ＭＳ ゴシック" pitchFamily="49" charset="-128"/>
              </a:rPr>
              <a:t>」</a:t>
            </a:r>
            <a:endParaRPr lang="en-US" altLang="ja-JP" sz="3200" dirty="0" smtClean="0">
              <a:solidFill>
                <a:srgbClr val="000000"/>
              </a:solidFill>
              <a:latin typeface="ＭＳ ゴシック" pitchFamily="49" charset="-128"/>
              <a:ea typeface="ＭＳ ゴシック" pitchFamily="49" charset="-128"/>
            </a:endParaRPr>
          </a:p>
          <a:p>
            <a:r>
              <a:rPr lang="ja-JP" altLang="en-US" sz="3200" dirty="0" smtClean="0">
                <a:solidFill>
                  <a:srgbClr val="000000"/>
                </a:solidFill>
                <a:latin typeface="ＭＳ ゴシック" pitchFamily="49" charset="-128"/>
                <a:ea typeface="ＭＳ ゴシック" pitchFamily="49" charset="-128"/>
              </a:rPr>
              <a:t>　 の</a:t>
            </a:r>
            <a:r>
              <a:rPr lang="zh-TW" altLang="en-US" sz="3200" dirty="0" smtClean="0">
                <a:solidFill>
                  <a:srgbClr val="000000"/>
                </a:solidFill>
                <a:latin typeface="ＭＳ ゴシック" pitchFamily="49" charset="-128"/>
                <a:ea typeface="ＭＳ ゴシック" pitchFamily="49" charset="-128"/>
              </a:rPr>
              <a:t>報告</a:t>
            </a:r>
            <a:endParaRPr lang="en-US" altLang="ja-JP" sz="3200" dirty="0">
              <a:solidFill>
                <a:srgbClr val="000000"/>
              </a:solidFill>
              <a:latin typeface="+mn-ea"/>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sz="2800" dirty="0" smtClean="0"/>
              <a:t>Ⅰ</a:t>
            </a:r>
            <a:r>
              <a:rPr lang="ja-JP" altLang="en-US" sz="2800" dirty="0" err="1" smtClean="0"/>
              <a:t>．</a:t>
            </a:r>
            <a:r>
              <a:rPr lang="ja-JP" altLang="en-US" sz="2800" dirty="0" smtClean="0"/>
              <a:t>本調査研究の目的</a:t>
            </a:r>
            <a:endParaRPr lang="ja-JP" altLang="en-US" sz="3200" dirty="0" smtClean="0"/>
          </a:p>
        </p:txBody>
      </p:sp>
      <p:sp>
        <p:nvSpPr>
          <p:cNvPr id="4" name="テキスト ボックス 3"/>
          <p:cNvSpPr txBox="1"/>
          <p:nvPr/>
        </p:nvSpPr>
        <p:spPr>
          <a:xfrm>
            <a:off x="615950" y="1542732"/>
            <a:ext cx="7943849" cy="2040559"/>
          </a:xfrm>
          <a:prstGeom prst="rect">
            <a:avLst/>
          </a:prstGeom>
          <a:noFill/>
        </p:spPr>
        <p:txBody>
          <a:bodyPr wrap="square" rtlCol="0">
            <a:spAutoFit/>
          </a:bodyPr>
          <a:lstStyle/>
          <a:p>
            <a:pPr marL="180000" indent="-180000">
              <a:lnSpc>
                <a:spcPct val="110000"/>
              </a:lnSpc>
              <a:spcAft>
                <a:spcPts val="600"/>
              </a:spcAft>
              <a:buFont typeface="Wingdings" pitchFamily="2" charset="2"/>
              <a:buChar char="p"/>
            </a:pPr>
            <a:r>
              <a:rPr lang="ja-JP" altLang="en-US" sz="2000" dirty="0" smtClean="0"/>
              <a:t>認定調査の地域間格差は、制度の公平性を担保する上で重要な課題</a:t>
            </a:r>
            <a:endParaRPr lang="en-US" altLang="ja-JP" sz="2000" dirty="0" smtClean="0"/>
          </a:p>
          <a:p>
            <a:pPr marL="180000" indent="-180000">
              <a:lnSpc>
                <a:spcPct val="110000"/>
              </a:lnSpc>
              <a:spcAft>
                <a:spcPts val="600"/>
              </a:spcAft>
              <a:buFont typeface="Wingdings" pitchFamily="2" charset="2"/>
              <a:buChar char="p"/>
            </a:pPr>
            <a:r>
              <a:rPr kumimoji="1" lang="ja-JP" altLang="en-US" sz="2000" dirty="0" smtClean="0"/>
              <a:t>調査項目の中でも、</a:t>
            </a:r>
            <a:r>
              <a:rPr kumimoji="1" lang="ja-JP" altLang="en-US" sz="2200" dirty="0" smtClean="0">
                <a:solidFill>
                  <a:srgbClr val="0033CC"/>
                </a:solidFill>
                <a:latin typeface="HGPｺﾞｼｯｸE" pitchFamily="50" charset="-128"/>
                <a:ea typeface="HGPｺﾞｼｯｸE" pitchFamily="50" charset="-128"/>
              </a:rPr>
              <a:t>「</a:t>
            </a:r>
            <a:r>
              <a:rPr kumimoji="1" lang="en-US" altLang="ja-JP" sz="2200" dirty="0" smtClean="0">
                <a:solidFill>
                  <a:srgbClr val="0033CC"/>
                </a:solidFill>
                <a:latin typeface="HGPｺﾞｼｯｸE" pitchFamily="50" charset="-128"/>
                <a:ea typeface="HGPｺﾞｼｯｸE" pitchFamily="50" charset="-128"/>
              </a:rPr>
              <a:t>1-1</a:t>
            </a:r>
            <a:r>
              <a:rPr kumimoji="1" lang="ja-JP" altLang="en-US" sz="2200" dirty="0" smtClean="0">
                <a:solidFill>
                  <a:srgbClr val="0033CC"/>
                </a:solidFill>
                <a:latin typeface="HGPｺﾞｼｯｸE" pitchFamily="50" charset="-128"/>
                <a:ea typeface="HGPｺﾞｼｯｸE" pitchFamily="50" charset="-128"/>
              </a:rPr>
              <a:t>麻痺等の有無（下肢）」「</a:t>
            </a:r>
            <a:r>
              <a:rPr kumimoji="1" lang="en-US" altLang="ja-JP" sz="2200" dirty="0" smtClean="0">
                <a:solidFill>
                  <a:srgbClr val="0033CC"/>
                </a:solidFill>
                <a:latin typeface="HGPｺﾞｼｯｸE" pitchFamily="50" charset="-128"/>
                <a:ea typeface="HGPｺﾞｼｯｸE" pitchFamily="50" charset="-128"/>
              </a:rPr>
              <a:t>3-4</a:t>
            </a:r>
            <a:r>
              <a:rPr kumimoji="1" lang="ja-JP" altLang="en-US" sz="2200" dirty="0" smtClean="0">
                <a:solidFill>
                  <a:srgbClr val="0033CC"/>
                </a:solidFill>
                <a:latin typeface="HGPｺﾞｼｯｸE" pitchFamily="50" charset="-128"/>
                <a:ea typeface="HGPｺﾞｼｯｸE" pitchFamily="50" charset="-128"/>
              </a:rPr>
              <a:t>短期記憶」</a:t>
            </a:r>
            <a:r>
              <a:rPr kumimoji="1" lang="ja-JP" altLang="en-US" sz="2000" dirty="0" smtClean="0"/>
              <a:t>は、選択率の地域間格差（ばらつき）が大きい</a:t>
            </a:r>
            <a:endParaRPr kumimoji="1" lang="en-US" altLang="ja-JP" sz="2000" dirty="0" smtClean="0"/>
          </a:p>
          <a:p>
            <a:pPr marL="180000" indent="-180000">
              <a:lnSpc>
                <a:spcPct val="110000"/>
              </a:lnSpc>
              <a:spcAft>
                <a:spcPts val="600"/>
              </a:spcAft>
              <a:buFont typeface="Wingdings" pitchFamily="2" charset="2"/>
              <a:buChar char="p"/>
            </a:pPr>
            <a:r>
              <a:rPr lang="ja-JP" altLang="en-US" sz="2000" dirty="0" smtClean="0"/>
              <a:t>「</a:t>
            </a:r>
            <a:r>
              <a:rPr lang="en-US" altLang="ja-JP" sz="2000" dirty="0" smtClean="0"/>
              <a:t>1-1</a:t>
            </a:r>
            <a:r>
              <a:rPr lang="ja-JP" altLang="en-US" sz="2000" dirty="0" smtClean="0"/>
              <a:t>麻痺等の有無（下肢）」の「麻痺あり」、「</a:t>
            </a:r>
            <a:r>
              <a:rPr lang="en-US" altLang="ja-JP" sz="2000" dirty="0" smtClean="0"/>
              <a:t>3-4</a:t>
            </a:r>
            <a:r>
              <a:rPr lang="ja-JP" altLang="en-US" sz="2000" dirty="0" smtClean="0"/>
              <a:t>短期記憶」の「できない」の選択率が高い場合、</a:t>
            </a:r>
            <a:r>
              <a:rPr lang="ja-JP" altLang="en-US" sz="2200" dirty="0" smtClean="0">
                <a:solidFill>
                  <a:srgbClr val="0033CC"/>
                </a:solidFill>
                <a:latin typeface="HGPｺﾞｼｯｸE" pitchFamily="50" charset="-128"/>
                <a:ea typeface="HGPｺﾞｼｯｸE" pitchFamily="50" charset="-128"/>
              </a:rPr>
              <a:t>軽中度の要介護度分布に影響</a:t>
            </a:r>
            <a:r>
              <a:rPr lang="ja-JP" altLang="en-US" sz="2000" dirty="0" smtClean="0"/>
              <a:t>する</a:t>
            </a:r>
            <a:endParaRPr lang="ja-JP" altLang="en-US" sz="2000" dirty="0"/>
          </a:p>
        </p:txBody>
      </p:sp>
      <p:sp>
        <p:nvSpPr>
          <p:cNvPr id="6" name="テキスト ボックス 5"/>
          <p:cNvSpPr txBox="1"/>
          <p:nvPr/>
        </p:nvSpPr>
        <p:spPr>
          <a:xfrm>
            <a:off x="431165" y="4329747"/>
            <a:ext cx="8408670" cy="2089803"/>
          </a:xfrm>
          <a:prstGeom prst="rect">
            <a:avLst/>
          </a:prstGeom>
          <a:noFill/>
        </p:spPr>
        <p:txBody>
          <a:bodyPr wrap="square" rtlCol="0">
            <a:spAutoFit/>
          </a:bodyPr>
          <a:lstStyle/>
          <a:p>
            <a:pPr>
              <a:lnSpc>
                <a:spcPct val="110000"/>
              </a:lnSpc>
            </a:pPr>
            <a:r>
              <a:rPr lang="ja-JP" altLang="en-US" sz="2400" dirty="0" smtClean="0">
                <a:solidFill>
                  <a:srgbClr val="0033CC"/>
                </a:solidFill>
                <a:latin typeface="HGPｺﾞｼｯｸE" pitchFamily="50" charset="-128"/>
                <a:ea typeface="HGPｺﾞｼｯｸE" pitchFamily="50" charset="-128"/>
              </a:rPr>
              <a:t>「</a:t>
            </a:r>
            <a:r>
              <a:rPr lang="en-US" altLang="ja-JP" sz="2400" dirty="0" smtClean="0">
                <a:solidFill>
                  <a:srgbClr val="0033CC"/>
                </a:solidFill>
                <a:latin typeface="HGPｺﾞｼｯｸE" pitchFamily="50" charset="-128"/>
                <a:ea typeface="HGPｺﾞｼｯｸE" pitchFamily="50" charset="-128"/>
              </a:rPr>
              <a:t>1-1</a:t>
            </a:r>
            <a:r>
              <a:rPr lang="ja-JP" altLang="en-US" sz="2400" dirty="0" smtClean="0">
                <a:solidFill>
                  <a:srgbClr val="0033CC"/>
                </a:solidFill>
                <a:latin typeface="HGPｺﾞｼｯｸE" pitchFamily="50" charset="-128"/>
                <a:ea typeface="HGPｺﾞｼｯｸE" pitchFamily="50" charset="-128"/>
              </a:rPr>
              <a:t>麻痺等の有無（下肢）」の「麻痺あり」</a:t>
            </a:r>
            <a:endParaRPr lang="en-US" altLang="ja-JP" sz="2400" dirty="0" smtClean="0">
              <a:solidFill>
                <a:srgbClr val="0033CC"/>
              </a:solidFill>
              <a:latin typeface="HGPｺﾞｼｯｸE" pitchFamily="50" charset="-128"/>
              <a:ea typeface="HGPｺﾞｼｯｸE" pitchFamily="50" charset="-128"/>
            </a:endParaRPr>
          </a:p>
          <a:p>
            <a:pPr>
              <a:lnSpc>
                <a:spcPct val="110000"/>
              </a:lnSpc>
            </a:pPr>
            <a:r>
              <a:rPr lang="ja-JP" altLang="en-US" sz="2400" dirty="0" smtClean="0">
                <a:solidFill>
                  <a:srgbClr val="0033CC"/>
                </a:solidFill>
                <a:latin typeface="HGPｺﾞｼｯｸE" pitchFamily="50" charset="-128"/>
                <a:ea typeface="HGPｺﾞｼｯｸE" pitchFamily="50" charset="-128"/>
              </a:rPr>
              <a:t>「</a:t>
            </a:r>
            <a:r>
              <a:rPr lang="en-US" altLang="ja-JP" sz="2400" dirty="0" smtClean="0">
                <a:solidFill>
                  <a:srgbClr val="0033CC"/>
                </a:solidFill>
                <a:latin typeface="HGPｺﾞｼｯｸE" pitchFamily="50" charset="-128"/>
                <a:ea typeface="HGPｺﾞｼｯｸE" pitchFamily="50" charset="-128"/>
              </a:rPr>
              <a:t>3-4</a:t>
            </a:r>
            <a:r>
              <a:rPr lang="ja-JP" altLang="en-US" sz="2400" dirty="0" smtClean="0">
                <a:solidFill>
                  <a:srgbClr val="0033CC"/>
                </a:solidFill>
                <a:latin typeface="HGPｺﾞｼｯｸE" pitchFamily="50" charset="-128"/>
                <a:ea typeface="HGPｺﾞｼｯｸE" pitchFamily="50" charset="-128"/>
              </a:rPr>
              <a:t>短期記憶」の「できない」</a:t>
            </a:r>
            <a:endParaRPr lang="en-US" altLang="ja-JP" sz="2400" dirty="0" smtClean="0">
              <a:solidFill>
                <a:srgbClr val="0033CC"/>
              </a:solidFill>
              <a:latin typeface="HGPｺﾞｼｯｸE" pitchFamily="50" charset="-128"/>
              <a:ea typeface="HGPｺﾞｼｯｸE" pitchFamily="50" charset="-128"/>
            </a:endParaRPr>
          </a:p>
          <a:p>
            <a:pPr>
              <a:lnSpc>
                <a:spcPct val="110000"/>
              </a:lnSpc>
            </a:pPr>
            <a:r>
              <a:rPr lang="ja-JP" altLang="en-US" sz="2400" dirty="0" smtClean="0">
                <a:solidFill>
                  <a:srgbClr val="0033CC"/>
                </a:solidFill>
                <a:latin typeface="HGPｺﾞｼｯｸE" pitchFamily="50" charset="-128"/>
                <a:ea typeface="HGPｺﾞｼｯｸE" pitchFamily="50" charset="-128"/>
              </a:rPr>
              <a:t>の選択率の上昇に影響を与えている要因を把握する</a:t>
            </a:r>
            <a:endParaRPr lang="en-US" altLang="ja-JP" sz="2400" dirty="0" smtClean="0">
              <a:solidFill>
                <a:srgbClr val="0033CC"/>
              </a:solidFill>
              <a:latin typeface="HGPｺﾞｼｯｸE" pitchFamily="50" charset="-128"/>
              <a:ea typeface="HGPｺﾞｼｯｸE" pitchFamily="50" charset="-128"/>
            </a:endParaRPr>
          </a:p>
          <a:p>
            <a:pPr>
              <a:lnSpc>
                <a:spcPct val="110000"/>
              </a:lnSpc>
            </a:pPr>
            <a:r>
              <a:rPr lang="ja-JP" altLang="en-US" sz="2200" dirty="0" smtClean="0"/>
              <a:t>ことを目的として、自治体の認定調査員等を対象に、</a:t>
            </a:r>
            <a:endParaRPr lang="en-US" altLang="ja-JP" sz="2200" dirty="0" smtClean="0"/>
          </a:p>
          <a:p>
            <a:pPr>
              <a:lnSpc>
                <a:spcPct val="110000"/>
              </a:lnSpc>
            </a:pPr>
            <a:r>
              <a:rPr lang="ja-JP" altLang="en-US" sz="2200" dirty="0" smtClean="0"/>
              <a:t>調査方法・判断基準に関するヒアリング調査・アンケート調査を実施</a:t>
            </a:r>
            <a:endParaRPr kumimoji="1" lang="ja-JP" altLang="en-US" sz="2200" dirty="0"/>
          </a:p>
        </p:txBody>
      </p:sp>
      <p:sp>
        <p:nvSpPr>
          <p:cNvPr id="7" name="二等辺三角形 6"/>
          <p:cNvSpPr/>
          <p:nvPr/>
        </p:nvSpPr>
        <p:spPr>
          <a:xfrm flipV="1">
            <a:off x="2390774" y="3771900"/>
            <a:ext cx="4394200" cy="381168"/>
          </a:xfrm>
          <a:prstGeom prst="triangl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90909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sz="2800" dirty="0" smtClean="0"/>
              <a:t>Ⅱ-1</a:t>
            </a:r>
            <a:r>
              <a:rPr lang="ja-JP" altLang="en-US" sz="2800" dirty="0" err="1" smtClean="0"/>
              <a:t>．</a:t>
            </a:r>
            <a:r>
              <a:rPr lang="ja-JP" altLang="en-US" sz="2800" dirty="0" smtClean="0"/>
              <a:t>選択率のばらつきの状況</a:t>
            </a:r>
            <a:r>
              <a:rPr lang="ja-JP" altLang="en-US" sz="2000" dirty="0" smtClean="0"/>
              <a:t>－下肢麻痺（左）</a:t>
            </a:r>
          </a:p>
        </p:txBody>
      </p:sp>
      <p:pic>
        <p:nvPicPr>
          <p:cNvPr id="5" name="図 4"/>
          <p:cNvPicPr>
            <a:picLocks noChangeAspect="1"/>
          </p:cNvPicPr>
          <p:nvPr/>
        </p:nvPicPr>
        <p:blipFill>
          <a:blip r:embed="rId3" cstate="print"/>
          <a:srcRect/>
          <a:stretch>
            <a:fillRect/>
          </a:stretch>
        </p:blipFill>
        <p:spPr bwMode="auto">
          <a:xfrm>
            <a:off x="320671" y="1895251"/>
            <a:ext cx="8494994" cy="3768621"/>
          </a:xfrm>
          <a:prstGeom prst="rect">
            <a:avLst/>
          </a:prstGeom>
          <a:noFill/>
          <a:ln w="9525">
            <a:noFill/>
            <a:miter lim="800000"/>
            <a:headEnd/>
            <a:tailEnd/>
          </a:ln>
        </p:spPr>
      </p:pic>
      <p:sp>
        <p:nvSpPr>
          <p:cNvPr id="4" name="テキスト ボックス 3"/>
          <p:cNvSpPr txBox="1"/>
          <p:nvPr/>
        </p:nvSpPr>
        <p:spPr>
          <a:xfrm>
            <a:off x="6743700" y="1897380"/>
            <a:ext cx="1930337" cy="369332"/>
          </a:xfrm>
          <a:prstGeom prst="rect">
            <a:avLst/>
          </a:prstGeom>
          <a:solidFill>
            <a:srgbClr val="E7F3FF"/>
          </a:solidFill>
          <a:ln w="19050">
            <a:noFill/>
          </a:ln>
        </p:spPr>
        <p:txBody>
          <a:bodyPr wrap="none" rtlCol="0">
            <a:spAutoFit/>
          </a:bodyPr>
          <a:lstStyle/>
          <a:p>
            <a:r>
              <a:rPr kumimoji="1" lang="en-US" altLang="ja-JP" dirty="0" smtClean="0"/>
              <a:t>【</a:t>
            </a:r>
            <a:r>
              <a:rPr kumimoji="1" lang="ja-JP" altLang="en-US" dirty="0" smtClean="0"/>
              <a:t>標準偏差</a:t>
            </a:r>
            <a:r>
              <a:rPr kumimoji="1" lang="en-US" altLang="ja-JP" dirty="0" smtClean="0"/>
              <a:t>σ】12.0</a:t>
            </a:r>
            <a:endParaRPr kumimoji="1" lang="ja-JP" altLang="en-US" dirty="0"/>
          </a:p>
        </p:txBody>
      </p:sp>
      <p:cxnSp>
        <p:nvCxnSpPr>
          <p:cNvPr id="7" name="直線コネクタ 6"/>
          <p:cNvCxnSpPr/>
          <p:nvPr/>
        </p:nvCxnSpPr>
        <p:spPr>
          <a:xfrm>
            <a:off x="3644900" y="2623820"/>
            <a:ext cx="0" cy="25781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679700" y="3017520"/>
            <a:ext cx="0" cy="21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549900" y="3741420"/>
            <a:ext cx="0" cy="1440000"/>
          </a:xfrm>
          <a:prstGeom prst="line">
            <a:avLst/>
          </a:prstGeom>
          <a:ln w="38100">
            <a:solidFill>
              <a:srgbClr val="FF8585"/>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597400" y="3030220"/>
            <a:ext cx="0" cy="2160000"/>
          </a:xfrm>
          <a:prstGeom prst="line">
            <a:avLst/>
          </a:prstGeom>
          <a:ln w="38100">
            <a:solidFill>
              <a:srgbClr val="6699FF"/>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714500" y="3741420"/>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735164" y="2491591"/>
            <a:ext cx="1072730" cy="523220"/>
          </a:xfrm>
          <a:prstGeom prst="rect">
            <a:avLst/>
          </a:prstGeom>
          <a:solidFill>
            <a:schemeClr val="bg1"/>
          </a:solidFill>
        </p:spPr>
        <p:txBody>
          <a:bodyPr wrap="none" rtlCol="0">
            <a:spAutoFit/>
          </a:bodyPr>
          <a:lstStyle/>
          <a:p>
            <a:pPr algn="ctr"/>
            <a:r>
              <a:rPr kumimoji="1" lang="en-US" altLang="ja-JP" sz="1400" dirty="0" smtClean="0"/>
              <a:t>【</a:t>
            </a:r>
            <a:r>
              <a:rPr kumimoji="1" lang="ja-JP" altLang="en-US" sz="1400" dirty="0" smtClean="0"/>
              <a:t>平均値</a:t>
            </a:r>
            <a:r>
              <a:rPr kumimoji="1" lang="en-US" altLang="ja-JP" sz="1400" dirty="0" smtClean="0"/>
              <a:t>-σ】</a:t>
            </a:r>
          </a:p>
          <a:p>
            <a:pPr algn="ctr"/>
            <a:r>
              <a:rPr kumimoji="1" lang="en-US" altLang="ja-JP" sz="1400" dirty="0" smtClean="0"/>
              <a:t>25.0</a:t>
            </a:r>
            <a:r>
              <a:rPr kumimoji="1" lang="ja-JP" altLang="en-US" sz="1400" dirty="0" smtClean="0"/>
              <a:t>％</a:t>
            </a:r>
            <a:endParaRPr kumimoji="1" lang="ja-JP" altLang="en-US" sz="1400" dirty="0"/>
          </a:p>
        </p:txBody>
      </p:sp>
      <p:sp>
        <p:nvSpPr>
          <p:cNvPr id="17" name="テキスト ボックス 16"/>
          <p:cNvSpPr txBox="1"/>
          <p:nvPr/>
        </p:nvSpPr>
        <p:spPr>
          <a:xfrm>
            <a:off x="1126671" y="3215024"/>
            <a:ext cx="1172116" cy="523220"/>
          </a:xfrm>
          <a:prstGeom prst="rect">
            <a:avLst/>
          </a:prstGeom>
          <a:solidFill>
            <a:schemeClr val="bg1"/>
          </a:solidFill>
        </p:spPr>
        <p:txBody>
          <a:bodyPr wrap="none" rtlCol="0">
            <a:spAutoFit/>
          </a:bodyPr>
          <a:lstStyle/>
          <a:p>
            <a:pPr algn="ctr"/>
            <a:r>
              <a:rPr kumimoji="1" lang="en-US" altLang="ja-JP" sz="1400" dirty="0" smtClean="0"/>
              <a:t>【</a:t>
            </a:r>
            <a:r>
              <a:rPr kumimoji="1" lang="ja-JP" altLang="en-US" sz="1400" dirty="0" smtClean="0"/>
              <a:t>平均値</a:t>
            </a:r>
            <a:r>
              <a:rPr kumimoji="1" lang="en-US" altLang="ja-JP" sz="1400" dirty="0" smtClean="0"/>
              <a:t>-2σ】</a:t>
            </a:r>
          </a:p>
          <a:p>
            <a:pPr algn="ctr"/>
            <a:r>
              <a:rPr kumimoji="1" lang="en-US" altLang="ja-JP" sz="1400" dirty="0" smtClean="0"/>
              <a:t>13.0</a:t>
            </a:r>
            <a:r>
              <a:rPr kumimoji="1" lang="ja-JP" altLang="en-US" sz="1400" dirty="0" smtClean="0"/>
              <a:t>％</a:t>
            </a:r>
            <a:endParaRPr kumimoji="1" lang="ja-JP" altLang="en-US" sz="1400" dirty="0"/>
          </a:p>
        </p:txBody>
      </p:sp>
      <p:sp>
        <p:nvSpPr>
          <p:cNvPr id="18" name="テキスト ボックス 17"/>
          <p:cNvSpPr txBox="1"/>
          <p:nvPr/>
        </p:nvSpPr>
        <p:spPr>
          <a:xfrm>
            <a:off x="4303522" y="2491591"/>
            <a:ext cx="1117614" cy="523220"/>
          </a:xfrm>
          <a:prstGeom prst="rect">
            <a:avLst/>
          </a:prstGeom>
          <a:solidFill>
            <a:schemeClr val="bg1"/>
          </a:solidFill>
          <a:ln w="19050">
            <a:solidFill>
              <a:srgbClr val="6699FF"/>
            </a:solidFill>
          </a:ln>
        </p:spPr>
        <p:txBody>
          <a:bodyPr wrap="none" rtlCol="0">
            <a:spAutoFit/>
          </a:bodyPr>
          <a:lstStyle/>
          <a:p>
            <a:pPr algn="ctr"/>
            <a:r>
              <a:rPr kumimoji="1" lang="en-US" altLang="ja-JP" sz="1400" dirty="0" smtClean="0"/>
              <a:t>【</a:t>
            </a:r>
            <a:r>
              <a:rPr kumimoji="1" lang="ja-JP" altLang="en-US" sz="1400" dirty="0" smtClean="0"/>
              <a:t>平均値</a:t>
            </a:r>
            <a:r>
              <a:rPr kumimoji="1" lang="en-US" altLang="ja-JP" sz="1400" dirty="0" smtClean="0"/>
              <a:t>+σ】</a:t>
            </a:r>
          </a:p>
          <a:p>
            <a:pPr algn="ctr"/>
            <a:r>
              <a:rPr kumimoji="1" lang="en-US" altLang="ja-JP" sz="1400" dirty="0" smtClean="0"/>
              <a:t>49.0</a:t>
            </a:r>
            <a:r>
              <a:rPr kumimoji="1" lang="ja-JP" altLang="en-US" sz="1400" dirty="0" smtClean="0"/>
              <a:t>％</a:t>
            </a:r>
            <a:endParaRPr kumimoji="1" lang="ja-JP" altLang="en-US" sz="1400" dirty="0"/>
          </a:p>
        </p:txBody>
      </p:sp>
      <p:sp>
        <p:nvSpPr>
          <p:cNvPr id="19" name="テキスト ボックス 18"/>
          <p:cNvSpPr txBox="1"/>
          <p:nvPr/>
        </p:nvSpPr>
        <p:spPr>
          <a:xfrm>
            <a:off x="4890489" y="3215024"/>
            <a:ext cx="1366080" cy="584775"/>
          </a:xfrm>
          <a:prstGeom prst="rect">
            <a:avLst/>
          </a:prstGeom>
          <a:solidFill>
            <a:schemeClr val="bg1"/>
          </a:solidFill>
          <a:ln w="19050">
            <a:solidFill>
              <a:srgbClr val="FF8585"/>
            </a:solidFill>
          </a:ln>
        </p:spPr>
        <p:txBody>
          <a:bodyPr wrap="none" rtlCol="0">
            <a:spAutoFit/>
          </a:bodyPr>
          <a:lstStyle/>
          <a:p>
            <a:pPr algn="ctr"/>
            <a:r>
              <a:rPr kumimoji="1" lang="en-US" altLang="ja-JP" sz="1600" dirty="0" smtClean="0"/>
              <a:t>【</a:t>
            </a:r>
            <a:r>
              <a:rPr kumimoji="1" lang="ja-JP" altLang="en-US" sz="1600" dirty="0" smtClean="0"/>
              <a:t>平均値</a:t>
            </a:r>
            <a:r>
              <a:rPr lang="en-US" altLang="ja-JP" sz="1600" dirty="0" smtClean="0"/>
              <a:t>+</a:t>
            </a:r>
            <a:r>
              <a:rPr kumimoji="1" lang="en-US" altLang="ja-JP" sz="1600" dirty="0" smtClean="0"/>
              <a:t>2σ】</a:t>
            </a:r>
          </a:p>
          <a:p>
            <a:pPr algn="ctr"/>
            <a:r>
              <a:rPr kumimoji="1" lang="en-US" altLang="ja-JP" sz="1600" dirty="0" smtClean="0"/>
              <a:t>61.0</a:t>
            </a:r>
            <a:r>
              <a:rPr kumimoji="1" lang="ja-JP" altLang="en-US" sz="1600" dirty="0" smtClean="0"/>
              <a:t>％</a:t>
            </a:r>
            <a:endParaRPr kumimoji="1" lang="ja-JP" altLang="en-US" sz="1600" dirty="0"/>
          </a:p>
        </p:txBody>
      </p:sp>
      <p:sp>
        <p:nvSpPr>
          <p:cNvPr id="20" name="正方形/長方形 19"/>
          <p:cNvSpPr/>
          <p:nvPr/>
        </p:nvSpPr>
        <p:spPr>
          <a:xfrm>
            <a:off x="3873500" y="1785620"/>
            <a:ext cx="1524000" cy="48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140427" y="2033052"/>
            <a:ext cx="1005404" cy="584775"/>
          </a:xfrm>
          <a:prstGeom prst="rect">
            <a:avLst/>
          </a:prstGeom>
          <a:solidFill>
            <a:schemeClr val="bg1"/>
          </a:solidFill>
          <a:ln w="19050">
            <a:solidFill>
              <a:schemeClr val="bg1">
                <a:lumMod val="50000"/>
              </a:schemeClr>
            </a:solidFill>
          </a:ln>
        </p:spPr>
        <p:txBody>
          <a:bodyPr wrap="none" rtlCol="0">
            <a:spAutoFit/>
          </a:bodyPr>
          <a:lstStyle/>
          <a:p>
            <a:pPr algn="ctr"/>
            <a:r>
              <a:rPr kumimoji="1" lang="en-US" altLang="ja-JP" sz="1600" dirty="0" smtClean="0"/>
              <a:t>【</a:t>
            </a:r>
            <a:r>
              <a:rPr kumimoji="1" lang="ja-JP" altLang="en-US" sz="1600" dirty="0" smtClean="0"/>
              <a:t>平均値</a:t>
            </a:r>
            <a:r>
              <a:rPr kumimoji="1" lang="en-US" altLang="ja-JP" sz="1600" dirty="0" smtClean="0"/>
              <a:t>】</a:t>
            </a:r>
          </a:p>
          <a:p>
            <a:pPr algn="ctr"/>
            <a:r>
              <a:rPr kumimoji="1" lang="en-US" altLang="ja-JP" sz="1600" dirty="0" smtClean="0"/>
              <a:t>37.0</a:t>
            </a:r>
            <a:r>
              <a:rPr kumimoji="1" lang="ja-JP" altLang="en-US" sz="1600" dirty="0" smtClean="0"/>
              <a:t>％</a:t>
            </a:r>
            <a:endParaRPr kumimoji="1" lang="ja-JP" altLang="en-US" sz="1600" dirty="0"/>
          </a:p>
        </p:txBody>
      </p:sp>
      <p:sp>
        <p:nvSpPr>
          <p:cNvPr id="21" name="テキスト ボックス 20"/>
          <p:cNvSpPr txBox="1"/>
          <p:nvPr/>
        </p:nvSpPr>
        <p:spPr>
          <a:xfrm>
            <a:off x="700454" y="5951220"/>
            <a:ext cx="1770549" cy="369332"/>
          </a:xfrm>
          <a:prstGeom prst="rect">
            <a:avLst/>
          </a:prstGeom>
          <a:solidFill>
            <a:srgbClr val="E7F3FF"/>
          </a:solidFill>
          <a:ln w="19050">
            <a:noFill/>
          </a:ln>
        </p:spPr>
        <p:txBody>
          <a:bodyPr wrap="none" rtlCol="0">
            <a:spAutoFit/>
          </a:bodyPr>
          <a:lstStyle/>
          <a:p>
            <a:pPr algn="ctr"/>
            <a:r>
              <a:rPr kumimoji="1" lang="en-US" altLang="ja-JP" dirty="0" smtClean="0"/>
              <a:t>【</a:t>
            </a:r>
            <a:r>
              <a:rPr kumimoji="1" lang="ja-JP" altLang="en-US" dirty="0" smtClean="0"/>
              <a:t>最小値</a:t>
            </a:r>
            <a:r>
              <a:rPr kumimoji="1" lang="en-US" altLang="ja-JP" dirty="0" smtClean="0"/>
              <a:t>】11.0</a:t>
            </a:r>
            <a:r>
              <a:rPr kumimoji="1" lang="ja-JP" altLang="en-US" dirty="0" smtClean="0"/>
              <a:t>％</a:t>
            </a:r>
            <a:endParaRPr kumimoji="1" lang="ja-JP" altLang="en-US" dirty="0"/>
          </a:p>
        </p:txBody>
      </p:sp>
      <p:sp>
        <p:nvSpPr>
          <p:cNvPr id="22" name="テキスト ボックス 21"/>
          <p:cNvSpPr txBox="1"/>
          <p:nvPr/>
        </p:nvSpPr>
        <p:spPr>
          <a:xfrm>
            <a:off x="6292594" y="5951220"/>
            <a:ext cx="1787670" cy="369332"/>
          </a:xfrm>
          <a:prstGeom prst="rect">
            <a:avLst/>
          </a:prstGeom>
          <a:solidFill>
            <a:srgbClr val="E7F3FF"/>
          </a:solidFill>
          <a:ln w="19050">
            <a:noFill/>
          </a:ln>
        </p:spPr>
        <p:txBody>
          <a:bodyPr wrap="none" rtlCol="0">
            <a:spAutoFit/>
          </a:bodyPr>
          <a:lstStyle/>
          <a:p>
            <a:pPr algn="ctr"/>
            <a:r>
              <a:rPr kumimoji="1" lang="en-US" altLang="ja-JP" dirty="0" smtClean="0"/>
              <a:t>【</a:t>
            </a:r>
            <a:r>
              <a:rPr lang="ja-JP" altLang="en-US" dirty="0" smtClean="0"/>
              <a:t>最大値</a:t>
            </a:r>
            <a:r>
              <a:rPr kumimoji="1" lang="en-US" altLang="ja-JP" dirty="0" smtClean="0"/>
              <a:t>】81.3</a:t>
            </a:r>
            <a:r>
              <a:rPr kumimoji="1" lang="ja-JP" altLang="en-US" dirty="0" smtClean="0"/>
              <a:t>％</a:t>
            </a:r>
            <a:endParaRPr kumimoji="1" lang="ja-JP" altLang="en-US" dirty="0"/>
          </a:p>
        </p:txBody>
      </p:sp>
      <p:sp>
        <p:nvSpPr>
          <p:cNvPr id="23" name="下矢印 22"/>
          <p:cNvSpPr/>
          <p:nvPr/>
        </p:nvSpPr>
        <p:spPr>
          <a:xfrm flipV="1">
            <a:off x="1397000" y="5519420"/>
            <a:ext cx="330200" cy="4064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23"/>
          <p:cNvSpPr/>
          <p:nvPr/>
        </p:nvSpPr>
        <p:spPr>
          <a:xfrm flipV="1">
            <a:off x="6997700" y="5519420"/>
            <a:ext cx="330200" cy="4064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上下矢印 25"/>
          <p:cNvSpPr/>
          <p:nvPr/>
        </p:nvSpPr>
        <p:spPr>
          <a:xfrm rot="16200000" flipV="1">
            <a:off x="6387876" y="3624713"/>
            <a:ext cx="370061" cy="2020614"/>
          </a:xfrm>
          <a:prstGeom prst="upDownArrow">
            <a:avLst/>
          </a:prstGeom>
          <a:solidFill>
            <a:srgbClr val="FF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p:cNvSpPr txBox="1"/>
          <p:nvPr/>
        </p:nvSpPr>
        <p:spPr>
          <a:xfrm>
            <a:off x="5756637" y="3875424"/>
            <a:ext cx="1632538" cy="584775"/>
          </a:xfrm>
          <a:prstGeom prst="rect">
            <a:avLst/>
          </a:prstGeom>
          <a:solidFill>
            <a:srgbClr val="FF8585"/>
          </a:solidFill>
        </p:spPr>
        <p:txBody>
          <a:bodyPr wrap="square" rtlCol="0">
            <a:spAutoFit/>
          </a:bodyPr>
          <a:lstStyle/>
          <a:p>
            <a:pPr algn="ctr"/>
            <a:r>
              <a:rPr kumimoji="1" lang="ja-JP" altLang="en-US" sz="1600" b="1" dirty="0" smtClean="0">
                <a:solidFill>
                  <a:schemeClr val="bg1"/>
                </a:solidFill>
              </a:rPr>
              <a:t>選択率が非常に高い“はずれ値”</a:t>
            </a:r>
            <a:endParaRPr kumimoji="1" lang="ja-JP" altLang="en-US" sz="1600" b="1" dirty="0">
              <a:solidFill>
                <a:schemeClr val="bg1"/>
              </a:solidFill>
            </a:endParaRPr>
          </a:p>
        </p:txBody>
      </p:sp>
      <p:sp>
        <p:nvSpPr>
          <p:cNvPr id="25" name="テキスト ボックス 24"/>
          <p:cNvSpPr txBox="1"/>
          <p:nvPr/>
        </p:nvSpPr>
        <p:spPr>
          <a:xfrm>
            <a:off x="3075940" y="1405768"/>
            <a:ext cx="3001143" cy="307777"/>
          </a:xfrm>
          <a:prstGeom prst="rect">
            <a:avLst/>
          </a:prstGeom>
          <a:noFill/>
        </p:spPr>
        <p:txBody>
          <a:bodyPr wrap="none" rtlCol="0">
            <a:spAutoFit/>
          </a:bodyPr>
          <a:lstStyle/>
          <a:p>
            <a:r>
              <a:rPr kumimoji="1" lang="ja-JP" altLang="en-US" sz="1400" dirty="0" smtClean="0"/>
              <a:t>下肢麻痺（左）「あり」の選択率の分布</a:t>
            </a:r>
            <a:endParaRPr kumimoji="1" lang="ja-JP" altLang="en-US" sz="1400" dirty="0"/>
          </a:p>
        </p:txBody>
      </p:sp>
      <p:sp>
        <p:nvSpPr>
          <p:cNvPr id="28" name="テキスト ボックス 27"/>
          <p:cNvSpPr txBox="1"/>
          <p:nvPr/>
        </p:nvSpPr>
        <p:spPr>
          <a:xfrm>
            <a:off x="4295140" y="5561208"/>
            <a:ext cx="748923" cy="261610"/>
          </a:xfrm>
          <a:prstGeom prst="rect">
            <a:avLst/>
          </a:prstGeom>
          <a:noFill/>
        </p:spPr>
        <p:txBody>
          <a:bodyPr wrap="none" rtlCol="0">
            <a:spAutoFit/>
          </a:bodyPr>
          <a:lstStyle/>
          <a:p>
            <a:r>
              <a:rPr kumimoji="1" lang="ja-JP" altLang="en-US" sz="1100" dirty="0" smtClean="0"/>
              <a:t>（選択率）</a:t>
            </a:r>
            <a:endParaRPr kumimoji="1" lang="ja-JP" altLang="en-US" sz="1100" dirty="0"/>
          </a:p>
        </p:txBody>
      </p:sp>
      <p:sp>
        <p:nvSpPr>
          <p:cNvPr id="29" name="テキスト ボックス 28"/>
          <p:cNvSpPr txBox="1"/>
          <p:nvPr/>
        </p:nvSpPr>
        <p:spPr>
          <a:xfrm>
            <a:off x="393700" y="2005208"/>
            <a:ext cx="889987" cy="261610"/>
          </a:xfrm>
          <a:prstGeom prst="rect">
            <a:avLst/>
          </a:prstGeom>
          <a:solidFill>
            <a:schemeClr val="bg1"/>
          </a:solidFill>
        </p:spPr>
        <p:txBody>
          <a:bodyPr wrap="none" rtlCol="0">
            <a:spAutoFit/>
          </a:bodyPr>
          <a:lstStyle/>
          <a:p>
            <a:r>
              <a:rPr kumimoji="1" lang="ja-JP" altLang="en-US" sz="1100" dirty="0" smtClean="0"/>
              <a:t>（市町村数）</a:t>
            </a:r>
            <a:endParaRPr kumimoji="1" lang="ja-JP" altLang="en-US" sz="1100" dirty="0"/>
          </a:p>
        </p:txBody>
      </p:sp>
    </p:spTree>
    <p:extLst>
      <p:ext uri="{BB962C8B-B14F-4D97-AF65-F5344CB8AC3E}">
        <p14:creationId xmlns:p14="http://schemas.microsoft.com/office/powerpoint/2010/main" val="1818141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sz="2800" dirty="0" smtClean="0"/>
              <a:t>Ⅱ-2</a:t>
            </a:r>
            <a:r>
              <a:rPr lang="ja-JP" altLang="en-US" sz="2800" dirty="0" err="1" smtClean="0"/>
              <a:t>．</a:t>
            </a:r>
            <a:r>
              <a:rPr lang="ja-JP" altLang="en-US" sz="2800" dirty="0" smtClean="0"/>
              <a:t>選択率のばらつきの状況</a:t>
            </a:r>
            <a:r>
              <a:rPr lang="ja-JP" altLang="en-US" sz="2000" dirty="0" smtClean="0"/>
              <a:t>－下肢麻痺（右）</a:t>
            </a:r>
          </a:p>
        </p:txBody>
      </p:sp>
      <p:pic>
        <p:nvPicPr>
          <p:cNvPr id="4" name="図 3"/>
          <p:cNvPicPr>
            <a:picLocks noChangeAspect="1"/>
          </p:cNvPicPr>
          <p:nvPr/>
        </p:nvPicPr>
        <p:blipFill>
          <a:blip r:embed="rId3" cstate="print"/>
          <a:srcRect/>
          <a:stretch>
            <a:fillRect/>
          </a:stretch>
        </p:blipFill>
        <p:spPr bwMode="auto">
          <a:xfrm>
            <a:off x="342338" y="1862523"/>
            <a:ext cx="8494994" cy="3754637"/>
          </a:xfrm>
          <a:prstGeom prst="rect">
            <a:avLst/>
          </a:prstGeom>
          <a:noFill/>
          <a:ln w="9525">
            <a:noFill/>
            <a:miter lim="800000"/>
            <a:headEnd/>
            <a:tailEnd/>
          </a:ln>
        </p:spPr>
      </p:pic>
      <p:sp>
        <p:nvSpPr>
          <p:cNvPr id="5" name="テキスト ボックス 4"/>
          <p:cNvSpPr txBox="1"/>
          <p:nvPr/>
        </p:nvSpPr>
        <p:spPr>
          <a:xfrm>
            <a:off x="6743700" y="1836420"/>
            <a:ext cx="1930337" cy="369332"/>
          </a:xfrm>
          <a:prstGeom prst="rect">
            <a:avLst/>
          </a:prstGeom>
          <a:solidFill>
            <a:srgbClr val="E7F3FF"/>
          </a:solidFill>
          <a:ln w="19050">
            <a:noFill/>
          </a:ln>
        </p:spPr>
        <p:txBody>
          <a:bodyPr wrap="none" rtlCol="0">
            <a:spAutoFit/>
          </a:bodyPr>
          <a:lstStyle/>
          <a:p>
            <a:r>
              <a:rPr kumimoji="1" lang="en-US" altLang="ja-JP" dirty="0" smtClean="0"/>
              <a:t>【</a:t>
            </a:r>
            <a:r>
              <a:rPr kumimoji="1" lang="ja-JP" altLang="en-US" dirty="0" smtClean="0"/>
              <a:t>標準偏差</a:t>
            </a:r>
            <a:r>
              <a:rPr kumimoji="1" lang="en-US" altLang="ja-JP" dirty="0" smtClean="0"/>
              <a:t>σ】12.0</a:t>
            </a:r>
            <a:endParaRPr kumimoji="1" lang="ja-JP" altLang="en-US" dirty="0"/>
          </a:p>
        </p:txBody>
      </p:sp>
      <p:cxnSp>
        <p:nvCxnSpPr>
          <p:cNvPr id="6" name="直線コネクタ 5"/>
          <p:cNvCxnSpPr/>
          <p:nvPr/>
        </p:nvCxnSpPr>
        <p:spPr>
          <a:xfrm>
            <a:off x="3657600" y="2446020"/>
            <a:ext cx="0" cy="27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2692400" y="3017520"/>
            <a:ext cx="0" cy="21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5588000" y="3741420"/>
            <a:ext cx="0" cy="1440000"/>
          </a:xfrm>
          <a:prstGeom prst="line">
            <a:avLst/>
          </a:prstGeom>
          <a:ln w="38100">
            <a:solidFill>
              <a:srgbClr val="FF8585"/>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4635500" y="3030220"/>
            <a:ext cx="0" cy="2160000"/>
          </a:xfrm>
          <a:prstGeom prst="line">
            <a:avLst/>
          </a:prstGeom>
          <a:ln w="38100">
            <a:solidFill>
              <a:srgbClr val="6699FF"/>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739900" y="3741420"/>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747864" y="2490034"/>
            <a:ext cx="1072730" cy="523220"/>
          </a:xfrm>
          <a:prstGeom prst="rect">
            <a:avLst/>
          </a:prstGeom>
          <a:solidFill>
            <a:schemeClr val="bg1"/>
          </a:solidFill>
        </p:spPr>
        <p:txBody>
          <a:bodyPr wrap="none" rtlCol="0">
            <a:spAutoFit/>
          </a:bodyPr>
          <a:lstStyle/>
          <a:p>
            <a:pPr algn="ctr"/>
            <a:r>
              <a:rPr kumimoji="1" lang="en-US" altLang="ja-JP" sz="1400" dirty="0" smtClean="0"/>
              <a:t>【</a:t>
            </a:r>
            <a:r>
              <a:rPr kumimoji="1" lang="ja-JP" altLang="en-US" sz="1400" dirty="0" smtClean="0"/>
              <a:t>平均値</a:t>
            </a:r>
            <a:r>
              <a:rPr kumimoji="1" lang="en-US" altLang="ja-JP" sz="1400" dirty="0" smtClean="0"/>
              <a:t>-σ】</a:t>
            </a:r>
          </a:p>
          <a:p>
            <a:pPr algn="ctr"/>
            <a:r>
              <a:rPr kumimoji="1" lang="en-US" altLang="ja-JP" sz="1400" dirty="0" smtClean="0"/>
              <a:t>24.7</a:t>
            </a:r>
            <a:r>
              <a:rPr kumimoji="1" lang="ja-JP" altLang="en-US" sz="1400" dirty="0" smtClean="0"/>
              <a:t>％</a:t>
            </a:r>
            <a:endParaRPr kumimoji="1" lang="ja-JP" altLang="en-US" sz="1400" dirty="0"/>
          </a:p>
        </p:txBody>
      </p:sp>
      <p:sp>
        <p:nvSpPr>
          <p:cNvPr id="12" name="テキスト ボックス 11"/>
          <p:cNvSpPr txBox="1"/>
          <p:nvPr/>
        </p:nvSpPr>
        <p:spPr>
          <a:xfrm>
            <a:off x="1152071" y="3119992"/>
            <a:ext cx="1172116" cy="523220"/>
          </a:xfrm>
          <a:prstGeom prst="rect">
            <a:avLst/>
          </a:prstGeom>
          <a:solidFill>
            <a:schemeClr val="bg1"/>
          </a:solidFill>
        </p:spPr>
        <p:txBody>
          <a:bodyPr wrap="none" rtlCol="0">
            <a:spAutoFit/>
          </a:bodyPr>
          <a:lstStyle/>
          <a:p>
            <a:pPr algn="ctr"/>
            <a:r>
              <a:rPr kumimoji="1" lang="en-US" altLang="ja-JP" sz="1400" dirty="0" smtClean="0"/>
              <a:t>【</a:t>
            </a:r>
            <a:r>
              <a:rPr kumimoji="1" lang="ja-JP" altLang="en-US" sz="1400" dirty="0" smtClean="0"/>
              <a:t>平均値</a:t>
            </a:r>
            <a:r>
              <a:rPr kumimoji="1" lang="en-US" altLang="ja-JP" sz="1400" dirty="0" smtClean="0"/>
              <a:t>-2σ】</a:t>
            </a:r>
          </a:p>
          <a:p>
            <a:pPr algn="ctr"/>
            <a:r>
              <a:rPr kumimoji="1" lang="en-US" altLang="ja-JP" sz="1400" dirty="0" smtClean="0"/>
              <a:t>12.7</a:t>
            </a:r>
            <a:r>
              <a:rPr kumimoji="1" lang="ja-JP" altLang="en-US" sz="1400" dirty="0" smtClean="0"/>
              <a:t>％</a:t>
            </a:r>
            <a:endParaRPr kumimoji="1" lang="ja-JP" altLang="en-US" sz="1400" dirty="0"/>
          </a:p>
        </p:txBody>
      </p:sp>
      <p:sp>
        <p:nvSpPr>
          <p:cNvPr id="13" name="テキスト ボックス 12"/>
          <p:cNvSpPr txBox="1"/>
          <p:nvPr/>
        </p:nvSpPr>
        <p:spPr>
          <a:xfrm>
            <a:off x="4341622" y="2490034"/>
            <a:ext cx="1117614" cy="523220"/>
          </a:xfrm>
          <a:prstGeom prst="rect">
            <a:avLst/>
          </a:prstGeom>
          <a:solidFill>
            <a:schemeClr val="bg1"/>
          </a:solidFill>
          <a:ln w="19050">
            <a:solidFill>
              <a:srgbClr val="6699FF"/>
            </a:solidFill>
          </a:ln>
        </p:spPr>
        <p:txBody>
          <a:bodyPr wrap="none" rtlCol="0">
            <a:spAutoFit/>
          </a:bodyPr>
          <a:lstStyle/>
          <a:p>
            <a:pPr algn="ctr"/>
            <a:r>
              <a:rPr kumimoji="1" lang="en-US" altLang="ja-JP" sz="1400" dirty="0" smtClean="0"/>
              <a:t>【</a:t>
            </a:r>
            <a:r>
              <a:rPr kumimoji="1" lang="ja-JP" altLang="en-US" sz="1400" dirty="0" smtClean="0"/>
              <a:t>平均値</a:t>
            </a:r>
            <a:r>
              <a:rPr kumimoji="1" lang="en-US" altLang="ja-JP" sz="1400" dirty="0" smtClean="0"/>
              <a:t>+σ】</a:t>
            </a:r>
          </a:p>
          <a:p>
            <a:pPr algn="ctr"/>
            <a:r>
              <a:rPr kumimoji="1" lang="en-US" altLang="ja-JP" sz="1400" dirty="0" smtClean="0"/>
              <a:t>48.7</a:t>
            </a:r>
            <a:r>
              <a:rPr kumimoji="1" lang="ja-JP" altLang="en-US" sz="1400" dirty="0" smtClean="0"/>
              <a:t>％</a:t>
            </a:r>
            <a:endParaRPr kumimoji="1" lang="ja-JP" altLang="en-US" sz="1400" dirty="0"/>
          </a:p>
        </p:txBody>
      </p:sp>
      <p:sp>
        <p:nvSpPr>
          <p:cNvPr id="14" name="テキスト ボックス 13"/>
          <p:cNvSpPr txBox="1"/>
          <p:nvPr/>
        </p:nvSpPr>
        <p:spPr>
          <a:xfrm>
            <a:off x="4915889" y="3151524"/>
            <a:ext cx="1366080" cy="584775"/>
          </a:xfrm>
          <a:prstGeom prst="rect">
            <a:avLst/>
          </a:prstGeom>
          <a:solidFill>
            <a:schemeClr val="bg1"/>
          </a:solidFill>
          <a:ln w="19050">
            <a:solidFill>
              <a:srgbClr val="FF8585"/>
            </a:solidFill>
          </a:ln>
        </p:spPr>
        <p:txBody>
          <a:bodyPr wrap="none" rtlCol="0">
            <a:spAutoFit/>
          </a:bodyPr>
          <a:lstStyle/>
          <a:p>
            <a:pPr algn="ctr"/>
            <a:r>
              <a:rPr kumimoji="1" lang="en-US" altLang="ja-JP" sz="1600" dirty="0" smtClean="0"/>
              <a:t>【</a:t>
            </a:r>
            <a:r>
              <a:rPr kumimoji="1" lang="ja-JP" altLang="en-US" sz="1600" dirty="0" smtClean="0"/>
              <a:t>平均値</a:t>
            </a:r>
            <a:r>
              <a:rPr lang="en-US" altLang="ja-JP" sz="1600" dirty="0" smtClean="0"/>
              <a:t>+</a:t>
            </a:r>
            <a:r>
              <a:rPr kumimoji="1" lang="en-US" altLang="ja-JP" sz="1600" dirty="0" smtClean="0"/>
              <a:t>2σ】</a:t>
            </a:r>
          </a:p>
          <a:p>
            <a:pPr algn="ctr"/>
            <a:r>
              <a:rPr kumimoji="1" lang="en-US" altLang="ja-JP" sz="1600" dirty="0" smtClean="0"/>
              <a:t>60.7</a:t>
            </a:r>
            <a:r>
              <a:rPr kumimoji="1" lang="ja-JP" altLang="en-US" sz="1600" dirty="0" smtClean="0"/>
              <a:t>％</a:t>
            </a:r>
            <a:endParaRPr kumimoji="1" lang="ja-JP" altLang="en-US" sz="1600" dirty="0"/>
          </a:p>
        </p:txBody>
      </p:sp>
      <p:sp>
        <p:nvSpPr>
          <p:cNvPr id="15" name="正方形/長方形 14"/>
          <p:cNvSpPr/>
          <p:nvPr/>
        </p:nvSpPr>
        <p:spPr>
          <a:xfrm>
            <a:off x="3873500" y="1785620"/>
            <a:ext cx="1524000" cy="48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140426" y="1842552"/>
            <a:ext cx="1005403" cy="584775"/>
          </a:xfrm>
          <a:prstGeom prst="rect">
            <a:avLst/>
          </a:prstGeom>
          <a:solidFill>
            <a:schemeClr val="bg1"/>
          </a:solidFill>
          <a:ln w="19050">
            <a:solidFill>
              <a:schemeClr val="bg1">
                <a:lumMod val="50000"/>
              </a:schemeClr>
            </a:solidFill>
          </a:ln>
        </p:spPr>
        <p:txBody>
          <a:bodyPr wrap="none" rtlCol="0">
            <a:spAutoFit/>
          </a:bodyPr>
          <a:lstStyle/>
          <a:p>
            <a:pPr algn="ctr"/>
            <a:r>
              <a:rPr kumimoji="1" lang="en-US" altLang="ja-JP" sz="1600" dirty="0" smtClean="0"/>
              <a:t>【</a:t>
            </a:r>
            <a:r>
              <a:rPr kumimoji="1" lang="ja-JP" altLang="en-US" sz="1600" dirty="0" smtClean="0"/>
              <a:t>平均値</a:t>
            </a:r>
            <a:r>
              <a:rPr kumimoji="1" lang="en-US" altLang="ja-JP" sz="1600" dirty="0" smtClean="0"/>
              <a:t>】</a:t>
            </a:r>
          </a:p>
          <a:p>
            <a:pPr algn="ctr"/>
            <a:r>
              <a:rPr kumimoji="1" lang="en-US" altLang="ja-JP" sz="1600" dirty="0" smtClean="0"/>
              <a:t>36.7</a:t>
            </a:r>
            <a:r>
              <a:rPr kumimoji="1" lang="ja-JP" altLang="en-US" sz="1600" dirty="0" smtClean="0"/>
              <a:t>％</a:t>
            </a:r>
            <a:endParaRPr kumimoji="1" lang="ja-JP" altLang="en-US" sz="1600" dirty="0"/>
          </a:p>
        </p:txBody>
      </p:sp>
      <p:sp>
        <p:nvSpPr>
          <p:cNvPr id="17" name="テキスト ボックス 16"/>
          <p:cNvSpPr txBox="1"/>
          <p:nvPr/>
        </p:nvSpPr>
        <p:spPr>
          <a:xfrm>
            <a:off x="763954" y="5951220"/>
            <a:ext cx="1770549" cy="369332"/>
          </a:xfrm>
          <a:prstGeom prst="rect">
            <a:avLst/>
          </a:prstGeom>
          <a:solidFill>
            <a:srgbClr val="E7F3FF"/>
          </a:solidFill>
          <a:ln w="19050">
            <a:noFill/>
          </a:ln>
        </p:spPr>
        <p:txBody>
          <a:bodyPr wrap="none" rtlCol="0">
            <a:spAutoFit/>
          </a:bodyPr>
          <a:lstStyle/>
          <a:p>
            <a:pPr algn="ctr"/>
            <a:r>
              <a:rPr kumimoji="1" lang="en-US" altLang="ja-JP" dirty="0" smtClean="0"/>
              <a:t>【</a:t>
            </a:r>
            <a:r>
              <a:rPr kumimoji="1" lang="ja-JP" altLang="en-US" dirty="0" smtClean="0"/>
              <a:t>最小値</a:t>
            </a:r>
            <a:r>
              <a:rPr kumimoji="1" lang="en-US" altLang="ja-JP" dirty="0" smtClean="0"/>
              <a:t>】11.3</a:t>
            </a:r>
            <a:r>
              <a:rPr kumimoji="1" lang="ja-JP" altLang="en-US" dirty="0" smtClean="0"/>
              <a:t>％</a:t>
            </a:r>
            <a:endParaRPr kumimoji="1" lang="ja-JP" altLang="en-US" dirty="0"/>
          </a:p>
        </p:txBody>
      </p:sp>
      <p:sp>
        <p:nvSpPr>
          <p:cNvPr id="18" name="テキスト ボックス 17"/>
          <p:cNvSpPr txBox="1"/>
          <p:nvPr/>
        </p:nvSpPr>
        <p:spPr>
          <a:xfrm>
            <a:off x="6368794" y="5951220"/>
            <a:ext cx="1787670" cy="369332"/>
          </a:xfrm>
          <a:prstGeom prst="rect">
            <a:avLst/>
          </a:prstGeom>
          <a:solidFill>
            <a:srgbClr val="E7F3FF"/>
          </a:solidFill>
          <a:ln w="19050">
            <a:noFill/>
          </a:ln>
        </p:spPr>
        <p:txBody>
          <a:bodyPr wrap="none" rtlCol="0">
            <a:spAutoFit/>
          </a:bodyPr>
          <a:lstStyle/>
          <a:p>
            <a:pPr algn="ctr"/>
            <a:r>
              <a:rPr kumimoji="1" lang="en-US" altLang="ja-JP" dirty="0" smtClean="0"/>
              <a:t>【</a:t>
            </a:r>
            <a:r>
              <a:rPr lang="ja-JP" altLang="en-US" dirty="0" smtClean="0"/>
              <a:t>最大値</a:t>
            </a:r>
            <a:r>
              <a:rPr kumimoji="1" lang="en-US" altLang="ja-JP" dirty="0" smtClean="0"/>
              <a:t>】81.1</a:t>
            </a:r>
            <a:r>
              <a:rPr kumimoji="1" lang="ja-JP" altLang="en-US" dirty="0" smtClean="0"/>
              <a:t>％</a:t>
            </a:r>
            <a:endParaRPr kumimoji="1" lang="ja-JP" altLang="en-US" dirty="0"/>
          </a:p>
        </p:txBody>
      </p:sp>
      <p:sp>
        <p:nvSpPr>
          <p:cNvPr id="23" name="下矢印 22"/>
          <p:cNvSpPr/>
          <p:nvPr/>
        </p:nvSpPr>
        <p:spPr>
          <a:xfrm flipV="1">
            <a:off x="1435100" y="5519420"/>
            <a:ext cx="330200" cy="4064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23"/>
          <p:cNvSpPr/>
          <p:nvPr/>
        </p:nvSpPr>
        <p:spPr>
          <a:xfrm flipV="1">
            <a:off x="7035800" y="5519420"/>
            <a:ext cx="330200" cy="4064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上下矢印 24"/>
          <p:cNvSpPr/>
          <p:nvPr/>
        </p:nvSpPr>
        <p:spPr>
          <a:xfrm rot="16200000" flipV="1">
            <a:off x="6387876" y="3561649"/>
            <a:ext cx="370061" cy="2020614"/>
          </a:xfrm>
          <a:prstGeom prst="upDownArrow">
            <a:avLst/>
          </a:prstGeom>
          <a:solidFill>
            <a:srgbClr val="FF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p:cNvSpPr txBox="1"/>
          <p:nvPr/>
        </p:nvSpPr>
        <p:spPr>
          <a:xfrm>
            <a:off x="5756637" y="3812360"/>
            <a:ext cx="1632538" cy="584775"/>
          </a:xfrm>
          <a:prstGeom prst="rect">
            <a:avLst/>
          </a:prstGeom>
          <a:solidFill>
            <a:srgbClr val="FF8585"/>
          </a:solidFill>
        </p:spPr>
        <p:txBody>
          <a:bodyPr wrap="square" rtlCol="0">
            <a:spAutoFit/>
          </a:bodyPr>
          <a:lstStyle/>
          <a:p>
            <a:pPr algn="ctr"/>
            <a:r>
              <a:rPr kumimoji="1" lang="ja-JP" altLang="en-US" sz="1600" b="1" dirty="0" smtClean="0">
                <a:solidFill>
                  <a:schemeClr val="bg1"/>
                </a:solidFill>
              </a:rPr>
              <a:t>選択率が非常に高い“はずれ値”</a:t>
            </a:r>
            <a:endParaRPr kumimoji="1" lang="ja-JP" altLang="en-US" sz="1600" b="1" dirty="0">
              <a:solidFill>
                <a:schemeClr val="bg1"/>
              </a:solidFill>
            </a:endParaRPr>
          </a:p>
        </p:txBody>
      </p:sp>
      <p:sp>
        <p:nvSpPr>
          <p:cNvPr id="22" name="テキスト ボックス 21"/>
          <p:cNvSpPr txBox="1"/>
          <p:nvPr/>
        </p:nvSpPr>
        <p:spPr>
          <a:xfrm>
            <a:off x="3075940" y="1405768"/>
            <a:ext cx="3001143" cy="307777"/>
          </a:xfrm>
          <a:prstGeom prst="rect">
            <a:avLst/>
          </a:prstGeom>
          <a:noFill/>
        </p:spPr>
        <p:txBody>
          <a:bodyPr wrap="none" rtlCol="0">
            <a:spAutoFit/>
          </a:bodyPr>
          <a:lstStyle/>
          <a:p>
            <a:r>
              <a:rPr kumimoji="1" lang="ja-JP" altLang="en-US" sz="1400" dirty="0" smtClean="0"/>
              <a:t>下肢麻痺（右）「あり」の選択率の分布</a:t>
            </a:r>
            <a:endParaRPr kumimoji="1" lang="ja-JP" altLang="en-US" sz="1400" dirty="0"/>
          </a:p>
        </p:txBody>
      </p:sp>
      <p:sp>
        <p:nvSpPr>
          <p:cNvPr id="27" name="テキスト ボックス 26"/>
          <p:cNvSpPr txBox="1"/>
          <p:nvPr/>
        </p:nvSpPr>
        <p:spPr>
          <a:xfrm>
            <a:off x="4295140" y="5561208"/>
            <a:ext cx="748923" cy="261610"/>
          </a:xfrm>
          <a:prstGeom prst="rect">
            <a:avLst/>
          </a:prstGeom>
          <a:noFill/>
        </p:spPr>
        <p:txBody>
          <a:bodyPr wrap="none" rtlCol="0">
            <a:spAutoFit/>
          </a:bodyPr>
          <a:lstStyle/>
          <a:p>
            <a:r>
              <a:rPr kumimoji="1" lang="ja-JP" altLang="en-US" sz="1100" dirty="0" smtClean="0"/>
              <a:t>（選択率）</a:t>
            </a:r>
            <a:endParaRPr kumimoji="1" lang="ja-JP" altLang="en-US" sz="1100" dirty="0"/>
          </a:p>
        </p:txBody>
      </p:sp>
      <p:sp>
        <p:nvSpPr>
          <p:cNvPr id="28" name="テキスト ボックス 27"/>
          <p:cNvSpPr txBox="1"/>
          <p:nvPr/>
        </p:nvSpPr>
        <p:spPr>
          <a:xfrm>
            <a:off x="393700" y="2005208"/>
            <a:ext cx="889987" cy="261610"/>
          </a:xfrm>
          <a:prstGeom prst="rect">
            <a:avLst/>
          </a:prstGeom>
          <a:solidFill>
            <a:schemeClr val="bg1"/>
          </a:solidFill>
        </p:spPr>
        <p:txBody>
          <a:bodyPr wrap="none" rtlCol="0">
            <a:spAutoFit/>
          </a:bodyPr>
          <a:lstStyle/>
          <a:p>
            <a:r>
              <a:rPr kumimoji="1" lang="ja-JP" altLang="en-US" sz="1100" dirty="0" smtClean="0"/>
              <a:t>（市町村数）</a:t>
            </a:r>
            <a:endParaRPr kumimoji="1" lang="ja-JP" altLang="en-US" sz="1100" dirty="0"/>
          </a:p>
        </p:txBody>
      </p:sp>
    </p:spTree>
    <p:extLst>
      <p:ext uri="{BB962C8B-B14F-4D97-AF65-F5344CB8AC3E}">
        <p14:creationId xmlns:p14="http://schemas.microsoft.com/office/powerpoint/2010/main" val="1818141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sz="2800" dirty="0" smtClean="0"/>
              <a:t>Ⅱ-3</a:t>
            </a:r>
            <a:r>
              <a:rPr lang="ja-JP" altLang="en-US" sz="2800" dirty="0" err="1" smtClean="0"/>
              <a:t>．</a:t>
            </a:r>
            <a:r>
              <a:rPr lang="ja-JP" altLang="en-US" sz="2800" dirty="0" smtClean="0"/>
              <a:t>選択率のばらつきの状況</a:t>
            </a:r>
            <a:r>
              <a:rPr lang="ja-JP" altLang="en-US" sz="2000" dirty="0" smtClean="0"/>
              <a:t>－短期記憶</a:t>
            </a:r>
          </a:p>
        </p:txBody>
      </p:sp>
      <p:pic>
        <p:nvPicPr>
          <p:cNvPr id="4" name="図 3"/>
          <p:cNvPicPr>
            <a:picLocks noChangeAspect="1"/>
          </p:cNvPicPr>
          <p:nvPr/>
        </p:nvPicPr>
        <p:blipFill>
          <a:blip r:embed="rId3" cstate="print"/>
          <a:srcRect/>
          <a:stretch>
            <a:fillRect/>
          </a:stretch>
        </p:blipFill>
        <p:spPr bwMode="auto">
          <a:xfrm>
            <a:off x="316938" y="1816513"/>
            <a:ext cx="8494994" cy="3768621"/>
          </a:xfrm>
          <a:prstGeom prst="rect">
            <a:avLst/>
          </a:prstGeom>
          <a:noFill/>
          <a:ln w="9525">
            <a:noFill/>
            <a:miter lim="800000"/>
            <a:headEnd/>
            <a:tailEnd/>
          </a:ln>
        </p:spPr>
      </p:pic>
      <p:sp>
        <p:nvSpPr>
          <p:cNvPr id="5" name="テキスト ボックス 4"/>
          <p:cNvSpPr txBox="1"/>
          <p:nvPr/>
        </p:nvSpPr>
        <p:spPr>
          <a:xfrm>
            <a:off x="6858000" y="1795780"/>
            <a:ext cx="1802096" cy="369332"/>
          </a:xfrm>
          <a:prstGeom prst="rect">
            <a:avLst/>
          </a:prstGeom>
          <a:solidFill>
            <a:srgbClr val="E7F3FF"/>
          </a:solidFill>
          <a:ln w="19050">
            <a:noFill/>
          </a:ln>
        </p:spPr>
        <p:txBody>
          <a:bodyPr wrap="none" rtlCol="0">
            <a:spAutoFit/>
          </a:bodyPr>
          <a:lstStyle/>
          <a:p>
            <a:r>
              <a:rPr kumimoji="1" lang="en-US" altLang="ja-JP" dirty="0" smtClean="0"/>
              <a:t>【</a:t>
            </a:r>
            <a:r>
              <a:rPr kumimoji="1" lang="ja-JP" altLang="en-US" dirty="0" smtClean="0"/>
              <a:t>標準偏差</a:t>
            </a:r>
            <a:r>
              <a:rPr kumimoji="1" lang="en-US" altLang="ja-JP" dirty="0" smtClean="0"/>
              <a:t>σ】7.1</a:t>
            </a:r>
            <a:endParaRPr kumimoji="1" lang="ja-JP" altLang="en-US" dirty="0"/>
          </a:p>
        </p:txBody>
      </p:sp>
      <p:cxnSp>
        <p:nvCxnSpPr>
          <p:cNvPr id="6" name="直線コネクタ 5"/>
          <p:cNvCxnSpPr/>
          <p:nvPr/>
        </p:nvCxnSpPr>
        <p:spPr>
          <a:xfrm>
            <a:off x="3644900" y="2405380"/>
            <a:ext cx="0" cy="27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3314700" y="2773680"/>
            <a:ext cx="0" cy="23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914900" y="3675380"/>
            <a:ext cx="0" cy="1440000"/>
          </a:xfrm>
          <a:prstGeom prst="line">
            <a:avLst/>
          </a:prstGeom>
          <a:ln w="38100">
            <a:solidFill>
              <a:srgbClr val="FF8585"/>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4445000" y="2786380"/>
            <a:ext cx="0" cy="2340000"/>
          </a:xfrm>
          <a:prstGeom prst="line">
            <a:avLst/>
          </a:prstGeom>
          <a:ln w="38100">
            <a:solidFill>
              <a:srgbClr val="6699FF"/>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667000" y="3688080"/>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156894" y="2430780"/>
            <a:ext cx="1072730" cy="523220"/>
          </a:xfrm>
          <a:prstGeom prst="rect">
            <a:avLst/>
          </a:prstGeom>
          <a:solidFill>
            <a:schemeClr val="bg1"/>
          </a:solidFill>
        </p:spPr>
        <p:txBody>
          <a:bodyPr wrap="none" rtlCol="0">
            <a:spAutoFit/>
          </a:bodyPr>
          <a:lstStyle/>
          <a:p>
            <a:pPr algn="ctr"/>
            <a:r>
              <a:rPr kumimoji="1" lang="en-US" altLang="ja-JP" sz="1400" dirty="0" smtClean="0"/>
              <a:t>【</a:t>
            </a:r>
            <a:r>
              <a:rPr kumimoji="1" lang="ja-JP" altLang="en-US" sz="1400" dirty="0" smtClean="0"/>
              <a:t>平均値</a:t>
            </a:r>
            <a:r>
              <a:rPr kumimoji="1" lang="en-US" altLang="ja-JP" sz="1400" dirty="0" smtClean="0"/>
              <a:t>-σ】</a:t>
            </a:r>
          </a:p>
          <a:p>
            <a:pPr algn="ctr"/>
            <a:r>
              <a:rPr kumimoji="1" lang="en-US" altLang="ja-JP" sz="1400" dirty="0" smtClean="0"/>
              <a:t>32.1</a:t>
            </a:r>
            <a:r>
              <a:rPr kumimoji="1" lang="ja-JP" altLang="en-US" sz="1400" dirty="0" smtClean="0"/>
              <a:t>％</a:t>
            </a:r>
            <a:endParaRPr kumimoji="1" lang="ja-JP" altLang="en-US" sz="1400" dirty="0"/>
          </a:p>
        </p:txBody>
      </p:sp>
      <p:sp>
        <p:nvSpPr>
          <p:cNvPr id="12" name="テキスト ボックス 11"/>
          <p:cNvSpPr txBox="1"/>
          <p:nvPr/>
        </p:nvSpPr>
        <p:spPr>
          <a:xfrm>
            <a:off x="1787071" y="3256280"/>
            <a:ext cx="1172116" cy="523220"/>
          </a:xfrm>
          <a:prstGeom prst="rect">
            <a:avLst/>
          </a:prstGeom>
          <a:solidFill>
            <a:schemeClr val="bg1"/>
          </a:solidFill>
        </p:spPr>
        <p:txBody>
          <a:bodyPr wrap="none" rtlCol="0">
            <a:spAutoFit/>
          </a:bodyPr>
          <a:lstStyle/>
          <a:p>
            <a:pPr algn="ctr"/>
            <a:r>
              <a:rPr kumimoji="1" lang="en-US" altLang="ja-JP" sz="1400" dirty="0" smtClean="0"/>
              <a:t>【</a:t>
            </a:r>
            <a:r>
              <a:rPr kumimoji="1" lang="ja-JP" altLang="en-US" sz="1400" dirty="0" smtClean="0"/>
              <a:t>平均値</a:t>
            </a:r>
            <a:r>
              <a:rPr kumimoji="1" lang="en-US" altLang="ja-JP" sz="1400" dirty="0" smtClean="0"/>
              <a:t>-2σ】</a:t>
            </a:r>
          </a:p>
          <a:p>
            <a:pPr algn="ctr"/>
            <a:r>
              <a:rPr lang="en-US" altLang="ja-JP" sz="1400" dirty="0" smtClean="0"/>
              <a:t>25.0</a:t>
            </a:r>
            <a:r>
              <a:rPr kumimoji="1" lang="ja-JP" altLang="en-US" sz="1400" dirty="0" smtClean="0"/>
              <a:t>％</a:t>
            </a:r>
            <a:endParaRPr kumimoji="1" lang="ja-JP" altLang="en-US" sz="1400" dirty="0"/>
          </a:p>
        </p:txBody>
      </p:sp>
      <p:sp>
        <p:nvSpPr>
          <p:cNvPr id="13" name="テキスト ボックス 12"/>
          <p:cNvSpPr txBox="1"/>
          <p:nvPr/>
        </p:nvSpPr>
        <p:spPr>
          <a:xfrm>
            <a:off x="4316222" y="2430780"/>
            <a:ext cx="1117614" cy="523220"/>
          </a:xfrm>
          <a:prstGeom prst="rect">
            <a:avLst/>
          </a:prstGeom>
          <a:solidFill>
            <a:schemeClr val="bg1"/>
          </a:solidFill>
          <a:ln w="19050">
            <a:solidFill>
              <a:srgbClr val="6699FF"/>
            </a:solidFill>
          </a:ln>
        </p:spPr>
        <p:txBody>
          <a:bodyPr wrap="none" rtlCol="0">
            <a:spAutoFit/>
          </a:bodyPr>
          <a:lstStyle/>
          <a:p>
            <a:pPr algn="ctr"/>
            <a:r>
              <a:rPr kumimoji="1" lang="en-US" altLang="ja-JP" sz="1400" dirty="0" smtClean="0"/>
              <a:t>【</a:t>
            </a:r>
            <a:r>
              <a:rPr kumimoji="1" lang="ja-JP" altLang="en-US" sz="1400" dirty="0" smtClean="0"/>
              <a:t>平均値</a:t>
            </a:r>
            <a:r>
              <a:rPr kumimoji="1" lang="en-US" altLang="ja-JP" sz="1400" dirty="0" smtClean="0"/>
              <a:t>+σ】</a:t>
            </a:r>
          </a:p>
          <a:p>
            <a:pPr algn="ctr"/>
            <a:r>
              <a:rPr kumimoji="1" lang="en-US" altLang="ja-JP" sz="1400" dirty="0" smtClean="0"/>
              <a:t>46.2</a:t>
            </a:r>
            <a:r>
              <a:rPr kumimoji="1" lang="ja-JP" altLang="en-US" sz="1400" dirty="0" smtClean="0"/>
              <a:t>％</a:t>
            </a:r>
            <a:endParaRPr kumimoji="1" lang="ja-JP" altLang="en-US" sz="1400" dirty="0"/>
          </a:p>
        </p:txBody>
      </p:sp>
      <p:sp>
        <p:nvSpPr>
          <p:cNvPr id="14" name="テキスト ボックス 13"/>
          <p:cNvSpPr txBox="1"/>
          <p:nvPr/>
        </p:nvSpPr>
        <p:spPr>
          <a:xfrm>
            <a:off x="4619851" y="3098620"/>
            <a:ext cx="1366080" cy="584775"/>
          </a:xfrm>
          <a:prstGeom prst="rect">
            <a:avLst/>
          </a:prstGeom>
          <a:solidFill>
            <a:schemeClr val="bg1"/>
          </a:solidFill>
          <a:ln w="19050">
            <a:solidFill>
              <a:srgbClr val="FF8585"/>
            </a:solidFill>
          </a:ln>
        </p:spPr>
        <p:txBody>
          <a:bodyPr wrap="none" rtlCol="0">
            <a:spAutoFit/>
          </a:bodyPr>
          <a:lstStyle/>
          <a:p>
            <a:pPr algn="ctr"/>
            <a:r>
              <a:rPr kumimoji="1" lang="en-US" altLang="ja-JP" sz="1600" dirty="0" smtClean="0"/>
              <a:t>【</a:t>
            </a:r>
            <a:r>
              <a:rPr kumimoji="1" lang="ja-JP" altLang="en-US" sz="1600" dirty="0" smtClean="0"/>
              <a:t>平均値</a:t>
            </a:r>
            <a:r>
              <a:rPr lang="en-US" altLang="ja-JP" sz="1600" dirty="0" smtClean="0"/>
              <a:t>+</a:t>
            </a:r>
            <a:r>
              <a:rPr kumimoji="1" lang="en-US" altLang="ja-JP" sz="1600" dirty="0" smtClean="0"/>
              <a:t>2σ】</a:t>
            </a:r>
          </a:p>
          <a:p>
            <a:pPr algn="ctr"/>
            <a:r>
              <a:rPr kumimoji="1" lang="en-US" altLang="ja-JP" sz="1600" dirty="0" smtClean="0"/>
              <a:t>53.3</a:t>
            </a:r>
            <a:r>
              <a:rPr kumimoji="1" lang="ja-JP" altLang="en-US" sz="1600" dirty="0" smtClean="0"/>
              <a:t>％</a:t>
            </a:r>
            <a:endParaRPr kumimoji="1" lang="ja-JP" altLang="en-US" sz="1600" dirty="0"/>
          </a:p>
        </p:txBody>
      </p:sp>
      <p:sp>
        <p:nvSpPr>
          <p:cNvPr id="15" name="正方形/長方形 14"/>
          <p:cNvSpPr/>
          <p:nvPr/>
        </p:nvSpPr>
        <p:spPr>
          <a:xfrm>
            <a:off x="3873500" y="1663700"/>
            <a:ext cx="1524000" cy="48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140426" y="1812598"/>
            <a:ext cx="1005403" cy="584775"/>
          </a:xfrm>
          <a:prstGeom prst="rect">
            <a:avLst/>
          </a:prstGeom>
          <a:solidFill>
            <a:schemeClr val="bg1"/>
          </a:solidFill>
          <a:ln w="19050">
            <a:solidFill>
              <a:schemeClr val="bg1">
                <a:lumMod val="50000"/>
              </a:schemeClr>
            </a:solidFill>
          </a:ln>
        </p:spPr>
        <p:txBody>
          <a:bodyPr wrap="none" rtlCol="0">
            <a:spAutoFit/>
          </a:bodyPr>
          <a:lstStyle/>
          <a:p>
            <a:pPr algn="ctr"/>
            <a:r>
              <a:rPr kumimoji="1" lang="en-US" altLang="ja-JP" sz="1600" dirty="0" smtClean="0"/>
              <a:t>【</a:t>
            </a:r>
            <a:r>
              <a:rPr kumimoji="1" lang="ja-JP" altLang="en-US" sz="1600" dirty="0" smtClean="0"/>
              <a:t>平均値</a:t>
            </a:r>
            <a:r>
              <a:rPr kumimoji="1" lang="en-US" altLang="ja-JP" sz="1600" dirty="0" smtClean="0"/>
              <a:t>】</a:t>
            </a:r>
          </a:p>
          <a:p>
            <a:pPr algn="ctr"/>
            <a:r>
              <a:rPr kumimoji="1" lang="en-US" altLang="ja-JP" sz="1600" dirty="0" smtClean="0"/>
              <a:t>39.2</a:t>
            </a:r>
            <a:r>
              <a:rPr kumimoji="1" lang="ja-JP" altLang="en-US" sz="1600" dirty="0" smtClean="0"/>
              <a:t>％</a:t>
            </a:r>
            <a:endParaRPr kumimoji="1" lang="ja-JP" altLang="en-US" sz="1600" dirty="0"/>
          </a:p>
        </p:txBody>
      </p:sp>
      <p:sp>
        <p:nvSpPr>
          <p:cNvPr id="17" name="テキスト ボックス 16"/>
          <p:cNvSpPr txBox="1"/>
          <p:nvPr/>
        </p:nvSpPr>
        <p:spPr>
          <a:xfrm>
            <a:off x="1476247" y="5910580"/>
            <a:ext cx="1787669" cy="369332"/>
          </a:xfrm>
          <a:prstGeom prst="rect">
            <a:avLst/>
          </a:prstGeom>
          <a:solidFill>
            <a:srgbClr val="E7F3FF"/>
          </a:solidFill>
          <a:ln w="19050">
            <a:noFill/>
          </a:ln>
        </p:spPr>
        <p:txBody>
          <a:bodyPr wrap="none" rtlCol="0">
            <a:spAutoFit/>
          </a:bodyPr>
          <a:lstStyle/>
          <a:p>
            <a:pPr algn="ctr"/>
            <a:r>
              <a:rPr kumimoji="1" lang="en-US" altLang="ja-JP" dirty="0" smtClean="0"/>
              <a:t>【</a:t>
            </a:r>
            <a:r>
              <a:rPr kumimoji="1" lang="ja-JP" altLang="en-US" dirty="0" smtClean="0"/>
              <a:t>最小値</a:t>
            </a:r>
            <a:r>
              <a:rPr kumimoji="1" lang="en-US" altLang="ja-JP" dirty="0" smtClean="0"/>
              <a:t>】20.0</a:t>
            </a:r>
            <a:r>
              <a:rPr kumimoji="1" lang="ja-JP" altLang="en-US" dirty="0" smtClean="0"/>
              <a:t>％</a:t>
            </a:r>
            <a:endParaRPr kumimoji="1" lang="ja-JP" altLang="en-US" dirty="0"/>
          </a:p>
        </p:txBody>
      </p:sp>
      <p:sp>
        <p:nvSpPr>
          <p:cNvPr id="18" name="テキスト ボックス 17"/>
          <p:cNvSpPr txBox="1"/>
          <p:nvPr/>
        </p:nvSpPr>
        <p:spPr>
          <a:xfrm>
            <a:off x="5179813" y="5910580"/>
            <a:ext cx="1787669" cy="369332"/>
          </a:xfrm>
          <a:prstGeom prst="rect">
            <a:avLst/>
          </a:prstGeom>
          <a:solidFill>
            <a:srgbClr val="E7F3FF"/>
          </a:solidFill>
          <a:ln w="19050">
            <a:noFill/>
          </a:ln>
        </p:spPr>
        <p:txBody>
          <a:bodyPr wrap="none" rtlCol="0">
            <a:spAutoFit/>
          </a:bodyPr>
          <a:lstStyle/>
          <a:p>
            <a:pPr algn="ctr"/>
            <a:r>
              <a:rPr kumimoji="1" lang="en-US" altLang="ja-JP" dirty="0" smtClean="0"/>
              <a:t>【</a:t>
            </a:r>
            <a:r>
              <a:rPr lang="ja-JP" altLang="en-US" dirty="0" smtClean="0"/>
              <a:t>最大値</a:t>
            </a:r>
            <a:r>
              <a:rPr kumimoji="1" lang="en-US" altLang="ja-JP" dirty="0" smtClean="0"/>
              <a:t>】66.6</a:t>
            </a:r>
            <a:r>
              <a:rPr kumimoji="1" lang="ja-JP" altLang="en-US" dirty="0" smtClean="0"/>
              <a:t>％</a:t>
            </a:r>
            <a:endParaRPr kumimoji="1" lang="ja-JP" altLang="en-US" dirty="0"/>
          </a:p>
        </p:txBody>
      </p:sp>
      <p:sp>
        <p:nvSpPr>
          <p:cNvPr id="23" name="下矢印 22"/>
          <p:cNvSpPr/>
          <p:nvPr/>
        </p:nvSpPr>
        <p:spPr>
          <a:xfrm flipV="1">
            <a:off x="2204981" y="5478780"/>
            <a:ext cx="330200" cy="4064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23"/>
          <p:cNvSpPr/>
          <p:nvPr/>
        </p:nvSpPr>
        <p:spPr>
          <a:xfrm flipV="1">
            <a:off x="5908547" y="5478780"/>
            <a:ext cx="330200" cy="4064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上下矢印 24"/>
          <p:cNvSpPr/>
          <p:nvPr/>
        </p:nvSpPr>
        <p:spPr>
          <a:xfrm rot="16200000" flipV="1">
            <a:off x="5757236" y="3568307"/>
            <a:ext cx="370061" cy="2020614"/>
          </a:xfrm>
          <a:prstGeom prst="upDownArrow">
            <a:avLst/>
          </a:prstGeom>
          <a:solidFill>
            <a:srgbClr val="FF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p:cNvSpPr txBox="1"/>
          <p:nvPr/>
        </p:nvSpPr>
        <p:spPr>
          <a:xfrm>
            <a:off x="5125997" y="3819018"/>
            <a:ext cx="1632538" cy="584775"/>
          </a:xfrm>
          <a:prstGeom prst="rect">
            <a:avLst/>
          </a:prstGeom>
          <a:solidFill>
            <a:srgbClr val="FF8585"/>
          </a:solidFill>
        </p:spPr>
        <p:txBody>
          <a:bodyPr wrap="square" rtlCol="0">
            <a:spAutoFit/>
          </a:bodyPr>
          <a:lstStyle/>
          <a:p>
            <a:pPr algn="ctr"/>
            <a:r>
              <a:rPr kumimoji="1" lang="ja-JP" altLang="en-US" sz="1600" b="1" dirty="0" smtClean="0">
                <a:solidFill>
                  <a:schemeClr val="bg1"/>
                </a:solidFill>
              </a:rPr>
              <a:t>選択率が非常に高い“はずれ値”</a:t>
            </a:r>
            <a:endParaRPr kumimoji="1" lang="ja-JP" altLang="en-US" sz="1600" b="1" dirty="0">
              <a:solidFill>
                <a:schemeClr val="bg1"/>
              </a:solidFill>
            </a:endParaRPr>
          </a:p>
        </p:txBody>
      </p:sp>
      <p:sp>
        <p:nvSpPr>
          <p:cNvPr id="22" name="テキスト ボックス 21"/>
          <p:cNvSpPr txBox="1"/>
          <p:nvPr/>
        </p:nvSpPr>
        <p:spPr>
          <a:xfrm>
            <a:off x="3075940" y="1405768"/>
            <a:ext cx="2985113" cy="307777"/>
          </a:xfrm>
          <a:prstGeom prst="rect">
            <a:avLst/>
          </a:prstGeom>
          <a:noFill/>
        </p:spPr>
        <p:txBody>
          <a:bodyPr wrap="none" rtlCol="0">
            <a:spAutoFit/>
          </a:bodyPr>
          <a:lstStyle/>
          <a:p>
            <a:r>
              <a:rPr kumimoji="1" lang="ja-JP" altLang="en-US" sz="1400" dirty="0" smtClean="0"/>
              <a:t>短期記憶「できない」の選択率の分布</a:t>
            </a:r>
            <a:endParaRPr kumimoji="1" lang="ja-JP" altLang="en-US" sz="1400" dirty="0"/>
          </a:p>
        </p:txBody>
      </p:sp>
      <p:sp>
        <p:nvSpPr>
          <p:cNvPr id="27" name="テキスト ボックス 26"/>
          <p:cNvSpPr txBox="1"/>
          <p:nvPr/>
        </p:nvSpPr>
        <p:spPr>
          <a:xfrm>
            <a:off x="4295140" y="5520568"/>
            <a:ext cx="748923" cy="261610"/>
          </a:xfrm>
          <a:prstGeom prst="rect">
            <a:avLst/>
          </a:prstGeom>
          <a:noFill/>
        </p:spPr>
        <p:txBody>
          <a:bodyPr wrap="none" rtlCol="0">
            <a:spAutoFit/>
          </a:bodyPr>
          <a:lstStyle/>
          <a:p>
            <a:r>
              <a:rPr kumimoji="1" lang="ja-JP" altLang="en-US" sz="1100" dirty="0" smtClean="0"/>
              <a:t>（選択率）</a:t>
            </a:r>
            <a:endParaRPr kumimoji="1" lang="ja-JP" altLang="en-US" sz="1100" dirty="0"/>
          </a:p>
        </p:txBody>
      </p:sp>
      <p:sp>
        <p:nvSpPr>
          <p:cNvPr id="28" name="テキスト ボックス 27"/>
          <p:cNvSpPr txBox="1"/>
          <p:nvPr/>
        </p:nvSpPr>
        <p:spPr>
          <a:xfrm>
            <a:off x="393700" y="1964568"/>
            <a:ext cx="889987" cy="261610"/>
          </a:xfrm>
          <a:prstGeom prst="rect">
            <a:avLst/>
          </a:prstGeom>
          <a:solidFill>
            <a:schemeClr val="bg1"/>
          </a:solidFill>
        </p:spPr>
        <p:txBody>
          <a:bodyPr wrap="none" rtlCol="0">
            <a:spAutoFit/>
          </a:bodyPr>
          <a:lstStyle/>
          <a:p>
            <a:r>
              <a:rPr kumimoji="1" lang="ja-JP" altLang="en-US" sz="1100" dirty="0" smtClean="0"/>
              <a:t>（市町村数）</a:t>
            </a:r>
            <a:endParaRPr kumimoji="1" lang="ja-JP" altLang="en-US" sz="1100" dirty="0"/>
          </a:p>
        </p:txBody>
      </p:sp>
    </p:spTree>
    <p:extLst>
      <p:ext uri="{BB962C8B-B14F-4D97-AF65-F5344CB8AC3E}">
        <p14:creationId xmlns:p14="http://schemas.microsoft.com/office/powerpoint/2010/main" val="1818141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238250" y="2857500"/>
            <a:ext cx="6794500" cy="8001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238250" y="4178300"/>
            <a:ext cx="6794500" cy="800100"/>
          </a:xfrm>
          <a:prstGeom prst="rect">
            <a:avLst/>
          </a:prstGeom>
          <a:solidFill>
            <a:schemeClr val="bg1"/>
          </a:solidFill>
          <a:ln>
            <a:solidFill>
              <a:schemeClr val="bg1">
                <a:lumMod val="8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238250" y="5549900"/>
            <a:ext cx="6794500" cy="8001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238250" y="1511300"/>
            <a:ext cx="6794500" cy="800100"/>
          </a:xfrm>
          <a:prstGeom prst="rect">
            <a:avLst/>
          </a:prstGeom>
          <a:solidFill>
            <a:schemeClr val="bg1"/>
          </a:solidFill>
          <a:ln>
            <a:solidFill>
              <a:schemeClr val="bg1">
                <a:lumMod val="8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22" name="Rectangle 2"/>
          <p:cNvSpPr>
            <a:spLocks noGrp="1" noChangeArrowheads="1"/>
          </p:cNvSpPr>
          <p:nvPr>
            <p:ph type="title"/>
          </p:nvPr>
        </p:nvSpPr>
        <p:spPr/>
        <p:txBody>
          <a:bodyPr/>
          <a:lstStyle/>
          <a:p>
            <a:pPr eaLnBrk="1" hangingPunct="1"/>
            <a:r>
              <a:rPr lang="en-US" altLang="ja-JP" sz="2800" dirty="0" smtClean="0"/>
              <a:t>Ⅲ</a:t>
            </a:r>
            <a:r>
              <a:rPr lang="ja-JP" altLang="en-US" sz="2800" dirty="0" err="1" smtClean="0"/>
              <a:t>．</a:t>
            </a:r>
            <a:r>
              <a:rPr lang="ja-JP" altLang="en-US" sz="2800" dirty="0" smtClean="0"/>
              <a:t>本調査研究の全体像</a:t>
            </a:r>
            <a:endParaRPr lang="ja-JP" altLang="en-US" sz="3200" dirty="0" smtClean="0"/>
          </a:p>
        </p:txBody>
      </p:sp>
      <p:sp>
        <p:nvSpPr>
          <p:cNvPr id="7" name="テキスト ボックス 6"/>
          <p:cNvSpPr txBox="1"/>
          <p:nvPr/>
        </p:nvSpPr>
        <p:spPr>
          <a:xfrm>
            <a:off x="2248382" y="1295400"/>
            <a:ext cx="4774236" cy="442674"/>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none" rtlCol="0">
            <a:noAutofit/>
          </a:bodyPr>
          <a:lstStyle/>
          <a:p>
            <a:pPr algn="ctr"/>
            <a:r>
              <a:rPr lang="ja-JP" altLang="en-US" dirty="0" smtClean="0">
                <a:solidFill>
                  <a:schemeClr val="tx1">
                    <a:lumMod val="50000"/>
                    <a:lumOff val="50000"/>
                  </a:schemeClr>
                </a:solidFill>
                <a:latin typeface="HGPｺﾞｼｯｸE" pitchFamily="50" charset="-128"/>
                <a:ea typeface="HGPｺﾞｼｯｸE" pitchFamily="50" charset="-128"/>
              </a:rPr>
              <a:t>ヒアリング調査の実施</a:t>
            </a:r>
            <a:endParaRPr kumimoji="1" lang="ja-JP" altLang="en-US" dirty="0">
              <a:solidFill>
                <a:schemeClr val="tx1">
                  <a:lumMod val="50000"/>
                  <a:lumOff val="50000"/>
                </a:schemeClr>
              </a:solidFill>
              <a:latin typeface="HGPｺﾞｼｯｸE" pitchFamily="50" charset="-128"/>
              <a:ea typeface="HGPｺﾞｼｯｸE" pitchFamily="50" charset="-128"/>
            </a:endParaRPr>
          </a:p>
        </p:txBody>
      </p:sp>
      <p:sp>
        <p:nvSpPr>
          <p:cNvPr id="8" name="テキスト ボックス 7"/>
          <p:cNvSpPr txBox="1"/>
          <p:nvPr/>
        </p:nvSpPr>
        <p:spPr>
          <a:xfrm>
            <a:off x="1452311" y="1724009"/>
            <a:ext cx="6366378" cy="584775"/>
          </a:xfrm>
          <a:prstGeom prst="rect">
            <a:avLst/>
          </a:prstGeom>
          <a:noFill/>
          <a:effectLst/>
        </p:spPr>
        <p:txBody>
          <a:bodyPr wrap="square" rtlCol="0">
            <a:spAutoFit/>
          </a:bodyPr>
          <a:lstStyle/>
          <a:p>
            <a:r>
              <a:rPr lang="ja-JP" altLang="en-US" sz="1600" dirty="0" smtClean="0"/>
              <a:t>下肢麻痺「あり」、短期記憶「できない」の選択率が高い自治体を対象にヒアリング調査を行い、調査方法・判断基準の聞き取りを実施</a:t>
            </a:r>
            <a:endParaRPr kumimoji="1" lang="ja-JP" altLang="en-US" sz="1600" dirty="0"/>
          </a:p>
        </p:txBody>
      </p:sp>
      <p:sp>
        <p:nvSpPr>
          <p:cNvPr id="9" name="テキスト ボックス 8"/>
          <p:cNvSpPr txBox="1"/>
          <p:nvPr/>
        </p:nvSpPr>
        <p:spPr>
          <a:xfrm>
            <a:off x="1452311" y="3052163"/>
            <a:ext cx="6366378" cy="584775"/>
          </a:xfrm>
          <a:prstGeom prst="rect">
            <a:avLst/>
          </a:prstGeom>
          <a:noFill/>
        </p:spPr>
        <p:txBody>
          <a:bodyPr wrap="square" rtlCol="0">
            <a:spAutoFit/>
          </a:bodyPr>
          <a:lstStyle/>
          <a:p>
            <a:r>
              <a:rPr lang="ja-JP" altLang="en-US" sz="1600" dirty="0" smtClean="0"/>
              <a:t>ヒアリング調査結果等をもとに、下肢麻痺「あり」、短期記憶「できない」の選択率が“はずれ値”となる要因に関する仮説を検討</a:t>
            </a:r>
            <a:endParaRPr kumimoji="1" lang="ja-JP" altLang="en-US" sz="1600" dirty="0"/>
          </a:p>
        </p:txBody>
      </p:sp>
      <p:sp>
        <p:nvSpPr>
          <p:cNvPr id="10" name="テキスト ボックス 9"/>
          <p:cNvSpPr txBox="1"/>
          <p:nvPr/>
        </p:nvSpPr>
        <p:spPr>
          <a:xfrm>
            <a:off x="1452311" y="4393017"/>
            <a:ext cx="6366378" cy="584775"/>
          </a:xfrm>
          <a:prstGeom prst="rect">
            <a:avLst/>
          </a:prstGeom>
          <a:noFill/>
        </p:spPr>
        <p:txBody>
          <a:bodyPr wrap="square" rtlCol="0">
            <a:spAutoFit/>
          </a:bodyPr>
          <a:lstStyle/>
          <a:p>
            <a:r>
              <a:rPr lang="ja-JP" altLang="en-US" sz="1600" dirty="0" smtClean="0"/>
              <a:t>仮説をもとに調査票を設計し、全国の自治体の認定調査員等を対象に、調査方法・判断基準等を把握するアンケート調査を実施</a:t>
            </a:r>
            <a:endParaRPr kumimoji="1" lang="ja-JP" altLang="en-US" sz="1600" dirty="0"/>
          </a:p>
        </p:txBody>
      </p:sp>
      <p:sp>
        <p:nvSpPr>
          <p:cNvPr id="11" name="テキスト ボックス 10"/>
          <p:cNvSpPr txBox="1"/>
          <p:nvPr/>
        </p:nvSpPr>
        <p:spPr>
          <a:xfrm>
            <a:off x="1528511" y="5746571"/>
            <a:ext cx="7053514" cy="584775"/>
          </a:xfrm>
          <a:prstGeom prst="rect">
            <a:avLst/>
          </a:prstGeom>
          <a:noFill/>
        </p:spPr>
        <p:txBody>
          <a:bodyPr wrap="square" rtlCol="0">
            <a:spAutoFit/>
          </a:bodyPr>
          <a:lstStyle/>
          <a:p>
            <a:r>
              <a:rPr lang="ja-JP" altLang="en-US" sz="1600" spc="-150" dirty="0" smtClean="0"/>
              <a:t>「選択率が“はずれ値”の自治体」と「選択率が平均値に近い自治体」を対象に</a:t>
            </a:r>
            <a:endParaRPr lang="en-US" altLang="ja-JP" sz="1600" spc="-150" dirty="0" smtClean="0"/>
          </a:p>
          <a:p>
            <a:r>
              <a:rPr lang="ja-JP" altLang="en-US" sz="1600" spc="-150" dirty="0" smtClean="0"/>
              <a:t>判別分析を行い、両者の違いに影響を与える項目から“はずれ値”の要因を分析</a:t>
            </a:r>
            <a:endParaRPr kumimoji="1" lang="ja-JP" altLang="en-US" sz="1600" spc="-150" dirty="0"/>
          </a:p>
        </p:txBody>
      </p:sp>
      <p:sp>
        <p:nvSpPr>
          <p:cNvPr id="12" name="テキスト ボックス 11"/>
          <p:cNvSpPr txBox="1"/>
          <p:nvPr/>
        </p:nvSpPr>
        <p:spPr>
          <a:xfrm>
            <a:off x="2248785" y="2636254"/>
            <a:ext cx="4773431" cy="442674"/>
          </a:xfrm>
          <a:prstGeom prst="roundRect">
            <a:avLst/>
          </a:prstGeom>
          <a:solidFill>
            <a:srgbClr val="6699FF"/>
          </a:solidFill>
          <a:effectLst>
            <a:outerShdw blurRad="50800" dist="38100" dir="2700000" algn="tl" rotWithShape="0">
              <a:prstClr val="black">
                <a:alpha val="40000"/>
              </a:prstClr>
            </a:outerShdw>
          </a:effectLst>
        </p:spPr>
        <p:txBody>
          <a:bodyPr wrap="square" rtlCol="0">
            <a:spAutoFit/>
          </a:bodyPr>
          <a:lstStyle/>
          <a:p>
            <a:pPr algn="ctr"/>
            <a:r>
              <a:rPr lang="ja-JP" altLang="en-US" sz="2000" dirty="0" smtClean="0">
                <a:solidFill>
                  <a:schemeClr val="bg1"/>
                </a:solidFill>
                <a:latin typeface="HGPｺﾞｼｯｸE" pitchFamily="50" charset="-128"/>
                <a:ea typeface="HGPｺﾞｼｯｸE" pitchFamily="50" charset="-128"/>
              </a:rPr>
              <a:t>はずれ値の要因に関する仮説設定（</a:t>
            </a:r>
            <a:r>
              <a:rPr lang="en-US" altLang="ja-JP" sz="2000" dirty="0" smtClean="0">
                <a:solidFill>
                  <a:schemeClr val="bg1"/>
                </a:solidFill>
                <a:latin typeface="HGPｺﾞｼｯｸE" pitchFamily="50" charset="-128"/>
                <a:ea typeface="HGPｺﾞｼｯｸE" pitchFamily="50" charset="-128"/>
              </a:rPr>
              <a:t>Ⅳ</a:t>
            </a:r>
            <a:r>
              <a:rPr lang="ja-JP" altLang="en-US" sz="2000" dirty="0" smtClean="0">
                <a:solidFill>
                  <a:schemeClr val="bg1"/>
                </a:solidFill>
                <a:latin typeface="HGPｺﾞｼｯｸE" pitchFamily="50" charset="-128"/>
                <a:ea typeface="HGPｺﾞｼｯｸE" pitchFamily="50" charset="-128"/>
              </a:rPr>
              <a:t>）</a:t>
            </a:r>
            <a:endParaRPr kumimoji="1" lang="ja-JP" altLang="en-US" sz="2000" dirty="0">
              <a:solidFill>
                <a:schemeClr val="bg1"/>
              </a:solidFill>
              <a:latin typeface="HGPｺﾞｼｯｸE" pitchFamily="50" charset="-128"/>
              <a:ea typeface="HGPｺﾞｼｯｸE" pitchFamily="50" charset="-128"/>
            </a:endParaRPr>
          </a:p>
        </p:txBody>
      </p:sp>
      <p:sp>
        <p:nvSpPr>
          <p:cNvPr id="13" name="テキスト ボックス 12"/>
          <p:cNvSpPr txBox="1"/>
          <p:nvPr/>
        </p:nvSpPr>
        <p:spPr>
          <a:xfrm>
            <a:off x="2248382" y="3977108"/>
            <a:ext cx="4774236" cy="442674"/>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none" rtlCol="0">
            <a:noAutofit/>
          </a:bodyPr>
          <a:lstStyle/>
          <a:p>
            <a:pPr algn="ctr"/>
            <a:r>
              <a:rPr lang="ja-JP" altLang="en-US" dirty="0" smtClean="0">
                <a:solidFill>
                  <a:schemeClr val="tx1">
                    <a:lumMod val="50000"/>
                    <a:lumOff val="50000"/>
                  </a:schemeClr>
                </a:solidFill>
                <a:latin typeface="HGPｺﾞｼｯｸE" pitchFamily="50" charset="-128"/>
                <a:ea typeface="HGPｺﾞｼｯｸE" pitchFamily="50" charset="-128"/>
              </a:rPr>
              <a:t>アンケート調査の実施</a:t>
            </a:r>
            <a:endParaRPr kumimoji="1" lang="ja-JP" altLang="en-US" dirty="0">
              <a:solidFill>
                <a:schemeClr val="tx1">
                  <a:lumMod val="50000"/>
                  <a:lumOff val="50000"/>
                </a:schemeClr>
              </a:solidFill>
              <a:latin typeface="HGPｺﾞｼｯｸE" pitchFamily="50" charset="-128"/>
              <a:ea typeface="HGPｺﾞｼｯｸE" pitchFamily="50" charset="-128"/>
            </a:endParaRPr>
          </a:p>
        </p:txBody>
      </p:sp>
      <p:sp>
        <p:nvSpPr>
          <p:cNvPr id="14" name="テキスト ボックス 13"/>
          <p:cNvSpPr txBox="1"/>
          <p:nvPr/>
        </p:nvSpPr>
        <p:spPr>
          <a:xfrm>
            <a:off x="2248785" y="5317962"/>
            <a:ext cx="4773431" cy="442674"/>
          </a:xfrm>
          <a:prstGeom prst="roundRect">
            <a:avLst/>
          </a:prstGeom>
          <a:solidFill>
            <a:srgbClr val="6699FF"/>
          </a:solidFill>
          <a:effectLst>
            <a:outerShdw blurRad="50800" dist="38100" dir="2700000" algn="tl" rotWithShape="0">
              <a:prstClr val="black">
                <a:alpha val="40000"/>
              </a:prstClr>
            </a:outerShdw>
          </a:effectLst>
        </p:spPr>
        <p:txBody>
          <a:bodyPr wrap="square" rtlCol="0">
            <a:spAutoFit/>
          </a:bodyPr>
          <a:lstStyle/>
          <a:p>
            <a:pPr algn="ctr"/>
            <a:r>
              <a:rPr lang="ja-JP" altLang="en-US" sz="2000" dirty="0" smtClean="0">
                <a:solidFill>
                  <a:schemeClr val="bg1"/>
                </a:solidFill>
                <a:latin typeface="HGPｺﾞｼｯｸE" pitchFamily="50" charset="-128"/>
                <a:ea typeface="HGPｺﾞｼｯｸE" pitchFamily="50" charset="-128"/>
              </a:rPr>
              <a:t>はずれ値の要因に関する仮説検証（</a:t>
            </a:r>
            <a:r>
              <a:rPr lang="en-US" altLang="ja-JP" sz="2000" dirty="0" smtClean="0">
                <a:solidFill>
                  <a:schemeClr val="bg1"/>
                </a:solidFill>
                <a:latin typeface="HGPｺﾞｼｯｸE" pitchFamily="50" charset="-128"/>
                <a:ea typeface="HGPｺﾞｼｯｸE" pitchFamily="50" charset="-128"/>
              </a:rPr>
              <a:t>Ⅴ</a:t>
            </a:r>
            <a:r>
              <a:rPr lang="ja-JP" altLang="en-US" sz="2000" dirty="0" smtClean="0">
                <a:solidFill>
                  <a:schemeClr val="bg1"/>
                </a:solidFill>
                <a:latin typeface="HGPｺﾞｼｯｸE" pitchFamily="50" charset="-128"/>
                <a:ea typeface="HGPｺﾞｼｯｸE" pitchFamily="50" charset="-128"/>
              </a:rPr>
              <a:t>）</a:t>
            </a:r>
            <a:endParaRPr kumimoji="1" lang="ja-JP" altLang="en-US" sz="2000" dirty="0">
              <a:solidFill>
                <a:schemeClr val="bg1"/>
              </a:solidFill>
              <a:latin typeface="HGPｺﾞｼｯｸE" pitchFamily="50" charset="-128"/>
              <a:ea typeface="HGPｺﾞｼｯｸE" pitchFamily="50" charset="-128"/>
            </a:endParaRPr>
          </a:p>
        </p:txBody>
      </p:sp>
      <p:sp>
        <p:nvSpPr>
          <p:cNvPr id="19" name="二等辺三角形 18"/>
          <p:cNvSpPr/>
          <p:nvPr/>
        </p:nvSpPr>
        <p:spPr>
          <a:xfrm flipV="1">
            <a:off x="3352800" y="2370919"/>
            <a:ext cx="2565400" cy="241300"/>
          </a:xfrm>
          <a:prstGeom prst="triangl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flipV="1">
            <a:off x="3352800" y="3711773"/>
            <a:ext cx="2565400" cy="241300"/>
          </a:xfrm>
          <a:prstGeom prst="triangl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p:nvSpPr>
        <p:spPr>
          <a:xfrm flipV="1">
            <a:off x="3352800" y="5052627"/>
            <a:ext cx="2565400" cy="241300"/>
          </a:xfrm>
          <a:prstGeom prst="triangl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90909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sz="2400" dirty="0" smtClean="0"/>
              <a:t/>
            </a:r>
            <a:br>
              <a:rPr lang="en-US" altLang="ja-JP" sz="2400" dirty="0" smtClean="0"/>
            </a:br>
            <a:r>
              <a:rPr lang="en-US" altLang="ja-JP" sz="2600" dirty="0" smtClean="0"/>
              <a:t>Ⅳ-1</a:t>
            </a:r>
            <a:r>
              <a:rPr lang="ja-JP" altLang="en-US" sz="2600" dirty="0" err="1" smtClean="0"/>
              <a:t>．</a:t>
            </a:r>
            <a:r>
              <a:rPr lang="ja-JP" altLang="en-US" sz="2600" dirty="0" smtClean="0"/>
              <a:t>はずれ値の要因に関する仮説設定</a:t>
            </a:r>
            <a:r>
              <a:rPr lang="ja-JP" altLang="en-US" sz="1800" dirty="0" smtClean="0"/>
              <a:t>－仮説設定の考え方</a:t>
            </a:r>
          </a:p>
        </p:txBody>
      </p:sp>
      <p:sp>
        <p:nvSpPr>
          <p:cNvPr id="5" name="テキスト ボックス 4"/>
          <p:cNvSpPr txBox="1"/>
          <p:nvPr/>
        </p:nvSpPr>
        <p:spPr>
          <a:xfrm>
            <a:off x="571949" y="1731595"/>
            <a:ext cx="3903216" cy="2624505"/>
          </a:xfrm>
          <a:prstGeom prst="rect">
            <a:avLst/>
          </a:prstGeom>
          <a:noFill/>
          <a:ln w="19050">
            <a:solidFill>
              <a:schemeClr val="tx1">
                <a:lumMod val="50000"/>
                <a:lumOff val="50000"/>
              </a:schemeClr>
            </a:solidFill>
            <a:prstDash val="sysDot"/>
          </a:ln>
        </p:spPr>
        <p:txBody>
          <a:bodyPr wrap="square" rtlCol="0" anchor="ctr" anchorCtr="0">
            <a:noAutofit/>
          </a:bodyPr>
          <a:lstStyle/>
          <a:p>
            <a:pPr marL="180000" indent="-180000">
              <a:lnSpc>
                <a:spcPct val="130000"/>
              </a:lnSpc>
              <a:buFont typeface="Wingdings" pitchFamily="2" charset="2"/>
              <a:buChar char="Ø"/>
            </a:pPr>
            <a:r>
              <a:rPr kumimoji="1" lang="ja-JP" altLang="en-US" sz="1600" dirty="0" smtClean="0"/>
              <a:t>高齢者に占める高年齢者（</a:t>
            </a:r>
            <a:r>
              <a:rPr kumimoji="1" lang="en-US" altLang="ja-JP" sz="1600" dirty="0" smtClean="0"/>
              <a:t>85</a:t>
            </a:r>
            <a:r>
              <a:rPr kumimoji="1" lang="ja-JP" altLang="en-US" sz="1600" dirty="0" smtClean="0"/>
              <a:t>歳以上など）の割合</a:t>
            </a:r>
            <a:endParaRPr kumimoji="1" lang="en-US" altLang="ja-JP" sz="1600" dirty="0" smtClean="0"/>
          </a:p>
          <a:p>
            <a:pPr marL="180000" indent="-180000">
              <a:lnSpc>
                <a:spcPct val="130000"/>
              </a:lnSpc>
              <a:buFont typeface="Wingdings" pitchFamily="2" charset="2"/>
              <a:buChar char="Ø"/>
            </a:pPr>
            <a:r>
              <a:rPr lang="ja-JP" altLang="en-US" sz="1600" dirty="0" smtClean="0"/>
              <a:t>要支援・要介護認定率</a:t>
            </a:r>
            <a:endParaRPr lang="en-US" altLang="ja-JP" sz="1600" dirty="0" smtClean="0"/>
          </a:p>
          <a:p>
            <a:pPr marL="180000" indent="-180000">
              <a:lnSpc>
                <a:spcPct val="130000"/>
              </a:lnSpc>
              <a:buFont typeface="Wingdings" pitchFamily="2" charset="2"/>
              <a:buChar char="Ø"/>
            </a:pPr>
            <a:r>
              <a:rPr kumimoji="1" lang="ja-JP" altLang="en-US" sz="1600" dirty="0" smtClean="0"/>
              <a:t>軽度者向けサービスの整備量</a:t>
            </a:r>
            <a:endParaRPr kumimoji="1" lang="en-US" altLang="ja-JP" sz="1600" dirty="0" smtClean="0"/>
          </a:p>
          <a:p>
            <a:pPr marL="180000" indent="-180000">
              <a:lnSpc>
                <a:spcPct val="130000"/>
              </a:lnSpc>
              <a:buFont typeface="Wingdings" pitchFamily="2" charset="2"/>
              <a:buChar char="Ø"/>
            </a:pPr>
            <a:r>
              <a:rPr lang="ja-JP" altLang="en-US" sz="1600" dirty="0" smtClean="0"/>
              <a:t>地域包括支援センター等の窓口対応　等</a:t>
            </a:r>
            <a:endParaRPr kumimoji="1" lang="ja-JP" altLang="en-US" sz="1600" dirty="0"/>
          </a:p>
        </p:txBody>
      </p:sp>
      <p:sp>
        <p:nvSpPr>
          <p:cNvPr id="6" name="テキスト ボックス 5"/>
          <p:cNvSpPr txBox="1"/>
          <p:nvPr/>
        </p:nvSpPr>
        <p:spPr>
          <a:xfrm>
            <a:off x="587257" y="1306145"/>
            <a:ext cx="3872601" cy="469916"/>
          </a:xfrm>
          <a:prstGeom prst="roundRect">
            <a:avLst/>
          </a:prstGeom>
          <a:solidFill>
            <a:srgbClr val="CCFFCC"/>
          </a:solidFill>
          <a:ln w="28575">
            <a:noFill/>
          </a:ln>
        </p:spPr>
        <p:txBody>
          <a:bodyPr wrap="square" rtlCol="0">
            <a:spAutoFit/>
          </a:bodyPr>
          <a:lstStyle/>
          <a:p>
            <a:pPr marL="180000" indent="-180000" algn="ctr">
              <a:lnSpc>
                <a:spcPct val="120000"/>
              </a:lnSpc>
            </a:pPr>
            <a:r>
              <a:rPr kumimoji="1" lang="ja-JP" altLang="en-US" b="1" dirty="0" smtClean="0"/>
              <a:t>地域特性に関する要因</a:t>
            </a:r>
            <a:endParaRPr kumimoji="1" lang="ja-JP" altLang="en-US" b="1" dirty="0"/>
          </a:p>
        </p:txBody>
      </p:sp>
      <p:sp>
        <p:nvSpPr>
          <p:cNvPr id="10" name="テキスト ボックス 9"/>
          <p:cNvSpPr txBox="1"/>
          <p:nvPr/>
        </p:nvSpPr>
        <p:spPr>
          <a:xfrm>
            <a:off x="4762949" y="1731595"/>
            <a:ext cx="3903216" cy="2653034"/>
          </a:xfrm>
          <a:prstGeom prst="rect">
            <a:avLst/>
          </a:prstGeom>
          <a:noFill/>
          <a:ln w="19050">
            <a:solidFill>
              <a:schemeClr val="tx1">
                <a:lumMod val="50000"/>
                <a:lumOff val="50000"/>
              </a:schemeClr>
            </a:solidFill>
            <a:prstDash val="sysDot"/>
          </a:ln>
        </p:spPr>
        <p:txBody>
          <a:bodyPr wrap="square" rtlCol="0">
            <a:spAutoFit/>
          </a:bodyPr>
          <a:lstStyle/>
          <a:p>
            <a:pPr marL="180000" indent="-180000">
              <a:lnSpc>
                <a:spcPct val="130000"/>
              </a:lnSpc>
            </a:pPr>
            <a:r>
              <a:rPr kumimoji="1" lang="ja-JP" altLang="en-US" sz="1600" dirty="0" smtClean="0"/>
              <a:t>下肢麻痺</a:t>
            </a:r>
            <a:endParaRPr kumimoji="1" lang="en-US" altLang="ja-JP" sz="1600" dirty="0" smtClean="0"/>
          </a:p>
          <a:p>
            <a:pPr marL="180000" indent="-180000">
              <a:lnSpc>
                <a:spcPct val="130000"/>
              </a:lnSpc>
              <a:buFont typeface="Wingdings" pitchFamily="2" charset="2"/>
              <a:buChar char="Ø"/>
            </a:pPr>
            <a:r>
              <a:rPr kumimoji="1" lang="ja-JP" altLang="en-US" sz="1600" dirty="0" smtClean="0"/>
              <a:t>確認動作の実施方法</a:t>
            </a:r>
            <a:endParaRPr kumimoji="1" lang="en-US" altLang="ja-JP" sz="1600" dirty="0" smtClean="0"/>
          </a:p>
          <a:p>
            <a:pPr marL="180000" indent="-180000">
              <a:lnSpc>
                <a:spcPct val="130000"/>
              </a:lnSpc>
              <a:buFont typeface="Wingdings" pitchFamily="2" charset="2"/>
              <a:buChar char="Ø"/>
            </a:pPr>
            <a:r>
              <a:rPr lang="ja-JP" altLang="en-US" sz="1600" dirty="0" smtClean="0"/>
              <a:t>「挙上角度」「静止状態」の判断基準　等</a:t>
            </a:r>
            <a:endParaRPr lang="en-US" altLang="ja-JP" sz="1600" dirty="0" smtClean="0"/>
          </a:p>
          <a:p>
            <a:pPr marL="180000" indent="-180000">
              <a:lnSpc>
                <a:spcPct val="130000"/>
              </a:lnSpc>
            </a:pPr>
            <a:r>
              <a:rPr lang="ja-JP" altLang="en-US" sz="1600" dirty="0" smtClean="0"/>
              <a:t>短期記憶</a:t>
            </a:r>
            <a:endParaRPr kumimoji="1" lang="en-US" altLang="ja-JP" sz="1600" dirty="0" smtClean="0"/>
          </a:p>
          <a:p>
            <a:pPr marL="180000" indent="-180000">
              <a:lnSpc>
                <a:spcPct val="130000"/>
              </a:lnSpc>
              <a:buFont typeface="Wingdings" pitchFamily="2" charset="2"/>
              <a:buChar char="Ø"/>
            </a:pPr>
            <a:r>
              <a:rPr kumimoji="1" lang="ja-JP" altLang="en-US" sz="1600" dirty="0" smtClean="0"/>
              <a:t>３品提示の実施頻度・方法</a:t>
            </a:r>
            <a:endParaRPr kumimoji="1" lang="en-US" altLang="ja-JP" sz="1600" dirty="0" smtClean="0"/>
          </a:p>
          <a:p>
            <a:pPr marL="180000" indent="-180000">
              <a:lnSpc>
                <a:spcPct val="130000"/>
              </a:lnSpc>
              <a:buFont typeface="Wingdings" pitchFamily="2" charset="2"/>
              <a:buChar char="Ø"/>
            </a:pPr>
            <a:r>
              <a:rPr lang="ja-JP" altLang="en-US" sz="1600" dirty="0" smtClean="0"/>
              <a:t>「できない」の選択に影響する事項</a:t>
            </a:r>
            <a:r>
              <a:rPr kumimoji="1" lang="ja-JP" altLang="en-US" sz="1600" dirty="0" smtClean="0"/>
              <a:t>　等</a:t>
            </a:r>
            <a:endParaRPr kumimoji="1" lang="en-US" altLang="ja-JP" sz="1600" dirty="0" smtClean="0"/>
          </a:p>
          <a:p>
            <a:pPr marL="180000" indent="-180000">
              <a:lnSpc>
                <a:spcPct val="130000"/>
              </a:lnSpc>
            </a:pPr>
            <a:r>
              <a:rPr lang="ja-JP" altLang="en-US" sz="1600" dirty="0" smtClean="0"/>
              <a:t>下肢麻痺・短期記憶　共通</a:t>
            </a:r>
            <a:endParaRPr kumimoji="1" lang="en-US" altLang="ja-JP" sz="1600" dirty="0" smtClean="0"/>
          </a:p>
          <a:p>
            <a:pPr marL="180000" indent="-180000">
              <a:lnSpc>
                <a:spcPct val="130000"/>
              </a:lnSpc>
              <a:buFont typeface="Wingdings" pitchFamily="2" charset="2"/>
              <a:buChar char="Ø"/>
            </a:pPr>
            <a:r>
              <a:rPr lang="ja-JP" altLang="en-US" sz="1600" dirty="0" smtClean="0"/>
              <a:t>直営調査員が調査する割合</a:t>
            </a:r>
            <a:r>
              <a:rPr kumimoji="1" lang="ja-JP" altLang="en-US" sz="1600" dirty="0" smtClean="0"/>
              <a:t>　等</a:t>
            </a:r>
            <a:endParaRPr kumimoji="1" lang="ja-JP" altLang="en-US" sz="1600" dirty="0"/>
          </a:p>
        </p:txBody>
      </p:sp>
      <p:sp>
        <p:nvSpPr>
          <p:cNvPr id="11" name="テキスト ボックス 10"/>
          <p:cNvSpPr txBox="1"/>
          <p:nvPr/>
        </p:nvSpPr>
        <p:spPr>
          <a:xfrm>
            <a:off x="4778257" y="1306145"/>
            <a:ext cx="3872601" cy="469916"/>
          </a:xfrm>
          <a:prstGeom prst="roundRect">
            <a:avLst/>
          </a:prstGeom>
          <a:solidFill>
            <a:srgbClr val="FFE2C5"/>
          </a:solidFill>
          <a:ln w="28575">
            <a:noFill/>
          </a:ln>
        </p:spPr>
        <p:txBody>
          <a:bodyPr wrap="square" rtlCol="0">
            <a:spAutoFit/>
          </a:bodyPr>
          <a:lstStyle/>
          <a:p>
            <a:pPr marL="180000" indent="-180000" algn="ctr">
              <a:lnSpc>
                <a:spcPct val="120000"/>
              </a:lnSpc>
            </a:pPr>
            <a:r>
              <a:rPr kumimoji="1" lang="ja-JP" altLang="en-US" b="1" dirty="0" smtClean="0"/>
              <a:t>調査方法・判断基準に関する要因</a:t>
            </a:r>
            <a:endParaRPr kumimoji="1" lang="ja-JP" altLang="en-US" b="1" dirty="0"/>
          </a:p>
        </p:txBody>
      </p:sp>
      <p:sp>
        <p:nvSpPr>
          <p:cNvPr id="12" name="テキスト ボックス 11"/>
          <p:cNvSpPr txBox="1"/>
          <p:nvPr/>
        </p:nvSpPr>
        <p:spPr>
          <a:xfrm>
            <a:off x="702064" y="4648200"/>
            <a:ext cx="3642987" cy="837676"/>
          </a:xfrm>
          <a:prstGeom prst="roundRect">
            <a:avLst/>
          </a:prstGeom>
          <a:solidFill>
            <a:schemeClr val="bg1"/>
          </a:solidFill>
          <a:ln w="28575">
            <a:solidFill>
              <a:srgbClr val="99CC00"/>
            </a:solidFill>
          </a:ln>
        </p:spPr>
        <p:txBody>
          <a:bodyPr wrap="square" rtlCol="0">
            <a:spAutoFit/>
          </a:bodyPr>
          <a:lstStyle/>
          <a:p>
            <a:pPr marL="180000" indent="-180000" algn="ctr">
              <a:lnSpc>
                <a:spcPct val="120000"/>
              </a:lnSpc>
            </a:pPr>
            <a:r>
              <a:rPr kumimoji="1" lang="ja-JP" altLang="en-US" b="1" dirty="0" smtClean="0"/>
              <a:t>認定調査対象者に占める</a:t>
            </a:r>
            <a:endParaRPr kumimoji="1" lang="en-US" altLang="ja-JP" b="1" dirty="0" smtClean="0"/>
          </a:p>
          <a:p>
            <a:pPr marL="180000" indent="-180000" algn="ctr">
              <a:lnSpc>
                <a:spcPct val="120000"/>
              </a:lnSpc>
            </a:pPr>
            <a:r>
              <a:rPr kumimoji="1" lang="ja-JP" altLang="en-US" b="1" dirty="0" smtClean="0"/>
              <a:t>比較的重い人の割合が高くなる</a:t>
            </a:r>
            <a:endParaRPr kumimoji="1" lang="ja-JP" altLang="en-US" b="1" dirty="0"/>
          </a:p>
        </p:txBody>
      </p:sp>
      <p:sp>
        <p:nvSpPr>
          <p:cNvPr id="13" name="テキスト ボックス 12"/>
          <p:cNvSpPr txBox="1"/>
          <p:nvPr/>
        </p:nvSpPr>
        <p:spPr>
          <a:xfrm>
            <a:off x="4893064" y="4664711"/>
            <a:ext cx="3642987" cy="837676"/>
          </a:xfrm>
          <a:prstGeom prst="roundRect">
            <a:avLst/>
          </a:prstGeom>
          <a:solidFill>
            <a:schemeClr val="bg1"/>
          </a:solidFill>
          <a:ln w="28575">
            <a:solidFill>
              <a:srgbClr val="FFB469"/>
            </a:solidFill>
          </a:ln>
        </p:spPr>
        <p:txBody>
          <a:bodyPr wrap="square" rtlCol="0">
            <a:spAutoFit/>
          </a:bodyPr>
          <a:lstStyle/>
          <a:p>
            <a:pPr marL="180000" indent="-180000" algn="ctr">
              <a:lnSpc>
                <a:spcPct val="120000"/>
              </a:lnSpc>
            </a:pPr>
            <a:r>
              <a:rPr kumimoji="1" lang="ja-JP" altLang="en-US" b="1" dirty="0" smtClean="0"/>
              <a:t>調査方法・判断基準の偏りにより、実際よりも重く判定される</a:t>
            </a:r>
            <a:endParaRPr kumimoji="1" lang="ja-JP" altLang="en-US" b="1" dirty="0"/>
          </a:p>
        </p:txBody>
      </p:sp>
      <p:sp>
        <p:nvSpPr>
          <p:cNvPr id="14" name="テキスト ボックス 13"/>
          <p:cNvSpPr txBox="1"/>
          <p:nvPr/>
        </p:nvSpPr>
        <p:spPr>
          <a:xfrm>
            <a:off x="558801" y="6007100"/>
            <a:ext cx="8077200" cy="391710"/>
          </a:xfrm>
          <a:prstGeom prst="rect">
            <a:avLst/>
          </a:prstGeom>
          <a:solidFill>
            <a:srgbClr val="6699FF"/>
          </a:solidFill>
          <a:ln w="28575">
            <a:solidFill>
              <a:srgbClr val="6699FF"/>
            </a:solidFill>
          </a:ln>
        </p:spPr>
        <p:txBody>
          <a:bodyPr wrap="square" rtlCol="0">
            <a:spAutoFit/>
          </a:bodyPr>
          <a:lstStyle/>
          <a:p>
            <a:pPr marL="180000" indent="-180000" algn="ctr">
              <a:lnSpc>
                <a:spcPct val="120000"/>
              </a:lnSpc>
            </a:pPr>
            <a:r>
              <a:rPr lang="ja-JP" altLang="en-US" b="1" spc="-150" dirty="0" smtClean="0">
                <a:solidFill>
                  <a:schemeClr val="bg1"/>
                </a:solidFill>
              </a:rPr>
              <a:t>下肢麻痺「あり」、短期記憶「できない」の</a:t>
            </a:r>
            <a:r>
              <a:rPr kumimoji="1" lang="ja-JP" altLang="en-US" b="1" spc="-150" dirty="0" smtClean="0">
                <a:solidFill>
                  <a:schemeClr val="bg1"/>
                </a:solidFill>
              </a:rPr>
              <a:t>選択率が上昇し、はずれ値になる可能性もある</a:t>
            </a:r>
            <a:endParaRPr kumimoji="1" lang="ja-JP" altLang="en-US" b="1" spc="-150" dirty="0">
              <a:solidFill>
                <a:schemeClr val="bg1"/>
              </a:solidFill>
            </a:endParaRPr>
          </a:p>
        </p:txBody>
      </p:sp>
      <p:sp>
        <p:nvSpPr>
          <p:cNvPr id="15" name="二等辺三角形 14"/>
          <p:cNvSpPr/>
          <p:nvPr/>
        </p:nvSpPr>
        <p:spPr>
          <a:xfrm flipV="1">
            <a:off x="1317057" y="4330700"/>
            <a:ext cx="2413000" cy="330200"/>
          </a:xfrm>
          <a:prstGeom prst="triangl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flipV="1">
            <a:off x="5508057" y="4330700"/>
            <a:ext cx="2413000" cy="330200"/>
          </a:xfrm>
          <a:prstGeom prst="triangl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flipV="1">
            <a:off x="1714500" y="5575300"/>
            <a:ext cx="5791200" cy="330200"/>
          </a:xfrm>
          <a:prstGeom prst="triangl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1590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sz="2400" dirty="0" smtClean="0"/>
              <a:t/>
            </a:r>
            <a:br>
              <a:rPr lang="en-US" altLang="ja-JP" sz="2400" dirty="0" smtClean="0"/>
            </a:br>
            <a:r>
              <a:rPr lang="en-US" altLang="ja-JP" sz="2600" dirty="0" smtClean="0"/>
              <a:t>Ⅳ-2</a:t>
            </a:r>
            <a:r>
              <a:rPr lang="ja-JP" altLang="en-US" sz="2600" dirty="0" err="1" smtClean="0"/>
              <a:t>．</a:t>
            </a:r>
            <a:r>
              <a:rPr lang="ja-JP" altLang="en-US" sz="2600" dirty="0" smtClean="0"/>
              <a:t>はずれ値の要因に関する仮説設定</a:t>
            </a:r>
            <a:r>
              <a:rPr lang="ja-JP" altLang="en-US" sz="1800" dirty="0" smtClean="0"/>
              <a:t>－地域特性の要因</a:t>
            </a:r>
          </a:p>
        </p:txBody>
      </p:sp>
      <p:sp>
        <p:nvSpPr>
          <p:cNvPr id="7" name="テキスト ボックス 6"/>
          <p:cNvSpPr txBox="1"/>
          <p:nvPr/>
        </p:nvSpPr>
        <p:spPr>
          <a:xfrm>
            <a:off x="4659513" y="1313180"/>
            <a:ext cx="4078361" cy="307777"/>
          </a:xfrm>
          <a:prstGeom prst="rect">
            <a:avLst/>
          </a:prstGeom>
          <a:noFill/>
        </p:spPr>
        <p:txBody>
          <a:bodyPr wrap="none" rtlCol="0">
            <a:spAutoFit/>
          </a:bodyPr>
          <a:lstStyle/>
          <a:p>
            <a:r>
              <a:rPr kumimoji="1" lang="ja-JP" altLang="en-US" sz="1400" dirty="0" smtClean="0"/>
              <a:t>下肢麻痺（左）「あり」の調査対象者の年齢別選択率</a:t>
            </a:r>
            <a:endParaRPr kumimoji="1" lang="ja-JP" altLang="en-US" sz="1400" dirty="0"/>
          </a:p>
        </p:txBody>
      </p:sp>
      <p:sp>
        <p:nvSpPr>
          <p:cNvPr id="8" name="テキスト ボックス 7"/>
          <p:cNvSpPr txBox="1"/>
          <p:nvPr/>
        </p:nvSpPr>
        <p:spPr>
          <a:xfrm>
            <a:off x="4667528" y="3942146"/>
            <a:ext cx="4062331" cy="307777"/>
          </a:xfrm>
          <a:prstGeom prst="rect">
            <a:avLst/>
          </a:prstGeom>
          <a:noFill/>
        </p:spPr>
        <p:txBody>
          <a:bodyPr wrap="none" rtlCol="0">
            <a:spAutoFit/>
          </a:bodyPr>
          <a:lstStyle/>
          <a:p>
            <a:r>
              <a:rPr kumimoji="1" lang="ja-JP" altLang="en-US" sz="1400" dirty="0" smtClean="0"/>
              <a:t>短期記憶「できない」</a:t>
            </a:r>
            <a:r>
              <a:rPr lang="ja-JP" altLang="en-US" sz="1400" dirty="0" smtClean="0"/>
              <a:t>の調査対象者の年齢</a:t>
            </a:r>
            <a:r>
              <a:rPr kumimoji="1" lang="ja-JP" altLang="en-US" sz="1400" dirty="0" smtClean="0"/>
              <a:t>別選択率</a:t>
            </a:r>
            <a:endParaRPr kumimoji="1" lang="ja-JP" altLang="en-US" sz="1400" dirty="0"/>
          </a:p>
        </p:txBody>
      </p:sp>
      <p:sp>
        <p:nvSpPr>
          <p:cNvPr id="10" name="テキスト ボックス 9"/>
          <p:cNvSpPr txBox="1"/>
          <p:nvPr/>
        </p:nvSpPr>
        <p:spPr>
          <a:xfrm>
            <a:off x="643384" y="3243536"/>
            <a:ext cx="3903216" cy="2091110"/>
          </a:xfrm>
          <a:prstGeom prst="rect">
            <a:avLst/>
          </a:prstGeom>
          <a:noFill/>
          <a:ln w="19050">
            <a:solidFill>
              <a:schemeClr val="tx1">
                <a:lumMod val="50000"/>
                <a:lumOff val="50000"/>
              </a:schemeClr>
            </a:solidFill>
            <a:prstDash val="sysDot"/>
          </a:ln>
        </p:spPr>
        <p:txBody>
          <a:bodyPr wrap="square" rtlCol="0" anchor="ctr" anchorCtr="0">
            <a:noAutofit/>
          </a:bodyPr>
          <a:lstStyle/>
          <a:p>
            <a:pPr marL="180000" indent="-180000">
              <a:lnSpc>
                <a:spcPct val="130000"/>
              </a:lnSpc>
              <a:buFont typeface="Wingdings" pitchFamily="2" charset="2"/>
              <a:buChar char="Ø"/>
            </a:pPr>
            <a:r>
              <a:rPr kumimoji="1" lang="ja-JP" altLang="en-US" dirty="0" smtClean="0"/>
              <a:t>高齢者に占める</a:t>
            </a:r>
            <a:r>
              <a:rPr kumimoji="1" lang="en-US" altLang="ja-JP" dirty="0" smtClean="0"/>
              <a:t>80</a:t>
            </a:r>
            <a:r>
              <a:rPr kumimoji="1" lang="ja-JP" altLang="en-US" dirty="0" smtClean="0"/>
              <a:t>歳以上の割合</a:t>
            </a:r>
            <a:endParaRPr kumimoji="1" lang="en-US" altLang="ja-JP" dirty="0" smtClean="0"/>
          </a:p>
          <a:p>
            <a:pPr marL="180000" indent="-180000">
              <a:lnSpc>
                <a:spcPct val="130000"/>
              </a:lnSpc>
              <a:buFont typeface="Wingdings" pitchFamily="2" charset="2"/>
              <a:buChar char="Ø"/>
            </a:pPr>
            <a:r>
              <a:rPr lang="ja-JP" altLang="en-US" dirty="0" smtClean="0"/>
              <a:t>高齢者に占める</a:t>
            </a:r>
            <a:r>
              <a:rPr lang="en-US" altLang="ja-JP" dirty="0" smtClean="0"/>
              <a:t>85</a:t>
            </a:r>
            <a:r>
              <a:rPr lang="ja-JP" altLang="en-US" dirty="0" smtClean="0"/>
              <a:t>歳以上の割合</a:t>
            </a:r>
            <a:endParaRPr lang="en-US" altLang="ja-JP" dirty="0" smtClean="0"/>
          </a:p>
          <a:p>
            <a:pPr marL="180000" indent="-180000">
              <a:lnSpc>
                <a:spcPct val="130000"/>
              </a:lnSpc>
              <a:buFont typeface="Wingdings" pitchFamily="2" charset="2"/>
              <a:buChar char="Ø"/>
            </a:pPr>
            <a:r>
              <a:rPr kumimoji="1" lang="ja-JP" altLang="en-US" dirty="0" smtClean="0"/>
              <a:t>高齢者に占める</a:t>
            </a:r>
            <a:r>
              <a:rPr kumimoji="1" lang="en-US" altLang="ja-JP" dirty="0" smtClean="0"/>
              <a:t>90</a:t>
            </a:r>
            <a:r>
              <a:rPr kumimoji="1" lang="ja-JP" altLang="en-US" dirty="0" smtClean="0"/>
              <a:t>歳以上の割合</a:t>
            </a:r>
            <a:endParaRPr kumimoji="1" lang="en-US" altLang="ja-JP" dirty="0" smtClean="0"/>
          </a:p>
          <a:p>
            <a:pPr marL="180000" indent="-180000">
              <a:lnSpc>
                <a:spcPct val="130000"/>
              </a:lnSpc>
              <a:buFont typeface="Wingdings" pitchFamily="2" charset="2"/>
              <a:buChar char="Ø"/>
            </a:pPr>
            <a:r>
              <a:rPr lang="ja-JP" altLang="en-US" dirty="0" smtClean="0"/>
              <a:t>要支援・要介護認定率</a:t>
            </a:r>
            <a:endParaRPr kumimoji="1" lang="ja-JP" altLang="en-US" dirty="0"/>
          </a:p>
        </p:txBody>
      </p:sp>
      <p:sp>
        <p:nvSpPr>
          <p:cNvPr id="11" name="テキスト ボックス 10"/>
          <p:cNvSpPr txBox="1"/>
          <p:nvPr/>
        </p:nvSpPr>
        <p:spPr>
          <a:xfrm>
            <a:off x="658692" y="2818085"/>
            <a:ext cx="3872601" cy="433382"/>
          </a:xfrm>
          <a:prstGeom prst="roundRect">
            <a:avLst/>
          </a:prstGeom>
          <a:solidFill>
            <a:srgbClr val="CCFFCC"/>
          </a:solidFill>
          <a:ln w="28575">
            <a:noFill/>
          </a:ln>
        </p:spPr>
        <p:txBody>
          <a:bodyPr wrap="square" rtlCol="0">
            <a:spAutoFit/>
          </a:bodyPr>
          <a:lstStyle/>
          <a:p>
            <a:pPr marL="180000" indent="-180000" algn="ctr">
              <a:lnSpc>
                <a:spcPct val="120000"/>
              </a:lnSpc>
            </a:pPr>
            <a:r>
              <a:rPr kumimoji="1" lang="ja-JP" altLang="en-US" b="1" dirty="0" smtClean="0"/>
              <a:t>地域特性に関する要因（仮説）</a:t>
            </a:r>
            <a:endParaRPr kumimoji="1" lang="ja-JP" altLang="en-US" b="1" dirty="0"/>
          </a:p>
        </p:txBody>
      </p:sp>
      <p:pic>
        <p:nvPicPr>
          <p:cNvPr id="1028" name="Picture 4"/>
          <p:cNvPicPr>
            <a:picLocks noChangeAspect="1" noChangeArrowheads="1"/>
          </p:cNvPicPr>
          <p:nvPr/>
        </p:nvPicPr>
        <p:blipFill>
          <a:blip r:embed="rId3" cstate="print"/>
          <a:srcRect/>
          <a:stretch>
            <a:fillRect/>
          </a:stretch>
        </p:blipFill>
        <p:spPr bwMode="auto">
          <a:xfrm>
            <a:off x="4693681" y="1643314"/>
            <a:ext cx="4010025" cy="2171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4722256" y="4290695"/>
            <a:ext cx="3952875" cy="2171700"/>
          </a:xfrm>
          <a:prstGeom prst="rect">
            <a:avLst/>
          </a:prstGeom>
          <a:noFill/>
          <a:ln w="9525">
            <a:noFill/>
            <a:miter lim="800000"/>
            <a:headEnd/>
            <a:tailEnd/>
          </a:ln>
          <a:effectLst/>
        </p:spPr>
      </p:pic>
      <p:sp>
        <p:nvSpPr>
          <p:cNvPr id="16" name="右矢印 15"/>
          <p:cNvSpPr/>
          <p:nvPr/>
        </p:nvSpPr>
        <p:spPr>
          <a:xfrm rot="20290112">
            <a:off x="6857999" y="1973580"/>
            <a:ext cx="1524000" cy="241300"/>
          </a:xfrm>
          <a:prstGeom prst="right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rot="20675707">
            <a:off x="5267917" y="4632870"/>
            <a:ext cx="3037773" cy="280916"/>
          </a:xfrm>
          <a:prstGeom prst="right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79175" y="1660436"/>
            <a:ext cx="3845200" cy="978729"/>
          </a:xfrm>
          <a:prstGeom prst="rect">
            <a:avLst/>
          </a:prstGeom>
          <a:noFill/>
        </p:spPr>
        <p:txBody>
          <a:bodyPr wrap="square" rtlCol="0">
            <a:spAutoFit/>
          </a:bodyPr>
          <a:lstStyle/>
          <a:p>
            <a:pPr>
              <a:lnSpc>
                <a:spcPct val="120000"/>
              </a:lnSpc>
            </a:pPr>
            <a:r>
              <a:rPr kumimoji="1" lang="ja-JP" altLang="en-US" sz="1600" dirty="0" smtClean="0"/>
              <a:t>調査対象者の年齢が上がるほど、選択率が高くなる傾向をふまえ、以下の項目を、地域特性に関する要因</a:t>
            </a:r>
            <a:r>
              <a:rPr lang="ja-JP" altLang="en-US" sz="1600" dirty="0" smtClean="0"/>
              <a:t>として仮説設定した。</a:t>
            </a:r>
            <a:endParaRPr kumimoji="1" lang="ja-JP" altLang="en-US" sz="1600" dirty="0"/>
          </a:p>
        </p:txBody>
      </p:sp>
      <p:sp>
        <p:nvSpPr>
          <p:cNvPr id="12" name="テキスト ボックス 11"/>
          <p:cNvSpPr txBox="1"/>
          <p:nvPr/>
        </p:nvSpPr>
        <p:spPr>
          <a:xfrm>
            <a:off x="6508475" y="3698785"/>
            <a:ext cx="2273575" cy="258532"/>
          </a:xfrm>
          <a:prstGeom prst="rect">
            <a:avLst/>
          </a:prstGeom>
          <a:noFill/>
        </p:spPr>
        <p:txBody>
          <a:bodyPr wrap="square" rtlCol="0">
            <a:spAutoFit/>
          </a:bodyPr>
          <a:lstStyle/>
          <a:p>
            <a:pPr>
              <a:lnSpc>
                <a:spcPct val="120000"/>
              </a:lnSpc>
            </a:pPr>
            <a:r>
              <a:rPr kumimoji="1" lang="en-US" altLang="ja-JP" sz="900" dirty="0" smtClean="0"/>
              <a:t>※</a:t>
            </a:r>
            <a:r>
              <a:rPr kumimoji="1" lang="ja-JP" altLang="en-US" sz="900" dirty="0" smtClean="0"/>
              <a:t>下肢麻痺（右）「あり」もほぼ同様の傾向</a:t>
            </a:r>
            <a:endParaRPr kumimoji="1" lang="ja-JP" altLang="en-US" sz="900" dirty="0"/>
          </a:p>
        </p:txBody>
      </p:sp>
    </p:spTree>
    <p:extLst>
      <p:ext uri="{BB962C8B-B14F-4D97-AF65-F5344CB8AC3E}">
        <p14:creationId xmlns:p14="http://schemas.microsoft.com/office/powerpoint/2010/main" val="1301590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4674" y="304819"/>
            <a:ext cx="8721726" cy="747713"/>
          </a:xfrm>
        </p:spPr>
        <p:txBody>
          <a:bodyPr/>
          <a:lstStyle/>
          <a:p>
            <a:pPr eaLnBrk="1" hangingPunct="1"/>
            <a:r>
              <a:rPr lang="en-US" altLang="ja-JP" sz="2400" spc="-150" dirty="0" smtClean="0"/>
              <a:t/>
            </a:r>
            <a:br>
              <a:rPr lang="en-US" altLang="ja-JP" sz="2400" spc="-150" dirty="0" smtClean="0"/>
            </a:br>
            <a:r>
              <a:rPr lang="en-US" altLang="ja-JP" sz="2400" spc="-150" dirty="0" smtClean="0"/>
              <a:t> </a:t>
            </a:r>
            <a:r>
              <a:rPr lang="en-US" altLang="ja-JP" sz="2600" spc="-150" dirty="0" smtClean="0"/>
              <a:t>Ⅳ-3</a:t>
            </a:r>
            <a:r>
              <a:rPr lang="ja-JP" altLang="en-US" sz="2600" spc="-150" dirty="0" err="1" smtClean="0"/>
              <a:t>．</a:t>
            </a:r>
            <a:r>
              <a:rPr lang="ja-JP" altLang="en-US" sz="2600" spc="-150" dirty="0" smtClean="0"/>
              <a:t>はずれ値の要因に関する仮説設定</a:t>
            </a:r>
            <a:r>
              <a:rPr lang="ja-JP" altLang="en-US" sz="1800" spc="-150" dirty="0" smtClean="0"/>
              <a:t>－調査方法・判断基準の要因</a:t>
            </a:r>
          </a:p>
        </p:txBody>
      </p:sp>
      <p:sp>
        <p:nvSpPr>
          <p:cNvPr id="28" name="テキスト ボックス 27"/>
          <p:cNvSpPr txBox="1"/>
          <p:nvPr/>
        </p:nvSpPr>
        <p:spPr>
          <a:xfrm>
            <a:off x="896616" y="1234440"/>
            <a:ext cx="7566664" cy="683264"/>
          </a:xfrm>
          <a:prstGeom prst="rect">
            <a:avLst/>
          </a:prstGeom>
          <a:noFill/>
        </p:spPr>
        <p:txBody>
          <a:bodyPr wrap="square" rtlCol="0">
            <a:spAutoFit/>
          </a:bodyPr>
          <a:lstStyle/>
          <a:p>
            <a:pPr>
              <a:lnSpc>
                <a:spcPct val="120000"/>
              </a:lnSpc>
            </a:pPr>
            <a:r>
              <a:rPr kumimoji="1" lang="ja-JP" altLang="en-US" sz="1600" dirty="0" smtClean="0"/>
              <a:t>アンケート調査結果をふまえ、以下の項目を、下肢麻痺の調査方法・判断基準に関する要因</a:t>
            </a:r>
            <a:r>
              <a:rPr lang="ja-JP" altLang="en-US" sz="1600" dirty="0" smtClean="0"/>
              <a:t>として仮説設定した。</a:t>
            </a:r>
            <a:endParaRPr kumimoji="1" lang="ja-JP" altLang="en-US" sz="1600" dirty="0"/>
          </a:p>
        </p:txBody>
      </p:sp>
      <p:sp>
        <p:nvSpPr>
          <p:cNvPr id="31" name="テキスト ボックス 30"/>
          <p:cNvSpPr txBox="1"/>
          <p:nvPr/>
        </p:nvSpPr>
        <p:spPr>
          <a:xfrm>
            <a:off x="3713693" y="4721863"/>
            <a:ext cx="2106537" cy="432792"/>
          </a:xfrm>
          <a:prstGeom prst="ellipse">
            <a:avLst/>
          </a:prstGeom>
          <a:solidFill>
            <a:srgbClr val="E7F3FF"/>
          </a:solidFill>
          <a:effectLst>
            <a:outerShdw blurRad="50800" dist="38100" dir="2700000" algn="tl" rotWithShape="0">
              <a:prstClr val="black">
                <a:alpha val="40000"/>
              </a:prstClr>
            </a:outerShdw>
          </a:effectLst>
        </p:spPr>
        <p:txBody>
          <a:bodyPr wrap="square" rtlCol="0">
            <a:spAutoFit/>
          </a:bodyPr>
          <a:lstStyle/>
          <a:p>
            <a:pPr algn="ctr"/>
            <a:r>
              <a:rPr kumimoji="1" lang="ja-JP" altLang="en-US" sz="1400" dirty="0" smtClean="0"/>
              <a:t>確認動作の実施</a:t>
            </a:r>
            <a:endParaRPr kumimoji="1" lang="ja-JP" altLang="en-US" sz="1400" dirty="0"/>
          </a:p>
        </p:txBody>
      </p:sp>
      <p:pic>
        <p:nvPicPr>
          <p:cNvPr id="32" name="Picture 2"/>
          <p:cNvPicPr>
            <a:picLocks noChangeAspect="1" noChangeArrowheads="1"/>
          </p:cNvPicPr>
          <p:nvPr/>
        </p:nvPicPr>
        <p:blipFill>
          <a:blip r:embed="rId3" cstate="print"/>
          <a:srcRect l="8622" t="49063" r="76216" b="20416"/>
          <a:stretch>
            <a:fillRect/>
          </a:stretch>
        </p:blipFill>
        <p:spPr bwMode="auto">
          <a:xfrm>
            <a:off x="3693976" y="2454729"/>
            <a:ext cx="1968048" cy="2200908"/>
          </a:xfrm>
          <a:prstGeom prst="rect">
            <a:avLst/>
          </a:prstGeom>
          <a:noFill/>
          <a:ln w="9525">
            <a:noFill/>
            <a:miter lim="800000"/>
            <a:headEnd/>
            <a:tailEnd/>
          </a:ln>
        </p:spPr>
      </p:pic>
      <p:sp>
        <p:nvSpPr>
          <p:cNvPr id="33" name="テキスト ボックス 32"/>
          <p:cNvSpPr txBox="1"/>
          <p:nvPr/>
        </p:nvSpPr>
        <p:spPr>
          <a:xfrm>
            <a:off x="3637276" y="4156891"/>
            <a:ext cx="508473" cy="276999"/>
          </a:xfrm>
          <a:prstGeom prst="rect">
            <a:avLst/>
          </a:prstGeom>
          <a:noFill/>
        </p:spPr>
        <p:txBody>
          <a:bodyPr wrap="none" rtlCol="0">
            <a:spAutoFit/>
          </a:bodyPr>
          <a:lstStyle/>
          <a:p>
            <a:r>
              <a:rPr kumimoji="1" lang="en-US" altLang="ja-JP" sz="1200" dirty="0" smtClean="0"/>
              <a:t>90</a:t>
            </a:r>
            <a:r>
              <a:rPr kumimoji="1" lang="ja-JP" altLang="en-US" sz="1200" dirty="0" smtClean="0"/>
              <a:t>度</a:t>
            </a:r>
            <a:endParaRPr kumimoji="1" lang="ja-JP" altLang="en-US" sz="1200" dirty="0"/>
          </a:p>
        </p:txBody>
      </p:sp>
      <p:sp>
        <p:nvSpPr>
          <p:cNvPr id="34" name="テキスト ボックス 33"/>
          <p:cNvSpPr txBox="1"/>
          <p:nvPr/>
        </p:nvSpPr>
        <p:spPr>
          <a:xfrm>
            <a:off x="5888700" y="2747651"/>
            <a:ext cx="2685811" cy="1202044"/>
          </a:xfrm>
          <a:prstGeom prst="borderCallout2">
            <a:avLst>
              <a:gd name="adj1" fmla="val -13099"/>
              <a:gd name="adj2" fmla="val -4491"/>
              <a:gd name="adj3" fmla="val -12011"/>
              <a:gd name="adj4" fmla="val -11777"/>
              <a:gd name="adj5" fmla="val 18317"/>
              <a:gd name="adj6" fmla="val -20060"/>
            </a:avLst>
          </a:prstGeom>
          <a:solidFill>
            <a:schemeClr val="bg1"/>
          </a:solidFill>
          <a:ln w="28575">
            <a:solidFill>
              <a:schemeClr val="tx1">
                <a:lumMod val="50000"/>
                <a:lumOff val="50000"/>
              </a:schemeClr>
            </a:solidFill>
            <a:prstDash val="sysDot"/>
          </a:ln>
          <a:effectLst/>
        </p:spPr>
        <p:txBody>
          <a:bodyPr wrap="square" rtlCol="0" anchor="ctr" anchorCtr="0">
            <a:noAutofit/>
          </a:bodyPr>
          <a:lstStyle/>
          <a:p>
            <a:pPr marL="180000" indent="-180000">
              <a:lnSpc>
                <a:spcPct val="130000"/>
              </a:lnSpc>
              <a:buFont typeface="Wingdings" pitchFamily="2" charset="2"/>
              <a:buChar char="Ø"/>
            </a:pPr>
            <a:r>
              <a:rPr lang="ja-JP" altLang="en-US" sz="1400" dirty="0" smtClean="0"/>
              <a:t>確認動作を行う際、背もたれにもたれかかっていない状態で行う</a:t>
            </a:r>
            <a:endParaRPr lang="ja-JP" altLang="en-US" sz="1400" dirty="0"/>
          </a:p>
        </p:txBody>
      </p:sp>
      <p:sp>
        <p:nvSpPr>
          <p:cNvPr id="35" name="テキスト ボックス 34"/>
          <p:cNvSpPr txBox="1"/>
          <p:nvPr/>
        </p:nvSpPr>
        <p:spPr>
          <a:xfrm>
            <a:off x="5801810" y="2366650"/>
            <a:ext cx="2859590" cy="429054"/>
          </a:xfrm>
          <a:prstGeom prst="roundRect">
            <a:avLst/>
          </a:prstGeom>
          <a:solidFill>
            <a:srgbClr val="FFE2C5"/>
          </a:solidFill>
          <a:ln w="28575">
            <a:noFill/>
          </a:ln>
          <a:effectLst>
            <a:outerShdw blurRad="50800" dist="38100" dir="2700000" algn="tl" rotWithShape="0">
              <a:prstClr val="black">
                <a:alpha val="40000"/>
              </a:prstClr>
            </a:outerShdw>
          </a:effectLst>
        </p:spPr>
        <p:txBody>
          <a:bodyPr wrap="square" rtlCol="0">
            <a:spAutoFit/>
          </a:bodyPr>
          <a:lstStyle/>
          <a:p>
            <a:pPr marL="180000" indent="-180000" algn="ctr">
              <a:lnSpc>
                <a:spcPct val="120000"/>
              </a:lnSpc>
            </a:pPr>
            <a:r>
              <a:rPr lang="ja-JP" altLang="en-US" sz="1600" b="1" dirty="0" smtClean="0"/>
              <a:t>確認動作の姿勢</a:t>
            </a:r>
            <a:endParaRPr kumimoji="1" lang="ja-JP" altLang="en-US" sz="1600" b="1" dirty="0"/>
          </a:p>
        </p:txBody>
      </p:sp>
      <p:sp>
        <p:nvSpPr>
          <p:cNvPr id="36" name="テキスト ボックス 35"/>
          <p:cNvSpPr txBox="1"/>
          <p:nvPr/>
        </p:nvSpPr>
        <p:spPr>
          <a:xfrm>
            <a:off x="865868" y="4817752"/>
            <a:ext cx="2806700" cy="1492716"/>
          </a:xfrm>
          <a:prstGeom prst="borderCallout2">
            <a:avLst>
              <a:gd name="adj1" fmla="val -26265"/>
              <a:gd name="adj2" fmla="val 47776"/>
              <a:gd name="adj3" fmla="val -36211"/>
              <a:gd name="adj4" fmla="val 48037"/>
              <a:gd name="adj5" fmla="val -35689"/>
              <a:gd name="adj6" fmla="val 98259"/>
            </a:avLst>
          </a:prstGeom>
          <a:solidFill>
            <a:schemeClr val="bg1"/>
          </a:solidFill>
          <a:ln w="28575">
            <a:solidFill>
              <a:schemeClr val="tx1">
                <a:lumMod val="50000"/>
                <a:lumOff val="50000"/>
              </a:schemeClr>
            </a:solidFill>
            <a:prstDash val="sysDot"/>
          </a:ln>
          <a:effectLst/>
        </p:spPr>
        <p:txBody>
          <a:bodyPr wrap="square" rtlCol="0">
            <a:spAutoFit/>
          </a:bodyPr>
          <a:lstStyle/>
          <a:p>
            <a:pPr marL="180000" indent="-180000">
              <a:lnSpc>
                <a:spcPct val="130000"/>
              </a:lnSpc>
              <a:buFont typeface="Wingdings" pitchFamily="2" charset="2"/>
              <a:buChar char="Ø"/>
            </a:pPr>
            <a:r>
              <a:rPr lang="ja-JP" altLang="en-US" sz="1400" dirty="0" smtClean="0"/>
              <a:t>下肢の挙上角度に関する基準があり、「</a:t>
            </a:r>
            <a:r>
              <a:rPr lang="en-US" altLang="ja-JP" sz="1400" dirty="0" smtClean="0"/>
              <a:t>90</a:t>
            </a:r>
            <a:r>
              <a:rPr lang="ja-JP" altLang="en-US" sz="1400" dirty="0" smtClean="0"/>
              <a:t>度」「水平」等と定めている</a:t>
            </a:r>
            <a:endParaRPr lang="en-US" altLang="ja-JP" sz="1400" dirty="0" smtClean="0"/>
          </a:p>
          <a:p>
            <a:pPr marL="180000" indent="-180000">
              <a:lnSpc>
                <a:spcPct val="130000"/>
              </a:lnSpc>
              <a:buFont typeface="Wingdings" pitchFamily="2" charset="2"/>
              <a:buChar char="Ø"/>
            </a:pPr>
            <a:r>
              <a:rPr lang="ja-JP" altLang="en-US" sz="1400" dirty="0" smtClean="0"/>
              <a:t>「水平位置までの挙上ができる」と判断する最低挙上角度</a:t>
            </a:r>
            <a:endParaRPr lang="en-US" altLang="ja-JP" sz="1400" dirty="0" smtClean="0"/>
          </a:p>
        </p:txBody>
      </p:sp>
      <p:sp>
        <p:nvSpPr>
          <p:cNvPr id="37" name="テキスト ボックス 36"/>
          <p:cNvSpPr txBox="1"/>
          <p:nvPr/>
        </p:nvSpPr>
        <p:spPr>
          <a:xfrm>
            <a:off x="773369" y="4436752"/>
            <a:ext cx="2991698" cy="396562"/>
          </a:xfrm>
          <a:prstGeom prst="roundRect">
            <a:avLst/>
          </a:prstGeom>
          <a:solidFill>
            <a:srgbClr val="FFE2C5"/>
          </a:solidFill>
          <a:ln w="28575">
            <a:noFill/>
          </a:ln>
          <a:effectLst>
            <a:outerShdw blurRad="50800" dist="38100" dir="2700000" algn="tl" rotWithShape="0">
              <a:prstClr val="black">
                <a:alpha val="40000"/>
              </a:prstClr>
            </a:outerShdw>
          </a:effectLst>
        </p:spPr>
        <p:txBody>
          <a:bodyPr wrap="square" rtlCol="0">
            <a:spAutoFit/>
          </a:bodyPr>
          <a:lstStyle/>
          <a:p>
            <a:pPr marL="180000" indent="-180000" algn="ctr">
              <a:lnSpc>
                <a:spcPct val="120000"/>
              </a:lnSpc>
            </a:pPr>
            <a:r>
              <a:rPr lang="ja-JP" altLang="en-US" sz="1600" b="1" dirty="0" smtClean="0"/>
              <a:t>下肢の挙上角度</a:t>
            </a:r>
            <a:endParaRPr kumimoji="1" lang="ja-JP" altLang="en-US" sz="1600" b="1" dirty="0"/>
          </a:p>
        </p:txBody>
      </p:sp>
      <p:sp>
        <p:nvSpPr>
          <p:cNvPr id="38" name="テキスト ボックス 37"/>
          <p:cNvSpPr txBox="1"/>
          <p:nvPr/>
        </p:nvSpPr>
        <p:spPr>
          <a:xfrm>
            <a:off x="863328" y="2718623"/>
            <a:ext cx="2832100" cy="1202044"/>
          </a:xfrm>
          <a:prstGeom prst="borderCallout2">
            <a:avLst>
              <a:gd name="adj1" fmla="val -11461"/>
              <a:gd name="adj2" fmla="val 103454"/>
              <a:gd name="adj3" fmla="val -10253"/>
              <a:gd name="adj4" fmla="val 112161"/>
              <a:gd name="adj5" fmla="val 69646"/>
              <a:gd name="adj6" fmla="val 123699"/>
            </a:avLst>
          </a:prstGeom>
          <a:solidFill>
            <a:schemeClr val="bg1"/>
          </a:solidFill>
          <a:ln w="28575">
            <a:solidFill>
              <a:schemeClr val="tx1">
                <a:lumMod val="50000"/>
                <a:lumOff val="50000"/>
              </a:schemeClr>
            </a:solidFill>
            <a:prstDash val="sysDot"/>
          </a:ln>
          <a:effectLst/>
        </p:spPr>
        <p:txBody>
          <a:bodyPr wrap="square" rtlCol="0" anchor="ctr" anchorCtr="0">
            <a:noAutofit/>
          </a:bodyPr>
          <a:lstStyle/>
          <a:p>
            <a:pPr marL="180000" indent="-180000">
              <a:lnSpc>
                <a:spcPct val="130000"/>
              </a:lnSpc>
              <a:buFont typeface="Wingdings" pitchFamily="2" charset="2"/>
              <a:buChar char="Ø"/>
            </a:pPr>
            <a:r>
              <a:rPr lang="ja-JP" altLang="en-US" sz="1400" dirty="0" smtClean="0"/>
              <a:t>静止状態で下肢に震えがみられる場合に、「麻痺あり」の選択に影響する</a:t>
            </a:r>
            <a:endParaRPr lang="en-US" altLang="ja-JP" sz="1400" dirty="0" smtClean="0"/>
          </a:p>
        </p:txBody>
      </p:sp>
      <p:sp>
        <p:nvSpPr>
          <p:cNvPr id="39" name="テキスト ボックス 38"/>
          <p:cNvSpPr txBox="1"/>
          <p:nvPr/>
        </p:nvSpPr>
        <p:spPr>
          <a:xfrm>
            <a:off x="769992" y="2337622"/>
            <a:ext cx="3018772" cy="429054"/>
          </a:xfrm>
          <a:prstGeom prst="roundRect">
            <a:avLst/>
          </a:prstGeom>
          <a:solidFill>
            <a:srgbClr val="FFE2C5"/>
          </a:solidFill>
          <a:ln w="28575">
            <a:noFill/>
          </a:ln>
          <a:effectLst>
            <a:outerShdw blurRad="50800" dist="38100" dir="2700000" algn="tl" rotWithShape="0">
              <a:prstClr val="black">
                <a:alpha val="40000"/>
              </a:prstClr>
            </a:outerShdw>
          </a:effectLst>
        </p:spPr>
        <p:txBody>
          <a:bodyPr wrap="square" rtlCol="0">
            <a:spAutoFit/>
          </a:bodyPr>
          <a:lstStyle/>
          <a:p>
            <a:pPr marL="180000" indent="-180000" algn="ctr">
              <a:lnSpc>
                <a:spcPct val="120000"/>
              </a:lnSpc>
            </a:pPr>
            <a:r>
              <a:rPr lang="ja-JP" altLang="en-US" sz="1600" b="1" dirty="0" smtClean="0"/>
              <a:t>静止した状態の保持</a:t>
            </a:r>
            <a:endParaRPr kumimoji="1" lang="ja-JP" altLang="en-US" sz="1200" b="1" dirty="0"/>
          </a:p>
        </p:txBody>
      </p:sp>
      <p:sp>
        <p:nvSpPr>
          <p:cNvPr id="40" name="テキスト ボックス 39"/>
          <p:cNvSpPr txBox="1"/>
          <p:nvPr/>
        </p:nvSpPr>
        <p:spPr>
          <a:xfrm>
            <a:off x="5946757" y="4906650"/>
            <a:ext cx="2685811" cy="1341749"/>
          </a:xfrm>
          <a:prstGeom prst="rect">
            <a:avLst/>
          </a:prstGeom>
          <a:solidFill>
            <a:schemeClr val="bg1"/>
          </a:solidFill>
          <a:ln w="28575">
            <a:solidFill>
              <a:schemeClr val="tx1">
                <a:lumMod val="50000"/>
                <a:lumOff val="50000"/>
              </a:schemeClr>
            </a:solidFill>
            <a:prstDash val="sysDot"/>
          </a:ln>
          <a:effectLst/>
        </p:spPr>
        <p:txBody>
          <a:bodyPr wrap="square" rtlCol="0" anchor="ctr" anchorCtr="0">
            <a:noAutofit/>
          </a:bodyPr>
          <a:lstStyle/>
          <a:p>
            <a:pPr marL="180000" indent="-180000">
              <a:lnSpc>
                <a:spcPct val="130000"/>
              </a:lnSpc>
              <a:buFont typeface="Wingdings" pitchFamily="2" charset="2"/>
              <a:buChar char="Ø"/>
            </a:pPr>
            <a:r>
              <a:rPr lang="ja-JP" altLang="en-US" sz="1400" dirty="0" smtClean="0"/>
              <a:t>直営調査員が調査する件数の割合</a:t>
            </a:r>
            <a:endParaRPr lang="ja-JP" altLang="en-US" sz="1400" dirty="0"/>
          </a:p>
        </p:txBody>
      </p:sp>
      <p:sp>
        <p:nvSpPr>
          <p:cNvPr id="41" name="テキスト ボックス 40"/>
          <p:cNvSpPr txBox="1"/>
          <p:nvPr/>
        </p:nvSpPr>
        <p:spPr>
          <a:xfrm>
            <a:off x="5859867" y="4512952"/>
            <a:ext cx="2859590" cy="396562"/>
          </a:xfrm>
          <a:prstGeom prst="roundRect">
            <a:avLst/>
          </a:prstGeom>
          <a:solidFill>
            <a:srgbClr val="FFE2C5"/>
          </a:solidFill>
          <a:ln w="28575">
            <a:noFill/>
          </a:ln>
          <a:effectLst>
            <a:outerShdw blurRad="50800" dist="38100" dir="2700000" algn="tl" rotWithShape="0">
              <a:prstClr val="black">
                <a:alpha val="40000"/>
              </a:prstClr>
            </a:outerShdw>
          </a:effectLst>
        </p:spPr>
        <p:txBody>
          <a:bodyPr wrap="square" rtlCol="0">
            <a:spAutoFit/>
          </a:bodyPr>
          <a:lstStyle/>
          <a:p>
            <a:pPr marL="180000" indent="-180000" algn="ctr">
              <a:lnSpc>
                <a:spcPct val="120000"/>
              </a:lnSpc>
            </a:pPr>
            <a:r>
              <a:rPr lang="ja-JP" altLang="en-US" sz="1600" b="1" dirty="0" smtClean="0"/>
              <a:t>調査体制</a:t>
            </a:r>
            <a:endParaRPr kumimoji="1" lang="ja-JP" altLang="en-US" sz="1600" b="1" dirty="0"/>
          </a:p>
        </p:txBody>
      </p:sp>
      <p:sp>
        <p:nvSpPr>
          <p:cNvPr id="43" name="テキスト ボックス 42"/>
          <p:cNvSpPr txBox="1"/>
          <p:nvPr/>
        </p:nvSpPr>
        <p:spPr>
          <a:xfrm>
            <a:off x="801368" y="1971036"/>
            <a:ext cx="7566664" cy="358431"/>
          </a:xfrm>
          <a:prstGeom prst="rect">
            <a:avLst/>
          </a:prstGeom>
          <a:noFill/>
        </p:spPr>
        <p:txBody>
          <a:bodyPr wrap="square" rtlCol="0">
            <a:spAutoFit/>
          </a:bodyPr>
          <a:lstStyle/>
          <a:p>
            <a:pPr algn="ctr">
              <a:lnSpc>
                <a:spcPct val="120000"/>
              </a:lnSpc>
            </a:pPr>
            <a:r>
              <a:rPr kumimoji="1" lang="ja-JP" altLang="en-US" sz="1600" dirty="0" smtClean="0"/>
              <a:t>はずれ値の要因に関する仮説（下肢麻痺）</a:t>
            </a:r>
            <a:endParaRPr kumimoji="1" lang="ja-JP" altLang="en-US" sz="1600" dirty="0"/>
          </a:p>
        </p:txBody>
      </p:sp>
    </p:spTree>
    <p:extLst>
      <p:ext uri="{BB962C8B-B14F-4D97-AF65-F5344CB8AC3E}">
        <p14:creationId xmlns:p14="http://schemas.microsoft.com/office/powerpoint/2010/main" val="1301590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4674" y="304819"/>
            <a:ext cx="8721726" cy="747713"/>
          </a:xfrm>
        </p:spPr>
        <p:txBody>
          <a:bodyPr/>
          <a:lstStyle/>
          <a:p>
            <a:pPr eaLnBrk="1" hangingPunct="1"/>
            <a:r>
              <a:rPr lang="en-US" altLang="ja-JP" sz="2400" spc="-150" dirty="0" smtClean="0"/>
              <a:t/>
            </a:r>
            <a:br>
              <a:rPr lang="en-US" altLang="ja-JP" sz="2400" spc="-150" dirty="0" smtClean="0"/>
            </a:br>
            <a:r>
              <a:rPr lang="en-US" altLang="ja-JP" sz="2400" spc="-150" dirty="0" smtClean="0"/>
              <a:t> </a:t>
            </a:r>
            <a:r>
              <a:rPr lang="en-US" altLang="ja-JP" sz="2600" spc="-150" dirty="0" smtClean="0"/>
              <a:t>Ⅳ-4</a:t>
            </a:r>
            <a:r>
              <a:rPr lang="ja-JP" altLang="en-US" sz="2600" spc="-150" dirty="0" err="1" smtClean="0"/>
              <a:t>．</a:t>
            </a:r>
            <a:r>
              <a:rPr lang="ja-JP" altLang="en-US" sz="2600" spc="-150" dirty="0" smtClean="0"/>
              <a:t>はずれ値の要因に関する仮説設定</a:t>
            </a:r>
            <a:r>
              <a:rPr lang="ja-JP" altLang="en-US" sz="1800" spc="-150" dirty="0" smtClean="0"/>
              <a:t>－調査方法・判断基準の要因</a:t>
            </a:r>
          </a:p>
        </p:txBody>
      </p:sp>
      <p:sp>
        <p:nvSpPr>
          <p:cNvPr id="11" name="テキスト ボックス 10"/>
          <p:cNvSpPr txBox="1"/>
          <p:nvPr/>
        </p:nvSpPr>
        <p:spPr>
          <a:xfrm>
            <a:off x="968999" y="5099939"/>
            <a:ext cx="3272400" cy="1245239"/>
          </a:xfrm>
          <a:prstGeom prst="rect">
            <a:avLst/>
          </a:prstGeom>
          <a:solidFill>
            <a:schemeClr val="bg1"/>
          </a:solidFill>
          <a:ln w="28575">
            <a:solidFill>
              <a:schemeClr val="tx1">
                <a:lumMod val="50000"/>
                <a:lumOff val="50000"/>
              </a:schemeClr>
            </a:solidFill>
            <a:prstDash val="sysDot"/>
          </a:ln>
          <a:effectLst/>
        </p:spPr>
        <p:txBody>
          <a:bodyPr wrap="square" rtlCol="0" anchor="ctr" anchorCtr="0">
            <a:noAutofit/>
          </a:bodyPr>
          <a:lstStyle/>
          <a:p>
            <a:pPr marL="180000" indent="-180000">
              <a:lnSpc>
                <a:spcPct val="130000"/>
              </a:lnSpc>
              <a:buFont typeface="Wingdings" pitchFamily="2" charset="2"/>
              <a:buChar char="Ø"/>
            </a:pPr>
            <a:r>
              <a:rPr lang="ja-JP" altLang="en-US" sz="1400" dirty="0" smtClean="0"/>
              <a:t>「</a:t>
            </a:r>
            <a:r>
              <a:rPr lang="en-US" altLang="ja-JP" sz="1400" dirty="0" smtClean="0"/>
              <a:t>4-12</a:t>
            </a:r>
            <a:r>
              <a:rPr lang="ja-JP" altLang="en-US" sz="1400" dirty="0" smtClean="0"/>
              <a:t>ひどい物忘れ」「</a:t>
            </a:r>
            <a:r>
              <a:rPr lang="en-US" altLang="ja-JP" sz="1400" dirty="0" smtClean="0"/>
              <a:t>5-1</a:t>
            </a:r>
            <a:r>
              <a:rPr lang="ja-JP" altLang="en-US" sz="1400" dirty="0" smtClean="0"/>
              <a:t>薬の内服」「</a:t>
            </a:r>
            <a:r>
              <a:rPr lang="en-US" altLang="ja-JP" sz="1400" dirty="0" smtClean="0"/>
              <a:t>3-2</a:t>
            </a:r>
            <a:r>
              <a:rPr lang="ja-JP" altLang="en-US" sz="1400" dirty="0" smtClean="0"/>
              <a:t>毎日の日課を理解」の結果が「できない」の選択に影響する</a:t>
            </a:r>
            <a:endParaRPr lang="en-US" altLang="ja-JP" sz="1400" dirty="0" smtClean="0"/>
          </a:p>
        </p:txBody>
      </p:sp>
      <p:sp>
        <p:nvSpPr>
          <p:cNvPr id="12" name="テキスト ボックス 11"/>
          <p:cNvSpPr txBox="1"/>
          <p:nvPr/>
        </p:nvSpPr>
        <p:spPr>
          <a:xfrm>
            <a:off x="828599" y="4677208"/>
            <a:ext cx="3553200" cy="429054"/>
          </a:xfrm>
          <a:prstGeom prst="roundRect">
            <a:avLst/>
          </a:prstGeom>
          <a:solidFill>
            <a:srgbClr val="FFE2C5"/>
          </a:solidFill>
          <a:ln w="28575">
            <a:noFill/>
          </a:ln>
          <a:effectLst>
            <a:outerShdw blurRad="50800" dist="38100" dir="2700000" algn="tl" rotWithShape="0">
              <a:prstClr val="black">
                <a:alpha val="40000"/>
              </a:prstClr>
            </a:outerShdw>
          </a:effectLst>
        </p:spPr>
        <p:txBody>
          <a:bodyPr wrap="square" rtlCol="0">
            <a:spAutoFit/>
          </a:bodyPr>
          <a:lstStyle/>
          <a:p>
            <a:pPr marL="180000" indent="-180000" algn="ctr">
              <a:lnSpc>
                <a:spcPct val="120000"/>
              </a:lnSpc>
            </a:pPr>
            <a:r>
              <a:rPr lang="ja-JP" altLang="en-US" sz="1600" b="1" dirty="0" smtClean="0"/>
              <a:t>他の調査項目との連動選択</a:t>
            </a:r>
            <a:endParaRPr kumimoji="1" lang="ja-JP" altLang="en-US" sz="1600" b="1" dirty="0"/>
          </a:p>
        </p:txBody>
      </p:sp>
      <p:sp>
        <p:nvSpPr>
          <p:cNvPr id="15" name="テキスト ボックス 14"/>
          <p:cNvSpPr txBox="1"/>
          <p:nvPr/>
        </p:nvSpPr>
        <p:spPr>
          <a:xfrm>
            <a:off x="968445" y="2745000"/>
            <a:ext cx="3273508" cy="1763500"/>
          </a:xfrm>
          <a:prstGeom prst="rect">
            <a:avLst/>
          </a:prstGeom>
          <a:solidFill>
            <a:schemeClr val="bg1"/>
          </a:solidFill>
          <a:ln w="28575">
            <a:solidFill>
              <a:schemeClr val="tx1">
                <a:lumMod val="50000"/>
                <a:lumOff val="50000"/>
              </a:schemeClr>
            </a:solidFill>
            <a:prstDash val="sysDot"/>
          </a:ln>
          <a:effectLst/>
        </p:spPr>
        <p:txBody>
          <a:bodyPr wrap="square" rtlCol="0" anchor="ctr" anchorCtr="0">
            <a:noAutofit/>
          </a:bodyPr>
          <a:lstStyle/>
          <a:p>
            <a:pPr marL="180000" indent="-180000">
              <a:lnSpc>
                <a:spcPct val="130000"/>
              </a:lnSpc>
              <a:buFont typeface="Wingdings" pitchFamily="2" charset="2"/>
              <a:buChar char="Ø"/>
            </a:pPr>
            <a:r>
              <a:rPr lang="ja-JP" altLang="en-US" sz="1400" dirty="0" smtClean="0"/>
              <a:t>３品提示の実施頻度</a:t>
            </a:r>
            <a:endParaRPr lang="en-US" altLang="ja-JP" sz="1400" dirty="0" smtClean="0"/>
          </a:p>
          <a:p>
            <a:pPr marL="180000" indent="-180000">
              <a:lnSpc>
                <a:spcPct val="130000"/>
              </a:lnSpc>
              <a:buFont typeface="Wingdings" pitchFamily="2" charset="2"/>
              <a:buChar char="Ø"/>
            </a:pPr>
            <a:r>
              <a:rPr lang="ja-JP" altLang="en-US" sz="1400" dirty="0" smtClean="0"/>
              <a:t>誤答した場合に、必ず「できない」を選択する</a:t>
            </a:r>
            <a:endParaRPr lang="en-US" altLang="ja-JP" sz="1400" dirty="0" smtClean="0"/>
          </a:p>
        </p:txBody>
      </p:sp>
      <p:sp>
        <p:nvSpPr>
          <p:cNvPr id="16" name="テキスト ボックス 15"/>
          <p:cNvSpPr txBox="1"/>
          <p:nvPr/>
        </p:nvSpPr>
        <p:spPr>
          <a:xfrm>
            <a:off x="829385" y="2364000"/>
            <a:ext cx="3551629" cy="429054"/>
          </a:xfrm>
          <a:prstGeom prst="roundRect">
            <a:avLst/>
          </a:prstGeom>
          <a:solidFill>
            <a:srgbClr val="FFE2C5"/>
          </a:solidFill>
          <a:ln w="28575">
            <a:noFill/>
          </a:ln>
          <a:effectLst>
            <a:outerShdw blurRad="50800" dist="38100" dir="2700000" algn="tl" rotWithShape="0">
              <a:prstClr val="black">
                <a:alpha val="40000"/>
              </a:prstClr>
            </a:outerShdw>
          </a:effectLst>
        </p:spPr>
        <p:txBody>
          <a:bodyPr wrap="square" rtlCol="0">
            <a:spAutoFit/>
          </a:bodyPr>
          <a:lstStyle/>
          <a:p>
            <a:pPr marL="180000" indent="-180000" algn="ctr">
              <a:lnSpc>
                <a:spcPct val="120000"/>
              </a:lnSpc>
            </a:pPr>
            <a:r>
              <a:rPr lang="ja-JP" altLang="en-US" sz="1600" b="1" dirty="0" smtClean="0"/>
              <a:t>３品提示の実施</a:t>
            </a:r>
            <a:endParaRPr kumimoji="1" lang="ja-JP" altLang="en-US" sz="1600" b="1" dirty="0"/>
          </a:p>
        </p:txBody>
      </p:sp>
      <p:sp>
        <p:nvSpPr>
          <p:cNvPr id="22" name="テキスト ボックス 21"/>
          <p:cNvSpPr txBox="1"/>
          <p:nvPr/>
        </p:nvSpPr>
        <p:spPr>
          <a:xfrm>
            <a:off x="4956474" y="2764081"/>
            <a:ext cx="3272400" cy="1772793"/>
          </a:xfrm>
          <a:prstGeom prst="rect">
            <a:avLst/>
          </a:prstGeom>
          <a:solidFill>
            <a:schemeClr val="bg1"/>
          </a:solidFill>
          <a:ln w="28575">
            <a:solidFill>
              <a:schemeClr val="tx1">
                <a:lumMod val="50000"/>
                <a:lumOff val="50000"/>
              </a:schemeClr>
            </a:solidFill>
            <a:prstDash val="sysDot"/>
          </a:ln>
          <a:effectLst/>
        </p:spPr>
        <p:txBody>
          <a:bodyPr wrap="square" rtlCol="0">
            <a:spAutoFit/>
          </a:bodyPr>
          <a:lstStyle/>
          <a:p>
            <a:pPr marL="180000" indent="-180000">
              <a:lnSpc>
                <a:spcPct val="130000"/>
              </a:lnSpc>
              <a:buFont typeface="Wingdings" pitchFamily="2" charset="2"/>
              <a:buChar char="Ø"/>
            </a:pPr>
            <a:r>
              <a:rPr lang="ja-JP" altLang="en-US" sz="1400" dirty="0" smtClean="0"/>
              <a:t>日頃、物忘れ（直前のことに限らず）があると聞き取った場合に、 「できない」の選択に影響する</a:t>
            </a:r>
            <a:endParaRPr lang="en-US" altLang="ja-JP" sz="1400" dirty="0" smtClean="0"/>
          </a:p>
          <a:p>
            <a:pPr marL="180000" indent="-180000">
              <a:lnSpc>
                <a:spcPct val="130000"/>
              </a:lnSpc>
              <a:buFont typeface="Wingdings" pitchFamily="2" charset="2"/>
              <a:buChar char="Ø"/>
            </a:pPr>
            <a:r>
              <a:rPr lang="ja-JP" altLang="en-US" sz="1400" dirty="0" smtClean="0"/>
              <a:t>日頃、その日の予定などについて声かけしていると聞き取った場合に、 「できない」の選択に影響する</a:t>
            </a:r>
            <a:endParaRPr lang="en-US" altLang="ja-JP" sz="1400" dirty="0" smtClean="0"/>
          </a:p>
        </p:txBody>
      </p:sp>
      <p:sp>
        <p:nvSpPr>
          <p:cNvPr id="23" name="テキスト ボックス 22"/>
          <p:cNvSpPr txBox="1"/>
          <p:nvPr/>
        </p:nvSpPr>
        <p:spPr>
          <a:xfrm>
            <a:off x="4816074" y="2383081"/>
            <a:ext cx="3553200" cy="429054"/>
          </a:xfrm>
          <a:prstGeom prst="roundRect">
            <a:avLst/>
          </a:prstGeom>
          <a:solidFill>
            <a:srgbClr val="FFE2C5"/>
          </a:solidFill>
          <a:ln w="28575">
            <a:noFill/>
          </a:ln>
          <a:effectLst>
            <a:outerShdw blurRad="50800" dist="38100" dir="2700000" algn="tl" rotWithShape="0">
              <a:prstClr val="black">
                <a:alpha val="40000"/>
              </a:prstClr>
            </a:outerShdw>
          </a:effectLst>
        </p:spPr>
        <p:txBody>
          <a:bodyPr wrap="square" rtlCol="0">
            <a:spAutoFit/>
          </a:bodyPr>
          <a:lstStyle/>
          <a:p>
            <a:pPr marL="180000" indent="-180000" algn="ctr">
              <a:lnSpc>
                <a:spcPct val="120000"/>
              </a:lnSpc>
            </a:pPr>
            <a:r>
              <a:rPr lang="ja-JP" altLang="en-US" sz="1600" b="1" dirty="0" smtClean="0"/>
              <a:t>日頃の状況の聞き取り</a:t>
            </a:r>
            <a:endParaRPr kumimoji="1" lang="ja-JP" altLang="en-US" sz="1600" b="1" dirty="0"/>
          </a:p>
        </p:txBody>
      </p:sp>
      <p:sp>
        <p:nvSpPr>
          <p:cNvPr id="28" name="テキスト ボックス 27"/>
          <p:cNvSpPr txBox="1"/>
          <p:nvPr/>
        </p:nvSpPr>
        <p:spPr>
          <a:xfrm>
            <a:off x="4956474" y="5104399"/>
            <a:ext cx="3272400" cy="1240158"/>
          </a:xfrm>
          <a:prstGeom prst="rect">
            <a:avLst/>
          </a:prstGeom>
          <a:solidFill>
            <a:schemeClr val="bg1"/>
          </a:solidFill>
          <a:ln w="28575">
            <a:solidFill>
              <a:schemeClr val="tx1">
                <a:lumMod val="50000"/>
                <a:lumOff val="50000"/>
              </a:schemeClr>
            </a:solidFill>
            <a:prstDash val="sysDot"/>
          </a:ln>
          <a:effectLst/>
        </p:spPr>
        <p:txBody>
          <a:bodyPr wrap="square" rtlCol="0" anchor="ctr" anchorCtr="0">
            <a:noAutofit/>
          </a:bodyPr>
          <a:lstStyle/>
          <a:p>
            <a:pPr marL="180000" indent="-180000">
              <a:lnSpc>
                <a:spcPct val="130000"/>
              </a:lnSpc>
              <a:buFont typeface="Wingdings" pitchFamily="2" charset="2"/>
              <a:buChar char="Ø"/>
            </a:pPr>
            <a:r>
              <a:rPr lang="ja-JP" altLang="en-US" sz="1400" dirty="0" smtClean="0"/>
              <a:t>直営調査員が調査する件数の割合</a:t>
            </a:r>
            <a:endParaRPr lang="ja-JP" altLang="en-US" sz="1400" dirty="0"/>
          </a:p>
        </p:txBody>
      </p:sp>
      <p:sp>
        <p:nvSpPr>
          <p:cNvPr id="29" name="テキスト ボックス 28"/>
          <p:cNvSpPr txBox="1"/>
          <p:nvPr/>
        </p:nvSpPr>
        <p:spPr>
          <a:xfrm>
            <a:off x="4816074" y="4710699"/>
            <a:ext cx="3553200" cy="429054"/>
          </a:xfrm>
          <a:prstGeom prst="roundRect">
            <a:avLst/>
          </a:prstGeom>
          <a:solidFill>
            <a:srgbClr val="FFE2C5"/>
          </a:solidFill>
          <a:ln w="28575">
            <a:noFill/>
          </a:ln>
          <a:effectLst>
            <a:outerShdw blurRad="50800" dist="38100" dir="2700000" algn="tl" rotWithShape="0">
              <a:prstClr val="black">
                <a:alpha val="40000"/>
              </a:prstClr>
            </a:outerShdw>
          </a:effectLst>
        </p:spPr>
        <p:txBody>
          <a:bodyPr wrap="square" rtlCol="0">
            <a:spAutoFit/>
          </a:bodyPr>
          <a:lstStyle/>
          <a:p>
            <a:pPr marL="180000" indent="-180000" algn="ctr">
              <a:lnSpc>
                <a:spcPct val="120000"/>
              </a:lnSpc>
            </a:pPr>
            <a:r>
              <a:rPr lang="ja-JP" altLang="en-US" sz="1600" b="1" dirty="0" smtClean="0"/>
              <a:t>調査体制</a:t>
            </a:r>
            <a:endParaRPr kumimoji="1" lang="ja-JP" altLang="en-US" sz="1600" b="1" dirty="0"/>
          </a:p>
        </p:txBody>
      </p:sp>
      <p:sp>
        <p:nvSpPr>
          <p:cNvPr id="34" name="テキスト ボックス 33"/>
          <p:cNvSpPr txBox="1"/>
          <p:nvPr/>
        </p:nvSpPr>
        <p:spPr>
          <a:xfrm>
            <a:off x="896616" y="1336040"/>
            <a:ext cx="7566664" cy="683264"/>
          </a:xfrm>
          <a:prstGeom prst="rect">
            <a:avLst/>
          </a:prstGeom>
          <a:noFill/>
        </p:spPr>
        <p:txBody>
          <a:bodyPr wrap="square" rtlCol="0">
            <a:spAutoFit/>
          </a:bodyPr>
          <a:lstStyle/>
          <a:p>
            <a:pPr>
              <a:lnSpc>
                <a:spcPct val="120000"/>
              </a:lnSpc>
            </a:pPr>
            <a:r>
              <a:rPr kumimoji="1" lang="ja-JP" altLang="en-US" sz="1600" dirty="0" smtClean="0"/>
              <a:t>アンケート調査結果をふまえ、以下の項目を、短期記憶の調査方法・判断基準に関する要因</a:t>
            </a:r>
            <a:r>
              <a:rPr lang="ja-JP" altLang="en-US" sz="1600" dirty="0" smtClean="0"/>
              <a:t>として仮説設定した。</a:t>
            </a:r>
            <a:endParaRPr kumimoji="1" lang="ja-JP" altLang="en-US" sz="1600" dirty="0"/>
          </a:p>
        </p:txBody>
      </p:sp>
      <p:sp>
        <p:nvSpPr>
          <p:cNvPr id="36" name="テキスト ボックス 35"/>
          <p:cNvSpPr txBox="1"/>
          <p:nvPr/>
        </p:nvSpPr>
        <p:spPr>
          <a:xfrm>
            <a:off x="801368" y="1971036"/>
            <a:ext cx="7566664" cy="387798"/>
          </a:xfrm>
          <a:prstGeom prst="rect">
            <a:avLst/>
          </a:prstGeom>
          <a:noFill/>
        </p:spPr>
        <p:txBody>
          <a:bodyPr wrap="square" rtlCol="0">
            <a:spAutoFit/>
          </a:bodyPr>
          <a:lstStyle/>
          <a:p>
            <a:pPr algn="ctr">
              <a:lnSpc>
                <a:spcPct val="120000"/>
              </a:lnSpc>
            </a:pPr>
            <a:r>
              <a:rPr kumimoji="1" lang="ja-JP" altLang="en-US" sz="1600" dirty="0" smtClean="0"/>
              <a:t>はずれ値の要因に関する仮説（短期記憶）</a:t>
            </a:r>
            <a:endParaRPr kumimoji="1" lang="ja-JP" altLang="en-US" sz="1600" dirty="0"/>
          </a:p>
        </p:txBody>
      </p:sp>
    </p:spTree>
    <p:extLst>
      <p:ext uri="{BB962C8B-B14F-4D97-AF65-F5344CB8AC3E}">
        <p14:creationId xmlns:p14="http://schemas.microsoft.com/office/powerpoint/2010/main" val="1301590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sz="2400" dirty="0" smtClean="0"/>
              <a:t/>
            </a:r>
            <a:br>
              <a:rPr lang="en-US" altLang="ja-JP" sz="2400" dirty="0" smtClean="0"/>
            </a:br>
            <a:r>
              <a:rPr lang="en-US" altLang="ja-JP" sz="2400" dirty="0" smtClean="0"/>
              <a:t> </a:t>
            </a:r>
            <a:r>
              <a:rPr lang="en-US" altLang="ja-JP" sz="2600" dirty="0" smtClean="0"/>
              <a:t>Ⅴ-1</a:t>
            </a:r>
            <a:r>
              <a:rPr lang="ja-JP" altLang="en-US" sz="2600" dirty="0" err="1" smtClean="0"/>
              <a:t>．</a:t>
            </a:r>
            <a:r>
              <a:rPr lang="ja-JP" altLang="en-US" sz="2600" dirty="0" smtClean="0"/>
              <a:t>はずれ値の要因に関する仮説検証</a:t>
            </a:r>
            <a:r>
              <a:rPr lang="ja-JP" altLang="en-US" sz="1800" dirty="0" smtClean="0"/>
              <a:t>－要因の分析方法</a:t>
            </a:r>
          </a:p>
        </p:txBody>
      </p:sp>
      <p:sp>
        <p:nvSpPr>
          <p:cNvPr id="4" name="テキスト ボックス 3"/>
          <p:cNvSpPr txBox="1"/>
          <p:nvPr/>
        </p:nvSpPr>
        <p:spPr>
          <a:xfrm>
            <a:off x="824979" y="1244704"/>
            <a:ext cx="7925322" cy="1612749"/>
          </a:xfrm>
          <a:prstGeom prst="rect">
            <a:avLst/>
          </a:prstGeom>
          <a:noFill/>
        </p:spPr>
        <p:txBody>
          <a:bodyPr wrap="square" rtlCol="0">
            <a:spAutoFit/>
          </a:bodyPr>
          <a:lstStyle/>
          <a:p>
            <a:pPr>
              <a:lnSpc>
                <a:spcPct val="130000"/>
              </a:lnSpc>
            </a:pPr>
            <a:r>
              <a:rPr kumimoji="1" lang="ja-JP" altLang="en-US" sz="1600" dirty="0" smtClean="0"/>
              <a:t>はずれ値の要因を把握するため、以下の通り変数を設定し判別分析を実施。</a:t>
            </a:r>
            <a:endParaRPr kumimoji="1" lang="en-US" altLang="ja-JP" sz="1600" dirty="0" smtClean="0"/>
          </a:p>
          <a:p>
            <a:pPr>
              <a:lnSpc>
                <a:spcPct val="130000"/>
              </a:lnSpc>
            </a:pPr>
            <a:r>
              <a:rPr kumimoji="1" lang="ja-JP" altLang="en-US" sz="1400" dirty="0" smtClean="0"/>
              <a:t>　　　○目的変数 ： 選択率がはずれ値の</a:t>
            </a:r>
            <a:r>
              <a:rPr lang="ja-JP" altLang="en-US" sz="1400" dirty="0" smtClean="0"/>
              <a:t>自治体</a:t>
            </a:r>
            <a:r>
              <a:rPr lang="en-US" altLang="ja-JP" sz="1400" dirty="0" smtClean="0"/>
              <a:t>+1</a:t>
            </a:r>
            <a:r>
              <a:rPr lang="ja-JP" altLang="en-US" sz="1400" dirty="0" err="1" smtClean="0"/>
              <a:t>、</a:t>
            </a:r>
            <a:r>
              <a:rPr lang="ja-JP" altLang="en-US" sz="1400" dirty="0" smtClean="0"/>
              <a:t>選択率が平均値に近い自治体</a:t>
            </a:r>
            <a:r>
              <a:rPr lang="en-US" altLang="ja-JP" sz="1400" dirty="0" smtClean="0"/>
              <a:t>-1</a:t>
            </a:r>
          </a:p>
          <a:p>
            <a:pPr>
              <a:lnSpc>
                <a:spcPct val="130000"/>
              </a:lnSpc>
            </a:pPr>
            <a:r>
              <a:rPr lang="ja-JP" altLang="en-US" sz="1400" dirty="0" smtClean="0"/>
              <a:t>　　　○説明変数 ： はずれ値の要因に関する仮説（地域特性、調査方法・判断基準）</a:t>
            </a:r>
            <a:endParaRPr lang="en-US" altLang="ja-JP" sz="1400" dirty="0" smtClean="0"/>
          </a:p>
          <a:p>
            <a:pPr>
              <a:lnSpc>
                <a:spcPct val="130000"/>
              </a:lnSpc>
            </a:pPr>
            <a:r>
              <a:rPr kumimoji="1" lang="ja-JP" altLang="en-US" sz="1600" dirty="0" smtClean="0"/>
              <a:t>はずれ値の自治体と平均値に近い自治体の違いに、比較的大きな影響を与えている</a:t>
            </a:r>
            <a:endParaRPr kumimoji="1" lang="en-US" altLang="ja-JP" sz="1600" dirty="0" smtClean="0"/>
          </a:p>
          <a:p>
            <a:pPr>
              <a:lnSpc>
                <a:spcPct val="130000"/>
              </a:lnSpc>
            </a:pPr>
            <a:r>
              <a:rPr kumimoji="1" lang="ja-JP" altLang="en-US" sz="1600" dirty="0" smtClean="0"/>
              <a:t>説明変数を分析し、はずれ値の要因に関する考察を行った。</a:t>
            </a:r>
            <a:endParaRPr kumimoji="1" lang="ja-JP" altLang="en-US" sz="1600" dirty="0"/>
          </a:p>
        </p:txBody>
      </p:sp>
      <p:pic>
        <p:nvPicPr>
          <p:cNvPr id="15363" name="Picture 3"/>
          <p:cNvPicPr>
            <a:picLocks noChangeAspect="1" noChangeArrowheads="1"/>
          </p:cNvPicPr>
          <p:nvPr/>
        </p:nvPicPr>
        <p:blipFill>
          <a:blip r:embed="rId3" cstate="print"/>
          <a:srcRect/>
          <a:stretch>
            <a:fillRect/>
          </a:stretch>
        </p:blipFill>
        <p:spPr bwMode="auto">
          <a:xfrm>
            <a:off x="515217" y="3069699"/>
            <a:ext cx="4094883" cy="3083417"/>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cstate="print"/>
          <a:srcRect/>
          <a:stretch>
            <a:fillRect/>
          </a:stretch>
        </p:blipFill>
        <p:spPr bwMode="auto">
          <a:xfrm>
            <a:off x="4686300" y="3058327"/>
            <a:ext cx="4133850" cy="3106161"/>
          </a:xfrm>
          <a:prstGeom prst="rect">
            <a:avLst/>
          </a:prstGeom>
          <a:noFill/>
          <a:ln w="9525">
            <a:noFill/>
            <a:miter lim="800000"/>
            <a:headEnd/>
            <a:tailEnd/>
          </a:ln>
          <a:effectLst/>
        </p:spPr>
      </p:pic>
      <p:cxnSp>
        <p:nvCxnSpPr>
          <p:cNvPr id="9" name="直線コネクタ 8"/>
          <p:cNvCxnSpPr/>
          <p:nvPr/>
        </p:nvCxnSpPr>
        <p:spPr>
          <a:xfrm>
            <a:off x="2112731" y="3618230"/>
            <a:ext cx="0" cy="21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033481" y="4338230"/>
            <a:ext cx="0" cy="144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569931" y="3798230"/>
            <a:ext cx="0" cy="19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499915" y="3745230"/>
            <a:ext cx="784189" cy="230832"/>
          </a:xfrm>
          <a:prstGeom prst="rect">
            <a:avLst/>
          </a:prstGeom>
          <a:solidFill>
            <a:schemeClr val="bg1"/>
          </a:solidFill>
          <a:ln w="12700">
            <a:solidFill>
              <a:schemeClr val="tx1">
                <a:lumMod val="50000"/>
                <a:lumOff val="50000"/>
              </a:schemeClr>
            </a:solidFill>
          </a:ln>
        </p:spPr>
        <p:txBody>
          <a:bodyPr wrap="none" rtlCol="0">
            <a:spAutoFit/>
          </a:bodyPr>
          <a:lstStyle/>
          <a:p>
            <a:pPr algn="ctr"/>
            <a:r>
              <a:rPr kumimoji="1" lang="en-US" altLang="ja-JP" sz="900" dirty="0" smtClean="0"/>
              <a:t>【</a:t>
            </a:r>
            <a:r>
              <a:rPr kumimoji="1" lang="ja-JP" altLang="en-US" sz="900" dirty="0" smtClean="0"/>
              <a:t>平均値</a:t>
            </a:r>
            <a:r>
              <a:rPr kumimoji="1" lang="en-US" altLang="ja-JP" sz="900" dirty="0" smtClean="0"/>
              <a:t>+σ】</a:t>
            </a:r>
            <a:endParaRPr kumimoji="1" lang="ja-JP" altLang="en-US" sz="900" dirty="0"/>
          </a:p>
        </p:txBody>
      </p:sp>
      <p:sp>
        <p:nvSpPr>
          <p:cNvPr id="13" name="テキスト ボックス 12"/>
          <p:cNvSpPr txBox="1"/>
          <p:nvPr/>
        </p:nvSpPr>
        <p:spPr>
          <a:xfrm>
            <a:off x="2804405" y="4107834"/>
            <a:ext cx="848309" cy="230832"/>
          </a:xfrm>
          <a:prstGeom prst="rect">
            <a:avLst/>
          </a:prstGeom>
          <a:solidFill>
            <a:schemeClr val="bg1"/>
          </a:solidFill>
          <a:ln w="12700">
            <a:solidFill>
              <a:schemeClr val="tx1">
                <a:lumMod val="50000"/>
                <a:lumOff val="50000"/>
              </a:schemeClr>
            </a:solidFill>
          </a:ln>
        </p:spPr>
        <p:txBody>
          <a:bodyPr wrap="none" rtlCol="0">
            <a:spAutoFit/>
          </a:bodyPr>
          <a:lstStyle/>
          <a:p>
            <a:pPr algn="ctr"/>
            <a:r>
              <a:rPr kumimoji="1" lang="en-US" altLang="ja-JP" sz="900" dirty="0" smtClean="0"/>
              <a:t>【</a:t>
            </a:r>
            <a:r>
              <a:rPr kumimoji="1" lang="ja-JP" altLang="en-US" sz="900" dirty="0" smtClean="0"/>
              <a:t>平均値</a:t>
            </a:r>
            <a:r>
              <a:rPr lang="en-US" altLang="ja-JP" sz="900" dirty="0" smtClean="0"/>
              <a:t>+</a:t>
            </a:r>
            <a:r>
              <a:rPr kumimoji="1" lang="en-US" altLang="ja-JP" sz="900" dirty="0" smtClean="0"/>
              <a:t>2σ】</a:t>
            </a:r>
            <a:endParaRPr kumimoji="1" lang="ja-JP" altLang="en-US" sz="900" dirty="0"/>
          </a:p>
        </p:txBody>
      </p:sp>
      <p:sp>
        <p:nvSpPr>
          <p:cNvPr id="14" name="テキスト ボックス 13"/>
          <p:cNvSpPr txBox="1"/>
          <p:nvPr/>
        </p:nvSpPr>
        <p:spPr>
          <a:xfrm>
            <a:off x="1781443" y="3424525"/>
            <a:ext cx="646331" cy="230832"/>
          </a:xfrm>
          <a:prstGeom prst="rect">
            <a:avLst/>
          </a:prstGeom>
          <a:solidFill>
            <a:schemeClr val="bg1"/>
          </a:solidFill>
          <a:ln w="12700">
            <a:solidFill>
              <a:schemeClr val="tx1">
                <a:lumMod val="50000"/>
                <a:lumOff val="50000"/>
              </a:schemeClr>
            </a:solidFill>
          </a:ln>
        </p:spPr>
        <p:txBody>
          <a:bodyPr wrap="none" rtlCol="0">
            <a:spAutoFit/>
          </a:bodyPr>
          <a:lstStyle/>
          <a:p>
            <a:pPr algn="ctr"/>
            <a:r>
              <a:rPr kumimoji="1" lang="en-US" altLang="ja-JP" sz="900" dirty="0" smtClean="0"/>
              <a:t>【</a:t>
            </a:r>
            <a:r>
              <a:rPr kumimoji="1" lang="ja-JP" altLang="en-US" sz="900" dirty="0" smtClean="0"/>
              <a:t>平均値</a:t>
            </a:r>
            <a:r>
              <a:rPr kumimoji="1" lang="en-US" altLang="ja-JP" sz="900" dirty="0" smtClean="0"/>
              <a:t>】</a:t>
            </a:r>
            <a:endParaRPr kumimoji="1" lang="ja-JP" altLang="en-US" sz="900" dirty="0"/>
          </a:p>
        </p:txBody>
      </p:sp>
      <p:cxnSp>
        <p:nvCxnSpPr>
          <p:cNvPr id="15" name="直線コネクタ 14"/>
          <p:cNvCxnSpPr/>
          <p:nvPr/>
        </p:nvCxnSpPr>
        <p:spPr>
          <a:xfrm>
            <a:off x="1649181" y="3804580"/>
            <a:ext cx="0" cy="19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上下矢印 15"/>
          <p:cNvSpPr/>
          <p:nvPr/>
        </p:nvSpPr>
        <p:spPr>
          <a:xfrm rot="16200000" flipV="1">
            <a:off x="2222934" y="4576645"/>
            <a:ext cx="246781" cy="1377950"/>
          </a:xfrm>
          <a:prstGeom prst="upDownArrow">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1878692" y="4876184"/>
            <a:ext cx="898163" cy="280928"/>
          </a:xfrm>
          <a:prstGeom prst="roundRect">
            <a:avLst/>
          </a:prstGeom>
          <a:solidFill>
            <a:srgbClr val="C9E4FF"/>
          </a:solidFill>
        </p:spPr>
        <p:txBody>
          <a:bodyPr wrap="square" rtlCol="0">
            <a:spAutoFit/>
          </a:bodyPr>
          <a:lstStyle/>
          <a:p>
            <a:pPr algn="ctr"/>
            <a:r>
              <a:rPr kumimoji="1" lang="ja-JP" altLang="en-US" sz="1050" b="1" dirty="0" smtClean="0"/>
              <a:t>目的変数</a:t>
            </a:r>
            <a:r>
              <a:rPr lang="en-US" altLang="ja-JP" sz="1050" b="1" dirty="0" smtClean="0"/>
              <a:t>-</a:t>
            </a:r>
            <a:r>
              <a:rPr kumimoji="1" lang="en-US" altLang="ja-JP" sz="1050" b="1" dirty="0" smtClean="0"/>
              <a:t>1</a:t>
            </a:r>
            <a:endParaRPr kumimoji="1" lang="ja-JP" altLang="en-US" sz="1050" b="1" dirty="0"/>
          </a:p>
        </p:txBody>
      </p:sp>
      <p:sp>
        <p:nvSpPr>
          <p:cNvPr id="18" name="上下矢印 17"/>
          <p:cNvSpPr/>
          <p:nvPr/>
        </p:nvSpPr>
        <p:spPr>
          <a:xfrm rot="16200000" flipV="1">
            <a:off x="3375459" y="4814770"/>
            <a:ext cx="246781" cy="901700"/>
          </a:xfrm>
          <a:prstGeom prst="upDownArrow">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p:cNvSpPr txBox="1"/>
          <p:nvPr/>
        </p:nvSpPr>
        <p:spPr>
          <a:xfrm>
            <a:off x="3064237" y="4895234"/>
            <a:ext cx="898163" cy="280928"/>
          </a:xfrm>
          <a:prstGeom prst="roundRect">
            <a:avLst/>
          </a:prstGeom>
          <a:solidFill>
            <a:srgbClr val="C9E4FF"/>
          </a:solidFill>
        </p:spPr>
        <p:txBody>
          <a:bodyPr wrap="square" rtlCol="0">
            <a:spAutoFit/>
          </a:bodyPr>
          <a:lstStyle/>
          <a:p>
            <a:pPr algn="ctr"/>
            <a:r>
              <a:rPr kumimoji="1" lang="ja-JP" altLang="en-US" sz="1050" b="1" dirty="0" smtClean="0"/>
              <a:t>目的変数</a:t>
            </a:r>
            <a:r>
              <a:rPr kumimoji="1" lang="en-US" altLang="ja-JP" sz="1050" b="1" dirty="0" smtClean="0"/>
              <a:t>+1</a:t>
            </a:r>
            <a:endParaRPr kumimoji="1" lang="ja-JP" altLang="en-US" sz="1050" b="1" dirty="0"/>
          </a:p>
        </p:txBody>
      </p:sp>
      <p:sp>
        <p:nvSpPr>
          <p:cNvPr id="20" name="テキスト ボックス 19"/>
          <p:cNvSpPr txBox="1"/>
          <p:nvPr/>
        </p:nvSpPr>
        <p:spPr>
          <a:xfrm>
            <a:off x="997962" y="3745230"/>
            <a:ext cx="755335" cy="230832"/>
          </a:xfrm>
          <a:prstGeom prst="rect">
            <a:avLst/>
          </a:prstGeom>
          <a:solidFill>
            <a:schemeClr val="bg1"/>
          </a:solidFill>
          <a:ln w="12700">
            <a:solidFill>
              <a:schemeClr val="tx1">
                <a:lumMod val="50000"/>
                <a:lumOff val="50000"/>
              </a:schemeClr>
            </a:solidFill>
          </a:ln>
        </p:spPr>
        <p:txBody>
          <a:bodyPr wrap="none" rtlCol="0">
            <a:spAutoFit/>
          </a:bodyPr>
          <a:lstStyle/>
          <a:p>
            <a:pPr algn="ctr"/>
            <a:r>
              <a:rPr kumimoji="1" lang="en-US" altLang="ja-JP" sz="900" dirty="0" smtClean="0"/>
              <a:t>【</a:t>
            </a:r>
            <a:r>
              <a:rPr kumimoji="1" lang="ja-JP" altLang="en-US" sz="900" dirty="0" smtClean="0"/>
              <a:t>平均値</a:t>
            </a:r>
            <a:r>
              <a:rPr lang="en-US" altLang="ja-JP" sz="900" dirty="0" smtClean="0"/>
              <a:t>-</a:t>
            </a:r>
            <a:r>
              <a:rPr kumimoji="1" lang="en-US" altLang="ja-JP" sz="900" dirty="0" smtClean="0"/>
              <a:t>σ】</a:t>
            </a:r>
            <a:endParaRPr kumimoji="1" lang="ja-JP" altLang="en-US" sz="900" dirty="0"/>
          </a:p>
        </p:txBody>
      </p:sp>
      <p:cxnSp>
        <p:nvCxnSpPr>
          <p:cNvPr id="21" name="直線コネクタ 20"/>
          <p:cNvCxnSpPr/>
          <p:nvPr/>
        </p:nvCxnSpPr>
        <p:spPr>
          <a:xfrm>
            <a:off x="6386095" y="3627755"/>
            <a:ext cx="0" cy="21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6933928" y="4347755"/>
            <a:ext cx="0" cy="144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6699002" y="3807755"/>
            <a:ext cx="0" cy="19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552778" y="3754755"/>
            <a:ext cx="784189" cy="230832"/>
          </a:xfrm>
          <a:prstGeom prst="rect">
            <a:avLst/>
          </a:prstGeom>
          <a:solidFill>
            <a:schemeClr val="bg1"/>
          </a:solidFill>
          <a:ln w="12700">
            <a:solidFill>
              <a:schemeClr val="tx1">
                <a:lumMod val="50000"/>
                <a:lumOff val="50000"/>
              </a:schemeClr>
            </a:solidFill>
          </a:ln>
        </p:spPr>
        <p:txBody>
          <a:bodyPr wrap="none" rtlCol="0">
            <a:spAutoFit/>
          </a:bodyPr>
          <a:lstStyle/>
          <a:p>
            <a:pPr algn="ctr"/>
            <a:r>
              <a:rPr kumimoji="1" lang="en-US" altLang="ja-JP" sz="900" dirty="0" smtClean="0"/>
              <a:t>【</a:t>
            </a:r>
            <a:r>
              <a:rPr kumimoji="1" lang="ja-JP" altLang="en-US" sz="900" dirty="0" smtClean="0"/>
              <a:t>平均値</a:t>
            </a:r>
            <a:r>
              <a:rPr kumimoji="1" lang="en-US" altLang="ja-JP" sz="900" dirty="0" smtClean="0"/>
              <a:t>+σ】</a:t>
            </a:r>
            <a:endParaRPr kumimoji="1" lang="ja-JP" altLang="en-US" sz="900" dirty="0"/>
          </a:p>
        </p:txBody>
      </p:sp>
      <p:sp>
        <p:nvSpPr>
          <p:cNvPr id="25" name="テキスト ボックス 24"/>
          <p:cNvSpPr txBox="1"/>
          <p:nvPr/>
        </p:nvSpPr>
        <p:spPr>
          <a:xfrm>
            <a:off x="6790586" y="4117359"/>
            <a:ext cx="848309" cy="230832"/>
          </a:xfrm>
          <a:prstGeom prst="rect">
            <a:avLst/>
          </a:prstGeom>
          <a:solidFill>
            <a:schemeClr val="bg1"/>
          </a:solidFill>
          <a:ln w="12700">
            <a:solidFill>
              <a:schemeClr val="tx1">
                <a:lumMod val="50000"/>
                <a:lumOff val="50000"/>
              </a:schemeClr>
            </a:solidFill>
          </a:ln>
        </p:spPr>
        <p:txBody>
          <a:bodyPr wrap="none" rtlCol="0">
            <a:spAutoFit/>
          </a:bodyPr>
          <a:lstStyle/>
          <a:p>
            <a:pPr algn="ctr"/>
            <a:r>
              <a:rPr kumimoji="1" lang="en-US" altLang="ja-JP" sz="900" dirty="0" smtClean="0"/>
              <a:t>【</a:t>
            </a:r>
            <a:r>
              <a:rPr kumimoji="1" lang="ja-JP" altLang="en-US" sz="900" dirty="0" smtClean="0"/>
              <a:t>平均値</a:t>
            </a:r>
            <a:r>
              <a:rPr lang="en-US" altLang="ja-JP" sz="900" dirty="0" smtClean="0"/>
              <a:t>+</a:t>
            </a:r>
            <a:r>
              <a:rPr kumimoji="1" lang="en-US" altLang="ja-JP" sz="900" dirty="0" smtClean="0"/>
              <a:t>2σ】</a:t>
            </a:r>
            <a:endParaRPr kumimoji="1" lang="ja-JP" altLang="en-US" sz="900" dirty="0"/>
          </a:p>
        </p:txBody>
      </p:sp>
      <p:sp>
        <p:nvSpPr>
          <p:cNvPr id="26" name="テキスト ボックス 25"/>
          <p:cNvSpPr txBox="1"/>
          <p:nvPr/>
        </p:nvSpPr>
        <p:spPr>
          <a:xfrm>
            <a:off x="6062930" y="3434050"/>
            <a:ext cx="646331" cy="230832"/>
          </a:xfrm>
          <a:prstGeom prst="rect">
            <a:avLst/>
          </a:prstGeom>
          <a:solidFill>
            <a:schemeClr val="bg1"/>
          </a:solidFill>
          <a:ln w="12700">
            <a:solidFill>
              <a:schemeClr val="tx1">
                <a:lumMod val="50000"/>
                <a:lumOff val="50000"/>
              </a:schemeClr>
            </a:solidFill>
          </a:ln>
        </p:spPr>
        <p:txBody>
          <a:bodyPr wrap="none" rtlCol="0">
            <a:spAutoFit/>
          </a:bodyPr>
          <a:lstStyle/>
          <a:p>
            <a:pPr algn="ctr"/>
            <a:r>
              <a:rPr kumimoji="1" lang="en-US" altLang="ja-JP" sz="900" dirty="0" smtClean="0"/>
              <a:t>【</a:t>
            </a:r>
            <a:r>
              <a:rPr kumimoji="1" lang="ja-JP" altLang="en-US" sz="900" dirty="0" smtClean="0"/>
              <a:t>平均値</a:t>
            </a:r>
            <a:r>
              <a:rPr kumimoji="1" lang="en-US" altLang="ja-JP" sz="900" dirty="0" smtClean="0"/>
              <a:t>】</a:t>
            </a:r>
            <a:endParaRPr kumimoji="1" lang="ja-JP" altLang="en-US" sz="900" dirty="0"/>
          </a:p>
        </p:txBody>
      </p:sp>
      <p:cxnSp>
        <p:nvCxnSpPr>
          <p:cNvPr id="27" name="直線コネクタ 26"/>
          <p:cNvCxnSpPr/>
          <p:nvPr/>
        </p:nvCxnSpPr>
        <p:spPr>
          <a:xfrm>
            <a:off x="6159292" y="3814105"/>
            <a:ext cx="0" cy="19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上下矢印 27"/>
          <p:cNvSpPr/>
          <p:nvPr/>
        </p:nvSpPr>
        <p:spPr>
          <a:xfrm rot="16200000" flipV="1">
            <a:off x="6301223" y="5008445"/>
            <a:ext cx="246781" cy="533399"/>
          </a:xfrm>
          <a:prstGeom prst="upDownArrow">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p:cNvSpPr txBox="1"/>
          <p:nvPr/>
        </p:nvSpPr>
        <p:spPr>
          <a:xfrm>
            <a:off x="5736635" y="4890471"/>
            <a:ext cx="898163" cy="280928"/>
          </a:xfrm>
          <a:prstGeom prst="roundRect">
            <a:avLst/>
          </a:prstGeom>
          <a:solidFill>
            <a:srgbClr val="C9E4FF"/>
          </a:solidFill>
        </p:spPr>
        <p:txBody>
          <a:bodyPr wrap="square" rtlCol="0">
            <a:spAutoFit/>
          </a:bodyPr>
          <a:lstStyle/>
          <a:p>
            <a:pPr algn="ctr"/>
            <a:r>
              <a:rPr kumimoji="1" lang="ja-JP" altLang="en-US" sz="1050" b="1" dirty="0" smtClean="0"/>
              <a:t>目的変数</a:t>
            </a:r>
            <a:r>
              <a:rPr lang="en-US" altLang="ja-JP" sz="1050" b="1" dirty="0" smtClean="0"/>
              <a:t>-</a:t>
            </a:r>
            <a:r>
              <a:rPr kumimoji="1" lang="en-US" altLang="ja-JP" sz="1050" b="1" dirty="0" smtClean="0"/>
              <a:t>1</a:t>
            </a:r>
            <a:endParaRPr kumimoji="1" lang="ja-JP" altLang="en-US" sz="1050" b="1" dirty="0"/>
          </a:p>
        </p:txBody>
      </p:sp>
      <p:sp>
        <p:nvSpPr>
          <p:cNvPr id="30" name="上下矢印 29"/>
          <p:cNvSpPr/>
          <p:nvPr/>
        </p:nvSpPr>
        <p:spPr>
          <a:xfrm rot="16200000" flipV="1">
            <a:off x="7148926" y="4946512"/>
            <a:ext cx="246781" cy="657266"/>
          </a:xfrm>
          <a:prstGeom prst="upDownArrow">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p:cNvSpPr txBox="1"/>
          <p:nvPr/>
        </p:nvSpPr>
        <p:spPr>
          <a:xfrm>
            <a:off x="6959921" y="4895233"/>
            <a:ext cx="898163" cy="280928"/>
          </a:xfrm>
          <a:prstGeom prst="roundRect">
            <a:avLst/>
          </a:prstGeom>
          <a:solidFill>
            <a:srgbClr val="C9E4FF"/>
          </a:solidFill>
        </p:spPr>
        <p:txBody>
          <a:bodyPr wrap="square" rtlCol="0">
            <a:spAutoFit/>
          </a:bodyPr>
          <a:lstStyle/>
          <a:p>
            <a:pPr algn="ctr"/>
            <a:r>
              <a:rPr kumimoji="1" lang="ja-JP" altLang="en-US" sz="1050" b="1" dirty="0" smtClean="0"/>
              <a:t>目的変数</a:t>
            </a:r>
            <a:r>
              <a:rPr kumimoji="1" lang="en-US" altLang="ja-JP" sz="1050" b="1" dirty="0" smtClean="0"/>
              <a:t>+1</a:t>
            </a:r>
            <a:endParaRPr kumimoji="1" lang="ja-JP" altLang="en-US" sz="1050" b="1" dirty="0"/>
          </a:p>
        </p:txBody>
      </p:sp>
      <p:sp>
        <p:nvSpPr>
          <p:cNvPr id="32" name="テキスト ボックス 31"/>
          <p:cNvSpPr txBox="1"/>
          <p:nvPr/>
        </p:nvSpPr>
        <p:spPr>
          <a:xfrm>
            <a:off x="5346131" y="3754755"/>
            <a:ext cx="755335" cy="230832"/>
          </a:xfrm>
          <a:prstGeom prst="rect">
            <a:avLst/>
          </a:prstGeom>
          <a:solidFill>
            <a:schemeClr val="bg1"/>
          </a:solidFill>
          <a:ln w="12700">
            <a:solidFill>
              <a:schemeClr val="tx1">
                <a:lumMod val="50000"/>
                <a:lumOff val="50000"/>
              </a:schemeClr>
            </a:solidFill>
          </a:ln>
        </p:spPr>
        <p:txBody>
          <a:bodyPr wrap="none" rtlCol="0">
            <a:spAutoFit/>
          </a:bodyPr>
          <a:lstStyle/>
          <a:p>
            <a:pPr algn="ctr"/>
            <a:r>
              <a:rPr kumimoji="1" lang="en-US" altLang="ja-JP" sz="900" dirty="0" smtClean="0"/>
              <a:t>【</a:t>
            </a:r>
            <a:r>
              <a:rPr kumimoji="1" lang="ja-JP" altLang="en-US" sz="900" dirty="0" smtClean="0"/>
              <a:t>平均値</a:t>
            </a:r>
            <a:r>
              <a:rPr lang="en-US" altLang="ja-JP" sz="900" dirty="0" smtClean="0"/>
              <a:t>-</a:t>
            </a:r>
            <a:r>
              <a:rPr kumimoji="1" lang="en-US" altLang="ja-JP" sz="900" dirty="0" smtClean="0"/>
              <a:t>σ】</a:t>
            </a:r>
            <a:endParaRPr kumimoji="1" lang="ja-JP" altLang="en-US" sz="900" dirty="0"/>
          </a:p>
        </p:txBody>
      </p:sp>
      <p:sp>
        <p:nvSpPr>
          <p:cNvPr id="33" name="テキスト ボックス 32"/>
          <p:cNvSpPr txBox="1"/>
          <p:nvPr/>
        </p:nvSpPr>
        <p:spPr>
          <a:xfrm>
            <a:off x="3546622" y="2881508"/>
            <a:ext cx="2053767" cy="307777"/>
          </a:xfrm>
          <a:prstGeom prst="rect">
            <a:avLst/>
          </a:prstGeom>
          <a:noFill/>
        </p:spPr>
        <p:txBody>
          <a:bodyPr wrap="none" rtlCol="0">
            <a:spAutoFit/>
          </a:bodyPr>
          <a:lstStyle/>
          <a:p>
            <a:r>
              <a:rPr lang="ja-JP" altLang="en-US" sz="1400" dirty="0" smtClean="0"/>
              <a:t>目的変数の設定イメージ</a:t>
            </a:r>
            <a:endParaRPr kumimoji="1" lang="ja-JP" altLang="en-US" sz="1400" dirty="0"/>
          </a:p>
        </p:txBody>
      </p:sp>
      <p:sp>
        <p:nvSpPr>
          <p:cNvPr id="36" name="テキスト ボックス 35"/>
          <p:cNvSpPr txBox="1"/>
          <p:nvPr/>
        </p:nvSpPr>
        <p:spPr>
          <a:xfrm>
            <a:off x="2072641" y="6022340"/>
            <a:ext cx="2847340" cy="338554"/>
          </a:xfrm>
          <a:prstGeom prst="rect">
            <a:avLst/>
          </a:prstGeom>
          <a:noFill/>
        </p:spPr>
        <p:txBody>
          <a:bodyPr wrap="square" rtlCol="0">
            <a:spAutoFit/>
          </a:bodyPr>
          <a:lstStyle/>
          <a:p>
            <a:r>
              <a:rPr lang="ja-JP" altLang="en-US" sz="800" dirty="0" smtClean="0"/>
              <a:t>目的変数</a:t>
            </a:r>
            <a:r>
              <a:rPr lang="en-US" altLang="ja-JP" sz="800" dirty="0" smtClean="0"/>
              <a:t>+1</a:t>
            </a:r>
            <a:r>
              <a:rPr lang="ja-JP" altLang="en-US" sz="800" dirty="0" smtClean="0"/>
              <a:t>：選択率が平均値</a:t>
            </a:r>
            <a:r>
              <a:rPr lang="en-US" altLang="ja-JP" sz="800" dirty="0" smtClean="0"/>
              <a:t>+2σ</a:t>
            </a:r>
            <a:r>
              <a:rPr lang="ja-JP" altLang="en-US" sz="800" dirty="0" smtClean="0"/>
              <a:t>以上</a:t>
            </a:r>
            <a:endParaRPr lang="en-US" altLang="ja-JP" sz="800" dirty="0" smtClean="0"/>
          </a:p>
          <a:p>
            <a:r>
              <a:rPr kumimoji="1" lang="ja-JP" altLang="en-US" sz="800" dirty="0" smtClean="0"/>
              <a:t>目的変数</a:t>
            </a:r>
            <a:r>
              <a:rPr kumimoji="1" lang="en-US" altLang="ja-JP" sz="800" dirty="0" smtClean="0"/>
              <a:t>-1</a:t>
            </a:r>
            <a:r>
              <a:rPr kumimoji="1" lang="ja-JP" altLang="en-US" sz="800" dirty="0" smtClean="0"/>
              <a:t>：選択率が平均値</a:t>
            </a:r>
            <a:r>
              <a:rPr kumimoji="1" lang="en-US" altLang="ja-JP" sz="800" dirty="0" smtClean="0"/>
              <a:t>-σ</a:t>
            </a:r>
            <a:r>
              <a:rPr kumimoji="1" lang="ja-JP" altLang="en-US" sz="800" dirty="0" smtClean="0"/>
              <a:t>より高く平均値</a:t>
            </a:r>
            <a:r>
              <a:rPr kumimoji="1" lang="en-US" altLang="ja-JP" sz="800" dirty="0" smtClean="0"/>
              <a:t>+2σ</a:t>
            </a:r>
            <a:r>
              <a:rPr kumimoji="1" lang="ja-JP" altLang="en-US" sz="800" dirty="0" smtClean="0"/>
              <a:t>未満</a:t>
            </a:r>
            <a:endParaRPr kumimoji="1" lang="ja-JP" altLang="en-US" sz="800" dirty="0"/>
          </a:p>
        </p:txBody>
      </p:sp>
      <p:sp>
        <p:nvSpPr>
          <p:cNvPr id="38" name="テキスト ボックス 37"/>
          <p:cNvSpPr txBox="1"/>
          <p:nvPr/>
        </p:nvSpPr>
        <p:spPr>
          <a:xfrm>
            <a:off x="5791200" y="6022340"/>
            <a:ext cx="3373121" cy="461665"/>
          </a:xfrm>
          <a:prstGeom prst="rect">
            <a:avLst/>
          </a:prstGeom>
          <a:noFill/>
        </p:spPr>
        <p:txBody>
          <a:bodyPr wrap="square" rtlCol="0">
            <a:spAutoFit/>
          </a:bodyPr>
          <a:lstStyle/>
          <a:p>
            <a:r>
              <a:rPr lang="ja-JP" altLang="en-US" sz="800" dirty="0" smtClean="0"/>
              <a:t>目的変数</a:t>
            </a:r>
            <a:r>
              <a:rPr lang="en-US" altLang="ja-JP" sz="800" dirty="0" smtClean="0"/>
              <a:t>+1</a:t>
            </a:r>
            <a:r>
              <a:rPr lang="ja-JP" altLang="en-US" sz="800" dirty="0" smtClean="0"/>
              <a:t>：選択率が平均値</a:t>
            </a:r>
            <a:r>
              <a:rPr lang="en-US" altLang="ja-JP" sz="800" dirty="0" smtClean="0"/>
              <a:t>+2σ</a:t>
            </a:r>
            <a:r>
              <a:rPr lang="ja-JP" altLang="en-US" sz="800" dirty="0" smtClean="0"/>
              <a:t>以上</a:t>
            </a:r>
            <a:endParaRPr lang="en-US" altLang="ja-JP" sz="800" dirty="0" smtClean="0"/>
          </a:p>
          <a:p>
            <a:r>
              <a:rPr kumimoji="1" lang="ja-JP" altLang="en-US" sz="800" dirty="0" smtClean="0"/>
              <a:t>目的変数</a:t>
            </a:r>
            <a:r>
              <a:rPr kumimoji="1" lang="en-US" altLang="ja-JP" sz="800" dirty="0" smtClean="0"/>
              <a:t>-1</a:t>
            </a:r>
            <a:r>
              <a:rPr kumimoji="1" lang="ja-JP" altLang="en-US" sz="800" dirty="0" smtClean="0"/>
              <a:t>：選択率が平均値</a:t>
            </a:r>
            <a:r>
              <a:rPr kumimoji="1" lang="en-US" altLang="ja-JP" sz="800" dirty="0" smtClean="0"/>
              <a:t>-σ</a:t>
            </a:r>
            <a:r>
              <a:rPr kumimoji="1" lang="ja-JP" altLang="en-US" sz="800" dirty="0" smtClean="0"/>
              <a:t>より高く平均値</a:t>
            </a:r>
            <a:r>
              <a:rPr kumimoji="1" lang="en-US" altLang="ja-JP" sz="800" dirty="0" smtClean="0"/>
              <a:t>+σ</a:t>
            </a:r>
            <a:r>
              <a:rPr kumimoji="1" lang="ja-JP" altLang="en-US" sz="800" dirty="0" smtClean="0"/>
              <a:t>未満</a:t>
            </a:r>
            <a:endParaRPr kumimoji="1" lang="en-US" altLang="ja-JP" sz="800" dirty="0" smtClean="0"/>
          </a:p>
          <a:p>
            <a:r>
              <a:rPr lang="en-US" altLang="ja-JP" sz="800" dirty="0" smtClean="0"/>
              <a:t>※</a:t>
            </a:r>
            <a:r>
              <a:rPr lang="ja-JP" altLang="en-US" sz="800" dirty="0" smtClean="0"/>
              <a:t>選択率が平均値</a:t>
            </a:r>
            <a:r>
              <a:rPr lang="en-US" altLang="ja-JP" sz="800" dirty="0" smtClean="0"/>
              <a:t>+σ</a:t>
            </a:r>
            <a:r>
              <a:rPr lang="ja-JP" altLang="en-US" sz="800" dirty="0" smtClean="0"/>
              <a:t>以上、平均値</a:t>
            </a:r>
            <a:r>
              <a:rPr lang="en-US" altLang="ja-JP" sz="800" dirty="0" smtClean="0"/>
              <a:t>+2σ</a:t>
            </a:r>
            <a:r>
              <a:rPr lang="ja-JP" altLang="en-US" sz="800" dirty="0" smtClean="0"/>
              <a:t>未満は分析対象から除外</a:t>
            </a:r>
            <a:endParaRPr kumimoji="1" lang="ja-JP" altLang="en-US" sz="800" dirty="0"/>
          </a:p>
        </p:txBody>
      </p:sp>
    </p:spTree>
    <p:extLst>
      <p:ext uri="{BB962C8B-B14F-4D97-AF65-F5344CB8AC3E}">
        <p14:creationId xmlns:p14="http://schemas.microsoft.com/office/powerpoint/2010/main" val="1301590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967243"/>
            <a:ext cx="9143999" cy="646331"/>
          </a:xfrm>
          <a:prstGeom prst="rect">
            <a:avLst/>
          </a:prstGeom>
        </p:spPr>
        <p:txBody>
          <a:bodyPr wrap="square">
            <a:spAutoFit/>
          </a:bodyPr>
          <a:lstStyle/>
          <a:p>
            <a:pPr algn="ctr"/>
            <a:r>
              <a:rPr lang="en-US" altLang="ja-JP" sz="3600" dirty="0" smtClean="0">
                <a:solidFill>
                  <a:srgbClr val="000000"/>
                </a:solidFill>
                <a:latin typeface="+mn-ea"/>
                <a:ea typeface="+mn-ea"/>
              </a:rPr>
              <a:t>【3-1</a:t>
            </a:r>
            <a:r>
              <a:rPr lang="ja-JP" altLang="en-US" sz="3600" dirty="0" smtClean="0">
                <a:solidFill>
                  <a:srgbClr val="000000"/>
                </a:solidFill>
                <a:latin typeface="+mn-ea"/>
                <a:ea typeface="+mn-ea"/>
              </a:rPr>
              <a:t>：主治医意見書のあり方に関する調査</a:t>
            </a:r>
            <a:r>
              <a:rPr lang="en-US" altLang="ja-JP" sz="3600" dirty="0" smtClean="0">
                <a:solidFill>
                  <a:srgbClr val="000000"/>
                </a:solidFill>
                <a:latin typeface="+mn-ea"/>
                <a:ea typeface="+mn-ea"/>
              </a:rPr>
              <a:t>】</a:t>
            </a:r>
            <a:endParaRPr lang="en-US" altLang="ja-JP" sz="3600" dirty="0">
              <a:solidFill>
                <a:srgbClr val="000000"/>
              </a:solidFill>
              <a:latin typeface="+mn-ea"/>
              <a:ea typeface="+mn-ea"/>
            </a:endParaRPr>
          </a:p>
        </p:txBody>
      </p:sp>
      <p:sp>
        <p:nvSpPr>
          <p:cNvPr id="3" name="正方形/長方形 2"/>
          <p:cNvSpPr/>
          <p:nvPr/>
        </p:nvSpPr>
        <p:spPr>
          <a:xfrm>
            <a:off x="1423987" y="5685043"/>
            <a:ext cx="6315075" cy="646331"/>
          </a:xfrm>
          <a:prstGeom prst="rect">
            <a:avLst/>
          </a:prstGeom>
          <a:ln>
            <a:solidFill>
              <a:schemeClr val="tx1"/>
            </a:solidFill>
            <a:prstDash val="sysDot"/>
          </a:ln>
        </p:spPr>
        <p:txBody>
          <a:bodyPr wrap="square">
            <a:spAutoFit/>
          </a:bodyPr>
          <a:lstStyle/>
          <a:p>
            <a:r>
              <a:rPr lang="ja-JP" altLang="en-US" sz="1200" dirty="0" smtClean="0">
                <a:solidFill>
                  <a:srgbClr val="000000"/>
                </a:solidFill>
                <a:latin typeface="+mn-ea"/>
                <a:ea typeface="+mn-ea"/>
              </a:rPr>
              <a:t>本報告は、三菱ＵＦＪリサーチ</a:t>
            </a:r>
            <a:r>
              <a:rPr lang="en-US" altLang="ja-JP" sz="1200" dirty="0" smtClean="0">
                <a:solidFill>
                  <a:srgbClr val="000000"/>
                </a:solidFill>
                <a:latin typeface="+mn-ea"/>
                <a:ea typeface="+mn-ea"/>
              </a:rPr>
              <a:t>&amp;</a:t>
            </a:r>
            <a:r>
              <a:rPr lang="ja-JP" altLang="en-US" sz="1200" dirty="0" smtClean="0">
                <a:solidFill>
                  <a:srgbClr val="000000"/>
                </a:solidFill>
                <a:latin typeface="+mn-ea"/>
                <a:ea typeface="+mn-ea"/>
              </a:rPr>
              <a:t>コンサルティング株式会社が実施した、</a:t>
            </a:r>
            <a:endParaRPr lang="en-US" altLang="ja-JP" sz="1200" dirty="0" smtClean="0">
              <a:solidFill>
                <a:srgbClr val="000000"/>
              </a:solidFill>
              <a:latin typeface="+mn-ea"/>
              <a:ea typeface="+mn-ea"/>
            </a:endParaRPr>
          </a:p>
          <a:p>
            <a:r>
              <a:rPr lang="ja-JP" altLang="en-US" sz="1200" dirty="0" smtClean="0">
                <a:solidFill>
                  <a:srgbClr val="000000"/>
                </a:solidFill>
                <a:latin typeface="ＭＳ ゴシック" pitchFamily="49" charset="-128"/>
                <a:ea typeface="ＭＳ ゴシック" pitchFamily="49" charset="-128"/>
              </a:rPr>
              <a:t>「</a:t>
            </a:r>
            <a:r>
              <a:rPr lang="ja-JP" altLang="en-US" sz="1200" dirty="0" smtClean="0">
                <a:solidFill>
                  <a:srgbClr val="000000"/>
                </a:solidFill>
                <a:latin typeface="+mn-ea"/>
              </a:rPr>
              <a:t>要介護認定における主治医意見書の実態把握と地域差の要因分析に関する調査研究事業</a:t>
            </a:r>
            <a:r>
              <a:rPr lang="ja-JP" altLang="en-US" sz="1200" dirty="0" smtClean="0">
                <a:solidFill>
                  <a:srgbClr val="000000"/>
                </a:solidFill>
                <a:latin typeface="ＭＳ ゴシック" pitchFamily="49" charset="-128"/>
                <a:ea typeface="ＭＳ ゴシック" pitchFamily="49" charset="-128"/>
              </a:rPr>
              <a:t>」（</a:t>
            </a:r>
            <a:r>
              <a:rPr lang="ja-JP" altLang="en-US" sz="1200" dirty="0" smtClean="0">
                <a:solidFill>
                  <a:srgbClr val="000000"/>
                </a:solidFill>
                <a:latin typeface="+mn-ea"/>
              </a:rPr>
              <a:t>平成</a:t>
            </a:r>
            <a:r>
              <a:rPr lang="en-US" altLang="ja-JP" sz="1200" dirty="0" smtClean="0">
                <a:solidFill>
                  <a:srgbClr val="000000"/>
                </a:solidFill>
                <a:latin typeface="+mn-ea"/>
              </a:rPr>
              <a:t>27</a:t>
            </a:r>
            <a:r>
              <a:rPr lang="ja-JP" altLang="en-US" sz="1200" dirty="0" smtClean="0">
                <a:solidFill>
                  <a:srgbClr val="000000"/>
                </a:solidFill>
                <a:latin typeface="+mn-ea"/>
              </a:rPr>
              <a:t>年度</a:t>
            </a:r>
            <a:r>
              <a:rPr lang="zh-TW" altLang="en-US" sz="1200" dirty="0" smtClean="0">
                <a:solidFill>
                  <a:srgbClr val="000000"/>
                </a:solidFill>
                <a:latin typeface="ＭＳ ゴシック" pitchFamily="49" charset="-128"/>
                <a:ea typeface="ＭＳ ゴシック" pitchFamily="49" charset="-128"/>
              </a:rPr>
              <a:t>老人保健健康増進等事業</a:t>
            </a:r>
            <a:r>
              <a:rPr lang="ja-JP" altLang="en-US" sz="1200" dirty="0" smtClean="0">
                <a:solidFill>
                  <a:srgbClr val="000000"/>
                </a:solidFill>
                <a:latin typeface="ＭＳ ゴシック" pitchFamily="49" charset="-128"/>
                <a:ea typeface="ＭＳ ゴシック" pitchFamily="49" charset="-128"/>
              </a:rPr>
              <a:t>）によるもの。</a:t>
            </a:r>
            <a:endParaRPr lang="en-US" altLang="ja-JP" sz="1200" dirty="0">
              <a:solidFill>
                <a:srgbClr val="000000"/>
              </a:solidFill>
              <a:latin typeface="+mn-ea"/>
              <a:ea typeface="+mn-ea"/>
            </a:endParaRPr>
          </a:p>
        </p:txBody>
      </p:sp>
    </p:spTree>
    <p:extLst>
      <p:ext uri="{BB962C8B-B14F-4D97-AF65-F5344CB8AC3E}">
        <p14:creationId xmlns:p14="http://schemas.microsoft.com/office/powerpoint/2010/main" val="577028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sz="2400" dirty="0" smtClean="0"/>
              <a:t/>
            </a:r>
            <a:br>
              <a:rPr lang="en-US" altLang="ja-JP" sz="2400" dirty="0" smtClean="0"/>
            </a:br>
            <a:r>
              <a:rPr lang="en-US" altLang="ja-JP" sz="2400" dirty="0" smtClean="0"/>
              <a:t> </a:t>
            </a:r>
            <a:r>
              <a:rPr lang="en-US" altLang="ja-JP" sz="2600" dirty="0" smtClean="0"/>
              <a:t>Ⅴ-2</a:t>
            </a:r>
            <a:r>
              <a:rPr lang="ja-JP" altLang="en-US" sz="2600" dirty="0" err="1" smtClean="0"/>
              <a:t>．</a:t>
            </a:r>
            <a:r>
              <a:rPr lang="ja-JP" altLang="en-US" sz="2600" dirty="0" smtClean="0"/>
              <a:t>はずれ値の要因に関する仮説検証</a:t>
            </a:r>
            <a:r>
              <a:rPr lang="ja-JP" altLang="en-US" sz="1800" dirty="0" smtClean="0"/>
              <a:t>－説明変数一覧</a:t>
            </a:r>
          </a:p>
        </p:txBody>
      </p:sp>
      <p:sp>
        <p:nvSpPr>
          <p:cNvPr id="3" name="テキスト ボックス 2"/>
          <p:cNvSpPr txBox="1"/>
          <p:nvPr/>
        </p:nvSpPr>
        <p:spPr>
          <a:xfrm>
            <a:off x="711200" y="1710415"/>
            <a:ext cx="7813039" cy="656865"/>
          </a:xfrm>
          <a:prstGeom prst="rect">
            <a:avLst/>
          </a:prstGeom>
          <a:noFill/>
          <a:ln w="19050">
            <a:solidFill>
              <a:schemeClr val="tx1">
                <a:lumMod val="50000"/>
                <a:lumOff val="50000"/>
              </a:schemeClr>
            </a:solidFill>
            <a:prstDash val="sysDot"/>
          </a:ln>
        </p:spPr>
        <p:txBody>
          <a:bodyPr wrap="square" rtlCol="0" anchor="ctr" anchorCtr="0">
            <a:noAutofit/>
          </a:bodyPr>
          <a:lstStyle/>
          <a:p>
            <a:pPr marL="180000" indent="-180000">
              <a:lnSpc>
                <a:spcPct val="130000"/>
              </a:lnSpc>
              <a:buFont typeface="Wingdings" pitchFamily="2" charset="2"/>
              <a:buChar char="Ø"/>
            </a:pPr>
            <a:r>
              <a:rPr kumimoji="1" lang="ja-JP" altLang="en-US" sz="1200" dirty="0" smtClean="0"/>
              <a:t>高齢者に占める</a:t>
            </a:r>
            <a:r>
              <a:rPr kumimoji="1" lang="en-US" altLang="ja-JP" sz="1200" dirty="0" smtClean="0"/>
              <a:t>80</a:t>
            </a:r>
            <a:r>
              <a:rPr kumimoji="1" lang="ja-JP" altLang="en-US" sz="1200" dirty="0" smtClean="0"/>
              <a:t>歳以上の割合</a:t>
            </a:r>
            <a:endParaRPr kumimoji="1" lang="en-US" altLang="ja-JP" sz="1200" dirty="0" smtClean="0"/>
          </a:p>
          <a:p>
            <a:pPr marL="180000" indent="-180000">
              <a:lnSpc>
                <a:spcPct val="130000"/>
              </a:lnSpc>
              <a:buFont typeface="Wingdings" pitchFamily="2" charset="2"/>
              <a:buChar char="Ø"/>
            </a:pPr>
            <a:r>
              <a:rPr lang="ja-JP" altLang="en-US" sz="1200" dirty="0" smtClean="0"/>
              <a:t>高齢者に占める</a:t>
            </a:r>
            <a:r>
              <a:rPr lang="en-US" altLang="ja-JP" sz="1200" dirty="0" smtClean="0"/>
              <a:t>85</a:t>
            </a:r>
            <a:r>
              <a:rPr lang="ja-JP" altLang="en-US" sz="1200" dirty="0" smtClean="0"/>
              <a:t>歳以上の割合</a:t>
            </a:r>
            <a:endParaRPr kumimoji="1" lang="ja-JP" altLang="en-US" sz="1200" dirty="0"/>
          </a:p>
        </p:txBody>
      </p:sp>
      <p:sp>
        <p:nvSpPr>
          <p:cNvPr id="4" name="テキスト ボックス 3"/>
          <p:cNvSpPr txBox="1"/>
          <p:nvPr/>
        </p:nvSpPr>
        <p:spPr>
          <a:xfrm>
            <a:off x="2021841" y="1364565"/>
            <a:ext cx="5079618" cy="388191"/>
          </a:xfrm>
          <a:prstGeom prst="roundRect">
            <a:avLst/>
          </a:prstGeom>
          <a:solidFill>
            <a:srgbClr val="CCFFCC"/>
          </a:solidFill>
          <a:ln w="28575">
            <a:noFill/>
          </a:ln>
        </p:spPr>
        <p:txBody>
          <a:bodyPr wrap="square" rtlCol="0">
            <a:spAutoFit/>
          </a:bodyPr>
          <a:lstStyle/>
          <a:p>
            <a:pPr marL="180000" indent="-180000" algn="ctr">
              <a:lnSpc>
                <a:spcPct val="120000"/>
              </a:lnSpc>
            </a:pPr>
            <a:r>
              <a:rPr kumimoji="1" lang="ja-JP" altLang="en-US" sz="1400" b="1" dirty="0" smtClean="0"/>
              <a:t>地域特性に関する要因（仮説）</a:t>
            </a:r>
            <a:endParaRPr kumimoji="1" lang="ja-JP" altLang="en-US" sz="1400" b="1" dirty="0"/>
          </a:p>
        </p:txBody>
      </p:sp>
      <p:sp>
        <p:nvSpPr>
          <p:cNvPr id="5" name="テキスト ボックス 4"/>
          <p:cNvSpPr txBox="1"/>
          <p:nvPr/>
        </p:nvSpPr>
        <p:spPr>
          <a:xfrm>
            <a:off x="684091" y="3143939"/>
            <a:ext cx="3903216" cy="3213187"/>
          </a:xfrm>
          <a:prstGeom prst="rect">
            <a:avLst/>
          </a:prstGeom>
          <a:noFill/>
          <a:ln w="19050">
            <a:solidFill>
              <a:schemeClr val="tx1">
                <a:lumMod val="50000"/>
                <a:lumOff val="50000"/>
              </a:schemeClr>
            </a:solidFill>
            <a:prstDash val="sysDot"/>
          </a:ln>
        </p:spPr>
        <p:txBody>
          <a:bodyPr wrap="square" rtlCol="0">
            <a:spAutoFit/>
          </a:bodyPr>
          <a:lstStyle/>
          <a:p>
            <a:pPr marL="180000" indent="-180000">
              <a:lnSpc>
                <a:spcPct val="130000"/>
              </a:lnSpc>
            </a:pPr>
            <a:r>
              <a:rPr kumimoji="1" lang="ja-JP" altLang="en-US" sz="1200" dirty="0" smtClean="0"/>
              <a:t>挙上角度</a:t>
            </a:r>
            <a:endParaRPr kumimoji="1" lang="en-US" altLang="ja-JP" sz="1200" dirty="0" smtClean="0"/>
          </a:p>
          <a:p>
            <a:pPr marL="180000" indent="-180000">
              <a:lnSpc>
                <a:spcPct val="130000"/>
              </a:lnSpc>
              <a:buFont typeface="Wingdings" pitchFamily="2" charset="2"/>
              <a:buChar char="Ø"/>
            </a:pPr>
            <a:r>
              <a:rPr kumimoji="1" lang="ja-JP" altLang="en-US" sz="1200" dirty="0" smtClean="0"/>
              <a:t>下肢の挙上角度に関する基準があり、「</a:t>
            </a:r>
            <a:r>
              <a:rPr kumimoji="1" lang="en-US" altLang="ja-JP" sz="1200" dirty="0" smtClean="0"/>
              <a:t>90</a:t>
            </a:r>
            <a:r>
              <a:rPr kumimoji="1" lang="ja-JP" altLang="en-US" sz="1200" dirty="0" smtClean="0"/>
              <a:t>度」「水平」等と定めている（</a:t>
            </a:r>
            <a:r>
              <a:rPr kumimoji="1" lang="en-US" altLang="ja-JP" sz="1200" dirty="0" smtClean="0"/>
              <a:t>0,1</a:t>
            </a:r>
            <a:r>
              <a:rPr kumimoji="1" lang="ja-JP" altLang="en-US" sz="1200" dirty="0" smtClean="0"/>
              <a:t>）</a:t>
            </a:r>
            <a:endParaRPr kumimoji="1" lang="en-US" altLang="ja-JP" sz="1200" dirty="0" smtClean="0"/>
          </a:p>
          <a:p>
            <a:pPr marL="180000" indent="-180000">
              <a:lnSpc>
                <a:spcPct val="130000"/>
              </a:lnSpc>
              <a:buFont typeface="Wingdings" pitchFamily="2" charset="2"/>
              <a:buChar char="Ø"/>
            </a:pPr>
            <a:r>
              <a:rPr lang="ja-JP" altLang="en-US" sz="1200" dirty="0" smtClean="0"/>
              <a:t>「水平位置までの挙上ができる」と判断する最低挙上角度（</a:t>
            </a:r>
            <a:r>
              <a:rPr lang="en-US" altLang="ja-JP" sz="1200" dirty="0" smtClean="0"/>
              <a:t>1</a:t>
            </a:r>
            <a:r>
              <a:rPr lang="ja-JP" altLang="en-US" sz="1200" dirty="0" smtClean="0"/>
              <a:t>～</a:t>
            </a:r>
            <a:r>
              <a:rPr lang="en-US" altLang="ja-JP" sz="1200" dirty="0" smtClean="0"/>
              <a:t>8</a:t>
            </a:r>
            <a:r>
              <a:rPr lang="ja-JP" altLang="en-US" sz="1200" dirty="0" smtClean="0"/>
              <a:t>）</a:t>
            </a:r>
            <a:endParaRPr lang="en-US" altLang="ja-JP" sz="1200" dirty="0" smtClean="0"/>
          </a:p>
          <a:p>
            <a:pPr marL="180000" indent="-180000">
              <a:lnSpc>
                <a:spcPct val="130000"/>
              </a:lnSpc>
            </a:pPr>
            <a:r>
              <a:rPr lang="ja-JP" altLang="en-US" sz="1200" dirty="0" smtClean="0"/>
              <a:t>静止状態</a:t>
            </a:r>
            <a:endParaRPr kumimoji="1" lang="en-US" altLang="ja-JP" sz="1200" dirty="0" smtClean="0"/>
          </a:p>
          <a:p>
            <a:pPr marL="180000" indent="-180000">
              <a:lnSpc>
                <a:spcPct val="130000"/>
              </a:lnSpc>
              <a:buFont typeface="Wingdings" pitchFamily="2" charset="2"/>
              <a:buChar char="Ø"/>
            </a:pPr>
            <a:r>
              <a:rPr lang="ja-JP" altLang="en-US" sz="1200" dirty="0" smtClean="0"/>
              <a:t>静止状態で下肢に震えがみられる場合に、「麻痺あり」の選択に影響する（</a:t>
            </a:r>
            <a:r>
              <a:rPr lang="en-US" altLang="ja-JP" sz="1200" dirty="0" smtClean="0"/>
              <a:t>0,1</a:t>
            </a:r>
            <a:r>
              <a:rPr lang="ja-JP" altLang="en-US" sz="1200" dirty="0" smtClean="0"/>
              <a:t>）</a:t>
            </a:r>
            <a:endParaRPr lang="en-US" altLang="ja-JP" sz="1200" dirty="0" smtClean="0"/>
          </a:p>
          <a:p>
            <a:pPr marL="180000" indent="-180000">
              <a:lnSpc>
                <a:spcPct val="130000"/>
              </a:lnSpc>
            </a:pPr>
            <a:r>
              <a:rPr lang="ja-JP" altLang="en-US" sz="1200" dirty="0" smtClean="0"/>
              <a:t>確認動作</a:t>
            </a:r>
            <a:endParaRPr lang="en-US" altLang="ja-JP" sz="1200" dirty="0" smtClean="0"/>
          </a:p>
          <a:p>
            <a:pPr marL="180000" indent="-180000">
              <a:lnSpc>
                <a:spcPct val="130000"/>
              </a:lnSpc>
              <a:buFont typeface="Wingdings" pitchFamily="2" charset="2"/>
              <a:buChar char="Ø"/>
            </a:pPr>
            <a:r>
              <a:rPr kumimoji="1" lang="ja-JP" altLang="en-US" sz="1200" dirty="0" smtClean="0"/>
              <a:t>確認動作を行う際、背もたれにもたれかかっていない状態</a:t>
            </a:r>
            <a:r>
              <a:rPr lang="ja-JP" altLang="en-US" sz="1200" dirty="0" smtClean="0"/>
              <a:t>で行う（</a:t>
            </a:r>
            <a:r>
              <a:rPr lang="en-US" altLang="ja-JP" sz="1200" dirty="0" smtClean="0"/>
              <a:t>0,1</a:t>
            </a:r>
            <a:r>
              <a:rPr lang="ja-JP" altLang="en-US" sz="1200" dirty="0" smtClean="0"/>
              <a:t>）</a:t>
            </a:r>
            <a:endParaRPr kumimoji="1" lang="en-US" altLang="ja-JP" sz="1200" dirty="0" smtClean="0"/>
          </a:p>
          <a:p>
            <a:pPr marL="180000" indent="-180000">
              <a:lnSpc>
                <a:spcPct val="130000"/>
              </a:lnSpc>
            </a:pPr>
            <a:r>
              <a:rPr lang="ja-JP" altLang="en-US" sz="1200" dirty="0" smtClean="0"/>
              <a:t>調査体制</a:t>
            </a:r>
            <a:endParaRPr kumimoji="1" lang="en-US" altLang="ja-JP" sz="1200" dirty="0" smtClean="0"/>
          </a:p>
          <a:p>
            <a:pPr marL="180000" indent="-180000">
              <a:lnSpc>
                <a:spcPct val="130000"/>
              </a:lnSpc>
              <a:buFont typeface="Wingdings" pitchFamily="2" charset="2"/>
              <a:buChar char="Ø"/>
            </a:pPr>
            <a:r>
              <a:rPr lang="ja-JP" altLang="en-US" sz="1200" dirty="0" smtClean="0"/>
              <a:t>直営調査員が調査する件数の割合（</a:t>
            </a:r>
            <a:r>
              <a:rPr lang="en-US" altLang="ja-JP" sz="1200" dirty="0" smtClean="0"/>
              <a:t>1</a:t>
            </a:r>
            <a:r>
              <a:rPr lang="ja-JP" altLang="en-US" sz="1200" dirty="0" smtClean="0"/>
              <a:t>～</a:t>
            </a:r>
            <a:r>
              <a:rPr lang="en-US" altLang="ja-JP" sz="1200" dirty="0" smtClean="0"/>
              <a:t>6</a:t>
            </a:r>
            <a:r>
              <a:rPr lang="ja-JP" altLang="en-US" sz="1200" dirty="0" smtClean="0"/>
              <a:t>）</a:t>
            </a:r>
            <a:endParaRPr kumimoji="1" lang="ja-JP" altLang="en-US" sz="1200" dirty="0"/>
          </a:p>
        </p:txBody>
      </p:sp>
      <p:sp>
        <p:nvSpPr>
          <p:cNvPr id="6" name="テキスト ボックス 5"/>
          <p:cNvSpPr txBox="1"/>
          <p:nvPr/>
        </p:nvSpPr>
        <p:spPr>
          <a:xfrm>
            <a:off x="4875091" y="3143939"/>
            <a:ext cx="3903216" cy="3213187"/>
          </a:xfrm>
          <a:prstGeom prst="rect">
            <a:avLst/>
          </a:prstGeom>
          <a:noFill/>
          <a:ln w="19050">
            <a:solidFill>
              <a:schemeClr val="tx1">
                <a:lumMod val="50000"/>
                <a:lumOff val="50000"/>
              </a:schemeClr>
            </a:solidFill>
            <a:prstDash val="sysDot"/>
          </a:ln>
        </p:spPr>
        <p:txBody>
          <a:bodyPr wrap="square" rtlCol="0">
            <a:spAutoFit/>
          </a:bodyPr>
          <a:lstStyle/>
          <a:p>
            <a:pPr marL="180000" indent="-180000">
              <a:lnSpc>
                <a:spcPct val="130000"/>
              </a:lnSpc>
            </a:pPr>
            <a:r>
              <a:rPr lang="ja-JP" altLang="en-US" sz="1200" dirty="0" smtClean="0"/>
              <a:t>３品提示</a:t>
            </a:r>
            <a:endParaRPr kumimoji="1" lang="en-US" altLang="ja-JP" sz="1200" dirty="0" smtClean="0"/>
          </a:p>
          <a:p>
            <a:pPr marL="180000" indent="-180000">
              <a:lnSpc>
                <a:spcPct val="130000"/>
              </a:lnSpc>
              <a:buFont typeface="Wingdings" pitchFamily="2" charset="2"/>
              <a:buChar char="Ø"/>
            </a:pPr>
            <a:r>
              <a:rPr lang="ja-JP" altLang="en-US" sz="1200" dirty="0" smtClean="0"/>
              <a:t>３品提示の実施頻度（</a:t>
            </a:r>
            <a:r>
              <a:rPr lang="en-US" altLang="ja-JP" sz="1200" dirty="0" smtClean="0"/>
              <a:t>1</a:t>
            </a:r>
            <a:r>
              <a:rPr lang="ja-JP" altLang="en-US" sz="1200" dirty="0" smtClean="0"/>
              <a:t>～</a:t>
            </a:r>
            <a:r>
              <a:rPr lang="en-US" altLang="ja-JP" sz="1200" dirty="0" smtClean="0"/>
              <a:t>3</a:t>
            </a:r>
            <a:r>
              <a:rPr lang="ja-JP" altLang="en-US" sz="1200" dirty="0" smtClean="0"/>
              <a:t>）</a:t>
            </a:r>
            <a:endParaRPr kumimoji="1" lang="en-US" altLang="ja-JP" sz="1200" dirty="0" smtClean="0"/>
          </a:p>
          <a:p>
            <a:pPr marL="180000" indent="-180000">
              <a:lnSpc>
                <a:spcPct val="130000"/>
              </a:lnSpc>
              <a:buFont typeface="Wingdings" pitchFamily="2" charset="2"/>
              <a:buChar char="Ø"/>
            </a:pPr>
            <a:r>
              <a:rPr lang="ja-JP" altLang="en-US" sz="1200" dirty="0" smtClean="0"/>
              <a:t>誤答した場合に、必ず「できない」を選択する（</a:t>
            </a:r>
            <a:r>
              <a:rPr lang="en-US" altLang="ja-JP" sz="1200" dirty="0" smtClean="0"/>
              <a:t>0,1</a:t>
            </a:r>
            <a:r>
              <a:rPr lang="ja-JP" altLang="en-US" sz="1200" dirty="0" smtClean="0"/>
              <a:t>）</a:t>
            </a:r>
            <a:endParaRPr lang="en-US" altLang="ja-JP" sz="1200" dirty="0" smtClean="0"/>
          </a:p>
          <a:p>
            <a:pPr marL="180000" indent="-180000">
              <a:lnSpc>
                <a:spcPct val="130000"/>
              </a:lnSpc>
            </a:pPr>
            <a:r>
              <a:rPr lang="ja-JP" altLang="en-US" sz="1200" dirty="0" smtClean="0"/>
              <a:t>連動選択</a:t>
            </a:r>
            <a:endParaRPr kumimoji="1" lang="en-US" altLang="ja-JP" sz="1200" dirty="0" smtClean="0"/>
          </a:p>
          <a:p>
            <a:pPr marL="180000" indent="-180000">
              <a:lnSpc>
                <a:spcPct val="130000"/>
              </a:lnSpc>
              <a:buFont typeface="Wingdings" pitchFamily="2" charset="2"/>
              <a:buChar char="Ø"/>
            </a:pPr>
            <a:r>
              <a:rPr lang="ja-JP" altLang="en-US" sz="1200" dirty="0" smtClean="0"/>
              <a:t>「</a:t>
            </a:r>
            <a:r>
              <a:rPr lang="en-US" altLang="ja-JP" sz="1200" dirty="0" smtClean="0"/>
              <a:t>4-12</a:t>
            </a:r>
            <a:r>
              <a:rPr lang="ja-JP" altLang="en-US" sz="1200" dirty="0" smtClean="0"/>
              <a:t>ひどい物忘れ」「</a:t>
            </a:r>
            <a:r>
              <a:rPr lang="en-US" altLang="ja-JP" sz="1200" dirty="0" smtClean="0"/>
              <a:t>5-1</a:t>
            </a:r>
            <a:r>
              <a:rPr lang="ja-JP" altLang="en-US" sz="1200" dirty="0" smtClean="0"/>
              <a:t>薬の内服」「</a:t>
            </a:r>
            <a:r>
              <a:rPr lang="en-US" altLang="ja-JP" sz="1200" dirty="0" smtClean="0"/>
              <a:t>3-2</a:t>
            </a:r>
            <a:r>
              <a:rPr lang="ja-JP" altLang="en-US" sz="1200" dirty="0" smtClean="0"/>
              <a:t>毎日の日課を理解」の結果が選択に影響する（</a:t>
            </a:r>
            <a:r>
              <a:rPr lang="en-US" altLang="ja-JP" sz="1200" dirty="0" smtClean="0"/>
              <a:t>0,1</a:t>
            </a:r>
            <a:r>
              <a:rPr lang="ja-JP" altLang="en-US" sz="1200" dirty="0" smtClean="0"/>
              <a:t>）</a:t>
            </a:r>
            <a:endParaRPr lang="en-US" altLang="ja-JP" sz="1200" dirty="0" smtClean="0"/>
          </a:p>
          <a:p>
            <a:pPr marL="180000" indent="-180000">
              <a:lnSpc>
                <a:spcPct val="130000"/>
              </a:lnSpc>
            </a:pPr>
            <a:r>
              <a:rPr lang="ja-JP" altLang="en-US" sz="1200" dirty="0" smtClean="0"/>
              <a:t>日頃の状況</a:t>
            </a:r>
            <a:endParaRPr lang="en-US" altLang="ja-JP" sz="1200" dirty="0" smtClean="0"/>
          </a:p>
          <a:p>
            <a:pPr marL="180000" indent="-180000">
              <a:lnSpc>
                <a:spcPct val="130000"/>
              </a:lnSpc>
              <a:buFont typeface="Wingdings" pitchFamily="2" charset="2"/>
              <a:buChar char="Ø"/>
            </a:pPr>
            <a:r>
              <a:rPr kumimoji="1" lang="ja-JP" altLang="en-US" sz="1200" dirty="0" smtClean="0"/>
              <a:t>日頃、物忘れ（直前のことに限らず）があると聞き取った場合に、選択に影響する</a:t>
            </a:r>
            <a:r>
              <a:rPr lang="ja-JP" altLang="en-US" sz="1200" dirty="0" smtClean="0"/>
              <a:t>（</a:t>
            </a:r>
            <a:r>
              <a:rPr lang="en-US" altLang="ja-JP" sz="1200" dirty="0" smtClean="0"/>
              <a:t>0,1</a:t>
            </a:r>
            <a:r>
              <a:rPr lang="ja-JP" altLang="en-US" sz="1200" dirty="0" smtClean="0"/>
              <a:t>）</a:t>
            </a:r>
            <a:endParaRPr kumimoji="1" lang="en-US" altLang="ja-JP" sz="1200" dirty="0" smtClean="0"/>
          </a:p>
          <a:p>
            <a:pPr marL="180000" indent="-180000">
              <a:lnSpc>
                <a:spcPct val="130000"/>
              </a:lnSpc>
              <a:buFont typeface="Wingdings" pitchFamily="2" charset="2"/>
              <a:buChar char="Ø"/>
            </a:pPr>
            <a:r>
              <a:rPr lang="ja-JP" altLang="en-US" sz="1200" dirty="0" smtClean="0"/>
              <a:t>日頃、その日の予定などについて声かけしていると聞き取った場合に、選択に影響する（</a:t>
            </a:r>
            <a:r>
              <a:rPr lang="en-US" altLang="ja-JP" sz="1200" dirty="0" smtClean="0"/>
              <a:t>0,1</a:t>
            </a:r>
            <a:r>
              <a:rPr lang="ja-JP" altLang="en-US" sz="1200" dirty="0" smtClean="0"/>
              <a:t>）</a:t>
            </a:r>
            <a:endParaRPr lang="en-US" altLang="ja-JP" sz="1200" dirty="0" smtClean="0"/>
          </a:p>
          <a:p>
            <a:pPr marL="180000" indent="-180000">
              <a:lnSpc>
                <a:spcPct val="130000"/>
              </a:lnSpc>
            </a:pPr>
            <a:r>
              <a:rPr kumimoji="1" lang="ja-JP" altLang="en-US" sz="1200" dirty="0" smtClean="0"/>
              <a:t>調査体制</a:t>
            </a:r>
            <a:endParaRPr kumimoji="1" lang="en-US" altLang="ja-JP" sz="1200" dirty="0" smtClean="0"/>
          </a:p>
          <a:p>
            <a:pPr marL="180000" indent="-180000">
              <a:lnSpc>
                <a:spcPct val="130000"/>
              </a:lnSpc>
              <a:buFont typeface="Wingdings" pitchFamily="2" charset="2"/>
              <a:buChar char="Ø"/>
            </a:pPr>
            <a:r>
              <a:rPr lang="ja-JP" altLang="en-US" sz="1200" dirty="0" smtClean="0"/>
              <a:t>直営調査員が調査する件数の割合（</a:t>
            </a:r>
            <a:r>
              <a:rPr lang="en-US" altLang="ja-JP" sz="1200" dirty="0" smtClean="0"/>
              <a:t>1</a:t>
            </a:r>
            <a:r>
              <a:rPr lang="ja-JP" altLang="en-US" sz="1200" dirty="0" smtClean="0"/>
              <a:t>～</a:t>
            </a:r>
            <a:r>
              <a:rPr lang="en-US" altLang="ja-JP" sz="1200" dirty="0" smtClean="0"/>
              <a:t>6</a:t>
            </a:r>
            <a:r>
              <a:rPr lang="ja-JP" altLang="en-US" sz="1200" dirty="0" smtClean="0"/>
              <a:t>）</a:t>
            </a:r>
            <a:endParaRPr kumimoji="1" lang="ja-JP" altLang="en-US" sz="1200" dirty="0"/>
          </a:p>
        </p:txBody>
      </p:sp>
      <p:sp>
        <p:nvSpPr>
          <p:cNvPr id="7" name="テキスト ボックス 6"/>
          <p:cNvSpPr txBox="1"/>
          <p:nvPr/>
        </p:nvSpPr>
        <p:spPr>
          <a:xfrm>
            <a:off x="699399" y="2522561"/>
            <a:ext cx="3872601" cy="645780"/>
          </a:xfrm>
          <a:prstGeom prst="roundRect">
            <a:avLst/>
          </a:prstGeom>
          <a:solidFill>
            <a:srgbClr val="FFE2C5"/>
          </a:solidFill>
          <a:ln w="28575">
            <a:noFill/>
          </a:ln>
        </p:spPr>
        <p:txBody>
          <a:bodyPr wrap="square" rtlCol="0">
            <a:spAutoFit/>
          </a:bodyPr>
          <a:lstStyle/>
          <a:p>
            <a:pPr marL="180000" indent="-180000" algn="ctr">
              <a:lnSpc>
                <a:spcPct val="120000"/>
              </a:lnSpc>
            </a:pPr>
            <a:r>
              <a:rPr kumimoji="1" lang="ja-JP" altLang="en-US" sz="1400" b="1" dirty="0" smtClean="0"/>
              <a:t>調査方法・判断基準に関する要因</a:t>
            </a:r>
            <a:endParaRPr kumimoji="1" lang="en-US" altLang="ja-JP" sz="1400" b="1" dirty="0" smtClean="0"/>
          </a:p>
          <a:p>
            <a:pPr marL="180000" indent="-180000" algn="ctr">
              <a:lnSpc>
                <a:spcPct val="120000"/>
              </a:lnSpc>
            </a:pPr>
            <a:r>
              <a:rPr lang="ja-JP" altLang="en-US" sz="1400" b="1" dirty="0" smtClean="0"/>
              <a:t>下肢麻痺（仮説）</a:t>
            </a:r>
            <a:endParaRPr kumimoji="1" lang="ja-JP" altLang="en-US" sz="1400" b="1" dirty="0"/>
          </a:p>
        </p:txBody>
      </p:sp>
      <p:sp>
        <p:nvSpPr>
          <p:cNvPr id="8" name="テキスト ボックス 7"/>
          <p:cNvSpPr txBox="1"/>
          <p:nvPr/>
        </p:nvSpPr>
        <p:spPr>
          <a:xfrm>
            <a:off x="4890399" y="2522561"/>
            <a:ext cx="3872601" cy="645780"/>
          </a:xfrm>
          <a:prstGeom prst="roundRect">
            <a:avLst/>
          </a:prstGeom>
          <a:solidFill>
            <a:srgbClr val="FFE2C5"/>
          </a:solidFill>
          <a:ln w="28575">
            <a:noFill/>
          </a:ln>
        </p:spPr>
        <p:txBody>
          <a:bodyPr wrap="square" rtlCol="0">
            <a:spAutoFit/>
          </a:bodyPr>
          <a:lstStyle/>
          <a:p>
            <a:pPr marL="180000" indent="-180000" algn="ctr">
              <a:lnSpc>
                <a:spcPct val="120000"/>
              </a:lnSpc>
            </a:pPr>
            <a:r>
              <a:rPr kumimoji="1" lang="ja-JP" altLang="en-US" sz="1400" b="1" dirty="0" smtClean="0"/>
              <a:t>調査方法・判断基準に関する要因</a:t>
            </a:r>
            <a:endParaRPr kumimoji="1" lang="en-US" altLang="ja-JP" sz="1400" b="1" dirty="0" smtClean="0"/>
          </a:p>
          <a:p>
            <a:pPr marL="180000" indent="-180000" algn="ctr">
              <a:lnSpc>
                <a:spcPct val="120000"/>
              </a:lnSpc>
            </a:pPr>
            <a:r>
              <a:rPr lang="ja-JP" altLang="en-US" sz="1400" b="1" dirty="0" smtClean="0"/>
              <a:t>短期記憶（仮説）</a:t>
            </a:r>
            <a:endParaRPr kumimoji="1" lang="ja-JP" altLang="en-US" sz="1400" b="1" dirty="0"/>
          </a:p>
        </p:txBody>
      </p:sp>
      <p:sp>
        <p:nvSpPr>
          <p:cNvPr id="9" name="テキスト ボックス 8"/>
          <p:cNvSpPr txBox="1"/>
          <p:nvPr/>
        </p:nvSpPr>
        <p:spPr>
          <a:xfrm>
            <a:off x="4572000" y="1765920"/>
            <a:ext cx="3745344" cy="545855"/>
          </a:xfrm>
          <a:prstGeom prst="rect">
            <a:avLst/>
          </a:prstGeom>
          <a:noFill/>
          <a:ln w="19050">
            <a:noFill/>
            <a:prstDash val="sysDot"/>
          </a:ln>
        </p:spPr>
        <p:txBody>
          <a:bodyPr wrap="square" rtlCol="0" anchor="ctr" anchorCtr="0">
            <a:spAutoFit/>
          </a:bodyPr>
          <a:lstStyle/>
          <a:p>
            <a:pPr marL="180000" indent="-180000">
              <a:lnSpc>
                <a:spcPct val="130000"/>
              </a:lnSpc>
              <a:buFont typeface="Wingdings" pitchFamily="2" charset="2"/>
              <a:buChar char="Ø"/>
            </a:pPr>
            <a:r>
              <a:rPr kumimoji="1" lang="ja-JP" altLang="en-US" sz="1200" dirty="0" smtClean="0"/>
              <a:t>高齢者に占める</a:t>
            </a:r>
            <a:r>
              <a:rPr kumimoji="1" lang="en-US" altLang="ja-JP" sz="1200" dirty="0" smtClean="0"/>
              <a:t>90</a:t>
            </a:r>
            <a:r>
              <a:rPr kumimoji="1" lang="ja-JP" altLang="en-US" sz="1200" dirty="0" smtClean="0"/>
              <a:t>歳以上の割合</a:t>
            </a:r>
            <a:endParaRPr kumimoji="1" lang="en-US" altLang="ja-JP" sz="1200" dirty="0" smtClean="0"/>
          </a:p>
          <a:p>
            <a:pPr marL="180000" indent="-180000">
              <a:lnSpc>
                <a:spcPct val="130000"/>
              </a:lnSpc>
              <a:buFont typeface="Wingdings" pitchFamily="2" charset="2"/>
              <a:buChar char="Ø"/>
            </a:pPr>
            <a:r>
              <a:rPr lang="ja-JP" altLang="en-US" sz="1200" dirty="0" smtClean="0"/>
              <a:t>要支援・要介護認定率</a:t>
            </a:r>
            <a:endParaRPr kumimoji="1" lang="ja-JP" altLang="en-US" sz="1200" dirty="0"/>
          </a:p>
        </p:txBody>
      </p:sp>
      <p:sp>
        <p:nvSpPr>
          <p:cNvPr id="10" name="テキスト ボックス 9"/>
          <p:cNvSpPr txBox="1"/>
          <p:nvPr/>
        </p:nvSpPr>
        <p:spPr>
          <a:xfrm>
            <a:off x="7425343" y="2122747"/>
            <a:ext cx="1091966" cy="230832"/>
          </a:xfrm>
          <a:prstGeom prst="rect">
            <a:avLst/>
          </a:prstGeom>
          <a:noFill/>
        </p:spPr>
        <p:txBody>
          <a:bodyPr wrap="none" rtlCol="0">
            <a:spAutoFit/>
          </a:bodyPr>
          <a:lstStyle/>
          <a:p>
            <a:r>
              <a:rPr kumimoji="1" lang="en-US" altLang="ja-JP" sz="900" dirty="0" smtClean="0"/>
              <a:t>※</a:t>
            </a:r>
            <a:r>
              <a:rPr kumimoji="1" lang="ja-JP" altLang="en-US" sz="900" dirty="0" smtClean="0"/>
              <a:t>すべて連続変数</a:t>
            </a:r>
            <a:endParaRPr kumimoji="1" lang="ja-JP" altLang="en-US" sz="900" dirty="0"/>
          </a:p>
        </p:txBody>
      </p:sp>
      <p:sp>
        <p:nvSpPr>
          <p:cNvPr id="11" name="テキスト ボックス 10"/>
          <p:cNvSpPr txBox="1"/>
          <p:nvPr/>
        </p:nvSpPr>
        <p:spPr>
          <a:xfrm>
            <a:off x="7137125" y="6470560"/>
            <a:ext cx="2273575" cy="258532"/>
          </a:xfrm>
          <a:prstGeom prst="rect">
            <a:avLst/>
          </a:prstGeom>
          <a:noFill/>
        </p:spPr>
        <p:txBody>
          <a:bodyPr wrap="square" rtlCol="0">
            <a:spAutoFit/>
          </a:bodyPr>
          <a:lstStyle/>
          <a:p>
            <a:pPr>
              <a:lnSpc>
                <a:spcPct val="120000"/>
              </a:lnSpc>
            </a:pPr>
            <a:r>
              <a:rPr lang="en-US" altLang="ja-JP" sz="900" dirty="0" smtClean="0"/>
              <a:t>※</a:t>
            </a:r>
            <a:r>
              <a:rPr lang="ja-JP" altLang="en-US" sz="900" dirty="0" smtClean="0"/>
              <a:t>（）内は、変数設定の方法</a:t>
            </a:r>
            <a:endParaRPr kumimoji="1" lang="ja-JP" altLang="en-US" sz="900" dirty="0"/>
          </a:p>
        </p:txBody>
      </p:sp>
    </p:spTree>
    <p:extLst>
      <p:ext uri="{BB962C8B-B14F-4D97-AF65-F5344CB8AC3E}">
        <p14:creationId xmlns:p14="http://schemas.microsoft.com/office/powerpoint/2010/main" val="1301590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4674" y="304819"/>
            <a:ext cx="8569325" cy="747713"/>
          </a:xfrm>
        </p:spPr>
        <p:txBody>
          <a:bodyPr/>
          <a:lstStyle/>
          <a:p>
            <a:pPr eaLnBrk="1" hangingPunct="1"/>
            <a:r>
              <a:rPr lang="en-US" altLang="ja-JP" sz="2400" spc="-150" dirty="0" smtClean="0"/>
              <a:t/>
            </a:r>
            <a:br>
              <a:rPr lang="en-US" altLang="ja-JP" sz="2400" spc="-150" dirty="0" smtClean="0"/>
            </a:br>
            <a:r>
              <a:rPr lang="en-US" altLang="ja-JP" sz="2400" spc="-150" dirty="0" smtClean="0"/>
              <a:t> </a:t>
            </a:r>
            <a:r>
              <a:rPr lang="en-US" altLang="ja-JP" sz="2600" spc="-150" dirty="0" smtClean="0"/>
              <a:t>Ⅴ-3</a:t>
            </a:r>
            <a:r>
              <a:rPr lang="ja-JP" altLang="en-US" sz="2600" spc="-150" dirty="0" err="1" smtClean="0"/>
              <a:t>．</a:t>
            </a:r>
            <a:r>
              <a:rPr lang="ja-JP" altLang="en-US" sz="2600" spc="-150" dirty="0" smtClean="0"/>
              <a:t>はずれ値の要因に関する仮説検証</a:t>
            </a:r>
            <a:r>
              <a:rPr lang="ja-JP" altLang="en-US" sz="1800" spc="-150" dirty="0" smtClean="0"/>
              <a:t>－判別分析の結果（下肢麻痺）</a:t>
            </a:r>
          </a:p>
        </p:txBody>
      </p:sp>
      <p:graphicFrame>
        <p:nvGraphicFramePr>
          <p:cNvPr id="3" name="表 2"/>
          <p:cNvGraphicFramePr>
            <a:graphicFrameLocks noGrp="1"/>
          </p:cNvGraphicFramePr>
          <p:nvPr/>
        </p:nvGraphicFramePr>
        <p:xfrm>
          <a:off x="667702" y="1702435"/>
          <a:ext cx="7990206" cy="3182716"/>
        </p:xfrm>
        <a:graphic>
          <a:graphicData uri="http://schemas.openxmlformats.org/drawingml/2006/table">
            <a:tbl>
              <a:tblPr>
                <a:tableStyleId>{BC89EF96-8CEA-46FF-86C4-4CE0E7609802}</a:tableStyleId>
              </a:tblPr>
              <a:tblGrid>
                <a:gridCol w="627698"/>
                <a:gridCol w="4178300"/>
                <a:gridCol w="781368"/>
                <a:gridCol w="890905"/>
                <a:gridCol w="808355"/>
                <a:gridCol w="703580"/>
              </a:tblGrid>
              <a:tr h="367665">
                <a:tc>
                  <a:txBody>
                    <a:bodyPr/>
                    <a:lstStyle/>
                    <a:p>
                      <a:pPr algn="ctr">
                        <a:spcAft>
                          <a:spcPts val="0"/>
                        </a:spcAft>
                      </a:pPr>
                      <a:r>
                        <a:rPr lang="ja-JP" sz="1400" kern="0" dirty="0">
                          <a:latin typeface="+mn-ea"/>
                          <a:ea typeface="+mn-ea"/>
                        </a:rPr>
                        <a:t>　</a:t>
                      </a:r>
                      <a:endParaRPr lang="ja-JP" sz="1400" kern="100" dirty="0">
                        <a:latin typeface="+mn-ea"/>
                        <a:ea typeface="+mn-ea"/>
                        <a:cs typeface="Times New Roman"/>
                      </a:endParaRPr>
                    </a:p>
                  </a:txBody>
                  <a:tcPr marL="62865" marR="62865" marT="0" marB="0">
                    <a:solidFill>
                      <a:schemeClr val="accent1">
                        <a:lumMod val="20000"/>
                        <a:lumOff val="80000"/>
                      </a:schemeClr>
                    </a:solidFill>
                  </a:tcPr>
                </a:tc>
                <a:tc>
                  <a:txBody>
                    <a:bodyPr/>
                    <a:lstStyle/>
                    <a:p>
                      <a:pPr algn="ctr">
                        <a:spcAft>
                          <a:spcPts val="0"/>
                        </a:spcAft>
                      </a:pPr>
                      <a:r>
                        <a:rPr lang="ja-JP" sz="1200" kern="0" dirty="0">
                          <a:latin typeface="+mn-ea"/>
                          <a:ea typeface="+mn-ea"/>
                        </a:rPr>
                        <a:t>変　数</a:t>
                      </a:r>
                      <a:endParaRPr lang="ja-JP" sz="1200" kern="100" dirty="0">
                        <a:latin typeface="+mn-ea"/>
                        <a:ea typeface="+mn-ea"/>
                        <a:cs typeface="Times New Roman"/>
                      </a:endParaRPr>
                    </a:p>
                  </a:txBody>
                  <a:tcPr marL="62865" marR="62865" marT="0" marB="0" anchor="ctr">
                    <a:solidFill>
                      <a:schemeClr val="accent1">
                        <a:lumMod val="20000"/>
                        <a:lumOff val="80000"/>
                      </a:schemeClr>
                    </a:solidFill>
                  </a:tcPr>
                </a:tc>
                <a:tc>
                  <a:txBody>
                    <a:bodyPr/>
                    <a:lstStyle/>
                    <a:p>
                      <a:pPr algn="ctr">
                        <a:spcAft>
                          <a:spcPts val="0"/>
                        </a:spcAft>
                      </a:pPr>
                      <a:r>
                        <a:rPr lang="ja-JP" sz="1200" kern="0" dirty="0">
                          <a:latin typeface="+mn-ea"/>
                          <a:ea typeface="+mn-ea"/>
                        </a:rPr>
                        <a:t>判別係数</a:t>
                      </a:r>
                      <a:endParaRPr lang="ja-JP" sz="1200" kern="100" dirty="0">
                        <a:latin typeface="+mn-ea"/>
                        <a:ea typeface="+mn-ea"/>
                        <a:cs typeface="Times New Roman"/>
                      </a:endParaRPr>
                    </a:p>
                  </a:txBody>
                  <a:tcPr marL="62865" marR="62865" marT="0" marB="0" anchor="ctr">
                    <a:solidFill>
                      <a:schemeClr val="accent1">
                        <a:lumMod val="20000"/>
                        <a:lumOff val="80000"/>
                      </a:schemeClr>
                    </a:solidFill>
                  </a:tcPr>
                </a:tc>
                <a:tc>
                  <a:txBody>
                    <a:bodyPr/>
                    <a:lstStyle/>
                    <a:p>
                      <a:pPr algn="ctr">
                        <a:spcAft>
                          <a:spcPts val="0"/>
                        </a:spcAft>
                      </a:pPr>
                      <a:r>
                        <a:rPr lang="ja-JP" sz="1200" kern="0" dirty="0">
                          <a:latin typeface="+mn-ea"/>
                          <a:ea typeface="+mn-ea"/>
                        </a:rPr>
                        <a:t>標準化</a:t>
                      </a:r>
                      <a:endParaRPr lang="ja-JP" sz="1200" kern="100" dirty="0">
                        <a:latin typeface="+mn-ea"/>
                        <a:ea typeface="+mn-ea"/>
                      </a:endParaRPr>
                    </a:p>
                    <a:p>
                      <a:pPr algn="ctr">
                        <a:spcAft>
                          <a:spcPts val="0"/>
                        </a:spcAft>
                      </a:pPr>
                      <a:r>
                        <a:rPr lang="ja-JP" sz="1200" kern="0" dirty="0">
                          <a:latin typeface="+mn-ea"/>
                          <a:ea typeface="+mn-ea"/>
                        </a:rPr>
                        <a:t>判別係数</a:t>
                      </a:r>
                      <a:endParaRPr lang="ja-JP" sz="1200" kern="100" dirty="0">
                        <a:latin typeface="+mn-ea"/>
                        <a:ea typeface="+mn-ea"/>
                        <a:cs typeface="Times New Roman"/>
                      </a:endParaRPr>
                    </a:p>
                  </a:txBody>
                  <a:tcPr marL="62865" marR="62865" marT="0" marB="0" anchor="ctr">
                    <a:solidFill>
                      <a:schemeClr val="accent1">
                        <a:lumMod val="20000"/>
                        <a:lumOff val="80000"/>
                      </a:schemeClr>
                    </a:solidFill>
                  </a:tcPr>
                </a:tc>
                <a:tc>
                  <a:txBody>
                    <a:bodyPr/>
                    <a:lstStyle/>
                    <a:p>
                      <a:pPr algn="ctr">
                        <a:spcAft>
                          <a:spcPts val="0"/>
                        </a:spcAft>
                      </a:pPr>
                      <a:r>
                        <a:rPr lang="en-US" sz="1200" kern="100" dirty="0">
                          <a:latin typeface="+mn-ea"/>
                          <a:ea typeface="+mn-ea"/>
                        </a:rPr>
                        <a:t>P</a:t>
                      </a:r>
                      <a:r>
                        <a:rPr lang="ja-JP" sz="1200" kern="100" dirty="0">
                          <a:latin typeface="+mn-ea"/>
                          <a:ea typeface="+mn-ea"/>
                        </a:rPr>
                        <a:t>　値</a:t>
                      </a:r>
                      <a:endParaRPr lang="ja-JP" sz="1200" kern="100" dirty="0">
                        <a:latin typeface="+mn-ea"/>
                        <a:ea typeface="+mn-ea"/>
                        <a:cs typeface="Times New Roman"/>
                      </a:endParaRPr>
                    </a:p>
                  </a:txBody>
                  <a:tcPr marL="62865" marR="62865" marT="0" marB="0" anchor="ctr">
                    <a:solidFill>
                      <a:schemeClr val="accent1">
                        <a:lumMod val="20000"/>
                        <a:lumOff val="80000"/>
                      </a:schemeClr>
                    </a:solidFill>
                  </a:tcPr>
                </a:tc>
                <a:tc>
                  <a:txBody>
                    <a:bodyPr/>
                    <a:lstStyle/>
                    <a:p>
                      <a:pPr algn="ctr">
                        <a:spcAft>
                          <a:spcPts val="0"/>
                        </a:spcAft>
                      </a:pPr>
                      <a:r>
                        <a:rPr lang="ja-JP" sz="1200" kern="100" dirty="0">
                          <a:latin typeface="+mn-ea"/>
                          <a:ea typeface="+mn-ea"/>
                        </a:rPr>
                        <a:t>判　定</a:t>
                      </a:r>
                    </a:p>
                    <a:p>
                      <a:pPr algn="ctr">
                        <a:spcAft>
                          <a:spcPts val="0"/>
                        </a:spcAft>
                      </a:pPr>
                      <a:r>
                        <a:rPr lang="en-US" sz="1050" kern="100" dirty="0">
                          <a:latin typeface="+mn-ea"/>
                          <a:ea typeface="+mn-ea"/>
                        </a:rPr>
                        <a:t>*</a:t>
                      </a:r>
                      <a:r>
                        <a:rPr lang="ja-JP" sz="1050" kern="100" dirty="0">
                          <a:latin typeface="+mn-ea"/>
                          <a:ea typeface="+mn-ea"/>
                        </a:rPr>
                        <a:t>：</a:t>
                      </a:r>
                      <a:r>
                        <a:rPr lang="en-US" sz="1050" kern="100" dirty="0">
                          <a:latin typeface="+mn-ea"/>
                          <a:ea typeface="+mn-ea"/>
                        </a:rPr>
                        <a:t>P&lt;0.05</a:t>
                      </a:r>
                      <a:endParaRPr lang="ja-JP" sz="1050" kern="100" dirty="0">
                        <a:latin typeface="+mn-ea"/>
                        <a:ea typeface="+mn-ea"/>
                      </a:endParaRPr>
                    </a:p>
                    <a:p>
                      <a:pPr algn="ctr">
                        <a:spcAft>
                          <a:spcPts val="0"/>
                        </a:spcAft>
                      </a:pPr>
                      <a:r>
                        <a:rPr lang="en-US" sz="1050" kern="100" dirty="0">
                          <a:latin typeface="+mn-ea"/>
                          <a:ea typeface="+mn-ea"/>
                        </a:rPr>
                        <a:t>**:P&lt;0.01</a:t>
                      </a:r>
                      <a:endParaRPr lang="ja-JP" sz="1050" kern="100" dirty="0">
                        <a:latin typeface="+mn-ea"/>
                        <a:ea typeface="+mn-ea"/>
                        <a:cs typeface="Times New Roman"/>
                      </a:endParaRPr>
                    </a:p>
                  </a:txBody>
                  <a:tcPr marL="62865" marR="62865" marT="0" marB="0" anchor="ctr">
                    <a:solidFill>
                      <a:schemeClr val="accent1">
                        <a:lumMod val="20000"/>
                        <a:lumOff val="80000"/>
                      </a:schemeClr>
                    </a:solidFill>
                  </a:tcPr>
                </a:tc>
              </a:tr>
              <a:tr h="532765">
                <a:tc>
                  <a:txBody>
                    <a:bodyPr/>
                    <a:lstStyle/>
                    <a:p>
                      <a:pPr marL="71755" marR="71755" algn="ctr">
                        <a:lnSpc>
                          <a:spcPts val="1400"/>
                        </a:lnSpc>
                        <a:spcAft>
                          <a:spcPts val="0"/>
                        </a:spcAft>
                      </a:pPr>
                      <a:r>
                        <a:rPr lang="ja-JP" sz="1200" b="1" kern="100" dirty="0">
                          <a:solidFill>
                            <a:schemeClr val="tx1"/>
                          </a:solidFill>
                          <a:latin typeface="+mn-ea"/>
                          <a:ea typeface="+mn-ea"/>
                        </a:rPr>
                        <a:t>地域</a:t>
                      </a:r>
                    </a:p>
                    <a:p>
                      <a:pPr marL="71755" marR="71755" algn="ctr">
                        <a:lnSpc>
                          <a:spcPts val="1400"/>
                        </a:lnSpc>
                        <a:spcAft>
                          <a:spcPts val="0"/>
                        </a:spcAft>
                      </a:pPr>
                      <a:r>
                        <a:rPr lang="ja-JP" sz="1200" b="1" kern="100" dirty="0">
                          <a:solidFill>
                            <a:schemeClr val="tx1"/>
                          </a:solidFill>
                          <a:latin typeface="+mn-ea"/>
                          <a:ea typeface="+mn-ea"/>
                        </a:rPr>
                        <a:t>特性</a:t>
                      </a:r>
                      <a:endParaRPr lang="ja-JP" sz="1200" b="1" kern="100" dirty="0">
                        <a:solidFill>
                          <a:schemeClr val="tx1"/>
                        </a:solidFill>
                        <a:latin typeface="+mn-ea"/>
                        <a:ea typeface="+mn-ea"/>
                        <a:cs typeface="Times New Roman"/>
                      </a:endParaRPr>
                    </a:p>
                  </a:txBody>
                  <a:tcPr marL="62865" marR="62865" marT="0" marB="0" vert="eaVert" anchor="ctr">
                    <a:solidFill>
                      <a:srgbClr val="CCFFCC"/>
                    </a:solidFill>
                  </a:tcPr>
                </a:tc>
                <a:tc>
                  <a:txBody>
                    <a:bodyPr/>
                    <a:lstStyle/>
                    <a:p>
                      <a:pPr algn="just">
                        <a:spcAft>
                          <a:spcPts val="0"/>
                        </a:spcAft>
                      </a:pPr>
                      <a:r>
                        <a:rPr lang="ja-JP" sz="1400" b="1" kern="100" dirty="0" smtClean="0">
                          <a:latin typeface="+mn-ea"/>
                          <a:ea typeface="+mn-ea"/>
                        </a:rPr>
                        <a:t>高齢者</a:t>
                      </a:r>
                      <a:r>
                        <a:rPr lang="ja-JP" sz="1400" b="1" kern="100" dirty="0">
                          <a:latin typeface="+mn-ea"/>
                          <a:ea typeface="+mn-ea"/>
                        </a:rPr>
                        <a:t>に占める</a:t>
                      </a:r>
                      <a:r>
                        <a:rPr lang="en-US" sz="1400" b="1" kern="100" dirty="0">
                          <a:latin typeface="+mn-ea"/>
                          <a:ea typeface="+mn-ea"/>
                        </a:rPr>
                        <a:t>85</a:t>
                      </a:r>
                      <a:r>
                        <a:rPr lang="ja-JP" sz="1400" b="1" kern="100" dirty="0">
                          <a:latin typeface="+mn-ea"/>
                          <a:ea typeface="+mn-ea"/>
                        </a:rPr>
                        <a:t>歳以上の</a:t>
                      </a:r>
                      <a:r>
                        <a:rPr lang="ja-JP" sz="1400" b="1" kern="100" dirty="0" smtClean="0">
                          <a:latin typeface="+mn-ea"/>
                          <a:ea typeface="+mn-ea"/>
                        </a:rPr>
                        <a:t>割合</a:t>
                      </a:r>
                      <a:r>
                        <a:rPr lang="ja-JP" altLang="en-US" sz="1200" b="1" kern="100" dirty="0" smtClean="0">
                          <a:latin typeface="+mn-ea"/>
                          <a:ea typeface="+mn-ea"/>
                        </a:rPr>
                        <a:t>（連続変数）</a:t>
                      </a:r>
                      <a:endParaRPr lang="ja-JP" sz="1200" b="1" kern="100" dirty="0">
                        <a:latin typeface="+mn-ea"/>
                        <a:ea typeface="+mn-ea"/>
                        <a:cs typeface="Times New Roman"/>
                      </a:endParaRPr>
                    </a:p>
                  </a:txBody>
                  <a:tcPr marL="62865" marR="62865" marT="0" marB="0" anchor="ctr"/>
                </a:tc>
                <a:tc>
                  <a:txBody>
                    <a:bodyPr/>
                    <a:lstStyle/>
                    <a:p>
                      <a:pPr algn="r">
                        <a:spcAft>
                          <a:spcPts val="0"/>
                        </a:spcAft>
                      </a:pPr>
                      <a:r>
                        <a:rPr lang="en-US" sz="1200" kern="100" dirty="0">
                          <a:latin typeface="Tahoma" pitchFamily="34" charset="0"/>
                          <a:ea typeface="Tahoma" pitchFamily="34" charset="0"/>
                          <a:cs typeface="Tahoma" pitchFamily="34" charset="0"/>
                        </a:rPr>
                        <a:t>0.0913</a:t>
                      </a:r>
                      <a:endParaRPr lang="ja-JP" sz="1200" kern="100" dirty="0">
                        <a:latin typeface="Tahoma" pitchFamily="34" charset="0"/>
                        <a:ea typeface="+mn-ea"/>
                        <a:cs typeface="Tahoma" pitchFamily="34" charset="0"/>
                      </a:endParaRPr>
                    </a:p>
                  </a:txBody>
                  <a:tcPr marL="62865" marR="62865" marT="0" marB="0" anchor="ctr"/>
                </a:tc>
                <a:tc>
                  <a:txBody>
                    <a:bodyPr/>
                    <a:lstStyle/>
                    <a:p>
                      <a:pPr algn="r">
                        <a:spcAft>
                          <a:spcPts val="0"/>
                        </a:spcAft>
                      </a:pPr>
                      <a:r>
                        <a:rPr lang="en-US" sz="1400" b="1" kern="100" dirty="0">
                          <a:latin typeface="Tahoma" pitchFamily="34" charset="0"/>
                          <a:ea typeface="Tahoma" pitchFamily="34" charset="0"/>
                          <a:cs typeface="Tahoma" pitchFamily="34" charset="0"/>
                        </a:rPr>
                        <a:t>0.4676</a:t>
                      </a:r>
                      <a:endParaRPr lang="ja-JP" sz="1400" b="1" kern="100" dirty="0">
                        <a:latin typeface="Tahoma" pitchFamily="34" charset="0"/>
                        <a:ea typeface="+mn-ea"/>
                        <a:cs typeface="Tahoma" pitchFamily="34" charset="0"/>
                      </a:endParaRPr>
                    </a:p>
                  </a:txBody>
                  <a:tcPr marL="62865" marR="62865" marT="0" marB="0" anchor="ctr"/>
                </a:tc>
                <a:tc>
                  <a:txBody>
                    <a:bodyPr/>
                    <a:lstStyle/>
                    <a:p>
                      <a:pPr algn="r">
                        <a:spcAft>
                          <a:spcPts val="0"/>
                        </a:spcAft>
                      </a:pPr>
                      <a:r>
                        <a:rPr lang="en-US" sz="1200" kern="100" dirty="0">
                          <a:latin typeface="Tahoma" pitchFamily="34" charset="0"/>
                          <a:ea typeface="Tahoma" pitchFamily="34" charset="0"/>
                          <a:cs typeface="Tahoma" pitchFamily="34" charset="0"/>
                        </a:rPr>
                        <a:t>0.0023</a:t>
                      </a:r>
                      <a:endParaRPr lang="ja-JP" sz="1200" kern="100" dirty="0">
                        <a:latin typeface="Tahoma" pitchFamily="34" charset="0"/>
                        <a:ea typeface="+mn-ea"/>
                        <a:cs typeface="Tahoma" pitchFamily="34" charset="0"/>
                      </a:endParaRPr>
                    </a:p>
                  </a:txBody>
                  <a:tcPr marL="62865" marR="62865" marT="0" marB="0" anchor="ctr"/>
                </a:tc>
                <a:tc>
                  <a:txBody>
                    <a:bodyPr/>
                    <a:lstStyle/>
                    <a:p>
                      <a:pPr algn="just">
                        <a:spcAft>
                          <a:spcPts val="0"/>
                        </a:spcAft>
                      </a:pPr>
                      <a:r>
                        <a:rPr lang="en-US" sz="1200" kern="100" dirty="0">
                          <a:latin typeface="+mn-ea"/>
                          <a:ea typeface="+mn-ea"/>
                        </a:rPr>
                        <a:t>**</a:t>
                      </a:r>
                      <a:endParaRPr lang="ja-JP" sz="1200" kern="100" dirty="0">
                        <a:latin typeface="+mn-ea"/>
                        <a:ea typeface="+mn-ea"/>
                        <a:cs typeface="Times New Roman"/>
                      </a:endParaRPr>
                    </a:p>
                  </a:txBody>
                  <a:tcPr marL="62865" marR="62865" marT="0" marB="0" anchor="ctr"/>
                </a:tc>
              </a:tr>
              <a:tr h="525780">
                <a:tc rowSpan="3">
                  <a:txBody>
                    <a:bodyPr/>
                    <a:lstStyle/>
                    <a:p>
                      <a:pPr marL="71755" marR="71755" algn="ctr">
                        <a:lnSpc>
                          <a:spcPts val="1400"/>
                        </a:lnSpc>
                        <a:spcAft>
                          <a:spcPts val="0"/>
                        </a:spcAft>
                      </a:pPr>
                      <a:r>
                        <a:rPr lang="ja-JP" sz="1200" b="1" kern="100" dirty="0">
                          <a:solidFill>
                            <a:schemeClr val="tx1"/>
                          </a:solidFill>
                          <a:latin typeface="+mn-ea"/>
                          <a:ea typeface="+mn-ea"/>
                        </a:rPr>
                        <a:t>調査方法</a:t>
                      </a:r>
                    </a:p>
                    <a:p>
                      <a:pPr marL="71755" marR="71755" algn="ctr">
                        <a:lnSpc>
                          <a:spcPts val="1400"/>
                        </a:lnSpc>
                        <a:spcAft>
                          <a:spcPts val="0"/>
                        </a:spcAft>
                      </a:pPr>
                      <a:r>
                        <a:rPr lang="ja-JP" sz="1200" b="1" kern="100" dirty="0">
                          <a:solidFill>
                            <a:schemeClr val="tx1"/>
                          </a:solidFill>
                          <a:latin typeface="+mn-ea"/>
                          <a:ea typeface="+mn-ea"/>
                        </a:rPr>
                        <a:t>判断基準</a:t>
                      </a:r>
                      <a:endParaRPr lang="ja-JP" sz="1200" b="1" kern="100" dirty="0">
                        <a:solidFill>
                          <a:schemeClr val="tx1"/>
                        </a:solidFill>
                        <a:latin typeface="+mn-ea"/>
                        <a:ea typeface="+mn-ea"/>
                        <a:cs typeface="Times New Roman"/>
                      </a:endParaRPr>
                    </a:p>
                  </a:txBody>
                  <a:tcPr marL="62865" marR="62865" marT="0" marB="0" vert="eaVert" anchor="ctr">
                    <a:solidFill>
                      <a:srgbClr val="FFE2C5"/>
                    </a:solidFill>
                  </a:tcPr>
                </a:tc>
                <a:tc>
                  <a:txBody>
                    <a:bodyPr/>
                    <a:lstStyle/>
                    <a:p>
                      <a:pPr algn="just">
                        <a:spcAft>
                          <a:spcPts val="0"/>
                        </a:spcAft>
                      </a:pPr>
                      <a:r>
                        <a:rPr lang="ja-JP" altLang="en-US" sz="1400" b="1" kern="100" dirty="0" smtClean="0">
                          <a:latin typeface="+mn-ea"/>
                          <a:ea typeface="+mn-ea"/>
                        </a:rPr>
                        <a:t>静止状態で下肢に震えがみられる場合に「麻痺あり」の選択に影響する</a:t>
                      </a:r>
                      <a:r>
                        <a:rPr lang="ja-JP" altLang="en-US" sz="1200" b="1" kern="100" dirty="0" smtClean="0">
                          <a:latin typeface="+mn-ea"/>
                          <a:ea typeface="+mn-ea"/>
                          <a:cs typeface="Times New Roman"/>
                        </a:rPr>
                        <a:t>（</a:t>
                      </a:r>
                      <a:r>
                        <a:rPr lang="en-US" altLang="ja-JP" sz="1200" b="1" kern="100" dirty="0" smtClean="0">
                          <a:latin typeface="+mn-ea"/>
                          <a:ea typeface="+mn-ea"/>
                          <a:cs typeface="Times New Roman"/>
                        </a:rPr>
                        <a:t>0,1</a:t>
                      </a:r>
                      <a:r>
                        <a:rPr lang="ja-JP" altLang="en-US" sz="1200" b="1" kern="100" dirty="0" smtClean="0">
                          <a:latin typeface="+mn-ea"/>
                          <a:ea typeface="+mn-ea"/>
                          <a:cs typeface="Times New Roman"/>
                        </a:rPr>
                        <a:t>）</a:t>
                      </a:r>
                      <a:endParaRPr lang="ja-JP" sz="1200" b="1" kern="100" dirty="0">
                        <a:latin typeface="+mn-ea"/>
                        <a:ea typeface="+mn-ea"/>
                        <a:cs typeface="Times New Roman"/>
                      </a:endParaRPr>
                    </a:p>
                  </a:txBody>
                  <a:tcPr marL="62865" marR="62865" marT="0" marB="0" anchor="ctr"/>
                </a:tc>
                <a:tc>
                  <a:txBody>
                    <a:bodyPr/>
                    <a:lstStyle/>
                    <a:p>
                      <a:pPr algn="r">
                        <a:spcAft>
                          <a:spcPts val="0"/>
                        </a:spcAft>
                      </a:pPr>
                      <a:r>
                        <a:rPr lang="en-US" sz="1200" kern="100" dirty="0">
                          <a:latin typeface="Tahoma" pitchFamily="34" charset="0"/>
                          <a:ea typeface="Tahoma" pitchFamily="34" charset="0"/>
                          <a:cs typeface="Tahoma" pitchFamily="34" charset="0"/>
                        </a:rPr>
                        <a:t>0.7653</a:t>
                      </a:r>
                      <a:endParaRPr lang="ja-JP" sz="1200" kern="100" dirty="0">
                        <a:latin typeface="Tahoma" pitchFamily="34" charset="0"/>
                        <a:ea typeface="+mn-ea"/>
                        <a:cs typeface="Tahoma" pitchFamily="34" charset="0"/>
                      </a:endParaRPr>
                    </a:p>
                  </a:txBody>
                  <a:tcPr marL="62865" marR="62865" marT="0" marB="0" anchor="ctr"/>
                </a:tc>
                <a:tc>
                  <a:txBody>
                    <a:bodyPr/>
                    <a:lstStyle/>
                    <a:p>
                      <a:pPr algn="r">
                        <a:spcAft>
                          <a:spcPts val="0"/>
                        </a:spcAft>
                      </a:pPr>
                      <a:r>
                        <a:rPr lang="en-US" sz="1400" b="1" kern="100" dirty="0">
                          <a:latin typeface="Tahoma" pitchFamily="34" charset="0"/>
                          <a:ea typeface="Tahoma" pitchFamily="34" charset="0"/>
                          <a:cs typeface="Tahoma" pitchFamily="34" charset="0"/>
                        </a:rPr>
                        <a:t>0.3670</a:t>
                      </a:r>
                      <a:endParaRPr lang="ja-JP" sz="1400" b="1" kern="100" dirty="0">
                        <a:latin typeface="Tahoma" pitchFamily="34" charset="0"/>
                        <a:ea typeface="+mn-ea"/>
                        <a:cs typeface="Tahoma" pitchFamily="34" charset="0"/>
                      </a:endParaRPr>
                    </a:p>
                  </a:txBody>
                  <a:tcPr marL="62865" marR="62865" marT="0" marB="0" anchor="ctr"/>
                </a:tc>
                <a:tc>
                  <a:txBody>
                    <a:bodyPr/>
                    <a:lstStyle/>
                    <a:p>
                      <a:pPr algn="r">
                        <a:spcAft>
                          <a:spcPts val="0"/>
                        </a:spcAft>
                      </a:pPr>
                      <a:r>
                        <a:rPr lang="en-US" sz="1200" kern="100" dirty="0">
                          <a:latin typeface="Tahoma" pitchFamily="34" charset="0"/>
                          <a:ea typeface="Tahoma" pitchFamily="34" charset="0"/>
                          <a:cs typeface="Tahoma" pitchFamily="34" charset="0"/>
                        </a:rPr>
                        <a:t>0.0167</a:t>
                      </a:r>
                      <a:endParaRPr lang="ja-JP" sz="1200" kern="100" dirty="0">
                        <a:latin typeface="Tahoma" pitchFamily="34" charset="0"/>
                        <a:ea typeface="+mn-ea"/>
                        <a:cs typeface="Tahoma" pitchFamily="34" charset="0"/>
                      </a:endParaRPr>
                    </a:p>
                  </a:txBody>
                  <a:tcPr marL="62865" marR="62865" marT="0" marB="0" anchor="ctr"/>
                </a:tc>
                <a:tc>
                  <a:txBody>
                    <a:bodyPr/>
                    <a:lstStyle/>
                    <a:p>
                      <a:pPr algn="just">
                        <a:spcAft>
                          <a:spcPts val="0"/>
                        </a:spcAft>
                      </a:pPr>
                      <a:r>
                        <a:rPr lang="en-US" sz="1200" kern="100" dirty="0">
                          <a:latin typeface="+mn-ea"/>
                          <a:ea typeface="+mn-ea"/>
                        </a:rPr>
                        <a:t>*</a:t>
                      </a:r>
                      <a:endParaRPr lang="ja-JP" sz="1200" kern="100" dirty="0">
                        <a:latin typeface="+mn-ea"/>
                        <a:ea typeface="+mn-ea"/>
                        <a:cs typeface="Times New Roman"/>
                      </a:endParaRPr>
                    </a:p>
                  </a:txBody>
                  <a:tcPr marL="62865" marR="62865" marT="0" marB="0" anchor="ctr"/>
                </a:tc>
              </a:tr>
              <a:tr h="594360">
                <a:tc vMerge="1">
                  <a:txBody>
                    <a:bodyPr/>
                    <a:lstStyle/>
                    <a:p>
                      <a:endParaRPr kumimoji="1" lang="ja-JP" altLang="en-US"/>
                    </a:p>
                  </a:txBody>
                  <a:tcPr/>
                </a:tc>
                <a:tc>
                  <a:txBody>
                    <a:bodyPr/>
                    <a:lstStyle/>
                    <a:p>
                      <a:pPr algn="just">
                        <a:spcAft>
                          <a:spcPts val="0"/>
                        </a:spcAft>
                      </a:pPr>
                      <a:r>
                        <a:rPr lang="ja-JP" altLang="en-US" sz="1400" b="1" kern="100" dirty="0" smtClean="0">
                          <a:latin typeface="+mn-ea"/>
                          <a:ea typeface="+mn-ea"/>
                          <a:cs typeface="Times New Roman"/>
                        </a:rPr>
                        <a:t>下肢の挙上角度に関する基準があり、「</a:t>
                      </a:r>
                      <a:r>
                        <a:rPr lang="en-US" altLang="ja-JP" sz="1400" b="1" kern="100" dirty="0" smtClean="0">
                          <a:latin typeface="+mn-ea"/>
                          <a:ea typeface="+mn-ea"/>
                          <a:cs typeface="Times New Roman"/>
                        </a:rPr>
                        <a:t>90</a:t>
                      </a:r>
                      <a:r>
                        <a:rPr lang="ja-JP" altLang="en-US" sz="1400" b="1" kern="100" dirty="0" smtClean="0">
                          <a:latin typeface="+mn-ea"/>
                          <a:ea typeface="+mn-ea"/>
                          <a:cs typeface="Times New Roman"/>
                        </a:rPr>
                        <a:t>度」「水平」等と定めている</a:t>
                      </a:r>
                      <a:r>
                        <a:rPr lang="ja-JP" altLang="en-US" sz="1200" b="1" kern="100" dirty="0" smtClean="0">
                          <a:latin typeface="+mn-ea"/>
                          <a:ea typeface="+mn-ea"/>
                          <a:cs typeface="Times New Roman"/>
                        </a:rPr>
                        <a:t>（</a:t>
                      </a:r>
                      <a:r>
                        <a:rPr lang="en-US" altLang="ja-JP" sz="1200" b="1" kern="100" dirty="0" smtClean="0">
                          <a:latin typeface="+mn-ea"/>
                          <a:ea typeface="+mn-ea"/>
                          <a:cs typeface="Times New Roman"/>
                        </a:rPr>
                        <a:t>0,1</a:t>
                      </a:r>
                      <a:r>
                        <a:rPr lang="ja-JP" altLang="en-US" sz="1200" b="1" kern="100" dirty="0" smtClean="0">
                          <a:latin typeface="+mn-ea"/>
                          <a:ea typeface="+mn-ea"/>
                          <a:cs typeface="Times New Roman"/>
                        </a:rPr>
                        <a:t>）</a:t>
                      </a:r>
                      <a:r>
                        <a:rPr lang="en-US" altLang="ja-JP" sz="1400" b="1" kern="100" dirty="0" smtClean="0">
                          <a:latin typeface="+mn-ea"/>
                          <a:ea typeface="+mn-ea"/>
                          <a:cs typeface="Times New Roman"/>
                        </a:rPr>
                        <a:t>×</a:t>
                      </a:r>
                      <a:r>
                        <a:rPr lang="ja-JP" altLang="en-US" sz="1400" b="1" kern="100" dirty="0" smtClean="0">
                          <a:latin typeface="+mn-ea"/>
                          <a:ea typeface="+mn-ea"/>
                          <a:cs typeface="Times New Roman"/>
                        </a:rPr>
                        <a:t>直営調査員が調査する件数の割合</a:t>
                      </a:r>
                      <a:r>
                        <a:rPr lang="ja-JP" altLang="en-US" sz="1200" b="1" kern="100" dirty="0" smtClean="0">
                          <a:latin typeface="+mn-ea"/>
                          <a:ea typeface="+mn-ea"/>
                          <a:cs typeface="Times New Roman"/>
                        </a:rPr>
                        <a:t>（</a:t>
                      </a:r>
                      <a:r>
                        <a:rPr lang="en-US" altLang="ja-JP" sz="1200" b="1" kern="100" dirty="0" smtClean="0">
                          <a:latin typeface="+mn-ea"/>
                          <a:ea typeface="+mn-ea"/>
                          <a:cs typeface="Times New Roman"/>
                        </a:rPr>
                        <a:t>1</a:t>
                      </a:r>
                      <a:r>
                        <a:rPr lang="ja-JP" altLang="en-US" sz="1200" b="1" kern="100" dirty="0" smtClean="0">
                          <a:latin typeface="+mn-ea"/>
                          <a:ea typeface="+mn-ea"/>
                          <a:cs typeface="Times New Roman"/>
                        </a:rPr>
                        <a:t>～</a:t>
                      </a:r>
                      <a:r>
                        <a:rPr lang="en-US" altLang="ja-JP" sz="1200" b="1" kern="100" dirty="0" smtClean="0">
                          <a:latin typeface="+mn-ea"/>
                          <a:ea typeface="+mn-ea"/>
                          <a:cs typeface="Times New Roman"/>
                        </a:rPr>
                        <a:t>6</a:t>
                      </a:r>
                      <a:r>
                        <a:rPr lang="ja-JP" altLang="en-US" sz="1200" b="1" kern="100" dirty="0" smtClean="0">
                          <a:latin typeface="+mn-ea"/>
                          <a:ea typeface="+mn-ea"/>
                          <a:cs typeface="Times New Roman"/>
                        </a:rPr>
                        <a:t>）</a:t>
                      </a:r>
                    </a:p>
                  </a:txBody>
                  <a:tcPr marL="62865" marR="62865" marT="0" marB="0" anchor="ctr"/>
                </a:tc>
                <a:tc>
                  <a:txBody>
                    <a:bodyPr/>
                    <a:lstStyle/>
                    <a:p>
                      <a:pPr algn="r">
                        <a:spcAft>
                          <a:spcPts val="0"/>
                        </a:spcAft>
                      </a:pPr>
                      <a:r>
                        <a:rPr lang="en-US" sz="1200" kern="100" dirty="0">
                          <a:latin typeface="Tahoma" pitchFamily="34" charset="0"/>
                          <a:ea typeface="Tahoma" pitchFamily="34" charset="0"/>
                          <a:cs typeface="Tahoma" pitchFamily="34" charset="0"/>
                        </a:rPr>
                        <a:t>0.1536</a:t>
                      </a:r>
                      <a:endParaRPr lang="ja-JP" sz="1200" kern="100" dirty="0">
                        <a:latin typeface="Tahoma" pitchFamily="34" charset="0"/>
                        <a:ea typeface="+mn-ea"/>
                        <a:cs typeface="Tahoma" pitchFamily="34" charset="0"/>
                      </a:endParaRPr>
                    </a:p>
                  </a:txBody>
                  <a:tcPr marL="62865" marR="62865" marT="0" marB="0" anchor="ctr"/>
                </a:tc>
                <a:tc>
                  <a:txBody>
                    <a:bodyPr/>
                    <a:lstStyle/>
                    <a:p>
                      <a:pPr algn="r">
                        <a:spcAft>
                          <a:spcPts val="0"/>
                        </a:spcAft>
                      </a:pPr>
                      <a:r>
                        <a:rPr lang="en-US" sz="1400" b="1" kern="100" dirty="0">
                          <a:latin typeface="Tahoma" pitchFamily="34" charset="0"/>
                          <a:ea typeface="Tahoma" pitchFamily="34" charset="0"/>
                          <a:cs typeface="Tahoma" pitchFamily="34" charset="0"/>
                        </a:rPr>
                        <a:t>0.3346</a:t>
                      </a:r>
                      <a:endParaRPr lang="ja-JP" sz="1400" b="1" kern="100" dirty="0">
                        <a:latin typeface="Tahoma" pitchFamily="34" charset="0"/>
                        <a:ea typeface="+mn-ea"/>
                        <a:cs typeface="Tahoma" pitchFamily="34" charset="0"/>
                      </a:endParaRPr>
                    </a:p>
                  </a:txBody>
                  <a:tcPr marL="62865" marR="62865" marT="0" marB="0" anchor="ctr"/>
                </a:tc>
                <a:tc>
                  <a:txBody>
                    <a:bodyPr/>
                    <a:lstStyle/>
                    <a:p>
                      <a:pPr algn="r">
                        <a:spcAft>
                          <a:spcPts val="0"/>
                        </a:spcAft>
                      </a:pPr>
                      <a:r>
                        <a:rPr lang="en-US" sz="1200" kern="100" dirty="0">
                          <a:latin typeface="Tahoma" pitchFamily="34" charset="0"/>
                          <a:ea typeface="Tahoma" pitchFamily="34" charset="0"/>
                          <a:cs typeface="Tahoma" pitchFamily="34" charset="0"/>
                        </a:rPr>
                        <a:t>0.0296</a:t>
                      </a:r>
                      <a:endParaRPr lang="ja-JP" sz="1200" kern="100" dirty="0">
                        <a:latin typeface="Tahoma" pitchFamily="34" charset="0"/>
                        <a:ea typeface="+mn-ea"/>
                        <a:cs typeface="Tahoma" pitchFamily="34" charset="0"/>
                      </a:endParaRPr>
                    </a:p>
                  </a:txBody>
                  <a:tcPr marL="62865" marR="62865" marT="0" marB="0" anchor="ctr"/>
                </a:tc>
                <a:tc>
                  <a:txBody>
                    <a:bodyPr/>
                    <a:lstStyle/>
                    <a:p>
                      <a:pPr algn="just">
                        <a:spcAft>
                          <a:spcPts val="0"/>
                        </a:spcAft>
                      </a:pPr>
                      <a:r>
                        <a:rPr lang="en-US" sz="1200" kern="100" dirty="0">
                          <a:latin typeface="+mn-ea"/>
                          <a:ea typeface="+mn-ea"/>
                        </a:rPr>
                        <a:t>*</a:t>
                      </a:r>
                      <a:endParaRPr lang="ja-JP" sz="1200" kern="100" dirty="0">
                        <a:latin typeface="+mn-ea"/>
                        <a:ea typeface="+mn-ea"/>
                        <a:cs typeface="Times New Roman"/>
                      </a:endParaRPr>
                    </a:p>
                  </a:txBody>
                  <a:tcPr marL="62865" marR="62865" marT="0" marB="0" anchor="ctr"/>
                </a:tc>
              </a:tr>
              <a:tr h="329565">
                <a:tc vMerge="1">
                  <a:txBody>
                    <a:bodyPr/>
                    <a:lstStyle/>
                    <a:p>
                      <a:endParaRPr kumimoji="1" lang="ja-JP" altLang="en-US"/>
                    </a:p>
                  </a:txBody>
                  <a:tcPr/>
                </a:tc>
                <a:tc>
                  <a:txBody>
                    <a:bodyPr/>
                    <a:lstStyle/>
                    <a:p>
                      <a:pPr marL="0" indent="0" algn="just">
                        <a:spcAft>
                          <a:spcPts val="0"/>
                        </a:spcAft>
                      </a:pPr>
                      <a:r>
                        <a:rPr lang="ja-JP" altLang="en-US" sz="1400" b="1" kern="100" dirty="0" smtClean="0">
                          <a:latin typeface="+mn-ea"/>
                          <a:ea typeface="+mn-ea"/>
                        </a:rPr>
                        <a:t>確認動作を行う際、背もたれにもたれかかっていない状態で行う</a:t>
                      </a:r>
                      <a:r>
                        <a:rPr lang="ja-JP" altLang="en-US" sz="1200" b="1" kern="100" dirty="0" smtClean="0">
                          <a:latin typeface="+mn-ea"/>
                          <a:ea typeface="+mn-ea"/>
                        </a:rPr>
                        <a:t>（</a:t>
                      </a:r>
                      <a:r>
                        <a:rPr lang="en-US" altLang="ja-JP" sz="1200" b="1" kern="100" dirty="0" smtClean="0">
                          <a:latin typeface="+mn-ea"/>
                          <a:ea typeface="+mn-ea"/>
                        </a:rPr>
                        <a:t>0,1</a:t>
                      </a:r>
                      <a:r>
                        <a:rPr lang="ja-JP" altLang="en-US" sz="1200" b="1" kern="100" dirty="0" smtClean="0">
                          <a:latin typeface="+mn-ea"/>
                          <a:ea typeface="+mn-ea"/>
                        </a:rPr>
                        <a:t>）</a:t>
                      </a:r>
                      <a:r>
                        <a:rPr lang="en-US" altLang="ja-JP" sz="1400" b="1" kern="100" dirty="0" smtClean="0">
                          <a:latin typeface="+mn-ea"/>
                          <a:ea typeface="+mn-ea"/>
                        </a:rPr>
                        <a:t>×</a:t>
                      </a:r>
                      <a:r>
                        <a:rPr lang="ja-JP" altLang="en-US" sz="1400" b="1" kern="100" dirty="0" smtClean="0">
                          <a:latin typeface="+mn-ea"/>
                          <a:ea typeface="+mn-ea"/>
                        </a:rPr>
                        <a:t>「水平位置までの挙上ができる」と判断する最低挙上角度</a:t>
                      </a:r>
                      <a:r>
                        <a:rPr lang="ja-JP" altLang="en-US" sz="1200" b="1" kern="100" dirty="0" smtClean="0">
                          <a:latin typeface="+mn-ea"/>
                          <a:ea typeface="+mn-ea"/>
                        </a:rPr>
                        <a:t>（</a:t>
                      </a:r>
                      <a:r>
                        <a:rPr lang="en-US" altLang="ja-JP" sz="1200" b="1" kern="100" dirty="0" smtClean="0">
                          <a:latin typeface="+mn-ea"/>
                          <a:ea typeface="+mn-ea"/>
                        </a:rPr>
                        <a:t>1</a:t>
                      </a:r>
                      <a:r>
                        <a:rPr lang="ja-JP" altLang="en-US" sz="1200" b="1" kern="100" dirty="0" smtClean="0">
                          <a:latin typeface="+mn-ea"/>
                          <a:ea typeface="+mn-ea"/>
                        </a:rPr>
                        <a:t>～</a:t>
                      </a:r>
                      <a:r>
                        <a:rPr lang="en-US" altLang="ja-JP" sz="1200" b="1" kern="100" dirty="0" smtClean="0">
                          <a:latin typeface="+mn-ea"/>
                          <a:ea typeface="+mn-ea"/>
                        </a:rPr>
                        <a:t>8</a:t>
                      </a:r>
                      <a:r>
                        <a:rPr lang="ja-JP" altLang="en-US" sz="1200" b="1" kern="100" dirty="0" smtClean="0">
                          <a:latin typeface="+mn-ea"/>
                          <a:ea typeface="+mn-ea"/>
                        </a:rPr>
                        <a:t>）</a:t>
                      </a:r>
                    </a:p>
                  </a:txBody>
                  <a:tcPr marL="62865" marR="62865" marT="0" marB="0" anchor="ctr"/>
                </a:tc>
                <a:tc>
                  <a:txBody>
                    <a:bodyPr/>
                    <a:lstStyle/>
                    <a:p>
                      <a:pPr algn="r">
                        <a:spcAft>
                          <a:spcPts val="0"/>
                        </a:spcAft>
                      </a:pPr>
                      <a:r>
                        <a:rPr lang="en-US" sz="1200" kern="100" dirty="0">
                          <a:latin typeface="Tahoma" pitchFamily="34" charset="0"/>
                          <a:ea typeface="Tahoma" pitchFamily="34" charset="0"/>
                          <a:cs typeface="Tahoma" pitchFamily="34" charset="0"/>
                        </a:rPr>
                        <a:t>0.3173</a:t>
                      </a:r>
                      <a:endParaRPr lang="ja-JP" sz="1200" kern="100" dirty="0">
                        <a:latin typeface="Tahoma" pitchFamily="34" charset="0"/>
                        <a:ea typeface="+mn-ea"/>
                        <a:cs typeface="Tahoma" pitchFamily="34" charset="0"/>
                      </a:endParaRPr>
                    </a:p>
                  </a:txBody>
                  <a:tcPr marL="62865" marR="62865" marT="0" marB="0" anchor="ctr"/>
                </a:tc>
                <a:tc>
                  <a:txBody>
                    <a:bodyPr/>
                    <a:lstStyle/>
                    <a:p>
                      <a:pPr algn="r">
                        <a:spcAft>
                          <a:spcPts val="0"/>
                        </a:spcAft>
                      </a:pPr>
                      <a:r>
                        <a:rPr lang="en-US" sz="1400" b="1" kern="100" dirty="0">
                          <a:latin typeface="Tahoma" pitchFamily="34" charset="0"/>
                          <a:ea typeface="Tahoma" pitchFamily="34" charset="0"/>
                          <a:cs typeface="Tahoma" pitchFamily="34" charset="0"/>
                        </a:rPr>
                        <a:t>0.6865</a:t>
                      </a:r>
                      <a:endParaRPr lang="ja-JP" sz="1400" b="1" kern="100" dirty="0">
                        <a:latin typeface="Tahoma" pitchFamily="34" charset="0"/>
                        <a:ea typeface="+mn-ea"/>
                        <a:cs typeface="Tahoma" pitchFamily="34" charset="0"/>
                      </a:endParaRPr>
                    </a:p>
                  </a:txBody>
                  <a:tcPr marL="62865" marR="62865" marT="0" marB="0" anchor="ctr"/>
                </a:tc>
                <a:tc>
                  <a:txBody>
                    <a:bodyPr/>
                    <a:lstStyle/>
                    <a:p>
                      <a:pPr algn="r">
                        <a:spcAft>
                          <a:spcPts val="0"/>
                        </a:spcAft>
                      </a:pPr>
                      <a:r>
                        <a:rPr lang="en-US" sz="1200" kern="100">
                          <a:latin typeface="Tahoma" pitchFamily="34" charset="0"/>
                          <a:ea typeface="Tahoma" pitchFamily="34" charset="0"/>
                          <a:cs typeface="Tahoma" pitchFamily="34" charset="0"/>
                        </a:rPr>
                        <a:t>0.0000</a:t>
                      </a:r>
                      <a:endParaRPr lang="ja-JP" sz="1200" kern="100">
                        <a:latin typeface="Tahoma" pitchFamily="34" charset="0"/>
                        <a:ea typeface="+mn-ea"/>
                        <a:cs typeface="Tahoma" pitchFamily="34" charset="0"/>
                      </a:endParaRPr>
                    </a:p>
                  </a:txBody>
                  <a:tcPr marL="62865" marR="62865" marT="0" marB="0" anchor="ctr"/>
                </a:tc>
                <a:tc>
                  <a:txBody>
                    <a:bodyPr/>
                    <a:lstStyle/>
                    <a:p>
                      <a:pPr algn="just">
                        <a:spcAft>
                          <a:spcPts val="0"/>
                        </a:spcAft>
                      </a:pPr>
                      <a:r>
                        <a:rPr lang="en-US" sz="1200" kern="100" dirty="0">
                          <a:latin typeface="+mn-ea"/>
                          <a:ea typeface="+mn-ea"/>
                        </a:rPr>
                        <a:t>**</a:t>
                      </a:r>
                      <a:endParaRPr lang="ja-JP" sz="1200" kern="100" dirty="0">
                        <a:latin typeface="+mn-ea"/>
                        <a:ea typeface="+mn-ea"/>
                        <a:cs typeface="Times New Roman"/>
                      </a:endParaRPr>
                    </a:p>
                  </a:txBody>
                  <a:tcPr marL="62865" marR="62865" marT="0" marB="0" anchor="ctr"/>
                </a:tc>
              </a:tr>
              <a:tr h="341091">
                <a:tc gridSpan="2">
                  <a:txBody>
                    <a:bodyPr/>
                    <a:lstStyle/>
                    <a:p>
                      <a:pPr algn="just">
                        <a:spcAft>
                          <a:spcPts val="0"/>
                        </a:spcAft>
                      </a:pPr>
                      <a:r>
                        <a:rPr lang="ja-JP" sz="1200" kern="100" dirty="0">
                          <a:latin typeface="+mn-ea"/>
                          <a:ea typeface="+mn-ea"/>
                        </a:rPr>
                        <a:t>定数項</a:t>
                      </a:r>
                      <a:endParaRPr lang="ja-JP" sz="1200" kern="100" dirty="0">
                        <a:latin typeface="+mn-ea"/>
                        <a:ea typeface="+mn-ea"/>
                        <a:cs typeface="Times New Roman"/>
                      </a:endParaRPr>
                    </a:p>
                  </a:txBody>
                  <a:tcPr marL="62865" marR="62865" marT="0" marB="0" anchor="ctr"/>
                </a:tc>
                <a:tc hMerge="1">
                  <a:txBody>
                    <a:bodyPr/>
                    <a:lstStyle/>
                    <a:p>
                      <a:endParaRPr kumimoji="1" lang="ja-JP" altLang="en-US"/>
                    </a:p>
                  </a:txBody>
                  <a:tcPr/>
                </a:tc>
                <a:tc>
                  <a:txBody>
                    <a:bodyPr/>
                    <a:lstStyle/>
                    <a:p>
                      <a:pPr algn="r">
                        <a:spcAft>
                          <a:spcPts val="0"/>
                        </a:spcAft>
                      </a:pPr>
                      <a:r>
                        <a:rPr lang="en-US" sz="1200" kern="100" dirty="0">
                          <a:latin typeface="Tahoma" pitchFamily="34" charset="0"/>
                          <a:ea typeface="Tahoma" pitchFamily="34" charset="0"/>
                          <a:cs typeface="Tahoma" pitchFamily="34" charset="0"/>
                        </a:rPr>
                        <a:t>-2.5762</a:t>
                      </a:r>
                      <a:endParaRPr lang="ja-JP" sz="1200" kern="100" dirty="0">
                        <a:latin typeface="Tahoma" pitchFamily="34" charset="0"/>
                        <a:ea typeface="+mn-ea"/>
                        <a:cs typeface="Tahoma" pitchFamily="34" charset="0"/>
                      </a:endParaRPr>
                    </a:p>
                  </a:txBody>
                  <a:tcPr marL="62865" marR="62865" marT="0" marB="0" anchor="ctr"/>
                </a:tc>
                <a:tc>
                  <a:txBody>
                    <a:bodyPr/>
                    <a:lstStyle/>
                    <a:p>
                      <a:pPr algn="just">
                        <a:spcAft>
                          <a:spcPts val="0"/>
                        </a:spcAft>
                      </a:pPr>
                      <a:r>
                        <a:rPr lang="ja-JP" sz="1400" kern="100">
                          <a:latin typeface="Tahoma" pitchFamily="34" charset="0"/>
                          <a:ea typeface="+mn-ea"/>
                          <a:cs typeface="Tahoma" pitchFamily="34" charset="0"/>
                        </a:rPr>
                        <a:t>　</a:t>
                      </a:r>
                    </a:p>
                  </a:txBody>
                  <a:tcPr marL="62865" marR="62865" marT="0" marB="0" anchor="ctr"/>
                </a:tc>
                <a:tc>
                  <a:txBody>
                    <a:bodyPr/>
                    <a:lstStyle/>
                    <a:p>
                      <a:pPr algn="just">
                        <a:spcAft>
                          <a:spcPts val="0"/>
                        </a:spcAft>
                      </a:pPr>
                      <a:r>
                        <a:rPr lang="ja-JP" sz="1400" kern="100" dirty="0">
                          <a:latin typeface="Tahoma" pitchFamily="34" charset="0"/>
                          <a:ea typeface="+mn-ea"/>
                          <a:cs typeface="Tahoma" pitchFamily="34" charset="0"/>
                        </a:rPr>
                        <a:t>　</a:t>
                      </a:r>
                    </a:p>
                  </a:txBody>
                  <a:tcPr marL="62865" marR="62865" marT="0" marB="0" anchor="ctr"/>
                </a:tc>
                <a:tc>
                  <a:txBody>
                    <a:bodyPr/>
                    <a:lstStyle/>
                    <a:p>
                      <a:pPr algn="just">
                        <a:spcAft>
                          <a:spcPts val="0"/>
                        </a:spcAft>
                      </a:pPr>
                      <a:r>
                        <a:rPr lang="ja-JP" sz="1400" kern="100" dirty="0">
                          <a:latin typeface="+mn-ea"/>
                          <a:ea typeface="+mn-ea"/>
                        </a:rPr>
                        <a:t>　</a:t>
                      </a:r>
                      <a:endParaRPr lang="ja-JP" sz="1400" kern="100" dirty="0">
                        <a:latin typeface="+mn-ea"/>
                        <a:ea typeface="+mn-ea"/>
                        <a:cs typeface="Times New Roman"/>
                      </a:endParaRPr>
                    </a:p>
                  </a:txBody>
                  <a:tcPr marL="62865" marR="62865" marT="0" marB="0" anchor="ctr"/>
                </a:tc>
              </a:tr>
            </a:tbl>
          </a:graphicData>
        </a:graphic>
      </p:graphicFrame>
      <p:graphicFrame>
        <p:nvGraphicFramePr>
          <p:cNvPr id="4" name="表 3"/>
          <p:cNvGraphicFramePr>
            <a:graphicFrameLocks noGrp="1"/>
          </p:cNvGraphicFramePr>
          <p:nvPr/>
        </p:nvGraphicFramePr>
        <p:xfrm>
          <a:off x="754062" y="5276850"/>
          <a:ext cx="3800476" cy="444500"/>
        </p:xfrm>
        <a:graphic>
          <a:graphicData uri="http://schemas.openxmlformats.org/drawingml/2006/table">
            <a:tbl>
              <a:tblPr>
                <a:tableStyleId>{BC89EF96-8CEA-46FF-86C4-4CE0E7609802}</a:tableStyleId>
              </a:tblPr>
              <a:tblGrid>
                <a:gridCol w="1054522"/>
                <a:gridCol w="915318"/>
                <a:gridCol w="915318"/>
                <a:gridCol w="915318"/>
              </a:tblGrid>
              <a:tr h="222250">
                <a:tc>
                  <a:txBody>
                    <a:bodyPr/>
                    <a:lstStyle/>
                    <a:p>
                      <a:pPr algn="ctr">
                        <a:spcAft>
                          <a:spcPts val="0"/>
                        </a:spcAft>
                      </a:pPr>
                      <a:r>
                        <a:rPr lang="en-US" sz="1200" kern="0" dirty="0" err="1">
                          <a:latin typeface="+mn-ea"/>
                          <a:ea typeface="+mn-ea"/>
                        </a:rPr>
                        <a:t>Wilks</a:t>
                      </a:r>
                      <a:r>
                        <a:rPr lang="ja-JP" sz="1200" kern="0" dirty="0">
                          <a:latin typeface="+mn-ea"/>
                          <a:ea typeface="+mn-ea"/>
                        </a:rPr>
                        <a:t>のﾗﾑﾀﾞ</a:t>
                      </a:r>
                      <a:endParaRPr lang="ja-JP" sz="1200" kern="100" dirty="0">
                        <a:latin typeface="+mn-ea"/>
                        <a:ea typeface="+mn-ea"/>
                        <a:cs typeface="Times New Roman"/>
                      </a:endParaRPr>
                    </a:p>
                  </a:txBody>
                  <a:tcPr marL="62865" marR="62865" marT="0" marB="0" anchor="ctr">
                    <a:solidFill>
                      <a:schemeClr val="accent1">
                        <a:lumMod val="20000"/>
                        <a:lumOff val="80000"/>
                      </a:schemeClr>
                    </a:solidFill>
                  </a:tcPr>
                </a:tc>
                <a:tc>
                  <a:txBody>
                    <a:bodyPr/>
                    <a:lstStyle/>
                    <a:p>
                      <a:pPr algn="ctr">
                        <a:spcAft>
                          <a:spcPts val="0"/>
                        </a:spcAft>
                      </a:pPr>
                      <a:r>
                        <a:rPr lang="ja-JP" sz="1200" kern="0" dirty="0">
                          <a:latin typeface="+mn-ea"/>
                          <a:ea typeface="+mn-ea"/>
                        </a:rPr>
                        <a:t>カイ二乗値</a:t>
                      </a:r>
                      <a:endParaRPr lang="ja-JP" sz="1200" kern="100" dirty="0">
                        <a:latin typeface="+mn-ea"/>
                        <a:ea typeface="+mn-ea"/>
                        <a:cs typeface="Times New Roman"/>
                      </a:endParaRPr>
                    </a:p>
                  </a:txBody>
                  <a:tcPr marL="62865" marR="62865" marT="0" marB="0" anchor="ctr">
                    <a:solidFill>
                      <a:schemeClr val="accent1">
                        <a:lumMod val="20000"/>
                        <a:lumOff val="80000"/>
                      </a:schemeClr>
                    </a:solidFill>
                  </a:tcPr>
                </a:tc>
                <a:tc>
                  <a:txBody>
                    <a:bodyPr/>
                    <a:lstStyle/>
                    <a:p>
                      <a:pPr algn="ctr">
                        <a:spcAft>
                          <a:spcPts val="0"/>
                        </a:spcAft>
                      </a:pPr>
                      <a:r>
                        <a:rPr lang="ja-JP" sz="1200" kern="0" dirty="0">
                          <a:latin typeface="+mn-ea"/>
                          <a:ea typeface="+mn-ea"/>
                        </a:rPr>
                        <a:t>自由度</a:t>
                      </a:r>
                      <a:endParaRPr lang="ja-JP" sz="1200" kern="100" dirty="0">
                        <a:latin typeface="+mn-ea"/>
                        <a:ea typeface="+mn-ea"/>
                        <a:cs typeface="Times New Roman"/>
                      </a:endParaRPr>
                    </a:p>
                  </a:txBody>
                  <a:tcPr marL="62865" marR="62865" marT="0" marB="0" anchor="ctr">
                    <a:solidFill>
                      <a:schemeClr val="accent1">
                        <a:lumMod val="20000"/>
                        <a:lumOff val="80000"/>
                      </a:schemeClr>
                    </a:solidFill>
                  </a:tcPr>
                </a:tc>
                <a:tc>
                  <a:txBody>
                    <a:bodyPr/>
                    <a:lstStyle/>
                    <a:p>
                      <a:pPr algn="ctr">
                        <a:spcAft>
                          <a:spcPts val="0"/>
                        </a:spcAft>
                      </a:pPr>
                      <a:r>
                        <a:rPr lang="en-US" sz="1200" kern="0" dirty="0">
                          <a:latin typeface="+mn-ea"/>
                          <a:ea typeface="+mn-ea"/>
                        </a:rPr>
                        <a:t>P</a:t>
                      </a:r>
                      <a:r>
                        <a:rPr lang="ja-JP" sz="1200" kern="0" dirty="0">
                          <a:latin typeface="+mn-ea"/>
                          <a:ea typeface="+mn-ea"/>
                        </a:rPr>
                        <a:t>　値</a:t>
                      </a:r>
                      <a:endParaRPr lang="ja-JP" sz="1200" kern="100" dirty="0">
                        <a:latin typeface="+mn-ea"/>
                        <a:ea typeface="+mn-ea"/>
                        <a:cs typeface="Times New Roman"/>
                      </a:endParaRPr>
                    </a:p>
                  </a:txBody>
                  <a:tcPr marL="62865" marR="62865" marT="0" marB="0" anchor="ctr">
                    <a:solidFill>
                      <a:schemeClr val="accent1">
                        <a:lumMod val="20000"/>
                        <a:lumOff val="80000"/>
                      </a:schemeClr>
                    </a:solidFill>
                  </a:tcPr>
                </a:tc>
              </a:tr>
              <a:tr h="222250">
                <a:tc>
                  <a:txBody>
                    <a:bodyPr/>
                    <a:lstStyle/>
                    <a:p>
                      <a:pPr algn="r">
                        <a:spcAft>
                          <a:spcPts val="0"/>
                        </a:spcAft>
                      </a:pPr>
                      <a:r>
                        <a:rPr lang="en-US" sz="1200" kern="100" dirty="0">
                          <a:latin typeface="Tahoma" pitchFamily="34" charset="0"/>
                          <a:ea typeface="Tahoma" pitchFamily="34" charset="0"/>
                          <a:cs typeface="Tahoma" pitchFamily="34" charset="0"/>
                        </a:rPr>
                        <a:t>0.9368</a:t>
                      </a:r>
                      <a:endParaRPr lang="ja-JP" sz="1200" kern="100" dirty="0">
                        <a:latin typeface="Tahoma" pitchFamily="34" charset="0"/>
                        <a:ea typeface="+mn-ea"/>
                        <a:cs typeface="Tahoma" pitchFamily="34" charset="0"/>
                      </a:endParaRPr>
                    </a:p>
                  </a:txBody>
                  <a:tcPr marL="62865" marR="62865" marT="0" marB="0" anchor="ctr"/>
                </a:tc>
                <a:tc>
                  <a:txBody>
                    <a:bodyPr/>
                    <a:lstStyle/>
                    <a:p>
                      <a:pPr algn="r">
                        <a:spcAft>
                          <a:spcPts val="0"/>
                        </a:spcAft>
                      </a:pPr>
                      <a:r>
                        <a:rPr lang="en-US" sz="1200" kern="100" dirty="0">
                          <a:latin typeface="Tahoma" pitchFamily="34" charset="0"/>
                          <a:ea typeface="Tahoma" pitchFamily="34" charset="0"/>
                          <a:cs typeface="Tahoma" pitchFamily="34" charset="0"/>
                        </a:rPr>
                        <a:t>43.9553</a:t>
                      </a:r>
                      <a:endParaRPr lang="ja-JP" sz="1200" kern="100" dirty="0">
                        <a:latin typeface="Tahoma" pitchFamily="34" charset="0"/>
                        <a:ea typeface="+mn-ea"/>
                        <a:cs typeface="Tahoma" pitchFamily="34" charset="0"/>
                      </a:endParaRPr>
                    </a:p>
                  </a:txBody>
                  <a:tcPr marL="62865" marR="62865" marT="0" marB="0" anchor="ctr"/>
                </a:tc>
                <a:tc>
                  <a:txBody>
                    <a:bodyPr/>
                    <a:lstStyle/>
                    <a:p>
                      <a:pPr algn="r">
                        <a:spcAft>
                          <a:spcPts val="0"/>
                        </a:spcAft>
                      </a:pPr>
                      <a:r>
                        <a:rPr lang="en-US" sz="1200" kern="100" dirty="0">
                          <a:latin typeface="Tahoma" pitchFamily="34" charset="0"/>
                          <a:ea typeface="Tahoma" pitchFamily="34" charset="0"/>
                          <a:cs typeface="Tahoma" pitchFamily="34" charset="0"/>
                        </a:rPr>
                        <a:t>4</a:t>
                      </a:r>
                      <a:endParaRPr lang="ja-JP" sz="1200" kern="100" dirty="0">
                        <a:latin typeface="Tahoma" pitchFamily="34" charset="0"/>
                        <a:ea typeface="+mn-ea"/>
                        <a:cs typeface="Tahoma" pitchFamily="34" charset="0"/>
                      </a:endParaRPr>
                    </a:p>
                  </a:txBody>
                  <a:tcPr marL="62865" marR="62865" marT="0" marB="0" anchor="ctr"/>
                </a:tc>
                <a:tc>
                  <a:txBody>
                    <a:bodyPr/>
                    <a:lstStyle/>
                    <a:p>
                      <a:pPr algn="r">
                        <a:spcAft>
                          <a:spcPts val="0"/>
                        </a:spcAft>
                      </a:pPr>
                      <a:r>
                        <a:rPr lang="en-US" sz="1400" b="1" kern="100" dirty="0">
                          <a:latin typeface="Tahoma" pitchFamily="34" charset="0"/>
                          <a:ea typeface="Tahoma" pitchFamily="34" charset="0"/>
                          <a:cs typeface="Tahoma" pitchFamily="34" charset="0"/>
                        </a:rPr>
                        <a:t>0.0000</a:t>
                      </a:r>
                      <a:endParaRPr lang="ja-JP" sz="1400" b="1" kern="100" dirty="0">
                        <a:latin typeface="Tahoma" pitchFamily="34" charset="0"/>
                        <a:ea typeface="+mn-ea"/>
                        <a:cs typeface="Tahoma" pitchFamily="34" charset="0"/>
                      </a:endParaRPr>
                    </a:p>
                  </a:txBody>
                  <a:tcPr marL="62865" marR="62865" marT="0" marB="0" anchor="ctr"/>
                </a:tc>
              </a:tr>
            </a:tbl>
          </a:graphicData>
        </a:graphic>
      </p:graphicFrame>
      <p:graphicFrame>
        <p:nvGraphicFramePr>
          <p:cNvPr id="5" name="表 4"/>
          <p:cNvGraphicFramePr>
            <a:graphicFrameLocks noGrp="1"/>
          </p:cNvGraphicFramePr>
          <p:nvPr/>
        </p:nvGraphicFramePr>
        <p:xfrm>
          <a:off x="4763306" y="5276850"/>
          <a:ext cx="3868003" cy="1081405"/>
        </p:xfrm>
        <a:graphic>
          <a:graphicData uri="http://schemas.openxmlformats.org/drawingml/2006/table">
            <a:tbl>
              <a:tblPr>
                <a:tableStyleId>{BC89EF96-8CEA-46FF-86C4-4CE0E7609802}</a:tableStyleId>
              </a:tblPr>
              <a:tblGrid>
                <a:gridCol w="636204"/>
                <a:gridCol w="636204"/>
                <a:gridCol w="636204"/>
                <a:gridCol w="890686"/>
                <a:gridCol w="1068705"/>
              </a:tblGrid>
              <a:tr h="44450">
                <a:tc rowSpan="2" gridSpan="2">
                  <a:txBody>
                    <a:bodyPr/>
                    <a:lstStyle/>
                    <a:p>
                      <a:pPr algn="ctr">
                        <a:spcAft>
                          <a:spcPts val="0"/>
                        </a:spcAft>
                      </a:pPr>
                      <a:r>
                        <a:rPr lang="ja-JP" sz="1200" kern="0" dirty="0">
                          <a:latin typeface="+mn-ea"/>
                          <a:ea typeface="+mn-ea"/>
                        </a:rPr>
                        <a:t>判別結果</a:t>
                      </a:r>
                      <a:endParaRPr lang="ja-JP" sz="1200" kern="100" dirty="0">
                        <a:latin typeface="+mn-ea"/>
                        <a:ea typeface="+mn-ea"/>
                        <a:cs typeface="Times New Roman"/>
                      </a:endParaRPr>
                    </a:p>
                  </a:txBody>
                  <a:tcPr marL="62865" marR="62865" marT="0" marB="0" anchor="ctr">
                    <a:solidFill>
                      <a:schemeClr val="accent1">
                        <a:lumMod val="20000"/>
                        <a:lumOff val="80000"/>
                      </a:schemeClr>
                    </a:solidFill>
                  </a:tcPr>
                </a:tc>
                <a:tc rowSpan="2" hMerge="1">
                  <a:txBody>
                    <a:bodyPr/>
                    <a:lstStyle/>
                    <a:p>
                      <a:endParaRPr kumimoji="1" lang="ja-JP" altLang="en-US"/>
                    </a:p>
                  </a:txBody>
                  <a:tcPr/>
                </a:tc>
                <a:tc gridSpan="2">
                  <a:txBody>
                    <a:bodyPr/>
                    <a:lstStyle/>
                    <a:p>
                      <a:pPr algn="ctr">
                        <a:spcAft>
                          <a:spcPts val="0"/>
                        </a:spcAft>
                      </a:pPr>
                      <a:r>
                        <a:rPr lang="ja-JP" sz="1200" kern="0" dirty="0">
                          <a:latin typeface="+mn-ea"/>
                          <a:ea typeface="+mn-ea"/>
                        </a:rPr>
                        <a:t>予測値</a:t>
                      </a:r>
                      <a:endParaRPr lang="ja-JP" sz="1200" kern="100" dirty="0">
                        <a:latin typeface="+mn-ea"/>
                        <a:ea typeface="+mn-ea"/>
                        <a:cs typeface="Times New Roman"/>
                      </a:endParaRPr>
                    </a:p>
                  </a:txBody>
                  <a:tcPr marL="62865" marR="62865" marT="0" marB="0" anchor="ctr">
                    <a:solidFill>
                      <a:schemeClr val="accent1">
                        <a:lumMod val="20000"/>
                        <a:lumOff val="80000"/>
                      </a:schemeClr>
                    </a:solidFill>
                  </a:tcPr>
                </a:tc>
                <a:tc hMerge="1">
                  <a:txBody>
                    <a:bodyPr/>
                    <a:lstStyle/>
                    <a:p>
                      <a:endParaRPr kumimoji="1" lang="ja-JP" altLang="en-US"/>
                    </a:p>
                  </a:txBody>
                  <a:tcPr/>
                </a:tc>
                <a:tc rowSpan="2">
                  <a:txBody>
                    <a:bodyPr/>
                    <a:lstStyle/>
                    <a:p>
                      <a:pPr algn="ctr">
                        <a:spcAft>
                          <a:spcPts val="0"/>
                        </a:spcAft>
                      </a:pPr>
                      <a:r>
                        <a:rPr lang="ja-JP" sz="1200" kern="0" dirty="0">
                          <a:latin typeface="+mn-ea"/>
                          <a:ea typeface="+mn-ea"/>
                        </a:rPr>
                        <a:t>判別的中率</a:t>
                      </a:r>
                      <a:endParaRPr lang="ja-JP" sz="1200" kern="100" dirty="0">
                        <a:latin typeface="+mn-ea"/>
                        <a:ea typeface="+mn-ea"/>
                        <a:cs typeface="Times New Roman"/>
                      </a:endParaRPr>
                    </a:p>
                  </a:txBody>
                  <a:tcPr marL="62865" marR="62865" marT="0" marB="0" anchor="ctr">
                    <a:solidFill>
                      <a:schemeClr val="accent1">
                        <a:lumMod val="20000"/>
                        <a:lumOff val="80000"/>
                      </a:schemeClr>
                    </a:solidFill>
                  </a:tcPr>
                </a:tc>
              </a:tr>
              <a:tr h="44450">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200" kern="0">
                          <a:latin typeface="+mn-ea"/>
                          <a:ea typeface="+mn-ea"/>
                        </a:rPr>
                        <a:t>-1</a:t>
                      </a:r>
                      <a:endParaRPr lang="ja-JP" sz="1200" kern="100">
                        <a:latin typeface="+mn-ea"/>
                        <a:ea typeface="+mn-ea"/>
                        <a:cs typeface="Times New Roman"/>
                      </a:endParaRPr>
                    </a:p>
                  </a:txBody>
                  <a:tcPr marL="62865" marR="62865" marT="0" marB="0" anchor="ctr"/>
                </a:tc>
                <a:tc>
                  <a:txBody>
                    <a:bodyPr/>
                    <a:lstStyle/>
                    <a:p>
                      <a:pPr algn="ctr">
                        <a:spcAft>
                          <a:spcPts val="0"/>
                        </a:spcAft>
                      </a:pPr>
                      <a:r>
                        <a:rPr lang="en-US" sz="1200" kern="0">
                          <a:latin typeface="+mn-ea"/>
                          <a:ea typeface="+mn-ea"/>
                        </a:rPr>
                        <a:t>1</a:t>
                      </a:r>
                      <a:endParaRPr lang="ja-JP" sz="1200" kern="100">
                        <a:latin typeface="+mn-ea"/>
                        <a:ea typeface="+mn-ea"/>
                        <a:cs typeface="Times New Roman"/>
                      </a:endParaRPr>
                    </a:p>
                  </a:txBody>
                  <a:tcPr marL="62865" marR="62865" marT="0" marB="0" anchor="ctr"/>
                </a:tc>
                <a:tc vMerge="1">
                  <a:txBody>
                    <a:bodyPr/>
                    <a:lstStyle/>
                    <a:p>
                      <a:endParaRPr kumimoji="1" lang="ja-JP" altLang="en-US"/>
                    </a:p>
                  </a:txBody>
                  <a:tcPr/>
                </a:tc>
              </a:tr>
              <a:tr h="238760">
                <a:tc rowSpan="2">
                  <a:txBody>
                    <a:bodyPr/>
                    <a:lstStyle/>
                    <a:p>
                      <a:pPr algn="ctr">
                        <a:spcAft>
                          <a:spcPts val="0"/>
                        </a:spcAft>
                      </a:pPr>
                      <a:r>
                        <a:rPr lang="ja-JP" sz="1200" kern="0" dirty="0">
                          <a:latin typeface="+mn-ea"/>
                          <a:ea typeface="+mn-ea"/>
                        </a:rPr>
                        <a:t>観測値</a:t>
                      </a:r>
                      <a:endParaRPr lang="ja-JP" sz="1200" kern="100" dirty="0">
                        <a:latin typeface="+mn-ea"/>
                        <a:ea typeface="+mn-ea"/>
                        <a:cs typeface="Times New Roman"/>
                      </a:endParaRPr>
                    </a:p>
                  </a:txBody>
                  <a:tcPr marL="62865" marR="62865" marT="0" marB="0" anchor="ctr">
                    <a:solidFill>
                      <a:schemeClr val="accent1">
                        <a:lumMod val="20000"/>
                        <a:lumOff val="80000"/>
                      </a:schemeClr>
                    </a:solidFill>
                  </a:tcPr>
                </a:tc>
                <a:tc>
                  <a:txBody>
                    <a:bodyPr/>
                    <a:lstStyle/>
                    <a:p>
                      <a:pPr algn="ctr">
                        <a:spcAft>
                          <a:spcPts val="0"/>
                        </a:spcAft>
                      </a:pPr>
                      <a:r>
                        <a:rPr lang="en-US" sz="1200" kern="0" dirty="0">
                          <a:latin typeface="+mn-ea"/>
                          <a:ea typeface="+mn-ea"/>
                        </a:rPr>
                        <a:t>-1</a:t>
                      </a:r>
                      <a:endParaRPr lang="ja-JP" sz="1200" kern="100" dirty="0">
                        <a:latin typeface="+mn-ea"/>
                        <a:ea typeface="+mn-ea"/>
                        <a:cs typeface="Times New Roman"/>
                      </a:endParaRPr>
                    </a:p>
                  </a:txBody>
                  <a:tcPr marL="62865" marR="62865" marT="0" marB="0" anchor="ctr"/>
                </a:tc>
                <a:tc>
                  <a:txBody>
                    <a:bodyPr/>
                    <a:lstStyle/>
                    <a:p>
                      <a:pPr algn="r">
                        <a:spcAft>
                          <a:spcPts val="0"/>
                        </a:spcAft>
                      </a:pPr>
                      <a:r>
                        <a:rPr lang="en-US" sz="1200" kern="100" dirty="0">
                          <a:latin typeface="Tahoma" pitchFamily="34" charset="0"/>
                          <a:ea typeface="Tahoma" pitchFamily="34" charset="0"/>
                          <a:cs typeface="Tahoma" pitchFamily="34" charset="0"/>
                        </a:rPr>
                        <a:t>481</a:t>
                      </a:r>
                      <a:endParaRPr lang="ja-JP" sz="1200" kern="100" dirty="0">
                        <a:latin typeface="Tahoma" pitchFamily="34" charset="0"/>
                        <a:ea typeface="+mn-ea"/>
                        <a:cs typeface="Tahoma" pitchFamily="34" charset="0"/>
                      </a:endParaRPr>
                    </a:p>
                  </a:txBody>
                  <a:tcPr marL="62865" marR="62865" marT="0" marB="0" anchor="ctr"/>
                </a:tc>
                <a:tc>
                  <a:txBody>
                    <a:bodyPr/>
                    <a:lstStyle/>
                    <a:p>
                      <a:pPr algn="r">
                        <a:spcAft>
                          <a:spcPts val="0"/>
                        </a:spcAft>
                      </a:pPr>
                      <a:r>
                        <a:rPr lang="en-US" sz="1200" kern="100" dirty="0">
                          <a:latin typeface="Tahoma" pitchFamily="34" charset="0"/>
                          <a:ea typeface="Tahoma" pitchFamily="34" charset="0"/>
                          <a:cs typeface="Tahoma" pitchFamily="34" charset="0"/>
                        </a:rPr>
                        <a:t>160</a:t>
                      </a:r>
                      <a:endParaRPr lang="ja-JP" sz="1200" kern="100" dirty="0">
                        <a:latin typeface="Tahoma" pitchFamily="34" charset="0"/>
                        <a:ea typeface="+mn-ea"/>
                        <a:cs typeface="Tahoma" pitchFamily="34" charset="0"/>
                      </a:endParaRPr>
                    </a:p>
                  </a:txBody>
                  <a:tcPr marL="62865" marR="62865" marT="0" marB="0" anchor="ctr"/>
                </a:tc>
                <a:tc>
                  <a:txBody>
                    <a:bodyPr/>
                    <a:lstStyle/>
                    <a:p>
                      <a:pPr algn="r">
                        <a:spcAft>
                          <a:spcPts val="0"/>
                        </a:spcAft>
                      </a:pPr>
                      <a:r>
                        <a:rPr lang="en-US" sz="1200" kern="100">
                          <a:latin typeface="Tahoma" pitchFamily="34" charset="0"/>
                          <a:ea typeface="Tahoma" pitchFamily="34" charset="0"/>
                          <a:cs typeface="Tahoma" pitchFamily="34" charset="0"/>
                        </a:rPr>
                        <a:t>75.04%</a:t>
                      </a:r>
                      <a:endParaRPr lang="ja-JP" sz="1200" kern="100">
                        <a:latin typeface="Tahoma" pitchFamily="34" charset="0"/>
                        <a:ea typeface="+mn-ea"/>
                        <a:cs typeface="Tahoma" pitchFamily="34" charset="0"/>
                      </a:endParaRPr>
                    </a:p>
                  </a:txBody>
                  <a:tcPr marL="62865" marR="62865" marT="0" marB="0" anchor="ctr"/>
                </a:tc>
              </a:tr>
              <a:tr h="238760">
                <a:tc vMerge="1">
                  <a:txBody>
                    <a:bodyPr/>
                    <a:lstStyle/>
                    <a:p>
                      <a:endParaRPr kumimoji="1" lang="ja-JP" altLang="en-US"/>
                    </a:p>
                  </a:txBody>
                  <a:tcPr/>
                </a:tc>
                <a:tc>
                  <a:txBody>
                    <a:bodyPr/>
                    <a:lstStyle/>
                    <a:p>
                      <a:pPr algn="ctr">
                        <a:spcAft>
                          <a:spcPts val="0"/>
                        </a:spcAft>
                      </a:pPr>
                      <a:r>
                        <a:rPr lang="en-US" sz="1200" kern="0">
                          <a:latin typeface="+mn-ea"/>
                          <a:ea typeface="+mn-ea"/>
                        </a:rPr>
                        <a:t>1</a:t>
                      </a:r>
                      <a:endParaRPr lang="ja-JP" sz="1200" kern="100">
                        <a:latin typeface="+mn-ea"/>
                        <a:ea typeface="+mn-ea"/>
                        <a:cs typeface="Times New Roman"/>
                      </a:endParaRPr>
                    </a:p>
                  </a:txBody>
                  <a:tcPr marL="62865" marR="62865" marT="0" marB="0" anchor="ctr"/>
                </a:tc>
                <a:tc>
                  <a:txBody>
                    <a:bodyPr/>
                    <a:lstStyle/>
                    <a:p>
                      <a:pPr algn="r">
                        <a:spcAft>
                          <a:spcPts val="0"/>
                        </a:spcAft>
                      </a:pPr>
                      <a:r>
                        <a:rPr lang="en-US" sz="1200" kern="100">
                          <a:latin typeface="Tahoma" pitchFamily="34" charset="0"/>
                          <a:ea typeface="Tahoma" pitchFamily="34" charset="0"/>
                          <a:cs typeface="Tahoma" pitchFamily="34" charset="0"/>
                        </a:rPr>
                        <a:t>10</a:t>
                      </a:r>
                      <a:endParaRPr lang="ja-JP" sz="1200" kern="100">
                        <a:latin typeface="Tahoma" pitchFamily="34" charset="0"/>
                        <a:ea typeface="+mn-ea"/>
                        <a:cs typeface="Tahoma" pitchFamily="34" charset="0"/>
                      </a:endParaRPr>
                    </a:p>
                  </a:txBody>
                  <a:tcPr marL="62865" marR="62865" marT="0" marB="0" anchor="ctr"/>
                </a:tc>
                <a:tc>
                  <a:txBody>
                    <a:bodyPr/>
                    <a:lstStyle/>
                    <a:p>
                      <a:pPr algn="r">
                        <a:spcAft>
                          <a:spcPts val="0"/>
                        </a:spcAft>
                      </a:pPr>
                      <a:r>
                        <a:rPr lang="en-US" sz="1200" kern="100" dirty="0">
                          <a:latin typeface="Tahoma" pitchFamily="34" charset="0"/>
                          <a:ea typeface="Tahoma" pitchFamily="34" charset="0"/>
                          <a:cs typeface="Tahoma" pitchFamily="34" charset="0"/>
                        </a:rPr>
                        <a:t>26</a:t>
                      </a:r>
                      <a:endParaRPr lang="ja-JP" sz="1200" kern="100" dirty="0">
                        <a:latin typeface="Tahoma" pitchFamily="34" charset="0"/>
                        <a:ea typeface="+mn-ea"/>
                        <a:cs typeface="Tahoma" pitchFamily="34" charset="0"/>
                      </a:endParaRPr>
                    </a:p>
                  </a:txBody>
                  <a:tcPr marL="62865" marR="62865" marT="0" marB="0" anchor="ctr"/>
                </a:tc>
                <a:tc>
                  <a:txBody>
                    <a:bodyPr/>
                    <a:lstStyle/>
                    <a:p>
                      <a:pPr algn="r">
                        <a:spcAft>
                          <a:spcPts val="0"/>
                        </a:spcAft>
                      </a:pPr>
                      <a:r>
                        <a:rPr lang="en-US" sz="1200" kern="100" dirty="0">
                          <a:latin typeface="Tahoma" pitchFamily="34" charset="0"/>
                          <a:ea typeface="Tahoma" pitchFamily="34" charset="0"/>
                          <a:cs typeface="Tahoma" pitchFamily="34" charset="0"/>
                        </a:rPr>
                        <a:t>72.22%</a:t>
                      </a:r>
                      <a:endParaRPr lang="ja-JP" sz="1200" kern="100" dirty="0">
                        <a:latin typeface="Tahoma" pitchFamily="34" charset="0"/>
                        <a:ea typeface="+mn-ea"/>
                        <a:cs typeface="Tahoma" pitchFamily="34" charset="0"/>
                      </a:endParaRPr>
                    </a:p>
                  </a:txBody>
                  <a:tcPr marL="62865" marR="62865" marT="0" marB="0" anchor="ctr"/>
                </a:tc>
              </a:tr>
              <a:tr h="238125">
                <a:tc gridSpan="3">
                  <a:txBody>
                    <a:bodyPr/>
                    <a:lstStyle/>
                    <a:p>
                      <a:endParaRPr lang="ja-JP" sz="1200" kern="100">
                        <a:latin typeface="+mn-ea"/>
                        <a:ea typeface="+mn-ea"/>
                        <a:cs typeface="Times New Roman"/>
                      </a:endParaRPr>
                    </a:p>
                  </a:txBody>
                  <a:tcPr marL="62865" marR="62865"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sz="1200" kern="0" dirty="0">
                          <a:latin typeface="+mn-ea"/>
                          <a:ea typeface="+mn-ea"/>
                        </a:rPr>
                        <a:t>全　体</a:t>
                      </a:r>
                      <a:endParaRPr lang="ja-JP" sz="1200" kern="100" dirty="0">
                        <a:latin typeface="+mn-ea"/>
                        <a:ea typeface="+mn-ea"/>
                        <a:cs typeface="Times New Roman"/>
                      </a:endParaRPr>
                    </a:p>
                  </a:txBody>
                  <a:tcPr marL="62865" marR="62865" marT="0" marB="0" anchor="ctr"/>
                </a:tc>
                <a:tc>
                  <a:txBody>
                    <a:bodyPr/>
                    <a:lstStyle/>
                    <a:p>
                      <a:pPr algn="r">
                        <a:spcAft>
                          <a:spcPts val="0"/>
                        </a:spcAft>
                      </a:pPr>
                      <a:r>
                        <a:rPr lang="en-US" sz="1400" b="1" kern="100" dirty="0">
                          <a:latin typeface="Tahoma" pitchFamily="34" charset="0"/>
                          <a:ea typeface="Tahoma" pitchFamily="34" charset="0"/>
                          <a:cs typeface="Tahoma" pitchFamily="34" charset="0"/>
                        </a:rPr>
                        <a:t>74.89%</a:t>
                      </a:r>
                      <a:endParaRPr lang="ja-JP" sz="1400" b="1" kern="100" dirty="0">
                        <a:latin typeface="Tahoma" pitchFamily="34" charset="0"/>
                        <a:ea typeface="+mn-ea"/>
                        <a:cs typeface="Tahoma" pitchFamily="34" charset="0"/>
                      </a:endParaRPr>
                    </a:p>
                  </a:txBody>
                  <a:tcPr marL="62865" marR="62865" marT="0" marB="0" anchor="ctr"/>
                </a:tc>
              </a:tr>
            </a:tbl>
          </a:graphicData>
        </a:graphic>
      </p:graphicFrame>
      <p:sp>
        <p:nvSpPr>
          <p:cNvPr id="6" name="テキスト ボックス 5"/>
          <p:cNvSpPr txBox="1"/>
          <p:nvPr/>
        </p:nvSpPr>
        <p:spPr>
          <a:xfrm>
            <a:off x="2374900" y="1395608"/>
            <a:ext cx="4631396" cy="307777"/>
          </a:xfrm>
          <a:prstGeom prst="rect">
            <a:avLst/>
          </a:prstGeom>
          <a:noFill/>
        </p:spPr>
        <p:txBody>
          <a:bodyPr wrap="none" rtlCol="0">
            <a:spAutoFit/>
          </a:bodyPr>
          <a:lstStyle/>
          <a:p>
            <a:r>
              <a:rPr kumimoji="1" lang="en-US" altLang="ja-JP" sz="1400" dirty="0" smtClean="0"/>
              <a:t>【</a:t>
            </a:r>
            <a:r>
              <a:rPr kumimoji="1" lang="ja-JP" altLang="en-US" sz="1400" dirty="0" smtClean="0"/>
              <a:t>下肢麻痺</a:t>
            </a:r>
            <a:r>
              <a:rPr kumimoji="1" lang="en-US" altLang="ja-JP" sz="1400" dirty="0" smtClean="0"/>
              <a:t>】</a:t>
            </a:r>
            <a:r>
              <a:rPr kumimoji="1" lang="ja-JP" altLang="en-US" sz="1400" dirty="0" smtClean="0"/>
              <a:t>判別分析の結果－判別係数と標準化判別係数</a:t>
            </a:r>
            <a:endParaRPr kumimoji="1" lang="ja-JP" altLang="en-US" sz="1400" dirty="0"/>
          </a:p>
        </p:txBody>
      </p:sp>
      <p:sp>
        <p:nvSpPr>
          <p:cNvPr id="7" name="テキスト ボックス 6"/>
          <p:cNvSpPr txBox="1"/>
          <p:nvPr/>
        </p:nvSpPr>
        <p:spPr>
          <a:xfrm>
            <a:off x="1037102" y="4952130"/>
            <a:ext cx="3057247" cy="307777"/>
          </a:xfrm>
          <a:prstGeom prst="rect">
            <a:avLst/>
          </a:prstGeom>
          <a:noFill/>
        </p:spPr>
        <p:txBody>
          <a:bodyPr wrap="none" rtlCol="0">
            <a:spAutoFit/>
          </a:bodyPr>
          <a:lstStyle/>
          <a:p>
            <a:r>
              <a:rPr kumimoji="1" lang="en-US" altLang="ja-JP" sz="1400" dirty="0" smtClean="0"/>
              <a:t>【</a:t>
            </a:r>
            <a:r>
              <a:rPr kumimoji="1" lang="ja-JP" altLang="en-US" sz="1400" dirty="0" smtClean="0"/>
              <a:t>下肢麻痺</a:t>
            </a:r>
            <a:r>
              <a:rPr kumimoji="1" lang="en-US" altLang="ja-JP" sz="1400" dirty="0" smtClean="0"/>
              <a:t>】</a:t>
            </a:r>
            <a:r>
              <a:rPr lang="ja-JP" altLang="en-US" sz="1400" dirty="0" smtClean="0"/>
              <a:t>判別関数の有意性の検定</a:t>
            </a:r>
            <a:endParaRPr kumimoji="1" lang="ja-JP" altLang="en-US" sz="1400" dirty="0"/>
          </a:p>
        </p:txBody>
      </p:sp>
      <p:sp>
        <p:nvSpPr>
          <p:cNvPr id="8" name="テキスト ボックス 7"/>
          <p:cNvSpPr txBox="1"/>
          <p:nvPr/>
        </p:nvSpPr>
        <p:spPr>
          <a:xfrm>
            <a:off x="5778500" y="4952130"/>
            <a:ext cx="1980029" cy="307777"/>
          </a:xfrm>
          <a:prstGeom prst="rect">
            <a:avLst/>
          </a:prstGeom>
          <a:noFill/>
        </p:spPr>
        <p:txBody>
          <a:bodyPr wrap="none" rtlCol="0">
            <a:spAutoFit/>
          </a:bodyPr>
          <a:lstStyle/>
          <a:p>
            <a:r>
              <a:rPr kumimoji="1" lang="en-US" altLang="ja-JP" sz="1400" dirty="0" smtClean="0"/>
              <a:t>【</a:t>
            </a:r>
            <a:r>
              <a:rPr kumimoji="1" lang="ja-JP" altLang="en-US" sz="1400" dirty="0" smtClean="0"/>
              <a:t>下肢麻痺</a:t>
            </a:r>
            <a:r>
              <a:rPr kumimoji="1" lang="en-US" altLang="ja-JP" sz="1400" dirty="0" smtClean="0"/>
              <a:t>】</a:t>
            </a:r>
            <a:r>
              <a:rPr kumimoji="1" lang="ja-JP" altLang="en-US" sz="1400" dirty="0" smtClean="0"/>
              <a:t>判別的中率</a:t>
            </a:r>
            <a:endParaRPr kumimoji="1" lang="ja-JP" altLang="en-US" sz="1400" dirty="0"/>
          </a:p>
        </p:txBody>
      </p:sp>
    </p:spTree>
    <p:extLst>
      <p:ext uri="{BB962C8B-B14F-4D97-AF65-F5344CB8AC3E}">
        <p14:creationId xmlns:p14="http://schemas.microsoft.com/office/powerpoint/2010/main" val="1301590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3574355" y="4330700"/>
            <a:ext cx="2173303" cy="432792"/>
          </a:xfrm>
          <a:prstGeom prst="ellipse">
            <a:avLst/>
          </a:prstGeom>
          <a:solidFill>
            <a:srgbClr val="E7F3FF"/>
          </a:solidFill>
          <a:effectLst>
            <a:outerShdw blurRad="50800" dist="38100" dir="2700000" algn="tl" rotWithShape="0">
              <a:prstClr val="black">
                <a:alpha val="40000"/>
              </a:prstClr>
            </a:outerShdw>
          </a:effectLst>
        </p:spPr>
        <p:txBody>
          <a:bodyPr wrap="square" rtlCol="0">
            <a:spAutoFit/>
          </a:bodyPr>
          <a:lstStyle/>
          <a:p>
            <a:pPr algn="ctr"/>
            <a:r>
              <a:rPr kumimoji="1" lang="ja-JP" altLang="en-US" sz="1400" dirty="0" smtClean="0"/>
              <a:t>確認動作の実施</a:t>
            </a:r>
            <a:endParaRPr kumimoji="1" lang="ja-JP" altLang="en-US" sz="1400" dirty="0"/>
          </a:p>
        </p:txBody>
      </p:sp>
      <p:pic>
        <p:nvPicPr>
          <p:cNvPr id="23" name="Picture 2"/>
          <p:cNvPicPr>
            <a:picLocks noChangeAspect="1" noChangeArrowheads="1"/>
          </p:cNvPicPr>
          <p:nvPr/>
        </p:nvPicPr>
        <p:blipFill>
          <a:blip r:embed="rId3" cstate="print"/>
          <a:srcRect l="8622" t="49063" r="76216" b="20416"/>
          <a:stretch>
            <a:fillRect/>
          </a:stretch>
        </p:blipFill>
        <p:spPr bwMode="auto">
          <a:xfrm>
            <a:off x="3324225" y="1728109"/>
            <a:ext cx="2292350" cy="2563581"/>
          </a:xfrm>
          <a:prstGeom prst="rect">
            <a:avLst/>
          </a:prstGeom>
          <a:noFill/>
          <a:ln w="9525">
            <a:noFill/>
            <a:miter lim="800000"/>
            <a:headEnd/>
            <a:tailEnd/>
          </a:ln>
        </p:spPr>
      </p:pic>
      <p:sp>
        <p:nvSpPr>
          <p:cNvPr id="5122" name="Rectangle 2"/>
          <p:cNvSpPr>
            <a:spLocks noGrp="1" noChangeArrowheads="1"/>
          </p:cNvSpPr>
          <p:nvPr>
            <p:ph type="title"/>
          </p:nvPr>
        </p:nvSpPr>
        <p:spPr>
          <a:xfrm>
            <a:off x="574674" y="304819"/>
            <a:ext cx="8569326" cy="747713"/>
          </a:xfrm>
        </p:spPr>
        <p:txBody>
          <a:bodyPr/>
          <a:lstStyle/>
          <a:p>
            <a:pPr eaLnBrk="1" hangingPunct="1"/>
            <a:r>
              <a:rPr lang="en-US" altLang="ja-JP" sz="2400" spc="-300" dirty="0" smtClean="0"/>
              <a:t/>
            </a:r>
            <a:br>
              <a:rPr lang="en-US" altLang="ja-JP" sz="2400" spc="-300" dirty="0" smtClean="0"/>
            </a:br>
            <a:r>
              <a:rPr lang="en-US" altLang="ja-JP" sz="2400" spc="-300" dirty="0" smtClean="0"/>
              <a:t> </a:t>
            </a:r>
            <a:r>
              <a:rPr lang="en-US" altLang="ja-JP" sz="2600" spc="-300" dirty="0" smtClean="0"/>
              <a:t>Ⅴ-4</a:t>
            </a:r>
            <a:r>
              <a:rPr lang="ja-JP" altLang="en-US" sz="2600" spc="-300" dirty="0" err="1" smtClean="0"/>
              <a:t>．</a:t>
            </a:r>
            <a:r>
              <a:rPr lang="ja-JP" altLang="en-US" sz="2600" spc="-300" dirty="0" smtClean="0"/>
              <a:t>はずれ値の要因に関する仮説検証</a:t>
            </a:r>
            <a:r>
              <a:rPr lang="ja-JP" altLang="en-US" sz="1800" spc="-300" dirty="0" smtClean="0"/>
              <a:t>－下肢麻痺のはずれ値の要因（考察）</a:t>
            </a:r>
          </a:p>
        </p:txBody>
      </p:sp>
      <p:sp>
        <p:nvSpPr>
          <p:cNvPr id="3" name="テキスト ボックス 2"/>
          <p:cNvSpPr txBox="1"/>
          <p:nvPr/>
        </p:nvSpPr>
        <p:spPr>
          <a:xfrm>
            <a:off x="5757149" y="1898202"/>
            <a:ext cx="2806700" cy="1617815"/>
          </a:xfrm>
          <a:prstGeom prst="borderCallout2">
            <a:avLst>
              <a:gd name="adj1" fmla="val -12010"/>
              <a:gd name="adj2" fmla="val -3356"/>
              <a:gd name="adj3" fmla="val -12011"/>
              <a:gd name="adj4" fmla="val -11237"/>
              <a:gd name="adj5" fmla="val 35224"/>
              <a:gd name="adj6" fmla="val -15898"/>
            </a:avLst>
          </a:prstGeom>
          <a:solidFill>
            <a:schemeClr val="bg1"/>
          </a:solidFill>
          <a:ln w="28575">
            <a:solidFill>
              <a:srgbClr val="FFB469"/>
            </a:solidFill>
            <a:prstDash val="solid"/>
          </a:ln>
          <a:effectLst/>
        </p:spPr>
        <p:txBody>
          <a:bodyPr wrap="square" rtlCol="0">
            <a:spAutoFit/>
          </a:bodyPr>
          <a:lstStyle/>
          <a:p>
            <a:pPr>
              <a:lnSpc>
                <a:spcPct val="120000"/>
              </a:lnSpc>
            </a:pPr>
            <a:r>
              <a:rPr lang="ja-JP" altLang="en-US" sz="1400" dirty="0" smtClean="0"/>
              <a:t>いすや車いすの背もたれにもたれかかっていない状態で確認動作を実施しており、かつ、「水平位置までの挙上ができる」と判断する角度が厳しい場合、はずれ値の原因となりうる</a:t>
            </a:r>
            <a:endParaRPr kumimoji="1" lang="ja-JP" altLang="en-US" sz="1400" dirty="0"/>
          </a:p>
        </p:txBody>
      </p:sp>
      <p:sp>
        <p:nvSpPr>
          <p:cNvPr id="4" name="テキスト ボックス 3"/>
          <p:cNvSpPr txBox="1"/>
          <p:nvPr/>
        </p:nvSpPr>
        <p:spPr>
          <a:xfrm>
            <a:off x="5664650" y="1504502"/>
            <a:ext cx="2991698" cy="429054"/>
          </a:xfrm>
          <a:prstGeom prst="roundRect">
            <a:avLst/>
          </a:prstGeom>
          <a:solidFill>
            <a:srgbClr val="FFE2C5"/>
          </a:solidFill>
          <a:ln w="28575">
            <a:noFill/>
          </a:ln>
          <a:effectLst>
            <a:outerShdw blurRad="50800" dist="38100" dir="2700000" algn="tl" rotWithShape="0">
              <a:prstClr val="black">
                <a:alpha val="40000"/>
              </a:prstClr>
            </a:outerShdw>
          </a:effectLst>
        </p:spPr>
        <p:txBody>
          <a:bodyPr wrap="square" rtlCol="0">
            <a:spAutoFit/>
          </a:bodyPr>
          <a:lstStyle/>
          <a:p>
            <a:pPr marL="180000" indent="-180000" algn="ctr">
              <a:lnSpc>
                <a:spcPct val="120000"/>
              </a:lnSpc>
            </a:pPr>
            <a:r>
              <a:rPr lang="ja-JP" altLang="en-US" sz="1600" b="1" dirty="0" smtClean="0"/>
              <a:t>姿勢</a:t>
            </a:r>
            <a:r>
              <a:rPr lang="en-US" altLang="ja-JP" sz="1600" b="1" dirty="0" smtClean="0"/>
              <a:t>×</a:t>
            </a:r>
            <a:r>
              <a:rPr lang="ja-JP" altLang="en-US" sz="1600" b="1" dirty="0" smtClean="0"/>
              <a:t>挙上角度</a:t>
            </a:r>
            <a:r>
              <a:rPr lang="ja-JP" altLang="en-US" sz="1200" b="1" dirty="0" smtClean="0"/>
              <a:t>の判断</a:t>
            </a:r>
            <a:endParaRPr kumimoji="1" lang="ja-JP" altLang="en-US" sz="1600" b="1" dirty="0"/>
          </a:p>
        </p:txBody>
      </p:sp>
      <p:sp>
        <p:nvSpPr>
          <p:cNvPr id="5" name="テキスト ボックス 4"/>
          <p:cNvSpPr txBox="1"/>
          <p:nvPr/>
        </p:nvSpPr>
        <p:spPr>
          <a:xfrm>
            <a:off x="742260" y="4412802"/>
            <a:ext cx="2806700" cy="1384995"/>
          </a:xfrm>
          <a:prstGeom prst="borderCallout2">
            <a:avLst>
              <a:gd name="adj1" fmla="val -26265"/>
              <a:gd name="adj2" fmla="val 47776"/>
              <a:gd name="adj3" fmla="val -40070"/>
              <a:gd name="adj4" fmla="val 48038"/>
              <a:gd name="adj5" fmla="val -40551"/>
              <a:gd name="adj6" fmla="val 88175"/>
            </a:avLst>
          </a:prstGeom>
          <a:solidFill>
            <a:schemeClr val="bg1"/>
          </a:solidFill>
          <a:ln w="28575">
            <a:solidFill>
              <a:srgbClr val="FFB469"/>
            </a:solidFill>
            <a:prstDash val="solid"/>
          </a:ln>
          <a:effectLst/>
        </p:spPr>
        <p:txBody>
          <a:bodyPr wrap="square" rtlCol="0">
            <a:spAutoFit/>
          </a:bodyPr>
          <a:lstStyle/>
          <a:p>
            <a:pPr>
              <a:lnSpc>
                <a:spcPct val="120000"/>
              </a:lnSpc>
            </a:pPr>
            <a:r>
              <a:rPr lang="ja-JP" altLang="en-US" sz="1400" dirty="0" smtClean="0"/>
              <a:t>下肢の挙上角度について、厳密に水平（</a:t>
            </a:r>
            <a:r>
              <a:rPr lang="en-US" altLang="ja-JP" sz="1400" dirty="0" smtClean="0"/>
              <a:t>90</a:t>
            </a:r>
            <a:r>
              <a:rPr lang="ja-JP" altLang="en-US" sz="1400" dirty="0" smtClean="0"/>
              <a:t>度）を基準としており、かつ、その基準を調査員間で徹底して遵守している場合、はずれ値の原因になりうる</a:t>
            </a:r>
            <a:endParaRPr kumimoji="1" lang="ja-JP" altLang="en-US" sz="1400" dirty="0"/>
          </a:p>
        </p:txBody>
      </p:sp>
      <p:sp>
        <p:nvSpPr>
          <p:cNvPr id="6" name="テキスト ボックス 5"/>
          <p:cNvSpPr txBox="1"/>
          <p:nvPr/>
        </p:nvSpPr>
        <p:spPr>
          <a:xfrm>
            <a:off x="649761" y="4031802"/>
            <a:ext cx="2991698" cy="429054"/>
          </a:xfrm>
          <a:prstGeom prst="roundRect">
            <a:avLst/>
          </a:prstGeom>
          <a:solidFill>
            <a:srgbClr val="FFE2C5"/>
          </a:solidFill>
          <a:ln w="28575">
            <a:noFill/>
          </a:ln>
          <a:effectLst>
            <a:outerShdw blurRad="50800" dist="38100" dir="2700000" algn="tl" rotWithShape="0">
              <a:prstClr val="black">
                <a:alpha val="40000"/>
              </a:prstClr>
            </a:outerShdw>
          </a:effectLst>
        </p:spPr>
        <p:txBody>
          <a:bodyPr wrap="square" rtlCol="0">
            <a:spAutoFit/>
          </a:bodyPr>
          <a:lstStyle/>
          <a:p>
            <a:pPr marL="180000" indent="-180000" algn="ctr">
              <a:lnSpc>
                <a:spcPct val="120000"/>
              </a:lnSpc>
            </a:pPr>
            <a:r>
              <a:rPr lang="ja-JP" altLang="en-US" sz="1600" b="1" dirty="0" smtClean="0"/>
              <a:t>挙上角度</a:t>
            </a:r>
            <a:r>
              <a:rPr lang="ja-JP" altLang="en-US" sz="1200" b="1" dirty="0" smtClean="0"/>
              <a:t>の基準</a:t>
            </a:r>
            <a:r>
              <a:rPr lang="en-US" altLang="ja-JP" sz="1600" b="1" dirty="0" smtClean="0"/>
              <a:t>×</a:t>
            </a:r>
            <a:r>
              <a:rPr lang="ja-JP" altLang="en-US" sz="1600" b="1" dirty="0" smtClean="0"/>
              <a:t>直営割合</a:t>
            </a:r>
            <a:endParaRPr kumimoji="1" lang="ja-JP" altLang="en-US" sz="1600" b="1" dirty="0"/>
          </a:p>
        </p:txBody>
      </p:sp>
      <p:sp>
        <p:nvSpPr>
          <p:cNvPr id="13" name="テキスト ボックス 12"/>
          <p:cNvSpPr txBox="1"/>
          <p:nvPr/>
        </p:nvSpPr>
        <p:spPr>
          <a:xfrm>
            <a:off x="5763499" y="4416201"/>
            <a:ext cx="2794000" cy="1126462"/>
          </a:xfrm>
          <a:prstGeom prst="rect">
            <a:avLst/>
          </a:prstGeom>
          <a:solidFill>
            <a:schemeClr val="bg1"/>
          </a:solidFill>
          <a:ln w="28575">
            <a:solidFill>
              <a:srgbClr val="99CC00"/>
            </a:solidFill>
            <a:prstDash val="solid"/>
          </a:ln>
          <a:effectLst/>
        </p:spPr>
        <p:txBody>
          <a:bodyPr wrap="square" rtlCol="0">
            <a:spAutoFit/>
          </a:bodyPr>
          <a:lstStyle/>
          <a:p>
            <a:pPr>
              <a:lnSpc>
                <a:spcPct val="120000"/>
              </a:lnSpc>
            </a:pPr>
            <a:r>
              <a:rPr lang="ja-JP" altLang="en-US" sz="1400" dirty="0" smtClean="0"/>
              <a:t>高齢者に占める</a:t>
            </a:r>
            <a:r>
              <a:rPr lang="en-US" altLang="ja-JP" sz="1400" dirty="0" smtClean="0"/>
              <a:t>85</a:t>
            </a:r>
            <a:r>
              <a:rPr lang="ja-JP" altLang="en-US" sz="1400" dirty="0" smtClean="0"/>
              <a:t>歳以上の割合が高い場合、調査対象者に占める</a:t>
            </a:r>
            <a:r>
              <a:rPr lang="en-US" altLang="ja-JP" sz="1400" dirty="0" smtClean="0"/>
              <a:t>85</a:t>
            </a:r>
            <a:r>
              <a:rPr lang="ja-JP" altLang="en-US" sz="1400" dirty="0" smtClean="0"/>
              <a:t>歳以上の割合が高くなることにより、はずれ値の原因となりうる</a:t>
            </a:r>
            <a:endParaRPr kumimoji="1" lang="ja-JP" altLang="en-US" sz="1400" dirty="0"/>
          </a:p>
        </p:txBody>
      </p:sp>
      <p:sp>
        <p:nvSpPr>
          <p:cNvPr id="14" name="テキスト ボックス 13"/>
          <p:cNvSpPr txBox="1"/>
          <p:nvPr/>
        </p:nvSpPr>
        <p:spPr>
          <a:xfrm>
            <a:off x="5671419" y="4022501"/>
            <a:ext cx="2978160" cy="429054"/>
          </a:xfrm>
          <a:prstGeom prst="roundRect">
            <a:avLst/>
          </a:prstGeom>
          <a:solidFill>
            <a:srgbClr val="CCFFCC"/>
          </a:solidFill>
          <a:ln w="28575">
            <a:noFill/>
          </a:ln>
          <a:effectLst>
            <a:outerShdw blurRad="50800" dist="38100" dir="2700000" algn="tl" rotWithShape="0">
              <a:prstClr val="black">
                <a:alpha val="40000"/>
              </a:prstClr>
            </a:outerShdw>
          </a:effectLst>
        </p:spPr>
        <p:txBody>
          <a:bodyPr wrap="square" rtlCol="0">
            <a:spAutoFit/>
          </a:bodyPr>
          <a:lstStyle/>
          <a:p>
            <a:pPr marL="180000" indent="-180000" algn="ctr">
              <a:lnSpc>
                <a:spcPct val="120000"/>
              </a:lnSpc>
            </a:pPr>
            <a:r>
              <a:rPr lang="ja-JP" altLang="en-US" sz="1600" b="1" dirty="0" smtClean="0"/>
              <a:t>人口構成</a:t>
            </a:r>
            <a:endParaRPr kumimoji="1" lang="ja-JP" altLang="en-US" sz="1200" b="1" dirty="0"/>
          </a:p>
        </p:txBody>
      </p:sp>
      <p:sp>
        <p:nvSpPr>
          <p:cNvPr id="24" name="テキスト ボックス 23"/>
          <p:cNvSpPr txBox="1"/>
          <p:nvPr/>
        </p:nvSpPr>
        <p:spPr>
          <a:xfrm>
            <a:off x="3251200" y="3695700"/>
            <a:ext cx="562975" cy="307777"/>
          </a:xfrm>
          <a:prstGeom prst="rect">
            <a:avLst/>
          </a:prstGeom>
          <a:noFill/>
        </p:spPr>
        <p:txBody>
          <a:bodyPr wrap="none" rtlCol="0">
            <a:spAutoFit/>
          </a:bodyPr>
          <a:lstStyle/>
          <a:p>
            <a:r>
              <a:rPr kumimoji="1" lang="en-US" altLang="ja-JP" sz="1400" dirty="0" smtClean="0"/>
              <a:t>90</a:t>
            </a:r>
            <a:r>
              <a:rPr kumimoji="1" lang="ja-JP" altLang="en-US" sz="1400" dirty="0" smtClean="0"/>
              <a:t>度</a:t>
            </a:r>
            <a:endParaRPr kumimoji="1" lang="ja-JP" altLang="en-US" sz="1400" dirty="0"/>
          </a:p>
        </p:txBody>
      </p:sp>
      <p:sp>
        <p:nvSpPr>
          <p:cNvPr id="7" name="テキスト ボックス 6"/>
          <p:cNvSpPr txBox="1"/>
          <p:nvPr/>
        </p:nvSpPr>
        <p:spPr>
          <a:xfrm>
            <a:off x="729560" y="1896392"/>
            <a:ext cx="2832100" cy="1088108"/>
          </a:xfrm>
          <a:prstGeom prst="borderCallout2">
            <a:avLst>
              <a:gd name="adj1" fmla="val -12525"/>
              <a:gd name="adj2" fmla="val 104671"/>
              <a:gd name="adj3" fmla="val -12525"/>
              <a:gd name="adj4" fmla="val 112481"/>
              <a:gd name="adj5" fmla="val 109589"/>
              <a:gd name="adj6" fmla="val 121495"/>
            </a:avLst>
          </a:prstGeom>
          <a:solidFill>
            <a:schemeClr val="bg1"/>
          </a:solidFill>
          <a:ln w="28575">
            <a:solidFill>
              <a:srgbClr val="FFB469"/>
            </a:solidFill>
            <a:prstDash val="solid"/>
          </a:ln>
          <a:effectLst/>
        </p:spPr>
        <p:txBody>
          <a:bodyPr wrap="square" rtlCol="0" anchor="ctr" anchorCtr="0">
            <a:noAutofit/>
          </a:bodyPr>
          <a:lstStyle/>
          <a:p>
            <a:pPr>
              <a:lnSpc>
                <a:spcPct val="120000"/>
              </a:lnSpc>
            </a:pPr>
            <a:r>
              <a:rPr lang="ja-JP" altLang="en-US" sz="1400" dirty="0" smtClean="0"/>
              <a:t>静止した状態を保持する時に下肢に震えがみられる際、「麻痺あり」の選択へ影響する*場合、はずれ値の原因になりうる</a:t>
            </a:r>
            <a:endParaRPr lang="ja-JP" altLang="en-US" sz="1400" dirty="0"/>
          </a:p>
        </p:txBody>
      </p:sp>
      <p:sp>
        <p:nvSpPr>
          <p:cNvPr id="8" name="テキスト ボックス 7"/>
          <p:cNvSpPr txBox="1"/>
          <p:nvPr/>
        </p:nvSpPr>
        <p:spPr>
          <a:xfrm>
            <a:off x="636224" y="1504502"/>
            <a:ext cx="3018772" cy="429054"/>
          </a:xfrm>
          <a:prstGeom prst="roundRect">
            <a:avLst/>
          </a:prstGeom>
          <a:solidFill>
            <a:srgbClr val="FFE2C5"/>
          </a:solidFill>
          <a:ln w="28575">
            <a:noFill/>
          </a:ln>
          <a:effectLst>
            <a:outerShdw blurRad="50800" dist="38100" dir="2700000" algn="tl" rotWithShape="0">
              <a:prstClr val="black">
                <a:alpha val="40000"/>
              </a:prstClr>
            </a:outerShdw>
          </a:effectLst>
        </p:spPr>
        <p:txBody>
          <a:bodyPr wrap="square" rtlCol="0">
            <a:spAutoFit/>
          </a:bodyPr>
          <a:lstStyle/>
          <a:p>
            <a:pPr marL="180000" indent="-180000" algn="ctr">
              <a:lnSpc>
                <a:spcPct val="120000"/>
              </a:lnSpc>
            </a:pPr>
            <a:r>
              <a:rPr lang="ja-JP" altLang="en-US" sz="1600" b="1" dirty="0" smtClean="0"/>
              <a:t>静止状態の保持</a:t>
            </a:r>
            <a:r>
              <a:rPr lang="ja-JP" altLang="en-US" sz="1200" b="1" dirty="0" smtClean="0"/>
              <a:t>の判断</a:t>
            </a:r>
            <a:endParaRPr kumimoji="1" lang="ja-JP" altLang="en-US" sz="1200" b="1" dirty="0"/>
          </a:p>
        </p:txBody>
      </p:sp>
      <p:sp>
        <p:nvSpPr>
          <p:cNvPr id="26" name="テキスト ボックス 25"/>
          <p:cNvSpPr txBox="1"/>
          <p:nvPr/>
        </p:nvSpPr>
        <p:spPr>
          <a:xfrm>
            <a:off x="342901" y="5862935"/>
            <a:ext cx="8445499" cy="584775"/>
          </a:xfrm>
          <a:prstGeom prst="rect">
            <a:avLst/>
          </a:prstGeom>
          <a:noFill/>
        </p:spPr>
        <p:txBody>
          <a:bodyPr wrap="square" rtlCol="0">
            <a:spAutoFit/>
          </a:bodyPr>
          <a:lstStyle/>
          <a:p>
            <a:r>
              <a:rPr kumimoji="1" lang="ja-JP" altLang="en-US" sz="1600" dirty="0" smtClean="0">
                <a:solidFill>
                  <a:schemeClr val="tx1">
                    <a:lumMod val="65000"/>
                    <a:lumOff val="35000"/>
                  </a:schemeClr>
                </a:solidFill>
                <a:latin typeface="HGPｺﾞｼｯｸE" pitchFamily="50" charset="-128"/>
                <a:ea typeface="HGPｺﾞｼｯｸE" pitchFamily="50" charset="-128"/>
              </a:rPr>
              <a:t>下肢麻痺のはずれ値の要因としては、人口構成だけでなく、調査方法・判断基準も影響しており、</a:t>
            </a:r>
            <a:endParaRPr kumimoji="1" lang="en-US" altLang="ja-JP" sz="1600" dirty="0" smtClean="0">
              <a:solidFill>
                <a:schemeClr val="tx1">
                  <a:lumMod val="65000"/>
                  <a:lumOff val="35000"/>
                </a:schemeClr>
              </a:solidFill>
              <a:latin typeface="HGPｺﾞｼｯｸE" pitchFamily="50" charset="-128"/>
              <a:ea typeface="HGPｺﾞｼｯｸE" pitchFamily="50" charset="-128"/>
            </a:endParaRPr>
          </a:p>
          <a:p>
            <a:r>
              <a:rPr kumimoji="1" lang="ja-JP" altLang="en-US" sz="1600" dirty="0" smtClean="0">
                <a:solidFill>
                  <a:schemeClr val="tx1">
                    <a:lumMod val="65000"/>
                    <a:lumOff val="35000"/>
                  </a:schemeClr>
                </a:solidFill>
                <a:latin typeface="HGPｺﾞｼｯｸE" pitchFamily="50" charset="-128"/>
                <a:ea typeface="HGPｺﾞｼｯｸE" pitchFamily="50" charset="-128"/>
              </a:rPr>
              <a:t>特に、「挙上角度」「静止状態」に関する判断が、選択率を上昇させている可能性があると言える。</a:t>
            </a:r>
            <a:endParaRPr kumimoji="1" lang="ja-JP" altLang="en-US" sz="1600" dirty="0">
              <a:solidFill>
                <a:schemeClr val="tx1">
                  <a:lumMod val="65000"/>
                  <a:lumOff val="35000"/>
                </a:schemeClr>
              </a:solidFill>
              <a:latin typeface="HGPｺﾞｼｯｸE" pitchFamily="50" charset="-128"/>
              <a:ea typeface="HGPｺﾞｼｯｸE" pitchFamily="50" charset="-128"/>
            </a:endParaRPr>
          </a:p>
        </p:txBody>
      </p:sp>
      <p:sp>
        <p:nvSpPr>
          <p:cNvPr id="16" name="テキスト ボックス 15"/>
          <p:cNvSpPr txBox="1"/>
          <p:nvPr/>
        </p:nvSpPr>
        <p:spPr>
          <a:xfrm>
            <a:off x="689848" y="2965002"/>
            <a:ext cx="2767727" cy="507831"/>
          </a:xfrm>
          <a:prstGeom prst="rect">
            <a:avLst/>
          </a:prstGeom>
          <a:noFill/>
          <a:ln w="28575">
            <a:noFill/>
            <a:prstDash val="solid"/>
          </a:ln>
          <a:effectLst/>
        </p:spPr>
        <p:txBody>
          <a:bodyPr wrap="square" rtlCol="0">
            <a:spAutoFit/>
          </a:bodyPr>
          <a:lstStyle/>
          <a:p>
            <a:r>
              <a:rPr lang="ja-JP" altLang="en-US" sz="900" dirty="0" smtClean="0"/>
              <a:t>＊「選択へ影響する」とは、必ず「麻痺あり」と判断する、</a:t>
            </a:r>
            <a:endParaRPr lang="en-US" altLang="ja-JP" sz="900" dirty="0" smtClean="0"/>
          </a:p>
          <a:p>
            <a:r>
              <a:rPr lang="ja-JP" altLang="en-US" sz="900" dirty="0" smtClean="0"/>
              <a:t>　もしくは、「麻痺あり」の判断をすることがあることを</a:t>
            </a:r>
            <a:endParaRPr lang="en-US" altLang="ja-JP" sz="900" dirty="0" smtClean="0"/>
          </a:p>
          <a:p>
            <a:r>
              <a:rPr lang="ja-JP" altLang="en-US" sz="900" dirty="0" smtClean="0"/>
              <a:t>　指す</a:t>
            </a:r>
            <a:endParaRPr kumimoji="1" lang="ja-JP" altLang="en-US" sz="900" dirty="0"/>
          </a:p>
        </p:txBody>
      </p:sp>
    </p:spTree>
    <p:extLst>
      <p:ext uri="{BB962C8B-B14F-4D97-AF65-F5344CB8AC3E}">
        <p14:creationId xmlns:p14="http://schemas.microsoft.com/office/powerpoint/2010/main" val="1301590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4674" y="304819"/>
            <a:ext cx="8569325" cy="747713"/>
          </a:xfrm>
        </p:spPr>
        <p:txBody>
          <a:bodyPr/>
          <a:lstStyle/>
          <a:p>
            <a:pPr eaLnBrk="1" hangingPunct="1"/>
            <a:r>
              <a:rPr lang="en-US" altLang="ja-JP" sz="2400" spc="-150" dirty="0" smtClean="0"/>
              <a:t/>
            </a:r>
            <a:br>
              <a:rPr lang="en-US" altLang="ja-JP" sz="2400" spc="-150" dirty="0" smtClean="0"/>
            </a:br>
            <a:r>
              <a:rPr lang="en-US" altLang="ja-JP" sz="2400" spc="-150" dirty="0" smtClean="0"/>
              <a:t> </a:t>
            </a:r>
            <a:r>
              <a:rPr lang="en-US" altLang="ja-JP" sz="2600" spc="-150" dirty="0" smtClean="0"/>
              <a:t>Ⅴ-5</a:t>
            </a:r>
            <a:r>
              <a:rPr lang="ja-JP" altLang="en-US" sz="2600" spc="-150" dirty="0" err="1" smtClean="0"/>
              <a:t>．</a:t>
            </a:r>
            <a:r>
              <a:rPr lang="ja-JP" altLang="en-US" sz="2600" spc="-150" dirty="0" smtClean="0"/>
              <a:t>はずれ値の要因に関する仮説検証</a:t>
            </a:r>
            <a:r>
              <a:rPr lang="ja-JP" altLang="en-US" sz="1800" spc="-150" dirty="0" smtClean="0"/>
              <a:t>－判別分析の結果　（短期記憶）</a:t>
            </a:r>
          </a:p>
        </p:txBody>
      </p:sp>
      <p:graphicFrame>
        <p:nvGraphicFramePr>
          <p:cNvPr id="3" name="表 2"/>
          <p:cNvGraphicFramePr>
            <a:graphicFrameLocks noGrp="1"/>
          </p:cNvGraphicFramePr>
          <p:nvPr/>
        </p:nvGraphicFramePr>
        <p:xfrm>
          <a:off x="638893" y="1720476"/>
          <a:ext cx="7953962" cy="2748184"/>
        </p:xfrm>
        <a:graphic>
          <a:graphicData uri="http://schemas.openxmlformats.org/drawingml/2006/table">
            <a:tbl>
              <a:tblPr>
                <a:tableStyleId>{3C2FFA5D-87B4-456A-9821-1D502468CF0F}</a:tableStyleId>
              </a:tblPr>
              <a:tblGrid>
                <a:gridCol w="626236"/>
                <a:gridCol w="4133589"/>
                <a:gridCol w="781368"/>
                <a:gridCol w="884593"/>
                <a:gridCol w="814192"/>
                <a:gridCol w="713984"/>
              </a:tblGrid>
              <a:tr h="480060">
                <a:tc>
                  <a:txBody>
                    <a:bodyPr/>
                    <a:lstStyle/>
                    <a:p>
                      <a:pPr algn="ctr">
                        <a:spcAft>
                          <a:spcPts val="0"/>
                        </a:spcAft>
                      </a:pPr>
                      <a:r>
                        <a:rPr lang="ja-JP" sz="1200" kern="0" dirty="0">
                          <a:latin typeface="+mn-ea"/>
                          <a:ea typeface="+mn-ea"/>
                        </a:rPr>
                        <a:t>　</a:t>
                      </a:r>
                      <a:endParaRPr lang="ja-JP" sz="1200" kern="100" dirty="0">
                        <a:latin typeface="+mn-ea"/>
                        <a:ea typeface="+mn-ea"/>
                        <a:cs typeface="Times New Roman"/>
                      </a:endParaRPr>
                    </a:p>
                  </a:txBody>
                  <a:tcPr marL="62865" marR="62865" marT="0" marB="0">
                    <a:solidFill>
                      <a:schemeClr val="accent1">
                        <a:lumMod val="20000"/>
                        <a:lumOff val="80000"/>
                      </a:schemeClr>
                    </a:solidFill>
                  </a:tcPr>
                </a:tc>
                <a:tc>
                  <a:txBody>
                    <a:bodyPr/>
                    <a:lstStyle/>
                    <a:p>
                      <a:pPr algn="ctr">
                        <a:spcAft>
                          <a:spcPts val="0"/>
                        </a:spcAft>
                      </a:pPr>
                      <a:r>
                        <a:rPr lang="ja-JP" sz="1200" kern="0" dirty="0">
                          <a:latin typeface="+mn-ea"/>
                          <a:ea typeface="+mn-ea"/>
                        </a:rPr>
                        <a:t>変　数</a:t>
                      </a:r>
                      <a:endParaRPr lang="ja-JP" sz="1200" kern="100" dirty="0">
                        <a:latin typeface="+mn-ea"/>
                        <a:ea typeface="+mn-ea"/>
                        <a:cs typeface="Times New Roman"/>
                      </a:endParaRPr>
                    </a:p>
                  </a:txBody>
                  <a:tcPr marL="62865" marR="62865" marT="0" marB="0" anchor="ctr">
                    <a:solidFill>
                      <a:schemeClr val="accent1">
                        <a:lumMod val="20000"/>
                        <a:lumOff val="80000"/>
                      </a:schemeClr>
                    </a:solidFill>
                  </a:tcPr>
                </a:tc>
                <a:tc>
                  <a:txBody>
                    <a:bodyPr/>
                    <a:lstStyle/>
                    <a:p>
                      <a:pPr algn="ctr">
                        <a:spcAft>
                          <a:spcPts val="0"/>
                        </a:spcAft>
                      </a:pPr>
                      <a:r>
                        <a:rPr lang="ja-JP" sz="1200" kern="0" dirty="0">
                          <a:latin typeface="+mn-ea"/>
                          <a:ea typeface="+mn-ea"/>
                        </a:rPr>
                        <a:t>判別係数</a:t>
                      </a:r>
                      <a:endParaRPr lang="ja-JP" sz="1200" kern="100" dirty="0">
                        <a:latin typeface="+mn-ea"/>
                        <a:ea typeface="+mn-ea"/>
                        <a:cs typeface="Times New Roman"/>
                      </a:endParaRPr>
                    </a:p>
                  </a:txBody>
                  <a:tcPr marL="62865" marR="62865" marT="0" marB="0" anchor="ctr">
                    <a:solidFill>
                      <a:schemeClr val="accent1">
                        <a:lumMod val="20000"/>
                        <a:lumOff val="80000"/>
                      </a:schemeClr>
                    </a:solidFill>
                  </a:tcPr>
                </a:tc>
                <a:tc>
                  <a:txBody>
                    <a:bodyPr/>
                    <a:lstStyle/>
                    <a:p>
                      <a:pPr algn="ctr">
                        <a:spcAft>
                          <a:spcPts val="0"/>
                        </a:spcAft>
                      </a:pPr>
                      <a:r>
                        <a:rPr lang="ja-JP" sz="1200" kern="0" dirty="0">
                          <a:latin typeface="+mn-ea"/>
                          <a:ea typeface="+mn-ea"/>
                        </a:rPr>
                        <a:t>標準化</a:t>
                      </a:r>
                      <a:endParaRPr lang="ja-JP" sz="1200" kern="100" dirty="0">
                        <a:latin typeface="+mn-ea"/>
                        <a:ea typeface="+mn-ea"/>
                      </a:endParaRPr>
                    </a:p>
                    <a:p>
                      <a:pPr algn="ctr">
                        <a:spcAft>
                          <a:spcPts val="0"/>
                        </a:spcAft>
                      </a:pPr>
                      <a:r>
                        <a:rPr lang="ja-JP" sz="1200" kern="0" dirty="0">
                          <a:latin typeface="+mn-ea"/>
                          <a:ea typeface="+mn-ea"/>
                        </a:rPr>
                        <a:t>判別係数</a:t>
                      </a:r>
                      <a:endParaRPr lang="ja-JP" sz="1200" kern="100" dirty="0">
                        <a:latin typeface="+mn-ea"/>
                        <a:ea typeface="+mn-ea"/>
                        <a:cs typeface="Times New Roman"/>
                      </a:endParaRPr>
                    </a:p>
                  </a:txBody>
                  <a:tcPr marL="62865" marR="62865" marT="0" marB="0" anchor="ctr">
                    <a:solidFill>
                      <a:schemeClr val="accent1">
                        <a:lumMod val="20000"/>
                        <a:lumOff val="80000"/>
                      </a:schemeClr>
                    </a:solidFill>
                  </a:tcPr>
                </a:tc>
                <a:tc>
                  <a:txBody>
                    <a:bodyPr/>
                    <a:lstStyle/>
                    <a:p>
                      <a:pPr algn="ctr">
                        <a:spcAft>
                          <a:spcPts val="0"/>
                        </a:spcAft>
                      </a:pPr>
                      <a:r>
                        <a:rPr lang="en-US" sz="1200" kern="100" dirty="0">
                          <a:latin typeface="+mn-ea"/>
                          <a:ea typeface="+mn-ea"/>
                        </a:rPr>
                        <a:t>P</a:t>
                      </a:r>
                      <a:r>
                        <a:rPr lang="ja-JP" sz="1200" kern="100" dirty="0">
                          <a:latin typeface="+mn-ea"/>
                          <a:ea typeface="+mn-ea"/>
                        </a:rPr>
                        <a:t>　値</a:t>
                      </a:r>
                      <a:endParaRPr lang="ja-JP" sz="1200" kern="100" dirty="0">
                        <a:latin typeface="+mn-ea"/>
                        <a:ea typeface="+mn-ea"/>
                        <a:cs typeface="Times New Roman"/>
                      </a:endParaRPr>
                    </a:p>
                  </a:txBody>
                  <a:tcPr marL="62865" marR="62865" marT="0" marB="0" anchor="ctr">
                    <a:solidFill>
                      <a:schemeClr val="accent1">
                        <a:lumMod val="20000"/>
                        <a:lumOff val="80000"/>
                      </a:schemeClr>
                    </a:solidFill>
                  </a:tcPr>
                </a:tc>
                <a:tc>
                  <a:txBody>
                    <a:bodyPr/>
                    <a:lstStyle/>
                    <a:p>
                      <a:pPr algn="ctr">
                        <a:spcAft>
                          <a:spcPts val="0"/>
                        </a:spcAft>
                      </a:pPr>
                      <a:r>
                        <a:rPr lang="ja-JP" sz="1200" kern="100" dirty="0">
                          <a:latin typeface="+mn-ea"/>
                          <a:ea typeface="+mn-ea"/>
                        </a:rPr>
                        <a:t>判　定</a:t>
                      </a:r>
                    </a:p>
                    <a:p>
                      <a:pPr algn="ctr">
                        <a:spcAft>
                          <a:spcPts val="0"/>
                        </a:spcAft>
                      </a:pPr>
                      <a:r>
                        <a:rPr lang="en-US" sz="1050" kern="100" dirty="0">
                          <a:latin typeface="+mn-ea"/>
                          <a:ea typeface="+mn-ea"/>
                        </a:rPr>
                        <a:t>*</a:t>
                      </a:r>
                      <a:r>
                        <a:rPr lang="ja-JP" sz="1050" kern="100" dirty="0">
                          <a:latin typeface="+mn-ea"/>
                          <a:ea typeface="+mn-ea"/>
                        </a:rPr>
                        <a:t>：</a:t>
                      </a:r>
                      <a:r>
                        <a:rPr lang="en-US" sz="1050" kern="100" dirty="0">
                          <a:latin typeface="+mn-ea"/>
                          <a:ea typeface="+mn-ea"/>
                        </a:rPr>
                        <a:t>P&lt;0.05</a:t>
                      </a:r>
                      <a:endParaRPr lang="ja-JP" sz="1050" kern="100" dirty="0">
                        <a:latin typeface="+mn-ea"/>
                        <a:ea typeface="+mn-ea"/>
                      </a:endParaRPr>
                    </a:p>
                    <a:p>
                      <a:pPr algn="ctr">
                        <a:spcAft>
                          <a:spcPts val="0"/>
                        </a:spcAft>
                      </a:pPr>
                      <a:r>
                        <a:rPr lang="en-US" sz="1050" kern="100" dirty="0">
                          <a:latin typeface="+mn-ea"/>
                          <a:ea typeface="+mn-ea"/>
                        </a:rPr>
                        <a:t>**:P&lt;0.01</a:t>
                      </a:r>
                      <a:endParaRPr lang="ja-JP" sz="1050" kern="100" dirty="0">
                        <a:latin typeface="+mn-ea"/>
                        <a:ea typeface="+mn-ea"/>
                        <a:cs typeface="Times New Roman"/>
                      </a:endParaRPr>
                    </a:p>
                  </a:txBody>
                  <a:tcPr marL="62865" marR="62865" marT="0" marB="0" anchor="ctr">
                    <a:solidFill>
                      <a:schemeClr val="accent1">
                        <a:lumMod val="20000"/>
                        <a:lumOff val="80000"/>
                      </a:schemeClr>
                    </a:solidFill>
                  </a:tcPr>
                </a:tc>
              </a:tr>
              <a:tr h="704563">
                <a:tc>
                  <a:txBody>
                    <a:bodyPr/>
                    <a:lstStyle/>
                    <a:p>
                      <a:pPr marL="71755" marR="71755" algn="ctr">
                        <a:lnSpc>
                          <a:spcPts val="1300"/>
                        </a:lnSpc>
                        <a:spcAft>
                          <a:spcPts val="0"/>
                        </a:spcAft>
                      </a:pPr>
                      <a:r>
                        <a:rPr lang="ja-JP" sz="1200" b="1" kern="100" dirty="0" smtClean="0">
                          <a:solidFill>
                            <a:schemeClr val="tx1"/>
                          </a:solidFill>
                          <a:latin typeface="+mn-ea"/>
                          <a:ea typeface="+mn-ea"/>
                        </a:rPr>
                        <a:t>地域</a:t>
                      </a:r>
                      <a:endParaRPr lang="en-US" altLang="ja-JP" sz="1200" b="1" kern="100" dirty="0" smtClean="0">
                        <a:solidFill>
                          <a:schemeClr val="tx1"/>
                        </a:solidFill>
                        <a:latin typeface="+mn-ea"/>
                        <a:ea typeface="+mn-ea"/>
                      </a:endParaRPr>
                    </a:p>
                    <a:p>
                      <a:pPr marL="71755" marR="71755" algn="ctr">
                        <a:lnSpc>
                          <a:spcPts val="1300"/>
                        </a:lnSpc>
                        <a:spcAft>
                          <a:spcPts val="0"/>
                        </a:spcAft>
                      </a:pPr>
                      <a:r>
                        <a:rPr lang="ja-JP" sz="1200" b="1" kern="100" dirty="0" smtClean="0">
                          <a:solidFill>
                            <a:schemeClr val="tx1"/>
                          </a:solidFill>
                          <a:latin typeface="+mn-ea"/>
                          <a:ea typeface="+mn-ea"/>
                        </a:rPr>
                        <a:t>特性</a:t>
                      </a:r>
                      <a:endParaRPr lang="ja-JP" sz="1200" b="1" kern="100" dirty="0">
                        <a:solidFill>
                          <a:schemeClr val="tx1"/>
                        </a:solidFill>
                        <a:latin typeface="+mn-ea"/>
                        <a:ea typeface="+mn-ea"/>
                        <a:cs typeface="Times New Roman"/>
                      </a:endParaRPr>
                    </a:p>
                  </a:txBody>
                  <a:tcPr marL="62865" marR="62865" marT="0" marB="0" vert="eaVert" anchor="ctr">
                    <a:solidFill>
                      <a:srgbClr val="CCFFCC"/>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sz="1400" b="1" kern="100" dirty="0" smtClean="0">
                          <a:latin typeface="+mn-ea"/>
                          <a:ea typeface="+mn-ea"/>
                        </a:rPr>
                        <a:t>高齢者</a:t>
                      </a:r>
                      <a:r>
                        <a:rPr lang="ja-JP" sz="1400" b="1" kern="100" dirty="0">
                          <a:latin typeface="+mn-ea"/>
                          <a:ea typeface="+mn-ea"/>
                        </a:rPr>
                        <a:t>に占める</a:t>
                      </a:r>
                      <a:r>
                        <a:rPr lang="en-US" sz="1400" b="1" kern="100" dirty="0">
                          <a:latin typeface="+mn-ea"/>
                          <a:ea typeface="+mn-ea"/>
                        </a:rPr>
                        <a:t>90</a:t>
                      </a:r>
                      <a:r>
                        <a:rPr lang="ja-JP" sz="1400" b="1" kern="100" dirty="0">
                          <a:latin typeface="+mn-ea"/>
                          <a:ea typeface="+mn-ea"/>
                        </a:rPr>
                        <a:t>歳以上の</a:t>
                      </a:r>
                      <a:r>
                        <a:rPr lang="ja-JP" sz="1400" b="1" kern="100" dirty="0" smtClean="0">
                          <a:latin typeface="+mn-ea"/>
                          <a:ea typeface="+mn-ea"/>
                        </a:rPr>
                        <a:t>割合</a:t>
                      </a:r>
                      <a:r>
                        <a:rPr lang="ja-JP" altLang="en-US" sz="1200" b="1" kern="100" dirty="0" smtClean="0">
                          <a:latin typeface="+mn-ea"/>
                          <a:ea typeface="+mn-ea"/>
                        </a:rPr>
                        <a:t>（連続変数）</a:t>
                      </a:r>
                      <a:endParaRPr lang="ja-JP" altLang="ja-JP" sz="1200" b="1" kern="100" dirty="0" smtClean="0">
                        <a:latin typeface="+mn-ea"/>
                        <a:ea typeface="+mn-ea"/>
                        <a:cs typeface="Times New Roman"/>
                      </a:endParaRPr>
                    </a:p>
                  </a:txBody>
                  <a:tcPr marL="62865" marR="62865" marT="0" marB="0" anchor="ctr">
                    <a:solidFill>
                      <a:schemeClr val="bg1"/>
                    </a:solidFill>
                  </a:tcPr>
                </a:tc>
                <a:tc>
                  <a:txBody>
                    <a:bodyPr/>
                    <a:lstStyle/>
                    <a:p>
                      <a:pPr algn="r">
                        <a:spcAft>
                          <a:spcPts val="0"/>
                        </a:spcAft>
                      </a:pPr>
                      <a:r>
                        <a:rPr lang="en-US" sz="1200" kern="100" dirty="0">
                          <a:latin typeface="Tahoma" pitchFamily="34" charset="0"/>
                          <a:ea typeface="Tahoma" pitchFamily="34" charset="0"/>
                          <a:cs typeface="Tahoma" pitchFamily="34" charset="0"/>
                        </a:rPr>
                        <a:t>0.4325</a:t>
                      </a:r>
                      <a:endParaRPr lang="ja-JP" sz="1200" kern="100" dirty="0">
                        <a:latin typeface="Tahoma" pitchFamily="34" charset="0"/>
                        <a:ea typeface="+mn-ea"/>
                        <a:cs typeface="Tahoma" pitchFamily="34" charset="0"/>
                      </a:endParaRPr>
                    </a:p>
                  </a:txBody>
                  <a:tcPr marL="62865" marR="62865" marT="0" marB="0" anchor="ctr">
                    <a:solidFill>
                      <a:schemeClr val="bg1"/>
                    </a:solidFill>
                  </a:tcPr>
                </a:tc>
                <a:tc>
                  <a:txBody>
                    <a:bodyPr/>
                    <a:lstStyle/>
                    <a:p>
                      <a:pPr algn="r">
                        <a:spcAft>
                          <a:spcPts val="0"/>
                        </a:spcAft>
                      </a:pPr>
                      <a:r>
                        <a:rPr lang="en-US" sz="1400" b="1" kern="100" dirty="0">
                          <a:latin typeface="Tahoma" pitchFamily="34" charset="0"/>
                          <a:ea typeface="Tahoma" pitchFamily="34" charset="0"/>
                          <a:cs typeface="Tahoma" pitchFamily="34" charset="0"/>
                        </a:rPr>
                        <a:t>0.8256</a:t>
                      </a:r>
                      <a:endParaRPr lang="ja-JP" sz="1400" b="1" kern="100" dirty="0">
                        <a:latin typeface="Tahoma" pitchFamily="34" charset="0"/>
                        <a:ea typeface="+mn-ea"/>
                        <a:cs typeface="Tahoma" pitchFamily="34" charset="0"/>
                      </a:endParaRPr>
                    </a:p>
                  </a:txBody>
                  <a:tcPr marL="62865" marR="62865" marT="0" marB="0" anchor="ctr">
                    <a:solidFill>
                      <a:schemeClr val="bg1"/>
                    </a:solidFill>
                  </a:tcPr>
                </a:tc>
                <a:tc>
                  <a:txBody>
                    <a:bodyPr/>
                    <a:lstStyle/>
                    <a:p>
                      <a:pPr algn="r">
                        <a:spcAft>
                          <a:spcPts val="0"/>
                        </a:spcAft>
                      </a:pPr>
                      <a:r>
                        <a:rPr lang="en-US" sz="1200" kern="100">
                          <a:latin typeface="Tahoma" pitchFamily="34" charset="0"/>
                          <a:ea typeface="Tahoma" pitchFamily="34" charset="0"/>
                          <a:cs typeface="Tahoma" pitchFamily="34" charset="0"/>
                        </a:rPr>
                        <a:t>0.0001</a:t>
                      </a:r>
                      <a:endParaRPr lang="ja-JP" sz="1200" kern="100">
                        <a:latin typeface="Tahoma" pitchFamily="34" charset="0"/>
                        <a:ea typeface="+mn-ea"/>
                        <a:cs typeface="Tahoma" pitchFamily="34" charset="0"/>
                      </a:endParaRPr>
                    </a:p>
                  </a:txBody>
                  <a:tcPr marL="62865" marR="62865" marT="0" marB="0" anchor="ctr">
                    <a:solidFill>
                      <a:schemeClr val="bg1"/>
                    </a:solidFill>
                  </a:tcPr>
                </a:tc>
                <a:tc>
                  <a:txBody>
                    <a:bodyPr/>
                    <a:lstStyle/>
                    <a:p>
                      <a:pPr algn="just">
                        <a:spcAft>
                          <a:spcPts val="0"/>
                        </a:spcAft>
                      </a:pPr>
                      <a:r>
                        <a:rPr lang="en-US" sz="1200" kern="100">
                          <a:latin typeface="+mn-ea"/>
                          <a:ea typeface="+mn-ea"/>
                        </a:rPr>
                        <a:t>**</a:t>
                      </a:r>
                      <a:endParaRPr lang="ja-JP" sz="1200" kern="100">
                        <a:latin typeface="+mn-ea"/>
                        <a:ea typeface="+mn-ea"/>
                        <a:cs typeface="Times New Roman"/>
                      </a:endParaRPr>
                    </a:p>
                  </a:txBody>
                  <a:tcPr marL="62865" marR="62865" marT="0" marB="0" anchor="ctr">
                    <a:solidFill>
                      <a:schemeClr val="bg1"/>
                    </a:solidFill>
                  </a:tcPr>
                </a:tc>
              </a:tr>
              <a:tr h="413385">
                <a:tc rowSpan="2">
                  <a:txBody>
                    <a:bodyPr/>
                    <a:lstStyle/>
                    <a:p>
                      <a:pPr marL="71755" marR="71755" algn="ctr">
                        <a:lnSpc>
                          <a:spcPts val="1300"/>
                        </a:lnSpc>
                        <a:spcAft>
                          <a:spcPts val="0"/>
                        </a:spcAft>
                      </a:pPr>
                      <a:r>
                        <a:rPr lang="ja-JP" sz="1200" b="1" kern="100" dirty="0">
                          <a:solidFill>
                            <a:schemeClr val="tx1"/>
                          </a:solidFill>
                          <a:latin typeface="+mn-ea"/>
                          <a:ea typeface="+mn-ea"/>
                        </a:rPr>
                        <a:t>調査方法</a:t>
                      </a:r>
                    </a:p>
                    <a:p>
                      <a:pPr marL="71755" marR="71755" algn="ctr">
                        <a:lnSpc>
                          <a:spcPts val="1300"/>
                        </a:lnSpc>
                        <a:spcAft>
                          <a:spcPts val="0"/>
                        </a:spcAft>
                      </a:pPr>
                      <a:r>
                        <a:rPr lang="ja-JP" sz="1200" b="1" kern="100" dirty="0">
                          <a:solidFill>
                            <a:schemeClr val="tx1"/>
                          </a:solidFill>
                          <a:latin typeface="+mn-ea"/>
                          <a:ea typeface="+mn-ea"/>
                        </a:rPr>
                        <a:t>判断基準</a:t>
                      </a:r>
                      <a:endParaRPr lang="ja-JP" sz="1200" b="1" kern="100" dirty="0">
                        <a:solidFill>
                          <a:schemeClr val="tx1"/>
                        </a:solidFill>
                        <a:latin typeface="+mn-ea"/>
                        <a:ea typeface="+mn-ea"/>
                        <a:cs typeface="Times New Roman"/>
                      </a:endParaRPr>
                    </a:p>
                  </a:txBody>
                  <a:tcPr marL="62865" marR="62865" marT="0" marB="0" vert="eaVert" anchor="ctr">
                    <a:solidFill>
                      <a:srgbClr val="FFE2C5"/>
                    </a:solidFill>
                  </a:tcPr>
                </a:tc>
                <a:tc>
                  <a:txBody>
                    <a:bodyPr/>
                    <a:lstStyle/>
                    <a:p>
                      <a:pPr marL="0" indent="0" algn="just">
                        <a:spcAft>
                          <a:spcPts val="0"/>
                        </a:spcAft>
                      </a:pPr>
                      <a:r>
                        <a:rPr lang="ja-JP" altLang="en-US" sz="1400" b="1" kern="100" dirty="0" smtClean="0">
                          <a:latin typeface="+mn-ea"/>
                          <a:ea typeface="+mn-ea"/>
                          <a:cs typeface="Times New Roman"/>
                        </a:rPr>
                        <a:t>「</a:t>
                      </a:r>
                      <a:r>
                        <a:rPr lang="en-US" altLang="ja-JP" sz="1400" b="1" kern="100" dirty="0" smtClean="0">
                          <a:latin typeface="+mn-ea"/>
                          <a:ea typeface="+mn-ea"/>
                          <a:cs typeface="Times New Roman"/>
                        </a:rPr>
                        <a:t>4-12</a:t>
                      </a:r>
                      <a:r>
                        <a:rPr lang="ja-JP" altLang="en-US" sz="1400" b="1" kern="100" dirty="0" smtClean="0">
                          <a:latin typeface="+mn-ea"/>
                          <a:ea typeface="+mn-ea"/>
                          <a:cs typeface="Times New Roman"/>
                        </a:rPr>
                        <a:t>ひどい物忘れ」「</a:t>
                      </a:r>
                      <a:r>
                        <a:rPr lang="en-US" altLang="ja-JP" sz="1400" b="1" kern="100" dirty="0" smtClean="0">
                          <a:latin typeface="+mn-ea"/>
                          <a:ea typeface="+mn-ea"/>
                          <a:cs typeface="Times New Roman"/>
                        </a:rPr>
                        <a:t>5-1</a:t>
                      </a:r>
                      <a:r>
                        <a:rPr lang="ja-JP" altLang="en-US" sz="1400" b="1" kern="100" dirty="0" smtClean="0">
                          <a:latin typeface="+mn-ea"/>
                          <a:ea typeface="+mn-ea"/>
                          <a:cs typeface="Times New Roman"/>
                        </a:rPr>
                        <a:t>薬の内服」「</a:t>
                      </a:r>
                      <a:r>
                        <a:rPr lang="en-US" altLang="ja-JP" sz="1400" b="1" kern="100" dirty="0" smtClean="0">
                          <a:latin typeface="+mn-ea"/>
                          <a:ea typeface="+mn-ea"/>
                          <a:cs typeface="Times New Roman"/>
                        </a:rPr>
                        <a:t>3-2</a:t>
                      </a:r>
                      <a:r>
                        <a:rPr lang="ja-JP" altLang="en-US" sz="1400" b="1" kern="100" dirty="0" smtClean="0">
                          <a:latin typeface="+mn-ea"/>
                          <a:ea typeface="+mn-ea"/>
                          <a:cs typeface="Times New Roman"/>
                        </a:rPr>
                        <a:t>毎日の日課を理解」のいずれかの選択結果が「できない」の選択に影響する</a:t>
                      </a:r>
                      <a:r>
                        <a:rPr lang="ja-JP" altLang="en-US" sz="1200" b="1" kern="100" dirty="0" smtClean="0">
                          <a:latin typeface="+mn-ea"/>
                          <a:ea typeface="+mn-ea"/>
                          <a:cs typeface="Times New Roman"/>
                        </a:rPr>
                        <a:t>（</a:t>
                      </a:r>
                      <a:r>
                        <a:rPr lang="en-US" altLang="ja-JP" sz="1200" b="1" kern="100" dirty="0" smtClean="0">
                          <a:latin typeface="+mn-ea"/>
                          <a:ea typeface="+mn-ea"/>
                          <a:cs typeface="Times New Roman"/>
                        </a:rPr>
                        <a:t>0,1</a:t>
                      </a:r>
                      <a:r>
                        <a:rPr lang="ja-JP" altLang="en-US" sz="1200" b="1" kern="100" dirty="0" smtClean="0">
                          <a:latin typeface="+mn-ea"/>
                          <a:ea typeface="+mn-ea"/>
                          <a:cs typeface="Times New Roman"/>
                        </a:rPr>
                        <a:t>）</a:t>
                      </a:r>
                      <a:endParaRPr lang="ja-JP" sz="1200" b="1" kern="100" dirty="0">
                        <a:latin typeface="+mn-ea"/>
                        <a:ea typeface="+mn-ea"/>
                        <a:cs typeface="Times New Roman"/>
                      </a:endParaRPr>
                    </a:p>
                  </a:txBody>
                  <a:tcPr marL="62865" marR="62865" marT="0" marB="0" anchor="ctr">
                    <a:solidFill>
                      <a:schemeClr val="bg1"/>
                    </a:solidFill>
                  </a:tcPr>
                </a:tc>
                <a:tc>
                  <a:txBody>
                    <a:bodyPr/>
                    <a:lstStyle/>
                    <a:p>
                      <a:pPr algn="r">
                        <a:spcAft>
                          <a:spcPts val="0"/>
                        </a:spcAft>
                      </a:pPr>
                      <a:r>
                        <a:rPr lang="en-US" sz="1200" kern="100">
                          <a:latin typeface="Tahoma" pitchFamily="34" charset="0"/>
                          <a:ea typeface="Tahoma" pitchFamily="34" charset="0"/>
                          <a:cs typeface="Tahoma" pitchFamily="34" charset="0"/>
                        </a:rPr>
                        <a:t>1.0599</a:t>
                      </a:r>
                      <a:endParaRPr lang="ja-JP" sz="1200" kern="100">
                        <a:latin typeface="Tahoma" pitchFamily="34" charset="0"/>
                        <a:ea typeface="+mn-ea"/>
                        <a:cs typeface="Tahoma" pitchFamily="34" charset="0"/>
                      </a:endParaRPr>
                    </a:p>
                  </a:txBody>
                  <a:tcPr marL="62865" marR="62865" marT="0" marB="0" anchor="ctr">
                    <a:solidFill>
                      <a:schemeClr val="bg1"/>
                    </a:solidFill>
                  </a:tcPr>
                </a:tc>
                <a:tc>
                  <a:txBody>
                    <a:bodyPr/>
                    <a:lstStyle/>
                    <a:p>
                      <a:pPr algn="r">
                        <a:spcAft>
                          <a:spcPts val="0"/>
                        </a:spcAft>
                      </a:pPr>
                      <a:r>
                        <a:rPr lang="en-US" sz="1400" b="1" kern="100" dirty="0">
                          <a:latin typeface="Tahoma" pitchFamily="34" charset="0"/>
                          <a:ea typeface="Tahoma" pitchFamily="34" charset="0"/>
                          <a:cs typeface="Tahoma" pitchFamily="34" charset="0"/>
                        </a:rPr>
                        <a:t>0.5264</a:t>
                      </a:r>
                      <a:endParaRPr lang="ja-JP" sz="1400" b="1" kern="100" dirty="0">
                        <a:latin typeface="Tahoma" pitchFamily="34" charset="0"/>
                        <a:ea typeface="+mn-ea"/>
                        <a:cs typeface="Tahoma" pitchFamily="34" charset="0"/>
                      </a:endParaRPr>
                    </a:p>
                  </a:txBody>
                  <a:tcPr marL="62865" marR="62865" marT="0" marB="0" anchor="ctr">
                    <a:solidFill>
                      <a:schemeClr val="bg1"/>
                    </a:solidFill>
                  </a:tcPr>
                </a:tc>
                <a:tc>
                  <a:txBody>
                    <a:bodyPr/>
                    <a:lstStyle/>
                    <a:p>
                      <a:pPr algn="r">
                        <a:spcAft>
                          <a:spcPts val="0"/>
                        </a:spcAft>
                      </a:pPr>
                      <a:r>
                        <a:rPr lang="en-US" sz="1200" kern="100" dirty="0">
                          <a:latin typeface="Tahoma" pitchFamily="34" charset="0"/>
                          <a:ea typeface="Tahoma" pitchFamily="34" charset="0"/>
                          <a:cs typeface="Tahoma" pitchFamily="34" charset="0"/>
                        </a:rPr>
                        <a:t>0.0134</a:t>
                      </a:r>
                      <a:endParaRPr lang="ja-JP" sz="1200" kern="100" dirty="0">
                        <a:latin typeface="Tahoma" pitchFamily="34" charset="0"/>
                        <a:ea typeface="+mn-ea"/>
                        <a:cs typeface="Tahoma" pitchFamily="34" charset="0"/>
                      </a:endParaRPr>
                    </a:p>
                  </a:txBody>
                  <a:tcPr marL="62865" marR="62865" marT="0" marB="0" anchor="ctr">
                    <a:solidFill>
                      <a:schemeClr val="bg1"/>
                    </a:solidFill>
                  </a:tcPr>
                </a:tc>
                <a:tc>
                  <a:txBody>
                    <a:bodyPr/>
                    <a:lstStyle/>
                    <a:p>
                      <a:pPr algn="just">
                        <a:spcAft>
                          <a:spcPts val="0"/>
                        </a:spcAft>
                      </a:pPr>
                      <a:r>
                        <a:rPr lang="en-US" sz="1200" kern="100">
                          <a:latin typeface="+mn-ea"/>
                          <a:ea typeface="+mn-ea"/>
                        </a:rPr>
                        <a:t>*</a:t>
                      </a:r>
                      <a:endParaRPr lang="ja-JP" sz="1200" kern="100">
                        <a:latin typeface="+mn-ea"/>
                        <a:ea typeface="+mn-ea"/>
                        <a:cs typeface="Times New Roman"/>
                      </a:endParaRPr>
                    </a:p>
                  </a:txBody>
                  <a:tcPr marL="62865" marR="62865" marT="0" marB="0" anchor="ctr">
                    <a:solidFill>
                      <a:schemeClr val="bg1"/>
                    </a:solidFill>
                  </a:tcPr>
                </a:tc>
              </a:tr>
              <a:tr h="622543">
                <a:tc vMerge="1">
                  <a:txBody>
                    <a:bodyPr/>
                    <a:lstStyle/>
                    <a:p>
                      <a:endParaRPr kumimoji="1" lang="ja-JP" altLang="en-US"/>
                    </a:p>
                  </a:txBody>
                  <a:tcPr/>
                </a:tc>
                <a:tc>
                  <a:txBody>
                    <a:bodyPr/>
                    <a:lstStyle/>
                    <a:p>
                      <a:pPr marL="0" indent="0" algn="just">
                        <a:spcAft>
                          <a:spcPts val="0"/>
                        </a:spcAft>
                      </a:pPr>
                      <a:r>
                        <a:rPr lang="ja-JP" altLang="en-US" sz="1400" b="1" kern="100" dirty="0" smtClean="0">
                          <a:latin typeface="+mn-ea"/>
                          <a:ea typeface="+mn-ea"/>
                        </a:rPr>
                        <a:t>３品提示の実施頻度</a:t>
                      </a:r>
                      <a:r>
                        <a:rPr lang="ja-JP" altLang="en-US" sz="1200" b="1" kern="100" dirty="0" smtClean="0">
                          <a:latin typeface="+mn-ea"/>
                          <a:ea typeface="+mn-ea"/>
                        </a:rPr>
                        <a:t>（</a:t>
                      </a:r>
                      <a:r>
                        <a:rPr lang="en-US" altLang="ja-JP" sz="1200" b="1" kern="100" dirty="0" smtClean="0">
                          <a:latin typeface="+mn-ea"/>
                          <a:ea typeface="+mn-ea"/>
                        </a:rPr>
                        <a:t>1</a:t>
                      </a:r>
                      <a:r>
                        <a:rPr lang="ja-JP" altLang="en-US" sz="1200" b="1" kern="100" dirty="0" smtClean="0">
                          <a:latin typeface="+mn-ea"/>
                          <a:ea typeface="+mn-ea"/>
                        </a:rPr>
                        <a:t>～</a:t>
                      </a:r>
                      <a:r>
                        <a:rPr lang="en-US" altLang="ja-JP" sz="1200" b="1" kern="100" dirty="0" smtClean="0">
                          <a:latin typeface="+mn-ea"/>
                          <a:ea typeface="+mn-ea"/>
                        </a:rPr>
                        <a:t>3</a:t>
                      </a:r>
                      <a:r>
                        <a:rPr lang="ja-JP" altLang="en-US" sz="1200" b="1" kern="100" dirty="0" smtClean="0">
                          <a:latin typeface="+mn-ea"/>
                          <a:ea typeface="+mn-ea"/>
                        </a:rPr>
                        <a:t>）</a:t>
                      </a:r>
                      <a:r>
                        <a:rPr lang="en-US" altLang="ja-JP" sz="1400" b="1" kern="100" dirty="0" smtClean="0">
                          <a:latin typeface="+mn-ea"/>
                          <a:ea typeface="+mn-ea"/>
                        </a:rPr>
                        <a:t>×</a:t>
                      </a:r>
                      <a:r>
                        <a:rPr lang="ja-JP" altLang="en-US" sz="1400" b="1" kern="100" dirty="0" smtClean="0">
                          <a:latin typeface="+mn-ea"/>
                          <a:ea typeface="+mn-ea"/>
                        </a:rPr>
                        <a:t>３品提示を誤答した場合に必ず「できない」を選択する</a:t>
                      </a:r>
                      <a:r>
                        <a:rPr lang="ja-JP" altLang="en-US" sz="1200" b="1" kern="100" dirty="0" smtClean="0">
                          <a:latin typeface="+mn-ea"/>
                          <a:ea typeface="+mn-ea"/>
                        </a:rPr>
                        <a:t>（</a:t>
                      </a:r>
                      <a:r>
                        <a:rPr lang="en-US" altLang="ja-JP" sz="1200" b="1" kern="100" dirty="0" smtClean="0">
                          <a:latin typeface="+mn-ea"/>
                          <a:ea typeface="+mn-ea"/>
                        </a:rPr>
                        <a:t>0,1</a:t>
                      </a:r>
                      <a:r>
                        <a:rPr lang="ja-JP" altLang="en-US" sz="1200" b="1" kern="100" dirty="0" smtClean="0">
                          <a:latin typeface="+mn-ea"/>
                          <a:ea typeface="+mn-ea"/>
                        </a:rPr>
                        <a:t>）</a:t>
                      </a:r>
                      <a:endParaRPr lang="ja-JP" sz="1200" b="1" kern="100" dirty="0">
                        <a:latin typeface="+mn-ea"/>
                        <a:ea typeface="+mn-ea"/>
                        <a:cs typeface="Times New Roman"/>
                      </a:endParaRPr>
                    </a:p>
                  </a:txBody>
                  <a:tcPr marL="62865" marR="62865" marT="0" marB="0" anchor="ctr">
                    <a:solidFill>
                      <a:schemeClr val="bg1"/>
                    </a:solidFill>
                  </a:tcPr>
                </a:tc>
                <a:tc>
                  <a:txBody>
                    <a:bodyPr/>
                    <a:lstStyle/>
                    <a:p>
                      <a:pPr algn="r">
                        <a:spcAft>
                          <a:spcPts val="0"/>
                        </a:spcAft>
                      </a:pPr>
                      <a:r>
                        <a:rPr lang="en-US" sz="1200" kern="100">
                          <a:latin typeface="Tahoma" pitchFamily="34" charset="0"/>
                          <a:ea typeface="Tahoma" pitchFamily="34" charset="0"/>
                          <a:cs typeface="Tahoma" pitchFamily="34" charset="0"/>
                        </a:rPr>
                        <a:t>0.3460</a:t>
                      </a:r>
                      <a:endParaRPr lang="ja-JP" sz="1200" kern="100">
                        <a:latin typeface="Tahoma" pitchFamily="34" charset="0"/>
                        <a:ea typeface="+mn-ea"/>
                        <a:cs typeface="Tahoma" pitchFamily="34" charset="0"/>
                      </a:endParaRPr>
                    </a:p>
                  </a:txBody>
                  <a:tcPr marL="62865" marR="62865" marT="0" marB="0" anchor="ctr">
                    <a:solidFill>
                      <a:schemeClr val="bg1"/>
                    </a:solidFill>
                  </a:tcPr>
                </a:tc>
                <a:tc>
                  <a:txBody>
                    <a:bodyPr/>
                    <a:lstStyle/>
                    <a:p>
                      <a:pPr algn="r">
                        <a:spcAft>
                          <a:spcPts val="0"/>
                        </a:spcAft>
                      </a:pPr>
                      <a:r>
                        <a:rPr lang="en-US" sz="1400" b="1" kern="100" dirty="0">
                          <a:latin typeface="Tahoma" pitchFamily="34" charset="0"/>
                          <a:ea typeface="Tahoma" pitchFamily="34" charset="0"/>
                          <a:cs typeface="Tahoma" pitchFamily="34" charset="0"/>
                        </a:rPr>
                        <a:t>0.3655</a:t>
                      </a:r>
                      <a:endParaRPr lang="ja-JP" sz="1400" b="1" kern="100" dirty="0">
                        <a:latin typeface="Tahoma" pitchFamily="34" charset="0"/>
                        <a:ea typeface="+mn-ea"/>
                        <a:cs typeface="Tahoma" pitchFamily="34" charset="0"/>
                      </a:endParaRPr>
                    </a:p>
                  </a:txBody>
                  <a:tcPr marL="62865" marR="62865" marT="0" marB="0" anchor="ctr">
                    <a:solidFill>
                      <a:schemeClr val="bg1"/>
                    </a:solidFill>
                  </a:tcPr>
                </a:tc>
                <a:tc>
                  <a:txBody>
                    <a:bodyPr/>
                    <a:lstStyle/>
                    <a:p>
                      <a:pPr algn="r">
                        <a:spcAft>
                          <a:spcPts val="0"/>
                        </a:spcAft>
                      </a:pPr>
                      <a:r>
                        <a:rPr lang="en-US" sz="1200" kern="100" dirty="0">
                          <a:latin typeface="Tahoma" pitchFamily="34" charset="0"/>
                          <a:ea typeface="Tahoma" pitchFamily="34" charset="0"/>
                          <a:cs typeface="Tahoma" pitchFamily="34" charset="0"/>
                        </a:rPr>
                        <a:t>0.0856</a:t>
                      </a:r>
                      <a:endParaRPr lang="ja-JP" sz="1200" kern="100" dirty="0">
                        <a:latin typeface="Tahoma" pitchFamily="34" charset="0"/>
                        <a:ea typeface="+mn-ea"/>
                        <a:cs typeface="Tahoma" pitchFamily="34" charset="0"/>
                      </a:endParaRPr>
                    </a:p>
                  </a:txBody>
                  <a:tcPr marL="62865" marR="62865" marT="0" marB="0" anchor="ctr">
                    <a:solidFill>
                      <a:schemeClr val="bg1"/>
                    </a:solidFill>
                  </a:tcPr>
                </a:tc>
                <a:tc>
                  <a:txBody>
                    <a:bodyPr/>
                    <a:lstStyle/>
                    <a:p>
                      <a:pPr algn="just">
                        <a:spcAft>
                          <a:spcPts val="0"/>
                        </a:spcAft>
                      </a:pPr>
                      <a:endParaRPr lang="en-US" sz="1200" kern="100" dirty="0">
                        <a:solidFill>
                          <a:srgbClr val="000000"/>
                        </a:solidFill>
                        <a:latin typeface="+mn-ea"/>
                        <a:ea typeface="+mn-ea"/>
                        <a:cs typeface="ＭＳ Ｐゴシック"/>
                      </a:endParaRPr>
                    </a:p>
                  </a:txBody>
                  <a:tcPr marL="62865" marR="62865" marT="0" marB="0" anchor="ctr">
                    <a:solidFill>
                      <a:schemeClr val="bg1"/>
                    </a:solidFill>
                  </a:tcPr>
                </a:tc>
              </a:tr>
              <a:tr h="278078">
                <a:tc gridSpan="2">
                  <a:txBody>
                    <a:bodyPr/>
                    <a:lstStyle/>
                    <a:p>
                      <a:pPr algn="just">
                        <a:spcAft>
                          <a:spcPts val="0"/>
                        </a:spcAft>
                      </a:pPr>
                      <a:r>
                        <a:rPr lang="ja-JP" sz="1200" kern="100" dirty="0">
                          <a:latin typeface="+mn-ea"/>
                          <a:ea typeface="+mn-ea"/>
                        </a:rPr>
                        <a:t>定数項</a:t>
                      </a:r>
                      <a:endParaRPr lang="ja-JP" sz="1200" kern="100" dirty="0">
                        <a:latin typeface="+mn-ea"/>
                        <a:ea typeface="+mn-ea"/>
                        <a:cs typeface="Times New Roman"/>
                      </a:endParaRPr>
                    </a:p>
                  </a:txBody>
                  <a:tcPr marL="62865" marR="62865" marT="0" marB="0" anchor="ctr">
                    <a:solidFill>
                      <a:schemeClr val="bg1"/>
                    </a:solidFill>
                  </a:tcPr>
                </a:tc>
                <a:tc hMerge="1">
                  <a:txBody>
                    <a:bodyPr/>
                    <a:lstStyle/>
                    <a:p>
                      <a:endParaRPr kumimoji="1" lang="ja-JP" altLang="en-US"/>
                    </a:p>
                  </a:txBody>
                  <a:tcPr/>
                </a:tc>
                <a:tc>
                  <a:txBody>
                    <a:bodyPr/>
                    <a:lstStyle/>
                    <a:p>
                      <a:pPr algn="r">
                        <a:spcAft>
                          <a:spcPts val="0"/>
                        </a:spcAft>
                      </a:pPr>
                      <a:r>
                        <a:rPr lang="en-US" sz="1200" kern="100">
                          <a:latin typeface="Tahoma" pitchFamily="34" charset="0"/>
                          <a:ea typeface="Tahoma" pitchFamily="34" charset="0"/>
                          <a:cs typeface="Tahoma" pitchFamily="34" charset="0"/>
                        </a:rPr>
                        <a:t>-3.6575</a:t>
                      </a:r>
                      <a:endParaRPr lang="ja-JP" sz="1200" kern="100">
                        <a:latin typeface="Tahoma" pitchFamily="34" charset="0"/>
                        <a:ea typeface="+mn-ea"/>
                        <a:cs typeface="Tahoma" pitchFamily="34" charset="0"/>
                      </a:endParaRPr>
                    </a:p>
                  </a:txBody>
                  <a:tcPr marL="62865" marR="62865" marT="0" marB="0" anchor="ctr">
                    <a:solidFill>
                      <a:schemeClr val="bg1"/>
                    </a:solidFill>
                  </a:tcPr>
                </a:tc>
                <a:tc>
                  <a:txBody>
                    <a:bodyPr/>
                    <a:lstStyle/>
                    <a:p>
                      <a:endParaRPr lang="ja-JP" sz="1200" kern="100">
                        <a:latin typeface="Tahoma" pitchFamily="34" charset="0"/>
                        <a:ea typeface="+mn-ea"/>
                        <a:cs typeface="Tahoma" pitchFamily="34" charset="0"/>
                      </a:endParaRPr>
                    </a:p>
                  </a:txBody>
                  <a:tcPr marL="62865" marR="62865" marT="0" marB="0" anchor="ctr">
                    <a:solidFill>
                      <a:schemeClr val="bg1"/>
                    </a:solidFill>
                  </a:tcPr>
                </a:tc>
                <a:tc>
                  <a:txBody>
                    <a:bodyPr/>
                    <a:lstStyle/>
                    <a:p>
                      <a:pPr algn="just">
                        <a:spcAft>
                          <a:spcPts val="0"/>
                        </a:spcAft>
                      </a:pPr>
                      <a:r>
                        <a:rPr lang="ja-JP" sz="1200" kern="100" dirty="0">
                          <a:latin typeface="Tahoma" pitchFamily="34" charset="0"/>
                          <a:ea typeface="+mn-ea"/>
                          <a:cs typeface="Tahoma" pitchFamily="34" charset="0"/>
                        </a:rPr>
                        <a:t>　</a:t>
                      </a:r>
                    </a:p>
                  </a:txBody>
                  <a:tcPr marL="62865" marR="62865" marT="0" marB="0" anchor="ctr">
                    <a:solidFill>
                      <a:schemeClr val="bg1"/>
                    </a:solidFill>
                  </a:tcPr>
                </a:tc>
                <a:tc>
                  <a:txBody>
                    <a:bodyPr/>
                    <a:lstStyle/>
                    <a:p>
                      <a:pPr algn="just">
                        <a:spcAft>
                          <a:spcPts val="0"/>
                        </a:spcAft>
                      </a:pPr>
                      <a:r>
                        <a:rPr lang="ja-JP" sz="1200" kern="100" dirty="0">
                          <a:latin typeface="+mn-ea"/>
                          <a:ea typeface="+mn-ea"/>
                        </a:rPr>
                        <a:t>　</a:t>
                      </a:r>
                      <a:endParaRPr lang="ja-JP" sz="1200" kern="100" dirty="0">
                        <a:latin typeface="+mn-ea"/>
                        <a:ea typeface="+mn-ea"/>
                        <a:cs typeface="Times New Roman"/>
                      </a:endParaRPr>
                    </a:p>
                  </a:txBody>
                  <a:tcPr marL="62865" marR="62865" marT="0" marB="0" anchor="ctr">
                    <a:solidFill>
                      <a:schemeClr val="bg1"/>
                    </a:solidFill>
                  </a:tcPr>
                </a:tc>
              </a:tr>
            </a:tbl>
          </a:graphicData>
        </a:graphic>
      </p:graphicFrame>
      <p:graphicFrame>
        <p:nvGraphicFramePr>
          <p:cNvPr id="4" name="表 3"/>
          <p:cNvGraphicFramePr>
            <a:graphicFrameLocks noGrp="1"/>
          </p:cNvGraphicFramePr>
          <p:nvPr/>
        </p:nvGraphicFramePr>
        <p:xfrm>
          <a:off x="705175" y="5043600"/>
          <a:ext cx="3800476" cy="444500"/>
        </p:xfrm>
        <a:graphic>
          <a:graphicData uri="http://schemas.openxmlformats.org/drawingml/2006/table">
            <a:tbl>
              <a:tblPr>
                <a:tableStyleId>{3C2FFA5D-87B4-456A-9821-1D502468CF0F}</a:tableStyleId>
              </a:tblPr>
              <a:tblGrid>
                <a:gridCol w="1054522"/>
                <a:gridCol w="915318"/>
                <a:gridCol w="915318"/>
                <a:gridCol w="915318"/>
              </a:tblGrid>
              <a:tr h="222250">
                <a:tc>
                  <a:txBody>
                    <a:bodyPr/>
                    <a:lstStyle/>
                    <a:p>
                      <a:pPr algn="ctr">
                        <a:spcAft>
                          <a:spcPts val="0"/>
                        </a:spcAft>
                      </a:pPr>
                      <a:r>
                        <a:rPr lang="en-US" sz="1200" kern="0" dirty="0" err="1"/>
                        <a:t>Wilks</a:t>
                      </a:r>
                      <a:r>
                        <a:rPr lang="ja-JP" sz="1200" kern="0" dirty="0"/>
                        <a:t>のﾗﾑﾀﾞ</a:t>
                      </a:r>
                      <a:endParaRPr lang="ja-JP" sz="1200" kern="100" dirty="0">
                        <a:latin typeface="Century"/>
                        <a:ea typeface="ＭＳ 明朝"/>
                        <a:cs typeface="Times New Roman"/>
                      </a:endParaRPr>
                    </a:p>
                  </a:txBody>
                  <a:tcPr marL="62865" marR="62865" marT="0" marB="0" anchor="ctr">
                    <a:solidFill>
                      <a:schemeClr val="accent1">
                        <a:lumMod val="20000"/>
                        <a:lumOff val="80000"/>
                      </a:schemeClr>
                    </a:solidFill>
                  </a:tcPr>
                </a:tc>
                <a:tc>
                  <a:txBody>
                    <a:bodyPr/>
                    <a:lstStyle/>
                    <a:p>
                      <a:pPr algn="ctr">
                        <a:spcAft>
                          <a:spcPts val="0"/>
                        </a:spcAft>
                      </a:pPr>
                      <a:r>
                        <a:rPr lang="ja-JP" sz="1200" kern="0" dirty="0"/>
                        <a:t>カイ二乗値</a:t>
                      </a:r>
                      <a:endParaRPr lang="ja-JP" sz="1200" kern="100" dirty="0">
                        <a:latin typeface="Century"/>
                        <a:ea typeface="ＭＳ 明朝"/>
                        <a:cs typeface="Times New Roman"/>
                      </a:endParaRPr>
                    </a:p>
                  </a:txBody>
                  <a:tcPr marL="62865" marR="62865" marT="0" marB="0" anchor="ctr">
                    <a:solidFill>
                      <a:schemeClr val="accent1">
                        <a:lumMod val="20000"/>
                        <a:lumOff val="80000"/>
                      </a:schemeClr>
                    </a:solidFill>
                  </a:tcPr>
                </a:tc>
                <a:tc>
                  <a:txBody>
                    <a:bodyPr/>
                    <a:lstStyle/>
                    <a:p>
                      <a:pPr algn="ctr">
                        <a:spcAft>
                          <a:spcPts val="0"/>
                        </a:spcAft>
                      </a:pPr>
                      <a:r>
                        <a:rPr lang="ja-JP" sz="1200" kern="0" dirty="0"/>
                        <a:t>自由度</a:t>
                      </a:r>
                      <a:endParaRPr lang="ja-JP" sz="1200" kern="100" dirty="0">
                        <a:latin typeface="Century"/>
                        <a:ea typeface="ＭＳ 明朝"/>
                        <a:cs typeface="Times New Roman"/>
                      </a:endParaRPr>
                    </a:p>
                  </a:txBody>
                  <a:tcPr marL="62865" marR="62865" marT="0" marB="0" anchor="ctr">
                    <a:solidFill>
                      <a:schemeClr val="accent1">
                        <a:lumMod val="20000"/>
                        <a:lumOff val="80000"/>
                      </a:schemeClr>
                    </a:solidFill>
                  </a:tcPr>
                </a:tc>
                <a:tc>
                  <a:txBody>
                    <a:bodyPr/>
                    <a:lstStyle/>
                    <a:p>
                      <a:pPr algn="ctr">
                        <a:spcAft>
                          <a:spcPts val="0"/>
                        </a:spcAft>
                      </a:pPr>
                      <a:r>
                        <a:rPr lang="en-US" sz="1200" kern="0" dirty="0"/>
                        <a:t>P</a:t>
                      </a:r>
                      <a:r>
                        <a:rPr lang="ja-JP" sz="1200" kern="0" dirty="0"/>
                        <a:t>　値</a:t>
                      </a:r>
                      <a:endParaRPr lang="ja-JP" sz="1200" kern="100" dirty="0">
                        <a:latin typeface="Century"/>
                        <a:ea typeface="ＭＳ 明朝"/>
                        <a:cs typeface="Times New Roman"/>
                      </a:endParaRPr>
                    </a:p>
                  </a:txBody>
                  <a:tcPr marL="62865" marR="62865" marT="0" marB="0" anchor="ctr">
                    <a:solidFill>
                      <a:schemeClr val="accent1">
                        <a:lumMod val="20000"/>
                        <a:lumOff val="80000"/>
                      </a:schemeClr>
                    </a:solidFill>
                  </a:tcPr>
                </a:tc>
              </a:tr>
              <a:tr h="222250">
                <a:tc>
                  <a:txBody>
                    <a:bodyPr/>
                    <a:lstStyle/>
                    <a:p>
                      <a:pPr algn="r">
                        <a:spcAft>
                          <a:spcPts val="0"/>
                        </a:spcAft>
                      </a:pPr>
                      <a:r>
                        <a:rPr lang="en-US" sz="1200" kern="100" dirty="0">
                          <a:latin typeface="Tahoma" pitchFamily="34" charset="0"/>
                          <a:ea typeface="Tahoma" pitchFamily="34" charset="0"/>
                          <a:cs typeface="Tahoma" pitchFamily="34" charset="0"/>
                        </a:rPr>
                        <a:t>0.9574</a:t>
                      </a:r>
                      <a:endParaRPr lang="ja-JP" sz="1200" kern="100" dirty="0">
                        <a:latin typeface="Tahoma" pitchFamily="34" charset="0"/>
                        <a:ea typeface="ＭＳ 明朝"/>
                        <a:cs typeface="Tahoma" pitchFamily="34" charset="0"/>
                      </a:endParaRPr>
                    </a:p>
                  </a:txBody>
                  <a:tcPr marL="62865" marR="62865" marT="0" marB="0" anchor="ctr">
                    <a:solidFill>
                      <a:schemeClr val="bg1"/>
                    </a:solidFill>
                  </a:tcPr>
                </a:tc>
                <a:tc>
                  <a:txBody>
                    <a:bodyPr/>
                    <a:lstStyle/>
                    <a:p>
                      <a:pPr algn="r">
                        <a:spcAft>
                          <a:spcPts val="0"/>
                        </a:spcAft>
                      </a:pPr>
                      <a:r>
                        <a:rPr lang="en-US" sz="1200" kern="100" dirty="0">
                          <a:latin typeface="Tahoma" pitchFamily="34" charset="0"/>
                          <a:ea typeface="Tahoma" pitchFamily="34" charset="0"/>
                          <a:cs typeface="Tahoma" pitchFamily="34" charset="0"/>
                        </a:rPr>
                        <a:t>22.6214</a:t>
                      </a:r>
                      <a:endParaRPr lang="ja-JP" sz="1200" kern="100" dirty="0">
                        <a:latin typeface="Tahoma" pitchFamily="34" charset="0"/>
                        <a:ea typeface="ＭＳ 明朝"/>
                        <a:cs typeface="Tahoma" pitchFamily="34" charset="0"/>
                      </a:endParaRPr>
                    </a:p>
                  </a:txBody>
                  <a:tcPr marL="62865" marR="62865" marT="0" marB="0" anchor="ctr">
                    <a:solidFill>
                      <a:schemeClr val="bg1"/>
                    </a:solidFill>
                  </a:tcPr>
                </a:tc>
                <a:tc>
                  <a:txBody>
                    <a:bodyPr/>
                    <a:lstStyle/>
                    <a:p>
                      <a:pPr algn="r">
                        <a:spcAft>
                          <a:spcPts val="0"/>
                        </a:spcAft>
                      </a:pPr>
                      <a:r>
                        <a:rPr lang="en-US" sz="1200" kern="100" dirty="0">
                          <a:latin typeface="Tahoma" pitchFamily="34" charset="0"/>
                          <a:ea typeface="Tahoma" pitchFamily="34" charset="0"/>
                          <a:cs typeface="Tahoma" pitchFamily="34" charset="0"/>
                        </a:rPr>
                        <a:t>3</a:t>
                      </a:r>
                      <a:endParaRPr lang="ja-JP" sz="1200" kern="100" dirty="0">
                        <a:latin typeface="Tahoma" pitchFamily="34" charset="0"/>
                        <a:ea typeface="ＭＳ 明朝"/>
                        <a:cs typeface="Tahoma" pitchFamily="34" charset="0"/>
                      </a:endParaRPr>
                    </a:p>
                  </a:txBody>
                  <a:tcPr marL="62865" marR="62865" marT="0" marB="0" anchor="ctr">
                    <a:solidFill>
                      <a:schemeClr val="bg1"/>
                    </a:solidFill>
                  </a:tcPr>
                </a:tc>
                <a:tc>
                  <a:txBody>
                    <a:bodyPr/>
                    <a:lstStyle/>
                    <a:p>
                      <a:pPr algn="r">
                        <a:spcAft>
                          <a:spcPts val="0"/>
                        </a:spcAft>
                      </a:pPr>
                      <a:r>
                        <a:rPr lang="en-US" sz="1400" b="1" kern="100" dirty="0">
                          <a:latin typeface="Tahoma" pitchFamily="34" charset="0"/>
                          <a:ea typeface="Tahoma" pitchFamily="34" charset="0"/>
                          <a:cs typeface="Tahoma" pitchFamily="34" charset="0"/>
                        </a:rPr>
                        <a:t>0.0000</a:t>
                      </a:r>
                      <a:endParaRPr lang="ja-JP" sz="1400" b="1" kern="100" dirty="0">
                        <a:latin typeface="Tahoma" pitchFamily="34" charset="0"/>
                        <a:ea typeface="ＭＳ 明朝"/>
                        <a:cs typeface="Tahoma" pitchFamily="34" charset="0"/>
                      </a:endParaRPr>
                    </a:p>
                  </a:txBody>
                  <a:tcPr marL="62865" marR="62865" marT="0" marB="0" anchor="ctr">
                    <a:solidFill>
                      <a:schemeClr val="bg1"/>
                    </a:solidFill>
                  </a:tcPr>
                </a:tc>
              </a:tr>
            </a:tbl>
          </a:graphicData>
        </a:graphic>
      </p:graphicFrame>
      <p:graphicFrame>
        <p:nvGraphicFramePr>
          <p:cNvPr id="5" name="表 4"/>
          <p:cNvGraphicFramePr>
            <a:graphicFrameLocks noGrp="1"/>
          </p:cNvGraphicFramePr>
          <p:nvPr/>
        </p:nvGraphicFramePr>
        <p:xfrm>
          <a:off x="4846169" y="5043600"/>
          <a:ext cx="3689984" cy="1189355"/>
        </p:xfrm>
        <a:graphic>
          <a:graphicData uri="http://schemas.openxmlformats.org/drawingml/2006/table">
            <a:tbl>
              <a:tblPr>
                <a:tableStyleId>{3C2FFA5D-87B4-456A-9821-1D502468CF0F}</a:tableStyleId>
              </a:tblPr>
              <a:tblGrid>
                <a:gridCol w="636204"/>
                <a:gridCol w="636204"/>
                <a:gridCol w="636204"/>
                <a:gridCol w="890686"/>
                <a:gridCol w="890686"/>
              </a:tblGrid>
              <a:tr h="236855">
                <a:tc rowSpan="2" gridSpan="2">
                  <a:txBody>
                    <a:bodyPr/>
                    <a:lstStyle/>
                    <a:p>
                      <a:pPr algn="ctr">
                        <a:spcAft>
                          <a:spcPts val="0"/>
                        </a:spcAft>
                      </a:pPr>
                      <a:r>
                        <a:rPr lang="ja-JP" sz="1200" kern="0" dirty="0"/>
                        <a:t>判別結果</a:t>
                      </a:r>
                      <a:endParaRPr lang="ja-JP" sz="1200" kern="100" dirty="0">
                        <a:latin typeface="Century"/>
                        <a:ea typeface="ＭＳ 明朝"/>
                        <a:cs typeface="Times New Roman"/>
                      </a:endParaRPr>
                    </a:p>
                  </a:txBody>
                  <a:tcPr marL="62865" marR="62865" marT="0" marB="0" anchor="ctr">
                    <a:solidFill>
                      <a:schemeClr val="accent1">
                        <a:lumMod val="20000"/>
                        <a:lumOff val="80000"/>
                      </a:schemeClr>
                    </a:solidFill>
                  </a:tcPr>
                </a:tc>
                <a:tc rowSpan="2" hMerge="1">
                  <a:txBody>
                    <a:bodyPr/>
                    <a:lstStyle/>
                    <a:p>
                      <a:endParaRPr kumimoji="1" lang="ja-JP" altLang="en-US"/>
                    </a:p>
                  </a:txBody>
                  <a:tcPr/>
                </a:tc>
                <a:tc gridSpan="2">
                  <a:txBody>
                    <a:bodyPr/>
                    <a:lstStyle/>
                    <a:p>
                      <a:pPr algn="ctr">
                        <a:spcAft>
                          <a:spcPts val="0"/>
                        </a:spcAft>
                      </a:pPr>
                      <a:r>
                        <a:rPr lang="ja-JP" sz="1200" kern="0" dirty="0"/>
                        <a:t>予測値</a:t>
                      </a:r>
                      <a:endParaRPr lang="ja-JP" sz="1200" kern="100" dirty="0">
                        <a:latin typeface="Century"/>
                        <a:ea typeface="ＭＳ 明朝"/>
                        <a:cs typeface="Times New Roman"/>
                      </a:endParaRPr>
                    </a:p>
                  </a:txBody>
                  <a:tcPr marL="62865" marR="62865" marT="0" marB="0" anchor="ctr">
                    <a:solidFill>
                      <a:schemeClr val="accent1">
                        <a:lumMod val="20000"/>
                        <a:lumOff val="80000"/>
                      </a:schemeClr>
                    </a:solidFill>
                  </a:tcPr>
                </a:tc>
                <a:tc hMerge="1">
                  <a:txBody>
                    <a:bodyPr/>
                    <a:lstStyle/>
                    <a:p>
                      <a:endParaRPr kumimoji="1" lang="ja-JP" altLang="en-US"/>
                    </a:p>
                  </a:txBody>
                  <a:tcPr/>
                </a:tc>
                <a:tc rowSpan="2">
                  <a:txBody>
                    <a:bodyPr/>
                    <a:lstStyle/>
                    <a:p>
                      <a:pPr algn="ctr">
                        <a:spcAft>
                          <a:spcPts val="0"/>
                        </a:spcAft>
                      </a:pPr>
                      <a:r>
                        <a:rPr lang="ja-JP" sz="1200" kern="0" dirty="0"/>
                        <a:t>判別的中率</a:t>
                      </a:r>
                      <a:endParaRPr lang="ja-JP" sz="1200" kern="100" dirty="0">
                        <a:latin typeface="Century"/>
                        <a:ea typeface="ＭＳ 明朝"/>
                        <a:cs typeface="Times New Roman"/>
                      </a:endParaRPr>
                    </a:p>
                  </a:txBody>
                  <a:tcPr marL="62865" marR="62865" marT="0" marB="0" anchor="ctr">
                    <a:solidFill>
                      <a:schemeClr val="accent1">
                        <a:lumMod val="20000"/>
                        <a:lumOff val="80000"/>
                      </a:schemeClr>
                    </a:solidFill>
                  </a:tcPr>
                </a:tc>
              </a:tr>
              <a:tr h="236855">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200" kern="0"/>
                        <a:t>-1</a:t>
                      </a:r>
                      <a:endParaRPr lang="ja-JP" sz="1200" kern="100">
                        <a:latin typeface="Century"/>
                        <a:ea typeface="ＭＳ 明朝"/>
                        <a:cs typeface="Times New Roman"/>
                      </a:endParaRPr>
                    </a:p>
                  </a:txBody>
                  <a:tcPr marL="62865" marR="62865" marT="0" marB="0" anchor="ctr">
                    <a:solidFill>
                      <a:schemeClr val="bg1"/>
                    </a:solidFill>
                  </a:tcPr>
                </a:tc>
                <a:tc>
                  <a:txBody>
                    <a:bodyPr/>
                    <a:lstStyle/>
                    <a:p>
                      <a:pPr algn="ctr">
                        <a:spcAft>
                          <a:spcPts val="0"/>
                        </a:spcAft>
                      </a:pPr>
                      <a:r>
                        <a:rPr lang="en-US" sz="1200" kern="0"/>
                        <a:t>1</a:t>
                      </a:r>
                      <a:endParaRPr lang="ja-JP" sz="1200" kern="100">
                        <a:latin typeface="Century"/>
                        <a:ea typeface="ＭＳ 明朝"/>
                        <a:cs typeface="Times New Roman"/>
                      </a:endParaRPr>
                    </a:p>
                  </a:txBody>
                  <a:tcPr marL="62865" marR="62865" marT="0" marB="0" anchor="ctr">
                    <a:solidFill>
                      <a:schemeClr val="bg1"/>
                    </a:solidFill>
                  </a:tcPr>
                </a:tc>
                <a:tc vMerge="1">
                  <a:txBody>
                    <a:bodyPr/>
                    <a:lstStyle/>
                    <a:p>
                      <a:endParaRPr kumimoji="1" lang="ja-JP" altLang="en-US"/>
                    </a:p>
                  </a:txBody>
                  <a:tcPr/>
                </a:tc>
              </a:tr>
              <a:tr h="238760">
                <a:tc rowSpan="2">
                  <a:txBody>
                    <a:bodyPr/>
                    <a:lstStyle/>
                    <a:p>
                      <a:pPr algn="ctr">
                        <a:spcAft>
                          <a:spcPts val="0"/>
                        </a:spcAft>
                      </a:pPr>
                      <a:r>
                        <a:rPr lang="ja-JP" sz="1200" kern="0" dirty="0"/>
                        <a:t>観測値</a:t>
                      </a:r>
                      <a:endParaRPr lang="ja-JP" sz="1200" kern="100" dirty="0">
                        <a:latin typeface="Century"/>
                        <a:ea typeface="ＭＳ 明朝"/>
                        <a:cs typeface="Times New Roman"/>
                      </a:endParaRPr>
                    </a:p>
                  </a:txBody>
                  <a:tcPr marL="62865" marR="62865" marT="0" marB="0" anchor="ctr">
                    <a:solidFill>
                      <a:schemeClr val="accent1">
                        <a:lumMod val="20000"/>
                        <a:lumOff val="80000"/>
                      </a:schemeClr>
                    </a:solidFill>
                  </a:tcPr>
                </a:tc>
                <a:tc>
                  <a:txBody>
                    <a:bodyPr/>
                    <a:lstStyle/>
                    <a:p>
                      <a:pPr algn="ctr">
                        <a:spcAft>
                          <a:spcPts val="0"/>
                        </a:spcAft>
                      </a:pPr>
                      <a:r>
                        <a:rPr lang="en-US" sz="1200" kern="0" dirty="0"/>
                        <a:t>-1</a:t>
                      </a:r>
                      <a:endParaRPr lang="ja-JP" sz="1200" kern="100" dirty="0">
                        <a:latin typeface="Century"/>
                        <a:ea typeface="ＭＳ 明朝"/>
                        <a:cs typeface="Times New Roman"/>
                      </a:endParaRPr>
                    </a:p>
                  </a:txBody>
                  <a:tcPr marL="62865" marR="62865" marT="0" marB="0" anchor="ctr">
                    <a:solidFill>
                      <a:schemeClr val="bg1"/>
                    </a:solidFill>
                  </a:tcPr>
                </a:tc>
                <a:tc>
                  <a:txBody>
                    <a:bodyPr/>
                    <a:lstStyle/>
                    <a:p>
                      <a:pPr algn="r">
                        <a:spcAft>
                          <a:spcPts val="0"/>
                        </a:spcAft>
                      </a:pPr>
                      <a:r>
                        <a:rPr lang="en-US" sz="1200" kern="100" dirty="0">
                          <a:latin typeface="Tahoma" pitchFamily="34" charset="0"/>
                          <a:ea typeface="Tahoma" pitchFamily="34" charset="0"/>
                          <a:cs typeface="Tahoma" pitchFamily="34" charset="0"/>
                        </a:rPr>
                        <a:t>357</a:t>
                      </a:r>
                      <a:endParaRPr lang="ja-JP" sz="1200" kern="100" dirty="0">
                        <a:latin typeface="Tahoma" pitchFamily="34" charset="0"/>
                        <a:ea typeface="ＭＳ 明朝"/>
                        <a:cs typeface="Tahoma" pitchFamily="34" charset="0"/>
                      </a:endParaRPr>
                    </a:p>
                  </a:txBody>
                  <a:tcPr marL="62865" marR="62865" marT="0" marB="0" anchor="ctr">
                    <a:solidFill>
                      <a:schemeClr val="bg1"/>
                    </a:solidFill>
                  </a:tcPr>
                </a:tc>
                <a:tc>
                  <a:txBody>
                    <a:bodyPr/>
                    <a:lstStyle/>
                    <a:p>
                      <a:pPr algn="r">
                        <a:spcAft>
                          <a:spcPts val="0"/>
                        </a:spcAft>
                      </a:pPr>
                      <a:r>
                        <a:rPr lang="en-US" sz="1200" kern="100" dirty="0">
                          <a:latin typeface="Tahoma" pitchFamily="34" charset="0"/>
                          <a:ea typeface="Tahoma" pitchFamily="34" charset="0"/>
                          <a:cs typeface="Tahoma" pitchFamily="34" charset="0"/>
                        </a:rPr>
                        <a:t>144</a:t>
                      </a:r>
                      <a:endParaRPr lang="ja-JP" sz="1200" kern="100" dirty="0">
                        <a:latin typeface="Tahoma" pitchFamily="34" charset="0"/>
                        <a:ea typeface="ＭＳ 明朝"/>
                        <a:cs typeface="Tahoma" pitchFamily="34" charset="0"/>
                      </a:endParaRPr>
                    </a:p>
                  </a:txBody>
                  <a:tcPr marL="62865" marR="62865" marT="0" marB="0" anchor="ctr">
                    <a:solidFill>
                      <a:schemeClr val="bg1"/>
                    </a:solidFill>
                  </a:tcPr>
                </a:tc>
                <a:tc>
                  <a:txBody>
                    <a:bodyPr/>
                    <a:lstStyle/>
                    <a:p>
                      <a:pPr algn="r">
                        <a:spcAft>
                          <a:spcPts val="0"/>
                        </a:spcAft>
                      </a:pPr>
                      <a:r>
                        <a:rPr lang="en-US" sz="1200" kern="100" dirty="0">
                          <a:latin typeface="Tahoma" pitchFamily="34" charset="0"/>
                          <a:ea typeface="Tahoma" pitchFamily="34" charset="0"/>
                          <a:cs typeface="Tahoma" pitchFamily="34" charset="0"/>
                        </a:rPr>
                        <a:t>71.26%</a:t>
                      </a:r>
                      <a:endParaRPr lang="ja-JP" sz="1200" kern="100" dirty="0">
                        <a:latin typeface="Tahoma" pitchFamily="34" charset="0"/>
                        <a:ea typeface="ＭＳ 明朝"/>
                        <a:cs typeface="Tahoma" pitchFamily="34" charset="0"/>
                      </a:endParaRPr>
                    </a:p>
                  </a:txBody>
                  <a:tcPr marL="62865" marR="62865" marT="0" marB="0" anchor="ctr">
                    <a:solidFill>
                      <a:schemeClr val="bg1"/>
                    </a:solidFill>
                  </a:tcPr>
                </a:tc>
              </a:tr>
              <a:tr h="238760">
                <a:tc vMerge="1">
                  <a:txBody>
                    <a:bodyPr/>
                    <a:lstStyle/>
                    <a:p>
                      <a:endParaRPr kumimoji="1" lang="ja-JP" altLang="en-US"/>
                    </a:p>
                  </a:txBody>
                  <a:tcPr/>
                </a:tc>
                <a:tc>
                  <a:txBody>
                    <a:bodyPr/>
                    <a:lstStyle/>
                    <a:p>
                      <a:pPr algn="ctr">
                        <a:spcAft>
                          <a:spcPts val="0"/>
                        </a:spcAft>
                      </a:pPr>
                      <a:r>
                        <a:rPr lang="en-US" sz="1200" kern="0"/>
                        <a:t>1</a:t>
                      </a:r>
                      <a:endParaRPr lang="ja-JP" sz="1200" kern="100">
                        <a:latin typeface="Century"/>
                        <a:ea typeface="ＭＳ 明朝"/>
                        <a:cs typeface="Times New Roman"/>
                      </a:endParaRPr>
                    </a:p>
                  </a:txBody>
                  <a:tcPr marL="62865" marR="62865" marT="0" marB="0" anchor="ctr">
                    <a:solidFill>
                      <a:schemeClr val="bg1"/>
                    </a:solidFill>
                  </a:tcPr>
                </a:tc>
                <a:tc>
                  <a:txBody>
                    <a:bodyPr/>
                    <a:lstStyle/>
                    <a:p>
                      <a:pPr algn="r">
                        <a:spcAft>
                          <a:spcPts val="0"/>
                        </a:spcAft>
                      </a:pPr>
                      <a:r>
                        <a:rPr lang="en-US" sz="1200" kern="100">
                          <a:latin typeface="Tahoma" pitchFamily="34" charset="0"/>
                          <a:ea typeface="Tahoma" pitchFamily="34" charset="0"/>
                          <a:cs typeface="Tahoma" pitchFamily="34" charset="0"/>
                        </a:rPr>
                        <a:t>7</a:t>
                      </a:r>
                      <a:endParaRPr lang="ja-JP" sz="1200" kern="100">
                        <a:latin typeface="Tahoma" pitchFamily="34" charset="0"/>
                        <a:ea typeface="ＭＳ 明朝"/>
                        <a:cs typeface="Tahoma" pitchFamily="34" charset="0"/>
                      </a:endParaRPr>
                    </a:p>
                  </a:txBody>
                  <a:tcPr marL="62865" marR="62865" marT="0" marB="0" anchor="ctr">
                    <a:solidFill>
                      <a:schemeClr val="bg1"/>
                    </a:solidFill>
                  </a:tcPr>
                </a:tc>
                <a:tc>
                  <a:txBody>
                    <a:bodyPr/>
                    <a:lstStyle/>
                    <a:p>
                      <a:pPr algn="r">
                        <a:spcAft>
                          <a:spcPts val="0"/>
                        </a:spcAft>
                      </a:pPr>
                      <a:r>
                        <a:rPr lang="en-US" sz="1200" kern="100">
                          <a:latin typeface="Tahoma" pitchFamily="34" charset="0"/>
                          <a:ea typeface="Tahoma" pitchFamily="34" charset="0"/>
                          <a:cs typeface="Tahoma" pitchFamily="34" charset="0"/>
                        </a:rPr>
                        <a:t>15</a:t>
                      </a:r>
                      <a:endParaRPr lang="ja-JP" sz="1200" kern="100">
                        <a:latin typeface="Tahoma" pitchFamily="34" charset="0"/>
                        <a:ea typeface="ＭＳ 明朝"/>
                        <a:cs typeface="Tahoma" pitchFamily="34" charset="0"/>
                      </a:endParaRPr>
                    </a:p>
                  </a:txBody>
                  <a:tcPr marL="62865" marR="62865" marT="0" marB="0" anchor="ctr">
                    <a:solidFill>
                      <a:schemeClr val="bg1"/>
                    </a:solidFill>
                  </a:tcPr>
                </a:tc>
                <a:tc>
                  <a:txBody>
                    <a:bodyPr/>
                    <a:lstStyle/>
                    <a:p>
                      <a:pPr algn="r">
                        <a:spcAft>
                          <a:spcPts val="0"/>
                        </a:spcAft>
                      </a:pPr>
                      <a:r>
                        <a:rPr lang="en-US" sz="1200" kern="100" dirty="0">
                          <a:latin typeface="Tahoma" pitchFamily="34" charset="0"/>
                          <a:ea typeface="Tahoma" pitchFamily="34" charset="0"/>
                          <a:cs typeface="Tahoma" pitchFamily="34" charset="0"/>
                        </a:rPr>
                        <a:t>68.18%</a:t>
                      </a:r>
                      <a:endParaRPr lang="ja-JP" sz="1200" kern="100" dirty="0">
                        <a:latin typeface="Tahoma" pitchFamily="34" charset="0"/>
                        <a:ea typeface="ＭＳ 明朝"/>
                        <a:cs typeface="Tahoma" pitchFamily="34" charset="0"/>
                      </a:endParaRPr>
                    </a:p>
                  </a:txBody>
                  <a:tcPr marL="62865" marR="62865" marT="0" marB="0" anchor="ctr">
                    <a:solidFill>
                      <a:schemeClr val="bg1"/>
                    </a:solidFill>
                  </a:tcPr>
                </a:tc>
              </a:tr>
              <a:tr h="238125">
                <a:tc gridSpan="3">
                  <a:txBody>
                    <a:bodyPr/>
                    <a:lstStyle/>
                    <a:p>
                      <a:endParaRPr lang="ja-JP" sz="1200" kern="100">
                        <a:latin typeface="Century"/>
                        <a:ea typeface="ＭＳ 明朝"/>
                        <a:cs typeface="Times New Roman"/>
                      </a:endParaRPr>
                    </a:p>
                  </a:txBody>
                  <a:tcPr marL="62865" marR="62865" marT="0" marB="0" anchor="c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sz="1200" kern="100" dirty="0"/>
                        <a:t>全　体</a:t>
                      </a:r>
                      <a:endParaRPr lang="ja-JP" sz="1200" kern="100" dirty="0">
                        <a:latin typeface="Century"/>
                        <a:ea typeface="ＭＳ 明朝"/>
                        <a:cs typeface="Times New Roman"/>
                      </a:endParaRPr>
                    </a:p>
                  </a:txBody>
                  <a:tcPr marL="62865" marR="62865" marT="0" marB="0" anchor="ctr">
                    <a:solidFill>
                      <a:schemeClr val="bg1"/>
                    </a:solidFill>
                  </a:tcPr>
                </a:tc>
                <a:tc>
                  <a:txBody>
                    <a:bodyPr/>
                    <a:lstStyle/>
                    <a:p>
                      <a:pPr algn="r">
                        <a:spcAft>
                          <a:spcPts val="0"/>
                        </a:spcAft>
                      </a:pPr>
                      <a:r>
                        <a:rPr lang="en-US" sz="1400" b="1" kern="100" dirty="0">
                          <a:latin typeface="Tahoma" pitchFamily="34" charset="0"/>
                          <a:ea typeface="Tahoma" pitchFamily="34" charset="0"/>
                          <a:cs typeface="Tahoma" pitchFamily="34" charset="0"/>
                        </a:rPr>
                        <a:t>71.13%</a:t>
                      </a:r>
                      <a:endParaRPr lang="ja-JP" sz="1400" b="1" kern="100" dirty="0">
                        <a:latin typeface="Tahoma" pitchFamily="34" charset="0"/>
                        <a:ea typeface="ＭＳ 明朝"/>
                        <a:cs typeface="Tahoma" pitchFamily="34" charset="0"/>
                      </a:endParaRPr>
                    </a:p>
                  </a:txBody>
                  <a:tcPr marL="62865" marR="62865" marT="0" marB="0" anchor="ctr">
                    <a:solidFill>
                      <a:schemeClr val="bg1"/>
                    </a:solidFill>
                  </a:tcPr>
                </a:tc>
              </a:tr>
            </a:tbl>
          </a:graphicData>
        </a:graphic>
      </p:graphicFrame>
      <p:sp>
        <p:nvSpPr>
          <p:cNvPr id="6" name="テキスト ボックス 5"/>
          <p:cNvSpPr txBox="1"/>
          <p:nvPr/>
        </p:nvSpPr>
        <p:spPr>
          <a:xfrm>
            <a:off x="2374900" y="1383082"/>
            <a:ext cx="4631396" cy="307777"/>
          </a:xfrm>
          <a:prstGeom prst="rect">
            <a:avLst/>
          </a:prstGeom>
          <a:noFill/>
        </p:spPr>
        <p:txBody>
          <a:bodyPr wrap="none" rtlCol="0">
            <a:spAutoFit/>
          </a:bodyPr>
          <a:lstStyle/>
          <a:p>
            <a:r>
              <a:rPr kumimoji="1" lang="en-US" altLang="ja-JP" sz="1400" dirty="0" smtClean="0"/>
              <a:t>【</a:t>
            </a:r>
            <a:r>
              <a:rPr kumimoji="1" lang="ja-JP" altLang="en-US" sz="1400" dirty="0" smtClean="0"/>
              <a:t>短期記憶</a:t>
            </a:r>
            <a:r>
              <a:rPr kumimoji="1" lang="en-US" altLang="ja-JP" sz="1400" dirty="0" smtClean="0"/>
              <a:t>】</a:t>
            </a:r>
            <a:r>
              <a:rPr kumimoji="1" lang="ja-JP" altLang="en-US" sz="1400" dirty="0" smtClean="0"/>
              <a:t>判別分析の結果－判別係数と標準化判別係数</a:t>
            </a:r>
            <a:endParaRPr kumimoji="1" lang="ja-JP" altLang="en-US" sz="1400" dirty="0"/>
          </a:p>
        </p:txBody>
      </p:sp>
      <p:sp>
        <p:nvSpPr>
          <p:cNvPr id="7" name="テキスト ボックス 6"/>
          <p:cNvSpPr txBox="1"/>
          <p:nvPr/>
        </p:nvSpPr>
        <p:spPr>
          <a:xfrm>
            <a:off x="1037102" y="4664032"/>
            <a:ext cx="3057247" cy="307777"/>
          </a:xfrm>
          <a:prstGeom prst="rect">
            <a:avLst/>
          </a:prstGeom>
          <a:noFill/>
        </p:spPr>
        <p:txBody>
          <a:bodyPr wrap="none" rtlCol="0">
            <a:spAutoFit/>
          </a:bodyPr>
          <a:lstStyle/>
          <a:p>
            <a:r>
              <a:rPr kumimoji="1" lang="en-US" altLang="ja-JP" sz="1400" dirty="0" smtClean="0"/>
              <a:t>【</a:t>
            </a:r>
            <a:r>
              <a:rPr kumimoji="1" lang="ja-JP" altLang="en-US" sz="1400" dirty="0" smtClean="0"/>
              <a:t>短期記憶</a:t>
            </a:r>
            <a:r>
              <a:rPr kumimoji="1" lang="en-US" altLang="ja-JP" sz="1400" dirty="0" smtClean="0"/>
              <a:t>】</a:t>
            </a:r>
            <a:r>
              <a:rPr lang="ja-JP" altLang="en-US" sz="1400" dirty="0" smtClean="0"/>
              <a:t>判別関数の有意性の検定</a:t>
            </a:r>
            <a:endParaRPr kumimoji="1" lang="ja-JP" altLang="en-US" sz="1400" dirty="0"/>
          </a:p>
        </p:txBody>
      </p:sp>
      <p:sp>
        <p:nvSpPr>
          <p:cNvPr id="8" name="テキスト ボックス 7"/>
          <p:cNvSpPr txBox="1"/>
          <p:nvPr/>
        </p:nvSpPr>
        <p:spPr>
          <a:xfrm>
            <a:off x="5778500" y="4664032"/>
            <a:ext cx="1980029" cy="307777"/>
          </a:xfrm>
          <a:prstGeom prst="rect">
            <a:avLst/>
          </a:prstGeom>
          <a:noFill/>
        </p:spPr>
        <p:txBody>
          <a:bodyPr wrap="none" rtlCol="0">
            <a:spAutoFit/>
          </a:bodyPr>
          <a:lstStyle/>
          <a:p>
            <a:r>
              <a:rPr kumimoji="1" lang="en-US" altLang="ja-JP" sz="1400" dirty="0" smtClean="0"/>
              <a:t>【</a:t>
            </a:r>
            <a:r>
              <a:rPr lang="ja-JP" altLang="en-US" sz="1400" dirty="0" smtClean="0"/>
              <a:t>短期記憶</a:t>
            </a:r>
            <a:r>
              <a:rPr kumimoji="1" lang="en-US" altLang="ja-JP" sz="1400" dirty="0" smtClean="0"/>
              <a:t>】</a:t>
            </a:r>
            <a:r>
              <a:rPr kumimoji="1" lang="ja-JP" altLang="en-US" sz="1400" dirty="0" smtClean="0"/>
              <a:t>判別的中率</a:t>
            </a:r>
            <a:endParaRPr kumimoji="1" lang="ja-JP" altLang="en-US" sz="1400" dirty="0"/>
          </a:p>
        </p:txBody>
      </p:sp>
    </p:spTree>
    <p:extLst>
      <p:ext uri="{BB962C8B-B14F-4D97-AF65-F5344CB8AC3E}">
        <p14:creationId xmlns:p14="http://schemas.microsoft.com/office/powerpoint/2010/main" val="1301590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4674" y="304819"/>
            <a:ext cx="8569325" cy="747713"/>
          </a:xfrm>
        </p:spPr>
        <p:txBody>
          <a:bodyPr/>
          <a:lstStyle/>
          <a:p>
            <a:pPr eaLnBrk="1" hangingPunct="1"/>
            <a:r>
              <a:rPr lang="en-US" altLang="ja-JP" sz="2400" spc="-300" dirty="0" smtClean="0"/>
              <a:t/>
            </a:r>
            <a:br>
              <a:rPr lang="en-US" altLang="ja-JP" sz="2400" spc="-300" dirty="0" smtClean="0"/>
            </a:br>
            <a:r>
              <a:rPr lang="en-US" altLang="ja-JP" sz="2400" spc="-300" dirty="0" smtClean="0"/>
              <a:t> </a:t>
            </a:r>
            <a:r>
              <a:rPr lang="en-US" altLang="ja-JP" sz="2600" spc="-300" dirty="0" smtClean="0"/>
              <a:t>Ⅴ-6</a:t>
            </a:r>
            <a:r>
              <a:rPr lang="ja-JP" altLang="en-US" sz="2600" spc="-300" dirty="0" err="1" smtClean="0"/>
              <a:t>．</a:t>
            </a:r>
            <a:r>
              <a:rPr lang="ja-JP" altLang="en-US" sz="2600" spc="-300" dirty="0" smtClean="0"/>
              <a:t>はずれ値の要因に関する仮説検証</a:t>
            </a:r>
            <a:r>
              <a:rPr lang="ja-JP" altLang="en-US" sz="1800" spc="-300" dirty="0" smtClean="0"/>
              <a:t>－短期記憶のはずれ値の要因（考察）</a:t>
            </a:r>
          </a:p>
        </p:txBody>
      </p:sp>
      <p:sp>
        <p:nvSpPr>
          <p:cNvPr id="4" name="テキスト ボックス 3"/>
          <p:cNvSpPr txBox="1"/>
          <p:nvPr/>
        </p:nvSpPr>
        <p:spPr>
          <a:xfrm>
            <a:off x="1282700" y="1295400"/>
            <a:ext cx="2684488" cy="432792"/>
          </a:xfrm>
          <a:prstGeom prst="ellipse">
            <a:avLst/>
          </a:prstGeom>
          <a:solidFill>
            <a:srgbClr val="E7F3FF"/>
          </a:solidFill>
          <a:effectLst>
            <a:outerShdw blurRad="50800" dist="38100" dir="2700000" algn="tl" rotWithShape="0">
              <a:prstClr val="black">
                <a:alpha val="40000"/>
              </a:prstClr>
            </a:outerShdw>
          </a:effectLst>
        </p:spPr>
        <p:txBody>
          <a:bodyPr wrap="square" rtlCol="0">
            <a:spAutoFit/>
          </a:bodyPr>
          <a:lstStyle/>
          <a:p>
            <a:pPr algn="ctr"/>
            <a:r>
              <a:rPr kumimoji="1" lang="ja-JP" altLang="en-US" sz="1400" dirty="0" smtClean="0"/>
              <a:t>３品提示の実施</a:t>
            </a:r>
            <a:endParaRPr kumimoji="1" lang="ja-JP" altLang="en-US" sz="1400" dirty="0"/>
          </a:p>
        </p:txBody>
      </p:sp>
      <p:pic>
        <p:nvPicPr>
          <p:cNvPr id="22" name="Picture 9" descr="C:\Users\yuri-saiki\AppData\Local\Microsoft\Windows\Temporary Internet Files\Content.IE5\TYPH6CZ5\checklist[1].png"/>
          <p:cNvPicPr>
            <a:picLocks noChangeAspect="1" noChangeArrowheads="1"/>
          </p:cNvPicPr>
          <p:nvPr/>
        </p:nvPicPr>
        <p:blipFill>
          <a:blip r:embed="rId3" cstate="print"/>
          <a:srcRect/>
          <a:stretch>
            <a:fillRect/>
          </a:stretch>
        </p:blipFill>
        <p:spPr bwMode="auto">
          <a:xfrm>
            <a:off x="6527683" y="1763882"/>
            <a:ext cx="920876" cy="945202"/>
          </a:xfrm>
          <a:prstGeom prst="rect">
            <a:avLst/>
          </a:prstGeom>
          <a:noFill/>
        </p:spPr>
      </p:pic>
      <p:pic>
        <p:nvPicPr>
          <p:cNvPr id="2058" name="Picture 10" descr="C:\Users\yuri-saiki\AppData\Local\Microsoft\Windows\Temporary Internet Files\Content.IE5\20E1PSSB\lgi01a201401282200[1].jpg"/>
          <p:cNvPicPr>
            <a:picLocks noChangeAspect="1" noChangeArrowheads="1"/>
          </p:cNvPicPr>
          <p:nvPr/>
        </p:nvPicPr>
        <p:blipFill>
          <a:blip r:embed="rId4" cstate="print"/>
          <a:srcRect/>
          <a:stretch>
            <a:fillRect/>
          </a:stretch>
        </p:blipFill>
        <p:spPr bwMode="auto">
          <a:xfrm>
            <a:off x="2750462" y="1816100"/>
            <a:ext cx="962576" cy="818753"/>
          </a:xfrm>
          <a:prstGeom prst="rect">
            <a:avLst/>
          </a:prstGeom>
          <a:noFill/>
        </p:spPr>
      </p:pic>
      <p:sp>
        <p:nvSpPr>
          <p:cNvPr id="34" name="テキスト ボックス 33"/>
          <p:cNvSpPr txBox="1"/>
          <p:nvPr/>
        </p:nvSpPr>
        <p:spPr>
          <a:xfrm>
            <a:off x="5108807" y="3254375"/>
            <a:ext cx="3758629" cy="1126462"/>
          </a:xfrm>
          <a:prstGeom prst="rect">
            <a:avLst/>
          </a:prstGeom>
          <a:solidFill>
            <a:schemeClr val="bg1"/>
          </a:solidFill>
          <a:ln w="28575">
            <a:solidFill>
              <a:srgbClr val="FFB469"/>
            </a:solidFill>
            <a:prstDash val="sysDot"/>
          </a:ln>
          <a:effectLst/>
        </p:spPr>
        <p:txBody>
          <a:bodyPr wrap="square" rtlCol="0">
            <a:spAutoFit/>
          </a:bodyPr>
          <a:lstStyle/>
          <a:p>
            <a:pPr>
              <a:lnSpc>
                <a:spcPct val="120000"/>
              </a:lnSpc>
            </a:pPr>
            <a:r>
              <a:rPr kumimoji="1" lang="ja-JP" altLang="en-US" sz="1400" dirty="0" smtClean="0"/>
              <a:t>「</a:t>
            </a:r>
            <a:r>
              <a:rPr kumimoji="1" lang="en-US" altLang="ja-JP" sz="1400" dirty="0" smtClean="0"/>
              <a:t>4-12</a:t>
            </a:r>
            <a:r>
              <a:rPr kumimoji="1" lang="ja-JP" altLang="en-US" sz="1400" dirty="0" smtClean="0"/>
              <a:t>ひどい物忘れ」「</a:t>
            </a:r>
            <a:r>
              <a:rPr kumimoji="1" lang="en-US" altLang="ja-JP" sz="1400" dirty="0" smtClean="0"/>
              <a:t>5-1</a:t>
            </a:r>
            <a:r>
              <a:rPr kumimoji="1" lang="ja-JP" altLang="en-US" sz="1400" dirty="0" smtClean="0"/>
              <a:t>薬の内服」「</a:t>
            </a:r>
            <a:r>
              <a:rPr kumimoji="1" lang="en-US" altLang="ja-JP" sz="1400" dirty="0" smtClean="0"/>
              <a:t>3-2</a:t>
            </a:r>
            <a:r>
              <a:rPr kumimoji="1" lang="ja-JP" altLang="en-US" sz="1400" dirty="0" smtClean="0"/>
              <a:t>毎日の日課を理解」のいずれかの選択結果により、短期記憶の「できない」を連動して選択*している場合、はずれ値の原因になりうる</a:t>
            </a:r>
            <a:endParaRPr kumimoji="1" lang="ja-JP" altLang="en-US" sz="1400" dirty="0"/>
          </a:p>
        </p:txBody>
      </p:sp>
      <p:sp>
        <p:nvSpPr>
          <p:cNvPr id="35" name="テキスト ボックス 34"/>
          <p:cNvSpPr txBox="1"/>
          <p:nvPr/>
        </p:nvSpPr>
        <p:spPr>
          <a:xfrm>
            <a:off x="4966728" y="2860675"/>
            <a:ext cx="4042786" cy="429054"/>
          </a:xfrm>
          <a:prstGeom prst="roundRect">
            <a:avLst/>
          </a:prstGeom>
          <a:solidFill>
            <a:srgbClr val="FFE2C5"/>
          </a:solidFill>
          <a:ln w="28575">
            <a:noFill/>
          </a:ln>
          <a:effectLst>
            <a:outerShdw blurRad="50800" dist="38100" dir="2700000" algn="tl" rotWithShape="0">
              <a:prstClr val="black">
                <a:alpha val="40000"/>
              </a:prstClr>
            </a:outerShdw>
          </a:effectLst>
        </p:spPr>
        <p:txBody>
          <a:bodyPr wrap="square" rtlCol="0">
            <a:spAutoFit/>
          </a:bodyPr>
          <a:lstStyle/>
          <a:p>
            <a:pPr marL="180000" indent="-180000" algn="ctr">
              <a:lnSpc>
                <a:spcPct val="120000"/>
              </a:lnSpc>
            </a:pPr>
            <a:r>
              <a:rPr lang="ja-JP" altLang="en-US" sz="1200" b="1" dirty="0" smtClean="0"/>
              <a:t>他の調査項目との　</a:t>
            </a:r>
            <a:r>
              <a:rPr lang="ja-JP" altLang="en-US" sz="1600" b="1" dirty="0" smtClean="0"/>
              <a:t>連動選択</a:t>
            </a:r>
            <a:endParaRPr kumimoji="1" lang="ja-JP" altLang="en-US" sz="1200" b="1" dirty="0"/>
          </a:p>
        </p:txBody>
      </p:sp>
      <p:sp>
        <p:nvSpPr>
          <p:cNvPr id="38" name="テキスト ボックス 37"/>
          <p:cNvSpPr txBox="1"/>
          <p:nvPr/>
        </p:nvSpPr>
        <p:spPr>
          <a:xfrm>
            <a:off x="1971676" y="5255542"/>
            <a:ext cx="5221970" cy="609398"/>
          </a:xfrm>
          <a:prstGeom prst="rect">
            <a:avLst/>
          </a:prstGeom>
          <a:solidFill>
            <a:schemeClr val="bg1"/>
          </a:solidFill>
          <a:ln w="28575">
            <a:solidFill>
              <a:srgbClr val="99CC00"/>
            </a:solidFill>
            <a:prstDash val="sysDot"/>
          </a:ln>
          <a:effectLst/>
        </p:spPr>
        <p:txBody>
          <a:bodyPr wrap="square" rtlCol="0">
            <a:spAutoFit/>
          </a:bodyPr>
          <a:lstStyle/>
          <a:p>
            <a:pPr>
              <a:lnSpc>
                <a:spcPct val="120000"/>
              </a:lnSpc>
            </a:pPr>
            <a:r>
              <a:rPr lang="ja-JP" altLang="en-US" sz="1400" dirty="0" smtClean="0"/>
              <a:t>高齢者に占める</a:t>
            </a:r>
            <a:r>
              <a:rPr lang="en-US" altLang="ja-JP" sz="1400" dirty="0" smtClean="0"/>
              <a:t>90</a:t>
            </a:r>
            <a:r>
              <a:rPr lang="ja-JP" altLang="en-US" sz="1400" dirty="0" smtClean="0"/>
              <a:t>歳以上の割合が高い場合、調査対象者に占める</a:t>
            </a:r>
            <a:r>
              <a:rPr lang="en-US" altLang="ja-JP" sz="1400" dirty="0" smtClean="0"/>
              <a:t>90</a:t>
            </a:r>
            <a:r>
              <a:rPr lang="ja-JP" altLang="en-US" sz="1400" dirty="0" smtClean="0"/>
              <a:t>歳以上の割合が高くなることにより、はずれ値の原因となりうる</a:t>
            </a:r>
            <a:endParaRPr lang="ja-JP" altLang="en-US" sz="1400" dirty="0"/>
          </a:p>
        </p:txBody>
      </p:sp>
      <p:sp>
        <p:nvSpPr>
          <p:cNvPr id="39" name="テキスト ボックス 38"/>
          <p:cNvSpPr txBox="1"/>
          <p:nvPr/>
        </p:nvSpPr>
        <p:spPr>
          <a:xfrm>
            <a:off x="1809750" y="4874368"/>
            <a:ext cx="5478044" cy="429054"/>
          </a:xfrm>
          <a:prstGeom prst="roundRect">
            <a:avLst/>
          </a:prstGeom>
          <a:solidFill>
            <a:srgbClr val="CCFFCC"/>
          </a:solidFill>
          <a:ln w="28575">
            <a:noFill/>
          </a:ln>
          <a:effectLst>
            <a:outerShdw blurRad="50800" dist="38100" dir="2700000" algn="tl" rotWithShape="0">
              <a:prstClr val="black">
                <a:alpha val="40000"/>
              </a:prstClr>
            </a:outerShdw>
          </a:effectLst>
        </p:spPr>
        <p:txBody>
          <a:bodyPr wrap="square" rtlCol="0">
            <a:spAutoFit/>
          </a:bodyPr>
          <a:lstStyle/>
          <a:p>
            <a:pPr marL="180000" indent="-180000" algn="ctr">
              <a:lnSpc>
                <a:spcPct val="120000"/>
              </a:lnSpc>
            </a:pPr>
            <a:r>
              <a:rPr lang="ja-JP" altLang="en-US" sz="1600" b="1" dirty="0" smtClean="0"/>
              <a:t>人口構成</a:t>
            </a:r>
            <a:endParaRPr kumimoji="1" lang="ja-JP" altLang="en-US" sz="1200" b="1" dirty="0"/>
          </a:p>
        </p:txBody>
      </p:sp>
      <p:sp>
        <p:nvSpPr>
          <p:cNvPr id="40" name="テキスト ボックス 39"/>
          <p:cNvSpPr txBox="1"/>
          <p:nvPr/>
        </p:nvSpPr>
        <p:spPr>
          <a:xfrm>
            <a:off x="820542" y="3254375"/>
            <a:ext cx="3517900" cy="1066800"/>
          </a:xfrm>
          <a:prstGeom prst="rect">
            <a:avLst/>
          </a:prstGeom>
          <a:solidFill>
            <a:schemeClr val="bg1"/>
          </a:solidFill>
          <a:ln w="28575">
            <a:solidFill>
              <a:srgbClr val="FFB469"/>
            </a:solidFill>
            <a:prstDash val="sysDot"/>
          </a:ln>
          <a:effectLst/>
        </p:spPr>
        <p:txBody>
          <a:bodyPr wrap="square" rtlCol="0" anchor="ctr" anchorCtr="0">
            <a:noAutofit/>
          </a:bodyPr>
          <a:lstStyle/>
          <a:p>
            <a:pPr>
              <a:lnSpc>
                <a:spcPct val="120000"/>
              </a:lnSpc>
            </a:pPr>
            <a:r>
              <a:rPr lang="ja-JP" altLang="en-US" sz="1400" dirty="0" smtClean="0"/>
              <a:t>３品提示を実施する頻度が高く、かつ、誤答した場合に必ず「できない」を選択している場合、はずれ値の原因になりうる</a:t>
            </a:r>
            <a:endParaRPr lang="ja-JP" altLang="en-US" sz="1400" dirty="0"/>
          </a:p>
        </p:txBody>
      </p:sp>
      <p:sp>
        <p:nvSpPr>
          <p:cNvPr id="41" name="テキスト ボックス 40"/>
          <p:cNvSpPr txBox="1"/>
          <p:nvPr/>
        </p:nvSpPr>
        <p:spPr>
          <a:xfrm>
            <a:off x="687563" y="2860675"/>
            <a:ext cx="3783858" cy="429054"/>
          </a:xfrm>
          <a:prstGeom prst="roundRect">
            <a:avLst/>
          </a:prstGeom>
          <a:solidFill>
            <a:srgbClr val="FFE2C5"/>
          </a:solidFill>
          <a:ln w="28575">
            <a:noFill/>
          </a:ln>
          <a:effectLst>
            <a:outerShdw blurRad="50800" dist="38100" dir="2700000" algn="tl" rotWithShape="0">
              <a:prstClr val="black">
                <a:alpha val="40000"/>
              </a:prstClr>
            </a:outerShdw>
          </a:effectLst>
        </p:spPr>
        <p:txBody>
          <a:bodyPr wrap="square" rtlCol="0">
            <a:spAutoFit/>
          </a:bodyPr>
          <a:lstStyle/>
          <a:p>
            <a:pPr marL="180000" indent="-180000" algn="ctr">
              <a:lnSpc>
                <a:spcPct val="120000"/>
              </a:lnSpc>
            </a:pPr>
            <a:r>
              <a:rPr lang="ja-JP" altLang="en-US" sz="1600" b="1" dirty="0" smtClean="0"/>
              <a:t>３品提示の実施頻度</a:t>
            </a:r>
            <a:r>
              <a:rPr lang="en-US" altLang="ja-JP" sz="1600" b="1" dirty="0" smtClean="0"/>
              <a:t>×</a:t>
            </a:r>
            <a:r>
              <a:rPr lang="ja-JP" altLang="en-US" sz="1600" b="1" dirty="0" smtClean="0"/>
              <a:t>選択への影響</a:t>
            </a:r>
            <a:endParaRPr kumimoji="1" lang="ja-JP" altLang="en-US" sz="1600" b="1" dirty="0"/>
          </a:p>
        </p:txBody>
      </p:sp>
      <p:pic>
        <p:nvPicPr>
          <p:cNvPr id="2051" name="Picture 3" descr="C:\Users\yuri-saiki\AppData\Local\Microsoft\Windows\Temporary Internet Files\Content.IE5\6LLMWHFZ\cc-library010009703[1].jpg"/>
          <p:cNvPicPr>
            <a:picLocks noChangeAspect="1" noChangeArrowheads="1"/>
          </p:cNvPicPr>
          <p:nvPr/>
        </p:nvPicPr>
        <p:blipFill>
          <a:blip r:embed="rId5" cstate="print"/>
          <a:srcRect/>
          <a:stretch>
            <a:fillRect/>
          </a:stretch>
        </p:blipFill>
        <p:spPr bwMode="auto">
          <a:xfrm>
            <a:off x="1676400" y="1739900"/>
            <a:ext cx="736600" cy="736600"/>
          </a:xfrm>
          <a:prstGeom prst="rect">
            <a:avLst/>
          </a:prstGeom>
          <a:noFill/>
        </p:spPr>
      </p:pic>
      <p:pic>
        <p:nvPicPr>
          <p:cNvPr id="2059" name="Picture 11" descr="C:\Users\yuri-saiki\AppData\Local\Microsoft\Windows\Temporary Internet Files\Content.IE5\DRL28QIJ\220px-SOFT_PEN[1].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907704" y="2348880"/>
            <a:ext cx="844697" cy="456904"/>
          </a:xfrm>
          <a:prstGeom prst="rect">
            <a:avLst/>
          </a:prstGeom>
          <a:noFill/>
        </p:spPr>
      </p:pic>
      <p:cxnSp>
        <p:nvCxnSpPr>
          <p:cNvPr id="44" name="直線コネクタ 43"/>
          <p:cNvCxnSpPr>
            <a:stCxn id="41" idx="0"/>
          </p:cNvCxnSpPr>
          <p:nvPr/>
        </p:nvCxnSpPr>
        <p:spPr>
          <a:xfrm flipV="1">
            <a:off x="2579492" y="2547656"/>
            <a:ext cx="870" cy="313019"/>
          </a:xfrm>
          <a:prstGeom prst="line">
            <a:avLst/>
          </a:prstGeom>
          <a:ln w="38100">
            <a:solidFill>
              <a:srgbClr val="FFB469"/>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stCxn id="35" idx="0"/>
            <a:endCxn id="22" idx="2"/>
          </p:cNvCxnSpPr>
          <p:nvPr/>
        </p:nvCxnSpPr>
        <p:spPr>
          <a:xfrm flipV="1">
            <a:off x="6988121" y="2709084"/>
            <a:ext cx="0" cy="151591"/>
          </a:xfrm>
          <a:prstGeom prst="line">
            <a:avLst/>
          </a:prstGeom>
          <a:ln w="38100">
            <a:solidFill>
              <a:srgbClr val="FFB469"/>
            </a:solidFill>
            <a:prstDash val="sysDot"/>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342901" y="5862935"/>
            <a:ext cx="8445499" cy="584775"/>
          </a:xfrm>
          <a:prstGeom prst="rect">
            <a:avLst/>
          </a:prstGeom>
          <a:noFill/>
        </p:spPr>
        <p:txBody>
          <a:bodyPr wrap="square" rtlCol="0">
            <a:spAutoFit/>
          </a:bodyPr>
          <a:lstStyle/>
          <a:p>
            <a:r>
              <a:rPr kumimoji="1" lang="ja-JP" altLang="en-US" sz="1600" dirty="0" smtClean="0">
                <a:solidFill>
                  <a:schemeClr val="tx1">
                    <a:lumMod val="65000"/>
                    <a:lumOff val="35000"/>
                  </a:schemeClr>
                </a:solidFill>
                <a:latin typeface="HGPｺﾞｼｯｸE" pitchFamily="50" charset="-128"/>
                <a:ea typeface="HGPｺﾞｼｯｸE" pitchFamily="50" charset="-128"/>
              </a:rPr>
              <a:t>短期記憶のはずれ値の要因としては、人口構成の影響が大きいものの、調査方法・判断基準の「３品提示」「連動選択」も選択率を上昇させていると考えられる。</a:t>
            </a:r>
            <a:endParaRPr kumimoji="1" lang="ja-JP" altLang="en-US" sz="1600" dirty="0">
              <a:solidFill>
                <a:schemeClr val="tx1">
                  <a:lumMod val="65000"/>
                  <a:lumOff val="35000"/>
                </a:schemeClr>
              </a:solidFill>
              <a:latin typeface="HGPｺﾞｼｯｸE" pitchFamily="50" charset="-128"/>
              <a:ea typeface="HGPｺﾞｼｯｸE" pitchFamily="50" charset="-128"/>
            </a:endParaRPr>
          </a:p>
        </p:txBody>
      </p:sp>
      <p:sp>
        <p:nvSpPr>
          <p:cNvPr id="5" name="テキスト ボックス 4"/>
          <p:cNvSpPr txBox="1"/>
          <p:nvPr/>
        </p:nvSpPr>
        <p:spPr>
          <a:xfrm>
            <a:off x="5712106" y="1296030"/>
            <a:ext cx="2552030" cy="432792"/>
          </a:xfrm>
          <a:prstGeom prst="ellipse">
            <a:avLst/>
          </a:prstGeom>
          <a:solidFill>
            <a:srgbClr val="E7F3FF"/>
          </a:solidFill>
          <a:effectLst>
            <a:outerShdw blurRad="50800" dist="38100" dir="2700000" algn="tl" rotWithShape="0">
              <a:prstClr val="black">
                <a:alpha val="40000"/>
              </a:prstClr>
            </a:outerShdw>
          </a:effectLst>
        </p:spPr>
        <p:txBody>
          <a:bodyPr wrap="square" rtlCol="0">
            <a:spAutoFit/>
          </a:bodyPr>
          <a:lstStyle/>
          <a:p>
            <a:pPr algn="ctr"/>
            <a:r>
              <a:rPr kumimoji="1" lang="ja-JP" altLang="en-US" sz="1400" dirty="0" smtClean="0"/>
              <a:t>選択肢の選択</a:t>
            </a:r>
            <a:endParaRPr kumimoji="1" lang="ja-JP" altLang="en-US" sz="1400" dirty="0"/>
          </a:p>
        </p:txBody>
      </p:sp>
      <p:sp>
        <p:nvSpPr>
          <p:cNvPr id="18" name="テキスト ボックス 17"/>
          <p:cNvSpPr txBox="1"/>
          <p:nvPr/>
        </p:nvSpPr>
        <p:spPr>
          <a:xfrm>
            <a:off x="5071348" y="4365177"/>
            <a:ext cx="3758327" cy="507831"/>
          </a:xfrm>
          <a:prstGeom prst="rect">
            <a:avLst/>
          </a:prstGeom>
          <a:noFill/>
          <a:ln w="28575">
            <a:noFill/>
            <a:prstDash val="solid"/>
          </a:ln>
          <a:effectLst/>
        </p:spPr>
        <p:txBody>
          <a:bodyPr wrap="square" rtlCol="0">
            <a:spAutoFit/>
          </a:bodyPr>
          <a:lstStyle/>
          <a:p>
            <a:pPr marL="108000" indent="-108000"/>
            <a:r>
              <a:rPr lang="ja-JP" altLang="en-US" sz="900" dirty="0" smtClean="0"/>
              <a:t>＊「連動して選択」とは、例えば、「</a:t>
            </a:r>
            <a:r>
              <a:rPr lang="en-US" altLang="ja-JP" sz="900" dirty="0" smtClean="0"/>
              <a:t>4-12</a:t>
            </a:r>
            <a:r>
              <a:rPr lang="ja-JP" altLang="en-US" sz="900" dirty="0" smtClean="0"/>
              <a:t>ひどい物忘れ」が「ある」の場合に、「</a:t>
            </a:r>
            <a:r>
              <a:rPr lang="en-US" altLang="ja-JP" sz="900" dirty="0" smtClean="0"/>
              <a:t>3-4</a:t>
            </a:r>
            <a:r>
              <a:rPr lang="ja-JP" altLang="en-US" sz="900" dirty="0" smtClean="0"/>
              <a:t>短期記憶」で、必ず「できない」と判断する、もしくは、「できない」の判断をすることがあることを指す</a:t>
            </a:r>
            <a:endParaRPr kumimoji="1" lang="ja-JP" altLang="en-US" sz="900" dirty="0"/>
          </a:p>
        </p:txBody>
      </p:sp>
    </p:spTree>
    <p:extLst>
      <p:ext uri="{BB962C8B-B14F-4D97-AF65-F5344CB8AC3E}">
        <p14:creationId xmlns:p14="http://schemas.microsoft.com/office/powerpoint/2010/main" val="1301590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393700" y="1333500"/>
            <a:ext cx="8382000" cy="3238500"/>
          </a:xfrm>
          <a:prstGeom prst="rect">
            <a:avLst/>
          </a:prstGeom>
          <a:solidFill>
            <a:srgbClr val="E7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22" name="Rectangle 2"/>
          <p:cNvSpPr>
            <a:spLocks noGrp="1" noChangeArrowheads="1"/>
          </p:cNvSpPr>
          <p:nvPr>
            <p:ph type="title"/>
          </p:nvPr>
        </p:nvSpPr>
        <p:spPr/>
        <p:txBody>
          <a:bodyPr/>
          <a:lstStyle/>
          <a:p>
            <a:pPr eaLnBrk="1" hangingPunct="1"/>
            <a:r>
              <a:rPr lang="en-US" altLang="ja-JP" sz="2800" dirty="0" smtClean="0"/>
              <a:t>Ⅵ</a:t>
            </a:r>
            <a:r>
              <a:rPr lang="ja-JP" altLang="en-US" sz="2800" dirty="0" err="1" smtClean="0"/>
              <a:t>．</a:t>
            </a:r>
            <a:r>
              <a:rPr lang="ja-JP" altLang="en-US" sz="2800" dirty="0" smtClean="0"/>
              <a:t>認定調査の見直し事例（自治体Ａ）</a:t>
            </a:r>
            <a:endParaRPr lang="ja-JP" altLang="en-US" sz="3200" dirty="0" smtClean="0"/>
          </a:p>
        </p:txBody>
      </p:sp>
      <p:sp>
        <p:nvSpPr>
          <p:cNvPr id="4" name="テキスト ボックス 3"/>
          <p:cNvSpPr txBox="1"/>
          <p:nvPr/>
        </p:nvSpPr>
        <p:spPr>
          <a:xfrm>
            <a:off x="5206999" y="1973624"/>
            <a:ext cx="3355975" cy="2045926"/>
          </a:xfrm>
          <a:prstGeom prst="foldedCorner">
            <a:avLst/>
          </a:prstGeom>
          <a:solidFill>
            <a:schemeClr val="bg1"/>
          </a:solidFill>
          <a:ln w="12700">
            <a:solidFill>
              <a:schemeClr val="bg1">
                <a:lumMod val="50000"/>
              </a:schemeClr>
            </a:solidFill>
          </a:ln>
        </p:spPr>
        <p:txBody>
          <a:bodyPr wrap="square" rtlCol="0">
            <a:noAutofit/>
          </a:bodyPr>
          <a:lstStyle/>
          <a:p>
            <a:pPr marL="180000" indent="-180000" algn="ctr">
              <a:lnSpc>
                <a:spcPct val="110000"/>
              </a:lnSpc>
              <a:spcAft>
                <a:spcPts val="1200"/>
              </a:spcAft>
            </a:pPr>
            <a:endParaRPr lang="en-US" altLang="ja-JP" sz="1400" dirty="0" smtClean="0"/>
          </a:p>
          <a:p>
            <a:pPr marL="180000" indent="-180000" algn="ctr">
              <a:lnSpc>
                <a:spcPct val="110000"/>
              </a:lnSpc>
              <a:spcAft>
                <a:spcPts val="0"/>
              </a:spcAft>
            </a:pPr>
            <a:r>
              <a:rPr lang="ja-JP" altLang="en-US" sz="1400" dirty="0" smtClean="0"/>
              <a:t> 「</a:t>
            </a:r>
            <a:r>
              <a:rPr lang="en-US" altLang="ja-JP" sz="1400" dirty="0" smtClean="0"/>
              <a:t>1-1</a:t>
            </a:r>
            <a:r>
              <a:rPr lang="ja-JP" altLang="en-US" sz="1400" dirty="0" smtClean="0"/>
              <a:t>麻痺等の有無（下肢）」（左）の「あり」</a:t>
            </a:r>
            <a:endParaRPr lang="en-US" altLang="ja-JP" sz="1400" dirty="0" smtClean="0"/>
          </a:p>
          <a:p>
            <a:pPr marL="180000" indent="-180000" algn="ctr">
              <a:lnSpc>
                <a:spcPct val="110000"/>
              </a:lnSpc>
              <a:spcAft>
                <a:spcPts val="300"/>
              </a:spcAft>
            </a:pPr>
            <a:r>
              <a:rPr lang="ja-JP" altLang="en-US" sz="1400" dirty="0" smtClean="0">
                <a:solidFill>
                  <a:srgbClr val="C00000"/>
                </a:solidFill>
                <a:latin typeface="HGPｺﾞｼｯｸE" pitchFamily="50" charset="-128"/>
                <a:ea typeface="HGPｺﾞｼｯｸE" pitchFamily="50" charset="-128"/>
              </a:rPr>
              <a:t>平均値</a:t>
            </a:r>
            <a:r>
              <a:rPr lang="en-US" altLang="ja-JP" sz="1400" dirty="0" smtClean="0">
                <a:solidFill>
                  <a:srgbClr val="C00000"/>
                </a:solidFill>
                <a:latin typeface="HGPｺﾞｼｯｸE" pitchFamily="50" charset="-128"/>
                <a:ea typeface="HGPｺﾞｼｯｸE" pitchFamily="50" charset="-128"/>
              </a:rPr>
              <a:t>+2σ</a:t>
            </a:r>
            <a:r>
              <a:rPr lang="ja-JP" altLang="en-US" sz="1400" dirty="0" smtClean="0">
                <a:solidFill>
                  <a:srgbClr val="C00000"/>
                </a:solidFill>
                <a:latin typeface="HGPｺﾞｼｯｸE" pitchFamily="50" charset="-128"/>
                <a:ea typeface="HGPｺﾞｼｯｸE" pitchFamily="50" charset="-128"/>
              </a:rPr>
              <a:t>以上</a:t>
            </a:r>
            <a:endParaRPr lang="en-US" altLang="ja-JP" sz="1400" dirty="0" smtClean="0">
              <a:solidFill>
                <a:srgbClr val="C00000"/>
              </a:solidFill>
              <a:latin typeface="HGPｺﾞｼｯｸE" pitchFamily="50" charset="-128"/>
              <a:ea typeface="HGPｺﾞｼｯｸE" pitchFamily="50" charset="-128"/>
            </a:endParaRPr>
          </a:p>
          <a:p>
            <a:pPr marL="180000" indent="-180000" algn="ctr">
              <a:lnSpc>
                <a:spcPct val="110000"/>
              </a:lnSpc>
              <a:spcAft>
                <a:spcPts val="0"/>
              </a:spcAft>
            </a:pPr>
            <a:r>
              <a:rPr lang="ja-JP" altLang="en-US" sz="1400" dirty="0" smtClean="0"/>
              <a:t> 「</a:t>
            </a:r>
            <a:r>
              <a:rPr lang="en-US" altLang="ja-JP" sz="1400" dirty="0" smtClean="0"/>
              <a:t>1-1</a:t>
            </a:r>
            <a:r>
              <a:rPr lang="ja-JP" altLang="en-US" sz="1400" dirty="0" smtClean="0"/>
              <a:t>麻痺等の有無（下肢）」（右）の「あり」</a:t>
            </a:r>
            <a:endParaRPr lang="en-US" altLang="ja-JP" sz="1400" dirty="0" smtClean="0"/>
          </a:p>
          <a:p>
            <a:pPr marL="180000" indent="-180000" algn="ctr">
              <a:lnSpc>
                <a:spcPct val="110000"/>
              </a:lnSpc>
              <a:spcAft>
                <a:spcPts val="300"/>
              </a:spcAft>
            </a:pPr>
            <a:r>
              <a:rPr lang="ja-JP" altLang="en-US" sz="1400" dirty="0" smtClean="0">
                <a:solidFill>
                  <a:srgbClr val="C00000"/>
                </a:solidFill>
                <a:latin typeface="HGPｺﾞｼｯｸE" pitchFamily="50" charset="-128"/>
                <a:ea typeface="HGPｺﾞｼｯｸE" pitchFamily="50" charset="-128"/>
              </a:rPr>
              <a:t>平均値</a:t>
            </a:r>
            <a:r>
              <a:rPr lang="en-US" altLang="ja-JP" sz="1400" dirty="0" smtClean="0">
                <a:solidFill>
                  <a:srgbClr val="C00000"/>
                </a:solidFill>
                <a:latin typeface="HGPｺﾞｼｯｸE" pitchFamily="50" charset="-128"/>
                <a:ea typeface="HGPｺﾞｼｯｸE" pitchFamily="50" charset="-128"/>
              </a:rPr>
              <a:t>+2σ</a:t>
            </a:r>
            <a:r>
              <a:rPr lang="ja-JP" altLang="en-US" sz="1400" dirty="0" smtClean="0">
                <a:solidFill>
                  <a:srgbClr val="C00000"/>
                </a:solidFill>
                <a:latin typeface="HGPｺﾞｼｯｸE" pitchFamily="50" charset="-128"/>
                <a:ea typeface="HGPｺﾞｼｯｸE" pitchFamily="50" charset="-128"/>
              </a:rPr>
              <a:t>以上</a:t>
            </a:r>
            <a:endParaRPr lang="en-US" altLang="ja-JP" sz="1400" dirty="0" smtClean="0">
              <a:solidFill>
                <a:srgbClr val="C00000"/>
              </a:solidFill>
              <a:latin typeface="HGPｺﾞｼｯｸE" pitchFamily="50" charset="-128"/>
              <a:ea typeface="HGPｺﾞｼｯｸE" pitchFamily="50" charset="-128"/>
            </a:endParaRPr>
          </a:p>
          <a:p>
            <a:pPr marL="180000" indent="-180000" algn="ctr">
              <a:lnSpc>
                <a:spcPct val="110000"/>
              </a:lnSpc>
              <a:spcAft>
                <a:spcPts val="0"/>
              </a:spcAft>
            </a:pPr>
            <a:r>
              <a:rPr kumimoji="1" lang="ja-JP" altLang="en-US" sz="1400" dirty="0" smtClean="0"/>
              <a:t>「</a:t>
            </a:r>
            <a:r>
              <a:rPr kumimoji="1" lang="en-US" altLang="ja-JP" sz="1400" dirty="0" smtClean="0"/>
              <a:t>3-4</a:t>
            </a:r>
            <a:r>
              <a:rPr kumimoji="1" lang="ja-JP" altLang="en-US" sz="1400" dirty="0" smtClean="0"/>
              <a:t>短期記憶」の「で</a:t>
            </a:r>
            <a:r>
              <a:rPr lang="ja-JP" altLang="en-US" sz="1400" dirty="0" smtClean="0"/>
              <a:t>きない」の選択率</a:t>
            </a:r>
            <a:endParaRPr lang="en-US" altLang="ja-JP" sz="1400" dirty="0" smtClean="0"/>
          </a:p>
          <a:p>
            <a:pPr marL="180000" indent="-180000" algn="ctr">
              <a:lnSpc>
                <a:spcPct val="110000"/>
              </a:lnSpc>
              <a:spcAft>
                <a:spcPts val="300"/>
              </a:spcAft>
            </a:pPr>
            <a:r>
              <a:rPr lang="ja-JP" altLang="en-US" sz="1400" dirty="0" smtClean="0">
                <a:solidFill>
                  <a:srgbClr val="0070C0"/>
                </a:solidFill>
                <a:latin typeface="HGPｺﾞｼｯｸE" pitchFamily="50" charset="-128"/>
                <a:ea typeface="HGPｺﾞｼｯｸE" pitchFamily="50" charset="-128"/>
              </a:rPr>
              <a:t>平均値</a:t>
            </a:r>
            <a:r>
              <a:rPr lang="en-US" altLang="ja-JP" sz="1400" dirty="0" smtClean="0">
                <a:solidFill>
                  <a:srgbClr val="0070C0"/>
                </a:solidFill>
                <a:latin typeface="HGPｺﾞｼｯｸE" pitchFamily="50" charset="-128"/>
                <a:ea typeface="HGPｺﾞｼｯｸE" pitchFamily="50" charset="-128"/>
              </a:rPr>
              <a:t>+σ</a:t>
            </a:r>
            <a:r>
              <a:rPr lang="ja-JP" altLang="en-US" sz="1400" dirty="0" smtClean="0">
                <a:solidFill>
                  <a:srgbClr val="0070C0"/>
                </a:solidFill>
                <a:latin typeface="HGPｺﾞｼｯｸE" pitchFamily="50" charset="-128"/>
                <a:ea typeface="HGPｺﾞｼｯｸE" pitchFamily="50" charset="-128"/>
              </a:rPr>
              <a:t>以上</a:t>
            </a:r>
            <a:endParaRPr kumimoji="1" lang="ja-JP" altLang="en-US" sz="1400" dirty="0">
              <a:solidFill>
                <a:srgbClr val="0070C0"/>
              </a:solidFill>
              <a:latin typeface="HGPｺﾞｼｯｸE" pitchFamily="50" charset="-128"/>
              <a:ea typeface="HGPｺﾞｼｯｸE" pitchFamily="50" charset="-128"/>
            </a:endParaRPr>
          </a:p>
        </p:txBody>
      </p:sp>
      <p:sp>
        <p:nvSpPr>
          <p:cNvPr id="5" name="テキスト ボックス 4"/>
          <p:cNvSpPr txBox="1"/>
          <p:nvPr/>
        </p:nvSpPr>
        <p:spPr>
          <a:xfrm>
            <a:off x="811213" y="5101272"/>
            <a:ext cx="7546975" cy="1311128"/>
          </a:xfrm>
          <a:prstGeom prst="rect">
            <a:avLst/>
          </a:prstGeom>
          <a:solidFill>
            <a:schemeClr val="bg1"/>
          </a:solidFill>
          <a:ln w="19050">
            <a:solidFill>
              <a:srgbClr val="FF8585"/>
            </a:solidFill>
          </a:ln>
        </p:spPr>
        <p:txBody>
          <a:bodyPr wrap="square" rtlCol="0">
            <a:spAutoFit/>
          </a:bodyPr>
          <a:lstStyle/>
          <a:p>
            <a:pPr>
              <a:lnSpc>
                <a:spcPct val="110000"/>
              </a:lnSpc>
            </a:pPr>
            <a:r>
              <a:rPr lang="ja-JP" altLang="en-US" dirty="0" smtClean="0"/>
              <a:t>都道府県研修の受講をきっかけに、認定調査の見直しとして、</a:t>
            </a:r>
            <a:endParaRPr lang="en-US" altLang="ja-JP" dirty="0" smtClean="0"/>
          </a:p>
          <a:p>
            <a:pPr marL="360000" indent="-360000">
              <a:lnSpc>
                <a:spcPct val="110000"/>
              </a:lnSpc>
              <a:buFont typeface="Wingdings" pitchFamily="2" charset="2"/>
              <a:buChar char="u"/>
            </a:pPr>
            <a:r>
              <a:rPr lang="ja-JP" altLang="en-US" dirty="0" smtClean="0"/>
              <a:t>調査方法に係る意見交換会を実施</a:t>
            </a:r>
            <a:endParaRPr lang="en-US" altLang="ja-JP" dirty="0" smtClean="0"/>
          </a:p>
          <a:p>
            <a:pPr marL="360000" indent="-360000">
              <a:lnSpc>
                <a:spcPct val="110000"/>
              </a:lnSpc>
              <a:buFont typeface="Wingdings" pitchFamily="2" charset="2"/>
              <a:buChar char="u"/>
            </a:pPr>
            <a:r>
              <a:rPr lang="ja-JP" altLang="en-US" dirty="0" smtClean="0"/>
              <a:t>認定調査員の退職・新規雇用により多くの調査員が入れ替わったため、新たな調査体制で調査方法や判断基準等を共有</a:t>
            </a:r>
            <a:endParaRPr kumimoji="1" lang="ja-JP" altLang="en-US" dirty="0"/>
          </a:p>
        </p:txBody>
      </p:sp>
      <p:sp>
        <p:nvSpPr>
          <p:cNvPr id="6" name="二等辺三角形 5"/>
          <p:cNvSpPr/>
          <p:nvPr/>
        </p:nvSpPr>
        <p:spPr>
          <a:xfrm flipV="1">
            <a:off x="2387600" y="4646052"/>
            <a:ext cx="4394200" cy="381168"/>
          </a:xfrm>
          <a:prstGeom prst="triangl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226050" y="2011724"/>
            <a:ext cx="3155950" cy="329321"/>
          </a:xfrm>
          <a:prstGeom prst="rect">
            <a:avLst/>
          </a:prstGeom>
          <a:noFill/>
          <a:ln w="19050">
            <a:noFill/>
          </a:ln>
        </p:spPr>
        <p:txBody>
          <a:bodyPr wrap="square" rtlCol="0">
            <a:spAutoFit/>
          </a:bodyPr>
          <a:lstStyle/>
          <a:p>
            <a:pPr marL="180000" indent="-180000" algn="ctr">
              <a:lnSpc>
                <a:spcPct val="110000"/>
              </a:lnSpc>
              <a:spcAft>
                <a:spcPts val="600"/>
              </a:spcAft>
            </a:pPr>
            <a:r>
              <a:rPr kumimoji="1" lang="ja-JP" altLang="en-US" sz="1400" dirty="0" smtClean="0">
                <a:latin typeface="HGPｺﾞｼｯｸE" pitchFamily="50" charset="-128"/>
                <a:ea typeface="HGPｺﾞｼｯｸE" pitchFamily="50" charset="-128"/>
              </a:rPr>
              <a:t>－　</a:t>
            </a:r>
            <a:r>
              <a:rPr kumimoji="1" lang="en-US" altLang="ja-JP" sz="1400" dirty="0" smtClean="0">
                <a:latin typeface="HGPｺﾞｼｯｸE" pitchFamily="50" charset="-128"/>
                <a:ea typeface="HGPｺﾞｼｯｸE" pitchFamily="50" charset="-128"/>
              </a:rPr>
              <a:t>2014</a:t>
            </a:r>
            <a:r>
              <a:rPr kumimoji="1" lang="ja-JP" altLang="en-US" sz="1400" dirty="0" smtClean="0">
                <a:latin typeface="HGPｺﾞｼｯｸE" pitchFamily="50" charset="-128"/>
                <a:ea typeface="HGPｺﾞｼｯｸE" pitchFamily="50" charset="-128"/>
              </a:rPr>
              <a:t>年時点での選択率　－</a:t>
            </a:r>
            <a:endParaRPr kumimoji="1" lang="ja-JP" altLang="en-US" sz="1400" dirty="0">
              <a:latin typeface="HGPｺﾞｼｯｸE" pitchFamily="50" charset="-128"/>
              <a:ea typeface="HGPｺﾞｼｯｸE" pitchFamily="50" charset="-128"/>
            </a:endParaRPr>
          </a:p>
        </p:txBody>
      </p:sp>
      <p:sp>
        <p:nvSpPr>
          <p:cNvPr id="10" name="テキスト ボックス 9"/>
          <p:cNvSpPr txBox="1"/>
          <p:nvPr/>
        </p:nvSpPr>
        <p:spPr>
          <a:xfrm>
            <a:off x="668784" y="1670739"/>
            <a:ext cx="4309616" cy="2773067"/>
          </a:xfrm>
          <a:prstGeom prst="rect">
            <a:avLst/>
          </a:prstGeom>
          <a:solidFill>
            <a:schemeClr val="bg1"/>
          </a:solidFill>
          <a:ln w="19050">
            <a:noFill/>
            <a:prstDash val="sysDot"/>
          </a:ln>
        </p:spPr>
        <p:txBody>
          <a:bodyPr wrap="square" rtlCol="0">
            <a:spAutoFit/>
          </a:bodyPr>
          <a:lstStyle/>
          <a:p>
            <a:pPr marL="180000" indent="-180000">
              <a:lnSpc>
                <a:spcPct val="130000"/>
              </a:lnSpc>
            </a:pPr>
            <a:endParaRPr kumimoji="1" lang="en-US" altLang="ja-JP" sz="800" dirty="0" smtClean="0"/>
          </a:p>
          <a:p>
            <a:pPr marL="180000" indent="-180000">
              <a:lnSpc>
                <a:spcPct val="130000"/>
              </a:lnSpc>
            </a:pPr>
            <a:r>
              <a:rPr kumimoji="1" lang="ja-JP" altLang="en-US" sz="1400" dirty="0" smtClean="0"/>
              <a:t>下肢麻痺</a:t>
            </a:r>
            <a:endParaRPr kumimoji="1" lang="en-US" altLang="ja-JP" sz="1400" dirty="0" smtClean="0"/>
          </a:p>
          <a:p>
            <a:pPr marL="180000" indent="-180000">
              <a:lnSpc>
                <a:spcPct val="130000"/>
              </a:lnSpc>
              <a:buFont typeface="Wingdings" pitchFamily="2" charset="2"/>
              <a:buChar char="Ø"/>
            </a:pPr>
            <a:r>
              <a:rPr kumimoji="1" lang="ja-JP" altLang="en-US" sz="1400" dirty="0" smtClean="0"/>
              <a:t>（挙上角度）テキストのイラストにあるような水平までの下肢の挙上を基準にしていた</a:t>
            </a:r>
            <a:endParaRPr lang="en-US" altLang="ja-JP" sz="1400" dirty="0" smtClean="0"/>
          </a:p>
          <a:p>
            <a:pPr marL="180000" indent="-180000">
              <a:lnSpc>
                <a:spcPct val="130000"/>
              </a:lnSpc>
              <a:buFont typeface="Wingdings" pitchFamily="2" charset="2"/>
              <a:buChar char="Ø"/>
            </a:pPr>
            <a:r>
              <a:rPr lang="ja-JP" altLang="en-US" sz="1400" dirty="0" smtClean="0"/>
              <a:t>（静止状態）下肢の震えなどがみられる場合は、「麻痺あり」と判断していた可能性がある</a:t>
            </a:r>
            <a:endParaRPr lang="en-US" altLang="ja-JP" sz="1400" dirty="0" smtClean="0"/>
          </a:p>
          <a:p>
            <a:pPr marL="180000" indent="-180000">
              <a:lnSpc>
                <a:spcPct val="130000"/>
              </a:lnSpc>
              <a:buFont typeface="Wingdings" pitchFamily="2" charset="2"/>
              <a:buChar char="Ø"/>
            </a:pPr>
            <a:r>
              <a:rPr kumimoji="1" lang="ja-JP" altLang="en-US" sz="1400" dirty="0" smtClean="0"/>
              <a:t>（確認動作）下肢を水平位置に挙上する</a:t>
            </a:r>
            <a:r>
              <a:rPr lang="ja-JP" altLang="en-US" sz="1400" dirty="0" smtClean="0"/>
              <a:t>ため</a:t>
            </a:r>
            <a:r>
              <a:rPr kumimoji="1" lang="ja-JP" altLang="en-US" sz="1400" dirty="0" smtClean="0"/>
              <a:t>に、もたれている場合、「麻痺あり」と判断していた</a:t>
            </a:r>
            <a:endParaRPr kumimoji="1" lang="en-US" altLang="ja-JP" sz="1400" dirty="0" smtClean="0"/>
          </a:p>
          <a:p>
            <a:pPr marL="180000" indent="-180000">
              <a:lnSpc>
                <a:spcPct val="130000"/>
              </a:lnSpc>
            </a:pPr>
            <a:r>
              <a:rPr lang="ja-JP" altLang="en-US" sz="1400" dirty="0" smtClean="0"/>
              <a:t>短期記憶</a:t>
            </a:r>
            <a:endParaRPr kumimoji="1" lang="en-US" altLang="ja-JP" sz="1400" dirty="0" smtClean="0"/>
          </a:p>
          <a:p>
            <a:pPr marL="180000" indent="-180000">
              <a:lnSpc>
                <a:spcPct val="130000"/>
              </a:lnSpc>
              <a:buFont typeface="Wingdings" pitchFamily="2" charset="2"/>
              <a:buChar char="Ø"/>
            </a:pPr>
            <a:r>
              <a:rPr kumimoji="1" lang="ja-JP" altLang="en-US" sz="1400" dirty="0" smtClean="0"/>
              <a:t>３品提示を毎回実施していた</a:t>
            </a:r>
            <a:endParaRPr kumimoji="1" lang="ja-JP" altLang="en-US" sz="1400" dirty="0"/>
          </a:p>
        </p:txBody>
      </p:sp>
      <p:sp>
        <p:nvSpPr>
          <p:cNvPr id="12" name="テキスト ボックス 11"/>
          <p:cNvSpPr txBox="1"/>
          <p:nvPr/>
        </p:nvSpPr>
        <p:spPr>
          <a:xfrm>
            <a:off x="978799" y="1430361"/>
            <a:ext cx="3694801" cy="429054"/>
          </a:xfrm>
          <a:prstGeom prst="roundRect">
            <a:avLst/>
          </a:prstGeom>
          <a:solidFill>
            <a:schemeClr val="bg1">
              <a:lumMod val="85000"/>
            </a:schemeClr>
          </a:solidFill>
          <a:ln w="28575">
            <a:noFill/>
          </a:ln>
        </p:spPr>
        <p:txBody>
          <a:bodyPr wrap="square" rtlCol="0">
            <a:spAutoFit/>
          </a:bodyPr>
          <a:lstStyle/>
          <a:p>
            <a:pPr marL="180000" indent="-180000" algn="ctr">
              <a:lnSpc>
                <a:spcPct val="120000"/>
              </a:lnSpc>
            </a:pPr>
            <a:r>
              <a:rPr kumimoji="1" lang="ja-JP" altLang="en-US" sz="1600" b="1" dirty="0" smtClean="0"/>
              <a:t>見直し前の調査方法・判断基準</a:t>
            </a:r>
            <a:endParaRPr kumimoji="1" lang="ja-JP" altLang="en-US" sz="1600" b="1" dirty="0"/>
          </a:p>
        </p:txBody>
      </p:sp>
    </p:spTree>
    <p:extLst>
      <p:ext uri="{BB962C8B-B14F-4D97-AF65-F5344CB8AC3E}">
        <p14:creationId xmlns:p14="http://schemas.microsoft.com/office/powerpoint/2010/main" val="1818141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681537" y="1895475"/>
            <a:ext cx="4156690" cy="3871211"/>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393699" y="1843486"/>
            <a:ext cx="4125356" cy="3996911"/>
          </a:xfrm>
          <a:prstGeom prst="rect">
            <a:avLst/>
          </a:prstGeom>
          <a:noFill/>
          <a:ln w="9525">
            <a:noFill/>
            <a:miter lim="800000"/>
            <a:headEnd/>
            <a:tailEnd/>
          </a:ln>
          <a:effectLst/>
        </p:spPr>
      </p:pic>
      <p:sp>
        <p:nvSpPr>
          <p:cNvPr id="5122" name="Rectangle 2"/>
          <p:cNvSpPr>
            <a:spLocks noGrp="1" noChangeArrowheads="1"/>
          </p:cNvSpPr>
          <p:nvPr>
            <p:ph type="title"/>
          </p:nvPr>
        </p:nvSpPr>
        <p:spPr/>
        <p:txBody>
          <a:bodyPr/>
          <a:lstStyle/>
          <a:p>
            <a:pPr eaLnBrk="1" hangingPunct="1"/>
            <a:r>
              <a:rPr lang="en-US" altLang="ja-JP" sz="2600" dirty="0" smtClean="0"/>
              <a:t>Ⅵ-1</a:t>
            </a:r>
            <a:r>
              <a:rPr lang="ja-JP" altLang="en-US" sz="2600" dirty="0" err="1" smtClean="0"/>
              <a:t>．</a:t>
            </a:r>
            <a:r>
              <a:rPr lang="ja-JP" altLang="en-US" sz="2600" dirty="0" smtClean="0"/>
              <a:t>認定調査の見直し事例（自治体</a:t>
            </a:r>
            <a:r>
              <a:rPr lang="en-US" altLang="ja-JP" sz="2600" dirty="0" smtClean="0"/>
              <a:t>A</a:t>
            </a:r>
            <a:r>
              <a:rPr lang="ja-JP" altLang="en-US" sz="2600" dirty="0" smtClean="0"/>
              <a:t>）</a:t>
            </a:r>
            <a:r>
              <a:rPr lang="ja-JP" altLang="en-US" sz="1800" dirty="0" smtClean="0"/>
              <a:t>－選択率の変化</a:t>
            </a:r>
          </a:p>
        </p:txBody>
      </p:sp>
      <p:sp>
        <p:nvSpPr>
          <p:cNvPr id="6" name="テキスト ボックス 5"/>
          <p:cNvSpPr txBox="1"/>
          <p:nvPr/>
        </p:nvSpPr>
        <p:spPr>
          <a:xfrm>
            <a:off x="1190280" y="1294524"/>
            <a:ext cx="3057247" cy="584775"/>
          </a:xfrm>
          <a:prstGeom prst="rect">
            <a:avLst/>
          </a:prstGeom>
          <a:noFill/>
        </p:spPr>
        <p:txBody>
          <a:bodyPr wrap="none" rtlCol="0">
            <a:spAutoFit/>
          </a:bodyPr>
          <a:lstStyle/>
          <a:p>
            <a:pPr algn="ctr"/>
            <a:r>
              <a:rPr lang="ja-JP" altLang="en-US" sz="1600" dirty="0" smtClean="0"/>
              <a:t>認定調査の見直しによる</a:t>
            </a:r>
            <a:endParaRPr lang="en-US" altLang="ja-JP" sz="1600" dirty="0" smtClean="0"/>
          </a:p>
          <a:p>
            <a:pPr algn="ctr"/>
            <a:r>
              <a:rPr lang="ja-JP" altLang="en-US" sz="1600" dirty="0" smtClean="0"/>
              <a:t>「下肢麻痺（左）」の選択率の変化</a:t>
            </a:r>
            <a:endParaRPr lang="en-US" altLang="ja-JP" sz="1600" dirty="0" smtClean="0"/>
          </a:p>
        </p:txBody>
      </p:sp>
      <p:sp>
        <p:nvSpPr>
          <p:cNvPr id="8" name="テキスト ボックス 7"/>
          <p:cNvSpPr txBox="1"/>
          <p:nvPr/>
        </p:nvSpPr>
        <p:spPr>
          <a:xfrm>
            <a:off x="5561021" y="1294524"/>
            <a:ext cx="2646878" cy="584775"/>
          </a:xfrm>
          <a:prstGeom prst="rect">
            <a:avLst/>
          </a:prstGeom>
          <a:noFill/>
        </p:spPr>
        <p:txBody>
          <a:bodyPr wrap="none" rtlCol="0">
            <a:spAutoFit/>
          </a:bodyPr>
          <a:lstStyle/>
          <a:p>
            <a:pPr algn="ctr"/>
            <a:r>
              <a:rPr lang="ja-JP" altLang="en-US" sz="1600" dirty="0" smtClean="0"/>
              <a:t>認定調査の見直しによる</a:t>
            </a:r>
            <a:endParaRPr lang="en-US" altLang="ja-JP" sz="1600" dirty="0" smtClean="0"/>
          </a:p>
          <a:p>
            <a:pPr algn="ctr"/>
            <a:r>
              <a:rPr lang="ja-JP" altLang="en-US" sz="1600" dirty="0" smtClean="0"/>
              <a:t>「短期記憶」の選択率の変化</a:t>
            </a:r>
            <a:endParaRPr lang="en-US" altLang="ja-JP" sz="1600" dirty="0" smtClean="0"/>
          </a:p>
        </p:txBody>
      </p:sp>
      <p:sp>
        <p:nvSpPr>
          <p:cNvPr id="10" name="角丸四角形 9"/>
          <p:cNvSpPr/>
          <p:nvPr/>
        </p:nvSpPr>
        <p:spPr>
          <a:xfrm>
            <a:off x="1422400" y="2476500"/>
            <a:ext cx="2425700" cy="685800"/>
          </a:xfrm>
          <a:prstGeom prst="roundRect">
            <a:avLst/>
          </a:prstGeom>
          <a:noFill/>
          <a:ln w="38100">
            <a:solidFill>
              <a:srgbClr val="FF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435100" y="3479800"/>
            <a:ext cx="1282700" cy="635000"/>
          </a:xfrm>
          <a:prstGeom prst="roundRect">
            <a:avLst/>
          </a:prstGeom>
          <a:noFill/>
          <a:ln w="38100">
            <a:solidFill>
              <a:srgbClr val="FF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4" name="角丸四角形 13"/>
          <p:cNvSpPr/>
          <p:nvPr/>
        </p:nvSpPr>
        <p:spPr>
          <a:xfrm>
            <a:off x="5759450" y="2451100"/>
            <a:ext cx="1574800" cy="685800"/>
          </a:xfrm>
          <a:prstGeom prst="roundRect">
            <a:avLst/>
          </a:prstGeom>
          <a:noFill/>
          <a:ln w="38100">
            <a:solidFill>
              <a:srgbClr val="FF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762625" y="3394075"/>
            <a:ext cx="1155700" cy="685800"/>
          </a:xfrm>
          <a:prstGeom prst="roundRect">
            <a:avLst/>
          </a:prstGeom>
          <a:noFill/>
          <a:ln w="38100">
            <a:solidFill>
              <a:srgbClr val="FF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rot="3827267">
            <a:off x="3011560" y="3009459"/>
            <a:ext cx="431800" cy="938842"/>
          </a:xfrm>
          <a:prstGeom prst="downArrow">
            <a:avLst/>
          </a:prstGeom>
          <a:solidFill>
            <a:srgbClr val="FF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rot="2022977">
            <a:off x="6808523" y="3024304"/>
            <a:ext cx="431800" cy="692256"/>
          </a:xfrm>
          <a:prstGeom prst="downArrow">
            <a:avLst/>
          </a:prstGeom>
          <a:solidFill>
            <a:srgbClr val="FF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082800" y="5334000"/>
            <a:ext cx="660400" cy="317500"/>
          </a:xfrm>
          <a:prstGeom prst="rect">
            <a:avLst/>
          </a:prstGeom>
          <a:noFill/>
          <a:ln w="19050">
            <a:solidFill>
              <a:srgbClr val="FF858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210300" y="5324475"/>
            <a:ext cx="927100" cy="317500"/>
          </a:xfrm>
          <a:prstGeom prst="rect">
            <a:avLst/>
          </a:prstGeom>
          <a:noFill/>
          <a:ln w="19050">
            <a:solidFill>
              <a:srgbClr val="FF858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353644" y="5790324"/>
            <a:ext cx="6405921" cy="646331"/>
          </a:xfrm>
          <a:prstGeom prst="rect">
            <a:avLst/>
          </a:prstGeom>
          <a:noFill/>
        </p:spPr>
        <p:txBody>
          <a:bodyPr wrap="none" rtlCol="0">
            <a:spAutoFit/>
          </a:bodyPr>
          <a:lstStyle/>
          <a:p>
            <a:r>
              <a:rPr lang="ja-JP" altLang="en-US" dirty="0" smtClean="0"/>
              <a:t>「下肢麻痺（左）」の「あり」、「短期記憶」の「できない」の選択率が</a:t>
            </a:r>
            <a:endParaRPr lang="en-US" altLang="ja-JP" dirty="0" smtClean="0"/>
          </a:p>
          <a:p>
            <a:r>
              <a:rPr lang="ja-JP" altLang="en-US" dirty="0" smtClean="0"/>
              <a:t>全国と同水準まで低下</a:t>
            </a:r>
            <a:endParaRPr lang="en-US" altLang="ja-JP" dirty="0" smtClean="0"/>
          </a:p>
        </p:txBody>
      </p:sp>
      <p:sp>
        <p:nvSpPr>
          <p:cNvPr id="21" name="テキスト ボックス 20"/>
          <p:cNvSpPr txBox="1"/>
          <p:nvPr/>
        </p:nvSpPr>
        <p:spPr>
          <a:xfrm>
            <a:off x="1687555" y="6461670"/>
            <a:ext cx="2549165" cy="258532"/>
          </a:xfrm>
          <a:prstGeom prst="rect">
            <a:avLst/>
          </a:prstGeom>
          <a:noFill/>
        </p:spPr>
        <p:txBody>
          <a:bodyPr wrap="square" rtlCol="0">
            <a:spAutoFit/>
          </a:bodyPr>
          <a:lstStyle/>
          <a:p>
            <a:pPr>
              <a:lnSpc>
                <a:spcPct val="120000"/>
              </a:lnSpc>
            </a:pPr>
            <a:r>
              <a:rPr kumimoji="1" lang="en-US" altLang="ja-JP" sz="900" dirty="0" smtClean="0"/>
              <a:t>※</a:t>
            </a:r>
            <a:r>
              <a:rPr kumimoji="1" lang="ja-JP" altLang="en-US" sz="900" dirty="0" smtClean="0"/>
              <a:t>下肢麻痺（右）もほぼ同様の変化を示した</a:t>
            </a:r>
            <a:endParaRPr kumimoji="1" lang="ja-JP" altLang="en-US" sz="900" dirty="0"/>
          </a:p>
        </p:txBody>
      </p:sp>
      <p:cxnSp>
        <p:nvCxnSpPr>
          <p:cNvPr id="25" name="直線コネクタ 24"/>
          <p:cNvCxnSpPr/>
          <p:nvPr/>
        </p:nvCxnSpPr>
        <p:spPr>
          <a:xfrm>
            <a:off x="1534160" y="4023360"/>
            <a:ext cx="10160" cy="497840"/>
          </a:xfrm>
          <a:prstGeom prst="line">
            <a:avLst/>
          </a:prstGeom>
          <a:ln w="28575">
            <a:solidFill>
              <a:srgbClr val="FF8585"/>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2540000" y="4023360"/>
            <a:ext cx="81280" cy="508000"/>
          </a:xfrm>
          <a:prstGeom prst="line">
            <a:avLst/>
          </a:prstGeom>
          <a:ln w="28575">
            <a:solidFill>
              <a:srgbClr val="FF8585"/>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831840" y="3982720"/>
            <a:ext cx="10160" cy="497840"/>
          </a:xfrm>
          <a:prstGeom prst="line">
            <a:avLst/>
          </a:prstGeom>
          <a:ln w="28575">
            <a:solidFill>
              <a:srgbClr val="FF8585"/>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776720" y="3982720"/>
            <a:ext cx="60960" cy="487680"/>
          </a:xfrm>
          <a:prstGeom prst="line">
            <a:avLst/>
          </a:prstGeom>
          <a:ln w="28575">
            <a:solidFill>
              <a:srgbClr val="FF8585"/>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141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4674" y="304819"/>
            <a:ext cx="8345805" cy="747713"/>
          </a:xfrm>
        </p:spPr>
        <p:txBody>
          <a:bodyPr/>
          <a:lstStyle/>
          <a:p>
            <a:pPr eaLnBrk="1" hangingPunct="1"/>
            <a:r>
              <a:rPr lang="en-US" altLang="ja-JP" sz="2600" dirty="0" smtClean="0"/>
              <a:t>Ⅵ-2</a:t>
            </a:r>
            <a:r>
              <a:rPr lang="ja-JP" altLang="en-US" sz="2600" dirty="0" err="1" smtClean="0"/>
              <a:t>．</a:t>
            </a:r>
            <a:r>
              <a:rPr lang="ja-JP" altLang="en-US" sz="2600" dirty="0" smtClean="0"/>
              <a:t>認定調査の見直し事例（自治体</a:t>
            </a:r>
            <a:r>
              <a:rPr lang="en-US" altLang="ja-JP" sz="2600" dirty="0" smtClean="0"/>
              <a:t>A</a:t>
            </a:r>
            <a:r>
              <a:rPr lang="ja-JP" altLang="en-US" sz="2600" dirty="0" smtClean="0"/>
              <a:t>）</a:t>
            </a:r>
            <a:r>
              <a:rPr lang="ja-JP" altLang="en-US" sz="1800" dirty="0" smtClean="0"/>
              <a:t>－要介護度分布の変化</a:t>
            </a:r>
          </a:p>
        </p:txBody>
      </p:sp>
      <p:pic>
        <p:nvPicPr>
          <p:cNvPr id="7" name="図 6"/>
          <p:cNvPicPr>
            <a:picLocks noChangeAspect="1"/>
          </p:cNvPicPr>
          <p:nvPr/>
        </p:nvPicPr>
        <p:blipFill>
          <a:blip r:embed="rId3" cstate="print"/>
          <a:srcRect/>
          <a:stretch>
            <a:fillRect/>
          </a:stretch>
        </p:blipFill>
        <p:spPr bwMode="auto">
          <a:xfrm>
            <a:off x="460366" y="1951508"/>
            <a:ext cx="8173267" cy="3699338"/>
          </a:xfrm>
          <a:prstGeom prst="rect">
            <a:avLst/>
          </a:prstGeom>
          <a:noFill/>
          <a:ln w="9525">
            <a:noFill/>
            <a:miter lim="800000"/>
            <a:headEnd/>
            <a:tailEnd/>
          </a:ln>
        </p:spPr>
      </p:pic>
      <p:sp>
        <p:nvSpPr>
          <p:cNvPr id="4" name="テキスト ボックス 3"/>
          <p:cNvSpPr txBox="1"/>
          <p:nvPr/>
        </p:nvSpPr>
        <p:spPr>
          <a:xfrm>
            <a:off x="1963244" y="1396124"/>
            <a:ext cx="5200463" cy="338554"/>
          </a:xfrm>
          <a:prstGeom prst="rect">
            <a:avLst/>
          </a:prstGeom>
          <a:noFill/>
        </p:spPr>
        <p:txBody>
          <a:bodyPr wrap="none" rtlCol="0">
            <a:spAutoFit/>
          </a:bodyPr>
          <a:lstStyle/>
          <a:p>
            <a:r>
              <a:rPr lang="ja-JP" altLang="en-US" sz="1600" dirty="0" smtClean="0"/>
              <a:t>認定調査の見直しによる一次判定の要介護度分布の変化</a:t>
            </a:r>
            <a:endParaRPr lang="en-US" altLang="ja-JP" sz="1600" dirty="0" smtClean="0"/>
          </a:p>
        </p:txBody>
      </p:sp>
      <p:sp>
        <p:nvSpPr>
          <p:cNvPr id="5" name="角丸四角形 4"/>
          <p:cNvSpPr/>
          <p:nvPr/>
        </p:nvSpPr>
        <p:spPr>
          <a:xfrm>
            <a:off x="4318000" y="2476500"/>
            <a:ext cx="2235200" cy="685800"/>
          </a:xfrm>
          <a:prstGeom prst="roundRect">
            <a:avLst/>
          </a:prstGeom>
          <a:noFill/>
          <a:ln w="38100">
            <a:solidFill>
              <a:srgbClr val="FF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5118100" y="3390900"/>
            <a:ext cx="1549400" cy="685800"/>
          </a:xfrm>
          <a:prstGeom prst="roundRect">
            <a:avLst/>
          </a:prstGeom>
          <a:noFill/>
          <a:ln w="38100">
            <a:solidFill>
              <a:srgbClr val="FF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rot="18390217" flipH="1">
            <a:off x="4535159" y="3136865"/>
            <a:ext cx="431800" cy="811446"/>
          </a:xfrm>
          <a:prstGeom prst="downArrow">
            <a:avLst/>
          </a:prstGeom>
          <a:solidFill>
            <a:srgbClr val="FF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810844" y="5853824"/>
            <a:ext cx="5551520" cy="369332"/>
          </a:xfrm>
          <a:prstGeom prst="rect">
            <a:avLst/>
          </a:prstGeom>
          <a:noFill/>
        </p:spPr>
        <p:txBody>
          <a:bodyPr wrap="none" rtlCol="0">
            <a:spAutoFit/>
          </a:bodyPr>
          <a:lstStyle/>
          <a:p>
            <a:r>
              <a:rPr lang="ja-JP" altLang="en-US" dirty="0" smtClean="0"/>
              <a:t>要介護２、要介護３の出現率が、全国と同水準まで低下</a:t>
            </a:r>
            <a:endParaRPr lang="en-US" altLang="ja-JP" dirty="0" smtClean="0"/>
          </a:p>
        </p:txBody>
      </p:sp>
      <p:sp>
        <p:nvSpPr>
          <p:cNvPr id="11" name="正方形/長方形 10"/>
          <p:cNvSpPr/>
          <p:nvPr/>
        </p:nvSpPr>
        <p:spPr>
          <a:xfrm>
            <a:off x="4749800" y="5219700"/>
            <a:ext cx="1714500" cy="317500"/>
          </a:xfrm>
          <a:prstGeom prst="rect">
            <a:avLst/>
          </a:prstGeom>
          <a:noFill/>
          <a:ln w="19050">
            <a:solidFill>
              <a:srgbClr val="FF858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5120640" y="3942080"/>
            <a:ext cx="243840" cy="467360"/>
          </a:xfrm>
          <a:prstGeom prst="line">
            <a:avLst/>
          </a:prstGeom>
          <a:ln w="28575">
            <a:solidFill>
              <a:srgbClr val="FF8585"/>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675120" y="3952240"/>
            <a:ext cx="325120" cy="457200"/>
          </a:xfrm>
          <a:prstGeom prst="line">
            <a:avLst/>
          </a:prstGeom>
          <a:ln w="28575">
            <a:solidFill>
              <a:srgbClr val="FF8585"/>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141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調査概要</a:t>
            </a:r>
          </a:p>
        </p:txBody>
      </p:sp>
      <p:sp>
        <p:nvSpPr>
          <p:cNvPr id="21" name="正方形/長方形 20"/>
          <p:cNvSpPr/>
          <p:nvPr/>
        </p:nvSpPr>
        <p:spPr>
          <a:xfrm>
            <a:off x="0" y="1230466"/>
            <a:ext cx="9144000" cy="4795672"/>
          </a:xfrm>
          <a:prstGeom prst="rect">
            <a:avLst/>
          </a:prstGeom>
        </p:spPr>
        <p:txBody>
          <a:bodyPr wrap="square">
            <a:spAutoFit/>
          </a:bodyPr>
          <a:lstStyle/>
          <a:p>
            <a:pPr marL="180975" indent="-180975">
              <a:spcBef>
                <a:spcPct val="20000"/>
              </a:spcBef>
              <a:buClr>
                <a:srgbClr val="000000"/>
              </a:buClr>
              <a:defRPr/>
            </a:pPr>
            <a:r>
              <a:rPr lang="ja-JP" altLang="en-US" sz="1600" dirty="0" smtClean="0">
                <a:solidFill>
                  <a:srgbClr val="000000"/>
                </a:solidFill>
                <a:latin typeface="+mj-ea"/>
                <a:ea typeface="+mj-ea"/>
              </a:rPr>
              <a:t>○調査目的</a:t>
            </a:r>
            <a:endParaRPr kumimoji="1" lang="en-US" altLang="ja-JP" sz="1600" dirty="0" smtClean="0">
              <a:solidFill>
                <a:srgbClr val="000000"/>
              </a:solidFill>
              <a:latin typeface="+mj-ea"/>
              <a:ea typeface="+mj-ea"/>
            </a:endParaRPr>
          </a:p>
          <a:p>
            <a:pPr marL="360000" indent="-180975">
              <a:spcBef>
                <a:spcPts val="200"/>
              </a:spcBef>
              <a:buClr>
                <a:srgbClr val="000000"/>
              </a:buClr>
              <a:buFont typeface="Wingdings" pitchFamily="2" charset="2"/>
              <a:buChar char="n"/>
              <a:defRPr/>
            </a:pPr>
            <a:r>
              <a:rPr lang="ja-JP" altLang="en-US" sz="1400" dirty="0" smtClean="0">
                <a:solidFill>
                  <a:srgbClr val="000000"/>
                </a:solidFill>
                <a:latin typeface="+mj-ea"/>
                <a:ea typeface="+mj-ea"/>
              </a:rPr>
              <a:t>主治医意見書を記載側（医師）と活用側（介護認定審査会委員、介護支援専門員）の双方を対象とした調査により、主治医意見書の記載事項、活用状況、様式に関する意見等を収集し、①医師の記載内容における意見を定量的に把握すること、②医師の日常生活自立度の判定基準について把握することに重点を置き、主治医意見書のあり方に関する今後の議論に資するような基礎資料作成を目的として実施。</a:t>
            </a:r>
            <a:endParaRPr lang="en-US" altLang="ja-JP" sz="1400" dirty="0" smtClean="0">
              <a:solidFill>
                <a:srgbClr val="000000"/>
              </a:solidFill>
              <a:latin typeface="+mj-ea"/>
              <a:ea typeface="+mj-ea"/>
            </a:endParaRPr>
          </a:p>
          <a:p>
            <a:pPr marL="180975" indent="-180975">
              <a:spcBef>
                <a:spcPct val="20000"/>
              </a:spcBef>
              <a:buClr>
                <a:srgbClr val="000000"/>
              </a:buClr>
              <a:defRPr/>
            </a:pPr>
            <a:r>
              <a:rPr lang="ja-JP" altLang="en-US" sz="1600" dirty="0" smtClean="0">
                <a:solidFill>
                  <a:srgbClr val="000000"/>
                </a:solidFill>
                <a:latin typeface="+mj-ea"/>
                <a:ea typeface="+mj-ea"/>
              </a:rPr>
              <a:t>○調査内容</a:t>
            </a:r>
            <a:endParaRPr lang="en-US" altLang="ja-JP" sz="1600" dirty="0" smtClean="0">
              <a:solidFill>
                <a:srgbClr val="000000"/>
              </a:solidFill>
              <a:latin typeface="+mj-ea"/>
              <a:ea typeface="+mj-ea"/>
            </a:endParaRPr>
          </a:p>
          <a:p>
            <a:pPr marL="360000" indent="-180975">
              <a:spcBef>
                <a:spcPts val="0"/>
              </a:spcBef>
              <a:buClr>
                <a:srgbClr val="000000"/>
              </a:buClr>
              <a:buFont typeface="Wingdings" pitchFamily="2" charset="2"/>
              <a:buChar char="n"/>
              <a:defRPr/>
            </a:pPr>
            <a:r>
              <a:rPr lang="ja-JP" altLang="en-US" sz="1400" dirty="0" smtClean="0">
                <a:solidFill>
                  <a:srgbClr val="000000"/>
                </a:solidFill>
                <a:latin typeface="+mj-ea"/>
                <a:ea typeface="+mj-ea"/>
              </a:rPr>
              <a:t>意見書記載医師調査：認知機能の評価基準・方法、意見書記載方法／等</a:t>
            </a:r>
            <a:endParaRPr lang="en-US" altLang="ja-JP" sz="1400" dirty="0" smtClean="0">
              <a:solidFill>
                <a:srgbClr val="000000"/>
              </a:solidFill>
              <a:latin typeface="+mj-ea"/>
              <a:ea typeface="+mj-ea"/>
            </a:endParaRPr>
          </a:p>
          <a:p>
            <a:pPr marL="360000" indent="-180975">
              <a:spcBef>
                <a:spcPts val="0"/>
              </a:spcBef>
              <a:buClr>
                <a:srgbClr val="000000"/>
              </a:buClr>
              <a:buFont typeface="Wingdings" pitchFamily="2" charset="2"/>
              <a:buChar char="n"/>
              <a:defRPr/>
            </a:pPr>
            <a:r>
              <a:rPr lang="ja-JP" altLang="en-US" sz="1400" dirty="0" smtClean="0">
                <a:solidFill>
                  <a:srgbClr val="000000"/>
                </a:solidFill>
                <a:latin typeface="+mj-ea"/>
                <a:ea typeface="+mj-ea"/>
              </a:rPr>
              <a:t>認定審査会委員調査：審査判定での情報活用方法、認知機能の評価方法・あり方、意見書書式の重視点／等</a:t>
            </a:r>
            <a:endParaRPr lang="en-US" altLang="ja-JP" sz="1400" dirty="0" smtClean="0">
              <a:solidFill>
                <a:srgbClr val="000000"/>
              </a:solidFill>
              <a:latin typeface="+mj-ea"/>
              <a:ea typeface="+mj-ea"/>
            </a:endParaRPr>
          </a:p>
          <a:p>
            <a:pPr marL="360000" indent="-180975">
              <a:spcBef>
                <a:spcPts val="0"/>
              </a:spcBef>
              <a:buClr>
                <a:srgbClr val="000000"/>
              </a:buClr>
              <a:buFont typeface="Wingdings" pitchFamily="2" charset="2"/>
              <a:buChar char="n"/>
              <a:defRPr/>
            </a:pPr>
            <a:r>
              <a:rPr lang="ja-JP" altLang="en-US" sz="1400" dirty="0" smtClean="0">
                <a:solidFill>
                  <a:srgbClr val="000000"/>
                </a:solidFill>
                <a:latin typeface="+mj-ea"/>
                <a:ea typeface="+mj-ea"/>
              </a:rPr>
              <a:t>介護支援専門員調査：ケアプラン作成時の意見書活用状況、意見書書式の重視点／等</a:t>
            </a:r>
            <a:endParaRPr lang="en-US" altLang="ja-JP" sz="1400" dirty="0" smtClean="0">
              <a:solidFill>
                <a:srgbClr val="000000"/>
              </a:solidFill>
              <a:latin typeface="+mj-ea"/>
              <a:ea typeface="+mj-ea"/>
            </a:endParaRPr>
          </a:p>
          <a:p>
            <a:pPr marL="180975" indent="-180975">
              <a:spcBef>
                <a:spcPct val="20000"/>
              </a:spcBef>
              <a:buClr>
                <a:srgbClr val="000000"/>
              </a:buClr>
              <a:defRPr/>
            </a:pPr>
            <a:r>
              <a:rPr lang="ja-JP" altLang="en-US" sz="1600" dirty="0" smtClean="0">
                <a:solidFill>
                  <a:srgbClr val="000000"/>
                </a:solidFill>
                <a:latin typeface="+mj-ea"/>
                <a:ea typeface="+mj-ea"/>
              </a:rPr>
              <a:t>○実施時期</a:t>
            </a:r>
            <a:endParaRPr lang="en-US" altLang="ja-JP" sz="1600" dirty="0" smtClean="0">
              <a:solidFill>
                <a:srgbClr val="000000"/>
              </a:solidFill>
              <a:latin typeface="+mj-ea"/>
              <a:ea typeface="+mj-ea"/>
            </a:endParaRPr>
          </a:p>
          <a:p>
            <a:pPr marL="360000" indent="-180975">
              <a:spcBef>
                <a:spcPts val="200"/>
              </a:spcBef>
              <a:buClr>
                <a:srgbClr val="000000"/>
              </a:buClr>
              <a:buFont typeface="Wingdings" pitchFamily="2" charset="2"/>
              <a:buChar char="n"/>
              <a:defRPr/>
            </a:pPr>
            <a:r>
              <a:rPr lang="ja-JP" altLang="en-US" sz="1400" dirty="0" smtClean="0">
                <a:solidFill>
                  <a:srgbClr val="000000"/>
                </a:solidFill>
                <a:latin typeface="+mj-ea"/>
                <a:ea typeface="+mj-ea"/>
              </a:rPr>
              <a:t>平成２８年１月２６日（調査票発送）～平成２８年２月２４日（調査票回収締切）</a:t>
            </a:r>
            <a:endParaRPr lang="en-US" altLang="ja-JP" sz="1400" dirty="0" smtClean="0">
              <a:solidFill>
                <a:srgbClr val="000000"/>
              </a:solidFill>
              <a:latin typeface="+mj-ea"/>
              <a:ea typeface="+mj-ea"/>
            </a:endParaRPr>
          </a:p>
          <a:p>
            <a:pPr marL="180975" indent="-180975">
              <a:spcBef>
                <a:spcPct val="20000"/>
              </a:spcBef>
              <a:buClr>
                <a:srgbClr val="000000"/>
              </a:buClr>
              <a:defRPr/>
            </a:pPr>
            <a:r>
              <a:rPr lang="ja-JP" altLang="en-US" sz="1600" dirty="0" smtClean="0">
                <a:solidFill>
                  <a:srgbClr val="000000"/>
                </a:solidFill>
                <a:latin typeface="+mj-ea"/>
                <a:ea typeface="+mj-ea"/>
              </a:rPr>
              <a:t>○実施方法</a:t>
            </a:r>
            <a:endParaRPr lang="en-US" altLang="ja-JP" sz="1600" dirty="0" smtClean="0">
              <a:solidFill>
                <a:srgbClr val="000000"/>
              </a:solidFill>
              <a:latin typeface="+mj-ea"/>
              <a:ea typeface="+mj-ea"/>
            </a:endParaRPr>
          </a:p>
          <a:p>
            <a:pPr marL="360000" indent="-180975">
              <a:spcBef>
                <a:spcPts val="300"/>
              </a:spcBef>
              <a:buClr>
                <a:srgbClr val="000000"/>
              </a:buClr>
              <a:buFont typeface="Wingdings" pitchFamily="2" charset="2"/>
              <a:buChar char="n"/>
              <a:defRPr/>
            </a:pPr>
            <a:r>
              <a:rPr lang="ja-JP" altLang="en-US" sz="1400" dirty="0" smtClean="0">
                <a:solidFill>
                  <a:srgbClr val="000000"/>
                </a:solidFill>
                <a:latin typeface="+mj-ea"/>
                <a:ea typeface="+mj-ea"/>
              </a:rPr>
              <a:t>郵送法</a:t>
            </a:r>
            <a:endParaRPr lang="en-US" altLang="ja-JP" sz="1400" dirty="0" smtClean="0">
              <a:solidFill>
                <a:srgbClr val="000000"/>
              </a:solidFill>
              <a:latin typeface="+mj-ea"/>
              <a:ea typeface="+mj-ea"/>
            </a:endParaRPr>
          </a:p>
          <a:p>
            <a:pPr marL="180975" indent="-180975">
              <a:spcBef>
                <a:spcPct val="20000"/>
              </a:spcBef>
              <a:buClr>
                <a:srgbClr val="000000"/>
              </a:buClr>
              <a:defRPr/>
            </a:pPr>
            <a:endParaRPr lang="en-US" altLang="ja-JP" sz="1600" dirty="0" smtClean="0">
              <a:solidFill>
                <a:srgbClr val="000000"/>
              </a:solidFill>
              <a:latin typeface="HG丸ｺﾞｼｯｸM-PRO" pitchFamily="50" charset="-128"/>
              <a:ea typeface="HG丸ｺﾞｼｯｸM-PRO" pitchFamily="50" charset="-128"/>
            </a:endParaRPr>
          </a:p>
          <a:p>
            <a:pPr marL="180975" indent="-180975">
              <a:spcBef>
                <a:spcPct val="20000"/>
              </a:spcBef>
              <a:buClr>
                <a:srgbClr val="000000"/>
              </a:buClr>
              <a:defRPr/>
            </a:pPr>
            <a:endParaRPr lang="en-US" altLang="ja-JP" sz="1050" dirty="0" smtClean="0">
              <a:solidFill>
                <a:srgbClr val="000000"/>
              </a:solidFill>
              <a:latin typeface="HG丸ｺﾞｼｯｸM-PRO" pitchFamily="50" charset="-128"/>
              <a:ea typeface="HG丸ｺﾞｼｯｸM-PRO" pitchFamily="50" charset="-128"/>
            </a:endParaRPr>
          </a:p>
          <a:p>
            <a:pPr marL="180975" indent="-180975" algn="l">
              <a:spcBef>
                <a:spcPct val="20000"/>
              </a:spcBef>
              <a:buClr>
                <a:srgbClr val="000000"/>
              </a:buClr>
              <a:buFont typeface="Wingdings" pitchFamily="2" charset="2"/>
              <a:buChar char="n"/>
              <a:defRPr/>
            </a:pPr>
            <a:endParaRPr kumimoji="1" lang="en-US" altLang="ja-JP" sz="500" dirty="0" smtClean="0">
              <a:solidFill>
                <a:srgbClr val="000000"/>
              </a:solidFill>
              <a:latin typeface="HG丸ｺﾞｼｯｸM-PRO" pitchFamily="50" charset="-128"/>
              <a:ea typeface="HG丸ｺﾞｼｯｸM-PRO" pitchFamily="50" charset="-128"/>
            </a:endParaRPr>
          </a:p>
          <a:p>
            <a:pPr marL="180975" indent="-180975" algn="l">
              <a:spcBef>
                <a:spcPct val="20000"/>
              </a:spcBef>
              <a:buClr>
                <a:srgbClr val="000000"/>
              </a:buClr>
              <a:buFont typeface="Wingdings" pitchFamily="2" charset="2"/>
              <a:buChar char="n"/>
              <a:defRPr/>
            </a:pPr>
            <a:endParaRPr lang="en-US" altLang="ja-JP" sz="500" dirty="0" smtClean="0">
              <a:solidFill>
                <a:srgbClr val="000000"/>
              </a:solidFill>
              <a:latin typeface="HG丸ｺﾞｼｯｸM-PRO" pitchFamily="50" charset="-128"/>
              <a:ea typeface="HG丸ｺﾞｼｯｸM-PRO" pitchFamily="50" charset="-128"/>
            </a:endParaRPr>
          </a:p>
          <a:p>
            <a:pPr marL="180975" indent="-180975" algn="l">
              <a:spcBef>
                <a:spcPct val="20000"/>
              </a:spcBef>
              <a:buClr>
                <a:srgbClr val="000000"/>
              </a:buClr>
              <a:buFont typeface="Wingdings" pitchFamily="2" charset="2"/>
              <a:buChar char="n"/>
              <a:defRPr/>
            </a:pPr>
            <a:endParaRPr lang="en-US" altLang="ja-JP" sz="500" dirty="0" smtClean="0">
              <a:solidFill>
                <a:srgbClr val="000000"/>
              </a:solidFill>
              <a:latin typeface="HG丸ｺﾞｼｯｸM-PRO" pitchFamily="50" charset="-128"/>
              <a:ea typeface="HG丸ｺﾞｼｯｸM-PRO" pitchFamily="50" charset="-128"/>
            </a:endParaRPr>
          </a:p>
          <a:p>
            <a:pPr marL="180975" indent="-180975" algn="l">
              <a:spcBef>
                <a:spcPct val="20000"/>
              </a:spcBef>
              <a:buClr>
                <a:srgbClr val="000000"/>
              </a:buClr>
              <a:buFont typeface="Wingdings" pitchFamily="2" charset="2"/>
              <a:buChar char="n"/>
              <a:defRPr/>
            </a:pPr>
            <a:endParaRPr lang="en-US" altLang="ja-JP" sz="500" dirty="0" smtClean="0">
              <a:solidFill>
                <a:srgbClr val="000000"/>
              </a:solidFill>
              <a:latin typeface="HG丸ｺﾞｼｯｸM-PRO" pitchFamily="50" charset="-128"/>
              <a:ea typeface="HG丸ｺﾞｼｯｸM-PRO" pitchFamily="50" charset="-128"/>
            </a:endParaRPr>
          </a:p>
          <a:p>
            <a:pPr marL="180975" indent="-180975" algn="l">
              <a:spcBef>
                <a:spcPct val="20000"/>
              </a:spcBef>
              <a:buClr>
                <a:srgbClr val="000000"/>
              </a:buClr>
              <a:buFont typeface="Wingdings" pitchFamily="2" charset="2"/>
              <a:buChar char="n"/>
              <a:defRPr/>
            </a:pPr>
            <a:endParaRPr kumimoji="1" lang="en-US" altLang="ja-JP" sz="700" dirty="0" smtClean="0">
              <a:solidFill>
                <a:srgbClr val="000000"/>
              </a:solidFill>
              <a:latin typeface="HG丸ｺﾞｼｯｸM-PRO" pitchFamily="50" charset="-128"/>
              <a:ea typeface="HG丸ｺﾞｼｯｸM-PRO" pitchFamily="50" charset="-128"/>
            </a:endParaRPr>
          </a:p>
          <a:p>
            <a:pPr marL="180975" indent="-180975">
              <a:spcBef>
                <a:spcPct val="20000"/>
              </a:spcBef>
              <a:buClr>
                <a:srgbClr val="000000"/>
              </a:buClr>
              <a:defRPr/>
            </a:pPr>
            <a:r>
              <a:rPr lang="ja-JP" altLang="en-US" sz="1600" dirty="0" smtClean="0">
                <a:solidFill>
                  <a:srgbClr val="000000"/>
                </a:solidFill>
                <a:latin typeface="+mj-ea"/>
                <a:ea typeface="+mj-ea"/>
              </a:rPr>
              <a:t>○回答状況</a:t>
            </a:r>
            <a:endParaRPr lang="en-US" altLang="ja-JP" sz="1600" dirty="0" smtClean="0">
              <a:solidFill>
                <a:srgbClr val="000000"/>
              </a:solidFill>
              <a:latin typeface="+mj-ea"/>
              <a:ea typeface="+mj-ea"/>
            </a:endParaRPr>
          </a:p>
          <a:p>
            <a:pPr marL="180975" indent="-180975" algn="l">
              <a:spcBef>
                <a:spcPct val="20000"/>
              </a:spcBef>
              <a:buClr>
                <a:srgbClr val="000000"/>
              </a:buClr>
              <a:defRPr/>
            </a:pPr>
            <a:endParaRPr kumimoji="1" lang="en-US" altLang="ja-JP" sz="1400" b="1" dirty="0" smtClean="0">
              <a:solidFill>
                <a:srgbClr val="000000"/>
              </a:solidFill>
              <a:latin typeface="HG丸ｺﾞｼｯｸM-PRO" pitchFamily="50" charset="-128"/>
              <a:ea typeface="HG丸ｺﾞｼｯｸM-PRO" pitchFamily="50" charset="-128"/>
            </a:endParaRPr>
          </a:p>
        </p:txBody>
      </p:sp>
      <p:graphicFrame>
        <p:nvGraphicFramePr>
          <p:cNvPr id="238" name="表 237"/>
          <p:cNvGraphicFramePr>
            <a:graphicFrameLocks noGrp="1"/>
          </p:cNvGraphicFramePr>
          <p:nvPr/>
        </p:nvGraphicFramePr>
        <p:xfrm>
          <a:off x="229016" y="5697334"/>
          <a:ext cx="7603254" cy="1094700"/>
        </p:xfrm>
        <a:graphic>
          <a:graphicData uri="http://schemas.openxmlformats.org/drawingml/2006/table">
            <a:tbl>
              <a:tblPr/>
              <a:tblGrid>
                <a:gridCol w="1267209"/>
                <a:gridCol w="1267209"/>
                <a:gridCol w="1267209"/>
                <a:gridCol w="1267209"/>
                <a:gridCol w="1267209"/>
                <a:gridCol w="1267209"/>
              </a:tblGrid>
              <a:tr h="252000">
                <a:tc>
                  <a:txBody>
                    <a:bodyPr/>
                    <a:lstStyle/>
                    <a:p>
                      <a:pPr marL="0" algn="ctr" defTabSz="914400" rtl="0" eaLnBrk="1" latinLnBrk="0" hangingPunct="1">
                        <a:spcAft>
                          <a:spcPts val="0"/>
                        </a:spcAft>
                      </a:pPr>
                      <a:r>
                        <a:rPr kumimoji="1" lang="ja-JP" altLang="en-US" sz="1200" kern="100" dirty="0" smtClean="0">
                          <a:solidFill>
                            <a:schemeClr val="tx1"/>
                          </a:solidFill>
                          <a:latin typeface="+mn-ea"/>
                          <a:ea typeface="+mn-ea"/>
                          <a:cs typeface="Times New Roman"/>
                        </a:rPr>
                        <a:t>調査名</a:t>
                      </a:r>
                      <a:endParaRPr kumimoji="1" lang="ja-JP" sz="1200" kern="100" dirty="0">
                        <a:solidFill>
                          <a:schemeClr val="tx1"/>
                        </a:solidFill>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ja-JP" sz="1200" kern="100" dirty="0">
                          <a:latin typeface="+mn-ea"/>
                          <a:ea typeface="+mn-ea"/>
                          <a:cs typeface="Times New Roman"/>
                        </a:rPr>
                        <a:t>発送自治体数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ja-JP" sz="1200" kern="100" dirty="0">
                          <a:latin typeface="+mn-ea"/>
                          <a:ea typeface="+mn-ea"/>
                          <a:cs typeface="Times New Roman"/>
                        </a:rPr>
                        <a:t>発送件数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ja-JP" sz="1200" kern="100" dirty="0">
                          <a:latin typeface="+mn-ea"/>
                          <a:ea typeface="+mn-ea"/>
                          <a:cs typeface="Times New Roman"/>
                        </a:rPr>
                        <a:t>回収数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ja-JP" sz="1200" kern="100" dirty="0">
                          <a:latin typeface="+mn-ea"/>
                          <a:ea typeface="+mn-ea"/>
                          <a:cs typeface="Times New Roman"/>
                        </a:rPr>
                        <a:t>有効回収数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spcAft>
                          <a:spcPts val="0"/>
                        </a:spcAft>
                      </a:pPr>
                      <a:r>
                        <a:rPr kumimoji="1" lang="ja-JP" altLang="ja-JP" sz="1200" kern="100" dirty="0" smtClean="0">
                          <a:solidFill>
                            <a:schemeClr val="tx1"/>
                          </a:solidFill>
                          <a:latin typeface="+mn-ea"/>
                          <a:ea typeface="+mn-ea"/>
                          <a:cs typeface="Times New Roman"/>
                        </a:rPr>
                        <a:t>回収率</a:t>
                      </a:r>
                      <a:endParaRPr kumimoji="1" lang="ja-JP" sz="1200" kern="100" dirty="0">
                        <a:solidFill>
                          <a:schemeClr val="tx1"/>
                        </a:solidFill>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266700">
                <a:tc>
                  <a:txBody>
                    <a:bodyPr/>
                    <a:lstStyle/>
                    <a:p>
                      <a:pPr marL="0" algn="l" defTabSz="914400" rtl="0" eaLnBrk="1" latinLnBrk="0" hangingPunct="1">
                        <a:spcAft>
                          <a:spcPts val="0"/>
                        </a:spcAft>
                      </a:pPr>
                      <a:r>
                        <a:rPr kumimoji="1" lang="ja-JP" altLang="en-US" sz="1200" kern="100" dirty="0" smtClean="0">
                          <a:solidFill>
                            <a:schemeClr val="tx1"/>
                          </a:solidFill>
                          <a:latin typeface="+mn-ea"/>
                          <a:ea typeface="+mn-ea"/>
                          <a:cs typeface="Times New Roman"/>
                        </a:rPr>
                        <a:t>記載医師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US" sz="1200" kern="100" dirty="0">
                          <a:latin typeface="+mn-ea"/>
                          <a:ea typeface="+mn-ea"/>
                          <a:cs typeface="Times New Roman"/>
                        </a:rPr>
                        <a:t>2,013</a:t>
                      </a:r>
                      <a:endParaRPr lang="ja-JP" sz="12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US" sz="1200" kern="100" dirty="0">
                          <a:latin typeface="+mn-ea"/>
                          <a:ea typeface="+mn-ea"/>
                          <a:cs typeface="Times New Roman"/>
                        </a:rPr>
                        <a:t>10,065</a:t>
                      </a:r>
                      <a:endParaRPr lang="ja-JP" sz="12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US" sz="1200" kern="100" dirty="0">
                          <a:latin typeface="+mn-ea"/>
                          <a:ea typeface="+mn-ea"/>
                          <a:cs typeface="Times New Roman"/>
                        </a:rPr>
                        <a:t>3,222</a:t>
                      </a:r>
                      <a:endParaRPr lang="ja-JP" sz="12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US" sz="1200" kern="100" dirty="0">
                          <a:latin typeface="+mn-ea"/>
                          <a:ea typeface="+mn-ea"/>
                          <a:cs typeface="Times New Roman"/>
                        </a:rPr>
                        <a:t>3,033</a:t>
                      </a:r>
                      <a:endParaRPr lang="ja-JP" sz="12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altLang="en-US" sz="1600" kern="100" dirty="0" smtClean="0">
                          <a:latin typeface="+mn-ea"/>
                          <a:ea typeface="+mn-ea"/>
                          <a:cs typeface="Times New Roman"/>
                        </a:rPr>
                        <a:t>－</a:t>
                      </a:r>
                      <a:endParaRPr lang="ja-JP" sz="16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88000">
                <a:tc>
                  <a:txBody>
                    <a:bodyPr/>
                    <a:lstStyle/>
                    <a:p>
                      <a:pPr marL="0" algn="l" defTabSz="914400" rtl="0" eaLnBrk="1" latinLnBrk="0" hangingPunct="1">
                        <a:spcAft>
                          <a:spcPts val="0"/>
                        </a:spcAft>
                      </a:pPr>
                      <a:r>
                        <a:rPr kumimoji="1" lang="ja-JP" altLang="en-US" sz="1200" kern="100" dirty="0" smtClean="0">
                          <a:solidFill>
                            <a:schemeClr val="tx1"/>
                          </a:solidFill>
                          <a:latin typeface="+mn-ea"/>
                          <a:ea typeface="+mn-ea"/>
                          <a:cs typeface="Times New Roman"/>
                        </a:rPr>
                        <a:t>審査会委員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US" sz="1200" kern="100" dirty="0">
                          <a:latin typeface="+mn-ea"/>
                          <a:ea typeface="+mn-ea"/>
                          <a:cs typeface="Times New Roman"/>
                        </a:rPr>
                        <a:t>2,013</a:t>
                      </a:r>
                      <a:endParaRPr lang="ja-JP" sz="12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US" sz="1200" kern="100" dirty="0">
                          <a:latin typeface="+mn-ea"/>
                          <a:ea typeface="+mn-ea"/>
                          <a:cs typeface="Times New Roman"/>
                        </a:rPr>
                        <a:t>12,078</a:t>
                      </a:r>
                      <a:endParaRPr lang="ja-JP" sz="12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US" sz="1200" kern="100" dirty="0">
                          <a:latin typeface="+mn-ea"/>
                          <a:ea typeface="+mn-ea"/>
                          <a:cs typeface="Times New Roman"/>
                        </a:rPr>
                        <a:t>3,705</a:t>
                      </a:r>
                      <a:endParaRPr lang="ja-JP" sz="12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US" sz="1200" kern="100" dirty="0">
                          <a:latin typeface="+mn-ea"/>
                          <a:ea typeface="+mn-ea"/>
                          <a:cs typeface="Times New Roman"/>
                        </a:rPr>
                        <a:t>3,623</a:t>
                      </a:r>
                      <a:endParaRPr lang="ja-JP" sz="12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altLang="en-US" sz="1600" kern="100" dirty="0" smtClean="0">
                          <a:latin typeface="+mn-ea"/>
                          <a:ea typeface="+mn-ea"/>
                          <a:cs typeface="Times New Roman"/>
                        </a:rPr>
                        <a:t>－</a:t>
                      </a:r>
                      <a:endParaRPr lang="ja-JP" sz="16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88000">
                <a:tc>
                  <a:txBody>
                    <a:bodyPr/>
                    <a:lstStyle/>
                    <a:p>
                      <a:pPr marL="0" algn="l" defTabSz="914400" rtl="0" eaLnBrk="1" latinLnBrk="0" hangingPunct="1">
                        <a:spcAft>
                          <a:spcPts val="0"/>
                        </a:spcAft>
                      </a:pPr>
                      <a:r>
                        <a:rPr kumimoji="1" lang="ja-JP" altLang="ja-JP" sz="1050" kern="1200" dirty="0" smtClean="0">
                          <a:solidFill>
                            <a:schemeClr val="tx1"/>
                          </a:solidFill>
                          <a:latin typeface="+mn-ea"/>
                          <a:ea typeface="+mn-ea"/>
                          <a:cs typeface="+mn-cs"/>
                        </a:rPr>
                        <a:t>介護支援専門員</a:t>
                      </a:r>
                      <a:endParaRPr kumimoji="1" lang="ja-JP" altLang="en-US" sz="1200" kern="100" dirty="0" smtClean="0">
                        <a:solidFill>
                          <a:schemeClr val="tx1"/>
                        </a:solidFill>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smtClean="0">
                          <a:latin typeface="+mn-ea"/>
                          <a:ea typeface="+mn-ea"/>
                          <a:cs typeface="Times New Roman"/>
                        </a:rPr>
                        <a:t>－</a:t>
                      </a:r>
                      <a:endParaRPr lang="ja-JP" altLang="ja-JP" sz="1200" kern="100" dirty="0" smtClean="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latinLnBrk="0" hangingPunct="1">
                        <a:spcAft>
                          <a:spcPts val="0"/>
                        </a:spcAft>
                      </a:pPr>
                      <a:r>
                        <a:rPr kumimoji="1" lang="en-US" sz="1200" kern="100" dirty="0">
                          <a:solidFill>
                            <a:schemeClr val="tx1"/>
                          </a:solidFill>
                          <a:latin typeface="+mn-ea"/>
                          <a:ea typeface="+mn-ea"/>
                          <a:cs typeface="Times New Roman"/>
                        </a:rPr>
                        <a:t>3,821</a:t>
                      </a:r>
                      <a:endParaRPr kumimoji="1" lang="ja-JP" sz="1200" kern="100" dirty="0">
                        <a:solidFill>
                          <a:schemeClr val="tx1"/>
                        </a:solidFill>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latinLnBrk="0" hangingPunct="1">
                        <a:spcAft>
                          <a:spcPts val="0"/>
                        </a:spcAft>
                      </a:pPr>
                      <a:r>
                        <a:rPr kumimoji="1" lang="en-US" sz="1200" kern="100" dirty="0">
                          <a:solidFill>
                            <a:schemeClr val="tx1"/>
                          </a:solidFill>
                          <a:latin typeface="+mn-ea"/>
                          <a:ea typeface="+mn-ea"/>
                          <a:cs typeface="Times New Roman"/>
                        </a:rPr>
                        <a:t>1,974</a:t>
                      </a:r>
                      <a:endParaRPr kumimoji="1" lang="ja-JP" sz="1200" kern="100" dirty="0">
                        <a:solidFill>
                          <a:schemeClr val="tx1"/>
                        </a:solidFill>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latinLnBrk="0" hangingPunct="1">
                        <a:spcAft>
                          <a:spcPts val="0"/>
                        </a:spcAft>
                      </a:pPr>
                      <a:r>
                        <a:rPr kumimoji="1" lang="en-US" sz="1200" kern="100" dirty="0">
                          <a:solidFill>
                            <a:schemeClr val="tx1"/>
                          </a:solidFill>
                          <a:latin typeface="+mn-ea"/>
                          <a:ea typeface="+mn-ea"/>
                          <a:cs typeface="Times New Roman"/>
                        </a:rPr>
                        <a:t>1,951</a:t>
                      </a:r>
                      <a:endParaRPr kumimoji="1" lang="ja-JP" sz="1200" kern="100" dirty="0">
                        <a:solidFill>
                          <a:schemeClr val="tx1"/>
                        </a:solidFill>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latinLnBrk="0" hangingPunct="1">
                        <a:spcAft>
                          <a:spcPts val="0"/>
                        </a:spcAft>
                      </a:pPr>
                      <a:r>
                        <a:rPr kumimoji="1" lang="en-US" sz="1200" kern="100" dirty="0">
                          <a:solidFill>
                            <a:schemeClr val="tx1"/>
                          </a:solidFill>
                          <a:latin typeface="+mn-ea"/>
                          <a:ea typeface="+mn-ea"/>
                          <a:cs typeface="Times New Roman"/>
                        </a:rPr>
                        <a:t>51.1%</a:t>
                      </a:r>
                      <a:endParaRPr kumimoji="1" lang="ja-JP" sz="1200" kern="100" dirty="0">
                        <a:solidFill>
                          <a:schemeClr val="tx1"/>
                        </a:solidFill>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2" name="グループ化 249"/>
          <p:cNvGrpSpPr/>
          <p:nvPr/>
        </p:nvGrpSpPr>
        <p:grpSpPr>
          <a:xfrm>
            <a:off x="1411375" y="3999655"/>
            <a:ext cx="6449925" cy="1448645"/>
            <a:chOff x="2592475" y="3974255"/>
            <a:chExt cx="6449925" cy="1448645"/>
          </a:xfrm>
        </p:grpSpPr>
        <p:sp>
          <p:nvSpPr>
            <p:cNvPr id="249" name="角丸四角形 248"/>
            <p:cNvSpPr/>
            <p:nvPr/>
          </p:nvSpPr>
          <p:spPr>
            <a:xfrm>
              <a:off x="2592475" y="3987801"/>
              <a:ext cx="6449925" cy="1435099"/>
            </a:xfrm>
            <a:prstGeom prst="roundRect">
              <a:avLst/>
            </a:prstGeom>
            <a:solidFill>
              <a:srgbClr val="AFE6F7">
                <a:alpha val="50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pic>
          <p:nvPicPr>
            <p:cNvPr id="1027" name="Picture 3"/>
            <p:cNvPicPr>
              <a:picLocks noChangeAspect="1" noChangeArrowheads="1"/>
            </p:cNvPicPr>
            <p:nvPr/>
          </p:nvPicPr>
          <p:blipFill>
            <a:blip r:embed="rId3" cstate="print"/>
            <a:srcRect/>
            <a:stretch>
              <a:fillRect/>
            </a:stretch>
          </p:blipFill>
          <p:spPr bwMode="auto">
            <a:xfrm>
              <a:off x="4050945" y="4407213"/>
              <a:ext cx="2490647" cy="101534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724993" y="4681351"/>
              <a:ext cx="2236159" cy="596579"/>
            </a:xfrm>
            <a:prstGeom prst="rect">
              <a:avLst/>
            </a:prstGeom>
            <a:noFill/>
            <a:ln w="9525">
              <a:noFill/>
              <a:miter lim="800000"/>
              <a:headEnd/>
              <a:tailEnd/>
            </a:ln>
            <a:effectLst/>
          </p:spPr>
        </p:pic>
        <p:sp>
          <p:nvSpPr>
            <p:cNvPr id="239" name="正方形/長方形 238"/>
            <p:cNvSpPr/>
            <p:nvPr/>
          </p:nvSpPr>
          <p:spPr>
            <a:xfrm>
              <a:off x="2655862" y="3974255"/>
              <a:ext cx="2667105" cy="230832"/>
            </a:xfrm>
            <a:prstGeom prst="rect">
              <a:avLst/>
            </a:prstGeom>
          </p:spPr>
          <p:txBody>
            <a:bodyPr wrap="square">
              <a:spAutoFit/>
            </a:bodyPr>
            <a:lstStyle/>
            <a:p>
              <a:pPr marL="180975" indent="-180975">
                <a:spcBef>
                  <a:spcPct val="20000"/>
                </a:spcBef>
                <a:buClr>
                  <a:srgbClr val="000000"/>
                </a:buClr>
                <a:defRPr/>
              </a:pPr>
              <a:r>
                <a:rPr lang="ja-JP" altLang="en-US" sz="900" u="sng" dirty="0" smtClean="0">
                  <a:solidFill>
                    <a:srgbClr val="000000"/>
                  </a:solidFill>
                  <a:latin typeface="+mj-ea"/>
                  <a:ea typeface="+mj-ea"/>
                </a:rPr>
                <a:t>意見書記載医師調査・認定審査会委員調査</a:t>
              </a:r>
              <a:endParaRPr kumimoji="1" lang="en-US" altLang="ja-JP" sz="900" u="sng" dirty="0" smtClean="0">
                <a:solidFill>
                  <a:srgbClr val="000000"/>
                </a:solidFill>
                <a:latin typeface="+mj-ea"/>
                <a:ea typeface="+mj-ea"/>
              </a:endParaRPr>
            </a:p>
          </p:txBody>
        </p:sp>
        <p:sp>
          <p:nvSpPr>
            <p:cNvPr id="240" name="正方形/長方形 239"/>
            <p:cNvSpPr/>
            <p:nvPr/>
          </p:nvSpPr>
          <p:spPr>
            <a:xfrm>
              <a:off x="6681327" y="3975931"/>
              <a:ext cx="1489790" cy="234328"/>
            </a:xfrm>
            <a:prstGeom prst="rect">
              <a:avLst/>
            </a:prstGeom>
          </p:spPr>
          <p:txBody>
            <a:bodyPr wrap="square">
              <a:spAutoFit/>
            </a:bodyPr>
            <a:lstStyle/>
            <a:p>
              <a:pPr marL="180975" indent="-180975">
                <a:spcBef>
                  <a:spcPct val="20000"/>
                </a:spcBef>
                <a:buClr>
                  <a:srgbClr val="000000"/>
                </a:buClr>
                <a:defRPr/>
              </a:pPr>
              <a:r>
                <a:rPr lang="zh-TW" altLang="en-US" sz="900" u="sng" dirty="0" smtClean="0">
                  <a:solidFill>
                    <a:srgbClr val="000000"/>
                  </a:solidFill>
                  <a:latin typeface="+mj-ea"/>
                  <a:ea typeface="+mj-ea"/>
                </a:rPr>
                <a:t>介護支援専門員調査</a:t>
              </a:r>
              <a:endParaRPr kumimoji="1" lang="en-US" altLang="ja-JP" sz="900" u="sng" dirty="0" smtClean="0">
                <a:solidFill>
                  <a:srgbClr val="000000"/>
                </a:solidFill>
                <a:latin typeface="+mj-ea"/>
                <a:ea typeface="+mj-ea"/>
              </a:endParaRPr>
            </a:p>
          </p:txBody>
        </p:sp>
        <p:sp>
          <p:nvSpPr>
            <p:cNvPr id="244" name="正方形/長方形 243"/>
            <p:cNvSpPr/>
            <p:nvPr/>
          </p:nvSpPr>
          <p:spPr>
            <a:xfrm>
              <a:off x="2627890" y="4173275"/>
              <a:ext cx="4058659" cy="246221"/>
            </a:xfrm>
            <a:prstGeom prst="rect">
              <a:avLst/>
            </a:prstGeom>
          </p:spPr>
          <p:txBody>
            <a:bodyPr wrap="square">
              <a:spAutoFit/>
            </a:bodyPr>
            <a:lstStyle/>
            <a:p>
              <a:r>
                <a:rPr lang="ja-JP" altLang="en-US" sz="1000" dirty="0" smtClean="0"/>
                <a:t>・</a:t>
              </a:r>
              <a:r>
                <a:rPr lang="ja-JP" altLang="ja-JP" sz="1000" dirty="0" smtClean="0"/>
                <a:t>全国の認定事務局宛（被災地域を除く）に発送し、認定事務局より配布</a:t>
              </a:r>
              <a:endParaRPr lang="ja-JP" altLang="en-US" sz="1000" dirty="0"/>
            </a:p>
          </p:txBody>
        </p:sp>
        <p:sp>
          <p:nvSpPr>
            <p:cNvPr id="245" name="正方形/長方形 244"/>
            <p:cNvSpPr/>
            <p:nvPr/>
          </p:nvSpPr>
          <p:spPr>
            <a:xfrm>
              <a:off x="6686074" y="4160912"/>
              <a:ext cx="2287104" cy="553998"/>
            </a:xfrm>
            <a:prstGeom prst="rect">
              <a:avLst/>
            </a:prstGeom>
          </p:spPr>
          <p:txBody>
            <a:bodyPr wrap="square">
              <a:spAutoFit/>
            </a:bodyPr>
            <a:lstStyle/>
            <a:p>
              <a:r>
                <a:rPr lang="ja-JP" altLang="en-US" sz="1000" dirty="0" smtClean="0"/>
                <a:t>・</a:t>
              </a:r>
              <a:r>
                <a:rPr lang="ja-JP" altLang="ja-JP" sz="1000" dirty="0" smtClean="0"/>
                <a:t>各事業所に直接発送</a:t>
              </a:r>
              <a:endParaRPr lang="en-US" altLang="ja-JP" sz="1000" dirty="0" smtClean="0"/>
            </a:p>
            <a:p>
              <a:r>
                <a:rPr lang="ja-JP" altLang="en-US" sz="1000" dirty="0" smtClean="0"/>
                <a:t>・全国の居宅介護支援事業所（被災地</a:t>
              </a:r>
              <a:endParaRPr lang="en-US" altLang="ja-JP" sz="1000" dirty="0" smtClean="0"/>
            </a:p>
            <a:p>
              <a:r>
                <a:rPr lang="ja-JP" altLang="en-US" sz="1000" dirty="0" smtClean="0"/>
                <a:t>　を除く）から約</a:t>
              </a:r>
              <a:r>
                <a:rPr lang="en-US" altLang="ja-JP" sz="1000" dirty="0" smtClean="0"/>
                <a:t>1/10</a:t>
              </a:r>
              <a:r>
                <a:rPr lang="ja-JP" altLang="en-US" sz="1000" dirty="0" smtClean="0"/>
                <a:t>を無作為</a:t>
              </a:r>
            </a:p>
          </p:txBody>
        </p:sp>
      </p:grpSp>
      <p:sp>
        <p:nvSpPr>
          <p:cNvPr id="251" name="正方形/長方形 250"/>
          <p:cNvSpPr/>
          <p:nvPr/>
        </p:nvSpPr>
        <p:spPr>
          <a:xfrm>
            <a:off x="5018666" y="4608250"/>
            <a:ext cx="420110" cy="246221"/>
          </a:xfrm>
          <a:prstGeom prst="rect">
            <a:avLst/>
          </a:prstGeom>
        </p:spPr>
        <p:txBody>
          <a:bodyPr wrap="square">
            <a:spAutoFit/>
          </a:bodyPr>
          <a:lstStyle/>
          <a:p>
            <a:r>
              <a:rPr lang="en-US" altLang="ja-JP" sz="1000" dirty="0" smtClean="0"/>
              <a:t>5</a:t>
            </a:r>
            <a:r>
              <a:rPr lang="ja-JP" altLang="en-US" sz="1000" dirty="0" smtClean="0"/>
              <a:t>名</a:t>
            </a:r>
            <a:endParaRPr lang="ja-JP" altLang="en-US" sz="1000" dirty="0"/>
          </a:p>
        </p:txBody>
      </p:sp>
      <p:sp>
        <p:nvSpPr>
          <p:cNvPr id="252" name="正方形/長方形 251"/>
          <p:cNvSpPr/>
          <p:nvPr/>
        </p:nvSpPr>
        <p:spPr>
          <a:xfrm>
            <a:off x="4951990" y="5122600"/>
            <a:ext cx="629660" cy="246221"/>
          </a:xfrm>
          <a:prstGeom prst="rect">
            <a:avLst/>
          </a:prstGeom>
        </p:spPr>
        <p:txBody>
          <a:bodyPr wrap="square">
            <a:spAutoFit/>
          </a:bodyPr>
          <a:lstStyle/>
          <a:p>
            <a:r>
              <a:rPr lang="en-US" altLang="ja-JP" sz="1000" dirty="0" smtClean="0"/>
              <a:t>3</a:t>
            </a:r>
            <a:r>
              <a:rPr lang="ja-JP" altLang="ja-JP" sz="1000" dirty="0" smtClean="0"/>
              <a:t>～</a:t>
            </a:r>
            <a:r>
              <a:rPr lang="en-US" altLang="ja-JP" sz="1000" dirty="0" smtClean="0"/>
              <a:t>6</a:t>
            </a:r>
            <a:r>
              <a:rPr lang="ja-JP" altLang="en-US" sz="1000" dirty="0" smtClean="0"/>
              <a:t>名</a:t>
            </a:r>
            <a:endParaRPr lang="ja-JP" altLang="en-US" sz="1000" dirty="0"/>
          </a:p>
        </p:txBody>
      </p:sp>
      <p:sp>
        <p:nvSpPr>
          <p:cNvPr id="253" name="正方形/長方形 252"/>
          <p:cNvSpPr/>
          <p:nvPr/>
        </p:nvSpPr>
        <p:spPr>
          <a:xfrm>
            <a:off x="7431944" y="4941520"/>
            <a:ext cx="420110" cy="246221"/>
          </a:xfrm>
          <a:prstGeom prst="rect">
            <a:avLst/>
          </a:prstGeom>
        </p:spPr>
        <p:txBody>
          <a:bodyPr wrap="square">
            <a:spAutoFit/>
          </a:bodyPr>
          <a:lstStyle/>
          <a:p>
            <a:r>
              <a:rPr lang="en-US" altLang="ja-JP" sz="1000" dirty="0" smtClean="0"/>
              <a:t>1</a:t>
            </a:r>
            <a:r>
              <a:rPr lang="ja-JP" altLang="en-US" sz="1000" dirty="0" smtClean="0"/>
              <a:t>名</a:t>
            </a:r>
            <a:endParaRPr lang="ja-JP" alt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5400" y="1209337"/>
            <a:ext cx="9169400" cy="1169551"/>
          </a:xfrm>
          <a:prstGeom prst="rect">
            <a:avLst/>
          </a:prstGeom>
        </p:spPr>
        <p:txBody>
          <a:bodyPr wrap="square">
            <a:spAutoFit/>
          </a:bodyPr>
          <a:lstStyle/>
          <a:p>
            <a:pPr marL="342900" indent="-342900">
              <a:spcBef>
                <a:spcPts val="0"/>
              </a:spcBef>
              <a:buClr>
                <a:srgbClr val="000000"/>
              </a:buClr>
              <a:buFont typeface="+mj-ea"/>
              <a:buAutoNum type="circleNumDbPlain"/>
              <a:defRPr/>
            </a:pPr>
            <a:r>
              <a:rPr lang="ja-JP" altLang="en-US" sz="1400" dirty="0" smtClean="0">
                <a:solidFill>
                  <a:srgbClr val="000000"/>
                </a:solidFill>
                <a:latin typeface="+mn-ea"/>
                <a:ea typeface="+mn-ea"/>
              </a:rPr>
              <a:t>医師や調査員経験がある介護支援専門員からは、認知機能の評価において「認知症高齢者の日常生活自立度の判断基準が分かりづらい」（医師：</a:t>
            </a:r>
            <a:r>
              <a:rPr lang="en-US" altLang="ja-JP" sz="1400" dirty="0" smtClean="0">
                <a:solidFill>
                  <a:srgbClr val="000000"/>
                </a:solidFill>
                <a:latin typeface="+mn-ea"/>
                <a:ea typeface="+mn-ea"/>
              </a:rPr>
              <a:t>40.3</a:t>
            </a:r>
            <a:r>
              <a:rPr lang="ja-JP" altLang="en-US" sz="1400" dirty="0" smtClean="0">
                <a:solidFill>
                  <a:srgbClr val="000000"/>
                </a:solidFill>
                <a:latin typeface="+mn-ea"/>
                <a:ea typeface="+mn-ea"/>
              </a:rPr>
              <a:t>％、介護支援専門員：</a:t>
            </a:r>
            <a:r>
              <a:rPr lang="en-US" altLang="ja-JP" sz="1400" dirty="0" smtClean="0">
                <a:solidFill>
                  <a:srgbClr val="000000"/>
                </a:solidFill>
                <a:latin typeface="+mn-ea"/>
                <a:ea typeface="+mn-ea"/>
              </a:rPr>
              <a:t>59.2</a:t>
            </a:r>
            <a:r>
              <a:rPr lang="ja-JP" altLang="en-US" sz="1400" dirty="0" smtClean="0">
                <a:solidFill>
                  <a:srgbClr val="000000"/>
                </a:solidFill>
                <a:latin typeface="+mn-ea"/>
                <a:ea typeface="+mn-ea"/>
              </a:rPr>
              <a:t>％）との回答が多かった。</a:t>
            </a:r>
            <a:endParaRPr lang="en-US" altLang="ja-JP" sz="1400" dirty="0" smtClean="0">
              <a:solidFill>
                <a:srgbClr val="000000"/>
              </a:solidFill>
              <a:latin typeface="+mn-ea"/>
              <a:ea typeface="+mn-ea"/>
            </a:endParaRPr>
          </a:p>
          <a:p>
            <a:pPr marL="342900" indent="-342900">
              <a:spcBef>
                <a:spcPts val="0"/>
              </a:spcBef>
              <a:buClr>
                <a:srgbClr val="000000"/>
              </a:buClr>
              <a:buFont typeface="+mj-ea"/>
              <a:buAutoNum type="circleNumDbPlain"/>
              <a:defRPr/>
            </a:pPr>
            <a:r>
              <a:rPr lang="ja-JP" altLang="en-US" sz="1400" dirty="0" smtClean="0">
                <a:solidFill>
                  <a:srgbClr val="000000"/>
                </a:solidFill>
                <a:latin typeface="+mn-ea"/>
                <a:ea typeface="+mn-ea"/>
              </a:rPr>
              <a:t>医師からは「認知症の中核症状や周辺症状の情報が乏しく把握が難しい」</a:t>
            </a:r>
            <a:r>
              <a:rPr lang="en-US" altLang="ja-JP" sz="1400" dirty="0" smtClean="0">
                <a:solidFill>
                  <a:srgbClr val="000000"/>
                </a:solidFill>
                <a:latin typeface="+mn-ea"/>
                <a:ea typeface="+mn-ea"/>
              </a:rPr>
              <a:t>(22.3</a:t>
            </a:r>
            <a:r>
              <a:rPr lang="ja-JP" altLang="en-US" sz="1400" dirty="0" smtClean="0">
                <a:solidFill>
                  <a:srgbClr val="000000"/>
                </a:solidFill>
                <a:latin typeface="+mn-ea"/>
                <a:ea typeface="+mn-ea"/>
              </a:rPr>
              <a:t>％</a:t>
            </a:r>
            <a:r>
              <a:rPr lang="en-US" altLang="ja-JP" sz="1400" dirty="0" smtClean="0">
                <a:solidFill>
                  <a:srgbClr val="000000"/>
                </a:solidFill>
                <a:latin typeface="+mn-ea"/>
                <a:ea typeface="+mn-ea"/>
              </a:rPr>
              <a:t>)</a:t>
            </a:r>
            <a:r>
              <a:rPr lang="ja-JP" altLang="en-US" sz="1400" dirty="0" smtClean="0">
                <a:solidFill>
                  <a:srgbClr val="000000"/>
                </a:solidFill>
                <a:latin typeface="+mn-ea"/>
                <a:ea typeface="+mn-ea"/>
              </a:rPr>
              <a:t>との意見もみられた。</a:t>
            </a:r>
            <a:endParaRPr lang="en-US" altLang="ja-JP" sz="1400" dirty="0" smtClean="0">
              <a:solidFill>
                <a:srgbClr val="000000"/>
              </a:solidFill>
              <a:latin typeface="+mn-ea"/>
              <a:ea typeface="+mn-ea"/>
            </a:endParaRPr>
          </a:p>
          <a:p>
            <a:pPr marL="342900" indent="-342900">
              <a:spcBef>
                <a:spcPts val="0"/>
              </a:spcBef>
              <a:buClr>
                <a:srgbClr val="000000"/>
              </a:buClr>
              <a:buFont typeface="+mj-ea"/>
              <a:buAutoNum type="circleNumDbPlain"/>
              <a:defRPr/>
            </a:pPr>
            <a:r>
              <a:rPr lang="ja-JP" altLang="en-US" sz="1400" dirty="0" smtClean="0">
                <a:solidFill>
                  <a:srgbClr val="000000"/>
                </a:solidFill>
                <a:latin typeface="+mn-ea"/>
                <a:ea typeface="+mn-ea"/>
              </a:rPr>
              <a:t>審査会委員からは、要支援</a:t>
            </a:r>
            <a:r>
              <a:rPr lang="en-US" altLang="ja-JP" sz="1400" dirty="0" smtClean="0">
                <a:solidFill>
                  <a:srgbClr val="000000"/>
                </a:solidFill>
                <a:latin typeface="+mn-ea"/>
                <a:ea typeface="+mn-ea"/>
              </a:rPr>
              <a:t>2</a:t>
            </a:r>
            <a:r>
              <a:rPr lang="ja-JP" altLang="en-US" sz="1400" dirty="0" smtClean="0">
                <a:solidFill>
                  <a:srgbClr val="000000"/>
                </a:solidFill>
                <a:latin typeface="+mn-ea"/>
                <a:ea typeface="+mn-ea"/>
              </a:rPr>
              <a:t>と要介護</a:t>
            </a:r>
            <a:r>
              <a:rPr lang="en-US" altLang="ja-JP" sz="1400" dirty="0" smtClean="0">
                <a:solidFill>
                  <a:srgbClr val="000000"/>
                </a:solidFill>
                <a:latin typeface="+mn-ea"/>
                <a:ea typeface="+mn-ea"/>
              </a:rPr>
              <a:t>1</a:t>
            </a:r>
            <a:r>
              <a:rPr lang="ja-JP" altLang="en-US" sz="1400" dirty="0" smtClean="0">
                <a:solidFill>
                  <a:srgbClr val="000000"/>
                </a:solidFill>
                <a:latin typeface="+mn-ea"/>
                <a:ea typeface="+mn-ea"/>
              </a:rPr>
              <a:t>の判定時に「意見書と認定調査で認知症高齢者の日常生活自立度に不整合がある」（</a:t>
            </a:r>
            <a:r>
              <a:rPr lang="en-US" altLang="ja-JP" sz="1400" dirty="0" smtClean="0">
                <a:solidFill>
                  <a:srgbClr val="000000"/>
                </a:solidFill>
                <a:latin typeface="+mn-ea"/>
                <a:ea typeface="+mn-ea"/>
              </a:rPr>
              <a:t>67.3</a:t>
            </a:r>
            <a:r>
              <a:rPr lang="ja-JP" altLang="en-US" sz="1400" dirty="0" smtClean="0">
                <a:solidFill>
                  <a:srgbClr val="000000"/>
                </a:solidFill>
                <a:latin typeface="+mn-ea"/>
                <a:ea typeface="+mn-ea"/>
              </a:rPr>
              <a:t>％）との回答が多かった。</a:t>
            </a:r>
            <a:endParaRPr lang="en-US" altLang="ja-JP" sz="1400" dirty="0" smtClean="0">
              <a:solidFill>
                <a:srgbClr val="000000"/>
              </a:solidFill>
              <a:latin typeface="+mn-ea"/>
              <a:ea typeface="+mn-ea"/>
            </a:endParaRPr>
          </a:p>
        </p:txBody>
      </p:sp>
      <p:grpSp>
        <p:nvGrpSpPr>
          <p:cNvPr id="2" name="グループ化 56"/>
          <p:cNvGrpSpPr/>
          <p:nvPr/>
        </p:nvGrpSpPr>
        <p:grpSpPr>
          <a:xfrm>
            <a:off x="4674143" y="2824734"/>
            <a:ext cx="4083086" cy="1679171"/>
            <a:chOff x="394224" y="1875246"/>
            <a:chExt cx="5759450" cy="1852581"/>
          </a:xfrm>
        </p:grpSpPr>
        <p:pic>
          <p:nvPicPr>
            <p:cNvPr id="52" name="図 5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224" y="1875246"/>
              <a:ext cx="5759450" cy="1852581"/>
            </a:xfrm>
            <a:prstGeom prst="rect">
              <a:avLst/>
            </a:prstGeom>
            <a:noFill/>
            <a:ln>
              <a:noFill/>
            </a:ln>
          </p:spPr>
        </p:pic>
        <p:sp>
          <p:nvSpPr>
            <p:cNvPr id="56" name="正方形/長方形 55"/>
            <p:cNvSpPr/>
            <p:nvPr/>
          </p:nvSpPr>
          <p:spPr bwMode="auto">
            <a:xfrm>
              <a:off x="977383" y="2090530"/>
              <a:ext cx="4978916" cy="295700"/>
            </a:xfrm>
            <a:prstGeom prst="rect">
              <a:avLst/>
            </a:prstGeom>
            <a:noFill/>
            <a:ln w="19050" cap="flat" cmpd="sng" algn="ctr">
              <a:solidFill>
                <a:srgbClr val="FF0000"/>
              </a:solidFill>
              <a:prstDash val="sys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grpSp>
      <p:grpSp>
        <p:nvGrpSpPr>
          <p:cNvPr id="3" name="グループ化 62"/>
          <p:cNvGrpSpPr/>
          <p:nvPr/>
        </p:nvGrpSpPr>
        <p:grpSpPr>
          <a:xfrm>
            <a:off x="666603" y="2857500"/>
            <a:ext cx="3636943" cy="1685925"/>
            <a:chOff x="-865168" y="1854817"/>
            <a:chExt cx="5509462" cy="2403472"/>
          </a:xfrm>
        </p:grpSpPr>
        <p:grpSp>
          <p:nvGrpSpPr>
            <p:cNvPr id="4" name="グループ化 54"/>
            <p:cNvGrpSpPr/>
            <p:nvPr/>
          </p:nvGrpSpPr>
          <p:grpSpPr>
            <a:xfrm>
              <a:off x="-865168" y="1854817"/>
              <a:ext cx="5509462" cy="2403472"/>
              <a:chOff x="561138" y="3973484"/>
              <a:chExt cx="5509462" cy="2403472"/>
            </a:xfrm>
          </p:grpSpPr>
          <p:pic>
            <p:nvPicPr>
              <p:cNvPr id="51" name="図 50"/>
              <p:cNvPicPr/>
              <p:nvPr/>
            </p:nvPicPr>
            <p:blipFill>
              <a:blip r:embed="rId4" cstate="print"/>
              <a:srcRect/>
              <a:stretch>
                <a:fillRect/>
              </a:stretch>
            </p:blipFill>
            <p:spPr bwMode="auto">
              <a:xfrm>
                <a:off x="561138" y="3973484"/>
                <a:ext cx="5509462" cy="2403472"/>
              </a:xfrm>
              <a:prstGeom prst="rect">
                <a:avLst/>
              </a:prstGeom>
              <a:noFill/>
              <a:ln w="9525">
                <a:noFill/>
                <a:miter lim="800000"/>
                <a:headEnd/>
                <a:tailEnd/>
              </a:ln>
            </p:spPr>
          </p:pic>
          <p:sp>
            <p:nvSpPr>
              <p:cNvPr id="54" name="正方形/長方形 53"/>
              <p:cNvSpPr/>
              <p:nvPr/>
            </p:nvSpPr>
            <p:spPr bwMode="auto">
              <a:xfrm>
                <a:off x="625524" y="5099032"/>
                <a:ext cx="3357674" cy="327078"/>
              </a:xfrm>
              <a:prstGeom prst="rect">
                <a:avLst/>
              </a:prstGeom>
              <a:noFill/>
              <a:ln w="19050" cap="flat" cmpd="sng" algn="ctr">
                <a:solidFill>
                  <a:srgbClr val="FF0000"/>
                </a:solidFill>
                <a:prstDash val="sys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grpSp>
        <p:sp>
          <p:nvSpPr>
            <p:cNvPr id="58" name="正方形/長方形 57"/>
            <p:cNvSpPr/>
            <p:nvPr/>
          </p:nvSpPr>
          <p:spPr bwMode="auto">
            <a:xfrm>
              <a:off x="-819204" y="2067641"/>
              <a:ext cx="4599679" cy="327078"/>
            </a:xfrm>
            <a:prstGeom prst="rect">
              <a:avLst/>
            </a:prstGeom>
            <a:noFill/>
            <a:ln w="19050" cap="flat" cmpd="sng" algn="ctr">
              <a:solidFill>
                <a:srgbClr val="FF0000"/>
              </a:solidFill>
              <a:prstDash val="sys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grpSp>
      <p:grpSp>
        <p:nvGrpSpPr>
          <p:cNvPr id="5" name="グループ化 63"/>
          <p:cNvGrpSpPr/>
          <p:nvPr/>
        </p:nvGrpSpPr>
        <p:grpSpPr>
          <a:xfrm>
            <a:off x="-21356" y="5080001"/>
            <a:ext cx="3807502" cy="1625600"/>
            <a:chOff x="4463630" y="1991479"/>
            <a:chExt cx="3365920" cy="2373668"/>
          </a:xfrm>
        </p:grpSpPr>
        <p:pic>
          <p:nvPicPr>
            <p:cNvPr id="59" name="図 5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3630" y="1991479"/>
              <a:ext cx="3365920" cy="2373668"/>
            </a:xfrm>
            <a:prstGeom prst="rect">
              <a:avLst/>
            </a:prstGeom>
            <a:noFill/>
            <a:ln>
              <a:noFill/>
            </a:ln>
          </p:spPr>
        </p:pic>
        <p:sp>
          <p:nvSpPr>
            <p:cNvPr id="60" name="正方形/長方形 59"/>
            <p:cNvSpPr/>
            <p:nvPr/>
          </p:nvSpPr>
          <p:spPr bwMode="auto">
            <a:xfrm>
              <a:off x="4714687" y="2201381"/>
              <a:ext cx="2782504" cy="320969"/>
            </a:xfrm>
            <a:prstGeom prst="rect">
              <a:avLst/>
            </a:prstGeom>
            <a:noFill/>
            <a:ln w="19050" cap="flat" cmpd="sng" algn="ctr">
              <a:solidFill>
                <a:srgbClr val="FF0000"/>
              </a:solidFill>
              <a:prstDash val="sys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grpSp>
      <p:sp>
        <p:nvSpPr>
          <p:cNvPr id="66" name="正方形/長方形 65"/>
          <p:cNvSpPr/>
          <p:nvPr/>
        </p:nvSpPr>
        <p:spPr>
          <a:xfrm>
            <a:off x="177800" y="2419420"/>
            <a:ext cx="2059912" cy="276999"/>
          </a:xfrm>
          <a:prstGeom prst="rect">
            <a:avLst/>
          </a:prstGeom>
        </p:spPr>
        <p:txBody>
          <a:bodyPr wrap="square">
            <a:spAutoFit/>
          </a:bodyPr>
          <a:lstStyle/>
          <a:p>
            <a:pPr marL="180975" indent="-180975">
              <a:spcBef>
                <a:spcPct val="20000"/>
              </a:spcBef>
              <a:buClr>
                <a:srgbClr val="000000"/>
              </a:buClr>
              <a:defRPr/>
            </a:pPr>
            <a:r>
              <a:rPr kumimoji="1" lang="en-US" altLang="ja-JP" sz="1200" u="sng" dirty="0" smtClean="0">
                <a:solidFill>
                  <a:srgbClr val="000000"/>
                </a:solidFill>
                <a:latin typeface="HG丸ｺﾞｼｯｸM-PRO" pitchFamily="50" charset="-128"/>
                <a:ea typeface="HG丸ｺﾞｼｯｸM-PRO" pitchFamily="50" charset="-128"/>
              </a:rPr>
              <a:t>【</a:t>
            </a:r>
            <a:r>
              <a:rPr lang="ja-JP" altLang="en-US" sz="1200" u="sng" dirty="0" smtClean="0">
                <a:solidFill>
                  <a:srgbClr val="000000"/>
                </a:solidFill>
                <a:latin typeface="+mj-ea"/>
                <a:ea typeface="+mj-ea"/>
              </a:rPr>
              <a:t>意見書</a:t>
            </a:r>
            <a:r>
              <a:rPr kumimoji="1" lang="ja-JP" altLang="en-US" sz="1200" u="sng" dirty="0" smtClean="0">
                <a:solidFill>
                  <a:srgbClr val="000000"/>
                </a:solidFill>
                <a:latin typeface="+mj-ea"/>
                <a:ea typeface="+mj-ea"/>
              </a:rPr>
              <a:t>記載医師調査</a:t>
            </a:r>
            <a:r>
              <a:rPr kumimoji="1" lang="en-US" altLang="ja-JP" sz="1200" u="sng" dirty="0" smtClean="0">
                <a:solidFill>
                  <a:srgbClr val="000000"/>
                </a:solidFill>
                <a:latin typeface="+mj-ea"/>
                <a:ea typeface="+mj-ea"/>
              </a:rPr>
              <a:t>】</a:t>
            </a:r>
          </a:p>
        </p:txBody>
      </p:sp>
      <p:sp>
        <p:nvSpPr>
          <p:cNvPr id="67" name="正方形/長方形 66"/>
          <p:cNvSpPr/>
          <p:nvPr/>
        </p:nvSpPr>
        <p:spPr>
          <a:xfrm>
            <a:off x="4371276" y="2441645"/>
            <a:ext cx="4271073" cy="276999"/>
          </a:xfrm>
          <a:prstGeom prst="rect">
            <a:avLst/>
          </a:prstGeom>
        </p:spPr>
        <p:txBody>
          <a:bodyPr wrap="square">
            <a:spAutoFit/>
          </a:bodyPr>
          <a:lstStyle/>
          <a:p>
            <a:pPr marL="180975" indent="-180975">
              <a:spcBef>
                <a:spcPct val="20000"/>
              </a:spcBef>
              <a:buClr>
                <a:srgbClr val="000000"/>
              </a:buClr>
              <a:defRPr/>
            </a:pPr>
            <a:r>
              <a:rPr kumimoji="1" lang="en-US" altLang="ja-JP" sz="1200" u="sng" dirty="0" smtClean="0">
                <a:solidFill>
                  <a:srgbClr val="000000"/>
                </a:solidFill>
                <a:latin typeface="+mn-ea"/>
                <a:ea typeface="+mn-ea"/>
              </a:rPr>
              <a:t>【</a:t>
            </a:r>
            <a:r>
              <a:rPr lang="ja-JP" altLang="en-US" sz="1200" u="sng" dirty="0" smtClean="0">
                <a:solidFill>
                  <a:srgbClr val="000000"/>
                </a:solidFill>
                <a:latin typeface="+mn-ea"/>
                <a:ea typeface="+mn-ea"/>
              </a:rPr>
              <a:t>介護支援専門員調査</a:t>
            </a:r>
            <a:r>
              <a:rPr kumimoji="1" lang="en-US" altLang="ja-JP" sz="1200" u="sng" dirty="0" smtClean="0">
                <a:solidFill>
                  <a:srgbClr val="000000"/>
                </a:solidFill>
                <a:latin typeface="+mn-ea"/>
                <a:ea typeface="+mn-ea"/>
              </a:rPr>
              <a:t>】</a:t>
            </a:r>
          </a:p>
        </p:txBody>
      </p:sp>
      <p:sp>
        <p:nvSpPr>
          <p:cNvPr id="69" name="正方形/長方形 68"/>
          <p:cNvSpPr/>
          <p:nvPr/>
        </p:nvSpPr>
        <p:spPr>
          <a:xfrm>
            <a:off x="177800" y="4597470"/>
            <a:ext cx="2059912" cy="276999"/>
          </a:xfrm>
          <a:prstGeom prst="rect">
            <a:avLst/>
          </a:prstGeom>
        </p:spPr>
        <p:txBody>
          <a:bodyPr wrap="square">
            <a:spAutoFit/>
          </a:bodyPr>
          <a:lstStyle/>
          <a:p>
            <a:pPr marL="180975" indent="-180975">
              <a:spcBef>
                <a:spcPct val="20000"/>
              </a:spcBef>
              <a:buClr>
                <a:srgbClr val="000000"/>
              </a:buClr>
              <a:defRPr/>
            </a:pPr>
            <a:r>
              <a:rPr kumimoji="1" lang="en-US" altLang="ja-JP" sz="1200" u="sng" dirty="0" smtClean="0">
                <a:solidFill>
                  <a:srgbClr val="000000"/>
                </a:solidFill>
                <a:latin typeface="+mn-ea"/>
                <a:ea typeface="+mn-ea"/>
              </a:rPr>
              <a:t>【</a:t>
            </a:r>
            <a:r>
              <a:rPr lang="ja-JP" altLang="en-US" sz="1200" u="sng" dirty="0" smtClean="0">
                <a:solidFill>
                  <a:srgbClr val="000000"/>
                </a:solidFill>
                <a:latin typeface="+mn-ea"/>
                <a:ea typeface="+mn-ea"/>
              </a:rPr>
              <a:t>認定審査会委員調査</a:t>
            </a:r>
            <a:r>
              <a:rPr kumimoji="1" lang="en-US" altLang="ja-JP" sz="1200" u="sng" dirty="0" smtClean="0">
                <a:solidFill>
                  <a:srgbClr val="000000"/>
                </a:solidFill>
                <a:latin typeface="+mn-ea"/>
                <a:ea typeface="+mn-ea"/>
              </a:rPr>
              <a:t>】</a:t>
            </a:r>
          </a:p>
        </p:txBody>
      </p:sp>
      <p:sp>
        <p:nvSpPr>
          <p:cNvPr id="70" name="正方形/長方形 69"/>
          <p:cNvSpPr/>
          <p:nvPr/>
        </p:nvSpPr>
        <p:spPr>
          <a:xfrm>
            <a:off x="320675" y="2651195"/>
            <a:ext cx="4048125" cy="246221"/>
          </a:xfrm>
          <a:prstGeom prst="rect">
            <a:avLst/>
          </a:prstGeom>
        </p:spPr>
        <p:txBody>
          <a:bodyPr wrap="square">
            <a:spAutoFit/>
          </a:bodyPr>
          <a:lstStyle/>
          <a:p>
            <a:pPr marL="180975" indent="-180975" algn="ctr">
              <a:spcBef>
                <a:spcPct val="20000"/>
              </a:spcBef>
              <a:buClr>
                <a:srgbClr val="000000"/>
              </a:buClr>
              <a:defRPr/>
            </a:pPr>
            <a:r>
              <a:rPr lang="ja-JP" altLang="en-US" sz="1000" dirty="0" smtClean="0">
                <a:solidFill>
                  <a:srgbClr val="000000"/>
                </a:solidFill>
                <a:latin typeface="+mn-ea"/>
                <a:ea typeface="+mn-ea"/>
              </a:rPr>
              <a:t>図表　認知機能を評価するにあたって難しいと感じる点 </a:t>
            </a:r>
            <a:r>
              <a:rPr lang="en-US" altLang="ja-JP" sz="1000" dirty="0" smtClean="0">
                <a:solidFill>
                  <a:srgbClr val="000000"/>
                </a:solidFill>
                <a:latin typeface="+mn-ea"/>
                <a:ea typeface="+mn-ea"/>
              </a:rPr>
              <a:t>(n=3,033)</a:t>
            </a:r>
            <a:endParaRPr kumimoji="1" lang="en-US" altLang="ja-JP" sz="1000" dirty="0" smtClean="0">
              <a:solidFill>
                <a:srgbClr val="000000"/>
              </a:solidFill>
              <a:latin typeface="+mn-ea"/>
              <a:ea typeface="+mn-ea"/>
            </a:endParaRPr>
          </a:p>
        </p:txBody>
      </p:sp>
      <p:sp>
        <p:nvSpPr>
          <p:cNvPr id="71" name="正方形/長方形 70"/>
          <p:cNvSpPr/>
          <p:nvPr/>
        </p:nvSpPr>
        <p:spPr>
          <a:xfrm>
            <a:off x="4413250" y="2651601"/>
            <a:ext cx="4711700" cy="246221"/>
          </a:xfrm>
          <a:prstGeom prst="rect">
            <a:avLst/>
          </a:prstGeom>
        </p:spPr>
        <p:txBody>
          <a:bodyPr wrap="square">
            <a:spAutoFit/>
          </a:bodyPr>
          <a:lstStyle/>
          <a:p>
            <a:pPr marL="180975" indent="-180975" algn="ctr">
              <a:spcBef>
                <a:spcPct val="20000"/>
              </a:spcBef>
              <a:buClr>
                <a:srgbClr val="000000"/>
              </a:buClr>
              <a:defRPr/>
            </a:pPr>
            <a:r>
              <a:rPr lang="ja-JP" altLang="en-US" sz="1000" dirty="0" smtClean="0">
                <a:solidFill>
                  <a:srgbClr val="000000"/>
                </a:solidFill>
                <a:latin typeface="+mn-ea"/>
                <a:ea typeface="+mn-ea"/>
              </a:rPr>
              <a:t>図表　認知症高齢者の日常生活自立度の判定</a:t>
            </a:r>
            <a:r>
              <a:rPr lang="en-US" altLang="ja-JP" sz="1000" dirty="0" smtClean="0">
                <a:solidFill>
                  <a:srgbClr val="000000"/>
                </a:solidFill>
                <a:latin typeface="+mn-ea"/>
                <a:ea typeface="+mn-ea"/>
              </a:rPr>
              <a:t>(</a:t>
            </a:r>
            <a:r>
              <a:rPr lang="ja-JP" altLang="en-US" sz="1000" dirty="0" smtClean="0">
                <a:solidFill>
                  <a:srgbClr val="000000"/>
                </a:solidFill>
                <a:latin typeface="+mn-ea"/>
                <a:ea typeface="+mn-ea"/>
              </a:rPr>
              <a:t>複数回答</a:t>
            </a:r>
            <a:r>
              <a:rPr lang="en-US" altLang="ja-JP" sz="1000" baseline="30000" dirty="0" smtClean="0">
                <a:solidFill>
                  <a:srgbClr val="000000"/>
                </a:solidFill>
                <a:latin typeface="+mn-ea"/>
                <a:ea typeface="+mn-ea"/>
              </a:rPr>
              <a:t>※</a:t>
            </a:r>
            <a:r>
              <a:rPr lang="ja-JP" altLang="en-US" sz="1000" dirty="0" err="1" smtClean="0">
                <a:solidFill>
                  <a:srgbClr val="000000"/>
                </a:solidFill>
                <a:latin typeface="+mn-ea"/>
                <a:ea typeface="+mn-ea"/>
              </a:rPr>
              <a:t>、</a:t>
            </a:r>
            <a:r>
              <a:rPr lang="en-US" altLang="ja-JP" sz="1000" dirty="0" smtClean="0">
                <a:solidFill>
                  <a:srgbClr val="000000"/>
                </a:solidFill>
                <a:latin typeface="+mn-ea"/>
                <a:ea typeface="+mn-ea"/>
              </a:rPr>
              <a:t>n=1,366)</a:t>
            </a:r>
            <a:endParaRPr kumimoji="1" lang="en-US" altLang="ja-JP" sz="1000" dirty="0" smtClean="0">
              <a:solidFill>
                <a:srgbClr val="000000"/>
              </a:solidFill>
              <a:latin typeface="+mn-ea"/>
              <a:ea typeface="+mn-ea"/>
            </a:endParaRPr>
          </a:p>
        </p:txBody>
      </p:sp>
      <p:sp>
        <p:nvSpPr>
          <p:cNvPr id="72" name="正方形/長方形 71"/>
          <p:cNvSpPr/>
          <p:nvPr/>
        </p:nvSpPr>
        <p:spPr>
          <a:xfrm>
            <a:off x="-37159" y="4854645"/>
            <a:ext cx="5708381" cy="246221"/>
          </a:xfrm>
          <a:prstGeom prst="rect">
            <a:avLst/>
          </a:prstGeom>
        </p:spPr>
        <p:txBody>
          <a:bodyPr wrap="square">
            <a:spAutoFit/>
          </a:bodyPr>
          <a:lstStyle/>
          <a:p>
            <a:pPr marL="180975" indent="-180975" algn="ctr">
              <a:spcBef>
                <a:spcPct val="20000"/>
              </a:spcBef>
              <a:buClr>
                <a:srgbClr val="000000"/>
              </a:buClr>
              <a:defRPr/>
            </a:pPr>
            <a:r>
              <a:rPr lang="ja-JP" altLang="en-US" sz="1000" dirty="0" smtClean="0">
                <a:solidFill>
                  <a:srgbClr val="000000"/>
                </a:solidFill>
                <a:latin typeface="+mn-ea"/>
                <a:ea typeface="+mn-ea"/>
              </a:rPr>
              <a:t>図表　要支援</a:t>
            </a:r>
            <a:r>
              <a:rPr lang="en-US" altLang="ja-JP" sz="1000" dirty="0" smtClean="0">
                <a:solidFill>
                  <a:srgbClr val="000000"/>
                </a:solidFill>
                <a:latin typeface="+mn-ea"/>
                <a:ea typeface="+mn-ea"/>
              </a:rPr>
              <a:t>2</a:t>
            </a:r>
            <a:r>
              <a:rPr lang="ja-JP" altLang="en-US" sz="1000" dirty="0" smtClean="0">
                <a:solidFill>
                  <a:srgbClr val="000000"/>
                </a:solidFill>
                <a:latin typeface="+mn-ea"/>
                <a:ea typeface="+mn-ea"/>
              </a:rPr>
              <a:t>と要介護</a:t>
            </a:r>
            <a:r>
              <a:rPr lang="en-US" altLang="ja-JP" sz="1000" dirty="0" smtClean="0">
                <a:solidFill>
                  <a:srgbClr val="000000"/>
                </a:solidFill>
                <a:latin typeface="+mn-ea"/>
                <a:ea typeface="+mn-ea"/>
              </a:rPr>
              <a:t>1</a:t>
            </a:r>
            <a:r>
              <a:rPr lang="ja-JP" altLang="en-US" sz="1000" dirty="0" smtClean="0">
                <a:solidFill>
                  <a:srgbClr val="000000"/>
                </a:solidFill>
                <a:latin typeface="+mn-ea"/>
                <a:ea typeface="+mn-ea"/>
              </a:rPr>
              <a:t>の判定における認知機能の評価の難しさ</a:t>
            </a:r>
            <a:r>
              <a:rPr lang="en-US" altLang="ja-JP" sz="1000" dirty="0" smtClean="0">
                <a:solidFill>
                  <a:srgbClr val="000000"/>
                </a:solidFill>
                <a:latin typeface="+mn-ea"/>
                <a:ea typeface="+mn-ea"/>
              </a:rPr>
              <a:t>(</a:t>
            </a:r>
            <a:r>
              <a:rPr lang="ja-JP" altLang="en-US" sz="1000" dirty="0" smtClean="0">
                <a:solidFill>
                  <a:srgbClr val="000000"/>
                </a:solidFill>
                <a:latin typeface="+mn-ea"/>
                <a:ea typeface="+mn-ea"/>
              </a:rPr>
              <a:t>複数回答、</a:t>
            </a:r>
            <a:r>
              <a:rPr lang="en-US" altLang="ja-JP" sz="1000" dirty="0" smtClean="0">
                <a:solidFill>
                  <a:srgbClr val="000000"/>
                </a:solidFill>
                <a:latin typeface="+mn-ea"/>
                <a:ea typeface="+mn-ea"/>
              </a:rPr>
              <a:t>n=3,623)</a:t>
            </a:r>
            <a:endParaRPr kumimoji="1" lang="en-US" altLang="ja-JP" sz="1000" dirty="0" smtClean="0">
              <a:solidFill>
                <a:srgbClr val="000000"/>
              </a:solidFill>
              <a:latin typeface="+mn-ea"/>
              <a:ea typeface="+mn-ea"/>
            </a:endParaRPr>
          </a:p>
        </p:txBody>
      </p:sp>
      <p:sp>
        <p:nvSpPr>
          <p:cNvPr id="74" name="正方形/長方形 73"/>
          <p:cNvSpPr/>
          <p:nvPr/>
        </p:nvSpPr>
        <p:spPr>
          <a:xfrm>
            <a:off x="6607604" y="4460359"/>
            <a:ext cx="2549096" cy="230832"/>
          </a:xfrm>
          <a:prstGeom prst="rect">
            <a:avLst/>
          </a:prstGeom>
        </p:spPr>
        <p:txBody>
          <a:bodyPr wrap="none">
            <a:spAutoFit/>
          </a:bodyPr>
          <a:lstStyle/>
          <a:p>
            <a:r>
              <a:rPr lang="en-US" altLang="ja-JP" sz="900" dirty="0" smtClean="0"/>
              <a:t>※</a:t>
            </a:r>
            <a:r>
              <a:rPr lang="ja-JP" altLang="ja-JP" sz="900" dirty="0" smtClean="0"/>
              <a:t>認定調査へ従事した経験が「ある」</a:t>
            </a:r>
            <a:r>
              <a:rPr lang="ja-JP" altLang="en-US" sz="900" dirty="0" smtClean="0"/>
              <a:t>人のみ回答</a:t>
            </a:r>
            <a:endParaRPr lang="ja-JP" altLang="en-US" sz="1200" dirty="0"/>
          </a:p>
        </p:txBody>
      </p:sp>
      <p:sp>
        <p:nvSpPr>
          <p:cNvPr id="75" name="正方形/長方形 74"/>
          <p:cNvSpPr/>
          <p:nvPr/>
        </p:nvSpPr>
        <p:spPr>
          <a:xfrm>
            <a:off x="350671" y="2978220"/>
            <a:ext cx="377825" cy="276999"/>
          </a:xfrm>
          <a:prstGeom prst="rect">
            <a:avLst/>
          </a:prstGeom>
        </p:spPr>
        <p:txBody>
          <a:bodyPr wrap="square">
            <a:spAutoFit/>
          </a:bodyPr>
          <a:lstStyle/>
          <a:p>
            <a:pPr marL="180975" indent="-180975" algn="ctr">
              <a:spcBef>
                <a:spcPct val="20000"/>
              </a:spcBef>
              <a:buClr>
                <a:srgbClr val="000000"/>
              </a:buClr>
              <a:defRPr/>
            </a:pPr>
            <a:r>
              <a:rPr kumimoji="1" lang="ja-JP" altLang="en-US" sz="1200" b="1" dirty="0" smtClean="0">
                <a:solidFill>
                  <a:srgbClr val="FF0000"/>
                </a:solidFill>
                <a:latin typeface="+mj-ea"/>
                <a:ea typeface="+mj-ea"/>
              </a:rPr>
              <a:t>①</a:t>
            </a:r>
            <a:endParaRPr kumimoji="1" lang="en-US" altLang="ja-JP" sz="1200" b="1" dirty="0" smtClean="0">
              <a:solidFill>
                <a:srgbClr val="FF0000"/>
              </a:solidFill>
              <a:latin typeface="+mj-ea"/>
              <a:ea typeface="+mj-ea"/>
            </a:endParaRPr>
          </a:p>
        </p:txBody>
      </p:sp>
      <p:sp>
        <p:nvSpPr>
          <p:cNvPr id="76" name="正方形/長方形 75"/>
          <p:cNvSpPr/>
          <p:nvPr/>
        </p:nvSpPr>
        <p:spPr>
          <a:xfrm>
            <a:off x="4767851" y="2987136"/>
            <a:ext cx="377825" cy="276999"/>
          </a:xfrm>
          <a:prstGeom prst="rect">
            <a:avLst/>
          </a:prstGeom>
        </p:spPr>
        <p:txBody>
          <a:bodyPr wrap="square">
            <a:spAutoFit/>
          </a:bodyPr>
          <a:lstStyle/>
          <a:p>
            <a:pPr marL="180975" indent="-180975" algn="ctr">
              <a:spcBef>
                <a:spcPct val="20000"/>
              </a:spcBef>
              <a:buClr>
                <a:srgbClr val="000000"/>
              </a:buClr>
              <a:defRPr/>
            </a:pPr>
            <a:r>
              <a:rPr kumimoji="1" lang="ja-JP" altLang="en-US" sz="1200" b="1" dirty="0" smtClean="0">
                <a:solidFill>
                  <a:srgbClr val="FF0000"/>
                </a:solidFill>
                <a:latin typeface="+mj-ea"/>
                <a:ea typeface="+mj-ea"/>
              </a:rPr>
              <a:t>①</a:t>
            </a:r>
            <a:endParaRPr kumimoji="1" lang="en-US" altLang="ja-JP" sz="1200" b="1" dirty="0" smtClean="0">
              <a:solidFill>
                <a:srgbClr val="FF0000"/>
              </a:solidFill>
              <a:latin typeface="+mj-ea"/>
              <a:ea typeface="+mj-ea"/>
            </a:endParaRPr>
          </a:p>
        </p:txBody>
      </p:sp>
      <p:sp>
        <p:nvSpPr>
          <p:cNvPr id="77" name="正方形/長方形 76"/>
          <p:cNvSpPr/>
          <p:nvPr/>
        </p:nvSpPr>
        <p:spPr>
          <a:xfrm>
            <a:off x="350671" y="3625920"/>
            <a:ext cx="377825" cy="276999"/>
          </a:xfrm>
          <a:prstGeom prst="rect">
            <a:avLst/>
          </a:prstGeom>
        </p:spPr>
        <p:txBody>
          <a:bodyPr wrap="square">
            <a:spAutoFit/>
          </a:bodyPr>
          <a:lstStyle/>
          <a:p>
            <a:pPr marL="180975" indent="-180975" algn="ctr">
              <a:spcBef>
                <a:spcPct val="20000"/>
              </a:spcBef>
              <a:buClr>
                <a:srgbClr val="000000"/>
              </a:buClr>
              <a:defRPr/>
            </a:pPr>
            <a:r>
              <a:rPr kumimoji="1" lang="ja-JP" altLang="en-US" sz="1200" b="1" dirty="0" smtClean="0">
                <a:solidFill>
                  <a:srgbClr val="FF0000"/>
                </a:solidFill>
                <a:latin typeface="+mj-ea"/>
                <a:ea typeface="+mj-ea"/>
              </a:rPr>
              <a:t>②</a:t>
            </a:r>
            <a:endParaRPr kumimoji="1" lang="en-US" altLang="ja-JP" sz="1200" b="1" dirty="0" smtClean="0">
              <a:solidFill>
                <a:srgbClr val="FF0000"/>
              </a:solidFill>
              <a:latin typeface="+mj-ea"/>
              <a:ea typeface="+mj-ea"/>
            </a:endParaRPr>
          </a:p>
        </p:txBody>
      </p:sp>
      <p:sp>
        <p:nvSpPr>
          <p:cNvPr id="78" name="正方形/長方形 77"/>
          <p:cNvSpPr/>
          <p:nvPr/>
        </p:nvSpPr>
        <p:spPr>
          <a:xfrm>
            <a:off x="-11961" y="5191195"/>
            <a:ext cx="377825" cy="276999"/>
          </a:xfrm>
          <a:prstGeom prst="rect">
            <a:avLst/>
          </a:prstGeom>
        </p:spPr>
        <p:txBody>
          <a:bodyPr wrap="square">
            <a:spAutoFit/>
          </a:bodyPr>
          <a:lstStyle/>
          <a:p>
            <a:pPr marL="180975" indent="-180975" algn="ctr">
              <a:spcBef>
                <a:spcPct val="20000"/>
              </a:spcBef>
              <a:buClr>
                <a:srgbClr val="000000"/>
              </a:buClr>
              <a:defRPr/>
            </a:pPr>
            <a:r>
              <a:rPr kumimoji="1" lang="ja-JP" altLang="en-US" sz="1200" b="1" dirty="0" smtClean="0">
                <a:solidFill>
                  <a:srgbClr val="FF0000"/>
                </a:solidFill>
                <a:latin typeface="+mj-ea"/>
                <a:ea typeface="+mj-ea"/>
              </a:rPr>
              <a:t>③</a:t>
            </a:r>
            <a:endParaRPr kumimoji="1" lang="en-US" altLang="ja-JP" sz="1200" b="1" dirty="0" smtClean="0">
              <a:solidFill>
                <a:srgbClr val="FF0000"/>
              </a:solidFill>
              <a:latin typeface="+mj-ea"/>
              <a:ea typeface="+mj-ea"/>
            </a:endParaRPr>
          </a:p>
        </p:txBody>
      </p:sp>
      <p:sp>
        <p:nvSpPr>
          <p:cNvPr id="81" name="Rectangle 2"/>
          <p:cNvSpPr>
            <a:spLocks noGrp="1" noChangeArrowheads="1"/>
          </p:cNvSpPr>
          <p:nvPr>
            <p:ph type="title"/>
          </p:nvPr>
        </p:nvSpPr>
        <p:spPr>
          <a:xfrm>
            <a:off x="574675" y="304819"/>
            <a:ext cx="8001000" cy="747713"/>
          </a:xfrm>
        </p:spPr>
        <p:txBody>
          <a:bodyPr/>
          <a:lstStyle/>
          <a:p>
            <a:pPr eaLnBrk="1" hangingPunct="1"/>
            <a:r>
              <a:rPr lang="en-US" altLang="ja-JP" sz="2800" dirty="0" smtClean="0"/>
              <a:t/>
            </a:r>
            <a:br>
              <a:rPr lang="en-US" altLang="ja-JP" sz="2800" dirty="0" smtClean="0"/>
            </a:br>
            <a:r>
              <a:rPr lang="ja-JP" altLang="en-US" sz="2800" dirty="0" smtClean="0"/>
              <a:t>認知機能の評価について（１）</a:t>
            </a:r>
          </a:p>
        </p:txBody>
      </p:sp>
      <p:sp>
        <p:nvSpPr>
          <p:cNvPr id="82" name="正方形/長方形 81"/>
          <p:cNvSpPr/>
          <p:nvPr/>
        </p:nvSpPr>
        <p:spPr>
          <a:xfrm>
            <a:off x="8095651" y="3298083"/>
            <a:ext cx="703263" cy="246221"/>
          </a:xfrm>
          <a:prstGeom prst="rect">
            <a:avLst/>
          </a:prstGeom>
          <a:solidFill>
            <a:schemeClr val="bg1"/>
          </a:solidFill>
        </p:spPr>
        <p:txBody>
          <a:bodyPr wrap="square">
            <a:spAutoFit/>
          </a:bodyPr>
          <a:lstStyle/>
          <a:p>
            <a:pPr indent="-180975" algn="ctr">
              <a:lnSpc>
                <a:spcPts val="1200"/>
              </a:lnSpc>
              <a:spcBef>
                <a:spcPts val="0"/>
              </a:spcBef>
              <a:buClr>
                <a:srgbClr val="000000"/>
              </a:buClr>
              <a:defRPr/>
            </a:pPr>
            <a:r>
              <a:rPr kumimoji="1" lang="en-US" altLang="ja-JP" sz="1400" b="1" dirty="0" smtClean="0">
                <a:solidFill>
                  <a:srgbClr val="FF0000"/>
                </a:solidFill>
                <a:latin typeface="+mj-ea"/>
                <a:ea typeface="+mj-ea"/>
              </a:rPr>
              <a:t>59.2</a:t>
            </a:r>
            <a:r>
              <a:rPr kumimoji="1" lang="ja-JP" altLang="en-US" sz="1400" b="1" dirty="0" smtClean="0">
                <a:solidFill>
                  <a:srgbClr val="FF0000"/>
                </a:solidFill>
                <a:latin typeface="+mj-ea"/>
                <a:ea typeface="+mj-ea"/>
              </a:rPr>
              <a:t>％</a:t>
            </a:r>
            <a:endParaRPr kumimoji="1" lang="en-US" altLang="ja-JP" sz="1400" b="1" dirty="0" smtClean="0">
              <a:solidFill>
                <a:srgbClr val="FF0000"/>
              </a:solidFill>
              <a:latin typeface="+mj-ea"/>
              <a:ea typeface="+mj-ea"/>
            </a:endParaRPr>
          </a:p>
        </p:txBody>
      </p:sp>
      <p:sp>
        <p:nvSpPr>
          <p:cNvPr id="83" name="正方形/長方形 82"/>
          <p:cNvSpPr/>
          <p:nvPr/>
        </p:nvSpPr>
        <p:spPr>
          <a:xfrm>
            <a:off x="3757763" y="3001715"/>
            <a:ext cx="703263" cy="246221"/>
          </a:xfrm>
          <a:prstGeom prst="rect">
            <a:avLst/>
          </a:prstGeom>
          <a:solidFill>
            <a:schemeClr val="bg1"/>
          </a:solidFill>
        </p:spPr>
        <p:txBody>
          <a:bodyPr wrap="square">
            <a:spAutoFit/>
          </a:bodyPr>
          <a:lstStyle/>
          <a:p>
            <a:pPr indent="-180975" algn="ctr">
              <a:lnSpc>
                <a:spcPts val="1200"/>
              </a:lnSpc>
              <a:spcBef>
                <a:spcPts val="0"/>
              </a:spcBef>
              <a:buClr>
                <a:srgbClr val="000000"/>
              </a:buClr>
              <a:defRPr/>
            </a:pPr>
            <a:r>
              <a:rPr kumimoji="1" lang="en-US" altLang="ja-JP" sz="1400" b="1" dirty="0" smtClean="0">
                <a:solidFill>
                  <a:srgbClr val="FF0000"/>
                </a:solidFill>
                <a:latin typeface="+mj-ea"/>
                <a:ea typeface="+mj-ea"/>
              </a:rPr>
              <a:t>40.3</a:t>
            </a:r>
            <a:r>
              <a:rPr kumimoji="1" lang="ja-JP" altLang="en-US" sz="1400" b="1" dirty="0" smtClean="0">
                <a:solidFill>
                  <a:srgbClr val="FF0000"/>
                </a:solidFill>
                <a:latin typeface="+mj-ea"/>
                <a:ea typeface="+mj-ea"/>
              </a:rPr>
              <a:t>％</a:t>
            </a:r>
            <a:endParaRPr kumimoji="1" lang="en-US" altLang="ja-JP" sz="1400" b="1" dirty="0" smtClean="0">
              <a:solidFill>
                <a:srgbClr val="FF0000"/>
              </a:solidFill>
              <a:latin typeface="+mj-ea"/>
              <a:ea typeface="+mj-ea"/>
            </a:endParaRPr>
          </a:p>
        </p:txBody>
      </p:sp>
      <p:sp>
        <p:nvSpPr>
          <p:cNvPr id="84" name="正方形/長方形 83"/>
          <p:cNvSpPr/>
          <p:nvPr/>
        </p:nvSpPr>
        <p:spPr>
          <a:xfrm>
            <a:off x="2942423" y="3634175"/>
            <a:ext cx="703263" cy="246221"/>
          </a:xfrm>
          <a:prstGeom prst="rect">
            <a:avLst/>
          </a:prstGeom>
          <a:solidFill>
            <a:schemeClr val="bg1"/>
          </a:solidFill>
        </p:spPr>
        <p:txBody>
          <a:bodyPr wrap="square">
            <a:spAutoFit/>
          </a:bodyPr>
          <a:lstStyle/>
          <a:p>
            <a:pPr indent="-180975" algn="ctr">
              <a:lnSpc>
                <a:spcPts val="1200"/>
              </a:lnSpc>
              <a:spcBef>
                <a:spcPts val="0"/>
              </a:spcBef>
              <a:buClr>
                <a:srgbClr val="000000"/>
              </a:buClr>
              <a:defRPr/>
            </a:pPr>
            <a:r>
              <a:rPr kumimoji="1" lang="en-US" altLang="ja-JP" sz="1400" b="1" dirty="0" smtClean="0">
                <a:solidFill>
                  <a:srgbClr val="FF0000"/>
                </a:solidFill>
                <a:latin typeface="+mj-ea"/>
                <a:ea typeface="+mj-ea"/>
              </a:rPr>
              <a:t>22.3</a:t>
            </a:r>
            <a:r>
              <a:rPr kumimoji="1" lang="ja-JP" altLang="en-US" sz="1400" b="1" dirty="0" smtClean="0">
                <a:solidFill>
                  <a:srgbClr val="FF0000"/>
                </a:solidFill>
                <a:latin typeface="+mj-ea"/>
                <a:ea typeface="+mj-ea"/>
              </a:rPr>
              <a:t>％</a:t>
            </a:r>
            <a:endParaRPr kumimoji="1" lang="en-US" altLang="ja-JP" sz="1400" b="1" dirty="0" smtClean="0">
              <a:solidFill>
                <a:srgbClr val="FF0000"/>
              </a:solidFill>
              <a:latin typeface="+mj-ea"/>
              <a:ea typeface="+mj-ea"/>
            </a:endParaRPr>
          </a:p>
        </p:txBody>
      </p:sp>
      <p:sp>
        <p:nvSpPr>
          <p:cNvPr id="85" name="正方形/長方形 84"/>
          <p:cNvSpPr/>
          <p:nvPr/>
        </p:nvSpPr>
        <p:spPr>
          <a:xfrm>
            <a:off x="3432523" y="5209610"/>
            <a:ext cx="703263" cy="246221"/>
          </a:xfrm>
          <a:prstGeom prst="rect">
            <a:avLst/>
          </a:prstGeom>
          <a:solidFill>
            <a:schemeClr val="bg1"/>
          </a:solidFill>
        </p:spPr>
        <p:txBody>
          <a:bodyPr wrap="square">
            <a:spAutoFit/>
          </a:bodyPr>
          <a:lstStyle/>
          <a:p>
            <a:pPr indent="-180975" algn="ctr">
              <a:lnSpc>
                <a:spcPts val="1200"/>
              </a:lnSpc>
              <a:spcBef>
                <a:spcPts val="0"/>
              </a:spcBef>
              <a:buClr>
                <a:srgbClr val="000000"/>
              </a:buClr>
              <a:defRPr/>
            </a:pPr>
            <a:r>
              <a:rPr kumimoji="1" lang="en-US" altLang="ja-JP" sz="1400" b="1" dirty="0" smtClean="0">
                <a:solidFill>
                  <a:srgbClr val="FF0000"/>
                </a:solidFill>
                <a:latin typeface="+mj-ea"/>
                <a:ea typeface="+mj-ea"/>
              </a:rPr>
              <a:t>67.3</a:t>
            </a:r>
            <a:r>
              <a:rPr kumimoji="1" lang="ja-JP" altLang="en-US" sz="1400" b="1" dirty="0" smtClean="0">
                <a:solidFill>
                  <a:srgbClr val="FF0000"/>
                </a:solidFill>
                <a:latin typeface="+mj-ea"/>
                <a:ea typeface="+mj-ea"/>
              </a:rPr>
              <a:t>％</a:t>
            </a:r>
            <a:endParaRPr kumimoji="1" lang="en-US" altLang="ja-JP" sz="1400" b="1" dirty="0" smtClean="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認知機能の評価について（２）</a:t>
            </a:r>
          </a:p>
        </p:txBody>
      </p:sp>
      <p:sp>
        <p:nvSpPr>
          <p:cNvPr id="6" name="正方形/長方形 5"/>
          <p:cNvSpPr/>
          <p:nvPr/>
        </p:nvSpPr>
        <p:spPr>
          <a:xfrm>
            <a:off x="1" y="1260137"/>
            <a:ext cx="9144000" cy="523220"/>
          </a:xfrm>
          <a:prstGeom prst="rect">
            <a:avLst/>
          </a:prstGeom>
        </p:spPr>
        <p:txBody>
          <a:bodyPr wrap="square">
            <a:spAutoFit/>
          </a:bodyPr>
          <a:lstStyle/>
          <a:p>
            <a:pPr marL="342900" indent="-342900">
              <a:spcBef>
                <a:spcPts val="0"/>
              </a:spcBef>
              <a:buClr>
                <a:srgbClr val="000000"/>
              </a:buClr>
              <a:buFont typeface="+mj-ea"/>
              <a:buAutoNum type="circleNumDbPlain" startAt="4"/>
              <a:defRPr/>
            </a:pPr>
            <a:r>
              <a:rPr lang="ja-JP" altLang="en-US" sz="1400" dirty="0" smtClean="0">
                <a:solidFill>
                  <a:srgbClr val="000000"/>
                </a:solidFill>
                <a:latin typeface="+mj-ea"/>
                <a:ea typeface="+mj-ea"/>
              </a:rPr>
              <a:t>認定審査会委員からは、認知症の中核症状や周辺症状について、「審査判定時に重視している」（</a:t>
            </a:r>
            <a:r>
              <a:rPr lang="en-US" altLang="ja-JP" sz="1400" dirty="0" smtClean="0">
                <a:solidFill>
                  <a:srgbClr val="000000"/>
                </a:solidFill>
                <a:latin typeface="+mj-ea"/>
                <a:ea typeface="+mj-ea"/>
              </a:rPr>
              <a:t>90.2</a:t>
            </a:r>
            <a:r>
              <a:rPr lang="ja-JP" altLang="en-US" sz="1400" dirty="0" smtClean="0">
                <a:solidFill>
                  <a:srgbClr val="000000"/>
                </a:solidFill>
                <a:latin typeface="+mj-ea"/>
                <a:ea typeface="+mj-ea"/>
              </a:rPr>
              <a:t>％）という回答が多い一方で、「自由記載については不十分」（</a:t>
            </a:r>
            <a:r>
              <a:rPr lang="en-US" altLang="ja-JP" sz="1400" dirty="0" smtClean="0">
                <a:solidFill>
                  <a:srgbClr val="000000"/>
                </a:solidFill>
                <a:latin typeface="+mj-ea"/>
                <a:ea typeface="+mj-ea"/>
              </a:rPr>
              <a:t>43.7</a:t>
            </a:r>
            <a:r>
              <a:rPr lang="ja-JP" altLang="en-US" sz="1400" dirty="0" smtClean="0">
                <a:solidFill>
                  <a:srgbClr val="000000"/>
                </a:solidFill>
                <a:latin typeface="+mj-ea"/>
                <a:ea typeface="+mj-ea"/>
              </a:rPr>
              <a:t>％）という回答が多かった。</a:t>
            </a:r>
            <a:endParaRPr lang="en-US" altLang="ja-JP" sz="1400" dirty="0" smtClean="0">
              <a:solidFill>
                <a:srgbClr val="000000"/>
              </a:solidFill>
              <a:latin typeface="+mj-ea"/>
              <a:ea typeface="+mj-ea"/>
            </a:endParaRPr>
          </a:p>
        </p:txBody>
      </p:sp>
      <p:grpSp>
        <p:nvGrpSpPr>
          <p:cNvPr id="2" name="グループ化 64"/>
          <p:cNvGrpSpPr/>
          <p:nvPr/>
        </p:nvGrpSpPr>
        <p:grpSpPr>
          <a:xfrm>
            <a:off x="4443960" y="3135568"/>
            <a:ext cx="4461915" cy="2117368"/>
            <a:chOff x="4054475" y="4478975"/>
            <a:chExt cx="5759450" cy="3024499"/>
          </a:xfrm>
        </p:grpSpPr>
        <p:pic>
          <p:nvPicPr>
            <p:cNvPr id="42" name="図 4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4475" y="4478975"/>
              <a:ext cx="5759450" cy="3024499"/>
            </a:xfrm>
            <a:prstGeom prst="rect">
              <a:avLst/>
            </a:prstGeom>
            <a:noFill/>
            <a:ln>
              <a:noFill/>
            </a:ln>
          </p:spPr>
        </p:pic>
        <p:sp>
          <p:nvSpPr>
            <p:cNvPr id="43" name="正方形/長方形 42"/>
            <p:cNvSpPr/>
            <p:nvPr/>
          </p:nvSpPr>
          <p:spPr bwMode="auto">
            <a:xfrm>
              <a:off x="6290086" y="6718300"/>
              <a:ext cx="1702680" cy="431800"/>
            </a:xfrm>
            <a:prstGeom prst="rect">
              <a:avLst/>
            </a:prstGeom>
            <a:noFill/>
            <a:ln w="19050" cap="flat" cmpd="sng" algn="ctr">
              <a:solidFill>
                <a:srgbClr val="FF0000"/>
              </a:solidFill>
              <a:prstDash val="sys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grpSp>
      <p:sp>
        <p:nvSpPr>
          <p:cNvPr id="44" name="正方形/長方形 43"/>
          <p:cNvSpPr/>
          <p:nvPr/>
        </p:nvSpPr>
        <p:spPr>
          <a:xfrm>
            <a:off x="0" y="2621288"/>
            <a:ext cx="2059912" cy="276999"/>
          </a:xfrm>
          <a:prstGeom prst="rect">
            <a:avLst/>
          </a:prstGeom>
        </p:spPr>
        <p:txBody>
          <a:bodyPr wrap="square">
            <a:spAutoFit/>
          </a:bodyPr>
          <a:lstStyle/>
          <a:p>
            <a:pPr marL="180975" indent="-180975">
              <a:spcBef>
                <a:spcPct val="20000"/>
              </a:spcBef>
              <a:buClr>
                <a:srgbClr val="000000"/>
              </a:buClr>
              <a:defRPr/>
            </a:pPr>
            <a:r>
              <a:rPr kumimoji="1" lang="en-US" altLang="ja-JP" sz="1200" u="sng" dirty="0" smtClean="0">
                <a:solidFill>
                  <a:srgbClr val="000000"/>
                </a:solidFill>
                <a:latin typeface="+mj-ea"/>
                <a:ea typeface="+mj-ea"/>
              </a:rPr>
              <a:t>【</a:t>
            </a:r>
            <a:r>
              <a:rPr lang="ja-JP" altLang="en-US" sz="1200" u="sng" dirty="0" smtClean="0">
                <a:solidFill>
                  <a:srgbClr val="000000"/>
                </a:solidFill>
                <a:latin typeface="+mj-ea"/>
                <a:ea typeface="+mj-ea"/>
              </a:rPr>
              <a:t>認定審査会委員調査</a:t>
            </a:r>
            <a:r>
              <a:rPr kumimoji="1" lang="en-US" altLang="ja-JP" sz="1200" u="sng" dirty="0" smtClean="0">
                <a:solidFill>
                  <a:srgbClr val="000000"/>
                </a:solidFill>
                <a:latin typeface="+mj-ea"/>
                <a:ea typeface="+mj-ea"/>
              </a:rPr>
              <a:t>】</a:t>
            </a:r>
          </a:p>
        </p:txBody>
      </p:sp>
      <p:sp>
        <p:nvSpPr>
          <p:cNvPr id="45" name="正方形/長方形 44"/>
          <p:cNvSpPr/>
          <p:nvPr/>
        </p:nvSpPr>
        <p:spPr>
          <a:xfrm>
            <a:off x="5095875" y="2878463"/>
            <a:ext cx="4048125" cy="246221"/>
          </a:xfrm>
          <a:prstGeom prst="rect">
            <a:avLst/>
          </a:prstGeom>
        </p:spPr>
        <p:txBody>
          <a:bodyPr wrap="square">
            <a:spAutoFit/>
          </a:bodyPr>
          <a:lstStyle/>
          <a:p>
            <a:pPr marL="180975" indent="-180975" algn="ctr">
              <a:spcBef>
                <a:spcPct val="20000"/>
              </a:spcBef>
              <a:buClr>
                <a:srgbClr val="000000"/>
              </a:buClr>
              <a:defRPr/>
            </a:pPr>
            <a:r>
              <a:rPr lang="ja-JP" altLang="en-US" sz="1000" dirty="0" smtClean="0">
                <a:solidFill>
                  <a:srgbClr val="000000"/>
                </a:solidFill>
                <a:latin typeface="+mj-ea"/>
                <a:ea typeface="+mj-ea"/>
              </a:rPr>
              <a:t>図表　主治医意見書の自由記載の充実度</a:t>
            </a:r>
            <a:r>
              <a:rPr lang="en-US" altLang="ja-JP" sz="1000" dirty="0" smtClean="0">
                <a:solidFill>
                  <a:srgbClr val="000000"/>
                </a:solidFill>
                <a:latin typeface="+mj-ea"/>
                <a:ea typeface="+mj-ea"/>
              </a:rPr>
              <a:t>(n=3,623)</a:t>
            </a:r>
            <a:endParaRPr kumimoji="1" lang="en-US" altLang="ja-JP" sz="1000" dirty="0" smtClean="0">
              <a:solidFill>
                <a:srgbClr val="000000"/>
              </a:solidFill>
              <a:latin typeface="+mj-ea"/>
              <a:ea typeface="+mj-ea"/>
            </a:endParaRPr>
          </a:p>
        </p:txBody>
      </p:sp>
      <p:sp>
        <p:nvSpPr>
          <p:cNvPr id="46" name="正方形/長方形 45"/>
          <p:cNvSpPr/>
          <p:nvPr/>
        </p:nvSpPr>
        <p:spPr>
          <a:xfrm>
            <a:off x="5900076" y="4520084"/>
            <a:ext cx="377825" cy="276999"/>
          </a:xfrm>
          <a:prstGeom prst="rect">
            <a:avLst/>
          </a:prstGeom>
        </p:spPr>
        <p:txBody>
          <a:bodyPr wrap="square">
            <a:spAutoFit/>
          </a:bodyPr>
          <a:lstStyle/>
          <a:p>
            <a:pPr marL="180975" indent="-180975" algn="ctr">
              <a:spcBef>
                <a:spcPct val="20000"/>
              </a:spcBef>
              <a:buClr>
                <a:srgbClr val="000000"/>
              </a:buClr>
              <a:defRPr/>
            </a:pPr>
            <a:r>
              <a:rPr kumimoji="1" lang="ja-JP" altLang="en-US" sz="1200" b="1" dirty="0" smtClean="0">
                <a:solidFill>
                  <a:srgbClr val="FF0000"/>
                </a:solidFill>
                <a:latin typeface="+mn-ea"/>
                <a:ea typeface="+mn-ea"/>
              </a:rPr>
              <a:t>④</a:t>
            </a:r>
            <a:endParaRPr kumimoji="1" lang="en-US" altLang="ja-JP" sz="1200" b="1" dirty="0" smtClean="0">
              <a:solidFill>
                <a:srgbClr val="FF0000"/>
              </a:solidFill>
              <a:latin typeface="+mn-ea"/>
              <a:ea typeface="+mn-ea"/>
            </a:endParaRPr>
          </a:p>
        </p:txBody>
      </p:sp>
      <p:sp>
        <p:nvSpPr>
          <p:cNvPr id="47" name="正方形/長方形 46"/>
          <p:cNvSpPr/>
          <p:nvPr/>
        </p:nvSpPr>
        <p:spPr>
          <a:xfrm>
            <a:off x="6533348" y="4728192"/>
            <a:ext cx="703263" cy="246221"/>
          </a:xfrm>
          <a:prstGeom prst="rect">
            <a:avLst/>
          </a:prstGeom>
          <a:solidFill>
            <a:schemeClr val="bg1"/>
          </a:solidFill>
        </p:spPr>
        <p:txBody>
          <a:bodyPr wrap="square">
            <a:spAutoFit/>
          </a:bodyPr>
          <a:lstStyle/>
          <a:p>
            <a:pPr indent="-180975" algn="ctr">
              <a:lnSpc>
                <a:spcPts val="1200"/>
              </a:lnSpc>
              <a:spcBef>
                <a:spcPts val="0"/>
              </a:spcBef>
              <a:buClr>
                <a:srgbClr val="000000"/>
              </a:buClr>
              <a:defRPr/>
            </a:pPr>
            <a:r>
              <a:rPr kumimoji="1" lang="en-US" altLang="ja-JP" sz="1400" b="1" dirty="0" smtClean="0">
                <a:solidFill>
                  <a:srgbClr val="FF0000"/>
                </a:solidFill>
                <a:latin typeface="+mn-ea"/>
                <a:ea typeface="+mn-ea"/>
              </a:rPr>
              <a:t>43.7</a:t>
            </a:r>
            <a:r>
              <a:rPr kumimoji="1" lang="ja-JP" altLang="en-US" sz="1400" b="1" dirty="0" smtClean="0">
                <a:solidFill>
                  <a:srgbClr val="FF0000"/>
                </a:solidFill>
                <a:latin typeface="+mn-ea"/>
                <a:ea typeface="+mn-ea"/>
              </a:rPr>
              <a:t>％</a:t>
            </a:r>
            <a:endParaRPr kumimoji="1" lang="en-US" altLang="ja-JP" sz="1400" b="1" dirty="0" smtClean="0">
              <a:solidFill>
                <a:srgbClr val="FF0000"/>
              </a:solidFill>
              <a:latin typeface="+mn-ea"/>
              <a:ea typeface="+mn-ea"/>
            </a:endParaRPr>
          </a:p>
        </p:txBody>
      </p:sp>
      <p:grpSp>
        <p:nvGrpSpPr>
          <p:cNvPr id="3" name="グループ化 47"/>
          <p:cNvGrpSpPr/>
          <p:nvPr/>
        </p:nvGrpSpPr>
        <p:grpSpPr>
          <a:xfrm>
            <a:off x="0" y="3146596"/>
            <a:ext cx="4448175" cy="2096024"/>
            <a:chOff x="0" y="2601828"/>
            <a:chExt cx="4543426" cy="2096024"/>
          </a:xfrm>
        </p:grpSpPr>
        <p:pic>
          <p:nvPicPr>
            <p:cNvPr id="49" name="図 4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01828"/>
              <a:ext cx="4543426" cy="2096024"/>
            </a:xfrm>
            <a:prstGeom prst="rect">
              <a:avLst/>
            </a:prstGeom>
            <a:noFill/>
            <a:ln>
              <a:noFill/>
            </a:ln>
          </p:spPr>
        </p:pic>
        <p:sp>
          <p:nvSpPr>
            <p:cNvPr id="50" name="正方形/長方形 49"/>
            <p:cNvSpPr/>
            <p:nvPr/>
          </p:nvSpPr>
          <p:spPr bwMode="auto">
            <a:xfrm>
              <a:off x="1251220" y="4156768"/>
              <a:ext cx="2844530" cy="296449"/>
            </a:xfrm>
            <a:prstGeom prst="rect">
              <a:avLst/>
            </a:prstGeom>
            <a:noFill/>
            <a:ln w="19050" cap="flat" cmpd="sng" algn="ctr">
              <a:solidFill>
                <a:srgbClr val="FF0000"/>
              </a:solidFill>
              <a:prstDash val="sys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grpSp>
      <p:sp>
        <p:nvSpPr>
          <p:cNvPr id="51" name="正方形/長方形 50"/>
          <p:cNvSpPr/>
          <p:nvPr/>
        </p:nvSpPr>
        <p:spPr>
          <a:xfrm>
            <a:off x="1552575" y="4727786"/>
            <a:ext cx="1781175" cy="246221"/>
          </a:xfrm>
          <a:prstGeom prst="rect">
            <a:avLst/>
          </a:prstGeom>
          <a:solidFill>
            <a:schemeClr val="bg1"/>
          </a:solidFill>
        </p:spPr>
        <p:txBody>
          <a:bodyPr wrap="square">
            <a:spAutoFit/>
          </a:bodyPr>
          <a:lstStyle/>
          <a:p>
            <a:pPr indent="-180975" algn="ctr">
              <a:lnSpc>
                <a:spcPts val="1200"/>
              </a:lnSpc>
              <a:spcBef>
                <a:spcPts val="0"/>
              </a:spcBef>
              <a:buClr>
                <a:srgbClr val="000000"/>
              </a:buClr>
              <a:defRPr/>
            </a:pPr>
            <a:r>
              <a:rPr kumimoji="1" lang="en-US" altLang="ja-JP" sz="1400" b="1" dirty="0" smtClean="0">
                <a:solidFill>
                  <a:srgbClr val="FF0000"/>
                </a:solidFill>
                <a:latin typeface="+mn-ea"/>
                <a:ea typeface="+mn-ea"/>
              </a:rPr>
              <a:t>90.2</a:t>
            </a:r>
            <a:r>
              <a:rPr kumimoji="1" lang="ja-JP" altLang="en-US" sz="1400" b="1" dirty="0" smtClean="0">
                <a:solidFill>
                  <a:srgbClr val="FF0000"/>
                </a:solidFill>
                <a:latin typeface="+mn-ea"/>
                <a:ea typeface="+mn-ea"/>
              </a:rPr>
              <a:t>％</a:t>
            </a:r>
            <a:endParaRPr kumimoji="1" lang="en-US" altLang="ja-JP" sz="1400" b="1" dirty="0" smtClean="0">
              <a:solidFill>
                <a:srgbClr val="FF0000"/>
              </a:solidFill>
              <a:latin typeface="+mn-ea"/>
              <a:ea typeface="+mn-ea"/>
            </a:endParaRPr>
          </a:p>
        </p:txBody>
      </p:sp>
      <p:sp>
        <p:nvSpPr>
          <p:cNvPr id="52" name="正方形/長方形 51"/>
          <p:cNvSpPr/>
          <p:nvPr/>
        </p:nvSpPr>
        <p:spPr>
          <a:xfrm>
            <a:off x="190500" y="2868938"/>
            <a:ext cx="4305300" cy="246221"/>
          </a:xfrm>
          <a:prstGeom prst="rect">
            <a:avLst/>
          </a:prstGeom>
        </p:spPr>
        <p:txBody>
          <a:bodyPr wrap="square">
            <a:spAutoFit/>
          </a:bodyPr>
          <a:lstStyle/>
          <a:p>
            <a:pPr marL="180975" indent="-180975" algn="ctr">
              <a:spcBef>
                <a:spcPct val="20000"/>
              </a:spcBef>
              <a:buClr>
                <a:srgbClr val="000000"/>
              </a:buClr>
              <a:defRPr/>
            </a:pPr>
            <a:r>
              <a:rPr lang="ja-JP" altLang="en-US" sz="1000" dirty="0" smtClean="0">
                <a:solidFill>
                  <a:srgbClr val="000000"/>
                </a:solidFill>
                <a:latin typeface="+mj-ea"/>
                <a:ea typeface="+mj-ea"/>
              </a:rPr>
              <a:t>図表　審査判定における主治医意見書の自由記載の重視度</a:t>
            </a:r>
            <a:r>
              <a:rPr lang="en-US" altLang="ja-JP" sz="1000" dirty="0" smtClean="0">
                <a:solidFill>
                  <a:srgbClr val="000000"/>
                </a:solidFill>
                <a:latin typeface="+mj-ea"/>
                <a:ea typeface="+mj-ea"/>
              </a:rPr>
              <a:t>(n=3,623)</a:t>
            </a:r>
            <a:endParaRPr kumimoji="1" lang="en-US" altLang="ja-JP" sz="1000" dirty="0" smtClean="0">
              <a:solidFill>
                <a:srgbClr val="000000"/>
              </a:solidFill>
              <a:latin typeface="+mj-ea"/>
              <a:ea typeface="+mj-ea"/>
            </a:endParaRPr>
          </a:p>
        </p:txBody>
      </p:sp>
      <p:sp>
        <p:nvSpPr>
          <p:cNvPr id="53" name="正方形/長方形 52"/>
          <p:cNvSpPr/>
          <p:nvPr/>
        </p:nvSpPr>
        <p:spPr>
          <a:xfrm>
            <a:off x="978899" y="4480563"/>
            <a:ext cx="377825" cy="276999"/>
          </a:xfrm>
          <a:prstGeom prst="rect">
            <a:avLst/>
          </a:prstGeom>
        </p:spPr>
        <p:txBody>
          <a:bodyPr wrap="square">
            <a:spAutoFit/>
          </a:bodyPr>
          <a:lstStyle/>
          <a:p>
            <a:pPr marL="180975" indent="-180975" algn="ctr">
              <a:spcBef>
                <a:spcPct val="20000"/>
              </a:spcBef>
              <a:buClr>
                <a:srgbClr val="000000"/>
              </a:buClr>
              <a:defRPr/>
            </a:pPr>
            <a:r>
              <a:rPr kumimoji="1" lang="ja-JP" altLang="en-US" sz="1200" b="1" dirty="0" smtClean="0">
                <a:solidFill>
                  <a:srgbClr val="FF0000"/>
                </a:solidFill>
                <a:latin typeface="+mn-ea"/>
                <a:ea typeface="+mn-ea"/>
              </a:rPr>
              <a:t>④</a:t>
            </a:r>
            <a:endParaRPr kumimoji="1" lang="en-US" altLang="ja-JP" sz="1200" b="1" dirty="0" smtClean="0">
              <a:solidFill>
                <a:srgbClr val="FF0000"/>
              </a:solidFill>
              <a:latin typeface="+mn-ea"/>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9227" y="3059070"/>
            <a:ext cx="4689067" cy="2646480"/>
          </a:xfrm>
          <a:prstGeom prst="rect">
            <a:avLst/>
          </a:prstGeom>
          <a:noFill/>
          <a:ln>
            <a:noFill/>
          </a:ln>
        </p:spPr>
      </p:pic>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認知機能の評価について（３）</a:t>
            </a:r>
          </a:p>
        </p:txBody>
      </p:sp>
      <p:sp>
        <p:nvSpPr>
          <p:cNvPr id="6" name="正方形/長方形 5"/>
          <p:cNvSpPr/>
          <p:nvPr/>
        </p:nvSpPr>
        <p:spPr>
          <a:xfrm>
            <a:off x="1" y="1260137"/>
            <a:ext cx="9144000" cy="523220"/>
          </a:xfrm>
          <a:prstGeom prst="rect">
            <a:avLst/>
          </a:prstGeom>
        </p:spPr>
        <p:txBody>
          <a:bodyPr wrap="square">
            <a:spAutoFit/>
          </a:bodyPr>
          <a:lstStyle/>
          <a:p>
            <a:pPr marL="342900" indent="-342900">
              <a:spcBef>
                <a:spcPts val="0"/>
              </a:spcBef>
              <a:buClr>
                <a:srgbClr val="000000"/>
              </a:buClr>
              <a:buFont typeface="+mj-ea"/>
              <a:buAutoNum type="circleNumDbPlain" startAt="5"/>
              <a:defRPr/>
            </a:pPr>
            <a:r>
              <a:rPr lang="ja-JP" altLang="en-US" sz="1400" dirty="0" smtClean="0">
                <a:solidFill>
                  <a:srgbClr val="000000"/>
                </a:solidFill>
                <a:latin typeface="+mj-ea"/>
                <a:ea typeface="+mj-ea"/>
              </a:rPr>
              <a:t>医師の約８割は「</a:t>
            </a:r>
            <a:r>
              <a:rPr lang="en-US" altLang="ja-JP" sz="1400" dirty="0" smtClean="0">
                <a:solidFill>
                  <a:srgbClr val="000000"/>
                </a:solidFill>
                <a:latin typeface="+mj-ea"/>
                <a:ea typeface="+mj-ea"/>
              </a:rPr>
              <a:t>HDS-R</a:t>
            </a:r>
            <a:r>
              <a:rPr lang="ja-JP" altLang="en-US" sz="1400" dirty="0" smtClean="0">
                <a:solidFill>
                  <a:srgbClr val="000000"/>
                </a:solidFill>
                <a:latin typeface="+mj-ea"/>
                <a:ea typeface="+mj-ea"/>
              </a:rPr>
              <a:t>（長谷川式簡易知能評価スケール）」を活用している。また、認定審査会委員の５割以上は「</a:t>
            </a:r>
            <a:r>
              <a:rPr lang="en-US" altLang="ja-JP" sz="1400" dirty="0" smtClean="0">
                <a:solidFill>
                  <a:srgbClr val="000000"/>
                </a:solidFill>
                <a:latin typeface="+mj-ea"/>
                <a:ea typeface="+mj-ea"/>
              </a:rPr>
              <a:t>HDS-R</a:t>
            </a:r>
            <a:r>
              <a:rPr lang="ja-JP" altLang="ja-JP" sz="1400" dirty="0" smtClean="0">
                <a:solidFill>
                  <a:srgbClr val="000000"/>
                </a:solidFill>
                <a:latin typeface="+mj-ea"/>
                <a:ea typeface="+mj-ea"/>
              </a:rPr>
              <a:t>の点数の記載</a:t>
            </a:r>
            <a:r>
              <a:rPr lang="ja-JP" altLang="en-US" sz="1400" dirty="0" smtClean="0">
                <a:solidFill>
                  <a:srgbClr val="000000"/>
                </a:solidFill>
                <a:latin typeface="+mj-ea"/>
                <a:ea typeface="+mj-ea"/>
              </a:rPr>
              <a:t>をすべき」との回答であった。</a:t>
            </a:r>
          </a:p>
        </p:txBody>
      </p:sp>
      <p:sp>
        <p:nvSpPr>
          <p:cNvPr id="69" name="正方形/長方形 68"/>
          <p:cNvSpPr/>
          <p:nvPr/>
        </p:nvSpPr>
        <p:spPr>
          <a:xfrm>
            <a:off x="0" y="2621288"/>
            <a:ext cx="2059912" cy="276999"/>
          </a:xfrm>
          <a:prstGeom prst="rect">
            <a:avLst/>
          </a:prstGeom>
        </p:spPr>
        <p:txBody>
          <a:bodyPr wrap="square">
            <a:spAutoFit/>
          </a:bodyPr>
          <a:lstStyle/>
          <a:p>
            <a:pPr marL="180975" indent="-180975">
              <a:spcBef>
                <a:spcPct val="20000"/>
              </a:spcBef>
              <a:buClr>
                <a:srgbClr val="000000"/>
              </a:buClr>
              <a:defRPr/>
            </a:pPr>
            <a:r>
              <a:rPr kumimoji="1" lang="en-US" altLang="ja-JP" sz="1200" u="sng" dirty="0" smtClean="0">
                <a:solidFill>
                  <a:srgbClr val="000000"/>
                </a:solidFill>
                <a:latin typeface="HG丸ｺﾞｼｯｸM-PRO" pitchFamily="50" charset="-128"/>
                <a:ea typeface="HG丸ｺﾞｼｯｸM-PRO" pitchFamily="50" charset="-128"/>
              </a:rPr>
              <a:t>【</a:t>
            </a:r>
            <a:r>
              <a:rPr lang="ja-JP" altLang="en-US" sz="1200" u="sng" dirty="0" smtClean="0">
                <a:solidFill>
                  <a:srgbClr val="000000"/>
                </a:solidFill>
                <a:latin typeface="HG丸ｺﾞｼｯｸM-PRO" pitchFamily="50" charset="-128"/>
                <a:ea typeface="HG丸ｺﾞｼｯｸM-PRO" pitchFamily="50" charset="-128"/>
              </a:rPr>
              <a:t>意見書記載医師調査</a:t>
            </a:r>
            <a:r>
              <a:rPr kumimoji="1" lang="en-US" altLang="ja-JP" sz="1200" u="sng" dirty="0" smtClean="0">
                <a:solidFill>
                  <a:srgbClr val="000000"/>
                </a:solidFill>
                <a:latin typeface="HG丸ｺﾞｼｯｸM-PRO" pitchFamily="50" charset="-128"/>
                <a:ea typeface="HG丸ｺﾞｼｯｸM-PRO" pitchFamily="50" charset="-128"/>
              </a:rPr>
              <a:t>】</a:t>
            </a:r>
          </a:p>
        </p:txBody>
      </p:sp>
      <p:sp>
        <p:nvSpPr>
          <p:cNvPr id="73" name="正方形/長方形 72"/>
          <p:cNvSpPr/>
          <p:nvPr/>
        </p:nvSpPr>
        <p:spPr>
          <a:xfrm>
            <a:off x="4551935" y="2868735"/>
            <a:ext cx="4416961" cy="246221"/>
          </a:xfrm>
          <a:prstGeom prst="rect">
            <a:avLst/>
          </a:prstGeom>
        </p:spPr>
        <p:txBody>
          <a:bodyPr wrap="square">
            <a:spAutoFit/>
          </a:bodyPr>
          <a:lstStyle/>
          <a:p>
            <a:pPr marL="180975" indent="-180975" algn="ctr">
              <a:spcBef>
                <a:spcPct val="20000"/>
              </a:spcBef>
              <a:buClr>
                <a:srgbClr val="000000"/>
              </a:buClr>
              <a:defRPr/>
            </a:pPr>
            <a:r>
              <a:rPr lang="ja-JP" altLang="en-US" sz="1000" dirty="0" smtClean="0">
                <a:solidFill>
                  <a:srgbClr val="000000"/>
                </a:solidFill>
                <a:latin typeface="+mj-ea"/>
                <a:ea typeface="+mj-ea"/>
              </a:rPr>
              <a:t>図表　介護認定審査会での認知機能の評価のあり方</a:t>
            </a:r>
            <a:r>
              <a:rPr lang="en-US" altLang="ja-JP" sz="1000" dirty="0" smtClean="0">
                <a:solidFill>
                  <a:srgbClr val="000000"/>
                </a:solidFill>
                <a:latin typeface="+mj-ea"/>
                <a:ea typeface="+mj-ea"/>
              </a:rPr>
              <a:t>(</a:t>
            </a:r>
            <a:r>
              <a:rPr lang="ja-JP" altLang="en-US" sz="1000" dirty="0" smtClean="0">
                <a:solidFill>
                  <a:srgbClr val="000000"/>
                </a:solidFill>
                <a:latin typeface="+mj-ea"/>
                <a:ea typeface="+mj-ea"/>
              </a:rPr>
              <a:t>複数回答、</a:t>
            </a:r>
            <a:r>
              <a:rPr lang="en-US" altLang="ja-JP" sz="1000" dirty="0" smtClean="0">
                <a:solidFill>
                  <a:srgbClr val="000000"/>
                </a:solidFill>
                <a:latin typeface="+mj-ea"/>
                <a:ea typeface="+mj-ea"/>
              </a:rPr>
              <a:t>n=3,623)</a:t>
            </a:r>
            <a:endParaRPr kumimoji="1" lang="en-US" altLang="ja-JP" sz="1000" dirty="0" smtClean="0">
              <a:solidFill>
                <a:srgbClr val="000000"/>
              </a:solidFill>
              <a:latin typeface="+mj-ea"/>
              <a:ea typeface="+mj-ea"/>
            </a:endParaRPr>
          </a:p>
        </p:txBody>
      </p:sp>
      <p:sp>
        <p:nvSpPr>
          <p:cNvPr id="31" name="正方形/長方形 30"/>
          <p:cNvSpPr/>
          <p:nvPr/>
        </p:nvSpPr>
        <p:spPr>
          <a:xfrm>
            <a:off x="1552575" y="4727786"/>
            <a:ext cx="1781175" cy="246221"/>
          </a:xfrm>
          <a:prstGeom prst="rect">
            <a:avLst/>
          </a:prstGeom>
          <a:solidFill>
            <a:schemeClr val="bg1"/>
          </a:solidFill>
        </p:spPr>
        <p:txBody>
          <a:bodyPr wrap="square">
            <a:spAutoFit/>
          </a:bodyPr>
          <a:lstStyle/>
          <a:p>
            <a:pPr indent="-180975" algn="ctr">
              <a:lnSpc>
                <a:spcPts val="1200"/>
              </a:lnSpc>
              <a:spcBef>
                <a:spcPts val="0"/>
              </a:spcBef>
              <a:buClr>
                <a:srgbClr val="000000"/>
              </a:buClr>
              <a:defRPr/>
            </a:pPr>
            <a:r>
              <a:rPr kumimoji="1" lang="en-US" altLang="ja-JP" sz="1050" b="1" dirty="0" smtClean="0">
                <a:solidFill>
                  <a:srgbClr val="FF0000"/>
                </a:solidFill>
                <a:latin typeface="HG丸ｺﾞｼｯｸM-PRO" pitchFamily="50" charset="-128"/>
                <a:ea typeface="HG丸ｺﾞｼｯｸM-PRO" pitchFamily="50" charset="-128"/>
              </a:rPr>
              <a:t>90.2</a:t>
            </a:r>
            <a:r>
              <a:rPr kumimoji="1" lang="ja-JP" altLang="en-US" sz="1050" b="1" dirty="0" smtClean="0">
                <a:solidFill>
                  <a:srgbClr val="FF0000"/>
                </a:solidFill>
                <a:latin typeface="HG丸ｺﾞｼｯｸM-PRO" pitchFamily="50" charset="-128"/>
                <a:ea typeface="HG丸ｺﾞｼｯｸM-PRO" pitchFamily="50" charset="-128"/>
              </a:rPr>
              <a:t>％</a:t>
            </a:r>
            <a:endParaRPr kumimoji="1" lang="en-US" altLang="ja-JP" sz="1050" b="1" dirty="0" smtClean="0">
              <a:solidFill>
                <a:srgbClr val="FF0000"/>
              </a:solidFill>
              <a:latin typeface="HG丸ｺﾞｼｯｸM-PRO" pitchFamily="50" charset="-128"/>
              <a:ea typeface="HG丸ｺﾞｼｯｸM-PRO" pitchFamily="50" charset="-128"/>
            </a:endParaRPr>
          </a:p>
        </p:txBody>
      </p:sp>
      <p:sp>
        <p:nvSpPr>
          <p:cNvPr id="32" name="正方形/長方形 31"/>
          <p:cNvSpPr/>
          <p:nvPr/>
        </p:nvSpPr>
        <p:spPr>
          <a:xfrm>
            <a:off x="-104775" y="2868938"/>
            <a:ext cx="4667250" cy="246221"/>
          </a:xfrm>
          <a:prstGeom prst="rect">
            <a:avLst/>
          </a:prstGeom>
        </p:spPr>
        <p:txBody>
          <a:bodyPr wrap="square">
            <a:spAutoFit/>
          </a:bodyPr>
          <a:lstStyle/>
          <a:p>
            <a:pPr marL="180975" indent="-180975" algn="ctr">
              <a:spcBef>
                <a:spcPct val="20000"/>
              </a:spcBef>
              <a:buClr>
                <a:srgbClr val="000000"/>
              </a:buClr>
              <a:defRPr/>
            </a:pPr>
            <a:r>
              <a:rPr lang="ja-JP" altLang="en-US" sz="1000" dirty="0" smtClean="0">
                <a:solidFill>
                  <a:srgbClr val="000000"/>
                </a:solidFill>
                <a:latin typeface="+mj-ea"/>
                <a:ea typeface="+mj-ea"/>
              </a:rPr>
              <a:t>図表　認知機能や認知能力等の評価の尺度や検査方法</a:t>
            </a:r>
            <a:r>
              <a:rPr lang="en-US" altLang="ja-JP" sz="1000" dirty="0" smtClean="0">
                <a:solidFill>
                  <a:srgbClr val="000000"/>
                </a:solidFill>
                <a:latin typeface="+mj-ea"/>
                <a:ea typeface="+mj-ea"/>
              </a:rPr>
              <a:t>(</a:t>
            </a:r>
            <a:r>
              <a:rPr lang="ja-JP" altLang="en-US" sz="1000" dirty="0" smtClean="0">
                <a:solidFill>
                  <a:srgbClr val="000000"/>
                </a:solidFill>
                <a:latin typeface="+mj-ea"/>
                <a:ea typeface="+mj-ea"/>
              </a:rPr>
              <a:t>複数回答、</a:t>
            </a:r>
            <a:r>
              <a:rPr lang="en-US" altLang="ja-JP" sz="1000" dirty="0" smtClean="0">
                <a:solidFill>
                  <a:srgbClr val="000000"/>
                </a:solidFill>
                <a:latin typeface="+mj-ea"/>
                <a:ea typeface="+mj-ea"/>
              </a:rPr>
              <a:t>n=3,033)</a:t>
            </a:r>
            <a:endParaRPr kumimoji="1" lang="en-US" altLang="ja-JP" sz="1000" dirty="0" smtClean="0">
              <a:solidFill>
                <a:srgbClr val="000000"/>
              </a:solidFill>
              <a:latin typeface="+mj-ea"/>
              <a:ea typeface="+mj-ea"/>
            </a:endParaRPr>
          </a:p>
        </p:txBody>
      </p:sp>
      <p:grpSp>
        <p:nvGrpSpPr>
          <p:cNvPr id="2" name="グループ化 18"/>
          <p:cNvGrpSpPr/>
          <p:nvPr/>
        </p:nvGrpSpPr>
        <p:grpSpPr>
          <a:xfrm>
            <a:off x="0" y="3083668"/>
            <a:ext cx="4319081" cy="2050281"/>
            <a:chOff x="0" y="3385226"/>
            <a:chExt cx="4319081" cy="1748723"/>
          </a:xfrm>
        </p:grpSpPr>
        <p:pic>
          <p:nvPicPr>
            <p:cNvPr id="17" name="図 16"/>
            <p:cNvPicPr/>
            <p:nvPr/>
          </p:nvPicPr>
          <p:blipFill>
            <a:blip r:embed="rId4" cstate="print"/>
            <a:srcRect/>
            <a:stretch>
              <a:fillRect/>
            </a:stretch>
          </p:blipFill>
          <p:spPr bwMode="auto">
            <a:xfrm>
              <a:off x="0" y="3385226"/>
              <a:ext cx="4319081" cy="1748723"/>
            </a:xfrm>
            <a:prstGeom prst="rect">
              <a:avLst/>
            </a:prstGeom>
            <a:noFill/>
            <a:ln w="9525">
              <a:noFill/>
              <a:miter lim="800000"/>
              <a:headEnd/>
              <a:tailEnd/>
            </a:ln>
          </p:spPr>
        </p:pic>
        <p:sp>
          <p:nvSpPr>
            <p:cNvPr id="18" name="正方形/長方形 17"/>
            <p:cNvSpPr/>
            <p:nvPr/>
          </p:nvSpPr>
          <p:spPr bwMode="auto">
            <a:xfrm>
              <a:off x="550085" y="3589506"/>
              <a:ext cx="2922689" cy="214009"/>
            </a:xfrm>
            <a:prstGeom prst="rect">
              <a:avLst/>
            </a:prstGeom>
            <a:noFill/>
            <a:ln w="19050" cap="flat" cmpd="sng" algn="ctr">
              <a:solidFill>
                <a:srgbClr val="FF0000"/>
              </a:solidFill>
              <a:prstDash val="sys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grpSp>
      <p:sp>
        <p:nvSpPr>
          <p:cNvPr id="20" name="正方形/長方形 19"/>
          <p:cNvSpPr/>
          <p:nvPr/>
        </p:nvSpPr>
        <p:spPr>
          <a:xfrm>
            <a:off x="3495076" y="3343622"/>
            <a:ext cx="703263" cy="246221"/>
          </a:xfrm>
          <a:prstGeom prst="rect">
            <a:avLst/>
          </a:prstGeom>
          <a:solidFill>
            <a:schemeClr val="bg1"/>
          </a:solidFill>
        </p:spPr>
        <p:txBody>
          <a:bodyPr wrap="square">
            <a:spAutoFit/>
          </a:bodyPr>
          <a:lstStyle/>
          <a:p>
            <a:pPr indent="-180975" algn="ctr">
              <a:lnSpc>
                <a:spcPts val="1200"/>
              </a:lnSpc>
              <a:spcBef>
                <a:spcPts val="0"/>
              </a:spcBef>
              <a:buClr>
                <a:srgbClr val="000000"/>
              </a:buClr>
              <a:defRPr/>
            </a:pPr>
            <a:r>
              <a:rPr kumimoji="1" lang="en-US" altLang="ja-JP" sz="1400" b="1" dirty="0" smtClean="0">
                <a:solidFill>
                  <a:srgbClr val="FF0000"/>
                </a:solidFill>
                <a:latin typeface="+mj-ea"/>
                <a:ea typeface="+mj-ea"/>
              </a:rPr>
              <a:t>78.6</a:t>
            </a:r>
            <a:r>
              <a:rPr kumimoji="1" lang="ja-JP" altLang="en-US" sz="1400" b="1" dirty="0" smtClean="0">
                <a:solidFill>
                  <a:srgbClr val="FF0000"/>
                </a:solidFill>
                <a:latin typeface="+mj-ea"/>
                <a:ea typeface="+mj-ea"/>
              </a:rPr>
              <a:t>％</a:t>
            </a:r>
            <a:endParaRPr kumimoji="1" lang="en-US" altLang="ja-JP" sz="1400" b="1" dirty="0" smtClean="0">
              <a:solidFill>
                <a:srgbClr val="FF0000"/>
              </a:solidFill>
              <a:latin typeface="+mj-ea"/>
              <a:ea typeface="+mj-ea"/>
            </a:endParaRPr>
          </a:p>
        </p:txBody>
      </p:sp>
      <p:sp>
        <p:nvSpPr>
          <p:cNvPr id="34" name="正方形/長方形 33"/>
          <p:cNvSpPr/>
          <p:nvPr/>
        </p:nvSpPr>
        <p:spPr>
          <a:xfrm>
            <a:off x="239592" y="3303524"/>
            <a:ext cx="377825" cy="276999"/>
          </a:xfrm>
          <a:prstGeom prst="rect">
            <a:avLst/>
          </a:prstGeom>
        </p:spPr>
        <p:txBody>
          <a:bodyPr wrap="square">
            <a:spAutoFit/>
          </a:bodyPr>
          <a:lstStyle/>
          <a:p>
            <a:pPr marL="180975" indent="-180975" algn="ctr">
              <a:spcBef>
                <a:spcPct val="20000"/>
              </a:spcBef>
              <a:buClr>
                <a:srgbClr val="000000"/>
              </a:buClr>
              <a:defRPr/>
            </a:pPr>
            <a:r>
              <a:rPr kumimoji="1" lang="ja-JP" altLang="en-US" sz="1200" b="1" dirty="0" smtClean="0">
                <a:solidFill>
                  <a:srgbClr val="FF0000"/>
                </a:solidFill>
                <a:latin typeface="+mj-ea"/>
                <a:ea typeface="+mj-ea"/>
              </a:rPr>
              <a:t>⑤</a:t>
            </a:r>
            <a:endParaRPr kumimoji="1" lang="en-US" altLang="ja-JP" sz="1200" b="1" dirty="0" smtClean="0">
              <a:solidFill>
                <a:srgbClr val="FF0000"/>
              </a:solidFill>
              <a:latin typeface="+mj-ea"/>
              <a:ea typeface="+mj-ea"/>
            </a:endParaRPr>
          </a:p>
        </p:txBody>
      </p:sp>
      <p:sp>
        <p:nvSpPr>
          <p:cNvPr id="21" name="正方形/長方形 20"/>
          <p:cNvSpPr/>
          <p:nvPr/>
        </p:nvSpPr>
        <p:spPr>
          <a:xfrm>
            <a:off x="4724407" y="2647227"/>
            <a:ext cx="2059912" cy="276999"/>
          </a:xfrm>
          <a:prstGeom prst="rect">
            <a:avLst/>
          </a:prstGeom>
        </p:spPr>
        <p:txBody>
          <a:bodyPr wrap="square">
            <a:spAutoFit/>
          </a:bodyPr>
          <a:lstStyle/>
          <a:p>
            <a:pPr marL="180975" indent="-180975">
              <a:spcBef>
                <a:spcPct val="20000"/>
              </a:spcBef>
              <a:buClr>
                <a:srgbClr val="000000"/>
              </a:buClr>
              <a:defRPr/>
            </a:pPr>
            <a:r>
              <a:rPr lang="en-US" altLang="ja-JP" sz="1200" u="sng" dirty="0" smtClean="0">
                <a:solidFill>
                  <a:srgbClr val="000000"/>
                </a:solidFill>
                <a:latin typeface="HG丸ｺﾞｼｯｸM-PRO" pitchFamily="50" charset="-128"/>
                <a:ea typeface="HG丸ｺﾞｼｯｸM-PRO" pitchFamily="50" charset="-128"/>
              </a:rPr>
              <a:t>【</a:t>
            </a:r>
            <a:r>
              <a:rPr lang="ja-JP" altLang="en-US" sz="1200" u="sng" dirty="0" smtClean="0">
                <a:solidFill>
                  <a:srgbClr val="000000"/>
                </a:solidFill>
                <a:latin typeface="HG丸ｺﾞｼｯｸM-PRO" pitchFamily="50" charset="-128"/>
                <a:ea typeface="HG丸ｺﾞｼｯｸM-PRO" pitchFamily="50" charset="-128"/>
              </a:rPr>
              <a:t>認定審査会委員調査</a:t>
            </a:r>
            <a:r>
              <a:rPr lang="en-US" altLang="ja-JP" sz="1200" u="sng" dirty="0" smtClean="0">
                <a:solidFill>
                  <a:srgbClr val="000000"/>
                </a:solidFill>
                <a:latin typeface="HG丸ｺﾞｼｯｸM-PRO" pitchFamily="50" charset="-128"/>
                <a:ea typeface="HG丸ｺﾞｼｯｸM-PRO" pitchFamily="50" charset="-128"/>
              </a:rPr>
              <a:t>】</a:t>
            </a:r>
          </a:p>
        </p:txBody>
      </p:sp>
      <p:sp>
        <p:nvSpPr>
          <p:cNvPr id="23" name="正方形/長方形 22"/>
          <p:cNvSpPr/>
          <p:nvPr/>
        </p:nvSpPr>
        <p:spPr bwMode="auto">
          <a:xfrm>
            <a:off x="4484714" y="3563124"/>
            <a:ext cx="4005703" cy="250914"/>
          </a:xfrm>
          <a:prstGeom prst="rect">
            <a:avLst/>
          </a:prstGeom>
          <a:noFill/>
          <a:ln w="19050" cap="flat" cmpd="sng" algn="ctr">
            <a:solidFill>
              <a:srgbClr val="FF0000"/>
            </a:solidFill>
            <a:prstDash val="sys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24" name="正方形/長方形 23"/>
          <p:cNvSpPr/>
          <p:nvPr/>
        </p:nvSpPr>
        <p:spPr>
          <a:xfrm>
            <a:off x="8499545" y="3583570"/>
            <a:ext cx="703263" cy="246221"/>
          </a:xfrm>
          <a:prstGeom prst="rect">
            <a:avLst/>
          </a:prstGeom>
          <a:solidFill>
            <a:schemeClr val="bg1"/>
          </a:solidFill>
        </p:spPr>
        <p:txBody>
          <a:bodyPr wrap="square">
            <a:spAutoFit/>
          </a:bodyPr>
          <a:lstStyle/>
          <a:p>
            <a:pPr indent="-180975">
              <a:lnSpc>
                <a:spcPts val="1200"/>
              </a:lnSpc>
              <a:spcBef>
                <a:spcPts val="0"/>
              </a:spcBef>
              <a:buClr>
                <a:srgbClr val="000000"/>
              </a:buClr>
              <a:defRPr/>
            </a:pPr>
            <a:r>
              <a:rPr kumimoji="1" lang="en-US" altLang="ja-JP" sz="1400" b="1" dirty="0" smtClean="0">
                <a:solidFill>
                  <a:srgbClr val="FF0000"/>
                </a:solidFill>
                <a:latin typeface="+mj-ea"/>
                <a:ea typeface="+mj-ea"/>
              </a:rPr>
              <a:t>53.9</a:t>
            </a:r>
            <a:r>
              <a:rPr kumimoji="1" lang="ja-JP" altLang="en-US" sz="1400" b="1" dirty="0" smtClean="0">
                <a:solidFill>
                  <a:srgbClr val="FF0000"/>
                </a:solidFill>
                <a:latin typeface="+mj-ea"/>
                <a:ea typeface="+mj-ea"/>
              </a:rPr>
              <a:t>％</a:t>
            </a:r>
            <a:endParaRPr kumimoji="1" lang="en-US" altLang="ja-JP" sz="1400" b="1" dirty="0" smtClean="0">
              <a:solidFill>
                <a:srgbClr val="FF0000"/>
              </a:solidFill>
              <a:latin typeface="+mj-ea"/>
              <a:ea typeface="+mj-ea"/>
            </a:endParaRPr>
          </a:p>
        </p:txBody>
      </p:sp>
      <p:sp>
        <p:nvSpPr>
          <p:cNvPr id="25" name="正方形/長方形 24"/>
          <p:cNvSpPr/>
          <p:nvPr/>
        </p:nvSpPr>
        <p:spPr>
          <a:xfrm>
            <a:off x="4349119" y="3319735"/>
            <a:ext cx="377825" cy="276999"/>
          </a:xfrm>
          <a:prstGeom prst="rect">
            <a:avLst/>
          </a:prstGeom>
        </p:spPr>
        <p:txBody>
          <a:bodyPr wrap="square">
            <a:spAutoFit/>
          </a:bodyPr>
          <a:lstStyle/>
          <a:p>
            <a:pPr marL="180975" indent="-180975" algn="ctr">
              <a:spcBef>
                <a:spcPct val="20000"/>
              </a:spcBef>
              <a:buClr>
                <a:srgbClr val="000000"/>
              </a:buClr>
              <a:defRPr/>
            </a:pPr>
            <a:r>
              <a:rPr kumimoji="1" lang="ja-JP" altLang="en-US" sz="1200" b="1" dirty="0" smtClean="0">
                <a:solidFill>
                  <a:srgbClr val="FF0000"/>
                </a:solidFill>
                <a:latin typeface="+mj-ea"/>
                <a:ea typeface="+mj-ea"/>
              </a:rPr>
              <a:t>⑤</a:t>
            </a:r>
            <a:endParaRPr kumimoji="1" lang="en-US" altLang="ja-JP" sz="1200" b="1" dirty="0" smtClean="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5400" y="1245001"/>
            <a:ext cx="9169400" cy="738664"/>
          </a:xfrm>
          <a:prstGeom prst="rect">
            <a:avLst/>
          </a:prstGeom>
        </p:spPr>
        <p:txBody>
          <a:bodyPr wrap="square">
            <a:spAutoFit/>
          </a:bodyPr>
          <a:lstStyle/>
          <a:p>
            <a:pPr marL="252000" indent="-252000">
              <a:spcBef>
                <a:spcPts val="0"/>
              </a:spcBef>
              <a:buClr>
                <a:srgbClr val="000000"/>
              </a:buClr>
              <a:buFont typeface="+mj-ea"/>
              <a:buAutoNum type="circleNumDbPlain"/>
              <a:defRPr/>
            </a:pPr>
            <a:r>
              <a:rPr lang="ja-JP" altLang="en-US" sz="1400" dirty="0" smtClean="0">
                <a:solidFill>
                  <a:srgbClr val="000000"/>
                </a:solidFill>
                <a:latin typeface="+mj-ea"/>
                <a:ea typeface="+mj-ea"/>
              </a:rPr>
              <a:t>主治医意見書の「４．生活機能とサービスに関する意見」のうち「（４）サービス利用による生活機能の維持・改善の見通し」について医師からは「不要または簡素化した方がよいと思う」との回答が</a:t>
            </a:r>
            <a:r>
              <a:rPr lang="en-US" altLang="ja-JP" sz="1400" dirty="0" smtClean="0">
                <a:solidFill>
                  <a:srgbClr val="000000"/>
                </a:solidFill>
                <a:latin typeface="+mj-ea"/>
                <a:ea typeface="+mj-ea"/>
              </a:rPr>
              <a:t>36.8</a:t>
            </a:r>
            <a:r>
              <a:rPr lang="ja-JP" altLang="en-US" sz="1400" dirty="0" smtClean="0">
                <a:solidFill>
                  <a:srgbClr val="000000"/>
                </a:solidFill>
                <a:latin typeface="+mj-ea"/>
                <a:ea typeface="+mj-ea"/>
              </a:rPr>
              <a:t>％で、認定審査会委員からは「あまり重視していない」と「重視していない」の回答の合計が</a:t>
            </a:r>
            <a:r>
              <a:rPr lang="en-US" altLang="ja-JP" sz="1400" dirty="0" smtClean="0">
                <a:solidFill>
                  <a:srgbClr val="000000"/>
                </a:solidFill>
                <a:latin typeface="+mj-ea"/>
                <a:ea typeface="+mj-ea"/>
              </a:rPr>
              <a:t>42.8</a:t>
            </a:r>
            <a:r>
              <a:rPr lang="ja-JP" altLang="en-US" sz="1400" dirty="0" smtClean="0">
                <a:solidFill>
                  <a:srgbClr val="000000"/>
                </a:solidFill>
                <a:latin typeface="+mj-ea"/>
                <a:ea typeface="+mj-ea"/>
              </a:rPr>
              <a:t>％であった。</a:t>
            </a:r>
          </a:p>
        </p:txBody>
      </p:sp>
      <p:sp>
        <p:nvSpPr>
          <p:cNvPr id="66" name="正方形/長方形 65"/>
          <p:cNvSpPr/>
          <p:nvPr/>
        </p:nvSpPr>
        <p:spPr>
          <a:xfrm>
            <a:off x="177800" y="2067734"/>
            <a:ext cx="2059912" cy="276999"/>
          </a:xfrm>
          <a:prstGeom prst="rect">
            <a:avLst/>
          </a:prstGeom>
        </p:spPr>
        <p:txBody>
          <a:bodyPr wrap="square">
            <a:spAutoFit/>
          </a:bodyPr>
          <a:lstStyle/>
          <a:p>
            <a:pPr marL="180975" indent="-180975">
              <a:spcBef>
                <a:spcPct val="20000"/>
              </a:spcBef>
              <a:buClr>
                <a:srgbClr val="000000"/>
              </a:buClr>
              <a:defRPr/>
            </a:pPr>
            <a:r>
              <a:rPr kumimoji="1" lang="en-US" altLang="ja-JP" sz="1200" u="sng" dirty="0" smtClean="0">
                <a:solidFill>
                  <a:srgbClr val="000000"/>
                </a:solidFill>
                <a:latin typeface="+mj-ea"/>
                <a:ea typeface="+mj-ea"/>
              </a:rPr>
              <a:t>【</a:t>
            </a:r>
            <a:r>
              <a:rPr lang="ja-JP" altLang="en-US" sz="1200" u="sng" dirty="0" smtClean="0">
                <a:solidFill>
                  <a:srgbClr val="000000"/>
                </a:solidFill>
                <a:latin typeface="+mj-ea"/>
                <a:ea typeface="+mj-ea"/>
              </a:rPr>
              <a:t>意見書</a:t>
            </a:r>
            <a:r>
              <a:rPr kumimoji="1" lang="ja-JP" altLang="en-US" sz="1200" u="sng" dirty="0" smtClean="0">
                <a:solidFill>
                  <a:srgbClr val="000000"/>
                </a:solidFill>
                <a:latin typeface="+mj-ea"/>
                <a:ea typeface="+mj-ea"/>
              </a:rPr>
              <a:t>記載医師調査</a:t>
            </a:r>
            <a:r>
              <a:rPr kumimoji="1" lang="en-US" altLang="ja-JP" sz="1200" u="sng" dirty="0" smtClean="0">
                <a:solidFill>
                  <a:srgbClr val="000000"/>
                </a:solidFill>
                <a:latin typeface="+mj-ea"/>
                <a:ea typeface="+mj-ea"/>
              </a:rPr>
              <a:t>】</a:t>
            </a:r>
          </a:p>
        </p:txBody>
      </p:sp>
      <p:sp>
        <p:nvSpPr>
          <p:cNvPr id="67" name="正方形/長方形 66"/>
          <p:cNvSpPr/>
          <p:nvPr/>
        </p:nvSpPr>
        <p:spPr>
          <a:xfrm>
            <a:off x="4371276" y="2089959"/>
            <a:ext cx="4271073" cy="276999"/>
          </a:xfrm>
          <a:prstGeom prst="rect">
            <a:avLst/>
          </a:prstGeom>
        </p:spPr>
        <p:txBody>
          <a:bodyPr wrap="square">
            <a:spAutoFit/>
          </a:bodyPr>
          <a:lstStyle/>
          <a:p>
            <a:pPr marL="180975" indent="-180975">
              <a:spcBef>
                <a:spcPct val="20000"/>
              </a:spcBef>
              <a:buClr>
                <a:srgbClr val="000000"/>
              </a:buClr>
              <a:defRPr/>
            </a:pPr>
            <a:r>
              <a:rPr lang="en-US" altLang="ja-JP" sz="1200" u="sng" dirty="0" smtClean="0">
                <a:solidFill>
                  <a:srgbClr val="000000"/>
                </a:solidFill>
                <a:latin typeface="+mj-ea"/>
                <a:ea typeface="+mj-ea"/>
              </a:rPr>
              <a:t>【</a:t>
            </a:r>
            <a:r>
              <a:rPr lang="ja-JP" altLang="en-US" sz="1200" u="sng" dirty="0" smtClean="0">
                <a:solidFill>
                  <a:srgbClr val="000000"/>
                </a:solidFill>
                <a:latin typeface="+mj-ea"/>
                <a:ea typeface="+mj-ea"/>
              </a:rPr>
              <a:t>認定審査会委員調査</a:t>
            </a:r>
            <a:r>
              <a:rPr lang="en-US" altLang="ja-JP" sz="1200" u="sng" dirty="0" smtClean="0">
                <a:solidFill>
                  <a:srgbClr val="000000"/>
                </a:solidFill>
                <a:latin typeface="+mj-ea"/>
                <a:ea typeface="+mj-ea"/>
              </a:rPr>
              <a:t>】</a:t>
            </a:r>
            <a:endParaRPr kumimoji="1" lang="en-US" altLang="ja-JP" sz="1200" u="sng" dirty="0" smtClean="0">
              <a:solidFill>
                <a:srgbClr val="000000"/>
              </a:solidFill>
              <a:latin typeface="+mj-ea"/>
              <a:ea typeface="+mj-ea"/>
            </a:endParaRPr>
          </a:p>
        </p:txBody>
      </p:sp>
      <p:sp>
        <p:nvSpPr>
          <p:cNvPr id="70" name="正方形/長方形 69"/>
          <p:cNvSpPr/>
          <p:nvPr/>
        </p:nvSpPr>
        <p:spPr>
          <a:xfrm>
            <a:off x="422275" y="2299509"/>
            <a:ext cx="4048125" cy="246221"/>
          </a:xfrm>
          <a:prstGeom prst="rect">
            <a:avLst/>
          </a:prstGeom>
        </p:spPr>
        <p:txBody>
          <a:bodyPr wrap="square">
            <a:spAutoFit/>
          </a:bodyPr>
          <a:lstStyle/>
          <a:p>
            <a:pPr marL="180975" indent="-180975" algn="ctr">
              <a:spcBef>
                <a:spcPct val="20000"/>
              </a:spcBef>
              <a:buClr>
                <a:srgbClr val="000000"/>
              </a:buClr>
              <a:defRPr/>
            </a:pPr>
            <a:r>
              <a:rPr lang="ja-JP" altLang="en-US" sz="1000" dirty="0" smtClean="0">
                <a:solidFill>
                  <a:srgbClr val="000000"/>
                </a:solidFill>
                <a:latin typeface="+mj-ea"/>
                <a:ea typeface="+mj-ea"/>
              </a:rPr>
              <a:t>図表　不要または簡素化した方がよいと思う項目</a:t>
            </a:r>
            <a:r>
              <a:rPr lang="en-US" altLang="ja-JP" sz="1000" dirty="0" smtClean="0">
                <a:solidFill>
                  <a:srgbClr val="000000"/>
                </a:solidFill>
                <a:latin typeface="+mj-ea"/>
                <a:ea typeface="+mj-ea"/>
              </a:rPr>
              <a:t>(n=3,033)</a:t>
            </a:r>
            <a:endParaRPr kumimoji="1" lang="en-US" altLang="ja-JP" sz="1000" dirty="0" smtClean="0">
              <a:solidFill>
                <a:srgbClr val="000000"/>
              </a:solidFill>
              <a:latin typeface="+mj-ea"/>
              <a:ea typeface="+mj-ea"/>
            </a:endParaRPr>
          </a:p>
        </p:txBody>
      </p:sp>
      <p:sp>
        <p:nvSpPr>
          <p:cNvPr id="71" name="正方形/長方形 70"/>
          <p:cNvSpPr/>
          <p:nvPr/>
        </p:nvSpPr>
        <p:spPr>
          <a:xfrm>
            <a:off x="4575175" y="2289984"/>
            <a:ext cx="4048125" cy="246221"/>
          </a:xfrm>
          <a:prstGeom prst="rect">
            <a:avLst/>
          </a:prstGeom>
        </p:spPr>
        <p:txBody>
          <a:bodyPr wrap="square">
            <a:spAutoFit/>
          </a:bodyPr>
          <a:lstStyle/>
          <a:p>
            <a:pPr marL="180975" indent="-180975" algn="ctr">
              <a:spcBef>
                <a:spcPct val="20000"/>
              </a:spcBef>
              <a:buClr>
                <a:srgbClr val="000000"/>
              </a:buClr>
              <a:defRPr/>
            </a:pPr>
            <a:r>
              <a:rPr lang="ja-JP" altLang="en-US" sz="1000" dirty="0" smtClean="0">
                <a:solidFill>
                  <a:srgbClr val="000000"/>
                </a:solidFill>
                <a:latin typeface="+mj-ea"/>
                <a:ea typeface="+mj-ea"/>
              </a:rPr>
              <a:t>図表　審査判定における主治医意見書の各項目の重視度</a:t>
            </a:r>
            <a:r>
              <a:rPr lang="en-US" altLang="ja-JP" sz="1000" dirty="0" smtClean="0">
                <a:solidFill>
                  <a:srgbClr val="000000"/>
                </a:solidFill>
                <a:latin typeface="+mj-ea"/>
                <a:ea typeface="+mj-ea"/>
              </a:rPr>
              <a:t>(n=3,623)</a:t>
            </a:r>
            <a:endParaRPr kumimoji="1" lang="en-US" altLang="ja-JP" sz="1000" dirty="0" smtClean="0">
              <a:solidFill>
                <a:srgbClr val="000000"/>
              </a:solidFill>
              <a:latin typeface="+mj-ea"/>
              <a:ea typeface="+mj-ea"/>
            </a:endParaRPr>
          </a:p>
        </p:txBody>
      </p:sp>
      <p:sp>
        <p:nvSpPr>
          <p:cNvPr id="81" name="Rectangle 2"/>
          <p:cNvSpPr>
            <a:spLocks noGrp="1" noChangeArrowheads="1"/>
          </p:cNvSpPr>
          <p:nvPr>
            <p:ph type="title"/>
          </p:nvPr>
        </p:nvSpPr>
        <p:spPr>
          <a:xfrm>
            <a:off x="574675" y="304819"/>
            <a:ext cx="8001000" cy="747713"/>
          </a:xfrm>
        </p:spPr>
        <p:txBody>
          <a:bodyPr/>
          <a:lstStyle/>
          <a:p>
            <a:pPr eaLnBrk="1" hangingPunct="1"/>
            <a:r>
              <a:rPr lang="en-US" altLang="ja-JP" sz="2800" dirty="0" smtClean="0"/>
              <a:t/>
            </a:r>
            <a:br>
              <a:rPr lang="en-US" altLang="ja-JP" sz="2800" dirty="0" smtClean="0"/>
            </a:br>
            <a:r>
              <a:rPr lang="ja-JP" altLang="en-US" sz="2800" dirty="0" smtClean="0"/>
              <a:t>主治医意見書の様式について（１）</a:t>
            </a:r>
          </a:p>
        </p:txBody>
      </p:sp>
      <p:grpSp>
        <p:nvGrpSpPr>
          <p:cNvPr id="2" name="グループ化 17"/>
          <p:cNvGrpSpPr/>
          <p:nvPr/>
        </p:nvGrpSpPr>
        <p:grpSpPr>
          <a:xfrm>
            <a:off x="4689475" y="2558374"/>
            <a:ext cx="3899948" cy="3618690"/>
            <a:chOff x="4689475" y="2644290"/>
            <a:chExt cx="3899948" cy="3058010"/>
          </a:xfrm>
        </p:grpSpPr>
        <p:pic>
          <p:nvPicPr>
            <p:cNvPr id="13" name="図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9475" y="2644290"/>
              <a:ext cx="3899948" cy="3058010"/>
            </a:xfrm>
            <a:prstGeom prst="rect">
              <a:avLst/>
            </a:prstGeom>
            <a:noFill/>
            <a:ln>
              <a:noFill/>
            </a:ln>
          </p:spPr>
        </p:pic>
        <p:sp>
          <p:nvSpPr>
            <p:cNvPr id="15" name="正方形/長方形 14"/>
            <p:cNvSpPr/>
            <p:nvPr/>
          </p:nvSpPr>
          <p:spPr bwMode="auto">
            <a:xfrm>
              <a:off x="7291789" y="4154929"/>
              <a:ext cx="1137835" cy="282685"/>
            </a:xfrm>
            <a:prstGeom prst="rect">
              <a:avLst/>
            </a:prstGeom>
            <a:noFill/>
            <a:ln w="19050" cap="flat" cmpd="sng" algn="ctr">
              <a:solidFill>
                <a:srgbClr val="FF0000"/>
              </a:solidFill>
              <a:prstDash val="sys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grpSp>
      <p:sp>
        <p:nvSpPr>
          <p:cNvPr id="17" name="正方形/長方形 16"/>
          <p:cNvSpPr/>
          <p:nvPr/>
        </p:nvSpPr>
        <p:spPr>
          <a:xfrm>
            <a:off x="7039397" y="4177355"/>
            <a:ext cx="353618" cy="276999"/>
          </a:xfrm>
          <a:prstGeom prst="rect">
            <a:avLst/>
          </a:prstGeom>
        </p:spPr>
        <p:txBody>
          <a:bodyPr wrap="square">
            <a:spAutoFit/>
          </a:bodyPr>
          <a:lstStyle/>
          <a:p>
            <a:pPr marL="180975" indent="-180975">
              <a:spcBef>
                <a:spcPct val="20000"/>
              </a:spcBef>
              <a:buClr>
                <a:srgbClr val="000000"/>
              </a:buClr>
              <a:defRPr/>
            </a:pPr>
            <a:r>
              <a:rPr kumimoji="1" lang="ja-JP" altLang="en-US" sz="1200" b="1" dirty="0" smtClean="0">
                <a:solidFill>
                  <a:srgbClr val="FF0000"/>
                </a:solidFill>
                <a:latin typeface="+mj-ea"/>
                <a:ea typeface="+mj-ea"/>
              </a:rPr>
              <a:t>①　</a:t>
            </a:r>
            <a:endParaRPr kumimoji="1" lang="en-US" altLang="ja-JP" sz="1200" b="1" dirty="0" smtClean="0">
              <a:solidFill>
                <a:srgbClr val="FF0000"/>
              </a:solidFill>
              <a:latin typeface="+mj-ea"/>
              <a:ea typeface="+mj-ea"/>
            </a:endParaRPr>
          </a:p>
        </p:txBody>
      </p:sp>
      <p:sp>
        <p:nvSpPr>
          <p:cNvPr id="19" name="正方形/長方形 18"/>
          <p:cNvSpPr/>
          <p:nvPr/>
        </p:nvSpPr>
        <p:spPr>
          <a:xfrm>
            <a:off x="7480571" y="4401359"/>
            <a:ext cx="805774" cy="246221"/>
          </a:xfrm>
          <a:prstGeom prst="rect">
            <a:avLst/>
          </a:prstGeom>
          <a:solidFill>
            <a:schemeClr val="bg1"/>
          </a:solidFill>
        </p:spPr>
        <p:txBody>
          <a:bodyPr wrap="square">
            <a:spAutoFit/>
          </a:bodyPr>
          <a:lstStyle/>
          <a:p>
            <a:pPr indent="-180975" algn="ctr">
              <a:lnSpc>
                <a:spcPts val="1200"/>
              </a:lnSpc>
              <a:spcBef>
                <a:spcPts val="0"/>
              </a:spcBef>
              <a:buClr>
                <a:srgbClr val="000000"/>
              </a:buClr>
              <a:defRPr/>
            </a:pPr>
            <a:r>
              <a:rPr kumimoji="1" lang="en-US" altLang="ja-JP" sz="1400" b="1" dirty="0" smtClean="0">
                <a:solidFill>
                  <a:srgbClr val="FF0000"/>
                </a:solidFill>
                <a:latin typeface="+mj-ea"/>
                <a:ea typeface="+mj-ea"/>
              </a:rPr>
              <a:t>42.8</a:t>
            </a:r>
            <a:r>
              <a:rPr kumimoji="1" lang="ja-JP" altLang="en-US" sz="1400" b="1" dirty="0" smtClean="0">
                <a:solidFill>
                  <a:srgbClr val="FF0000"/>
                </a:solidFill>
                <a:latin typeface="+mj-ea"/>
                <a:ea typeface="+mj-ea"/>
              </a:rPr>
              <a:t>％</a:t>
            </a:r>
            <a:endParaRPr kumimoji="1" lang="en-US" altLang="ja-JP" sz="1400" b="1" dirty="0" smtClean="0">
              <a:solidFill>
                <a:srgbClr val="FF0000"/>
              </a:solidFill>
              <a:latin typeface="+mj-ea"/>
              <a:ea typeface="+mj-ea"/>
            </a:endParaRPr>
          </a:p>
        </p:txBody>
      </p:sp>
      <p:grpSp>
        <p:nvGrpSpPr>
          <p:cNvPr id="3" name="グループ化 21"/>
          <p:cNvGrpSpPr/>
          <p:nvPr/>
        </p:nvGrpSpPr>
        <p:grpSpPr>
          <a:xfrm>
            <a:off x="0" y="2495358"/>
            <a:ext cx="4325257" cy="3689542"/>
            <a:chOff x="0" y="2495358"/>
            <a:chExt cx="4325257" cy="3750582"/>
          </a:xfrm>
        </p:grpSpPr>
        <p:pic>
          <p:nvPicPr>
            <p:cNvPr id="1026" name="Picture 2"/>
            <p:cNvPicPr>
              <a:picLocks noChangeAspect="1" noChangeArrowheads="1"/>
            </p:cNvPicPr>
            <p:nvPr/>
          </p:nvPicPr>
          <p:blipFill>
            <a:blip r:embed="rId4" cstate="print"/>
            <a:srcRect/>
            <a:stretch>
              <a:fillRect/>
            </a:stretch>
          </p:blipFill>
          <p:spPr bwMode="auto">
            <a:xfrm>
              <a:off x="0" y="2495358"/>
              <a:ext cx="4325257" cy="3750582"/>
            </a:xfrm>
            <a:prstGeom prst="rect">
              <a:avLst/>
            </a:prstGeom>
            <a:noFill/>
            <a:ln w="9525">
              <a:noFill/>
              <a:miter lim="800000"/>
              <a:headEnd/>
              <a:tailEnd/>
            </a:ln>
            <a:effectLst/>
          </p:spPr>
        </p:pic>
        <p:sp>
          <p:nvSpPr>
            <p:cNvPr id="16" name="正方形/長方形 15"/>
            <p:cNvSpPr/>
            <p:nvPr/>
          </p:nvSpPr>
          <p:spPr>
            <a:xfrm>
              <a:off x="2379902" y="4170538"/>
              <a:ext cx="377825" cy="281582"/>
            </a:xfrm>
            <a:prstGeom prst="rect">
              <a:avLst/>
            </a:prstGeom>
          </p:spPr>
          <p:txBody>
            <a:bodyPr wrap="square">
              <a:spAutoFit/>
            </a:bodyPr>
            <a:lstStyle/>
            <a:p>
              <a:pPr marL="180975" indent="-180975" algn="ctr">
                <a:spcBef>
                  <a:spcPct val="20000"/>
                </a:spcBef>
                <a:buClr>
                  <a:srgbClr val="000000"/>
                </a:buClr>
                <a:defRPr/>
              </a:pPr>
              <a:r>
                <a:rPr kumimoji="1" lang="ja-JP" altLang="en-US" sz="1200" b="1" dirty="0" smtClean="0">
                  <a:solidFill>
                    <a:srgbClr val="FF0000"/>
                  </a:solidFill>
                  <a:latin typeface="+mj-ea"/>
                  <a:ea typeface="+mj-ea"/>
                </a:rPr>
                <a:t>①</a:t>
              </a:r>
              <a:endParaRPr kumimoji="1" lang="en-US" altLang="ja-JP" sz="1200" b="1" dirty="0" smtClean="0">
                <a:solidFill>
                  <a:srgbClr val="FF0000"/>
                </a:solidFill>
                <a:latin typeface="+mj-ea"/>
                <a:ea typeface="+mj-ea"/>
              </a:endParaRPr>
            </a:p>
          </p:txBody>
        </p:sp>
        <p:sp>
          <p:nvSpPr>
            <p:cNvPr id="20" name="正方形/長方形 19"/>
            <p:cNvSpPr/>
            <p:nvPr/>
          </p:nvSpPr>
          <p:spPr>
            <a:xfrm>
              <a:off x="1754187" y="4429934"/>
              <a:ext cx="703263" cy="250294"/>
            </a:xfrm>
            <a:prstGeom prst="rect">
              <a:avLst/>
            </a:prstGeom>
            <a:solidFill>
              <a:schemeClr val="bg1"/>
            </a:solidFill>
          </p:spPr>
          <p:txBody>
            <a:bodyPr wrap="square">
              <a:spAutoFit/>
            </a:bodyPr>
            <a:lstStyle/>
            <a:p>
              <a:pPr indent="-180975" algn="ctr">
                <a:lnSpc>
                  <a:spcPts val="1200"/>
                </a:lnSpc>
                <a:spcBef>
                  <a:spcPts val="0"/>
                </a:spcBef>
                <a:buClr>
                  <a:srgbClr val="000000"/>
                </a:buClr>
                <a:defRPr/>
              </a:pPr>
              <a:r>
                <a:rPr kumimoji="1" lang="en-US" altLang="ja-JP" sz="1400" b="1" dirty="0" smtClean="0">
                  <a:solidFill>
                    <a:srgbClr val="FF0000"/>
                  </a:solidFill>
                  <a:latin typeface="+mj-ea"/>
                  <a:ea typeface="+mj-ea"/>
                </a:rPr>
                <a:t>36.8</a:t>
              </a:r>
              <a:r>
                <a:rPr kumimoji="1" lang="ja-JP" altLang="en-US" sz="1400" b="1" dirty="0" smtClean="0">
                  <a:solidFill>
                    <a:srgbClr val="FF0000"/>
                  </a:solidFill>
                  <a:latin typeface="+mj-ea"/>
                  <a:ea typeface="+mj-ea"/>
                </a:rPr>
                <a:t>％</a:t>
              </a:r>
              <a:endParaRPr kumimoji="1" lang="en-US" altLang="ja-JP" sz="1050" b="1" dirty="0" smtClean="0">
                <a:solidFill>
                  <a:srgbClr val="FF0000"/>
                </a:solidFill>
                <a:latin typeface="+mj-ea"/>
                <a:ea typeface="+mj-ea"/>
              </a:endParaRPr>
            </a:p>
          </p:txBody>
        </p:sp>
        <p:sp>
          <p:nvSpPr>
            <p:cNvPr id="21" name="正方形/長方形 20"/>
            <p:cNvSpPr/>
            <p:nvPr/>
          </p:nvSpPr>
          <p:spPr bwMode="auto">
            <a:xfrm>
              <a:off x="1490861" y="4386183"/>
              <a:ext cx="1137835" cy="341130"/>
            </a:xfrm>
            <a:prstGeom prst="rect">
              <a:avLst/>
            </a:prstGeom>
            <a:noFill/>
            <a:ln w="19050" cap="flat" cmpd="sng" algn="ctr">
              <a:solidFill>
                <a:srgbClr val="FF0000"/>
              </a:solidFill>
              <a:prstDash val="sys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5400" y="1238521"/>
            <a:ext cx="9169400" cy="738664"/>
          </a:xfrm>
          <a:prstGeom prst="rect">
            <a:avLst/>
          </a:prstGeom>
        </p:spPr>
        <p:txBody>
          <a:bodyPr wrap="square">
            <a:spAutoFit/>
          </a:bodyPr>
          <a:lstStyle/>
          <a:p>
            <a:pPr marL="342900" indent="-342900">
              <a:spcBef>
                <a:spcPts val="0"/>
              </a:spcBef>
              <a:buClr>
                <a:srgbClr val="000000"/>
              </a:buClr>
              <a:buFont typeface="+mj-ea"/>
              <a:buAutoNum type="circleNumDbPlain" startAt="2"/>
              <a:defRPr/>
            </a:pPr>
            <a:r>
              <a:rPr lang="ja-JP" altLang="en-US" sz="1400" dirty="0" smtClean="0">
                <a:solidFill>
                  <a:srgbClr val="000000"/>
                </a:solidFill>
                <a:latin typeface="+mj-ea"/>
                <a:ea typeface="+mj-ea"/>
              </a:rPr>
              <a:t>介護認定審査会や介護支援専門員の居宅サービス計画作成において、主治医意見書の様々な項目が活用されていた。</a:t>
            </a:r>
            <a:endParaRPr lang="en-US" altLang="ja-JP" sz="1400" dirty="0" smtClean="0">
              <a:solidFill>
                <a:srgbClr val="000000"/>
              </a:solidFill>
              <a:latin typeface="+mj-ea"/>
              <a:ea typeface="+mj-ea"/>
            </a:endParaRPr>
          </a:p>
          <a:p>
            <a:pPr marL="342900" indent="-342900">
              <a:spcBef>
                <a:spcPts val="0"/>
              </a:spcBef>
              <a:buClr>
                <a:srgbClr val="000000"/>
              </a:buClr>
              <a:buFont typeface="+mj-ea"/>
              <a:buAutoNum type="circleNumDbPlain" startAt="2"/>
              <a:defRPr/>
            </a:pPr>
            <a:endParaRPr lang="en-US" altLang="ja-JP" sz="1400" dirty="0" smtClean="0">
              <a:solidFill>
                <a:srgbClr val="000000"/>
              </a:solidFill>
              <a:latin typeface="+mj-ea"/>
              <a:ea typeface="+mj-ea"/>
            </a:endParaRPr>
          </a:p>
        </p:txBody>
      </p:sp>
      <p:sp>
        <p:nvSpPr>
          <p:cNvPr id="66" name="正方形/長方形 65"/>
          <p:cNvSpPr/>
          <p:nvPr/>
        </p:nvSpPr>
        <p:spPr>
          <a:xfrm>
            <a:off x="177800" y="1982139"/>
            <a:ext cx="2059912" cy="276999"/>
          </a:xfrm>
          <a:prstGeom prst="rect">
            <a:avLst/>
          </a:prstGeom>
        </p:spPr>
        <p:txBody>
          <a:bodyPr wrap="square">
            <a:spAutoFit/>
          </a:bodyPr>
          <a:lstStyle/>
          <a:p>
            <a:pPr marL="180975" indent="-180975">
              <a:spcBef>
                <a:spcPct val="20000"/>
              </a:spcBef>
              <a:buClr>
                <a:srgbClr val="000000"/>
              </a:buClr>
              <a:defRPr/>
            </a:pPr>
            <a:r>
              <a:rPr lang="en-US" altLang="ja-JP" sz="1200" u="sng" dirty="0" smtClean="0">
                <a:solidFill>
                  <a:srgbClr val="000000"/>
                </a:solidFill>
                <a:latin typeface="+mj-ea"/>
                <a:ea typeface="+mj-ea"/>
              </a:rPr>
              <a:t>【</a:t>
            </a:r>
            <a:r>
              <a:rPr lang="ja-JP" altLang="en-US" sz="1200" u="sng" dirty="0" smtClean="0">
                <a:solidFill>
                  <a:srgbClr val="000000"/>
                </a:solidFill>
                <a:latin typeface="+mj-ea"/>
                <a:ea typeface="+mj-ea"/>
              </a:rPr>
              <a:t>認定審査会委員調査</a:t>
            </a:r>
            <a:r>
              <a:rPr lang="en-US" altLang="ja-JP" sz="1200" u="sng" dirty="0" smtClean="0">
                <a:solidFill>
                  <a:srgbClr val="000000"/>
                </a:solidFill>
                <a:latin typeface="+mj-ea"/>
                <a:ea typeface="+mj-ea"/>
              </a:rPr>
              <a:t>】</a:t>
            </a:r>
          </a:p>
        </p:txBody>
      </p:sp>
      <p:sp>
        <p:nvSpPr>
          <p:cNvPr id="67" name="正方形/長方形 66"/>
          <p:cNvSpPr/>
          <p:nvPr/>
        </p:nvSpPr>
        <p:spPr>
          <a:xfrm>
            <a:off x="4371276" y="1975789"/>
            <a:ext cx="4271073" cy="276999"/>
          </a:xfrm>
          <a:prstGeom prst="rect">
            <a:avLst/>
          </a:prstGeom>
        </p:spPr>
        <p:txBody>
          <a:bodyPr wrap="square">
            <a:spAutoFit/>
          </a:bodyPr>
          <a:lstStyle/>
          <a:p>
            <a:pPr marL="180975" indent="-180975">
              <a:spcBef>
                <a:spcPct val="20000"/>
              </a:spcBef>
              <a:buClr>
                <a:srgbClr val="000000"/>
              </a:buClr>
              <a:defRPr/>
            </a:pPr>
            <a:r>
              <a:rPr lang="en-US" altLang="ja-JP" sz="1200" u="sng" dirty="0" smtClean="0">
                <a:solidFill>
                  <a:srgbClr val="000000"/>
                </a:solidFill>
                <a:latin typeface="+mj-ea"/>
                <a:ea typeface="+mj-ea"/>
              </a:rPr>
              <a:t>【</a:t>
            </a:r>
            <a:r>
              <a:rPr lang="ja-JP" altLang="en-US" sz="1200" u="sng" dirty="0" smtClean="0">
                <a:solidFill>
                  <a:srgbClr val="000000"/>
                </a:solidFill>
                <a:latin typeface="+mj-ea"/>
                <a:ea typeface="+mj-ea"/>
              </a:rPr>
              <a:t>介護支援専門員調査</a:t>
            </a:r>
            <a:r>
              <a:rPr lang="en-US" altLang="ja-JP" sz="1200" u="sng" dirty="0" smtClean="0">
                <a:solidFill>
                  <a:srgbClr val="000000"/>
                </a:solidFill>
                <a:latin typeface="+mj-ea"/>
                <a:ea typeface="+mj-ea"/>
              </a:rPr>
              <a:t>】</a:t>
            </a:r>
          </a:p>
        </p:txBody>
      </p:sp>
      <p:sp>
        <p:nvSpPr>
          <p:cNvPr id="81" name="Rectangle 2"/>
          <p:cNvSpPr>
            <a:spLocks noGrp="1" noChangeArrowheads="1"/>
          </p:cNvSpPr>
          <p:nvPr>
            <p:ph type="title"/>
          </p:nvPr>
        </p:nvSpPr>
        <p:spPr>
          <a:xfrm>
            <a:off x="574675" y="304819"/>
            <a:ext cx="8001000" cy="747713"/>
          </a:xfrm>
        </p:spPr>
        <p:txBody>
          <a:bodyPr/>
          <a:lstStyle/>
          <a:p>
            <a:pPr eaLnBrk="1" hangingPunct="1"/>
            <a:r>
              <a:rPr lang="en-US" altLang="ja-JP" sz="2800" dirty="0" smtClean="0"/>
              <a:t/>
            </a:r>
            <a:br>
              <a:rPr lang="en-US" altLang="ja-JP" sz="2800" dirty="0" smtClean="0"/>
            </a:br>
            <a:r>
              <a:rPr lang="ja-JP" altLang="en-US" sz="2800" dirty="0" smtClean="0"/>
              <a:t>主治医意見書の様式について（２）</a:t>
            </a:r>
          </a:p>
        </p:txBody>
      </p:sp>
      <p:pic>
        <p:nvPicPr>
          <p:cNvPr id="17" name="図 1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8199" y="2465703"/>
            <a:ext cx="4523699" cy="3490459"/>
          </a:xfrm>
          <a:prstGeom prst="rect">
            <a:avLst/>
          </a:prstGeom>
          <a:noFill/>
          <a:ln>
            <a:noFill/>
          </a:ln>
        </p:spPr>
      </p:pic>
      <p:sp>
        <p:nvSpPr>
          <p:cNvPr id="18" name="正方形/長方形 17"/>
          <p:cNvSpPr/>
          <p:nvPr/>
        </p:nvSpPr>
        <p:spPr>
          <a:xfrm>
            <a:off x="277443" y="5935880"/>
            <a:ext cx="4175126" cy="400110"/>
          </a:xfrm>
          <a:prstGeom prst="rect">
            <a:avLst/>
          </a:prstGeom>
          <a:solidFill>
            <a:schemeClr val="bg1"/>
          </a:solidFill>
        </p:spPr>
        <p:txBody>
          <a:bodyPr wrap="square">
            <a:spAutoFit/>
          </a:bodyPr>
          <a:lstStyle/>
          <a:p>
            <a:pPr indent="-180975">
              <a:lnSpc>
                <a:spcPts val="1200"/>
              </a:lnSpc>
              <a:spcBef>
                <a:spcPts val="0"/>
              </a:spcBef>
              <a:buClr>
                <a:srgbClr val="000000"/>
              </a:buClr>
              <a:defRPr/>
            </a:pPr>
            <a:r>
              <a:rPr lang="zh-TW" altLang="en-US" sz="1200" b="1" dirty="0" smtClean="0">
                <a:solidFill>
                  <a:srgbClr val="FF0000"/>
                </a:solidFill>
                <a:latin typeface="+mj-ea"/>
                <a:ea typeface="+mj-ea"/>
              </a:rPr>
              <a:t>介護認定審査会</a:t>
            </a:r>
            <a:r>
              <a:rPr lang="ja-JP" altLang="en-US" sz="1200" b="1" dirty="0" smtClean="0">
                <a:solidFill>
                  <a:srgbClr val="FF0000"/>
                </a:solidFill>
                <a:latin typeface="+mj-ea"/>
                <a:ea typeface="+mj-ea"/>
              </a:rPr>
              <a:t>において、</a:t>
            </a:r>
            <a:endParaRPr lang="en-US" altLang="ja-JP" sz="1200" b="1" dirty="0" smtClean="0">
              <a:solidFill>
                <a:srgbClr val="FF0000"/>
              </a:solidFill>
              <a:latin typeface="+mj-ea"/>
              <a:ea typeface="+mj-ea"/>
            </a:endParaRPr>
          </a:p>
          <a:p>
            <a:pPr indent="-180975">
              <a:lnSpc>
                <a:spcPts val="1200"/>
              </a:lnSpc>
              <a:spcBef>
                <a:spcPts val="0"/>
              </a:spcBef>
              <a:buClr>
                <a:srgbClr val="000000"/>
              </a:buClr>
              <a:defRPr/>
            </a:pPr>
            <a:r>
              <a:rPr lang="ja-JP" altLang="en-US" sz="1200" b="1" dirty="0" smtClean="0">
                <a:solidFill>
                  <a:srgbClr val="FF0000"/>
                </a:solidFill>
                <a:latin typeface="+mj-ea"/>
                <a:ea typeface="+mj-ea"/>
              </a:rPr>
              <a:t>様々な意見書の項目が重視されていた。</a:t>
            </a:r>
            <a:endParaRPr lang="en-US" altLang="ja-JP" sz="1200" b="1" dirty="0" smtClean="0">
              <a:solidFill>
                <a:srgbClr val="FF0000"/>
              </a:solidFill>
              <a:latin typeface="+mj-ea"/>
              <a:ea typeface="+mj-ea"/>
            </a:endParaRPr>
          </a:p>
        </p:txBody>
      </p:sp>
      <p:sp>
        <p:nvSpPr>
          <p:cNvPr id="19" name="正方形/長方形 18"/>
          <p:cNvSpPr/>
          <p:nvPr/>
        </p:nvSpPr>
        <p:spPr>
          <a:xfrm>
            <a:off x="4506743" y="5955739"/>
            <a:ext cx="3888227" cy="400110"/>
          </a:xfrm>
          <a:prstGeom prst="rect">
            <a:avLst/>
          </a:prstGeom>
          <a:solidFill>
            <a:schemeClr val="bg1"/>
          </a:solidFill>
        </p:spPr>
        <p:txBody>
          <a:bodyPr wrap="square">
            <a:spAutoFit/>
          </a:bodyPr>
          <a:lstStyle/>
          <a:p>
            <a:pPr indent="-180975">
              <a:lnSpc>
                <a:spcPts val="1200"/>
              </a:lnSpc>
              <a:spcBef>
                <a:spcPts val="0"/>
              </a:spcBef>
              <a:buClr>
                <a:srgbClr val="000000"/>
              </a:buClr>
              <a:defRPr/>
            </a:pPr>
            <a:r>
              <a:rPr lang="ja-JP" altLang="en-US" sz="1200" b="1" dirty="0" smtClean="0">
                <a:solidFill>
                  <a:srgbClr val="FF0000"/>
                </a:solidFill>
                <a:latin typeface="+mj-ea"/>
                <a:ea typeface="+mj-ea"/>
              </a:rPr>
              <a:t>介護支援専門員の居宅サービス計画作成において、</a:t>
            </a:r>
            <a:endParaRPr lang="en-US" altLang="ja-JP" sz="1200" b="1" dirty="0" smtClean="0">
              <a:solidFill>
                <a:srgbClr val="FF0000"/>
              </a:solidFill>
              <a:latin typeface="+mj-ea"/>
              <a:ea typeface="+mj-ea"/>
            </a:endParaRPr>
          </a:p>
          <a:p>
            <a:pPr indent="-180975">
              <a:lnSpc>
                <a:spcPts val="1200"/>
              </a:lnSpc>
              <a:spcBef>
                <a:spcPts val="0"/>
              </a:spcBef>
              <a:buClr>
                <a:srgbClr val="000000"/>
              </a:buClr>
              <a:defRPr/>
            </a:pPr>
            <a:r>
              <a:rPr lang="ja-JP" altLang="en-US" sz="1200" b="1" dirty="0" smtClean="0">
                <a:solidFill>
                  <a:srgbClr val="FF0000"/>
                </a:solidFill>
                <a:latin typeface="+mj-ea"/>
                <a:ea typeface="+mj-ea"/>
              </a:rPr>
              <a:t>様々な意見書の項目が重視されていた。</a:t>
            </a:r>
            <a:endParaRPr lang="en-US" altLang="ja-JP" sz="1200" b="1" dirty="0" smtClean="0">
              <a:solidFill>
                <a:srgbClr val="FF0000"/>
              </a:solidFill>
              <a:latin typeface="+mj-ea"/>
              <a:ea typeface="+mj-ea"/>
            </a:endParaRPr>
          </a:p>
        </p:txBody>
      </p:sp>
      <p:sp>
        <p:nvSpPr>
          <p:cNvPr id="20" name="正方形/長方形 19"/>
          <p:cNvSpPr/>
          <p:nvPr/>
        </p:nvSpPr>
        <p:spPr>
          <a:xfrm>
            <a:off x="6131" y="2273687"/>
            <a:ext cx="4048125" cy="246221"/>
          </a:xfrm>
          <a:prstGeom prst="rect">
            <a:avLst/>
          </a:prstGeom>
        </p:spPr>
        <p:txBody>
          <a:bodyPr wrap="square">
            <a:spAutoFit/>
          </a:bodyPr>
          <a:lstStyle/>
          <a:p>
            <a:pPr marL="180975" indent="-180975" algn="ctr">
              <a:spcBef>
                <a:spcPct val="20000"/>
              </a:spcBef>
              <a:buClr>
                <a:srgbClr val="000000"/>
              </a:buClr>
              <a:defRPr/>
            </a:pPr>
            <a:r>
              <a:rPr lang="ja-JP" altLang="en-US" sz="1000" dirty="0" smtClean="0">
                <a:solidFill>
                  <a:srgbClr val="000000"/>
                </a:solidFill>
                <a:latin typeface="+mj-ea"/>
                <a:ea typeface="+mj-ea"/>
              </a:rPr>
              <a:t>図表　審査判定における主治医意見書の各項目の重視度</a:t>
            </a:r>
            <a:r>
              <a:rPr lang="en-US" altLang="ja-JP" sz="1000" dirty="0" smtClean="0">
                <a:solidFill>
                  <a:srgbClr val="000000"/>
                </a:solidFill>
                <a:latin typeface="+mj-ea"/>
                <a:ea typeface="+mj-ea"/>
              </a:rPr>
              <a:t>(n=3,623)</a:t>
            </a:r>
            <a:endParaRPr kumimoji="1" lang="en-US" altLang="ja-JP" sz="1000" dirty="0" smtClean="0">
              <a:solidFill>
                <a:srgbClr val="000000"/>
              </a:solidFill>
              <a:latin typeface="+mj-ea"/>
              <a:ea typeface="+mj-ea"/>
            </a:endParaRPr>
          </a:p>
        </p:txBody>
      </p:sp>
      <p:sp>
        <p:nvSpPr>
          <p:cNvPr id="21" name="正方形/長方形 20"/>
          <p:cNvSpPr/>
          <p:nvPr/>
        </p:nvSpPr>
        <p:spPr>
          <a:xfrm>
            <a:off x="4200526" y="2264162"/>
            <a:ext cx="4943474" cy="246221"/>
          </a:xfrm>
          <a:prstGeom prst="rect">
            <a:avLst/>
          </a:prstGeom>
        </p:spPr>
        <p:txBody>
          <a:bodyPr wrap="square">
            <a:spAutoFit/>
          </a:bodyPr>
          <a:lstStyle/>
          <a:p>
            <a:pPr marL="180975" indent="-180975" algn="ctr">
              <a:spcBef>
                <a:spcPct val="20000"/>
              </a:spcBef>
              <a:buClr>
                <a:srgbClr val="000000"/>
              </a:buClr>
              <a:defRPr/>
            </a:pPr>
            <a:r>
              <a:rPr lang="ja-JP" altLang="en-US" sz="1000" dirty="0" smtClean="0">
                <a:solidFill>
                  <a:srgbClr val="000000"/>
                </a:solidFill>
                <a:latin typeface="+mj-ea"/>
                <a:ea typeface="+mj-ea"/>
              </a:rPr>
              <a:t>図表　居宅サービス計画作成における主治医意見書各項目の活用状況（</a:t>
            </a:r>
            <a:r>
              <a:rPr lang="en-US" altLang="ja-JP" sz="1000" dirty="0" smtClean="0">
                <a:solidFill>
                  <a:srgbClr val="000000"/>
                </a:solidFill>
                <a:latin typeface="+mj-ea"/>
                <a:ea typeface="+mj-ea"/>
              </a:rPr>
              <a:t>n=1,889</a:t>
            </a:r>
            <a:r>
              <a:rPr lang="ja-JP" altLang="en-US" sz="1000" dirty="0" smtClean="0">
                <a:solidFill>
                  <a:srgbClr val="000000"/>
                </a:solidFill>
                <a:latin typeface="+mj-ea"/>
                <a:ea typeface="+mj-ea"/>
              </a:rPr>
              <a:t>）</a:t>
            </a:r>
            <a:endParaRPr kumimoji="1" lang="en-US" altLang="ja-JP" sz="1000" dirty="0" smtClean="0">
              <a:solidFill>
                <a:srgbClr val="000000"/>
              </a:solidFill>
              <a:latin typeface="+mj-ea"/>
              <a:ea typeface="+mj-ea"/>
            </a:endParaRPr>
          </a:p>
        </p:txBody>
      </p:sp>
      <p:pic>
        <p:nvPicPr>
          <p:cNvPr id="12" name="図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519453"/>
            <a:ext cx="4299626" cy="3443592"/>
          </a:xfrm>
          <a:prstGeom prst="rect">
            <a:avLst/>
          </a:prstGeom>
          <a:noFill/>
          <a:ln>
            <a:noFill/>
          </a:ln>
        </p:spPr>
      </p:pic>
      <p:sp>
        <p:nvSpPr>
          <p:cNvPr id="13" name="正方形/長方形 12"/>
          <p:cNvSpPr/>
          <p:nvPr/>
        </p:nvSpPr>
        <p:spPr bwMode="auto">
          <a:xfrm>
            <a:off x="411091" y="5739306"/>
            <a:ext cx="1514986" cy="145915"/>
          </a:xfrm>
          <a:prstGeom prst="rect">
            <a:avLst/>
          </a:prstGeom>
          <a:noFill/>
          <a:ln w="19050" cap="flat" cmpd="sng" algn="ctr">
            <a:solidFill>
              <a:srgbClr val="FF0000"/>
            </a:solidFill>
            <a:prstDash val="sys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14" name="正方形/長方形 13"/>
          <p:cNvSpPr/>
          <p:nvPr/>
        </p:nvSpPr>
        <p:spPr bwMode="auto">
          <a:xfrm>
            <a:off x="4619924" y="5765247"/>
            <a:ext cx="1664143" cy="144000"/>
          </a:xfrm>
          <a:prstGeom prst="rect">
            <a:avLst/>
          </a:prstGeom>
          <a:noFill/>
          <a:ln w="19050" cap="flat" cmpd="sng" algn="ctr">
            <a:solidFill>
              <a:srgbClr val="FF0000"/>
            </a:solidFill>
            <a:prstDash val="sys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415567"/>
            <a:ext cx="9144000" cy="1200329"/>
          </a:xfrm>
          <a:prstGeom prst="rect">
            <a:avLst/>
          </a:prstGeom>
          <a:noFill/>
          <a:ln w="9525">
            <a:noFill/>
            <a:miter lim="800000"/>
            <a:headEnd/>
            <a:tailEnd/>
          </a:ln>
        </p:spPr>
        <p:txBody>
          <a:bodyPr>
            <a:spAutoFit/>
          </a:bodyPr>
          <a:lstStyle/>
          <a:p>
            <a:pPr algn="ctr"/>
            <a:endParaRPr lang="en-US" altLang="ja-JP" sz="3600" dirty="0" smtClean="0">
              <a:solidFill>
                <a:srgbClr val="000000"/>
              </a:solidFill>
              <a:latin typeface="Calibri" pitchFamily="34" charset="0"/>
            </a:endParaRPr>
          </a:p>
          <a:p>
            <a:pPr algn="ctr"/>
            <a:r>
              <a:rPr lang="en-US" altLang="ja-JP" sz="3600" dirty="0" smtClean="0">
                <a:solidFill>
                  <a:srgbClr val="000000"/>
                </a:solidFill>
                <a:latin typeface="Calibri" pitchFamily="34" charset="0"/>
              </a:rPr>
              <a:t>【3-2</a:t>
            </a:r>
            <a:r>
              <a:rPr lang="ja-JP" altLang="en-US" sz="3600" dirty="0" smtClean="0">
                <a:solidFill>
                  <a:srgbClr val="000000"/>
                </a:solidFill>
                <a:latin typeface="Calibri" pitchFamily="34" charset="0"/>
              </a:rPr>
              <a:t>：認定調査項目に関する調査</a:t>
            </a:r>
            <a:r>
              <a:rPr lang="en-US" altLang="ja-JP" sz="3600" dirty="0" smtClean="0">
                <a:solidFill>
                  <a:srgbClr val="000000"/>
                </a:solidFill>
                <a:latin typeface="Calibri" pitchFamily="34" charset="0"/>
              </a:rPr>
              <a:t>】</a:t>
            </a:r>
          </a:p>
        </p:txBody>
      </p:sp>
      <p:sp>
        <p:nvSpPr>
          <p:cNvPr id="4" name="正方形/長方形 3"/>
          <p:cNvSpPr/>
          <p:nvPr/>
        </p:nvSpPr>
        <p:spPr>
          <a:xfrm>
            <a:off x="1423987" y="5685043"/>
            <a:ext cx="6315075" cy="646331"/>
          </a:xfrm>
          <a:prstGeom prst="rect">
            <a:avLst/>
          </a:prstGeom>
          <a:ln>
            <a:solidFill>
              <a:schemeClr val="tx1"/>
            </a:solidFill>
            <a:prstDash val="sysDot"/>
          </a:ln>
        </p:spPr>
        <p:txBody>
          <a:bodyPr wrap="square">
            <a:spAutoFit/>
          </a:bodyPr>
          <a:lstStyle/>
          <a:p>
            <a:r>
              <a:rPr lang="ja-JP" altLang="en-US" sz="1200" dirty="0" smtClean="0">
                <a:solidFill>
                  <a:srgbClr val="000000"/>
                </a:solidFill>
                <a:latin typeface="+mn-ea"/>
                <a:ea typeface="+mn-ea"/>
              </a:rPr>
              <a:t>本報告は、三菱ＵＦＪリサーチ</a:t>
            </a:r>
            <a:r>
              <a:rPr lang="en-US" altLang="ja-JP" sz="1200" dirty="0" smtClean="0">
                <a:solidFill>
                  <a:srgbClr val="000000"/>
                </a:solidFill>
                <a:latin typeface="+mn-ea"/>
                <a:ea typeface="+mn-ea"/>
              </a:rPr>
              <a:t>&amp;</a:t>
            </a:r>
            <a:r>
              <a:rPr lang="ja-JP" altLang="en-US" sz="1200" dirty="0" smtClean="0">
                <a:solidFill>
                  <a:srgbClr val="000000"/>
                </a:solidFill>
                <a:latin typeface="+mn-ea"/>
                <a:ea typeface="+mn-ea"/>
              </a:rPr>
              <a:t>コンサルティング株式会社が実施した、</a:t>
            </a:r>
            <a:endParaRPr lang="en-US" altLang="ja-JP" sz="1200" dirty="0" smtClean="0">
              <a:solidFill>
                <a:srgbClr val="000000"/>
              </a:solidFill>
              <a:latin typeface="+mn-ea"/>
              <a:ea typeface="+mn-ea"/>
            </a:endParaRPr>
          </a:p>
          <a:p>
            <a:r>
              <a:rPr lang="ja-JP" altLang="en-US" sz="1200" dirty="0" smtClean="0">
                <a:solidFill>
                  <a:srgbClr val="000000"/>
                </a:solidFill>
                <a:latin typeface="ＭＳ ゴシック" pitchFamily="49" charset="-128"/>
                <a:ea typeface="ＭＳ ゴシック" pitchFamily="49" charset="-128"/>
              </a:rPr>
              <a:t>「</a:t>
            </a:r>
            <a:r>
              <a:rPr lang="ja-JP" altLang="en-US" sz="1200" dirty="0" smtClean="0">
                <a:solidFill>
                  <a:srgbClr val="000000"/>
                </a:solidFill>
                <a:latin typeface="+mn-ea"/>
              </a:rPr>
              <a:t>要介護認定における主治医意見書の実態把握と地域差の要因分析に関する調査研究事業</a:t>
            </a:r>
            <a:r>
              <a:rPr lang="ja-JP" altLang="en-US" sz="1200" dirty="0" smtClean="0">
                <a:solidFill>
                  <a:srgbClr val="000000"/>
                </a:solidFill>
                <a:latin typeface="ＭＳ ゴシック" pitchFamily="49" charset="-128"/>
                <a:ea typeface="ＭＳ ゴシック" pitchFamily="49" charset="-128"/>
              </a:rPr>
              <a:t>」（</a:t>
            </a:r>
            <a:r>
              <a:rPr lang="ja-JP" altLang="en-US" sz="1200" dirty="0" smtClean="0">
                <a:solidFill>
                  <a:srgbClr val="000000"/>
                </a:solidFill>
                <a:latin typeface="+mn-ea"/>
              </a:rPr>
              <a:t>平成</a:t>
            </a:r>
            <a:r>
              <a:rPr lang="en-US" altLang="ja-JP" sz="1200" dirty="0" smtClean="0">
                <a:solidFill>
                  <a:srgbClr val="000000"/>
                </a:solidFill>
                <a:latin typeface="+mn-ea"/>
              </a:rPr>
              <a:t>27</a:t>
            </a:r>
            <a:r>
              <a:rPr lang="ja-JP" altLang="en-US" sz="1200" dirty="0" smtClean="0">
                <a:solidFill>
                  <a:srgbClr val="000000"/>
                </a:solidFill>
                <a:latin typeface="+mn-ea"/>
              </a:rPr>
              <a:t>年度</a:t>
            </a:r>
            <a:r>
              <a:rPr lang="zh-TW" altLang="en-US" sz="1200" dirty="0" smtClean="0">
                <a:solidFill>
                  <a:srgbClr val="000000"/>
                </a:solidFill>
                <a:latin typeface="ＭＳ ゴシック" pitchFamily="49" charset="-128"/>
                <a:ea typeface="ＭＳ ゴシック" pitchFamily="49" charset="-128"/>
              </a:rPr>
              <a:t>老人保健健康増進等事業</a:t>
            </a:r>
            <a:r>
              <a:rPr lang="ja-JP" altLang="en-US" sz="1200" dirty="0" smtClean="0">
                <a:solidFill>
                  <a:srgbClr val="000000"/>
                </a:solidFill>
                <a:latin typeface="ＭＳ ゴシック" pitchFamily="49" charset="-128"/>
                <a:ea typeface="ＭＳ ゴシック" pitchFamily="49" charset="-128"/>
              </a:rPr>
              <a:t>）によるもの。</a:t>
            </a:r>
            <a:endParaRPr lang="en-US" altLang="ja-JP" sz="1200" dirty="0">
              <a:solidFill>
                <a:srgbClr val="000000"/>
              </a:solidFill>
              <a:latin typeface="+mn-ea"/>
              <a:ea typeface="+mn-ea"/>
            </a:endParaRPr>
          </a:p>
        </p:txBody>
      </p:sp>
    </p:spTree>
    <p:extLst>
      <p:ext uri="{BB962C8B-B14F-4D97-AF65-F5344CB8AC3E}">
        <p14:creationId xmlns:p14="http://schemas.microsoft.com/office/powerpoint/2010/main" val="4259782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8353055-47E5-4B29-BE40-B448AB33681D}">
  <ds:schemaRefs>
    <ds:schemaRef ds:uri="http://schemas.microsoft.com/office/2006/documentManagement/types"/>
    <ds:schemaRef ds:uri="http://purl.org/dc/dcmitype/"/>
    <ds:schemaRef ds:uri="8B97BE19-CDDD-400E-817A-CFDD13F7EC12"/>
    <ds:schemaRef ds:uri="http://purl.org/dc/terms/"/>
    <ds:schemaRef ds:uri="fb02c745-2821-438e-a9f3-36f365a5b5fa"/>
    <ds:schemaRef ds:uri="http://www.w3.org/XML/1998/namespace"/>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D5A8A2F6-DB66-4B18-90E2-B79D133B77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Origin</Template>
  <TotalTime>10170</TotalTime>
  <Words>3682</Words>
  <Application>Microsoft Office PowerPoint</Application>
  <PresentationFormat>画面に合わせる (4:3)</PresentationFormat>
  <Paragraphs>489</Paragraphs>
  <Slides>27</Slides>
  <Notes>26</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27</vt:i4>
      </vt:variant>
    </vt:vector>
  </HeadingPairs>
  <TitlesOfParts>
    <vt:vector size="41" baseType="lpstr">
      <vt:lpstr>Arial</vt:lpstr>
      <vt:lpstr>ＭＳ Ｐゴシック</vt:lpstr>
      <vt:lpstr>HG丸ｺﾞｼｯｸM-PRO</vt:lpstr>
      <vt:lpstr>HGPｺﾞｼｯｸE</vt:lpstr>
      <vt:lpstr>Calibri</vt:lpstr>
      <vt:lpstr>Century</vt:lpstr>
      <vt:lpstr>ＭＳ ゴシック</vt:lpstr>
      <vt:lpstr>Tahoma</vt:lpstr>
      <vt:lpstr>Times New Roman</vt:lpstr>
      <vt:lpstr>Verdana</vt:lpstr>
      <vt:lpstr>ＭＳ 明朝</vt:lpstr>
      <vt:lpstr>Wingdings</vt:lpstr>
      <vt:lpstr>2_Profile</vt:lpstr>
      <vt:lpstr>5_Office テーマ</vt:lpstr>
      <vt:lpstr>PowerPoint プレゼンテーション</vt:lpstr>
      <vt:lpstr>PowerPoint プレゼンテーション</vt:lpstr>
      <vt:lpstr> 調査概要</vt:lpstr>
      <vt:lpstr> 認知機能の評価について（１）</vt:lpstr>
      <vt:lpstr> 認知機能の評価について（２）</vt:lpstr>
      <vt:lpstr> 認知機能の評価について（３）</vt:lpstr>
      <vt:lpstr> 主治医意見書の様式について（１）</vt:lpstr>
      <vt:lpstr> 主治医意見書の様式について（２）</vt:lpstr>
      <vt:lpstr>PowerPoint プレゼンテーション</vt:lpstr>
      <vt:lpstr>Ⅰ．本調査研究の目的</vt:lpstr>
      <vt:lpstr>Ⅱ-1．選択率のばらつきの状況－下肢麻痺（左）</vt:lpstr>
      <vt:lpstr>Ⅱ-2．選択率のばらつきの状況－下肢麻痺（右）</vt:lpstr>
      <vt:lpstr>Ⅱ-3．選択率のばらつきの状況－短期記憶</vt:lpstr>
      <vt:lpstr>Ⅲ．本調査研究の全体像</vt:lpstr>
      <vt:lpstr> Ⅳ-1．はずれ値の要因に関する仮説設定－仮説設定の考え方</vt:lpstr>
      <vt:lpstr> Ⅳ-2．はずれ値の要因に関する仮説設定－地域特性の要因</vt:lpstr>
      <vt:lpstr>  Ⅳ-3．はずれ値の要因に関する仮説設定－調査方法・判断基準の要因</vt:lpstr>
      <vt:lpstr>  Ⅳ-4．はずれ値の要因に関する仮説設定－調査方法・判断基準の要因</vt:lpstr>
      <vt:lpstr>  Ⅴ-1．はずれ値の要因に関する仮説検証－要因の分析方法</vt:lpstr>
      <vt:lpstr>  Ⅴ-2．はずれ値の要因に関する仮説検証－説明変数一覧</vt:lpstr>
      <vt:lpstr>  Ⅴ-3．はずれ値の要因に関する仮説検証－判別分析の結果（下肢麻痺）</vt:lpstr>
      <vt:lpstr>  Ⅴ-4．はずれ値の要因に関する仮説検証－下肢麻痺のはずれ値の要因（考察）</vt:lpstr>
      <vt:lpstr>  Ⅴ-5．はずれ値の要因に関する仮説検証－判別分析の結果　（短期記憶）</vt:lpstr>
      <vt:lpstr>  Ⅴ-6．はずれ値の要因に関する仮説検証－短期記憶のはずれ値の要因（考察）</vt:lpstr>
      <vt:lpstr>Ⅵ．認定調査の見直し事例（自治体Ａ）</vt:lpstr>
      <vt:lpstr>Ⅵ-1．認定調査の見直し事例（自治体A）－選択率の変化</vt:lpstr>
      <vt:lpstr>Ⅵ-2．認定調査の見直し事例（自治体A）－要介護度分布の変化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塩田　真麻</cp:lastModifiedBy>
  <cp:revision>710</cp:revision>
  <cp:lastPrinted>2015-04-25T05:57:47Z</cp:lastPrinted>
  <dcterms:created xsi:type="dcterms:W3CDTF">2010-10-16T08:07:39Z</dcterms:created>
  <dcterms:modified xsi:type="dcterms:W3CDTF">2016-04-26T11:08:10Z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