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0" r:id="rId1"/>
    <p:sldMasterId id="2147484410" r:id="rId2"/>
    <p:sldMasterId id="2147484552" r:id="rId3"/>
    <p:sldMasterId id="2147484564" r:id="rId4"/>
    <p:sldMasterId id="2147484651" r:id="rId5"/>
    <p:sldMasterId id="2147484701" r:id="rId6"/>
    <p:sldMasterId id="2147484714" r:id="rId7"/>
    <p:sldMasterId id="2147484726" r:id="rId8"/>
  </p:sldMasterIdLst>
  <p:notesMasterIdLst>
    <p:notesMasterId r:id="rId62"/>
  </p:notesMasterIdLst>
  <p:handoutMasterIdLst>
    <p:handoutMasterId r:id="rId63"/>
  </p:handoutMasterIdLst>
  <p:sldIdLst>
    <p:sldId id="854" r:id="rId9"/>
    <p:sldId id="855" r:id="rId10"/>
    <p:sldId id="856" r:id="rId11"/>
    <p:sldId id="1022" r:id="rId12"/>
    <p:sldId id="1023" r:id="rId13"/>
    <p:sldId id="834" r:id="rId14"/>
    <p:sldId id="837" r:id="rId15"/>
    <p:sldId id="656" r:id="rId16"/>
    <p:sldId id="1027" r:id="rId17"/>
    <p:sldId id="1058" r:id="rId18"/>
    <p:sldId id="907" r:id="rId19"/>
    <p:sldId id="1005" r:id="rId20"/>
    <p:sldId id="1052" r:id="rId21"/>
    <p:sldId id="1053" r:id="rId22"/>
    <p:sldId id="1054" r:id="rId23"/>
    <p:sldId id="1004" r:id="rId24"/>
    <p:sldId id="1055" r:id="rId25"/>
    <p:sldId id="1056" r:id="rId26"/>
    <p:sldId id="1057" r:id="rId27"/>
    <p:sldId id="970" r:id="rId28"/>
    <p:sldId id="971" r:id="rId29"/>
    <p:sldId id="972" r:id="rId30"/>
    <p:sldId id="973" r:id="rId31"/>
    <p:sldId id="974" r:id="rId32"/>
    <p:sldId id="975" r:id="rId33"/>
    <p:sldId id="976" r:id="rId34"/>
    <p:sldId id="977" r:id="rId35"/>
    <p:sldId id="978" r:id="rId36"/>
    <p:sldId id="1020" r:id="rId37"/>
    <p:sldId id="1021" r:id="rId38"/>
    <p:sldId id="980" r:id="rId39"/>
    <p:sldId id="981" r:id="rId40"/>
    <p:sldId id="982" r:id="rId41"/>
    <p:sldId id="983" r:id="rId42"/>
    <p:sldId id="984" r:id="rId43"/>
    <p:sldId id="985" r:id="rId44"/>
    <p:sldId id="986" r:id="rId45"/>
    <p:sldId id="987" r:id="rId46"/>
    <p:sldId id="988" r:id="rId47"/>
    <p:sldId id="991" r:id="rId48"/>
    <p:sldId id="1050" r:id="rId49"/>
    <p:sldId id="992" r:id="rId50"/>
    <p:sldId id="993" r:id="rId51"/>
    <p:sldId id="998" r:id="rId52"/>
    <p:sldId id="1049" r:id="rId53"/>
    <p:sldId id="1038" r:id="rId54"/>
    <p:sldId id="1039" r:id="rId55"/>
    <p:sldId id="1040" r:id="rId56"/>
    <p:sldId id="1041" r:id="rId57"/>
    <p:sldId id="1042" r:id="rId58"/>
    <p:sldId id="1043" r:id="rId59"/>
    <p:sldId id="1044" r:id="rId60"/>
    <p:sldId id="1045" r:id="rId61"/>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9460" autoAdjust="0"/>
  </p:normalViewPr>
  <p:slideViewPr>
    <p:cSldViewPr>
      <p:cViewPr>
        <p:scale>
          <a:sx n="75" d="100"/>
          <a:sy n="75" d="100"/>
        </p:scale>
        <p:origin x="-984" y="-66"/>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83098368"/>
        <c:axId val="184857344"/>
      </c:barChart>
      <c:catAx>
        <c:axId val="183098368"/>
        <c:scaling>
          <c:orientation val="minMax"/>
        </c:scaling>
        <c:delete val="0"/>
        <c:axPos val="b"/>
        <c:majorTickMark val="out"/>
        <c:minorTickMark val="none"/>
        <c:tickLblPos val="nextTo"/>
        <c:txPr>
          <a:bodyPr/>
          <a:lstStyle/>
          <a:p>
            <a:pPr>
              <a:defRPr sz="1200"/>
            </a:pPr>
            <a:endParaRPr lang="ja-JP"/>
          </a:p>
        </c:txPr>
        <c:crossAx val="184857344"/>
        <c:crosses val="autoZero"/>
        <c:auto val="1"/>
        <c:lblAlgn val="ctr"/>
        <c:lblOffset val="70"/>
        <c:tickLblSkip val="1"/>
        <c:noMultiLvlLbl val="0"/>
      </c:catAx>
      <c:valAx>
        <c:axId val="184857344"/>
        <c:scaling>
          <c:orientation val="minMax"/>
        </c:scaling>
        <c:delete val="0"/>
        <c:axPos val="l"/>
        <c:majorGridlines/>
        <c:numFmt formatCode="General" sourceLinked="1"/>
        <c:majorTickMark val="out"/>
        <c:minorTickMark val="none"/>
        <c:tickLblPos val="nextTo"/>
        <c:crossAx val="183098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99147136"/>
        <c:axId val="116434048"/>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175567232"/>
        <c:axId val="116435584"/>
      </c:lineChart>
      <c:catAx>
        <c:axId val="99147136"/>
        <c:scaling>
          <c:orientation val="minMax"/>
        </c:scaling>
        <c:delete val="0"/>
        <c:axPos val="b"/>
        <c:majorTickMark val="out"/>
        <c:minorTickMark val="none"/>
        <c:tickLblPos val="nextTo"/>
        <c:crossAx val="116434048"/>
        <c:crosses val="autoZero"/>
        <c:auto val="1"/>
        <c:lblAlgn val="ctr"/>
        <c:lblOffset val="100"/>
        <c:noMultiLvlLbl val="0"/>
      </c:catAx>
      <c:valAx>
        <c:axId val="116434048"/>
        <c:scaling>
          <c:orientation val="minMax"/>
        </c:scaling>
        <c:delete val="0"/>
        <c:axPos val="l"/>
        <c:majorGridlines/>
        <c:numFmt formatCode="#,##0_ " sourceLinked="1"/>
        <c:majorTickMark val="out"/>
        <c:minorTickMark val="none"/>
        <c:tickLblPos val="nextTo"/>
        <c:crossAx val="99147136"/>
        <c:crosses val="autoZero"/>
        <c:crossBetween val="between"/>
        <c:majorUnit val="5000"/>
      </c:valAx>
      <c:valAx>
        <c:axId val="116435584"/>
        <c:scaling>
          <c:orientation val="minMax"/>
        </c:scaling>
        <c:delete val="0"/>
        <c:axPos val="r"/>
        <c:numFmt formatCode="0.0_ " sourceLinked="1"/>
        <c:majorTickMark val="out"/>
        <c:minorTickMark val="none"/>
        <c:tickLblPos val="nextTo"/>
        <c:crossAx val="175567232"/>
        <c:crosses val="max"/>
        <c:crossBetween val="between"/>
        <c:majorUnit val="10"/>
      </c:valAx>
      <c:catAx>
        <c:axId val="175567232"/>
        <c:scaling>
          <c:orientation val="minMax"/>
        </c:scaling>
        <c:delete val="1"/>
        <c:axPos val="b"/>
        <c:majorTickMark val="out"/>
        <c:minorTickMark val="none"/>
        <c:tickLblPos val="none"/>
        <c:crossAx val="116435584"/>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overlay val="0"/>
      <c:txPr>
        <a:bodyPr/>
        <a:lstStyle/>
        <a:p>
          <a:pPr>
            <a:defRPr sz="8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dLbl>
            <c:dLbl>
              <c:idx val="1"/>
              <c:layout>
                <c:manualLayout>
                  <c:x val="-2.5273591604232271E-3"/>
                  <c:y val="-2.6732970045601816E-2"/>
                </c:manualLayout>
              </c:layout>
              <c:dLblPos val="ctr"/>
              <c:showLegendKey val="0"/>
              <c:showVal val="1"/>
              <c:showCatName val="0"/>
              <c:showSerName val="0"/>
              <c:showPercent val="0"/>
              <c:showBubbleSize val="0"/>
            </c:dLbl>
            <c:dLbl>
              <c:idx val="2"/>
              <c:layout>
                <c:manualLayout>
                  <c:x val="-2.5273591604232271E-3"/>
                  <c:y val="-1.0693188018240726E-2"/>
                </c:manualLayout>
              </c:layout>
              <c:dLblPos val="ctr"/>
              <c:showLegendKey val="0"/>
              <c:showVal val="1"/>
              <c:showCatName val="0"/>
              <c:showSerName val="0"/>
              <c:showPercent val="0"/>
              <c:showBubbleSize val="0"/>
            </c:dLbl>
            <c:dLbl>
              <c:idx val="4"/>
              <c:layout>
                <c:manualLayout>
                  <c:x val="4.6334382682349887E-17"/>
                  <c:y val="1.3366485022800908E-2"/>
                </c:manualLayout>
              </c:layout>
              <c:dLblPos val="ctr"/>
              <c:showLegendKey val="0"/>
              <c:showVal val="1"/>
              <c:showCatName val="0"/>
              <c:showSerName val="0"/>
              <c:showPercent val="0"/>
              <c:showBubbleSize val="0"/>
            </c:dLbl>
            <c:dLbl>
              <c:idx val="5"/>
              <c:layout>
                <c:manualLayout>
                  <c:x val="0"/>
                  <c:y val="2.6732970045601816E-2"/>
                </c:manualLayout>
              </c:layout>
              <c:dLblPos val="ctr"/>
              <c:showLegendKey val="0"/>
              <c:showVal val="1"/>
              <c:showCatName val="0"/>
              <c:showSerName val="0"/>
              <c:showPercent val="0"/>
              <c:showBubbleSize val="0"/>
            </c:dLbl>
            <c:dLbl>
              <c:idx val="9"/>
              <c:layout>
                <c:manualLayout>
                  <c:x val="-9.2668765364699775E-17"/>
                  <c:y val="1.3366485022800908E-2"/>
                </c:manualLayout>
              </c:layout>
              <c:dLblPos val="ctr"/>
              <c:showLegendKey val="0"/>
              <c:showVal val="1"/>
              <c:showCatName val="0"/>
              <c:showSerName val="0"/>
              <c:showPercent val="0"/>
              <c:showBubbleSize val="0"/>
            </c:dLbl>
            <c:dLbl>
              <c:idx val="10"/>
              <c:layout>
                <c:manualLayout>
                  <c:x val="2.5273591604232271E-3"/>
                  <c:y val="1.8713079031921272E-2"/>
                </c:manualLayout>
              </c:layout>
              <c:dLblPos val="ctr"/>
              <c:showLegendKey val="0"/>
              <c:showVal val="1"/>
              <c:showCatName val="0"/>
              <c:showSerName val="0"/>
              <c:showPercent val="0"/>
              <c:showBubbleSize val="0"/>
            </c:dLbl>
            <c:dLbl>
              <c:idx val="11"/>
              <c:layout>
                <c:manualLayout>
                  <c:x val="-2.5273591604232271E-3"/>
                  <c:y val="4.5445838581695958E-2"/>
                </c:manualLayout>
              </c:layout>
              <c:dLblPos val="ctr"/>
              <c:showLegendKey val="0"/>
              <c:showVal val="1"/>
              <c:showCatName val="0"/>
              <c:showSerName val="0"/>
              <c:showPercent val="0"/>
              <c:showBubbleSize val="0"/>
            </c:dLbl>
            <c:dLbl>
              <c:idx val="12"/>
              <c:layout>
                <c:manualLayout>
                  <c:x val="0"/>
                  <c:y val="5.3465940091203729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dLbl>
            <c:dLbl>
              <c:idx val="2"/>
              <c:layout>
                <c:manualLayout>
                  <c:x val="0"/>
                  <c:y val="-8.019891013680544E-3"/>
                </c:manualLayout>
              </c:layout>
              <c:dLblPos val="ctr"/>
              <c:showLegendKey val="0"/>
              <c:showVal val="1"/>
              <c:showCatName val="0"/>
              <c:showSerName val="0"/>
              <c:showPercent val="0"/>
              <c:showBubbleSize val="0"/>
            </c:dLbl>
            <c:dLbl>
              <c:idx val="3"/>
              <c:layout>
                <c:manualLayout>
                  <c:x val="0"/>
                  <c:y val="-2.4059673041041636E-2"/>
                </c:manualLayout>
              </c:layout>
              <c:dLblPos val="ctr"/>
              <c:showLegendKey val="0"/>
              <c:showVal val="1"/>
              <c:showCatName val="0"/>
              <c:showSerName val="0"/>
              <c:showPercent val="0"/>
              <c:showBubbleSize val="0"/>
            </c:dLbl>
            <c:dLbl>
              <c:idx val="4"/>
              <c:layout>
                <c:manualLayout>
                  <c:x val="4.6334382682349887E-17"/>
                  <c:y val="-8.019891013680544E-3"/>
                </c:manualLayout>
              </c:layout>
              <c:dLblPos val="ctr"/>
              <c:showLegendKey val="0"/>
              <c:showVal val="1"/>
              <c:showCatName val="0"/>
              <c:showSerName val="0"/>
              <c:showPercent val="0"/>
              <c:showBubbleSize val="0"/>
            </c:dLbl>
            <c:dLbl>
              <c:idx val="5"/>
              <c:layout>
                <c:manualLayout>
                  <c:x val="-2.5273591604232271E-3"/>
                  <c:y val="-5.346594009120363E-3"/>
                </c:manualLayout>
              </c:layout>
              <c:dLblPos val="ctr"/>
              <c:showLegendKey val="0"/>
              <c:showVal val="1"/>
              <c:showCatName val="0"/>
              <c:showSerName val="0"/>
              <c:showPercent val="0"/>
              <c:showBubbleSize val="0"/>
            </c:dLbl>
            <c:dLbl>
              <c:idx val="7"/>
              <c:layout>
                <c:manualLayout>
                  <c:x val="0"/>
                  <c:y val="-2.4059673041041636E-2"/>
                </c:manualLayout>
              </c:layout>
              <c:dLblPos val="ctr"/>
              <c:showLegendKey val="0"/>
              <c:showVal val="1"/>
              <c:showCatName val="0"/>
              <c:showSerName val="0"/>
              <c:showPercent val="0"/>
              <c:showBubbleSize val="0"/>
            </c:dLbl>
            <c:dLbl>
              <c:idx val="8"/>
              <c:layout>
                <c:manualLayout>
                  <c:x val="2.5273591604232271E-3"/>
                  <c:y val="-4.811934608208327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dLbl>
            <c:dLbl>
              <c:idx val="8"/>
              <c:layout>
                <c:manualLayout>
                  <c:x val="-5.0547183208464542E-3"/>
                  <c:y val="-2.405967304104161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dLbl>
            <c:txPr>
              <a:bodyPr/>
              <a:lstStyle/>
              <a:p>
                <a:pPr>
                  <a:defRPr sz="1050" b="1"/>
                </a:pPr>
                <a:endParaRPr lang="ja-JP"/>
              </a:p>
            </c:txPr>
            <c:dLblPos val="inBase"/>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ser>
        <c:dLbls>
          <c:showLegendKey val="0"/>
          <c:showVal val="0"/>
          <c:showCatName val="0"/>
          <c:showSerName val="0"/>
          <c:showPercent val="0"/>
          <c:showBubbleSize val="0"/>
        </c:dLbls>
        <c:gapWidth val="150"/>
        <c:overlap val="100"/>
        <c:axId val="184820864"/>
        <c:axId val="184822400"/>
      </c:barChart>
      <c:catAx>
        <c:axId val="184820864"/>
        <c:scaling>
          <c:orientation val="minMax"/>
        </c:scaling>
        <c:delete val="0"/>
        <c:axPos val="b"/>
        <c:numFmt formatCode="General" sourceLinked="1"/>
        <c:majorTickMark val="out"/>
        <c:minorTickMark val="none"/>
        <c:tickLblPos val="nextTo"/>
        <c:txPr>
          <a:bodyPr/>
          <a:lstStyle/>
          <a:p>
            <a:pPr>
              <a:defRPr sz="1050"/>
            </a:pPr>
            <a:endParaRPr lang="ja-JP"/>
          </a:p>
        </c:txPr>
        <c:crossAx val="184822400"/>
        <c:crosses val="autoZero"/>
        <c:auto val="1"/>
        <c:lblAlgn val="ctr"/>
        <c:lblOffset val="100"/>
        <c:noMultiLvlLbl val="0"/>
      </c:catAx>
      <c:valAx>
        <c:axId val="184822400"/>
        <c:scaling>
          <c:orientation val="minMax"/>
          <c:max val="9000"/>
        </c:scaling>
        <c:delete val="0"/>
        <c:axPos val="l"/>
        <c:majorGridlines/>
        <c:numFmt formatCode="#,##0_ " sourceLinked="1"/>
        <c:majorTickMark val="out"/>
        <c:minorTickMark val="none"/>
        <c:tickLblPos val="nextTo"/>
        <c:crossAx val="18482086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104547072"/>
        <c:axId val="104548608"/>
      </c:barChart>
      <c:catAx>
        <c:axId val="104547072"/>
        <c:scaling>
          <c:orientation val="minMax"/>
        </c:scaling>
        <c:delete val="0"/>
        <c:axPos val="b"/>
        <c:numFmt formatCode="General" sourceLinked="1"/>
        <c:majorTickMark val="out"/>
        <c:minorTickMark val="none"/>
        <c:tickLblPos val="nextTo"/>
        <c:txPr>
          <a:bodyPr/>
          <a:lstStyle/>
          <a:p>
            <a:pPr>
              <a:defRPr sz="1050"/>
            </a:pPr>
            <a:endParaRPr lang="ja-JP"/>
          </a:p>
        </c:txPr>
        <c:crossAx val="104548608"/>
        <c:crosses val="autoZero"/>
        <c:auto val="1"/>
        <c:lblAlgn val="ctr"/>
        <c:lblOffset val="100"/>
        <c:noMultiLvlLbl val="0"/>
      </c:catAx>
      <c:valAx>
        <c:axId val="104548608"/>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10454707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1649"/>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4" y="0"/>
            <a:ext cx="3076143" cy="511649"/>
          </a:xfrm>
          <a:prstGeom prst="rect">
            <a:avLst/>
          </a:prstGeom>
        </p:spPr>
        <p:txBody>
          <a:bodyPr vert="horz" lIns="94632" tIns="47316" rIns="94632" bIns="47316" rtlCol="0"/>
          <a:lstStyle>
            <a:lvl1pPr algn="r">
              <a:defRPr sz="1200"/>
            </a:lvl1pPr>
          </a:lstStyle>
          <a:p>
            <a:fld id="{D2276B7C-4569-4E27-BD60-F8325AA75BD8}" type="datetimeFigureOut">
              <a:rPr kumimoji="1" lang="ja-JP" altLang="en-US" smtClean="0"/>
              <a:t>2017/4/27</a:t>
            </a:fld>
            <a:endParaRPr kumimoji="1" lang="ja-JP" altLang="en-US"/>
          </a:p>
        </p:txBody>
      </p:sp>
      <p:sp>
        <p:nvSpPr>
          <p:cNvPr id="4" name="フッター プレースホルダー 3"/>
          <p:cNvSpPr>
            <a:spLocks noGrp="1"/>
          </p:cNvSpPr>
          <p:nvPr>
            <p:ph type="ftr" sz="quarter" idx="2"/>
          </p:nvPr>
        </p:nvSpPr>
        <p:spPr>
          <a:xfrm>
            <a:off x="1" y="9721331"/>
            <a:ext cx="3076143" cy="511648"/>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504" y="9721331"/>
            <a:ext cx="3076143" cy="511648"/>
          </a:xfrm>
          <a:prstGeom prst="rect">
            <a:avLst/>
          </a:prstGeom>
        </p:spPr>
        <p:txBody>
          <a:bodyPr vert="horz" lIns="94632" tIns="47316" rIns="94632" bIns="47316"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1731"/>
          </a:xfrm>
          <a:prstGeom prst="rect">
            <a:avLst/>
          </a:prstGeom>
        </p:spPr>
        <p:txBody>
          <a:bodyPr vert="horz" lIns="99028" tIns="49513" rIns="99028" bIns="495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1731"/>
          </a:xfrm>
          <a:prstGeom prst="rect">
            <a:avLst/>
          </a:prstGeom>
        </p:spPr>
        <p:txBody>
          <a:bodyPr vert="horz" lIns="99028" tIns="49513" rIns="99028" bIns="49513" rtlCol="0"/>
          <a:lstStyle>
            <a:lvl1pPr algn="r">
              <a:defRPr sz="1300"/>
            </a:lvl1pPr>
          </a:lstStyle>
          <a:p>
            <a:fld id="{30B5B6DB-E5ED-43A6-A7A1-5659AE97A17A}" type="datetimeFigureOut">
              <a:rPr kumimoji="1" lang="ja-JP" altLang="en-US" smtClean="0"/>
              <a:t>2017/4/27</a:t>
            </a:fld>
            <a:endParaRPr kumimoji="1" lang="ja-JP" altLang="en-US"/>
          </a:p>
        </p:txBody>
      </p:sp>
      <p:sp>
        <p:nvSpPr>
          <p:cNvPr id="4" name="スライド イメージ プレースホルダー 3"/>
          <p:cNvSpPr>
            <a:spLocks noGrp="1" noRot="1" noChangeAspect="1"/>
          </p:cNvSpPr>
          <p:nvPr>
            <p:ph type="sldImg" idx="2"/>
          </p:nvPr>
        </p:nvSpPr>
        <p:spPr>
          <a:xfrm>
            <a:off x="777875" y="766763"/>
            <a:ext cx="5543550" cy="3838575"/>
          </a:xfrm>
          <a:prstGeom prst="rect">
            <a:avLst/>
          </a:prstGeom>
          <a:noFill/>
          <a:ln w="12700">
            <a:solidFill>
              <a:prstClr val="black"/>
            </a:solidFill>
          </a:ln>
        </p:spPr>
        <p:txBody>
          <a:bodyPr vert="horz" lIns="99028" tIns="49513" rIns="99028" bIns="49513" rtlCol="0" anchor="ctr"/>
          <a:lstStyle/>
          <a:p>
            <a:endParaRPr lang="ja-JP" altLang="en-US"/>
          </a:p>
        </p:txBody>
      </p:sp>
      <p:sp>
        <p:nvSpPr>
          <p:cNvPr id="5" name="ノート プレースホルダー 4"/>
          <p:cNvSpPr>
            <a:spLocks noGrp="1"/>
          </p:cNvSpPr>
          <p:nvPr>
            <p:ph type="body" sz="quarter" idx="3"/>
          </p:nvPr>
        </p:nvSpPr>
        <p:spPr>
          <a:xfrm>
            <a:off x="709930" y="4861443"/>
            <a:ext cx="5679440" cy="4605576"/>
          </a:xfrm>
          <a:prstGeom prst="rect">
            <a:avLst/>
          </a:prstGeom>
        </p:spPr>
        <p:txBody>
          <a:bodyPr vert="horz" lIns="99028" tIns="49513" rIns="99028" bIns="495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8"/>
            <a:ext cx="3076364" cy="511731"/>
          </a:xfrm>
          <a:prstGeom prst="rect">
            <a:avLst/>
          </a:prstGeom>
        </p:spPr>
        <p:txBody>
          <a:bodyPr vert="horz" lIns="99028" tIns="49513" rIns="99028" bIns="495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1731"/>
          </a:xfrm>
          <a:prstGeom prst="rect">
            <a:avLst/>
          </a:prstGeom>
        </p:spPr>
        <p:txBody>
          <a:bodyPr vert="horz" lIns="99028" tIns="49513" rIns="99028" bIns="49513"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77875" y="768350"/>
            <a:ext cx="5543550" cy="38385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FF2E2F2-51A5-4A07-B056-2271C4C63D72}" type="slidenum">
              <a:rPr lang="ja-JP" altLang="en-US" smtClean="0">
                <a:solidFill>
                  <a:prstClr val="black"/>
                </a:solidFill>
              </a:rPr>
              <a:pPr>
                <a:defRPr/>
              </a:pPr>
              <a:t>1</a:t>
            </a:fld>
            <a:endParaRPr lang="ja-JP"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4213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11C34308-D3FE-4A88-B6F2-6323BCCE8422}" type="slidenum">
              <a:rPr lang="ja-JP" altLang="en-US" smtClean="0">
                <a:solidFill>
                  <a:prstClr val="black"/>
                </a:solidFill>
              </a:rPr>
              <a:pPr>
                <a:defRPr/>
              </a:pPr>
              <a:t>46</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E2027D7-6ABC-41AA-B382-ACB0E8629CBB}" type="slidenum">
              <a:rPr lang="ja-JP" altLang="en-US" smtClean="0">
                <a:solidFill>
                  <a:prstClr val="black"/>
                </a:solidFill>
              </a:rPr>
              <a:pPr>
                <a:defRPr/>
              </a:pPr>
              <a:t>47</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FD4449E-93FD-47F4-9E97-E55128F7CCEB}" type="slidenum">
              <a:rPr lang="ja-JP" altLang="en-US" smtClean="0">
                <a:solidFill>
                  <a:prstClr val="black"/>
                </a:solidFill>
              </a:rPr>
              <a:pPr>
                <a:defRPr/>
              </a:pPr>
              <a:t>48</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77875" y="768350"/>
            <a:ext cx="5543550" cy="38369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49</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331C2E56-75C7-452D-AE72-0DA4ABB35AB2}" type="slidenum">
              <a:rPr lang="ja-JP" altLang="en-US" smtClean="0">
                <a:solidFill>
                  <a:prstClr val="black"/>
                </a:solidFill>
              </a:rPr>
              <a:pPr>
                <a:defRPr/>
              </a:pPr>
              <a:t>50</a:t>
            </a:fld>
            <a:endParaRPr lang="ja-JP"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16C8638-7A04-4BAF-92DB-55D55E06EB64}" type="slidenum">
              <a:rPr lang="ja-JP" altLang="en-US" smtClean="0">
                <a:solidFill>
                  <a:prstClr val="black"/>
                </a:solidFill>
              </a:rPr>
              <a:pPr>
                <a:defRPr/>
              </a:pPr>
              <a:t>51</a:t>
            </a:fld>
            <a:endParaRPr lang="ja-JP"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xfrm>
            <a:off x="777875" y="768350"/>
            <a:ext cx="554355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51B4B4F-84A6-4BFA-A1E8-AD4464F29124}" type="slidenum">
              <a:rPr lang="ja-JP" altLang="en-US" smtClean="0">
                <a:solidFill>
                  <a:prstClr val="black"/>
                </a:solidFill>
              </a:rPr>
              <a:pPr>
                <a:defRPr/>
              </a:pPr>
              <a:t>52</a:t>
            </a:fld>
            <a:endParaRPr lang="ja-JP"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68953" indent="-295751" eaLnBrk="0" hangingPunct="0">
              <a:defRPr kumimoji="1">
                <a:solidFill>
                  <a:schemeClr val="tx1"/>
                </a:solidFill>
                <a:latin typeface="Arial" charset="0"/>
                <a:ea typeface="ＭＳ Ｐゴシック" pitchFamily="50" charset="-128"/>
              </a:defRPr>
            </a:lvl2pPr>
            <a:lvl3pPr marL="1183005" indent="-236601" eaLnBrk="0" hangingPunct="0">
              <a:defRPr kumimoji="1">
                <a:solidFill>
                  <a:schemeClr val="tx1"/>
                </a:solidFill>
                <a:latin typeface="Arial" charset="0"/>
                <a:ea typeface="ＭＳ Ｐゴシック" pitchFamily="50" charset="-128"/>
              </a:defRPr>
            </a:lvl3pPr>
            <a:lvl4pPr marL="1656207" indent="-236601" eaLnBrk="0" hangingPunct="0">
              <a:defRPr kumimoji="1">
                <a:solidFill>
                  <a:schemeClr val="tx1"/>
                </a:solidFill>
                <a:latin typeface="Arial" charset="0"/>
                <a:ea typeface="ＭＳ Ｐゴシック" pitchFamily="50" charset="-128"/>
              </a:defRPr>
            </a:lvl4pPr>
            <a:lvl5pPr marL="2129409" indent="-236601" eaLnBrk="0" hangingPunct="0">
              <a:defRPr kumimoji="1">
                <a:solidFill>
                  <a:schemeClr val="tx1"/>
                </a:solidFill>
                <a:latin typeface="Arial" charset="0"/>
                <a:ea typeface="ＭＳ Ｐゴシック" pitchFamily="50" charset="-128"/>
              </a:defRPr>
            </a:lvl5pPr>
            <a:lvl6pPr marL="2602611" indent="-236601"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3075813" indent="-236601"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549015" indent="-236601"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4022217" indent="-236601"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3</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839788" y="808038"/>
            <a:ext cx="5419725" cy="3752850"/>
          </a:xfrm>
          <a:ln w="12700" cap="flat">
            <a:solidFill>
              <a:schemeClr val="tx1"/>
            </a:solidFill>
          </a:ln>
        </p:spPr>
      </p:sp>
      <p:sp>
        <p:nvSpPr>
          <p:cNvPr id="68612" name="Rectangle 3"/>
          <p:cNvSpPr>
            <a:spLocks noGrp="1" noChangeArrowheads="1"/>
          </p:cNvSpPr>
          <p:nvPr>
            <p:ph type="body" idx="1"/>
          </p:nvPr>
        </p:nvSpPr>
        <p:spPr>
          <a:xfrm>
            <a:off x="925713" y="4879464"/>
            <a:ext cx="5246229" cy="455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3" tIns="45931" rIns="93503" bIns="45931"/>
          <a:lstStyle/>
          <a:p>
            <a:pPr defTabSz="759095"/>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68882" indent="-295723" eaLnBrk="0" hangingPunct="0">
              <a:defRPr kumimoji="1">
                <a:solidFill>
                  <a:schemeClr val="tx1"/>
                </a:solidFill>
                <a:latin typeface="Arial" charset="0"/>
                <a:ea typeface="ＭＳ Ｐゴシック" charset="-128"/>
              </a:defRPr>
            </a:lvl2pPr>
            <a:lvl3pPr marL="1182896" indent="-236579" eaLnBrk="0" hangingPunct="0">
              <a:defRPr kumimoji="1">
                <a:solidFill>
                  <a:schemeClr val="tx1"/>
                </a:solidFill>
                <a:latin typeface="Arial" charset="0"/>
                <a:ea typeface="ＭＳ Ｐゴシック" charset="-128"/>
              </a:defRPr>
            </a:lvl3pPr>
            <a:lvl4pPr marL="1656055" indent="-236579" eaLnBrk="0" hangingPunct="0">
              <a:defRPr kumimoji="1">
                <a:solidFill>
                  <a:schemeClr val="tx1"/>
                </a:solidFill>
                <a:latin typeface="Arial" charset="0"/>
                <a:ea typeface="ＭＳ Ｐゴシック" charset="-128"/>
              </a:defRPr>
            </a:lvl4pPr>
            <a:lvl5pPr marL="2129212" indent="-236579" eaLnBrk="0" hangingPunct="0">
              <a:defRPr kumimoji="1">
                <a:solidFill>
                  <a:schemeClr val="tx1"/>
                </a:solidFill>
                <a:latin typeface="Arial" charset="0"/>
                <a:ea typeface="ＭＳ Ｐゴシック" charset="-128"/>
              </a:defRPr>
            </a:lvl5pPr>
            <a:lvl6pPr marL="2602371" indent="-236579" algn="ctr" eaLnBrk="0" fontAlgn="base" hangingPunct="0">
              <a:spcBef>
                <a:spcPct val="0"/>
              </a:spcBef>
              <a:spcAft>
                <a:spcPct val="0"/>
              </a:spcAft>
              <a:defRPr kumimoji="1">
                <a:solidFill>
                  <a:schemeClr val="tx1"/>
                </a:solidFill>
                <a:latin typeface="Arial" charset="0"/>
                <a:ea typeface="ＭＳ Ｐゴシック" charset="-128"/>
              </a:defRPr>
            </a:lvl6pPr>
            <a:lvl7pPr marL="3075529" indent="-236579" algn="ctr" eaLnBrk="0" fontAlgn="base" hangingPunct="0">
              <a:spcBef>
                <a:spcPct val="0"/>
              </a:spcBef>
              <a:spcAft>
                <a:spcPct val="0"/>
              </a:spcAft>
              <a:defRPr kumimoji="1">
                <a:solidFill>
                  <a:schemeClr val="tx1"/>
                </a:solidFill>
                <a:latin typeface="Arial" charset="0"/>
                <a:ea typeface="ＭＳ Ｐゴシック" charset="-128"/>
              </a:defRPr>
            </a:lvl7pPr>
            <a:lvl8pPr marL="3548688" indent="-236579" algn="ctr" eaLnBrk="0" fontAlgn="base" hangingPunct="0">
              <a:spcBef>
                <a:spcPct val="0"/>
              </a:spcBef>
              <a:spcAft>
                <a:spcPct val="0"/>
              </a:spcAft>
              <a:defRPr kumimoji="1">
                <a:solidFill>
                  <a:schemeClr val="tx1"/>
                </a:solidFill>
                <a:latin typeface="Arial" charset="0"/>
                <a:ea typeface="ＭＳ Ｐゴシック" charset="-128"/>
              </a:defRPr>
            </a:lvl8pPr>
            <a:lvl9pPr marL="4021846" indent="-236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77875" y="763588"/>
            <a:ext cx="5549900" cy="3841750"/>
          </a:xfrm>
          <a:ln/>
        </p:spPr>
      </p:sp>
      <p:sp>
        <p:nvSpPr>
          <p:cNvPr id="74756" name="Rectangle 3"/>
          <p:cNvSpPr>
            <a:spLocks noGrp="1" noChangeArrowheads="1"/>
          </p:cNvSpPr>
          <p:nvPr>
            <p:ph type="body" idx="1"/>
          </p:nvPr>
        </p:nvSpPr>
        <p:spPr>
          <a:xfrm>
            <a:off x="945361" y="4863117"/>
            <a:ext cx="5208582" cy="4608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3550"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a:xfrm>
            <a:off x="320444" y="4861444"/>
            <a:ext cx="6458418" cy="500128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b="1" dirty="0"/>
          </a:p>
        </p:txBody>
      </p:sp>
    </p:spTree>
    <p:extLst>
      <p:ext uri="{BB962C8B-B14F-4D97-AF65-F5344CB8AC3E}">
        <p14:creationId xmlns:p14="http://schemas.microsoft.com/office/powerpoint/2010/main" val="411347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b="1" dirty="0"/>
          </a:p>
        </p:txBody>
      </p:sp>
    </p:spTree>
    <p:extLst>
      <p:ext uri="{BB962C8B-B14F-4D97-AF65-F5344CB8AC3E}">
        <p14:creationId xmlns:p14="http://schemas.microsoft.com/office/powerpoint/2010/main" val="411347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139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b="1" dirty="0"/>
          </a:p>
        </p:txBody>
      </p:sp>
    </p:spTree>
    <p:extLst>
      <p:ext uri="{BB962C8B-B14F-4D97-AF65-F5344CB8AC3E}">
        <p14:creationId xmlns:p14="http://schemas.microsoft.com/office/powerpoint/2010/main" val="411347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7A4992-304F-42E9-B9F9-DE67D6C3467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A2392-7839-4F28-98C7-1087D14827F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5C91E6-0D02-45FC-87BB-A71E5684A36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3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6B70B9C-C689-423B-8C78-9371CCC169F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610"/>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881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D186332-2828-411E-8723-77E355999C0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224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0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85B5489-24DD-44E5-9847-E8122C679910}"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365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9464F83-4E86-48B5-A4E6-15EAB0AD286B}"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790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8632EA-42BD-47F2-8434-79DAA642C023}"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343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4CFEFB-BFC0-4764-94A3-49F71CF4D2B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181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1D30918-EDD7-4140-8F89-A5A2B69899D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182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9"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D5AE221-4AD0-4B5D-9DCD-CDE670D156A7}"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97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38915D-2B4B-49CD-9BAE-411FDD023EA4}"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DF0142-849C-41AE-B978-FCA2F0FD886F}"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82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23DDB8-32AE-44E9-9EE2-B935CC45E93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47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4"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4E47BE3-C5ED-402B-9738-D85936E3DF72}"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523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1"/>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04634F5-DCCB-47AC-9DF7-3551A1BB49A5}"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2172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5D3CB1-8EED-4375-ADCC-01FD8B51C784}"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070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582C44E-580F-4F05-AE4A-9A2981EA0EBA}"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519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2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B51FEB5-A826-4CD7-B25E-134F2BA1D146}"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624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67A9EAA-03C1-47DD-B6AD-F496C24D8DE1}"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114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6308D8-9C06-47FF-A36B-4C3A60C5B280}"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0018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D6372A3-AB60-432D-8505-4D89B3065E6F}"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43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2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848404-8460-45E2-B39C-E912DBBA64E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86C6DB8-A2C0-459C-AD30-06B7B302A57B}"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134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4"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0EE445-4247-4F0B-9666-37BB341CEAB3}"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0671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3DA65F-F348-43E8-89DB-A99541804189}"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2759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27"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F4F6618-A33D-492F-B147-740031CF41D7}"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1366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8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27F2516-93A7-4A16-824C-947A412CE0E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535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BB69C5-EFFA-4CC8-A78F-21D3097A063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665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6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B203AB-6AB0-4864-A263-5BA0E09B15F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361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8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3D09396-33BB-4381-AF51-00BDA5403FB3}"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3161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366231E-C22C-4699-937C-762A817B6FB5}"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744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EB0D1BA-FA62-4A7F-BF24-6E6F8C4F0A23}"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56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AC1D8B-C2C0-4BAC-B303-BF2BB3B94C38}"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6426D2B-64ED-4B31-A0C2-5ACBDDBB0065}"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9613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B6BCE0-7F05-4333-AC10-B9E40A73B11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6446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65562B-7549-43CC-BBFA-267200036DB9}"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584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24BD99-70D6-4DC6-AC74-FA4AF010E4D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4310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82"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0E25DA-21C2-4CA7-B729-33CDB8C8EDD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688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1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9F826D7-890C-431A-B212-6FFB1C70D53F}"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48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0E9DFC-ADCE-466C-83EB-69536A9B5D59}"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387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4D2D5FD-CE24-4E6B-843F-FAFF740A91CA}"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9568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6D6B768-C929-4AAE-9232-5A3E5773DB70}"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0221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CFB6225-7860-4EB3-8CC0-FECDAFE0FC75}"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8083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E0963B-44AA-452D-BE8A-D6D59B54BC9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3A6407-C737-4AB3-86F0-37EA1C6F9DDC}"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5472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BE68B2-DA4D-41EE-8885-10E22CB2A406}"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8312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5CF370-353E-4383-94AA-6EBAA7051142}"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0121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30DA22-7261-4423-B555-4E0191F112EB}"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3166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6E663BA-45CE-48DD-BBD5-0A2E1FEC1165}"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8826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5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69635F-CDEF-4EED-B716-6E71F346ECCB}"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953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BE84A7F-A19A-462D-BFFC-38AC420321F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52265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82FBE2-070D-4B41-B89B-821734DC7B0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5998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DA94101-A57A-4B18-8077-B939506A3CA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6380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9DEA15C-0105-464B-AE7A-304356251E52}"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7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8D28A3-9A13-4F5F-970D-CA8C53C50D4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4B5631C-BD73-49D0-BCC7-A463DA1FAF8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7522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D96D29-748B-43BA-87AD-29D16DECE3F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642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66F6978-EDCE-41C0-B52C-F8959087CB5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1263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105F787-7D85-49D2-897D-E2D33DB38588}"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310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72EBD2-FBFD-493D-BA4F-881B863FE455}"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713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0344F1-5973-4600-B74E-8C5E05600CB5}"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7206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7EB21F3-22D8-41D0-A31A-9F2EAB1A4CB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426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46CF6-7834-40CA-BAEC-F8D8EE05046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4219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773F192-51BD-4D4B-9CEE-C2CF53C6D9B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0740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6F3799-AD99-44BD-AC52-9624D28C1297}"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756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DBC104-132E-47EB-9570-3690599F2D10}"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2C0D54-0A53-422C-9F40-5C8CF1B0BFAB}"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68598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D4FC8E5-D6F7-4095-BA85-C382960AE91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1186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6520542-EB79-48E4-BABE-38784ADF2D9C}"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4810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7B5549E-64D7-4D94-B930-BE1A0D7F5A6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8141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85CC10-38B5-47B1-B341-CF429D1671A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39571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50172C-3A3E-4F81-8ED1-12338F80A33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0147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263383-8BDD-412F-B1D9-4571357A6679}"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7584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E9194B-3E01-4CCA-84DF-A790DC68BFB2}"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57048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C354F0-42A0-4D5D-82E7-1AC139D3387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2370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1383160-D50D-4FEC-B348-CCD9473C1642}"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3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25B04C-2CF5-46A2-8DCB-CA65741DBF67}"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AE81F4-5F5D-43E5-8670-A3A75E01E05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31374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69E2BD-AF3D-428D-8735-B2E6E63699F3}"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9212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9F886D-8E87-45B4-B30B-F48ACFD484EE}"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2102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025E59-1773-4EBC-87B9-16918856DF4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8180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D285989-325A-406A-8235-B12057F02168}"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21488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8801B7-523D-4591-BE84-971D2A4F2273}"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8247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3225B2-15F7-46AC-A57E-AB6851B40547}"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6477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36CAF6-4E50-4C8F-9578-FDDA79C6E616}"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2950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00918-BCC5-4C80-A07B-DEC3D63FE25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0464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9DA7F3-8A77-4481-A716-CDA05B8727C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75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65D804-5FBF-451B-AAE8-430A8A765441}"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75" y="63567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352F7-4A89-49E5-9189-382C79356250}"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4" y="63566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82A5D-E7EE-45B7-A9DB-5AF9D2847FBD}"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6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94883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8" y="635659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26"/>
            <a:fld id="{D3F6F5F8-E999-462D-BAB7-34AB1239685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9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2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9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26"/>
            <a:fld id="{09339401-F51B-47DA-999D-0ADA06BC13E2}" type="slidenum">
              <a:rPr lang="ja-JP" altLang="en-US" smtClean="0">
                <a:solidFill>
                  <a:prstClr val="black">
                    <a:tint val="75000"/>
                  </a:prstClr>
                </a:solidFill>
              </a:rPr>
              <a:pPr defTabSz="914326"/>
              <a:t>‹#›</a:t>
            </a:fld>
            <a:endParaRPr lang="ja-JP" altLang="en-US">
              <a:solidFill>
                <a:prstClr val="black">
                  <a:tint val="75000"/>
                </a:prstClr>
              </a:solidFill>
            </a:endParaRPr>
          </a:p>
        </p:txBody>
      </p:sp>
    </p:spTree>
    <p:extLst>
      <p:ext uri="{BB962C8B-B14F-4D97-AF65-F5344CB8AC3E}">
        <p14:creationId xmlns:p14="http://schemas.microsoft.com/office/powerpoint/2010/main" val="420463904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83" y="635671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78A7E-BF33-421C-A7AF-AD9FD80CF76A}"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1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1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3357377"/>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539"/>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fld id="{A5DA790F-0437-41E7-8901-FD99A4BCFA08}" type="datetime1">
              <a:rPr lang="ja-JP" altLang="en-US" smtClean="0">
                <a:solidFill>
                  <a:prstClr val="black">
                    <a:tint val="75000"/>
                  </a:prstClr>
                </a:solidFill>
              </a:rPr>
              <a:t>2017/4/27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39"/>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45"/>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a:t>
            </a:fld>
            <a:endParaRPr lang="ja-JP" altLang="en-US" dirty="0">
              <a:solidFill>
                <a:prstClr val="black">
                  <a:tint val="75000"/>
                </a:prstClr>
              </a:solidFill>
            </a:endParaRPr>
          </a:p>
        </p:txBody>
      </p:sp>
    </p:spTree>
    <p:extLst>
      <p:ext uri="{BB962C8B-B14F-4D97-AF65-F5344CB8AC3E}">
        <p14:creationId xmlns:p14="http://schemas.microsoft.com/office/powerpoint/2010/main" val="452243139"/>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5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542F5-B1FE-4003-9A80-A91D95DCFFBF}"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788784"/>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7C004-FCD8-475C-90FD-B8C589E5F371}"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322208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3AF2-C0F6-479F-988C-C68152F4BF6F}" type="datetime1">
              <a:rPr lang="ja-JP" altLang="en-US" smtClean="0">
                <a:solidFill>
                  <a:prstClr val="black">
                    <a:tint val="75000"/>
                  </a:prstClr>
                </a:solidFill>
              </a:rPr>
              <a:t>2017/4/27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013043"/>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565399"/>
            <a:ext cx="9906000" cy="1727203"/>
          </a:xfrm>
          <a:prstGeom prst="rect">
            <a:avLst/>
          </a:prstGeom>
        </p:spPr>
        <p:txBody>
          <a:bodyPr vert="horz" lIns="91402" tIns="45702" rIns="91402" bIns="45702" rtlCol="0" anchor="ctr">
            <a:normAutofit/>
          </a:bodyPr>
          <a:lstStyle/>
          <a:p>
            <a:pPr algn="ctr" defTabSz="914326">
              <a:spcBef>
                <a:spcPct val="0"/>
              </a:spcBef>
              <a:defRPr/>
            </a:pPr>
            <a:r>
              <a:rPr lang="ja-JP" altLang="en-US" sz="4000" dirty="0" smtClean="0">
                <a:solidFill>
                  <a:prstClr val="black"/>
                </a:solidFill>
                <a:latin typeface="HG丸ｺﾞｼｯｸM-PRO" pitchFamily="50" charset="-128"/>
                <a:ea typeface="HG丸ｺﾞｼｯｸM-PRO" pitchFamily="50" charset="-128"/>
                <a:cs typeface="+mj-cs"/>
              </a:rPr>
              <a:t>１．介護保険及び要介護認定について</a:t>
            </a:r>
          </a:p>
        </p:txBody>
      </p:sp>
      <p:sp>
        <p:nvSpPr>
          <p:cNvPr id="6" name="タイトル 1"/>
          <p:cNvSpPr txBox="1">
            <a:spLocks/>
          </p:cNvSpPr>
          <p:nvPr/>
        </p:nvSpPr>
        <p:spPr>
          <a:xfrm>
            <a:off x="1568624" y="5301208"/>
            <a:ext cx="7780604" cy="1152128"/>
          </a:xfrm>
          <a:prstGeom prst="rect">
            <a:avLst/>
          </a:prstGeom>
        </p:spPr>
        <p:txBody>
          <a:bodyPr lIns="91416" tIns="45708" rIns="91416" bIns="45708">
            <a:noAutofit/>
          </a:bodyPr>
          <a:lstStyle/>
          <a:p>
            <a:pPr algn="r" defTabSz="914156">
              <a:spcBef>
                <a:spcPct val="20000"/>
              </a:spcBef>
              <a:defRPr/>
            </a:pPr>
            <a:r>
              <a:rPr lang="ja-JP" altLang="en-US" sz="2800" dirty="0" smtClean="0">
                <a:solidFill>
                  <a:prstClr val="black"/>
                </a:solidFill>
                <a:ea typeface="HG丸ｺﾞｼｯｸM-PRO" pitchFamily="50" charset="-128"/>
              </a:rPr>
              <a:t>厚生労働省</a:t>
            </a:r>
            <a:r>
              <a:rPr lang="en-US" altLang="ja-JP" sz="2800" dirty="0" smtClean="0">
                <a:solidFill>
                  <a:prstClr val="black"/>
                </a:solidFill>
                <a:ea typeface="HG丸ｺﾞｼｯｸM-PRO" pitchFamily="50" charset="-128"/>
              </a:rPr>
              <a:t> </a:t>
            </a:r>
            <a:r>
              <a:rPr lang="ja-JP" altLang="en-US" sz="2800" dirty="0" smtClean="0">
                <a:solidFill>
                  <a:prstClr val="black"/>
                </a:solidFill>
                <a:ea typeface="HG丸ｺﾞｼｯｸM-PRO" pitchFamily="50" charset="-128"/>
              </a:rPr>
              <a:t>老健局老人保健課課長補佐</a:t>
            </a:r>
            <a:endParaRPr lang="en-US" altLang="ja-JP" sz="2800" dirty="0" smtClean="0">
              <a:solidFill>
                <a:prstClr val="black"/>
              </a:solidFill>
              <a:ea typeface="HG丸ｺﾞｼｯｸM-PRO" pitchFamily="50" charset="-128"/>
            </a:endParaRPr>
          </a:p>
          <a:p>
            <a:pPr algn="r" defTabSz="914156">
              <a:spcBef>
                <a:spcPct val="20000"/>
              </a:spcBef>
              <a:defRPr/>
            </a:pPr>
            <a:r>
              <a:rPr lang="ja-JP" altLang="en-US" sz="2800" dirty="0" smtClean="0">
                <a:solidFill>
                  <a:prstClr val="black"/>
                </a:solidFill>
                <a:ea typeface="HG丸ｺﾞｼｯｸM-PRO" pitchFamily="50" charset="-128"/>
              </a:rPr>
              <a:t>井口　豪</a:t>
            </a:r>
            <a:endParaRPr lang="en-US" altLang="ja-JP" sz="2800" dirty="0">
              <a:solidFill>
                <a:prstClr val="black"/>
              </a:solidFill>
              <a:ea typeface="HG丸ｺﾞｼｯｸM-PRO" pitchFamily="50" charset="-128"/>
            </a:endParaRPr>
          </a:p>
        </p:txBody>
      </p:sp>
      <p:sp>
        <p:nvSpPr>
          <p:cNvPr id="7"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0</a:t>
            </a:fld>
            <a:endParaRPr lang="ja-JP" altLang="en-US" dirty="0">
              <a:solidFill>
                <a:prstClr val="black">
                  <a:tint val="75000"/>
                </a:prstClr>
              </a:solidFill>
            </a:endParaRPr>
          </a:p>
        </p:txBody>
      </p:sp>
      <p:sp>
        <p:nvSpPr>
          <p:cNvPr id="8" name="タイトル 1"/>
          <p:cNvSpPr txBox="1">
            <a:spLocks/>
          </p:cNvSpPr>
          <p:nvPr/>
        </p:nvSpPr>
        <p:spPr>
          <a:xfrm>
            <a:off x="28" y="0"/>
            <a:ext cx="9563728" cy="1772816"/>
          </a:xfrm>
          <a:prstGeom prst="rect">
            <a:avLst/>
          </a:prstGeom>
        </p:spPr>
        <p:txBody>
          <a:bodyPr lIns="91416" tIns="45708" rIns="91416" bIns="45708">
            <a:noAutofit/>
          </a:bodyPr>
          <a:lstStyle/>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平成２９年５月</a:t>
            </a:r>
            <a:r>
              <a:rPr lang="ja-JP" altLang="en-US" sz="2400" dirty="0" smtClean="0">
                <a:solidFill>
                  <a:prstClr val="black"/>
                </a:solidFill>
                <a:latin typeface="HG丸ｺﾞｼｯｸM-PRO" pitchFamily="50" charset="-128"/>
                <a:ea typeface="HG丸ｺﾞｼｯｸM-PRO" pitchFamily="50" charset="-128"/>
              </a:rPr>
              <a:t>１</a:t>
            </a:r>
            <a:r>
              <a:rPr lang="ja-JP" altLang="en-US" sz="2400" dirty="0">
                <a:solidFill>
                  <a:prstClr val="black"/>
                </a:solidFill>
                <a:latin typeface="HG丸ｺﾞｼｯｸM-PRO" pitchFamily="50" charset="-128"/>
                <a:ea typeface="HG丸ｺﾞｼｯｸM-PRO" pitchFamily="50" charset="-128"/>
              </a:rPr>
              <a:t>９</a:t>
            </a:r>
            <a:r>
              <a:rPr lang="ja-JP" altLang="en-US" sz="2400" dirty="0" smtClean="0">
                <a:solidFill>
                  <a:prstClr val="black"/>
                </a:solidFill>
                <a:latin typeface="HG丸ｺﾞｼｯｸM-PRO" pitchFamily="50" charset="-128"/>
                <a:ea typeface="HG丸ｺﾞｼｯｸM-PRO" pitchFamily="50" charset="-128"/>
              </a:rPr>
              <a:t>日（金）</a:t>
            </a:r>
            <a:endParaRPr lang="en-US" altLang="ja-JP" sz="2400" dirty="0" smtClean="0">
              <a:solidFill>
                <a:prstClr val="black"/>
              </a:solidFill>
              <a:latin typeface="HG丸ｺﾞｼｯｸM-PRO" pitchFamily="50" charset="-128"/>
              <a:ea typeface="HG丸ｺﾞｼｯｸM-PRO" pitchFamily="50" charset="-128"/>
            </a:endParaRPr>
          </a:p>
          <a:p>
            <a:pPr defTabSz="914156" fontAlgn="base">
              <a:spcBef>
                <a:spcPct val="0"/>
              </a:spcBef>
              <a:spcAft>
                <a:spcPct val="0"/>
              </a:spcAft>
              <a:defRPr/>
            </a:pPr>
            <a:r>
              <a:rPr lang="ja-JP" altLang="en-US" sz="2400" smtClean="0">
                <a:solidFill>
                  <a:prstClr val="black"/>
                </a:solidFill>
                <a:latin typeface="HG丸ｺﾞｼｯｸM-PRO" pitchFamily="50" charset="-128"/>
                <a:ea typeface="HG丸ｺﾞｼｯｸM-PRO" pitchFamily="50" charset="-128"/>
              </a:rPr>
              <a:t>平成</a:t>
            </a:r>
            <a:r>
              <a:rPr lang="ja-JP" altLang="en-US" sz="2400" smtClean="0">
                <a:solidFill>
                  <a:prstClr val="black"/>
                </a:solidFill>
                <a:latin typeface="HG丸ｺﾞｼｯｸM-PRO" pitchFamily="50" charset="-128"/>
                <a:ea typeface="HG丸ｺﾞｼｯｸM-PRO" pitchFamily="50" charset="-128"/>
              </a:rPr>
              <a:t>２９年度要介護認定都道府県等職員</a:t>
            </a:r>
            <a:r>
              <a:rPr lang="ja-JP" altLang="en-US" sz="2400" smtClean="0">
                <a:latin typeface="HG丸ｺﾞｼｯｸM-PRO" pitchFamily="50" charset="-128"/>
                <a:ea typeface="HG丸ｺﾞｼｯｸM-PRO" pitchFamily="50" charset="-128"/>
              </a:rPr>
              <a:t>研修</a:t>
            </a:r>
            <a:endParaRPr lang="ja-JP" altLang="en-US" sz="2400" dirty="0">
              <a:latin typeface="HG丸ｺﾞｼｯｸM-PRO" pitchFamily="50" charset="-128"/>
              <a:ea typeface="HG丸ｺﾞｼｯｸM-PRO" pitchFamily="50" charset="-128"/>
            </a:endParaRPr>
          </a:p>
          <a:p>
            <a:pPr defTabSz="914156" fontAlgn="base">
              <a:spcBef>
                <a:spcPct val="0"/>
              </a:spcBef>
              <a:spcAft>
                <a:spcPct val="0"/>
              </a:spcAft>
              <a:defRPr/>
            </a:pPr>
            <a:endParaRPr lang="en-US" altLang="ja-JP"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83771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267786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164" y="3136613"/>
            <a:ext cx="7981672" cy="584775"/>
          </a:xfrm>
        </p:spPr>
        <p:txBody>
          <a:bodyPr wrap="none">
            <a:spAutoFit/>
          </a:bodyPr>
          <a:lstStyle/>
          <a:p>
            <a:r>
              <a:rPr lang="ja-JP" altLang="en-US" sz="3200" dirty="0" smtClean="0">
                <a:latin typeface="HG丸ｺﾞｼｯｸM-PRO" pitchFamily="50" charset="-128"/>
                <a:ea typeface="HG丸ｺﾞｼｯｸM-PRO" pitchFamily="50" charset="-128"/>
              </a:rPr>
              <a:t>　２</a:t>
            </a:r>
            <a:r>
              <a:rPr lang="ja-JP" altLang="en-US" sz="3200" dirty="0">
                <a:latin typeface="HG丸ｺﾞｼｯｸM-PRO" pitchFamily="50" charset="-128"/>
                <a:ea typeface="HG丸ｺﾞｼｯｸM-PRO" pitchFamily="50" charset="-128"/>
              </a:rPr>
              <a:t>．要介護認定に係る報告事項について</a:t>
            </a:r>
          </a:p>
        </p:txBody>
      </p:sp>
    </p:spTree>
    <p:extLst>
      <p:ext uri="{BB962C8B-B14F-4D97-AF65-F5344CB8AC3E}">
        <p14:creationId xmlns:p14="http://schemas.microsoft.com/office/powerpoint/2010/main" val="22692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4019" y="3136616"/>
            <a:ext cx="9417963"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１　要介護</a:t>
            </a:r>
            <a:r>
              <a:rPr lang="ja-JP" altLang="en-US" sz="3200" dirty="0">
                <a:latin typeface="HG丸ｺﾞｼｯｸM-PRO" pitchFamily="50" charset="-128"/>
                <a:ea typeface="HG丸ｺﾞｼｯｸM-PRO" pitchFamily="50" charset="-128"/>
              </a:rPr>
              <a:t>認定に係る業務の簡素化について</a:t>
            </a:r>
          </a:p>
        </p:txBody>
      </p:sp>
    </p:spTree>
    <p:extLst>
      <p:ext uri="{BB962C8B-B14F-4D97-AF65-F5344CB8AC3E}">
        <p14:creationId xmlns:p14="http://schemas.microsoft.com/office/powerpoint/2010/main" val="4197705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5"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solidFill>
                <a:prstClr val="black"/>
              </a:solidFill>
              <a:latin typeface="ＭＳ ゴシック" pitchFamily="49" charset="-128"/>
              <a:ea typeface="ＭＳ ゴシック" pitchFamily="49" charset="-128"/>
            </a:endParaRPr>
          </a:p>
          <a:p>
            <a:pPr indent="-1080000">
              <a:lnSpc>
                <a:spcPts val="2400"/>
              </a:lnSpc>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保険制度の見直しに関する</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意見（抄）　（平成２８年１２月９日</a:t>
            </a:r>
            <a:r>
              <a:rPr lang="zh-TW"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社会保障審議会介護保険部会</a:t>
            </a:r>
            <a:r>
              <a:rPr lang="zh-TW"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400"/>
              </a:lnSpc>
            </a:pP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400"/>
              </a:lnSpc>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保険者の業務簡素化（要介護認定）</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要介護（要支援）の認定者数は、平成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年４月現在</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608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万人であり、この</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年間で</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増加</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しており、保険者の事務量も増加傾向にある。</a:t>
            </a:r>
          </a:p>
          <a:p>
            <a:pPr>
              <a:lnSpc>
                <a:spcPts val="2400"/>
              </a:lnSpc>
            </a:pP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これまで事務負担軽減の観点から、要介護認定に係る有効期間の延長を段階的に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してきたが</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新規</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・区分変更申請における有効期間上限経過時点の要介護度が不変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者の割合との均衡に鑑み</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更新</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認定有効期間の上限を</a:t>
            </a:r>
            <a:r>
              <a:rPr lang="en-US" altLang="ja-JP"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36 </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か月に延長することを</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とすることが適当である。</a:t>
            </a:r>
          </a:p>
          <a:p>
            <a:pPr>
              <a:lnSpc>
                <a:spcPts val="2400"/>
              </a:lnSpc>
            </a:pP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認定調査等の内容が長期に渡り状態が変化していない者については、</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要介護度も</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また不変</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である蓋然性</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ことが想定されることから、介護認定審査会委員等の事務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軽減を図るため、</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二次判定の</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手続き</a:t>
            </a:r>
          </a:p>
          <a:p>
            <a:pPr>
              <a:lnSpc>
                <a:spcPts val="2400"/>
              </a:lnSpc>
            </a:pP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簡素化することが適当である。</a:t>
            </a: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際、状態が安定しているかどうかを確認する際の具体的な要件については、</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認定の実態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結論等を踏まえ設定することが適当である。</a:t>
            </a:r>
          </a:p>
          <a:p>
            <a:pPr>
              <a:lnSpc>
                <a:spcPts val="2400"/>
              </a:lnSpc>
            </a:pP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なお、有効期間の延長、手続きの簡素化などについては、被保険者の誤解を招かぬよう</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、十分</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な説明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p>
          <a:p>
            <a:pP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、理解を得ることが必要である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認定に係る業務の簡素化について①</a:t>
            </a:r>
            <a:endParaRPr lang="ja-JP" altLang="en-US" sz="2800" dirty="0">
              <a:solidFill>
                <a:prstClr val="black"/>
              </a:solidFill>
              <a:latin typeface="ＭＳ Ｐゴシック"/>
              <a:ea typeface="ＤＨＰ特太ゴシック体" pitchFamily="2" charset="-128"/>
            </a:endParaRP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12</a:t>
            </a:fld>
            <a:endParaRPr lang="ja-JP" altLang="en-US">
              <a:solidFill>
                <a:prstClr val="black">
                  <a:tint val="75000"/>
                </a:prstClr>
              </a:solidFill>
            </a:endParaRPr>
          </a:p>
        </p:txBody>
      </p:sp>
    </p:spTree>
    <p:extLst>
      <p:ext uri="{BB962C8B-B14F-4D97-AF65-F5344CB8AC3E}">
        <p14:creationId xmlns:p14="http://schemas.microsoft.com/office/powerpoint/2010/main" val="273222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5"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a:lnSpc>
                <a:spcPts val="1300"/>
              </a:lnSpc>
            </a:pPr>
            <a:endParaRPr lang="en-US" altLang="ja-JP" sz="1200" dirty="0" smtClean="0">
              <a:solidFill>
                <a:prstClr val="black"/>
              </a:solidFill>
              <a:latin typeface="ＭＳ ゴシック" pitchFamily="49" charset="-128"/>
              <a:ea typeface="ＭＳ ゴシック" pitchFamily="49" charset="-128"/>
            </a:endParaRPr>
          </a:p>
          <a:p>
            <a:pPr indent="-288000"/>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介護保険部会の意見を踏まえ、要介護認定の事務手続きについて、以下の通り見直しを行う。</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①更新認定の有効期間のさらなる延長</a:t>
            </a:r>
          </a:p>
          <a:p>
            <a:pPr indent="-288000"/>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新規・区分変更申請において、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か月経過時点で要介護度が不変である者の割合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こととの均衡を鑑み</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28800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認定事務の処理件数の減に伴う事務職員等の負担軽減を図るため、更新</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認定有効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期間の上限を</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か月に延長する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ことを</a:t>
            </a:r>
          </a:p>
          <a:p>
            <a:pPr indent="-28800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endParaRPr lang="ja-JP" altLang="en-US" sz="1200" b="1" dirty="0" smtClean="0">
              <a:solidFill>
                <a:srgbClr val="FF0000"/>
              </a:solidFill>
              <a:latin typeface="ＭＳ Ｐゴシック"/>
            </a:endParaRPr>
          </a:p>
          <a:p>
            <a:pPr indent="-288000"/>
            <a:endParaRPr lang="ja-JP" altLang="en-US" sz="1200" b="1" dirty="0" smtClean="0">
              <a:solidFill>
                <a:srgbClr val="FF0000"/>
              </a:solidFill>
              <a:latin typeface="ＭＳ Ｐゴシック"/>
            </a:endParaRPr>
          </a:p>
          <a:p>
            <a:pPr indent="-288000"/>
            <a:endParaRPr lang="ja-JP" altLang="en-US" sz="1200" b="1" dirty="0">
              <a:solidFill>
                <a:srgbClr val="FF0000"/>
              </a:solidFill>
              <a:latin typeface="ＭＳ Ｐゴシック"/>
            </a:endParaRPr>
          </a:p>
          <a:p>
            <a:pPr indent="-288000"/>
            <a:endPar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endPar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介護認定審査会における審査の簡素化</a:t>
            </a:r>
          </a:p>
          <a:p>
            <a:pPr indent="-28800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認定調査等の内容が長期に渡り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状態が変化</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いない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（状態安定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、要介護度もまた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不変である蓋然性</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p>
          <a:p>
            <a:pPr indent="-28800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ことが想定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されることから、審査会委員等の事務負担の軽減を図るため、状態安定者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について二次判定の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手続き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簡</a:t>
            </a:r>
          </a:p>
          <a:p>
            <a:pPr indent="-288000"/>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素化することを可能とする。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288000"/>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状態が安定しているかどうかを確認する際の</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要件については、要介護認定の実態研究を実施し、その結論等を踏まえ設定することと</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要介護認定に係る業務の簡素化に</a:t>
            </a:r>
            <a:r>
              <a:rPr lang="ja-JP" altLang="en-US" sz="2800" dirty="0" smtClean="0">
                <a:solidFill>
                  <a:prstClr val="black"/>
                </a:solidFill>
                <a:latin typeface="ＭＳ Ｐゴシック"/>
                <a:ea typeface="ＤＨＰ特太ゴシック体" pitchFamily="2" charset="-128"/>
              </a:rPr>
              <a:t>ついて②</a:t>
            </a:r>
            <a:endParaRPr lang="ja-JP" altLang="en-US" sz="2800" dirty="0">
              <a:solidFill>
                <a:prstClr val="black"/>
              </a:solidFill>
              <a:latin typeface="ＭＳ Ｐゴシック"/>
              <a:ea typeface="ＤＨＰ特太ゴシック体" pitchFamily="2"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2" y="2276873"/>
            <a:ext cx="4380202" cy="108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150443" y="2276880"/>
            <a:ext cx="4512660" cy="646331"/>
          </a:xfrm>
          <a:prstGeom prst="rect">
            <a:avLst/>
          </a:prstGeom>
          <a:noFill/>
        </p:spPr>
        <p:txBody>
          <a:bodyPr wrap="square" rtlCol="0">
            <a:spAutoFit/>
          </a:bodyPr>
          <a:lstStyle/>
          <a:p>
            <a:r>
              <a:rPr lang="en-US" altLang="ja-JP" sz="900" dirty="0" smtClean="0">
                <a:solidFill>
                  <a:prstClr val="black"/>
                </a:solidFill>
              </a:rPr>
              <a:t>※</a:t>
            </a:r>
            <a:r>
              <a:rPr lang="ja-JP" altLang="en-US" sz="900" dirty="0" smtClean="0">
                <a:solidFill>
                  <a:prstClr val="black"/>
                </a:solidFill>
              </a:rPr>
              <a:t>転出等により要介護認定データの経過を突合できない者を除く</a:t>
            </a:r>
          </a:p>
          <a:p>
            <a:r>
              <a:rPr lang="en-US" altLang="ja-JP" sz="900" dirty="0" smtClean="0">
                <a:solidFill>
                  <a:prstClr val="black"/>
                </a:solidFill>
              </a:rPr>
              <a:t>※</a:t>
            </a:r>
            <a:r>
              <a:rPr lang="ja-JP" altLang="en-US" sz="900" dirty="0" smtClean="0">
                <a:solidFill>
                  <a:prstClr val="black"/>
                </a:solidFill>
              </a:rPr>
              <a:t>有効期間が満了していない者については、直近の認定結果を使用</a:t>
            </a:r>
          </a:p>
          <a:p>
            <a:endParaRPr lang="ja-JP" altLang="en-US" sz="900" dirty="0" smtClean="0">
              <a:solidFill>
                <a:prstClr val="black"/>
              </a:solidFill>
            </a:endParaRPr>
          </a:p>
          <a:p>
            <a:pPr algn="r"/>
            <a:r>
              <a:rPr lang="ja-JP" altLang="en-US" sz="900" dirty="0" smtClean="0">
                <a:solidFill>
                  <a:prstClr val="black"/>
                </a:solidFill>
              </a:rPr>
              <a:t>出典：介護保険総合データベース　平成</a:t>
            </a:r>
            <a:r>
              <a:rPr lang="en-US" altLang="ja-JP" sz="900" dirty="0" smtClean="0">
                <a:solidFill>
                  <a:prstClr val="black"/>
                </a:solidFill>
              </a:rPr>
              <a:t>28</a:t>
            </a:r>
            <a:r>
              <a:rPr lang="ja-JP" altLang="en-US" sz="900" dirty="0" smtClean="0">
                <a:solidFill>
                  <a:prstClr val="black"/>
                </a:solidFill>
              </a:rPr>
              <a:t>年</a:t>
            </a:r>
            <a:r>
              <a:rPr lang="en-US" altLang="ja-JP" sz="900" dirty="0">
                <a:solidFill>
                  <a:prstClr val="black"/>
                </a:solidFill>
              </a:rPr>
              <a:t>7</a:t>
            </a:r>
            <a:r>
              <a:rPr lang="ja-JP" altLang="en-US" sz="900" dirty="0" smtClean="0">
                <a:solidFill>
                  <a:prstClr val="black"/>
                </a:solidFill>
              </a:rPr>
              <a:t>月</a:t>
            </a:r>
            <a:r>
              <a:rPr lang="en-US" altLang="ja-JP" sz="900" dirty="0" smtClean="0">
                <a:solidFill>
                  <a:prstClr val="black"/>
                </a:solidFill>
              </a:rPr>
              <a:t>15</a:t>
            </a:r>
            <a:r>
              <a:rPr lang="ja-JP" altLang="en-US" sz="900" dirty="0" smtClean="0">
                <a:solidFill>
                  <a:prstClr val="black"/>
                </a:solidFill>
              </a:rPr>
              <a:t>日集計分</a:t>
            </a:r>
          </a:p>
        </p:txBody>
      </p:sp>
      <p:sp>
        <p:nvSpPr>
          <p:cNvPr id="24" name="テキスト ボックス 23"/>
          <p:cNvSpPr txBox="1"/>
          <p:nvPr/>
        </p:nvSpPr>
        <p:spPr>
          <a:xfrm>
            <a:off x="2497181" y="5061099"/>
            <a:ext cx="800219" cy="276999"/>
          </a:xfrm>
          <a:prstGeom prst="rect">
            <a:avLst/>
          </a:prstGeom>
          <a:noFill/>
        </p:spPr>
        <p:txBody>
          <a:bodyPr wrap="none" rtlCol="0">
            <a:spAutoFit/>
          </a:bodyPr>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二次判定</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p:cNvGrpSpPr/>
          <p:nvPr/>
        </p:nvGrpSpPr>
        <p:grpSpPr>
          <a:xfrm>
            <a:off x="263429" y="4612023"/>
            <a:ext cx="7263862" cy="2041393"/>
            <a:chOff x="481239" y="4672929"/>
            <a:chExt cx="6705103" cy="2041393"/>
          </a:xfrm>
        </p:grpSpPr>
        <p:sp>
          <p:nvSpPr>
            <p:cNvPr id="31" name="テキスト ボックス 30"/>
            <p:cNvSpPr txBox="1"/>
            <p:nvPr/>
          </p:nvSpPr>
          <p:spPr>
            <a:xfrm>
              <a:off x="4297647" y="6005694"/>
              <a:ext cx="839320" cy="215444"/>
            </a:xfrm>
            <a:prstGeom prst="rect">
              <a:avLst/>
            </a:prstGeom>
            <a:noFill/>
            <a:ln w="19050" cmpd="sng">
              <a:solidFill>
                <a:schemeClr val="tx1"/>
              </a:solidFill>
              <a:prstDash val="solid"/>
            </a:ln>
          </p:spPr>
          <p:txBody>
            <a:bodyPr wrap="square" rtlCol="0" anchor="ctr" anchorCtr="0">
              <a:spAutoFit/>
            </a:bodyPr>
            <a:lstStyle/>
            <a:p>
              <a:pPr algn="ct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45.5</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481239" y="4672929"/>
              <a:ext cx="6705103" cy="2041393"/>
              <a:chOff x="481239" y="4672929"/>
              <a:chExt cx="6705103" cy="2041393"/>
            </a:xfrm>
          </p:grpSpPr>
          <p:grpSp>
            <p:nvGrpSpPr>
              <p:cNvPr id="4" name="グループ化 3"/>
              <p:cNvGrpSpPr/>
              <p:nvPr/>
            </p:nvGrpSpPr>
            <p:grpSpPr>
              <a:xfrm>
                <a:off x="3311892" y="4672929"/>
                <a:ext cx="3874450" cy="2041393"/>
                <a:chOff x="3311892" y="4672929"/>
                <a:chExt cx="3874450" cy="2041393"/>
              </a:xfrm>
            </p:grpSpPr>
            <p:sp>
              <p:nvSpPr>
                <p:cNvPr id="9" name="角丸四角形 8"/>
                <p:cNvSpPr/>
                <p:nvPr/>
              </p:nvSpPr>
              <p:spPr>
                <a:xfrm>
                  <a:off x="3957538" y="4672929"/>
                  <a:ext cx="3228804" cy="1860756"/>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次回</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更新</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6073988" y="5108378"/>
                  <a:ext cx="738664" cy="276999"/>
                </a:xfrm>
                <a:prstGeom prst="rect">
                  <a:avLst/>
                </a:prstGeom>
                <a:noFill/>
              </p:spPr>
              <p:txBody>
                <a:bodyPr wrap="none" rtlCol="0">
                  <a:spAutoFit/>
                </a:bodyPr>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判定</a:t>
                  </a:r>
                </a:p>
              </p:txBody>
            </p:sp>
            <p:sp>
              <p:nvSpPr>
                <p:cNvPr id="25" name="テキスト ボックス 24"/>
                <p:cNvSpPr txBox="1"/>
                <p:nvPr/>
              </p:nvSpPr>
              <p:spPr>
                <a:xfrm>
                  <a:off x="4205819" y="5146996"/>
                  <a:ext cx="738664" cy="276999"/>
                </a:xfrm>
                <a:prstGeom prst="rect">
                  <a:avLst/>
                </a:prstGeom>
                <a:noFill/>
              </p:spPr>
              <p:txBody>
                <a:bodyPr wrap="none" rtlCol="0">
                  <a:spAutoFit/>
                </a:bodyPr>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一次</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判定</a:t>
                  </a:r>
                </a:p>
              </p:txBody>
            </p:sp>
            <p:grpSp>
              <p:nvGrpSpPr>
                <p:cNvPr id="40" name="グループ化 39"/>
                <p:cNvGrpSpPr/>
                <p:nvPr/>
              </p:nvGrpSpPr>
              <p:grpSpPr>
                <a:xfrm>
                  <a:off x="3311892" y="5630234"/>
                  <a:ext cx="973691" cy="496330"/>
                  <a:chOff x="1471042" y="3405363"/>
                  <a:chExt cx="1002432" cy="634169"/>
                </a:xfrm>
              </p:grpSpPr>
              <p:cxnSp>
                <p:nvCxnSpPr>
                  <p:cNvPr id="43" name="直線コネクタ 42"/>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08305" y="3405363"/>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791999" y="3405363"/>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1" name="テキスト ボックス 40"/>
                <p:cNvSpPr txBox="1"/>
                <p:nvPr/>
              </p:nvSpPr>
              <p:spPr>
                <a:xfrm>
                  <a:off x="3354410" y="5264753"/>
                  <a:ext cx="720151" cy="338554"/>
                </a:xfrm>
                <a:prstGeom prst="rect">
                  <a:avLst/>
                </a:prstGeom>
                <a:noFill/>
              </p:spPr>
              <p:txBody>
                <a:bodyPr wrap="square" rtlCol="0">
                  <a:spAutoFit/>
                </a:bodyPr>
                <a:lstStyle/>
                <a:p>
                  <a:pPr algn="ctr"/>
                  <a:r>
                    <a:rPr lang="ja-JP" altLang="en-US" sz="800" dirty="0" smtClean="0">
                      <a:solidFill>
                        <a:prstClr val="black"/>
                      </a:solidFill>
                    </a:rPr>
                    <a:t>要介護度</a:t>
                  </a:r>
                </a:p>
                <a:p>
                  <a:pPr algn="ctr"/>
                  <a:r>
                    <a:rPr lang="ja-JP" altLang="en-US" sz="800" dirty="0">
                      <a:solidFill>
                        <a:prstClr val="black"/>
                      </a:solidFill>
                    </a:rPr>
                    <a:t>変更</a:t>
                  </a:r>
                  <a:r>
                    <a:rPr lang="ja-JP" altLang="en-US" sz="800" dirty="0" smtClean="0">
                      <a:solidFill>
                        <a:prstClr val="black"/>
                      </a:solidFill>
                    </a:rPr>
                    <a:t>あり</a:t>
                  </a:r>
                  <a:endParaRPr lang="ja-JP" altLang="en-US" sz="800" dirty="0">
                    <a:solidFill>
                      <a:prstClr val="black"/>
                    </a:solidFill>
                  </a:endParaRPr>
                </a:p>
              </p:txBody>
            </p:sp>
            <p:sp>
              <p:nvSpPr>
                <p:cNvPr id="42" name="テキスト ボックス 41"/>
                <p:cNvSpPr txBox="1"/>
                <p:nvPr/>
              </p:nvSpPr>
              <p:spPr>
                <a:xfrm>
                  <a:off x="3340142" y="6144460"/>
                  <a:ext cx="748689" cy="215444"/>
                </a:xfrm>
                <a:prstGeom prst="rect">
                  <a:avLst/>
                </a:prstGeom>
                <a:noFill/>
                <a:ln w="50800">
                  <a:noFill/>
                </a:ln>
              </p:spPr>
              <p:txBody>
                <a:bodyPr wrap="square" rtlCol="0">
                  <a:spAutoFit/>
                </a:bodyPr>
                <a:lstStyle/>
                <a:p>
                  <a:pPr algn="ctr"/>
                  <a:r>
                    <a:rPr lang="ja-JP" altLang="en-US" sz="800" dirty="0">
                      <a:solidFill>
                        <a:prstClr val="black"/>
                      </a:solidFill>
                    </a:rPr>
                    <a:t>変更</a:t>
                  </a:r>
                  <a:r>
                    <a:rPr lang="ja-JP" altLang="en-US" sz="800" dirty="0" smtClean="0">
                      <a:solidFill>
                        <a:prstClr val="black"/>
                      </a:solidFill>
                    </a:rPr>
                    <a:t>なし</a:t>
                  </a:r>
                  <a:endParaRPr lang="ja-JP" altLang="en-US" sz="800" dirty="0">
                    <a:solidFill>
                      <a:prstClr val="black"/>
                    </a:solidFill>
                  </a:endParaRPr>
                </a:p>
              </p:txBody>
            </p:sp>
            <p:sp>
              <p:nvSpPr>
                <p:cNvPr id="32" name="テキスト ボックス 31"/>
                <p:cNvSpPr txBox="1"/>
                <p:nvPr/>
              </p:nvSpPr>
              <p:spPr>
                <a:xfrm>
                  <a:off x="4279738" y="5535811"/>
                  <a:ext cx="839320" cy="215444"/>
                </a:xfrm>
                <a:prstGeom prst="rect">
                  <a:avLst/>
                </a:prstGeom>
                <a:noFill/>
                <a:ln w="9525" cmpd="sng">
                  <a:solidFill>
                    <a:schemeClr val="tx1"/>
                  </a:solidFill>
                  <a:prstDash val="dash"/>
                </a:ln>
              </p:spPr>
              <p:txBody>
                <a:bodyPr wrap="square" rtlCol="0">
                  <a:sp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37.8</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grpSp>
              <p:nvGrpSpPr>
                <p:cNvPr id="33" name="グループ化 32"/>
                <p:cNvGrpSpPr/>
                <p:nvPr/>
              </p:nvGrpSpPr>
              <p:grpSpPr>
                <a:xfrm>
                  <a:off x="5136969" y="5246878"/>
                  <a:ext cx="995437" cy="1115206"/>
                  <a:chOff x="1515529" y="2306171"/>
                  <a:chExt cx="1024819" cy="1424919"/>
                </a:xfrm>
              </p:grpSpPr>
              <p:grpSp>
                <p:nvGrpSpPr>
                  <p:cNvPr id="34" name="グループ化 33"/>
                  <p:cNvGrpSpPr/>
                  <p:nvPr/>
                </p:nvGrpSpPr>
                <p:grpSpPr>
                  <a:xfrm>
                    <a:off x="1515529" y="2795991"/>
                    <a:ext cx="1002432" cy="617371"/>
                    <a:chOff x="1510915" y="2739925"/>
                    <a:chExt cx="1002432" cy="617371"/>
                  </a:xfrm>
                </p:grpSpPr>
                <p:cxnSp>
                  <p:nvCxnSpPr>
                    <p:cNvPr id="37" name="直線コネクタ 36"/>
                    <p:cNvCxnSpPr/>
                    <p:nvPr/>
                  </p:nvCxnSpPr>
                  <p:spPr>
                    <a:xfrm>
                      <a:off x="1510915" y="3333666"/>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764946" y="2739925"/>
                      <a:ext cx="0" cy="6173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742416" y="2759607"/>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1769560" y="2306171"/>
                    <a:ext cx="741408" cy="432576"/>
                  </a:xfrm>
                  <a:prstGeom prst="rect">
                    <a:avLst/>
                  </a:prstGeom>
                  <a:noFill/>
                </p:spPr>
                <p:txBody>
                  <a:bodyPr wrap="square" rtlCol="0">
                    <a:spAutoFit/>
                  </a:bodyPr>
                  <a:lstStyle/>
                  <a:p>
                    <a:pPr algn="ctr"/>
                    <a:r>
                      <a:rPr lang="ja-JP" altLang="en-US" sz="800" dirty="0" smtClean="0">
                        <a:solidFill>
                          <a:prstClr val="black"/>
                        </a:solidFill>
                      </a:rPr>
                      <a:t>要介護度</a:t>
                    </a:r>
                  </a:p>
                  <a:p>
                    <a:pPr algn="ctr"/>
                    <a:r>
                      <a:rPr lang="ja-JP" altLang="en-US" sz="800" dirty="0">
                        <a:solidFill>
                          <a:prstClr val="black"/>
                        </a:solidFill>
                      </a:rPr>
                      <a:t>変更</a:t>
                    </a:r>
                    <a:r>
                      <a:rPr lang="ja-JP" altLang="en-US" sz="800" dirty="0" smtClean="0">
                        <a:solidFill>
                          <a:prstClr val="black"/>
                        </a:solidFill>
                      </a:rPr>
                      <a:t>あり</a:t>
                    </a:r>
                    <a:endParaRPr lang="ja-JP" altLang="en-US" sz="800" dirty="0">
                      <a:solidFill>
                        <a:prstClr val="black"/>
                      </a:solidFill>
                    </a:endParaRPr>
                  </a:p>
                </p:txBody>
              </p:sp>
              <p:sp>
                <p:nvSpPr>
                  <p:cNvPr id="36" name="テキスト ボックス 35"/>
                  <p:cNvSpPr txBox="1"/>
                  <p:nvPr/>
                </p:nvSpPr>
                <p:spPr>
                  <a:xfrm>
                    <a:off x="1769560" y="3455813"/>
                    <a:ext cx="770788" cy="275277"/>
                  </a:xfrm>
                  <a:prstGeom prst="rect">
                    <a:avLst/>
                  </a:prstGeom>
                  <a:noFill/>
                  <a:ln w="50800">
                    <a:noFill/>
                  </a:ln>
                </p:spPr>
                <p:txBody>
                  <a:bodyPr wrap="square" rtlCol="0">
                    <a:spAutoFit/>
                  </a:bodyPr>
                  <a:lstStyle/>
                  <a:p>
                    <a:pPr algn="ctr"/>
                    <a:r>
                      <a:rPr lang="ja-JP" altLang="en-US" sz="800" dirty="0">
                        <a:solidFill>
                          <a:prstClr val="black"/>
                        </a:solidFill>
                      </a:rPr>
                      <a:t>変更</a:t>
                    </a:r>
                    <a:r>
                      <a:rPr lang="ja-JP" altLang="en-US" sz="800" dirty="0" smtClean="0">
                        <a:solidFill>
                          <a:prstClr val="black"/>
                        </a:solidFill>
                      </a:rPr>
                      <a:t>なし</a:t>
                    </a:r>
                    <a:endParaRPr lang="ja-JP" altLang="en-US" sz="800" dirty="0">
                      <a:solidFill>
                        <a:prstClr val="black"/>
                      </a:solidFill>
                    </a:endParaRPr>
                  </a:p>
                </p:txBody>
              </p:sp>
            </p:grpSp>
            <p:sp>
              <p:nvSpPr>
                <p:cNvPr id="21" name="テキスト ボックス 20"/>
                <p:cNvSpPr txBox="1"/>
                <p:nvPr/>
              </p:nvSpPr>
              <p:spPr>
                <a:xfrm>
                  <a:off x="6017924" y="5575930"/>
                  <a:ext cx="839320" cy="215444"/>
                </a:xfrm>
                <a:prstGeom prst="rect">
                  <a:avLst/>
                </a:prstGeom>
                <a:noFill/>
                <a:ln w="9525" cmpd="sng">
                  <a:solidFill>
                    <a:schemeClr val="tx1"/>
                  </a:solidFill>
                  <a:prstDash val="dash"/>
                </a:ln>
              </p:spPr>
              <p:txBody>
                <a:bodyPr wrap="square" rtlCol="0">
                  <a:sp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1.8</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6103869" y="5976878"/>
                  <a:ext cx="957774" cy="215444"/>
                </a:xfrm>
                <a:prstGeom prst="rect">
                  <a:avLst/>
                </a:prstGeom>
                <a:noFill/>
                <a:ln w="44450" cmpd="dbl">
                  <a:solidFill>
                    <a:schemeClr val="tx1"/>
                  </a:solidFill>
                  <a:prstDash val="solid"/>
                </a:ln>
              </p:spPr>
              <p:txBody>
                <a:bodyPr wrap="square" rtlCol="0" anchor="ctr" anchorCtr="0">
                  <a:spAutoFit/>
                </a:bodyPr>
                <a:lstStyle/>
                <a:p>
                  <a:pPr algn="ctr"/>
                  <a:r>
                    <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43.7</a:t>
                  </a: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カーブ矢印 17"/>
                <p:cNvSpPr/>
                <p:nvPr/>
              </p:nvSpPr>
              <p:spPr>
                <a:xfrm rot="16200000">
                  <a:off x="5609227" y="5542988"/>
                  <a:ext cx="331467" cy="1688035"/>
                </a:xfrm>
                <a:prstGeom prst="curv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black"/>
                    </a:solidFill>
                  </a:endParaRPr>
                </a:p>
              </p:txBody>
            </p:sp>
            <p:sp>
              <p:nvSpPr>
                <p:cNvPr id="14" name="円/楕円 13"/>
                <p:cNvSpPr/>
                <p:nvPr/>
              </p:nvSpPr>
              <p:spPr>
                <a:xfrm>
                  <a:off x="4391340" y="6353047"/>
                  <a:ext cx="1330103" cy="36127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％の者が</a:t>
                  </a:r>
                </a:p>
                <a:p>
                  <a:pPr algn="ct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要介護度不変</a:t>
                  </a:r>
                </a:p>
              </p:txBody>
            </p:sp>
          </p:grpSp>
          <p:grpSp>
            <p:nvGrpSpPr>
              <p:cNvPr id="3" name="グループ化 2"/>
              <p:cNvGrpSpPr/>
              <p:nvPr/>
            </p:nvGrpSpPr>
            <p:grpSpPr>
              <a:xfrm>
                <a:off x="481239" y="4689932"/>
                <a:ext cx="2968128" cy="1843751"/>
                <a:chOff x="481239" y="4689932"/>
                <a:chExt cx="2968128" cy="1843751"/>
              </a:xfrm>
            </p:grpSpPr>
            <p:sp>
              <p:nvSpPr>
                <p:cNvPr id="23" name="テキスト ボックス 22"/>
                <p:cNvSpPr txBox="1"/>
                <p:nvPr/>
              </p:nvSpPr>
              <p:spPr>
                <a:xfrm>
                  <a:off x="615560" y="5097954"/>
                  <a:ext cx="738664" cy="276999"/>
                </a:xfrm>
                <a:prstGeom prst="rect">
                  <a:avLst/>
                </a:prstGeom>
                <a:noFill/>
              </p:spPr>
              <p:txBody>
                <a:bodyPr wrap="none" rtlCol="0">
                  <a:spAutoFit/>
                </a:bodyPr>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一次判定</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1493364" y="5244453"/>
                  <a:ext cx="979207" cy="1119720"/>
                  <a:chOff x="1475656" y="3614493"/>
                  <a:chExt cx="1008111" cy="1430686"/>
                </a:xfrm>
              </p:grpSpPr>
              <p:grpSp>
                <p:nvGrpSpPr>
                  <p:cNvPr id="46" name="グループ化 45"/>
                  <p:cNvGrpSpPr/>
                  <p:nvPr/>
                </p:nvGrpSpPr>
                <p:grpSpPr>
                  <a:xfrm>
                    <a:off x="1475656" y="4031461"/>
                    <a:ext cx="1008111" cy="656503"/>
                    <a:chOff x="1471042" y="3975395"/>
                    <a:chExt cx="1008111" cy="656503"/>
                  </a:xfrm>
                </p:grpSpPr>
                <p:cxnSp>
                  <p:nvCxnSpPr>
                    <p:cNvPr id="49" name="直線コネクタ 48"/>
                    <p:cNvCxnSpPr/>
                    <p:nvPr/>
                  </p:nvCxnSpPr>
                  <p:spPr>
                    <a:xfrm>
                      <a:off x="1471042" y="4631898"/>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803696" y="3975395"/>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803696" y="3975395"/>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1590821" y="3614493"/>
                    <a:ext cx="741408" cy="432576"/>
                  </a:xfrm>
                  <a:prstGeom prst="rect">
                    <a:avLst/>
                  </a:prstGeom>
                  <a:noFill/>
                </p:spPr>
                <p:txBody>
                  <a:bodyPr wrap="square" rtlCol="0">
                    <a:spAutoFit/>
                  </a:bodyPr>
                  <a:lstStyle/>
                  <a:p>
                    <a:pPr algn="ctr"/>
                    <a:r>
                      <a:rPr lang="ja-JP" altLang="en-US" sz="800" dirty="0" smtClean="0">
                        <a:solidFill>
                          <a:prstClr val="black"/>
                        </a:solidFill>
                      </a:rPr>
                      <a:t>要介護度</a:t>
                    </a:r>
                  </a:p>
                  <a:p>
                    <a:pPr algn="ctr"/>
                    <a:r>
                      <a:rPr lang="ja-JP" altLang="en-US" sz="800" dirty="0">
                        <a:solidFill>
                          <a:prstClr val="black"/>
                        </a:solidFill>
                      </a:rPr>
                      <a:t>変更</a:t>
                    </a:r>
                    <a:r>
                      <a:rPr lang="ja-JP" altLang="en-US" sz="800" dirty="0" smtClean="0">
                        <a:solidFill>
                          <a:prstClr val="black"/>
                        </a:solidFill>
                      </a:rPr>
                      <a:t>あり</a:t>
                    </a:r>
                    <a:endParaRPr lang="ja-JP" altLang="en-US" sz="800" dirty="0">
                      <a:solidFill>
                        <a:prstClr val="black"/>
                      </a:solidFill>
                    </a:endParaRPr>
                  </a:p>
                </p:txBody>
              </p:sp>
              <p:sp>
                <p:nvSpPr>
                  <p:cNvPr id="48" name="テキスト ボックス 47"/>
                  <p:cNvSpPr txBox="1"/>
                  <p:nvPr/>
                </p:nvSpPr>
                <p:spPr>
                  <a:xfrm>
                    <a:off x="1576131" y="4769902"/>
                    <a:ext cx="770788" cy="275277"/>
                  </a:xfrm>
                  <a:prstGeom prst="rect">
                    <a:avLst/>
                  </a:prstGeom>
                  <a:noFill/>
                </p:spPr>
                <p:txBody>
                  <a:bodyPr wrap="square" rtlCol="0">
                    <a:spAutoFit/>
                  </a:bodyPr>
                  <a:lstStyle/>
                  <a:p>
                    <a:pPr algn="ctr"/>
                    <a:r>
                      <a:rPr lang="ja-JP" altLang="en-US" sz="800" dirty="0">
                        <a:solidFill>
                          <a:prstClr val="black"/>
                        </a:solidFill>
                      </a:rPr>
                      <a:t>変更</a:t>
                    </a:r>
                    <a:r>
                      <a:rPr lang="ja-JP" altLang="en-US" sz="800" dirty="0" smtClean="0">
                        <a:solidFill>
                          <a:prstClr val="black"/>
                        </a:solidFill>
                      </a:rPr>
                      <a:t>なし</a:t>
                    </a:r>
                    <a:endParaRPr lang="ja-JP" altLang="en-US" sz="800" dirty="0">
                      <a:solidFill>
                        <a:prstClr val="black"/>
                      </a:solidFill>
                    </a:endParaRPr>
                  </a:p>
                </p:txBody>
              </p:sp>
            </p:grpSp>
            <p:sp>
              <p:nvSpPr>
                <p:cNvPr id="27" name="テキスト ボックス 26"/>
                <p:cNvSpPr txBox="1"/>
                <p:nvPr/>
              </p:nvSpPr>
              <p:spPr>
                <a:xfrm>
                  <a:off x="654042" y="5985330"/>
                  <a:ext cx="839320" cy="215444"/>
                </a:xfrm>
                <a:prstGeom prst="rect">
                  <a:avLst/>
                </a:prstGeom>
                <a:noFill/>
                <a:ln w="19050" cmpd="sng">
                  <a:solidFill>
                    <a:schemeClr val="tx1"/>
                  </a:solidFill>
                  <a:prstDash val="solid"/>
                </a:ln>
              </p:spPr>
              <p:txBody>
                <a:bodyPr wrap="square" rtlCol="0" anchor="ctr" anchorCtr="0">
                  <a:spAutoFit/>
                </a:bodyPr>
                <a:lstStyle/>
                <a:p>
                  <a:pPr algn="ctr"/>
                  <a:r>
                    <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2472572" y="5985330"/>
                  <a:ext cx="839320" cy="215444"/>
                </a:xfrm>
                <a:prstGeom prst="rect">
                  <a:avLst/>
                </a:prstGeom>
                <a:noFill/>
                <a:ln w="19050" cmpd="sng">
                  <a:solidFill>
                    <a:schemeClr val="tx1"/>
                  </a:solidFill>
                  <a:prstDash val="solid"/>
                </a:ln>
              </p:spPr>
              <p:txBody>
                <a:bodyPr wrap="square" rtlCol="0" anchor="ctr" anchorCtr="0">
                  <a:spAutoFit/>
                </a:bodyPr>
                <a:lstStyle/>
                <a:p>
                  <a:pPr algn="ct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83.3</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2482955" y="5448322"/>
                  <a:ext cx="839320" cy="215444"/>
                </a:xfrm>
                <a:prstGeom prst="rect">
                  <a:avLst/>
                </a:prstGeom>
                <a:noFill/>
                <a:ln w="9525" cmpd="sng">
                  <a:solidFill>
                    <a:schemeClr val="tx1"/>
                  </a:solidFill>
                  <a:prstDash val="dash"/>
                </a:ln>
              </p:spPr>
              <p:txBody>
                <a:bodyPr wrap="square" rtlCol="0">
                  <a:sp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16.7</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481239" y="4689932"/>
                  <a:ext cx="2968128" cy="1843751"/>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月認定</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sp>
        <p:nvSpPr>
          <p:cNvPr id="52" name="テキスト ボックス 51"/>
          <p:cNvSpPr txBox="1"/>
          <p:nvPr/>
        </p:nvSpPr>
        <p:spPr>
          <a:xfrm>
            <a:off x="7527287" y="4905512"/>
            <a:ext cx="2030574" cy="1446550"/>
          </a:xfrm>
          <a:prstGeom prst="rect">
            <a:avLst/>
          </a:prstGeom>
          <a:noFill/>
        </p:spPr>
        <p:txBody>
          <a:bodyPr wrap="square" rtlCol="0">
            <a:spAutoFit/>
          </a:bodyPr>
          <a:lstStyle/>
          <a:p>
            <a:r>
              <a:rPr lang="en-US" altLang="ja-JP" sz="800" dirty="0" smtClean="0">
                <a:solidFill>
                  <a:prstClr val="black"/>
                </a:solidFill>
                <a:latin typeface="ＭＳ Ｐゴシック" panose="020B0600070205080204" pitchFamily="50" charset="-128"/>
              </a:rPr>
              <a:t>※</a:t>
            </a:r>
            <a:r>
              <a:rPr lang="ja-JP" altLang="en-US" sz="800" dirty="0" smtClean="0">
                <a:solidFill>
                  <a:prstClr val="black"/>
                </a:solidFill>
                <a:latin typeface="ＭＳ Ｐゴシック" panose="020B0600070205080204" pitchFamily="50" charset="-128"/>
              </a:rPr>
              <a:t>平成</a:t>
            </a:r>
            <a:r>
              <a:rPr lang="en-US" altLang="ja-JP" sz="800" dirty="0" smtClean="0">
                <a:solidFill>
                  <a:prstClr val="black"/>
                </a:solidFill>
                <a:latin typeface="ＭＳ Ｐゴシック" panose="020B0600070205080204" pitchFamily="50" charset="-128"/>
              </a:rPr>
              <a:t>25</a:t>
            </a:r>
            <a:r>
              <a:rPr lang="ja-JP" altLang="en-US" sz="800" dirty="0" smtClean="0">
                <a:solidFill>
                  <a:prstClr val="black"/>
                </a:solidFill>
                <a:latin typeface="ＭＳ Ｐゴシック" panose="020B0600070205080204" pitchFamily="50" charset="-128"/>
              </a:rPr>
              <a:t>年</a:t>
            </a:r>
            <a:r>
              <a:rPr lang="en-US" altLang="ja-JP" sz="800" dirty="0" smtClean="0">
                <a:solidFill>
                  <a:prstClr val="black"/>
                </a:solidFill>
                <a:latin typeface="ＭＳ Ｐゴシック" panose="020B0600070205080204" pitchFamily="50" charset="-128"/>
              </a:rPr>
              <a:t>1</a:t>
            </a:r>
            <a:r>
              <a:rPr lang="ja-JP" altLang="en-US" sz="800" dirty="0" smtClean="0">
                <a:solidFill>
                  <a:prstClr val="black"/>
                </a:solidFill>
                <a:latin typeface="ＭＳ Ｐゴシック" panose="020B0600070205080204" pitchFamily="50" charset="-128"/>
              </a:rPr>
              <a:t>月に一次判定（新規・区分変更・更新）を実施した者を</a:t>
            </a:r>
            <a:r>
              <a:rPr lang="en-US" altLang="ja-JP" sz="800" dirty="0" smtClean="0">
                <a:solidFill>
                  <a:prstClr val="black"/>
                </a:solidFill>
                <a:latin typeface="ＭＳ Ｐゴシック" panose="020B0600070205080204" pitchFamily="50" charset="-128"/>
              </a:rPr>
              <a:t>100</a:t>
            </a:r>
            <a:r>
              <a:rPr lang="ja-JP" altLang="en-US" sz="800" dirty="0" smtClean="0">
                <a:solidFill>
                  <a:prstClr val="black"/>
                </a:solidFill>
                <a:latin typeface="ＭＳ Ｐゴシック" panose="020B0600070205080204" pitchFamily="50" charset="-128"/>
              </a:rPr>
              <a:t>としたとき、「二次判定」→「次回更新の一次判定」→「二次判定」の過程で要介護度の</a:t>
            </a:r>
          </a:p>
          <a:p>
            <a:r>
              <a:rPr lang="ja-JP" altLang="en-US" sz="800" dirty="0">
                <a:solidFill>
                  <a:prstClr val="black"/>
                </a:solidFill>
                <a:latin typeface="ＭＳ Ｐゴシック" panose="020B0600070205080204" pitchFamily="50" charset="-128"/>
              </a:rPr>
              <a:t>　</a:t>
            </a:r>
            <a:r>
              <a:rPr lang="ja-JP" altLang="en-US" sz="800" dirty="0" smtClean="0">
                <a:solidFill>
                  <a:prstClr val="black"/>
                </a:solidFill>
                <a:latin typeface="ＭＳ Ｐゴシック" panose="020B0600070205080204" pitchFamily="50" charset="-128"/>
              </a:rPr>
              <a:t>変化が生じなかった者の数を百分率で表示した。更新申請を行わなかった等の理由により次回更新の二次判定に至らなかった者は母数から除外している。</a:t>
            </a:r>
          </a:p>
          <a:p>
            <a:endParaRPr lang="ja-JP" altLang="en-US" sz="800" dirty="0" smtClean="0">
              <a:solidFill>
                <a:prstClr val="black"/>
              </a:solidFill>
              <a:latin typeface="ＭＳ Ｐゴシック" panose="020B0600070205080204" pitchFamily="50" charset="-128"/>
            </a:endParaRPr>
          </a:p>
          <a:p>
            <a:pPr algn="r"/>
            <a:r>
              <a:rPr lang="ja-JP" altLang="en-US" sz="800" dirty="0" smtClean="0">
                <a:solidFill>
                  <a:prstClr val="black"/>
                </a:solidFill>
              </a:rPr>
              <a:t>出典：介護保険総合データベース　平成</a:t>
            </a:r>
            <a:r>
              <a:rPr lang="en-US" altLang="ja-JP" sz="800" dirty="0" smtClean="0">
                <a:solidFill>
                  <a:prstClr val="black"/>
                </a:solidFill>
              </a:rPr>
              <a:t>28</a:t>
            </a:r>
            <a:r>
              <a:rPr lang="ja-JP" altLang="en-US" sz="800" dirty="0" smtClean="0">
                <a:solidFill>
                  <a:prstClr val="black"/>
                </a:solidFill>
              </a:rPr>
              <a:t>年</a:t>
            </a:r>
            <a:r>
              <a:rPr lang="en-US" altLang="ja-JP" sz="800" dirty="0" smtClean="0">
                <a:solidFill>
                  <a:prstClr val="black"/>
                </a:solidFill>
              </a:rPr>
              <a:t>8</a:t>
            </a:r>
            <a:r>
              <a:rPr lang="ja-JP" altLang="en-US" sz="800" dirty="0" smtClean="0">
                <a:solidFill>
                  <a:prstClr val="black"/>
                </a:solidFill>
              </a:rPr>
              <a:t>月</a:t>
            </a:r>
            <a:r>
              <a:rPr lang="en-US" altLang="ja-JP" sz="800" dirty="0" smtClean="0">
                <a:solidFill>
                  <a:prstClr val="black"/>
                </a:solidFill>
              </a:rPr>
              <a:t>15</a:t>
            </a:r>
            <a:r>
              <a:rPr lang="ja-JP" altLang="en-US" sz="800" dirty="0" smtClean="0">
                <a:solidFill>
                  <a:prstClr val="black"/>
                </a:solidFill>
              </a:rPr>
              <a:t>日集計分</a:t>
            </a: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13</a:t>
            </a:fld>
            <a:endParaRPr lang="ja-JP" altLang="en-US">
              <a:solidFill>
                <a:prstClr val="black">
                  <a:tint val="75000"/>
                </a:prstClr>
              </a:solidFill>
            </a:endParaRPr>
          </a:p>
        </p:txBody>
      </p:sp>
    </p:spTree>
    <p:extLst>
      <p:ext uri="{BB962C8B-B14F-4D97-AF65-F5344CB8AC3E}">
        <p14:creationId xmlns:p14="http://schemas.microsoft.com/office/powerpoint/2010/main" val="43653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50493" y="1340768"/>
            <a:ext cx="390039"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white"/>
                </a:solidFill>
              </a:rPr>
              <a:t>申請</a:t>
            </a:r>
          </a:p>
        </p:txBody>
      </p:sp>
      <p:sp>
        <p:nvSpPr>
          <p:cNvPr id="10" name="正方形/長方形 9"/>
          <p:cNvSpPr/>
          <p:nvPr/>
        </p:nvSpPr>
        <p:spPr bwMode="auto">
          <a:xfrm>
            <a:off x="1130579" y="1340768"/>
            <a:ext cx="4095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white"/>
                </a:solidFill>
              </a:rPr>
              <a:t>受理</a:t>
            </a:r>
          </a:p>
        </p:txBody>
      </p:sp>
      <p:sp>
        <p:nvSpPr>
          <p:cNvPr id="11" name="正方形/長方形 10"/>
          <p:cNvSpPr/>
          <p:nvPr/>
        </p:nvSpPr>
        <p:spPr bwMode="auto">
          <a:xfrm>
            <a:off x="1910666" y="1340768"/>
            <a:ext cx="3900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white"/>
                </a:solidFill>
              </a:rPr>
              <a:t>認定調査</a:t>
            </a:r>
          </a:p>
        </p:txBody>
      </p:sp>
      <p:sp>
        <p:nvSpPr>
          <p:cNvPr id="14" name="正方形/長方形 13"/>
          <p:cNvSpPr/>
          <p:nvPr/>
        </p:nvSpPr>
        <p:spPr bwMode="auto">
          <a:xfrm>
            <a:off x="1910666" y="3503942"/>
            <a:ext cx="390047" cy="2087667"/>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prstClr val="black"/>
                </a:solidFill>
              </a:rPr>
              <a:t>主治医</a:t>
            </a:r>
            <a:r>
              <a:rPr lang="ja-JP" altLang="en-US" sz="1600" dirty="0" smtClean="0">
                <a:solidFill>
                  <a:prstClr val="black"/>
                </a:solidFill>
              </a:rPr>
              <a:t>意見書作成</a:t>
            </a:r>
          </a:p>
        </p:txBody>
      </p:sp>
      <p:sp>
        <p:nvSpPr>
          <p:cNvPr id="17" name="正方形/長方形 16"/>
          <p:cNvSpPr/>
          <p:nvPr/>
        </p:nvSpPr>
        <p:spPr bwMode="auto">
          <a:xfrm>
            <a:off x="3704866" y="2348879"/>
            <a:ext cx="546056" cy="234877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400" dirty="0" smtClean="0">
                <a:solidFill>
                  <a:prstClr val="white"/>
                </a:solidFill>
              </a:rPr>
              <a:t>コンピュータによる一次判定</a:t>
            </a:r>
          </a:p>
        </p:txBody>
      </p:sp>
      <p:sp>
        <p:nvSpPr>
          <p:cNvPr id="21" name="正方形/長方形 20"/>
          <p:cNvSpPr/>
          <p:nvPr/>
        </p:nvSpPr>
        <p:spPr bwMode="auto">
          <a:xfrm>
            <a:off x="8541402" y="2204864"/>
            <a:ext cx="546061" cy="2592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white"/>
                </a:solidFill>
              </a:rPr>
              <a:t>要介護認定結果通知</a:t>
            </a:r>
            <a:endParaRPr lang="en-US" altLang="ja-JP" sz="1600" dirty="0" smtClean="0">
              <a:solidFill>
                <a:prstClr val="white"/>
              </a:solidFill>
            </a:endParaRPr>
          </a:p>
        </p:txBody>
      </p:sp>
      <p:sp>
        <p:nvSpPr>
          <p:cNvPr id="8" name="右矢印 7"/>
          <p:cNvSpPr/>
          <p:nvPr/>
        </p:nvSpPr>
        <p:spPr bwMode="auto">
          <a:xfrm>
            <a:off x="740532" y="2168860"/>
            <a:ext cx="390048" cy="504056"/>
          </a:xfrm>
          <a:prstGeom prst="rightArrow">
            <a:avLst>
              <a:gd name="adj1" fmla="val 44241"/>
              <a:gd name="adj2" fmla="val 45969"/>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22" name="右矢印 21"/>
          <p:cNvSpPr/>
          <p:nvPr/>
        </p:nvSpPr>
        <p:spPr bwMode="auto">
          <a:xfrm>
            <a:off x="1540123" y="2204864"/>
            <a:ext cx="370539" cy="468052"/>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23" name="右矢印 22"/>
          <p:cNvSpPr/>
          <p:nvPr/>
        </p:nvSpPr>
        <p:spPr bwMode="auto">
          <a:xfrm>
            <a:off x="2534732" y="3104964"/>
            <a:ext cx="117013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12" name="屈折矢印 11"/>
          <p:cNvSpPr/>
          <p:nvPr/>
        </p:nvSpPr>
        <p:spPr bwMode="auto">
          <a:xfrm rot="5400000">
            <a:off x="666482" y="3899093"/>
            <a:ext cx="1832328" cy="748129"/>
          </a:xfrm>
          <a:prstGeom prst="bentUpArrow">
            <a:avLst>
              <a:gd name="adj1" fmla="val 25581"/>
              <a:gd name="adj2" fmla="val 31568"/>
              <a:gd name="adj3" fmla="val 33538"/>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28" name="L 字 27"/>
          <p:cNvSpPr/>
          <p:nvPr/>
        </p:nvSpPr>
        <p:spPr bwMode="auto">
          <a:xfrm rot="10800000">
            <a:off x="2300707" y="2312876"/>
            <a:ext cx="468053" cy="2772308"/>
          </a:xfrm>
          <a:prstGeom prst="corner">
            <a:avLst>
              <a:gd name="adj1" fmla="val 58394"/>
              <a:gd name="adj2" fmla="val 55648"/>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29" name="正方形/長方形 28"/>
          <p:cNvSpPr/>
          <p:nvPr/>
        </p:nvSpPr>
        <p:spPr bwMode="auto">
          <a:xfrm>
            <a:off x="2300706" y="4907062"/>
            <a:ext cx="468050" cy="250130"/>
          </a:xfrm>
          <a:prstGeom prst="rect">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34" name="正方形/長方形 33"/>
          <p:cNvSpPr/>
          <p:nvPr/>
        </p:nvSpPr>
        <p:spPr bwMode="auto">
          <a:xfrm>
            <a:off x="9412312" y="2168860"/>
            <a:ext cx="377225"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white"/>
                </a:solidFill>
              </a:rPr>
              <a:t>結果受理</a:t>
            </a:r>
          </a:p>
        </p:txBody>
      </p:sp>
      <p:sp>
        <p:nvSpPr>
          <p:cNvPr id="35" name="右矢印 34"/>
          <p:cNvSpPr/>
          <p:nvPr/>
        </p:nvSpPr>
        <p:spPr bwMode="auto">
          <a:xfrm>
            <a:off x="9087455" y="3142906"/>
            <a:ext cx="324857"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37" name="正方形/長方形 36"/>
          <p:cNvSpPr/>
          <p:nvPr/>
        </p:nvSpPr>
        <p:spPr bwMode="auto">
          <a:xfrm>
            <a:off x="515593" y="6424308"/>
            <a:ext cx="849008" cy="2160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none" lIns="91429" tIns="45714" rIns="91429" bIns="45714" rtlCol="0" anchor="ctr"/>
          <a:lstStyle/>
          <a:p>
            <a:pPr algn="ctr"/>
            <a:endParaRPr lang="ja-JP" altLang="en-US" sz="2800" dirty="0" smtClean="0">
              <a:solidFill>
                <a:prstClr val="white"/>
              </a:solidFill>
            </a:endParaRPr>
          </a:p>
        </p:txBody>
      </p:sp>
      <p:sp>
        <p:nvSpPr>
          <p:cNvPr id="39" name="正方形/長方形 38"/>
          <p:cNvSpPr/>
          <p:nvPr/>
        </p:nvSpPr>
        <p:spPr bwMode="auto">
          <a:xfrm>
            <a:off x="2534731" y="6419548"/>
            <a:ext cx="970567" cy="1976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lang="ja-JP" altLang="en-US" sz="2800" dirty="0" smtClean="0">
              <a:solidFill>
                <a:prstClr val="white"/>
              </a:solidFill>
            </a:endParaRPr>
          </a:p>
        </p:txBody>
      </p:sp>
      <p:sp>
        <p:nvSpPr>
          <p:cNvPr id="41" name="正方形/長方形 40"/>
          <p:cNvSpPr/>
          <p:nvPr/>
        </p:nvSpPr>
        <p:spPr bwMode="auto">
          <a:xfrm>
            <a:off x="5083102" y="6419548"/>
            <a:ext cx="962020" cy="197642"/>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lang="ja-JP" altLang="en-US" dirty="0" smtClean="0">
              <a:solidFill>
                <a:prstClr val="black"/>
              </a:solidFill>
            </a:endParaRPr>
          </a:p>
        </p:txBody>
      </p:sp>
      <p:sp>
        <p:nvSpPr>
          <p:cNvPr id="42" name="正方形/長方形 41"/>
          <p:cNvSpPr/>
          <p:nvPr/>
        </p:nvSpPr>
        <p:spPr bwMode="auto">
          <a:xfrm>
            <a:off x="7120226" y="6395849"/>
            <a:ext cx="1031133" cy="21856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lang="en-US" altLang="ja-JP" sz="1600" dirty="0" smtClean="0">
              <a:solidFill>
                <a:prstClr val="black"/>
              </a:solidFill>
            </a:endParaRPr>
          </a:p>
        </p:txBody>
      </p:sp>
      <p:sp>
        <p:nvSpPr>
          <p:cNvPr id="47" name="正方形/長方形 46"/>
          <p:cNvSpPr/>
          <p:nvPr/>
        </p:nvSpPr>
        <p:spPr bwMode="auto">
          <a:xfrm>
            <a:off x="7137243" y="2312882"/>
            <a:ext cx="702080" cy="212423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prstClr val="black"/>
                </a:solidFill>
              </a:rPr>
              <a:t>二次</a:t>
            </a:r>
            <a:r>
              <a:rPr lang="ja-JP" altLang="en-US" sz="1600" dirty="0" smtClean="0">
                <a:solidFill>
                  <a:prstClr val="black"/>
                </a:solidFill>
              </a:rPr>
              <a:t>判定</a:t>
            </a:r>
            <a:endParaRPr lang="en-US" altLang="ja-JP" sz="1600" dirty="0" smtClean="0">
              <a:solidFill>
                <a:prstClr val="black"/>
              </a:solidFill>
            </a:endParaRPr>
          </a:p>
        </p:txBody>
      </p:sp>
      <p:sp>
        <p:nvSpPr>
          <p:cNvPr id="49" name="正方形/長方形 48"/>
          <p:cNvSpPr/>
          <p:nvPr/>
        </p:nvSpPr>
        <p:spPr bwMode="auto">
          <a:xfrm>
            <a:off x="6513177" y="1988840"/>
            <a:ext cx="1794199" cy="2808312"/>
          </a:xfrm>
          <a:prstGeom prst="rect">
            <a:avLst/>
          </a:prstGeom>
          <a:no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50" name="正方形/長方形 49"/>
          <p:cNvSpPr/>
          <p:nvPr/>
        </p:nvSpPr>
        <p:spPr bwMode="auto">
          <a:xfrm>
            <a:off x="5967116" y="2118432"/>
            <a:ext cx="2184243" cy="2427874"/>
          </a:xfrm>
          <a:prstGeom prst="rect">
            <a:avLst/>
          </a:prstGeom>
          <a:noFill/>
          <a:ln w="38100">
            <a:solidFill>
              <a:schemeClr val="accent2">
                <a:shade val="50000"/>
              </a:schemeClr>
            </a:solidFill>
            <a:prstDash val="sysDash"/>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51" name="右矢印 50"/>
          <p:cNvSpPr/>
          <p:nvPr/>
        </p:nvSpPr>
        <p:spPr bwMode="auto">
          <a:xfrm>
            <a:off x="7839323" y="3171653"/>
            <a:ext cx="702080"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53" name="大かっこ 52"/>
          <p:cNvSpPr/>
          <p:nvPr/>
        </p:nvSpPr>
        <p:spPr bwMode="auto">
          <a:xfrm>
            <a:off x="6094828" y="1945680"/>
            <a:ext cx="1872145" cy="259184"/>
          </a:xfrm>
          <a:prstGeom prst="bracketPai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r>
              <a:rPr lang="ja-JP" altLang="en-US" sz="1600" b="1" dirty="0" smtClean="0">
                <a:solidFill>
                  <a:prstClr val="black"/>
                </a:solidFill>
                <a:latin typeface="Arial" pitchFamily="34" charset="0"/>
              </a:rPr>
              <a:t>　介護認定審査会</a:t>
            </a:r>
          </a:p>
        </p:txBody>
      </p:sp>
      <p:sp>
        <p:nvSpPr>
          <p:cNvPr id="3" name="正方形/長方形 2"/>
          <p:cNvSpPr/>
          <p:nvPr/>
        </p:nvSpPr>
        <p:spPr bwMode="auto">
          <a:xfrm>
            <a:off x="266994" y="6131516"/>
            <a:ext cx="9361041" cy="576064"/>
          </a:xfrm>
          <a:prstGeom prst="rect">
            <a:avLst/>
          </a:prstGeom>
          <a:noFill/>
          <a:ln w="19050">
            <a:solidFill>
              <a:schemeClr val="tx1"/>
            </a:solidFill>
            <a:miter lim="800000"/>
            <a:headEnd/>
            <a:tailEnd/>
          </a:ln>
        </p:spPr>
        <p:txBody>
          <a:bodyPr wrap="none" lIns="91429" tIns="45714" rIns="91429" bIns="45714" rtlCol="0" anchor="ctr"/>
          <a:lstStyle/>
          <a:p>
            <a:r>
              <a:rPr lang="ja-JP" altLang="en-US" sz="1200" dirty="0" smtClean="0">
                <a:solidFill>
                  <a:prstClr val="black"/>
                </a:solidFill>
              </a:rPr>
              <a:t>業務実施者</a:t>
            </a:r>
            <a:endParaRPr lang="en-US" altLang="ja-JP" sz="1200" dirty="0" smtClean="0">
              <a:solidFill>
                <a:prstClr val="black"/>
              </a:solidFill>
            </a:endParaRPr>
          </a:p>
          <a:p>
            <a:r>
              <a:rPr lang="ja-JP" altLang="en-US" sz="1200" dirty="0" smtClean="0">
                <a:solidFill>
                  <a:prstClr val="black"/>
                </a:solidFill>
              </a:rPr>
              <a:t>　　　　　　　　　　申請者　　　　　　　　　　　　　　　市町村事務局　　　　　　　　　　　　　　主治医　　　　　　　　　　　　　　　介護認定審査会　</a:t>
            </a:r>
          </a:p>
        </p:txBody>
      </p:sp>
      <p:sp>
        <p:nvSpPr>
          <p:cNvPr id="43" name="線吹き出し 3 (枠付き) 42"/>
          <p:cNvSpPr/>
          <p:nvPr/>
        </p:nvSpPr>
        <p:spPr bwMode="auto">
          <a:xfrm>
            <a:off x="350497" y="5773164"/>
            <a:ext cx="3214403" cy="224352"/>
          </a:xfrm>
          <a:prstGeom prst="borderCallout3">
            <a:avLst>
              <a:gd name="adj1" fmla="val -3145"/>
              <a:gd name="adj2" fmla="val 30374"/>
              <a:gd name="adj3" fmla="val -6028"/>
              <a:gd name="adj4" fmla="val 31211"/>
              <a:gd name="adj5" fmla="val -27818"/>
              <a:gd name="adj6" fmla="val 30959"/>
              <a:gd name="adj7" fmla="val -350878"/>
              <a:gd name="adj8" fmla="val 32808"/>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solidFill>
                  <a:prstClr val="black"/>
                </a:solidFill>
                <a:latin typeface="ＭＳ ゴシック" panose="020B0609070205080204" pitchFamily="49" charset="-128"/>
                <a:ea typeface="ＭＳ ゴシック" panose="020B0609070205080204" pitchFamily="49" charset="-128"/>
              </a:rPr>
              <a:t>意見書依頼から入手までの期間：平均</a:t>
            </a:r>
            <a:r>
              <a:rPr lang="en-US" altLang="ja-JP" sz="1000" dirty="0" smtClean="0">
                <a:solidFill>
                  <a:prstClr val="black"/>
                </a:solidFill>
                <a:latin typeface="ＭＳ ゴシック" panose="020B0609070205080204" pitchFamily="49" charset="-128"/>
                <a:ea typeface="ＭＳ ゴシック" panose="020B0609070205080204" pitchFamily="49" charset="-128"/>
              </a:rPr>
              <a:t>15.6</a:t>
            </a:r>
            <a:r>
              <a:rPr lang="ja-JP" altLang="en-US" sz="1000" dirty="0" smtClean="0">
                <a:solidFill>
                  <a:prstClr val="black"/>
                </a:solidFill>
                <a:latin typeface="ＭＳ ゴシック" panose="020B0609070205080204" pitchFamily="49" charset="-128"/>
                <a:ea typeface="ＭＳ ゴシック" panose="020B0609070205080204" pitchFamily="49" charset="-128"/>
              </a:rPr>
              <a:t>日</a:t>
            </a:r>
          </a:p>
        </p:txBody>
      </p:sp>
      <p:sp>
        <p:nvSpPr>
          <p:cNvPr id="55" name="線吹き出し 3 (枠付き) 54"/>
          <p:cNvSpPr/>
          <p:nvPr/>
        </p:nvSpPr>
        <p:spPr bwMode="auto">
          <a:xfrm>
            <a:off x="5646244" y="1017599"/>
            <a:ext cx="2769310" cy="508872"/>
          </a:xfrm>
          <a:prstGeom prst="borderCallout3">
            <a:avLst>
              <a:gd name="adj1" fmla="val 97897"/>
              <a:gd name="adj2" fmla="val 2783"/>
              <a:gd name="adj3" fmla="val 99375"/>
              <a:gd name="adj4" fmla="val 2477"/>
              <a:gd name="adj5" fmla="val 98934"/>
              <a:gd name="adj6" fmla="val 2690"/>
              <a:gd name="adj7" fmla="val 220140"/>
              <a:gd name="adj8" fmla="val 1181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a:solidFill>
                  <a:prstClr val="black"/>
                </a:solidFill>
                <a:latin typeface="ＭＳ ゴシック" panose="020B0609070205080204" pitchFamily="49" charset="-128"/>
                <a:ea typeface="ＭＳ ゴシック" panose="020B0609070205080204" pitchFamily="49" charset="-128"/>
              </a:rPr>
              <a:t>年間開催</a:t>
            </a:r>
            <a:r>
              <a:rPr lang="ja-JP" altLang="en-US" sz="1000" dirty="0" smtClean="0">
                <a:solidFill>
                  <a:prstClr val="black"/>
                </a:solidFill>
                <a:latin typeface="ＭＳ ゴシック" panose="020B0609070205080204" pitchFamily="49" charset="-128"/>
                <a:ea typeface="ＭＳ ゴシック" panose="020B0609070205080204" pitchFamily="49" charset="-128"/>
              </a:rPr>
              <a:t>回数：平均</a:t>
            </a:r>
            <a:r>
              <a:rPr lang="en-US" altLang="ja-JP" sz="1000" dirty="0" smtClean="0">
                <a:solidFill>
                  <a:prstClr val="black"/>
                </a:solidFill>
                <a:latin typeface="ＭＳ ゴシック" panose="020B0609070205080204" pitchFamily="49" charset="-128"/>
                <a:ea typeface="ＭＳ ゴシック" panose="020B0609070205080204" pitchFamily="49" charset="-128"/>
              </a:rPr>
              <a:t>207</a:t>
            </a:r>
            <a:r>
              <a:rPr lang="ja-JP" altLang="en-US" sz="1000" dirty="0" smtClean="0">
                <a:solidFill>
                  <a:prstClr val="black"/>
                </a:solidFill>
                <a:latin typeface="ＭＳ ゴシック" panose="020B0609070205080204" pitchFamily="49" charset="-128"/>
                <a:ea typeface="ＭＳ ゴシック" panose="020B0609070205080204" pitchFamily="49" charset="-128"/>
              </a:rPr>
              <a:t>回</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000" dirty="0" smtClean="0">
                <a:solidFill>
                  <a:prstClr val="black"/>
                </a:solidFill>
                <a:latin typeface="ＭＳ ゴシック" panose="020B0609070205080204" pitchFamily="49" charset="-128"/>
                <a:ea typeface="ＭＳ ゴシック" panose="020B0609070205080204" pitchFamily="49" charset="-128"/>
              </a:rPr>
              <a:t>１回あたりの処理件数：平均</a:t>
            </a:r>
            <a:r>
              <a:rPr lang="en-US" altLang="ja-JP" sz="1000" dirty="0" smtClean="0">
                <a:solidFill>
                  <a:prstClr val="black"/>
                </a:solidFill>
                <a:latin typeface="ＭＳ ゴシック" panose="020B0609070205080204" pitchFamily="49" charset="-128"/>
                <a:ea typeface="ＭＳ ゴシック" panose="020B0609070205080204" pitchFamily="49" charset="-128"/>
              </a:rPr>
              <a:t>30.3</a:t>
            </a:r>
            <a:r>
              <a:rPr lang="ja-JP" altLang="en-US" sz="1000" dirty="0" smtClean="0">
                <a:solidFill>
                  <a:prstClr val="black"/>
                </a:solidFill>
                <a:latin typeface="ＭＳ ゴシック" panose="020B0609070205080204" pitchFamily="49" charset="-128"/>
                <a:ea typeface="ＭＳ ゴシック" panose="020B0609070205080204" pitchFamily="49" charset="-128"/>
              </a:rPr>
              <a:t>件</a:t>
            </a:r>
          </a:p>
        </p:txBody>
      </p:sp>
      <p:sp>
        <p:nvSpPr>
          <p:cNvPr id="46" name="正方形/長方形 45"/>
          <p:cNvSpPr/>
          <p:nvPr/>
        </p:nvSpPr>
        <p:spPr bwMode="auto">
          <a:xfrm>
            <a:off x="7059234" y="5789212"/>
            <a:ext cx="2634604" cy="232076"/>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lang="ja-JP" altLang="en-US" sz="1000" dirty="0" smtClean="0">
                <a:solidFill>
                  <a:prstClr val="black"/>
                </a:solidFill>
                <a:latin typeface="ＭＳ ゴシック" panose="020B0609070205080204" pitchFamily="49" charset="-128"/>
                <a:ea typeface="ＭＳ ゴシック" panose="020B0609070205080204" pitchFamily="49" charset="-128"/>
              </a:rPr>
              <a:t>申請から認定までの期間：平均</a:t>
            </a:r>
            <a:r>
              <a:rPr lang="en-US" altLang="ja-JP" sz="1000" dirty="0" smtClean="0">
                <a:solidFill>
                  <a:prstClr val="black"/>
                </a:solidFill>
                <a:latin typeface="ＭＳ ゴシック" panose="020B0609070205080204" pitchFamily="49" charset="-128"/>
                <a:ea typeface="ＭＳ ゴシック" panose="020B0609070205080204" pitchFamily="49" charset="-128"/>
              </a:rPr>
              <a:t>36.5</a:t>
            </a:r>
            <a:r>
              <a:rPr lang="ja-JP" altLang="en-US" sz="1000" dirty="0" smtClean="0">
                <a:solidFill>
                  <a:prstClr val="black"/>
                </a:solidFill>
                <a:latin typeface="ＭＳ ゴシック" panose="020B0609070205080204" pitchFamily="49" charset="-128"/>
                <a:ea typeface="ＭＳ ゴシック" panose="020B0609070205080204" pitchFamily="49" charset="-128"/>
              </a:rPr>
              <a:t>日</a:t>
            </a:r>
          </a:p>
        </p:txBody>
      </p:sp>
      <p:cxnSp>
        <p:nvCxnSpPr>
          <p:cNvPr id="63" name="カギ線コネクタ 62"/>
          <p:cNvCxnSpPr>
            <a:endCxn id="21" idx="2"/>
          </p:cNvCxnSpPr>
          <p:nvPr/>
        </p:nvCxnSpPr>
        <p:spPr bwMode="auto">
          <a:xfrm rot="16200000" flipV="1">
            <a:off x="8318400" y="5293181"/>
            <a:ext cx="992060" cy="2"/>
          </a:xfrm>
          <a:prstGeom prst="bentConnector3">
            <a:avLst>
              <a:gd name="adj1" fmla="val 50000"/>
            </a:avLst>
          </a:prstGeom>
          <a:solidFill>
            <a:schemeClr val="accent1"/>
          </a:solidFill>
          <a:ln w="9525" cap="flat" cmpd="sng" algn="ctr">
            <a:solidFill>
              <a:schemeClr val="tx1"/>
            </a:solidFill>
            <a:prstDash val="solid"/>
            <a:round/>
            <a:headEnd type="none" w="med" len="med"/>
            <a:tailEnd type="oval" w="lg" len="lg"/>
          </a:ln>
          <a:effectLst/>
        </p:spPr>
      </p:cxnSp>
      <p:sp>
        <p:nvSpPr>
          <p:cNvPr id="57" name="正方形/長方形 56"/>
          <p:cNvSpPr/>
          <p:nvPr/>
        </p:nvSpPr>
        <p:spPr bwMode="auto">
          <a:xfrm>
            <a:off x="6123132" y="2312876"/>
            <a:ext cx="546061" cy="2160240"/>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solidFill>
                  <a:prstClr val="black"/>
                </a:solidFill>
              </a:rPr>
              <a:t>一次判定の修正・確定</a:t>
            </a:r>
            <a:endParaRPr lang="en-US" altLang="ja-JP" sz="1600" dirty="0" smtClean="0">
              <a:solidFill>
                <a:prstClr val="black"/>
              </a:solidFill>
            </a:endParaRPr>
          </a:p>
        </p:txBody>
      </p:sp>
      <p:sp>
        <p:nvSpPr>
          <p:cNvPr id="58" name="右矢印 57"/>
          <p:cNvSpPr/>
          <p:nvPr/>
        </p:nvSpPr>
        <p:spPr bwMode="auto">
          <a:xfrm>
            <a:off x="4250922" y="3140968"/>
            <a:ext cx="184390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60" name="右矢印 59"/>
          <p:cNvSpPr/>
          <p:nvPr/>
        </p:nvSpPr>
        <p:spPr bwMode="auto">
          <a:xfrm>
            <a:off x="6669191" y="3140968"/>
            <a:ext cx="390048"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lang="ja-JP" altLang="en-US" sz="1200" dirty="0" smtClean="0">
              <a:solidFill>
                <a:prstClr val="black"/>
              </a:solidFill>
            </a:endParaRPr>
          </a:p>
        </p:txBody>
      </p:sp>
      <p:sp>
        <p:nvSpPr>
          <p:cNvPr id="38" name="角丸四角形吹き出し 37"/>
          <p:cNvSpPr/>
          <p:nvPr/>
        </p:nvSpPr>
        <p:spPr>
          <a:xfrm>
            <a:off x="4445946" y="3637808"/>
            <a:ext cx="507054"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solidFill>
                  <a:prstClr val="white"/>
                </a:solidFill>
              </a:rPr>
              <a:t>審査会資料</a:t>
            </a:r>
            <a:r>
              <a:rPr lang="ja-JP" altLang="en-US" sz="1400" dirty="0" smtClean="0">
                <a:solidFill>
                  <a:prstClr val="white"/>
                </a:solidFill>
              </a:rPr>
              <a:t>の</a:t>
            </a:r>
            <a:r>
              <a:rPr lang="ja-JP" altLang="en-US" sz="1400" dirty="0">
                <a:solidFill>
                  <a:prstClr val="white"/>
                </a:solidFill>
              </a:rPr>
              <a:t>　</a:t>
            </a:r>
            <a:r>
              <a:rPr lang="ja-JP" altLang="en-US" sz="1400" dirty="0" smtClean="0">
                <a:solidFill>
                  <a:prstClr val="white"/>
                </a:solidFill>
              </a:rPr>
              <a:t>　　</a:t>
            </a:r>
            <a:r>
              <a:rPr lang="ja-JP" altLang="en-US" sz="1400" dirty="0">
                <a:solidFill>
                  <a:prstClr val="white"/>
                </a:solidFill>
              </a:rPr>
              <a:t>　</a:t>
            </a:r>
          </a:p>
          <a:p>
            <a:pPr algn="ctr"/>
            <a:r>
              <a:rPr lang="ja-JP" altLang="en-US" sz="1400" dirty="0">
                <a:solidFill>
                  <a:prstClr val="white"/>
                </a:solidFill>
              </a:rPr>
              <a:t>作成・事前送付</a:t>
            </a:r>
          </a:p>
        </p:txBody>
      </p:sp>
      <p:sp>
        <p:nvSpPr>
          <p:cNvPr id="61" name="角丸四角形吹き出し 60"/>
          <p:cNvSpPr/>
          <p:nvPr/>
        </p:nvSpPr>
        <p:spPr>
          <a:xfrm>
            <a:off x="5148027" y="3646967"/>
            <a:ext cx="585063" cy="1409475"/>
          </a:xfrm>
          <a:prstGeom prst="wedgeRoundRectCallout">
            <a:avLst>
              <a:gd name="adj1" fmla="val 7811"/>
              <a:gd name="adj2" fmla="val -62616"/>
              <a:gd name="adj3" fmla="val 16667"/>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zh-TW" altLang="en-US" sz="1400" dirty="0">
                <a:solidFill>
                  <a:prstClr val="black"/>
                </a:solidFill>
                <a:latin typeface="ＭＳ ゴシック" panose="020B0609070205080204" pitchFamily="49" charset="-128"/>
                <a:ea typeface="ＭＳ ゴシック" panose="020B0609070205080204" pitchFamily="49" charset="-128"/>
              </a:rPr>
              <a:t>審査会</a:t>
            </a:r>
            <a:r>
              <a:rPr lang="zh-TW" altLang="en-US" sz="1400" dirty="0" smtClean="0">
                <a:solidFill>
                  <a:prstClr val="black"/>
                </a:solidFill>
                <a:latin typeface="ＭＳ ゴシック" panose="020B0609070205080204" pitchFamily="49" charset="-128"/>
                <a:ea typeface="ＭＳ ゴシック" panose="020B0609070205080204" pitchFamily="49" charset="-128"/>
              </a:rPr>
              <a:t>委員</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zh-TW" altLang="en-US" sz="1400" dirty="0">
                <a:solidFill>
                  <a:prstClr val="black"/>
                </a:solidFill>
                <a:latin typeface="ＭＳ ゴシック" panose="020B0609070205080204" pitchFamily="49" charset="-128"/>
                <a:ea typeface="ＭＳ ゴシック" panose="020B0609070205080204" pitchFamily="49" charset="-128"/>
              </a:rPr>
              <a:t>　</a:t>
            </a:r>
          </a:p>
          <a:p>
            <a:pPr algn="ctr"/>
            <a:r>
              <a:rPr lang="zh-TW" altLang="en-US" sz="1400" dirty="0">
                <a:solidFill>
                  <a:prstClr val="black"/>
                </a:solidFill>
                <a:latin typeface="ＭＳ ゴシック" panose="020B0609070205080204" pitchFamily="49" charset="-128"/>
                <a:ea typeface="ＭＳ ゴシック" panose="020B0609070205080204" pitchFamily="49" charset="-128"/>
              </a:rPr>
              <a:t>資料事前</a:t>
            </a:r>
            <a:r>
              <a:rPr lang="zh-TW" altLang="en-US" sz="1400" dirty="0" smtClean="0">
                <a:solidFill>
                  <a:prstClr val="black"/>
                </a:solidFill>
                <a:latin typeface="ＭＳ ゴシック" panose="020B0609070205080204" pitchFamily="49" charset="-128"/>
                <a:ea typeface="ＭＳ ゴシック" panose="020B0609070205080204" pitchFamily="49" charset="-128"/>
              </a:rPr>
              <a:t>確認</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62" name="角丸四角形吹き出し 61"/>
          <p:cNvSpPr/>
          <p:nvPr/>
        </p:nvSpPr>
        <p:spPr>
          <a:xfrm>
            <a:off x="6560693" y="4697659"/>
            <a:ext cx="607049" cy="914419"/>
          </a:xfrm>
          <a:prstGeom prst="wedgeRoundRectCallout">
            <a:avLst>
              <a:gd name="adj1" fmla="val -1936"/>
              <a:gd name="adj2" fmla="val -684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solidFill>
                  <a:prstClr val="white"/>
                </a:solidFill>
              </a:rPr>
              <a:t>運営</a:t>
            </a:r>
            <a:r>
              <a:rPr lang="ja-JP" altLang="en-US" sz="1400" dirty="0" smtClean="0">
                <a:solidFill>
                  <a:prstClr val="white"/>
                </a:solidFill>
              </a:rPr>
              <a:t>・</a:t>
            </a:r>
            <a:endParaRPr lang="en-US" altLang="ja-JP" sz="1400" dirty="0" smtClean="0">
              <a:solidFill>
                <a:prstClr val="white"/>
              </a:solidFill>
            </a:endParaRPr>
          </a:p>
          <a:p>
            <a:pPr algn="ctr"/>
            <a:r>
              <a:rPr lang="ja-JP" altLang="en-US" sz="1400" dirty="0" smtClean="0">
                <a:solidFill>
                  <a:prstClr val="white"/>
                </a:solidFill>
              </a:rPr>
              <a:t>調整</a:t>
            </a:r>
            <a:endParaRPr lang="ja-JP" altLang="en-US" sz="1400" dirty="0">
              <a:solidFill>
                <a:prstClr val="white"/>
              </a:solidFill>
            </a:endParaRPr>
          </a:p>
        </p:txBody>
      </p:sp>
      <p:sp>
        <p:nvSpPr>
          <p:cNvPr id="71" name="角丸四角形吹き出し 70"/>
          <p:cNvSpPr/>
          <p:nvPr/>
        </p:nvSpPr>
        <p:spPr>
          <a:xfrm>
            <a:off x="350493" y="4092418"/>
            <a:ext cx="589604" cy="1409475"/>
          </a:xfrm>
          <a:prstGeom prst="wedgeRoundRectCallout">
            <a:avLst>
              <a:gd name="adj1" fmla="val 95319"/>
              <a:gd name="adj2" fmla="val -311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zh-TW" altLang="en-US" sz="1400" dirty="0">
                <a:solidFill>
                  <a:prstClr val="white"/>
                </a:solidFill>
                <a:latin typeface="ＭＳ Ｐゴシック" panose="020B0600070205080204" pitchFamily="50" charset="-128"/>
                <a:ea typeface="ＭＳ Ｐゴシック" panose="020B0600070205080204" pitchFamily="50" charset="-128"/>
              </a:rPr>
              <a:t>主治医</a:t>
            </a:r>
            <a:r>
              <a:rPr lang="zh-TW" altLang="en-US" sz="1400" dirty="0" smtClean="0">
                <a:solidFill>
                  <a:prstClr val="white"/>
                </a:solidFill>
                <a:latin typeface="ＭＳ Ｐゴシック" panose="020B0600070205080204" pitchFamily="50" charset="-128"/>
                <a:ea typeface="ＭＳ Ｐゴシック" panose="020B0600070205080204" pitchFamily="50" charset="-128"/>
              </a:rPr>
              <a:t>意見書</a:t>
            </a:r>
            <a:endParaRPr lang="en-US" altLang="zh-TW" sz="1400" dirty="0" smtClean="0">
              <a:solidFill>
                <a:prstClr val="white"/>
              </a:solidFill>
              <a:latin typeface="ＭＳ Ｐゴシック" panose="020B0600070205080204" pitchFamily="50" charset="-128"/>
              <a:ea typeface="ＭＳ Ｐゴシック" panose="020B0600070205080204" pitchFamily="50" charset="-128"/>
            </a:endParaRPr>
          </a:p>
          <a:p>
            <a:pPr algn="ctr"/>
            <a:r>
              <a:rPr lang="zh-TW" altLang="en-US" sz="1400" dirty="0" smtClean="0">
                <a:solidFill>
                  <a:prstClr val="white"/>
                </a:solidFill>
                <a:latin typeface="ＭＳ Ｐゴシック" panose="020B0600070205080204" pitchFamily="50" charset="-128"/>
                <a:ea typeface="ＭＳ Ｐゴシック" panose="020B0600070205080204" pitchFamily="50" charset="-128"/>
              </a:rPr>
              <a:t>作成</a:t>
            </a:r>
            <a:r>
              <a:rPr lang="zh-TW" altLang="en-US" sz="1400" dirty="0">
                <a:solidFill>
                  <a:prstClr val="white"/>
                </a:solidFill>
                <a:latin typeface="ＭＳ Ｐゴシック" panose="020B0600070205080204" pitchFamily="50" charset="-128"/>
                <a:ea typeface="ＭＳ Ｐゴシック" panose="020B0600070205080204" pitchFamily="50" charset="-128"/>
              </a:rPr>
              <a:t>依頼</a:t>
            </a:r>
          </a:p>
        </p:txBody>
      </p:sp>
      <p:sp>
        <p:nvSpPr>
          <p:cNvPr id="74" name="角丸四角形吹き出し 73"/>
          <p:cNvSpPr/>
          <p:nvPr/>
        </p:nvSpPr>
        <p:spPr>
          <a:xfrm>
            <a:off x="2924775" y="3573023"/>
            <a:ext cx="569010"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prstClr val="white"/>
                </a:solidFill>
              </a:rPr>
              <a:t>一次判定ソフト</a:t>
            </a:r>
            <a:endParaRPr lang="en-US" altLang="ja-JP" sz="1400" dirty="0" smtClean="0">
              <a:solidFill>
                <a:prstClr val="white"/>
              </a:solidFill>
            </a:endParaRPr>
          </a:p>
          <a:p>
            <a:pPr algn="ctr"/>
            <a:r>
              <a:rPr lang="ja-JP" altLang="en-US" sz="1400" dirty="0" smtClean="0">
                <a:solidFill>
                  <a:prstClr val="white"/>
                </a:solidFill>
              </a:rPr>
              <a:t>へ入力　　　　　</a:t>
            </a:r>
            <a:endParaRPr lang="ja-JP" altLang="en-US" sz="1400" dirty="0">
              <a:solidFill>
                <a:prstClr val="white"/>
              </a:solidFill>
            </a:endParaRPr>
          </a:p>
        </p:txBody>
      </p:sp>
      <p:sp>
        <p:nvSpPr>
          <p:cNvPr id="78"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en-US" altLang="ja-JP" sz="2800" dirty="0" smtClean="0">
                <a:solidFill>
                  <a:prstClr val="black"/>
                </a:solidFill>
                <a:latin typeface="ＭＳ Ｐゴシック"/>
                <a:ea typeface="ＤＨＰ特太ゴシック体" pitchFamily="2" charset="-128"/>
              </a:rPr>
              <a:t>【</a:t>
            </a:r>
            <a:r>
              <a:rPr lang="ja-JP" altLang="en-US" sz="2800" dirty="0" smtClean="0">
                <a:solidFill>
                  <a:prstClr val="black"/>
                </a:solidFill>
                <a:latin typeface="ＭＳ Ｐゴシック"/>
                <a:ea typeface="ＤＨＰ特太ゴシック体" pitchFamily="2" charset="-128"/>
              </a:rPr>
              <a:t>参考</a:t>
            </a:r>
            <a:r>
              <a:rPr lang="en-US" altLang="ja-JP" sz="2800" dirty="0" smtClean="0">
                <a:solidFill>
                  <a:prstClr val="black"/>
                </a:solidFill>
                <a:latin typeface="ＭＳ Ｐゴシック"/>
                <a:ea typeface="ＤＨＰ特太ゴシック体" pitchFamily="2" charset="-128"/>
              </a:rPr>
              <a:t>】</a:t>
            </a:r>
            <a:r>
              <a:rPr lang="ja-JP" altLang="en-US" sz="2800" smtClean="0">
                <a:solidFill>
                  <a:prstClr val="black"/>
                </a:solidFill>
                <a:latin typeface="ＭＳ Ｐゴシック"/>
                <a:ea typeface="ＤＨＰ特太ゴシック体" pitchFamily="2" charset="-128"/>
              </a:rPr>
              <a:t>現在の要介護</a:t>
            </a:r>
            <a:r>
              <a:rPr lang="ja-JP" altLang="en-US" sz="2800" dirty="0" smtClean="0">
                <a:solidFill>
                  <a:prstClr val="black"/>
                </a:solidFill>
                <a:latin typeface="ＭＳ Ｐゴシック"/>
                <a:ea typeface="ＤＨＰ特太ゴシック体" pitchFamily="2" charset="-128"/>
              </a:rPr>
              <a:t>認定</a:t>
            </a:r>
            <a:r>
              <a:rPr lang="ja-JP" altLang="en-US" sz="2800" dirty="0">
                <a:solidFill>
                  <a:prstClr val="black"/>
                </a:solidFill>
                <a:latin typeface="ＭＳ Ｐゴシック"/>
                <a:ea typeface="ＤＨＰ特太ゴシック体" pitchFamily="2" charset="-128"/>
              </a:rPr>
              <a:t>事務</a:t>
            </a:r>
            <a:r>
              <a:rPr lang="ja-JP" altLang="en-US" sz="2800" dirty="0" smtClean="0">
                <a:solidFill>
                  <a:prstClr val="black"/>
                </a:solidFill>
                <a:latin typeface="ＭＳ Ｐゴシック"/>
                <a:ea typeface="ＤＨＰ特太ゴシック体" pitchFamily="2" charset="-128"/>
              </a:rPr>
              <a:t>の流れと業務量</a:t>
            </a:r>
            <a:endParaRPr lang="ja-JP" altLang="en-US" sz="2800" dirty="0">
              <a:solidFill>
                <a:prstClr val="black"/>
              </a:solidFill>
              <a:latin typeface="ＭＳ Ｐゴシック"/>
              <a:ea typeface="ＤＨＰ特太ゴシック体" pitchFamily="2" charset="-128"/>
            </a:endParaRPr>
          </a:p>
        </p:txBody>
      </p:sp>
      <p:sp>
        <p:nvSpPr>
          <p:cNvPr id="2" name="テキスト ボックス 1"/>
          <p:cNvSpPr txBox="1"/>
          <p:nvPr/>
        </p:nvSpPr>
        <p:spPr>
          <a:xfrm>
            <a:off x="5325373" y="617488"/>
            <a:ext cx="4534168" cy="400110"/>
          </a:xfrm>
          <a:prstGeom prst="rect">
            <a:avLst/>
          </a:prstGeom>
          <a:noFill/>
        </p:spPr>
        <p:txBody>
          <a:bodyPr wrap="square" rtlCol="0">
            <a:spAutoFit/>
          </a:bodyPr>
          <a:lstStyle/>
          <a:p>
            <a:r>
              <a:rPr lang="ja-JP" altLang="en-US" sz="1000" dirty="0" smtClean="0">
                <a:solidFill>
                  <a:prstClr val="black"/>
                </a:solidFill>
              </a:rPr>
              <a:t>出典（事務処理日数）：認定支援ネットワーク（</a:t>
            </a:r>
            <a:r>
              <a:rPr lang="en-US" altLang="ja-JP" sz="1000" dirty="0" smtClean="0">
                <a:solidFill>
                  <a:prstClr val="black"/>
                </a:solidFill>
              </a:rPr>
              <a:t>H26.4</a:t>
            </a:r>
            <a:r>
              <a:rPr lang="ja-JP" altLang="en-US" sz="1000" dirty="0" smtClean="0">
                <a:solidFill>
                  <a:prstClr val="black"/>
                </a:solidFill>
              </a:rPr>
              <a:t>～</a:t>
            </a:r>
            <a:r>
              <a:rPr lang="en-US" altLang="ja-JP" sz="1000" smtClean="0">
                <a:solidFill>
                  <a:prstClr val="black"/>
                </a:solidFill>
              </a:rPr>
              <a:t>H26.12</a:t>
            </a:r>
            <a:r>
              <a:rPr lang="ja-JP" altLang="en-US" sz="1000" dirty="0" smtClean="0">
                <a:solidFill>
                  <a:prstClr val="black"/>
                </a:solidFill>
              </a:rPr>
              <a:t>送信分）</a:t>
            </a:r>
          </a:p>
          <a:p>
            <a:r>
              <a:rPr lang="ja-JP" altLang="en-US" sz="1000" dirty="0" smtClean="0">
                <a:solidFill>
                  <a:prstClr val="black"/>
                </a:solidFill>
              </a:rPr>
              <a:t>出典（その他）：平成</a:t>
            </a:r>
            <a:r>
              <a:rPr lang="en-US" altLang="ja-JP" sz="1000" dirty="0" smtClean="0">
                <a:solidFill>
                  <a:prstClr val="black"/>
                </a:solidFill>
              </a:rPr>
              <a:t>25</a:t>
            </a:r>
            <a:r>
              <a:rPr lang="ja-JP" altLang="en-US" sz="1000" dirty="0" smtClean="0">
                <a:solidFill>
                  <a:prstClr val="black"/>
                </a:solidFill>
              </a:rPr>
              <a:t>年要介護認定業務の実施方法に関する調査研究</a:t>
            </a:r>
            <a:endParaRPr lang="ja-JP" altLang="en-US" sz="1000" dirty="0">
              <a:solidFill>
                <a:prstClr val="black"/>
              </a:solidFill>
            </a:endParaRPr>
          </a:p>
        </p:txBody>
      </p:sp>
      <p:sp>
        <p:nvSpPr>
          <p:cNvPr id="44" name="線吹き出し 3 (枠付き) 43"/>
          <p:cNvSpPr/>
          <p:nvPr/>
        </p:nvSpPr>
        <p:spPr bwMode="auto">
          <a:xfrm>
            <a:off x="1160321" y="1071418"/>
            <a:ext cx="2769310" cy="205281"/>
          </a:xfrm>
          <a:prstGeom prst="borderCallout3">
            <a:avLst>
              <a:gd name="adj1" fmla="val 94450"/>
              <a:gd name="adj2" fmla="val 22175"/>
              <a:gd name="adj3" fmla="val 201786"/>
              <a:gd name="adj4" fmla="val 22039"/>
              <a:gd name="adj5" fmla="val 213475"/>
              <a:gd name="adj6" fmla="val 22108"/>
              <a:gd name="adj7" fmla="val 645824"/>
              <a:gd name="adj8" fmla="val 2022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solidFill>
                  <a:prstClr val="black"/>
                </a:solidFill>
                <a:latin typeface="ＭＳ ゴシック" panose="020B0609070205080204" pitchFamily="49" charset="-128"/>
                <a:ea typeface="ＭＳ ゴシック" panose="020B0609070205080204" pitchFamily="49" charset="-128"/>
              </a:rPr>
              <a:t>調査依頼から実施までの期間：平均</a:t>
            </a:r>
            <a:r>
              <a:rPr lang="en-US" altLang="ja-JP" sz="1000" dirty="0">
                <a:solidFill>
                  <a:prstClr val="black"/>
                </a:solidFill>
                <a:latin typeface="ＭＳ ゴシック" panose="020B0609070205080204" pitchFamily="49" charset="-128"/>
                <a:ea typeface="ＭＳ ゴシック" panose="020B0609070205080204" pitchFamily="49" charset="-128"/>
              </a:rPr>
              <a:t>9</a:t>
            </a:r>
            <a:r>
              <a:rPr lang="en-US" altLang="ja-JP" sz="1000" dirty="0" smtClean="0">
                <a:solidFill>
                  <a:prstClr val="black"/>
                </a:solidFill>
                <a:latin typeface="ＭＳ ゴシック" panose="020B0609070205080204" pitchFamily="49" charset="-128"/>
                <a:ea typeface="ＭＳ ゴシック" panose="020B0609070205080204" pitchFamily="49" charset="-128"/>
              </a:rPr>
              <a:t>.6</a:t>
            </a:r>
            <a:r>
              <a:rPr lang="ja-JP" altLang="en-US" sz="1000" dirty="0" smtClean="0">
                <a:solidFill>
                  <a:prstClr val="black"/>
                </a:solidFill>
                <a:latin typeface="ＭＳ ゴシック" panose="020B0609070205080204" pitchFamily="49" charset="-128"/>
                <a:ea typeface="ＭＳ ゴシック" panose="020B0609070205080204" pitchFamily="49" charset="-128"/>
              </a:rPr>
              <a:t>日</a:t>
            </a:r>
          </a:p>
        </p:txBody>
      </p:sp>
      <p:sp>
        <p:nvSpPr>
          <p:cNvPr id="45" name="正方形/長方形 44"/>
          <p:cNvSpPr/>
          <p:nvPr/>
        </p:nvSpPr>
        <p:spPr bwMode="auto">
          <a:xfrm>
            <a:off x="3675525" y="5779134"/>
            <a:ext cx="2944484" cy="218389"/>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lang="ja-JP" altLang="en-US" sz="1000" dirty="0" smtClean="0">
                <a:solidFill>
                  <a:prstClr val="black"/>
                </a:solidFill>
                <a:latin typeface="ＭＳ ゴシック" panose="020B0609070205080204" pitchFamily="49" charset="-128"/>
                <a:ea typeface="ＭＳ ゴシック" panose="020B0609070205080204" pitchFamily="49" charset="-128"/>
              </a:rPr>
              <a:t>審査会同席のための時間外勤務：</a:t>
            </a:r>
            <a:r>
              <a:rPr lang="en-US" altLang="ja-JP" sz="1000" dirty="0" smtClean="0">
                <a:solidFill>
                  <a:prstClr val="black"/>
                </a:solidFill>
                <a:latin typeface="ＭＳ ゴシック" panose="020B0609070205080204" pitchFamily="49" charset="-128"/>
                <a:ea typeface="ＭＳ ゴシック" panose="020B0609070205080204" pitchFamily="49" charset="-128"/>
              </a:rPr>
              <a:t>1.9</a:t>
            </a:r>
            <a:r>
              <a:rPr lang="ja-JP" altLang="en-US" sz="1000" dirty="0" smtClean="0">
                <a:solidFill>
                  <a:prstClr val="black"/>
                </a:solidFill>
                <a:latin typeface="ＭＳ ゴシック" panose="020B0609070205080204" pitchFamily="49" charset="-128"/>
                <a:ea typeface="ＭＳ ゴシック" panose="020B0609070205080204" pitchFamily="49" charset="-128"/>
              </a:rPr>
              <a:t>時間</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週</a:t>
            </a:r>
          </a:p>
        </p:txBody>
      </p:sp>
      <p:cxnSp>
        <p:nvCxnSpPr>
          <p:cNvPr id="48" name="カギ線コネクタ 47"/>
          <p:cNvCxnSpPr>
            <a:stCxn id="45" idx="3"/>
          </p:cNvCxnSpPr>
          <p:nvPr/>
        </p:nvCxnSpPr>
        <p:spPr bwMode="auto">
          <a:xfrm flipV="1">
            <a:off x="6620006" y="5501888"/>
            <a:ext cx="161503" cy="386434"/>
          </a:xfrm>
          <a:prstGeom prst="bentConnector2">
            <a:avLst/>
          </a:prstGeom>
          <a:solidFill>
            <a:schemeClr val="accent1"/>
          </a:solidFill>
          <a:ln w="9525" cap="flat" cmpd="sng" algn="ctr">
            <a:solidFill>
              <a:schemeClr val="tx1"/>
            </a:solidFill>
            <a:prstDash val="solid"/>
            <a:round/>
            <a:headEnd type="none" w="med" len="med"/>
            <a:tailEnd type="oval" w="lg" len="lg"/>
          </a:ln>
          <a:effectLst/>
        </p:spPr>
      </p:cxnSp>
      <p:sp>
        <p:nvSpPr>
          <p:cNvPr id="4" name="スライド番号プレースホルダー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14</a:t>
            </a:fld>
            <a:endParaRPr lang="ja-JP" altLang="en-US">
              <a:solidFill>
                <a:prstClr val="black">
                  <a:tint val="75000"/>
                </a:prstClr>
              </a:solidFill>
            </a:endParaRPr>
          </a:p>
        </p:txBody>
      </p:sp>
    </p:spTree>
    <p:extLst>
      <p:ext uri="{BB962C8B-B14F-4D97-AF65-F5344CB8AC3E}">
        <p14:creationId xmlns:p14="http://schemas.microsoft.com/office/powerpoint/2010/main" val="113329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4019" y="3136613"/>
            <a:ext cx="9417963"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２　</a:t>
            </a:r>
            <a:r>
              <a:rPr lang="ja-JP" altLang="en-US" sz="3200" dirty="0">
                <a:latin typeface="HG丸ｺﾞｼｯｸM-PRO" pitchFamily="50" charset="-128"/>
                <a:ea typeface="HG丸ｺﾞｼｯｸM-PRO" pitchFamily="50" charset="-128"/>
              </a:rPr>
              <a:t>要介護認定データの提出義務化に</a:t>
            </a:r>
            <a:r>
              <a:rPr lang="ja-JP" altLang="en-US" sz="3200" dirty="0" smtClean="0">
                <a:latin typeface="HG丸ｺﾞｼｯｸM-PRO" pitchFamily="50" charset="-128"/>
                <a:ea typeface="HG丸ｺﾞｼｯｸM-PRO" pitchFamily="50" charset="-128"/>
              </a:rPr>
              <a:t>ついて</a:t>
            </a:r>
            <a:endParaRPr lang="ja-JP" altLang="en-US"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9770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3"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solidFill>
                <a:prstClr val="black"/>
              </a:solidFill>
              <a:latin typeface="ＭＳ ゴシック" pitchFamily="49" charset="-128"/>
              <a:ea typeface="ＭＳ ゴシック" pitchFamily="49" charset="-128"/>
            </a:endParaRPr>
          </a:p>
          <a:p>
            <a:pPr indent="-1080000">
              <a:lnSpc>
                <a:spcPts val="2400"/>
              </a:lnSpc>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保険制度の見直しに関する</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意見（抄）　（平成２８年１２月９日</a:t>
            </a:r>
            <a:r>
              <a:rPr lang="zh-TW"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社会保障審議会介護保険部会</a:t>
            </a:r>
            <a:r>
              <a:rPr lang="zh-TW"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400"/>
              </a:lnSpc>
            </a:pP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400"/>
              </a:lnSpc>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包括ケアシステムの深化・推進</a:t>
            </a:r>
          </a:p>
          <a:p>
            <a:pPr indent="-1080000">
              <a:lnSpc>
                <a:spcPts val="24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１．自立支援・介護予防に向けた取り組みの推進</a:t>
            </a:r>
          </a:p>
          <a:p>
            <a:pPr indent="-1080000">
              <a:lnSpc>
                <a:spcPts val="2400"/>
              </a:lnSpc>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保険者</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等による地域分析と</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に基づく地域課題の分析</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市町村や都道府県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の介護保険</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の作成、実施及び評価、並びに国民</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の介護</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保険事業の運営に関する実情の把握に資するため、保険者による地域の実態把握</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分析のための基盤を整備することが適当である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際、評価指標にかかるもの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を含め</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について、市町村及び都道府県に過度な事務負担が生じないよう、</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国に</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おいて、全国の市町村及び都道府県が活用できるシステムを構築するなど環境を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整備して</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いくことが重要である。</a:t>
            </a: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には、</a:t>
            </a: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による国に対する介護給付費や</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要介護認定等に関するデータの提出を</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義務づける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とともに、</a:t>
            </a: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は、市町村から提供されるデータを集計・分析し、地域包括ケア「見える化」</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通じて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・市町村の地域分析に資するようなデータ（地域差に関する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を含む。）を提供する</a:t>
            </a:r>
          </a:p>
          <a:p>
            <a:pPr>
              <a:lnSpc>
                <a:spcPts val="24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国は、「見える化」を広く国民に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周知させる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ための広報などを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進めること</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適当である。</a:t>
            </a:r>
            <a:endPar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要介護認定データの提出義務化について</a:t>
            </a:r>
            <a:endParaRPr lang="ja-JP" altLang="en-US" sz="2800" dirty="0">
              <a:solidFill>
                <a:prstClr val="black"/>
              </a:solidFill>
              <a:latin typeface="ＭＳ Ｐゴシック"/>
              <a:ea typeface="ＤＨＰ特太ゴシック体" pitchFamily="2" charset="-128"/>
            </a:endParaRP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166460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8455" y="4369997"/>
            <a:ext cx="1716191" cy="1601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正方形/長方形 62"/>
          <p:cNvSpPr/>
          <p:nvPr/>
        </p:nvSpPr>
        <p:spPr>
          <a:xfrm>
            <a:off x="39266" y="2203331"/>
            <a:ext cx="1716191" cy="1622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5577883" y="2222829"/>
            <a:ext cx="1716191" cy="4125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13973" y="4100490"/>
            <a:ext cx="1365152" cy="5348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70C0"/>
                </a:solidFill>
              </a:rPr>
              <a:t>事業所</a:t>
            </a:r>
            <a:endParaRPr lang="ja-JP" altLang="en-US" b="1" dirty="0">
              <a:solidFill>
                <a:srgbClr val="0070C0"/>
              </a:solidFill>
            </a:endParaRPr>
          </a:p>
        </p:txBody>
      </p:sp>
      <p:sp>
        <p:nvSpPr>
          <p:cNvPr id="9" name="正方形/長方形 8"/>
          <p:cNvSpPr/>
          <p:nvPr/>
        </p:nvSpPr>
        <p:spPr>
          <a:xfrm>
            <a:off x="214786" y="1955385"/>
            <a:ext cx="1365152" cy="5348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70C0"/>
                </a:solidFill>
              </a:rPr>
              <a:t>市区町村</a:t>
            </a:r>
            <a:endParaRPr lang="ja-JP" altLang="en-US" b="1" dirty="0">
              <a:solidFill>
                <a:srgbClr val="0070C0"/>
              </a:solidFill>
            </a:endParaRPr>
          </a:p>
        </p:txBody>
      </p:sp>
      <p:sp>
        <p:nvSpPr>
          <p:cNvPr id="11" name="正方形/長方形 10"/>
          <p:cNvSpPr/>
          <p:nvPr/>
        </p:nvSpPr>
        <p:spPr>
          <a:xfrm>
            <a:off x="5772903" y="1811369"/>
            <a:ext cx="1365152" cy="7920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厚生労働省</a:t>
            </a:r>
            <a:endParaRPr lang="en-US" altLang="ja-JP" sz="1600" b="1" dirty="0" smtClean="0">
              <a:solidFill>
                <a:srgbClr val="0070C0"/>
              </a:solidFill>
            </a:endParaRPr>
          </a:p>
          <a:p>
            <a:pPr algn="ctr"/>
            <a:r>
              <a:rPr lang="ja-JP" altLang="en-US" sz="1600" b="1" dirty="0" smtClean="0">
                <a:solidFill>
                  <a:srgbClr val="0070C0"/>
                </a:solidFill>
              </a:rPr>
              <a:t>「</a:t>
            </a:r>
            <a:r>
              <a:rPr lang="ja-JP" altLang="en-US" sz="1600" b="1" dirty="0" smtClean="0">
                <a:solidFill>
                  <a:srgbClr val="0070C0"/>
                </a:solidFill>
                <a:latin typeface="ＭＳ Ｐゴシック" panose="020B0600070205080204" pitchFamily="50" charset="-128"/>
              </a:rPr>
              <a:t>介護</a:t>
            </a:r>
            <a:r>
              <a:rPr lang="en-US" altLang="ja-JP" sz="1600" b="1" dirty="0" smtClean="0">
                <a:solidFill>
                  <a:srgbClr val="0070C0"/>
                </a:solidFill>
                <a:latin typeface="ＭＳ Ｐゴシック" panose="020B0600070205080204" pitchFamily="50" charset="-128"/>
              </a:rPr>
              <a:t>DB</a:t>
            </a:r>
            <a:r>
              <a:rPr lang="ja-JP" altLang="en-US" sz="1600" b="1" dirty="0" smtClean="0">
                <a:solidFill>
                  <a:srgbClr val="0070C0"/>
                </a:solidFill>
              </a:rPr>
              <a:t>」</a:t>
            </a:r>
            <a:endParaRPr lang="ja-JP" altLang="en-US" sz="1600" b="1" dirty="0">
              <a:solidFill>
                <a:srgbClr val="0070C0"/>
              </a:solidFill>
            </a:endParaRPr>
          </a:p>
        </p:txBody>
      </p:sp>
      <p:sp>
        <p:nvSpPr>
          <p:cNvPr id="13" name="正方形/長方形 12"/>
          <p:cNvSpPr/>
          <p:nvPr/>
        </p:nvSpPr>
        <p:spPr>
          <a:xfrm>
            <a:off x="214786" y="2891489"/>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33CC"/>
                </a:solidFill>
              </a:rPr>
              <a:t>要介護認定データ</a:t>
            </a:r>
            <a:endParaRPr lang="ja-JP" altLang="en-US" sz="1600" b="1" dirty="0">
              <a:solidFill>
                <a:srgbClr val="FF33CC"/>
              </a:solidFill>
            </a:endParaRPr>
          </a:p>
        </p:txBody>
      </p:sp>
      <p:sp>
        <p:nvSpPr>
          <p:cNvPr id="16" name="AutoShape 34"/>
          <p:cNvSpPr>
            <a:spLocks noChangeArrowheads="1"/>
          </p:cNvSpPr>
          <p:nvPr/>
        </p:nvSpPr>
        <p:spPr bwMode="auto">
          <a:xfrm>
            <a:off x="4563771" y="2207414"/>
            <a:ext cx="386595" cy="3690736"/>
          </a:xfrm>
          <a:prstGeom prst="bevel">
            <a:avLst>
              <a:gd name="adj" fmla="val 12500"/>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00" b="1" dirty="0">
                <a:solidFill>
                  <a:srgbClr val="000000"/>
                </a:solidFill>
                <a:latin typeface="Arial" charset="0"/>
              </a:rPr>
              <a:t>匿</a:t>
            </a:r>
          </a:p>
          <a:p>
            <a:pPr algn="ctr" eaLnBrk="1" hangingPunct="1">
              <a:spcBef>
                <a:spcPct val="0"/>
              </a:spcBef>
              <a:buFontTx/>
              <a:buNone/>
            </a:pPr>
            <a:r>
              <a:rPr lang="ja-JP" altLang="en-US" sz="1800" b="1" dirty="0">
                <a:solidFill>
                  <a:srgbClr val="000000"/>
                </a:solidFill>
                <a:latin typeface="Arial" charset="0"/>
              </a:rPr>
              <a:t>名</a:t>
            </a:r>
          </a:p>
          <a:p>
            <a:pPr algn="ctr" eaLnBrk="1" hangingPunct="1">
              <a:spcBef>
                <a:spcPct val="0"/>
              </a:spcBef>
              <a:buFontTx/>
              <a:buNone/>
            </a:pPr>
            <a:r>
              <a:rPr lang="ja-JP" altLang="en-US" sz="1800" b="1" dirty="0">
                <a:solidFill>
                  <a:srgbClr val="000000"/>
                </a:solidFill>
                <a:latin typeface="Arial" charset="0"/>
              </a:rPr>
              <a:t>化</a:t>
            </a:r>
          </a:p>
        </p:txBody>
      </p:sp>
      <p:sp>
        <p:nvSpPr>
          <p:cNvPr id="18" name="右矢印 17"/>
          <p:cNvSpPr/>
          <p:nvPr/>
        </p:nvSpPr>
        <p:spPr>
          <a:xfrm>
            <a:off x="5031821" y="2222166"/>
            <a:ext cx="468052" cy="441599"/>
          </a:xfrm>
          <a:prstGeom prst="rightArrow">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正方形/長方形 20"/>
          <p:cNvSpPr/>
          <p:nvPr/>
        </p:nvSpPr>
        <p:spPr>
          <a:xfrm>
            <a:off x="3528001" y="2319060"/>
            <a:ext cx="393492" cy="24780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2962007" y="2319197"/>
            <a:ext cx="393492"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396013" y="2319197"/>
            <a:ext cx="393492"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733899" y="2963497"/>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33CC"/>
                </a:solidFill>
              </a:rPr>
              <a:t>要介護認定データ</a:t>
            </a:r>
            <a:endParaRPr lang="ja-JP" altLang="en-US" sz="1600" b="1" dirty="0">
              <a:solidFill>
                <a:srgbClr val="FF33CC"/>
              </a:solidFill>
            </a:endParaRPr>
          </a:p>
        </p:txBody>
      </p:sp>
      <p:sp>
        <p:nvSpPr>
          <p:cNvPr id="33" name="正方形/長方形 32"/>
          <p:cNvSpPr/>
          <p:nvPr/>
        </p:nvSpPr>
        <p:spPr>
          <a:xfrm>
            <a:off x="5772903" y="4990951"/>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33CC"/>
                </a:solidFill>
              </a:rPr>
              <a:t>介護保険レセプトデータ</a:t>
            </a:r>
            <a:endParaRPr lang="ja-JP" altLang="en-US" sz="1600" b="1" dirty="0">
              <a:solidFill>
                <a:srgbClr val="FF33CC"/>
              </a:solidFill>
            </a:endParaRPr>
          </a:p>
        </p:txBody>
      </p:sp>
      <p:sp>
        <p:nvSpPr>
          <p:cNvPr id="36" name="等号 35"/>
          <p:cNvSpPr/>
          <p:nvPr/>
        </p:nvSpPr>
        <p:spPr>
          <a:xfrm rot="16200000">
            <a:off x="5512499" y="3934984"/>
            <a:ext cx="1846962" cy="624073"/>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44" name="正方形/長方形 43"/>
          <p:cNvSpPr/>
          <p:nvPr/>
        </p:nvSpPr>
        <p:spPr>
          <a:xfrm>
            <a:off x="1830019" y="2319197"/>
            <a:ext cx="393492"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a:off x="1797021" y="5403820"/>
            <a:ext cx="348481"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 name="グループ化 4"/>
          <p:cNvGrpSpPr/>
          <p:nvPr/>
        </p:nvGrpSpPr>
        <p:grpSpPr>
          <a:xfrm>
            <a:off x="2301519" y="4136443"/>
            <a:ext cx="1950217" cy="1855378"/>
            <a:chOff x="3797914" y="3503433"/>
            <a:chExt cx="1800200" cy="1780100"/>
          </a:xfrm>
        </p:grpSpPr>
        <p:sp>
          <p:nvSpPr>
            <p:cNvPr id="62" name="正方形/長方形 61"/>
            <p:cNvSpPr/>
            <p:nvPr/>
          </p:nvSpPr>
          <p:spPr>
            <a:xfrm>
              <a:off x="3797914" y="3747483"/>
              <a:ext cx="1584176" cy="1536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977934" y="3503433"/>
              <a:ext cx="1260140" cy="5348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国保連合会</a:t>
              </a:r>
              <a:endParaRPr lang="ja-JP" altLang="en-US" sz="1600" b="1" dirty="0">
                <a:solidFill>
                  <a:srgbClr val="0070C0"/>
                </a:solidFill>
              </a:endParaRPr>
            </a:p>
          </p:txBody>
        </p:sp>
        <p:pic>
          <p:nvPicPr>
            <p:cNvPr id="1033" name="Picture 9"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730" y="4396044"/>
              <a:ext cx="545264" cy="556646"/>
            </a:xfrm>
            <a:prstGeom prst="rect">
              <a:avLst/>
            </a:prstGeom>
            <a:noFill/>
            <a:extLst>
              <a:ext uri="{909E8E84-426E-40DD-AFC4-6F175D3DCCD1}">
                <a14:hiddenFill xmlns:a14="http://schemas.microsoft.com/office/drawing/2010/main">
                  <a:solidFill>
                    <a:srgbClr val="FFFFFF"/>
                  </a:solidFill>
                </a14:hiddenFill>
              </a:ext>
            </a:extLst>
          </p:spPr>
        </p:pic>
        <p:sp>
          <p:nvSpPr>
            <p:cNvPr id="60" name="角丸四角形 59"/>
            <p:cNvSpPr/>
            <p:nvPr/>
          </p:nvSpPr>
          <p:spPr>
            <a:xfrm>
              <a:off x="4500823" y="4323377"/>
              <a:ext cx="1097291" cy="6897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smtClean="0">
                  <a:solidFill>
                    <a:prstClr val="black"/>
                  </a:solidFill>
                </a:rPr>
                <a:t>・審査</a:t>
              </a:r>
              <a:endParaRPr lang="en-US" altLang="ja-JP" sz="1200" b="1" dirty="0" smtClean="0">
                <a:solidFill>
                  <a:prstClr val="black"/>
                </a:solidFill>
              </a:endParaRPr>
            </a:p>
            <a:p>
              <a:pPr>
                <a:defRPr/>
              </a:pPr>
              <a:r>
                <a:rPr lang="ja-JP" altLang="en-US" sz="1200" b="1" dirty="0" smtClean="0">
                  <a:solidFill>
                    <a:prstClr val="black"/>
                  </a:solidFill>
                </a:rPr>
                <a:t>・支払</a:t>
              </a:r>
              <a:endParaRPr lang="ja-JP" altLang="en-US" sz="1200" b="1" dirty="0">
                <a:solidFill>
                  <a:prstClr val="black"/>
                </a:solidFill>
              </a:endParaRPr>
            </a:p>
          </p:txBody>
        </p:sp>
      </p:grpSp>
      <p:sp>
        <p:nvSpPr>
          <p:cNvPr id="51" name="正方形/長方形 50"/>
          <p:cNvSpPr/>
          <p:nvPr/>
        </p:nvSpPr>
        <p:spPr>
          <a:xfrm>
            <a:off x="4093995" y="2319197"/>
            <a:ext cx="393492"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6737945" y="3683577"/>
            <a:ext cx="400110" cy="1184100"/>
          </a:xfrm>
          <a:prstGeom prst="rect">
            <a:avLst/>
          </a:prstGeom>
          <a:noFill/>
        </p:spPr>
        <p:txBody>
          <a:bodyPr vert="eaVert" wrap="square" rtlCol="0">
            <a:spAutoFit/>
          </a:bodyPr>
          <a:lstStyle/>
          <a:p>
            <a:r>
              <a:rPr lang="ja-JP" altLang="en-US" sz="1400" b="1" dirty="0" smtClean="0">
                <a:solidFill>
                  <a:prstClr val="black"/>
                </a:solidFill>
              </a:rPr>
              <a:t>データを連結</a:t>
            </a:r>
            <a:endParaRPr lang="ja-JP" altLang="en-US" sz="1400" b="1" dirty="0">
              <a:solidFill>
                <a:prstClr val="black"/>
              </a:solidFill>
            </a:endParaRPr>
          </a:p>
        </p:txBody>
      </p:sp>
      <p:sp>
        <p:nvSpPr>
          <p:cNvPr id="41" name="タイトル 1"/>
          <p:cNvSpPr txBox="1">
            <a:spLocks/>
          </p:cNvSpPr>
          <p:nvPr/>
        </p:nvSpPr>
        <p:spPr>
          <a:xfrm>
            <a:off x="68120" y="44624"/>
            <a:ext cx="9769760"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介護保険総合データベースの収集経路</a:t>
            </a:r>
          </a:p>
        </p:txBody>
      </p:sp>
      <p:sp>
        <p:nvSpPr>
          <p:cNvPr id="49" name="正方形/長方形 48"/>
          <p:cNvSpPr/>
          <p:nvPr/>
        </p:nvSpPr>
        <p:spPr>
          <a:xfrm>
            <a:off x="213973" y="4979721"/>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33CC"/>
                </a:solidFill>
              </a:rPr>
              <a:t>介護保険レセプトデータ</a:t>
            </a:r>
            <a:endParaRPr lang="ja-JP" altLang="en-US" sz="1600" b="1" dirty="0">
              <a:solidFill>
                <a:srgbClr val="FF33CC"/>
              </a:solidFill>
            </a:endParaRPr>
          </a:p>
        </p:txBody>
      </p:sp>
      <p:sp>
        <p:nvSpPr>
          <p:cNvPr id="56" name="正方形/長方形 55"/>
          <p:cNvSpPr/>
          <p:nvPr/>
        </p:nvSpPr>
        <p:spPr>
          <a:xfrm>
            <a:off x="4093995" y="5390151"/>
            <a:ext cx="393492" cy="2748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9" name="右矢印 58"/>
          <p:cNvSpPr/>
          <p:nvPr/>
        </p:nvSpPr>
        <p:spPr>
          <a:xfrm>
            <a:off x="5031821" y="5280156"/>
            <a:ext cx="468052" cy="494858"/>
          </a:xfrm>
          <a:prstGeom prst="rightArrow">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四角形吹き出し 7"/>
          <p:cNvSpPr/>
          <p:nvPr/>
        </p:nvSpPr>
        <p:spPr>
          <a:xfrm>
            <a:off x="2846766" y="943402"/>
            <a:ext cx="2323037" cy="757409"/>
          </a:xfrm>
          <a:prstGeom prst="wedgeRectCallout">
            <a:avLst>
              <a:gd name="adj1" fmla="val -42673"/>
              <a:gd name="adj2" fmla="val 1136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義務化</a:t>
            </a:r>
          </a:p>
        </p:txBody>
      </p:sp>
      <p:sp>
        <p:nvSpPr>
          <p:cNvPr id="40" name="四角形吹き出し 39"/>
          <p:cNvSpPr/>
          <p:nvPr/>
        </p:nvSpPr>
        <p:spPr>
          <a:xfrm>
            <a:off x="2067493" y="2776946"/>
            <a:ext cx="2323037" cy="292014"/>
          </a:xfrm>
          <a:prstGeom prst="wedgeRectCallout">
            <a:avLst>
              <a:gd name="adj1" fmla="val -53593"/>
              <a:gd name="adj2" fmla="val -12714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現状；インターネット経由</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四角形吹き出し 42"/>
          <p:cNvSpPr/>
          <p:nvPr/>
        </p:nvSpPr>
        <p:spPr>
          <a:xfrm>
            <a:off x="1671018" y="6187418"/>
            <a:ext cx="2111852" cy="625958"/>
          </a:xfrm>
          <a:prstGeom prst="wedgeRectCallout">
            <a:avLst>
              <a:gd name="adj1" fmla="val -35367"/>
              <a:gd name="adj2" fmla="val -15657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現状；インターネット・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広域イーサネット経由</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は磁気媒体等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カギ線コネクタ 11"/>
          <p:cNvCxnSpPr>
            <a:stCxn id="2" idx="3"/>
            <a:endCxn id="57" idx="1"/>
          </p:cNvCxnSpPr>
          <p:nvPr/>
        </p:nvCxnSpPr>
        <p:spPr>
          <a:xfrm flipV="1">
            <a:off x="7138055" y="2063397"/>
            <a:ext cx="1071808" cy="2212230"/>
          </a:xfrm>
          <a:prstGeom prst="bentConnector3">
            <a:avLst>
              <a:gd name="adj1" fmla="val 50000"/>
            </a:avLst>
          </a:prstGeom>
          <a:ln w="57150">
            <a:tailEnd type="arrow"/>
          </a:ln>
        </p:spPr>
        <p:style>
          <a:lnRef idx="2">
            <a:schemeClr val="accent3"/>
          </a:lnRef>
          <a:fillRef idx="0">
            <a:schemeClr val="accent3"/>
          </a:fillRef>
          <a:effectRef idx="1">
            <a:schemeClr val="accent3"/>
          </a:effectRef>
          <a:fontRef idx="minor">
            <a:schemeClr val="tx1"/>
          </a:fontRef>
        </p:style>
      </p:cxnSp>
      <p:pic>
        <p:nvPicPr>
          <p:cNvPr id="1026" name="Picture 2" descr="C:\Users\MKRYC\Downloads\grap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346" y="3297239"/>
            <a:ext cx="1954282" cy="12180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KRYC\Downloads\graph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0973" y="4897738"/>
            <a:ext cx="1954282" cy="121805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605295" y="6101655"/>
            <a:ext cx="2146742" cy="246221"/>
          </a:xfrm>
          <a:prstGeom prst="rect">
            <a:avLst/>
          </a:prstGeom>
          <a:noFill/>
        </p:spPr>
        <p:txBody>
          <a:bodyPr wrap="none" rtlCol="0">
            <a:spAutoFit/>
          </a:bodyPr>
          <a:lstStyle/>
          <a:p>
            <a:r>
              <a:rPr lang="ja-JP" altLang="en-US" sz="1000" dirty="0" smtClean="0">
                <a:solidFill>
                  <a:prstClr val="black"/>
                </a:solidFill>
              </a:rPr>
              <a:t>第一号被保険者１人あたり給付月額</a:t>
            </a:r>
            <a:endParaRPr lang="ja-JP" altLang="en-US" sz="1000" dirty="0">
              <a:solidFill>
                <a:prstClr val="black"/>
              </a:solidFill>
            </a:endParaRPr>
          </a:p>
        </p:txBody>
      </p:sp>
      <p:sp>
        <p:nvSpPr>
          <p:cNvPr id="58" name="テキスト ボックス 57"/>
          <p:cNvSpPr txBox="1"/>
          <p:nvPr/>
        </p:nvSpPr>
        <p:spPr>
          <a:xfrm>
            <a:off x="7783434" y="4445471"/>
            <a:ext cx="1851789" cy="246221"/>
          </a:xfrm>
          <a:prstGeom prst="rect">
            <a:avLst/>
          </a:prstGeom>
          <a:noFill/>
        </p:spPr>
        <p:txBody>
          <a:bodyPr wrap="none" rtlCol="0">
            <a:spAutoFit/>
          </a:bodyPr>
          <a:lstStyle/>
          <a:p>
            <a:r>
              <a:rPr lang="ja-JP" altLang="en-US" sz="1000" dirty="0" smtClean="0">
                <a:solidFill>
                  <a:prstClr val="black"/>
                </a:solidFill>
              </a:rPr>
              <a:t>調整済み認定率（要介護度別）</a:t>
            </a:r>
            <a:endParaRPr lang="ja-JP" altLang="en-US" sz="1000" dirty="0">
              <a:solidFill>
                <a:prstClr val="black"/>
              </a:solidFill>
            </a:endParaRPr>
          </a:p>
        </p:txBody>
      </p:sp>
      <p:sp>
        <p:nvSpPr>
          <p:cNvPr id="61" name="正方形/長方形 60"/>
          <p:cNvSpPr/>
          <p:nvPr/>
        </p:nvSpPr>
        <p:spPr>
          <a:xfrm>
            <a:off x="7605296" y="2328292"/>
            <a:ext cx="2264057" cy="41250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8209863" y="1667353"/>
            <a:ext cx="1501667" cy="7920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9BBB59">
                    <a:lumMod val="50000"/>
                  </a:srgbClr>
                </a:solidFill>
              </a:rPr>
              <a:t>地域包括ケア</a:t>
            </a:r>
            <a:endParaRPr lang="en-US" altLang="ja-JP" sz="1600" b="1" dirty="0" smtClean="0">
              <a:solidFill>
                <a:srgbClr val="9BBB59">
                  <a:lumMod val="50000"/>
                </a:srgbClr>
              </a:solidFill>
            </a:endParaRPr>
          </a:p>
          <a:p>
            <a:pPr algn="ctr"/>
            <a:r>
              <a:rPr lang="ja-JP" altLang="en-US" sz="1600" b="1" dirty="0" smtClean="0">
                <a:solidFill>
                  <a:srgbClr val="9BBB59">
                    <a:lumMod val="50000"/>
                  </a:srgbClr>
                </a:solidFill>
              </a:rPr>
              <a:t>「見える化」</a:t>
            </a:r>
            <a:endParaRPr lang="en-US" altLang="ja-JP" sz="1600" b="1" dirty="0" smtClean="0">
              <a:solidFill>
                <a:srgbClr val="9BBB59">
                  <a:lumMod val="50000"/>
                </a:srgbClr>
              </a:solidFill>
            </a:endParaRPr>
          </a:p>
          <a:p>
            <a:pPr algn="ctr"/>
            <a:r>
              <a:rPr lang="ja-JP" altLang="en-US" sz="1600" b="1" dirty="0" smtClean="0">
                <a:solidFill>
                  <a:srgbClr val="9BBB59">
                    <a:lumMod val="50000"/>
                  </a:srgbClr>
                </a:solidFill>
              </a:rPr>
              <a:t>システム</a:t>
            </a:r>
            <a:endParaRPr lang="ja-JP" altLang="en-US" sz="1600" b="1" dirty="0">
              <a:solidFill>
                <a:srgbClr val="9BBB59">
                  <a:lumMod val="50000"/>
                </a:srgbClr>
              </a:solidFill>
            </a:endParaRPr>
          </a:p>
        </p:txBody>
      </p:sp>
      <p:sp>
        <p:nvSpPr>
          <p:cNvPr id="65" name="テキスト ボックス 64"/>
          <p:cNvSpPr txBox="1"/>
          <p:nvPr/>
        </p:nvSpPr>
        <p:spPr>
          <a:xfrm>
            <a:off x="7720917" y="2563387"/>
            <a:ext cx="1912703" cy="400110"/>
          </a:xfrm>
          <a:prstGeom prst="rect">
            <a:avLst/>
          </a:prstGeom>
          <a:noFill/>
        </p:spPr>
        <p:txBody>
          <a:bodyPr wrap="none" rtlCol="0">
            <a:spAutoFit/>
          </a:bodyPr>
          <a:lstStyle/>
          <a:p>
            <a:r>
              <a:rPr lang="ja-JP" altLang="en-US" sz="1000" b="1" dirty="0">
                <a:solidFill>
                  <a:prstClr val="black"/>
                </a:solidFill>
              </a:rPr>
              <a:t>市町村</a:t>
            </a:r>
            <a:r>
              <a:rPr lang="ja-JP" altLang="en-US" sz="1000" b="1" dirty="0" smtClean="0">
                <a:solidFill>
                  <a:prstClr val="black"/>
                </a:solidFill>
              </a:rPr>
              <a:t>のデータの「見える化」や</a:t>
            </a:r>
            <a:endParaRPr lang="en-US" altLang="ja-JP" sz="1000" b="1" dirty="0" smtClean="0">
              <a:solidFill>
                <a:prstClr val="black"/>
              </a:solidFill>
            </a:endParaRPr>
          </a:p>
          <a:p>
            <a:r>
              <a:rPr lang="ja-JP" altLang="en-US" sz="1000" b="1" dirty="0">
                <a:solidFill>
                  <a:prstClr val="black"/>
                </a:solidFill>
              </a:rPr>
              <a:t>他</a:t>
            </a:r>
            <a:r>
              <a:rPr lang="ja-JP" altLang="en-US" sz="1000" b="1" dirty="0" smtClean="0">
                <a:solidFill>
                  <a:prstClr val="black"/>
                </a:solidFill>
              </a:rPr>
              <a:t>市町村</a:t>
            </a:r>
            <a:r>
              <a:rPr lang="ja-JP" altLang="en-US" sz="1000" b="1" dirty="0">
                <a:solidFill>
                  <a:prstClr val="black"/>
                </a:solidFill>
              </a:rPr>
              <a:t>と</a:t>
            </a:r>
            <a:r>
              <a:rPr lang="ja-JP" altLang="en-US" sz="1000" b="1" dirty="0" smtClean="0">
                <a:solidFill>
                  <a:prstClr val="black"/>
                </a:solidFill>
              </a:rPr>
              <a:t>の比較分析も可能</a:t>
            </a:r>
            <a:endParaRPr lang="ja-JP" altLang="en-US" sz="1000" b="1" dirty="0">
              <a:solidFill>
                <a:prstClr val="black"/>
              </a:solidFill>
            </a:endParaRPr>
          </a:p>
        </p:txBody>
      </p:sp>
      <p:sp>
        <p:nvSpPr>
          <p:cNvPr id="66" name="テキスト ボックス 65"/>
          <p:cNvSpPr txBox="1"/>
          <p:nvPr/>
        </p:nvSpPr>
        <p:spPr>
          <a:xfrm>
            <a:off x="7921187" y="3531950"/>
            <a:ext cx="389850" cy="215444"/>
          </a:xfrm>
          <a:prstGeom prst="rect">
            <a:avLst/>
          </a:prstGeom>
          <a:noFill/>
        </p:spPr>
        <p:txBody>
          <a:bodyPr wrap="none" rtlCol="0">
            <a:spAutoFit/>
          </a:bodyPr>
          <a:lstStyle/>
          <a:p>
            <a:r>
              <a:rPr lang="ja-JP" altLang="en-US" sz="800" dirty="0" smtClean="0">
                <a:solidFill>
                  <a:prstClr val="black"/>
                </a:solidFill>
              </a:rPr>
              <a:t>全国</a:t>
            </a:r>
            <a:endParaRPr lang="ja-JP" altLang="en-US" sz="800" dirty="0">
              <a:solidFill>
                <a:prstClr val="black"/>
              </a:solidFill>
            </a:endParaRPr>
          </a:p>
        </p:txBody>
      </p:sp>
      <p:sp>
        <p:nvSpPr>
          <p:cNvPr id="67" name="テキスト ボックス 66"/>
          <p:cNvSpPr txBox="1"/>
          <p:nvPr/>
        </p:nvSpPr>
        <p:spPr>
          <a:xfrm>
            <a:off x="8419403" y="3531950"/>
            <a:ext cx="346570" cy="215444"/>
          </a:xfrm>
          <a:prstGeom prst="rect">
            <a:avLst/>
          </a:prstGeom>
          <a:noFill/>
        </p:spPr>
        <p:txBody>
          <a:bodyPr wrap="none" rtlCol="0">
            <a:spAutoFit/>
          </a:bodyPr>
          <a:lstStyle/>
          <a:p>
            <a:r>
              <a:rPr lang="en-US" altLang="ja-JP" sz="800" dirty="0" smtClean="0">
                <a:solidFill>
                  <a:prstClr val="black"/>
                </a:solidFill>
              </a:rPr>
              <a:t>A</a:t>
            </a:r>
            <a:r>
              <a:rPr lang="ja-JP" altLang="en-US" sz="800" dirty="0" smtClean="0">
                <a:solidFill>
                  <a:prstClr val="black"/>
                </a:solidFill>
              </a:rPr>
              <a:t>県</a:t>
            </a:r>
            <a:endParaRPr lang="ja-JP" altLang="en-US" sz="800" dirty="0">
              <a:solidFill>
                <a:prstClr val="black"/>
              </a:solidFill>
            </a:endParaRPr>
          </a:p>
        </p:txBody>
      </p:sp>
      <p:sp>
        <p:nvSpPr>
          <p:cNvPr id="68" name="テキスト ボックス 67"/>
          <p:cNvSpPr txBox="1"/>
          <p:nvPr/>
        </p:nvSpPr>
        <p:spPr>
          <a:xfrm>
            <a:off x="8870735" y="3531950"/>
            <a:ext cx="340158" cy="215444"/>
          </a:xfrm>
          <a:prstGeom prst="rect">
            <a:avLst/>
          </a:prstGeom>
          <a:noFill/>
        </p:spPr>
        <p:txBody>
          <a:bodyPr wrap="none" rtlCol="0">
            <a:spAutoFit/>
          </a:bodyPr>
          <a:lstStyle/>
          <a:p>
            <a:r>
              <a:rPr lang="en-US" altLang="ja-JP" sz="800" dirty="0" smtClean="0">
                <a:solidFill>
                  <a:prstClr val="black"/>
                </a:solidFill>
              </a:rPr>
              <a:t>X</a:t>
            </a:r>
            <a:r>
              <a:rPr lang="ja-JP" altLang="en-US" sz="800" dirty="0" smtClean="0">
                <a:solidFill>
                  <a:prstClr val="black"/>
                </a:solidFill>
              </a:rPr>
              <a:t>市</a:t>
            </a:r>
            <a:endParaRPr lang="ja-JP" altLang="en-US" sz="800" dirty="0">
              <a:solidFill>
                <a:prstClr val="black"/>
              </a:solidFill>
            </a:endParaRPr>
          </a:p>
        </p:txBody>
      </p:sp>
      <p:sp>
        <p:nvSpPr>
          <p:cNvPr id="69" name="テキスト ボックス 68"/>
          <p:cNvSpPr txBox="1"/>
          <p:nvPr/>
        </p:nvSpPr>
        <p:spPr>
          <a:xfrm>
            <a:off x="9315120" y="3531950"/>
            <a:ext cx="336952" cy="215444"/>
          </a:xfrm>
          <a:prstGeom prst="rect">
            <a:avLst/>
          </a:prstGeom>
          <a:noFill/>
        </p:spPr>
        <p:txBody>
          <a:bodyPr wrap="none" rtlCol="0">
            <a:spAutoFit/>
          </a:bodyPr>
          <a:lstStyle/>
          <a:p>
            <a:r>
              <a:rPr lang="en-US" altLang="ja-JP" sz="800" dirty="0" smtClean="0">
                <a:solidFill>
                  <a:prstClr val="black"/>
                </a:solidFill>
              </a:rPr>
              <a:t>Y</a:t>
            </a:r>
            <a:r>
              <a:rPr lang="ja-JP" altLang="en-US" sz="800" dirty="0" smtClean="0">
                <a:solidFill>
                  <a:prstClr val="black"/>
                </a:solidFill>
              </a:rPr>
              <a:t>市</a:t>
            </a:r>
            <a:endParaRPr lang="ja-JP" altLang="en-US" sz="800" dirty="0">
              <a:solidFill>
                <a:prstClr val="black"/>
              </a:solidFill>
            </a:endParaRPr>
          </a:p>
        </p:txBody>
      </p:sp>
      <p:sp>
        <p:nvSpPr>
          <p:cNvPr id="70" name="テキスト ボックス 69"/>
          <p:cNvSpPr txBox="1"/>
          <p:nvPr/>
        </p:nvSpPr>
        <p:spPr>
          <a:xfrm>
            <a:off x="7917328" y="5124317"/>
            <a:ext cx="389850" cy="215444"/>
          </a:xfrm>
          <a:prstGeom prst="rect">
            <a:avLst/>
          </a:prstGeom>
          <a:noFill/>
        </p:spPr>
        <p:txBody>
          <a:bodyPr wrap="none" rtlCol="0">
            <a:spAutoFit/>
          </a:bodyPr>
          <a:lstStyle/>
          <a:p>
            <a:r>
              <a:rPr lang="ja-JP" altLang="en-US" sz="800" dirty="0" smtClean="0">
                <a:solidFill>
                  <a:prstClr val="black"/>
                </a:solidFill>
              </a:rPr>
              <a:t>全国</a:t>
            </a:r>
            <a:endParaRPr lang="ja-JP" altLang="en-US" sz="800" dirty="0">
              <a:solidFill>
                <a:prstClr val="black"/>
              </a:solidFill>
            </a:endParaRPr>
          </a:p>
        </p:txBody>
      </p:sp>
      <p:sp>
        <p:nvSpPr>
          <p:cNvPr id="71" name="テキスト ボックス 70"/>
          <p:cNvSpPr txBox="1"/>
          <p:nvPr/>
        </p:nvSpPr>
        <p:spPr>
          <a:xfrm>
            <a:off x="8415547" y="5124317"/>
            <a:ext cx="346570" cy="215444"/>
          </a:xfrm>
          <a:prstGeom prst="rect">
            <a:avLst/>
          </a:prstGeom>
          <a:noFill/>
        </p:spPr>
        <p:txBody>
          <a:bodyPr wrap="none" rtlCol="0">
            <a:spAutoFit/>
          </a:bodyPr>
          <a:lstStyle/>
          <a:p>
            <a:r>
              <a:rPr lang="en-US" altLang="ja-JP" sz="800" dirty="0" smtClean="0">
                <a:solidFill>
                  <a:prstClr val="black"/>
                </a:solidFill>
              </a:rPr>
              <a:t>A</a:t>
            </a:r>
            <a:r>
              <a:rPr lang="ja-JP" altLang="en-US" sz="800" dirty="0" smtClean="0">
                <a:solidFill>
                  <a:prstClr val="black"/>
                </a:solidFill>
              </a:rPr>
              <a:t>県</a:t>
            </a:r>
            <a:endParaRPr lang="ja-JP" altLang="en-US" sz="800" dirty="0">
              <a:solidFill>
                <a:prstClr val="black"/>
              </a:solidFill>
            </a:endParaRPr>
          </a:p>
        </p:txBody>
      </p:sp>
      <p:sp>
        <p:nvSpPr>
          <p:cNvPr id="72" name="テキスト ボックス 71"/>
          <p:cNvSpPr txBox="1"/>
          <p:nvPr/>
        </p:nvSpPr>
        <p:spPr>
          <a:xfrm>
            <a:off x="8866877" y="5124317"/>
            <a:ext cx="340158" cy="215444"/>
          </a:xfrm>
          <a:prstGeom prst="rect">
            <a:avLst/>
          </a:prstGeom>
          <a:noFill/>
        </p:spPr>
        <p:txBody>
          <a:bodyPr wrap="none" rtlCol="0">
            <a:spAutoFit/>
          </a:bodyPr>
          <a:lstStyle/>
          <a:p>
            <a:r>
              <a:rPr lang="en-US" altLang="ja-JP" sz="800" dirty="0" smtClean="0">
                <a:solidFill>
                  <a:prstClr val="black"/>
                </a:solidFill>
              </a:rPr>
              <a:t>X</a:t>
            </a:r>
            <a:r>
              <a:rPr lang="ja-JP" altLang="en-US" sz="800" dirty="0" smtClean="0">
                <a:solidFill>
                  <a:prstClr val="black"/>
                </a:solidFill>
              </a:rPr>
              <a:t>市</a:t>
            </a:r>
            <a:endParaRPr lang="ja-JP" altLang="en-US" sz="800" dirty="0">
              <a:solidFill>
                <a:prstClr val="black"/>
              </a:solidFill>
            </a:endParaRPr>
          </a:p>
        </p:txBody>
      </p:sp>
      <p:sp>
        <p:nvSpPr>
          <p:cNvPr id="73" name="テキスト ボックス 72"/>
          <p:cNvSpPr txBox="1"/>
          <p:nvPr/>
        </p:nvSpPr>
        <p:spPr>
          <a:xfrm>
            <a:off x="9311262" y="5124317"/>
            <a:ext cx="336952" cy="215444"/>
          </a:xfrm>
          <a:prstGeom prst="rect">
            <a:avLst/>
          </a:prstGeom>
          <a:noFill/>
        </p:spPr>
        <p:txBody>
          <a:bodyPr wrap="none" rtlCol="0">
            <a:spAutoFit/>
          </a:bodyPr>
          <a:lstStyle/>
          <a:p>
            <a:r>
              <a:rPr lang="en-US" altLang="ja-JP" sz="800" dirty="0" smtClean="0">
                <a:solidFill>
                  <a:prstClr val="black"/>
                </a:solidFill>
              </a:rPr>
              <a:t>Y</a:t>
            </a:r>
            <a:r>
              <a:rPr lang="ja-JP" altLang="en-US" sz="800" dirty="0" smtClean="0">
                <a:solidFill>
                  <a:prstClr val="black"/>
                </a:solidFill>
              </a:rPr>
              <a:t>市</a:t>
            </a:r>
            <a:endParaRPr lang="ja-JP" altLang="en-US" sz="800" dirty="0">
              <a:solidFill>
                <a:prstClr val="black"/>
              </a:solidFill>
            </a:endParaRPr>
          </a:p>
        </p:txBody>
      </p:sp>
      <p:sp>
        <p:nvSpPr>
          <p:cNvPr id="24" name="テキスト ボックス 23"/>
          <p:cNvSpPr txBox="1"/>
          <p:nvPr/>
        </p:nvSpPr>
        <p:spPr>
          <a:xfrm>
            <a:off x="1870031" y="3129056"/>
            <a:ext cx="2199641" cy="907941"/>
          </a:xfrm>
          <a:prstGeom prst="rect">
            <a:avLst/>
          </a:prstGeom>
          <a:noFill/>
        </p:spPr>
        <p:txBody>
          <a:bodyPr wrap="none" rtlCol="0">
            <a:spAutoFit/>
          </a:bodyPr>
          <a:lstStyle/>
          <a:p>
            <a:r>
              <a:rPr lang="ja-JP" altLang="en-US" sz="1400" dirty="0" smtClean="0">
                <a:solidFill>
                  <a:prstClr val="black"/>
                </a:solidFill>
              </a:rPr>
              <a:t>●認定データの送信状況</a:t>
            </a:r>
            <a:endParaRPr lang="en-US" altLang="ja-JP" sz="1400" dirty="0" smtClean="0">
              <a:solidFill>
                <a:prstClr val="black"/>
              </a:solidFill>
            </a:endParaRPr>
          </a:p>
          <a:p>
            <a:r>
              <a:rPr lang="ja-JP" altLang="en-US" sz="1100" dirty="0" smtClean="0">
                <a:solidFill>
                  <a:prstClr val="black"/>
                </a:solidFill>
              </a:rPr>
              <a:t>（平成２８年１２月現在）</a:t>
            </a:r>
            <a:endParaRPr lang="en-US" altLang="ja-JP" sz="1400" dirty="0" smtClean="0">
              <a:solidFill>
                <a:prstClr val="black"/>
              </a:solidFill>
            </a:endParaRPr>
          </a:p>
          <a:p>
            <a:r>
              <a:rPr lang="ja-JP" altLang="en-US" sz="1400" dirty="0" smtClean="0">
                <a:solidFill>
                  <a:prstClr val="black"/>
                </a:solidFill>
              </a:rPr>
              <a:t>送信保険者割合；８６．８％</a:t>
            </a:r>
            <a:endParaRPr lang="en-US" altLang="ja-JP" sz="1400" dirty="0" smtClean="0">
              <a:solidFill>
                <a:prstClr val="black"/>
              </a:solidFill>
            </a:endParaRPr>
          </a:p>
          <a:p>
            <a:r>
              <a:rPr lang="ja-JP" altLang="en-US" sz="1400" dirty="0" smtClean="0">
                <a:solidFill>
                  <a:prstClr val="black"/>
                </a:solidFill>
              </a:rPr>
              <a:t>（未送信保険者数；２２４）</a:t>
            </a:r>
            <a:endParaRPr lang="ja-JP" altLang="en-US" sz="1400" dirty="0">
              <a:solidFill>
                <a:prstClr val="black"/>
              </a:solidFill>
            </a:endParaRPr>
          </a:p>
        </p:txBody>
      </p:sp>
      <p:sp>
        <p:nvSpPr>
          <p:cNvPr id="52" name="四角形吹き出し 51"/>
          <p:cNvSpPr/>
          <p:nvPr/>
        </p:nvSpPr>
        <p:spPr>
          <a:xfrm>
            <a:off x="5138196" y="6165307"/>
            <a:ext cx="672901" cy="321215"/>
          </a:xfrm>
          <a:prstGeom prst="wedgeRectCallout">
            <a:avLst>
              <a:gd name="adj1" fmla="val -35367"/>
              <a:gd name="adj2" fmla="val -15657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DVD</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1771780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4471" y="748270"/>
            <a:ext cx="9643409" cy="5705066"/>
          </a:xfrm>
        </p:spPr>
        <p:txBody>
          <a:bodyPr>
            <a:normAutofit fontScale="92500" lnSpcReduction="20000"/>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これまで要介護認定データを提出していない保険者</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からのヒアリング</a:t>
            </a:r>
            <a:r>
              <a:rPr lang="ja-JP" altLang="en-US" baseline="30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の結果、以下の原因が考えられた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71550" lvl="1" indent="-514350">
              <a:buFont typeface="+mj-lt"/>
              <a:buAutoNum type="arabicPeriod"/>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送信端末の環境が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未整備</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971550" lvl="1" indent="-514350">
              <a:buFont typeface="+mj-lt"/>
              <a:buAutoNum type="arabicPeriod"/>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情報保護条例の関係で送信できないと言われて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71550" lvl="1" indent="-514350">
              <a:buFont typeface="+mj-lt"/>
              <a:buAutoNum type="arabicPeriod"/>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データ送信の環境について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現在はインターネット経由で収集（任意）</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義務化後の収集経路は、例えばレセプトのように悉皆に収集が</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可能な方法を検討</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情報保護について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現時点</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でも送信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の時点</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で個人情報は匿名化されている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義務化後もこれまでと同じ内容を収集することを想定</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2"/>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平成３０年４月からの実施を想定</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68120" y="44624"/>
            <a:ext cx="9769760"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要介護認定データの提出</a:t>
            </a:r>
            <a:r>
              <a:rPr lang="ja-JP" altLang="en-US" sz="2800" dirty="0" smtClean="0">
                <a:solidFill>
                  <a:prstClr val="black"/>
                </a:solidFill>
                <a:latin typeface="ＭＳ Ｐゴシック"/>
                <a:ea typeface="ＤＨＰ特太ゴシック体" pitchFamily="2" charset="-128"/>
              </a:rPr>
              <a:t>義務化における課題について</a:t>
            </a:r>
            <a:endParaRPr lang="ja-JP" altLang="en-US" sz="2800" dirty="0">
              <a:solidFill>
                <a:prstClr val="black"/>
              </a:solidFill>
              <a:latin typeface="ＭＳ Ｐゴシック"/>
              <a:ea typeface="ＤＨＰ特太ゴシック体" pitchFamily="2" charset="-128"/>
            </a:endParaRPr>
          </a:p>
        </p:txBody>
      </p:sp>
      <p:sp>
        <p:nvSpPr>
          <p:cNvPr id="2" name="テキスト ボックス 1"/>
          <p:cNvSpPr txBox="1"/>
          <p:nvPr/>
        </p:nvSpPr>
        <p:spPr>
          <a:xfrm>
            <a:off x="5096795" y="1556795"/>
            <a:ext cx="4403770" cy="307777"/>
          </a:xfrm>
          <a:prstGeom prst="rect">
            <a:avLst/>
          </a:prstGeom>
          <a:noFill/>
        </p:spPr>
        <p:txBody>
          <a:bodyPr wrap="non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年５月・８月に電話にて実施（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１６</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保険者）</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85194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4460" y="2276872"/>
            <a:ext cx="8645116" cy="1008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１．平成２</a:t>
            </a:r>
            <a:r>
              <a:rPr lang="en-US" altLang="ja-JP" sz="2000" dirty="0" smtClean="0">
                <a:solidFill>
                  <a:prstClr val="black"/>
                </a:solidFill>
                <a:latin typeface="HG丸ｺﾞｼｯｸM-PRO" pitchFamily="50" charset="-128"/>
                <a:ea typeface="HG丸ｺﾞｼｯｸM-PRO" pitchFamily="50" charset="-128"/>
              </a:rPr>
              <a:t>7</a:t>
            </a:r>
            <a:r>
              <a:rPr lang="ja-JP" altLang="en-US" sz="2000" dirty="0" smtClean="0">
                <a:solidFill>
                  <a:prstClr val="black"/>
                </a:solidFill>
                <a:latin typeface="HG丸ｺﾞｼｯｸM-PRO" pitchFamily="50" charset="-128"/>
                <a:ea typeface="HG丸ｺﾞｼｯｸM-PRO" pitchFamily="50" charset="-128"/>
              </a:rPr>
              <a:t>年度介護保険制度見直しの概要について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920552" y="3501008"/>
            <a:ext cx="8645116" cy="5760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２．</a:t>
            </a:r>
            <a:r>
              <a:rPr lang="ja-JP" altLang="en-US" sz="2000" dirty="0">
                <a:solidFill>
                  <a:prstClr val="black"/>
                </a:solidFill>
                <a:latin typeface="HG丸ｺﾞｼｯｸM-PRO" pitchFamily="50" charset="-128"/>
                <a:ea typeface="HG丸ｺﾞｼｯｸM-PRO" pitchFamily="50" charset="-128"/>
              </a:rPr>
              <a:t>要介護</a:t>
            </a:r>
            <a:r>
              <a:rPr lang="ja-JP" altLang="en-US" sz="2000" dirty="0" smtClean="0">
                <a:solidFill>
                  <a:prstClr val="black"/>
                </a:solidFill>
                <a:latin typeface="HG丸ｺﾞｼｯｸM-PRO" pitchFamily="50" charset="-128"/>
                <a:ea typeface="HG丸ｺﾞｼｯｸM-PRO" pitchFamily="50" charset="-128"/>
              </a:rPr>
              <a:t>認定に係る報告事項について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99" y="188640"/>
            <a:ext cx="9905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2800" b="1" dirty="0" smtClean="0">
                <a:solidFill>
                  <a:prstClr val="black"/>
                </a:solidFill>
              </a:rPr>
              <a:t>本日の内容</a:t>
            </a:r>
            <a:endParaRPr lang="ja-JP" altLang="en-US" sz="2800" b="1" dirty="0">
              <a:solidFill>
                <a:prstClr val="black"/>
              </a:solidFill>
            </a:endParaRPr>
          </a:p>
        </p:txBody>
      </p:sp>
      <p:sp>
        <p:nvSpPr>
          <p:cNvPr id="16"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val="40800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9248" y="3136634"/>
            <a:ext cx="900750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a:latin typeface="HG丸ｺﾞｼｯｸM-PRO" pitchFamily="50" charset="-128"/>
                <a:ea typeface="HG丸ｺﾞｼｯｸM-PRO" pitchFamily="50" charset="-128"/>
              </a:rPr>
              <a:t>３</a:t>
            </a:r>
            <a:r>
              <a:rPr lang="ja-JP" altLang="en-US" sz="3200" dirty="0" smtClean="0">
                <a:latin typeface="HG丸ｺﾞｼｯｸM-PRO" pitchFamily="50" charset="-128"/>
                <a:ea typeface="HG丸ｺﾞｼｯｸM-PRO" pitchFamily="50" charset="-128"/>
              </a:rPr>
              <a:t>末期</a:t>
            </a:r>
            <a:r>
              <a:rPr lang="ja-JP" altLang="en-US" sz="3200" dirty="0">
                <a:latin typeface="HG丸ｺﾞｼｯｸM-PRO" pitchFamily="50" charset="-128"/>
                <a:ea typeface="HG丸ｺﾞｼｯｸM-PRO" pitchFamily="50" charset="-128"/>
              </a:rPr>
              <a:t>がん等の方へ</a:t>
            </a:r>
            <a:r>
              <a:rPr lang="ja-JP" altLang="en-US" sz="3200" dirty="0" smtClean="0">
                <a:latin typeface="HG丸ｺﾞｼｯｸM-PRO" pitchFamily="50" charset="-128"/>
                <a:ea typeface="HG丸ｺﾞｼｯｸM-PRO" pitchFamily="50" charset="-128"/>
              </a:rPr>
              <a:t>の要介護</a:t>
            </a:r>
            <a:r>
              <a:rPr lang="ja-JP" altLang="en-US" sz="3200" dirty="0">
                <a:latin typeface="HG丸ｺﾞｼｯｸM-PRO" pitchFamily="50" charset="-128"/>
                <a:ea typeface="HG丸ｺﾞｼｯｸM-PRO" pitchFamily="50" charset="-128"/>
              </a:rPr>
              <a:t>認定に</a:t>
            </a:r>
            <a:r>
              <a:rPr lang="ja-JP" altLang="en-US" sz="3200" dirty="0" smtClean="0">
                <a:latin typeface="HG丸ｺﾞｼｯｸM-PRO" pitchFamily="50" charset="-128"/>
                <a:ea typeface="HG丸ｺﾞｼｯｸM-PRO" pitchFamily="50" charset="-128"/>
              </a:rPr>
              <a:t>ついて</a:t>
            </a:r>
            <a:endParaRPr lang="ja-JP" altLang="en-US" sz="3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754631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086763"/>
            <a:ext cx="8915400" cy="4792678"/>
          </a:xfrm>
        </p:spPr>
        <p:txBody>
          <a:bodyPr anchor="ctr"/>
          <a:lstStyle/>
          <a:p>
            <a:pPr>
              <a:spcBef>
                <a:spcPts val="400"/>
              </a:spcBef>
            </a:pPr>
            <a:r>
              <a:rPr lang="ja-JP" altLang="en-US" sz="2800" dirty="0" smtClean="0"/>
              <a:t>末期がん等の方は、心身の状況に応じて、迅速に介護サービスの提供が必要となる場合がある。</a:t>
            </a:r>
            <a:endParaRPr lang="en-US" altLang="ja-JP" sz="2800" dirty="0" smtClean="0"/>
          </a:p>
          <a:p>
            <a:pPr>
              <a:spcBef>
                <a:spcPts val="400"/>
              </a:spcBef>
            </a:pPr>
            <a:endParaRPr kumimoji="1" lang="en-US" altLang="ja-JP" sz="2800" dirty="0" smtClean="0"/>
          </a:p>
          <a:p>
            <a:pPr marL="0" indent="0">
              <a:spcBef>
                <a:spcPts val="0"/>
              </a:spcBef>
              <a:buNone/>
            </a:pPr>
            <a:r>
              <a:rPr kumimoji="1" lang="ja-JP" altLang="en-US" sz="2800" dirty="0" smtClean="0"/>
              <a:t>⇒　末期がん等の方で、介護サービスの利用につい</a:t>
            </a:r>
            <a:endParaRPr kumimoji="1" lang="en-US" altLang="ja-JP" sz="2800" dirty="0" smtClean="0"/>
          </a:p>
          <a:p>
            <a:pPr marL="0" indent="0">
              <a:spcBef>
                <a:spcPts val="0"/>
              </a:spcBef>
              <a:buNone/>
            </a:pPr>
            <a:r>
              <a:rPr lang="ja-JP" altLang="en-US" sz="2800" dirty="0"/>
              <a:t>　</a:t>
            </a:r>
            <a:r>
              <a:rPr kumimoji="1" lang="ja-JP" altLang="en-US" sz="2800" dirty="0" err="1" smtClean="0"/>
              <a:t>て</a:t>
            </a:r>
            <a:r>
              <a:rPr kumimoji="1" lang="ja-JP" altLang="en-US" sz="2800" dirty="0" smtClean="0"/>
              <a:t>急を要する場合は、以下の事務連絡の内容に留</a:t>
            </a:r>
            <a:endParaRPr kumimoji="1" lang="en-US" altLang="ja-JP" sz="2800" dirty="0" smtClean="0"/>
          </a:p>
          <a:p>
            <a:pPr marL="0" indent="0">
              <a:spcBef>
                <a:spcPts val="0"/>
              </a:spcBef>
              <a:buNone/>
            </a:pPr>
            <a:r>
              <a:rPr lang="ja-JP" altLang="en-US" sz="2800" dirty="0"/>
              <a:t>　</a:t>
            </a:r>
            <a:r>
              <a:rPr kumimoji="1" lang="ja-JP" altLang="en-US" sz="2800" dirty="0" err="1" smtClean="0"/>
              <a:t>意しつつ</a:t>
            </a:r>
            <a:r>
              <a:rPr kumimoji="1" lang="ja-JP" altLang="en-US" sz="2800" dirty="0" smtClean="0"/>
              <a:t>、適切な要介護認定の実施及び介護サー</a:t>
            </a:r>
            <a:endParaRPr kumimoji="1" lang="en-US" altLang="ja-JP" sz="2800" dirty="0" smtClean="0"/>
          </a:p>
          <a:p>
            <a:pPr marL="0" indent="0">
              <a:spcBef>
                <a:spcPts val="0"/>
              </a:spcBef>
              <a:buNone/>
            </a:pPr>
            <a:r>
              <a:rPr lang="ja-JP" altLang="en-US" sz="2800" dirty="0"/>
              <a:t>　</a:t>
            </a:r>
            <a:r>
              <a:rPr kumimoji="1" lang="ja-JP" altLang="en-US" sz="2800" dirty="0" smtClean="0"/>
              <a:t>ビスの提供を</a:t>
            </a:r>
            <a:r>
              <a:rPr lang="ja-JP" altLang="en-US" sz="2800" dirty="0" smtClean="0"/>
              <a:t>行って頂くようお願いする。</a:t>
            </a:r>
            <a:endParaRPr kumimoji="1" lang="ja-JP" altLang="en-US" sz="2800" dirty="0"/>
          </a:p>
        </p:txBody>
      </p:sp>
      <p:sp>
        <p:nvSpPr>
          <p:cNvPr id="5"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14332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kumimoji="1" lang="ja-JP" altLang="en-US" dirty="0" smtClean="0"/>
              <a:t>暫定ケアプランの作成</a:t>
            </a:r>
            <a:endParaRPr kumimoji="1" lang="en-US" altLang="ja-JP" dirty="0" smtClean="0"/>
          </a:p>
          <a:p>
            <a:r>
              <a:rPr lang="ja-JP" altLang="en-US" dirty="0" smtClean="0"/>
              <a:t>迅速な要介護認定の実施</a:t>
            </a:r>
            <a:endParaRPr lang="en-US" altLang="ja-JP" dirty="0" smtClean="0"/>
          </a:p>
          <a:p>
            <a:r>
              <a:rPr kumimoji="1" lang="ja-JP" altLang="en-US" dirty="0" smtClean="0"/>
              <a:t>入院中からの介護サービスと医療機関等との連携</a:t>
            </a:r>
            <a:endParaRPr kumimoji="1" lang="en-US" altLang="ja-JP" dirty="0" smtClean="0"/>
          </a:p>
          <a:p>
            <a:r>
              <a:rPr lang="ja-JP" altLang="en-US" dirty="0" smtClean="0"/>
              <a:t>主治医意見書の診断名欄への「末期がん」の明示</a:t>
            </a:r>
            <a:endParaRPr lang="en-US" altLang="ja-JP" dirty="0" smtClean="0"/>
          </a:p>
          <a:p>
            <a:r>
              <a:rPr lang="ja-JP" altLang="en-US" dirty="0" smtClean="0"/>
              <a:t>区分変更申請の機会の周知</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407270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4179429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495306" y="2419102"/>
            <a:ext cx="9144562"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502693" y="1774227"/>
            <a:ext cx="6668068" cy="461665"/>
          </a:xfrm>
          <a:prstGeom prst="rect">
            <a:avLst/>
          </a:prstGeom>
          <a:noFill/>
        </p:spPr>
        <p:txBody>
          <a:bodyPr wrap="square" rtlCol="0">
            <a:spAutoFit/>
          </a:bodyPr>
          <a:lstStyle/>
          <a:p>
            <a:pPr fontAlgn="base">
              <a:spcBef>
                <a:spcPct val="0"/>
              </a:spcBef>
              <a:spcAft>
                <a:spcPct val="0"/>
              </a:spcAft>
            </a:pPr>
            <a:r>
              <a:rPr lang="ja-JP" altLang="en-US" sz="2400" u="sng" dirty="0" smtClean="0">
                <a:solidFill>
                  <a:prstClr val="black"/>
                </a:solidFill>
                <a:latin typeface="Arial" pitchFamily="34" charset="0"/>
              </a:rPr>
              <a:t>平成</a:t>
            </a:r>
            <a:r>
              <a:rPr lang="en-US" altLang="ja-JP" sz="2400" u="sng" dirty="0" smtClean="0">
                <a:solidFill>
                  <a:prstClr val="black"/>
                </a:solidFill>
                <a:latin typeface="Arial" pitchFamily="34" charset="0"/>
              </a:rPr>
              <a:t>22</a:t>
            </a:r>
            <a:r>
              <a:rPr lang="ja-JP" altLang="en-US" sz="2400" u="sng" dirty="0" smtClean="0">
                <a:solidFill>
                  <a:prstClr val="black"/>
                </a:solidFill>
                <a:latin typeface="Arial" pitchFamily="34" charset="0"/>
              </a:rPr>
              <a:t>年に実施した調査結果を周知</a:t>
            </a:r>
            <a:endParaRPr lang="ja-JP" altLang="en-US" u="sng" dirty="0">
              <a:solidFill>
                <a:prstClr val="black"/>
              </a:solidFill>
              <a:latin typeface="Arial" pitchFamily="34" charset="0"/>
            </a:endParaRPr>
          </a:p>
        </p:txBody>
      </p:sp>
      <p:sp>
        <p:nvSpPr>
          <p:cNvPr id="2" name="スライド番号プレースホルダー 1"/>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10703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94095" y="822913"/>
            <a:ext cx="7485248" cy="5711626"/>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val="711794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532262" y="872320"/>
            <a:ext cx="8575344" cy="5277134"/>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20666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532283" y="2263121"/>
            <a:ext cx="9056775" cy="2718315"/>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26</a:t>
            </a:fld>
            <a:endParaRPr lang="ja-JP" altLang="en-US" dirty="0">
              <a:solidFill>
                <a:prstClr val="black">
                  <a:tint val="75000"/>
                </a:prstClr>
              </a:solidFill>
            </a:endParaRPr>
          </a:p>
        </p:txBody>
      </p:sp>
    </p:spTree>
    <p:extLst>
      <p:ext uri="{BB962C8B-B14F-4D97-AF65-F5344CB8AC3E}">
        <p14:creationId xmlns:p14="http://schemas.microsoft.com/office/powerpoint/2010/main" val="3493604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513417" y="993926"/>
            <a:ext cx="7071782" cy="5456718"/>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val="3416464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a:solidFill>
                  <a:prstClr val="white"/>
                </a:solidFill>
              </a:rPr>
              <a:t>障害者</a:t>
            </a:r>
            <a:r>
              <a:rPr lang="ja-JP" altLang="en-US" sz="2400" dirty="0" smtClean="0">
                <a:solidFill>
                  <a:prstClr val="white"/>
                </a:solidFill>
              </a:rPr>
              <a:t>の自立</a:t>
            </a:r>
            <a:r>
              <a:rPr lang="ja-JP" altLang="en-US" sz="2400" dirty="0">
                <a:solidFill>
                  <a:prstClr val="white"/>
                </a:solidFill>
              </a:rPr>
              <a:t>支援給付と介護保険制度の適用</a:t>
            </a:r>
            <a:r>
              <a:rPr lang="ja-JP" altLang="en-US" sz="2400" dirty="0" smtClean="0">
                <a:solidFill>
                  <a:prstClr val="white"/>
                </a:solidFill>
              </a:rPr>
              <a:t>関係について</a:t>
            </a:r>
            <a:endParaRPr lang="ja-JP" altLang="en-US" sz="2400" dirty="0">
              <a:solidFill>
                <a:prstClr val="white"/>
              </a:solidFill>
            </a:endParaRPr>
          </a:p>
        </p:txBody>
      </p:sp>
      <p:sp>
        <p:nvSpPr>
          <p:cNvPr id="3" name="正方形/長方形 2"/>
          <p:cNvSpPr/>
          <p:nvPr/>
        </p:nvSpPr>
        <p:spPr>
          <a:xfrm>
            <a:off x="-25021" y="806418"/>
            <a:ext cx="9906000" cy="165618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・障害者</a:t>
            </a:r>
            <a:r>
              <a:rPr lang="ja-JP" altLang="en-US" sz="2000" dirty="0">
                <a:solidFill>
                  <a:prstClr val="black"/>
                </a:solidFill>
              </a:rPr>
              <a:t>の</a:t>
            </a:r>
            <a:r>
              <a:rPr lang="ja-JP" altLang="en-US" sz="2000" dirty="0" smtClean="0">
                <a:solidFill>
                  <a:prstClr val="black"/>
                </a:solidFill>
              </a:rPr>
              <a:t>自立</a:t>
            </a:r>
            <a:r>
              <a:rPr lang="ja-JP" altLang="en-US" sz="2000" dirty="0">
                <a:solidFill>
                  <a:prstClr val="black"/>
                </a:solidFill>
              </a:rPr>
              <a:t>支援給付と介護保険制度と</a:t>
            </a:r>
            <a:r>
              <a:rPr lang="ja-JP" altLang="en-US" sz="2000" dirty="0" smtClean="0">
                <a:solidFill>
                  <a:prstClr val="black"/>
                </a:solidFill>
              </a:rPr>
              <a:t>の適用</a:t>
            </a:r>
            <a:r>
              <a:rPr lang="ja-JP" altLang="en-US" sz="2000" dirty="0">
                <a:solidFill>
                  <a:prstClr val="black"/>
                </a:solidFill>
              </a:rPr>
              <a:t>関係に係る</a:t>
            </a:r>
            <a:r>
              <a:rPr lang="ja-JP" altLang="en-US" sz="2000" dirty="0" smtClean="0">
                <a:solidFill>
                  <a:prstClr val="black"/>
                </a:solidFill>
              </a:rPr>
              <a:t>留意事項に</a:t>
            </a:r>
            <a:r>
              <a:rPr lang="ja-JP" altLang="en-US" sz="2000" dirty="0">
                <a:solidFill>
                  <a:prstClr val="black"/>
                </a:solidFill>
              </a:rPr>
              <a:t>ついて</a:t>
            </a:r>
            <a:r>
              <a:rPr lang="ja-JP" altLang="en-US" sz="2000" dirty="0" smtClean="0">
                <a:solidFill>
                  <a:prstClr val="black"/>
                </a:solidFill>
              </a:rPr>
              <a:t>、平成２７　年</a:t>
            </a:r>
            <a:r>
              <a:rPr lang="ja-JP" altLang="en-US" sz="2000" dirty="0">
                <a:solidFill>
                  <a:prstClr val="black"/>
                </a:solidFill>
              </a:rPr>
              <a:t>２月１８日</a:t>
            </a:r>
            <a:r>
              <a:rPr lang="ja-JP" altLang="en-US" sz="2000" dirty="0" smtClean="0">
                <a:solidFill>
                  <a:prstClr val="black"/>
                </a:solidFill>
              </a:rPr>
              <a:t>に、社会</a:t>
            </a:r>
            <a:r>
              <a:rPr lang="ja-JP" altLang="en-US" sz="2000" dirty="0">
                <a:solidFill>
                  <a:prstClr val="black"/>
                </a:solidFill>
              </a:rPr>
              <a:t>・援護局障害保健福祉部 </a:t>
            </a:r>
            <a:r>
              <a:rPr lang="ja-JP" altLang="en-US" sz="2000" dirty="0" smtClean="0">
                <a:solidFill>
                  <a:prstClr val="black"/>
                </a:solidFill>
              </a:rPr>
              <a:t>企画課及び障害福祉課より事務連絡が発出されている。</a:t>
            </a:r>
            <a:endParaRPr lang="en-US" altLang="ja-JP" sz="2000" dirty="0" smtClean="0">
              <a:solidFill>
                <a:prstClr val="black"/>
              </a:solidFill>
            </a:endParaRPr>
          </a:p>
          <a:p>
            <a:pPr fontAlgn="base">
              <a:spcAft>
                <a:spcPct val="0"/>
              </a:spcAft>
              <a:defRPr/>
            </a:pPr>
            <a:endParaRPr lang="en-US" altLang="ja-JP" sz="2000" dirty="0">
              <a:solidFill>
                <a:prstClr val="black"/>
              </a:solidFill>
            </a:endParaRPr>
          </a:p>
          <a:p>
            <a:pPr fontAlgn="base">
              <a:spcAft>
                <a:spcPct val="0"/>
              </a:spcAft>
              <a:defRPr/>
            </a:pPr>
            <a:r>
              <a:rPr lang="ja-JP" altLang="en-US" sz="2000" dirty="0" smtClean="0">
                <a:solidFill>
                  <a:prstClr val="black"/>
                </a:solidFill>
              </a:rPr>
              <a:t>・詳細は当該事務連絡を参照頂きたいが、概要は以下のとおりである。</a:t>
            </a:r>
            <a:endParaRPr lang="en-US" altLang="ja-JP" sz="2000" dirty="0" smtClean="0">
              <a:solidFill>
                <a:prstClr val="black"/>
              </a:solidFill>
            </a:endParaRPr>
          </a:p>
        </p:txBody>
      </p:sp>
      <p:sp>
        <p:nvSpPr>
          <p:cNvPr id="7" name="正方形/長方形 6"/>
          <p:cNvSpPr/>
          <p:nvPr/>
        </p:nvSpPr>
        <p:spPr>
          <a:xfrm>
            <a:off x="299797" y="2852936"/>
            <a:ext cx="9525000" cy="32034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2000" dirty="0">
                <a:solidFill>
                  <a:prstClr val="black"/>
                </a:solidFill>
              </a:rPr>
              <a:t>障害者の日常生活及び社会生活を総合的に支援するための法律に</a:t>
            </a:r>
            <a:r>
              <a:rPr lang="ja-JP" altLang="en-US" sz="2000" dirty="0" smtClean="0">
                <a:solidFill>
                  <a:prstClr val="black"/>
                </a:solidFill>
              </a:rPr>
              <a:t>基づく</a:t>
            </a:r>
            <a:r>
              <a:rPr lang="ja-JP" altLang="en-US" sz="2000" dirty="0">
                <a:solidFill>
                  <a:prstClr val="black"/>
                </a:solidFill>
              </a:rPr>
              <a:t>自立支援給付と介護保険制度の適用関係等に係る留意事項等</a:t>
            </a:r>
            <a:r>
              <a:rPr lang="ja-JP" altLang="en-US" sz="2000" dirty="0" smtClean="0">
                <a:solidFill>
                  <a:prstClr val="black"/>
                </a:solidFill>
              </a:rPr>
              <a:t>について（抜粋）</a:t>
            </a:r>
            <a:endParaRPr lang="en-US" altLang="ja-JP" sz="2000" dirty="0" smtClean="0">
              <a:solidFill>
                <a:prstClr val="black"/>
              </a:solidFill>
            </a:endParaRPr>
          </a:p>
          <a:p>
            <a:pPr fontAlgn="base">
              <a:spcBef>
                <a:spcPct val="0"/>
              </a:spcBef>
              <a:spcAft>
                <a:spcPct val="0"/>
              </a:spcAft>
            </a:pPr>
            <a:endParaRPr lang="en-US" altLang="ja-JP" sz="2000" dirty="0">
              <a:solidFill>
                <a:prstClr val="black"/>
              </a:solidFill>
            </a:endParaRPr>
          </a:p>
          <a:p>
            <a:pPr fontAlgn="base">
              <a:spcBef>
                <a:spcPct val="0"/>
              </a:spcBef>
              <a:spcAft>
                <a:spcPct val="0"/>
              </a:spcAft>
            </a:pPr>
            <a:r>
              <a:rPr lang="ja-JP" altLang="en-US" sz="2000" dirty="0">
                <a:solidFill>
                  <a:prstClr val="black"/>
                </a:solidFill>
              </a:rPr>
              <a:t>　適用関係通知において、市町村は、介護保険の被保険者である</a:t>
            </a:r>
            <a:r>
              <a:rPr lang="ja-JP" altLang="en-US" sz="2000" dirty="0" smtClean="0">
                <a:solidFill>
                  <a:prstClr val="black"/>
                </a:solidFill>
              </a:rPr>
              <a:t>障害者</a:t>
            </a:r>
            <a:r>
              <a:rPr lang="ja-JP" altLang="en-US" sz="2000" dirty="0">
                <a:solidFill>
                  <a:prstClr val="black"/>
                </a:solidFill>
              </a:rPr>
              <a:t>から障害福祉サービスの利用に係る支給申請があった場合は、</a:t>
            </a:r>
            <a:r>
              <a:rPr lang="ja-JP" altLang="en-US" sz="2000" dirty="0" smtClean="0">
                <a:solidFill>
                  <a:prstClr val="black"/>
                </a:solidFill>
              </a:rPr>
              <a:t>個別の</a:t>
            </a:r>
            <a:r>
              <a:rPr lang="ja-JP" altLang="en-US" sz="2000" dirty="0">
                <a:solidFill>
                  <a:prstClr val="black"/>
                </a:solidFill>
              </a:rPr>
              <a:t>ケースに応じて、当該障害福祉サービスに相当する介護保険</a:t>
            </a:r>
            <a:r>
              <a:rPr lang="ja-JP" altLang="en-US" sz="2000" dirty="0" smtClean="0">
                <a:solidFill>
                  <a:prstClr val="black"/>
                </a:solidFill>
              </a:rPr>
              <a:t>サービス</a:t>
            </a:r>
            <a:r>
              <a:rPr lang="ja-JP" altLang="en-US" sz="2000" dirty="0">
                <a:solidFill>
                  <a:prstClr val="black"/>
                </a:solidFill>
              </a:rPr>
              <a:t>により適切な支援を受けることが可能か否か等について、申請に</a:t>
            </a:r>
            <a:r>
              <a:rPr lang="ja-JP" altLang="en-US" sz="2000" dirty="0" smtClean="0">
                <a:solidFill>
                  <a:prstClr val="black"/>
                </a:solidFill>
              </a:rPr>
              <a:t>係る</a:t>
            </a:r>
            <a:r>
              <a:rPr lang="ja-JP" altLang="en-US" sz="2000" dirty="0">
                <a:solidFill>
                  <a:prstClr val="black"/>
                </a:solidFill>
              </a:rPr>
              <a:t>障害福祉サービスの利用に関する具体的な内容（利用意向）を</a:t>
            </a:r>
            <a:r>
              <a:rPr lang="ja-JP" altLang="en-US" sz="2000" dirty="0" smtClean="0">
                <a:solidFill>
                  <a:prstClr val="black"/>
                </a:solidFill>
              </a:rPr>
              <a:t>聴き取り</a:t>
            </a:r>
            <a:r>
              <a:rPr lang="ja-JP" altLang="en-US" sz="2000" dirty="0">
                <a:solidFill>
                  <a:prstClr val="black"/>
                </a:solidFill>
              </a:rPr>
              <a:t>により把握した上で、適切に判断することとしているが、</a:t>
            </a:r>
            <a:r>
              <a:rPr lang="ja-JP" altLang="en-US" sz="2000" dirty="0" smtClean="0">
                <a:solidFill>
                  <a:prstClr val="black"/>
                </a:solidFill>
              </a:rPr>
              <a:t>改めて各市町村</a:t>
            </a:r>
            <a:r>
              <a:rPr lang="ja-JP" altLang="en-US" sz="2000" dirty="0">
                <a:solidFill>
                  <a:prstClr val="black"/>
                </a:solidFill>
              </a:rPr>
              <a:t>においては、適切な運用をお願いしたい。</a:t>
            </a:r>
          </a:p>
        </p:txBody>
      </p:sp>
      <p:sp>
        <p:nvSpPr>
          <p:cNvPr id="8" name="正方形/長方形 7"/>
          <p:cNvSpPr/>
          <p:nvPr/>
        </p:nvSpPr>
        <p:spPr>
          <a:xfrm>
            <a:off x="66421" y="2852936"/>
            <a:ext cx="9723116" cy="326408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val="167093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51731" y="2693988"/>
            <a:ext cx="8602538" cy="14700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326"/>
            <a:r>
              <a:rPr lang="ja-JP" altLang="en-US" sz="2400" dirty="0" smtClean="0">
                <a:solidFill>
                  <a:prstClr val="black"/>
                </a:solidFill>
                <a:latin typeface="HG丸ｺﾞｼｯｸM-PRO" pitchFamily="50" charset="-128"/>
                <a:ea typeface="HG丸ｺﾞｼｯｸM-PRO" pitchFamily="50" charset="-128"/>
              </a:rPr>
              <a:t>１．平成</a:t>
            </a:r>
            <a:r>
              <a:rPr lang="ja-JP" altLang="en-US" sz="2400" dirty="0">
                <a:solidFill>
                  <a:prstClr val="black"/>
                </a:solidFill>
                <a:latin typeface="HG丸ｺﾞｼｯｸM-PRO" pitchFamily="50" charset="-128"/>
                <a:ea typeface="HG丸ｺﾞｼｯｸM-PRO" pitchFamily="50" charset="-128"/>
              </a:rPr>
              <a:t>２７年度介護保険制度見直しの概要に</a:t>
            </a:r>
            <a:r>
              <a:rPr lang="ja-JP" altLang="en-US" sz="2400" dirty="0" smtClean="0">
                <a:solidFill>
                  <a:prstClr val="black"/>
                </a:solidFill>
                <a:latin typeface="HG丸ｺﾞｼｯｸM-PRO" pitchFamily="50" charset="-128"/>
                <a:ea typeface="HG丸ｺﾞｼｯｸM-PRO" pitchFamily="50" charset="-128"/>
              </a:rPr>
              <a:t>ついて</a:t>
            </a:r>
            <a:endParaRPr lang="ja-JP" altLang="en-US"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63892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要介護認定等申請書様式における記載項目の追加について</a:t>
            </a:r>
            <a:endParaRPr lang="ja-JP" altLang="en-US" sz="2400" dirty="0">
              <a:solidFill>
                <a:prstClr val="white"/>
              </a:solidFill>
            </a:endParaRPr>
          </a:p>
        </p:txBody>
      </p:sp>
      <p:sp>
        <p:nvSpPr>
          <p:cNvPr id="3" name="正方形/長方形 2"/>
          <p:cNvSpPr/>
          <p:nvPr/>
        </p:nvSpPr>
        <p:spPr>
          <a:xfrm>
            <a:off x="568735" y="1412776"/>
            <a:ext cx="9073008" cy="15841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a:t>「介護保険要介護・要支援認定等申請書」については、「要介護認定等の実施について」（平成</a:t>
            </a:r>
            <a:r>
              <a:rPr lang="en-US" altLang="ja-JP" sz="2000" dirty="0"/>
              <a:t>21</a:t>
            </a:r>
            <a:r>
              <a:rPr lang="ja-JP" altLang="ja-JP" sz="2000" dirty="0"/>
              <a:t>年９月</a:t>
            </a:r>
            <a:r>
              <a:rPr lang="en-US" altLang="ja-JP" sz="2000" dirty="0"/>
              <a:t>30</a:t>
            </a:r>
            <a:r>
              <a:rPr lang="ja-JP" altLang="ja-JP" sz="2000" dirty="0"/>
              <a:t>日付け老発</a:t>
            </a:r>
            <a:r>
              <a:rPr lang="en-US" altLang="ja-JP" sz="2000" dirty="0"/>
              <a:t>0930</a:t>
            </a:r>
            <a:r>
              <a:rPr lang="ja-JP" altLang="ja-JP" sz="2000" dirty="0"/>
              <a:t>第５号厚生労働省老健局長通知）において、「別添に示す様式と異なる様式を使用することは差し支えないが、介護保険法施行規則の各条に規定する申請書への記載事項に加え、別添に示す事項を含むものとする」と</a:t>
            </a:r>
            <a:r>
              <a:rPr lang="ja-JP" altLang="ja-JP" sz="2000" dirty="0" smtClean="0"/>
              <a:t>して</a:t>
            </a:r>
            <a:r>
              <a:rPr lang="ja-JP" altLang="en-US" sz="2000" dirty="0"/>
              <a:t>いる</a:t>
            </a:r>
            <a:r>
              <a:rPr lang="ja-JP" altLang="en-US" sz="2000" dirty="0" smtClean="0"/>
              <a:t>。</a:t>
            </a:r>
            <a:endParaRPr lang="en-US" altLang="ja-JP" sz="2000" dirty="0" smtClean="0">
              <a:solidFill>
                <a:prstClr val="black"/>
              </a:solidFill>
            </a:endParaRPr>
          </a:p>
        </p:txBody>
      </p:sp>
      <p:sp>
        <p:nvSpPr>
          <p:cNvPr id="9"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8" name="正方形/長方形 7"/>
          <p:cNvSpPr/>
          <p:nvPr/>
        </p:nvSpPr>
        <p:spPr>
          <a:xfrm>
            <a:off x="568735" y="3284984"/>
            <a:ext cx="9073008" cy="93610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smtClean="0"/>
              <a:t>各市町村</a:t>
            </a:r>
            <a:r>
              <a:rPr lang="ja-JP" altLang="ja-JP" sz="2000" dirty="0"/>
              <a:t>が住民のニーズを把握し、各市町村の判断で記載項目の追加を行うことが</a:t>
            </a:r>
            <a:r>
              <a:rPr lang="ja-JP" altLang="ja-JP" sz="2000" dirty="0" smtClean="0"/>
              <a:t>可能。</a:t>
            </a:r>
            <a:endParaRPr lang="ja-JP" altLang="ja-JP" sz="2000" dirty="0"/>
          </a:p>
          <a:p>
            <a:pPr fontAlgn="base">
              <a:spcAft>
                <a:spcPct val="0"/>
              </a:spcAft>
              <a:defRPr/>
            </a:pPr>
            <a:endParaRPr lang="en-US" altLang="ja-JP" sz="2000" dirty="0" smtClean="0">
              <a:solidFill>
                <a:prstClr val="black"/>
              </a:solidFill>
            </a:endParaRPr>
          </a:p>
        </p:txBody>
      </p:sp>
      <p:sp>
        <p:nvSpPr>
          <p:cNvPr id="11" name="正方形/長方形 10"/>
          <p:cNvSpPr/>
          <p:nvPr/>
        </p:nvSpPr>
        <p:spPr>
          <a:xfrm>
            <a:off x="721135" y="4581128"/>
            <a:ext cx="9073008" cy="136815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（記載項目の追加例）</a:t>
            </a:r>
            <a:endParaRPr lang="en-US" altLang="ja-JP" sz="2000" dirty="0" smtClean="0">
              <a:solidFill>
                <a:prstClr val="black"/>
              </a:solidFill>
            </a:endParaRPr>
          </a:p>
          <a:p>
            <a:pPr fontAlgn="base">
              <a:spcAft>
                <a:spcPct val="0"/>
              </a:spcAft>
              <a:defRPr/>
            </a:pPr>
            <a:r>
              <a:rPr lang="ja-JP" altLang="en-US" sz="2000" dirty="0" smtClean="0"/>
              <a:t>　認定結果通知や介護保険証の紛失による再交付の未然防止のため、被保険者の住所欄に加え、「認定結果等の送付先住所欄」を追加</a:t>
            </a:r>
            <a:r>
              <a:rPr lang="ja-JP" altLang="ja-JP" sz="2000" dirty="0" smtClean="0"/>
              <a:t>。</a:t>
            </a:r>
            <a:endParaRPr lang="en-US" altLang="ja-JP" sz="2000" dirty="0" smtClean="0"/>
          </a:p>
          <a:p>
            <a:pPr fontAlgn="base">
              <a:spcAft>
                <a:spcPct val="0"/>
              </a:spcAft>
              <a:defRPr/>
            </a:pPr>
            <a:r>
              <a:rPr lang="ja-JP" altLang="en-US" sz="2000" dirty="0" smtClean="0"/>
              <a:t>　</a:t>
            </a:r>
            <a:endParaRPr lang="ja-JP" altLang="ja-JP" sz="2000" dirty="0"/>
          </a:p>
          <a:p>
            <a:pPr fontAlgn="base">
              <a:spcAft>
                <a:spcPct val="0"/>
              </a:spcAft>
              <a:defRPr/>
            </a:pPr>
            <a:endParaRPr lang="en-US" altLang="ja-JP" sz="2000" dirty="0" smtClean="0">
              <a:solidFill>
                <a:prstClr val="black"/>
              </a:solidFill>
            </a:endParaRPr>
          </a:p>
        </p:txBody>
      </p:sp>
    </p:spTree>
    <p:extLst>
      <p:ext uri="{BB962C8B-B14F-4D97-AF65-F5344CB8AC3E}">
        <p14:creationId xmlns:p14="http://schemas.microsoft.com/office/powerpoint/2010/main" val="7169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85538" y="3136634"/>
            <a:ext cx="6134924"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２</a:t>
            </a:r>
            <a:r>
              <a:rPr lang="en-US" altLang="ja-JP" sz="3200" dirty="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４　主治医意見書</a:t>
            </a:r>
            <a:r>
              <a:rPr lang="ja-JP" altLang="en-US" sz="3200" dirty="0">
                <a:latin typeface="HG丸ｺﾞｼｯｸM-PRO" pitchFamily="50" charset="-128"/>
                <a:ea typeface="HG丸ｺﾞｼｯｸM-PRO" pitchFamily="50" charset="-128"/>
              </a:rPr>
              <a:t>について</a:t>
            </a:r>
          </a:p>
        </p:txBody>
      </p:sp>
    </p:spTree>
    <p:extLst>
      <p:ext uri="{BB962C8B-B14F-4D97-AF65-F5344CB8AC3E}">
        <p14:creationId xmlns:p14="http://schemas.microsoft.com/office/powerpoint/2010/main" val="3671431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主治医意見書について</a:t>
            </a:r>
            <a:endParaRPr lang="ja-JP" altLang="en-US" sz="2800" dirty="0">
              <a:solidFill>
                <a:prstClr val="white"/>
              </a:solidFill>
            </a:endParaRPr>
          </a:p>
        </p:txBody>
      </p:sp>
      <p:sp>
        <p:nvSpPr>
          <p:cNvPr id="4" name="コンテンツ プレースホルダ 5"/>
          <p:cNvSpPr txBox="1">
            <a:spLocks/>
          </p:cNvSpPr>
          <p:nvPr/>
        </p:nvSpPr>
        <p:spPr>
          <a:xfrm>
            <a:off x="495306" y="1086763"/>
            <a:ext cx="8915400" cy="4792678"/>
          </a:xfrm>
          <a:prstGeom prst="rect">
            <a:avLst/>
          </a:prstGeom>
        </p:spPr>
        <p:txBody>
          <a:bodyPr anchor="ctr"/>
          <a:lstStyle/>
          <a:p>
            <a:pPr marL="342236" indent="-342236" defTabSz="912641">
              <a:spcBef>
                <a:spcPts val="400"/>
              </a:spcBef>
              <a:buFont typeface="Arial" pitchFamily="34" charset="0"/>
              <a:buChar char="•"/>
              <a:defRPr/>
            </a:pPr>
            <a:r>
              <a:rPr lang="ja-JP" altLang="en-US" sz="2800" dirty="0" smtClean="0">
                <a:solidFill>
                  <a:prstClr val="black"/>
                </a:solidFill>
              </a:rPr>
              <a:t>本研修資料の内容については、各都道府県及び指定都市が実施する主治医研修事業において、現場の医師に周知していただくようお願いする。</a:t>
            </a:r>
            <a:endParaRPr lang="ja-JP" altLang="en-US" sz="2800" dirty="0">
              <a:solidFill>
                <a:prstClr val="black"/>
              </a:solidFill>
            </a:endParaRPr>
          </a:p>
        </p:txBody>
      </p:sp>
      <p:sp>
        <p:nvSpPr>
          <p:cNvPr id="5"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val="3565084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480066" y="1279459"/>
            <a:ext cx="8915400" cy="4792678"/>
          </a:xfrm>
          <a:prstGeom prst="rect">
            <a:avLst/>
          </a:prstGeom>
        </p:spPr>
        <p:txBody>
          <a:bodyPr anchor="ctr"/>
          <a:lstStyle/>
          <a:p>
            <a:pPr fontAlgn="base">
              <a:spcAft>
                <a:spcPct val="0"/>
              </a:spcAft>
              <a:defRPr/>
            </a:pPr>
            <a:r>
              <a:rPr lang="ja-JP" altLang="en-US" sz="2400" dirty="0" smtClean="0">
                <a:solidFill>
                  <a:prstClr val="black"/>
                </a:solidFill>
                <a:latin typeface="Arial" pitchFamily="34" charset="0"/>
              </a:rPr>
              <a:t>・　介護保険法上、要介護認定は、申請日から３０日以内に行</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わなければならない。しかしながら、現状では、申請日から</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３６日程度かかっている。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こうした背景の１つに、主治医意見書の提出が遅延している</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ことが指摘されている。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また、市町村では、主治医意見書の提出の遅延に伴う督促</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に負担がかかっている。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申請者が可能な限り早くサービス利用を開始することがで</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きるようにするためにも、主治医意見書の早期提出にご協力　　　</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いただきたい。</a:t>
            </a:r>
            <a:endParaRPr lang="ja-JP" altLang="en-US" sz="2400" dirty="0">
              <a:solidFill>
                <a:prstClr val="black"/>
              </a:solidFill>
            </a:endParaRPr>
          </a:p>
        </p:txBody>
      </p:sp>
      <p:sp>
        <p:nvSpPr>
          <p:cNvPr id="5"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3822763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61429" y="3302000"/>
            <a:ext cx="9190567" cy="3017055"/>
          </a:xfrm>
          <a:prstGeom prst="rect">
            <a:avLst/>
          </a:prstGeom>
          <a:noFill/>
          <a:ln w="9525">
            <a:noFill/>
            <a:miter lim="800000"/>
            <a:headEnd/>
            <a:tailEnd/>
          </a:ln>
        </p:spPr>
      </p:pic>
      <p:sp>
        <p:nvSpPr>
          <p:cNvPr id="4" name="正方形/長方形 3"/>
          <p:cNvSpPr/>
          <p:nvPr/>
        </p:nvSpPr>
        <p:spPr>
          <a:xfrm>
            <a:off x="286238" y="1725178"/>
            <a:ext cx="9283031" cy="769441"/>
          </a:xfrm>
          <a:prstGeom prst="rect">
            <a:avLst/>
          </a:prstGeom>
        </p:spPr>
        <p:txBody>
          <a:bodyPr wrap="square">
            <a:spAutoFit/>
          </a:bodyPr>
          <a:lstStyle/>
          <a:p>
            <a:pPr fontAlgn="base">
              <a:spcBef>
                <a:spcPct val="0"/>
              </a:spcBef>
              <a:spcAft>
                <a:spcPct val="0"/>
              </a:spcAft>
            </a:pPr>
            <a:r>
              <a:rPr lang="ja-JP" altLang="en-US" sz="2200" dirty="0" smtClean="0">
                <a:solidFill>
                  <a:prstClr val="black"/>
                </a:solidFill>
                <a:latin typeface="Arial" pitchFamily="34" charset="0"/>
              </a:rPr>
              <a:t>　介護保険法上、要介護認定は、申請日から３０日以内に行わなければならないこととなっているが、現状では、中央値３６日</a:t>
            </a:r>
            <a:r>
              <a:rPr lang="ja-JP" altLang="en-US" sz="2200" dirty="0">
                <a:solidFill>
                  <a:prstClr val="black"/>
                </a:solidFill>
                <a:latin typeface="Arial" pitchFamily="34" charset="0"/>
              </a:rPr>
              <a:t>か</a:t>
            </a:r>
            <a:r>
              <a:rPr lang="ja-JP" altLang="en-US" sz="2200" dirty="0" smtClean="0">
                <a:solidFill>
                  <a:prstClr val="black"/>
                </a:solidFill>
                <a:latin typeface="Arial" pitchFamily="34" charset="0"/>
              </a:rPr>
              <a:t>かっている。</a:t>
            </a:r>
            <a:endParaRPr lang="ja-JP" altLang="en-US" sz="2200" dirty="0">
              <a:solidFill>
                <a:prstClr val="black"/>
              </a:solidFill>
              <a:latin typeface="Arial" pitchFamily="34" charset="0"/>
            </a:endParaRPr>
          </a:p>
        </p:txBody>
      </p:sp>
      <p:sp>
        <p:nvSpPr>
          <p:cNvPr id="5" name="正方形/長方形 4"/>
          <p:cNvSpPr/>
          <p:nvPr/>
        </p:nvSpPr>
        <p:spPr>
          <a:xfrm>
            <a:off x="194492" y="1018580"/>
            <a:ext cx="735059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要介護認定申請から要介護認定にかかる日数</a:t>
            </a:r>
            <a:r>
              <a:rPr lang="en-US" altLang="ja-JP" sz="2400" dirty="0" smtClean="0">
                <a:solidFill>
                  <a:prstClr val="black"/>
                </a:solidFill>
              </a:rPr>
              <a:t>】</a:t>
            </a:r>
            <a:endParaRPr lang="ja-JP" altLang="en-US" sz="2400" dirty="0">
              <a:solidFill>
                <a:prstClr val="black"/>
              </a:solidFill>
            </a:endParaRPr>
          </a:p>
        </p:txBody>
      </p:sp>
      <p:sp>
        <p:nvSpPr>
          <p:cNvPr id="6" name="正方形/長方形 5"/>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7181868" y="2970871"/>
            <a:ext cx="223710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集計対象自治体数：</a:t>
            </a:r>
            <a:r>
              <a:rPr lang="en-US" altLang="ja-JP" sz="1400" dirty="0" smtClean="0">
                <a:solidFill>
                  <a:prstClr val="black"/>
                </a:solidFill>
              </a:rPr>
              <a:t>658</a:t>
            </a:r>
            <a:endParaRPr lang="ja-JP" altLang="en-US" sz="1400" dirty="0">
              <a:solidFill>
                <a:prstClr val="black"/>
              </a:solidFill>
            </a:endParaRPr>
          </a:p>
        </p:txBody>
      </p:sp>
      <p:sp>
        <p:nvSpPr>
          <p:cNvPr id="8"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1236074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906001" cy="2174000"/>
          </a:xfrm>
          <a:prstGeom prst="rect">
            <a:avLst/>
          </a:prstGeom>
          <a:noFill/>
          <a:ln w="9525">
            <a:noFill/>
            <a:miter lim="800000"/>
            <a:headEnd/>
            <a:tailEnd/>
          </a:ln>
          <a:effectLst/>
        </p:spPr>
      </p:pic>
      <p:sp>
        <p:nvSpPr>
          <p:cNvPr id="8" name="正方形/長方形 7"/>
          <p:cNvSpPr/>
          <p:nvPr/>
        </p:nvSpPr>
        <p:spPr>
          <a:xfrm>
            <a:off x="208230" y="1272580"/>
            <a:ext cx="64783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期限内に提出される主治医意見書の割合</a:t>
            </a:r>
            <a:r>
              <a:rPr lang="en-US" altLang="ja-JP" sz="2400" dirty="0" smtClean="0">
                <a:solidFill>
                  <a:prstClr val="black"/>
                </a:solidFill>
              </a:rPr>
              <a:t>】</a:t>
            </a:r>
            <a:endParaRPr lang="ja-JP" altLang="en-US" sz="2400" dirty="0">
              <a:solidFill>
                <a:prstClr val="black"/>
              </a:solidFill>
            </a:endParaRPr>
          </a:p>
        </p:txBody>
      </p:sp>
      <p:sp>
        <p:nvSpPr>
          <p:cNvPr id="9" name="正方形/長方形 8"/>
          <p:cNvSpPr/>
          <p:nvPr/>
        </p:nvSpPr>
        <p:spPr>
          <a:xfrm>
            <a:off x="272500" y="2078915"/>
            <a:ext cx="9439049"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期限内に提出される主治医意見書の割合は、「</a:t>
            </a:r>
            <a:r>
              <a:rPr lang="en-US" altLang="ja-JP" sz="2400" dirty="0" smtClean="0">
                <a:solidFill>
                  <a:prstClr val="black"/>
                </a:solidFill>
                <a:latin typeface="Arial" pitchFamily="34" charset="0"/>
              </a:rPr>
              <a:t>4</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32.4</a:t>
            </a:r>
            <a:r>
              <a:rPr lang="ja-JP" altLang="ja-JP" sz="2400" dirty="0" smtClean="0">
                <a:solidFill>
                  <a:prstClr val="black"/>
                </a:solidFill>
                <a:latin typeface="Arial" pitchFamily="34" charset="0"/>
              </a:rPr>
              <a:t>％と最も高く、次いで「</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28.3</a:t>
            </a:r>
            <a:r>
              <a:rPr lang="ja-JP" altLang="ja-JP" sz="2400" dirty="0" smtClean="0">
                <a:solidFill>
                  <a:prstClr val="black"/>
                </a:solidFill>
                <a:latin typeface="Arial" pitchFamily="34" charset="0"/>
              </a:rPr>
              <a:t>％、「</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10</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16.1</a:t>
            </a:r>
            <a:r>
              <a:rPr lang="ja-JP" altLang="ja-JP" sz="2400" dirty="0" smtClean="0">
                <a:solidFill>
                  <a:prstClr val="black"/>
                </a:solidFill>
                <a:latin typeface="Arial" pitchFamily="34" charset="0"/>
              </a:rPr>
              <a:t>％であった。</a:t>
            </a:r>
            <a:endParaRPr lang="ja-JP" altLang="en-US" sz="2400" dirty="0">
              <a:solidFill>
                <a:prstClr val="black"/>
              </a:solidFill>
              <a:latin typeface="Arial" pitchFamily="34" charset="0"/>
            </a:endParaRPr>
          </a:p>
        </p:txBody>
      </p:sp>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1" name="正方形/長方形 10"/>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957838" y="3366898"/>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3"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34</a:t>
            </a:fld>
            <a:endParaRPr lang="ja-JP" altLang="en-US" dirty="0">
              <a:solidFill>
                <a:prstClr val="black">
                  <a:tint val="75000"/>
                </a:prstClr>
              </a:solidFill>
            </a:endParaRPr>
          </a:p>
        </p:txBody>
      </p:sp>
    </p:spTree>
    <p:extLst>
      <p:ext uri="{BB962C8B-B14F-4D97-AF65-F5344CB8AC3E}">
        <p14:creationId xmlns:p14="http://schemas.microsoft.com/office/powerpoint/2010/main" val="195973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pic>
        <p:nvPicPr>
          <p:cNvPr id="11" name="Picture 2"/>
          <p:cNvPicPr>
            <a:picLocks noChangeAspect="1" noChangeArrowheads="1"/>
          </p:cNvPicPr>
          <p:nvPr/>
        </p:nvPicPr>
        <p:blipFill>
          <a:blip r:embed="rId2" cstate="print"/>
          <a:srcRect/>
          <a:stretch>
            <a:fillRect/>
          </a:stretch>
        </p:blipFill>
        <p:spPr bwMode="auto">
          <a:xfrm>
            <a:off x="267959" y="2972296"/>
            <a:ext cx="9133781" cy="3441204"/>
          </a:xfrm>
          <a:prstGeom prst="rect">
            <a:avLst/>
          </a:prstGeom>
          <a:noFill/>
          <a:ln w="9525">
            <a:noFill/>
            <a:miter lim="800000"/>
            <a:headEnd/>
            <a:tailEnd/>
          </a:ln>
          <a:effectLst/>
        </p:spPr>
      </p:pic>
      <p:sp>
        <p:nvSpPr>
          <p:cNvPr id="12" name="正方形/長方形 11"/>
          <p:cNvSpPr/>
          <p:nvPr/>
        </p:nvSpPr>
        <p:spPr>
          <a:xfrm>
            <a:off x="286238" y="1618499"/>
            <a:ext cx="9283031"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主治医意見書の平均回収日数について、「</a:t>
            </a:r>
            <a:r>
              <a:rPr lang="en-US" altLang="ja-JP" sz="2400" dirty="0" smtClean="0">
                <a:solidFill>
                  <a:prstClr val="black"/>
                </a:solidFill>
                <a:latin typeface="Arial" pitchFamily="34" charset="0"/>
              </a:rPr>
              <a:t>14</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186</a:t>
            </a:r>
            <a:r>
              <a:rPr lang="ja-JP" altLang="ja-JP" sz="2400" dirty="0" smtClean="0">
                <a:solidFill>
                  <a:prstClr val="black"/>
                </a:solidFill>
                <a:latin typeface="Arial" pitchFamily="34" charset="0"/>
              </a:rPr>
              <a:t>件と最も多く、次いで「</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136</a:t>
            </a:r>
            <a:r>
              <a:rPr lang="ja-JP" altLang="ja-JP" sz="2400" dirty="0" smtClean="0">
                <a:solidFill>
                  <a:prstClr val="black"/>
                </a:solidFill>
                <a:latin typeface="Arial" pitchFamily="34" charset="0"/>
              </a:rPr>
              <a:t>件、「</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17</a:t>
            </a:r>
            <a:r>
              <a:rPr lang="ja-JP" altLang="ja-JP" sz="2400" dirty="0" smtClean="0">
                <a:solidFill>
                  <a:prstClr val="black"/>
                </a:solidFill>
                <a:latin typeface="Arial" pitchFamily="34" charset="0"/>
              </a:rPr>
              <a:t>日未満」及び「</a:t>
            </a:r>
            <a:r>
              <a:rPr lang="en-US" altLang="ja-JP" sz="2400" dirty="0" smtClean="0">
                <a:solidFill>
                  <a:prstClr val="black"/>
                </a:solidFill>
                <a:latin typeface="Arial" pitchFamily="34" charset="0"/>
              </a:rPr>
              <a:t>20</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21</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109</a:t>
            </a:r>
            <a:r>
              <a:rPr lang="ja-JP" altLang="ja-JP" sz="2400" dirty="0" smtClean="0">
                <a:solidFill>
                  <a:prstClr val="black"/>
                </a:solidFill>
                <a:latin typeface="Arial" pitchFamily="34" charset="0"/>
              </a:rPr>
              <a:t>件であった。</a:t>
            </a:r>
            <a:endParaRPr lang="ja-JP" altLang="en-US" sz="2400" dirty="0">
              <a:solidFill>
                <a:prstClr val="black"/>
              </a:solidFill>
              <a:latin typeface="Arial" pitchFamily="34" charset="0"/>
            </a:endParaRPr>
          </a:p>
        </p:txBody>
      </p:sp>
      <p:sp>
        <p:nvSpPr>
          <p:cNvPr id="14" name="正方形/長方形 13"/>
          <p:cNvSpPr/>
          <p:nvPr/>
        </p:nvSpPr>
        <p:spPr>
          <a:xfrm>
            <a:off x="12882" y="1018580"/>
            <a:ext cx="510523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主治医意見書の平均回収日数</a:t>
            </a:r>
            <a:r>
              <a:rPr lang="en-US" altLang="ja-JP" sz="2400" dirty="0" smtClean="0">
                <a:solidFill>
                  <a:prstClr val="black"/>
                </a:solidFill>
              </a:rPr>
              <a:t>】</a:t>
            </a:r>
            <a:endParaRPr lang="ja-JP" altLang="en-US" sz="24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792738" y="2909911"/>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n=1,151</a:t>
            </a:r>
            <a:r>
              <a:rPr lang="ja-JP" altLang="en-US" sz="1400" dirty="0" smtClean="0">
                <a:solidFill>
                  <a:prstClr val="black"/>
                </a:solidFill>
              </a:rPr>
              <a:t>自治体</a:t>
            </a:r>
            <a:endParaRPr lang="ja-JP" altLang="en-US" sz="1400" dirty="0">
              <a:solidFill>
                <a:prstClr val="black"/>
              </a:solidFill>
            </a:endParaRPr>
          </a:p>
        </p:txBody>
      </p:sp>
      <p:sp>
        <p:nvSpPr>
          <p:cNvPr id="9"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35</a:t>
            </a:fld>
            <a:endParaRPr lang="ja-JP" altLang="en-US" dirty="0">
              <a:solidFill>
                <a:prstClr val="black">
                  <a:tint val="75000"/>
                </a:prstClr>
              </a:solidFill>
            </a:endParaRPr>
          </a:p>
        </p:txBody>
      </p:sp>
    </p:spTree>
    <p:extLst>
      <p:ext uri="{BB962C8B-B14F-4D97-AF65-F5344CB8AC3E}">
        <p14:creationId xmlns:p14="http://schemas.microsoft.com/office/powerpoint/2010/main" val="1939945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941" y="1183680"/>
            <a:ext cx="710294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主治医意見書に係るもっとも負担の大きい業務</a:t>
            </a:r>
            <a:r>
              <a:rPr lang="en-US" altLang="ja-JP" sz="2400" dirty="0" smtClean="0">
                <a:solidFill>
                  <a:prstClr val="black"/>
                </a:solidFill>
              </a:rPr>
              <a:t>】</a:t>
            </a:r>
            <a:endParaRPr lang="ja-JP" altLang="en-US" sz="2400" dirty="0">
              <a:solidFill>
                <a:prstClr val="black"/>
              </a:solidFill>
            </a:endParaRPr>
          </a:p>
        </p:txBody>
      </p:sp>
      <p:sp>
        <p:nvSpPr>
          <p:cNvPr id="4" name="正方形/長方形 3"/>
          <p:cNvSpPr/>
          <p:nvPr/>
        </p:nvSpPr>
        <p:spPr>
          <a:xfrm>
            <a:off x="272480" y="4049419"/>
            <a:ext cx="963352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endParaRPr lang="en-US" altLang="ja-JP" dirty="0" smtClean="0">
              <a:solidFill>
                <a:prstClr val="black"/>
              </a:solidFill>
            </a:endParaRPr>
          </a:p>
        </p:txBody>
      </p:sp>
      <p:pic>
        <p:nvPicPr>
          <p:cNvPr id="5" name="Picture 2"/>
          <p:cNvPicPr>
            <a:picLocks noChangeAspect="1" noChangeArrowheads="1"/>
          </p:cNvPicPr>
          <p:nvPr/>
        </p:nvPicPr>
        <p:blipFill>
          <a:blip r:embed="rId2" cstate="print"/>
          <a:srcRect/>
          <a:stretch>
            <a:fillRect/>
          </a:stretch>
        </p:blipFill>
        <p:spPr bwMode="auto">
          <a:xfrm>
            <a:off x="-1" y="3660160"/>
            <a:ext cx="9906001" cy="2174000"/>
          </a:xfrm>
          <a:prstGeom prst="rect">
            <a:avLst/>
          </a:prstGeom>
          <a:noFill/>
          <a:ln w="9525">
            <a:noFill/>
            <a:miter lim="800000"/>
            <a:headEnd/>
            <a:tailEnd/>
          </a:ln>
          <a:effectLst/>
        </p:spPr>
      </p:pic>
      <p:sp>
        <p:nvSpPr>
          <p:cNvPr id="7" name="Rectangle 4"/>
          <p:cNvSpPr>
            <a:spLocks noChangeArrowheads="1"/>
          </p:cNvSpPr>
          <p:nvPr/>
        </p:nvSpPr>
        <p:spPr bwMode="auto">
          <a:xfrm>
            <a:off x="212930" y="1855003"/>
            <a:ext cx="95555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ja-JP" altLang="en-US" sz="2400" dirty="0" smtClean="0">
                <a:solidFill>
                  <a:prstClr val="black"/>
                </a:solidFill>
                <a:latin typeface="ＭＳ Ｐゴシック"/>
                <a:cs typeface="Times New Roman" pitchFamily="18" charset="0"/>
              </a:rPr>
              <a:t>主治医意見書にかかる業務のうち最も負担の大きい業務としては、「主治医意見書の回収にあたっての督促」が</a:t>
            </a:r>
            <a:r>
              <a:rPr lang="en-US" altLang="ja-JP" sz="2400" dirty="0" smtClean="0">
                <a:solidFill>
                  <a:prstClr val="black"/>
                </a:solidFill>
                <a:latin typeface="ＭＳ Ｐゴシック"/>
                <a:cs typeface="Times New Roman" pitchFamily="18" charset="0"/>
              </a:rPr>
              <a:t>52.2</a:t>
            </a:r>
            <a:r>
              <a:rPr lang="ja-JP" altLang="en-US" sz="2400" dirty="0" smtClean="0">
                <a:solidFill>
                  <a:prstClr val="black"/>
                </a:solidFill>
                <a:latin typeface="ＭＳ Ｐゴシック"/>
                <a:cs typeface="Times New Roman" pitchFamily="18" charset="0"/>
              </a:rPr>
              <a:t>％と半数以上を占めており、次いで「主治医意見書の記載内容についての確認」が</a:t>
            </a:r>
            <a:r>
              <a:rPr lang="en-US" altLang="ja-JP" sz="2400" dirty="0" smtClean="0">
                <a:solidFill>
                  <a:prstClr val="black"/>
                </a:solidFill>
                <a:latin typeface="ＭＳ Ｐゴシック"/>
                <a:cs typeface="Times New Roman" pitchFamily="18" charset="0"/>
              </a:rPr>
              <a:t>22.8</a:t>
            </a:r>
            <a:r>
              <a:rPr lang="ja-JP" altLang="en-US" sz="2400" dirty="0" smtClean="0">
                <a:solidFill>
                  <a:prstClr val="black"/>
                </a:solidFill>
                <a:latin typeface="ＭＳ Ｐゴシック"/>
                <a:cs typeface="Times New Roman" pitchFamily="18" charset="0"/>
              </a:rPr>
              <a:t>％、「主治医意見書の依頼」が</a:t>
            </a:r>
            <a:r>
              <a:rPr lang="en-US" altLang="ja-JP" sz="2400" dirty="0" smtClean="0">
                <a:solidFill>
                  <a:prstClr val="black"/>
                </a:solidFill>
                <a:latin typeface="ＭＳ Ｐゴシック"/>
                <a:cs typeface="Times New Roman" pitchFamily="18" charset="0"/>
              </a:rPr>
              <a:t>21.1</a:t>
            </a:r>
            <a:r>
              <a:rPr lang="ja-JP" altLang="en-US" sz="2400" dirty="0" smtClean="0">
                <a:solidFill>
                  <a:prstClr val="black"/>
                </a:solidFill>
                <a:latin typeface="ＭＳ Ｐゴシック"/>
                <a:cs typeface="Times New Roman" pitchFamily="18" charset="0"/>
              </a:rPr>
              <a:t>％であった。</a:t>
            </a:r>
            <a:endParaRPr lang="ja-JP" altLang="en-US" sz="2400" dirty="0" smtClean="0">
              <a:solidFill>
                <a:prstClr val="black"/>
              </a:solidFill>
              <a:latin typeface="ＭＳ Ｐゴシック"/>
              <a:cs typeface="ＭＳ Ｐゴシック" pitchFamily="50" charset="-128"/>
            </a:endParaRPr>
          </a:p>
        </p:txBody>
      </p:sp>
      <p:sp>
        <p:nvSpPr>
          <p:cNvPr id="8" name="正方形/長方形 7"/>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0" name="正方形/長方形 9"/>
          <p:cNvSpPr/>
          <p:nvPr/>
        </p:nvSpPr>
        <p:spPr>
          <a:xfrm>
            <a:off x="7891798" y="3412622"/>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1"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val="102750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906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fontAlgn="base">
              <a:spcAft>
                <a:spcPct val="0"/>
              </a:spcAft>
              <a:defRPr/>
            </a:pP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82884" y="3429000"/>
            <a:ext cx="9525000"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en-US" altLang="ja-JP" sz="1600" dirty="0" smtClean="0">
                <a:solidFill>
                  <a:prstClr val="black"/>
                </a:solidFill>
              </a:rPr>
              <a:t>Ⅲ</a:t>
            </a:r>
            <a:r>
              <a:rPr lang="ja-JP" altLang="en-US" sz="1600" dirty="0" smtClean="0">
                <a:solidFill>
                  <a:prstClr val="black"/>
                </a:solidFill>
              </a:rPr>
              <a:t>　記入マニュアル</a:t>
            </a:r>
            <a:endParaRPr lang="en-US" altLang="ja-JP" sz="1600" dirty="0" smtClean="0">
              <a:solidFill>
                <a:prstClr val="black"/>
              </a:solidFill>
            </a:endParaRPr>
          </a:p>
          <a:p>
            <a:pPr fontAlgn="base">
              <a:spcBef>
                <a:spcPct val="0"/>
              </a:spcBef>
              <a:spcAft>
                <a:spcPct val="0"/>
              </a:spcAft>
            </a:pPr>
            <a:endParaRPr lang="en-US" altLang="ja-JP" sz="1600" u="sng" dirty="0" smtClean="0">
              <a:solidFill>
                <a:prstClr val="black"/>
              </a:solidFill>
            </a:endParaRPr>
          </a:p>
          <a:p>
            <a:pPr fontAlgn="base">
              <a:spcBef>
                <a:spcPct val="0"/>
              </a:spcBef>
              <a:spcAft>
                <a:spcPct val="0"/>
              </a:spcAft>
            </a:pPr>
            <a:r>
              <a:rPr lang="ja-JP" altLang="ja-JP" sz="1600" u="sng" dirty="0" smtClean="0">
                <a:solidFill>
                  <a:prstClr val="black"/>
                </a:solidFill>
              </a:rPr>
              <a:t>４．生活機能とサービスに関する意見</a:t>
            </a:r>
          </a:p>
          <a:p>
            <a:pPr fontAlgn="base">
              <a:spcBef>
                <a:spcPct val="0"/>
              </a:spcBef>
              <a:spcAft>
                <a:spcPct val="0"/>
              </a:spcAft>
            </a:pPr>
            <a:r>
              <a:rPr lang="ja-JP" altLang="ja-JP" sz="1600" dirty="0" smtClean="0">
                <a:solidFill>
                  <a:prstClr val="black"/>
                </a:solidFill>
              </a:rPr>
              <a:t>（５）医学的管理の必要性</a:t>
            </a: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solidFill>
                  <a:prstClr val="black"/>
                </a:solidFill>
              </a:rPr>
              <a:t>…</a:t>
            </a:r>
            <a:r>
              <a:rPr lang="ja-JP" altLang="en-US" sz="1600" dirty="0" smtClean="0">
                <a:solidFill>
                  <a:prstClr val="black"/>
                </a:solidFill>
              </a:rPr>
              <a:t>（略）</a:t>
            </a:r>
            <a:endParaRPr lang="en-US" altLang="ja-JP" sz="1600" dirty="0" smtClean="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ja-JP" sz="1600" u="sng" dirty="0" smtClean="0">
                <a:solidFill>
                  <a:prstClr val="black"/>
                </a:solidFill>
              </a:rPr>
              <a:t>５．特記すべき事項</a:t>
            </a:r>
            <a:r>
              <a:rPr lang="en-US" altLang="ja-JP" sz="1600" dirty="0" smtClean="0">
                <a:solidFill>
                  <a:prstClr val="black"/>
                </a:solidFill>
              </a:rPr>
              <a:t>	</a:t>
            </a:r>
            <a:endParaRPr lang="ja-JP" altLang="ja-JP" sz="1600" dirty="0" smtClean="0">
              <a:solidFill>
                <a:prstClr val="black"/>
              </a:solidFill>
            </a:endParaRP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口腔内の状況から口腔清潔に関して、特に留意事項があれば、要点を記載してください。</a:t>
            </a:r>
          </a:p>
          <a:p>
            <a:pPr fontAlgn="base">
              <a:spcBef>
                <a:spcPct val="0"/>
              </a:spcBef>
              <a:spcAft>
                <a:spcPct val="0"/>
              </a:spcAft>
            </a:pPr>
            <a:r>
              <a:rPr lang="ja-JP" altLang="ja-JP" sz="1600" dirty="0" smtClean="0">
                <a:solidFill>
                  <a:prstClr val="black"/>
                </a:solidFill>
              </a:rPr>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solidFill>
                  <a:prstClr val="black"/>
                </a:solidFill>
              </a:rPr>
              <a:t>…</a:t>
            </a:r>
            <a:r>
              <a:rPr lang="ja-JP" altLang="en-US" sz="1600" dirty="0" smtClean="0">
                <a:solidFill>
                  <a:prstClr val="black"/>
                </a:solidFill>
              </a:rPr>
              <a:t>（略）</a:t>
            </a:r>
            <a:endParaRPr lang="ja-JP" altLang="en-US" sz="1600" dirty="0">
              <a:solidFill>
                <a:prstClr val="black"/>
              </a:solidFill>
            </a:endParaRPr>
          </a:p>
        </p:txBody>
      </p:sp>
      <p:sp>
        <p:nvSpPr>
          <p:cNvPr id="4" name="正方形/長方形 3"/>
          <p:cNvSpPr/>
          <p:nvPr/>
        </p:nvSpPr>
        <p:spPr>
          <a:xfrm>
            <a:off x="104896" y="3212976"/>
            <a:ext cx="43800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主治医意見書記入の手引き（抜粋）</a:t>
            </a:r>
            <a:endParaRPr lang="ja-JP" altLang="en-US" sz="1600" dirty="0">
              <a:solidFill>
                <a:prstClr val="black"/>
              </a:solidFill>
            </a:endParaRPr>
          </a:p>
        </p:txBody>
      </p:sp>
      <p:sp>
        <p:nvSpPr>
          <p:cNvPr id="8" name="正方形/長方形 7"/>
          <p:cNvSpPr/>
          <p:nvPr/>
        </p:nvSpPr>
        <p:spPr>
          <a:xfrm>
            <a:off x="66421" y="3156208"/>
            <a:ext cx="9723116"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37</a:t>
            </a:fld>
            <a:endParaRPr lang="ja-JP" altLang="en-US" dirty="0">
              <a:solidFill>
                <a:prstClr val="black">
                  <a:tint val="75000"/>
                </a:prstClr>
              </a:solidFill>
            </a:endParaRPr>
          </a:p>
        </p:txBody>
      </p:sp>
    </p:spTree>
    <p:extLst>
      <p:ext uri="{BB962C8B-B14F-4D97-AF65-F5344CB8AC3E}">
        <p14:creationId xmlns:p14="http://schemas.microsoft.com/office/powerpoint/2010/main" val="3698576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71736" y="977900"/>
            <a:ext cx="8946847"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訪問歯科診療及び訪問歯科衛生指導が必要と考えられる状態</a:t>
            </a:r>
            <a:r>
              <a:rPr lang="ja-JP" altLang="en-US" sz="2100" dirty="0">
                <a:solidFill>
                  <a:prstClr val="black"/>
                </a:solidFill>
              </a:rPr>
              <a:t>の例</a:t>
            </a:r>
            <a:r>
              <a:rPr lang="en-US" altLang="ja-JP" sz="2100" dirty="0" smtClean="0">
                <a:solidFill>
                  <a:prstClr val="black"/>
                </a:solidFill>
              </a:rPr>
              <a:t>】</a:t>
            </a:r>
          </a:p>
          <a:p>
            <a:pPr marL="727075" indent="-457200" fontAlgn="base">
              <a:spcAft>
                <a:spcPct val="0"/>
              </a:spcAft>
              <a:buFont typeface="Arial" pitchFamily="34" charset="0"/>
              <a:buChar char="•"/>
              <a:defRPr/>
            </a:pPr>
            <a:endParaRPr lang="en-US" altLang="ja-JP" sz="28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口臭</a:t>
            </a:r>
            <a:r>
              <a:rPr lang="ja-JP" altLang="en-US" sz="1900" dirty="0">
                <a:solidFill>
                  <a:prstClr val="black"/>
                </a:solidFill>
              </a:rPr>
              <a:t>が</a:t>
            </a:r>
            <a:r>
              <a:rPr lang="ja-JP" altLang="en-US" sz="1900" dirty="0" smtClean="0">
                <a:solidFill>
                  <a:prstClr val="black"/>
                </a:solidFill>
              </a:rPr>
              <a:t>強い</a:t>
            </a:r>
            <a:r>
              <a:rPr lang="ja-JP" altLang="en-US" dirty="0" smtClean="0">
                <a:solidFill>
                  <a:prstClr val="black"/>
                </a:solidFill>
              </a:rPr>
              <a:t>　　　　　　　　　　　　　　　　　　　　　　　　　　　　　　　</a:t>
            </a:r>
            <a:endParaRPr lang="en-US" altLang="ja-JP"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sp>
        <p:nvSpPr>
          <p:cNvPr id="4"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38</a:t>
            </a:fld>
            <a:endParaRPr lang="ja-JP" altLang="en-US" dirty="0">
              <a:solidFill>
                <a:prstClr val="black">
                  <a:tint val="75000"/>
                </a:prstClr>
              </a:solidFill>
            </a:endParaRPr>
          </a:p>
        </p:txBody>
      </p:sp>
    </p:spTree>
    <p:extLst>
      <p:ext uri="{BB962C8B-B14F-4D97-AF65-F5344CB8AC3E}">
        <p14:creationId xmlns:p14="http://schemas.microsoft.com/office/powerpoint/2010/main" val="52397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9076" y="851944"/>
            <a:ext cx="3737185" cy="2141537"/>
          </a:xfrm>
          <a:prstGeom prst="rect">
            <a:avLst/>
          </a:prstGeom>
          <a:solidFill>
            <a:srgbClr val="CCFFFF"/>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1" name="Rectangle 3"/>
          <p:cNvSpPr>
            <a:spLocks noChangeArrowheads="1"/>
          </p:cNvSpPr>
          <p:nvPr/>
        </p:nvSpPr>
        <p:spPr bwMode="auto">
          <a:xfrm>
            <a:off x="5030040" y="764632"/>
            <a:ext cx="1445321" cy="5889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2" name="Oval 4"/>
          <p:cNvSpPr>
            <a:spLocks noChangeArrowheads="1"/>
          </p:cNvSpPr>
          <p:nvPr/>
        </p:nvSpPr>
        <p:spPr bwMode="auto">
          <a:xfrm>
            <a:off x="3159111" y="3499891"/>
            <a:ext cx="1404025" cy="508000"/>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fontAlgn="auto">
              <a:spcBef>
                <a:spcPts val="0"/>
              </a:spcBef>
              <a:spcAft>
                <a:spcPts val="0"/>
              </a:spcAft>
            </a:pPr>
            <a:endParaRPr lang="ja-JP" altLang="ja-JP" sz="2300" dirty="0">
              <a:solidFill>
                <a:srgbClr val="000000"/>
              </a:solidFill>
              <a:latin typeface="Times New Roman" pitchFamily="18" charset="0"/>
              <a:ea typeface="ＭＳ Ｐゴシック"/>
            </a:endParaRPr>
          </a:p>
        </p:txBody>
      </p:sp>
      <p:sp>
        <p:nvSpPr>
          <p:cNvPr id="17413" name="Rectangle 5"/>
          <p:cNvSpPr>
            <a:spLocks noChangeArrowheads="1"/>
          </p:cNvSpPr>
          <p:nvPr/>
        </p:nvSpPr>
        <p:spPr bwMode="auto">
          <a:xfrm>
            <a:off x="5030080" y="764628"/>
            <a:ext cx="146279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費用の９割分</a:t>
            </a:r>
          </a:p>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の支払い</a:t>
            </a:r>
          </a:p>
        </p:txBody>
      </p:sp>
      <p:sp>
        <p:nvSpPr>
          <p:cNvPr id="17414" name="Rectangle 6"/>
          <p:cNvSpPr>
            <a:spLocks noChangeArrowheads="1"/>
          </p:cNvSpPr>
          <p:nvPr/>
        </p:nvSpPr>
        <p:spPr bwMode="auto">
          <a:xfrm>
            <a:off x="2476119" y="4652416"/>
            <a:ext cx="5128502" cy="1484312"/>
          </a:xfrm>
          <a:prstGeom prst="rect">
            <a:avLst/>
          </a:prstGeom>
          <a:solidFill>
            <a:srgbClr val="FFFFCC">
              <a:alpha val="50195"/>
            </a:srgbClr>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5" name="Rectangle 7" descr="20%"/>
          <p:cNvSpPr>
            <a:spLocks noChangeArrowheads="1"/>
          </p:cNvSpPr>
          <p:nvPr/>
        </p:nvSpPr>
        <p:spPr bwMode="auto">
          <a:xfrm>
            <a:off x="2612749" y="5300233"/>
            <a:ext cx="2082213" cy="561975"/>
          </a:xfrm>
          <a:prstGeom prst="rect">
            <a:avLst/>
          </a:prstGeom>
          <a:pattFill prst="pct20">
            <a:fgClr>
              <a:srgbClr val="FF3300"/>
            </a:fgClr>
            <a:bgClr>
              <a:srgbClr val="FFFFFF"/>
            </a:bgClr>
          </a:pattFill>
          <a:ln w="15875">
            <a:solidFill>
              <a:schemeClr val="tx1"/>
            </a:solidFill>
            <a:prstDash val="dash"/>
            <a:miter lim="800000"/>
            <a:headEnd/>
            <a:tailEnd/>
          </a:ln>
        </p:spPr>
        <p:txBody>
          <a:bodyPr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第１号被</a:t>
            </a:r>
            <a:r>
              <a:rPr lang="ja-JP" altLang="en-US" sz="1500" b="1" dirty="0">
                <a:solidFill>
                  <a:srgbClr val="000000"/>
                </a:solidFill>
                <a:latin typeface="Arial"/>
                <a:ea typeface="ＭＳ Ｐゴシック"/>
              </a:rPr>
              <a:t>保険者　</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65</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以上の者</a:t>
            </a:r>
          </a:p>
        </p:txBody>
      </p:sp>
      <p:sp>
        <p:nvSpPr>
          <p:cNvPr id="17416" name="Rectangle 8" descr="50%"/>
          <p:cNvSpPr>
            <a:spLocks noChangeArrowheads="1"/>
          </p:cNvSpPr>
          <p:nvPr/>
        </p:nvSpPr>
        <p:spPr bwMode="auto">
          <a:xfrm>
            <a:off x="4875905" y="5300233"/>
            <a:ext cx="2165212" cy="550409"/>
          </a:xfrm>
          <a:prstGeom prst="rect">
            <a:avLst/>
          </a:prstGeom>
          <a:pattFill prst="pct50">
            <a:fgClr>
              <a:schemeClr val="hlink"/>
            </a:fgClr>
            <a:bgClr>
              <a:srgbClr val="FFFFFF"/>
            </a:bgClr>
          </a:pattFill>
          <a:ln w="15875">
            <a:solidFill>
              <a:schemeClr val="tx1"/>
            </a:solidFill>
            <a:prstDash val="dash"/>
            <a:miter lim="800000"/>
            <a:headEnd/>
            <a:tailEnd/>
          </a:ln>
        </p:spPr>
        <p:txBody>
          <a:bodyPr wrap="none"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第２号被</a:t>
            </a:r>
            <a:r>
              <a:rPr lang="ja-JP" altLang="en-US" sz="1500" b="1" dirty="0">
                <a:solidFill>
                  <a:srgbClr val="000000"/>
                </a:solidFill>
                <a:latin typeface="Arial"/>
                <a:ea typeface="ＭＳ Ｐゴシック"/>
              </a:rPr>
              <a:t>保険者</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40</a:t>
            </a:r>
            <a:r>
              <a:rPr lang="ja-JP" altLang="en-US" sz="1500" dirty="0" smtClean="0">
                <a:solidFill>
                  <a:srgbClr val="000000"/>
                </a:solidFill>
                <a:latin typeface="Arial"/>
                <a:ea typeface="ＭＳ Ｐゴシック"/>
              </a:rPr>
              <a:t>歳から</a:t>
            </a:r>
            <a:r>
              <a:rPr lang="en-US" altLang="ja-JP" sz="1500" dirty="0">
                <a:solidFill>
                  <a:srgbClr val="000000"/>
                </a:solidFill>
                <a:latin typeface="Arial"/>
                <a:ea typeface="ＭＳ Ｐゴシック"/>
              </a:rPr>
              <a:t>64</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までの</a:t>
            </a:r>
            <a:r>
              <a:rPr lang="ja-JP" altLang="en-US" sz="1500" dirty="0" smtClean="0">
                <a:solidFill>
                  <a:srgbClr val="000000"/>
                </a:solidFill>
                <a:latin typeface="Arial"/>
                <a:ea typeface="ＭＳ Ｐゴシック"/>
              </a:rPr>
              <a:t>者</a:t>
            </a:r>
            <a:endParaRPr lang="ja-JP" altLang="en-US" sz="1500" b="1" dirty="0">
              <a:solidFill>
                <a:srgbClr val="000000"/>
              </a:solidFill>
              <a:latin typeface="Arial"/>
              <a:ea typeface="ＭＳ Ｐゴシック"/>
            </a:endParaRPr>
          </a:p>
        </p:txBody>
      </p:sp>
      <p:sp>
        <p:nvSpPr>
          <p:cNvPr id="17417" name="Rectangle 9"/>
          <p:cNvSpPr>
            <a:spLocks noChangeArrowheads="1"/>
          </p:cNvSpPr>
          <p:nvPr/>
        </p:nvSpPr>
        <p:spPr bwMode="auto">
          <a:xfrm>
            <a:off x="1053078" y="4004716"/>
            <a:ext cx="9370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保険料</a:t>
            </a:r>
          </a:p>
          <a:p>
            <a:pPr algn="l" defTabSz="727075" fontAlgn="auto">
              <a:spcBef>
                <a:spcPts val="0"/>
              </a:spcBef>
              <a:spcAft>
                <a:spcPts val="0"/>
              </a:spcAft>
            </a:pPr>
            <a:endParaRPr lang="en-US" altLang="ja-JP" sz="1200">
              <a:solidFill>
                <a:srgbClr val="000000"/>
              </a:solidFill>
              <a:latin typeface="Times New Roman" pitchFamily="18" charset="0"/>
              <a:ea typeface="ＭＳ Ｐゴシック"/>
            </a:endParaRPr>
          </a:p>
        </p:txBody>
      </p:sp>
      <p:sp>
        <p:nvSpPr>
          <p:cNvPr id="17418" name="Rectangle 10"/>
          <p:cNvSpPr>
            <a:spLocks noChangeArrowheads="1"/>
          </p:cNvSpPr>
          <p:nvPr/>
        </p:nvSpPr>
        <p:spPr bwMode="auto">
          <a:xfrm>
            <a:off x="48" y="4353966"/>
            <a:ext cx="23538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　</a:t>
            </a:r>
          </a:p>
        </p:txBody>
      </p:sp>
      <p:sp>
        <p:nvSpPr>
          <p:cNvPr id="17419" name="Rectangle 11"/>
          <p:cNvSpPr>
            <a:spLocks noChangeArrowheads="1"/>
          </p:cNvSpPr>
          <p:nvPr/>
        </p:nvSpPr>
        <p:spPr bwMode="auto">
          <a:xfrm>
            <a:off x="428880" y="4292169"/>
            <a:ext cx="1844612" cy="28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u="sng">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364808" y="3585444"/>
            <a:ext cx="1047920"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400" dirty="0">
                <a:solidFill>
                  <a:srgbClr val="000000"/>
                </a:solidFill>
                <a:latin typeface="Times New Roman" pitchFamily="18" charset="0"/>
                <a:ea typeface="ＭＳ Ｐゴシック"/>
              </a:rPr>
              <a:t>全国プール</a:t>
            </a:r>
          </a:p>
        </p:txBody>
      </p:sp>
      <p:sp>
        <p:nvSpPr>
          <p:cNvPr id="17421" name="Line 13"/>
          <p:cNvSpPr>
            <a:spLocks noChangeShapeType="1"/>
          </p:cNvSpPr>
          <p:nvPr/>
        </p:nvSpPr>
        <p:spPr bwMode="auto">
          <a:xfrm flipH="1" flipV="1">
            <a:off x="4016725" y="4004716"/>
            <a:ext cx="859250"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2" name="Rectangle 14"/>
          <p:cNvSpPr>
            <a:spLocks noChangeArrowheads="1"/>
          </p:cNvSpPr>
          <p:nvPr/>
        </p:nvSpPr>
        <p:spPr bwMode="auto">
          <a:xfrm>
            <a:off x="4172426" y="3933280"/>
            <a:ext cx="1697135" cy="48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b="1">
                <a:solidFill>
                  <a:srgbClr val="000000"/>
                </a:solidFill>
                <a:latin typeface="Times New Roman" pitchFamily="18" charset="0"/>
                <a:ea typeface="ＭＳ Ｐゴシック"/>
              </a:rPr>
              <a:t>　</a:t>
            </a:r>
            <a:r>
              <a:rPr lang="ja-JP" altLang="en-US" sz="1300">
                <a:solidFill>
                  <a:srgbClr val="000000"/>
                </a:solidFill>
                <a:latin typeface="Times New Roman" pitchFamily="18" charset="0"/>
                <a:ea typeface="ＭＳ Ｐゴシック"/>
              </a:rPr>
              <a:t>国民健康保険 ・</a:t>
            </a:r>
          </a:p>
          <a:p>
            <a:pPr algn="l" defTabSz="727075" fontAlgn="auto">
              <a:spcBef>
                <a:spcPts val="0"/>
              </a:spcBef>
              <a:spcAft>
                <a:spcPts val="0"/>
              </a:spcAft>
            </a:pPr>
            <a:r>
              <a:rPr lang="ja-JP" altLang="en-US" sz="1300">
                <a:solidFill>
                  <a:srgbClr val="000000"/>
                </a:solidFill>
                <a:latin typeface="Times New Roman" pitchFamily="18" charset="0"/>
                <a:ea typeface="ＭＳ Ｐゴシック"/>
              </a:rPr>
              <a:t>　　健康保険組合など</a:t>
            </a:r>
          </a:p>
        </p:txBody>
      </p:sp>
      <p:sp>
        <p:nvSpPr>
          <p:cNvPr id="17424" name="Rectangle 16"/>
          <p:cNvSpPr>
            <a:spLocks noChangeArrowheads="1"/>
          </p:cNvSpPr>
          <p:nvPr/>
        </p:nvSpPr>
        <p:spPr bwMode="auto">
          <a:xfrm>
            <a:off x="6286754" y="3116202"/>
            <a:ext cx="886016"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dirty="0">
                <a:solidFill>
                  <a:srgbClr val="000000"/>
                </a:solidFill>
                <a:latin typeface="Times New Roman" pitchFamily="18" charset="0"/>
                <a:ea typeface="ＭＳ Ｐゴシック"/>
              </a:rPr>
              <a:t>１割負担</a:t>
            </a:r>
          </a:p>
        </p:txBody>
      </p:sp>
      <p:sp>
        <p:nvSpPr>
          <p:cNvPr id="17426" name="Rectangle 18"/>
          <p:cNvSpPr>
            <a:spLocks noChangeArrowheads="1"/>
          </p:cNvSpPr>
          <p:nvPr/>
        </p:nvSpPr>
        <p:spPr bwMode="auto">
          <a:xfrm>
            <a:off x="7375438" y="3707000"/>
            <a:ext cx="1278752"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サービス利用</a:t>
            </a:r>
          </a:p>
        </p:txBody>
      </p:sp>
      <p:sp>
        <p:nvSpPr>
          <p:cNvPr id="17427" name="Rectangle 19"/>
          <p:cNvSpPr>
            <a:spLocks noChangeArrowheads="1"/>
          </p:cNvSpPr>
          <p:nvPr/>
        </p:nvSpPr>
        <p:spPr bwMode="auto">
          <a:xfrm>
            <a:off x="236701" y="5558900"/>
            <a:ext cx="2101092"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加　入　者　（被保険者）</a:t>
            </a:r>
          </a:p>
        </p:txBody>
      </p:sp>
      <p:sp>
        <p:nvSpPr>
          <p:cNvPr id="17428" name="Line 20"/>
          <p:cNvSpPr>
            <a:spLocks noChangeShapeType="1"/>
          </p:cNvSpPr>
          <p:nvPr/>
        </p:nvSpPr>
        <p:spPr bwMode="auto">
          <a:xfrm flipH="1" flipV="1">
            <a:off x="1832858" y="2996661"/>
            <a:ext cx="1481851"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9" name="Line 21"/>
          <p:cNvSpPr>
            <a:spLocks noChangeShapeType="1"/>
          </p:cNvSpPr>
          <p:nvPr/>
        </p:nvSpPr>
        <p:spPr bwMode="auto">
          <a:xfrm>
            <a:off x="4718731" y="16282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0" name="Rectangle 22"/>
          <p:cNvSpPr>
            <a:spLocks noChangeArrowheads="1"/>
          </p:cNvSpPr>
          <p:nvPr/>
        </p:nvSpPr>
        <p:spPr bwMode="auto">
          <a:xfrm>
            <a:off x="1486616" y="545669"/>
            <a:ext cx="1908732"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市　町　村　（保険者）</a:t>
            </a:r>
          </a:p>
        </p:txBody>
      </p:sp>
      <p:sp>
        <p:nvSpPr>
          <p:cNvPr id="17431" name="Rectangle 23"/>
          <p:cNvSpPr>
            <a:spLocks noChangeArrowheads="1"/>
          </p:cNvSpPr>
          <p:nvPr/>
        </p:nvSpPr>
        <p:spPr bwMode="auto">
          <a:xfrm>
            <a:off x="1539079" y="1307553"/>
            <a:ext cx="20170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32" name="Rectangle 24"/>
          <p:cNvSpPr>
            <a:spLocks noChangeArrowheads="1"/>
          </p:cNvSpPr>
          <p:nvPr/>
        </p:nvSpPr>
        <p:spPr bwMode="auto">
          <a:xfrm>
            <a:off x="1256009" y="2216547"/>
            <a:ext cx="1411941"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ＭＳ Ｐゴシック"/>
                <a:ea typeface="ＭＳ Ｐゴシック"/>
              </a:rPr>
              <a:t>２１％</a:t>
            </a:r>
            <a:endParaRPr lang="en-US" altLang="ja-JP" sz="1500" b="1" dirty="0" smtClean="0">
              <a:solidFill>
                <a:srgbClr val="000000"/>
              </a:solidFill>
              <a:latin typeface="ＭＳ Ｐゴシック"/>
              <a:ea typeface="ＭＳ Ｐゴシック"/>
            </a:endParaRPr>
          </a:p>
        </p:txBody>
      </p:sp>
      <p:sp>
        <p:nvSpPr>
          <p:cNvPr id="17433" name="Rectangle 25"/>
          <p:cNvSpPr>
            <a:spLocks noChangeArrowheads="1"/>
          </p:cNvSpPr>
          <p:nvPr/>
        </p:nvSpPr>
        <p:spPr bwMode="auto">
          <a:xfrm>
            <a:off x="2841137" y="2226318"/>
            <a:ext cx="635947" cy="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Times New Roman" pitchFamily="18" charset="0"/>
                <a:ea typeface="ＭＳ Ｐゴシック"/>
              </a:rPr>
              <a:t>２９％</a:t>
            </a:r>
            <a:endParaRPr lang="ja-JP" altLang="en-US" sz="1100" b="1" dirty="0" smtClean="0">
              <a:solidFill>
                <a:srgbClr val="000000"/>
              </a:solidFill>
              <a:latin typeface="ＭＳ Ｐゴシック"/>
              <a:ea typeface="ＭＳ Ｐゴシック"/>
            </a:endParaRPr>
          </a:p>
          <a:p>
            <a:pPr algn="l" defTabSz="727075" fontAlgn="auto">
              <a:spcBef>
                <a:spcPts val="0"/>
              </a:spcBef>
              <a:spcAft>
                <a:spcPts val="0"/>
              </a:spcAft>
            </a:pPr>
            <a:endParaRPr lang="ja-JP" altLang="en-US" sz="1500" b="1" dirty="0">
              <a:solidFill>
                <a:srgbClr val="000000"/>
              </a:solidFill>
              <a:latin typeface="Times New Roman" pitchFamily="18" charset="0"/>
              <a:ea typeface="ＭＳ Ｐゴシック"/>
            </a:endParaRPr>
          </a:p>
        </p:txBody>
      </p:sp>
      <p:sp>
        <p:nvSpPr>
          <p:cNvPr id="17434" name="Line 26"/>
          <p:cNvSpPr>
            <a:spLocks noChangeShapeType="1"/>
          </p:cNvSpPr>
          <p:nvPr/>
        </p:nvSpPr>
        <p:spPr bwMode="auto">
          <a:xfrm>
            <a:off x="817959" y="2060029"/>
            <a:ext cx="372924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5" name="Line 27"/>
          <p:cNvSpPr>
            <a:spLocks noChangeShapeType="1"/>
          </p:cNvSpPr>
          <p:nvPr/>
        </p:nvSpPr>
        <p:spPr bwMode="auto">
          <a:xfrm>
            <a:off x="2296518" y="2100483"/>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6" name="Rectangle 28"/>
          <p:cNvSpPr>
            <a:spLocks noChangeArrowheads="1"/>
          </p:cNvSpPr>
          <p:nvPr/>
        </p:nvSpPr>
        <p:spPr bwMode="auto">
          <a:xfrm>
            <a:off x="48" y="1196544"/>
            <a:ext cx="73854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en-US" altLang="ja-JP" sz="1500" b="1">
                <a:solidFill>
                  <a:srgbClr val="000000"/>
                </a:solidFill>
                <a:latin typeface="Times New Roman" pitchFamily="18" charset="0"/>
                <a:ea typeface="ＭＳ Ｐゴシック"/>
              </a:rPr>
              <a:t> </a:t>
            </a:r>
            <a:r>
              <a:rPr lang="ja-JP" altLang="en-US" sz="1500" b="1">
                <a:solidFill>
                  <a:srgbClr val="000000"/>
                </a:solidFill>
                <a:latin typeface="Times New Roman" pitchFamily="18" charset="0"/>
                <a:ea typeface="ＭＳ Ｐゴシック"/>
              </a:rPr>
              <a:t>税　金</a:t>
            </a:r>
          </a:p>
        </p:txBody>
      </p:sp>
      <p:sp>
        <p:nvSpPr>
          <p:cNvPr id="17437" name="Rectangle 29"/>
          <p:cNvSpPr>
            <a:spLocks noChangeArrowheads="1"/>
          </p:cNvSpPr>
          <p:nvPr/>
        </p:nvSpPr>
        <p:spPr bwMode="auto">
          <a:xfrm>
            <a:off x="38166" y="2204607"/>
            <a:ext cx="75457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保険料</a:t>
            </a:r>
          </a:p>
        </p:txBody>
      </p:sp>
      <p:sp>
        <p:nvSpPr>
          <p:cNvPr id="17438" name="Line 30"/>
          <p:cNvSpPr>
            <a:spLocks noChangeShapeType="1"/>
          </p:cNvSpPr>
          <p:nvPr/>
        </p:nvSpPr>
        <p:spPr bwMode="auto">
          <a:xfrm>
            <a:off x="1725279"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9" name="Line 31"/>
          <p:cNvSpPr>
            <a:spLocks noChangeShapeType="1"/>
          </p:cNvSpPr>
          <p:nvPr/>
        </p:nvSpPr>
        <p:spPr bwMode="auto">
          <a:xfrm>
            <a:off x="2656641"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0" name="Rectangle 32"/>
          <p:cNvSpPr>
            <a:spLocks noChangeArrowheads="1"/>
          </p:cNvSpPr>
          <p:nvPr/>
        </p:nvSpPr>
        <p:spPr bwMode="auto">
          <a:xfrm>
            <a:off x="975194" y="980529"/>
            <a:ext cx="71609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市町村</a:t>
            </a:r>
          </a:p>
        </p:txBody>
      </p:sp>
      <p:sp>
        <p:nvSpPr>
          <p:cNvPr id="17441" name="Rectangle 33"/>
          <p:cNvSpPr>
            <a:spLocks noChangeArrowheads="1"/>
          </p:cNvSpPr>
          <p:nvPr/>
        </p:nvSpPr>
        <p:spPr bwMode="auto">
          <a:xfrm>
            <a:off x="1745251" y="980529"/>
            <a:ext cx="89563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dirty="0">
                <a:solidFill>
                  <a:srgbClr val="000000"/>
                </a:solidFill>
                <a:latin typeface="Times New Roman" pitchFamily="18" charset="0"/>
                <a:ea typeface="ＭＳ Ｐゴシック"/>
              </a:rPr>
              <a:t>都道府県</a:t>
            </a:r>
          </a:p>
        </p:txBody>
      </p:sp>
      <p:sp>
        <p:nvSpPr>
          <p:cNvPr id="17442" name="Rectangle 34"/>
          <p:cNvSpPr>
            <a:spLocks noChangeArrowheads="1"/>
          </p:cNvSpPr>
          <p:nvPr/>
        </p:nvSpPr>
        <p:spPr bwMode="auto">
          <a:xfrm>
            <a:off x="3549829" y="980529"/>
            <a:ext cx="357025"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国</a:t>
            </a:r>
          </a:p>
        </p:txBody>
      </p:sp>
      <p:sp>
        <p:nvSpPr>
          <p:cNvPr id="17443" name="Rectangle 35"/>
          <p:cNvSpPr>
            <a:spLocks noChangeArrowheads="1"/>
          </p:cNvSpPr>
          <p:nvPr/>
        </p:nvSpPr>
        <p:spPr bwMode="auto">
          <a:xfrm>
            <a:off x="895781" y="1196430"/>
            <a:ext cx="84754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p>
        </p:txBody>
      </p:sp>
      <p:sp>
        <p:nvSpPr>
          <p:cNvPr id="17444" name="Rectangle 36"/>
          <p:cNvSpPr>
            <a:spLocks noChangeArrowheads="1"/>
          </p:cNvSpPr>
          <p:nvPr/>
        </p:nvSpPr>
        <p:spPr bwMode="auto">
          <a:xfrm>
            <a:off x="1695016" y="1196545"/>
            <a:ext cx="158349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r>
              <a:rPr lang="ja-JP" altLang="en-US" sz="1000" dirty="0">
                <a:solidFill>
                  <a:srgbClr val="000000"/>
                </a:solidFill>
                <a:latin typeface="Times New Roman" pitchFamily="18" charset="0"/>
                <a:ea typeface="ＭＳ Ｐゴシック"/>
              </a:rPr>
              <a:t>（</a:t>
            </a:r>
            <a:r>
              <a:rPr lang="en-US" altLang="ja-JP" sz="1000" dirty="0">
                <a:solidFill>
                  <a:srgbClr val="000000"/>
                </a:solidFill>
                <a:latin typeface="Times New Roman" pitchFamily="18" charset="0"/>
                <a:ea typeface="ＭＳ Ｐゴシック"/>
              </a:rPr>
              <a:t>※</a:t>
            </a:r>
            <a:r>
              <a:rPr lang="ja-JP" altLang="en-US" sz="1000" dirty="0">
                <a:solidFill>
                  <a:srgbClr val="000000"/>
                </a:solidFill>
                <a:latin typeface="Times New Roman" pitchFamily="18" charset="0"/>
                <a:ea typeface="ＭＳ Ｐゴシック"/>
              </a:rPr>
              <a:t>）</a:t>
            </a:r>
          </a:p>
        </p:txBody>
      </p:sp>
      <p:sp>
        <p:nvSpPr>
          <p:cNvPr id="17445" name="Rectangle 37"/>
          <p:cNvSpPr>
            <a:spLocks noChangeArrowheads="1"/>
          </p:cNvSpPr>
          <p:nvPr/>
        </p:nvSpPr>
        <p:spPr bwMode="auto">
          <a:xfrm>
            <a:off x="3454474" y="1196430"/>
            <a:ext cx="86036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２５％</a:t>
            </a:r>
            <a:r>
              <a:rPr lang="ja-JP" altLang="en-US" sz="1000">
                <a:solidFill>
                  <a:srgbClr val="000000"/>
                </a:solidFill>
                <a:latin typeface="Times New Roman" pitchFamily="18" charset="0"/>
                <a:ea typeface="ＭＳ Ｐゴシック"/>
              </a:rPr>
              <a:t>（</a:t>
            </a:r>
            <a:r>
              <a:rPr lang="en-US" altLang="ja-JP" sz="1000">
                <a:solidFill>
                  <a:srgbClr val="000000"/>
                </a:solidFill>
                <a:latin typeface="Times New Roman" pitchFamily="18" charset="0"/>
                <a:ea typeface="ＭＳ Ｐゴシック"/>
              </a:rPr>
              <a:t>※</a:t>
            </a:r>
            <a:r>
              <a:rPr lang="ja-JP" altLang="en-US" sz="1000">
                <a:solidFill>
                  <a:srgbClr val="000000"/>
                </a:solidFill>
                <a:latin typeface="Times New Roman" pitchFamily="18" charset="0"/>
                <a:ea typeface="ＭＳ Ｐゴシック"/>
              </a:rPr>
              <a:t>）</a:t>
            </a:r>
          </a:p>
        </p:txBody>
      </p:sp>
      <p:sp>
        <p:nvSpPr>
          <p:cNvPr id="17446" name="Rectangle 38"/>
          <p:cNvSpPr>
            <a:spLocks noChangeArrowheads="1"/>
          </p:cNvSpPr>
          <p:nvPr/>
        </p:nvSpPr>
        <p:spPr bwMode="auto">
          <a:xfrm>
            <a:off x="128699" y="3212553"/>
            <a:ext cx="1561263"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7886" tIns="43943" rIns="87886" bIns="43943">
            <a:spAutoFit/>
          </a:bodyPr>
          <a:lstStyle/>
          <a:p>
            <a:pPr algn="l" defTabSz="727075" fontAlgn="auto">
              <a:lnSpc>
                <a:spcPct val="50000"/>
              </a:lnSpc>
              <a:spcBef>
                <a:spcPts val="0"/>
              </a:spcBef>
              <a:spcAft>
                <a:spcPts val="0"/>
              </a:spcAft>
            </a:pPr>
            <a:endParaRPr lang="en-US" altLang="ja-JP" sz="1300" b="1">
              <a:solidFill>
                <a:srgbClr val="000000"/>
              </a:solidFill>
              <a:latin typeface="Times New Roman" pitchFamily="18" charset="0"/>
              <a:ea typeface="ＭＳ Ｐゴシック"/>
            </a:endParaRPr>
          </a:p>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財政安定化基金</a:t>
            </a:r>
          </a:p>
          <a:p>
            <a:pPr algn="l" defTabSz="727075" fontAlgn="auto">
              <a:lnSpc>
                <a:spcPct val="50000"/>
              </a:lnSpc>
              <a:spcBef>
                <a:spcPts val="0"/>
              </a:spcBef>
              <a:spcAft>
                <a:spcPts val="0"/>
              </a:spcAft>
            </a:pPr>
            <a:endParaRPr lang="en-US" altLang="ja-JP" sz="1400" b="1">
              <a:solidFill>
                <a:srgbClr val="000000"/>
              </a:solidFill>
              <a:latin typeface="Times New Roman" pitchFamily="18" charset="0"/>
              <a:ea typeface="ＭＳ Ｐゴシック"/>
            </a:endParaRPr>
          </a:p>
        </p:txBody>
      </p:sp>
      <p:sp>
        <p:nvSpPr>
          <p:cNvPr id="17447" name="Text Box 39"/>
          <p:cNvSpPr txBox="1">
            <a:spLocks noChangeArrowheads="1"/>
          </p:cNvSpPr>
          <p:nvPr/>
        </p:nvSpPr>
        <p:spPr bwMode="auto">
          <a:xfrm>
            <a:off x="3703830" y="3068207"/>
            <a:ext cx="1486615" cy="2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24</a:t>
            </a:r>
            <a:r>
              <a:rPr lang="ja-JP" altLang="en-US" sz="1100" dirty="0" smtClean="0">
                <a:solidFill>
                  <a:srgbClr val="000000"/>
                </a:solidFill>
                <a:latin typeface="Times New Roman" pitchFamily="18" charset="0"/>
              </a:rPr>
              <a:t>－</a:t>
            </a:r>
            <a:r>
              <a:rPr lang="en-US" altLang="ja-JP" sz="1100" dirty="0" smtClean="0">
                <a:solidFill>
                  <a:srgbClr val="000000"/>
                </a:solidFill>
                <a:latin typeface="Times New Roman" pitchFamily="18" charset="0"/>
              </a:rPr>
              <a:t>26</a:t>
            </a:r>
            <a:r>
              <a:rPr lang="ja-JP" altLang="en-US" sz="1100" dirty="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9" name="Line 41"/>
          <p:cNvSpPr>
            <a:spLocks noChangeShapeType="1"/>
          </p:cNvSpPr>
          <p:nvPr/>
        </p:nvSpPr>
        <p:spPr bwMode="auto">
          <a:xfrm flipV="1">
            <a:off x="1053020" y="2707845"/>
            <a:ext cx="0" cy="504825"/>
          </a:xfrm>
          <a:prstGeom prst="line">
            <a:avLst/>
          </a:prstGeom>
          <a:noFill/>
          <a:ln w="25400">
            <a:solidFill>
              <a:schemeClr val="tx1"/>
            </a:solidFill>
            <a:prstDash val="sysDot"/>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0" name="Text Box 42"/>
          <p:cNvSpPr txBox="1">
            <a:spLocks noChangeArrowheads="1"/>
          </p:cNvSpPr>
          <p:nvPr/>
        </p:nvSpPr>
        <p:spPr bwMode="auto">
          <a:xfrm>
            <a:off x="2768347" y="5876495"/>
            <a:ext cx="1816973" cy="28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smtClean="0">
                <a:solidFill>
                  <a:srgbClr val="000000"/>
                </a:solidFill>
                <a:latin typeface="Times New Roman" pitchFamily="18" charset="0"/>
                <a:ea typeface="ＭＳ ゴシック" pitchFamily="49" charset="-128"/>
              </a:rPr>
              <a:t>（</a:t>
            </a:r>
            <a:r>
              <a:rPr lang="ja-JP" altLang="en-US" sz="1200" dirty="0">
                <a:solidFill>
                  <a:prstClr val="black"/>
                </a:solidFill>
                <a:latin typeface="Times New Roman" pitchFamily="18" charset="0"/>
                <a:ea typeface="ＭＳ ゴシック" pitchFamily="49" charset="-128"/>
              </a:rPr>
              <a:t>３，０９４</a:t>
            </a:r>
            <a:r>
              <a:rPr lang="ja-JP" altLang="en-US" sz="1200" dirty="0" smtClean="0">
                <a:solidFill>
                  <a:prstClr val="black"/>
                </a:solidFill>
                <a:latin typeface="Times New Roman" pitchFamily="18" charset="0"/>
                <a:ea typeface="ＭＳ ゴシック" pitchFamily="49" charset="-128"/>
              </a:rPr>
              <a:t>万人</a:t>
            </a:r>
            <a:r>
              <a:rPr lang="ja-JP" altLang="en-US" sz="1300" dirty="0">
                <a:solidFill>
                  <a:srgbClr val="000000"/>
                </a:solidFill>
                <a:latin typeface="Times New Roman" pitchFamily="18" charset="0"/>
                <a:ea typeface="ＭＳ ゴシック" pitchFamily="49" charset="-128"/>
              </a:rPr>
              <a:t>）</a:t>
            </a:r>
          </a:p>
        </p:txBody>
      </p:sp>
      <p:sp>
        <p:nvSpPr>
          <p:cNvPr id="17451" name="Text Box 43"/>
          <p:cNvSpPr txBox="1">
            <a:spLocks noChangeArrowheads="1"/>
          </p:cNvSpPr>
          <p:nvPr/>
        </p:nvSpPr>
        <p:spPr bwMode="auto">
          <a:xfrm>
            <a:off x="5263508" y="5876495"/>
            <a:ext cx="18995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a:solidFill>
                  <a:prstClr val="black"/>
                </a:solidFill>
                <a:latin typeface="Times New Roman" pitchFamily="18" charset="0"/>
                <a:ea typeface="ＭＳ ゴシック" pitchFamily="49" charset="-128"/>
              </a:rPr>
              <a:t>（</a:t>
            </a:r>
            <a:r>
              <a:rPr lang="ja-JP" altLang="en-US" sz="1200" dirty="0" smtClean="0">
                <a:solidFill>
                  <a:prstClr val="black"/>
                </a:solidFill>
                <a:latin typeface="Times New Roman" pitchFamily="18" charset="0"/>
                <a:ea typeface="ＭＳ ゴシック" pitchFamily="49" charset="-128"/>
              </a:rPr>
              <a:t>４，２７５万人</a:t>
            </a:r>
            <a:r>
              <a:rPr lang="ja-JP" altLang="en-US" sz="1300" dirty="0">
                <a:solidFill>
                  <a:srgbClr val="000000"/>
                </a:solidFill>
                <a:latin typeface="Times New Roman" pitchFamily="18" charset="0"/>
                <a:ea typeface="ＭＳ ゴシック" pitchFamily="49" charset="-128"/>
              </a:rPr>
              <a:t>）</a:t>
            </a:r>
          </a:p>
        </p:txBody>
      </p:sp>
      <p:sp>
        <p:nvSpPr>
          <p:cNvPr id="17452" name="Text Box 44"/>
          <p:cNvSpPr txBox="1">
            <a:spLocks noChangeArrowheads="1"/>
          </p:cNvSpPr>
          <p:nvPr/>
        </p:nvSpPr>
        <p:spPr bwMode="auto">
          <a:xfrm>
            <a:off x="3059049" y="4273003"/>
            <a:ext cx="111337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10688" y="3860253"/>
            <a:ext cx="1404025" cy="503238"/>
          </a:xfrm>
          <a:prstGeom prst="ellipse">
            <a:avLst/>
          </a:prstGeom>
          <a:solidFill>
            <a:srgbClr val="CCECFF"/>
          </a:solidFill>
          <a:ln w="12700">
            <a:solidFill>
              <a:schemeClr val="tx1"/>
            </a:solidFill>
            <a:round/>
            <a:headEnd/>
            <a:tailEnd/>
          </a:ln>
        </p:spPr>
        <p:txBody>
          <a:bodyPr wrap="none" lIns="87279" tIns="43640" rIns="87279" bIns="43640" anchor="ctr"/>
          <a:lstStyle/>
          <a:p>
            <a:pPr algn="l" defTabSz="873125" fontAlgn="auto">
              <a:spcBef>
                <a:spcPts val="0"/>
              </a:spcBef>
              <a:spcAft>
                <a:spcPts val="0"/>
              </a:spcAft>
            </a:pPr>
            <a:r>
              <a:rPr lang="ja-JP" altLang="en-US" sz="1400">
                <a:solidFill>
                  <a:srgbClr val="000000"/>
                </a:solidFill>
                <a:latin typeface="Times New Roman" pitchFamily="18" charset="0"/>
                <a:ea typeface="ＭＳ Ｐゴシック"/>
              </a:rPr>
              <a:t>個別市町村</a:t>
            </a:r>
          </a:p>
        </p:txBody>
      </p:sp>
      <p:sp>
        <p:nvSpPr>
          <p:cNvPr id="17454" name="Rectangle 46"/>
          <p:cNvSpPr>
            <a:spLocks noChangeArrowheads="1"/>
          </p:cNvSpPr>
          <p:nvPr/>
        </p:nvSpPr>
        <p:spPr bwMode="auto">
          <a:xfrm>
            <a:off x="5416566" y="3616162"/>
            <a:ext cx="1235470"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居住費・食費</a:t>
            </a:r>
          </a:p>
        </p:txBody>
      </p:sp>
      <p:sp>
        <p:nvSpPr>
          <p:cNvPr id="17455" name="Line 47"/>
          <p:cNvSpPr>
            <a:spLocks noChangeShapeType="1"/>
          </p:cNvSpPr>
          <p:nvPr/>
        </p:nvSpPr>
        <p:spPr bwMode="auto">
          <a:xfrm flipH="1" flipV="1">
            <a:off x="3392531" y="2996653"/>
            <a:ext cx="312888"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6" name="Text Box 48"/>
          <p:cNvSpPr txBox="1">
            <a:spLocks noChangeArrowheads="1"/>
          </p:cNvSpPr>
          <p:nvPr/>
        </p:nvSpPr>
        <p:spPr bwMode="auto">
          <a:xfrm>
            <a:off x="5025317" y="4796995"/>
            <a:ext cx="1489791"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718731" y="20600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8" name="Rectangle 50"/>
          <p:cNvSpPr>
            <a:spLocks noChangeArrowheads="1"/>
          </p:cNvSpPr>
          <p:nvPr/>
        </p:nvSpPr>
        <p:spPr bwMode="auto">
          <a:xfrm>
            <a:off x="5187322" y="2276045"/>
            <a:ext cx="1014901" cy="3603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59" name="Rectangle 51"/>
          <p:cNvSpPr>
            <a:spLocks noChangeArrowheads="1"/>
          </p:cNvSpPr>
          <p:nvPr/>
        </p:nvSpPr>
        <p:spPr bwMode="auto">
          <a:xfrm>
            <a:off x="5443177" y="2300980"/>
            <a:ext cx="703601"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請求</a:t>
            </a:r>
          </a:p>
        </p:txBody>
      </p:sp>
      <p:sp>
        <p:nvSpPr>
          <p:cNvPr id="17460" name="Rectangle 52"/>
          <p:cNvSpPr>
            <a:spLocks noChangeArrowheads="1"/>
          </p:cNvSpPr>
          <p:nvPr/>
        </p:nvSpPr>
        <p:spPr bwMode="auto">
          <a:xfrm>
            <a:off x="2134681" y="1521871"/>
            <a:ext cx="2302983" cy="484187"/>
          </a:xfrm>
          <a:prstGeom prst="rect">
            <a:avLst/>
          </a:prstGeom>
          <a:solidFill>
            <a:srgbClr val="CCFFFF">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en-US" altLang="ja-JP" sz="1200" b="1" u="sng">
                <a:solidFill>
                  <a:srgbClr val="000000"/>
                </a:solidFill>
                <a:latin typeface="Times New Roman" pitchFamily="18" charset="0"/>
                <a:ea typeface="ＭＳ Ｐゴシック"/>
              </a:rPr>
              <a:t>※</a:t>
            </a:r>
            <a:r>
              <a:rPr lang="ja-JP" altLang="en-US" sz="1200" b="1" u="sng">
                <a:solidFill>
                  <a:srgbClr val="000000"/>
                </a:solidFill>
                <a:latin typeface="Times New Roman" pitchFamily="18" charset="0"/>
                <a:ea typeface="ＭＳ Ｐゴシック"/>
              </a:rPr>
              <a:t>施設等給付の場合は、</a:t>
            </a:r>
          </a:p>
          <a:p>
            <a:pPr algn="l" defTabSz="727075" fontAlgn="auto">
              <a:spcBef>
                <a:spcPts val="0"/>
              </a:spcBef>
              <a:spcAft>
                <a:spcPts val="0"/>
              </a:spcAft>
            </a:pPr>
            <a:r>
              <a:rPr lang="ja-JP" altLang="en-US" sz="1200" b="1">
                <a:solidFill>
                  <a:srgbClr val="000000"/>
                </a:solidFill>
                <a:latin typeface="Times New Roman" pitchFamily="18" charset="0"/>
                <a:ea typeface="ＭＳ Ｐゴシック"/>
              </a:rPr>
              <a:t>　</a:t>
            </a:r>
            <a:r>
              <a:rPr lang="ja-JP" altLang="en-US" sz="1200" b="1" u="sng">
                <a:solidFill>
                  <a:srgbClr val="000000"/>
                </a:solidFill>
                <a:latin typeface="Times New Roman" pitchFamily="18" charset="0"/>
                <a:ea typeface="ＭＳ Ｐゴシック"/>
              </a:rPr>
              <a:t>国２０％、都道府県１７．５％</a:t>
            </a:r>
            <a:r>
              <a:rPr lang="ja-JP" altLang="en-US" sz="1400" b="1" u="sng">
                <a:solidFill>
                  <a:srgbClr val="000000"/>
                </a:solidFill>
                <a:latin typeface="Times New Roman" pitchFamily="18" charset="0"/>
                <a:ea typeface="ＭＳ Ｐゴシック"/>
              </a:rPr>
              <a:t>　</a:t>
            </a:r>
          </a:p>
        </p:txBody>
      </p:sp>
      <p:sp>
        <p:nvSpPr>
          <p:cNvPr id="17461" name="Rectangle 53"/>
          <p:cNvSpPr>
            <a:spLocks noChangeArrowheads="1"/>
          </p:cNvSpPr>
          <p:nvPr/>
        </p:nvSpPr>
        <p:spPr bwMode="auto">
          <a:xfrm>
            <a:off x="95357" y="141233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2" name="Rectangle 54"/>
          <p:cNvSpPr>
            <a:spLocks noChangeArrowheads="1"/>
          </p:cNvSpPr>
          <p:nvPr/>
        </p:nvSpPr>
        <p:spPr bwMode="auto">
          <a:xfrm>
            <a:off x="109650" y="242198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3" name="AutoShape 55"/>
          <p:cNvSpPr>
            <a:spLocks/>
          </p:cNvSpPr>
          <p:nvPr/>
        </p:nvSpPr>
        <p:spPr bwMode="auto">
          <a:xfrm rot="5400000">
            <a:off x="2288781" y="1407542"/>
            <a:ext cx="144463" cy="244751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64" name="Rectangle 56"/>
          <p:cNvSpPr>
            <a:spLocks noChangeArrowheads="1"/>
          </p:cNvSpPr>
          <p:nvPr/>
        </p:nvSpPr>
        <p:spPr bwMode="auto">
          <a:xfrm>
            <a:off x="2133089" y="2650602"/>
            <a:ext cx="172803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200" b="1" u="sng" dirty="0">
                <a:solidFill>
                  <a:srgbClr val="000000"/>
                </a:solidFill>
                <a:latin typeface="Times New Roman" pitchFamily="18" charset="0"/>
                <a:ea typeface="ＭＳ Ｐゴシック"/>
              </a:rPr>
              <a:t>人口比に基づき設定</a:t>
            </a:r>
            <a:r>
              <a:rPr lang="ja-JP" altLang="en-US" sz="1400" b="1" u="sng" dirty="0">
                <a:solidFill>
                  <a:srgbClr val="000000"/>
                </a:solidFill>
                <a:latin typeface="Times New Roman" pitchFamily="18" charset="0"/>
                <a:ea typeface="ＭＳ Ｐゴシック"/>
              </a:rPr>
              <a:t>　</a:t>
            </a:r>
          </a:p>
        </p:txBody>
      </p:sp>
      <p:sp>
        <p:nvSpPr>
          <p:cNvPr id="17465" name="Text Box 58"/>
          <p:cNvSpPr txBox="1">
            <a:spLocks noChangeArrowheads="1"/>
          </p:cNvSpPr>
          <p:nvPr/>
        </p:nvSpPr>
        <p:spPr bwMode="auto">
          <a:xfrm>
            <a:off x="160463" y="6237312"/>
            <a:ext cx="9144948" cy="5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nchor="ct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r>
              <a:rPr lang="ja-JP" altLang="en-US" sz="1200" dirty="0">
                <a:solidFill>
                  <a:srgbClr val="000000"/>
                </a:solidFill>
                <a:latin typeface="Arial Narrow" pitchFamily="34" charset="0"/>
                <a:ea typeface="HGPｺﾞｼｯｸM" pitchFamily="50" charset="-128"/>
              </a:rPr>
              <a:t>（注</a:t>
            </a:r>
            <a:r>
              <a:rPr lang="ja-JP" altLang="en-US" sz="1200" dirty="0" smtClean="0">
                <a:solidFill>
                  <a:srgbClr val="000000"/>
                </a:solidFill>
                <a:latin typeface="Arial Narrow" pitchFamily="34" charset="0"/>
                <a:ea typeface="HGPｺﾞｼｯｸM" pitchFamily="50" charset="-128"/>
              </a:rPr>
              <a:t>） 第１号</a:t>
            </a:r>
            <a:r>
              <a:rPr lang="ja-JP" altLang="en-US" sz="1200" dirty="0">
                <a:solidFill>
                  <a:srgbClr val="000000"/>
                </a:solidFill>
                <a:latin typeface="Arial Narrow" pitchFamily="34" charset="0"/>
                <a:ea typeface="HGPｺﾞｼｯｸM" pitchFamily="50" charset="-128"/>
              </a:rPr>
              <a:t>被保険者の数は、</a:t>
            </a:r>
            <a:r>
              <a:rPr lang="ja-JP" altLang="en-US" sz="1200" dirty="0" smtClean="0">
                <a:solidFill>
                  <a:srgbClr val="000000"/>
                </a:solidFill>
                <a:latin typeface="Arial Narrow" pitchFamily="34" charset="0"/>
                <a:ea typeface="HGPｺﾞｼｯｸM" pitchFamily="50" charset="-128"/>
              </a:rPr>
              <a:t>「</a:t>
            </a:r>
            <a:r>
              <a:rPr lang="ja-JP" altLang="en-US" sz="1200" dirty="0" smtClean="0">
                <a:solidFill>
                  <a:prstClr val="black"/>
                </a:solidFill>
                <a:latin typeface="Arial Narrow" pitchFamily="34" charset="0"/>
                <a:ea typeface="HGPｺﾞｼｯｸM" pitchFamily="50" charset="-128"/>
              </a:rPr>
              <a:t>平成２４年度介護</a:t>
            </a:r>
            <a:r>
              <a:rPr lang="ja-JP" altLang="en-US" sz="1200" dirty="0">
                <a:solidFill>
                  <a:prstClr val="black"/>
                </a:solidFill>
                <a:latin typeface="Arial Narrow" pitchFamily="34" charset="0"/>
                <a:ea typeface="HGPｺﾞｼｯｸM" pitchFamily="50" charset="-128"/>
              </a:rPr>
              <a:t>保険事業状況</a:t>
            </a:r>
            <a:r>
              <a:rPr lang="ja-JP" altLang="en-US" sz="1200" dirty="0" smtClean="0">
                <a:solidFill>
                  <a:prstClr val="black"/>
                </a:solidFill>
                <a:latin typeface="Arial Narrow" pitchFamily="34" charset="0"/>
                <a:ea typeface="HGPｺﾞｼｯｸM" pitchFamily="50" charset="-128"/>
              </a:rPr>
              <a:t>報告年報」</a:t>
            </a:r>
            <a:r>
              <a:rPr lang="ja-JP" altLang="en-US" sz="1200" dirty="0">
                <a:solidFill>
                  <a:prstClr val="black"/>
                </a:solidFill>
                <a:latin typeface="Arial Narrow" pitchFamily="34" charset="0"/>
                <a:ea typeface="HGPｺﾞｼｯｸM" pitchFamily="50" charset="-128"/>
              </a:rPr>
              <a:t>に</a:t>
            </a:r>
            <a:r>
              <a:rPr lang="ja-JP" altLang="en-US" sz="1200" dirty="0" smtClean="0">
                <a:solidFill>
                  <a:prstClr val="black"/>
                </a:solidFill>
                <a:latin typeface="Arial Narrow" pitchFamily="34" charset="0"/>
                <a:ea typeface="HGPｺﾞｼｯｸM" pitchFamily="50" charset="-128"/>
              </a:rPr>
              <a:t>よるものであり、平成２４年度末現在の数である。</a:t>
            </a:r>
            <a:endParaRPr lang="ja-JP" altLang="en-US" sz="1200" dirty="0">
              <a:solidFill>
                <a:prstClr val="black"/>
              </a:solidFill>
              <a:latin typeface="Arial Narrow" pitchFamily="34" charset="0"/>
              <a:ea typeface="HGPｺﾞｼｯｸM" pitchFamily="50" charset="-128"/>
            </a:endParaRPr>
          </a:p>
          <a:p>
            <a:pPr marL="261938" indent="-261938" algn="l" eaLnBrk="1" fontAlgn="auto" hangingPunct="1">
              <a:spcBef>
                <a:spcPts val="0"/>
              </a:spcBef>
              <a:spcAft>
                <a:spcPts val="0"/>
              </a:spcAft>
            </a:pPr>
            <a:r>
              <a:rPr lang="ja-JP" altLang="en-US" sz="1200" dirty="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 第２号</a:t>
            </a:r>
            <a:r>
              <a:rPr lang="ja-JP" altLang="en-US" sz="1200" dirty="0">
                <a:solidFill>
                  <a:prstClr val="black"/>
                </a:solidFill>
                <a:latin typeface="Arial Narrow" pitchFamily="34" charset="0"/>
                <a:ea typeface="HGPｺﾞｼｯｸM" pitchFamily="50" charset="-128"/>
              </a:rPr>
              <a:t>被保険者の数は、社会保険診療報酬支払基金が介護給付費納付金額を確定するための医療保険者からの報告によるものであり、</a:t>
            </a:r>
            <a:r>
              <a:rPr lang="ja-JP" altLang="en-US" sz="1200" dirty="0" smtClean="0">
                <a:solidFill>
                  <a:prstClr val="black"/>
                </a:solidFill>
                <a:latin typeface="Arial Narrow" pitchFamily="34" charset="0"/>
                <a:ea typeface="HGPｺﾞｼｯｸM" pitchFamily="50" charset="-128"/>
              </a:rPr>
              <a:t>平成２４年度内</a:t>
            </a:r>
            <a:r>
              <a:rPr lang="ja-JP" altLang="en-US" sz="1200" dirty="0">
                <a:solidFill>
                  <a:prstClr val="black"/>
                </a:solidFill>
                <a:latin typeface="Arial Narrow" pitchFamily="34" charset="0"/>
                <a:ea typeface="HGPｺﾞｼｯｸM" pitchFamily="50" charset="-128"/>
              </a:rPr>
              <a:t>の月平均値である。</a:t>
            </a:r>
          </a:p>
        </p:txBody>
      </p:sp>
      <p:sp>
        <p:nvSpPr>
          <p:cNvPr id="2" name="タイトル 1"/>
          <p:cNvSpPr>
            <a:spLocks noGrp="1"/>
          </p:cNvSpPr>
          <p:nvPr>
            <p:ph type="title"/>
          </p:nvPr>
        </p:nvSpPr>
        <p:spPr>
          <a:xfrm>
            <a:off x="1229853" y="-86245"/>
            <a:ext cx="8059072" cy="871975"/>
          </a:xfrm>
          <a:noFill/>
        </p:spPr>
        <p:txBody>
          <a:bodyPr>
            <a:normAutofit/>
          </a:bodyPr>
          <a:lstStyle/>
          <a:p>
            <a:r>
              <a:rPr kumimoji="1" lang="ja-JP" altLang="en-US" sz="2800" dirty="0" smtClean="0"/>
              <a:t>介護保険制度の仕組み</a:t>
            </a:r>
            <a:endParaRPr kumimoji="1" lang="ja-JP" altLang="en-US" sz="2800" dirty="0"/>
          </a:p>
        </p:txBody>
      </p:sp>
      <p:sp>
        <p:nvSpPr>
          <p:cNvPr id="17425" name="Line 17"/>
          <p:cNvSpPr>
            <a:spLocks noChangeAspect="1" noChangeShapeType="1"/>
          </p:cNvSpPr>
          <p:nvPr/>
        </p:nvSpPr>
        <p:spPr bwMode="auto">
          <a:xfrm rot="60000" flipV="1">
            <a:off x="6200492" y="3053504"/>
            <a:ext cx="1704963" cy="1736889"/>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3" name="Line 15"/>
          <p:cNvSpPr>
            <a:spLocks noChangeAspect="1" noChangeShapeType="1"/>
          </p:cNvSpPr>
          <p:nvPr/>
        </p:nvSpPr>
        <p:spPr bwMode="auto">
          <a:xfrm flipV="1">
            <a:off x="5889281" y="3068879"/>
            <a:ext cx="1751506" cy="1728001"/>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8" name="Rectangle 40"/>
          <p:cNvSpPr>
            <a:spLocks noChangeArrowheads="1"/>
          </p:cNvSpPr>
          <p:nvPr/>
        </p:nvSpPr>
        <p:spPr bwMode="auto">
          <a:xfrm>
            <a:off x="7007477" y="764628"/>
            <a:ext cx="2787403" cy="2273958"/>
          </a:xfrm>
          <a:prstGeom prst="rect">
            <a:avLst/>
          </a:prstGeom>
          <a:pattFill prst="pct50">
            <a:fgClr>
              <a:srgbClr val="99CCFF"/>
            </a:fgClr>
            <a:bgClr>
              <a:schemeClr val="bg1"/>
            </a:bgClr>
          </a:pattFill>
          <a:ln w="38100" cmpd="dbl">
            <a:solidFill>
              <a:schemeClr val="tx1"/>
            </a:solidFill>
            <a:miter lim="800000"/>
            <a:headEnd/>
            <a:tailEnd/>
          </a:ln>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ゴシック" pitchFamily="49" charset="-128"/>
              </a:rPr>
              <a:t>サービス事業者</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○在宅サービス</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・通所介護　等</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・定期巡回・随時対応型訪問</a:t>
            </a:r>
            <a:endParaRPr lang="en-US" altLang="ja-JP" sz="1200" dirty="0" smtClean="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smtClean="0">
                <a:solidFill>
                  <a:srgbClr val="000000"/>
                </a:solidFill>
                <a:latin typeface="Times New Roman" pitchFamily="18" charset="0"/>
                <a:ea typeface="ＭＳ ゴシック" pitchFamily="49" charset="-128"/>
              </a:rPr>
              <a:t>　　　介護看護</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・認知症対応型共同生活介護</a:t>
            </a:r>
            <a:r>
              <a:rPr lang="ja-JP" altLang="en-US" sz="1200" dirty="0">
                <a:solidFill>
                  <a:srgbClr val="000000"/>
                </a:solidFill>
                <a:latin typeface="Times New Roman" pitchFamily="18" charset="0"/>
                <a:ea typeface="ＭＳ ゴシック" pitchFamily="49" charset="-128"/>
              </a:rPr>
              <a:t>　等</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○施設サービス</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・老人福祉施設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・老人保健施設　等</a:t>
            </a: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2065649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71736" y="977900"/>
            <a:ext cx="8946847"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800" dirty="0" smtClean="0">
                <a:solidFill>
                  <a:prstClr val="black"/>
                </a:solidFill>
              </a:rPr>
              <a:t>【</a:t>
            </a:r>
            <a:r>
              <a:rPr lang="ja-JP" altLang="en-US" sz="2800" dirty="0" smtClean="0">
                <a:solidFill>
                  <a:prstClr val="black"/>
                </a:solidFill>
              </a:rPr>
              <a:t>口腔内の観察点</a:t>
            </a:r>
            <a:r>
              <a:rPr lang="en-US" altLang="ja-JP" sz="2800" dirty="0" smtClean="0">
                <a:solidFill>
                  <a:prstClr val="black"/>
                </a:solidFill>
              </a:rPr>
              <a:t>】</a:t>
            </a:r>
            <a:r>
              <a:rPr lang="ja-JP" altLang="en-US" sz="2400" dirty="0">
                <a:solidFill>
                  <a:prstClr val="black"/>
                </a:solidFill>
              </a:rPr>
              <a:t>～口腔衛生状態が不良の</a:t>
            </a:r>
            <a:r>
              <a:rPr lang="ja-JP" altLang="en-US" sz="2400" dirty="0" smtClean="0">
                <a:solidFill>
                  <a:prstClr val="black"/>
                </a:solidFill>
              </a:rPr>
              <a:t>一例②～</a:t>
            </a:r>
            <a:endParaRPr lang="en-US" altLang="ja-JP" sz="3200" dirty="0">
              <a:solidFill>
                <a:prstClr val="black"/>
              </a:solidFill>
            </a:endParaRPr>
          </a:p>
          <a:p>
            <a:pPr fontAlgn="base">
              <a:spcAft>
                <a:spcPct val="0"/>
              </a:spcAft>
              <a:defRPr/>
            </a:pPr>
            <a:endParaRPr lang="en-US" altLang="ja-JP" sz="2800" dirty="0" smtClean="0">
              <a:solidFill>
                <a:prstClr val="black"/>
              </a:solidFill>
            </a:endParaRPr>
          </a:p>
          <a:p>
            <a:pPr marL="269875" fontAlgn="base">
              <a:spcAft>
                <a:spcPct val="0"/>
              </a:spcAft>
              <a:defRPr/>
            </a:pPr>
            <a:endParaRPr lang="en-US" altLang="ja-JP" sz="2800"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426" t="8966" b="304"/>
          <a:stretch/>
        </p:blipFill>
        <p:spPr>
          <a:xfrm>
            <a:off x="698356" y="4350489"/>
            <a:ext cx="3533527" cy="2106000"/>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008" y="1656000"/>
            <a:ext cx="3952298"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37021"/>
          <a:stretch/>
        </p:blipFill>
        <p:spPr>
          <a:xfrm>
            <a:off x="702021" y="1656000"/>
            <a:ext cx="3877327" cy="2106000"/>
          </a:xfrm>
          <a:prstGeom prst="rect">
            <a:avLst/>
          </a:prstGeom>
        </p:spPr>
      </p:pic>
      <p:sp>
        <p:nvSpPr>
          <p:cNvPr id="8" name="円/楕円 7"/>
          <p:cNvSpPr/>
          <p:nvPr/>
        </p:nvSpPr>
        <p:spPr>
          <a:xfrm rot="2452918">
            <a:off x="574905" y="2325549"/>
            <a:ext cx="1413772"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円/楕円 8"/>
          <p:cNvSpPr/>
          <p:nvPr/>
        </p:nvSpPr>
        <p:spPr>
          <a:xfrm rot="21038015">
            <a:off x="1605851" y="5982001"/>
            <a:ext cx="1413772"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円/楕円 12"/>
          <p:cNvSpPr/>
          <p:nvPr/>
        </p:nvSpPr>
        <p:spPr>
          <a:xfrm rot="19066740">
            <a:off x="3218906" y="5474016"/>
            <a:ext cx="1109018"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4" name="直線矢印コネクタ 13"/>
          <p:cNvCxnSpPr/>
          <p:nvPr/>
        </p:nvCxnSpPr>
        <p:spPr>
          <a:xfrm>
            <a:off x="1882423" y="3027344"/>
            <a:ext cx="3398117"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4252672" y="5728974"/>
            <a:ext cx="1027822"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40664" y="5728974"/>
            <a:ext cx="2639831"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12999" y="5409210"/>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食事後も食物残渣が口腔内に残っている</a:t>
            </a:r>
            <a:endParaRPr lang="ja-JP" altLang="en-US" sz="2400" dirty="0">
              <a:solidFill>
                <a:prstClr val="black"/>
              </a:solidFill>
              <a:latin typeface="Arial" pitchFamily="34" charset="0"/>
            </a:endParaRPr>
          </a:p>
        </p:txBody>
      </p:sp>
      <p:sp>
        <p:nvSpPr>
          <p:cNvPr id="19" name="テキスト ボックス 18"/>
          <p:cNvSpPr txBox="1"/>
          <p:nvPr/>
        </p:nvSpPr>
        <p:spPr>
          <a:xfrm>
            <a:off x="5624226" y="3781472"/>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義歯に汚れが多量に残っている</a:t>
            </a:r>
            <a:endParaRPr lang="ja-JP" altLang="en-US" sz="2400" dirty="0">
              <a:solidFill>
                <a:prstClr val="black"/>
              </a:solidFill>
              <a:latin typeface="Arial" pitchFamily="34" charset="0"/>
            </a:endParaRPr>
          </a:p>
        </p:txBody>
      </p:sp>
      <p:sp>
        <p:nvSpPr>
          <p:cNvPr id="16"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val="2464601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4" name="正方形/長方形 3"/>
          <p:cNvSpPr/>
          <p:nvPr/>
        </p:nvSpPr>
        <p:spPr>
          <a:xfrm>
            <a:off x="398792" y="2348880"/>
            <a:ext cx="9073008" cy="2308324"/>
          </a:xfrm>
          <a:prstGeom prst="rect">
            <a:avLst/>
          </a:prstGeom>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　平成</a:t>
            </a:r>
            <a:r>
              <a:rPr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28</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年４月１日以降、第１号被保険者が交通事故等の</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第</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三者</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による不法行為（第三者行為）により介護給付を</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受ける</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場合</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に、保険者への届出が</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必要となったことにより、主治医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に対し</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、第三者行為を原因とする負傷が疑われる場合に</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主治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医意見書</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「５．特記すべき事項」にその旨の記載</a:t>
            </a:r>
            <a:r>
              <a:rPr lang="ja-JP" altLang="en-US" sz="240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2400" smtClean="0">
                <a:latin typeface="ＭＳ ゴシック" panose="020B0609070205080204" pitchFamily="49" charset="-128"/>
                <a:ea typeface="ＭＳ ゴシック" panose="020B0609070205080204" pitchFamily="49" charset="-128"/>
                <a:cs typeface="メイリオ" panose="020B0604030504040204" pitchFamily="50" charset="-128"/>
              </a:rPr>
              <a:t>行うよう</a:t>
            </a:r>
            <a:endPar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お願いする。</a:t>
            </a:r>
            <a:endPar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第三者行為に</a:t>
            </a:r>
            <a:r>
              <a:rPr lang="ja-JP" altLang="en-US" sz="3200" dirty="0"/>
              <a:t>係る</a:t>
            </a:r>
            <a:r>
              <a:rPr lang="ja-JP" altLang="en-US" sz="3200" dirty="0" smtClean="0"/>
              <a:t>取扱い</a:t>
            </a:r>
            <a:endParaRPr lang="en-US" altLang="ja-JP" sz="3200" dirty="0" smtClean="0"/>
          </a:p>
        </p:txBody>
      </p:sp>
    </p:spTree>
    <p:extLst>
      <p:ext uri="{BB962C8B-B14F-4D97-AF65-F5344CB8AC3E}">
        <p14:creationId xmlns:p14="http://schemas.microsoft.com/office/powerpoint/2010/main" val="375121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209" y="3136634"/>
            <a:ext cx="7981583"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２－５　認定調査員等研修事業に</a:t>
            </a:r>
            <a:r>
              <a:rPr lang="ja-JP" altLang="en-US" sz="3200" dirty="0">
                <a:latin typeface="HG丸ｺﾞｼｯｸM-PRO" pitchFamily="50" charset="-128"/>
                <a:ea typeface="HG丸ｺﾞｼｯｸM-PRO" pitchFamily="50" charset="-128"/>
              </a:rPr>
              <a:t>ついて</a:t>
            </a:r>
          </a:p>
        </p:txBody>
      </p:sp>
    </p:spTree>
    <p:extLst>
      <p:ext uri="{BB962C8B-B14F-4D97-AF65-F5344CB8AC3E}">
        <p14:creationId xmlns:p14="http://schemas.microsoft.com/office/powerpoint/2010/main" val="2006535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認定調査員等研修事業の実施について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305131"/>
            <a:ext cx="8915400" cy="4792678"/>
          </a:xfrm>
        </p:spPr>
        <p:txBody>
          <a:bodyPr anchor="ctr">
            <a:normAutofit/>
          </a:bodyPr>
          <a:lstStyle/>
          <a:p>
            <a:pPr>
              <a:spcBef>
                <a:spcPts val="600"/>
              </a:spcBef>
            </a:pPr>
            <a:r>
              <a:rPr kumimoji="1" lang="ja-JP" altLang="en-US" sz="2800" dirty="0" smtClean="0"/>
              <a:t>要介護認定の適正な実施の重要性に鑑み、国は、都道府県及び指定都市が実施する「認定調査員等研修事業」について、国庫補助を行っている。</a:t>
            </a:r>
            <a:endParaRPr kumimoji="1" lang="en-US" altLang="ja-JP" sz="2800" dirty="0" smtClean="0"/>
          </a:p>
          <a:p>
            <a:pPr>
              <a:spcBef>
                <a:spcPts val="600"/>
              </a:spcBef>
            </a:pPr>
            <a:endParaRPr lang="en-US" altLang="ja-JP" sz="2800" dirty="0"/>
          </a:p>
          <a:p>
            <a:pPr marL="0" indent="0">
              <a:spcBef>
                <a:spcPts val="600"/>
              </a:spcBef>
              <a:buNone/>
            </a:pPr>
            <a:r>
              <a:rPr lang="ja-JP" altLang="en-US" sz="2800" dirty="0" smtClean="0"/>
              <a:t>⇒　平成２９年度においても、着実な実施をお願いする</a:t>
            </a:r>
            <a:endParaRPr lang="en-US" altLang="ja-JP" sz="2800" dirty="0" smtClean="0"/>
          </a:p>
          <a:p>
            <a:pPr>
              <a:spcBef>
                <a:spcPts val="600"/>
              </a:spcBef>
            </a:pPr>
            <a:endParaRPr lang="en-US" altLang="ja-JP" sz="2800" dirty="0" smtClean="0"/>
          </a:p>
          <a:p>
            <a:pPr>
              <a:spcBef>
                <a:spcPts val="600"/>
              </a:spcBef>
            </a:pPr>
            <a:r>
              <a:rPr lang="ja-JP" altLang="en-US" sz="2800" dirty="0" smtClean="0"/>
              <a:t>なお、研修の実施にあたっては、本研修会資料や要介護認定適正化事業において提供している研修パッケージもご活用いただきたい。</a:t>
            </a:r>
            <a:endParaRPr lang="en-US" altLang="ja-JP" sz="2800" dirty="0" smtClean="0"/>
          </a:p>
        </p:txBody>
      </p:sp>
      <p:sp>
        <p:nvSpPr>
          <p:cNvPr id="5" name="スライド番号プレースホルダー 3"/>
          <p:cNvSpPr>
            <a:spLocks noGrp="1"/>
          </p:cNvSpPr>
          <p:nvPr>
            <p:ph type="sldNum" sz="quarter" idx="12"/>
          </p:nvPr>
        </p:nvSpPr>
        <p:spPr>
          <a:xfrm>
            <a:off x="7594600" y="6493228"/>
            <a:ext cx="2311400" cy="365125"/>
          </a:xfrm>
        </p:spPr>
        <p:txBody>
          <a:bodyPr/>
          <a:lstStyle/>
          <a:p>
            <a:fld id="{D2D8002D-B5B0-4BAC-B1F6-782DDCCE6D9C}" type="slidenum">
              <a:rPr lang="ja-JP" altLang="en-US"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val="3608996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209" y="3136634"/>
            <a:ext cx="7981583" cy="584733"/>
          </a:xfrm>
        </p:spPr>
        <p:txBody>
          <a:bodyPr wrap="none">
            <a:spAutoFit/>
          </a:bodyPr>
          <a:lstStyle/>
          <a:p>
            <a:r>
              <a:rPr lang="ja-JP" altLang="en-US" sz="3200" dirty="0" smtClean="0">
                <a:latin typeface="HG丸ｺﾞｼｯｸM-PRO" pitchFamily="50" charset="-128"/>
                <a:ea typeface="HG丸ｺﾞｼｯｸM-PRO" pitchFamily="50" charset="-128"/>
              </a:rPr>
              <a:t>　２－６　認定率の地域差の分析について</a:t>
            </a:r>
            <a:endParaRPr lang="ja-JP" altLang="en-US" sz="3200" dirty="0">
              <a:latin typeface="HG丸ｺﾞｼｯｸM-PRO" pitchFamily="50" charset="-128"/>
              <a:ea typeface="HG丸ｺﾞｼｯｸM-PRO" pitchFamily="50" charset="-128"/>
            </a:endParaRPr>
          </a:p>
        </p:txBody>
      </p:sp>
      <p:sp>
        <p:nvSpPr>
          <p:cNvPr id="5" name="スライド番号プレースホルダー 3"/>
          <p:cNvSpPr txBox="1">
            <a:spLocks/>
          </p:cNvSpPr>
          <p:nvPr/>
        </p:nvSpPr>
        <p:spPr>
          <a:xfrm>
            <a:off x="7594600" y="649322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val="16381877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931" y="5924750"/>
            <a:ext cx="11680586" cy="115212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white">
                    <a:lumMod val="50000"/>
                  </a:prstClr>
                </a:solidFill>
                <a:latin typeface="ＭＳ Ｐゴシック"/>
              </a:rPr>
              <a:t>出典）介護保険事業状況報告（暫定）（平成</a:t>
            </a:r>
            <a:r>
              <a:rPr lang="en-US" altLang="ja-JP" sz="1100" dirty="0" smtClean="0">
                <a:solidFill>
                  <a:prstClr val="white">
                    <a:lumMod val="50000"/>
                  </a:prstClr>
                </a:solidFill>
                <a:latin typeface="ＭＳ Ｐゴシック"/>
              </a:rPr>
              <a:t>27</a:t>
            </a:r>
            <a:r>
              <a:rPr lang="ja-JP" altLang="en-US" sz="1100" dirty="0" smtClean="0">
                <a:solidFill>
                  <a:prstClr val="white">
                    <a:lumMod val="50000"/>
                  </a:prstClr>
                </a:solidFill>
                <a:latin typeface="ＭＳ Ｐゴシック"/>
              </a:rPr>
              <a:t>年</a:t>
            </a:r>
            <a:r>
              <a:rPr lang="en-US" altLang="ja-JP" sz="1100" dirty="0" smtClean="0">
                <a:solidFill>
                  <a:prstClr val="white">
                    <a:lumMod val="50000"/>
                  </a:prstClr>
                </a:solidFill>
                <a:latin typeface="ＭＳ Ｐゴシック"/>
              </a:rPr>
              <a:t>3</a:t>
            </a:r>
            <a:r>
              <a:rPr lang="ja-JP" altLang="en-US" sz="1100" dirty="0" smtClean="0">
                <a:solidFill>
                  <a:prstClr val="white">
                    <a:lumMod val="50000"/>
                  </a:prstClr>
                </a:solidFill>
                <a:latin typeface="ＭＳ Ｐゴシック"/>
              </a:rPr>
              <a:t>月分）</a:t>
            </a:r>
            <a:endParaRPr lang="en-US" altLang="ja-JP" sz="1100" dirty="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標準偏差</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データ分析のバラツキの程度を示す指標で、標準偏差が大きいとその集団のバラツキが大きいことを意味する。</a:t>
            </a:r>
            <a:endParaRPr lang="en-US" altLang="ja-JP" sz="1100" dirty="0" smtClean="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変動係数</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スケールの違いによる影響を除いたデータ分布のバラツキの程度を示す指標で、変動係数が大きいとその集団のバラツキが</a:t>
            </a:r>
            <a:endParaRPr lang="en-US" altLang="ja-JP" sz="1100" dirty="0" smtClean="0">
              <a:solidFill>
                <a:prstClr val="white">
                  <a:lumMod val="50000"/>
                </a:prstClr>
              </a:solidFill>
              <a:latin typeface="ＭＳ Ｐゴシック"/>
            </a:endParaRPr>
          </a:p>
          <a:p>
            <a:pPr defTabSz="913575"/>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　　　　　　　　　大きいことを意味する。</a:t>
            </a:r>
            <a:endParaRPr lang="ja-JP" altLang="en-US" sz="1100" dirty="0">
              <a:solidFill>
                <a:prstClr val="white">
                  <a:lumMod val="50000"/>
                </a:prstClr>
              </a:solidFill>
              <a:latin typeface="ＭＳ Ｐゴシック"/>
            </a:endParaRPr>
          </a:p>
        </p:txBody>
      </p:sp>
      <p:sp>
        <p:nvSpPr>
          <p:cNvPr id="2" name="角丸四角形 1"/>
          <p:cNvSpPr/>
          <p:nvPr/>
        </p:nvSpPr>
        <p:spPr>
          <a:xfrm>
            <a:off x="61637" y="412239"/>
            <a:ext cx="9779857" cy="15766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defTabSz="913575"/>
            <a:r>
              <a:rPr lang="ja-JP" altLang="en-US" sz="1600" dirty="0" smtClean="0">
                <a:solidFill>
                  <a:prstClr val="black"/>
                </a:solidFill>
              </a:rPr>
              <a:t>○　都道府県毎の要支援・要介護認定率には地域差が認められる。</a:t>
            </a:r>
            <a:endParaRPr lang="en-US" altLang="ja-JP" sz="1600" dirty="0" smtClean="0">
              <a:solidFill>
                <a:prstClr val="black"/>
              </a:solidFill>
            </a:endParaRPr>
          </a:p>
          <a:p>
            <a:pPr defTabSz="913575"/>
            <a:r>
              <a:rPr lang="ja-JP" altLang="en-US" sz="1600" dirty="0" smtClean="0">
                <a:solidFill>
                  <a:prstClr val="black"/>
                </a:solidFill>
              </a:rPr>
              <a:t>○　要介護認定率は、一般的には加齢とともに介護ニーズが高まることから、高齢者のうち年齢が高いものの</a:t>
            </a:r>
            <a:endParaRPr lang="en-US" altLang="ja-JP" sz="1600" dirty="0" smtClean="0">
              <a:solidFill>
                <a:prstClr val="black"/>
              </a:solidFill>
            </a:endParaRPr>
          </a:p>
          <a:p>
            <a:pPr defTabSz="913575"/>
            <a:r>
              <a:rPr lang="ja-JP" altLang="en-US" sz="1600" dirty="0">
                <a:solidFill>
                  <a:prstClr val="black"/>
                </a:solidFill>
              </a:rPr>
              <a:t>　</a:t>
            </a:r>
            <a:r>
              <a:rPr lang="ja-JP" altLang="en-US" sz="1600" dirty="0" smtClean="0">
                <a:solidFill>
                  <a:prstClr val="black"/>
                </a:solidFill>
              </a:rPr>
              <a:t>割合が大きい地域の方が要介護認定率が高い傾向にある。</a:t>
            </a:r>
            <a:endParaRPr lang="en-US" altLang="ja-JP" sz="1600" dirty="0" smtClean="0">
              <a:solidFill>
                <a:prstClr val="black"/>
              </a:solidFill>
            </a:endParaRPr>
          </a:p>
          <a:p>
            <a:pPr marL="180975" indent="-180975" defTabSz="913575">
              <a:spcBef>
                <a:spcPts val="300"/>
              </a:spcBef>
            </a:pPr>
            <a:r>
              <a:rPr lang="ja-JP" altLang="en-US" sz="1600" dirty="0" smtClean="0">
                <a:solidFill>
                  <a:prstClr val="black"/>
                </a:solidFill>
              </a:rPr>
              <a:t>○　要支援認定率は、高齢化の影響というよりも①社会参加の状況（就業率等）、②介護予防活動の取組状況等といったその地域の実情により、地域毎に一定の差が生じているものと考えられる。</a:t>
            </a:r>
            <a:endParaRPr lang="en-US" altLang="ja-JP" sz="1600" dirty="0" smtClean="0">
              <a:solidFill>
                <a:prstClr val="black"/>
              </a:solidFill>
            </a:endParaRPr>
          </a:p>
        </p:txBody>
      </p:sp>
      <p:pic>
        <p:nvPicPr>
          <p:cNvPr id="6" name="Picture 2"/>
          <p:cNvPicPr>
            <a:picLocks noChangeAspect="1" noChangeArrowheads="1"/>
          </p:cNvPicPr>
          <p:nvPr/>
        </p:nvPicPr>
        <p:blipFill>
          <a:blip r:embed="rId2" cstate="print"/>
          <a:srcRect/>
          <a:stretch>
            <a:fillRect/>
          </a:stretch>
        </p:blipFill>
        <p:spPr bwMode="auto">
          <a:xfrm>
            <a:off x="416496" y="2131205"/>
            <a:ext cx="8333540" cy="4024656"/>
          </a:xfrm>
          <a:prstGeom prst="rect">
            <a:avLst/>
          </a:prstGeom>
          <a:noFill/>
          <a:ln w="9525">
            <a:noFill/>
            <a:miter lim="800000"/>
            <a:headEnd/>
            <a:tailEnd/>
          </a:ln>
          <a:effectLst/>
        </p:spPr>
      </p:pic>
      <p:sp>
        <p:nvSpPr>
          <p:cNvPr id="8" name="正方形/長方形 7"/>
          <p:cNvSpPr/>
          <p:nvPr/>
        </p:nvSpPr>
        <p:spPr>
          <a:xfrm>
            <a:off x="0" y="0"/>
            <a:ext cx="9906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都道府県別にみた認定率</a:t>
            </a:r>
            <a:endParaRPr kumimoji="1" lang="ja-JP" altLang="en-US" b="1" dirty="0">
              <a:solidFill>
                <a:schemeClr val="bg1"/>
              </a:solidFill>
            </a:endParaRPr>
          </a:p>
        </p:txBody>
      </p:sp>
    </p:spTree>
    <p:extLst>
      <p:ext uri="{BB962C8B-B14F-4D97-AF65-F5344CB8AC3E}">
        <p14:creationId xmlns:p14="http://schemas.microsoft.com/office/powerpoint/2010/main" val="2399652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2577" y="3136634"/>
            <a:ext cx="7160846" cy="584733"/>
          </a:xfrm>
        </p:spPr>
        <p:txBody>
          <a:bodyPr wrap="none">
            <a:spAutoFit/>
          </a:bodyPr>
          <a:lstStyle/>
          <a:p>
            <a:r>
              <a:rPr lang="ja-JP" altLang="en-US" sz="3200" dirty="0" smtClean="0">
                <a:latin typeface="HG丸ｺﾞｼｯｸM-PRO" pitchFamily="50" charset="-128"/>
                <a:ea typeface="HG丸ｺﾞｼｯｸM-PRO" pitchFamily="50" charset="-128"/>
              </a:rPr>
              <a:t>　２－７　見える化システムについて</a:t>
            </a:r>
            <a:endParaRPr lang="ja-JP" altLang="en-US" sz="3200" dirty="0">
              <a:latin typeface="HG丸ｺﾞｼｯｸM-PRO" pitchFamily="50" charset="-128"/>
              <a:ea typeface="HG丸ｺﾞｼｯｸM-PRO" pitchFamily="50" charset="-128"/>
            </a:endParaRPr>
          </a:p>
        </p:txBody>
      </p:sp>
      <p:sp>
        <p:nvSpPr>
          <p:cNvPr id="5" name="スライド番号プレースホルダー 3"/>
          <p:cNvSpPr txBox="1">
            <a:spLocks/>
          </p:cNvSpPr>
          <p:nvPr/>
        </p:nvSpPr>
        <p:spPr>
          <a:xfrm>
            <a:off x="7594600" y="649322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3023678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円/楕円 61"/>
          <p:cNvSpPr>
            <a:spLocks noChangeArrowheads="1"/>
          </p:cNvSpPr>
          <p:nvPr/>
        </p:nvSpPr>
        <p:spPr bwMode="auto">
          <a:xfrm>
            <a:off x="8884747" y="3995738"/>
            <a:ext cx="455832" cy="869950"/>
          </a:xfrm>
          <a:prstGeom prst="ellipse">
            <a:avLst/>
          </a:prstGeom>
          <a:solidFill>
            <a:srgbClr val="F6E8C2"/>
          </a:solidFill>
          <a:ln w="9525" algn="ctr">
            <a:solidFill>
              <a:srgbClr val="FFFFFF"/>
            </a:solidFill>
            <a:round/>
            <a:headEnd/>
            <a:tailEnd/>
          </a:ln>
        </p:spPr>
        <p:txBody>
          <a:bodyPr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 hangingPunct="1">
              <a:spcBef>
                <a:spcPct val="0"/>
              </a:spcBef>
              <a:buFont typeface="Wingdings" pitchFamily="2" charset="2"/>
              <a:buNone/>
            </a:pPr>
            <a:endParaRPr lang="ja-JP" altLang="en-US" sz="1400">
              <a:solidFill>
                <a:srgbClr val="000000"/>
              </a:solidFill>
              <a:latin typeface="ＭＳ Ｐゴシック" charset="-128"/>
            </a:endParaRPr>
          </a:p>
        </p:txBody>
      </p:sp>
      <p:sp>
        <p:nvSpPr>
          <p:cNvPr id="40" name="角丸四角形 39"/>
          <p:cNvSpPr/>
          <p:nvPr/>
        </p:nvSpPr>
        <p:spPr bwMode="auto">
          <a:xfrm>
            <a:off x="2962116" y="1325563"/>
            <a:ext cx="3359177" cy="5427662"/>
          </a:xfrm>
          <a:prstGeom prst="roundRect">
            <a:avLst>
              <a:gd name="adj" fmla="val 6215"/>
            </a:avLst>
          </a:prstGeom>
          <a:solidFill>
            <a:schemeClr val="accent3">
              <a:lumMod val="40000"/>
              <a:lumOff val="60000"/>
            </a:schemeClr>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lIns="90000" tIns="46800" rIns="90000" bIns="46800"/>
          <a:lstStyle/>
          <a:p>
            <a:pPr algn="ctr">
              <a:defRPr/>
            </a:pPr>
            <a:endParaRPr lang="ja-JP" altLang="en-US" sz="1100" dirty="0">
              <a:solidFill>
                <a:srgbClr val="000000"/>
              </a:solidFill>
              <a:latin typeface="ＭＳ Ｐゴシック" charset="-128"/>
            </a:endParaRPr>
          </a:p>
        </p:txBody>
      </p:sp>
      <p:sp>
        <p:nvSpPr>
          <p:cNvPr id="41" name="フローチャート : 磁気ディスク 40"/>
          <p:cNvSpPr/>
          <p:nvPr/>
        </p:nvSpPr>
        <p:spPr bwMode="auto">
          <a:xfrm>
            <a:off x="3295648" y="1127125"/>
            <a:ext cx="2593634" cy="431800"/>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graphicFrame>
        <p:nvGraphicFramePr>
          <p:cNvPr id="42" name="Group 324"/>
          <p:cNvGraphicFramePr>
            <a:graphicFrameLocks noGrp="1"/>
          </p:cNvGraphicFramePr>
          <p:nvPr/>
        </p:nvGraphicFramePr>
        <p:xfrm>
          <a:off x="3621244" y="4419600"/>
          <a:ext cx="2614281" cy="2244730"/>
        </p:xfrm>
        <a:graphic>
          <a:graphicData uri="http://schemas.openxmlformats.org/drawingml/2006/table">
            <a:tbl>
              <a:tblPr/>
              <a:tblGrid>
                <a:gridCol w="313331"/>
                <a:gridCol w="2300950"/>
              </a:tblGrid>
              <a:tr h="2244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データ項目　大分類</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1</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要介護認定情報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2</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介護保険レセプト情報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3</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日常生活圏域ニーズ調査情報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4</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地域別推計人口</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5</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公的統計　小地域メッシュ情報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6</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調査研究結果データ</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7</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医療保険レセプト情報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8</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施策情報</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35995" marR="35995" marT="35998" marB="3599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pic>
        <p:nvPicPr>
          <p:cNvPr id="13351" name="図 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810" y="1052513"/>
            <a:ext cx="360536"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2" name="左中かっこ 66"/>
          <p:cNvSpPr>
            <a:spLocks/>
          </p:cNvSpPr>
          <p:nvPr/>
        </p:nvSpPr>
        <p:spPr bwMode="auto">
          <a:xfrm>
            <a:off x="3500533" y="4652963"/>
            <a:ext cx="84178" cy="652462"/>
          </a:xfrm>
          <a:prstGeom prst="leftBrace">
            <a:avLst>
              <a:gd name="adj1" fmla="val 240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sp>
        <p:nvSpPr>
          <p:cNvPr id="13353" name="角丸四角形 67"/>
          <p:cNvSpPr>
            <a:spLocks noChangeArrowheads="1"/>
          </p:cNvSpPr>
          <p:nvPr/>
        </p:nvSpPr>
        <p:spPr bwMode="auto">
          <a:xfrm>
            <a:off x="1234083" y="2420938"/>
            <a:ext cx="1197550" cy="1223962"/>
          </a:xfrm>
          <a:prstGeom prst="roundRect">
            <a:avLst>
              <a:gd name="adj" fmla="val 7144"/>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a:solidFill>
                  <a:srgbClr val="000000"/>
                </a:solidFill>
                <a:latin typeface="ＭＳ Ｐゴシック" charset="-128"/>
              </a:rPr>
              <a:t>介護保険総合</a:t>
            </a:r>
            <a:endParaRPr lang="en-US" altLang="ja-JP" sz="1100">
              <a:solidFill>
                <a:srgbClr val="000000"/>
              </a:solidFill>
              <a:latin typeface="ＭＳ Ｐゴシック" charset="-128"/>
            </a:endParaRPr>
          </a:p>
          <a:p>
            <a:pPr algn="ctr" eaLnBrk="1" hangingPunct="1">
              <a:spcBef>
                <a:spcPct val="0"/>
              </a:spcBef>
              <a:buFontTx/>
              <a:buNone/>
            </a:pPr>
            <a:r>
              <a:rPr lang="ja-JP" altLang="en-US" sz="1100">
                <a:solidFill>
                  <a:srgbClr val="000000"/>
                </a:solidFill>
                <a:latin typeface="ＭＳ Ｐゴシック" charset="-128"/>
              </a:rPr>
              <a:t>データベース</a:t>
            </a:r>
            <a:endParaRPr lang="en-US" altLang="ja-JP" sz="1100">
              <a:solidFill>
                <a:srgbClr val="000000"/>
              </a:solidFill>
              <a:latin typeface="ＭＳ Ｐゴシック" charset="-128"/>
            </a:endParaRPr>
          </a:p>
          <a:p>
            <a:pPr algn="ctr" eaLnBrk="1" hangingPunct="1">
              <a:spcBef>
                <a:spcPct val="0"/>
              </a:spcBef>
              <a:buFontTx/>
              <a:buNone/>
            </a:pPr>
            <a:r>
              <a:rPr lang="ja-JP" altLang="en-US" sz="1100">
                <a:solidFill>
                  <a:srgbClr val="000000"/>
                </a:solidFill>
                <a:latin typeface="ＭＳ Ｐゴシック" charset="-128"/>
              </a:rPr>
              <a:t>（老健局）</a:t>
            </a:r>
          </a:p>
        </p:txBody>
      </p:sp>
      <p:sp>
        <p:nvSpPr>
          <p:cNvPr id="13354" name="正方形/長方形 68"/>
          <p:cNvSpPr>
            <a:spLocks noChangeArrowheads="1"/>
          </p:cNvSpPr>
          <p:nvPr/>
        </p:nvSpPr>
        <p:spPr bwMode="auto">
          <a:xfrm>
            <a:off x="273185" y="1700215"/>
            <a:ext cx="606717" cy="274637"/>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55" name="正方形/長方形 69"/>
          <p:cNvSpPr>
            <a:spLocks noChangeArrowheads="1"/>
          </p:cNvSpPr>
          <p:nvPr/>
        </p:nvSpPr>
        <p:spPr bwMode="auto">
          <a:xfrm>
            <a:off x="200122" y="1751014"/>
            <a:ext cx="608306" cy="2762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56" name="正方形/長方形 70"/>
          <p:cNvSpPr>
            <a:spLocks noChangeArrowheads="1"/>
          </p:cNvSpPr>
          <p:nvPr/>
        </p:nvSpPr>
        <p:spPr bwMode="auto">
          <a:xfrm>
            <a:off x="71472" y="1811338"/>
            <a:ext cx="678188" cy="2635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事業所</a:t>
            </a:r>
          </a:p>
        </p:txBody>
      </p:sp>
      <p:sp>
        <p:nvSpPr>
          <p:cNvPr id="13357" name="テキスト ボックス 1"/>
          <p:cNvSpPr txBox="1">
            <a:spLocks noChangeArrowheads="1"/>
          </p:cNvSpPr>
          <p:nvPr/>
        </p:nvSpPr>
        <p:spPr bwMode="auto">
          <a:xfrm>
            <a:off x="3621245" y="1214446"/>
            <a:ext cx="194403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a:solidFill>
                  <a:srgbClr val="000000"/>
                </a:solidFill>
                <a:latin typeface="ＭＳ Ｐゴシック" charset="-128"/>
              </a:rPr>
              <a:t>地域包括ケア「見える化」システム</a:t>
            </a:r>
            <a:endParaRPr lang="en-US" altLang="ja-JP" sz="1200" b="1">
              <a:solidFill>
                <a:srgbClr val="000000"/>
              </a:solidFill>
              <a:latin typeface="ＭＳ Ｐゴシック" charset="-128"/>
            </a:endParaRPr>
          </a:p>
        </p:txBody>
      </p:sp>
      <p:sp>
        <p:nvSpPr>
          <p:cNvPr id="13358" name="テキスト ボックス 1"/>
          <p:cNvSpPr>
            <a:spLocks noChangeArrowheads="1"/>
          </p:cNvSpPr>
          <p:nvPr/>
        </p:nvSpPr>
        <p:spPr bwMode="auto">
          <a:xfrm>
            <a:off x="200122" y="1268421"/>
            <a:ext cx="2665106" cy="376237"/>
          </a:xfrm>
          <a:prstGeom prst="homePlate">
            <a:avLst>
              <a:gd name="adj" fmla="val 49987"/>
            </a:avLst>
          </a:prstGeom>
          <a:solidFill>
            <a:srgbClr val="7E7E7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200">
                <a:solidFill>
                  <a:srgbClr val="FFFFFF"/>
                </a:solidFill>
                <a:latin typeface="ＭＳ Ｐゴシック" charset="-128"/>
              </a:rPr>
              <a:t>Input</a:t>
            </a:r>
            <a:r>
              <a:rPr lang="ja-JP" altLang="en-US" sz="1200">
                <a:solidFill>
                  <a:srgbClr val="FFFFFF"/>
                </a:solidFill>
                <a:latin typeface="ＭＳ Ｐゴシック" charset="-128"/>
              </a:rPr>
              <a:t>（情報入力元）</a:t>
            </a:r>
            <a:endParaRPr lang="en-US" altLang="ja-JP" sz="1200">
              <a:solidFill>
                <a:srgbClr val="FFFFFF"/>
              </a:solidFill>
              <a:latin typeface="ＭＳ Ｐゴシック" charset="-128"/>
            </a:endParaRPr>
          </a:p>
        </p:txBody>
      </p:sp>
      <p:sp>
        <p:nvSpPr>
          <p:cNvPr id="13359" name="正方形/長方形 74"/>
          <p:cNvSpPr>
            <a:spLocks noChangeArrowheads="1"/>
          </p:cNvSpPr>
          <p:nvPr/>
        </p:nvSpPr>
        <p:spPr bwMode="auto">
          <a:xfrm>
            <a:off x="6716767" y="2276483"/>
            <a:ext cx="2989112" cy="1641475"/>
          </a:xfrm>
          <a:prstGeom prst="rect">
            <a:avLst/>
          </a:prstGeom>
          <a:solidFill>
            <a:srgbClr val="F1DB9D"/>
          </a:solidFill>
          <a:ln w="6350" algn="ctr">
            <a:solidFill>
              <a:srgbClr val="FFFFFF"/>
            </a:solidFill>
            <a:round/>
            <a:headEnd/>
            <a:tailEnd/>
          </a:ln>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現状分析結果</a:t>
            </a:r>
            <a:endParaRPr lang="en-US" altLang="ja-JP" sz="1000">
              <a:solidFill>
                <a:srgbClr val="000000"/>
              </a:solidFill>
              <a:latin typeface="ＭＳ Ｐゴシック" charset="-128"/>
            </a:endParaRPr>
          </a:p>
          <a:p>
            <a:pPr eaLnBrk="1" hangingPunct="1">
              <a:spcBef>
                <a:spcPct val="0"/>
              </a:spcBef>
              <a:buFontTx/>
              <a:buNone/>
            </a:pPr>
            <a:endParaRPr lang="en-US" altLang="ja-JP" sz="1000">
              <a:solidFill>
                <a:srgbClr val="000000"/>
              </a:solidFill>
              <a:latin typeface="ＭＳ Ｐゴシック" charset="-128"/>
            </a:endParaRPr>
          </a:p>
        </p:txBody>
      </p:sp>
      <p:cxnSp>
        <p:nvCxnSpPr>
          <p:cNvPr id="13360" name="直線コネクタ 75"/>
          <p:cNvCxnSpPr>
            <a:cxnSpLocks noChangeShapeType="1"/>
          </p:cNvCxnSpPr>
          <p:nvPr/>
        </p:nvCxnSpPr>
        <p:spPr bwMode="auto">
          <a:xfrm flipH="1" flipV="1">
            <a:off x="7674489" y="3914782"/>
            <a:ext cx="0" cy="696913"/>
          </a:xfrm>
          <a:prstGeom prst="line">
            <a:avLst/>
          </a:prstGeom>
          <a:noFill/>
          <a:ln w="12700" algn="ctr">
            <a:solidFill>
              <a:srgbClr val="7E7E7E"/>
            </a:solidFill>
            <a:round/>
            <a:headEnd/>
            <a:tailEnd/>
          </a:ln>
          <a:extLst>
            <a:ext uri="{909E8E84-426E-40DD-AFC4-6F175D3DCCD1}">
              <a14:hiddenFill xmlns:a14="http://schemas.microsoft.com/office/drawing/2010/main">
                <a:noFill/>
              </a14:hiddenFill>
            </a:ext>
          </a:extLst>
        </p:spPr>
      </p:cxnSp>
      <p:sp>
        <p:nvSpPr>
          <p:cNvPr id="13361" name="角丸四角形 76"/>
          <p:cNvSpPr>
            <a:spLocks noChangeArrowheads="1"/>
          </p:cNvSpPr>
          <p:nvPr/>
        </p:nvSpPr>
        <p:spPr bwMode="auto">
          <a:xfrm>
            <a:off x="6681829" y="1987550"/>
            <a:ext cx="3095525" cy="2878138"/>
          </a:xfrm>
          <a:prstGeom prst="roundRect">
            <a:avLst>
              <a:gd name="adj" fmla="val 4421"/>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en-US" altLang="ja-JP" sz="1000">
              <a:solidFill>
                <a:srgbClr val="000000"/>
              </a:solidFill>
              <a:latin typeface="ＭＳ Ｐゴシック" charset="-128"/>
            </a:endParaRPr>
          </a:p>
        </p:txBody>
      </p:sp>
      <p:sp>
        <p:nvSpPr>
          <p:cNvPr id="13362" name="角丸四角形 78"/>
          <p:cNvSpPr>
            <a:spLocks noChangeArrowheads="1"/>
          </p:cNvSpPr>
          <p:nvPr/>
        </p:nvSpPr>
        <p:spPr bwMode="auto">
          <a:xfrm>
            <a:off x="241419" y="2203458"/>
            <a:ext cx="608306" cy="27622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63" name="角丸四角形 79"/>
          <p:cNvSpPr>
            <a:spLocks noChangeArrowheads="1"/>
          </p:cNvSpPr>
          <p:nvPr/>
        </p:nvSpPr>
        <p:spPr bwMode="auto">
          <a:xfrm>
            <a:off x="168358" y="2255846"/>
            <a:ext cx="608306" cy="27463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64" name="角丸四角形 80"/>
          <p:cNvSpPr>
            <a:spLocks noChangeArrowheads="1"/>
          </p:cNvSpPr>
          <p:nvPr/>
        </p:nvSpPr>
        <p:spPr bwMode="auto">
          <a:xfrm>
            <a:off x="57178" y="2316171"/>
            <a:ext cx="676600" cy="26193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国保連</a:t>
            </a:r>
          </a:p>
        </p:txBody>
      </p:sp>
      <p:cxnSp>
        <p:nvCxnSpPr>
          <p:cNvPr id="13365" name="直線矢印コネクタ 81"/>
          <p:cNvCxnSpPr>
            <a:cxnSpLocks noChangeShapeType="1"/>
          </p:cNvCxnSpPr>
          <p:nvPr/>
        </p:nvCxnSpPr>
        <p:spPr bwMode="auto">
          <a:xfrm>
            <a:off x="395478" y="2038355"/>
            <a:ext cx="0" cy="252413"/>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13366" name="角丸四角形 83"/>
          <p:cNvSpPr>
            <a:spLocks noChangeArrowheads="1"/>
          </p:cNvSpPr>
          <p:nvPr/>
        </p:nvSpPr>
        <p:spPr bwMode="auto">
          <a:xfrm>
            <a:off x="1234083" y="3771905"/>
            <a:ext cx="1197550"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保険者</a:t>
            </a:r>
            <a:endParaRPr lang="en-US" altLang="ja-JP" sz="1000">
              <a:solidFill>
                <a:srgbClr val="000000"/>
              </a:solidFill>
              <a:latin typeface="ＭＳ Ｐゴシック" charset="-128"/>
            </a:endParaRPr>
          </a:p>
          <a:p>
            <a:pPr algn="ctr" eaLnBrk="1" hangingPunct="1">
              <a:spcBef>
                <a:spcPct val="0"/>
              </a:spcBef>
              <a:buFontTx/>
              <a:buNone/>
            </a:pPr>
            <a:r>
              <a:rPr lang="ja-JP" altLang="en-US" sz="1000">
                <a:solidFill>
                  <a:srgbClr val="000000"/>
                </a:solidFill>
                <a:latin typeface="ＭＳ Ｐゴシック" charset="-128"/>
              </a:rPr>
              <a:t>（市区町村）</a:t>
            </a:r>
          </a:p>
        </p:txBody>
      </p:sp>
      <p:grpSp>
        <p:nvGrpSpPr>
          <p:cNvPr id="13367" name="グループ化 3"/>
          <p:cNvGrpSpPr>
            <a:grpSpLocks/>
          </p:cNvGrpSpPr>
          <p:nvPr/>
        </p:nvGrpSpPr>
        <p:grpSpPr bwMode="auto">
          <a:xfrm>
            <a:off x="416126" y="2578108"/>
            <a:ext cx="817956" cy="777875"/>
            <a:chOff x="415925" y="3035300"/>
            <a:chExt cx="817563" cy="338138"/>
          </a:xfrm>
        </p:grpSpPr>
        <p:cxnSp>
          <p:nvCxnSpPr>
            <p:cNvPr id="13634" name="直線矢印コネクタ 84"/>
            <p:cNvCxnSpPr>
              <a:cxnSpLocks noChangeShapeType="1"/>
            </p:cNvCxnSpPr>
            <p:nvPr/>
          </p:nvCxnSpPr>
          <p:spPr bwMode="auto">
            <a:xfrm flipV="1">
              <a:off x="415925" y="3371850"/>
              <a:ext cx="817563" cy="1588"/>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13635" name="直線矢印コネクタ 85"/>
            <p:cNvCxnSpPr>
              <a:cxnSpLocks noChangeShapeType="1"/>
            </p:cNvCxnSpPr>
            <p:nvPr/>
          </p:nvCxnSpPr>
          <p:spPr bwMode="auto">
            <a:xfrm>
              <a:off x="415925" y="3035300"/>
              <a:ext cx="0" cy="3381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13368" name="テキスト ボックス 1"/>
          <p:cNvSpPr txBox="1">
            <a:spLocks noChangeArrowheads="1"/>
          </p:cNvSpPr>
          <p:nvPr/>
        </p:nvSpPr>
        <p:spPr bwMode="auto">
          <a:xfrm>
            <a:off x="416126" y="3087696"/>
            <a:ext cx="829074"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介護レセプト</a:t>
            </a:r>
          </a:p>
        </p:txBody>
      </p:sp>
      <p:sp>
        <p:nvSpPr>
          <p:cNvPr id="13369" name="テキスト ボックス 1"/>
          <p:cNvSpPr txBox="1">
            <a:spLocks noChangeArrowheads="1"/>
          </p:cNvSpPr>
          <p:nvPr/>
        </p:nvSpPr>
        <p:spPr bwMode="auto">
          <a:xfrm>
            <a:off x="449483" y="3448050"/>
            <a:ext cx="829074"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認定情報</a:t>
            </a:r>
          </a:p>
        </p:txBody>
      </p:sp>
      <p:sp>
        <p:nvSpPr>
          <p:cNvPr id="13370" name="左中かっこ 91"/>
          <p:cNvSpPr>
            <a:spLocks/>
          </p:cNvSpPr>
          <p:nvPr/>
        </p:nvSpPr>
        <p:spPr bwMode="auto">
          <a:xfrm>
            <a:off x="3500533" y="5372100"/>
            <a:ext cx="84178" cy="173038"/>
          </a:xfrm>
          <a:prstGeom prst="leftBrace">
            <a:avLst>
              <a:gd name="adj1" fmla="val 2390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sp>
        <p:nvSpPr>
          <p:cNvPr id="13371" name="左中かっこ 93"/>
          <p:cNvSpPr>
            <a:spLocks/>
          </p:cNvSpPr>
          <p:nvPr/>
        </p:nvSpPr>
        <p:spPr bwMode="auto">
          <a:xfrm>
            <a:off x="3500533" y="5588000"/>
            <a:ext cx="84178" cy="173038"/>
          </a:xfrm>
          <a:prstGeom prst="leftBrace">
            <a:avLst>
              <a:gd name="adj1" fmla="val 2390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sp>
        <p:nvSpPr>
          <p:cNvPr id="13372" name="左中かっこ 94"/>
          <p:cNvSpPr>
            <a:spLocks/>
          </p:cNvSpPr>
          <p:nvPr/>
        </p:nvSpPr>
        <p:spPr bwMode="auto">
          <a:xfrm>
            <a:off x="3500533" y="5803900"/>
            <a:ext cx="84178" cy="173038"/>
          </a:xfrm>
          <a:prstGeom prst="leftBrace">
            <a:avLst>
              <a:gd name="adj1" fmla="val 2390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sp>
        <p:nvSpPr>
          <p:cNvPr id="13373" name="角丸四角形 97"/>
          <p:cNvSpPr>
            <a:spLocks noChangeArrowheads="1"/>
          </p:cNvSpPr>
          <p:nvPr/>
        </p:nvSpPr>
        <p:spPr bwMode="auto">
          <a:xfrm>
            <a:off x="1234083" y="4256088"/>
            <a:ext cx="1197550" cy="550862"/>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人口推計／</a:t>
            </a:r>
            <a:endParaRPr lang="en-US" altLang="ja-JP" sz="1000">
              <a:solidFill>
                <a:srgbClr val="000000"/>
              </a:solidFill>
              <a:latin typeface="ＭＳ Ｐゴシック" charset="-128"/>
            </a:endParaRPr>
          </a:p>
          <a:p>
            <a:pPr algn="ctr" eaLnBrk="1" hangingPunct="1">
              <a:spcBef>
                <a:spcPct val="0"/>
              </a:spcBef>
              <a:buFontTx/>
              <a:buNone/>
            </a:pPr>
            <a:r>
              <a:rPr lang="ja-JP" altLang="en-US" sz="1000">
                <a:solidFill>
                  <a:srgbClr val="000000"/>
                </a:solidFill>
                <a:latin typeface="ＭＳ Ｐゴシック" charset="-128"/>
              </a:rPr>
              <a:t>将来推計人口</a:t>
            </a:r>
          </a:p>
        </p:txBody>
      </p:sp>
      <p:sp>
        <p:nvSpPr>
          <p:cNvPr id="13374" name="角丸四角形 99"/>
          <p:cNvSpPr>
            <a:spLocks noChangeArrowheads="1"/>
          </p:cNvSpPr>
          <p:nvPr/>
        </p:nvSpPr>
        <p:spPr bwMode="auto">
          <a:xfrm>
            <a:off x="1234083" y="4906971"/>
            <a:ext cx="1197550" cy="382587"/>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国勢調査等</a:t>
            </a:r>
            <a:endParaRPr lang="en-US" altLang="ja-JP" sz="1000">
              <a:solidFill>
                <a:srgbClr val="000000"/>
              </a:solidFill>
              <a:latin typeface="ＭＳ Ｐゴシック" charset="-128"/>
            </a:endParaRPr>
          </a:p>
          <a:p>
            <a:pPr algn="ctr" eaLnBrk="1" hangingPunct="1">
              <a:spcBef>
                <a:spcPct val="0"/>
              </a:spcBef>
              <a:buFontTx/>
              <a:buNone/>
            </a:pPr>
            <a:r>
              <a:rPr lang="ja-JP" altLang="en-US" sz="1000">
                <a:solidFill>
                  <a:srgbClr val="000000"/>
                </a:solidFill>
                <a:latin typeface="ＭＳ Ｐゴシック" charset="-128"/>
              </a:rPr>
              <a:t>公的統計情報</a:t>
            </a:r>
            <a:endParaRPr lang="en-US" altLang="ja-JP" sz="1000">
              <a:solidFill>
                <a:srgbClr val="000000"/>
              </a:solidFill>
              <a:latin typeface="ＭＳ Ｐゴシック" charset="-128"/>
            </a:endParaRPr>
          </a:p>
        </p:txBody>
      </p:sp>
      <p:grpSp>
        <p:nvGrpSpPr>
          <p:cNvPr id="13375" name="グループ化 4"/>
          <p:cNvGrpSpPr>
            <a:grpSpLocks/>
          </p:cNvGrpSpPr>
          <p:nvPr/>
        </p:nvGrpSpPr>
        <p:grpSpPr bwMode="auto">
          <a:xfrm>
            <a:off x="411361" y="3500438"/>
            <a:ext cx="833837" cy="488950"/>
            <a:chOff x="411163" y="3212976"/>
            <a:chExt cx="833437" cy="595313"/>
          </a:xfrm>
        </p:grpSpPr>
        <p:cxnSp>
          <p:nvCxnSpPr>
            <p:cNvPr id="13631"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13632" name="直線矢印コネクタ 89"/>
            <p:cNvCxnSpPr>
              <a:cxnSpLocks noChangeShapeType="1"/>
            </p:cNvCxnSpPr>
            <p:nvPr/>
          </p:nvCxnSpPr>
          <p:spPr bwMode="auto">
            <a:xfrm>
              <a:off x="422275" y="3228851"/>
              <a:ext cx="0" cy="5794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3633" name="直線矢印コネクタ 101"/>
            <p:cNvCxnSpPr>
              <a:cxnSpLocks noChangeShapeType="1"/>
            </p:cNvCxnSpPr>
            <p:nvPr/>
          </p:nvCxnSpPr>
          <p:spPr bwMode="auto">
            <a:xfrm>
              <a:off x="411163" y="3808289"/>
              <a:ext cx="833437"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13376" name="テキスト ボックス 1"/>
          <p:cNvSpPr>
            <a:spLocks noChangeArrowheads="1"/>
          </p:cNvSpPr>
          <p:nvPr/>
        </p:nvSpPr>
        <p:spPr bwMode="auto">
          <a:xfrm>
            <a:off x="6608768" y="1268421"/>
            <a:ext cx="3168585" cy="376237"/>
          </a:xfrm>
          <a:prstGeom prst="homePlate">
            <a:avLst>
              <a:gd name="adj" fmla="val 50000"/>
            </a:avLst>
          </a:prstGeom>
          <a:solidFill>
            <a:srgbClr val="7E7E7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200">
                <a:solidFill>
                  <a:srgbClr val="FFFFFF"/>
                </a:solidFill>
                <a:latin typeface="ＭＳ Ｐゴシック" charset="-128"/>
              </a:rPr>
              <a:t>Output</a:t>
            </a:r>
            <a:r>
              <a:rPr lang="ja-JP" altLang="en-US" sz="1200">
                <a:solidFill>
                  <a:srgbClr val="FFFFFF"/>
                </a:solidFill>
                <a:latin typeface="ＭＳ Ｐゴシック" charset="-128"/>
              </a:rPr>
              <a:t>（情報利活用）</a:t>
            </a:r>
            <a:endParaRPr lang="en-US" altLang="ja-JP" sz="1200">
              <a:solidFill>
                <a:srgbClr val="FFFFFF"/>
              </a:solidFill>
              <a:latin typeface="ＭＳ Ｐゴシック" charset="-128"/>
            </a:endParaRPr>
          </a:p>
        </p:txBody>
      </p:sp>
      <p:sp>
        <p:nvSpPr>
          <p:cNvPr id="13377" name="角丸四角形 119"/>
          <p:cNvSpPr>
            <a:spLocks noChangeArrowheads="1"/>
          </p:cNvSpPr>
          <p:nvPr/>
        </p:nvSpPr>
        <p:spPr bwMode="auto">
          <a:xfrm>
            <a:off x="7642729" y="1700214"/>
            <a:ext cx="1197550" cy="38258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78" name="角丸四角形 120"/>
          <p:cNvSpPr>
            <a:spLocks noChangeArrowheads="1"/>
          </p:cNvSpPr>
          <p:nvPr/>
        </p:nvSpPr>
        <p:spPr bwMode="auto">
          <a:xfrm>
            <a:off x="7563311" y="1771656"/>
            <a:ext cx="1199140" cy="38417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79" name="角丸四角形 121"/>
          <p:cNvSpPr>
            <a:spLocks noChangeArrowheads="1"/>
          </p:cNvSpPr>
          <p:nvPr/>
        </p:nvSpPr>
        <p:spPr bwMode="auto">
          <a:xfrm>
            <a:off x="7499784" y="1844675"/>
            <a:ext cx="1197550" cy="38258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都道府県・市町村</a:t>
            </a:r>
          </a:p>
        </p:txBody>
      </p:sp>
      <p:pic>
        <p:nvPicPr>
          <p:cNvPr id="133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655" y="2505083"/>
            <a:ext cx="165814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7554" y="2613025"/>
            <a:ext cx="1589852"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2" name="正方形/長方形 124"/>
          <p:cNvSpPr>
            <a:spLocks noChangeArrowheads="1"/>
          </p:cNvSpPr>
          <p:nvPr/>
        </p:nvSpPr>
        <p:spPr bwMode="auto">
          <a:xfrm>
            <a:off x="9257989" y="4078288"/>
            <a:ext cx="51777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施策</a:t>
            </a:r>
            <a:endParaRPr lang="en-US" altLang="ja-JP" sz="1000">
              <a:solidFill>
                <a:srgbClr val="000000"/>
              </a:solidFill>
              <a:latin typeface="ＭＳ Ｐゴシック" charset="-128"/>
            </a:endParaRPr>
          </a:p>
        </p:txBody>
      </p:sp>
      <p:sp>
        <p:nvSpPr>
          <p:cNvPr id="13383" name="正方形/長方形 125"/>
          <p:cNvSpPr>
            <a:spLocks noChangeArrowheads="1"/>
          </p:cNvSpPr>
          <p:nvPr/>
        </p:nvSpPr>
        <p:spPr bwMode="auto">
          <a:xfrm>
            <a:off x="9257989" y="4530725"/>
            <a:ext cx="51777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計画</a:t>
            </a:r>
            <a:endParaRPr lang="en-US" altLang="ja-JP" sz="1000">
              <a:solidFill>
                <a:srgbClr val="000000"/>
              </a:solidFill>
              <a:latin typeface="ＭＳ Ｐゴシック" charset="-128"/>
            </a:endParaRPr>
          </a:p>
        </p:txBody>
      </p:sp>
      <p:grpSp>
        <p:nvGrpSpPr>
          <p:cNvPr id="13384" name="Group 2"/>
          <p:cNvGrpSpPr>
            <a:grpSpLocks noChangeAspect="1"/>
          </p:cNvGrpSpPr>
          <p:nvPr/>
        </p:nvGrpSpPr>
        <p:grpSpPr bwMode="auto">
          <a:xfrm>
            <a:off x="8973689" y="4437071"/>
            <a:ext cx="271594" cy="333375"/>
            <a:chOff x="2714" y="353"/>
            <a:chExt cx="3047" cy="3735"/>
          </a:xfrm>
        </p:grpSpPr>
        <p:sp>
          <p:nvSpPr>
            <p:cNvPr id="13621" name="Freeform 3"/>
            <p:cNvSpPr>
              <a:spLocks noChangeAspect="1"/>
            </p:cNvSpPr>
            <p:nvPr/>
          </p:nvSpPr>
          <p:spPr bwMode="gray">
            <a:xfrm>
              <a:off x="2714" y="353"/>
              <a:ext cx="3047" cy="3735"/>
            </a:xfrm>
            <a:custGeom>
              <a:avLst/>
              <a:gdLst>
                <a:gd name="T0" fmla="*/ 2147483647 w 1290"/>
                <a:gd name="T1" fmla="*/ 208819269 h 1581"/>
                <a:gd name="T2" fmla="*/ 2147483647 w 1290"/>
                <a:gd name="T3" fmla="*/ 200386941 h 1581"/>
                <a:gd name="T4" fmla="*/ 2147483647 w 1290"/>
                <a:gd name="T5" fmla="*/ 173410978 h 1581"/>
                <a:gd name="T6" fmla="*/ 2147483647 w 1290"/>
                <a:gd name="T7" fmla="*/ 135440436 h 1581"/>
                <a:gd name="T8" fmla="*/ 2147483647 w 1290"/>
                <a:gd name="T9" fmla="*/ 111152076 h 1581"/>
                <a:gd name="T10" fmla="*/ 2147483647 w 1290"/>
                <a:gd name="T11" fmla="*/ 88391771 h 1581"/>
                <a:gd name="T12" fmla="*/ 2147483647 w 1290"/>
                <a:gd name="T13" fmla="*/ 62259811 h 1581"/>
                <a:gd name="T14" fmla="*/ 2147483647 w 1290"/>
                <a:gd name="T15" fmla="*/ 47049915 h 1581"/>
                <a:gd name="T16" fmla="*/ 2147483647 w 1290"/>
                <a:gd name="T17" fmla="*/ 37415633 h 1581"/>
                <a:gd name="T18" fmla="*/ 1669906437 w 1290"/>
                <a:gd name="T19" fmla="*/ 37415633 h 1581"/>
                <a:gd name="T20" fmla="*/ 706983690 w 1290"/>
                <a:gd name="T21" fmla="*/ 273742348 h 1581"/>
                <a:gd name="T22" fmla="*/ 135134074 w 1290"/>
                <a:gd name="T23" fmla="*/ 1091749135 h 1581"/>
                <a:gd name="T24" fmla="*/ 135134074 w 1290"/>
                <a:gd name="T25" fmla="*/ 1103390383 h 1581"/>
                <a:gd name="T26" fmla="*/ 135134074 w 1290"/>
                <a:gd name="T27" fmla="*/ 2147483647 h 1581"/>
                <a:gd name="T28" fmla="*/ 126719633 w 1290"/>
                <a:gd name="T29" fmla="*/ 2147483647 h 1581"/>
                <a:gd name="T30" fmla="*/ 135134074 w 1290"/>
                <a:gd name="T31" fmla="*/ 2147483647 h 1581"/>
                <a:gd name="T32" fmla="*/ 308080590 w 1290"/>
                <a:gd name="T33" fmla="*/ 2147483647 h 1581"/>
                <a:gd name="T34" fmla="*/ 2147483647 w 1290"/>
                <a:gd name="T35" fmla="*/ 2147483647 h 1581"/>
                <a:gd name="T36" fmla="*/ 2147483647 w 1290"/>
                <a:gd name="T37" fmla="*/ 2147483647 h 1581"/>
                <a:gd name="T38" fmla="*/ 2147483647 w 1290"/>
                <a:gd name="T39" fmla="*/ 2147483647 h 1581"/>
                <a:gd name="T40" fmla="*/ 2147483647 w 1290"/>
                <a:gd name="T41" fmla="*/ 2147483647 h 1581"/>
                <a:gd name="T42" fmla="*/ 2147483647 w 1290"/>
                <a:gd name="T43" fmla="*/ 2147483647 h 1581"/>
                <a:gd name="T44" fmla="*/ 2147483647 w 1290"/>
                <a:gd name="T45" fmla="*/ 2147483647 h 1581"/>
                <a:gd name="T46" fmla="*/ 2147483647 w 1290"/>
                <a:gd name="T47" fmla="*/ 2147483647 h 1581"/>
                <a:gd name="T48" fmla="*/ 2147483647 w 1290"/>
                <a:gd name="T49" fmla="*/ 226692813 h 1581"/>
                <a:gd name="T50" fmla="*/ 2147483647 w 1290"/>
                <a:gd name="T51" fmla="*/ 208819269 h 15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0"/>
                <a:gd name="T79" fmla="*/ 0 h 1581"/>
                <a:gd name="T80" fmla="*/ 1290 w 1290"/>
                <a:gd name="T81" fmla="*/ 1581 h 15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22" name="Freeform 4"/>
            <p:cNvSpPr>
              <a:spLocks noChangeAspect="1"/>
            </p:cNvSpPr>
            <p:nvPr/>
          </p:nvSpPr>
          <p:spPr bwMode="gray">
            <a:xfrm>
              <a:off x="5544" y="441"/>
              <a:ext cx="146" cy="3522"/>
            </a:xfrm>
            <a:custGeom>
              <a:avLst/>
              <a:gdLst>
                <a:gd name="T0" fmla="*/ 79836483 w 62"/>
                <a:gd name="T1" fmla="*/ 273349478 h 1491"/>
                <a:gd name="T2" fmla="*/ 69836128 w 62"/>
                <a:gd name="T3" fmla="*/ 273349478 h 1491"/>
                <a:gd name="T4" fmla="*/ 43670701 w 62"/>
                <a:gd name="T5" fmla="*/ 482153693 h 1491"/>
                <a:gd name="T6" fmla="*/ 69836128 w 62"/>
                <a:gd name="T7" fmla="*/ 619417865 h 1491"/>
                <a:gd name="T8" fmla="*/ 69836128 w 62"/>
                <a:gd name="T9" fmla="*/ 2147483647 h 1491"/>
                <a:gd name="T10" fmla="*/ 172328326 w 62"/>
                <a:gd name="T11" fmla="*/ 2147483647 h 1491"/>
                <a:gd name="T12" fmla="*/ 713440331 w 62"/>
                <a:gd name="T13" fmla="*/ 2147483647 h 1491"/>
                <a:gd name="T14" fmla="*/ 724132863 w 62"/>
                <a:gd name="T15" fmla="*/ 2147483647 h 1491"/>
                <a:gd name="T16" fmla="*/ 724132863 w 62"/>
                <a:gd name="T17" fmla="*/ 0 h 1491"/>
                <a:gd name="T18" fmla="*/ 79836483 w 62"/>
                <a:gd name="T19" fmla="*/ 273349478 h 1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91"/>
                <a:gd name="T32" fmla="*/ 62 w 62"/>
                <a:gd name="T33" fmla="*/ 1491 h 1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23" name="Freeform 5"/>
            <p:cNvSpPr>
              <a:spLocks noChangeAspect="1"/>
            </p:cNvSpPr>
            <p:nvPr/>
          </p:nvSpPr>
          <p:spPr bwMode="gray">
            <a:xfrm>
              <a:off x="5518" y="4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24" name="Freeform 6"/>
            <p:cNvSpPr>
              <a:spLocks noChangeAspect="1"/>
            </p:cNvSpPr>
            <p:nvPr/>
          </p:nvSpPr>
          <p:spPr bwMode="gray">
            <a:xfrm>
              <a:off x="2818" y="429"/>
              <a:ext cx="2709" cy="87"/>
            </a:xfrm>
            <a:custGeom>
              <a:avLst/>
              <a:gdLst>
                <a:gd name="T0" fmla="*/ 1113682602 w 1147"/>
                <a:gd name="T1" fmla="*/ 10399037 h 37"/>
                <a:gd name="T2" fmla="*/ 569145102 w 1147"/>
                <a:gd name="T3" fmla="*/ 100292605 h 37"/>
                <a:gd name="T4" fmla="*/ 2147483647 w 1147"/>
                <a:gd name="T5" fmla="*/ 100292605 h 37"/>
                <a:gd name="T6" fmla="*/ 2147483647 w 1147"/>
                <a:gd name="T7" fmla="*/ 193146511 h 37"/>
                <a:gd name="T8" fmla="*/ 2147483647 w 1147"/>
                <a:gd name="T9" fmla="*/ 270659097 h 37"/>
                <a:gd name="T10" fmla="*/ 161181005 w 1147"/>
                <a:gd name="T11" fmla="*/ 270659097 h 37"/>
                <a:gd name="T12" fmla="*/ 0 w 1147"/>
                <a:gd name="T13" fmla="*/ 420708352 h 37"/>
                <a:gd name="T14" fmla="*/ 2147483647 w 1147"/>
                <a:gd name="T15" fmla="*/ 420708352 h 37"/>
                <a:gd name="T16" fmla="*/ 2147483647 w 1147"/>
                <a:gd name="T17" fmla="*/ 396509093 h 37"/>
                <a:gd name="T18" fmla="*/ 2147483647 w 1147"/>
                <a:gd name="T19" fmla="*/ 32992580 h 37"/>
                <a:gd name="T20" fmla="*/ 2147483647 w 1147"/>
                <a:gd name="T21" fmla="*/ 10399037 h 37"/>
                <a:gd name="T22" fmla="*/ 1113682602 w 1147"/>
                <a:gd name="T23" fmla="*/ 1039903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7"/>
                <a:gd name="T37" fmla="*/ 0 h 37"/>
                <a:gd name="T38" fmla="*/ 1147 w 114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25" name="Freeform 7"/>
            <p:cNvSpPr>
              <a:spLocks noChangeAspect="1"/>
            </p:cNvSpPr>
            <p:nvPr/>
          </p:nvSpPr>
          <p:spPr bwMode="gray">
            <a:xfrm>
              <a:off x="2806" y="585"/>
              <a:ext cx="2686" cy="3434"/>
            </a:xfrm>
            <a:custGeom>
              <a:avLst/>
              <a:gdLst>
                <a:gd name="T0" fmla="*/ 2147483647 w 1137"/>
                <a:gd name="T1" fmla="*/ 0 h 1454"/>
                <a:gd name="T2" fmla="*/ 2147483647 w 1137"/>
                <a:gd name="T3" fmla="*/ 2147483647 h 1454"/>
                <a:gd name="T4" fmla="*/ 0 w 1137"/>
                <a:gd name="T5" fmla="*/ 2147483647 h 1454"/>
                <a:gd name="T6" fmla="*/ 0 w 1137"/>
                <a:gd name="T7" fmla="*/ 0 h 1454"/>
                <a:gd name="T8" fmla="*/ 2147483647 w 1137"/>
                <a:gd name="T9" fmla="*/ 0 h 1454"/>
                <a:gd name="T10" fmla="*/ 0 60000 65536"/>
                <a:gd name="T11" fmla="*/ 0 60000 65536"/>
                <a:gd name="T12" fmla="*/ 0 60000 65536"/>
                <a:gd name="T13" fmla="*/ 0 60000 65536"/>
                <a:gd name="T14" fmla="*/ 0 60000 65536"/>
                <a:gd name="T15" fmla="*/ 0 w 1137"/>
                <a:gd name="T16" fmla="*/ 0 h 1454"/>
                <a:gd name="T17" fmla="*/ 1137 w 1137"/>
                <a:gd name="T18" fmla="*/ 1454 h 1454"/>
              </a:gdLst>
              <a:ahLst/>
              <a:cxnLst>
                <a:cxn ang="T10">
                  <a:pos x="T0" y="T1"/>
                </a:cxn>
                <a:cxn ang="T11">
                  <a:pos x="T2" y="T3"/>
                </a:cxn>
                <a:cxn ang="T12">
                  <a:pos x="T4" y="T5"/>
                </a:cxn>
                <a:cxn ang="T13">
                  <a:pos x="T6" y="T7"/>
                </a:cxn>
                <a:cxn ang="T14">
                  <a:pos x="T8" y="T9"/>
                </a:cxn>
              </a:cxnLst>
              <a:rect l="T15" t="T16" r="T17" b="T18"/>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26" name="Rectangle 8"/>
            <p:cNvSpPr>
              <a:spLocks noChangeAspect="1" noChangeArrowheads="1"/>
            </p:cNvSpPr>
            <p:nvPr/>
          </p:nvSpPr>
          <p:spPr bwMode="gray">
            <a:xfrm>
              <a:off x="2880" y="585"/>
              <a:ext cx="70" cy="343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27" name="Rectangle 9"/>
            <p:cNvSpPr>
              <a:spLocks noChangeAspect="1" noChangeArrowheads="1"/>
            </p:cNvSpPr>
            <p:nvPr/>
          </p:nvSpPr>
          <p:spPr bwMode="gray">
            <a:xfrm>
              <a:off x="3269" y="1149"/>
              <a:ext cx="1760" cy="87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28" name="Rectangle 10"/>
            <p:cNvSpPr>
              <a:spLocks noChangeAspect="1" noChangeArrowheads="1"/>
            </p:cNvSpPr>
            <p:nvPr/>
          </p:nvSpPr>
          <p:spPr bwMode="gray">
            <a:xfrm>
              <a:off x="3673" y="3240"/>
              <a:ext cx="950" cy="23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29" name="Freeform 11"/>
            <p:cNvSpPr>
              <a:spLocks noChangeAspect="1"/>
            </p:cNvSpPr>
            <p:nvPr/>
          </p:nvSpPr>
          <p:spPr bwMode="gray">
            <a:xfrm>
              <a:off x="3673" y="3240"/>
              <a:ext cx="973" cy="260"/>
            </a:xfrm>
            <a:custGeom>
              <a:avLst/>
              <a:gdLst>
                <a:gd name="T0" fmla="*/ 2147483647 w 412"/>
                <a:gd name="T1" fmla="*/ 0 h 110"/>
                <a:gd name="T2" fmla="*/ 2147483647 w 412"/>
                <a:gd name="T3" fmla="*/ 1128288599 h 110"/>
                <a:gd name="T4" fmla="*/ 0 w 412"/>
                <a:gd name="T5" fmla="*/ 1128288599 h 110"/>
                <a:gd name="T6" fmla="*/ 0 w 412"/>
                <a:gd name="T7" fmla="*/ 1380059096 h 110"/>
                <a:gd name="T8" fmla="*/ 2147483647 w 412"/>
                <a:gd name="T9" fmla="*/ 1380059096 h 110"/>
                <a:gd name="T10" fmla="*/ 2147483647 w 412"/>
                <a:gd name="T11" fmla="*/ 0 h 110"/>
                <a:gd name="T12" fmla="*/ 2147483647 w 412"/>
                <a:gd name="T13" fmla="*/ 0 h 110"/>
                <a:gd name="T14" fmla="*/ 0 60000 65536"/>
                <a:gd name="T15" fmla="*/ 0 60000 65536"/>
                <a:gd name="T16" fmla="*/ 0 60000 65536"/>
                <a:gd name="T17" fmla="*/ 0 60000 65536"/>
                <a:gd name="T18" fmla="*/ 0 60000 65536"/>
                <a:gd name="T19" fmla="*/ 0 60000 65536"/>
                <a:gd name="T20" fmla="*/ 0 60000 65536"/>
                <a:gd name="T21" fmla="*/ 0 w 412"/>
                <a:gd name="T22" fmla="*/ 0 h 110"/>
                <a:gd name="T23" fmla="*/ 412 w 41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30" name="Freeform 12"/>
            <p:cNvSpPr>
              <a:spLocks noChangeAspect="1"/>
            </p:cNvSpPr>
            <p:nvPr/>
          </p:nvSpPr>
          <p:spPr bwMode="gray">
            <a:xfrm>
              <a:off x="3269" y="1149"/>
              <a:ext cx="1795" cy="910"/>
            </a:xfrm>
            <a:custGeom>
              <a:avLst/>
              <a:gdLst>
                <a:gd name="T0" fmla="*/ 2147483647 w 760"/>
                <a:gd name="T1" fmla="*/ 0 h 385"/>
                <a:gd name="T2" fmla="*/ 2147483647 w 760"/>
                <a:gd name="T3" fmla="*/ 2147483647 h 385"/>
                <a:gd name="T4" fmla="*/ 0 w 760"/>
                <a:gd name="T5" fmla="*/ 2147483647 h 385"/>
                <a:gd name="T6" fmla="*/ 0 w 760"/>
                <a:gd name="T7" fmla="*/ 2147483647 h 385"/>
                <a:gd name="T8" fmla="*/ 2147483647 w 760"/>
                <a:gd name="T9" fmla="*/ 2147483647 h 385"/>
                <a:gd name="T10" fmla="*/ 2147483647 w 760"/>
                <a:gd name="T11" fmla="*/ 0 h 385"/>
                <a:gd name="T12" fmla="*/ 2147483647 w 760"/>
                <a:gd name="T13" fmla="*/ 0 h 385"/>
                <a:gd name="T14" fmla="*/ 0 60000 65536"/>
                <a:gd name="T15" fmla="*/ 0 60000 65536"/>
                <a:gd name="T16" fmla="*/ 0 60000 65536"/>
                <a:gd name="T17" fmla="*/ 0 60000 65536"/>
                <a:gd name="T18" fmla="*/ 0 60000 65536"/>
                <a:gd name="T19" fmla="*/ 0 60000 65536"/>
                <a:gd name="T20" fmla="*/ 0 60000 65536"/>
                <a:gd name="T21" fmla="*/ 0 w 760"/>
                <a:gd name="T22" fmla="*/ 0 h 385"/>
                <a:gd name="T23" fmla="*/ 760 w 760"/>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385" name="Group 35"/>
          <p:cNvGrpSpPr>
            <a:grpSpLocks/>
          </p:cNvGrpSpPr>
          <p:nvPr/>
        </p:nvGrpSpPr>
        <p:grpSpPr bwMode="auto">
          <a:xfrm>
            <a:off x="8973692" y="4003675"/>
            <a:ext cx="279535" cy="357188"/>
            <a:chOff x="444" y="2994"/>
            <a:chExt cx="592" cy="754"/>
          </a:xfrm>
        </p:grpSpPr>
        <p:sp>
          <p:nvSpPr>
            <p:cNvPr id="13609" name="Freeform 36"/>
            <p:cNvSpPr>
              <a:spLocks noChangeAspect="1"/>
            </p:cNvSpPr>
            <p:nvPr/>
          </p:nvSpPr>
          <p:spPr bwMode="gray">
            <a:xfrm>
              <a:off x="486" y="2994"/>
              <a:ext cx="550" cy="714"/>
            </a:xfrm>
            <a:custGeom>
              <a:avLst/>
              <a:gdLst>
                <a:gd name="T0" fmla="*/ 2147483647 w 233"/>
                <a:gd name="T1" fmla="*/ 0 h 302"/>
                <a:gd name="T2" fmla="*/ 37023444 w 233"/>
                <a:gd name="T3" fmla="*/ 0 h 302"/>
                <a:gd name="T4" fmla="*/ 0 w 233"/>
                <a:gd name="T5" fmla="*/ 38364910 h 302"/>
                <a:gd name="T6" fmla="*/ 0 w 233"/>
                <a:gd name="T7" fmla="*/ 2147483647 h 302"/>
                <a:gd name="T8" fmla="*/ 37023444 w 233"/>
                <a:gd name="T9" fmla="*/ 2147483647 h 302"/>
                <a:gd name="T10" fmla="*/ 2147483647 w 233"/>
                <a:gd name="T11" fmla="*/ 2147483647 h 302"/>
                <a:gd name="T12" fmla="*/ 2147483647 w 233"/>
                <a:gd name="T13" fmla="*/ 2147483647 h 302"/>
                <a:gd name="T14" fmla="*/ 2147483647 w 233"/>
                <a:gd name="T15" fmla="*/ 38364910 h 302"/>
                <a:gd name="T16" fmla="*/ 2147483647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10" name="Freeform 37"/>
            <p:cNvSpPr>
              <a:spLocks noChangeAspect="1"/>
            </p:cNvSpPr>
            <p:nvPr/>
          </p:nvSpPr>
          <p:spPr bwMode="gray">
            <a:xfrm>
              <a:off x="500" y="3006"/>
              <a:ext cx="524" cy="687"/>
            </a:xfrm>
            <a:custGeom>
              <a:avLst/>
              <a:gdLst>
                <a:gd name="T0" fmla="*/ 2147483647 w 222"/>
                <a:gd name="T1" fmla="*/ 0 h 291"/>
                <a:gd name="T2" fmla="*/ 0 w 222"/>
                <a:gd name="T3" fmla="*/ 0 h 291"/>
                <a:gd name="T4" fmla="*/ 0 w 222"/>
                <a:gd name="T5" fmla="*/ 2147483647 h 291"/>
                <a:gd name="T6" fmla="*/ 2147483647 w 222"/>
                <a:gd name="T7" fmla="*/ 2147483647 h 291"/>
                <a:gd name="T8" fmla="*/ 214748364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11" name="Freeform 38"/>
            <p:cNvSpPr>
              <a:spLocks noChangeAspect="1"/>
            </p:cNvSpPr>
            <p:nvPr/>
          </p:nvSpPr>
          <p:spPr bwMode="gray">
            <a:xfrm>
              <a:off x="444" y="3034"/>
              <a:ext cx="550" cy="714"/>
            </a:xfrm>
            <a:custGeom>
              <a:avLst/>
              <a:gdLst>
                <a:gd name="T0" fmla="*/ 2147483647 w 233"/>
                <a:gd name="T1" fmla="*/ 0 h 302"/>
                <a:gd name="T2" fmla="*/ 26001750 w 233"/>
                <a:gd name="T3" fmla="*/ 0 h 302"/>
                <a:gd name="T4" fmla="*/ 0 w 233"/>
                <a:gd name="T5" fmla="*/ 38364910 h 302"/>
                <a:gd name="T6" fmla="*/ 0 w 233"/>
                <a:gd name="T7" fmla="*/ 2147483647 h 302"/>
                <a:gd name="T8" fmla="*/ 26001750 w 233"/>
                <a:gd name="T9" fmla="*/ 2147483647 h 302"/>
                <a:gd name="T10" fmla="*/ 2147483647 w 233"/>
                <a:gd name="T11" fmla="*/ 2147483647 h 302"/>
                <a:gd name="T12" fmla="*/ 2147483647 w 233"/>
                <a:gd name="T13" fmla="*/ 2147483647 h 302"/>
                <a:gd name="T14" fmla="*/ 2147483647 w 233"/>
                <a:gd name="T15" fmla="*/ 38364910 h 302"/>
                <a:gd name="T16" fmla="*/ 2147483647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12" name="Freeform 39"/>
            <p:cNvSpPr>
              <a:spLocks noChangeAspect="1"/>
            </p:cNvSpPr>
            <p:nvPr/>
          </p:nvSpPr>
          <p:spPr bwMode="gray">
            <a:xfrm>
              <a:off x="455" y="3048"/>
              <a:ext cx="525" cy="688"/>
            </a:xfrm>
            <a:custGeom>
              <a:avLst/>
              <a:gdLst>
                <a:gd name="T0" fmla="*/ 2147483647 w 222"/>
                <a:gd name="T1" fmla="*/ 0 h 291"/>
                <a:gd name="T2" fmla="*/ 0 w 222"/>
                <a:gd name="T3" fmla="*/ 0 h 291"/>
                <a:gd name="T4" fmla="*/ 0 w 222"/>
                <a:gd name="T5" fmla="*/ 2147483647 h 291"/>
                <a:gd name="T6" fmla="*/ 2147483647 w 222"/>
                <a:gd name="T7" fmla="*/ 2147483647 h 291"/>
                <a:gd name="T8" fmla="*/ 214748364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13" name="Rectangle 40"/>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4" name="Rectangle 41"/>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5" name="Rectangle 42"/>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6" name="Rectangle 43"/>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7" name="Rectangle 44"/>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8" name="Rectangle 45"/>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19" name="Rectangle 46"/>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620" name="Rectangle 47"/>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grpSp>
      <p:cxnSp>
        <p:nvCxnSpPr>
          <p:cNvPr id="13386" name="直線コネクタ 150"/>
          <p:cNvCxnSpPr>
            <a:cxnSpLocks noChangeShapeType="1"/>
          </p:cNvCxnSpPr>
          <p:nvPr/>
        </p:nvCxnSpPr>
        <p:spPr bwMode="auto">
          <a:xfrm flipH="1">
            <a:off x="7669730" y="4183063"/>
            <a:ext cx="1310317" cy="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cxnSp>
        <p:nvCxnSpPr>
          <p:cNvPr id="13387" name="直線コネクタ 151"/>
          <p:cNvCxnSpPr>
            <a:cxnSpLocks noChangeShapeType="1"/>
          </p:cNvCxnSpPr>
          <p:nvPr/>
        </p:nvCxnSpPr>
        <p:spPr bwMode="auto">
          <a:xfrm flipH="1" flipV="1">
            <a:off x="7674489" y="4610100"/>
            <a:ext cx="1310318" cy="1588"/>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13388" name="右矢印 152"/>
          <p:cNvSpPr>
            <a:spLocks noChangeArrowheads="1"/>
          </p:cNvSpPr>
          <p:nvPr/>
        </p:nvSpPr>
        <p:spPr bwMode="auto">
          <a:xfrm>
            <a:off x="6140231" y="2249488"/>
            <a:ext cx="576540" cy="315912"/>
          </a:xfrm>
          <a:prstGeom prst="rightArrow">
            <a:avLst>
              <a:gd name="adj1" fmla="val 50000"/>
              <a:gd name="adj2" fmla="val 49944"/>
            </a:avLst>
          </a:prstGeom>
          <a:solidFill>
            <a:srgbClr val="F1DB9D"/>
          </a:solidFill>
          <a:ln w="9525" algn="ctr">
            <a:solidFill>
              <a:schemeClr val="bg1"/>
            </a:solidFill>
            <a:round/>
            <a:headEnd/>
            <a:tailEnd/>
          </a:ln>
        </p:spPr>
        <p:txBody>
          <a:bodyPr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 hangingPunct="1">
              <a:spcBef>
                <a:spcPct val="0"/>
              </a:spcBef>
              <a:buFont typeface="Wingdings" pitchFamily="2" charset="2"/>
              <a:buNone/>
            </a:pPr>
            <a:endParaRPr lang="ja-JP" altLang="en-US" sz="1400">
              <a:solidFill>
                <a:srgbClr val="000000"/>
              </a:solidFill>
              <a:latin typeface="ＭＳ Ｐゴシック" charset="-128"/>
            </a:endParaRPr>
          </a:p>
        </p:txBody>
      </p:sp>
      <p:grpSp>
        <p:nvGrpSpPr>
          <p:cNvPr id="13389" name="グループ化 2"/>
          <p:cNvGrpSpPr>
            <a:grpSpLocks/>
          </p:cNvGrpSpPr>
          <p:nvPr/>
        </p:nvGrpSpPr>
        <p:grpSpPr bwMode="auto">
          <a:xfrm>
            <a:off x="6140227" y="3941763"/>
            <a:ext cx="2671459" cy="2654300"/>
            <a:chOff x="6140450" y="3784600"/>
            <a:chExt cx="2671763" cy="2524125"/>
          </a:xfrm>
        </p:grpSpPr>
        <p:cxnSp>
          <p:nvCxnSpPr>
            <p:cNvPr id="13606" name="直線矢印コネクタ 156"/>
            <p:cNvCxnSpPr>
              <a:cxnSpLocks noChangeShapeType="1"/>
            </p:cNvCxnSpPr>
            <p:nvPr/>
          </p:nvCxnSpPr>
          <p:spPr bwMode="auto">
            <a:xfrm flipH="1" flipV="1">
              <a:off x="6140450" y="3784600"/>
              <a:ext cx="325438"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3607" name="直線矢印コネクタ 157"/>
            <p:cNvCxnSpPr>
              <a:cxnSpLocks noChangeShapeType="1"/>
            </p:cNvCxnSpPr>
            <p:nvPr/>
          </p:nvCxnSpPr>
          <p:spPr bwMode="auto">
            <a:xfrm>
              <a:off x="6465888" y="3789363"/>
              <a:ext cx="0" cy="2519362"/>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3608" name="直線矢印コネクタ 158"/>
            <p:cNvCxnSpPr>
              <a:cxnSpLocks noChangeShapeType="1"/>
            </p:cNvCxnSpPr>
            <p:nvPr/>
          </p:nvCxnSpPr>
          <p:spPr bwMode="auto">
            <a:xfrm>
              <a:off x="6465888" y="6308725"/>
              <a:ext cx="2346325"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1339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2725" y="6107113"/>
            <a:ext cx="886251"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1" name="正方形/長方形 162"/>
          <p:cNvSpPr>
            <a:spLocks noChangeArrowheads="1"/>
          </p:cNvSpPr>
          <p:nvPr/>
        </p:nvSpPr>
        <p:spPr bwMode="auto">
          <a:xfrm>
            <a:off x="8786274" y="5510221"/>
            <a:ext cx="857662" cy="3143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92" name="正方形/長方形 163"/>
          <p:cNvSpPr>
            <a:spLocks noChangeArrowheads="1"/>
          </p:cNvSpPr>
          <p:nvPr/>
        </p:nvSpPr>
        <p:spPr bwMode="auto">
          <a:xfrm>
            <a:off x="8713217" y="5562600"/>
            <a:ext cx="859251" cy="312738"/>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393" name="正方形/長方形 164"/>
          <p:cNvSpPr>
            <a:spLocks noChangeArrowheads="1"/>
          </p:cNvSpPr>
          <p:nvPr/>
        </p:nvSpPr>
        <p:spPr bwMode="auto">
          <a:xfrm>
            <a:off x="8555977" y="5622925"/>
            <a:ext cx="956135" cy="298450"/>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地域包括支援</a:t>
            </a:r>
            <a:endParaRPr lang="en-US" altLang="ja-JP" sz="1000">
              <a:solidFill>
                <a:srgbClr val="000000"/>
              </a:solidFill>
              <a:latin typeface="ＭＳ Ｐゴシック" charset="-128"/>
            </a:endParaRPr>
          </a:p>
          <a:p>
            <a:pPr algn="ctr" eaLnBrk="1" hangingPunct="1">
              <a:spcBef>
                <a:spcPct val="0"/>
              </a:spcBef>
              <a:buFontTx/>
              <a:buNone/>
            </a:pPr>
            <a:r>
              <a:rPr lang="ja-JP" altLang="en-US" sz="1000">
                <a:solidFill>
                  <a:srgbClr val="000000"/>
                </a:solidFill>
                <a:latin typeface="ＭＳ Ｐゴシック" charset="-128"/>
              </a:rPr>
              <a:t>センター　等</a:t>
            </a:r>
          </a:p>
        </p:txBody>
      </p:sp>
      <p:grpSp>
        <p:nvGrpSpPr>
          <p:cNvPr id="13394" name="グループ化 1"/>
          <p:cNvGrpSpPr>
            <a:grpSpLocks/>
          </p:cNvGrpSpPr>
          <p:nvPr/>
        </p:nvGrpSpPr>
        <p:grpSpPr bwMode="auto">
          <a:xfrm>
            <a:off x="6127524" y="3252794"/>
            <a:ext cx="2344277" cy="2478087"/>
            <a:chOff x="6127750" y="3135313"/>
            <a:chExt cx="2344738" cy="2308225"/>
          </a:xfrm>
        </p:grpSpPr>
        <p:cxnSp>
          <p:nvCxnSpPr>
            <p:cNvPr id="13603" name="直線矢印コネクタ 160"/>
            <p:cNvCxnSpPr>
              <a:cxnSpLocks noChangeShapeType="1"/>
            </p:cNvCxnSpPr>
            <p:nvPr/>
          </p:nvCxnSpPr>
          <p:spPr bwMode="auto">
            <a:xfrm flipH="1">
              <a:off x="6127750" y="3141663"/>
              <a:ext cx="431800"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3604" name="直線矢印コネクタ 161"/>
            <p:cNvCxnSpPr>
              <a:cxnSpLocks noChangeShapeType="1"/>
            </p:cNvCxnSpPr>
            <p:nvPr/>
          </p:nvCxnSpPr>
          <p:spPr bwMode="auto">
            <a:xfrm>
              <a:off x="6575425" y="3135313"/>
              <a:ext cx="0" cy="2308225"/>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13605" name="直線矢印コネクタ 165"/>
            <p:cNvCxnSpPr>
              <a:cxnSpLocks noChangeShapeType="1"/>
            </p:cNvCxnSpPr>
            <p:nvPr/>
          </p:nvCxnSpPr>
          <p:spPr bwMode="auto">
            <a:xfrm flipV="1">
              <a:off x="6575425" y="5430838"/>
              <a:ext cx="1897063" cy="1270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1339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8896" y="5314950"/>
            <a:ext cx="89419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6" name="正方形/長方形 167"/>
          <p:cNvSpPr>
            <a:spLocks noChangeArrowheads="1"/>
          </p:cNvSpPr>
          <p:nvPr/>
        </p:nvSpPr>
        <p:spPr bwMode="auto">
          <a:xfrm>
            <a:off x="6824768" y="4938721"/>
            <a:ext cx="159461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日常生活圏域ニーズ調査</a:t>
            </a:r>
            <a:endParaRPr lang="en-US" altLang="ja-JP" sz="1000">
              <a:solidFill>
                <a:srgbClr val="000000"/>
              </a:solidFill>
              <a:latin typeface="ＭＳ Ｐゴシック" charset="-128"/>
            </a:endParaRPr>
          </a:p>
          <a:p>
            <a:pPr eaLnBrk="1" hangingPunct="1">
              <a:spcBef>
                <a:spcPct val="0"/>
              </a:spcBef>
              <a:buFontTx/>
              <a:buNone/>
            </a:pPr>
            <a:r>
              <a:rPr lang="ja-JP" altLang="en-US" sz="1000">
                <a:solidFill>
                  <a:srgbClr val="000000"/>
                </a:solidFill>
                <a:latin typeface="ＭＳ Ｐゴシック" charset="-128"/>
              </a:rPr>
              <a:t>分析結果　等</a:t>
            </a:r>
            <a:endParaRPr lang="en-US" altLang="ja-JP" sz="1000">
              <a:solidFill>
                <a:srgbClr val="000000"/>
              </a:solidFill>
              <a:latin typeface="ＭＳ Ｐゴシック" charset="-128"/>
            </a:endParaRPr>
          </a:p>
        </p:txBody>
      </p:sp>
      <p:grpSp>
        <p:nvGrpSpPr>
          <p:cNvPr id="13397" name="Group 196"/>
          <p:cNvGrpSpPr>
            <a:grpSpLocks/>
          </p:cNvGrpSpPr>
          <p:nvPr/>
        </p:nvGrpSpPr>
        <p:grpSpPr bwMode="auto">
          <a:xfrm>
            <a:off x="7761848" y="3941763"/>
            <a:ext cx="412948" cy="392112"/>
            <a:chOff x="250" y="2918"/>
            <a:chExt cx="442" cy="421"/>
          </a:xfrm>
        </p:grpSpPr>
        <p:grpSp>
          <p:nvGrpSpPr>
            <p:cNvPr id="13590" name="Group 197"/>
            <p:cNvGrpSpPr>
              <a:grpSpLocks noChangeAspect="1"/>
            </p:cNvGrpSpPr>
            <p:nvPr/>
          </p:nvGrpSpPr>
          <p:grpSpPr bwMode="auto">
            <a:xfrm>
              <a:off x="250" y="3129"/>
              <a:ext cx="442" cy="210"/>
              <a:chOff x="1816" y="-507"/>
              <a:chExt cx="2606" cy="1233"/>
            </a:xfrm>
          </p:grpSpPr>
          <p:sp>
            <p:nvSpPr>
              <p:cNvPr id="13598" name="Freeform 198"/>
              <p:cNvSpPr>
                <a:spLocks noChangeAspect="1"/>
              </p:cNvSpPr>
              <p:nvPr/>
            </p:nvSpPr>
            <p:spPr bwMode="gray">
              <a:xfrm>
                <a:off x="1816" y="-507"/>
                <a:ext cx="2606" cy="1233"/>
              </a:xfrm>
              <a:custGeom>
                <a:avLst/>
                <a:gdLst>
                  <a:gd name="T0" fmla="*/ 2147483647 w 1103"/>
                  <a:gd name="T1" fmla="*/ 0 h 522"/>
                  <a:gd name="T2" fmla="*/ 2147483647 w 1103"/>
                  <a:gd name="T3" fmla="*/ 0 h 522"/>
                  <a:gd name="T4" fmla="*/ 0 w 1103"/>
                  <a:gd name="T5" fmla="*/ 2147483647 h 522"/>
                  <a:gd name="T6" fmla="*/ 0 w 1103"/>
                  <a:gd name="T7" fmla="*/ 2147483647 h 522"/>
                  <a:gd name="T8" fmla="*/ 2147483647 w 1103"/>
                  <a:gd name="T9" fmla="*/ 2147483647 h 522"/>
                  <a:gd name="T10" fmla="*/ 2147483647 w 1103"/>
                  <a:gd name="T11" fmla="*/ 2147483647 h 522"/>
                  <a:gd name="T12" fmla="*/ 2147483647 w 1103"/>
                  <a:gd name="T13" fmla="*/ 2147483647 h 522"/>
                  <a:gd name="T14" fmla="*/ 2147483647 w 1103"/>
                  <a:gd name="T15" fmla="*/ 2147483647 h 522"/>
                  <a:gd name="T16" fmla="*/ 2147483647 w 1103"/>
                  <a:gd name="T17" fmla="*/ 2147483647 h 522"/>
                  <a:gd name="T18" fmla="*/ 2147483647 w 1103"/>
                  <a:gd name="T19" fmla="*/ 2147483647 h 522"/>
                  <a:gd name="T20" fmla="*/ 2147483647 w 1103"/>
                  <a:gd name="T21" fmla="*/ 2147483647 h 522"/>
                  <a:gd name="T22" fmla="*/ 2147483647 w 1103"/>
                  <a:gd name="T23" fmla="*/ 246027845 h 522"/>
                  <a:gd name="T24" fmla="*/ 2147483647 w 1103"/>
                  <a:gd name="T25" fmla="*/ 246027845 h 522"/>
                  <a:gd name="T26" fmla="*/ 2147483647 w 1103"/>
                  <a:gd name="T27" fmla="*/ 2147483647 h 522"/>
                  <a:gd name="T28" fmla="*/ 2147483647 w 1103"/>
                  <a:gd name="T29" fmla="*/ 2147483647 h 522"/>
                  <a:gd name="T30" fmla="*/ 2147483647 w 1103"/>
                  <a:gd name="T31" fmla="*/ 2147483647 h 522"/>
                  <a:gd name="T32" fmla="*/ 2147483647 w 1103"/>
                  <a:gd name="T33" fmla="*/ 2147483647 h 522"/>
                  <a:gd name="T34" fmla="*/ 2147483647 w 1103"/>
                  <a:gd name="T35" fmla="*/ 2147483647 h 522"/>
                  <a:gd name="T36" fmla="*/ 2147483647 w 1103"/>
                  <a:gd name="T37" fmla="*/ 2147483647 h 522"/>
                  <a:gd name="T38" fmla="*/ 2147483647 w 1103"/>
                  <a:gd name="T39" fmla="*/ 2147483647 h 522"/>
                  <a:gd name="T40" fmla="*/ 2147483647 w 1103"/>
                  <a:gd name="T41" fmla="*/ 2147483647 h 522"/>
                  <a:gd name="T42" fmla="*/ 2147483647 w 1103"/>
                  <a:gd name="T43" fmla="*/ 2147483647 h 522"/>
                  <a:gd name="T44" fmla="*/ 2147483647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9" name="Freeform 199"/>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00" name="Freeform 200"/>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01" name="Freeform 201"/>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02" name="Freeform 202"/>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591" name="Group 203"/>
            <p:cNvGrpSpPr>
              <a:grpSpLocks noChangeAspect="1"/>
            </p:cNvGrpSpPr>
            <p:nvPr/>
          </p:nvGrpSpPr>
          <p:grpSpPr bwMode="auto">
            <a:xfrm>
              <a:off x="387" y="2918"/>
              <a:ext cx="170" cy="188"/>
              <a:chOff x="2626" y="-1752"/>
              <a:chExt cx="1000" cy="1110"/>
            </a:xfrm>
          </p:grpSpPr>
          <p:sp>
            <p:nvSpPr>
              <p:cNvPr id="13592" name="Freeform 204"/>
              <p:cNvSpPr>
                <a:spLocks noChangeAspect="1"/>
              </p:cNvSpPr>
              <p:nvPr/>
            </p:nvSpPr>
            <p:spPr bwMode="gray">
              <a:xfrm>
                <a:off x="2626" y="-1752"/>
                <a:ext cx="1000" cy="1110"/>
              </a:xfrm>
              <a:custGeom>
                <a:avLst/>
                <a:gdLst>
                  <a:gd name="T0" fmla="*/ 2147483647 w 423"/>
                  <a:gd name="T1" fmla="*/ 2147483647 h 470"/>
                  <a:gd name="T2" fmla="*/ 2147483647 w 423"/>
                  <a:gd name="T3" fmla="*/ 307326099 h 470"/>
                  <a:gd name="T4" fmla="*/ 1872166894 w 423"/>
                  <a:gd name="T5" fmla="*/ 752037222 h 470"/>
                  <a:gd name="T6" fmla="*/ 1860958135 w 423"/>
                  <a:gd name="T7" fmla="*/ 763421498 h 470"/>
                  <a:gd name="T8" fmla="*/ 62801038 w 423"/>
                  <a:gd name="T9" fmla="*/ 2147483647 h 470"/>
                  <a:gd name="T10" fmla="*/ 0 w 423"/>
                  <a:gd name="T11" fmla="*/ 2147483647 h 470"/>
                  <a:gd name="T12" fmla="*/ 2147483647 w 423"/>
                  <a:gd name="T13" fmla="*/ 2147483647 h 470"/>
                  <a:gd name="T14" fmla="*/ 2147483647 w 423"/>
                  <a:gd name="T15" fmla="*/ 2147483647 h 470"/>
                  <a:gd name="T16" fmla="*/ 2147483647 w 423"/>
                  <a:gd name="T17" fmla="*/ 2147483647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470"/>
                  <a:gd name="T29" fmla="*/ 423 w 423"/>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470">
                    <a:moveTo>
                      <a:pt x="411" y="210"/>
                    </a:moveTo>
                    <a:cubicBezTo>
                      <a:pt x="423" y="96"/>
                      <a:pt x="309" y="40"/>
                      <a:pt x="238" y="25"/>
                    </a:cubicBezTo>
                    <a:cubicBezTo>
                      <a:pt x="195" y="16"/>
                      <a:pt x="160" y="43"/>
                      <a:pt x="149" y="61"/>
                    </a:cubicBezTo>
                    <a:cubicBezTo>
                      <a:pt x="148" y="61"/>
                      <a:pt x="148" y="61"/>
                      <a:pt x="148" y="62"/>
                    </a:cubicBezTo>
                    <a:cubicBezTo>
                      <a:pt x="114" y="0"/>
                      <a:pt x="0" y="103"/>
                      <a:pt x="5" y="214"/>
                    </a:cubicBezTo>
                    <a:cubicBezTo>
                      <a:pt x="2" y="229"/>
                      <a:pt x="0" y="245"/>
                      <a:pt x="0" y="261"/>
                    </a:cubicBezTo>
                    <a:cubicBezTo>
                      <a:pt x="0" y="377"/>
                      <a:pt x="93" y="470"/>
                      <a:pt x="209" y="470"/>
                    </a:cubicBezTo>
                    <a:cubicBezTo>
                      <a:pt x="324" y="470"/>
                      <a:pt x="418" y="377"/>
                      <a:pt x="418" y="261"/>
                    </a:cubicBezTo>
                    <a:cubicBezTo>
                      <a:pt x="418" y="244"/>
                      <a:pt x="415" y="226"/>
                      <a:pt x="411" y="21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3" name="Freeform 205"/>
              <p:cNvSpPr>
                <a:spLocks noChangeAspect="1"/>
              </p:cNvSpPr>
              <p:nvPr/>
            </p:nvSpPr>
            <p:spPr bwMode="gray">
              <a:xfrm>
                <a:off x="2685" y="-1166"/>
                <a:ext cx="870" cy="465"/>
              </a:xfrm>
              <a:custGeom>
                <a:avLst/>
                <a:gdLst>
                  <a:gd name="T0" fmla="*/ 2147483647 w 368"/>
                  <a:gd name="T1" fmla="*/ 392622122 h 197"/>
                  <a:gd name="T2" fmla="*/ 2147483647 w 368"/>
                  <a:gd name="T3" fmla="*/ 791102657 h 197"/>
                  <a:gd name="T4" fmla="*/ 2147483647 w 368"/>
                  <a:gd name="T5" fmla="*/ 791102657 h 197"/>
                  <a:gd name="T6" fmla="*/ 2147483647 w 368"/>
                  <a:gd name="T7" fmla="*/ 392622122 h 197"/>
                  <a:gd name="T8" fmla="*/ 2147483647 w 368"/>
                  <a:gd name="T9" fmla="*/ 0 h 197"/>
                  <a:gd name="T10" fmla="*/ 2147483647 w 368"/>
                  <a:gd name="T11" fmla="*/ 0 h 197"/>
                  <a:gd name="T12" fmla="*/ 2147483647 w 368"/>
                  <a:gd name="T13" fmla="*/ 392622122 h 197"/>
                  <a:gd name="T14" fmla="*/ 1798769396 w 368"/>
                  <a:gd name="T15" fmla="*/ 791102657 h 197"/>
                  <a:gd name="T16" fmla="*/ 691167311 w 368"/>
                  <a:gd name="T17" fmla="*/ 791102657 h 197"/>
                  <a:gd name="T18" fmla="*/ 288401915 w 368"/>
                  <a:gd name="T19" fmla="*/ 392622122 h 197"/>
                  <a:gd name="T20" fmla="*/ 288401915 w 368"/>
                  <a:gd name="T21" fmla="*/ 0 h 197"/>
                  <a:gd name="T22" fmla="*/ 0 w 368"/>
                  <a:gd name="T23" fmla="*/ 0 h 197"/>
                  <a:gd name="T24" fmla="*/ 0 w 368"/>
                  <a:gd name="T25" fmla="*/ 159631748 h 197"/>
                  <a:gd name="T26" fmla="*/ 2147483647 w 368"/>
                  <a:gd name="T27" fmla="*/ 2147483647 h 197"/>
                  <a:gd name="T28" fmla="*/ 2147483647 w 368"/>
                  <a:gd name="T29" fmla="*/ 159631748 h 197"/>
                  <a:gd name="T30" fmla="*/ 2147483647 w 368"/>
                  <a:gd name="T31" fmla="*/ 0 h 197"/>
                  <a:gd name="T32" fmla="*/ 2147483647 w 368"/>
                  <a:gd name="T33" fmla="*/ 0 h 197"/>
                  <a:gd name="T34" fmla="*/ 2147483647 w 368"/>
                  <a:gd name="T35" fmla="*/ 392622122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197"/>
                  <a:gd name="T56" fmla="*/ 368 w 368"/>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197">
                    <a:moveTo>
                      <a:pt x="353" y="32"/>
                    </a:moveTo>
                    <a:cubicBezTo>
                      <a:pt x="353" y="50"/>
                      <a:pt x="339" y="65"/>
                      <a:pt x="321" y="65"/>
                    </a:cubicBezTo>
                    <a:cubicBezTo>
                      <a:pt x="233" y="65"/>
                      <a:pt x="233" y="65"/>
                      <a:pt x="233" y="65"/>
                    </a:cubicBezTo>
                    <a:cubicBezTo>
                      <a:pt x="215" y="65"/>
                      <a:pt x="201" y="50"/>
                      <a:pt x="201" y="32"/>
                    </a:cubicBezTo>
                    <a:cubicBezTo>
                      <a:pt x="201" y="0"/>
                      <a:pt x="201" y="0"/>
                      <a:pt x="201" y="0"/>
                    </a:cubicBezTo>
                    <a:cubicBezTo>
                      <a:pt x="175" y="0"/>
                      <a:pt x="175" y="0"/>
                      <a:pt x="175" y="0"/>
                    </a:cubicBezTo>
                    <a:cubicBezTo>
                      <a:pt x="175" y="32"/>
                      <a:pt x="175" y="32"/>
                      <a:pt x="175" y="32"/>
                    </a:cubicBezTo>
                    <a:cubicBezTo>
                      <a:pt x="175" y="50"/>
                      <a:pt x="161" y="65"/>
                      <a:pt x="143" y="65"/>
                    </a:cubicBezTo>
                    <a:cubicBezTo>
                      <a:pt x="55" y="65"/>
                      <a:pt x="55" y="65"/>
                      <a:pt x="55" y="65"/>
                    </a:cubicBezTo>
                    <a:cubicBezTo>
                      <a:pt x="37" y="65"/>
                      <a:pt x="23" y="50"/>
                      <a:pt x="23" y="32"/>
                    </a:cubicBezTo>
                    <a:cubicBezTo>
                      <a:pt x="23" y="0"/>
                      <a:pt x="23" y="0"/>
                      <a:pt x="23" y="0"/>
                    </a:cubicBezTo>
                    <a:cubicBezTo>
                      <a:pt x="0" y="0"/>
                      <a:pt x="0" y="0"/>
                      <a:pt x="0" y="0"/>
                    </a:cubicBezTo>
                    <a:cubicBezTo>
                      <a:pt x="0" y="4"/>
                      <a:pt x="0" y="9"/>
                      <a:pt x="0" y="13"/>
                    </a:cubicBezTo>
                    <a:cubicBezTo>
                      <a:pt x="0" y="115"/>
                      <a:pt x="82" y="197"/>
                      <a:pt x="184" y="197"/>
                    </a:cubicBezTo>
                    <a:cubicBezTo>
                      <a:pt x="285" y="197"/>
                      <a:pt x="367" y="115"/>
                      <a:pt x="368" y="13"/>
                    </a:cubicBezTo>
                    <a:cubicBezTo>
                      <a:pt x="368" y="9"/>
                      <a:pt x="367" y="4"/>
                      <a:pt x="367" y="0"/>
                    </a:cubicBezTo>
                    <a:cubicBezTo>
                      <a:pt x="353" y="0"/>
                      <a:pt x="353" y="0"/>
                      <a:pt x="353" y="0"/>
                    </a:cubicBezTo>
                    <a:lnTo>
                      <a:pt x="353"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4" name="Freeform 206"/>
              <p:cNvSpPr>
                <a:spLocks noChangeAspect="1"/>
              </p:cNvSpPr>
              <p:nvPr/>
            </p:nvSpPr>
            <p:spPr bwMode="gray">
              <a:xfrm>
                <a:off x="2692" y="-1551"/>
                <a:ext cx="853" cy="337"/>
              </a:xfrm>
              <a:custGeom>
                <a:avLst/>
                <a:gdLst>
                  <a:gd name="T0" fmla="*/ 1608807930 w 361"/>
                  <a:gd name="T1" fmla="*/ 0 h 143"/>
                  <a:gd name="T2" fmla="*/ 0 w 361"/>
                  <a:gd name="T3" fmla="*/ 1693321461 h 143"/>
                  <a:gd name="T4" fmla="*/ 263319498 w 361"/>
                  <a:gd name="T5" fmla="*/ 1693321461 h 143"/>
                  <a:gd name="T6" fmla="*/ 649727071 w 361"/>
                  <a:gd name="T7" fmla="*/ 1422917358 h 143"/>
                  <a:gd name="T8" fmla="*/ 1745139310 w 361"/>
                  <a:gd name="T9" fmla="*/ 1422917358 h 143"/>
                  <a:gd name="T10" fmla="*/ 2119893938 w 361"/>
                  <a:gd name="T11" fmla="*/ 1693321461 h 143"/>
                  <a:gd name="T12" fmla="*/ 2147483647 w 361"/>
                  <a:gd name="T13" fmla="*/ 1693321461 h 143"/>
                  <a:gd name="T14" fmla="*/ 2147483647 w 361"/>
                  <a:gd name="T15" fmla="*/ 1422917358 h 143"/>
                  <a:gd name="T16" fmla="*/ 2147483647 w 361"/>
                  <a:gd name="T17" fmla="*/ 1422917358 h 143"/>
                  <a:gd name="T18" fmla="*/ 2147483647 w 361"/>
                  <a:gd name="T19" fmla="*/ 1693321461 h 143"/>
                  <a:gd name="T20" fmla="*/ 2147483647 w 361"/>
                  <a:gd name="T21" fmla="*/ 1693321461 h 143"/>
                  <a:gd name="T22" fmla="*/ 2147483647 w 361"/>
                  <a:gd name="T23" fmla="*/ 1457162414 h 143"/>
                  <a:gd name="T24" fmla="*/ 1608807930 w 361"/>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143"/>
                  <a:gd name="T41" fmla="*/ 361 w 361"/>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143">
                    <a:moveTo>
                      <a:pt x="129" y="0"/>
                    </a:moveTo>
                    <a:cubicBezTo>
                      <a:pt x="63" y="19"/>
                      <a:pt x="13" y="74"/>
                      <a:pt x="0" y="143"/>
                    </a:cubicBezTo>
                    <a:cubicBezTo>
                      <a:pt x="21" y="143"/>
                      <a:pt x="21" y="143"/>
                      <a:pt x="21" y="143"/>
                    </a:cubicBezTo>
                    <a:cubicBezTo>
                      <a:pt x="26" y="130"/>
                      <a:pt x="38" y="120"/>
                      <a:pt x="52" y="120"/>
                    </a:cubicBezTo>
                    <a:cubicBezTo>
                      <a:pt x="140" y="120"/>
                      <a:pt x="140" y="120"/>
                      <a:pt x="140" y="120"/>
                    </a:cubicBezTo>
                    <a:cubicBezTo>
                      <a:pt x="154" y="120"/>
                      <a:pt x="166" y="130"/>
                      <a:pt x="170" y="143"/>
                    </a:cubicBezTo>
                    <a:cubicBezTo>
                      <a:pt x="200" y="143"/>
                      <a:pt x="200" y="143"/>
                      <a:pt x="200" y="143"/>
                    </a:cubicBezTo>
                    <a:cubicBezTo>
                      <a:pt x="204" y="130"/>
                      <a:pt x="216" y="120"/>
                      <a:pt x="230" y="120"/>
                    </a:cubicBezTo>
                    <a:cubicBezTo>
                      <a:pt x="318" y="120"/>
                      <a:pt x="318" y="120"/>
                      <a:pt x="318" y="120"/>
                    </a:cubicBezTo>
                    <a:cubicBezTo>
                      <a:pt x="332" y="120"/>
                      <a:pt x="344" y="130"/>
                      <a:pt x="349" y="143"/>
                    </a:cubicBezTo>
                    <a:cubicBezTo>
                      <a:pt x="361" y="143"/>
                      <a:pt x="361" y="143"/>
                      <a:pt x="361" y="143"/>
                    </a:cubicBezTo>
                    <a:cubicBezTo>
                      <a:pt x="360" y="136"/>
                      <a:pt x="358" y="129"/>
                      <a:pt x="356" y="123"/>
                    </a:cubicBezTo>
                    <a:cubicBezTo>
                      <a:pt x="277" y="99"/>
                      <a:pt x="177" y="46"/>
                      <a:pt x="129" y="0"/>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5" name="Freeform 207"/>
              <p:cNvSpPr>
                <a:spLocks noChangeAspect="1"/>
              </p:cNvSpPr>
              <p:nvPr/>
            </p:nvSpPr>
            <p:spPr bwMode="gray">
              <a:xfrm>
                <a:off x="3207" y="-1221"/>
                <a:ext cx="265" cy="161"/>
              </a:xfrm>
              <a:custGeom>
                <a:avLst/>
                <a:gdLst>
                  <a:gd name="T0" fmla="*/ 1280360211 w 112"/>
                  <a:gd name="T1" fmla="*/ 0 h 68"/>
                  <a:gd name="T2" fmla="*/ 150472250 w 112"/>
                  <a:gd name="T3" fmla="*/ 0 h 68"/>
                  <a:gd name="T4" fmla="*/ 0 w 112"/>
                  <a:gd name="T5" fmla="*/ 168905474 h 68"/>
                  <a:gd name="T6" fmla="*/ 0 w 112"/>
                  <a:gd name="T7" fmla="*/ 711001393 h 68"/>
                  <a:gd name="T8" fmla="*/ 150472250 w 112"/>
                  <a:gd name="T9" fmla="*/ 879683920 h 68"/>
                  <a:gd name="T10" fmla="*/ 1280360211 w 112"/>
                  <a:gd name="T11" fmla="*/ 879683920 h 68"/>
                  <a:gd name="T12" fmla="*/ 1431636913 w 112"/>
                  <a:gd name="T13" fmla="*/ 711001393 h 68"/>
                  <a:gd name="T14" fmla="*/ 1431636913 w 112"/>
                  <a:gd name="T15" fmla="*/ 168905474 h 68"/>
                  <a:gd name="T16" fmla="*/ 1280360211 w 11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00" y="0"/>
                    </a:moveTo>
                    <a:cubicBezTo>
                      <a:pt x="12" y="0"/>
                      <a:pt x="12" y="0"/>
                      <a:pt x="12" y="0"/>
                    </a:cubicBezTo>
                    <a:cubicBezTo>
                      <a:pt x="5" y="0"/>
                      <a:pt x="0" y="6"/>
                      <a:pt x="0" y="13"/>
                    </a:cubicBezTo>
                    <a:cubicBezTo>
                      <a:pt x="0" y="55"/>
                      <a:pt x="0" y="55"/>
                      <a:pt x="0" y="55"/>
                    </a:cubicBezTo>
                    <a:cubicBezTo>
                      <a:pt x="0" y="62"/>
                      <a:pt x="5" y="68"/>
                      <a:pt x="12" y="68"/>
                    </a:cubicBezTo>
                    <a:cubicBezTo>
                      <a:pt x="100" y="68"/>
                      <a:pt x="100" y="68"/>
                      <a:pt x="100" y="68"/>
                    </a:cubicBezTo>
                    <a:cubicBezTo>
                      <a:pt x="107" y="68"/>
                      <a:pt x="112" y="62"/>
                      <a:pt x="112" y="55"/>
                    </a:cubicBezTo>
                    <a:cubicBezTo>
                      <a:pt x="112" y="13"/>
                      <a:pt x="112" y="13"/>
                      <a:pt x="112" y="13"/>
                    </a:cubicBezTo>
                    <a:cubicBezTo>
                      <a:pt x="112" y="6"/>
                      <a:pt x="107" y="0"/>
                      <a:pt x="1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6" name="Freeform 208"/>
              <p:cNvSpPr>
                <a:spLocks noChangeAspect="1"/>
              </p:cNvSpPr>
              <p:nvPr/>
            </p:nvSpPr>
            <p:spPr bwMode="gray">
              <a:xfrm>
                <a:off x="2787" y="-1221"/>
                <a:ext cx="264" cy="161"/>
              </a:xfrm>
              <a:custGeom>
                <a:avLst/>
                <a:gdLst>
                  <a:gd name="T0" fmla="*/ 141745534 w 112"/>
                  <a:gd name="T1" fmla="*/ 879683920 h 68"/>
                  <a:gd name="T2" fmla="*/ 1190598627 w 112"/>
                  <a:gd name="T3" fmla="*/ 879683920 h 68"/>
                  <a:gd name="T4" fmla="*/ 1331506605 w 112"/>
                  <a:gd name="T5" fmla="*/ 711001393 h 68"/>
                  <a:gd name="T6" fmla="*/ 1331506605 w 112"/>
                  <a:gd name="T7" fmla="*/ 168905474 h 68"/>
                  <a:gd name="T8" fmla="*/ 1190598627 w 112"/>
                  <a:gd name="T9" fmla="*/ 0 h 68"/>
                  <a:gd name="T10" fmla="*/ 141745534 w 112"/>
                  <a:gd name="T11" fmla="*/ 0 h 68"/>
                  <a:gd name="T12" fmla="*/ 0 w 112"/>
                  <a:gd name="T13" fmla="*/ 168905474 h 68"/>
                  <a:gd name="T14" fmla="*/ 0 w 112"/>
                  <a:gd name="T15" fmla="*/ 711001393 h 68"/>
                  <a:gd name="T16" fmla="*/ 141745534 w 112"/>
                  <a:gd name="T17" fmla="*/ 87968392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2" y="68"/>
                    </a:moveTo>
                    <a:cubicBezTo>
                      <a:pt x="100" y="68"/>
                      <a:pt x="100" y="68"/>
                      <a:pt x="100" y="68"/>
                    </a:cubicBezTo>
                    <a:cubicBezTo>
                      <a:pt x="107" y="68"/>
                      <a:pt x="112" y="62"/>
                      <a:pt x="112" y="55"/>
                    </a:cubicBezTo>
                    <a:cubicBezTo>
                      <a:pt x="112" y="13"/>
                      <a:pt x="112" y="13"/>
                      <a:pt x="112" y="13"/>
                    </a:cubicBezTo>
                    <a:cubicBezTo>
                      <a:pt x="112" y="6"/>
                      <a:pt x="107" y="0"/>
                      <a:pt x="100" y="0"/>
                    </a:cubicBezTo>
                    <a:cubicBezTo>
                      <a:pt x="12" y="0"/>
                      <a:pt x="12" y="0"/>
                      <a:pt x="12" y="0"/>
                    </a:cubicBezTo>
                    <a:cubicBezTo>
                      <a:pt x="5" y="0"/>
                      <a:pt x="0" y="6"/>
                      <a:pt x="0" y="13"/>
                    </a:cubicBezTo>
                    <a:cubicBezTo>
                      <a:pt x="0" y="55"/>
                      <a:pt x="0" y="55"/>
                      <a:pt x="0" y="55"/>
                    </a:cubicBezTo>
                    <a:cubicBezTo>
                      <a:pt x="0" y="62"/>
                      <a:pt x="5" y="68"/>
                      <a:pt x="12"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97" name="Freeform 209"/>
              <p:cNvSpPr>
                <a:spLocks noChangeAspect="1"/>
              </p:cNvSpPr>
              <p:nvPr/>
            </p:nvSpPr>
            <p:spPr bwMode="gray">
              <a:xfrm>
                <a:off x="3051" y="-1599"/>
                <a:ext cx="506" cy="289"/>
              </a:xfrm>
              <a:custGeom>
                <a:avLst/>
                <a:gdLst>
                  <a:gd name="T0" fmla="*/ 2147483647 w 214"/>
                  <a:gd name="T1" fmla="*/ 1595740919 h 122"/>
                  <a:gd name="T2" fmla="*/ 26632939 w 214"/>
                  <a:gd name="T3" fmla="*/ 132817166 h 122"/>
                  <a:gd name="T4" fmla="*/ 2147483647 w 214"/>
                  <a:gd name="T5" fmla="*/ 1595740919 h 122"/>
                  <a:gd name="T6" fmla="*/ 0 60000 65536"/>
                  <a:gd name="T7" fmla="*/ 0 60000 65536"/>
                  <a:gd name="T8" fmla="*/ 0 60000 65536"/>
                  <a:gd name="T9" fmla="*/ 0 w 214"/>
                  <a:gd name="T10" fmla="*/ 0 h 122"/>
                  <a:gd name="T11" fmla="*/ 214 w 214"/>
                  <a:gd name="T12" fmla="*/ 122 h 122"/>
                </a:gdLst>
                <a:ahLst/>
                <a:cxnLst>
                  <a:cxn ang="T6">
                    <a:pos x="T0" y="T1"/>
                  </a:cxn>
                  <a:cxn ang="T7">
                    <a:pos x="T2" y="T3"/>
                  </a:cxn>
                  <a:cxn ang="T8">
                    <a:pos x="T4" y="T5"/>
                  </a:cxn>
                </a:cxnLst>
                <a:rect l="T9" t="T10" r="T11" b="T12"/>
                <a:pathLst>
                  <a:path w="214" h="122">
                    <a:moveTo>
                      <a:pt x="203" y="122"/>
                    </a:moveTo>
                    <a:cubicBezTo>
                      <a:pt x="214" y="78"/>
                      <a:pt x="0" y="0"/>
                      <a:pt x="2" y="10"/>
                    </a:cubicBezTo>
                    <a:cubicBezTo>
                      <a:pt x="38" y="51"/>
                      <a:pt x="134" y="108"/>
                      <a:pt x="203" y="122"/>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13398" name="Group 262"/>
          <p:cNvGrpSpPr>
            <a:grpSpLocks/>
          </p:cNvGrpSpPr>
          <p:nvPr/>
        </p:nvGrpSpPr>
        <p:grpSpPr bwMode="auto">
          <a:xfrm>
            <a:off x="7957202" y="4111633"/>
            <a:ext cx="357360" cy="409575"/>
            <a:chOff x="2757" y="3378"/>
            <a:chExt cx="363" cy="415"/>
          </a:xfrm>
        </p:grpSpPr>
        <p:grpSp>
          <p:nvGrpSpPr>
            <p:cNvPr id="13582" name="Group 263"/>
            <p:cNvGrpSpPr>
              <a:grpSpLocks noChangeAspect="1"/>
            </p:cNvGrpSpPr>
            <p:nvPr/>
          </p:nvGrpSpPr>
          <p:grpSpPr bwMode="auto">
            <a:xfrm>
              <a:off x="2757" y="3581"/>
              <a:ext cx="363" cy="212"/>
              <a:chOff x="2051" y="-510"/>
              <a:chExt cx="2137" cy="1250"/>
            </a:xfrm>
          </p:grpSpPr>
          <p:sp>
            <p:nvSpPr>
              <p:cNvPr id="13587" name="Freeform 264"/>
              <p:cNvSpPr>
                <a:spLocks noChangeAspect="1"/>
              </p:cNvSpPr>
              <p:nvPr/>
            </p:nvSpPr>
            <p:spPr bwMode="gray">
              <a:xfrm>
                <a:off x="2051" y="-510"/>
                <a:ext cx="2137" cy="1250"/>
              </a:xfrm>
              <a:custGeom>
                <a:avLst/>
                <a:gdLst>
                  <a:gd name="T0" fmla="*/ 2147483647 w 905"/>
                  <a:gd name="T1" fmla="*/ 0 h 529"/>
                  <a:gd name="T2" fmla="*/ 1978793930 w 905"/>
                  <a:gd name="T3" fmla="*/ 0 h 529"/>
                  <a:gd name="T4" fmla="*/ 0 w 905"/>
                  <a:gd name="T5" fmla="*/ 2047296460 h 529"/>
                  <a:gd name="T6" fmla="*/ 0 w 905"/>
                  <a:gd name="T7" fmla="*/ 2147483647 h 529"/>
                  <a:gd name="T8" fmla="*/ 1870338405 w 905"/>
                  <a:gd name="T9" fmla="*/ 2147483647 h 529"/>
                  <a:gd name="T10" fmla="*/ 1906039930 w 905"/>
                  <a:gd name="T11" fmla="*/ 2147483647 h 529"/>
                  <a:gd name="T12" fmla="*/ 2016326111 w 905"/>
                  <a:gd name="T13" fmla="*/ 2147483647 h 529"/>
                  <a:gd name="T14" fmla="*/ 2147483647 w 905"/>
                  <a:gd name="T15" fmla="*/ 2147483647 h 529"/>
                  <a:gd name="T16" fmla="*/ 2147483647 w 905"/>
                  <a:gd name="T17" fmla="*/ 2147483647 h 529"/>
                  <a:gd name="T18" fmla="*/ 2147483647 w 905"/>
                  <a:gd name="T19" fmla="*/ 2147483647 h 529"/>
                  <a:gd name="T20" fmla="*/ 2147483647 w 905"/>
                  <a:gd name="T21" fmla="*/ 2147483647 h 529"/>
                  <a:gd name="T22" fmla="*/ 2147483647 w 905"/>
                  <a:gd name="T23" fmla="*/ 2147483647 h 529"/>
                  <a:gd name="T24" fmla="*/ 2147483647 w 905"/>
                  <a:gd name="T25" fmla="*/ 2147483647 h 529"/>
                  <a:gd name="T26" fmla="*/ 2147483647 w 905"/>
                  <a:gd name="T27" fmla="*/ 2047296460 h 529"/>
                  <a:gd name="T28" fmla="*/ 2147483647 w 905"/>
                  <a:gd name="T29" fmla="*/ 0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5"/>
                  <a:gd name="T46" fmla="*/ 0 h 529"/>
                  <a:gd name="T47" fmla="*/ 905 w 905"/>
                  <a:gd name="T48" fmla="*/ 529 h 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5" h="529">
                    <a:moveTo>
                      <a:pt x="743" y="0"/>
                    </a:moveTo>
                    <a:cubicBezTo>
                      <a:pt x="743" y="0"/>
                      <a:pt x="161" y="0"/>
                      <a:pt x="161" y="0"/>
                    </a:cubicBezTo>
                    <a:cubicBezTo>
                      <a:pt x="73" y="0"/>
                      <a:pt x="0" y="81"/>
                      <a:pt x="0" y="164"/>
                    </a:cubicBezTo>
                    <a:cubicBezTo>
                      <a:pt x="0" y="529"/>
                      <a:pt x="0" y="529"/>
                      <a:pt x="0" y="529"/>
                    </a:cubicBezTo>
                    <a:cubicBezTo>
                      <a:pt x="152" y="529"/>
                      <a:pt x="152" y="529"/>
                      <a:pt x="152" y="529"/>
                    </a:cubicBezTo>
                    <a:cubicBezTo>
                      <a:pt x="155" y="286"/>
                      <a:pt x="155" y="286"/>
                      <a:pt x="155" y="286"/>
                    </a:cubicBezTo>
                    <a:cubicBezTo>
                      <a:pt x="164" y="286"/>
                      <a:pt x="164" y="286"/>
                      <a:pt x="164" y="286"/>
                    </a:cubicBezTo>
                    <a:cubicBezTo>
                      <a:pt x="164" y="286"/>
                      <a:pt x="179" y="399"/>
                      <a:pt x="192" y="529"/>
                    </a:cubicBezTo>
                    <a:cubicBezTo>
                      <a:pt x="712" y="529"/>
                      <a:pt x="712" y="529"/>
                      <a:pt x="712" y="529"/>
                    </a:cubicBezTo>
                    <a:cubicBezTo>
                      <a:pt x="724" y="396"/>
                      <a:pt x="740" y="286"/>
                      <a:pt x="740" y="286"/>
                    </a:cubicBezTo>
                    <a:cubicBezTo>
                      <a:pt x="749" y="286"/>
                      <a:pt x="749" y="286"/>
                      <a:pt x="749" y="286"/>
                    </a:cubicBezTo>
                    <a:cubicBezTo>
                      <a:pt x="752" y="529"/>
                      <a:pt x="752" y="529"/>
                      <a:pt x="752" y="529"/>
                    </a:cubicBezTo>
                    <a:cubicBezTo>
                      <a:pt x="905" y="529"/>
                      <a:pt x="905" y="529"/>
                      <a:pt x="905" y="529"/>
                    </a:cubicBezTo>
                    <a:cubicBezTo>
                      <a:pt x="905" y="164"/>
                      <a:pt x="905" y="164"/>
                      <a:pt x="905" y="164"/>
                    </a:cubicBezTo>
                    <a:cubicBezTo>
                      <a:pt x="905" y="79"/>
                      <a:pt x="830" y="0"/>
                      <a:pt x="743"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8" name="Freeform 265"/>
              <p:cNvSpPr>
                <a:spLocks noChangeAspect="1"/>
              </p:cNvSpPr>
              <p:nvPr/>
            </p:nvSpPr>
            <p:spPr bwMode="gray">
              <a:xfrm>
                <a:off x="2703" y="-463"/>
                <a:ext cx="836" cy="905"/>
              </a:xfrm>
              <a:custGeom>
                <a:avLst/>
                <a:gdLst>
                  <a:gd name="T0" fmla="*/ 836 w 836"/>
                  <a:gd name="T1" fmla="*/ 0 h 905"/>
                  <a:gd name="T2" fmla="*/ 0 w 836"/>
                  <a:gd name="T3" fmla="*/ 0 h 905"/>
                  <a:gd name="T4" fmla="*/ 418 w 836"/>
                  <a:gd name="T5" fmla="*/ 905 h 905"/>
                  <a:gd name="T6" fmla="*/ 836 w 836"/>
                  <a:gd name="T7" fmla="*/ 0 h 905"/>
                  <a:gd name="T8" fmla="*/ 0 60000 65536"/>
                  <a:gd name="T9" fmla="*/ 0 60000 65536"/>
                  <a:gd name="T10" fmla="*/ 0 60000 65536"/>
                  <a:gd name="T11" fmla="*/ 0 60000 65536"/>
                  <a:gd name="T12" fmla="*/ 0 w 836"/>
                  <a:gd name="T13" fmla="*/ 0 h 905"/>
                  <a:gd name="T14" fmla="*/ 836 w 836"/>
                  <a:gd name="T15" fmla="*/ 905 h 905"/>
                </a:gdLst>
                <a:ahLst/>
                <a:cxnLst>
                  <a:cxn ang="T8">
                    <a:pos x="T0" y="T1"/>
                  </a:cxn>
                  <a:cxn ang="T9">
                    <a:pos x="T2" y="T3"/>
                  </a:cxn>
                  <a:cxn ang="T10">
                    <a:pos x="T4" y="T5"/>
                  </a:cxn>
                  <a:cxn ang="T11">
                    <a:pos x="T6" y="T7"/>
                  </a:cxn>
                </a:cxnLst>
                <a:rect l="T12" t="T13" r="T14" b="T15"/>
                <a:pathLst>
                  <a:path w="836" h="905">
                    <a:moveTo>
                      <a:pt x="836" y="0"/>
                    </a:moveTo>
                    <a:lnTo>
                      <a:pt x="0" y="0"/>
                    </a:lnTo>
                    <a:lnTo>
                      <a:pt x="418" y="905"/>
                    </a:lnTo>
                    <a:lnTo>
                      <a:pt x="8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9" name="Freeform 266"/>
              <p:cNvSpPr>
                <a:spLocks noChangeAspect="1"/>
              </p:cNvSpPr>
              <p:nvPr/>
            </p:nvSpPr>
            <p:spPr bwMode="gray">
              <a:xfrm>
                <a:off x="2840" y="-165"/>
                <a:ext cx="562" cy="607"/>
              </a:xfrm>
              <a:custGeom>
                <a:avLst/>
                <a:gdLst>
                  <a:gd name="T0" fmla="*/ 562 w 562"/>
                  <a:gd name="T1" fmla="*/ 0 h 607"/>
                  <a:gd name="T2" fmla="*/ 0 w 562"/>
                  <a:gd name="T3" fmla="*/ 0 h 607"/>
                  <a:gd name="T4" fmla="*/ 281 w 562"/>
                  <a:gd name="T5" fmla="*/ 607 h 607"/>
                  <a:gd name="T6" fmla="*/ 562 w 562"/>
                  <a:gd name="T7" fmla="*/ 0 h 607"/>
                  <a:gd name="T8" fmla="*/ 0 60000 65536"/>
                  <a:gd name="T9" fmla="*/ 0 60000 65536"/>
                  <a:gd name="T10" fmla="*/ 0 60000 65536"/>
                  <a:gd name="T11" fmla="*/ 0 60000 65536"/>
                  <a:gd name="T12" fmla="*/ 0 w 562"/>
                  <a:gd name="T13" fmla="*/ 0 h 607"/>
                  <a:gd name="T14" fmla="*/ 562 w 562"/>
                  <a:gd name="T15" fmla="*/ 607 h 607"/>
                </a:gdLst>
                <a:ahLst/>
                <a:cxnLst>
                  <a:cxn ang="T8">
                    <a:pos x="T0" y="T1"/>
                  </a:cxn>
                  <a:cxn ang="T9">
                    <a:pos x="T2" y="T3"/>
                  </a:cxn>
                  <a:cxn ang="T10">
                    <a:pos x="T4" y="T5"/>
                  </a:cxn>
                  <a:cxn ang="T11">
                    <a:pos x="T6" y="T7"/>
                  </a:cxn>
                </a:cxnLst>
                <a:rect l="T12" t="T13" r="T14" b="T15"/>
                <a:pathLst>
                  <a:path w="562" h="607">
                    <a:moveTo>
                      <a:pt x="562" y="0"/>
                    </a:moveTo>
                    <a:lnTo>
                      <a:pt x="0" y="0"/>
                    </a:lnTo>
                    <a:lnTo>
                      <a:pt x="281" y="607"/>
                    </a:lnTo>
                    <a:lnTo>
                      <a:pt x="56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583" name="Group 267"/>
            <p:cNvGrpSpPr>
              <a:grpSpLocks/>
            </p:cNvGrpSpPr>
            <p:nvPr/>
          </p:nvGrpSpPr>
          <p:grpSpPr bwMode="auto">
            <a:xfrm>
              <a:off x="2846" y="3378"/>
              <a:ext cx="206" cy="179"/>
              <a:chOff x="2831" y="2762"/>
              <a:chExt cx="246" cy="211"/>
            </a:xfrm>
          </p:grpSpPr>
          <p:sp>
            <p:nvSpPr>
              <p:cNvPr id="13584" name="Freeform 268"/>
              <p:cNvSpPr>
                <a:spLocks/>
              </p:cNvSpPr>
              <p:nvPr/>
            </p:nvSpPr>
            <p:spPr bwMode="gray">
              <a:xfrm>
                <a:off x="2831" y="2762"/>
                <a:ext cx="246" cy="211"/>
              </a:xfrm>
              <a:custGeom>
                <a:avLst/>
                <a:gdLst>
                  <a:gd name="T0" fmla="*/ 1181057522 w 104"/>
                  <a:gd name="T1" fmla="*/ 1169217349 h 89"/>
                  <a:gd name="T2" fmla="*/ 799886338 w 104"/>
                  <a:gd name="T3" fmla="*/ 50002721 h 89"/>
                  <a:gd name="T4" fmla="*/ 381259434 w 104"/>
                  <a:gd name="T5" fmla="*/ 118545777 h 89"/>
                  <a:gd name="T6" fmla="*/ 370743168 w 104"/>
                  <a:gd name="T7" fmla="*/ 118545777 h 89"/>
                  <a:gd name="T8" fmla="*/ 129619162 w 104"/>
                  <a:gd name="T9" fmla="*/ 290757535 h 89"/>
                  <a:gd name="T10" fmla="*/ 129619162 w 104"/>
                  <a:gd name="T11" fmla="*/ 1142295766 h 89"/>
                  <a:gd name="T12" fmla="*/ 252447994 w 104"/>
                  <a:gd name="T13" fmla="*/ 1045724120 h 89"/>
                  <a:gd name="T14" fmla="*/ 597136601 w 104"/>
                  <a:gd name="T15" fmla="*/ 1180188664 h 89"/>
                  <a:gd name="T16" fmla="*/ 913148646 w 104"/>
                  <a:gd name="T17" fmla="*/ 1062928112 h 89"/>
                  <a:gd name="T18" fmla="*/ 1181057522 w 104"/>
                  <a:gd name="T19" fmla="*/ 116921734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93" y="88"/>
                    </a:moveTo>
                    <a:cubicBezTo>
                      <a:pt x="86" y="71"/>
                      <a:pt x="104" y="22"/>
                      <a:pt x="63" y="4"/>
                    </a:cubicBezTo>
                    <a:cubicBezTo>
                      <a:pt x="54" y="0"/>
                      <a:pt x="31" y="0"/>
                      <a:pt x="30" y="9"/>
                    </a:cubicBezTo>
                    <a:cubicBezTo>
                      <a:pt x="30" y="9"/>
                      <a:pt x="29" y="9"/>
                      <a:pt x="29" y="9"/>
                    </a:cubicBezTo>
                    <a:cubicBezTo>
                      <a:pt x="23" y="8"/>
                      <a:pt x="15" y="15"/>
                      <a:pt x="10" y="22"/>
                    </a:cubicBezTo>
                    <a:cubicBezTo>
                      <a:pt x="0" y="39"/>
                      <a:pt x="3" y="68"/>
                      <a:pt x="10" y="86"/>
                    </a:cubicBezTo>
                    <a:cubicBezTo>
                      <a:pt x="13" y="83"/>
                      <a:pt x="16" y="81"/>
                      <a:pt x="20" y="79"/>
                    </a:cubicBezTo>
                    <a:cubicBezTo>
                      <a:pt x="27" y="85"/>
                      <a:pt x="37" y="89"/>
                      <a:pt x="47" y="89"/>
                    </a:cubicBezTo>
                    <a:cubicBezTo>
                      <a:pt x="56" y="89"/>
                      <a:pt x="65" y="86"/>
                      <a:pt x="72" y="80"/>
                    </a:cubicBezTo>
                    <a:cubicBezTo>
                      <a:pt x="76" y="85"/>
                      <a:pt x="85" y="88"/>
                      <a:pt x="93" y="88"/>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5" name="Freeform 269"/>
              <p:cNvSpPr>
                <a:spLocks/>
              </p:cNvSpPr>
              <p:nvPr/>
            </p:nvSpPr>
            <p:spPr bwMode="gray">
              <a:xfrm>
                <a:off x="2916" y="2784"/>
                <a:ext cx="107" cy="42"/>
              </a:xfrm>
              <a:custGeom>
                <a:avLst/>
                <a:gdLst>
                  <a:gd name="T0" fmla="*/ 630488650 w 45"/>
                  <a:gd name="T1" fmla="*/ 176663293 h 18"/>
                  <a:gd name="T2" fmla="*/ 12733754 w 45"/>
                  <a:gd name="T3" fmla="*/ 21565451 h 18"/>
                  <a:gd name="T4" fmla="*/ 630488650 w 45"/>
                  <a:gd name="T5" fmla="*/ 176663293 h 18"/>
                  <a:gd name="T6" fmla="*/ 0 60000 65536"/>
                  <a:gd name="T7" fmla="*/ 0 60000 65536"/>
                  <a:gd name="T8" fmla="*/ 0 60000 65536"/>
                  <a:gd name="T9" fmla="*/ 0 w 45"/>
                  <a:gd name="T10" fmla="*/ 0 h 18"/>
                  <a:gd name="T11" fmla="*/ 45 w 45"/>
                  <a:gd name="T12" fmla="*/ 18 h 18"/>
                </a:gdLst>
                <a:ahLst/>
                <a:cxnLst>
                  <a:cxn ang="T6">
                    <a:pos x="T0" y="T1"/>
                  </a:cxn>
                  <a:cxn ang="T7">
                    <a:pos x="T2" y="T3"/>
                  </a:cxn>
                  <a:cxn ang="T8">
                    <a:pos x="T4" y="T5"/>
                  </a:cxn>
                </a:cxnLst>
                <a:rect l="T9" t="T10" r="T11" b="T12"/>
                <a:pathLst>
                  <a:path w="45" h="18">
                    <a:moveTo>
                      <a:pt x="45" y="18"/>
                    </a:moveTo>
                    <a:cubicBezTo>
                      <a:pt x="44" y="12"/>
                      <a:pt x="0" y="0"/>
                      <a:pt x="1" y="2"/>
                    </a:cubicBezTo>
                    <a:cubicBezTo>
                      <a:pt x="9" y="7"/>
                      <a:pt x="31" y="16"/>
                      <a:pt x="45" y="18"/>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6" name="Freeform 270"/>
              <p:cNvSpPr>
                <a:spLocks noEditPoints="1"/>
              </p:cNvSpPr>
              <p:nvPr/>
            </p:nvSpPr>
            <p:spPr bwMode="gray">
              <a:xfrm>
                <a:off x="2848" y="2795"/>
                <a:ext cx="179" cy="166"/>
              </a:xfrm>
              <a:custGeom>
                <a:avLst/>
                <a:gdLst>
                  <a:gd name="T0" fmla="*/ 224227994 w 76"/>
                  <a:gd name="T1" fmla="*/ 479254699 h 70"/>
                  <a:gd name="T2" fmla="*/ 164845476 w 76"/>
                  <a:gd name="T3" fmla="*/ 415040677 h 70"/>
                  <a:gd name="T4" fmla="*/ 224227994 w 76"/>
                  <a:gd name="T5" fmla="*/ 349340611 h 70"/>
                  <a:gd name="T6" fmla="*/ 283164502 w 76"/>
                  <a:gd name="T7" fmla="*/ 415040677 h 70"/>
                  <a:gd name="T8" fmla="*/ 224227994 w 76"/>
                  <a:gd name="T9" fmla="*/ 479254699 h 70"/>
                  <a:gd name="T10" fmla="*/ 690559192 w 76"/>
                  <a:gd name="T11" fmla="*/ 479254699 h 70"/>
                  <a:gd name="T12" fmla="*/ 631171721 w 76"/>
                  <a:gd name="T13" fmla="*/ 415040677 h 70"/>
                  <a:gd name="T14" fmla="*/ 690559192 w 76"/>
                  <a:gd name="T15" fmla="*/ 349340611 h 70"/>
                  <a:gd name="T16" fmla="*/ 751487200 w 76"/>
                  <a:gd name="T17" fmla="*/ 415040677 h 70"/>
                  <a:gd name="T18" fmla="*/ 690559192 w 76"/>
                  <a:gd name="T19" fmla="*/ 479254699 h 70"/>
                  <a:gd name="T20" fmla="*/ 855399715 w 76"/>
                  <a:gd name="T21" fmla="*/ 254006107 h 70"/>
                  <a:gd name="T22" fmla="*/ 855399715 w 76"/>
                  <a:gd name="T23" fmla="*/ 254006107 h 70"/>
                  <a:gd name="T24" fmla="*/ 844761271 w 76"/>
                  <a:gd name="T25" fmla="*/ 225180669 h 70"/>
                  <a:gd name="T26" fmla="*/ 283164502 w 76"/>
                  <a:gd name="T27" fmla="*/ 0 h 70"/>
                  <a:gd name="T28" fmla="*/ 208984528 w 76"/>
                  <a:gd name="T29" fmla="*/ 40041562 h 70"/>
                  <a:gd name="T30" fmla="*/ 25065914 w 76"/>
                  <a:gd name="T31" fmla="*/ 439201391 h 70"/>
                  <a:gd name="T32" fmla="*/ 458435739 w 76"/>
                  <a:gd name="T33" fmla="*/ 934422959 h 70"/>
                  <a:gd name="T34" fmla="*/ 458435739 w 76"/>
                  <a:gd name="T35" fmla="*/ 934422959 h 70"/>
                  <a:gd name="T36" fmla="*/ 458435739 w 76"/>
                  <a:gd name="T37" fmla="*/ 934422959 h 70"/>
                  <a:gd name="T38" fmla="*/ 891302404 w 76"/>
                  <a:gd name="T39" fmla="*/ 439201391 h 70"/>
                  <a:gd name="T40" fmla="*/ 855399715 w 76"/>
                  <a:gd name="T41" fmla="*/ 25400610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0"/>
                  <a:gd name="T65" fmla="*/ 76 w 7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0">
                    <a:moveTo>
                      <a:pt x="19" y="36"/>
                    </a:moveTo>
                    <a:cubicBezTo>
                      <a:pt x="17" y="36"/>
                      <a:pt x="14" y="34"/>
                      <a:pt x="14" y="31"/>
                    </a:cubicBezTo>
                    <a:cubicBezTo>
                      <a:pt x="14" y="28"/>
                      <a:pt x="17" y="26"/>
                      <a:pt x="19" y="26"/>
                    </a:cubicBezTo>
                    <a:cubicBezTo>
                      <a:pt x="22" y="26"/>
                      <a:pt x="24" y="28"/>
                      <a:pt x="24" y="31"/>
                    </a:cubicBezTo>
                    <a:cubicBezTo>
                      <a:pt x="24" y="34"/>
                      <a:pt x="22" y="36"/>
                      <a:pt x="19" y="36"/>
                    </a:cubicBezTo>
                    <a:close/>
                    <a:moveTo>
                      <a:pt x="59" y="36"/>
                    </a:moveTo>
                    <a:cubicBezTo>
                      <a:pt x="56" y="36"/>
                      <a:pt x="54" y="34"/>
                      <a:pt x="54" y="31"/>
                    </a:cubicBezTo>
                    <a:cubicBezTo>
                      <a:pt x="54" y="28"/>
                      <a:pt x="56" y="26"/>
                      <a:pt x="59" y="26"/>
                    </a:cubicBezTo>
                    <a:cubicBezTo>
                      <a:pt x="61" y="26"/>
                      <a:pt x="64" y="28"/>
                      <a:pt x="64" y="31"/>
                    </a:cubicBezTo>
                    <a:cubicBezTo>
                      <a:pt x="64" y="34"/>
                      <a:pt x="61" y="36"/>
                      <a:pt x="59" y="36"/>
                    </a:cubicBezTo>
                    <a:close/>
                    <a:moveTo>
                      <a:pt x="73" y="19"/>
                    </a:moveTo>
                    <a:cubicBezTo>
                      <a:pt x="73" y="19"/>
                      <a:pt x="73" y="19"/>
                      <a:pt x="73" y="19"/>
                    </a:cubicBezTo>
                    <a:cubicBezTo>
                      <a:pt x="73" y="19"/>
                      <a:pt x="73" y="18"/>
                      <a:pt x="72" y="17"/>
                    </a:cubicBezTo>
                    <a:cubicBezTo>
                      <a:pt x="61" y="15"/>
                      <a:pt x="38" y="10"/>
                      <a:pt x="24" y="0"/>
                    </a:cubicBezTo>
                    <a:cubicBezTo>
                      <a:pt x="22" y="1"/>
                      <a:pt x="20" y="2"/>
                      <a:pt x="18" y="3"/>
                    </a:cubicBezTo>
                    <a:cubicBezTo>
                      <a:pt x="10" y="9"/>
                      <a:pt x="3" y="18"/>
                      <a:pt x="2" y="33"/>
                    </a:cubicBezTo>
                    <a:cubicBezTo>
                      <a:pt x="0" y="53"/>
                      <a:pt x="18" y="70"/>
                      <a:pt x="39" y="70"/>
                    </a:cubicBezTo>
                    <a:cubicBezTo>
                      <a:pt x="39" y="70"/>
                      <a:pt x="39" y="70"/>
                      <a:pt x="39" y="70"/>
                    </a:cubicBezTo>
                    <a:cubicBezTo>
                      <a:pt x="39" y="70"/>
                      <a:pt x="39" y="70"/>
                      <a:pt x="39" y="70"/>
                    </a:cubicBezTo>
                    <a:cubicBezTo>
                      <a:pt x="60" y="70"/>
                      <a:pt x="76" y="54"/>
                      <a:pt x="76" y="33"/>
                    </a:cubicBezTo>
                    <a:cubicBezTo>
                      <a:pt x="76" y="33"/>
                      <a:pt x="74" y="20"/>
                      <a:pt x="73" y="19"/>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13399" name="Group 239"/>
          <p:cNvGrpSpPr>
            <a:grpSpLocks/>
          </p:cNvGrpSpPr>
          <p:nvPr/>
        </p:nvGrpSpPr>
        <p:grpSpPr bwMode="auto">
          <a:xfrm>
            <a:off x="8162091" y="4322763"/>
            <a:ext cx="385947" cy="368300"/>
            <a:chOff x="2740" y="3372"/>
            <a:chExt cx="442" cy="421"/>
          </a:xfrm>
        </p:grpSpPr>
        <p:grpSp>
          <p:nvGrpSpPr>
            <p:cNvPr id="13572" name="Group 240"/>
            <p:cNvGrpSpPr>
              <a:grpSpLocks noChangeAspect="1"/>
            </p:cNvGrpSpPr>
            <p:nvPr/>
          </p:nvGrpSpPr>
          <p:grpSpPr bwMode="auto">
            <a:xfrm>
              <a:off x="2740" y="3583"/>
              <a:ext cx="442" cy="210"/>
              <a:chOff x="1816" y="-507"/>
              <a:chExt cx="2606" cy="1233"/>
            </a:xfrm>
          </p:grpSpPr>
          <p:sp>
            <p:nvSpPr>
              <p:cNvPr id="13577" name="Freeform 241"/>
              <p:cNvSpPr>
                <a:spLocks noChangeAspect="1"/>
              </p:cNvSpPr>
              <p:nvPr/>
            </p:nvSpPr>
            <p:spPr bwMode="gray">
              <a:xfrm>
                <a:off x="1816" y="-507"/>
                <a:ext cx="2606" cy="1233"/>
              </a:xfrm>
              <a:custGeom>
                <a:avLst/>
                <a:gdLst>
                  <a:gd name="T0" fmla="*/ 2147483647 w 1103"/>
                  <a:gd name="T1" fmla="*/ 0 h 522"/>
                  <a:gd name="T2" fmla="*/ 2147483647 w 1103"/>
                  <a:gd name="T3" fmla="*/ 0 h 522"/>
                  <a:gd name="T4" fmla="*/ 0 w 1103"/>
                  <a:gd name="T5" fmla="*/ 2147483647 h 522"/>
                  <a:gd name="T6" fmla="*/ 0 w 1103"/>
                  <a:gd name="T7" fmla="*/ 2147483647 h 522"/>
                  <a:gd name="T8" fmla="*/ 2147483647 w 1103"/>
                  <a:gd name="T9" fmla="*/ 2147483647 h 522"/>
                  <a:gd name="T10" fmla="*/ 2147483647 w 1103"/>
                  <a:gd name="T11" fmla="*/ 2147483647 h 522"/>
                  <a:gd name="T12" fmla="*/ 2147483647 w 1103"/>
                  <a:gd name="T13" fmla="*/ 2147483647 h 522"/>
                  <a:gd name="T14" fmla="*/ 2147483647 w 1103"/>
                  <a:gd name="T15" fmla="*/ 2147483647 h 522"/>
                  <a:gd name="T16" fmla="*/ 2147483647 w 1103"/>
                  <a:gd name="T17" fmla="*/ 2147483647 h 522"/>
                  <a:gd name="T18" fmla="*/ 2147483647 w 1103"/>
                  <a:gd name="T19" fmla="*/ 2147483647 h 522"/>
                  <a:gd name="T20" fmla="*/ 2147483647 w 1103"/>
                  <a:gd name="T21" fmla="*/ 2147483647 h 522"/>
                  <a:gd name="T22" fmla="*/ 2147483647 w 1103"/>
                  <a:gd name="T23" fmla="*/ 246027845 h 522"/>
                  <a:gd name="T24" fmla="*/ 2147483647 w 1103"/>
                  <a:gd name="T25" fmla="*/ 246027845 h 522"/>
                  <a:gd name="T26" fmla="*/ 2147483647 w 1103"/>
                  <a:gd name="T27" fmla="*/ 2147483647 h 522"/>
                  <a:gd name="T28" fmla="*/ 2147483647 w 1103"/>
                  <a:gd name="T29" fmla="*/ 2147483647 h 522"/>
                  <a:gd name="T30" fmla="*/ 2147483647 w 1103"/>
                  <a:gd name="T31" fmla="*/ 2147483647 h 522"/>
                  <a:gd name="T32" fmla="*/ 2147483647 w 1103"/>
                  <a:gd name="T33" fmla="*/ 2147483647 h 522"/>
                  <a:gd name="T34" fmla="*/ 2147483647 w 1103"/>
                  <a:gd name="T35" fmla="*/ 2147483647 h 522"/>
                  <a:gd name="T36" fmla="*/ 2147483647 w 1103"/>
                  <a:gd name="T37" fmla="*/ 2147483647 h 522"/>
                  <a:gd name="T38" fmla="*/ 2147483647 w 1103"/>
                  <a:gd name="T39" fmla="*/ 2147483647 h 522"/>
                  <a:gd name="T40" fmla="*/ 2147483647 w 1103"/>
                  <a:gd name="T41" fmla="*/ 2147483647 h 522"/>
                  <a:gd name="T42" fmla="*/ 2147483647 w 1103"/>
                  <a:gd name="T43" fmla="*/ 2147483647 h 522"/>
                  <a:gd name="T44" fmla="*/ 2147483647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78" name="Freeform 242"/>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79" name="Freeform 243"/>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0" name="Freeform 244"/>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81" name="Freeform 245"/>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573" name="Group 246"/>
            <p:cNvGrpSpPr>
              <a:grpSpLocks/>
            </p:cNvGrpSpPr>
            <p:nvPr/>
          </p:nvGrpSpPr>
          <p:grpSpPr bwMode="auto">
            <a:xfrm>
              <a:off x="2876" y="3372"/>
              <a:ext cx="170" cy="188"/>
              <a:chOff x="3075" y="2478"/>
              <a:chExt cx="201" cy="223"/>
            </a:xfrm>
          </p:grpSpPr>
          <p:sp>
            <p:nvSpPr>
              <p:cNvPr id="13574" name="Freeform 247"/>
              <p:cNvSpPr>
                <a:spLocks/>
              </p:cNvSpPr>
              <p:nvPr/>
            </p:nvSpPr>
            <p:spPr bwMode="gray">
              <a:xfrm>
                <a:off x="3075" y="2478"/>
                <a:ext cx="201" cy="223"/>
              </a:xfrm>
              <a:custGeom>
                <a:avLst/>
                <a:gdLst>
                  <a:gd name="T0" fmla="*/ 1046602533 w 85"/>
                  <a:gd name="T1" fmla="*/ 565489665 h 94"/>
                  <a:gd name="T2" fmla="*/ 609939416 w 85"/>
                  <a:gd name="T3" fmla="*/ 66575639 h 94"/>
                  <a:gd name="T4" fmla="*/ 379555255 w 85"/>
                  <a:gd name="T5" fmla="*/ 177380389 h 94"/>
                  <a:gd name="T6" fmla="*/ 379555255 w 85"/>
                  <a:gd name="T7" fmla="*/ 177380389 h 94"/>
                  <a:gd name="T8" fmla="*/ 11284741 w 85"/>
                  <a:gd name="T9" fmla="*/ 577850299 h 94"/>
                  <a:gd name="T10" fmla="*/ 0 w 85"/>
                  <a:gd name="T11" fmla="*/ 713640932 h 94"/>
                  <a:gd name="T12" fmla="*/ 528749919 w 85"/>
                  <a:gd name="T13" fmla="*/ 1262970362 h 94"/>
                  <a:gd name="T14" fmla="*/ 1064883216 w 85"/>
                  <a:gd name="T15" fmla="*/ 713640932 h 94"/>
                  <a:gd name="T16" fmla="*/ 1046602533 w 85"/>
                  <a:gd name="T17" fmla="*/ 56548966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94"/>
                  <a:gd name="T29" fmla="*/ 85 w 8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94">
                    <a:moveTo>
                      <a:pt x="83" y="42"/>
                    </a:moveTo>
                    <a:cubicBezTo>
                      <a:pt x="85" y="20"/>
                      <a:pt x="62" y="8"/>
                      <a:pt x="48" y="5"/>
                    </a:cubicBezTo>
                    <a:cubicBezTo>
                      <a:pt x="39" y="4"/>
                      <a:pt x="32" y="9"/>
                      <a:pt x="30" y="13"/>
                    </a:cubicBezTo>
                    <a:cubicBezTo>
                      <a:pt x="30" y="13"/>
                      <a:pt x="30" y="13"/>
                      <a:pt x="30" y="13"/>
                    </a:cubicBezTo>
                    <a:cubicBezTo>
                      <a:pt x="23" y="0"/>
                      <a:pt x="0" y="21"/>
                      <a:pt x="1" y="43"/>
                    </a:cubicBezTo>
                    <a:cubicBezTo>
                      <a:pt x="0" y="46"/>
                      <a:pt x="0" y="49"/>
                      <a:pt x="0" y="53"/>
                    </a:cubicBezTo>
                    <a:cubicBezTo>
                      <a:pt x="0" y="76"/>
                      <a:pt x="19" y="94"/>
                      <a:pt x="42" y="94"/>
                    </a:cubicBezTo>
                    <a:cubicBezTo>
                      <a:pt x="65" y="94"/>
                      <a:pt x="84" y="76"/>
                      <a:pt x="84" y="53"/>
                    </a:cubicBezTo>
                    <a:cubicBezTo>
                      <a:pt x="84" y="49"/>
                      <a:pt x="84" y="46"/>
                      <a:pt x="83" y="42"/>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75" name="Freeform 248"/>
              <p:cNvSpPr>
                <a:spLocks/>
              </p:cNvSpPr>
              <p:nvPr/>
            </p:nvSpPr>
            <p:spPr bwMode="gray">
              <a:xfrm>
                <a:off x="3160" y="2509"/>
                <a:ext cx="102" cy="59"/>
              </a:xfrm>
              <a:custGeom>
                <a:avLst/>
                <a:gdLst>
                  <a:gd name="T0" fmla="*/ 548599303 w 43"/>
                  <a:gd name="T1" fmla="*/ 303746736 h 25"/>
                  <a:gd name="T2" fmla="*/ 11798776 w 43"/>
                  <a:gd name="T3" fmla="*/ 36921280 h 25"/>
                  <a:gd name="T4" fmla="*/ 548599303 w 43"/>
                  <a:gd name="T5" fmla="*/ 303746736 h 25"/>
                  <a:gd name="T6" fmla="*/ 0 60000 65536"/>
                  <a:gd name="T7" fmla="*/ 0 60000 65536"/>
                  <a:gd name="T8" fmla="*/ 0 60000 65536"/>
                  <a:gd name="T9" fmla="*/ 0 w 43"/>
                  <a:gd name="T10" fmla="*/ 0 h 25"/>
                  <a:gd name="T11" fmla="*/ 43 w 43"/>
                  <a:gd name="T12" fmla="*/ 25 h 25"/>
                </a:gdLst>
                <a:ahLst/>
                <a:cxnLst>
                  <a:cxn ang="T6">
                    <a:pos x="T0" y="T1"/>
                  </a:cxn>
                  <a:cxn ang="T7">
                    <a:pos x="T2" y="T3"/>
                  </a:cxn>
                  <a:cxn ang="T8">
                    <a:pos x="T4" y="T5"/>
                  </a:cxn>
                </a:cxnLst>
                <a:rect l="T9" t="T10" r="T11" b="T12"/>
                <a:pathLst>
                  <a:path w="43" h="25">
                    <a:moveTo>
                      <a:pt x="41" y="25"/>
                    </a:moveTo>
                    <a:cubicBezTo>
                      <a:pt x="43" y="16"/>
                      <a:pt x="0" y="0"/>
                      <a:pt x="1" y="3"/>
                    </a:cubicBezTo>
                    <a:cubicBezTo>
                      <a:pt x="8" y="11"/>
                      <a:pt x="27" y="22"/>
                      <a:pt x="41" y="25"/>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76" name="Freeform 249"/>
              <p:cNvSpPr>
                <a:spLocks noEditPoints="1"/>
              </p:cNvSpPr>
              <p:nvPr/>
            </p:nvSpPr>
            <p:spPr bwMode="gray">
              <a:xfrm>
                <a:off x="3087" y="2519"/>
                <a:ext cx="175" cy="170"/>
              </a:xfrm>
              <a:custGeom>
                <a:avLst/>
                <a:gdLst>
                  <a:gd name="T0" fmla="*/ 936873752 w 74"/>
                  <a:gd name="T1" fmla="*/ 431941886 h 72"/>
                  <a:gd name="T2" fmla="*/ 471037963 w 74"/>
                  <a:gd name="T3" fmla="*/ 883430883 h 72"/>
                  <a:gd name="T4" fmla="*/ 0 w 74"/>
                  <a:gd name="T5" fmla="*/ 431941886 h 72"/>
                  <a:gd name="T6" fmla="*/ 0 w 74"/>
                  <a:gd name="T7" fmla="*/ 343416603 h 72"/>
                  <a:gd name="T8" fmla="*/ 0 w 74"/>
                  <a:gd name="T9" fmla="*/ 343416603 h 72"/>
                  <a:gd name="T10" fmla="*/ 326101142 w 74"/>
                  <a:gd name="T11" fmla="*/ 0 h 72"/>
                  <a:gd name="T12" fmla="*/ 910192550 w 74"/>
                  <a:gd name="T13" fmla="*/ 305923297 h 72"/>
                  <a:gd name="T14" fmla="*/ 925368590 w 74"/>
                  <a:gd name="T15" fmla="*/ 354465564 h 72"/>
                  <a:gd name="T16" fmla="*/ 925368590 w 74"/>
                  <a:gd name="T17" fmla="*/ 354465564 h 72"/>
                  <a:gd name="T18" fmla="*/ 936873752 w 74"/>
                  <a:gd name="T19" fmla="*/ 431941886 h 72"/>
                  <a:gd name="T20" fmla="*/ 203995927 w 74"/>
                  <a:gd name="T21" fmla="*/ 469435200 h 72"/>
                  <a:gd name="T22" fmla="*/ 267145817 w 74"/>
                  <a:gd name="T23" fmla="*/ 416062463 h 72"/>
                  <a:gd name="T24" fmla="*/ 203995927 w 74"/>
                  <a:gd name="T25" fmla="*/ 354465564 h 72"/>
                  <a:gd name="T26" fmla="*/ 137894197 w 74"/>
                  <a:gd name="T27" fmla="*/ 416062463 h 72"/>
                  <a:gd name="T28" fmla="*/ 203995927 w 74"/>
                  <a:gd name="T29" fmla="*/ 469435200 h 72"/>
                  <a:gd name="T30" fmla="*/ 694696906 w 74"/>
                  <a:gd name="T31" fmla="*/ 469435200 h 72"/>
                  <a:gd name="T32" fmla="*/ 760758907 w 74"/>
                  <a:gd name="T33" fmla="*/ 416062463 h 72"/>
                  <a:gd name="T34" fmla="*/ 694696906 w 74"/>
                  <a:gd name="T35" fmla="*/ 354465564 h 72"/>
                  <a:gd name="T36" fmla="*/ 631763756 w 74"/>
                  <a:gd name="T37" fmla="*/ 416062463 h 72"/>
                  <a:gd name="T38" fmla="*/ 694696906 w 74"/>
                  <a:gd name="T39" fmla="*/ 46943520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2"/>
                  <a:gd name="T62" fmla="*/ 74 w 7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2">
                    <a:moveTo>
                      <a:pt x="74" y="35"/>
                    </a:moveTo>
                    <a:cubicBezTo>
                      <a:pt x="74" y="56"/>
                      <a:pt x="57" y="72"/>
                      <a:pt x="37" y="72"/>
                    </a:cubicBezTo>
                    <a:cubicBezTo>
                      <a:pt x="16" y="72"/>
                      <a:pt x="0" y="56"/>
                      <a:pt x="0" y="35"/>
                    </a:cubicBezTo>
                    <a:cubicBezTo>
                      <a:pt x="0" y="29"/>
                      <a:pt x="0" y="28"/>
                      <a:pt x="0" y="28"/>
                    </a:cubicBezTo>
                    <a:cubicBezTo>
                      <a:pt x="0" y="28"/>
                      <a:pt x="0" y="30"/>
                      <a:pt x="0" y="28"/>
                    </a:cubicBezTo>
                    <a:cubicBezTo>
                      <a:pt x="3" y="15"/>
                      <a:pt x="13" y="4"/>
                      <a:pt x="26" y="0"/>
                    </a:cubicBezTo>
                    <a:cubicBezTo>
                      <a:pt x="36" y="10"/>
                      <a:pt x="56" y="20"/>
                      <a:pt x="72" y="25"/>
                    </a:cubicBezTo>
                    <a:cubicBezTo>
                      <a:pt x="73" y="26"/>
                      <a:pt x="73" y="28"/>
                      <a:pt x="73" y="29"/>
                    </a:cubicBezTo>
                    <a:cubicBezTo>
                      <a:pt x="73" y="29"/>
                      <a:pt x="73" y="29"/>
                      <a:pt x="73" y="29"/>
                    </a:cubicBezTo>
                    <a:cubicBezTo>
                      <a:pt x="74" y="30"/>
                      <a:pt x="74" y="33"/>
                      <a:pt x="74" y="35"/>
                    </a:cubicBezTo>
                    <a:close/>
                    <a:moveTo>
                      <a:pt x="16" y="38"/>
                    </a:moveTo>
                    <a:cubicBezTo>
                      <a:pt x="18" y="38"/>
                      <a:pt x="21" y="36"/>
                      <a:pt x="21" y="34"/>
                    </a:cubicBezTo>
                    <a:cubicBezTo>
                      <a:pt x="21" y="31"/>
                      <a:pt x="18" y="29"/>
                      <a:pt x="16" y="29"/>
                    </a:cubicBezTo>
                    <a:cubicBezTo>
                      <a:pt x="13" y="29"/>
                      <a:pt x="11" y="31"/>
                      <a:pt x="11" y="34"/>
                    </a:cubicBezTo>
                    <a:cubicBezTo>
                      <a:pt x="11" y="36"/>
                      <a:pt x="13" y="38"/>
                      <a:pt x="16" y="38"/>
                    </a:cubicBezTo>
                    <a:close/>
                    <a:moveTo>
                      <a:pt x="55" y="38"/>
                    </a:moveTo>
                    <a:cubicBezTo>
                      <a:pt x="58" y="38"/>
                      <a:pt x="60" y="36"/>
                      <a:pt x="60" y="34"/>
                    </a:cubicBezTo>
                    <a:cubicBezTo>
                      <a:pt x="60" y="31"/>
                      <a:pt x="58" y="29"/>
                      <a:pt x="55" y="29"/>
                    </a:cubicBezTo>
                    <a:cubicBezTo>
                      <a:pt x="52" y="29"/>
                      <a:pt x="50" y="31"/>
                      <a:pt x="50" y="34"/>
                    </a:cubicBezTo>
                    <a:cubicBezTo>
                      <a:pt x="50" y="36"/>
                      <a:pt x="52" y="38"/>
                      <a:pt x="55" y="3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13400" name="正方形/長方形 222"/>
          <p:cNvSpPr>
            <a:spLocks noChangeArrowheads="1"/>
          </p:cNvSpPr>
          <p:nvPr/>
        </p:nvSpPr>
        <p:spPr bwMode="auto">
          <a:xfrm>
            <a:off x="6446762" y="6237288"/>
            <a:ext cx="153108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介護保険事業</a:t>
            </a:r>
          </a:p>
          <a:p>
            <a:pPr eaLnBrk="1" hangingPunct="1">
              <a:spcBef>
                <a:spcPct val="0"/>
              </a:spcBef>
              <a:buFontTx/>
              <a:buNone/>
            </a:pPr>
            <a:r>
              <a:rPr lang="ja-JP" altLang="en-US" sz="1000">
                <a:solidFill>
                  <a:srgbClr val="000000"/>
                </a:solidFill>
                <a:latin typeface="ＭＳ Ｐゴシック" charset="-128"/>
              </a:rPr>
              <a:t>実施状況 等</a:t>
            </a:r>
            <a:endParaRPr lang="en-US" altLang="ja-JP" sz="1000">
              <a:solidFill>
                <a:srgbClr val="000000"/>
              </a:solidFill>
              <a:latin typeface="ＭＳ Ｐゴシック" charset="-128"/>
            </a:endParaRPr>
          </a:p>
        </p:txBody>
      </p:sp>
      <p:grpSp>
        <p:nvGrpSpPr>
          <p:cNvPr id="13401" name="Group 313"/>
          <p:cNvGrpSpPr>
            <a:grpSpLocks/>
          </p:cNvGrpSpPr>
          <p:nvPr/>
        </p:nvGrpSpPr>
        <p:grpSpPr bwMode="auto">
          <a:xfrm>
            <a:off x="8627447" y="1931988"/>
            <a:ext cx="503480" cy="354012"/>
            <a:chOff x="1156" y="1595"/>
            <a:chExt cx="560" cy="393"/>
          </a:xfrm>
        </p:grpSpPr>
        <p:grpSp>
          <p:nvGrpSpPr>
            <p:cNvPr id="13478" name="Group 314"/>
            <p:cNvGrpSpPr>
              <a:grpSpLocks/>
            </p:cNvGrpSpPr>
            <p:nvPr/>
          </p:nvGrpSpPr>
          <p:grpSpPr bwMode="auto">
            <a:xfrm>
              <a:off x="1156" y="1595"/>
              <a:ext cx="560" cy="393"/>
              <a:chOff x="1156" y="1595"/>
              <a:chExt cx="560" cy="393"/>
            </a:xfrm>
          </p:grpSpPr>
          <p:sp>
            <p:nvSpPr>
              <p:cNvPr id="13515" name="Freeform 315"/>
              <p:cNvSpPr>
                <a:spLocks noChangeAspect="1"/>
              </p:cNvSpPr>
              <p:nvPr/>
            </p:nvSpPr>
            <p:spPr bwMode="gray">
              <a:xfrm>
                <a:off x="1156" y="1595"/>
                <a:ext cx="560" cy="393"/>
              </a:xfrm>
              <a:custGeom>
                <a:avLst/>
                <a:gdLst>
                  <a:gd name="T0" fmla="*/ 2147483647 w 237"/>
                  <a:gd name="T1" fmla="*/ 271935046 h 166"/>
                  <a:gd name="T2" fmla="*/ 2147483647 w 237"/>
                  <a:gd name="T3" fmla="*/ 0 h 166"/>
                  <a:gd name="T4" fmla="*/ 363558765 w 237"/>
                  <a:gd name="T5" fmla="*/ 0 h 166"/>
                  <a:gd name="T6" fmla="*/ 363558765 w 237"/>
                  <a:gd name="T7" fmla="*/ 271935046 h 166"/>
                  <a:gd name="T8" fmla="*/ 0 w 237"/>
                  <a:gd name="T9" fmla="*/ 271935046 h 166"/>
                  <a:gd name="T10" fmla="*/ 0 w 237"/>
                  <a:gd name="T11" fmla="*/ 2144687609 h 166"/>
                  <a:gd name="T12" fmla="*/ 2147483647 w 237"/>
                  <a:gd name="T13" fmla="*/ 2144687609 h 166"/>
                  <a:gd name="T14" fmla="*/ 2147483647 w 237"/>
                  <a:gd name="T15" fmla="*/ 271935046 h 166"/>
                  <a:gd name="T16" fmla="*/ 2147483647 w 237"/>
                  <a:gd name="T17" fmla="*/ 271935046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66"/>
                  <a:gd name="T29" fmla="*/ 237 w 2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16" name="Freeform 316"/>
              <p:cNvSpPr>
                <a:spLocks noChangeAspect="1"/>
              </p:cNvSpPr>
              <p:nvPr/>
            </p:nvSpPr>
            <p:spPr bwMode="gray">
              <a:xfrm>
                <a:off x="1165" y="1605"/>
                <a:ext cx="541" cy="373"/>
              </a:xfrm>
              <a:custGeom>
                <a:avLst/>
                <a:gdLst>
                  <a:gd name="T0" fmla="*/ 2147483647 w 229"/>
                  <a:gd name="T1" fmla="*/ 0 h 158"/>
                  <a:gd name="T2" fmla="*/ 362647587 w 229"/>
                  <a:gd name="T3" fmla="*/ 0 h 158"/>
                  <a:gd name="T4" fmla="*/ 362647587 w 229"/>
                  <a:gd name="T5" fmla="*/ 259830981 h 158"/>
                  <a:gd name="T6" fmla="*/ 0 w 229"/>
                  <a:gd name="T7" fmla="*/ 259830981 h 158"/>
                  <a:gd name="T8" fmla="*/ 0 w 229"/>
                  <a:gd name="T9" fmla="*/ 1935770928 h 158"/>
                  <a:gd name="T10" fmla="*/ 2147483647 w 229"/>
                  <a:gd name="T11" fmla="*/ 1935770928 h 158"/>
                  <a:gd name="T12" fmla="*/ 2147483647 w 229"/>
                  <a:gd name="T13" fmla="*/ 259830981 h 158"/>
                  <a:gd name="T14" fmla="*/ 2147483647 w 229"/>
                  <a:gd name="T15" fmla="*/ 259830981 h 158"/>
                  <a:gd name="T16" fmla="*/ 2147483647 w 22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8"/>
                  <a:gd name="T29" fmla="*/ 229 w 22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17" name="Rectangle 317"/>
              <p:cNvSpPr>
                <a:spLocks noChangeAspect="1" noChangeArrowheads="1"/>
              </p:cNvSpPr>
              <p:nvPr/>
            </p:nvSpPr>
            <p:spPr bwMode="gray">
              <a:xfrm>
                <a:off x="1472"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18" name="Rectangle 318"/>
              <p:cNvSpPr>
                <a:spLocks noChangeAspect="1" noChangeArrowheads="1"/>
              </p:cNvSpPr>
              <p:nvPr/>
            </p:nvSpPr>
            <p:spPr bwMode="gray">
              <a:xfrm>
                <a:off x="1522"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19" name="Rectangle 319"/>
              <p:cNvSpPr>
                <a:spLocks noChangeAspect="1" noChangeArrowheads="1"/>
              </p:cNvSpPr>
              <p:nvPr/>
            </p:nvSpPr>
            <p:spPr bwMode="gray">
              <a:xfrm>
                <a:off x="1574"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0" name="Rectangle 320"/>
              <p:cNvSpPr>
                <a:spLocks noChangeAspect="1" noChangeArrowheads="1"/>
              </p:cNvSpPr>
              <p:nvPr/>
            </p:nvSpPr>
            <p:spPr bwMode="gray">
              <a:xfrm>
                <a:off x="1626" y="169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1" name="Rectangle 321"/>
              <p:cNvSpPr>
                <a:spLocks noChangeAspect="1" noChangeArrowheads="1"/>
              </p:cNvSpPr>
              <p:nvPr/>
            </p:nvSpPr>
            <p:spPr bwMode="gray">
              <a:xfrm>
                <a:off x="1472"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2" name="Rectangle 322"/>
              <p:cNvSpPr>
                <a:spLocks noChangeAspect="1" noChangeArrowheads="1"/>
              </p:cNvSpPr>
              <p:nvPr/>
            </p:nvSpPr>
            <p:spPr bwMode="gray">
              <a:xfrm>
                <a:off x="1522"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3" name="Rectangle 323"/>
              <p:cNvSpPr>
                <a:spLocks noChangeAspect="1" noChangeArrowheads="1"/>
              </p:cNvSpPr>
              <p:nvPr/>
            </p:nvSpPr>
            <p:spPr bwMode="gray">
              <a:xfrm>
                <a:off x="1574"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4" name="Rectangle 324"/>
              <p:cNvSpPr>
                <a:spLocks noChangeAspect="1" noChangeArrowheads="1"/>
              </p:cNvSpPr>
              <p:nvPr/>
            </p:nvSpPr>
            <p:spPr bwMode="gray">
              <a:xfrm>
                <a:off x="1626" y="1742"/>
                <a:ext cx="30"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5" name="Rectangle 325"/>
              <p:cNvSpPr>
                <a:spLocks noChangeAspect="1" noChangeArrowheads="1"/>
              </p:cNvSpPr>
              <p:nvPr/>
            </p:nvSpPr>
            <p:spPr bwMode="gray">
              <a:xfrm>
                <a:off x="1472"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6" name="Rectangle 326"/>
              <p:cNvSpPr>
                <a:spLocks noChangeAspect="1" noChangeArrowheads="1"/>
              </p:cNvSpPr>
              <p:nvPr/>
            </p:nvSpPr>
            <p:spPr bwMode="gray">
              <a:xfrm>
                <a:off x="1522"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7" name="Rectangle 327"/>
              <p:cNvSpPr>
                <a:spLocks noChangeAspect="1" noChangeArrowheads="1"/>
              </p:cNvSpPr>
              <p:nvPr/>
            </p:nvSpPr>
            <p:spPr bwMode="gray">
              <a:xfrm>
                <a:off x="1574"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8" name="Rectangle 328"/>
              <p:cNvSpPr>
                <a:spLocks noChangeAspect="1" noChangeArrowheads="1"/>
              </p:cNvSpPr>
              <p:nvPr/>
            </p:nvSpPr>
            <p:spPr bwMode="gray">
              <a:xfrm>
                <a:off x="1626" y="1784"/>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29" name="Rectangle 329"/>
              <p:cNvSpPr>
                <a:spLocks noChangeAspect="1" noChangeArrowheads="1"/>
              </p:cNvSpPr>
              <p:nvPr/>
            </p:nvSpPr>
            <p:spPr bwMode="gray">
              <a:xfrm>
                <a:off x="1472"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0" name="Rectangle 330"/>
              <p:cNvSpPr>
                <a:spLocks noChangeAspect="1" noChangeArrowheads="1"/>
              </p:cNvSpPr>
              <p:nvPr/>
            </p:nvSpPr>
            <p:spPr bwMode="gray">
              <a:xfrm>
                <a:off x="1522"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1" name="Rectangle 331"/>
              <p:cNvSpPr>
                <a:spLocks noChangeAspect="1" noChangeArrowheads="1"/>
              </p:cNvSpPr>
              <p:nvPr/>
            </p:nvSpPr>
            <p:spPr bwMode="gray">
              <a:xfrm>
                <a:off x="1574"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2" name="Rectangle 332"/>
              <p:cNvSpPr>
                <a:spLocks noChangeAspect="1" noChangeArrowheads="1"/>
              </p:cNvSpPr>
              <p:nvPr/>
            </p:nvSpPr>
            <p:spPr bwMode="gray">
              <a:xfrm>
                <a:off x="1626" y="1827"/>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3" name="Rectangle 333"/>
              <p:cNvSpPr>
                <a:spLocks noChangeAspect="1" noChangeArrowheads="1"/>
              </p:cNvSpPr>
              <p:nvPr/>
            </p:nvSpPr>
            <p:spPr bwMode="gray">
              <a:xfrm>
                <a:off x="1472"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4" name="Rectangle 334"/>
              <p:cNvSpPr>
                <a:spLocks noChangeAspect="1" noChangeArrowheads="1"/>
              </p:cNvSpPr>
              <p:nvPr/>
            </p:nvSpPr>
            <p:spPr bwMode="gray">
              <a:xfrm>
                <a:off x="1522"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5" name="Rectangle 335"/>
              <p:cNvSpPr>
                <a:spLocks noChangeAspect="1" noChangeArrowheads="1"/>
              </p:cNvSpPr>
              <p:nvPr/>
            </p:nvSpPr>
            <p:spPr bwMode="gray">
              <a:xfrm>
                <a:off x="1574"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6" name="Rectangle 336"/>
              <p:cNvSpPr>
                <a:spLocks noChangeAspect="1" noChangeArrowheads="1"/>
              </p:cNvSpPr>
              <p:nvPr/>
            </p:nvSpPr>
            <p:spPr bwMode="gray">
              <a:xfrm>
                <a:off x="1626" y="186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7" name="Rectangle 337"/>
              <p:cNvSpPr>
                <a:spLocks noChangeAspect="1" noChangeArrowheads="1"/>
              </p:cNvSpPr>
              <p:nvPr/>
            </p:nvSpPr>
            <p:spPr bwMode="gray">
              <a:xfrm>
                <a:off x="1472"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8" name="Rectangle 338"/>
              <p:cNvSpPr>
                <a:spLocks noChangeAspect="1" noChangeArrowheads="1"/>
              </p:cNvSpPr>
              <p:nvPr/>
            </p:nvSpPr>
            <p:spPr bwMode="gray">
              <a:xfrm>
                <a:off x="1522"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39" name="Rectangle 339"/>
              <p:cNvSpPr>
                <a:spLocks noChangeAspect="1" noChangeArrowheads="1"/>
              </p:cNvSpPr>
              <p:nvPr/>
            </p:nvSpPr>
            <p:spPr bwMode="gray">
              <a:xfrm>
                <a:off x="1574"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0" name="Rectangle 340"/>
              <p:cNvSpPr>
                <a:spLocks noChangeAspect="1" noChangeArrowheads="1"/>
              </p:cNvSpPr>
              <p:nvPr/>
            </p:nvSpPr>
            <p:spPr bwMode="gray">
              <a:xfrm>
                <a:off x="1626" y="1912"/>
                <a:ext cx="30"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1" name="Rectangle 341"/>
              <p:cNvSpPr>
                <a:spLocks noChangeAspect="1" noChangeArrowheads="1"/>
              </p:cNvSpPr>
              <p:nvPr/>
            </p:nvSpPr>
            <p:spPr bwMode="gray">
              <a:xfrm>
                <a:off x="1316"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2" name="Rectangle 342"/>
              <p:cNvSpPr>
                <a:spLocks noChangeAspect="1" noChangeArrowheads="1"/>
              </p:cNvSpPr>
              <p:nvPr/>
            </p:nvSpPr>
            <p:spPr bwMode="gray">
              <a:xfrm>
                <a:off x="1368"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3" name="Rectangle 343"/>
              <p:cNvSpPr>
                <a:spLocks noChangeAspect="1" noChangeArrowheads="1"/>
              </p:cNvSpPr>
              <p:nvPr/>
            </p:nvSpPr>
            <p:spPr bwMode="gray">
              <a:xfrm>
                <a:off x="1420"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4" name="Rectangle 344"/>
              <p:cNvSpPr>
                <a:spLocks noChangeAspect="1" noChangeArrowheads="1"/>
              </p:cNvSpPr>
              <p:nvPr/>
            </p:nvSpPr>
            <p:spPr bwMode="gray">
              <a:xfrm>
                <a:off x="1316"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5" name="Rectangle 345"/>
              <p:cNvSpPr>
                <a:spLocks noChangeAspect="1" noChangeArrowheads="1"/>
              </p:cNvSpPr>
              <p:nvPr/>
            </p:nvSpPr>
            <p:spPr bwMode="gray">
              <a:xfrm>
                <a:off x="1368"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6" name="Rectangle 346"/>
              <p:cNvSpPr>
                <a:spLocks noChangeAspect="1" noChangeArrowheads="1"/>
              </p:cNvSpPr>
              <p:nvPr/>
            </p:nvSpPr>
            <p:spPr bwMode="gray">
              <a:xfrm>
                <a:off x="1420"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7" name="Rectangle 347"/>
              <p:cNvSpPr>
                <a:spLocks noChangeAspect="1" noChangeArrowheads="1"/>
              </p:cNvSpPr>
              <p:nvPr/>
            </p:nvSpPr>
            <p:spPr bwMode="gray">
              <a:xfrm>
                <a:off x="1316"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8" name="Rectangle 348"/>
              <p:cNvSpPr>
                <a:spLocks noChangeAspect="1" noChangeArrowheads="1"/>
              </p:cNvSpPr>
              <p:nvPr/>
            </p:nvSpPr>
            <p:spPr bwMode="gray">
              <a:xfrm>
                <a:off x="1368"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49" name="Rectangle 349"/>
              <p:cNvSpPr>
                <a:spLocks noChangeAspect="1" noChangeArrowheads="1"/>
              </p:cNvSpPr>
              <p:nvPr/>
            </p:nvSpPr>
            <p:spPr bwMode="gray">
              <a:xfrm>
                <a:off x="1420"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0" name="Rectangle 350"/>
              <p:cNvSpPr>
                <a:spLocks noChangeAspect="1" noChangeArrowheads="1"/>
              </p:cNvSpPr>
              <p:nvPr/>
            </p:nvSpPr>
            <p:spPr bwMode="gray">
              <a:xfrm>
                <a:off x="1316"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1" name="Rectangle 351"/>
              <p:cNvSpPr>
                <a:spLocks noChangeAspect="1" noChangeArrowheads="1"/>
              </p:cNvSpPr>
              <p:nvPr/>
            </p:nvSpPr>
            <p:spPr bwMode="gray">
              <a:xfrm>
                <a:off x="1368"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2" name="Rectangle 352"/>
              <p:cNvSpPr>
                <a:spLocks noChangeAspect="1" noChangeArrowheads="1"/>
              </p:cNvSpPr>
              <p:nvPr/>
            </p:nvSpPr>
            <p:spPr bwMode="gray">
              <a:xfrm>
                <a:off x="1420"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3" name="Rectangle 353"/>
              <p:cNvSpPr>
                <a:spLocks noChangeAspect="1" noChangeArrowheads="1"/>
              </p:cNvSpPr>
              <p:nvPr/>
            </p:nvSpPr>
            <p:spPr bwMode="gray">
              <a:xfrm>
                <a:off x="1316"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4" name="Rectangle 354"/>
              <p:cNvSpPr>
                <a:spLocks noChangeAspect="1" noChangeArrowheads="1"/>
              </p:cNvSpPr>
              <p:nvPr/>
            </p:nvSpPr>
            <p:spPr bwMode="gray">
              <a:xfrm>
                <a:off x="1368"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5" name="Rectangle 355"/>
              <p:cNvSpPr>
                <a:spLocks noChangeAspect="1" noChangeArrowheads="1"/>
              </p:cNvSpPr>
              <p:nvPr/>
            </p:nvSpPr>
            <p:spPr bwMode="gray">
              <a:xfrm>
                <a:off x="1420"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6" name="Rectangle 356"/>
              <p:cNvSpPr>
                <a:spLocks noChangeAspect="1" noChangeArrowheads="1"/>
              </p:cNvSpPr>
              <p:nvPr/>
            </p:nvSpPr>
            <p:spPr bwMode="gray">
              <a:xfrm>
                <a:off x="1316"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7" name="Rectangle 357"/>
              <p:cNvSpPr>
                <a:spLocks noChangeAspect="1" noChangeArrowheads="1"/>
              </p:cNvSpPr>
              <p:nvPr/>
            </p:nvSpPr>
            <p:spPr bwMode="gray">
              <a:xfrm>
                <a:off x="1368"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8" name="Rectangle 358"/>
              <p:cNvSpPr>
                <a:spLocks noChangeAspect="1" noChangeArrowheads="1"/>
              </p:cNvSpPr>
              <p:nvPr/>
            </p:nvSpPr>
            <p:spPr bwMode="gray">
              <a:xfrm>
                <a:off x="1420"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59" name="Rectangle 359"/>
              <p:cNvSpPr>
                <a:spLocks noChangeAspect="1" noChangeArrowheads="1"/>
              </p:cNvSpPr>
              <p:nvPr/>
            </p:nvSpPr>
            <p:spPr bwMode="gray">
              <a:xfrm>
                <a:off x="1215"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0" name="Rectangle 360"/>
              <p:cNvSpPr>
                <a:spLocks noChangeAspect="1" noChangeArrowheads="1"/>
              </p:cNvSpPr>
              <p:nvPr/>
            </p:nvSpPr>
            <p:spPr bwMode="gray">
              <a:xfrm>
                <a:off x="1267"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1" name="Rectangle 361"/>
              <p:cNvSpPr>
                <a:spLocks noChangeAspect="1" noChangeArrowheads="1"/>
              </p:cNvSpPr>
              <p:nvPr/>
            </p:nvSpPr>
            <p:spPr bwMode="gray">
              <a:xfrm>
                <a:off x="1215"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2" name="Rectangle 362"/>
              <p:cNvSpPr>
                <a:spLocks noChangeAspect="1" noChangeArrowheads="1"/>
              </p:cNvSpPr>
              <p:nvPr/>
            </p:nvSpPr>
            <p:spPr bwMode="gray">
              <a:xfrm>
                <a:off x="1267"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3" name="Rectangle 363"/>
              <p:cNvSpPr>
                <a:spLocks noChangeAspect="1" noChangeArrowheads="1"/>
              </p:cNvSpPr>
              <p:nvPr/>
            </p:nvSpPr>
            <p:spPr bwMode="gray">
              <a:xfrm>
                <a:off x="1215"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4" name="Rectangle 364"/>
              <p:cNvSpPr>
                <a:spLocks noChangeAspect="1" noChangeArrowheads="1"/>
              </p:cNvSpPr>
              <p:nvPr/>
            </p:nvSpPr>
            <p:spPr bwMode="gray">
              <a:xfrm>
                <a:off x="1267"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5" name="Rectangle 365"/>
              <p:cNvSpPr>
                <a:spLocks noChangeAspect="1" noChangeArrowheads="1"/>
              </p:cNvSpPr>
              <p:nvPr/>
            </p:nvSpPr>
            <p:spPr bwMode="gray">
              <a:xfrm>
                <a:off x="1215"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6" name="Rectangle 366"/>
              <p:cNvSpPr>
                <a:spLocks noChangeAspect="1" noChangeArrowheads="1"/>
              </p:cNvSpPr>
              <p:nvPr/>
            </p:nvSpPr>
            <p:spPr bwMode="gray">
              <a:xfrm>
                <a:off x="1267"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7" name="Rectangle 367"/>
              <p:cNvSpPr>
                <a:spLocks noChangeAspect="1" noChangeArrowheads="1"/>
              </p:cNvSpPr>
              <p:nvPr/>
            </p:nvSpPr>
            <p:spPr bwMode="gray">
              <a:xfrm>
                <a:off x="1215"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8" name="Rectangle 368"/>
              <p:cNvSpPr>
                <a:spLocks noChangeAspect="1" noChangeArrowheads="1"/>
              </p:cNvSpPr>
              <p:nvPr/>
            </p:nvSpPr>
            <p:spPr bwMode="gray">
              <a:xfrm>
                <a:off x="1267"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69" name="Rectangle 369"/>
              <p:cNvSpPr>
                <a:spLocks noChangeAspect="1" noChangeArrowheads="1"/>
              </p:cNvSpPr>
              <p:nvPr/>
            </p:nvSpPr>
            <p:spPr bwMode="gray">
              <a:xfrm>
                <a:off x="1215"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70" name="Rectangle 370"/>
              <p:cNvSpPr>
                <a:spLocks noChangeAspect="1" noChangeArrowheads="1"/>
              </p:cNvSpPr>
              <p:nvPr/>
            </p:nvSpPr>
            <p:spPr bwMode="gray">
              <a:xfrm>
                <a:off x="1267"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71" name="Freeform 371"/>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0" y="2"/>
                    </a:lnTo>
                    <a:lnTo>
                      <a:pt x="3" y="2"/>
                    </a:lnTo>
                    <a:lnTo>
                      <a:pt x="3"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grpSp>
        <p:grpSp>
          <p:nvGrpSpPr>
            <p:cNvPr id="13479" name="Group 372"/>
            <p:cNvGrpSpPr>
              <a:grpSpLocks noChangeAspect="1"/>
            </p:cNvGrpSpPr>
            <p:nvPr/>
          </p:nvGrpSpPr>
          <p:grpSpPr bwMode="auto">
            <a:xfrm>
              <a:off x="1215" y="1699"/>
              <a:ext cx="441" cy="239"/>
              <a:chOff x="1596" y="3491"/>
              <a:chExt cx="441" cy="239"/>
            </a:xfrm>
          </p:grpSpPr>
          <p:sp>
            <p:nvSpPr>
              <p:cNvPr id="13480" name="Freeform 373"/>
              <p:cNvSpPr>
                <a:spLocks noChangeAspect="1"/>
              </p:cNvSpPr>
              <p:nvPr/>
            </p:nvSpPr>
            <p:spPr bwMode="gray">
              <a:xfrm>
                <a:off x="2028" y="3548"/>
                <a:ext cx="9" cy="9"/>
              </a:xfrm>
              <a:custGeom>
                <a:avLst/>
                <a:gdLst>
                  <a:gd name="T0" fmla="*/ 9 w 9"/>
                  <a:gd name="T1" fmla="*/ 0 h 9"/>
                  <a:gd name="T2" fmla="*/ 0 w 9"/>
                  <a:gd name="T3" fmla="*/ 9 h 9"/>
                  <a:gd name="T4" fmla="*/ 9 w 9"/>
                  <a:gd name="T5" fmla="*/ 9 h 9"/>
                  <a:gd name="T6" fmla="*/ 9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0"/>
                    </a:moveTo>
                    <a:lnTo>
                      <a:pt x="0" y="9"/>
                    </a:lnTo>
                    <a:lnTo>
                      <a:pt x="9" y="9"/>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1" name="Freeform 374"/>
              <p:cNvSpPr>
                <a:spLocks noChangeAspect="1"/>
              </p:cNvSpPr>
              <p:nvPr/>
            </p:nvSpPr>
            <p:spPr bwMode="gray">
              <a:xfrm>
                <a:off x="2007" y="3576"/>
                <a:ext cx="30" cy="24"/>
              </a:xfrm>
              <a:custGeom>
                <a:avLst/>
                <a:gdLst>
                  <a:gd name="T0" fmla="*/ 19 w 30"/>
                  <a:gd name="T1" fmla="*/ 24 h 24"/>
                  <a:gd name="T2" fmla="*/ 30 w 30"/>
                  <a:gd name="T3" fmla="*/ 15 h 24"/>
                  <a:gd name="T4" fmla="*/ 30 w 30"/>
                  <a:gd name="T5" fmla="*/ 0 h 24"/>
                  <a:gd name="T6" fmla="*/ 5 w 30"/>
                  <a:gd name="T7" fmla="*/ 0 h 24"/>
                  <a:gd name="T8" fmla="*/ 0 w 30"/>
                  <a:gd name="T9" fmla="*/ 5 h 24"/>
                  <a:gd name="T10" fmla="*/ 0 w 30"/>
                  <a:gd name="T11" fmla="*/ 24 h 24"/>
                  <a:gd name="T12" fmla="*/ 19 w 30"/>
                  <a:gd name="T13" fmla="*/ 24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19" y="24"/>
                    </a:moveTo>
                    <a:lnTo>
                      <a:pt x="30" y="15"/>
                    </a:lnTo>
                    <a:lnTo>
                      <a:pt x="30" y="0"/>
                    </a:lnTo>
                    <a:lnTo>
                      <a:pt x="5" y="0"/>
                    </a:lnTo>
                    <a:lnTo>
                      <a:pt x="0" y="5"/>
                    </a:lnTo>
                    <a:lnTo>
                      <a:pt x="0" y="24"/>
                    </a:lnTo>
                    <a:lnTo>
                      <a:pt x="1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2" name="Freeform 375"/>
              <p:cNvSpPr>
                <a:spLocks noChangeAspect="1"/>
              </p:cNvSpPr>
              <p:nvPr/>
            </p:nvSpPr>
            <p:spPr bwMode="gray">
              <a:xfrm>
                <a:off x="1955" y="3619"/>
                <a:ext cx="31" cy="24"/>
              </a:xfrm>
              <a:custGeom>
                <a:avLst/>
                <a:gdLst>
                  <a:gd name="T0" fmla="*/ 31 w 31"/>
                  <a:gd name="T1" fmla="*/ 24 h 24"/>
                  <a:gd name="T2" fmla="*/ 31 w 31"/>
                  <a:gd name="T3" fmla="*/ 0 h 24"/>
                  <a:gd name="T4" fmla="*/ 16 w 31"/>
                  <a:gd name="T5" fmla="*/ 0 h 24"/>
                  <a:gd name="T6" fmla="*/ 0 w 31"/>
                  <a:gd name="T7" fmla="*/ 19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16" y="0"/>
                    </a:lnTo>
                    <a:lnTo>
                      <a:pt x="0" y="19"/>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3" name="Freeform 376"/>
              <p:cNvSpPr>
                <a:spLocks noChangeAspect="1"/>
              </p:cNvSpPr>
              <p:nvPr/>
            </p:nvSpPr>
            <p:spPr bwMode="gray">
              <a:xfrm>
                <a:off x="2007" y="3619"/>
                <a:ext cx="2" cy="5"/>
              </a:xfrm>
              <a:custGeom>
                <a:avLst/>
                <a:gdLst>
                  <a:gd name="T0" fmla="*/ 0 w 2"/>
                  <a:gd name="T1" fmla="*/ 5 h 5"/>
                  <a:gd name="T2" fmla="*/ 2 w 2"/>
                  <a:gd name="T3" fmla="*/ 0 h 5"/>
                  <a:gd name="T4" fmla="*/ 0 w 2"/>
                  <a:gd name="T5" fmla="*/ 0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4" name="Freeform 377"/>
              <p:cNvSpPr>
                <a:spLocks noChangeAspect="1"/>
              </p:cNvSpPr>
              <p:nvPr/>
            </p:nvSpPr>
            <p:spPr bwMode="gray">
              <a:xfrm>
                <a:off x="1912" y="3661"/>
                <a:ext cx="22" cy="24"/>
              </a:xfrm>
              <a:custGeom>
                <a:avLst/>
                <a:gdLst>
                  <a:gd name="T0" fmla="*/ 22 w 22"/>
                  <a:gd name="T1" fmla="*/ 0 h 24"/>
                  <a:gd name="T2" fmla="*/ 22 w 22"/>
                  <a:gd name="T3" fmla="*/ 0 h 24"/>
                  <a:gd name="T4" fmla="*/ 0 w 22"/>
                  <a:gd name="T5" fmla="*/ 24 h 24"/>
                  <a:gd name="T6" fmla="*/ 22 w 22"/>
                  <a:gd name="T7" fmla="*/ 24 h 24"/>
                  <a:gd name="T8" fmla="*/ 22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0"/>
                    </a:moveTo>
                    <a:lnTo>
                      <a:pt x="22" y="0"/>
                    </a:lnTo>
                    <a:lnTo>
                      <a:pt x="0" y="24"/>
                    </a:lnTo>
                    <a:lnTo>
                      <a:pt x="22" y="24"/>
                    </a:lnTo>
                    <a:lnTo>
                      <a:pt x="2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5" name="Freeform 378"/>
              <p:cNvSpPr>
                <a:spLocks noChangeAspect="1"/>
              </p:cNvSpPr>
              <p:nvPr/>
            </p:nvSpPr>
            <p:spPr bwMode="gray">
              <a:xfrm>
                <a:off x="1955" y="3661"/>
                <a:ext cx="16" cy="19"/>
              </a:xfrm>
              <a:custGeom>
                <a:avLst/>
                <a:gdLst>
                  <a:gd name="T0" fmla="*/ 0 w 16"/>
                  <a:gd name="T1" fmla="*/ 19 h 19"/>
                  <a:gd name="T2" fmla="*/ 16 w 16"/>
                  <a:gd name="T3" fmla="*/ 0 h 19"/>
                  <a:gd name="T4" fmla="*/ 0 w 16"/>
                  <a:gd name="T5" fmla="*/ 0 h 19"/>
                  <a:gd name="T6" fmla="*/ 0 w 16"/>
                  <a:gd name="T7" fmla="*/ 19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lnTo>
                      <a:pt x="16" y="0"/>
                    </a:lnTo>
                    <a:lnTo>
                      <a:pt x="0" y="0"/>
                    </a:lnTo>
                    <a:lnTo>
                      <a:pt x="0" y="1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6" name="Freeform 379"/>
              <p:cNvSpPr>
                <a:spLocks noChangeAspect="1"/>
              </p:cNvSpPr>
              <p:nvPr/>
            </p:nvSpPr>
            <p:spPr bwMode="gray">
              <a:xfrm>
                <a:off x="1872" y="3718"/>
                <a:ext cx="10" cy="12"/>
              </a:xfrm>
              <a:custGeom>
                <a:avLst/>
                <a:gdLst>
                  <a:gd name="T0" fmla="*/ 10 w 10"/>
                  <a:gd name="T1" fmla="*/ 0 h 12"/>
                  <a:gd name="T2" fmla="*/ 0 w 10"/>
                  <a:gd name="T3" fmla="*/ 12 h 12"/>
                  <a:gd name="T4" fmla="*/ 10 w 10"/>
                  <a:gd name="T5" fmla="*/ 12 h 12"/>
                  <a:gd name="T6" fmla="*/ 10 w 10"/>
                  <a:gd name="T7" fmla="*/ 0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10" y="0"/>
                    </a:moveTo>
                    <a:lnTo>
                      <a:pt x="0" y="12"/>
                    </a:lnTo>
                    <a:lnTo>
                      <a:pt x="10" y="12"/>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7" name="Freeform 380"/>
              <p:cNvSpPr>
                <a:spLocks noChangeAspect="1"/>
              </p:cNvSpPr>
              <p:nvPr/>
            </p:nvSpPr>
            <p:spPr bwMode="gray">
              <a:xfrm>
                <a:off x="1903" y="3704"/>
                <a:ext cx="31" cy="26"/>
              </a:xfrm>
              <a:custGeom>
                <a:avLst/>
                <a:gdLst>
                  <a:gd name="T0" fmla="*/ 0 w 31"/>
                  <a:gd name="T1" fmla="*/ 26 h 26"/>
                  <a:gd name="T2" fmla="*/ 7 w 31"/>
                  <a:gd name="T3" fmla="*/ 26 h 26"/>
                  <a:gd name="T4" fmla="*/ 31 w 31"/>
                  <a:gd name="T5" fmla="*/ 0 h 26"/>
                  <a:gd name="T6" fmla="*/ 0 w 31"/>
                  <a:gd name="T7" fmla="*/ 0 h 26"/>
                  <a:gd name="T8" fmla="*/ 0 w 31"/>
                  <a:gd name="T9" fmla="*/ 2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26"/>
                    </a:moveTo>
                    <a:lnTo>
                      <a:pt x="7" y="26"/>
                    </a:lnTo>
                    <a:lnTo>
                      <a:pt x="31" y="0"/>
                    </a:lnTo>
                    <a:lnTo>
                      <a:pt x="0" y="0"/>
                    </a:lnTo>
                    <a:lnTo>
                      <a:pt x="0"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8" name="Freeform 381"/>
              <p:cNvSpPr>
                <a:spLocks noChangeAspect="1"/>
              </p:cNvSpPr>
              <p:nvPr/>
            </p:nvSpPr>
            <p:spPr bwMode="gray">
              <a:xfrm>
                <a:off x="1697" y="3491"/>
                <a:ext cx="31" cy="24"/>
              </a:xfrm>
              <a:custGeom>
                <a:avLst/>
                <a:gdLst>
                  <a:gd name="T0" fmla="*/ 31 w 31"/>
                  <a:gd name="T1" fmla="*/ 24 h 24"/>
                  <a:gd name="T2" fmla="*/ 31 w 31"/>
                  <a:gd name="T3" fmla="*/ 0 h 24"/>
                  <a:gd name="T4" fmla="*/ 7 w 31"/>
                  <a:gd name="T5" fmla="*/ 0 h 24"/>
                  <a:gd name="T6" fmla="*/ 0 w 31"/>
                  <a:gd name="T7" fmla="*/ 7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7" y="0"/>
                    </a:lnTo>
                    <a:lnTo>
                      <a:pt x="0" y="7"/>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89" name="Freeform 382"/>
              <p:cNvSpPr>
                <a:spLocks noChangeAspect="1"/>
              </p:cNvSpPr>
              <p:nvPr/>
            </p:nvSpPr>
            <p:spPr bwMode="gray">
              <a:xfrm>
                <a:off x="1749" y="3491"/>
                <a:ext cx="31" cy="24"/>
              </a:xfrm>
              <a:custGeom>
                <a:avLst/>
                <a:gdLst>
                  <a:gd name="T0" fmla="*/ 0 w 31"/>
                  <a:gd name="T1" fmla="*/ 0 h 24"/>
                  <a:gd name="T2" fmla="*/ 0 w 31"/>
                  <a:gd name="T3" fmla="*/ 24 h 24"/>
                  <a:gd name="T4" fmla="*/ 10 w 31"/>
                  <a:gd name="T5" fmla="*/ 24 h 24"/>
                  <a:gd name="T6" fmla="*/ 31 w 31"/>
                  <a:gd name="T7" fmla="*/ 3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10" y="24"/>
                    </a:lnTo>
                    <a:lnTo>
                      <a:pt x="31" y="3"/>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0" name="Freeform 383"/>
              <p:cNvSpPr>
                <a:spLocks noChangeAspect="1"/>
              </p:cNvSpPr>
              <p:nvPr/>
            </p:nvSpPr>
            <p:spPr bwMode="gray">
              <a:xfrm>
                <a:off x="1697" y="3534"/>
                <a:ext cx="31" cy="23"/>
              </a:xfrm>
              <a:custGeom>
                <a:avLst/>
                <a:gdLst>
                  <a:gd name="T0" fmla="*/ 0 w 31"/>
                  <a:gd name="T1" fmla="*/ 0 h 23"/>
                  <a:gd name="T2" fmla="*/ 0 w 31"/>
                  <a:gd name="T3" fmla="*/ 23 h 23"/>
                  <a:gd name="T4" fmla="*/ 24 w 31"/>
                  <a:gd name="T5" fmla="*/ 23 h 23"/>
                  <a:gd name="T6" fmla="*/ 31 w 31"/>
                  <a:gd name="T7" fmla="*/ 16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24" y="23"/>
                    </a:lnTo>
                    <a:lnTo>
                      <a:pt x="31" y="16"/>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1" name="Freeform 384"/>
              <p:cNvSpPr>
                <a:spLocks noChangeAspect="1"/>
              </p:cNvSpPr>
              <p:nvPr/>
            </p:nvSpPr>
            <p:spPr bwMode="gray">
              <a:xfrm>
                <a:off x="1697" y="3576"/>
                <a:ext cx="7" cy="7"/>
              </a:xfrm>
              <a:custGeom>
                <a:avLst/>
                <a:gdLst>
                  <a:gd name="T0" fmla="*/ 0 w 7"/>
                  <a:gd name="T1" fmla="*/ 7 h 7"/>
                  <a:gd name="T2" fmla="*/ 7 w 7"/>
                  <a:gd name="T3" fmla="*/ 0 h 7"/>
                  <a:gd name="T4" fmla="*/ 0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0"/>
                    </a:lnTo>
                    <a:lnTo>
                      <a:pt x="0" y="0"/>
                    </a:lnTo>
                    <a:lnTo>
                      <a:pt x="0" y="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2" name="Freeform 385"/>
              <p:cNvSpPr>
                <a:spLocks noChangeAspect="1"/>
              </p:cNvSpPr>
              <p:nvPr/>
            </p:nvSpPr>
            <p:spPr bwMode="gray">
              <a:xfrm>
                <a:off x="1648" y="3534"/>
                <a:ext cx="28" cy="23"/>
              </a:xfrm>
              <a:custGeom>
                <a:avLst/>
                <a:gdLst>
                  <a:gd name="T0" fmla="*/ 28 w 28"/>
                  <a:gd name="T1" fmla="*/ 23 h 23"/>
                  <a:gd name="T2" fmla="*/ 28 w 28"/>
                  <a:gd name="T3" fmla="*/ 0 h 23"/>
                  <a:gd name="T4" fmla="*/ 19 w 28"/>
                  <a:gd name="T5" fmla="*/ 0 h 23"/>
                  <a:gd name="T6" fmla="*/ 0 w 28"/>
                  <a:gd name="T7" fmla="*/ 21 h 23"/>
                  <a:gd name="T8" fmla="*/ 0 w 28"/>
                  <a:gd name="T9" fmla="*/ 23 h 23"/>
                  <a:gd name="T10" fmla="*/ 28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28" y="23"/>
                    </a:moveTo>
                    <a:lnTo>
                      <a:pt x="28" y="0"/>
                    </a:lnTo>
                    <a:lnTo>
                      <a:pt x="19" y="0"/>
                    </a:lnTo>
                    <a:lnTo>
                      <a:pt x="0" y="21"/>
                    </a:lnTo>
                    <a:lnTo>
                      <a:pt x="0" y="23"/>
                    </a:lnTo>
                    <a:lnTo>
                      <a:pt x="28" y="2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3" name="Freeform 386"/>
              <p:cNvSpPr>
                <a:spLocks noChangeAspect="1"/>
              </p:cNvSpPr>
              <p:nvPr/>
            </p:nvSpPr>
            <p:spPr bwMode="gray">
              <a:xfrm>
                <a:off x="1605" y="3579"/>
                <a:ext cx="19" cy="21"/>
              </a:xfrm>
              <a:custGeom>
                <a:avLst/>
                <a:gdLst>
                  <a:gd name="T0" fmla="*/ 19 w 19"/>
                  <a:gd name="T1" fmla="*/ 0 h 21"/>
                  <a:gd name="T2" fmla="*/ 0 w 19"/>
                  <a:gd name="T3" fmla="*/ 21 h 21"/>
                  <a:gd name="T4" fmla="*/ 19 w 19"/>
                  <a:gd name="T5" fmla="*/ 21 h 21"/>
                  <a:gd name="T6" fmla="*/ 19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0"/>
                    </a:moveTo>
                    <a:lnTo>
                      <a:pt x="0" y="21"/>
                    </a:lnTo>
                    <a:lnTo>
                      <a:pt x="19" y="21"/>
                    </a:lnTo>
                    <a:lnTo>
                      <a:pt x="1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4" name="Rectangle 387"/>
              <p:cNvSpPr>
                <a:spLocks noChangeAspect="1" noChangeArrowheads="1"/>
              </p:cNvSpPr>
              <p:nvPr/>
            </p:nvSpPr>
            <p:spPr bwMode="gray">
              <a:xfrm>
                <a:off x="1648" y="3576"/>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495" name="Rectangle 388"/>
              <p:cNvSpPr>
                <a:spLocks noChangeAspect="1" noChangeArrowheads="1"/>
              </p:cNvSpPr>
              <p:nvPr/>
            </p:nvSpPr>
            <p:spPr bwMode="gray">
              <a:xfrm>
                <a:off x="1596" y="3619"/>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496" name="Freeform 389"/>
              <p:cNvSpPr>
                <a:spLocks noChangeAspect="1"/>
              </p:cNvSpPr>
              <p:nvPr/>
            </p:nvSpPr>
            <p:spPr bwMode="gray">
              <a:xfrm>
                <a:off x="1648" y="3619"/>
                <a:ext cx="16" cy="21"/>
              </a:xfrm>
              <a:custGeom>
                <a:avLst/>
                <a:gdLst>
                  <a:gd name="T0" fmla="*/ 0 w 16"/>
                  <a:gd name="T1" fmla="*/ 0 h 21"/>
                  <a:gd name="T2" fmla="*/ 0 w 16"/>
                  <a:gd name="T3" fmla="*/ 21 h 21"/>
                  <a:gd name="T4" fmla="*/ 16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0"/>
                    </a:moveTo>
                    <a:lnTo>
                      <a:pt x="0" y="21"/>
                    </a:lnTo>
                    <a:lnTo>
                      <a:pt x="16"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7" name="Freeform 390"/>
              <p:cNvSpPr>
                <a:spLocks noChangeAspect="1"/>
              </p:cNvSpPr>
              <p:nvPr/>
            </p:nvSpPr>
            <p:spPr bwMode="gray">
              <a:xfrm>
                <a:off x="1596" y="3661"/>
                <a:ext cx="28" cy="24"/>
              </a:xfrm>
              <a:custGeom>
                <a:avLst/>
                <a:gdLst>
                  <a:gd name="T0" fmla="*/ 0 w 28"/>
                  <a:gd name="T1" fmla="*/ 0 h 24"/>
                  <a:gd name="T2" fmla="*/ 0 w 28"/>
                  <a:gd name="T3" fmla="*/ 24 h 24"/>
                  <a:gd name="T4" fmla="*/ 9 w 28"/>
                  <a:gd name="T5" fmla="*/ 24 h 24"/>
                  <a:gd name="T6" fmla="*/ 28 w 28"/>
                  <a:gd name="T7" fmla="*/ 3 h 24"/>
                  <a:gd name="T8" fmla="*/ 28 w 28"/>
                  <a:gd name="T9" fmla="*/ 0 h 24"/>
                  <a:gd name="T10" fmla="*/ 0 w 28"/>
                  <a:gd name="T11" fmla="*/ 0 h 24"/>
                  <a:gd name="T12" fmla="*/ 0 60000 65536"/>
                  <a:gd name="T13" fmla="*/ 0 60000 65536"/>
                  <a:gd name="T14" fmla="*/ 0 60000 65536"/>
                  <a:gd name="T15" fmla="*/ 0 60000 65536"/>
                  <a:gd name="T16" fmla="*/ 0 60000 65536"/>
                  <a:gd name="T17" fmla="*/ 0 60000 65536"/>
                  <a:gd name="T18" fmla="*/ 0 w 28"/>
                  <a:gd name="T19" fmla="*/ 0 h 24"/>
                  <a:gd name="T20" fmla="*/ 28 w 2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 h="24">
                    <a:moveTo>
                      <a:pt x="0" y="0"/>
                    </a:moveTo>
                    <a:lnTo>
                      <a:pt x="0" y="24"/>
                    </a:lnTo>
                    <a:lnTo>
                      <a:pt x="9" y="24"/>
                    </a:lnTo>
                    <a:lnTo>
                      <a:pt x="28" y="3"/>
                    </a:lnTo>
                    <a:lnTo>
                      <a:pt x="28"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8" name="Freeform 391"/>
              <p:cNvSpPr>
                <a:spLocks noChangeAspect="1"/>
              </p:cNvSpPr>
              <p:nvPr/>
            </p:nvSpPr>
            <p:spPr bwMode="gray">
              <a:xfrm>
                <a:off x="1905" y="3491"/>
                <a:ext cx="29" cy="24"/>
              </a:xfrm>
              <a:custGeom>
                <a:avLst/>
                <a:gdLst>
                  <a:gd name="T0" fmla="*/ 29 w 29"/>
                  <a:gd name="T1" fmla="*/ 0 h 24"/>
                  <a:gd name="T2" fmla="*/ 21 w 29"/>
                  <a:gd name="T3" fmla="*/ 0 h 24"/>
                  <a:gd name="T4" fmla="*/ 0 w 29"/>
                  <a:gd name="T5" fmla="*/ 24 h 24"/>
                  <a:gd name="T6" fmla="*/ 29 w 29"/>
                  <a:gd name="T7" fmla="*/ 24 h 24"/>
                  <a:gd name="T8" fmla="*/ 29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0"/>
                    </a:moveTo>
                    <a:lnTo>
                      <a:pt x="21" y="0"/>
                    </a:lnTo>
                    <a:lnTo>
                      <a:pt x="0" y="24"/>
                    </a:lnTo>
                    <a:lnTo>
                      <a:pt x="29" y="24"/>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499" name="Rectangle 392"/>
              <p:cNvSpPr>
                <a:spLocks noChangeAspect="1" noChangeArrowheads="1"/>
              </p:cNvSpPr>
              <p:nvPr/>
            </p:nvSpPr>
            <p:spPr bwMode="gray">
              <a:xfrm>
                <a:off x="1955" y="3491"/>
                <a:ext cx="31"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00" name="Freeform 393"/>
              <p:cNvSpPr>
                <a:spLocks noChangeAspect="1"/>
              </p:cNvSpPr>
              <p:nvPr/>
            </p:nvSpPr>
            <p:spPr bwMode="gray">
              <a:xfrm>
                <a:off x="2007" y="349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1" name="Freeform 394"/>
              <p:cNvSpPr>
                <a:spLocks noChangeAspect="1"/>
              </p:cNvSpPr>
              <p:nvPr/>
            </p:nvSpPr>
            <p:spPr bwMode="gray">
              <a:xfrm>
                <a:off x="1867" y="3541"/>
                <a:ext cx="15" cy="16"/>
              </a:xfrm>
              <a:custGeom>
                <a:avLst/>
                <a:gdLst>
                  <a:gd name="T0" fmla="*/ 15 w 15"/>
                  <a:gd name="T1" fmla="*/ 0 h 16"/>
                  <a:gd name="T2" fmla="*/ 0 w 15"/>
                  <a:gd name="T3" fmla="*/ 16 h 16"/>
                  <a:gd name="T4" fmla="*/ 15 w 15"/>
                  <a:gd name="T5" fmla="*/ 16 h 16"/>
                  <a:gd name="T6" fmla="*/ 15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15" y="0"/>
                    </a:moveTo>
                    <a:lnTo>
                      <a:pt x="0" y="16"/>
                    </a:lnTo>
                    <a:lnTo>
                      <a:pt x="15" y="16"/>
                    </a:lnTo>
                    <a:lnTo>
                      <a:pt x="1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2" name="Rectangle 395"/>
              <p:cNvSpPr>
                <a:spLocks noChangeAspect="1" noChangeArrowheads="1"/>
              </p:cNvSpPr>
              <p:nvPr/>
            </p:nvSpPr>
            <p:spPr bwMode="gray">
              <a:xfrm>
                <a:off x="1903" y="3534"/>
                <a:ext cx="31" cy="2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03" name="Freeform 396"/>
              <p:cNvSpPr>
                <a:spLocks noChangeAspect="1"/>
              </p:cNvSpPr>
              <p:nvPr/>
            </p:nvSpPr>
            <p:spPr bwMode="gray">
              <a:xfrm>
                <a:off x="1955" y="3534"/>
                <a:ext cx="31" cy="23"/>
              </a:xfrm>
              <a:custGeom>
                <a:avLst/>
                <a:gdLst>
                  <a:gd name="T0" fmla="*/ 0 w 31"/>
                  <a:gd name="T1" fmla="*/ 0 h 23"/>
                  <a:gd name="T2" fmla="*/ 0 w 31"/>
                  <a:gd name="T3" fmla="*/ 23 h 23"/>
                  <a:gd name="T4" fmla="*/ 14 w 31"/>
                  <a:gd name="T5" fmla="*/ 23 h 23"/>
                  <a:gd name="T6" fmla="*/ 31 w 31"/>
                  <a:gd name="T7" fmla="*/ 7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14" y="23"/>
                    </a:lnTo>
                    <a:lnTo>
                      <a:pt x="31" y="7"/>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4" name="Rectangle 397"/>
              <p:cNvSpPr>
                <a:spLocks noChangeAspect="1" noChangeArrowheads="1"/>
              </p:cNvSpPr>
              <p:nvPr/>
            </p:nvSpPr>
            <p:spPr bwMode="gray">
              <a:xfrm>
                <a:off x="1853" y="3576"/>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05" name="Freeform 398"/>
              <p:cNvSpPr>
                <a:spLocks noChangeAspect="1"/>
              </p:cNvSpPr>
              <p:nvPr/>
            </p:nvSpPr>
            <p:spPr bwMode="gray">
              <a:xfrm>
                <a:off x="1903" y="3576"/>
                <a:ext cx="31" cy="24"/>
              </a:xfrm>
              <a:custGeom>
                <a:avLst/>
                <a:gdLst>
                  <a:gd name="T0" fmla="*/ 0 w 31"/>
                  <a:gd name="T1" fmla="*/ 0 h 24"/>
                  <a:gd name="T2" fmla="*/ 0 w 31"/>
                  <a:gd name="T3" fmla="*/ 24 h 24"/>
                  <a:gd name="T4" fmla="*/ 28 w 31"/>
                  <a:gd name="T5" fmla="*/ 24 h 24"/>
                  <a:gd name="T6" fmla="*/ 31 w 31"/>
                  <a:gd name="T7" fmla="*/ 22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28" y="24"/>
                    </a:lnTo>
                    <a:lnTo>
                      <a:pt x="31" y="22"/>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6" name="Rectangle 399"/>
              <p:cNvSpPr>
                <a:spLocks noChangeAspect="1" noChangeArrowheads="1"/>
              </p:cNvSpPr>
              <p:nvPr/>
            </p:nvSpPr>
            <p:spPr bwMode="gray">
              <a:xfrm>
                <a:off x="1853" y="3619"/>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07" name="Freeform 400"/>
              <p:cNvSpPr>
                <a:spLocks noChangeAspect="1"/>
              </p:cNvSpPr>
              <p:nvPr/>
            </p:nvSpPr>
            <p:spPr bwMode="gray">
              <a:xfrm>
                <a:off x="1903" y="3619"/>
                <a:ext cx="9" cy="12"/>
              </a:xfrm>
              <a:custGeom>
                <a:avLst/>
                <a:gdLst>
                  <a:gd name="T0" fmla="*/ 0 w 9"/>
                  <a:gd name="T1" fmla="*/ 12 h 12"/>
                  <a:gd name="T2" fmla="*/ 9 w 9"/>
                  <a:gd name="T3" fmla="*/ 0 h 12"/>
                  <a:gd name="T4" fmla="*/ 0 w 9"/>
                  <a:gd name="T5" fmla="*/ 0 h 12"/>
                  <a:gd name="T6" fmla="*/ 0 w 9"/>
                  <a:gd name="T7" fmla="*/ 12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12"/>
                    </a:moveTo>
                    <a:lnTo>
                      <a:pt x="9" y="0"/>
                    </a:lnTo>
                    <a:lnTo>
                      <a:pt x="0" y="0"/>
                    </a:lnTo>
                    <a:lnTo>
                      <a:pt x="0" y="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8" name="Freeform 401"/>
              <p:cNvSpPr>
                <a:spLocks noChangeAspect="1"/>
              </p:cNvSpPr>
              <p:nvPr/>
            </p:nvSpPr>
            <p:spPr bwMode="gray">
              <a:xfrm>
                <a:off x="1853" y="366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09" name="Freeform 402"/>
              <p:cNvSpPr>
                <a:spLocks noChangeAspect="1"/>
              </p:cNvSpPr>
              <p:nvPr/>
            </p:nvSpPr>
            <p:spPr bwMode="gray">
              <a:xfrm>
                <a:off x="1801" y="3619"/>
                <a:ext cx="29" cy="24"/>
              </a:xfrm>
              <a:custGeom>
                <a:avLst/>
                <a:gdLst>
                  <a:gd name="T0" fmla="*/ 29 w 29"/>
                  <a:gd name="T1" fmla="*/ 24 h 24"/>
                  <a:gd name="T2" fmla="*/ 29 w 29"/>
                  <a:gd name="T3" fmla="*/ 0 h 24"/>
                  <a:gd name="T4" fmla="*/ 10 w 29"/>
                  <a:gd name="T5" fmla="*/ 0 h 24"/>
                  <a:gd name="T6" fmla="*/ 0 w 29"/>
                  <a:gd name="T7" fmla="*/ 12 h 24"/>
                  <a:gd name="T8" fmla="*/ 0 w 29"/>
                  <a:gd name="T9" fmla="*/ 24 h 24"/>
                  <a:gd name="T10" fmla="*/ 29 w 29"/>
                  <a:gd name="T11" fmla="*/ 24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24"/>
                    </a:moveTo>
                    <a:lnTo>
                      <a:pt x="29" y="0"/>
                    </a:lnTo>
                    <a:lnTo>
                      <a:pt x="10" y="0"/>
                    </a:lnTo>
                    <a:lnTo>
                      <a:pt x="0" y="12"/>
                    </a:lnTo>
                    <a:lnTo>
                      <a:pt x="0" y="24"/>
                    </a:lnTo>
                    <a:lnTo>
                      <a:pt x="2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10" name="Freeform 403"/>
              <p:cNvSpPr>
                <a:spLocks noChangeAspect="1"/>
              </p:cNvSpPr>
              <p:nvPr/>
            </p:nvSpPr>
            <p:spPr bwMode="gray">
              <a:xfrm>
                <a:off x="1752" y="3661"/>
                <a:ext cx="28" cy="24"/>
              </a:xfrm>
              <a:custGeom>
                <a:avLst/>
                <a:gdLst>
                  <a:gd name="T0" fmla="*/ 28 w 28"/>
                  <a:gd name="T1" fmla="*/ 0 h 24"/>
                  <a:gd name="T2" fmla="*/ 21 w 28"/>
                  <a:gd name="T3" fmla="*/ 0 h 24"/>
                  <a:gd name="T4" fmla="*/ 0 w 28"/>
                  <a:gd name="T5" fmla="*/ 24 h 24"/>
                  <a:gd name="T6" fmla="*/ 28 w 28"/>
                  <a:gd name="T7" fmla="*/ 24 h 24"/>
                  <a:gd name="T8" fmla="*/ 28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0"/>
                    </a:moveTo>
                    <a:lnTo>
                      <a:pt x="21" y="0"/>
                    </a:lnTo>
                    <a:lnTo>
                      <a:pt x="0" y="24"/>
                    </a:lnTo>
                    <a:lnTo>
                      <a:pt x="28" y="24"/>
                    </a:lnTo>
                    <a:lnTo>
                      <a:pt x="28"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11" name="Rectangle 404"/>
              <p:cNvSpPr>
                <a:spLocks noChangeAspect="1" noChangeArrowheads="1"/>
              </p:cNvSpPr>
              <p:nvPr/>
            </p:nvSpPr>
            <p:spPr bwMode="gray">
              <a:xfrm>
                <a:off x="1801" y="3661"/>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12" name="Freeform 405"/>
              <p:cNvSpPr>
                <a:spLocks noChangeAspect="1"/>
              </p:cNvSpPr>
              <p:nvPr/>
            </p:nvSpPr>
            <p:spPr bwMode="gray">
              <a:xfrm>
                <a:off x="1711" y="3711"/>
                <a:ext cx="17" cy="19"/>
              </a:xfrm>
              <a:custGeom>
                <a:avLst/>
                <a:gdLst>
                  <a:gd name="T0" fmla="*/ 17 w 17"/>
                  <a:gd name="T1" fmla="*/ 0 h 19"/>
                  <a:gd name="T2" fmla="*/ 0 w 17"/>
                  <a:gd name="T3" fmla="*/ 19 h 19"/>
                  <a:gd name="T4" fmla="*/ 17 w 17"/>
                  <a:gd name="T5" fmla="*/ 19 h 19"/>
                  <a:gd name="T6" fmla="*/ 17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7" y="0"/>
                    </a:moveTo>
                    <a:lnTo>
                      <a:pt x="0" y="19"/>
                    </a:lnTo>
                    <a:lnTo>
                      <a:pt x="17" y="19"/>
                    </a:lnTo>
                    <a:lnTo>
                      <a:pt x="1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sp>
            <p:nvSpPr>
              <p:cNvPr id="13513" name="Rectangle 406"/>
              <p:cNvSpPr>
                <a:spLocks noChangeAspect="1" noChangeArrowheads="1"/>
              </p:cNvSpPr>
              <p:nvPr/>
            </p:nvSpPr>
            <p:spPr bwMode="gray">
              <a:xfrm>
                <a:off x="1749" y="3704"/>
                <a:ext cx="31" cy="2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514" name="Freeform 407"/>
              <p:cNvSpPr>
                <a:spLocks noChangeAspect="1"/>
              </p:cNvSpPr>
              <p:nvPr/>
            </p:nvSpPr>
            <p:spPr bwMode="gray">
              <a:xfrm>
                <a:off x="1801" y="3704"/>
                <a:ext cx="29" cy="26"/>
              </a:xfrm>
              <a:custGeom>
                <a:avLst/>
                <a:gdLst>
                  <a:gd name="T0" fmla="*/ 0 w 29"/>
                  <a:gd name="T1" fmla="*/ 0 h 26"/>
                  <a:gd name="T2" fmla="*/ 0 w 29"/>
                  <a:gd name="T3" fmla="*/ 26 h 26"/>
                  <a:gd name="T4" fmla="*/ 12 w 29"/>
                  <a:gd name="T5" fmla="*/ 26 h 26"/>
                  <a:gd name="T6" fmla="*/ 29 w 29"/>
                  <a:gd name="T7" fmla="*/ 7 h 26"/>
                  <a:gd name="T8" fmla="*/ 29 w 29"/>
                  <a:gd name="T9" fmla="*/ 0 h 26"/>
                  <a:gd name="T10" fmla="*/ 0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0" y="0"/>
                    </a:moveTo>
                    <a:lnTo>
                      <a:pt x="0" y="26"/>
                    </a:lnTo>
                    <a:lnTo>
                      <a:pt x="12" y="26"/>
                    </a:lnTo>
                    <a:lnTo>
                      <a:pt x="29" y="7"/>
                    </a:lnTo>
                    <a:lnTo>
                      <a:pt x="29"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endParaRPr lang="ja-JP" altLang="en-US"/>
              </a:p>
            </p:txBody>
          </p:sp>
        </p:grpSp>
      </p:grpSp>
      <p:grpSp>
        <p:nvGrpSpPr>
          <p:cNvPr id="13402" name="Group 25"/>
          <p:cNvGrpSpPr>
            <a:grpSpLocks/>
          </p:cNvGrpSpPr>
          <p:nvPr/>
        </p:nvGrpSpPr>
        <p:grpSpPr bwMode="auto">
          <a:xfrm>
            <a:off x="9378701" y="5789621"/>
            <a:ext cx="408184" cy="255587"/>
            <a:chOff x="1850" y="2911"/>
            <a:chExt cx="883" cy="555"/>
          </a:xfrm>
        </p:grpSpPr>
        <p:sp>
          <p:nvSpPr>
            <p:cNvPr id="13473" name="Freeform 26"/>
            <p:cNvSpPr>
              <a:spLocks noChangeAspect="1"/>
            </p:cNvSpPr>
            <p:nvPr/>
          </p:nvSpPr>
          <p:spPr bwMode="gray">
            <a:xfrm>
              <a:off x="1850" y="2911"/>
              <a:ext cx="883" cy="555"/>
            </a:xfrm>
            <a:custGeom>
              <a:avLst/>
              <a:gdLst>
                <a:gd name="T0" fmla="*/ 883 w 883"/>
                <a:gd name="T1" fmla="*/ 37 h 555"/>
                <a:gd name="T2" fmla="*/ 833 w 883"/>
                <a:gd name="T3" fmla="*/ 37 h 555"/>
                <a:gd name="T4" fmla="*/ 833 w 883"/>
                <a:gd name="T5" fmla="*/ 0 h 555"/>
                <a:gd name="T6" fmla="*/ 49 w 883"/>
                <a:gd name="T7" fmla="*/ 0 h 555"/>
                <a:gd name="T8" fmla="*/ 49 w 883"/>
                <a:gd name="T9" fmla="*/ 37 h 555"/>
                <a:gd name="T10" fmla="*/ 0 w 883"/>
                <a:gd name="T11" fmla="*/ 37 h 555"/>
                <a:gd name="T12" fmla="*/ 0 w 883"/>
                <a:gd name="T13" fmla="*/ 241 h 555"/>
                <a:gd name="T14" fmla="*/ 49 w 883"/>
                <a:gd name="T15" fmla="*/ 241 h 555"/>
                <a:gd name="T16" fmla="*/ 49 w 883"/>
                <a:gd name="T17" fmla="*/ 555 h 555"/>
                <a:gd name="T18" fmla="*/ 833 w 883"/>
                <a:gd name="T19" fmla="*/ 555 h 555"/>
                <a:gd name="T20" fmla="*/ 833 w 883"/>
                <a:gd name="T21" fmla="*/ 241 h 555"/>
                <a:gd name="T22" fmla="*/ 883 w 883"/>
                <a:gd name="T23" fmla="*/ 241 h 555"/>
                <a:gd name="T24" fmla="*/ 883 w 883"/>
                <a:gd name="T25" fmla="*/ 37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3"/>
                <a:gd name="T40" fmla="*/ 0 h 555"/>
                <a:gd name="T41" fmla="*/ 883 w 883"/>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3" h="555">
                  <a:moveTo>
                    <a:pt x="883" y="37"/>
                  </a:moveTo>
                  <a:lnTo>
                    <a:pt x="833" y="37"/>
                  </a:lnTo>
                  <a:lnTo>
                    <a:pt x="833" y="0"/>
                  </a:lnTo>
                  <a:lnTo>
                    <a:pt x="49" y="0"/>
                  </a:lnTo>
                  <a:lnTo>
                    <a:pt x="49" y="37"/>
                  </a:lnTo>
                  <a:lnTo>
                    <a:pt x="0" y="37"/>
                  </a:lnTo>
                  <a:lnTo>
                    <a:pt x="0" y="241"/>
                  </a:lnTo>
                  <a:lnTo>
                    <a:pt x="49" y="241"/>
                  </a:lnTo>
                  <a:lnTo>
                    <a:pt x="49" y="555"/>
                  </a:lnTo>
                  <a:lnTo>
                    <a:pt x="833" y="555"/>
                  </a:lnTo>
                  <a:lnTo>
                    <a:pt x="833" y="241"/>
                  </a:lnTo>
                  <a:lnTo>
                    <a:pt x="883" y="241"/>
                  </a:lnTo>
                  <a:lnTo>
                    <a:pt x="883" y="37"/>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74" name="Freeform 27"/>
            <p:cNvSpPr>
              <a:spLocks noChangeAspect="1" noEditPoints="1"/>
            </p:cNvSpPr>
            <p:nvPr/>
          </p:nvSpPr>
          <p:spPr bwMode="gray">
            <a:xfrm>
              <a:off x="1866" y="2974"/>
              <a:ext cx="850" cy="170"/>
            </a:xfrm>
            <a:custGeom>
              <a:avLst/>
              <a:gdLst>
                <a:gd name="T0" fmla="*/ 2147483647 w 360"/>
                <a:gd name="T1" fmla="*/ 198819614 h 72"/>
                <a:gd name="T2" fmla="*/ 2147483647 w 360"/>
                <a:gd name="T3" fmla="*/ 198819614 h 72"/>
                <a:gd name="T4" fmla="*/ 2147483647 w 360"/>
                <a:gd name="T5" fmla="*/ 0 h 72"/>
                <a:gd name="T6" fmla="*/ 0 w 360"/>
                <a:gd name="T7" fmla="*/ 0 h 72"/>
                <a:gd name="T8" fmla="*/ 0 w 360"/>
                <a:gd name="T9" fmla="*/ 198819614 h 72"/>
                <a:gd name="T10" fmla="*/ 1030857860 w 360"/>
                <a:gd name="T11" fmla="*/ 198819614 h 72"/>
                <a:gd name="T12" fmla="*/ 1030857860 w 360"/>
                <a:gd name="T13" fmla="*/ 687432827 h 72"/>
                <a:gd name="T14" fmla="*/ 0 w 360"/>
                <a:gd name="T15" fmla="*/ 687432827 h 72"/>
                <a:gd name="T16" fmla="*/ 0 w 360"/>
                <a:gd name="T17" fmla="*/ 883430883 h 72"/>
                <a:gd name="T18" fmla="*/ 2147483647 w 360"/>
                <a:gd name="T19" fmla="*/ 883430883 h 72"/>
                <a:gd name="T20" fmla="*/ 2147483647 w 360"/>
                <a:gd name="T21" fmla="*/ 687432827 h 72"/>
                <a:gd name="T22" fmla="*/ 2147483647 w 360"/>
                <a:gd name="T23" fmla="*/ 687432827 h 72"/>
                <a:gd name="T24" fmla="*/ 2147483647 w 360"/>
                <a:gd name="T25" fmla="*/ 198819614 h 72"/>
                <a:gd name="T26" fmla="*/ 2147483647 w 360"/>
                <a:gd name="T27" fmla="*/ 687432827 h 72"/>
                <a:gd name="T28" fmla="*/ 1118597178 w 360"/>
                <a:gd name="T29" fmla="*/ 687432827 h 72"/>
                <a:gd name="T30" fmla="*/ 1118597178 w 360"/>
                <a:gd name="T31" fmla="*/ 198819614 h 72"/>
                <a:gd name="T32" fmla="*/ 2147483647 w 360"/>
                <a:gd name="T33" fmla="*/ 198819614 h 72"/>
                <a:gd name="T34" fmla="*/ 2147483647 w 360"/>
                <a:gd name="T35" fmla="*/ 687432827 h 72"/>
                <a:gd name="T36" fmla="*/ 2147483647 w 360"/>
                <a:gd name="T37" fmla="*/ 687432827 h 72"/>
                <a:gd name="T38" fmla="*/ 2147483647 w 360"/>
                <a:gd name="T39" fmla="*/ 687432827 h 72"/>
                <a:gd name="T40" fmla="*/ 2147483647 w 360"/>
                <a:gd name="T41" fmla="*/ 198819614 h 72"/>
                <a:gd name="T42" fmla="*/ 2147483647 w 360"/>
                <a:gd name="T43" fmla="*/ 198819614 h 72"/>
                <a:gd name="T44" fmla="*/ 2147483647 w 360"/>
                <a:gd name="T45" fmla="*/ 68743282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72"/>
                <a:gd name="T71" fmla="*/ 360 w 36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72">
                  <a:moveTo>
                    <a:pt x="275" y="16"/>
                  </a:moveTo>
                  <a:cubicBezTo>
                    <a:pt x="360" y="16"/>
                    <a:pt x="360" y="16"/>
                    <a:pt x="360" y="16"/>
                  </a:cubicBezTo>
                  <a:cubicBezTo>
                    <a:pt x="360" y="8"/>
                    <a:pt x="360" y="2"/>
                    <a:pt x="360" y="0"/>
                  </a:cubicBezTo>
                  <a:cubicBezTo>
                    <a:pt x="353" y="0"/>
                    <a:pt x="7" y="0"/>
                    <a:pt x="0" y="0"/>
                  </a:cubicBezTo>
                  <a:cubicBezTo>
                    <a:pt x="0" y="2"/>
                    <a:pt x="0" y="8"/>
                    <a:pt x="0" y="16"/>
                  </a:cubicBezTo>
                  <a:cubicBezTo>
                    <a:pt x="84" y="16"/>
                    <a:pt x="84" y="16"/>
                    <a:pt x="84" y="16"/>
                  </a:cubicBezTo>
                  <a:cubicBezTo>
                    <a:pt x="84" y="56"/>
                    <a:pt x="84" y="56"/>
                    <a:pt x="84" y="56"/>
                  </a:cubicBezTo>
                  <a:cubicBezTo>
                    <a:pt x="0" y="56"/>
                    <a:pt x="0" y="56"/>
                    <a:pt x="0" y="56"/>
                  </a:cubicBezTo>
                  <a:cubicBezTo>
                    <a:pt x="0" y="64"/>
                    <a:pt x="0" y="70"/>
                    <a:pt x="0" y="72"/>
                  </a:cubicBezTo>
                  <a:cubicBezTo>
                    <a:pt x="7" y="72"/>
                    <a:pt x="353" y="72"/>
                    <a:pt x="360" y="72"/>
                  </a:cubicBezTo>
                  <a:cubicBezTo>
                    <a:pt x="360" y="70"/>
                    <a:pt x="360" y="64"/>
                    <a:pt x="360" y="56"/>
                  </a:cubicBezTo>
                  <a:cubicBezTo>
                    <a:pt x="275" y="56"/>
                    <a:pt x="275" y="56"/>
                    <a:pt x="275" y="56"/>
                  </a:cubicBezTo>
                  <a:lnTo>
                    <a:pt x="275" y="16"/>
                  </a:lnTo>
                  <a:close/>
                  <a:moveTo>
                    <a:pt x="176" y="56"/>
                  </a:moveTo>
                  <a:cubicBezTo>
                    <a:pt x="91" y="56"/>
                    <a:pt x="91" y="56"/>
                    <a:pt x="91" y="56"/>
                  </a:cubicBezTo>
                  <a:cubicBezTo>
                    <a:pt x="91" y="16"/>
                    <a:pt x="91" y="16"/>
                    <a:pt x="91" y="16"/>
                  </a:cubicBezTo>
                  <a:cubicBezTo>
                    <a:pt x="176" y="16"/>
                    <a:pt x="176" y="16"/>
                    <a:pt x="176" y="16"/>
                  </a:cubicBezTo>
                  <a:lnTo>
                    <a:pt x="176" y="56"/>
                  </a:lnTo>
                  <a:close/>
                  <a:moveTo>
                    <a:pt x="268" y="56"/>
                  </a:moveTo>
                  <a:cubicBezTo>
                    <a:pt x="183" y="56"/>
                    <a:pt x="183" y="56"/>
                    <a:pt x="183" y="56"/>
                  </a:cubicBezTo>
                  <a:cubicBezTo>
                    <a:pt x="183" y="16"/>
                    <a:pt x="183" y="16"/>
                    <a:pt x="183" y="16"/>
                  </a:cubicBezTo>
                  <a:cubicBezTo>
                    <a:pt x="268" y="16"/>
                    <a:pt x="268" y="16"/>
                    <a:pt x="268" y="16"/>
                  </a:cubicBezTo>
                  <a:lnTo>
                    <a:pt x="268" y="5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3475" name="Group 28"/>
            <p:cNvGrpSpPr>
              <a:grpSpLocks/>
            </p:cNvGrpSpPr>
            <p:nvPr/>
          </p:nvGrpSpPr>
          <p:grpSpPr bwMode="auto">
            <a:xfrm>
              <a:off x="2079" y="3187"/>
              <a:ext cx="425" cy="279"/>
              <a:chOff x="835" y="3187"/>
              <a:chExt cx="425" cy="279"/>
            </a:xfrm>
          </p:grpSpPr>
          <p:sp>
            <p:nvSpPr>
              <p:cNvPr id="13476" name="Rectangle 29"/>
              <p:cNvSpPr>
                <a:spLocks noChangeAspect="1" noChangeArrowheads="1"/>
              </p:cNvSpPr>
              <p:nvPr/>
            </p:nvSpPr>
            <p:spPr bwMode="gray">
              <a:xfrm>
                <a:off x="835"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477" name="Rectangle 30"/>
              <p:cNvSpPr>
                <a:spLocks noChangeAspect="1" noChangeArrowheads="1"/>
              </p:cNvSpPr>
              <p:nvPr/>
            </p:nvSpPr>
            <p:spPr bwMode="gray">
              <a:xfrm>
                <a:off x="1062"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grpSp>
      </p:grpSp>
      <p:sp>
        <p:nvSpPr>
          <p:cNvPr id="260" name="フローチャート : 磁気ディスク 259"/>
          <p:cNvSpPr/>
          <p:nvPr/>
        </p:nvSpPr>
        <p:spPr bwMode="auto">
          <a:xfrm>
            <a:off x="1424677" y="3068646"/>
            <a:ext cx="800485" cy="409575"/>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cxnSp>
        <p:nvCxnSpPr>
          <p:cNvPr id="13404" name="カギ線コネクタ 2"/>
          <p:cNvCxnSpPr>
            <a:cxnSpLocks noChangeShapeType="1"/>
            <a:stCxn id="13353" idx="3"/>
            <a:endCxn id="13352" idx="1"/>
          </p:cNvCxnSpPr>
          <p:nvPr/>
        </p:nvCxnSpPr>
        <p:spPr bwMode="auto">
          <a:xfrm>
            <a:off x="2431636" y="3033713"/>
            <a:ext cx="1068901" cy="1944687"/>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13405" name="カギ線コネクタ 279"/>
          <p:cNvCxnSpPr>
            <a:cxnSpLocks noChangeShapeType="1"/>
            <a:stCxn id="13373" idx="3"/>
            <a:endCxn id="13370" idx="1"/>
          </p:cNvCxnSpPr>
          <p:nvPr/>
        </p:nvCxnSpPr>
        <p:spPr bwMode="auto">
          <a:xfrm>
            <a:off x="2431636" y="4532313"/>
            <a:ext cx="1068901" cy="927100"/>
          </a:xfrm>
          <a:prstGeom prst="bentConnector3">
            <a:avLst>
              <a:gd name="adj1" fmla="val 31278"/>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13406" name="カギ線コネクタ 281"/>
          <p:cNvCxnSpPr>
            <a:cxnSpLocks noChangeShapeType="1"/>
            <a:stCxn id="13374" idx="3"/>
            <a:endCxn id="13371" idx="1"/>
          </p:cNvCxnSpPr>
          <p:nvPr/>
        </p:nvCxnSpPr>
        <p:spPr bwMode="auto">
          <a:xfrm>
            <a:off x="2431636" y="5099058"/>
            <a:ext cx="1068901" cy="576263"/>
          </a:xfrm>
          <a:prstGeom prst="bentConnector3">
            <a:avLst>
              <a:gd name="adj1" fmla="val 2593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13407" name="角丸四角形 282"/>
          <p:cNvSpPr>
            <a:spLocks noChangeArrowheads="1"/>
          </p:cNvSpPr>
          <p:nvPr/>
        </p:nvSpPr>
        <p:spPr bwMode="auto">
          <a:xfrm>
            <a:off x="1245200" y="5345121"/>
            <a:ext cx="1197550"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厚生労働省</a:t>
            </a:r>
            <a:endParaRPr lang="en-US" altLang="ja-JP" sz="1000">
              <a:solidFill>
                <a:srgbClr val="000000"/>
              </a:solidFill>
              <a:latin typeface="ＭＳ Ｐゴシック" charset="-128"/>
            </a:endParaRPr>
          </a:p>
          <a:p>
            <a:pPr algn="ctr" eaLnBrk="1" hangingPunct="1">
              <a:spcBef>
                <a:spcPct val="0"/>
              </a:spcBef>
              <a:buFontTx/>
              <a:buNone/>
            </a:pPr>
            <a:r>
              <a:rPr lang="ja-JP" altLang="en-US" sz="1000">
                <a:solidFill>
                  <a:srgbClr val="000000"/>
                </a:solidFill>
                <a:latin typeface="ＭＳ Ｐゴシック" charset="-128"/>
              </a:rPr>
              <a:t>老健局</a:t>
            </a:r>
            <a:endParaRPr lang="en-US" altLang="ja-JP" sz="1000">
              <a:solidFill>
                <a:srgbClr val="000000"/>
              </a:solidFill>
              <a:latin typeface="ＭＳ Ｐゴシック" charset="-128"/>
            </a:endParaRPr>
          </a:p>
        </p:txBody>
      </p:sp>
      <p:cxnSp>
        <p:nvCxnSpPr>
          <p:cNvPr id="13408" name="カギ線コネクタ 283"/>
          <p:cNvCxnSpPr>
            <a:cxnSpLocks noChangeShapeType="1"/>
            <a:stCxn id="13407" idx="3"/>
            <a:endCxn id="13372" idx="1"/>
          </p:cNvCxnSpPr>
          <p:nvPr/>
        </p:nvCxnSpPr>
        <p:spPr bwMode="auto">
          <a:xfrm>
            <a:off x="2442750" y="5537208"/>
            <a:ext cx="1057784" cy="354013"/>
          </a:xfrm>
          <a:prstGeom prst="bentConnector3">
            <a:avLst>
              <a:gd name="adj1" fmla="val 17565"/>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13409" name="正方形/長方形 294"/>
          <p:cNvSpPr>
            <a:spLocks noChangeArrowheads="1"/>
          </p:cNvSpPr>
          <p:nvPr/>
        </p:nvSpPr>
        <p:spPr bwMode="auto">
          <a:xfrm rot="5400000">
            <a:off x="1609017" y="6421356"/>
            <a:ext cx="422275" cy="35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a:t>
            </a:r>
            <a:endParaRPr lang="en-US" altLang="ja-JP" sz="1000">
              <a:solidFill>
                <a:srgbClr val="000000"/>
              </a:solidFill>
              <a:latin typeface="ＭＳ Ｐゴシック" charset="-128"/>
            </a:endParaRPr>
          </a:p>
        </p:txBody>
      </p:sp>
      <p:cxnSp>
        <p:nvCxnSpPr>
          <p:cNvPr id="13410" name="直線コネクタ 298"/>
          <p:cNvCxnSpPr>
            <a:cxnSpLocks noChangeShapeType="1"/>
          </p:cNvCxnSpPr>
          <p:nvPr/>
        </p:nvCxnSpPr>
        <p:spPr bwMode="auto">
          <a:xfrm flipH="1" flipV="1">
            <a:off x="8617918" y="4764088"/>
            <a:ext cx="408184" cy="63500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13411" name="正方形/長方形 301"/>
          <p:cNvSpPr>
            <a:spLocks noChangeArrowheads="1"/>
          </p:cNvSpPr>
          <p:nvPr/>
        </p:nvSpPr>
        <p:spPr bwMode="auto">
          <a:xfrm>
            <a:off x="8848220" y="5018088"/>
            <a:ext cx="87036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solidFill>
                  <a:srgbClr val="000000"/>
                </a:solidFill>
                <a:latin typeface="ＭＳ Ｐゴシック" charset="-128"/>
              </a:rPr>
              <a:t>情報共有</a:t>
            </a:r>
            <a:endParaRPr lang="en-US" altLang="ja-JP" sz="1000">
              <a:solidFill>
                <a:srgbClr val="000000"/>
              </a:solidFill>
              <a:latin typeface="ＭＳ Ｐゴシック" charset="-128"/>
            </a:endParaRPr>
          </a:p>
        </p:txBody>
      </p:sp>
      <p:sp>
        <p:nvSpPr>
          <p:cNvPr id="13412" name="正方形/長方形 304"/>
          <p:cNvSpPr>
            <a:spLocks noChangeArrowheads="1"/>
          </p:cNvSpPr>
          <p:nvPr/>
        </p:nvSpPr>
        <p:spPr bwMode="auto">
          <a:xfrm>
            <a:off x="9041985" y="6472246"/>
            <a:ext cx="606717" cy="274637"/>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413" name="正方形/長方形 306"/>
          <p:cNvSpPr>
            <a:spLocks noChangeArrowheads="1"/>
          </p:cNvSpPr>
          <p:nvPr/>
        </p:nvSpPr>
        <p:spPr bwMode="auto">
          <a:xfrm>
            <a:off x="8968924" y="6523046"/>
            <a:ext cx="608305" cy="2762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414" name="正方形/長方形 307"/>
          <p:cNvSpPr>
            <a:spLocks noChangeArrowheads="1"/>
          </p:cNvSpPr>
          <p:nvPr/>
        </p:nvSpPr>
        <p:spPr bwMode="auto">
          <a:xfrm>
            <a:off x="8840279" y="6583371"/>
            <a:ext cx="678189" cy="2635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事業所</a:t>
            </a:r>
          </a:p>
        </p:txBody>
      </p:sp>
      <p:sp>
        <p:nvSpPr>
          <p:cNvPr id="13415" name="正方形/長方形 153"/>
          <p:cNvSpPr>
            <a:spLocks noChangeArrowheads="1"/>
          </p:cNvSpPr>
          <p:nvPr/>
        </p:nvSpPr>
        <p:spPr bwMode="auto">
          <a:xfrm>
            <a:off x="9035631" y="6126171"/>
            <a:ext cx="608305" cy="276225"/>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416" name="正方形/長方形 154"/>
          <p:cNvSpPr>
            <a:spLocks noChangeArrowheads="1"/>
          </p:cNvSpPr>
          <p:nvPr/>
        </p:nvSpPr>
        <p:spPr bwMode="auto">
          <a:xfrm>
            <a:off x="8964160" y="6178550"/>
            <a:ext cx="608306" cy="274638"/>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000">
              <a:solidFill>
                <a:srgbClr val="000000"/>
              </a:solidFill>
              <a:latin typeface="ＭＳ Ｐゴシック" charset="-128"/>
            </a:endParaRPr>
          </a:p>
        </p:txBody>
      </p:sp>
      <p:sp>
        <p:nvSpPr>
          <p:cNvPr id="13417" name="正方形/長方形 155"/>
          <p:cNvSpPr>
            <a:spLocks noChangeArrowheads="1"/>
          </p:cNvSpPr>
          <p:nvPr/>
        </p:nvSpPr>
        <p:spPr bwMode="auto">
          <a:xfrm>
            <a:off x="8835511" y="6238875"/>
            <a:ext cx="676600" cy="261938"/>
          </a:xfrm>
          <a:prstGeom prst="rect">
            <a:avLst/>
          </a:prstGeom>
          <a:solidFill>
            <a:schemeClr val="bg1"/>
          </a:solidFill>
          <a:ln w="6350" algn="ctr">
            <a:solidFill>
              <a:srgbClr val="7E7E7E"/>
            </a:solidFill>
            <a:round/>
            <a:headEnd/>
            <a:tailEnd/>
          </a:ln>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国民</a:t>
            </a:r>
          </a:p>
        </p:txBody>
      </p:sp>
      <p:grpSp>
        <p:nvGrpSpPr>
          <p:cNvPr id="13418" name="Group 218"/>
          <p:cNvGrpSpPr>
            <a:grpSpLocks/>
          </p:cNvGrpSpPr>
          <p:nvPr/>
        </p:nvGrpSpPr>
        <p:grpSpPr bwMode="auto">
          <a:xfrm>
            <a:off x="9392994" y="6126163"/>
            <a:ext cx="398655" cy="431800"/>
            <a:chOff x="1986" y="2943"/>
            <a:chExt cx="366" cy="396"/>
          </a:xfrm>
        </p:grpSpPr>
        <p:grpSp>
          <p:nvGrpSpPr>
            <p:cNvPr id="13463" name="Group 219"/>
            <p:cNvGrpSpPr>
              <a:grpSpLocks noChangeAspect="1"/>
            </p:cNvGrpSpPr>
            <p:nvPr/>
          </p:nvGrpSpPr>
          <p:grpSpPr bwMode="auto">
            <a:xfrm>
              <a:off x="1986" y="3109"/>
              <a:ext cx="366" cy="230"/>
              <a:chOff x="1906" y="-425"/>
              <a:chExt cx="2148" cy="1353"/>
            </a:xfrm>
          </p:grpSpPr>
          <p:sp>
            <p:nvSpPr>
              <p:cNvPr id="13469" name="Freeform 220"/>
              <p:cNvSpPr>
                <a:spLocks noChangeAspect="1"/>
              </p:cNvSpPr>
              <p:nvPr/>
            </p:nvSpPr>
            <p:spPr bwMode="gray">
              <a:xfrm>
                <a:off x="1906" y="-425"/>
                <a:ext cx="2148" cy="1353"/>
              </a:xfrm>
              <a:custGeom>
                <a:avLst/>
                <a:gdLst>
                  <a:gd name="T0" fmla="*/ 2147483647 w 909"/>
                  <a:gd name="T1" fmla="*/ 0 h 573"/>
                  <a:gd name="T2" fmla="*/ 2147483647 w 909"/>
                  <a:gd name="T3" fmla="*/ 0 h 573"/>
                  <a:gd name="T4" fmla="*/ 0 w 909"/>
                  <a:gd name="T5" fmla="*/ 2147483647 h 573"/>
                  <a:gd name="T6" fmla="*/ 0 w 909"/>
                  <a:gd name="T7" fmla="*/ 2147483647 h 573"/>
                  <a:gd name="T8" fmla="*/ 2105945338 w 909"/>
                  <a:gd name="T9" fmla="*/ 2147483647 h 573"/>
                  <a:gd name="T10" fmla="*/ 2105945338 w 909"/>
                  <a:gd name="T11" fmla="*/ 2147483647 h 573"/>
                  <a:gd name="T12" fmla="*/ 2147483647 w 909"/>
                  <a:gd name="T13" fmla="*/ 2147483647 h 573"/>
                  <a:gd name="T14" fmla="*/ 2147483647 w 909"/>
                  <a:gd name="T15" fmla="*/ 2147483647 h 573"/>
                  <a:gd name="T16" fmla="*/ 2147483647 w 909"/>
                  <a:gd name="T17" fmla="*/ 2147483647 h 573"/>
                  <a:gd name="T18" fmla="*/ 2147483647 w 909"/>
                  <a:gd name="T19" fmla="*/ 2147483647 h 573"/>
                  <a:gd name="T20" fmla="*/ 2147483647 w 909"/>
                  <a:gd name="T21" fmla="*/ 2147483647 h 573"/>
                  <a:gd name="T22" fmla="*/ 2147483647 w 909"/>
                  <a:gd name="T23" fmla="*/ 2147483647 h 573"/>
                  <a:gd name="T24" fmla="*/ 2147483647 w 909"/>
                  <a:gd name="T25" fmla="*/ 2147483647 h 573"/>
                  <a:gd name="T26" fmla="*/ 2147483647 w 909"/>
                  <a:gd name="T27" fmla="*/ 2147483647 h 573"/>
                  <a:gd name="T28" fmla="*/ 2147483647 w 909"/>
                  <a:gd name="T29" fmla="*/ 0 h 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9"/>
                  <a:gd name="T46" fmla="*/ 0 h 573"/>
                  <a:gd name="T47" fmla="*/ 909 w 909"/>
                  <a:gd name="T48" fmla="*/ 573 h 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9" h="573">
                    <a:moveTo>
                      <a:pt x="640" y="0"/>
                    </a:moveTo>
                    <a:cubicBezTo>
                      <a:pt x="285" y="0"/>
                      <a:pt x="285" y="0"/>
                      <a:pt x="285" y="0"/>
                    </a:cubicBezTo>
                    <a:cubicBezTo>
                      <a:pt x="143" y="0"/>
                      <a:pt x="0" y="133"/>
                      <a:pt x="0" y="303"/>
                    </a:cubicBezTo>
                    <a:cubicBezTo>
                      <a:pt x="0" y="573"/>
                      <a:pt x="0" y="573"/>
                      <a:pt x="0" y="573"/>
                    </a:cubicBezTo>
                    <a:cubicBezTo>
                      <a:pt x="169" y="573"/>
                      <a:pt x="169" y="573"/>
                      <a:pt x="169" y="573"/>
                    </a:cubicBezTo>
                    <a:cubicBezTo>
                      <a:pt x="169" y="292"/>
                      <a:pt x="169" y="292"/>
                      <a:pt x="169" y="292"/>
                    </a:cubicBezTo>
                    <a:cubicBezTo>
                      <a:pt x="190" y="292"/>
                      <a:pt x="190" y="292"/>
                      <a:pt x="190" y="292"/>
                    </a:cubicBezTo>
                    <a:cubicBezTo>
                      <a:pt x="190" y="294"/>
                      <a:pt x="192" y="401"/>
                      <a:pt x="192" y="573"/>
                    </a:cubicBezTo>
                    <a:cubicBezTo>
                      <a:pt x="717" y="573"/>
                      <a:pt x="717" y="573"/>
                      <a:pt x="717" y="573"/>
                    </a:cubicBezTo>
                    <a:cubicBezTo>
                      <a:pt x="718" y="400"/>
                      <a:pt x="718" y="293"/>
                      <a:pt x="718" y="292"/>
                    </a:cubicBezTo>
                    <a:cubicBezTo>
                      <a:pt x="740" y="292"/>
                      <a:pt x="740" y="292"/>
                      <a:pt x="740" y="292"/>
                    </a:cubicBezTo>
                    <a:cubicBezTo>
                      <a:pt x="740" y="573"/>
                      <a:pt x="740" y="573"/>
                      <a:pt x="740" y="573"/>
                    </a:cubicBezTo>
                    <a:cubicBezTo>
                      <a:pt x="909" y="573"/>
                      <a:pt x="909" y="573"/>
                      <a:pt x="909" y="573"/>
                    </a:cubicBezTo>
                    <a:cubicBezTo>
                      <a:pt x="909" y="303"/>
                      <a:pt x="909" y="303"/>
                      <a:pt x="909" y="303"/>
                    </a:cubicBezTo>
                    <a:cubicBezTo>
                      <a:pt x="909" y="133"/>
                      <a:pt x="767" y="0"/>
                      <a:pt x="640"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70" name="Freeform 221"/>
              <p:cNvSpPr>
                <a:spLocks noChangeAspect="1"/>
              </p:cNvSpPr>
              <p:nvPr/>
            </p:nvSpPr>
            <p:spPr bwMode="gray">
              <a:xfrm>
                <a:off x="2563" y="-425"/>
                <a:ext cx="839" cy="394"/>
              </a:xfrm>
              <a:custGeom>
                <a:avLst/>
                <a:gdLst>
                  <a:gd name="T0" fmla="*/ 839 w 839"/>
                  <a:gd name="T1" fmla="*/ 0 h 394"/>
                  <a:gd name="T2" fmla="*/ 0 w 839"/>
                  <a:gd name="T3" fmla="*/ 0 h 394"/>
                  <a:gd name="T4" fmla="*/ 3 w 839"/>
                  <a:gd name="T5" fmla="*/ 394 h 394"/>
                  <a:gd name="T6" fmla="*/ 418 w 839"/>
                  <a:gd name="T7" fmla="*/ 177 h 394"/>
                  <a:gd name="T8" fmla="*/ 834 w 839"/>
                  <a:gd name="T9" fmla="*/ 394 h 394"/>
                  <a:gd name="T10" fmla="*/ 839 w 839"/>
                  <a:gd name="T11" fmla="*/ 0 h 394"/>
                  <a:gd name="T12" fmla="*/ 0 60000 65536"/>
                  <a:gd name="T13" fmla="*/ 0 60000 65536"/>
                  <a:gd name="T14" fmla="*/ 0 60000 65536"/>
                  <a:gd name="T15" fmla="*/ 0 60000 65536"/>
                  <a:gd name="T16" fmla="*/ 0 60000 65536"/>
                  <a:gd name="T17" fmla="*/ 0 60000 65536"/>
                  <a:gd name="T18" fmla="*/ 0 w 839"/>
                  <a:gd name="T19" fmla="*/ 0 h 394"/>
                  <a:gd name="T20" fmla="*/ 839 w 83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839" h="394">
                    <a:moveTo>
                      <a:pt x="839" y="0"/>
                    </a:moveTo>
                    <a:lnTo>
                      <a:pt x="0" y="0"/>
                    </a:lnTo>
                    <a:lnTo>
                      <a:pt x="3" y="394"/>
                    </a:lnTo>
                    <a:lnTo>
                      <a:pt x="418" y="177"/>
                    </a:lnTo>
                    <a:lnTo>
                      <a:pt x="834" y="394"/>
                    </a:lnTo>
                    <a:lnTo>
                      <a:pt x="83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71" name="Oval 222"/>
              <p:cNvSpPr>
                <a:spLocks noChangeAspect="1" noChangeArrowheads="1"/>
              </p:cNvSpPr>
              <p:nvPr/>
            </p:nvSpPr>
            <p:spPr bwMode="gray">
              <a:xfrm>
                <a:off x="2937" y="118"/>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sp>
            <p:nvSpPr>
              <p:cNvPr id="13472" name="Oval 223"/>
              <p:cNvSpPr>
                <a:spLocks noChangeAspect="1" noChangeArrowheads="1"/>
              </p:cNvSpPr>
              <p:nvPr/>
            </p:nvSpPr>
            <p:spPr bwMode="gray">
              <a:xfrm>
                <a:off x="2937" y="475"/>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400">
                  <a:solidFill>
                    <a:srgbClr val="000000"/>
                  </a:solidFill>
                  <a:latin typeface="ＭＳ Ｐゴシック" charset="-128"/>
                </a:endParaRPr>
              </a:p>
            </p:txBody>
          </p:sp>
        </p:grpSp>
        <p:grpSp>
          <p:nvGrpSpPr>
            <p:cNvPr id="13464" name="Group 224"/>
            <p:cNvGrpSpPr>
              <a:grpSpLocks noChangeAspect="1"/>
            </p:cNvGrpSpPr>
            <p:nvPr/>
          </p:nvGrpSpPr>
          <p:grpSpPr bwMode="auto">
            <a:xfrm>
              <a:off x="2069" y="2943"/>
              <a:ext cx="198" cy="204"/>
              <a:chOff x="2396" y="-1399"/>
              <a:chExt cx="1159" cy="1200"/>
            </a:xfrm>
          </p:grpSpPr>
          <p:sp>
            <p:nvSpPr>
              <p:cNvPr id="13465" name="Freeform 225"/>
              <p:cNvSpPr>
                <a:spLocks noChangeAspect="1"/>
              </p:cNvSpPr>
              <p:nvPr/>
            </p:nvSpPr>
            <p:spPr bwMode="gray">
              <a:xfrm>
                <a:off x="2396" y="-1399"/>
                <a:ext cx="1159" cy="1200"/>
              </a:xfrm>
              <a:custGeom>
                <a:avLst/>
                <a:gdLst>
                  <a:gd name="T0" fmla="*/ 2147483647 w 491"/>
                  <a:gd name="T1" fmla="*/ 2147483647 h 508"/>
                  <a:gd name="T2" fmla="*/ 2147483647 w 491"/>
                  <a:gd name="T3" fmla="*/ 1620223396 h 508"/>
                  <a:gd name="T4" fmla="*/ 2147483647 w 491"/>
                  <a:gd name="T5" fmla="*/ 1598703765 h 508"/>
                  <a:gd name="T6" fmla="*/ 2147483647 w 491"/>
                  <a:gd name="T7" fmla="*/ 581783939 h 508"/>
                  <a:gd name="T8" fmla="*/ 2147483647 w 491"/>
                  <a:gd name="T9" fmla="*/ 619523190 h 508"/>
                  <a:gd name="T10" fmla="*/ 2147483647 w 491"/>
                  <a:gd name="T11" fmla="*/ 0 h 508"/>
                  <a:gd name="T12" fmla="*/ 1977660139 w 491"/>
                  <a:gd name="T13" fmla="*/ 808175520 h 508"/>
                  <a:gd name="T14" fmla="*/ 1392381650 w 491"/>
                  <a:gd name="T15" fmla="*/ 570525439 h 508"/>
                  <a:gd name="T16" fmla="*/ 502571163 w 491"/>
                  <a:gd name="T17" fmla="*/ 1484958177 h 508"/>
                  <a:gd name="T18" fmla="*/ 528585567 w 491"/>
                  <a:gd name="T19" fmla="*/ 1683399026 h 508"/>
                  <a:gd name="T20" fmla="*/ 0 w 491"/>
                  <a:gd name="T21" fmla="*/ 2147483647 h 508"/>
                  <a:gd name="T22" fmla="*/ 512904537 w 491"/>
                  <a:gd name="T23" fmla="*/ 2147483647 h 508"/>
                  <a:gd name="T24" fmla="*/ 502571163 w 491"/>
                  <a:gd name="T25" fmla="*/ 2147483647 h 508"/>
                  <a:gd name="T26" fmla="*/ 259435529 w 491"/>
                  <a:gd name="T27" fmla="*/ 2147483647 h 508"/>
                  <a:gd name="T28" fmla="*/ 620594318 w 491"/>
                  <a:gd name="T29" fmla="*/ 2147483647 h 508"/>
                  <a:gd name="T30" fmla="*/ 2147483647 w 491"/>
                  <a:gd name="T31" fmla="*/ 2147483647 h 508"/>
                  <a:gd name="T32" fmla="*/ 2147483647 w 491"/>
                  <a:gd name="T33" fmla="*/ 2147483647 h 508"/>
                  <a:gd name="T34" fmla="*/ 2147483647 w 491"/>
                  <a:gd name="T35" fmla="*/ 2147483647 h 508"/>
                  <a:gd name="T36" fmla="*/ 2147483647 w 491"/>
                  <a:gd name="T37" fmla="*/ 2147483647 h 508"/>
                  <a:gd name="T38" fmla="*/ 2147483647 w 491"/>
                  <a:gd name="T39" fmla="*/ 2147483647 h 5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1"/>
                  <a:gd name="T61" fmla="*/ 0 h 508"/>
                  <a:gd name="T62" fmla="*/ 491 w 491"/>
                  <a:gd name="T63" fmla="*/ 508 h 5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1" h="508">
                    <a:moveTo>
                      <a:pt x="491" y="202"/>
                    </a:moveTo>
                    <a:cubicBezTo>
                      <a:pt x="491" y="169"/>
                      <a:pt x="471" y="142"/>
                      <a:pt x="442" y="131"/>
                    </a:cubicBezTo>
                    <a:cubicBezTo>
                      <a:pt x="442" y="130"/>
                      <a:pt x="443" y="129"/>
                      <a:pt x="443" y="129"/>
                    </a:cubicBezTo>
                    <a:cubicBezTo>
                      <a:pt x="443" y="84"/>
                      <a:pt x="401" y="47"/>
                      <a:pt x="349" y="47"/>
                    </a:cubicBezTo>
                    <a:cubicBezTo>
                      <a:pt x="342" y="47"/>
                      <a:pt x="334" y="49"/>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8"/>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66" name="Freeform 226"/>
              <p:cNvSpPr>
                <a:spLocks noChangeAspect="1" noEditPoints="1"/>
              </p:cNvSpPr>
              <p:nvPr/>
            </p:nvSpPr>
            <p:spPr bwMode="gray">
              <a:xfrm>
                <a:off x="2547" y="-1025"/>
                <a:ext cx="867" cy="765"/>
              </a:xfrm>
              <a:custGeom>
                <a:avLst/>
                <a:gdLst>
                  <a:gd name="T0" fmla="*/ 2147483647 w 367"/>
                  <a:gd name="T1" fmla="*/ 0 h 324"/>
                  <a:gd name="T2" fmla="*/ 147065062 w 367"/>
                  <a:gd name="T3" fmla="*/ 932123692 h 324"/>
                  <a:gd name="T4" fmla="*/ 0 w 367"/>
                  <a:gd name="T5" fmla="*/ 1731412040 h 324"/>
                  <a:gd name="T6" fmla="*/ 2147483647 w 367"/>
                  <a:gd name="T7" fmla="*/ 2147483647 h 324"/>
                  <a:gd name="T8" fmla="*/ 2147483647 w 367"/>
                  <a:gd name="T9" fmla="*/ 1731412040 h 324"/>
                  <a:gd name="T10" fmla="*/ 2147483647 w 367"/>
                  <a:gd name="T11" fmla="*/ 956232379 h 324"/>
                  <a:gd name="T12" fmla="*/ 2147483647 w 367"/>
                  <a:gd name="T13" fmla="*/ 0 h 324"/>
                  <a:gd name="T14" fmla="*/ 1067318054 w 367"/>
                  <a:gd name="T15" fmla="*/ 2147483647 h 324"/>
                  <a:gd name="T16" fmla="*/ 755641750 w 367"/>
                  <a:gd name="T17" fmla="*/ 2147483647 h 324"/>
                  <a:gd name="T18" fmla="*/ 1067318054 w 367"/>
                  <a:gd name="T19" fmla="*/ 1950000786 h 324"/>
                  <a:gd name="T20" fmla="*/ 1365616760 w 367"/>
                  <a:gd name="T21" fmla="*/ 2147483647 h 324"/>
                  <a:gd name="T22" fmla="*/ 1067318054 w 367"/>
                  <a:gd name="T23" fmla="*/ 2147483647 h 324"/>
                  <a:gd name="T24" fmla="*/ 2147483647 w 367"/>
                  <a:gd name="T25" fmla="*/ 2147483647 h 324"/>
                  <a:gd name="T26" fmla="*/ 2147483647 w 367"/>
                  <a:gd name="T27" fmla="*/ 2147483647 h 324"/>
                  <a:gd name="T28" fmla="*/ 2147483647 w 367"/>
                  <a:gd name="T29" fmla="*/ 1950000786 h 324"/>
                  <a:gd name="T30" fmla="*/ 2147483647 w 367"/>
                  <a:gd name="T31" fmla="*/ 2147483647 h 324"/>
                  <a:gd name="T32" fmla="*/ 2147483647 w 367"/>
                  <a:gd name="T33" fmla="*/ 2147483647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24"/>
                  <a:gd name="T53" fmla="*/ 367 w 367"/>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67" name="Freeform 227"/>
              <p:cNvSpPr>
                <a:spLocks noChangeAspect="1"/>
              </p:cNvSpPr>
              <p:nvPr/>
            </p:nvSpPr>
            <p:spPr bwMode="gray">
              <a:xfrm>
                <a:off x="2445" y="-1139"/>
                <a:ext cx="482" cy="262"/>
              </a:xfrm>
              <a:custGeom>
                <a:avLst/>
                <a:gdLst>
                  <a:gd name="T0" fmla="*/ 336930756 w 204"/>
                  <a:gd name="T1" fmla="*/ 1354325762 h 111"/>
                  <a:gd name="T2" fmla="*/ 474315205 w 204"/>
                  <a:gd name="T3" fmla="*/ 547820058 h 111"/>
                  <a:gd name="T4" fmla="*/ 2147483647 w 204"/>
                  <a:gd name="T5" fmla="*/ 278387996 h 111"/>
                  <a:gd name="T6" fmla="*/ 336930756 w 204"/>
                  <a:gd name="T7" fmla="*/ 1354325762 h 111"/>
                  <a:gd name="T8" fmla="*/ 0 60000 65536"/>
                  <a:gd name="T9" fmla="*/ 0 60000 65536"/>
                  <a:gd name="T10" fmla="*/ 0 60000 65536"/>
                  <a:gd name="T11" fmla="*/ 0 60000 65536"/>
                  <a:gd name="T12" fmla="*/ 0 w 204"/>
                  <a:gd name="T13" fmla="*/ 0 h 111"/>
                  <a:gd name="T14" fmla="*/ 204 w 204"/>
                  <a:gd name="T15" fmla="*/ 111 h 111"/>
                </a:gdLst>
                <a:ahLst/>
                <a:cxnLst>
                  <a:cxn ang="T8">
                    <a:pos x="T0" y="T1"/>
                  </a:cxn>
                  <a:cxn ang="T9">
                    <a:pos x="T2" y="T3"/>
                  </a:cxn>
                  <a:cxn ang="T10">
                    <a:pos x="T4" y="T5"/>
                  </a:cxn>
                  <a:cxn ang="T11">
                    <a:pos x="T6" y="T7"/>
                  </a:cxn>
                </a:cxnLst>
                <a:rect l="T12" t="T13" r="T14" b="T15"/>
                <a:pathLst>
                  <a:path w="204" h="111">
                    <a:moveTo>
                      <a:pt x="27" y="111"/>
                    </a:moveTo>
                    <a:cubicBezTo>
                      <a:pt x="0" y="91"/>
                      <a:pt x="18" y="63"/>
                      <a:pt x="38" y="45"/>
                    </a:cubicBezTo>
                    <a:cubicBezTo>
                      <a:pt x="71" y="14"/>
                      <a:pt x="160" y="0"/>
                      <a:pt x="204" y="23"/>
                    </a:cubicBezTo>
                    <a:cubicBezTo>
                      <a:pt x="120" y="40"/>
                      <a:pt x="60" y="56"/>
                      <a:pt x="27" y="11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68" name="Freeform 228"/>
              <p:cNvSpPr>
                <a:spLocks noChangeAspect="1"/>
              </p:cNvSpPr>
              <p:nvPr/>
            </p:nvSpPr>
            <p:spPr bwMode="gray">
              <a:xfrm>
                <a:off x="2922" y="-1347"/>
                <a:ext cx="473" cy="286"/>
              </a:xfrm>
              <a:custGeom>
                <a:avLst/>
                <a:gdLst>
                  <a:gd name="T0" fmla="*/ 2147483647 w 200"/>
                  <a:gd name="T1" fmla="*/ 1516472627 h 121"/>
                  <a:gd name="T2" fmla="*/ 2079341879 w 200"/>
                  <a:gd name="T3" fmla="*/ 855337995 h 121"/>
                  <a:gd name="T4" fmla="*/ 1050623615 w 200"/>
                  <a:gd name="T5" fmla="*/ 753682015 h 121"/>
                  <a:gd name="T6" fmla="*/ 0 w 200"/>
                  <a:gd name="T7" fmla="*/ 174657215 h 121"/>
                  <a:gd name="T8" fmla="*/ 557266251 w 200"/>
                  <a:gd name="T9" fmla="*/ 1352388466 h 121"/>
                  <a:gd name="T10" fmla="*/ 2147483647 w 200"/>
                  <a:gd name="T11" fmla="*/ 1516472627 h 121"/>
                  <a:gd name="T12" fmla="*/ 0 60000 65536"/>
                  <a:gd name="T13" fmla="*/ 0 60000 65536"/>
                  <a:gd name="T14" fmla="*/ 0 60000 65536"/>
                  <a:gd name="T15" fmla="*/ 0 60000 65536"/>
                  <a:gd name="T16" fmla="*/ 0 60000 65536"/>
                  <a:gd name="T17" fmla="*/ 0 60000 65536"/>
                  <a:gd name="T18" fmla="*/ 0 w 200"/>
                  <a:gd name="T19" fmla="*/ 0 h 121"/>
                  <a:gd name="T20" fmla="*/ 200 w 2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13419" name="角丸四角形 100"/>
          <p:cNvSpPr>
            <a:spLocks noChangeArrowheads="1"/>
          </p:cNvSpPr>
          <p:nvPr/>
        </p:nvSpPr>
        <p:spPr bwMode="auto">
          <a:xfrm>
            <a:off x="1245200" y="5803900"/>
            <a:ext cx="1197550" cy="241300"/>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000">
                <a:solidFill>
                  <a:srgbClr val="000000"/>
                </a:solidFill>
                <a:latin typeface="ＭＳ Ｐゴシック" charset="-128"/>
              </a:rPr>
              <a:t>NDB</a:t>
            </a:r>
            <a:endParaRPr lang="ja-JP" altLang="en-US" sz="1000">
              <a:solidFill>
                <a:srgbClr val="000000"/>
              </a:solidFill>
              <a:latin typeface="ＭＳ Ｐゴシック" charset="-128"/>
            </a:endParaRPr>
          </a:p>
        </p:txBody>
      </p:sp>
      <p:sp>
        <p:nvSpPr>
          <p:cNvPr id="13420" name="左中かっこ 95"/>
          <p:cNvSpPr>
            <a:spLocks/>
          </p:cNvSpPr>
          <p:nvPr/>
        </p:nvSpPr>
        <p:spPr bwMode="auto">
          <a:xfrm>
            <a:off x="3491004" y="6019808"/>
            <a:ext cx="84178" cy="174625"/>
          </a:xfrm>
          <a:prstGeom prst="leftBrace">
            <a:avLst>
              <a:gd name="adj1" fmla="val 2412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cxnSp>
        <p:nvCxnSpPr>
          <p:cNvPr id="13421" name="カギ線コネクタ 284"/>
          <p:cNvCxnSpPr>
            <a:cxnSpLocks noChangeShapeType="1"/>
            <a:stCxn id="13419" idx="3"/>
            <a:endCxn id="13420" idx="1"/>
          </p:cNvCxnSpPr>
          <p:nvPr/>
        </p:nvCxnSpPr>
        <p:spPr bwMode="auto">
          <a:xfrm>
            <a:off x="2442749" y="5924558"/>
            <a:ext cx="1048254" cy="182563"/>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13422" name="角丸四角形 100"/>
          <p:cNvSpPr>
            <a:spLocks noChangeArrowheads="1"/>
          </p:cNvSpPr>
          <p:nvPr/>
        </p:nvSpPr>
        <p:spPr bwMode="auto">
          <a:xfrm>
            <a:off x="1254729" y="6107113"/>
            <a:ext cx="1197550" cy="258762"/>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000">
                <a:solidFill>
                  <a:srgbClr val="000000"/>
                </a:solidFill>
                <a:latin typeface="ＭＳ Ｐゴシック" charset="-128"/>
              </a:rPr>
              <a:t>調査研究等</a:t>
            </a:r>
          </a:p>
        </p:txBody>
      </p:sp>
      <p:sp>
        <p:nvSpPr>
          <p:cNvPr id="13423" name="左中かっこ 95"/>
          <p:cNvSpPr>
            <a:spLocks/>
          </p:cNvSpPr>
          <p:nvPr/>
        </p:nvSpPr>
        <p:spPr bwMode="auto">
          <a:xfrm>
            <a:off x="3500533" y="6278571"/>
            <a:ext cx="84178" cy="174625"/>
          </a:xfrm>
          <a:prstGeom prst="leftBrace">
            <a:avLst>
              <a:gd name="adj1" fmla="val 2412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100">
              <a:solidFill>
                <a:srgbClr val="000000"/>
              </a:solidFill>
              <a:latin typeface="Arial" charset="0"/>
            </a:endParaRPr>
          </a:p>
        </p:txBody>
      </p:sp>
      <p:cxnSp>
        <p:nvCxnSpPr>
          <p:cNvPr id="13424" name="カギ線コネクタ 284"/>
          <p:cNvCxnSpPr>
            <a:cxnSpLocks noChangeShapeType="1"/>
            <a:stCxn id="13422" idx="3"/>
            <a:endCxn id="13423" idx="1"/>
          </p:cNvCxnSpPr>
          <p:nvPr/>
        </p:nvCxnSpPr>
        <p:spPr bwMode="auto">
          <a:xfrm>
            <a:off x="2452279" y="6235708"/>
            <a:ext cx="1048254" cy="130175"/>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nvGrpSpPr>
          <p:cNvPr id="13425" name="グループ化 4"/>
          <p:cNvGrpSpPr>
            <a:grpSpLocks/>
          </p:cNvGrpSpPr>
          <p:nvPr/>
        </p:nvGrpSpPr>
        <p:grpSpPr bwMode="auto">
          <a:xfrm flipV="1">
            <a:off x="411361" y="3995742"/>
            <a:ext cx="827485" cy="2238375"/>
            <a:chOff x="415925" y="3208435"/>
            <a:chExt cx="817563" cy="599854"/>
          </a:xfrm>
        </p:grpSpPr>
        <p:cxnSp>
          <p:nvCxnSpPr>
            <p:cNvPr id="13461"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13462" name="直線矢印コネクタ 89"/>
            <p:cNvCxnSpPr>
              <a:cxnSpLocks noChangeShapeType="1"/>
            </p:cNvCxnSpPr>
            <p:nvPr/>
          </p:nvCxnSpPr>
          <p:spPr bwMode="auto">
            <a:xfrm>
              <a:off x="422275" y="3208435"/>
              <a:ext cx="0" cy="599854"/>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286" name="テキスト ボックス 136"/>
          <p:cNvSpPr txBox="1">
            <a:spLocks noChangeArrowheads="1"/>
          </p:cNvSpPr>
          <p:nvPr/>
        </p:nvSpPr>
        <p:spPr bwMode="auto">
          <a:xfrm>
            <a:off x="84180" y="488957"/>
            <a:ext cx="9716996" cy="49244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300" b="1" kern="0" dirty="0" smtClean="0">
                <a:solidFill>
                  <a:prstClr val="black"/>
                </a:solidFill>
                <a:latin typeface="ＭＳ Ｐゴシック"/>
              </a:rPr>
              <a:t>地域包括ケアシステムの構築に向けて、</a:t>
            </a:r>
            <a:r>
              <a:rPr lang="ja-JP" altLang="ja-JP" sz="1300" b="1" dirty="0">
                <a:solidFill>
                  <a:prstClr val="black"/>
                </a:solidFill>
              </a:rPr>
              <a:t>全国・都道府県</a:t>
            </a:r>
            <a:r>
              <a:rPr lang="ja-JP" altLang="ja-JP" sz="1300" b="1" dirty="0" smtClean="0">
                <a:solidFill>
                  <a:prstClr val="black"/>
                </a:solidFill>
              </a:rPr>
              <a:t>・</a:t>
            </a:r>
            <a:r>
              <a:rPr lang="ja-JP" altLang="en-US" sz="1300" b="1" dirty="0" smtClean="0">
                <a:solidFill>
                  <a:prstClr val="black"/>
                </a:solidFill>
              </a:rPr>
              <a:t>二次医療圏・老人福祉圏・</a:t>
            </a:r>
            <a:r>
              <a:rPr lang="ja-JP" altLang="ja-JP" sz="1300" b="1" dirty="0" smtClean="0">
                <a:solidFill>
                  <a:prstClr val="black"/>
                </a:solidFill>
              </a:rPr>
              <a:t>市町村</a:t>
            </a:r>
            <a:r>
              <a:rPr lang="ja-JP" altLang="ja-JP" sz="1300" b="1" dirty="0">
                <a:solidFill>
                  <a:prstClr val="black"/>
                </a:solidFill>
              </a:rPr>
              <a:t>・日常生活圏域別の特徴や課題、取組等を客観的かつ容易に把握できるよう</a:t>
            </a:r>
            <a:r>
              <a:rPr lang="ja-JP" altLang="ja-JP" sz="1300" b="1" dirty="0" smtClean="0">
                <a:solidFill>
                  <a:prstClr val="black"/>
                </a:solidFill>
              </a:rPr>
              <a:t>に</a:t>
            </a:r>
            <a:r>
              <a:rPr lang="ja-JP" altLang="en-US" sz="1300" b="1" dirty="0" smtClean="0">
                <a:solidFill>
                  <a:prstClr val="black"/>
                </a:solidFill>
              </a:rPr>
              <a:t>、</a:t>
            </a:r>
            <a:r>
              <a:rPr lang="ja-JP" altLang="ja-JP" sz="1300" b="1" dirty="0" smtClean="0">
                <a:solidFill>
                  <a:prstClr val="black"/>
                </a:solidFill>
              </a:rPr>
              <a:t>介護</a:t>
            </a:r>
            <a:r>
              <a:rPr lang="ja-JP" altLang="ja-JP" sz="1300" b="1" dirty="0">
                <a:solidFill>
                  <a:prstClr val="black"/>
                </a:solidFill>
              </a:rPr>
              <a:t>・医療関連</a:t>
            </a:r>
            <a:r>
              <a:rPr lang="ja-JP" altLang="ja-JP" sz="1300" b="1" dirty="0" smtClean="0">
                <a:solidFill>
                  <a:prstClr val="black"/>
                </a:solidFill>
              </a:rPr>
              <a:t>情報</a:t>
            </a:r>
            <a:r>
              <a:rPr lang="ja-JP" altLang="en-US" sz="1300" b="1" dirty="0" smtClean="0">
                <a:solidFill>
                  <a:prstClr val="black"/>
                </a:solidFill>
              </a:rPr>
              <a:t>を、国民も含めて広く</a:t>
            </a:r>
            <a:r>
              <a:rPr lang="ja-JP" altLang="en-US" sz="1300" b="1" kern="0" dirty="0" smtClean="0">
                <a:solidFill>
                  <a:prstClr val="black"/>
                </a:solidFill>
                <a:latin typeface="ＭＳ Ｐゴシック"/>
              </a:rPr>
              <a:t>共有（「見える化」）するためのシステムの構築等を推進する</a:t>
            </a:r>
            <a:endParaRPr lang="ja-JP" altLang="en-US" sz="1300" b="1" kern="0" dirty="0">
              <a:solidFill>
                <a:prstClr val="black"/>
              </a:solidFill>
              <a:latin typeface="ＭＳ Ｐゴシック"/>
            </a:endParaRPr>
          </a:p>
        </p:txBody>
      </p:sp>
      <p:sp>
        <p:nvSpPr>
          <p:cNvPr id="297" name="正方形/長方形 296"/>
          <p:cNvSpPr/>
          <p:nvPr/>
        </p:nvSpPr>
        <p:spPr>
          <a:xfrm>
            <a:off x="3" y="-26988"/>
            <a:ext cx="9910765" cy="4587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平成</a:t>
            </a:r>
            <a:r>
              <a:rPr lang="en-US" altLang="ja-JP" sz="2000" b="1" dirty="0">
                <a:solidFill>
                  <a:prstClr val="white"/>
                </a:solidFill>
                <a:latin typeface="HG丸ｺﾞｼｯｸM-PRO" pitchFamily="50" charset="-128"/>
                <a:ea typeface="HG丸ｺﾞｼｯｸM-PRO" pitchFamily="50" charset="-128"/>
              </a:rPr>
              <a:t>26</a:t>
            </a:r>
            <a:r>
              <a:rPr lang="ja-JP" altLang="en-US" sz="2000" b="1" dirty="0">
                <a:solidFill>
                  <a:prstClr val="white"/>
                </a:solidFill>
                <a:latin typeface="HG丸ｺﾞｼｯｸM-PRO" pitchFamily="50" charset="-128"/>
                <a:ea typeface="HG丸ｺﾞｼｯｸM-PRO" pitchFamily="50" charset="-128"/>
              </a:rPr>
              <a:t>年度以降の介護・医療関連情報の「見える化」の推進（イメージ）</a:t>
            </a:r>
          </a:p>
        </p:txBody>
      </p:sp>
      <p:graphicFrame>
        <p:nvGraphicFramePr>
          <p:cNvPr id="64" name="Group 320"/>
          <p:cNvGraphicFramePr>
            <a:graphicFrameLocks noGrp="1"/>
          </p:cNvGraphicFramePr>
          <p:nvPr/>
        </p:nvGraphicFramePr>
        <p:xfrm>
          <a:off x="3081236" y="1601788"/>
          <a:ext cx="3166998" cy="2692416"/>
        </p:xfrm>
        <a:graphic>
          <a:graphicData uri="http://schemas.openxmlformats.org/drawingml/2006/table">
            <a:tbl>
              <a:tblPr/>
              <a:tblGrid>
                <a:gridCol w="777859"/>
                <a:gridCol w="2389139"/>
              </a:tblGrid>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　システム機能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6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現状分析</a:t>
                      </a:r>
                      <a:endPar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支援機能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サービス供給量分析</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日常生活圏域調査等基礎調査分析機能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施策検討・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計画策定</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支援機能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将来サービス量・給付費等推計機能</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課題・施策情報等共有機能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計画実行</a:t>
                      </a:r>
                      <a:endPar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支援機能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計画遂行管理機能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事業実施状況公表機能</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35999" marR="35999"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13460" name="二等辺三角形 96"/>
          <p:cNvSpPr>
            <a:spLocks noChangeArrowheads="1"/>
          </p:cNvSpPr>
          <p:nvPr/>
        </p:nvSpPr>
        <p:spPr bwMode="auto">
          <a:xfrm>
            <a:off x="4383608" y="4246563"/>
            <a:ext cx="1432614" cy="190500"/>
          </a:xfrm>
          <a:prstGeom prst="triangle">
            <a:avLst>
              <a:gd name="adj" fmla="val 50000"/>
            </a:avLst>
          </a:prstGeom>
          <a:solidFill>
            <a:srgbClr val="C89E28"/>
          </a:solidFill>
          <a:ln w="9525" algn="ctr">
            <a:solidFill>
              <a:srgbClr val="FFFFFF"/>
            </a:solidFill>
            <a:round/>
            <a:headEnd/>
            <a:tailEnd/>
          </a:ln>
        </p:spPr>
        <p:txBody>
          <a:bodyPr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 hangingPunct="1">
              <a:spcBef>
                <a:spcPct val="0"/>
              </a:spcBef>
              <a:buFont typeface="Wingdings" pitchFamily="2" charset="2"/>
              <a:buNone/>
            </a:pPr>
            <a:endParaRPr lang="ja-JP" altLang="en-US" sz="1400">
              <a:solidFill>
                <a:srgbClr val="000000"/>
              </a:solidFill>
              <a:latin typeface="ＭＳ Ｐゴシック" charset="-128"/>
            </a:endParaRPr>
          </a:p>
        </p:txBody>
      </p:sp>
      <p:sp>
        <p:nvSpPr>
          <p:cNvPr id="2" name="スライド番号プレースホルダー 1"/>
          <p:cNvSpPr>
            <a:spLocks noGrp="1"/>
          </p:cNvSpPr>
          <p:nvPr>
            <p:ph type="sldNum" sz="quarter" idx="12"/>
          </p:nvPr>
        </p:nvSpPr>
        <p:spPr/>
        <p:txBody>
          <a:bodyPr/>
          <a:lstStyle/>
          <a:p>
            <a:fld id="{9133B987-B82D-41E5-86A7-1D0F9814A74A}" type="slidenum">
              <a:rPr kumimoji="1" lang="ja-JP" altLang="en-US" smtClean="0"/>
              <a:t>46</a:t>
            </a:fld>
            <a:endParaRPr kumimoji="1" lang="ja-JP" altLang="en-US"/>
          </a:p>
        </p:txBody>
      </p:sp>
    </p:spTree>
    <p:extLst>
      <p:ext uri="{BB962C8B-B14F-4D97-AF65-F5344CB8AC3E}">
        <p14:creationId xmlns:p14="http://schemas.microsoft.com/office/powerpoint/2010/main" val="2373846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6"/>
          <p:cNvSpPr txBox="1">
            <a:spLocks noChangeArrowheads="1"/>
          </p:cNvSpPr>
          <p:nvPr/>
        </p:nvSpPr>
        <p:spPr bwMode="auto">
          <a:xfrm>
            <a:off x="138816" y="2492896"/>
            <a:ext cx="9483497" cy="4797524"/>
          </a:xfrm>
          <a:prstGeom prst="ellipse">
            <a:avLst/>
          </a:prstGeom>
          <a:solidFill>
            <a:schemeClr val="accent6">
              <a:lumMod val="20000"/>
              <a:lumOff val="80000"/>
            </a:schemeClr>
          </a:solidFill>
          <a:ln w="12700">
            <a:solidFill>
              <a:srgbClr val="92CDDC"/>
            </a:solidFill>
            <a:miter lim="800000"/>
            <a:headEnd/>
            <a:tailEnd/>
          </a:ln>
          <a:effectLst>
            <a:outerShdw dist="28398" dir="3806097" algn="ctr" rotWithShape="0">
              <a:srgbClr val="205867">
                <a:alpha val="50000"/>
              </a:srgbClr>
            </a:outerShdw>
            <a:softEdge rad="317500"/>
          </a:effectLst>
        </p:spPr>
        <p:txBody>
          <a:bodyPr lIns="74295" tIns="8890" rIns="74295" bIns="8890"/>
          <a:lstStyle/>
          <a:p>
            <a:pPr algn="ctr">
              <a:defRPr/>
            </a:pPr>
            <a:endParaRPr lang="ja-JP" sz="1200" dirty="0">
              <a:latin typeface="Arial" pitchFamily="34" charset="0"/>
              <a:ea typeface="ＭＳ Ｐゴシック" pitchFamily="50" charset="-128"/>
              <a:cs typeface="ＭＳ Ｐゴシック" pitchFamily="50" charset="-128"/>
            </a:endParaRPr>
          </a:p>
        </p:txBody>
      </p:sp>
      <p:sp>
        <p:nvSpPr>
          <p:cNvPr id="47" name="Text Box 16"/>
          <p:cNvSpPr txBox="1">
            <a:spLocks noChangeArrowheads="1"/>
          </p:cNvSpPr>
          <p:nvPr/>
        </p:nvSpPr>
        <p:spPr bwMode="auto">
          <a:xfrm>
            <a:off x="-110150" y="5765402"/>
            <a:ext cx="9671665" cy="1263998"/>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lIns="74295" tIns="8890" rIns="74295" bIns="8890" anchor="b"/>
          <a:lstStyle/>
          <a:p>
            <a:pPr algn="ctr">
              <a:defRPr/>
            </a:pPr>
            <a:endParaRPr lang="en-US" altLang="ja-JP" sz="600" dirty="0">
              <a:solidFill>
                <a:srgbClr val="1F497D"/>
              </a:solidFill>
              <a:latin typeface="HGS創英角ｺﾞｼｯｸUB" pitchFamily="50" charset="-128"/>
              <a:ea typeface="HGS創英角ｺﾞｼｯｸUB" pitchFamily="50" charset="-128"/>
              <a:cs typeface="Times New Roman" pitchFamily="18" charset="0"/>
            </a:endParaRPr>
          </a:p>
          <a:p>
            <a:pPr algn="ctr">
              <a:defRPr/>
            </a:pPr>
            <a:endParaRPr lang="en-US" altLang="ja-JP" sz="600" dirty="0">
              <a:solidFill>
                <a:srgbClr val="1F497D"/>
              </a:solidFill>
              <a:latin typeface="HGS創英角ｺﾞｼｯｸUB" pitchFamily="50" charset="-128"/>
              <a:ea typeface="HGS創英角ｺﾞｼｯｸUB" pitchFamily="50" charset="-128"/>
              <a:cs typeface="Times New Roman" pitchFamily="18" charset="0"/>
            </a:endParaRPr>
          </a:p>
          <a:p>
            <a:pPr algn="ctr">
              <a:defRPr/>
            </a:pPr>
            <a:endParaRPr lang="en-US" altLang="ja-JP" sz="600" dirty="0">
              <a:solidFill>
                <a:srgbClr val="1F497D"/>
              </a:solidFill>
              <a:latin typeface="HGS創英角ｺﾞｼｯｸUB" pitchFamily="50" charset="-128"/>
              <a:ea typeface="HGS創英角ｺﾞｼｯｸUB" pitchFamily="50" charset="-128"/>
              <a:cs typeface="Times New Roman" pitchFamily="18" charset="0"/>
            </a:endParaRPr>
          </a:p>
          <a:p>
            <a:pPr algn="ctr">
              <a:defRPr/>
            </a:pPr>
            <a:r>
              <a:rPr lang="ja-JP" altLang="en-US" sz="1200" dirty="0">
                <a:solidFill>
                  <a:srgbClr val="1F497D"/>
                </a:solidFill>
                <a:latin typeface="HGS創英角ｺﾞｼｯｸUB" pitchFamily="50" charset="-128"/>
                <a:ea typeface="HGS創英角ｺﾞｼｯｸUB" pitchFamily="50" charset="-128"/>
                <a:cs typeface="Times New Roman" pitchFamily="18" charset="0"/>
              </a:rPr>
              <a:t>国民</a:t>
            </a:r>
            <a:endParaRPr lang="en-US" altLang="ja-JP" sz="1200" dirty="0">
              <a:solidFill>
                <a:srgbClr val="1F497D"/>
              </a:solidFill>
              <a:latin typeface="HGS創英角ｺﾞｼｯｸUB" pitchFamily="50" charset="-128"/>
              <a:ea typeface="HGS創英角ｺﾞｼｯｸUB" pitchFamily="50" charset="-128"/>
              <a:cs typeface="Times New Roman" pitchFamily="18" charset="0"/>
            </a:endParaRPr>
          </a:p>
        </p:txBody>
      </p:sp>
      <p:sp>
        <p:nvSpPr>
          <p:cNvPr id="28" name="正方形/長方形 27"/>
          <p:cNvSpPr/>
          <p:nvPr/>
        </p:nvSpPr>
        <p:spPr>
          <a:xfrm>
            <a:off x="1593" y="-26988"/>
            <a:ext cx="9905999" cy="534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地域包括ケア「見える化」システムの目的</a:t>
            </a:r>
            <a:endParaRPr lang="en-US" altLang="ja-JP" sz="2000" b="1" dirty="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7825" y="536580"/>
            <a:ext cx="9712231" cy="224631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buFont typeface="Wingdings" pitchFamily="2" charset="2"/>
              <a:buChar char="l"/>
              <a:defRPr/>
            </a:pPr>
            <a:r>
              <a:rPr lang="ja-JP" altLang="en-US" sz="1400" b="1" kern="0" dirty="0" smtClean="0">
                <a:solidFill>
                  <a:prstClr val="black"/>
                </a:solidFill>
                <a:latin typeface="ＭＳ Ｐゴシック"/>
              </a:rPr>
              <a:t>地域包括ケア「見える化」システムは、都道府県・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における介護保険事業（支援）計画等の策定・実行を総合的に支援する</a:t>
            </a:r>
            <a:r>
              <a:rPr lang="ja-JP" altLang="en-US" sz="1400" b="1" kern="0" dirty="0">
                <a:solidFill>
                  <a:prstClr val="black"/>
                </a:solidFill>
                <a:latin typeface="ＭＳ Ｐゴシック"/>
              </a:rPr>
              <a:t>ための</a:t>
            </a:r>
            <a:r>
              <a:rPr lang="ja-JP" altLang="en-US" sz="1400" b="1" kern="0" dirty="0" smtClean="0">
                <a:solidFill>
                  <a:prstClr val="black"/>
                </a:solidFill>
                <a:latin typeface="ＭＳ Ｐゴシック"/>
              </a:rPr>
              <a:t>情報システムである。</a:t>
            </a:r>
            <a:endParaRPr lang="en-US" altLang="ja-JP" sz="1400" b="1" kern="0" dirty="0" smtClean="0">
              <a:solidFill>
                <a:prstClr val="black"/>
              </a:solidFill>
              <a:latin typeface="ＭＳ Ｐゴシック"/>
            </a:endParaRPr>
          </a:p>
          <a:p>
            <a:pPr marL="285750" indent="-285750" fontAlgn="b">
              <a:buFont typeface="Wingdings" pitchFamily="2" charset="2"/>
              <a:buChar char="l"/>
              <a:defRPr/>
            </a:pPr>
            <a:r>
              <a:rPr lang="ja-JP" altLang="en-US" sz="1400" b="1" kern="0" dirty="0" smtClean="0">
                <a:solidFill>
                  <a:prstClr val="black"/>
                </a:solidFill>
                <a:latin typeface="ＭＳ Ｐゴシック"/>
              </a:rPr>
              <a:t>これにより、都道府県・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は地域間比較等による現状分析から課題抽出が容易になり、同様の課題を抱える自治体の取組事例等を参考にすることで、自らに適した施策を検討しやすくなる。</a:t>
            </a:r>
            <a:endParaRPr lang="en-US" altLang="ja-JP" sz="1400" b="1" kern="0" dirty="0" smtClean="0">
              <a:solidFill>
                <a:prstClr val="black"/>
              </a:solidFill>
              <a:latin typeface="ＭＳ Ｐゴシック"/>
            </a:endParaRPr>
          </a:p>
          <a:p>
            <a:pPr marL="285750" indent="-285750" fontAlgn="b">
              <a:buFont typeface="Wingdings" pitchFamily="2" charset="2"/>
              <a:buChar char="l"/>
              <a:defRPr/>
            </a:pPr>
            <a:r>
              <a:rPr lang="ja-JP" altLang="en-US" sz="1400" b="1" kern="0" dirty="0" smtClean="0">
                <a:solidFill>
                  <a:prstClr val="black"/>
                </a:solidFill>
                <a:latin typeface="ＭＳ Ｐゴシック"/>
              </a:rPr>
              <a:t>また、都道府県・市町村内の関係者全員が一元化された情報を共有することで、関係者間の課題意識や互いの検討状況を共有することができ、自治体間・関係部署間の連携をしやすく</a:t>
            </a:r>
            <a:r>
              <a:rPr lang="ja-JP" altLang="en-US" sz="1400" b="1" kern="0" dirty="0">
                <a:solidFill>
                  <a:prstClr val="black"/>
                </a:solidFill>
                <a:latin typeface="ＭＳ Ｐゴシック"/>
              </a:rPr>
              <a:t>な</a:t>
            </a:r>
            <a:r>
              <a:rPr lang="ja-JP" altLang="en-US" sz="1400" b="1" kern="0" dirty="0" smtClean="0">
                <a:solidFill>
                  <a:prstClr val="black"/>
                </a:solidFill>
                <a:latin typeface="ＭＳ Ｐゴシック"/>
              </a:rPr>
              <a:t>る。</a:t>
            </a:r>
            <a:endParaRPr lang="en-US" altLang="ja-JP" sz="1400" b="1" kern="0" dirty="0" smtClean="0">
              <a:solidFill>
                <a:prstClr val="black"/>
              </a:solidFill>
              <a:latin typeface="ＭＳ Ｐゴシック"/>
            </a:endParaRPr>
          </a:p>
          <a:p>
            <a:pPr marL="285750" indent="-285750" fontAlgn="b">
              <a:buFont typeface="Wingdings" pitchFamily="2" charset="2"/>
              <a:buChar char="l"/>
              <a:defRPr/>
            </a:pPr>
            <a:r>
              <a:rPr lang="ja-JP" altLang="en-US" sz="1400" b="1" kern="0" dirty="0" smtClean="0">
                <a:solidFill>
                  <a:prstClr val="black"/>
                </a:solidFill>
                <a:latin typeface="ＭＳ Ｐゴシック"/>
              </a:rPr>
              <a:t>加えて、担当者の人事異動</a:t>
            </a:r>
            <a:r>
              <a:rPr lang="ja-JP" altLang="en-US" sz="1400" b="1" kern="0" dirty="0">
                <a:solidFill>
                  <a:prstClr val="black"/>
                </a:solidFill>
                <a:latin typeface="ＭＳ Ｐゴシック"/>
              </a:rPr>
              <a:t>に</a:t>
            </a:r>
            <a:r>
              <a:rPr lang="ja-JP" altLang="en-US" sz="1400" b="1" kern="0" dirty="0" smtClean="0">
                <a:solidFill>
                  <a:prstClr val="black"/>
                </a:solidFill>
                <a:latin typeface="ＭＳ Ｐゴシック"/>
              </a:rPr>
              <a:t>よる影響を効果的かつ効率的に補完することができ、スピード感をもって継続性のある施策を実行しやすくなる。</a:t>
            </a:r>
            <a:endParaRPr lang="en-US" altLang="ja-JP" sz="1400" b="1" kern="0" dirty="0" smtClean="0">
              <a:solidFill>
                <a:prstClr val="black"/>
              </a:solidFill>
              <a:latin typeface="ＭＳ Ｐゴシック"/>
            </a:endParaRPr>
          </a:p>
          <a:p>
            <a:pPr marL="285750" indent="-285750" fontAlgn="b">
              <a:buFont typeface="Wingdings" pitchFamily="2" charset="2"/>
              <a:buChar char="l"/>
              <a:defRPr/>
            </a:pPr>
            <a:r>
              <a:rPr lang="ja-JP" altLang="en-US" sz="1400" b="1" kern="0" dirty="0" smtClean="0">
                <a:solidFill>
                  <a:prstClr val="black"/>
                </a:solidFill>
                <a:latin typeface="ＭＳ Ｐゴシック"/>
              </a:rPr>
              <a:t>さらに、一部の機能を除き、誰でも利用することができるようになり、住民も含めた地域の関係者間で、地域の課題や解決に向けた取組を共有でき、地域包括ケアシステムの構築に向けた取組を推進しやすくなる。</a:t>
            </a:r>
            <a:endParaRPr lang="en-US" altLang="ja-JP" sz="1400" b="1" kern="0" dirty="0" smtClean="0">
              <a:solidFill>
                <a:prstClr val="black"/>
              </a:solidFill>
              <a:latin typeface="ＭＳ Ｐゴシック"/>
            </a:endParaRPr>
          </a:p>
        </p:txBody>
      </p:sp>
      <p:sp>
        <p:nvSpPr>
          <p:cNvPr id="14346" name="Rectangle 21"/>
          <p:cNvSpPr>
            <a:spLocks noChangeArrowheads="1"/>
          </p:cNvSpPr>
          <p:nvPr/>
        </p:nvSpPr>
        <p:spPr bwMode="auto">
          <a:xfrm>
            <a:off x="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14347" name="Rectangle 39"/>
          <p:cNvSpPr>
            <a:spLocks noChangeArrowheads="1"/>
          </p:cNvSpPr>
          <p:nvPr/>
        </p:nvSpPr>
        <p:spPr bwMode="auto">
          <a:xfrm>
            <a:off x="4" y="118648"/>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en-US" altLang="ja-JP" sz="1000">
              <a:latin typeface="Century" pitchFamily="18" charset="0"/>
              <a:ea typeface="ＭＳ 明朝" pitchFamily="17" charset="-128"/>
              <a:cs typeface="Times New Roman" pitchFamily="18" charset="0"/>
            </a:endParaRPr>
          </a:p>
          <a:p>
            <a:pPr>
              <a:spcBef>
                <a:spcPct val="0"/>
              </a:spcBef>
              <a:buFontTx/>
              <a:buNone/>
            </a:pPr>
            <a:r>
              <a:rPr lang="en-US" altLang="ja-JP" sz="1000">
                <a:latin typeface="Century" pitchFamily="18" charset="0"/>
                <a:ea typeface="ＭＳ 明朝" pitchFamily="17" charset="-128"/>
                <a:cs typeface="Times New Roman" pitchFamily="18" charset="0"/>
              </a:rPr>
              <a:t/>
            </a:r>
            <a:br>
              <a:rPr lang="en-US" altLang="ja-JP" sz="1000">
                <a:latin typeface="Century" pitchFamily="18" charset="0"/>
                <a:ea typeface="ＭＳ 明朝" pitchFamily="17" charset="-128"/>
                <a:cs typeface="Times New Roman" pitchFamily="18" charset="0"/>
              </a:rPr>
            </a:br>
            <a:endParaRPr lang="en-US" altLang="ja-JP" sz="1800">
              <a:latin typeface="Arial" charset="0"/>
              <a:ea typeface="ＭＳ 明朝" pitchFamily="17" charset="-128"/>
              <a:cs typeface="Times New Roman" pitchFamily="18" charset="0"/>
            </a:endParaRPr>
          </a:p>
        </p:txBody>
      </p:sp>
      <p:sp>
        <p:nvSpPr>
          <p:cNvPr id="14348" name="AutoShape 10"/>
          <p:cNvSpPr>
            <a:spLocks noChangeArrowheads="1"/>
          </p:cNvSpPr>
          <p:nvPr/>
        </p:nvSpPr>
        <p:spPr bwMode="auto">
          <a:xfrm>
            <a:off x="2001213" y="4481521"/>
            <a:ext cx="5184092" cy="1830387"/>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a:latin typeface="Arial" charset="0"/>
              </a:rPr>
              <a:t>地域包括ケア「見える化」システム</a:t>
            </a:r>
            <a:endParaRPr lang="ja-JP" altLang="ja-JP" sz="1600">
              <a:latin typeface="Arial" charset="0"/>
            </a:endParaRPr>
          </a:p>
        </p:txBody>
      </p:sp>
      <p:cxnSp>
        <p:nvCxnSpPr>
          <p:cNvPr id="69" name="直線矢印コネクタ 24"/>
          <p:cNvCxnSpPr/>
          <p:nvPr/>
        </p:nvCxnSpPr>
        <p:spPr>
          <a:xfrm>
            <a:off x="3668892" y="3924304"/>
            <a:ext cx="406596" cy="51752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176527" y="4840288"/>
            <a:ext cx="3864246" cy="703262"/>
          </a:xfrm>
          <a:prstGeom prst="roundRect">
            <a:avLst>
              <a:gd name="adj" fmla="val 0"/>
            </a:avLst>
          </a:prstGeom>
          <a:solidFill>
            <a:schemeClr val="accent1">
              <a:lumMod val="40000"/>
              <a:lumOff val="60000"/>
            </a:schemeClr>
          </a:solidFill>
        </p:spPr>
        <p:txBody>
          <a:bodyPr anchor="ctr"/>
          <a:lstStyle/>
          <a:p>
            <a:pPr algn="ctr">
              <a:defRPr/>
            </a:pPr>
            <a:endParaRPr lang="ja-JP" altLang="en-US" sz="1200" dirty="0"/>
          </a:p>
        </p:txBody>
      </p:sp>
      <p:sp>
        <p:nvSpPr>
          <p:cNvPr id="14351" name="AutoShape 9"/>
          <p:cNvSpPr>
            <a:spLocks noChangeArrowheads="1"/>
          </p:cNvSpPr>
          <p:nvPr/>
        </p:nvSpPr>
        <p:spPr bwMode="auto">
          <a:xfrm>
            <a:off x="3332181" y="4889500"/>
            <a:ext cx="3637124" cy="261938"/>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介護・医療の現状分析・課題抽出支援</a:t>
            </a:r>
            <a:endParaRPr lang="ja-JP" altLang="ja-JP" sz="1200">
              <a:latin typeface="Arial" charset="0"/>
            </a:endParaRPr>
          </a:p>
        </p:txBody>
      </p:sp>
      <p:sp>
        <p:nvSpPr>
          <p:cNvPr id="14352" name="AutoShape 9"/>
          <p:cNvSpPr>
            <a:spLocks noChangeArrowheads="1"/>
          </p:cNvSpPr>
          <p:nvPr/>
        </p:nvSpPr>
        <p:spPr bwMode="auto">
          <a:xfrm>
            <a:off x="3332181" y="5214946"/>
            <a:ext cx="3637124" cy="261937"/>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dirty="0">
                <a:latin typeface="Arial" charset="0"/>
              </a:rPr>
              <a:t>課題解決のための取組事例の共有・施策検討支援</a:t>
            </a:r>
            <a:endParaRPr lang="ja-JP" altLang="ja-JP" sz="1100" dirty="0">
              <a:latin typeface="Arial" charset="0"/>
            </a:endParaRPr>
          </a:p>
        </p:txBody>
      </p:sp>
      <p:sp>
        <p:nvSpPr>
          <p:cNvPr id="54" name="テキスト ボックス 53"/>
          <p:cNvSpPr txBox="1"/>
          <p:nvPr/>
        </p:nvSpPr>
        <p:spPr>
          <a:xfrm>
            <a:off x="3211469" y="5588000"/>
            <a:ext cx="3829304" cy="668338"/>
          </a:xfrm>
          <a:prstGeom prst="roundRect">
            <a:avLst>
              <a:gd name="adj" fmla="val 0"/>
            </a:avLst>
          </a:prstGeom>
          <a:solidFill>
            <a:schemeClr val="accent5">
              <a:lumMod val="20000"/>
              <a:lumOff val="80000"/>
            </a:schemeClr>
          </a:solidFill>
        </p:spPr>
        <p:txBody>
          <a:bodyPr anchor="ctr"/>
          <a:lstStyle/>
          <a:p>
            <a:pPr algn="ctr">
              <a:defRPr/>
            </a:pPr>
            <a:endParaRPr lang="ja-JP" altLang="en-US" sz="1200" dirty="0"/>
          </a:p>
        </p:txBody>
      </p:sp>
      <p:sp>
        <p:nvSpPr>
          <p:cNvPr id="14354" name="AutoShape 9"/>
          <p:cNvSpPr>
            <a:spLocks noChangeArrowheads="1"/>
          </p:cNvSpPr>
          <p:nvPr/>
        </p:nvSpPr>
        <p:spPr bwMode="auto">
          <a:xfrm>
            <a:off x="3332181" y="5942021"/>
            <a:ext cx="3637124" cy="263525"/>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dirty="0">
                <a:latin typeface="Arial" charset="0"/>
              </a:rPr>
              <a:t>介護サービス見込み量等の将来推計支援（</a:t>
            </a:r>
            <a:r>
              <a:rPr lang="en-US" altLang="ja-JP" sz="1100" dirty="0">
                <a:latin typeface="Arial" charset="0"/>
              </a:rPr>
              <a:t>7</a:t>
            </a:r>
            <a:r>
              <a:rPr lang="ja-JP" altLang="en-US" sz="1100" dirty="0">
                <a:latin typeface="Arial" charset="0"/>
              </a:rPr>
              <a:t>期以降）</a:t>
            </a:r>
            <a:endParaRPr lang="ja-JP" altLang="ja-JP" sz="1100" dirty="0">
              <a:latin typeface="Arial" charset="0"/>
            </a:endParaRPr>
          </a:p>
        </p:txBody>
      </p:sp>
      <p:sp>
        <p:nvSpPr>
          <p:cNvPr id="14355" name="AutoShape 9"/>
          <p:cNvSpPr>
            <a:spLocks noChangeArrowheads="1"/>
          </p:cNvSpPr>
          <p:nvPr/>
        </p:nvSpPr>
        <p:spPr bwMode="auto">
          <a:xfrm>
            <a:off x="3332181" y="5621346"/>
            <a:ext cx="3637124" cy="263525"/>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介護・医療関連計画の実行管理支援</a:t>
            </a:r>
            <a:endParaRPr lang="ja-JP" altLang="ja-JP" sz="1200">
              <a:latin typeface="Arial" charset="0"/>
            </a:endParaRPr>
          </a:p>
        </p:txBody>
      </p:sp>
      <p:sp>
        <p:nvSpPr>
          <p:cNvPr id="34" name="Text Box 16"/>
          <p:cNvSpPr txBox="1">
            <a:spLocks noChangeArrowheads="1"/>
          </p:cNvSpPr>
          <p:nvPr/>
        </p:nvSpPr>
        <p:spPr bwMode="auto">
          <a:xfrm>
            <a:off x="416499" y="2681916"/>
            <a:ext cx="3960440" cy="1844301"/>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lIns="74295" tIns="8890" rIns="74295" bIns="8890"/>
          <a:lstStyle/>
          <a:p>
            <a:pPr algn="ctr">
              <a:defRPr/>
            </a:pPr>
            <a:r>
              <a:rPr lang="ja-JP" sz="1200" dirty="0">
                <a:solidFill>
                  <a:srgbClr val="1F497D"/>
                </a:solidFill>
                <a:latin typeface="HGS創英角ｺﾞｼｯｸUB" pitchFamily="50" charset="-128"/>
                <a:ea typeface="HGS創英角ｺﾞｼｯｸUB" pitchFamily="50" charset="-128"/>
                <a:cs typeface="Times New Roman" pitchFamily="18" charset="0"/>
              </a:rPr>
              <a:t>都道府県</a:t>
            </a:r>
            <a:endParaRPr lang="ja-JP" sz="1200" dirty="0">
              <a:latin typeface="Arial" pitchFamily="34" charset="0"/>
              <a:ea typeface="ＭＳ Ｐゴシック" pitchFamily="50" charset="-128"/>
              <a:cs typeface="ＭＳ Ｐゴシック" pitchFamily="50" charset="-128"/>
            </a:endParaRPr>
          </a:p>
        </p:txBody>
      </p:sp>
      <p:sp>
        <p:nvSpPr>
          <p:cNvPr id="14359" name="AutoShape 15"/>
          <p:cNvSpPr>
            <a:spLocks noChangeArrowheads="1"/>
          </p:cNvSpPr>
          <p:nvPr/>
        </p:nvSpPr>
        <p:spPr bwMode="auto">
          <a:xfrm>
            <a:off x="77827" y="3187700"/>
            <a:ext cx="2304570"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介護保険事業支援計画担当</a:t>
            </a:r>
            <a:endParaRPr lang="ja-JP" altLang="ja-JP" sz="1200">
              <a:latin typeface="Arial" charset="0"/>
            </a:endParaRPr>
          </a:p>
        </p:txBody>
      </p:sp>
      <p:sp>
        <p:nvSpPr>
          <p:cNvPr id="14360" name="AutoShape 15"/>
          <p:cNvSpPr>
            <a:spLocks noChangeArrowheads="1"/>
          </p:cNvSpPr>
          <p:nvPr/>
        </p:nvSpPr>
        <p:spPr bwMode="auto">
          <a:xfrm>
            <a:off x="2504694" y="3187700"/>
            <a:ext cx="2304570"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医療施策担当</a:t>
            </a:r>
            <a:endParaRPr lang="ja-JP" altLang="ja-JP" sz="1200">
              <a:latin typeface="Arial" charset="0"/>
            </a:endParaRPr>
          </a:p>
        </p:txBody>
      </p:sp>
      <p:sp>
        <p:nvSpPr>
          <p:cNvPr id="14361" name="AutoShape 15"/>
          <p:cNvSpPr>
            <a:spLocks noChangeArrowheads="1"/>
          </p:cNvSpPr>
          <p:nvPr/>
        </p:nvSpPr>
        <p:spPr bwMode="auto">
          <a:xfrm>
            <a:off x="2504694" y="3530600"/>
            <a:ext cx="2304570"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介護予防・生活支援施策担当</a:t>
            </a:r>
            <a:endParaRPr lang="ja-JP" altLang="ja-JP" sz="1200">
              <a:latin typeface="Arial" charset="0"/>
            </a:endParaRPr>
          </a:p>
        </p:txBody>
      </p:sp>
      <p:cxnSp>
        <p:nvCxnSpPr>
          <p:cNvPr id="76" name="直線矢印コネクタ 24"/>
          <p:cNvCxnSpPr/>
          <p:nvPr/>
        </p:nvCxnSpPr>
        <p:spPr>
          <a:xfrm flipH="1">
            <a:off x="5708224" y="3924308"/>
            <a:ext cx="252535" cy="50482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14363" name="AutoShape 15"/>
          <p:cNvSpPr>
            <a:spLocks noChangeArrowheads="1"/>
          </p:cNvSpPr>
          <p:nvPr/>
        </p:nvSpPr>
        <p:spPr bwMode="auto">
          <a:xfrm>
            <a:off x="77827" y="3533775"/>
            <a:ext cx="2304570"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住宅施策担当</a:t>
            </a:r>
            <a:endParaRPr lang="ja-JP" altLang="ja-JP" sz="1200">
              <a:latin typeface="Arial" charset="0"/>
            </a:endParaRPr>
          </a:p>
        </p:txBody>
      </p:sp>
      <p:sp>
        <p:nvSpPr>
          <p:cNvPr id="40" name="Text Box 16"/>
          <p:cNvSpPr txBox="1">
            <a:spLocks noChangeArrowheads="1"/>
          </p:cNvSpPr>
          <p:nvPr/>
        </p:nvSpPr>
        <p:spPr bwMode="auto">
          <a:xfrm>
            <a:off x="5300973" y="2681909"/>
            <a:ext cx="3960440" cy="1954164"/>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lIns="74295" tIns="8890" rIns="74295" bIns="8890"/>
          <a:lstStyle/>
          <a:p>
            <a:pPr algn="ctr">
              <a:defRPr/>
            </a:pPr>
            <a:r>
              <a:rPr lang="ja-JP" altLang="en-US" sz="1200" dirty="0">
                <a:solidFill>
                  <a:srgbClr val="1F497D"/>
                </a:solidFill>
                <a:latin typeface="HGS創英角ｺﾞｼｯｸUB" pitchFamily="50" charset="-128"/>
                <a:ea typeface="HGS創英角ｺﾞｼｯｸUB" pitchFamily="50" charset="-128"/>
                <a:cs typeface="Times New Roman" pitchFamily="18" charset="0"/>
              </a:rPr>
              <a:t>市町村</a:t>
            </a:r>
            <a:endParaRPr lang="ja-JP" sz="1200" dirty="0">
              <a:latin typeface="Arial" pitchFamily="34" charset="0"/>
              <a:ea typeface="ＭＳ Ｐゴシック" pitchFamily="50" charset="-128"/>
              <a:cs typeface="ＭＳ Ｐゴシック" pitchFamily="50" charset="-128"/>
            </a:endParaRPr>
          </a:p>
        </p:txBody>
      </p:sp>
      <p:sp>
        <p:nvSpPr>
          <p:cNvPr id="14367" name="AutoShape 15"/>
          <p:cNvSpPr>
            <a:spLocks noChangeArrowheads="1"/>
          </p:cNvSpPr>
          <p:nvPr/>
        </p:nvSpPr>
        <p:spPr bwMode="auto">
          <a:xfrm>
            <a:off x="4961738" y="3187700"/>
            <a:ext cx="2304571"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介護保険事業計画担当</a:t>
            </a:r>
            <a:endParaRPr lang="ja-JP" altLang="ja-JP" sz="1200">
              <a:latin typeface="Arial" charset="0"/>
            </a:endParaRPr>
          </a:p>
        </p:txBody>
      </p:sp>
      <p:sp>
        <p:nvSpPr>
          <p:cNvPr id="14368" name="AutoShape 15"/>
          <p:cNvSpPr>
            <a:spLocks noChangeArrowheads="1"/>
          </p:cNvSpPr>
          <p:nvPr/>
        </p:nvSpPr>
        <p:spPr bwMode="auto">
          <a:xfrm>
            <a:off x="7388604" y="3187700"/>
            <a:ext cx="2304571"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在宅医療介護連携施策担当</a:t>
            </a:r>
            <a:endParaRPr lang="ja-JP" altLang="ja-JP" sz="1200">
              <a:latin typeface="Arial" charset="0"/>
            </a:endParaRPr>
          </a:p>
        </p:txBody>
      </p:sp>
      <p:sp>
        <p:nvSpPr>
          <p:cNvPr id="14369" name="AutoShape 15"/>
          <p:cNvSpPr>
            <a:spLocks noChangeArrowheads="1"/>
          </p:cNvSpPr>
          <p:nvPr/>
        </p:nvSpPr>
        <p:spPr bwMode="auto">
          <a:xfrm>
            <a:off x="7388604" y="3530600"/>
            <a:ext cx="2304571"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介護予防・生活支援施策担当</a:t>
            </a:r>
            <a:endParaRPr lang="ja-JP" altLang="ja-JP" sz="1200">
              <a:latin typeface="Arial" charset="0"/>
            </a:endParaRPr>
          </a:p>
        </p:txBody>
      </p:sp>
      <p:sp>
        <p:nvSpPr>
          <p:cNvPr id="14370" name="AutoShape 15"/>
          <p:cNvSpPr>
            <a:spLocks noChangeArrowheads="1"/>
          </p:cNvSpPr>
          <p:nvPr/>
        </p:nvSpPr>
        <p:spPr bwMode="auto">
          <a:xfrm>
            <a:off x="4961738" y="3533775"/>
            <a:ext cx="2304571"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住宅施策担当</a:t>
            </a:r>
            <a:endParaRPr lang="ja-JP" altLang="ja-JP" sz="1200">
              <a:latin typeface="Arial" charset="0"/>
            </a:endParaRPr>
          </a:p>
        </p:txBody>
      </p:sp>
      <p:sp>
        <p:nvSpPr>
          <p:cNvPr id="14371" name="AutoShape 15"/>
          <p:cNvSpPr>
            <a:spLocks noChangeArrowheads="1"/>
          </p:cNvSpPr>
          <p:nvPr/>
        </p:nvSpPr>
        <p:spPr bwMode="auto">
          <a:xfrm>
            <a:off x="1245198" y="3870325"/>
            <a:ext cx="2302983"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保健所</a:t>
            </a:r>
            <a:endParaRPr lang="ja-JP" altLang="ja-JP" sz="1200">
              <a:latin typeface="Arial" charset="0"/>
            </a:endParaRPr>
          </a:p>
        </p:txBody>
      </p:sp>
      <p:sp>
        <p:nvSpPr>
          <p:cNvPr id="14372" name="AutoShape 15"/>
          <p:cNvSpPr>
            <a:spLocks noChangeArrowheads="1"/>
          </p:cNvSpPr>
          <p:nvPr/>
        </p:nvSpPr>
        <p:spPr bwMode="auto">
          <a:xfrm>
            <a:off x="6129110" y="3878263"/>
            <a:ext cx="2304570" cy="260350"/>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a:latin typeface="Arial" charset="0"/>
              </a:rPr>
              <a:t>地域包括支援センター</a:t>
            </a:r>
            <a:endParaRPr lang="ja-JP" altLang="ja-JP" sz="1200">
              <a:latin typeface="Arial" charset="0"/>
            </a:endParaRPr>
          </a:p>
          <a:p>
            <a:pPr algn="ctr" eaLnBrk="1" hangingPunct="1">
              <a:spcBef>
                <a:spcPct val="0"/>
              </a:spcBef>
              <a:buFontTx/>
              <a:buNone/>
            </a:pPr>
            <a:endParaRPr lang="ja-JP" altLang="ja-JP" sz="1200">
              <a:latin typeface="Arial" charset="0"/>
            </a:endParaRPr>
          </a:p>
        </p:txBody>
      </p:sp>
      <p:sp>
        <p:nvSpPr>
          <p:cNvPr id="51" name="テキスト ボックス 50"/>
          <p:cNvSpPr txBox="1"/>
          <p:nvPr/>
        </p:nvSpPr>
        <p:spPr>
          <a:xfrm>
            <a:off x="2137803" y="4840288"/>
            <a:ext cx="1165786" cy="703262"/>
          </a:xfrm>
          <a:prstGeom prst="roundRect">
            <a:avLst/>
          </a:prstGeom>
          <a:solidFill>
            <a:schemeClr val="accent1">
              <a:lumMod val="40000"/>
              <a:lumOff val="60000"/>
            </a:schemeClr>
          </a:solidFill>
        </p:spPr>
        <p:txBody>
          <a:bodyPr anchor="ctr"/>
          <a:lstStyle/>
          <a:p>
            <a:pPr algn="ctr">
              <a:defRPr/>
            </a:pPr>
            <a:r>
              <a:rPr lang="ja-JP" altLang="en-US" sz="1200" dirty="0"/>
              <a:t>自治体・国民</a:t>
            </a:r>
            <a:endParaRPr lang="en-US" altLang="ja-JP" sz="1200" dirty="0"/>
          </a:p>
          <a:p>
            <a:pPr algn="ctr">
              <a:defRPr/>
            </a:pPr>
            <a:r>
              <a:rPr lang="ja-JP" altLang="en-US" sz="1200" dirty="0"/>
              <a:t>共通機能</a:t>
            </a:r>
          </a:p>
        </p:txBody>
      </p:sp>
      <p:sp>
        <p:nvSpPr>
          <p:cNvPr id="52" name="テキスト ボックス 51"/>
          <p:cNvSpPr txBox="1"/>
          <p:nvPr/>
        </p:nvSpPr>
        <p:spPr>
          <a:xfrm>
            <a:off x="2137803" y="5588000"/>
            <a:ext cx="1165786" cy="668338"/>
          </a:xfrm>
          <a:prstGeom prst="roundRect">
            <a:avLst/>
          </a:prstGeom>
          <a:solidFill>
            <a:schemeClr val="accent5">
              <a:lumMod val="20000"/>
              <a:lumOff val="80000"/>
            </a:schemeClr>
          </a:solidFill>
        </p:spPr>
        <p:txBody>
          <a:bodyPr anchor="ctr"/>
          <a:lstStyle/>
          <a:p>
            <a:pPr algn="ctr">
              <a:defRPr/>
            </a:pPr>
            <a:r>
              <a:rPr lang="ja-JP" altLang="en-US" sz="1200" dirty="0"/>
              <a:t>自治体向け</a:t>
            </a:r>
            <a:endParaRPr lang="en-US" altLang="ja-JP" sz="1200" dirty="0"/>
          </a:p>
          <a:p>
            <a:pPr algn="ctr">
              <a:defRPr/>
            </a:pPr>
            <a:r>
              <a:rPr lang="ja-JP" altLang="en-US" sz="1200" dirty="0"/>
              <a:t>機能</a:t>
            </a:r>
          </a:p>
        </p:txBody>
      </p:sp>
      <p:cxnSp>
        <p:nvCxnSpPr>
          <p:cNvPr id="39" name="直線矢印コネクタ 24"/>
          <p:cNvCxnSpPr/>
          <p:nvPr/>
        </p:nvCxnSpPr>
        <p:spPr>
          <a:xfrm flipH="1" flipV="1">
            <a:off x="4725085" y="6338888"/>
            <a:ext cx="1588" cy="315912"/>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7" name="左右矢印 6"/>
          <p:cNvSpPr/>
          <p:nvPr/>
        </p:nvSpPr>
        <p:spPr>
          <a:xfrm>
            <a:off x="4128756" y="3906840"/>
            <a:ext cx="1526322" cy="522287"/>
          </a:xfrm>
          <a:prstGeom prst="leftRightArrow">
            <a:avLst>
              <a:gd name="adj1" fmla="val 76217"/>
              <a:gd name="adj2" fmla="val 500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400" dirty="0"/>
              <a:t>連携促進</a:t>
            </a:r>
          </a:p>
        </p:txBody>
      </p:sp>
      <p:sp>
        <p:nvSpPr>
          <p:cNvPr id="14377" name="スライド番号プレースホルダー 3"/>
          <p:cNvSpPr>
            <a:spLocks noGrp="1"/>
          </p:cNvSpPr>
          <p:nvPr>
            <p:ph type="sldNum" sz="quarter" idx="12"/>
          </p:nvPr>
        </p:nvSpPr>
        <p:spPr bwMode="auto">
          <a:xfrm>
            <a:off x="7595077" y="6492883"/>
            <a:ext cx="23109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120B415A-39FA-4708-B408-069AC4489875}" type="slidenum">
              <a:rPr lang="ja-JP" altLang="en-US" sz="1200" smtClean="0">
                <a:solidFill>
                  <a:srgbClr val="898989"/>
                </a:solidFill>
                <a:latin typeface="Arial" charset="0"/>
              </a:rPr>
              <a:pPr eaLnBrk="1" hangingPunct="1">
                <a:spcBef>
                  <a:spcPct val="0"/>
                </a:spcBef>
                <a:buFontTx/>
                <a:buNone/>
              </a:pPr>
              <a:t>47</a:t>
            </a:fld>
            <a:endParaRPr lang="ja-JP" altLang="en-US" sz="1200" dirty="0" smtClean="0">
              <a:solidFill>
                <a:srgbClr val="898989"/>
              </a:solidFill>
              <a:latin typeface="Arial" charset="0"/>
            </a:endParaRPr>
          </a:p>
        </p:txBody>
      </p:sp>
    </p:spTree>
    <p:extLst>
      <p:ext uri="{BB962C8B-B14F-4D97-AF65-F5344CB8AC3E}">
        <p14:creationId xmlns:p14="http://schemas.microsoft.com/office/powerpoint/2010/main" val="3349465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93" y="-26988"/>
            <a:ext cx="9905999" cy="534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地域包括ケア「見える化」システムの機能</a:t>
            </a:r>
            <a:endParaRPr lang="en-US" altLang="ja-JP" sz="2000" b="1" dirty="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7825" y="536575"/>
            <a:ext cx="9712231" cy="738188"/>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buFont typeface="Wingdings" pitchFamily="2" charset="2"/>
              <a:buChar char="l"/>
              <a:defRPr/>
            </a:pPr>
            <a:r>
              <a:rPr lang="ja-JP" altLang="en-US" sz="1400" b="1" kern="0" dirty="0" smtClean="0">
                <a:solidFill>
                  <a:prstClr val="black"/>
                </a:solidFill>
                <a:latin typeface="ＭＳ Ｐゴシック"/>
              </a:rPr>
              <a:t>地域包括ケア「</a:t>
            </a:r>
            <a:r>
              <a:rPr lang="ja-JP" altLang="en-US" sz="1400" b="1" kern="0" dirty="0">
                <a:solidFill>
                  <a:prstClr val="black"/>
                </a:solidFill>
                <a:latin typeface="ＭＳ Ｐゴシック"/>
              </a:rPr>
              <a:t>見える化」システム</a:t>
            </a:r>
            <a:r>
              <a:rPr lang="ja-JP" altLang="en-US" sz="1400" b="1" kern="0" dirty="0" smtClean="0">
                <a:solidFill>
                  <a:prstClr val="black"/>
                </a:solidFill>
                <a:latin typeface="ＭＳ Ｐゴシック"/>
              </a:rPr>
              <a:t>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a:t>
            </a:r>
            <a:r>
              <a:rPr lang="ja-JP" altLang="en-US" sz="1400" b="1" kern="0" dirty="0">
                <a:solidFill>
                  <a:prstClr val="black"/>
                </a:solidFill>
                <a:latin typeface="ＭＳ Ｐゴシック"/>
              </a:rPr>
              <a:t>おける計画策定・実行</a:t>
            </a:r>
            <a:r>
              <a:rPr lang="ja-JP" altLang="en-US" sz="1400" b="1" kern="0" dirty="0" smtClean="0">
                <a:solidFill>
                  <a:prstClr val="black"/>
                </a:solidFill>
                <a:latin typeface="ＭＳ Ｐゴシック"/>
              </a:rPr>
              <a:t>を支えるために「</a:t>
            </a:r>
            <a:r>
              <a:rPr lang="ja-JP" altLang="en-US" sz="1400" b="1" kern="0" dirty="0">
                <a:solidFill>
                  <a:prstClr val="black"/>
                </a:solidFill>
                <a:latin typeface="ＭＳ Ｐゴシック"/>
              </a:rPr>
              <a:t>介護・医療の現状分析・課題抽出支援」「課題解決のための取組事例の共有・施策検討</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」「介護サービス見込み量等の将来推計</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」「介護・医療関連計画の実行管理</a:t>
            </a:r>
            <a:r>
              <a:rPr lang="ja-JP" altLang="en-US" sz="1400" b="1" kern="0" dirty="0" smtClean="0">
                <a:solidFill>
                  <a:prstClr val="black"/>
                </a:solidFill>
                <a:latin typeface="ＭＳ Ｐゴシック"/>
              </a:rPr>
              <a:t>支援」の機能を提供する。</a:t>
            </a:r>
            <a:endParaRPr lang="ja-JP" altLang="en-US" sz="1400" b="1" kern="0" dirty="0">
              <a:solidFill>
                <a:prstClr val="black"/>
              </a:solidFill>
              <a:latin typeface="ＭＳ Ｐゴシック"/>
            </a:endParaRPr>
          </a:p>
        </p:txBody>
      </p:sp>
      <p:grpSp>
        <p:nvGrpSpPr>
          <p:cNvPr id="15364" name="Group 6"/>
          <p:cNvGrpSpPr>
            <a:grpSpLocks/>
          </p:cNvGrpSpPr>
          <p:nvPr/>
        </p:nvGrpSpPr>
        <p:grpSpPr bwMode="auto">
          <a:xfrm>
            <a:off x="249361" y="1341438"/>
            <a:ext cx="9540699" cy="5039360"/>
            <a:chOff x="262" y="1037"/>
            <a:chExt cx="5811" cy="3070"/>
          </a:xfrm>
        </p:grpSpPr>
        <p:sp>
          <p:nvSpPr>
            <p:cNvPr id="15367" name="Freeform 7"/>
            <p:cNvSpPr>
              <a:spLocks/>
            </p:cNvSpPr>
            <p:nvPr/>
          </p:nvSpPr>
          <p:spPr bwMode="gray">
            <a:xfrm>
              <a:off x="3485" y="1037"/>
              <a:ext cx="2588" cy="1550"/>
            </a:xfrm>
            <a:custGeom>
              <a:avLst/>
              <a:gdLst>
                <a:gd name="T0" fmla="*/ 0 w 2858"/>
                <a:gd name="T1" fmla="*/ 0 h 1089"/>
                <a:gd name="T2" fmla="*/ 1922 w 2858"/>
                <a:gd name="T3" fmla="*/ 0 h 1089"/>
                <a:gd name="T4" fmla="*/ 1922 w 2858"/>
                <a:gd name="T5" fmla="*/ 4469 h 1089"/>
                <a:gd name="T6" fmla="*/ 0 60000 65536"/>
                <a:gd name="T7" fmla="*/ 0 60000 65536"/>
                <a:gd name="T8" fmla="*/ 0 60000 65536"/>
              </a:gdLst>
              <a:ahLst/>
              <a:cxnLst>
                <a:cxn ang="T6">
                  <a:pos x="T0" y="T1"/>
                </a:cxn>
                <a:cxn ang="T7">
                  <a:pos x="T2" y="T3"/>
                </a:cxn>
                <a:cxn ang="T8">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68" name="Freeform 8"/>
            <p:cNvSpPr>
              <a:spLocks/>
            </p:cNvSpPr>
            <p:nvPr/>
          </p:nvSpPr>
          <p:spPr bwMode="gray">
            <a:xfrm>
              <a:off x="262" y="2832"/>
              <a:ext cx="2858" cy="1097"/>
            </a:xfrm>
            <a:custGeom>
              <a:avLst/>
              <a:gdLst>
                <a:gd name="T0" fmla="*/ 0 w 1860"/>
                <a:gd name="T1" fmla="*/ 0 h 408"/>
                <a:gd name="T2" fmla="*/ 0 w 1860"/>
                <a:gd name="T3" fmla="*/ 21327 h 408"/>
                <a:gd name="T4" fmla="*/ 10367 w 1860"/>
                <a:gd name="T5" fmla="*/ 21327 h 408"/>
                <a:gd name="T6" fmla="*/ 0 60000 65536"/>
                <a:gd name="T7" fmla="*/ 0 60000 65536"/>
                <a:gd name="T8" fmla="*/ 0 60000 65536"/>
              </a:gdLst>
              <a:ahLst/>
              <a:cxnLst>
                <a:cxn ang="T6">
                  <a:pos x="T0" y="T1"/>
                </a:cxn>
                <a:cxn ang="T7">
                  <a:pos x="T2" y="T3"/>
                </a:cxn>
                <a:cxn ang="T8">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69" name="Freeform 9"/>
            <p:cNvSpPr>
              <a:spLocks/>
            </p:cNvSpPr>
            <p:nvPr/>
          </p:nvSpPr>
          <p:spPr bwMode="gray">
            <a:xfrm>
              <a:off x="262" y="1562"/>
              <a:ext cx="1860" cy="1097"/>
            </a:xfrm>
            <a:custGeom>
              <a:avLst/>
              <a:gdLst>
                <a:gd name="T0" fmla="*/ 0 w 1860"/>
                <a:gd name="T1" fmla="*/ 0 h 408"/>
                <a:gd name="T2" fmla="*/ 0 w 1860"/>
                <a:gd name="T3" fmla="*/ 21327 h 408"/>
                <a:gd name="T4" fmla="*/ 1860 w 1860"/>
                <a:gd name="T5" fmla="*/ 21327 h 408"/>
                <a:gd name="T6" fmla="*/ 0 60000 65536"/>
                <a:gd name="T7" fmla="*/ 0 60000 65536"/>
                <a:gd name="T8" fmla="*/ 0 60000 65536"/>
              </a:gdLst>
              <a:ahLst/>
              <a:cxnLst>
                <a:cxn ang="T6">
                  <a:pos x="T0" y="T1"/>
                </a:cxn>
                <a:cxn ang="T7">
                  <a:pos x="T2" y="T3"/>
                </a:cxn>
                <a:cxn ang="T8">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0" name="Freeform 10"/>
            <p:cNvSpPr>
              <a:spLocks/>
            </p:cNvSpPr>
            <p:nvPr/>
          </p:nvSpPr>
          <p:spPr bwMode="gray">
            <a:xfrm>
              <a:off x="4073" y="2929"/>
              <a:ext cx="2000" cy="1178"/>
            </a:xfrm>
            <a:custGeom>
              <a:avLst/>
              <a:gdLst>
                <a:gd name="T0" fmla="*/ 0 w 2858"/>
                <a:gd name="T1" fmla="*/ 0 h 1089"/>
                <a:gd name="T2" fmla="*/ 686 w 2858"/>
                <a:gd name="T3" fmla="*/ 0 h 1089"/>
                <a:gd name="T4" fmla="*/ 686 w 2858"/>
                <a:gd name="T5" fmla="*/ 1491 h 1089"/>
                <a:gd name="T6" fmla="*/ 0 60000 65536"/>
                <a:gd name="T7" fmla="*/ 0 60000 65536"/>
                <a:gd name="T8" fmla="*/ 0 60000 65536"/>
              </a:gdLst>
              <a:ahLst/>
              <a:cxnLst>
                <a:cxn ang="T6">
                  <a:pos x="T0" y="T1"/>
                </a:cxn>
                <a:cxn ang="T7">
                  <a:pos x="T2" y="T3"/>
                </a:cxn>
                <a:cxn ang="T8">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1" name="Oval 11"/>
            <p:cNvSpPr>
              <a:spLocks noChangeArrowheads="1"/>
            </p:cNvSpPr>
            <p:nvPr/>
          </p:nvSpPr>
          <p:spPr bwMode="gray">
            <a:xfrm>
              <a:off x="1926" y="1469"/>
              <a:ext cx="2387" cy="2387"/>
            </a:xfrm>
            <a:prstGeom prst="ellipse">
              <a:avLst/>
            </a:prstGeom>
            <a:solidFill>
              <a:srgbClr val="E1E1E1"/>
            </a:solidFill>
            <a:ln>
              <a:noFill/>
            </a:ln>
            <a:effectLst/>
            <a:extLs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72" name="Freeform 12"/>
            <p:cNvSpPr>
              <a:spLocks/>
            </p:cNvSpPr>
            <p:nvPr/>
          </p:nvSpPr>
          <p:spPr bwMode="gray">
            <a:xfrm>
              <a:off x="3119" y="1425"/>
              <a:ext cx="978" cy="884"/>
            </a:xfrm>
            <a:custGeom>
              <a:avLst/>
              <a:gdLst>
                <a:gd name="T0" fmla="*/ 0 w 1040"/>
                <a:gd name="T1" fmla="*/ 36 h 940"/>
                <a:gd name="T2" fmla="*/ 0 w 1040"/>
                <a:gd name="T3" fmla="*/ 461 h 940"/>
                <a:gd name="T4" fmla="*/ 465 w 1040"/>
                <a:gd name="T5" fmla="*/ 705 h 940"/>
                <a:gd name="T6" fmla="*/ 724 w 1040"/>
                <a:gd name="T7" fmla="*/ 734 h 940"/>
                <a:gd name="T8" fmla="*/ 813 w 1040"/>
                <a:gd name="T9" fmla="*/ 458 h 940"/>
                <a:gd name="T10" fmla="*/ 0 w 1040"/>
                <a:gd name="T11" fmla="*/ 36 h 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940">
                  <a:moveTo>
                    <a:pt x="0" y="46"/>
                  </a:moveTo>
                  <a:lnTo>
                    <a:pt x="0" y="589"/>
                  </a:lnTo>
                  <a:cubicBezTo>
                    <a:pt x="0" y="589"/>
                    <a:pt x="359" y="568"/>
                    <a:pt x="594" y="901"/>
                  </a:cubicBezTo>
                  <a:cubicBezTo>
                    <a:pt x="760" y="920"/>
                    <a:pt x="926" y="940"/>
                    <a:pt x="926" y="940"/>
                  </a:cubicBezTo>
                  <a:cubicBezTo>
                    <a:pt x="926" y="940"/>
                    <a:pt x="983" y="763"/>
                    <a:pt x="1040" y="586"/>
                  </a:cubicBezTo>
                  <a:cubicBezTo>
                    <a:pt x="612" y="0"/>
                    <a:pt x="0" y="46"/>
                    <a:pt x="0" y="46"/>
                  </a:cubicBezTo>
                  <a:close/>
                </a:path>
              </a:pathLst>
            </a:custGeom>
            <a:solidFill>
              <a:srgbClr val="96A8C0"/>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3" name="Freeform 13"/>
            <p:cNvSpPr>
              <a:spLocks/>
            </p:cNvSpPr>
            <p:nvPr/>
          </p:nvSpPr>
          <p:spPr bwMode="gray">
            <a:xfrm>
              <a:off x="3482" y="2664"/>
              <a:ext cx="863" cy="976"/>
            </a:xfrm>
            <a:custGeom>
              <a:avLst/>
              <a:gdLst>
                <a:gd name="T0" fmla="*/ 689 w 918"/>
                <a:gd name="T1" fmla="*/ 0 h 1038"/>
                <a:gd name="T2" fmla="*/ 265 w 918"/>
                <a:gd name="T3" fmla="*/ 0 h 1038"/>
                <a:gd name="T4" fmla="*/ 23 w 918"/>
                <a:gd name="T5" fmla="*/ 464 h 1038"/>
                <a:gd name="T6" fmla="*/ 0 w 918"/>
                <a:gd name="T7" fmla="*/ 717 h 1038"/>
                <a:gd name="T8" fmla="*/ 268 w 918"/>
                <a:gd name="T9" fmla="*/ 811 h 1038"/>
                <a:gd name="T10" fmla="*/ 689 w 918"/>
                <a:gd name="T11" fmla="*/ 0 h 10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8" h="1038">
                  <a:moveTo>
                    <a:pt x="883" y="0"/>
                  </a:moveTo>
                  <a:lnTo>
                    <a:pt x="339" y="0"/>
                  </a:lnTo>
                  <a:cubicBezTo>
                    <a:pt x="339" y="0"/>
                    <a:pt x="357" y="363"/>
                    <a:pt x="30" y="593"/>
                  </a:cubicBezTo>
                  <a:cubicBezTo>
                    <a:pt x="15" y="755"/>
                    <a:pt x="0" y="918"/>
                    <a:pt x="0" y="918"/>
                  </a:cubicBezTo>
                  <a:cubicBezTo>
                    <a:pt x="0" y="918"/>
                    <a:pt x="171" y="978"/>
                    <a:pt x="343" y="1038"/>
                  </a:cubicBezTo>
                  <a:cubicBezTo>
                    <a:pt x="918" y="624"/>
                    <a:pt x="883" y="0"/>
                    <a:pt x="883" y="0"/>
                  </a:cubicBezTo>
                  <a:close/>
                </a:path>
              </a:pathLst>
            </a:custGeom>
            <a:solidFill>
              <a:srgbClr val="8AB6C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4" name="Freeform 14"/>
            <p:cNvSpPr>
              <a:spLocks/>
            </p:cNvSpPr>
            <p:nvPr/>
          </p:nvSpPr>
          <p:spPr bwMode="gray">
            <a:xfrm>
              <a:off x="2168" y="3045"/>
              <a:ext cx="951" cy="831"/>
            </a:xfrm>
            <a:custGeom>
              <a:avLst/>
              <a:gdLst>
                <a:gd name="T0" fmla="*/ 951 w 951"/>
                <a:gd name="T1" fmla="*/ 300 h 831"/>
                <a:gd name="T2" fmla="*/ 951 w 951"/>
                <a:gd name="T3" fmla="*/ 812 h 831"/>
                <a:gd name="T4" fmla="*/ 0 w 951"/>
                <a:gd name="T5" fmla="*/ 333 h 831"/>
                <a:gd name="T6" fmla="*/ 105 w 951"/>
                <a:gd name="T7" fmla="*/ 0 h 831"/>
                <a:gd name="T8" fmla="*/ 421 w 951"/>
                <a:gd name="T9" fmla="*/ 41 h 831"/>
                <a:gd name="T10" fmla="*/ 951 w 951"/>
                <a:gd name="T11" fmla="*/ 300 h 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1" h="831">
                  <a:moveTo>
                    <a:pt x="951" y="300"/>
                  </a:moveTo>
                  <a:cubicBezTo>
                    <a:pt x="951" y="302"/>
                    <a:pt x="951" y="806"/>
                    <a:pt x="951" y="812"/>
                  </a:cubicBezTo>
                  <a:cubicBezTo>
                    <a:pt x="951" y="812"/>
                    <a:pt x="367" y="831"/>
                    <a:pt x="0" y="333"/>
                  </a:cubicBezTo>
                  <a:cubicBezTo>
                    <a:pt x="56" y="172"/>
                    <a:pt x="100" y="17"/>
                    <a:pt x="105" y="0"/>
                  </a:cubicBezTo>
                  <a:cubicBezTo>
                    <a:pt x="121" y="3"/>
                    <a:pt x="402" y="36"/>
                    <a:pt x="421" y="41"/>
                  </a:cubicBezTo>
                  <a:cubicBezTo>
                    <a:pt x="619" y="302"/>
                    <a:pt x="931" y="302"/>
                    <a:pt x="951" y="300"/>
                  </a:cubicBezTo>
                  <a:close/>
                </a:path>
              </a:pathLst>
            </a:custGeom>
            <a:solidFill>
              <a:srgbClr val="99B67C"/>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5" name="Freeform 15"/>
            <p:cNvSpPr>
              <a:spLocks/>
            </p:cNvSpPr>
            <p:nvPr/>
          </p:nvSpPr>
          <p:spPr bwMode="gray">
            <a:xfrm>
              <a:off x="1889" y="1685"/>
              <a:ext cx="859" cy="979"/>
            </a:xfrm>
            <a:custGeom>
              <a:avLst/>
              <a:gdLst>
                <a:gd name="T0" fmla="*/ 549 w 859"/>
                <a:gd name="T1" fmla="*/ 979 h 979"/>
                <a:gd name="T2" fmla="*/ 37 w 859"/>
                <a:gd name="T3" fmla="*/ 979 h 979"/>
                <a:gd name="T4" fmla="*/ 546 w 859"/>
                <a:gd name="T5" fmla="*/ 0 h 979"/>
                <a:gd name="T6" fmla="*/ 859 w 859"/>
                <a:gd name="T7" fmla="*/ 116 h 979"/>
                <a:gd name="T8" fmla="*/ 841 w 859"/>
                <a:gd name="T9" fmla="*/ 420 h 979"/>
                <a:gd name="T10" fmla="*/ 549 w 859"/>
                <a:gd name="T11" fmla="*/ 979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9" h="979">
                  <a:moveTo>
                    <a:pt x="549" y="979"/>
                  </a:moveTo>
                  <a:lnTo>
                    <a:pt x="37" y="979"/>
                  </a:lnTo>
                  <a:cubicBezTo>
                    <a:pt x="37" y="979"/>
                    <a:pt x="0" y="383"/>
                    <a:pt x="546" y="0"/>
                  </a:cubicBezTo>
                  <a:cubicBezTo>
                    <a:pt x="702" y="57"/>
                    <a:pt x="859" y="116"/>
                    <a:pt x="859" y="116"/>
                  </a:cubicBezTo>
                  <a:cubicBezTo>
                    <a:pt x="859" y="116"/>
                    <a:pt x="850" y="268"/>
                    <a:pt x="841" y="420"/>
                  </a:cubicBezTo>
                  <a:cubicBezTo>
                    <a:pt x="532" y="634"/>
                    <a:pt x="549" y="979"/>
                    <a:pt x="549" y="979"/>
                  </a:cubicBezTo>
                  <a:close/>
                </a:path>
              </a:pathLst>
            </a:custGeom>
            <a:solidFill>
              <a:srgbClr val="89B8AA"/>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6" name="Oval 16"/>
            <p:cNvSpPr>
              <a:spLocks noChangeArrowheads="1"/>
            </p:cNvSpPr>
            <p:nvPr/>
          </p:nvSpPr>
          <p:spPr bwMode="gray">
            <a:xfrm>
              <a:off x="2440" y="1983"/>
              <a:ext cx="1360" cy="1360"/>
            </a:xfrm>
            <a:prstGeom prst="ellipse">
              <a:avLst/>
            </a:prstGeom>
            <a:solidFill>
              <a:srgbClr val="FFFFFF"/>
            </a:solidFill>
            <a:ln>
              <a:noFill/>
            </a:ln>
            <a:effectLst/>
            <a:extLs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77" name="Text Box 17"/>
            <p:cNvSpPr txBox="1">
              <a:spLocks noChangeArrowheads="1"/>
            </p:cNvSpPr>
            <p:nvPr/>
          </p:nvSpPr>
          <p:spPr bwMode="gray">
            <a:xfrm>
              <a:off x="2596" y="2401"/>
              <a:ext cx="106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Clr>
                  <a:srgbClr val="C0504D"/>
                </a:buClr>
                <a:buFontTx/>
                <a:buNone/>
              </a:pPr>
              <a:r>
                <a:rPr lang="ja-JP" altLang="en-US" sz="1800">
                  <a:solidFill>
                    <a:srgbClr val="000000"/>
                  </a:solidFill>
                  <a:latin typeface="ＭＳ Ｐゴシック" charset="-128"/>
                </a:rPr>
                <a:t>「見える化」</a:t>
              </a:r>
              <a:endParaRPr lang="en-US" altLang="ja-JP" sz="1800">
                <a:solidFill>
                  <a:srgbClr val="000000"/>
                </a:solidFill>
                <a:latin typeface="ＭＳ Ｐゴシック" charset="-128"/>
              </a:endParaRPr>
            </a:p>
            <a:p>
              <a:pPr algn="ctr" eaLnBrk="1" hangingPunct="1">
                <a:spcBef>
                  <a:spcPct val="0"/>
                </a:spcBef>
                <a:buClr>
                  <a:srgbClr val="C0504D"/>
                </a:buClr>
                <a:buFontTx/>
                <a:buNone/>
              </a:pPr>
              <a:r>
                <a:rPr lang="ja-JP" altLang="en-US" sz="1800">
                  <a:solidFill>
                    <a:srgbClr val="000000"/>
                  </a:solidFill>
                  <a:latin typeface="ＭＳ Ｐゴシック" charset="-128"/>
                </a:rPr>
                <a:t>システムの</a:t>
              </a:r>
              <a:endParaRPr lang="en-US" altLang="ja-JP" sz="1800">
                <a:solidFill>
                  <a:srgbClr val="000000"/>
                </a:solidFill>
                <a:latin typeface="ＭＳ Ｐゴシック" charset="-128"/>
              </a:endParaRPr>
            </a:p>
            <a:p>
              <a:pPr algn="ctr" eaLnBrk="1" hangingPunct="1">
                <a:spcBef>
                  <a:spcPct val="0"/>
                </a:spcBef>
                <a:buClr>
                  <a:srgbClr val="C0504D"/>
                </a:buClr>
                <a:buFontTx/>
                <a:buNone/>
              </a:pPr>
              <a:r>
                <a:rPr lang="ja-JP" altLang="en-US" sz="1800">
                  <a:solidFill>
                    <a:srgbClr val="000000"/>
                  </a:solidFill>
                  <a:latin typeface="ＭＳ Ｐゴシック" charset="-128"/>
                </a:rPr>
                <a:t>機能</a:t>
              </a:r>
              <a:endParaRPr lang="en-US" altLang="ja-JP" sz="1800">
                <a:solidFill>
                  <a:srgbClr val="000000"/>
                </a:solidFill>
                <a:latin typeface="ＭＳ Ｐゴシック" charset="-128"/>
              </a:endParaRPr>
            </a:p>
          </p:txBody>
        </p:sp>
        <p:sp>
          <p:nvSpPr>
            <p:cNvPr id="15378" name="Freeform 18"/>
            <p:cNvSpPr>
              <a:spLocks/>
            </p:cNvSpPr>
            <p:nvPr/>
          </p:nvSpPr>
          <p:spPr bwMode="gray">
            <a:xfrm>
              <a:off x="2187" y="1806"/>
              <a:ext cx="559" cy="858"/>
            </a:xfrm>
            <a:custGeom>
              <a:avLst/>
              <a:gdLst>
                <a:gd name="T0" fmla="*/ 203 w 602"/>
                <a:gd name="T1" fmla="*/ 701 h 918"/>
                <a:gd name="T2" fmla="*/ 0 w 602"/>
                <a:gd name="T3" fmla="*/ 701 h 918"/>
                <a:gd name="T4" fmla="*/ 448 w 602"/>
                <a:gd name="T5" fmla="*/ 0 h 918"/>
                <a:gd name="T6" fmla="*/ 435 w 602"/>
                <a:gd name="T7" fmla="*/ 245 h 918"/>
                <a:gd name="T8" fmla="*/ 203 w 602"/>
                <a:gd name="T9" fmla="*/ 701 h 9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918">
                  <a:moveTo>
                    <a:pt x="273" y="918"/>
                  </a:moveTo>
                  <a:cubicBezTo>
                    <a:pt x="273" y="918"/>
                    <a:pt x="136" y="918"/>
                    <a:pt x="0" y="918"/>
                  </a:cubicBezTo>
                  <a:cubicBezTo>
                    <a:pt x="8" y="232"/>
                    <a:pt x="602" y="0"/>
                    <a:pt x="602" y="0"/>
                  </a:cubicBezTo>
                  <a:cubicBezTo>
                    <a:pt x="602" y="0"/>
                    <a:pt x="593" y="160"/>
                    <a:pt x="585" y="321"/>
                  </a:cubicBezTo>
                  <a:cubicBezTo>
                    <a:pt x="246" y="570"/>
                    <a:pt x="273" y="918"/>
                    <a:pt x="273" y="918"/>
                  </a:cubicBezTo>
                  <a:close/>
                </a:path>
              </a:pathLst>
            </a:custGeom>
            <a:solidFill>
              <a:srgbClr val="528E83"/>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79" name="Freeform 19"/>
            <p:cNvSpPr>
              <a:spLocks/>
            </p:cNvSpPr>
            <p:nvPr/>
          </p:nvSpPr>
          <p:spPr bwMode="gray">
            <a:xfrm>
              <a:off x="3122" y="1692"/>
              <a:ext cx="862" cy="615"/>
            </a:xfrm>
            <a:custGeom>
              <a:avLst/>
              <a:gdLst>
                <a:gd name="T0" fmla="*/ 0 w 862"/>
                <a:gd name="T1" fmla="*/ 37 h 615"/>
                <a:gd name="T2" fmla="*/ 0 w 862"/>
                <a:gd name="T3" fmla="*/ 290 h 615"/>
                <a:gd name="T4" fmla="*/ 553 w 862"/>
                <a:gd name="T5" fmla="*/ 579 h 615"/>
                <a:gd name="T6" fmla="*/ 862 w 862"/>
                <a:gd name="T7" fmla="*/ 615 h 615"/>
                <a:gd name="T8" fmla="*/ 0 w 862"/>
                <a:gd name="T9" fmla="*/ 37 h 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615">
                  <a:moveTo>
                    <a:pt x="0" y="37"/>
                  </a:moveTo>
                  <a:lnTo>
                    <a:pt x="0" y="290"/>
                  </a:lnTo>
                  <a:cubicBezTo>
                    <a:pt x="0" y="290"/>
                    <a:pt x="345" y="273"/>
                    <a:pt x="553" y="579"/>
                  </a:cubicBezTo>
                  <a:cubicBezTo>
                    <a:pt x="708" y="596"/>
                    <a:pt x="862" y="615"/>
                    <a:pt x="862" y="615"/>
                  </a:cubicBezTo>
                  <a:cubicBezTo>
                    <a:pt x="610" y="0"/>
                    <a:pt x="0" y="37"/>
                    <a:pt x="0" y="37"/>
                  </a:cubicBezTo>
                  <a:close/>
                </a:path>
              </a:pathLst>
            </a:custGeom>
            <a:solidFill>
              <a:srgbClr val="647E9E"/>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0" name="Freeform 20"/>
            <p:cNvSpPr>
              <a:spLocks/>
            </p:cNvSpPr>
            <p:nvPr/>
          </p:nvSpPr>
          <p:spPr bwMode="gray">
            <a:xfrm>
              <a:off x="3484" y="2674"/>
              <a:ext cx="590" cy="853"/>
            </a:xfrm>
            <a:custGeom>
              <a:avLst/>
              <a:gdLst>
                <a:gd name="T0" fmla="*/ 315 w 590"/>
                <a:gd name="T1" fmla="*/ 0 h 853"/>
                <a:gd name="T2" fmla="*/ 569 w 590"/>
                <a:gd name="T3" fmla="*/ 0 h 853"/>
                <a:gd name="T4" fmla="*/ 0 w 590"/>
                <a:gd name="T5" fmla="*/ 853 h 853"/>
                <a:gd name="T6" fmla="*/ 28 w 590"/>
                <a:gd name="T7" fmla="*/ 549 h 853"/>
                <a:gd name="T8" fmla="*/ 315 w 590"/>
                <a:gd name="T9" fmla="*/ 0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853">
                  <a:moveTo>
                    <a:pt x="315" y="0"/>
                  </a:moveTo>
                  <a:lnTo>
                    <a:pt x="569" y="0"/>
                  </a:lnTo>
                  <a:cubicBezTo>
                    <a:pt x="569" y="0"/>
                    <a:pt x="590" y="584"/>
                    <a:pt x="0" y="853"/>
                  </a:cubicBezTo>
                  <a:cubicBezTo>
                    <a:pt x="14" y="701"/>
                    <a:pt x="28" y="549"/>
                    <a:pt x="28" y="549"/>
                  </a:cubicBezTo>
                  <a:cubicBezTo>
                    <a:pt x="328" y="334"/>
                    <a:pt x="315" y="0"/>
                    <a:pt x="315" y="0"/>
                  </a:cubicBezTo>
                  <a:close/>
                </a:path>
              </a:pathLst>
            </a:custGeom>
            <a:solidFill>
              <a:srgbClr val="558C99"/>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1" name="Freeform 21"/>
            <p:cNvSpPr>
              <a:spLocks/>
            </p:cNvSpPr>
            <p:nvPr/>
          </p:nvSpPr>
          <p:spPr bwMode="gray">
            <a:xfrm>
              <a:off x="3600" y="1895"/>
              <a:ext cx="497" cy="414"/>
            </a:xfrm>
            <a:custGeom>
              <a:avLst/>
              <a:gdLst>
                <a:gd name="T0" fmla="*/ 0 w 497"/>
                <a:gd name="T1" fmla="*/ 283 h 414"/>
                <a:gd name="T2" fmla="*/ 78 w 497"/>
                <a:gd name="T3" fmla="*/ 377 h 414"/>
                <a:gd name="T4" fmla="*/ 390 w 497"/>
                <a:gd name="T5" fmla="*/ 414 h 414"/>
                <a:gd name="T6" fmla="*/ 497 w 497"/>
                <a:gd name="T7" fmla="*/ 81 h 414"/>
                <a:gd name="T8" fmla="*/ 432 w 497"/>
                <a:gd name="T9" fmla="*/ 0 h 414"/>
                <a:gd name="T10" fmla="*/ 338 w 497"/>
                <a:gd name="T11" fmla="*/ 313 h 414"/>
                <a:gd name="T12" fmla="*/ 0 w 497"/>
                <a:gd name="T13" fmla="*/ 283 h 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 h="414">
                  <a:moveTo>
                    <a:pt x="0" y="283"/>
                  </a:moveTo>
                  <a:cubicBezTo>
                    <a:pt x="12" y="295"/>
                    <a:pt x="60" y="355"/>
                    <a:pt x="78" y="377"/>
                  </a:cubicBezTo>
                  <a:cubicBezTo>
                    <a:pt x="234" y="395"/>
                    <a:pt x="390" y="414"/>
                    <a:pt x="390" y="414"/>
                  </a:cubicBezTo>
                  <a:cubicBezTo>
                    <a:pt x="390" y="414"/>
                    <a:pt x="489" y="103"/>
                    <a:pt x="497" y="81"/>
                  </a:cubicBezTo>
                  <a:cubicBezTo>
                    <a:pt x="485" y="66"/>
                    <a:pt x="446" y="17"/>
                    <a:pt x="432" y="0"/>
                  </a:cubicBezTo>
                  <a:cubicBezTo>
                    <a:pt x="425" y="25"/>
                    <a:pt x="362" y="233"/>
                    <a:pt x="338" y="313"/>
                  </a:cubicBezTo>
                  <a:cubicBezTo>
                    <a:pt x="318" y="315"/>
                    <a:pt x="68" y="288"/>
                    <a:pt x="0" y="283"/>
                  </a:cubicBezTo>
                  <a:close/>
                </a:path>
              </a:pathLst>
            </a:custGeom>
            <a:solidFill>
              <a:srgbClr val="647E9E"/>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2" name="Oval 22"/>
            <p:cNvSpPr>
              <a:spLocks noChangeArrowheads="1"/>
            </p:cNvSpPr>
            <p:nvPr/>
          </p:nvSpPr>
          <p:spPr bwMode="gray">
            <a:xfrm>
              <a:off x="2754" y="1344"/>
              <a:ext cx="726" cy="725"/>
            </a:xfrm>
            <a:prstGeom prst="ellipse">
              <a:avLst/>
            </a:prstGeom>
            <a:solidFill>
              <a:srgbClr val="3E5E84"/>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83" name="Text Box 23"/>
            <p:cNvSpPr txBox="1">
              <a:spLocks noChangeArrowheads="1"/>
            </p:cNvSpPr>
            <p:nvPr/>
          </p:nvSpPr>
          <p:spPr bwMode="gray">
            <a:xfrm>
              <a:off x="2530" y="1524"/>
              <a:ext cx="1180"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80000"/>
                </a:lnSpc>
                <a:spcBef>
                  <a:spcPct val="0"/>
                </a:spcBef>
                <a:buClr>
                  <a:srgbClr val="C0504D"/>
                </a:buClr>
                <a:buFontTx/>
                <a:buNone/>
              </a:pPr>
              <a:r>
                <a:rPr lang="ja-JP" altLang="en-US" sz="2400" b="1">
                  <a:solidFill>
                    <a:srgbClr val="FFFFFF"/>
                  </a:solidFill>
                  <a:latin typeface="Arial" charset="0"/>
                </a:rPr>
                <a:t>現状</a:t>
              </a:r>
              <a:endParaRPr lang="en-US" altLang="ja-JP" sz="2400" b="1">
                <a:solidFill>
                  <a:srgbClr val="FFFFFF"/>
                </a:solidFill>
                <a:latin typeface="Arial" charset="0"/>
              </a:endParaRPr>
            </a:p>
            <a:p>
              <a:pPr algn="ctr" eaLnBrk="1" hangingPunct="1">
                <a:lnSpc>
                  <a:spcPct val="80000"/>
                </a:lnSpc>
                <a:spcBef>
                  <a:spcPct val="0"/>
                </a:spcBef>
                <a:buClr>
                  <a:srgbClr val="C0504D"/>
                </a:buClr>
                <a:buFontTx/>
                <a:buNone/>
              </a:pPr>
              <a:r>
                <a:rPr lang="ja-JP" altLang="en-US" sz="2400" b="1">
                  <a:solidFill>
                    <a:srgbClr val="FFFFFF"/>
                  </a:solidFill>
                  <a:latin typeface="Arial" charset="0"/>
                </a:rPr>
                <a:t>分析</a:t>
              </a:r>
              <a:endParaRPr lang="en-US" altLang="ja-JP" sz="2400" b="1">
                <a:solidFill>
                  <a:srgbClr val="FFFFFF"/>
                </a:solidFill>
                <a:latin typeface="Arial" charset="0"/>
              </a:endParaRPr>
            </a:p>
          </p:txBody>
        </p:sp>
        <p:sp>
          <p:nvSpPr>
            <p:cNvPr id="15384" name="Freeform 24"/>
            <p:cNvSpPr>
              <a:spLocks/>
            </p:cNvSpPr>
            <p:nvPr/>
          </p:nvSpPr>
          <p:spPr bwMode="gray">
            <a:xfrm>
              <a:off x="3482" y="3138"/>
              <a:ext cx="406" cy="503"/>
            </a:xfrm>
            <a:custGeom>
              <a:avLst/>
              <a:gdLst>
                <a:gd name="T0" fmla="*/ 126 w 406"/>
                <a:gd name="T1" fmla="*/ 0 h 503"/>
                <a:gd name="T2" fmla="*/ 28 w 406"/>
                <a:gd name="T3" fmla="*/ 81 h 503"/>
                <a:gd name="T4" fmla="*/ 0 w 406"/>
                <a:gd name="T5" fmla="*/ 390 h 503"/>
                <a:gd name="T6" fmla="*/ 324 w 406"/>
                <a:gd name="T7" fmla="*/ 503 h 503"/>
                <a:gd name="T8" fmla="*/ 406 w 406"/>
                <a:gd name="T9" fmla="*/ 434 h 503"/>
                <a:gd name="T10" fmla="*/ 97 w 406"/>
                <a:gd name="T11" fmla="*/ 339 h 503"/>
                <a:gd name="T12" fmla="*/ 126 w 406"/>
                <a:gd name="T13" fmla="*/ 0 h 5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6" h="503">
                  <a:moveTo>
                    <a:pt x="126" y="0"/>
                  </a:moveTo>
                  <a:cubicBezTo>
                    <a:pt x="114" y="12"/>
                    <a:pt x="50" y="63"/>
                    <a:pt x="28" y="81"/>
                  </a:cubicBezTo>
                  <a:cubicBezTo>
                    <a:pt x="10" y="237"/>
                    <a:pt x="5" y="368"/>
                    <a:pt x="0" y="390"/>
                  </a:cubicBezTo>
                  <a:cubicBezTo>
                    <a:pt x="20" y="396"/>
                    <a:pt x="302" y="495"/>
                    <a:pt x="324" y="503"/>
                  </a:cubicBezTo>
                  <a:cubicBezTo>
                    <a:pt x="339" y="491"/>
                    <a:pt x="389" y="448"/>
                    <a:pt x="406" y="434"/>
                  </a:cubicBezTo>
                  <a:cubicBezTo>
                    <a:pt x="381" y="427"/>
                    <a:pt x="177" y="363"/>
                    <a:pt x="97" y="339"/>
                  </a:cubicBezTo>
                  <a:cubicBezTo>
                    <a:pt x="95" y="319"/>
                    <a:pt x="121" y="68"/>
                    <a:pt x="126" y="0"/>
                  </a:cubicBezTo>
                  <a:close/>
                </a:path>
              </a:pathLst>
            </a:custGeom>
            <a:solidFill>
              <a:srgbClr val="558C99"/>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5" name="Oval 25"/>
            <p:cNvSpPr>
              <a:spLocks noChangeArrowheads="1"/>
            </p:cNvSpPr>
            <p:nvPr/>
          </p:nvSpPr>
          <p:spPr bwMode="gray">
            <a:xfrm>
              <a:off x="3710" y="2315"/>
              <a:ext cx="725" cy="725"/>
            </a:xfrm>
            <a:prstGeom prst="ellipse">
              <a:avLst/>
            </a:prstGeom>
            <a:solidFill>
              <a:srgbClr val="2D6C7B"/>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86" name="Text Box 26"/>
            <p:cNvSpPr txBox="1">
              <a:spLocks noChangeArrowheads="1"/>
            </p:cNvSpPr>
            <p:nvPr/>
          </p:nvSpPr>
          <p:spPr bwMode="gray">
            <a:xfrm>
              <a:off x="3710" y="2497"/>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80000"/>
                </a:lnSpc>
                <a:spcBef>
                  <a:spcPct val="0"/>
                </a:spcBef>
                <a:buClr>
                  <a:srgbClr val="C0504D"/>
                </a:buClr>
                <a:buFontTx/>
                <a:buNone/>
              </a:pPr>
              <a:r>
                <a:rPr lang="ja-JP" altLang="en-US" sz="2400" b="1">
                  <a:solidFill>
                    <a:srgbClr val="FFFFFF"/>
                  </a:solidFill>
                  <a:latin typeface="Arial" charset="0"/>
                </a:rPr>
                <a:t>施策</a:t>
              </a:r>
              <a:endParaRPr lang="en-US" altLang="ja-JP" sz="2400" b="1">
                <a:solidFill>
                  <a:srgbClr val="FFFFFF"/>
                </a:solidFill>
                <a:latin typeface="Arial" charset="0"/>
              </a:endParaRPr>
            </a:p>
            <a:p>
              <a:pPr algn="ctr" eaLnBrk="1" hangingPunct="1">
                <a:lnSpc>
                  <a:spcPct val="80000"/>
                </a:lnSpc>
                <a:spcBef>
                  <a:spcPct val="0"/>
                </a:spcBef>
                <a:buClr>
                  <a:srgbClr val="C0504D"/>
                </a:buClr>
                <a:buFontTx/>
                <a:buNone/>
              </a:pPr>
              <a:r>
                <a:rPr lang="ja-JP" altLang="en-US" sz="2400" b="1">
                  <a:solidFill>
                    <a:srgbClr val="FFFFFF"/>
                  </a:solidFill>
                  <a:latin typeface="Arial" charset="0"/>
                </a:rPr>
                <a:t>検討</a:t>
              </a:r>
              <a:endParaRPr lang="en-US" altLang="ja-JP" sz="2400" b="1">
                <a:solidFill>
                  <a:srgbClr val="FFFFFF"/>
                </a:solidFill>
                <a:latin typeface="Arial" charset="0"/>
              </a:endParaRPr>
            </a:p>
          </p:txBody>
        </p:sp>
        <p:sp>
          <p:nvSpPr>
            <p:cNvPr id="15387" name="Freeform 27"/>
            <p:cNvSpPr>
              <a:spLocks/>
            </p:cNvSpPr>
            <p:nvPr/>
          </p:nvSpPr>
          <p:spPr bwMode="gray">
            <a:xfrm>
              <a:off x="2274" y="3047"/>
              <a:ext cx="846" cy="594"/>
            </a:xfrm>
            <a:custGeom>
              <a:avLst/>
              <a:gdLst>
                <a:gd name="T0" fmla="*/ 845 w 846"/>
                <a:gd name="T1" fmla="*/ 297 h 594"/>
                <a:gd name="T2" fmla="*/ 846 w 846"/>
                <a:gd name="T3" fmla="*/ 563 h 594"/>
                <a:gd name="T4" fmla="*/ 0 w 846"/>
                <a:gd name="T5" fmla="*/ 0 h 594"/>
                <a:gd name="T6" fmla="*/ 312 w 846"/>
                <a:gd name="T7" fmla="*/ 37 h 594"/>
                <a:gd name="T8" fmla="*/ 845 w 846"/>
                <a:gd name="T9" fmla="*/ 297 h 5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6" h="594">
                  <a:moveTo>
                    <a:pt x="845" y="297"/>
                  </a:moveTo>
                  <a:cubicBezTo>
                    <a:pt x="845" y="297"/>
                    <a:pt x="846" y="558"/>
                    <a:pt x="846" y="563"/>
                  </a:cubicBezTo>
                  <a:cubicBezTo>
                    <a:pt x="842" y="562"/>
                    <a:pt x="300" y="594"/>
                    <a:pt x="0" y="0"/>
                  </a:cubicBezTo>
                  <a:cubicBezTo>
                    <a:pt x="150" y="15"/>
                    <a:pt x="312" y="37"/>
                    <a:pt x="312" y="37"/>
                  </a:cubicBezTo>
                  <a:cubicBezTo>
                    <a:pt x="525" y="315"/>
                    <a:pt x="845" y="297"/>
                    <a:pt x="845" y="297"/>
                  </a:cubicBezTo>
                  <a:close/>
                </a:path>
              </a:pathLst>
            </a:custGeom>
            <a:solidFill>
              <a:srgbClr val="6B894B"/>
            </a:solidFill>
            <a:ln>
              <a:noFill/>
            </a:ln>
            <a:effectLst/>
            <a:extLst>
              <a:ext uri="{91240B29-F687-4F45-9708-019B960494DF}">
                <a14:hiddenLine xmlns:a14="http://schemas.microsoft.com/office/drawing/2010/main" w="3175" cap="flat" cmpd="sng">
                  <a:solidFill>
                    <a:srgbClr val="7B3E74"/>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8" name="Freeform 28"/>
            <p:cNvSpPr>
              <a:spLocks/>
            </p:cNvSpPr>
            <p:nvPr/>
          </p:nvSpPr>
          <p:spPr bwMode="gray">
            <a:xfrm>
              <a:off x="2168" y="3046"/>
              <a:ext cx="502" cy="414"/>
            </a:xfrm>
            <a:custGeom>
              <a:avLst/>
              <a:gdLst>
                <a:gd name="T0" fmla="*/ 502 w 502"/>
                <a:gd name="T1" fmla="*/ 128 h 414"/>
                <a:gd name="T2" fmla="*/ 419 w 502"/>
                <a:gd name="T3" fmla="*/ 37 h 414"/>
                <a:gd name="T4" fmla="*/ 107 w 502"/>
                <a:gd name="T5" fmla="*/ 0 h 414"/>
                <a:gd name="T6" fmla="*/ 0 w 502"/>
                <a:gd name="T7" fmla="*/ 335 h 414"/>
                <a:gd name="T8" fmla="*/ 65 w 502"/>
                <a:gd name="T9" fmla="*/ 414 h 414"/>
                <a:gd name="T10" fmla="*/ 163 w 502"/>
                <a:gd name="T11" fmla="*/ 97 h 414"/>
                <a:gd name="T12" fmla="*/ 502 w 502"/>
                <a:gd name="T13" fmla="*/ 128 h 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2" h="414">
                  <a:moveTo>
                    <a:pt x="502" y="128"/>
                  </a:moveTo>
                  <a:cubicBezTo>
                    <a:pt x="490" y="116"/>
                    <a:pt x="437" y="59"/>
                    <a:pt x="419" y="37"/>
                  </a:cubicBezTo>
                  <a:cubicBezTo>
                    <a:pt x="263" y="19"/>
                    <a:pt x="107" y="0"/>
                    <a:pt x="107" y="0"/>
                  </a:cubicBezTo>
                  <a:cubicBezTo>
                    <a:pt x="105" y="2"/>
                    <a:pt x="8" y="313"/>
                    <a:pt x="0" y="335"/>
                  </a:cubicBezTo>
                  <a:cubicBezTo>
                    <a:pt x="12" y="350"/>
                    <a:pt x="51" y="397"/>
                    <a:pt x="65" y="414"/>
                  </a:cubicBezTo>
                  <a:cubicBezTo>
                    <a:pt x="72" y="389"/>
                    <a:pt x="139" y="177"/>
                    <a:pt x="163" y="97"/>
                  </a:cubicBezTo>
                  <a:cubicBezTo>
                    <a:pt x="183" y="95"/>
                    <a:pt x="434" y="123"/>
                    <a:pt x="502" y="128"/>
                  </a:cubicBezTo>
                  <a:close/>
                </a:path>
              </a:pathLst>
            </a:custGeom>
            <a:solidFill>
              <a:srgbClr val="6B894B"/>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89" name="Oval 29"/>
            <p:cNvSpPr>
              <a:spLocks noChangeArrowheads="1"/>
            </p:cNvSpPr>
            <p:nvPr/>
          </p:nvSpPr>
          <p:spPr bwMode="gray">
            <a:xfrm>
              <a:off x="2755" y="3282"/>
              <a:ext cx="725" cy="725"/>
            </a:xfrm>
            <a:prstGeom prst="ellipse">
              <a:avLst/>
            </a:prstGeom>
            <a:solidFill>
              <a:srgbClr val="496827"/>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90" name="Text Box 30"/>
            <p:cNvSpPr txBox="1">
              <a:spLocks noChangeArrowheads="1"/>
            </p:cNvSpPr>
            <p:nvPr/>
          </p:nvSpPr>
          <p:spPr bwMode="gray">
            <a:xfrm>
              <a:off x="2754" y="3472"/>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80000"/>
                </a:lnSpc>
                <a:spcBef>
                  <a:spcPct val="0"/>
                </a:spcBef>
                <a:buClr>
                  <a:srgbClr val="C0504D"/>
                </a:buClr>
                <a:buFontTx/>
                <a:buNone/>
              </a:pPr>
              <a:r>
                <a:rPr lang="ja-JP" altLang="en-US" sz="2400" b="1">
                  <a:solidFill>
                    <a:srgbClr val="FFFFFF"/>
                  </a:solidFill>
                  <a:latin typeface="Arial" charset="0"/>
                </a:rPr>
                <a:t>将来</a:t>
              </a:r>
              <a:endParaRPr lang="en-US" altLang="ja-JP" sz="2400" b="1">
                <a:solidFill>
                  <a:srgbClr val="FFFFFF"/>
                </a:solidFill>
                <a:latin typeface="Arial" charset="0"/>
              </a:endParaRPr>
            </a:p>
            <a:p>
              <a:pPr algn="ctr" eaLnBrk="1" hangingPunct="1">
                <a:lnSpc>
                  <a:spcPct val="80000"/>
                </a:lnSpc>
                <a:spcBef>
                  <a:spcPct val="0"/>
                </a:spcBef>
                <a:buClr>
                  <a:srgbClr val="C0504D"/>
                </a:buClr>
                <a:buFontTx/>
                <a:buNone/>
              </a:pPr>
              <a:r>
                <a:rPr lang="ja-JP" altLang="en-US" sz="2400" b="1">
                  <a:solidFill>
                    <a:srgbClr val="FFFFFF"/>
                  </a:solidFill>
                  <a:latin typeface="Arial" charset="0"/>
                </a:rPr>
                <a:t>推計</a:t>
              </a:r>
              <a:endParaRPr lang="en-US" altLang="ja-JP" sz="2400" b="1">
                <a:solidFill>
                  <a:srgbClr val="FFFFFF"/>
                </a:solidFill>
                <a:latin typeface="Arial" charset="0"/>
              </a:endParaRPr>
            </a:p>
          </p:txBody>
        </p:sp>
        <p:sp>
          <p:nvSpPr>
            <p:cNvPr id="15391" name="Freeform 31"/>
            <p:cNvSpPr>
              <a:spLocks/>
            </p:cNvSpPr>
            <p:nvPr/>
          </p:nvSpPr>
          <p:spPr bwMode="gray">
            <a:xfrm>
              <a:off x="2346" y="1686"/>
              <a:ext cx="402" cy="500"/>
            </a:xfrm>
            <a:custGeom>
              <a:avLst/>
              <a:gdLst>
                <a:gd name="T0" fmla="*/ 0 w 402"/>
                <a:gd name="T1" fmla="*/ 68 h 500"/>
                <a:gd name="T2" fmla="*/ 89 w 402"/>
                <a:gd name="T3" fmla="*/ 0 h 500"/>
                <a:gd name="T4" fmla="*/ 401 w 402"/>
                <a:gd name="T5" fmla="*/ 113 h 500"/>
                <a:gd name="T6" fmla="*/ 384 w 402"/>
                <a:gd name="T7" fmla="*/ 419 h 500"/>
                <a:gd name="T8" fmla="*/ 284 w 402"/>
                <a:gd name="T9" fmla="*/ 500 h 500"/>
                <a:gd name="T10" fmla="*/ 299 w 402"/>
                <a:gd name="T11" fmla="*/ 170 h 500"/>
                <a:gd name="T12" fmla="*/ 0 w 402"/>
                <a:gd name="T13" fmla="*/ 68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500">
                  <a:moveTo>
                    <a:pt x="0" y="68"/>
                  </a:moveTo>
                  <a:cubicBezTo>
                    <a:pt x="15" y="53"/>
                    <a:pt x="71" y="9"/>
                    <a:pt x="89" y="0"/>
                  </a:cubicBezTo>
                  <a:cubicBezTo>
                    <a:pt x="108" y="6"/>
                    <a:pt x="396" y="110"/>
                    <a:pt x="401" y="113"/>
                  </a:cubicBezTo>
                  <a:cubicBezTo>
                    <a:pt x="402" y="123"/>
                    <a:pt x="386" y="396"/>
                    <a:pt x="384" y="419"/>
                  </a:cubicBezTo>
                  <a:cubicBezTo>
                    <a:pt x="368" y="430"/>
                    <a:pt x="302" y="487"/>
                    <a:pt x="284" y="500"/>
                  </a:cubicBezTo>
                  <a:cubicBezTo>
                    <a:pt x="284" y="474"/>
                    <a:pt x="299" y="253"/>
                    <a:pt x="299" y="170"/>
                  </a:cubicBezTo>
                  <a:cubicBezTo>
                    <a:pt x="280" y="162"/>
                    <a:pt x="66" y="82"/>
                    <a:pt x="0" y="68"/>
                  </a:cubicBezTo>
                  <a:close/>
                </a:path>
              </a:pathLst>
            </a:custGeom>
            <a:solidFill>
              <a:srgbClr val="528E83"/>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15392" name="Oval 32"/>
            <p:cNvSpPr>
              <a:spLocks noChangeArrowheads="1"/>
            </p:cNvSpPr>
            <p:nvPr/>
          </p:nvSpPr>
          <p:spPr bwMode="gray">
            <a:xfrm>
              <a:off x="1805" y="2315"/>
              <a:ext cx="725" cy="725"/>
            </a:xfrm>
            <a:prstGeom prst="ellipse">
              <a:avLst/>
            </a:prstGeom>
            <a:solidFill>
              <a:srgbClr val="286F66"/>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srgbClr val="000000"/>
                </a:solidFill>
                <a:latin typeface="Arial" charset="0"/>
              </a:endParaRPr>
            </a:p>
          </p:txBody>
        </p:sp>
        <p:sp>
          <p:nvSpPr>
            <p:cNvPr id="15393" name="Text Box 33"/>
            <p:cNvSpPr txBox="1">
              <a:spLocks noChangeArrowheads="1"/>
            </p:cNvSpPr>
            <p:nvPr/>
          </p:nvSpPr>
          <p:spPr bwMode="gray">
            <a:xfrm>
              <a:off x="1804" y="2494"/>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80000"/>
                </a:lnSpc>
                <a:spcBef>
                  <a:spcPct val="0"/>
                </a:spcBef>
                <a:buClr>
                  <a:srgbClr val="C0504D"/>
                </a:buClr>
                <a:buFontTx/>
                <a:buNone/>
              </a:pPr>
              <a:r>
                <a:rPr lang="ja-JP" altLang="en-US" sz="2400" b="1">
                  <a:solidFill>
                    <a:srgbClr val="FFFFFF"/>
                  </a:solidFill>
                  <a:latin typeface="Arial" charset="0"/>
                </a:rPr>
                <a:t>実行</a:t>
              </a:r>
              <a:endParaRPr lang="en-US" altLang="ja-JP" sz="2400" b="1">
                <a:solidFill>
                  <a:srgbClr val="FFFFFF"/>
                </a:solidFill>
                <a:latin typeface="Arial" charset="0"/>
              </a:endParaRPr>
            </a:p>
            <a:p>
              <a:pPr algn="ctr" eaLnBrk="1" hangingPunct="1">
                <a:lnSpc>
                  <a:spcPct val="80000"/>
                </a:lnSpc>
                <a:spcBef>
                  <a:spcPct val="0"/>
                </a:spcBef>
                <a:buClr>
                  <a:srgbClr val="C0504D"/>
                </a:buClr>
                <a:buFontTx/>
                <a:buNone/>
              </a:pPr>
              <a:r>
                <a:rPr lang="ja-JP" altLang="en-US" sz="2400" b="1">
                  <a:solidFill>
                    <a:srgbClr val="FFFFFF"/>
                  </a:solidFill>
                  <a:latin typeface="Arial" charset="0"/>
                </a:rPr>
                <a:t>管理</a:t>
              </a:r>
              <a:endParaRPr lang="en-US" altLang="ja-JP" sz="2400" b="1">
                <a:solidFill>
                  <a:srgbClr val="FFFFFF"/>
                </a:solidFill>
                <a:latin typeface="Arial" charset="0"/>
              </a:endParaRPr>
            </a:p>
          </p:txBody>
        </p:sp>
        <p:sp>
          <p:nvSpPr>
            <p:cNvPr id="15394" name="Text Box 34"/>
            <p:cNvSpPr txBox="1">
              <a:spLocks noChangeArrowheads="1"/>
            </p:cNvSpPr>
            <p:nvPr/>
          </p:nvSpPr>
          <p:spPr bwMode="gray">
            <a:xfrm>
              <a:off x="4345" y="2993"/>
              <a:ext cx="1632" cy="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3600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361950" indent="-180975"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50938"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10000"/>
                </a:lnSpc>
                <a:spcBef>
                  <a:spcPct val="0"/>
                </a:spcBef>
                <a:buClr>
                  <a:srgbClr val="C0504D"/>
                </a:buClr>
                <a:buFontTx/>
                <a:buNone/>
              </a:pPr>
              <a:r>
                <a:rPr lang="ja-JP" altLang="en-US" sz="1400" b="1" dirty="0">
                  <a:solidFill>
                    <a:srgbClr val="1F497D"/>
                  </a:solidFill>
                  <a:latin typeface="ＭＳ Ｐゴシック" charset="-128"/>
                </a:rPr>
                <a:t>取組事例の共有・施策検討支援</a:t>
              </a:r>
              <a:endParaRPr lang="en-US" altLang="ja-JP" sz="1600" dirty="0">
                <a:solidFill>
                  <a:srgbClr val="000000"/>
                </a:solidFill>
                <a:latin typeface="ＭＳ Ｐゴシック" charset="-128"/>
              </a:endParaRPr>
            </a:p>
            <a:p>
              <a:pPr lvl="1" eaLnBrk="1" hangingPunct="1">
                <a:lnSpc>
                  <a:spcPct val="110000"/>
                </a:lnSpc>
                <a:spcBef>
                  <a:spcPct val="0"/>
                </a:spcBef>
                <a:buClr>
                  <a:srgbClr val="2D6C7B"/>
                </a:buClr>
                <a:buFont typeface="Wingdings" pitchFamily="2" charset="2"/>
                <a:buChar char="n"/>
              </a:pPr>
              <a:r>
                <a:rPr lang="ja-JP" altLang="en-US" sz="1200" dirty="0">
                  <a:solidFill>
                    <a:srgbClr val="000000"/>
                  </a:solidFill>
                  <a:latin typeface="ＭＳ Ｐゴシック" charset="-128"/>
                </a:rPr>
                <a:t>現状分析から抽出された課題、地域特性等の条件を設定して柔軟に先進的取組事例、ベストプラクティス事例等を検索・閲覧可能な機能</a:t>
              </a:r>
              <a:endParaRPr lang="en-US" altLang="ja-JP" sz="1200" dirty="0">
                <a:solidFill>
                  <a:srgbClr val="000000"/>
                </a:solidFill>
                <a:latin typeface="ＭＳ Ｐゴシック" charset="-128"/>
              </a:endParaRPr>
            </a:p>
          </p:txBody>
        </p:sp>
        <p:sp>
          <p:nvSpPr>
            <p:cNvPr id="15395" name="Text Box 35"/>
            <p:cNvSpPr txBox="1">
              <a:spLocks noChangeArrowheads="1"/>
            </p:cNvSpPr>
            <p:nvPr/>
          </p:nvSpPr>
          <p:spPr bwMode="gray">
            <a:xfrm>
              <a:off x="262" y="1562"/>
              <a:ext cx="1543"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36000" bIns="108000" anchor="b">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361950" indent="-180975"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50938"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10000"/>
                </a:lnSpc>
                <a:spcBef>
                  <a:spcPct val="0"/>
                </a:spcBef>
                <a:buClr>
                  <a:srgbClr val="C0504D"/>
                </a:buClr>
                <a:buFontTx/>
                <a:buNone/>
              </a:pPr>
              <a:r>
                <a:rPr lang="ja-JP" altLang="en-US" sz="1400" b="1">
                  <a:solidFill>
                    <a:srgbClr val="4F6228"/>
                  </a:solidFill>
                  <a:latin typeface="ＭＳ Ｐゴシック" charset="-128"/>
                </a:rPr>
                <a:t>介護・医療関連計画の実行</a:t>
              </a:r>
              <a:endParaRPr lang="en-US" altLang="ja-JP" sz="1400" b="1">
                <a:solidFill>
                  <a:srgbClr val="4F6228"/>
                </a:solidFill>
                <a:latin typeface="ＭＳ Ｐゴシック" charset="-128"/>
              </a:endParaRPr>
            </a:p>
            <a:p>
              <a:pPr eaLnBrk="1" hangingPunct="1">
                <a:lnSpc>
                  <a:spcPct val="110000"/>
                </a:lnSpc>
                <a:spcBef>
                  <a:spcPct val="0"/>
                </a:spcBef>
                <a:buClr>
                  <a:srgbClr val="C0504D"/>
                </a:buClr>
                <a:buFontTx/>
                <a:buNone/>
              </a:pPr>
              <a:r>
                <a:rPr lang="ja-JP" altLang="en-US" sz="1400" b="1">
                  <a:solidFill>
                    <a:srgbClr val="4F6228"/>
                  </a:solidFill>
                  <a:latin typeface="ＭＳ Ｐゴシック" charset="-128"/>
                </a:rPr>
                <a:t>管理支援</a:t>
              </a:r>
              <a:endParaRPr lang="en-US" altLang="ja-JP" sz="1400" b="1">
                <a:solidFill>
                  <a:srgbClr val="4F6228"/>
                </a:solidFill>
                <a:latin typeface="ＭＳ Ｐゴシック" charset="-128"/>
              </a:endParaRPr>
            </a:p>
            <a:p>
              <a:pPr lvl="1" eaLnBrk="1" hangingPunct="1">
                <a:lnSpc>
                  <a:spcPct val="110000"/>
                </a:lnSpc>
                <a:spcBef>
                  <a:spcPct val="0"/>
                </a:spcBef>
                <a:buClr>
                  <a:srgbClr val="286F66"/>
                </a:buClr>
                <a:buFont typeface="Wingdings" pitchFamily="2" charset="2"/>
                <a:buChar char="n"/>
              </a:pPr>
              <a:r>
                <a:rPr lang="ja-JP" altLang="en-US" sz="1200">
                  <a:solidFill>
                    <a:srgbClr val="000000"/>
                  </a:solidFill>
                  <a:latin typeface="ＭＳ Ｐゴシック" charset="-128"/>
                </a:rPr>
                <a:t>介護・医療関連計画における将来推計結果、定量目標値等（計画値）の登録機能</a:t>
              </a:r>
              <a:endParaRPr lang="en-US" altLang="ja-JP" sz="1200">
                <a:solidFill>
                  <a:srgbClr val="000000"/>
                </a:solidFill>
                <a:latin typeface="ＭＳ Ｐゴシック" charset="-128"/>
              </a:endParaRPr>
            </a:p>
            <a:p>
              <a:pPr lvl="1" eaLnBrk="1" hangingPunct="1">
                <a:lnSpc>
                  <a:spcPct val="110000"/>
                </a:lnSpc>
                <a:spcBef>
                  <a:spcPct val="0"/>
                </a:spcBef>
                <a:buClr>
                  <a:srgbClr val="286F66"/>
                </a:buClr>
                <a:buFont typeface="Wingdings" pitchFamily="2" charset="2"/>
                <a:buChar char="n"/>
              </a:pPr>
              <a:r>
                <a:rPr lang="ja-JP" altLang="en-US" sz="1200">
                  <a:solidFill>
                    <a:srgbClr val="000000"/>
                  </a:solidFill>
                  <a:latin typeface="ＭＳ Ｐゴシック" charset="-128"/>
                </a:rPr>
                <a:t>計画値と実績値の乖離状況の管理、地域間比較等の分析機能</a:t>
              </a:r>
              <a:endParaRPr lang="en-US" altLang="ja-JP" sz="1200">
                <a:solidFill>
                  <a:srgbClr val="000000"/>
                </a:solidFill>
                <a:latin typeface="ＭＳ Ｐゴシック" charset="-128"/>
              </a:endParaRPr>
            </a:p>
          </p:txBody>
        </p:sp>
        <p:sp>
          <p:nvSpPr>
            <p:cNvPr id="15396" name="Text Box 36"/>
            <p:cNvSpPr txBox="1">
              <a:spLocks noChangeArrowheads="1"/>
            </p:cNvSpPr>
            <p:nvPr/>
          </p:nvSpPr>
          <p:spPr bwMode="gray">
            <a:xfrm>
              <a:off x="4180" y="1037"/>
              <a:ext cx="1893" cy="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3600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361950" indent="-180975"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50938"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10000"/>
                </a:lnSpc>
                <a:spcBef>
                  <a:spcPct val="0"/>
                </a:spcBef>
                <a:buClr>
                  <a:srgbClr val="C0504D"/>
                </a:buClr>
                <a:buFontTx/>
                <a:buNone/>
              </a:pPr>
              <a:r>
                <a:rPr lang="ja-JP" altLang="en-US" sz="1400" b="1" dirty="0">
                  <a:solidFill>
                    <a:srgbClr val="1F497D"/>
                  </a:solidFill>
                  <a:latin typeface="ＭＳ Ｐゴシック" charset="-128"/>
                </a:rPr>
                <a:t>介護・医療の現状分析・課題抽出支援</a:t>
              </a:r>
              <a:endParaRPr lang="en-US" altLang="ja-JP" sz="1400" b="1" dirty="0">
                <a:solidFill>
                  <a:srgbClr val="1F497D"/>
                </a:solidFill>
                <a:latin typeface="ＭＳ Ｐゴシック" charset="-128"/>
              </a:endParaRPr>
            </a:p>
            <a:p>
              <a:pPr lvl="1" eaLnBrk="1" hangingPunct="1">
                <a:lnSpc>
                  <a:spcPct val="110000"/>
                </a:lnSpc>
                <a:spcBef>
                  <a:spcPct val="0"/>
                </a:spcBef>
                <a:buClr>
                  <a:srgbClr val="3E5E84"/>
                </a:buClr>
                <a:buFont typeface="Wingdings" pitchFamily="2" charset="2"/>
                <a:buChar char="n"/>
              </a:pPr>
              <a:r>
                <a:rPr lang="ja-JP" altLang="en-US" sz="1200" dirty="0">
                  <a:solidFill>
                    <a:srgbClr val="000000"/>
                  </a:solidFill>
                  <a:latin typeface="ＭＳ Ｐゴシック" charset="-128"/>
                </a:rPr>
                <a:t>公的統計及びレセプト情報等から現状分析・課題抽出に有効な指標群を随時自動的に算出・提供する機能</a:t>
              </a:r>
              <a:endParaRPr lang="en-US" altLang="ja-JP" sz="1200" dirty="0">
                <a:solidFill>
                  <a:srgbClr val="000000"/>
                </a:solidFill>
                <a:latin typeface="ＭＳ Ｐゴシック" charset="-128"/>
              </a:endParaRPr>
            </a:p>
            <a:p>
              <a:pPr lvl="1" eaLnBrk="1" hangingPunct="1">
                <a:lnSpc>
                  <a:spcPct val="110000"/>
                </a:lnSpc>
                <a:spcBef>
                  <a:spcPct val="0"/>
                </a:spcBef>
                <a:buClr>
                  <a:srgbClr val="3E5E84"/>
                </a:buClr>
                <a:buFont typeface="Wingdings" pitchFamily="2" charset="2"/>
                <a:buChar char="n"/>
              </a:pPr>
              <a:r>
                <a:rPr lang="ja-JP" altLang="en-US" sz="1200" dirty="0">
                  <a:solidFill>
                    <a:srgbClr val="000000"/>
                  </a:solidFill>
                  <a:latin typeface="ＭＳ Ｐゴシック" charset="-128"/>
                </a:rPr>
                <a:t>提供される指標群の解釈・課題抽出のポイント等の助言機能</a:t>
              </a:r>
              <a:endParaRPr lang="en-US" altLang="ja-JP" sz="1200" dirty="0">
                <a:solidFill>
                  <a:srgbClr val="000000"/>
                </a:solidFill>
                <a:latin typeface="ＭＳ Ｐゴシック" charset="-128"/>
              </a:endParaRPr>
            </a:p>
            <a:p>
              <a:pPr lvl="1" eaLnBrk="1" hangingPunct="1">
                <a:lnSpc>
                  <a:spcPct val="110000"/>
                </a:lnSpc>
                <a:spcBef>
                  <a:spcPct val="0"/>
                </a:spcBef>
                <a:buClr>
                  <a:srgbClr val="3E5E84"/>
                </a:buClr>
                <a:buFont typeface="Wingdings" pitchFamily="2" charset="2"/>
                <a:buChar char="n"/>
              </a:pPr>
              <a:r>
                <a:rPr lang="ja-JP" altLang="en-US" sz="1200" dirty="0">
                  <a:latin typeface="ＭＳ Ｐゴシック" charset="-128"/>
                </a:rPr>
                <a:t>日常よく活用する指標群等を保存しておく機能</a:t>
              </a:r>
              <a:endParaRPr lang="en-US" altLang="ja-JP" sz="1200" dirty="0">
                <a:latin typeface="ＭＳ Ｐゴシック" charset="-128"/>
              </a:endParaRPr>
            </a:p>
            <a:p>
              <a:pPr lvl="1" eaLnBrk="1" hangingPunct="1">
                <a:lnSpc>
                  <a:spcPct val="110000"/>
                </a:lnSpc>
                <a:spcBef>
                  <a:spcPct val="0"/>
                </a:spcBef>
                <a:buClr>
                  <a:srgbClr val="3E5E84"/>
                </a:buClr>
                <a:buFont typeface="Wingdings" pitchFamily="2" charset="2"/>
                <a:buChar char="n"/>
              </a:pPr>
              <a:r>
                <a:rPr lang="ja-JP" altLang="en-US" sz="1200" dirty="0">
                  <a:solidFill>
                    <a:srgbClr val="000000"/>
                  </a:solidFill>
                  <a:latin typeface="ＭＳ Ｐゴシック" charset="-128"/>
                </a:rPr>
                <a:t>介護サービス事業所、医療機関等の地域資源の位置情報・基本情報の提供機能</a:t>
              </a:r>
              <a:endParaRPr lang="en-US" altLang="ja-JP" sz="1200" dirty="0">
                <a:solidFill>
                  <a:srgbClr val="000000"/>
                </a:solidFill>
                <a:latin typeface="ＭＳ Ｐゴシック" charset="-128"/>
              </a:endParaRPr>
            </a:p>
            <a:p>
              <a:pPr lvl="1" eaLnBrk="1" hangingPunct="1">
                <a:lnSpc>
                  <a:spcPct val="110000"/>
                </a:lnSpc>
                <a:spcBef>
                  <a:spcPct val="0"/>
                </a:spcBef>
                <a:buClr>
                  <a:srgbClr val="3E5E84"/>
                </a:buClr>
                <a:buFont typeface="Wingdings" pitchFamily="2" charset="2"/>
                <a:buChar char="n"/>
              </a:pPr>
              <a:r>
                <a:rPr lang="ja-JP" altLang="en-US" sz="1200" dirty="0">
                  <a:solidFill>
                    <a:srgbClr val="000000"/>
                  </a:solidFill>
                  <a:latin typeface="ＭＳ Ｐゴシック" charset="-128"/>
                </a:rPr>
                <a:t>提供される情報を</a:t>
              </a:r>
              <a:r>
                <a:rPr lang="en-US" altLang="ja-JP" sz="1200" dirty="0">
                  <a:solidFill>
                    <a:srgbClr val="000000"/>
                  </a:solidFill>
                  <a:latin typeface="ＭＳ Ｐゴシック" charset="-128"/>
                </a:rPr>
                <a:t>GIS</a:t>
              </a:r>
              <a:r>
                <a:rPr lang="ja-JP" altLang="en-US" sz="1200" dirty="0">
                  <a:solidFill>
                    <a:srgbClr val="000000"/>
                  </a:solidFill>
                  <a:latin typeface="ＭＳ Ｐゴシック" charset="-128"/>
                </a:rPr>
                <a:t>・グラフ等によって直感的に分析可能な機能</a:t>
              </a:r>
              <a:endParaRPr lang="en-US" altLang="ja-JP" sz="1200" dirty="0">
                <a:solidFill>
                  <a:srgbClr val="000000"/>
                </a:solidFill>
                <a:latin typeface="ＭＳ Ｐゴシック" charset="-128"/>
              </a:endParaRPr>
            </a:p>
          </p:txBody>
        </p:sp>
        <p:sp>
          <p:nvSpPr>
            <p:cNvPr id="15397" name="Text Box 37"/>
            <p:cNvSpPr txBox="1">
              <a:spLocks noChangeArrowheads="1"/>
            </p:cNvSpPr>
            <p:nvPr/>
          </p:nvSpPr>
          <p:spPr bwMode="gray">
            <a:xfrm>
              <a:off x="262" y="2832"/>
              <a:ext cx="1906"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36000" bIns="108000" anchor="b">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361950" indent="-180975"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50938"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10000"/>
                </a:lnSpc>
                <a:spcBef>
                  <a:spcPct val="0"/>
                </a:spcBef>
                <a:buClr>
                  <a:srgbClr val="C0504D"/>
                </a:buClr>
                <a:buFontTx/>
                <a:buNone/>
              </a:pPr>
              <a:r>
                <a:rPr lang="ja-JP" altLang="en-US" sz="1400" b="1">
                  <a:solidFill>
                    <a:srgbClr val="4F6228"/>
                  </a:solidFill>
                  <a:latin typeface="ＭＳ Ｐゴシック" charset="-128"/>
                </a:rPr>
                <a:t>介護サービス見込み量等の</a:t>
              </a:r>
              <a:endParaRPr lang="en-US" altLang="ja-JP" sz="1400" b="1">
                <a:solidFill>
                  <a:srgbClr val="4F6228"/>
                </a:solidFill>
                <a:latin typeface="ＭＳ Ｐゴシック" charset="-128"/>
              </a:endParaRPr>
            </a:p>
            <a:p>
              <a:pPr eaLnBrk="1" hangingPunct="1">
                <a:lnSpc>
                  <a:spcPct val="110000"/>
                </a:lnSpc>
                <a:spcBef>
                  <a:spcPct val="0"/>
                </a:spcBef>
                <a:buClr>
                  <a:srgbClr val="C0504D"/>
                </a:buClr>
                <a:buFontTx/>
                <a:buNone/>
              </a:pPr>
              <a:r>
                <a:rPr lang="ja-JP" altLang="en-US" sz="1400" b="1">
                  <a:solidFill>
                    <a:srgbClr val="4F6228"/>
                  </a:solidFill>
                  <a:latin typeface="ＭＳ Ｐゴシック" charset="-128"/>
                </a:rPr>
                <a:t>将来推計支援（</a:t>
              </a:r>
              <a:r>
                <a:rPr lang="en-US" altLang="ja-JP" sz="1400" b="1">
                  <a:solidFill>
                    <a:srgbClr val="4F6228"/>
                  </a:solidFill>
                  <a:latin typeface="ＭＳ Ｐゴシック" charset="-128"/>
                </a:rPr>
                <a:t>7</a:t>
              </a:r>
              <a:r>
                <a:rPr lang="ja-JP" altLang="en-US" sz="1400" b="1">
                  <a:solidFill>
                    <a:srgbClr val="4F6228"/>
                  </a:solidFill>
                  <a:latin typeface="ＭＳ Ｐゴシック" charset="-128"/>
                </a:rPr>
                <a:t>期）</a:t>
              </a:r>
              <a:endParaRPr lang="en-US" altLang="ja-JP" sz="1400" b="1">
                <a:solidFill>
                  <a:srgbClr val="4F6228"/>
                </a:solidFill>
                <a:latin typeface="ＭＳ Ｐゴシック" charset="-128"/>
              </a:endParaRPr>
            </a:p>
            <a:p>
              <a:pPr lvl="1" eaLnBrk="1" hangingPunct="1">
                <a:lnSpc>
                  <a:spcPct val="110000"/>
                </a:lnSpc>
                <a:spcBef>
                  <a:spcPct val="0"/>
                </a:spcBef>
                <a:buClr>
                  <a:srgbClr val="496827"/>
                </a:buClr>
                <a:buFont typeface="Wingdings" pitchFamily="2" charset="2"/>
                <a:buChar char="n"/>
              </a:pPr>
              <a:r>
                <a:rPr lang="ja-JP" altLang="en-US" sz="1200">
                  <a:solidFill>
                    <a:srgbClr val="000000"/>
                  </a:solidFill>
                  <a:latin typeface="ＭＳ Ｐゴシック" charset="-128"/>
                </a:rPr>
                <a:t>介護サービス見込み量、介護保険料等の将来推計機能</a:t>
              </a:r>
              <a:endParaRPr lang="en-US" altLang="ja-JP" sz="1200">
                <a:solidFill>
                  <a:srgbClr val="000000"/>
                </a:solidFill>
                <a:latin typeface="ＭＳ Ｐゴシック" charset="-128"/>
              </a:endParaRPr>
            </a:p>
            <a:p>
              <a:pPr lvl="1" eaLnBrk="1" hangingPunct="1">
                <a:lnSpc>
                  <a:spcPct val="110000"/>
                </a:lnSpc>
                <a:spcBef>
                  <a:spcPct val="0"/>
                </a:spcBef>
                <a:buClr>
                  <a:srgbClr val="496827"/>
                </a:buClr>
                <a:buFont typeface="Wingdings" pitchFamily="2" charset="2"/>
                <a:buChar char="n"/>
              </a:pPr>
              <a:r>
                <a:rPr lang="ja-JP" altLang="en-US" sz="1200">
                  <a:solidFill>
                    <a:srgbClr val="000000"/>
                  </a:solidFill>
                  <a:latin typeface="ＭＳ Ｐゴシック" charset="-128"/>
                </a:rPr>
                <a:t>将来推計の考え方、適切に推計するための留意点等の助言機能</a:t>
              </a:r>
              <a:endParaRPr lang="en-US" altLang="ja-JP" sz="1200">
                <a:solidFill>
                  <a:srgbClr val="000000"/>
                </a:solidFill>
                <a:latin typeface="ＭＳ Ｐゴシック" charset="-128"/>
              </a:endParaRPr>
            </a:p>
            <a:p>
              <a:pPr lvl="1" eaLnBrk="1" hangingPunct="1">
                <a:lnSpc>
                  <a:spcPct val="110000"/>
                </a:lnSpc>
                <a:spcBef>
                  <a:spcPct val="0"/>
                </a:spcBef>
                <a:buClr>
                  <a:srgbClr val="496827"/>
                </a:buClr>
                <a:buFont typeface="Wingdings" pitchFamily="2" charset="2"/>
                <a:buChar char="n"/>
              </a:pPr>
              <a:r>
                <a:rPr lang="ja-JP" altLang="en-US" sz="1200">
                  <a:solidFill>
                    <a:srgbClr val="000000"/>
                  </a:solidFill>
                  <a:latin typeface="ＭＳ Ｐゴシック" charset="-128"/>
                </a:rPr>
                <a:t>国・都道府県による市町村別将来推計結果の集計・分析機能</a:t>
              </a:r>
              <a:endParaRPr lang="en-US" altLang="ja-JP" sz="1200">
                <a:solidFill>
                  <a:srgbClr val="000000"/>
                </a:solidFill>
                <a:latin typeface="ＭＳ Ｐゴシック" charset="-128"/>
              </a:endParaRPr>
            </a:p>
          </p:txBody>
        </p:sp>
      </p:grpSp>
      <p:cxnSp>
        <p:nvCxnSpPr>
          <p:cNvPr id="3" name="直線コネクタ 2"/>
          <p:cNvCxnSpPr>
            <a:stCxn id="15367" idx="0"/>
          </p:cNvCxnSpPr>
          <p:nvPr/>
        </p:nvCxnSpPr>
        <p:spPr>
          <a:xfrm flipH="1">
            <a:off x="5096742" y="1341438"/>
            <a:ext cx="443125" cy="52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スライド番号プレースホルダー 3"/>
          <p:cNvSpPr>
            <a:spLocks noGrp="1"/>
          </p:cNvSpPr>
          <p:nvPr>
            <p:ph type="sldNum" sz="quarter" idx="12"/>
          </p:nvPr>
        </p:nvSpPr>
        <p:spPr bwMode="auto">
          <a:xfrm>
            <a:off x="7595077" y="6492883"/>
            <a:ext cx="23109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50F85928-4B4B-4848-9FBD-55E7CE51D68D}" type="slidenum">
              <a:rPr lang="ja-JP" altLang="en-US" sz="1200" smtClean="0">
                <a:solidFill>
                  <a:srgbClr val="898989"/>
                </a:solidFill>
                <a:latin typeface="Arial" charset="0"/>
              </a:rPr>
              <a:pPr eaLnBrk="1" hangingPunct="1">
                <a:spcBef>
                  <a:spcPct val="0"/>
                </a:spcBef>
                <a:buFontTx/>
                <a:buNone/>
              </a:pPr>
              <a:t>48</a:t>
            </a:fld>
            <a:endParaRPr lang="ja-JP" altLang="en-US" sz="1200" smtClean="0">
              <a:solidFill>
                <a:srgbClr val="898989"/>
              </a:solidFill>
              <a:latin typeface="Arial" charset="0"/>
            </a:endParaRPr>
          </a:p>
        </p:txBody>
      </p:sp>
    </p:spTree>
    <p:extLst>
      <p:ext uri="{BB962C8B-B14F-4D97-AF65-F5344CB8AC3E}">
        <p14:creationId xmlns:p14="http://schemas.microsoft.com/office/powerpoint/2010/main" val="2245606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34"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47"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96"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67"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40"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69340" y="3845663"/>
            <a:ext cx="980402"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96" y="3084772"/>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9"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9"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9" y="5699990"/>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85"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43" y="965543"/>
              <a:ext cx="432149"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9"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9" y="4703555"/>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30"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47"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7"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54"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4089"/>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6" name="グループ化 5"/>
          <p:cNvGrpSpPr/>
          <p:nvPr/>
        </p:nvGrpSpPr>
        <p:grpSpPr>
          <a:xfrm>
            <a:off x="1551679" y="2643834"/>
            <a:ext cx="463132" cy="1787458"/>
            <a:chOff x="1493446" y="2967072"/>
            <a:chExt cx="429654" cy="1787458"/>
          </a:xfrm>
        </p:grpSpPr>
        <p:sp>
          <p:nvSpPr>
            <p:cNvPr id="73" name="Rectangle 16"/>
            <p:cNvSpPr>
              <a:spLocks noChangeArrowheads="1"/>
            </p:cNvSpPr>
            <p:nvPr/>
          </p:nvSpPr>
          <p:spPr bwMode="auto">
            <a:xfrm>
              <a:off x="1493446" y="2990314"/>
              <a:ext cx="429463"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15" y="728366"/>
            <a:ext cx="1575518" cy="2507178"/>
            <a:chOff x="2127527" y="593901"/>
            <a:chExt cx="1454323" cy="2507178"/>
          </a:xfrm>
        </p:grpSpPr>
        <p:sp>
          <p:nvSpPr>
            <p:cNvPr id="48135" name="Rectangle 7"/>
            <p:cNvSpPr>
              <a:spLocks noChangeArrowheads="1"/>
            </p:cNvSpPr>
            <p:nvPr/>
          </p:nvSpPr>
          <p:spPr bwMode="auto">
            <a:xfrm>
              <a:off x="2620796" y="680624"/>
              <a:ext cx="398906"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6" y="1753917"/>
              <a:ext cx="398906"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53"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84"/>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64"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34"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388929"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84"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37"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81"/>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62"/>
            <a:ext cx="910444"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1244" y="650448"/>
            <a:ext cx="1683580"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508"/>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60"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70" y="5320767"/>
            <a:ext cx="1189595"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85"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9"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95" y="6387714"/>
            <a:ext cx="4240257"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72"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7"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719" y="5028016"/>
            <a:ext cx="969487"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4119390" y="3530004"/>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46" y="5285566"/>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4"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34" y="6171499"/>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1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42"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69"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13" y="4422106"/>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84"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5"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653495" y="6550524"/>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0202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地域包括ケア「見える化」システムの開発スケジュール</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0"/>
            <a:ext cx="9711529" cy="523220"/>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平成</a:t>
            </a:r>
            <a:r>
              <a:rPr lang="en-US" altLang="ja-JP" sz="1400" b="1" kern="0" dirty="0" smtClean="0">
                <a:solidFill>
                  <a:prstClr val="black"/>
                </a:solidFill>
                <a:latin typeface="ＭＳ Ｐゴシック"/>
              </a:rPr>
              <a:t>27</a:t>
            </a:r>
            <a:r>
              <a:rPr lang="ja-JP" altLang="en-US" sz="1400" b="1" kern="0" dirty="0" smtClean="0">
                <a:solidFill>
                  <a:prstClr val="black"/>
                </a:solidFill>
                <a:latin typeface="ＭＳ Ｐゴシック"/>
              </a:rPr>
              <a:t>年</a:t>
            </a:r>
            <a:r>
              <a:rPr lang="ja-JP" altLang="en-US" sz="1400" b="1" kern="0" dirty="0">
                <a:solidFill>
                  <a:prstClr val="black"/>
                </a:solidFill>
                <a:latin typeface="ＭＳ Ｐゴシック"/>
              </a:rPr>
              <a:t>夏</a:t>
            </a:r>
            <a:r>
              <a:rPr lang="ja-JP" altLang="en-US" sz="1400" b="1" kern="0" dirty="0" smtClean="0">
                <a:solidFill>
                  <a:prstClr val="black"/>
                </a:solidFill>
                <a:latin typeface="ＭＳ Ｐゴシック"/>
              </a:rPr>
              <a:t>に</a:t>
            </a:r>
            <a:r>
              <a:rPr lang="en-US" altLang="ja-JP" sz="1400" b="1" kern="0" dirty="0" smtClean="0">
                <a:solidFill>
                  <a:prstClr val="black"/>
                </a:solidFill>
                <a:latin typeface="ＭＳ Ｐゴシック"/>
              </a:rPr>
              <a:t>1.0</a:t>
            </a:r>
            <a:r>
              <a:rPr lang="ja-JP" altLang="en-US" sz="1400" b="1" kern="0" dirty="0" smtClean="0">
                <a:solidFill>
                  <a:prstClr val="black"/>
                </a:solidFill>
                <a:latin typeface="ＭＳ Ｐゴシック"/>
              </a:rPr>
              <a:t>次リリースした後も、</a:t>
            </a:r>
            <a:r>
              <a:rPr lang="ja-JP" altLang="en-US" sz="1400" b="1" kern="0" dirty="0">
                <a:solidFill>
                  <a:prstClr val="black"/>
                </a:solidFill>
                <a:latin typeface="ＭＳ Ｐゴシック"/>
              </a:rPr>
              <a:t>継続的に情報の充実・機能強化を行う。</a:t>
            </a:r>
            <a:endParaRPr lang="en-US" altLang="ja-JP" sz="1400" b="1" kern="0" dirty="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en-US" altLang="ja-JP" sz="1400" b="1" kern="0" dirty="0" smtClean="0">
                <a:solidFill>
                  <a:prstClr val="black"/>
                </a:solidFill>
                <a:latin typeface="ＭＳ Ｐゴシック"/>
              </a:rPr>
              <a:t>1.0</a:t>
            </a:r>
            <a:r>
              <a:rPr lang="ja-JP" altLang="en-US" sz="1400" b="1" kern="0" dirty="0" smtClean="0">
                <a:solidFill>
                  <a:prstClr val="black"/>
                </a:solidFill>
                <a:latin typeface="ＭＳ Ｐゴシック"/>
              </a:rPr>
              <a:t>次リリースについては、</a:t>
            </a:r>
            <a:r>
              <a:rPr lang="en-US" altLang="ja-JP" sz="1400" b="1" kern="0" dirty="0">
                <a:solidFill>
                  <a:prstClr val="black"/>
                </a:solidFill>
                <a:latin typeface="ＭＳ Ｐゴシック"/>
              </a:rPr>
              <a:t>3</a:t>
            </a:r>
            <a:r>
              <a:rPr lang="ja-JP" altLang="en-US" sz="1400" b="1" kern="0" dirty="0" smtClean="0">
                <a:solidFill>
                  <a:prstClr val="black"/>
                </a:solidFill>
                <a:latin typeface="ＭＳ Ｐゴシック"/>
              </a:rPr>
              <a:t>段階</a:t>
            </a:r>
            <a:r>
              <a:rPr lang="ja-JP" altLang="en-US" sz="1400" b="1" kern="0" dirty="0">
                <a:solidFill>
                  <a:prstClr val="black"/>
                </a:solidFill>
                <a:latin typeface="ＭＳ Ｐゴシック"/>
              </a:rPr>
              <a:t>に分けてリリースする予定であり、「現状分析」と「施策検討」の機能を優先する。</a:t>
            </a:r>
            <a:endParaRPr lang="en-US" altLang="ja-JP" sz="1400" b="1" kern="0" dirty="0">
              <a:solidFill>
                <a:prstClr val="black"/>
              </a:solidFill>
              <a:latin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val="3931388056"/>
              </p:ext>
            </p:extLst>
          </p:nvPr>
        </p:nvGraphicFramePr>
        <p:xfrm>
          <a:off x="78012" y="1124744"/>
          <a:ext cx="9711537" cy="1872208"/>
        </p:xfrm>
        <a:graphic>
          <a:graphicData uri="http://schemas.openxmlformats.org/drawingml/2006/table">
            <a:tbl>
              <a:tblPr firstRow="1" bandRow="1">
                <a:tableStyleId>{B301B821-A1FF-4177-AEE7-76D212191A09}</a:tableStyleId>
              </a:tblPr>
              <a:tblGrid>
                <a:gridCol w="1458404"/>
                <a:gridCol w="732941"/>
                <a:gridCol w="732941"/>
                <a:gridCol w="732941"/>
                <a:gridCol w="732941"/>
                <a:gridCol w="732941"/>
                <a:gridCol w="732941"/>
                <a:gridCol w="732941"/>
                <a:gridCol w="732941"/>
                <a:gridCol w="732941"/>
                <a:gridCol w="732941"/>
                <a:gridCol w="923723"/>
              </a:tblGrid>
              <a:tr h="230042">
                <a:tc rowSpan="2">
                  <a:txBody>
                    <a:bodyPr/>
                    <a:lstStyle/>
                    <a:p>
                      <a:pPr algn="ctr"/>
                      <a:endParaRPr kumimoji="1" lang="ja-JP" altLang="en-US" sz="12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gridSpan="2">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26</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gridSpan="4">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27</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algn="ctr"/>
                      <a:endParaRPr kumimoji="1" lang="ja-JP" altLang="en-US" sz="10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endParaRPr kumimoji="1" lang="ja-JP"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28</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29</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r>
              <a:tr h="237403">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r>
              <a:tr h="1384528">
                <a:tc>
                  <a:txBody>
                    <a:bodyPr/>
                    <a:lstStyle/>
                    <a:p>
                      <a:r>
                        <a:rPr kumimoji="1" lang="ja-JP" altLang="en-US" sz="1200" b="1" dirty="0" smtClean="0">
                          <a:solidFill>
                            <a:srgbClr val="000000"/>
                          </a:solidFill>
                          <a:latin typeface="+mn-ea"/>
                          <a:ea typeface="+mn-ea"/>
                        </a:rPr>
                        <a:t>地域包括ケア</a:t>
                      </a:r>
                      <a:endParaRPr kumimoji="1" lang="en-US" altLang="ja-JP" sz="1200" b="1" dirty="0" smtClean="0">
                        <a:solidFill>
                          <a:srgbClr val="000000"/>
                        </a:solidFill>
                        <a:latin typeface="+mn-ea"/>
                        <a:ea typeface="+mn-ea"/>
                      </a:endParaRPr>
                    </a:p>
                    <a:p>
                      <a:r>
                        <a:rPr kumimoji="1" lang="ja-JP" altLang="en-US" sz="1200" b="1" dirty="0" smtClean="0">
                          <a:solidFill>
                            <a:srgbClr val="000000"/>
                          </a:solidFill>
                          <a:latin typeface="+mn-ea"/>
                          <a:ea typeface="+mn-ea"/>
                        </a:rPr>
                        <a:t>「見える化」システムの開発</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i="1"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bl>
          </a:graphicData>
        </a:graphic>
      </p:graphicFrame>
      <p:sp>
        <p:nvSpPr>
          <p:cNvPr id="5" name="テキスト ボックス 4"/>
          <p:cNvSpPr txBox="1"/>
          <p:nvPr/>
        </p:nvSpPr>
        <p:spPr>
          <a:xfrm>
            <a:off x="1714264" y="1623290"/>
            <a:ext cx="517667" cy="276999"/>
          </a:xfrm>
          <a:prstGeom prst="rect">
            <a:avLst/>
          </a:prstGeom>
          <a:noFill/>
        </p:spPr>
        <p:txBody>
          <a:bodyPr wrap="square" rtlCol="0">
            <a:spAutoFit/>
          </a:bodyPr>
          <a:lstStyle/>
          <a:p>
            <a:r>
              <a:rPr lang="en-US" altLang="ja-JP" sz="1200" b="1" dirty="0" smtClean="0">
                <a:solidFill>
                  <a:prstClr val="black"/>
                </a:solidFill>
              </a:rPr>
              <a:t>1</a:t>
            </a:r>
            <a:r>
              <a:rPr lang="ja-JP" altLang="en-US" sz="1200" b="1" dirty="0" smtClean="0">
                <a:solidFill>
                  <a:prstClr val="black"/>
                </a:solidFill>
              </a:rPr>
              <a:t>次</a:t>
            </a:r>
            <a:endParaRPr lang="ja-JP" altLang="en-US" sz="1200" b="1" dirty="0">
              <a:solidFill>
                <a:prstClr val="black"/>
              </a:solidFill>
            </a:endParaRPr>
          </a:p>
        </p:txBody>
      </p:sp>
      <p:sp>
        <p:nvSpPr>
          <p:cNvPr id="6" name="ホームベース 5"/>
          <p:cNvSpPr/>
          <p:nvPr/>
        </p:nvSpPr>
        <p:spPr>
          <a:xfrm>
            <a:off x="2072683" y="1623290"/>
            <a:ext cx="3240361" cy="216000"/>
          </a:xfrm>
          <a:prstGeom prst="homePlate">
            <a:avLst/>
          </a:prstGeom>
          <a:solidFill>
            <a:srgbClr val="3E5E84"/>
          </a:solidFill>
          <a:ln w="25400" cap="flat" cmpd="sng" algn="ctr">
            <a:solidFill>
              <a:srgbClr val="D3DCE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1</a:t>
            </a:r>
            <a:r>
              <a:rPr lang="ja-JP" altLang="en-US" sz="1200" dirty="0" smtClean="0">
                <a:solidFill>
                  <a:prstClr val="white"/>
                </a:solidFill>
              </a:rPr>
              <a:t>次 設計・開発</a:t>
            </a:r>
            <a:endParaRPr lang="ja-JP" altLang="en-US" sz="1200" dirty="0">
              <a:solidFill>
                <a:prstClr val="white"/>
              </a:solidFill>
            </a:endParaRPr>
          </a:p>
        </p:txBody>
      </p:sp>
      <p:sp>
        <p:nvSpPr>
          <p:cNvPr id="7" name="ホームベース 6"/>
          <p:cNvSpPr/>
          <p:nvPr/>
        </p:nvSpPr>
        <p:spPr>
          <a:xfrm>
            <a:off x="4933782" y="2340254"/>
            <a:ext cx="1758381" cy="216000"/>
          </a:xfrm>
          <a:prstGeom prst="homePlate">
            <a:avLst/>
          </a:prstGeom>
          <a:solidFill>
            <a:srgbClr val="2D6C7B"/>
          </a:solidFill>
          <a:ln w="25400" cap="flat" cmpd="sng" algn="ctr">
            <a:solidFill>
              <a:srgbClr val="CCE7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2</a:t>
            </a:r>
            <a:r>
              <a:rPr lang="ja-JP" altLang="en-US" sz="1200" dirty="0" smtClean="0">
                <a:solidFill>
                  <a:prstClr val="white"/>
                </a:solidFill>
              </a:rPr>
              <a:t>次 設計・開発</a:t>
            </a:r>
            <a:endParaRPr lang="ja-JP" altLang="en-US" sz="1200" dirty="0">
              <a:solidFill>
                <a:prstClr val="white"/>
              </a:solidFill>
            </a:endParaRPr>
          </a:p>
        </p:txBody>
      </p:sp>
      <p:sp>
        <p:nvSpPr>
          <p:cNvPr id="8" name="ホームベース 7"/>
          <p:cNvSpPr/>
          <p:nvPr/>
        </p:nvSpPr>
        <p:spPr>
          <a:xfrm>
            <a:off x="4017813" y="2060872"/>
            <a:ext cx="2375348" cy="216000"/>
          </a:xfrm>
          <a:prstGeom prst="homePlate">
            <a:avLst/>
          </a:prstGeom>
          <a:solidFill>
            <a:srgbClr val="D3DCE8"/>
          </a:solidFill>
          <a:ln w="19050" cap="flat" cmpd="sng" algn="ctr">
            <a:solidFill>
              <a:srgbClr val="647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prstClr val="black"/>
                </a:solidFill>
              </a:rPr>
              <a:t>1</a:t>
            </a:r>
            <a:r>
              <a:rPr lang="ja-JP" altLang="en-US" sz="1200" b="1" dirty="0" smtClean="0">
                <a:solidFill>
                  <a:prstClr val="black"/>
                </a:solidFill>
              </a:rPr>
              <a:t>次 順次運用</a:t>
            </a:r>
            <a:endParaRPr lang="ja-JP" altLang="en-US" sz="1200" b="1" dirty="0">
              <a:solidFill>
                <a:prstClr val="black"/>
              </a:solidFill>
            </a:endParaRPr>
          </a:p>
        </p:txBody>
      </p:sp>
      <p:sp>
        <p:nvSpPr>
          <p:cNvPr id="9" name="ホームベース 8"/>
          <p:cNvSpPr/>
          <p:nvPr/>
        </p:nvSpPr>
        <p:spPr>
          <a:xfrm>
            <a:off x="6692160" y="2345497"/>
            <a:ext cx="2077264" cy="216000"/>
          </a:xfrm>
          <a:prstGeom prst="homePlate">
            <a:avLst/>
          </a:prstGeom>
          <a:solidFill>
            <a:srgbClr val="CCE7ED"/>
          </a:solidFill>
          <a:ln w="19050" cap="flat" cmpd="sng" algn="ctr">
            <a:solidFill>
              <a:srgbClr val="558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prstClr val="black"/>
                </a:solidFill>
              </a:rPr>
              <a:t>2</a:t>
            </a:r>
            <a:r>
              <a:rPr lang="ja-JP" altLang="en-US" sz="1200" b="1" dirty="0" smtClean="0">
                <a:solidFill>
                  <a:prstClr val="black"/>
                </a:solidFill>
              </a:rPr>
              <a:t>次 運用</a:t>
            </a:r>
            <a:endParaRPr lang="ja-JP" altLang="en-US" sz="1200" b="1" dirty="0">
              <a:solidFill>
                <a:prstClr val="black"/>
              </a:solidFill>
            </a:endParaRPr>
          </a:p>
        </p:txBody>
      </p:sp>
      <p:sp>
        <p:nvSpPr>
          <p:cNvPr id="10" name="テキスト ボックス 9"/>
          <p:cNvSpPr txBox="1"/>
          <p:nvPr/>
        </p:nvSpPr>
        <p:spPr>
          <a:xfrm>
            <a:off x="4479947" y="2316791"/>
            <a:ext cx="517667" cy="276999"/>
          </a:xfrm>
          <a:prstGeom prst="rect">
            <a:avLst/>
          </a:prstGeom>
          <a:noFill/>
        </p:spPr>
        <p:txBody>
          <a:bodyPr wrap="square" rtlCol="0">
            <a:spAutoFit/>
          </a:bodyPr>
          <a:lstStyle/>
          <a:p>
            <a:pPr algn="r"/>
            <a:r>
              <a:rPr lang="en-US" altLang="ja-JP" sz="1200" b="1" dirty="0" smtClean="0">
                <a:solidFill>
                  <a:prstClr val="black"/>
                </a:solidFill>
              </a:rPr>
              <a:t>2</a:t>
            </a:r>
            <a:r>
              <a:rPr lang="ja-JP" altLang="en-US" sz="1200" b="1" dirty="0" smtClean="0">
                <a:solidFill>
                  <a:prstClr val="black"/>
                </a:solidFill>
              </a:rPr>
              <a:t>次</a:t>
            </a:r>
            <a:endParaRPr lang="ja-JP" altLang="en-US" sz="1200" b="1" dirty="0">
              <a:solidFill>
                <a:prstClr val="black"/>
              </a:solidFill>
            </a:endParaRPr>
          </a:p>
        </p:txBody>
      </p:sp>
      <p:sp>
        <p:nvSpPr>
          <p:cNvPr id="11" name="ホームベース 10"/>
          <p:cNvSpPr/>
          <p:nvPr/>
        </p:nvSpPr>
        <p:spPr>
          <a:xfrm>
            <a:off x="6033124" y="2647945"/>
            <a:ext cx="2736304" cy="216000"/>
          </a:xfrm>
          <a:prstGeom prst="homePlate">
            <a:avLst/>
          </a:prstGeom>
          <a:solidFill>
            <a:srgbClr val="286F66"/>
          </a:solidFill>
          <a:ln w="25400" cap="flat" cmpd="sng" algn="ctr">
            <a:solidFill>
              <a:srgbClr val="CDE7D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3</a:t>
            </a:r>
            <a:r>
              <a:rPr lang="ja-JP" altLang="en-US" sz="1200" dirty="0" smtClean="0">
                <a:solidFill>
                  <a:prstClr val="white"/>
                </a:solidFill>
              </a:rPr>
              <a:t>次 設計・開発</a:t>
            </a:r>
            <a:endParaRPr lang="ja-JP" altLang="en-US" sz="1200" dirty="0">
              <a:solidFill>
                <a:prstClr val="white"/>
              </a:solidFill>
            </a:endParaRPr>
          </a:p>
        </p:txBody>
      </p:sp>
      <p:sp>
        <p:nvSpPr>
          <p:cNvPr id="12" name="ホームベース 11"/>
          <p:cNvSpPr/>
          <p:nvPr/>
        </p:nvSpPr>
        <p:spPr>
          <a:xfrm>
            <a:off x="8769428" y="2635989"/>
            <a:ext cx="864096" cy="216000"/>
          </a:xfrm>
          <a:prstGeom prst="homePlate">
            <a:avLst/>
          </a:prstGeom>
          <a:solidFill>
            <a:srgbClr val="CDE7DA"/>
          </a:solidFill>
          <a:ln w="19050" cap="flat" cmpd="sng" algn="ctr">
            <a:solidFill>
              <a:srgbClr val="528E8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prstClr val="black"/>
                </a:solidFill>
              </a:rPr>
              <a:t>3</a:t>
            </a:r>
            <a:r>
              <a:rPr lang="ja-JP" altLang="en-US" sz="1200" b="1" dirty="0" smtClean="0">
                <a:solidFill>
                  <a:prstClr val="black"/>
                </a:solidFill>
              </a:rPr>
              <a:t>次 </a:t>
            </a:r>
            <a:r>
              <a:rPr lang="ja-JP" altLang="en-US" sz="1200" b="1" dirty="0">
                <a:solidFill>
                  <a:prstClr val="black"/>
                </a:solidFill>
              </a:rPr>
              <a:t>運用</a:t>
            </a:r>
          </a:p>
        </p:txBody>
      </p:sp>
      <p:sp>
        <p:nvSpPr>
          <p:cNvPr id="13" name="テキスト ボックス 12"/>
          <p:cNvSpPr txBox="1"/>
          <p:nvPr/>
        </p:nvSpPr>
        <p:spPr>
          <a:xfrm>
            <a:off x="5588754" y="2617564"/>
            <a:ext cx="517667" cy="276999"/>
          </a:xfrm>
          <a:prstGeom prst="rect">
            <a:avLst/>
          </a:prstGeom>
          <a:noFill/>
        </p:spPr>
        <p:txBody>
          <a:bodyPr wrap="square" rtlCol="0">
            <a:spAutoFit/>
          </a:bodyPr>
          <a:lstStyle/>
          <a:p>
            <a:pPr algn="r"/>
            <a:r>
              <a:rPr lang="en-US" altLang="ja-JP" sz="1200" b="1" dirty="0" smtClean="0">
                <a:solidFill>
                  <a:prstClr val="black"/>
                </a:solidFill>
              </a:rPr>
              <a:t>3</a:t>
            </a:r>
            <a:r>
              <a:rPr lang="ja-JP" altLang="en-US" sz="1200" b="1" dirty="0" smtClean="0">
                <a:solidFill>
                  <a:prstClr val="black"/>
                </a:solidFill>
              </a:rPr>
              <a:t>次</a:t>
            </a:r>
            <a:endParaRPr lang="ja-JP" altLang="en-US" sz="1200" b="1" dirty="0">
              <a:solidFill>
                <a:prstClr val="black"/>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4055068390"/>
              </p:ext>
            </p:extLst>
          </p:nvPr>
        </p:nvGraphicFramePr>
        <p:xfrm>
          <a:off x="78014" y="3019514"/>
          <a:ext cx="9711530" cy="3731487"/>
        </p:xfrm>
        <a:graphic>
          <a:graphicData uri="http://schemas.openxmlformats.org/drawingml/2006/table">
            <a:tbl>
              <a:tblPr>
                <a:tableStyleId>{BC89EF96-8CEA-46FF-86C4-4CE0E7609802}</a:tableStyleId>
              </a:tblPr>
              <a:tblGrid>
                <a:gridCol w="221915"/>
                <a:gridCol w="4862663"/>
                <a:gridCol w="514106"/>
                <a:gridCol w="514106"/>
                <a:gridCol w="496166"/>
                <a:gridCol w="1560257"/>
                <a:gridCol w="1542317"/>
              </a:tblGrid>
              <a:tr h="228247">
                <a:tc gridSpan="2">
                  <a:txBody>
                    <a:bodyPr/>
                    <a:lstStyle/>
                    <a:p>
                      <a:pPr algn="ctr"/>
                      <a:r>
                        <a:rPr kumimoji="1" lang="ja-JP" altLang="en-US" sz="1000" dirty="0" smtClean="0">
                          <a:solidFill>
                            <a:srgbClr val="FFFFFF"/>
                          </a:solidFill>
                        </a:rPr>
                        <a:t>機能</a:t>
                      </a:r>
                      <a:endParaRPr kumimoji="1" lang="ja-JP" altLang="en-US" sz="1000" dirty="0">
                        <a:solidFill>
                          <a:srgbClr val="FFFFFF"/>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hMerge="1">
                  <a:txBody>
                    <a:bodyPr/>
                    <a:lstStyle/>
                    <a:p>
                      <a:endParaRPr kumimoji="1" lang="ja-JP" altLang="en-US"/>
                    </a:p>
                  </a:txBody>
                  <a:tcPr/>
                </a:tc>
                <a:tc gridSpan="3">
                  <a:txBody>
                    <a:bodyPr/>
                    <a:lstStyle/>
                    <a:p>
                      <a:pPr algn="ctr"/>
                      <a:r>
                        <a:rPr kumimoji="1" lang="en-US" altLang="ja-JP" sz="1000" dirty="0" smtClean="0">
                          <a:solidFill>
                            <a:srgbClr val="FFFFFF"/>
                          </a:solidFill>
                        </a:rPr>
                        <a:t>1</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3E5E84"/>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000" dirty="0" smtClean="0">
                          <a:solidFill>
                            <a:srgbClr val="FFFFFF"/>
                          </a:solidFill>
                        </a:rPr>
                        <a:t>2</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D6C7B"/>
                    </a:solidFill>
                  </a:tcPr>
                </a:tc>
                <a:tc>
                  <a:txBody>
                    <a:bodyPr/>
                    <a:lstStyle/>
                    <a:p>
                      <a:pPr algn="ctr"/>
                      <a:r>
                        <a:rPr kumimoji="1" lang="en-US" altLang="ja-JP" sz="1000" dirty="0" smtClean="0">
                          <a:solidFill>
                            <a:srgbClr val="FFFFFF"/>
                          </a:solidFill>
                        </a:rPr>
                        <a:t>3</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86F66"/>
                    </a:solidFill>
                  </a:tcPr>
                </a:tc>
              </a:tr>
              <a:tr h="346047">
                <a:tc gridSpan="2">
                  <a:txBody>
                    <a:bodyPr/>
                    <a:lstStyle/>
                    <a:p>
                      <a:r>
                        <a:rPr kumimoji="1" lang="ja-JP" altLang="en-US" sz="1000" dirty="0" smtClean="0"/>
                        <a:t>「現状分析」</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00" dirty="0" smtClean="0">
                          <a:solidFill>
                            <a:srgbClr val="000000"/>
                          </a:solidFill>
                        </a:rPr>
                        <a:t>1</a:t>
                      </a:r>
                      <a:r>
                        <a:rPr kumimoji="1" lang="ja-JP" altLang="en-US" sz="1000" dirty="0" smtClean="0">
                          <a:solidFill>
                            <a:srgbClr val="000000"/>
                          </a:solidFill>
                        </a:rPr>
                        <a:t>次</a:t>
                      </a:r>
                      <a:endParaRPr kumimoji="1"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kumimoji="1" lang="en-US" altLang="ja-JP" sz="1000" dirty="0" smtClean="0">
                          <a:solidFill>
                            <a:srgbClr val="000000"/>
                          </a:solidFill>
                        </a:rPr>
                        <a:t>1.3</a:t>
                      </a:r>
                      <a:r>
                        <a:rPr kumimoji="1" lang="ja-JP" altLang="en-US" sz="1000" dirty="0" smtClean="0">
                          <a:solidFill>
                            <a:srgbClr val="000000"/>
                          </a:solidFill>
                        </a:rPr>
                        <a:t>次</a:t>
                      </a:r>
                      <a:endParaRPr kumimoji="1"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kumimoji="1" lang="en-US" altLang="ja-JP" sz="1000" dirty="0" smtClean="0">
                          <a:solidFill>
                            <a:srgbClr val="000000"/>
                          </a:solidFill>
                        </a:rPr>
                        <a:t>1.5</a:t>
                      </a:r>
                      <a:r>
                        <a:rPr kumimoji="1" lang="ja-JP" altLang="en-US" sz="1000" dirty="0" smtClean="0">
                          <a:solidFill>
                            <a:srgbClr val="000000"/>
                          </a:solidFill>
                        </a:rPr>
                        <a:t>次</a:t>
                      </a:r>
                      <a:endParaRPr kumimoji="1"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06085">
                <a:tc rowSpan="7">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現状分析・課題抽出に有効な指標群の閲覧・データ取得機能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lang="ja-JP" altLang="en-US"/>
                    </a:p>
                  </a:txBody>
                  <a:tcPr/>
                </a:tc>
                <a:tc>
                  <a:txBody>
                    <a:bodyPr/>
                    <a:lstStyle/>
                    <a:p>
                      <a:r>
                        <a:rPr kumimoji="1" lang="ja-JP" altLang="en-US" sz="1000" dirty="0" smtClean="0"/>
                        <a:t>提供される指標群の解釈・課題抽出のポイント等の助言閲覧機能</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kumimoji="1" lang="ja-JP" altLang="en-US"/>
                    </a:p>
                  </a:txBody>
                  <a:tcPr/>
                </a:tc>
                <a:tc>
                  <a:txBody>
                    <a:bodyPr/>
                    <a:lstStyle/>
                    <a:p>
                      <a:r>
                        <a:rPr kumimoji="1" lang="ja-JP" altLang="en-US" sz="1000" dirty="0" smtClean="0"/>
                        <a:t>提供される指標群のデータの</a:t>
                      </a:r>
                      <a:r>
                        <a:rPr kumimoji="1" lang="en-US" altLang="ja-JP" sz="1000" dirty="0" smtClean="0"/>
                        <a:t>Excel</a:t>
                      </a:r>
                      <a:r>
                        <a:rPr kumimoji="1" lang="ja-JP" altLang="en-US" sz="1000" dirty="0" smtClean="0"/>
                        <a:t>ファイルへの出力・グラフ画像保存</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000" dirty="0" smtClean="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lang="ja-JP" alt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n-lt"/>
                          <a:ea typeface="+mn-ea"/>
                          <a:cs typeface="+mn-cs"/>
                        </a:rPr>
                        <a:t>日常よく活用する指標群等を保存しておく機能</a:t>
                      </a:r>
                      <a:endParaRPr kumimoji="1" lang="en-US" altLang="ja-JP" sz="1000" kern="1200" dirty="0" smtClean="0">
                        <a:solidFill>
                          <a:schemeClr val="tx1"/>
                        </a:solidFill>
                        <a:latin typeface="+mn-lt"/>
                        <a:ea typeface="+mn-ea"/>
                        <a:cs typeface="+mn-cs"/>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000" dirty="0" smtClean="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18150">
                <a:tc vMerge="1">
                  <a:txBody>
                    <a:bodyPr/>
                    <a:lstStyle/>
                    <a:p>
                      <a:endParaRPr lang="ja-JP" altLang="en-US"/>
                    </a:p>
                  </a:txBody>
                  <a:tcPr/>
                </a:tc>
                <a:tc>
                  <a:txBody>
                    <a:bodyPr/>
                    <a:lstStyle/>
                    <a:p>
                      <a:r>
                        <a:rPr kumimoji="1" lang="ja-JP" altLang="en-US" sz="1000" dirty="0" smtClean="0">
                          <a:solidFill>
                            <a:schemeClr val="tx1"/>
                          </a:solidFill>
                        </a:rPr>
                        <a:t>介護サービス事業所、医療機関等の地域資源の位置情報・基本情報の閲覧機能</a:t>
                      </a:r>
                      <a:endParaRPr kumimoji="1" lang="ja-JP" altLang="en-US" sz="1000" dirty="0">
                        <a:solidFill>
                          <a:schemeClr val="tx1"/>
                        </a:solidFill>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000" dirty="0" smtClean="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lang="ja-JP" altLang="en-US" dirty="0"/>
                    </a:p>
                  </a:txBody>
                  <a:tcPr/>
                </a:tc>
                <a:tc>
                  <a:txBody>
                    <a:bodyPr/>
                    <a:lstStyle/>
                    <a:p>
                      <a:r>
                        <a:rPr kumimoji="1" lang="ja-JP" altLang="en-US" sz="1000" dirty="0" smtClean="0"/>
                        <a:t>提供される情報に関する</a:t>
                      </a:r>
                      <a:r>
                        <a:rPr kumimoji="1" lang="en-US" altLang="ja-JP" sz="1000" dirty="0" smtClean="0"/>
                        <a:t>GIS</a:t>
                      </a:r>
                      <a:r>
                        <a:rPr kumimoji="1" lang="ja-JP" altLang="en-US" sz="1000" dirty="0" smtClean="0"/>
                        <a:t>・グラフ等による直感的な分析機能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日常生活圏域の設定・日常生活圏域単位の指標群の閲覧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gridSpan="2">
                  <a:txBody>
                    <a:bodyPr/>
                    <a:lstStyle/>
                    <a:p>
                      <a:r>
                        <a:rPr lang="ja-JP" altLang="en-US" sz="1000" dirty="0" smtClean="0"/>
                        <a:t>「取組事例」</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06085">
                <a:tc>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先進都道府県・市町村の取組事例、ベストプラクティス事例等の検索・閲覧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gridSpan="2">
                  <a:txBody>
                    <a:bodyPr/>
                    <a:lstStyle/>
                    <a:p>
                      <a:r>
                        <a:rPr lang="ja-JP" altLang="en-US" sz="1000" dirty="0" smtClean="0"/>
                        <a:t>「実行管理」　</a:t>
                      </a:r>
                      <a:r>
                        <a:rPr lang="en-US" altLang="ja-JP" sz="1000" dirty="0" smtClean="0"/>
                        <a:t>※</a:t>
                      </a:r>
                      <a:r>
                        <a:rPr lang="ja-JP" altLang="en-US" sz="1000" dirty="0" smtClean="0"/>
                        <a:t>自治体ユーザのみ利用可能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06085">
                <a:tc>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計画値と実績値の乖離状況の管理、地域間比較等の分析機能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t>「将来推計」　</a:t>
                      </a:r>
                      <a:r>
                        <a:rPr lang="en-US" altLang="ja-JP" sz="1000" dirty="0" smtClean="0"/>
                        <a:t>※</a:t>
                      </a:r>
                      <a:r>
                        <a:rPr lang="ja-JP" altLang="en-US" sz="1000" dirty="0" smtClean="0"/>
                        <a:t>自治体ユーザのみ利用可能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06085">
                <a:tc rowSpan="2">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介護サービス見込み量、介護保険料等の将来推計機能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06085">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将来推計の考え方、適切に推計するための留意点等の助言閲覧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bl>
          </a:graphicData>
        </a:graphic>
      </p:graphicFrame>
      <p:sp>
        <p:nvSpPr>
          <p:cNvPr id="18" name="テキスト ボックス 17"/>
          <p:cNvSpPr txBox="1"/>
          <p:nvPr/>
        </p:nvSpPr>
        <p:spPr>
          <a:xfrm>
            <a:off x="5156632" y="6618959"/>
            <a:ext cx="4082520" cy="276999"/>
          </a:xfrm>
          <a:prstGeom prst="rect">
            <a:avLst/>
          </a:prstGeom>
          <a:noFill/>
        </p:spPr>
        <p:txBody>
          <a:bodyPr wrap="square" rtlCol="0">
            <a:spAutoFit/>
          </a:bodyPr>
          <a:lstStyle/>
          <a:p>
            <a:r>
              <a:rPr lang="ja-JP" altLang="en-US" sz="1100" dirty="0" smtClean="0">
                <a:solidFill>
                  <a:prstClr val="black"/>
                </a:solidFill>
              </a:rPr>
              <a:t>○：初回リリース　　●：機能の拡充及び情報量の充実</a:t>
            </a:r>
            <a:r>
              <a:rPr lang="ja-JP" altLang="en-US" sz="1200" dirty="0" smtClean="0">
                <a:solidFill>
                  <a:prstClr val="black"/>
                </a:solidFill>
              </a:rPr>
              <a:t>　</a:t>
            </a:r>
            <a:endParaRPr lang="ja-JP" altLang="en-US" sz="1200" dirty="0">
              <a:solidFill>
                <a:prstClr val="black"/>
              </a:solidFill>
            </a:endParaRPr>
          </a:p>
        </p:txBody>
      </p:sp>
      <p:sp>
        <p:nvSpPr>
          <p:cNvPr id="22" name="スライド番号プレースホルダー 3"/>
          <p:cNvSpPr>
            <a:spLocks noGrp="1"/>
          </p:cNvSpPr>
          <p:nvPr>
            <p:ph type="sldNum" sz="quarter" idx="12"/>
          </p:nvPr>
        </p:nvSpPr>
        <p:spPr>
          <a:xfrm>
            <a:off x="7594600" y="6492996"/>
            <a:ext cx="2311400" cy="365125"/>
          </a:xfrm>
        </p:spPr>
        <p:txBody>
          <a:bodyPr/>
          <a:lstStyle/>
          <a:p>
            <a:fld id="{D2D8002D-B5B0-4BAC-B1F6-782DDCCE6D9C}" type="slidenum">
              <a:rPr lang="ja-JP" altLang="en-US" smtClean="0">
                <a:solidFill>
                  <a:prstClr val="black">
                    <a:tint val="75000"/>
                  </a:prstClr>
                </a:solidFill>
              </a:rPr>
              <a:pPr/>
              <a:t>49</a:t>
            </a:fld>
            <a:endParaRPr lang="ja-JP" altLang="en-US" dirty="0">
              <a:solidFill>
                <a:prstClr val="black">
                  <a:tint val="75000"/>
                </a:prstClr>
              </a:solidFill>
            </a:endParaRPr>
          </a:p>
        </p:txBody>
      </p:sp>
      <p:sp>
        <p:nvSpPr>
          <p:cNvPr id="19" name="テキスト ボックス 18"/>
          <p:cNvSpPr txBox="1"/>
          <p:nvPr/>
        </p:nvSpPr>
        <p:spPr>
          <a:xfrm>
            <a:off x="3944891" y="1828373"/>
            <a:ext cx="683679" cy="276999"/>
          </a:xfrm>
          <a:prstGeom prst="rect">
            <a:avLst/>
          </a:prstGeom>
          <a:noFill/>
        </p:spPr>
        <p:txBody>
          <a:bodyPr wrap="square" rtlCol="0">
            <a:spAutoFit/>
          </a:bodyPr>
          <a:lstStyle/>
          <a:p>
            <a:r>
              <a:rPr lang="ja-JP" altLang="en-US" sz="1200" dirty="0" smtClean="0">
                <a:solidFill>
                  <a:srgbClr val="1F497D"/>
                </a:solidFill>
              </a:rPr>
              <a:t>★</a:t>
            </a:r>
            <a:r>
              <a:rPr lang="en-US" altLang="ja-JP" sz="1200" dirty="0" smtClean="0">
                <a:solidFill>
                  <a:srgbClr val="1F497D"/>
                </a:solidFill>
              </a:rPr>
              <a:t>1</a:t>
            </a:r>
            <a:r>
              <a:rPr lang="ja-JP" altLang="en-US" sz="1200" dirty="0" smtClean="0">
                <a:solidFill>
                  <a:srgbClr val="1F497D"/>
                </a:solidFill>
              </a:rPr>
              <a:t>次</a:t>
            </a:r>
            <a:endParaRPr lang="ja-JP" altLang="en-US" sz="1200" dirty="0">
              <a:solidFill>
                <a:srgbClr val="1F497D"/>
              </a:solidFill>
            </a:endParaRPr>
          </a:p>
        </p:txBody>
      </p:sp>
      <p:sp>
        <p:nvSpPr>
          <p:cNvPr id="20" name="テキスト ボックス 19"/>
          <p:cNvSpPr txBox="1"/>
          <p:nvPr/>
        </p:nvSpPr>
        <p:spPr>
          <a:xfrm>
            <a:off x="4701373" y="1828378"/>
            <a:ext cx="683679" cy="276999"/>
          </a:xfrm>
          <a:prstGeom prst="rect">
            <a:avLst/>
          </a:prstGeom>
          <a:noFill/>
        </p:spPr>
        <p:txBody>
          <a:bodyPr wrap="square" rtlCol="0">
            <a:spAutoFit/>
          </a:bodyPr>
          <a:lstStyle/>
          <a:p>
            <a:r>
              <a:rPr lang="ja-JP" altLang="en-US" sz="1200" dirty="0" smtClean="0">
                <a:solidFill>
                  <a:srgbClr val="1F497D"/>
                </a:solidFill>
              </a:rPr>
              <a:t>★</a:t>
            </a:r>
            <a:r>
              <a:rPr lang="en-US" altLang="ja-JP" sz="1200" dirty="0" smtClean="0">
                <a:solidFill>
                  <a:srgbClr val="1F497D"/>
                </a:solidFill>
              </a:rPr>
              <a:t>1.3</a:t>
            </a:r>
            <a:r>
              <a:rPr lang="ja-JP" altLang="en-US" sz="1200" dirty="0" smtClean="0">
                <a:solidFill>
                  <a:srgbClr val="1F497D"/>
                </a:solidFill>
              </a:rPr>
              <a:t>次</a:t>
            </a:r>
            <a:endParaRPr lang="ja-JP" altLang="en-US" sz="1200" dirty="0">
              <a:solidFill>
                <a:srgbClr val="1F497D"/>
              </a:solidFill>
            </a:endParaRPr>
          </a:p>
        </p:txBody>
      </p:sp>
      <p:sp>
        <p:nvSpPr>
          <p:cNvPr id="21" name="テキスト ボックス 20"/>
          <p:cNvSpPr txBox="1"/>
          <p:nvPr/>
        </p:nvSpPr>
        <p:spPr>
          <a:xfrm>
            <a:off x="5421449" y="1828378"/>
            <a:ext cx="683679" cy="276999"/>
          </a:xfrm>
          <a:prstGeom prst="rect">
            <a:avLst/>
          </a:prstGeom>
          <a:noFill/>
        </p:spPr>
        <p:txBody>
          <a:bodyPr wrap="square" rtlCol="0">
            <a:spAutoFit/>
          </a:bodyPr>
          <a:lstStyle/>
          <a:p>
            <a:r>
              <a:rPr lang="ja-JP" altLang="en-US" sz="1200" dirty="0" smtClean="0">
                <a:solidFill>
                  <a:srgbClr val="1F497D"/>
                </a:solidFill>
              </a:rPr>
              <a:t>★</a:t>
            </a:r>
            <a:r>
              <a:rPr lang="en-US" altLang="ja-JP" sz="1200" dirty="0" smtClean="0">
                <a:solidFill>
                  <a:srgbClr val="1F497D"/>
                </a:solidFill>
              </a:rPr>
              <a:t>1.5</a:t>
            </a:r>
            <a:r>
              <a:rPr lang="ja-JP" altLang="en-US" sz="1200" dirty="0" smtClean="0">
                <a:solidFill>
                  <a:srgbClr val="1F497D"/>
                </a:solidFill>
              </a:rPr>
              <a:t>次</a:t>
            </a:r>
            <a:endParaRPr lang="ja-JP" altLang="en-US" sz="1200" dirty="0">
              <a:solidFill>
                <a:srgbClr val="1F497D"/>
              </a:solidFill>
            </a:endParaRPr>
          </a:p>
        </p:txBody>
      </p:sp>
      <p:sp>
        <p:nvSpPr>
          <p:cNvPr id="24" name="テキスト ボックス 23"/>
          <p:cNvSpPr txBox="1"/>
          <p:nvPr/>
        </p:nvSpPr>
        <p:spPr>
          <a:xfrm>
            <a:off x="2693374" y="1826509"/>
            <a:ext cx="1260140" cy="276999"/>
          </a:xfrm>
          <a:prstGeom prst="rect">
            <a:avLst/>
          </a:prstGeom>
          <a:noFill/>
        </p:spPr>
        <p:txBody>
          <a:bodyPr wrap="square" rtlCol="0">
            <a:spAutoFit/>
          </a:bodyPr>
          <a:lstStyle/>
          <a:p>
            <a:pPr algn="r"/>
            <a:r>
              <a:rPr lang="ja-JP" altLang="en-US" sz="1200" b="1" dirty="0" smtClean="0">
                <a:solidFill>
                  <a:srgbClr val="1F497D"/>
                </a:solidFill>
              </a:rPr>
              <a:t>リリース時期：</a:t>
            </a:r>
            <a:endParaRPr lang="ja-JP" altLang="en-US" sz="1200" b="1" dirty="0">
              <a:solidFill>
                <a:srgbClr val="1F497D"/>
              </a:solidFill>
            </a:endParaRPr>
          </a:p>
        </p:txBody>
      </p:sp>
      <p:sp>
        <p:nvSpPr>
          <p:cNvPr id="23" name="テキスト ボックス 22"/>
          <p:cNvSpPr txBox="1"/>
          <p:nvPr/>
        </p:nvSpPr>
        <p:spPr>
          <a:xfrm>
            <a:off x="6514213" y="2309533"/>
            <a:ext cx="683679" cy="276999"/>
          </a:xfrm>
          <a:prstGeom prst="rect">
            <a:avLst/>
          </a:prstGeom>
          <a:noFill/>
        </p:spPr>
        <p:txBody>
          <a:bodyPr wrap="square" rtlCol="0">
            <a:spAutoFit/>
          </a:bodyPr>
          <a:lstStyle/>
          <a:p>
            <a:r>
              <a:rPr lang="ja-JP" altLang="en-US" sz="1200" dirty="0" smtClean="0">
                <a:solidFill>
                  <a:srgbClr val="1F497D"/>
                </a:solidFill>
              </a:rPr>
              <a:t>★</a:t>
            </a:r>
            <a:endParaRPr lang="ja-JP" altLang="en-US" sz="1200" dirty="0">
              <a:solidFill>
                <a:srgbClr val="1F497D"/>
              </a:solidFill>
            </a:endParaRPr>
          </a:p>
        </p:txBody>
      </p:sp>
      <p:sp>
        <p:nvSpPr>
          <p:cNvPr id="25" name="テキスト ボックス 24"/>
          <p:cNvSpPr txBox="1"/>
          <p:nvPr/>
        </p:nvSpPr>
        <p:spPr>
          <a:xfrm>
            <a:off x="8601427" y="2612410"/>
            <a:ext cx="683679" cy="276999"/>
          </a:xfrm>
          <a:prstGeom prst="rect">
            <a:avLst/>
          </a:prstGeom>
          <a:noFill/>
        </p:spPr>
        <p:txBody>
          <a:bodyPr wrap="square" rtlCol="0">
            <a:spAutoFit/>
          </a:bodyPr>
          <a:lstStyle/>
          <a:p>
            <a:r>
              <a:rPr lang="ja-JP" altLang="en-US" sz="1200" dirty="0" smtClean="0">
                <a:solidFill>
                  <a:srgbClr val="1F497D"/>
                </a:solidFill>
              </a:rPr>
              <a:t>★</a:t>
            </a:r>
            <a:endParaRPr lang="ja-JP" altLang="en-US" sz="1200" dirty="0">
              <a:solidFill>
                <a:srgbClr val="1F497D"/>
              </a:solidFill>
            </a:endParaRPr>
          </a:p>
        </p:txBody>
      </p:sp>
    </p:spTree>
    <p:extLst>
      <p:ext uri="{BB962C8B-B14F-4D97-AF65-F5344CB8AC3E}">
        <p14:creationId xmlns:p14="http://schemas.microsoft.com/office/powerpoint/2010/main" val="485109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93" y="-26988"/>
            <a:ext cx="9905999" cy="534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ポータル画面のランキング表示・指標の解説について（現在のイメージ）①</a:t>
            </a:r>
            <a:endParaRPr lang="en-US" altLang="ja-JP" sz="2000" b="1" dirty="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7825" y="536576"/>
            <a:ext cx="9712231" cy="104616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
              <a:defRPr/>
            </a:pPr>
            <a:r>
              <a:rPr lang="ja-JP" altLang="en-US" sz="1400" b="1" kern="0" dirty="0" smtClean="0">
                <a:solidFill>
                  <a:prstClr val="black"/>
                </a:solidFill>
                <a:latin typeface="ＭＳ Ｐゴシック"/>
              </a:rPr>
              <a:t>○地域包括ケア「見える化」システムを利用する際に最初に表示される画面</a:t>
            </a:r>
            <a:endParaRPr lang="en-US" altLang="ja-JP" sz="1400" b="1" dirty="0" smtClean="0"/>
          </a:p>
          <a:p>
            <a:pPr marL="285750" indent="-285750" fontAlgn="b">
              <a:buFont typeface="Arial" pitchFamily="34" charset="0"/>
              <a:buChar char="•"/>
              <a:defRPr/>
            </a:pPr>
            <a:r>
              <a:rPr lang="ja-JP" altLang="en-US" sz="1200" dirty="0" smtClean="0"/>
              <a:t>地域包括ケア「見える化」システムの利用者に最初に着目してもらいたい指標として「人口の推移」「要支援・要介護認定者数、要支援・要介護認定率」、「介護費用額の推移」、「必要保険料額の推移」を表示する。</a:t>
            </a:r>
            <a:endParaRPr lang="en-US" altLang="ja-JP" sz="1200" dirty="0" smtClean="0"/>
          </a:p>
          <a:p>
            <a:pPr marL="285750" indent="-285750" fontAlgn="b">
              <a:buFont typeface="Arial" pitchFamily="34" charset="0"/>
              <a:buChar char="•"/>
              <a:defRPr/>
            </a:pPr>
            <a:r>
              <a:rPr lang="ja-JP" altLang="en-US" sz="1200" dirty="0"/>
              <a:t>各指標</a:t>
            </a:r>
            <a:r>
              <a:rPr lang="ja-JP" altLang="en-US" sz="1200" dirty="0" smtClean="0"/>
              <a:t>について、都道府県、保険者の相対的な水準が分かりやすいように順位が併せて表示され</a:t>
            </a:r>
            <a:r>
              <a:rPr lang="ja-JP" altLang="en-US" sz="1200" dirty="0"/>
              <a:t>る。</a:t>
            </a:r>
            <a:endParaRPr lang="en-US" altLang="ja-JP" sz="1200" dirty="0" smtClean="0"/>
          </a:p>
          <a:p>
            <a:pPr marL="285750" indent="-285750" fontAlgn="b">
              <a:buFont typeface="Arial" pitchFamily="34" charset="0"/>
              <a:buChar char="•"/>
              <a:defRPr/>
            </a:pPr>
            <a:r>
              <a:rPr lang="ja-JP" altLang="en-US" sz="1200" dirty="0" smtClean="0"/>
              <a:t>グラフ及びグラフの基となる数値（表章）は拡大して閲覧できるだけでなく、指標の解説の閲覧が可能。</a:t>
            </a:r>
            <a:endParaRPr lang="ja-JP" altLang="en-US" sz="1200" dirty="0"/>
          </a:p>
        </p:txBody>
      </p:sp>
      <p:sp>
        <p:nvSpPr>
          <p:cNvPr id="17412" name="スライド番号プレースホルダー 1"/>
          <p:cNvSpPr>
            <a:spLocks noGrp="1"/>
          </p:cNvSpPr>
          <p:nvPr>
            <p:ph type="sldNum" sz="quarter" idx="12"/>
          </p:nvPr>
        </p:nvSpPr>
        <p:spPr bwMode="auto">
          <a:xfrm>
            <a:off x="7547428" y="6480183"/>
            <a:ext cx="23125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66D6F804-7EE2-48FF-B349-893C8EE4BF88}" type="slidenum">
              <a:rPr lang="ja-JP" altLang="en-US" sz="1200" smtClean="0">
                <a:solidFill>
                  <a:srgbClr val="898989"/>
                </a:solidFill>
                <a:latin typeface="Arial" charset="0"/>
              </a:rPr>
              <a:pPr eaLnBrk="1" hangingPunct="1">
                <a:spcBef>
                  <a:spcPct val="0"/>
                </a:spcBef>
                <a:buFontTx/>
                <a:buNone/>
              </a:pPr>
              <a:t>50</a:t>
            </a:fld>
            <a:endParaRPr lang="ja-JP" altLang="en-US" sz="1200" smtClean="0">
              <a:solidFill>
                <a:srgbClr val="898989"/>
              </a:solidFill>
              <a:latin typeface="Arial" charset="0"/>
            </a:endParaRPr>
          </a:p>
        </p:txBody>
      </p:sp>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40" y="1700213"/>
            <a:ext cx="8876804" cy="477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448730" y="2673358"/>
            <a:ext cx="648011" cy="2508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p>
        </p:txBody>
      </p:sp>
      <p:sp>
        <p:nvSpPr>
          <p:cNvPr id="8" name="正方形/長方形 7"/>
          <p:cNvSpPr/>
          <p:nvPr/>
        </p:nvSpPr>
        <p:spPr>
          <a:xfrm>
            <a:off x="468538" y="2420946"/>
            <a:ext cx="1459614" cy="3778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p>
        </p:txBody>
      </p:sp>
      <p:sp>
        <p:nvSpPr>
          <p:cNvPr id="4" name="強調線吹き出し 2 3"/>
          <p:cNvSpPr/>
          <p:nvPr/>
        </p:nvSpPr>
        <p:spPr>
          <a:xfrm>
            <a:off x="3440179" y="1717676"/>
            <a:ext cx="1656560" cy="576263"/>
          </a:xfrm>
          <a:prstGeom prst="accentCallout2">
            <a:avLst>
              <a:gd name="adj1" fmla="val 18750"/>
              <a:gd name="adj2" fmla="val -8333"/>
              <a:gd name="adj3" fmla="val 18750"/>
              <a:gd name="adj4" fmla="val -16667"/>
              <a:gd name="adj5" fmla="val 121318"/>
              <a:gd name="adj6" fmla="val -91143"/>
            </a:avLst>
          </a:prstGeom>
          <a:solidFill>
            <a:schemeClr val="accent6">
              <a:lumMod val="40000"/>
              <a:lumOff val="60000"/>
            </a:schemeClr>
          </a:solid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FF0000"/>
                </a:solidFill>
              </a:rPr>
              <a:t>任意の都道府県、保険者を選択して閲覧可能</a:t>
            </a:r>
          </a:p>
        </p:txBody>
      </p:sp>
      <p:sp>
        <p:nvSpPr>
          <p:cNvPr id="10" name="強調線吹き出し 2 9"/>
          <p:cNvSpPr/>
          <p:nvPr/>
        </p:nvSpPr>
        <p:spPr>
          <a:xfrm>
            <a:off x="6608765" y="1989138"/>
            <a:ext cx="3024054" cy="576262"/>
          </a:xfrm>
          <a:prstGeom prst="accentCallout2">
            <a:avLst>
              <a:gd name="adj1" fmla="val 18750"/>
              <a:gd name="adj2" fmla="val -8333"/>
              <a:gd name="adj3" fmla="val 18750"/>
              <a:gd name="adj4" fmla="val -16667"/>
              <a:gd name="adj5" fmla="val 119113"/>
              <a:gd name="adj6" fmla="val -49990"/>
            </a:avLst>
          </a:prstGeom>
          <a:solidFill>
            <a:schemeClr val="accent6">
              <a:lumMod val="40000"/>
              <a:lumOff val="60000"/>
            </a:schemeClr>
          </a:solid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FF0000"/>
                </a:solidFill>
              </a:rPr>
              <a:t>グラフ及びグラフの基となる数値（表章）の拡大、指標の解説の閲覧が可能</a:t>
            </a:r>
          </a:p>
        </p:txBody>
      </p:sp>
    </p:spTree>
    <p:extLst>
      <p:ext uri="{BB962C8B-B14F-4D97-AF65-F5344CB8AC3E}">
        <p14:creationId xmlns:p14="http://schemas.microsoft.com/office/powerpoint/2010/main" val="4052633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93" y="-26988"/>
            <a:ext cx="9905999" cy="534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ポータル画面のランキング表示・指標の解説について（現在のイメージ）②</a:t>
            </a:r>
            <a:endParaRPr lang="en-US" altLang="ja-JP" sz="2000" b="1" dirty="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7825" y="536583"/>
            <a:ext cx="9712231" cy="307975"/>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
              <a:defRPr/>
            </a:pPr>
            <a:r>
              <a:rPr lang="ja-JP" altLang="en-US" sz="1400" b="1" kern="0" dirty="0" smtClean="0">
                <a:solidFill>
                  <a:prstClr val="black"/>
                </a:solidFill>
                <a:latin typeface="ＭＳ Ｐゴシック"/>
              </a:rPr>
              <a:t>○各指標について「指標内容説明」「指標を見るポイント」「詳細出典」の閲覧が可能</a:t>
            </a:r>
            <a:endParaRPr lang="en-US" altLang="ja-JP" sz="1400" b="1" dirty="0" smtClean="0"/>
          </a:p>
        </p:txBody>
      </p:sp>
      <p:sp>
        <p:nvSpPr>
          <p:cNvPr id="18436" name="スライド番号プレースホルダー 1"/>
          <p:cNvSpPr>
            <a:spLocks noGrp="1"/>
          </p:cNvSpPr>
          <p:nvPr>
            <p:ph type="sldNum" sz="quarter" idx="12"/>
          </p:nvPr>
        </p:nvSpPr>
        <p:spPr bwMode="auto">
          <a:xfrm>
            <a:off x="7477545" y="6492883"/>
            <a:ext cx="23125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F281B697-9840-4DFE-87F1-D74366AD9200}" type="slidenum">
              <a:rPr lang="ja-JP" altLang="en-US" sz="1200" smtClean="0">
                <a:solidFill>
                  <a:srgbClr val="898989"/>
                </a:solidFill>
                <a:latin typeface="Arial" charset="0"/>
              </a:rPr>
              <a:pPr eaLnBrk="1" hangingPunct="1">
                <a:spcBef>
                  <a:spcPct val="0"/>
                </a:spcBef>
                <a:buFontTx/>
                <a:buNone/>
              </a:pPr>
              <a:t>51</a:t>
            </a:fld>
            <a:endParaRPr lang="ja-JP" altLang="en-US" sz="1200" smtClean="0">
              <a:solidFill>
                <a:srgbClr val="898989"/>
              </a:solidFill>
              <a:latin typeface="Arial" charset="0"/>
            </a:endParaRPr>
          </a:p>
        </p:txBody>
      </p:sp>
      <p:sp>
        <p:nvSpPr>
          <p:cNvPr id="5" name="正方形/長方形 4"/>
          <p:cNvSpPr/>
          <p:nvPr/>
        </p:nvSpPr>
        <p:spPr>
          <a:xfrm>
            <a:off x="3942074" y="908050"/>
            <a:ext cx="5847986" cy="52014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ja-JP" sz="1400" dirty="0"/>
              <a:t>【</a:t>
            </a:r>
            <a:r>
              <a:rPr lang="ja-JP" altLang="en-US" sz="1400" dirty="0"/>
              <a:t>指標内容説明</a:t>
            </a:r>
            <a:r>
              <a:rPr lang="en-US" altLang="ja-JP" sz="1400" dirty="0"/>
              <a:t>】</a:t>
            </a:r>
          </a:p>
          <a:p>
            <a:pPr>
              <a:defRPr/>
            </a:pPr>
            <a:r>
              <a:rPr lang="ja-JP" altLang="en-US" sz="1200" dirty="0"/>
              <a:t>　本グラフ左側の</a:t>
            </a:r>
            <a:r>
              <a:rPr lang="en-US" altLang="ja-JP" sz="1200" dirty="0"/>
              <a:t>y</a:t>
            </a:r>
            <a:r>
              <a:rPr lang="ja-JP" altLang="en-US" sz="1200" dirty="0"/>
              <a:t>軸において、</a:t>
            </a:r>
            <a:r>
              <a:rPr lang="en-US" altLang="ja-JP" sz="1200" dirty="0"/>
              <a:t>0</a:t>
            </a:r>
            <a:r>
              <a:rPr lang="ja-JP" altLang="en-US" sz="1200" dirty="0"/>
              <a:t>より下は</a:t>
            </a:r>
            <a:r>
              <a:rPr lang="en-US" altLang="ja-JP" sz="1200" dirty="0"/>
              <a:t>65</a:t>
            </a:r>
            <a:r>
              <a:rPr lang="ja-JP" altLang="en-US" sz="1200" dirty="0"/>
              <a:t>歳未満の人口、</a:t>
            </a:r>
            <a:r>
              <a:rPr lang="en-US" altLang="ja-JP" sz="1200" dirty="0"/>
              <a:t>0</a:t>
            </a:r>
            <a:r>
              <a:rPr lang="ja-JP" altLang="en-US" sz="1200" dirty="0"/>
              <a:t>より上は</a:t>
            </a:r>
            <a:r>
              <a:rPr lang="en-US" altLang="ja-JP" sz="1200" dirty="0"/>
              <a:t>65</a:t>
            </a:r>
            <a:r>
              <a:rPr lang="ja-JP" altLang="en-US" sz="1200" dirty="0"/>
              <a:t>歳以上の人口を示しています。</a:t>
            </a:r>
            <a:r>
              <a:rPr lang="en-US" altLang="ja-JP" sz="1200" dirty="0"/>
              <a:t>2010</a:t>
            </a:r>
            <a:r>
              <a:rPr lang="ja-JP" altLang="en-US" sz="1200" dirty="0"/>
              <a:t>年以前の値は実績値、</a:t>
            </a:r>
            <a:r>
              <a:rPr lang="en-US" altLang="ja-JP" sz="1200" dirty="0"/>
              <a:t>2015</a:t>
            </a:r>
            <a:r>
              <a:rPr lang="ja-JP" altLang="en-US" sz="1200" dirty="0"/>
              <a:t>年以降の値は推計値です。また、青色の折れ線グラフは「総人口に占める生産年齢人口（</a:t>
            </a:r>
            <a:r>
              <a:rPr lang="en-US" altLang="ja-JP" sz="1200" dirty="0"/>
              <a:t>15</a:t>
            </a:r>
            <a:r>
              <a:rPr lang="ja-JP" altLang="en-US" sz="1200" dirty="0"/>
              <a:t>歳以上</a:t>
            </a:r>
            <a:r>
              <a:rPr lang="en-US" altLang="ja-JP" sz="1200" dirty="0"/>
              <a:t>65</a:t>
            </a:r>
            <a:r>
              <a:rPr lang="ja-JP" altLang="en-US" sz="1200" dirty="0"/>
              <a:t>歳未満の人口）割合」、赤色の折れ線グラフは「総人口に占める高齢者人口（</a:t>
            </a:r>
            <a:r>
              <a:rPr lang="en-US" altLang="ja-JP" sz="1200" dirty="0"/>
              <a:t>65</a:t>
            </a:r>
            <a:r>
              <a:rPr lang="ja-JP" altLang="en-US" sz="1200" dirty="0"/>
              <a:t>歳以上の人口）割合」を示しています。</a:t>
            </a:r>
            <a:endParaRPr lang="en-US" altLang="ja-JP" sz="1200" dirty="0"/>
          </a:p>
          <a:p>
            <a:pPr>
              <a:defRPr/>
            </a:pPr>
            <a:endParaRPr lang="ja-JP" altLang="en-US" sz="1400" dirty="0"/>
          </a:p>
          <a:p>
            <a:pPr>
              <a:defRPr/>
            </a:pPr>
            <a:r>
              <a:rPr lang="en-US" altLang="ja-JP" sz="1400" dirty="0"/>
              <a:t>【</a:t>
            </a:r>
            <a:r>
              <a:rPr lang="ja-JP" altLang="en-US" sz="1400" dirty="0"/>
              <a:t>指標を見るポイント</a:t>
            </a:r>
            <a:r>
              <a:rPr lang="en-US" altLang="ja-JP" sz="1400" dirty="0"/>
              <a:t>】</a:t>
            </a:r>
          </a:p>
          <a:p>
            <a:pPr>
              <a:defRPr/>
            </a:pPr>
            <a:r>
              <a:rPr lang="ja-JP" altLang="en-US" sz="1200" dirty="0"/>
              <a:t>　国勢調査によれば、</a:t>
            </a:r>
            <a:r>
              <a:rPr lang="en-US" altLang="ja-JP" sz="1200" dirty="0"/>
              <a:t>2005</a:t>
            </a:r>
            <a:r>
              <a:rPr lang="ja-JP" altLang="en-US" sz="1200" dirty="0"/>
              <a:t>年から</a:t>
            </a:r>
            <a:r>
              <a:rPr lang="en-US" altLang="ja-JP" sz="1200" dirty="0"/>
              <a:t>2010</a:t>
            </a:r>
            <a:r>
              <a:rPr lang="ja-JP" altLang="en-US" sz="1200" dirty="0"/>
              <a:t>年にかけて、 </a:t>
            </a:r>
            <a:r>
              <a:rPr lang="en-US" altLang="ja-JP" sz="1200" dirty="0"/>
              <a:t>1,265 </a:t>
            </a:r>
            <a:r>
              <a:rPr lang="ja-JP" altLang="en-US" sz="1200" dirty="0"/>
              <a:t>自治体（全自治体の </a:t>
            </a:r>
            <a:r>
              <a:rPr lang="en-US" altLang="ja-JP" sz="1200" dirty="0"/>
              <a:t>75.2</a:t>
            </a:r>
            <a:r>
              <a:rPr lang="ja-JP" altLang="en-US" sz="1200" dirty="0"/>
              <a:t>％）で総人口が減少しています。一方で「日本の将来推計人口（平成 </a:t>
            </a:r>
            <a:r>
              <a:rPr lang="en-US" altLang="ja-JP" sz="1200" dirty="0"/>
              <a:t>24 </a:t>
            </a:r>
            <a:r>
              <a:rPr lang="ja-JP" altLang="en-US" sz="1200" dirty="0"/>
              <a:t>年 </a:t>
            </a:r>
            <a:r>
              <a:rPr lang="en-US" altLang="ja-JP" sz="1200" dirty="0"/>
              <a:t>1 </a:t>
            </a:r>
            <a:r>
              <a:rPr lang="ja-JP" altLang="en-US" sz="1200" dirty="0"/>
              <a:t>月推計）」（出生中位・死亡中位推計）によれば、全国の </a:t>
            </a:r>
            <a:r>
              <a:rPr lang="en-US" altLang="ja-JP" sz="1200" dirty="0"/>
              <a:t>65</a:t>
            </a:r>
            <a:r>
              <a:rPr lang="ja-JP" altLang="en-US" sz="1200" dirty="0"/>
              <a:t>歳以上人口が総人口に占める割合は、</a:t>
            </a:r>
            <a:r>
              <a:rPr lang="en-US" altLang="ja-JP" sz="1200" dirty="0"/>
              <a:t>2010</a:t>
            </a:r>
            <a:r>
              <a:rPr lang="ja-JP" altLang="en-US" sz="1200" dirty="0"/>
              <a:t>年の </a:t>
            </a:r>
            <a:r>
              <a:rPr lang="en-US" altLang="ja-JP" sz="1200" dirty="0"/>
              <a:t>23.0%</a:t>
            </a:r>
            <a:r>
              <a:rPr lang="ja-JP" altLang="en-US" sz="1200" dirty="0"/>
              <a:t>から</a:t>
            </a:r>
            <a:r>
              <a:rPr lang="en-US" altLang="ja-JP" sz="1200" dirty="0"/>
              <a:t>2040</a:t>
            </a:r>
            <a:r>
              <a:rPr lang="ja-JP" altLang="en-US" sz="1200" dirty="0"/>
              <a:t>年の </a:t>
            </a:r>
            <a:r>
              <a:rPr lang="en-US" altLang="ja-JP" sz="1200" dirty="0"/>
              <a:t>36.1%</a:t>
            </a:r>
            <a:r>
              <a:rPr lang="ja-JP" altLang="en-US" sz="1200" dirty="0"/>
              <a:t>へ上昇する見込みです。また、そのなかでも後期高齢者（</a:t>
            </a:r>
            <a:r>
              <a:rPr lang="en-US" altLang="ja-JP" sz="1200" dirty="0"/>
              <a:t>75</a:t>
            </a:r>
            <a:r>
              <a:rPr lang="ja-JP" altLang="en-US" sz="1200" dirty="0"/>
              <a:t>歳以上人口）が総人口に占める割合は、</a:t>
            </a:r>
            <a:r>
              <a:rPr lang="en-US" altLang="ja-JP" sz="1200" dirty="0"/>
              <a:t>2010</a:t>
            </a:r>
            <a:r>
              <a:rPr lang="ja-JP" altLang="en-US" sz="1200" dirty="0"/>
              <a:t>年の </a:t>
            </a:r>
            <a:r>
              <a:rPr lang="en-US" altLang="ja-JP" sz="1200" dirty="0"/>
              <a:t>11.1%</a:t>
            </a:r>
            <a:r>
              <a:rPr lang="ja-JP" altLang="en-US" sz="1200" dirty="0"/>
              <a:t>から</a:t>
            </a:r>
            <a:r>
              <a:rPr lang="en-US" altLang="ja-JP" sz="1200" dirty="0"/>
              <a:t>2040</a:t>
            </a:r>
            <a:r>
              <a:rPr lang="ja-JP" altLang="en-US" sz="1200" dirty="0"/>
              <a:t>年の </a:t>
            </a:r>
            <a:r>
              <a:rPr lang="en-US" altLang="ja-JP" sz="1200" dirty="0"/>
              <a:t>20.7%</a:t>
            </a:r>
            <a:r>
              <a:rPr lang="ja-JP" altLang="en-US" sz="1200" dirty="0"/>
              <a:t>と、ほぼ倍増することが見込まれます。こうした状況から、地域の支え手である生産年齢人口割合は、低下する見込みです。また、後期高齢者は前期高齢者と比較して認定率が高いことから、後期高齢者人口が増加により要支援・要介護者の急激な増加が見込まれます。</a:t>
            </a:r>
          </a:p>
          <a:p>
            <a:pPr>
              <a:defRPr/>
            </a:pPr>
            <a:r>
              <a:rPr lang="ja-JP" altLang="en-US" sz="1200" dirty="0"/>
              <a:t>　全国の人口推移は下図のとおりです。</a:t>
            </a:r>
          </a:p>
          <a:p>
            <a:pPr algn="ctr">
              <a:defRPr/>
            </a:pPr>
            <a:r>
              <a:rPr lang="ja-JP" altLang="en-US" sz="1400" b="1" dirty="0"/>
              <a:t>＜図：全国の人口推計</a:t>
            </a:r>
            <a:r>
              <a:rPr lang="ja-JP" altLang="en-US" sz="1400" b="1" dirty="0" smtClean="0"/>
              <a:t>＞</a:t>
            </a:r>
            <a:endParaRPr lang="en-US" altLang="ja-JP" sz="1400" dirty="0"/>
          </a:p>
          <a:p>
            <a:pPr>
              <a:defRPr/>
            </a:pPr>
            <a:r>
              <a:rPr lang="ja-JP" altLang="en-US" sz="1200" dirty="0"/>
              <a:t>全国の人口推移と比較して、表示している地域にはどのような特徴があるでしょうか。以下を中心に確認してください。</a:t>
            </a:r>
          </a:p>
          <a:p>
            <a:pPr>
              <a:defRPr/>
            </a:pPr>
            <a:r>
              <a:rPr lang="ja-JP" altLang="en-US" sz="1200" dirty="0"/>
              <a:t>・総人口に占める高齢者人口（</a:t>
            </a:r>
            <a:r>
              <a:rPr lang="en-US" altLang="ja-JP" sz="1200" dirty="0"/>
              <a:t>65</a:t>
            </a:r>
            <a:r>
              <a:rPr lang="ja-JP" altLang="en-US" sz="1200" dirty="0"/>
              <a:t>歳以上の人口）</a:t>
            </a:r>
          </a:p>
          <a:p>
            <a:pPr>
              <a:defRPr/>
            </a:pPr>
            <a:r>
              <a:rPr lang="ja-JP" altLang="en-US" sz="1200" dirty="0"/>
              <a:t>・</a:t>
            </a:r>
            <a:r>
              <a:rPr lang="en-US" altLang="ja-JP" sz="1200" dirty="0"/>
              <a:t>65</a:t>
            </a:r>
            <a:r>
              <a:rPr lang="ja-JP" altLang="en-US" sz="1200" dirty="0"/>
              <a:t>歳未満人口（青色系統の棒グラフ）と</a:t>
            </a:r>
            <a:r>
              <a:rPr lang="en-US" altLang="ja-JP" sz="1200" dirty="0"/>
              <a:t>65</a:t>
            </a:r>
            <a:r>
              <a:rPr lang="ja-JP" altLang="en-US" sz="1200" dirty="0"/>
              <a:t>歳以上人口（赤色系統の棒グラフ）の</a:t>
            </a:r>
            <a:r>
              <a:rPr lang="ja-JP" altLang="en-US" sz="1200" dirty="0" smtClean="0"/>
              <a:t>バランス</a:t>
            </a:r>
            <a:endParaRPr lang="ja-JP" altLang="en-US" sz="1400" dirty="0"/>
          </a:p>
          <a:p>
            <a:pPr>
              <a:defRPr/>
            </a:pPr>
            <a:r>
              <a:rPr lang="en-US" altLang="ja-JP" sz="1200" dirty="0"/>
              <a:t>【</a:t>
            </a:r>
            <a:r>
              <a:rPr lang="ja-JP" altLang="en-US" sz="1200" dirty="0"/>
              <a:t>詳細出典</a:t>
            </a:r>
            <a:r>
              <a:rPr lang="en-US" altLang="ja-JP" sz="1200" dirty="0"/>
              <a:t>】</a:t>
            </a:r>
          </a:p>
          <a:p>
            <a:pPr>
              <a:defRPr/>
            </a:pPr>
            <a:r>
              <a:rPr lang="en-US" altLang="ja-JP" sz="1200" dirty="0"/>
              <a:t>①2010</a:t>
            </a:r>
            <a:r>
              <a:rPr lang="ja-JP" altLang="en-US" sz="1200" dirty="0"/>
              <a:t>年以前</a:t>
            </a:r>
          </a:p>
          <a:p>
            <a:pPr>
              <a:defRPr/>
            </a:pPr>
            <a:r>
              <a:rPr lang="ja-JP" altLang="en-US" sz="1200" dirty="0"/>
              <a:t>・総務省「国勢調査人口等基本集計」 </a:t>
            </a:r>
          </a:p>
          <a:p>
            <a:pPr>
              <a:defRPr/>
            </a:pPr>
            <a:r>
              <a:rPr lang="ja-JP" altLang="en-US" sz="1200" dirty="0"/>
              <a:t>②</a:t>
            </a:r>
            <a:r>
              <a:rPr lang="en-US" altLang="ja-JP" sz="1200" dirty="0"/>
              <a:t>2015</a:t>
            </a:r>
            <a:r>
              <a:rPr lang="ja-JP" altLang="en-US" sz="1200" dirty="0"/>
              <a:t>年以降</a:t>
            </a:r>
          </a:p>
          <a:p>
            <a:pPr>
              <a:defRPr/>
            </a:pPr>
            <a:r>
              <a:rPr lang="ja-JP" altLang="en-US" sz="1200" dirty="0"/>
              <a:t>・国立社会保障・人口問題研究所「日本の地域別将来推計人口（平成</a:t>
            </a:r>
            <a:r>
              <a:rPr lang="en-US" altLang="ja-JP" sz="1200" dirty="0"/>
              <a:t>25</a:t>
            </a:r>
            <a:r>
              <a:rPr lang="ja-JP" altLang="en-US" sz="1200" dirty="0"/>
              <a:t>（</a:t>
            </a:r>
            <a:r>
              <a:rPr lang="en-US" altLang="ja-JP" sz="1200" dirty="0"/>
              <a:t>2013</a:t>
            </a:r>
            <a:r>
              <a:rPr lang="ja-JP" altLang="en-US" sz="1200" dirty="0"/>
              <a:t>）年</a:t>
            </a:r>
            <a:r>
              <a:rPr lang="en-US" altLang="ja-JP" sz="1200" dirty="0"/>
              <a:t>3</a:t>
            </a:r>
            <a:r>
              <a:rPr lang="ja-JP" altLang="en-US" sz="1200" dirty="0"/>
              <a:t>月推計）」</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0" y="920750"/>
            <a:ext cx="3743536"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967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93" y="-26988"/>
            <a:ext cx="9905999" cy="534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a:solidFill>
                  <a:prstClr val="white"/>
                </a:solidFill>
                <a:latin typeface="HG丸ｺﾞｼｯｸM-PRO" pitchFamily="50" charset="-128"/>
                <a:ea typeface="HG丸ｺﾞｼｯｸM-PRO" pitchFamily="50" charset="-128"/>
              </a:rPr>
              <a:t>先進的取組事例の検索機能について（現在のイメージ）</a:t>
            </a:r>
            <a:endParaRPr lang="en-US" altLang="ja-JP" sz="2000" b="1" dirty="0">
              <a:solidFill>
                <a:prstClr val="white"/>
              </a:solidFill>
              <a:latin typeface="HG丸ｺﾞｼｯｸM-PRO" pitchFamily="50" charset="-128"/>
              <a:ea typeface="HG丸ｺﾞｼｯｸM-PRO" pitchFamily="50" charset="-128"/>
            </a:endParaRPr>
          </a:p>
        </p:txBody>
      </p:sp>
      <p:sp>
        <p:nvSpPr>
          <p:cNvPr id="19459" name="スライド番号プレースホルダー 1"/>
          <p:cNvSpPr>
            <a:spLocks noGrp="1"/>
          </p:cNvSpPr>
          <p:nvPr>
            <p:ph type="sldNum" sz="quarter" idx="12"/>
          </p:nvPr>
        </p:nvSpPr>
        <p:spPr bwMode="auto">
          <a:xfrm>
            <a:off x="7185309" y="6308733"/>
            <a:ext cx="23109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fld id="{F0B70409-7668-403B-9245-42D6946DF1E7}" type="slidenum">
              <a:rPr lang="ja-JP" altLang="en-US" sz="1200" smtClean="0">
                <a:solidFill>
                  <a:srgbClr val="898989"/>
                </a:solidFill>
                <a:latin typeface="Arial" charset="0"/>
              </a:rPr>
              <a:pPr eaLnBrk="1" hangingPunct="1">
                <a:spcBef>
                  <a:spcPct val="0"/>
                </a:spcBef>
                <a:buFontTx/>
                <a:buNone/>
              </a:pPr>
              <a:t>52</a:t>
            </a:fld>
            <a:endParaRPr lang="ja-JP" altLang="en-US" sz="1200" smtClean="0">
              <a:solidFill>
                <a:srgbClr val="898989"/>
              </a:solidFill>
              <a:latin typeface="Arial"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78" y="1196975"/>
            <a:ext cx="8827569" cy="477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36"/>
          <p:cNvSpPr txBox="1">
            <a:spLocks noChangeArrowheads="1"/>
          </p:cNvSpPr>
          <p:nvPr/>
        </p:nvSpPr>
        <p:spPr bwMode="auto">
          <a:xfrm>
            <a:off x="77825" y="536583"/>
            <a:ext cx="9712231" cy="492125"/>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b">
              <a:defRPr/>
            </a:pPr>
            <a:r>
              <a:rPr lang="ja-JP" altLang="en-US" sz="1400" b="1" kern="0" dirty="0" smtClean="0">
                <a:solidFill>
                  <a:prstClr val="black"/>
                </a:solidFill>
                <a:latin typeface="ＭＳ Ｐゴシック"/>
              </a:rPr>
              <a:t>○先進的な取組事例を検索・閲覧するための画面</a:t>
            </a:r>
            <a:endParaRPr lang="en-US" altLang="ja-JP" sz="1400" b="1" dirty="0" smtClean="0"/>
          </a:p>
          <a:p>
            <a:pPr marL="285750" indent="-285750" fontAlgn="b">
              <a:buFont typeface="Arial" pitchFamily="34" charset="0"/>
              <a:buChar char="•"/>
              <a:defRPr/>
            </a:pPr>
            <a:r>
              <a:rPr lang="ja-JP" altLang="en-US" sz="1200" dirty="0"/>
              <a:t>プロトタイプ</a:t>
            </a:r>
            <a:r>
              <a:rPr lang="ja-JP" altLang="en-US" sz="1200" dirty="0" smtClean="0"/>
              <a:t>と同様に先進的な取組事例を検索・閲覧することができる。</a:t>
            </a:r>
            <a:endParaRPr lang="ja-JP" altLang="en-US" sz="1200" dirty="0"/>
          </a:p>
        </p:txBody>
      </p:sp>
    </p:spTree>
    <p:extLst>
      <p:ext uri="{BB962C8B-B14F-4D97-AF65-F5344CB8AC3E}">
        <p14:creationId xmlns:p14="http://schemas.microsoft.com/office/powerpoint/2010/main" val="2972348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1979726375"/>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457"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351" y="2486620"/>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698"/>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7715" y="2457257"/>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660"/>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41"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906251811"/>
              </p:ext>
            </p:extLst>
          </p:nvPr>
        </p:nvGraphicFramePr>
        <p:xfrm>
          <a:off x="200516" y="5599064"/>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513" y="2198660"/>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3501615740"/>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494356" y="6520654"/>
            <a:ext cx="427197" cy="365125"/>
          </a:xfrm>
        </p:spPr>
        <p:txBody>
          <a:bodyPr/>
          <a:lstStyle/>
          <a:p>
            <a:fld id="{72D2F0F9-40FE-47A2-901C-3C832B0C1FC9}" type="slidenum">
              <a:rPr lang="ja-JP" altLang="en-US" sz="1400">
                <a:solidFill>
                  <a:prstClr val="black"/>
                </a:solidFill>
              </a:rPr>
              <a:pPr/>
              <a:t>5</a:t>
            </a:fld>
            <a:endParaRPr lang="ja-JP" altLang="en-US" sz="1400" dirty="0">
              <a:solidFill>
                <a:prstClr val="black"/>
              </a:solidFill>
            </a:endParaRPr>
          </a:p>
        </p:txBody>
      </p:sp>
    </p:spTree>
    <p:extLst>
      <p:ext uri="{BB962C8B-B14F-4D97-AF65-F5344CB8AC3E}">
        <p14:creationId xmlns:p14="http://schemas.microsoft.com/office/powerpoint/2010/main" val="29184979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75084621"/>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879720481"/>
              </p:ext>
            </p:extLst>
          </p:nvPr>
        </p:nvGraphicFramePr>
        <p:xfrm>
          <a:off x="12880"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415"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90090" y="1999474"/>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423"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312"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34" y="6453610"/>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93"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5080"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4" name="スライド番号プレースホルダ 10"/>
          <p:cNvSpPr>
            <a:spLocks noGrp="1"/>
          </p:cNvSpPr>
          <p:nvPr>
            <p:ph type="sldNum" sz="quarter" idx="12"/>
          </p:nvPr>
        </p:nvSpPr>
        <p:spPr>
          <a:xfrm>
            <a:off x="9494356" y="6520654"/>
            <a:ext cx="427197" cy="365125"/>
          </a:xfrm>
        </p:spPr>
        <p:txBody>
          <a:bodyPr/>
          <a:lstStyle/>
          <a:p>
            <a:fld id="{72D2F0F9-40FE-47A2-901C-3C832B0C1FC9}" type="slidenum">
              <a:rPr lang="ja-JP" altLang="en-US" sz="1400">
                <a:solidFill>
                  <a:prstClr val="black"/>
                </a:solidFill>
              </a:rPr>
              <a:pPr/>
              <a:t>6</a:t>
            </a:fld>
            <a:endParaRPr lang="ja-JP" altLang="en-US" sz="1400" dirty="0">
              <a:solidFill>
                <a:prstClr val="black"/>
              </a:solidFill>
            </a:endParaRPr>
          </a:p>
        </p:txBody>
      </p:sp>
    </p:spTree>
    <p:extLst>
      <p:ext uri="{BB962C8B-B14F-4D97-AF65-F5344CB8AC3E}">
        <p14:creationId xmlns:p14="http://schemas.microsoft.com/office/powerpoint/2010/main" val="426551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693"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512"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26"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275"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9"/>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13"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579"/>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39"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74" y="1344379"/>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555"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94"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116"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874" y="4653552"/>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570" y="5661664"/>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8"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3" y="2016001"/>
            <a:ext cx="4464496"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 10"/>
          <p:cNvSpPr>
            <a:spLocks noGrp="1"/>
          </p:cNvSpPr>
          <p:nvPr>
            <p:ph type="sldNum" sz="quarter" idx="12"/>
          </p:nvPr>
        </p:nvSpPr>
        <p:spPr>
          <a:xfrm>
            <a:off x="9494367" y="6520796"/>
            <a:ext cx="427197" cy="365125"/>
          </a:xfrm>
        </p:spPr>
        <p:txBody>
          <a:bodyPr/>
          <a:lstStyle/>
          <a:p>
            <a:fld id="{72D2F0F9-40FE-47A2-901C-3C832B0C1FC9}" type="slidenum">
              <a:rPr lang="ja-JP" altLang="en-US" sz="1400">
                <a:solidFill>
                  <a:prstClr val="black"/>
                </a:solidFill>
              </a:rPr>
              <a:pPr/>
              <a:t>7</a:t>
            </a:fld>
            <a:endParaRPr lang="ja-JP" altLang="en-US" sz="1400" dirty="0">
              <a:solidFill>
                <a:prstClr val="black"/>
              </a:solidFill>
            </a:endParaRPr>
          </a:p>
        </p:txBody>
      </p:sp>
    </p:spTree>
    <p:extLst>
      <p:ext uri="{BB962C8B-B14F-4D97-AF65-F5344CB8AC3E}">
        <p14:creationId xmlns:p14="http://schemas.microsoft.com/office/powerpoint/2010/main" val="393631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402929" y="2587577"/>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2810669"/>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6"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240274"/>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43" y="5672322"/>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4808226"/>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5" y="466420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368065"/>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8" y="6189176"/>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2" y="3282853"/>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5" y="5096257"/>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5" y="5528305"/>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70" y="3289757"/>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6" y="4160153"/>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7" y="3872121"/>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604727"/>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Rectangle 49"/>
          <p:cNvSpPr>
            <a:spLocks noChangeArrowheads="1"/>
          </p:cNvSpPr>
          <p:nvPr/>
        </p:nvSpPr>
        <p:spPr bwMode="auto">
          <a:xfrm>
            <a:off x="5654275" y="2943923"/>
            <a:ext cx="2667583"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5714405" y="3224314"/>
            <a:ext cx="2545007" cy="646331"/>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ケアマネジャー</a:t>
            </a:r>
            <a:r>
              <a:rPr lang="ja-JP" altLang="en-US" sz="9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業者　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14271" y="4021657"/>
            <a:ext cx="2545006" cy="369332"/>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750971" y="3120706"/>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3121801" y="2662127"/>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5750971" y="3906257"/>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sp>
        <p:nvSpPr>
          <p:cNvPr id="44" name="角丸四角形 43"/>
          <p:cNvSpPr/>
          <p:nvPr/>
        </p:nvSpPr>
        <p:spPr>
          <a:xfrm>
            <a:off x="8564585" y="2573691"/>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662775" y="4026393"/>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cs typeface="ＭＳ Ｐゴシック" pitchFamily="50" charset="-128"/>
                </a:rPr>
                <a:t>生活支援コーディネーター</a:t>
              </a:r>
              <a:endParaRPr lang="en-US" altLang="ja-JP" sz="900" dirty="0" smtClean="0">
                <a:solidFill>
                  <a:prstClr val="black"/>
                </a:solidFill>
                <a:cs typeface="ＭＳ Ｐゴシック" pitchFamily="50" charset="-128"/>
              </a:endParaRPr>
            </a:p>
            <a:p>
              <a:pPr algn="ctr"/>
              <a:endParaRPr lang="en-US" altLang="ja-JP" sz="900" dirty="0">
                <a:solidFill>
                  <a:prstClr val="black"/>
                </a:solidFill>
                <a:cs typeface="ＭＳ Ｐゴシック" pitchFamily="50" charset="-128"/>
              </a:endParaRPr>
            </a:p>
            <a:p>
              <a:pPr algn="ctr"/>
              <a:r>
                <a:rPr lang="ja-JP" altLang="en-US" sz="1400" dirty="0" smtClean="0">
                  <a:solidFill>
                    <a:prstClr val="black"/>
                  </a:solidFill>
                  <a:cs typeface="ＭＳ Ｐゴシック" pitchFamily="50" charset="-128"/>
                </a:rPr>
                <a:t>協議体</a:t>
              </a:r>
              <a:endParaRPr lang="ja-JP" altLang="en-US" sz="1400" dirty="0">
                <a:solidFill>
                  <a:prstClr val="black"/>
                </a:solidFill>
                <a:cs typeface="ＭＳ Ｐゴシック" pitchFamily="50" charset="-128"/>
              </a:endParaRPr>
            </a:p>
          </p:txBody>
        </p:sp>
      </p:grpSp>
      <p:grpSp>
        <p:nvGrpSpPr>
          <p:cNvPr id="51" name="グループ化 50"/>
          <p:cNvGrpSpPr/>
          <p:nvPr/>
        </p:nvGrpSpPr>
        <p:grpSpPr>
          <a:xfrm>
            <a:off x="8678621" y="5436619"/>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cs typeface="ＭＳ Ｐゴシック" pitchFamily="50" charset="-128"/>
                </a:rPr>
                <a:t>認知症地域支援推進員</a:t>
              </a:r>
              <a:endParaRPr lang="en-US" altLang="ja-JP" sz="1000" dirty="0">
                <a:solidFill>
                  <a:prstClr val="black"/>
                </a:solidFill>
                <a:cs typeface="ＭＳ Ｐゴシック" pitchFamily="50" charset="-128"/>
              </a:endParaRPr>
            </a:p>
          </p:txBody>
        </p:sp>
      </p:grpSp>
      <p:grpSp>
        <p:nvGrpSpPr>
          <p:cNvPr id="54" name="グループ化 53"/>
          <p:cNvGrpSpPr/>
          <p:nvPr/>
        </p:nvGrpSpPr>
        <p:grpSpPr>
          <a:xfrm>
            <a:off x="8670695" y="2628871"/>
            <a:ext cx="1145196" cy="1343547"/>
            <a:chOff x="229475" y="4860539"/>
            <a:chExt cx="1148867" cy="1582267"/>
          </a:xfrm>
        </p:grpSpPr>
        <p:sp>
          <p:nvSpPr>
            <p:cNvPr id="55" name="AutoShape 58"/>
            <p:cNvSpPr>
              <a:spLocks noChangeArrowheads="1"/>
            </p:cNvSpPr>
            <p:nvPr/>
          </p:nvSpPr>
          <p:spPr bwMode="auto">
            <a:xfrm>
              <a:off x="229475" y="4860539"/>
              <a:ext cx="1148867"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連携の拠点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354622" y="5384084"/>
              <a:ext cx="911163" cy="9358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a:t>
              </a: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a:t>
              </a:r>
              <a:r>
                <a:rPr lang="ja-JP" altLang="en-US" sz="1000" dirty="0">
                  <a:solidFill>
                    <a:prstClr val="black"/>
                  </a:solidFill>
                  <a:latin typeface="HG丸ｺﾞｼｯｸM-PRO" pitchFamily="50" charset="-128"/>
                  <a:ea typeface="HG丸ｺﾞｼｯｸM-PRO" pitchFamily="50" charset="-128"/>
                  <a:cs typeface="ＭＳ Ｐゴシック" pitchFamily="50" charset="-128"/>
                </a:rPr>
                <a:t>関係専門職等</a:t>
              </a:r>
              <a:endParaRPr lang="ja-JP" altLang="en-US" dirty="0">
                <a:solidFill>
                  <a:prstClr val="black"/>
                </a:solidFill>
                <a:cs typeface="ＭＳ Ｐゴシック" pitchFamily="50" charset="-128"/>
              </a:endParaRPr>
            </a:p>
          </p:txBody>
        </p:sp>
      </p:grpSp>
      <p:sp>
        <p:nvSpPr>
          <p:cNvPr id="32" name="上矢印 31"/>
          <p:cNvSpPr/>
          <p:nvPr/>
        </p:nvSpPr>
        <p:spPr>
          <a:xfrm rot="16200000" flipH="1" flipV="1">
            <a:off x="8110032" y="4759542"/>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1610" y="4482351"/>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514989" y="1366318"/>
            <a:ext cx="6635090" cy="1130291"/>
          </a:xfrm>
          <a:prstGeom prst="rect">
            <a:avLst/>
          </a:prstGeom>
          <a:noFill/>
          <a:ln w="19050">
            <a:noFill/>
          </a:ln>
        </p:spPr>
        <p:txBody>
          <a:bodyPr wrap="square" lIns="108000" tIns="72000" rIns="108000" bIns="72000" rtlCol="0">
            <a:spAutoFit/>
          </a:bodyPr>
          <a:lstStyle/>
          <a:p>
            <a:pPr marL="144000" indent="-174625" algn="just"/>
            <a:r>
              <a:rPr lang="ja-JP" altLang="en-US" sz="1200" dirty="0" smtClean="0">
                <a:solidFill>
                  <a:prstClr val="black"/>
                </a:solidFill>
              </a:rPr>
              <a:t>（参考）平成２７年度より、地域ケア会議を介護</a:t>
            </a:r>
            <a:r>
              <a:rPr lang="ja-JP" altLang="en-US" sz="1200" dirty="0">
                <a:solidFill>
                  <a:prstClr val="black"/>
                </a:solidFill>
              </a:rPr>
              <a:t>保険法に規定</a:t>
            </a:r>
            <a:r>
              <a:rPr lang="ja-JP" altLang="en-US" sz="1200" dirty="0" smtClean="0">
                <a:solidFill>
                  <a:prstClr val="black"/>
                </a:solidFill>
              </a:rPr>
              <a:t>。（法第１１５条</a:t>
            </a:r>
            <a:r>
              <a:rPr lang="ja-JP" altLang="en-US" sz="1200" dirty="0">
                <a:solidFill>
                  <a:prstClr val="black"/>
                </a:solidFill>
              </a:rPr>
              <a:t>の</a:t>
            </a:r>
            <a:r>
              <a:rPr lang="ja-JP" altLang="en-US" sz="1200" dirty="0" smtClean="0">
                <a:solidFill>
                  <a:prstClr val="black"/>
                </a:solidFill>
              </a:rPr>
              <a:t>４８）</a:t>
            </a:r>
            <a:endParaRPr lang="en-US" altLang="ja-JP" sz="1200" u="sng" dirty="0" smtClean="0">
              <a:solidFill>
                <a:prstClr val="black"/>
              </a:solidFill>
            </a:endParaRPr>
          </a:p>
          <a:p>
            <a:pPr marL="360000" indent="-174625" algn="just"/>
            <a:r>
              <a:rPr lang="ja-JP" altLang="en-US" sz="1400" dirty="0">
                <a:solidFill>
                  <a:prstClr val="black"/>
                </a:solidFill>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市町村</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が地域ケア会議を行うよう努めなければならない旨を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規定</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○地域ケア会議に参加</a:t>
            </a:r>
            <a:r>
              <a:rPr lang="ja-JP" altLang="en-US" sz="12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関係者の協力や守秘義務に係る規定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364962" y="1378768"/>
            <a:ext cx="6785118" cy="1114128"/>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正方形/長方形 58"/>
          <p:cNvSpPr/>
          <p:nvPr/>
        </p:nvSpPr>
        <p:spPr>
          <a:xfrm>
            <a:off x="671664" y="446321"/>
            <a:ext cx="8131704" cy="769441"/>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4000" algn="just"/>
            <a:r>
              <a:rPr lang="ja-JP" altLang="en-US" sz="1600" dirty="0" smtClean="0">
                <a:solidFill>
                  <a:prstClr val="black"/>
                </a:solidFill>
              </a:rPr>
              <a:t>地域</a:t>
            </a:r>
            <a:r>
              <a:rPr lang="ja-JP" altLang="en-US" sz="1600" dirty="0">
                <a:solidFill>
                  <a:prstClr val="black"/>
                </a:solidFill>
              </a:rPr>
              <a:t>包括支援センター等において、多職種協働による個別事例の検討等を行い、地域のネットワーク構築、ケアマネジメント支援、地域課題の把握等を推進する</a:t>
            </a:r>
            <a:r>
              <a:rPr lang="ja-JP" altLang="en-US" sz="1600" dirty="0" smtClean="0">
                <a:solidFill>
                  <a:prstClr val="black"/>
                </a:solidFill>
              </a:rPr>
              <a:t>。</a:t>
            </a:r>
            <a:endParaRPr lang="en-US" altLang="ja-JP" sz="1600" dirty="0" smtClean="0">
              <a:solidFill>
                <a:prstClr val="black"/>
              </a:solidFill>
            </a:endParaRPr>
          </a:p>
          <a:p>
            <a:pPr marL="144000" algn="just"/>
            <a:r>
              <a:rPr lang="en-US" altLang="ja-JP" sz="1200" dirty="0" smtClean="0">
                <a:solidFill>
                  <a:prstClr val="black"/>
                </a:solidFill>
              </a:rPr>
              <a:t>※</a:t>
            </a:r>
            <a:r>
              <a:rPr lang="ja-JP" altLang="en-US" sz="1200" dirty="0" smtClean="0">
                <a:solidFill>
                  <a:prstClr val="black"/>
                </a:solidFill>
              </a:rPr>
              <a:t>従来の包括的支援事業（地域包括支援センターの運営費）とは別枠で計上</a:t>
            </a:r>
            <a:endParaRPr lang="en-US" altLang="ja-JP" sz="1200" b="1" u="sng" dirty="0">
              <a:solidFill>
                <a:prstClr val="black"/>
              </a:solidFill>
            </a:endParaRPr>
          </a:p>
        </p:txBody>
      </p:sp>
      <p:sp>
        <p:nvSpPr>
          <p:cNvPr id="61" name="テキスト ボックス 60"/>
          <p:cNvSpPr txBox="1"/>
          <p:nvPr/>
        </p:nvSpPr>
        <p:spPr>
          <a:xfrm>
            <a:off x="75730" y="6508252"/>
            <a:ext cx="6554954" cy="369332"/>
          </a:xfrm>
          <a:prstGeom prst="rect">
            <a:avLst/>
          </a:prstGeom>
          <a:noFill/>
        </p:spPr>
        <p:txBody>
          <a:bodyPr wrap="square" rtlCol="0">
            <a:spAutoFit/>
          </a:bodyPr>
          <a:lstStyle/>
          <a:p>
            <a:r>
              <a:rPr lang="ja-JP" altLang="en-US" sz="900" dirty="0">
                <a:solidFill>
                  <a:prstClr val="black"/>
                </a:solidFill>
                <a:latin typeface="ＭＳ Ｐゴシック"/>
              </a:rPr>
              <a:t>・地域包括支援センターの箇所数：</a:t>
            </a:r>
            <a:r>
              <a:rPr lang="en-US" altLang="ja-JP" sz="900" dirty="0">
                <a:solidFill>
                  <a:prstClr val="black"/>
                </a:solidFill>
                <a:latin typeface="ＭＳ Ｐゴシック"/>
              </a:rPr>
              <a:t>4,484</a:t>
            </a:r>
            <a:r>
              <a:rPr lang="ja-JP" altLang="en-US" sz="900" dirty="0">
                <a:solidFill>
                  <a:prstClr val="black"/>
                </a:solidFill>
                <a:latin typeface="ＭＳ Ｐゴシック"/>
              </a:rPr>
              <a:t>ヶ所（センター・ブランチ・サブセンター合計</a:t>
            </a:r>
            <a:r>
              <a:rPr lang="en-US" altLang="ja-JP" sz="900" dirty="0">
                <a:solidFill>
                  <a:prstClr val="black"/>
                </a:solidFill>
                <a:latin typeface="ＭＳ Ｐゴシック"/>
              </a:rPr>
              <a:t>7,196</a:t>
            </a:r>
            <a:r>
              <a:rPr lang="ja-JP" altLang="en-US" sz="900" dirty="0">
                <a:solidFill>
                  <a:prstClr val="black"/>
                </a:solidFill>
                <a:latin typeface="ＭＳ Ｐゴシック"/>
              </a:rPr>
              <a:t>ヶ所）（平成</a:t>
            </a:r>
            <a:r>
              <a:rPr lang="en-US" altLang="ja-JP" sz="900" dirty="0">
                <a:solidFill>
                  <a:prstClr val="black"/>
                </a:solidFill>
                <a:latin typeface="ＭＳ Ｐゴシック"/>
              </a:rPr>
              <a:t>25</a:t>
            </a:r>
            <a:r>
              <a:rPr lang="ja-JP" altLang="en-US" sz="900" dirty="0">
                <a:solidFill>
                  <a:prstClr val="black"/>
                </a:solidFill>
                <a:latin typeface="ＭＳ Ｐゴシック"/>
              </a:rPr>
              <a:t>年</a:t>
            </a:r>
            <a:r>
              <a:rPr lang="en-US" altLang="ja-JP" sz="900" dirty="0">
                <a:solidFill>
                  <a:prstClr val="black"/>
                </a:solidFill>
                <a:latin typeface="ＭＳ Ｐゴシック"/>
              </a:rPr>
              <a:t>4</a:t>
            </a:r>
            <a:r>
              <a:rPr lang="ja-JP" altLang="en-US" sz="900" dirty="0">
                <a:solidFill>
                  <a:prstClr val="black"/>
                </a:solidFill>
                <a:latin typeface="ＭＳ Ｐゴシック"/>
              </a:rPr>
              <a:t>月末現在）</a:t>
            </a:r>
            <a:endParaRPr lang="en-US" altLang="ja-JP" sz="900" dirty="0">
              <a:solidFill>
                <a:prstClr val="black"/>
              </a:solidFill>
              <a:latin typeface="ＭＳ Ｐゴシック"/>
            </a:endParaRPr>
          </a:p>
          <a:p>
            <a:r>
              <a:rPr lang="ja-JP" altLang="en-US" sz="900" dirty="0">
                <a:solidFill>
                  <a:prstClr val="black"/>
                </a:solidFill>
                <a:latin typeface="ＭＳ Ｐゴシック"/>
              </a:rPr>
              <a:t>・地域ケア会議は全国の保険者で約</a:t>
            </a:r>
            <a:r>
              <a:rPr lang="en-US" altLang="ja-JP" sz="900" dirty="0">
                <a:solidFill>
                  <a:prstClr val="black"/>
                </a:solidFill>
                <a:latin typeface="ＭＳ Ｐゴシック"/>
              </a:rPr>
              <a:t>8</a:t>
            </a:r>
            <a:r>
              <a:rPr lang="ja-JP" altLang="en-US" sz="900" dirty="0">
                <a:solidFill>
                  <a:prstClr val="black"/>
                </a:solidFill>
                <a:latin typeface="ＭＳ Ｐゴシック"/>
              </a:rPr>
              <a:t>割（</a:t>
            </a:r>
            <a:r>
              <a:rPr lang="en-US" altLang="ja-JP" sz="900" dirty="0" smtClean="0">
                <a:solidFill>
                  <a:prstClr val="black"/>
                </a:solidFill>
                <a:latin typeface="ＭＳ Ｐゴシック"/>
              </a:rPr>
              <a:t>1,207</a:t>
            </a:r>
            <a:r>
              <a:rPr lang="ja-JP" altLang="en-US" sz="900" dirty="0" smtClean="0">
                <a:solidFill>
                  <a:prstClr val="black"/>
                </a:solidFill>
                <a:latin typeface="ＭＳ Ｐゴシック"/>
              </a:rPr>
              <a:t>保険者</a:t>
            </a:r>
            <a:r>
              <a:rPr lang="ja-JP" altLang="en-US" sz="900" dirty="0">
                <a:solidFill>
                  <a:prstClr val="black"/>
                </a:solidFill>
                <a:latin typeface="ＭＳ Ｐゴシック"/>
              </a:rPr>
              <a:t>）で実施（平成</a:t>
            </a:r>
            <a:r>
              <a:rPr lang="en-US" altLang="ja-JP" sz="900" dirty="0" smtClean="0">
                <a:solidFill>
                  <a:prstClr val="black"/>
                </a:solidFill>
                <a:latin typeface="ＭＳ Ｐゴシック"/>
              </a:rPr>
              <a:t>24</a:t>
            </a:r>
            <a:r>
              <a:rPr lang="ja-JP" altLang="en-US" sz="900" dirty="0">
                <a:solidFill>
                  <a:prstClr val="black"/>
                </a:solidFill>
                <a:latin typeface="ＭＳ Ｐゴシック"/>
              </a:rPr>
              <a:t>年度末時点</a:t>
            </a:r>
            <a:r>
              <a:rPr lang="ja-JP" altLang="en-US" sz="900" dirty="0" smtClean="0">
                <a:solidFill>
                  <a:prstClr val="black"/>
                </a:solidFill>
                <a:latin typeface="ＭＳ Ｐゴシック"/>
              </a:rPr>
              <a:t>）</a:t>
            </a:r>
            <a:endParaRPr lang="ja-JP" altLang="en-US" sz="900" dirty="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fld id="{3A79D515-D48E-4C35-93B4-9C55BB846689}" type="slidenum">
              <a:rPr kumimoji="1" lang="ja-JP" altLang="en-US" sz="1600" smtClean="0">
                <a:solidFill>
                  <a:schemeClr val="tx1"/>
                </a:solidFill>
              </a:rPr>
              <a:t>8</a:t>
            </a:fld>
            <a:endParaRPr kumimoji="1" lang="ja-JP" altLang="en-US" sz="1600">
              <a:solidFill>
                <a:schemeClr val="tx1"/>
              </a:solidFill>
            </a:endParaRPr>
          </a:p>
        </p:txBody>
      </p:sp>
      <p:sp>
        <p:nvSpPr>
          <p:cNvPr id="42" name="タイトル 60"/>
          <p:cNvSpPr txBox="1">
            <a:spLocks/>
          </p:cNvSpPr>
          <p:nvPr/>
        </p:nvSpPr>
        <p:spPr>
          <a:xfrm>
            <a:off x="69181" y="19050"/>
            <a:ext cx="9736376" cy="404664"/>
          </a:xfrm>
          <a:prstGeom prst="rect">
            <a:avLst/>
          </a:prstGeom>
          <a:solidFill>
            <a:srgbClr val="FDFAB5"/>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41745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171"/>
        </a:solidFill>
        <a:ln w="22225">
          <a:solidFill>
            <a:srgbClr val="FF3B3B"/>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7294</TotalTime>
  <Words>4683</Words>
  <Application>Microsoft Office PowerPoint</Application>
  <PresentationFormat>A4 210 x 297 mm</PresentationFormat>
  <Paragraphs>992</Paragraphs>
  <Slides>53</Slides>
  <Notes>17</Notes>
  <HiddenSlides>0</HiddenSlides>
  <MMClips>0</MMClips>
  <ScaleCrop>false</ScaleCrop>
  <HeadingPairs>
    <vt:vector size="4" baseType="variant">
      <vt:variant>
        <vt:lpstr>テーマ</vt:lpstr>
      </vt:variant>
      <vt:variant>
        <vt:i4>8</vt:i4>
      </vt:variant>
      <vt:variant>
        <vt:lpstr>スライド タイトル</vt:lpstr>
      </vt:variant>
      <vt:variant>
        <vt:i4>53</vt:i4>
      </vt:variant>
    </vt:vector>
  </HeadingPairs>
  <TitlesOfParts>
    <vt:vector size="61" baseType="lpstr">
      <vt:lpstr>Office ​​テーマ</vt:lpstr>
      <vt:lpstr>3_blank</vt:lpstr>
      <vt:lpstr>3_Office テーマ</vt:lpstr>
      <vt:lpstr>2_Office テーマ</vt:lpstr>
      <vt:lpstr>16_Office テーマ</vt:lpstr>
      <vt:lpstr>1_Office テーマ</vt:lpstr>
      <vt:lpstr>1_Office ​​テーマ</vt:lpstr>
      <vt:lpstr>2_Office ​​テーマ</vt:lpstr>
      <vt:lpstr>PowerPoint プレゼンテーション</vt:lpstr>
      <vt:lpstr>PowerPoint プレゼンテーション</vt:lpstr>
      <vt:lpstr>１．平成２７年度介護保険制度見直しの概要について</vt:lpstr>
      <vt:lpstr>介護保険制度の仕組み</vt:lpstr>
      <vt:lpstr>【参考】介護サービスの利用の手続き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２．要介護認定に係る報告事項について</vt:lpstr>
      <vt:lpstr>　２-１　要介護認定に係る業務の簡素化について</vt:lpstr>
      <vt:lpstr>PowerPoint プレゼンテーション</vt:lpstr>
      <vt:lpstr>PowerPoint プレゼンテーション</vt:lpstr>
      <vt:lpstr>PowerPoint プレゼンテーション</vt:lpstr>
      <vt:lpstr>　２-２　要介護認定データの提出義務化について</vt:lpstr>
      <vt:lpstr>PowerPoint プレゼンテーション</vt:lpstr>
      <vt:lpstr>PowerPoint プレゼンテーション</vt:lpstr>
      <vt:lpstr>PowerPoint プレゼンテーション</vt:lpstr>
      <vt:lpstr>　２-３末期がん等の方への要介護認定について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２-４　主治医意見書について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２－５　認定調査員等研修事業について</vt:lpstr>
      <vt:lpstr>PowerPoint プレゼンテーション</vt:lpstr>
      <vt:lpstr>　２－６　認定率の地域差の分析について</vt:lpstr>
      <vt:lpstr>PowerPoint プレゼンテーション</vt:lpstr>
      <vt:lpstr>　２－７　見える化システムについて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塩田　真麻</cp:lastModifiedBy>
  <cp:revision>724</cp:revision>
  <cp:lastPrinted>2017-04-26T01:56:02Z</cp:lastPrinted>
  <dcterms:created xsi:type="dcterms:W3CDTF">2013-10-13T14:34:05Z</dcterms:created>
  <dcterms:modified xsi:type="dcterms:W3CDTF">2017-04-27T06:23:28Z</dcterms:modified>
</cp:coreProperties>
</file>