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4099" r:id="rId4"/>
    <p:sldMasterId id="2147484151" r:id="rId5"/>
    <p:sldMasterId id="2147484165" r:id="rId6"/>
  </p:sldMasterIdLst>
  <p:notesMasterIdLst>
    <p:notesMasterId r:id="rId41"/>
  </p:notesMasterIdLst>
  <p:handoutMasterIdLst>
    <p:handoutMasterId r:id="rId42"/>
  </p:handoutMasterIdLst>
  <p:sldIdLst>
    <p:sldId id="700" r:id="rId7"/>
    <p:sldId id="708" r:id="rId8"/>
    <p:sldId id="724" r:id="rId9"/>
    <p:sldId id="725" r:id="rId10"/>
    <p:sldId id="747" r:id="rId11"/>
    <p:sldId id="689" r:id="rId12"/>
    <p:sldId id="667" r:id="rId13"/>
    <p:sldId id="726" r:id="rId14"/>
    <p:sldId id="727" r:id="rId15"/>
    <p:sldId id="728" r:id="rId16"/>
    <p:sldId id="729" r:id="rId17"/>
    <p:sldId id="730" r:id="rId18"/>
    <p:sldId id="731" r:id="rId19"/>
    <p:sldId id="683" r:id="rId20"/>
    <p:sldId id="669" r:id="rId21"/>
    <p:sldId id="692" r:id="rId22"/>
    <p:sldId id="695" r:id="rId23"/>
    <p:sldId id="696" r:id="rId24"/>
    <p:sldId id="691" r:id="rId25"/>
    <p:sldId id="732" r:id="rId26"/>
    <p:sldId id="733" r:id="rId27"/>
    <p:sldId id="734" r:id="rId28"/>
    <p:sldId id="735" r:id="rId29"/>
    <p:sldId id="737" r:id="rId30"/>
    <p:sldId id="736" r:id="rId31"/>
    <p:sldId id="748" r:id="rId32"/>
    <p:sldId id="749" r:id="rId33"/>
    <p:sldId id="750" r:id="rId34"/>
    <p:sldId id="738" r:id="rId35"/>
    <p:sldId id="742" r:id="rId36"/>
    <p:sldId id="743" r:id="rId37"/>
    <p:sldId id="744" r:id="rId38"/>
    <p:sldId id="745" r:id="rId39"/>
    <p:sldId id="746" r:id="rId40"/>
  </p:sldIdLst>
  <p:sldSz cx="9144000" cy="6858000" type="screen4x3"/>
  <p:notesSz cx="6807200" cy="9939338"/>
  <p:embeddedFontLst>
    <p:embeddedFont>
      <p:font typeface="Meiryo UI" panose="020B0604030504040204" pitchFamily="50" charset="-128"/>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HGP創英角ｺﾞｼｯｸUB" panose="020B0900000000000000" pitchFamily="50" charset="-128"/>
      <p:regular r:id="rId51"/>
    </p:embeddedFont>
    <p:embeddedFont>
      <p:font typeface="Calibri" panose="020F0502020204030204" pitchFamily="34" charset="0"/>
      <p:regular r:id="rId52"/>
      <p:bold r:id="rId53"/>
      <p:italic r:id="rId54"/>
      <p:boldItalic r:id="rId55"/>
    </p:embeddedFont>
    <p:embeddedFont>
      <p:font typeface="HG丸ｺﾞｼｯｸM-PRO" panose="020F0600000000000000" pitchFamily="50" charset="-128"/>
      <p:regular r:id="rId56"/>
    </p:embeddedFont>
    <p:embeddedFont>
      <p:font typeface="メイリオ" panose="020B0604030504040204" pitchFamily="50" charset="-128"/>
      <p:regular r:id="rId57"/>
      <p:bold r:id="rId58"/>
      <p:italic r:id="rId59"/>
      <p:boldItalic r:id="rId60"/>
    </p:embeddedFont>
    <p:embeddedFont>
      <p:font typeface="Century" panose="02040604050505020304" pitchFamily="18" charset="0"/>
      <p:regular r:id="rId6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4" autoAdjust="0"/>
    <p:restoredTop sz="86626" autoAdjust="0"/>
  </p:normalViewPr>
  <p:slideViewPr>
    <p:cSldViewPr snapToGrid="0">
      <p:cViewPr>
        <p:scale>
          <a:sx n="75" d="100"/>
          <a:sy n="75" d="100"/>
        </p:scale>
        <p:origin x="-10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59" Type="http://schemas.openxmlformats.org/officeDocument/2006/relationships/font" Target="fonts/font17.fntdata"/></Relationships>
</file>

<file path=ppt/charts/_rels/chart1.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a:t>H24-28</a:t>
            </a:r>
            <a:r>
              <a:rPr lang="ja-JP" altLang="en-US" sz="1200"/>
              <a:t>研修会　参加者数・自治体数</a:t>
            </a:r>
          </a:p>
        </c:rich>
      </c:tx>
      <c:layout/>
      <c:overlay val="0"/>
    </c:title>
    <c:autoTitleDeleted val="0"/>
    <c:plotArea>
      <c:layout/>
      <c:barChart>
        <c:barDir val="col"/>
        <c:grouping val="clustered"/>
        <c:varyColors val="0"/>
        <c:ser>
          <c:idx val="0"/>
          <c:order val="0"/>
          <c:tx>
            <c:strRef>
              <c:f>グラフ!$C$2</c:f>
              <c:strCache>
                <c:ptCount val="1"/>
                <c:pt idx="0">
                  <c:v>参加者数</c:v>
                </c:pt>
              </c:strCache>
            </c:strRef>
          </c:tx>
          <c:invertIfNegative val="0"/>
          <c:dLbls>
            <c:showLegendKey val="0"/>
            <c:showVal val="1"/>
            <c:showCatName val="0"/>
            <c:showSerName val="0"/>
            <c:showPercent val="0"/>
            <c:showBubbleSize val="0"/>
            <c:showLeaderLines val="0"/>
          </c:dLbls>
          <c:cat>
            <c:strRef>
              <c:f>グラフ!$B$3:$B$7</c:f>
              <c:strCache>
                <c:ptCount val="5"/>
                <c:pt idx="0">
                  <c:v>H24</c:v>
                </c:pt>
                <c:pt idx="1">
                  <c:v>H25</c:v>
                </c:pt>
                <c:pt idx="2">
                  <c:v>H26</c:v>
                </c:pt>
                <c:pt idx="3">
                  <c:v>H27</c:v>
                </c:pt>
                <c:pt idx="4">
                  <c:v>H28</c:v>
                </c:pt>
              </c:strCache>
            </c:strRef>
          </c:cat>
          <c:val>
            <c:numRef>
              <c:f>グラフ!$C$3:$C$7</c:f>
              <c:numCache>
                <c:formatCode>General</c:formatCode>
                <c:ptCount val="5"/>
                <c:pt idx="0">
                  <c:v>587</c:v>
                </c:pt>
                <c:pt idx="1">
                  <c:v>572</c:v>
                </c:pt>
                <c:pt idx="2">
                  <c:v>593</c:v>
                </c:pt>
                <c:pt idx="3">
                  <c:v>671</c:v>
                </c:pt>
                <c:pt idx="4">
                  <c:v>682</c:v>
                </c:pt>
              </c:numCache>
            </c:numRef>
          </c:val>
        </c:ser>
        <c:ser>
          <c:idx val="1"/>
          <c:order val="1"/>
          <c:tx>
            <c:strRef>
              <c:f>グラフ!$D$2</c:f>
              <c:strCache>
                <c:ptCount val="1"/>
                <c:pt idx="0">
                  <c:v>参加自治体数</c:v>
                </c:pt>
              </c:strCache>
            </c:strRef>
          </c:tx>
          <c:invertIfNegative val="0"/>
          <c:dLbls>
            <c:showLegendKey val="0"/>
            <c:showVal val="1"/>
            <c:showCatName val="0"/>
            <c:showSerName val="0"/>
            <c:showPercent val="0"/>
            <c:showBubbleSize val="0"/>
            <c:showLeaderLines val="0"/>
          </c:dLbls>
          <c:cat>
            <c:strRef>
              <c:f>グラフ!$B$3:$B$7</c:f>
              <c:strCache>
                <c:ptCount val="5"/>
                <c:pt idx="0">
                  <c:v>H24</c:v>
                </c:pt>
                <c:pt idx="1">
                  <c:v>H25</c:v>
                </c:pt>
                <c:pt idx="2">
                  <c:v>H26</c:v>
                </c:pt>
                <c:pt idx="3">
                  <c:v>H27</c:v>
                </c:pt>
                <c:pt idx="4">
                  <c:v>H28</c:v>
                </c:pt>
              </c:strCache>
            </c:strRef>
          </c:cat>
          <c:val>
            <c:numRef>
              <c:f>グラフ!$D$3:$D$7</c:f>
              <c:numCache>
                <c:formatCode>General</c:formatCode>
                <c:ptCount val="5"/>
                <c:pt idx="0">
                  <c:v>491</c:v>
                </c:pt>
                <c:pt idx="1">
                  <c:v>473</c:v>
                </c:pt>
                <c:pt idx="2">
                  <c:v>473</c:v>
                </c:pt>
                <c:pt idx="3">
                  <c:v>509</c:v>
                </c:pt>
                <c:pt idx="4">
                  <c:v>528</c:v>
                </c:pt>
              </c:numCache>
            </c:numRef>
          </c:val>
        </c:ser>
        <c:dLbls>
          <c:showLegendKey val="0"/>
          <c:showVal val="0"/>
          <c:showCatName val="0"/>
          <c:showSerName val="0"/>
          <c:showPercent val="0"/>
          <c:showBubbleSize val="0"/>
        </c:dLbls>
        <c:gapWidth val="75"/>
        <c:overlap val="-25"/>
        <c:axId val="102227328"/>
        <c:axId val="42976384"/>
      </c:barChart>
      <c:catAx>
        <c:axId val="102227328"/>
        <c:scaling>
          <c:orientation val="minMax"/>
        </c:scaling>
        <c:delete val="0"/>
        <c:axPos val="b"/>
        <c:majorTickMark val="none"/>
        <c:minorTickMark val="none"/>
        <c:tickLblPos val="nextTo"/>
        <c:txPr>
          <a:bodyPr/>
          <a:lstStyle/>
          <a:p>
            <a:pPr>
              <a:defRPr sz="1200"/>
            </a:pPr>
            <a:endParaRPr lang="ja-JP"/>
          </a:p>
        </c:txPr>
        <c:crossAx val="42976384"/>
        <c:crosses val="autoZero"/>
        <c:auto val="1"/>
        <c:lblAlgn val="ctr"/>
        <c:lblOffset val="100"/>
        <c:noMultiLvlLbl val="0"/>
      </c:catAx>
      <c:valAx>
        <c:axId val="42976384"/>
        <c:scaling>
          <c:orientation val="minMax"/>
        </c:scaling>
        <c:delete val="0"/>
        <c:axPos val="l"/>
        <c:majorGridlines/>
        <c:numFmt formatCode="General" sourceLinked="1"/>
        <c:majorTickMark val="none"/>
        <c:minorTickMark val="none"/>
        <c:tickLblPos val="nextTo"/>
        <c:spPr>
          <a:ln w="9525">
            <a:noFill/>
          </a:ln>
        </c:spPr>
        <c:crossAx val="1022273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参加自治体数　内訳</a:t>
            </a:r>
          </a:p>
        </c:rich>
      </c:tx>
      <c:layout/>
      <c:overlay val="0"/>
    </c:title>
    <c:autoTitleDeleted val="0"/>
    <c:plotArea>
      <c:layout/>
      <c:barChart>
        <c:barDir val="bar"/>
        <c:grouping val="stacked"/>
        <c:varyColors val="0"/>
        <c:ser>
          <c:idx val="0"/>
          <c:order val="0"/>
          <c:tx>
            <c:strRef>
              <c:f>グラフ!$AP$3</c:f>
              <c:strCache>
                <c:ptCount val="1"/>
                <c:pt idx="0">
                  <c:v>リピート</c:v>
                </c:pt>
              </c:strCache>
            </c:strRef>
          </c:tx>
          <c:invertIfNegative val="0"/>
          <c:dLbls>
            <c:dLbl>
              <c:idx val="4"/>
              <c:layout>
                <c:manualLayout>
                  <c:x val="1.6666666666666701E-2"/>
                  <c:y val="-2.780748897279795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(グラフ!$AQ$2,グラフ!$AS$2,グラフ!$AU$2,グラフ!$AW$2,グラフ!$AY$2)</c:f>
              <c:strCache>
                <c:ptCount val="5"/>
                <c:pt idx="0">
                  <c:v>H28</c:v>
                </c:pt>
                <c:pt idx="1">
                  <c:v>H27</c:v>
                </c:pt>
                <c:pt idx="2">
                  <c:v>H26</c:v>
                </c:pt>
                <c:pt idx="3">
                  <c:v>H25</c:v>
                </c:pt>
                <c:pt idx="4">
                  <c:v>H24</c:v>
                </c:pt>
              </c:strCache>
            </c:strRef>
          </c:cat>
          <c:val>
            <c:numRef>
              <c:f>(グラフ!$AQ$3,グラフ!$AS$3,グラフ!$AU$3,グラフ!$AW$3,グラフ!$AY$3)</c:f>
              <c:numCache>
                <c:formatCode>General</c:formatCode>
                <c:ptCount val="5"/>
                <c:pt idx="0">
                  <c:v>449</c:v>
                </c:pt>
                <c:pt idx="1">
                  <c:v>415</c:v>
                </c:pt>
                <c:pt idx="2">
                  <c:v>362</c:v>
                </c:pt>
                <c:pt idx="3">
                  <c:v>260</c:v>
                </c:pt>
                <c:pt idx="4">
                  <c:v>0</c:v>
                </c:pt>
              </c:numCache>
            </c:numRef>
          </c:val>
        </c:ser>
        <c:ser>
          <c:idx val="1"/>
          <c:order val="1"/>
          <c:tx>
            <c:strRef>
              <c:f>グラフ!$AP$4</c:f>
              <c:strCache>
                <c:ptCount val="1"/>
                <c:pt idx="0">
                  <c:v>初参加</c:v>
                </c:pt>
              </c:strCache>
            </c:strRef>
          </c:tx>
          <c:invertIfNegative val="0"/>
          <c:dLbls>
            <c:txPr>
              <a:bodyPr/>
              <a:lstStyle/>
              <a:p>
                <a:pPr>
                  <a:defRPr b="1">
                    <a:solidFill>
                      <a:schemeClr val="bg1"/>
                    </a:solidFill>
                  </a:defRPr>
                </a:pPr>
                <a:endParaRPr lang="ja-JP"/>
              </a:p>
            </c:txPr>
            <c:showLegendKey val="0"/>
            <c:showVal val="1"/>
            <c:showCatName val="0"/>
            <c:showSerName val="0"/>
            <c:showPercent val="0"/>
            <c:showBubbleSize val="0"/>
            <c:showLeaderLines val="0"/>
          </c:dLbls>
          <c:cat>
            <c:strRef>
              <c:f>(グラフ!$AQ$2,グラフ!$AS$2,グラフ!$AU$2,グラフ!$AW$2,グラフ!$AY$2)</c:f>
              <c:strCache>
                <c:ptCount val="5"/>
                <c:pt idx="0">
                  <c:v>H28</c:v>
                </c:pt>
                <c:pt idx="1">
                  <c:v>H27</c:v>
                </c:pt>
                <c:pt idx="2">
                  <c:v>H26</c:v>
                </c:pt>
                <c:pt idx="3">
                  <c:v>H25</c:v>
                </c:pt>
                <c:pt idx="4">
                  <c:v>H24</c:v>
                </c:pt>
              </c:strCache>
            </c:strRef>
          </c:cat>
          <c:val>
            <c:numRef>
              <c:f>(グラフ!$AQ$4,グラフ!$AS$4,グラフ!$AU$4,グラフ!$AW$4,グラフ!$AY$4)</c:f>
              <c:numCache>
                <c:formatCode>General</c:formatCode>
                <c:ptCount val="5"/>
                <c:pt idx="0">
                  <c:v>79</c:v>
                </c:pt>
                <c:pt idx="1">
                  <c:v>94</c:v>
                </c:pt>
                <c:pt idx="2">
                  <c:v>111</c:v>
                </c:pt>
                <c:pt idx="3">
                  <c:v>213</c:v>
                </c:pt>
                <c:pt idx="4">
                  <c:v>491</c:v>
                </c:pt>
              </c:numCache>
            </c:numRef>
          </c:val>
        </c:ser>
        <c:dLbls>
          <c:showLegendKey val="0"/>
          <c:showVal val="0"/>
          <c:showCatName val="0"/>
          <c:showSerName val="0"/>
          <c:showPercent val="0"/>
          <c:showBubbleSize val="0"/>
        </c:dLbls>
        <c:gapWidth val="75"/>
        <c:overlap val="100"/>
        <c:axId val="43565440"/>
        <c:axId val="43566976"/>
      </c:barChart>
      <c:catAx>
        <c:axId val="43565440"/>
        <c:scaling>
          <c:orientation val="minMax"/>
        </c:scaling>
        <c:delete val="0"/>
        <c:axPos val="l"/>
        <c:majorTickMark val="none"/>
        <c:minorTickMark val="none"/>
        <c:tickLblPos val="nextTo"/>
        <c:crossAx val="43566976"/>
        <c:crosses val="autoZero"/>
        <c:auto val="1"/>
        <c:lblAlgn val="ctr"/>
        <c:lblOffset val="100"/>
        <c:noMultiLvlLbl val="0"/>
      </c:catAx>
      <c:valAx>
        <c:axId val="43566976"/>
        <c:scaling>
          <c:orientation val="minMax"/>
        </c:scaling>
        <c:delete val="0"/>
        <c:axPos val="b"/>
        <c:majorGridlines/>
        <c:numFmt formatCode="General" sourceLinked="1"/>
        <c:majorTickMark val="none"/>
        <c:minorTickMark val="none"/>
        <c:tickLblPos val="nextTo"/>
        <c:spPr>
          <a:ln w="9525">
            <a:noFill/>
          </a:ln>
        </c:spPr>
        <c:crossAx val="4356544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　内訳割合（％）</a:t>
            </a:r>
          </a:p>
        </c:rich>
      </c:tx>
      <c:layout/>
      <c:overlay val="0"/>
    </c:title>
    <c:autoTitleDeleted val="0"/>
    <c:plotArea>
      <c:layout/>
      <c:barChart>
        <c:barDir val="bar"/>
        <c:grouping val="percentStacked"/>
        <c:varyColors val="0"/>
        <c:ser>
          <c:idx val="0"/>
          <c:order val="0"/>
          <c:tx>
            <c:strRef>
              <c:f>グラフ!$AP$3</c:f>
              <c:strCache>
                <c:ptCount val="1"/>
                <c:pt idx="0">
                  <c:v>リピート</c:v>
                </c:pt>
              </c:strCache>
            </c:strRef>
          </c:tx>
          <c:invertIfNegative val="0"/>
          <c:dLbls>
            <c:dLbl>
              <c:idx val="4"/>
              <c:layout>
                <c:manualLayout>
                  <c:x val="3.0555555555555582E-2"/>
                  <c:y val="-2.31729074773316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(グラフ!$AR$2,グラフ!$AT$2,グラフ!$AV$2,グラフ!$AX$2,グラフ!$AZ$2)</c:f>
              <c:strCache>
                <c:ptCount val="5"/>
                <c:pt idx="0">
                  <c:v>H28</c:v>
                </c:pt>
                <c:pt idx="1">
                  <c:v>H27</c:v>
                </c:pt>
                <c:pt idx="2">
                  <c:v>H26</c:v>
                </c:pt>
                <c:pt idx="3">
                  <c:v>H25</c:v>
                </c:pt>
                <c:pt idx="4">
                  <c:v>H24</c:v>
                </c:pt>
              </c:strCache>
            </c:strRef>
          </c:cat>
          <c:val>
            <c:numRef>
              <c:f>(グラフ!$AR$3,グラフ!$AT$3,グラフ!$AV$3,グラフ!$AX$3,グラフ!$AZ$3)</c:f>
              <c:numCache>
                <c:formatCode>0.0%</c:formatCode>
                <c:ptCount val="5"/>
                <c:pt idx="0">
                  <c:v>0.85037878787878785</c:v>
                </c:pt>
                <c:pt idx="1">
                  <c:v>0.81532416502946958</c:v>
                </c:pt>
                <c:pt idx="2">
                  <c:v>0.76532769556025371</c:v>
                </c:pt>
                <c:pt idx="3">
                  <c:v>0.54968287526427062</c:v>
                </c:pt>
                <c:pt idx="4">
                  <c:v>0</c:v>
                </c:pt>
              </c:numCache>
            </c:numRef>
          </c:val>
        </c:ser>
        <c:ser>
          <c:idx val="1"/>
          <c:order val="1"/>
          <c:tx>
            <c:strRef>
              <c:f>グラフ!$AP$4</c:f>
              <c:strCache>
                <c:ptCount val="1"/>
                <c:pt idx="0">
                  <c:v>初参加</c:v>
                </c:pt>
              </c:strCache>
            </c:strRef>
          </c:tx>
          <c:invertIfNegative val="0"/>
          <c:dLbls>
            <c:txPr>
              <a:bodyPr/>
              <a:lstStyle/>
              <a:p>
                <a:pPr>
                  <a:defRPr b="1">
                    <a:solidFill>
                      <a:schemeClr val="bg1"/>
                    </a:solidFill>
                  </a:defRPr>
                </a:pPr>
                <a:endParaRPr lang="ja-JP"/>
              </a:p>
            </c:txPr>
            <c:showLegendKey val="0"/>
            <c:showVal val="1"/>
            <c:showCatName val="0"/>
            <c:showSerName val="0"/>
            <c:showPercent val="0"/>
            <c:showBubbleSize val="0"/>
            <c:showLeaderLines val="0"/>
          </c:dLbls>
          <c:cat>
            <c:strRef>
              <c:f>(グラフ!$AR$2,グラフ!$AT$2,グラフ!$AV$2,グラフ!$AX$2,グラフ!$AZ$2)</c:f>
              <c:strCache>
                <c:ptCount val="5"/>
                <c:pt idx="0">
                  <c:v>H28</c:v>
                </c:pt>
                <c:pt idx="1">
                  <c:v>H27</c:v>
                </c:pt>
                <c:pt idx="2">
                  <c:v>H26</c:v>
                </c:pt>
                <c:pt idx="3">
                  <c:v>H25</c:v>
                </c:pt>
                <c:pt idx="4">
                  <c:v>H24</c:v>
                </c:pt>
              </c:strCache>
            </c:strRef>
          </c:cat>
          <c:val>
            <c:numRef>
              <c:f>(グラフ!$AR$4,グラフ!$AT$4,グラフ!$AV$4,グラフ!$AX$4,グラフ!$AZ$4)</c:f>
              <c:numCache>
                <c:formatCode>0.0%</c:formatCode>
                <c:ptCount val="5"/>
                <c:pt idx="0">
                  <c:v>0.14962121212121213</c:v>
                </c:pt>
                <c:pt idx="1">
                  <c:v>0.18467583497053044</c:v>
                </c:pt>
                <c:pt idx="2">
                  <c:v>0.23467230443974629</c:v>
                </c:pt>
                <c:pt idx="3">
                  <c:v>0.45031712473572938</c:v>
                </c:pt>
                <c:pt idx="4">
                  <c:v>1</c:v>
                </c:pt>
              </c:numCache>
            </c:numRef>
          </c:val>
        </c:ser>
        <c:dLbls>
          <c:showLegendKey val="0"/>
          <c:showVal val="0"/>
          <c:showCatName val="0"/>
          <c:showSerName val="0"/>
          <c:showPercent val="0"/>
          <c:showBubbleSize val="0"/>
        </c:dLbls>
        <c:gapWidth val="75"/>
        <c:overlap val="100"/>
        <c:axId val="43863424"/>
        <c:axId val="43869312"/>
      </c:barChart>
      <c:catAx>
        <c:axId val="43863424"/>
        <c:scaling>
          <c:orientation val="minMax"/>
        </c:scaling>
        <c:delete val="0"/>
        <c:axPos val="l"/>
        <c:majorTickMark val="none"/>
        <c:minorTickMark val="none"/>
        <c:tickLblPos val="nextTo"/>
        <c:crossAx val="43869312"/>
        <c:crosses val="autoZero"/>
        <c:auto val="1"/>
        <c:lblAlgn val="ctr"/>
        <c:lblOffset val="100"/>
        <c:noMultiLvlLbl val="0"/>
      </c:catAx>
      <c:valAx>
        <c:axId val="43869312"/>
        <c:scaling>
          <c:orientation val="minMax"/>
        </c:scaling>
        <c:delete val="0"/>
        <c:axPos val="b"/>
        <c:majorGridlines/>
        <c:numFmt formatCode="0%" sourceLinked="1"/>
        <c:majorTickMark val="none"/>
        <c:minorTickMark val="none"/>
        <c:tickLblPos val="nextTo"/>
        <c:spPr>
          <a:ln w="9525">
            <a:noFill/>
          </a:ln>
        </c:spPr>
        <c:crossAx val="4386342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2017/5/1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2017/5/1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2017/5/1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2017/5/1</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193970" y="2180040"/>
            <a:ext cx="9144000" cy="280076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a:t>
            </a:r>
            <a:r>
              <a:rPr lang="ja-JP" altLang="en-US" sz="4800" dirty="0" smtClean="0">
                <a:solidFill>
                  <a:srgbClr val="000000"/>
                </a:solidFill>
                <a:latin typeface="Calibri" pitchFamily="34" charset="0"/>
              </a:rPr>
              <a:t>認定における地域間</a:t>
            </a:r>
            <a:endParaRPr lang="en-US" altLang="ja-JP" sz="4800" dirty="0" smtClean="0">
              <a:solidFill>
                <a:srgbClr val="000000"/>
              </a:solidFill>
              <a:latin typeface="Calibri" pitchFamily="34" charset="0"/>
            </a:endParaRPr>
          </a:p>
          <a:p>
            <a:pPr algn="ctr"/>
            <a:r>
              <a:rPr lang="ja-JP" altLang="en-US" sz="4800" dirty="0">
                <a:solidFill>
                  <a:srgbClr val="000000"/>
                </a:solidFill>
                <a:latin typeface="Calibri" pitchFamily="34" charset="0"/>
              </a:rPr>
              <a:t>　</a:t>
            </a:r>
            <a:r>
              <a:rPr lang="ja-JP" altLang="en-US" sz="4800" dirty="0" smtClean="0">
                <a:solidFill>
                  <a:srgbClr val="000000"/>
                </a:solidFill>
                <a:latin typeface="Calibri" pitchFamily="34" charset="0"/>
              </a:rPr>
              <a:t>　</a:t>
            </a:r>
            <a:r>
              <a:rPr lang="ja-JP" altLang="en-US" sz="4800" dirty="0" smtClean="0">
                <a:solidFill>
                  <a:srgbClr val="000000"/>
                </a:solidFill>
                <a:latin typeface="Calibri" pitchFamily="34" charset="0"/>
              </a:rPr>
              <a:t>格差と要介護認定適正化事業</a:t>
            </a:r>
            <a:endParaRPr lang="en-US" altLang="ja-JP" sz="4000" dirty="0">
              <a:solidFill>
                <a:srgbClr val="000000"/>
              </a:solidFill>
              <a:latin typeface="Calibri" pitchFamily="34" charset="0"/>
            </a:endParaRPr>
          </a:p>
          <a:p>
            <a:pPr algn="ctr"/>
            <a:r>
              <a:rPr lang="ja-JP" altLang="en-US" sz="4000" dirty="0" smtClean="0">
                <a:solidFill>
                  <a:srgbClr val="000000"/>
                </a:solidFill>
                <a:latin typeface="Calibri" pitchFamily="34" charset="0"/>
              </a:rPr>
              <a:t>　　</a:t>
            </a:r>
            <a:r>
              <a:rPr lang="ja-JP" altLang="en-US" sz="4000" dirty="0" smtClean="0">
                <a:solidFill>
                  <a:srgbClr val="000000"/>
                </a:solidFill>
                <a:latin typeface="Calibri" pitchFamily="34" charset="0"/>
              </a:rPr>
              <a:t>（要介護認定適正化事業の概要）</a:t>
            </a:r>
            <a:endParaRPr lang="en-US" altLang="ja-JP" sz="4000" dirty="0" smtClean="0">
              <a:solidFill>
                <a:srgbClr val="000000"/>
              </a:solidFill>
              <a:latin typeface="Calibri" pitchFamily="34" charset="0"/>
            </a:endParaRPr>
          </a:p>
          <a:p>
            <a:pPr algn="ctr"/>
            <a:endParaRPr lang="en-US" altLang="ja-JP" sz="40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業務分析データとは</a:t>
            </a:r>
          </a:p>
        </p:txBody>
      </p:sp>
      <p:sp>
        <p:nvSpPr>
          <p:cNvPr id="4" name="正方形/長方形 3"/>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自身の状況を把握し、自ら適正化に向けた課題を把握するため</a:t>
            </a:r>
            <a:r>
              <a:rPr lang="ja-JP" altLang="en-US" sz="1600" dirty="0" smtClean="0"/>
              <a:t>の客観的な情報を提供することにある。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29</a:t>
            </a:r>
            <a:r>
              <a:rPr lang="ja-JP" altLang="en-US" sz="1600" dirty="0" smtClean="0"/>
              <a:t>年度も、</a:t>
            </a:r>
            <a:r>
              <a:rPr lang="en-US" altLang="ja-JP" sz="1600" dirty="0" smtClean="0"/>
              <a:t>9</a:t>
            </a:r>
            <a:r>
              <a:rPr lang="ja-JP" altLang="en-US" sz="1600" dirty="0" smtClean="0"/>
              <a:t>月末と</a:t>
            </a:r>
            <a:r>
              <a:rPr lang="en-US" altLang="ja-JP" sz="1600" dirty="0" smtClean="0"/>
              <a:t>3</a:t>
            </a:r>
            <a:r>
              <a:rPr lang="ja-JP" altLang="en-US" sz="1600" dirty="0" smtClean="0"/>
              <a:t>月末に、エクセルデータにて提供予定（</a:t>
            </a:r>
            <a:r>
              <a:rPr lang="en-US" altLang="ja-JP" sz="1600" dirty="0" smtClean="0"/>
              <a:t>HP</a:t>
            </a:r>
            <a:r>
              <a:rPr lang="ja-JP" altLang="en-US" sz="1600" dirty="0" smtClean="0"/>
              <a:t>から各自ダウンロード）。</a:t>
            </a:r>
            <a:endParaRPr lang="en-US" altLang="ja-JP" sz="1600" dirty="0" smtClean="0"/>
          </a:p>
        </p:txBody>
      </p:sp>
      <p:sp>
        <p:nvSpPr>
          <p:cNvPr id="14" name="正方形/長方形 13"/>
          <p:cNvSpPr/>
          <p:nvPr/>
        </p:nvSpPr>
        <p:spPr bwMode="auto">
          <a:xfrm>
            <a:off x="4483264" y="2481567"/>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正方形/長方形 14"/>
          <p:cNvSpPr/>
          <p:nvPr/>
        </p:nvSpPr>
        <p:spPr bwMode="auto">
          <a:xfrm>
            <a:off x="393250" y="2483141"/>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7" name="AutoShape 214"/>
          <p:cNvSpPr>
            <a:spLocks noChangeArrowheads="1"/>
          </p:cNvSpPr>
          <p:nvPr/>
        </p:nvSpPr>
        <p:spPr bwMode="auto">
          <a:xfrm>
            <a:off x="721318" y="230203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提供するデータのイメージ①</a:t>
            </a:r>
            <a:endParaRPr lang="ja-JP" altLang="en-US" sz="1400" dirty="0">
              <a:solidFill>
                <a:srgbClr val="FFFFFF"/>
              </a:solidFill>
              <a:ea typeface="HGP創英角ｺﾞｼｯｸUB" pitchFamily="50" charset="-128"/>
            </a:endParaRPr>
          </a:p>
        </p:txBody>
      </p:sp>
      <p:sp>
        <p:nvSpPr>
          <p:cNvPr id="18" name="AutoShape 214"/>
          <p:cNvSpPr>
            <a:spLocks noChangeArrowheads="1"/>
          </p:cNvSpPr>
          <p:nvPr/>
        </p:nvSpPr>
        <p:spPr bwMode="auto">
          <a:xfrm>
            <a:off x="4772778" y="230154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提供するデータのイメージ②</a:t>
            </a:r>
            <a:endParaRPr lang="ja-JP" altLang="en-US" sz="1400" dirty="0">
              <a:solidFill>
                <a:srgbClr val="FFFFFF"/>
              </a:solidFill>
              <a:ea typeface="HGP創英角ｺﾞｼｯｸUB" pitchFamily="50" charset="-128"/>
            </a:endParaRPr>
          </a:p>
        </p:txBody>
      </p:sp>
      <p:grpSp>
        <p:nvGrpSpPr>
          <p:cNvPr id="2" name="グループ化 78"/>
          <p:cNvGrpSpPr/>
          <p:nvPr/>
        </p:nvGrpSpPr>
        <p:grpSpPr>
          <a:xfrm>
            <a:off x="507579" y="2694014"/>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212259"/>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50" name="Text Box 45"/>
          <p:cNvSpPr txBox="1">
            <a:spLocks noChangeArrowheads="1"/>
          </p:cNvSpPr>
          <p:nvPr/>
        </p:nvSpPr>
        <p:spPr bwMode="auto">
          <a:xfrm>
            <a:off x="468572" y="5367220"/>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ea typeface="HG丸ｺﾞｼｯｸM-PRO" pitchFamily="50" charset="-128"/>
              </a:rPr>
              <a:t>自治体の基礎情報、事務データ、調査項目データ、審査判定データといった</a:t>
            </a:r>
            <a:r>
              <a:rPr kumimoji="0" lang="ja-JP" altLang="en-US" sz="1400" b="1" dirty="0" smtClean="0">
                <a:solidFill>
                  <a:srgbClr val="FF0000"/>
                </a:solidFill>
                <a:ea typeface="HG丸ｺﾞｼｯｸM-PRO" pitchFamily="50" charset="-128"/>
              </a:rPr>
              <a:t>項目</a:t>
            </a:r>
            <a:r>
              <a:rPr kumimoji="0" lang="ja-JP" altLang="en-US" sz="1400" b="1" dirty="0">
                <a:solidFill>
                  <a:srgbClr val="FF0000"/>
                </a:solidFill>
                <a:ea typeface="HG丸ｺﾞｼｯｸM-PRO" pitchFamily="50" charset="-128"/>
              </a:rPr>
              <a:t>別</a:t>
            </a:r>
            <a:r>
              <a:rPr kumimoji="0" lang="ja-JP" altLang="en-US" sz="1400" b="1" dirty="0" smtClean="0">
                <a:solidFill>
                  <a:srgbClr val="FF0000"/>
                </a:solidFill>
                <a:ea typeface="HG丸ｺﾞｼｯｸM-PRO" pitchFamily="50" charset="-128"/>
              </a:rPr>
              <a:t>に分けて</a:t>
            </a:r>
            <a:r>
              <a:rPr kumimoji="0" lang="ja-JP" altLang="en-US" sz="1400" b="1" dirty="0" smtClean="0">
                <a:solidFill>
                  <a:srgbClr val="000000"/>
                </a:solidFill>
                <a:ea typeface="HG丸ｺﾞｼｯｸM-PRO" pitchFamily="50" charset="-128"/>
              </a:rPr>
              <a:t>、エクセルシートを提供</a:t>
            </a:r>
            <a:endParaRPr kumimoji="0" lang="ja-JP" altLang="en-US" sz="140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838700"/>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981325"/>
            <a:ext cx="3430099" cy="1664741"/>
          </a:xfrm>
          <a:prstGeom prst="rect">
            <a:avLst/>
          </a:prstGeom>
          <a:noFill/>
          <a:ln w="9525">
            <a:noFill/>
            <a:miter lim="800000"/>
            <a:headEnd/>
            <a:tailEnd/>
          </a:ln>
          <a:effectLst/>
        </p:spPr>
      </p:pic>
      <p:sp>
        <p:nvSpPr>
          <p:cNvPr id="55" name="テキスト ボックス 54"/>
          <p:cNvSpPr txBox="1"/>
          <p:nvPr/>
        </p:nvSpPr>
        <p:spPr>
          <a:xfrm>
            <a:off x="4619625" y="2724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選択率のばらつき状況を示す「箱</a:t>
            </a:r>
            <a:r>
              <a:rPr kumimoji="1" lang="ja-JP" altLang="en-US" sz="1000" b="1" dirty="0" err="1" smtClean="0">
                <a:solidFill>
                  <a:schemeClr val="bg1"/>
                </a:solidFill>
                <a:latin typeface="ＭＳ Ｐゴシック" pitchFamily="50" charset="-128"/>
              </a:rPr>
              <a:t>ひげ</a:t>
            </a:r>
            <a:r>
              <a:rPr kumimoji="1" lang="ja-JP" altLang="en-US" sz="1000" b="1" dirty="0" smtClean="0">
                <a:solidFill>
                  <a:schemeClr val="bg1"/>
                </a:solidFill>
                <a:latin typeface="ＭＳ Ｐゴシック" pitchFamily="50" charset="-128"/>
              </a:rPr>
              <a:t>図」　　例示）</a:t>
            </a:r>
            <a:r>
              <a:rPr kumimoji="1" lang="en-US" altLang="ja-JP" sz="1000" b="1" dirty="0" smtClean="0">
                <a:solidFill>
                  <a:schemeClr val="bg1"/>
                </a:solidFill>
                <a:latin typeface="ＭＳ Ｐゴシック" pitchFamily="50" charset="-128"/>
              </a:rPr>
              <a:t>2-2.</a:t>
            </a:r>
            <a:r>
              <a:rPr kumimoji="1" lang="ja-JP" altLang="en-US" sz="1000" b="1" dirty="0" smtClean="0">
                <a:solidFill>
                  <a:schemeClr val="bg1"/>
                </a:solidFill>
                <a:latin typeface="ＭＳ Ｐゴシック" pitchFamily="50" charset="-128"/>
              </a:rPr>
              <a:t>移動</a:t>
            </a:r>
            <a:endParaRPr kumimoji="1" lang="ja-JP" altLang="en-US" sz="1000" b="1" dirty="0">
              <a:solidFill>
                <a:schemeClr val="bg1"/>
              </a:solidFill>
              <a:latin typeface="ＭＳ Ｐゴシック" pitchFamily="50" charset="-128"/>
            </a:endParaRPr>
          </a:p>
        </p:txBody>
      </p:sp>
      <p:sp>
        <p:nvSpPr>
          <p:cNvPr id="56" name="テキスト ボックス 55"/>
          <p:cNvSpPr txBox="1"/>
          <p:nvPr/>
        </p:nvSpPr>
        <p:spPr>
          <a:xfrm>
            <a:off x="4619625" y="4629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自治体の分布を示す「ヒストグラム」　例示）申請から認定までの期間</a:t>
            </a:r>
            <a:endParaRPr kumimoji="1" lang="ja-JP" altLang="en-US" sz="1000" b="1" dirty="0">
              <a:solidFill>
                <a:schemeClr val="bg1"/>
              </a:solidFill>
              <a:latin typeface="ＭＳ Ｐゴシック" pitchFamily="50" charset="-128"/>
            </a:endParaRPr>
          </a:p>
        </p:txBody>
      </p:sp>
      <p:sp>
        <p:nvSpPr>
          <p:cNvPr id="44" name="AutoShape 115"/>
          <p:cNvSpPr>
            <a:spLocks noChangeArrowheads="1"/>
          </p:cNvSpPr>
          <p:nvPr/>
        </p:nvSpPr>
        <p:spPr bwMode="auto">
          <a:xfrm>
            <a:off x="3545839" y="2952751"/>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5" name="テキスト ボックス 44"/>
          <p:cNvSpPr txBox="1"/>
          <p:nvPr/>
        </p:nvSpPr>
        <p:spPr>
          <a:xfrm>
            <a:off x="3739060" y="3092745"/>
            <a:ext cx="1832400" cy="1169551"/>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各調査項目の選択</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a:t>
            </a:r>
            <a:r>
              <a:rPr kumimoji="0" lang="ja-JP" altLang="en-US" sz="1400" b="1" dirty="0" smtClean="0">
                <a:solidFill>
                  <a:srgbClr val="FF0000"/>
                </a:solidFill>
                <a:ea typeface="HG丸ｺﾞｼｯｸM-PRO" pitchFamily="50" charset="-128"/>
              </a:rPr>
              <a:t>ばらつき状況</a:t>
            </a:r>
            <a:r>
              <a:rPr kumimoji="0" lang="ja-JP" altLang="en-US" sz="1400" b="1" dirty="0" smtClean="0">
                <a:solidFill>
                  <a:srgbClr val="000000"/>
                </a:solidFill>
                <a:ea typeface="HG丸ｺﾞｼｯｸM-PRO" pitchFamily="50" charset="-128"/>
              </a:rPr>
              <a:t>と、自治体の選択状況を示す「箱</a:t>
            </a:r>
            <a:r>
              <a:rPr kumimoji="0" lang="ja-JP" altLang="en-US" sz="1400" b="1" dirty="0" err="1" smtClean="0">
                <a:solidFill>
                  <a:srgbClr val="000000"/>
                </a:solidFill>
                <a:ea typeface="HG丸ｺﾞｼｯｸM-PRO" pitchFamily="50" charset="-128"/>
              </a:rPr>
              <a:t>ひげ</a:t>
            </a:r>
            <a:r>
              <a:rPr kumimoji="0" lang="ja-JP" altLang="en-US" sz="1400" b="1" dirty="0" smtClean="0">
                <a:solidFill>
                  <a:srgbClr val="000000"/>
                </a:solidFill>
                <a:ea typeface="HG丸ｺﾞｼｯｸM-PRO" pitchFamily="50" charset="-128"/>
              </a:rPr>
              <a:t>図」</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の提供</a:t>
            </a:r>
            <a:endParaRPr kumimoji="0" lang="ja-JP" altLang="en-US" sz="1400" b="1" dirty="0">
              <a:solidFill>
                <a:srgbClr val="000000"/>
              </a:solidFill>
              <a:ea typeface="HG丸ｺﾞｼｯｸM-PRO" pitchFamily="50" charset="-128"/>
            </a:endParaRPr>
          </a:p>
        </p:txBody>
      </p:sp>
      <p:sp>
        <p:nvSpPr>
          <p:cNvPr id="46" name="AutoShape 115"/>
          <p:cNvSpPr>
            <a:spLocks noChangeArrowheads="1"/>
          </p:cNvSpPr>
          <p:nvPr/>
        </p:nvSpPr>
        <p:spPr bwMode="auto">
          <a:xfrm>
            <a:off x="3615061" y="4893045"/>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750307" y="5047033"/>
            <a:ext cx="1693563" cy="954107"/>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全国自治体の</a:t>
            </a:r>
            <a:r>
              <a:rPr kumimoji="0" lang="ja-JP" altLang="en-US" sz="1400" b="1" dirty="0" smtClean="0">
                <a:solidFill>
                  <a:srgbClr val="FF0000"/>
                </a:solidFill>
                <a:ea typeface="HG丸ｺﾞｼｯｸM-PRO" pitchFamily="50" charset="-128"/>
              </a:rPr>
              <a:t>分布状況</a:t>
            </a:r>
            <a:r>
              <a:rPr kumimoji="0" lang="ja-JP" altLang="en-US" sz="1400" b="1" dirty="0" smtClean="0">
                <a:solidFill>
                  <a:srgbClr val="000000"/>
                </a:solidFill>
                <a:ea typeface="HG丸ｺﾞｼｯｸM-PRO" pitchFamily="50" charset="-128"/>
              </a:rPr>
              <a:t>と自治体の位置を示す「ヒストグラム」の提供</a:t>
            </a:r>
            <a:endParaRPr kumimoji="0" lang="ja-JP" altLang="en-US" sz="1400" b="1"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都道府県に提供する情報</a:t>
            </a:r>
          </a:p>
        </p:txBody>
      </p:sp>
      <p:sp>
        <p:nvSpPr>
          <p:cNvPr id="43" name="正方形/長方形 42"/>
          <p:cNvSpPr/>
          <p:nvPr/>
        </p:nvSpPr>
        <p:spPr bwMode="auto">
          <a:xfrm>
            <a:off x="5351206" y="2407857"/>
            <a:ext cx="363640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50" name="Picture 2"/>
          <p:cNvPicPr>
            <a:picLocks noChangeAspect="1" noChangeArrowheads="1"/>
          </p:cNvPicPr>
          <p:nvPr/>
        </p:nvPicPr>
        <p:blipFill>
          <a:blip r:embed="rId3" cstate="print"/>
          <a:srcRect/>
          <a:stretch>
            <a:fillRect/>
          </a:stretch>
        </p:blipFill>
        <p:spPr bwMode="auto">
          <a:xfrm>
            <a:off x="5531226" y="2659727"/>
            <a:ext cx="3261392" cy="3729033"/>
          </a:xfrm>
          <a:prstGeom prst="rect">
            <a:avLst/>
          </a:prstGeom>
          <a:noFill/>
          <a:ln w="9525">
            <a:noFill/>
            <a:miter lim="800000"/>
            <a:headEnd/>
            <a:tailEnd/>
          </a:ln>
          <a:effectLst/>
        </p:spPr>
      </p:pic>
      <p:sp>
        <p:nvSpPr>
          <p:cNvPr id="51" name="正方形/長方形 50"/>
          <p:cNvSpPr/>
          <p:nvPr/>
        </p:nvSpPr>
        <p:spPr bwMode="auto">
          <a:xfrm>
            <a:off x="130626" y="2407857"/>
            <a:ext cx="5040560"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2" name="Rectangle 109"/>
          <p:cNvSpPr>
            <a:spLocks noChangeArrowheads="1"/>
          </p:cNvSpPr>
          <p:nvPr/>
        </p:nvSpPr>
        <p:spPr bwMode="auto">
          <a:xfrm>
            <a:off x="274642" y="2839904"/>
            <a:ext cx="4716524" cy="3492388"/>
          </a:xfrm>
          <a:prstGeom prst="rect">
            <a:avLst/>
          </a:pr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3" name="AutoShape 110"/>
          <p:cNvSpPr>
            <a:spLocks noChangeArrowheads="1"/>
          </p:cNvSpPr>
          <p:nvPr/>
        </p:nvSpPr>
        <p:spPr bwMode="auto">
          <a:xfrm rot="10800000">
            <a:off x="437492" y="2596970"/>
            <a:ext cx="2510425" cy="231789"/>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4" name="Text Box 111"/>
          <p:cNvSpPr txBox="1">
            <a:spLocks noChangeArrowheads="1"/>
          </p:cNvSpPr>
          <p:nvPr/>
        </p:nvSpPr>
        <p:spPr bwMode="auto">
          <a:xfrm>
            <a:off x="490666" y="2595306"/>
            <a:ext cx="2433255" cy="233014"/>
          </a:xfrm>
          <a:prstGeom prst="rect">
            <a:avLst/>
          </a:prstGeom>
          <a:noFill/>
          <a:ln w="12700" algn="ctr">
            <a:noFill/>
            <a:miter lim="800000"/>
            <a:headEnd/>
            <a:tailEnd type="none" w="lg" len="lg"/>
          </a:ln>
        </p:spPr>
        <p:txBody>
          <a:bodyPr wrap="square" lIns="90000" tIns="46800" rIns="90000" bIns="46800">
            <a:spAutoFit/>
          </a:bodyPr>
          <a:lstStyle/>
          <a:p>
            <a:r>
              <a:rPr lang="ja-JP" altLang="en-US" sz="900" dirty="0" smtClean="0">
                <a:solidFill>
                  <a:srgbClr val="000000"/>
                </a:solidFill>
                <a:latin typeface="HGP創英角ｺﾞｼｯｸUB" pitchFamily="50" charset="-128"/>
                <a:ea typeface="HGP創英角ｺﾞｼｯｸUB" pitchFamily="50" charset="-128"/>
              </a:rPr>
              <a:t>シート全体のイメージ</a:t>
            </a:r>
            <a:endParaRPr lang="ja-JP" altLang="en-US" sz="900" dirty="0">
              <a:solidFill>
                <a:srgbClr val="000000"/>
              </a:solidFill>
              <a:latin typeface="HGP創英角ｺﾞｼｯｸUB" pitchFamily="50" charset="-128"/>
              <a:ea typeface="HGP創英角ｺﾞｼｯｸUB" pitchFamily="50" charset="-128"/>
            </a:endParaRPr>
          </a:p>
        </p:txBody>
      </p:sp>
      <p:sp>
        <p:nvSpPr>
          <p:cNvPr id="55" name="AutoShape 214"/>
          <p:cNvSpPr>
            <a:spLocks noChangeArrowheads="1"/>
          </p:cNvSpPr>
          <p:nvPr/>
        </p:nvSpPr>
        <p:spPr bwMode="auto">
          <a:xfrm>
            <a:off x="274641" y="2229933"/>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「都道府県別自治体データ一覧」のイメージ</a:t>
            </a:r>
            <a:endParaRPr lang="ja-JP" altLang="en-US" sz="1400" dirty="0">
              <a:solidFill>
                <a:srgbClr val="FFFFFF"/>
              </a:solidFill>
              <a:ea typeface="HGP創英角ｺﾞｼｯｸUB" pitchFamily="50" charset="-128"/>
            </a:endParaRPr>
          </a:p>
        </p:txBody>
      </p:sp>
      <p:pic>
        <p:nvPicPr>
          <p:cNvPr id="56" name="Picture 8"/>
          <p:cNvPicPr>
            <a:picLocks noChangeAspect="1" noChangeArrowheads="1"/>
          </p:cNvPicPr>
          <p:nvPr/>
        </p:nvPicPr>
        <p:blipFill>
          <a:blip r:embed="rId4" cstate="print"/>
          <a:srcRect/>
          <a:stretch>
            <a:fillRect/>
          </a:stretch>
        </p:blipFill>
        <p:spPr bwMode="auto">
          <a:xfrm>
            <a:off x="393258" y="2916104"/>
            <a:ext cx="2268252" cy="2321195"/>
          </a:xfrm>
          <a:prstGeom prst="rect">
            <a:avLst/>
          </a:prstGeom>
          <a:noFill/>
          <a:ln w="9525">
            <a:noFill/>
            <a:miter lim="800000"/>
            <a:headEnd/>
            <a:tailEnd/>
          </a:ln>
          <a:effectLst/>
        </p:spPr>
      </p:pic>
      <p:pic>
        <p:nvPicPr>
          <p:cNvPr id="57" name="Picture 2"/>
          <p:cNvPicPr>
            <a:picLocks noChangeAspect="1" noChangeArrowheads="1"/>
          </p:cNvPicPr>
          <p:nvPr/>
        </p:nvPicPr>
        <p:blipFill>
          <a:blip r:embed="rId5" cstate="print"/>
          <a:srcRect/>
          <a:stretch>
            <a:fillRect/>
          </a:stretch>
        </p:blipFill>
        <p:spPr bwMode="auto">
          <a:xfrm>
            <a:off x="2697515" y="2939409"/>
            <a:ext cx="2167804" cy="3348372"/>
          </a:xfrm>
          <a:prstGeom prst="rect">
            <a:avLst/>
          </a:prstGeom>
          <a:noFill/>
          <a:ln w="9525">
            <a:noFill/>
            <a:miter lim="800000"/>
            <a:headEnd/>
            <a:tailEnd/>
          </a:ln>
          <a:effectLst/>
        </p:spPr>
      </p:pic>
      <p:cxnSp>
        <p:nvCxnSpPr>
          <p:cNvPr id="62" name="直線矢印コネクタ 61"/>
          <p:cNvCxnSpPr/>
          <p:nvPr/>
        </p:nvCxnSpPr>
        <p:spPr bwMode="auto">
          <a:xfrm>
            <a:off x="3288498" y="3407460"/>
            <a:ext cx="0" cy="259200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3" name="AutoShape 214"/>
          <p:cNvSpPr>
            <a:spLocks noChangeArrowheads="1"/>
          </p:cNvSpPr>
          <p:nvPr/>
        </p:nvSpPr>
        <p:spPr bwMode="auto">
          <a:xfrm>
            <a:off x="5423213" y="2229933"/>
            <a:ext cx="347623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「はずれ値を示す自治体リスト」のイメージ</a:t>
            </a:r>
            <a:endParaRPr lang="ja-JP" altLang="en-US" sz="1400" dirty="0">
              <a:solidFill>
                <a:srgbClr val="FFFFFF"/>
              </a:solidFill>
              <a:ea typeface="HGP創英角ｺﾞｼｯｸUB" pitchFamily="50" charset="-128"/>
            </a:endParaRPr>
          </a:p>
        </p:txBody>
      </p:sp>
      <p:sp>
        <p:nvSpPr>
          <p:cNvPr id="64" name="AutoShape 115"/>
          <p:cNvSpPr>
            <a:spLocks noChangeArrowheads="1"/>
          </p:cNvSpPr>
          <p:nvPr/>
        </p:nvSpPr>
        <p:spPr bwMode="auto">
          <a:xfrm>
            <a:off x="3979235" y="4412512"/>
            <a:ext cx="2243470" cy="2009553"/>
          </a:xfrm>
          <a:prstGeom prst="wedgeEllipseCallout">
            <a:avLst>
              <a:gd name="adj1" fmla="val 77437"/>
              <a:gd name="adj2" fmla="val -57434"/>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5" name="Text Box 45"/>
          <p:cNvSpPr txBox="1">
            <a:spLocks noChangeArrowheads="1"/>
          </p:cNvSpPr>
          <p:nvPr/>
        </p:nvSpPr>
        <p:spPr bwMode="auto">
          <a:xfrm>
            <a:off x="4199021" y="4628172"/>
            <a:ext cx="1800200" cy="1602619"/>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latin typeface="HG丸ｺﾞｼｯｸM-PRO" pitchFamily="50" charset="-128"/>
                <a:ea typeface="HG丸ｺﾞｼｯｸM-PRO" pitchFamily="50" charset="-128"/>
              </a:rPr>
              <a:t>全国的にばらつきの大きい項目について、特定の選択肢の出現率が</a:t>
            </a:r>
            <a:r>
              <a:rPr lang="ja-JP" altLang="en-US" sz="1400" b="1" dirty="0" smtClean="0">
                <a:solidFill>
                  <a:srgbClr val="FF0000"/>
                </a:solidFill>
                <a:latin typeface="HG丸ｺﾞｼｯｸM-PRO" pitchFamily="50" charset="-128"/>
                <a:ea typeface="HG丸ｺﾞｼｯｸM-PRO" pitchFamily="50" charset="-128"/>
              </a:rPr>
              <a:t>全国の自治体の約</a:t>
            </a:r>
            <a:r>
              <a:rPr lang="en-US" altLang="ja-JP" sz="1400" b="1" dirty="0" smtClean="0">
                <a:solidFill>
                  <a:srgbClr val="FF0000"/>
                </a:solidFill>
                <a:latin typeface="HG丸ｺﾞｼｯｸM-PRO" pitchFamily="50" charset="-128"/>
                <a:ea typeface="HG丸ｺﾞｼｯｸM-PRO" pitchFamily="50" charset="-128"/>
              </a:rPr>
              <a:t>10%</a:t>
            </a:r>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FF0000"/>
                </a:solidFill>
                <a:latin typeface="HG丸ｺﾞｼｯｸM-PRO" pitchFamily="50" charset="-128"/>
                <a:ea typeface="HG丸ｺﾞｼｯｸM-PRO" pitchFamily="50" charset="-128"/>
              </a:rPr>
              <a:t>+/-2σ</a:t>
            </a:r>
            <a:r>
              <a:rPr lang="ja-JP" altLang="en-US"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に該当する自治体をチェック</a:t>
            </a:r>
            <a:endParaRPr lang="ja-JP" altLang="en-US" sz="1400" b="1" dirty="0">
              <a:solidFill>
                <a:srgbClr val="000000"/>
              </a:solidFill>
              <a:latin typeface="HG丸ｺﾞｼｯｸM-PRO" pitchFamily="50" charset="-128"/>
              <a:ea typeface="HG丸ｺﾞｼｯｸM-PRO" pitchFamily="50" charset="-128"/>
            </a:endParaRPr>
          </a:p>
        </p:txBody>
      </p:sp>
      <p:sp>
        <p:nvSpPr>
          <p:cNvPr id="66" name="正方形/長方形 65"/>
          <p:cNvSpPr/>
          <p:nvPr/>
        </p:nvSpPr>
        <p:spPr bwMode="auto">
          <a:xfrm>
            <a:off x="2775872" y="3089836"/>
            <a:ext cx="2088232" cy="25202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7" name="AutoShape 115"/>
          <p:cNvSpPr>
            <a:spLocks noChangeArrowheads="1"/>
          </p:cNvSpPr>
          <p:nvPr/>
        </p:nvSpPr>
        <p:spPr bwMode="auto">
          <a:xfrm>
            <a:off x="3782730" y="2413590"/>
            <a:ext cx="1735568" cy="1036936"/>
          </a:xfrm>
          <a:prstGeom prst="wedgeEllipseCallout">
            <a:avLst>
              <a:gd name="adj1" fmla="val -75255"/>
              <a:gd name="adj2" fmla="val 3172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8" name="Text Box 45"/>
          <p:cNvSpPr txBox="1">
            <a:spLocks noChangeArrowheads="1"/>
          </p:cNvSpPr>
          <p:nvPr/>
        </p:nvSpPr>
        <p:spPr bwMode="auto">
          <a:xfrm>
            <a:off x="3932166" y="2558119"/>
            <a:ext cx="1586134" cy="740845"/>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上段に「全国」と「都道府県」のデータを表示</a:t>
            </a:r>
            <a:endParaRPr lang="ja-JP" altLang="en-US" sz="1400" b="1" dirty="0">
              <a:solidFill>
                <a:srgbClr val="000000"/>
              </a:solidFill>
              <a:ea typeface="HG丸ｺﾞｼｯｸM-PRO" pitchFamily="50" charset="-128"/>
            </a:endParaRPr>
          </a:p>
        </p:txBody>
      </p:sp>
      <p:sp>
        <p:nvSpPr>
          <p:cNvPr id="69" name="AutoShape 115"/>
          <p:cNvSpPr>
            <a:spLocks noChangeArrowheads="1"/>
          </p:cNvSpPr>
          <p:nvPr/>
        </p:nvSpPr>
        <p:spPr bwMode="auto">
          <a:xfrm>
            <a:off x="739171" y="5188688"/>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25" name="正方形/長方形 24"/>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市町村に提供する「業務分析データ」と同様の項目について、構成する市町村の状況を一覧できるデータ集</a:t>
            </a:r>
            <a:r>
              <a:rPr lang="ja-JP" altLang="en-US" sz="1600" b="1" dirty="0" smtClean="0"/>
              <a:t>「都道府県別自治体データ一覧」</a:t>
            </a:r>
            <a:r>
              <a:rPr lang="ja-JP" altLang="en-US" sz="1600" dirty="0" smtClean="0"/>
              <a:t>を、都道府県、政令市</a:t>
            </a:r>
            <a:r>
              <a:rPr lang="ja-JP" altLang="en-US" sz="1050" dirty="0" smtClean="0"/>
              <a:t>（</a:t>
            </a:r>
            <a:r>
              <a:rPr lang="en-US" altLang="ja-JP" sz="1050" dirty="0" smtClean="0"/>
              <a:t>※</a:t>
            </a:r>
            <a:r>
              <a:rPr lang="ja-JP" altLang="en-US" sz="1050" dirty="0" smtClean="0"/>
              <a:t>区単位送信のみ）</a:t>
            </a:r>
            <a:r>
              <a:rPr lang="ja-JP" altLang="en-US" sz="1600" dirty="0" smtClean="0"/>
              <a:t>に提供</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上記データ集に加えて、全国的にばらつきの大きい調査項目等について、選択率が非常に高い／低い自治体を抽出した</a:t>
            </a:r>
            <a:r>
              <a:rPr lang="ja-JP" altLang="en-US" sz="1600" b="1" dirty="0" smtClean="0"/>
              <a:t>「はずれ値を示す自治体リスト」</a:t>
            </a:r>
            <a:r>
              <a:rPr lang="ja-JP" altLang="en-US" sz="1600" dirty="0" smtClean="0"/>
              <a:t>を、都道府県に提供</a:t>
            </a:r>
            <a:endParaRPr lang="en-US" altLang="ja-JP" sz="1600" dirty="0" smtClean="0"/>
          </a:p>
        </p:txBody>
      </p:sp>
      <p:sp>
        <p:nvSpPr>
          <p:cNvPr id="26" name="AutoShape 115"/>
          <p:cNvSpPr>
            <a:spLocks noChangeArrowheads="1"/>
          </p:cNvSpPr>
          <p:nvPr/>
        </p:nvSpPr>
        <p:spPr bwMode="auto">
          <a:xfrm>
            <a:off x="742709" y="5192226"/>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70" name="Text Box 45"/>
          <p:cNvSpPr txBox="1">
            <a:spLocks noChangeArrowheads="1"/>
          </p:cNvSpPr>
          <p:nvPr/>
        </p:nvSpPr>
        <p:spPr bwMode="auto">
          <a:xfrm>
            <a:off x="909872" y="5268353"/>
            <a:ext cx="1429292" cy="956288"/>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構成する市町村の「データ」と「グラフ」を</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ja-JP" altLang="en-US" sz="1400" b="1" dirty="0" smtClean="0">
                <a:solidFill>
                  <a:srgbClr val="000000"/>
                </a:solidFill>
                <a:ea typeface="HG丸ｺﾞｼｯｸM-PRO" pitchFamily="50" charset="-128"/>
              </a:rPr>
              <a:t>一覧で提供</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業務分析データにて提供する分析項目</a:t>
            </a:r>
          </a:p>
        </p:txBody>
      </p:sp>
      <p:sp>
        <p:nvSpPr>
          <p:cNvPr id="4" name="正方形/長方形 3"/>
          <p:cNvSpPr/>
          <p:nvPr/>
        </p:nvSpPr>
        <p:spPr>
          <a:xfrm>
            <a:off x="523628" y="1214846"/>
            <a:ext cx="8152410" cy="55528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a:t>
            </a:r>
            <a:r>
              <a:rPr lang="en-US" altLang="ja-JP" sz="1600" dirty="0" smtClean="0"/>
              <a:t>1.</a:t>
            </a:r>
            <a:r>
              <a:rPr lang="ja-JP" altLang="en-US" sz="1600" dirty="0" smtClean="0"/>
              <a:t>基礎情報」、「</a:t>
            </a:r>
            <a:r>
              <a:rPr lang="en-US" altLang="ja-JP" sz="1600" dirty="0" smtClean="0"/>
              <a:t>2.</a:t>
            </a:r>
            <a:r>
              <a:rPr lang="ja-JP" altLang="en-US" sz="1600" dirty="0" smtClean="0"/>
              <a:t>事務データ」、「</a:t>
            </a:r>
            <a:r>
              <a:rPr lang="en-US" altLang="ja-JP" sz="1600" dirty="0" smtClean="0"/>
              <a:t>3.</a:t>
            </a:r>
            <a:r>
              <a:rPr lang="ja-JP" altLang="en-US" sz="1600" dirty="0" smtClean="0"/>
              <a:t>調査項目データ」、「</a:t>
            </a:r>
            <a:r>
              <a:rPr lang="en-US" altLang="ja-JP" sz="1600" dirty="0" smtClean="0"/>
              <a:t>4.</a:t>
            </a:r>
            <a:r>
              <a:rPr lang="ja-JP" altLang="en-US" sz="1600" dirty="0" smtClean="0"/>
              <a:t>審査判定データ」の要介護認定に関連する４つの分析軸についてデータを集計し、業務分析データとして提供</a:t>
            </a:r>
            <a:endParaRPr lang="en-US" altLang="ja-JP" sz="1600" dirty="0" smtClean="0"/>
          </a:p>
        </p:txBody>
      </p:sp>
      <p:sp>
        <p:nvSpPr>
          <p:cNvPr id="6" name="正方形/長方形 5"/>
          <p:cNvSpPr/>
          <p:nvPr/>
        </p:nvSpPr>
        <p:spPr bwMode="auto">
          <a:xfrm>
            <a:off x="243872" y="2179524"/>
            <a:ext cx="8604000" cy="428400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1979025"/>
            <a:ext cx="8708571" cy="4536000"/>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9" name="テキスト ボックス 8"/>
          <p:cNvSpPr txBox="1"/>
          <p:nvPr/>
        </p:nvSpPr>
        <p:spPr>
          <a:xfrm>
            <a:off x="261257" y="2168008"/>
            <a:ext cx="4354286" cy="4095032"/>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１</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基礎情報</a:t>
            </a:r>
            <a:r>
              <a:rPr kumimoji="1" lang="ja-JP" altLang="en-US" sz="1200" u="sng" dirty="0" smtClean="0">
                <a:latin typeface="HGP創英角ｺﾞｼｯｸUB" pitchFamily="50" charset="-128"/>
                <a:ea typeface="HGP創英角ｺﾞｼｯｸUB" pitchFamily="50" charset="-128"/>
              </a:rPr>
              <a:t>（→自治体および申請者の特徴を示す情報）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自治体の特徴</a:t>
            </a:r>
            <a:r>
              <a:rPr kumimoji="1" lang="ja-JP" altLang="en-US" sz="1200" dirty="0" smtClean="0">
                <a:solidFill>
                  <a:srgbClr val="000000"/>
                </a:solidFill>
                <a:latin typeface="HG丸ｺﾞｼｯｸM-PRO" pitchFamily="50" charset="-128"/>
                <a:ea typeface="HG丸ｺﾞｼｯｸM-PRO" pitchFamily="50" charset="-128"/>
              </a:rPr>
              <a:t>　</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b="1" dirty="0" smtClean="0">
                <a:solidFill>
                  <a:srgbClr val="00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申請者の特徴</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b="1"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・一次判定結果</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latin typeface="HG丸ｺﾞｼｯｸM-PRO" pitchFamily="50" charset="-128"/>
                <a:ea typeface="HG丸ｺﾞｼｯｸM-PRO" pitchFamily="50" charset="-128"/>
              </a:rPr>
              <a:t>　・補正選択率（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２</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事務データ</a:t>
            </a:r>
            <a:r>
              <a:rPr kumimoji="1" lang="ja-JP" altLang="en-US" sz="1200" u="sng" dirty="0" smtClean="0">
                <a:latin typeface="HGP創英角ｺﾞｼｯｸUB" pitchFamily="50" charset="-128"/>
                <a:ea typeface="HGP創英角ｺﾞｼｯｸUB" pitchFamily="50" charset="-128"/>
              </a:rPr>
              <a:t>（→要介護認定に係る事務関連の情報）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申請件数</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solidFill>
                  <a:srgbClr val="000000"/>
                </a:solidFill>
                <a:latin typeface="HG丸ｺﾞｼｯｸM-PRO" pitchFamily="50" charset="-128"/>
                <a:ea typeface="HG丸ｺﾞｼｯｸM-PRO" pitchFamily="50" charset="-128"/>
              </a:rPr>
              <a:t>・申請件数（被保険者区分別、申請区分別）</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意見書、調査、認定に係る期間</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592505" y="2182522"/>
            <a:ext cx="4477063" cy="3866058"/>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1400" u="sng" dirty="0" smtClean="0">
                <a:solidFill>
                  <a:srgbClr val="000000"/>
                </a:solidFill>
                <a:latin typeface="HGP創英角ｺﾞｼｯｸUB" pitchFamily="50" charset="-128"/>
                <a:ea typeface="HGP創英角ｺﾞｼｯｸUB" pitchFamily="50" charset="-128"/>
              </a:rPr>
              <a:t>３</a:t>
            </a:r>
            <a:r>
              <a:rPr lang="en-US" altLang="ja-JP" sz="1400" u="sng" dirty="0" smtClean="0">
                <a:solidFill>
                  <a:srgbClr val="000000"/>
                </a:solidFill>
                <a:latin typeface="HGP創英角ｺﾞｼｯｸUB" pitchFamily="50" charset="-128"/>
                <a:ea typeface="HGP創英角ｺﾞｼｯｸUB" pitchFamily="50" charset="-128"/>
              </a:rPr>
              <a:t>.</a:t>
            </a:r>
            <a:r>
              <a:rPr lang="ja-JP" altLang="en-US" sz="1400" u="sng" dirty="0" smtClean="0">
                <a:solidFill>
                  <a:srgbClr val="000000"/>
                </a:solidFill>
                <a:latin typeface="HGP創英角ｺﾞｼｯｸUB" pitchFamily="50" charset="-128"/>
                <a:ea typeface="HGP創英角ｺﾞｼｯｸUB" pitchFamily="50" charset="-128"/>
              </a:rPr>
              <a:t>調査項目データ</a:t>
            </a:r>
            <a:r>
              <a:rPr lang="ja-JP" altLang="en-US" sz="1200" u="sng" dirty="0" smtClean="0">
                <a:latin typeface="HGP創英角ｺﾞｼｯｸUB" pitchFamily="50" charset="-128"/>
                <a:ea typeface="HGP創英角ｺﾞｼｯｸUB" pitchFamily="50" charset="-128"/>
              </a:rPr>
              <a:t>（→選択率のかたより状況を示す情報）</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中間評価項目得点</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・中間評価項目得点（第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調査項目選択率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丸ｺﾞｼｯｸM-PRO" pitchFamily="50" charset="-128"/>
                <a:ea typeface="HG丸ｺﾞｼｯｸM-PRO" pitchFamily="50" charset="-128"/>
              </a:rPr>
              <a:t>　・調査項目別選択率（第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群、特別な医療）</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60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endParaRPr lang="en-US" altLang="ja-JP" sz="1200" dirty="0" smtClean="0">
              <a:solidFill>
                <a:srgbClr val="3D6AA7"/>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４</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審査判定データ</a:t>
            </a:r>
            <a:r>
              <a:rPr lang="ja-JP" altLang="en-US" sz="1200" u="sng" dirty="0" smtClean="0">
                <a:latin typeface="HGP創英角ｺﾞｼｯｸUB" pitchFamily="50" charset="-128"/>
                <a:ea typeface="HGP創英角ｺﾞｼｯｸUB" pitchFamily="50" charset="-128"/>
              </a:rPr>
              <a:t>（→審査会に関する情報）</a:t>
            </a:r>
            <a:endParaRPr kumimoji="1" lang="ja-JP" altLang="en-US"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二次判定結果</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変更率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・重度変更／軽度変更（一次判定から二次判定への変更）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・前回判定からの変化別（軽度化／変化なし／重度化）</a:t>
            </a:r>
          </a:p>
          <a:p>
            <a:pPr marL="266700" indent="-266700" algn="l">
              <a:lnSpc>
                <a:spcPct val="104000"/>
              </a:lnSpc>
              <a:spcBef>
                <a:spcPct val="20000"/>
              </a:spcBef>
              <a:buClr>
                <a:srgbClr val="000000"/>
              </a:buClr>
            </a:pPr>
            <a:endParaRPr kumimoji="1" lang="ja-JP" altLang="en-US" sz="1200" dirty="0">
              <a:solidFill>
                <a:srgbClr val="000000"/>
              </a:solidFill>
            </a:endParaRPr>
          </a:p>
        </p:txBody>
      </p:sp>
      <p:cxnSp>
        <p:nvCxnSpPr>
          <p:cNvPr id="11" name="直線コネクタ 10"/>
          <p:cNvCxnSpPr/>
          <p:nvPr/>
        </p:nvCxnSpPr>
        <p:spPr bwMode="auto">
          <a:xfrm>
            <a:off x="4532338" y="2123937"/>
            <a:ext cx="0" cy="4140000"/>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
        <p:nvSpPr>
          <p:cNvPr id="12" name="テキスト ボックス 11"/>
          <p:cNvSpPr txBox="1"/>
          <p:nvPr/>
        </p:nvSpPr>
        <p:spPr>
          <a:xfrm>
            <a:off x="210963" y="6495483"/>
            <a:ext cx="8630889" cy="307777"/>
          </a:xfrm>
          <a:prstGeom prst="rect">
            <a:avLst/>
          </a:prstGeom>
          <a:noFill/>
        </p:spPr>
        <p:txBody>
          <a:bodyPr wrap="none" rtlCol="0">
            <a:spAutoFit/>
          </a:bodyPr>
          <a:lstStyle/>
          <a:p>
            <a:r>
              <a:rPr lang="en-US" altLang="ja-JP" sz="1400" u="sng" dirty="0" smtClean="0">
                <a:latin typeface="HGP創英角ｺﾞｼｯｸUB" pitchFamily="50" charset="-128"/>
                <a:ea typeface="HGP創英角ｺﾞｼｯｸUB" pitchFamily="50" charset="-128"/>
              </a:rPr>
              <a:t>※</a:t>
            </a:r>
            <a:r>
              <a:rPr lang="ja-JP" altLang="en-US" sz="1400" u="sng" dirty="0" smtClean="0">
                <a:latin typeface="HGP創英角ｺﾞｼｯｸUB" pitchFamily="50" charset="-128"/>
                <a:ea typeface="HGP創英角ｺﾞｼｯｸUB" pitchFamily="50" charset="-128"/>
              </a:rPr>
              <a:t>上記項目は、平成</a:t>
            </a:r>
            <a:r>
              <a:rPr lang="en-US" altLang="ja-JP" sz="1400" u="sng" dirty="0" smtClean="0">
                <a:latin typeface="HGP創英角ｺﾞｼｯｸUB" pitchFamily="50" charset="-128"/>
                <a:ea typeface="HGP創英角ｺﾞｼｯｸUB" pitchFamily="50" charset="-128"/>
              </a:rPr>
              <a:t>28</a:t>
            </a:r>
            <a:r>
              <a:rPr lang="ja-JP" altLang="en-US" sz="1400" u="sng" dirty="0" smtClean="0">
                <a:latin typeface="HGP創英角ｺﾞｼｯｸUB" pitchFamily="50" charset="-128"/>
                <a:ea typeface="HGP創英角ｺﾞｼｯｸUB" pitchFamily="50" charset="-128"/>
              </a:rPr>
              <a:t>年度の提供内容。総合事業の開始を受け、今年度に提供すべきデータ内容の整理を行う。</a:t>
            </a:r>
          </a:p>
        </p:txBody>
      </p:sp>
      <p:sp>
        <p:nvSpPr>
          <p:cNvPr id="13" name="AutoShape 214"/>
          <p:cNvSpPr>
            <a:spLocks noChangeArrowheads="1"/>
          </p:cNvSpPr>
          <p:nvPr/>
        </p:nvSpPr>
        <p:spPr bwMode="auto">
          <a:xfrm>
            <a:off x="1571918" y="1753055"/>
            <a:ext cx="594529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「平成２９年度」の業務分析データにて提供する分析項目（案）</a:t>
            </a:r>
            <a:endParaRPr lang="ja-JP" altLang="en-US" sz="1400" dirty="0">
              <a:solidFill>
                <a:srgbClr val="FFFFFF"/>
              </a:solidFill>
              <a:ea typeface="HGP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6283842"/>
            <a:ext cx="9144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en-US" altLang="ja-JP" sz="3200" dirty="0" smtClean="0"/>
              <a:t>H29</a:t>
            </a:r>
            <a:r>
              <a:rPr lang="ja-JP" altLang="en-US" sz="3200" dirty="0" smtClean="0"/>
              <a:t>年度提供データの主な改定内容（案）</a:t>
            </a:r>
          </a:p>
        </p:txBody>
      </p:sp>
      <p:sp>
        <p:nvSpPr>
          <p:cNvPr id="4" name="正方形/長方形 3"/>
          <p:cNvSpPr/>
          <p:nvPr/>
        </p:nvSpPr>
        <p:spPr>
          <a:xfrm>
            <a:off x="523628" y="1278644"/>
            <a:ext cx="8471516" cy="32380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今年度提供する業務分析データより、以下の改定をおこない、より効果的な活用を目指す</a:t>
            </a:r>
            <a:endParaRPr lang="en-US" altLang="ja-JP" sz="1600" dirty="0" smtClean="0"/>
          </a:p>
        </p:txBody>
      </p:sp>
      <p:sp>
        <p:nvSpPr>
          <p:cNvPr id="13" name="テキスト ボックス 12"/>
          <p:cNvSpPr txBox="1"/>
          <p:nvPr/>
        </p:nvSpPr>
        <p:spPr>
          <a:xfrm>
            <a:off x="571627" y="1672858"/>
            <a:ext cx="8126059" cy="1723549"/>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総合事業の開始に伴う集計方法の再検討</a:t>
            </a:r>
            <a:r>
              <a:rPr lang="en-US" altLang="ja-JP" sz="1600" dirty="0" smtClean="0">
                <a:solidFill>
                  <a:srgbClr val="000000"/>
                </a:solidFill>
                <a:latin typeface="HGP創英角ｺﾞｼｯｸUB" pitchFamily="50" charset="-128"/>
                <a:ea typeface="HGP創英角ｺﾞｼｯｸUB" pitchFamily="50" charset="-128"/>
              </a:rPr>
              <a:t>】</a:t>
            </a:r>
          </a:p>
          <a:p>
            <a:pPr marL="180975" indent="-180975"/>
            <a:r>
              <a:rPr lang="ja-JP" altLang="en-US" sz="1500" dirty="0" smtClean="0">
                <a:latin typeface="HG丸ｺﾞｼｯｸM-PRO" pitchFamily="50" charset="-128"/>
                <a:ea typeface="HG丸ｺﾞｼｯｸM-PRO" pitchFamily="50" charset="-128"/>
              </a:rPr>
              <a:t>○平成</a:t>
            </a:r>
            <a:r>
              <a:rPr lang="en-US" altLang="ja-JP" sz="1500" dirty="0" smtClean="0">
                <a:latin typeface="HG丸ｺﾞｼｯｸM-PRO" pitchFamily="50" charset="-128"/>
                <a:ea typeface="HG丸ｺﾞｼｯｸM-PRO" pitchFamily="50" charset="-128"/>
              </a:rPr>
              <a:t>27</a:t>
            </a:r>
            <a:r>
              <a:rPr lang="ja-JP" altLang="en-US" sz="1500" dirty="0" smtClean="0">
                <a:latin typeface="HG丸ｺﾞｼｯｸM-PRO" pitchFamily="50" charset="-128"/>
                <a:ea typeface="HG丸ｺﾞｼｯｸM-PRO" pitchFamily="50" charset="-128"/>
              </a:rPr>
              <a:t>年度より開始された介護予防・日常生活支援総合事業が猶予期間を終え、全国の自治体で開始されたことに伴い、軽度者の出現率については、各自治体の窓口の対応方針等によって変化することが想定される。</a:t>
            </a:r>
            <a:endParaRPr lang="en-US" altLang="ja-JP" sz="1500" dirty="0" smtClean="0">
              <a:latin typeface="HG丸ｺﾞｼｯｸM-PRO" pitchFamily="50" charset="-128"/>
              <a:ea typeface="HG丸ｺﾞｼｯｸM-PRO" pitchFamily="50" charset="-128"/>
            </a:endParaRPr>
          </a:p>
          <a:p>
            <a:pPr marL="180975" indent="-180975"/>
            <a:r>
              <a:rPr lang="ja-JP" altLang="en-US" sz="1500" dirty="0" smtClean="0">
                <a:latin typeface="HG丸ｺﾞｼｯｸM-PRO" pitchFamily="50" charset="-128"/>
                <a:ea typeface="HG丸ｺﾞｼｯｸM-PRO" pitchFamily="50" charset="-128"/>
              </a:rPr>
              <a:t>○窓口対応の違いよる出現率の格差は、要介護認定業務の実施の適切性とは関連性がないため、この影響を排除して集計を行う必要があることから、分析手法の再検討が必要になってくる。</a:t>
            </a:r>
            <a:endParaRPr lang="en-US" altLang="ja-JP" sz="1500" dirty="0" smtClean="0">
              <a:latin typeface="HG丸ｺﾞｼｯｸM-PRO" pitchFamily="50" charset="-128"/>
              <a:ea typeface="HG丸ｺﾞｼｯｸM-PRO" pitchFamily="50" charset="-128"/>
            </a:endParaRPr>
          </a:p>
        </p:txBody>
      </p:sp>
      <p:sp>
        <p:nvSpPr>
          <p:cNvPr id="14" name="正方形/長方形 13"/>
          <p:cNvSpPr/>
          <p:nvPr/>
        </p:nvSpPr>
        <p:spPr bwMode="auto">
          <a:xfrm>
            <a:off x="520994" y="1663580"/>
            <a:ext cx="8325293" cy="1803520"/>
          </a:xfrm>
          <a:prstGeom prst="rect">
            <a:avLst/>
          </a:prstGeom>
          <a:noFill/>
          <a:ln w="12700" cap="flat" cmpd="sng" algn="ctr">
            <a:solidFill>
              <a:schemeClr val="tx1">
                <a:lumMod val="75000"/>
                <a:lumOff val="25000"/>
              </a:schemeClr>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cxnSp>
        <p:nvCxnSpPr>
          <p:cNvPr id="16" name="直線矢印コネクタ 15"/>
          <p:cNvCxnSpPr/>
          <p:nvPr/>
        </p:nvCxnSpPr>
        <p:spPr>
          <a:xfrm>
            <a:off x="584790" y="4122812"/>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30846" y="3676165"/>
            <a:ext cx="7499497" cy="800219"/>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今年度の予定</a:t>
            </a:r>
            <a:r>
              <a:rPr lang="en-US" altLang="ja-JP" sz="1600" dirty="0" smtClean="0">
                <a:solidFill>
                  <a:srgbClr val="000000"/>
                </a:solidFill>
                <a:latin typeface="HGP創英角ｺﾞｼｯｸUB" pitchFamily="50" charset="-128"/>
                <a:ea typeface="HGP創英角ｺﾞｼｯｸUB" pitchFamily="50" charset="-128"/>
              </a:rPr>
              <a:t>】</a:t>
            </a:r>
            <a:endParaRPr lang="en-US" altLang="ja-JP" sz="1600" dirty="0" smtClean="0"/>
          </a:p>
          <a:p>
            <a:pPr marL="180975" indent="-180975"/>
            <a:r>
              <a:rPr lang="ja-JP" altLang="en-US" sz="1500" dirty="0" smtClean="0">
                <a:latin typeface="HG丸ｺﾞｼｯｸM-PRO" pitchFamily="50" charset="-128"/>
                <a:ea typeface="HG丸ｺﾞｼｯｸM-PRO" pitchFamily="50" charset="-128"/>
              </a:rPr>
              <a:t>○平成</a:t>
            </a:r>
            <a:r>
              <a:rPr lang="en-US" altLang="ja-JP" sz="1500" dirty="0" smtClean="0">
                <a:latin typeface="HG丸ｺﾞｼｯｸM-PRO" pitchFamily="50" charset="-128"/>
                <a:ea typeface="HG丸ｺﾞｼｯｸM-PRO" pitchFamily="50" charset="-128"/>
              </a:rPr>
              <a:t>29</a:t>
            </a:r>
            <a:r>
              <a:rPr lang="ja-JP" altLang="en-US" sz="1500" dirty="0" smtClean="0">
                <a:latin typeface="HG丸ｺﾞｼｯｸM-PRO" pitchFamily="50" charset="-128"/>
                <a:ea typeface="HG丸ｺﾞｼｯｸM-PRO" pitchFamily="50" charset="-128"/>
              </a:rPr>
              <a:t>年</a:t>
            </a:r>
            <a:r>
              <a:rPr lang="en-US" altLang="ja-JP" sz="1500" dirty="0" smtClean="0">
                <a:latin typeface="HG丸ｺﾞｼｯｸM-PRO" pitchFamily="50" charset="-128"/>
                <a:ea typeface="HG丸ｺﾞｼｯｸM-PRO" pitchFamily="50" charset="-128"/>
              </a:rPr>
              <a:t>10</a:t>
            </a:r>
            <a:r>
              <a:rPr lang="ja-JP" altLang="en-US" sz="1500" dirty="0" smtClean="0">
                <a:latin typeface="HG丸ｺﾞｼｯｸM-PRO" pitchFamily="50" charset="-128"/>
                <a:ea typeface="HG丸ｺﾞｼｯｸM-PRO" pitchFamily="50" charset="-128"/>
              </a:rPr>
              <a:t>月分の提供データより、総合事業の影響を踏まえたデータ集計案に基づく結果のフィードバックを予定。</a:t>
            </a:r>
            <a:endParaRPr lang="en-US" altLang="ja-JP" sz="1500" b="1" dirty="0" smtClean="0">
              <a:solidFill>
                <a:srgbClr val="FF0000"/>
              </a:solidFill>
              <a:latin typeface="HG丸ｺﾞｼｯｸM-PRO" pitchFamily="50" charset="-128"/>
              <a:ea typeface="HG丸ｺﾞｼｯｸM-PRO" pitchFamily="50" charset="-128"/>
            </a:endParaRPr>
          </a:p>
        </p:txBody>
      </p:sp>
      <p:sp>
        <p:nvSpPr>
          <p:cNvPr id="19" name="正方形/長方形 18"/>
          <p:cNvSpPr/>
          <p:nvPr/>
        </p:nvSpPr>
        <p:spPr bwMode="auto">
          <a:xfrm>
            <a:off x="1180214" y="3668953"/>
            <a:ext cx="7680758" cy="890347"/>
          </a:xfrm>
          <a:prstGeom prst="rect">
            <a:avLst/>
          </a:prstGeom>
          <a:noFill/>
          <a:ln w="19050" cap="flat" cmpd="sng" algn="ctr">
            <a:solidFill>
              <a:schemeClr val="accent2">
                <a:lumMod val="60000"/>
                <a:lumOff val="40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387858"/>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技術的助言事業の訪問先自治体の選定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都道府県の参加による効果</a:t>
            </a:r>
          </a:p>
        </p:txBody>
      </p:sp>
      <p:sp>
        <p:nvSpPr>
          <p:cNvPr id="46" name="角丸四角形 45"/>
          <p:cNvSpPr/>
          <p:nvPr/>
        </p:nvSpPr>
        <p:spPr bwMode="auto">
          <a:xfrm>
            <a:off x="39702" y="2785424"/>
            <a:ext cx="4356000" cy="3996445"/>
          </a:xfrm>
          <a:prstGeom prst="roundRect">
            <a:avLst>
              <a:gd name="adj" fmla="val 4755"/>
            </a:avLst>
          </a:prstGeom>
          <a:solidFill>
            <a:sysClr val="window" lastClr="FFFFFF"/>
          </a:solidFill>
          <a:ln w="38100" cap="flat" cmpd="sng" algn="ctr">
            <a:solidFill>
              <a:srgbClr val="3E68AF">
                <a:lumMod val="40000"/>
                <a:lumOff val="6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47" name="角丸四角形 46"/>
          <p:cNvSpPr/>
          <p:nvPr/>
        </p:nvSpPr>
        <p:spPr bwMode="auto">
          <a:xfrm>
            <a:off x="489708" y="2850004"/>
            <a:ext cx="3455988" cy="325437"/>
          </a:xfrm>
          <a:prstGeom prst="roundRect">
            <a:avLst/>
          </a:prstGeom>
          <a:solidFill>
            <a:srgbClr val="3E68AF">
              <a:lumMod val="20000"/>
              <a:lumOff val="8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3E68AF">
                    <a:lumMod val="75000"/>
                  </a:srgbClr>
                </a:solidFill>
                <a:effectLst/>
                <a:uLnTx/>
                <a:uFillTx/>
                <a:latin typeface="HG丸ｺﾞｼｯｸM-PRO"/>
                <a:ea typeface="HG丸ｺﾞｼｯｸM-PRO"/>
                <a:cs typeface="Arial"/>
              </a:rPr>
              <a:t>技術的助言事業が抱える課題</a:t>
            </a:r>
            <a:endParaRPr kumimoji="0" lang="ja-JP" altLang="en-US" sz="1600" b="0" i="0" u="none" strike="noStrike" kern="0" cap="none" spc="0" normalizeH="0" baseline="0" noProof="0" dirty="0">
              <a:ln>
                <a:noFill/>
              </a:ln>
              <a:solidFill>
                <a:srgbClr val="3E68AF">
                  <a:lumMod val="75000"/>
                </a:srgbClr>
              </a:solidFill>
              <a:effectLst/>
              <a:uLnTx/>
              <a:uFillTx/>
              <a:latin typeface="HG丸ｺﾞｼｯｸM-PRO"/>
              <a:ea typeface="HG丸ｺﾞｼｯｸM-PRO"/>
              <a:cs typeface="Arial"/>
            </a:endParaRPr>
          </a:p>
        </p:txBody>
      </p:sp>
      <p:sp>
        <p:nvSpPr>
          <p:cNvPr id="48" name="テキスト ボックス 47"/>
          <p:cNvSpPr txBox="1"/>
          <p:nvPr/>
        </p:nvSpPr>
        <p:spPr>
          <a:xfrm>
            <a:off x="-1" y="3190994"/>
            <a:ext cx="4499429" cy="1277273"/>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5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000000"/>
                </a:solidFill>
                <a:effectLst/>
                <a:uLnTx/>
                <a:uFillTx/>
              </a:rPr>
              <a:t>・訪問可能な自治体の数は、年間</a:t>
            </a:r>
            <a:r>
              <a:rPr kumimoji="1" lang="en-US" altLang="ja-JP" sz="1200" b="0" i="0" u="none" strike="noStrike" kern="0" cap="none" spc="0" normalizeH="0" baseline="0" noProof="0" dirty="0" smtClean="0">
                <a:ln>
                  <a:noFill/>
                </a:ln>
                <a:solidFill>
                  <a:srgbClr val="000000"/>
                </a:solidFill>
                <a:effectLst/>
                <a:uLnTx/>
                <a:uFillTx/>
              </a:rPr>
              <a:t>47</a:t>
            </a:r>
            <a:r>
              <a:rPr kumimoji="1" lang="ja-JP" altLang="en-US" sz="1200" b="0" i="0" u="none" strike="noStrike" kern="0" cap="none" spc="0" normalizeH="0" baseline="0" noProof="0" dirty="0" smtClean="0">
                <a:ln>
                  <a:noFill/>
                </a:ln>
                <a:solidFill>
                  <a:srgbClr val="000000"/>
                </a:solidFill>
                <a:effectLst/>
                <a:uLnTx/>
                <a:uFillTx/>
              </a:rPr>
              <a:t>自治体程度に限定される</a:t>
            </a: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・都道府県の担当者は、技術的助言事業への同席を依頼して</a:t>
            </a:r>
            <a:r>
              <a:rPr kumimoji="1" lang="ja-JP" altLang="en-US" sz="1200" b="0" i="0" u="none" strike="noStrike" kern="0" cap="none" spc="0" normalizeH="0" baseline="0" noProof="0" dirty="0" err="1" smtClean="0">
                <a:ln>
                  <a:noFill/>
                </a:ln>
                <a:solidFill>
                  <a:srgbClr val="000000"/>
                </a:solidFill>
                <a:effectLst/>
                <a:uLnTx/>
                <a:uFillTx/>
              </a:rPr>
              <a:t>い</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lang="ja-JP" altLang="en-US" sz="1200" kern="0" dirty="0" smtClean="0">
                <a:solidFill>
                  <a:srgbClr val="000000"/>
                </a:solidFill>
              </a:rPr>
              <a:t>るが</a:t>
            </a:r>
            <a:r>
              <a:rPr kumimoji="1" lang="ja-JP" altLang="en-US" sz="1200" b="0" i="0" u="none" strike="noStrike" kern="0" cap="none" spc="0" normalizeH="0" baseline="0" noProof="0" dirty="0" err="1" smtClean="0">
                <a:ln>
                  <a:noFill/>
                </a:ln>
                <a:solidFill>
                  <a:srgbClr val="000000"/>
                </a:solidFill>
                <a:effectLst/>
                <a:uLnTx/>
                <a:uFillTx/>
              </a:rPr>
              <a:t>、</a:t>
            </a:r>
            <a:r>
              <a:rPr kumimoji="1" lang="ja-JP" altLang="en-US" sz="1200" b="0" i="0" u="none" strike="noStrike" kern="0" cap="none" spc="0" normalizeH="0" baseline="0" noProof="0" dirty="0" smtClean="0">
                <a:ln>
                  <a:noFill/>
                </a:ln>
                <a:solidFill>
                  <a:srgbClr val="000000"/>
                </a:solidFill>
                <a:effectLst/>
                <a:uLnTx/>
                <a:uFillTx/>
              </a:rPr>
              <a:t>その件数は年間１箇所程度に限定される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FF0000"/>
                </a:solidFill>
                <a:effectLst/>
                <a:uLnTx/>
                <a:uFillTx/>
              </a:rPr>
              <a:t>都道府県の担当者は、その他のどの市町村に対し、</a:t>
            </a:r>
            <a:r>
              <a:rPr kumimoji="1" lang="en-US" altLang="ja-JP" sz="1200" b="0" i="0" u="none" strike="noStrike" kern="0" cap="none" spc="0" normalizeH="0" baseline="0" noProof="0" dirty="0" smtClean="0">
                <a:ln>
                  <a:noFill/>
                </a:ln>
                <a:solidFill>
                  <a:srgbClr val="FF0000"/>
                </a:solidFill>
                <a:effectLst/>
                <a:uLnTx/>
                <a:uFillTx/>
              </a:rPr>
              <a:t/>
            </a:r>
            <a:br>
              <a:rPr kumimoji="1" lang="en-US" altLang="ja-JP" sz="1200" b="0" i="0" u="none" strike="noStrike" kern="0" cap="none" spc="0" normalizeH="0" baseline="0" noProof="0" dirty="0" smtClean="0">
                <a:ln>
                  <a:noFill/>
                </a:ln>
                <a:solidFill>
                  <a:srgbClr val="FF0000"/>
                </a:solidFill>
                <a:effectLst/>
                <a:uLnTx/>
                <a:uFillTx/>
              </a:rPr>
            </a:br>
            <a:r>
              <a:rPr kumimoji="1" lang="ja-JP" altLang="en-US" sz="1200" b="0" i="0" u="none" strike="noStrike" kern="0" cap="none" spc="0" normalizeH="0" baseline="0" noProof="0" dirty="0" smtClean="0">
                <a:ln>
                  <a:noFill/>
                </a:ln>
                <a:solidFill>
                  <a:srgbClr val="FF0000"/>
                </a:solidFill>
                <a:effectLst/>
                <a:uLnTx/>
                <a:uFillTx/>
              </a:rPr>
              <a:t>　　どのような助 言を行えばよいかわかりにくい。</a:t>
            </a:r>
            <a:endParaRPr kumimoji="1" lang="en-US" altLang="ja-JP" sz="1200" b="0" i="0" u="none" strike="noStrike" kern="0" cap="none" spc="0" normalizeH="0" baseline="0" noProof="0" dirty="0" smtClean="0">
              <a:ln>
                <a:noFill/>
              </a:ln>
              <a:solidFill>
                <a:srgbClr val="FF0000"/>
              </a:solidFill>
              <a:effectLst/>
              <a:uLnTx/>
              <a:uFillTx/>
            </a:endParaRPr>
          </a:p>
        </p:txBody>
      </p:sp>
      <p:sp>
        <p:nvSpPr>
          <p:cNvPr id="49" name="角丸四角形 48"/>
          <p:cNvSpPr/>
          <p:nvPr/>
        </p:nvSpPr>
        <p:spPr bwMode="auto">
          <a:xfrm>
            <a:off x="4719652" y="2785424"/>
            <a:ext cx="4355914" cy="3996445"/>
          </a:xfrm>
          <a:prstGeom prst="roundRect">
            <a:avLst>
              <a:gd name="adj" fmla="val 4755"/>
            </a:avLst>
          </a:prstGeom>
          <a:solidFill>
            <a:sysClr val="window" lastClr="FFFFFF"/>
          </a:solidFill>
          <a:ln w="38100" cap="flat" cmpd="sng" algn="ctr">
            <a:solidFill>
              <a:srgbClr val="6D8A16">
                <a:lumMod val="60000"/>
                <a:lumOff val="4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0" name="角丸四角形 49"/>
          <p:cNvSpPr/>
          <p:nvPr/>
        </p:nvSpPr>
        <p:spPr bwMode="auto">
          <a:xfrm>
            <a:off x="5169615" y="2851185"/>
            <a:ext cx="3455988" cy="325437"/>
          </a:xfrm>
          <a:prstGeom prst="roundRect">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6D8A16">
                    <a:lumMod val="75000"/>
                  </a:srgbClr>
                </a:solidFill>
                <a:effectLst/>
                <a:uLnTx/>
                <a:uFillTx/>
                <a:latin typeface="HG丸ｺﾞｼｯｸM-PRO"/>
                <a:ea typeface="HG丸ｺﾞｼｯｸM-PRO"/>
                <a:cs typeface="Arial"/>
              </a:rPr>
              <a:t>実施に係るポイント</a:t>
            </a:r>
            <a:endParaRPr kumimoji="0" lang="ja-JP" altLang="en-US" sz="1600" b="0" i="0" u="none" strike="noStrike" kern="0" cap="none" spc="0" normalizeH="0" baseline="0" noProof="0" dirty="0">
              <a:ln>
                <a:noFill/>
              </a:ln>
              <a:solidFill>
                <a:srgbClr val="6D8A16">
                  <a:lumMod val="75000"/>
                </a:srgbClr>
              </a:solidFill>
              <a:effectLst/>
              <a:uLnTx/>
              <a:uFillTx/>
              <a:latin typeface="HG丸ｺﾞｼｯｸM-PRO"/>
              <a:ea typeface="HG丸ｺﾞｼｯｸM-PRO"/>
              <a:cs typeface="Arial"/>
            </a:endParaRPr>
          </a:p>
        </p:txBody>
      </p:sp>
      <p:sp>
        <p:nvSpPr>
          <p:cNvPr id="51" name="二等辺三角形 50"/>
          <p:cNvSpPr/>
          <p:nvPr/>
        </p:nvSpPr>
        <p:spPr bwMode="auto">
          <a:xfrm rot="16200000" flipV="1">
            <a:off x="3486103" y="4729530"/>
            <a:ext cx="2160000" cy="144000"/>
          </a:xfrm>
          <a:prstGeom prst="triangle">
            <a:avLst/>
          </a:prstGeom>
          <a:solidFill>
            <a:srgbClr val="A2BBDC"/>
          </a:solidFill>
          <a:ln w="38100" cap="flat" cmpd="sng" algn="ctr">
            <a:no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2" name="テキスト ボックス 51"/>
          <p:cNvSpPr txBox="1"/>
          <p:nvPr/>
        </p:nvSpPr>
        <p:spPr>
          <a:xfrm>
            <a:off x="4774136" y="3190994"/>
            <a:ext cx="4369864" cy="1092607"/>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・都道府県に対し、「はずれ値」を示す市町村と、考えられる原因、具体的な改善の方法等について助言</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・各都道府県の担当者は、それらの情報をもとに、</a:t>
            </a:r>
            <a:r>
              <a:rPr kumimoji="1" lang="ja-JP" altLang="en-US" sz="1200" b="0" i="0" u="none" strike="noStrike" kern="0" cap="none" spc="0" normalizeH="0" baseline="0" noProof="0" dirty="0" smtClean="0">
                <a:ln>
                  <a:noFill/>
                </a:ln>
                <a:solidFill>
                  <a:srgbClr val="FF0000"/>
                </a:solidFill>
                <a:effectLst/>
                <a:uLnTx/>
                <a:uFillTx/>
              </a:rPr>
              <a:t>地域内で改善の必要性の高い市町村への独自の取り組み</a:t>
            </a:r>
            <a:r>
              <a:rPr kumimoji="1" lang="ja-JP" altLang="en-US" sz="1200" b="0" i="0" u="none" strike="noStrike" kern="0" cap="none" spc="0" normalizeH="0" baseline="0" noProof="0" dirty="0" smtClean="0">
                <a:ln>
                  <a:noFill/>
                </a:ln>
                <a:solidFill>
                  <a:srgbClr val="000000"/>
                </a:solidFill>
                <a:effectLst/>
                <a:uLnTx/>
                <a:uFillTx/>
              </a:rPr>
              <a:t>を行いやすくなる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　</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53" name="正方形/長方形 52"/>
          <p:cNvSpPr/>
          <p:nvPr/>
        </p:nvSpPr>
        <p:spPr bwMode="auto">
          <a:xfrm>
            <a:off x="363168" y="46576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認定適正化専門員</a:t>
            </a:r>
            <a:endPar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endParaRPr>
          </a:p>
        </p:txBody>
      </p:sp>
      <p:sp>
        <p:nvSpPr>
          <p:cNvPr id="54" name="正方形/長方形 53"/>
          <p:cNvSpPr/>
          <p:nvPr/>
        </p:nvSpPr>
        <p:spPr bwMode="auto">
          <a:xfrm>
            <a:off x="363168" y="60237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55" name="正方形/長方形 54"/>
          <p:cNvSpPr/>
          <p:nvPr/>
        </p:nvSpPr>
        <p:spPr bwMode="auto">
          <a:xfrm>
            <a:off x="2967077" y="454962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6" name="正方形/長方形 55"/>
          <p:cNvSpPr/>
          <p:nvPr/>
        </p:nvSpPr>
        <p:spPr bwMode="auto">
          <a:xfrm>
            <a:off x="2967077" y="491686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57" name="正方形/長方形 56"/>
          <p:cNvSpPr/>
          <p:nvPr/>
        </p:nvSpPr>
        <p:spPr bwMode="auto">
          <a:xfrm>
            <a:off x="2967077" y="528411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8" name="正方形/長方形 57"/>
          <p:cNvSpPr/>
          <p:nvPr/>
        </p:nvSpPr>
        <p:spPr bwMode="auto">
          <a:xfrm>
            <a:off x="2967077" y="565135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9" name="正方形/長方形 58"/>
          <p:cNvSpPr/>
          <p:nvPr/>
        </p:nvSpPr>
        <p:spPr bwMode="auto">
          <a:xfrm>
            <a:off x="2967077" y="601860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0" name="正方形/長方形 59"/>
          <p:cNvSpPr/>
          <p:nvPr/>
        </p:nvSpPr>
        <p:spPr bwMode="auto">
          <a:xfrm>
            <a:off x="2967077" y="638585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61" name="直線矢印コネクタ 60"/>
          <p:cNvCxnSpPr>
            <a:stCxn id="53" idx="3"/>
            <a:endCxn id="55" idx="1"/>
          </p:cNvCxnSpPr>
          <p:nvPr/>
        </p:nvCxnSpPr>
        <p:spPr bwMode="auto">
          <a:xfrm flipV="1">
            <a:off x="1443168" y="4675620"/>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2" name="直線矢印コネクタ 61"/>
          <p:cNvCxnSpPr>
            <a:stCxn id="54" idx="3"/>
            <a:endCxn id="55" idx="1"/>
          </p:cNvCxnSpPr>
          <p:nvPr/>
        </p:nvCxnSpPr>
        <p:spPr bwMode="auto">
          <a:xfrm flipV="1">
            <a:off x="1443168" y="4675620"/>
            <a:ext cx="1523909" cy="15461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3" name="直線矢印コネクタ 62"/>
          <p:cNvCxnSpPr>
            <a:stCxn id="54" idx="3"/>
            <a:endCxn id="60" idx="1"/>
          </p:cNvCxnSpPr>
          <p:nvPr/>
        </p:nvCxnSpPr>
        <p:spPr bwMode="auto">
          <a:xfrm>
            <a:off x="1443168" y="6221732"/>
            <a:ext cx="1523909" cy="2901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64" name="直線矢印コネクタ 63"/>
          <p:cNvCxnSpPr>
            <a:stCxn id="54" idx="3"/>
            <a:endCxn id="58" idx="1"/>
          </p:cNvCxnSpPr>
          <p:nvPr/>
        </p:nvCxnSpPr>
        <p:spPr bwMode="auto">
          <a:xfrm flipV="1">
            <a:off x="1443168" y="5777358"/>
            <a:ext cx="1523909" cy="444374"/>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65" name="正方形/長方形 64"/>
          <p:cNvSpPr/>
          <p:nvPr/>
        </p:nvSpPr>
        <p:spPr bwMode="auto">
          <a:xfrm>
            <a:off x="5043688" y="4621628"/>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認定適正化</a:t>
            </a: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a:r>
            <a:b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b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専門員</a:t>
            </a:r>
            <a:endParaRPr kumimoji="0" lang="ja-JP" altLang="en-US" sz="11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6" name="正方形/長方形 65"/>
          <p:cNvSpPr/>
          <p:nvPr/>
        </p:nvSpPr>
        <p:spPr bwMode="auto">
          <a:xfrm>
            <a:off x="5043688" y="5978231"/>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67" name="正方形/長方形 66"/>
          <p:cNvSpPr/>
          <p:nvPr/>
        </p:nvSpPr>
        <p:spPr bwMode="auto">
          <a:xfrm>
            <a:off x="7647597" y="451361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8" name="正方形/長方形 67"/>
          <p:cNvSpPr/>
          <p:nvPr/>
        </p:nvSpPr>
        <p:spPr bwMode="auto">
          <a:xfrm>
            <a:off x="7647597" y="488086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69" name="正方形/長方形 68"/>
          <p:cNvSpPr/>
          <p:nvPr/>
        </p:nvSpPr>
        <p:spPr bwMode="auto">
          <a:xfrm>
            <a:off x="7647597" y="524810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0" name="正方形/長方形 69"/>
          <p:cNvSpPr/>
          <p:nvPr/>
        </p:nvSpPr>
        <p:spPr bwMode="auto">
          <a:xfrm>
            <a:off x="7647597" y="561535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1" name="正方形/長方形 70"/>
          <p:cNvSpPr/>
          <p:nvPr/>
        </p:nvSpPr>
        <p:spPr bwMode="auto">
          <a:xfrm>
            <a:off x="7647597" y="598260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2" name="正方形/長方形 71"/>
          <p:cNvSpPr/>
          <p:nvPr/>
        </p:nvSpPr>
        <p:spPr bwMode="auto">
          <a:xfrm>
            <a:off x="7647597" y="634984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73" name="直線矢印コネクタ 72"/>
          <p:cNvCxnSpPr>
            <a:stCxn id="65" idx="3"/>
            <a:endCxn id="67" idx="1"/>
          </p:cNvCxnSpPr>
          <p:nvPr/>
        </p:nvCxnSpPr>
        <p:spPr bwMode="auto">
          <a:xfrm flipV="1">
            <a:off x="6123688" y="4639616"/>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4" name="直線矢印コネクタ 73"/>
          <p:cNvCxnSpPr>
            <a:stCxn id="66" idx="3"/>
            <a:endCxn id="67" idx="1"/>
          </p:cNvCxnSpPr>
          <p:nvPr/>
        </p:nvCxnSpPr>
        <p:spPr bwMode="auto">
          <a:xfrm flipV="1">
            <a:off x="6123688" y="4639616"/>
            <a:ext cx="1523909" cy="1536615"/>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5" name="直線矢印コネクタ 74"/>
          <p:cNvCxnSpPr/>
          <p:nvPr/>
        </p:nvCxnSpPr>
        <p:spPr bwMode="auto">
          <a:xfrm>
            <a:off x="6123688" y="6233381"/>
            <a:ext cx="1528523" cy="85421"/>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6" name="直線矢印コネクタ 75"/>
          <p:cNvCxnSpPr>
            <a:endCxn id="69" idx="1"/>
          </p:cNvCxnSpPr>
          <p:nvPr/>
        </p:nvCxnSpPr>
        <p:spPr bwMode="auto">
          <a:xfrm flipV="1">
            <a:off x="6123688" y="5374108"/>
            <a:ext cx="1523909" cy="840223"/>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7" name="直線矢印コネクタ 76"/>
          <p:cNvCxnSpPr/>
          <p:nvPr/>
        </p:nvCxnSpPr>
        <p:spPr bwMode="auto">
          <a:xfrm>
            <a:off x="5577589" y="5054845"/>
            <a:ext cx="0" cy="936000"/>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sp>
        <p:nvSpPr>
          <p:cNvPr id="78" name="テキスト ボックス 77"/>
          <p:cNvSpPr txBox="1"/>
          <p:nvPr/>
        </p:nvSpPr>
        <p:spPr>
          <a:xfrm>
            <a:off x="1875336" y="4560853"/>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79" name="テキスト ボックス 78"/>
          <p:cNvSpPr txBox="1"/>
          <p:nvPr/>
        </p:nvSpPr>
        <p:spPr>
          <a:xfrm>
            <a:off x="6697776" y="4706426"/>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80" name="テキスト ボックス 79"/>
          <p:cNvSpPr txBox="1"/>
          <p:nvPr/>
        </p:nvSpPr>
        <p:spPr>
          <a:xfrm>
            <a:off x="4920344" y="5257037"/>
            <a:ext cx="1407886" cy="577081"/>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① 情報提供（どこの何をどうすれば良いか？）</a:t>
            </a:r>
            <a:endParaRPr kumimoji="1" lang="ja-JP" altLang="en-US" sz="1050" b="0" i="0" u="none" strike="noStrike" kern="0" cap="none" spc="0" normalizeH="0" baseline="0" noProof="0" dirty="0">
              <a:ln>
                <a:noFill/>
              </a:ln>
              <a:solidFill>
                <a:srgbClr val="000000"/>
              </a:solidFill>
              <a:effectLst/>
              <a:uLnTx/>
              <a:uFillTx/>
            </a:endParaRPr>
          </a:p>
        </p:txBody>
      </p:sp>
      <p:cxnSp>
        <p:nvCxnSpPr>
          <p:cNvPr id="81" name="直線矢印コネクタ 80"/>
          <p:cNvCxnSpPr>
            <a:stCxn id="54" idx="3"/>
            <a:endCxn id="56" idx="1"/>
          </p:cNvCxnSpPr>
          <p:nvPr/>
        </p:nvCxnSpPr>
        <p:spPr bwMode="auto">
          <a:xfrm flipV="1">
            <a:off x="1443168" y="5042866"/>
            <a:ext cx="1523909" cy="1178866"/>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2" name="直線矢印コネクタ 81"/>
          <p:cNvCxnSpPr>
            <a:stCxn id="54" idx="3"/>
            <a:endCxn id="57" idx="1"/>
          </p:cNvCxnSpPr>
          <p:nvPr/>
        </p:nvCxnSpPr>
        <p:spPr bwMode="auto">
          <a:xfrm flipV="1">
            <a:off x="1443168" y="5410112"/>
            <a:ext cx="1523909" cy="8116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3" name="直線矢印コネクタ 82"/>
          <p:cNvCxnSpPr>
            <a:stCxn id="54" idx="3"/>
            <a:endCxn id="59" idx="1"/>
          </p:cNvCxnSpPr>
          <p:nvPr/>
        </p:nvCxnSpPr>
        <p:spPr bwMode="auto">
          <a:xfrm flipV="1">
            <a:off x="1443168" y="6144604"/>
            <a:ext cx="1523909" cy="77128"/>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84" name="テキスト ボックス 83"/>
          <p:cNvSpPr txBox="1"/>
          <p:nvPr/>
        </p:nvSpPr>
        <p:spPr>
          <a:xfrm>
            <a:off x="1845184" y="5692223"/>
            <a:ext cx="828092" cy="76944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どこの何をどう改善すれば良い？</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85" name="テキスト ボックス 84"/>
          <p:cNvSpPr txBox="1"/>
          <p:nvPr/>
        </p:nvSpPr>
        <p:spPr>
          <a:xfrm>
            <a:off x="6444343" y="5842527"/>
            <a:ext cx="1033900" cy="738664"/>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② 優先順位をつけて、独自の助言・支援を実施</a:t>
            </a:r>
            <a:endParaRPr kumimoji="1" lang="ja-JP" altLang="en-US" sz="1050" b="0" i="0" u="none" strike="noStrike" kern="0" cap="none" spc="0" normalizeH="0" baseline="0" noProof="0" dirty="0">
              <a:ln>
                <a:noFill/>
              </a:ln>
              <a:solidFill>
                <a:srgbClr val="000000"/>
              </a:solidFill>
              <a:effectLst/>
              <a:uLnTx/>
              <a:uFillTx/>
            </a:endParaRPr>
          </a:p>
        </p:txBody>
      </p:sp>
      <p:sp>
        <p:nvSpPr>
          <p:cNvPr id="86" name="正方形/長方形 85"/>
          <p:cNvSpPr/>
          <p:nvPr/>
        </p:nvSpPr>
        <p:spPr>
          <a:xfrm>
            <a:off x="0" y="1298038"/>
            <a:ext cx="9144000" cy="1493935"/>
          </a:xfrm>
          <a:prstGeom prst="rect">
            <a:avLst/>
          </a:prstGeom>
        </p:spPr>
        <p:txBody>
          <a:bodyPr wrap="square">
            <a:spAutoFit/>
          </a:bodyPr>
          <a:lstStyle/>
          <a:p>
            <a:pPr marL="177800" indent="-177800">
              <a:lnSpc>
                <a:spcPct val="110000"/>
              </a:lnSpc>
            </a:pPr>
            <a:r>
              <a:rPr lang="ja-JP" altLang="en-US" sz="1400" dirty="0" smtClean="0">
                <a:solidFill>
                  <a:srgbClr val="000000"/>
                </a:solidFill>
              </a:rPr>
              <a:t>■ </a:t>
            </a:r>
            <a:r>
              <a:rPr lang="ja-JP" altLang="en-US" sz="1400" dirty="0" smtClean="0">
                <a:solidFill>
                  <a:srgbClr val="000000"/>
                </a:solidFill>
                <a:ea typeface="HG丸ｺﾞｼｯｸM-PRO" pitchFamily="50" charset="-128"/>
              </a:rPr>
              <a:t>技術的助言事業の効果を、「事業の中で直接訪問できない自治体」にも拡大していくことを目的として、業務分析データで作成する「訪問すべき市町村の優先度」の分析結果を審査会訪問時に持参し、必要に応じて都道府県担当者との情報・意見交換を行う。</a:t>
            </a:r>
            <a:endParaRPr lang="en-US" altLang="ja-JP" sz="1400" dirty="0" smtClean="0">
              <a:solidFill>
                <a:srgbClr val="000000"/>
              </a:solidFill>
              <a:ea typeface="HG丸ｺﾞｼｯｸM-PRO" pitchFamily="50" charset="-128"/>
            </a:endParaRPr>
          </a:p>
          <a:p>
            <a:pPr marL="177800" indent="-177800">
              <a:lnSpc>
                <a:spcPct val="110000"/>
              </a:lnSpc>
            </a:pPr>
            <a:r>
              <a:rPr lang="ja-JP" altLang="en-US" sz="1400" dirty="0" smtClean="0">
                <a:solidFill>
                  <a:srgbClr val="000000"/>
                </a:solidFill>
                <a:ea typeface="HG丸ｺﾞｼｯｸM-PRO" pitchFamily="50" charset="-128"/>
              </a:rPr>
              <a:t>■ 協議の中では、</a:t>
            </a:r>
            <a:r>
              <a:rPr lang="ja-JP" altLang="en-US" sz="1400" dirty="0" smtClean="0">
                <a:solidFill>
                  <a:srgbClr val="FF0000"/>
                </a:solidFill>
                <a:ea typeface="HG丸ｺﾞｼｯｸM-PRO" pitchFamily="50" charset="-128"/>
              </a:rPr>
              <a:t>「はずれ値」を示す市町村の有無、考えられる原因（何故、特異な傾向となるか）、具体的な改善の方法等について助言</a:t>
            </a:r>
            <a:r>
              <a:rPr lang="ja-JP" altLang="en-US" sz="1400" dirty="0" smtClean="0">
                <a:solidFill>
                  <a:srgbClr val="000000"/>
                </a:solidFill>
                <a:ea typeface="HG丸ｺﾞｼｯｸM-PRO" pitchFamily="50" charset="-128"/>
              </a:rPr>
              <a:t>を行う。これにより、各都道府県の担当者による地域内の市町村を対象とした、独自の助言・支援等の取り組みの推進を図る。</a:t>
            </a:r>
            <a:endParaRPr lang="en-US" altLang="ja-JP" sz="1400" dirty="0" smtClean="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318665"/>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28</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p>
        </p:txBody>
      </p:sp>
      <p:sp>
        <p:nvSpPr>
          <p:cNvPr id="7" name="テキスト ボックス 6"/>
          <p:cNvSpPr txBox="1"/>
          <p:nvPr/>
        </p:nvSpPr>
        <p:spPr>
          <a:xfrm>
            <a:off x="444500" y="6430130"/>
            <a:ext cx="8353135" cy="461665"/>
          </a:xfrm>
          <a:prstGeom prst="rect">
            <a:avLst/>
          </a:prstGeom>
          <a:noFill/>
        </p:spPr>
        <p:txBody>
          <a:bodyPr wrap="square" rtlCol="0">
            <a:spAutoFit/>
          </a:bodyPr>
          <a:lstStyle/>
          <a:p>
            <a:r>
              <a:rPr kumimoji="1" lang="en-US" altLang="ja-JP" sz="1200" dirty="0" smtClean="0"/>
              <a:t>※</a:t>
            </a:r>
            <a:r>
              <a:rPr lang="ja-JP" altLang="en-US" sz="1200" dirty="0" smtClean="0"/>
              <a:t>全</a:t>
            </a:r>
            <a:r>
              <a:rPr lang="en-US" altLang="ja-JP" sz="1200" dirty="0" smtClean="0"/>
              <a:t>45</a:t>
            </a:r>
            <a:r>
              <a:rPr lang="ja-JP" altLang="en-US" sz="1200" dirty="0" smtClean="0"/>
              <a:t>審査会（</a:t>
            </a:r>
            <a:r>
              <a:rPr lang="en-US" altLang="ja-JP" sz="1200" dirty="0" smtClean="0"/>
              <a:t>47</a:t>
            </a:r>
            <a:r>
              <a:rPr lang="ja-JP" altLang="en-US" sz="1200" dirty="0" smtClean="0"/>
              <a:t>合議体）　うち</a:t>
            </a:r>
            <a:r>
              <a:rPr lang="en-US" altLang="ja-JP" sz="1200" dirty="0" smtClean="0"/>
              <a:t>36</a:t>
            </a:r>
            <a:r>
              <a:rPr lang="ja-JP" altLang="en-US" sz="1200" dirty="0" smtClean="0"/>
              <a:t>自治体は、はずれ値に</a:t>
            </a:r>
            <a:endParaRPr lang="en-US" altLang="ja-JP" sz="1200" dirty="0" smtClean="0"/>
          </a:p>
          <a:p>
            <a:r>
              <a:rPr lang="en-US" altLang="ja-JP" sz="1200" dirty="0" smtClean="0"/>
              <a:t>     </a:t>
            </a:r>
            <a:r>
              <a:rPr lang="ja-JP" altLang="en-US" sz="1200" dirty="0" smtClean="0"/>
              <a:t>該当する課題自治体</a:t>
            </a:r>
            <a:endParaRPr kumimoji="1" lang="ja-JP" altLang="en-US" sz="1200" dirty="0"/>
          </a:p>
        </p:txBody>
      </p:sp>
      <p:graphicFrame>
        <p:nvGraphicFramePr>
          <p:cNvPr id="8" name="表 7"/>
          <p:cNvGraphicFramePr>
            <a:graphicFrameLocks noGrp="1"/>
          </p:cNvGraphicFramePr>
          <p:nvPr/>
        </p:nvGraphicFramePr>
        <p:xfrm>
          <a:off x="596719" y="1266325"/>
          <a:ext cx="4002991" cy="4968240"/>
        </p:xfrm>
        <a:graphic>
          <a:graphicData uri="http://schemas.openxmlformats.org/drawingml/2006/table">
            <a:tbl>
              <a:tblPr/>
              <a:tblGrid>
                <a:gridCol w="800930"/>
                <a:gridCol w="800930"/>
                <a:gridCol w="2401131"/>
              </a:tblGrid>
              <a:tr h="98224">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都道府県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浜田地区広域行政組合</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徳島県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阿南市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栗東市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東温市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10/3</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鹿児島市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幡多中央介護認定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上郡町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堺市（堺区）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秦野市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沖縄県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沖縄県介護保険広域連合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綾瀬市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山形県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鶴岡市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石川県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七尾市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富山県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滑川市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11/10</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宮崎県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西臼杵地域介護認定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11/17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調布市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栃木県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壬生町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浜田地区広域行政組合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徳島県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阿南市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栗東市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東温市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10/3</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鹿児島市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dirty="0">
                          <a:latin typeface="ＭＳ Ｐゴシック"/>
                          <a:ea typeface="ＭＳ 明朝"/>
                          <a:cs typeface="ＭＳ Ｐゴシック"/>
                        </a:rPr>
                        <a:t>10/5</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幡多中央介護認定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dirty="0">
                          <a:latin typeface="ＭＳ Ｐゴシック"/>
                          <a:ea typeface="ＭＳ 明朝"/>
                          <a:cs typeface="ＭＳ Ｐゴシック"/>
                        </a:rPr>
                        <a:t>10/6</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dirty="0">
                          <a:solidFill>
                            <a:srgbClr val="000000"/>
                          </a:solidFill>
                          <a:latin typeface="Century"/>
                          <a:ea typeface="ＭＳ Ｐゴシック"/>
                          <a:cs typeface="ＭＳ Ｐゴシック"/>
                        </a:rPr>
                        <a:t>兵庫県</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上郡町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marL="0" algn="l" defTabSz="914400" rtl="0" eaLnBrk="1" latinLnBrk="0" hangingPunct="1">
                        <a:spcAft>
                          <a:spcPts val="0"/>
                        </a:spcAft>
                      </a:pPr>
                      <a:r>
                        <a:rPr kumimoji="1" lang="en-US" sz="1200" kern="0" dirty="0">
                          <a:solidFill>
                            <a:srgbClr val="000000"/>
                          </a:solidFill>
                          <a:latin typeface="Century"/>
                          <a:ea typeface="ＭＳ Ｐゴシック"/>
                          <a:cs typeface="ＭＳ Ｐゴシック"/>
                        </a:rPr>
                        <a:t>12/1</a:t>
                      </a:r>
                      <a:endParaRPr kumimoji="1" lang="ja-JP" sz="1200" kern="0" dirty="0">
                        <a:solidFill>
                          <a:srgbClr val="000000"/>
                        </a:solidFill>
                        <a:latin typeface="Century"/>
                        <a:ea typeface="ＭＳ Ｐゴシック"/>
                        <a:cs typeface="ＭＳ Ｐゴシック"/>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香川県</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大川広域行政組合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marL="0" algn="l" defTabSz="914400" rtl="0" eaLnBrk="1" latinLnBrk="0" hangingPunct="1">
                        <a:spcAft>
                          <a:spcPts val="0"/>
                        </a:spcAft>
                      </a:pPr>
                      <a:r>
                        <a:rPr kumimoji="1" lang="en-US" sz="1200" kern="0" dirty="0">
                          <a:solidFill>
                            <a:srgbClr val="000000"/>
                          </a:solidFill>
                          <a:latin typeface="Century"/>
                          <a:ea typeface="ＭＳ Ｐゴシック"/>
                          <a:cs typeface="ＭＳ Ｐゴシック"/>
                        </a:rPr>
                        <a:t>12/2</a:t>
                      </a:r>
                      <a:endParaRPr kumimoji="1" lang="ja-JP" sz="1200" kern="0" dirty="0">
                        <a:solidFill>
                          <a:srgbClr val="000000"/>
                        </a:solidFill>
                        <a:latin typeface="Century"/>
                        <a:ea typeface="ＭＳ Ｐゴシック"/>
                        <a:cs typeface="ＭＳ Ｐゴシック"/>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愛知県</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高浜市</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0" name="表 9"/>
          <p:cNvGraphicFramePr>
            <a:graphicFrameLocks noGrp="1"/>
          </p:cNvGraphicFramePr>
          <p:nvPr/>
        </p:nvGraphicFramePr>
        <p:xfrm>
          <a:off x="4734745" y="1258466"/>
          <a:ext cx="4021324" cy="5363448"/>
        </p:xfrm>
        <a:graphic>
          <a:graphicData uri="http://schemas.openxmlformats.org/drawingml/2006/table">
            <a:tbl>
              <a:tblPr/>
              <a:tblGrid>
                <a:gridCol w="851336"/>
                <a:gridCol w="851336"/>
                <a:gridCol w="2318652"/>
              </a:tblGrid>
              <a:tr h="220420">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都道府県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訪問審査会</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宮崎県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西都市西米良村介護認定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埼玉県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北本市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12/14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南アルプス市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福井県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永平寺町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12/20</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群馬県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前橋市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堺市（北区） ／ 堺市　全体会※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大阪市（東淀川区）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静岡県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富士市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岐阜県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土岐市・瑞浪市介護認定審査会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和歌山県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すさみ町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岩手県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滝沢・雫石介護認定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三重県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桑名介護認定審査会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奈良県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南和協議会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大阪市（港区） ／ 大阪市　全体会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広島県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北広島町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1/31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長崎県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平戸市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佐賀県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鳥栖地区広域市町村圏組合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茨城県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桜川市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大分県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日田市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長野県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松本広域連合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420">
                <a:tc>
                  <a:txBody>
                    <a:bodyPr/>
                    <a:lstStyle/>
                    <a:p>
                      <a:pPr algn="ctr">
                        <a:spcAft>
                          <a:spcPts val="0"/>
                        </a:spcAft>
                      </a:pPr>
                      <a:r>
                        <a:rPr lang="en-US" sz="1200" kern="0">
                          <a:latin typeface="ＭＳ Ｐゴシック"/>
                          <a:ea typeface="ＭＳ 明朝"/>
                          <a:cs typeface="ＭＳ Ｐゴシック"/>
                        </a:rPr>
                        <a:t>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福岡県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900" kern="0" dirty="0">
                          <a:solidFill>
                            <a:srgbClr val="000000"/>
                          </a:solidFill>
                          <a:latin typeface="Century"/>
                          <a:ea typeface="ＭＳ Ｐゴシック"/>
                          <a:cs typeface="ＭＳ Ｐゴシック"/>
                        </a:rPr>
                        <a:t>行橋市・苅田町・みやこ町介護認定</a:t>
                      </a:r>
                      <a:r>
                        <a:rPr lang="ja-JP" sz="900" kern="0" dirty="0" smtClean="0">
                          <a:solidFill>
                            <a:srgbClr val="000000"/>
                          </a:solidFill>
                          <a:latin typeface="Century"/>
                          <a:ea typeface="ＭＳ Ｐゴシック"/>
                          <a:cs typeface="ＭＳ Ｐゴシック"/>
                        </a:rPr>
                        <a:t>審査会</a:t>
                      </a:r>
                      <a:endParaRPr lang="ja-JP" sz="1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印西市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2/14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dirty="0">
                          <a:solidFill>
                            <a:srgbClr val="000000"/>
                          </a:solidFill>
                          <a:latin typeface="Century"/>
                          <a:ea typeface="ＭＳ Ｐゴシック"/>
                          <a:cs typeface="ＭＳ Ｐゴシック"/>
                        </a:rPr>
                        <a:t>和歌山県</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串本町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2/16</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a:solidFill>
                            <a:srgbClr val="000000"/>
                          </a:solidFill>
                          <a:latin typeface="Century"/>
                          <a:ea typeface="ＭＳ Ｐゴシック"/>
                          <a:cs typeface="ＭＳ Ｐゴシック"/>
                        </a:rPr>
                        <a:t>熊本県</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水俣芦北広域行政事務組合</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2/21</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a:solidFill>
                            <a:srgbClr val="000000"/>
                          </a:solidFill>
                          <a:latin typeface="Century"/>
                          <a:ea typeface="ＭＳ Ｐゴシック"/>
                          <a:cs typeface="ＭＳ Ｐゴシック"/>
                        </a:rPr>
                        <a:t>山口県</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熊南地域介護認定審査会</a:t>
                      </a:r>
                      <a:r>
                        <a:rPr lang="en-US" sz="1200" kern="100" baseline="30000">
                          <a:latin typeface="ＭＳ ゴシック"/>
                          <a:ea typeface="ＭＳ 明朝"/>
                          <a:cs typeface="Times New Roman"/>
                        </a:rPr>
                        <a:t>6</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a:latin typeface="ＭＳ Ｐゴシック"/>
                          <a:ea typeface="ＭＳ 明朝"/>
                          <a:cs typeface="ＭＳ Ｐゴシック"/>
                        </a:rPr>
                        <a:t>2/23</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新潟県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佐渡市</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a:latin typeface="ＭＳ Ｐゴシック"/>
                          <a:ea typeface="ＭＳ 明朝"/>
                          <a:cs typeface="ＭＳ Ｐゴシック"/>
                        </a:rPr>
                        <a:t>3/1</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福島県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喜多方地方広域市町村圏組合</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3/3</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秋田県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dirty="0">
                          <a:solidFill>
                            <a:srgbClr val="000000"/>
                          </a:solidFill>
                          <a:latin typeface="Century"/>
                          <a:ea typeface="ＭＳ Ｐゴシック"/>
                          <a:cs typeface="ＭＳ Ｐゴシック"/>
                        </a:rPr>
                        <a:t>本荘由利広域市町村圏組合</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40615" y="2967243"/>
            <a:ext cx="4801314" cy="707886"/>
          </a:xfrm>
          <a:prstGeom prst="rect">
            <a:avLst/>
          </a:prstGeom>
        </p:spPr>
        <p:txBody>
          <a:bodyPr wrap="none">
            <a:spAutoFit/>
          </a:bodyPr>
          <a:lstStyle/>
          <a:p>
            <a:pPr algn="ctr"/>
            <a:r>
              <a:rPr lang="en-US" altLang="ja-JP" sz="4000" dirty="0" smtClean="0">
                <a:solidFill>
                  <a:srgbClr val="000000"/>
                </a:solidFill>
                <a:latin typeface="+mn-ea"/>
                <a:ea typeface="+mn-ea"/>
              </a:rPr>
              <a:t>【2-1</a:t>
            </a:r>
            <a:r>
              <a:rPr lang="ja-JP" altLang="en-US" sz="4000" dirty="0">
                <a:solidFill>
                  <a:srgbClr val="000000"/>
                </a:solidFill>
                <a:latin typeface="+mn-ea"/>
                <a:ea typeface="+mn-ea"/>
              </a:rPr>
              <a:t>：事業の全体像</a:t>
            </a:r>
            <a:r>
              <a:rPr lang="en-US" altLang="ja-JP" sz="4000" dirty="0">
                <a:solidFill>
                  <a:srgbClr val="000000"/>
                </a:solidFill>
                <a:latin typeface="+mn-ea"/>
                <a:ea typeface="+mn-ea"/>
              </a:rPr>
              <a:t>】</a:t>
            </a:r>
          </a:p>
        </p:txBody>
      </p:sp>
    </p:spTree>
    <p:extLst>
      <p:ext uri="{BB962C8B-B14F-4D97-AF65-F5344CB8AC3E}">
        <p14:creationId xmlns:p14="http://schemas.microsoft.com/office/powerpoint/2010/main" val="57702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815882"/>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【2-4</a:t>
            </a:r>
            <a:r>
              <a:rPr lang="ja-JP" altLang="en-US" sz="4000" dirty="0" smtClean="0">
                <a:solidFill>
                  <a:srgbClr val="000000"/>
                </a:solidFill>
                <a:latin typeface="Calibri" pitchFamily="34" charset="0"/>
              </a:rPr>
              <a:t>：認定調査員向け研修素材の制作</a:t>
            </a:r>
            <a:r>
              <a:rPr lang="en-US" altLang="ja-JP" sz="4000" dirty="0" smtClean="0">
                <a:solidFill>
                  <a:srgbClr val="000000"/>
                </a:solidFill>
                <a:latin typeface="Calibri" pitchFamily="34" charset="0"/>
              </a:rPr>
              <a:t>】</a:t>
            </a:r>
            <a:br>
              <a:rPr lang="en-US" altLang="ja-JP" sz="4000" dirty="0" smtClean="0">
                <a:solidFill>
                  <a:srgbClr val="000000"/>
                </a:solidFill>
                <a:latin typeface="Calibri" pitchFamily="34" charset="0"/>
              </a:rPr>
            </a:br>
            <a:r>
              <a:rPr lang="ja-JP" altLang="en-US" sz="2800" dirty="0" smtClean="0">
                <a:solidFill>
                  <a:srgbClr val="000000"/>
                </a:solidFill>
                <a:latin typeface="Calibri" pitchFamily="34" charset="0"/>
              </a:rPr>
              <a:t>（</a:t>
            </a:r>
            <a:r>
              <a:rPr lang="en-US" altLang="ja-JP" sz="2800" dirty="0" smtClean="0">
                <a:solidFill>
                  <a:srgbClr val="000000"/>
                </a:solidFill>
                <a:latin typeface="Calibri" pitchFamily="34" charset="0"/>
              </a:rPr>
              <a:t>H28</a:t>
            </a:r>
            <a:r>
              <a:rPr lang="ja-JP" altLang="en-US" sz="2800" dirty="0" smtClean="0">
                <a:solidFill>
                  <a:srgbClr val="000000"/>
                </a:solidFill>
                <a:latin typeface="Calibri" pitchFamily="34" charset="0"/>
              </a:rPr>
              <a:t>年度研修の報告と</a:t>
            </a:r>
            <a:r>
              <a:rPr lang="en-US" altLang="ja-JP" sz="2800" dirty="0" smtClean="0">
                <a:solidFill>
                  <a:srgbClr val="000000"/>
                </a:solidFill>
                <a:latin typeface="Calibri" pitchFamily="34" charset="0"/>
              </a:rPr>
              <a:t>H29</a:t>
            </a:r>
            <a:r>
              <a:rPr lang="ja-JP" altLang="en-US" sz="2800" dirty="0" smtClean="0">
                <a:solidFill>
                  <a:srgbClr val="000000"/>
                </a:solidFill>
                <a:latin typeface="Calibri" pitchFamily="34" charset="0"/>
              </a:rPr>
              <a:t>年度の素材制作の方針）</a:t>
            </a:r>
            <a:endParaRPr lang="en-US" altLang="ja-JP" sz="4000" dirty="0" smtClean="0">
              <a:solidFill>
                <a:srgbClr val="000000"/>
              </a:solidFill>
              <a:latin typeface="Calibri" pitchFamily="34" charset="0"/>
            </a:endParaRP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400" dirty="0" smtClean="0"/>
              <a:t>認定調査員向け能力向上研修会の目的と対象者</a:t>
            </a:r>
            <a:r>
              <a:rPr lang="ja-JP" altLang="en-US" sz="1600" dirty="0" smtClean="0"/>
              <a:t>（</a:t>
            </a:r>
            <a:r>
              <a:rPr lang="en-US" altLang="ja-JP" sz="1600" dirty="0" smtClean="0"/>
              <a:t>H28</a:t>
            </a:r>
            <a:r>
              <a:rPr lang="ja-JP" altLang="en-US" sz="1600" dirty="0" smtClean="0"/>
              <a:t>年度まで）</a:t>
            </a:r>
            <a:endParaRPr lang="ja-JP" altLang="en-US" sz="2800" dirty="0" smtClean="0"/>
          </a:p>
        </p:txBody>
      </p:sp>
      <p:sp>
        <p:nvSpPr>
          <p:cNvPr id="5" name="Text Box 221"/>
          <p:cNvSpPr txBox="1">
            <a:spLocks noChangeArrowheads="1"/>
          </p:cNvSpPr>
          <p:nvPr/>
        </p:nvSpPr>
        <p:spPr bwMode="auto">
          <a:xfrm>
            <a:off x="600393" y="1250421"/>
            <a:ext cx="8279448" cy="4674229"/>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実施方針</a:t>
            </a:r>
            <a:r>
              <a:rPr lang="en-US" altLang="ja-JP" sz="1600" dirty="0" smtClean="0">
                <a:solidFill>
                  <a:srgbClr val="0070C0"/>
                </a:solidFill>
                <a:latin typeface="HGP創英角ｺﾞｼｯｸUB" pitchFamily="50" charset="-128"/>
                <a:ea typeface="HGP創英角ｺﾞｼｯｸUB" pitchFamily="50" charset="-128"/>
              </a:rPr>
              <a:t>】</a:t>
            </a:r>
          </a:p>
          <a:p>
            <a:pPr marL="180000" indent="-177800">
              <a:lnSpc>
                <a:spcPct val="120000"/>
              </a:lnSpc>
            </a:pPr>
            <a:r>
              <a:rPr lang="ja-JP" altLang="en-US" sz="1600" dirty="0" smtClean="0"/>
              <a:t>　「中間指導者層」の育成による自律的な適正化の促進</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研修会開催の背景・目的</a:t>
            </a:r>
            <a:r>
              <a:rPr lang="en-US" altLang="ja-JP" sz="1600" dirty="0" smtClean="0">
                <a:solidFill>
                  <a:srgbClr val="0070C0"/>
                </a:solidFill>
                <a:latin typeface="HGP創英角ｺﾞｼｯｸUB" pitchFamily="50" charset="-128"/>
                <a:ea typeface="HGP創英角ｺﾞｼｯｸUB" pitchFamily="50" charset="-128"/>
              </a:rPr>
              <a:t>】</a:t>
            </a:r>
          </a:p>
          <a:p>
            <a:pPr marL="177800" indent="-177800">
              <a:lnSpc>
                <a:spcPct val="120000"/>
              </a:lnSpc>
              <a:buFont typeface="Wingdings" pitchFamily="2" charset="2"/>
              <a:buChar char="p"/>
            </a:pPr>
            <a:r>
              <a:rPr lang="ja-JP" altLang="en-US" sz="1600" dirty="0" smtClean="0">
                <a:solidFill>
                  <a:srgbClr val="000000"/>
                </a:solidFill>
              </a:rPr>
              <a:t>認定調査の適正化を図る上で、</a:t>
            </a:r>
            <a:r>
              <a:rPr lang="ja-JP" altLang="en-US" sz="1600" dirty="0" smtClean="0">
                <a:latin typeface="HGP創英角ｺﾞｼｯｸUB" pitchFamily="50" charset="-128"/>
                <a:ea typeface="HGP創英角ｺﾞｼｯｸUB" pitchFamily="50" charset="-128"/>
              </a:rPr>
              <a:t>各自治体において「指導者層」をいかに確保するか</a:t>
            </a:r>
            <a:r>
              <a:rPr lang="ja-JP" altLang="en-US" sz="1600" dirty="0" smtClean="0">
                <a:solidFill>
                  <a:srgbClr val="000000"/>
                </a:solidFill>
              </a:rPr>
              <a:t>が重要</a:t>
            </a:r>
            <a:endParaRPr lang="en-US" altLang="ja-JP" sz="1600" dirty="0" smtClean="0">
              <a:solidFill>
                <a:srgbClr val="000000"/>
              </a:solidFill>
            </a:endParaRPr>
          </a:p>
          <a:p>
            <a:pPr marL="177800" indent="-177800">
              <a:lnSpc>
                <a:spcPct val="120000"/>
              </a:lnSpc>
              <a:buFont typeface="Wingdings" pitchFamily="2" charset="2"/>
              <a:buChar char="p"/>
            </a:pPr>
            <a:r>
              <a:rPr lang="ja-JP" altLang="en-US" sz="1600" dirty="0" smtClean="0">
                <a:solidFill>
                  <a:srgbClr val="000000"/>
                </a:solidFill>
              </a:rPr>
              <a:t>「指導者層」としては、都道府県職員が重要な役割を果たしているが、県内をくまなく指導する人的余裕がなく、各市町村でも、職員の異動等により知識・経験が蓄積されにくい側面がある</a:t>
            </a:r>
            <a:endParaRPr lang="en-US" altLang="ja-JP" sz="1600" dirty="0" smtClean="0">
              <a:solidFill>
                <a:srgbClr val="000000"/>
              </a:solidFill>
            </a:endParaRPr>
          </a:p>
          <a:p>
            <a:pPr marL="177800" indent="-177800">
              <a:lnSpc>
                <a:spcPct val="120000"/>
              </a:lnSpc>
              <a:buFont typeface="Wingdings" pitchFamily="2" charset="2"/>
              <a:buChar char="p"/>
            </a:pPr>
            <a:r>
              <a:rPr lang="ja-JP" altLang="ja-JP" sz="1600" dirty="0" smtClean="0"/>
              <a:t>都道府県の専門調査員、保険者</a:t>
            </a:r>
            <a:r>
              <a:rPr lang="ja-JP" altLang="en-US" sz="1600" dirty="0" smtClean="0"/>
              <a:t>・</a:t>
            </a:r>
            <a:r>
              <a:rPr lang="ja-JP" altLang="ja-JP" sz="1600" dirty="0" smtClean="0"/>
              <a:t>事務受託法人で</a:t>
            </a:r>
            <a:r>
              <a:rPr lang="ja-JP" altLang="ja-JP" sz="1600" dirty="0" smtClean="0">
                <a:latin typeface="HGP創英角ｺﾞｼｯｸUB" pitchFamily="50" charset="-128"/>
                <a:ea typeface="HGP創英角ｺﾞｼｯｸUB" pitchFamily="50" charset="-128"/>
              </a:rPr>
              <a:t>比較的長期間調査業務に従事している</a:t>
            </a:r>
            <a:r>
              <a:rPr lang="ja-JP" altLang="en-US" sz="1600" dirty="0" smtClean="0">
                <a:latin typeface="HGP創英角ｺﾞｼｯｸUB" pitchFamily="50" charset="-128"/>
                <a:ea typeface="HGP創英角ｺﾞｼｯｸUB" pitchFamily="50" charset="-128"/>
              </a:rPr>
              <a:t>（従事する予定の）</a:t>
            </a:r>
            <a:r>
              <a:rPr lang="ja-JP" altLang="ja-JP" sz="1600" dirty="0" smtClean="0">
                <a:latin typeface="HGP創英角ｺﾞｼｯｸUB" pitchFamily="50" charset="-128"/>
                <a:ea typeface="HGP創英角ｺﾞｼｯｸUB" pitchFamily="50" charset="-128"/>
              </a:rPr>
              <a:t>職員</a:t>
            </a:r>
            <a:r>
              <a:rPr lang="ja-JP" altLang="en-US" sz="1600" dirty="0" smtClean="0">
                <a:latin typeface="HGP創英角ｺﾞｼｯｸUB" pitchFamily="50" charset="-128"/>
                <a:ea typeface="HGP創英角ｺﾞｼｯｸUB" pitchFamily="50" charset="-128"/>
              </a:rPr>
              <a:t>を対象に</a:t>
            </a:r>
            <a:r>
              <a:rPr lang="ja-JP" altLang="ja-JP" sz="1600" dirty="0" smtClean="0">
                <a:latin typeface="HGP創英角ｺﾞｼｯｸUB" pitchFamily="50" charset="-128"/>
                <a:ea typeface="HGP創英角ｺﾞｼｯｸUB" pitchFamily="50" charset="-128"/>
              </a:rPr>
              <a:t> 「中間指導者層」</a:t>
            </a:r>
            <a:r>
              <a:rPr lang="ja-JP" altLang="en-US" sz="1600" dirty="0" smtClean="0">
                <a:latin typeface="HGP創英角ｺﾞｼｯｸUB" pitchFamily="50" charset="-128"/>
                <a:ea typeface="HGP創英角ｺﾞｼｯｸUB" pitchFamily="50" charset="-128"/>
              </a:rPr>
              <a:t>を養成する</a:t>
            </a:r>
            <a:r>
              <a:rPr lang="ja-JP" altLang="ja-JP" sz="1600" dirty="0" smtClean="0"/>
              <a:t>ことを目的とし</a:t>
            </a:r>
            <a:r>
              <a:rPr lang="ja-JP" altLang="en-US" sz="1600" dirty="0" smtClean="0"/>
              <a:t>た</a:t>
            </a:r>
            <a:r>
              <a:rPr lang="ja-JP" altLang="ja-JP" sz="1600" dirty="0" smtClean="0"/>
              <a:t>研修会</a:t>
            </a:r>
            <a:endParaRPr lang="en-US" altLang="ja-JP" sz="1600" dirty="0" smtClean="0"/>
          </a:p>
          <a:p>
            <a:pPr marL="177800" indent="-177800">
              <a:lnSpc>
                <a:spcPct val="120000"/>
              </a:lnSpc>
            </a:pPr>
            <a:endParaRPr lang="en-US" altLang="ja-JP" sz="800" dirty="0" smtClean="0">
              <a:solidFill>
                <a:srgbClr val="000000"/>
              </a:solidFill>
              <a:latin typeface="HGP創英角ｺﾞｼｯｸUB" pitchFamily="50" charset="-128"/>
              <a:ea typeface="HGP創英角ｺﾞｼｯｸUB" pitchFamily="50" charset="-128"/>
            </a:endParaRPr>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対象者</a:t>
            </a:r>
            <a:r>
              <a:rPr lang="en-US" altLang="ja-JP" sz="1600" dirty="0" smtClean="0">
                <a:solidFill>
                  <a:srgbClr val="0070C0"/>
                </a:solidFill>
                <a:latin typeface="HGP創英角ｺﾞｼｯｸUB" pitchFamily="50" charset="-128"/>
                <a:ea typeface="HGP創英角ｺﾞｼｯｸUB" pitchFamily="50" charset="-128"/>
              </a:rPr>
              <a:t>】</a:t>
            </a:r>
          </a:p>
          <a:p>
            <a:pPr marL="180000">
              <a:lnSpc>
                <a:spcPct val="120000"/>
              </a:lnSpc>
            </a:pPr>
            <a:r>
              <a:rPr lang="ja-JP" altLang="en-US" sz="1600" dirty="0" smtClean="0"/>
              <a:t>都道府県職員（専門調査員を含む）、市区町村の指導的立場の認定調査員（嘱託職員・事務受託法人の職員も含む）、市区町村（広域連合等含む）職員（審査会事務局等）、であって、以下のいずれにも該当する者とした。</a:t>
            </a:r>
          </a:p>
          <a:p>
            <a:pPr marL="177800" indent="-177800">
              <a:lnSpc>
                <a:spcPct val="120000"/>
              </a:lnSpc>
            </a:pPr>
            <a:r>
              <a:rPr lang="ja-JP" altLang="en-US" sz="1600" dirty="0" smtClean="0"/>
              <a:t>　　　① 指導的立場としての業務経験を有する（または今後、指導的立場として従事する）者。</a:t>
            </a:r>
          </a:p>
          <a:p>
            <a:pPr marL="177800" indent="-177800">
              <a:lnSpc>
                <a:spcPct val="120000"/>
              </a:lnSpc>
            </a:pPr>
            <a:r>
              <a:rPr lang="ja-JP" altLang="en-US" sz="1600" dirty="0" smtClean="0"/>
              <a:t>　　　② 今後も一定期間は継続的に認定調査に従事することが見込まれる者。</a:t>
            </a:r>
            <a:endParaRPr lang="en-US" altLang="ja-JP" sz="1600" dirty="0" smtClean="0"/>
          </a:p>
          <a:p>
            <a:pPr marL="177800" indent="-177800">
              <a:lnSpc>
                <a:spcPct val="120000"/>
              </a:lnSpc>
            </a:pPr>
            <a:endParaRPr lang="en-US" altLang="ja-JP" sz="800" dirty="0" smtClean="0"/>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r>
              <a:rPr lang="en-US" altLang="ja-JP" sz="1200" dirty="0" smtClean="0"/>
              <a:t>(H28</a:t>
            </a:r>
            <a:r>
              <a:rPr lang="ja-JP" altLang="en-US" sz="1200" dirty="0" smtClean="0"/>
              <a:t>年度）</a:t>
            </a:r>
            <a:endParaRPr lang="ja-JP" altLang="en-US" sz="3200" dirty="0" smtClean="0"/>
          </a:p>
        </p:txBody>
      </p:sp>
      <p:sp>
        <p:nvSpPr>
          <p:cNvPr id="4" name="Rectangle 3"/>
          <p:cNvSpPr>
            <a:spLocks noChangeArrowheads="1"/>
          </p:cNvSpPr>
          <p:nvPr/>
        </p:nvSpPr>
        <p:spPr bwMode="auto">
          <a:xfrm>
            <a:off x="615315" y="1335162"/>
            <a:ext cx="8010525" cy="1702677"/>
          </a:xfrm>
          <a:prstGeom prst="rect">
            <a:avLst/>
          </a:prstGeom>
          <a:noFill/>
          <a:ln w="9525">
            <a:noFill/>
            <a:miter lim="800000"/>
            <a:headEnd/>
            <a:tailEnd/>
          </a:ln>
        </p:spPr>
        <p:txBody>
          <a:bodyPr lIns="0" tIns="0" rIns="0" bIns="0"/>
          <a:lstStyle/>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受講者が指導的</a:t>
            </a:r>
            <a:r>
              <a:rPr lang="ja-JP" altLang="en-US" sz="1600" dirty="0">
                <a:latin typeface="ＭＳ Ｐゴシック" charset="-128"/>
              </a:rPr>
              <a:t>立場を担うためには、</a:t>
            </a:r>
            <a:r>
              <a:rPr lang="ja-JP" altLang="en-US" sz="1600" dirty="0">
                <a:latin typeface="HGP創英角ｺﾞｼｯｸUB" pitchFamily="50" charset="-128"/>
                <a:ea typeface="HGP創英角ｺﾞｼｯｸUB" pitchFamily="50" charset="-128"/>
              </a:rPr>
              <a:t>認定調査のみでなく、一次判定ソフト</a:t>
            </a:r>
            <a:r>
              <a:rPr lang="ja-JP" altLang="en-US" sz="1600" dirty="0" smtClean="0">
                <a:latin typeface="HGP創英角ｺﾞｼｯｸUB" pitchFamily="50" charset="-128"/>
                <a:ea typeface="HGP創英角ｺﾞｼｯｸUB" pitchFamily="50" charset="-128"/>
              </a:rPr>
              <a:t>や審査会</a:t>
            </a:r>
            <a:r>
              <a:rPr lang="ja-JP" altLang="en-US" sz="1600" dirty="0">
                <a:latin typeface="HGP創英角ｺﾞｼｯｸUB" pitchFamily="50" charset="-128"/>
                <a:ea typeface="HGP創英角ｺﾞｼｯｸUB" pitchFamily="50" charset="-128"/>
              </a:rPr>
              <a:t>を含めた、要介護認定全体の仕組みの理解が必要</a:t>
            </a:r>
            <a:r>
              <a:rPr lang="ja-JP" altLang="en-US" sz="1600" dirty="0">
                <a:latin typeface="ＭＳ Ｐゴシック" charset="-128"/>
              </a:rPr>
              <a:t>で</a:t>
            </a:r>
            <a:r>
              <a:rPr lang="ja-JP" altLang="en-US" sz="1600" dirty="0" smtClean="0">
                <a:latin typeface="ＭＳ Ｐゴシック" charset="-128"/>
              </a:rPr>
              <a:t>あるため、それをふまえたカリキュラムとする</a:t>
            </a:r>
            <a:endParaRPr lang="en-US" altLang="ja-JP" sz="1600" dirty="0">
              <a:latin typeface="ＭＳ Ｐゴシック" charset="-128"/>
            </a:endParaRPr>
          </a:p>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受講者は、</a:t>
            </a:r>
            <a:r>
              <a:rPr lang="ja-JP" altLang="en-US" sz="1600" dirty="0">
                <a:latin typeface="ＭＳ Ｐゴシック" charset="-128"/>
              </a:rPr>
              <a:t>審査会事務局等を担当する「事務系」と専従調査員等の「技術系」で異なる弱点を抱えているが、要介護認定全体の仕組みを理解することで</a:t>
            </a:r>
            <a:r>
              <a:rPr lang="ja-JP" altLang="en-US" sz="1600" dirty="0" smtClean="0">
                <a:latin typeface="HGP創英角ｺﾞｼｯｸUB" pitchFamily="50" charset="-128"/>
                <a:ea typeface="HGP創英角ｺﾞｼｯｸUB" pitchFamily="50" charset="-128"/>
              </a:rPr>
              <a:t>、 「事務系」 「技術系」それぞれの</a:t>
            </a:r>
            <a:r>
              <a:rPr lang="ja-JP" altLang="en-US" sz="1600" dirty="0">
                <a:latin typeface="HGP創英角ｺﾞｼｯｸUB" pitchFamily="50" charset="-128"/>
                <a:ea typeface="HGP創英角ｺﾞｼｯｸUB" pitchFamily="50" charset="-128"/>
              </a:rPr>
              <a:t>弱点を克服</a:t>
            </a:r>
            <a:r>
              <a:rPr lang="ja-JP" altLang="en-US" sz="1600" dirty="0">
                <a:latin typeface="ＭＳ Ｐゴシック" charset="-128"/>
              </a:rPr>
              <a:t>することが期待できる</a:t>
            </a:r>
            <a:endParaRPr lang="ja-JP" altLang="en-US" sz="1600"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647926" y="2924947"/>
          <a:ext cx="7848147" cy="3362961"/>
        </p:xfrm>
        <a:graphic>
          <a:graphicData uri="http://schemas.openxmlformats.org/drawingml/2006/table">
            <a:tbl>
              <a:tblPr firstRow="1" firstCol="1" bandRow="1">
                <a:tableStyleId>{21E4AEA4-8DFA-4A89-87EB-49C32662AFE0}</a:tableStyleId>
              </a:tblPr>
              <a:tblGrid>
                <a:gridCol w="2260374"/>
                <a:gridCol w="5587773"/>
              </a:tblGrid>
              <a:tr h="0">
                <a:tc>
                  <a:txBody>
                    <a:bodyPr/>
                    <a:lstStyle/>
                    <a:p>
                      <a:pPr algn="ctr"/>
                      <a:r>
                        <a:rPr kumimoji="1" lang="ja-JP" altLang="en-US" sz="1600" dirty="0" smtClean="0"/>
                        <a:t>受講者の種類</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600" dirty="0" smtClean="0"/>
                        <a:t>研修会参加により期待される効果</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009227">
                <a:tc>
                  <a:txBody>
                    <a:bodyPr/>
                    <a:lstStyle/>
                    <a:p>
                      <a:r>
                        <a:rPr kumimoji="1" lang="ja-JP" altLang="en-US" sz="1600" dirty="0" smtClean="0">
                          <a:solidFill>
                            <a:schemeClr val="tx1"/>
                          </a:solidFill>
                        </a:rPr>
                        <a:t>都道府県職員</a:t>
                      </a:r>
                      <a:endParaRPr kumimoji="1" lang="ja-JP" altLang="en-US" sz="16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市区町村に対する指導のポイントを理解するとともに、研修のテーマ設定や講師の養成に活用できる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事務系</a:t>
                      </a:r>
                      <a:r>
                        <a:rPr kumimoji="1" lang="en-US" altLang="ja-JP" sz="1600" dirty="0" smtClean="0">
                          <a:solidFill>
                            <a:schemeClr val="tx1"/>
                          </a:solidFill>
                        </a:rPr>
                        <a:t>】</a:t>
                      </a:r>
                      <a:r>
                        <a:rPr kumimoji="1" lang="ja-JP" altLang="en-US" sz="1600" dirty="0" smtClean="0">
                          <a:solidFill>
                            <a:schemeClr val="tx1"/>
                          </a:solidFill>
                        </a:rPr>
                        <a:t>市区町村職員</a:t>
                      </a:r>
                      <a:r>
                        <a:rPr kumimoji="1" lang="en-US" altLang="ja-JP" sz="1200" dirty="0" smtClean="0">
                          <a:solidFill>
                            <a:schemeClr val="tx1"/>
                          </a:solidFill>
                        </a:rPr>
                        <a:t>(</a:t>
                      </a:r>
                      <a:r>
                        <a:rPr kumimoji="1" lang="ja-JP" altLang="en-US" sz="1200" dirty="0" smtClean="0">
                          <a:solidFill>
                            <a:schemeClr val="tx1"/>
                          </a:solidFill>
                        </a:rPr>
                        <a:t>審査会事務局等</a:t>
                      </a:r>
                      <a:r>
                        <a:rPr kumimoji="1" lang="en-US" altLang="ja-JP" sz="1200" dirty="0" smtClean="0">
                          <a:solidFill>
                            <a:schemeClr val="tx1"/>
                          </a:solidFill>
                        </a:rPr>
                        <a:t>)</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管理側として、認定調査の課題抽出方法を学ぶことができる。また、弱点である認定調査の技術面の習得ができる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技術系</a:t>
                      </a:r>
                      <a:r>
                        <a:rPr kumimoji="1" lang="en-US" altLang="ja-JP" sz="1600" dirty="0" smtClean="0">
                          <a:solidFill>
                            <a:schemeClr val="tx1"/>
                          </a:solidFill>
                        </a:rPr>
                        <a:t>】</a:t>
                      </a:r>
                      <a:r>
                        <a:rPr kumimoji="1" lang="ja-JP" altLang="en-US" sz="1600" dirty="0" smtClean="0">
                          <a:solidFill>
                            <a:schemeClr val="tx1"/>
                          </a:solidFill>
                        </a:rPr>
                        <a:t>市区町村職員</a:t>
                      </a:r>
                      <a:endParaRPr kumimoji="1" lang="en-US" altLang="ja-JP" sz="1600" dirty="0" smtClean="0">
                        <a:solidFill>
                          <a:schemeClr val="tx1"/>
                        </a:solidFill>
                      </a:endParaRPr>
                    </a:p>
                    <a:p>
                      <a:r>
                        <a:rPr kumimoji="1" lang="ja-JP" altLang="en-US" sz="1200" dirty="0" smtClean="0">
                          <a:solidFill>
                            <a:schemeClr val="tx1"/>
                          </a:solidFill>
                        </a:rPr>
                        <a:t>（専従調査員等）、指導的立場の認定調査員</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現場側として、技術面の向上が図られる。また、弱点である管理側の視点を身につけることで、要介護認定全体の視点から、課題の優先順位付けができるようになる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28</a:t>
            </a:r>
            <a:r>
              <a:rPr lang="ja-JP" altLang="en-US" dirty="0" smtClean="0"/>
              <a:t>年度の開催実績</a:t>
            </a:r>
          </a:p>
        </p:txBody>
      </p:sp>
      <p:graphicFrame>
        <p:nvGraphicFramePr>
          <p:cNvPr id="5" name="表 4"/>
          <p:cNvGraphicFramePr>
            <a:graphicFrameLocks noGrp="1"/>
          </p:cNvGraphicFramePr>
          <p:nvPr/>
        </p:nvGraphicFramePr>
        <p:xfrm>
          <a:off x="743034" y="1394696"/>
          <a:ext cx="7611256" cy="4858321"/>
        </p:xfrm>
        <a:graphic>
          <a:graphicData uri="http://schemas.openxmlformats.org/drawingml/2006/table">
            <a:tbl>
              <a:tblPr firstRow="1">
                <a:tableStyleId>{B301B821-A1FF-4177-AEE7-76D212191A09}</a:tableStyleId>
              </a:tblPr>
              <a:tblGrid>
                <a:gridCol w="1925456"/>
                <a:gridCol w="4153405"/>
                <a:gridCol w="1532395"/>
              </a:tblGrid>
              <a:tr h="373717">
                <a:tc>
                  <a:txBody>
                    <a:bodyPr/>
                    <a:lstStyle/>
                    <a:p>
                      <a:pPr algn="ctr">
                        <a:spcAft>
                          <a:spcPts val="0"/>
                        </a:spcAft>
                      </a:pPr>
                      <a:r>
                        <a:rPr lang="ja-JP" sz="1800" kern="100" baseline="0" dirty="0">
                          <a:latin typeface="Arial" pitchFamily="34" charset="0"/>
                          <a:ea typeface="ＭＳ Ｐゴシック" pitchFamily="50" charset="-128"/>
                        </a:rPr>
                        <a:t>開催地</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dirty="0">
                          <a:latin typeface="Arial" pitchFamily="34" charset="0"/>
                          <a:ea typeface="ＭＳ Ｐゴシック" pitchFamily="50" charset="-128"/>
                        </a:rPr>
                        <a:t>開催日時</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a:latin typeface="Arial" pitchFamily="34" charset="0"/>
                          <a:ea typeface="ＭＳ Ｐゴシック" pitchFamily="50" charset="-128"/>
                        </a:rPr>
                        <a:t>受講者数</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開催地</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開催日時</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受講者数</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大阪会場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6</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a:t>
                      </a:r>
                      <a:r>
                        <a:rPr lang="ja-JP" sz="1600" kern="1200">
                          <a:solidFill>
                            <a:srgbClr val="000000"/>
                          </a:solidFill>
                          <a:latin typeface="Meiryo UI" pitchFamily="50" charset="-128"/>
                          <a:ea typeface="Meiryo UI" pitchFamily="50" charset="-128"/>
                          <a:cs typeface="Meiryo UI" pitchFamily="50" charset="-128"/>
                        </a:rPr>
                        <a:t>日（木）～</a:t>
                      </a:r>
                      <a:r>
                        <a:rPr lang="en-US" sz="1600" kern="1200">
                          <a:solidFill>
                            <a:srgbClr val="000000"/>
                          </a:solidFill>
                          <a:latin typeface="Meiryo UI" pitchFamily="50" charset="-128"/>
                          <a:ea typeface="Meiryo UI" pitchFamily="50" charset="-128"/>
                          <a:cs typeface="Meiryo UI" pitchFamily="50" charset="-128"/>
                        </a:rPr>
                        <a:t>3</a:t>
                      </a:r>
                      <a:r>
                        <a:rPr lang="ja-JP" sz="1600" kern="1200">
                          <a:solidFill>
                            <a:srgbClr val="000000"/>
                          </a:solidFill>
                          <a:latin typeface="Meiryo UI" pitchFamily="50" charset="-128"/>
                          <a:ea typeface="Meiryo UI" pitchFamily="50" charset="-128"/>
                          <a:cs typeface="Meiryo UI" pitchFamily="50" charset="-128"/>
                        </a:rPr>
                        <a:t>日（金）</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97</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名古屋会場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6</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27</a:t>
                      </a:r>
                      <a:r>
                        <a:rPr lang="ja-JP" sz="1600" kern="1200">
                          <a:solidFill>
                            <a:srgbClr val="000000"/>
                          </a:solidFill>
                          <a:latin typeface="Meiryo UI" pitchFamily="50" charset="-128"/>
                          <a:ea typeface="Meiryo UI" pitchFamily="50" charset="-128"/>
                          <a:cs typeface="Meiryo UI" pitchFamily="50" charset="-128"/>
                        </a:rPr>
                        <a:t>日（月）～</a:t>
                      </a:r>
                      <a:r>
                        <a:rPr lang="en-US" sz="1600" kern="1200">
                          <a:solidFill>
                            <a:srgbClr val="000000"/>
                          </a:solidFill>
                          <a:latin typeface="Meiryo UI" pitchFamily="50" charset="-128"/>
                          <a:ea typeface="Meiryo UI" pitchFamily="50" charset="-128"/>
                          <a:cs typeface="Meiryo UI" pitchFamily="50" charset="-128"/>
                        </a:rPr>
                        <a:t>28</a:t>
                      </a:r>
                      <a:r>
                        <a:rPr lang="ja-JP" sz="1600" kern="1200">
                          <a:solidFill>
                            <a:srgbClr val="000000"/>
                          </a:solidFill>
                          <a:latin typeface="Meiryo UI" pitchFamily="50" charset="-128"/>
                          <a:ea typeface="Meiryo UI" pitchFamily="50" charset="-128"/>
                          <a:cs typeface="Meiryo UI" pitchFamily="50" charset="-128"/>
                        </a:rPr>
                        <a:t>日（火）</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90</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盛岡会場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7</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20</a:t>
                      </a:r>
                      <a:r>
                        <a:rPr lang="ja-JP" sz="1600" kern="1200">
                          <a:solidFill>
                            <a:srgbClr val="000000"/>
                          </a:solidFill>
                          <a:latin typeface="Meiryo UI" pitchFamily="50" charset="-128"/>
                          <a:ea typeface="Meiryo UI" pitchFamily="50" charset="-128"/>
                          <a:cs typeface="Meiryo UI" pitchFamily="50" charset="-128"/>
                        </a:rPr>
                        <a:t>日（水）～</a:t>
                      </a:r>
                      <a:r>
                        <a:rPr lang="en-US" sz="1600" kern="1200">
                          <a:solidFill>
                            <a:srgbClr val="000000"/>
                          </a:solidFill>
                          <a:latin typeface="Meiryo UI" pitchFamily="50" charset="-128"/>
                          <a:ea typeface="Meiryo UI" pitchFamily="50" charset="-128"/>
                          <a:cs typeface="Meiryo UI" pitchFamily="50" charset="-128"/>
                        </a:rPr>
                        <a:t>21</a:t>
                      </a:r>
                      <a:r>
                        <a:rPr lang="ja-JP" sz="1600" kern="1200">
                          <a:solidFill>
                            <a:srgbClr val="000000"/>
                          </a:solidFill>
                          <a:latin typeface="Meiryo UI" pitchFamily="50" charset="-128"/>
                          <a:ea typeface="Meiryo UI" pitchFamily="50" charset="-128"/>
                          <a:cs typeface="Meiryo UI" pitchFamily="50" charset="-128"/>
                        </a:rPr>
                        <a:t>日（木）</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51</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埼玉会場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8</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3</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80</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福岡会場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8</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24</a:t>
                      </a:r>
                      <a:r>
                        <a:rPr lang="ja-JP" sz="1600" kern="1200">
                          <a:solidFill>
                            <a:srgbClr val="000000"/>
                          </a:solidFill>
                          <a:latin typeface="Meiryo UI" pitchFamily="50" charset="-128"/>
                          <a:ea typeface="Meiryo UI" pitchFamily="50" charset="-128"/>
                          <a:cs typeface="Meiryo UI" pitchFamily="50" charset="-128"/>
                        </a:rPr>
                        <a:t>日（水）～</a:t>
                      </a:r>
                      <a:r>
                        <a:rPr lang="en-US" sz="1600" kern="1200">
                          <a:solidFill>
                            <a:srgbClr val="000000"/>
                          </a:solidFill>
                          <a:latin typeface="Meiryo UI" pitchFamily="50" charset="-128"/>
                          <a:ea typeface="Meiryo UI" pitchFamily="50" charset="-128"/>
                          <a:cs typeface="Meiryo UI" pitchFamily="50" charset="-128"/>
                        </a:rPr>
                        <a:t>25</a:t>
                      </a:r>
                      <a:r>
                        <a:rPr lang="ja-JP" sz="1600" kern="1200">
                          <a:solidFill>
                            <a:srgbClr val="000000"/>
                          </a:solidFill>
                          <a:latin typeface="Meiryo UI" pitchFamily="50" charset="-128"/>
                          <a:ea typeface="Meiryo UI" pitchFamily="50" charset="-128"/>
                          <a:cs typeface="Meiryo UI" pitchFamily="50" charset="-128"/>
                        </a:rPr>
                        <a:t>日（木）</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91</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札幌会場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9</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27</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28</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47</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香川会場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10</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18</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19</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35</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広島会場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11</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15</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16</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54</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東京会場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11</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29</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30</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112</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金沢会場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12</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12</a:t>
                      </a:r>
                      <a:r>
                        <a:rPr lang="ja-JP" sz="1600" kern="1200">
                          <a:solidFill>
                            <a:srgbClr val="000000"/>
                          </a:solidFill>
                          <a:latin typeface="Meiryo UI" pitchFamily="50" charset="-128"/>
                          <a:ea typeface="Meiryo UI" pitchFamily="50" charset="-128"/>
                          <a:cs typeface="Meiryo UI" pitchFamily="50" charset="-128"/>
                        </a:rPr>
                        <a:t>日（月）～</a:t>
                      </a:r>
                      <a:r>
                        <a:rPr lang="en-US" sz="1600" kern="1200">
                          <a:solidFill>
                            <a:srgbClr val="000000"/>
                          </a:solidFill>
                          <a:latin typeface="Meiryo UI" pitchFamily="50" charset="-128"/>
                          <a:ea typeface="Meiryo UI" pitchFamily="50" charset="-128"/>
                          <a:cs typeface="Meiryo UI" pitchFamily="50" charset="-128"/>
                        </a:rPr>
                        <a:t>13</a:t>
                      </a:r>
                      <a:r>
                        <a:rPr lang="ja-JP" sz="1600" kern="1200">
                          <a:solidFill>
                            <a:srgbClr val="000000"/>
                          </a:solidFill>
                          <a:latin typeface="Meiryo UI" pitchFamily="50" charset="-128"/>
                          <a:ea typeface="Meiryo UI" pitchFamily="50" charset="-128"/>
                          <a:cs typeface="Meiryo UI" pitchFamily="50" charset="-128"/>
                        </a:rPr>
                        <a:t>日（火）</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25</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gridSpan="2">
                  <a:txBody>
                    <a:bodyPr/>
                    <a:lstStyle/>
                    <a:p>
                      <a:pPr algn="r">
                        <a:spcAft>
                          <a:spcPts val="0"/>
                        </a:spcAft>
                      </a:pPr>
                      <a:r>
                        <a:rPr lang="ja-JP" sz="1800" kern="100">
                          <a:solidFill>
                            <a:srgbClr val="000000"/>
                          </a:solidFill>
                          <a:latin typeface="Meiryo UI" pitchFamily="50" charset="-128"/>
                          <a:ea typeface="Meiryo UI" pitchFamily="50" charset="-128"/>
                          <a:cs typeface="Meiryo UI" pitchFamily="50" charset="-128"/>
                        </a:rPr>
                        <a:t>合計</a:t>
                      </a:r>
                      <a:endParaRPr lang="ja-JP" sz="1600" kern="100">
                        <a:latin typeface="Meiryo UI" pitchFamily="50" charset="-128"/>
                        <a:ea typeface="Meiryo UI" pitchFamily="50" charset="-128"/>
                        <a:cs typeface="Meiryo UI" pitchFamily="50" charset="-128"/>
                      </a:endParaRPr>
                    </a:p>
                  </a:txBody>
                  <a:tcPr marL="68580" marR="68580" marT="0" marB="0" anchor="ctr"/>
                </a:tc>
                <a:tc hMerge="1">
                  <a:txBody>
                    <a:bodyPr/>
                    <a:lstStyle/>
                    <a:p>
                      <a:endParaRPr kumimoji="1" lang="ja-JP" altLang="en-US"/>
                    </a:p>
                  </a:txBody>
                  <a:tcPr/>
                </a:tc>
                <a:tc>
                  <a:txBody>
                    <a:bodyPr/>
                    <a:lstStyle/>
                    <a:p>
                      <a:pPr algn="r">
                        <a:spcAft>
                          <a:spcPts val="0"/>
                        </a:spcAft>
                      </a:pPr>
                      <a:r>
                        <a:rPr lang="en-US" sz="1800" kern="100" dirty="0">
                          <a:solidFill>
                            <a:srgbClr val="000000"/>
                          </a:solidFill>
                          <a:latin typeface="Meiryo UI" pitchFamily="50" charset="-128"/>
                          <a:ea typeface="Meiryo UI" pitchFamily="50" charset="-128"/>
                          <a:cs typeface="Meiryo UI" pitchFamily="50" charset="-128"/>
                        </a:rPr>
                        <a:t>682</a:t>
                      </a:r>
                      <a:r>
                        <a:rPr lang="ja-JP" sz="1800" kern="100" dirty="0">
                          <a:solidFill>
                            <a:srgbClr val="000000"/>
                          </a:solidFill>
                          <a:latin typeface="Meiryo UI" pitchFamily="50" charset="-128"/>
                          <a:ea typeface="Meiryo UI" pitchFamily="50" charset="-128"/>
                          <a:cs typeface="Meiryo UI" pitchFamily="50" charset="-128"/>
                        </a:rPr>
                        <a:t>人</a:t>
                      </a:r>
                      <a:endParaRPr lang="ja-JP" sz="1600" kern="100" dirty="0">
                        <a:latin typeface="Meiryo UI" pitchFamily="50" charset="-128"/>
                        <a:ea typeface="Meiryo UI" pitchFamily="50" charset="-128"/>
                        <a:cs typeface="Meiryo UI" pitchFamily="50" charset="-128"/>
                      </a:endParaRPr>
                    </a:p>
                  </a:txBody>
                  <a:tcPr marL="68580" marR="68580" marT="0" marB="0" anchor="ctr"/>
                </a:tc>
              </a:tr>
            </a:tbl>
          </a:graphicData>
        </a:graphic>
      </p:graphicFrame>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28</a:t>
            </a:r>
            <a:r>
              <a:rPr lang="ja-JP" altLang="en-US" dirty="0" smtClean="0"/>
              <a:t>年度のカリキュラム評価</a:t>
            </a:r>
          </a:p>
        </p:txBody>
      </p:sp>
      <p:pic>
        <p:nvPicPr>
          <p:cNvPr id="4" name="図 3"/>
          <p:cNvPicPr/>
          <p:nvPr/>
        </p:nvPicPr>
        <p:blipFill>
          <a:blip r:embed="rId3" cstate="print"/>
          <a:srcRect/>
          <a:stretch>
            <a:fillRect/>
          </a:stretch>
        </p:blipFill>
        <p:spPr bwMode="auto">
          <a:xfrm>
            <a:off x="1282701" y="1193800"/>
            <a:ext cx="6235700" cy="5295900"/>
          </a:xfrm>
          <a:prstGeom prst="rect">
            <a:avLst/>
          </a:prstGeom>
          <a:noFill/>
          <a:ln w="9525">
            <a:noFill/>
            <a:miter lim="800000"/>
            <a:headEnd/>
            <a:tailEnd/>
          </a:ln>
        </p:spPr>
      </p:pic>
    </p:spTree>
    <p:extLst>
      <p:ext uri="{BB962C8B-B14F-4D97-AF65-F5344CB8AC3E}">
        <p14:creationId xmlns:p14="http://schemas.microsoft.com/office/powerpoint/2010/main" val="387419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graphicFrame>
        <p:nvGraphicFramePr>
          <p:cNvPr id="12" name="グラフ 11"/>
          <p:cNvGraphicFramePr/>
          <p:nvPr/>
        </p:nvGraphicFramePr>
        <p:xfrm>
          <a:off x="609600" y="1386407"/>
          <a:ext cx="7785100" cy="5041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graphicFrame>
        <p:nvGraphicFramePr>
          <p:cNvPr id="7" name="グラフ 6"/>
          <p:cNvGraphicFramePr/>
          <p:nvPr/>
        </p:nvGraphicFramePr>
        <p:xfrm>
          <a:off x="164239" y="1917824"/>
          <a:ext cx="4345122" cy="3022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nvGraphicFramePr>
        <p:xfrm>
          <a:off x="4520339" y="1917824"/>
          <a:ext cx="4345122" cy="3022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pic>
        <p:nvPicPr>
          <p:cNvPr id="1027" name="Picture 3"/>
          <p:cNvPicPr>
            <a:picLocks noChangeAspect="1" noChangeArrowheads="1"/>
          </p:cNvPicPr>
          <p:nvPr/>
        </p:nvPicPr>
        <p:blipFill>
          <a:blip r:embed="rId3" cstate="print"/>
          <a:srcRect/>
          <a:stretch>
            <a:fillRect/>
          </a:stretch>
        </p:blipFill>
        <p:spPr bwMode="auto">
          <a:xfrm>
            <a:off x="1304924" y="1291419"/>
            <a:ext cx="6162675" cy="5142720"/>
          </a:xfrm>
          <a:prstGeom prst="rect">
            <a:avLst/>
          </a:prstGeom>
          <a:noFill/>
          <a:ln w="9525">
            <a:noFill/>
            <a:miter lim="800000"/>
            <a:headEnd/>
            <a:tailEnd/>
          </a:ln>
          <a:effectLst/>
        </p:spPr>
      </p:pic>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200" dirty="0" smtClean="0"/>
              <a:t>平成</a:t>
            </a:r>
            <a:r>
              <a:rPr lang="en-US" altLang="ja-JP" sz="3200" dirty="0" smtClean="0"/>
              <a:t>29</a:t>
            </a:r>
            <a:r>
              <a:rPr lang="ja-JP" altLang="en-US" sz="3200" dirty="0" smtClean="0"/>
              <a:t>年度の研修素材制作に関する方針</a:t>
            </a:r>
            <a:endParaRPr lang="ja-JP" altLang="en-US" sz="4400" dirty="0" smtClean="0"/>
          </a:p>
        </p:txBody>
      </p:sp>
      <p:sp>
        <p:nvSpPr>
          <p:cNvPr id="6" name="Text Box 221"/>
          <p:cNvSpPr txBox="1">
            <a:spLocks noChangeArrowheads="1"/>
          </p:cNvSpPr>
          <p:nvPr/>
        </p:nvSpPr>
        <p:spPr bwMode="auto">
          <a:xfrm>
            <a:off x="673100" y="1238893"/>
            <a:ext cx="7835900" cy="4270529"/>
          </a:xfrm>
          <a:prstGeom prst="rect">
            <a:avLst/>
          </a:prstGeom>
          <a:noFill/>
          <a:ln w="12700" algn="ctr">
            <a:noFill/>
            <a:miter lim="800000"/>
            <a:headEnd/>
            <a:tailEnd type="none" w="lg" len="lg"/>
          </a:ln>
        </p:spPr>
        <p:txBody>
          <a:bodyPr wrap="square" lIns="90000" tIns="46800" rIns="90000" bIns="46800">
            <a:spAutoFit/>
          </a:bodyPr>
          <a:lstStyle/>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過去５年にわたり実施してきた、能力向上研修会については、毎年の参加者の評価は高い水準にあるものの、参加者（自治体）が開催都市近郊の自治体に集中しやすく、小規模の町村の参加率が低いといった課題が残されている。</a:t>
            </a:r>
            <a:endParaRPr lang="en-US" altLang="ja-JP" sz="2400" dirty="0" smtClean="0">
              <a:latin typeface="Meiryo UI" pitchFamily="50" charset="-128"/>
              <a:ea typeface="Meiryo UI" pitchFamily="50" charset="-128"/>
              <a:cs typeface="Meiryo UI" pitchFamily="50" charset="-128"/>
            </a:endParaRPr>
          </a:p>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年度は、これまでの能力向上研修会の研修カリキュラムの一部を動画化するなどして、各自治体に提供し、都道府県・市町村の主催による研修会の一層の活性化を図るものとする。</a:t>
            </a:r>
            <a:endParaRPr lang="en-US" altLang="ja-JP" sz="2400" dirty="0" smtClean="0">
              <a:latin typeface="Meiryo UI" pitchFamily="50" charset="-128"/>
              <a:ea typeface="Meiryo UI" pitchFamily="50" charset="-128"/>
              <a:cs typeface="Meiryo UI" pitchFamily="50" charset="-128"/>
            </a:endParaRPr>
          </a:p>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動画については、年末以降に、ホームページで順次公開を進めていく予定。</a:t>
            </a:r>
          </a:p>
        </p:txBody>
      </p:sp>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28</a:t>
            </a:r>
            <a:r>
              <a:rPr lang="ja-JP" altLang="en-US" sz="2400" dirty="0" smtClean="0"/>
              <a:t>年度）</a:t>
            </a:r>
            <a:endParaRPr lang="ja-JP" altLang="en-US" dirty="0" smtClean="0"/>
          </a:p>
        </p:txBody>
      </p:sp>
      <p:sp>
        <p:nvSpPr>
          <p:cNvPr id="5" name="テキスト ボックス 4"/>
          <p:cNvSpPr txBox="1"/>
          <p:nvPr/>
        </p:nvSpPr>
        <p:spPr>
          <a:xfrm>
            <a:off x="576775" y="6504551"/>
            <a:ext cx="808892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開始時間等は、会場によって変更になる場合があるのでご注意ください</a:t>
            </a:r>
            <a:endParaRPr kumimoji="1" lang="ja-JP" altLang="en-US" sz="1200" dirty="0"/>
          </a:p>
        </p:txBody>
      </p:sp>
      <p:graphicFrame>
        <p:nvGraphicFramePr>
          <p:cNvPr id="7" name="表 6"/>
          <p:cNvGraphicFramePr>
            <a:graphicFrameLocks noGrp="1"/>
          </p:cNvGraphicFramePr>
          <p:nvPr/>
        </p:nvGraphicFramePr>
        <p:xfrm>
          <a:off x="682676" y="1387992"/>
          <a:ext cx="7889823" cy="5031096"/>
        </p:xfrm>
        <a:graphic>
          <a:graphicData uri="http://schemas.openxmlformats.org/drawingml/2006/table">
            <a:tbl>
              <a:tblPr>
                <a:tableStyleId>{35758FB7-9AC5-4552-8A53-C91805E547FA}</a:tableStyleId>
              </a:tblPr>
              <a:tblGrid>
                <a:gridCol w="358724"/>
                <a:gridCol w="1845513"/>
                <a:gridCol w="1519987"/>
                <a:gridCol w="4165599"/>
              </a:tblGrid>
              <a:tr h="59563">
                <a:tc>
                  <a:txBody>
                    <a:bodyPr/>
                    <a:lstStyle/>
                    <a:p>
                      <a:pPr indent="0">
                        <a:lnSpc>
                          <a:spcPct val="100000"/>
                        </a:lnSpc>
                      </a:pPr>
                      <a:endParaRPr lang="ja-JP" sz="1600" kern="100" baseline="0" dirty="0">
                        <a:solidFill>
                          <a:schemeClr val="bg1"/>
                        </a:solidFill>
                        <a:latin typeface="Arial" pitchFamily="34" charset="0"/>
                        <a:ea typeface="ＭＳ Ｐゴシック" pitchFamily="50" charset="-128"/>
                        <a:cs typeface="Times New Roman"/>
                      </a:endParaRPr>
                    </a:p>
                  </a:txBody>
                  <a:tcPr marL="4951" marR="4951" marT="2476" marB="2476">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単元</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日時</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セッション</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r>
              <a:tr h="572915">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第一日目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①</a:t>
                      </a:r>
                    </a:p>
                    <a:p>
                      <a:pPr indent="0" algn="ctr">
                        <a:lnSpc>
                          <a:spcPct val="100000"/>
                        </a:lnSpc>
                        <a:spcAft>
                          <a:spcPts val="0"/>
                        </a:spcAft>
                      </a:pPr>
                      <a:r>
                        <a:rPr lang="ja-JP" sz="1400" b="1" kern="100" baseline="0" dirty="0">
                          <a:latin typeface="Arial" pitchFamily="34" charset="0"/>
                          <a:ea typeface="ＭＳ Ｐゴシック" pitchFamily="50" charset="-128"/>
                        </a:rPr>
                        <a:t>認定調査と</a:t>
                      </a:r>
                    </a:p>
                    <a:p>
                      <a:pPr indent="0" algn="ctr">
                        <a:lnSpc>
                          <a:spcPct val="100000"/>
                        </a:lnSpc>
                        <a:spcAft>
                          <a:spcPts val="0"/>
                        </a:spcAft>
                      </a:pPr>
                      <a:r>
                        <a:rPr lang="ja-JP" sz="1400" b="1" kern="100" baseline="0" dirty="0">
                          <a:latin typeface="Arial" pitchFamily="34" charset="0"/>
                          <a:ea typeface="ＭＳ Ｐゴシック" pitchFamily="50" charset="-128"/>
                        </a:rPr>
                        <a:t>要介護認定</a:t>
                      </a:r>
                      <a:r>
                        <a:rPr lang="ja-JP" sz="1400" b="1" kern="100" baseline="0" dirty="0" smtClean="0">
                          <a:latin typeface="Arial" pitchFamily="34" charset="0"/>
                          <a:ea typeface="ＭＳ Ｐゴシック" pitchFamily="50" charset="-128"/>
                        </a:rPr>
                        <a:t>の</a:t>
                      </a:r>
                      <a:endParaRPr lang="en-US" altLang="ja-JP" sz="1400" b="1" kern="100" baseline="0" dirty="0" smtClean="0">
                        <a:latin typeface="Arial" pitchFamily="34" charset="0"/>
                        <a:ea typeface="ＭＳ Ｐゴシック" pitchFamily="50" charset="-128"/>
                      </a:endParaRPr>
                    </a:p>
                    <a:p>
                      <a:pPr indent="0" algn="ctr">
                        <a:lnSpc>
                          <a:spcPct val="100000"/>
                        </a:lnSpc>
                        <a:spcAft>
                          <a:spcPts val="0"/>
                        </a:spcAft>
                      </a:pPr>
                      <a:r>
                        <a:rPr lang="ja-JP" sz="1400" b="1" kern="100" baseline="0" dirty="0" smtClean="0">
                          <a:latin typeface="Arial" pitchFamily="34" charset="0"/>
                          <a:ea typeface="ＭＳ Ｐゴシック" pitchFamily="50" charset="-128"/>
                        </a:rPr>
                        <a:t>関係</a:t>
                      </a:r>
                      <a:r>
                        <a:rPr lang="ja-JP" sz="1400" b="1" kern="100" baseline="0" dirty="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10:00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11:40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100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【講義①】認定調査の基本的な考え方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要介護認定における認定調査の位置付け</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３つの評価軸ごとの基本的な考え方</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12:40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80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【演習①】一次判定ソフトの基本的な構造 </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一次判定ソフトのロジック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手計算による基準時間の算出 </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29226">
                <a:tc vMerge="1">
                  <a:txBody>
                    <a:bodyPr/>
                    <a:lstStyle/>
                    <a:p>
                      <a:endParaRPr kumimoji="1" lang="ja-JP" altLang="en-US"/>
                    </a:p>
                  </a:txBody>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②</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審査判定</a:t>
                      </a:r>
                      <a:r>
                        <a:rPr lang="ja-JP" sz="1400" b="1" kern="100" baseline="0" dirty="0" smtClean="0">
                          <a:latin typeface="Arial" pitchFamily="34" charset="0"/>
                          <a:ea typeface="ＭＳ Ｐゴシック" pitchFamily="50" charset="-128"/>
                        </a:rPr>
                        <a:t>と認定</a:t>
                      </a:r>
                      <a:r>
                        <a:rPr lang="ja-JP" sz="1400" b="1" kern="100" baseline="0" dirty="0">
                          <a:latin typeface="Arial" pitchFamily="34" charset="0"/>
                          <a:ea typeface="ＭＳ Ｐゴシック" pitchFamily="50" charset="-128"/>
                        </a:rPr>
                        <a:t>調査の</a:t>
                      </a:r>
                    </a:p>
                    <a:p>
                      <a:pPr indent="0" algn="ctr">
                        <a:lnSpc>
                          <a:spcPct val="100000"/>
                        </a:lnSpc>
                        <a:spcAft>
                          <a:spcPts val="0"/>
                        </a:spcAft>
                      </a:pPr>
                      <a:r>
                        <a:rPr lang="ja-JP" sz="1400" b="1" kern="100" baseline="0" dirty="0">
                          <a:latin typeface="Arial" pitchFamily="34" charset="0"/>
                          <a:ea typeface="ＭＳ Ｐゴシック" pitchFamily="50" charset="-128"/>
                        </a:rPr>
                        <a:t>関係の理解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a:latin typeface="Arial" pitchFamily="34" charset="0"/>
                          <a:ea typeface="ＭＳ Ｐゴシック" pitchFamily="50" charset="-128"/>
                        </a:rPr>
                        <a:t>14:10</a:t>
                      </a: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14:40</a:t>
                      </a:r>
                      <a:endParaRPr lang="ja-JP" sz="1400" kern="100" baseline="0">
                        <a:latin typeface="Arial" pitchFamily="34" charset="0"/>
                        <a:ea typeface="ＭＳ Ｐゴシック" pitchFamily="50" charset="-128"/>
                      </a:endParaRPr>
                    </a:p>
                    <a:p>
                      <a:pPr indent="0" algn="ctr">
                        <a:lnSpc>
                          <a:spcPct val="100000"/>
                        </a:lnSpc>
                        <a:spcAft>
                          <a:spcPts val="0"/>
                        </a:spcAft>
                      </a:pP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30</a:t>
                      </a:r>
                      <a:r>
                        <a:rPr lang="ja-JP" sz="1400" kern="100" baseline="0">
                          <a:latin typeface="Arial" pitchFamily="34" charset="0"/>
                          <a:ea typeface="ＭＳ Ｐゴシック" pitchFamily="50" charset="-128"/>
                        </a:rPr>
                        <a:t>分）</a:t>
                      </a:r>
                      <a:endParaRPr lang="ja-JP" sz="1400" kern="100" baseline="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【講義②】介護認定審査会の手順とポイント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認定調査と審査会の関係性</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審査会における特記事項の役割</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23469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【演習②】模擬審査会と伝わる特記事項の書き方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受講者による</a:t>
                      </a:r>
                      <a:r>
                        <a:rPr lang="ja-JP" sz="1000" kern="100" baseline="0" dirty="0" smtClean="0">
                          <a:latin typeface="Arial" pitchFamily="34" charset="0"/>
                          <a:ea typeface="ＭＳ Ｐゴシック" pitchFamily="50" charset="-128"/>
                        </a:rPr>
                        <a:t>ロールプレイング</a:t>
                      </a:r>
                      <a:r>
                        <a:rPr lang="ja-JP" altLang="en-US" sz="1000" kern="100" baseline="0" dirty="0" smtClean="0">
                          <a:latin typeface="Arial" pitchFamily="34" charset="0"/>
                          <a:ea typeface="ＭＳ Ｐゴシック" pitchFamily="50" charset="-128"/>
                        </a:rPr>
                        <a:t>　</a:t>
                      </a:r>
                      <a:r>
                        <a:rPr lang="ja-JP" sz="1000" kern="100" baseline="0" dirty="0">
                          <a:latin typeface="Arial" pitchFamily="34" charset="0"/>
                          <a:ea typeface="ＭＳ Ｐゴシック" pitchFamily="50" charset="-128"/>
                        </a:rPr>
                        <a:t>　</a:t>
                      </a:r>
                      <a:r>
                        <a:rPr lang="en-US" sz="1000" kern="100" baseline="0" dirty="0">
                          <a:latin typeface="Arial" pitchFamily="34" charset="0"/>
                          <a:ea typeface="ＭＳ Ｐゴシック" pitchFamily="50" charset="-128"/>
                        </a:rPr>
                        <a:t>(</a:t>
                      </a:r>
                      <a:r>
                        <a:rPr lang="ja-JP" sz="1000" kern="100" baseline="0" dirty="0">
                          <a:latin typeface="Arial" pitchFamily="34" charset="0"/>
                          <a:ea typeface="ＭＳ Ｐゴシック" pitchFamily="50" charset="-128"/>
                        </a:rPr>
                        <a:t>約</a:t>
                      </a:r>
                      <a:r>
                        <a:rPr lang="en-US" sz="1000" kern="100" baseline="0" dirty="0">
                          <a:latin typeface="Arial" pitchFamily="34" charset="0"/>
                          <a:ea typeface="ＭＳ Ｐゴシック" pitchFamily="50" charset="-128"/>
                        </a:rPr>
                        <a:t>7</a:t>
                      </a:r>
                      <a:r>
                        <a:rPr lang="ja-JP" sz="1000" kern="100" baseline="0" dirty="0">
                          <a:latin typeface="Arial" pitchFamily="34" charset="0"/>
                          <a:ea typeface="ＭＳ Ｐゴシック" pitchFamily="50" charset="-128"/>
                        </a:rPr>
                        <a:t>人で</a:t>
                      </a:r>
                      <a:r>
                        <a:rPr lang="en-US" sz="1000" kern="100" baseline="0" dirty="0">
                          <a:latin typeface="Arial" pitchFamily="34" charset="0"/>
                          <a:ea typeface="ＭＳ Ｐゴシック" pitchFamily="50" charset="-128"/>
                        </a:rPr>
                        <a:t>1</a:t>
                      </a:r>
                      <a:r>
                        <a:rPr lang="ja-JP" sz="1000" kern="100" baseline="0" dirty="0">
                          <a:latin typeface="Arial" pitchFamily="34" charset="0"/>
                          <a:ea typeface="ＭＳ Ｐゴシック" pitchFamily="50" charset="-128"/>
                        </a:rPr>
                        <a:t>合議体、</a:t>
                      </a:r>
                      <a:r>
                        <a:rPr lang="en-US" sz="1000" kern="100" baseline="0" dirty="0">
                          <a:latin typeface="Arial" pitchFamily="34" charset="0"/>
                          <a:ea typeface="ＭＳ Ｐゴシック" pitchFamily="50" charset="-128"/>
                        </a:rPr>
                        <a:t>3</a:t>
                      </a:r>
                      <a:r>
                        <a:rPr lang="ja-JP" sz="1000" kern="100" baseline="0" dirty="0">
                          <a:latin typeface="Arial" pitchFamily="34" charset="0"/>
                          <a:ea typeface="ＭＳ Ｐゴシック" pitchFamily="50" charset="-128"/>
                        </a:rPr>
                        <a:t>ケース程度</a:t>
                      </a:r>
                      <a:r>
                        <a:rPr lang="en-US" sz="1000" kern="100" baseline="0" dirty="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第二日目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③</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誤解・偏りを</a:t>
                      </a:r>
                    </a:p>
                    <a:p>
                      <a:pPr indent="0" algn="ctr">
                        <a:lnSpc>
                          <a:spcPct val="100000"/>
                        </a:lnSpc>
                        <a:spcAft>
                          <a:spcPts val="0"/>
                        </a:spcAft>
                      </a:pPr>
                      <a:r>
                        <a:rPr lang="ja-JP" sz="1400" b="1" kern="100" baseline="0" dirty="0">
                          <a:latin typeface="Arial" pitchFamily="34" charset="0"/>
                          <a:ea typeface="ＭＳ Ｐゴシック" pitchFamily="50" charset="-128"/>
                        </a:rPr>
                        <a:t>生じやすい</a:t>
                      </a:r>
                    </a:p>
                    <a:p>
                      <a:pPr indent="0" algn="ctr">
                        <a:lnSpc>
                          <a:spcPct val="100000"/>
                        </a:lnSpc>
                        <a:spcAft>
                          <a:spcPts val="0"/>
                        </a:spcAft>
                      </a:pPr>
                      <a:r>
                        <a:rPr lang="ja-JP" sz="1400" b="1" kern="100" baseline="0" dirty="0">
                          <a:latin typeface="Arial" pitchFamily="34" charset="0"/>
                          <a:ea typeface="ＭＳ Ｐゴシック" pitchFamily="50" charset="-128"/>
                        </a:rPr>
                        <a:t>調査項目</a:t>
                      </a:r>
                      <a:r>
                        <a:rPr lang="ja-JP" sz="1400" b="1" kern="100" baseline="0" dirty="0" smtClean="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altLang="ja-JP" sz="1400" kern="100" baseline="0" dirty="0" smtClean="0">
                          <a:latin typeface="Arial" pitchFamily="34" charset="0"/>
                          <a:ea typeface="ＭＳ Ｐゴシック" pitchFamily="50" charset="-128"/>
                        </a:rPr>
                        <a:t>9</a:t>
                      </a:r>
                      <a:r>
                        <a:rPr lang="en-US" sz="1400" kern="100" baseline="0" dirty="0" smtClean="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12:00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150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【演習③】業務分析データの読み方・解釈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・業務分析データの読み方</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・データ例の解釈</a:t>
                      </a:r>
                      <a:r>
                        <a:rPr lang="en-US" sz="1000" kern="100" baseline="0" dirty="0" smtClean="0">
                          <a:latin typeface="Arial" pitchFamily="34" charset="0"/>
                          <a:ea typeface="ＭＳ Ｐゴシック" pitchFamily="50" charset="-128"/>
                        </a:rPr>
                        <a:t>(2</a:t>
                      </a:r>
                      <a:r>
                        <a:rPr lang="ja-JP" sz="1000" kern="100" baseline="0" dirty="0" smtClean="0">
                          <a:latin typeface="Arial" pitchFamily="34" charset="0"/>
                          <a:ea typeface="ＭＳ Ｐゴシック" pitchFamily="50" charset="-128"/>
                        </a:rPr>
                        <a:t>ケース程度</a:t>
                      </a:r>
                      <a:r>
                        <a:rPr lang="en-US" sz="1000" kern="100" baseline="0" dirty="0" smtClean="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649372">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13:00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14:10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70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【講義③】調査項目のポイントと疑義への対応</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選択上の留意点と特記事項の記載のポイント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調査員の疑義への対応におけるコツ</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83838">
                <a:tc vMerge="1">
                  <a:txBody>
                    <a:bodyPr/>
                    <a:lstStyle/>
                    <a:p>
                      <a:endParaRPr kumimoji="1" lang="ja-JP" altLang="en-US"/>
                    </a:p>
                  </a:txBody>
                  <a:tcPr/>
                </a:tc>
                <a:tc>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④</a:t>
                      </a:r>
                    </a:p>
                    <a:p>
                      <a:pPr indent="0" algn="ctr">
                        <a:lnSpc>
                          <a:spcPct val="100000"/>
                        </a:lnSpc>
                        <a:spcAft>
                          <a:spcPts val="0"/>
                        </a:spcAft>
                      </a:pPr>
                      <a:r>
                        <a:rPr lang="ja-JP" sz="1400" b="1" kern="100" baseline="0" dirty="0">
                          <a:latin typeface="Arial" pitchFamily="34" charset="0"/>
                          <a:ea typeface="ＭＳ Ｐゴシック" pitchFamily="50" charset="-128"/>
                        </a:rPr>
                        <a:t>学習成果</a:t>
                      </a:r>
                      <a:r>
                        <a:rPr lang="ja-JP" sz="1400" b="1" kern="100" baseline="0" dirty="0" smtClean="0">
                          <a:latin typeface="Arial" pitchFamily="34" charset="0"/>
                          <a:ea typeface="ＭＳ Ｐゴシック" pitchFamily="50" charset="-128"/>
                        </a:rPr>
                        <a:t>を波及</a:t>
                      </a:r>
                      <a:r>
                        <a:rPr lang="ja-JP" sz="1400" b="1" kern="100" baseline="0" dirty="0">
                          <a:latin typeface="Arial" pitchFamily="34" charset="0"/>
                          <a:ea typeface="ＭＳ Ｐゴシック" pitchFamily="50" charset="-128"/>
                        </a:rPr>
                        <a:t>させるため</a:t>
                      </a:r>
                      <a:r>
                        <a:rPr lang="ja-JP" sz="1400" b="1" kern="100" baseline="0" dirty="0" smtClean="0">
                          <a:latin typeface="Arial" pitchFamily="34" charset="0"/>
                          <a:ea typeface="ＭＳ Ｐゴシック" pitchFamily="50" charset="-128"/>
                        </a:rPr>
                        <a:t>の実践力</a:t>
                      </a:r>
                      <a:r>
                        <a:rPr lang="ja-JP" sz="1400" b="1" kern="100" baseline="0" dirty="0">
                          <a:latin typeface="Arial" pitchFamily="34" charset="0"/>
                          <a:ea typeface="ＭＳ Ｐゴシック" pitchFamily="50" charset="-128"/>
                        </a:rPr>
                        <a:t>の習得</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14:20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16:30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130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【演習④】認定調査の適正化プロセス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適正化ツールの使い方、適正化事例</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認定調査の課題整理、適正化のプランニング</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70486">
                <a:tc vMerge="1">
                  <a:txBody>
                    <a:bodyPr/>
                    <a:lstStyle/>
                    <a:p>
                      <a:endParaRPr kumimoji="1" lang="ja-JP" altLang="en-US"/>
                    </a:p>
                  </a:txBody>
                  <a:tcPr/>
                </a:tc>
                <a:tc>
                  <a:txBody>
                    <a:bodyPr/>
                    <a:lstStyle/>
                    <a:p>
                      <a:pPr indent="0" algn="ctr">
                        <a:lnSpc>
                          <a:spcPct val="100000"/>
                        </a:lnSpc>
                        <a:spcAft>
                          <a:spcPts val="0"/>
                        </a:spcAft>
                      </a:pPr>
                      <a:r>
                        <a:rPr lang="ja-JP" sz="1400" kern="100" baseline="0" dirty="0">
                          <a:latin typeface="Arial" pitchFamily="34" charset="0"/>
                          <a:ea typeface="ＭＳ Ｐゴシック" pitchFamily="50" charset="-128"/>
                        </a:rPr>
                        <a:t>質疑応答</a:t>
                      </a:r>
                      <a:endParaRPr lang="ja-JP" sz="1400"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16:30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分）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10000"/>
                        </a:lnSpc>
                        <a:spcAft>
                          <a:spcPts val="0"/>
                        </a:spcAft>
                      </a:pPr>
                      <a:r>
                        <a:rPr lang="ja-JP" sz="1400" kern="100" baseline="0" dirty="0">
                          <a:latin typeface="Arial" pitchFamily="34" charset="0"/>
                          <a:ea typeface="ＭＳ Ｐゴシック" pitchFamily="50" charset="-128"/>
                        </a:rPr>
                        <a:t>【質疑応答】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bl>
          </a:graphicData>
        </a:graphic>
      </p:graphicFrame>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2"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8104254"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2942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【2-5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3399235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認定調査員ひとりひとり</a:t>
            </a:r>
            <a:r>
              <a:rPr lang="ja-JP" altLang="en-US" dirty="0" err="1"/>
              <a:t>が</a:t>
            </a:r>
            <a:r>
              <a:rPr lang="ja-JP" altLang="en-US" dirty="0"/>
              <a:t>、場所や時間を任意に選択して全国共通の標準化された教材等を利用して学習することができる</a:t>
            </a:r>
            <a:r>
              <a:rPr lang="ja-JP" altLang="en-US" dirty="0" smtClean="0"/>
              <a:t>システム</a:t>
            </a:r>
            <a:endParaRPr lang="en-US" altLang="ja-JP" dirty="0" smtClean="0"/>
          </a:p>
          <a:p>
            <a:pPr marL="180975" indent="-180975">
              <a:lnSpc>
                <a:spcPct val="94000"/>
              </a:lnSpc>
              <a:buClr>
                <a:schemeClr val="tx1"/>
              </a:buClr>
              <a:buFont typeface="Wingdings" pitchFamily="2" charset="2"/>
              <a:buChar char="n"/>
            </a:pPr>
            <a:r>
              <a:rPr lang="ja-JP" altLang="en-US" dirty="0"/>
              <a:t>管理者は、管理システムから、認定調査員の学習の状況や結果を</a:t>
            </a:r>
            <a:r>
              <a:rPr lang="ja-JP" altLang="en-US" dirty="0" smtClean="0"/>
              <a:t>確認・分析して自治</a:t>
            </a:r>
            <a:r>
              <a:rPr lang="ja-JP" altLang="en-US" dirty="0"/>
              <a:t>体内の要介護認定適正化</a:t>
            </a:r>
            <a:r>
              <a:rPr lang="ja-JP" altLang="en-US" dirty="0" smtClean="0"/>
              <a:t>に活用</a:t>
            </a:r>
            <a:endParaRPr lang="en-US" altLang="ja-JP" dirty="0" smtClean="0"/>
          </a:p>
        </p:txBody>
      </p:sp>
      <p:sp>
        <p:nvSpPr>
          <p:cNvPr id="81921" name="Rectangle 1"/>
          <p:cNvSpPr>
            <a:spLocks noChangeArrowheads="1"/>
          </p:cNvSpPr>
          <p:nvPr/>
        </p:nvSpPr>
        <p:spPr bwMode="auto">
          <a:xfrm>
            <a:off x="714498" y="5018615"/>
            <a:ext cx="82216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都道府県は認定調査員を直接登録しなくても、構成する自治体・区などで登録が行われると、</a:t>
            </a:r>
            <a:endPar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Century" pitchFamily="18" charset="0"/>
                <a:ea typeface="ＭＳ 明朝" pitchFamily="17" charset="-128"/>
                <a:cs typeface="Times New Roman" pitchFamily="18" charset="0"/>
              </a:rPr>
              <a:t>　</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1737032"/>
              </p:ext>
            </p:extLst>
          </p:nvPr>
        </p:nvGraphicFramePr>
        <p:xfrm>
          <a:off x="779935" y="2513000"/>
          <a:ext cx="7696946" cy="2363747"/>
        </p:xfrm>
        <a:graphic>
          <a:graphicData uri="http://schemas.openxmlformats.org/drawingml/2006/table">
            <a:tbl>
              <a:tblPr firstRow="1" lastRow="1">
                <a:tableStyleId>{9DCAF9ED-07DC-4A11-8D7F-57B35C25682E}</a:tableStyleId>
              </a:tblPr>
              <a:tblGrid>
                <a:gridCol w="1830918"/>
                <a:gridCol w="1608024"/>
                <a:gridCol w="1496577"/>
                <a:gridCol w="1319707"/>
                <a:gridCol w="1441720"/>
              </a:tblGrid>
              <a:tr h="647115">
                <a:tc>
                  <a:txBody>
                    <a:bodyPr/>
                    <a:lstStyle/>
                    <a:p>
                      <a:pPr algn="ctr">
                        <a:spcAft>
                          <a:spcPts val="0"/>
                        </a:spcAft>
                      </a:pPr>
                      <a:endParaRPr lang="en-US" sz="1600" kern="0" dirty="0">
                        <a:solidFill>
                          <a:srgbClr val="000000"/>
                        </a:solidFill>
                        <a:latin typeface="ＭＳ ゴシック"/>
                        <a:ea typeface="ＭＳ 明朝"/>
                        <a:cs typeface="ＭＳ Ｐゴシック"/>
                      </a:endParaRPr>
                    </a:p>
                  </a:txBody>
                  <a:tcPr marL="68580" marR="68580" marT="0" marB="0" anchor="ctr"/>
                </a:tc>
                <a:tc>
                  <a:txBody>
                    <a:bodyPr/>
                    <a:lstStyle/>
                    <a:p>
                      <a:pPr algn="ctr">
                        <a:lnSpc>
                          <a:spcPts val="1500"/>
                        </a:lnSpc>
                        <a:spcAft>
                          <a:spcPts val="0"/>
                        </a:spcAft>
                      </a:pPr>
                      <a:r>
                        <a:rPr lang="ja-JP" sz="1400" kern="0" dirty="0"/>
                        <a:t>対象自治体数</a:t>
                      </a:r>
                      <a:endParaRPr lang="ja-JP" sz="1400" kern="100" dirty="0"/>
                    </a:p>
                    <a:p>
                      <a:pPr algn="ctr">
                        <a:lnSpc>
                          <a:spcPts val="1500"/>
                        </a:lnSpc>
                        <a:spcAft>
                          <a:spcPts val="0"/>
                        </a:spcAft>
                      </a:pPr>
                      <a:r>
                        <a:rPr lang="en-US" sz="1400" kern="0" dirty="0"/>
                        <a:t>(</a:t>
                      </a:r>
                      <a:r>
                        <a:rPr lang="ja-JP" sz="1400" kern="0" dirty="0"/>
                        <a:t>ｱｶｳﾝﾄ</a:t>
                      </a:r>
                      <a:r>
                        <a:rPr lang="ja-JP" sz="1400" kern="0" dirty="0" smtClean="0"/>
                        <a:t>配布</a:t>
                      </a:r>
                      <a:r>
                        <a:rPr lang="ja-JP" altLang="en-US" sz="1400" kern="0" dirty="0" smtClean="0"/>
                        <a:t>先</a:t>
                      </a:r>
                      <a:r>
                        <a:rPr lang="en-US" sz="1400" kern="0" dirty="0" smtClean="0"/>
                        <a:t>)</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認定調査員</a:t>
                      </a:r>
                      <a:endParaRPr lang="ja-JP" sz="1400" kern="100" dirty="0"/>
                    </a:p>
                    <a:p>
                      <a:pPr algn="ctr">
                        <a:lnSpc>
                          <a:spcPts val="1500"/>
                        </a:lnSpc>
                        <a:spcAft>
                          <a:spcPts val="0"/>
                        </a:spcAft>
                      </a:pPr>
                      <a:r>
                        <a:rPr lang="ja-JP" sz="1400" kern="0" dirty="0"/>
                        <a:t>登録自治体数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登録者数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smtClean="0"/>
                        <a:t>受講者数</a:t>
                      </a:r>
                      <a:endParaRPr lang="en-US" altLang="ja-JP" sz="1400" kern="0" dirty="0" smtClean="0"/>
                    </a:p>
                    <a:p>
                      <a:pPr algn="ctr">
                        <a:lnSpc>
                          <a:spcPts val="1500"/>
                        </a:lnSpc>
                        <a:spcAft>
                          <a:spcPts val="0"/>
                        </a:spcAft>
                      </a:pPr>
                      <a:r>
                        <a:rPr lang="en-US" altLang="ja-JP" sz="1400" kern="0" dirty="0" smtClean="0">
                          <a:latin typeface="Century"/>
                          <a:ea typeface="ＭＳ 明朝"/>
                          <a:cs typeface="Times New Roman"/>
                        </a:rPr>
                        <a:t>-</a:t>
                      </a:r>
                      <a:r>
                        <a:rPr lang="ja-JP" altLang="en-US" sz="1400" kern="0" dirty="0" smtClean="0">
                          <a:latin typeface="Century"/>
                          <a:ea typeface="ＭＳ 明朝"/>
                          <a:cs typeface="Times New Roman"/>
                        </a:rPr>
                        <a:t>全国テスト</a:t>
                      </a:r>
                      <a:r>
                        <a:rPr lang="en-US" altLang="ja-JP" sz="1400" kern="0" dirty="0" smtClean="0">
                          <a:latin typeface="Century"/>
                          <a:ea typeface="ＭＳ 明朝"/>
                          <a:cs typeface="Times New Roman"/>
                        </a:rPr>
                        <a:t>6-</a:t>
                      </a:r>
                      <a:endParaRPr lang="ja-JP" sz="1400" kern="100" dirty="0">
                        <a:latin typeface="Century"/>
                        <a:ea typeface="ＭＳ 明朝"/>
                        <a:cs typeface="Times New Roman"/>
                      </a:endParaRPr>
                    </a:p>
                  </a:txBody>
                  <a:tcPr marL="68580" marR="68580" marT="0" marB="0" anchor="ctr"/>
                </a:tc>
              </a:tr>
              <a:tr h="339410">
                <a:tc>
                  <a:txBody>
                    <a:bodyPr/>
                    <a:lstStyle/>
                    <a:p>
                      <a:pPr algn="just">
                        <a:spcAft>
                          <a:spcPts val="0"/>
                        </a:spcAft>
                      </a:pPr>
                      <a:r>
                        <a:rPr lang="ja-JP" sz="1600" kern="100" dirty="0"/>
                        <a:t>都道府県</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47</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kumimoji="1" lang="en-US" altLang="ja-JP" sz="1600" kern="100" dirty="0" smtClean="0">
                          <a:solidFill>
                            <a:schemeClr val="dk1"/>
                          </a:solidFill>
                          <a:latin typeface="+mn-lt"/>
                          <a:ea typeface="+mn-ea"/>
                          <a:cs typeface="+mn-cs"/>
                        </a:rPr>
                        <a:t>15</a:t>
                      </a:r>
                      <a:endParaRPr kumimoji="1" lang="ja-JP" sz="1600" kern="100" dirty="0">
                        <a:solidFill>
                          <a:schemeClr val="dk1"/>
                        </a:solidFill>
                        <a:latin typeface="+mn-lt"/>
                        <a:ea typeface="+mn-ea"/>
                        <a:cs typeface="+mn-cs"/>
                      </a:endParaRPr>
                    </a:p>
                  </a:txBody>
                  <a:tcPr marL="68580" marR="68580" marT="0" marB="0" anchor="ctr"/>
                </a:tc>
                <a:tc>
                  <a:txBody>
                    <a:bodyPr/>
                    <a:lstStyle/>
                    <a:p>
                      <a:pPr marR="200025" algn="r">
                        <a:spcAft>
                          <a:spcPts val="0"/>
                        </a:spcAft>
                      </a:pPr>
                      <a:r>
                        <a:rPr lang="en-US" altLang="ja-JP" sz="1600" kern="100" dirty="0" smtClean="0"/>
                        <a:t>136</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43</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政令</a:t>
                      </a:r>
                      <a:r>
                        <a:rPr lang="ja-JP" sz="1600" kern="100" dirty="0" smtClean="0"/>
                        <a:t>指定都市</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20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Century"/>
                          <a:ea typeface="ＭＳ 明朝"/>
                          <a:cs typeface="Times New Roman"/>
                        </a:rPr>
                        <a:t>62</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3,870</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1,161</a:t>
                      </a:r>
                      <a:endParaRPr kumimoji="1" lang="ja-JP" sz="1600" kern="100" dirty="0">
                        <a:solidFill>
                          <a:schemeClr val="dk1"/>
                        </a:solidFill>
                        <a:latin typeface="+mn-lt"/>
                        <a:ea typeface="+mn-ea"/>
                        <a:cs typeface="+mn-cs"/>
                      </a:endParaRPr>
                    </a:p>
                  </a:txBody>
                  <a:tcPr marL="68580" marR="68580" marT="0" marB="0" anchor="ctr"/>
                </a:tc>
              </a:tr>
              <a:tr h="358992">
                <a:tc>
                  <a:txBody>
                    <a:bodyPr/>
                    <a:lstStyle/>
                    <a:p>
                      <a:pPr algn="just">
                        <a:spcAft>
                          <a:spcPts val="0"/>
                        </a:spcAft>
                      </a:pPr>
                      <a:r>
                        <a:rPr lang="ja-JP" sz="1600" kern="100" dirty="0"/>
                        <a:t>広域連合等</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Century"/>
                          <a:ea typeface="ＭＳ 明朝"/>
                          <a:cs typeface="Times New Roman"/>
                        </a:rPr>
                        <a:t>44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1,134</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181</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市町村</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604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mn-lt"/>
                          <a:ea typeface="+mn-ea"/>
                          <a:cs typeface="+mn-cs"/>
                        </a:rPr>
                        <a:t>638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23,516</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5,085</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合計</a:t>
                      </a:r>
                      <a:endParaRPr lang="ja-JP" sz="16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809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759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28,656</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latin typeface="Century"/>
                          <a:ea typeface="ＭＳ 明朝"/>
                          <a:cs typeface="Times New Roman"/>
                        </a:rPr>
                        <a:t>6,454</a:t>
                      </a:r>
                      <a:endParaRPr lang="ja-JP" sz="1600" kern="100" dirty="0">
                        <a:latin typeface="Century"/>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53401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0" t="19538" r="31231" b="54081"/>
          <a:stretch/>
        </p:blipFill>
        <p:spPr bwMode="auto">
          <a:xfrm>
            <a:off x="4221168" y="4798414"/>
            <a:ext cx="4590323" cy="17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8" name="正方形/長方形 7"/>
          <p:cNvSpPr/>
          <p:nvPr/>
        </p:nvSpPr>
        <p:spPr>
          <a:xfrm>
            <a:off x="1929516" y="1241939"/>
            <a:ext cx="4583306" cy="338554"/>
          </a:xfrm>
          <a:prstGeom prst="rect">
            <a:avLst/>
          </a:prstGeom>
        </p:spPr>
        <p:txBody>
          <a:bodyPr wrap="none">
            <a:spAutoFit/>
          </a:bodyPr>
          <a:lstStyle/>
          <a:p>
            <a:r>
              <a:rPr lang="ja-JP" altLang="en-US" sz="1600" dirty="0" smtClean="0"/>
              <a:t>平成</a:t>
            </a:r>
            <a:r>
              <a:rPr lang="en-US" altLang="ja-JP" sz="1600" dirty="0" smtClean="0"/>
              <a:t>28</a:t>
            </a:r>
            <a:r>
              <a:rPr lang="ja-JP" altLang="en-US" sz="1600" dirty="0" smtClean="0"/>
              <a:t>年度　</a:t>
            </a:r>
            <a:r>
              <a:rPr lang="ja-JP" altLang="ja-JP" sz="1600" dirty="0" smtClean="0"/>
              <a:t>受講者数（都道府県別、全国テスト</a:t>
            </a:r>
            <a:r>
              <a:rPr lang="en-US" altLang="ja-JP" sz="1600" dirty="0" smtClean="0"/>
              <a:t>6</a:t>
            </a:r>
            <a:r>
              <a:rPr lang="ja-JP" altLang="ja-JP" sz="1600" dirty="0" smtClean="0"/>
              <a:t>）</a:t>
            </a:r>
            <a:endParaRPr lang="ja-JP" altLang="en-US" sz="16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14" t="14205" r="33173" b="62352"/>
          <a:stretch/>
        </p:blipFill>
        <p:spPr bwMode="auto">
          <a:xfrm>
            <a:off x="773569" y="4757035"/>
            <a:ext cx="3334478" cy="18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7533" y="4429082"/>
            <a:ext cx="3878049" cy="369332"/>
          </a:xfrm>
          <a:prstGeom prst="rect">
            <a:avLst/>
          </a:prstGeom>
        </p:spPr>
        <p:txBody>
          <a:bodyPr wrap="none">
            <a:spAutoFit/>
          </a:bodyPr>
          <a:lstStyle/>
          <a:p>
            <a:r>
              <a:rPr lang="en-US" altLang="ja-JP" dirty="0"/>
              <a:t>https://www.learningware.jp/e-nintei/</a:t>
            </a:r>
            <a:endParaRPr lang="ja-JP" altLang="en-US" dirty="0"/>
          </a:p>
        </p:txBody>
      </p:sp>
      <p:pic>
        <p:nvPicPr>
          <p:cNvPr id="9" name="図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20" y="1350925"/>
            <a:ext cx="9037380" cy="2987749"/>
          </a:xfrm>
          <a:prstGeom prst="rect">
            <a:avLst/>
          </a:prstGeom>
          <a:noFill/>
          <a:ln>
            <a:noFill/>
          </a:ln>
        </p:spPr>
      </p:pic>
    </p:spTree>
    <p:extLst>
      <p:ext uri="{BB962C8B-B14F-4D97-AF65-F5344CB8AC3E}">
        <p14:creationId xmlns:p14="http://schemas.microsoft.com/office/powerpoint/2010/main" val="3836215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682168" y="1349834"/>
            <a:ext cx="3439886" cy="584775"/>
          </a:xfrm>
          <a:prstGeom prst="rect">
            <a:avLst/>
          </a:prstGeom>
          <a:noFill/>
        </p:spPr>
        <p:txBody>
          <a:bodyPr wrap="square" rtlCol="0">
            <a:spAutoFit/>
          </a:bodyPr>
          <a:lstStyle/>
          <a:p>
            <a:r>
              <a:rPr kumimoji="1" lang="en-US" altLang="ja-JP" sz="3200" dirty="0" smtClean="0"/>
              <a:t>www.nintei.net</a:t>
            </a:r>
            <a:endParaRPr kumimoji="1" lang="ja-JP" altLang="en-US" sz="3200" dirty="0"/>
          </a:p>
        </p:txBody>
      </p:sp>
      <p:pic>
        <p:nvPicPr>
          <p:cNvPr id="1027" name="Picture 3"/>
          <p:cNvPicPr>
            <a:picLocks noChangeAspect="1" noChangeArrowheads="1"/>
          </p:cNvPicPr>
          <p:nvPr/>
        </p:nvPicPr>
        <p:blipFill>
          <a:blip r:embed="rId3" cstate="print"/>
          <a:srcRect b="9282"/>
          <a:stretch>
            <a:fillRect/>
          </a:stretch>
        </p:blipFill>
        <p:spPr bwMode="auto">
          <a:xfrm>
            <a:off x="5471885" y="1353231"/>
            <a:ext cx="3077029" cy="3667990"/>
          </a:xfrm>
          <a:prstGeom prst="rect">
            <a:avLst/>
          </a:prstGeom>
          <a:noFill/>
          <a:ln w="9525">
            <a:noFill/>
            <a:miter lim="800000"/>
            <a:headEnd/>
            <a:tailEnd/>
          </a:ln>
          <a:effectLst/>
        </p:spPr>
      </p:pic>
      <p:sp>
        <p:nvSpPr>
          <p:cNvPr id="34" name="テキスト ボックス 33"/>
          <p:cNvSpPr txBox="1"/>
          <p:nvPr/>
        </p:nvSpPr>
        <p:spPr>
          <a:xfrm>
            <a:off x="203202" y="5718626"/>
            <a:ext cx="4339771" cy="646331"/>
          </a:xfrm>
          <a:prstGeom prst="rect">
            <a:avLst/>
          </a:prstGeom>
          <a:noFill/>
          <a:ln>
            <a:solidFill>
              <a:schemeClr val="tx1"/>
            </a:solidFill>
            <a:prstDash val="dashDot"/>
          </a:ln>
        </p:spPr>
        <p:txBody>
          <a:bodyPr wrap="square" rtlCol="0">
            <a:spAutoFit/>
          </a:bodyPr>
          <a:lstStyle/>
          <a:p>
            <a:r>
              <a:rPr lang="ja-JP" altLang="en-US" dirty="0" smtClean="0"/>
              <a:t>認定調査向け能力向上研修会の動画教材をダウンロード可能。研修会等での活用を。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3" name="Picture 2"/>
          <p:cNvPicPr>
            <a:picLocks noChangeAspect="1" noChangeArrowheads="1"/>
          </p:cNvPicPr>
          <p:nvPr/>
        </p:nvPicPr>
        <p:blipFill>
          <a:blip r:embed="rId4" cstate="print"/>
          <a:srcRect/>
          <a:stretch>
            <a:fillRect/>
          </a:stretch>
        </p:blipFill>
        <p:spPr bwMode="auto">
          <a:xfrm>
            <a:off x="269875" y="1879146"/>
            <a:ext cx="4743450" cy="3657600"/>
          </a:xfrm>
          <a:prstGeom prst="rect">
            <a:avLst/>
          </a:prstGeom>
          <a:noFill/>
          <a:ln w="9525">
            <a:noFill/>
            <a:miter lim="800000"/>
            <a:headEnd/>
            <a:tailEnd/>
          </a:ln>
          <a:effectLst/>
        </p:spPr>
      </p:pic>
    </p:spTree>
    <p:extLst>
      <p:ext uri="{BB962C8B-B14F-4D97-AF65-F5344CB8AC3E}">
        <p14:creationId xmlns:p14="http://schemas.microsoft.com/office/powerpoint/2010/main" val="1359664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業務分析データ、認定調査員向け</a:t>
            </a:r>
            <a:r>
              <a:rPr lang="en-US" altLang="ja-JP" sz="1400" dirty="0" smtClean="0">
                <a:solidFill>
                  <a:srgbClr val="000000"/>
                </a:solidFill>
              </a:rPr>
              <a:t>e</a:t>
            </a:r>
            <a:r>
              <a:rPr lang="ja-JP" altLang="en-US" sz="1400" dirty="0" smtClean="0">
                <a:solidFill>
                  <a:srgbClr val="000000"/>
                </a:solidFill>
              </a:rPr>
              <a:t>ラーニングシステム、能力向上研修会資料等へのアクセスが可能。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a:t>
            </a:r>
            <a:r>
              <a:rPr lang="en-US" altLang="ja-JP" sz="1400" dirty="0" smtClean="0">
                <a:solidFill>
                  <a:srgbClr val="000000"/>
                </a:solidFill>
              </a:rPr>
              <a:t>5</a:t>
            </a:r>
            <a:r>
              <a:rPr lang="ja-JP" altLang="en-US" sz="1400" dirty="0" smtClean="0">
                <a:solidFill>
                  <a:srgbClr val="000000"/>
                </a:solidFill>
              </a:rPr>
              <a:t>本（研修パッケージ内）を掲載（ダウンロード可能）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Tree>
    <p:extLst>
      <p:ext uri="{BB962C8B-B14F-4D97-AF65-F5344CB8AC3E}">
        <p14:creationId xmlns:p14="http://schemas.microsoft.com/office/powerpoint/2010/main" val="322120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89499" y="1240245"/>
            <a:ext cx="3857201" cy="2469600"/>
          </a:xfrm>
          <a:prstGeom prst="rect">
            <a:avLst/>
          </a:prstGeom>
          <a:noFill/>
          <a:ln w="9525">
            <a:noFill/>
            <a:miter lim="800000"/>
            <a:headEnd/>
            <a:tailEnd/>
          </a:ln>
          <a:effectLst/>
        </p:spPr>
      </p:pic>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24</a:t>
            </a:r>
            <a:r>
              <a:rPr lang="ja-JP" altLang="en-US" sz="2800" dirty="0" smtClean="0"/>
              <a:t>～</a:t>
            </a:r>
            <a:r>
              <a:rPr lang="en-US" altLang="ja-JP" sz="2800" dirty="0" smtClean="0"/>
              <a:t>27</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 name="グループ化 20"/>
          <p:cNvGrpSpPr/>
          <p:nvPr/>
        </p:nvGrpSpPr>
        <p:grpSpPr>
          <a:xfrm>
            <a:off x="584895" y="1247169"/>
            <a:ext cx="6359250" cy="4996152"/>
            <a:chOff x="795908" y="514575"/>
            <a:chExt cx="5467209" cy="4295319"/>
          </a:xfrm>
        </p:grpSpPr>
        <p:pic>
          <p:nvPicPr>
            <p:cNvPr id="22" name="Picture 7"/>
            <p:cNvPicPr>
              <a:picLocks noChangeAspect="1" noChangeArrowheads="1"/>
            </p:cNvPicPr>
            <p:nvPr/>
          </p:nvPicPr>
          <p:blipFill>
            <a:blip r:embed="rId4"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5"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105396" y="5779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13687" y="115340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4584892" y="3773961"/>
            <a:ext cx="3863662" cy="2469600"/>
          </a:xfrm>
          <a:prstGeom prst="rect">
            <a:avLst/>
          </a:prstGeom>
          <a:noFill/>
          <a:ln w="9525">
            <a:noFill/>
            <a:miter lim="800000"/>
            <a:headEnd/>
            <a:tailEnd/>
          </a:ln>
          <a:effectLst/>
        </p:spPr>
      </p:pic>
      <p:sp>
        <p:nvSpPr>
          <p:cNvPr id="20" name="テキスト ボックス 19"/>
          <p:cNvSpPr txBox="1"/>
          <p:nvPr/>
        </p:nvSpPr>
        <p:spPr>
          <a:xfrm>
            <a:off x="5076831" y="393389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27</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4" name="テキスト ボックス 33"/>
          <p:cNvSpPr txBox="1"/>
          <p:nvPr/>
        </p:nvSpPr>
        <p:spPr>
          <a:xfrm>
            <a:off x="5643482" y="4367448"/>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9.2%</a:t>
            </a:r>
            <a:endParaRPr kumimoji="1" lang="ja-JP" altLang="en-US" sz="1000" dirty="0">
              <a:latin typeface="+mn-ea"/>
            </a:endParaRPr>
          </a:p>
        </p:txBody>
      </p:sp>
      <p:cxnSp>
        <p:nvCxnSpPr>
          <p:cNvPr id="35" name="直線コネクタ 34"/>
          <p:cNvCxnSpPr/>
          <p:nvPr/>
        </p:nvCxnSpPr>
        <p:spPr>
          <a:xfrm flipV="1">
            <a:off x="5486603" y="4222541"/>
            <a:ext cx="0" cy="1800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28</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pic>
        <p:nvPicPr>
          <p:cNvPr id="21" name="図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26" y="1510132"/>
            <a:ext cx="8322146" cy="4032274"/>
          </a:xfrm>
          <a:prstGeom prst="rect">
            <a:avLst/>
          </a:prstGeom>
          <a:noFill/>
          <a:ln>
            <a:noFill/>
          </a:ln>
        </p:spPr>
      </p:pic>
      <p:sp>
        <p:nvSpPr>
          <p:cNvPr id="30" name="テキスト ボックス 29"/>
          <p:cNvSpPr txBox="1"/>
          <p:nvPr/>
        </p:nvSpPr>
        <p:spPr>
          <a:xfrm>
            <a:off x="2809708" y="1963817"/>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28</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36" name="直線コネクタ 35"/>
          <p:cNvCxnSpPr/>
          <p:nvPr/>
        </p:nvCxnSpPr>
        <p:spPr>
          <a:xfrm flipV="1">
            <a:off x="2378837" y="2324100"/>
            <a:ext cx="0" cy="288168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406613" y="2248985"/>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9.5%</a:t>
            </a:r>
            <a:endParaRPr kumimoji="1" lang="ja-JP" altLang="en-US" sz="1000" dirty="0">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29</a:t>
            </a:r>
            <a:r>
              <a:rPr lang="ja-JP" altLang="en-US" sz="2800" dirty="0" smtClean="0"/>
              <a:t>年度要介護認定適正化事業の全体像</a:t>
            </a:r>
          </a:p>
        </p:txBody>
      </p:sp>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4166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1669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5426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3151"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157" idx="1"/>
            <a:endCxn id="2898" idx="0"/>
          </p:cNvCxnSpPr>
          <p:nvPr/>
        </p:nvCxnSpPr>
        <p:spPr bwMode="auto">
          <a:xfrm rot="10800000" flipV="1">
            <a:off x="1649600" y="4334881"/>
            <a:ext cx="1287177" cy="8337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49588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0822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1182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1194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2755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地域間格差の解消めざしたサイクル</a:t>
            </a:r>
          </a:p>
        </p:txBody>
      </p:sp>
      <p:sp>
        <p:nvSpPr>
          <p:cNvPr id="6" name="正方形/長方形 5"/>
          <p:cNvSpPr/>
          <p:nvPr/>
        </p:nvSpPr>
        <p:spPr>
          <a:xfrm>
            <a:off x="0" y="1274008"/>
            <a:ext cx="8942119" cy="1169551"/>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29</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年度要介護認定適正化事業は、従来の事業内容を一部変更し、①業務分析データ事業、</a:t>
            </a:r>
            <a:r>
              <a:rPr lang="ja-JP" altLang="en-US" sz="1400" dirty="0" smtClean="0">
                <a:solidFill>
                  <a:srgbClr val="000000"/>
                </a:solidFill>
                <a:latin typeface="HG丸ｺﾞｼｯｸM-PRO" pitchFamily="50" charset="-128"/>
                <a:ea typeface="HG丸ｺﾞｼｯｸM-PRO" pitchFamily="50" charset="-128"/>
              </a:rPr>
              <a:t>②</a:t>
            </a:r>
            <a:r>
              <a:rPr kumimoji="1" lang="ja-JP" altLang="en-US" sz="1400" dirty="0" smtClean="0">
                <a:solidFill>
                  <a:srgbClr val="000000"/>
                </a:solidFill>
                <a:latin typeface="HG丸ｺﾞｼｯｸM-PRO" pitchFamily="50" charset="-128"/>
                <a:ea typeface="HG丸ｺﾞｼｯｸM-PRO" pitchFamily="50" charset="-128"/>
              </a:rPr>
              <a:t>技術的助言事業、③認定調査員向け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④認定質問受付窓口を引き続き実施しつつ、⑤要介護認定に関する研修動画の制作を新たに実施することとした。なお、従来実施してきた認定調査員向け能力向上研修会については、本年度は実施しない。平成</a:t>
            </a:r>
            <a:r>
              <a:rPr kumimoji="1" lang="en-US" altLang="ja-JP" sz="1400" dirty="0" smtClean="0">
                <a:solidFill>
                  <a:srgbClr val="000000"/>
                </a:solidFill>
                <a:latin typeface="HG丸ｺﾞｼｯｸM-PRO" pitchFamily="50" charset="-128"/>
                <a:ea typeface="HG丸ｺﾞｼｯｸM-PRO" pitchFamily="50" charset="-128"/>
              </a:rPr>
              <a:t>2</a:t>
            </a:r>
            <a:r>
              <a:rPr kumimoji="1" lang="ja-JP" altLang="en-US" sz="1400" dirty="0" smtClean="0">
                <a:solidFill>
                  <a:srgbClr val="000000"/>
                </a:solidFill>
                <a:latin typeface="HG丸ｺﾞｼｯｸM-PRO" pitchFamily="50" charset="-128"/>
                <a:ea typeface="HG丸ｺﾞｼｯｸM-PRO" pitchFamily="50" charset="-128"/>
              </a:rPr>
              <a:t>９年度事業では、引き続き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1923892" y="4797151"/>
              <a:ext cx="2608815"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研修教材の制作</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2316584"/>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374630" y="3672313"/>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374631"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3104894" y="3986603"/>
              <a:ext cx="925824" cy="4125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自治体での</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教材の活用</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3954088" y="4578573"/>
              <a:ext cx="2049807" cy="259558"/>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1950854" y="5839571"/>
              <a:ext cx="3290178" cy="433745"/>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左記二事業において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1AB3B">
                <a:lumMod val="40000"/>
                <a:lumOff val="60000"/>
              </a:srgb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二次判定の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56956" y="2420888"/>
              <a:ext cx="720080"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48" name="右矢印 47"/>
          <p:cNvSpPr/>
          <p:nvPr/>
        </p:nvSpPr>
        <p:spPr bwMode="auto">
          <a:xfrm>
            <a:off x="4731663" y="6006479"/>
            <a:ext cx="251388" cy="176608"/>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982205"/>
            <a:ext cx="9144000" cy="707886"/>
          </a:xfrm>
          <a:prstGeom prst="rect">
            <a:avLst/>
          </a:prstGeom>
          <a:noFill/>
          <a:ln w="9525">
            <a:noFill/>
            <a:miter lim="800000"/>
            <a:headEnd/>
            <a:tailEnd/>
          </a:ln>
        </p:spPr>
        <p:txBody>
          <a:bodyPr>
            <a:spAutoFit/>
          </a:bodyPr>
          <a:lstStyle/>
          <a:p>
            <a:pPr algn="ctr"/>
            <a:r>
              <a:rPr lang="en-US" altLang="ja-JP" sz="4000" dirty="0" smtClean="0">
                <a:solidFill>
                  <a:srgbClr val="000000"/>
                </a:solidFill>
                <a:latin typeface="Calibri" pitchFamily="34" charset="0"/>
              </a:rPr>
              <a:t>【2-2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sz="3600"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29340"/>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fb02c745-2821-438e-a9f3-36f365a5b5fa"/>
    <ds:schemaRef ds:uri="http://purl.org/dc/dcmitype/"/>
    <ds:schemaRef ds:uri="http://schemas.microsoft.com/office/2006/documentManagement/types"/>
    <ds:schemaRef ds:uri="8B97BE19-CDDD-400E-817A-CFDD13F7EC12"/>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8918</TotalTime>
  <Words>3562</Words>
  <Application>Microsoft Office PowerPoint</Application>
  <PresentationFormat>画面に合わせる (4:3)</PresentationFormat>
  <Paragraphs>595</Paragraphs>
  <Slides>34</Slides>
  <Notes>33</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34</vt:i4>
      </vt:variant>
    </vt:vector>
  </HeadingPairs>
  <TitlesOfParts>
    <vt:vector size="50" baseType="lpstr">
      <vt:lpstr>Arial</vt:lpstr>
      <vt:lpstr>ＭＳ Ｐゴシック</vt:lpstr>
      <vt:lpstr>ＭＳ ゴシック</vt:lpstr>
      <vt:lpstr>ＭＳ 明朝</vt:lpstr>
      <vt:lpstr>Meiryo UI</vt:lpstr>
      <vt:lpstr>Verdana</vt:lpstr>
      <vt:lpstr>HGP創英角ｺﾞｼｯｸUB</vt:lpstr>
      <vt:lpstr>Wingdings</vt:lpstr>
      <vt:lpstr>Times New Roman</vt:lpstr>
      <vt:lpstr>Calibri</vt:lpstr>
      <vt:lpstr>HG丸ｺﾞｼｯｸM-PRO</vt:lpstr>
      <vt:lpstr>メイリオ</vt:lpstr>
      <vt:lpstr>Century</vt:lpstr>
      <vt:lpstr>11_Office テーマ</vt:lpstr>
      <vt:lpstr>2_Profile</vt:lpstr>
      <vt:lpstr>3_Profile</vt:lpstr>
      <vt:lpstr>PowerPoint プレゼンテーション</vt:lpstr>
      <vt:lpstr>PowerPoint プレゼンテーション</vt:lpstr>
      <vt:lpstr> 重度変更率の地域間格差（平成20～23年度）</vt:lpstr>
      <vt:lpstr> 重度変更率の地域間格差（平成24～27年度）</vt:lpstr>
      <vt:lpstr> 重度変更率の地域間格差（平成28年度）</vt:lpstr>
      <vt:lpstr> 平成29年度要介護認定適正化事業の全体像</vt:lpstr>
      <vt:lpstr> 地域間格差の解消めざしたサイクル</vt:lpstr>
      <vt:lpstr>PowerPoint プレゼンテーション</vt:lpstr>
      <vt:lpstr>業務分析データの提供の背景</vt:lpstr>
      <vt:lpstr>業務分析データとは</vt:lpstr>
      <vt:lpstr>都道府県に提供する情報</vt:lpstr>
      <vt:lpstr>業務分析データにて提供する分析項目</vt:lpstr>
      <vt:lpstr>H29年度提供データの主な改定内容（案）</vt:lpstr>
      <vt:lpstr>PowerPoint プレゼンテーション</vt:lpstr>
      <vt:lpstr> 技術的助言事業のプロセス</vt:lpstr>
      <vt:lpstr> 技術的助言事業の訪問先自治体の選定</vt:lpstr>
      <vt:lpstr>都道府県の参加による効果</vt:lpstr>
      <vt:lpstr>技術的助言事業の効果</vt:lpstr>
      <vt:lpstr>PowerPoint プレゼンテーション</vt:lpstr>
      <vt:lpstr>PowerPoint プレゼンテーション</vt:lpstr>
      <vt:lpstr>認定調査員向け能力向上研修会の目的と対象者（H28年度まで）</vt:lpstr>
      <vt:lpstr>認定調査員向け能力向上研修会の狙いと効果(H28年度）</vt:lpstr>
      <vt:lpstr> 平成28年度の開催実績</vt:lpstr>
      <vt:lpstr> 平成28年度のカリキュラム評価</vt:lpstr>
      <vt:lpstr> これまでの研修参加者状況</vt:lpstr>
      <vt:lpstr> これまでの研修参加者状況</vt:lpstr>
      <vt:lpstr> これまでの研修参加者状況</vt:lpstr>
      <vt:lpstr>平成29年度の研修素材制作に関する方針</vt:lpstr>
      <vt:lpstr>研修会カリキュラム（平成28年度）</vt:lpstr>
      <vt:lpstr>PowerPoint プレゼンテーション</vt:lpstr>
      <vt:lpstr>e-ラーニング</vt:lpstr>
      <vt:lpstr>e-ラーニング</vt:lpstr>
      <vt:lpstr>要介護認定適正化事業ＨＰ</vt:lpstr>
      <vt:lpstr>要介護認定適正化事業ＨＰ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622</cp:revision>
  <cp:lastPrinted>2015-04-25T05:57:47Z</cp:lastPrinted>
  <dcterms:created xsi:type="dcterms:W3CDTF">2010-10-16T08:07:39Z</dcterms:created>
  <dcterms:modified xsi:type="dcterms:W3CDTF">2017-05-01T05:43:48Z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