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51" r:id="rId4"/>
    <p:sldMasterId id="2147484165" r:id="rId5"/>
  </p:sldMasterIdLst>
  <p:notesMasterIdLst>
    <p:notesMasterId r:id="rId24"/>
  </p:notesMasterIdLst>
  <p:handoutMasterIdLst>
    <p:handoutMasterId r:id="rId25"/>
  </p:handoutMasterIdLst>
  <p:sldIdLst>
    <p:sldId id="753" r:id="rId6"/>
    <p:sldId id="747" r:id="rId7"/>
    <p:sldId id="746" r:id="rId8"/>
    <p:sldId id="748" r:id="rId9"/>
    <p:sldId id="749" r:id="rId10"/>
    <p:sldId id="754" r:id="rId11"/>
    <p:sldId id="756" r:id="rId12"/>
    <p:sldId id="758" r:id="rId13"/>
    <p:sldId id="757" r:id="rId14"/>
    <p:sldId id="750" r:id="rId15"/>
    <p:sldId id="759" r:id="rId16"/>
    <p:sldId id="709" r:id="rId17"/>
    <p:sldId id="711" r:id="rId18"/>
    <p:sldId id="761" r:id="rId19"/>
    <p:sldId id="760" r:id="rId20"/>
    <p:sldId id="762" r:id="rId21"/>
    <p:sldId id="763" r:id="rId22"/>
    <p:sldId id="764" r:id="rId23"/>
  </p:sldIdLst>
  <p:sldSz cx="9144000" cy="6858000" type="screen4x3"/>
  <p:notesSz cx="6807200" cy="9939338"/>
  <p:embeddedFontLst>
    <p:embeddedFont>
      <p:font typeface="Segoe UI" panose="020B0502040204020203"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メイリオ" panose="020B0604030504040204" pitchFamily="50" charset="-128"/>
      <p:regular r:id="rId34"/>
      <p:bold r:id="rId35"/>
      <p:italic r:id="rId36"/>
      <p:boldItalic r:id="rId37"/>
    </p:embeddedFont>
    <p:embeddedFont>
      <p:font typeface="HG丸ｺﾞｼｯｸM-PRO" panose="020F0600000000000000" pitchFamily="50" charset="-128"/>
      <p:regular r:id="rId38"/>
    </p:embeddedFont>
    <p:embeddedFont>
      <p:font typeface="Verdana" panose="020B0604030504040204" pitchFamily="34" charset="0"/>
      <p:regular r:id="rId39"/>
      <p:bold r:id="rId40"/>
      <p:italic r:id="rId41"/>
      <p:boldItalic r:id="rId42"/>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699FF"/>
    <a:srgbClr val="FFCCCC"/>
    <a:srgbClr val="FF99CC"/>
    <a:srgbClr val="B5BFCC"/>
    <a:srgbClr val="FF8585"/>
    <a:srgbClr val="E7F3FF"/>
    <a:srgbClr val="C9E4FF"/>
    <a:srgbClr val="0033CC"/>
    <a:srgbClr val="FF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86457" autoAdjust="0"/>
  </p:normalViewPr>
  <p:slideViewPr>
    <p:cSldViewPr snapToGrid="0">
      <p:cViewPr>
        <p:scale>
          <a:sx n="75" d="100"/>
          <a:sy n="75" d="100"/>
        </p:scale>
        <p:origin x="-1452" y="426"/>
      </p:cViewPr>
      <p:guideLst>
        <p:guide orient="horz" pos="15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FCEF48A-BB24-4AE5-9CE6-A09A897B3D5E}"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D4E4FE3-6051-4183-9C69-9D0B77AD81AD}"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38FAFA93-93B8-4178-AF8F-E0326F04200B}"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75C4483-DCEB-4E49-8490-5A0C87C81B61}"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772F4995-5515-4428-AD24-436DAB01575C}"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
        <p:nvSpPr>
          <p:cNvPr id="7" name="AutoShape 4"/>
          <p:cNvSpPr>
            <a:spLocks noChangeArrowheads="1"/>
          </p:cNvSpPr>
          <p:nvPr userDrawn="1"/>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2017/5/1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2017/5/1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FB205830-BD10-43DA-BDEF-4C7310DB2A45}"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2017/5/1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2017/5/1</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14A249BF-09DF-40CA-9F06-9E6DCDDBF2D5}"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788E44E1-060D-4DD2-ABE3-0E9ED3C91EF1}"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0E26BBED-05E5-48C3-9C99-7C400922A60F}"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B01547D8-6A87-4DA9-B384-C58E55276931}"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687090E-B032-4B2F-903C-65C6FD0FB6E8}"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solidFill>
                  <a:schemeClr val="tx1"/>
                </a:solidFill>
              </a:defRPr>
            </a:lvl1pPr>
          </a:lstStyle>
          <a:p>
            <a:pPr>
              <a:defRPr/>
            </a:pPr>
            <a:fld id="{A09AF892-E980-4323-9BDD-E0617A133CFC}"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817137E-DA6F-4E92-B736-4D0CD38D3994}"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E5889ABE-88A8-476D-A320-522B864F82C7}"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BFBAADD9-C31B-40CA-AA91-49B7964EFFE8}"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2017/5/1</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3200" y="2370343"/>
            <a:ext cx="8890000" cy="1569660"/>
          </a:xfrm>
          <a:prstGeom prst="rect">
            <a:avLst/>
          </a:prstGeom>
        </p:spPr>
        <p:txBody>
          <a:bodyPr wrap="square">
            <a:spAutoFit/>
          </a:bodyPr>
          <a:lstStyle/>
          <a:p>
            <a:r>
              <a:rPr lang="ja-JP" altLang="en-US" sz="3200" dirty="0">
                <a:solidFill>
                  <a:srgbClr val="000000"/>
                </a:solidFill>
                <a:latin typeface="+mn-ea"/>
                <a:ea typeface="+mn-ea"/>
              </a:rPr>
              <a:t>３</a:t>
            </a:r>
            <a:r>
              <a:rPr lang="ja-JP" altLang="en-US" sz="3200" dirty="0" smtClean="0">
                <a:solidFill>
                  <a:srgbClr val="000000"/>
                </a:solidFill>
                <a:latin typeface="+mn-ea"/>
                <a:ea typeface="+mn-ea"/>
              </a:rPr>
              <a:t>．</a:t>
            </a:r>
            <a:r>
              <a:rPr lang="ja-JP" altLang="en-US" sz="3200" dirty="0" smtClean="0">
                <a:solidFill>
                  <a:srgbClr val="000000"/>
                </a:solidFill>
                <a:latin typeface="+mn-ea"/>
                <a:ea typeface="+mn-ea"/>
              </a:rPr>
              <a:t>平成</a:t>
            </a:r>
            <a:r>
              <a:rPr lang="en-US" altLang="ja-JP" sz="3200" dirty="0" smtClean="0">
                <a:solidFill>
                  <a:srgbClr val="000000"/>
                </a:solidFill>
                <a:latin typeface="+mn-ea"/>
                <a:ea typeface="+mn-ea"/>
              </a:rPr>
              <a:t>28</a:t>
            </a:r>
            <a:r>
              <a:rPr lang="ja-JP" altLang="en-US" sz="3200" dirty="0" smtClean="0">
                <a:solidFill>
                  <a:srgbClr val="000000"/>
                </a:solidFill>
                <a:latin typeface="+mn-ea"/>
                <a:ea typeface="+mn-ea"/>
              </a:rPr>
              <a:t>年度 </a:t>
            </a:r>
            <a:r>
              <a:rPr lang="zh-TW" altLang="en-US" sz="3200" dirty="0" smtClean="0">
                <a:solidFill>
                  <a:srgbClr val="000000"/>
                </a:solidFill>
                <a:latin typeface="ＭＳ ゴシック" pitchFamily="49" charset="-128"/>
                <a:ea typeface="ＭＳ ゴシック" pitchFamily="49" charset="-128"/>
              </a:rPr>
              <a:t>老人保健健康増進等事業</a:t>
            </a:r>
            <a:endParaRPr lang="en-US" altLang="zh-TW" sz="3200" dirty="0" smtClean="0">
              <a:solidFill>
                <a:srgbClr val="000000"/>
              </a:solidFill>
              <a:latin typeface="ＭＳ ゴシック" pitchFamily="49" charset="-128"/>
              <a:ea typeface="ＭＳ ゴシック" pitchFamily="49" charset="-128"/>
            </a:endParaRPr>
          </a:p>
          <a:p>
            <a:r>
              <a:rPr lang="ja-JP" altLang="en-US" sz="3200" dirty="0" smtClean="0">
                <a:solidFill>
                  <a:srgbClr val="000000"/>
                </a:solidFill>
                <a:latin typeface="ＭＳ ゴシック" pitchFamily="49" charset="-128"/>
                <a:ea typeface="ＭＳ ゴシック" pitchFamily="49" charset="-128"/>
              </a:rPr>
              <a:t>　「</a:t>
            </a:r>
            <a:r>
              <a:rPr lang="ja-JP" altLang="en-US" sz="3200" dirty="0" smtClean="0">
                <a:solidFill>
                  <a:srgbClr val="000000"/>
                </a:solidFill>
                <a:latin typeface="+mn-ea"/>
              </a:rPr>
              <a:t>要介護認定事務の簡素化・効率化等について</a:t>
            </a:r>
            <a:endParaRPr lang="en-US" altLang="ja-JP" sz="3200" dirty="0" smtClean="0">
              <a:solidFill>
                <a:srgbClr val="000000"/>
              </a:solidFill>
              <a:latin typeface="+mn-ea"/>
            </a:endParaRPr>
          </a:p>
          <a:p>
            <a:r>
              <a:rPr lang="ja-JP" altLang="en-US" sz="3200" dirty="0" smtClean="0">
                <a:solidFill>
                  <a:srgbClr val="000000"/>
                </a:solidFill>
                <a:latin typeface="+mn-ea"/>
              </a:rPr>
              <a:t>　　　の調査分析</a:t>
            </a:r>
            <a:r>
              <a:rPr lang="ja-JP" altLang="en-US" sz="3200" dirty="0" smtClean="0">
                <a:solidFill>
                  <a:srgbClr val="000000"/>
                </a:solidFill>
                <a:latin typeface="ＭＳ ゴシック" pitchFamily="49" charset="-128"/>
                <a:ea typeface="ＭＳ ゴシック" pitchFamily="49" charset="-128"/>
              </a:rPr>
              <a:t>」の</a:t>
            </a:r>
            <a:r>
              <a:rPr lang="zh-TW" altLang="en-US" sz="3200" dirty="0" smtClean="0">
                <a:solidFill>
                  <a:srgbClr val="000000"/>
                </a:solidFill>
                <a:latin typeface="ＭＳ ゴシック" pitchFamily="49" charset="-128"/>
                <a:ea typeface="ＭＳ ゴシック" pitchFamily="49" charset="-128"/>
              </a:rPr>
              <a:t>報告</a:t>
            </a:r>
            <a:endParaRPr lang="en-US" altLang="ja-JP" sz="3200" dirty="0">
              <a:solidFill>
                <a:srgbClr val="000000"/>
              </a:solidFill>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7. </a:t>
            </a:r>
            <a:r>
              <a:rPr lang="ja-JP" altLang="en-US" sz="2800" dirty="0" smtClean="0">
                <a:latin typeface="Segoe UI" pitchFamily="34" charset="0"/>
                <a:ea typeface="メイリオ" pitchFamily="50" charset="-128"/>
              </a:rPr>
              <a:t>シミュレーションパターン</a:t>
            </a:r>
          </a:p>
        </p:txBody>
      </p:sp>
      <p:sp>
        <p:nvSpPr>
          <p:cNvPr id="19" name="正方形/長方形 18"/>
          <p:cNvSpPr/>
          <p:nvPr/>
        </p:nvSpPr>
        <p:spPr>
          <a:xfrm>
            <a:off x="701227" y="3947886"/>
            <a:ext cx="7804144" cy="107404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メイリオ" pitchFamily="50" charset="-128"/>
                <a:ea typeface="メイリオ" pitchFamily="50" charset="-128"/>
                <a:cs typeface="メイリオ" pitchFamily="50" charset="-128"/>
              </a:rPr>
              <a:t>「</a:t>
            </a:r>
            <a:r>
              <a:rPr lang="en-US" altLang="ja-JP" sz="2400" b="1" dirty="0" smtClean="0">
                <a:solidFill>
                  <a:schemeClr val="tx1"/>
                </a:solidFill>
                <a:latin typeface="メイリオ" pitchFamily="50" charset="-128"/>
                <a:ea typeface="メイリオ" pitchFamily="50" charset="-128"/>
                <a:cs typeface="メイリオ" pitchFamily="50" charset="-128"/>
              </a:rPr>
              <a:t>2-3.</a:t>
            </a:r>
            <a:r>
              <a:rPr lang="ja-JP" altLang="en-US" sz="2400" b="1" dirty="0" smtClean="0">
                <a:solidFill>
                  <a:schemeClr val="tx1"/>
                </a:solidFill>
                <a:latin typeface="メイリオ" pitchFamily="50" charset="-128"/>
                <a:ea typeface="メイリオ" pitchFamily="50" charset="-128"/>
                <a:cs typeface="メイリオ" pitchFamily="50" charset="-128"/>
              </a:rPr>
              <a:t>えん下」が「できない」</a:t>
            </a:r>
            <a:r>
              <a:rPr lang="ja-JP" altLang="en-US" dirty="0" smtClean="0">
                <a:solidFill>
                  <a:schemeClr val="tx1"/>
                </a:solidFill>
                <a:latin typeface="メイリオ" pitchFamily="50" charset="-128"/>
                <a:ea typeface="メイリオ" pitchFamily="50" charset="-128"/>
                <a:cs typeface="メイリオ" pitchFamily="50" charset="-128"/>
              </a:rPr>
              <a:t>ケース、</a:t>
            </a:r>
            <a:endParaRPr lang="en-US" altLang="ja-JP" dirty="0" smtClean="0">
              <a:solidFill>
                <a:schemeClr val="tx1"/>
              </a:solidFill>
              <a:latin typeface="メイリオ" pitchFamily="50" charset="-128"/>
              <a:ea typeface="メイリオ" pitchFamily="50" charset="-128"/>
              <a:cs typeface="メイリオ" pitchFamily="50" charset="-128"/>
            </a:endParaRPr>
          </a:p>
          <a:p>
            <a:pPr algn="ctr"/>
            <a:r>
              <a:rPr lang="ja-JP" altLang="en-US" sz="2400" b="1" dirty="0" smtClean="0">
                <a:solidFill>
                  <a:schemeClr val="tx1"/>
                </a:solidFill>
                <a:latin typeface="メイリオ" pitchFamily="50" charset="-128"/>
                <a:ea typeface="メイリオ" pitchFamily="50" charset="-128"/>
                <a:cs typeface="メイリオ" pitchFamily="50" charset="-128"/>
              </a:rPr>
              <a:t>前回二次→今回一次が軽度化もしくは重度化</a:t>
            </a:r>
            <a:r>
              <a:rPr lang="ja-JP" altLang="en-US" dirty="0" smtClean="0">
                <a:solidFill>
                  <a:schemeClr val="tx1"/>
                </a:solidFill>
                <a:latin typeface="メイリオ" pitchFamily="50" charset="-128"/>
                <a:ea typeface="メイリオ" pitchFamily="50" charset="-128"/>
                <a:cs typeface="メイリオ" pitchFamily="50" charset="-128"/>
              </a:rPr>
              <a:t>したケース</a:t>
            </a:r>
            <a:endParaRPr kumimoji="1" lang="ja-JP" altLang="en-US" dirty="0">
              <a:solidFill>
                <a:schemeClr val="tx1"/>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1253664" y="5800362"/>
            <a:ext cx="2439328" cy="510778"/>
          </a:xfrm>
          <a:prstGeom prst="roundRect">
            <a:avLst/>
          </a:prstGeom>
          <a:solidFill>
            <a:srgbClr val="6699FF"/>
          </a:solidFill>
          <a:effectLst>
            <a:outerShdw blurRad="50800" dist="38100" dir="2700000" algn="tl" rotWithShape="0">
              <a:prstClr val="black">
                <a:alpha val="40000"/>
              </a:prstClr>
            </a:outerShdw>
          </a:effectLst>
        </p:spPr>
        <p:txBody>
          <a:bodyPr wrap="square" rtlCol="0">
            <a:spAutoFit/>
          </a:bodyPr>
          <a:lstStyle/>
          <a:p>
            <a:pPr algn="ctr"/>
            <a:r>
              <a:rPr lang="ja-JP" altLang="en-US" sz="2400" b="1" dirty="0" smtClean="0">
                <a:solidFill>
                  <a:schemeClr val="bg1"/>
                </a:solidFill>
                <a:latin typeface="メイリオ" pitchFamily="50" charset="-128"/>
                <a:ea typeface="メイリオ" pitchFamily="50" charset="-128"/>
                <a:cs typeface="メイリオ" pitchFamily="50" charset="-128"/>
              </a:rPr>
              <a:t>パターン①</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sp>
        <p:nvSpPr>
          <p:cNvPr id="27" name="正方形/長方形 26"/>
          <p:cNvSpPr/>
          <p:nvPr/>
        </p:nvSpPr>
        <p:spPr>
          <a:xfrm>
            <a:off x="708482" y="2068283"/>
            <a:ext cx="3529692" cy="129902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itchFamily="50" charset="-128"/>
                <a:ea typeface="メイリオ" pitchFamily="50" charset="-128"/>
                <a:cs typeface="メイリオ" pitchFamily="50" charset="-128"/>
              </a:rPr>
              <a:t>要介護１～４の</a:t>
            </a:r>
            <a:endParaRPr lang="en-US" altLang="ja-JP" dirty="0" smtClean="0">
              <a:solidFill>
                <a:schemeClr val="tx1"/>
              </a:solidFill>
              <a:latin typeface="メイリオ" pitchFamily="50" charset="-128"/>
              <a:ea typeface="メイリオ" pitchFamily="50" charset="-128"/>
              <a:cs typeface="メイリオ" pitchFamily="50" charset="-128"/>
            </a:endParaRPr>
          </a:p>
          <a:p>
            <a:pPr algn="ctr"/>
            <a:r>
              <a:rPr lang="ja-JP" altLang="en-US" dirty="0" smtClean="0">
                <a:solidFill>
                  <a:schemeClr val="tx1"/>
                </a:solidFill>
                <a:latin typeface="メイリオ" pitchFamily="50" charset="-128"/>
                <a:ea typeface="メイリオ" pitchFamily="50" charset="-128"/>
                <a:cs typeface="メイリオ" pitchFamily="50" charset="-128"/>
              </a:rPr>
              <a:t>各要介護度区分の最大から</a:t>
            </a:r>
            <a:endParaRPr lang="en-US" altLang="ja-JP" dirty="0" smtClean="0">
              <a:solidFill>
                <a:schemeClr val="tx1"/>
              </a:solidFill>
              <a:latin typeface="メイリオ" pitchFamily="50" charset="-128"/>
              <a:ea typeface="メイリオ" pitchFamily="50" charset="-128"/>
              <a:cs typeface="メイリオ" pitchFamily="50" charset="-128"/>
            </a:endParaRPr>
          </a:p>
          <a:p>
            <a:pPr algn="ctr"/>
            <a:r>
              <a:rPr lang="en-US" altLang="ja-JP" sz="3200" b="1" dirty="0" smtClean="0">
                <a:solidFill>
                  <a:schemeClr val="tx1"/>
                </a:solidFill>
                <a:latin typeface="Segoe UI" pitchFamily="34" charset="0"/>
                <a:ea typeface="Segoe UI" pitchFamily="34" charset="0"/>
                <a:cs typeface="Segoe UI" pitchFamily="34" charset="0"/>
              </a:rPr>
              <a:t>5 </a:t>
            </a:r>
            <a:r>
              <a:rPr lang="ja-JP" altLang="en-US" sz="2000" b="1" dirty="0" smtClean="0">
                <a:solidFill>
                  <a:schemeClr val="tx1"/>
                </a:solidFill>
                <a:latin typeface="メイリオ" pitchFamily="50" charset="-128"/>
                <a:ea typeface="メイリオ" pitchFamily="50" charset="-128"/>
                <a:cs typeface="メイリオ" pitchFamily="50" charset="-128"/>
              </a:rPr>
              <a:t>分間の</a:t>
            </a:r>
            <a:r>
              <a:rPr lang="ja-JP" altLang="en-US" sz="2400" b="1" dirty="0" smtClean="0">
                <a:solidFill>
                  <a:schemeClr val="tx1"/>
                </a:solidFill>
                <a:latin typeface="メイリオ" pitchFamily="50" charset="-128"/>
                <a:ea typeface="メイリオ" pitchFamily="50" charset="-128"/>
                <a:cs typeface="メイリオ" pitchFamily="50" charset="-128"/>
              </a:rPr>
              <a:t>キワ</a:t>
            </a:r>
            <a:r>
              <a:rPr lang="ja-JP" altLang="en-US" dirty="0" smtClean="0">
                <a:solidFill>
                  <a:schemeClr val="tx1"/>
                </a:solidFill>
                <a:latin typeface="メイリオ" pitchFamily="50" charset="-128"/>
                <a:ea typeface="メイリオ" pitchFamily="50" charset="-128"/>
                <a:cs typeface="メイリオ" pitchFamily="50" charset="-128"/>
              </a:rPr>
              <a:t>のケース</a:t>
            </a:r>
            <a:endParaRPr kumimoji="1" lang="ja-JP" altLang="en-US" dirty="0">
              <a:solidFill>
                <a:schemeClr val="tx1"/>
              </a:solidFill>
              <a:latin typeface="メイリオ" pitchFamily="50" charset="-128"/>
              <a:ea typeface="メイリオ" pitchFamily="50" charset="-128"/>
              <a:cs typeface="メイリオ" pitchFamily="50" charset="-128"/>
            </a:endParaRPr>
          </a:p>
        </p:txBody>
      </p:sp>
      <p:sp>
        <p:nvSpPr>
          <p:cNvPr id="29" name="テキスト ボックス 28"/>
          <p:cNvSpPr txBox="1"/>
          <p:nvPr/>
        </p:nvSpPr>
        <p:spPr>
          <a:xfrm>
            <a:off x="5513602" y="5800362"/>
            <a:ext cx="2439328" cy="510778"/>
          </a:xfrm>
          <a:prstGeom prst="roundRect">
            <a:avLst/>
          </a:prstGeom>
          <a:solidFill>
            <a:srgbClr val="FF9999"/>
          </a:solidFill>
          <a:effectLst>
            <a:outerShdw blurRad="50800" dist="38100" dir="2700000" algn="tl" rotWithShape="0">
              <a:prstClr val="black">
                <a:alpha val="40000"/>
              </a:prstClr>
            </a:outerShdw>
          </a:effectLst>
        </p:spPr>
        <p:txBody>
          <a:bodyPr wrap="square" rtlCol="0">
            <a:spAutoFit/>
          </a:bodyPr>
          <a:lstStyle/>
          <a:p>
            <a:pPr algn="ctr"/>
            <a:r>
              <a:rPr lang="ja-JP" altLang="en-US" sz="2400" b="1" dirty="0" smtClean="0">
                <a:solidFill>
                  <a:schemeClr val="bg1"/>
                </a:solidFill>
                <a:latin typeface="メイリオ" pitchFamily="50" charset="-128"/>
                <a:ea typeface="メイリオ" pitchFamily="50" charset="-128"/>
                <a:cs typeface="メイリオ" pitchFamily="50" charset="-128"/>
              </a:rPr>
              <a:t>パターン②</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1014813" y="1343968"/>
            <a:ext cx="7109640" cy="400110"/>
          </a:xfrm>
          <a:prstGeom prst="rect">
            <a:avLst/>
          </a:prstGeom>
          <a:noFill/>
        </p:spPr>
        <p:txBody>
          <a:bodyPr wrap="none" rtlCol="0">
            <a:spAutoFit/>
          </a:bodyPr>
          <a:lstStyle/>
          <a:p>
            <a:pPr algn="ctr"/>
            <a:r>
              <a:rPr lang="ja-JP" altLang="en-US" sz="2000" dirty="0" smtClean="0">
                <a:latin typeface="メイリオ" pitchFamily="50" charset="-128"/>
                <a:ea typeface="メイリオ" pitchFamily="50" charset="-128"/>
                <a:cs typeface="メイリオ" pitchFamily="50" charset="-128"/>
              </a:rPr>
              <a:t>二次判定の審査対象を、以下に限定した場合の変更率を算出</a:t>
            </a:r>
            <a:endParaRPr kumimoji="1" lang="ja-JP" altLang="en-US" sz="2000" dirty="0">
              <a:latin typeface="メイリオ" pitchFamily="50" charset="-128"/>
              <a:ea typeface="メイリオ" pitchFamily="50" charset="-128"/>
              <a:cs typeface="メイリオ" pitchFamily="50" charset="-128"/>
            </a:endParaRPr>
          </a:p>
        </p:txBody>
      </p:sp>
      <p:sp>
        <p:nvSpPr>
          <p:cNvPr id="35" name="正方形/長方形 34"/>
          <p:cNvSpPr/>
          <p:nvPr/>
        </p:nvSpPr>
        <p:spPr>
          <a:xfrm>
            <a:off x="4968420" y="2068283"/>
            <a:ext cx="3529692" cy="129902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itchFamily="50" charset="-128"/>
                <a:ea typeface="メイリオ" pitchFamily="50" charset="-128"/>
                <a:cs typeface="メイリオ" pitchFamily="50" charset="-128"/>
              </a:rPr>
              <a:t>要介護１～４の</a:t>
            </a:r>
            <a:endParaRPr lang="en-US" altLang="ja-JP" dirty="0" smtClean="0">
              <a:solidFill>
                <a:schemeClr val="tx1"/>
              </a:solidFill>
              <a:latin typeface="メイリオ" pitchFamily="50" charset="-128"/>
              <a:ea typeface="メイリオ" pitchFamily="50" charset="-128"/>
              <a:cs typeface="メイリオ" pitchFamily="50" charset="-128"/>
            </a:endParaRPr>
          </a:p>
          <a:p>
            <a:pPr algn="ctr"/>
            <a:r>
              <a:rPr lang="ja-JP" altLang="en-US" dirty="0" smtClean="0">
                <a:solidFill>
                  <a:schemeClr val="tx1"/>
                </a:solidFill>
                <a:latin typeface="メイリオ" pitchFamily="50" charset="-128"/>
                <a:ea typeface="メイリオ" pitchFamily="50" charset="-128"/>
                <a:cs typeface="メイリオ" pitchFamily="50" charset="-128"/>
              </a:rPr>
              <a:t>各要介護度区分の最大から</a:t>
            </a:r>
            <a:endParaRPr lang="en-US" altLang="ja-JP" dirty="0" smtClean="0">
              <a:solidFill>
                <a:schemeClr val="tx1"/>
              </a:solidFill>
              <a:latin typeface="メイリオ" pitchFamily="50" charset="-128"/>
              <a:ea typeface="メイリオ" pitchFamily="50" charset="-128"/>
              <a:cs typeface="メイリオ" pitchFamily="50" charset="-128"/>
            </a:endParaRPr>
          </a:p>
          <a:p>
            <a:pPr algn="ctr"/>
            <a:r>
              <a:rPr lang="en-US" altLang="ja-JP" sz="3200" b="1" dirty="0" smtClean="0">
                <a:solidFill>
                  <a:schemeClr val="tx1"/>
                </a:solidFill>
                <a:latin typeface="Segoe UI" pitchFamily="34" charset="0"/>
                <a:ea typeface="Segoe UI" pitchFamily="34" charset="0"/>
                <a:cs typeface="Segoe UI" pitchFamily="34" charset="0"/>
              </a:rPr>
              <a:t>10 </a:t>
            </a:r>
            <a:r>
              <a:rPr lang="ja-JP" altLang="en-US" sz="2000" b="1" dirty="0" smtClean="0">
                <a:solidFill>
                  <a:schemeClr val="tx1"/>
                </a:solidFill>
                <a:latin typeface="メイリオ" pitchFamily="50" charset="-128"/>
                <a:ea typeface="メイリオ" pitchFamily="50" charset="-128"/>
                <a:cs typeface="メイリオ" pitchFamily="50" charset="-128"/>
              </a:rPr>
              <a:t>分間の</a:t>
            </a:r>
            <a:r>
              <a:rPr lang="ja-JP" altLang="en-US" sz="2400" b="1" dirty="0" smtClean="0">
                <a:solidFill>
                  <a:schemeClr val="tx1"/>
                </a:solidFill>
                <a:latin typeface="メイリオ" pitchFamily="50" charset="-128"/>
                <a:ea typeface="メイリオ" pitchFamily="50" charset="-128"/>
                <a:cs typeface="メイリオ" pitchFamily="50" charset="-128"/>
              </a:rPr>
              <a:t>キワ</a:t>
            </a:r>
            <a:r>
              <a:rPr lang="ja-JP" altLang="en-US" dirty="0" smtClean="0">
                <a:solidFill>
                  <a:schemeClr val="tx1"/>
                </a:solidFill>
                <a:latin typeface="メイリオ" pitchFamily="50" charset="-128"/>
                <a:ea typeface="メイリオ" pitchFamily="50" charset="-128"/>
                <a:cs typeface="メイリオ" pitchFamily="50" charset="-128"/>
              </a:rPr>
              <a:t>のケース</a:t>
            </a:r>
            <a:endParaRPr kumimoji="1" lang="ja-JP" altLang="en-US" dirty="0">
              <a:solidFill>
                <a:schemeClr val="tx1"/>
              </a:solidFill>
              <a:latin typeface="メイリオ" pitchFamily="50" charset="-128"/>
              <a:ea typeface="メイリオ" pitchFamily="50" charset="-128"/>
              <a:cs typeface="メイリオ" pitchFamily="50" charset="-128"/>
            </a:endParaRPr>
          </a:p>
        </p:txBody>
      </p:sp>
      <p:sp>
        <p:nvSpPr>
          <p:cNvPr id="38" name="二等辺三角形 37"/>
          <p:cNvSpPr/>
          <p:nvPr/>
        </p:nvSpPr>
        <p:spPr>
          <a:xfrm flipV="1">
            <a:off x="1190628" y="5312229"/>
            <a:ext cx="2565400" cy="353528"/>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flipV="1">
            <a:off x="5450566" y="5312229"/>
            <a:ext cx="2565400" cy="353528"/>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6" name="加算記号 35"/>
          <p:cNvSpPr/>
          <p:nvPr/>
        </p:nvSpPr>
        <p:spPr>
          <a:xfrm>
            <a:off x="2103214" y="3272973"/>
            <a:ext cx="740228" cy="740228"/>
          </a:xfrm>
          <a:prstGeom prst="mathPlus">
            <a:avLst>
              <a:gd name="adj1" fmla="val 11756"/>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加算記号 36"/>
          <p:cNvSpPr/>
          <p:nvPr/>
        </p:nvSpPr>
        <p:spPr>
          <a:xfrm>
            <a:off x="6363152" y="3272973"/>
            <a:ext cx="740228" cy="740228"/>
          </a:xfrm>
          <a:prstGeom prst="mathPlus">
            <a:avLst>
              <a:gd name="adj1" fmla="val 11756"/>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8. </a:t>
            </a:r>
            <a:r>
              <a:rPr lang="ja-JP" altLang="en-US" sz="2800" dirty="0" smtClean="0">
                <a:latin typeface="Segoe UI" pitchFamily="34" charset="0"/>
                <a:ea typeface="メイリオ" pitchFamily="50" charset="-128"/>
              </a:rPr>
              <a:t>シミュレーション結果</a:t>
            </a:r>
          </a:p>
        </p:txBody>
      </p:sp>
      <p:sp>
        <p:nvSpPr>
          <p:cNvPr id="13" name="テキスト ボックス 12"/>
          <p:cNvSpPr txBox="1"/>
          <p:nvPr/>
        </p:nvSpPr>
        <p:spPr>
          <a:xfrm>
            <a:off x="390545" y="1761264"/>
            <a:ext cx="4145175" cy="1643527"/>
          </a:xfrm>
          <a:prstGeom prst="rect">
            <a:avLst/>
          </a:prstGeom>
          <a:solidFill>
            <a:schemeClr val="bg1"/>
          </a:solidFill>
          <a:ln w="28575">
            <a:solidFill>
              <a:srgbClr val="6699FF"/>
            </a:solidFill>
            <a:prstDash val="sysDot"/>
          </a:ln>
        </p:spPr>
        <p:txBody>
          <a:bodyPr wrap="square" rtlCol="0">
            <a:spAutoFit/>
          </a:bodyPr>
          <a:lstStyle/>
          <a:p>
            <a:pPr marL="180000" indent="-180000" algn="ctr">
              <a:lnSpc>
                <a:spcPct val="120000"/>
              </a:lnSpc>
            </a:pPr>
            <a:r>
              <a:rPr lang="ja-JP" altLang="en-US" sz="2000" dirty="0" smtClean="0">
                <a:latin typeface="メイリオ" pitchFamily="50" charset="-128"/>
                <a:ea typeface="メイリオ" pitchFamily="50" charset="-128"/>
                <a:cs typeface="メイリオ" pitchFamily="50" charset="-128"/>
              </a:rPr>
              <a:t>審査対象としたケース</a:t>
            </a:r>
            <a:endParaRPr lang="en-US" altLang="ja-JP" sz="200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　</a:t>
            </a:r>
            <a:r>
              <a:rPr lang="en-US" altLang="ja-JP" sz="3200" b="1" dirty="0" smtClean="0">
                <a:solidFill>
                  <a:schemeClr val="tx1">
                    <a:lumMod val="50000"/>
                    <a:lumOff val="50000"/>
                  </a:schemeClr>
                </a:solidFill>
                <a:latin typeface="Segoe UI" pitchFamily="34" charset="0"/>
                <a:ea typeface="メイリオ" pitchFamily="50" charset="-128"/>
                <a:cs typeface="メイリオ" pitchFamily="50" charset="-128"/>
              </a:rPr>
              <a:t>20.9 </a:t>
            </a:r>
            <a:r>
              <a:rPr lang="ja-JP" altLang="en-US" dirty="0" smtClean="0">
                <a:latin typeface="メイリオ" pitchFamily="50" charset="-128"/>
                <a:ea typeface="メイリオ" pitchFamily="50" charset="-128"/>
                <a:cs typeface="メイリオ" pitchFamily="50" charset="-128"/>
              </a:rPr>
              <a:t>％</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　</a:t>
            </a:r>
            <a:r>
              <a:rPr lang="en-US" altLang="ja-JP" sz="3200" b="1" dirty="0" smtClean="0">
                <a:solidFill>
                  <a:schemeClr val="tx1">
                    <a:lumMod val="50000"/>
                    <a:lumOff val="50000"/>
                  </a:schemeClr>
                </a:solidFill>
                <a:latin typeface="Segoe UI" pitchFamily="34" charset="0"/>
                <a:ea typeface="メイリオ" pitchFamily="50" charset="-128"/>
                <a:cs typeface="メイリオ" pitchFamily="50" charset="-128"/>
              </a:rPr>
              <a:t>5.4 </a:t>
            </a:r>
            <a:r>
              <a:rPr lang="ja-JP" altLang="en-US" dirty="0" smtClean="0">
                <a:latin typeface="メイリオ" pitchFamily="50" charset="-128"/>
                <a:ea typeface="メイリオ" pitchFamily="50" charset="-128"/>
                <a:cs typeface="メイリオ" pitchFamily="50" charset="-128"/>
              </a:rPr>
              <a:t>％　</a:t>
            </a:r>
          </a:p>
        </p:txBody>
      </p:sp>
      <p:sp>
        <p:nvSpPr>
          <p:cNvPr id="14" name="テキスト ボックス 13"/>
          <p:cNvSpPr txBox="1"/>
          <p:nvPr/>
        </p:nvSpPr>
        <p:spPr>
          <a:xfrm>
            <a:off x="390545" y="3495727"/>
            <a:ext cx="4145175" cy="1643527"/>
          </a:xfrm>
          <a:prstGeom prst="rect">
            <a:avLst/>
          </a:prstGeom>
          <a:solidFill>
            <a:schemeClr val="bg1"/>
          </a:solidFill>
          <a:ln w="28575">
            <a:solidFill>
              <a:srgbClr val="6699FF"/>
            </a:solidFill>
          </a:ln>
        </p:spPr>
        <p:txBody>
          <a:bodyPr wrap="square" rtlCol="0">
            <a:spAutoFit/>
          </a:bodyPr>
          <a:lstStyle/>
          <a:p>
            <a:pPr marL="180000" indent="-180000" algn="ctr">
              <a:lnSpc>
                <a:spcPct val="120000"/>
              </a:lnSpc>
            </a:pPr>
            <a:r>
              <a:rPr lang="ja-JP" altLang="en-US" sz="2000" dirty="0" smtClean="0">
                <a:latin typeface="メイリオ" pitchFamily="50" charset="-128"/>
                <a:ea typeface="メイリオ" pitchFamily="50" charset="-128"/>
                <a:cs typeface="メイリオ" pitchFamily="50" charset="-128"/>
              </a:rPr>
              <a:t>その他のケース</a:t>
            </a:r>
            <a:endParaRPr lang="en-US" altLang="ja-JP" sz="200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　</a:t>
            </a:r>
            <a:r>
              <a:rPr lang="en-US" altLang="ja-JP" sz="3200" b="1" dirty="0" smtClean="0">
                <a:latin typeface="Segoe UI" pitchFamily="34" charset="0"/>
                <a:ea typeface="メイリオ" pitchFamily="50" charset="-128"/>
                <a:cs typeface="メイリオ" pitchFamily="50" charset="-128"/>
              </a:rPr>
              <a:t>1.3 </a:t>
            </a:r>
            <a:r>
              <a:rPr lang="ja-JP" altLang="en-US" dirty="0" smtClean="0">
                <a:latin typeface="メイリオ" pitchFamily="50" charset="-128"/>
                <a:ea typeface="メイリオ" pitchFamily="50" charset="-128"/>
                <a:cs typeface="メイリオ" pitchFamily="50" charset="-128"/>
              </a:rPr>
              <a:t>％</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　</a:t>
            </a:r>
            <a:r>
              <a:rPr lang="en-US" altLang="ja-JP" sz="3200" b="1" dirty="0" smtClean="0">
                <a:latin typeface="Segoe UI" pitchFamily="34" charset="0"/>
                <a:ea typeface="メイリオ" pitchFamily="50" charset="-128"/>
                <a:cs typeface="メイリオ" pitchFamily="50" charset="-128"/>
              </a:rPr>
              <a:t>0.4 </a:t>
            </a:r>
            <a:r>
              <a:rPr lang="ja-JP" altLang="en-US" dirty="0" smtClean="0">
                <a:latin typeface="メイリオ" pitchFamily="50" charset="-128"/>
                <a:ea typeface="メイリオ" pitchFamily="50" charset="-128"/>
                <a:cs typeface="メイリオ" pitchFamily="50" charset="-128"/>
              </a:rPr>
              <a:t>％　</a:t>
            </a:r>
          </a:p>
        </p:txBody>
      </p:sp>
      <p:sp>
        <p:nvSpPr>
          <p:cNvPr id="15" name="テキスト ボックス 14"/>
          <p:cNvSpPr txBox="1"/>
          <p:nvPr/>
        </p:nvSpPr>
        <p:spPr>
          <a:xfrm>
            <a:off x="985805" y="5635125"/>
            <a:ext cx="2954655" cy="861774"/>
          </a:xfrm>
          <a:prstGeom prst="rect">
            <a:avLst/>
          </a:prstGeom>
          <a:noFill/>
        </p:spPr>
        <p:txBody>
          <a:bodyPr wrap="none" rtlCol="0">
            <a:spAutoFit/>
          </a:bodyPr>
          <a:lstStyle/>
          <a:p>
            <a:pPr algn="ctr"/>
            <a:r>
              <a:rPr lang="ja-JP" altLang="en-US" dirty="0" smtClean="0">
                <a:latin typeface="メイリオ" pitchFamily="50" charset="-128"/>
                <a:ea typeface="メイリオ" pitchFamily="50" charset="-128"/>
                <a:cs typeface="メイリオ" pitchFamily="50" charset="-128"/>
              </a:rPr>
              <a:t>更新申請の審査判定件数は</a:t>
            </a:r>
            <a:endParaRPr lang="en-US" altLang="ja-JP" dirty="0" smtClean="0">
              <a:latin typeface="メイリオ" pitchFamily="50" charset="-128"/>
              <a:ea typeface="メイリオ" pitchFamily="50" charset="-128"/>
              <a:cs typeface="メイリオ" pitchFamily="50" charset="-128"/>
            </a:endParaRPr>
          </a:p>
          <a:p>
            <a:pPr algn="ctr"/>
            <a:r>
              <a:rPr lang="en-US" altLang="ja-JP" sz="3200" b="1" dirty="0" smtClean="0">
                <a:latin typeface="Segoe UI" pitchFamily="34" charset="0"/>
                <a:ea typeface="メイリオ" pitchFamily="50" charset="-128"/>
                <a:cs typeface="メイリオ" pitchFamily="50" charset="-128"/>
              </a:rPr>
              <a:t>27.2 </a:t>
            </a:r>
            <a:r>
              <a:rPr lang="ja-JP" altLang="en-US" dirty="0" smtClean="0">
                <a:latin typeface="メイリオ" pitchFamily="50" charset="-128"/>
                <a:ea typeface="メイリオ" pitchFamily="50" charset="-128"/>
                <a:cs typeface="メイリオ" pitchFamily="50" charset="-128"/>
              </a:rPr>
              <a:t>％減少</a:t>
            </a:r>
            <a:endParaRPr kumimoji="1" lang="ja-JP" altLang="en-US"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90307" y="1300936"/>
            <a:ext cx="4145650" cy="408623"/>
          </a:xfrm>
          <a:prstGeom prst="roundRect">
            <a:avLst/>
          </a:prstGeom>
          <a:solidFill>
            <a:srgbClr val="6699FF"/>
          </a:solidFill>
          <a:effectLst>
            <a:outerShdw blurRad="50800" dist="38100" dir="2700000" algn="tl" rotWithShape="0">
              <a:prstClr val="black">
                <a:alpha val="40000"/>
              </a:prstClr>
            </a:outerShdw>
          </a:effectLst>
        </p:spPr>
        <p:txBody>
          <a:bodyPr wrap="square" rtlCol="0">
            <a:spAutoFit/>
          </a:bodyPr>
          <a:lstStyle/>
          <a:p>
            <a:pPr algn="ctr"/>
            <a:r>
              <a:rPr lang="ja-JP" altLang="en-US" b="1" dirty="0" smtClean="0">
                <a:solidFill>
                  <a:schemeClr val="bg1"/>
                </a:solidFill>
                <a:latin typeface="メイリオ" pitchFamily="50" charset="-128"/>
                <a:ea typeface="メイリオ" pitchFamily="50" charset="-128"/>
                <a:cs typeface="メイリオ" pitchFamily="50" charset="-128"/>
              </a:rPr>
              <a:t>パターン①</a:t>
            </a:r>
            <a:endParaRPr kumimoji="1" lang="ja-JP" altLang="en-US" b="1" dirty="0">
              <a:solidFill>
                <a:schemeClr val="bg1"/>
              </a:solidFill>
              <a:latin typeface="メイリオ" pitchFamily="50" charset="-128"/>
              <a:ea typeface="メイリオ" pitchFamily="50" charset="-128"/>
              <a:cs typeface="メイリオ" pitchFamily="50" charset="-128"/>
            </a:endParaRPr>
          </a:p>
        </p:txBody>
      </p:sp>
      <p:sp>
        <p:nvSpPr>
          <p:cNvPr id="17" name="二等辺三角形 16"/>
          <p:cNvSpPr/>
          <p:nvPr/>
        </p:nvSpPr>
        <p:spPr>
          <a:xfrm flipV="1">
            <a:off x="1180432" y="5181603"/>
            <a:ext cx="2565400" cy="353528"/>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665000" y="1754007"/>
            <a:ext cx="4145175" cy="1643527"/>
          </a:xfrm>
          <a:prstGeom prst="rect">
            <a:avLst/>
          </a:prstGeom>
          <a:solidFill>
            <a:schemeClr val="bg1"/>
          </a:solidFill>
          <a:ln w="28575">
            <a:solidFill>
              <a:srgbClr val="FF9999"/>
            </a:solidFill>
            <a:prstDash val="sysDot"/>
          </a:ln>
        </p:spPr>
        <p:txBody>
          <a:bodyPr wrap="square" rtlCol="0">
            <a:spAutoFit/>
          </a:bodyPr>
          <a:lstStyle/>
          <a:p>
            <a:pPr marL="180000" indent="-180000" algn="ctr">
              <a:lnSpc>
                <a:spcPct val="120000"/>
              </a:lnSpc>
            </a:pPr>
            <a:r>
              <a:rPr lang="ja-JP" altLang="en-US" sz="2000" dirty="0" smtClean="0">
                <a:latin typeface="メイリオ" pitchFamily="50" charset="-128"/>
                <a:ea typeface="メイリオ" pitchFamily="50" charset="-128"/>
                <a:cs typeface="メイリオ" pitchFamily="50" charset="-128"/>
              </a:rPr>
              <a:t>審査対象としたケース</a:t>
            </a:r>
            <a:endParaRPr lang="en-US" altLang="ja-JP" sz="200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　</a:t>
            </a:r>
            <a:r>
              <a:rPr lang="en-US" altLang="ja-JP" sz="3200" b="1" dirty="0" smtClean="0">
                <a:solidFill>
                  <a:schemeClr val="tx1">
                    <a:lumMod val="50000"/>
                    <a:lumOff val="50000"/>
                  </a:schemeClr>
                </a:solidFill>
                <a:latin typeface="Segoe UI" pitchFamily="34" charset="0"/>
                <a:ea typeface="メイリオ" pitchFamily="50" charset="-128"/>
                <a:cs typeface="メイリオ" pitchFamily="50" charset="-128"/>
              </a:rPr>
              <a:t>18.7 </a:t>
            </a:r>
            <a:r>
              <a:rPr lang="ja-JP" altLang="en-US" dirty="0" smtClean="0">
                <a:latin typeface="メイリオ" pitchFamily="50" charset="-128"/>
                <a:ea typeface="メイリオ" pitchFamily="50" charset="-128"/>
                <a:cs typeface="メイリオ" pitchFamily="50" charset="-128"/>
              </a:rPr>
              <a:t>％</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　</a:t>
            </a:r>
            <a:r>
              <a:rPr lang="en-US" altLang="ja-JP" sz="3200" b="1" dirty="0" smtClean="0">
                <a:solidFill>
                  <a:schemeClr val="tx1">
                    <a:lumMod val="50000"/>
                    <a:lumOff val="50000"/>
                  </a:schemeClr>
                </a:solidFill>
                <a:latin typeface="Segoe UI" pitchFamily="34" charset="0"/>
                <a:ea typeface="メイリオ" pitchFamily="50" charset="-128"/>
                <a:cs typeface="メイリオ" pitchFamily="50" charset="-128"/>
              </a:rPr>
              <a:t>4.8 </a:t>
            </a:r>
            <a:r>
              <a:rPr lang="ja-JP" altLang="en-US" dirty="0" smtClean="0">
                <a:latin typeface="メイリオ" pitchFamily="50" charset="-128"/>
                <a:ea typeface="メイリオ" pitchFamily="50" charset="-128"/>
                <a:cs typeface="メイリオ" pitchFamily="50" charset="-128"/>
              </a:rPr>
              <a:t>％　</a:t>
            </a:r>
          </a:p>
        </p:txBody>
      </p:sp>
      <p:sp>
        <p:nvSpPr>
          <p:cNvPr id="25" name="テキスト ボックス 24"/>
          <p:cNvSpPr txBox="1"/>
          <p:nvPr/>
        </p:nvSpPr>
        <p:spPr>
          <a:xfrm>
            <a:off x="4665000" y="3488470"/>
            <a:ext cx="4145175" cy="1643527"/>
          </a:xfrm>
          <a:prstGeom prst="rect">
            <a:avLst/>
          </a:prstGeom>
          <a:solidFill>
            <a:schemeClr val="bg1"/>
          </a:solidFill>
          <a:ln w="28575">
            <a:solidFill>
              <a:srgbClr val="FF9999"/>
            </a:solidFill>
          </a:ln>
        </p:spPr>
        <p:txBody>
          <a:bodyPr wrap="square" rtlCol="0">
            <a:spAutoFit/>
          </a:bodyPr>
          <a:lstStyle/>
          <a:p>
            <a:pPr marL="180000" indent="-180000" algn="ctr">
              <a:lnSpc>
                <a:spcPct val="120000"/>
              </a:lnSpc>
            </a:pPr>
            <a:r>
              <a:rPr lang="ja-JP" altLang="en-US" sz="2000" dirty="0" smtClean="0">
                <a:latin typeface="メイリオ" pitchFamily="50" charset="-128"/>
                <a:ea typeface="メイリオ" pitchFamily="50" charset="-128"/>
                <a:cs typeface="メイリオ" pitchFamily="50" charset="-128"/>
              </a:rPr>
              <a:t>その他のケース</a:t>
            </a:r>
            <a:endParaRPr lang="en-US" altLang="ja-JP" sz="200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　</a:t>
            </a:r>
            <a:r>
              <a:rPr lang="en-US" altLang="ja-JP" sz="3200" b="1" dirty="0" smtClean="0">
                <a:latin typeface="Segoe UI" pitchFamily="34" charset="0"/>
                <a:ea typeface="メイリオ" pitchFamily="50" charset="-128"/>
                <a:cs typeface="メイリオ" pitchFamily="50" charset="-128"/>
              </a:rPr>
              <a:t>1.0 </a:t>
            </a:r>
            <a:r>
              <a:rPr lang="ja-JP" altLang="en-US" dirty="0" smtClean="0">
                <a:latin typeface="メイリオ" pitchFamily="50" charset="-128"/>
                <a:ea typeface="メイリオ" pitchFamily="50" charset="-128"/>
                <a:cs typeface="メイリオ" pitchFamily="50" charset="-128"/>
              </a:rPr>
              <a:t>％</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　</a:t>
            </a:r>
            <a:r>
              <a:rPr lang="en-US" altLang="ja-JP" sz="3200" b="1" dirty="0" smtClean="0">
                <a:latin typeface="Segoe UI" pitchFamily="34" charset="0"/>
                <a:ea typeface="メイリオ" pitchFamily="50" charset="-128"/>
                <a:cs typeface="メイリオ" pitchFamily="50" charset="-128"/>
              </a:rPr>
              <a:t>0.5 </a:t>
            </a:r>
            <a:r>
              <a:rPr lang="ja-JP" altLang="en-US" dirty="0" smtClean="0">
                <a:latin typeface="メイリオ" pitchFamily="50" charset="-128"/>
                <a:ea typeface="メイリオ" pitchFamily="50" charset="-128"/>
                <a:cs typeface="メイリオ" pitchFamily="50" charset="-128"/>
              </a:rPr>
              <a:t>％　</a:t>
            </a:r>
          </a:p>
        </p:txBody>
      </p:sp>
      <p:sp>
        <p:nvSpPr>
          <p:cNvPr id="28" name="テキスト ボックス 27"/>
          <p:cNvSpPr txBox="1"/>
          <p:nvPr/>
        </p:nvSpPr>
        <p:spPr>
          <a:xfrm>
            <a:off x="5260260" y="5627868"/>
            <a:ext cx="2954655" cy="861774"/>
          </a:xfrm>
          <a:prstGeom prst="rect">
            <a:avLst/>
          </a:prstGeom>
          <a:noFill/>
        </p:spPr>
        <p:txBody>
          <a:bodyPr wrap="none" rtlCol="0">
            <a:spAutoFit/>
          </a:bodyPr>
          <a:lstStyle/>
          <a:p>
            <a:pPr algn="ctr"/>
            <a:r>
              <a:rPr lang="ja-JP" altLang="en-US" dirty="0" smtClean="0">
                <a:latin typeface="メイリオ" pitchFamily="50" charset="-128"/>
                <a:ea typeface="メイリオ" pitchFamily="50" charset="-128"/>
                <a:cs typeface="メイリオ" pitchFamily="50" charset="-128"/>
              </a:rPr>
              <a:t>更新申請の審査判定件数は</a:t>
            </a:r>
            <a:endParaRPr lang="en-US" altLang="ja-JP" dirty="0" smtClean="0">
              <a:latin typeface="メイリオ" pitchFamily="50" charset="-128"/>
              <a:ea typeface="メイリオ" pitchFamily="50" charset="-128"/>
              <a:cs typeface="メイリオ" pitchFamily="50" charset="-128"/>
            </a:endParaRPr>
          </a:p>
          <a:p>
            <a:pPr algn="ctr"/>
            <a:r>
              <a:rPr lang="en-US" altLang="ja-JP" sz="3200" b="1" dirty="0" smtClean="0">
                <a:latin typeface="Segoe UI" pitchFamily="34" charset="0"/>
                <a:ea typeface="メイリオ" pitchFamily="50" charset="-128"/>
                <a:cs typeface="メイリオ" pitchFamily="50" charset="-128"/>
              </a:rPr>
              <a:t>22.8 </a:t>
            </a:r>
            <a:r>
              <a:rPr lang="ja-JP" altLang="en-US" dirty="0" smtClean="0">
                <a:latin typeface="メイリオ" pitchFamily="50" charset="-128"/>
                <a:ea typeface="メイリオ" pitchFamily="50" charset="-128"/>
                <a:cs typeface="メイリオ" pitchFamily="50" charset="-128"/>
              </a:rPr>
              <a:t>％減少</a:t>
            </a:r>
            <a:endParaRPr kumimoji="1" lang="ja-JP" altLang="en-US" dirty="0">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4664762" y="1293679"/>
            <a:ext cx="4145650" cy="408623"/>
          </a:xfrm>
          <a:prstGeom prst="roundRect">
            <a:avLst/>
          </a:prstGeom>
          <a:solidFill>
            <a:srgbClr val="FF9999"/>
          </a:solidFill>
          <a:effectLst>
            <a:outerShdw blurRad="50800" dist="38100" dir="2700000" algn="tl" rotWithShape="0">
              <a:prstClr val="black">
                <a:alpha val="40000"/>
              </a:prstClr>
            </a:outerShdw>
          </a:effectLst>
        </p:spPr>
        <p:txBody>
          <a:bodyPr wrap="square" rtlCol="0">
            <a:spAutoFit/>
          </a:bodyPr>
          <a:lstStyle/>
          <a:p>
            <a:pPr algn="ctr"/>
            <a:r>
              <a:rPr lang="ja-JP" altLang="en-US" b="1" dirty="0" smtClean="0">
                <a:solidFill>
                  <a:schemeClr val="bg1"/>
                </a:solidFill>
                <a:latin typeface="メイリオ" pitchFamily="50" charset="-128"/>
                <a:ea typeface="メイリオ" pitchFamily="50" charset="-128"/>
                <a:cs typeface="メイリオ" pitchFamily="50" charset="-128"/>
              </a:rPr>
              <a:t>パターン②</a:t>
            </a:r>
            <a:endParaRPr kumimoji="1" lang="ja-JP" altLang="en-US" b="1" dirty="0">
              <a:solidFill>
                <a:schemeClr val="bg1"/>
              </a:solidFill>
              <a:latin typeface="メイリオ" pitchFamily="50" charset="-128"/>
              <a:ea typeface="メイリオ" pitchFamily="50" charset="-128"/>
              <a:cs typeface="メイリオ" pitchFamily="50" charset="-128"/>
            </a:endParaRPr>
          </a:p>
        </p:txBody>
      </p:sp>
      <p:sp>
        <p:nvSpPr>
          <p:cNvPr id="31" name="二等辺三角形 30"/>
          <p:cNvSpPr/>
          <p:nvPr/>
        </p:nvSpPr>
        <p:spPr>
          <a:xfrm flipV="1">
            <a:off x="5454887" y="5174346"/>
            <a:ext cx="2565400" cy="353528"/>
          </a:xfrm>
          <a:prstGeom prst="triangl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754326"/>
          </a:xfrm>
          <a:prstGeom prst="rect">
            <a:avLst/>
          </a:prstGeom>
          <a:noFill/>
          <a:ln w="9525">
            <a:noFill/>
            <a:miter lim="800000"/>
            <a:headEnd/>
            <a:tailEnd/>
          </a:ln>
        </p:spPr>
        <p:txBody>
          <a:bodyPr>
            <a:spAutoFit/>
          </a:bodyPr>
          <a:lstStyle/>
          <a:p>
            <a:pPr algn="ctr"/>
            <a:endParaRPr lang="en-US" altLang="ja-JP" sz="3600" dirty="0" smtClean="0">
              <a:solidFill>
                <a:srgbClr val="000000"/>
              </a:solidFill>
              <a:latin typeface="Calibri" pitchFamily="34" charset="0"/>
            </a:endParaRPr>
          </a:p>
          <a:p>
            <a:pPr algn="ctr"/>
            <a:r>
              <a:rPr lang="en-US" altLang="ja-JP" sz="3600" dirty="0" smtClean="0">
                <a:solidFill>
                  <a:srgbClr val="000000"/>
                </a:solidFill>
                <a:latin typeface="Calibri" pitchFamily="34" charset="0"/>
              </a:rPr>
              <a:t>【</a:t>
            </a:r>
            <a:r>
              <a:rPr lang="ja-JP" altLang="en-US" sz="3600" dirty="0">
                <a:solidFill>
                  <a:srgbClr val="000000"/>
                </a:solidFill>
                <a:latin typeface="Calibri" pitchFamily="34" charset="0"/>
              </a:rPr>
              <a:t>３</a:t>
            </a:r>
            <a:r>
              <a:rPr lang="en-US" altLang="ja-JP" sz="3600" dirty="0" smtClean="0">
                <a:solidFill>
                  <a:srgbClr val="000000"/>
                </a:solidFill>
                <a:latin typeface="Calibri" pitchFamily="34" charset="0"/>
              </a:rPr>
              <a:t>-Ⅱ</a:t>
            </a:r>
            <a:r>
              <a:rPr lang="ja-JP" altLang="en-US" sz="3600" dirty="0" err="1" smtClean="0">
                <a:solidFill>
                  <a:srgbClr val="000000"/>
                </a:solidFill>
                <a:latin typeface="Calibri" pitchFamily="34" charset="0"/>
              </a:rPr>
              <a:t>．</a:t>
            </a:r>
            <a:r>
              <a:rPr lang="ja-JP" altLang="en-US" sz="3600" dirty="0" smtClean="0">
                <a:solidFill>
                  <a:srgbClr val="000000"/>
                </a:solidFill>
                <a:latin typeface="Calibri" pitchFamily="34" charset="0"/>
              </a:rPr>
              <a:t>介護認定審査会の今後のあり方に</a:t>
            </a:r>
            <a:endParaRPr lang="en-US" altLang="ja-JP" sz="3600" dirty="0" smtClean="0">
              <a:solidFill>
                <a:srgbClr val="000000"/>
              </a:solidFill>
              <a:latin typeface="Calibri" pitchFamily="34" charset="0"/>
            </a:endParaRPr>
          </a:p>
          <a:p>
            <a:pPr algn="ctr"/>
            <a:r>
              <a:rPr lang="ja-JP" altLang="en-US" sz="3600" dirty="0" smtClean="0">
                <a:solidFill>
                  <a:srgbClr val="000000"/>
                </a:solidFill>
                <a:latin typeface="Calibri" pitchFamily="34" charset="0"/>
              </a:rPr>
              <a:t>関するアンケート調査</a:t>
            </a:r>
            <a:r>
              <a:rPr lang="en-US" altLang="ja-JP" sz="3600" dirty="0" smtClean="0">
                <a:solidFill>
                  <a:srgbClr val="000000"/>
                </a:solidFill>
                <a:latin typeface="Calibri" pitchFamily="34" charset="0"/>
              </a:rPr>
              <a:t>】</a:t>
            </a:r>
          </a:p>
        </p:txBody>
      </p:sp>
      <p:sp>
        <p:nvSpPr>
          <p:cNvPr id="5" name="正方形/長方形 4"/>
          <p:cNvSpPr/>
          <p:nvPr/>
        </p:nvSpPr>
        <p:spPr>
          <a:xfrm>
            <a:off x="2262210" y="5685043"/>
            <a:ext cx="4628470" cy="646331"/>
          </a:xfrm>
          <a:prstGeom prst="rect">
            <a:avLst/>
          </a:prstGeom>
          <a:ln>
            <a:solidFill>
              <a:schemeClr val="tx1"/>
            </a:solidFill>
            <a:prstDash val="sysDot"/>
          </a:ln>
        </p:spPr>
        <p:txBody>
          <a:bodyPr wrap="square">
            <a:spAutoFit/>
          </a:bodyPr>
          <a:lstStyle/>
          <a:p>
            <a:r>
              <a:rPr lang="ja-JP" altLang="en-US" sz="1200" dirty="0" smtClean="0">
                <a:solidFill>
                  <a:srgbClr val="000000"/>
                </a:solidFill>
                <a:latin typeface="+mn-ea"/>
                <a:ea typeface="+mn-ea"/>
              </a:rPr>
              <a:t>本報告は、三菱ＵＦＪリサーチ</a:t>
            </a:r>
            <a:r>
              <a:rPr lang="en-US" altLang="ja-JP" sz="1200" dirty="0" smtClean="0">
                <a:solidFill>
                  <a:srgbClr val="000000"/>
                </a:solidFill>
                <a:latin typeface="+mn-ea"/>
                <a:ea typeface="+mn-ea"/>
              </a:rPr>
              <a:t>&amp;</a:t>
            </a:r>
            <a:r>
              <a:rPr lang="ja-JP" altLang="en-US" sz="1200" dirty="0" smtClean="0">
                <a:solidFill>
                  <a:srgbClr val="000000"/>
                </a:solidFill>
                <a:latin typeface="+mn-ea"/>
                <a:ea typeface="+mn-ea"/>
              </a:rPr>
              <a:t>コンサルティング株式会社が実施した、</a:t>
            </a:r>
            <a:endParaRPr lang="en-US" altLang="ja-JP" sz="1200" dirty="0" smtClean="0">
              <a:solidFill>
                <a:srgbClr val="000000"/>
              </a:solidFill>
              <a:latin typeface="+mn-ea"/>
              <a:ea typeface="+mn-ea"/>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要介護認定事務の簡素化・効率化等についての調査分析</a:t>
            </a:r>
            <a:r>
              <a:rPr lang="ja-JP" altLang="en-US" sz="1200" dirty="0" smtClean="0">
                <a:solidFill>
                  <a:srgbClr val="000000"/>
                </a:solidFill>
                <a:latin typeface="ＭＳ ゴシック" pitchFamily="49" charset="-128"/>
                <a:ea typeface="ＭＳ ゴシック" pitchFamily="49" charset="-128"/>
              </a:rPr>
              <a:t>」</a:t>
            </a:r>
            <a:endParaRPr lang="en-US" altLang="ja-JP" sz="1200" dirty="0" smtClean="0">
              <a:solidFill>
                <a:srgbClr val="000000"/>
              </a:solidFill>
              <a:latin typeface="ＭＳ ゴシック" pitchFamily="49" charset="-128"/>
              <a:ea typeface="ＭＳ ゴシック" pitchFamily="49" charset="-128"/>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平成</a:t>
            </a:r>
            <a:r>
              <a:rPr lang="en-US" altLang="ja-JP" sz="1200" dirty="0" smtClean="0">
                <a:solidFill>
                  <a:srgbClr val="000000"/>
                </a:solidFill>
                <a:latin typeface="+mn-ea"/>
              </a:rPr>
              <a:t>28</a:t>
            </a:r>
            <a:r>
              <a:rPr lang="ja-JP" altLang="en-US" sz="1200" dirty="0" smtClean="0">
                <a:solidFill>
                  <a:srgbClr val="000000"/>
                </a:solidFill>
                <a:latin typeface="+mn-ea"/>
              </a:rPr>
              <a:t>年度</a:t>
            </a:r>
            <a:r>
              <a:rPr lang="zh-TW" altLang="en-US" sz="1200" dirty="0" smtClean="0">
                <a:solidFill>
                  <a:srgbClr val="000000"/>
                </a:solidFill>
                <a:latin typeface="ＭＳ ゴシック" pitchFamily="49" charset="-128"/>
                <a:ea typeface="ＭＳ ゴシック" pitchFamily="49" charset="-128"/>
              </a:rPr>
              <a:t>老人保健健康増進等事業</a:t>
            </a:r>
            <a:r>
              <a:rPr lang="ja-JP" altLang="en-US" sz="1200" dirty="0" smtClean="0">
                <a:solidFill>
                  <a:srgbClr val="000000"/>
                </a:solidFill>
                <a:latin typeface="ＭＳ ゴシック" pitchFamily="49" charset="-128"/>
                <a:ea typeface="ＭＳ ゴシック" pitchFamily="49" charset="-128"/>
              </a:rPr>
              <a:t>）によるもの。</a:t>
            </a:r>
            <a:endParaRPr lang="en-US" altLang="ja-JP" sz="1200" dirty="0">
              <a:solidFill>
                <a:srgbClr val="000000"/>
              </a:solidFill>
              <a:latin typeface="+mn-ea"/>
              <a:ea typeface="+mn-ea"/>
            </a:endParaRP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5" y="304819"/>
            <a:ext cx="8293554" cy="747713"/>
          </a:xfrm>
        </p:spPr>
        <p:txBody>
          <a:bodyPr/>
          <a:lstStyle/>
          <a:p>
            <a:pPr eaLnBrk="1" hangingPunct="1"/>
            <a:r>
              <a:rPr lang="en-US" altLang="ja-JP" sz="2800" dirty="0" smtClean="0">
                <a:latin typeface="メイリオ" pitchFamily="50" charset="-128"/>
                <a:ea typeface="メイリオ" pitchFamily="50" charset="-128"/>
                <a:cs typeface="メイリオ" pitchFamily="50" charset="-128"/>
              </a:rPr>
              <a:t>1. </a:t>
            </a:r>
            <a:r>
              <a:rPr lang="ja-JP" altLang="en-US" sz="2800" dirty="0" smtClean="0">
                <a:latin typeface="メイリオ" pitchFamily="50" charset="-128"/>
                <a:ea typeface="メイリオ" pitchFamily="50" charset="-128"/>
                <a:cs typeface="メイリオ" pitchFamily="50" charset="-128"/>
              </a:rPr>
              <a:t>更新申請の有効期間の上限</a:t>
            </a:r>
            <a:r>
              <a:rPr lang="en-US" altLang="ja-JP" sz="2800" dirty="0" smtClean="0">
                <a:latin typeface="メイリオ" pitchFamily="50" charset="-128"/>
                <a:ea typeface="メイリオ" pitchFamily="50" charset="-128"/>
                <a:cs typeface="メイリオ" pitchFamily="50" charset="-128"/>
              </a:rPr>
              <a:t>36</a:t>
            </a:r>
            <a:r>
              <a:rPr lang="ja-JP" altLang="en-US" sz="2800" dirty="0" smtClean="0">
                <a:latin typeface="メイリオ" pitchFamily="50" charset="-128"/>
                <a:ea typeface="メイリオ" pitchFamily="50" charset="-128"/>
                <a:cs typeface="メイリオ" pitchFamily="50" charset="-128"/>
              </a:rPr>
              <a:t>カ月に対する考え</a:t>
            </a:r>
            <a:endParaRPr lang="ja-JP" altLang="en-US" sz="2000" dirty="0" smtClean="0">
              <a:latin typeface="メイリオ" pitchFamily="50" charset="-128"/>
              <a:ea typeface="メイリオ" pitchFamily="50" charset="-128"/>
              <a:cs typeface="メイリオ" pitchFamily="50" charset="-128"/>
            </a:endParaRPr>
          </a:p>
        </p:txBody>
      </p:sp>
      <p:pic>
        <p:nvPicPr>
          <p:cNvPr id="30" name="図 29"/>
          <p:cNvPicPr>
            <a:picLocks noChangeAspect="1"/>
          </p:cNvPicPr>
          <p:nvPr/>
        </p:nvPicPr>
        <p:blipFill>
          <a:blip r:embed="rId3" cstate="print"/>
          <a:srcRect/>
          <a:stretch>
            <a:fillRect/>
          </a:stretch>
        </p:blipFill>
        <p:spPr bwMode="auto">
          <a:xfrm>
            <a:off x="429540" y="1793572"/>
            <a:ext cx="8503545" cy="3981450"/>
          </a:xfrm>
          <a:prstGeom prst="rect">
            <a:avLst/>
          </a:prstGeom>
          <a:noFill/>
          <a:ln w="9525">
            <a:noFill/>
            <a:miter lim="800000"/>
            <a:headEnd/>
            <a:tailEnd/>
          </a:ln>
        </p:spPr>
      </p:pic>
      <p:sp>
        <p:nvSpPr>
          <p:cNvPr id="31" name="テキスト ボックス 30"/>
          <p:cNvSpPr txBox="1"/>
          <p:nvPr/>
        </p:nvSpPr>
        <p:spPr>
          <a:xfrm>
            <a:off x="402627" y="5785338"/>
            <a:ext cx="8392041" cy="707886"/>
          </a:xfrm>
          <a:prstGeom prst="rect">
            <a:avLst/>
          </a:prstGeom>
          <a:noFill/>
        </p:spPr>
        <p:txBody>
          <a:bodyPr wrap="none" rtlCol="0">
            <a:spAutoFit/>
          </a:bodyPr>
          <a:lstStyle/>
          <a:p>
            <a:r>
              <a:rPr kumimoji="1" lang="ja-JP" altLang="en-US" sz="2000" dirty="0" smtClean="0">
                <a:latin typeface="メイリオ" pitchFamily="50" charset="-128"/>
                <a:ea typeface="メイリオ" pitchFamily="50" charset="-128"/>
                <a:cs typeface="メイリオ" pitchFamily="50" charset="-128"/>
              </a:rPr>
              <a:t>事務局は、「すべての要介護度に適用可能」が最も多く、</a:t>
            </a:r>
            <a:endParaRPr kumimoji="1" lang="en-US" altLang="ja-JP" sz="2000" dirty="0" smtClean="0">
              <a:latin typeface="メイリオ" pitchFamily="50" charset="-128"/>
              <a:ea typeface="メイリオ" pitchFamily="50" charset="-128"/>
              <a:cs typeface="メイリオ" pitchFamily="50" charset="-128"/>
            </a:endParaRPr>
          </a:p>
          <a:p>
            <a:r>
              <a:rPr lang="ja-JP" altLang="en-US" sz="2000" dirty="0" smtClean="0">
                <a:latin typeface="メイリオ" pitchFamily="50" charset="-128"/>
                <a:ea typeface="メイリオ" pitchFamily="50" charset="-128"/>
                <a:cs typeface="メイリオ" pitchFamily="50" charset="-128"/>
              </a:rPr>
              <a:t>審査会は、要介護度や前回からの変化で限定する考えが比較的多かった</a:t>
            </a:r>
            <a:endParaRPr kumimoji="1" lang="ja-JP" altLang="en-US" sz="2000" dirty="0">
              <a:latin typeface="メイリオ" pitchFamily="50" charset="-128"/>
              <a:ea typeface="メイリオ" pitchFamily="50" charset="-128"/>
              <a:cs typeface="メイリオ" pitchFamily="50" charset="-128"/>
            </a:endParaRPr>
          </a:p>
        </p:txBody>
      </p:sp>
      <p:sp>
        <p:nvSpPr>
          <p:cNvPr id="32" name="角丸四角形 31"/>
          <p:cNvSpPr/>
          <p:nvPr/>
        </p:nvSpPr>
        <p:spPr>
          <a:xfrm>
            <a:off x="6415311" y="2510966"/>
            <a:ext cx="986972" cy="50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740396" y="3258451"/>
            <a:ext cx="986972" cy="9361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38628" y="1264140"/>
            <a:ext cx="7910285" cy="523220"/>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仮に、今後の制度改正によって、更新申請の有効期間の上限が</a:t>
            </a:r>
            <a:r>
              <a:rPr lang="en-US" altLang="ja-JP" sz="1400" dirty="0" smtClean="0">
                <a:latin typeface="+mn-ea"/>
                <a:ea typeface="+mn-ea"/>
                <a:cs typeface="メイリオ" pitchFamily="50" charset="-128"/>
              </a:rPr>
              <a:t>36</a:t>
            </a:r>
            <a:r>
              <a:rPr lang="ja-JP" altLang="en-US" sz="1400" dirty="0" smtClean="0">
                <a:latin typeface="+mn-ea"/>
                <a:ea typeface="+mn-ea"/>
                <a:cs typeface="メイリオ" pitchFamily="50" charset="-128"/>
              </a:rPr>
              <a:t>カ月に延長された場合、</a:t>
            </a:r>
            <a:endParaRPr lang="en-US" altLang="ja-JP" sz="1400" dirty="0" smtClean="0">
              <a:latin typeface="+mn-ea"/>
              <a:ea typeface="+mn-ea"/>
              <a:cs typeface="メイリオ" pitchFamily="50" charset="-128"/>
            </a:endParaRPr>
          </a:p>
          <a:p>
            <a:pPr algn="ctr"/>
            <a:r>
              <a:rPr lang="ja-JP" altLang="en-US" sz="1400" dirty="0" smtClean="0">
                <a:latin typeface="+mn-ea"/>
                <a:ea typeface="+mn-ea"/>
                <a:cs typeface="メイリオ" pitchFamily="50" charset="-128"/>
              </a:rPr>
              <a:t>どのように活用するお考えですか。（あてはまるものすべてを選択）</a:t>
            </a:r>
            <a:endParaRPr kumimoji="1" lang="ja-JP" altLang="en-US" sz="1400" dirty="0">
              <a:latin typeface="+mn-ea"/>
              <a:ea typeface="+mn-ea"/>
              <a:cs typeface="メイリオ" pitchFamily="50" charset="-128"/>
            </a:endParaRPr>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759826" cy="747713"/>
          </a:xfrm>
        </p:spPr>
        <p:txBody>
          <a:bodyPr/>
          <a:lstStyle/>
          <a:p>
            <a:pPr eaLnBrk="1" hangingPunct="1"/>
            <a:r>
              <a:rPr lang="en-US" altLang="ja-JP" sz="2800" spc="-150" dirty="0" smtClean="0">
                <a:latin typeface="メイリオ" pitchFamily="50" charset="-128"/>
                <a:ea typeface="メイリオ" pitchFamily="50" charset="-128"/>
                <a:cs typeface="メイリオ" pitchFamily="50" charset="-128"/>
              </a:rPr>
              <a:t>2. </a:t>
            </a:r>
            <a:r>
              <a:rPr lang="ja-JP" altLang="en-US" sz="2800" spc="-150" dirty="0" smtClean="0">
                <a:latin typeface="メイリオ" pitchFamily="50" charset="-128"/>
                <a:ea typeface="メイリオ" pitchFamily="50" charset="-128"/>
                <a:cs typeface="メイリオ" pitchFamily="50" charset="-128"/>
              </a:rPr>
              <a:t>状態安定者の二次判定の手続きの簡素化に対する考え</a:t>
            </a:r>
            <a:endParaRPr lang="ja-JP" altLang="en-US" sz="2000" spc="-150" dirty="0" smtClean="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3" cstate="print"/>
          <a:srcRect/>
          <a:stretch>
            <a:fillRect/>
          </a:stretch>
        </p:blipFill>
        <p:spPr bwMode="auto">
          <a:xfrm>
            <a:off x="313420" y="2309439"/>
            <a:ext cx="8517508" cy="2849880"/>
          </a:xfrm>
          <a:prstGeom prst="rect">
            <a:avLst/>
          </a:prstGeom>
          <a:noFill/>
          <a:ln w="9525">
            <a:noFill/>
            <a:miter lim="800000"/>
            <a:headEnd/>
            <a:tailEnd/>
          </a:ln>
        </p:spPr>
      </p:pic>
      <p:sp>
        <p:nvSpPr>
          <p:cNvPr id="6" name="テキスト ボックス 5"/>
          <p:cNvSpPr txBox="1"/>
          <p:nvPr/>
        </p:nvSpPr>
        <p:spPr>
          <a:xfrm>
            <a:off x="638628" y="1481850"/>
            <a:ext cx="7910285" cy="523220"/>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仮に、今後の制度改正によって、状態安定者の二次判定の手続きの簡素化が可能となった場合、どの程度活用したいと思いますか。（１つを選択）</a:t>
            </a:r>
            <a:endParaRPr kumimoji="1" lang="ja-JP" altLang="en-US" sz="1400" dirty="0">
              <a:latin typeface="+mn-ea"/>
              <a:ea typeface="+mn-ea"/>
              <a:cs typeface="メイリオ" pitchFamily="50" charset="-128"/>
            </a:endParaRPr>
          </a:p>
        </p:txBody>
      </p:sp>
      <p:sp>
        <p:nvSpPr>
          <p:cNvPr id="7" name="テキスト ボックス 6"/>
          <p:cNvSpPr txBox="1"/>
          <p:nvPr/>
        </p:nvSpPr>
        <p:spPr>
          <a:xfrm>
            <a:off x="402627" y="5422488"/>
            <a:ext cx="8648521" cy="707886"/>
          </a:xfrm>
          <a:prstGeom prst="rect">
            <a:avLst/>
          </a:prstGeom>
          <a:noFill/>
        </p:spPr>
        <p:txBody>
          <a:bodyPr wrap="none" rtlCol="0">
            <a:spAutoFit/>
          </a:bodyPr>
          <a:lstStyle/>
          <a:p>
            <a:r>
              <a:rPr kumimoji="1" lang="ja-JP" altLang="en-US" sz="2000" dirty="0" smtClean="0">
                <a:latin typeface="メイリオ" pitchFamily="50" charset="-128"/>
                <a:ea typeface="メイリオ" pitchFamily="50" charset="-128"/>
                <a:cs typeface="メイリオ" pitchFamily="50" charset="-128"/>
              </a:rPr>
              <a:t>事務局、審査会ともに</a:t>
            </a:r>
            <a:r>
              <a:rPr kumimoji="1" lang="ja-JP" altLang="en-US" sz="2000" b="1" dirty="0" smtClean="0">
                <a:latin typeface="メイリオ" pitchFamily="50" charset="-128"/>
                <a:ea typeface="メイリオ" pitchFamily="50" charset="-128"/>
                <a:cs typeface="メイリオ" pitchFamily="50" charset="-128"/>
              </a:rPr>
              <a:t>「簡素化の影響を慎重に判断した上で活用したい」</a:t>
            </a:r>
            <a:endParaRPr kumimoji="1" lang="en-US" altLang="ja-JP" sz="2000" b="1" dirty="0" smtClean="0">
              <a:latin typeface="メイリオ" pitchFamily="50" charset="-128"/>
              <a:ea typeface="メイリオ" pitchFamily="50" charset="-128"/>
              <a:cs typeface="メイリオ" pitchFamily="50" charset="-128"/>
            </a:endParaRPr>
          </a:p>
          <a:p>
            <a:r>
              <a:rPr kumimoji="1" lang="ja-JP" altLang="en-US" sz="2000" dirty="0" smtClean="0">
                <a:latin typeface="メイリオ" pitchFamily="50" charset="-128"/>
                <a:ea typeface="メイリオ" pitchFamily="50" charset="-128"/>
                <a:cs typeface="メイリオ" pitchFamily="50" charset="-128"/>
              </a:rPr>
              <a:t>が最も多かった。</a:t>
            </a:r>
            <a:endParaRPr kumimoji="1" lang="ja-JP" altLang="en-US" sz="2000" dirty="0">
              <a:latin typeface="メイリオ" pitchFamily="50" charset="-128"/>
              <a:ea typeface="メイリオ" pitchFamily="50" charset="-128"/>
              <a:cs typeface="メイリオ" pitchFamily="50" charset="-128"/>
            </a:endParaRPr>
          </a:p>
        </p:txBody>
      </p:sp>
      <p:sp>
        <p:nvSpPr>
          <p:cNvPr id="8" name="角丸四角形 7"/>
          <p:cNvSpPr/>
          <p:nvPr/>
        </p:nvSpPr>
        <p:spPr>
          <a:xfrm>
            <a:off x="3142339" y="2677880"/>
            <a:ext cx="4332518" cy="7692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135082" y="3512452"/>
            <a:ext cx="4876804" cy="7692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5" cy="747713"/>
          </a:xfrm>
        </p:spPr>
        <p:txBody>
          <a:bodyPr/>
          <a:lstStyle/>
          <a:p>
            <a:pPr eaLnBrk="1" hangingPunct="1"/>
            <a:r>
              <a:rPr lang="en-US" altLang="ja-JP" sz="2800" dirty="0" smtClean="0">
                <a:latin typeface="メイリオ" pitchFamily="50" charset="-128"/>
                <a:ea typeface="メイリオ" pitchFamily="50" charset="-128"/>
                <a:cs typeface="メイリオ" pitchFamily="50" charset="-128"/>
              </a:rPr>
              <a:t>3. </a:t>
            </a:r>
            <a:r>
              <a:rPr lang="ja-JP" altLang="en-US" sz="2800" dirty="0" smtClean="0">
                <a:latin typeface="メイリオ" pitchFamily="50" charset="-128"/>
                <a:ea typeface="メイリオ" pitchFamily="50" charset="-128"/>
                <a:cs typeface="メイリオ" pitchFamily="50" charset="-128"/>
              </a:rPr>
              <a:t>二次判定の手続きの簡素化の進め方に関する希望（事務局のみ）</a:t>
            </a:r>
            <a:endParaRPr lang="ja-JP" altLang="en-US" sz="2000" dirty="0" smtClean="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3" cstate="print"/>
          <a:srcRect/>
          <a:stretch>
            <a:fillRect/>
          </a:stretch>
        </p:blipFill>
        <p:spPr bwMode="auto">
          <a:xfrm>
            <a:off x="298904" y="1780880"/>
            <a:ext cx="8474054" cy="4013337"/>
          </a:xfrm>
          <a:prstGeom prst="rect">
            <a:avLst/>
          </a:prstGeom>
          <a:noFill/>
          <a:ln w="9525">
            <a:noFill/>
            <a:miter lim="800000"/>
            <a:headEnd/>
            <a:tailEnd/>
          </a:ln>
        </p:spPr>
      </p:pic>
      <p:sp>
        <p:nvSpPr>
          <p:cNvPr id="6" name="角丸四角形 5"/>
          <p:cNvSpPr/>
          <p:nvPr/>
        </p:nvSpPr>
        <p:spPr>
          <a:xfrm>
            <a:off x="3563254" y="2271475"/>
            <a:ext cx="2242460" cy="769262"/>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555996" y="3309247"/>
            <a:ext cx="1364347" cy="769262"/>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577767" y="4288961"/>
            <a:ext cx="4361547" cy="7692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05823" y="5756310"/>
            <a:ext cx="7879080" cy="707886"/>
          </a:xfrm>
          <a:prstGeom prst="rect">
            <a:avLst/>
          </a:prstGeom>
          <a:noFill/>
        </p:spPr>
        <p:txBody>
          <a:bodyPr wrap="none" rtlCol="0">
            <a:spAutoFit/>
          </a:bodyPr>
          <a:lstStyle/>
          <a:p>
            <a:r>
              <a:rPr lang="ja-JP" altLang="en-US" sz="2000" b="1" dirty="0" smtClean="0">
                <a:latin typeface="メイリオ" pitchFamily="50" charset="-128"/>
                <a:ea typeface="メイリオ" pitchFamily="50" charset="-128"/>
                <a:cs typeface="メイリオ" pitchFamily="50" charset="-128"/>
              </a:rPr>
              <a:t>簡素化するケースのシステム上の自動選定</a:t>
            </a:r>
            <a:r>
              <a:rPr lang="ja-JP" altLang="en-US" sz="2000" dirty="0" smtClean="0">
                <a:latin typeface="メイリオ" pitchFamily="50" charset="-128"/>
                <a:ea typeface="メイリオ" pitchFamily="50" charset="-128"/>
                <a:cs typeface="メイリオ" pitchFamily="50" charset="-128"/>
              </a:rPr>
              <a:t>について、希望が多く、</a:t>
            </a:r>
            <a:endParaRPr lang="en-US" altLang="ja-JP" sz="2000" dirty="0" smtClean="0">
              <a:latin typeface="メイリオ" pitchFamily="50" charset="-128"/>
              <a:ea typeface="メイリオ" pitchFamily="50" charset="-128"/>
              <a:cs typeface="メイリオ" pitchFamily="50" charset="-128"/>
            </a:endParaRPr>
          </a:p>
          <a:p>
            <a:r>
              <a:rPr kumimoji="1" lang="ja-JP" altLang="en-US" sz="2000" dirty="0" smtClean="0">
                <a:latin typeface="メイリオ" pitchFamily="50" charset="-128"/>
                <a:ea typeface="メイリオ" pitchFamily="50" charset="-128"/>
                <a:cs typeface="メイリオ" pitchFamily="50" charset="-128"/>
              </a:rPr>
              <a:t>「希望する」「まあ希望する」あわせて、約９割であった。</a:t>
            </a:r>
            <a:endParaRPr kumimoji="1" lang="ja-JP" altLang="en-US" sz="20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638628" y="1249626"/>
            <a:ext cx="7910285" cy="523220"/>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状態安定者の二次判定の手続きの簡素化の進め方について、</a:t>
            </a:r>
            <a:endParaRPr lang="en-US" altLang="ja-JP" sz="1400" dirty="0" smtClean="0">
              <a:latin typeface="+mn-ea"/>
              <a:ea typeface="+mn-ea"/>
              <a:cs typeface="メイリオ" pitchFamily="50" charset="-128"/>
            </a:endParaRPr>
          </a:p>
          <a:p>
            <a:pPr algn="ctr"/>
            <a:r>
              <a:rPr lang="ja-JP" altLang="en-US" sz="1400" dirty="0" smtClean="0">
                <a:latin typeface="+mn-ea"/>
                <a:ea typeface="+mn-ea"/>
                <a:cs typeface="メイリオ" pitchFamily="50" charset="-128"/>
              </a:rPr>
              <a:t>貴自治体として次の事項を国に希望しますか。（１つずつを選択）</a:t>
            </a:r>
            <a:endParaRPr kumimoji="1" lang="ja-JP" altLang="en-US" sz="1400" dirty="0">
              <a:latin typeface="+mn-ea"/>
              <a:ea typeface="+mn-ea"/>
              <a:cs typeface="メイリオ" pitchFamily="50" charset="-128"/>
            </a:endParaRPr>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5" cy="747713"/>
          </a:xfrm>
        </p:spPr>
        <p:txBody>
          <a:bodyPr/>
          <a:lstStyle/>
          <a:p>
            <a:pPr eaLnBrk="1" hangingPunct="1"/>
            <a:r>
              <a:rPr lang="en-US" altLang="ja-JP" sz="2800" dirty="0" smtClean="0">
                <a:latin typeface="メイリオ" pitchFamily="50" charset="-128"/>
                <a:ea typeface="メイリオ" pitchFamily="50" charset="-128"/>
                <a:cs typeface="メイリオ" pitchFamily="50" charset="-128"/>
              </a:rPr>
              <a:t>4. </a:t>
            </a:r>
            <a:r>
              <a:rPr lang="ja-JP" altLang="en-US" sz="2800" dirty="0" smtClean="0">
                <a:latin typeface="メイリオ" pitchFamily="50" charset="-128"/>
                <a:ea typeface="メイリオ" pitchFamily="50" charset="-128"/>
                <a:cs typeface="メイリオ" pitchFamily="50" charset="-128"/>
              </a:rPr>
              <a:t>現在と同様の審査判定を行うべきと考えるケース（審査会のみ）①</a:t>
            </a:r>
            <a:endParaRPr lang="ja-JP" altLang="en-US" sz="2000" dirty="0" smtClean="0">
              <a:latin typeface="メイリオ" pitchFamily="50" charset="-128"/>
              <a:ea typeface="メイリオ" pitchFamily="50" charset="-128"/>
              <a:cs typeface="メイリオ" pitchFamily="50" charset="-128"/>
            </a:endParaRPr>
          </a:p>
        </p:txBody>
      </p:sp>
      <p:pic>
        <p:nvPicPr>
          <p:cNvPr id="7170" name="Picture 2"/>
          <p:cNvPicPr>
            <a:picLocks noChangeAspect="1" noChangeArrowheads="1"/>
          </p:cNvPicPr>
          <p:nvPr/>
        </p:nvPicPr>
        <p:blipFill>
          <a:blip r:embed="rId3" cstate="print"/>
          <a:srcRect/>
          <a:stretch>
            <a:fillRect/>
          </a:stretch>
        </p:blipFill>
        <p:spPr bwMode="auto">
          <a:xfrm>
            <a:off x="1216472" y="2014535"/>
            <a:ext cx="6910472" cy="4393440"/>
          </a:xfrm>
          <a:prstGeom prst="rect">
            <a:avLst/>
          </a:prstGeom>
          <a:noFill/>
          <a:ln w="9525">
            <a:noFill/>
            <a:miter lim="800000"/>
            <a:headEnd/>
            <a:tailEnd/>
          </a:ln>
          <a:effectLst/>
        </p:spPr>
      </p:pic>
      <p:sp>
        <p:nvSpPr>
          <p:cNvPr id="6" name="テキスト ボックス 5"/>
          <p:cNvSpPr txBox="1"/>
          <p:nvPr/>
        </p:nvSpPr>
        <p:spPr>
          <a:xfrm>
            <a:off x="638628" y="1249626"/>
            <a:ext cx="7910285" cy="738664"/>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仮に、今後の制度改正によって、状態安定者の二次判定の手続きの簡素化が可能となった場合、状態が安定していても、以下に該当するケースについては、現在と同様の審査判定を行うべきか、必要性に対するお考えをご回答ください。（１つずつを選択）</a:t>
            </a:r>
            <a:endParaRPr kumimoji="1" lang="ja-JP" altLang="en-US" sz="1400" dirty="0">
              <a:latin typeface="+mn-ea"/>
              <a:ea typeface="+mn-ea"/>
              <a:cs typeface="メイリオ" pitchFamily="50" charset="-128"/>
            </a:endParaRPr>
          </a:p>
        </p:txBody>
      </p:sp>
      <p:sp>
        <p:nvSpPr>
          <p:cNvPr id="7" name="角丸四角形 6"/>
          <p:cNvSpPr/>
          <p:nvPr/>
        </p:nvSpPr>
        <p:spPr>
          <a:xfrm>
            <a:off x="3984167" y="2968161"/>
            <a:ext cx="2823033" cy="529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976911" y="4194618"/>
            <a:ext cx="2423890" cy="529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19"/>
            <a:ext cx="8569326" cy="747713"/>
          </a:xfrm>
        </p:spPr>
        <p:txBody>
          <a:bodyPr/>
          <a:lstStyle/>
          <a:p>
            <a:pPr eaLnBrk="1" hangingPunct="1"/>
            <a:r>
              <a:rPr lang="en-US" altLang="ja-JP" sz="2800" dirty="0" smtClean="0">
                <a:latin typeface="メイリオ" pitchFamily="50" charset="-128"/>
                <a:ea typeface="メイリオ" pitchFamily="50" charset="-128"/>
                <a:cs typeface="メイリオ" pitchFamily="50" charset="-128"/>
              </a:rPr>
              <a:t>5. </a:t>
            </a:r>
            <a:r>
              <a:rPr lang="ja-JP" altLang="en-US" sz="2800" dirty="0" smtClean="0">
                <a:latin typeface="メイリオ" pitchFamily="50" charset="-128"/>
                <a:ea typeface="メイリオ" pitchFamily="50" charset="-128"/>
                <a:cs typeface="メイリオ" pitchFamily="50" charset="-128"/>
              </a:rPr>
              <a:t>現在と同様の審査判定を行うべきと考えるケース（審査会のみ）②</a:t>
            </a:r>
            <a:endParaRPr lang="ja-JP" altLang="en-US" sz="2000" dirty="0" smtClean="0">
              <a:latin typeface="メイリオ" pitchFamily="50" charset="-128"/>
              <a:ea typeface="メイリオ" pitchFamily="50" charset="-128"/>
              <a:cs typeface="メイリオ" pitchFamily="50" charset="-128"/>
            </a:endParaRPr>
          </a:p>
        </p:txBody>
      </p:sp>
      <p:pic>
        <p:nvPicPr>
          <p:cNvPr id="8194" name="Picture 2"/>
          <p:cNvPicPr>
            <a:picLocks noChangeAspect="1" noChangeArrowheads="1"/>
          </p:cNvPicPr>
          <p:nvPr/>
        </p:nvPicPr>
        <p:blipFill>
          <a:blip r:embed="rId3" cstate="print"/>
          <a:srcRect/>
          <a:stretch>
            <a:fillRect/>
          </a:stretch>
        </p:blipFill>
        <p:spPr bwMode="auto">
          <a:xfrm>
            <a:off x="1100376" y="2033580"/>
            <a:ext cx="6910472" cy="4347675"/>
          </a:xfrm>
          <a:prstGeom prst="rect">
            <a:avLst/>
          </a:prstGeom>
          <a:noFill/>
          <a:ln w="9525">
            <a:noFill/>
            <a:miter lim="800000"/>
            <a:headEnd/>
            <a:tailEnd/>
          </a:ln>
          <a:effectLst/>
        </p:spPr>
      </p:pic>
      <p:sp>
        <p:nvSpPr>
          <p:cNvPr id="5" name="テキスト ボックス 4"/>
          <p:cNvSpPr txBox="1"/>
          <p:nvPr/>
        </p:nvSpPr>
        <p:spPr>
          <a:xfrm>
            <a:off x="638628" y="1249626"/>
            <a:ext cx="7910285" cy="738664"/>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仮に、今後の制度改正によって、状態安定者の二次判定の手続きの簡素化が可能となった場合、状態が安定していても、以下に該当するケースについては、現在と同様の審査判定を行うべきか、必要性に対するお考えをご回答ください。（１つずつを選択）</a:t>
            </a:r>
            <a:endParaRPr kumimoji="1" lang="ja-JP" altLang="en-US" sz="1400" dirty="0">
              <a:latin typeface="+mn-ea"/>
              <a:ea typeface="+mn-ea"/>
              <a:cs typeface="メイリオ" pitchFamily="50" charset="-128"/>
            </a:endParaRPr>
          </a:p>
        </p:txBody>
      </p:sp>
      <p:sp>
        <p:nvSpPr>
          <p:cNvPr id="6" name="角丸四角形 5"/>
          <p:cNvSpPr/>
          <p:nvPr/>
        </p:nvSpPr>
        <p:spPr>
          <a:xfrm>
            <a:off x="3860796" y="2336800"/>
            <a:ext cx="2743203" cy="4862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82568" y="3360057"/>
            <a:ext cx="2823032" cy="2097314"/>
          </a:xfrm>
          <a:prstGeom prst="roundRect">
            <a:avLst>
              <a:gd name="adj" fmla="val 90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z="2800" dirty="0" smtClean="0">
                <a:latin typeface="メイリオ" pitchFamily="50" charset="-128"/>
                <a:ea typeface="メイリオ" pitchFamily="50" charset="-128"/>
                <a:cs typeface="メイリオ" pitchFamily="50" charset="-128"/>
              </a:rPr>
              <a:t>6. </a:t>
            </a:r>
            <a:r>
              <a:rPr lang="ja-JP" altLang="en-US" sz="2800" dirty="0" smtClean="0">
                <a:latin typeface="メイリオ" pitchFamily="50" charset="-128"/>
                <a:ea typeface="メイリオ" pitchFamily="50" charset="-128"/>
                <a:cs typeface="メイリオ" pitchFamily="50" charset="-128"/>
              </a:rPr>
              <a:t>二次判定の変更理由になることの多い事項</a:t>
            </a:r>
            <a:endParaRPr lang="ja-JP" altLang="en-US" sz="2000" dirty="0" smtClean="0">
              <a:latin typeface="メイリオ" pitchFamily="50" charset="-128"/>
              <a:ea typeface="メイリオ" pitchFamily="50" charset="-128"/>
              <a:cs typeface="メイリオ" pitchFamily="50" charset="-128"/>
            </a:endParaRPr>
          </a:p>
        </p:txBody>
      </p:sp>
      <p:pic>
        <p:nvPicPr>
          <p:cNvPr id="9220" name="Picture 4"/>
          <p:cNvPicPr>
            <a:picLocks noChangeAspect="1" noChangeArrowheads="1"/>
          </p:cNvPicPr>
          <p:nvPr/>
        </p:nvPicPr>
        <p:blipFill>
          <a:blip r:embed="rId3" cstate="print"/>
          <a:srcRect/>
          <a:stretch>
            <a:fillRect/>
          </a:stretch>
        </p:blipFill>
        <p:spPr bwMode="auto">
          <a:xfrm>
            <a:off x="113397" y="2117263"/>
            <a:ext cx="2893641" cy="4057830"/>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cstate="print"/>
          <a:srcRect/>
          <a:stretch>
            <a:fillRect/>
          </a:stretch>
        </p:blipFill>
        <p:spPr bwMode="auto">
          <a:xfrm>
            <a:off x="3117850" y="2117263"/>
            <a:ext cx="2893641" cy="4057830"/>
          </a:xfrm>
          <a:prstGeom prst="rect">
            <a:avLst/>
          </a:prstGeom>
          <a:noFill/>
          <a:ln w="9525">
            <a:noFill/>
            <a:miter lim="800000"/>
            <a:headEnd/>
            <a:tailEnd/>
          </a:ln>
          <a:effectLst/>
        </p:spPr>
      </p:pic>
      <p:pic>
        <p:nvPicPr>
          <p:cNvPr id="9222" name="Picture 6"/>
          <p:cNvPicPr>
            <a:picLocks noChangeAspect="1" noChangeArrowheads="1"/>
          </p:cNvPicPr>
          <p:nvPr/>
        </p:nvPicPr>
        <p:blipFill>
          <a:blip r:embed="rId5" cstate="print"/>
          <a:srcRect/>
          <a:stretch>
            <a:fillRect/>
          </a:stretch>
        </p:blipFill>
        <p:spPr bwMode="auto">
          <a:xfrm>
            <a:off x="6122304" y="2117263"/>
            <a:ext cx="2893641" cy="4057830"/>
          </a:xfrm>
          <a:prstGeom prst="rect">
            <a:avLst/>
          </a:prstGeom>
          <a:noFill/>
          <a:ln w="9525">
            <a:noFill/>
            <a:miter lim="800000"/>
            <a:headEnd/>
            <a:tailEnd/>
          </a:ln>
          <a:effectLst/>
        </p:spPr>
      </p:pic>
      <p:sp>
        <p:nvSpPr>
          <p:cNvPr id="11" name="テキスト ボックス 10"/>
          <p:cNvSpPr txBox="1"/>
          <p:nvPr/>
        </p:nvSpPr>
        <p:spPr>
          <a:xfrm>
            <a:off x="638628" y="1249626"/>
            <a:ext cx="7910285" cy="523220"/>
          </a:xfrm>
          <a:prstGeom prst="rect">
            <a:avLst/>
          </a:prstGeom>
          <a:solidFill>
            <a:schemeClr val="bg1">
              <a:lumMod val="95000"/>
            </a:schemeClr>
          </a:solidFill>
        </p:spPr>
        <p:txBody>
          <a:bodyPr wrap="square" rtlCol="0">
            <a:spAutoFit/>
          </a:bodyPr>
          <a:lstStyle/>
          <a:p>
            <a:pPr algn="ctr"/>
            <a:r>
              <a:rPr lang="ja-JP" altLang="en-US" sz="1400" dirty="0" smtClean="0">
                <a:latin typeface="+mn-ea"/>
                <a:ea typeface="+mn-ea"/>
                <a:cs typeface="メイリオ" pitchFamily="50" charset="-128"/>
              </a:rPr>
              <a:t>現在、審査判定を行っている中で、「介護の手間にかかる審査判定」で要介護度を変更する理由になることの多いものは、ありますか。要介護度別にお答えください。（あてはまるものすべてを選択）</a:t>
            </a:r>
            <a:endParaRPr kumimoji="1" lang="ja-JP" altLang="en-US" sz="1400" dirty="0">
              <a:latin typeface="+mn-ea"/>
              <a:ea typeface="+mn-ea"/>
              <a:cs typeface="メイリオ" pitchFamily="50" charset="-128"/>
            </a:endParaRPr>
          </a:p>
        </p:txBody>
      </p:sp>
      <p:sp>
        <p:nvSpPr>
          <p:cNvPr id="12" name="テキスト ボックス 11"/>
          <p:cNvSpPr txBox="1"/>
          <p:nvPr/>
        </p:nvSpPr>
        <p:spPr>
          <a:xfrm>
            <a:off x="598646" y="1866484"/>
            <a:ext cx="1923143" cy="276999"/>
          </a:xfrm>
          <a:prstGeom prst="rect">
            <a:avLst/>
          </a:prstGeom>
          <a:solidFill>
            <a:schemeClr val="bg1">
              <a:lumMod val="95000"/>
            </a:schemeClr>
          </a:solidFill>
        </p:spPr>
        <p:txBody>
          <a:bodyPr wrap="square" rtlCol="0">
            <a:spAutoFit/>
          </a:bodyPr>
          <a:lstStyle/>
          <a:p>
            <a:pPr algn="ctr"/>
            <a:r>
              <a:rPr lang="ja-JP" altLang="en-US" sz="1200" dirty="0" smtClean="0">
                <a:latin typeface="+mn-ea"/>
                <a:ea typeface="+mn-ea"/>
                <a:cs typeface="メイリオ" pitchFamily="50" charset="-128"/>
              </a:rPr>
              <a:t>要支援１～要介護１</a:t>
            </a:r>
            <a:endParaRPr kumimoji="1" lang="ja-JP" altLang="en-US" sz="1200" dirty="0">
              <a:latin typeface="+mn-ea"/>
              <a:ea typeface="+mn-ea"/>
              <a:cs typeface="メイリオ" pitchFamily="50" charset="-128"/>
            </a:endParaRPr>
          </a:p>
        </p:txBody>
      </p:sp>
      <p:sp>
        <p:nvSpPr>
          <p:cNvPr id="13" name="テキスト ボックス 12"/>
          <p:cNvSpPr txBox="1"/>
          <p:nvPr/>
        </p:nvSpPr>
        <p:spPr>
          <a:xfrm>
            <a:off x="3603099" y="1866484"/>
            <a:ext cx="1923143" cy="276999"/>
          </a:xfrm>
          <a:prstGeom prst="rect">
            <a:avLst/>
          </a:prstGeom>
          <a:solidFill>
            <a:schemeClr val="bg1">
              <a:lumMod val="95000"/>
            </a:schemeClr>
          </a:solidFill>
        </p:spPr>
        <p:txBody>
          <a:bodyPr wrap="square" rtlCol="0">
            <a:spAutoFit/>
          </a:bodyPr>
          <a:lstStyle/>
          <a:p>
            <a:pPr algn="ctr"/>
            <a:r>
              <a:rPr lang="ja-JP" altLang="en-US" sz="1200" dirty="0" smtClean="0">
                <a:latin typeface="+mn-ea"/>
                <a:ea typeface="+mn-ea"/>
                <a:cs typeface="メイリオ" pitchFamily="50" charset="-128"/>
              </a:rPr>
              <a:t>要介護２～要介護３</a:t>
            </a:r>
            <a:endParaRPr kumimoji="1" lang="ja-JP" altLang="en-US" sz="1200" dirty="0">
              <a:latin typeface="+mn-ea"/>
              <a:ea typeface="+mn-ea"/>
              <a:cs typeface="メイリオ" pitchFamily="50" charset="-128"/>
            </a:endParaRPr>
          </a:p>
        </p:txBody>
      </p:sp>
      <p:sp>
        <p:nvSpPr>
          <p:cNvPr id="14" name="テキスト ボックス 13"/>
          <p:cNvSpPr txBox="1"/>
          <p:nvPr/>
        </p:nvSpPr>
        <p:spPr>
          <a:xfrm>
            <a:off x="6607553" y="1866484"/>
            <a:ext cx="1923143" cy="276999"/>
          </a:xfrm>
          <a:prstGeom prst="rect">
            <a:avLst/>
          </a:prstGeom>
          <a:solidFill>
            <a:schemeClr val="bg1">
              <a:lumMod val="95000"/>
            </a:schemeClr>
          </a:solidFill>
        </p:spPr>
        <p:txBody>
          <a:bodyPr wrap="square" rtlCol="0">
            <a:spAutoFit/>
          </a:bodyPr>
          <a:lstStyle/>
          <a:p>
            <a:pPr algn="ctr"/>
            <a:r>
              <a:rPr lang="ja-JP" altLang="en-US" sz="1200" dirty="0" smtClean="0">
                <a:latin typeface="+mn-ea"/>
                <a:ea typeface="+mn-ea"/>
                <a:cs typeface="メイリオ" pitchFamily="50" charset="-128"/>
              </a:rPr>
              <a:t>要介護４～要介護５</a:t>
            </a:r>
            <a:endParaRPr kumimoji="1" lang="ja-JP" altLang="en-US" sz="1200" dirty="0">
              <a:latin typeface="+mn-ea"/>
              <a:ea typeface="+mn-ea"/>
              <a:cs typeface="メイリオ" pitchFamily="50" charset="-128"/>
            </a:endParaRPr>
          </a:p>
        </p:txBody>
      </p:sp>
      <p:sp>
        <p:nvSpPr>
          <p:cNvPr id="15" name="テキスト ボックス 14"/>
          <p:cNvSpPr txBox="1"/>
          <p:nvPr/>
        </p:nvSpPr>
        <p:spPr>
          <a:xfrm>
            <a:off x="446170" y="6150114"/>
            <a:ext cx="8560357" cy="400110"/>
          </a:xfrm>
          <a:prstGeom prst="rect">
            <a:avLst/>
          </a:prstGeom>
          <a:noFill/>
        </p:spPr>
        <p:txBody>
          <a:bodyPr wrap="none" rtlCol="0">
            <a:spAutoFit/>
          </a:bodyPr>
          <a:lstStyle/>
          <a:p>
            <a:r>
              <a:rPr lang="ja-JP" altLang="en-US" sz="2000" dirty="0" smtClean="0">
                <a:latin typeface="メイリオ" pitchFamily="50" charset="-128"/>
                <a:ea typeface="メイリオ" pitchFamily="50" charset="-128"/>
                <a:cs typeface="メイリオ" pitchFamily="50" charset="-128"/>
              </a:rPr>
              <a:t>要介護度に関わらず</a:t>
            </a:r>
            <a:r>
              <a:rPr lang="ja-JP" altLang="en-US" sz="2000" b="1" dirty="0" smtClean="0">
                <a:latin typeface="メイリオ" pitchFamily="50" charset="-128"/>
                <a:ea typeface="メイリオ" pitchFamily="50" charset="-128"/>
                <a:cs typeface="メイリオ" pitchFamily="50" charset="-128"/>
              </a:rPr>
              <a:t>「排泄の介護」「</a:t>
            </a:r>
            <a:r>
              <a:rPr lang="en-US" altLang="ja-JP" sz="2000" b="1" dirty="0" smtClean="0">
                <a:latin typeface="メイリオ" pitchFamily="50" charset="-128"/>
                <a:ea typeface="メイリオ" pitchFamily="50" charset="-128"/>
                <a:cs typeface="メイリオ" pitchFamily="50" charset="-128"/>
              </a:rPr>
              <a:t>BPSD</a:t>
            </a:r>
            <a:r>
              <a:rPr lang="ja-JP" altLang="en-US" sz="2000" b="1" dirty="0" smtClean="0">
                <a:latin typeface="メイリオ" pitchFamily="50" charset="-128"/>
                <a:ea typeface="メイリオ" pitchFamily="50" charset="-128"/>
                <a:cs typeface="メイリオ" pitchFamily="50" charset="-128"/>
              </a:rPr>
              <a:t>関連への対応」</a:t>
            </a:r>
            <a:r>
              <a:rPr lang="ja-JP" altLang="en-US" sz="2000" dirty="0" smtClean="0">
                <a:latin typeface="メイリオ" pitchFamily="50" charset="-128"/>
                <a:ea typeface="メイリオ" pitchFamily="50" charset="-128"/>
                <a:cs typeface="メイリオ" pitchFamily="50" charset="-128"/>
              </a:rPr>
              <a:t>が多かった。</a:t>
            </a:r>
            <a:endParaRPr kumimoji="1" lang="ja-JP" altLang="en-US" sz="2000" dirty="0">
              <a:latin typeface="メイリオ" pitchFamily="50" charset="-128"/>
              <a:ea typeface="メイリオ" pitchFamily="50" charset="-128"/>
              <a:cs typeface="メイリオ" pitchFamily="50" charset="-128"/>
            </a:endParaRPr>
          </a:p>
        </p:txBody>
      </p:sp>
      <p:sp>
        <p:nvSpPr>
          <p:cNvPr id="16" name="角丸四角形 15"/>
          <p:cNvSpPr/>
          <p:nvPr/>
        </p:nvSpPr>
        <p:spPr>
          <a:xfrm>
            <a:off x="145143" y="2706913"/>
            <a:ext cx="8737600" cy="370115"/>
          </a:xfrm>
          <a:prstGeom prst="roundRect">
            <a:avLst>
              <a:gd name="adj" fmla="val 90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45143" y="3918835"/>
            <a:ext cx="8737600" cy="370115"/>
          </a:xfrm>
          <a:prstGeom prst="roundRect">
            <a:avLst>
              <a:gd name="adj" fmla="val 90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0. </a:t>
            </a:r>
            <a:r>
              <a:rPr lang="ja-JP" altLang="en-US" sz="2800" dirty="0" smtClean="0">
                <a:latin typeface="Segoe UI" pitchFamily="34" charset="0"/>
                <a:ea typeface="メイリオ" pitchFamily="50" charset="-128"/>
              </a:rPr>
              <a:t>調査の実施概要</a:t>
            </a:r>
          </a:p>
        </p:txBody>
      </p:sp>
      <p:sp>
        <p:nvSpPr>
          <p:cNvPr id="19" name="テキスト ボックス 18"/>
          <p:cNvSpPr txBox="1"/>
          <p:nvPr/>
        </p:nvSpPr>
        <p:spPr>
          <a:xfrm>
            <a:off x="617684" y="2083192"/>
            <a:ext cx="3979715" cy="415498"/>
          </a:xfrm>
          <a:prstGeom prst="rect">
            <a:avLst/>
          </a:prstGeom>
          <a:solidFill>
            <a:srgbClr val="A2BBDC">
              <a:lumMod val="20000"/>
              <a:lumOff val="80000"/>
            </a:srgbClr>
          </a:solid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en-US" altLang="ja-JP" sz="500" b="1" i="0" u="none" strike="noStrike" kern="0" cap="none" spc="0" normalizeH="0" baseline="0" noProof="0" dirty="0" smtClean="0">
              <a:ln>
                <a:noFill/>
              </a:ln>
              <a:solidFill>
                <a:srgbClr val="0070C0"/>
              </a:solidFill>
              <a:effectLst/>
              <a:uLnTx/>
              <a:uFillTx/>
              <a:latin typeface="メイリオ"/>
              <a:ea typeface="メイリオ"/>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600" b="1" i="0" u="none" strike="noStrike" kern="0" cap="none" spc="0" normalizeH="0" baseline="0" noProof="0" dirty="0" smtClean="0">
                <a:ln>
                  <a:noFill/>
                </a:ln>
                <a:solidFill>
                  <a:srgbClr val="0070C0"/>
                </a:solidFill>
                <a:effectLst/>
                <a:uLnTx/>
                <a:uFillTx/>
                <a:latin typeface="メイリオ"/>
                <a:ea typeface="メイリオ"/>
              </a:rPr>
              <a:t>Ⅰ</a:t>
            </a:r>
            <a:r>
              <a:rPr kumimoji="0" lang="ja-JP" altLang="en-US" sz="1600" b="1" i="0" u="none" strike="noStrike" kern="0" cap="none" spc="0" normalizeH="0" baseline="0" noProof="0" dirty="0" err="1" smtClean="0">
                <a:ln>
                  <a:noFill/>
                </a:ln>
                <a:solidFill>
                  <a:srgbClr val="0070C0"/>
                </a:solidFill>
                <a:effectLst/>
                <a:uLnTx/>
                <a:uFillTx/>
                <a:latin typeface="メイリオ"/>
                <a:ea typeface="メイリオ"/>
              </a:rPr>
              <a:t>．</a:t>
            </a:r>
            <a:r>
              <a:rPr kumimoji="0" lang="ja-JP" altLang="en-US" sz="1600" b="1" i="0" u="none" strike="noStrike" kern="0" cap="none" spc="0" normalizeH="0" baseline="0" noProof="0" dirty="0" smtClean="0">
                <a:ln>
                  <a:noFill/>
                </a:ln>
                <a:solidFill>
                  <a:srgbClr val="0070C0"/>
                </a:solidFill>
                <a:effectLst/>
                <a:uLnTx/>
                <a:uFillTx/>
                <a:latin typeface="メイリオ"/>
                <a:ea typeface="メイリオ"/>
              </a:rPr>
              <a:t>要介護認定データ分析</a:t>
            </a:r>
            <a:endParaRPr kumimoji="1" lang="ja-JP" altLang="en-US" sz="1600" b="0" i="0" u="none" strike="noStrike" kern="0" cap="none" spc="-300" normalizeH="0" baseline="0" noProof="0" dirty="0">
              <a:ln>
                <a:noFill/>
              </a:ln>
              <a:solidFill>
                <a:srgbClr val="0070C0"/>
              </a:solidFill>
              <a:effectLst/>
              <a:uLnTx/>
              <a:uFillTx/>
              <a:latin typeface="メイリオ"/>
              <a:ea typeface="メイリオ"/>
            </a:endParaRPr>
          </a:p>
        </p:txBody>
      </p:sp>
      <p:sp>
        <p:nvSpPr>
          <p:cNvPr id="20" name="テキスト ボックス 19"/>
          <p:cNvSpPr txBox="1"/>
          <p:nvPr/>
        </p:nvSpPr>
        <p:spPr>
          <a:xfrm>
            <a:off x="617684" y="2083192"/>
            <a:ext cx="3979715" cy="4254108"/>
          </a:xfrm>
          <a:prstGeom prst="rect">
            <a:avLst/>
          </a:prstGeom>
          <a:noFill/>
          <a:ln w="28575" cap="flat" cmpd="sng" algn="ctr">
            <a:solidFill>
              <a:srgbClr val="0070C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sysClr val="windowText" lastClr="000000"/>
                </a:solidFill>
                <a:effectLst/>
                <a:uLnTx/>
                <a:uFillTx/>
              </a:rPr>
              <a:t>　</a:t>
            </a: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sysClr val="windowText" lastClr="000000"/>
                </a:solidFill>
                <a:effectLst/>
                <a:uLnTx/>
                <a:uFillTx/>
              </a:rPr>
              <a:t>　</a:t>
            </a:r>
            <a:endParaRPr kumimoji="0"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endParaRPr>
          </a:p>
        </p:txBody>
      </p:sp>
      <p:sp>
        <p:nvSpPr>
          <p:cNvPr id="22" name="テキスト ボックス 21"/>
          <p:cNvSpPr txBox="1"/>
          <p:nvPr/>
        </p:nvSpPr>
        <p:spPr>
          <a:xfrm>
            <a:off x="612091" y="2522897"/>
            <a:ext cx="3823837" cy="38318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latin typeface="メイリオ"/>
                <a:ea typeface="メイリオ"/>
              </a:rPr>
              <a:t>二次判定の必要性が低いケースの判別が可能か検討するため、要介護認定データを活用し、</a:t>
            </a:r>
            <a:r>
              <a:rPr kumimoji="0" lang="ja-JP" altLang="en-US" sz="1400" b="1" kern="0" dirty="0" smtClean="0">
                <a:latin typeface="メイリオ"/>
                <a:ea typeface="メイリオ"/>
              </a:rPr>
              <a:t>二次判定において変更が生じやすいケース、生じにくいケースの特徴を分析</a:t>
            </a:r>
            <a:r>
              <a:rPr kumimoji="0" lang="ja-JP" altLang="en-US" sz="1400" kern="0" dirty="0" smtClean="0">
                <a:latin typeface="メイリオ"/>
                <a:ea typeface="メイリオ"/>
              </a:rPr>
              <a:t>した。</a:t>
            </a:r>
            <a:endParaRPr kumimoji="0"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latin typeface="メイリオ"/>
                <a:ea typeface="メイリオ"/>
              </a:rPr>
              <a:t>○対象データ</a:t>
            </a:r>
            <a:endParaRPr kumimoji="0" lang="en-US" altLang="ja-JP" sz="1400" kern="0" dirty="0" smtClean="0">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smtClean="0">
                <a:ln>
                  <a:noFill/>
                </a:ln>
                <a:effectLst/>
                <a:uLnTx/>
                <a:uFillTx/>
                <a:latin typeface="メイリオ"/>
                <a:ea typeface="メイリオ"/>
              </a:rPr>
              <a:t>・要介護認定データ（</a:t>
            </a:r>
            <a:r>
              <a:rPr kumimoji="0" lang="ja-JP" altLang="en-US" sz="1400" kern="0" dirty="0" smtClean="0">
                <a:latin typeface="メイリオ"/>
                <a:ea typeface="メイリオ"/>
              </a:rPr>
              <a:t>認知症加算ケースを除いた更新申請ケース</a:t>
            </a:r>
            <a:r>
              <a:rPr kumimoji="0" lang="en-US" altLang="ja-JP" sz="1400" kern="0" dirty="0" smtClean="0">
                <a:latin typeface="メイリオ"/>
                <a:ea typeface="メイリオ"/>
              </a:rPr>
              <a:t>759,339</a:t>
            </a:r>
            <a:r>
              <a:rPr kumimoji="0" lang="ja-JP" altLang="en-US" sz="1400" kern="0" dirty="0" smtClean="0">
                <a:latin typeface="メイリオ"/>
                <a:ea typeface="メイリオ"/>
              </a:rPr>
              <a:t>件）</a:t>
            </a:r>
            <a:endParaRPr kumimoji="0" lang="en-US" altLang="ja-JP" sz="1400" i="0" u="none" strike="noStrike" kern="0" cap="none" spc="0" normalizeH="0" baseline="0" noProof="0" dirty="0" smtClean="0">
              <a:ln>
                <a:noFill/>
              </a:ln>
              <a:effectLst/>
              <a:uLnTx/>
              <a:uFillTx/>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smtClean="0">
                <a:ln>
                  <a:noFill/>
                </a:ln>
                <a:effectLst/>
                <a:uLnTx/>
                <a:uFillTx/>
                <a:latin typeface="メイリオ"/>
                <a:ea typeface="メイリオ"/>
              </a:rPr>
              <a:t>・申請日が平成</a:t>
            </a:r>
            <a:r>
              <a:rPr kumimoji="1" lang="en-US" altLang="ja-JP" sz="1400" i="0" u="none" strike="noStrike" kern="0" cap="none" spc="0" normalizeH="0" baseline="0" noProof="0" dirty="0" smtClean="0">
                <a:ln>
                  <a:noFill/>
                </a:ln>
                <a:effectLst/>
                <a:uLnTx/>
                <a:uFillTx/>
                <a:latin typeface="メイリオ"/>
                <a:ea typeface="メイリオ"/>
              </a:rPr>
              <a:t>28</a:t>
            </a:r>
            <a:r>
              <a:rPr kumimoji="1" lang="ja-JP" altLang="en-US" sz="1400" i="0" u="none" strike="noStrike" kern="0" cap="none" spc="0" normalizeH="0" baseline="0" noProof="0" dirty="0" smtClean="0">
                <a:ln>
                  <a:noFill/>
                </a:ln>
                <a:effectLst/>
                <a:uLnTx/>
                <a:uFillTx/>
                <a:latin typeface="メイリオ"/>
                <a:ea typeface="メイリオ"/>
              </a:rPr>
              <a:t>年</a:t>
            </a:r>
            <a:r>
              <a:rPr kumimoji="1" lang="en-US" altLang="ja-JP" sz="1400" i="0" u="none" strike="noStrike" kern="0" cap="none" spc="0" normalizeH="0" baseline="0" noProof="0" dirty="0" smtClean="0">
                <a:ln>
                  <a:noFill/>
                </a:ln>
                <a:effectLst/>
                <a:uLnTx/>
                <a:uFillTx/>
                <a:latin typeface="メイリオ"/>
                <a:ea typeface="メイリオ"/>
              </a:rPr>
              <a:t>1</a:t>
            </a:r>
            <a:r>
              <a:rPr kumimoji="1" lang="ja-JP" altLang="en-US" sz="1400" i="0" u="none" strike="noStrike" kern="0" cap="none" spc="0" normalizeH="0" baseline="0" noProof="0" dirty="0" smtClean="0">
                <a:ln>
                  <a:noFill/>
                </a:ln>
                <a:effectLst/>
                <a:uLnTx/>
                <a:uFillTx/>
                <a:latin typeface="メイリオ"/>
                <a:ea typeface="メイリオ"/>
              </a:rPr>
              <a:t>月</a:t>
            </a:r>
            <a:r>
              <a:rPr kumimoji="1" lang="en-US" altLang="ja-JP" sz="1400" i="0" u="none" strike="noStrike" kern="0" cap="none" spc="0" normalizeH="0" baseline="0" noProof="0" dirty="0" smtClean="0">
                <a:ln>
                  <a:noFill/>
                </a:ln>
                <a:effectLst/>
                <a:uLnTx/>
                <a:uFillTx/>
                <a:latin typeface="メイリオ"/>
                <a:ea typeface="メイリオ"/>
              </a:rPr>
              <a:t>1</a:t>
            </a:r>
            <a:r>
              <a:rPr kumimoji="1" lang="ja-JP" altLang="en-US" sz="1400" i="0" u="none" strike="noStrike" kern="0" cap="none" spc="0" normalizeH="0" baseline="0" noProof="0" dirty="0" smtClean="0">
                <a:ln>
                  <a:noFill/>
                </a:ln>
                <a:effectLst/>
                <a:uLnTx/>
                <a:uFillTx/>
                <a:latin typeface="メイリオ"/>
                <a:ea typeface="メイリオ"/>
              </a:rPr>
              <a:t>日～平成</a:t>
            </a:r>
            <a:r>
              <a:rPr kumimoji="1" lang="en-US" altLang="ja-JP" sz="1400" i="0" u="none" strike="noStrike" kern="0" cap="none" spc="0" normalizeH="0" baseline="0" noProof="0" dirty="0" smtClean="0">
                <a:ln>
                  <a:noFill/>
                </a:ln>
                <a:effectLst/>
                <a:uLnTx/>
                <a:uFillTx/>
                <a:latin typeface="メイリオ"/>
                <a:ea typeface="メイリオ"/>
              </a:rPr>
              <a:t>28</a:t>
            </a:r>
            <a:r>
              <a:rPr kumimoji="1" lang="ja-JP" altLang="en-US" sz="1400" i="0" u="none" strike="noStrike" kern="0" cap="none" spc="0" normalizeH="0" baseline="0" noProof="0" dirty="0" smtClean="0">
                <a:ln>
                  <a:noFill/>
                </a:ln>
                <a:effectLst/>
                <a:uLnTx/>
                <a:uFillTx/>
                <a:latin typeface="メイリオ"/>
                <a:ea typeface="メイリオ"/>
              </a:rPr>
              <a:t>年</a:t>
            </a:r>
            <a:r>
              <a:rPr kumimoji="1" lang="en-US" altLang="ja-JP" sz="1400" i="0" u="none" strike="noStrike" kern="0" cap="none" spc="0" normalizeH="0" baseline="0" noProof="0" dirty="0" smtClean="0">
                <a:ln>
                  <a:noFill/>
                </a:ln>
                <a:effectLst/>
                <a:uLnTx/>
                <a:uFillTx/>
                <a:latin typeface="メイリオ"/>
                <a:ea typeface="メイリオ"/>
              </a:rPr>
              <a:t>3</a:t>
            </a:r>
            <a:r>
              <a:rPr kumimoji="1" lang="ja-JP" altLang="en-US" sz="1400" i="0" u="none" strike="noStrike" kern="0" cap="none" spc="0" normalizeH="0" baseline="0" noProof="0" dirty="0" smtClean="0">
                <a:ln>
                  <a:noFill/>
                </a:ln>
                <a:effectLst/>
                <a:uLnTx/>
                <a:uFillTx/>
                <a:latin typeface="メイリオ"/>
                <a:ea typeface="メイリオ"/>
              </a:rPr>
              <a:t>月</a:t>
            </a:r>
            <a:r>
              <a:rPr kumimoji="1" lang="en-US" altLang="ja-JP" sz="1400" i="0" u="none" strike="noStrike" kern="0" cap="none" spc="0" normalizeH="0" baseline="0" noProof="0" dirty="0" smtClean="0">
                <a:ln>
                  <a:noFill/>
                </a:ln>
                <a:effectLst/>
                <a:uLnTx/>
                <a:uFillTx/>
                <a:latin typeface="メイリオ"/>
                <a:ea typeface="メイリオ"/>
              </a:rPr>
              <a:t>31</a:t>
            </a:r>
            <a:r>
              <a:rPr kumimoji="1" lang="ja-JP" altLang="en-US" sz="1400" i="0" u="none" strike="noStrike" kern="0" cap="none" spc="0" normalizeH="0" baseline="0" noProof="0" dirty="0" smtClean="0">
                <a:ln>
                  <a:noFill/>
                </a:ln>
                <a:effectLst/>
                <a:uLnTx/>
                <a:uFillTx/>
                <a:latin typeface="メイリオ"/>
                <a:ea typeface="メイリオ"/>
              </a:rPr>
              <a:t>日</a:t>
            </a:r>
            <a:endParaRPr kumimoji="1" lang="en-US" altLang="ja-JP" sz="14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600"/>
              </a:spcBef>
              <a:spcAft>
                <a:spcPts val="0"/>
              </a:spcAft>
              <a:buClrTx/>
              <a:buSzTx/>
              <a:buFontTx/>
              <a:buNone/>
              <a:tabLst/>
              <a:defRPr/>
            </a:pPr>
            <a:r>
              <a:rPr lang="ja-JP" altLang="en-US" sz="1400" kern="0" dirty="0" smtClean="0">
                <a:latin typeface="メイリオ"/>
                <a:ea typeface="メイリオ"/>
              </a:rPr>
              <a:t>○分析の前提</a:t>
            </a:r>
            <a:endParaRPr lang="en-US" altLang="ja-JP" sz="1400" kern="0" dirty="0" smtClean="0">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lang="ja-JP" altLang="en-US" sz="1400" kern="0" dirty="0" smtClean="0">
                <a:latin typeface="メイリオ"/>
                <a:ea typeface="メイリオ"/>
              </a:rPr>
              <a:t>・一次判定結果「要支援２」⇒二次判定結果「要介護１」は</a:t>
            </a:r>
            <a:r>
              <a:rPr lang="en-US" altLang="ja-JP" sz="1400" kern="0" dirty="0" smtClean="0">
                <a:latin typeface="メイリオ"/>
                <a:ea typeface="メイリオ"/>
              </a:rPr>
              <a:t>『</a:t>
            </a:r>
            <a:r>
              <a:rPr lang="ja-JP" altLang="en-US" sz="1400" kern="0" dirty="0" smtClean="0">
                <a:latin typeface="メイリオ"/>
                <a:ea typeface="メイリオ"/>
              </a:rPr>
              <a:t>重度変更</a:t>
            </a:r>
            <a:r>
              <a:rPr lang="en-US" altLang="ja-JP" sz="1400" kern="0" dirty="0" smtClean="0">
                <a:latin typeface="メイリオ"/>
                <a:ea typeface="メイリオ"/>
              </a:rPr>
              <a:t>』</a:t>
            </a:r>
            <a:r>
              <a:rPr lang="ja-JP" altLang="en-US" sz="1400" kern="0" dirty="0" err="1" smtClean="0">
                <a:latin typeface="メイリオ"/>
                <a:ea typeface="メイリオ"/>
              </a:rPr>
              <a:t>、</a:t>
            </a:r>
            <a:r>
              <a:rPr lang="ja-JP" altLang="en-US" sz="1400" kern="0" dirty="0" smtClean="0">
                <a:latin typeface="メイリオ"/>
                <a:ea typeface="メイリオ"/>
              </a:rPr>
              <a:t>一次判定結果「要介護１」⇒二次判定結果「要支援２」は</a:t>
            </a:r>
            <a:r>
              <a:rPr lang="en-US" altLang="ja-JP" sz="1400" kern="0" dirty="0" smtClean="0">
                <a:latin typeface="メイリオ"/>
                <a:ea typeface="メイリオ"/>
              </a:rPr>
              <a:t>『</a:t>
            </a:r>
            <a:r>
              <a:rPr lang="ja-JP" altLang="en-US" sz="1400" kern="0" dirty="0" smtClean="0">
                <a:latin typeface="メイリオ"/>
                <a:ea typeface="メイリオ"/>
              </a:rPr>
              <a:t>軽度変更</a:t>
            </a:r>
            <a:r>
              <a:rPr lang="en-US" altLang="ja-JP" sz="1400" kern="0" dirty="0" smtClean="0">
                <a:latin typeface="メイリオ"/>
                <a:ea typeface="メイリオ"/>
              </a:rPr>
              <a:t>』</a:t>
            </a:r>
            <a:r>
              <a:rPr lang="ja-JP" altLang="en-US" sz="1400" kern="0" dirty="0" smtClean="0">
                <a:latin typeface="メイリオ"/>
                <a:ea typeface="メイリオ"/>
              </a:rPr>
              <a:t>と整理して分析を行ったため、「重度変更率」「軽度変更率」には、これらのケースが含まれている。</a:t>
            </a:r>
            <a:endParaRPr kumimoji="1" lang="ja-JP" altLang="en-US" sz="1400" i="0" u="none" strike="noStrike" kern="0" cap="none" spc="0" normalizeH="0" baseline="0" noProof="0" dirty="0">
              <a:ln>
                <a:noFill/>
              </a:ln>
              <a:effectLst/>
              <a:uLnTx/>
              <a:uFillTx/>
              <a:latin typeface="メイリオ"/>
              <a:ea typeface="メイリオ"/>
            </a:endParaRPr>
          </a:p>
        </p:txBody>
      </p:sp>
      <p:sp>
        <p:nvSpPr>
          <p:cNvPr id="23" name="テキスト ボックス 22"/>
          <p:cNvSpPr txBox="1"/>
          <p:nvPr/>
        </p:nvSpPr>
        <p:spPr>
          <a:xfrm>
            <a:off x="609600" y="1371181"/>
            <a:ext cx="8255000" cy="646331"/>
          </a:xfrm>
          <a:prstGeom prst="rect">
            <a:avLst/>
          </a:prstGeom>
          <a:no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要介護認定の手続きの簡素化、申請から認定までの期間短縮、保険者や審査会委員の事務負担軽減のための実現可能性のある方策を提案するための基礎調査</a:t>
            </a:r>
            <a:endParaRPr kumimoji="1" lang="ja-JP" altLang="en-US" dirty="0">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4719784" y="2083192"/>
            <a:ext cx="3979715" cy="661720"/>
          </a:xfrm>
          <a:prstGeom prst="rect">
            <a:avLst/>
          </a:prstGeom>
          <a:solidFill>
            <a:srgbClr val="A2BBDC">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500" b="1" i="0" u="none" strike="noStrike" kern="0" cap="none" spc="0" normalizeH="0" baseline="0" noProof="0" dirty="0" smtClean="0">
              <a:ln>
                <a:noFill/>
              </a:ln>
              <a:solidFill>
                <a:srgbClr val="0070C0"/>
              </a:solidFill>
              <a:effectLst/>
              <a:uLnTx/>
              <a:uFillTx/>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kern="0" dirty="0" smtClean="0">
                <a:solidFill>
                  <a:srgbClr val="0070C0"/>
                </a:solidFill>
                <a:latin typeface="メイリオ"/>
                <a:ea typeface="メイリオ"/>
              </a:rPr>
              <a:t>Ⅱ</a:t>
            </a:r>
            <a:r>
              <a:rPr kumimoji="0" lang="ja-JP" altLang="en-US" sz="1600" b="1" kern="0" dirty="0" err="1" smtClean="0">
                <a:solidFill>
                  <a:srgbClr val="0070C0"/>
                </a:solidFill>
                <a:latin typeface="メイリオ"/>
                <a:ea typeface="メイリオ"/>
              </a:rPr>
              <a:t>．</a:t>
            </a:r>
            <a:r>
              <a:rPr kumimoji="0" lang="ja-JP" altLang="en-US" sz="1600" b="1" kern="0" dirty="0" smtClean="0">
                <a:solidFill>
                  <a:srgbClr val="0070C0"/>
                </a:solidFill>
                <a:latin typeface="メイリオ"/>
                <a:ea typeface="メイリオ"/>
              </a:rPr>
              <a:t>介護認定審査会の今後のあり方に</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kern="0" dirty="0" smtClean="0">
                <a:solidFill>
                  <a:srgbClr val="0070C0"/>
                </a:solidFill>
                <a:latin typeface="メイリオ"/>
                <a:ea typeface="メイリオ"/>
              </a:rPr>
              <a:t>関するアンケート調査</a:t>
            </a:r>
            <a:endParaRPr kumimoji="1" lang="ja-JP" altLang="en-US" sz="1600" b="0" i="0" u="none" strike="noStrike" kern="0" cap="none" spc="-300" normalizeH="0" baseline="0" noProof="0" dirty="0">
              <a:ln>
                <a:noFill/>
              </a:ln>
              <a:solidFill>
                <a:srgbClr val="0070C0"/>
              </a:solidFill>
              <a:effectLst/>
              <a:uLnTx/>
              <a:uFillTx/>
              <a:latin typeface="メイリオ"/>
              <a:ea typeface="メイリオ"/>
            </a:endParaRPr>
          </a:p>
        </p:txBody>
      </p:sp>
      <p:sp>
        <p:nvSpPr>
          <p:cNvPr id="25" name="テキスト ボックス 24"/>
          <p:cNvSpPr txBox="1"/>
          <p:nvPr/>
        </p:nvSpPr>
        <p:spPr>
          <a:xfrm>
            <a:off x="4719784" y="2083192"/>
            <a:ext cx="3979715" cy="4254108"/>
          </a:xfrm>
          <a:prstGeom prst="rect">
            <a:avLst/>
          </a:prstGeom>
          <a:noFill/>
          <a:ln w="28575" cap="flat" cmpd="sng" algn="ctr">
            <a:solidFill>
              <a:srgbClr val="0070C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sysClr val="windowText" lastClr="000000"/>
                </a:solidFill>
                <a:effectLst/>
                <a:uLnTx/>
                <a:uFillTx/>
              </a:rPr>
              <a:t>　</a:t>
            </a:r>
            <a:endParaRPr kumimoji="0" lang="en-US" altLang="ja-JP" sz="900" b="0" i="0" u="none" strike="noStrike" kern="0" cap="none" spc="0" normalizeH="0" baseline="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sysClr val="windowText" lastClr="000000"/>
                </a:solidFill>
                <a:effectLst/>
                <a:uLnTx/>
                <a:uFillTx/>
              </a:rPr>
              <a:t>　</a:t>
            </a:r>
            <a:endParaRPr kumimoji="0"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endParaRPr>
          </a:p>
        </p:txBody>
      </p:sp>
      <p:sp>
        <p:nvSpPr>
          <p:cNvPr id="26" name="テキスト ボックス 25"/>
          <p:cNvSpPr txBox="1"/>
          <p:nvPr/>
        </p:nvSpPr>
        <p:spPr>
          <a:xfrm>
            <a:off x="4739591" y="2751497"/>
            <a:ext cx="3972609" cy="35548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dirty="0" smtClean="0">
                <a:latin typeface="メイリオ"/>
                <a:ea typeface="メイリオ"/>
              </a:rPr>
              <a:t>二次判定で変更理由になることの多い事項と今後の審査会のあり方に関する考えを把握</a:t>
            </a:r>
            <a:r>
              <a:rPr kumimoji="0" lang="ja-JP" altLang="en-US" sz="1400" kern="0" dirty="0" smtClean="0">
                <a:latin typeface="メイリオ"/>
                <a:ea typeface="メイリオ"/>
              </a:rPr>
              <a:t>するため、全国の審査会事務局及び審査会委員を対象にアンケートを実施した。</a:t>
            </a:r>
            <a:endParaRPr kumimoji="0"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latin typeface="メイリオ"/>
                <a:ea typeface="メイリオ"/>
              </a:rPr>
              <a:t>○調査対象</a:t>
            </a:r>
            <a:endParaRPr kumimoji="0" lang="en-US" altLang="ja-JP" sz="1400" kern="0" dirty="0" smtClean="0">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kumimoji="0" lang="en-US" altLang="ja-JP" sz="1400" kern="0" dirty="0" smtClean="0">
                <a:latin typeface="メイリオ"/>
                <a:ea typeface="メイリオ"/>
              </a:rPr>
              <a:t>【</a:t>
            </a:r>
            <a:r>
              <a:rPr kumimoji="0" lang="ja-JP" altLang="en-US" sz="1400" kern="0" dirty="0" smtClean="0">
                <a:latin typeface="メイリオ"/>
                <a:ea typeface="メイリオ"/>
              </a:rPr>
              <a:t>事務局</a:t>
            </a:r>
            <a:r>
              <a:rPr kumimoji="0" lang="en-US" altLang="ja-JP" sz="1400" kern="0" dirty="0" smtClean="0">
                <a:latin typeface="メイリオ"/>
                <a:ea typeface="メイリオ"/>
              </a:rPr>
              <a:t>】</a:t>
            </a:r>
            <a:r>
              <a:rPr kumimoji="0" lang="ja-JP" altLang="en-US" sz="1400" kern="0" dirty="0" smtClean="0">
                <a:latin typeface="メイリオ"/>
                <a:ea typeface="メイリオ"/>
              </a:rPr>
              <a:t>全国の市区町村、広域連合、一部</a:t>
            </a:r>
            <a:endParaRPr kumimoji="0" lang="en-US" altLang="ja-JP" sz="1400" kern="0" dirty="0" smtClean="0">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latin typeface="メイリオ"/>
                <a:ea typeface="メイリオ"/>
              </a:rPr>
              <a:t>　　　　　事務組合等の審査会事務局職員</a:t>
            </a:r>
            <a:endParaRPr kumimoji="0" lang="en-US" altLang="ja-JP" sz="1400" kern="0" dirty="0" smtClean="0">
              <a:latin typeface="メイリオ"/>
              <a:ea typeface="メイリオ"/>
            </a:endParaRPr>
          </a:p>
          <a:p>
            <a:pPr marL="180000" marR="0" lvl="0" indent="-180000" defTabSz="914400" eaLnBrk="1" fontAlgn="auto" latinLnBrk="0" hangingPunct="1">
              <a:lnSpc>
                <a:spcPct val="100000"/>
              </a:lnSpc>
              <a:spcBef>
                <a:spcPts val="0"/>
              </a:spcBef>
              <a:spcAft>
                <a:spcPts val="0"/>
              </a:spcAft>
              <a:buClrTx/>
              <a:buSzTx/>
              <a:buFontTx/>
              <a:buNone/>
              <a:tabLst/>
              <a:defRPr/>
            </a:pPr>
            <a:r>
              <a:rPr kumimoji="0" lang="en-US" altLang="ja-JP" sz="1400" kern="0" dirty="0" smtClean="0">
                <a:latin typeface="メイリオ"/>
                <a:ea typeface="メイリオ"/>
              </a:rPr>
              <a:t>【</a:t>
            </a:r>
            <a:r>
              <a:rPr kumimoji="0" lang="ja-JP" altLang="en-US" sz="1400" kern="0" dirty="0" smtClean="0">
                <a:latin typeface="メイリオ"/>
                <a:ea typeface="メイリオ"/>
              </a:rPr>
              <a:t>審査会</a:t>
            </a:r>
            <a:r>
              <a:rPr kumimoji="0" lang="en-US" altLang="ja-JP" sz="1400" kern="0" dirty="0" smtClean="0">
                <a:latin typeface="メイリオ"/>
                <a:ea typeface="メイリオ"/>
              </a:rPr>
              <a:t>】</a:t>
            </a:r>
            <a:r>
              <a:rPr kumimoji="0" lang="ja-JP" altLang="en-US" sz="1400" kern="0" dirty="0" smtClean="0">
                <a:latin typeface="メイリオ"/>
                <a:ea typeface="メイリオ"/>
              </a:rPr>
              <a:t>全国の介護認定審査会の審査会委員</a:t>
            </a:r>
            <a:endParaRPr kumimoji="1" lang="en-US" altLang="ja-JP" sz="14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600"/>
              </a:spcBef>
              <a:spcAft>
                <a:spcPts val="0"/>
              </a:spcAft>
              <a:buClrTx/>
              <a:buSzTx/>
              <a:buFontTx/>
              <a:buNone/>
              <a:tabLst/>
              <a:defRPr/>
            </a:pPr>
            <a:r>
              <a:rPr lang="ja-JP" altLang="en-US" sz="1400" kern="0" dirty="0" smtClean="0">
                <a:latin typeface="メイリオ"/>
                <a:ea typeface="メイリオ"/>
              </a:rPr>
              <a:t>○調査方法、回収数</a:t>
            </a:r>
            <a:endParaRPr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smtClean="0">
                <a:latin typeface="メイリオ"/>
                <a:ea typeface="メイリオ"/>
              </a:rPr>
              <a:t>【</a:t>
            </a:r>
            <a:r>
              <a:rPr lang="ja-JP" altLang="en-US" sz="1400" kern="0" dirty="0" smtClean="0">
                <a:latin typeface="メイリオ"/>
                <a:ea typeface="メイリオ"/>
              </a:rPr>
              <a:t>事務局</a:t>
            </a:r>
            <a:r>
              <a:rPr lang="en-US" altLang="ja-JP" sz="1400" kern="0" dirty="0" smtClean="0">
                <a:latin typeface="メイリオ"/>
                <a:ea typeface="メイリオ"/>
              </a:rPr>
              <a:t>】</a:t>
            </a:r>
            <a:r>
              <a:rPr lang="ja-JP" altLang="en-US" sz="1400" kern="0" dirty="0" smtClean="0">
                <a:latin typeface="メイリオ"/>
                <a:ea typeface="メイリオ"/>
              </a:rPr>
              <a:t>専用サイトによる</a:t>
            </a:r>
            <a:r>
              <a:rPr lang="en-US" altLang="ja-JP" sz="1400" kern="0" dirty="0" smtClean="0">
                <a:latin typeface="メイリオ"/>
                <a:ea typeface="メイリオ"/>
              </a:rPr>
              <a:t>WEB</a:t>
            </a:r>
            <a:r>
              <a:rPr lang="ja-JP" altLang="en-US" sz="1400" kern="0" dirty="0" smtClean="0">
                <a:latin typeface="メイリオ"/>
                <a:ea typeface="メイリオ"/>
              </a:rPr>
              <a:t>調査</a:t>
            </a:r>
            <a:endParaRPr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smtClean="0">
                <a:latin typeface="メイリオ"/>
                <a:ea typeface="メイリオ"/>
              </a:rPr>
              <a:t> 送付数</a:t>
            </a:r>
            <a:r>
              <a:rPr lang="en-US" altLang="ja-JP" sz="1400" kern="0" dirty="0" smtClean="0">
                <a:latin typeface="メイリオ"/>
                <a:ea typeface="メイリオ"/>
              </a:rPr>
              <a:t>1,347</a:t>
            </a:r>
            <a:r>
              <a:rPr lang="ja-JP" altLang="en-US" sz="1400" kern="0" dirty="0" smtClean="0">
                <a:latin typeface="メイリオ"/>
                <a:ea typeface="メイリオ"/>
              </a:rPr>
              <a:t>件、回収数</a:t>
            </a:r>
            <a:r>
              <a:rPr lang="en-US" altLang="ja-JP" sz="1400" kern="0" dirty="0" smtClean="0">
                <a:latin typeface="メイリオ"/>
                <a:ea typeface="メイリオ"/>
              </a:rPr>
              <a:t>878</a:t>
            </a:r>
            <a:r>
              <a:rPr lang="ja-JP" altLang="en-US" sz="1400" kern="0" dirty="0" smtClean="0">
                <a:latin typeface="メイリオ"/>
                <a:ea typeface="メイリオ"/>
              </a:rPr>
              <a:t>件（うち</a:t>
            </a:r>
            <a:r>
              <a:rPr lang="en-US" altLang="ja-JP" sz="1400" kern="0" dirty="0" smtClean="0">
                <a:latin typeface="メイリオ"/>
                <a:ea typeface="メイリオ"/>
              </a:rPr>
              <a:t>784</a:t>
            </a:r>
            <a:r>
              <a:rPr lang="ja-JP" altLang="en-US" sz="1400" kern="0" dirty="0" smtClean="0">
                <a:latin typeface="メイリオ"/>
                <a:ea typeface="メイリオ"/>
              </a:rPr>
              <a:t>件が </a:t>
            </a:r>
            <a:endParaRPr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smtClean="0">
                <a:latin typeface="メイリオ"/>
                <a:ea typeface="メイリオ"/>
              </a:rPr>
              <a:t> </a:t>
            </a:r>
            <a:r>
              <a:rPr lang="ja-JP" altLang="en-US" sz="1400" kern="0" dirty="0" smtClean="0">
                <a:latin typeface="メイリオ"/>
                <a:ea typeface="メイリオ"/>
              </a:rPr>
              <a:t>審査会を運営）、回収率</a:t>
            </a:r>
            <a:r>
              <a:rPr lang="en-US" altLang="ja-JP" sz="1400" kern="0" dirty="0" smtClean="0">
                <a:latin typeface="メイリオ"/>
                <a:ea typeface="メイリオ"/>
              </a:rPr>
              <a:t>65.2</a:t>
            </a:r>
            <a:r>
              <a:rPr lang="ja-JP" altLang="en-US" sz="1400" kern="0" dirty="0" smtClean="0">
                <a:latin typeface="メイリオ"/>
                <a:ea typeface="メイリオ"/>
              </a:rPr>
              <a:t>％</a:t>
            </a:r>
            <a:endParaRPr lang="en-US" altLang="ja-JP" sz="1400" kern="0" dirty="0" smtClean="0">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smtClean="0">
                <a:latin typeface="メイリオ"/>
                <a:ea typeface="メイリオ"/>
              </a:rPr>
              <a:t>【</a:t>
            </a:r>
            <a:r>
              <a:rPr kumimoji="1" lang="ja-JP" altLang="en-US" sz="1400" i="0" u="none" strike="noStrike" kern="0" cap="none" spc="0" normalizeH="0" baseline="0" noProof="0" dirty="0" smtClean="0">
                <a:ln>
                  <a:noFill/>
                </a:ln>
                <a:effectLst/>
                <a:uLnTx/>
                <a:uFillTx/>
                <a:latin typeface="メイリオ"/>
                <a:ea typeface="メイリオ"/>
              </a:rPr>
              <a:t>審査会</a:t>
            </a:r>
            <a:r>
              <a:rPr kumimoji="1" lang="en-US" altLang="ja-JP" sz="1400" i="0" u="none" strike="noStrike" kern="0" cap="none" spc="0" normalizeH="0" baseline="0" noProof="0" dirty="0" smtClean="0">
                <a:ln>
                  <a:noFill/>
                </a:ln>
                <a:effectLst/>
                <a:uLnTx/>
                <a:uFillTx/>
                <a:latin typeface="メイリオ"/>
                <a:ea typeface="メイリオ"/>
              </a:rPr>
              <a:t>】</a:t>
            </a:r>
            <a:r>
              <a:rPr kumimoji="1" lang="ja-JP" altLang="en-US" sz="1400" i="0" u="none" strike="noStrike" kern="0" cap="none" spc="0" normalizeH="0" baseline="0" noProof="0" dirty="0" smtClean="0">
                <a:ln>
                  <a:noFill/>
                </a:ln>
                <a:effectLst/>
                <a:uLnTx/>
                <a:uFillTx/>
                <a:latin typeface="メイリオ"/>
                <a:ea typeface="メイリオ"/>
              </a:rPr>
              <a:t>事務局あてに郵送し、審査会委員に</a:t>
            </a:r>
            <a:endParaRPr kumimoji="1" lang="en-US" altLang="ja-JP" sz="14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smtClean="0">
                <a:ln>
                  <a:noFill/>
                </a:ln>
                <a:effectLst/>
                <a:uLnTx/>
                <a:uFillTx/>
                <a:latin typeface="メイリオ"/>
                <a:ea typeface="メイリオ"/>
              </a:rPr>
              <a:t> 配布いただくよう依頼、郵送による回収</a:t>
            </a:r>
            <a:endParaRPr kumimoji="1" lang="en-US" altLang="ja-JP" sz="1400" i="0" u="none" strike="noStrike" kern="0" cap="none" spc="0" normalizeH="0" baseline="0" noProof="0" dirty="0" smtClean="0">
              <a:ln>
                <a:noFill/>
              </a:ln>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smtClean="0">
                <a:latin typeface="メイリオ"/>
                <a:ea typeface="メイリオ"/>
              </a:rPr>
              <a:t> </a:t>
            </a:r>
            <a:r>
              <a:rPr lang="ja-JP" altLang="en-US" sz="1400" kern="0" spc="-150" dirty="0" smtClean="0">
                <a:latin typeface="メイリオ"/>
                <a:ea typeface="メイリオ"/>
              </a:rPr>
              <a:t>送付数</a:t>
            </a:r>
            <a:r>
              <a:rPr lang="en-US" altLang="ja-JP" sz="1400" kern="0" spc="-150" dirty="0" smtClean="0">
                <a:latin typeface="メイリオ"/>
                <a:ea typeface="メイリオ"/>
              </a:rPr>
              <a:t>8,082</a:t>
            </a:r>
            <a:r>
              <a:rPr lang="ja-JP" altLang="en-US" sz="1400" kern="0" spc="-150" dirty="0" smtClean="0">
                <a:latin typeface="メイリオ"/>
                <a:ea typeface="メイリオ"/>
              </a:rPr>
              <a:t>件、回収数</a:t>
            </a:r>
            <a:r>
              <a:rPr lang="en-US" altLang="ja-JP" sz="1400" kern="0" spc="-150" dirty="0" smtClean="0">
                <a:latin typeface="メイリオ"/>
                <a:ea typeface="メイリオ"/>
              </a:rPr>
              <a:t>3,493</a:t>
            </a:r>
            <a:r>
              <a:rPr lang="ja-JP" altLang="en-US" sz="1400" kern="0" spc="-150" dirty="0" smtClean="0">
                <a:latin typeface="メイリオ"/>
                <a:ea typeface="メイリオ"/>
              </a:rPr>
              <a:t>件、回収率</a:t>
            </a:r>
            <a:r>
              <a:rPr lang="en-US" altLang="ja-JP" sz="1400" kern="0" spc="-150" dirty="0" smtClean="0">
                <a:latin typeface="メイリオ"/>
                <a:ea typeface="メイリオ"/>
              </a:rPr>
              <a:t>43.1</a:t>
            </a:r>
            <a:r>
              <a:rPr lang="ja-JP" altLang="en-US" sz="1400" kern="0" spc="-150" dirty="0" smtClean="0">
                <a:latin typeface="メイリオ"/>
                <a:ea typeface="メイリオ"/>
              </a:rPr>
              <a:t>％</a:t>
            </a:r>
            <a:endParaRPr kumimoji="1" lang="ja-JP" altLang="en-US" sz="1400" i="0" u="none" strike="noStrike" kern="0" cap="none" spc="0" normalizeH="0" baseline="0" noProof="0" dirty="0">
              <a:ln>
                <a:noFill/>
              </a:ln>
              <a:effectLst/>
              <a:uLnTx/>
              <a:uFillTx/>
              <a:latin typeface="メイリオ"/>
              <a:ea typeface="メイリオ"/>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67243"/>
            <a:ext cx="9143999" cy="646331"/>
          </a:xfrm>
          <a:prstGeom prst="rect">
            <a:avLst/>
          </a:prstGeom>
        </p:spPr>
        <p:txBody>
          <a:bodyPr wrap="square">
            <a:spAutoFit/>
          </a:bodyPr>
          <a:lstStyle/>
          <a:p>
            <a:pPr algn="ctr"/>
            <a:r>
              <a:rPr lang="en-US" altLang="ja-JP" sz="3600" dirty="0" smtClean="0">
                <a:solidFill>
                  <a:srgbClr val="000000"/>
                </a:solidFill>
                <a:latin typeface="+mn-ea"/>
                <a:ea typeface="+mn-ea"/>
              </a:rPr>
              <a:t>【</a:t>
            </a:r>
            <a:r>
              <a:rPr lang="ja-JP" altLang="en-US" sz="3600" dirty="0">
                <a:solidFill>
                  <a:srgbClr val="000000"/>
                </a:solidFill>
                <a:latin typeface="+mn-ea"/>
                <a:ea typeface="+mn-ea"/>
              </a:rPr>
              <a:t>３</a:t>
            </a:r>
            <a:r>
              <a:rPr lang="en-US" altLang="ja-JP" sz="3600" dirty="0" smtClean="0">
                <a:solidFill>
                  <a:srgbClr val="000000"/>
                </a:solidFill>
                <a:latin typeface="+mn-ea"/>
                <a:ea typeface="+mn-ea"/>
              </a:rPr>
              <a:t>-Ⅰ</a:t>
            </a:r>
            <a:r>
              <a:rPr lang="ja-JP" altLang="en-US" sz="3600" dirty="0" err="1" smtClean="0">
                <a:solidFill>
                  <a:srgbClr val="000000"/>
                </a:solidFill>
                <a:latin typeface="+mn-ea"/>
                <a:ea typeface="+mn-ea"/>
              </a:rPr>
              <a:t>．</a:t>
            </a:r>
            <a:r>
              <a:rPr lang="ja-JP" altLang="en-US" sz="3600" dirty="0" smtClean="0">
                <a:solidFill>
                  <a:srgbClr val="000000"/>
                </a:solidFill>
                <a:latin typeface="+mn-ea"/>
                <a:ea typeface="+mn-ea"/>
              </a:rPr>
              <a:t>要介護認定データ分析</a:t>
            </a:r>
            <a:r>
              <a:rPr lang="en-US" altLang="ja-JP" sz="3600" dirty="0" smtClean="0">
                <a:solidFill>
                  <a:srgbClr val="000000"/>
                </a:solidFill>
                <a:latin typeface="+mn-ea"/>
                <a:ea typeface="+mn-ea"/>
              </a:rPr>
              <a:t>】</a:t>
            </a:r>
            <a:endParaRPr lang="en-US" altLang="ja-JP" sz="3600" dirty="0">
              <a:solidFill>
                <a:srgbClr val="000000"/>
              </a:solidFill>
              <a:latin typeface="+mn-ea"/>
              <a:ea typeface="+mn-ea"/>
            </a:endParaRPr>
          </a:p>
        </p:txBody>
      </p:sp>
      <p:sp>
        <p:nvSpPr>
          <p:cNvPr id="4" name="正方形/長方形 3"/>
          <p:cNvSpPr/>
          <p:nvPr/>
        </p:nvSpPr>
        <p:spPr>
          <a:xfrm>
            <a:off x="2262210" y="5685043"/>
            <a:ext cx="4628470" cy="646331"/>
          </a:xfrm>
          <a:prstGeom prst="rect">
            <a:avLst/>
          </a:prstGeom>
          <a:ln>
            <a:solidFill>
              <a:schemeClr val="tx1"/>
            </a:solidFill>
            <a:prstDash val="sysDot"/>
          </a:ln>
        </p:spPr>
        <p:txBody>
          <a:bodyPr wrap="square">
            <a:spAutoFit/>
          </a:bodyPr>
          <a:lstStyle/>
          <a:p>
            <a:r>
              <a:rPr lang="ja-JP" altLang="en-US" sz="1200" dirty="0" smtClean="0">
                <a:solidFill>
                  <a:srgbClr val="000000"/>
                </a:solidFill>
                <a:latin typeface="+mn-ea"/>
                <a:ea typeface="+mn-ea"/>
              </a:rPr>
              <a:t>本報告は、三菱ＵＦＪリサーチ</a:t>
            </a:r>
            <a:r>
              <a:rPr lang="en-US" altLang="ja-JP" sz="1200" dirty="0" smtClean="0">
                <a:solidFill>
                  <a:srgbClr val="000000"/>
                </a:solidFill>
                <a:latin typeface="+mn-ea"/>
                <a:ea typeface="+mn-ea"/>
              </a:rPr>
              <a:t>&amp;</a:t>
            </a:r>
            <a:r>
              <a:rPr lang="ja-JP" altLang="en-US" sz="1200" dirty="0" smtClean="0">
                <a:solidFill>
                  <a:srgbClr val="000000"/>
                </a:solidFill>
                <a:latin typeface="+mn-ea"/>
                <a:ea typeface="+mn-ea"/>
              </a:rPr>
              <a:t>コンサルティング株式会社が実施した、</a:t>
            </a:r>
            <a:endParaRPr lang="en-US" altLang="ja-JP" sz="1200" dirty="0" smtClean="0">
              <a:solidFill>
                <a:srgbClr val="000000"/>
              </a:solidFill>
              <a:latin typeface="+mn-ea"/>
              <a:ea typeface="+mn-ea"/>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要介護認定事務の簡素化・効率化等についての調査分析</a:t>
            </a:r>
            <a:r>
              <a:rPr lang="ja-JP" altLang="en-US" sz="1200" dirty="0" smtClean="0">
                <a:solidFill>
                  <a:srgbClr val="000000"/>
                </a:solidFill>
                <a:latin typeface="ＭＳ ゴシック" pitchFamily="49" charset="-128"/>
                <a:ea typeface="ＭＳ ゴシック" pitchFamily="49" charset="-128"/>
              </a:rPr>
              <a:t>」</a:t>
            </a:r>
            <a:endParaRPr lang="en-US" altLang="ja-JP" sz="1200" dirty="0" smtClean="0">
              <a:solidFill>
                <a:srgbClr val="000000"/>
              </a:solidFill>
              <a:latin typeface="ＭＳ ゴシック" pitchFamily="49" charset="-128"/>
              <a:ea typeface="ＭＳ ゴシック" pitchFamily="49" charset="-128"/>
            </a:endParaRPr>
          </a:p>
          <a:p>
            <a:r>
              <a:rPr lang="ja-JP" altLang="en-US" sz="1200" dirty="0" smtClean="0">
                <a:solidFill>
                  <a:srgbClr val="000000"/>
                </a:solidFill>
                <a:latin typeface="ＭＳ ゴシック" pitchFamily="49" charset="-128"/>
                <a:ea typeface="ＭＳ ゴシック" pitchFamily="49" charset="-128"/>
              </a:rPr>
              <a:t>（</a:t>
            </a:r>
            <a:r>
              <a:rPr lang="ja-JP" altLang="en-US" sz="1200" dirty="0" smtClean="0">
                <a:solidFill>
                  <a:srgbClr val="000000"/>
                </a:solidFill>
                <a:latin typeface="+mn-ea"/>
              </a:rPr>
              <a:t>平成</a:t>
            </a:r>
            <a:r>
              <a:rPr lang="en-US" altLang="ja-JP" sz="1200" dirty="0" smtClean="0">
                <a:solidFill>
                  <a:srgbClr val="000000"/>
                </a:solidFill>
                <a:latin typeface="+mn-ea"/>
              </a:rPr>
              <a:t>28</a:t>
            </a:r>
            <a:r>
              <a:rPr lang="ja-JP" altLang="en-US" sz="1200" dirty="0" smtClean="0">
                <a:solidFill>
                  <a:srgbClr val="000000"/>
                </a:solidFill>
                <a:latin typeface="+mn-ea"/>
              </a:rPr>
              <a:t>年度</a:t>
            </a:r>
            <a:r>
              <a:rPr lang="zh-TW" altLang="en-US" sz="1200" dirty="0" smtClean="0">
                <a:solidFill>
                  <a:srgbClr val="000000"/>
                </a:solidFill>
                <a:latin typeface="ＭＳ ゴシック" pitchFamily="49" charset="-128"/>
                <a:ea typeface="ＭＳ ゴシック" pitchFamily="49" charset="-128"/>
              </a:rPr>
              <a:t>老人保健健康増進等事業</a:t>
            </a:r>
            <a:r>
              <a:rPr lang="ja-JP" altLang="en-US" sz="1200" dirty="0" smtClean="0">
                <a:solidFill>
                  <a:srgbClr val="000000"/>
                </a:solidFill>
                <a:latin typeface="ＭＳ ゴシック" pitchFamily="49" charset="-128"/>
                <a:ea typeface="ＭＳ ゴシック" pitchFamily="49" charset="-128"/>
              </a:rPr>
              <a:t>）によるもの。</a:t>
            </a:r>
            <a:endParaRPr lang="en-US" altLang="ja-JP" sz="1200" dirty="0">
              <a:solidFill>
                <a:srgbClr val="000000"/>
              </a:solidFill>
              <a:latin typeface="+mn-ea"/>
              <a:ea typeface="+mn-ea"/>
            </a:endParaRPr>
          </a:p>
        </p:txBody>
      </p:sp>
    </p:spTree>
    <p:extLst>
      <p:ext uri="{BB962C8B-B14F-4D97-AF65-F5344CB8AC3E}">
        <p14:creationId xmlns:p14="http://schemas.microsoft.com/office/powerpoint/2010/main" val="57702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
          <p:cNvSpPr>
            <a:spLocks noGrp="1" noChangeArrowheads="1"/>
          </p:cNvSpPr>
          <p:nvPr>
            <p:ph type="title"/>
          </p:nvPr>
        </p:nvSpPr>
        <p:spPr>
          <a:xfrm>
            <a:off x="574675" y="304819"/>
            <a:ext cx="8001000" cy="747713"/>
          </a:xfrm>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1. </a:t>
            </a:r>
            <a:r>
              <a:rPr lang="ja-JP" altLang="en-US" sz="2800" dirty="0" smtClean="0">
                <a:latin typeface="Segoe UI" pitchFamily="34" charset="0"/>
                <a:ea typeface="メイリオ" pitchFamily="50" charset="-128"/>
              </a:rPr>
              <a:t>二次判定の変更率に関する仮説設定</a:t>
            </a:r>
          </a:p>
        </p:txBody>
      </p:sp>
      <p:sp>
        <p:nvSpPr>
          <p:cNvPr id="30" name="テキスト ボックス 29"/>
          <p:cNvSpPr txBox="1"/>
          <p:nvPr/>
        </p:nvSpPr>
        <p:spPr>
          <a:xfrm>
            <a:off x="1582059" y="1809455"/>
            <a:ext cx="7082971" cy="960263"/>
          </a:xfrm>
          <a:prstGeom prst="roundRect">
            <a:avLst/>
          </a:prstGeom>
          <a:solidFill>
            <a:schemeClr val="bg1"/>
          </a:solidFill>
          <a:ln w="28575">
            <a:solidFill>
              <a:srgbClr val="B5BFCC"/>
            </a:solidFill>
          </a:ln>
        </p:spPr>
        <p:txBody>
          <a:bodyPr wrap="square" rtlCol="0">
            <a:spAutoFit/>
          </a:bodyPr>
          <a:lstStyle/>
          <a:p>
            <a:pPr marL="180000" indent="-180000" algn="ctr">
              <a:lnSpc>
                <a:spcPct val="120000"/>
              </a:lnSpc>
            </a:pPr>
            <a:r>
              <a:rPr lang="ja-JP" altLang="en-US" sz="2400" b="1" dirty="0" smtClean="0">
                <a:latin typeface="Segoe UI" pitchFamily="34" charset="0"/>
                <a:ea typeface="メイリオ" pitchFamily="50" charset="-128"/>
              </a:rPr>
              <a:t>基準時間の「キワ」</a:t>
            </a:r>
            <a:r>
              <a:rPr lang="ja-JP" altLang="en-US" dirty="0" smtClean="0">
                <a:latin typeface="Segoe UI" pitchFamily="34" charset="0"/>
                <a:ea typeface="メイリオ" pitchFamily="50" charset="-128"/>
              </a:rPr>
              <a:t>（要介護度区分の境界に近い）のケースにおいて、重度変更、軽度変更が発生しやすいのではないか</a:t>
            </a:r>
            <a:endParaRPr kumimoji="1" lang="ja-JP" altLang="en-US" dirty="0">
              <a:latin typeface="Segoe UI" pitchFamily="34" charset="0"/>
              <a:ea typeface="メイリオ" pitchFamily="50" charset="-128"/>
            </a:endParaRPr>
          </a:p>
        </p:txBody>
      </p:sp>
      <p:sp>
        <p:nvSpPr>
          <p:cNvPr id="32" name="テキスト ボックス 31"/>
          <p:cNvSpPr txBox="1"/>
          <p:nvPr/>
        </p:nvSpPr>
        <p:spPr>
          <a:xfrm>
            <a:off x="1582059" y="3290512"/>
            <a:ext cx="7082971" cy="960263"/>
          </a:xfrm>
          <a:prstGeom prst="roundRect">
            <a:avLst/>
          </a:prstGeom>
          <a:solidFill>
            <a:schemeClr val="bg1"/>
          </a:solidFill>
          <a:ln w="28575">
            <a:solidFill>
              <a:schemeClr val="accent5">
                <a:lumMod val="90000"/>
              </a:schemeClr>
            </a:solidFill>
          </a:ln>
        </p:spPr>
        <p:txBody>
          <a:bodyPr wrap="square" rtlCol="0">
            <a:spAutoFit/>
          </a:bodyPr>
          <a:lstStyle/>
          <a:p>
            <a:pPr marL="180000" indent="-180000" algn="ctr">
              <a:lnSpc>
                <a:spcPct val="120000"/>
              </a:lnSpc>
            </a:pPr>
            <a:r>
              <a:rPr lang="ja-JP" altLang="en-US" sz="2400" b="1" dirty="0" smtClean="0">
                <a:latin typeface="Segoe UI" pitchFamily="34" charset="0"/>
                <a:ea typeface="メイリオ" pitchFamily="50" charset="-128"/>
              </a:rPr>
              <a:t>「</a:t>
            </a:r>
            <a:r>
              <a:rPr lang="en-US" altLang="ja-JP" sz="2400" b="1" dirty="0" smtClean="0">
                <a:latin typeface="Segoe UI" pitchFamily="34" charset="0"/>
                <a:ea typeface="メイリオ" pitchFamily="50" charset="-128"/>
              </a:rPr>
              <a:t>2-3.</a:t>
            </a:r>
            <a:r>
              <a:rPr lang="ja-JP" altLang="en-US" sz="2400" b="1" dirty="0" smtClean="0">
                <a:latin typeface="Segoe UI" pitchFamily="34" charset="0"/>
                <a:ea typeface="メイリオ" pitchFamily="50" charset="-128"/>
              </a:rPr>
              <a:t>えん下」が「できない」</a:t>
            </a:r>
            <a:r>
              <a:rPr lang="ja-JP" altLang="en-US" dirty="0" smtClean="0">
                <a:latin typeface="Segoe UI" pitchFamily="34" charset="0"/>
                <a:ea typeface="メイリオ" pitchFamily="50" charset="-128"/>
              </a:rPr>
              <a:t>を選択したケース</a:t>
            </a:r>
            <a:endParaRPr lang="en-US" altLang="ja-JP" dirty="0" smtClean="0">
              <a:latin typeface="Segoe UI" pitchFamily="34" charset="0"/>
              <a:ea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rPr>
              <a:t>（特に要介護４）は、重度変更率が高いのではないか</a:t>
            </a:r>
            <a:endParaRPr kumimoji="1" lang="ja-JP" altLang="en-US" dirty="0">
              <a:latin typeface="Segoe UI" pitchFamily="34" charset="0"/>
              <a:ea typeface="メイリオ" pitchFamily="50" charset="-128"/>
            </a:endParaRPr>
          </a:p>
        </p:txBody>
      </p:sp>
      <p:sp>
        <p:nvSpPr>
          <p:cNvPr id="33" name="テキスト ボックス 32"/>
          <p:cNvSpPr txBox="1"/>
          <p:nvPr/>
        </p:nvSpPr>
        <p:spPr>
          <a:xfrm>
            <a:off x="1582059" y="4771570"/>
            <a:ext cx="7082971" cy="960263"/>
          </a:xfrm>
          <a:prstGeom prst="roundRect">
            <a:avLst/>
          </a:prstGeom>
          <a:solidFill>
            <a:schemeClr val="bg1"/>
          </a:solidFill>
          <a:ln w="28575">
            <a:solidFill>
              <a:schemeClr val="accent5">
                <a:lumMod val="90000"/>
              </a:schemeClr>
            </a:solidFill>
          </a:ln>
        </p:spPr>
        <p:txBody>
          <a:bodyPr wrap="square" rtlCol="0">
            <a:spAutoFit/>
          </a:bodyPr>
          <a:lstStyle/>
          <a:p>
            <a:pPr marL="180000" indent="-180000" algn="ctr">
              <a:lnSpc>
                <a:spcPct val="120000"/>
              </a:lnSpc>
            </a:pPr>
            <a:r>
              <a:rPr lang="ja-JP" altLang="en-US" sz="2400" b="1" dirty="0" smtClean="0">
                <a:latin typeface="Segoe UI" pitchFamily="34" charset="0"/>
                <a:ea typeface="メイリオ" pitchFamily="50" charset="-128"/>
              </a:rPr>
              <a:t>前回二次判定→今回一次判定が軽度化／重度化</a:t>
            </a:r>
            <a:endParaRPr lang="en-US" altLang="ja-JP" sz="2400" b="1" dirty="0" smtClean="0">
              <a:latin typeface="Segoe UI" pitchFamily="34" charset="0"/>
              <a:ea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rPr>
              <a:t>したケースは、変更率が高いのではないか</a:t>
            </a:r>
            <a:endParaRPr kumimoji="1" lang="ja-JP" altLang="en-US" dirty="0">
              <a:latin typeface="Segoe UI" pitchFamily="34" charset="0"/>
              <a:ea typeface="メイリオ" pitchFamily="50" charset="-128"/>
            </a:endParaRPr>
          </a:p>
        </p:txBody>
      </p:sp>
      <p:sp>
        <p:nvSpPr>
          <p:cNvPr id="34" name="テキスト ボックス 33"/>
          <p:cNvSpPr txBox="1"/>
          <p:nvPr/>
        </p:nvSpPr>
        <p:spPr>
          <a:xfrm>
            <a:off x="524264" y="1850386"/>
            <a:ext cx="1072309" cy="878400"/>
          </a:xfrm>
          <a:prstGeom prst="roundRect">
            <a:avLst/>
          </a:prstGeom>
          <a:solidFill>
            <a:srgbClr val="B5BFCC"/>
          </a:solidFill>
          <a:ln w="28575">
            <a:solidFill>
              <a:schemeClr val="accent5">
                <a:lumMod val="90000"/>
              </a:schemeClr>
            </a:solidFill>
          </a:ln>
        </p:spPr>
        <p:txBody>
          <a:bodyPr wrap="square" rtlCol="0" anchor="ctr" anchorCtr="1">
            <a:noAutofit/>
          </a:bodyPr>
          <a:lstStyle/>
          <a:p>
            <a:pPr marL="180000" indent="-180000" algn="ctr">
              <a:lnSpc>
                <a:spcPct val="120000"/>
              </a:lnSpc>
            </a:pPr>
            <a:r>
              <a:rPr lang="ja-JP" altLang="en-US" sz="2000" b="1" dirty="0" smtClean="0">
                <a:solidFill>
                  <a:schemeClr val="bg1"/>
                </a:solidFill>
                <a:latin typeface="Segoe UI" pitchFamily="34" charset="0"/>
                <a:ea typeface="メイリオ" pitchFamily="50" charset="-128"/>
              </a:rPr>
              <a:t>仮説１</a:t>
            </a:r>
            <a:endParaRPr kumimoji="1" lang="ja-JP" altLang="en-US" sz="2000" b="1" dirty="0">
              <a:solidFill>
                <a:schemeClr val="bg1"/>
              </a:solidFill>
              <a:latin typeface="Segoe UI" pitchFamily="34" charset="0"/>
              <a:ea typeface="メイリオ" pitchFamily="50" charset="-128"/>
            </a:endParaRPr>
          </a:p>
        </p:txBody>
      </p:sp>
      <p:sp>
        <p:nvSpPr>
          <p:cNvPr id="36" name="テキスト ボックス 35"/>
          <p:cNvSpPr txBox="1"/>
          <p:nvPr/>
        </p:nvSpPr>
        <p:spPr>
          <a:xfrm>
            <a:off x="524264" y="3325526"/>
            <a:ext cx="1072309" cy="878400"/>
          </a:xfrm>
          <a:prstGeom prst="roundRect">
            <a:avLst/>
          </a:prstGeom>
          <a:solidFill>
            <a:srgbClr val="B5BFCC"/>
          </a:solidFill>
          <a:ln w="28575">
            <a:solidFill>
              <a:schemeClr val="accent5">
                <a:lumMod val="90000"/>
              </a:schemeClr>
            </a:solidFill>
          </a:ln>
        </p:spPr>
        <p:txBody>
          <a:bodyPr wrap="square" rtlCol="0" anchor="ctr" anchorCtr="1">
            <a:noAutofit/>
          </a:bodyPr>
          <a:lstStyle/>
          <a:p>
            <a:pPr marL="180000" indent="-180000" algn="ctr">
              <a:lnSpc>
                <a:spcPct val="120000"/>
              </a:lnSpc>
            </a:pPr>
            <a:r>
              <a:rPr lang="ja-JP" altLang="en-US" sz="2000" b="1" dirty="0" smtClean="0">
                <a:solidFill>
                  <a:schemeClr val="bg1"/>
                </a:solidFill>
                <a:latin typeface="Segoe UI" pitchFamily="34" charset="0"/>
                <a:ea typeface="メイリオ" pitchFamily="50" charset="-128"/>
              </a:rPr>
              <a:t>仮説２</a:t>
            </a:r>
            <a:endParaRPr kumimoji="1" lang="ja-JP" altLang="en-US" sz="2000" b="1" dirty="0">
              <a:solidFill>
                <a:schemeClr val="bg1"/>
              </a:solidFill>
              <a:latin typeface="Segoe UI" pitchFamily="34" charset="0"/>
              <a:ea typeface="メイリオ" pitchFamily="50" charset="-128"/>
            </a:endParaRPr>
          </a:p>
        </p:txBody>
      </p:sp>
      <p:sp>
        <p:nvSpPr>
          <p:cNvPr id="37" name="テキスト ボックス 36"/>
          <p:cNvSpPr txBox="1"/>
          <p:nvPr/>
        </p:nvSpPr>
        <p:spPr>
          <a:xfrm>
            <a:off x="524264" y="4800667"/>
            <a:ext cx="1072309" cy="878400"/>
          </a:xfrm>
          <a:prstGeom prst="roundRect">
            <a:avLst/>
          </a:prstGeom>
          <a:solidFill>
            <a:srgbClr val="B5BFCC"/>
          </a:solidFill>
          <a:ln w="28575">
            <a:solidFill>
              <a:schemeClr val="accent5">
                <a:lumMod val="90000"/>
              </a:schemeClr>
            </a:solidFill>
          </a:ln>
        </p:spPr>
        <p:txBody>
          <a:bodyPr wrap="square" rtlCol="0" anchor="ctr" anchorCtr="1">
            <a:noAutofit/>
          </a:bodyPr>
          <a:lstStyle/>
          <a:p>
            <a:pPr marL="180000" indent="-180000" algn="ctr">
              <a:lnSpc>
                <a:spcPct val="120000"/>
              </a:lnSpc>
            </a:pPr>
            <a:r>
              <a:rPr lang="ja-JP" altLang="en-US" sz="2000" b="1" dirty="0" smtClean="0">
                <a:solidFill>
                  <a:schemeClr val="bg1"/>
                </a:solidFill>
                <a:latin typeface="Segoe UI" pitchFamily="34" charset="0"/>
                <a:ea typeface="メイリオ" pitchFamily="50" charset="-128"/>
              </a:rPr>
              <a:t>仮説３</a:t>
            </a:r>
            <a:endParaRPr kumimoji="1" lang="ja-JP" altLang="en-US" sz="2000" b="1" dirty="0">
              <a:solidFill>
                <a:schemeClr val="bg1"/>
              </a:solidFill>
              <a:latin typeface="Segoe UI" pitchFamily="34" charset="0"/>
              <a:ea typeface="メイリオ"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74674" y="304819"/>
            <a:ext cx="8213725" cy="747713"/>
          </a:xfrm>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2. </a:t>
            </a:r>
            <a:r>
              <a:rPr lang="ja-JP" altLang="en-US" sz="2800" dirty="0" smtClean="0">
                <a:latin typeface="Segoe UI" pitchFamily="34" charset="0"/>
                <a:ea typeface="メイリオ" pitchFamily="50" charset="-128"/>
              </a:rPr>
              <a:t>仮説１（基準時間のキワ）の検証－重度変更率</a:t>
            </a:r>
          </a:p>
        </p:txBody>
      </p:sp>
      <p:pic>
        <p:nvPicPr>
          <p:cNvPr id="1027" name="Picture 3"/>
          <p:cNvPicPr>
            <a:picLocks noChangeAspect="1" noChangeArrowheads="1"/>
          </p:cNvPicPr>
          <p:nvPr/>
        </p:nvPicPr>
        <p:blipFill>
          <a:blip r:embed="rId3" cstate="print"/>
          <a:srcRect/>
          <a:stretch>
            <a:fillRect/>
          </a:stretch>
        </p:blipFill>
        <p:spPr bwMode="auto">
          <a:xfrm>
            <a:off x="102967" y="1448319"/>
            <a:ext cx="8916983" cy="4088340"/>
          </a:xfrm>
          <a:prstGeom prst="rect">
            <a:avLst/>
          </a:prstGeom>
          <a:noFill/>
          <a:ln w="9525">
            <a:noFill/>
            <a:miter lim="800000"/>
            <a:headEnd/>
            <a:tailEnd/>
          </a:ln>
          <a:effectLst/>
        </p:spPr>
      </p:pic>
      <p:sp>
        <p:nvSpPr>
          <p:cNvPr id="21" name="テキスト ボックス 20"/>
          <p:cNvSpPr txBox="1"/>
          <p:nvPr/>
        </p:nvSpPr>
        <p:spPr>
          <a:xfrm>
            <a:off x="43552" y="5756310"/>
            <a:ext cx="9110186" cy="461665"/>
          </a:xfrm>
          <a:prstGeom prst="rect">
            <a:avLst/>
          </a:prstGeom>
          <a:noFill/>
        </p:spPr>
        <p:txBody>
          <a:bodyPr wrap="none" rtlCol="0">
            <a:spAutoFit/>
          </a:bodyPr>
          <a:lstStyle/>
          <a:p>
            <a:pPr algn="ctr"/>
            <a:r>
              <a:rPr lang="ja-JP" altLang="en-US" sz="2400" dirty="0" smtClean="0">
                <a:latin typeface="メイリオ" pitchFamily="50" charset="-128"/>
                <a:ea typeface="メイリオ" pitchFamily="50" charset="-128"/>
                <a:cs typeface="メイリオ" pitchFamily="50" charset="-128"/>
              </a:rPr>
              <a:t>一次判定「</a:t>
            </a:r>
            <a:r>
              <a:rPr kumimoji="1" lang="ja-JP" altLang="en-US" sz="2400" dirty="0" smtClean="0">
                <a:latin typeface="メイリオ" pitchFamily="50" charset="-128"/>
                <a:ea typeface="メイリオ" pitchFamily="50" charset="-128"/>
                <a:cs typeface="メイリオ" pitchFamily="50" charset="-128"/>
              </a:rPr>
              <a:t>要介護４」を除けば、キワであるほど変更率</a:t>
            </a:r>
            <a:r>
              <a:rPr lang="ja-JP" altLang="en-US" sz="2400" dirty="0" smtClean="0">
                <a:latin typeface="メイリオ" pitchFamily="50" charset="-128"/>
                <a:ea typeface="メイリオ" pitchFamily="50" charset="-128"/>
                <a:cs typeface="メイリオ" pitchFamily="50" charset="-128"/>
              </a:rPr>
              <a:t>が高い</a:t>
            </a:r>
            <a:endParaRPr kumimoji="1" lang="ja-JP" altLang="en-US" sz="24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74674" y="304819"/>
            <a:ext cx="8251825" cy="747713"/>
          </a:xfrm>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3. </a:t>
            </a:r>
            <a:r>
              <a:rPr lang="ja-JP" altLang="en-US" sz="2800" dirty="0" smtClean="0">
                <a:latin typeface="Segoe UI" pitchFamily="34" charset="0"/>
                <a:ea typeface="メイリオ" pitchFamily="50" charset="-128"/>
              </a:rPr>
              <a:t>仮説１（基準時間のキワ）の検証－軽度変更率</a:t>
            </a:r>
          </a:p>
        </p:txBody>
      </p:sp>
      <p:pic>
        <p:nvPicPr>
          <p:cNvPr id="2051" name="Picture 3"/>
          <p:cNvPicPr>
            <a:picLocks noChangeAspect="1" noChangeArrowheads="1"/>
          </p:cNvPicPr>
          <p:nvPr/>
        </p:nvPicPr>
        <p:blipFill>
          <a:blip r:embed="rId3" cstate="print"/>
          <a:srcRect/>
          <a:stretch>
            <a:fillRect/>
          </a:stretch>
        </p:blipFill>
        <p:spPr bwMode="auto">
          <a:xfrm>
            <a:off x="145140" y="1508356"/>
            <a:ext cx="8916983" cy="4088340"/>
          </a:xfrm>
          <a:prstGeom prst="rect">
            <a:avLst/>
          </a:prstGeom>
          <a:noFill/>
          <a:ln w="9525">
            <a:noFill/>
            <a:miter lim="800000"/>
            <a:headEnd/>
            <a:tailEnd/>
          </a:ln>
          <a:effectLst/>
        </p:spPr>
      </p:pic>
      <p:sp>
        <p:nvSpPr>
          <p:cNvPr id="6" name="テキスト ボックス 5"/>
          <p:cNvSpPr txBox="1"/>
          <p:nvPr/>
        </p:nvSpPr>
        <p:spPr>
          <a:xfrm>
            <a:off x="2351871" y="5756310"/>
            <a:ext cx="4493539" cy="461665"/>
          </a:xfrm>
          <a:prstGeom prst="rect">
            <a:avLst/>
          </a:prstGeom>
          <a:noFill/>
        </p:spPr>
        <p:txBody>
          <a:bodyPr wrap="none" rtlCol="0">
            <a:spAutoFit/>
          </a:bodyPr>
          <a:lstStyle/>
          <a:p>
            <a:pPr algn="ctr"/>
            <a:r>
              <a:rPr kumimoji="1" lang="ja-JP" altLang="en-US" sz="2400" dirty="0" smtClean="0">
                <a:latin typeface="メイリオ" pitchFamily="50" charset="-128"/>
                <a:ea typeface="メイリオ" pitchFamily="50" charset="-128"/>
                <a:cs typeface="メイリオ" pitchFamily="50" charset="-128"/>
              </a:rPr>
              <a:t>キワであるほど</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変更率</a:t>
            </a:r>
            <a:r>
              <a:rPr lang="ja-JP" altLang="en-US" sz="2400" dirty="0" smtClean="0">
                <a:latin typeface="メイリオ" pitchFamily="50" charset="-128"/>
                <a:ea typeface="メイリオ" pitchFamily="50" charset="-128"/>
                <a:cs typeface="メイリオ" pitchFamily="50" charset="-128"/>
              </a:rPr>
              <a:t>が高い</a:t>
            </a:r>
            <a:endParaRPr kumimoji="1" lang="ja-JP" altLang="en-US" sz="24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4. </a:t>
            </a:r>
            <a:r>
              <a:rPr lang="ja-JP" altLang="en-US" sz="2800" dirty="0" smtClean="0">
                <a:latin typeface="Segoe UI" pitchFamily="34" charset="0"/>
                <a:ea typeface="メイリオ" pitchFamily="50" charset="-128"/>
              </a:rPr>
              <a:t>仮説２（えん下「できない」）の検証①</a:t>
            </a:r>
          </a:p>
        </p:txBody>
      </p:sp>
      <p:sp>
        <p:nvSpPr>
          <p:cNvPr id="21" name="テキスト ボックス 20"/>
          <p:cNvSpPr txBox="1"/>
          <p:nvPr/>
        </p:nvSpPr>
        <p:spPr>
          <a:xfrm>
            <a:off x="506650" y="2004363"/>
            <a:ext cx="2679242" cy="3527119"/>
          </a:xfrm>
          <a:prstGeom prst="rect">
            <a:avLst/>
          </a:prstGeom>
          <a:solidFill>
            <a:schemeClr val="bg1"/>
          </a:solidFill>
          <a:ln w="28575">
            <a:solidFill>
              <a:srgbClr val="FFC000"/>
            </a:solidFill>
          </a:ln>
        </p:spPr>
        <p:txBody>
          <a:bodyPr wrap="square" rtlCol="0">
            <a:spAutoFit/>
          </a:bodyPr>
          <a:lstStyle/>
          <a:p>
            <a:pPr marL="180000" indent="-180000" algn="ctr">
              <a:lnSpc>
                <a:spcPct val="120000"/>
              </a:lnSpc>
            </a:pPr>
            <a:r>
              <a:rPr lang="ja-JP" altLang="en-US" sz="2400" b="1" dirty="0" smtClean="0">
                <a:latin typeface="Segoe UI" pitchFamily="34" charset="0"/>
                <a:ea typeface="メイリオ" pitchFamily="50" charset="-128"/>
                <a:cs typeface="メイリオ" pitchFamily="50" charset="-128"/>
              </a:rPr>
              <a:t>えん下</a:t>
            </a:r>
            <a:endParaRPr lang="en-US" altLang="ja-JP" sz="2400" b="1"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sz="2400" b="1" dirty="0" smtClean="0">
                <a:latin typeface="Segoe UI" pitchFamily="34" charset="0"/>
                <a:ea typeface="メイリオ" pitchFamily="50" charset="-128"/>
                <a:cs typeface="メイリオ" pitchFamily="50" charset="-128"/>
              </a:rPr>
              <a:t>「できない」</a:t>
            </a:r>
            <a:endParaRPr lang="en-US" altLang="ja-JP" sz="2400" b="1"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を選択したケースの</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重度変更率</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要介護２　</a:t>
            </a:r>
            <a:r>
              <a:rPr lang="en-US" altLang="ja-JP" sz="2800" b="1" dirty="0" smtClean="0">
                <a:solidFill>
                  <a:schemeClr val="tx1">
                    <a:lumMod val="65000"/>
                    <a:lumOff val="35000"/>
                  </a:schemeClr>
                </a:solidFill>
                <a:latin typeface="Segoe UI" pitchFamily="34" charset="0"/>
                <a:ea typeface="メイリオ" pitchFamily="50" charset="-128"/>
                <a:cs typeface="メイリオ" pitchFamily="50" charset="-128"/>
              </a:rPr>
              <a:t>13.0</a:t>
            </a:r>
            <a:r>
              <a:rPr lang="en-US" altLang="ja-JP" sz="2400"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要介護３　</a:t>
            </a:r>
            <a:r>
              <a:rPr lang="en-US" altLang="ja-JP" sz="2800" b="1" dirty="0" smtClean="0">
                <a:solidFill>
                  <a:schemeClr val="tx1">
                    <a:lumMod val="65000"/>
                    <a:lumOff val="35000"/>
                  </a:schemeClr>
                </a:solidFill>
                <a:latin typeface="Segoe UI" pitchFamily="34" charset="0"/>
                <a:ea typeface="メイリオ" pitchFamily="50" charset="-128"/>
                <a:cs typeface="メイリオ" pitchFamily="50" charset="-128"/>
              </a:rPr>
              <a:t>27.8</a:t>
            </a:r>
            <a:r>
              <a:rPr lang="en-US" altLang="ja-JP"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要介護４　</a:t>
            </a:r>
            <a:r>
              <a:rPr lang="en-US" altLang="ja-JP" sz="2800" b="1" dirty="0" smtClean="0">
                <a:solidFill>
                  <a:srgbClr val="C00000"/>
                </a:solidFill>
                <a:latin typeface="Segoe UI" pitchFamily="34" charset="0"/>
                <a:ea typeface="メイリオ" pitchFamily="50" charset="-128"/>
                <a:cs typeface="メイリオ" pitchFamily="50" charset="-128"/>
              </a:rPr>
              <a:t>48.8</a:t>
            </a:r>
            <a:r>
              <a:rPr lang="en-US" altLang="ja-JP"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p>
        </p:txBody>
      </p:sp>
      <p:sp>
        <p:nvSpPr>
          <p:cNvPr id="10" name="テキスト ボックス 9"/>
          <p:cNvSpPr txBox="1"/>
          <p:nvPr/>
        </p:nvSpPr>
        <p:spPr>
          <a:xfrm>
            <a:off x="3948808" y="3147736"/>
            <a:ext cx="1415772" cy="1569660"/>
          </a:xfrm>
          <a:prstGeom prst="rect">
            <a:avLst/>
          </a:prstGeom>
          <a:noFill/>
        </p:spPr>
        <p:txBody>
          <a:bodyPr wrap="none" rtlCol="0" anchor="ctr" anchorCtr="1">
            <a:spAutoFit/>
          </a:bodyPr>
          <a:lstStyle/>
          <a:p>
            <a:pPr algn="ctr"/>
            <a:r>
              <a:rPr lang="ja-JP" altLang="en-US" sz="9600" b="1" dirty="0" smtClean="0">
                <a:solidFill>
                  <a:schemeClr val="tx1">
                    <a:lumMod val="65000"/>
                    <a:lumOff val="35000"/>
                  </a:schemeClr>
                </a:solidFill>
                <a:latin typeface="メイリオ" pitchFamily="50" charset="-128"/>
                <a:ea typeface="メイリオ" pitchFamily="50" charset="-128"/>
                <a:cs typeface="メイリオ" pitchFamily="50" charset="-128"/>
              </a:rPr>
              <a:t>＞</a:t>
            </a:r>
            <a:endParaRPr kumimoji="1" lang="ja-JP" altLang="en-US" sz="96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3265870" y="3557102"/>
            <a:ext cx="836732" cy="476071"/>
          </a:xfrm>
          <a:prstGeom prst="ellipse">
            <a:avLst/>
          </a:prstGeom>
          <a:solidFill>
            <a:schemeClr val="bg2">
              <a:lumMod val="90000"/>
            </a:schemeClr>
          </a:solidFill>
        </p:spPr>
        <p:txBody>
          <a:bodyPr wrap="none" rtlCol="0">
            <a:spAutoFit/>
          </a:bodyPr>
          <a:lstStyle/>
          <a:p>
            <a:pPr algn="ctr"/>
            <a:r>
              <a:rPr lang="ja-JP" altLang="en-US" sz="1600" b="1" dirty="0" smtClean="0">
                <a:solidFill>
                  <a:schemeClr val="bg1"/>
                </a:solidFill>
                <a:latin typeface="メイリオ" pitchFamily="50" charset="-128"/>
                <a:ea typeface="メイリオ" pitchFamily="50" charset="-128"/>
                <a:cs typeface="メイリオ" pitchFamily="50" charset="-128"/>
              </a:rPr>
              <a:t>高い</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5029356" y="3557102"/>
            <a:ext cx="836732" cy="476071"/>
          </a:xfrm>
          <a:prstGeom prst="ellipse">
            <a:avLst/>
          </a:prstGeom>
          <a:solidFill>
            <a:schemeClr val="bg2">
              <a:lumMod val="90000"/>
            </a:schemeClr>
          </a:solidFill>
        </p:spPr>
        <p:txBody>
          <a:bodyPr wrap="none" rtlCol="0">
            <a:spAutoFit/>
          </a:bodyPr>
          <a:lstStyle/>
          <a:p>
            <a:pPr algn="ctr"/>
            <a:r>
              <a:rPr lang="ja-JP" altLang="en-US" sz="1600" b="1" dirty="0" smtClean="0">
                <a:solidFill>
                  <a:schemeClr val="bg1"/>
                </a:solidFill>
                <a:latin typeface="メイリオ" pitchFamily="50" charset="-128"/>
                <a:ea typeface="メイリオ" pitchFamily="50" charset="-128"/>
                <a:cs typeface="メイリオ" pitchFamily="50" charset="-128"/>
              </a:rPr>
              <a:t>低い</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956757" y="2004363"/>
            <a:ext cx="2679242" cy="3527119"/>
          </a:xfrm>
          <a:prstGeom prst="rect">
            <a:avLst/>
          </a:prstGeom>
          <a:solidFill>
            <a:schemeClr val="bg1"/>
          </a:solidFill>
          <a:ln w="28575">
            <a:solidFill>
              <a:srgbClr val="92D050"/>
            </a:solidFill>
          </a:ln>
        </p:spPr>
        <p:txBody>
          <a:bodyPr wrap="square" rtlCol="0">
            <a:spAutoFit/>
          </a:bodyPr>
          <a:lstStyle/>
          <a:p>
            <a:pPr marL="180000" indent="-180000" algn="ctr">
              <a:lnSpc>
                <a:spcPct val="120000"/>
              </a:lnSpc>
            </a:pPr>
            <a:r>
              <a:rPr lang="ja-JP" altLang="en-US" sz="2400" b="1" dirty="0" smtClean="0">
                <a:latin typeface="Segoe UI" pitchFamily="34" charset="0"/>
                <a:ea typeface="メイリオ" pitchFamily="50" charset="-128"/>
                <a:cs typeface="メイリオ" pitchFamily="50" charset="-128"/>
              </a:rPr>
              <a:t>えん下</a:t>
            </a:r>
            <a:endParaRPr lang="en-US" altLang="ja-JP" sz="2400" b="1"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sz="2400" b="1" dirty="0" smtClean="0">
                <a:latin typeface="Segoe UI" pitchFamily="34" charset="0"/>
                <a:ea typeface="メイリオ" pitchFamily="50" charset="-128"/>
                <a:cs typeface="メイリオ" pitchFamily="50" charset="-128"/>
              </a:rPr>
              <a:t>「できない」以外</a:t>
            </a:r>
            <a:endParaRPr lang="en-US" altLang="ja-JP" sz="2400" b="1"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を選択したケースの</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重度変更率</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要介護２　 </a:t>
            </a:r>
            <a:r>
              <a:rPr lang="en-US" altLang="ja-JP" sz="2800" b="1" dirty="0" smtClean="0">
                <a:solidFill>
                  <a:schemeClr val="tx1">
                    <a:lumMod val="65000"/>
                    <a:lumOff val="35000"/>
                  </a:schemeClr>
                </a:solidFill>
                <a:latin typeface="Segoe UI" pitchFamily="34" charset="0"/>
                <a:ea typeface="メイリオ" pitchFamily="50" charset="-128"/>
                <a:cs typeface="メイリオ" pitchFamily="50" charset="-128"/>
              </a:rPr>
              <a:t>7.5</a:t>
            </a:r>
            <a:r>
              <a:rPr lang="en-US" altLang="ja-JP" sz="2400" b="1"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要介護３　</a:t>
            </a:r>
            <a:r>
              <a:rPr lang="en-US" altLang="ja-JP" sz="2800" b="1" dirty="0" smtClean="0">
                <a:solidFill>
                  <a:schemeClr val="tx1">
                    <a:lumMod val="65000"/>
                    <a:lumOff val="35000"/>
                  </a:schemeClr>
                </a:solidFill>
                <a:latin typeface="Segoe UI" pitchFamily="34" charset="0"/>
                <a:ea typeface="メイリオ" pitchFamily="50" charset="-128"/>
                <a:cs typeface="メイリオ" pitchFamily="50" charset="-128"/>
              </a:rPr>
              <a:t>10.2</a:t>
            </a:r>
            <a:r>
              <a:rPr lang="en-US" altLang="ja-JP"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endParaRPr lang="en-US" altLang="ja-JP" dirty="0" smtClean="0">
              <a:latin typeface="Segoe UI" pitchFamily="34" charset="0"/>
              <a:ea typeface="メイリオ" pitchFamily="50" charset="-128"/>
              <a:cs typeface="メイリオ" pitchFamily="50" charset="-128"/>
            </a:endParaRPr>
          </a:p>
          <a:p>
            <a:pPr marL="180000" indent="-180000" algn="ctr">
              <a:lnSpc>
                <a:spcPct val="120000"/>
              </a:lnSpc>
            </a:pPr>
            <a:r>
              <a:rPr lang="ja-JP" altLang="en-US" dirty="0" smtClean="0">
                <a:latin typeface="Segoe UI" pitchFamily="34" charset="0"/>
                <a:ea typeface="メイリオ" pitchFamily="50" charset="-128"/>
                <a:cs typeface="メイリオ" pitchFamily="50" charset="-128"/>
              </a:rPr>
              <a:t>要介護４　</a:t>
            </a:r>
            <a:r>
              <a:rPr lang="ja-JP" altLang="en-US" sz="2400" b="1" dirty="0" smtClean="0">
                <a:latin typeface="Segoe UI" pitchFamily="34" charset="0"/>
                <a:ea typeface="メイリオ" pitchFamily="50" charset="-128"/>
                <a:cs typeface="メイリオ" pitchFamily="50" charset="-128"/>
              </a:rPr>
              <a:t> </a:t>
            </a:r>
            <a:r>
              <a:rPr lang="en-US" altLang="ja-JP" sz="2800" b="1" dirty="0" smtClean="0">
                <a:solidFill>
                  <a:srgbClr val="C00000"/>
                </a:solidFill>
                <a:latin typeface="Segoe UI" pitchFamily="34" charset="0"/>
                <a:ea typeface="メイリオ" pitchFamily="50" charset="-128"/>
                <a:cs typeface="メイリオ" pitchFamily="50" charset="-128"/>
              </a:rPr>
              <a:t>5.9</a:t>
            </a:r>
            <a:r>
              <a:rPr lang="en-US" altLang="ja-JP" sz="2400" b="1" dirty="0" smtClean="0">
                <a:latin typeface="Segoe UI" pitchFamily="34" charset="0"/>
                <a:ea typeface="メイリオ" pitchFamily="50" charset="-128"/>
                <a:cs typeface="メイリオ" pitchFamily="50" charset="-128"/>
              </a:rPr>
              <a:t> </a:t>
            </a:r>
            <a:r>
              <a:rPr lang="ja-JP" altLang="en-US" dirty="0" smtClean="0">
                <a:latin typeface="Segoe UI" pitchFamily="34" charset="0"/>
                <a:ea typeface="メイリオ" pitchFamily="50" charset="-128"/>
                <a:cs typeface="メイリオ" pitchFamily="50" charset="-128"/>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5. </a:t>
            </a:r>
            <a:r>
              <a:rPr lang="ja-JP" altLang="en-US" sz="2800" dirty="0" smtClean="0">
                <a:latin typeface="Segoe UI" pitchFamily="34" charset="0"/>
                <a:ea typeface="メイリオ" pitchFamily="50" charset="-128"/>
              </a:rPr>
              <a:t>仮説２（えん下「できない」）の検証②</a:t>
            </a:r>
          </a:p>
        </p:txBody>
      </p:sp>
      <p:pic>
        <p:nvPicPr>
          <p:cNvPr id="3074" name="Picture 2"/>
          <p:cNvPicPr>
            <a:picLocks noChangeAspect="1" noChangeArrowheads="1"/>
          </p:cNvPicPr>
          <p:nvPr/>
        </p:nvPicPr>
        <p:blipFill>
          <a:blip r:embed="rId3" cstate="print"/>
          <a:srcRect/>
          <a:stretch>
            <a:fillRect/>
          </a:stretch>
        </p:blipFill>
        <p:spPr bwMode="auto">
          <a:xfrm>
            <a:off x="284394" y="1436587"/>
            <a:ext cx="8673308" cy="3989183"/>
          </a:xfrm>
          <a:prstGeom prst="rect">
            <a:avLst/>
          </a:prstGeom>
          <a:noFill/>
          <a:ln w="9525">
            <a:noFill/>
            <a:miter lim="800000"/>
            <a:headEnd/>
            <a:tailEnd/>
          </a:ln>
          <a:effectLst/>
        </p:spPr>
      </p:pic>
      <p:sp>
        <p:nvSpPr>
          <p:cNvPr id="9" name="テキスト ボックス 8"/>
          <p:cNvSpPr txBox="1"/>
          <p:nvPr/>
        </p:nvSpPr>
        <p:spPr>
          <a:xfrm>
            <a:off x="1428547" y="5538600"/>
            <a:ext cx="6340197" cy="830997"/>
          </a:xfrm>
          <a:prstGeom prst="rect">
            <a:avLst/>
          </a:prstGeom>
          <a:noFill/>
        </p:spPr>
        <p:txBody>
          <a:bodyPr wrap="none" rtlCol="0">
            <a:spAutoFit/>
          </a:bodyPr>
          <a:lstStyle/>
          <a:p>
            <a:pPr algn="ctr"/>
            <a:r>
              <a:rPr lang="ja-JP" altLang="en-US" sz="2400" dirty="0" smtClean="0">
                <a:latin typeface="メイリオ" pitchFamily="50" charset="-128"/>
                <a:ea typeface="メイリオ" pitchFamily="50" charset="-128"/>
                <a:cs typeface="メイリオ" pitchFamily="50" charset="-128"/>
              </a:rPr>
              <a:t>えん下「できない」を除くと、</a:t>
            </a:r>
            <a:endParaRPr lang="en-US" altLang="ja-JP" sz="2400" dirty="0" smtClean="0">
              <a:latin typeface="メイリオ" pitchFamily="50" charset="-128"/>
              <a:ea typeface="メイリオ" pitchFamily="50" charset="-128"/>
              <a:cs typeface="メイリオ" pitchFamily="50" charset="-128"/>
            </a:endParaRPr>
          </a:p>
          <a:p>
            <a:pPr algn="ctr"/>
            <a:r>
              <a:rPr lang="ja-JP" altLang="en-US" sz="2400" dirty="0" smtClean="0">
                <a:latin typeface="メイリオ" pitchFamily="50" charset="-128"/>
                <a:ea typeface="メイリオ" pitchFamily="50" charset="-128"/>
                <a:cs typeface="メイリオ" pitchFamily="50" charset="-128"/>
              </a:rPr>
              <a:t>要介護４も</a:t>
            </a:r>
            <a:r>
              <a:rPr kumimoji="1" lang="ja-JP" altLang="en-US" sz="2400" dirty="0" smtClean="0">
                <a:latin typeface="メイリオ" pitchFamily="50" charset="-128"/>
                <a:ea typeface="メイリオ" pitchFamily="50" charset="-128"/>
                <a:cs typeface="メイリオ" pitchFamily="50" charset="-128"/>
              </a:rPr>
              <a:t>キワであるほど変更率</a:t>
            </a:r>
            <a:r>
              <a:rPr lang="ja-JP" altLang="en-US" sz="2400" dirty="0" smtClean="0">
                <a:latin typeface="メイリオ" pitchFamily="50" charset="-128"/>
                <a:ea typeface="メイリオ" pitchFamily="50" charset="-128"/>
                <a:cs typeface="メイリオ" pitchFamily="50" charset="-128"/>
              </a:rPr>
              <a:t>が高くなる</a:t>
            </a:r>
            <a:endParaRPr kumimoji="1" lang="ja-JP" altLang="en-US" sz="24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latin typeface="Segoe UI" pitchFamily="34" charset="0"/>
                <a:ea typeface="メイリオ" pitchFamily="50" charset="-128"/>
              </a:rPr>
              <a:t/>
            </a:r>
            <a:br>
              <a:rPr lang="en-US" altLang="ja-JP" sz="2800" dirty="0" smtClean="0">
                <a:latin typeface="Segoe UI" pitchFamily="34" charset="0"/>
                <a:ea typeface="メイリオ" pitchFamily="50" charset="-128"/>
              </a:rPr>
            </a:br>
            <a:r>
              <a:rPr lang="en-US" altLang="ja-JP" sz="2800" dirty="0" smtClean="0">
                <a:latin typeface="Segoe UI" pitchFamily="34" charset="0"/>
                <a:ea typeface="メイリオ" pitchFamily="50" charset="-128"/>
              </a:rPr>
              <a:t>6. </a:t>
            </a:r>
            <a:r>
              <a:rPr lang="ja-JP" altLang="en-US" sz="2800" dirty="0" smtClean="0">
                <a:latin typeface="Segoe UI" pitchFamily="34" charset="0"/>
                <a:ea typeface="メイリオ" pitchFamily="50" charset="-128"/>
              </a:rPr>
              <a:t>仮説３（前回から重度化／軽度化）の検証</a:t>
            </a:r>
          </a:p>
        </p:txBody>
      </p:sp>
      <p:sp>
        <p:nvSpPr>
          <p:cNvPr id="21" name="テキスト ボックス 20"/>
          <p:cNvSpPr txBox="1"/>
          <p:nvPr/>
        </p:nvSpPr>
        <p:spPr>
          <a:xfrm>
            <a:off x="230881" y="1630621"/>
            <a:ext cx="3255515" cy="1828193"/>
          </a:xfrm>
          <a:prstGeom prst="rect">
            <a:avLst/>
          </a:prstGeom>
          <a:solidFill>
            <a:schemeClr val="bg1"/>
          </a:solidFill>
          <a:ln w="28575">
            <a:solidFill>
              <a:srgbClr val="FFC000"/>
            </a:solidFill>
          </a:ln>
        </p:spPr>
        <p:txBody>
          <a:bodyPr wrap="square" rtlCol="0">
            <a:spAutoFit/>
          </a:bodyPr>
          <a:lstStyle/>
          <a:p>
            <a:pPr marL="180000" indent="-180000" algn="ctr">
              <a:lnSpc>
                <a:spcPct val="120000"/>
              </a:lnSpc>
            </a:pPr>
            <a:r>
              <a:rPr lang="ja-JP" altLang="en-US" sz="2400" b="1" dirty="0" smtClean="0">
                <a:latin typeface="メイリオ" pitchFamily="50" charset="-128"/>
                <a:ea typeface="メイリオ" pitchFamily="50" charset="-128"/>
                <a:cs typeface="メイリオ" pitchFamily="50" charset="-128"/>
              </a:rPr>
              <a:t>前回二次→今回一次が軽度化</a:t>
            </a:r>
            <a:r>
              <a:rPr lang="ja-JP" altLang="en-US" dirty="0" smtClean="0">
                <a:latin typeface="メイリオ" pitchFamily="50" charset="-128"/>
                <a:ea typeface="メイリオ" pitchFamily="50" charset="-128"/>
                <a:cs typeface="メイリオ" pitchFamily="50" charset="-128"/>
              </a:rPr>
              <a:t>したケースの</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en-US" altLang="ja-JP" sz="2800" b="1" dirty="0" smtClean="0">
                <a:latin typeface="Segoe UI" pitchFamily="34" charset="0"/>
                <a:ea typeface="メイリオ" pitchFamily="50" charset="-128"/>
                <a:cs typeface="メイリオ" pitchFamily="50" charset="-128"/>
              </a:rPr>
              <a:t>45.5</a:t>
            </a:r>
            <a:r>
              <a:rPr lang="ja-JP" altLang="en-US" dirty="0" smtClean="0">
                <a:latin typeface="メイリオ" pitchFamily="50" charset="-128"/>
                <a:ea typeface="メイリオ" pitchFamily="50" charset="-128"/>
                <a:cs typeface="メイリオ" pitchFamily="50" charset="-128"/>
              </a:rPr>
              <a:t>％</a:t>
            </a:r>
          </a:p>
        </p:txBody>
      </p:sp>
      <p:sp>
        <p:nvSpPr>
          <p:cNvPr id="5" name="テキスト ボックス 4"/>
          <p:cNvSpPr txBox="1"/>
          <p:nvPr/>
        </p:nvSpPr>
        <p:spPr>
          <a:xfrm>
            <a:off x="5948234" y="1741421"/>
            <a:ext cx="2919986" cy="1606594"/>
          </a:xfrm>
          <a:prstGeom prst="rect">
            <a:avLst/>
          </a:prstGeom>
          <a:solidFill>
            <a:schemeClr val="bg1"/>
          </a:solidFill>
          <a:ln w="28575">
            <a:solidFill>
              <a:srgbClr val="99CC00"/>
            </a:solidFill>
          </a:ln>
        </p:spPr>
        <p:txBody>
          <a:bodyPr wrap="square" rtlCol="0">
            <a:spAutoFit/>
          </a:bodyPr>
          <a:lstStyle/>
          <a:p>
            <a:pPr marL="180000" indent="-180000" algn="ctr">
              <a:lnSpc>
                <a:spcPct val="120000"/>
              </a:lnSpc>
            </a:pPr>
            <a:r>
              <a:rPr lang="ja-JP" altLang="en-US" spc="-150" dirty="0" smtClean="0">
                <a:latin typeface="メイリオ" pitchFamily="50" charset="-128"/>
                <a:ea typeface="メイリオ" pitchFamily="50" charset="-128"/>
                <a:cs typeface="メイリオ" pitchFamily="50" charset="-128"/>
              </a:rPr>
              <a:t>その他（重度化／変化なし）</a:t>
            </a:r>
            <a:endParaRPr lang="en-US" altLang="ja-JP" spc="-15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のケースの</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重度変更率</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en-US" altLang="ja-JP" sz="2800" b="1" dirty="0" smtClean="0">
                <a:latin typeface="Segoe UI" pitchFamily="34" charset="0"/>
                <a:ea typeface="メイリオ" pitchFamily="50" charset="-128"/>
                <a:cs typeface="メイリオ" pitchFamily="50" charset="-128"/>
              </a:rPr>
              <a:t>2.8</a:t>
            </a:r>
            <a:r>
              <a:rPr lang="ja-JP" altLang="en-US" dirty="0" smtClean="0">
                <a:latin typeface="メイリオ" pitchFamily="50" charset="-128"/>
                <a:ea typeface="メイリオ" pitchFamily="50" charset="-128"/>
                <a:cs typeface="メイリオ" pitchFamily="50" charset="-128"/>
              </a:rPr>
              <a:t>％</a:t>
            </a:r>
          </a:p>
        </p:txBody>
      </p:sp>
      <p:sp>
        <p:nvSpPr>
          <p:cNvPr id="17" name="テキスト ボックス 16"/>
          <p:cNvSpPr txBox="1"/>
          <p:nvPr/>
        </p:nvSpPr>
        <p:spPr>
          <a:xfrm>
            <a:off x="230881" y="4061759"/>
            <a:ext cx="3255515" cy="1828193"/>
          </a:xfrm>
          <a:prstGeom prst="rect">
            <a:avLst/>
          </a:prstGeom>
          <a:solidFill>
            <a:schemeClr val="bg1"/>
          </a:solidFill>
          <a:ln w="28575">
            <a:solidFill>
              <a:srgbClr val="FFC000"/>
            </a:solidFill>
          </a:ln>
        </p:spPr>
        <p:txBody>
          <a:bodyPr wrap="square" rtlCol="0">
            <a:spAutoFit/>
          </a:bodyPr>
          <a:lstStyle/>
          <a:p>
            <a:pPr marL="180000" indent="-180000" algn="ctr">
              <a:lnSpc>
                <a:spcPct val="120000"/>
              </a:lnSpc>
            </a:pPr>
            <a:r>
              <a:rPr lang="ja-JP" altLang="en-US" sz="2400" b="1" dirty="0" smtClean="0">
                <a:latin typeface="メイリオ" pitchFamily="50" charset="-128"/>
                <a:ea typeface="メイリオ" pitchFamily="50" charset="-128"/>
                <a:cs typeface="メイリオ" pitchFamily="50" charset="-128"/>
              </a:rPr>
              <a:t>前回二次→今回一次が重度化</a:t>
            </a:r>
            <a:r>
              <a:rPr lang="ja-JP" altLang="en-US" dirty="0" smtClean="0">
                <a:latin typeface="メイリオ" pitchFamily="50" charset="-128"/>
                <a:ea typeface="メイリオ" pitchFamily="50" charset="-128"/>
                <a:cs typeface="メイリオ" pitchFamily="50" charset="-128"/>
              </a:rPr>
              <a:t>したケースの</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en-US" altLang="ja-JP" sz="2800" b="1" dirty="0" smtClean="0">
                <a:latin typeface="Segoe UI" pitchFamily="34" charset="0"/>
                <a:ea typeface="メイリオ" pitchFamily="50" charset="-128"/>
                <a:cs typeface="メイリオ" pitchFamily="50" charset="-128"/>
              </a:rPr>
              <a:t>12.6</a:t>
            </a:r>
            <a:r>
              <a:rPr lang="ja-JP" altLang="en-US" dirty="0" smtClean="0">
                <a:latin typeface="メイリオ" pitchFamily="50" charset="-128"/>
                <a:ea typeface="メイリオ" pitchFamily="50" charset="-128"/>
                <a:cs typeface="メイリオ" pitchFamily="50" charset="-128"/>
              </a:rPr>
              <a:t>％</a:t>
            </a:r>
          </a:p>
        </p:txBody>
      </p:sp>
      <p:sp>
        <p:nvSpPr>
          <p:cNvPr id="18" name="テキスト ボックス 17"/>
          <p:cNvSpPr txBox="1"/>
          <p:nvPr/>
        </p:nvSpPr>
        <p:spPr>
          <a:xfrm>
            <a:off x="5948234" y="4172559"/>
            <a:ext cx="2919986" cy="1606594"/>
          </a:xfrm>
          <a:prstGeom prst="rect">
            <a:avLst/>
          </a:prstGeom>
          <a:solidFill>
            <a:schemeClr val="bg1"/>
          </a:solidFill>
          <a:ln w="28575">
            <a:solidFill>
              <a:srgbClr val="99CC00"/>
            </a:solidFill>
          </a:ln>
        </p:spPr>
        <p:txBody>
          <a:bodyPr wrap="square" rtlCol="0">
            <a:spAutoFit/>
          </a:bodyPr>
          <a:lstStyle/>
          <a:p>
            <a:pPr marL="180000" indent="-180000" algn="ctr">
              <a:lnSpc>
                <a:spcPct val="120000"/>
              </a:lnSpc>
            </a:pPr>
            <a:r>
              <a:rPr lang="ja-JP" altLang="en-US" spc="-150" dirty="0" smtClean="0">
                <a:latin typeface="メイリオ" pitchFamily="50" charset="-128"/>
                <a:ea typeface="メイリオ" pitchFamily="50" charset="-128"/>
                <a:cs typeface="メイリオ" pitchFamily="50" charset="-128"/>
              </a:rPr>
              <a:t>その他（軽度化／変化なし）</a:t>
            </a:r>
            <a:endParaRPr lang="en-US" altLang="ja-JP" spc="-150"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のケースの</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ja-JP" altLang="en-US" dirty="0" smtClean="0">
                <a:latin typeface="メイリオ" pitchFamily="50" charset="-128"/>
                <a:ea typeface="メイリオ" pitchFamily="50" charset="-128"/>
                <a:cs typeface="メイリオ" pitchFamily="50" charset="-128"/>
              </a:rPr>
              <a:t>軽度変更率</a:t>
            </a:r>
            <a:endParaRPr lang="en-US" altLang="ja-JP" dirty="0" smtClean="0">
              <a:latin typeface="メイリオ" pitchFamily="50" charset="-128"/>
              <a:ea typeface="メイリオ" pitchFamily="50" charset="-128"/>
              <a:cs typeface="メイリオ" pitchFamily="50" charset="-128"/>
            </a:endParaRPr>
          </a:p>
          <a:p>
            <a:pPr marL="180000" indent="-180000" algn="ctr">
              <a:lnSpc>
                <a:spcPct val="120000"/>
              </a:lnSpc>
            </a:pPr>
            <a:r>
              <a:rPr lang="en-US" altLang="ja-JP" sz="2800" b="1" dirty="0" smtClean="0">
                <a:latin typeface="Segoe UI" pitchFamily="34" charset="0"/>
                <a:ea typeface="メイリオ" pitchFamily="50" charset="-128"/>
                <a:cs typeface="メイリオ" pitchFamily="50" charset="-128"/>
              </a:rPr>
              <a:t>0.3</a:t>
            </a:r>
            <a:r>
              <a:rPr lang="ja-JP" altLang="en-US" dirty="0" smtClean="0">
                <a:latin typeface="メイリオ" pitchFamily="50" charset="-128"/>
                <a:ea typeface="メイリオ" pitchFamily="50" charset="-128"/>
                <a:cs typeface="メイリオ" pitchFamily="50" charset="-128"/>
              </a:rPr>
              <a:t>％</a:t>
            </a:r>
          </a:p>
        </p:txBody>
      </p:sp>
      <p:sp>
        <p:nvSpPr>
          <p:cNvPr id="23" name="テキスト ボックス 22"/>
          <p:cNvSpPr txBox="1"/>
          <p:nvPr/>
        </p:nvSpPr>
        <p:spPr>
          <a:xfrm>
            <a:off x="4152998" y="2022642"/>
            <a:ext cx="1210588" cy="1323439"/>
          </a:xfrm>
          <a:prstGeom prst="rect">
            <a:avLst/>
          </a:prstGeom>
          <a:noFill/>
        </p:spPr>
        <p:txBody>
          <a:bodyPr wrap="none" rtlCol="0" anchor="ctr" anchorCtr="1">
            <a:spAutoFit/>
          </a:bodyPr>
          <a:lstStyle/>
          <a:p>
            <a:pPr algn="ctr"/>
            <a:r>
              <a:rPr lang="ja-JP" altLang="en-US" sz="8000" b="1" dirty="0" smtClean="0">
                <a:solidFill>
                  <a:schemeClr val="tx1">
                    <a:lumMod val="65000"/>
                    <a:lumOff val="35000"/>
                  </a:schemeClr>
                </a:solidFill>
                <a:latin typeface="メイリオ" pitchFamily="50" charset="-128"/>
                <a:ea typeface="メイリオ" pitchFamily="50" charset="-128"/>
                <a:cs typeface="メイリオ" pitchFamily="50" charset="-128"/>
              </a:rPr>
              <a:t>＞</a:t>
            </a:r>
            <a:endParaRPr kumimoji="1" lang="ja-JP" altLang="en-US" sz="80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548674" y="2342319"/>
            <a:ext cx="764600" cy="432792"/>
          </a:xfrm>
          <a:prstGeom prst="ellipse">
            <a:avLst/>
          </a:prstGeom>
          <a:solidFill>
            <a:schemeClr val="bg2">
              <a:lumMod val="90000"/>
            </a:schemeClr>
          </a:solidFill>
        </p:spPr>
        <p:txBody>
          <a:bodyPr wrap="none" rtlCol="0">
            <a:spAutoFit/>
          </a:bodyP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高い</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5094450" y="2327805"/>
            <a:ext cx="764600" cy="432792"/>
          </a:xfrm>
          <a:prstGeom prst="ellipse">
            <a:avLst/>
          </a:prstGeom>
          <a:solidFill>
            <a:schemeClr val="bg2">
              <a:lumMod val="90000"/>
            </a:schemeClr>
          </a:solidFill>
        </p:spPr>
        <p:txBody>
          <a:bodyPr wrap="none" rtlCol="0">
            <a:spAutoFit/>
          </a:bodyP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低い</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174772" y="4453740"/>
            <a:ext cx="1210588" cy="1323439"/>
          </a:xfrm>
          <a:prstGeom prst="rect">
            <a:avLst/>
          </a:prstGeom>
          <a:noFill/>
        </p:spPr>
        <p:txBody>
          <a:bodyPr wrap="none" rtlCol="0" anchor="ctr" anchorCtr="1">
            <a:spAutoFit/>
          </a:bodyPr>
          <a:lstStyle/>
          <a:p>
            <a:pPr algn="ctr"/>
            <a:r>
              <a:rPr lang="ja-JP" altLang="en-US" sz="8000" b="1" dirty="0" smtClean="0">
                <a:solidFill>
                  <a:schemeClr val="tx1">
                    <a:lumMod val="65000"/>
                    <a:lumOff val="35000"/>
                  </a:schemeClr>
                </a:solidFill>
                <a:latin typeface="メイリオ" pitchFamily="50" charset="-128"/>
                <a:ea typeface="メイリオ" pitchFamily="50" charset="-128"/>
                <a:cs typeface="メイリオ" pitchFamily="50" charset="-128"/>
              </a:rPr>
              <a:t>＞</a:t>
            </a:r>
            <a:endParaRPr kumimoji="1" lang="ja-JP" altLang="en-US" sz="80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3570448" y="4773417"/>
            <a:ext cx="764600" cy="432792"/>
          </a:xfrm>
          <a:prstGeom prst="ellipse">
            <a:avLst/>
          </a:prstGeom>
          <a:solidFill>
            <a:schemeClr val="bg2">
              <a:lumMod val="90000"/>
            </a:schemeClr>
          </a:solidFill>
        </p:spPr>
        <p:txBody>
          <a:bodyPr wrap="none" rtlCol="0">
            <a:spAutoFit/>
          </a:bodyP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高い</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5116224" y="4758903"/>
            <a:ext cx="764600" cy="432792"/>
          </a:xfrm>
          <a:prstGeom prst="ellipse">
            <a:avLst/>
          </a:prstGeom>
          <a:solidFill>
            <a:schemeClr val="bg2">
              <a:lumMod val="90000"/>
            </a:schemeClr>
          </a:solidFill>
        </p:spPr>
        <p:txBody>
          <a:bodyPr wrap="none" rtlCol="0">
            <a:spAutoFit/>
          </a:bodyP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低い</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08353055-47E5-4B29-BE40-B448AB33681D}">
  <ds:schemaRefs>
    <ds:schemaRef ds:uri="fb02c745-2821-438e-a9f3-36f365a5b5fa"/>
    <ds:schemaRef ds:uri="http://schemas.microsoft.com/office/2006/metadata/properties"/>
    <ds:schemaRef ds:uri="http://www.w3.org/XML/1998/namespace"/>
    <ds:schemaRef ds:uri="8B97BE19-CDDD-400E-817A-CFDD13F7EC12"/>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10359</TotalTime>
  <Words>1246</Words>
  <Application>Microsoft Office PowerPoint</Application>
  <PresentationFormat>画面に合わせる (4:3)</PresentationFormat>
  <Paragraphs>162</Paragraphs>
  <Slides>18</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18</vt:i4>
      </vt:variant>
    </vt:vector>
  </HeadingPairs>
  <TitlesOfParts>
    <vt:vector size="30" baseType="lpstr">
      <vt:lpstr>Arial</vt:lpstr>
      <vt:lpstr>ＭＳ Ｐゴシック</vt:lpstr>
      <vt:lpstr>Segoe UI</vt:lpstr>
      <vt:lpstr>Calibri</vt:lpstr>
      <vt:lpstr>ＭＳ ゴシック</vt:lpstr>
      <vt:lpstr>メイリオ</vt:lpstr>
      <vt:lpstr>HG丸ｺﾞｼｯｸM-PRO</vt:lpstr>
      <vt:lpstr>Times New Roman</vt:lpstr>
      <vt:lpstr>Wingdings</vt:lpstr>
      <vt:lpstr>Verdana</vt:lpstr>
      <vt:lpstr>2_Profile</vt:lpstr>
      <vt:lpstr>5_Office テーマ</vt:lpstr>
      <vt:lpstr>PowerPoint プレゼンテーション</vt:lpstr>
      <vt:lpstr> 0. 調査の実施概要</vt:lpstr>
      <vt:lpstr>PowerPoint プレゼンテーション</vt:lpstr>
      <vt:lpstr> 1. 二次判定の変更率に関する仮説設定</vt:lpstr>
      <vt:lpstr> 2. 仮説１（基準時間のキワ）の検証－重度変更率</vt:lpstr>
      <vt:lpstr> 3. 仮説１（基準時間のキワ）の検証－軽度変更率</vt:lpstr>
      <vt:lpstr> 4. 仮説２（えん下「できない」）の検証①</vt:lpstr>
      <vt:lpstr> 5. 仮説２（えん下「できない」）の検証②</vt:lpstr>
      <vt:lpstr> 6. 仮説３（前回から重度化／軽度化）の検証</vt:lpstr>
      <vt:lpstr> 7. シミュレーションパターン</vt:lpstr>
      <vt:lpstr> 8. シミュレーション結果</vt:lpstr>
      <vt:lpstr>PowerPoint プレゼンテーション</vt:lpstr>
      <vt:lpstr>1. 更新申請の有効期間の上限36カ月に対する考え</vt:lpstr>
      <vt:lpstr>2. 状態安定者の二次判定の手続きの簡素化に対する考え</vt:lpstr>
      <vt:lpstr>3. 二次判定の手続きの簡素化の進め方に関する希望（事務局のみ）</vt:lpstr>
      <vt:lpstr>4. 現在と同様の審査判定を行うべきと考えるケース（審査会のみ）①</vt:lpstr>
      <vt:lpstr>5. 現在と同様の審査判定を行うべきと考えるケース（審査会のみ）②</vt:lpstr>
      <vt:lpstr>6. 二次判定の変更理由になることの多い事項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733</cp:revision>
  <cp:lastPrinted>2015-04-25T05:57:47Z</cp:lastPrinted>
  <dcterms:created xsi:type="dcterms:W3CDTF">2010-10-16T08:07:39Z</dcterms:created>
  <dcterms:modified xsi:type="dcterms:W3CDTF">2017-05-01T05:32:31Z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