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4013" r:id="rId4"/>
  </p:sldMasterIdLst>
  <p:notesMasterIdLst>
    <p:notesMasterId r:id="rId17"/>
  </p:notesMasterIdLst>
  <p:handoutMasterIdLst>
    <p:handoutMasterId r:id="rId18"/>
  </p:handoutMasterIdLst>
  <p:sldIdLst>
    <p:sldId id="698" r:id="rId5"/>
    <p:sldId id="707" r:id="rId6"/>
    <p:sldId id="708" r:id="rId7"/>
    <p:sldId id="709" r:id="rId8"/>
    <p:sldId id="710" r:id="rId9"/>
    <p:sldId id="711" r:id="rId10"/>
    <p:sldId id="712" r:id="rId11"/>
    <p:sldId id="713" r:id="rId12"/>
    <p:sldId id="715" r:id="rId13"/>
    <p:sldId id="716" r:id="rId14"/>
    <p:sldId id="717" r:id="rId15"/>
    <p:sldId id="718" r:id="rId16"/>
  </p:sldIdLst>
  <p:sldSz cx="9144000" cy="6858000" type="screen4x3"/>
  <p:notesSz cx="6807200" cy="9939338"/>
  <p:embeddedFontLst>
    <p:embeddedFont>
      <p:font typeface="Calibri" panose="020F0502020204030204" pitchFamily="34" charset="0"/>
      <p:regular r:id="rId19"/>
      <p:bold r:id="rId20"/>
      <p:italic r:id="rId21"/>
      <p:boldItalic r:id="rId22"/>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FFC2C2"/>
    <a:srgbClr val="66FFFF"/>
    <a:srgbClr val="008000"/>
    <a:srgbClr val="FF00FF"/>
    <a:srgbClr val="1DCAE1"/>
    <a:srgbClr val="FF9900"/>
    <a:srgbClr val="816105"/>
    <a:srgbClr val="FFCCCC"/>
    <a:srgbClr val="70A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49728" autoAdjust="0"/>
    <p:restoredTop sz="96583" autoAdjust="0"/>
  </p:normalViewPr>
  <p:slideViewPr>
    <p:cSldViewPr snapToGrid="0">
      <p:cViewPr>
        <p:scale>
          <a:sx n="80" d="100"/>
          <a:sy n="80" d="100"/>
        </p:scale>
        <p:origin x="-852" y="-144"/>
      </p:cViewPr>
      <p:guideLst>
        <p:guide orient="horz" pos="2160"/>
        <p:guide pos="2880"/>
      </p:guideLst>
    </p:cSldViewPr>
  </p:slideViewPr>
  <p:outlineViewPr>
    <p:cViewPr>
      <p:scale>
        <a:sx n="33" d="100"/>
        <a:sy n="33" d="100"/>
      </p:scale>
      <p:origin x="0" y="20202"/>
    </p:cViewPr>
  </p:outlineViewPr>
  <p:notesTextViewPr>
    <p:cViewPr>
      <p:scale>
        <a:sx n="100" d="100"/>
        <a:sy n="100" d="100"/>
      </p:scale>
      <p:origin x="0" y="0"/>
    </p:cViewPr>
  </p:notesTextViewPr>
  <p:sorterViewPr>
    <p:cViewPr>
      <p:scale>
        <a:sx n="66" d="100"/>
        <a:sy n="66" d="100"/>
      </p:scale>
      <p:origin x="0" y="3900"/>
    </p:cViewPr>
  </p:sorterViewPr>
  <p:notesViewPr>
    <p:cSldViewPr snapToGrid="0">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1" y="9440865"/>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49" y="9440865"/>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a:t>
            </a:fld>
            <a:endParaRPr lang="ja-JP" altLang="en-US"/>
          </a:p>
        </p:txBody>
      </p:sp>
    </p:spTree>
    <p:extLst>
      <p:ext uri="{BB962C8B-B14F-4D97-AF65-F5344CB8AC3E}">
        <p14:creationId xmlns:p14="http://schemas.microsoft.com/office/powerpoint/2010/main" val="288345145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0"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5"/>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49" y="9440865"/>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a:t>
            </a:fld>
            <a:endParaRPr lang="ja-JP" altLang="en-US"/>
          </a:p>
        </p:txBody>
      </p:sp>
    </p:spTree>
    <p:extLst>
      <p:ext uri="{BB962C8B-B14F-4D97-AF65-F5344CB8AC3E}">
        <p14:creationId xmlns:p14="http://schemas.microsoft.com/office/powerpoint/2010/main" val="1710506091"/>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87043"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87044" name="日付プレースホルダ 3"/>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endParaRPr lang="ja-JP" altLang="en-US" smtClean="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6</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7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F93886E-51AB-4DB4-8248-195547A2648F}" type="datetime1">
              <a:rPr lang="ja-JP" altLang="en-US" smtClean="0"/>
              <a:pPr>
                <a:defRPr/>
              </a:pPr>
              <a:t>2016/4/26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DAA44110-15DB-4A53-B3B4-B474FBC63DC1}" type="datetime1">
              <a:rPr lang="ja-JP" altLang="en-US" smtClean="0"/>
              <a:pPr>
                <a:defRPr/>
              </a:pPr>
              <a:t>2016/4/26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9F333B3-7ADB-47C7-AD59-CC7F8924CA3E}" type="datetime1">
              <a:rPr lang="ja-JP" altLang="en-US" smtClean="0"/>
              <a:pPr>
                <a:defRPr/>
              </a:pPr>
              <a:t>2016/4/26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426" y="274658"/>
            <a:ext cx="822916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13706A58-D59F-4E31-862D-9D61BB93CE2D}" type="datetime1">
              <a:rPr lang="ja-JP" altLang="en-US" smtClean="0"/>
              <a:pPr>
                <a:defRPr/>
              </a:pPr>
              <a:t>2016/4/26</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A1055E0-B5CA-4262-89C0-E8429D353326}" type="datetime1">
              <a:rPr lang="ja-JP" altLang="en-US" smtClean="0"/>
              <a:pPr>
                <a:defRPr/>
              </a:pPr>
              <a:t>2016/4/26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5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A334D924-406F-4E30-977A-00439B5B7329}" type="datetime1">
              <a:rPr lang="ja-JP" altLang="en-US" smtClean="0"/>
              <a:pPr>
                <a:defRPr/>
              </a:pPr>
              <a:t>2016/4/26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05814583-3F8C-4E26-B287-38D55C872C0D}" type="datetime1">
              <a:rPr lang="ja-JP" altLang="en-US" smtClean="0"/>
              <a:pPr>
                <a:defRPr/>
              </a:pPr>
              <a:t>2016/4/26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86B0ED8D-7C64-4666-ACBD-6B62F8346E77}" type="datetime1">
              <a:rPr lang="ja-JP" altLang="en-US" smtClean="0"/>
              <a:pPr>
                <a:defRPr/>
              </a:pPr>
              <a:t>2016/4/26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0288B427-3CBB-4FFD-8DA9-026D038C00D7}" type="datetime1">
              <a:rPr lang="ja-JP" altLang="en-US" smtClean="0"/>
              <a:pPr>
                <a:defRPr/>
              </a:pPr>
              <a:t>2016/4/26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07A5620-36BF-4177-AA31-3806B8075409}" type="datetime1">
              <a:rPr lang="ja-JP" altLang="en-US" smtClean="0"/>
              <a:pPr>
                <a:defRPr/>
              </a:pPr>
              <a:t>2016/4/26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4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40"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8CE760EE-849D-4AF1-8FF6-8F9D7505940D}" type="datetime1">
              <a:rPr lang="ja-JP" altLang="en-US" smtClean="0"/>
              <a:pPr>
                <a:defRPr/>
              </a:pPr>
              <a:t>2016/4/26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16A2F1B3-956D-4FE1-91BE-44C587B65ACA}" type="datetime1">
              <a:rPr lang="ja-JP" altLang="en-US" smtClean="0"/>
              <a:pPr>
                <a:defRPr/>
              </a:pPr>
              <a:t>2016/4/26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5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6BA2245A-6A99-49D3-87F2-3AAF9ACF3D8D}" type="datetime1">
              <a:rPr lang="ja-JP" altLang="en-US" smtClean="0"/>
              <a:pPr>
                <a:defRPr/>
              </a:pPr>
              <a:t>2016/4/26</a:t>
            </a:fld>
            <a:endParaRPr lang="ja-JP" altLang="en-US"/>
          </a:p>
        </p:txBody>
      </p:sp>
      <p:sp>
        <p:nvSpPr>
          <p:cNvPr id="5" name="フッター プレースホルダ 4"/>
          <p:cNvSpPr>
            <a:spLocks noGrp="1"/>
          </p:cNvSpPr>
          <p:nvPr>
            <p:ph type="ftr" sz="quarter" idx="3"/>
          </p:nvPr>
        </p:nvSpPr>
        <p:spPr>
          <a:xfrm>
            <a:off x="3124237" y="635675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6553424" y="6356751"/>
            <a:ext cx="2133161" cy="365125"/>
          </a:xfrm>
          <a:prstGeom prst="rect">
            <a:avLst/>
          </a:prstGeom>
        </p:spPr>
        <p:txBody>
          <a:bodyPr vert="horz" lIns="91440" tIns="45720" rIns="91440" bIns="45720" rtlCol="0" anchor="ctr"/>
          <a:lstStyle>
            <a:lvl1pPr algn="r">
              <a:defRPr sz="1200" b="0">
                <a:solidFill>
                  <a:prstClr val="black">
                    <a:tint val="75000"/>
                  </a:prstClr>
                </a:solidFill>
                <a:latin typeface="Calibri"/>
                <a:ea typeface="ＭＳ Ｐゴシック"/>
              </a:defRPr>
            </a:lvl1pPr>
          </a:lstStyle>
          <a:p>
            <a:pPr>
              <a:defRPr/>
            </a:pPr>
            <a:fld id="{4924563F-111E-4996-9CBE-215F3104493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テキスト ボックス 2"/>
          <p:cNvSpPr txBox="1">
            <a:spLocks noChangeArrowheads="1"/>
          </p:cNvSpPr>
          <p:nvPr/>
        </p:nvSpPr>
        <p:spPr bwMode="auto">
          <a:xfrm>
            <a:off x="0" y="2637240"/>
            <a:ext cx="9144000" cy="1569660"/>
          </a:xfrm>
          <a:prstGeom prst="rect">
            <a:avLst/>
          </a:prstGeom>
          <a:noFill/>
          <a:ln w="9525">
            <a:noFill/>
            <a:miter lim="800000"/>
            <a:headEnd/>
            <a:tailEnd/>
          </a:ln>
        </p:spPr>
        <p:txBody>
          <a:bodyPr>
            <a:spAutoFit/>
          </a:bodyPr>
          <a:lstStyle/>
          <a:p>
            <a:pPr algn="ctr"/>
            <a:r>
              <a:rPr lang="ja-JP" altLang="en-US" sz="4800" dirty="0" smtClean="0">
                <a:solidFill>
                  <a:srgbClr val="000000"/>
                </a:solidFill>
                <a:latin typeface="Calibri" pitchFamily="34" charset="0"/>
              </a:rPr>
              <a:t>５．</a:t>
            </a:r>
            <a:r>
              <a:rPr lang="ja-JP" altLang="en-US" sz="4800" dirty="0" smtClean="0">
                <a:solidFill>
                  <a:srgbClr val="000000"/>
                </a:solidFill>
                <a:latin typeface="Calibri" pitchFamily="34" charset="0"/>
              </a:rPr>
              <a:t>要介護認定質問受付窓口に</a:t>
            </a:r>
            <a:endParaRPr lang="en-US" altLang="ja-JP" sz="4800" dirty="0" smtClean="0">
              <a:solidFill>
                <a:srgbClr val="000000"/>
              </a:solidFill>
              <a:latin typeface="Calibri" pitchFamily="34" charset="0"/>
            </a:endParaRPr>
          </a:p>
          <a:p>
            <a:pPr algn="ctr"/>
            <a:r>
              <a:rPr lang="ja-JP" altLang="en-US" sz="4800" dirty="0" smtClean="0">
                <a:solidFill>
                  <a:srgbClr val="000000"/>
                </a:solidFill>
                <a:latin typeface="Calibri" pitchFamily="34" charset="0"/>
              </a:rPr>
              <a:t>寄せられる質問</a:t>
            </a:r>
            <a:endParaRPr lang="en-US" altLang="ja-JP" sz="4800"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734518"/>
            <a:ext cx="8503318" cy="5688012"/>
          </a:xfrm>
        </p:spPr>
        <p:txBody>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smtClean="0"/>
              <a:t>調査</a:t>
            </a:r>
            <a:r>
              <a:rPr lang="ja-JP" altLang="en-US" sz="2400" dirty="0" smtClean="0"/>
              <a:t>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265215"/>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77810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36218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306193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7014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val="329361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20736" y="692696"/>
            <a:ext cx="8502671" cy="5695473"/>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marL="0" indent="0">
              <a:lnSpc>
                <a:spcPct val="90000"/>
              </a:lnSpc>
              <a:buNone/>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76905" y="2583299"/>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58292" y="74063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val="173680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333"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4173535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287847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33670" y="709916"/>
            <a:ext cx="8503318" cy="5688013"/>
          </a:xfrm>
        </p:spPr>
        <p:txBody>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61551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582041" y="75348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165431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4186032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pPr marL="0" indent="0">
              <a:buNone/>
            </a:pPr>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val="3474609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val="3935308284"/>
      </p:ext>
    </p:extLst>
  </p:cSld>
  <p:clrMapOvr>
    <a:masterClrMapping/>
  </p:clrMapOvr>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8353055-47E5-4B29-BE40-B448AB33681D}">
  <ds:schemaRefs>
    <ds:schemaRef ds:uri="http://purl.org/dc/elements/1.1/"/>
    <ds:schemaRef ds:uri="http://www.w3.org/XML/1998/namespace"/>
    <ds:schemaRef ds:uri="http://schemas.microsoft.com/office/2006/documentManagement/types"/>
    <ds:schemaRef ds:uri="http://schemas.openxmlformats.org/package/2006/metadata/core-properties"/>
    <ds:schemaRef ds:uri="http://purl.org/dc/terms/"/>
    <ds:schemaRef ds:uri="8B97BE19-CDDD-400E-817A-CFDD13F7EC12"/>
    <ds:schemaRef ds:uri="fb02c745-2821-438e-a9f3-36f365a5b5fa"/>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11F15606-52B2-4FB3-B405-C769CB966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D5A8A2F6-DB66-4B18-90E2-B79D133B77D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Origin</Template>
  <TotalTime>8319</TotalTime>
  <Words>1967</Words>
  <Application>Microsoft Office PowerPoint</Application>
  <PresentationFormat>画面に合わせる (4:3)</PresentationFormat>
  <Paragraphs>127</Paragraphs>
  <Slides>12</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Arial</vt:lpstr>
      <vt:lpstr>ＭＳ Ｐゴシック</vt:lpstr>
      <vt:lpstr>Calibri</vt:lpstr>
      <vt:lpstr>Wingdings</vt:lpstr>
      <vt:lpstr>5_Office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平成22年度　要介護認定適正化事業研修会 業務分析データの読み方と 要介護認定業務の適正化</dc:title>
  <dc:creator>堀 裕行(hori-hiroyuki)</dc:creator>
  <cp:lastModifiedBy>塩田　真麻</cp:lastModifiedBy>
  <cp:revision>557</cp:revision>
  <cp:lastPrinted>2016-04-26T11:15:26Z</cp:lastPrinted>
  <dcterms:created xsi:type="dcterms:W3CDTF">2010-10-16T08:07:39Z</dcterms:created>
  <dcterms:modified xsi:type="dcterms:W3CDTF">2016-04-26T11:45:42Z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