
<file path=[Content_Types].xml><?xml version="1.0" encoding="utf-8"?>
<Types xmlns="http://schemas.openxmlformats.org/package/2006/content-types">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bookmarkIdSeed="2">
  <p:sldMasterIdLst>
    <p:sldMasterId id="2147484099" r:id="rId4"/>
  </p:sldMasterIdLst>
  <p:notesMasterIdLst>
    <p:notesMasterId r:id="rId39"/>
  </p:notesMasterIdLst>
  <p:handoutMasterIdLst>
    <p:handoutMasterId r:id="rId40"/>
  </p:handoutMasterIdLst>
  <p:sldIdLst>
    <p:sldId id="700" r:id="rId5"/>
    <p:sldId id="708" r:id="rId6"/>
    <p:sldId id="724" r:id="rId7"/>
    <p:sldId id="725" r:id="rId8"/>
    <p:sldId id="753" r:id="rId9"/>
    <p:sldId id="751" r:id="rId10"/>
    <p:sldId id="752" r:id="rId11"/>
    <p:sldId id="726" r:id="rId12"/>
    <p:sldId id="727" r:id="rId13"/>
    <p:sldId id="728" r:id="rId14"/>
    <p:sldId id="729" r:id="rId15"/>
    <p:sldId id="730" r:id="rId16"/>
    <p:sldId id="683" r:id="rId17"/>
    <p:sldId id="669" r:id="rId18"/>
    <p:sldId id="692" r:id="rId19"/>
    <p:sldId id="695" r:id="rId20"/>
    <p:sldId id="696" r:id="rId21"/>
    <p:sldId id="691" r:id="rId22"/>
    <p:sldId id="732" r:id="rId23"/>
    <p:sldId id="733" r:id="rId24"/>
    <p:sldId id="734" r:id="rId25"/>
    <p:sldId id="735" r:id="rId26"/>
    <p:sldId id="737" r:id="rId27"/>
    <p:sldId id="736" r:id="rId28"/>
    <p:sldId id="748" r:id="rId29"/>
    <p:sldId id="749" r:id="rId30"/>
    <p:sldId id="738" r:id="rId31"/>
    <p:sldId id="742" r:id="rId32"/>
    <p:sldId id="743" r:id="rId33"/>
    <p:sldId id="754" r:id="rId34"/>
    <p:sldId id="744" r:id="rId35"/>
    <p:sldId id="755" r:id="rId36"/>
    <p:sldId id="745" r:id="rId37"/>
    <p:sldId id="746" r:id="rId38"/>
  </p:sldIdLst>
  <p:sldSz cx="9144000" cy="6858000" type="screen4x3"/>
  <p:notesSz cx="6807200" cy="9939338"/>
  <p:embeddedFontLst>
    <p:embeddedFont>
      <p:font typeface="Calibri" panose="020F0502020204030204" pitchFamily="34" charset="0"/>
      <p:regular r:id="rId41"/>
      <p:bold r:id="rId42"/>
      <p:italic r:id="rId43"/>
      <p:boldItalic r:id="rId44"/>
    </p:embeddedFont>
    <p:embeddedFont>
      <p:font typeface="HGP創英角ｺﾞｼｯｸUB" panose="020B0900000000000000" pitchFamily="50" charset="-128"/>
      <p:regular r:id="rId45"/>
    </p:embeddedFont>
    <p:embeddedFont>
      <p:font typeface="Century" panose="02040604050505020304" pitchFamily="18" charset="0"/>
      <p:regular r:id="rId46"/>
    </p:embeddedFont>
    <p:embeddedFont>
      <p:font typeface="HG丸ｺﾞｼｯｸM-PRO" panose="020F0600000000000000" pitchFamily="50" charset="-128"/>
      <p:regular r:id="rId47"/>
    </p:embeddedFont>
    <p:embeddedFont>
      <p:font typeface="メイリオ" panose="020B0604030504040204" pitchFamily="50" charset="-128"/>
      <p:regular r:id="rId48"/>
      <p:bold r:id="rId49"/>
      <p:italic r:id="rId50"/>
      <p:boldItalic r:id="rId5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ECFF"/>
    <a:srgbClr val="66CCFF"/>
    <a:srgbClr val="F69767"/>
    <a:srgbClr val="FFCC99"/>
    <a:srgbClr val="454332"/>
    <a:srgbClr val="FF8585"/>
    <a:srgbClr val="FFC2C2"/>
    <a:srgbClr val="66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54" autoAdjust="0"/>
    <p:restoredTop sz="86626" autoAdjust="0"/>
  </p:normalViewPr>
  <p:slideViewPr>
    <p:cSldViewPr snapToGrid="0">
      <p:cViewPr varScale="1">
        <p:scale>
          <a:sx n="59" d="100"/>
          <a:sy n="59"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Irfsvc22\Div5\&#31038;&#20250;&#25919;&#31574;&#65402;&#65437;&#65403;&#65433;&#65411;&#65384;&#65437;&#65400;&#65438;&#37096;\b&#37325;&#35201;\080&#31038;&#20250;&#24773;&#22577;&#12481;&#12540;&#12512;\2018&#24180;&#24230;\&#30000;&#20013;_&#21402;&#21172;&#30465;_&#35201;&#20171;&#35703;&#35469;&#23450;&#36969;&#27491;&#21270;&#20107;&#26989;(H30)_1800952\180525&#20840;&#22269;&#20250;&#35696;&#28310;&#20633;\&#36039;&#26009;&#20316;&#25104;\&#22259;&#34920;&#3156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Irfsvc22\Div5\&#31038;&#20250;&#25919;&#31574;&#65402;&#65437;&#65403;&#65433;&#65411;&#65384;&#65437;&#65400;&#65438;&#37096;\b&#37325;&#35201;\080&#31038;&#20250;&#24773;&#22577;&#12481;&#12540;&#12512;\2018&#24180;&#24230;\&#30000;&#20013;_&#21402;&#21172;&#30465;_&#35201;&#20171;&#35703;&#35469;&#23450;&#36969;&#27491;&#21270;&#20107;&#26989;(H30)_1800952\180525&#20840;&#22269;&#20250;&#35696;&#28310;&#20633;\&#36039;&#26009;&#20316;&#25104;\&#22259;&#34920;&#31561;.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oleObject" Target="file:///\\Irfsvc22\Div5\&#31038;&#20250;&#25919;&#31574;&#65402;&#65437;&#65403;&#65433;&#65411;&#65384;&#65437;&#65400;&#65438;&#37096;\b&#37325;&#35201;\080&#31038;&#20250;&#24773;&#22577;&#12481;&#12540;&#12512;\2018&#24180;&#24230;\&#30000;&#20013;_&#21402;&#21172;&#30465;_&#35201;&#20171;&#35703;&#35469;&#23450;&#36969;&#27491;&#21270;&#20107;&#26989;(H30)_1800952\180525&#20840;&#22269;&#20250;&#35696;&#28310;&#20633;\&#36039;&#26009;&#20316;&#25104;\&#22259;&#34920;&#31561;.xlsx" TargetMode="Externa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a:t>H24-28</a:t>
            </a:r>
            <a:r>
              <a:rPr lang="ja-JP" altLang="en-US" sz="1200"/>
              <a:t>研修会　参加者数・自治体数</a:t>
            </a:r>
          </a:p>
        </c:rich>
      </c:tx>
      <c:layout/>
      <c:overlay val="0"/>
    </c:title>
    <c:autoTitleDeleted val="0"/>
    <c:plotArea>
      <c:layout/>
      <c:barChart>
        <c:barDir val="col"/>
        <c:grouping val="clustered"/>
        <c:varyColors val="0"/>
        <c:ser>
          <c:idx val="0"/>
          <c:order val="0"/>
          <c:tx>
            <c:strRef>
              <c:f>グラフ!$C$2</c:f>
              <c:strCache>
                <c:ptCount val="1"/>
                <c:pt idx="0">
                  <c:v>参加者数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グラフ!$B$3:$B$7</c:f>
              <c:strCache>
                <c:ptCount val="5"/>
                <c:pt idx="0">
                  <c:v>H24</c:v>
                </c:pt>
                <c:pt idx="1">
                  <c:v>H25</c:v>
                </c:pt>
                <c:pt idx="2">
                  <c:v>H26</c:v>
                </c:pt>
                <c:pt idx="3">
                  <c:v>H27</c:v>
                </c:pt>
                <c:pt idx="4">
                  <c:v>H28</c:v>
                </c:pt>
              </c:strCache>
            </c:strRef>
          </c:cat>
          <c:val>
            <c:numRef>
              <c:f>グラフ!$C$3:$C$7</c:f>
              <c:numCache>
                <c:formatCode>General</c:formatCode>
                <c:ptCount val="5"/>
                <c:pt idx="0">
                  <c:v>587</c:v>
                </c:pt>
                <c:pt idx="1">
                  <c:v>572</c:v>
                </c:pt>
                <c:pt idx="2">
                  <c:v>593</c:v>
                </c:pt>
                <c:pt idx="3">
                  <c:v>671</c:v>
                </c:pt>
                <c:pt idx="4">
                  <c:v>682</c:v>
                </c:pt>
              </c:numCache>
            </c:numRef>
          </c:val>
        </c:ser>
        <c:ser>
          <c:idx val="1"/>
          <c:order val="1"/>
          <c:tx>
            <c:strRef>
              <c:f>グラフ!$D$2</c:f>
              <c:strCache>
                <c:ptCount val="1"/>
                <c:pt idx="0">
                  <c:v>参加自治体数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グラフ!$B$3:$B$7</c:f>
              <c:strCache>
                <c:ptCount val="5"/>
                <c:pt idx="0">
                  <c:v>H24</c:v>
                </c:pt>
                <c:pt idx="1">
                  <c:v>H25</c:v>
                </c:pt>
                <c:pt idx="2">
                  <c:v>H26</c:v>
                </c:pt>
                <c:pt idx="3">
                  <c:v>H27</c:v>
                </c:pt>
                <c:pt idx="4">
                  <c:v>H28</c:v>
                </c:pt>
              </c:strCache>
            </c:strRef>
          </c:cat>
          <c:val>
            <c:numRef>
              <c:f>グラフ!$D$3:$D$7</c:f>
              <c:numCache>
                <c:formatCode>General</c:formatCode>
                <c:ptCount val="5"/>
                <c:pt idx="0">
                  <c:v>491</c:v>
                </c:pt>
                <c:pt idx="1">
                  <c:v>473</c:v>
                </c:pt>
                <c:pt idx="2">
                  <c:v>473</c:v>
                </c:pt>
                <c:pt idx="3">
                  <c:v>509</c:v>
                </c:pt>
                <c:pt idx="4">
                  <c:v>528</c:v>
                </c:pt>
              </c:numCache>
            </c:numRef>
          </c:val>
        </c:ser>
        <c:dLbls>
          <c:showLegendKey val="0"/>
          <c:showVal val="0"/>
          <c:showCatName val="0"/>
          <c:showSerName val="0"/>
          <c:showPercent val="0"/>
          <c:showBubbleSize val="0"/>
        </c:dLbls>
        <c:gapWidth val="75"/>
        <c:overlap val="-25"/>
        <c:axId val="176422272"/>
        <c:axId val="183325824"/>
      </c:barChart>
      <c:catAx>
        <c:axId val="176422272"/>
        <c:scaling>
          <c:orientation val="minMax"/>
        </c:scaling>
        <c:delete val="0"/>
        <c:axPos val="b"/>
        <c:numFmt formatCode="General" sourceLinked="0"/>
        <c:majorTickMark val="none"/>
        <c:minorTickMark val="none"/>
        <c:tickLblPos val="nextTo"/>
        <c:txPr>
          <a:bodyPr/>
          <a:lstStyle/>
          <a:p>
            <a:pPr>
              <a:defRPr sz="1200"/>
            </a:pPr>
            <a:endParaRPr lang="ja-JP"/>
          </a:p>
        </c:txPr>
        <c:crossAx val="183325824"/>
        <c:crosses val="autoZero"/>
        <c:auto val="1"/>
        <c:lblAlgn val="ctr"/>
        <c:lblOffset val="100"/>
        <c:noMultiLvlLbl val="0"/>
      </c:catAx>
      <c:valAx>
        <c:axId val="183325824"/>
        <c:scaling>
          <c:orientation val="minMax"/>
        </c:scaling>
        <c:delete val="0"/>
        <c:axPos val="l"/>
        <c:majorGridlines/>
        <c:numFmt formatCode="General" sourceLinked="1"/>
        <c:majorTickMark val="none"/>
        <c:minorTickMark val="none"/>
        <c:tickLblPos val="nextTo"/>
        <c:spPr>
          <a:ln w="9525">
            <a:noFill/>
          </a:ln>
        </c:spPr>
        <c:crossAx val="17642227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参加自治体数　内訳</a:t>
            </a:r>
          </a:p>
        </c:rich>
      </c:tx>
      <c:layout/>
      <c:overlay val="0"/>
    </c:title>
    <c:autoTitleDeleted val="0"/>
    <c:plotArea>
      <c:layout/>
      <c:barChart>
        <c:barDir val="bar"/>
        <c:grouping val="stacked"/>
        <c:varyColors val="0"/>
        <c:ser>
          <c:idx val="0"/>
          <c:order val="0"/>
          <c:tx>
            <c:strRef>
              <c:f>グラフ!$AP$3</c:f>
              <c:strCache>
                <c:ptCount val="1"/>
                <c:pt idx="0">
                  <c:v>リピート</c:v>
                </c:pt>
              </c:strCache>
            </c:strRef>
          </c:tx>
          <c:invertIfNegative val="0"/>
          <c:dLbls>
            <c:dLbl>
              <c:idx val="4"/>
              <c:layout>
                <c:manualLayout>
                  <c:x val="1.6666666666666701E-2"/>
                  <c:y val="-2.78074889727979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(グラフ!$AQ$2,グラフ!$AS$2,グラフ!$AU$2,グラフ!$AW$2,グラフ!$AY$2)</c:f>
              <c:strCache>
                <c:ptCount val="5"/>
                <c:pt idx="0">
                  <c:v>H28</c:v>
                </c:pt>
                <c:pt idx="1">
                  <c:v>H27</c:v>
                </c:pt>
                <c:pt idx="2">
                  <c:v>H26</c:v>
                </c:pt>
                <c:pt idx="3">
                  <c:v>H25</c:v>
                </c:pt>
                <c:pt idx="4">
                  <c:v>H24</c:v>
                </c:pt>
              </c:strCache>
            </c:strRef>
          </c:cat>
          <c:val>
            <c:numRef>
              <c:f>(グラフ!$AQ$3,グラフ!$AS$3,グラフ!$AU$3,グラフ!$AW$3,グラフ!$AY$3)</c:f>
              <c:numCache>
                <c:formatCode>General</c:formatCode>
                <c:ptCount val="5"/>
                <c:pt idx="0">
                  <c:v>449</c:v>
                </c:pt>
                <c:pt idx="1">
                  <c:v>415</c:v>
                </c:pt>
                <c:pt idx="2">
                  <c:v>362</c:v>
                </c:pt>
                <c:pt idx="3">
                  <c:v>260</c:v>
                </c:pt>
                <c:pt idx="4">
                  <c:v>0</c:v>
                </c:pt>
              </c:numCache>
            </c:numRef>
          </c:val>
        </c:ser>
        <c:ser>
          <c:idx val="1"/>
          <c:order val="1"/>
          <c:tx>
            <c:strRef>
              <c:f>グラフ!$AP$4</c:f>
              <c:strCache>
                <c:ptCount val="1"/>
                <c:pt idx="0">
                  <c:v>初参加</c:v>
                </c:pt>
              </c:strCache>
            </c:strRef>
          </c:tx>
          <c:invertIfNegative val="0"/>
          <c:dLbls>
            <c:spPr>
              <a:noFill/>
              <a:ln>
                <a:noFill/>
              </a:ln>
              <a:effectLst/>
            </c:spPr>
            <c:txPr>
              <a:bodyPr/>
              <a:lstStyle/>
              <a:p>
                <a:pPr>
                  <a:defRPr b="1">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(グラフ!$AQ$2,グラフ!$AS$2,グラフ!$AU$2,グラフ!$AW$2,グラフ!$AY$2)</c:f>
              <c:strCache>
                <c:ptCount val="5"/>
                <c:pt idx="0">
                  <c:v>H28</c:v>
                </c:pt>
                <c:pt idx="1">
                  <c:v>H27</c:v>
                </c:pt>
                <c:pt idx="2">
                  <c:v>H26</c:v>
                </c:pt>
                <c:pt idx="3">
                  <c:v>H25</c:v>
                </c:pt>
                <c:pt idx="4">
                  <c:v>H24</c:v>
                </c:pt>
              </c:strCache>
            </c:strRef>
          </c:cat>
          <c:val>
            <c:numRef>
              <c:f>(グラフ!$AQ$4,グラフ!$AS$4,グラフ!$AU$4,グラフ!$AW$4,グラフ!$AY$4)</c:f>
              <c:numCache>
                <c:formatCode>General</c:formatCode>
                <c:ptCount val="5"/>
                <c:pt idx="0">
                  <c:v>79</c:v>
                </c:pt>
                <c:pt idx="1">
                  <c:v>94</c:v>
                </c:pt>
                <c:pt idx="2">
                  <c:v>111</c:v>
                </c:pt>
                <c:pt idx="3">
                  <c:v>213</c:v>
                </c:pt>
                <c:pt idx="4">
                  <c:v>491</c:v>
                </c:pt>
              </c:numCache>
            </c:numRef>
          </c:val>
        </c:ser>
        <c:dLbls>
          <c:showLegendKey val="0"/>
          <c:showVal val="0"/>
          <c:showCatName val="0"/>
          <c:showSerName val="0"/>
          <c:showPercent val="0"/>
          <c:showBubbleSize val="0"/>
        </c:dLbls>
        <c:gapWidth val="75"/>
        <c:overlap val="100"/>
        <c:axId val="183387648"/>
        <c:axId val="183389184"/>
      </c:barChart>
      <c:catAx>
        <c:axId val="183387648"/>
        <c:scaling>
          <c:orientation val="minMax"/>
        </c:scaling>
        <c:delete val="0"/>
        <c:axPos val="l"/>
        <c:numFmt formatCode="General" sourceLinked="0"/>
        <c:majorTickMark val="none"/>
        <c:minorTickMark val="none"/>
        <c:tickLblPos val="nextTo"/>
        <c:crossAx val="183389184"/>
        <c:crosses val="autoZero"/>
        <c:auto val="1"/>
        <c:lblAlgn val="ctr"/>
        <c:lblOffset val="100"/>
        <c:noMultiLvlLbl val="0"/>
      </c:catAx>
      <c:valAx>
        <c:axId val="183389184"/>
        <c:scaling>
          <c:orientation val="minMax"/>
        </c:scaling>
        <c:delete val="0"/>
        <c:axPos val="b"/>
        <c:majorGridlines/>
        <c:numFmt formatCode="General" sourceLinked="1"/>
        <c:majorTickMark val="none"/>
        <c:minorTickMark val="none"/>
        <c:tickLblPos val="nextTo"/>
        <c:spPr>
          <a:ln w="9525">
            <a:noFill/>
          </a:ln>
        </c:spPr>
        <c:crossAx val="18338764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　内訳割合（％）</a:t>
            </a:r>
          </a:p>
        </c:rich>
      </c:tx>
      <c:layout/>
      <c:overlay val="0"/>
    </c:title>
    <c:autoTitleDeleted val="0"/>
    <c:plotArea>
      <c:layout/>
      <c:barChart>
        <c:barDir val="bar"/>
        <c:grouping val="percentStacked"/>
        <c:varyColors val="0"/>
        <c:ser>
          <c:idx val="0"/>
          <c:order val="0"/>
          <c:tx>
            <c:strRef>
              <c:f>グラフ!$AP$3</c:f>
              <c:strCache>
                <c:ptCount val="1"/>
                <c:pt idx="0">
                  <c:v>リピート</c:v>
                </c:pt>
              </c:strCache>
            </c:strRef>
          </c:tx>
          <c:invertIfNegative val="0"/>
          <c:dLbls>
            <c:dLbl>
              <c:idx val="4"/>
              <c:layout>
                <c:manualLayout>
                  <c:x val="3.0555555555555582E-2"/>
                  <c:y val="-2.31729074773316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(グラフ!$AR$2,グラフ!$AT$2,グラフ!$AV$2,グラフ!$AX$2,グラフ!$AZ$2)</c:f>
              <c:strCache>
                <c:ptCount val="5"/>
                <c:pt idx="0">
                  <c:v>H28</c:v>
                </c:pt>
                <c:pt idx="1">
                  <c:v>H27</c:v>
                </c:pt>
                <c:pt idx="2">
                  <c:v>H26</c:v>
                </c:pt>
                <c:pt idx="3">
                  <c:v>H25</c:v>
                </c:pt>
                <c:pt idx="4">
                  <c:v>H24</c:v>
                </c:pt>
              </c:strCache>
            </c:strRef>
          </c:cat>
          <c:val>
            <c:numRef>
              <c:f>(グラフ!$AR$3,グラフ!$AT$3,グラフ!$AV$3,グラフ!$AX$3,グラフ!$AZ$3)</c:f>
              <c:numCache>
                <c:formatCode>0.0%</c:formatCode>
                <c:ptCount val="5"/>
                <c:pt idx="0">
                  <c:v>0.85037878787878785</c:v>
                </c:pt>
                <c:pt idx="1">
                  <c:v>0.81532416502946958</c:v>
                </c:pt>
                <c:pt idx="2">
                  <c:v>0.76532769556025371</c:v>
                </c:pt>
                <c:pt idx="3">
                  <c:v>0.54968287526427062</c:v>
                </c:pt>
                <c:pt idx="4">
                  <c:v>0</c:v>
                </c:pt>
              </c:numCache>
            </c:numRef>
          </c:val>
        </c:ser>
        <c:ser>
          <c:idx val="1"/>
          <c:order val="1"/>
          <c:tx>
            <c:strRef>
              <c:f>グラフ!$AP$4</c:f>
              <c:strCache>
                <c:ptCount val="1"/>
                <c:pt idx="0">
                  <c:v>初参加</c:v>
                </c:pt>
              </c:strCache>
            </c:strRef>
          </c:tx>
          <c:invertIfNegative val="0"/>
          <c:dLbls>
            <c:spPr>
              <a:noFill/>
              <a:ln>
                <a:noFill/>
              </a:ln>
              <a:effectLst/>
            </c:spPr>
            <c:txPr>
              <a:bodyPr/>
              <a:lstStyle/>
              <a:p>
                <a:pPr>
                  <a:defRPr b="1">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(グラフ!$AR$2,グラフ!$AT$2,グラフ!$AV$2,グラフ!$AX$2,グラフ!$AZ$2)</c:f>
              <c:strCache>
                <c:ptCount val="5"/>
                <c:pt idx="0">
                  <c:v>H28</c:v>
                </c:pt>
                <c:pt idx="1">
                  <c:v>H27</c:v>
                </c:pt>
                <c:pt idx="2">
                  <c:v>H26</c:v>
                </c:pt>
                <c:pt idx="3">
                  <c:v>H25</c:v>
                </c:pt>
                <c:pt idx="4">
                  <c:v>H24</c:v>
                </c:pt>
              </c:strCache>
            </c:strRef>
          </c:cat>
          <c:val>
            <c:numRef>
              <c:f>(グラフ!$AR$4,グラフ!$AT$4,グラフ!$AV$4,グラフ!$AX$4,グラフ!$AZ$4)</c:f>
              <c:numCache>
                <c:formatCode>0.0%</c:formatCode>
                <c:ptCount val="5"/>
                <c:pt idx="0">
                  <c:v>0.14962121212121213</c:v>
                </c:pt>
                <c:pt idx="1">
                  <c:v>0.18467583497053044</c:v>
                </c:pt>
                <c:pt idx="2">
                  <c:v>0.23467230443974629</c:v>
                </c:pt>
                <c:pt idx="3">
                  <c:v>0.45031712473572938</c:v>
                </c:pt>
                <c:pt idx="4">
                  <c:v>1</c:v>
                </c:pt>
              </c:numCache>
            </c:numRef>
          </c:val>
        </c:ser>
        <c:dLbls>
          <c:showLegendKey val="0"/>
          <c:showVal val="0"/>
          <c:showCatName val="0"/>
          <c:showSerName val="0"/>
          <c:showPercent val="0"/>
          <c:showBubbleSize val="0"/>
        </c:dLbls>
        <c:gapWidth val="75"/>
        <c:overlap val="100"/>
        <c:axId val="183416320"/>
        <c:axId val="183417856"/>
      </c:barChart>
      <c:catAx>
        <c:axId val="183416320"/>
        <c:scaling>
          <c:orientation val="minMax"/>
        </c:scaling>
        <c:delete val="0"/>
        <c:axPos val="l"/>
        <c:numFmt formatCode="General" sourceLinked="0"/>
        <c:majorTickMark val="none"/>
        <c:minorTickMark val="none"/>
        <c:tickLblPos val="nextTo"/>
        <c:crossAx val="183417856"/>
        <c:crosses val="autoZero"/>
        <c:auto val="1"/>
        <c:lblAlgn val="ctr"/>
        <c:lblOffset val="100"/>
        <c:noMultiLvlLbl val="0"/>
      </c:catAx>
      <c:valAx>
        <c:axId val="183417856"/>
        <c:scaling>
          <c:orientation val="minMax"/>
        </c:scaling>
        <c:delete val="0"/>
        <c:axPos val="b"/>
        <c:majorGridlines/>
        <c:numFmt formatCode="0%" sourceLinked="1"/>
        <c:majorTickMark val="none"/>
        <c:minorTickMark val="none"/>
        <c:tickLblPos val="nextTo"/>
        <c:spPr>
          <a:ln w="9525">
            <a:noFill/>
          </a:ln>
        </c:spPr>
        <c:crossAx val="1834163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83921928472231"/>
          <c:y val="0.21258427809462235"/>
          <c:w val="0.69674894390672604"/>
          <c:h val="0.45480947955390333"/>
        </c:manualLayout>
      </c:layout>
      <c:barChart>
        <c:barDir val="bar"/>
        <c:grouping val="percentStacked"/>
        <c:varyColors val="0"/>
        <c:ser>
          <c:idx val="0"/>
          <c:order val="0"/>
          <c:tx>
            <c:strRef>
              <c:f>Sheet3!$C$2:$C$3</c:f>
              <c:strCache>
                <c:ptCount val="2"/>
                <c:pt idx="0">
                  <c:v>90%</c:v>
                </c:pt>
                <c:pt idx="1">
                  <c:v>以上</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Sheet3!$B$4</c:f>
              <c:strCache>
                <c:ptCount val="1"/>
                <c:pt idx="0">
                  <c:v>【全体】</c:v>
                </c:pt>
              </c:strCache>
            </c:strRef>
          </c:cat>
          <c:val>
            <c:numRef>
              <c:f>Sheet3!$C$4</c:f>
              <c:numCache>
                <c:formatCode>0.0%</c:formatCode>
                <c:ptCount val="1"/>
                <c:pt idx="0">
                  <c:v>0.28499999999999998</c:v>
                </c:pt>
              </c:numCache>
            </c:numRef>
          </c:val>
        </c:ser>
        <c:ser>
          <c:idx val="1"/>
          <c:order val="1"/>
          <c:tx>
            <c:strRef>
              <c:f>Sheet3!$D$2:$D$3</c:f>
              <c:strCache>
                <c:ptCount val="2"/>
                <c:pt idx="0">
                  <c:v>80％台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Sheet3!$B$4</c:f>
              <c:strCache>
                <c:ptCount val="1"/>
                <c:pt idx="0">
                  <c:v>【全体】</c:v>
                </c:pt>
              </c:strCache>
            </c:strRef>
          </c:cat>
          <c:val>
            <c:numRef>
              <c:f>Sheet3!$D$4</c:f>
              <c:numCache>
                <c:formatCode>0.0%</c:formatCode>
                <c:ptCount val="1"/>
                <c:pt idx="0">
                  <c:v>0.22700000000000001</c:v>
                </c:pt>
              </c:numCache>
            </c:numRef>
          </c:val>
        </c:ser>
        <c:ser>
          <c:idx val="2"/>
          <c:order val="2"/>
          <c:tx>
            <c:strRef>
              <c:f>Sheet3!$E$2:$E$3</c:f>
              <c:strCache>
                <c:ptCount val="2"/>
                <c:pt idx="0">
                  <c:v>70％台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Sheet3!$B$4</c:f>
              <c:strCache>
                <c:ptCount val="1"/>
                <c:pt idx="0">
                  <c:v>【全体】</c:v>
                </c:pt>
              </c:strCache>
            </c:strRef>
          </c:cat>
          <c:val>
            <c:numRef>
              <c:f>Sheet3!$E$4</c:f>
              <c:numCache>
                <c:formatCode>0.0%</c:formatCode>
                <c:ptCount val="1"/>
                <c:pt idx="0">
                  <c:v>0.19400000000000001</c:v>
                </c:pt>
              </c:numCache>
            </c:numRef>
          </c:val>
        </c:ser>
        <c:ser>
          <c:idx val="3"/>
          <c:order val="3"/>
          <c:tx>
            <c:strRef>
              <c:f>Sheet3!$F$2:$F$3</c:f>
              <c:strCache>
                <c:ptCount val="2"/>
                <c:pt idx="0">
                  <c:v>60％台</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Sheet3!$B$4</c:f>
              <c:strCache>
                <c:ptCount val="1"/>
                <c:pt idx="0">
                  <c:v>【全体】</c:v>
                </c:pt>
              </c:strCache>
            </c:strRef>
          </c:cat>
          <c:val>
            <c:numRef>
              <c:f>Sheet3!$F$4</c:f>
              <c:numCache>
                <c:formatCode>0.0%</c:formatCode>
                <c:ptCount val="1"/>
                <c:pt idx="0">
                  <c:v>0.13600000000000001</c:v>
                </c:pt>
              </c:numCache>
            </c:numRef>
          </c:val>
        </c:ser>
        <c:ser>
          <c:idx val="4"/>
          <c:order val="4"/>
          <c:tx>
            <c:strRef>
              <c:f>Sheet3!$G$2:$G$3</c:f>
              <c:strCache>
                <c:ptCount val="2"/>
                <c:pt idx="0">
                  <c:v>60%</c:v>
                </c:pt>
                <c:pt idx="1">
                  <c:v>未満</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Sheet3!$B$4</c:f>
              <c:strCache>
                <c:ptCount val="1"/>
                <c:pt idx="0">
                  <c:v>【全体】</c:v>
                </c:pt>
              </c:strCache>
            </c:strRef>
          </c:cat>
          <c:val>
            <c:numRef>
              <c:f>Sheet3!$G$4</c:f>
              <c:numCache>
                <c:formatCode>0.0%</c:formatCode>
                <c:ptCount val="1"/>
                <c:pt idx="0">
                  <c:v>0.159</c:v>
                </c:pt>
              </c:numCache>
            </c:numRef>
          </c:val>
        </c:ser>
        <c:dLbls>
          <c:showLegendKey val="0"/>
          <c:showVal val="1"/>
          <c:showCatName val="0"/>
          <c:showSerName val="0"/>
          <c:showPercent val="0"/>
          <c:showBubbleSize val="0"/>
        </c:dLbls>
        <c:gapWidth val="75"/>
        <c:overlap val="100"/>
        <c:axId val="188881152"/>
        <c:axId val="188903424"/>
      </c:barChart>
      <c:catAx>
        <c:axId val="188881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ja-JP"/>
          </a:p>
        </c:txPr>
        <c:crossAx val="188903424"/>
        <c:crosses val="autoZero"/>
        <c:auto val="1"/>
        <c:lblAlgn val="ctr"/>
        <c:lblOffset val="100"/>
        <c:noMultiLvlLbl val="0"/>
      </c:catAx>
      <c:valAx>
        <c:axId val="188903424"/>
        <c:scaling>
          <c:orientation val="minMax"/>
        </c:scaling>
        <c:delete val="0"/>
        <c:axPos val="t"/>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881152"/>
        <c:crosses val="autoZero"/>
        <c:crossBetween val="between"/>
      </c:valAx>
      <c:spPr>
        <a:noFill/>
        <a:ln>
          <a:noFill/>
        </a:ln>
        <a:effectLst/>
      </c:spPr>
    </c:plotArea>
    <c:legend>
      <c:legendPos val="b"/>
      <c:layout>
        <c:manualLayout>
          <c:xMode val="edge"/>
          <c:yMode val="edge"/>
          <c:x val="0.26084070027386247"/>
          <c:y val="0.75534468676643118"/>
          <c:w val="0.69486992954661952"/>
          <c:h val="0.21829719072379208"/>
        </c:manualLayout>
      </c:layout>
      <c:overlay val="0"/>
      <c:spPr>
        <a:noFill/>
        <a:ln w="6350">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Sheet3!$C$2:$C$3</c:f>
              <c:strCache>
                <c:ptCount val="2"/>
                <c:pt idx="0">
                  <c:v>90%</c:v>
                </c:pt>
                <c:pt idx="1">
                  <c:v>以上</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Sheet3!$B$9:$B$14</c:f>
              <c:strCache>
                <c:ptCount val="6"/>
                <c:pt idx="0">
                  <c:v>市町村・広域連合</c:v>
                </c:pt>
                <c:pt idx="1">
                  <c:v>事務受託法人</c:v>
                </c:pt>
                <c:pt idx="2">
                  <c:v>居宅介護支援事業者</c:v>
                </c:pt>
                <c:pt idx="3">
                  <c:v>地域包括支援センター</c:v>
                </c:pt>
                <c:pt idx="4">
                  <c:v>介護保険施設</c:v>
                </c:pt>
                <c:pt idx="5">
                  <c:v>その他</c:v>
                </c:pt>
              </c:strCache>
            </c:strRef>
          </c:cat>
          <c:val>
            <c:numRef>
              <c:f>Sheet3!$C$9:$C$14</c:f>
              <c:numCache>
                <c:formatCode>0.0%</c:formatCode>
                <c:ptCount val="6"/>
                <c:pt idx="0">
                  <c:v>0.45100000000000001</c:v>
                </c:pt>
                <c:pt idx="1">
                  <c:v>0.4</c:v>
                </c:pt>
                <c:pt idx="2">
                  <c:v>0.113</c:v>
                </c:pt>
                <c:pt idx="3">
                  <c:v>0.125</c:v>
                </c:pt>
                <c:pt idx="4">
                  <c:v>7.2999999999999995E-2</c:v>
                </c:pt>
                <c:pt idx="5">
                  <c:v>0.32900000000000001</c:v>
                </c:pt>
              </c:numCache>
            </c:numRef>
          </c:val>
        </c:ser>
        <c:ser>
          <c:idx val="1"/>
          <c:order val="1"/>
          <c:tx>
            <c:strRef>
              <c:f>Sheet3!$D$2:$D$3</c:f>
              <c:strCache>
                <c:ptCount val="2"/>
                <c:pt idx="0">
                  <c:v>80％台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Sheet3!$B$9:$B$14</c:f>
              <c:strCache>
                <c:ptCount val="6"/>
                <c:pt idx="0">
                  <c:v>市町村・広域連合</c:v>
                </c:pt>
                <c:pt idx="1">
                  <c:v>事務受託法人</c:v>
                </c:pt>
                <c:pt idx="2">
                  <c:v>居宅介護支援事業者</c:v>
                </c:pt>
                <c:pt idx="3">
                  <c:v>地域包括支援センター</c:v>
                </c:pt>
                <c:pt idx="4">
                  <c:v>介護保険施設</c:v>
                </c:pt>
                <c:pt idx="5">
                  <c:v>その他</c:v>
                </c:pt>
              </c:strCache>
            </c:strRef>
          </c:cat>
          <c:val>
            <c:numRef>
              <c:f>Sheet3!$D$9:$D$14</c:f>
              <c:numCache>
                <c:formatCode>0.0%</c:formatCode>
                <c:ptCount val="6"/>
                <c:pt idx="0">
                  <c:v>0.26600000000000001</c:v>
                </c:pt>
                <c:pt idx="1">
                  <c:v>0.26600000000000001</c:v>
                </c:pt>
                <c:pt idx="2">
                  <c:v>0.186</c:v>
                </c:pt>
                <c:pt idx="3">
                  <c:v>0.14899999999999999</c:v>
                </c:pt>
                <c:pt idx="4">
                  <c:v>0.16300000000000001</c:v>
                </c:pt>
                <c:pt idx="5">
                  <c:v>0.26800000000000002</c:v>
                </c:pt>
              </c:numCache>
            </c:numRef>
          </c:val>
        </c:ser>
        <c:ser>
          <c:idx val="2"/>
          <c:order val="2"/>
          <c:tx>
            <c:strRef>
              <c:f>Sheet3!$E$2:$E$3</c:f>
              <c:strCache>
                <c:ptCount val="2"/>
                <c:pt idx="0">
                  <c:v>70％台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Sheet3!$B$9:$B$14</c:f>
              <c:strCache>
                <c:ptCount val="6"/>
                <c:pt idx="0">
                  <c:v>市町村・広域連合</c:v>
                </c:pt>
                <c:pt idx="1">
                  <c:v>事務受託法人</c:v>
                </c:pt>
                <c:pt idx="2">
                  <c:v>居宅介護支援事業者</c:v>
                </c:pt>
                <c:pt idx="3">
                  <c:v>地域包括支援センター</c:v>
                </c:pt>
                <c:pt idx="4">
                  <c:v>介護保険施設</c:v>
                </c:pt>
                <c:pt idx="5">
                  <c:v>その他</c:v>
                </c:pt>
              </c:strCache>
            </c:strRef>
          </c:cat>
          <c:val>
            <c:numRef>
              <c:f>Sheet3!$E$9:$E$14</c:f>
              <c:numCache>
                <c:formatCode>0.0%</c:formatCode>
                <c:ptCount val="6"/>
                <c:pt idx="0">
                  <c:v>0.16200000000000001</c:v>
                </c:pt>
                <c:pt idx="1">
                  <c:v>0.19900000000000001</c:v>
                </c:pt>
                <c:pt idx="2">
                  <c:v>0.22500000000000001</c:v>
                </c:pt>
                <c:pt idx="3">
                  <c:v>0.16500000000000001</c:v>
                </c:pt>
                <c:pt idx="4">
                  <c:v>0.252</c:v>
                </c:pt>
                <c:pt idx="5">
                  <c:v>0.20599999999999999</c:v>
                </c:pt>
              </c:numCache>
            </c:numRef>
          </c:val>
        </c:ser>
        <c:ser>
          <c:idx val="3"/>
          <c:order val="3"/>
          <c:tx>
            <c:strRef>
              <c:f>Sheet3!$F$2:$F$3</c:f>
              <c:strCache>
                <c:ptCount val="2"/>
                <c:pt idx="0">
                  <c:v>60％台</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Sheet3!$B$9:$B$14</c:f>
              <c:strCache>
                <c:ptCount val="6"/>
                <c:pt idx="0">
                  <c:v>市町村・広域連合</c:v>
                </c:pt>
                <c:pt idx="1">
                  <c:v>事務受託法人</c:v>
                </c:pt>
                <c:pt idx="2">
                  <c:v>居宅介護支援事業者</c:v>
                </c:pt>
                <c:pt idx="3">
                  <c:v>地域包括支援センター</c:v>
                </c:pt>
                <c:pt idx="4">
                  <c:v>介護保険施設</c:v>
                </c:pt>
                <c:pt idx="5">
                  <c:v>その他</c:v>
                </c:pt>
              </c:strCache>
            </c:strRef>
          </c:cat>
          <c:val>
            <c:numRef>
              <c:f>Sheet3!$F$9:$F$14</c:f>
              <c:numCache>
                <c:formatCode>0.0%</c:formatCode>
                <c:ptCount val="6"/>
                <c:pt idx="0">
                  <c:v>7.4999999999999997E-2</c:v>
                </c:pt>
                <c:pt idx="1">
                  <c:v>9.9000000000000005E-2</c:v>
                </c:pt>
                <c:pt idx="2">
                  <c:v>0.19500000000000001</c:v>
                </c:pt>
                <c:pt idx="3">
                  <c:v>0.21</c:v>
                </c:pt>
                <c:pt idx="4">
                  <c:v>0.216</c:v>
                </c:pt>
                <c:pt idx="5">
                  <c:v>0.13600000000000001</c:v>
                </c:pt>
              </c:numCache>
            </c:numRef>
          </c:val>
        </c:ser>
        <c:ser>
          <c:idx val="4"/>
          <c:order val="4"/>
          <c:tx>
            <c:strRef>
              <c:f>Sheet3!$G$2:$G$3</c:f>
              <c:strCache>
                <c:ptCount val="2"/>
                <c:pt idx="0">
                  <c:v>60%</c:v>
                </c:pt>
                <c:pt idx="1">
                  <c:v>未満</c:v>
                </c:pt>
              </c:strCache>
            </c:strRef>
          </c:tx>
          <c:spPr>
            <a:solidFill>
              <a:schemeClr val="accent5">
                <a:lumMod val="60000"/>
              </a:schemeClr>
            </a:solidFill>
            <a:ln>
              <a:noFill/>
            </a:ln>
            <a:effectLst/>
          </c:spPr>
          <c:invertIfNegative val="0"/>
          <c:dLbls>
            <c:dLbl>
              <c:idx val="0"/>
              <c:layout>
                <c:manualLayout>
                  <c:x val="0"/>
                  <c:y val="1.968503291173461E-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Sheet3!$B$9:$B$14</c:f>
              <c:strCache>
                <c:ptCount val="6"/>
                <c:pt idx="0">
                  <c:v>市町村・広域連合</c:v>
                </c:pt>
                <c:pt idx="1">
                  <c:v>事務受託法人</c:v>
                </c:pt>
                <c:pt idx="2">
                  <c:v>居宅介護支援事業者</c:v>
                </c:pt>
                <c:pt idx="3">
                  <c:v>地域包括支援センター</c:v>
                </c:pt>
                <c:pt idx="4">
                  <c:v>介護保険施設</c:v>
                </c:pt>
                <c:pt idx="5">
                  <c:v>その他</c:v>
                </c:pt>
              </c:strCache>
            </c:strRef>
          </c:cat>
          <c:val>
            <c:numRef>
              <c:f>Sheet3!$G$9:$G$14</c:f>
              <c:numCache>
                <c:formatCode>0.0%</c:formatCode>
                <c:ptCount val="6"/>
                <c:pt idx="0">
                  <c:v>4.7E-2</c:v>
                </c:pt>
                <c:pt idx="1">
                  <c:v>3.5999999999999997E-2</c:v>
                </c:pt>
                <c:pt idx="2">
                  <c:v>0.28199999999999997</c:v>
                </c:pt>
                <c:pt idx="3">
                  <c:v>0.35099999999999998</c:v>
                </c:pt>
                <c:pt idx="4">
                  <c:v>0.29599999999999999</c:v>
                </c:pt>
                <c:pt idx="5">
                  <c:v>6.0999999999999999E-2</c:v>
                </c:pt>
              </c:numCache>
            </c:numRef>
          </c:val>
        </c:ser>
        <c:dLbls>
          <c:showLegendKey val="0"/>
          <c:showVal val="1"/>
          <c:showCatName val="0"/>
          <c:showSerName val="0"/>
          <c:showPercent val="0"/>
          <c:showBubbleSize val="0"/>
        </c:dLbls>
        <c:gapWidth val="75"/>
        <c:overlap val="100"/>
        <c:axId val="189211392"/>
        <c:axId val="189212928"/>
      </c:barChart>
      <c:catAx>
        <c:axId val="18921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ja-JP"/>
          </a:p>
        </c:txPr>
        <c:crossAx val="189212928"/>
        <c:crosses val="autoZero"/>
        <c:auto val="1"/>
        <c:lblAlgn val="ctr"/>
        <c:lblOffset val="100"/>
        <c:noMultiLvlLbl val="0"/>
      </c:catAx>
      <c:valAx>
        <c:axId val="189212928"/>
        <c:scaling>
          <c:orientation val="minMax"/>
        </c:scaling>
        <c:delete val="0"/>
        <c:axPos val="t"/>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9211392"/>
        <c:crosses val="autoZero"/>
        <c:crossBetween val="between"/>
      </c:valAx>
      <c:spPr>
        <a:noFill/>
        <a:ln>
          <a:noFill/>
        </a:ln>
        <a:effectLst/>
      </c:spPr>
    </c:plotArea>
    <c:legend>
      <c:legendPos val="b"/>
      <c:layout>
        <c:manualLayout>
          <c:xMode val="edge"/>
          <c:yMode val="edge"/>
          <c:x val="0.22510954269446851"/>
          <c:y val="0.89188061290006138"/>
          <c:w val="0.73182734118987847"/>
          <c:h val="8.3107256198406754E-2"/>
        </c:manualLayout>
      </c:layout>
      <c:overlay val="0"/>
      <c:spPr>
        <a:noFill/>
        <a:ln w="6350">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44290398099357E-2"/>
          <c:y val="2.915833113162811E-2"/>
          <c:w val="0.87624883163033507"/>
          <c:h val="0.69572398256676293"/>
        </c:manualLayout>
      </c:layout>
      <c:barChart>
        <c:barDir val="col"/>
        <c:grouping val="percentStacked"/>
        <c:varyColors val="0"/>
        <c:ser>
          <c:idx val="0"/>
          <c:order val="0"/>
          <c:tx>
            <c:strRef>
              <c:f>Sheet4!$C$2:$C$3</c:f>
              <c:strCache>
                <c:ptCount val="2"/>
                <c:pt idx="0">
                  <c:v>90%</c:v>
                </c:pt>
                <c:pt idx="1">
                  <c:v>以上</c:v>
                </c:pt>
              </c:strCache>
            </c:strRef>
          </c:tx>
          <c:spPr>
            <a:solidFill>
              <a:schemeClr val="accent6"/>
            </a:solidFill>
            <a:ln>
              <a:noFill/>
            </a:ln>
            <a:effectLst/>
          </c:spPr>
          <c:invertIfNegative val="0"/>
          <c:cat>
            <c:strRef>
              <c:f>Sheet4!$B$4:$B$50</c:f>
              <c:strCache>
                <c:ptCount val="47"/>
                <c:pt idx="0">
                  <c:v>北海道(N=370)</c:v>
                </c:pt>
                <c:pt idx="1">
                  <c:v>青森(N=92)</c:v>
                </c:pt>
                <c:pt idx="2">
                  <c:v>岩手(N=78)</c:v>
                </c:pt>
                <c:pt idx="3">
                  <c:v>宮城(N=110)</c:v>
                </c:pt>
                <c:pt idx="4">
                  <c:v>秋田(N=46)</c:v>
                </c:pt>
                <c:pt idx="5">
                  <c:v>山形(N=61)</c:v>
                </c:pt>
                <c:pt idx="6">
                  <c:v>福島(N=221)</c:v>
                </c:pt>
                <c:pt idx="7">
                  <c:v>茨城(N=54)</c:v>
                </c:pt>
                <c:pt idx="8">
                  <c:v>栃木(N=91)</c:v>
                </c:pt>
                <c:pt idx="9">
                  <c:v>群馬(N=67)</c:v>
                </c:pt>
                <c:pt idx="10">
                  <c:v>埼玉(N=151)</c:v>
                </c:pt>
                <c:pt idx="11">
                  <c:v>千葉(N=69)</c:v>
                </c:pt>
                <c:pt idx="12">
                  <c:v>東京(N=567)</c:v>
                </c:pt>
                <c:pt idx="13">
                  <c:v>神奈川(N=384)</c:v>
                </c:pt>
                <c:pt idx="14">
                  <c:v>新潟(N=143)</c:v>
                </c:pt>
                <c:pt idx="15">
                  <c:v>富山(N=9)</c:v>
                </c:pt>
                <c:pt idx="16">
                  <c:v>石川(N=31)</c:v>
                </c:pt>
                <c:pt idx="17">
                  <c:v>福井(N=12)</c:v>
                </c:pt>
                <c:pt idx="18">
                  <c:v>山梨(N=19)</c:v>
                </c:pt>
                <c:pt idx="19">
                  <c:v>長野(N=69)</c:v>
                </c:pt>
                <c:pt idx="20">
                  <c:v>岐阜(N=28)</c:v>
                </c:pt>
                <c:pt idx="21">
                  <c:v>静岡(N=226)</c:v>
                </c:pt>
                <c:pt idx="22">
                  <c:v>愛知(N=282)</c:v>
                </c:pt>
                <c:pt idx="23">
                  <c:v>三重(N=35)</c:v>
                </c:pt>
                <c:pt idx="24">
                  <c:v>滋賀(N=49)</c:v>
                </c:pt>
                <c:pt idx="25">
                  <c:v>京都(N=38)</c:v>
                </c:pt>
                <c:pt idx="26">
                  <c:v>大阪(N=1263)</c:v>
                </c:pt>
                <c:pt idx="27">
                  <c:v>兵庫(N=265)</c:v>
                </c:pt>
                <c:pt idx="28">
                  <c:v>奈良(N=102)</c:v>
                </c:pt>
                <c:pt idx="29">
                  <c:v>和歌山(N=33)</c:v>
                </c:pt>
                <c:pt idx="30">
                  <c:v>鳥取(N=12)</c:v>
                </c:pt>
                <c:pt idx="31">
                  <c:v>島根(N=8)</c:v>
                </c:pt>
                <c:pt idx="32">
                  <c:v>岡山(N=55)</c:v>
                </c:pt>
                <c:pt idx="33">
                  <c:v>広島(N=584)</c:v>
                </c:pt>
                <c:pt idx="34">
                  <c:v>山口(N=42)</c:v>
                </c:pt>
                <c:pt idx="35">
                  <c:v>徳島(N=52)</c:v>
                </c:pt>
                <c:pt idx="36">
                  <c:v>香川(N=40)</c:v>
                </c:pt>
                <c:pt idx="37">
                  <c:v>愛媛(N=189)</c:v>
                </c:pt>
                <c:pt idx="38">
                  <c:v>高知(N=44)</c:v>
                </c:pt>
                <c:pt idx="39">
                  <c:v>福岡(N=387)</c:v>
                </c:pt>
                <c:pt idx="40">
                  <c:v>佐賀(N=8)</c:v>
                </c:pt>
                <c:pt idx="41">
                  <c:v>長崎(N=58)</c:v>
                </c:pt>
                <c:pt idx="42">
                  <c:v>熊本(N=126)</c:v>
                </c:pt>
                <c:pt idx="43">
                  <c:v>大分(N=54)</c:v>
                </c:pt>
                <c:pt idx="44">
                  <c:v>宮崎(N=88)</c:v>
                </c:pt>
                <c:pt idx="45">
                  <c:v>鹿児島(N=48)</c:v>
                </c:pt>
                <c:pt idx="46">
                  <c:v>沖縄(N=65)</c:v>
                </c:pt>
              </c:strCache>
            </c:strRef>
          </c:cat>
          <c:val>
            <c:numRef>
              <c:f>Sheet4!$C$4:$C$50</c:f>
              <c:numCache>
                <c:formatCode>0%</c:formatCode>
                <c:ptCount val="47"/>
                <c:pt idx="0">
                  <c:v>0.23</c:v>
                </c:pt>
                <c:pt idx="1">
                  <c:v>0.37</c:v>
                </c:pt>
                <c:pt idx="2">
                  <c:v>0.14099999999999999</c:v>
                </c:pt>
                <c:pt idx="3">
                  <c:v>0.54500000000000004</c:v>
                </c:pt>
                <c:pt idx="4">
                  <c:v>0.37</c:v>
                </c:pt>
                <c:pt idx="5">
                  <c:v>0.246</c:v>
                </c:pt>
                <c:pt idx="6">
                  <c:v>0.13600000000000001</c:v>
                </c:pt>
                <c:pt idx="7">
                  <c:v>0.37</c:v>
                </c:pt>
                <c:pt idx="8">
                  <c:v>0.54900000000000004</c:v>
                </c:pt>
                <c:pt idx="9">
                  <c:v>0.13400000000000001</c:v>
                </c:pt>
                <c:pt idx="10">
                  <c:v>0.35099999999999998</c:v>
                </c:pt>
                <c:pt idx="11">
                  <c:v>0.33300000000000002</c:v>
                </c:pt>
                <c:pt idx="12">
                  <c:v>0.26500000000000001</c:v>
                </c:pt>
                <c:pt idx="13">
                  <c:v>0.224</c:v>
                </c:pt>
                <c:pt idx="14">
                  <c:v>0.14000000000000001</c:v>
                </c:pt>
                <c:pt idx="15">
                  <c:v>0.44400000000000001</c:v>
                </c:pt>
                <c:pt idx="16">
                  <c:v>0.35499999999999998</c:v>
                </c:pt>
                <c:pt idx="17">
                  <c:v>0.75</c:v>
                </c:pt>
                <c:pt idx="18">
                  <c:v>0.105</c:v>
                </c:pt>
                <c:pt idx="19">
                  <c:v>0.435</c:v>
                </c:pt>
                <c:pt idx="20">
                  <c:v>0.64300000000000002</c:v>
                </c:pt>
                <c:pt idx="21">
                  <c:v>0.38900000000000001</c:v>
                </c:pt>
                <c:pt idx="22">
                  <c:v>0.40400000000000003</c:v>
                </c:pt>
                <c:pt idx="23">
                  <c:v>0.34300000000000003</c:v>
                </c:pt>
                <c:pt idx="24">
                  <c:v>0.36699999999999999</c:v>
                </c:pt>
                <c:pt idx="25">
                  <c:v>0.34200000000000003</c:v>
                </c:pt>
                <c:pt idx="26">
                  <c:v>0.219</c:v>
                </c:pt>
                <c:pt idx="27">
                  <c:v>0.20799999999999999</c:v>
                </c:pt>
                <c:pt idx="28">
                  <c:v>0.19600000000000001</c:v>
                </c:pt>
                <c:pt idx="29">
                  <c:v>0.36399999999999999</c:v>
                </c:pt>
                <c:pt idx="30">
                  <c:v>0.5</c:v>
                </c:pt>
                <c:pt idx="31">
                  <c:v>0.5</c:v>
                </c:pt>
                <c:pt idx="32">
                  <c:v>0.36399999999999999</c:v>
                </c:pt>
                <c:pt idx="33">
                  <c:v>0.158</c:v>
                </c:pt>
                <c:pt idx="34">
                  <c:v>0.52400000000000002</c:v>
                </c:pt>
                <c:pt idx="35">
                  <c:v>0.442</c:v>
                </c:pt>
                <c:pt idx="36">
                  <c:v>0.375</c:v>
                </c:pt>
                <c:pt idx="37">
                  <c:v>0.19</c:v>
                </c:pt>
                <c:pt idx="38">
                  <c:v>0.5</c:v>
                </c:pt>
                <c:pt idx="39">
                  <c:v>0.48299999999999998</c:v>
                </c:pt>
                <c:pt idx="40">
                  <c:v>0.5</c:v>
                </c:pt>
                <c:pt idx="41">
                  <c:v>0.51700000000000002</c:v>
                </c:pt>
                <c:pt idx="42">
                  <c:v>0.41299999999999998</c:v>
                </c:pt>
                <c:pt idx="43">
                  <c:v>0.29599999999999999</c:v>
                </c:pt>
                <c:pt idx="44">
                  <c:v>0.22700000000000001</c:v>
                </c:pt>
                <c:pt idx="45">
                  <c:v>0.438</c:v>
                </c:pt>
                <c:pt idx="46">
                  <c:v>0.50800000000000001</c:v>
                </c:pt>
              </c:numCache>
            </c:numRef>
          </c:val>
        </c:ser>
        <c:ser>
          <c:idx val="1"/>
          <c:order val="1"/>
          <c:tx>
            <c:strRef>
              <c:f>Sheet4!$D$2:$D$3</c:f>
              <c:strCache>
                <c:ptCount val="2"/>
                <c:pt idx="0">
                  <c:v>80％台</c:v>
                </c:pt>
              </c:strCache>
            </c:strRef>
          </c:tx>
          <c:spPr>
            <a:solidFill>
              <a:schemeClr val="accent5"/>
            </a:solidFill>
            <a:ln>
              <a:noFill/>
            </a:ln>
            <a:effectLst/>
          </c:spPr>
          <c:invertIfNegative val="0"/>
          <c:cat>
            <c:strRef>
              <c:f>Sheet4!$B$4:$B$50</c:f>
              <c:strCache>
                <c:ptCount val="47"/>
                <c:pt idx="0">
                  <c:v>北海道(N=370)</c:v>
                </c:pt>
                <c:pt idx="1">
                  <c:v>青森(N=92)</c:v>
                </c:pt>
                <c:pt idx="2">
                  <c:v>岩手(N=78)</c:v>
                </c:pt>
                <c:pt idx="3">
                  <c:v>宮城(N=110)</c:v>
                </c:pt>
                <c:pt idx="4">
                  <c:v>秋田(N=46)</c:v>
                </c:pt>
                <c:pt idx="5">
                  <c:v>山形(N=61)</c:v>
                </c:pt>
                <c:pt idx="6">
                  <c:v>福島(N=221)</c:v>
                </c:pt>
                <c:pt idx="7">
                  <c:v>茨城(N=54)</c:v>
                </c:pt>
                <c:pt idx="8">
                  <c:v>栃木(N=91)</c:v>
                </c:pt>
                <c:pt idx="9">
                  <c:v>群馬(N=67)</c:v>
                </c:pt>
                <c:pt idx="10">
                  <c:v>埼玉(N=151)</c:v>
                </c:pt>
                <c:pt idx="11">
                  <c:v>千葉(N=69)</c:v>
                </c:pt>
                <c:pt idx="12">
                  <c:v>東京(N=567)</c:v>
                </c:pt>
                <c:pt idx="13">
                  <c:v>神奈川(N=384)</c:v>
                </c:pt>
                <c:pt idx="14">
                  <c:v>新潟(N=143)</c:v>
                </c:pt>
                <c:pt idx="15">
                  <c:v>富山(N=9)</c:v>
                </c:pt>
                <c:pt idx="16">
                  <c:v>石川(N=31)</c:v>
                </c:pt>
                <c:pt idx="17">
                  <c:v>福井(N=12)</c:v>
                </c:pt>
                <c:pt idx="18">
                  <c:v>山梨(N=19)</c:v>
                </c:pt>
                <c:pt idx="19">
                  <c:v>長野(N=69)</c:v>
                </c:pt>
                <c:pt idx="20">
                  <c:v>岐阜(N=28)</c:v>
                </c:pt>
                <c:pt idx="21">
                  <c:v>静岡(N=226)</c:v>
                </c:pt>
                <c:pt idx="22">
                  <c:v>愛知(N=282)</c:v>
                </c:pt>
                <c:pt idx="23">
                  <c:v>三重(N=35)</c:v>
                </c:pt>
                <c:pt idx="24">
                  <c:v>滋賀(N=49)</c:v>
                </c:pt>
                <c:pt idx="25">
                  <c:v>京都(N=38)</c:v>
                </c:pt>
                <c:pt idx="26">
                  <c:v>大阪(N=1263)</c:v>
                </c:pt>
                <c:pt idx="27">
                  <c:v>兵庫(N=265)</c:v>
                </c:pt>
                <c:pt idx="28">
                  <c:v>奈良(N=102)</c:v>
                </c:pt>
                <c:pt idx="29">
                  <c:v>和歌山(N=33)</c:v>
                </c:pt>
                <c:pt idx="30">
                  <c:v>鳥取(N=12)</c:v>
                </c:pt>
                <c:pt idx="31">
                  <c:v>島根(N=8)</c:v>
                </c:pt>
                <c:pt idx="32">
                  <c:v>岡山(N=55)</c:v>
                </c:pt>
                <c:pt idx="33">
                  <c:v>広島(N=584)</c:v>
                </c:pt>
                <c:pt idx="34">
                  <c:v>山口(N=42)</c:v>
                </c:pt>
                <c:pt idx="35">
                  <c:v>徳島(N=52)</c:v>
                </c:pt>
                <c:pt idx="36">
                  <c:v>香川(N=40)</c:v>
                </c:pt>
                <c:pt idx="37">
                  <c:v>愛媛(N=189)</c:v>
                </c:pt>
                <c:pt idx="38">
                  <c:v>高知(N=44)</c:v>
                </c:pt>
                <c:pt idx="39">
                  <c:v>福岡(N=387)</c:v>
                </c:pt>
                <c:pt idx="40">
                  <c:v>佐賀(N=8)</c:v>
                </c:pt>
                <c:pt idx="41">
                  <c:v>長崎(N=58)</c:v>
                </c:pt>
                <c:pt idx="42">
                  <c:v>熊本(N=126)</c:v>
                </c:pt>
                <c:pt idx="43">
                  <c:v>大分(N=54)</c:v>
                </c:pt>
                <c:pt idx="44">
                  <c:v>宮崎(N=88)</c:v>
                </c:pt>
                <c:pt idx="45">
                  <c:v>鹿児島(N=48)</c:v>
                </c:pt>
                <c:pt idx="46">
                  <c:v>沖縄(N=65)</c:v>
                </c:pt>
              </c:strCache>
            </c:strRef>
          </c:cat>
          <c:val>
            <c:numRef>
              <c:f>Sheet4!$D$4:$D$50</c:f>
              <c:numCache>
                <c:formatCode>0%</c:formatCode>
                <c:ptCount val="47"/>
                <c:pt idx="0">
                  <c:v>0.192</c:v>
                </c:pt>
                <c:pt idx="1">
                  <c:v>0.23899999999999999</c:v>
                </c:pt>
                <c:pt idx="2">
                  <c:v>0.128</c:v>
                </c:pt>
                <c:pt idx="3">
                  <c:v>0.255</c:v>
                </c:pt>
                <c:pt idx="4">
                  <c:v>0.17399999999999999</c:v>
                </c:pt>
                <c:pt idx="5">
                  <c:v>0.21299999999999999</c:v>
                </c:pt>
                <c:pt idx="6">
                  <c:v>0.222</c:v>
                </c:pt>
                <c:pt idx="7">
                  <c:v>0.27800000000000002</c:v>
                </c:pt>
                <c:pt idx="8">
                  <c:v>0.22</c:v>
                </c:pt>
                <c:pt idx="9">
                  <c:v>0.34300000000000003</c:v>
                </c:pt>
                <c:pt idx="10">
                  <c:v>0.219</c:v>
                </c:pt>
                <c:pt idx="11">
                  <c:v>0.27500000000000002</c:v>
                </c:pt>
                <c:pt idx="12">
                  <c:v>0.23799999999999999</c:v>
                </c:pt>
                <c:pt idx="13">
                  <c:v>0.23200000000000001</c:v>
                </c:pt>
                <c:pt idx="14">
                  <c:v>0.224</c:v>
                </c:pt>
                <c:pt idx="15">
                  <c:v>0.222</c:v>
                </c:pt>
                <c:pt idx="16">
                  <c:v>9.7000000000000003E-2</c:v>
                </c:pt>
                <c:pt idx="17">
                  <c:v>0.16700000000000001</c:v>
                </c:pt>
                <c:pt idx="18">
                  <c:v>0.105</c:v>
                </c:pt>
                <c:pt idx="19">
                  <c:v>0.217</c:v>
                </c:pt>
                <c:pt idx="20">
                  <c:v>0.214</c:v>
                </c:pt>
                <c:pt idx="21">
                  <c:v>0.28799999999999998</c:v>
                </c:pt>
                <c:pt idx="22">
                  <c:v>0.25900000000000001</c:v>
                </c:pt>
                <c:pt idx="23">
                  <c:v>0.28599999999999998</c:v>
                </c:pt>
                <c:pt idx="24">
                  <c:v>0.224</c:v>
                </c:pt>
                <c:pt idx="25">
                  <c:v>7.9000000000000001E-2</c:v>
                </c:pt>
                <c:pt idx="26">
                  <c:v>0.23400000000000001</c:v>
                </c:pt>
                <c:pt idx="27">
                  <c:v>0.18099999999999999</c:v>
                </c:pt>
                <c:pt idx="28">
                  <c:v>0.157</c:v>
                </c:pt>
                <c:pt idx="29">
                  <c:v>0.21199999999999999</c:v>
                </c:pt>
                <c:pt idx="30">
                  <c:v>0.16700000000000001</c:v>
                </c:pt>
                <c:pt idx="31">
                  <c:v>0.5</c:v>
                </c:pt>
                <c:pt idx="32">
                  <c:v>0.27300000000000002</c:v>
                </c:pt>
                <c:pt idx="33">
                  <c:v>0.128</c:v>
                </c:pt>
                <c:pt idx="34">
                  <c:v>0.11899999999999999</c:v>
                </c:pt>
                <c:pt idx="35">
                  <c:v>0.32700000000000001</c:v>
                </c:pt>
                <c:pt idx="36">
                  <c:v>0.35</c:v>
                </c:pt>
                <c:pt idx="37">
                  <c:v>0.29099999999999998</c:v>
                </c:pt>
                <c:pt idx="38">
                  <c:v>0.27300000000000002</c:v>
                </c:pt>
                <c:pt idx="39">
                  <c:v>0.26600000000000001</c:v>
                </c:pt>
                <c:pt idx="40">
                  <c:v>0.125</c:v>
                </c:pt>
                <c:pt idx="41">
                  <c:v>0.20699999999999999</c:v>
                </c:pt>
                <c:pt idx="42">
                  <c:v>0.246</c:v>
                </c:pt>
                <c:pt idx="43">
                  <c:v>0.315</c:v>
                </c:pt>
                <c:pt idx="44">
                  <c:v>0.318</c:v>
                </c:pt>
                <c:pt idx="45">
                  <c:v>0.25</c:v>
                </c:pt>
                <c:pt idx="46">
                  <c:v>0.26200000000000001</c:v>
                </c:pt>
              </c:numCache>
            </c:numRef>
          </c:val>
        </c:ser>
        <c:ser>
          <c:idx val="2"/>
          <c:order val="2"/>
          <c:tx>
            <c:strRef>
              <c:f>Sheet4!$E$2:$E$3</c:f>
              <c:strCache>
                <c:ptCount val="2"/>
                <c:pt idx="0">
                  <c:v>70％台</c:v>
                </c:pt>
              </c:strCache>
            </c:strRef>
          </c:tx>
          <c:spPr>
            <a:solidFill>
              <a:schemeClr val="accent4"/>
            </a:solidFill>
            <a:ln>
              <a:noFill/>
            </a:ln>
            <a:effectLst/>
          </c:spPr>
          <c:invertIfNegative val="0"/>
          <c:cat>
            <c:strRef>
              <c:f>Sheet4!$B$4:$B$50</c:f>
              <c:strCache>
                <c:ptCount val="47"/>
                <c:pt idx="0">
                  <c:v>北海道(N=370)</c:v>
                </c:pt>
                <c:pt idx="1">
                  <c:v>青森(N=92)</c:v>
                </c:pt>
                <c:pt idx="2">
                  <c:v>岩手(N=78)</c:v>
                </c:pt>
                <c:pt idx="3">
                  <c:v>宮城(N=110)</c:v>
                </c:pt>
                <c:pt idx="4">
                  <c:v>秋田(N=46)</c:v>
                </c:pt>
                <c:pt idx="5">
                  <c:v>山形(N=61)</c:v>
                </c:pt>
                <c:pt idx="6">
                  <c:v>福島(N=221)</c:v>
                </c:pt>
                <c:pt idx="7">
                  <c:v>茨城(N=54)</c:v>
                </c:pt>
                <c:pt idx="8">
                  <c:v>栃木(N=91)</c:v>
                </c:pt>
                <c:pt idx="9">
                  <c:v>群馬(N=67)</c:v>
                </c:pt>
                <c:pt idx="10">
                  <c:v>埼玉(N=151)</c:v>
                </c:pt>
                <c:pt idx="11">
                  <c:v>千葉(N=69)</c:v>
                </c:pt>
                <c:pt idx="12">
                  <c:v>東京(N=567)</c:v>
                </c:pt>
                <c:pt idx="13">
                  <c:v>神奈川(N=384)</c:v>
                </c:pt>
                <c:pt idx="14">
                  <c:v>新潟(N=143)</c:v>
                </c:pt>
                <c:pt idx="15">
                  <c:v>富山(N=9)</c:v>
                </c:pt>
                <c:pt idx="16">
                  <c:v>石川(N=31)</c:v>
                </c:pt>
                <c:pt idx="17">
                  <c:v>福井(N=12)</c:v>
                </c:pt>
                <c:pt idx="18">
                  <c:v>山梨(N=19)</c:v>
                </c:pt>
                <c:pt idx="19">
                  <c:v>長野(N=69)</c:v>
                </c:pt>
                <c:pt idx="20">
                  <c:v>岐阜(N=28)</c:v>
                </c:pt>
                <c:pt idx="21">
                  <c:v>静岡(N=226)</c:v>
                </c:pt>
                <c:pt idx="22">
                  <c:v>愛知(N=282)</c:v>
                </c:pt>
                <c:pt idx="23">
                  <c:v>三重(N=35)</c:v>
                </c:pt>
                <c:pt idx="24">
                  <c:v>滋賀(N=49)</c:v>
                </c:pt>
                <c:pt idx="25">
                  <c:v>京都(N=38)</c:v>
                </c:pt>
                <c:pt idx="26">
                  <c:v>大阪(N=1263)</c:v>
                </c:pt>
                <c:pt idx="27">
                  <c:v>兵庫(N=265)</c:v>
                </c:pt>
                <c:pt idx="28">
                  <c:v>奈良(N=102)</c:v>
                </c:pt>
                <c:pt idx="29">
                  <c:v>和歌山(N=33)</c:v>
                </c:pt>
                <c:pt idx="30">
                  <c:v>鳥取(N=12)</c:v>
                </c:pt>
                <c:pt idx="31">
                  <c:v>島根(N=8)</c:v>
                </c:pt>
                <c:pt idx="32">
                  <c:v>岡山(N=55)</c:v>
                </c:pt>
                <c:pt idx="33">
                  <c:v>広島(N=584)</c:v>
                </c:pt>
                <c:pt idx="34">
                  <c:v>山口(N=42)</c:v>
                </c:pt>
                <c:pt idx="35">
                  <c:v>徳島(N=52)</c:v>
                </c:pt>
                <c:pt idx="36">
                  <c:v>香川(N=40)</c:v>
                </c:pt>
                <c:pt idx="37">
                  <c:v>愛媛(N=189)</c:v>
                </c:pt>
                <c:pt idx="38">
                  <c:v>高知(N=44)</c:v>
                </c:pt>
                <c:pt idx="39">
                  <c:v>福岡(N=387)</c:v>
                </c:pt>
                <c:pt idx="40">
                  <c:v>佐賀(N=8)</c:v>
                </c:pt>
                <c:pt idx="41">
                  <c:v>長崎(N=58)</c:v>
                </c:pt>
                <c:pt idx="42">
                  <c:v>熊本(N=126)</c:v>
                </c:pt>
                <c:pt idx="43">
                  <c:v>大分(N=54)</c:v>
                </c:pt>
                <c:pt idx="44">
                  <c:v>宮崎(N=88)</c:v>
                </c:pt>
                <c:pt idx="45">
                  <c:v>鹿児島(N=48)</c:v>
                </c:pt>
                <c:pt idx="46">
                  <c:v>沖縄(N=65)</c:v>
                </c:pt>
              </c:strCache>
            </c:strRef>
          </c:cat>
          <c:val>
            <c:numRef>
              <c:f>Sheet4!$E$4:$E$50</c:f>
              <c:numCache>
                <c:formatCode>0%</c:formatCode>
                <c:ptCount val="47"/>
                <c:pt idx="0">
                  <c:v>0.219</c:v>
                </c:pt>
                <c:pt idx="1">
                  <c:v>0.152</c:v>
                </c:pt>
                <c:pt idx="2">
                  <c:v>0.14099999999999999</c:v>
                </c:pt>
                <c:pt idx="3">
                  <c:v>0.1</c:v>
                </c:pt>
                <c:pt idx="4">
                  <c:v>0.109</c:v>
                </c:pt>
                <c:pt idx="5">
                  <c:v>0.21299999999999999</c:v>
                </c:pt>
                <c:pt idx="6">
                  <c:v>0.17599999999999999</c:v>
                </c:pt>
                <c:pt idx="7">
                  <c:v>0.14799999999999999</c:v>
                </c:pt>
                <c:pt idx="8">
                  <c:v>0.14299999999999999</c:v>
                </c:pt>
                <c:pt idx="9">
                  <c:v>0.17899999999999999</c:v>
                </c:pt>
                <c:pt idx="10">
                  <c:v>0.185</c:v>
                </c:pt>
                <c:pt idx="11">
                  <c:v>0.159</c:v>
                </c:pt>
                <c:pt idx="12">
                  <c:v>0.19900000000000001</c:v>
                </c:pt>
                <c:pt idx="13">
                  <c:v>0.219</c:v>
                </c:pt>
                <c:pt idx="14">
                  <c:v>0.189</c:v>
                </c:pt>
                <c:pt idx="15">
                  <c:v>0</c:v>
                </c:pt>
                <c:pt idx="16">
                  <c:v>0.28999999999999998</c:v>
                </c:pt>
                <c:pt idx="17">
                  <c:v>8.3000000000000004E-2</c:v>
                </c:pt>
                <c:pt idx="18">
                  <c:v>0.158</c:v>
                </c:pt>
                <c:pt idx="19">
                  <c:v>0.159</c:v>
                </c:pt>
                <c:pt idx="20">
                  <c:v>3.5999999999999997E-2</c:v>
                </c:pt>
                <c:pt idx="21">
                  <c:v>0.19500000000000001</c:v>
                </c:pt>
                <c:pt idx="22">
                  <c:v>0.184</c:v>
                </c:pt>
                <c:pt idx="23">
                  <c:v>0.14299999999999999</c:v>
                </c:pt>
                <c:pt idx="24">
                  <c:v>0.245</c:v>
                </c:pt>
                <c:pt idx="25">
                  <c:v>0.316</c:v>
                </c:pt>
                <c:pt idx="26">
                  <c:v>0.22600000000000001</c:v>
                </c:pt>
                <c:pt idx="27">
                  <c:v>0.16600000000000001</c:v>
                </c:pt>
                <c:pt idx="28">
                  <c:v>0.22500000000000001</c:v>
                </c:pt>
                <c:pt idx="29">
                  <c:v>0.24199999999999999</c:v>
                </c:pt>
                <c:pt idx="30">
                  <c:v>0.16700000000000001</c:v>
                </c:pt>
                <c:pt idx="31">
                  <c:v>0</c:v>
                </c:pt>
                <c:pt idx="32">
                  <c:v>0.27300000000000002</c:v>
                </c:pt>
                <c:pt idx="33">
                  <c:v>0.183</c:v>
                </c:pt>
                <c:pt idx="34">
                  <c:v>0.19</c:v>
                </c:pt>
                <c:pt idx="35">
                  <c:v>0.154</c:v>
                </c:pt>
                <c:pt idx="36">
                  <c:v>0.17499999999999999</c:v>
                </c:pt>
                <c:pt idx="37">
                  <c:v>0.27</c:v>
                </c:pt>
                <c:pt idx="38">
                  <c:v>0.13600000000000001</c:v>
                </c:pt>
                <c:pt idx="39">
                  <c:v>0.152</c:v>
                </c:pt>
                <c:pt idx="40">
                  <c:v>0.375</c:v>
                </c:pt>
                <c:pt idx="41">
                  <c:v>0.24099999999999999</c:v>
                </c:pt>
                <c:pt idx="42">
                  <c:v>0.14299999999999999</c:v>
                </c:pt>
                <c:pt idx="43">
                  <c:v>0.14799999999999999</c:v>
                </c:pt>
                <c:pt idx="44">
                  <c:v>0.23899999999999999</c:v>
                </c:pt>
                <c:pt idx="45">
                  <c:v>0.14599999999999999</c:v>
                </c:pt>
                <c:pt idx="46">
                  <c:v>0.154</c:v>
                </c:pt>
              </c:numCache>
            </c:numRef>
          </c:val>
        </c:ser>
        <c:ser>
          <c:idx val="3"/>
          <c:order val="3"/>
          <c:tx>
            <c:strRef>
              <c:f>Sheet4!$F$2:$F$3</c:f>
              <c:strCache>
                <c:ptCount val="2"/>
                <c:pt idx="0">
                  <c:v>60％台</c:v>
                </c:pt>
              </c:strCache>
            </c:strRef>
          </c:tx>
          <c:spPr>
            <a:solidFill>
              <a:schemeClr val="accent6">
                <a:lumMod val="60000"/>
              </a:schemeClr>
            </a:solidFill>
            <a:ln>
              <a:noFill/>
            </a:ln>
            <a:effectLst/>
          </c:spPr>
          <c:invertIfNegative val="0"/>
          <c:cat>
            <c:strRef>
              <c:f>Sheet4!$B$4:$B$50</c:f>
              <c:strCache>
                <c:ptCount val="47"/>
                <c:pt idx="0">
                  <c:v>北海道(N=370)</c:v>
                </c:pt>
                <c:pt idx="1">
                  <c:v>青森(N=92)</c:v>
                </c:pt>
                <c:pt idx="2">
                  <c:v>岩手(N=78)</c:v>
                </c:pt>
                <c:pt idx="3">
                  <c:v>宮城(N=110)</c:v>
                </c:pt>
                <c:pt idx="4">
                  <c:v>秋田(N=46)</c:v>
                </c:pt>
                <c:pt idx="5">
                  <c:v>山形(N=61)</c:v>
                </c:pt>
                <c:pt idx="6">
                  <c:v>福島(N=221)</c:v>
                </c:pt>
                <c:pt idx="7">
                  <c:v>茨城(N=54)</c:v>
                </c:pt>
                <c:pt idx="8">
                  <c:v>栃木(N=91)</c:v>
                </c:pt>
                <c:pt idx="9">
                  <c:v>群馬(N=67)</c:v>
                </c:pt>
                <c:pt idx="10">
                  <c:v>埼玉(N=151)</c:v>
                </c:pt>
                <c:pt idx="11">
                  <c:v>千葉(N=69)</c:v>
                </c:pt>
                <c:pt idx="12">
                  <c:v>東京(N=567)</c:v>
                </c:pt>
                <c:pt idx="13">
                  <c:v>神奈川(N=384)</c:v>
                </c:pt>
                <c:pt idx="14">
                  <c:v>新潟(N=143)</c:v>
                </c:pt>
                <c:pt idx="15">
                  <c:v>富山(N=9)</c:v>
                </c:pt>
                <c:pt idx="16">
                  <c:v>石川(N=31)</c:v>
                </c:pt>
                <c:pt idx="17">
                  <c:v>福井(N=12)</c:v>
                </c:pt>
                <c:pt idx="18">
                  <c:v>山梨(N=19)</c:v>
                </c:pt>
                <c:pt idx="19">
                  <c:v>長野(N=69)</c:v>
                </c:pt>
                <c:pt idx="20">
                  <c:v>岐阜(N=28)</c:v>
                </c:pt>
                <c:pt idx="21">
                  <c:v>静岡(N=226)</c:v>
                </c:pt>
                <c:pt idx="22">
                  <c:v>愛知(N=282)</c:v>
                </c:pt>
                <c:pt idx="23">
                  <c:v>三重(N=35)</c:v>
                </c:pt>
                <c:pt idx="24">
                  <c:v>滋賀(N=49)</c:v>
                </c:pt>
                <c:pt idx="25">
                  <c:v>京都(N=38)</c:v>
                </c:pt>
                <c:pt idx="26">
                  <c:v>大阪(N=1263)</c:v>
                </c:pt>
                <c:pt idx="27">
                  <c:v>兵庫(N=265)</c:v>
                </c:pt>
                <c:pt idx="28">
                  <c:v>奈良(N=102)</c:v>
                </c:pt>
                <c:pt idx="29">
                  <c:v>和歌山(N=33)</c:v>
                </c:pt>
                <c:pt idx="30">
                  <c:v>鳥取(N=12)</c:v>
                </c:pt>
                <c:pt idx="31">
                  <c:v>島根(N=8)</c:v>
                </c:pt>
                <c:pt idx="32">
                  <c:v>岡山(N=55)</c:v>
                </c:pt>
                <c:pt idx="33">
                  <c:v>広島(N=584)</c:v>
                </c:pt>
                <c:pt idx="34">
                  <c:v>山口(N=42)</c:v>
                </c:pt>
                <c:pt idx="35">
                  <c:v>徳島(N=52)</c:v>
                </c:pt>
                <c:pt idx="36">
                  <c:v>香川(N=40)</c:v>
                </c:pt>
                <c:pt idx="37">
                  <c:v>愛媛(N=189)</c:v>
                </c:pt>
                <c:pt idx="38">
                  <c:v>高知(N=44)</c:v>
                </c:pt>
                <c:pt idx="39">
                  <c:v>福岡(N=387)</c:v>
                </c:pt>
                <c:pt idx="40">
                  <c:v>佐賀(N=8)</c:v>
                </c:pt>
                <c:pt idx="41">
                  <c:v>長崎(N=58)</c:v>
                </c:pt>
                <c:pt idx="42">
                  <c:v>熊本(N=126)</c:v>
                </c:pt>
                <c:pt idx="43">
                  <c:v>大分(N=54)</c:v>
                </c:pt>
                <c:pt idx="44">
                  <c:v>宮崎(N=88)</c:v>
                </c:pt>
                <c:pt idx="45">
                  <c:v>鹿児島(N=48)</c:v>
                </c:pt>
                <c:pt idx="46">
                  <c:v>沖縄(N=65)</c:v>
                </c:pt>
              </c:strCache>
            </c:strRef>
          </c:cat>
          <c:val>
            <c:numRef>
              <c:f>Sheet4!$F$4:$F$50</c:f>
              <c:numCache>
                <c:formatCode>0%</c:formatCode>
                <c:ptCount val="47"/>
                <c:pt idx="0">
                  <c:v>0.20300000000000001</c:v>
                </c:pt>
                <c:pt idx="1">
                  <c:v>0.16300000000000001</c:v>
                </c:pt>
                <c:pt idx="2">
                  <c:v>0.154</c:v>
                </c:pt>
                <c:pt idx="3">
                  <c:v>7.2999999999999995E-2</c:v>
                </c:pt>
                <c:pt idx="4">
                  <c:v>0.17399999999999999</c:v>
                </c:pt>
                <c:pt idx="5">
                  <c:v>0.115</c:v>
                </c:pt>
                <c:pt idx="6">
                  <c:v>0.19500000000000001</c:v>
                </c:pt>
                <c:pt idx="7">
                  <c:v>0.111</c:v>
                </c:pt>
                <c:pt idx="8">
                  <c:v>6.6000000000000003E-2</c:v>
                </c:pt>
                <c:pt idx="9">
                  <c:v>0.224</c:v>
                </c:pt>
                <c:pt idx="10">
                  <c:v>0.106</c:v>
                </c:pt>
                <c:pt idx="11">
                  <c:v>0.10100000000000001</c:v>
                </c:pt>
                <c:pt idx="12">
                  <c:v>0.13200000000000001</c:v>
                </c:pt>
                <c:pt idx="13">
                  <c:v>0.151</c:v>
                </c:pt>
                <c:pt idx="14">
                  <c:v>0.14699999999999999</c:v>
                </c:pt>
                <c:pt idx="15">
                  <c:v>0</c:v>
                </c:pt>
                <c:pt idx="16">
                  <c:v>9.7000000000000003E-2</c:v>
                </c:pt>
                <c:pt idx="17">
                  <c:v>0</c:v>
                </c:pt>
                <c:pt idx="18">
                  <c:v>0.158</c:v>
                </c:pt>
                <c:pt idx="19">
                  <c:v>0.10100000000000001</c:v>
                </c:pt>
                <c:pt idx="20">
                  <c:v>0.107</c:v>
                </c:pt>
                <c:pt idx="21">
                  <c:v>7.4999999999999997E-2</c:v>
                </c:pt>
                <c:pt idx="22">
                  <c:v>8.2000000000000003E-2</c:v>
                </c:pt>
                <c:pt idx="23">
                  <c:v>8.5999999999999993E-2</c:v>
                </c:pt>
                <c:pt idx="24">
                  <c:v>0.10199999999999999</c:v>
                </c:pt>
                <c:pt idx="25">
                  <c:v>0.184</c:v>
                </c:pt>
                <c:pt idx="26">
                  <c:v>0.16200000000000001</c:v>
                </c:pt>
                <c:pt idx="27">
                  <c:v>0.16600000000000001</c:v>
                </c:pt>
                <c:pt idx="28">
                  <c:v>0.16700000000000001</c:v>
                </c:pt>
                <c:pt idx="29">
                  <c:v>0.152</c:v>
                </c:pt>
                <c:pt idx="30">
                  <c:v>0.16700000000000001</c:v>
                </c:pt>
                <c:pt idx="31">
                  <c:v>0</c:v>
                </c:pt>
                <c:pt idx="32">
                  <c:v>7.2999999999999995E-2</c:v>
                </c:pt>
                <c:pt idx="33">
                  <c:v>0.188</c:v>
                </c:pt>
                <c:pt idx="34">
                  <c:v>0.11899999999999999</c:v>
                </c:pt>
                <c:pt idx="35">
                  <c:v>3.7999999999999999E-2</c:v>
                </c:pt>
                <c:pt idx="36">
                  <c:v>0.1</c:v>
                </c:pt>
                <c:pt idx="37">
                  <c:v>0.106</c:v>
                </c:pt>
                <c:pt idx="38">
                  <c:v>4.4999999999999998E-2</c:v>
                </c:pt>
                <c:pt idx="39">
                  <c:v>5.1999999999999998E-2</c:v>
                </c:pt>
                <c:pt idx="40">
                  <c:v>0</c:v>
                </c:pt>
                <c:pt idx="41">
                  <c:v>1.7000000000000001E-2</c:v>
                </c:pt>
                <c:pt idx="42">
                  <c:v>9.5000000000000001E-2</c:v>
                </c:pt>
                <c:pt idx="43">
                  <c:v>0.13</c:v>
                </c:pt>
                <c:pt idx="44">
                  <c:v>0.13600000000000001</c:v>
                </c:pt>
                <c:pt idx="45">
                  <c:v>0.14599999999999999</c:v>
                </c:pt>
                <c:pt idx="46">
                  <c:v>6.2E-2</c:v>
                </c:pt>
              </c:numCache>
            </c:numRef>
          </c:val>
        </c:ser>
        <c:ser>
          <c:idx val="4"/>
          <c:order val="4"/>
          <c:tx>
            <c:strRef>
              <c:f>Sheet4!$G$2:$G$3</c:f>
              <c:strCache>
                <c:ptCount val="2"/>
                <c:pt idx="0">
                  <c:v>60%</c:v>
                </c:pt>
                <c:pt idx="1">
                  <c:v>未満</c:v>
                </c:pt>
              </c:strCache>
            </c:strRef>
          </c:tx>
          <c:spPr>
            <a:solidFill>
              <a:schemeClr val="accent5">
                <a:lumMod val="60000"/>
              </a:schemeClr>
            </a:solidFill>
            <a:ln>
              <a:noFill/>
            </a:ln>
            <a:effectLst/>
          </c:spPr>
          <c:invertIfNegative val="0"/>
          <c:cat>
            <c:strRef>
              <c:f>Sheet4!$B$4:$B$50</c:f>
              <c:strCache>
                <c:ptCount val="47"/>
                <c:pt idx="0">
                  <c:v>北海道(N=370)</c:v>
                </c:pt>
                <c:pt idx="1">
                  <c:v>青森(N=92)</c:v>
                </c:pt>
                <c:pt idx="2">
                  <c:v>岩手(N=78)</c:v>
                </c:pt>
                <c:pt idx="3">
                  <c:v>宮城(N=110)</c:v>
                </c:pt>
                <c:pt idx="4">
                  <c:v>秋田(N=46)</c:v>
                </c:pt>
                <c:pt idx="5">
                  <c:v>山形(N=61)</c:v>
                </c:pt>
                <c:pt idx="6">
                  <c:v>福島(N=221)</c:v>
                </c:pt>
                <c:pt idx="7">
                  <c:v>茨城(N=54)</c:v>
                </c:pt>
                <c:pt idx="8">
                  <c:v>栃木(N=91)</c:v>
                </c:pt>
                <c:pt idx="9">
                  <c:v>群馬(N=67)</c:v>
                </c:pt>
                <c:pt idx="10">
                  <c:v>埼玉(N=151)</c:v>
                </c:pt>
                <c:pt idx="11">
                  <c:v>千葉(N=69)</c:v>
                </c:pt>
                <c:pt idx="12">
                  <c:v>東京(N=567)</c:v>
                </c:pt>
                <c:pt idx="13">
                  <c:v>神奈川(N=384)</c:v>
                </c:pt>
                <c:pt idx="14">
                  <c:v>新潟(N=143)</c:v>
                </c:pt>
                <c:pt idx="15">
                  <c:v>富山(N=9)</c:v>
                </c:pt>
                <c:pt idx="16">
                  <c:v>石川(N=31)</c:v>
                </c:pt>
                <c:pt idx="17">
                  <c:v>福井(N=12)</c:v>
                </c:pt>
                <c:pt idx="18">
                  <c:v>山梨(N=19)</c:v>
                </c:pt>
                <c:pt idx="19">
                  <c:v>長野(N=69)</c:v>
                </c:pt>
                <c:pt idx="20">
                  <c:v>岐阜(N=28)</c:v>
                </c:pt>
                <c:pt idx="21">
                  <c:v>静岡(N=226)</c:v>
                </c:pt>
                <c:pt idx="22">
                  <c:v>愛知(N=282)</c:v>
                </c:pt>
                <c:pt idx="23">
                  <c:v>三重(N=35)</c:v>
                </c:pt>
                <c:pt idx="24">
                  <c:v>滋賀(N=49)</c:v>
                </c:pt>
                <c:pt idx="25">
                  <c:v>京都(N=38)</c:v>
                </c:pt>
                <c:pt idx="26">
                  <c:v>大阪(N=1263)</c:v>
                </c:pt>
                <c:pt idx="27">
                  <c:v>兵庫(N=265)</c:v>
                </c:pt>
                <c:pt idx="28">
                  <c:v>奈良(N=102)</c:v>
                </c:pt>
                <c:pt idx="29">
                  <c:v>和歌山(N=33)</c:v>
                </c:pt>
                <c:pt idx="30">
                  <c:v>鳥取(N=12)</c:v>
                </c:pt>
                <c:pt idx="31">
                  <c:v>島根(N=8)</c:v>
                </c:pt>
                <c:pt idx="32">
                  <c:v>岡山(N=55)</c:v>
                </c:pt>
                <c:pt idx="33">
                  <c:v>広島(N=584)</c:v>
                </c:pt>
                <c:pt idx="34">
                  <c:v>山口(N=42)</c:v>
                </c:pt>
                <c:pt idx="35">
                  <c:v>徳島(N=52)</c:v>
                </c:pt>
                <c:pt idx="36">
                  <c:v>香川(N=40)</c:v>
                </c:pt>
                <c:pt idx="37">
                  <c:v>愛媛(N=189)</c:v>
                </c:pt>
                <c:pt idx="38">
                  <c:v>高知(N=44)</c:v>
                </c:pt>
                <c:pt idx="39">
                  <c:v>福岡(N=387)</c:v>
                </c:pt>
                <c:pt idx="40">
                  <c:v>佐賀(N=8)</c:v>
                </c:pt>
                <c:pt idx="41">
                  <c:v>長崎(N=58)</c:v>
                </c:pt>
                <c:pt idx="42">
                  <c:v>熊本(N=126)</c:v>
                </c:pt>
                <c:pt idx="43">
                  <c:v>大分(N=54)</c:v>
                </c:pt>
                <c:pt idx="44">
                  <c:v>宮崎(N=88)</c:v>
                </c:pt>
                <c:pt idx="45">
                  <c:v>鹿児島(N=48)</c:v>
                </c:pt>
                <c:pt idx="46">
                  <c:v>沖縄(N=65)</c:v>
                </c:pt>
              </c:strCache>
            </c:strRef>
          </c:cat>
          <c:val>
            <c:numRef>
              <c:f>Sheet4!$G$4:$G$50</c:f>
              <c:numCache>
                <c:formatCode>0%</c:formatCode>
                <c:ptCount val="47"/>
                <c:pt idx="0">
                  <c:v>0.157</c:v>
                </c:pt>
                <c:pt idx="1">
                  <c:v>7.5999999999999998E-2</c:v>
                </c:pt>
                <c:pt idx="2">
                  <c:v>0.436</c:v>
                </c:pt>
                <c:pt idx="3">
                  <c:v>2.7E-2</c:v>
                </c:pt>
                <c:pt idx="4">
                  <c:v>0.17399999999999999</c:v>
                </c:pt>
                <c:pt idx="5">
                  <c:v>0.21299999999999999</c:v>
                </c:pt>
                <c:pt idx="6">
                  <c:v>0.27100000000000002</c:v>
                </c:pt>
                <c:pt idx="7">
                  <c:v>9.2999999999999999E-2</c:v>
                </c:pt>
                <c:pt idx="8">
                  <c:v>2.1999999999999999E-2</c:v>
                </c:pt>
                <c:pt idx="9">
                  <c:v>0.11899999999999999</c:v>
                </c:pt>
                <c:pt idx="10">
                  <c:v>0.13900000000000001</c:v>
                </c:pt>
                <c:pt idx="11">
                  <c:v>0.13</c:v>
                </c:pt>
                <c:pt idx="12">
                  <c:v>0.16600000000000001</c:v>
                </c:pt>
                <c:pt idx="13">
                  <c:v>0.17399999999999999</c:v>
                </c:pt>
                <c:pt idx="14">
                  <c:v>0.30099999999999999</c:v>
                </c:pt>
                <c:pt idx="15">
                  <c:v>0.33300000000000002</c:v>
                </c:pt>
                <c:pt idx="16">
                  <c:v>0.161</c:v>
                </c:pt>
                <c:pt idx="17">
                  <c:v>0</c:v>
                </c:pt>
                <c:pt idx="18">
                  <c:v>0.47399999999999998</c:v>
                </c:pt>
                <c:pt idx="19">
                  <c:v>8.6999999999999994E-2</c:v>
                </c:pt>
                <c:pt idx="20">
                  <c:v>0</c:v>
                </c:pt>
                <c:pt idx="21">
                  <c:v>5.2999999999999999E-2</c:v>
                </c:pt>
                <c:pt idx="22">
                  <c:v>7.0999999999999994E-2</c:v>
                </c:pt>
                <c:pt idx="23">
                  <c:v>0.14299999999999999</c:v>
                </c:pt>
                <c:pt idx="24">
                  <c:v>6.0999999999999999E-2</c:v>
                </c:pt>
                <c:pt idx="25">
                  <c:v>7.9000000000000001E-2</c:v>
                </c:pt>
                <c:pt idx="26">
                  <c:v>0.16</c:v>
                </c:pt>
                <c:pt idx="27">
                  <c:v>0.27900000000000003</c:v>
                </c:pt>
                <c:pt idx="28">
                  <c:v>0.255</c:v>
                </c:pt>
                <c:pt idx="29">
                  <c:v>0.03</c:v>
                </c:pt>
                <c:pt idx="30">
                  <c:v>0</c:v>
                </c:pt>
                <c:pt idx="31">
                  <c:v>0</c:v>
                </c:pt>
                <c:pt idx="32">
                  <c:v>1.7999999999999999E-2</c:v>
                </c:pt>
                <c:pt idx="33">
                  <c:v>0.34200000000000003</c:v>
                </c:pt>
                <c:pt idx="34">
                  <c:v>4.8000000000000001E-2</c:v>
                </c:pt>
                <c:pt idx="35">
                  <c:v>3.7999999999999999E-2</c:v>
                </c:pt>
                <c:pt idx="36">
                  <c:v>0</c:v>
                </c:pt>
                <c:pt idx="37">
                  <c:v>0.14299999999999999</c:v>
                </c:pt>
                <c:pt idx="38">
                  <c:v>4.4999999999999998E-2</c:v>
                </c:pt>
                <c:pt idx="39">
                  <c:v>4.7E-2</c:v>
                </c:pt>
                <c:pt idx="40">
                  <c:v>0</c:v>
                </c:pt>
                <c:pt idx="41">
                  <c:v>1.7000000000000001E-2</c:v>
                </c:pt>
                <c:pt idx="42">
                  <c:v>0.10299999999999999</c:v>
                </c:pt>
                <c:pt idx="43">
                  <c:v>0.111</c:v>
                </c:pt>
                <c:pt idx="44">
                  <c:v>0.08</c:v>
                </c:pt>
                <c:pt idx="45">
                  <c:v>2.1000000000000001E-2</c:v>
                </c:pt>
                <c:pt idx="46">
                  <c:v>1.4999999999999999E-2</c:v>
                </c:pt>
              </c:numCache>
            </c:numRef>
          </c:val>
        </c:ser>
        <c:dLbls>
          <c:showLegendKey val="0"/>
          <c:showVal val="0"/>
          <c:showCatName val="0"/>
          <c:showSerName val="0"/>
          <c:showPercent val="0"/>
          <c:showBubbleSize val="0"/>
        </c:dLbls>
        <c:gapWidth val="150"/>
        <c:overlap val="100"/>
        <c:axId val="189294464"/>
        <c:axId val="189296000"/>
      </c:barChart>
      <c:catAx>
        <c:axId val="18929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9296000"/>
        <c:crosses val="autoZero"/>
        <c:auto val="1"/>
        <c:lblAlgn val="ctr"/>
        <c:lblOffset val="100"/>
        <c:noMultiLvlLbl val="0"/>
      </c:catAx>
      <c:valAx>
        <c:axId val="189296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9294464"/>
        <c:crosses val="autoZero"/>
        <c:crossBetween val="between"/>
      </c:valAx>
      <c:spPr>
        <a:noFill/>
        <a:ln>
          <a:noFill/>
        </a:ln>
        <a:effectLst/>
      </c:spPr>
    </c:plotArea>
    <c:legend>
      <c:legendPos val="b"/>
      <c:layout>
        <c:manualLayout>
          <c:xMode val="edge"/>
          <c:yMode val="edge"/>
          <c:x val="0.23659157269067937"/>
          <c:y val="0.93936350401527846"/>
          <c:w val="0.48859561242827004"/>
          <c:h val="4.4731923420109267E-2"/>
        </c:manualLayout>
      </c:layout>
      <c:overlay val="0"/>
      <c:spPr>
        <a:noFill/>
        <a:ln w="635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0.72426</cdr:x>
      <cdr:y>0.9426</cdr:y>
    </cdr:from>
    <cdr:to>
      <cdr:x>0.95587</cdr:x>
      <cdr:y>1</cdr:y>
    </cdr:to>
    <cdr:sp macro="" textlink="">
      <cdr:nvSpPr>
        <cdr:cNvPr id="2" name="テキスト ボックス 1"/>
        <cdr:cNvSpPr txBox="1"/>
      </cdr:nvSpPr>
      <cdr:spPr>
        <a:xfrm xmlns:a="http://schemas.openxmlformats.org/drawingml/2006/main">
          <a:off x="6257005" y="4416821"/>
          <a:ext cx="2000922" cy="2689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900" dirty="0" smtClean="0"/>
            <a:t>（</a:t>
          </a:r>
          <a:r>
            <a:rPr lang="en-US" altLang="ja-JP" sz="900" dirty="0" smtClean="0"/>
            <a:t>N: </a:t>
          </a:r>
          <a:r>
            <a:rPr lang="ja-JP" altLang="en-US" sz="900" dirty="0" smtClean="0"/>
            <a:t>全国テスト８の受講者数）</a:t>
          </a:r>
          <a:endParaRPr lang="ja-JP" alt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extLst>
      <p:ext uri="{BB962C8B-B14F-4D97-AF65-F5344CB8AC3E}">
        <p14:creationId xmlns:p14="http://schemas.microsoft.com/office/powerpoint/2010/main" val="352307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13945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48686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extLst>
      <p:ext uri="{BB962C8B-B14F-4D97-AF65-F5344CB8AC3E}">
        <p14:creationId xmlns:p14="http://schemas.microsoft.com/office/powerpoint/2010/main" val="189038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42762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17395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83892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14666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15125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extLst>
      <p:ext uri="{BB962C8B-B14F-4D97-AF65-F5344CB8AC3E}">
        <p14:creationId xmlns:p14="http://schemas.microsoft.com/office/powerpoint/2010/main" val="92723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857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682471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90838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65934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64278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58929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91456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67063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058973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extLst>
      <p:ext uri="{BB962C8B-B14F-4D97-AF65-F5344CB8AC3E}">
        <p14:creationId xmlns:p14="http://schemas.microsoft.com/office/powerpoint/2010/main" val="186132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592836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42909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56965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4461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134915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161077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2344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41081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74210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307593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extLst>
      <p:ext uri="{BB962C8B-B14F-4D97-AF65-F5344CB8AC3E}">
        <p14:creationId xmlns:p14="http://schemas.microsoft.com/office/powerpoint/2010/main" val="323623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78162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85046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5B80AA-1F25-4DBC-B3F8-1F76D4E3200D}" type="datetime1">
              <a:rPr lang="ja-JP" altLang="en-US" smtClean="0"/>
              <a:t>2018/6/13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42AA4E5-D16D-429B-91EA-B1ED16AA921C}" type="datetime1">
              <a:rPr lang="ja-JP" altLang="en-US" smtClean="0"/>
              <a:t>2018/6/13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E2A968A-C896-42E2-9898-E20BB71D20E0}" type="datetime1">
              <a:rPr lang="ja-JP" altLang="en-US" smtClean="0"/>
              <a:t>2018/6/13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288DC5C-9709-4AFB-B954-F637952CF6A0}" type="datetime1">
              <a:rPr lang="ja-JP" altLang="en-US" smtClean="0"/>
              <a:t>2018/6/13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795ED8B-B2C9-413E-A27D-C64BFB9CA570}" type="datetime1">
              <a:rPr lang="ja-JP" altLang="en-US" smtClean="0"/>
              <a:t>2018/6/13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FFB26B3-B723-4685-9C66-2DC31FD8A36F}" type="datetime1">
              <a:rPr lang="ja-JP" altLang="en-US" smtClean="0"/>
              <a:t>2018/6/13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835A319-6FB3-462F-8C5C-D99886F1E6EE}" type="datetime1">
              <a:rPr lang="ja-JP" altLang="en-US" smtClean="0"/>
              <a:t>2018/6/13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3D68A3B-C088-4730-9D58-9B55564050E7}" type="datetime1">
              <a:rPr lang="ja-JP" altLang="en-US" smtClean="0"/>
              <a:t>2018/6/13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B445CEE-E9E6-42D3-A62F-EF9B7456C35B}" type="datetime1">
              <a:rPr lang="ja-JP" altLang="en-US" smtClean="0"/>
              <a:t>2018/6/13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34CFBE4-E90F-422B-AD6F-614B94EA2AFC}" type="datetime1">
              <a:rPr lang="ja-JP" altLang="en-US" smtClean="0"/>
              <a:t>2018/6/13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131F4B6-3DDA-4CE3-8D52-F90D3D4A13FB}" type="datetime1">
              <a:rPr lang="ja-JP" altLang="en-US" smtClean="0"/>
              <a:t>2018/6/13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32422747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EEC1D22-7CAD-45AC-B453-41ABD068A9A2}" type="datetime1">
              <a:rPr lang="ja-JP" altLang="en-US" smtClean="0"/>
              <a:t>2018/6/13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E1D198E-ABF7-41D6-A7F8-0E3A16019305}" type="datetime1">
              <a:rPr lang="ja-JP" altLang="en-US" smtClean="0"/>
              <a:t>2018/6/13</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949216" y="6397685"/>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79" r:id="rId8"/>
    <p:sldLayoutId id="2147484107" r:id="rId9"/>
    <p:sldLayoutId id="2147484108" r:id="rId10"/>
    <p:sldLayoutId id="2147484109" r:id="rId11"/>
    <p:sldLayoutId id="2147484110"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258184" y="2180040"/>
            <a:ext cx="8691846" cy="1569660"/>
          </a:xfrm>
          <a:prstGeom prst="rect">
            <a:avLst/>
          </a:prstGeom>
          <a:noFill/>
          <a:ln w="9525">
            <a:noFill/>
            <a:miter lim="800000"/>
            <a:headEnd/>
            <a:tailEnd/>
          </a:ln>
        </p:spPr>
        <p:txBody>
          <a:bodyPr wrap="square">
            <a:spAutoFit/>
          </a:bodyPr>
          <a:lstStyle/>
          <a:p>
            <a:pPr algn="ctr"/>
            <a:r>
              <a:rPr lang="ja-JP" altLang="en-US" sz="4800" dirty="0" smtClean="0">
                <a:solidFill>
                  <a:srgbClr val="000000"/>
                </a:solidFill>
                <a:latin typeface="Calibri" pitchFamily="34" charset="0"/>
              </a:rPr>
              <a:t>平成</a:t>
            </a:r>
            <a:r>
              <a:rPr lang="en-US" altLang="ja-JP" sz="4800" dirty="0" smtClean="0">
                <a:solidFill>
                  <a:srgbClr val="000000"/>
                </a:solidFill>
                <a:latin typeface="Calibri" pitchFamily="34" charset="0"/>
              </a:rPr>
              <a:t>30</a:t>
            </a:r>
            <a:r>
              <a:rPr lang="ja-JP" altLang="en-US" sz="4800" dirty="0" smtClean="0">
                <a:solidFill>
                  <a:srgbClr val="000000"/>
                </a:solidFill>
                <a:latin typeface="Calibri" pitchFamily="34" charset="0"/>
              </a:rPr>
              <a:t>年度要介護認定</a:t>
            </a:r>
            <a:r>
              <a:rPr lang="en-US" altLang="ja-JP" sz="4800" dirty="0" smtClean="0">
                <a:solidFill>
                  <a:srgbClr val="000000"/>
                </a:solidFill>
                <a:latin typeface="Calibri" pitchFamily="34" charset="0"/>
              </a:rPr>
              <a:t/>
            </a:r>
            <a:br>
              <a:rPr lang="en-US" altLang="ja-JP" sz="4800" dirty="0" smtClean="0">
                <a:solidFill>
                  <a:srgbClr val="000000"/>
                </a:solidFill>
                <a:latin typeface="Calibri" pitchFamily="34" charset="0"/>
              </a:rPr>
            </a:br>
            <a:r>
              <a:rPr lang="ja-JP" altLang="en-US" sz="4800" dirty="0" smtClean="0">
                <a:solidFill>
                  <a:srgbClr val="000000"/>
                </a:solidFill>
                <a:latin typeface="Calibri" pitchFamily="34" charset="0"/>
              </a:rPr>
              <a:t>適正化事業の実施方針等</a:t>
            </a:r>
          </a:p>
        </p:txBody>
      </p:sp>
      <p:sp>
        <p:nvSpPr>
          <p:cNvPr id="2" name="スライド番号プレースホルダー 1"/>
          <p:cNvSpPr>
            <a:spLocks noGrp="1"/>
          </p:cNvSpPr>
          <p:nvPr>
            <p:ph type="sldNum" sz="quarter" idx="12"/>
          </p:nvPr>
        </p:nvSpPr>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業務分析データとは</a:t>
            </a:r>
          </a:p>
        </p:txBody>
      </p:sp>
      <p:sp>
        <p:nvSpPr>
          <p:cNvPr id="4" name="正方形/長方形 3"/>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自身の状況を把握し、自ら適正化に向けた課題を把握するため</a:t>
            </a:r>
            <a:r>
              <a:rPr lang="ja-JP" altLang="en-US" sz="1600" dirty="0" smtClean="0"/>
              <a:t>の客観的な情報を提供することにある。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30</a:t>
            </a:r>
            <a:r>
              <a:rPr lang="ja-JP" altLang="en-US" sz="1600" dirty="0" smtClean="0"/>
              <a:t>年度も、</a:t>
            </a:r>
            <a:r>
              <a:rPr lang="en-US" altLang="ja-JP" sz="1600" dirty="0" smtClean="0"/>
              <a:t>9</a:t>
            </a:r>
            <a:r>
              <a:rPr lang="ja-JP" altLang="en-US" sz="1600" dirty="0" smtClean="0"/>
              <a:t>月末と</a:t>
            </a:r>
            <a:r>
              <a:rPr lang="en-US" altLang="ja-JP" sz="1600" dirty="0" smtClean="0"/>
              <a:t>3</a:t>
            </a:r>
            <a:r>
              <a:rPr lang="ja-JP" altLang="en-US" sz="1600" dirty="0" smtClean="0"/>
              <a:t>月末にエクセルデータにて提供予定</a:t>
            </a:r>
            <a:r>
              <a:rPr lang="ja-JP" altLang="en-US" sz="1400" dirty="0" smtClean="0"/>
              <a:t>（</a:t>
            </a:r>
            <a:r>
              <a:rPr lang="en-US" altLang="ja-JP" sz="1400" dirty="0" smtClean="0"/>
              <a:t>HP</a:t>
            </a:r>
            <a:r>
              <a:rPr lang="ja-JP" altLang="en-US" sz="1400" dirty="0" smtClean="0"/>
              <a:t>から各自ダウンロード）</a:t>
            </a:r>
            <a:r>
              <a:rPr lang="ja-JP" altLang="en-US" sz="1600" dirty="0" smtClean="0"/>
              <a:t>。</a:t>
            </a:r>
            <a:endParaRPr lang="en-US" altLang="ja-JP" sz="1600" dirty="0" smtClean="0"/>
          </a:p>
        </p:txBody>
      </p:sp>
      <p:sp>
        <p:nvSpPr>
          <p:cNvPr id="14" name="正方形/長方形 13"/>
          <p:cNvSpPr/>
          <p:nvPr/>
        </p:nvSpPr>
        <p:spPr bwMode="auto">
          <a:xfrm>
            <a:off x="4483264" y="2481567"/>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正方形/長方形 14"/>
          <p:cNvSpPr/>
          <p:nvPr/>
        </p:nvSpPr>
        <p:spPr bwMode="auto">
          <a:xfrm>
            <a:off x="393250" y="2483141"/>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7" name="AutoShape 214"/>
          <p:cNvSpPr>
            <a:spLocks noChangeArrowheads="1"/>
          </p:cNvSpPr>
          <p:nvPr/>
        </p:nvSpPr>
        <p:spPr bwMode="auto">
          <a:xfrm>
            <a:off x="721318" y="230203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提供するデータのイメージ①</a:t>
            </a:r>
            <a:endParaRPr lang="ja-JP" altLang="en-US" sz="1400" dirty="0">
              <a:solidFill>
                <a:srgbClr val="FFFFFF"/>
              </a:solidFill>
              <a:ea typeface="HGP創英角ｺﾞｼｯｸUB" pitchFamily="50" charset="-128"/>
            </a:endParaRPr>
          </a:p>
        </p:txBody>
      </p:sp>
      <p:sp>
        <p:nvSpPr>
          <p:cNvPr id="18" name="AutoShape 214"/>
          <p:cNvSpPr>
            <a:spLocks noChangeArrowheads="1"/>
          </p:cNvSpPr>
          <p:nvPr/>
        </p:nvSpPr>
        <p:spPr bwMode="auto">
          <a:xfrm>
            <a:off x="4772778" y="230154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提供するデータのイメージ②</a:t>
            </a:r>
            <a:endParaRPr lang="ja-JP" altLang="en-US" sz="1400" dirty="0">
              <a:solidFill>
                <a:srgbClr val="FFFFFF"/>
              </a:solidFill>
              <a:ea typeface="HGP創英角ｺﾞｼｯｸUB" pitchFamily="50" charset="-128"/>
            </a:endParaRPr>
          </a:p>
        </p:txBody>
      </p:sp>
      <p:grpSp>
        <p:nvGrpSpPr>
          <p:cNvPr id="2" name="グループ化 78"/>
          <p:cNvGrpSpPr/>
          <p:nvPr/>
        </p:nvGrpSpPr>
        <p:grpSpPr>
          <a:xfrm>
            <a:off x="507579" y="2694014"/>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212259"/>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50" name="Text Box 45"/>
          <p:cNvSpPr txBox="1">
            <a:spLocks noChangeArrowheads="1"/>
          </p:cNvSpPr>
          <p:nvPr/>
        </p:nvSpPr>
        <p:spPr bwMode="auto">
          <a:xfrm>
            <a:off x="468572" y="5367220"/>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ea typeface="HG丸ｺﾞｼｯｸM-PRO" pitchFamily="50" charset="-128"/>
              </a:rPr>
              <a:t>自治体の基礎情報、事務データ、調査項目データ、審査判定データといった</a:t>
            </a:r>
            <a:r>
              <a:rPr kumimoji="0" lang="ja-JP" altLang="en-US" sz="1400" b="1" dirty="0" smtClean="0">
                <a:solidFill>
                  <a:srgbClr val="FF0000"/>
                </a:solidFill>
                <a:ea typeface="HG丸ｺﾞｼｯｸM-PRO" pitchFamily="50" charset="-128"/>
              </a:rPr>
              <a:t>項目</a:t>
            </a:r>
            <a:r>
              <a:rPr kumimoji="0" lang="ja-JP" altLang="en-US" sz="1400" b="1" dirty="0">
                <a:solidFill>
                  <a:srgbClr val="FF0000"/>
                </a:solidFill>
                <a:ea typeface="HG丸ｺﾞｼｯｸM-PRO" pitchFamily="50" charset="-128"/>
              </a:rPr>
              <a:t>別</a:t>
            </a:r>
            <a:r>
              <a:rPr kumimoji="0" lang="ja-JP" altLang="en-US" sz="1400" b="1" dirty="0" smtClean="0">
                <a:solidFill>
                  <a:srgbClr val="FF0000"/>
                </a:solidFill>
                <a:ea typeface="HG丸ｺﾞｼｯｸM-PRO" pitchFamily="50" charset="-128"/>
              </a:rPr>
              <a:t>に分けて</a:t>
            </a:r>
            <a:r>
              <a:rPr kumimoji="0" lang="ja-JP" altLang="en-US" sz="1400" b="1" dirty="0" smtClean="0">
                <a:solidFill>
                  <a:srgbClr val="000000"/>
                </a:solidFill>
                <a:ea typeface="HG丸ｺﾞｼｯｸM-PRO" pitchFamily="50" charset="-128"/>
              </a:rPr>
              <a:t>、エクセルシートを提供</a:t>
            </a:r>
            <a:endParaRPr kumimoji="0" lang="ja-JP" altLang="en-US" sz="140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838700"/>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981325"/>
            <a:ext cx="3430099" cy="1664741"/>
          </a:xfrm>
          <a:prstGeom prst="rect">
            <a:avLst/>
          </a:prstGeom>
          <a:noFill/>
          <a:ln w="9525">
            <a:noFill/>
            <a:miter lim="800000"/>
            <a:headEnd/>
            <a:tailEnd/>
          </a:ln>
          <a:effectLst/>
        </p:spPr>
      </p:pic>
      <p:sp>
        <p:nvSpPr>
          <p:cNvPr id="55" name="テキスト ボックス 54"/>
          <p:cNvSpPr txBox="1"/>
          <p:nvPr/>
        </p:nvSpPr>
        <p:spPr>
          <a:xfrm>
            <a:off x="4619625" y="2724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選択率のばらつき状況を示す「箱</a:t>
            </a:r>
            <a:r>
              <a:rPr kumimoji="1" lang="ja-JP" altLang="en-US" sz="1000" b="1" dirty="0" err="1" smtClean="0">
                <a:solidFill>
                  <a:schemeClr val="bg1"/>
                </a:solidFill>
                <a:latin typeface="ＭＳ Ｐゴシック" pitchFamily="50" charset="-128"/>
              </a:rPr>
              <a:t>ひげ</a:t>
            </a:r>
            <a:r>
              <a:rPr kumimoji="1" lang="ja-JP" altLang="en-US" sz="1000" b="1" dirty="0" smtClean="0">
                <a:solidFill>
                  <a:schemeClr val="bg1"/>
                </a:solidFill>
                <a:latin typeface="ＭＳ Ｐゴシック" pitchFamily="50" charset="-128"/>
              </a:rPr>
              <a:t>図」　　例示）</a:t>
            </a:r>
            <a:r>
              <a:rPr kumimoji="1" lang="en-US" altLang="ja-JP" sz="1000" b="1" dirty="0" smtClean="0">
                <a:solidFill>
                  <a:schemeClr val="bg1"/>
                </a:solidFill>
                <a:latin typeface="ＭＳ Ｐゴシック" pitchFamily="50" charset="-128"/>
              </a:rPr>
              <a:t>2-2.</a:t>
            </a:r>
            <a:r>
              <a:rPr kumimoji="1" lang="ja-JP" altLang="en-US" sz="1000" b="1" dirty="0" smtClean="0">
                <a:solidFill>
                  <a:schemeClr val="bg1"/>
                </a:solidFill>
                <a:latin typeface="ＭＳ Ｐゴシック" pitchFamily="50" charset="-128"/>
              </a:rPr>
              <a:t>移動</a:t>
            </a:r>
            <a:endParaRPr kumimoji="1" lang="ja-JP" altLang="en-US" sz="1000" b="1" dirty="0">
              <a:solidFill>
                <a:schemeClr val="bg1"/>
              </a:solidFill>
              <a:latin typeface="ＭＳ Ｐゴシック" pitchFamily="50" charset="-128"/>
            </a:endParaRPr>
          </a:p>
        </p:txBody>
      </p:sp>
      <p:sp>
        <p:nvSpPr>
          <p:cNvPr id="56" name="テキスト ボックス 55"/>
          <p:cNvSpPr txBox="1"/>
          <p:nvPr/>
        </p:nvSpPr>
        <p:spPr>
          <a:xfrm>
            <a:off x="4619625" y="4629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自治体の分布を示す「ヒストグラム」　例示）申請から認定までの期間</a:t>
            </a:r>
            <a:endParaRPr kumimoji="1" lang="ja-JP" altLang="en-US" sz="1000" b="1" dirty="0">
              <a:solidFill>
                <a:schemeClr val="bg1"/>
              </a:solidFill>
              <a:latin typeface="ＭＳ Ｐゴシック" pitchFamily="50" charset="-128"/>
            </a:endParaRPr>
          </a:p>
        </p:txBody>
      </p:sp>
      <p:sp>
        <p:nvSpPr>
          <p:cNvPr id="44" name="AutoShape 115"/>
          <p:cNvSpPr>
            <a:spLocks noChangeArrowheads="1"/>
          </p:cNvSpPr>
          <p:nvPr/>
        </p:nvSpPr>
        <p:spPr bwMode="auto">
          <a:xfrm>
            <a:off x="3545839" y="2952751"/>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5" name="テキスト ボックス 44"/>
          <p:cNvSpPr txBox="1"/>
          <p:nvPr/>
        </p:nvSpPr>
        <p:spPr>
          <a:xfrm>
            <a:off x="3739060" y="3092745"/>
            <a:ext cx="1832400" cy="1169551"/>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各調査項目の選択</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a:t>
            </a:r>
            <a:r>
              <a:rPr kumimoji="0" lang="ja-JP" altLang="en-US" sz="1400" b="1" dirty="0" smtClean="0">
                <a:solidFill>
                  <a:srgbClr val="FF0000"/>
                </a:solidFill>
                <a:ea typeface="HG丸ｺﾞｼｯｸM-PRO" pitchFamily="50" charset="-128"/>
              </a:rPr>
              <a:t>ばらつき状況</a:t>
            </a:r>
            <a:r>
              <a:rPr kumimoji="0" lang="ja-JP" altLang="en-US" sz="1400" b="1" dirty="0" smtClean="0">
                <a:solidFill>
                  <a:srgbClr val="000000"/>
                </a:solidFill>
                <a:ea typeface="HG丸ｺﾞｼｯｸM-PRO" pitchFamily="50" charset="-128"/>
              </a:rPr>
              <a:t>と、自治体の選択状況を示す「箱</a:t>
            </a:r>
            <a:r>
              <a:rPr kumimoji="0" lang="ja-JP" altLang="en-US" sz="1400" b="1" dirty="0" err="1" smtClean="0">
                <a:solidFill>
                  <a:srgbClr val="000000"/>
                </a:solidFill>
                <a:ea typeface="HG丸ｺﾞｼｯｸM-PRO" pitchFamily="50" charset="-128"/>
              </a:rPr>
              <a:t>ひげ</a:t>
            </a:r>
            <a:r>
              <a:rPr kumimoji="0" lang="ja-JP" altLang="en-US" sz="1400" b="1" dirty="0" smtClean="0">
                <a:solidFill>
                  <a:srgbClr val="000000"/>
                </a:solidFill>
                <a:ea typeface="HG丸ｺﾞｼｯｸM-PRO" pitchFamily="50" charset="-128"/>
              </a:rPr>
              <a:t>図」</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の提供</a:t>
            </a:r>
            <a:endParaRPr kumimoji="0" lang="ja-JP" altLang="en-US" sz="1400" b="1" dirty="0">
              <a:solidFill>
                <a:srgbClr val="000000"/>
              </a:solidFill>
              <a:ea typeface="HG丸ｺﾞｼｯｸM-PRO" pitchFamily="50" charset="-128"/>
            </a:endParaRPr>
          </a:p>
        </p:txBody>
      </p:sp>
      <p:sp>
        <p:nvSpPr>
          <p:cNvPr id="46" name="AutoShape 115"/>
          <p:cNvSpPr>
            <a:spLocks noChangeArrowheads="1"/>
          </p:cNvSpPr>
          <p:nvPr/>
        </p:nvSpPr>
        <p:spPr bwMode="auto">
          <a:xfrm>
            <a:off x="3615061" y="4893045"/>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750307" y="5047033"/>
            <a:ext cx="1693563" cy="954107"/>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全国自治体の</a:t>
            </a:r>
            <a:r>
              <a:rPr kumimoji="0" lang="ja-JP" altLang="en-US" sz="1400" b="1" dirty="0" smtClean="0">
                <a:solidFill>
                  <a:srgbClr val="FF0000"/>
                </a:solidFill>
                <a:ea typeface="HG丸ｺﾞｼｯｸM-PRO" pitchFamily="50" charset="-128"/>
              </a:rPr>
              <a:t>分布状況</a:t>
            </a:r>
            <a:r>
              <a:rPr kumimoji="0" lang="ja-JP" altLang="en-US" sz="1400" b="1" dirty="0" smtClean="0">
                <a:solidFill>
                  <a:srgbClr val="000000"/>
                </a:solidFill>
                <a:ea typeface="HG丸ｺﾞｼｯｸM-PRO" pitchFamily="50" charset="-128"/>
              </a:rPr>
              <a:t>と自治体の位置を示す「ヒストグラム」の提供</a:t>
            </a:r>
            <a:endParaRPr kumimoji="0" lang="ja-JP" altLang="en-US" sz="1400" b="1" dirty="0">
              <a:solidFill>
                <a:srgbClr val="000000"/>
              </a:solidFill>
              <a:ea typeface="HG丸ｺﾞｼｯｸM-PRO" pitchFamily="50" charset="-128"/>
            </a:endParaRPr>
          </a:p>
        </p:txBody>
      </p:sp>
      <p:sp>
        <p:nvSpPr>
          <p:cNvPr id="8" name="スライド番号プレースホルダー 7"/>
          <p:cNvSpPr>
            <a:spLocks noGrp="1"/>
          </p:cNvSpPr>
          <p:nvPr>
            <p:ph type="sldNum" sz="quarter" idx="12"/>
          </p:nvPr>
        </p:nvSpPr>
        <p:spPr/>
        <p:txBody>
          <a:bodyPr/>
          <a:lstStyle/>
          <a:p>
            <a:pPr>
              <a:defRPr/>
            </a:pPr>
            <a:fld id="{ABE8AEB9-697C-43C6-8BA8-A8B65E339879}" type="slidenum">
              <a:rPr lang="ja-JP" altLang="en-US" smtClean="0"/>
              <a:pPr>
                <a:defRPr/>
              </a:pPr>
              <a:t>9</a:t>
            </a:fld>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都道府県に提供する情報</a:t>
            </a:r>
          </a:p>
        </p:txBody>
      </p:sp>
      <p:sp>
        <p:nvSpPr>
          <p:cNvPr id="43" name="正方形/長方形 42"/>
          <p:cNvSpPr/>
          <p:nvPr/>
        </p:nvSpPr>
        <p:spPr bwMode="auto">
          <a:xfrm>
            <a:off x="5351206" y="2407857"/>
            <a:ext cx="363640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50" name="Picture 2"/>
          <p:cNvPicPr>
            <a:picLocks noChangeAspect="1" noChangeArrowheads="1"/>
          </p:cNvPicPr>
          <p:nvPr/>
        </p:nvPicPr>
        <p:blipFill>
          <a:blip r:embed="rId3" cstate="print"/>
          <a:srcRect/>
          <a:stretch>
            <a:fillRect/>
          </a:stretch>
        </p:blipFill>
        <p:spPr bwMode="auto">
          <a:xfrm>
            <a:off x="5531226" y="2659727"/>
            <a:ext cx="3261392" cy="3729033"/>
          </a:xfrm>
          <a:prstGeom prst="rect">
            <a:avLst/>
          </a:prstGeom>
          <a:noFill/>
          <a:ln w="9525">
            <a:noFill/>
            <a:miter lim="800000"/>
            <a:headEnd/>
            <a:tailEnd/>
          </a:ln>
          <a:effectLst/>
        </p:spPr>
      </p:pic>
      <p:sp>
        <p:nvSpPr>
          <p:cNvPr id="51" name="正方形/長方形 50"/>
          <p:cNvSpPr/>
          <p:nvPr/>
        </p:nvSpPr>
        <p:spPr bwMode="auto">
          <a:xfrm>
            <a:off x="130626" y="2407857"/>
            <a:ext cx="5040560"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2" name="Rectangle 109"/>
          <p:cNvSpPr>
            <a:spLocks noChangeArrowheads="1"/>
          </p:cNvSpPr>
          <p:nvPr/>
        </p:nvSpPr>
        <p:spPr bwMode="auto">
          <a:xfrm>
            <a:off x="274642" y="2839904"/>
            <a:ext cx="4716524" cy="3492388"/>
          </a:xfrm>
          <a:prstGeom prst="rect">
            <a:avLst/>
          </a:pr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3" name="AutoShape 110"/>
          <p:cNvSpPr>
            <a:spLocks noChangeArrowheads="1"/>
          </p:cNvSpPr>
          <p:nvPr/>
        </p:nvSpPr>
        <p:spPr bwMode="auto">
          <a:xfrm rot="10800000">
            <a:off x="437492" y="2596970"/>
            <a:ext cx="2510425" cy="231789"/>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4" name="Text Box 111"/>
          <p:cNvSpPr txBox="1">
            <a:spLocks noChangeArrowheads="1"/>
          </p:cNvSpPr>
          <p:nvPr/>
        </p:nvSpPr>
        <p:spPr bwMode="auto">
          <a:xfrm>
            <a:off x="490666" y="2595306"/>
            <a:ext cx="2433255" cy="233014"/>
          </a:xfrm>
          <a:prstGeom prst="rect">
            <a:avLst/>
          </a:prstGeom>
          <a:noFill/>
          <a:ln w="12700" algn="ctr">
            <a:noFill/>
            <a:miter lim="800000"/>
            <a:headEnd/>
            <a:tailEnd type="none" w="lg" len="lg"/>
          </a:ln>
        </p:spPr>
        <p:txBody>
          <a:bodyPr wrap="square" lIns="90000" tIns="46800" rIns="90000" bIns="46800">
            <a:spAutoFit/>
          </a:bodyPr>
          <a:lstStyle/>
          <a:p>
            <a:r>
              <a:rPr lang="ja-JP" altLang="en-US" sz="900" dirty="0" smtClean="0">
                <a:solidFill>
                  <a:srgbClr val="000000"/>
                </a:solidFill>
                <a:latin typeface="HGP創英角ｺﾞｼｯｸUB" pitchFamily="50" charset="-128"/>
                <a:ea typeface="HGP創英角ｺﾞｼｯｸUB" pitchFamily="50" charset="-128"/>
              </a:rPr>
              <a:t>シート全体のイメージ</a:t>
            </a:r>
            <a:endParaRPr lang="ja-JP" altLang="en-US" sz="900" dirty="0">
              <a:solidFill>
                <a:srgbClr val="000000"/>
              </a:solidFill>
              <a:latin typeface="HGP創英角ｺﾞｼｯｸUB" pitchFamily="50" charset="-128"/>
              <a:ea typeface="HGP創英角ｺﾞｼｯｸUB" pitchFamily="50" charset="-128"/>
            </a:endParaRPr>
          </a:p>
        </p:txBody>
      </p:sp>
      <p:sp>
        <p:nvSpPr>
          <p:cNvPr id="55" name="AutoShape 214"/>
          <p:cNvSpPr>
            <a:spLocks noChangeArrowheads="1"/>
          </p:cNvSpPr>
          <p:nvPr/>
        </p:nvSpPr>
        <p:spPr bwMode="auto">
          <a:xfrm>
            <a:off x="274641" y="2229933"/>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「都道府県別自治体データ一覧」のイメージ</a:t>
            </a:r>
            <a:endParaRPr lang="ja-JP" altLang="en-US" sz="1400" dirty="0">
              <a:solidFill>
                <a:srgbClr val="FFFFFF"/>
              </a:solidFill>
              <a:ea typeface="HGP創英角ｺﾞｼｯｸUB" pitchFamily="50" charset="-128"/>
            </a:endParaRPr>
          </a:p>
        </p:txBody>
      </p:sp>
      <p:pic>
        <p:nvPicPr>
          <p:cNvPr id="56" name="Picture 8"/>
          <p:cNvPicPr>
            <a:picLocks noChangeAspect="1" noChangeArrowheads="1"/>
          </p:cNvPicPr>
          <p:nvPr/>
        </p:nvPicPr>
        <p:blipFill>
          <a:blip r:embed="rId4" cstate="print"/>
          <a:srcRect/>
          <a:stretch>
            <a:fillRect/>
          </a:stretch>
        </p:blipFill>
        <p:spPr bwMode="auto">
          <a:xfrm>
            <a:off x="393258" y="2916104"/>
            <a:ext cx="2268252" cy="2321195"/>
          </a:xfrm>
          <a:prstGeom prst="rect">
            <a:avLst/>
          </a:prstGeom>
          <a:noFill/>
          <a:ln w="9525">
            <a:noFill/>
            <a:miter lim="800000"/>
            <a:headEnd/>
            <a:tailEnd/>
          </a:ln>
          <a:effectLst/>
        </p:spPr>
      </p:pic>
      <p:pic>
        <p:nvPicPr>
          <p:cNvPr id="57" name="Picture 2"/>
          <p:cNvPicPr>
            <a:picLocks noChangeAspect="1" noChangeArrowheads="1"/>
          </p:cNvPicPr>
          <p:nvPr/>
        </p:nvPicPr>
        <p:blipFill>
          <a:blip r:embed="rId5" cstate="print"/>
          <a:srcRect/>
          <a:stretch>
            <a:fillRect/>
          </a:stretch>
        </p:blipFill>
        <p:spPr bwMode="auto">
          <a:xfrm>
            <a:off x="2697515" y="2939409"/>
            <a:ext cx="2167804" cy="3348372"/>
          </a:xfrm>
          <a:prstGeom prst="rect">
            <a:avLst/>
          </a:prstGeom>
          <a:noFill/>
          <a:ln w="9525">
            <a:noFill/>
            <a:miter lim="800000"/>
            <a:headEnd/>
            <a:tailEnd/>
          </a:ln>
          <a:effectLst/>
        </p:spPr>
      </p:pic>
      <p:cxnSp>
        <p:nvCxnSpPr>
          <p:cNvPr id="62" name="直線矢印コネクタ 61"/>
          <p:cNvCxnSpPr/>
          <p:nvPr/>
        </p:nvCxnSpPr>
        <p:spPr bwMode="auto">
          <a:xfrm>
            <a:off x="3288498" y="3407460"/>
            <a:ext cx="0" cy="259200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3" name="AutoShape 214"/>
          <p:cNvSpPr>
            <a:spLocks noChangeArrowheads="1"/>
          </p:cNvSpPr>
          <p:nvPr/>
        </p:nvSpPr>
        <p:spPr bwMode="auto">
          <a:xfrm>
            <a:off x="5423213" y="2229933"/>
            <a:ext cx="347623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「はずれ値を示す自治体リスト」のイメージ</a:t>
            </a:r>
            <a:endParaRPr lang="ja-JP" altLang="en-US" sz="1400" dirty="0">
              <a:solidFill>
                <a:srgbClr val="FFFFFF"/>
              </a:solidFill>
              <a:ea typeface="HGP創英角ｺﾞｼｯｸUB" pitchFamily="50" charset="-128"/>
            </a:endParaRPr>
          </a:p>
        </p:txBody>
      </p:sp>
      <p:sp>
        <p:nvSpPr>
          <p:cNvPr id="64" name="AutoShape 115"/>
          <p:cNvSpPr>
            <a:spLocks noChangeArrowheads="1"/>
          </p:cNvSpPr>
          <p:nvPr/>
        </p:nvSpPr>
        <p:spPr bwMode="auto">
          <a:xfrm>
            <a:off x="3979235" y="4412512"/>
            <a:ext cx="2243470" cy="2009553"/>
          </a:xfrm>
          <a:prstGeom prst="wedgeEllipseCallout">
            <a:avLst>
              <a:gd name="adj1" fmla="val 77437"/>
              <a:gd name="adj2" fmla="val -57434"/>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5" name="Text Box 45"/>
          <p:cNvSpPr txBox="1">
            <a:spLocks noChangeArrowheads="1"/>
          </p:cNvSpPr>
          <p:nvPr/>
        </p:nvSpPr>
        <p:spPr bwMode="auto">
          <a:xfrm>
            <a:off x="4199021" y="4628172"/>
            <a:ext cx="1800200" cy="1602619"/>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latin typeface="HG丸ｺﾞｼｯｸM-PRO" pitchFamily="50" charset="-128"/>
                <a:ea typeface="HG丸ｺﾞｼｯｸM-PRO" pitchFamily="50" charset="-128"/>
              </a:rPr>
              <a:t>全国的にばらつきの大きい項目について、特定の選択肢の出現率が</a:t>
            </a:r>
            <a:r>
              <a:rPr lang="ja-JP" altLang="en-US" sz="1400" b="1" dirty="0" smtClean="0">
                <a:solidFill>
                  <a:srgbClr val="FF0000"/>
                </a:solidFill>
                <a:latin typeface="HG丸ｺﾞｼｯｸM-PRO" pitchFamily="50" charset="-128"/>
                <a:ea typeface="HG丸ｺﾞｼｯｸM-PRO" pitchFamily="50" charset="-128"/>
              </a:rPr>
              <a:t>全国の自治体の約</a:t>
            </a:r>
            <a:r>
              <a:rPr lang="en-US" altLang="ja-JP" sz="1400" b="1" dirty="0" smtClean="0">
                <a:solidFill>
                  <a:srgbClr val="FF0000"/>
                </a:solidFill>
                <a:latin typeface="HG丸ｺﾞｼｯｸM-PRO" pitchFamily="50" charset="-128"/>
                <a:ea typeface="HG丸ｺﾞｼｯｸM-PRO" pitchFamily="50" charset="-128"/>
              </a:rPr>
              <a:t>10%</a:t>
            </a:r>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FF0000"/>
                </a:solidFill>
                <a:latin typeface="HG丸ｺﾞｼｯｸM-PRO" pitchFamily="50" charset="-128"/>
                <a:ea typeface="HG丸ｺﾞｼｯｸM-PRO" pitchFamily="50" charset="-128"/>
              </a:rPr>
              <a:t>+/-2σ</a:t>
            </a:r>
            <a:r>
              <a:rPr lang="ja-JP" altLang="en-US"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に該当する自治体をチェック</a:t>
            </a:r>
            <a:endParaRPr lang="ja-JP" altLang="en-US" sz="1400" b="1" dirty="0">
              <a:solidFill>
                <a:srgbClr val="000000"/>
              </a:solidFill>
              <a:latin typeface="HG丸ｺﾞｼｯｸM-PRO" pitchFamily="50" charset="-128"/>
              <a:ea typeface="HG丸ｺﾞｼｯｸM-PRO" pitchFamily="50" charset="-128"/>
            </a:endParaRPr>
          </a:p>
        </p:txBody>
      </p:sp>
      <p:sp>
        <p:nvSpPr>
          <p:cNvPr id="66" name="正方形/長方形 65"/>
          <p:cNvSpPr/>
          <p:nvPr/>
        </p:nvSpPr>
        <p:spPr bwMode="auto">
          <a:xfrm>
            <a:off x="2775872" y="3089836"/>
            <a:ext cx="2088232" cy="25202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7" name="AutoShape 115"/>
          <p:cNvSpPr>
            <a:spLocks noChangeArrowheads="1"/>
          </p:cNvSpPr>
          <p:nvPr/>
        </p:nvSpPr>
        <p:spPr bwMode="auto">
          <a:xfrm>
            <a:off x="3782730" y="2413590"/>
            <a:ext cx="1735568" cy="1036936"/>
          </a:xfrm>
          <a:prstGeom prst="wedgeEllipseCallout">
            <a:avLst>
              <a:gd name="adj1" fmla="val -75255"/>
              <a:gd name="adj2" fmla="val 3172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8" name="Text Box 45"/>
          <p:cNvSpPr txBox="1">
            <a:spLocks noChangeArrowheads="1"/>
          </p:cNvSpPr>
          <p:nvPr/>
        </p:nvSpPr>
        <p:spPr bwMode="auto">
          <a:xfrm>
            <a:off x="3932166" y="2558119"/>
            <a:ext cx="1586134" cy="740845"/>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上段に「全国」と「都道府県」のデータを表示</a:t>
            </a:r>
            <a:endParaRPr lang="ja-JP" altLang="en-US" sz="1400" b="1" dirty="0">
              <a:solidFill>
                <a:srgbClr val="000000"/>
              </a:solidFill>
              <a:ea typeface="HG丸ｺﾞｼｯｸM-PRO" pitchFamily="50" charset="-128"/>
            </a:endParaRPr>
          </a:p>
        </p:txBody>
      </p:sp>
      <p:sp>
        <p:nvSpPr>
          <p:cNvPr id="69" name="AutoShape 115"/>
          <p:cNvSpPr>
            <a:spLocks noChangeArrowheads="1"/>
          </p:cNvSpPr>
          <p:nvPr/>
        </p:nvSpPr>
        <p:spPr bwMode="auto">
          <a:xfrm>
            <a:off x="739171" y="5188688"/>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25" name="正方形/長方形 24"/>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市町村に提供する「業務分析データ」と同様の項目について、構成する市町村の状況を一覧できるデータ集</a:t>
            </a:r>
            <a:r>
              <a:rPr lang="ja-JP" altLang="en-US" sz="1600" b="1" dirty="0" smtClean="0"/>
              <a:t>「都道府県別自治体データ一覧」</a:t>
            </a:r>
            <a:r>
              <a:rPr lang="ja-JP" altLang="en-US" sz="1600" dirty="0" smtClean="0"/>
              <a:t>を、都道府県、政令市</a:t>
            </a:r>
            <a:r>
              <a:rPr lang="ja-JP" altLang="en-US" sz="1050" dirty="0" smtClean="0"/>
              <a:t>（</a:t>
            </a:r>
            <a:r>
              <a:rPr lang="en-US" altLang="ja-JP" sz="1050" dirty="0" smtClean="0"/>
              <a:t>※</a:t>
            </a:r>
            <a:r>
              <a:rPr lang="ja-JP" altLang="en-US" sz="1050" dirty="0" smtClean="0"/>
              <a:t>区単位送信のみ）</a:t>
            </a:r>
            <a:r>
              <a:rPr lang="ja-JP" altLang="en-US" sz="1600" dirty="0" smtClean="0"/>
              <a:t>に提供</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上記データ集に加えて、全国的にばらつきの大きい調査項目等について、選択率が非常に高い／低い自治体を抽出した</a:t>
            </a:r>
            <a:r>
              <a:rPr lang="ja-JP" altLang="en-US" sz="1600" b="1" dirty="0" smtClean="0"/>
              <a:t>「はずれ値を示す自治体リスト」</a:t>
            </a:r>
            <a:r>
              <a:rPr lang="ja-JP" altLang="en-US" sz="1600" dirty="0" smtClean="0"/>
              <a:t>を、都道府県に提供</a:t>
            </a:r>
            <a:endParaRPr lang="en-US" altLang="ja-JP" sz="1600" dirty="0" smtClean="0"/>
          </a:p>
        </p:txBody>
      </p:sp>
      <p:sp>
        <p:nvSpPr>
          <p:cNvPr id="26" name="AutoShape 115"/>
          <p:cNvSpPr>
            <a:spLocks noChangeArrowheads="1"/>
          </p:cNvSpPr>
          <p:nvPr/>
        </p:nvSpPr>
        <p:spPr bwMode="auto">
          <a:xfrm>
            <a:off x="742709" y="5192226"/>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70" name="Text Box 45"/>
          <p:cNvSpPr txBox="1">
            <a:spLocks noChangeArrowheads="1"/>
          </p:cNvSpPr>
          <p:nvPr/>
        </p:nvSpPr>
        <p:spPr bwMode="auto">
          <a:xfrm>
            <a:off x="909872" y="5268353"/>
            <a:ext cx="1429292" cy="956288"/>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構成する市町村の「データ」と「グラフ」を</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ja-JP" altLang="en-US" sz="1400" b="1" dirty="0" smtClean="0">
                <a:solidFill>
                  <a:srgbClr val="000000"/>
                </a:solidFill>
                <a:ea typeface="HG丸ｺﾞｼｯｸM-PRO" pitchFamily="50" charset="-128"/>
              </a:rPr>
              <a:t>一覧で提供</a:t>
            </a: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10</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業務分析データにて提供する分析項目</a:t>
            </a:r>
          </a:p>
        </p:txBody>
      </p:sp>
      <p:sp>
        <p:nvSpPr>
          <p:cNvPr id="4" name="正方形/長方形 3"/>
          <p:cNvSpPr/>
          <p:nvPr/>
        </p:nvSpPr>
        <p:spPr>
          <a:xfrm>
            <a:off x="523628" y="1214846"/>
            <a:ext cx="8152410" cy="55528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a:t>
            </a:r>
            <a:r>
              <a:rPr lang="en-US" altLang="ja-JP" sz="1600" dirty="0" smtClean="0"/>
              <a:t>1.</a:t>
            </a:r>
            <a:r>
              <a:rPr lang="ja-JP" altLang="en-US" sz="1600" dirty="0" smtClean="0"/>
              <a:t>基礎情報」、「</a:t>
            </a:r>
            <a:r>
              <a:rPr lang="en-US" altLang="ja-JP" sz="1600" dirty="0" smtClean="0"/>
              <a:t>2.</a:t>
            </a:r>
            <a:r>
              <a:rPr lang="ja-JP" altLang="en-US" sz="1600" dirty="0" smtClean="0"/>
              <a:t>事務データ」、「</a:t>
            </a:r>
            <a:r>
              <a:rPr lang="en-US" altLang="ja-JP" sz="1600" dirty="0" smtClean="0"/>
              <a:t>3.</a:t>
            </a:r>
            <a:r>
              <a:rPr lang="ja-JP" altLang="en-US" sz="1600" dirty="0" smtClean="0"/>
              <a:t>調査項目データ」、「</a:t>
            </a:r>
            <a:r>
              <a:rPr lang="en-US" altLang="ja-JP" sz="1600" dirty="0" smtClean="0"/>
              <a:t>4.</a:t>
            </a:r>
            <a:r>
              <a:rPr lang="ja-JP" altLang="en-US" sz="1600" dirty="0" smtClean="0"/>
              <a:t>審査判定データ」の要介護認定に関連する４つの分析軸についてデータを集計し、業務分析データとして提供</a:t>
            </a:r>
            <a:endParaRPr lang="en-US" altLang="ja-JP" sz="1600" dirty="0" smtClean="0"/>
          </a:p>
        </p:txBody>
      </p:sp>
      <p:sp>
        <p:nvSpPr>
          <p:cNvPr id="6" name="正方形/長方形 5"/>
          <p:cNvSpPr/>
          <p:nvPr/>
        </p:nvSpPr>
        <p:spPr bwMode="auto">
          <a:xfrm>
            <a:off x="243872" y="2254830"/>
            <a:ext cx="8604000" cy="428400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2054331"/>
            <a:ext cx="8708571" cy="4536000"/>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9" name="テキスト ボックス 8"/>
          <p:cNvSpPr txBox="1"/>
          <p:nvPr/>
        </p:nvSpPr>
        <p:spPr>
          <a:xfrm>
            <a:off x="261257" y="2243314"/>
            <a:ext cx="4354286" cy="4095032"/>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１</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基礎情報</a:t>
            </a:r>
            <a:r>
              <a:rPr kumimoji="1" lang="ja-JP" altLang="en-US" sz="1200" u="sng" dirty="0" smtClean="0">
                <a:latin typeface="HGP創英角ｺﾞｼｯｸUB" pitchFamily="50" charset="-128"/>
                <a:ea typeface="HGP創英角ｺﾞｼｯｸUB" pitchFamily="50" charset="-128"/>
              </a:rPr>
              <a:t>（→自治体および申請者の特徴を示す情報）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自治体の特徴</a:t>
            </a:r>
            <a:r>
              <a:rPr kumimoji="1" lang="ja-JP" altLang="en-US" sz="1200" dirty="0" smtClean="0">
                <a:solidFill>
                  <a:srgbClr val="000000"/>
                </a:solidFill>
                <a:latin typeface="HG丸ｺﾞｼｯｸM-PRO" pitchFamily="50" charset="-128"/>
                <a:ea typeface="HG丸ｺﾞｼｯｸM-PRO" pitchFamily="50" charset="-128"/>
              </a:rPr>
              <a:t>　</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b="1" dirty="0" smtClean="0">
                <a:solidFill>
                  <a:srgbClr val="00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申請者の特徴</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b="1"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・一次判定結果</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latin typeface="HG丸ｺﾞｼｯｸM-PRO" pitchFamily="50" charset="-128"/>
                <a:ea typeface="HG丸ｺﾞｼｯｸM-PRO" pitchFamily="50" charset="-128"/>
              </a:rPr>
              <a:t>　・補正選択率（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２</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事務データ</a:t>
            </a:r>
            <a:r>
              <a:rPr kumimoji="1" lang="ja-JP" altLang="en-US" sz="1200" u="sng" dirty="0" smtClean="0">
                <a:latin typeface="HGP創英角ｺﾞｼｯｸUB" pitchFamily="50" charset="-128"/>
                <a:ea typeface="HGP創英角ｺﾞｼｯｸUB" pitchFamily="50" charset="-128"/>
              </a:rPr>
              <a:t>（→要介護認定に係る事務関連の情報）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申請件数</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solidFill>
                  <a:srgbClr val="000000"/>
                </a:solidFill>
                <a:latin typeface="HG丸ｺﾞｼｯｸM-PRO" pitchFamily="50" charset="-128"/>
                <a:ea typeface="HG丸ｺﾞｼｯｸM-PRO" pitchFamily="50" charset="-128"/>
              </a:rPr>
              <a:t>・申請件数（被保険者区分別、申請区分別）</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意見書、調査、認定に係る期間</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592505" y="2257828"/>
            <a:ext cx="4477063" cy="3866058"/>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1400" u="sng" dirty="0" smtClean="0">
                <a:solidFill>
                  <a:srgbClr val="000000"/>
                </a:solidFill>
                <a:latin typeface="HGP創英角ｺﾞｼｯｸUB" pitchFamily="50" charset="-128"/>
                <a:ea typeface="HGP創英角ｺﾞｼｯｸUB" pitchFamily="50" charset="-128"/>
              </a:rPr>
              <a:t>３</a:t>
            </a:r>
            <a:r>
              <a:rPr lang="en-US" altLang="ja-JP" sz="1400" u="sng" dirty="0" smtClean="0">
                <a:solidFill>
                  <a:srgbClr val="000000"/>
                </a:solidFill>
                <a:latin typeface="HGP創英角ｺﾞｼｯｸUB" pitchFamily="50" charset="-128"/>
                <a:ea typeface="HGP創英角ｺﾞｼｯｸUB" pitchFamily="50" charset="-128"/>
              </a:rPr>
              <a:t>.</a:t>
            </a:r>
            <a:r>
              <a:rPr lang="ja-JP" altLang="en-US" sz="1400" u="sng" dirty="0" smtClean="0">
                <a:solidFill>
                  <a:srgbClr val="000000"/>
                </a:solidFill>
                <a:latin typeface="HGP創英角ｺﾞｼｯｸUB" pitchFamily="50" charset="-128"/>
                <a:ea typeface="HGP創英角ｺﾞｼｯｸUB" pitchFamily="50" charset="-128"/>
              </a:rPr>
              <a:t>調査項目データ</a:t>
            </a:r>
            <a:r>
              <a:rPr lang="ja-JP" altLang="en-US" sz="1200" u="sng" dirty="0" smtClean="0">
                <a:latin typeface="HGP創英角ｺﾞｼｯｸUB" pitchFamily="50" charset="-128"/>
                <a:ea typeface="HGP創英角ｺﾞｼｯｸUB" pitchFamily="50" charset="-128"/>
              </a:rPr>
              <a:t>（→選択率の偏り状況を示す情報）</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中間評価項目得点</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・中間評価項目得点（第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調査項目選択率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丸ｺﾞｼｯｸM-PRO" pitchFamily="50" charset="-128"/>
                <a:ea typeface="HG丸ｺﾞｼｯｸM-PRO" pitchFamily="50" charset="-128"/>
              </a:rPr>
              <a:t>　・調査項目別選択率（第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群、特別な医療）</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60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endParaRPr lang="en-US" altLang="ja-JP" sz="1200" dirty="0" smtClean="0">
              <a:solidFill>
                <a:srgbClr val="3D6AA7"/>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４</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審査判定データ</a:t>
            </a:r>
            <a:r>
              <a:rPr lang="ja-JP" altLang="en-US" sz="1200" u="sng" dirty="0" smtClean="0">
                <a:latin typeface="HGP創英角ｺﾞｼｯｸUB" pitchFamily="50" charset="-128"/>
                <a:ea typeface="HGP創英角ｺﾞｼｯｸUB" pitchFamily="50" charset="-128"/>
              </a:rPr>
              <a:t>（→審査会に関する情報）</a:t>
            </a:r>
            <a:endParaRPr kumimoji="1" lang="ja-JP" altLang="en-US"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二次判定結果</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変更率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・重度変更／軽度変更（一次判定から二次判定への変更）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・前回判定からの変化別（軽度化／変化なし／重度化）</a:t>
            </a:r>
          </a:p>
          <a:p>
            <a:pPr marL="266700" indent="-266700" algn="l">
              <a:lnSpc>
                <a:spcPct val="104000"/>
              </a:lnSpc>
              <a:spcBef>
                <a:spcPct val="20000"/>
              </a:spcBef>
              <a:buClr>
                <a:srgbClr val="000000"/>
              </a:buClr>
            </a:pPr>
            <a:endParaRPr kumimoji="1" lang="ja-JP" altLang="en-US" sz="1200" dirty="0">
              <a:solidFill>
                <a:srgbClr val="000000"/>
              </a:solidFill>
            </a:endParaRPr>
          </a:p>
        </p:txBody>
      </p:sp>
      <p:cxnSp>
        <p:nvCxnSpPr>
          <p:cNvPr id="11" name="直線コネクタ 10"/>
          <p:cNvCxnSpPr/>
          <p:nvPr/>
        </p:nvCxnSpPr>
        <p:spPr bwMode="auto">
          <a:xfrm>
            <a:off x="4532338" y="2199243"/>
            <a:ext cx="0" cy="4140000"/>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
        <p:nvSpPr>
          <p:cNvPr id="13" name="AutoShape 214"/>
          <p:cNvSpPr>
            <a:spLocks noChangeArrowheads="1"/>
          </p:cNvSpPr>
          <p:nvPr/>
        </p:nvSpPr>
        <p:spPr bwMode="auto">
          <a:xfrm>
            <a:off x="1571918" y="1828361"/>
            <a:ext cx="594529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「平成３０年度」の業務分析データにて提供する分析項目（案）</a:t>
            </a:r>
            <a:endParaRPr lang="ja-JP" altLang="en-US" sz="1400" dirty="0">
              <a:solidFill>
                <a:srgbClr val="FFFFFF"/>
              </a:solidFill>
              <a:ea typeface="HGP創英角ｺﾞｼｯｸUB" pitchFamily="50" charset="-128"/>
            </a:endParaRP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11</a:t>
            </a:fld>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387858"/>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
        <p:nvSpPr>
          <p:cNvPr id="3" name="スライド番号プレースホルダー 2"/>
          <p:cNvSpPr>
            <a:spLocks noGrp="1"/>
          </p:cNvSpPr>
          <p:nvPr>
            <p:ph type="sldNum" sz="quarter" idx="12"/>
          </p:nvPr>
        </p:nvSpPr>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a:t>
            </a:r>
            <a:r>
              <a:rPr lang="ja-JP" altLang="en-US" dirty="0" smtClean="0"/>
              <a:t>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24089"/>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13</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技術的</a:t>
            </a:r>
            <a:r>
              <a:rPr lang="ja-JP" altLang="en-US" sz="3600" dirty="0" smtClean="0"/>
              <a:t>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14</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都道府県の参加による効果</a:t>
            </a:r>
          </a:p>
        </p:txBody>
      </p:sp>
      <p:sp>
        <p:nvSpPr>
          <p:cNvPr id="46" name="角丸四角形 45"/>
          <p:cNvSpPr/>
          <p:nvPr/>
        </p:nvSpPr>
        <p:spPr bwMode="auto">
          <a:xfrm>
            <a:off x="39702" y="2785424"/>
            <a:ext cx="4356000" cy="3996445"/>
          </a:xfrm>
          <a:prstGeom prst="roundRect">
            <a:avLst>
              <a:gd name="adj" fmla="val 4755"/>
            </a:avLst>
          </a:prstGeom>
          <a:solidFill>
            <a:sysClr val="window" lastClr="FFFFFF"/>
          </a:solidFill>
          <a:ln w="38100" cap="flat" cmpd="sng" algn="ctr">
            <a:solidFill>
              <a:srgbClr val="3E68AF">
                <a:lumMod val="40000"/>
                <a:lumOff val="6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47" name="角丸四角形 46"/>
          <p:cNvSpPr/>
          <p:nvPr/>
        </p:nvSpPr>
        <p:spPr bwMode="auto">
          <a:xfrm>
            <a:off x="489708" y="2850004"/>
            <a:ext cx="3455988" cy="325437"/>
          </a:xfrm>
          <a:prstGeom prst="roundRect">
            <a:avLst/>
          </a:prstGeom>
          <a:solidFill>
            <a:srgbClr val="3E68AF">
              <a:lumMod val="20000"/>
              <a:lumOff val="8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3E68AF">
                    <a:lumMod val="75000"/>
                  </a:srgbClr>
                </a:solidFill>
                <a:effectLst/>
                <a:uLnTx/>
                <a:uFillTx/>
                <a:latin typeface="HG丸ｺﾞｼｯｸM-PRO"/>
                <a:ea typeface="HG丸ｺﾞｼｯｸM-PRO"/>
                <a:cs typeface="Arial"/>
              </a:rPr>
              <a:t>技術的助言事業が抱える課題</a:t>
            </a:r>
            <a:endParaRPr kumimoji="0" lang="ja-JP" altLang="en-US" sz="1600" b="0" i="0" u="none" strike="noStrike" kern="0" cap="none" spc="0" normalizeH="0" baseline="0" noProof="0" dirty="0">
              <a:ln>
                <a:noFill/>
              </a:ln>
              <a:solidFill>
                <a:srgbClr val="3E68AF">
                  <a:lumMod val="75000"/>
                </a:srgbClr>
              </a:solidFill>
              <a:effectLst/>
              <a:uLnTx/>
              <a:uFillTx/>
              <a:latin typeface="HG丸ｺﾞｼｯｸM-PRO"/>
              <a:ea typeface="HG丸ｺﾞｼｯｸM-PRO"/>
              <a:cs typeface="Arial"/>
            </a:endParaRPr>
          </a:p>
        </p:txBody>
      </p:sp>
      <p:sp>
        <p:nvSpPr>
          <p:cNvPr id="48" name="テキスト ボックス 47"/>
          <p:cNvSpPr txBox="1"/>
          <p:nvPr/>
        </p:nvSpPr>
        <p:spPr>
          <a:xfrm>
            <a:off x="-1" y="3190994"/>
            <a:ext cx="4499429" cy="1277273"/>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5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000000"/>
                </a:solidFill>
                <a:effectLst/>
                <a:uLnTx/>
                <a:uFillTx/>
              </a:rPr>
              <a:t>・訪問可能な自治体の数は、年間</a:t>
            </a:r>
            <a:r>
              <a:rPr kumimoji="1" lang="en-US" altLang="ja-JP" sz="1200" b="0" i="0" u="none" strike="noStrike" kern="0" cap="none" spc="0" normalizeH="0" baseline="0" noProof="0" dirty="0" smtClean="0">
                <a:ln>
                  <a:noFill/>
                </a:ln>
                <a:solidFill>
                  <a:srgbClr val="000000"/>
                </a:solidFill>
                <a:effectLst/>
                <a:uLnTx/>
                <a:uFillTx/>
              </a:rPr>
              <a:t>47</a:t>
            </a:r>
            <a:r>
              <a:rPr kumimoji="1" lang="ja-JP" altLang="en-US" sz="1200" b="0" i="0" u="none" strike="noStrike" kern="0" cap="none" spc="0" normalizeH="0" baseline="0" noProof="0" dirty="0" smtClean="0">
                <a:ln>
                  <a:noFill/>
                </a:ln>
                <a:solidFill>
                  <a:srgbClr val="000000"/>
                </a:solidFill>
                <a:effectLst/>
                <a:uLnTx/>
                <a:uFillTx/>
              </a:rPr>
              <a:t>自治体程度に限定される</a:t>
            </a: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・都道府県の担当者は、技術的助言事業への同席を依頼して</a:t>
            </a:r>
            <a:r>
              <a:rPr kumimoji="1" lang="ja-JP" altLang="en-US" sz="1200" b="0" i="0" u="none" strike="noStrike" kern="0" cap="none" spc="0" normalizeH="0" baseline="0" noProof="0" dirty="0" err="1" smtClean="0">
                <a:ln>
                  <a:noFill/>
                </a:ln>
                <a:solidFill>
                  <a:srgbClr val="000000"/>
                </a:solidFill>
                <a:effectLst/>
                <a:uLnTx/>
                <a:uFillTx/>
              </a:rPr>
              <a:t>い</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lang="ja-JP" altLang="en-US" sz="1200" kern="0" dirty="0" smtClean="0">
                <a:solidFill>
                  <a:srgbClr val="000000"/>
                </a:solidFill>
              </a:rPr>
              <a:t>るが</a:t>
            </a:r>
            <a:r>
              <a:rPr kumimoji="1" lang="ja-JP" altLang="en-US" sz="1200" b="0" i="0" u="none" strike="noStrike" kern="0" cap="none" spc="0" normalizeH="0" baseline="0" noProof="0" dirty="0" err="1" smtClean="0">
                <a:ln>
                  <a:noFill/>
                </a:ln>
                <a:solidFill>
                  <a:srgbClr val="000000"/>
                </a:solidFill>
                <a:effectLst/>
                <a:uLnTx/>
                <a:uFillTx/>
              </a:rPr>
              <a:t>、</a:t>
            </a:r>
            <a:r>
              <a:rPr kumimoji="1" lang="ja-JP" altLang="en-US" sz="1200" b="0" i="0" u="none" strike="noStrike" kern="0" cap="none" spc="0" normalizeH="0" baseline="0" noProof="0" dirty="0" smtClean="0">
                <a:ln>
                  <a:noFill/>
                </a:ln>
                <a:solidFill>
                  <a:srgbClr val="000000"/>
                </a:solidFill>
                <a:effectLst/>
                <a:uLnTx/>
                <a:uFillTx/>
              </a:rPr>
              <a:t>その件数は年間１箇所程度に限定される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FF0000"/>
                </a:solidFill>
                <a:effectLst/>
                <a:uLnTx/>
                <a:uFillTx/>
              </a:rPr>
              <a:t>都道府県の担当者は、その他のどの市町村に対し、</a:t>
            </a:r>
            <a:r>
              <a:rPr kumimoji="1" lang="en-US" altLang="ja-JP" sz="1200" b="0" i="0" u="none" strike="noStrike" kern="0" cap="none" spc="0" normalizeH="0" baseline="0" noProof="0" dirty="0" smtClean="0">
                <a:ln>
                  <a:noFill/>
                </a:ln>
                <a:solidFill>
                  <a:srgbClr val="FF0000"/>
                </a:solidFill>
                <a:effectLst/>
                <a:uLnTx/>
                <a:uFillTx/>
              </a:rPr>
              <a:t/>
            </a:r>
            <a:br>
              <a:rPr kumimoji="1" lang="en-US" altLang="ja-JP" sz="1200" b="0" i="0" u="none" strike="noStrike" kern="0" cap="none" spc="0" normalizeH="0" baseline="0" noProof="0" dirty="0" smtClean="0">
                <a:ln>
                  <a:noFill/>
                </a:ln>
                <a:solidFill>
                  <a:srgbClr val="FF0000"/>
                </a:solidFill>
                <a:effectLst/>
                <a:uLnTx/>
                <a:uFillTx/>
              </a:rPr>
            </a:br>
            <a:r>
              <a:rPr kumimoji="1" lang="ja-JP" altLang="en-US" sz="1200" b="0" i="0" u="none" strike="noStrike" kern="0" cap="none" spc="0" normalizeH="0" baseline="0" noProof="0" dirty="0" smtClean="0">
                <a:ln>
                  <a:noFill/>
                </a:ln>
                <a:solidFill>
                  <a:srgbClr val="FF0000"/>
                </a:solidFill>
                <a:effectLst/>
                <a:uLnTx/>
                <a:uFillTx/>
              </a:rPr>
              <a:t>　　どのような助 言を行えばよいかわかりにくい。</a:t>
            </a:r>
            <a:endParaRPr kumimoji="1" lang="en-US" altLang="ja-JP" sz="1200" b="0" i="0" u="none" strike="noStrike" kern="0" cap="none" spc="0" normalizeH="0" baseline="0" noProof="0" dirty="0" smtClean="0">
              <a:ln>
                <a:noFill/>
              </a:ln>
              <a:solidFill>
                <a:srgbClr val="FF0000"/>
              </a:solidFill>
              <a:effectLst/>
              <a:uLnTx/>
              <a:uFillTx/>
            </a:endParaRPr>
          </a:p>
        </p:txBody>
      </p:sp>
      <p:sp>
        <p:nvSpPr>
          <p:cNvPr id="49" name="角丸四角形 48"/>
          <p:cNvSpPr/>
          <p:nvPr/>
        </p:nvSpPr>
        <p:spPr bwMode="auto">
          <a:xfrm>
            <a:off x="4719652" y="2785424"/>
            <a:ext cx="4355914" cy="3996445"/>
          </a:xfrm>
          <a:prstGeom prst="roundRect">
            <a:avLst>
              <a:gd name="adj" fmla="val 4755"/>
            </a:avLst>
          </a:prstGeom>
          <a:solidFill>
            <a:sysClr val="window" lastClr="FFFFFF"/>
          </a:solidFill>
          <a:ln w="38100" cap="flat" cmpd="sng" algn="ctr">
            <a:solidFill>
              <a:srgbClr val="6D8A16">
                <a:lumMod val="60000"/>
                <a:lumOff val="4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0" name="角丸四角形 49"/>
          <p:cNvSpPr/>
          <p:nvPr/>
        </p:nvSpPr>
        <p:spPr bwMode="auto">
          <a:xfrm>
            <a:off x="5169615" y="2851185"/>
            <a:ext cx="3455988" cy="325437"/>
          </a:xfrm>
          <a:prstGeom prst="roundRect">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6D8A16">
                    <a:lumMod val="75000"/>
                  </a:srgbClr>
                </a:solidFill>
                <a:effectLst/>
                <a:uLnTx/>
                <a:uFillTx/>
                <a:latin typeface="HG丸ｺﾞｼｯｸM-PRO"/>
                <a:ea typeface="HG丸ｺﾞｼｯｸM-PRO"/>
                <a:cs typeface="Arial"/>
              </a:rPr>
              <a:t>実施に係るポイント</a:t>
            </a:r>
            <a:endParaRPr kumimoji="0" lang="ja-JP" altLang="en-US" sz="1600" b="0" i="0" u="none" strike="noStrike" kern="0" cap="none" spc="0" normalizeH="0" baseline="0" noProof="0" dirty="0">
              <a:ln>
                <a:noFill/>
              </a:ln>
              <a:solidFill>
                <a:srgbClr val="6D8A16">
                  <a:lumMod val="75000"/>
                </a:srgbClr>
              </a:solidFill>
              <a:effectLst/>
              <a:uLnTx/>
              <a:uFillTx/>
              <a:latin typeface="HG丸ｺﾞｼｯｸM-PRO"/>
              <a:ea typeface="HG丸ｺﾞｼｯｸM-PRO"/>
              <a:cs typeface="Arial"/>
            </a:endParaRPr>
          </a:p>
        </p:txBody>
      </p:sp>
      <p:sp>
        <p:nvSpPr>
          <p:cNvPr id="51" name="二等辺三角形 50"/>
          <p:cNvSpPr/>
          <p:nvPr/>
        </p:nvSpPr>
        <p:spPr bwMode="auto">
          <a:xfrm rot="16200000" flipV="1">
            <a:off x="3486103" y="4729530"/>
            <a:ext cx="2160000" cy="144000"/>
          </a:xfrm>
          <a:prstGeom prst="triangle">
            <a:avLst/>
          </a:prstGeom>
          <a:solidFill>
            <a:srgbClr val="A2BBDC"/>
          </a:solidFill>
          <a:ln w="38100" cap="flat" cmpd="sng" algn="ctr">
            <a:no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2" name="テキスト ボックス 51"/>
          <p:cNvSpPr txBox="1"/>
          <p:nvPr/>
        </p:nvSpPr>
        <p:spPr>
          <a:xfrm>
            <a:off x="4774136" y="3190994"/>
            <a:ext cx="4369864" cy="1092607"/>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・都道府県に対し、「はずれ値」を示す市町村と、考えられる原因、具体的な改善の方法等について助言</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・各都道府県の担当者は、それらの情報をもとに、</a:t>
            </a:r>
            <a:r>
              <a:rPr kumimoji="1" lang="ja-JP" altLang="en-US" sz="1200" b="0" i="0" u="none" strike="noStrike" kern="0" cap="none" spc="0" normalizeH="0" baseline="0" noProof="0" dirty="0" smtClean="0">
                <a:ln>
                  <a:noFill/>
                </a:ln>
                <a:solidFill>
                  <a:srgbClr val="FF0000"/>
                </a:solidFill>
                <a:effectLst/>
                <a:uLnTx/>
                <a:uFillTx/>
              </a:rPr>
              <a:t>地域内で改善の必要性の高い市町村への独自の取り組み</a:t>
            </a:r>
            <a:r>
              <a:rPr kumimoji="1" lang="ja-JP" altLang="en-US" sz="1200" b="0" i="0" u="none" strike="noStrike" kern="0" cap="none" spc="0" normalizeH="0" baseline="0" noProof="0" dirty="0" smtClean="0">
                <a:ln>
                  <a:noFill/>
                </a:ln>
                <a:solidFill>
                  <a:srgbClr val="000000"/>
                </a:solidFill>
                <a:effectLst/>
                <a:uLnTx/>
                <a:uFillTx/>
              </a:rPr>
              <a:t>を行いやすくなる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　</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53" name="正方形/長方形 52"/>
          <p:cNvSpPr/>
          <p:nvPr/>
        </p:nvSpPr>
        <p:spPr bwMode="auto">
          <a:xfrm>
            <a:off x="363168" y="46576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認定適正化専門員</a:t>
            </a:r>
            <a:endPar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endParaRPr>
          </a:p>
        </p:txBody>
      </p:sp>
      <p:sp>
        <p:nvSpPr>
          <p:cNvPr id="54" name="正方形/長方形 53"/>
          <p:cNvSpPr/>
          <p:nvPr/>
        </p:nvSpPr>
        <p:spPr bwMode="auto">
          <a:xfrm>
            <a:off x="363168" y="60237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55" name="正方形/長方形 54"/>
          <p:cNvSpPr/>
          <p:nvPr/>
        </p:nvSpPr>
        <p:spPr bwMode="auto">
          <a:xfrm>
            <a:off x="2967077" y="454962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6" name="正方形/長方形 55"/>
          <p:cNvSpPr/>
          <p:nvPr/>
        </p:nvSpPr>
        <p:spPr bwMode="auto">
          <a:xfrm>
            <a:off x="2967077" y="491686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57" name="正方形/長方形 56"/>
          <p:cNvSpPr/>
          <p:nvPr/>
        </p:nvSpPr>
        <p:spPr bwMode="auto">
          <a:xfrm>
            <a:off x="2967077" y="528411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8" name="正方形/長方形 57"/>
          <p:cNvSpPr/>
          <p:nvPr/>
        </p:nvSpPr>
        <p:spPr bwMode="auto">
          <a:xfrm>
            <a:off x="2967077" y="565135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9" name="正方形/長方形 58"/>
          <p:cNvSpPr/>
          <p:nvPr/>
        </p:nvSpPr>
        <p:spPr bwMode="auto">
          <a:xfrm>
            <a:off x="2967077" y="601860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0" name="正方形/長方形 59"/>
          <p:cNvSpPr/>
          <p:nvPr/>
        </p:nvSpPr>
        <p:spPr bwMode="auto">
          <a:xfrm>
            <a:off x="2967077" y="638585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61" name="直線矢印コネクタ 60"/>
          <p:cNvCxnSpPr>
            <a:stCxn id="53" idx="3"/>
            <a:endCxn id="55" idx="1"/>
          </p:cNvCxnSpPr>
          <p:nvPr/>
        </p:nvCxnSpPr>
        <p:spPr bwMode="auto">
          <a:xfrm flipV="1">
            <a:off x="1443168" y="4675620"/>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2" name="直線矢印コネクタ 61"/>
          <p:cNvCxnSpPr>
            <a:stCxn id="54" idx="3"/>
            <a:endCxn id="55" idx="1"/>
          </p:cNvCxnSpPr>
          <p:nvPr/>
        </p:nvCxnSpPr>
        <p:spPr bwMode="auto">
          <a:xfrm flipV="1">
            <a:off x="1443168" y="4675620"/>
            <a:ext cx="1523909" cy="15461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3" name="直線矢印コネクタ 62"/>
          <p:cNvCxnSpPr>
            <a:stCxn id="54" idx="3"/>
            <a:endCxn id="60" idx="1"/>
          </p:cNvCxnSpPr>
          <p:nvPr/>
        </p:nvCxnSpPr>
        <p:spPr bwMode="auto">
          <a:xfrm>
            <a:off x="1443168" y="6221732"/>
            <a:ext cx="1523909" cy="2901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64" name="直線矢印コネクタ 63"/>
          <p:cNvCxnSpPr>
            <a:stCxn id="54" idx="3"/>
            <a:endCxn id="58" idx="1"/>
          </p:cNvCxnSpPr>
          <p:nvPr/>
        </p:nvCxnSpPr>
        <p:spPr bwMode="auto">
          <a:xfrm flipV="1">
            <a:off x="1443168" y="5777358"/>
            <a:ext cx="1523909" cy="444374"/>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65" name="正方形/長方形 64"/>
          <p:cNvSpPr/>
          <p:nvPr/>
        </p:nvSpPr>
        <p:spPr bwMode="auto">
          <a:xfrm>
            <a:off x="5043688" y="4621628"/>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認定適正化</a:t>
            </a: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a:r>
            <a:b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b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専門員</a:t>
            </a:r>
            <a:endParaRPr kumimoji="0" lang="ja-JP" altLang="en-US" sz="11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6" name="正方形/長方形 65"/>
          <p:cNvSpPr/>
          <p:nvPr/>
        </p:nvSpPr>
        <p:spPr bwMode="auto">
          <a:xfrm>
            <a:off x="5043688" y="5978231"/>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67" name="正方形/長方形 66"/>
          <p:cNvSpPr/>
          <p:nvPr/>
        </p:nvSpPr>
        <p:spPr bwMode="auto">
          <a:xfrm>
            <a:off x="7647597" y="451361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8" name="正方形/長方形 67"/>
          <p:cNvSpPr/>
          <p:nvPr/>
        </p:nvSpPr>
        <p:spPr bwMode="auto">
          <a:xfrm>
            <a:off x="7647597" y="488086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69" name="正方形/長方形 68"/>
          <p:cNvSpPr/>
          <p:nvPr/>
        </p:nvSpPr>
        <p:spPr bwMode="auto">
          <a:xfrm>
            <a:off x="7647597" y="524810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0" name="正方形/長方形 69"/>
          <p:cNvSpPr/>
          <p:nvPr/>
        </p:nvSpPr>
        <p:spPr bwMode="auto">
          <a:xfrm>
            <a:off x="7647597" y="561535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1" name="正方形/長方形 70"/>
          <p:cNvSpPr/>
          <p:nvPr/>
        </p:nvSpPr>
        <p:spPr bwMode="auto">
          <a:xfrm>
            <a:off x="7647597" y="598260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2" name="正方形/長方形 71"/>
          <p:cNvSpPr/>
          <p:nvPr/>
        </p:nvSpPr>
        <p:spPr bwMode="auto">
          <a:xfrm>
            <a:off x="7647597" y="634984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73" name="直線矢印コネクタ 72"/>
          <p:cNvCxnSpPr>
            <a:stCxn id="65" idx="3"/>
            <a:endCxn id="67" idx="1"/>
          </p:cNvCxnSpPr>
          <p:nvPr/>
        </p:nvCxnSpPr>
        <p:spPr bwMode="auto">
          <a:xfrm flipV="1">
            <a:off x="6123688" y="4639616"/>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4" name="直線矢印コネクタ 73"/>
          <p:cNvCxnSpPr>
            <a:stCxn id="66" idx="3"/>
            <a:endCxn id="67" idx="1"/>
          </p:cNvCxnSpPr>
          <p:nvPr/>
        </p:nvCxnSpPr>
        <p:spPr bwMode="auto">
          <a:xfrm flipV="1">
            <a:off x="6123688" y="4639616"/>
            <a:ext cx="1523909" cy="1536615"/>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5" name="直線矢印コネクタ 74"/>
          <p:cNvCxnSpPr/>
          <p:nvPr/>
        </p:nvCxnSpPr>
        <p:spPr bwMode="auto">
          <a:xfrm>
            <a:off x="6123688" y="6233381"/>
            <a:ext cx="1528523" cy="85421"/>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6" name="直線矢印コネクタ 75"/>
          <p:cNvCxnSpPr>
            <a:endCxn id="69" idx="1"/>
          </p:cNvCxnSpPr>
          <p:nvPr/>
        </p:nvCxnSpPr>
        <p:spPr bwMode="auto">
          <a:xfrm flipV="1">
            <a:off x="6123688" y="5374108"/>
            <a:ext cx="1523909" cy="840223"/>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7" name="直線矢印コネクタ 76"/>
          <p:cNvCxnSpPr/>
          <p:nvPr/>
        </p:nvCxnSpPr>
        <p:spPr bwMode="auto">
          <a:xfrm>
            <a:off x="5577589" y="5054845"/>
            <a:ext cx="0" cy="936000"/>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sp>
        <p:nvSpPr>
          <p:cNvPr id="78" name="テキスト ボックス 77"/>
          <p:cNvSpPr txBox="1"/>
          <p:nvPr/>
        </p:nvSpPr>
        <p:spPr>
          <a:xfrm>
            <a:off x="1875336" y="4560853"/>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79" name="テキスト ボックス 78"/>
          <p:cNvSpPr txBox="1"/>
          <p:nvPr/>
        </p:nvSpPr>
        <p:spPr>
          <a:xfrm>
            <a:off x="6697776" y="4706426"/>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80" name="テキスト ボックス 79"/>
          <p:cNvSpPr txBox="1"/>
          <p:nvPr/>
        </p:nvSpPr>
        <p:spPr>
          <a:xfrm>
            <a:off x="4920344" y="5257037"/>
            <a:ext cx="1407886" cy="577081"/>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① 情報提供（どこの何をどうすれば良いか？）</a:t>
            </a:r>
            <a:endParaRPr kumimoji="1" lang="ja-JP" altLang="en-US" sz="1050" b="0" i="0" u="none" strike="noStrike" kern="0" cap="none" spc="0" normalizeH="0" baseline="0" noProof="0" dirty="0">
              <a:ln>
                <a:noFill/>
              </a:ln>
              <a:solidFill>
                <a:srgbClr val="000000"/>
              </a:solidFill>
              <a:effectLst/>
              <a:uLnTx/>
              <a:uFillTx/>
            </a:endParaRPr>
          </a:p>
        </p:txBody>
      </p:sp>
      <p:cxnSp>
        <p:nvCxnSpPr>
          <p:cNvPr id="81" name="直線矢印コネクタ 80"/>
          <p:cNvCxnSpPr>
            <a:stCxn id="54" idx="3"/>
            <a:endCxn id="56" idx="1"/>
          </p:cNvCxnSpPr>
          <p:nvPr/>
        </p:nvCxnSpPr>
        <p:spPr bwMode="auto">
          <a:xfrm flipV="1">
            <a:off x="1443168" y="5042866"/>
            <a:ext cx="1523909" cy="1178866"/>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2" name="直線矢印コネクタ 81"/>
          <p:cNvCxnSpPr>
            <a:stCxn id="54" idx="3"/>
            <a:endCxn id="57" idx="1"/>
          </p:cNvCxnSpPr>
          <p:nvPr/>
        </p:nvCxnSpPr>
        <p:spPr bwMode="auto">
          <a:xfrm flipV="1">
            <a:off x="1443168" y="5410112"/>
            <a:ext cx="1523909" cy="8116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3" name="直線矢印コネクタ 82"/>
          <p:cNvCxnSpPr>
            <a:stCxn id="54" idx="3"/>
            <a:endCxn id="59" idx="1"/>
          </p:cNvCxnSpPr>
          <p:nvPr/>
        </p:nvCxnSpPr>
        <p:spPr bwMode="auto">
          <a:xfrm flipV="1">
            <a:off x="1443168" y="6144604"/>
            <a:ext cx="1523909" cy="77128"/>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84" name="テキスト ボックス 83"/>
          <p:cNvSpPr txBox="1"/>
          <p:nvPr/>
        </p:nvSpPr>
        <p:spPr>
          <a:xfrm>
            <a:off x="1845184" y="5692223"/>
            <a:ext cx="828092" cy="76944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どこの何をどう改善すれば良い？</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85" name="テキスト ボックス 84"/>
          <p:cNvSpPr txBox="1"/>
          <p:nvPr/>
        </p:nvSpPr>
        <p:spPr>
          <a:xfrm>
            <a:off x="6444343" y="5842527"/>
            <a:ext cx="1033900" cy="738664"/>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② 優先順位をつけて、独自の助言・支援を実施</a:t>
            </a:r>
            <a:endParaRPr kumimoji="1" lang="ja-JP" altLang="en-US" sz="1050" b="0" i="0" u="none" strike="noStrike" kern="0" cap="none" spc="0" normalizeH="0" baseline="0" noProof="0" dirty="0">
              <a:ln>
                <a:noFill/>
              </a:ln>
              <a:solidFill>
                <a:srgbClr val="000000"/>
              </a:solidFill>
              <a:effectLst/>
              <a:uLnTx/>
              <a:uFillTx/>
            </a:endParaRPr>
          </a:p>
        </p:txBody>
      </p:sp>
      <p:sp>
        <p:nvSpPr>
          <p:cNvPr id="86" name="正方形/長方形 85"/>
          <p:cNvSpPr/>
          <p:nvPr/>
        </p:nvSpPr>
        <p:spPr>
          <a:xfrm>
            <a:off x="0" y="1298038"/>
            <a:ext cx="9144000" cy="1493935"/>
          </a:xfrm>
          <a:prstGeom prst="rect">
            <a:avLst/>
          </a:prstGeom>
        </p:spPr>
        <p:txBody>
          <a:bodyPr wrap="square">
            <a:spAutoFit/>
          </a:bodyPr>
          <a:lstStyle/>
          <a:p>
            <a:pPr marL="177800" indent="-177800">
              <a:lnSpc>
                <a:spcPct val="110000"/>
              </a:lnSpc>
            </a:pPr>
            <a:r>
              <a:rPr lang="ja-JP" altLang="en-US" sz="1400" dirty="0" smtClean="0">
                <a:solidFill>
                  <a:srgbClr val="000000"/>
                </a:solidFill>
              </a:rPr>
              <a:t>■ </a:t>
            </a:r>
            <a:r>
              <a:rPr lang="ja-JP" altLang="en-US" sz="1400" dirty="0" smtClean="0">
                <a:solidFill>
                  <a:srgbClr val="000000"/>
                </a:solidFill>
                <a:ea typeface="HG丸ｺﾞｼｯｸM-PRO" pitchFamily="50" charset="-128"/>
              </a:rPr>
              <a:t>技術的助言事業の効果を、「事業の中で直接訪問できない自治体」にも拡大していくことを目的として、業務分析データで作成する「訪問すべき市町村の優先度」の分析結果を審査会訪問時に持参し、必要に応じて都道府県担当者との情報・意見交換を行う。</a:t>
            </a:r>
            <a:endParaRPr lang="en-US" altLang="ja-JP" sz="1400" dirty="0" smtClean="0">
              <a:solidFill>
                <a:srgbClr val="000000"/>
              </a:solidFill>
              <a:ea typeface="HG丸ｺﾞｼｯｸM-PRO" pitchFamily="50" charset="-128"/>
            </a:endParaRPr>
          </a:p>
          <a:p>
            <a:pPr marL="177800" indent="-177800">
              <a:lnSpc>
                <a:spcPct val="110000"/>
              </a:lnSpc>
            </a:pPr>
            <a:r>
              <a:rPr lang="ja-JP" altLang="en-US" sz="1400" dirty="0" smtClean="0">
                <a:solidFill>
                  <a:srgbClr val="000000"/>
                </a:solidFill>
                <a:ea typeface="HG丸ｺﾞｼｯｸM-PRO" pitchFamily="50" charset="-128"/>
              </a:rPr>
              <a:t>■ 協議の中では、</a:t>
            </a:r>
            <a:r>
              <a:rPr lang="ja-JP" altLang="en-US" sz="1400" dirty="0" smtClean="0">
                <a:solidFill>
                  <a:srgbClr val="FF0000"/>
                </a:solidFill>
                <a:ea typeface="HG丸ｺﾞｼｯｸM-PRO" pitchFamily="50" charset="-128"/>
              </a:rPr>
              <a:t>「はずれ値」を示す市町村の有無、考えられる原因（何故、特異な傾向となるか）、具体的な改善の方法等について助言</a:t>
            </a:r>
            <a:r>
              <a:rPr lang="ja-JP" altLang="en-US" sz="1400" dirty="0" smtClean="0">
                <a:solidFill>
                  <a:srgbClr val="000000"/>
                </a:solidFill>
                <a:ea typeface="HG丸ｺﾞｼｯｸM-PRO" pitchFamily="50" charset="-128"/>
              </a:rPr>
              <a:t>を行う。これにより、各都道府県の担当者による地域内の市町村を対象とした、独自の助言・支援等の取り組みの推進を図る。</a:t>
            </a:r>
            <a:endParaRPr lang="en-US" altLang="ja-JP" sz="1400" dirty="0" smtClean="0">
              <a:solidFill>
                <a:srgbClr val="000000"/>
              </a:solidFill>
              <a:ea typeface="HG丸ｺﾞｼｯｸM-PRO" pitchFamily="50" charset="-128"/>
            </a:endParaRP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500" noProof="0" dirty="0" smtClean="0">
                  <a:solidFill>
                    <a:sysClr val="windowText" lastClr="000000"/>
                  </a:solidFill>
                  <a:latin typeface="HG丸ｺﾞｼｯｸM-PRO"/>
                  <a:ea typeface="HG丸ｺﾞｼｯｸM-PRO"/>
                  <a:cs typeface="Arial"/>
                </a:rPr>
                <a:t>第三者による課題抽出・</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5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ts val="4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ts val="4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ts val="4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ts val="4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ts val="4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16</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318665"/>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400" b="0" i="0" u="none" strike="noStrike" kern="0" cap="none" spc="0" normalizeH="0" baseline="0" noProof="0" dirty="0" smtClean="0">
                <a:ln>
                  <a:noFill/>
                </a:ln>
                <a:solidFill>
                  <a:schemeClr val="tx2"/>
                </a:solidFill>
                <a:effectLst/>
                <a:uLnTx/>
                <a:uFillTx/>
                <a:latin typeface="+mj-lt"/>
                <a:ea typeface="+mj-ea"/>
                <a:cs typeface="+mj-cs"/>
              </a:rPr>
              <a:t>30</a:t>
            </a:r>
            <a:r>
              <a:rPr kumimoji="1" lang="ja-JP" altLang="en-US" sz="3400" b="0" i="0" u="none" strike="noStrike" kern="0" cap="none" spc="0" normalizeH="0" baseline="0" noProof="0" dirty="0" smtClean="0">
                <a:ln>
                  <a:noFill/>
                </a:ln>
                <a:solidFill>
                  <a:schemeClr val="tx2"/>
                </a:solidFill>
                <a:effectLst/>
                <a:uLnTx/>
                <a:uFillTx/>
                <a:latin typeface="+mj-lt"/>
                <a:ea typeface="+mj-ea"/>
                <a:cs typeface="+mj-cs"/>
              </a:rPr>
              <a:t>年度技術的助言事業の実施方針</a:t>
            </a:r>
          </a:p>
        </p:txBody>
      </p:sp>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95650450"/>
              </p:ext>
            </p:extLst>
          </p:nvPr>
        </p:nvGraphicFramePr>
        <p:xfrm>
          <a:off x="781722" y="1773517"/>
          <a:ext cx="7716819" cy="3712883"/>
        </p:xfrm>
        <a:graphic>
          <a:graphicData uri="http://schemas.openxmlformats.org/drawingml/2006/table">
            <a:tbl>
              <a:tblPr bandRow="1">
                <a:tableStyleId>{69CF1AB2-1976-4502-BF36-3FF5EA218861}</a:tableStyleId>
              </a:tblPr>
              <a:tblGrid>
                <a:gridCol w="2090570"/>
                <a:gridCol w="5626249"/>
              </a:tblGrid>
              <a:tr h="884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訪問自治体</a:t>
                      </a:r>
                      <a:endParaRPr kumimoji="1" lang="en-US" altLang="ja-JP"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（予定）</a:t>
                      </a:r>
                      <a:endParaRPr kumimoji="1" lang="ja-JP" altLang="en-US" dirty="0"/>
                    </a:p>
                  </a:txBody>
                  <a:tcPr anchor="ctr"/>
                </a:tc>
                <a:tc>
                  <a:txBody>
                    <a:bodyPr/>
                    <a:lstStyle/>
                    <a:p>
                      <a:pPr algn="ctr"/>
                      <a:r>
                        <a:rPr kumimoji="1" lang="en-US" altLang="ja-JP" dirty="0" smtClean="0"/>
                        <a:t>47</a:t>
                      </a:r>
                      <a:r>
                        <a:rPr kumimoji="1" lang="ja-JP" altLang="en-US" dirty="0" smtClean="0"/>
                        <a:t>箇所</a:t>
                      </a:r>
                      <a:r>
                        <a:rPr kumimoji="1" lang="ja-JP" altLang="en-US" sz="1600" dirty="0" smtClean="0"/>
                        <a:t>（市区町村及び広域連合・一部事務組合）</a:t>
                      </a:r>
                      <a:endParaRPr kumimoji="1" lang="ja-JP" altLang="en-US" sz="1600" dirty="0"/>
                    </a:p>
                  </a:txBody>
                  <a:tcPr anchor="ctr"/>
                </a:tc>
              </a:tr>
              <a:tr h="2828851">
                <a:tc>
                  <a:txBody>
                    <a:bodyPr/>
                    <a:lstStyle/>
                    <a:p>
                      <a:pPr algn="ctr"/>
                      <a:r>
                        <a:rPr kumimoji="1" lang="ja-JP" altLang="en-US" dirty="0" smtClean="0"/>
                        <a:t>実施スケジュール</a:t>
                      </a:r>
                      <a:endParaRPr kumimoji="1" lang="en-US" altLang="ja-JP" dirty="0" smtClean="0"/>
                    </a:p>
                    <a:p>
                      <a:pPr algn="ctr"/>
                      <a:r>
                        <a:rPr kumimoji="1" lang="ja-JP" altLang="en-US" dirty="0" smtClean="0"/>
                        <a:t>（予定）</a:t>
                      </a:r>
                      <a:endParaRPr kumimoji="1" lang="ja-JP" altLang="en-US" dirty="0"/>
                    </a:p>
                  </a:txBody>
                  <a:tcPr anchor="ctr"/>
                </a:tc>
                <a:tc>
                  <a:txBody>
                    <a:bodyPr/>
                    <a:lstStyle/>
                    <a:p>
                      <a:pPr algn="l">
                        <a:spcBef>
                          <a:spcPts val="1200"/>
                        </a:spcBef>
                        <a:spcAft>
                          <a:spcPts val="3000"/>
                        </a:spcAft>
                      </a:pPr>
                      <a:r>
                        <a:rPr kumimoji="1" lang="ja-JP" altLang="en-US" dirty="0" smtClean="0"/>
                        <a:t>　事業応募受付：　平成</a:t>
                      </a:r>
                      <a:r>
                        <a:rPr kumimoji="1" lang="en-US" altLang="ja-JP" dirty="0" smtClean="0"/>
                        <a:t>30</a:t>
                      </a:r>
                      <a:r>
                        <a:rPr kumimoji="1" lang="ja-JP" altLang="en-US" dirty="0" smtClean="0"/>
                        <a:t>年６月～平成</a:t>
                      </a:r>
                      <a:r>
                        <a:rPr kumimoji="1" lang="en-US" altLang="ja-JP" dirty="0" smtClean="0"/>
                        <a:t>30</a:t>
                      </a:r>
                      <a:r>
                        <a:rPr kumimoji="1" lang="ja-JP" altLang="en-US" dirty="0" smtClean="0"/>
                        <a:t>年７月</a:t>
                      </a:r>
                      <a:endParaRPr kumimoji="1" lang="en-US" altLang="ja-JP" dirty="0" smtClean="0"/>
                    </a:p>
                    <a:p>
                      <a:pPr algn="l">
                        <a:spcAft>
                          <a:spcPts val="3000"/>
                        </a:spcAft>
                      </a:pPr>
                      <a:r>
                        <a:rPr kumimoji="1" lang="ja-JP" altLang="en-US" dirty="0" smtClean="0"/>
                        <a:t>　訪問審査会の決定：　平成</a:t>
                      </a:r>
                      <a:r>
                        <a:rPr kumimoji="1" lang="en-US" altLang="ja-JP" dirty="0" smtClean="0"/>
                        <a:t>30</a:t>
                      </a:r>
                      <a:r>
                        <a:rPr kumimoji="1" lang="ja-JP" altLang="en-US" dirty="0" smtClean="0"/>
                        <a:t>年７月</a:t>
                      </a:r>
                      <a:endParaRPr kumimoji="1" lang="en-US" altLang="ja-JP" dirty="0" smtClean="0"/>
                    </a:p>
                    <a:p>
                      <a:pPr algn="l">
                        <a:spcAft>
                          <a:spcPts val="3000"/>
                        </a:spcAft>
                      </a:pPr>
                      <a:r>
                        <a:rPr kumimoji="1" lang="ja-JP" altLang="en-US" dirty="0" smtClean="0"/>
                        <a:t>　訪問日程調整：　平成</a:t>
                      </a:r>
                      <a:r>
                        <a:rPr kumimoji="1" lang="en-US" altLang="ja-JP" dirty="0" smtClean="0"/>
                        <a:t>30</a:t>
                      </a:r>
                      <a:r>
                        <a:rPr kumimoji="1" lang="ja-JP" altLang="en-US" dirty="0" smtClean="0"/>
                        <a:t>年７月～</a:t>
                      </a:r>
                      <a:endParaRPr kumimoji="1" lang="en-US" altLang="ja-JP" dirty="0" smtClean="0"/>
                    </a:p>
                    <a:p>
                      <a:pPr marL="0" marR="0" lvl="0" indent="0" algn="l" defTabSz="914400" rtl="0" eaLnBrk="1" fontAlgn="auto" latinLnBrk="0" hangingPunct="1">
                        <a:lnSpc>
                          <a:spcPct val="100000"/>
                        </a:lnSpc>
                        <a:spcBef>
                          <a:spcPts val="0"/>
                        </a:spcBef>
                        <a:spcAft>
                          <a:spcPts val="3000"/>
                        </a:spcAft>
                        <a:buClrTx/>
                        <a:buSzTx/>
                        <a:buFontTx/>
                        <a:buNone/>
                        <a:tabLst/>
                        <a:defRPr/>
                      </a:pPr>
                      <a:r>
                        <a:rPr kumimoji="1" lang="ja-JP" altLang="en-US" dirty="0" smtClean="0"/>
                        <a:t>　審査会訪問：　平成</a:t>
                      </a:r>
                      <a:r>
                        <a:rPr kumimoji="1" lang="en-US" altLang="ja-JP" dirty="0" smtClean="0"/>
                        <a:t>30</a:t>
                      </a:r>
                      <a:r>
                        <a:rPr kumimoji="1" lang="ja-JP" altLang="en-US" dirty="0" smtClean="0"/>
                        <a:t>年</a:t>
                      </a:r>
                      <a:r>
                        <a:rPr kumimoji="1" lang="en-US" altLang="ja-JP" dirty="0" smtClean="0"/>
                        <a:t>9</a:t>
                      </a:r>
                      <a:r>
                        <a:rPr kumimoji="1" lang="ja-JP" altLang="en-US" dirty="0" smtClean="0"/>
                        <a:t>月～平成</a:t>
                      </a:r>
                      <a:r>
                        <a:rPr kumimoji="1" lang="en-US" altLang="ja-JP" dirty="0" smtClean="0"/>
                        <a:t>31</a:t>
                      </a:r>
                      <a:r>
                        <a:rPr kumimoji="1" lang="ja-JP" altLang="en-US" dirty="0" smtClean="0"/>
                        <a:t>年</a:t>
                      </a:r>
                      <a:r>
                        <a:rPr kumimoji="1" lang="en-US" altLang="ja-JP" dirty="0" smtClean="0"/>
                        <a:t>3</a:t>
                      </a:r>
                      <a:r>
                        <a:rPr kumimoji="1" lang="ja-JP" altLang="en-US" dirty="0" smtClean="0"/>
                        <a:t>月</a:t>
                      </a:r>
                      <a:endParaRPr kumimoji="1" lang="en-US" altLang="ja-JP" dirty="0" smtClean="0"/>
                    </a:p>
                  </a:txBody>
                  <a:tcPr anchor="ctr"/>
                </a:tc>
              </a:tr>
            </a:tbl>
          </a:graphicData>
        </a:graphic>
      </p:graphicFrame>
      <p:sp>
        <p:nvSpPr>
          <p:cNvPr id="3" name="二等辺三角形 2"/>
          <p:cNvSpPr/>
          <p:nvPr/>
        </p:nvSpPr>
        <p:spPr>
          <a:xfrm rot="10800000">
            <a:off x="3286756" y="3334867"/>
            <a:ext cx="1016307" cy="161367"/>
          </a:xfrm>
          <a:prstGeom prst="triangle">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rot="10800000">
            <a:off x="3286755" y="3969571"/>
            <a:ext cx="1016307" cy="161367"/>
          </a:xfrm>
          <a:prstGeom prst="triangle">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3286755" y="4647302"/>
            <a:ext cx="1016307" cy="161367"/>
          </a:xfrm>
          <a:prstGeom prst="triangle">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pPr>
              <a:defRPr/>
            </a:pPr>
            <a:fld id="{ABE8AEB9-697C-43C6-8BA8-A8B65E339879}"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【2-4</a:t>
            </a:r>
            <a:r>
              <a:rPr lang="ja-JP" altLang="en-US" sz="4000" dirty="0" smtClean="0">
                <a:solidFill>
                  <a:srgbClr val="000000"/>
                </a:solidFill>
                <a:latin typeface="Calibri" pitchFamily="34" charset="0"/>
              </a:rPr>
              <a:t>：認定</a:t>
            </a:r>
            <a:r>
              <a:rPr lang="ja-JP" altLang="en-US" sz="4000" dirty="0">
                <a:solidFill>
                  <a:srgbClr val="000000"/>
                </a:solidFill>
                <a:latin typeface="Calibri" pitchFamily="34" charset="0"/>
              </a:rPr>
              <a:t>調査員向け能力向上研修会</a:t>
            </a:r>
            <a:r>
              <a:rPr lang="en-US" altLang="ja-JP" sz="4000" dirty="0" smtClean="0">
                <a:solidFill>
                  <a:srgbClr val="000000"/>
                </a:solidFill>
                <a:latin typeface="Calibri" pitchFamily="34" charset="0"/>
              </a:rPr>
              <a:t>】</a:t>
            </a:r>
          </a:p>
        </p:txBody>
      </p:sp>
      <p:sp>
        <p:nvSpPr>
          <p:cNvPr id="3" name="スライド番号プレースホルダー 2"/>
          <p:cNvSpPr>
            <a:spLocks noGrp="1"/>
          </p:cNvSpPr>
          <p:nvPr>
            <p:ph type="sldNum" sz="quarter" idx="12"/>
          </p:nvPr>
        </p:nvSpPr>
        <p:spPr/>
        <p:txBody>
          <a:bodyPr/>
          <a:lstStyle/>
          <a:p>
            <a:pPr>
              <a:defRPr/>
            </a:pPr>
            <a:endParaRPr lang="ja-JP" altLang="en-US" dirty="0"/>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40615" y="2967243"/>
            <a:ext cx="4801314" cy="707886"/>
          </a:xfrm>
          <a:prstGeom prst="rect">
            <a:avLst/>
          </a:prstGeom>
        </p:spPr>
        <p:txBody>
          <a:bodyPr wrap="none">
            <a:spAutoFit/>
          </a:bodyPr>
          <a:lstStyle/>
          <a:p>
            <a:pPr algn="ctr"/>
            <a:r>
              <a:rPr lang="en-US" altLang="ja-JP" sz="4000" dirty="0" smtClean="0">
                <a:solidFill>
                  <a:srgbClr val="000000"/>
                </a:solidFill>
                <a:latin typeface="+mn-ea"/>
                <a:ea typeface="+mn-ea"/>
              </a:rPr>
              <a:t>【2-1</a:t>
            </a:r>
            <a:r>
              <a:rPr lang="ja-JP" altLang="en-US" sz="4000" dirty="0">
                <a:solidFill>
                  <a:srgbClr val="000000"/>
                </a:solidFill>
                <a:latin typeface="+mn-ea"/>
                <a:ea typeface="+mn-ea"/>
              </a:rPr>
              <a:t>：事業の全体像</a:t>
            </a:r>
            <a:r>
              <a:rPr lang="en-US" altLang="ja-JP" sz="4000" dirty="0">
                <a:solidFill>
                  <a:srgbClr val="000000"/>
                </a:solidFill>
                <a:latin typeface="+mn-ea"/>
                <a:ea typeface="+mn-ea"/>
              </a:rPr>
              <a:t>】</a:t>
            </a:r>
          </a:p>
        </p:txBody>
      </p:sp>
      <p:sp>
        <p:nvSpPr>
          <p:cNvPr id="4" name="スライド番号プレースホルダー 3"/>
          <p:cNvSpPr>
            <a:spLocks noGrp="1"/>
          </p:cNvSpPr>
          <p:nvPr>
            <p:ph type="sldNum" sz="quarter" idx="12"/>
          </p:nvPr>
        </p:nvSpPr>
        <p:spPr/>
        <p:txBody>
          <a:bodyPr/>
          <a:lstStyle/>
          <a:p>
            <a:pPr>
              <a:defRPr/>
            </a:pPr>
            <a:endParaRPr lang="ja-JP" altLang="en-US" dirty="0"/>
          </a:p>
        </p:txBody>
      </p:sp>
    </p:spTree>
    <p:extLst>
      <p:ext uri="{BB962C8B-B14F-4D97-AF65-F5344CB8AC3E}">
        <p14:creationId xmlns:p14="http://schemas.microsoft.com/office/powerpoint/2010/main" val="577028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400" dirty="0" smtClean="0"/>
              <a:t>認定調査員向け能力向上研修会の目的と対象者</a:t>
            </a:r>
            <a:endParaRPr lang="ja-JP" altLang="en-US" sz="2800" dirty="0" smtClean="0"/>
          </a:p>
        </p:txBody>
      </p:sp>
      <p:sp>
        <p:nvSpPr>
          <p:cNvPr id="5" name="Text Box 221"/>
          <p:cNvSpPr txBox="1">
            <a:spLocks noChangeArrowheads="1"/>
          </p:cNvSpPr>
          <p:nvPr/>
        </p:nvSpPr>
        <p:spPr bwMode="auto">
          <a:xfrm>
            <a:off x="600393" y="1250421"/>
            <a:ext cx="8279448" cy="4674229"/>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実施方針</a:t>
            </a:r>
            <a:r>
              <a:rPr lang="en-US" altLang="ja-JP" sz="1600" dirty="0" smtClean="0">
                <a:solidFill>
                  <a:srgbClr val="0070C0"/>
                </a:solidFill>
                <a:latin typeface="HGP創英角ｺﾞｼｯｸUB" pitchFamily="50" charset="-128"/>
                <a:ea typeface="HGP創英角ｺﾞｼｯｸUB" pitchFamily="50" charset="-128"/>
              </a:rPr>
              <a:t>】</a:t>
            </a:r>
          </a:p>
          <a:p>
            <a:pPr marL="180000" indent="-177800">
              <a:lnSpc>
                <a:spcPct val="120000"/>
              </a:lnSpc>
            </a:pPr>
            <a:r>
              <a:rPr lang="ja-JP" altLang="en-US" sz="1600" dirty="0" smtClean="0"/>
              <a:t>　「中間指導者層」の育成による自律的な適正化の促進</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研修会開催の背景・目的</a:t>
            </a:r>
            <a:r>
              <a:rPr lang="en-US" altLang="ja-JP" sz="1600" dirty="0" smtClean="0">
                <a:solidFill>
                  <a:srgbClr val="0070C0"/>
                </a:solidFill>
                <a:latin typeface="HGP創英角ｺﾞｼｯｸUB" pitchFamily="50" charset="-128"/>
                <a:ea typeface="HGP創英角ｺﾞｼｯｸUB" pitchFamily="50" charset="-128"/>
              </a:rPr>
              <a:t>】</a:t>
            </a:r>
          </a:p>
          <a:p>
            <a:pPr marL="177800" indent="-177800">
              <a:lnSpc>
                <a:spcPct val="120000"/>
              </a:lnSpc>
              <a:buFont typeface="Wingdings" pitchFamily="2" charset="2"/>
              <a:buChar char="p"/>
            </a:pPr>
            <a:r>
              <a:rPr lang="ja-JP" altLang="en-US" sz="1600" dirty="0" smtClean="0">
                <a:solidFill>
                  <a:srgbClr val="000000"/>
                </a:solidFill>
              </a:rPr>
              <a:t>認定調査の適正化を図る上で、</a:t>
            </a:r>
            <a:r>
              <a:rPr lang="ja-JP" altLang="en-US" sz="1600" dirty="0" smtClean="0">
                <a:latin typeface="HGP創英角ｺﾞｼｯｸUB" pitchFamily="50" charset="-128"/>
                <a:ea typeface="HGP創英角ｺﾞｼｯｸUB" pitchFamily="50" charset="-128"/>
              </a:rPr>
              <a:t>各自治体において「指導者層」をいかに確保するか</a:t>
            </a:r>
            <a:r>
              <a:rPr lang="ja-JP" altLang="en-US" sz="1600" dirty="0" smtClean="0">
                <a:solidFill>
                  <a:srgbClr val="000000"/>
                </a:solidFill>
              </a:rPr>
              <a:t>が重要</a:t>
            </a:r>
            <a:endParaRPr lang="en-US" altLang="ja-JP" sz="1600" dirty="0" smtClean="0">
              <a:solidFill>
                <a:srgbClr val="000000"/>
              </a:solidFill>
            </a:endParaRPr>
          </a:p>
          <a:p>
            <a:pPr marL="177800" indent="-177800">
              <a:lnSpc>
                <a:spcPct val="120000"/>
              </a:lnSpc>
              <a:buFont typeface="Wingdings" pitchFamily="2" charset="2"/>
              <a:buChar char="p"/>
            </a:pPr>
            <a:r>
              <a:rPr lang="ja-JP" altLang="en-US" sz="1600" dirty="0" smtClean="0">
                <a:solidFill>
                  <a:srgbClr val="000000"/>
                </a:solidFill>
              </a:rPr>
              <a:t>「指導者層」としては、都道府県職員が重要な役割を果たしているが、県内をくまなく指導する人的余裕がなく、各市町村でも、職員の異動等により知識・経験が蓄積されにくい側面がある</a:t>
            </a:r>
            <a:endParaRPr lang="en-US" altLang="ja-JP" sz="1600" dirty="0" smtClean="0">
              <a:solidFill>
                <a:srgbClr val="000000"/>
              </a:solidFill>
            </a:endParaRPr>
          </a:p>
          <a:p>
            <a:pPr marL="177800" indent="-177800">
              <a:lnSpc>
                <a:spcPct val="120000"/>
              </a:lnSpc>
              <a:buFont typeface="Wingdings" pitchFamily="2" charset="2"/>
              <a:buChar char="p"/>
            </a:pPr>
            <a:r>
              <a:rPr lang="ja-JP" altLang="ja-JP" sz="1600" dirty="0" smtClean="0"/>
              <a:t>都道府県の専門調査員、保険者</a:t>
            </a:r>
            <a:r>
              <a:rPr lang="ja-JP" altLang="en-US" sz="1600" dirty="0" smtClean="0"/>
              <a:t>・</a:t>
            </a:r>
            <a:r>
              <a:rPr lang="ja-JP" altLang="ja-JP" sz="1600" dirty="0" smtClean="0"/>
              <a:t>事務受託法人で</a:t>
            </a:r>
            <a:r>
              <a:rPr lang="ja-JP" altLang="ja-JP" sz="1600" dirty="0" smtClean="0">
                <a:latin typeface="HGP創英角ｺﾞｼｯｸUB" pitchFamily="50" charset="-128"/>
                <a:ea typeface="HGP創英角ｺﾞｼｯｸUB" pitchFamily="50" charset="-128"/>
              </a:rPr>
              <a:t>比較的長期間調査業務に従事している</a:t>
            </a:r>
            <a:r>
              <a:rPr lang="ja-JP" altLang="en-US" sz="1600" dirty="0" smtClean="0">
                <a:latin typeface="HGP創英角ｺﾞｼｯｸUB" pitchFamily="50" charset="-128"/>
                <a:ea typeface="HGP創英角ｺﾞｼｯｸUB" pitchFamily="50" charset="-128"/>
              </a:rPr>
              <a:t>（従事する予定の）</a:t>
            </a:r>
            <a:r>
              <a:rPr lang="ja-JP" altLang="ja-JP" sz="1600" dirty="0" smtClean="0">
                <a:latin typeface="HGP創英角ｺﾞｼｯｸUB" pitchFamily="50" charset="-128"/>
                <a:ea typeface="HGP創英角ｺﾞｼｯｸUB" pitchFamily="50" charset="-128"/>
              </a:rPr>
              <a:t>職員</a:t>
            </a:r>
            <a:r>
              <a:rPr lang="ja-JP" altLang="en-US" sz="1600" dirty="0" smtClean="0">
                <a:latin typeface="HGP創英角ｺﾞｼｯｸUB" pitchFamily="50" charset="-128"/>
                <a:ea typeface="HGP創英角ｺﾞｼｯｸUB" pitchFamily="50" charset="-128"/>
              </a:rPr>
              <a:t>を対象に</a:t>
            </a:r>
            <a:r>
              <a:rPr lang="ja-JP" altLang="ja-JP" sz="1600" dirty="0" smtClean="0">
                <a:latin typeface="HGP創英角ｺﾞｼｯｸUB" pitchFamily="50" charset="-128"/>
                <a:ea typeface="HGP創英角ｺﾞｼｯｸUB" pitchFamily="50" charset="-128"/>
              </a:rPr>
              <a:t> 「中間指導者層」</a:t>
            </a:r>
            <a:r>
              <a:rPr lang="ja-JP" altLang="en-US" sz="1600" dirty="0" smtClean="0">
                <a:latin typeface="HGP創英角ｺﾞｼｯｸUB" pitchFamily="50" charset="-128"/>
                <a:ea typeface="HGP創英角ｺﾞｼｯｸUB" pitchFamily="50" charset="-128"/>
              </a:rPr>
              <a:t>を養成する</a:t>
            </a:r>
            <a:r>
              <a:rPr lang="ja-JP" altLang="ja-JP" sz="1600" dirty="0" smtClean="0"/>
              <a:t>ことを目的とし</a:t>
            </a:r>
            <a:r>
              <a:rPr lang="ja-JP" altLang="en-US" sz="1600" dirty="0" smtClean="0"/>
              <a:t>た</a:t>
            </a:r>
            <a:r>
              <a:rPr lang="ja-JP" altLang="ja-JP" sz="1600" dirty="0" smtClean="0"/>
              <a:t>研修会</a:t>
            </a:r>
            <a:endParaRPr lang="en-US" altLang="ja-JP" sz="1600" dirty="0" smtClean="0"/>
          </a:p>
          <a:p>
            <a:pPr marL="177800" indent="-177800">
              <a:lnSpc>
                <a:spcPct val="120000"/>
              </a:lnSpc>
            </a:pPr>
            <a:endParaRPr lang="en-US" altLang="ja-JP" sz="800" dirty="0" smtClean="0">
              <a:solidFill>
                <a:srgbClr val="000000"/>
              </a:solidFill>
              <a:latin typeface="HGP創英角ｺﾞｼｯｸUB" pitchFamily="50" charset="-128"/>
              <a:ea typeface="HGP創英角ｺﾞｼｯｸUB" pitchFamily="50" charset="-128"/>
            </a:endParaRPr>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対象者</a:t>
            </a:r>
            <a:r>
              <a:rPr lang="en-US" altLang="ja-JP" sz="1600" dirty="0" smtClean="0">
                <a:solidFill>
                  <a:srgbClr val="0070C0"/>
                </a:solidFill>
                <a:latin typeface="HGP創英角ｺﾞｼｯｸUB" pitchFamily="50" charset="-128"/>
                <a:ea typeface="HGP創英角ｺﾞｼｯｸUB" pitchFamily="50" charset="-128"/>
              </a:rPr>
              <a:t>】</a:t>
            </a:r>
          </a:p>
          <a:p>
            <a:pPr marL="180000">
              <a:lnSpc>
                <a:spcPct val="120000"/>
              </a:lnSpc>
            </a:pPr>
            <a:r>
              <a:rPr lang="ja-JP" altLang="en-US" sz="1600" dirty="0" smtClean="0"/>
              <a:t>都道府県職員（専門調査員を含む）、市区町村の指導的立場の認定調査員（嘱託職員・事務受託法人の職員も含む）、市区町村（広域連合等含む）職員（審査会事務局等）、であって、以下のいずれにも該当する者とした。</a:t>
            </a:r>
          </a:p>
          <a:p>
            <a:pPr marL="177800" indent="-177800">
              <a:lnSpc>
                <a:spcPct val="120000"/>
              </a:lnSpc>
            </a:pPr>
            <a:r>
              <a:rPr lang="ja-JP" altLang="en-US" sz="1600" dirty="0" smtClean="0"/>
              <a:t>　　　① 指導的立場としての業務経験を有する（または今後、指導的立場として従事する）者。</a:t>
            </a:r>
          </a:p>
          <a:p>
            <a:pPr marL="177800" indent="-177800">
              <a:lnSpc>
                <a:spcPct val="120000"/>
              </a:lnSpc>
            </a:pPr>
            <a:r>
              <a:rPr lang="ja-JP" altLang="en-US" sz="1600" dirty="0" smtClean="0"/>
              <a:t>　　　② 今後も一定期間は継続的に認定調査に従事することが見込まれる者。</a:t>
            </a:r>
            <a:endParaRPr lang="en-US" altLang="ja-JP" sz="1600" dirty="0" smtClean="0"/>
          </a:p>
          <a:p>
            <a:pPr marL="177800" indent="-177800">
              <a:lnSpc>
                <a:spcPct val="120000"/>
              </a:lnSpc>
            </a:pPr>
            <a:endParaRPr lang="en-US" altLang="ja-JP" sz="800" dirty="0" smtClean="0"/>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19</a:t>
            </a:fld>
            <a:endParaRPr lang="ja-JP" altLang="en-US"/>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endParaRPr lang="ja-JP" altLang="en-US" sz="3200" dirty="0" smtClean="0"/>
          </a:p>
        </p:txBody>
      </p:sp>
      <p:sp>
        <p:nvSpPr>
          <p:cNvPr id="4" name="Rectangle 3"/>
          <p:cNvSpPr>
            <a:spLocks noChangeArrowheads="1"/>
          </p:cNvSpPr>
          <p:nvPr/>
        </p:nvSpPr>
        <p:spPr bwMode="auto">
          <a:xfrm>
            <a:off x="615315" y="1335162"/>
            <a:ext cx="8010525" cy="1702677"/>
          </a:xfrm>
          <a:prstGeom prst="rect">
            <a:avLst/>
          </a:prstGeom>
          <a:noFill/>
          <a:ln w="9525">
            <a:noFill/>
            <a:miter lim="800000"/>
            <a:headEnd/>
            <a:tailEnd/>
          </a:ln>
        </p:spPr>
        <p:txBody>
          <a:bodyPr lIns="0" tIns="0" rIns="0" bIns="0"/>
          <a:lstStyle/>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受講者が指導的</a:t>
            </a:r>
            <a:r>
              <a:rPr lang="ja-JP" altLang="en-US" sz="1600" dirty="0">
                <a:latin typeface="ＭＳ Ｐゴシック" charset="-128"/>
              </a:rPr>
              <a:t>立場を担うためには、</a:t>
            </a:r>
            <a:r>
              <a:rPr lang="ja-JP" altLang="en-US" sz="1600" dirty="0">
                <a:latin typeface="HGP創英角ｺﾞｼｯｸUB" pitchFamily="50" charset="-128"/>
                <a:ea typeface="HGP創英角ｺﾞｼｯｸUB" pitchFamily="50" charset="-128"/>
              </a:rPr>
              <a:t>認定調査のみでなく、一次判定ソフト</a:t>
            </a:r>
            <a:r>
              <a:rPr lang="ja-JP" altLang="en-US" sz="1600" dirty="0" smtClean="0">
                <a:latin typeface="HGP創英角ｺﾞｼｯｸUB" pitchFamily="50" charset="-128"/>
                <a:ea typeface="HGP創英角ｺﾞｼｯｸUB" pitchFamily="50" charset="-128"/>
              </a:rPr>
              <a:t>や審査会</a:t>
            </a:r>
            <a:r>
              <a:rPr lang="ja-JP" altLang="en-US" sz="1600" dirty="0">
                <a:latin typeface="HGP創英角ｺﾞｼｯｸUB" pitchFamily="50" charset="-128"/>
                <a:ea typeface="HGP創英角ｺﾞｼｯｸUB" pitchFamily="50" charset="-128"/>
              </a:rPr>
              <a:t>を含めた、要介護認定全体の仕組みの理解が必要</a:t>
            </a:r>
            <a:r>
              <a:rPr lang="ja-JP" altLang="en-US" sz="1600" dirty="0">
                <a:latin typeface="ＭＳ Ｐゴシック" charset="-128"/>
              </a:rPr>
              <a:t>で</a:t>
            </a:r>
            <a:r>
              <a:rPr lang="ja-JP" altLang="en-US" sz="1600" dirty="0" smtClean="0">
                <a:latin typeface="ＭＳ Ｐゴシック" charset="-128"/>
              </a:rPr>
              <a:t>あるため、それをふまえたカリキュラムとする</a:t>
            </a:r>
            <a:endParaRPr lang="en-US" altLang="ja-JP" sz="1600" dirty="0">
              <a:latin typeface="ＭＳ Ｐゴシック" charset="-128"/>
            </a:endParaRPr>
          </a:p>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受講者は、</a:t>
            </a:r>
            <a:r>
              <a:rPr lang="ja-JP" altLang="en-US" sz="1600" dirty="0">
                <a:latin typeface="ＭＳ Ｐゴシック" charset="-128"/>
              </a:rPr>
              <a:t>審査会事務局等を担当する「事務系」と専従調査員等の「技術系」で異なる弱点を抱えているが、要介護認定全体の仕組みを理解することで、 </a:t>
            </a:r>
            <a:r>
              <a:rPr lang="ja-JP" altLang="en-US" sz="1600" dirty="0" smtClean="0">
                <a:latin typeface="HGP創英角ｺﾞｼｯｸUB" pitchFamily="50" charset="-128"/>
                <a:ea typeface="HGP創英角ｺﾞｼｯｸUB" pitchFamily="50" charset="-128"/>
              </a:rPr>
              <a:t>「事務系」 「技術系」それぞれの</a:t>
            </a:r>
            <a:r>
              <a:rPr lang="ja-JP" altLang="en-US" sz="1600" dirty="0">
                <a:latin typeface="HGP創英角ｺﾞｼｯｸUB" pitchFamily="50" charset="-128"/>
                <a:ea typeface="HGP創英角ｺﾞｼｯｸUB" pitchFamily="50" charset="-128"/>
              </a:rPr>
              <a:t>弱点を克服</a:t>
            </a:r>
            <a:r>
              <a:rPr lang="ja-JP" altLang="en-US" sz="1600" dirty="0">
                <a:latin typeface="ＭＳ Ｐゴシック" charset="-128"/>
              </a:rPr>
              <a:t>することが期待できる</a:t>
            </a:r>
            <a:endParaRPr lang="ja-JP" altLang="en-US" sz="1600"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647926" y="2924947"/>
          <a:ext cx="7848147" cy="3362961"/>
        </p:xfrm>
        <a:graphic>
          <a:graphicData uri="http://schemas.openxmlformats.org/drawingml/2006/table">
            <a:tbl>
              <a:tblPr firstRow="1" firstCol="1" bandRow="1">
                <a:tableStyleId>{21E4AEA4-8DFA-4A89-87EB-49C32662AFE0}</a:tableStyleId>
              </a:tblPr>
              <a:tblGrid>
                <a:gridCol w="2260374"/>
                <a:gridCol w="5587773"/>
              </a:tblGrid>
              <a:tr h="0">
                <a:tc>
                  <a:txBody>
                    <a:bodyPr/>
                    <a:lstStyle/>
                    <a:p>
                      <a:pPr algn="ctr"/>
                      <a:r>
                        <a:rPr kumimoji="1" lang="ja-JP" altLang="en-US" sz="1600" dirty="0" smtClean="0"/>
                        <a:t>受講者の種類</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600" dirty="0" smtClean="0"/>
                        <a:t>研修会参加により期待される効果</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009227">
                <a:tc>
                  <a:txBody>
                    <a:bodyPr/>
                    <a:lstStyle/>
                    <a:p>
                      <a:r>
                        <a:rPr kumimoji="1" lang="ja-JP" altLang="en-US" sz="1600" dirty="0" smtClean="0">
                          <a:solidFill>
                            <a:schemeClr val="tx1"/>
                          </a:solidFill>
                        </a:rPr>
                        <a:t>都道府県職員</a:t>
                      </a:r>
                      <a:endParaRPr kumimoji="1" lang="ja-JP" altLang="en-US" sz="16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市区町村に対する指導のポイントを理解するとともに、研修のテーマ設定や講師の養成に活用できる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事務系</a:t>
                      </a:r>
                      <a:r>
                        <a:rPr kumimoji="1" lang="en-US" altLang="ja-JP" sz="1600" dirty="0" smtClean="0">
                          <a:solidFill>
                            <a:schemeClr val="tx1"/>
                          </a:solidFill>
                        </a:rPr>
                        <a:t>】</a:t>
                      </a:r>
                      <a:r>
                        <a:rPr kumimoji="1" lang="ja-JP" altLang="en-US" sz="1600" dirty="0" smtClean="0">
                          <a:solidFill>
                            <a:schemeClr val="tx1"/>
                          </a:solidFill>
                        </a:rPr>
                        <a:t>市区町村職員</a:t>
                      </a:r>
                      <a:r>
                        <a:rPr kumimoji="1" lang="en-US" altLang="ja-JP" sz="1200" dirty="0" smtClean="0">
                          <a:solidFill>
                            <a:schemeClr val="tx1"/>
                          </a:solidFill>
                        </a:rPr>
                        <a:t>(</a:t>
                      </a:r>
                      <a:r>
                        <a:rPr kumimoji="1" lang="ja-JP" altLang="en-US" sz="1200" dirty="0" smtClean="0">
                          <a:solidFill>
                            <a:schemeClr val="tx1"/>
                          </a:solidFill>
                        </a:rPr>
                        <a:t>審査会事務局等</a:t>
                      </a:r>
                      <a:r>
                        <a:rPr kumimoji="1" lang="en-US" altLang="ja-JP" sz="1200" dirty="0" smtClean="0">
                          <a:solidFill>
                            <a:schemeClr val="tx1"/>
                          </a:solidFill>
                        </a:rPr>
                        <a:t>)</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管理側として、認定調査の課題抽出方法を学ぶことができる。また、弱点である認定調査の技術面の習得ができる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技術系</a:t>
                      </a:r>
                      <a:r>
                        <a:rPr kumimoji="1" lang="en-US" altLang="ja-JP" sz="1600" dirty="0" smtClean="0">
                          <a:solidFill>
                            <a:schemeClr val="tx1"/>
                          </a:solidFill>
                        </a:rPr>
                        <a:t>】</a:t>
                      </a:r>
                      <a:r>
                        <a:rPr kumimoji="1" lang="ja-JP" altLang="en-US" sz="1600" dirty="0" smtClean="0">
                          <a:solidFill>
                            <a:schemeClr val="tx1"/>
                          </a:solidFill>
                        </a:rPr>
                        <a:t>市区町村職員</a:t>
                      </a:r>
                      <a:endParaRPr kumimoji="1" lang="en-US" altLang="ja-JP" sz="1600" dirty="0" smtClean="0">
                        <a:solidFill>
                          <a:schemeClr val="tx1"/>
                        </a:solidFill>
                      </a:endParaRPr>
                    </a:p>
                    <a:p>
                      <a:r>
                        <a:rPr kumimoji="1" lang="ja-JP" altLang="en-US" sz="1200" dirty="0" smtClean="0">
                          <a:solidFill>
                            <a:schemeClr val="tx1"/>
                          </a:solidFill>
                        </a:rPr>
                        <a:t>（専従調査員等）、指導的立場の認定調査員</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現場側として、技術面の向上が図られる。また、弱点である管理側の視点を身につけることで、要介護認定全体の視点から、課題の優先順位付けができるようになる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20</a:t>
            </a:fld>
            <a:endParaRPr lang="ja-JP" altLang="en-US"/>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過去</a:t>
            </a:r>
            <a:r>
              <a:rPr lang="ja-JP" altLang="en-US" dirty="0" smtClean="0"/>
              <a:t>３か年度の開催実績</a:t>
            </a:r>
          </a:p>
        </p:txBody>
      </p:sp>
      <p:graphicFrame>
        <p:nvGraphicFramePr>
          <p:cNvPr id="2" name="表 1"/>
          <p:cNvGraphicFramePr>
            <a:graphicFrameLocks noGrp="1"/>
          </p:cNvGraphicFramePr>
          <p:nvPr>
            <p:extLst>
              <p:ext uri="{D42A27DB-BD31-4B8C-83A1-F6EECF244321}">
                <p14:modId xmlns:p14="http://schemas.microsoft.com/office/powerpoint/2010/main" val="719847143"/>
              </p:ext>
            </p:extLst>
          </p:nvPr>
        </p:nvGraphicFramePr>
        <p:xfrm>
          <a:off x="796067" y="1420009"/>
          <a:ext cx="7605656" cy="4894736"/>
        </p:xfrm>
        <a:graphic>
          <a:graphicData uri="http://schemas.openxmlformats.org/drawingml/2006/table">
            <a:tbl>
              <a:tblPr firstRow="1" firstCol="1">
                <a:tableStyleId>{5C22544A-7EE6-4342-B048-85BDC9FD1C3A}</a:tableStyleId>
              </a:tblPr>
              <a:tblGrid>
                <a:gridCol w="1613746"/>
                <a:gridCol w="1613746"/>
                <a:gridCol w="1459388"/>
                <a:gridCol w="1459388"/>
                <a:gridCol w="1459388"/>
              </a:tblGrid>
              <a:tr h="305921">
                <a:tc>
                  <a:txBody>
                    <a:bodyPr/>
                    <a:lstStyle/>
                    <a:p>
                      <a:pPr algn="ctr" fontAlgn="ctr"/>
                      <a:r>
                        <a:rPr lang="ja-JP" altLang="en-US" sz="1400" u="none" strike="noStrike" dirty="0">
                          <a:effectLst/>
                        </a:rPr>
                        <a:t>地域ブロック</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都道府県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平成</a:t>
                      </a:r>
                      <a:r>
                        <a:rPr lang="en-US" altLang="ja-JP" sz="1400" u="none" strike="noStrike">
                          <a:effectLst/>
                        </a:rPr>
                        <a:t>28</a:t>
                      </a:r>
                      <a:r>
                        <a:rPr lang="ja-JP" altLang="en-US" sz="1400" u="none" strike="noStrike">
                          <a:effectLst/>
                        </a:rPr>
                        <a:t>年度</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平成</a:t>
                      </a:r>
                      <a:r>
                        <a:rPr lang="en-US" altLang="ja-JP" sz="1400" u="none" strike="noStrike">
                          <a:effectLst/>
                        </a:rPr>
                        <a:t>27</a:t>
                      </a:r>
                      <a:r>
                        <a:rPr lang="ja-JP" altLang="en-US" sz="1400" u="none" strike="noStrike">
                          <a:effectLst/>
                        </a:rPr>
                        <a:t>年度</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平成</a:t>
                      </a:r>
                      <a:r>
                        <a:rPr lang="en-US" altLang="ja-JP" sz="1400" u="none" strike="noStrike">
                          <a:effectLst/>
                        </a:rPr>
                        <a:t>26</a:t>
                      </a:r>
                      <a:r>
                        <a:rPr lang="ja-JP" altLang="en-US" sz="1400" u="none" strike="noStrike">
                          <a:effectLst/>
                        </a:rPr>
                        <a:t>年度</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a:txBody>
                    <a:bodyPr/>
                    <a:lstStyle/>
                    <a:p>
                      <a:pPr algn="ctr" fontAlgn="ctr"/>
                      <a:r>
                        <a:rPr lang="ja-JP" altLang="en-US" sz="1400" u="none" strike="noStrike">
                          <a:effectLst/>
                        </a:rPr>
                        <a:t>北海道</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北海道</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札幌市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札幌市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札幌市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2">
                  <a:txBody>
                    <a:bodyPr/>
                    <a:lstStyle/>
                    <a:p>
                      <a:pPr algn="ctr" fontAlgn="ctr"/>
                      <a:r>
                        <a:rPr lang="ja-JP" altLang="en-US" sz="1400" u="none" strike="noStrike">
                          <a:effectLst/>
                        </a:rPr>
                        <a:t>東北</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岩手県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盛岡市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宮城県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仙台市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仙台市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2">
                  <a:txBody>
                    <a:bodyPr/>
                    <a:lstStyle/>
                    <a:p>
                      <a:pPr algn="ctr" fontAlgn="ctr"/>
                      <a:r>
                        <a:rPr lang="ja-JP" altLang="en-US" sz="1400" u="none" strike="noStrike">
                          <a:effectLst/>
                        </a:rPr>
                        <a:t>関東</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埼玉県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さいたま市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さいたま市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さいたま市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東京都</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港区</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千代田区</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新宿区</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2">
                  <a:txBody>
                    <a:bodyPr/>
                    <a:lstStyle/>
                    <a:p>
                      <a:pPr algn="ctr" fontAlgn="ctr"/>
                      <a:r>
                        <a:rPr lang="ja-JP" altLang="en-US" sz="1400" u="none" strike="noStrike">
                          <a:effectLst/>
                        </a:rPr>
                        <a:t>中部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愛知県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名古屋市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名古屋市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名古屋市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石川県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dirty="0">
                          <a:effectLst/>
                        </a:rPr>
                        <a:t>金沢市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金沢市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2">
                  <a:txBody>
                    <a:bodyPr/>
                    <a:lstStyle/>
                    <a:p>
                      <a:pPr algn="ctr" fontAlgn="ctr"/>
                      <a:r>
                        <a:rPr lang="ja-JP" altLang="en-US" sz="1400" u="none" strike="noStrike">
                          <a:effectLst/>
                        </a:rPr>
                        <a:t>近畿</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大阪府</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大阪市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大阪市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大阪市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京都府</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京都市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a:txBody>
                    <a:bodyPr/>
                    <a:lstStyle/>
                    <a:p>
                      <a:pPr algn="ctr" fontAlgn="ctr"/>
                      <a:r>
                        <a:rPr lang="ja-JP" altLang="en-US" sz="1400" u="none" strike="noStrike">
                          <a:effectLst/>
                        </a:rPr>
                        <a:t>中国</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広島県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広島市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広島市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広島市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3">
                  <a:txBody>
                    <a:bodyPr/>
                    <a:lstStyle/>
                    <a:p>
                      <a:pPr algn="ctr" fontAlgn="ctr"/>
                      <a:r>
                        <a:rPr lang="ja-JP" altLang="en-US" sz="1400" u="none" strike="noStrike">
                          <a:effectLst/>
                        </a:rPr>
                        <a:t>四国</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香川県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高松市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徳島県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徳島市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高知県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高知市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rowSpan="2">
                  <a:txBody>
                    <a:bodyPr/>
                    <a:lstStyle/>
                    <a:p>
                      <a:pPr algn="ctr" fontAlgn="ctr"/>
                      <a:r>
                        <a:rPr lang="ja-JP" altLang="en-US" sz="1400" u="none" strike="noStrike">
                          <a:effectLst/>
                        </a:rPr>
                        <a:t>九州</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b="1" u="none" strike="noStrike" dirty="0">
                          <a:effectLst/>
                        </a:rPr>
                        <a:t>福岡県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福岡市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福岡市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福岡市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5921">
                <a:tc vMerge="1">
                  <a:txBody>
                    <a:bodyPr/>
                    <a:lstStyle/>
                    <a:p>
                      <a:endParaRPr kumimoji="1" lang="ja-JP" altLang="en-US"/>
                    </a:p>
                  </a:txBody>
                  <a:tcPr/>
                </a:tc>
                <a:tc>
                  <a:txBody>
                    <a:bodyPr/>
                    <a:lstStyle/>
                    <a:p>
                      <a:pPr algn="ctr" fontAlgn="ctr"/>
                      <a:r>
                        <a:rPr lang="ja-JP" altLang="en-US" sz="1400" b="1" u="none" strike="noStrike" dirty="0">
                          <a:effectLst/>
                        </a:rPr>
                        <a:t>鹿児島県</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a:effectLst/>
                        </a:rPr>
                        <a:t>鹿児島市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400" u="none" strike="noStrike" dirty="0">
                          <a:effectLst/>
                        </a:rPr>
                        <a:t>鹿児島市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3" name="テキスト ボックス 2"/>
          <p:cNvSpPr txBox="1"/>
          <p:nvPr/>
        </p:nvSpPr>
        <p:spPr>
          <a:xfrm>
            <a:off x="796067" y="6488668"/>
            <a:ext cx="2119491" cy="307777"/>
          </a:xfrm>
          <a:prstGeom prst="rect">
            <a:avLst/>
          </a:prstGeom>
          <a:noFill/>
        </p:spPr>
        <p:txBody>
          <a:bodyPr wrap="none" rtlCol="0">
            <a:spAutoFit/>
          </a:bodyPr>
          <a:lstStyle/>
          <a:p>
            <a:r>
              <a:rPr kumimoji="1" lang="en-US" altLang="ja-JP" sz="1400" dirty="0" smtClean="0"/>
              <a:t>※</a:t>
            </a:r>
            <a:r>
              <a:rPr kumimoji="1" lang="ja-JP" altLang="en-US" sz="1400" dirty="0" smtClean="0"/>
              <a:t>平成</a:t>
            </a:r>
            <a:r>
              <a:rPr kumimoji="1" lang="en-US" altLang="ja-JP" sz="1400" dirty="0" smtClean="0"/>
              <a:t>29</a:t>
            </a:r>
            <a:r>
              <a:rPr kumimoji="1" lang="ja-JP" altLang="en-US" sz="1400" dirty="0" smtClean="0"/>
              <a:t>年度は開催なし</a:t>
            </a:r>
            <a:endParaRPr kumimoji="1" lang="ja-JP" altLang="en-US" sz="1400" dirty="0"/>
          </a:p>
        </p:txBody>
      </p:sp>
      <p:sp>
        <p:nvSpPr>
          <p:cNvPr id="5" name="スライド番号プレースホルダー 4"/>
          <p:cNvSpPr>
            <a:spLocks noGrp="1"/>
          </p:cNvSpPr>
          <p:nvPr>
            <p:ph type="sldNum" sz="quarter" idx="12"/>
          </p:nvPr>
        </p:nvSpPr>
        <p:spPr/>
        <p:txBody>
          <a:bodyPr/>
          <a:lstStyle/>
          <a:p>
            <a:pPr>
              <a:defRPr/>
            </a:pPr>
            <a:fld id="{ABE8AEB9-697C-43C6-8BA8-A8B65E339879}" type="slidenum">
              <a:rPr lang="ja-JP" altLang="en-US" smtClean="0"/>
              <a:pPr>
                <a:defRPr/>
              </a:pPr>
              <a:t>21</a:t>
            </a:fld>
            <a:endParaRPr lang="ja-JP" altLang="en-US"/>
          </a:p>
        </p:txBody>
      </p:sp>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年度のカリキュラム評価</a:t>
            </a:r>
          </a:p>
        </p:txBody>
      </p:sp>
      <p:pic>
        <p:nvPicPr>
          <p:cNvPr id="4" name="図 3"/>
          <p:cNvPicPr/>
          <p:nvPr/>
        </p:nvPicPr>
        <p:blipFill>
          <a:blip r:embed="rId3" cstate="print"/>
          <a:srcRect/>
          <a:stretch>
            <a:fillRect/>
          </a:stretch>
        </p:blipFill>
        <p:spPr bwMode="auto">
          <a:xfrm>
            <a:off x="1282701" y="1193800"/>
            <a:ext cx="6235700" cy="5295900"/>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22</a:t>
            </a:fld>
            <a:endParaRPr lang="ja-JP" altLang="en-US"/>
          </a:p>
        </p:txBody>
      </p:sp>
    </p:spTree>
    <p:extLst>
      <p:ext uri="{BB962C8B-B14F-4D97-AF65-F5344CB8AC3E}">
        <p14:creationId xmlns:p14="http://schemas.microsoft.com/office/powerpoint/2010/main" val="3874191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これ</a:t>
            </a:r>
            <a:r>
              <a:rPr lang="ja-JP" altLang="en-US" dirty="0" smtClean="0"/>
              <a:t>までの研修参加者状況</a:t>
            </a:r>
          </a:p>
        </p:txBody>
      </p:sp>
      <p:graphicFrame>
        <p:nvGraphicFramePr>
          <p:cNvPr id="12" name="グラフ 11"/>
          <p:cNvGraphicFramePr/>
          <p:nvPr/>
        </p:nvGraphicFramePr>
        <p:xfrm>
          <a:off x="609600" y="1386407"/>
          <a:ext cx="7785100" cy="5041670"/>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23</a:t>
            </a:fld>
            <a:endParaRPr lang="ja-JP" altLang="en-US"/>
          </a:p>
        </p:txBody>
      </p:sp>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graphicFrame>
        <p:nvGraphicFramePr>
          <p:cNvPr id="7" name="グラフ 6"/>
          <p:cNvGraphicFramePr/>
          <p:nvPr/>
        </p:nvGraphicFramePr>
        <p:xfrm>
          <a:off x="164239" y="1917824"/>
          <a:ext cx="4345122" cy="3022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nvGraphicFramePr>
        <p:xfrm>
          <a:off x="4520339" y="1917824"/>
          <a:ext cx="4345122" cy="3022352"/>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24</a:t>
            </a:fld>
            <a:endParaRPr lang="ja-JP" altLang="en-US"/>
          </a:p>
        </p:txBody>
      </p:sp>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これ</a:t>
            </a:r>
            <a:r>
              <a:rPr lang="ja-JP" altLang="en-US" dirty="0" smtClean="0"/>
              <a:t>までの研修参加者状況</a:t>
            </a:r>
          </a:p>
        </p:txBody>
      </p:sp>
      <p:pic>
        <p:nvPicPr>
          <p:cNvPr id="1027" name="Picture 3"/>
          <p:cNvPicPr>
            <a:picLocks noChangeAspect="1" noChangeArrowheads="1"/>
          </p:cNvPicPr>
          <p:nvPr/>
        </p:nvPicPr>
        <p:blipFill>
          <a:blip r:embed="rId3" cstate="print"/>
          <a:srcRect/>
          <a:stretch>
            <a:fillRect/>
          </a:stretch>
        </p:blipFill>
        <p:spPr bwMode="auto">
          <a:xfrm>
            <a:off x="1304924" y="1291419"/>
            <a:ext cx="6162675" cy="5142720"/>
          </a:xfrm>
          <a:prstGeom prst="rect">
            <a:avLst/>
          </a:prstGeom>
          <a:noFill/>
          <a:ln w="9525">
            <a:noFill/>
            <a:miter lim="800000"/>
            <a:headEnd/>
            <a:tailEnd/>
          </a:ln>
          <a:effectLst/>
        </p:spPr>
      </p:pic>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25</a:t>
            </a:fld>
            <a:endParaRPr lang="ja-JP" altLang="en-US"/>
          </a:p>
        </p:txBody>
      </p:sp>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30</a:t>
            </a:r>
            <a:r>
              <a:rPr lang="ja-JP" altLang="en-US" sz="2400" dirty="0" smtClean="0"/>
              <a:t>年度 </a:t>
            </a:r>
            <a:r>
              <a:rPr lang="ja-JP" altLang="en-US" sz="2400" dirty="0"/>
              <a:t>予定</a:t>
            </a:r>
            <a:r>
              <a:rPr lang="ja-JP" altLang="en-US" sz="2400" dirty="0" smtClean="0"/>
              <a:t>）</a:t>
            </a:r>
            <a:endParaRPr lang="ja-JP" altLang="en-US" dirty="0" smtClean="0"/>
          </a:p>
        </p:txBody>
      </p:sp>
      <p:sp>
        <p:nvSpPr>
          <p:cNvPr id="5" name="テキスト ボックス 4"/>
          <p:cNvSpPr txBox="1"/>
          <p:nvPr/>
        </p:nvSpPr>
        <p:spPr>
          <a:xfrm>
            <a:off x="576775" y="6504551"/>
            <a:ext cx="808892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開始時間等は、会場によって変更になる場合があるのでご注意ください</a:t>
            </a:r>
            <a:endParaRPr kumimoji="1" lang="ja-JP" altLang="en-US" sz="1200" dirty="0"/>
          </a:p>
        </p:txBody>
      </p:sp>
      <p:graphicFrame>
        <p:nvGraphicFramePr>
          <p:cNvPr id="7" name="表 6"/>
          <p:cNvGraphicFramePr>
            <a:graphicFrameLocks noGrp="1"/>
          </p:cNvGraphicFramePr>
          <p:nvPr>
            <p:extLst>
              <p:ext uri="{D42A27DB-BD31-4B8C-83A1-F6EECF244321}">
                <p14:modId xmlns:p14="http://schemas.microsoft.com/office/powerpoint/2010/main" val="2922120532"/>
              </p:ext>
            </p:extLst>
          </p:nvPr>
        </p:nvGraphicFramePr>
        <p:xfrm>
          <a:off x="682676" y="1387992"/>
          <a:ext cx="7889823" cy="5031096"/>
        </p:xfrm>
        <a:graphic>
          <a:graphicData uri="http://schemas.openxmlformats.org/drawingml/2006/table">
            <a:tbl>
              <a:tblPr firstRow="1">
                <a:tableStyleId>{35758FB7-9AC5-4552-8A53-C91805E547FA}</a:tableStyleId>
              </a:tblPr>
              <a:tblGrid>
                <a:gridCol w="358724"/>
                <a:gridCol w="1845513"/>
                <a:gridCol w="1519987"/>
                <a:gridCol w="4165599"/>
              </a:tblGrid>
              <a:tr h="59563">
                <a:tc>
                  <a:txBody>
                    <a:bodyPr/>
                    <a:lstStyle/>
                    <a:p>
                      <a:pPr indent="0">
                        <a:lnSpc>
                          <a:spcPct val="100000"/>
                        </a:lnSpc>
                      </a:pPr>
                      <a:endParaRPr lang="ja-JP" sz="1600" kern="100" baseline="0" dirty="0">
                        <a:solidFill>
                          <a:schemeClr val="bg1"/>
                        </a:solidFill>
                        <a:latin typeface="Arial" pitchFamily="34" charset="0"/>
                        <a:ea typeface="ＭＳ Ｐゴシック" pitchFamily="50" charset="-128"/>
                        <a:cs typeface="Times New Roman"/>
                      </a:endParaRPr>
                    </a:p>
                  </a:txBody>
                  <a:tcPr marL="4951" marR="4951" marT="2476" marB="2476">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単元</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日時</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セッション</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r>
              <a:tr h="572915">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第一日目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①</a:t>
                      </a:r>
                    </a:p>
                    <a:p>
                      <a:pPr indent="0" algn="ctr">
                        <a:lnSpc>
                          <a:spcPct val="100000"/>
                        </a:lnSpc>
                        <a:spcAft>
                          <a:spcPts val="0"/>
                        </a:spcAft>
                      </a:pPr>
                      <a:r>
                        <a:rPr lang="ja-JP" sz="1400" b="1" kern="100" baseline="0" dirty="0">
                          <a:latin typeface="Arial" pitchFamily="34" charset="0"/>
                          <a:ea typeface="ＭＳ Ｐゴシック" pitchFamily="50" charset="-128"/>
                        </a:rPr>
                        <a:t>認定調査と</a:t>
                      </a:r>
                    </a:p>
                    <a:p>
                      <a:pPr indent="0" algn="ctr">
                        <a:lnSpc>
                          <a:spcPct val="100000"/>
                        </a:lnSpc>
                        <a:spcAft>
                          <a:spcPts val="0"/>
                        </a:spcAft>
                      </a:pPr>
                      <a:r>
                        <a:rPr lang="ja-JP" sz="1400" b="1" kern="100" baseline="0" dirty="0">
                          <a:latin typeface="Arial" pitchFamily="34" charset="0"/>
                          <a:ea typeface="ＭＳ Ｐゴシック" pitchFamily="50" charset="-128"/>
                        </a:rPr>
                        <a:t>要介護認定</a:t>
                      </a:r>
                      <a:r>
                        <a:rPr lang="ja-JP" sz="1400" b="1" kern="100" baseline="0" dirty="0" smtClean="0">
                          <a:latin typeface="Arial" pitchFamily="34" charset="0"/>
                          <a:ea typeface="ＭＳ Ｐゴシック" pitchFamily="50" charset="-128"/>
                        </a:rPr>
                        <a:t>の</a:t>
                      </a:r>
                      <a:endParaRPr lang="en-US" altLang="ja-JP" sz="1400" b="1" kern="100" baseline="0" dirty="0" smtClean="0">
                        <a:latin typeface="Arial" pitchFamily="34" charset="0"/>
                        <a:ea typeface="ＭＳ Ｐゴシック" pitchFamily="50" charset="-128"/>
                      </a:endParaRPr>
                    </a:p>
                    <a:p>
                      <a:pPr indent="0" algn="ctr">
                        <a:lnSpc>
                          <a:spcPct val="100000"/>
                        </a:lnSpc>
                        <a:spcAft>
                          <a:spcPts val="0"/>
                        </a:spcAft>
                      </a:pPr>
                      <a:r>
                        <a:rPr lang="ja-JP" sz="1400" b="1" kern="100" baseline="0" dirty="0" smtClean="0">
                          <a:latin typeface="Arial" pitchFamily="34" charset="0"/>
                          <a:ea typeface="ＭＳ Ｐゴシック" pitchFamily="50" charset="-128"/>
                        </a:rPr>
                        <a:t>関係</a:t>
                      </a:r>
                      <a:r>
                        <a:rPr lang="ja-JP" sz="1400" b="1" kern="100" baseline="0" dirty="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10:00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11:40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100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【講義①】認定調査の基本的な考え方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要介護認定における認定調査の位置付け</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３つの評価軸ごとの基本的な考え方</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12:40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80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【演習①】一次判定ソフトの基本的な構造 </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一次判定ソフトのロジック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手計算による基準時間の算出 </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29226">
                <a:tc vMerge="1">
                  <a:txBody>
                    <a:bodyPr/>
                    <a:lstStyle/>
                    <a:p>
                      <a:endParaRPr kumimoji="1" lang="ja-JP" altLang="en-US"/>
                    </a:p>
                  </a:txBody>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②</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審査判定</a:t>
                      </a:r>
                      <a:r>
                        <a:rPr lang="ja-JP" sz="1400" b="1" kern="100" baseline="0" dirty="0" smtClean="0">
                          <a:latin typeface="Arial" pitchFamily="34" charset="0"/>
                          <a:ea typeface="ＭＳ Ｐゴシック" pitchFamily="50" charset="-128"/>
                        </a:rPr>
                        <a:t>と認定</a:t>
                      </a:r>
                      <a:r>
                        <a:rPr lang="ja-JP" sz="1400" b="1" kern="100" baseline="0" dirty="0">
                          <a:latin typeface="Arial" pitchFamily="34" charset="0"/>
                          <a:ea typeface="ＭＳ Ｐゴシック" pitchFamily="50" charset="-128"/>
                        </a:rPr>
                        <a:t>調査の</a:t>
                      </a:r>
                    </a:p>
                    <a:p>
                      <a:pPr indent="0" algn="ctr">
                        <a:lnSpc>
                          <a:spcPct val="100000"/>
                        </a:lnSpc>
                        <a:spcAft>
                          <a:spcPts val="0"/>
                        </a:spcAft>
                      </a:pPr>
                      <a:r>
                        <a:rPr lang="ja-JP" sz="1400" b="1" kern="100" baseline="0" dirty="0">
                          <a:latin typeface="Arial" pitchFamily="34" charset="0"/>
                          <a:ea typeface="ＭＳ Ｐゴシック" pitchFamily="50" charset="-128"/>
                        </a:rPr>
                        <a:t>関係の理解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a:latin typeface="Arial" pitchFamily="34" charset="0"/>
                          <a:ea typeface="ＭＳ Ｐゴシック" pitchFamily="50" charset="-128"/>
                        </a:rPr>
                        <a:t>14:10</a:t>
                      </a: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14:40</a:t>
                      </a:r>
                      <a:endParaRPr lang="ja-JP" sz="1400" kern="100" baseline="0">
                        <a:latin typeface="Arial" pitchFamily="34" charset="0"/>
                        <a:ea typeface="ＭＳ Ｐゴシック" pitchFamily="50" charset="-128"/>
                      </a:endParaRPr>
                    </a:p>
                    <a:p>
                      <a:pPr indent="0" algn="ctr">
                        <a:lnSpc>
                          <a:spcPct val="100000"/>
                        </a:lnSpc>
                        <a:spcAft>
                          <a:spcPts val="0"/>
                        </a:spcAft>
                      </a:pP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30</a:t>
                      </a:r>
                      <a:r>
                        <a:rPr lang="ja-JP" sz="1400" kern="100" baseline="0">
                          <a:latin typeface="Arial" pitchFamily="34" charset="0"/>
                          <a:ea typeface="ＭＳ Ｐゴシック" pitchFamily="50" charset="-128"/>
                        </a:rPr>
                        <a:t>分）</a:t>
                      </a:r>
                      <a:endParaRPr lang="ja-JP" sz="1400" kern="100" baseline="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【講義②】介護認定審査会の手順とポイント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認定調査と審査会の関係性</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審査会における特記事項の役割</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23469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【演習②】模擬審査会と伝わる特記事項の書き方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受講者による</a:t>
                      </a:r>
                      <a:r>
                        <a:rPr lang="ja-JP" sz="1000" kern="100" baseline="0" dirty="0" smtClean="0">
                          <a:latin typeface="Arial" pitchFamily="34" charset="0"/>
                          <a:ea typeface="ＭＳ Ｐゴシック" pitchFamily="50" charset="-128"/>
                        </a:rPr>
                        <a:t>ロールプレイング</a:t>
                      </a:r>
                      <a:r>
                        <a:rPr lang="ja-JP" altLang="en-US" sz="1000" kern="100" baseline="0" dirty="0" smtClean="0">
                          <a:latin typeface="Arial" pitchFamily="34" charset="0"/>
                          <a:ea typeface="ＭＳ Ｐゴシック" pitchFamily="50" charset="-128"/>
                        </a:rPr>
                        <a:t>　</a:t>
                      </a:r>
                      <a:r>
                        <a:rPr lang="ja-JP" sz="1000" kern="100" baseline="0" dirty="0">
                          <a:latin typeface="Arial" pitchFamily="34" charset="0"/>
                          <a:ea typeface="ＭＳ Ｐゴシック" pitchFamily="50" charset="-128"/>
                        </a:rPr>
                        <a:t>　</a:t>
                      </a:r>
                      <a:r>
                        <a:rPr lang="en-US" sz="1000" kern="100" baseline="0" dirty="0">
                          <a:latin typeface="Arial" pitchFamily="34" charset="0"/>
                          <a:ea typeface="ＭＳ Ｐゴシック" pitchFamily="50" charset="-128"/>
                        </a:rPr>
                        <a:t>(</a:t>
                      </a:r>
                      <a:r>
                        <a:rPr lang="ja-JP" sz="1000" kern="100" baseline="0" dirty="0">
                          <a:latin typeface="Arial" pitchFamily="34" charset="0"/>
                          <a:ea typeface="ＭＳ Ｐゴシック" pitchFamily="50" charset="-128"/>
                        </a:rPr>
                        <a:t>約</a:t>
                      </a:r>
                      <a:r>
                        <a:rPr lang="en-US" sz="1000" kern="100" baseline="0" dirty="0">
                          <a:latin typeface="Arial" pitchFamily="34" charset="0"/>
                          <a:ea typeface="ＭＳ Ｐゴシック" pitchFamily="50" charset="-128"/>
                        </a:rPr>
                        <a:t>7</a:t>
                      </a:r>
                      <a:r>
                        <a:rPr lang="ja-JP" sz="1000" kern="100" baseline="0" dirty="0">
                          <a:latin typeface="Arial" pitchFamily="34" charset="0"/>
                          <a:ea typeface="ＭＳ Ｐゴシック" pitchFamily="50" charset="-128"/>
                        </a:rPr>
                        <a:t>人で</a:t>
                      </a:r>
                      <a:r>
                        <a:rPr lang="en-US" sz="1000" kern="100" baseline="0" dirty="0">
                          <a:latin typeface="Arial" pitchFamily="34" charset="0"/>
                          <a:ea typeface="ＭＳ Ｐゴシック" pitchFamily="50" charset="-128"/>
                        </a:rPr>
                        <a:t>1</a:t>
                      </a:r>
                      <a:r>
                        <a:rPr lang="ja-JP" sz="1000" kern="100" baseline="0" dirty="0">
                          <a:latin typeface="Arial" pitchFamily="34" charset="0"/>
                          <a:ea typeface="ＭＳ Ｐゴシック" pitchFamily="50" charset="-128"/>
                        </a:rPr>
                        <a:t>合議体、</a:t>
                      </a:r>
                      <a:r>
                        <a:rPr lang="en-US" sz="1000" kern="100" baseline="0" dirty="0">
                          <a:latin typeface="Arial" pitchFamily="34" charset="0"/>
                          <a:ea typeface="ＭＳ Ｐゴシック" pitchFamily="50" charset="-128"/>
                        </a:rPr>
                        <a:t>3</a:t>
                      </a:r>
                      <a:r>
                        <a:rPr lang="ja-JP" sz="1000" kern="100" baseline="0" dirty="0">
                          <a:latin typeface="Arial" pitchFamily="34" charset="0"/>
                          <a:ea typeface="ＭＳ Ｐゴシック" pitchFamily="50" charset="-128"/>
                        </a:rPr>
                        <a:t>ケース程度</a:t>
                      </a:r>
                      <a:r>
                        <a:rPr lang="en-US" sz="1000" kern="100" baseline="0" dirty="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第二日目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③</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誤解・偏りを</a:t>
                      </a:r>
                    </a:p>
                    <a:p>
                      <a:pPr indent="0" algn="ctr">
                        <a:lnSpc>
                          <a:spcPct val="100000"/>
                        </a:lnSpc>
                        <a:spcAft>
                          <a:spcPts val="0"/>
                        </a:spcAft>
                      </a:pPr>
                      <a:r>
                        <a:rPr lang="ja-JP" sz="1400" b="1" kern="100" baseline="0" dirty="0">
                          <a:latin typeface="Arial" pitchFamily="34" charset="0"/>
                          <a:ea typeface="ＭＳ Ｐゴシック" pitchFamily="50" charset="-128"/>
                        </a:rPr>
                        <a:t>生じやすい</a:t>
                      </a:r>
                    </a:p>
                    <a:p>
                      <a:pPr indent="0" algn="ctr">
                        <a:lnSpc>
                          <a:spcPct val="100000"/>
                        </a:lnSpc>
                        <a:spcAft>
                          <a:spcPts val="0"/>
                        </a:spcAft>
                      </a:pPr>
                      <a:r>
                        <a:rPr lang="ja-JP" sz="1400" b="1" kern="100" baseline="0" dirty="0">
                          <a:latin typeface="Arial" pitchFamily="34" charset="0"/>
                          <a:ea typeface="ＭＳ Ｐゴシック" pitchFamily="50" charset="-128"/>
                        </a:rPr>
                        <a:t>調査項目</a:t>
                      </a:r>
                      <a:r>
                        <a:rPr lang="ja-JP" sz="1400" b="1" kern="100" baseline="0" dirty="0" smtClean="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altLang="ja-JP" sz="1400" kern="100" baseline="0" dirty="0" smtClean="0">
                          <a:latin typeface="Arial" pitchFamily="34" charset="0"/>
                          <a:ea typeface="ＭＳ Ｐゴシック" pitchFamily="50" charset="-128"/>
                        </a:rPr>
                        <a:t>9</a:t>
                      </a:r>
                      <a:r>
                        <a:rPr lang="en-US" sz="1400" kern="100" baseline="0" dirty="0" smtClean="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12:00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150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【演習③】業務分析データの読み方・解釈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・業務分析データの読み方</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・データ例の解釈</a:t>
                      </a:r>
                      <a:r>
                        <a:rPr lang="en-US" sz="1000" kern="100" baseline="0" dirty="0" smtClean="0">
                          <a:latin typeface="Arial" pitchFamily="34" charset="0"/>
                          <a:ea typeface="ＭＳ Ｐゴシック" pitchFamily="50" charset="-128"/>
                        </a:rPr>
                        <a:t>(2</a:t>
                      </a:r>
                      <a:r>
                        <a:rPr lang="ja-JP" sz="1000" kern="100" baseline="0" dirty="0" smtClean="0">
                          <a:latin typeface="Arial" pitchFamily="34" charset="0"/>
                          <a:ea typeface="ＭＳ Ｐゴシック" pitchFamily="50" charset="-128"/>
                        </a:rPr>
                        <a:t>ケース程度</a:t>
                      </a:r>
                      <a:r>
                        <a:rPr lang="en-US" sz="1000" kern="100" baseline="0" dirty="0" smtClean="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649372">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13:00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14:10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70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【講義③】調査項目のポイントと疑義への対応</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選択上の留意点と特記事項の記載のポイント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調査員の疑義への対応におけるコツ</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83838">
                <a:tc vMerge="1">
                  <a:txBody>
                    <a:bodyPr/>
                    <a:lstStyle/>
                    <a:p>
                      <a:endParaRPr kumimoji="1" lang="ja-JP" altLang="en-US"/>
                    </a:p>
                  </a:txBody>
                  <a:tcPr/>
                </a:tc>
                <a:tc>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④</a:t>
                      </a:r>
                    </a:p>
                    <a:p>
                      <a:pPr indent="0" algn="ctr">
                        <a:lnSpc>
                          <a:spcPct val="100000"/>
                        </a:lnSpc>
                        <a:spcAft>
                          <a:spcPts val="0"/>
                        </a:spcAft>
                      </a:pPr>
                      <a:r>
                        <a:rPr lang="ja-JP" sz="1400" b="1" kern="100" baseline="0" dirty="0">
                          <a:latin typeface="Arial" pitchFamily="34" charset="0"/>
                          <a:ea typeface="ＭＳ Ｐゴシック" pitchFamily="50" charset="-128"/>
                        </a:rPr>
                        <a:t>学習成果</a:t>
                      </a:r>
                      <a:r>
                        <a:rPr lang="ja-JP" sz="1400" b="1" kern="100" baseline="0" dirty="0" smtClean="0">
                          <a:latin typeface="Arial" pitchFamily="34" charset="0"/>
                          <a:ea typeface="ＭＳ Ｐゴシック" pitchFamily="50" charset="-128"/>
                        </a:rPr>
                        <a:t>を波及</a:t>
                      </a:r>
                      <a:r>
                        <a:rPr lang="ja-JP" sz="1400" b="1" kern="100" baseline="0" dirty="0">
                          <a:latin typeface="Arial" pitchFamily="34" charset="0"/>
                          <a:ea typeface="ＭＳ Ｐゴシック" pitchFamily="50" charset="-128"/>
                        </a:rPr>
                        <a:t>させるため</a:t>
                      </a:r>
                      <a:r>
                        <a:rPr lang="ja-JP" sz="1400" b="1" kern="100" baseline="0" dirty="0" smtClean="0">
                          <a:latin typeface="Arial" pitchFamily="34" charset="0"/>
                          <a:ea typeface="ＭＳ Ｐゴシック" pitchFamily="50" charset="-128"/>
                        </a:rPr>
                        <a:t>の実践力</a:t>
                      </a:r>
                      <a:r>
                        <a:rPr lang="ja-JP" sz="1400" b="1" kern="100" baseline="0" dirty="0">
                          <a:latin typeface="Arial" pitchFamily="34" charset="0"/>
                          <a:ea typeface="ＭＳ Ｐゴシック" pitchFamily="50" charset="-128"/>
                        </a:rPr>
                        <a:t>の習得</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14:20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16:30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130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【演習④】認定調査の適正化プロセス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適正化ツールの使い方、適正化事例</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認定調査の課題整理、適正化のプランニング</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70486">
                <a:tc vMerge="1">
                  <a:txBody>
                    <a:bodyPr/>
                    <a:lstStyle/>
                    <a:p>
                      <a:endParaRPr kumimoji="1" lang="ja-JP" altLang="en-US"/>
                    </a:p>
                  </a:txBody>
                  <a:tcPr/>
                </a:tc>
                <a:tc>
                  <a:txBody>
                    <a:bodyPr/>
                    <a:lstStyle/>
                    <a:p>
                      <a:pPr indent="0" algn="ctr">
                        <a:lnSpc>
                          <a:spcPct val="100000"/>
                        </a:lnSpc>
                        <a:spcAft>
                          <a:spcPts val="0"/>
                        </a:spcAft>
                      </a:pPr>
                      <a:r>
                        <a:rPr lang="ja-JP" sz="1400" kern="100" baseline="0" dirty="0">
                          <a:latin typeface="Arial" pitchFamily="34" charset="0"/>
                          <a:ea typeface="ＭＳ Ｐゴシック" pitchFamily="50" charset="-128"/>
                        </a:rPr>
                        <a:t>質疑応答</a:t>
                      </a:r>
                      <a:endParaRPr lang="ja-JP" sz="1400"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16:30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分）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10000"/>
                        </a:lnSpc>
                        <a:spcAft>
                          <a:spcPts val="0"/>
                        </a:spcAft>
                      </a:pPr>
                      <a:r>
                        <a:rPr lang="ja-JP" sz="1400" kern="100" baseline="0" dirty="0">
                          <a:latin typeface="Arial" pitchFamily="34" charset="0"/>
                          <a:ea typeface="ＭＳ Ｐゴシック" pitchFamily="50" charset="-128"/>
                        </a:rPr>
                        <a:t>【質疑応答】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bl>
          </a:graphicData>
        </a:graphic>
      </p:graphicFrame>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26</a:t>
            </a:fld>
            <a:endParaRPr lang="ja-JP" altLang="en-US"/>
          </a:p>
        </p:txBody>
      </p:sp>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2942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
        <p:nvSpPr>
          <p:cNvPr id="3" name="スライド番号プレースホルダー 2"/>
          <p:cNvSpPr>
            <a:spLocks noGrp="1"/>
          </p:cNvSpPr>
          <p:nvPr>
            <p:ph type="sldNum" sz="quarter" idx="12"/>
          </p:nvPr>
        </p:nvSpPr>
        <p:spPr/>
        <p:txBody>
          <a:bodyPr/>
          <a:lstStyle/>
          <a:p>
            <a:pPr>
              <a:defRPr/>
            </a:pPr>
            <a:endParaRPr lang="ja-JP" altLang="en-US" dirty="0"/>
          </a:p>
        </p:txBody>
      </p:sp>
    </p:spTree>
    <p:extLst>
      <p:ext uri="{BB962C8B-B14F-4D97-AF65-F5344CB8AC3E}">
        <p14:creationId xmlns:p14="http://schemas.microsoft.com/office/powerpoint/2010/main" val="3399235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74675" y="1353879"/>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認定調査員ひとりひとり</a:t>
            </a:r>
            <a:r>
              <a:rPr lang="ja-JP" altLang="en-US" dirty="0" err="1"/>
              <a:t>が</a:t>
            </a:r>
            <a:r>
              <a:rPr lang="ja-JP" altLang="en-US" dirty="0"/>
              <a:t>、場所や時間を任意に選択して全国共通の標準化された教材等を利用して学習することができる</a:t>
            </a:r>
            <a:r>
              <a:rPr lang="ja-JP" altLang="en-US" dirty="0" smtClean="0"/>
              <a:t>システム</a:t>
            </a:r>
            <a:endParaRPr lang="en-US" altLang="ja-JP" dirty="0" smtClean="0"/>
          </a:p>
          <a:p>
            <a:pPr marL="180975" indent="-180975">
              <a:lnSpc>
                <a:spcPct val="94000"/>
              </a:lnSpc>
              <a:buClr>
                <a:schemeClr val="tx1"/>
              </a:buClr>
              <a:buFont typeface="Wingdings" pitchFamily="2" charset="2"/>
              <a:buChar char="n"/>
            </a:pPr>
            <a:r>
              <a:rPr lang="ja-JP" altLang="en-US" dirty="0"/>
              <a:t>管理者は、管理システムから、認定調査員の学習の状況や結果を</a:t>
            </a:r>
            <a:r>
              <a:rPr lang="ja-JP" altLang="en-US" dirty="0" smtClean="0"/>
              <a:t>確認・分析して自治</a:t>
            </a:r>
            <a:r>
              <a:rPr lang="ja-JP" altLang="en-US" dirty="0"/>
              <a:t>体内の要介護認定適正化</a:t>
            </a:r>
            <a:r>
              <a:rPr lang="ja-JP" altLang="en-US" dirty="0" smtClean="0"/>
              <a:t>に活用</a:t>
            </a:r>
            <a:endParaRPr lang="en-US" altLang="ja-JP" dirty="0" smtClean="0"/>
          </a:p>
        </p:txBody>
      </p:sp>
      <p:sp>
        <p:nvSpPr>
          <p:cNvPr id="81921" name="Rectangle 1"/>
          <p:cNvSpPr>
            <a:spLocks noChangeArrowheads="1"/>
          </p:cNvSpPr>
          <p:nvPr/>
        </p:nvSpPr>
        <p:spPr bwMode="auto">
          <a:xfrm>
            <a:off x="726702" y="5629928"/>
            <a:ext cx="76969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j-ea"/>
                <a:ea typeface="+mj-ea"/>
                <a:cs typeface="Times New Roman" pitchFamily="18" charset="0"/>
              </a:rPr>
              <a:t>※</a:t>
            </a:r>
            <a:r>
              <a:rPr kumimoji="1" lang="ja-JP" sz="1400" b="0" i="0" u="none" strike="noStrike" cap="none" normalizeH="0" baseline="0" dirty="0" smtClean="0">
                <a:ln>
                  <a:noFill/>
                </a:ln>
                <a:solidFill>
                  <a:schemeClr val="tx1"/>
                </a:solidFill>
                <a:effectLst/>
                <a:latin typeface="+mj-ea"/>
                <a:ea typeface="+mj-ea"/>
                <a:cs typeface="Times New Roman" pitchFamily="18" charset="0"/>
              </a:rPr>
              <a:t>　都道府県は認定調査員を直接登録しなくても、構成する自治体・区などで登録が行われると、</a:t>
            </a:r>
            <a:endParaRPr kumimoji="1" lang="en-US" altLang="ja-JP" sz="14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mj-ea"/>
                <a:ea typeface="+mj-ea"/>
                <a:cs typeface="Times New Roman" pitchFamily="18" charset="0"/>
              </a:rPr>
              <a:t>　</a:t>
            </a:r>
            <a:r>
              <a:rPr kumimoji="1" lang="ja-JP" sz="1400" b="0" i="0" u="none" strike="noStrike" cap="none" normalizeH="0" baseline="0" dirty="0" smtClean="0">
                <a:ln>
                  <a:noFill/>
                </a:ln>
                <a:solidFill>
                  <a:schemeClr val="tx1"/>
                </a:solidFill>
                <a:effectLst/>
                <a:latin typeface="+mj-ea"/>
                <a:ea typeface="+mj-ea"/>
                <a:cs typeface="Times New Roman" pitchFamily="18" charset="0"/>
              </a:rPr>
              <a:t>登録・回答状況の把握や分析を行うことができる。</a:t>
            </a:r>
            <a:endParaRPr kumimoji="1" lang="ja-JP" sz="3200" b="0" i="0" u="none" strike="noStrike" cap="none" normalizeH="0" baseline="0" dirty="0" smtClean="0">
              <a:ln>
                <a:noFill/>
              </a:ln>
              <a:solidFill>
                <a:schemeClr val="tx1"/>
              </a:solidFill>
              <a:effectLst/>
              <a:latin typeface="+mj-ea"/>
              <a:ea typeface="+mj-ea"/>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7604474"/>
              </p:ext>
            </p:extLst>
          </p:nvPr>
        </p:nvGraphicFramePr>
        <p:xfrm>
          <a:off x="726702" y="3158459"/>
          <a:ext cx="7696946" cy="2363747"/>
        </p:xfrm>
        <a:graphic>
          <a:graphicData uri="http://schemas.openxmlformats.org/drawingml/2006/table">
            <a:tbl>
              <a:tblPr firstRow="1" lastRow="1">
                <a:tableStyleId>{9DCAF9ED-07DC-4A11-8D7F-57B35C25682E}</a:tableStyleId>
              </a:tblPr>
              <a:tblGrid>
                <a:gridCol w="1830918"/>
                <a:gridCol w="1608024"/>
                <a:gridCol w="1496577"/>
                <a:gridCol w="1319707"/>
                <a:gridCol w="1441720"/>
              </a:tblGrid>
              <a:tr h="647115">
                <a:tc>
                  <a:txBody>
                    <a:bodyPr/>
                    <a:lstStyle/>
                    <a:p>
                      <a:pPr algn="ctr">
                        <a:spcAft>
                          <a:spcPts val="0"/>
                        </a:spcAft>
                      </a:pPr>
                      <a:endParaRPr lang="en-US" sz="1600" kern="0" dirty="0">
                        <a:solidFill>
                          <a:srgbClr val="000000"/>
                        </a:solidFill>
                        <a:latin typeface="ＭＳ ゴシック"/>
                        <a:ea typeface="ＭＳ 明朝"/>
                        <a:cs typeface="ＭＳ Ｐゴシック"/>
                      </a:endParaRPr>
                    </a:p>
                  </a:txBody>
                  <a:tcPr marL="68580" marR="68580" marT="0" marB="0" anchor="ctr"/>
                </a:tc>
                <a:tc>
                  <a:txBody>
                    <a:bodyPr/>
                    <a:lstStyle/>
                    <a:p>
                      <a:pPr algn="ctr">
                        <a:lnSpc>
                          <a:spcPts val="1500"/>
                        </a:lnSpc>
                        <a:spcAft>
                          <a:spcPts val="0"/>
                        </a:spcAft>
                      </a:pPr>
                      <a:r>
                        <a:rPr lang="ja-JP" sz="1400" kern="0" dirty="0"/>
                        <a:t>対象自治体数</a:t>
                      </a:r>
                      <a:endParaRPr lang="ja-JP" sz="1400" kern="100" dirty="0"/>
                    </a:p>
                    <a:p>
                      <a:pPr algn="ctr">
                        <a:lnSpc>
                          <a:spcPts val="1500"/>
                        </a:lnSpc>
                        <a:spcAft>
                          <a:spcPts val="0"/>
                        </a:spcAft>
                      </a:pPr>
                      <a:r>
                        <a:rPr lang="en-US" sz="1400" kern="0" dirty="0"/>
                        <a:t>(</a:t>
                      </a:r>
                      <a:r>
                        <a:rPr lang="ja-JP" sz="1400" kern="0" dirty="0"/>
                        <a:t>ｱｶｳﾝﾄ</a:t>
                      </a:r>
                      <a:r>
                        <a:rPr lang="ja-JP" sz="1400" kern="0" dirty="0" smtClean="0"/>
                        <a:t>配布</a:t>
                      </a:r>
                      <a:r>
                        <a:rPr lang="ja-JP" altLang="en-US" sz="1400" kern="0" dirty="0" smtClean="0"/>
                        <a:t>先</a:t>
                      </a:r>
                      <a:r>
                        <a:rPr lang="en-US" sz="1400" kern="0" dirty="0" smtClean="0"/>
                        <a:t>)</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認定調査員</a:t>
                      </a:r>
                      <a:endParaRPr lang="ja-JP" sz="1400" kern="100" dirty="0"/>
                    </a:p>
                    <a:p>
                      <a:pPr algn="ctr">
                        <a:lnSpc>
                          <a:spcPts val="1500"/>
                        </a:lnSpc>
                        <a:spcAft>
                          <a:spcPts val="0"/>
                        </a:spcAft>
                      </a:pPr>
                      <a:r>
                        <a:rPr lang="ja-JP" sz="1400" kern="0" dirty="0"/>
                        <a:t>登録自治体数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登録者数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smtClean="0"/>
                        <a:t>受講者数</a:t>
                      </a:r>
                      <a:endParaRPr lang="en-US" altLang="ja-JP" sz="1400" kern="0" dirty="0" smtClean="0"/>
                    </a:p>
                    <a:p>
                      <a:pPr marL="0" algn="ctr" defTabSz="914400" rtl="0" eaLnBrk="1" latinLnBrk="0" hangingPunct="1">
                        <a:lnSpc>
                          <a:spcPts val="1500"/>
                        </a:lnSpc>
                        <a:spcAft>
                          <a:spcPts val="0"/>
                        </a:spcAft>
                      </a:pPr>
                      <a:r>
                        <a:rPr kumimoji="1" lang="en-US" altLang="ja-JP" sz="1400" b="1" kern="0" dirty="0" smtClean="0">
                          <a:solidFill>
                            <a:schemeClr val="lt1"/>
                          </a:solidFill>
                          <a:latin typeface="+mn-lt"/>
                          <a:ea typeface="+mn-ea"/>
                          <a:cs typeface="+mn-cs"/>
                        </a:rPr>
                        <a:t>-</a:t>
                      </a:r>
                      <a:r>
                        <a:rPr kumimoji="1" lang="ja-JP" altLang="en-US" sz="1400" b="1" kern="0" dirty="0" smtClean="0">
                          <a:solidFill>
                            <a:schemeClr val="lt1"/>
                          </a:solidFill>
                          <a:latin typeface="+mn-lt"/>
                          <a:ea typeface="+mn-ea"/>
                          <a:cs typeface="+mn-cs"/>
                        </a:rPr>
                        <a:t>全国テスト</a:t>
                      </a:r>
                      <a:r>
                        <a:rPr kumimoji="1" lang="en-US" altLang="ja-JP" sz="1400" b="1" kern="0" dirty="0" smtClean="0">
                          <a:solidFill>
                            <a:schemeClr val="lt1"/>
                          </a:solidFill>
                          <a:latin typeface="+mn-lt"/>
                          <a:ea typeface="+mn-ea"/>
                          <a:cs typeface="+mn-cs"/>
                        </a:rPr>
                        <a:t>8-</a:t>
                      </a:r>
                      <a:endParaRPr kumimoji="1" lang="ja-JP" sz="1400" b="1" kern="0" dirty="0">
                        <a:solidFill>
                          <a:schemeClr val="lt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都道府県</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47</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kumimoji="1" lang="en-US" altLang="ja-JP" sz="1600" kern="100" dirty="0" smtClean="0">
                          <a:solidFill>
                            <a:schemeClr val="dk1"/>
                          </a:solidFill>
                          <a:latin typeface="+mn-lt"/>
                          <a:ea typeface="+mn-ea"/>
                          <a:cs typeface="+mn-cs"/>
                        </a:rPr>
                        <a:t>15</a:t>
                      </a:r>
                      <a:endParaRPr kumimoji="1" lang="ja-JP" sz="1600" kern="100" dirty="0">
                        <a:solidFill>
                          <a:schemeClr val="dk1"/>
                        </a:solidFill>
                        <a:latin typeface="+mn-lt"/>
                        <a:ea typeface="+mn-ea"/>
                        <a:cs typeface="+mn-cs"/>
                      </a:endParaRPr>
                    </a:p>
                  </a:txBody>
                  <a:tcPr marL="68580" marR="68580" marT="0" marB="0" anchor="ctr"/>
                </a:tc>
                <a:tc>
                  <a:txBody>
                    <a:bodyPr/>
                    <a:lstStyle/>
                    <a:p>
                      <a:pPr marR="200025" algn="r">
                        <a:spcAft>
                          <a:spcPts val="0"/>
                        </a:spcAft>
                      </a:pPr>
                      <a:r>
                        <a:rPr lang="en-US" altLang="ja-JP" sz="1600" kern="100" dirty="0" smtClean="0"/>
                        <a:t>148</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17</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政令</a:t>
                      </a:r>
                      <a:r>
                        <a:rPr lang="ja-JP" sz="1600" kern="100" dirty="0" smtClean="0"/>
                        <a:t>指定都市</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20</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19</a:t>
                      </a:r>
                      <a:endParaRPr kumimoji="1" lang="ja-JP" sz="1600" kern="100" dirty="0">
                        <a:solidFill>
                          <a:schemeClr val="dk1"/>
                        </a:solidFill>
                        <a:latin typeface="+mn-lt"/>
                        <a:ea typeface="+mn-ea"/>
                        <a:cs typeface="+mn-cs"/>
                      </a:endParaRPr>
                    </a:p>
                  </a:txBody>
                  <a:tcPr marL="68580" marR="68580" marT="0" marB="0" anchor="ctr"/>
                </a:tc>
                <a:tc>
                  <a:txBody>
                    <a:bodyPr/>
                    <a:lstStyle/>
                    <a:p>
                      <a:pPr marR="200025" algn="r">
                        <a:spcAft>
                          <a:spcPts val="0"/>
                        </a:spcAft>
                      </a:pPr>
                      <a:r>
                        <a:rPr lang="en-US" altLang="ja-JP" sz="1600" kern="100" dirty="0" smtClean="0"/>
                        <a:t>5,055</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1,594</a:t>
                      </a:r>
                      <a:endParaRPr kumimoji="1" lang="ja-JP" sz="1600" kern="100" dirty="0">
                        <a:solidFill>
                          <a:schemeClr val="dk1"/>
                        </a:solidFill>
                        <a:latin typeface="+mn-lt"/>
                        <a:ea typeface="+mn-ea"/>
                        <a:cs typeface="+mn-cs"/>
                      </a:endParaRPr>
                    </a:p>
                  </a:txBody>
                  <a:tcPr marL="68580" marR="68580" marT="0" marB="0" anchor="ctr"/>
                </a:tc>
              </a:tr>
              <a:tr h="358992">
                <a:tc>
                  <a:txBody>
                    <a:bodyPr/>
                    <a:lstStyle/>
                    <a:p>
                      <a:pPr algn="just">
                        <a:spcAft>
                          <a:spcPts val="0"/>
                        </a:spcAft>
                      </a:pPr>
                      <a:r>
                        <a:rPr lang="ja-JP" sz="1600" kern="100" dirty="0"/>
                        <a:t>広域連合等</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58</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48</a:t>
                      </a:r>
                      <a:endParaRPr kumimoji="1" lang="ja-JP" sz="1600" kern="100" dirty="0">
                        <a:solidFill>
                          <a:schemeClr val="dk1"/>
                        </a:solidFill>
                        <a:latin typeface="+mn-lt"/>
                        <a:ea typeface="+mn-ea"/>
                        <a:cs typeface="+mn-cs"/>
                      </a:endParaRPr>
                    </a:p>
                  </a:txBody>
                  <a:tcPr marL="68580" marR="68580" marT="0" marB="0" anchor="ctr"/>
                </a:tc>
                <a:tc>
                  <a:txBody>
                    <a:bodyPr/>
                    <a:lstStyle/>
                    <a:p>
                      <a:pPr marR="200025" algn="r">
                        <a:spcAft>
                          <a:spcPts val="0"/>
                        </a:spcAft>
                      </a:pPr>
                      <a:r>
                        <a:rPr lang="en-US" altLang="ja-JP" sz="1600" kern="100" dirty="0" smtClean="0"/>
                        <a:t>1,303</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310</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市町村</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1,721</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mn-lt"/>
                          <a:ea typeface="+mn-ea"/>
                          <a:cs typeface="+mn-cs"/>
                        </a:rPr>
                        <a:t>733</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27,285</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4,904</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合計</a:t>
                      </a:r>
                      <a:endParaRPr lang="ja-JP" sz="16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946</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818</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33,791</a:t>
                      </a:r>
                      <a:endParaRPr lang="ja-JP" sz="160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b="1" kern="100" dirty="0" smtClean="0">
                          <a:solidFill>
                            <a:schemeClr val="dk1"/>
                          </a:solidFill>
                          <a:latin typeface="+mn-lt"/>
                          <a:ea typeface="+mn-ea"/>
                          <a:cs typeface="+mn-cs"/>
                        </a:rPr>
                        <a:t>6,825</a:t>
                      </a:r>
                      <a:endParaRPr kumimoji="1" lang="ja-JP" sz="1600" b="1" kern="100" dirty="0">
                        <a:solidFill>
                          <a:schemeClr val="dk1"/>
                        </a:solidFill>
                        <a:latin typeface="+mn-lt"/>
                        <a:ea typeface="+mn-ea"/>
                        <a:cs typeface="+mn-cs"/>
                      </a:endParaRPr>
                    </a:p>
                  </a:txBody>
                  <a:tcPr marL="68580" marR="68580" marT="0" marB="0" anchor="ctr"/>
                </a:tc>
              </a:tr>
            </a:tbl>
          </a:graphicData>
        </a:graphic>
      </p:graphicFrame>
      <p:sp>
        <p:nvSpPr>
          <p:cNvPr id="2" name="テキスト ボックス 1"/>
          <p:cNvSpPr txBox="1"/>
          <p:nvPr/>
        </p:nvSpPr>
        <p:spPr>
          <a:xfrm>
            <a:off x="2936838" y="2789127"/>
            <a:ext cx="3095719" cy="369332"/>
          </a:xfrm>
          <a:prstGeom prst="rect">
            <a:avLst/>
          </a:prstGeom>
          <a:noFill/>
        </p:spPr>
        <p:txBody>
          <a:bodyPr wrap="none" rtlCol="0">
            <a:spAutoFit/>
          </a:bodyPr>
          <a:lstStyle/>
          <a:p>
            <a:r>
              <a:rPr kumimoji="1" lang="ja-JP" altLang="en-US" dirty="0" smtClean="0"/>
              <a:t>平成</a:t>
            </a:r>
            <a:r>
              <a:rPr kumimoji="1" lang="en-US" altLang="ja-JP" dirty="0" smtClean="0"/>
              <a:t>29</a:t>
            </a:r>
            <a:r>
              <a:rPr kumimoji="1" lang="ja-JP" altLang="en-US" dirty="0" smtClean="0"/>
              <a:t>年度の登録・受講状況</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ABE8AEB9-697C-43C6-8BA8-A8B65E339879}" type="slidenum">
              <a:rPr lang="ja-JP" altLang="en-US" smtClean="0"/>
              <a:pPr>
                <a:defRPr/>
              </a:pPr>
              <a:t>28</a:t>
            </a:fld>
            <a:endParaRPr lang="ja-JP" altLang="en-US"/>
          </a:p>
        </p:txBody>
      </p:sp>
    </p:spTree>
    <p:extLst>
      <p:ext uri="{BB962C8B-B14F-4D97-AF65-F5344CB8AC3E}">
        <p14:creationId xmlns:p14="http://schemas.microsoft.com/office/powerpoint/2010/main" val="235340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2"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8104254"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
        <p:nvSpPr>
          <p:cNvPr id="4" name="スライド番号プレースホルダー 3"/>
          <p:cNvSpPr>
            <a:spLocks noGrp="1"/>
          </p:cNvSpPr>
          <p:nvPr>
            <p:ph type="sldNum" sz="quarter" idx="12"/>
          </p:nvPr>
        </p:nvSpPr>
        <p:spPr/>
        <p:txBody>
          <a:bodyPr/>
          <a:lstStyle/>
          <a:p>
            <a:pPr>
              <a:defRPr/>
            </a:pPr>
            <a:fld id="{ABE8AEB9-697C-43C6-8BA8-A8B65E339879}"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3200" dirty="0" smtClean="0"/>
              <a:t>e-</a:t>
            </a:r>
            <a:r>
              <a:rPr lang="ja-JP" altLang="en-US" sz="3200" dirty="0" smtClean="0"/>
              <a:t>ラーニング　～認定調査員向け機能～</a:t>
            </a:r>
          </a:p>
        </p:txBody>
      </p:sp>
      <p:sp>
        <p:nvSpPr>
          <p:cNvPr id="7" name="正方形/長方形 6"/>
          <p:cNvSpPr/>
          <p:nvPr/>
        </p:nvSpPr>
        <p:spPr>
          <a:xfrm>
            <a:off x="574675" y="1353879"/>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a:t>
            </a:r>
            <a:r>
              <a:rPr lang="ja-JP" altLang="en-US" dirty="0" smtClean="0"/>
              <a:t>調査員は</a:t>
            </a:r>
            <a:r>
              <a:rPr lang="ja-JP" altLang="ja-JP" dirty="0" smtClean="0"/>
              <a:t>最初に「</a:t>
            </a:r>
            <a:r>
              <a:rPr lang="ja-JP" altLang="ja-JP" dirty="0"/>
              <a:t>全国テスト</a:t>
            </a:r>
            <a:r>
              <a:rPr lang="ja-JP" altLang="ja-JP" dirty="0" smtClean="0"/>
              <a:t>」</a:t>
            </a:r>
            <a:r>
              <a:rPr lang="ja-JP" altLang="en-US" dirty="0" smtClean="0"/>
              <a:t>を</a:t>
            </a:r>
            <a:r>
              <a:rPr lang="ja-JP" altLang="ja-JP" dirty="0" smtClean="0"/>
              <a:t>受講</a:t>
            </a:r>
            <a:r>
              <a:rPr lang="ja-JP" altLang="en-US" dirty="0" smtClean="0"/>
              <a:t>した</a:t>
            </a:r>
            <a:r>
              <a:rPr lang="ja-JP" altLang="ja-JP" dirty="0" smtClean="0"/>
              <a:t>後、</a:t>
            </a:r>
            <a:r>
              <a:rPr lang="ja-JP" altLang="ja-JP" dirty="0"/>
              <a:t>必要性や関心をふまえて</a:t>
            </a:r>
            <a:r>
              <a:rPr lang="ja-JP" altLang="ja-JP" dirty="0" smtClean="0"/>
              <a:t>「</a:t>
            </a:r>
            <a:r>
              <a:rPr lang="ja-JP" altLang="ja-JP" dirty="0"/>
              <a:t>教材</a:t>
            </a:r>
            <a:r>
              <a:rPr lang="ja-JP" altLang="ja-JP" dirty="0" smtClean="0"/>
              <a:t>」</a:t>
            </a:r>
            <a:r>
              <a:rPr lang="ja-JP" altLang="en-US" dirty="0" smtClean="0"/>
              <a:t>、</a:t>
            </a:r>
            <a:r>
              <a:rPr lang="ja-JP" altLang="ja-JP" dirty="0" smtClean="0"/>
              <a:t>「</a:t>
            </a:r>
            <a:r>
              <a:rPr lang="ja-JP" altLang="ja-JP" dirty="0"/>
              <a:t>問題集」</a:t>
            </a:r>
            <a:r>
              <a:rPr lang="ja-JP" altLang="ja-JP" dirty="0" smtClean="0"/>
              <a:t>を学習</a:t>
            </a:r>
            <a:r>
              <a:rPr lang="ja-JP" altLang="ja-JP" dirty="0"/>
              <a:t>することが</a:t>
            </a:r>
            <a:r>
              <a:rPr lang="ja-JP" altLang="ja-JP" dirty="0" smtClean="0"/>
              <a:t>できる</a:t>
            </a:r>
            <a:r>
              <a:rPr lang="ja-JP" altLang="en-US" dirty="0" smtClean="0"/>
              <a:t>仕組み</a:t>
            </a:r>
            <a:endParaRPr lang="en-US" altLang="ja-JP" dirty="0" smtClean="0"/>
          </a:p>
          <a:p>
            <a:pPr marL="180975" indent="-180975">
              <a:lnSpc>
                <a:spcPct val="94000"/>
              </a:lnSpc>
              <a:buClr>
                <a:schemeClr val="tx1"/>
              </a:buClr>
              <a:buFont typeface="Wingdings" pitchFamily="2" charset="2"/>
              <a:buChar char="n"/>
            </a:pPr>
            <a:r>
              <a:rPr lang="ja-JP" altLang="ja-JP" dirty="0"/>
              <a:t>教材や問題集は分野ごとに分割されているほか、初学者問題、弱点問題、重点問題など、各自の課題に即した学習</a:t>
            </a:r>
            <a:r>
              <a:rPr lang="ja-JP" altLang="ja-JP" dirty="0" smtClean="0"/>
              <a:t>が</a:t>
            </a:r>
            <a:r>
              <a:rPr lang="ja-JP" altLang="en-US" dirty="0" smtClean="0"/>
              <a:t>可能</a:t>
            </a:r>
            <a:endParaRPr lang="en-US" altLang="ja-JP" dirty="0" smtClean="0"/>
          </a:p>
        </p:txBody>
      </p:sp>
      <p:graphicFrame>
        <p:nvGraphicFramePr>
          <p:cNvPr id="3" name="表 2"/>
          <p:cNvGraphicFramePr>
            <a:graphicFrameLocks noGrp="1"/>
          </p:cNvGraphicFramePr>
          <p:nvPr>
            <p:extLst>
              <p:ext uri="{D42A27DB-BD31-4B8C-83A1-F6EECF244321}">
                <p14:modId xmlns:p14="http://schemas.microsoft.com/office/powerpoint/2010/main" val="1897027798"/>
              </p:ext>
            </p:extLst>
          </p:nvPr>
        </p:nvGraphicFramePr>
        <p:xfrm>
          <a:off x="1159621" y="2972006"/>
          <a:ext cx="6831107" cy="2691335"/>
        </p:xfrm>
        <a:graphic>
          <a:graphicData uri="http://schemas.openxmlformats.org/drawingml/2006/table">
            <a:tbl>
              <a:tblPr firstCol="1">
                <a:tableStyleId>{21E4AEA4-8DFA-4A89-87EB-49C32662AFE0}</a:tableStyleId>
              </a:tblPr>
              <a:tblGrid>
                <a:gridCol w="1606475"/>
                <a:gridCol w="5224632"/>
              </a:tblGrid>
              <a:tr h="1088932">
                <a:tc>
                  <a:txBody>
                    <a:bodyPr/>
                    <a:lstStyle/>
                    <a:p>
                      <a:pPr algn="l" fontAlgn="ctr"/>
                      <a:r>
                        <a:rPr lang="ja-JP" altLang="en-US" sz="1800" u="none" strike="noStrike" dirty="0" smtClean="0">
                          <a:effectLst/>
                        </a:rPr>
                        <a:t> 全国</a:t>
                      </a:r>
                      <a:r>
                        <a:rPr lang="ja-JP" altLang="en-US" sz="1800" u="none" strike="noStrike" dirty="0">
                          <a:effectLst/>
                        </a:rPr>
                        <a:t>テスト</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・全国共通の設問（</a:t>
                      </a:r>
                      <a:r>
                        <a:rPr lang="en-US" altLang="ja-JP" sz="1800" u="none" strike="noStrike">
                          <a:effectLst/>
                        </a:rPr>
                        <a:t>30</a:t>
                      </a:r>
                      <a:r>
                        <a:rPr lang="ja-JP" altLang="en-US" sz="1800" u="none" strike="noStrike">
                          <a:effectLst/>
                        </a:rPr>
                        <a:t>問）により、認定調査に関する基礎的な理解を確認するもの</a:t>
                      </a:r>
                      <a:br>
                        <a:rPr lang="ja-JP" altLang="en-US" sz="1800" u="none" strike="noStrike">
                          <a:effectLst/>
                        </a:rPr>
                      </a:br>
                      <a:r>
                        <a:rPr lang="ja-JP" altLang="en-US" sz="1800" u="none" strike="noStrike">
                          <a:effectLst/>
                        </a:rPr>
                        <a:t>・毎年</a:t>
                      </a:r>
                      <a:r>
                        <a:rPr lang="en-US" altLang="ja-JP" sz="1800" u="none" strike="noStrike">
                          <a:effectLst/>
                        </a:rPr>
                        <a:t>9</a:t>
                      </a:r>
                      <a:r>
                        <a:rPr lang="ja-JP" altLang="en-US" sz="1800" u="none" strike="noStrike">
                          <a:effectLst/>
                        </a:rPr>
                        <a:t>月にテスト問題を更新</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31277">
                <a:tc>
                  <a:txBody>
                    <a:bodyPr/>
                    <a:lstStyle/>
                    <a:p>
                      <a:pPr algn="l" fontAlgn="ctr"/>
                      <a:r>
                        <a:rPr lang="ja-JP" altLang="en-US" sz="1800" u="none" strike="noStrike" dirty="0" smtClean="0">
                          <a:effectLst/>
                        </a:rPr>
                        <a:t> 教材</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・認定調査員テキスト、介護認定審査会委員テキスト等を基に、映像と音声による６教材を配信</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871126">
                <a:tc>
                  <a:txBody>
                    <a:bodyPr/>
                    <a:lstStyle/>
                    <a:p>
                      <a:pPr algn="l" fontAlgn="ctr"/>
                      <a:r>
                        <a:rPr lang="ja-JP" altLang="en-US" sz="1800" u="none" strike="noStrike" dirty="0" smtClean="0">
                          <a:effectLst/>
                        </a:rPr>
                        <a:t> 問題集</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・１２種類の問題集で計１６０問の問題が用意されている。特に重要な問題を抽出した「重点問題集」も含む。</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4" name="スライド番号プレースホルダー 3"/>
          <p:cNvSpPr>
            <a:spLocks noGrp="1"/>
          </p:cNvSpPr>
          <p:nvPr>
            <p:ph type="sldNum" sz="quarter" idx="12"/>
          </p:nvPr>
        </p:nvSpPr>
        <p:spPr/>
        <p:txBody>
          <a:bodyPr/>
          <a:lstStyle/>
          <a:p>
            <a:pPr>
              <a:defRPr/>
            </a:pPr>
            <a:fld id="{ABE8AEB9-697C-43C6-8BA8-A8B65E339879}" type="slidenum">
              <a:rPr lang="ja-JP" altLang="en-US" smtClean="0"/>
              <a:pPr>
                <a:defRPr/>
              </a:pPr>
              <a:t>29</a:t>
            </a:fld>
            <a:endParaRPr lang="ja-JP" altLang="en-US"/>
          </a:p>
        </p:txBody>
      </p:sp>
    </p:spTree>
    <p:extLst>
      <p:ext uri="{BB962C8B-B14F-4D97-AF65-F5344CB8AC3E}">
        <p14:creationId xmlns:p14="http://schemas.microsoft.com/office/powerpoint/2010/main" val="3312052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　～全国テスト～</a:t>
            </a:r>
          </a:p>
        </p:txBody>
      </p:sp>
      <p:graphicFrame>
        <p:nvGraphicFramePr>
          <p:cNvPr id="11" name="グラフ 10"/>
          <p:cNvGraphicFramePr>
            <a:graphicFrameLocks/>
          </p:cNvGraphicFramePr>
          <p:nvPr>
            <p:extLst>
              <p:ext uri="{D42A27DB-BD31-4B8C-83A1-F6EECF244321}">
                <p14:modId xmlns:p14="http://schemas.microsoft.com/office/powerpoint/2010/main" val="2329611198"/>
              </p:ext>
            </p:extLst>
          </p:nvPr>
        </p:nvGraphicFramePr>
        <p:xfrm>
          <a:off x="574675" y="1988984"/>
          <a:ext cx="7910905" cy="1166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019445185"/>
              </p:ext>
            </p:extLst>
          </p:nvPr>
        </p:nvGraphicFramePr>
        <p:xfrm>
          <a:off x="927718" y="3352723"/>
          <a:ext cx="7560066" cy="3048001"/>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2388518" y="1422726"/>
            <a:ext cx="4373313" cy="369332"/>
          </a:xfrm>
          <a:prstGeom prst="rect">
            <a:avLst/>
          </a:prstGeom>
          <a:noFill/>
        </p:spPr>
        <p:txBody>
          <a:bodyPr wrap="none" rtlCol="0">
            <a:spAutoFit/>
          </a:bodyPr>
          <a:lstStyle/>
          <a:p>
            <a:r>
              <a:rPr lang="ja-JP" altLang="en-US" dirty="0" smtClean="0"/>
              <a:t>平成２９年度　全国テスト８の正答率の分布</a:t>
            </a:r>
            <a:endParaRPr kumimoji="1" lang="ja-JP" altLang="en-US" dirty="0"/>
          </a:p>
        </p:txBody>
      </p:sp>
      <p:sp>
        <p:nvSpPr>
          <p:cNvPr id="7" name="正方形/長方形 6"/>
          <p:cNvSpPr/>
          <p:nvPr/>
        </p:nvSpPr>
        <p:spPr>
          <a:xfrm>
            <a:off x="553159" y="3711388"/>
            <a:ext cx="275179" cy="2226834"/>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t>所 属 別</a:t>
            </a:r>
            <a:endParaRPr kumimoji="1" lang="ja-JP" altLang="en-US" sz="1400" b="1" dirty="0"/>
          </a:p>
        </p:txBody>
      </p:sp>
      <p:sp>
        <p:nvSpPr>
          <p:cNvPr id="2" name="スライド番号プレースホルダー 1"/>
          <p:cNvSpPr>
            <a:spLocks noGrp="1"/>
          </p:cNvSpPr>
          <p:nvPr>
            <p:ph type="sldNum" sz="quarter" idx="12"/>
          </p:nvPr>
        </p:nvSpPr>
        <p:spPr/>
        <p:txBody>
          <a:bodyPr/>
          <a:lstStyle/>
          <a:p>
            <a:pPr>
              <a:defRPr/>
            </a:pPr>
            <a:fld id="{ABE8AEB9-697C-43C6-8BA8-A8B65E339879}" type="slidenum">
              <a:rPr lang="ja-JP" altLang="en-US" smtClean="0"/>
              <a:pPr>
                <a:defRPr/>
              </a:pPr>
              <a:t>30</a:t>
            </a:fld>
            <a:endParaRPr lang="ja-JP" altLang="en-US"/>
          </a:p>
        </p:txBody>
      </p:sp>
    </p:spTree>
    <p:extLst>
      <p:ext uri="{BB962C8B-B14F-4D97-AF65-F5344CB8AC3E}">
        <p14:creationId xmlns:p14="http://schemas.microsoft.com/office/powerpoint/2010/main" val="383621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　～全国テスト～</a:t>
            </a:r>
          </a:p>
        </p:txBody>
      </p:sp>
      <p:sp>
        <p:nvSpPr>
          <p:cNvPr id="5" name="テキスト ボックス 4"/>
          <p:cNvSpPr txBox="1"/>
          <p:nvPr/>
        </p:nvSpPr>
        <p:spPr>
          <a:xfrm>
            <a:off x="2388518" y="1422726"/>
            <a:ext cx="4373313" cy="369332"/>
          </a:xfrm>
          <a:prstGeom prst="rect">
            <a:avLst/>
          </a:prstGeom>
          <a:noFill/>
        </p:spPr>
        <p:txBody>
          <a:bodyPr wrap="none" rtlCol="0">
            <a:spAutoFit/>
          </a:bodyPr>
          <a:lstStyle/>
          <a:p>
            <a:r>
              <a:rPr lang="ja-JP" altLang="en-US" dirty="0" smtClean="0"/>
              <a:t>平成２９年度　全国テスト８の正答率の分布</a:t>
            </a:r>
            <a:endParaRPr kumimoji="1"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4144083771"/>
              </p:ext>
            </p:extLst>
          </p:nvPr>
        </p:nvGraphicFramePr>
        <p:xfrm>
          <a:off x="504826" y="1747311"/>
          <a:ext cx="8639174" cy="4685762"/>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pPr>
              <a:defRPr/>
            </a:pPr>
            <a:fld id="{ABE8AEB9-697C-43C6-8BA8-A8B65E339879}" type="slidenum">
              <a:rPr lang="ja-JP" altLang="en-US" smtClean="0"/>
              <a:pPr>
                <a:defRPr/>
              </a:pPr>
              <a:t>31</a:t>
            </a:fld>
            <a:endParaRPr lang="ja-JP" altLang="en-US"/>
          </a:p>
        </p:txBody>
      </p:sp>
    </p:spTree>
    <p:extLst>
      <p:ext uri="{BB962C8B-B14F-4D97-AF65-F5344CB8AC3E}">
        <p14:creationId xmlns:p14="http://schemas.microsoft.com/office/powerpoint/2010/main" val="3402291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28971" y="1378252"/>
            <a:ext cx="4395236" cy="46166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710743" y="1378253"/>
            <a:ext cx="4213463" cy="461665"/>
          </a:xfrm>
          <a:prstGeom prst="rect">
            <a:avLst/>
          </a:prstGeom>
          <a:noFill/>
        </p:spPr>
        <p:txBody>
          <a:bodyPr wrap="square" rtlCol="0">
            <a:spAutoFit/>
          </a:bodyPr>
          <a:lstStyle/>
          <a:p>
            <a:r>
              <a:rPr kumimoji="1" lang="en-US" altLang="ja-JP" sz="2400" u="sng" dirty="0" smtClean="0">
                <a:solidFill>
                  <a:srgbClr val="0070C0"/>
                </a:solidFill>
              </a:rPr>
              <a:t>www.nintei.net</a:t>
            </a:r>
            <a:endParaRPr kumimoji="1" lang="ja-JP" altLang="en-US" sz="2400" u="sng" dirty="0">
              <a:solidFill>
                <a:srgbClr val="0070C0"/>
              </a:solidFill>
            </a:endParaRPr>
          </a:p>
        </p:txBody>
      </p:sp>
      <p:sp>
        <p:nvSpPr>
          <p:cNvPr id="34" name="テキスト ボックス 33"/>
          <p:cNvSpPr txBox="1"/>
          <p:nvPr/>
        </p:nvSpPr>
        <p:spPr>
          <a:xfrm>
            <a:off x="441325" y="5718626"/>
            <a:ext cx="4769304" cy="646331"/>
          </a:xfrm>
          <a:prstGeom prst="rect">
            <a:avLst/>
          </a:prstGeom>
          <a:noFill/>
          <a:ln>
            <a:solidFill>
              <a:schemeClr val="tx1"/>
            </a:solidFill>
            <a:prstDash val="dashDot"/>
          </a:ln>
        </p:spPr>
        <p:txBody>
          <a:bodyPr wrap="square" rtlCol="0">
            <a:spAutoFit/>
          </a:bodyPr>
          <a:lstStyle/>
          <a:p>
            <a:r>
              <a:rPr lang="ja-JP" altLang="en-US" dirty="0" smtClean="0"/>
              <a:t>認定調査員向け能力向上研修会等の動画教材をダウンロード可能。研修会等での活用を。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2" name="図 1"/>
          <p:cNvPicPr>
            <a:picLocks noChangeAspect="1"/>
          </p:cNvPicPr>
          <p:nvPr/>
        </p:nvPicPr>
        <p:blipFill>
          <a:blip r:embed="rId3"/>
          <a:stretch>
            <a:fillRect/>
          </a:stretch>
        </p:blipFill>
        <p:spPr>
          <a:xfrm>
            <a:off x="5395282" y="1435560"/>
            <a:ext cx="3252010" cy="3586181"/>
          </a:xfrm>
          <a:prstGeom prst="rect">
            <a:avLst/>
          </a:prstGeom>
        </p:spPr>
      </p:pic>
      <p:pic>
        <p:nvPicPr>
          <p:cNvPr id="4" name="図 3"/>
          <p:cNvPicPr>
            <a:picLocks noChangeAspect="1"/>
          </p:cNvPicPr>
          <p:nvPr/>
        </p:nvPicPr>
        <p:blipFill>
          <a:blip r:embed="rId4"/>
          <a:stretch>
            <a:fillRect/>
          </a:stretch>
        </p:blipFill>
        <p:spPr>
          <a:xfrm>
            <a:off x="441325" y="2040969"/>
            <a:ext cx="4482881" cy="3476606"/>
          </a:xfrm>
          <a:prstGeom prst="rect">
            <a:avLst/>
          </a:prstGeom>
        </p:spPr>
      </p:pic>
      <p:sp>
        <p:nvSpPr>
          <p:cNvPr id="7" name="スライド番号プレースホルダー 6"/>
          <p:cNvSpPr>
            <a:spLocks noGrp="1"/>
          </p:cNvSpPr>
          <p:nvPr>
            <p:ph type="sldNum" sz="quarter" idx="12"/>
          </p:nvPr>
        </p:nvSpPr>
        <p:spPr/>
        <p:txBody>
          <a:bodyPr/>
          <a:lstStyle/>
          <a:p>
            <a:pPr>
              <a:defRPr/>
            </a:pPr>
            <a:fld id="{ABE8AEB9-697C-43C6-8BA8-A8B65E339879}" type="slidenum">
              <a:rPr lang="ja-JP" altLang="en-US" smtClean="0"/>
              <a:pPr>
                <a:defRPr/>
              </a:pPr>
              <a:t>32</a:t>
            </a:fld>
            <a:endParaRPr lang="ja-JP" altLang="en-US"/>
          </a:p>
        </p:txBody>
      </p:sp>
    </p:spTree>
    <p:extLst>
      <p:ext uri="{BB962C8B-B14F-4D97-AF65-F5344CB8AC3E}">
        <p14:creationId xmlns:p14="http://schemas.microsoft.com/office/powerpoint/2010/main" val="1359664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a:t>
            </a:r>
            <a:r>
              <a:rPr lang="ja-JP" altLang="en-US" sz="1400" u="sng" dirty="0" smtClean="0">
                <a:solidFill>
                  <a:srgbClr val="000000"/>
                </a:solidFill>
              </a:rPr>
              <a:t>業務分析データ</a:t>
            </a:r>
            <a:r>
              <a:rPr lang="ja-JP" altLang="en-US" sz="1400" dirty="0" smtClean="0">
                <a:solidFill>
                  <a:srgbClr val="000000"/>
                </a:solidFill>
              </a:rPr>
              <a:t>、</a:t>
            </a:r>
            <a:r>
              <a:rPr lang="ja-JP" altLang="en-US" sz="1400" u="sng" dirty="0" smtClean="0">
                <a:solidFill>
                  <a:srgbClr val="000000"/>
                </a:solidFill>
              </a:rPr>
              <a:t>認定調査員向け</a:t>
            </a:r>
            <a:r>
              <a:rPr lang="en-US" altLang="ja-JP" sz="1400" u="sng" dirty="0" smtClean="0">
                <a:solidFill>
                  <a:srgbClr val="000000"/>
                </a:solidFill>
              </a:rPr>
              <a:t>e</a:t>
            </a:r>
            <a:r>
              <a:rPr lang="ja-JP" altLang="en-US" sz="1400" u="sng" dirty="0" smtClean="0">
                <a:solidFill>
                  <a:srgbClr val="000000"/>
                </a:solidFill>
              </a:rPr>
              <a:t>ラーニングシステム</a:t>
            </a:r>
            <a:r>
              <a:rPr lang="ja-JP" altLang="en-US" sz="1400" dirty="0" smtClean="0">
                <a:solidFill>
                  <a:srgbClr val="000000"/>
                </a:solidFill>
              </a:rPr>
              <a:t>、</a:t>
            </a:r>
            <a:r>
              <a:rPr lang="ja-JP" altLang="en-US" sz="1400" u="sng" dirty="0" smtClean="0">
                <a:solidFill>
                  <a:srgbClr val="000000"/>
                </a:solidFill>
              </a:rPr>
              <a:t>能力向上研修会資料</a:t>
            </a:r>
            <a:r>
              <a:rPr lang="ja-JP" altLang="en-US" sz="1400" dirty="0" smtClean="0">
                <a:solidFill>
                  <a:srgbClr val="000000"/>
                </a:solidFill>
              </a:rPr>
              <a:t>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33</a:t>
            </a:fld>
            <a:endParaRPr lang="ja-JP" altLang="en-US"/>
          </a:p>
        </p:txBody>
      </p:sp>
    </p:spTree>
    <p:extLst>
      <p:ext uri="{BB962C8B-B14F-4D97-AF65-F5344CB8AC3E}">
        <p14:creationId xmlns:p14="http://schemas.microsoft.com/office/powerpoint/2010/main" val="322120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89499" y="1240245"/>
            <a:ext cx="3857201" cy="2469600"/>
          </a:xfrm>
          <a:prstGeom prst="rect">
            <a:avLst/>
          </a:prstGeom>
          <a:noFill/>
          <a:ln w="9525">
            <a:noFill/>
            <a:miter lim="800000"/>
            <a:headEnd/>
            <a:tailEnd/>
          </a:ln>
          <a:effectLst/>
        </p:spPr>
      </p:pic>
      <p:sp>
        <p:nvSpPr>
          <p:cNvPr id="41985" name="Rectangle 2"/>
          <p:cNvSpPr>
            <a:spLocks noGrp="1" noChangeArrowheads="1"/>
          </p:cNvSpPr>
          <p:nvPr>
            <p:ph type="title"/>
          </p:nvPr>
        </p:nvSpPr>
        <p:spPr/>
        <p:txBody>
          <a:bodyPr/>
          <a:lstStyle/>
          <a:p>
            <a:pPr eaLnBrk="1" hangingPunct="1"/>
            <a:r>
              <a:rPr lang="ja-JP" altLang="en-US" sz="2800" dirty="0" smtClean="0"/>
              <a:t>重度</a:t>
            </a:r>
            <a:r>
              <a:rPr lang="ja-JP" altLang="en-US" sz="2800" dirty="0" smtClean="0"/>
              <a:t>変更率の地域間格差（平成</a:t>
            </a:r>
            <a:r>
              <a:rPr lang="en-US" altLang="ja-JP" sz="2800" dirty="0" smtClean="0"/>
              <a:t>24</a:t>
            </a:r>
            <a:r>
              <a:rPr lang="ja-JP" altLang="en-US" sz="2800" dirty="0" smtClean="0"/>
              <a:t>～</a:t>
            </a:r>
            <a:r>
              <a:rPr lang="en-US" altLang="ja-JP" sz="2800" dirty="0" smtClean="0"/>
              <a:t>27</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 name="グループ化 20"/>
          <p:cNvGrpSpPr/>
          <p:nvPr/>
        </p:nvGrpSpPr>
        <p:grpSpPr>
          <a:xfrm>
            <a:off x="584895" y="1247169"/>
            <a:ext cx="6359250" cy="4996152"/>
            <a:chOff x="795908" y="514575"/>
            <a:chExt cx="5467209" cy="4295319"/>
          </a:xfrm>
        </p:grpSpPr>
        <p:pic>
          <p:nvPicPr>
            <p:cNvPr id="22" name="Picture 7"/>
            <p:cNvPicPr>
              <a:picLocks noChangeAspect="1" noChangeArrowheads="1"/>
            </p:cNvPicPr>
            <p:nvPr/>
          </p:nvPicPr>
          <p:blipFill>
            <a:blip r:embed="rId4"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5"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050230" y="63313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13687" y="115340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4584892" y="3773961"/>
            <a:ext cx="3863662" cy="2469600"/>
          </a:xfrm>
          <a:prstGeom prst="rect">
            <a:avLst/>
          </a:prstGeom>
          <a:noFill/>
          <a:ln w="9525">
            <a:noFill/>
            <a:miter lim="800000"/>
            <a:headEnd/>
            <a:tailEnd/>
          </a:ln>
          <a:effectLst/>
        </p:spPr>
      </p:pic>
      <p:sp>
        <p:nvSpPr>
          <p:cNvPr id="20" name="テキスト ボックス 19"/>
          <p:cNvSpPr txBox="1"/>
          <p:nvPr/>
        </p:nvSpPr>
        <p:spPr>
          <a:xfrm>
            <a:off x="5076831" y="393389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27</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4" name="テキスト ボックス 33"/>
          <p:cNvSpPr txBox="1"/>
          <p:nvPr/>
        </p:nvSpPr>
        <p:spPr>
          <a:xfrm>
            <a:off x="5643482" y="4367448"/>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9.2%</a:t>
            </a:r>
            <a:endParaRPr kumimoji="1" lang="ja-JP" altLang="en-US" sz="1000" dirty="0">
              <a:latin typeface="+mn-ea"/>
            </a:endParaRPr>
          </a:p>
        </p:txBody>
      </p:sp>
      <p:cxnSp>
        <p:nvCxnSpPr>
          <p:cNvPr id="35" name="直線コネクタ 34"/>
          <p:cNvCxnSpPr/>
          <p:nvPr/>
        </p:nvCxnSpPr>
        <p:spPr>
          <a:xfrm flipV="1">
            <a:off x="5486603" y="4222541"/>
            <a:ext cx="0" cy="1800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ABE8AEB9-697C-43C6-8BA8-A8B65E339879}" type="slidenum">
              <a:rPr lang="ja-JP" altLang="en-US" smtClean="0"/>
              <a:pPr>
                <a:defRPr/>
              </a:pPr>
              <a:t>3</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810" y="2431750"/>
            <a:ext cx="3855600" cy="2448000"/>
          </a:xfrm>
          <a:prstGeom prst="rect">
            <a:avLst/>
          </a:prstGeom>
          <a:noFill/>
          <a:ln>
            <a:noFill/>
          </a:ln>
        </p:spPr>
      </p:pic>
      <p:sp>
        <p:nvSpPr>
          <p:cNvPr id="41985" name="Rectangle 2"/>
          <p:cNvSpPr>
            <a:spLocks noGrp="1" noChangeArrowheads="1"/>
          </p:cNvSpPr>
          <p:nvPr>
            <p:ph type="title"/>
          </p:nvPr>
        </p:nvSpPr>
        <p:spPr/>
        <p:txBody>
          <a:bodyPr/>
          <a:lstStyle/>
          <a:p>
            <a:pPr eaLnBrk="1" hangingPunct="1"/>
            <a:r>
              <a:rPr lang="ja-JP" altLang="en-US" sz="2800" dirty="0" smtClean="0"/>
              <a:t>重度</a:t>
            </a:r>
            <a:r>
              <a:rPr lang="ja-JP" altLang="en-US" sz="2800" dirty="0" smtClean="0"/>
              <a:t>変更率の地域間格差（平成</a:t>
            </a:r>
            <a:r>
              <a:rPr lang="en-US" altLang="ja-JP" sz="2800" dirty="0" smtClean="0"/>
              <a:t>28</a:t>
            </a:r>
            <a:r>
              <a:rPr lang="ja-JP" altLang="en-US" sz="2800" dirty="0" smtClean="0"/>
              <a:t>～</a:t>
            </a:r>
            <a:r>
              <a:rPr lang="en-US" altLang="ja-JP" sz="2800" dirty="0" smtClean="0"/>
              <a:t>29</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
        <p:nvSpPr>
          <p:cNvPr id="30" name="テキスト ボックス 29"/>
          <p:cNvSpPr txBox="1"/>
          <p:nvPr/>
        </p:nvSpPr>
        <p:spPr>
          <a:xfrm>
            <a:off x="4959847" y="2573732"/>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29</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36" name="直線コネクタ 35"/>
          <p:cNvCxnSpPr/>
          <p:nvPr/>
        </p:nvCxnSpPr>
        <p:spPr>
          <a:xfrm flipH="1" flipV="1">
            <a:off x="5457732" y="3173460"/>
            <a:ext cx="0" cy="144243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496660" y="3080166"/>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8.3%</a:t>
            </a:r>
            <a:endParaRPr kumimoji="1" lang="ja-JP" altLang="en-US" sz="1000" dirty="0">
              <a:latin typeface="+mn-ea"/>
            </a:endParaRPr>
          </a:p>
        </p:txBody>
      </p:sp>
      <p:pic>
        <p:nvPicPr>
          <p:cNvPr id="11" name="図 10"/>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53" y="2415892"/>
            <a:ext cx="3855600" cy="2469600"/>
          </a:xfrm>
          <a:prstGeom prst="rect">
            <a:avLst/>
          </a:prstGeom>
          <a:noFill/>
          <a:ln>
            <a:noFill/>
          </a:ln>
        </p:spPr>
      </p:pic>
      <p:cxnSp>
        <p:nvCxnSpPr>
          <p:cNvPr id="12" name="直線コネクタ 11"/>
          <p:cNvCxnSpPr/>
          <p:nvPr/>
        </p:nvCxnSpPr>
        <p:spPr>
          <a:xfrm flipV="1">
            <a:off x="1514382" y="2940864"/>
            <a:ext cx="0" cy="1745436"/>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514382" y="2811969"/>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9.5%</a:t>
            </a:r>
            <a:endParaRPr kumimoji="1" lang="ja-JP" altLang="en-US" sz="1000" dirty="0">
              <a:latin typeface="+mn-ea"/>
            </a:endParaRPr>
          </a:p>
        </p:txBody>
      </p:sp>
      <p:sp>
        <p:nvSpPr>
          <p:cNvPr id="16" name="テキスト ボックス 15"/>
          <p:cNvSpPr txBox="1"/>
          <p:nvPr/>
        </p:nvSpPr>
        <p:spPr>
          <a:xfrm>
            <a:off x="1565132" y="2538667"/>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28</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4</a:t>
            </a:fld>
            <a:endParaRPr lang="ja-JP" altLang="en-US"/>
          </a:p>
        </p:txBody>
      </p:sp>
    </p:spTree>
    <p:extLst>
      <p:ext uri="{BB962C8B-B14F-4D97-AF65-F5344CB8AC3E}">
        <p14:creationId xmlns:p14="http://schemas.microsoft.com/office/powerpoint/2010/main" val="236076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ja-JP" altLang="en-US" sz="2800" dirty="0" smtClean="0"/>
              <a:t>平成</a:t>
            </a:r>
            <a:r>
              <a:rPr lang="en-US" altLang="ja-JP" sz="2800" dirty="0" smtClean="0"/>
              <a:t>30</a:t>
            </a:r>
            <a:r>
              <a:rPr lang="ja-JP" altLang="en-US" sz="2800" dirty="0" smtClean="0"/>
              <a:t>年度要介護認定適正化事業の全体像</a:t>
            </a:r>
          </a:p>
        </p:txBody>
      </p:sp>
      <p:grpSp>
        <p:nvGrpSpPr>
          <p:cNvPr id="3161" name="グループ化 3160"/>
          <p:cNvGrpSpPr/>
          <p:nvPr/>
        </p:nvGrpSpPr>
        <p:grpSpPr>
          <a:xfrm>
            <a:off x="272480" y="1793807"/>
            <a:ext cx="8688640" cy="4424905"/>
            <a:chOff x="272480" y="1793807"/>
            <a:chExt cx="8688640" cy="4424905"/>
          </a:xfrm>
        </p:grpSpPr>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5944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3447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7204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2" name="円/楕円 1631"/>
            <p:cNvSpPr/>
            <p:nvPr/>
          </p:nvSpPr>
          <p:spPr bwMode="auto">
            <a:xfrm>
              <a:off x="272480" y="4512310"/>
              <a:ext cx="2996466" cy="624294"/>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2998"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9" name="図形 1638"/>
            <p:cNvCxnSpPr>
              <a:stCxn id="2999" idx="1"/>
              <a:endCxn id="1632" idx="0"/>
            </p:cNvCxnSpPr>
            <p:nvPr/>
          </p:nvCxnSpPr>
          <p:spPr bwMode="auto">
            <a:xfrm rot="10800000" flipV="1">
              <a:off x="1770714" y="4251346"/>
              <a:ext cx="1431209" cy="260963"/>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000" idx="1"/>
              <a:endCxn id="2898" idx="0"/>
            </p:cNvCxnSpPr>
            <p:nvPr/>
          </p:nvCxnSpPr>
          <p:spPr bwMode="auto">
            <a:xfrm rot="10800000" flipV="1">
              <a:off x="1649600" y="5211181"/>
              <a:ext cx="1287177" cy="1352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641" name="グループ化 38"/>
            <p:cNvGrpSpPr/>
            <p:nvPr/>
          </p:nvGrpSpPr>
          <p:grpSpPr>
            <a:xfrm>
              <a:off x="1782973" y="4352555"/>
              <a:ext cx="137318" cy="417728"/>
              <a:chOff x="6816824" y="2348880"/>
              <a:chExt cx="656456" cy="2196244"/>
            </a:xfrm>
            <a:solidFill>
              <a:srgbClr val="3E68AF">
                <a:lumMod val="60000"/>
                <a:lumOff val="40000"/>
              </a:srgbClr>
            </a:solidFill>
          </p:grpSpPr>
          <p:sp>
            <p:nvSpPr>
              <p:cNvPr id="1642" name="円/楕円 16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3" name="角丸四角形 16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4" name="角丸四角形 16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5" name="角丸四角形 16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6" name="角丸四角形 16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7" name="角丸四角形 16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48" name="グループ化 39"/>
            <p:cNvGrpSpPr/>
            <p:nvPr/>
          </p:nvGrpSpPr>
          <p:grpSpPr>
            <a:xfrm>
              <a:off x="1976722" y="4430605"/>
              <a:ext cx="137318" cy="417728"/>
              <a:chOff x="6816824" y="2348880"/>
              <a:chExt cx="656456" cy="2196244"/>
            </a:xfrm>
            <a:solidFill>
              <a:srgbClr val="3E68AF">
                <a:lumMod val="60000"/>
                <a:lumOff val="40000"/>
              </a:srgbClr>
            </a:solidFill>
          </p:grpSpPr>
          <p:sp>
            <p:nvSpPr>
              <p:cNvPr id="1649" name="円/楕円 16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0" name="角丸四角形 16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1" name="角丸四角形 16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2" name="角丸四角形 16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3" name="角丸四角形 16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4" name="角丸四角形 16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5" name="グループ化 46"/>
            <p:cNvGrpSpPr/>
            <p:nvPr/>
          </p:nvGrpSpPr>
          <p:grpSpPr>
            <a:xfrm>
              <a:off x="1599883" y="4528725"/>
              <a:ext cx="137318" cy="417728"/>
              <a:chOff x="6816824" y="2348880"/>
              <a:chExt cx="656456" cy="2196244"/>
            </a:xfrm>
            <a:solidFill>
              <a:srgbClr val="3E68AF">
                <a:lumMod val="60000"/>
                <a:lumOff val="40000"/>
              </a:srgbClr>
            </a:solidFill>
          </p:grpSpPr>
          <p:sp>
            <p:nvSpPr>
              <p:cNvPr id="1656" name="円/楕円 16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7" name="角丸四角形 16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8" name="角丸四角形 16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9" name="角丸四角形 16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0" name="角丸四角形 16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1" name="角丸四角形 16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2" name="グループ化 53"/>
            <p:cNvGrpSpPr/>
            <p:nvPr/>
          </p:nvGrpSpPr>
          <p:grpSpPr>
            <a:xfrm>
              <a:off x="2149154" y="4220974"/>
              <a:ext cx="137318" cy="417728"/>
              <a:chOff x="6816824" y="2348880"/>
              <a:chExt cx="656456" cy="2196244"/>
            </a:xfrm>
            <a:solidFill>
              <a:srgbClr val="3E68AF">
                <a:lumMod val="60000"/>
                <a:lumOff val="40000"/>
              </a:srgbClr>
            </a:solidFill>
          </p:grpSpPr>
          <p:sp>
            <p:nvSpPr>
              <p:cNvPr id="1663" name="円/楕円 16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4" name="角丸四角形 16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5" name="角丸四角形 16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6" name="角丸四角形 16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7" name="角丸四角形 16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8" name="角丸四角形 16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9" name="グループ化 60"/>
            <p:cNvGrpSpPr/>
            <p:nvPr/>
          </p:nvGrpSpPr>
          <p:grpSpPr>
            <a:xfrm>
              <a:off x="2332244" y="4555463"/>
              <a:ext cx="137318" cy="417728"/>
              <a:chOff x="6816824" y="2348880"/>
              <a:chExt cx="656456" cy="2196244"/>
            </a:xfrm>
            <a:solidFill>
              <a:srgbClr val="3E68AF">
                <a:lumMod val="60000"/>
                <a:lumOff val="40000"/>
              </a:srgbClr>
            </a:solidFill>
          </p:grpSpPr>
          <p:sp>
            <p:nvSpPr>
              <p:cNvPr id="1670" name="円/楕円 1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1" name="角丸四角形 1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2" name="角丸四角形 1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3" name="角丸四角形 1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4" name="角丸四角形 1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5" name="角丸四角形 1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6" name="グループ化 68"/>
            <p:cNvGrpSpPr/>
            <p:nvPr/>
          </p:nvGrpSpPr>
          <p:grpSpPr>
            <a:xfrm>
              <a:off x="2561106" y="4430605"/>
              <a:ext cx="137318" cy="417728"/>
              <a:chOff x="6816824" y="2348880"/>
              <a:chExt cx="656456" cy="2196244"/>
            </a:xfrm>
            <a:solidFill>
              <a:srgbClr val="3E68AF">
                <a:lumMod val="60000"/>
                <a:lumOff val="40000"/>
              </a:srgbClr>
            </a:solidFill>
          </p:grpSpPr>
          <p:sp>
            <p:nvSpPr>
              <p:cNvPr id="1677" name="円/楕円 16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8" name="角丸四角形 16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9" name="角丸四角形 16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0" name="角丸四角形 16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1" name="角丸四角形 16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2" name="角丸四角形 16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3" name="グループ化 75"/>
            <p:cNvGrpSpPr/>
            <p:nvPr/>
          </p:nvGrpSpPr>
          <p:grpSpPr>
            <a:xfrm>
              <a:off x="1371021" y="4180888"/>
              <a:ext cx="137318" cy="417728"/>
              <a:chOff x="6816824" y="2348880"/>
              <a:chExt cx="656456" cy="2196244"/>
            </a:xfrm>
            <a:solidFill>
              <a:srgbClr val="3E68AF">
                <a:lumMod val="60000"/>
                <a:lumOff val="40000"/>
              </a:srgbClr>
            </a:solidFill>
          </p:grpSpPr>
          <p:sp>
            <p:nvSpPr>
              <p:cNvPr id="1684" name="円/楕円 16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5" name="角丸四角形 16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6" name="角丸四角形 16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7" name="角丸四角形 16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8" name="角丸四角形 16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9" name="角丸四角形 16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0" name="グループ化 138"/>
            <p:cNvGrpSpPr/>
            <p:nvPr/>
          </p:nvGrpSpPr>
          <p:grpSpPr>
            <a:xfrm>
              <a:off x="1187931" y="4555463"/>
              <a:ext cx="137318" cy="417728"/>
              <a:chOff x="6816824" y="2348880"/>
              <a:chExt cx="656456" cy="2196244"/>
            </a:xfrm>
            <a:solidFill>
              <a:srgbClr val="3E68AF">
                <a:lumMod val="60000"/>
                <a:lumOff val="40000"/>
              </a:srgbClr>
            </a:solidFill>
          </p:grpSpPr>
          <p:sp>
            <p:nvSpPr>
              <p:cNvPr id="1691" name="円/楕円 16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2" name="角丸四角形 16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3" name="角丸四角形 16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4" name="角丸四角形 16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5" name="角丸四角形 16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6" name="角丸四角形 16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7" name="グループ化 538"/>
            <p:cNvGrpSpPr/>
            <p:nvPr/>
          </p:nvGrpSpPr>
          <p:grpSpPr>
            <a:xfrm>
              <a:off x="821750" y="4351022"/>
              <a:ext cx="137318" cy="417728"/>
              <a:chOff x="6816824" y="2348880"/>
              <a:chExt cx="656456" cy="2196244"/>
            </a:xfrm>
            <a:solidFill>
              <a:srgbClr val="3E68AF">
                <a:lumMod val="60000"/>
                <a:lumOff val="40000"/>
              </a:srgbClr>
            </a:solidFill>
          </p:grpSpPr>
          <p:sp>
            <p:nvSpPr>
              <p:cNvPr id="1698" name="円/楕円 16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9" name="角丸四角形 16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0" name="角丸四角形 16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1" name="角丸四角形 17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2" name="角丸四角形 17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3" name="角丸四角形 17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4" name="グループ化 545"/>
            <p:cNvGrpSpPr/>
            <p:nvPr/>
          </p:nvGrpSpPr>
          <p:grpSpPr>
            <a:xfrm>
              <a:off x="1015499" y="4429072"/>
              <a:ext cx="137318" cy="417728"/>
              <a:chOff x="6816824" y="2348880"/>
              <a:chExt cx="656456" cy="2196244"/>
            </a:xfrm>
            <a:solidFill>
              <a:srgbClr val="3E68AF">
                <a:lumMod val="60000"/>
                <a:lumOff val="40000"/>
              </a:srgbClr>
            </a:solidFill>
          </p:grpSpPr>
          <p:sp>
            <p:nvSpPr>
              <p:cNvPr id="1705" name="円/楕円 17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6" name="角丸四角形 17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7" name="角丸四角形 17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8" name="角丸四角形 17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9" name="角丸四角形 17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0" name="角丸四角形 17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1" name="グループ化 552"/>
            <p:cNvGrpSpPr/>
            <p:nvPr/>
          </p:nvGrpSpPr>
          <p:grpSpPr>
            <a:xfrm>
              <a:off x="638660" y="4527192"/>
              <a:ext cx="137318" cy="417728"/>
              <a:chOff x="6816824" y="2348880"/>
              <a:chExt cx="656456" cy="2196244"/>
            </a:xfrm>
            <a:solidFill>
              <a:srgbClr val="3E68AF">
                <a:lumMod val="60000"/>
                <a:lumOff val="40000"/>
              </a:srgbClr>
            </a:solidFill>
          </p:grpSpPr>
          <p:sp>
            <p:nvSpPr>
              <p:cNvPr id="1712" name="円/楕円 17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3" name="角丸四角形 17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4" name="角丸四角形 17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5" name="角丸四角形 17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6" name="角丸四角形 17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7" name="角丸四角形 17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8" name="グループ化 580"/>
            <p:cNvGrpSpPr/>
            <p:nvPr/>
          </p:nvGrpSpPr>
          <p:grpSpPr>
            <a:xfrm>
              <a:off x="2789969" y="4470692"/>
              <a:ext cx="137318" cy="417728"/>
              <a:chOff x="6816824" y="2348880"/>
              <a:chExt cx="656456" cy="2196244"/>
            </a:xfrm>
            <a:solidFill>
              <a:srgbClr val="3E68AF">
                <a:lumMod val="60000"/>
                <a:lumOff val="40000"/>
              </a:srgbClr>
            </a:solidFill>
          </p:grpSpPr>
          <p:sp>
            <p:nvSpPr>
              <p:cNvPr id="1719" name="円/楕円 17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0" name="角丸四角形 17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1" name="角丸四角形 17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2" name="角丸四角形 17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3" name="角丸四角形 17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4" name="角丸四角形 17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5" name="グループ化 587"/>
            <p:cNvGrpSpPr/>
            <p:nvPr/>
          </p:nvGrpSpPr>
          <p:grpSpPr>
            <a:xfrm>
              <a:off x="2103381" y="4637170"/>
              <a:ext cx="137318" cy="417728"/>
              <a:chOff x="6816824" y="2348880"/>
              <a:chExt cx="656456" cy="2196244"/>
            </a:xfrm>
            <a:solidFill>
              <a:srgbClr val="3E68AF">
                <a:lumMod val="60000"/>
                <a:lumOff val="40000"/>
              </a:srgbClr>
            </a:solidFill>
          </p:grpSpPr>
          <p:sp>
            <p:nvSpPr>
              <p:cNvPr id="1726" name="円/楕円 1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7" name="角丸四角形 1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8" name="角丸四角形 1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9" name="角丸四角形 1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0" name="角丸四角形 1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1" name="角丸四角形 1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51366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2" name="正方形/長方形 3151"/>
            <p:cNvSpPr/>
            <p:nvPr/>
          </p:nvSpPr>
          <p:spPr bwMode="auto">
            <a:xfrm>
              <a:off x="4514752" y="4058472"/>
              <a:ext cx="4427968"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3" name="テキスト ボックス 3152"/>
            <p:cNvSpPr txBox="1"/>
            <p:nvPr/>
          </p:nvSpPr>
          <p:spPr>
            <a:xfrm>
              <a:off x="4658768" y="4094476"/>
              <a:ext cx="4239544"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地域の指導者を育成</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：自治体の自律的な改善の取組を促進するため、各地域のキーパーソンを集めた集中的な</a:t>
              </a:r>
              <a:r>
                <a:rPr kumimoji="0" lang="en-US" altLang="ja-JP" sz="1000" b="0" i="0" u="none" strike="noStrike" kern="0" cap="none" spc="0" normalizeH="0" baseline="0" noProof="0" dirty="0" smtClean="0">
                  <a:ln>
                    <a:noFill/>
                  </a:ln>
                  <a:solidFill>
                    <a:sysClr val="windowText" lastClr="000000"/>
                  </a:solidFill>
                  <a:effectLst/>
                  <a:uLnTx/>
                  <a:uFillTx/>
                </a:rPr>
                <a:t>2</a:t>
              </a:r>
              <a:r>
                <a:rPr kumimoji="0" lang="ja-JP" altLang="en-US" sz="1000" b="0" i="0" u="none" strike="noStrike" kern="0" cap="none" spc="0" normalizeH="0" baseline="0" noProof="0" dirty="0" smtClean="0">
                  <a:ln>
                    <a:noFill/>
                  </a:ln>
                  <a:solidFill>
                    <a:sysClr val="windowText" lastClr="000000"/>
                  </a:solidFill>
                  <a:effectLst/>
                  <a:uLnTx/>
                  <a:uFillTx/>
                </a:rPr>
                <a:t>日間</a:t>
              </a:r>
              <a:r>
                <a:rPr kumimoji="0" lang="en-US" altLang="ja-JP" sz="1000" b="0" i="0" u="none" strike="noStrike" kern="0" cap="none" spc="0" normalizeH="0" baseline="0" noProof="0" dirty="0" smtClean="0">
                  <a:ln>
                    <a:noFill/>
                  </a:ln>
                  <a:solidFill>
                    <a:sysClr val="windowText" lastClr="000000"/>
                  </a:solidFill>
                  <a:effectLst/>
                  <a:uLnTx/>
                  <a:uFillTx/>
                </a:rPr>
                <a:t>12</a:t>
              </a:r>
              <a:r>
                <a:rPr kumimoji="0" lang="ja-JP" altLang="en-US" sz="1000" b="0" i="0" u="none" strike="noStrike" kern="0" cap="none" spc="0" normalizeH="0" baseline="0" noProof="0" dirty="0" smtClean="0">
                  <a:ln>
                    <a:noFill/>
                  </a:ln>
                  <a:solidFill>
                    <a:sysClr val="windowText" lastClr="000000"/>
                  </a:solidFill>
                  <a:effectLst/>
                  <a:uLnTx/>
                  <a:uFillTx/>
                </a:rPr>
                <a:t>時間の研修会。自治体の個別課題の解決はできないが</a:t>
              </a:r>
              <a:r>
                <a:rPr kumimoji="0" lang="ja-JP" altLang="en-US" sz="1000" b="1" i="0" u="none" strike="noStrike" kern="0" cap="none" spc="0" normalizeH="0" baseline="0" noProof="0" dirty="0" smtClean="0">
                  <a:ln>
                    <a:noFill/>
                  </a:ln>
                  <a:solidFill>
                    <a:sysClr val="windowText" lastClr="000000"/>
                  </a:solidFill>
                  <a:effectLst/>
                  <a:uLnTx/>
                  <a:uFillTx/>
                </a:rPr>
                <a:t>、自律的に問題を発見し、解決するためのトレーニング</a:t>
              </a:r>
              <a:r>
                <a:rPr kumimoji="0" lang="ja-JP" altLang="en-US" sz="1000" b="0" i="0" u="none" strike="noStrike" kern="0" cap="none" spc="0" normalizeH="0" baseline="0" noProof="0" dirty="0" smtClean="0">
                  <a:ln>
                    <a:noFill/>
                  </a:ln>
                  <a:solidFill>
                    <a:sysClr val="windowText" lastClr="000000"/>
                  </a:solidFill>
                  <a:effectLst/>
                  <a:uLnTx/>
                  <a:uFillTx/>
                </a:rPr>
                <a:t>を演習も含めた実践的な研修で育成。</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4" name="テキスト ボックス 15"/>
            <p:cNvSpPr txBox="1"/>
            <p:nvPr/>
          </p:nvSpPr>
          <p:spPr>
            <a:xfrm>
              <a:off x="3201922" y="409745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能力向上研修会</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9585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9945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9957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4533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59" name="テキスト ボックス 3158"/>
            <p:cNvSpPr txBox="1"/>
            <p:nvPr/>
          </p:nvSpPr>
          <p:spPr>
            <a:xfrm>
              <a:off x="1172580" y="4562528"/>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600</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1537" name="テキスト ボックス 1536"/>
            <p:cNvSpPr txBox="1"/>
            <p:nvPr/>
          </p:nvSpPr>
          <p:spPr>
            <a:xfrm>
              <a:off x="2199543" y="3660665"/>
              <a:ext cx="151216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都道府県</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5</a:t>
            </a:fld>
            <a:endParaRPr lang="ja-JP" altLang="en-US"/>
          </a:p>
        </p:txBody>
      </p:sp>
    </p:spTree>
    <p:extLst>
      <p:ext uri="{BB962C8B-B14F-4D97-AF65-F5344CB8AC3E}">
        <p14:creationId xmlns:p14="http://schemas.microsoft.com/office/powerpoint/2010/main" val="195941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ja-JP" altLang="en-US" sz="2800" dirty="0" smtClean="0"/>
              <a:t>地域間</a:t>
            </a:r>
            <a:r>
              <a:rPr lang="ja-JP" altLang="en-US" sz="2800" dirty="0" smtClean="0"/>
              <a:t>格差の解消をめざしたサイクル</a:t>
            </a:r>
          </a:p>
        </p:txBody>
      </p:sp>
      <p:sp>
        <p:nvSpPr>
          <p:cNvPr id="6" name="正方形/長方形 5"/>
          <p:cNvSpPr/>
          <p:nvPr/>
        </p:nvSpPr>
        <p:spPr>
          <a:xfrm>
            <a:off x="0" y="1274008"/>
            <a:ext cx="8942119" cy="954107"/>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30</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年度要介護認定適正化事業は、従来に引き続き、①業務分析データ事業、②認定調査員能力向上研修会、③技術的助言事業、④認定調査員向け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ラーニングシステム、⑤認定質問受付窓口を主要な事業として実施。平成</a:t>
            </a:r>
            <a:r>
              <a:rPr kumimoji="1" lang="en-US" altLang="ja-JP" sz="1400" dirty="0" smtClean="0">
                <a:solidFill>
                  <a:srgbClr val="000000"/>
                </a:solidFill>
                <a:latin typeface="HG丸ｺﾞｼｯｸM-PRO" pitchFamily="50" charset="-128"/>
                <a:ea typeface="HG丸ｺﾞｼｯｸM-PRO" pitchFamily="50" charset="-128"/>
              </a:rPr>
              <a:t>30</a:t>
            </a:r>
            <a:r>
              <a:rPr kumimoji="1" lang="ja-JP" altLang="en-US" sz="1400" dirty="0" smtClean="0">
                <a:solidFill>
                  <a:srgbClr val="000000"/>
                </a:solidFill>
                <a:latin typeface="HG丸ｺﾞｼｯｸM-PRO" pitchFamily="50" charset="-128"/>
                <a:ea typeface="HG丸ｺﾞｼｯｸM-PRO" pitchFamily="50" charset="-128"/>
              </a:rPr>
              <a:t>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2732507" y="4797152"/>
              <a:ext cx="1800200"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能力向上研修会</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3344482"/>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4" name="ホームベース 103"/>
            <p:cNvSpPr/>
            <p:nvPr/>
          </p:nvSpPr>
          <p:spPr bwMode="auto">
            <a:xfrm>
              <a:off x="2300459" y="4869160"/>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7" name="曲折矢印 106"/>
            <p:cNvSpPr/>
            <p:nvPr/>
          </p:nvSpPr>
          <p:spPr bwMode="auto">
            <a:xfrm flipV="1">
              <a:off x="1184335" y="4617132"/>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024131" y="357301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024132"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2754395" y="3855392"/>
              <a:ext cx="925824" cy="5672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研修会で</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使用した審査</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事例の提供</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4775708" y="5296386"/>
              <a:ext cx="438757"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3476836" y="5769260"/>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左記２事業において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69767"/>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454332"/>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454332"/>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454332"/>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454332"/>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kern="0" spc="50" dirty="0">
                  <a:ln w="11430"/>
                  <a:solidFill>
                    <a:srgbClr val="454332"/>
                  </a:solidFill>
                  <a:effectLst>
                    <a:outerShdw blurRad="76200" dist="50800" dir="5400000" algn="tl" rotWithShape="0">
                      <a:srgbClr val="000000">
                        <a:alpha val="65000"/>
                      </a:srgbClr>
                    </a:outerShdw>
                  </a:effectLst>
                  <a:latin typeface="Arial" charset="0"/>
                  <a:ea typeface="ＭＳ Ｐゴシック" charset="-128"/>
                  <a:cs typeface="Arial" charset="0"/>
                </a:rPr>
                <a:t>二次判定の</a:t>
              </a:r>
              <a:r>
                <a:rPr kumimoji="0" lang="en-US" altLang="ja-JP" sz="1200" b="1" kern="0" spc="50" dirty="0">
                  <a:ln w="11430"/>
                  <a:solidFill>
                    <a:srgbClr val="454332"/>
                  </a:solidFill>
                  <a:effectLst>
                    <a:outerShdw blurRad="76200" dist="50800" dir="5400000" algn="tl" rotWithShape="0">
                      <a:srgbClr val="000000">
                        <a:alpha val="65000"/>
                      </a:srgbClr>
                    </a:outerShdw>
                  </a:effectLst>
                  <a:latin typeface="Arial" charset="0"/>
                  <a:ea typeface="ＭＳ Ｐゴシック" charset="-128"/>
                  <a:cs typeface="Arial" charset="0"/>
                </a:rPr>
                <a:t/>
              </a:r>
              <a:br>
                <a:rPr kumimoji="0" lang="en-US" altLang="ja-JP" sz="1200" b="1" kern="0" spc="50" dirty="0">
                  <a:ln w="11430"/>
                  <a:solidFill>
                    <a:srgbClr val="454332"/>
                  </a:solidFill>
                  <a:effectLst>
                    <a:outerShdw blurRad="76200" dist="50800" dir="5400000" algn="tl" rotWithShape="0">
                      <a:srgbClr val="000000">
                        <a:alpha val="65000"/>
                      </a:srgbClr>
                    </a:outerShdw>
                  </a:effectLst>
                  <a:latin typeface="Arial" charset="0"/>
                  <a:ea typeface="ＭＳ Ｐゴシック" charset="-128"/>
                  <a:cs typeface="Arial" charset="0"/>
                </a:rPr>
              </a:br>
              <a:r>
                <a:rPr kumimoji="0" lang="ja-JP" altLang="en-US" sz="1200" b="1" kern="0" spc="50" dirty="0">
                  <a:ln w="11430"/>
                  <a:solidFill>
                    <a:srgbClr val="454332"/>
                  </a:solidFill>
                  <a:effectLst>
                    <a:outerShdw blurRad="76200" dist="50800" dir="5400000" algn="tl" rotWithShape="0">
                      <a:srgbClr val="000000">
                        <a:alpha val="65000"/>
                      </a:srgbClr>
                    </a:outerShdw>
                  </a:effectLst>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36734" y="2420888"/>
              <a:ext cx="720081"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135" name="ホームベース 134"/>
          <p:cNvSpPr/>
          <p:nvPr/>
        </p:nvSpPr>
        <p:spPr bwMode="auto">
          <a:xfrm rot="5400000">
            <a:off x="3678313" y="3993527"/>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6" name="ホームベース 135"/>
          <p:cNvSpPr/>
          <p:nvPr/>
        </p:nvSpPr>
        <p:spPr bwMode="auto">
          <a:xfrm rot="5400000">
            <a:off x="3678314" y="4753976"/>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7" name="テキスト ボックス 136"/>
          <p:cNvSpPr txBox="1"/>
          <p:nvPr/>
        </p:nvSpPr>
        <p:spPr>
          <a:xfrm>
            <a:off x="3354987" y="4255754"/>
            <a:ext cx="980217"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審査会で疑義が出た事例の研修会での活用</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6</a:t>
            </a:fld>
            <a:endParaRPr lang="ja-JP" altLang="en-US"/>
          </a:p>
        </p:txBody>
      </p:sp>
    </p:spTree>
    <p:extLst>
      <p:ext uri="{BB962C8B-B14F-4D97-AF65-F5344CB8AC3E}">
        <p14:creationId xmlns:p14="http://schemas.microsoft.com/office/powerpoint/2010/main" val="31701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982205"/>
            <a:ext cx="9144000" cy="707886"/>
          </a:xfrm>
          <a:prstGeom prst="rect">
            <a:avLst/>
          </a:prstGeom>
          <a:noFill/>
          <a:ln w="9525">
            <a:noFill/>
            <a:miter lim="800000"/>
            <a:headEnd/>
            <a:tailEnd/>
          </a:ln>
        </p:spPr>
        <p:txBody>
          <a:bodyPr>
            <a:spAutoFit/>
          </a:bodyPr>
          <a:lstStyle/>
          <a:p>
            <a:pPr algn="ctr"/>
            <a:r>
              <a:rPr lang="en-US" altLang="ja-JP" sz="4000" dirty="0" smtClean="0">
                <a:solidFill>
                  <a:srgbClr val="000000"/>
                </a:solidFill>
                <a:latin typeface="Calibri" pitchFamily="34" charset="0"/>
              </a:rPr>
              <a:t>【2-2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
        <p:nvSpPr>
          <p:cNvPr id="3" name="スライド番号プレースホルダー 2"/>
          <p:cNvSpPr>
            <a:spLocks noGrp="1"/>
          </p:cNvSpPr>
          <p:nvPr>
            <p:ph type="sldNum" sz="quarter" idx="12"/>
          </p:nvPr>
        </p:nvSpPr>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sz="3600"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29340"/>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
        <p:nvSpPr>
          <p:cNvPr id="3" name="スライド番号プレースホルダー 2"/>
          <p:cNvSpPr>
            <a:spLocks noGrp="1"/>
          </p:cNvSpPr>
          <p:nvPr>
            <p:ph type="sldNum" sz="quarter" idx="12"/>
          </p:nvPr>
        </p:nvSpPr>
        <p:spPr/>
        <p:txBody>
          <a:bodyPr/>
          <a:lstStyle/>
          <a:p>
            <a:pPr>
              <a:defRPr/>
            </a:pPr>
            <a:fld id="{ABE8AEB9-697C-43C6-8BA8-A8B65E339879}" type="slidenum">
              <a:rPr lang="ja-JP" altLang="en-US" smtClean="0"/>
              <a:pPr>
                <a:defRPr/>
              </a:pPr>
              <a:t>8</a:t>
            </a:fld>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08353055-47E5-4B29-BE40-B448AB33681D}">
  <ds:schemaRefs>
    <ds:schemaRef ds:uri="fb02c745-2821-438e-a9f3-36f365a5b5fa"/>
    <ds:schemaRef ds:uri="http://purl.org/dc/dcmitype/"/>
    <ds:schemaRef ds:uri="http://www.w3.org/XML/1998/namespace"/>
    <ds:schemaRef ds:uri="8B97BE19-CDDD-400E-817A-CFDD13F7EC12"/>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9683</TotalTime>
  <Words>3188</Words>
  <Application>Microsoft Office PowerPoint</Application>
  <PresentationFormat>画面に合わせる (4:3)</PresentationFormat>
  <Paragraphs>505</Paragraphs>
  <Slides>34</Slides>
  <Notes>33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34</vt:i4>
      </vt:variant>
    </vt:vector>
  </HeadingPairs>
  <TitlesOfParts>
    <vt:vector size="46" baseType="lpstr">
      <vt:lpstr>Arial</vt:lpstr>
      <vt:lpstr>ＭＳ Ｐゴシック</vt:lpstr>
      <vt:lpstr>Calibri</vt:lpstr>
      <vt:lpstr>HGP創英角ｺﾞｼｯｸUB</vt:lpstr>
      <vt:lpstr>Century</vt:lpstr>
      <vt:lpstr>ＭＳ ゴシック</vt:lpstr>
      <vt:lpstr>HG丸ｺﾞｼｯｸM-PRO</vt:lpstr>
      <vt:lpstr>ＭＳ 明朝</vt:lpstr>
      <vt:lpstr>Times New Roman</vt:lpstr>
      <vt:lpstr>Wingdings</vt:lpstr>
      <vt:lpstr>メイリオ</vt:lpstr>
      <vt:lpstr>11_Office テーマ</vt:lpstr>
      <vt:lpstr>PowerPoint プレゼンテーション</vt:lpstr>
      <vt:lpstr>PowerPoint プレゼンテーション</vt:lpstr>
      <vt:lpstr> 重度変更率の地域間格差（平成20～23年度）</vt:lpstr>
      <vt:lpstr>重度変更率の地域間格差（平成24～27年度）</vt:lpstr>
      <vt:lpstr>重度変更率の地域間格差（平成28～29年度）</vt:lpstr>
      <vt:lpstr>平成30年度要介護認定適正化事業の全体像</vt:lpstr>
      <vt:lpstr>地域間格差の解消をめざしたサイクル</vt:lpstr>
      <vt:lpstr>PowerPoint プレゼンテーション</vt:lpstr>
      <vt:lpstr>業務分析データの提供の背景</vt:lpstr>
      <vt:lpstr>業務分析データとは</vt:lpstr>
      <vt:lpstr>都道府県に提供する情報</vt:lpstr>
      <vt:lpstr>業務分析データにて提供する分析項目</vt:lpstr>
      <vt:lpstr>PowerPoint プレゼンテーション</vt:lpstr>
      <vt:lpstr>技術的助言事業のプロセス</vt:lpstr>
      <vt:lpstr>技術的助言事業の訪問先自治体の選定</vt:lpstr>
      <vt:lpstr>都道府県の参加による効果</vt:lpstr>
      <vt:lpstr>技術的助言事業の効果</vt:lpstr>
      <vt:lpstr>PowerPoint プレゼンテーション</vt:lpstr>
      <vt:lpstr>PowerPoint プレゼンテーション</vt:lpstr>
      <vt:lpstr>認定調査員向け能力向上研修会の目的と対象者</vt:lpstr>
      <vt:lpstr>認定調査員向け能力向上研修会の狙いと効果</vt:lpstr>
      <vt:lpstr>過去３か年度の開催実績</vt:lpstr>
      <vt:lpstr>平成28年度のカリキュラム評価</vt:lpstr>
      <vt:lpstr>これまでの研修参加者状況</vt:lpstr>
      <vt:lpstr> これまでの研修参加者状況</vt:lpstr>
      <vt:lpstr>これまでの研修参加者状況</vt:lpstr>
      <vt:lpstr>研修会カリキュラム（平成30年度 予定）</vt:lpstr>
      <vt:lpstr>PowerPoint プレゼンテーション</vt:lpstr>
      <vt:lpstr>e-ラーニング</vt:lpstr>
      <vt:lpstr>e-ラーニング　～認定調査員向け機能～</vt:lpstr>
      <vt:lpstr>e-ラーニング　～全国テスト～</vt:lpstr>
      <vt:lpstr>e-ラーニング　～全国テスト～</vt:lpstr>
      <vt:lpstr>要介護認定適正化事業ＨＰ</vt:lpstr>
      <vt:lpstr>要介護認定適正化事業ＨＰ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nintei-sasaki</cp:lastModifiedBy>
  <cp:revision>657</cp:revision>
  <cp:lastPrinted>2015-04-25T05:57:47Z</cp:lastPrinted>
  <dcterms:created xsi:type="dcterms:W3CDTF">2010-10-16T08:07:39Z</dcterms:created>
  <dcterms:modified xsi:type="dcterms:W3CDTF">2018-06-13T07:19:29Z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