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0" r:id="rId2"/>
    <p:sldId id="271" r:id="rId3"/>
    <p:sldId id="391" r:id="rId4"/>
    <p:sldId id="390" r:id="rId5"/>
    <p:sldId id="385" r:id="rId6"/>
    <p:sldId id="304" r:id="rId7"/>
    <p:sldId id="264" r:id="rId8"/>
    <p:sldId id="268" r:id="rId9"/>
    <p:sldId id="278" r:id="rId10"/>
    <p:sldId id="312" r:id="rId11"/>
    <p:sldId id="388" r:id="rId12"/>
    <p:sldId id="313" r:id="rId13"/>
    <p:sldId id="260" r:id="rId14"/>
    <p:sldId id="379" r:id="rId15"/>
    <p:sldId id="378" r:id="rId16"/>
    <p:sldId id="262" r:id="rId17"/>
    <p:sldId id="373" r:id="rId18"/>
    <p:sldId id="296" r:id="rId19"/>
    <p:sldId id="309" r:id="rId20"/>
    <p:sldId id="273" r:id="rId21"/>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3FA3"/>
    <a:srgbClr val="9966FF"/>
    <a:srgbClr val="CC66FF"/>
    <a:srgbClr val="CC99FF"/>
    <a:srgbClr val="DE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9039" autoAdjust="0"/>
  </p:normalViewPr>
  <p:slideViewPr>
    <p:cSldViewPr>
      <p:cViewPr>
        <p:scale>
          <a:sx n="100" d="100"/>
          <a:sy n="100" d="100"/>
        </p:scale>
        <p:origin x="-270" y="54"/>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226" y="-90"/>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ashiro1898\Downloads\P2_&#35201;&#20171;&#35703;&#12539;&#35201;&#25903;&#25588;&#35469;&#23450;&#32773;&#25968;&#12289;&#35201;&#20171;&#35703;&#12539;&#35201;&#25903;&#25588;&#35469;&#23450;&#29575;&#12398;&#25512;&#31227;_&#26178;&#31995;&#2101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0735916906089"/>
          <c:y val="0.14934424002714192"/>
          <c:w val="0.55823892074554693"/>
          <c:h val="0.54541997698095179"/>
        </c:manualLayout>
      </c:layout>
      <c:barChart>
        <c:barDir val="col"/>
        <c:grouping val="stacked"/>
        <c:varyColors val="0"/>
        <c:ser>
          <c:idx val="8"/>
          <c:order val="0"/>
          <c:tx>
            <c:strRef>
              <c:f>'[P2_要介護・要支援認定者数、要介護・要支援認定率の推移_時系列.xlsx]表'!$C$35</c:f>
              <c:strCache>
                <c:ptCount val="1"/>
                <c:pt idx="0">
                  <c:v>認定者数（経過的要介護）</c:v>
                </c:pt>
              </c:strCache>
            </c:strRef>
          </c:tx>
          <c:spPr>
            <a:solidFill>
              <a:srgbClr val="2BAA00"/>
            </a:solidFill>
            <a:ln>
              <a:solidFill>
                <a:schemeClr val="bg1"/>
              </a:solidFill>
            </a:ln>
          </c:spPr>
          <c:invertIfNegative val="0"/>
          <c:val>
            <c:numRef>
              <c:f>'[P2_要介護・要支援認定者数、要介護・要支援認定率の推移_時系列.xlsx]表'!$E$35:$M$35</c:f>
              <c:numCache>
                <c:formatCode>#,##0.0;[Red]#,##0.0</c:formatCode>
                <c:ptCount val="9"/>
                <c:pt idx="0">
                  <c:v>0</c:v>
                </c:pt>
                <c:pt idx="1">
                  <c:v>0</c:v>
                </c:pt>
                <c:pt idx="2">
                  <c:v>0</c:v>
                </c:pt>
                <c:pt idx="3">
                  <c:v>0</c:v>
                </c:pt>
                <c:pt idx="4">
                  <c:v>0</c:v>
                </c:pt>
                <c:pt idx="5">
                  <c:v>0</c:v>
                </c:pt>
                <c:pt idx="6">
                  <c:v>0</c:v>
                </c:pt>
                <c:pt idx="7">
                  <c:v>0</c:v>
                </c:pt>
                <c:pt idx="8">
                  <c:v>0</c:v>
                </c:pt>
              </c:numCache>
            </c:numRef>
          </c:val>
        </c:ser>
        <c:ser>
          <c:idx val="1"/>
          <c:order val="1"/>
          <c:tx>
            <c:strRef>
              <c:f>'[P2_要介護・要支援認定者数、要介護・要支援認定率の推移_時系列.xlsx]表'!$C$5</c:f>
              <c:strCache>
                <c:ptCount val="1"/>
                <c:pt idx="0">
                  <c:v>認定者数（要支援２）</c:v>
                </c:pt>
              </c:strCache>
            </c:strRef>
          </c:tx>
          <c:spPr>
            <a:solidFill>
              <a:srgbClr val="95C600"/>
            </a:solidFill>
            <a:ln>
              <a:solidFill>
                <a:schemeClr val="bg1"/>
              </a:solidFill>
            </a:ln>
          </c:spPr>
          <c:invertIfNegative val="0"/>
          <c:cat>
            <c:strRef>
              <c:f>'[P2_要介護・要支援認定者数、要介護・要支援認定率の推移_時系列.xlsx]表'!$E$2:$M$2</c:f>
              <c:strCache>
                <c:ptCount val="9"/>
                <c:pt idx="0">
                  <c:v>平成22年
3月末</c:v>
                </c:pt>
                <c:pt idx="1">
                  <c:v>平成23年
3月末</c:v>
                </c:pt>
                <c:pt idx="2">
                  <c:v>平成24年
3月末</c:v>
                </c:pt>
                <c:pt idx="3">
                  <c:v>平成25年
3月末</c:v>
                </c:pt>
                <c:pt idx="4">
                  <c:v>平成26年
3月末</c:v>
                </c:pt>
                <c:pt idx="5">
                  <c:v>平成27年
3月末</c:v>
                </c:pt>
                <c:pt idx="6">
                  <c:v>平成28年
3月末</c:v>
                </c:pt>
                <c:pt idx="7">
                  <c:v>平成29年
3月末時点</c:v>
                </c:pt>
                <c:pt idx="8">
                  <c:v>平成30年
1月末時点</c:v>
                </c:pt>
              </c:strCache>
            </c:strRef>
          </c:cat>
          <c:val>
            <c:numRef>
              <c:f>'[P2_要介護・要支援認定者数、要介護・要支援認定率の推移_時系列.xlsx]表'!$E$34:$M$34</c:f>
              <c:numCache>
                <c:formatCode>#,##0.0;[Red]#,##0.0</c:formatCode>
                <c:ptCount val="9"/>
                <c:pt idx="0">
                  <c:v>-427</c:v>
                </c:pt>
                <c:pt idx="1">
                  <c:v>-393</c:v>
                </c:pt>
                <c:pt idx="2">
                  <c:v>-415</c:v>
                </c:pt>
                <c:pt idx="3">
                  <c:v>-534</c:v>
                </c:pt>
                <c:pt idx="4">
                  <c:v>-566</c:v>
                </c:pt>
                <c:pt idx="5">
                  <c:v>-545</c:v>
                </c:pt>
                <c:pt idx="6">
                  <c:v>-604</c:v>
                </c:pt>
                <c:pt idx="7">
                  <c:v>-590</c:v>
                </c:pt>
                <c:pt idx="8">
                  <c:v>-458</c:v>
                </c:pt>
              </c:numCache>
            </c:numRef>
          </c:val>
        </c:ser>
        <c:ser>
          <c:idx val="0"/>
          <c:order val="2"/>
          <c:tx>
            <c:strRef>
              <c:f>'[P2_要介護・要支援認定者数、要介護・要支援認定率の推移_時系列.xlsx]表'!$C$4</c:f>
              <c:strCache>
                <c:ptCount val="1"/>
                <c:pt idx="0">
                  <c:v>認定者数（要支援１）</c:v>
                </c:pt>
              </c:strCache>
            </c:strRef>
          </c:tx>
          <c:spPr>
            <a:solidFill>
              <a:srgbClr val="D5FA65"/>
            </a:solidFill>
            <a:ln>
              <a:solidFill>
                <a:schemeClr val="bg1"/>
              </a:solidFill>
            </a:ln>
          </c:spPr>
          <c:invertIfNegative val="0"/>
          <c:cat>
            <c:strRef>
              <c:f>'[P2_要介護・要支援認定者数、要介護・要支援認定率の推移_時系列.xlsx]表'!$E$2:$M$2</c:f>
              <c:strCache>
                <c:ptCount val="9"/>
                <c:pt idx="0">
                  <c:v>平成22年
3月末</c:v>
                </c:pt>
                <c:pt idx="1">
                  <c:v>平成23年
3月末</c:v>
                </c:pt>
                <c:pt idx="2">
                  <c:v>平成24年
3月末</c:v>
                </c:pt>
                <c:pt idx="3">
                  <c:v>平成25年
3月末</c:v>
                </c:pt>
                <c:pt idx="4">
                  <c:v>平成26年
3月末</c:v>
                </c:pt>
                <c:pt idx="5">
                  <c:v>平成27年
3月末</c:v>
                </c:pt>
                <c:pt idx="6">
                  <c:v>平成28年
3月末</c:v>
                </c:pt>
                <c:pt idx="7">
                  <c:v>平成29年
3月末時点</c:v>
                </c:pt>
                <c:pt idx="8">
                  <c:v>平成30年
1月末時点</c:v>
                </c:pt>
              </c:strCache>
            </c:strRef>
          </c:cat>
          <c:val>
            <c:numRef>
              <c:f>'[P2_要介護・要支援認定者数、要介護・要支援認定率の推移_時系列.xlsx]表'!$E$33:$M$33</c:f>
              <c:numCache>
                <c:formatCode>#,##0.0;[Red]#,##0.0</c:formatCode>
                <c:ptCount val="9"/>
                <c:pt idx="0">
                  <c:v>-191</c:v>
                </c:pt>
                <c:pt idx="1">
                  <c:v>-292</c:v>
                </c:pt>
                <c:pt idx="2">
                  <c:v>-291</c:v>
                </c:pt>
                <c:pt idx="3">
                  <c:v>-277</c:v>
                </c:pt>
                <c:pt idx="4">
                  <c:v>-266</c:v>
                </c:pt>
                <c:pt idx="5">
                  <c:v>-293</c:v>
                </c:pt>
                <c:pt idx="6">
                  <c:v>-263</c:v>
                </c:pt>
                <c:pt idx="7">
                  <c:v>-312</c:v>
                </c:pt>
                <c:pt idx="8">
                  <c:v>-343</c:v>
                </c:pt>
              </c:numCache>
            </c:numRef>
          </c:val>
        </c:ser>
        <c:ser>
          <c:idx val="2"/>
          <c:order val="3"/>
          <c:tx>
            <c:strRef>
              <c:f>'[P2_要介護・要支援認定者数、要介護・要支援認定率の推移_時系列.xlsx]表'!$C$7</c:f>
              <c:strCache>
                <c:ptCount val="1"/>
                <c:pt idx="0">
                  <c:v>認定者数（要介護１）</c:v>
                </c:pt>
              </c:strCache>
            </c:strRef>
          </c:tx>
          <c:spPr>
            <a:solidFill>
              <a:srgbClr val="A8CFF7"/>
            </a:solidFill>
            <a:ln>
              <a:solidFill>
                <a:schemeClr val="bg1"/>
              </a:solidFill>
            </a:ln>
          </c:spPr>
          <c:invertIfNegative val="0"/>
          <c:cat>
            <c:strRef>
              <c:f>'[P2_要介護・要支援認定者数、要介護・要支援認定率の推移_時系列.xlsx]表'!$E$2:$M$2</c:f>
              <c:strCache>
                <c:ptCount val="9"/>
                <c:pt idx="0">
                  <c:v>平成22年
3月末</c:v>
                </c:pt>
                <c:pt idx="1">
                  <c:v>平成23年
3月末</c:v>
                </c:pt>
                <c:pt idx="2">
                  <c:v>平成24年
3月末</c:v>
                </c:pt>
                <c:pt idx="3">
                  <c:v>平成25年
3月末</c:v>
                </c:pt>
                <c:pt idx="4">
                  <c:v>平成26年
3月末</c:v>
                </c:pt>
                <c:pt idx="5">
                  <c:v>平成27年
3月末</c:v>
                </c:pt>
                <c:pt idx="6">
                  <c:v>平成28年
3月末</c:v>
                </c:pt>
                <c:pt idx="7">
                  <c:v>平成29年
3月末時点</c:v>
                </c:pt>
                <c:pt idx="8">
                  <c:v>平成30年
1月末時点</c:v>
                </c:pt>
              </c:strCache>
            </c:strRef>
          </c:cat>
          <c:val>
            <c:numRef>
              <c:f>'[P2_要介護・要支援認定者数、要介護・要支援認定率の推移_時系列.xlsx]表'!$E$7:$M$7</c:f>
              <c:numCache>
                <c:formatCode>#,##0_);[Red]\(#,##0\)</c:formatCode>
                <c:ptCount val="9"/>
                <c:pt idx="0">
                  <c:v>208</c:v>
                </c:pt>
                <c:pt idx="1">
                  <c:v>240</c:v>
                </c:pt>
                <c:pt idx="2">
                  <c:v>268</c:v>
                </c:pt>
                <c:pt idx="3">
                  <c:v>287</c:v>
                </c:pt>
                <c:pt idx="4">
                  <c:v>392</c:v>
                </c:pt>
                <c:pt idx="5">
                  <c:v>400</c:v>
                </c:pt>
                <c:pt idx="6">
                  <c:v>444</c:v>
                </c:pt>
                <c:pt idx="7">
                  <c:v>485</c:v>
                </c:pt>
                <c:pt idx="8">
                  <c:v>566</c:v>
                </c:pt>
              </c:numCache>
            </c:numRef>
          </c:val>
        </c:ser>
        <c:ser>
          <c:idx val="3"/>
          <c:order val="4"/>
          <c:tx>
            <c:strRef>
              <c:f>'[P2_要介護・要支援認定者数、要介護・要支援認定率の推移_時系列.xlsx]表'!$C$8</c:f>
              <c:strCache>
                <c:ptCount val="1"/>
                <c:pt idx="0">
                  <c:v>認定者数（要介護２）</c:v>
                </c:pt>
              </c:strCache>
            </c:strRef>
          </c:tx>
          <c:spPr>
            <a:solidFill>
              <a:srgbClr val="5B93EE"/>
            </a:solidFill>
            <a:ln>
              <a:solidFill>
                <a:schemeClr val="bg1"/>
              </a:solidFill>
            </a:ln>
          </c:spPr>
          <c:invertIfNegative val="0"/>
          <c:cat>
            <c:strRef>
              <c:f>'[P2_要介護・要支援認定者数、要介護・要支援認定率の推移_時系列.xlsx]表'!$E$2:$M$2</c:f>
              <c:strCache>
                <c:ptCount val="9"/>
                <c:pt idx="0">
                  <c:v>平成22年
3月末</c:v>
                </c:pt>
                <c:pt idx="1">
                  <c:v>平成23年
3月末</c:v>
                </c:pt>
                <c:pt idx="2">
                  <c:v>平成24年
3月末</c:v>
                </c:pt>
                <c:pt idx="3">
                  <c:v>平成25年
3月末</c:v>
                </c:pt>
                <c:pt idx="4">
                  <c:v>平成26年
3月末</c:v>
                </c:pt>
                <c:pt idx="5">
                  <c:v>平成27年
3月末</c:v>
                </c:pt>
                <c:pt idx="6">
                  <c:v>平成28年
3月末</c:v>
                </c:pt>
                <c:pt idx="7">
                  <c:v>平成29年
3月末時点</c:v>
                </c:pt>
                <c:pt idx="8">
                  <c:v>平成30年
1月末時点</c:v>
                </c:pt>
              </c:strCache>
            </c:strRef>
          </c:cat>
          <c:val>
            <c:numRef>
              <c:f>'[P2_要介護・要支援認定者数、要介護・要支援認定率の推移_時系列.xlsx]表'!$E$8:$M$8</c:f>
              <c:numCache>
                <c:formatCode>#,##0_);[Red]\(#,##0\)</c:formatCode>
                <c:ptCount val="9"/>
                <c:pt idx="0">
                  <c:v>580</c:v>
                </c:pt>
                <c:pt idx="1">
                  <c:v>588</c:v>
                </c:pt>
                <c:pt idx="2">
                  <c:v>654</c:v>
                </c:pt>
                <c:pt idx="3">
                  <c:v>732</c:v>
                </c:pt>
                <c:pt idx="4">
                  <c:v>802</c:v>
                </c:pt>
                <c:pt idx="5">
                  <c:v>841</c:v>
                </c:pt>
                <c:pt idx="6">
                  <c:v>962</c:v>
                </c:pt>
                <c:pt idx="7">
                  <c:v>953</c:v>
                </c:pt>
                <c:pt idx="8">
                  <c:v>916</c:v>
                </c:pt>
              </c:numCache>
            </c:numRef>
          </c:val>
        </c:ser>
        <c:ser>
          <c:idx val="4"/>
          <c:order val="5"/>
          <c:tx>
            <c:strRef>
              <c:f>'[P2_要介護・要支援認定者数、要介護・要支援認定率の推移_時系列.xlsx]表'!$C$9</c:f>
              <c:strCache>
                <c:ptCount val="1"/>
                <c:pt idx="0">
                  <c:v>認定者数（要介護３）</c:v>
                </c:pt>
              </c:strCache>
            </c:strRef>
          </c:tx>
          <c:spPr>
            <a:solidFill>
              <a:srgbClr val="E798BF"/>
            </a:solidFill>
            <a:ln>
              <a:solidFill>
                <a:schemeClr val="bg1"/>
              </a:solidFill>
            </a:ln>
          </c:spPr>
          <c:invertIfNegative val="0"/>
          <c:cat>
            <c:strRef>
              <c:f>'[P2_要介護・要支援認定者数、要介護・要支援認定率の推移_時系列.xlsx]表'!$E$2:$M$2</c:f>
              <c:strCache>
                <c:ptCount val="9"/>
                <c:pt idx="0">
                  <c:v>平成22年
3月末</c:v>
                </c:pt>
                <c:pt idx="1">
                  <c:v>平成23年
3月末</c:v>
                </c:pt>
                <c:pt idx="2">
                  <c:v>平成24年
3月末</c:v>
                </c:pt>
                <c:pt idx="3">
                  <c:v>平成25年
3月末</c:v>
                </c:pt>
                <c:pt idx="4">
                  <c:v>平成26年
3月末</c:v>
                </c:pt>
                <c:pt idx="5">
                  <c:v>平成27年
3月末</c:v>
                </c:pt>
                <c:pt idx="6">
                  <c:v>平成28年
3月末</c:v>
                </c:pt>
                <c:pt idx="7">
                  <c:v>平成29年
3月末時点</c:v>
                </c:pt>
                <c:pt idx="8">
                  <c:v>平成30年
1月末時点</c:v>
                </c:pt>
              </c:strCache>
            </c:strRef>
          </c:cat>
          <c:val>
            <c:numRef>
              <c:f>'[P2_要介護・要支援認定者数、要介護・要支援認定率の推移_時系列.xlsx]表'!$E$9:$M$9</c:f>
              <c:numCache>
                <c:formatCode>#,##0_);[Red]\(#,##0\)</c:formatCode>
                <c:ptCount val="9"/>
                <c:pt idx="0">
                  <c:v>360</c:v>
                </c:pt>
                <c:pt idx="1">
                  <c:v>373</c:v>
                </c:pt>
                <c:pt idx="2">
                  <c:v>368</c:v>
                </c:pt>
                <c:pt idx="3">
                  <c:v>403</c:v>
                </c:pt>
                <c:pt idx="4">
                  <c:v>424</c:v>
                </c:pt>
                <c:pt idx="5">
                  <c:v>408</c:v>
                </c:pt>
                <c:pt idx="6">
                  <c:v>422</c:v>
                </c:pt>
                <c:pt idx="7">
                  <c:v>462</c:v>
                </c:pt>
                <c:pt idx="8">
                  <c:v>431</c:v>
                </c:pt>
              </c:numCache>
            </c:numRef>
          </c:val>
        </c:ser>
        <c:ser>
          <c:idx val="5"/>
          <c:order val="6"/>
          <c:tx>
            <c:strRef>
              <c:f>'[P2_要介護・要支援認定者数、要介護・要支援認定率の推移_時系列.xlsx]表'!$C$10</c:f>
              <c:strCache>
                <c:ptCount val="1"/>
                <c:pt idx="0">
                  <c:v>認定者数（要介護４）</c:v>
                </c:pt>
              </c:strCache>
            </c:strRef>
          </c:tx>
          <c:spPr>
            <a:solidFill>
              <a:srgbClr val="D3418A"/>
            </a:solidFill>
            <a:ln>
              <a:solidFill>
                <a:schemeClr val="bg1"/>
              </a:solidFill>
            </a:ln>
          </c:spPr>
          <c:invertIfNegative val="0"/>
          <c:cat>
            <c:strRef>
              <c:f>'[P2_要介護・要支援認定者数、要介護・要支援認定率の推移_時系列.xlsx]表'!$E$2:$M$2</c:f>
              <c:strCache>
                <c:ptCount val="9"/>
                <c:pt idx="0">
                  <c:v>平成22年
3月末</c:v>
                </c:pt>
                <c:pt idx="1">
                  <c:v>平成23年
3月末</c:v>
                </c:pt>
                <c:pt idx="2">
                  <c:v>平成24年
3月末</c:v>
                </c:pt>
                <c:pt idx="3">
                  <c:v>平成25年
3月末</c:v>
                </c:pt>
                <c:pt idx="4">
                  <c:v>平成26年
3月末</c:v>
                </c:pt>
                <c:pt idx="5">
                  <c:v>平成27年
3月末</c:v>
                </c:pt>
                <c:pt idx="6">
                  <c:v>平成28年
3月末</c:v>
                </c:pt>
                <c:pt idx="7">
                  <c:v>平成29年
3月末時点</c:v>
                </c:pt>
                <c:pt idx="8">
                  <c:v>平成30年
1月末時点</c:v>
                </c:pt>
              </c:strCache>
            </c:strRef>
          </c:cat>
          <c:val>
            <c:numRef>
              <c:f>'[P2_要介護・要支援認定者数、要介護・要支援認定率の推移_時系列.xlsx]表'!$E$10:$M$10</c:f>
              <c:numCache>
                <c:formatCode>#,##0_);[Red]\(#,##0\)</c:formatCode>
                <c:ptCount val="9"/>
                <c:pt idx="0">
                  <c:v>298</c:v>
                </c:pt>
                <c:pt idx="1">
                  <c:v>267</c:v>
                </c:pt>
                <c:pt idx="2">
                  <c:v>278</c:v>
                </c:pt>
                <c:pt idx="3">
                  <c:v>317</c:v>
                </c:pt>
                <c:pt idx="4">
                  <c:v>314</c:v>
                </c:pt>
                <c:pt idx="5">
                  <c:v>321</c:v>
                </c:pt>
                <c:pt idx="6">
                  <c:v>327</c:v>
                </c:pt>
                <c:pt idx="7">
                  <c:v>328</c:v>
                </c:pt>
                <c:pt idx="8">
                  <c:v>308</c:v>
                </c:pt>
              </c:numCache>
            </c:numRef>
          </c:val>
        </c:ser>
        <c:ser>
          <c:idx val="6"/>
          <c:order val="7"/>
          <c:tx>
            <c:strRef>
              <c:f>'[P2_要介護・要支援認定者数、要介護・要支援認定率の推移_時系列.xlsx]表'!$C$11</c:f>
              <c:strCache>
                <c:ptCount val="1"/>
                <c:pt idx="0">
                  <c:v>認定者数（要介護５）</c:v>
                </c:pt>
              </c:strCache>
            </c:strRef>
          </c:tx>
          <c:spPr>
            <a:solidFill>
              <a:srgbClr val="9E165A"/>
            </a:solidFill>
            <a:ln>
              <a:solidFill>
                <a:schemeClr val="bg1"/>
              </a:solidFill>
            </a:ln>
          </c:spPr>
          <c:invertIfNegative val="0"/>
          <c:cat>
            <c:strRef>
              <c:f>'[P2_要介護・要支援認定者数、要介護・要支援認定率の推移_時系列.xlsx]表'!$E$2:$M$2</c:f>
              <c:strCache>
                <c:ptCount val="9"/>
                <c:pt idx="0">
                  <c:v>平成22年
3月末</c:v>
                </c:pt>
                <c:pt idx="1">
                  <c:v>平成23年
3月末</c:v>
                </c:pt>
                <c:pt idx="2">
                  <c:v>平成24年
3月末</c:v>
                </c:pt>
                <c:pt idx="3">
                  <c:v>平成25年
3月末</c:v>
                </c:pt>
                <c:pt idx="4">
                  <c:v>平成26年
3月末</c:v>
                </c:pt>
                <c:pt idx="5">
                  <c:v>平成27年
3月末</c:v>
                </c:pt>
                <c:pt idx="6">
                  <c:v>平成28年
3月末</c:v>
                </c:pt>
                <c:pt idx="7">
                  <c:v>平成29年
3月末時点</c:v>
                </c:pt>
                <c:pt idx="8">
                  <c:v>平成30年
1月末時点</c:v>
                </c:pt>
              </c:strCache>
            </c:strRef>
          </c:cat>
          <c:val>
            <c:numRef>
              <c:f>'[P2_要介護・要支援認定者数、要介護・要支援認定率の推移_時系列.xlsx]表'!$E$11:$M$11</c:f>
              <c:numCache>
                <c:formatCode>#,##0_);[Red]\(#,##0\)</c:formatCode>
                <c:ptCount val="9"/>
                <c:pt idx="0">
                  <c:v>223</c:v>
                </c:pt>
                <c:pt idx="1">
                  <c:v>219</c:v>
                </c:pt>
                <c:pt idx="2">
                  <c:v>252</c:v>
                </c:pt>
                <c:pt idx="3">
                  <c:v>245</c:v>
                </c:pt>
                <c:pt idx="4">
                  <c:v>260</c:v>
                </c:pt>
                <c:pt idx="5">
                  <c:v>275</c:v>
                </c:pt>
                <c:pt idx="6">
                  <c:v>258</c:v>
                </c:pt>
                <c:pt idx="7">
                  <c:v>262</c:v>
                </c:pt>
                <c:pt idx="8">
                  <c:v>233</c:v>
                </c:pt>
              </c:numCache>
            </c:numRef>
          </c:val>
        </c:ser>
        <c:dLbls>
          <c:showLegendKey val="0"/>
          <c:showVal val="0"/>
          <c:showCatName val="0"/>
          <c:showSerName val="0"/>
          <c:showPercent val="0"/>
          <c:showBubbleSize val="0"/>
        </c:dLbls>
        <c:gapWidth val="150"/>
        <c:overlap val="100"/>
        <c:axId val="136079616"/>
        <c:axId val="136081792"/>
      </c:barChart>
      <c:lineChart>
        <c:grouping val="standard"/>
        <c:varyColors val="0"/>
        <c:ser>
          <c:idx val="7"/>
          <c:order val="8"/>
          <c:tx>
            <c:strRef>
              <c:f>'[P2_要介護・要支援認定者数、要介護・要支援認定率の推移_時系列.xlsx]表'!$B$12</c:f>
              <c:strCache>
                <c:ptCount val="1"/>
                <c:pt idx="0">
                  <c:v>認定率</c:v>
                </c:pt>
              </c:strCache>
            </c:strRef>
          </c:tx>
          <c:spPr>
            <a:ln>
              <a:solidFill>
                <a:srgbClr val="3333CC"/>
              </a:solidFill>
            </a:ln>
          </c:spPr>
          <c:marker>
            <c:symbol val="diamond"/>
            <c:size val="6"/>
            <c:spPr>
              <a:solidFill>
                <a:srgbClr val="3333CC"/>
              </a:solidFill>
              <a:ln>
                <a:solidFill>
                  <a:srgbClr val="3333CC"/>
                </a:solidFill>
              </a:ln>
            </c:spPr>
          </c:marker>
          <c:val>
            <c:numRef>
              <c:f>'[P2_要介護・要支援認定者数、要介護・要支援認定率の推移_時系列.xlsx]表'!$E$12:$M$12</c:f>
              <c:numCache>
                <c:formatCode>#,##0.0_ </c:formatCode>
                <c:ptCount val="9"/>
                <c:pt idx="0">
                  <c:v>16.5</c:v>
                </c:pt>
                <c:pt idx="1">
                  <c:v>16.899999999999999</c:v>
                </c:pt>
                <c:pt idx="2">
                  <c:v>17.399999999999999</c:v>
                </c:pt>
                <c:pt idx="3">
                  <c:v>18.399999999999999</c:v>
                </c:pt>
                <c:pt idx="4">
                  <c:v>19</c:v>
                </c:pt>
                <c:pt idx="5">
                  <c:v>18.899999999999999</c:v>
                </c:pt>
                <c:pt idx="6">
                  <c:v>19.5</c:v>
                </c:pt>
                <c:pt idx="7">
                  <c:v>19.8</c:v>
                </c:pt>
                <c:pt idx="8">
                  <c:v>18.899999999999999</c:v>
                </c:pt>
              </c:numCache>
            </c:numRef>
          </c:val>
          <c:smooth val="0"/>
        </c:ser>
        <c:dLbls>
          <c:showLegendKey val="0"/>
          <c:showVal val="0"/>
          <c:showCatName val="0"/>
          <c:showSerName val="0"/>
          <c:showPercent val="0"/>
          <c:showBubbleSize val="0"/>
        </c:dLbls>
        <c:marker val="1"/>
        <c:smooth val="0"/>
        <c:axId val="136094080"/>
        <c:axId val="136083712"/>
      </c:lineChart>
      <c:catAx>
        <c:axId val="136079616"/>
        <c:scaling>
          <c:orientation val="minMax"/>
        </c:scaling>
        <c:delete val="0"/>
        <c:axPos val="t"/>
        <c:numFmt formatCode="General" sourceLinked="1"/>
        <c:majorTickMark val="out"/>
        <c:minorTickMark val="none"/>
        <c:tickLblPos val="low"/>
        <c:spPr>
          <a:ln>
            <a:noFill/>
            <a:prstDash val="sysDot"/>
          </a:ln>
        </c:spPr>
        <c:txPr>
          <a:bodyPr rot="0" vert="horz"/>
          <a:lstStyle/>
          <a:p>
            <a:pPr>
              <a:defRPr/>
            </a:pPr>
            <a:endParaRPr lang="ja-JP"/>
          </a:p>
        </c:txPr>
        <c:crossAx val="136081792"/>
        <c:crosses val="max"/>
        <c:auto val="1"/>
        <c:lblAlgn val="ctr"/>
        <c:lblOffset val="100"/>
        <c:noMultiLvlLbl val="0"/>
      </c:catAx>
      <c:valAx>
        <c:axId val="136081792"/>
        <c:scaling>
          <c:orientation val="minMax"/>
        </c:scaling>
        <c:delete val="0"/>
        <c:axPos val="l"/>
        <c:majorGridlines/>
        <c:title>
          <c:tx>
            <c:strRef>
              <c:f>'[P2_要介護・要支援認定者数、要介護・要支援認定率の推移_時系列.xlsx]設定'!$D$3</c:f>
              <c:strCache>
                <c:ptCount val="1"/>
                <c:pt idx="0">
                  <c:v>認定者数(人)</c:v>
                </c:pt>
              </c:strCache>
            </c:strRef>
          </c:tx>
          <c:layout/>
          <c:overlay val="0"/>
          <c:txPr>
            <a:bodyPr rot="-5400000" vert="horz"/>
            <a:lstStyle/>
            <a:p>
              <a:pPr>
                <a:defRPr/>
              </a:pPr>
              <a:endParaRPr lang="ja-JP"/>
            </a:p>
          </c:txPr>
        </c:title>
        <c:numFmt formatCode="#,##0_);#,##0" sourceLinked="0"/>
        <c:majorTickMark val="out"/>
        <c:minorTickMark val="none"/>
        <c:tickLblPos val="nextTo"/>
        <c:crossAx val="136079616"/>
        <c:crosses val="autoZero"/>
        <c:crossBetween val="between"/>
      </c:valAx>
      <c:valAx>
        <c:axId val="136083712"/>
        <c:scaling>
          <c:orientation val="minMax"/>
        </c:scaling>
        <c:delete val="0"/>
        <c:axPos val="r"/>
        <c:title>
          <c:tx>
            <c:strRef>
              <c:f>'[P2_要介護・要支援認定者数、要介護・要支援認定率の推移_時系列.xlsx]設定'!$D$4</c:f>
              <c:strCache>
                <c:ptCount val="1"/>
                <c:pt idx="0">
                  <c:v>認定率(%)</c:v>
                </c:pt>
              </c:strCache>
            </c:strRef>
          </c:tx>
          <c:layout/>
          <c:overlay val="0"/>
          <c:txPr>
            <a:bodyPr rot="-5400000" vert="horz"/>
            <a:lstStyle/>
            <a:p>
              <a:pPr>
                <a:defRPr/>
              </a:pPr>
              <a:endParaRPr lang="ja-JP"/>
            </a:p>
          </c:txPr>
        </c:title>
        <c:numFmt formatCode="#,##0.0_ " sourceLinked="1"/>
        <c:majorTickMark val="out"/>
        <c:minorTickMark val="none"/>
        <c:tickLblPos val="nextTo"/>
        <c:crossAx val="136094080"/>
        <c:crosses val="max"/>
        <c:crossBetween val="between"/>
      </c:valAx>
      <c:catAx>
        <c:axId val="136094080"/>
        <c:scaling>
          <c:orientation val="minMax"/>
        </c:scaling>
        <c:delete val="1"/>
        <c:axPos val="b"/>
        <c:majorTickMark val="out"/>
        <c:minorTickMark val="none"/>
        <c:tickLblPos val="nextTo"/>
        <c:crossAx val="136083712"/>
        <c:crosses val="autoZero"/>
        <c:auto val="1"/>
        <c:lblAlgn val="ctr"/>
        <c:lblOffset val="100"/>
        <c:noMultiLvlLbl val="0"/>
      </c:catAx>
    </c:plotArea>
    <c:legend>
      <c:legendPos val="r"/>
      <c:layout>
        <c:manualLayout>
          <c:xMode val="edge"/>
          <c:yMode val="edge"/>
          <c:x val="0.75097322117188259"/>
          <c:y val="0.3599644500189077"/>
          <c:w val="0.19468620110195456"/>
          <c:h val="0.44159566561264968"/>
        </c:manualLayout>
      </c:layout>
      <c:overlay val="1"/>
    </c:legend>
    <c:plotVisOnly val="0"/>
    <c:dispBlanksAs val="gap"/>
    <c:showDLblsOverMax val="0"/>
  </c:chart>
  <c:spPr>
    <a:noFill/>
  </c:spPr>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1712644021141125"/>
          <c:y val="9.4040867002858033E-2"/>
          <c:w val="0.72964914603715736"/>
          <c:h val="0.70115269550325487"/>
        </c:manualLayout>
      </c:layout>
      <c:barChart>
        <c:barDir val="bar"/>
        <c:grouping val="stacked"/>
        <c:varyColors val="0"/>
        <c:ser>
          <c:idx val="0"/>
          <c:order val="0"/>
          <c:tx>
            <c:strRef>
              <c:f>Sheet2!$C$15</c:f>
              <c:strCache>
                <c:ptCount val="1"/>
                <c:pt idx="0">
                  <c:v>非該当</c:v>
                </c:pt>
              </c:strCache>
            </c:strRef>
          </c:tx>
          <c:invertIfNegative val="0"/>
          <c:cat>
            <c:multiLvlStrRef>
              <c:f>Sheet2!$A$16:$B$21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Sheet2!$C$16:$C$21</c:f>
              <c:numCache>
                <c:formatCode>0.0%</c:formatCode>
                <c:ptCount val="6"/>
                <c:pt idx="0">
                  <c:v>9.7744360902255641E-3</c:v>
                </c:pt>
                <c:pt idx="1">
                  <c:v>1.6509433962264151E-2</c:v>
                </c:pt>
                <c:pt idx="2">
                  <c:v>7.0699135899450118E-3</c:v>
                </c:pt>
                <c:pt idx="3">
                  <c:v>5.9031877213695395E-3</c:v>
                </c:pt>
                <c:pt idx="4">
                  <c:v>1.0344827586206896E-2</c:v>
                </c:pt>
                <c:pt idx="5">
                  <c:v>0</c:v>
                </c:pt>
              </c:numCache>
            </c:numRef>
          </c:val>
        </c:ser>
        <c:ser>
          <c:idx val="1"/>
          <c:order val="1"/>
          <c:tx>
            <c:strRef>
              <c:f>Sheet2!$D$15</c:f>
              <c:strCache>
                <c:ptCount val="1"/>
                <c:pt idx="0">
                  <c:v>要支援１</c:v>
                </c:pt>
              </c:strCache>
            </c:strRef>
          </c:tx>
          <c:invertIfNegative val="0"/>
          <c:cat>
            <c:multiLvlStrRef>
              <c:f>Sheet2!$A$16:$B$21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Sheet2!$D$16:$D$21</c:f>
              <c:numCache>
                <c:formatCode>0.0%</c:formatCode>
                <c:ptCount val="6"/>
                <c:pt idx="0">
                  <c:v>0.11804511278195488</c:v>
                </c:pt>
                <c:pt idx="1">
                  <c:v>0.15330188679245282</c:v>
                </c:pt>
                <c:pt idx="2">
                  <c:v>0.21209740769835037</c:v>
                </c:pt>
                <c:pt idx="3">
                  <c:v>0.22195985832349469</c:v>
                </c:pt>
                <c:pt idx="4">
                  <c:v>0.25948275862068965</c:v>
                </c:pt>
                <c:pt idx="5">
                  <c:v>0.23711340206185566</c:v>
                </c:pt>
              </c:numCache>
            </c:numRef>
          </c:val>
        </c:ser>
        <c:ser>
          <c:idx val="2"/>
          <c:order val="2"/>
          <c:tx>
            <c:strRef>
              <c:f>Sheet2!$E$15</c:f>
              <c:strCache>
                <c:ptCount val="1"/>
                <c:pt idx="0">
                  <c:v>要支援2</c:v>
                </c:pt>
              </c:strCache>
            </c:strRef>
          </c:tx>
          <c:invertIfNegative val="0"/>
          <c:cat>
            <c:multiLvlStrRef>
              <c:f>Sheet2!$A$16:$B$21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Sheet2!$E$16:$E$21</c:f>
              <c:numCache>
                <c:formatCode>0.0%</c:formatCode>
                <c:ptCount val="6"/>
                <c:pt idx="0">
                  <c:v>0.15939849624060151</c:v>
                </c:pt>
                <c:pt idx="1">
                  <c:v>0.14033018867924529</c:v>
                </c:pt>
                <c:pt idx="2">
                  <c:v>0.16182246661429694</c:v>
                </c:pt>
                <c:pt idx="3">
                  <c:v>0.13577331759149941</c:v>
                </c:pt>
                <c:pt idx="4">
                  <c:v>0.21120689655172414</c:v>
                </c:pt>
                <c:pt idx="5">
                  <c:v>0.18556701030927836</c:v>
                </c:pt>
              </c:numCache>
            </c:numRef>
          </c:val>
        </c:ser>
        <c:ser>
          <c:idx val="3"/>
          <c:order val="3"/>
          <c:tx>
            <c:strRef>
              <c:f>Sheet2!$F$15</c:f>
              <c:strCache>
                <c:ptCount val="1"/>
                <c:pt idx="0">
                  <c:v>要介護1</c:v>
                </c:pt>
              </c:strCache>
            </c:strRef>
          </c:tx>
          <c:invertIfNegative val="0"/>
          <c:cat>
            <c:multiLvlStrRef>
              <c:f>Sheet2!$A$16:$B$21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Sheet2!$F$16:$F$21</c:f>
              <c:numCache>
                <c:formatCode>0.0%</c:formatCode>
                <c:ptCount val="6"/>
                <c:pt idx="0">
                  <c:v>0.20977443609022556</c:v>
                </c:pt>
                <c:pt idx="1">
                  <c:v>0.25</c:v>
                </c:pt>
                <c:pt idx="2">
                  <c:v>0.21877454831107621</c:v>
                </c:pt>
                <c:pt idx="3">
                  <c:v>0.21841794569067297</c:v>
                </c:pt>
                <c:pt idx="4">
                  <c:v>0.16810344827586207</c:v>
                </c:pt>
                <c:pt idx="5">
                  <c:v>0.18298969072164947</c:v>
                </c:pt>
              </c:numCache>
            </c:numRef>
          </c:val>
        </c:ser>
        <c:ser>
          <c:idx val="4"/>
          <c:order val="4"/>
          <c:tx>
            <c:strRef>
              <c:f>Sheet2!$G$15</c:f>
              <c:strCache>
                <c:ptCount val="1"/>
                <c:pt idx="0">
                  <c:v>要介護2</c:v>
                </c:pt>
              </c:strCache>
            </c:strRef>
          </c:tx>
          <c:invertIfNegative val="0"/>
          <c:cat>
            <c:multiLvlStrRef>
              <c:f>Sheet2!$A$16:$B$21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Sheet2!$G$16:$G$21</c:f>
              <c:numCache>
                <c:formatCode>0.0%</c:formatCode>
                <c:ptCount val="6"/>
                <c:pt idx="0">
                  <c:v>0.22255639097744362</c:v>
                </c:pt>
                <c:pt idx="1">
                  <c:v>0.16391509433962265</c:v>
                </c:pt>
                <c:pt idx="2">
                  <c:v>0.13786331500392773</c:v>
                </c:pt>
                <c:pt idx="3">
                  <c:v>0.14757969303423848</c:v>
                </c:pt>
                <c:pt idx="4">
                  <c:v>0.13793103448275862</c:v>
                </c:pt>
                <c:pt idx="5">
                  <c:v>0.16752577319587628</c:v>
                </c:pt>
              </c:numCache>
            </c:numRef>
          </c:val>
        </c:ser>
        <c:ser>
          <c:idx val="5"/>
          <c:order val="5"/>
          <c:tx>
            <c:strRef>
              <c:f>Sheet2!$H$15</c:f>
              <c:strCache>
                <c:ptCount val="1"/>
                <c:pt idx="0">
                  <c:v>要介護3</c:v>
                </c:pt>
              </c:strCache>
            </c:strRef>
          </c:tx>
          <c:invertIfNegative val="0"/>
          <c:cat>
            <c:multiLvlStrRef>
              <c:f>Sheet2!$A$16:$B$21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Sheet2!$H$16:$H$21</c:f>
              <c:numCache>
                <c:formatCode>0.0%</c:formatCode>
                <c:ptCount val="6"/>
                <c:pt idx="0">
                  <c:v>0.11654135338345864</c:v>
                </c:pt>
                <c:pt idx="1">
                  <c:v>0.10613207547169812</c:v>
                </c:pt>
                <c:pt idx="2">
                  <c:v>9.9764336213668495E-2</c:v>
                </c:pt>
                <c:pt idx="3">
                  <c:v>9.5631641086186547E-2</c:v>
                </c:pt>
                <c:pt idx="4">
                  <c:v>7.4137931034482754E-2</c:v>
                </c:pt>
                <c:pt idx="5">
                  <c:v>8.7628865979381437E-2</c:v>
                </c:pt>
              </c:numCache>
            </c:numRef>
          </c:val>
        </c:ser>
        <c:ser>
          <c:idx val="6"/>
          <c:order val="6"/>
          <c:tx>
            <c:strRef>
              <c:f>Sheet2!$I$15</c:f>
              <c:strCache>
                <c:ptCount val="1"/>
                <c:pt idx="0">
                  <c:v>要介護4</c:v>
                </c:pt>
              </c:strCache>
            </c:strRef>
          </c:tx>
          <c:invertIfNegative val="0"/>
          <c:cat>
            <c:multiLvlStrRef>
              <c:f>Sheet2!$A$16:$B$21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Sheet2!$I$16:$I$21</c:f>
              <c:numCache>
                <c:formatCode>0.0%</c:formatCode>
                <c:ptCount val="6"/>
                <c:pt idx="0">
                  <c:v>9.1729323308270674E-2</c:v>
                </c:pt>
                <c:pt idx="1">
                  <c:v>9.5518867924528308E-2</c:v>
                </c:pt>
                <c:pt idx="2">
                  <c:v>8.6017282010997648E-2</c:v>
                </c:pt>
                <c:pt idx="3">
                  <c:v>8.6186540731995276E-2</c:v>
                </c:pt>
                <c:pt idx="4">
                  <c:v>7.6724137931034483E-2</c:v>
                </c:pt>
                <c:pt idx="5">
                  <c:v>0.1056701030927835</c:v>
                </c:pt>
              </c:numCache>
            </c:numRef>
          </c:val>
        </c:ser>
        <c:ser>
          <c:idx val="7"/>
          <c:order val="7"/>
          <c:tx>
            <c:strRef>
              <c:f>Sheet2!$J$15</c:f>
              <c:strCache>
                <c:ptCount val="1"/>
                <c:pt idx="0">
                  <c:v>要介護5</c:v>
                </c:pt>
              </c:strCache>
            </c:strRef>
          </c:tx>
          <c:invertIfNegative val="0"/>
          <c:cat>
            <c:multiLvlStrRef>
              <c:f>Sheet2!$A$16:$B$21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Sheet2!$J$16:$J$21</c:f>
              <c:numCache>
                <c:formatCode>0.0%</c:formatCode>
                <c:ptCount val="6"/>
                <c:pt idx="0">
                  <c:v>7.2180451127819553E-2</c:v>
                </c:pt>
                <c:pt idx="1">
                  <c:v>7.4292452830188677E-2</c:v>
                </c:pt>
                <c:pt idx="2">
                  <c:v>7.659073055773763E-2</c:v>
                </c:pt>
                <c:pt idx="3">
                  <c:v>8.8547815820543094E-2</c:v>
                </c:pt>
                <c:pt idx="4">
                  <c:v>6.2068965517241378E-2</c:v>
                </c:pt>
                <c:pt idx="5">
                  <c:v>3.3505154639175257E-2</c:v>
                </c:pt>
              </c:numCache>
            </c:numRef>
          </c:val>
        </c:ser>
        <c:dLbls>
          <c:showLegendKey val="0"/>
          <c:showVal val="1"/>
          <c:showCatName val="0"/>
          <c:showSerName val="0"/>
          <c:showPercent val="0"/>
          <c:showBubbleSize val="0"/>
        </c:dLbls>
        <c:gapWidth val="75"/>
        <c:overlap val="100"/>
        <c:axId val="151815680"/>
        <c:axId val="151817216"/>
      </c:barChart>
      <c:catAx>
        <c:axId val="151815680"/>
        <c:scaling>
          <c:orientation val="maxMin"/>
        </c:scaling>
        <c:delete val="0"/>
        <c:axPos val="l"/>
        <c:majorTickMark val="none"/>
        <c:minorTickMark val="none"/>
        <c:tickLblPos val="nextTo"/>
        <c:txPr>
          <a:bodyPr rot="0" vert="horz"/>
          <a:lstStyle/>
          <a:p>
            <a:pPr>
              <a:defRPr/>
            </a:pPr>
            <a:endParaRPr lang="ja-JP"/>
          </a:p>
        </c:txPr>
        <c:crossAx val="151817216"/>
        <c:crosses val="autoZero"/>
        <c:auto val="1"/>
        <c:lblAlgn val="ctr"/>
        <c:lblOffset val="100"/>
        <c:noMultiLvlLbl val="0"/>
      </c:catAx>
      <c:valAx>
        <c:axId val="151817216"/>
        <c:scaling>
          <c:orientation val="minMax"/>
          <c:max val="1"/>
        </c:scaling>
        <c:delete val="0"/>
        <c:axPos val="t"/>
        <c:numFmt formatCode="0.0%" sourceLinked="1"/>
        <c:majorTickMark val="none"/>
        <c:minorTickMark val="none"/>
        <c:tickLblPos val="nextTo"/>
        <c:crossAx val="151815680"/>
        <c:crosses val="autoZero"/>
        <c:crossBetween val="between"/>
        <c:minorUnit val="2.0000000000000004E-2"/>
      </c:valAx>
    </c:plotArea>
    <c:legend>
      <c:legendPos val="b"/>
      <c:layout/>
      <c:overlay val="0"/>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bar"/>
        <c:grouping val="percentStacked"/>
        <c:varyColors val="0"/>
        <c:ser>
          <c:idx val="0"/>
          <c:order val="0"/>
          <c:tx>
            <c:strRef>
              <c:f>Sheet3!$C$25</c:f>
              <c:strCache>
                <c:ptCount val="1"/>
                <c:pt idx="0">
                  <c:v>新規</c:v>
                </c:pt>
              </c:strCache>
            </c:strRef>
          </c:tx>
          <c:invertIfNegative val="0"/>
          <c:cat>
            <c:multiLvlStrRef>
              <c:f>Sheet3!$A$26:$B$31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Sheet3!$C$26:$C$31</c:f>
              <c:numCache>
                <c:formatCode>0.0%</c:formatCode>
                <c:ptCount val="6"/>
                <c:pt idx="0">
                  <c:v>0.23233082706766917</c:v>
                </c:pt>
                <c:pt idx="1">
                  <c:v>0.23494687131050768</c:v>
                </c:pt>
                <c:pt idx="2">
                  <c:v>0.22937941869599371</c:v>
                </c:pt>
                <c:pt idx="3">
                  <c:v>0.24646226415094338</c:v>
                </c:pt>
                <c:pt idx="4">
                  <c:v>0.16896551724137931</c:v>
                </c:pt>
                <c:pt idx="5">
                  <c:v>0.19587628865979381</c:v>
                </c:pt>
              </c:numCache>
            </c:numRef>
          </c:val>
        </c:ser>
        <c:ser>
          <c:idx val="1"/>
          <c:order val="1"/>
          <c:tx>
            <c:strRef>
              <c:f>Sheet3!$D$25</c:f>
              <c:strCache>
                <c:ptCount val="1"/>
                <c:pt idx="0">
                  <c:v>区変</c:v>
                </c:pt>
              </c:strCache>
            </c:strRef>
          </c:tx>
          <c:invertIfNegative val="0"/>
          <c:cat>
            <c:multiLvlStrRef>
              <c:f>Sheet3!$A$26:$B$31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Sheet3!$D$26:$D$31</c:f>
              <c:numCache>
                <c:formatCode>0.0%</c:formatCode>
                <c:ptCount val="6"/>
                <c:pt idx="0">
                  <c:v>0.10300751879699248</c:v>
                </c:pt>
                <c:pt idx="1">
                  <c:v>0.15820543093270367</c:v>
                </c:pt>
                <c:pt idx="2">
                  <c:v>0.11547525530243519</c:v>
                </c:pt>
                <c:pt idx="3">
                  <c:v>0.14504716981132076</c:v>
                </c:pt>
                <c:pt idx="4">
                  <c:v>0.10862068965517241</c:v>
                </c:pt>
                <c:pt idx="5">
                  <c:v>0.16237113402061856</c:v>
                </c:pt>
              </c:numCache>
            </c:numRef>
          </c:val>
        </c:ser>
        <c:ser>
          <c:idx val="2"/>
          <c:order val="2"/>
          <c:tx>
            <c:strRef>
              <c:f>Sheet3!$E$25</c:f>
              <c:strCache>
                <c:ptCount val="1"/>
                <c:pt idx="0">
                  <c:v>更新</c:v>
                </c:pt>
              </c:strCache>
            </c:strRef>
          </c:tx>
          <c:invertIfNegative val="0"/>
          <c:cat>
            <c:multiLvlStrRef>
              <c:f>Sheet3!$A$26:$B$31</c:f>
              <c:multiLvlStrCache>
                <c:ptCount val="6"/>
                <c:lvl>
                  <c:pt idx="0">
                    <c:v>4月～12月</c:v>
                  </c:pt>
                  <c:pt idx="1">
                    <c:v>1月～3月</c:v>
                  </c:pt>
                  <c:pt idx="2">
                    <c:v>4月～12月</c:v>
                  </c:pt>
                  <c:pt idx="3">
                    <c:v>1月～3月</c:v>
                  </c:pt>
                  <c:pt idx="4">
                    <c:v>4月～12月</c:v>
                  </c:pt>
                  <c:pt idx="5">
                    <c:v>1月～3月</c:v>
                  </c:pt>
                </c:lvl>
                <c:lvl>
                  <c:pt idx="0">
                    <c:v>泉南市</c:v>
                  </c:pt>
                  <c:pt idx="2">
                    <c:v>阪南市</c:v>
                  </c:pt>
                  <c:pt idx="4">
                    <c:v>岬町</c:v>
                  </c:pt>
                </c:lvl>
              </c:multiLvlStrCache>
            </c:multiLvlStrRef>
          </c:cat>
          <c:val>
            <c:numRef>
              <c:f>Sheet3!$E$26:$E$31</c:f>
              <c:numCache>
                <c:formatCode>0.0%</c:formatCode>
                <c:ptCount val="6"/>
                <c:pt idx="0">
                  <c:v>0.6646616541353384</c:v>
                </c:pt>
                <c:pt idx="1">
                  <c:v>0.60684769775678871</c:v>
                </c:pt>
                <c:pt idx="2">
                  <c:v>0.65514532600157105</c:v>
                </c:pt>
                <c:pt idx="3">
                  <c:v>0.60849056603773588</c:v>
                </c:pt>
                <c:pt idx="4">
                  <c:v>0.72241379310344822</c:v>
                </c:pt>
                <c:pt idx="5">
                  <c:v>0.64175257731958768</c:v>
                </c:pt>
              </c:numCache>
            </c:numRef>
          </c:val>
        </c:ser>
        <c:dLbls>
          <c:showLegendKey val="0"/>
          <c:showVal val="1"/>
          <c:showCatName val="0"/>
          <c:showSerName val="0"/>
          <c:showPercent val="0"/>
          <c:showBubbleSize val="0"/>
        </c:dLbls>
        <c:gapWidth val="75"/>
        <c:overlap val="100"/>
        <c:axId val="151914368"/>
        <c:axId val="151915904"/>
      </c:barChart>
      <c:catAx>
        <c:axId val="151914368"/>
        <c:scaling>
          <c:orientation val="maxMin"/>
        </c:scaling>
        <c:delete val="0"/>
        <c:axPos val="l"/>
        <c:majorTickMark val="none"/>
        <c:minorTickMark val="none"/>
        <c:tickLblPos val="nextTo"/>
        <c:crossAx val="151915904"/>
        <c:crosses val="autoZero"/>
        <c:auto val="1"/>
        <c:lblAlgn val="ctr"/>
        <c:lblOffset val="100"/>
        <c:noMultiLvlLbl val="0"/>
      </c:catAx>
      <c:valAx>
        <c:axId val="151915904"/>
        <c:scaling>
          <c:orientation val="minMax"/>
        </c:scaling>
        <c:delete val="0"/>
        <c:axPos val="t"/>
        <c:numFmt formatCode="0%" sourceLinked="1"/>
        <c:majorTickMark val="none"/>
        <c:minorTickMark val="none"/>
        <c:tickLblPos val="nextTo"/>
        <c:crossAx val="151914368"/>
        <c:crosses val="autoZero"/>
        <c:crossBetween val="between"/>
      </c:valAx>
    </c:plotArea>
    <c:legend>
      <c:legendPos val="b"/>
      <c:layout/>
      <c:overlay val="0"/>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bar"/>
        <c:grouping val="percentStacked"/>
        <c:varyColors val="0"/>
        <c:ser>
          <c:idx val="0"/>
          <c:order val="0"/>
          <c:tx>
            <c:strRef>
              <c:f>Sheet1!$C$39</c:f>
              <c:strCache>
                <c:ptCount val="1"/>
                <c:pt idx="0">
                  <c:v>直営</c:v>
                </c:pt>
              </c:strCache>
            </c:strRef>
          </c:tx>
          <c:invertIfNegative val="0"/>
          <c:cat>
            <c:multiLvlStrRef>
              <c:f>Sheet1!$A$40:$B$45</c:f>
              <c:multiLvlStrCache>
                <c:ptCount val="6"/>
                <c:lvl>
                  <c:pt idx="0">
                    <c:v>４月～１２月</c:v>
                  </c:pt>
                  <c:pt idx="1">
                    <c:v>１月～３月</c:v>
                  </c:pt>
                  <c:pt idx="2">
                    <c:v>４月～１2月</c:v>
                  </c:pt>
                  <c:pt idx="3">
                    <c:v>１月～3月</c:v>
                  </c:pt>
                  <c:pt idx="4">
                    <c:v>４月～１2月</c:v>
                  </c:pt>
                  <c:pt idx="5">
                    <c:v>１月～3月</c:v>
                  </c:pt>
                </c:lvl>
                <c:lvl>
                  <c:pt idx="0">
                    <c:v>泉南市</c:v>
                  </c:pt>
                  <c:pt idx="2">
                    <c:v>阪南市</c:v>
                  </c:pt>
                  <c:pt idx="4">
                    <c:v>岬町</c:v>
                  </c:pt>
                </c:lvl>
              </c:multiLvlStrCache>
            </c:multiLvlStrRef>
          </c:cat>
          <c:val>
            <c:numRef>
              <c:f>Sheet1!$C$40:$C$45</c:f>
              <c:numCache>
                <c:formatCode>0.0%</c:formatCode>
                <c:ptCount val="6"/>
                <c:pt idx="0">
                  <c:v>0.61570247933884292</c:v>
                </c:pt>
                <c:pt idx="1">
                  <c:v>0.85098039215686272</c:v>
                </c:pt>
                <c:pt idx="2">
                  <c:v>0.92200000000000004</c:v>
                </c:pt>
                <c:pt idx="3">
                  <c:v>0.95699999999999996</c:v>
                </c:pt>
                <c:pt idx="4">
                  <c:v>0.97199999999999998</c:v>
                </c:pt>
                <c:pt idx="5">
                  <c:v>0.99</c:v>
                </c:pt>
              </c:numCache>
            </c:numRef>
          </c:val>
        </c:ser>
        <c:ser>
          <c:idx val="1"/>
          <c:order val="1"/>
          <c:tx>
            <c:strRef>
              <c:f>Sheet1!$D$39</c:f>
              <c:strCache>
                <c:ptCount val="1"/>
                <c:pt idx="0">
                  <c:v>委託</c:v>
                </c:pt>
              </c:strCache>
            </c:strRef>
          </c:tx>
          <c:invertIfNegative val="0"/>
          <c:cat>
            <c:multiLvlStrRef>
              <c:f>Sheet1!$A$40:$B$45</c:f>
              <c:multiLvlStrCache>
                <c:ptCount val="6"/>
                <c:lvl>
                  <c:pt idx="0">
                    <c:v>４月～１２月</c:v>
                  </c:pt>
                  <c:pt idx="1">
                    <c:v>１月～３月</c:v>
                  </c:pt>
                  <c:pt idx="2">
                    <c:v>４月～１2月</c:v>
                  </c:pt>
                  <c:pt idx="3">
                    <c:v>１月～3月</c:v>
                  </c:pt>
                  <c:pt idx="4">
                    <c:v>４月～１2月</c:v>
                  </c:pt>
                  <c:pt idx="5">
                    <c:v>１月～3月</c:v>
                  </c:pt>
                </c:lvl>
                <c:lvl>
                  <c:pt idx="0">
                    <c:v>泉南市</c:v>
                  </c:pt>
                  <c:pt idx="2">
                    <c:v>阪南市</c:v>
                  </c:pt>
                  <c:pt idx="4">
                    <c:v>岬町</c:v>
                  </c:pt>
                </c:lvl>
              </c:multiLvlStrCache>
            </c:multiLvlStrRef>
          </c:cat>
          <c:val>
            <c:numRef>
              <c:f>Sheet1!$D$40:$D$45</c:f>
              <c:numCache>
                <c:formatCode>0.0%</c:formatCode>
                <c:ptCount val="6"/>
                <c:pt idx="0">
                  <c:v>0.38429752066115702</c:v>
                </c:pt>
                <c:pt idx="1">
                  <c:v>0.14901960784313725</c:v>
                </c:pt>
                <c:pt idx="2">
                  <c:v>7.8E-2</c:v>
                </c:pt>
                <c:pt idx="3">
                  <c:v>4.2999999999999997E-2</c:v>
                </c:pt>
                <c:pt idx="4">
                  <c:v>2.8000000000000001E-2</c:v>
                </c:pt>
                <c:pt idx="5">
                  <c:v>0.01</c:v>
                </c:pt>
              </c:numCache>
            </c:numRef>
          </c:val>
        </c:ser>
        <c:dLbls>
          <c:showLegendKey val="0"/>
          <c:showVal val="1"/>
          <c:showCatName val="0"/>
          <c:showSerName val="0"/>
          <c:showPercent val="0"/>
          <c:showBubbleSize val="0"/>
        </c:dLbls>
        <c:gapWidth val="75"/>
        <c:overlap val="100"/>
        <c:axId val="152109824"/>
        <c:axId val="152111360"/>
      </c:barChart>
      <c:catAx>
        <c:axId val="152109824"/>
        <c:scaling>
          <c:orientation val="maxMin"/>
        </c:scaling>
        <c:delete val="0"/>
        <c:axPos val="l"/>
        <c:majorTickMark val="none"/>
        <c:minorTickMark val="none"/>
        <c:tickLblPos val="nextTo"/>
        <c:crossAx val="152111360"/>
        <c:crosses val="autoZero"/>
        <c:auto val="1"/>
        <c:lblAlgn val="ctr"/>
        <c:lblOffset val="100"/>
        <c:noMultiLvlLbl val="0"/>
      </c:catAx>
      <c:valAx>
        <c:axId val="152111360"/>
        <c:scaling>
          <c:orientation val="minMax"/>
        </c:scaling>
        <c:delete val="0"/>
        <c:axPos val="t"/>
        <c:numFmt formatCode="0%" sourceLinked="1"/>
        <c:majorTickMark val="none"/>
        <c:minorTickMark val="none"/>
        <c:tickLblPos val="nextTo"/>
        <c:crossAx val="152109824"/>
        <c:crosses val="autoZero"/>
        <c:crossBetween val="between"/>
      </c:valAx>
    </c:plotArea>
    <c:legend>
      <c:legendPos val="b"/>
      <c:layout/>
      <c:overlay val="0"/>
    </c:legend>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0.05072</cdr:x>
      <cdr:y>0.87182</cdr:y>
    </cdr:from>
    <cdr:to>
      <cdr:x>0.93131</cdr:x>
      <cdr:y>1</cdr:y>
    </cdr:to>
    <cdr:sp macro="" textlink="">
      <cdr:nvSpPr>
        <cdr:cNvPr id="2" name="テキスト ボックス 1"/>
        <cdr:cNvSpPr txBox="1"/>
      </cdr:nvSpPr>
      <cdr:spPr>
        <a:xfrm xmlns:a="http://schemas.openxmlformats.org/drawingml/2006/main">
          <a:off x="504056" y="4548661"/>
          <a:ext cx="8750494" cy="66878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horzOverflow="clip" wrap="square" rtlCol="0" anchor="t"/>
        <a:lstStyle xmlns:a="http://schemas.openxmlformats.org/drawingml/2006/main"/>
        <a:p xmlns:a="http://schemas.openxmlformats.org/drawingml/2006/main">
          <a:fld id="{622EBB06-63D2-4418-B632-21A15E88071F}" type="TxLink">
            <a:rPr kumimoji="1" lang="en-US" altLang="en-US" sz="1100" b="0" i="0" u="none" strike="noStrike">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pPr/>
            <a:t>（出典）平成21年度から平成27年度：厚生労働省「介護保険事業状況報告（年報）」、平成28年度：「介護保険事業状況報告（3月月報）」、平成29年度：直近の「介護保険事業状況報告（月報）」</a:t>
          </a:fld>
          <a:endParaRPr kumimoji="1" lang="ja-JP" altLang="en-US" sz="8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3714"/>
          </a:xfrm>
          <a:prstGeom prst="rect">
            <a:avLst/>
          </a:prstGeom>
        </p:spPr>
        <p:txBody>
          <a:bodyPr vert="horz" lIns="91422" tIns="45711" rIns="91422" bIns="45711"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374188"/>
            <a:ext cx="2919413" cy="493713"/>
          </a:xfrm>
          <a:prstGeom prst="rect">
            <a:avLst/>
          </a:prstGeom>
        </p:spPr>
        <p:txBody>
          <a:bodyPr vert="horz" lIns="91422" tIns="45711" rIns="91422"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188"/>
            <a:ext cx="2919412" cy="493713"/>
          </a:xfrm>
          <a:prstGeom prst="rect">
            <a:avLst/>
          </a:prstGeom>
        </p:spPr>
        <p:txBody>
          <a:bodyPr vert="horz" lIns="91422" tIns="45711" rIns="91422" bIns="45711" rtlCol="0" anchor="b"/>
          <a:lstStyle>
            <a:lvl1pPr algn="r">
              <a:defRPr sz="1200"/>
            </a:lvl1pPr>
          </a:lstStyle>
          <a:p>
            <a:fld id="{18886917-DEA6-47CB-9F7E-0FB98A1785D9}" type="slidenum">
              <a:rPr kumimoji="1" lang="ja-JP" altLang="en-US" smtClean="0"/>
              <a:t>‹#›</a:t>
            </a:fld>
            <a:endParaRPr kumimoji="1" lang="ja-JP" altLang="en-US"/>
          </a:p>
        </p:txBody>
      </p:sp>
    </p:spTree>
    <p:extLst>
      <p:ext uri="{BB962C8B-B14F-4D97-AF65-F5344CB8AC3E}">
        <p14:creationId xmlns:p14="http://schemas.microsoft.com/office/powerpoint/2010/main" val="34532227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8831" cy="493475"/>
          </a:xfrm>
          <a:prstGeom prst="rect">
            <a:avLst/>
          </a:prstGeom>
        </p:spPr>
        <p:txBody>
          <a:bodyPr vert="horz" lIns="91431" tIns="45716" rIns="91431" bIns="45716" rtlCol="0"/>
          <a:lstStyle>
            <a:lvl1pPr algn="l">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73577" y="4688011"/>
            <a:ext cx="5388610" cy="4441270"/>
          </a:xfrm>
          <a:prstGeom prst="rect">
            <a:avLst/>
          </a:prstGeom>
        </p:spPr>
        <p:txBody>
          <a:bodyPr vert="horz" lIns="91431" tIns="45716" rIns="91431"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374301"/>
            <a:ext cx="2918831" cy="493475"/>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8" y="9374301"/>
            <a:ext cx="2918831" cy="493475"/>
          </a:xfrm>
          <a:prstGeom prst="rect">
            <a:avLst/>
          </a:prstGeom>
        </p:spPr>
        <p:txBody>
          <a:bodyPr vert="horz" lIns="91431" tIns="45716" rIns="91431" bIns="45716" rtlCol="0" anchor="b"/>
          <a:lstStyle>
            <a:lvl1pPr algn="r">
              <a:defRPr sz="1200"/>
            </a:lvl1pPr>
          </a:lstStyle>
          <a:p>
            <a:fld id="{BE960573-16D7-4096-ADB6-F450306996CF}" type="slidenum">
              <a:rPr kumimoji="1" lang="ja-JP" altLang="en-US" smtClean="0"/>
              <a:t>‹#›</a:t>
            </a:fld>
            <a:endParaRPr kumimoji="1" lang="ja-JP" altLang="en-US"/>
          </a:p>
        </p:txBody>
      </p:sp>
    </p:spTree>
    <p:extLst>
      <p:ext uri="{BB962C8B-B14F-4D97-AF65-F5344CB8AC3E}">
        <p14:creationId xmlns:p14="http://schemas.microsoft.com/office/powerpoint/2010/main" val="20419751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endParaRPr lang="en-US" altLang="ja-JP" dirty="0"/>
          </a:p>
        </p:txBody>
      </p:sp>
      <p:sp>
        <p:nvSpPr>
          <p:cNvPr id="67589" name="日付プレースホルダ 4"/>
          <p:cNvSpPr>
            <a:spLocks noGrp="1"/>
          </p:cNvSpPr>
          <p:nvPr>
            <p:ph type="dt" sz="quarter" idx="1"/>
          </p:nvPr>
        </p:nvSpPr>
        <p:spPr bwMode="auto">
          <a:xfrm>
            <a:off x="3815378" y="1"/>
            <a:ext cx="2918831" cy="493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numCol="1" anchor="t"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053" indent="-285406" eaLnBrk="0" hangingPunct="0">
              <a:defRPr kumimoji="1">
                <a:solidFill>
                  <a:schemeClr val="tx1"/>
                </a:solidFill>
                <a:latin typeface="Arial" charset="0"/>
                <a:ea typeface="ＭＳ Ｐゴシック" pitchFamily="50" charset="-128"/>
              </a:defRPr>
            </a:lvl2pPr>
            <a:lvl3pPr marL="1141621" indent="-228320" eaLnBrk="0" hangingPunct="0">
              <a:defRPr kumimoji="1">
                <a:solidFill>
                  <a:schemeClr val="tx1"/>
                </a:solidFill>
                <a:latin typeface="Arial" charset="0"/>
                <a:ea typeface="ＭＳ Ｐゴシック" pitchFamily="50" charset="-128"/>
              </a:defRPr>
            </a:lvl3pPr>
            <a:lvl4pPr marL="1598267" indent="-228320" eaLnBrk="0" hangingPunct="0">
              <a:defRPr kumimoji="1">
                <a:solidFill>
                  <a:schemeClr val="tx1"/>
                </a:solidFill>
                <a:latin typeface="Arial" charset="0"/>
                <a:ea typeface="ＭＳ Ｐゴシック" pitchFamily="50" charset="-128"/>
              </a:defRPr>
            </a:lvl4pPr>
            <a:lvl5pPr marL="2054920" indent="-228320" eaLnBrk="0" hangingPunct="0">
              <a:defRPr kumimoji="1">
                <a:solidFill>
                  <a:schemeClr val="tx1"/>
                </a:solidFill>
                <a:latin typeface="Arial" charset="0"/>
                <a:ea typeface="ＭＳ Ｐゴシック" pitchFamily="50" charset="-128"/>
              </a:defRPr>
            </a:lvl5pPr>
            <a:lvl6pPr marL="2511567" indent="-228320" eaLnBrk="0" fontAlgn="base" hangingPunct="0">
              <a:spcBef>
                <a:spcPct val="0"/>
              </a:spcBef>
              <a:spcAft>
                <a:spcPct val="0"/>
              </a:spcAft>
              <a:defRPr kumimoji="1">
                <a:solidFill>
                  <a:schemeClr val="tx1"/>
                </a:solidFill>
                <a:latin typeface="Arial" charset="0"/>
                <a:ea typeface="ＭＳ Ｐゴシック" pitchFamily="50" charset="-128"/>
              </a:defRPr>
            </a:lvl6pPr>
            <a:lvl7pPr marL="2968214" indent="-228320" eaLnBrk="0" fontAlgn="base" hangingPunct="0">
              <a:spcBef>
                <a:spcPct val="0"/>
              </a:spcBef>
              <a:spcAft>
                <a:spcPct val="0"/>
              </a:spcAft>
              <a:defRPr kumimoji="1">
                <a:solidFill>
                  <a:schemeClr val="tx1"/>
                </a:solidFill>
                <a:latin typeface="Arial" charset="0"/>
                <a:ea typeface="ＭＳ Ｐゴシック" pitchFamily="50" charset="-128"/>
              </a:defRPr>
            </a:lvl7pPr>
            <a:lvl8pPr marL="3424864" indent="-228320" eaLnBrk="0" fontAlgn="base" hangingPunct="0">
              <a:spcBef>
                <a:spcPct val="0"/>
              </a:spcBef>
              <a:spcAft>
                <a:spcPct val="0"/>
              </a:spcAft>
              <a:defRPr kumimoji="1">
                <a:solidFill>
                  <a:schemeClr val="tx1"/>
                </a:solidFill>
                <a:latin typeface="Arial" charset="0"/>
                <a:ea typeface="ＭＳ Ｐゴシック" pitchFamily="50" charset="-128"/>
              </a:defRPr>
            </a:lvl8pPr>
            <a:lvl9pPr marL="3881514" indent="-22832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r>
              <a:rPr lang="en-US" altLang="ja-JP" smtClean="0">
                <a:latin typeface="Calibri" pitchFamily="34" charset="0"/>
              </a:rPr>
              <a:t>2016/9/7</a:t>
            </a:r>
            <a:endParaRPr lang="ja-JP" altLang="en-US" smtClean="0">
              <a:latin typeface="Calibri" pitchFamily="34" charset="0"/>
            </a:endParaRPr>
          </a:p>
        </p:txBody>
      </p:sp>
      <p:sp>
        <p:nvSpPr>
          <p:cNvPr id="2" name="スライド番号プレースホルダー 1"/>
          <p:cNvSpPr>
            <a:spLocks noGrp="1"/>
          </p:cNvSpPr>
          <p:nvPr>
            <p:ph type="sldNum" sz="quarter" idx="10"/>
          </p:nvPr>
        </p:nvSpPr>
        <p:spPr/>
        <p:txBody>
          <a:bodyPr/>
          <a:lstStyle/>
          <a:p>
            <a:fld id="{E62327F3-24AC-43AA-8AEB-1167B23A7FAE}"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10</a:t>
            </a:fld>
            <a:endParaRPr kumimoji="1" lang="ja-JP" altLang="en-US"/>
          </a:p>
        </p:txBody>
      </p:sp>
    </p:spTree>
    <p:extLst>
      <p:ext uri="{BB962C8B-B14F-4D97-AF65-F5344CB8AC3E}">
        <p14:creationId xmlns:p14="http://schemas.microsoft.com/office/powerpoint/2010/main" val="384204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11</a:t>
            </a:fld>
            <a:endParaRPr kumimoji="1" lang="ja-JP" altLang="en-US"/>
          </a:p>
        </p:txBody>
      </p:sp>
    </p:spTree>
    <p:extLst>
      <p:ext uri="{BB962C8B-B14F-4D97-AF65-F5344CB8AC3E}">
        <p14:creationId xmlns:p14="http://schemas.microsoft.com/office/powerpoint/2010/main" val="386486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12</a:t>
            </a:fld>
            <a:endParaRPr kumimoji="1" lang="ja-JP" altLang="en-US"/>
          </a:p>
        </p:txBody>
      </p:sp>
    </p:spTree>
    <p:extLst>
      <p:ext uri="{BB962C8B-B14F-4D97-AF65-F5344CB8AC3E}">
        <p14:creationId xmlns:p14="http://schemas.microsoft.com/office/powerpoint/2010/main" val="135333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13</a:t>
            </a:fld>
            <a:endParaRPr kumimoji="1" lang="ja-JP" altLang="en-US"/>
          </a:p>
        </p:txBody>
      </p:sp>
    </p:spTree>
    <p:extLst>
      <p:ext uri="{BB962C8B-B14F-4D97-AF65-F5344CB8AC3E}">
        <p14:creationId xmlns:p14="http://schemas.microsoft.com/office/powerpoint/2010/main" val="4096870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14</a:t>
            </a:fld>
            <a:endParaRPr kumimoji="1" lang="ja-JP" altLang="en-US"/>
          </a:p>
        </p:txBody>
      </p:sp>
    </p:spTree>
    <p:extLst>
      <p:ext uri="{BB962C8B-B14F-4D97-AF65-F5344CB8AC3E}">
        <p14:creationId xmlns:p14="http://schemas.microsoft.com/office/powerpoint/2010/main" val="308159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15</a:t>
            </a:fld>
            <a:endParaRPr kumimoji="1" lang="ja-JP" altLang="en-US"/>
          </a:p>
        </p:txBody>
      </p:sp>
    </p:spTree>
    <p:extLst>
      <p:ext uri="{BB962C8B-B14F-4D97-AF65-F5344CB8AC3E}">
        <p14:creationId xmlns:p14="http://schemas.microsoft.com/office/powerpoint/2010/main" val="88329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16</a:t>
            </a:fld>
            <a:endParaRPr kumimoji="1" lang="ja-JP" altLang="en-US"/>
          </a:p>
        </p:txBody>
      </p:sp>
    </p:spTree>
    <p:extLst>
      <p:ext uri="{BB962C8B-B14F-4D97-AF65-F5344CB8AC3E}">
        <p14:creationId xmlns:p14="http://schemas.microsoft.com/office/powerpoint/2010/main" val="3609852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17</a:t>
            </a:fld>
            <a:endParaRPr kumimoji="1" lang="ja-JP" altLang="en-US"/>
          </a:p>
        </p:txBody>
      </p:sp>
    </p:spTree>
    <p:extLst>
      <p:ext uri="{BB962C8B-B14F-4D97-AF65-F5344CB8AC3E}">
        <p14:creationId xmlns:p14="http://schemas.microsoft.com/office/powerpoint/2010/main" val="418752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18</a:t>
            </a:fld>
            <a:endParaRPr kumimoji="1" lang="ja-JP" altLang="en-US"/>
          </a:p>
        </p:txBody>
      </p:sp>
    </p:spTree>
    <p:extLst>
      <p:ext uri="{BB962C8B-B14F-4D97-AF65-F5344CB8AC3E}">
        <p14:creationId xmlns:p14="http://schemas.microsoft.com/office/powerpoint/2010/main" val="2782536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19</a:t>
            </a:fld>
            <a:endParaRPr kumimoji="1" lang="ja-JP" altLang="en-US"/>
          </a:p>
        </p:txBody>
      </p:sp>
    </p:spTree>
    <p:extLst>
      <p:ext uri="{BB962C8B-B14F-4D97-AF65-F5344CB8AC3E}">
        <p14:creationId xmlns:p14="http://schemas.microsoft.com/office/powerpoint/2010/main" val="134265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
        <p:nvSpPr>
          <p:cNvPr id="69636" name="日付プレースホルダ 3"/>
          <p:cNvSpPr>
            <a:spLocks noGrp="1"/>
          </p:cNvSpPr>
          <p:nvPr>
            <p:ph type="dt" sz="quarter" idx="1"/>
          </p:nvPr>
        </p:nvSpPr>
        <p:spPr bwMode="auto">
          <a:xfrm>
            <a:off x="3815378" y="1"/>
            <a:ext cx="2918831" cy="493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numCol="1" anchor="t"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1881" indent="-285339" eaLnBrk="0" hangingPunct="0">
              <a:defRPr kumimoji="1">
                <a:solidFill>
                  <a:schemeClr val="tx1"/>
                </a:solidFill>
                <a:latin typeface="Arial" charset="0"/>
                <a:ea typeface="ＭＳ Ｐゴシック" pitchFamily="50" charset="-128"/>
              </a:defRPr>
            </a:lvl2pPr>
            <a:lvl3pPr marL="1141356" indent="-228269" eaLnBrk="0" hangingPunct="0">
              <a:defRPr kumimoji="1">
                <a:solidFill>
                  <a:schemeClr val="tx1"/>
                </a:solidFill>
                <a:latin typeface="Arial" charset="0"/>
                <a:ea typeface="ＭＳ Ｐゴシック" pitchFamily="50" charset="-128"/>
              </a:defRPr>
            </a:lvl3pPr>
            <a:lvl4pPr marL="1597898" indent="-228269" eaLnBrk="0" hangingPunct="0">
              <a:defRPr kumimoji="1">
                <a:solidFill>
                  <a:schemeClr val="tx1"/>
                </a:solidFill>
                <a:latin typeface="Arial" charset="0"/>
                <a:ea typeface="ＭＳ Ｐゴシック" pitchFamily="50" charset="-128"/>
              </a:defRPr>
            </a:lvl4pPr>
            <a:lvl5pPr marL="2054444" indent="-228269" eaLnBrk="0" hangingPunct="0">
              <a:defRPr kumimoji="1">
                <a:solidFill>
                  <a:schemeClr val="tx1"/>
                </a:solidFill>
                <a:latin typeface="Arial" charset="0"/>
                <a:ea typeface="ＭＳ Ｐゴシック" pitchFamily="50" charset="-128"/>
              </a:defRPr>
            </a:lvl5pPr>
            <a:lvl6pPr marL="2510986" indent="-228269" eaLnBrk="0" fontAlgn="base" hangingPunct="0">
              <a:spcBef>
                <a:spcPct val="0"/>
              </a:spcBef>
              <a:spcAft>
                <a:spcPct val="0"/>
              </a:spcAft>
              <a:defRPr kumimoji="1">
                <a:solidFill>
                  <a:schemeClr val="tx1"/>
                </a:solidFill>
                <a:latin typeface="Arial" charset="0"/>
                <a:ea typeface="ＭＳ Ｐゴシック" pitchFamily="50" charset="-128"/>
              </a:defRPr>
            </a:lvl6pPr>
            <a:lvl7pPr marL="2967532" indent="-228269" eaLnBrk="0" fontAlgn="base" hangingPunct="0">
              <a:spcBef>
                <a:spcPct val="0"/>
              </a:spcBef>
              <a:spcAft>
                <a:spcPct val="0"/>
              </a:spcAft>
              <a:defRPr kumimoji="1">
                <a:solidFill>
                  <a:schemeClr val="tx1"/>
                </a:solidFill>
                <a:latin typeface="Arial" charset="0"/>
                <a:ea typeface="ＭＳ Ｐゴシック" pitchFamily="50" charset="-128"/>
              </a:defRPr>
            </a:lvl7pPr>
            <a:lvl8pPr marL="3424069" indent="-228269" eaLnBrk="0" fontAlgn="base" hangingPunct="0">
              <a:spcBef>
                <a:spcPct val="0"/>
              </a:spcBef>
              <a:spcAft>
                <a:spcPct val="0"/>
              </a:spcAft>
              <a:defRPr kumimoji="1">
                <a:solidFill>
                  <a:schemeClr val="tx1"/>
                </a:solidFill>
                <a:latin typeface="Arial" charset="0"/>
                <a:ea typeface="ＭＳ Ｐゴシック" pitchFamily="50" charset="-128"/>
              </a:defRPr>
            </a:lvl8pPr>
            <a:lvl9pPr marL="3880614" indent="-22826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r>
              <a:rPr lang="en-US" altLang="ja-JP" smtClean="0">
                <a:latin typeface="Calibri" pitchFamily="34" charset="0"/>
              </a:rPr>
              <a:t>2016/9/7</a:t>
            </a:r>
            <a:endParaRPr lang="ja-JP" altLang="en-US" smtClean="0">
              <a:latin typeface="Calibri" pitchFamily="34" charset="0"/>
            </a:endParaRPr>
          </a:p>
        </p:txBody>
      </p:sp>
      <p:sp>
        <p:nvSpPr>
          <p:cNvPr id="2" name="スライド番号プレースホルダー 1"/>
          <p:cNvSpPr>
            <a:spLocks noGrp="1"/>
          </p:cNvSpPr>
          <p:nvPr>
            <p:ph type="sldNum" sz="quarter" idx="10"/>
          </p:nvPr>
        </p:nvSpPr>
        <p:spPr/>
        <p:txBody>
          <a:bodyPr/>
          <a:lstStyle/>
          <a:p>
            <a:fld id="{E62327F3-24AC-43AA-8AEB-1167B23A7FAE}"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7589" name="日付プレースホルダ 4"/>
          <p:cNvSpPr>
            <a:spLocks noGrp="1"/>
          </p:cNvSpPr>
          <p:nvPr>
            <p:ph type="dt" sz="quarter" idx="1"/>
          </p:nvPr>
        </p:nvSpPr>
        <p:spPr bwMode="auto">
          <a:xfrm>
            <a:off x="3815378" y="1"/>
            <a:ext cx="2918831" cy="493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numCol="1" anchor="t"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053" indent="-285406" eaLnBrk="0" hangingPunct="0">
              <a:defRPr kumimoji="1">
                <a:solidFill>
                  <a:schemeClr val="tx1"/>
                </a:solidFill>
                <a:latin typeface="Arial" charset="0"/>
                <a:ea typeface="ＭＳ Ｐゴシック" pitchFamily="50" charset="-128"/>
              </a:defRPr>
            </a:lvl2pPr>
            <a:lvl3pPr marL="1141621" indent="-228320" eaLnBrk="0" hangingPunct="0">
              <a:defRPr kumimoji="1">
                <a:solidFill>
                  <a:schemeClr val="tx1"/>
                </a:solidFill>
                <a:latin typeface="Arial" charset="0"/>
                <a:ea typeface="ＭＳ Ｐゴシック" pitchFamily="50" charset="-128"/>
              </a:defRPr>
            </a:lvl3pPr>
            <a:lvl4pPr marL="1598267" indent="-228320" eaLnBrk="0" hangingPunct="0">
              <a:defRPr kumimoji="1">
                <a:solidFill>
                  <a:schemeClr val="tx1"/>
                </a:solidFill>
                <a:latin typeface="Arial" charset="0"/>
                <a:ea typeface="ＭＳ Ｐゴシック" pitchFamily="50" charset="-128"/>
              </a:defRPr>
            </a:lvl4pPr>
            <a:lvl5pPr marL="2054920" indent="-228320" eaLnBrk="0" hangingPunct="0">
              <a:defRPr kumimoji="1">
                <a:solidFill>
                  <a:schemeClr val="tx1"/>
                </a:solidFill>
                <a:latin typeface="Arial" charset="0"/>
                <a:ea typeface="ＭＳ Ｐゴシック" pitchFamily="50" charset="-128"/>
              </a:defRPr>
            </a:lvl5pPr>
            <a:lvl6pPr marL="2511567" indent="-228320" eaLnBrk="0" fontAlgn="base" hangingPunct="0">
              <a:spcBef>
                <a:spcPct val="0"/>
              </a:spcBef>
              <a:spcAft>
                <a:spcPct val="0"/>
              </a:spcAft>
              <a:defRPr kumimoji="1">
                <a:solidFill>
                  <a:schemeClr val="tx1"/>
                </a:solidFill>
                <a:latin typeface="Arial" charset="0"/>
                <a:ea typeface="ＭＳ Ｐゴシック" pitchFamily="50" charset="-128"/>
              </a:defRPr>
            </a:lvl6pPr>
            <a:lvl7pPr marL="2968214" indent="-228320" eaLnBrk="0" fontAlgn="base" hangingPunct="0">
              <a:spcBef>
                <a:spcPct val="0"/>
              </a:spcBef>
              <a:spcAft>
                <a:spcPct val="0"/>
              </a:spcAft>
              <a:defRPr kumimoji="1">
                <a:solidFill>
                  <a:schemeClr val="tx1"/>
                </a:solidFill>
                <a:latin typeface="Arial" charset="0"/>
                <a:ea typeface="ＭＳ Ｐゴシック" pitchFamily="50" charset="-128"/>
              </a:defRPr>
            </a:lvl7pPr>
            <a:lvl8pPr marL="3424864" indent="-228320" eaLnBrk="0" fontAlgn="base" hangingPunct="0">
              <a:spcBef>
                <a:spcPct val="0"/>
              </a:spcBef>
              <a:spcAft>
                <a:spcPct val="0"/>
              </a:spcAft>
              <a:defRPr kumimoji="1">
                <a:solidFill>
                  <a:schemeClr val="tx1"/>
                </a:solidFill>
                <a:latin typeface="Arial" charset="0"/>
                <a:ea typeface="ＭＳ Ｐゴシック" pitchFamily="50" charset="-128"/>
              </a:defRPr>
            </a:lvl8pPr>
            <a:lvl9pPr marL="3881514" indent="-22832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r>
              <a:rPr lang="en-US" altLang="ja-JP" smtClean="0">
                <a:latin typeface="Calibri" pitchFamily="34" charset="0"/>
              </a:rPr>
              <a:t>2016/9/7</a:t>
            </a:r>
            <a:endParaRPr lang="ja-JP" altLang="en-US" smtClean="0">
              <a:latin typeface="Calibri" pitchFamily="34" charset="0"/>
            </a:endParaRPr>
          </a:p>
        </p:txBody>
      </p:sp>
      <p:sp>
        <p:nvSpPr>
          <p:cNvPr id="2" name="スライド番号プレースホルダー 1"/>
          <p:cNvSpPr>
            <a:spLocks noGrp="1"/>
          </p:cNvSpPr>
          <p:nvPr>
            <p:ph type="sldNum" sz="quarter" idx="10"/>
          </p:nvPr>
        </p:nvSpPr>
        <p:spPr/>
        <p:txBody>
          <a:bodyPr/>
          <a:lstStyle/>
          <a:p>
            <a:fld id="{E62327F3-24AC-43AA-8AEB-1167B23A7FAE}" type="slidenum">
              <a:rPr kumimoji="1" lang="ja-JP" altLang="en-US" smtClean="0"/>
              <a:t>20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7774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007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5</a:t>
            </a:fld>
            <a:endParaRPr kumimoji="1" lang="ja-JP" altLang="en-US"/>
          </a:p>
        </p:txBody>
      </p:sp>
    </p:spTree>
    <p:extLst>
      <p:ext uri="{BB962C8B-B14F-4D97-AF65-F5344CB8AC3E}">
        <p14:creationId xmlns:p14="http://schemas.microsoft.com/office/powerpoint/2010/main" val="149390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6</a:t>
            </a:fld>
            <a:endParaRPr kumimoji="1" lang="ja-JP" altLang="en-US"/>
          </a:p>
        </p:txBody>
      </p:sp>
    </p:spTree>
    <p:extLst>
      <p:ext uri="{BB962C8B-B14F-4D97-AF65-F5344CB8AC3E}">
        <p14:creationId xmlns:p14="http://schemas.microsoft.com/office/powerpoint/2010/main" val="88675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01700" y="739775"/>
            <a:ext cx="4933950" cy="3702050"/>
          </a:xfrm>
          <a:ln/>
        </p:spPr>
      </p:sp>
      <p:sp>
        <p:nvSpPr>
          <p:cNvPr id="43011" name="Rectangle 3"/>
          <p:cNvSpPr>
            <a:spLocks noGrp="1" noChangeArrowheads="1"/>
          </p:cNvSpPr>
          <p:nvPr>
            <p:ph type="body" idx="1"/>
          </p:nvPr>
        </p:nvSpPr>
        <p:spPr>
          <a:noFill/>
          <a:ln/>
        </p:spPr>
        <p:txBody>
          <a:bodyPr/>
          <a:lstStyle/>
          <a:p>
            <a:pPr eaLnBrk="1" hangingPunct="1"/>
            <a:endParaRPr lang="ja-JP"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01700" y="739775"/>
            <a:ext cx="4933950" cy="3702050"/>
          </a:xfrm>
          <a:ln/>
        </p:spPr>
      </p:sp>
      <p:sp>
        <p:nvSpPr>
          <p:cNvPr id="44036" name="Rectangle 3"/>
          <p:cNvSpPr>
            <a:spLocks noGrp="1" noChangeArrowheads="1"/>
          </p:cNvSpPr>
          <p:nvPr>
            <p:ph type="body" idx="1"/>
          </p:nvPr>
        </p:nvSpPr>
        <p:spPr>
          <a:noFill/>
          <a:ln/>
        </p:spPr>
        <p:txBody>
          <a:bodyPr/>
          <a:lstStyle/>
          <a:p>
            <a:pPr eaLnBrk="1" hangingPunct="1"/>
            <a:endParaRPr lang="en-US" altLang="ja-JP" dirty="0"/>
          </a:p>
        </p:txBody>
      </p:sp>
      <p:sp>
        <p:nvSpPr>
          <p:cNvPr id="2" name="スライド番号プレースホルダー 1"/>
          <p:cNvSpPr>
            <a:spLocks noGrp="1"/>
          </p:cNvSpPr>
          <p:nvPr>
            <p:ph type="sldNum" sz="quarter" idx="10"/>
          </p:nvPr>
        </p:nvSpPr>
        <p:spPr/>
        <p:txBody>
          <a:bodyPr/>
          <a:lstStyle/>
          <a:p>
            <a:pPr>
              <a:defRPr/>
            </a:pPr>
            <a:fld id="{9E5339D0-AEB5-4332-81A1-26AF208D506F}" type="slidenum">
              <a:rPr lang="ja-JP" altLang="en-US" smtClean="0"/>
              <a:pPr>
                <a:defRPr/>
              </a:pPr>
              <a:t>8</a:t>
            </a:fld>
            <a:endParaRPr lang="ja-JP" altLang="en-US"/>
          </a:p>
        </p:txBody>
      </p:sp>
    </p:spTree>
    <p:extLst>
      <p:ext uri="{BB962C8B-B14F-4D97-AF65-F5344CB8AC3E}">
        <p14:creationId xmlns:p14="http://schemas.microsoft.com/office/powerpoint/2010/main" val="330738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960573-16D7-4096-ADB6-F450306996CF}" type="slidenum">
              <a:rPr kumimoji="1" lang="ja-JP" altLang="en-US" smtClean="0"/>
              <a:t>9</a:t>
            </a:fld>
            <a:endParaRPr kumimoji="1" lang="ja-JP" altLang="en-US"/>
          </a:p>
        </p:txBody>
      </p:sp>
    </p:spTree>
    <p:extLst>
      <p:ext uri="{BB962C8B-B14F-4D97-AF65-F5344CB8AC3E}">
        <p14:creationId xmlns:p14="http://schemas.microsoft.com/office/powerpoint/2010/main" val="232194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9593ED5-EF05-4EE9-9543-543863F21C7B}" type="datetime1">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313663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F4DFBB-BE73-4776-B8F0-ECBC1CF646D9}" type="datetime1">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273159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23E46B-A6D9-4D02-98F5-E97E040C2737}" type="datetime1">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309947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BEFF52-1C58-4D29-828A-7036FB9D2E2D}" type="datetime1">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152885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D7609A0-A863-4240-87FB-7033B2F9E710}" type="datetime1">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28107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0026F47-EE69-4F6B-999F-F8A62C6663D3}" type="datetime1">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374120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16BE492-25D3-4CC4-B4DE-4335C76944E2}" type="datetime1">
              <a:rPr kumimoji="1" lang="ja-JP" altLang="en-US" smtClean="0"/>
              <a:t>2018/7/11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258827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B545943-A837-4BDF-AC2F-7AF5819C72EE}" type="datetime1">
              <a:rPr kumimoji="1" lang="ja-JP" altLang="en-US" smtClean="0"/>
              <a:t>2018/7/11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57720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3172D6-4F73-41A0-A4D7-F82A9AC149C0}" type="datetime1">
              <a:rPr kumimoji="1" lang="ja-JP" altLang="en-US" smtClean="0"/>
              <a:t>2018/7/11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42865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5C6BAE-D180-4EC1-9C24-D5B412D651B7}" type="datetime1">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272667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3976C39-C500-4448-AD4D-764637C56D86}" type="datetime1">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329523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D811B-40C6-4E6D-B246-DE94DBB48D21}" type="datetime1">
              <a:rPr kumimoji="1" lang="ja-JP" altLang="en-US" smtClean="0"/>
              <a:t>2018/7/11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8A2C1-5C53-409F-99F5-CC491E185626}" type="slidenum">
              <a:rPr kumimoji="1" lang="ja-JP" altLang="en-US" smtClean="0"/>
              <a:t>‹#›</a:t>
            </a:fld>
            <a:endParaRPr kumimoji="1" lang="ja-JP" altLang="en-US"/>
          </a:p>
        </p:txBody>
      </p:sp>
    </p:spTree>
    <p:extLst>
      <p:ext uri="{BB962C8B-B14F-4D97-AF65-F5344CB8AC3E}">
        <p14:creationId xmlns:p14="http://schemas.microsoft.com/office/powerpoint/2010/main" val="246902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386" y="2003852"/>
            <a:ext cx="2415590" cy="374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サブタイトル 2"/>
          <p:cNvSpPr>
            <a:spLocks noGrp="1"/>
          </p:cNvSpPr>
          <p:nvPr>
            <p:ph type="subTitle" idx="1"/>
          </p:nvPr>
        </p:nvSpPr>
        <p:spPr>
          <a:xfrm>
            <a:off x="4558145" y="5826907"/>
            <a:ext cx="4373963" cy="980031"/>
          </a:xfrm>
        </p:spPr>
        <p:txBody>
          <a:bodyPr rtlCol="0">
            <a:noAutofit/>
          </a:bodyPr>
          <a:lstStyle/>
          <a:p>
            <a:pPr algn="r" eaLnBrk="1" fontAlgn="auto" hangingPunct="1">
              <a:spcAft>
                <a:spcPts val="0"/>
              </a:spcAft>
              <a:buFont typeface="Arial" pitchFamily="34" charset="0"/>
              <a:buNone/>
              <a:defRPr/>
            </a:pPr>
            <a:r>
              <a:rPr lang="ja-JP" altLang="en-US" sz="1800" dirty="0" smtClean="0">
                <a:solidFill>
                  <a:srgbClr val="0070C0"/>
                </a:solidFill>
                <a:latin typeface="EPSON 太丸ゴシック体Ｂ" pitchFamily="49" charset="-128"/>
                <a:ea typeface="EPSON 太丸ゴシック体Ｂ" pitchFamily="49" charset="-128"/>
              </a:rPr>
              <a:t>泉南市 健康福祉部 長寿社会推進課</a:t>
            </a:r>
            <a:endParaRPr lang="en-US" altLang="ja-JP" sz="1800" dirty="0" smtClean="0">
              <a:solidFill>
                <a:srgbClr val="0070C0"/>
              </a:solidFill>
              <a:latin typeface="EPSON 太丸ゴシック体Ｂ" pitchFamily="49" charset="-128"/>
              <a:ea typeface="EPSON 太丸ゴシック体Ｂ" pitchFamily="49" charset="-128"/>
            </a:endParaRPr>
          </a:p>
          <a:p>
            <a:pPr algn="r" eaLnBrk="1" fontAlgn="auto" hangingPunct="1">
              <a:spcAft>
                <a:spcPts val="0"/>
              </a:spcAft>
              <a:buFont typeface="Arial" pitchFamily="34" charset="0"/>
              <a:buNone/>
              <a:defRPr/>
            </a:pPr>
            <a:r>
              <a:rPr lang="ja-JP" altLang="en-US" sz="1800" dirty="0" smtClean="0">
                <a:solidFill>
                  <a:srgbClr val="0070C0"/>
                </a:solidFill>
                <a:latin typeface="EPSON 太丸ゴシック体Ｂ" pitchFamily="49" charset="-128"/>
                <a:ea typeface="EPSON 太丸ゴシック体Ｂ" pitchFamily="49" charset="-128"/>
              </a:rPr>
              <a:t>　</a:t>
            </a:r>
            <a:endParaRPr lang="en-US" altLang="ja-JP" sz="1800" dirty="0" smtClean="0">
              <a:solidFill>
                <a:srgbClr val="0070C0"/>
              </a:solidFill>
              <a:latin typeface="EPSON 太丸ゴシック体Ｂ" pitchFamily="49" charset="-128"/>
              <a:ea typeface="EPSON 太丸ゴシック体Ｂ" pitchFamily="49" charset="-128"/>
            </a:endParaRPr>
          </a:p>
          <a:p>
            <a:pPr algn="r" eaLnBrk="1" fontAlgn="auto" hangingPunct="1">
              <a:spcAft>
                <a:spcPts val="0"/>
              </a:spcAft>
              <a:buFont typeface="Arial" pitchFamily="34" charset="0"/>
              <a:buNone/>
              <a:defRPr/>
            </a:pPr>
            <a:r>
              <a:rPr lang="ja-JP" altLang="en-US" sz="1800" dirty="0" smtClean="0">
                <a:solidFill>
                  <a:srgbClr val="0070C0"/>
                </a:solidFill>
                <a:latin typeface="EPSON 太丸ゴシック体Ｂ" pitchFamily="49" charset="-128"/>
                <a:ea typeface="EPSON 太丸ゴシック体Ｂ" pitchFamily="49" charset="-128"/>
              </a:rPr>
              <a:t>　　　　　　　　　　　　　</a:t>
            </a:r>
          </a:p>
        </p:txBody>
      </p:sp>
      <p:sp>
        <p:nvSpPr>
          <p:cNvPr id="15" name="Rectangle 5"/>
          <p:cNvSpPr txBox="1">
            <a:spLocks noChangeArrowheads="1"/>
          </p:cNvSpPr>
          <p:nvPr/>
        </p:nvSpPr>
        <p:spPr bwMode="auto">
          <a:xfrm>
            <a:off x="166480" y="1951790"/>
            <a:ext cx="6991770" cy="3930328"/>
          </a:xfrm>
          <a:prstGeom prst="rect">
            <a:avLst/>
          </a:prstGeom>
          <a:noFill/>
          <a:ln>
            <a:noFill/>
          </a:ln>
          <a:extLst/>
        </p:spPr>
        <p:style>
          <a:lnRef idx="1">
            <a:schemeClr val="dk1"/>
          </a:lnRef>
          <a:fillRef idx="2">
            <a:schemeClr val="dk1"/>
          </a:fillRef>
          <a:effectRef idx="1">
            <a:schemeClr val="dk1"/>
          </a:effectRef>
          <a:fontRef idx="minor">
            <a:schemeClr val="dk1"/>
          </a:fontRef>
        </p:style>
        <p:txBody>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spcBef>
                <a:spcPct val="20000"/>
              </a:spcBef>
            </a:pPr>
            <a:r>
              <a:rPr lang="en-US" altLang="ja-JP" sz="3200" dirty="0">
                <a:solidFill>
                  <a:srgbClr val="FF0000"/>
                </a:solidFill>
                <a:ea typeface="HG創英角ﾎﾟｯﾌﾟ体" pitchFamily="49" charset="-128"/>
              </a:rPr>
              <a:t> </a:t>
            </a:r>
            <a:r>
              <a:rPr lang="en-US" altLang="ja-JP" sz="3200" dirty="0" smtClean="0">
                <a:solidFill>
                  <a:srgbClr val="FF0000"/>
                </a:solidFill>
                <a:ea typeface="HG創英角ﾎﾟｯﾌﾟ体" pitchFamily="49" charset="-128"/>
              </a:rPr>
              <a:t> </a:t>
            </a:r>
            <a:r>
              <a:rPr lang="ja-JP" altLang="en-US" sz="3400" dirty="0" smtClean="0">
                <a:solidFill>
                  <a:srgbClr val="C00000"/>
                </a:solidFill>
                <a:ea typeface="HG創英角ﾎﾟｯﾌﾟ体" pitchFamily="49" charset="-128"/>
              </a:rPr>
              <a:t>ＷＡＯ</a:t>
            </a:r>
            <a:r>
              <a:rPr lang="ja-JP" altLang="en-US" sz="3400" dirty="0">
                <a:solidFill>
                  <a:srgbClr val="C00000"/>
                </a:solidFill>
                <a:ea typeface="HG創英角ﾎﾟｯﾌﾟ体" pitchFamily="49" charset="-128"/>
              </a:rPr>
              <a:t>（輪を）！ＳＥＮＮＡＮ</a:t>
            </a:r>
            <a:endParaRPr lang="en-US" altLang="ja-JP" sz="3400" dirty="0">
              <a:solidFill>
                <a:srgbClr val="C00000"/>
              </a:solidFill>
              <a:ea typeface="HG創英角ﾎﾟｯﾌﾟ体" pitchFamily="49" charset="-128"/>
            </a:endParaRPr>
          </a:p>
          <a:p>
            <a:pPr eaLnBrk="1" hangingPunct="1">
              <a:spcBef>
                <a:spcPct val="20000"/>
              </a:spcBef>
            </a:pPr>
            <a:endParaRPr lang="en-US" altLang="ja-JP" sz="2800" dirty="0">
              <a:solidFill>
                <a:srgbClr val="FF0000"/>
              </a:solidFill>
              <a:latin typeface="HG創英角ﾎﾟｯﾌﾟ体" pitchFamily="49" charset="-128"/>
              <a:ea typeface="HG創英角ﾎﾟｯﾌﾟ体" pitchFamily="49" charset="-128"/>
            </a:endParaRPr>
          </a:p>
          <a:p>
            <a:pPr eaLnBrk="1" hangingPunct="1">
              <a:spcBef>
                <a:spcPct val="20000"/>
              </a:spcBef>
            </a:pPr>
            <a:r>
              <a:rPr lang="en-US" altLang="ja-JP" sz="2800" dirty="0" smtClean="0">
                <a:solidFill>
                  <a:srgbClr val="0033CC"/>
                </a:solidFill>
                <a:latin typeface="HGP創英角ﾎﾟｯﾌﾟ体" pitchFamily="50" charset="-128"/>
                <a:ea typeface="HGP創英角ﾎﾟｯﾌﾟ体" pitchFamily="50" charset="-128"/>
              </a:rPr>
              <a:t>   </a:t>
            </a:r>
            <a:r>
              <a:rPr lang="en-US" altLang="ja-JP" sz="2800" dirty="0" smtClean="0">
                <a:solidFill>
                  <a:schemeClr val="accent1">
                    <a:lumMod val="50000"/>
                  </a:schemeClr>
                </a:solidFill>
                <a:latin typeface="HGP創英角ﾎﾟｯﾌﾟ体" pitchFamily="50" charset="-128"/>
                <a:ea typeface="HGP創英角ﾎﾟｯﾌﾟ体" pitchFamily="50" charset="-128"/>
              </a:rPr>
              <a:t>W</a:t>
            </a:r>
            <a:r>
              <a:rPr lang="ja-JP" altLang="en-US" sz="2800" dirty="0">
                <a:solidFill>
                  <a:schemeClr val="accent1">
                    <a:lumMod val="50000"/>
                  </a:schemeClr>
                </a:solidFill>
                <a:latin typeface="HGP創英角ﾎﾟｯﾌﾟ体" pitchFamily="50" charset="-128"/>
                <a:ea typeface="HGP創英角ﾎﾟｯﾌﾟ体" pitchFamily="50" charset="-128"/>
              </a:rPr>
              <a:t>　・・・</a:t>
            </a:r>
            <a:r>
              <a:rPr lang="ja-JP" altLang="en-US" sz="2800" dirty="0">
                <a:solidFill>
                  <a:schemeClr val="accent1">
                    <a:lumMod val="50000"/>
                  </a:schemeClr>
                </a:solidFill>
                <a:ea typeface="HG創英角ﾎﾟｯﾌﾟ体" pitchFamily="49" charset="-128"/>
              </a:rPr>
              <a:t>　忘れても　だいじょうぶ</a:t>
            </a:r>
            <a:endParaRPr lang="en-US" altLang="ja-JP" sz="2800" dirty="0">
              <a:solidFill>
                <a:schemeClr val="accent1">
                  <a:lumMod val="50000"/>
                </a:schemeClr>
              </a:solidFill>
              <a:ea typeface="HG創英角ﾎﾟｯﾌﾟ体" pitchFamily="49" charset="-128"/>
            </a:endParaRPr>
          </a:p>
          <a:p>
            <a:pPr eaLnBrk="1" hangingPunct="1">
              <a:spcBef>
                <a:spcPct val="20000"/>
              </a:spcBef>
            </a:pPr>
            <a:r>
              <a:rPr lang="en-US" altLang="ja-JP" sz="2800" dirty="0" smtClean="0">
                <a:solidFill>
                  <a:schemeClr val="accent1">
                    <a:lumMod val="50000"/>
                  </a:schemeClr>
                </a:solidFill>
                <a:latin typeface="HGP創英角ﾎﾟｯﾌﾟ体" pitchFamily="50" charset="-128"/>
                <a:ea typeface="HGP創英角ﾎﾟｯﾌﾟ体" pitchFamily="50" charset="-128"/>
              </a:rPr>
              <a:t>   A</a:t>
            </a:r>
            <a:r>
              <a:rPr lang="ja-JP" altLang="en-US" sz="2800" dirty="0">
                <a:solidFill>
                  <a:schemeClr val="accent1">
                    <a:lumMod val="50000"/>
                  </a:schemeClr>
                </a:solidFill>
                <a:latin typeface="HGP創英角ﾎﾟｯﾌﾟ体" pitchFamily="50" charset="-128"/>
                <a:ea typeface="HGP創英角ﾎﾟｯﾌﾟ体" pitchFamily="50" charset="-128"/>
              </a:rPr>
              <a:t>　・・・</a:t>
            </a:r>
            <a:r>
              <a:rPr lang="ja-JP" altLang="en-US" sz="2800" dirty="0">
                <a:solidFill>
                  <a:schemeClr val="accent1">
                    <a:lumMod val="50000"/>
                  </a:schemeClr>
                </a:solidFill>
                <a:ea typeface="HG創英角ﾎﾟｯﾌﾟ体" pitchFamily="49" charset="-128"/>
              </a:rPr>
              <a:t>　あんしんと</a:t>
            </a:r>
            <a:endParaRPr lang="en-US" altLang="ja-JP" sz="2800" dirty="0">
              <a:solidFill>
                <a:schemeClr val="accent1">
                  <a:lumMod val="50000"/>
                </a:schemeClr>
              </a:solidFill>
              <a:ea typeface="HG創英角ﾎﾟｯﾌﾟ体" pitchFamily="49" charset="-128"/>
            </a:endParaRPr>
          </a:p>
          <a:p>
            <a:pPr eaLnBrk="1" hangingPunct="1">
              <a:spcBef>
                <a:spcPct val="20000"/>
              </a:spcBef>
            </a:pPr>
            <a:r>
              <a:rPr lang="en-US" altLang="ja-JP" sz="2800" dirty="0" smtClean="0">
                <a:solidFill>
                  <a:schemeClr val="accent1">
                    <a:lumMod val="50000"/>
                  </a:schemeClr>
                </a:solidFill>
                <a:latin typeface="HGP創英角ﾎﾟｯﾌﾟ体" pitchFamily="50" charset="-128"/>
                <a:ea typeface="HGP創英角ﾎﾟｯﾌﾟ体" pitchFamily="50" charset="-128"/>
              </a:rPr>
              <a:t>   O</a:t>
            </a:r>
            <a:r>
              <a:rPr lang="ja-JP" altLang="en-US" sz="2800" dirty="0">
                <a:solidFill>
                  <a:schemeClr val="accent1">
                    <a:lumMod val="50000"/>
                  </a:schemeClr>
                </a:solidFill>
                <a:latin typeface="HGP創英角ﾎﾟｯﾌﾟ体" pitchFamily="50" charset="-128"/>
                <a:ea typeface="HGP創英角ﾎﾟｯﾌﾟ体" pitchFamily="50" charset="-128"/>
              </a:rPr>
              <a:t>　・・・</a:t>
            </a:r>
            <a:r>
              <a:rPr lang="ja-JP" altLang="en-US" sz="2800" dirty="0">
                <a:solidFill>
                  <a:schemeClr val="accent1">
                    <a:lumMod val="50000"/>
                  </a:schemeClr>
                </a:solidFill>
                <a:ea typeface="HG創英角ﾎﾟｯﾌﾟ体" pitchFamily="49" charset="-128"/>
              </a:rPr>
              <a:t>　おもいやりの町　　</a:t>
            </a:r>
            <a:endParaRPr lang="en-US" altLang="ja-JP" sz="2800" dirty="0" smtClean="0">
              <a:solidFill>
                <a:schemeClr val="accent1">
                  <a:lumMod val="50000"/>
                </a:schemeClr>
              </a:solidFill>
              <a:ea typeface="HG創英角ﾎﾟｯﾌﾟ体" pitchFamily="49" charset="-128"/>
            </a:endParaRPr>
          </a:p>
          <a:p>
            <a:pPr eaLnBrk="1" hangingPunct="1">
              <a:spcBef>
                <a:spcPct val="20000"/>
              </a:spcBef>
            </a:pPr>
            <a:r>
              <a:rPr lang="en-US" altLang="ja-JP" sz="2800" dirty="0">
                <a:solidFill>
                  <a:schemeClr val="accent1">
                    <a:lumMod val="50000"/>
                  </a:schemeClr>
                </a:solidFill>
                <a:ea typeface="HG創英角ﾎﾟｯﾌﾟ体" pitchFamily="49" charset="-128"/>
              </a:rPr>
              <a:t> </a:t>
            </a:r>
            <a:r>
              <a:rPr lang="en-US" altLang="ja-JP" sz="2800" dirty="0" smtClean="0">
                <a:solidFill>
                  <a:schemeClr val="accent1">
                    <a:lumMod val="50000"/>
                  </a:schemeClr>
                </a:solidFill>
                <a:ea typeface="HG創英角ﾎﾟｯﾌﾟ体" pitchFamily="49" charset="-128"/>
              </a:rPr>
              <a:t>                                            </a:t>
            </a:r>
            <a:r>
              <a:rPr lang="ja-JP" altLang="en-US" sz="2800" dirty="0" smtClean="0">
                <a:solidFill>
                  <a:schemeClr val="accent1">
                    <a:lumMod val="50000"/>
                  </a:schemeClr>
                </a:solidFill>
                <a:ea typeface="HG創英角ﾎﾟｯﾌﾟ体" pitchFamily="49" charset="-128"/>
              </a:rPr>
              <a:t>せん</a:t>
            </a:r>
            <a:r>
              <a:rPr lang="ja-JP" altLang="en-US" sz="2800" dirty="0">
                <a:solidFill>
                  <a:schemeClr val="accent1">
                    <a:lumMod val="50000"/>
                  </a:schemeClr>
                </a:solidFill>
                <a:ea typeface="HG創英角ﾎﾟｯﾌﾟ体" pitchFamily="49" charset="-128"/>
              </a:rPr>
              <a:t>なん</a:t>
            </a:r>
          </a:p>
        </p:txBody>
      </p:sp>
      <p:grpSp>
        <p:nvGrpSpPr>
          <p:cNvPr id="3" name="グループ化 2"/>
          <p:cNvGrpSpPr>
            <a:grpSpLocks/>
          </p:cNvGrpSpPr>
          <p:nvPr/>
        </p:nvGrpSpPr>
        <p:grpSpPr bwMode="auto">
          <a:xfrm>
            <a:off x="624727" y="4801045"/>
            <a:ext cx="1542124" cy="1166637"/>
            <a:chOff x="6830089" y="3136443"/>
            <a:chExt cx="2768797" cy="2014179"/>
          </a:xfrm>
          <a:noFill/>
          <a:effectLst>
            <a:outerShdw blurRad="50800" dist="50800" dir="5400000" algn="ctr" rotWithShape="0">
              <a:srgbClr val="000000">
                <a:alpha val="0"/>
              </a:srgbClr>
            </a:outerShdw>
          </a:effectLst>
        </p:grpSpPr>
        <p:pic>
          <p:nvPicPr>
            <p:cNvPr id="13" name="Picture 6" descr="wao3"/>
            <p:cNvPicPr>
              <a:picLocks noChangeAspect="1" noChangeArrowheads="1"/>
            </p:cNvPicPr>
            <p:nvPr/>
          </p:nvPicPr>
          <p:blipFill>
            <a:blip r:embed="rId4" cstate="print">
              <a:extLst/>
            </a:blip>
            <a:srcRect/>
            <a:stretch>
              <a:fillRect/>
            </a:stretch>
          </p:blipFill>
          <p:spPr bwMode="auto">
            <a:xfrm>
              <a:off x="6830089" y="3136443"/>
              <a:ext cx="1490295" cy="1771134"/>
            </a:xfrm>
            <a:prstGeom prst="rect">
              <a:avLst/>
            </a:prstGeom>
            <a:grpFill/>
            <a:ln>
              <a:noFill/>
            </a:ln>
            <a:extLst/>
          </p:spPr>
        </p:pic>
        <p:sp>
          <p:nvSpPr>
            <p:cNvPr id="14" name="Text Box 4"/>
            <p:cNvSpPr txBox="1">
              <a:spLocks noChangeArrowheads="1"/>
            </p:cNvSpPr>
            <p:nvPr/>
          </p:nvSpPr>
          <p:spPr bwMode="auto">
            <a:xfrm>
              <a:off x="7692338" y="4772020"/>
              <a:ext cx="1906548" cy="378602"/>
            </a:xfrm>
            <a:prstGeom prst="rect">
              <a:avLst/>
            </a:prstGeom>
            <a:grpFill/>
            <a:ln>
              <a:noFill/>
            </a:ln>
            <a:extLst/>
          </p:spPr>
          <p:txBody>
            <a:bodyPr wrap="squar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fontAlgn="auto" hangingPunct="1">
                <a:lnSpc>
                  <a:spcPct val="75000"/>
                </a:lnSpc>
                <a:spcBef>
                  <a:spcPct val="50000"/>
                </a:spcBef>
                <a:spcAft>
                  <a:spcPts val="0"/>
                </a:spcAft>
                <a:defRPr/>
              </a:pPr>
              <a:r>
                <a:rPr lang="en-US" altLang="ja-JP" sz="800" b="1" dirty="0" smtClean="0">
                  <a:latin typeface="HGPｺﾞｼｯｸE" pitchFamily="50" charset="-128"/>
                  <a:ea typeface="HGPｺﾞｼｯｸE" pitchFamily="50" charset="-128"/>
                </a:rPr>
                <a:t>WAO </a:t>
              </a:r>
              <a:r>
                <a:rPr lang="ja-JP" altLang="en-US" sz="800" b="1" dirty="0" err="1" smtClean="0">
                  <a:latin typeface="HGPｺﾞｼｯｸE" pitchFamily="50" charset="-128"/>
                  <a:ea typeface="HGPｺﾞｼｯｸE" pitchFamily="50" charset="-128"/>
                </a:rPr>
                <a:t>くん</a:t>
              </a:r>
              <a:r>
                <a:rPr lang="ja-JP" altLang="en-US" sz="800" b="1" dirty="0">
                  <a:latin typeface="EPSON 丸ゴシック体Ｍ" pitchFamily="49" charset="-128"/>
                  <a:ea typeface="EPSON 丸ゴシック体Ｍ" pitchFamily="49" charset="-128"/>
                </a:rPr>
                <a:t>　　</a:t>
              </a:r>
              <a:r>
                <a:rPr lang="ja-JP" altLang="en-US" sz="1100" b="1" dirty="0">
                  <a:latin typeface="Century" pitchFamily="18" charset="0"/>
                  <a:ea typeface="ＭＳ ゴシック" pitchFamily="49" charset="-128"/>
                </a:rPr>
                <a:t>　　　　　　　　　　　　　　　　　　　　　　　　　　　　　　　　　　　　　　　　　　　　　　　　　　　　　　　　</a:t>
              </a:r>
            </a:p>
          </p:txBody>
        </p:sp>
      </p:grpSp>
      <p:sp>
        <p:nvSpPr>
          <p:cNvPr id="10" name="サブタイトル 2"/>
          <p:cNvSpPr txBox="1">
            <a:spLocks/>
          </p:cNvSpPr>
          <p:nvPr/>
        </p:nvSpPr>
        <p:spPr>
          <a:xfrm>
            <a:off x="-27709" y="0"/>
            <a:ext cx="9171709" cy="1772816"/>
          </a:xfrm>
          <a:prstGeom prst="rect">
            <a:avLst/>
          </a:prstGeom>
          <a:solidFill>
            <a:srgbClr val="CC99FF"/>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defRPr/>
            </a:pPr>
            <a:r>
              <a:rPr lang="ja-JP" altLang="en-US" sz="2800" dirty="0" smtClean="0">
                <a:solidFill>
                  <a:schemeClr val="bg1"/>
                </a:solidFill>
                <a:latin typeface="+mj-ea"/>
                <a:ea typeface="+mj-ea"/>
              </a:rPr>
              <a:t>平成</a:t>
            </a:r>
            <a:r>
              <a:rPr lang="ja-JP" altLang="en-US" sz="2800" dirty="0">
                <a:solidFill>
                  <a:schemeClr val="bg1"/>
                </a:solidFill>
                <a:latin typeface="+mj-ea"/>
                <a:ea typeface="+mj-ea"/>
              </a:rPr>
              <a:t>２９年度　厚生労働省</a:t>
            </a:r>
            <a:r>
              <a:rPr lang="en-US" altLang="ja-JP" sz="3600" dirty="0">
                <a:solidFill>
                  <a:schemeClr val="bg1"/>
                </a:solidFill>
                <a:latin typeface="+mj-ea"/>
                <a:ea typeface="+mj-ea"/>
              </a:rPr>
              <a:t/>
            </a:r>
            <a:br>
              <a:rPr lang="en-US" altLang="ja-JP" sz="3600" dirty="0">
                <a:solidFill>
                  <a:schemeClr val="bg1"/>
                </a:solidFill>
                <a:latin typeface="+mj-ea"/>
                <a:ea typeface="+mj-ea"/>
              </a:rPr>
            </a:br>
            <a:r>
              <a:rPr lang="ja-JP" altLang="en-US" sz="3600" dirty="0">
                <a:solidFill>
                  <a:schemeClr val="bg1"/>
                </a:solidFill>
                <a:latin typeface="+mj-ea"/>
                <a:ea typeface="+mj-ea"/>
              </a:rPr>
              <a:t>要介護認定適正化事業審査会</a:t>
            </a:r>
            <a:r>
              <a:rPr lang="en-US" altLang="ja-JP" sz="3600" dirty="0">
                <a:solidFill>
                  <a:schemeClr val="bg1"/>
                </a:solidFill>
                <a:latin typeface="+mj-ea"/>
                <a:ea typeface="+mj-ea"/>
              </a:rPr>
              <a:t/>
            </a:r>
            <a:br>
              <a:rPr lang="en-US" altLang="ja-JP" sz="3600" dirty="0">
                <a:solidFill>
                  <a:schemeClr val="bg1"/>
                </a:solidFill>
                <a:latin typeface="+mj-ea"/>
                <a:ea typeface="+mj-ea"/>
              </a:rPr>
            </a:br>
            <a:r>
              <a:rPr lang="ja-JP" altLang="en-US" sz="3600" dirty="0">
                <a:solidFill>
                  <a:schemeClr val="bg1"/>
                </a:solidFill>
                <a:latin typeface="+mj-ea"/>
                <a:ea typeface="+mj-ea"/>
              </a:rPr>
              <a:t>訪問における技術的助言を受けて</a:t>
            </a:r>
            <a:r>
              <a:rPr lang="ja-JP" altLang="en-US" sz="3600" dirty="0" smtClean="0">
                <a:solidFill>
                  <a:schemeClr val="bg1"/>
                </a:solidFill>
                <a:latin typeface="EPSON 太丸ゴシック体Ｂ" pitchFamily="49" charset="-128"/>
                <a:ea typeface="EPSON 太丸ゴシック体Ｂ" pitchFamily="49" charset="-128"/>
              </a:rPr>
              <a:t>　　　　　　　　　　　</a:t>
            </a:r>
          </a:p>
        </p:txBody>
      </p:sp>
      <p:sp>
        <p:nvSpPr>
          <p:cNvPr id="11" name="タイトル 1"/>
          <p:cNvSpPr txBox="1">
            <a:spLocks/>
          </p:cNvSpPr>
          <p:nvPr/>
        </p:nvSpPr>
        <p:spPr bwMode="auto">
          <a:xfrm>
            <a:off x="194630" y="6378575"/>
            <a:ext cx="252028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lang="ja-JP" altLang="en-US" dirty="0">
              <a:solidFill>
                <a:srgbClr val="FF0000"/>
              </a:solidFill>
              <a:latin typeface="HGS創英角ﾎﾟｯﾌﾟ体" pitchFamily="50" charset="-128"/>
              <a:ea typeface="HGS創英角ﾎﾟｯﾌﾟ体" pitchFamily="50" charset="-128"/>
            </a:endParaRPr>
          </a:p>
        </p:txBody>
      </p:sp>
      <p:sp>
        <p:nvSpPr>
          <p:cNvPr id="17" name="正方形/長方形 16"/>
          <p:cNvSpPr/>
          <p:nvPr/>
        </p:nvSpPr>
        <p:spPr>
          <a:xfrm>
            <a:off x="6373621" y="5242424"/>
            <a:ext cx="3031508" cy="276999"/>
          </a:xfrm>
          <a:prstGeom prst="rect">
            <a:avLst/>
          </a:prstGeom>
        </p:spPr>
        <p:txBody>
          <a:bodyPr wrap="square">
            <a:spAutoFit/>
          </a:bodyPr>
          <a:lstStyle/>
          <a:p>
            <a:pPr algn="ctr"/>
            <a:r>
              <a:rPr lang="ja-JP" altLang="en-US" sz="1200" b="1" dirty="0" smtClean="0"/>
              <a:t>泉南熊寺郎（せんくま）</a:t>
            </a:r>
            <a:endParaRPr lang="en-US" altLang="ja-JP" sz="1200" b="1" dirty="0" smtClean="0"/>
          </a:p>
        </p:txBody>
      </p:sp>
      <p:sp>
        <p:nvSpPr>
          <p:cNvPr id="2" name="スライド番号プレースホルダー 1"/>
          <p:cNvSpPr>
            <a:spLocks noGrp="1"/>
          </p:cNvSpPr>
          <p:nvPr>
            <p:ph type="sldNum" sz="quarter" idx="12"/>
          </p:nvPr>
        </p:nvSpPr>
        <p:spPr/>
        <p:txBody>
          <a:bodyPr/>
          <a:lstStyle/>
          <a:p>
            <a:fld id="{90E8A2C1-5C53-409F-99F5-CC491E185626}" type="slidenum">
              <a:rPr kumimoji="1" lang="ja-JP" altLang="en-US" smtClean="0"/>
              <a:t>1</a:t>
            </a:fld>
            <a:endParaRPr kumimoji="1" lang="ja-JP" altLang="en-US" dirty="0"/>
          </a:p>
        </p:txBody>
      </p:sp>
    </p:spTree>
    <p:extLst>
      <p:ext uri="{BB962C8B-B14F-4D97-AF65-F5344CB8AC3E}">
        <p14:creationId xmlns:p14="http://schemas.microsoft.com/office/powerpoint/2010/main" val="1494116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7322"/>
            <a:ext cx="9144000" cy="1296144"/>
          </a:xfrm>
          <a:solidFill>
            <a:srgbClr val="DEBDFF"/>
          </a:solidFill>
          <a:ln>
            <a:solidFill>
              <a:schemeClr val="bg1"/>
            </a:solidFill>
          </a:ln>
        </p:spPr>
        <p:txBody>
          <a:bodyPr>
            <a:normAutofit fontScale="90000"/>
          </a:bodyPr>
          <a:lstStyle/>
          <a:p>
            <a:r>
              <a:rPr kumimoji="1" lang="en-US" altLang="ja-JP" dirty="0" smtClean="0"/>
              <a:t/>
            </a:r>
            <a:br>
              <a:rPr kumimoji="1" lang="en-US" altLang="ja-JP" dirty="0" smtClean="0"/>
            </a:br>
            <a:r>
              <a:rPr kumimoji="1" lang="ja-JP" altLang="en-US" dirty="0" smtClean="0"/>
              <a:t>技術的助言</a:t>
            </a:r>
            <a:r>
              <a:rPr lang="en-US" altLang="ja-JP" dirty="0"/>
              <a:t/>
            </a:r>
            <a:br>
              <a:rPr lang="en-US" altLang="ja-JP" dirty="0"/>
            </a:br>
            <a:r>
              <a:rPr kumimoji="1" lang="ja-JP" altLang="en-US" dirty="0" smtClean="0"/>
              <a:t>１</a:t>
            </a:r>
            <a:r>
              <a:rPr lang="en-US" altLang="ja-JP" dirty="0" smtClean="0"/>
              <a:t>.</a:t>
            </a:r>
            <a:r>
              <a:rPr lang="ja-JP" altLang="en-US" dirty="0"/>
              <a:t>基本調査と特記事項の記載</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fontScale="55000" lnSpcReduction="20000"/>
          </a:bodyPr>
          <a:lstStyle/>
          <a:p>
            <a:pPr>
              <a:lnSpc>
                <a:spcPct val="120000"/>
              </a:lnSpc>
              <a:buFont typeface="Wingdings" pitchFamily="2" charset="2"/>
              <a:buChar char="u"/>
            </a:pPr>
            <a:r>
              <a:rPr lang="ja-JP" altLang="en-US" sz="4400" b="1" dirty="0" smtClean="0"/>
              <a:t>特記事項の記載が不十分</a:t>
            </a:r>
            <a:endParaRPr lang="en-US" altLang="ja-JP" sz="4400" b="1" dirty="0"/>
          </a:p>
          <a:p>
            <a:pPr marL="0" indent="0">
              <a:lnSpc>
                <a:spcPct val="120000"/>
              </a:lnSpc>
              <a:buNone/>
            </a:pPr>
            <a:r>
              <a:rPr lang="ja-JP" altLang="en-US" dirty="0" smtClean="0"/>
              <a:t>　　　　　　　　</a:t>
            </a:r>
            <a:endParaRPr lang="en-US" altLang="ja-JP" dirty="0" smtClean="0"/>
          </a:p>
          <a:p>
            <a:pPr marL="0" indent="0">
              <a:lnSpc>
                <a:spcPct val="120000"/>
              </a:lnSpc>
              <a:buNone/>
            </a:pPr>
            <a:r>
              <a:rPr lang="ja-JP" altLang="en-US" dirty="0"/>
              <a:t>・</a:t>
            </a:r>
            <a:r>
              <a:rPr lang="ja-JP" altLang="en-US" sz="3600" dirty="0" smtClean="0"/>
              <a:t>特記事項には「選択の根拠」「介護の手間」「頻度」の３点を記載</a:t>
            </a:r>
            <a:endParaRPr lang="en-US" altLang="ja-JP" sz="3600" dirty="0" smtClean="0"/>
          </a:p>
          <a:p>
            <a:pPr marL="0" indent="0">
              <a:lnSpc>
                <a:spcPct val="120000"/>
              </a:lnSpc>
              <a:buNone/>
            </a:pPr>
            <a:r>
              <a:rPr lang="ja-JP" altLang="en-US" sz="3600" dirty="0"/>
              <a:t>・</a:t>
            </a:r>
            <a:r>
              <a:rPr lang="ja-JP" altLang="en-US" sz="3600" dirty="0" smtClean="0"/>
              <a:t>「頻度」には具体的な回数を記載。日中／夜間を区別</a:t>
            </a:r>
            <a:endParaRPr lang="en-US" altLang="ja-JP" sz="3600" dirty="0" smtClean="0"/>
          </a:p>
          <a:p>
            <a:pPr marL="0" indent="0">
              <a:lnSpc>
                <a:spcPct val="120000"/>
              </a:lnSpc>
              <a:buNone/>
            </a:pPr>
            <a:r>
              <a:rPr lang="ja-JP" altLang="en-US" sz="3600" dirty="0"/>
              <a:t>・</a:t>
            </a:r>
            <a:r>
              <a:rPr lang="ja-JP" altLang="en-US" sz="3600" dirty="0" smtClean="0"/>
              <a:t>軽度でも生活上の問題がないことも含めて記載を充実</a:t>
            </a:r>
            <a:endParaRPr lang="en-US" altLang="ja-JP" sz="3600" dirty="0" smtClean="0"/>
          </a:p>
          <a:p>
            <a:pPr marL="0" indent="0">
              <a:lnSpc>
                <a:spcPct val="120000"/>
              </a:lnSpc>
              <a:buNone/>
            </a:pPr>
            <a:endParaRPr lang="en-US" altLang="ja-JP" dirty="0"/>
          </a:p>
          <a:p>
            <a:pPr>
              <a:lnSpc>
                <a:spcPct val="120000"/>
              </a:lnSpc>
              <a:buFont typeface="Wingdings" pitchFamily="2" charset="2"/>
              <a:buChar char="u"/>
            </a:pPr>
            <a:r>
              <a:rPr lang="ja-JP" altLang="en-US" sz="4400" b="1" dirty="0" smtClean="0"/>
              <a:t>移動の見守りの選択率が著しく高い</a:t>
            </a:r>
            <a:endParaRPr lang="en-US" altLang="ja-JP" sz="4400" b="1" dirty="0" smtClean="0"/>
          </a:p>
          <a:p>
            <a:pPr marL="0" indent="0">
              <a:lnSpc>
                <a:spcPct val="120000"/>
              </a:lnSpc>
              <a:buNone/>
            </a:pPr>
            <a:r>
              <a:rPr lang="ja-JP" altLang="en-US" dirty="0"/>
              <a:t>　</a:t>
            </a:r>
            <a:r>
              <a:rPr lang="ja-JP" altLang="en-US" dirty="0" smtClean="0"/>
              <a:t>　　　　　　</a:t>
            </a:r>
            <a:endParaRPr lang="en-US" altLang="ja-JP" dirty="0" smtClean="0"/>
          </a:p>
          <a:p>
            <a:pPr marL="0" indent="0">
              <a:lnSpc>
                <a:spcPct val="120000"/>
              </a:lnSpc>
              <a:buNone/>
            </a:pPr>
            <a:r>
              <a:rPr lang="ja-JP" altLang="en-US" dirty="0" smtClean="0"/>
              <a:t>・</a:t>
            </a:r>
            <a:r>
              <a:rPr lang="ja-JP" altLang="en-US" sz="3600" dirty="0" smtClean="0"/>
              <a:t>テキストの定義や調査方法等再確認</a:t>
            </a:r>
            <a:endParaRPr lang="en-US" altLang="ja-JP" sz="3600" dirty="0" smtClean="0"/>
          </a:p>
          <a:p>
            <a:pPr marL="0" indent="0">
              <a:lnSpc>
                <a:spcPct val="120000"/>
              </a:lnSpc>
              <a:buNone/>
            </a:pPr>
            <a:r>
              <a:rPr lang="ja-JP" altLang="en-US" sz="3600" dirty="0" smtClean="0"/>
              <a:t>・移動の見守りは、常時の付添いの必要がある見守りや認知症高齢者等の場合に必要な行為の「確認」「指示」「声かけ」</a:t>
            </a:r>
            <a:endParaRPr lang="en-US" altLang="ja-JP" sz="3600" dirty="0" smtClean="0"/>
          </a:p>
          <a:p>
            <a:pPr marL="0" indent="0">
              <a:lnSpc>
                <a:spcPct val="120000"/>
              </a:lnSpc>
              <a:buNone/>
            </a:pPr>
            <a:r>
              <a:rPr lang="ja-JP" altLang="en-US" sz="3600" dirty="0" smtClean="0"/>
              <a:t>・離れた場所から時々見ている、というケースは常時の付添いの必要のある見守りには該当しない</a:t>
            </a:r>
            <a:endParaRPr lang="en-US" altLang="ja-JP" sz="3600" dirty="0" smtClean="0"/>
          </a:p>
          <a:p>
            <a:pPr marL="0" indent="0">
              <a:buNone/>
            </a:pPr>
            <a:endParaRPr lang="en-US" altLang="ja-JP" dirty="0" smtClean="0"/>
          </a:p>
        </p:txBody>
      </p:sp>
      <p:sp>
        <p:nvSpPr>
          <p:cNvPr id="4" name="下矢印 3"/>
          <p:cNvSpPr/>
          <p:nvPr/>
        </p:nvSpPr>
        <p:spPr>
          <a:xfrm>
            <a:off x="2994551" y="1988840"/>
            <a:ext cx="288032" cy="36004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5" name="下矢印 4"/>
          <p:cNvSpPr/>
          <p:nvPr/>
        </p:nvSpPr>
        <p:spPr>
          <a:xfrm>
            <a:off x="3007363" y="4221088"/>
            <a:ext cx="288032" cy="360040"/>
          </a:xfrm>
          <a:prstGeom prst="downArrow">
            <a:avLst>
              <a:gd name="adj1" fmla="val 56479"/>
              <a:gd name="adj2"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6" name="スライド番号プレースホルダー 5"/>
          <p:cNvSpPr>
            <a:spLocks noGrp="1"/>
          </p:cNvSpPr>
          <p:nvPr>
            <p:ph type="sldNum" sz="quarter" idx="12"/>
          </p:nvPr>
        </p:nvSpPr>
        <p:spPr/>
        <p:txBody>
          <a:bodyPr/>
          <a:lstStyle/>
          <a:p>
            <a:fld id="{90E8A2C1-5C53-409F-99F5-CC491E185626}" type="slidenum">
              <a:rPr kumimoji="1" lang="ja-JP" altLang="en-US" smtClean="0"/>
              <a:t>10</a:t>
            </a:fld>
            <a:endParaRPr kumimoji="1" lang="ja-JP" altLang="en-US"/>
          </a:p>
        </p:txBody>
      </p:sp>
    </p:spTree>
    <p:extLst>
      <p:ext uri="{BB962C8B-B14F-4D97-AF65-F5344CB8AC3E}">
        <p14:creationId xmlns:p14="http://schemas.microsoft.com/office/powerpoint/2010/main" val="285722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a:solidFill>
            <a:srgbClr val="DEBDFF"/>
          </a:solidFill>
        </p:spPr>
        <p:txBody>
          <a:bodyPr>
            <a:normAutofit fontScale="90000"/>
          </a:bodyPr>
          <a:lstStyle/>
          <a:p>
            <a:r>
              <a:rPr kumimoji="1" lang="en-US" altLang="ja-JP" dirty="0" smtClean="0"/>
              <a:t/>
            </a:r>
            <a:br>
              <a:rPr kumimoji="1" lang="en-US" altLang="ja-JP" dirty="0" smtClean="0"/>
            </a:br>
            <a:r>
              <a:rPr kumimoji="1" lang="ja-JP" altLang="en-US" dirty="0" smtClean="0"/>
              <a:t>技術的助言</a:t>
            </a:r>
            <a:r>
              <a:rPr kumimoji="1" lang="en-US" altLang="ja-JP" dirty="0" smtClean="0"/>
              <a:t/>
            </a:r>
            <a:br>
              <a:rPr kumimoji="1" lang="en-US" altLang="ja-JP" dirty="0" smtClean="0"/>
            </a:br>
            <a:r>
              <a:rPr kumimoji="1" lang="ja-JP" altLang="en-US" dirty="0" smtClean="0"/>
              <a:t>２</a:t>
            </a:r>
            <a:r>
              <a:rPr lang="en-US" altLang="ja-JP" dirty="0" smtClean="0"/>
              <a:t>.</a:t>
            </a:r>
            <a:r>
              <a:rPr lang="ja-JP" altLang="en-US" dirty="0" smtClean="0"/>
              <a:t>一次判定の修正・確定</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467544" y="1484784"/>
            <a:ext cx="8229600" cy="4525963"/>
          </a:xfrm>
        </p:spPr>
        <p:txBody>
          <a:bodyPr>
            <a:normAutofit fontScale="92500"/>
          </a:bodyPr>
          <a:lstStyle/>
          <a:p>
            <a:pPr>
              <a:lnSpc>
                <a:spcPct val="120000"/>
              </a:lnSpc>
              <a:buFont typeface="Wingdings" pitchFamily="2" charset="2"/>
              <a:buChar char="u"/>
            </a:pPr>
            <a:r>
              <a:rPr lang="ja-JP" altLang="en-US" sz="2400" b="1" dirty="0"/>
              <a:t>一次判定の修正・確定を、認定調査項目の定義の範囲を超えて修正されているケース</a:t>
            </a:r>
            <a:endParaRPr lang="en-US" altLang="ja-JP" sz="2400" b="1" dirty="0"/>
          </a:p>
          <a:p>
            <a:pPr marL="0" indent="0">
              <a:lnSpc>
                <a:spcPct val="120000"/>
              </a:lnSpc>
              <a:buNone/>
            </a:pPr>
            <a:endParaRPr lang="en-US" altLang="ja-JP" sz="2400" dirty="0"/>
          </a:p>
          <a:p>
            <a:pPr marL="0" indent="0">
              <a:lnSpc>
                <a:spcPct val="120000"/>
              </a:lnSpc>
              <a:buNone/>
            </a:pPr>
            <a:r>
              <a:rPr lang="ja-JP" altLang="en-US" sz="2400" dirty="0"/>
              <a:t>・一次判定・修正確定では「調査委項目ごとの定義からみた選択の妥当性」等の確認を、二次判定では特記事項等に基づいた「定義に含まれない介護の手間」の評価を行う</a:t>
            </a:r>
            <a:endParaRPr lang="en-US" altLang="ja-JP" sz="2400" dirty="0"/>
          </a:p>
          <a:p>
            <a:pPr marL="0" indent="0">
              <a:lnSpc>
                <a:spcPct val="120000"/>
              </a:lnSpc>
              <a:buNone/>
            </a:pPr>
            <a:endParaRPr lang="en-US" altLang="ja-JP" sz="2400" dirty="0"/>
          </a:p>
          <a:p>
            <a:pPr>
              <a:lnSpc>
                <a:spcPct val="120000"/>
              </a:lnSpc>
              <a:buFont typeface="Wingdings" pitchFamily="2" charset="2"/>
              <a:buChar char="u"/>
            </a:pPr>
            <a:r>
              <a:rPr lang="ja-JP" altLang="en-US" sz="2400" b="1" dirty="0"/>
              <a:t>自立度のずれは、要介護度に影響が出るものを確認</a:t>
            </a:r>
            <a:endParaRPr lang="en-US" altLang="ja-JP" sz="2400" b="1" dirty="0"/>
          </a:p>
          <a:p>
            <a:pPr marL="0" indent="0">
              <a:lnSpc>
                <a:spcPct val="120000"/>
              </a:lnSpc>
              <a:buNone/>
            </a:pPr>
            <a:r>
              <a:rPr lang="ja-JP" altLang="en-US" sz="2400" dirty="0"/>
              <a:t>・</a:t>
            </a:r>
            <a:r>
              <a:rPr lang="en-US" altLang="ja-JP" sz="2400" dirty="0"/>
              <a:t>Ⅰ</a:t>
            </a:r>
            <a:r>
              <a:rPr lang="ja-JP" altLang="en-US" sz="2400" dirty="0"/>
              <a:t>と</a:t>
            </a:r>
            <a:r>
              <a:rPr lang="en-US" altLang="ja-JP" sz="2400" dirty="0"/>
              <a:t>Ⅱ</a:t>
            </a:r>
            <a:r>
              <a:rPr lang="ja-JP" altLang="en-US" sz="2400" dirty="0"/>
              <a:t>の認知機能の蓋然性評価に影響</a:t>
            </a:r>
            <a:endParaRPr lang="en-US" altLang="ja-JP" sz="2400" dirty="0"/>
          </a:p>
          <a:p>
            <a:pPr marL="0" indent="0">
              <a:lnSpc>
                <a:spcPct val="120000"/>
              </a:lnSpc>
              <a:buNone/>
            </a:pPr>
            <a:r>
              <a:rPr lang="ja-JP" altLang="en-US" sz="2400" dirty="0"/>
              <a:t>・要介護</a:t>
            </a:r>
            <a:r>
              <a:rPr lang="en-US" altLang="ja-JP" sz="2400" dirty="0"/>
              <a:t>2</a:t>
            </a:r>
            <a:r>
              <a:rPr lang="ja-JP" altLang="en-US" sz="2400" dirty="0"/>
              <a:t>以下</a:t>
            </a:r>
            <a:r>
              <a:rPr lang="ja-JP" altLang="en-US" sz="2400" dirty="0" smtClean="0"/>
              <a:t>で</a:t>
            </a:r>
            <a:r>
              <a:rPr lang="en-US" altLang="ja-JP" sz="2400" dirty="0" smtClean="0"/>
              <a:t>A</a:t>
            </a:r>
            <a:r>
              <a:rPr lang="ja-JP" altLang="en-US" sz="2400" dirty="0" smtClean="0"/>
              <a:t>またはＪで、</a:t>
            </a:r>
            <a:r>
              <a:rPr lang="en-US" altLang="ja-JP" sz="2400" dirty="0" smtClean="0"/>
              <a:t>Ⅲ</a:t>
            </a:r>
            <a:r>
              <a:rPr lang="ja-JP" altLang="en-US" sz="2400" dirty="0"/>
              <a:t>は認知症加算に影響</a:t>
            </a:r>
            <a:endParaRPr lang="en-US" altLang="ja-JP" sz="2400" dirty="0"/>
          </a:p>
          <a:p>
            <a:pPr marL="0" indent="0">
              <a:lnSpc>
                <a:spcPct val="120000"/>
              </a:lnSpc>
              <a:buNone/>
            </a:pPr>
            <a:endParaRPr lang="en-US" altLang="ja-JP" dirty="0" smtClean="0"/>
          </a:p>
          <a:p>
            <a:pPr marL="0" indent="0">
              <a:lnSpc>
                <a:spcPct val="120000"/>
              </a:lnSpc>
              <a:buNone/>
            </a:pPr>
            <a:endParaRPr lang="en-US" altLang="ja-JP" dirty="0" smtClean="0"/>
          </a:p>
        </p:txBody>
      </p:sp>
      <p:sp>
        <p:nvSpPr>
          <p:cNvPr id="4" name="スライド番号プレースホルダー 3"/>
          <p:cNvSpPr>
            <a:spLocks noGrp="1"/>
          </p:cNvSpPr>
          <p:nvPr>
            <p:ph type="sldNum" sz="quarter" idx="12"/>
          </p:nvPr>
        </p:nvSpPr>
        <p:spPr/>
        <p:txBody>
          <a:bodyPr/>
          <a:lstStyle/>
          <a:p>
            <a:fld id="{90E8A2C1-5C53-409F-99F5-CC491E185626}" type="slidenum">
              <a:rPr kumimoji="1" lang="ja-JP" altLang="en-US" smtClean="0"/>
              <a:t>11</a:t>
            </a:fld>
            <a:endParaRPr kumimoji="1" lang="ja-JP" altLang="en-US"/>
          </a:p>
        </p:txBody>
      </p:sp>
      <p:sp>
        <p:nvSpPr>
          <p:cNvPr id="5" name="下矢印 4"/>
          <p:cNvSpPr/>
          <p:nvPr/>
        </p:nvSpPr>
        <p:spPr>
          <a:xfrm>
            <a:off x="2771800" y="2420888"/>
            <a:ext cx="288032" cy="36004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Tree>
    <p:extLst>
      <p:ext uri="{BB962C8B-B14F-4D97-AF65-F5344CB8AC3E}">
        <p14:creationId xmlns:p14="http://schemas.microsoft.com/office/powerpoint/2010/main" val="56653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a:solidFill>
            <a:srgbClr val="DEBDFF"/>
          </a:solidFill>
        </p:spPr>
        <p:txBody>
          <a:bodyPr>
            <a:normAutofit fontScale="90000"/>
          </a:bodyPr>
          <a:lstStyle/>
          <a:p>
            <a:r>
              <a:rPr kumimoji="1" lang="en-US" altLang="ja-JP" dirty="0" smtClean="0"/>
              <a:t/>
            </a:r>
            <a:br>
              <a:rPr kumimoji="1" lang="en-US" altLang="ja-JP" dirty="0" smtClean="0"/>
            </a:br>
            <a:r>
              <a:rPr kumimoji="1" lang="ja-JP" altLang="en-US" dirty="0" smtClean="0"/>
              <a:t>技術的助言</a:t>
            </a:r>
            <a:r>
              <a:rPr kumimoji="1" lang="en-US" altLang="ja-JP" dirty="0" smtClean="0"/>
              <a:t/>
            </a:r>
            <a:br>
              <a:rPr kumimoji="1" lang="en-US" altLang="ja-JP" dirty="0" smtClean="0"/>
            </a:br>
            <a:r>
              <a:rPr kumimoji="1" lang="ja-JP" altLang="en-US" dirty="0" smtClean="0"/>
              <a:t>３</a:t>
            </a:r>
            <a:r>
              <a:rPr lang="ja-JP" altLang="en-US" dirty="0"/>
              <a:t>．</a:t>
            </a:r>
            <a:r>
              <a:rPr lang="ja-JP" altLang="en-US" dirty="0" smtClean="0"/>
              <a:t>二次判定</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467544" y="1484784"/>
            <a:ext cx="8229600" cy="4525963"/>
          </a:xfrm>
        </p:spPr>
        <p:txBody>
          <a:bodyPr>
            <a:normAutofit fontScale="70000" lnSpcReduction="20000"/>
          </a:bodyPr>
          <a:lstStyle/>
          <a:p>
            <a:pPr>
              <a:lnSpc>
                <a:spcPct val="120000"/>
              </a:lnSpc>
              <a:buFont typeface="Wingdings" pitchFamily="2" charset="2"/>
              <a:buChar char="u"/>
            </a:pPr>
            <a:r>
              <a:rPr lang="ja-JP" altLang="en-US" b="1" dirty="0" smtClean="0"/>
              <a:t>一次判定の結果から要介護状態区分を変更する際に、変更の理由が必ずしも明確でないまま変更するケース</a:t>
            </a:r>
            <a:endParaRPr lang="en-US" altLang="ja-JP" b="1" dirty="0" smtClean="0"/>
          </a:p>
          <a:p>
            <a:pPr marL="0" indent="0">
              <a:lnSpc>
                <a:spcPct val="120000"/>
              </a:lnSpc>
              <a:buNone/>
            </a:pPr>
            <a:r>
              <a:rPr lang="ja-JP" altLang="en-US" dirty="0" smtClean="0"/>
              <a:t>　　　　　　　　　　</a:t>
            </a:r>
            <a:endParaRPr lang="en-US" altLang="ja-JP" dirty="0" smtClean="0"/>
          </a:p>
          <a:p>
            <a:pPr marL="0" indent="0">
              <a:lnSpc>
                <a:spcPct val="120000"/>
              </a:lnSpc>
              <a:buNone/>
            </a:pPr>
            <a:r>
              <a:rPr lang="ja-JP" altLang="en-US" dirty="0" smtClean="0"/>
              <a:t>・一次判定結果の変更には、その根拠となる「特記事項」「主治医意見書」の記載内容と、そこから専門職としてどのような判断を行ったかの２点を明示することが重要</a:t>
            </a:r>
            <a:endParaRPr lang="en-US" altLang="ja-JP" dirty="0" smtClean="0"/>
          </a:p>
          <a:p>
            <a:pPr marL="0" indent="0">
              <a:lnSpc>
                <a:spcPct val="120000"/>
              </a:lnSpc>
              <a:buNone/>
            </a:pPr>
            <a:endParaRPr lang="en-US" altLang="ja-JP" dirty="0" smtClean="0"/>
          </a:p>
          <a:p>
            <a:pPr>
              <a:lnSpc>
                <a:spcPct val="120000"/>
              </a:lnSpc>
              <a:buFont typeface="Wingdings" pitchFamily="2" charset="2"/>
              <a:buChar char="u"/>
            </a:pPr>
            <a:r>
              <a:rPr lang="ja-JP" altLang="en-US" b="1" dirty="0" smtClean="0"/>
              <a:t>「状態の維持・改善可能性にかかる審査判定」のプロセスを適切に実施していないケース</a:t>
            </a:r>
            <a:endParaRPr lang="en-US" altLang="ja-JP" b="1" dirty="0" smtClean="0"/>
          </a:p>
          <a:p>
            <a:pPr marL="0" indent="0">
              <a:lnSpc>
                <a:spcPct val="120000"/>
              </a:lnSpc>
              <a:buNone/>
            </a:pPr>
            <a:r>
              <a:rPr lang="ja-JP" altLang="en-US" dirty="0"/>
              <a:t>　</a:t>
            </a:r>
            <a:r>
              <a:rPr lang="ja-JP" altLang="en-US" dirty="0" smtClean="0"/>
              <a:t>　　　　　　　　　</a:t>
            </a:r>
            <a:endParaRPr lang="en-US" altLang="ja-JP" dirty="0" smtClean="0"/>
          </a:p>
          <a:p>
            <a:pPr marL="0" indent="0">
              <a:lnSpc>
                <a:spcPct val="120000"/>
              </a:lnSpc>
              <a:buNone/>
            </a:pPr>
            <a:r>
              <a:rPr lang="ja-JP" altLang="en-US" dirty="0" smtClean="0"/>
              <a:t>・</a:t>
            </a:r>
            <a:r>
              <a:rPr lang="ja-JP" altLang="en-US" dirty="0"/>
              <a:t> 「状態の維持・改善可能性にかかる審査判定」の</a:t>
            </a:r>
            <a:r>
              <a:rPr lang="ja-JP" altLang="en-US" dirty="0" smtClean="0"/>
              <a:t>プロセスは、要介護認定等基準時間が３２～５０分の全てのケースに実施</a:t>
            </a:r>
            <a:endParaRPr lang="en-US" altLang="ja-JP" dirty="0" smtClean="0"/>
          </a:p>
        </p:txBody>
      </p:sp>
      <p:sp>
        <p:nvSpPr>
          <p:cNvPr id="4" name="下矢印 3"/>
          <p:cNvSpPr/>
          <p:nvPr/>
        </p:nvSpPr>
        <p:spPr>
          <a:xfrm>
            <a:off x="3563888" y="2276872"/>
            <a:ext cx="288032" cy="36004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下矢印 4"/>
          <p:cNvSpPr/>
          <p:nvPr/>
        </p:nvSpPr>
        <p:spPr>
          <a:xfrm>
            <a:off x="3563888" y="4869160"/>
            <a:ext cx="288032" cy="36004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p:txBody>
          <a:bodyPr/>
          <a:lstStyle/>
          <a:p>
            <a:fld id="{90E8A2C1-5C53-409F-99F5-CC491E185626}" type="slidenum">
              <a:rPr kumimoji="1" lang="ja-JP" altLang="en-US" smtClean="0"/>
              <a:t>12</a:t>
            </a:fld>
            <a:endParaRPr kumimoji="1" lang="ja-JP" altLang="en-US" dirty="0"/>
          </a:p>
        </p:txBody>
      </p:sp>
    </p:spTree>
    <p:extLst>
      <p:ext uri="{BB962C8B-B14F-4D97-AF65-F5344CB8AC3E}">
        <p14:creationId xmlns:p14="http://schemas.microsoft.com/office/powerpoint/2010/main" val="239126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721"/>
            <a:ext cx="9144000" cy="1143000"/>
          </a:xfrm>
          <a:solidFill>
            <a:srgbClr val="DEBDFF"/>
          </a:solidFill>
        </p:spPr>
        <p:txBody>
          <a:bodyPr>
            <a:normAutofit/>
          </a:bodyPr>
          <a:lstStyle/>
          <a:p>
            <a:r>
              <a:rPr kumimoji="1" lang="ja-JP" altLang="en-US" dirty="0" smtClean="0"/>
              <a:t>助言を受け、取り組んでいること</a:t>
            </a:r>
            <a:endParaRPr kumimoji="1" lang="ja-JP" altLang="en-US" dirty="0"/>
          </a:p>
        </p:txBody>
      </p:sp>
      <p:sp>
        <p:nvSpPr>
          <p:cNvPr id="3" name="コンテンツ プレースホルダー 2"/>
          <p:cNvSpPr>
            <a:spLocks noGrp="1"/>
          </p:cNvSpPr>
          <p:nvPr>
            <p:ph idx="1"/>
          </p:nvPr>
        </p:nvSpPr>
        <p:spPr>
          <a:xfrm>
            <a:off x="251520" y="1196752"/>
            <a:ext cx="8568952" cy="4886003"/>
          </a:xfrm>
        </p:spPr>
        <p:txBody>
          <a:bodyPr>
            <a:noAutofit/>
          </a:bodyPr>
          <a:lstStyle/>
          <a:p>
            <a:pPr>
              <a:lnSpc>
                <a:spcPct val="120000"/>
              </a:lnSpc>
              <a:buFont typeface="Wingdings" pitchFamily="2" charset="2"/>
              <a:buChar char="u"/>
            </a:pPr>
            <a:r>
              <a:rPr kumimoji="1" lang="ja-JP" altLang="en-US" sz="2200" b="1" u="sng" dirty="0" smtClean="0"/>
              <a:t>データに基づく地域間格差や市の課題をみんなで共有</a:t>
            </a:r>
            <a:endParaRPr kumimoji="1" lang="en-US" altLang="ja-JP" sz="2200" b="1" u="sng" dirty="0" smtClean="0"/>
          </a:p>
          <a:p>
            <a:pPr marL="0" indent="0">
              <a:lnSpc>
                <a:spcPct val="120000"/>
              </a:lnSpc>
              <a:buNone/>
            </a:pPr>
            <a:r>
              <a:rPr kumimoji="1" lang="ja-JP" altLang="en-US" sz="1800" dirty="0" smtClean="0"/>
              <a:t>　　　　　　　　　　　　　　（課内・調査員・審査員・包括・ケアマネ等）</a:t>
            </a:r>
            <a:endParaRPr kumimoji="1" lang="en-US" altLang="ja-JP" sz="1800" dirty="0" smtClean="0"/>
          </a:p>
          <a:p>
            <a:pPr>
              <a:lnSpc>
                <a:spcPct val="120000"/>
              </a:lnSpc>
              <a:buFont typeface="Wingdings" pitchFamily="2" charset="2"/>
              <a:buChar char="u"/>
            </a:pPr>
            <a:r>
              <a:rPr lang="ja-JP" altLang="en-US" sz="2200" b="1" dirty="0" smtClean="0"/>
              <a:t>市の調査員１名増員で直営を増やす</a:t>
            </a:r>
            <a:endParaRPr lang="en-US" altLang="ja-JP" sz="2200" b="1" dirty="0" smtClean="0"/>
          </a:p>
          <a:p>
            <a:pPr>
              <a:lnSpc>
                <a:spcPct val="120000"/>
              </a:lnSpc>
              <a:buFont typeface="Wingdings" pitchFamily="2" charset="2"/>
              <a:buChar char="u"/>
            </a:pPr>
            <a:r>
              <a:rPr kumimoji="1" lang="ja-JP" altLang="en-US" sz="2200" b="1" dirty="0" smtClean="0"/>
              <a:t>認定調査票のチェック体制の強化</a:t>
            </a:r>
            <a:r>
              <a:rPr kumimoji="1" lang="ja-JP" altLang="en-US" sz="2200" dirty="0" smtClean="0"/>
              <a:t>　</a:t>
            </a:r>
            <a:endParaRPr kumimoji="1" lang="en-US" altLang="ja-JP" sz="2200" dirty="0" smtClean="0"/>
          </a:p>
          <a:p>
            <a:pPr marL="0" indent="0">
              <a:lnSpc>
                <a:spcPct val="120000"/>
              </a:lnSpc>
              <a:buNone/>
            </a:pPr>
            <a:r>
              <a:rPr lang="ja-JP" altLang="en-US" sz="2200" dirty="0"/>
              <a:t>　</a:t>
            </a:r>
            <a:r>
              <a:rPr lang="ja-JP" altLang="en-US" sz="2200" dirty="0" smtClean="0"/>
              <a:t>　　</a:t>
            </a:r>
            <a:r>
              <a:rPr kumimoji="1" lang="ja-JP" altLang="en-US" sz="1800" dirty="0" smtClean="0"/>
              <a:t>市と事務局の二重チェック、はずれ値を示す項目の集中チェック</a:t>
            </a:r>
            <a:endParaRPr kumimoji="1" lang="en-US" altLang="ja-JP" sz="1800" dirty="0" smtClean="0"/>
          </a:p>
          <a:p>
            <a:pPr>
              <a:lnSpc>
                <a:spcPct val="120000"/>
              </a:lnSpc>
              <a:buFont typeface="Wingdings" pitchFamily="2" charset="2"/>
              <a:buChar char="u"/>
            </a:pPr>
            <a:r>
              <a:rPr lang="ja-JP" altLang="en-US" sz="2200" b="1" dirty="0" smtClean="0"/>
              <a:t>現任調査員研修の開催</a:t>
            </a:r>
            <a:r>
              <a:rPr lang="ja-JP" altLang="en-US" sz="2200" dirty="0" smtClean="0"/>
              <a:t>　</a:t>
            </a:r>
            <a:endParaRPr lang="en-US" altLang="ja-JP" sz="2200" dirty="0" smtClean="0"/>
          </a:p>
          <a:p>
            <a:pPr marL="0" indent="0">
              <a:lnSpc>
                <a:spcPct val="120000"/>
              </a:lnSpc>
              <a:buNone/>
            </a:pPr>
            <a:r>
              <a:rPr lang="ja-JP" altLang="en-US" sz="2200" dirty="0" smtClean="0"/>
              <a:t>　　　</a:t>
            </a:r>
            <a:r>
              <a:rPr lang="ja-JP" altLang="en-US" sz="1800" dirty="0" smtClean="0"/>
              <a:t>課題の共有・技術的助言の内容・ワーキングの誤りやすい選択項目活用</a:t>
            </a:r>
            <a:endParaRPr lang="en-US" altLang="ja-JP" sz="1800" dirty="0" smtClean="0"/>
          </a:p>
          <a:p>
            <a:pPr>
              <a:lnSpc>
                <a:spcPct val="120000"/>
              </a:lnSpc>
              <a:buFont typeface="Wingdings" pitchFamily="2" charset="2"/>
              <a:buChar char="u"/>
            </a:pPr>
            <a:r>
              <a:rPr lang="ja-JP" altLang="en-US" sz="2200" b="1" dirty="0"/>
              <a:t>審査</a:t>
            </a:r>
            <a:r>
              <a:rPr lang="ja-JP" altLang="en-US" sz="2200" b="1" dirty="0" smtClean="0"/>
              <a:t>委員への周知</a:t>
            </a:r>
            <a:r>
              <a:rPr lang="ja-JP" altLang="en-US" sz="2200" dirty="0" smtClean="0"/>
              <a:t>　</a:t>
            </a:r>
            <a:endParaRPr lang="en-US" altLang="ja-JP" sz="2200" dirty="0" smtClean="0"/>
          </a:p>
          <a:p>
            <a:pPr marL="0" indent="0">
              <a:lnSpc>
                <a:spcPct val="120000"/>
              </a:lnSpc>
              <a:buNone/>
            </a:pPr>
            <a:r>
              <a:rPr lang="ja-JP" altLang="en-US" sz="2200" dirty="0" smtClean="0"/>
              <a:t>　　</a:t>
            </a:r>
            <a:r>
              <a:rPr lang="ja-JP" altLang="en-US" sz="2000" dirty="0" smtClean="0"/>
              <a:t>　</a:t>
            </a:r>
            <a:r>
              <a:rPr lang="ja-JP" altLang="en-US" sz="1800" dirty="0" smtClean="0"/>
              <a:t>文書を審査会時に手渡し</a:t>
            </a:r>
            <a:r>
              <a:rPr lang="ja-JP" altLang="en-US" sz="1800" dirty="0"/>
              <a:t>し</a:t>
            </a:r>
            <a:r>
              <a:rPr lang="ja-JP" altLang="en-US" sz="1800" dirty="0" smtClean="0"/>
              <a:t>て説明</a:t>
            </a:r>
            <a:endParaRPr lang="en-US" altLang="ja-JP" sz="1800" dirty="0" smtClean="0"/>
          </a:p>
          <a:p>
            <a:pPr>
              <a:lnSpc>
                <a:spcPct val="120000"/>
              </a:lnSpc>
              <a:buFont typeface="Wingdings" pitchFamily="2" charset="2"/>
              <a:buChar char="u"/>
            </a:pPr>
            <a:r>
              <a:rPr lang="ja-JP" altLang="en-US" sz="2200" b="1" dirty="0" smtClean="0"/>
              <a:t>市調査員の勉強会開催</a:t>
            </a:r>
            <a:endParaRPr lang="en-US" altLang="ja-JP" sz="2200" b="1" dirty="0" smtClean="0"/>
          </a:p>
          <a:p>
            <a:pPr marL="0" indent="0">
              <a:lnSpc>
                <a:spcPct val="120000"/>
              </a:lnSpc>
              <a:buNone/>
            </a:pPr>
            <a:r>
              <a:rPr lang="ja-JP" altLang="en-US" sz="2200" dirty="0" smtClean="0"/>
              <a:t>　　　</a:t>
            </a:r>
            <a:r>
              <a:rPr lang="ja-JP" altLang="en-US" sz="1800" dirty="0" smtClean="0"/>
              <a:t>調査員同士のすりあわせ、誤りやすい項目の供覧、国</a:t>
            </a:r>
            <a:r>
              <a:rPr lang="en-US" altLang="ja-JP" sz="1800" dirty="0" smtClean="0"/>
              <a:t>e</a:t>
            </a:r>
            <a:r>
              <a:rPr lang="ja-JP" altLang="en-US" sz="1800" dirty="0" smtClean="0"/>
              <a:t>－ラーニング</a:t>
            </a:r>
            <a:endParaRPr lang="en-US" altLang="ja-JP" sz="1800" dirty="0" smtClean="0"/>
          </a:p>
        </p:txBody>
      </p:sp>
      <p:sp>
        <p:nvSpPr>
          <p:cNvPr id="4" name="スライド番号プレースホルダー 3"/>
          <p:cNvSpPr>
            <a:spLocks noGrp="1"/>
          </p:cNvSpPr>
          <p:nvPr>
            <p:ph type="sldNum" sz="quarter" idx="12"/>
          </p:nvPr>
        </p:nvSpPr>
        <p:spPr/>
        <p:txBody>
          <a:bodyPr/>
          <a:lstStyle/>
          <a:p>
            <a:fld id="{90E8A2C1-5C53-409F-99F5-CC491E185626}" type="slidenum">
              <a:rPr kumimoji="1" lang="ja-JP" altLang="en-US" smtClean="0"/>
              <a:t>13</a:t>
            </a:fld>
            <a:endParaRPr kumimoji="1" lang="ja-JP" altLang="en-US"/>
          </a:p>
        </p:txBody>
      </p:sp>
    </p:spTree>
    <p:extLst>
      <p:ext uri="{BB962C8B-B14F-4D97-AF65-F5344CB8AC3E}">
        <p14:creationId xmlns:p14="http://schemas.microsoft.com/office/powerpoint/2010/main" val="399015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185" y="987554"/>
            <a:ext cx="3835232" cy="222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184" y="3645024"/>
            <a:ext cx="4029496" cy="303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5148064" y="3226820"/>
            <a:ext cx="3816424" cy="418203"/>
          </a:xfrm>
          <a:prstGeom prst="wedgeRoundRectCallout">
            <a:avLst>
              <a:gd name="adj1" fmla="val -37947"/>
              <a:gd name="adj2" fmla="val 88686"/>
              <a:gd name="adj3" fmla="val 16667"/>
            </a:avLst>
          </a:prstGeom>
          <a:ln>
            <a:solidFill>
              <a:srgbClr val="9C3FA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要介護認定事務ワーキングの「</a:t>
            </a:r>
            <a:r>
              <a:rPr lang="ja-JP" altLang="en-US" sz="1200" dirty="0"/>
              <a:t>誤りやすい選択項目の選択についての</a:t>
            </a:r>
            <a:r>
              <a:rPr lang="ja-JP" altLang="en-US" sz="1200" dirty="0" smtClean="0"/>
              <a:t>考え方」を活用</a:t>
            </a:r>
            <a:endParaRPr lang="en-US" altLang="ja-JP" sz="1200" dirty="0" smtClean="0"/>
          </a:p>
        </p:txBody>
      </p:sp>
      <p:sp>
        <p:nvSpPr>
          <p:cNvPr id="9" name="タイトル 3"/>
          <p:cNvSpPr txBox="1">
            <a:spLocks/>
          </p:cNvSpPr>
          <p:nvPr/>
        </p:nvSpPr>
        <p:spPr>
          <a:xfrm>
            <a:off x="0" y="0"/>
            <a:ext cx="9144000" cy="764704"/>
          </a:xfrm>
          <a:prstGeom prst="rect">
            <a:avLst/>
          </a:prstGeom>
          <a:solidFill>
            <a:srgbClr val="DEBDFF"/>
          </a:soli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　　現任調査員研修を</a:t>
            </a:r>
            <a:r>
              <a:rPr lang="en-US" altLang="ja-JP" sz="3200" dirty="0" smtClean="0"/>
              <a:t>2</a:t>
            </a:r>
            <a:r>
              <a:rPr lang="ja-JP" altLang="en-US" sz="3200" dirty="0" smtClean="0"/>
              <a:t>市</a:t>
            </a:r>
            <a:r>
              <a:rPr lang="en-US" altLang="ja-JP" sz="3200" dirty="0" smtClean="0"/>
              <a:t>1</a:t>
            </a:r>
            <a:r>
              <a:rPr lang="ja-JP" altLang="en-US" sz="3200" dirty="0" smtClean="0"/>
              <a:t>町で開催</a:t>
            </a:r>
            <a:endParaRPr lang="en-US" altLang="ja-JP" sz="3200" dirty="0" smtClean="0"/>
          </a:p>
        </p:txBody>
      </p:sp>
      <p:sp>
        <p:nvSpPr>
          <p:cNvPr id="7" name="スライド番号プレースホルダー 6"/>
          <p:cNvSpPr>
            <a:spLocks noGrp="1"/>
          </p:cNvSpPr>
          <p:nvPr>
            <p:ph type="sldNum" sz="quarter" idx="12"/>
          </p:nvPr>
        </p:nvSpPr>
        <p:spPr/>
        <p:txBody>
          <a:bodyPr/>
          <a:lstStyle/>
          <a:p>
            <a:fld id="{90E8A2C1-5C53-409F-99F5-CC491E185626}" type="slidenum">
              <a:rPr kumimoji="1" lang="ja-JP" altLang="en-US" smtClean="0"/>
              <a:t>14</a:t>
            </a:fld>
            <a:endParaRPr kumimoji="1" lang="ja-JP" altLang="en-US"/>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861312"/>
            <a:ext cx="4173118" cy="593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吹き出し 9"/>
          <p:cNvSpPr/>
          <p:nvPr/>
        </p:nvSpPr>
        <p:spPr>
          <a:xfrm>
            <a:off x="6876256" y="60753"/>
            <a:ext cx="2160240" cy="936104"/>
          </a:xfrm>
          <a:prstGeom prst="wedgeRoundRectCallout">
            <a:avLst>
              <a:gd name="adj1" fmla="val -74040"/>
              <a:gd name="adj2" fmla="val -22148"/>
              <a:gd name="adj3" fmla="val 16667"/>
            </a:avLst>
          </a:prstGeom>
          <a:solidFill>
            <a:srgbClr val="9966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chemeClr val="bg1"/>
                </a:solidFill>
              </a:rPr>
              <a:t>調査員同士の</a:t>
            </a:r>
            <a:endParaRPr lang="en-US" altLang="ja-JP" dirty="0">
              <a:solidFill>
                <a:schemeClr val="bg1"/>
              </a:solidFill>
            </a:endParaRPr>
          </a:p>
          <a:p>
            <a:pPr algn="ctr"/>
            <a:r>
              <a:rPr lang="ja-JP" altLang="en-US" dirty="0">
                <a:solidFill>
                  <a:schemeClr val="bg1"/>
                </a:solidFill>
              </a:rPr>
              <a:t>すりあわせが</a:t>
            </a:r>
            <a:r>
              <a:rPr lang="ja-JP" altLang="en-US" dirty="0" smtClean="0">
                <a:solidFill>
                  <a:schemeClr val="bg1"/>
                </a:solidFill>
              </a:rPr>
              <a:t>大事</a:t>
            </a:r>
            <a:endParaRPr lang="ja-JP" altLang="en-US" dirty="0">
              <a:solidFill>
                <a:schemeClr val="bg1"/>
              </a:solidFill>
            </a:endParaRPr>
          </a:p>
        </p:txBody>
      </p:sp>
    </p:spTree>
    <p:extLst>
      <p:ext uri="{BB962C8B-B14F-4D97-AF65-F5344CB8AC3E}">
        <p14:creationId xmlns:p14="http://schemas.microsoft.com/office/powerpoint/2010/main" val="62706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144000" cy="858754"/>
          </a:xfrm>
          <a:solidFill>
            <a:srgbClr val="DEBDFF"/>
          </a:solidFill>
        </p:spPr>
        <p:txBody>
          <a:bodyPr>
            <a:noAutofit/>
          </a:bodyPr>
          <a:lstStyle/>
          <a:p>
            <a:r>
              <a:rPr kumimoji="1" lang="ja-JP" altLang="en-US" sz="3200" dirty="0" smtClean="0"/>
              <a:t>審査委員へは審査会時に手渡しして説明</a:t>
            </a:r>
            <a:endParaRPr kumimoji="1" lang="ja-JP" altLang="en-US" sz="3200" dirty="0"/>
          </a:p>
        </p:txBody>
      </p:sp>
      <p:sp>
        <p:nvSpPr>
          <p:cNvPr id="5" name="コンテンツ プレースホルダー 4"/>
          <p:cNvSpPr>
            <a:spLocks noGrp="1"/>
          </p:cNvSpPr>
          <p:nvPr>
            <p:ph idx="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0E8A2C1-5C53-409F-99F5-CC491E185626}" type="slidenum">
              <a:rPr kumimoji="1" lang="ja-JP" altLang="en-US" smtClean="0"/>
              <a:t>15</a:t>
            </a:fld>
            <a:endParaRPr kumimoji="1" lang="ja-JP"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07" y="873280"/>
            <a:ext cx="4261892" cy="596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055" y="889506"/>
            <a:ext cx="4221170" cy="596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69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3581"/>
            <a:ext cx="9144000" cy="1143000"/>
          </a:xfrm>
          <a:solidFill>
            <a:srgbClr val="DEBDFF"/>
          </a:solidFill>
        </p:spPr>
        <p:txBody>
          <a:bodyPr>
            <a:normAutofit/>
          </a:bodyPr>
          <a:lstStyle/>
          <a:p>
            <a:r>
              <a:rPr lang="ja-JP" altLang="en-US" sz="3600" dirty="0" smtClean="0"/>
              <a:t>審査会月別認定率の変化</a:t>
            </a:r>
            <a:r>
              <a:rPr lang="en-US" altLang="ja-JP" sz="3600" dirty="0" smtClean="0"/>
              <a:t/>
            </a:r>
            <a:br>
              <a:rPr lang="en-US" altLang="ja-JP" sz="3600" dirty="0" smtClean="0"/>
            </a:br>
            <a:r>
              <a:rPr lang="en-US" altLang="ja-JP" sz="2200" dirty="0" smtClean="0"/>
              <a:t>H29</a:t>
            </a:r>
            <a:r>
              <a:rPr lang="ja-JP" altLang="en-US" sz="2200" dirty="0" smtClean="0"/>
              <a:t>年</a:t>
            </a:r>
            <a:r>
              <a:rPr lang="en-US" altLang="ja-JP" sz="2200" dirty="0" smtClean="0"/>
              <a:t>4</a:t>
            </a:r>
            <a:r>
              <a:rPr lang="ja-JP" altLang="en-US" sz="2200" dirty="0" smtClean="0"/>
              <a:t>月</a:t>
            </a:r>
            <a:r>
              <a:rPr lang="en-US" altLang="ja-JP" sz="2200" dirty="0" smtClean="0"/>
              <a:t>‐12</a:t>
            </a:r>
            <a:r>
              <a:rPr lang="ja-JP" altLang="en-US" sz="2200" dirty="0" smtClean="0"/>
              <a:t>月　・　</a:t>
            </a:r>
            <a:r>
              <a:rPr lang="en-US" altLang="ja-JP" sz="2200" dirty="0" smtClean="0"/>
              <a:t>H30</a:t>
            </a:r>
            <a:r>
              <a:rPr lang="ja-JP" altLang="en-US" sz="2200" dirty="0" smtClean="0"/>
              <a:t>年</a:t>
            </a:r>
            <a:r>
              <a:rPr lang="en-US" altLang="ja-JP" sz="2200" dirty="0" smtClean="0"/>
              <a:t>1</a:t>
            </a:r>
            <a:r>
              <a:rPr lang="ja-JP" altLang="en-US" sz="2200" dirty="0" smtClean="0"/>
              <a:t>月</a:t>
            </a:r>
            <a:r>
              <a:rPr lang="en-US" altLang="ja-JP" sz="2200" dirty="0" smtClean="0"/>
              <a:t>‐3</a:t>
            </a:r>
            <a:r>
              <a:rPr lang="ja-JP" altLang="en-US" sz="2200" dirty="0" smtClean="0"/>
              <a:t>月の比較</a:t>
            </a:r>
            <a:endParaRPr kumimoji="1" lang="ja-JP" altLang="en-US" sz="2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04600075"/>
              </p:ext>
            </p:extLst>
          </p:nvPr>
        </p:nvGraphicFramePr>
        <p:xfrm>
          <a:off x="251520" y="1844824"/>
          <a:ext cx="8579296" cy="4713387"/>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290109" y="4691473"/>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岬町</a:t>
            </a:r>
            <a:endParaRPr kumimoji="1" lang="ja-JP" altLang="en-US" dirty="0"/>
          </a:p>
        </p:txBody>
      </p:sp>
      <p:sp>
        <p:nvSpPr>
          <p:cNvPr id="8" name="正方形/長方形 7"/>
          <p:cNvSpPr/>
          <p:nvPr/>
        </p:nvSpPr>
        <p:spPr>
          <a:xfrm>
            <a:off x="290109" y="2420888"/>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dirty="0"/>
              <a:t>泉南市</a:t>
            </a:r>
            <a:endParaRPr kumimoji="1" lang="ja-JP" altLang="en-US" dirty="0"/>
          </a:p>
        </p:txBody>
      </p:sp>
      <p:sp>
        <p:nvSpPr>
          <p:cNvPr id="9" name="正方形/長方形 8"/>
          <p:cNvSpPr/>
          <p:nvPr/>
        </p:nvSpPr>
        <p:spPr>
          <a:xfrm>
            <a:off x="290109" y="3573016"/>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dirty="0" smtClean="0"/>
              <a:t>阪南市</a:t>
            </a:r>
            <a:endParaRPr kumimoji="1" lang="ja-JP" altLang="en-US" dirty="0"/>
          </a:p>
        </p:txBody>
      </p:sp>
      <p:sp>
        <p:nvSpPr>
          <p:cNvPr id="3" name="スライド番号プレースホルダー 2"/>
          <p:cNvSpPr>
            <a:spLocks noGrp="1"/>
          </p:cNvSpPr>
          <p:nvPr>
            <p:ph type="sldNum" sz="quarter" idx="12"/>
          </p:nvPr>
        </p:nvSpPr>
        <p:spPr/>
        <p:txBody>
          <a:bodyPr/>
          <a:lstStyle/>
          <a:p>
            <a:fld id="{90E8A2C1-5C53-409F-99F5-CC491E185626}" type="slidenum">
              <a:rPr kumimoji="1" lang="ja-JP" altLang="en-US" smtClean="0"/>
              <a:t>16</a:t>
            </a:fld>
            <a:endParaRPr kumimoji="1" lang="ja-JP" altLang="en-US"/>
          </a:p>
        </p:txBody>
      </p:sp>
      <p:sp>
        <p:nvSpPr>
          <p:cNvPr id="10" name="角丸四角形吹き出し 9"/>
          <p:cNvSpPr/>
          <p:nvPr/>
        </p:nvSpPr>
        <p:spPr>
          <a:xfrm>
            <a:off x="5364088" y="1269443"/>
            <a:ext cx="3672407" cy="413624"/>
          </a:xfrm>
          <a:prstGeom prst="wedgeRoundRectCallout">
            <a:avLst>
              <a:gd name="adj1" fmla="val -24754"/>
              <a:gd name="adj2" fmla="val 205271"/>
              <a:gd name="adj3" fmla="val 16667"/>
            </a:avLst>
          </a:prstGeom>
          <a:solidFill>
            <a:srgbClr val="9966FF"/>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solidFill>
                  <a:schemeClr val="bg1"/>
                </a:solidFill>
              </a:rPr>
              <a:t>要介護２が</a:t>
            </a:r>
            <a:r>
              <a:rPr lang="en-US" altLang="ja-JP" u="sng" dirty="0" smtClean="0">
                <a:solidFill>
                  <a:schemeClr val="bg1"/>
                </a:solidFill>
              </a:rPr>
              <a:t>22.3</a:t>
            </a:r>
            <a:r>
              <a:rPr lang="ja-JP" altLang="en-US" u="sng" dirty="0" smtClean="0">
                <a:solidFill>
                  <a:schemeClr val="bg1"/>
                </a:solidFill>
              </a:rPr>
              <a:t>％→</a:t>
            </a:r>
            <a:r>
              <a:rPr lang="en-US" altLang="ja-JP" u="sng" dirty="0" smtClean="0">
                <a:solidFill>
                  <a:schemeClr val="bg1"/>
                </a:solidFill>
              </a:rPr>
              <a:t>16.4</a:t>
            </a:r>
            <a:r>
              <a:rPr lang="ja-JP" altLang="en-US" u="sng" dirty="0" smtClean="0">
                <a:solidFill>
                  <a:schemeClr val="bg1"/>
                </a:solidFill>
              </a:rPr>
              <a:t>％</a:t>
            </a:r>
            <a:r>
              <a:rPr lang="ja-JP" altLang="en-US" dirty="0" smtClean="0">
                <a:solidFill>
                  <a:schemeClr val="bg1"/>
                </a:solidFill>
              </a:rPr>
              <a:t>へ減少</a:t>
            </a:r>
            <a:endParaRPr lang="en-US" altLang="ja-JP" dirty="0">
              <a:solidFill>
                <a:schemeClr val="bg1"/>
              </a:solidFill>
            </a:endParaRPr>
          </a:p>
        </p:txBody>
      </p:sp>
    </p:spTree>
    <p:extLst>
      <p:ext uri="{BB962C8B-B14F-4D97-AF65-F5344CB8AC3E}">
        <p14:creationId xmlns:p14="http://schemas.microsoft.com/office/powerpoint/2010/main" val="304368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219"/>
            <a:ext cx="9144000" cy="1143000"/>
          </a:xfrm>
          <a:solidFill>
            <a:srgbClr val="DEBDFF"/>
          </a:solidFill>
        </p:spPr>
        <p:txBody>
          <a:bodyPr>
            <a:normAutofit/>
          </a:bodyPr>
          <a:lstStyle/>
          <a:p>
            <a:r>
              <a:rPr kumimoji="1" lang="ja-JP" altLang="en-US" sz="3600" dirty="0" smtClean="0"/>
              <a:t>申請区分別割合の変化</a:t>
            </a:r>
            <a:r>
              <a:rPr kumimoji="1" lang="en-US" altLang="ja-JP" sz="3600" dirty="0" smtClean="0"/>
              <a:t/>
            </a:r>
            <a:br>
              <a:rPr kumimoji="1" lang="en-US" altLang="ja-JP" sz="3600" dirty="0" smtClean="0"/>
            </a:br>
            <a:r>
              <a:rPr lang="en-US" altLang="ja-JP" sz="2000" dirty="0"/>
              <a:t>H29</a:t>
            </a:r>
            <a:r>
              <a:rPr lang="ja-JP" altLang="en-US" sz="2000" dirty="0"/>
              <a:t>年</a:t>
            </a:r>
            <a:r>
              <a:rPr lang="en-US" altLang="ja-JP" sz="2000" dirty="0"/>
              <a:t>4</a:t>
            </a:r>
            <a:r>
              <a:rPr lang="ja-JP" altLang="en-US" sz="2000" dirty="0"/>
              <a:t>月</a:t>
            </a:r>
            <a:r>
              <a:rPr lang="en-US" altLang="ja-JP" sz="2000" dirty="0"/>
              <a:t>‐12</a:t>
            </a:r>
            <a:r>
              <a:rPr lang="ja-JP" altLang="en-US" sz="2000" dirty="0"/>
              <a:t>月・</a:t>
            </a:r>
            <a:r>
              <a:rPr lang="en-US" altLang="ja-JP" sz="2000" dirty="0"/>
              <a:t>H30</a:t>
            </a:r>
            <a:r>
              <a:rPr lang="ja-JP" altLang="en-US" sz="2000" dirty="0"/>
              <a:t>年</a:t>
            </a:r>
            <a:r>
              <a:rPr lang="en-US" altLang="ja-JP" sz="2000" dirty="0"/>
              <a:t>1</a:t>
            </a:r>
            <a:r>
              <a:rPr lang="ja-JP" altLang="en-US" sz="2000" dirty="0"/>
              <a:t>月</a:t>
            </a:r>
            <a:r>
              <a:rPr lang="en-US" altLang="ja-JP" sz="2000" dirty="0"/>
              <a:t>‐3</a:t>
            </a:r>
            <a:r>
              <a:rPr lang="ja-JP" altLang="en-US" sz="2000" dirty="0"/>
              <a:t>月の比較</a:t>
            </a:r>
            <a:endParaRPr kumimoji="1" lang="ja-JP" altLang="en-US" sz="20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810244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246364" y="2276872"/>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dirty="0"/>
              <a:t>泉南市</a:t>
            </a:r>
            <a:endParaRPr kumimoji="1" lang="ja-JP" altLang="en-US" dirty="0"/>
          </a:p>
        </p:txBody>
      </p:sp>
      <p:sp>
        <p:nvSpPr>
          <p:cNvPr id="6" name="正方形/長方形 5"/>
          <p:cNvSpPr/>
          <p:nvPr/>
        </p:nvSpPr>
        <p:spPr>
          <a:xfrm>
            <a:off x="246364" y="3429000"/>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dirty="0" smtClean="0"/>
              <a:t>阪南市</a:t>
            </a:r>
            <a:endParaRPr kumimoji="1" lang="ja-JP" altLang="en-US" dirty="0"/>
          </a:p>
        </p:txBody>
      </p:sp>
      <p:sp>
        <p:nvSpPr>
          <p:cNvPr id="7" name="正方形/長方形 6"/>
          <p:cNvSpPr/>
          <p:nvPr/>
        </p:nvSpPr>
        <p:spPr>
          <a:xfrm>
            <a:off x="246364" y="4641374"/>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岬町</a:t>
            </a:r>
            <a:endParaRPr kumimoji="1" lang="ja-JP" altLang="en-US" dirty="0"/>
          </a:p>
        </p:txBody>
      </p:sp>
      <p:sp>
        <p:nvSpPr>
          <p:cNvPr id="8" name="スライド番号プレースホルダー 7"/>
          <p:cNvSpPr>
            <a:spLocks noGrp="1"/>
          </p:cNvSpPr>
          <p:nvPr>
            <p:ph type="sldNum" sz="quarter" idx="12"/>
          </p:nvPr>
        </p:nvSpPr>
        <p:spPr/>
        <p:txBody>
          <a:bodyPr/>
          <a:lstStyle/>
          <a:p>
            <a:fld id="{90E8A2C1-5C53-409F-99F5-CC491E185626}" type="slidenum">
              <a:rPr kumimoji="1" lang="ja-JP" altLang="en-US" smtClean="0"/>
              <a:t>17</a:t>
            </a:fld>
            <a:endParaRPr kumimoji="1" lang="ja-JP" altLang="en-US"/>
          </a:p>
        </p:txBody>
      </p:sp>
    </p:spTree>
    <p:extLst>
      <p:ext uri="{BB962C8B-B14F-4D97-AF65-F5344CB8AC3E}">
        <p14:creationId xmlns:p14="http://schemas.microsoft.com/office/powerpoint/2010/main" val="385615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a:solidFill>
            <a:srgbClr val="DEBDFF"/>
          </a:solidFill>
        </p:spPr>
        <p:txBody>
          <a:bodyPr>
            <a:normAutofit/>
          </a:bodyPr>
          <a:lstStyle/>
          <a:p>
            <a:r>
              <a:rPr kumimoji="1" lang="ja-JP" altLang="en-US" sz="3600" dirty="0" smtClean="0"/>
              <a:t>認定調査の直営・委託割合</a:t>
            </a:r>
            <a:r>
              <a:rPr kumimoji="1" lang="ja-JP" altLang="en-US" sz="2800" dirty="0" smtClean="0"/>
              <a:t>（</a:t>
            </a:r>
            <a:r>
              <a:rPr kumimoji="1" lang="en-US" altLang="ja-JP" sz="2800" dirty="0" smtClean="0"/>
              <a:t>H29</a:t>
            </a:r>
            <a:r>
              <a:rPr kumimoji="1" lang="ja-JP" altLang="en-US" sz="2800" dirty="0" smtClean="0"/>
              <a:t>年度）</a:t>
            </a:r>
            <a:endParaRPr kumimoji="1" lang="ja-JP" altLang="en-US" sz="2800" dirty="0"/>
          </a:p>
        </p:txBody>
      </p:sp>
      <p:sp>
        <p:nvSpPr>
          <p:cNvPr id="3" name="スライド番号プレースホルダー 2"/>
          <p:cNvSpPr>
            <a:spLocks noGrp="1"/>
          </p:cNvSpPr>
          <p:nvPr>
            <p:ph type="sldNum" sz="quarter" idx="12"/>
          </p:nvPr>
        </p:nvSpPr>
        <p:spPr/>
        <p:txBody>
          <a:bodyPr/>
          <a:lstStyle/>
          <a:p>
            <a:fld id="{90E8A2C1-5C53-409F-99F5-CC491E185626}" type="slidenum">
              <a:rPr kumimoji="1" lang="ja-JP" altLang="en-US" smtClean="0"/>
              <a:t>18</a:t>
            </a:fld>
            <a:endParaRPr kumimoji="1" lang="ja-JP" altLang="en-US"/>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3358379018"/>
              </p:ext>
            </p:extLst>
          </p:nvPr>
        </p:nvGraphicFramePr>
        <p:xfrm>
          <a:off x="611560" y="1412776"/>
          <a:ext cx="7920880" cy="5301208"/>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530344" y="2276872"/>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dirty="0"/>
              <a:t>泉南市</a:t>
            </a:r>
            <a:endParaRPr kumimoji="1" lang="ja-JP" altLang="en-US" dirty="0"/>
          </a:p>
        </p:txBody>
      </p:sp>
      <p:sp>
        <p:nvSpPr>
          <p:cNvPr id="11" name="正方形/長方形 10"/>
          <p:cNvSpPr/>
          <p:nvPr/>
        </p:nvSpPr>
        <p:spPr>
          <a:xfrm>
            <a:off x="530344" y="3573016"/>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dirty="0" smtClean="0"/>
              <a:t>阪南市</a:t>
            </a:r>
            <a:endParaRPr kumimoji="1" lang="ja-JP" altLang="en-US" dirty="0"/>
          </a:p>
        </p:txBody>
      </p:sp>
      <p:sp>
        <p:nvSpPr>
          <p:cNvPr id="12" name="正方形/長方形 11"/>
          <p:cNvSpPr/>
          <p:nvPr/>
        </p:nvSpPr>
        <p:spPr>
          <a:xfrm>
            <a:off x="530344" y="4973463"/>
            <a:ext cx="550338" cy="86409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岬町</a:t>
            </a:r>
            <a:endParaRPr kumimoji="1" lang="ja-JP" altLang="en-US" dirty="0"/>
          </a:p>
        </p:txBody>
      </p:sp>
    </p:spTree>
    <p:extLst>
      <p:ext uri="{BB962C8B-B14F-4D97-AF65-F5344CB8AC3E}">
        <p14:creationId xmlns:p14="http://schemas.microsoft.com/office/powerpoint/2010/main" val="186435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7733"/>
            <a:ext cx="9144000" cy="1143000"/>
          </a:xfrm>
          <a:solidFill>
            <a:srgbClr val="DEBDFF"/>
          </a:solidFill>
          <a:ln>
            <a:solidFill>
              <a:schemeClr val="bg1"/>
            </a:solidFill>
          </a:ln>
        </p:spPr>
        <p:txBody>
          <a:bodyPr/>
          <a:lstStyle/>
          <a:p>
            <a:r>
              <a:rPr lang="ja-JP" altLang="en-US" dirty="0" smtClean="0"/>
              <a:t>今後</a:t>
            </a:r>
            <a:r>
              <a:rPr lang="ja-JP" altLang="en-US" dirty="0"/>
              <a:t>の課題</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itchFamily="2" charset="2"/>
              <a:buChar char="u"/>
            </a:pPr>
            <a:r>
              <a:rPr kumimoji="1" lang="ja-JP" altLang="en-US" dirty="0" smtClean="0"/>
              <a:t>業務分析データを活用し、要介護認定の</a:t>
            </a:r>
            <a:r>
              <a:rPr lang="ja-JP" altLang="en-US" dirty="0"/>
              <a:t>　</a:t>
            </a:r>
            <a:r>
              <a:rPr lang="ja-JP" altLang="en-US" dirty="0" smtClean="0"/>
              <a:t>　</a:t>
            </a:r>
            <a:r>
              <a:rPr kumimoji="1" lang="ja-JP" altLang="en-US" dirty="0" smtClean="0"/>
              <a:t>平準化に向けて取り組む</a:t>
            </a:r>
            <a:endParaRPr kumimoji="1" lang="en-US" altLang="ja-JP" sz="1400" dirty="0" smtClean="0"/>
          </a:p>
          <a:p>
            <a:pPr>
              <a:lnSpc>
                <a:spcPct val="150000"/>
              </a:lnSpc>
              <a:buFont typeface="Wingdings" pitchFamily="2" charset="2"/>
              <a:buChar char="u"/>
            </a:pPr>
            <a:r>
              <a:rPr lang="ja-JP" altLang="en-US" dirty="0" smtClean="0"/>
              <a:t>認定の期間短縮の方法の検討（簡素化等）</a:t>
            </a:r>
            <a:endParaRPr lang="en-US" altLang="ja-JP" dirty="0" smtClean="0"/>
          </a:p>
          <a:p>
            <a:pPr>
              <a:lnSpc>
                <a:spcPct val="150000"/>
              </a:lnSpc>
              <a:buFont typeface="Wingdings" pitchFamily="2" charset="2"/>
              <a:buChar char="u"/>
            </a:pPr>
            <a:r>
              <a:rPr lang="ja-JP" altLang="en-US" dirty="0"/>
              <a:t>初めの相談体制の</a:t>
            </a:r>
            <a:r>
              <a:rPr lang="ja-JP" altLang="en-US" dirty="0" smtClean="0"/>
              <a:t>強化</a:t>
            </a:r>
            <a:endParaRPr kumimoji="1" lang="en-US" altLang="ja-JP" dirty="0" smtClean="0"/>
          </a:p>
          <a:p>
            <a:pPr>
              <a:lnSpc>
                <a:spcPct val="150000"/>
              </a:lnSpc>
              <a:buFont typeface="Wingdings" pitchFamily="2" charset="2"/>
              <a:buChar char="u"/>
            </a:pPr>
            <a:r>
              <a:rPr kumimoji="1" lang="ja-JP" altLang="en-US" dirty="0" smtClean="0"/>
              <a:t>介護保険制度への理解促進のための啓発</a:t>
            </a:r>
            <a:endParaRPr kumimoji="1" lang="en-US" altLang="ja-JP" dirty="0" smtClean="0"/>
          </a:p>
          <a:p>
            <a:pPr>
              <a:buFont typeface="Wingdings" pitchFamily="2" charset="2"/>
              <a:buChar char="u"/>
            </a:pPr>
            <a:r>
              <a:rPr kumimoji="1" lang="ja-JP" altLang="en-US" dirty="0" smtClean="0"/>
              <a:t>総合事業の多様なサービスの検討</a:t>
            </a:r>
            <a:endParaRPr kumimoji="1" lang="ja-JP" altLang="en-US" dirty="0"/>
          </a:p>
        </p:txBody>
      </p:sp>
      <p:sp>
        <p:nvSpPr>
          <p:cNvPr id="4" name="スライド番号プレースホルダー 3"/>
          <p:cNvSpPr>
            <a:spLocks noGrp="1"/>
          </p:cNvSpPr>
          <p:nvPr>
            <p:ph type="sldNum" sz="quarter" idx="12"/>
          </p:nvPr>
        </p:nvSpPr>
        <p:spPr/>
        <p:txBody>
          <a:bodyPr/>
          <a:lstStyle/>
          <a:p>
            <a:fld id="{90E8A2C1-5C53-409F-99F5-CC491E185626}" type="slidenum">
              <a:rPr kumimoji="1" lang="ja-JP" altLang="en-US" smtClean="0"/>
              <a:t>19</a:t>
            </a:fld>
            <a:endParaRPr kumimoji="1" lang="ja-JP" altLang="en-US"/>
          </a:p>
        </p:txBody>
      </p:sp>
    </p:spTree>
    <p:extLst>
      <p:ext uri="{BB962C8B-B14F-4D97-AF65-F5344CB8AC3E}">
        <p14:creationId xmlns:p14="http://schemas.microsoft.com/office/powerpoint/2010/main" val="310847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0" y="0"/>
            <a:ext cx="5499847" cy="1290918"/>
          </a:xfrm>
          <a:solidFill>
            <a:srgbClr val="CC99FF"/>
          </a:solidFill>
          <a:ln w="6350">
            <a:solidFill>
              <a:schemeClr val="bg1"/>
            </a:solidFill>
            <a:miter lim="800000"/>
            <a:headEnd/>
            <a:tailEnd/>
          </a:ln>
          <a:effectLst/>
        </p:spPr>
        <p:txBody>
          <a:bodyPr>
            <a:normAutofit/>
          </a:bodyPr>
          <a:lstStyle/>
          <a:p>
            <a:pPr marL="0" indent="0" algn="ctr" eaLnBrk="1" hangingPunct="1">
              <a:buNone/>
            </a:pPr>
            <a:r>
              <a:rPr lang="ja-JP" altLang="en-US" dirty="0" smtClean="0">
                <a:solidFill>
                  <a:schemeClr val="bg1"/>
                </a:solidFill>
                <a:latin typeface="+mj-ea"/>
              </a:rPr>
              <a:t>大阪府泉南市</a:t>
            </a:r>
          </a:p>
        </p:txBody>
      </p:sp>
      <p:pic>
        <p:nvPicPr>
          <p:cNvPr id="4099" name="コンテンツ プレースホルダ 3" descr="osak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508103" y="0"/>
            <a:ext cx="3635897" cy="3717032"/>
          </a:xfrm>
          <a:prstGeom prst="rect">
            <a:avLst/>
          </a:prstGeom>
        </p:spPr>
      </p:pic>
      <p:sp>
        <p:nvSpPr>
          <p:cNvPr id="4100" name="テキスト ボックス 5"/>
          <p:cNvSpPr txBox="1">
            <a:spLocks noChangeArrowheads="1"/>
          </p:cNvSpPr>
          <p:nvPr/>
        </p:nvSpPr>
        <p:spPr bwMode="auto">
          <a:xfrm>
            <a:off x="5407573" y="3784531"/>
            <a:ext cx="3653300" cy="24929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b="1" dirty="0" smtClean="0">
                <a:latin typeface="+mn-ea"/>
                <a:ea typeface="+mn-ea"/>
              </a:rPr>
              <a:t>○人</a:t>
            </a:r>
            <a:r>
              <a:rPr lang="ja-JP" altLang="en-US" b="1" dirty="0">
                <a:latin typeface="+mn-ea"/>
                <a:ea typeface="+mn-ea"/>
              </a:rPr>
              <a:t>口　　　</a:t>
            </a:r>
            <a:r>
              <a:rPr lang="ja-JP" altLang="en-US" b="1" dirty="0" smtClean="0">
                <a:latin typeface="+mn-ea"/>
                <a:ea typeface="+mn-ea"/>
              </a:rPr>
              <a:t> </a:t>
            </a:r>
            <a:r>
              <a:rPr lang="en-US" altLang="ja-JP" b="1" dirty="0" smtClean="0">
                <a:latin typeface="+mn-ea"/>
                <a:ea typeface="+mn-ea"/>
              </a:rPr>
              <a:t>62,492</a:t>
            </a:r>
            <a:r>
              <a:rPr lang="ja-JP" altLang="en-US" b="1" dirty="0" smtClean="0">
                <a:latin typeface="+mn-ea"/>
                <a:ea typeface="+mn-ea"/>
              </a:rPr>
              <a:t>人</a:t>
            </a:r>
            <a:r>
              <a:rPr lang="ja-JP" altLang="en-US" b="1" dirty="0">
                <a:latin typeface="+mn-ea"/>
                <a:ea typeface="+mn-ea"/>
              </a:rPr>
              <a:t>　</a:t>
            </a:r>
            <a:r>
              <a:rPr lang="ja-JP" altLang="en-US" sz="1400" b="1" dirty="0">
                <a:latin typeface="+mn-ea"/>
                <a:ea typeface="+mn-ea"/>
              </a:rPr>
              <a:t>（</a:t>
            </a:r>
            <a:r>
              <a:rPr lang="en-US" altLang="ja-JP" sz="1400" b="1" dirty="0" smtClean="0">
                <a:latin typeface="+mn-ea"/>
                <a:ea typeface="+mn-ea"/>
              </a:rPr>
              <a:t>H30.</a:t>
            </a:r>
            <a:r>
              <a:rPr lang="ja-JP" altLang="en-US" sz="1400" b="1" dirty="0" smtClean="0">
                <a:latin typeface="+mn-ea"/>
                <a:ea typeface="+mn-ea"/>
              </a:rPr>
              <a:t> </a:t>
            </a:r>
            <a:r>
              <a:rPr lang="en-US" altLang="ja-JP" sz="1400" b="1" dirty="0" smtClean="0">
                <a:latin typeface="+mn-ea"/>
                <a:ea typeface="+mn-ea"/>
              </a:rPr>
              <a:t>3.31</a:t>
            </a:r>
            <a:r>
              <a:rPr lang="ja-JP" altLang="en-US" sz="1400" b="1" dirty="0" smtClean="0">
                <a:latin typeface="+mn-ea"/>
                <a:ea typeface="+mn-ea"/>
              </a:rPr>
              <a:t>現在）</a:t>
            </a:r>
            <a:endParaRPr lang="en-US" altLang="ja-JP" sz="1400" b="1" dirty="0" smtClean="0">
              <a:latin typeface="+mn-ea"/>
              <a:ea typeface="+mn-ea"/>
            </a:endParaRPr>
          </a:p>
          <a:p>
            <a:pPr eaLnBrk="1" hangingPunct="1"/>
            <a:endParaRPr lang="en-US" altLang="ja-JP" sz="1400" b="1" dirty="0">
              <a:latin typeface="+mn-ea"/>
              <a:ea typeface="+mn-ea"/>
            </a:endParaRPr>
          </a:p>
          <a:p>
            <a:pPr eaLnBrk="1" hangingPunct="1"/>
            <a:r>
              <a:rPr lang="ja-JP" altLang="en-US" b="1" dirty="0" smtClean="0">
                <a:latin typeface="+mn-ea"/>
                <a:ea typeface="+mn-ea"/>
              </a:rPr>
              <a:t>○</a:t>
            </a:r>
            <a:r>
              <a:rPr lang="ja-JP" altLang="en-US" b="1" dirty="0">
                <a:latin typeface="+mn-ea"/>
                <a:ea typeface="+mn-ea"/>
              </a:rPr>
              <a:t>高齢化率　　  　　</a:t>
            </a:r>
            <a:r>
              <a:rPr lang="ja-JP" altLang="en-US" b="1" dirty="0" smtClean="0">
                <a:latin typeface="+mn-ea"/>
                <a:ea typeface="+mn-ea"/>
              </a:rPr>
              <a:t> </a:t>
            </a:r>
            <a:r>
              <a:rPr lang="en-US" altLang="ja-JP" b="1" dirty="0" smtClean="0">
                <a:latin typeface="+mn-ea"/>
                <a:ea typeface="+mn-ea"/>
              </a:rPr>
              <a:t>27.74</a:t>
            </a:r>
            <a:r>
              <a:rPr lang="ja-JP" altLang="en-US" b="1" dirty="0" smtClean="0">
                <a:latin typeface="+mn-ea"/>
                <a:ea typeface="+mn-ea"/>
              </a:rPr>
              <a:t>％</a:t>
            </a:r>
            <a:endParaRPr lang="en-US" altLang="ja-JP" b="1" dirty="0" smtClean="0">
              <a:latin typeface="+mn-ea"/>
              <a:ea typeface="+mn-ea"/>
            </a:endParaRPr>
          </a:p>
          <a:p>
            <a:pPr eaLnBrk="1" hangingPunct="1"/>
            <a:endParaRPr lang="en-US" altLang="ja-JP" b="1" dirty="0">
              <a:latin typeface="+mn-ea"/>
              <a:ea typeface="+mn-ea"/>
            </a:endParaRPr>
          </a:p>
          <a:p>
            <a:pPr eaLnBrk="1" hangingPunct="1"/>
            <a:r>
              <a:rPr lang="ja-JP" altLang="en-US" b="1" dirty="0" smtClean="0">
                <a:latin typeface="+mn-ea"/>
                <a:ea typeface="+mn-ea"/>
              </a:rPr>
              <a:t>○</a:t>
            </a:r>
            <a:r>
              <a:rPr lang="ja-JP" altLang="en-US" b="1" dirty="0">
                <a:latin typeface="+mn-ea"/>
                <a:ea typeface="+mn-ea"/>
              </a:rPr>
              <a:t>後期高齢化率　　</a:t>
            </a:r>
            <a:r>
              <a:rPr lang="ja-JP" altLang="en-US" b="1" dirty="0" smtClean="0">
                <a:latin typeface="+mn-ea"/>
                <a:ea typeface="+mn-ea"/>
              </a:rPr>
              <a:t> </a:t>
            </a:r>
            <a:r>
              <a:rPr lang="en-US" altLang="ja-JP" b="1" dirty="0" smtClean="0">
                <a:latin typeface="+mn-ea"/>
                <a:ea typeface="+mn-ea"/>
              </a:rPr>
              <a:t>13.07</a:t>
            </a:r>
            <a:r>
              <a:rPr lang="ja-JP" altLang="en-US" b="1" dirty="0" smtClean="0">
                <a:latin typeface="+mn-ea"/>
                <a:ea typeface="+mn-ea"/>
              </a:rPr>
              <a:t>％</a:t>
            </a:r>
            <a:endParaRPr lang="en-US" altLang="ja-JP" b="1" dirty="0" smtClean="0">
              <a:latin typeface="+mn-ea"/>
              <a:ea typeface="+mn-ea"/>
            </a:endParaRPr>
          </a:p>
          <a:p>
            <a:pPr eaLnBrk="1" hangingPunct="1"/>
            <a:endParaRPr lang="en-US" altLang="ja-JP" b="1" dirty="0">
              <a:latin typeface="+mn-ea"/>
              <a:ea typeface="+mn-ea"/>
            </a:endParaRPr>
          </a:p>
          <a:p>
            <a:pPr eaLnBrk="1" hangingPunct="1"/>
            <a:r>
              <a:rPr lang="ja-JP" altLang="en-US" b="1" dirty="0" smtClean="0">
                <a:latin typeface="+mn-ea"/>
                <a:ea typeface="+mn-ea"/>
              </a:rPr>
              <a:t>○</a:t>
            </a:r>
            <a:r>
              <a:rPr lang="ja-JP" altLang="en-US" b="1" dirty="0">
                <a:latin typeface="+mn-ea"/>
                <a:ea typeface="+mn-ea"/>
              </a:rPr>
              <a:t>認定者数　　　　  </a:t>
            </a:r>
            <a:r>
              <a:rPr lang="ja-JP" altLang="en-US" b="1" dirty="0" smtClean="0">
                <a:latin typeface="+mn-ea"/>
                <a:ea typeface="+mn-ea"/>
              </a:rPr>
              <a:t> </a:t>
            </a:r>
            <a:r>
              <a:rPr lang="en-US" altLang="ja-JP" b="1" dirty="0">
                <a:latin typeface="+mn-ea"/>
                <a:ea typeface="+mn-ea"/>
              </a:rPr>
              <a:t>3,365</a:t>
            </a:r>
            <a:r>
              <a:rPr lang="ja-JP" altLang="en-US" b="1" dirty="0" smtClean="0">
                <a:latin typeface="+mn-ea"/>
                <a:ea typeface="+mn-ea"/>
              </a:rPr>
              <a:t>人</a:t>
            </a:r>
            <a:endParaRPr lang="en-US" altLang="ja-JP" b="1" dirty="0">
              <a:latin typeface="+mn-ea"/>
              <a:ea typeface="+mn-ea"/>
            </a:endParaRPr>
          </a:p>
          <a:p>
            <a:pPr eaLnBrk="1" hangingPunct="1"/>
            <a:r>
              <a:rPr lang="ja-JP" altLang="en-US" b="1" dirty="0">
                <a:latin typeface="+mn-ea"/>
                <a:ea typeface="+mn-ea"/>
              </a:rPr>
              <a:t>　</a:t>
            </a:r>
            <a:r>
              <a:rPr lang="ja-JP" altLang="en-US" b="1" dirty="0" smtClean="0">
                <a:latin typeface="+mn-ea"/>
                <a:ea typeface="+mn-ea"/>
              </a:rPr>
              <a:t>   </a:t>
            </a:r>
            <a:r>
              <a:rPr lang="ja-JP" altLang="en-US" sz="1600" b="1" dirty="0" smtClean="0">
                <a:latin typeface="+mn-ea"/>
                <a:ea typeface="+mn-ea"/>
              </a:rPr>
              <a:t>第</a:t>
            </a:r>
            <a:r>
              <a:rPr lang="en-US" altLang="ja-JP" sz="1600" b="1" dirty="0" smtClean="0">
                <a:latin typeface="+mn-ea"/>
                <a:ea typeface="+mn-ea"/>
              </a:rPr>
              <a:t>1</a:t>
            </a:r>
            <a:r>
              <a:rPr lang="ja-JP" altLang="en-US" sz="1600" b="1" dirty="0">
                <a:latin typeface="+mn-ea"/>
                <a:ea typeface="+mn-ea"/>
              </a:rPr>
              <a:t>号被保険者 　</a:t>
            </a:r>
            <a:r>
              <a:rPr lang="ja-JP" altLang="en-US" sz="1600" b="1" dirty="0" smtClean="0">
                <a:latin typeface="+mn-ea"/>
                <a:ea typeface="+mn-ea"/>
              </a:rPr>
              <a:t>　 </a:t>
            </a:r>
            <a:r>
              <a:rPr lang="en-US" altLang="ja-JP" sz="1600" b="1" dirty="0" smtClean="0">
                <a:latin typeface="+mn-ea"/>
                <a:ea typeface="+mn-ea"/>
              </a:rPr>
              <a:t>3,252</a:t>
            </a:r>
            <a:r>
              <a:rPr lang="ja-JP" altLang="en-US" sz="1600" b="1" dirty="0" smtClean="0">
                <a:latin typeface="+mn-ea"/>
                <a:ea typeface="+mn-ea"/>
              </a:rPr>
              <a:t>人</a:t>
            </a:r>
            <a:endParaRPr lang="en-US" altLang="ja-JP" sz="1600" b="1" dirty="0">
              <a:latin typeface="+mn-ea"/>
              <a:ea typeface="+mn-ea"/>
            </a:endParaRPr>
          </a:p>
          <a:p>
            <a:pPr eaLnBrk="1" hangingPunct="1"/>
            <a:r>
              <a:rPr lang="ja-JP" altLang="en-US" sz="1600" b="1" dirty="0">
                <a:latin typeface="+mn-ea"/>
                <a:ea typeface="+mn-ea"/>
              </a:rPr>
              <a:t>　</a:t>
            </a:r>
            <a:r>
              <a:rPr lang="ja-JP" altLang="en-US" sz="1600" b="1" dirty="0" smtClean="0">
                <a:latin typeface="+mn-ea"/>
                <a:ea typeface="+mn-ea"/>
              </a:rPr>
              <a:t>    第</a:t>
            </a:r>
            <a:r>
              <a:rPr lang="en-US" altLang="ja-JP" sz="1600" b="1" dirty="0" smtClean="0">
                <a:latin typeface="+mn-ea"/>
                <a:ea typeface="+mn-ea"/>
              </a:rPr>
              <a:t>2</a:t>
            </a:r>
            <a:r>
              <a:rPr lang="ja-JP" altLang="en-US" sz="1600" b="1" dirty="0">
                <a:latin typeface="+mn-ea"/>
                <a:ea typeface="+mn-ea"/>
              </a:rPr>
              <a:t>号被保険者　　 　</a:t>
            </a:r>
            <a:r>
              <a:rPr lang="en-US" altLang="ja-JP" sz="1600" b="1" dirty="0" smtClean="0">
                <a:latin typeface="+mn-ea"/>
                <a:ea typeface="+mn-ea"/>
              </a:rPr>
              <a:t>113</a:t>
            </a:r>
            <a:r>
              <a:rPr lang="ja-JP" altLang="en-US" sz="1600" b="1" dirty="0" smtClean="0">
                <a:latin typeface="+mn-ea"/>
                <a:ea typeface="+mn-ea"/>
              </a:rPr>
              <a:t>人</a:t>
            </a:r>
            <a:endParaRPr lang="en-US" altLang="ja-JP" sz="1600" b="1" dirty="0">
              <a:latin typeface="+mn-ea"/>
              <a:ea typeface="+mn-ea"/>
            </a:endParaRPr>
          </a:p>
        </p:txBody>
      </p:sp>
      <p:grpSp>
        <p:nvGrpSpPr>
          <p:cNvPr id="3" name="グループ化 2"/>
          <p:cNvGrpSpPr/>
          <p:nvPr/>
        </p:nvGrpSpPr>
        <p:grpSpPr>
          <a:xfrm>
            <a:off x="304123" y="1832347"/>
            <a:ext cx="4792768" cy="4521958"/>
            <a:chOff x="304123" y="1832347"/>
            <a:chExt cx="4792768" cy="4521958"/>
          </a:xfrm>
        </p:grpSpPr>
        <p:pic>
          <p:nvPicPr>
            <p:cNvPr id="1026" name="Picture 2" descr="熊野街道写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460" y="1832347"/>
              <a:ext cx="2577430" cy="22618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g11s004\shares\okuno2404\デスクトップ\やぐら.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23" y="1832347"/>
              <a:ext cx="2394947" cy="22618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g11s004\shares\okuno2404\デスクトップ\関西国際空港.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1073" y="4094222"/>
              <a:ext cx="2475818" cy="22600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g11s004\shares\okuno2404\デスクトップ\ビーチサザン.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23" y="4094222"/>
              <a:ext cx="2397820" cy="226008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コンテンツ プレースホルダー 2"/>
          <p:cNvSpPr txBox="1">
            <a:spLocks/>
          </p:cNvSpPr>
          <p:nvPr/>
        </p:nvSpPr>
        <p:spPr bwMode="auto">
          <a:xfrm>
            <a:off x="3595295" y="1832347"/>
            <a:ext cx="1501596" cy="290921"/>
          </a:xfrm>
          <a:prstGeom prst="rect">
            <a:avLst/>
          </a:prstGeom>
          <a:solidFill>
            <a:srgbClr val="C00000"/>
          </a:solidFill>
          <a:ln w="3175">
            <a:solidFill>
              <a:schemeClr val="tx1"/>
            </a:solidFill>
          </a:ln>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spcBef>
                <a:spcPct val="20000"/>
              </a:spcBef>
            </a:pPr>
            <a:r>
              <a:rPr lang="ja-JP" altLang="en-US" sz="1600" dirty="0" smtClean="0">
                <a:solidFill>
                  <a:schemeClr val="bg1"/>
                </a:solidFill>
                <a:latin typeface="HG創英角ﾎﾟｯﾌﾟ体" pitchFamily="49" charset="-128"/>
                <a:ea typeface="HG創英角ﾎﾟｯﾌﾟ体" pitchFamily="49" charset="-128"/>
              </a:rPr>
              <a:t>熊野街道</a:t>
            </a:r>
            <a:endParaRPr lang="ja-JP" altLang="en-US" sz="1600" dirty="0">
              <a:solidFill>
                <a:schemeClr val="bg1"/>
              </a:solidFill>
              <a:latin typeface="HG創英角ﾎﾟｯﾌﾟ体" pitchFamily="49" charset="-128"/>
              <a:ea typeface="HG創英角ﾎﾟｯﾌﾟ体" pitchFamily="49" charset="-128"/>
            </a:endParaRPr>
          </a:p>
        </p:txBody>
      </p:sp>
      <p:sp>
        <p:nvSpPr>
          <p:cNvPr id="21" name="コンテンツ プレースホルダー 2"/>
          <p:cNvSpPr txBox="1">
            <a:spLocks/>
          </p:cNvSpPr>
          <p:nvPr/>
        </p:nvSpPr>
        <p:spPr bwMode="auto">
          <a:xfrm>
            <a:off x="304123" y="6059837"/>
            <a:ext cx="1501596" cy="294468"/>
          </a:xfrm>
          <a:prstGeom prst="rect">
            <a:avLst/>
          </a:prstGeom>
          <a:solidFill>
            <a:srgbClr val="C00000"/>
          </a:solidFill>
          <a:ln w="3175">
            <a:solidFill>
              <a:schemeClr val="tx1"/>
            </a:solidFill>
          </a:ln>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spcBef>
                <a:spcPct val="20000"/>
              </a:spcBef>
            </a:pPr>
            <a:r>
              <a:rPr lang="ja-JP" altLang="en-US" sz="1600" dirty="0" smtClean="0">
                <a:solidFill>
                  <a:schemeClr val="bg1"/>
                </a:solidFill>
                <a:latin typeface="HG創英角ﾎﾟｯﾌﾟ体" pitchFamily="49" charset="-128"/>
                <a:ea typeface="HG創英角ﾎﾟｯﾌﾟ体" pitchFamily="49" charset="-128"/>
              </a:rPr>
              <a:t>サザンビーチ</a:t>
            </a:r>
            <a:endParaRPr lang="ja-JP" altLang="en-US" sz="1600" dirty="0">
              <a:solidFill>
                <a:schemeClr val="bg1"/>
              </a:solidFill>
              <a:latin typeface="HG創英角ﾎﾟｯﾌﾟ体" pitchFamily="49" charset="-128"/>
              <a:ea typeface="HG創英角ﾎﾟｯﾌﾟ体" pitchFamily="49" charset="-128"/>
            </a:endParaRPr>
          </a:p>
        </p:txBody>
      </p:sp>
      <p:sp>
        <p:nvSpPr>
          <p:cNvPr id="22" name="コンテンツ プレースホルダー 2"/>
          <p:cNvSpPr txBox="1">
            <a:spLocks/>
          </p:cNvSpPr>
          <p:nvPr/>
        </p:nvSpPr>
        <p:spPr bwMode="auto">
          <a:xfrm>
            <a:off x="304123" y="1832347"/>
            <a:ext cx="1501596" cy="290922"/>
          </a:xfrm>
          <a:prstGeom prst="rect">
            <a:avLst/>
          </a:prstGeom>
          <a:solidFill>
            <a:srgbClr val="C00000"/>
          </a:solidFill>
          <a:ln w="3175">
            <a:solidFill>
              <a:schemeClr val="tx1"/>
            </a:solidFill>
          </a:ln>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spcBef>
                <a:spcPct val="20000"/>
              </a:spcBef>
            </a:pPr>
            <a:r>
              <a:rPr lang="ja-JP" altLang="en-US" sz="1600" dirty="0" smtClean="0">
                <a:solidFill>
                  <a:schemeClr val="bg1"/>
                </a:solidFill>
                <a:latin typeface="HG創英角ﾎﾟｯﾌﾟ体" pitchFamily="49" charset="-128"/>
                <a:ea typeface="HG創英角ﾎﾟｯﾌﾟ体" pitchFamily="49" charset="-128"/>
              </a:rPr>
              <a:t>やぐら祭り</a:t>
            </a:r>
            <a:endParaRPr lang="ja-JP" altLang="en-US" sz="1600" dirty="0">
              <a:solidFill>
                <a:schemeClr val="bg1"/>
              </a:solidFill>
              <a:latin typeface="HG創英角ﾎﾟｯﾌﾟ体" pitchFamily="49" charset="-128"/>
              <a:ea typeface="HG創英角ﾎﾟｯﾌﾟ体" pitchFamily="49" charset="-128"/>
            </a:endParaRPr>
          </a:p>
        </p:txBody>
      </p:sp>
      <p:sp>
        <p:nvSpPr>
          <p:cNvPr id="23" name="コンテンツ プレースホルダー 2"/>
          <p:cNvSpPr txBox="1">
            <a:spLocks/>
          </p:cNvSpPr>
          <p:nvPr/>
        </p:nvSpPr>
        <p:spPr bwMode="auto">
          <a:xfrm>
            <a:off x="3595294" y="6059837"/>
            <a:ext cx="1501596" cy="294467"/>
          </a:xfrm>
          <a:prstGeom prst="rect">
            <a:avLst/>
          </a:prstGeom>
          <a:solidFill>
            <a:srgbClr val="C00000"/>
          </a:solidFill>
          <a:ln w="3175">
            <a:solidFill>
              <a:schemeClr val="tx1"/>
            </a:solidFill>
          </a:ln>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spcBef>
                <a:spcPct val="20000"/>
              </a:spcBef>
            </a:pPr>
            <a:r>
              <a:rPr lang="ja-JP" altLang="en-US" sz="1600" dirty="0" smtClean="0">
                <a:solidFill>
                  <a:schemeClr val="bg1"/>
                </a:solidFill>
                <a:latin typeface="HG創英角ﾎﾟｯﾌﾟ体" pitchFamily="49" charset="-128"/>
                <a:ea typeface="HG創英角ﾎﾟｯﾌﾟ体" pitchFamily="49" charset="-128"/>
              </a:rPr>
              <a:t>関西国際空港</a:t>
            </a:r>
            <a:endParaRPr lang="ja-JP" altLang="en-US" sz="1600" dirty="0">
              <a:solidFill>
                <a:schemeClr val="bg1"/>
              </a:solidFill>
              <a:latin typeface="HG創英角ﾎﾟｯﾌﾟ体" pitchFamily="49" charset="-128"/>
              <a:ea typeface="HG創英角ﾎﾟｯﾌﾟ体" pitchFamily="49" charset="-128"/>
            </a:endParaRPr>
          </a:p>
        </p:txBody>
      </p:sp>
      <p:sp>
        <p:nvSpPr>
          <p:cNvPr id="4" name="スライド番号プレースホルダー 3"/>
          <p:cNvSpPr>
            <a:spLocks noGrp="1"/>
          </p:cNvSpPr>
          <p:nvPr>
            <p:ph type="sldNum" sz="quarter" idx="12"/>
          </p:nvPr>
        </p:nvSpPr>
        <p:spPr/>
        <p:txBody>
          <a:bodyPr/>
          <a:lstStyle/>
          <a:p>
            <a:fld id="{2011DA95-1E68-45AE-A2E5-DD2F3463CBBC}" type="slidenum">
              <a:rPr kumimoji="1" lang="ja-JP" altLang="en-US" smtClean="0"/>
              <a:t>2</a:t>
            </a:fld>
            <a:endParaRPr kumimoji="1" lang="ja-JP" altLang="en-US"/>
          </a:p>
        </p:txBody>
      </p:sp>
    </p:spTree>
    <p:extLst>
      <p:ext uri="{BB962C8B-B14F-4D97-AF65-F5344CB8AC3E}">
        <p14:creationId xmlns:p14="http://schemas.microsoft.com/office/powerpoint/2010/main" val="271207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p:cNvGrpSpPr>
          <p:nvPr/>
        </p:nvGrpSpPr>
        <p:grpSpPr bwMode="auto">
          <a:xfrm>
            <a:off x="3893972" y="5397014"/>
            <a:ext cx="1542124" cy="1166637"/>
            <a:chOff x="6830089" y="3136443"/>
            <a:chExt cx="2768797" cy="2014179"/>
          </a:xfrm>
          <a:noFill/>
          <a:effectLst>
            <a:outerShdw blurRad="50800" dist="50800" dir="5400000" algn="ctr" rotWithShape="0">
              <a:srgbClr val="000000">
                <a:alpha val="0"/>
              </a:srgbClr>
            </a:outerShdw>
          </a:effectLst>
        </p:grpSpPr>
        <p:pic>
          <p:nvPicPr>
            <p:cNvPr id="13" name="Picture 6" descr="wao3"/>
            <p:cNvPicPr>
              <a:picLocks noChangeAspect="1" noChangeArrowheads="1"/>
            </p:cNvPicPr>
            <p:nvPr/>
          </p:nvPicPr>
          <p:blipFill>
            <a:blip r:embed="rId3" cstate="print">
              <a:extLst/>
            </a:blip>
            <a:srcRect/>
            <a:stretch>
              <a:fillRect/>
            </a:stretch>
          </p:blipFill>
          <p:spPr bwMode="auto">
            <a:xfrm>
              <a:off x="6830089" y="3136443"/>
              <a:ext cx="1490295" cy="1771134"/>
            </a:xfrm>
            <a:prstGeom prst="rect">
              <a:avLst/>
            </a:prstGeom>
            <a:grpFill/>
            <a:ln>
              <a:noFill/>
            </a:ln>
            <a:extLst/>
          </p:spPr>
        </p:pic>
        <p:sp>
          <p:nvSpPr>
            <p:cNvPr id="14" name="Text Box 4"/>
            <p:cNvSpPr txBox="1">
              <a:spLocks noChangeArrowheads="1"/>
            </p:cNvSpPr>
            <p:nvPr/>
          </p:nvSpPr>
          <p:spPr bwMode="auto">
            <a:xfrm>
              <a:off x="7692338" y="4772020"/>
              <a:ext cx="1906548" cy="378602"/>
            </a:xfrm>
            <a:prstGeom prst="rect">
              <a:avLst/>
            </a:prstGeom>
            <a:grpFill/>
            <a:ln>
              <a:noFill/>
            </a:ln>
            <a:extLst/>
          </p:spPr>
          <p:txBody>
            <a:bodyPr wrap="squar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fontAlgn="auto" hangingPunct="1">
                <a:lnSpc>
                  <a:spcPct val="75000"/>
                </a:lnSpc>
                <a:spcBef>
                  <a:spcPct val="50000"/>
                </a:spcBef>
                <a:spcAft>
                  <a:spcPts val="0"/>
                </a:spcAft>
                <a:defRPr/>
              </a:pPr>
              <a:r>
                <a:rPr lang="en-US" altLang="ja-JP" sz="800" b="1" dirty="0" smtClean="0">
                  <a:latin typeface="HGPｺﾞｼｯｸE" pitchFamily="50" charset="-128"/>
                  <a:ea typeface="HGPｺﾞｼｯｸE" pitchFamily="50" charset="-128"/>
                </a:rPr>
                <a:t>WAO </a:t>
              </a:r>
              <a:r>
                <a:rPr lang="ja-JP" altLang="en-US" sz="800" b="1" dirty="0" err="1" smtClean="0">
                  <a:latin typeface="HGPｺﾞｼｯｸE" pitchFamily="50" charset="-128"/>
                  <a:ea typeface="HGPｺﾞｼｯｸE" pitchFamily="50" charset="-128"/>
                </a:rPr>
                <a:t>くん</a:t>
              </a:r>
              <a:r>
                <a:rPr lang="ja-JP" altLang="en-US" sz="800" b="1" dirty="0">
                  <a:latin typeface="EPSON 丸ゴシック体Ｍ" pitchFamily="49" charset="-128"/>
                  <a:ea typeface="EPSON 丸ゴシック体Ｍ" pitchFamily="49" charset="-128"/>
                </a:rPr>
                <a:t>　　</a:t>
              </a:r>
              <a:r>
                <a:rPr lang="ja-JP" altLang="en-US" sz="1100" b="1" dirty="0">
                  <a:latin typeface="Century" pitchFamily="18" charset="0"/>
                  <a:ea typeface="ＭＳ ゴシック" pitchFamily="49" charset="-128"/>
                </a:rPr>
                <a:t>　　　　　　　　　　　　　　　　　　　　　　　　　　　　　　　　　　　　　　　　　　　　　　　　　　　　　　　　</a:t>
              </a:r>
            </a:p>
          </p:txBody>
        </p:sp>
      </p:grpSp>
      <p:sp>
        <p:nvSpPr>
          <p:cNvPr id="11" name="タイトル 1"/>
          <p:cNvSpPr txBox="1">
            <a:spLocks/>
          </p:cNvSpPr>
          <p:nvPr/>
        </p:nvSpPr>
        <p:spPr bwMode="auto">
          <a:xfrm>
            <a:off x="194630" y="6378575"/>
            <a:ext cx="252028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lang="ja-JP" altLang="en-US" dirty="0">
              <a:solidFill>
                <a:srgbClr val="FF0000"/>
              </a:solidFill>
              <a:latin typeface="HGS創英角ﾎﾟｯﾌﾟ体" pitchFamily="50" charset="-128"/>
              <a:ea typeface="HGS創英角ﾎﾟｯﾌﾟ体" pitchFamily="50" charset="-128"/>
            </a:endParaRPr>
          </a:p>
        </p:txBody>
      </p:sp>
      <p:grpSp>
        <p:nvGrpSpPr>
          <p:cNvPr id="9" name="グループ化 8"/>
          <p:cNvGrpSpPr/>
          <p:nvPr/>
        </p:nvGrpSpPr>
        <p:grpSpPr>
          <a:xfrm>
            <a:off x="5436096" y="2204864"/>
            <a:ext cx="3839222" cy="4872578"/>
            <a:chOff x="5792063" y="-356024"/>
            <a:chExt cx="2981799" cy="4145064"/>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063" y="-356024"/>
              <a:ext cx="2590665" cy="414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5927293" y="3152655"/>
              <a:ext cx="2846569" cy="266679"/>
            </a:xfrm>
            <a:prstGeom prst="rect">
              <a:avLst/>
            </a:prstGeom>
          </p:spPr>
          <p:txBody>
            <a:bodyPr wrap="square">
              <a:spAutoFit/>
            </a:bodyPr>
            <a:lstStyle/>
            <a:p>
              <a:pPr algn="ctr"/>
              <a:r>
                <a:rPr lang="ja-JP" altLang="en-US" sz="1200" b="1" dirty="0" smtClean="0"/>
                <a:t>泉南熊寺郎（せんくま）</a:t>
              </a:r>
              <a:endParaRPr lang="en-US" altLang="ja-JP" sz="1200" b="1" dirty="0" smtClean="0"/>
            </a:p>
          </p:txBody>
        </p:sp>
      </p:grpSp>
      <p:grpSp>
        <p:nvGrpSpPr>
          <p:cNvPr id="4" name="グループ化 3"/>
          <p:cNvGrpSpPr/>
          <p:nvPr/>
        </p:nvGrpSpPr>
        <p:grpSpPr>
          <a:xfrm>
            <a:off x="253417" y="282598"/>
            <a:ext cx="5835278" cy="4536504"/>
            <a:chOff x="104874" y="1731173"/>
            <a:chExt cx="5835278" cy="4077072"/>
          </a:xfrm>
          <a:solidFill>
            <a:srgbClr val="9966FF"/>
          </a:solidFill>
        </p:grpSpPr>
        <p:sp>
          <p:nvSpPr>
            <p:cNvPr id="17" name="雲形吹き出し 16"/>
            <p:cNvSpPr/>
            <p:nvPr/>
          </p:nvSpPr>
          <p:spPr bwMode="auto">
            <a:xfrm>
              <a:off x="104874" y="1731173"/>
              <a:ext cx="5835278" cy="4077072"/>
            </a:xfrm>
            <a:prstGeom prst="cloudCallout">
              <a:avLst>
                <a:gd name="adj1" fmla="val 49495"/>
                <a:gd name="adj2" fmla="val 14856"/>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ja-JP" altLang="en-US" sz="4000" dirty="0">
                <a:solidFill>
                  <a:srgbClr val="FF0000"/>
                </a:solidFill>
                <a:latin typeface="HGS創英角ﾎﾟｯﾌﾟ体" pitchFamily="50" charset="-128"/>
                <a:ea typeface="HGS創英角ﾎﾟｯﾌﾟ体" pitchFamily="50" charset="-128"/>
              </a:endParaRPr>
            </a:p>
          </p:txBody>
        </p:sp>
        <p:sp>
          <p:nvSpPr>
            <p:cNvPr id="2" name="正方形/長方形 1"/>
            <p:cNvSpPr/>
            <p:nvPr/>
          </p:nvSpPr>
          <p:spPr>
            <a:xfrm>
              <a:off x="877546" y="2701903"/>
              <a:ext cx="4698039" cy="1742622"/>
            </a:xfrm>
            <a:prstGeom prst="rect">
              <a:avLst/>
            </a:prstGeom>
            <a:grpFill/>
          </p:spPr>
          <p:txBody>
            <a:bodyPr wrap="square">
              <a:spAutoFit/>
            </a:bodyPr>
            <a:lstStyle/>
            <a:p>
              <a:r>
                <a:rPr lang="ja-JP" altLang="en-US" sz="4000" dirty="0">
                  <a:solidFill>
                    <a:schemeClr val="bg1"/>
                  </a:solidFill>
                  <a:latin typeface="HGS創英角ﾎﾟｯﾌﾟ体" pitchFamily="50" charset="-128"/>
                  <a:ea typeface="HGS創英角ﾎﾟｯﾌﾟ体" pitchFamily="50" charset="-128"/>
                </a:rPr>
                <a:t>ご清聴</a:t>
              </a:r>
              <a:endParaRPr lang="en-US" altLang="ja-JP" sz="4000" dirty="0">
                <a:solidFill>
                  <a:schemeClr val="bg1"/>
                </a:solidFill>
                <a:latin typeface="HGS創英角ﾎﾟｯﾌﾟ体" pitchFamily="50" charset="-128"/>
                <a:ea typeface="HGS創英角ﾎﾟｯﾌﾟ体" pitchFamily="50" charset="-128"/>
              </a:endParaRPr>
            </a:p>
            <a:p>
              <a:r>
                <a:rPr lang="ja-JP" altLang="en-US" sz="4000" dirty="0" smtClean="0">
                  <a:solidFill>
                    <a:schemeClr val="bg1"/>
                  </a:solidFill>
                  <a:latin typeface="HGS創英角ﾎﾟｯﾌﾟ体" pitchFamily="50" charset="-128"/>
                  <a:ea typeface="HGS創英角ﾎﾟｯﾌﾟ体" pitchFamily="50" charset="-128"/>
                </a:rPr>
                <a:t>　ありがとう</a:t>
              </a:r>
              <a:endParaRPr lang="en-US" altLang="ja-JP" sz="4000" dirty="0">
                <a:solidFill>
                  <a:schemeClr val="bg1"/>
                </a:solidFill>
                <a:latin typeface="HGS創英角ﾎﾟｯﾌﾟ体" pitchFamily="50" charset="-128"/>
                <a:ea typeface="HGS創英角ﾎﾟｯﾌﾟ体" pitchFamily="50" charset="-128"/>
              </a:endParaRPr>
            </a:p>
            <a:p>
              <a:r>
                <a:rPr lang="ja-JP" altLang="en-US" sz="4000" dirty="0" smtClean="0">
                  <a:solidFill>
                    <a:schemeClr val="bg1"/>
                  </a:solidFill>
                  <a:latin typeface="HGS創英角ﾎﾟｯﾌﾟ体" pitchFamily="50" charset="-128"/>
                  <a:ea typeface="HGS創英角ﾎﾟｯﾌﾟ体" pitchFamily="50" charset="-128"/>
                </a:rPr>
                <a:t>　ございました</a:t>
              </a:r>
              <a:r>
                <a:rPr lang="ja-JP" altLang="en-US" sz="4000" dirty="0">
                  <a:solidFill>
                    <a:schemeClr val="bg1"/>
                  </a:solidFill>
                  <a:latin typeface="HGS創英角ﾎﾟｯﾌﾟ体" pitchFamily="50" charset="-128"/>
                  <a:ea typeface="HGS創英角ﾎﾟｯﾌﾟ体" pitchFamily="50" charset="-128"/>
                </a:rPr>
                <a:t>。</a:t>
              </a:r>
            </a:p>
          </p:txBody>
        </p:sp>
      </p:grpSp>
      <p:sp>
        <p:nvSpPr>
          <p:cNvPr id="6" name="スライド番号プレースホルダー 5"/>
          <p:cNvSpPr>
            <a:spLocks noGrp="1"/>
          </p:cNvSpPr>
          <p:nvPr>
            <p:ph type="sldNum" sz="quarter" idx="12"/>
          </p:nvPr>
        </p:nvSpPr>
        <p:spPr/>
        <p:txBody>
          <a:bodyPr/>
          <a:lstStyle/>
          <a:p>
            <a:fld id="{90E8A2C1-5C53-409F-99F5-CC491E185626}" type="slidenum">
              <a:rPr kumimoji="1" lang="ja-JP" altLang="en-US" smtClean="0"/>
              <a:t>20</a:t>
            </a:fld>
            <a:endParaRPr kumimoji="1" lang="ja-JP" altLang="en-US"/>
          </a:p>
        </p:txBody>
      </p:sp>
    </p:spTree>
    <p:extLst>
      <p:ext uri="{BB962C8B-B14F-4D97-AF65-F5344CB8AC3E}">
        <p14:creationId xmlns:p14="http://schemas.microsoft.com/office/powerpoint/2010/main" val="2248638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7977769" y="1475163"/>
            <a:ext cx="389850" cy="4790179"/>
            <a:chOff x="8818063" y="1454574"/>
            <a:chExt cx="422337" cy="4851195"/>
          </a:xfrm>
        </p:grpSpPr>
        <p:sp>
          <p:nvSpPr>
            <p:cNvPr id="8" name="正方形/長方形 7"/>
            <p:cNvSpPr/>
            <p:nvPr/>
          </p:nvSpPr>
          <p:spPr>
            <a:xfrm>
              <a:off x="8818063" y="6087581"/>
              <a:ext cx="422337" cy="218188"/>
            </a:xfrm>
            <a:prstGeom prst="rect">
              <a:avLst/>
            </a:prstGeom>
          </p:spPr>
          <p:txBody>
            <a:bodyPr wrap="none">
              <a:spAutoFit/>
            </a:bodyPr>
            <a:lstStyle/>
            <a:p>
              <a:r>
                <a:rPr lang="en-US" altLang="ja-JP" sz="800" dirty="0">
                  <a:latin typeface="ＭＳ ゴシック" panose="020B0609070205080204" pitchFamily="49" charset="-128"/>
                  <a:ea typeface="ＭＳ ゴシック" panose="020B0609070205080204" pitchFamily="49" charset="-128"/>
                </a:rPr>
                <a:t>22.4</a:t>
              </a:r>
              <a:endParaRPr lang="ja-JP" altLang="en-US" sz="800" dirty="0">
                <a:latin typeface="ＭＳ ゴシック" panose="020B0609070205080204" pitchFamily="49" charset="-128"/>
                <a:ea typeface="ＭＳ ゴシック" panose="020B0609070205080204" pitchFamily="49" charset="-128"/>
              </a:endParaRPr>
            </a:p>
          </p:txBody>
        </p:sp>
        <p:cxnSp>
          <p:nvCxnSpPr>
            <p:cNvPr id="4" name="直線コネクタ 3"/>
            <p:cNvCxnSpPr/>
            <p:nvPr/>
          </p:nvCxnSpPr>
          <p:spPr>
            <a:xfrm>
              <a:off x="8998346" y="1454574"/>
              <a:ext cx="0" cy="46805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1" y="6641771"/>
            <a:ext cx="7013454" cy="230820"/>
          </a:xfrm>
          <a:prstGeom prst="rect">
            <a:avLst/>
          </a:prstGeom>
          <a:noFill/>
        </p:spPr>
        <p:txBody>
          <a:bodyPr wrap="square" lIns="91428" tIns="45714" rIns="91428" bIns="45714" rtlCol="0">
            <a:spAutoFit/>
          </a:bodyPr>
          <a:lstStyle/>
          <a:p>
            <a:pPr marL="107986" indent="-457142" defTabSz="914400"/>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出典等</a:t>
            </a:r>
            <a:r>
              <a:rPr lang="en-US" altLang="ja-JP" sz="900" dirty="0" smtClean="0">
                <a:solidFill>
                  <a:prstClr val="black"/>
                </a:solidFill>
                <a:latin typeface="ＭＳ Ｐゴシック" panose="020B0600070205080204" pitchFamily="50" charset="-128"/>
              </a:rPr>
              <a:t>】</a:t>
            </a:r>
            <a:r>
              <a:rPr lang="ja-JP" altLang="en-US" sz="900" dirty="0"/>
              <a:t>厚生労働省「介護</a:t>
            </a:r>
            <a:r>
              <a:rPr lang="ja-JP" altLang="en-US" sz="900" dirty="0" smtClean="0"/>
              <a:t>保険総合データベース」および</a:t>
            </a:r>
            <a:r>
              <a:rPr lang="ja-JP" altLang="en-US" sz="900" dirty="0"/>
              <a:t>総務省「住民基本台帳人口・世帯数</a:t>
            </a:r>
            <a:r>
              <a:rPr lang="ja-JP" altLang="en-US" sz="900" dirty="0" smtClean="0"/>
              <a:t>」</a:t>
            </a:r>
            <a:endParaRPr lang="ja-JP" altLang="en-US" sz="900" dirty="0"/>
          </a:p>
        </p:txBody>
      </p:sp>
      <p:sp>
        <p:nvSpPr>
          <p:cNvPr id="30" name="テキスト ボックス 29"/>
          <p:cNvSpPr txBox="1"/>
          <p:nvPr/>
        </p:nvSpPr>
        <p:spPr>
          <a:xfrm>
            <a:off x="184845" y="991774"/>
            <a:ext cx="4080236" cy="276987"/>
          </a:xfrm>
          <a:prstGeom prst="rect">
            <a:avLst/>
          </a:prstGeom>
          <a:noFill/>
        </p:spPr>
        <p:txBody>
          <a:bodyPr wrap="square" lIns="91428" tIns="45714" rIns="91428" bIns="45714" rtlCol="0">
            <a:spAutoFit/>
          </a:bodyPr>
          <a:lstStyle/>
          <a:p>
            <a:pPr defTabSz="914400"/>
            <a:r>
              <a:rPr lang="ja-JP" altLang="en-US" sz="1200" b="1" dirty="0" smtClean="0">
                <a:solidFill>
                  <a:prstClr val="black"/>
                </a:solidFill>
                <a:latin typeface="ＭＳ Ｐゴシック" panose="020B0600070205080204" pitchFamily="50" charset="-128"/>
              </a:rPr>
              <a:t>都道府県</a:t>
            </a:r>
            <a:endParaRPr lang="ja-JP" altLang="en-US" sz="1200" b="1" dirty="0">
              <a:solidFill>
                <a:prstClr val="black"/>
              </a:solidFill>
              <a:latin typeface="ＭＳ Ｐゴシック" panose="020B0600070205080204" pitchFamily="50" charset="-128"/>
            </a:endParaRPr>
          </a:p>
        </p:txBody>
      </p:sp>
      <p:sp>
        <p:nvSpPr>
          <p:cNvPr id="31" name="テキスト ボックス 30"/>
          <p:cNvSpPr txBox="1"/>
          <p:nvPr/>
        </p:nvSpPr>
        <p:spPr>
          <a:xfrm>
            <a:off x="4716017" y="991774"/>
            <a:ext cx="3806744" cy="276987"/>
          </a:xfrm>
          <a:prstGeom prst="rect">
            <a:avLst/>
          </a:prstGeom>
          <a:noFill/>
        </p:spPr>
        <p:txBody>
          <a:bodyPr wrap="square" lIns="91428" tIns="45714" rIns="91428" bIns="45714" rtlCol="0">
            <a:spAutoFit/>
          </a:bodyPr>
          <a:lstStyle>
            <a:defPPr>
              <a:defRPr lang="ja-JP"/>
            </a:defPPr>
            <a:lvl1pPr>
              <a:defRPr sz="1050">
                <a:latin typeface="ＭＳ Ｐゴシック" panose="020B0600070205080204" pitchFamily="50" charset="-128"/>
                <a:ea typeface="ＭＳ Ｐゴシック" panose="020B0600070205080204" pitchFamily="50" charset="-128"/>
              </a:defRPr>
            </a:lvl1pPr>
          </a:lstStyle>
          <a:p>
            <a:pPr defTabSz="914400"/>
            <a:r>
              <a:rPr lang="ja-JP" altLang="en-US" sz="1200" b="1" dirty="0" smtClean="0">
                <a:solidFill>
                  <a:prstClr val="black"/>
                </a:solidFill>
              </a:rPr>
              <a:t>府内保険者</a:t>
            </a:r>
            <a:endParaRPr lang="ja-JP" altLang="en-US" sz="1200" b="1" dirty="0">
              <a:solidFill>
                <a:prstClr val="black"/>
              </a:solidFill>
            </a:endParaRPr>
          </a:p>
        </p:txBody>
      </p:sp>
      <p:sp>
        <p:nvSpPr>
          <p:cNvPr id="55" name="テキスト ボックス 54"/>
          <p:cNvSpPr txBox="1"/>
          <p:nvPr/>
        </p:nvSpPr>
        <p:spPr>
          <a:xfrm>
            <a:off x="5292080" y="1223077"/>
            <a:ext cx="1369224" cy="138499"/>
          </a:xfrm>
          <a:prstGeom prst="rect">
            <a:avLst/>
          </a:prstGeom>
          <a:noFill/>
        </p:spPr>
        <p:txBody>
          <a:bodyPr wrap="square" lIns="0" tIns="0" rIns="0" bIns="0" rtlCol="0">
            <a:spAutoFit/>
          </a:bodyPr>
          <a:lstStyle>
            <a:defPPr>
              <a:defRPr lang="ja-JP"/>
            </a:defPPr>
            <a:lvl1pPr algn="ctr">
              <a:defRPr sz="700">
                <a:solidFill>
                  <a:schemeClr val="accent1">
                    <a:lumMod val="75000"/>
                  </a:schemeClr>
                </a:solidFill>
                <a:latin typeface="HGS創英角ｺﾞｼｯｸUB" panose="020B0900000000000000" pitchFamily="50" charset="-128"/>
                <a:ea typeface="HGS創英角ｺﾞｼｯｸUB" panose="020B0900000000000000" pitchFamily="50" charset="-128"/>
              </a:defRPr>
            </a:lvl1pPr>
          </a:lstStyle>
          <a:p>
            <a:pPr defTabSz="914400"/>
            <a:r>
              <a:rPr lang="ja-JP" altLang="en-US" sz="900" dirty="0" smtClean="0">
                <a:solidFill>
                  <a:srgbClr val="4F81BD">
                    <a:lumMod val="75000"/>
                  </a:srgbClr>
                </a:solidFill>
              </a:rPr>
              <a:t>（要介護２以下）</a:t>
            </a:r>
            <a:endParaRPr lang="en-US" altLang="ja-JP" sz="900" dirty="0">
              <a:solidFill>
                <a:srgbClr val="4F81BD">
                  <a:lumMod val="75000"/>
                </a:srgbClr>
              </a:solidFill>
            </a:endParaRPr>
          </a:p>
        </p:txBody>
      </p:sp>
      <p:sp>
        <p:nvSpPr>
          <p:cNvPr id="56" name="テキスト ボックス 55"/>
          <p:cNvSpPr txBox="1"/>
          <p:nvPr/>
        </p:nvSpPr>
        <p:spPr>
          <a:xfrm>
            <a:off x="7173783" y="1223077"/>
            <a:ext cx="1028718" cy="138499"/>
          </a:xfrm>
          <a:prstGeom prst="rect">
            <a:avLst/>
          </a:prstGeom>
          <a:noFill/>
        </p:spPr>
        <p:txBody>
          <a:bodyPr wrap="square" lIns="0" tIns="0" rIns="0" bIns="0" rtlCol="0">
            <a:spAutoFit/>
          </a:bodyPr>
          <a:lstStyle>
            <a:defPPr>
              <a:defRPr lang="ja-JP"/>
            </a:defPPr>
            <a:lvl1pPr algn="ctr">
              <a:defRPr sz="700">
                <a:solidFill>
                  <a:schemeClr val="accent2">
                    <a:lumMod val="75000"/>
                  </a:schemeClr>
                </a:solidFill>
                <a:latin typeface="HGS創英角ｺﾞｼｯｸUB" panose="020B0900000000000000" pitchFamily="50" charset="-128"/>
                <a:ea typeface="HGS創英角ｺﾞｼｯｸUB" panose="020B0900000000000000" pitchFamily="50" charset="-128"/>
              </a:defRPr>
            </a:lvl1pPr>
          </a:lstStyle>
          <a:p>
            <a:pPr defTabSz="914400"/>
            <a:r>
              <a:rPr lang="ja-JP" altLang="en-US" sz="900" dirty="0" smtClean="0">
                <a:solidFill>
                  <a:srgbClr val="C0504D">
                    <a:lumMod val="75000"/>
                  </a:srgbClr>
                </a:solidFill>
              </a:rPr>
              <a:t>（要介護３以上）</a:t>
            </a:r>
            <a:endParaRPr lang="en-US" altLang="ja-JP" sz="900" dirty="0">
              <a:solidFill>
                <a:srgbClr val="C0504D">
                  <a:lumMod val="75000"/>
                </a:srgbClr>
              </a:solidFill>
            </a:endParaRPr>
          </a:p>
        </p:txBody>
      </p:sp>
      <p:sp>
        <p:nvSpPr>
          <p:cNvPr id="25" name="Rectangle 28"/>
          <p:cNvSpPr>
            <a:spLocks noChangeArrowheads="1"/>
          </p:cNvSpPr>
          <p:nvPr/>
        </p:nvSpPr>
        <p:spPr bwMode="auto">
          <a:xfrm>
            <a:off x="0" y="5"/>
            <a:ext cx="9144000" cy="552450"/>
          </a:xfrm>
          <a:prstGeom prst="rect">
            <a:avLst/>
          </a:prstGeom>
          <a:solidFill>
            <a:srgbClr val="002060"/>
          </a:solidFill>
          <a:ln>
            <a:noFill/>
          </a:ln>
          <a:effectLst/>
          <a:extLst/>
        </p:spPr>
        <p:txBody>
          <a:bodyPr wrap="none" lIns="90107" tIns="45053" rIns="90107" bIns="45053" anchor="ctr"/>
          <a:lstStyle/>
          <a:p>
            <a:pPr algn="ctr" defTabSz="901029" fontAlgn="base">
              <a:spcBef>
                <a:spcPct val="0"/>
              </a:spcBef>
              <a:spcAft>
                <a:spcPct val="0"/>
              </a:spcAft>
              <a:defRPr/>
            </a:pPr>
            <a:r>
              <a:rPr lang="ja-JP" altLang="en-US" sz="2000" b="1" dirty="0" smtClean="0">
                <a:solidFill>
                  <a:prstClr val="white"/>
                </a:solidFill>
                <a:latin typeface="ＭＳ Ｐゴシック"/>
                <a:cs typeface="Meiryo UI" panose="020B0604030504040204" pitchFamily="50" charset="-128"/>
              </a:rPr>
              <a:t>要介護認定率の状況（年齢調整後）</a:t>
            </a:r>
            <a:r>
              <a:rPr lang="ja-JP" altLang="en-US" sz="1400" b="1" dirty="0" smtClean="0">
                <a:solidFill>
                  <a:prstClr val="white"/>
                </a:solidFill>
                <a:latin typeface="ＭＳ Ｐゴシック"/>
                <a:cs typeface="Meiryo UI" panose="020B0604030504040204" pitchFamily="50" charset="-128"/>
              </a:rPr>
              <a:t>（平成</a:t>
            </a:r>
            <a:r>
              <a:rPr lang="ja-JP" altLang="en-US" sz="1400" b="1" dirty="0">
                <a:solidFill>
                  <a:prstClr val="white"/>
                </a:solidFill>
                <a:latin typeface="ＭＳ Ｐゴシック"/>
                <a:cs typeface="Meiryo UI" panose="020B0604030504040204" pitchFamily="50" charset="-128"/>
              </a:rPr>
              <a:t>２８</a:t>
            </a:r>
            <a:r>
              <a:rPr lang="ja-JP" altLang="en-US" sz="1400" b="1" dirty="0" smtClean="0">
                <a:solidFill>
                  <a:prstClr val="white"/>
                </a:solidFill>
                <a:latin typeface="ＭＳ Ｐゴシック"/>
                <a:cs typeface="Meiryo UI" panose="020B0604030504040204" pitchFamily="50" charset="-128"/>
              </a:rPr>
              <a:t>年度</a:t>
            </a:r>
            <a:r>
              <a:rPr lang="ja-JP" altLang="en-US" sz="1400" b="1" dirty="0">
                <a:solidFill>
                  <a:prstClr val="white"/>
                </a:solidFill>
                <a:latin typeface="ＭＳ Ｐゴシック"/>
                <a:cs typeface="Meiryo UI" panose="020B0604030504040204" pitchFamily="50" charset="-128"/>
              </a:rPr>
              <a:t>）</a:t>
            </a:r>
          </a:p>
        </p:txBody>
      </p:sp>
      <p:sp>
        <p:nvSpPr>
          <p:cNvPr id="34" name="テキスト ボックス 33"/>
          <p:cNvSpPr txBox="1"/>
          <p:nvPr/>
        </p:nvSpPr>
        <p:spPr>
          <a:xfrm>
            <a:off x="35497" y="540658"/>
            <a:ext cx="9108504" cy="337211"/>
          </a:xfrm>
          <a:prstGeom prst="rect">
            <a:avLst/>
          </a:prstGeom>
          <a:noFill/>
        </p:spPr>
        <p:txBody>
          <a:bodyPr wrap="square" lIns="90111" tIns="45055" rIns="90111" bIns="45055" rtlCol="0">
            <a:spAutoFit/>
          </a:bodyPr>
          <a:lstStyle/>
          <a:p>
            <a:pPr defTabSz="901029"/>
            <a:r>
              <a:rPr lang="ja-JP" altLang="en-US" sz="1400" dirty="0">
                <a:solidFill>
                  <a:prstClr val="black"/>
                </a:solidFill>
              </a:rPr>
              <a:t>○　</a:t>
            </a:r>
            <a:r>
              <a:rPr lang="ja-JP" altLang="en-US" sz="1600" b="1" dirty="0">
                <a:solidFill>
                  <a:srgbClr val="7030A0"/>
                </a:solidFill>
              </a:rPr>
              <a:t>大阪府の要介護</a:t>
            </a:r>
            <a:r>
              <a:rPr lang="ja-JP" altLang="en-US" sz="1600" b="1" dirty="0" smtClean="0">
                <a:solidFill>
                  <a:srgbClr val="7030A0"/>
                </a:solidFill>
              </a:rPr>
              <a:t>認定率</a:t>
            </a:r>
            <a:r>
              <a:rPr lang="ja-JP" altLang="en-US" sz="1600" b="1" dirty="0">
                <a:solidFill>
                  <a:srgbClr val="7030A0"/>
                </a:solidFill>
              </a:rPr>
              <a:t>（</a:t>
            </a:r>
            <a:r>
              <a:rPr lang="ja-JP" altLang="en-US" sz="1600" b="1" dirty="0" smtClean="0">
                <a:solidFill>
                  <a:srgbClr val="7030A0"/>
                </a:solidFill>
              </a:rPr>
              <a:t>年齢調整後</a:t>
            </a:r>
            <a:r>
              <a:rPr lang="ja-JP" altLang="en-US" sz="1600" b="1" dirty="0">
                <a:solidFill>
                  <a:srgbClr val="7030A0"/>
                </a:solidFill>
              </a:rPr>
              <a:t>）</a:t>
            </a:r>
            <a:r>
              <a:rPr lang="ja-JP" altLang="en-US" sz="1600" b="1" dirty="0" smtClean="0">
                <a:solidFill>
                  <a:srgbClr val="7030A0"/>
                </a:solidFill>
              </a:rPr>
              <a:t>は、全国で最も高い。特に</a:t>
            </a:r>
            <a:r>
              <a:rPr lang="ja-JP" altLang="en-US" sz="1600" b="1" u="sng" dirty="0" smtClean="0">
                <a:solidFill>
                  <a:srgbClr val="7030A0"/>
                </a:solidFill>
              </a:rPr>
              <a:t>要介護</a:t>
            </a:r>
            <a:r>
              <a:rPr lang="ja-JP" altLang="en-US" sz="1600" b="1" u="sng" dirty="0">
                <a:solidFill>
                  <a:srgbClr val="7030A0"/>
                </a:solidFill>
              </a:rPr>
              <a:t>２</a:t>
            </a:r>
            <a:r>
              <a:rPr lang="ja-JP" altLang="en-US" sz="1600" b="1" u="sng" dirty="0" smtClean="0">
                <a:solidFill>
                  <a:srgbClr val="7030A0"/>
                </a:solidFill>
              </a:rPr>
              <a:t>以下の認定が多い。</a:t>
            </a:r>
            <a:endParaRPr lang="en-US" altLang="ja-JP" sz="1600" b="1" dirty="0">
              <a:solidFill>
                <a:srgbClr val="7030A0"/>
              </a:solidFill>
            </a:endParaRPr>
          </a:p>
        </p:txBody>
      </p:sp>
      <p:sp>
        <p:nvSpPr>
          <p:cNvPr id="39" name="テキスト ボックス 38"/>
          <p:cNvSpPr txBox="1"/>
          <p:nvPr/>
        </p:nvSpPr>
        <p:spPr>
          <a:xfrm>
            <a:off x="317989" y="1223077"/>
            <a:ext cx="1369224" cy="138499"/>
          </a:xfrm>
          <a:prstGeom prst="rect">
            <a:avLst/>
          </a:prstGeom>
          <a:noFill/>
        </p:spPr>
        <p:txBody>
          <a:bodyPr wrap="square" lIns="0" tIns="0" rIns="0" bIns="0" rtlCol="0">
            <a:spAutoFit/>
          </a:bodyPr>
          <a:lstStyle>
            <a:defPPr>
              <a:defRPr lang="ja-JP"/>
            </a:defPPr>
            <a:lvl1pPr algn="ctr">
              <a:defRPr sz="700">
                <a:solidFill>
                  <a:schemeClr val="accent1">
                    <a:lumMod val="75000"/>
                  </a:schemeClr>
                </a:solidFill>
                <a:latin typeface="HGS創英角ｺﾞｼｯｸUB" panose="020B0900000000000000" pitchFamily="50" charset="-128"/>
                <a:ea typeface="HGS創英角ｺﾞｼｯｸUB" panose="020B0900000000000000" pitchFamily="50" charset="-128"/>
              </a:defRPr>
            </a:lvl1pPr>
          </a:lstStyle>
          <a:p>
            <a:pPr defTabSz="914400"/>
            <a:r>
              <a:rPr lang="ja-JP" altLang="en-US" sz="900" dirty="0" smtClean="0">
                <a:solidFill>
                  <a:srgbClr val="4F81BD">
                    <a:lumMod val="75000"/>
                  </a:srgbClr>
                </a:solidFill>
              </a:rPr>
              <a:t>（要介護２以下）</a:t>
            </a:r>
            <a:endParaRPr lang="en-US" altLang="ja-JP" sz="900" dirty="0">
              <a:solidFill>
                <a:srgbClr val="4F81BD">
                  <a:lumMod val="75000"/>
                </a:srgbClr>
              </a:solidFill>
            </a:endParaRPr>
          </a:p>
        </p:txBody>
      </p:sp>
      <p:sp>
        <p:nvSpPr>
          <p:cNvPr id="40" name="テキスト ボックス 39"/>
          <p:cNvSpPr txBox="1"/>
          <p:nvPr/>
        </p:nvSpPr>
        <p:spPr>
          <a:xfrm>
            <a:off x="2199692" y="1223077"/>
            <a:ext cx="1028718" cy="138499"/>
          </a:xfrm>
          <a:prstGeom prst="rect">
            <a:avLst/>
          </a:prstGeom>
          <a:noFill/>
        </p:spPr>
        <p:txBody>
          <a:bodyPr wrap="square" lIns="0" tIns="0" rIns="0" bIns="0" rtlCol="0">
            <a:spAutoFit/>
          </a:bodyPr>
          <a:lstStyle>
            <a:defPPr>
              <a:defRPr lang="ja-JP"/>
            </a:defPPr>
            <a:lvl1pPr algn="ctr">
              <a:defRPr sz="700">
                <a:solidFill>
                  <a:schemeClr val="accent2">
                    <a:lumMod val="75000"/>
                  </a:schemeClr>
                </a:solidFill>
                <a:latin typeface="HGS創英角ｺﾞｼｯｸUB" panose="020B0900000000000000" pitchFamily="50" charset="-128"/>
                <a:ea typeface="HGS創英角ｺﾞｼｯｸUB" panose="020B0900000000000000" pitchFamily="50" charset="-128"/>
              </a:defRPr>
            </a:lvl1pPr>
          </a:lstStyle>
          <a:p>
            <a:pPr defTabSz="914400"/>
            <a:r>
              <a:rPr lang="ja-JP" altLang="en-US" sz="900" dirty="0" smtClean="0">
                <a:solidFill>
                  <a:srgbClr val="C0504D">
                    <a:lumMod val="75000"/>
                  </a:srgbClr>
                </a:solidFill>
              </a:rPr>
              <a:t>（要介護３以上）</a:t>
            </a:r>
            <a:endParaRPr lang="en-US" altLang="ja-JP" sz="900" dirty="0">
              <a:solidFill>
                <a:srgbClr val="C0504D">
                  <a:lumMod val="75000"/>
                </a:srgbClr>
              </a:solidFill>
            </a:endParaRP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3</a:t>
            </a:fld>
            <a:endParaRPr lang="ja-JP" alt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1316829"/>
            <a:ext cx="4456113"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361576"/>
            <a:ext cx="4449763"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6171871"/>
            <a:ext cx="28051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9492" y="6242597"/>
            <a:ext cx="10604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9202" y="6206605"/>
            <a:ext cx="12858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425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8478162" y="1268760"/>
            <a:ext cx="0" cy="4608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84845" y="888148"/>
            <a:ext cx="4080236" cy="276987"/>
          </a:xfrm>
          <a:prstGeom prst="rect">
            <a:avLst/>
          </a:prstGeom>
          <a:noFill/>
        </p:spPr>
        <p:txBody>
          <a:bodyPr wrap="square" lIns="91428" tIns="45714" rIns="91428" bIns="45714" rtlCol="0">
            <a:spAutoFit/>
          </a:bodyPr>
          <a:lstStyle/>
          <a:p>
            <a:pPr defTabSz="914400"/>
            <a:r>
              <a:rPr lang="ja-JP" altLang="en-US" sz="1200" b="1" dirty="0">
                <a:solidFill>
                  <a:prstClr val="black"/>
                </a:solidFill>
                <a:latin typeface="ＭＳ Ｐゴシック" panose="020B0600070205080204" pitchFamily="50" charset="-128"/>
              </a:rPr>
              <a:t>都道府県</a:t>
            </a:r>
          </a:p>
        </p:txBody>
      </p:sp>
      <p:sp>
        <p:nvSpPr>
          <p:cNvPr id="52" name="テキスト ボックス 51"/>
          <p:cNvSpPr txBox="1"/>
          <p:nvPr/>
        </p:nvSpPr>
        <p:spPr>
          <a:xfrm>
            <a:off x="781828" y="1111273"/>
            <a:ext cx="482599" cy="107722"/>
          </a:xfrm>
          <a:prstGeom prst="rect">
            <a:avLst/>
          </a:prstGeom>
          <a:noFill/>
        </p:spPr>
        <p:txBody>
          <a:bodyPr wrap="square" lIns="0" tIns="0" rIns="0" bIns="0" rtlCol="0">
            <a:spAutoFit/>
          </a:bodyPr>
          <a:lstStyle/>
          <a:p>
            <a:pPr algn="ctr" defTabSz="914400"/>
            <a:r>
              <a:rPr lang="ja-JP" altLang="en-US" sz="700" dirty="0">
                <a:solidFill>
                  <a:srgbClr val="4F81BD">
                    <a:lumMod val="75000"/>
                  </a:srgbClr>
                </a:solidFill>
                <a:latin typeface="HGS創英角ｺﾞｼｯｸUB" panose="020B0900000000000000" pitchFamily="50" charset="-128"/>
                <a:ea typeface="HGS創英角ｺﾞｼｯｸUB" panose="020B0900000000000000" pitchFamily="50" charset="-128"/>
              </a:rPr>
              <a:t>居宅</a:t>
            </a:r>
          </a:p>
        </p:txBody>
      </p:sp>
      <p:sp>
        <p:nvSpPr>
          <p:cNvPr id="53" name="テキスト ボックス 52"/>
          <p:cNvSpPr txBox="1"/>
          <p:nvPr/>
        </p:nvSpPr>
        <p:spPr>
          <a:xfrm>
            <a:off x="1713837" y="1111273"/>
            <a:ext cx="482599" cy="107722"/>
          </a:xfrm>
          <a:prstGeom prst="rect">
            <a:avLst/>
          </a:prstGeom>
          <a:noFill/>
        </p:spPr>
        <p:txBody>
          <a:bodyPr wrap="square" lIns="0" tIns="0" rIns="0" bIns="0" rtlCol="0">
            <a:spAutoFit/>
          </a:bodyPr>
          <a:lstStyle/>
          <a:p>
            <a:pPr algn="ctr" defTabSz="914400"/>
            <a:r>
              <a:rPr lang="ja-JP" altLang="en-US" sz="700" dirty="0">
                <a:solidFill>
                  <a:srgbClr val="C0504D">
                    <a:lumMod val="75000"/>
                  </a:srgbClr>
                </a:solidFill>
                <a:latin typeface="HGS創英角ｺﾞｼｯｸUB" panose="020B0900000000000000" pitchFamily="50" charset="-128"/>
                <a:ea typeface="HGS創英角ｺﾞｼｯｸUB" panose="020B0900000000000000" pitchFamily="50" charset="-128"/>
              </a:rPr>
              <a:t>入居</a:t>
            </a:r>
          </a:p>
        </p:txBody>
      </p:sp>
      <p:sp>
        <p:nvSpPr>
          <p:cNvPr id="54" name="テキスト ボックス 53"/>
          <p:cNvSpPr txBox="1"/>
          <p:nvPr/>
        </p:nvSpPr>
        <p:spPr>
          <a:xfrm>
            <a:off x="2596336" y="1111273"/>
            <a:ext cx="482599" cy="107722"/>
          </a:xfrm>
          <a:prstGeom prst="rect">
            <a:avLst/>
          </a:prstGeom>
          <a:noFill/>
        </p:spPr>
        <p:txBody>
          <a:bodyPr wrap="square" lIns="0" tIns="0" rIns="0" bIns="0" rtlCol="0">
            <a:spAutoFit/>
          </a:bodyPr>
          <a:lstStyle/>
          <a:p>
            <a:pPr algn="ctr" defTabSz="914400"/>
            <a:r>
              <a:rPr lang="ja-JP" altLang="en-US" sz="700" dirty="0">
                <a:solidFill>
                  <a:srgbClr val="9BBB59">
                    <a:lumMod val="75000"/>
                  </a:srgbClr>
                </a:solidFill>
                <a:latin typeface="HGS創英角ｺﾞｼｯｸUB" panose="020B0900000000000000" pitchFamily="50" charset="-128"/>
                <a:ea typeface="HGS創英角ｺﾞｼｯｸUB" panose="020B0900000000000000" pitchFamily="50" charset="-128"/>
              </a:rPr>
              <a:t>施設</a:t>
            </a:r>
          </a:p>
        </p:txBody>
      </p:sp>
      <p:sp>
        <p:nvSpPr>
          <p:cNvPr id="25" name="Rectangle 28"/>
          <p:cNvSpPr>
            <a:spLocks noChangeArrowheads="1"/>
          </p:cNvSpPr>
          <p:nvPr/>
        </p:nvSpPr>
        <p:spPr bwMode="auto">
          <a:xfrm>
            <a:off x="0" y="5"/>
            <a:ext cx="9144000" cy="552450"/>
          </a:xfrm>
          <a:prstGeom prst="rect">
            <a:avLst/>
          </a:prstGeom>
          <a:solidFill>
            <a:srgbClr val="002060"/>
          </a:solidFill>
          <a:ln>
            <a:noFill/>
          </a:ln>
          <a:effectLst/>
          <a:extLst/>
        </p:spPr>
        <p:txBody>
          <a:bodyPr wrap="none" lIns="90107" tIns="45053" rIns="90107" bIns="45053" anchor="ctr"/>
          <a:lstStyle/>
          <a:p>
            <a:pPr algn="ctr" defTabSz="901029" fontAlgn="base">
              <a:spcBef>
                <a:spcPct val="0"/>
              </a:spcBef>
              <a:spcAft>
                <a:spcPct val="0"/>
              </a:spcAft>
              <a:defRPr/>
            </a:pPr>
            <a:r>
              <a:rPr lang="ja-JP" altLang="en-US" sz="2000" b="1" dirty="0" smtClean="0">
                <a:solidFill>
                  <a:prstClr val="white"/>
                </a:solidFill>
                <a:latin typeface="ＭＳ Ｐゴシック"/>
                <a:cs typeface="Meiryo UI" panose="020B0604030504040204" pitchFamily="50" charset="-128"/>
              </a:rPr>
              <a:t>第１号被保険者１人当たり介護給付費の</a:t>
            </a:r>
            <a:r>
              <a:rPr lang="ja-JP" altLang="en-US" sz="2000" b="1" dirty="0">
                <a:solidFill>
                  <a:prstClr val="white"/>
                </a:solidFill>
                <a:latin typeface="ＭＳ Ｐゴシック"/>
                <a:cs typeface="Meiryo UI" panose="020B0604030504040204" pitchFamily="50" charset="-128"/>
              </a:rPr>
              <a:t>状況</a:t>
            </a:r>
            <a:r>
              <a:rPr lang="ja-JP" altLang="en-US" sz="2000" b="1" dirty="0" smtClean="0">
                <a:solidFill>
                  <a:prstClr val="white"/>
                </a:solidFill>
                <a:latin typeface="ＭＳ Ｐゴシック"/>
                <a:cs typeface="Meiryo UI" panose="020B0604030504040204" pitchFamily="50" charset="-128"/>
              </a:rPr>
              <a:t>（年齢調整後）</a:t>
            </a:r>
            <a:r>
              <a:rPr lang="ja-JP" altLang="en-US" sz="1400" b="1" dirty="0" smtClean="0">
                <a:solidFill>
                  <a:prstClr val="white"/>
                </a:solidFill>
                <a:latin typeface="ＭＳ Ｐゴシック"/>
                <a:cs typeface="Meiryo UI" panose="020B0604030504040204" pitchFamily="50" charset="-128"/>
              </a:rPr>
              <a:t>（</a:t>
            </a:r>
            <a:r>
              <a:rPr lang="ja-JP" altLang="en-US" sz="1400" b="1" dirty="0">
                <a:solidFill>
                  <a:prstClr val="white"/>
                </a:solidFill>
                <a:latin typeface="ＭＳ Ｐゴシック"/>
                <a:cs typeface="Meiryo UI" panose="020B0604030504040204" pitchFamily="50" charset="-128"/>
              </a:rPr>
              <a:t>平成</a:t>
            </a:r>
            <a:r>
              <a:rPr lang="ja-JP" altLang="en-US" sz="1400" b="1" dirty="0" smtClean="0">
                <a:solidFill>
                  <a:prstClr val="white"/>
                </a:solidFill>
                <a:latin typeface="ＭＳ Ｐゴシック"/>
                <a:cs typeface="Meiryo UI" panose="020B0604030504040204" pitchFamily="50" charset="-128"/>
              </a:rPr>
              <a:t>２７年度</a:t>
            </a:r>
            <a:r>
              <a:rPr lang="ja-JP" altLang="en-US" sz="1400" b="1" dirty="0">
                <a:solidFill>
                  <a:prstClr val="white"/>
                </a:solidFill>
                <a:latin typeface="ＭＳ Ｐゴシック"/>
                <a:cs typeface="Meiryo UI" panose="020B0604030504040204" pitchFamily="50" charset="-128"/>
              </a:rPr>
              <a:t>）</a:t>
            </a:r>
          </a:p>
        </p:txBody>
      </p:sp>
      <p:sp>
        <p:nvSpPr>
          <p:cNvPr id="34" name="テキスト ボックス 33"/>
          <p:cNvSpPr txBox="1"/>
          <p:nvPr/>
        </p:nvSpPr>
        <p:spPr>
          <a:xfrm>
            <a:off x="35497" y="540658"/>
            <a:ext cx="9108504" cy="337211"/>
          </a:xfrm>
          <a:prstGeom prst="rect">
            <a:avLst/>
          </a:prstGeom>
          <a:noFill/>
        </p:spPr>
        <p:txBody>
          <a:bodyPr wrap="square" lIns="90111" tIns="45055" rIns="90111" bIns="45055" rtlCol="0">
            <a:spAutoFit/>
          </a:bodyPr>
          <a:lstStyle/>
          <a:p>
            <a:pPr defTabSz="901029"/>
            <a:r>
              <a:rPr lang="ja-JP" altLang="en-US" sz="1400" dirty="0">
                <a:solidFill>
                  <a:prstClr val="black"/>
                </a:solidFill>
              </a:rPr>
              <a:t>○　</a:t>
            </a:r>
            <a:r>
              <a:rPr lang="ja-JP" altLang="en-US" sz="1600" b="1" dirty="0">
                <a:solidFill>
                  <a:srgbClr val="7030A0"/>
                </a:solidFill>
              </a:rPr>
              <a:t>大阪府</a:t>
            </a:r>
            <a:r>
              <a:rPr lang="ja-JP" altLang="en-US" sz="1600" b="1" dirty="0" smtClean="0">
                <a:solidFill>
                  <a:srgbClr val="7030A0"/>
                </a:solidFill>
              </a:rPr>
              <a:t>の被</a:t>
            </a:r>
            <a:r>
              <a:rPr lang="ja-JP" altLang="en-US" sz="1600" b="1" dirty="0">
                <a:solidFill>
                  <a:srgbClr val="7030A0"/>
                </a:solidFill>
              </a:rPr>
              <a:t>保険者１人</a:t>
            </a:r>
            <a:r>
              <a:rPr lang="ja-JP" altLang="en-US" sz="1600" b="1" dirty="0" smtClean="0">
                <a:solidFill>
                  <a:srgbClr val="7030A0"/>
                </a:solidFill>
              </a:rPr>
              <a:t>当たり介護給付費（月額）は全国で３番目。</a:t>
            </a:r>
            <a:r>
              <a:rPr lang="ja-JP" altLang="en-US" sz="1600" b="1" u="sng" dirty="0" smtClean="0">
                <a:solidFill>
                  <a:srgbClr val="7030A0"/>
                </a:solidFill>
              </a:rPr>
              <a:t>居宅サービス</a:t>
            </a:r>
            <a:r>
              <a:rPr lang="ja-JP" altLang="en-US" sz="1600" b="1" u="sng" dirty="0">
                <a:solidFill>
                  <a:srgbClr val="7030A0"/>
                </a:solidFill>
              </a:rPr>
              <a:t>の利用が多い</a:t>
            </a:r>
            <a:r>
              <a:rPr lang="ja-JP" altLang="en-US" sz="1600" b="1" dirty="0">
                <a:solidFill>
                  <a:srgbClr val="7030A0"/>
                </a:solidFill>
              </a:rPr>
              <a:t>。</a:t>
            </a:r>
            <a:endParaRPr lang="en-US" altLang="ja-JP" sz="1600" b="1" dirty="0">
              <a:solidFill>
                <a:srgbClr val="7030A0"/>
              </a:solidFill>
            </a:endParaRPr>
          </a:p>
        </p:txBody>
      </p:sp>
      <p:sp>
        <p:nvSpPr>
          <p:cNvPr id="23" name="テキスト ボックス 22"/>
          <p:cNvSpPr txBox="1"/>
          <p:nvPr/>
        </p:nvSpPr>
        <p:spPr>
          <a:xfrm>
            <a:off x="6045966" y="1111273"/>
            <a:ext cx="482599" cy="107722"/>
          </a:xfrm>
          <a:prstGeom prst="rect">
            <a:avLst/>
          </a:prstGeom>
          <a:noFill/>
        </p:spPr>
        <p:txBody>
          <a:bodyPr wrap="square" lIns="0" tIns="0" rIns="0" bIns="0" rtlCol="0">
            <a:spAutoFit/>
          </a:bodyPr>
          <a:lstStyle/>
          <a:p>
            <a:pPr algn="ctr" defTabSz="914400"/>
            <a:r>
              <a:rPr lang="ja-JP" altLang="en-US" sz="700" dirty="0">
                <a:solidFill>
                  <a:srgbClr val="4F81BD">
                    <a:lumMod val="75000"/>
                  </a:srgbClr>
                </a:solidFill>
                <a:latin typeface="HGS創英角ｺﾞｼｯｸUB" panose="020B0900000000000000" pitchFamily="50" charset="-128"/>
                <a:ea typeface="HGS創英角ｺﾞｼｯｸUB" panose="020B0900000000000000" pitchFamily="50" charset="-128"/>
              </a:rPr>
              <a:t>居宅</a:t>
            </a:r>
          </a:p>
        </p:txBody>
      </p:sp>
      <p:sp>
        <p:nvSpPr>
          <p:cNvPr id="27" name="テキスト ボックス 26"/>
          <p:cNvSpPr txBox="1"/>
          <p:nvPr/>
        </p:nvSpPr>
        <p:spPr>
          <a:xfrm>
            <a:off x="6960089" y="1111273"/>
            <a:ext cx="482599" cy="107722"/>
          </a:xfrm>
          <a:prstGeom prst="rect">
            <a:avLst/>
          </a:prstGeom>
          <a:noFill/>
        </p:spPr>
        <p:txBody>
          <a:bodyPr wrap="square" lIns="0" tIns="0" rIns="0" bIns="0" rtlCol="0">
            <a:spAutoFit/>
          </a:bodyPr>
          <a:lstStyle/>
          <a:p>
            <a:pPr algn="ctr" defTabSz="914400"/>
            <a:r>
              <a:rPr lang="ja-JP" altLang="en-US" sz="700" dirty="0">
                <a:solidFill>
                  <a:srgbClr val="C0504D">
                    <a:lumMod val="75000"/>
                  </a:srgbClr>
                </a:solidFill>
                <a:latin typeface="HGS創英角ｺﾞｼｯｸUB" panose="020B0900000000000000" pitchFamily="50" charset="-128"/>
                <a:ea typeface="HGS創英角ｺﾞｼｯｸUB" panose="020B0900000000000000" pitchFamily="50" charset="-128"/>
              </a:rPr>
              <a:t>入居</a:t>
            </a:r>
          </a:p>
        </p:txBody>
      </p:sp>
      <p:sp>
        <p:nvSpPr>
          <p:cNvPr id="28" name="テキスト ボックス 27"/>
          <p:cNvSpPr txBox="1"/>
          <p:nvPr/>
        </p:nvSpPr>
        <p:spPr>
          <a:xfrm>
            <a:off x="7860474" y="1111273"/>
            <a:ext cx="482599" cy="107722"/>
          </a:xfrm>
          <a:prstGeom prst="rect">
            <a:avLst/>
          </a:prstGeom>
          <a:noFill/>
        </p:spPr>
        <p:txBody>
          <a:bodyPr wrap="square" lIns="0" tIns="0" rIns="0" bIns="0" rtlCol="0">
            <a:spAutoFit/>
          </a:bodyPr>
          <a:lstStyle/>
          <a:p>
            <a:pPr algn="ctr" defTabSz="914400"/>
            <a:r>
              <a:rPr lang="ja-JP" altLang="en-US" sz="700" dirty="0">
                <a:solidFill>
                  <a:srgbClr val="9BBB59">
                    <a:lumMod val="75000"/>
                  </a:srgbClr>
                </a:solidFill>
                <a:latin typeface="HGS創英角ｺﾞｼｯｸUB" panose="020B0900000000000000" pitchFamily="50" charset="-128"/>
                <a:ea typeface="HGS創英角ｺﾞｼｯｸUB" panose="020B0900000000000000" pitchFamily="50" charset="-128"/>
              </a:rPr>
              <a:t>施設</a:t>
            </a:r>
          </a:p>
        </p:txBody>
      </p:sp>
      <p:sp>
        <p:nvSpPr>
          <p:cNvPr id="33" name="テキスト ボックス 32"/>
          <p:cNvSpPr txBox="1"/>
          <p:nvPr/>
        </p:nvSpPr>
        <p:spPr>
          <a:xfrm>
            <a:off x="4918169" y="888148"/>
            <a:ext cx="4080236" cy="276987"/>
          </a:xfrm>
          <a:prstGeom prst="rect">
            <a:avLst/>
          </a:prstGeom>
          <a:noFill/>
        </p:spPr>
        <p:txBody>
          <a:bodyPr wrap="square" lIns="91428" tIns="45714" rIns="91428" bIns="45714" rtlCol="0">
            <a:spAutoFit/>
          </a:bodyPr>
          <a:lstStyle/>
          <a:p>
            <a:pPr defTabSz="914400"/>
            <a:r>
              <a:rPr lang="ja-JP" altLang="en-US" sz="1200" b="1" dirty="0" smtClean="0">
                <a:solidFill>
                  <a:prstClr val="black"/>
                </a:solidFill>
                <a:latin typeface="ＭＳ Ｐゴシック" panose="020B0600070205080204" pitchFamily="50" charset="-128"/>
              </a:rPr>
              <a:t>府内保険者</a:t>
            </a:r>
            <a:endParaRPr lang="ja-JP" altLang="en-US" sz="1200" b="1" dirty="0">
              <a:solidFill>
                <a:prstClr val="black"/>
              </a:solidFill>
              <a:latin typeface="ＭＳ Ｐゴシック" panose="020B0600070205080204" pitchFamily="50" charset="-128"/>
            </a:endParaRPr>
          </a:p>
        </p:txBody>
      </p:sp>
      <p:sp>
        <p:nvSpPr>
          <p:cNvPr id="39" name="テキスト ボックス 38"/>
          <p:cNvSpPr txBox="1"/>
          <p:nvPr/>
        </p:nvSpPr>
        <p:spPr>
          <a:xfrm>
            <a:off x="1" y="6613801"/>
            <a:ext cx="7013454" cy="230820"/>
          </a:xfrm>
          <a:prstGeom prst="rect">
            <a:avLst/>
          </a:prstGeom>
          <a:noFill/>
        </p:spPr>
        <p:txBody>
          <a:bodyPr wrap="square" lIns="91428" tIns="45714" rIns="91428" bIns="45714" rtlCol="0">
            <a:spAutoFit/>
          </a:bodyPr>
          <a:lstStyle/>
          <a:p>
            <a:pPr marL="107986" indent="-457142" defTabSz="914400"/>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出典等</a:t>
            </a:r>
            <a:r>
              <a:rPr lang="en-US" altLang="ja-JP" sz="900" dirty="0" smtClean="0">
                <a:solidFill>
                  <a:prstClr val="black"/>
                </a:solidFill>
                <a:latin typeface="ＭＳ Ｐゴシック" panose="020B0600070205080204" pitchFamily="50" charset="-128"/>
              </a:rPr>
              <a:t>】</a:t>
            </a:r>
            <a:r>
              <a:rPr lang="ja-JP" altLang="en-US" sz="900" dirty="0"/>
              <a:t>厚生労働省「介護</a:t>
            </a:r>
            <a:r>
              <a:rPr lang="ja-JP" altLang="en-US" sz="900" dirty="0" smtClean="0"/>
              <a:t>保険総合データベース」および</a:t>
            </a:r>
            <a:r>
              <a:rPr lang="ja-JP" altLang="en-US" sz="900" dirty="0"/>
              <a:t>総務省「住民基本台帳人口・世帯数</a:t>
            </a:r>
            <a:r>
              <a:rPr lang="ja-JP" altLang="en-US" sz="900" dirty="0" smtClean="0"/>
              <a:t>」</a:t>
            </a:r>
            <a:endParaRPr lang="ja-JP" altLang="en-US" sz="900" dirty="0"/>
          </a:p>
        </p:txBody>
      </p:sp>
      <p:sp>
        <p:nvSpPr>
          <p:cNvPr id="8" name="正方形/長方形 7"/>
          <p:cNvSpPr/>
          <p:nvPr/>
        </p:nvSpPr>
        <p:spPr>
          <a:xfrm>
            <a:off x="8268638" y="5848398"/>
            <a:ext cx="453970" cy="200055"/>
          </a:xfrm>
          <a:prstGeom prst="rect">
            <a:avLst/>
          </a:prstGeom>
        </p:spPr>
        <p:txBody>
          <a:bodyPr wrap="none">
            <a:spAutoFit/>
          </a:bodyPr>
          <a:lstStyle/>
          <a:p>
            <a:pPr>
              <a:defRPr/>
            </a:pPr>
            <a:r>
              <a:rPr lang="en-US" altLang="ja-JP" sz="700" dirty="0">
                <a:latin typeface="ＭＳ ゴシック" panose="020B0609070205080204" pitchFamily="49" charset="-128"/>
                <a:ea typeface="ＭＳ ゴシック" panose="020B0609070205080204" pitchFamily="49" charset="-128"/>
              </a:rPr>
              <a:t>22,599</a:t>
            </a:r>
            <a:endParaRPr lang="ja-JP" altLang="en-US" sz="700" dirty="0">
              <a:latin typeface="ＭＳ ゴシック" panose="020B0609070205080204" pitchFamily="49" charset="-128"/>
              <a:ea typeface="ＭＳ ゴシック" panose="020B0609070205080204" pitchFamily="49" charset="-128"/>
            </a:endParaRPr>
          </a:p>
        </p:txBody>
      </p:sp>
      <p:sp>
        <p:nvSpPr>
          <p:cNvPr id="7" name="スライド番号プレースホルダー 6"/>
          <p:cNvSpPr>
            <a:spLocks noGrp="1"/>
          </p:cNvSpPr>
          <p:nvPr>
            <p:ph type="sldNum" sz="quarter" idx="12"/>
          </p:nvPr>
        </p:nvSpPr>
        <p:spPr/>
        <p:txBody>
          <a:bodyPr/>
          <a:lstStyle/>
          <a:p>
            <a:fld id="{DE8FDF16-B097-4175-8EB8-26B463700ED3}" type="slidenum">
              <a:rPr lang="ja-JP" altLang="en-US" smtClean="0">
                <a:solidFill>
                  <a:prstClr val="black">
                    <a:tint val="75000"/>
                  </a:prstClr>
                </a:solidFill>
              </a:rPr>
              <a:pPr/>
              <a:t>4</a:t>
            </a:fld>
            <a:endParaRPr lang="ja-JP" altLang="en-US">
              <a:solidFill>
                <a:prstClr val="black">
                  <a:tint val="7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219" y="1227287"/>
            <a:ext cx="44196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37" y="1180062"/>
            <a:ext cx="44196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433357" y="5642567"/>
            <a:ext cx="3553493" cy="129579"/>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37" y="5970650"/>
            <a:ext cx="417036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306" y="5948425"/>
            <a:ext cx="4200525"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747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21532"/>
          </a:xfrm>
          <a:solidFill>
            <a:srgbClr val="DEBDFF"/>
          </a:solidFill>
        </p:spPr>
        <p:txBody>
          <a:bodyPr>
            <a:normAutofit fontScale="90000"/>
          </a:bodyPr>
          <a:lstStyle/>
          <a:p>
            <a:r>
              <a:rPr lang="ja-JP" altLang="en-US" sz="3600" dirty="0"/>
              <a:t>泉南市の</a:t>
            </a:r>
            <a:r>
              <a:rPr lang="ja-JP" altLang="en-US" sz="3600" dirty="0" smtClean="0"/>
              <a:t>要介護認定者数・要介護認定率</a:t>
            </a:r>
            <a:r>
              <a:rPr lang="ja-JP" altLang="en-US" sz="3600" dirty="0"/>
              <a:t>の</a:t>
            </a:r>
            <a:r>
              <a:rPr lang="ja-JP" altLang="en-US" sz="3600" dirty="0" smtClean="0"/>
              <a:t>推移</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733313851"/>
              </p:ext>
            </p:extLst>
          </p:nvPr>
        </p:nvGraphicFramePr>
        <p:xfrm>
          <a:off x="-252536" y="836712"/>
          <a:ext cx="9937104" cy="5217443"/>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p:cNvPicPr>
            <a:picLocks noChangeArrowheads="1"/>
            <a:extLst>
              <a:ext uri="{84589F7E-364E-4C9E-8A38-B11213B215E9}">
                <a14:cameraTool xmlns:a14="http://schemas.microsoft.com/office/drawing/2010/main" cellRange="順位!$B$2:$D$5" spid="_x0000_s1117"/>
              </a:ext>
            </a:extLst>
          </p:cNvPicPr>
          <p:nvPr/>
        </p:nvPicPr>
        <p:blipFill>
          <a:blip r:embed="rId4"/>
          <a:srcRect/>
          <a:stretch>
            <a:fillRect/>
          </a:stretch>
        </p:blipFill>
        <p:spPr bwMode="auto">
          <a:xfrm>
            <a:off x="5796136" y="5659226"/>
            <a:ext cx="2520280" cy="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スライド番号プレースホルダー 9"/>
          <p:cNvSpPr>
            <a:spLocks noGrp="1"/>
          </p:cNvSpPr>
          <p:nvPr>
            <p:ph type="sldNum" sz="quarter" idx="12"/>
          </p:nvPr>
        </p:nvSpPr>
        <p:spPr/>
        <p:txBody>
          <a:bodyPr/>
          <a:lstStyle/>
          <a:p>
            <a:fld id="{90E8A2C1-5C53-409F-99F5-CC491E185626}" type="slidenum">
              <a:rPr kumimoji="1" lang="ja-JP" altLang="en-US" smtClean="0"/>
              <a:t>5</a:t>
            </a:fld>
            <a:endParaRPr kumimoji="1" lang="ja-JP" altLang="en-US"/>
          </a:p>
        </p:txBody>
      </p:sp>
      <p:sp>
        <p:nvSpPr>
          <p:cNvPr id="4" name="角丸四角形吹き出し 3"/>
          <p:cNvSpPr/>
          <p:nvPr/>
        </p:nvSpPr>
        <p:spPr>
          <a:xfrm>
            <a:off x="6876256" y="1124744"/>
            <a:ext cx="1872208" cy="1008112"/>
          </a:xfrm>
          <a:prstGeom prst="wedgeRoundRectCallout">
            <a:avLst>
              <a:gd name="adj1" fmla="val -83624"/>
              <a:gd name="adj2" fmla="val 120688"/>
              <a:gd name="adj3" fmla="val 16667"/>
            </a:avLst>
          </a:prstGeom>
          <a:solidFill>
            <a:srgbClr val="9966FF"/>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schemeClr val="bg1"/>
                </a:solidFill>
              </a:rPr>
              <a:t>泉南市は、</a:t>
            </a:r>
            <a:r>
              <a:rPr lang="ja-JP" altLang="en-US" dirty="0" smtClean="0">
                <a:solidFill>
                  <a:schemeClr val="bg1"/>
                </a:solidFill>
              </a:rPr>
              <a:t>長年</a:t>
            </a:r>
            <a:endParaRPr lang="en-US" altLang="ja-JP" dirty="0" smtClean="0">
              <a:solidFill>
                <a:schemeClr val="bg1"/>
              </a:solidFill>
            </a:endParaRPr>
          </a:p>
          <a:p>
            <a:r>
              <a:rPr lang="ja-JP" altLang="en-US" dirty="0" smtClean="0">
                <a:solidFill>
                  <a:schemeClr val="bg1"/>
                </a:solidFill>
              </a:rPr>
              <a:t>要介護</a:t>
            </a:r>
            <a:r>
              <a:rPr lang="ja-JP" altLang="en-US" dirty="0">
                <a:solidFill>
                  <a:schemeClr val="bg1"/>
                </a:solidFill>
              </a:rPr>
              <a:t>２が多い</a:t>
            </a:r>
            <a:endParaRPr lang="ja-JP" altLang="ja-JP" dirty="0">
              <a:solidFill>
                <a:schemeClr val="bg1"/>
              </a:solidFill>
            </a:endParaRPr>
          </a:p>
        </p:txBody>
      </p:sp>
    </p:spTree>
    <p:extLst>
      <p:ext uri="{BB962C8B-B14F-4D97-AF65-F5344CB8AC3E}">
        <p14:creationId xmlns:p14="http://schemas.microsoft.com/office/powerpoint/2010/main" val="80196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484784"/>
          </a:xfrm>
          <a:solidFill>
            <a:srgbClr val="DEBDFF"/>
          </a:solidFill>
        </p:spPr>
        <p:txBody>
          <a:bodyPr>
            <a:normAutofit/>
          </a:bodyPr>
          <a:lstStyle/>
          <a:p>
            <a:r>
              <a:rPr kumimoji="1" lang="ja-JP" altLang="en-US" dirty="0" smtClean="0"/>
              <a:t>阪南市泉南市岬町介護認定審査会</a:t>
            </a:r>
            <a:endParaRPr kumimoji="1" lang="ja-JP" altLang="en-US" sz="3100" dirty="0"/>
          </a:p>
        </p:txBody>
      </p:sp>
      <p:sp>
        <p:nvSpPr>
          <p:cNvPr id="3" name="コンテンツ プレースホルダー 2"/>
          <p:cNvSpPr>
            <a:spLocks noGrp="1"/>
          </p:cNvSpPr>
          <p:nvPr>
            <p:ph idx="1"/>
          </p:nvPr>
        </p:nvSpPr>
        <p:spPr>
          <a:xfrm>
            <a:off x="457200" y="1600200"/>
            <a:ext cx="8229600" cy="4997152"/>
          </a:xfrm>
        </p:spPr>
        <p:txBody>
          <a:bodyPr>
            <a:normAutofit fontScale="47500" lnSpcReduction="20000"/>
          </a:bodyPr>
          <a:lstStyle/>
          <a:p>
            <a:pPr>
              <a:lnSpc>
                <a:spcPct val="120000"/>
              </a:lnSpc>
              <a:buFont typeface="Wingdings" pitchFamily="2" charset="2"/>
              <a:buChar char="u"/>
            </a:pPr>
            <a:r>
              <a:rPr kumimoji="1" lang="ja-JP" altLang="en-US" sz="6000" dirty="0" smtClean="0"/>
              <a:t>合議体　：　２０合議体</a:t>
            </a:r>
            <a:endParaRPr kumimoji="1" lang="en-US" altLang="ja-JP" sz="6000" dirty="0" smtClean="0"/>
          </a:p>
          <a:p>
            <a:pPr>
              <a:lnSpc>
                <a:spcPct val="120000"/>
              </a:lnSpc>
              <a:buFont typeface="Wingdings" pitchFamily="2" charset="2"/>
              <a:buChar char="u"/>
            </a:pPr>
            <a:r>
              <a:rPr lang="ja-JP" altLang="en-US" sz="6000" dirty="0"/>
              <a:t>委</a:t>
            </a:r>
            <a:r>
              <a:rPr lang="ja-JP" altLang="en-US" sz="6000" dirty="0" smtClean="0"/>
              <a:t>員数　：　１００名</a:t>
            </a:r>
            <a:endParaRPr lang="en-US" altLang="ja-JP" sz="6000" dirty="0" smtClean="0"/>
          </a:p>
          <a:p>
            <a:pPr>
              <a:lnSpc>
                <a:spcPct val="120000"/>
              </a:lnSpc>
              <a:buFont typeface="Wingdings" pitchFamily="2" charset="2"/>
              <a:buChar char="u"/>
            </a:pPr>
            <a:r>
              <a:rPr lang="ja-JP" altLang="en-US" sz="6000" dirty="0" smtClean="0"/>
              <a:t>審査会開催数　：　２２６回</a:t>
            </a:r>
            <a:endParaRPr lang="en-US" altLang="ja-JP" sz="6000" dirty="0" smtClean="0"/>
          </a:p>
          <a:p>
            <a:pPr>
              <a:lnSpc>
                <a:spcPct val="120000"/>
              </a:lnSpc>
              <a:buFont typeface="Wingdings" pitchFamily="2" charset="2"/>
              <a:buChar char="u"/>
            </a:pPr>
            <a:r>
              <a:rPr lang="ja-JP" altLang="en-US" sz="6000" dirty="0" smtClean="0"/>
              <a:t>審査判定数　：　８，４４９件</a:t>
            </a:r>
            <a:endParaRPr lang="en-US" altLang="ja-JP" sz="6000" dirty="0" smtClean="0"/>
          </a:p>
          <a:p>
            <a:pPr marL="0" indent="0">
              <a:lnSpc>
                <a:spcPct val="120000"/>
              </a:lnSpc>
              <a:buNone/>
            </a:pPr>
            <a:r>
              <a:rPr lang="en-US" altLang="ja-JP" sz="6000" dirty="0"/>
              <a:t> </a:t>
            </a:r>
            <a:r>
              <a:rPr lang="en-US" altLang="ja-JP" sz="6000" dirty="0" smtClean="0"/>
              <a:t>                             </a:t>
            </a:r>
            <a:r>
              <a:rPr lang="ja-JP" altLang="en-US" sz="6000" dirty="0" smtClean="0"/>
              <a:t>阪南市　３</a:t>
            </a:r>
            <a:r>
              <a:rPr lang="ja-JP" altLang="en-US" sz="6000" dirty="0"/>
              <a:t>，</a:t>
            </a:r>
            <a:r>
              <a:rPr lang="ja-JP" altLang="en-US" sz="6000" dirty="0" smtClean="0"/>
              <a:t>３９３件（</a:t>
            </a:r>
            <a:r>
              <a:rPr lang="en-US" altLang="ja-JP" sz="6000" dirty="0" smtClean="0"/>
              <a:t>40.2</a:t>
            </a:r>
            <a:r>
              <a:rPr lang="ja-JP" altLang="en-US" sz="6000" dirty="0" smtClean="0"/>
              <a:t>％）　</a:t>
            </a:r>
            <a:endParaRPr lang="en-US" altLang="ja-JP" sz="6000" dirty="0" smtClean="0"/>
          </a:p>
          <a:p>
            <a:pPr marL="0" indent="0">
              <a:lnSpc>
                <a:spcPct val="120000"/>
              </a:lnSpc>
              <a:buNone/>
            </a:pPr>
            <a:r>
              <a:rPr lang="ja-JP" altLang="en-US" sz="6000" dirty="0"/>
              <a:t>　　</a:t>
            </a:r>
            <a:r>
              <a:rPr lang="ja-JP" altLang="en-US" sz="6000" dirty="0" smtClean="0"/>
              <a:t>　　　　　　　   泉南市　 ３，５０８件（</a:t>
            </a:r>
            <a:r>
              <a:rPr lang="en-US" altLang="ja-JP" sz="6000" dirty="0" smtClean="0"/>
              <a:t>41.5</a:t>
            </a:r>
            <a:r>
              <a:rPr lang="ja-JP" altLang="en-US" sz="6000" dirty="0" smtClean="0"/>
              <a:t>％）</a:t>
            </a:r>
            <a:endParaRPr lang="en-US" altLang="ja-JP" sz="6000" dirty="0" smtClean="0"/>
          </a:p>
          <a:p>
            <a:pPr marL="0" indent="0">
              <a:lnSpc>
                <a:spcPct val="120000"/>
              </a:lnSpc>
              <a:buNone/>
            </a:pPr>
            <a:r>
              <a:rPr lang="ja-JP" altLang="en-US" sz="6000" dirty="0"/>
              <a:t>　 </a:t>
            </a:r>
            <a:r>
              <a:rPr lang="en-US" altLang="ja-JP" sz="6000" dirty="0" smtClean="0"/>
              <a:t>                          </a:t>
            </a:r>
            <a:r>
              <a:rPr lang="ja-JP" altLang="en-US" sz="6000" dirty="0" smtClean="0"/>
              <a:t>岬町　　  １</a:t>
            </a:r>
            <a:r>
              <a:rPr lang="ja-JP" altLang="en-US" sz="6000" dirty="0"/>
              <a:t>，</a:t>
            </a:r>
            <a:r>
              <a:rPr lang="ja-JP" altLang="en-US" sz="6000" dirty="0" smtClean="0"/>
              <a:t>５４８件（</a:t>
            </a:r>
            <a:r>
              <a:rPr lang="en-US" altLang="ja-JP" sz="6000" dirty="0" smtClean="0"/>
              <a:t>18.3</a:t>
            </a:r>
            <a:r>
              <a:rPr lang="ja-JP" altLang="en-US" sz="6000" dirty="0" smtClean="0"/>
              <a:t>％）</a:t>
            </a:r>
            <a:endParaRPr lang="en-US" altLang="ja-JP" sz="6000" dirty="0" smtClean="0"/>
          </a:p>
          <a:p>
            <a:pPr>
              <a:lnSpc>
                <a:spcPct val="120000"/>
              </a:lnSpc>
              <a:buFont typeface="Wingdings" pitchFamily="2" charset="2"/>
              <a:buChar char="u"/>
            </a:pPr>
            <a:r>
              <a:rPr lang="ja-JP" altLang="en-US" sz="6000" dirty="0" smtClean="0"/>
              <a:t>１回あたりの審査件数　：　３７．４件</a:t>
            </a:r>
            <a:endParaRPr lang="en-US" altLang="ja-JP" sz="6000" dirty="0" smtClean="0"/>
          </a:p>
          <a:p>
            <a:pPr marL="0" indent="0" algn="r">
              <a:buNone/>
            </a:pPr>
            <a:r>
              <a:rPr lang="ja-JP" altLang="en-US" sz="3800" dirty="0" smtClean="0"/>
              <a:t>（</a:t>
            </a:r>
            <a:r>
              <a:rPr lang="ja-JP" altLang="en-US" sz="3800" dirty="0"/>
              <a:t>平成</a:t>
            </a:r>
            <a:r>
              <a:rPr lang="ja-JP" altLang="en-US" sz="3800" dirty="0" smtClean="0"/>
              <a:t>２９年度実績）</a:t>
            </a:r>
            <a:endParaRPr lang="en-US" altLang="ja-JP" sz="3800" dirty="0" smtClean="0"/>
          </a:p>
        </p:txBody>
      </p:sp>
      <p:sp>
        <p:nvSpPr>
          <p:cNvPr id="4" name="スライド番号プレースホルダー 3"/>
          <p:cNvSpPr>
            <a:spLocks noGrp="1"/>
          </p:cNvSpPr>
          <p:nvPr>
            <p:ph type="sldNum" sz="quarter" idx="12"/>
          </p:nvPr>
        </p:nvSpPr>
        <p:spPr/>
        <p:txBody>
          <a:bodyPr/>
          <a:lstStyle/>
          <a:p>
            <a:fld id="{90E8A2C1-5C53-409F-99F5-CC491E185626}" type="slidenum">
              <a:rPr kumimoji="1" lang="ja-JP" altLang="en-US" smtClean="0"/>
              <a:t>6</a:t>
            </a:fld>
            <a:endParaRPr kumimoji="1" lang="ja-JP" altLang="en-US"/>
          </a:p>
        </p:txBody>
      </p:sp>
    </p:spTree>
    <p:extLst>
      <p:ext uri="{BB962C8B-B14F-4D97-AF65-F5344CB8AC3E}">
        <p14:creationId xmlns:p14="http://schemas.microsoft.com/office/powerpoint/2010/main" val="184618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9331"/>
            <a:ext cx="9144000" cy="908720"/>
          </a:xfrm>
          <a:solidFill>
            <a:srgbClr val="DEBDFF"/>
          </a:solidFill>
        </p:spPr>
        <p:txBody>
          <a:bodyPr>
            <a:normAutofit fontScale="90000"/>
          </a:bodyPr>
          <a:lstStyle/>
          <a:p>
            <a:r>
              <a:rPr lang="en-US" altLang="ja-JP" dirty="0" smtClean="0">
                <a:solidFill>
                  <a:srgbClr val="000000"/>
                </a:solidFill>
                <a:latin typeface="+mj-ea"/>
              </a:rPr>
              <a:t/>
            </a:r>
            <a:br>
              <a:rPr lang="en-US" altLang="ja-JP" dirty="0" smtClean="0">
                <a:solidFill>
                  <a:srgbClr val="000000"/>
                </a:solidFill>
                <a:latin typeface="+mj-ea"/>
              </a:rPr>
            </a:br>
            <a:r>
              <a:rPr lang="ja-JP" altLang="en-US" dirty="0">
                <a:solidFill>
                  <a:srgbClr val="000000"/>
                </a:solidFill>
                <a:latin typeface="+mj-ea"/>
              </a:rPr>
              <a:t>　要介護認定適正化事業について</a:t>
            </a:r>
            <a:r>
              <a:rPr lang="en-US" altLang="ja-JP" dirty="0">
                <a:solidFill>
                  <a:srgbClr val="000000"/>
                </a:solidFill>
                <a:latin typeface="+mj-ea"/>
              </a:rPr>
              <a:t/>
            </a:r>
            <a:br>
              <a:rPr lang="en-US" altLang="ja-JP" dirty="0">
                <a:solidFill>
                  <a:srgbClr val="000000"/>
                </a:solidFill>
                <a:latin typeface="+mj-ea"/>
              </a:rPr>
            </a:br>
            <a:endParaRPr lang="ja-JP" altLang="en-US" dirty="0" smtClean="0">
              <a:latin typeface="+mj-ea"/>
            </a:endParaRPr>
          </a:p>
        </p:txBody>
      </p:sp>
      <p:sp>
        <p:nvSpPr>
          <p:cNvPr id="1628" name="正方形/長方形 1627"/>
          <p:cNvSpPr/>
          <p:nvPr/>
        </p:nvSpPr>
        <p:spPr bwMode="auto">
          <a:xfrm>
            <a:off x="4514752" y="1793807"/>
            <a:ext cx="4427968" cy="921255"/>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indent="-228600">
              <a:spcBef>
                <a:spcPct val="50000"/>
              </a:spcBef>
              <a:buFont typeface="Wingdings" pitchFamily="2" charset="2"/>
              <a:buChar char="u"/>
              <a:defRPr/>
            </a:pPr>
            <a:endParaRPr kumimoji="0" lang="ja-JP" altLang="en-US" sz="1000" kern="0" dirty="0" smtClean="0">
              <a:solidFill>
                <a:sysClr val="windowText" lastClr="000000"/>
              </a:solidFill>
              <a:latin typeface="Arial" charset="0"/>
              <a:ea typeface="ＭＳ Ｐゴシック" charset="-128"/>
              <a:cs typeface="Arial" charset="0"/>
            </a:endParaRPr>
          </a:p>
        </p:txBody>
      </p:sp>
      <p:sp>
        <p:nvSpPr>
          <p:cNvPr id="1629" name="円柱 1628"/>
          <p:cNvSpPr/>
          <p:nvPr/>
        </p:nvSpPr>
        <p:spPr bwMode="auto">
          <a:xfrm>
            <a:off x="730205" y="5416619"/>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630" name="円/楕円 1629"/>
          <p:cNvSpPr/>
          <p:nvPr/>
        </p:nvSpPr>
        <p:spPr bwMode="auto">
          <a:xfrm>
            <a:off x="318253" y="5166902"/>
            <a:ext cx="4989205" cy="707531"/>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631" name="円柱 1630"/>
          <p:cNvSpPr/>
          <p:nvPr/>
        </p:nvSpPr>
        <p:spPr bwMode="auto">
          <a:xfrm>
            <a:off x="730205" y="454260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633" name="円柱 1632"/>
          <p:cNvSpPr/>
          <p:nvPr/>
        </p:nvSpPr>
        <p:spPr bwMode="auto">
          <a:xfrm>
            <a:off x="730205" y="376315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634" name="円/楕円 1633"/>
          <p:cNvSpPr/>
          <p:nvPr/>
        </p:nvSpPr>
        <p:spPr bwMode="auto">
          <a:xfrm>
            <a:off x="272480" y="3638301"/>
            <a:ext cx="2151309" cy="457815"/>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635" name="円柱 1634"/>
          <p:cNvSpPr/>
          <p:nvPr/>
        </p:nvSpPr>
        <p:spPr bwMode="auto">
          <a:xfrm>
            <a:off x="730205" y="3180486"/>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636" name="テキスト ボックス 1635"/>
          <p:cNvSpPr txBox="1"/>
          <p:nvPr/>
        </p:nvSpPr>
        <p:spPr>
          <a:xfrm>
            <a:off x="3201922" y="2474296"/>
            <a:ext cx="1499050" cy="307777"/>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ja-JP" altLang="en-US" sz="1400" b="1" kern="0" spc="5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rPr>
              <a:t>業務分析データ</a:t>
            </a:r>
            <a:endParaRPr lang="ja-JP" altLang="en-US" sz="1400" b="1" kern="0" spc="5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endParaRPr>
          </a:p>
        </p:txBody>
      </p:sp>
      <p:cxnSp>
        <p:nvCxnSpPr>
          <p:cNvPr id="1637" name="図形 1636"/>
          <p:cNvCxnSpPr>
            <a:stCxn id="1636" idx="1"/>
            <a:endCxn id="1635" idx="1"/>
          </p:cNvCxnSpPr>
          <p:nvPr/>
        </p:nvCxnSpPr>
        <p:spPr bwMode="auto">
          <a:xfrm rot="10800000" flipV="1">
            <a:off x="890410" y="2628184"/>
            <a:ext cx="2311513" cy="55230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8" name="図形 1637"/>
          <p:cNvCxnSpPr>
            <a:stCxn id="3151" idx="1"/>
            <a:endCxn id="1634" idx="7"/>
          </p:cNvCxnSpPr>
          <p:nvPr/>
        </p:nvCxnSpPr>
        <p:spPr bwMode="auto">
          <a:xfrm rot="10800000" flipV="1">
            <a:off x="2108738" y="3377336"/>
            <a:ext cx="1093185" cy="328009"/>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40" name="図形 1639"/>
          <p:cNvCxnSpPr>
            <a:stCxn id="3157" idx="1"/>
            <a:endCxn id="2898" idx="0"/>
          </p:cNvCxnSpPr>
          <p:nvPr/>
        </p:nvCxnSpPr>
        <p:spPr bwMode="auto">
          <a:xfrm rot="10800000" flipV="1">
            <a:off x="1649600" y="4334881"/>
            <a:ext cx="1287177" cy="83374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grpSp>
        <p:nvGrpSpPr>
          <p:cNvPr id="1732" name="グループ化 879"/>
          <p:cNvGrpSpPr/>
          <p:nvPr/>
        </p:nvGrpSpPr>
        <p:grpSpPr>
          <a:xfrm>
            <a:off x="2103381" y="3471823"/>
            <a:ext cx="137318" cy="417728"/>
            <a:chOff x="6816824" y="2348880"/>
            <a:chExt cx="656456" cy="2196244"/>
          </a:xfrm>
          <a:solidFill>
            <a:srgbClr val="3E68AF">
              <a:lumMod val="60000"/>
              <a:lumOff val="40000"/>
            </a:srgbClr>
          </a:solidFill>
        </p:grpSpPr>
        <p:sp>
          <p:nvSpPr>
            <p:cNvPr id="1733" name="円/楕円 17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34" name="角丸四角形 17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35" name="角丸四角形 17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36" name="角丸四角形 17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37" name="角丸四角形 17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38" name="角丸四角形 17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39" name="グループ化 893"/>
          <p:cNvGrpSpPr/>
          <p:nvPr/>
        </p:nvGrpSpPr>
        <p:grpSpPr>
          <a:xfrm>
            <a:off x="547115" y="3513442"/>
            <a:ext cx="137318" cy="417728"/>
            <a:chOff x="6816824" y="2348880"/>
            <a:chExt cx="656456" cy="2196244"/>
          </a:xfrm>
          <a:solidFill>
            <a:srgbClr val="3E68AF">
              <a:lumMod val="60000"/>
              <a:lumOff val="40000"/>
            </a:srgbClr>
          </a:solidFill>
        </p:grpSpPr>
        <p:sp>
          <p:nvSpPr>
            <p:cNvPr id="1740" name="円/楕円 17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41" name="角丸四角形 17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42" name="角丸四角形 17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43" name="角丸四角形 17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44" name="角丸四角形 17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45" name="角丸四角形 17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46" name="グループ化 900"/>
          <p:cNvGrpSpPr/>
          <p:nvPr/>
        </p:nvGrpSpPr>
        <p:grpSpPr>
          <a:xfrm>
            <a:off x="1004840" y="3513442"/>
            <a:ext cx="137318" cy="417728"/>
            <a:chOff x="6816824" y="2348880"/>
            <a:chExt cx="656456" cy="2196244"/>
          </a:xfrm>
          <a:solidFill>
            <a:srgbClr val="3E68AF">
              <a:lumMod val="60000"/>
              <a:lumOff val="40000"/>
            </a:srgbClr>
          </a:solidFill>
        </p:grpSpPr>
        <p:sp>
          <p:nvSpPr>
            <p:cNvPr id="1747" name="円/楕円 17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48" name="角丸四角形 17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49" name="角丸四角形 17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50" name="角丸四角形 17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51" name="角丸四角形 17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752" name="角丸四角形 17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53" name="グループ化 2448"/>
          <p:cNvGrpSpPr/>
          <p:nvPr/>
        </p:nvGrpSpPr>
        <p:grpSpPr>
          <a:xfrm>
            <a:off x="501343" y="4958804"/>
            <a:ext cx="4655796" cy="909784"/>
            <a:chOff x="5457056" y="2713977"/>
            <a:chExt cx="3662181" cy="787031"/>
          </a:xfrm>
          <a:solidFill>
            <a:srgbClr val="3E68AF">
              <a:lumMod val="60000"/>
              <a:lumOff val="40000"/>
            </a:srgbClr>
          </a:solidFill>
        </p:grpSpPr>
        <p:grpSp>
          <p:nvGrpSpPr>
            <p:cNvPr id="1754" name="グループ化 908"/>
            <p:cNvGrpSpPr/>
            <p:nvPr/>
          </p:nvGrpSpPr>
          <p:grpSpPr>
            <a:xfrm>
              <a:off x="5457056" y="2816932"/>
              <a:ext cx="1321921" cy="504056"/>
              <a:chOff x="6969224" y="3460515"/>
              <a:chExt cx="2564668" cy="977923"/>
            </a:xfrm>
            <a:grpFill/>
          </p:grpSpPr>
          <p:grpSp>
            <p:nvGrpSpPr>
              <p:cNvPr id="2858" name="グループ化 82"/>
              <p:cNvGrpSpPr/>
              <p:nvPr/>
            </p:nvGrpSpPr>
            <p:grpSpPr>
              <a:xfrm>
                <a:off x="8661412" y="3717032"/>
                <a:ext cx="108012" cy="361366"/>
                <a:chOff x="6816824" y="2348880"/>
                <a:chExt cx="656456" cy="2196244"/>
              </a:xfrm>
              <a:grpFill/>
            </p:grpSpPr>
            <p:sp>
              <p:nvSpPr>
                <p:cNvPr id="3132" name="円/楕円 31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33" name="角丸四角形 31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34" name="角丸四角形 31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35" name="角丸四角形 31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36" name="角丸四角形 31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37" name="角丸四角形 31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59" name="グループ化 89"/>
              <p:cNvGrpSpPr/>
              <p:nvPr/>
            </p:nvGrpSpPr>
            <p:grpSpPr>
              <a:xfrm>
                <a:off x="8813812" y="3784551"/>
                <a:ext cx="108012" cy="361366"/>
                <a:chOff x="6816824" y="2348880"/>
                <a:chExt cx="656456" cy="2196244"/>
              </a:xfrm>
              <a:grpFill/>
            </p:grpSpPr>
            <p:sp>
              <p:nvSpPr>
                <p:cNvPr id="3126" name="円/楕円 31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27" name="角丸四角形 31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28" name="角丸四角形 31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29" name="角丸四角形 31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30" name="角丸四角形 31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31" name="角丸四角形 31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0" name="グループ化 96"/>
              <p:cNvGrpSpPr/>
              <p:nvPr/>
            </p:nvGrpSpPr>
            <p:grpSpPr>
              <a:xfrm>
                <a:off x="8517396" y="3869432"/>
                <a:ext cx="108012" cy="361366"/>
                <a:chOff x="6816824" y="2348880"/>
                <a:chExt cx="656456" cy="2196244"/>
              </a:xfrm>
              <a:grpFill/>
            </p:grpSpPr>
            <p:sp>
              <p:nvSpPr>
                <p:cNvPr id="3120" name="円/楕円 31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21" name="角丸四角形 31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22" name="角丸四角形 31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23" name="角丸四角形 31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24" name="角丸四角形 31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25" name="角丸四角形 31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1" name="グループ化 103"/>
              <p:cNvGrpSpPr/>
              <p:nvPr/>
            </p:nvGrpSpPr>
            <p:grpSpPr>
              <a:xfrm>
                <a:off x="8949444" y="3603205"/>
                <a:ext cx="108012" cy="361366"/>
                <a:chOff x="6816824" y="2348880"/>
                <a:chExt cx="656456" cy="2196244"/>
              </a:xfrm>
              <a:grpFill/>
            </p:grpSpPr>
            <p:sp>
              <p:nvSpPr>
                <p:cNvPr id="3114" name="円/楕円 31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5" name="角丸四角形 31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6" name="角丸四角形 31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7" name="角丸四角形 31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8" name="角丸四角形 31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9" name="角丸四角形 31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2" name="グループ化 110"/>
              <p:cNvGrpSpPr/>
              <p:nvPr/>
            </p:nvGrpSpPr>
            <p:grpSpPr>
              <a:xfrm>
                <a:off x="9093460" y="3892563"/>
                <a:ext cx="108012" cy="361366"/>
                <a:chOff x="6816824" y="2348880"/>
                <a:chExt cx="656456" cy="2196244"/>
              </a:xfrm>
              <a:grpFill/>
            </p:grpSpPr>
            <p:sp>
              <p:nvSpPr>
                <p:cNvPr id="3108" name="円/楕円 31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09" name="角丸四角形 31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0" name="角丸四角形 31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1" name="角丸四角形 31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2" name="角丸四角形 31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13" name="角丸四角形 31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3" name="グループ化 117"/>
              <p:cNvGrpSpPr/>
              <p:nvPr/>
            </p:nvGrpSpPr>
            <p:grpSpPr>
              <a:xfrm>
                <a:off x="9273480" y="3784551"/>
                <a:ext cx="108012" cy="361366"/>
                <a:chOff x="6816824" y="2348880"/>
                <a:chExt cx="656456" cy="2196244"/>
              </a:xfrm>
              <a:grpFill/>
            </p:grpSpPr>
            <p:sp>
              <p:nvSpPr>
                <p:cNvPr id="3102" name="円/楕円 31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03" name="角丸四角形 31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04" name="角丸四角形 31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05" name="角丸四角形 31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06" name="角丸四角形 31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07" name="角丸四角形 31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4" name="グループ化 124"/>
              <p:cNvGrpSpPr/>
              <p:nvPr/>
            </p:nvGrpSpPr>
            <p:grpSpPr>
              <a:xfrm>
                <a:off x="8337376" y="3568527"/>
                <a:ext cx="108012" cy="361366"/>
                <a:chOff x="6816824" y="2348880"/>
                <a:chExt cx="656456" cy="2196244"/>
              </a:xfrm>
              <a:grpFill/>
            </p:grpSpPr>
            <p:sp>
              <p:nvSpPr>
                <p:cNvPr id="3096" name="円/楕円 30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97" name="角丸四角形 30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98" name="角丸四角形 30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99" name="角丸四角形 30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00" name="角丸四角形 30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01" name="角丸四角形 31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5" name="グループ化 131"/>
              <p:cNvGrpSpPr/>
              <p:nvPr/>
            </p:nvGrpSpPr>
            <p:grpSpPr>
              <a:xfrm>
                <a:off x="8517396" y="3460515"/>
                <a:ext cx="108012" cy="361366"/>
                <a:chOff x="6816824" y="2348880"/>
                <a:chExt cx="656456" cy="2196244"/>
              </a:xfrm>
              <a:grpFill/>
            </p:grpSpPr>
            <p:sp>
              <p:nvSpPr>
                <p:cNvPr id="3090" name="円/楕円 30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91" name="角丸四角形 30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92" name="角丸四角形 30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93" name="角丸四角形 30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94" name="角丸四角形 30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95" name="角丸四角形 30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6" name="グループ化 145"/>
              <p:cNvGrpSpPr/>
              <p:nvPr/>
            </p:nvGrpSpPr>
            <p:grpSpPr>
              <a:xfrm>
                <a:off x="7797316" y="3897052"/>
                <a:ext cx="108012" cy="361366"/>
                <a:chOff x="6816824" y="2348880"/>
                <a:chExt cx="656456" cy="2196244"/>
              </a:xfrm>
              <a:grpFill/>
            </p:grpSpPr>
            <p:sp>
              <p:nvSpPr>
                <p:cNvPr id="3084" name="円/楕円 30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5" name="角丸四角形 30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6" name="角丸四角形 30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7" name="角丸四角形 30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8" name="角丸四角形 30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9" name="角丸四角形 30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7" name="グループ化 152"/>
              <p:cNvGrpSpPr/>
              <p:nvPr/>
            </p:nvGrpSpPr>
            <p:grpSpPr>
              <a:xfrm>
                <a:off x="7949716" y="3964571"/>
                <a:ext cx="108012" cy="361366"/>
                <a:chOff x="6816824" y="2348880"/>
                <a:chExt cx="656456" cy="2196244"/>
              </a:xfrm>
              <a:grpFill/>
            </p:grpSpPr>
            <p:sp>
              <p:nvSpPr>
                <p:cNvPr id="3078" name="円/楕円 30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79" name="角丸四角形 30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0" name="角丸四角形 30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1" name="角丸四角形 30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2" name="角丸四角形 30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83" name="角丸四角形 30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8" name="グループ化 159"/>
              <p:cNvGrpSpPr/>
              <p:nvPr/>
            </p:nvGrpSpPr>
            <p:grpSpPr>
              <a:xfrm>
                <a:off x="7653300" y="4049452"/>
                <a:ext cx="108012" cy="361366"/>
                <a:chOff x="6816824" y="2348880"/>
                <a:chExt cx="656456" cy="2196244"/>
              </a:xfrm>
              <a:grpFill/>
            </p:grpSpPr>
            <p:sp>
              <p:nvSpPr>
                <p:cNvPr id="3072" name="円/楕円 30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73" name="角丸四角形 30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74" name="角丸四角形 30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75" name="角丸四角形 30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76" name="角丸四角形 30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77" name="角丸四角形 30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69" name="グループ化 166"/>
              <p:cNvGrpSpPr/>
              <p:nvPr/>
            </p:nvGrpSpPr>
            <p:grpSpPr>
              <a:xfrm>
                <a:off x="8085348" y="3783225"/>
                <a:ext cx="108012" cy="361366"/>
                <a:chOff x="6816824" y="2348880"/>
                <a:chExt cx="656456" cy="2196244"/>
              </a:xfrm>
              <a:grpFill/>
            </p:grpSpPr>
            <p:sp>
              <p:nvSpPr>
                <p:cNvPr id="3066" name="円/楕円 30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67" name="角丸四角形 30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68" name="角丸四角形 30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69" name="角丸四角形 30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70" name="角丸四角形 30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71" name="角丸四角形 30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0" name="グループ化 173"/>
              <p:cNvGrpSpPr/>
              <p:nvPr/>
            </p:nvGrpSpPr>
            <p:grpSpPr>
              <a:xfrm>
                <a:off x="8229364" y="4072583"/>
                <a:ext cx="108012" cy="361366"/>
                <a:chOff x="6816824" y="2348880"/>
                <a:chExt cx="656456" cy="2196244"/>
              </a:xfrm>
              <a:grpFill/>
            </p:grpSpPr>
            <p:sp>
              <p:nvSpPr>
                <p:cNvPr id="3060" name="円/楕円 30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61" name="角丸四角形 30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62" name="角丸四角形 30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63" name="角丸四角形 30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64" name="角丸四角形 30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65" name="角丸四角形 30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1" name="グループ化 180"/>
              <p:cNvGrpSpPr/>
              <p:nvPr/>
            </p:nvGrpSpPr>
            <p:grpSpPr>
              <a:xfrm>
                <a:off x="8409384" y="3964571"/>
                <a:ext cx="108012" cy="361366"/>
                <a:chOff x="6816824" y="2348880"/>
                <a:chExt cx="656456" cy="2196244"/>
              </a:xfrm>
              <a:grpFill/>
            </p:grpSpPr>
            <p:sp>
              <p:nvSpPr>
                <p:cNvPr id="3054" name="円/楕円 30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5" name="角丸四角形 30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6" name="角丸四角形 30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7" name="角丸四角形 30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8" name="角丸四角形 30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9" name="角丸四角形 30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2" name="グループ化 187"/>
              <p:cNvGrpSpPr/>
              <p:nvPr/>
            </p:nvGrpSpPr>
            <p:grpSpPr>
              <a:xfrm>
                <a:off x="7473280" y="3748547"/>
                <a:ext cx="108012" cy="361366"/>
                <a:chOff x="6816824" y="2348880"/>
                <a:chExt cx="656456" cy="2196244"/>
              </a:xfrm>
              <a:grpFill/>
            </p:grpSpPr>
            <p:sp>
              <p:nvSpPr>
                <p:cNvPr id="3048" name="円/楕円 30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49" name="角丸四角形 30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0" name="角丸四角形 30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1" name="角丸四角形 30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2" name="角丸四角形 30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53" name="角丸四角形 30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3" name="グループ化 194"/>
              <p:cNvGrpSpPr/>
              <p:nvPr/>
            </p:nvGrpSpPr>
            <p:grpSpPr>
              <a:xfrm>
                <a:off x="7653300" y="3640535"/>
                <a:ext cx="108012" cy="361366"/>
                <a:chOff x="6816824" y="2348880"/>
                <a:chExt cx="656456" cy="2196244"/>
              </a:xfrm>
              <a:grpFill/>
            </p:grpSpPr>
            <p:sp>
              <p:nvSpPr>
                <p:cNvPr id="3042" name="円/楕円 30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43" name="角丸四角形 30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44" name="角丸四角形 30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45" name="角丸四角形 30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46" name="角丸四角形 30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47" name="角丸四角形 30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4" name="グループ化 201"/>
              <p:cNvGrpSpPr/>
              <p:nvPr/>
            </p:nvGrpSpPr>
            <p:grpSpPr>
              <a:xfrm>
                <a:off x="7293260" y="3901541"/>
                <a:ext cx="108012" cy="361366"/>
                <a:chOff x="6816824" y="2348880"/>
                <a:chExt cx="656456" cy="2196244"/>
              </a:xfrm>
              <a:grpFill/>
            </p:grpSpPr>
            <p:sp>
              <p:nvSpPr>
                <p:cNvPr id="3036" name="円/楕円 30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37" name="角丸四角形 30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38" name="角丸四角形 30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39" name="角丸四角形 30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40" name="角丸四角形 30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41" name="角丸四角形 30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5" name="グループ化 208"/>
              <p:cNvGrpSpPr/>
              <p:nvPr/>
            </p:nvGrpSpPr>
            <p:grpSpPr>
              <a:xfrm>
                <a:off x="7445660" y="3969060"/>
                <a:ext cx="108012" cy="361366"/>
                <a:chOff x="6816824" y="2348880"/>
                <a:chExt cx="656456" cy="2196244"/>
              </a:xfrm>
              <a:grpFill/>
            </p:grpSpPr>
            <p:sp>
              <p:nvSpPr>
                <p:cNvPr id="3030" name="円/楕円 30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31" name="角丸四角形 30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32" name="角丸四角形 30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33" name="角丸四角形 30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34" name="角丸四角形 30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35" name="角丸四角形 30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6" name="グループ化 215"/>
              <p:cNvGrpSpPr/>
              <p:nvPr/>
            </p:nvGrpSpPr>
            <p:grpSpPr>
              <a:xfrm>
                <a:off x="7149244" y="4053941"/>
                <a:ext cx="108012" cy="361366"/>
                <a:chOff x="6816824" y="2348880"/>
                <a:chExt cx="656456" cy="2196244"/>
              </a:xfrm>
              <a:grpFill/>
            </p:grpSpPr>
            <p:sp>
              <p:nvSpPr>
                <p:cNvPr id="3024" name="円/楕円 30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5" name="角丸四角形 30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6" name="角丸四角形 30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7" name="角丸四角形 30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8" name="角丸四角形 30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9" name="角丸四角形 30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7" name="グループ化 222"/>
              <p:cNvGrpSpPr/>
              <p:nvPr/>
            </p:nvGrpSpPr>
            <p:grpSpPr>
              <a:xfrm>
                <a:off x="7581292" y="3787714"/>
                <a:ext cx="108012" cy="361366"/>
                <a:chOff x="6816824" y="2348880"/>
                <a:chExt cx="656456" cy="2196244"/>
              </a:xfrm>
              <a:grpFill/>
            </p:grpSpPr>
            <p:sp>
              <p:nvSpPr>
                <p:cNvPr id="3018" name="円/楕円 10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19" name="角丸四角形 10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0" name="角丸四角形 10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1" name="角丸四角形 10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2" name="角丸四角形 10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23" name="角丸四角形 10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8" name="グループ化 229"/>
              <p:cNvGrpSpPr/>
              <p:nvPr/>
            </p:nvGrpSpPr>
            <p:grpSpPr>
              <a:xfrm>
                <a:off x="7725308" y="4077072"/>
                <a:ext cx="108012" cy="361366"/>
                <a:chOff x="6816824" y="2348880"/>
                <a:chExt cx="656456" cy="2196244"/>
              </a:xfrm>
              <a:grpFill/>
            </p:grpSpPr>
            <p:sp>
              <p:nvSpPr>
                <p:cNvPr id="3012" name="円/楕円 10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13" name="角丸四角形 10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14" name="角丸四角形 10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15" name="角丸四角形 10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16" name="角丸四角形 10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17" name="角丸四角形 10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79" name="グループ化 236"/>
              <p:cNvGrpSpPr/>
              <p:nvPr/>
            </p:nvGrpSpPr>
            <p:grpSpPr>
              <a:xfrm>
                <a:off x="7905328" y="3969060"/>
                <a:ext cx="108012" cy="361366"/>
                <a:chOff x="6816824" y="2348880"/>
                <a:chExt cx="656456" cy="2196244"/>
              </a:xfrm>
              <a:grpFill/>
            </p:grpSpPr>
            <p:sp>
              <p:nvSpPr>
                <p:cNvPr id="3006" name="円/楕円 1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07" name="角丸四角形 1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08" name="角丸四角形 1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09" name="角丸四角形 1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10" name="角丸四角形 1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11" name="角丸四角形 1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0" name="グループ化 243"/>
              <p:cNvGrpSpPr/>
              <p:nvPr/>
            </p:nvGrpSpPr>
            <p:grpSpPr>
              <a:xfrm>
                <a:off x="6969224" y="3753036"/>
                <a:ext cx="108012" cy="361366"/>
                <a:chOff x="6816824" y="2348880"/>
                <a:chExt cx="656456" cy="2196244"/>
              </a:xfrm>
              <a:grpFill/>
            </p:grpSpPr>
            <p:sp>
              <p:nvSpPr>
                <p:cNvPr id="3000" name="円/楕円 1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01" name="角丸四角形 1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02" name="角丸四角形 1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03" name="角丸四角形 1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04" name="角丸四角形 1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005" name="角丸四角形 1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1" name="グループ化 250"/>
              <p:cNvGrpSpPr/>
              <p:nvPr/>
            </p:nvGrpSpPr>
            <p:grpSpPr>
              <a:xfrm>
                <a:off x="7149244" y="3645024"/>
                <a:ext cx="108012" cy="361366"/>
                <a:chOff x="6816824" y="2348880"/>
                <a:chExt cx="656456" cy="2196244"/>
              </a:xfrm>
              <a:grpFill/>
            </p:grpSpPr>
            <p:sp>
              <p:nvSpPr>
                <p:cNvPr id="2994" name="円/楕円 29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5" name="角丸四角形 29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6" name="角丸四角形 29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7" name="角丸四角形 29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8" name="角丸四角形 1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9" name="角丸四角形 1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2" name="グループ化 257"/>
              <p:cNvGrpSpPr/>
              <p:nvPr/>
            </p:nvGrpSpPr>
            <p:grpSpPr>
              <a:xfrm>
                <a:off x="8049344" y="3609020"/>
                <a:ext cx="108012" cy="361366"/>
                <a:chOff x="6816824" y="2348880"/>
                <a:chExt cx="656456" cy="2196244"/>
              </a:xfrm>
              <a:grpFill/>
            </p:grpSpPr>
            <p:sp>
              <p:nvSpPr>
                <p:cNvPr id="2988" name="円/楕円 29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89" name="角丸四角形 29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0" name="角丸四角形 29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1" name="角丸四角形 29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2" name="角丸四角形 29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93" name="角丸四角形 29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3" name="グループ化 264"/>
              <p:cNvGrpSpPr/>
              <p:nvPr/>
            </p:nvGrpSpPr>
            <p:grpSpPr>
              <a:xfrm>
                <a:off x="8201744" y="3676539"/>
                <a:ext cx="108012" cy="361366"/>
                <a:chOff x="6816824" y="2348880"/>
                <a:chExt cx="656456" cy="2196244"/>
              </a:xfrm>
              <a:grpFill/>
            </p:grpSpPr>
            <p:sp>
              <p:nvSpPr>
                <p:cNvPr id="2982" name="円/楕円 29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83" name="角丸四角形 29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84" name="角丸四角形 29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85" name="角丸四角形 29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86" name="角丸四角形 29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87" name="角丸四角形 29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4" name="グループ化 271"/>
              <p:cNvGrpSpPr/>
              <p:nvPr/>
            </p:nvGrpSpPr>
            <p:grpSpPr>
              <a:xfrm>
                <a:off x="7905328" y="3761420"/>
                <a:ext cx="108012" cy="361366"/>
                <a:chOff x="6816824" y="2348880"/>
                <a:chExt cx="656456" cy="2196244"/>
              </a:xfrm>
              <a:grpFill/>
            </p:grpSpPr>
            <p:sp>
              <p:nvSpPr>
                <p:cNvPr id="2976" name="円/楕円 29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77" name="角丸四角形 29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78" name="角丸四角形 29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79" name="角丸四角形 29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80" name="角丸四角形 29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81" name="角丸四角形 29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5" name="グループ化 278"/>
              <p:cNvGrpSpPr/>
              <p:nvPr/>
            </p:nvGrpSpPr>
            <p:grpSpPr>
              <a:xfrm>
                <a:off x="8337376" y="3495193"/>
                <a:ext cx="108012" cy="361366"/>
                <a:chOff x="6816824" y="2348880"/>
                <a:chExt cx="656456" cy="2196244"/>
              </a:xfrm>
              <a:grpFill/>
            </p:grpSpPr>
            <p:sp>
              <p:nvSpPr>
                <p:cNvPr id="2970" name="円/楕円 29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71" name="角丸四角形 29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72" name="角丸四角形 29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73" name="角丸四角形 29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74" name="角丸四角形 29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75" name="角丸四角形 29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6" name="グループ化 285"/>
              <p:cNvGrpSpPr/>
              <p:nvPr/>
            </p:nvGrpSpPr>
            <p:grpSpPr>
              <a:xfrm>
                <a:off x="8481392" y="3784551"/>
                <a:ext cx="108012" cy="361366"/>
                <a:chOff x="6816824" y="2348880"/>
                <a:chExt cx="656456" cy="2196244"/>
              </a:xfrm>
              <a:grpFill/>
            </p:grpSpPr>
            <p:sp>
              <p:nvSpPr>
                <p:cNvPr id="2964" name="円/楕円 29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5" name="角丸四角形 29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6" name="角丸四角形 29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7" name="角丸四角形 29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8" name="角丸四角形 29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9" name="角丸四角形 29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7" name="グループ化 292"/>
              <p:cNvGrpSpPr/>
              <p:nvPr/>
            </p:nvGrpSpPr>
            <p:grpSpPr>
              <a:xfrm>
                <a:off x="8661412" y="3676539"/>
                <a:ext cx="108012" cy="361366"/>
                <a:chOff x="6816824" y="2348880"/>
                <a:chExt cx="656456" cy="2196244"/>
              </a:xfrm>
              <a:grpFill/>
            </p:grpSpPr>
            <p:sp>
              <p:nvSpPr>
                <p:cNvPr id="2958" name="円/楕円 29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59" name="角丸四角形 29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0" name="角丸四角形 29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1" name="角丸四角形 29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2" name="角丸四角形 29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63" name="角丸四角形 29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8" name="グループ化 299"/>
              <p:cNvGrpSpPr/>
              <p:nvPr/>
            </p:nvGrpSpPr>
            <p:grpSpPr>
              <a:xfrm>
                <a:off x="7725308" y="3460515"/>
                <a:ext cx="108012" cy="361366"/>
                <a:chOff x="6816824" y="2348880"/>
                <a:chExt cx="656456" cy="2196244"/>
              </a:xfrm>
              <a:grpFill/>
            </p:grpSpPr>
            <p:sp>
              <p:nvSpPr>
                <p:cNvPr id="2952" name="円/楕円 29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53" name="角丸四角形 29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54" name="角丸四角形 29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55" name="角丸四角形 29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56" name="角丸四角形 29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57" name="角丸四角形 29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89" name="グループ化 306"/>
              <p:cNvGrpSpPr/>
              <p:nvPr/>
            </p:nvGrpSpPr>
            <p:grpSpPr>
              <a:xfrm>
                <a:off x="8121352" y="3463678"/>
                <a:ext cx="108012" cy="361366"/>
                <a:chOff x="6816824" y="2348880"/>
                <a:chExt cx="656456" cy="2196244"/>
              </a:xfrm>
              <a:grpFill/>
            </p:grpSpPr>
            <p:sp>
              <p:nvSpPr>
                <p:cNvPr id="2946" name="円/楕円 29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47" name="角丸四角形 29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48" name="角丸四角形 29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49" name="角丸四角形 29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50" name="角丸四角形 29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51" name="角丸四角形 29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90" name="グループ化 313"/>
              <p:cNvGrpSpPr/>
              <p:nvPr/>
            </p:nvGrpSpPr>
            <p:grpSpPr>
              <a:xfrm>
                <a:off x="8813812" y="3869432"/>
                <a:ext cx="108012" cy="361366"/>
                <a:chOff x="6816824" y="2348880"/>
                <a:chExt cx="656456" cy="2196244"/>
              </a:xfrm>
              <a:grpFill/>
            </p:grpSpPr>
            <p:sp>
              <p:nvSpPr>
                <p:cNvPr id="2940" name="円/楕円 29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41" name="角丸四角形 29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42" name="角丸四角形 29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43" name="角丸四角形 29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44" name="角丸四角形 29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45" name="角丸四角形 29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91" name="グループ化 320"/>
              <p:cNvGrpSpPr/>
              <p:nvPr/>
            </p:nvGrpSpPr>
            <p:grpSpPr>
              <a:xfrm>
                <a:off x="8966212" y="3936951"/>
                <a:ext cx="108012" cy="361366"/>
                <a:chOff x="6816824" y="2348880"/>
                <a:chExt cx="656456" cy="2196244"/>
              </a:xfrm>
              <a:grpFill/>
            </p:grpSpPr>
            <p:sp>
              <p:nvSpPr>
                <p:cNvPr id="2934" name="円/楕円 29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5" name="角丸四角形 29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6" name="角丸四角形 29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7" name="角丸四角形 29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8" name="角丸四角形 29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9" name="角丸四角形 29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92" name="グループ化 327"/>
              <p:cNvGrpSpPr/>
              <p:nvPr/>
            </p:nvGrpSpPr>
            <p:grpSpPr>
              <a:xfrm>
                <a:off x="8669796" y="4021832"/>
                <a:ext cx="108012" cy="361366"/>
                <a:chOff x="6816824" y="2348880"/>
                <a:chExt cx="656456" cy="2196244"/>
              </a:xfrm>
              <a:grpFill/>
            </p:grpSpPr>
            <p:sp>
              <p:nvSpPr>
                <p:cNvPr id="2928" name="円/楕円 29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29" name="角丸四角形 29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0" name="角丸四角形 29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1" name="角丸四角形 29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2" name="角丸四角形 29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33" name="角丸四角形 29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93" name="グループ化 334"/>
              <p:cNvGrpSpPr/>
              <p:nvPr/>
            </p:nvGrpSpPr>
            <p:grpSpPr>
              <a:xfrm>
                <a:off x="9101844" y="3755605"/>
                <a:ext cx="108012" cy="361366"/>
                <a:chOff x="6816824" y="2348880"/>
                <a:chExt cx="656456" cy="2196244"/>
              </a:xfrm>
              <a:grpFill/>
            </p:grpSpPr>
            <p:sp>
              <p:nvSpPr>
                <p:cNvPr id="2922" name="円/楕円 29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23" name="角丸四角形 29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24" name="角丸四角形 29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25" name="角丸四角形 29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26" name="角丸四角形 29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27" name="角丸四角形 29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94" name="グループ化 341"/>
              <p:cNvGrpSpPr/>
              <p:nvPr/>
            </p:nvGrpSpPr>
            <p:grpSpPr>
              <a:xfrm>
                <a:off x="9245860" y="4044963"/>
                <a:ext cx="108012" cy="361366"/>
                <a:chOff x="6816824" y="2348880"/>
                <a:chExt cx="656456" cy="2196244"/>
              </a:xfrm>
              <a:grpFill/>
            </p:grpSpPr>
            <p:sp>
              <p:nvSpPr>
                <p:cNvPr id="2916" name="円/楕円 29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17" name="角丸四角形 29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18" name="角丸四角形 29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19" name="角丸四角形 29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20" name="角丸四角形 29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21" name="角丸四角形 29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95" name="グループ化 348"/>
              <p:cNvGrpSpPr/>
              <p:nvPr/>
            </p:nvGrpSpPr>
            <p:grpSpPr>
              <a:xfrm>
                <a:off x="9425880" y="3936951"/>
                <a:ext cx="108012" cy="361366"/>
                <a:chOff x="6816824" y="2348880"/>
                <a:chExt cx="656456" cy="2196244"/>
              </a:xfrm>
              <a:grpFill/>
            </p:grpSpPr>
            <p:sp>
              <p:nvSpPr>
                <p:cNvPr id="2910" name="円/楕円 29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11" name="角丸四角形 29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12" name="角丸四角形 29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13" name="角丸四角形 29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14" name="角丸四角形 29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15" name="角丸四角形 29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96" name="グループ化 355"/>
              <p:cNvGrpSpPr/>
              <p:nvPr/>
            </p:nvGrpSpPr>
            <p:grpSpPr>
              <a:xfrm>
                <a:off x="8489776" y="3720927"/>
                <a:ext cx="108012" cy="361366"/>
                <a:chOff x="6816824" y="2348880"/>
                <a:chExt cx="656456" cy="2196244"/>
              </a:xfrm>
              <a:grpFill/>
            </p:grpSpPr>
            <p:sp>
              <p:nvSpPr>
                <p:cNvPr id="2904" name="円/楕円 29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5" name="角丸四角形 29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6" name="角丸四角形 29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7" name="角丸四角形 29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8" name="角丸四角形 29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9" name="角丸四角形 29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897" name="グループ化 362"/>
              <p:cNvGrpSpPr/>
              <p:nvPr/>
            </p:nvGrpSpPr>
            <p:grpSpPr>
              <a:xfrm>
                <a:off x="8669796" y="3612915"/>
                <a:ext cx="108012" cy="361366"/>
                <a:chOff x="6816824" y="2348880"/>
                <a:chExt cx="656456" cy="2196244"/>
              </a:xfrm>
              <a:grpFill/>
            </p:grpSpPr>
            <p:sp>
              <p:nvSpPr>
                <p:cNvPr id="2898" name="円/楕円 28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99" name="角丸四角形 28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0" name="角丸四角形 28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1" name="角丸四角形 29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2" name="角丸四角形 29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903" name="角丸四角形 29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grpSp>
          <p:nvGrpSpPr>
            <p:cNvPr id="1755" name="グループ化 1189"/>
            <p:cNvGrpSpPr/>
            <p:nvPr/>
          </p:nvGrpSpPr>
          <p:grpSpPr>
            <a:xfrm>
              <a:off x="6808414" y="2860319"/>
              <a:ext cx="1096914" cy="560260"/>
              <a:chOff x="7473280" y="3460515"/>
              <a:chExt cx="2060612" cy="1045442"/>
            </a:xfrm>
            <a:grpFill/>
          </p:grpSpPr>
          <p:grpSp>
            <p:nvGrpSpPr>
              <p:cNvPr id="2676" name="グループ化 370"/>
              <p:cNvGrpSpPr/>
              <p:nvPr/>
            </p:nvGrpSpPr>
            <p:grpSpPr>
              <a:xfrm>
                <a:off x="8661412" y="3717032"/>
                <a:ext cx="108012" cy="361366"/>
                <a:chOff x="6816824" y="2348880"/>
                <a:chExt cx="656456" cy="2196244"/>
              </a:xfrm>
              <a:grpFill/>
            </p:grpSpPr>
            <p:sp>
              <p:nvSpPr>
                <p:cNvPr id="2852" name="円/楕円 3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53" name="角丸四角形 3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54" name="角丸四角形 3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55" name="角丸四角形 3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56" name="角丸四角形 3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57" name="角丸四角形 3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77" name="グループ化 377"/>
              <p:cNvGrpSpPr/>
              <p:nvPr/>
            </p:nvGrpSpPr>
            <p:grpSpPr>
              <a:xfrm>
                <a:off x="8813812" y="3784551"/>
                <a:ext cx="108012" cy="361366"/>
                <a:chOff x="6816824" y="2348880"/>
                <a:chExt cx="656456" cy="2196244"/>
              </a:xfrm>
              <a:grpFill/>
            </p:grpSpPr>
            <p:sp>
              <p:nvSpPr>
                <p:cNvPr id="2846" name="円/楕円 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47" name="角丸四角形 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48" name="角丸四角形 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49" name="角丸四角形 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50" name="角丸四角形 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51" name="角丸四角形 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78" name="グループ化 384"/>
              <p:cNvGrpSpPr/>
              <p:nvPr/>
            </p:nvGrpSpPr>
            <p:grpSpPr>
              <a:xfrm>
                <a:off x="8517396" y="3869432"/>
                <a:ext cx="108012" cy="361366"/>
                <a:chOff x="6816824" y="2348880"/>
                <a:chExt cx="656456" cy="2196244"/>
              </a:xfrm>
              <a:grpFill/>
            </p:grpSpPr>
            <p:sp>
              <p:nvSpPr>
                <p:cNvPr id="2840" name="円/楕円 28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41" name="角丸四角形 28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42" name="角丸四角形 28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43" name="角丸四角形 28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44" name="角丸四角形 28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45" name="角丸四角形 28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79" name="グループ化 391"/>
              <p:cNvGrpSpPr/>
              <p:nvPr/>
            </p:nvGrpSpPr>
            <p:grpSpPr>
              <a:xfrm>
                <a:off x="8949444" y="3603205"/>
                <a:ext cx="108012" cy="361366"/>
                <a:chOff x="6816824" y="2348880"/>
                <a:chExt cx="656456" cy="2196244"/>
              </a:xfrm>
              <a:grpFill/>
            </p:grpSpPr>
            <p:sp>
              <p:nvSpPr>
                <p:cNvPr id="2834" name="円/楕円 28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5" name="角丸四角形 28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6" name="角丸四角形 28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7" name="角丸四角形 28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8" name="角丸四角形 28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9" name="角丸四角形 28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0" name="グループ化 398"/>
              <p:cNvGrpSpPr/>
              <p:nvPr/>
            </p:nvGrpSpPr>
            <p:grpSpPr>
              <a:xfrm>
                <a:off x="9093460" y="3892563"/>
                <a:ext cx="108012" cy="361366"/>
                <a:chOff x="6816824" y="2348880"/>
                <a:chExt cx="656456" cy="2196244"/>
              </a:xfrm>
              <a:grpFill/>
            </p:grpSpPr>
            <p:sp>
              <p:nvSpPr>
                <p:cNvPr id="2828" name="円/楕円 28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29" name="角丸四角形 28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0" name="角丸四角形 28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1" name="角丸四角形 28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2" name="角丸四角形 28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33" name="角丸四角形 28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1" name="グループ化 405"/>
              <p:cNvGrpSpPr/>
              <p:nvPr/>
            </p:nvGrpSpPr>
            <p:grpSpPr>
              <a:xfrm>
                <a:off x="9273480" y="3784551"/>
                <a:ext cx="108012" cy="361366"/>
                <a:chOff x="6816824" y="2348880"/>
                <a:chExt cx="656456" cy="2196244"/>
              </a:xfrm>
              <a:grpFill/>
            </p:grpSpPr>
            <p:sp>
              <p:nvSpPr>
                <p:cNvPr id="2822" name="円/楕円 28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23" name="角丸四角形 28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24" name="角丸四角形 28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25" name="角丸四角形 28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26" name="角丸四角形 28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27" name="角丸四角形 28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2" name="グループ化 412"/>
              <p:cNvGrpSpPr/>
              <p:nvPr/>
            </p:nvGrpSpPr>
            <p:grpSpPr>
              <a:xfrm>
                <a:off x="8337376" y="3568527"/>
                <a:ext cx="108012" cy="361366"/>
                <a:chOff x="6816824" y="2348880"/>
                <a:chExt cx="656456" cy="2196244"/>
              </a:xfrm>
              <a:grpFill/>
            </p:grpSpPr>
            <p:sp>
              <p:nvSpPr>
                <p:cNvPr id="2816" name="円/楕円 28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17" name="角丸四角形 28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18" name="角丸四角形 28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19" name="角丸四角形 28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20" name="角丸四角形 28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21" name="角丸四角形 28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3" name="グループ化 419"/>
              <p:cNvGrpSpPr/>
              <p:nvPr/>
            </p:nvGrpSpPr>
            <p:grpSpPr>
              <a:xfrm>
                <a:off x="8517396" y="3460515"/>
                <a:ext cx="108012" cy="361366"/>
                <a:chOff x="6816824" y="2348880"/>
                <a:chExt cx="656456" cy="2196244"/>
              </a:xfrm>
              <a:grpFill/>
            </p:grpSpPr>
            <p:sp>
              <p:nvSpPr>
                <p:cNvPr id="2810" name="円/楕円 28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11" name="角丸四角形 28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12" name="角丸四角形 28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13" name="角丸四角形 28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14" name="角丸四角形 28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15" name="角丸四角形 28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4" name="グループ化 426"/>
              <p:cNvGrpSpPr/>
              <p:nvPr/>
            </p:nvGrpSpPr>
            <p:grpSpPr>
              <a:xfrm>
                <a:off x="8813812" y="3869432"/>
                <a:ext cx="108012" cy="361366"/>
                <a:chOff x="6816824" y="2348880"/>
                <a:chExt cx="656456" cy="2196244"/>
              </a:xfrm>
              <a:grpFill/>
            </p:grpSpPr>
            <p:sp>
              <p:nvSpPr>
                <p:cNvPr id="2804" name="円/楕円 28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5" name="角丸四角形 28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6" name="角丸四角形 28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7" name="角丸四角形 28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8" name="角丸四角形 28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9" name="角丸四角形 28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5" name="グループ化 433"/>
              <p:cNvGrpSpPr/>
              <p:nvPr/>
            </p:nvGrpSpPr>
            <p:grpSpPr>
              <a:xfrm>
                <a:off x="8966212" y="3936951"/>
                <a:ext cx="108012" cy="361366"/>
                <a:chOff x="6816824" y="2348880"/>
                <a:chExt cx="656456" cy="2196244"/>
              </a:xfrm>
              <a:grpFill/>
            </p:grpSpPr>
            <p:sp>
              <p:nvSpPr>
                <p:cNvPr id="2798" name="円/楕円 27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99" name="角丸四角形 27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0" name="角丸四角形 27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1" name="角丸四角形 28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2" name="角丸四角形 28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803" name="角丸四角形 28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6" name="グループ化 440"/>
              <p:cNvGrpSpPr/>
              <p:nvPr/>
            </p:nvGrpSpPr>
            <p:grpSpPr>
              <a:xfrm>
                <a:off x="8669796" y="4021832"/>
                <a:ext cx="108012" cy="361366"/>
                <a:chOff x="6816824" y="2348880"/>
                <a:chExt cx="656456" cy="2196244"/>
              </a:xfrm>
              <a:grpFill/>
            </p:grpSpPr>
            <p:sp>
              <p:nvSpPr>
                <p:cNvPr id="2792" name="円/楕円 27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93" name="角丸四角形 27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94" name="角丸四角形 27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95" name="角丸四角形 27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96" name="角丸四角形 27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97" name="角丸四角形 27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7" name="グループ化 447"/>
              <p:cNvGrpSpPr/>
              <p:nvPr/>
            </p:nvGrpSpPr>
            <p:grpSpPr>
              <a:xfrm>
                <a:off x="9101844" y="3755605"/>
                <a:ext cx="108012" cy="361366"/>
                <a:chOff x="6816824" y="2348880"/>
                <a:chExt cx="656456" cy="2196244"/>
              </a:xfrm>
              <a:grpFill/>
            </p:grpSpPr>
            <p:sp>
              <p:nvSpPr>
                <p:cNvPr id="2786" name="円/楕円 27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87" name="角丸四角形 27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88" name="角丸四角形 27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89" name="角丸四角形 27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90" name="角丸四角形 27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91" name="角丸四角形 27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8" name="グループ化 454"/>
              <p:cNvGrpSpPr/>
              <p:nvPr/>
            </p:nvGrpSpPr>
            <p:grpSpPr>
              <a:xfrm>
                <a:off x="9245860" y="4044963"/>
                <a:ext cx="108012" cy="361366"/>
                <a:chOff x="6816824" y="2348880"/>
                <a:chExt cx="656456" cy="2196244"/>
              </a:xfrm>
              <a:grpFill/>
            </p:grpSpPr>
            <p:sp>
              <p:nvSpPr>
                <p:cNvPr id="2780" name="円/楕円 27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81" name="角丸四角形 27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82" name="角丸四角形 27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83" name="角丸四角形 27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84" name="角丸四角形 27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85" name="角丸四角形 27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89" name="グループ化 461"/>
              <p:cNvGrpSpPr/>
              <p:nvPr/>
            </p:nvGrpSpPr>
            <p:grpSpPr>
              <a:xfrm>
                <a:off x="9425880" y="3936951"/>
                <a:ext cx="108012" cy="361366"/>
                <a:chOff x="6816824" y="2348880"/>
                <a:chExt cx="656456" cy="2196244"/>
              </a:xfrm>
              <a:grpFill/>
            </p:grpSpPr>
            <p:sp>
              <p:nvSpPr>
                <p:cNvPr id="2774" name="円/楕円 27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5" name="角丸四角形 27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6" name="角丸四角形 27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7" name="角丸四角形 27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8" name="角丸四角形 27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9" name="角丸四角形 27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0" name="グループ化 468"/>
              <p:cNvGrpSpPr/>
              <p:nvPr/>
            </p:nvGrpSpPr>
            <p:grpSpPr>
              <a:xfrm>
                <a:off x="8489776" y="3720927"/>
                <a:ext cx="108012" cy="361366"/>
                <a:chOff x="6816824" y="2348880"/>
                <a:chExt cx="656456" cy="2196244"/>
              </a:xfrm>
              <a:grpFill/>
            </p:grpSpPr>
            <p:sp>
              <p:nvSpPr>
                <p:cNvPr id="2768" name="円/楕円 27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69" name="角丸四角形 27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0" name="角丸四角形 27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1" name="角丸四角形 27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2" name="角丸四角形 27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73" name="角丸四角形 27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1" name="グループ化 475"/>
              <p:cNvGrpSpPr/>
              <p:nvPr/>
            </p:nvGrpSpPr>
            <p:grpSpPr>
              <a:xfrm>
                <a:off x="8669796" y="3612915"/>
                <a:ext cx="108012" cy="361366"/>
                <a:chOff x="6816824" y="2348880"/>
                <a:chExt cx="656456" cy="2196244"/>
              </a:xfrm>
              <a:grpFill/>
            </p:grpSpPr>
            <p:sp>
              <p:nvSpPr>
                <p:cNvPr id="2762" name="円/楕円 27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63" name="角丸四角形 27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64" name="角丸四角形 27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65" name="角丸四角形 27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66" name="角丸四角形 27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67" name="角丸四角形 27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2" name="グループ化 482"/>
              <p:cNvGrpSpPr/>
              <p:nvPr/>
            </p:nvGrpSpPr>
            <p:grpSpPr>
              <a:xfrm>
                <a:off x="7941332" y="3969060"/>
                <a:ext cx="108012" cy="361366"/>
                <a:chOff x="6816824" y="2348880"/>
                <a:chExt cx="656456" cy="2196244"/>
              </a:xfrm>
              <a:grpFill/>
            </p:grpSpPr>
            <p:sp>
              <p:nvSpPr>
                <p:cNvPr id="2756" name="円/楕円 27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57" name="角丸四角形 27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58" name="角丸四角形 27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59" name="角丸四角形 27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60" name="角丸四角形 27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61" name="角丸四角形 27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3" name="グループ化 489"/>
              <p:cNvGrpSpPr/>
              <p:nvPr/>
            </p:nvGrpSpPr>
            <p:grpSpPr>
              <a:xfrm>
                <a:off x="8093732" y="4036579"/>
                <a:ext cx="108012" cy="361366"/>
                <a:chOff x="6816824" y="2348880"/>
                <a:chExt cx="656456" cy="2196244"/>
              </a:xfrm>
              <a:grpFill/>
            </p:grpSpPr>
            <p:sp>
              <p:nvSpPr>
                <p:cNvPr id="2750" name="円/楕円 27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51" name="角丸四角形 27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52" name="角丸四角形 27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53" name="角丸四角形 27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54" name="角丸四角形 27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55" name="角丸四角形 27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4" name="グループ化 496"/>
              <p:cNvGrpSpPr/>
              <p:nvPr/>
            </p:nvGrpSpPr>
            <p:grpSpPr>
              <a:xfrm>
                <a:off x="7797316" y="4121460"/>
                <a:ext cx="108012" cy="361366"/>
                <a:chOff x="6816824" y="2348880"/>
                <a:chExt cx="656456" cy="2196244"/>
              </a:xfrm>
              <a:grpFill/>
            </p:grpSpPr>
            <p:sp>
              <p:nvSpPr>
                <p:cNvPr id="2744" name="円/楕円 27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5" name="角丸四角形 27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6" name="角丸四角形 27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7" name="角丸四角形 27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8" name="角丸四角形 27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9" name="角丸四角形 27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5" name="グループ化 503"/>
              <p:cNvGrpSpPr/>
              <p:nvPr/>
            </p:nvGrpSpPr>
            <p:grpSpPr>
              <a:xfrm>
                <a:off x="8229364" y="3855233"/>
                <a:ext cx="108012" cy="361366"/>
                <a:chOff x="6816824" y="2348880"/>
                <a:chExt cx="656456" cy="2196244"/>
              </a:xfrm>
              <a:grpFill/>
            </p:grpSpPr>
            <p:sp>
              <p:nvSpPr>
                <p:cNvPr id="2738" name="円/楕円 27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39" name="角丸四角形 27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0" name="角丸四角形 27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1" name="角丸四角形 27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2" name="角丸四角形 27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43" name="角丸四角形 27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6" name="グループ化 510"/>
              <p:cNvGrpSpPr/>
              <p:nvPr/>
            </p:nvGrpSpPr>
            <p:grpSpPr>
              <a:xfrm>
                <a:off x="8373380" y="4144591"/>
                <a:ext cx="108012" cy="361366"/>
                <a:chOff x="6816824" y="2348880"/>
                <a:chExt cx="656456" cy="2196244"/>
              </a:xfrm>
              <a:grpFill/>
            </p:grpSpPr>
            <p:sp>
              <p:nvSpPr>
                <p:cNvPr id="2732" name="円/楕円 27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33" name="角丸四角形 27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34" name="角丸四角形 27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35" name="角丸四角形 27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36" name="角丸四角形 27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37" name="角丸四角形 27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7" name="グループ化 517"/>
              <p:cNvGrpSpPr/>
              <p:nvPr/>
            </p:nvGrpSpPr>
            <p:grpSpPr>
              <a:xfrm>
                <a:off x="7473280" y="4005064"/>
                <a:ext cx="108012" cy="361366"/>
                <a:chOff x="6816824" y="2348880"/>
                <a:chExt cx="656456" cy="2196244"/>
              </a:xfrm>
              <a:grpFill/>
            </p:grpSpPr>
            <p:sp>
              <p:nvSpPr>
                <p:cNvPr id="2726" name="円/楕円 2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27" name="角丸四角形 2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28" name="角丸四角形 2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29" name="角丸四角形 2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30" name="角丸四角形 2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31" name="角丸四角形 2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8" name="グループ化 524"/>
              <p:cNvGrpSpPr/>
              <p:nvPr/>
            </p:nvGrpSpPr>
            <p:grpSpPr>
              <a:xfrm>
                <a:off x="7617296" y="3820555"/>
                <a:ext cx="108012" cy="361366"/>
                <a:chOff x="6816824" y="2348880"/>
                <a:chExt cx="656456" cy="2196244"/>
              </a:xfrm>
              <a:grpFill/>
            </p:grpSpPr>
            <p:sp>
              <p:nvSpPr>
                <p:cNvPr id="2720" name="円/楕円 27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21" name="角丸四角形 27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22" name="角丸四角形 27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23" name="角丸四角形 27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24" name="角丸四角形 27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25" name="角丸四角形 27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699" name="グループ化 531"/>
              <p:cNvGrpSpPr/>
              <p:nvPr/>
            </p:nvGrpSpPr>
            <p:grpSpPr>
              <a:xfrm>
                <a:off x="7797316" y="3712543"/>
                <a:ext cx="108012" cy="361366"/>
                <a:chOff x="6816824" y="2348880"/>
                <a:chExt cx="656456" cy="2196244"/>
              </a:xfrm>
              <a:grpFill/>
            </p:grpSpPr>
            <p:sp>
              <p:nvSpPr>
                <p:cNvPr id="2714" name="円/楕円 27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5" name="角丸四角形 27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6" name="角丸四角形 27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7" name="角丸四角形 27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8" name="角丸四角形 27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9" name="角丸四角形 27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700" name="グループ化 559"/>
              <p:cNvGrpSpPr/>
              <p:nvPr/>
            </p:nvGrpSpPr>
            <p:grpSpPr>
              <a:xfrm>
                <a:off x="8085348" y="3609020"/>
                <a:ext cx="108012" cy="361366"/>
                <a:chOff x="6816824" y="2348880"/>
                <a:chExt cx="656456" cy="2196244"/>
              </a:xfrm>
              <a:grpFill/>
            </p:grpSpPr>
            <p:sp>
              <p:nvSpPr>
                <p:cNvPr id="2708" name="円/楕円 27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09" name="角丸四角形 27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0" name="角丸四角形 27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1" name="角丸四角形 27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2" name="角丸四角形 27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13" name="角丸四角形 27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701" name="グループ化 573"/>
              <p:cNvGrpSpPr/>
              <p:nvPr/>
            </p:nvGrpSpPr>
            <p:grpSpPr>
              <a:xfrm>
                <a:off x="7941332" y="3645024"/>
                <a:ext cx="108012" cy="361366"/>
                <a:chOff x="6816824" y="2348880"/>
                <a:chExt cx="656456" cy="2196244"/>
              </a:xfrm>
              <a:grpFill/>
            </p:grpSpPr>
            <p:sp>
              <p:nvSpPr>
                <p:cNvPr id="2702" name="円/楕円 27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03" name="角丸四角形 27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04" name="角丸四角形 27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05" name="角丸四角形 27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06" name="角丸四角形 27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707" name="角丸四角形 27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grpSp>
          <p:nvGrpSpPr>
            <p:cNvPr id="1756" name="グループ化 1372"/>
            <p:cNvGrpSpPr/>
            <p:nvPr/>
          </p:nvGrpSpPr>
          <p:grpSpPr>
            <a:xfrm>
              <a:off x="6537176" y="2713977"/>
              <a:ext cx="1321921" cy="462995"/>
              <a:chOff x="7473280" y="3910648"/>
              <a:chExt cx="1692188" cy="592679"/>
            </a:xfrm>
            <a:grpFill/>
          </p:grpSpPr>
          <p:grpSp>
            <p:nvGrpSpPr>
              <p:cNvPr id="2445" name="グループ化 82"/>
              <p:cNvGrpSpPr/>
              <p:nvPr/>
            </p:nvGrpSpPr>
            <p:grpSpPr>
              <a:xfrm>
                <a:off x="8589799" y="4030300"/>
                <a:ext cx="71267" cy="238432"/>
                <a:chOff x="6816824" y="2348880"/>
                <a:chExt cx="656456" cy="2196244"/>
              </a:xfrm>
              <a:grpFill/>
            </p:grpSpPr>
            <p:sp>
              <p:nvSpPr>
                <p:cNvPr id="2670" name="円/楕円 2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71" name="角丸四角形 2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72" name="角丸四角形 2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73" name="角丸四角形 2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74" name="角丸四角形 2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75" name="角丸四角形 2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46" name="グループ化 89"/>
              <p:cNvGrpSpPr/>
              <p:nvPr/>
            </p:nvGrpSpPr>
            <p:grpSpPr>
              <a:xfrm>
                <a:off x="8690354" y="4074849"/>
                <a:ext cx="71267" cy="238432"/>
                <a:chOff x="6816824" y="2348880"/>
                <a:chExt cx="656456" cy="2196244"/>
              </a:xfrm>
              <a:grpFill/>
            </p:grpSpPr>
            <p:sp>
              <p:nvSpPr>
                <p:cNvPr id="2664" name="円/楕円 26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5" name="角丸四角形 26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6" name="角丸四角形 26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7" name="角丸四角形 26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8" name="角丸四角形 26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9" name="角丸四角形 26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47" name="グループ化 96"/>
              <p:cNvGrpSpPr/>
              <p:nvPr/>
            </p:nvGrpSpPr>
            <p:grpSpPr>
              <a:xfrm>
                <a:off x="8494776" y="4130855"/>
                <a:ext cx="71267" cy="238432"/>
                <a:chOff x="6816824" y="2348880"/>
                <a:chExt cx="656456" cy="2196244"/>
              </a:xfrm>
              <a:grpFill/>
            </p:grpSpPr>
            <p:sp>
              <p:nvSpPr>
                <p:cNvPr id="2658" name="円/楕円 26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59" name="角丸四角形 26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0" name="角丸四角形 26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1" name="角丸四角形 26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2" name="角丸四角形 26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63" name="角丸四角形 26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48" name="グループ化 103"/>
              <p:cNvGrpSpPr/>
              <p:nvPr/>
            </p:nvGrpSpPr>
            <p:grpSpPr>
              <a:xfrm>
                <a:off x="8779845" y="3955196"/>
                <a:ext cx="71267" cy="238432"/>
                <a:chOff x="6816824" y="2348880"/>
                <a:chExt cx="656456" cy="2196244"/>
              </a:xfrm>
              <a:grpFill/>
            </p:grpSpPr>
            <p:sp>
              <p:nvSpPr>
                <p:cNvPr id="2652" name="円/楕円 2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53" name="角丸四角形 2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54" name="角丸四角形 2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55" name="角丸四角形 2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56" name="角丸四角形 2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57" name="角丸四角形 2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49" name="グループ化 110"/>
              <p:cNvGrpSpPr/>
              <p:nvPr/>
            </p:nvGrpSpPr>
            <p:grpSpPr>
              <a:xfrm>
                <a:off x="8874868" y="4146117"/>
                <a:ext cx="71267" cy="238432"/>
                <a:chOff x="6816824" y="2348880"/>
                <a:chExt cx="656456" cy="2196244"/>
              </a:xfrm>
              <a:grpFill/>
            </p:grpSpPr>
            <p:sp>
              <p:nvSpPr>
                <p:cNvPr id="2646" name="円/楕円 26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47" name="角丸四角形 26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48" name="角丸四角形 26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49" name="角丸四角形 26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50" name="角丸四角形 26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51" name="角丸四角形 26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0" name="グループ化 117"/>
              <p:cNvGrpSpPr/>
              <p:nvPr/>
            </p:nvGrpSpPr>
            <p:grpSpPr>
              <a:xfrm>
                <a:off x="8993646" y="4074849"/>
                <a:ext cx="71267" cy="238432"/>
                <a:chOff x="6816824" y="2348880"/>
                <a:chExt cx="656456" cy="2196244"/>
              </a:xfrm>
              <a:grpFill/>
            </p:grpSpPr>
            <p:sp>
              <p:nvSpPr>
                <p:cNvPr id="2640" name="円/楕円 26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41" name="角丸四角形 26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42" name="角丸四角形 26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43" name="角丸四角形 26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44" name="角丸四角形 26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45" name="角丸四角形 26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1" name="グループ化 124"/>
              <p:cNvGrpSpPr/>
              <p:nvPr/>
            </p:nvGrpSpPr>
            <p:grpSpPr>
              <a:xfrm>
                <a:off x="8219338" y="4054664"/>
                <a:ext cx="71267" cy="238432"/>
                <a:chOff x="6816824" y="2348880"/>
                <a:chExt cx="656456" cy="2196244"/>
              </a:xfrm>
              <a:grpFill/>
            </p:grpSpPr>
            <p:sp>
              <p:nvSpPr>
                <p:cNvPr id="2634" name="円/楕円 26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5" name="角丸四角形 26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6" name="角丸四角形 26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7" name="角丸四角形 26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8" name="角丸四角形 26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9" name="角丸四角形 26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2" name="グループ化 131"/>
              <p:cNvGrpSpPr/>
              <p:nvPr/>
            </p:nvGrpSpPr>
            <p:grpSpPr>
              <a:xfrm>
                <a:off x="8338117" y="3983397"/>
                <a:ext cx="71267" cy="238432"/>
                <a:chOff x="6816824" y="2348880"/>
                <a:chExt cx="656456" cy="2196244"/>
              </a:xfrm>
              <a:grpFill/>
            </p:grpSpPr>
            <p:sp>
              <p:nvSpPr>
                <p:cNvPr id="2628" name="円/楕円 26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29" name="角丸四角形 26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0" name="角丸四角形 26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1" name="角丸四角形 26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2" name="角丸四角形 26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33" name="角丸四角形 26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3" name="グループ化 145"/>
              <p:cNvGrpSpPr/>
              <p:nvPr/>
            </p:nvGrpSpPr>
            <p:grpSpPr>
              <a:xfrm>
                <a:off x="8019662" y="4149078"/>
                <a:ext cx="71267" cy="238432"/>
                <a:chOff x="6816824" y="2348880"/>
                <a:chExt cx="656456" cy="2196244"/>
              </a:xfrm>
              <a:grpFill/>
            </p:grpSpPr>
            <p:sp>
              <p:nvSpPr>
                <p:cNvPr id="2622" name="円/楕円 26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23" name="角丸四角形 26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24" name="角丸四角形 26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25" name="角丸四角形 26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26" name="角丸四角形 26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27" name="角丸四角形 26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4" name="グループ化 152"/>
              <p:cNvGrpSpPr/>
              <p:nvPr/>
            </p:nvGrpSpPr>
            <p:grpSpPr>
              <a:xfrm>
                <a:off x="8120216" y="4193628"/>
                <a:ext cx="71267" cy="238432"/>
                <a:chOff x="6816824" y="2348880"/>
                <a:chExt cx="656456" cy="2196244"/>
              </a:xfrm>
              <a:grpFill/>
            </p:grpSpPr>
            <p:sp>
              <p:nvSpPr>
                <p:cNvPr id="2616" name="円/楕円 26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17" name="角丸四角形 26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18" name="角丸四角形 26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19" name="角丸四角形 26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20" name="角丸四角形 26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21" name="角丸四角形 26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5" name="グループ化 159"/>
              <p:cNvGrpSpPr/>
              <p:nvPr/>
            </p:nvGrpSpPr>
            <p:grpSpPr>
              <a:xfrm>
                <a:off x="7924639" y="4249633"/>
                <a:ext cx="71267" cy="238432"/>
                <a:chOff x="6816824" y="2348880"/>
                <a:chExt cx="656456" cy="2196244"/>
              </a:xfrm>
              <a:grpFill/>
            </p:grpSpPr>
            <p:sp>
              <p:nvSpPr>
                <p:cNvPr id="2610" name="円/楕円 26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11" name="角丸四角形 26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12" name="角丸四角形 26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13" name="角丸四角形 26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14" name="角丸四角形 26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15" name="角丸四角形 26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6" name="グループ化 173"/>
              <p:cNvGrpSpPr/>
              <p:nvPr/>
            </p:nvGrpSpPr>
            <p:grpSpPr>
              <a:xfrm>
                <a:off x="8304730" y="4264895"/>
                <a:ext cx="71267" cy="238432"/>
                <a:chOff x="6816824" y="2348880"/>
                <a:chExt cx="656456" cy="2196244"/>
              </a:xfrm>
              <a:grpFill/>
            </p:grpSpPr>
            <p:sp>
              <p:nvSpPr>
                <p:cNvPr id="2604" name="円/楕円 26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5" name="角丸四角形 26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6" name="角丸四角形 26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7" name="角丸四角形 26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8" name="角丸四角形 26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9" name="角丸四角形 26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7" name="グループ化 180"/>
              <p:cNvGrpSpPr/>
              <p:nvPr/>
            </p:nvGrpSpPr>
            <p:grpSpPr>
              <a:xfrm>
                <a:off x="8423509" y="4193628"/>
                <a:ext cx="71267" cy="238432"/>
                <a:chOff x="6816824" y="2348880"/>
                <a:chExt cx="656456" cy="2196244"/>
              </a:xfrm>
              <a:grpFill/>
            </p:grpSpPr>
            <p:sp>
              <p:nvSpPr>
                <p:cNvPr id="2598" name="円/楕円 25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99" name="角丸四角形 25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0" name="角丸四角形 25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1" name="角丸四角形 26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2" name="角丸四角形 26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603" name="角丸四角形 26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8" name="グループ化 187"/>
              <p:cNvGrpSpPr/>
              <p:nvPr/>
            </p:nvGrpSpPr>
            <p:grpSpPr>
              <a:xfrm>
                <a:off x="7805860" y="4051094"/>
                <a:ext cx="71267" cy="238432"/>
                <a:chOff x="6816824" y="2348880"/>
                <a:chExt cx="656456" cy="2196244"/>
              </a:xfrm>
              <a:grpFill/>
            </p:grpSpPr>
            <p:sp>
              <p:nvSpPr>
                <p:cNvPr id="2592" name="円/楕円 25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93" name="角丸四角形 25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94" name="角丸四角形 25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95" name="角丸四角形 25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96" name="角丸四角形 25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97" name="角丸四角形 25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59" name="グループ化 194"/>
              <p:cNvGrpSpPr/>
              <p:nvPr/>
            </p:nvGrpSpPr>
            <p:grpSpPr>
              <a:xfrm>
                <a:off x="7942073" y="3910648"/>
                <a:ext cx="71267" cy="238432"/>
                <a:chOff x="6816824" y="2348880"/>
                <a:chExt cx="656456" cy="2196244"/>
              </a:xfrm>
              <a:grpFill/>
            </p:grpSpPr>
            <p:sp>
              <p:nvSpPr>
                <p:cNvPr id="2586" name="円/楕円 25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87" name="角丸四角形 25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88" name="角丸四角形 25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89" name="角丸四角形 25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90" name="角丸四角形 25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91" name="角丸四角形 25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0" name="グループ化 201"/>
              <p:cNvGrpSpPr/>
              <p:nvPr/>
            </p:nvGrpSpPr>
            <p:grpSpPr>
              <a:xfrm>
                <a:off x="7687081" y="4152040"/>
                <a:ext cx="71267" cy="238432"/>
                <a:chOff x="6816824" y="2348880"/>
                <a:chExt cx="656456" cy="2196244"/>
              </a:xfrm>
              <a:grpFill/>
            </p:grpSpPr>
            <p:sp>
              <p:nvSpPr>
                <p:cNvPr id="2580" name="円/楕円 25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81" name="角丸四角形 25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82" name="角丸四角形 25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83" name="角丸四角形 25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84" name="角丸四角形 25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85" name="角丸四角形 25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1" name="グループ化 208"/>
              <p:cNvGrpSpPr/>
              <p:nvPr/>
            </p:nvGrpSpPr>
            <p:grpSpPr>
              <a:xfrm>
                <a:off x="7787636" y="4196590"/>
                <a:ext cx="71267" cy="238432"/>
                <a:chOff x="6816824" y="2348880"/>
                <a:chExt cx="656456" cy="2196244"/>
              </a:xfrm>
              <a:grpFill/>
            </p:grpSpPr>
            <p:sp>
              <p:nvSpPr>
                <p:cNvPr id="2574" name="円/楕円 25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5" name="角丸四角形 25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6" name="角丸四角形 25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7" name="角丸四角形 25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8" name="角丸四角形 25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9" name="角丸四角形 25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2" name="グループ化 215"/>
              <p:cNvGrpSpPr/>
              <p:nvPr/>
            </p:nvGrpSpPr>
            <p:grpSpPr>
              <a:xfrm>
                <a:off x="7592059" y="4252595"/>
                <a:ext cx="71267" cy="238432"/>
                <a:chOff x="6816824" y="2348880"/>
                <a:chExt cx="656456" cy="2196244"/>
              </a:xfrm>
              <a:grpFill/>
            </p:grpSpPr>
            <p:sp>
              <p:nvSpPr>
                <p:cNvPr id="2568" name="円/楕円 25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69" name="角丸四角形 25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0" name="角丸四角形 25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1" name="角丸四角形 25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2" name="角丸四角形 25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73" name="角丸四角形 25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3" name="グループ化 222"/>
              <p:cNvGrpSpPr/>
              <p:nvPr/>
            </p:nvGrpSpPr>
            <p:grpSpPr>
              <a:xfrm>
                <a:off x="7877127" y="4076936"/>
                <a:ext cx="71267" cy="238432"/>
                <a:chOff x="6816824" y="2348880"/>
                <a:chExt cx="656456" cy="2196244"/>
              </a:xfrm>
              <a:grpFill/>
            </p:grpSpPr>
            <p:sp>
              <p:nvSpPr>
                <p:cNvPr id="2562" name="円/楕円 25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63" name="角丸四角形 25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64" name="角丸四角形 25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65" name="角丸四角形 25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66" name="角丸四角形 25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67" name="角丸四角形 25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4" name="グループ化 236"/>
              <p:cNvGrpSpPr/>
              <p:nvPr/>
            </p:nvGrpSpPr>
            <p:grpSpPr>
              <a:xfrm>
                <a:off x="8090929" y="4196590"/>
                <a:ext cx="71267" cy="238432"/>
                <a:chOff x="6816824" y="2348880"/>
                <a:chExt cx="656456" cy="2196244"/>
              </a:xfrm>
              <a:grpFill/>
            </p:grpSpPr>
            <p:sp>
              <p:nvSpPr>
                <p:cNvPr id="2556" name="円/楕円 25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57" name="角丸四角形 25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58" name="角丸四角形 25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59" name="角丸四角形 25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60" name="角丸四角形 25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61" name="角丸四角形 25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5" name="グループ化 243"/>
              <p:cNvGrpSpPr/>
              <p:nvPr/>
            </p:nvGrpSpPr>
            <p:grpSpPr>
              <a:xfrm>
                <a:off x="7473280" y="4054056"/>
                <a:ext cx="71267" cy="238432"/>
                <a:chOff x="6816824" y="2348880"/>
                <a:chExt cx="656456" cy="2196244"/>
              </a:xfrm>
              <a:grpFill/>
            </p:grpSpPr>
            <p:sp>
              <p:nvSpPr>
                <p:cNvPr id="2550" name="円/楕円 25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51" name="角丸四角形 25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52" name="角丸四角形 25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53" name="角丸四角形 25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54" name="角丸四角形 25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55" name="角丸四角形 25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6" name="グループ化 250"/>
              <p:cNvGrpSpPr/>
              <p:nvPr/>
            </p:nvGrpSpPr>
            <p:grpSpPr>
              <a:xfrm>
                <a:off x="7592059" y="3982788"/>
                <a:ext cx="71267" cy="238432"/>
                <a:chOff x="6816824" y="2348880"/>
                <a:chExt cx="656456" cy="2196244"/>
              </a:xfrm>
              <a:grpFill/>
            </p:grpSpPr>
            <p:sp>
              <p:nvSpPr>
                <p:cNvPr id="2544" name="円/楕円 25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5" name="角丸四角形 25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6" name="角丸四角形 25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7" name="角丸四角形 25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8" name="角丸四角形 25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9" name="角丸四角形 25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7" name="グループ化 278"/>
              <p:cNvGrpSpPr/>
              <p:nvPr/>
            </p:nvGrpSpPr>
            <p:grpSpPr>
              <a:xfrm>
                <a:off x="8219338" y="4006278"/>
                <a:ext cx="71267" cy="238432"/>
                <a:chOff x="6816824" y="2348880"/>
                <a:chExt cx="656456" cy="2196244"/>
              </a:xfrm>
              <a:grpFill/>
            </p:grpSpPr>
            <p:sp>
              <p:nvSpPr>
                <p:cNvPr id="2538" name="円/楕円 25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39" name="角丸四角形 25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0" name="角丸四角形 25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1" name="角丸四角形 25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2" name="角丸四角形 25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43" name="角丸四角形 25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8" name="グループ化 285"/>
              <p:cNvGrpSpPr/>
              <p:nvPr/>
            </p:nvGrpSpPr>
            <p:grpSpPr>
              <a:xfrm>
                <a:off x="8471020" y="4074849"/>
                <a:ext cx="71267" cy="238432"/>
                <a:chOff x="6816824" y="2348880"/>
                <a:chExt cx="656456" cy="2196244"/>
              </a:xfrm>
              <a:grpFill/>
            </p:grpSpPr>
            <p:sp>
              <p:nvSpPr>
                <p:cNvPr id="2532" name="円/楕円 25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33" name="角丸四角形 25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34" name="角丸四角形 25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35" name="角丸四角形 25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36" name="角丸四角形 25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37" name="角丸四角形 25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69" name="グループ化 292"/>
              <p:cNvGrpSpPr/>
              <p:nvPr/>
            </p:nvGrpSpPr>
            <p:grpSpPr>
              <a:xfrm>
                <a:off x="8589799" y="4003582"/>
                <a:ext cx="71267" cy="238432"/>
                <a:chOff x="6816824" y="2348880"/>
                <a:chExt cx="656456" cy="2196244"/>
              </a:xfrm>
              <a:grpFill/>
            </p:grpSpPr>
            <p:sp>
              <p:nvSpPr>
                <p:cNvPr id="2526" name="円/楕円 25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27" name="角丸四角形 25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28" name="角丸四角形 25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29" name="角丸四角形 25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30" name="角丸四角形 25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31" name="角丸四角形 25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70" name="グループ化 313"/>
              <p:cNvGrpSpPr/>
              <p:nvPr/>
            </p:nvGrpSpPr>
            <p:grpSpPr>
              <a:xfrm>
                <a:off x="8690354" y="4130855"/>
                <a:ext cx="71267" cy="238432"/>
                <a:chOff x="6816824" y="2348880"/>
                <a:chExt cx="656456" cy="2196244"/>
              </a:xfrm>
              <a:grpFill/>
            </p:grpSpPr>
            <p:sp>
              <p:nvSpPr>
                <p:cNvPr id="2520" name="円/楕円 25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21" name="角丸四角形 25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22" name="角丸四角形 25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23" name="角丸四角形 25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24" name="角丸四角形 25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25" name="角丸四角形 25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71" name="グループ化 320"/>
              <p:cNvGrpSpPr/>
              <p:nvPr/>
            </p:nvGrpSpPr>
            <p:grpSpPr>
              <a:xfrm>
                <a:off x="8790908" y="4175404"/>
                <a:ext cx="71267" cy="238432"/>
                <a:chOff x="6816824" y="2348880"/>
                <a:chExt cx="656456" cy="2196244"/>
              </a:xfrm>
              <a:grpFill/>
            </p:grpSpPr>
            <p:sp>
              <p:nvSpPr>
                <p:cNvPr id="2514" name="円/楕円 25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5" name="角丸四角形 25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6" name="角丸四角形 25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7" name="角丸四角形 25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8" name="角丸四角形 25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9" name="角丸四角形 25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72" name="グループ化 327"/>
              <p:cNvGrpSpPr/>
              <p:nvPr/>
            </p:nvGrpSpPr>
            <p:grpSpPr>
              <a:xfrm>
                <a:off x="8595331" y="4231409"/>
                <a:ext cx="71267" cy="238432"/>
                <a:chOff x="6816824" y="2348880"/>
                <a:chExt cx="656456" cy="2196244"/>
              </a:xfrm>
              <a:grpFill/>
            </p:grpSpPr>
            <p:sp>
              <p:nvSpPr>
                <p:cNvPr id="2508" name="円/楕円 25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09" name="角丸四角形 25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0" name="角丸四角形 25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1" name="角丸四角形 25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2" name="角丸四角形 25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13" name="角丸四角形 25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73" name="グループ化 334"/>
              <p:cNvGrpSpPr/>
              <p:nvPr/>
            </p:nvGrpSpPr>
            <p:grpSpPr>
              <a:xfrm>
                <a:off x="8880399" y="4055751"/>
                <a:ext cx="71267" cy="238432"/>
                <a:chOff x="6816824" y="2348880"/>
                <a:chExt cx="656456" cy="2196244"/>
              </a:xfrm>
              <a:grpFill/>
            </p:grpSpPr>
            <p:sp>
              <p:nvSpPr>
                <p:cNvPr id="2502" name="円/楕円 25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03" name="角丸四角形 25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04" name="角丸四角形 25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05" name="角丸四角形 25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06" name="角丸四角形 25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07" name="角丸四角形 25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74" name="グループ化 341"/>
              <p:cNvGrpSpPr/>
              <p:nvPr/>
            </p:nvGrpSpPr>
            <p:grpSpPr>
              <a:xfrm>
                <a:off x="8975422" y="4246671"/>
                <a:ext cx="71267" cy="238432"/>
                <a:chOff x="6816824" y="2348880"/>
                <a:chExt cx="656456" cy="2196244"/>
              </a:xfrm>
              <a:grpFill/>
            </p:grpSpPr>
            <p:sp>
              <p:nvSpPr>
                <p:cNvPr id="2496" name="円/楕円 24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97" name="角丸四角形 24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98" name="角丸四角形 24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99" name="角丸四角形 24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00" name="角丸四角形 24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501" name="角丸四角形 25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75" name="グループ化 348"/>
              <p:cNvGrpSpPr/>
              <p:nvPr/>
            </p:nvGrpSpPr>
            <p:grpSpPr>
              <a:xfrm>
                <a:off x="9094201" y="4175404"/>
                <a:ext cx="71267" cy="238432"/>
                <a:chOff x="6816824" y="2348880"/>
                <a:chExt cx="656456" cy="2196244"/>
              </a:xfrm>
              <a:grpFill/>
            </p:grpSpPr>
            <p:sp>
              <p:nvSpPr>
                <p:cNvPr id="2490" name="円/楕円 24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91" name="角丸四角形 24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92" name="角丸四角形 24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93" name="角丸四角形 24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94" name="角丸四角形 24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95" name="角丸四角形 24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76" name="グループ化 355"/>
              <p:cNvGrpSpPr/>
              <p:nvPr/>
            </p:nvGrpSpPr>
            <p:grpSpPr>
              <a:xfrm>
                <a:off x="8476552" y="4032870"/>
                <a:ext cx="71267" cy="238432"/>
                <a:chOff x="6816824" y="2348880"/>
                <a:chExt cx="656456" cy="2196244"/>
              </a:xfrm>
              <a:grpFill/>
            </p:grpSpPr>
            <p:sp>
              <p:nvSpPr>
                <p:cNvPr id="2484" name="円/楕円 24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5" name="角丸四角形 24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6" name="角丸四角形 24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7" name="角丸四角形 24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8" name="角丸四角形 24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9" name="角丸四角形 24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477" name="グループ化 362"/>
              <p:cNvGrpSpPr/>
              <p:nvPr/>
            </p:nvGrpSpPr>
            <p:grpSpPr>
              <a:xfrm>
                <a:off x="8595331" y="3961603"/>
                <a:ext cx="71267" cy="238432"/>
                <a:chOff x="6816824" y="2348880"/>
                <a:chExt cx="656456" cy="2196244"/>
              </a:xfrm>
              <a:grpFill/>
            </p:grpSpPr>
            <p:sp>
              <p:nvSpPr>
                <p:cNvPr id="2478" name="円/楕円 24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79" name="角丸四角形 24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0" name="角丸四角形 24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1" name="角丸四角形 24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2" name="角丸四角形 24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83" name="角丸四角形 24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grpSp>
          <p:nvGrpSpPr>
            <p:cNvPr id="1757" name="グループ化 1604"/>
            <p:cNvGrpSpPr/>
            <p:nvPr/>
          </p:nvGrpSpPr>
          <p:grpSpPr>
            <a:xfrm>
              <a:off x="6789204" y="2996952"/>
              <a:ext cx="1321921" cy="504056"/>
              <a:chOff x="6969224" y="3460515"/>
              <a:chExt cx="2564668" cy="977923"/>
            </a:xfrm>
            <a:grpFill/>
          </p:grpSpPr>
          <p:grpSp>
            <p:nvGrpSpPr>
              <p:cNvPr id="2165" name="グループ化 82"/>
              <p:cNvGrpSpPr/>
              <p:nvPr/>
            </p:nvGrpSpPr>
            <p:grpSpPr>
              <a:xfrm>
                <a:off x="8661412" y="3717032"/>
                <a:ext cx="108012" cy="361366"/>
                <a:chOff x="6816824" y="2348880"/>
                <a:chExt cx="656456" cy="2196244"/>
              </a:xfrm>
              <a:grpFill/>
            </p:grpSpPr>
            <p:sp>
              <p:nvSpPr>
                <p:cNvPr id="2439" name="円/楕円 24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40" name="角丸四角形 24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41" name="角丸四角形 24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42" name="角丸四角形 24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43" name="角丸四角形 24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44" name="角丸四角形 24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66" name="グループ化 89"/>
              <p:cNvGrpSpPr/>
              <p:nvPr/>
            </p:nvGrpSpPr>
            <p:grpSpPr>
              <a:xfrm>
                <a:off x="8813812" y="3784551"/>
                <a:ext cx="108012" cy="361366"/>
                <a:chOff x="6816824" y="2348880"/>
                <a:chExt cx="656456" cy="2196244"/>
              </a:xfrm>
              <a:grpFill/>
            </p:grpSpPr>
            <p:sp>
              <p:nvSpPr>
                <p:cNvPr id="2433" name="円/楕円 24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34" name="角丸四角形 24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35" name="角丸四角形 24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36" name="角丸四角形 24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37" name="角丸四角形 24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38" name="角丸四角形 24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67" name="グループ化 96"/>
              <p:cNvGrpSpPr/>
              <p:nvPr/>
            </p:nvGrpSpPr>
            <p:grpSpPr>
              <a:xfrm>
                <a:off x="8517396" y="3869432"/>
                <a:ext cx="108012" cy="361366"/>
                <a:chOff x="6816824" y="2348880"/>
                <a:chExt cx="656456" cy="2196244"/>
              </a:xfrm>
              <a:grpFill/>
            </p:grpSpPr>
            <p:sp>
              <p:nvSpPr>
                <p:cNvPr id="2427" name="円/楕円 24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28" name="角丸四角形 24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29" name="角丸四角形 24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30" name="角丸四角形 24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31" name="角丸四角形 24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32" name="角丸四角形 24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68" name="グループ化 103"/>
              <p:cNvGrpSpPr/>
              <p:nvPr/>
            </p:nvGrpSpPr>
            <p:grpSpPr>
              <a:xfrm>
                <a:off x="8949444" y="3603205"/>
                <a:ext cx="108012" cy="361366"/>
                <a:chOff x="6816824" y="2348880"/>
                <a:chExt cx="656456" cy="2196244"/>
              </a:xfrm>
              <a:grpFill/>
            </p:grpSpPr>
            <p:sp>
              <p:nvSpPr>
                <p:cNvPr id="2421" name="円/楕円 24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22" name="角丸四角形 24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23" name="角丸四角形 24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24" name="角丸四角形 24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25" name="角丸四角形 24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26" name="角丸四角形 24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69" name="グループ化 110"/>
              <p:cNvGrpSpPr/>
              <p:nvPr/>
            </p:nvGrpSpPr>
            <p:grpSpPr>
              <a:xfrm>
                <a:off x="9093460" y="3892563"/>
                <a:ext cx="108012" cy="361366"/>
                <a:chOff x="6816824" y="2348880"/>
                <a:chExt cx="656456" cy="2196244"/>
              </a:xfrm>
              <a:grpFill/>
            </p:grpSpPr>
            <p:sp>
              <p:nvSpPr>
                <p:cNvPr id="2415" name="円/楕円 24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6" name="角丸四角形 24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7" name="角丸四角形 24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8" name="角丸四角形 24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9" name="角丸四角形 24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20" name="角丸四角形 24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0" name="グループ化 117"/>
              <p:cNvGrpSpPr/>
              <p:nvPr/>
            </p:nvGrpSpPr>
            <p:grpSpPr>
              <a:xfrm>
                <a:off x="9273480" y="3784551"/>
                <a:ext cx="108012" cy="361366"/>
                <a:chOff x="6816824" y="2348880"/>
                <a:chExt cx="656456" cy="2196244"/>
              </a:xfrm>
              <a:grpFill/>
            </p:grpSpPr>
            <p:sp>
              <p:nvSpPr>
                <p:cNvPr id="2409" name="円/楕円 24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0" name="角丸四角形 24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1" name="角丸四角形 24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2" name="角丸四角形 24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3" name="角丸四角形 24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14" name="角丸四角形 24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1" name="グループ化 124"/>
              <p:cNvGrpSpPr/>
              <p:nvPr/>
            </p:nvGrpSpPr>
            <p:grpSpPr>
              <a:xfrm>
                <a:off x="8337376" y="3568527"/>
                <a:ext cx="108012" cy="361366"/>
                <a:chOff x="6816824" y="2348880"/>
                <a:chExt cx="656456" cy="2196244"/>
              </a:xfrm>
              <a:grpFill/>
            </p:grpSpPr>
            <p:sp>
              <p:nvSpPr>
                <p:cNvPr id="2403" name="円/楕円 24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04" name="角丸四角形 24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05" name="角丸四角形 24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06" name="角丸四角形 24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07" name="角丸四角形 24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08" name="角丸四角形 24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2" name="グループ化 131"/>
              <p:cNvGrpSpPr/>
              <p:nvPr/>
            </p:nvGrpSpPr>
            <p:grpSpPr>
              <a:xfrm>
                <a:off x="8517396" y="3460515"/>
                <a:ext cx="108012" cy="361366"/>
                <a:chOff x="6816824" y="2348880"/>
                <a:chExt cx="656456" cy="2196244"/>
              </a:xfrm>
              <a:grpFill/>
            </p:grpSpPr>
            <p:sp>
              <p:nvSpPr>
                <p:cNvPr id="2397" name="円/楕円 23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98" name="角丸四角形 23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99" name="角丸四角形 23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00" name="角丸四角形 23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01" name="角丸四角形 24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402" name="角丸四角形 24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3" name="グループ化 145"/>
              <p:cNvGrpSpPr/>
              <p:nvPr/>
            </p:nvGrpSpPr>
            <p:grpSpPr>
              <a:xfrm>
                <a:off x="7797316" y="3897052"/>
                <a:ext cx="108012" cy="361366"/>
                <a:chOff x="6816824" y="2348880"/>
                <a:chExt cx="656456" cy="2196244"/>
              </a:xfrm>
              <a:grpFill/>
            </p:grpSpPr>
            <p:sp>
              <p:nvSpPr>
                <p:cNvPr id="2391" name="円/楕円 23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92" name="角丸四角形 23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93" name="角丸四角形 23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94" name="角丸四角形 23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95" name="角丸四角形 23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96" name="角丸四角形 23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4" name="グループ化 152"/>
              <p:cNvGrpSpPr/>
              <p:nvPr/>
            </p:nvGrpSpPr>
            <p:grpSpPr>
              <a:xfrm>
                <a:off x="7949716" y="3964571"/>
                <a:ext cx="108012" cy="361366"/>
                <a:chOff x="6816824" y="2348880"/>
                <a:chExt cx="656456" cy="2196244"/>
              </a:xfrm>
              <a:grpFill/>
            </p:grpSpPr>
            <p:sp>
              <p:nvSpPr>
                <p:cNvPr id="2385" name="円/楕円 23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6" name="角丸四角形 23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7" name="角丸四角形 23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8" name="角丸四角形 23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9" name="角丸四角形 23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90" name="角丸四角形 23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5" name="グループ化 159"/>
              <p:cNvGrpSpPr/>
              <p:nvPr/>
            </p:nvGrpSpPr>
            <p:grpSpPr>
              <a:xfrm>
                <a:off x="7653300" y="4049452"/>
                <a:ext cx="108012" cy="361366"/>
                <a:chOff x="6816824" y="2348880"/>
                <a:chExt cx="656456" cy="2196244"/>
              </a:xfrm>
              <a:grpFill/>
            </p:grpSpPr>
            <p:sp>
              <p:nvSpPr>
                <p:cNvPr id="2379" name="円/楕円 2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0" name="角丸四角形 2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1" name="角丸四角形 2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2" name="角丸四角形 2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3" name="角丸四角形 2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84" name="角丸四角形 2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6" name="グループ化 166"/>
              <p:cNvGrpSpPr/>
              <p:nvPr/>
            </p:nvGrpSpPr>
            <p:grpSpPr>
              <a:xfrm>
                <a:off x="8085348" y="3783225"/>
                <a:ext cx="108012" cy="361366"/>
                <a:chOff x="6816824" y="2348880"/>
                <a:chExt cx="656456" cy="2196244"/>
              </a:xfrm>
              <a:grpFill/>
            </p:grpSpPr>
            <p:sp>
              <p:nvSpPr>
                <p:cNvPr id="2373" name="円/楕円 23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74" name="角丸四角形 23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75" name="角丸四角形 23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76" name="角丸四角形 23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77" name="角丸四角形 23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78" name="角丸四角形 23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7" name="グループ化 173"/>
              <p:cNvGrpSpPr/>
              <p:nvPr/>
            </p:nvGrpSpPr>
            <p:grpSpPr>
              <a:xfrm>
                <a:off x="8229364" y="4072583"/>
                <a:ext cx="108012" cy="361366"/>
                <a:chOff x="6816824" y="2348880"/>
                <a:chExt cx="656456" cy="2196244"/>
              </a:xfrm>
              <a:grpFill/>
            </p:grpSpPr>
            <p:sp>
              <p:nvSpPr>
                <p:cNvPr id="2367" name="円/楕円 23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68" name="角丸四角形 23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69" name="角丸四角形 23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70" name="角丸四角形 23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71" name="角丸四角形 23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72" name="角丸四角形 23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8" name="グループ化 180"/>
              <p:cNvGrpSpPr/>
              <p:nvPr/>
            </p:nvGrpSpPr>
            <p:grpSpPr>
              <a:xfrm>
                <a:off x="8409384" y="3964571"/>
                <a:ext cx="108012" cy="361366"/>
                <a:chOff x="6816824" y="2348880"/>
                <a:chExt cx="656456" cy="2196244"/>
              </a:xfrm>
              <a:grpFill/>
            </p:grpSpPr>
            <p:sp>
              <p:nvSpPr>
                <p:cNvPr id="2361" name="円/楕円 23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62" name="角丸四角形 23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63" name="角丸四角形 23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64" name="角丸四角形 23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65" name="角丸四角形 23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66" name="角丸四角形 23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79" name="グループ化 187"/>
              <p:cNvGrpSpPr/>
              <p:nvPr/>
            </p:nvGrpSpPr>
            <p:grpSpPr>
              <a:xfrm>
                <a:off x="7473280" y="3748547"/>
                <a:ext cx="108012" cy="361366"/>
                <a:chOff x="6816824" y="2348880"/>
                <a:chExt cx="656456" cy="2196244"/>
              </a:xfrm>
              <a:grpFill/>
            </p:grpSpPr>
            <p:sp>
              <p:nvSpPr>
                <p:cNvPr id="2355" name="円/楕円 23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6" name="角丸四角形 23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7" name="角丸四角形 23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8" name="角丸四角形 23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9" name="角丸四角形 23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60" name="角丸四角形 23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0" name="グループ化 194"/>
              <p:cNvGrpSpPr/>
              <p:nvPr/>
            </p:nvGrpSpPr>
            <p:grpSpPr>
              <a:xfrm>
                <a:off x="7653300" y="3640535"/>
                <a:ext cx="108012" cy="361366"/>
                <a:chOff x="6816824" y="2348880"/>
                <a:chExt cx="656456" cy="2196244"/>
              </a:xfrm>
              <a:grpFill/>
            </p:grpSpPr>
            <p:sp>
              <p:nvSpPr>
                <p:cNvPr id="2349" name="円/楕円 23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0" name="角丸四角形 23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1" name="角丸四角形 23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2" name="角丸四角形 23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3" name="角丸四角形 23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54" name="角丸四角形 23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1" name="グループ化 201"/>
              <p:cNvGrpSpPr/>
              <p:nvPr/>
            </p:nvGrpSpPr>
            <p:grpSpPr>
              <a:xfrm>
                <a:off x="7293260" y="3901541"/>
                <a:ext cx="108012" cy="361366"/>
                <a:chOff x="6816824" y="2348880"/>
                <a:chExt cx="656456" cy="2196244"/>
              </a:xfrm>
              <a:grpFill/>
            </p:grpSpPr>
            <p:sp>
              <p:nvSpPr>
                <p:cNvPr id="2343" name="円/楕円 23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44" name="角丸四角形 23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45" name="角丸四角形 23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46" name="角丸四角形 23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47" name="角丸四角形 23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48" name="角丸四角形 23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2" name="グループ化 208"/>
              <p:cNvGrpSpPr/>
              <p:nvPr/>
            </p:nvGrpSpPr>
            <p:grpSpPr>
              <a:xfrm>
                <a:off x="7445660" y="3969060"/>
                <a:ext cx="108012" cy="361366"/>
                <a:chOff x="6816824" y="2348880"/>
                <a:chExt cx="656456" cy="2196244"/>
              </a:xfrm>
              <a:grpFill/>
            </p:grpSpPr>
            <p:sp>
              <p:nvSpPr>
                <p:cNvPr id="2337" name="円/楕円 23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38" name="角丸四角形 23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39" name="角丸四角形 23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40" name="角丸四角形 23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41" name="角丸四角形 23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42" name="角丸四角形 23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3" name="グループ化 215"/>
              <p:cNvGrpSpPr/>
              <p:nvPr/>
            </p:nvGrpSpPr>
            <p:grpSpPr>
              <a:xfrm>
                <a:off x="7149244" y="4053941"/>
                <a:ext cx="108012" cy="361366"/>
                <a:chOff x="6816824" y="2348880"/>
                <a:chExt cx="656456" cy="2196244"/>
              </a:xfrm>
              <a:grpFill/>
            </p:grpSpPr>
            <p:sp>
              <p:nvSpPr>
                <p:cNvPr id="2331" name="円/楕円 23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32" name="角丸四角形 23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33" name="角丸四角形 23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34" name="角丸四角形 23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35" name="角丸四角形 23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36" name="角丸四角形 23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4" name="グループ化 222"/>
              <p:cNvGrpSpPr/>
              <p:nvPr/>
            </p:nvGrpSpPr>
            <p:grpSpPr>
              <a:xfrm>
                <a:off x="7581292" y="3787714"/>
                <a:ext cx="108012" cy="361366"/>
                <a:chOff x="6816824" y="2348880"/>
                <a:chExt cx="656456" cy="2196244"/>
              </a:xfrm>
              <a:grpFill/>
            </p:grpSpPr>
            <p:sp>
              <p:nvSpPr>
                <p:cNvPr id="2325" name="円/楕円 23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6" name="角丸四角形 23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7" name="角丸四角形 23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8" name="角丸四角形 23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9" name="角丸四角形 23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30" name="角丸四角形 23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5" name="グループ化 229"/>
              <p:cNvGrpSpPr/>
              <p:nvPr/>
            </p:nvGrpSpPr>
            <p:grpSpPr>
              <a:xfrm>
                <a:off x="7725308" y="4077072"/>
                <a:ext cx="108012" cy="361366"/>
                <a:chOff x="6816824" y="2348880"/>
                <a:chExt cx="656456" cy="2196244"/>
              </a:xfrm>
              <a:grpFill/>
            </p:grpSpPr>
            <p:sp>
              <p:nvSpPr>
                <p:cNvPr id="2319" name="円/楕円 23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0" name="角丸四角形 23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1" name="角丸四角形 23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2" name="角丸四角形 23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3" name="角丸四角形 23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24" name="角丸四角形 23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6" name="グループ化 236"/>
              <p:cNvGrpSpPr/>
              <p:nvPr/>
            </p:nvGrpSpPr>
            <p:grpSpPr>
              <a:xfrm>
                <a:off x="7905328" y="3969060"/>
                <a:ext cx="108012" cy="361366"/>
                <a:chOff x="6816824" y="2348880"/>
                <a:chExt cx="656456" cy="2196244"/>
              </a:xfrm>
              <a:grpFill/>
            </p:grpSpPr>
            <p:sp>
              <p:nvSpPr>
                <p:cNvPr id="2313" name="円/楕円 23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14" name="角丸四角形 23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15" name="角丸四角形 23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16" name="角丸四角形 23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17" name="角丸四角形 23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18" name="角丸四角形 23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7" name="グループ化 243"/>
              <p:cNvGrpSpPr/>
              <p:nvPr/>
            </p:nvGrpSpPr>
            <p:grpSpPr>
              <a:xfrm>
                <a:off x="6969224" y="3753036"/>
                <a:ext cx="108012" cy="361366"/>
                <a:chOff x="6816824" y="2348880"/>
                <a:chExt cx="656456" cy="2196244"/>
              </a:xfrm>
              <a:grpFill/>
            </p:grpSpPr>
            <p:sp>
              <p:nvSpPr>
                <p:cNvPr id="2307" name="円/楕円 23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08" name="角丸四角形 23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09" name="角丸四角形 23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10" name="角丸四角形 23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11" name="角丸四角形 23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12" name="角丸四角形 23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8" name="グループ化 250"/>
              <p:cNvGrpSpPr/>
              <p:nvPr/>
            </p:nvGrpSpPr>
            <p:grpSpPr>
              <a:xfrm>
                <a:off x="7149244" y="3645024"/>
                <a:ext cx="108012" cy="361366"/>
                <a:chOff x="6816824" y="2348880"/>
                <a:chExt cx="656456" cy="2196244"/>
              </a:xfrm>
              <a:grpFill/>
            </p:grpSpPr>
            <p:sp>
              <p:nvSpPr>
                <p:cNvPr id="2301" name="円/楕円 23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02" name="角丸四角形 23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03" name="角丸四角形 23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04" name="角丸四角形 23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05" name="角丸四角形 23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06" name="角丸四角形 23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89" name="グループ化 257"/>
              <p:cNvGrpSpPr/>
              <p:nvPr/>
            </p:nvGrpSpPr>
            <p:grpSpPr>
              <a:xfrm>
                <a:off x="8049344" y="3609020"/>
                <a:ext cx="108012" cy="361366"/>
                <a:chOff x="6816824" y="2348880"/>
                <a:chExt cx="656456" cy="2196244"/>
              </a:xfrm>
              <a:grpFill/>
            </p:grpSpPr>
            <p:sp>
              <p:nvSpPr>
                <p:cNvPr id="2295" name="円/楕円 22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6" name="角丸四角形 22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7" name="角丸四角形 22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8" name="角丸四角形 22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9" name="角丸四角形 22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300" name="角丸四角形 22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0" name="グループ化 264"/>
              <p:cNvGrpSpPr/>
              <p:nvPr/>
            </p:nvGrpSpPr>
            <p:grpSpPr>
              <a:xfrm>
                <a:off x="8201744" y="3676539"/>
                <a:ext cx="108012" cy="361366"/>
                <a:chOff x="6816824" y="2348880"/>
                <a:chExt cx="656456" cy="2196244"/>
              </a:xfrm>
              <a:grpFill/>
            </p:grpSpPr>
            <p:sp>
              <p:nvSpPr>
                <p:cNvPr id="2289" name="円/楕円 22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0" name="角丸四角形 22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1" name="角丸四角形 22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2" name="角丸四角形 22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3" name="角丸四角形 22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94" name="角丸四角形 22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1" name="グループ化 271"/>
              <p:cNvGrpSpPr/>
              <p:nvPr/>
            </p:nvGrpSpPr>
            <p:grpSpPr>
              <a:xfrm>
                <a:off x="7905328" y="3761420"/>
                <a:ext cx="108012" cy="361366"/>
                <a:chOff x="6816824" y="2348880"/>
                <a:chExt cx="656456" cy="2196244"/>
              </a:xfrm>
              <a:grpFill/>
            </p:grpSpPr>
            <p:sp>
              <p:nvSpPr>
                <p:cNvPr id="2283" name="円/楕円 22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84" name="角丸四角形 22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85" name="角丸四角形 22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86" name="角丸四角形 22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87" name="角丸四角形 22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88" name="角丸四角形 22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2" name="グループ化 278"/>
              <p:cNvGrpSpPr/>
              <p:nvPr/>
            </p:nvGrpSpPr>
            <p:grpSpPr>
              <a:xfrm>
                <a:off x="8337376" y="3495193"/>
                <a:ext cx="108012" cy="361366"/>
                <a:chOff x="6816824" y="2348880"/>
                <a:chExt cx="656456" cy="2196244"/>
              </a:xfrm>
              <a:grpFill/>
            </p:grpSpPr>
            <p:sp>
              <p:nvSpPr>
                <p:cNvPr id="2277" name="円/楕円 22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78" name="角丸四角形 22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79" name="角丸四角形 22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80" name="角丸四角形 22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81" name="角丸四角形 22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82" name="角丸四角形 22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3" name="グループ化 285"/>
              <p:cNvGrpSpPr/>
              <p:nvPr/>
            </p:nvGrpSpPr>
            <p:grpSpPr>
              <a:xfrm>
                <a:off x="8481392" y="3784551"/>
                <a:ext cx="108012" cy="361366"/>
                <a:chOff x="6816824" y="2348880"/>
                <a:chExt cx="656456" cy="2196244"/>
              </a:xfrm>
              <a:grpFill/>
            </p:grpSpPr>
            <p:sp>
              <p:nvSpPr>
                <p:cNvPr id="2271" name="円/楕円 22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72" name="角丸四角形 22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73" name="角丸四角形 22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74" name="角丸四角形 22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75" name="角丸四角形 22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76" name="角丸四角形 22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4" name="グループ化 292"/>
              <p:cNvGrpSpPr/>
              <p:nvPr/>
            </p:nvGrpSpPr>
            <p:grpSpPr>
              <a:xfrm>
                <a:off x="8661412" y="3676539"/>
                <a:ext cx="108012" cy="361366"/>
                <a:chOff x="6816824" y="2348880"/>
                <a:chExt cx="656456" cy="2196244"/>
              </a:xfrm>
              <a:grpFill/>
            </p:grpSpPr>
            <p:sp>
              <p:nvSpPr>
                <p:cNvPr id="2265" name="円/楕円 22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6" name="角丸四角形 22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7" name="角丸四角形 22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8" name="角丸四角形 22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9" name="角丸四角形 22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70" name="角丸四角形 22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5" name="グループ化 299"/>
              <p:cNvGrpSpPr/>
              <p:nvPr/>
            </p:nvGrpSpPr>
            <p:grpSpPr>
              <a:xfrm>
                <a:off x="7725308" y="3460515"/>
                <a:ext cx="108012" cy="361366"/>
                <a:chOff x="6816824" y="2348880"/>
                <a:chExt cx="656456" cy="2196244"/>
              </a:xfrm>
              <a:grpFill/>
            </p:grpSpPr>
            <p:sp>
              <p:nvSpPr>
                <p:cNvPr id="2259" name="円/楕円 22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0" name="角丸四角形 22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1" name="角丸四角形 22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2" name="角丸四角形 22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3" name="角丸四角形 22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64" name="角丸四角形 22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6" name="グループ化 306"/>
              <p:cNvGrpSpPr/>
              <p:nvPr/>
            </p:nvGrpSpPr>
            <p:grpSpPr>
              <a:xfrm>
                <a:off x="8121352" y="3463678"/>
                <a:ext cx="108012" cy="361366"/>
                <a:chOff x="6816824" y="2348880"/>
                <a:chExt cx="656456" cy="2196244"/>
              </a:xfrm>
              <a:grpFill/>
            </p:grpSpPr>
            <p:sp>
              <p:nvSpPr>
                <p:cNvPr id="2253" name="円/楕円 22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54" name="角丸四角形 22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55" name="角丸四角形 22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56" name="角丸四角形 22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57" name="角丸四角形 22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58" name="角丸四角形 22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7" name="グループ化 313"/>
              <p:cNvGrpSpPr/>
              <p:nvPr/>
            </p:nvGrpSpPr>
            <p:grpSpPr>
              <a:xfrm>
                <a:off x="8813812" y="3869432"/>
                <a:ext cx="108012" cy="361366"/>
                <a:chOff x="6816824" y="2348880"/>
                <a:chExt cx="656456" cy="2196244"/>
              </a:xfrm>
              <a:grpFill/>
            </p:grpSpPr>
            <p:sp>
              <p:nvSpPr>
                <p:cNvPr id="2247" name="円/楕円 22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48" name="角丸四角形 22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49" name="角丸四角形 22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50" name="角丸四角形 22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51" name="角丸四角形 22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52" name="角丸四角形 22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8" name="グループ化 320"/>
              <p:cNvGrpSpPr/>
              <p:nvPr/>
            </p:nvGrpSpPr>
            <p:grpSpPr>
              <a:xfrm>
                <a:off x="8966212" y="3936951"/>
                <a:ext cx="108012" cy="361366"/>
                <a:chOff x="6816824" y="2348880"/>
                <a:chExt cx="656456" cy="2196244"/>
              </a:xfrm>
              <a:grpFill/>
            </p:grpSpPr>
            <p:sp>
              <p:nvSpPr>
                <p:cNvPr id="2241" name="円/楕円 22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42" name="角丸四角形 22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43" name="角丸四角形 22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44" name="角丸四角形 22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45" name="角丸四角形 22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46" name="角丸四角形 22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199" name="グループ化 327"/>
              <p:cNvGrpSpPr/>
              <p:nvPr/>
            </p:nvGrpSpPr>
            <p:grpSpPr>
              <a:xfrm>
                <a:off x="8669796" y="4021832"/>
                <a:ext cx="108012" cy="361366"/>
                <a:chOff x="6816824" y="2348880"/>
                <a:chExt cx="656456" cy="2196244"/>
              </a:xfrm>
              <a:grpFill/>
            </p:grpSpPr>
            <p:sp>
              <p:nvSpPr>
                <p:cNvPr id="2235" name="円/楕円 22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6" name="角丸四角形 22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7" name="角丸四角形 22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8" name="角丸四角形 22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9" name="角丸四角形 22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40" name="角丸四角形 22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200" name="グループ化 334"/>
              <p:cNvGrpSpPr/>
              <p:nvPr/>
            </p:nvGrpSpPr>
            <p:grpSpPr>
              <a:xfrm>
                <a:off x="9101844" y="3755605"/>
                <a:ext cx="108012" cy="361366"/>
                <a:chOff x="6816824" y="2348880"/>
                <a:chExt cx="656456" cy="2196244"/>
              </a:xfrm>
              <a:grpFill/>
            </p:grpSpPr>
            <p:sp>
              <p:nvSpPr>
                <p:cNvPr id="2229" name="円/楕円 22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0" name="角丸四角形 22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1" name="角丸四角形 22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2" name="角丸四角形 22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3" name="角丸四角形 22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34" name="角丸四角形 22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201" name="グループ化 341"/>
              <p:cNvGrpSpPr/>
              <p:nvPr/>
            </p:nvGrpSpPr>
            <p:grpSpPr>
              <a:xfrm>
                <a:off x="9245860" y="4044963"/>
                <a:ext cx="108012" cy="361366"/>
                <a:chOff x="6816824" y="2348880"/>
                <a:chExt cx="656456" cy="2196244"/>
              </a:xfrm>
              <a:grpFill/>
            </p:grpSpPr>
            <p:sp>
              <p:nvSpPr>
                <p:cNvPr id="2223" name="円/楕円 22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24" name="角丸四角形 22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25" name="角丸四角形 22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26" name="角丸四角形 22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27" name="角丸四角形 22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28" name="角丸四角形 22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202" name="グループ化 348"/>
              <p:cNvGrpSpPr/>
              <p:nvPr/>
            </p:nvGrpSpPr>
            <p:grpSpPr>
              <a:xfrm>
                <a:off x="9425880" y="3936951"/>
                <a:ext cx="108012" cy="361366"/>
                <a:chOff x="6816824" y="2348880"/>
                <a:chExt cx="656456" cy="2196244"/>
              </a:xfrm>
              <a:grpFill/>
            </p:grpSpPr>
            <p:sp>
              <p:nvSpPr>
                <p:cNvPr id="2217" name="円/楕円 22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18" name="角丸四角形 22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19" name="角丸四角形 22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20" name="角丸四角形 22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21" name="角丸四角形 22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22" name="角丸四角形 22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203" name="グループ化 355"/>
              <p:cNvGrpSpPr/>
              <p:nvPr/>
            </p:nvGrpSpPr>
            <p:grpSpPr>
              <a:xfrm>
                <a:off x="8489776" y="3720927"/>
                <a:ext cx="108012" cy="361366"/>
                <a:chOff x="6816824" y="2348880"/>
                <a:chExt cx="656456" cy="2196244"/>
              </a:xfrm>
              <a:grpFill/>
            </p:grpSpPr>
            <p:sp>
              <p:nvSpPr>
                <p:cNvPr id="2211" name="円/楕円 22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12" name="角丸四角形 22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13" name="角丸四角形 22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14" name="角丸四角形 22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15" name="角丸四角形 22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16" name="角丸四角形 22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2204" name="グループ化 362"/>
              <p:cNvGrpSpPr/>
              <p:nvPr/>
            </p:nvGrpSpPr>
            <p:grpSpPr>
              <a:xfrm>
                <a:off x="8669796" y="3612915"/>
                <a:ext cx="108012" cy="361366"/>
                <a:chOff x="6816824" y="2348880"/>
                <a:chExt cx="656456" cy="2196244"/>
              </a:xfrm>
              <a:grpFill/>
            </p:grpSpPr>
            <p:sp>
              <p:nvSpPr>
                <p:cNvPr id="2205" name="円/楕円 22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06" name="角丸四角形 22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07" name="角丸四角形 22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08" name="角丸四角形 22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09" name="角丸四角形 22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210" name="角丸四角形 22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grpSp>
          <p:nvGrpSpPr>
            <p:cNvPr id="1758" name="グループ化 103"/>
            <p:cNvGrpSpPr/>
            <p:nvPr/>
          </p:nvGrpSpPr>
          <p:grpSpPr>
            <a:xfrm>
              <a:off x="8589404" y="3176972"/>
              <a:ext cx="55673" cy="186261"/>
              <a:chOff x="6816824" y="2348880"/>
              <a:chExt cx="656456" cy="2196244"/>
            </a:xfrm>
            <a:grpFill/>
          </p:grpSpPr>
          <p:sp>
            <p:nvSpPr>
              <p:cNvPr id="2159" name="円/楕円 21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60" name="角丸四角形 21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61" name="角丸四角形 21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62" name="角丸四角形 21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63" name="角丸四角形 21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64" name="角丸四角形 21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59" name="グループ化 110"/>
            <p:cNvGrpSpPr/>
            <p:nvPr/>
          </p:nvGrpSpPr>
          <p:grpSpPr>
            <a:xfrm>
              <a:off x="6033120" y="3175557"/>
              <a:ext cx="55673" cy="186261"/>
              <a:chOff x="6816824" y="2348880"/>
              <a:chExt cx="656456" cy="2196244"/>
            </a:xfrm>
            <a:grpFill/>
          </p:grpSpPr>
          <p:sp>
            <p:nvSpPr>
              <p:cNvPr id="2153" name="円/楕円 21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54" name="角丸四角形 21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55" name="角丸四角形 21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56" name="角丸四角形 21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57" name="角丸四角形 21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58" name="角丸四角形 21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0" name="グループ化 117"/>
            <p:cNvGrpSpPr/>
            <p:nvPr/>
          </p:nvGrpSpPr>
          <p:grpSpPr>
            <a:xfrm>
              <a:off x="6125908" y="3119884"/>
              <a:ext cx="55673" cy="186261"/>
              <a:chOff x="6816824" y="2348880"/>
              <a:chExt cx="656456" cy="2196244"/>
            </a:xfrm>
            <a:grpFill/>
          </p:grpSpPr>
          <p:sp>
            <p:nvSpPr>
              <p:cNvPr id="2147" name="円/楕円 21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48" name="角丸四角形 21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49" name="角丸四角形 21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50" name="角丸四角形 21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51" name="角丸四角形 21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52" name="角丸四角形 21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1" name="グループ化 124"/>
            <p:cNvGrpSpPr/>
            <p:nvPr/>
          </p:nvGrpSpPr>
          <p:grpSpPr>
            <a:xfrm>
              <a:off x="6636633" y="3304653"/>
              <a:ext cx="55673" cy="186261"/>
              <a:chOff x="6816824" y="2348880"/>
              <a:chExt cx="656456" cy="2196244"/>
            </a:xfrm>
            <a:grpFill/>
          </p:grpSpPr>
          <p:sp>
            <p:nvSpPr>
              <p:cNvPr id="2141" name="円/楕円 2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42" name="角丸四角形 2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43" name="角丸四角形 2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44" name="角丸四角形 2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45" name="角丸四角形 2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46" name="角丸四角形 2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2" name="グループ化 131"/>
            <p:cNvGrpSpPr/>
            <p:nvPr/>
          </p:nvGrpSpPr>
          <p:grpSpPr>
            <a:xfrm>
              <a:off x="6729422" y="3248980"/>
              <a:ext cx="55673" cy="186261"/>
              <a:chOff x="6816824" y="2348880"/>
              <a:chExt cx="656456" cy="2196244"/>
            </a:xfrm>
            <a:grpFill/>
          </p:grpSpPr>
          <p:sp>
            <p:nvSpPr>
              <p:cNvPr id="2135" name="円/楕円 21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6" name="角丸四角形 21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7" name="角丸四角形 21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8" name="角丸四角形 21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9" name="角丸四角形 21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40" name="角丸四角形 21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3" name="グループ化 201"/>
            <p:cNvGrpSpPr/>
            <p:nvPr/>
          </p:nvGrpSpPr>
          <p:grpSpPr>
            <a:xfrm>
              <a:off x="8425719" y="3140968"/>
              <a:ext cx="55673" cy="186261"/>
              <a:chOff x="6816824" y="2348880"/>
              <a:chExt cx="656456" cy="2196244"/>
            </a:xfrm>
            <a:grpFill/>
          </p:grpSpPr>
          <p:sp>
            <p:nvSpPr>
              <p:cNvPr id="2129" name="円/楕円 21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0" name="角丸四角形 21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1" name="角丸四角形 21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2" name="角丸四角形 21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3" name="角丸四角形 21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34" name="角丸四角形 21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4" name="グループ化 215"/>
            <p:cNvGrpSpPr/>
            <p:nvPr/>
          </p:nvGrpSpPr>
          <p:grpSpPr>
            <a:xfrm>
              <a:off x="8351488" y="3219521"/>
              <a:ext cx="55673" cy="186261"/>
              <a:chOff x="6816824" y="2348880"/>
              <a:chExt cx="656456" cy="2196244"/>
            </a:xfrm>
            <a:grpFill/>
          </p:grpSpPr>
          <p:sp>
            <p:nvSpPr>
              <p:cNvPr id="2123" name="円/楕円 21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24" name="角丸四角形 21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25" name="角丸四角形 21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26" name="角丸四角形 21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27" name="角丸四角形 21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28" name="角丸四角形 21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5" name="グループ化 243"/>
            <p:cNvGrpSpPr/>
            <p:nvPr/>
          </p:nvGrpSpPr>
          <p:grpSpPr>
            <a:xfrm>
              <a:off x="8170356" y="3244444"/>
              <a:ext cx="55673" cy="186261"/>
              <a:chOff x="6816824" y="2348880"/>
              <a:chExt cx="656456" cy="2196244"/>
            </a:xfrm>
            <a:grpFill/>
          </p:grpSpPr>
          <p:sp>
            <p:nvSpPr>
              <p:cNvPr id="2117" name="円/楕円 21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18" name="角丸四角形 21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19" name="角丸四角形 21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20" name="角丸四角形 21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21" name="角丸四角形 21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22" name="角丸四角形 21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6" name="グループ化 250"/>
            <p:cNvGrpSpPr/>
            <p:nvPr/>
          </p:nvGrpSpPr>
          <p:grpSpPr>
            <a:xfrm>
              <a:off x="8263145" y="3188770"/>
              <a:ext cx="55673" cy="186261"/>
              <a:chOff x="6816824" y="2348880"/>
              <a:chExt cx="656456" cy="2196244"/>
            </a:xfrm>
            <a:grpFill/>
          </p:grpSpPr>
          <p:sp>
            <p:nvSpPr>
              <p:cNvPr id="2111" name="円/楕円 21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12" name="角丸四角形 21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13" name="角丸四角形 21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14" name="角丸四角形 21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15" name="角丸四角形 21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16" name="角丸四角形 21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7" name="グループ化 278"/>
            <p:cNvGrpSpPr/>
            <p:nvPr/>
          </p:nvGrpSpPr>
          <p:grpSpPr>
            <a:xfrm>
              <a:off x="6636633" y="3266854"/>
              <a:ext cx="55673" cy="186261"/>
              <a:chOff x="6816824" y="2348880"/>
              <a:chExt cx="656456" cy="2196244"/>
            </a:xfrm>
            <a:grpFill/>
          </p:grpSpPr>
          <p:sp>
            <p:nvSpPr>
              <p:cNvPr id="2105" name="円/楕円 21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6" name="角丸四角形 21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7" name="角丸四角形 21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8" name="角丸四角形 21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9" name="角丸四角形 21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10" name="角丸四角形 21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8" name="グループ化 299"/>
            <p:cNvGrpSpPr/>
            <p:nvPr/>
          </p:nvGrpSpPr>
          <p:grpSpPr>
            <a:xfrm>
              <a:off x="6321152" y="3248980"/>
              <a:ext cx="55673" cy="186261"/>
              <a:chOff x="6816824" y="2348880"/>
              <a:chExt cx="656456" cy="2196244"/>
            </a:xfrm>
            <a:grpFill/>
          </p:grpSpPr>
          <p:sp>
            <p:nvSpPr>
              <p:cNvPr id="2099" name="円/楕円 20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0" name="角丸四角形 20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1" name="角丸四角形 21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2" name="角丸四角形 21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3" name="角丸四角形 21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104" name="角丸四角形 21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69" name="グループ化 306"/>
            <p:cNvGrpSpPr/>
            <p:nvPr/>
          </p:nvGrpSpPr>
          <p:grpSpPr>
            <a:xfrm>
              <a:off x="6525287" y="3250610"/>
              <a:ext cx="55673" cy="186261"/>
              <a:chOff x="6816824" y="2348880"/>
              <a:chExt cx="656456" cy="2196244"/>
            </a:xfrm>
            <a:grpFill/>
          </p:grpSpPr>
          <p:sp>
            <p:nvSpPr>
              <p:cNvPr id="2093" name="円/楕円 20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94" name="角丸四角形 20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95" name="角丸四角形 20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96" name="角丸四角形 20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97" name="角丸四角形 20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98" name="角丸四角形 20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0" name="グループ化 313"/>
            <p:cNvGrpSpPr/>
            <p:nvPr/>
          </p:nvGrpSpPr>
          <p:grpSpPr>
            <a:xfrm>
              <a:off x="8733420" y="3176972"/>
              <a:ext cx="55673" cy="186261"/>
              <a:chOff x="6816824" y="2348880"/>
              <a:chExt cx="656456" cy="2196244"/>
            </a:xfrm>
            <a:grpFill/>
          </p:grpSpPr>
          <p:sp>
            <p:nvSpPr>
              <p:cNvPr id="2087" name="円/楕円 20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88" name="角丸四角形 20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89" name="角丸四角形 20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90" name="角丸四角形 20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91" name="角丸四角形 20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92" name="角丸四角形 20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1" name="グループ化 320"/>
            <p:cNvGrpSpPr/>
            <p:nvPr/>
          </p:nvGrpSpPr>
          <p:grpSpPr>
            <a:xfrm>
              <a:off x="8805428" y="3140968"/>
              <a:ext cx="55673" cy="186261"/>
              <a:chOff x="6816824" y="2348880"/>
              <a:chExt cx="656456" cy="2196244"/>
            </a:xfrm>
            <a:grpFill/>
          </p:grpSpPr>
          <p:sp>
            <p:nvSpPr>
              <p:cNvPr id="2081" name="円/楕円 20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82" name="角丸四角形 20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83" name="角丸四角形 20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84" name="角丸四角形 20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85" name="角丸四角形 20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86" name="角丸四角形 20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2" name="グループ化 334"/>
            <p:cNvGrpSpPr/>
            <p:nvPr/>
          </p:nvGrpSpPr>
          <p:grpSpPr>
            <a:xfrm>
              <a:off x="6037441" y="3104964"/>
              <a:ext cx="55673" cy="186261"/>
              <a:chOff x="6816824" y="2348880"/>
              <a:chExt cx="656456" cy="2196244"/>
            </a:xfrm>
            <a:grpFill/>
          </p:grpSpPr>
          <p:sp>
            <p:nvSpPr>
              <p:cNvPr id="2075" name="円/楕円 20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6" name="角丸四角形 20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7" name="角丸四角形 20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8" name="角丸四角形 20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9" name="角丸四角形 20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80" name="角丸四角形 20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3" name="グループ化 341"/>
            <p:cNvGrpSpPr/>
            <p:nvPr/>
          </p:nvGrpSpPr>
          <p:grpSpPr>
            <a:xfrm>
              <a:off x="6111672" y="3254109"/>
              <a:ext cx="55673" cy="186261"/>
              <a:chOff x="6816824" y="2348880"/>
              <a:chExt cx="656456" cy="2196244"/>
            </a:xfrm>
            <a:grpFill/>
          </p:grpSpPr>
          <p:sp>
            <p:nvSpPr>
              <p:cNvPr id="2069" name="円/楕円 20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0" name="角丸四角形 20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1" name="角丸四角形 20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2" name="角丸四角形 20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3" name="角丸四角形 20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74" name="角丸四角形 20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4" name="グループ化 348"/>
            <p:cNvGrpSpPr/>
            <p:nvPr/>
          </p:nvGrpSpPr>
          <p:grpSpPr>
            <a:xfrm>
              <a:off x="6204461" y="3198436"/>
              <a:ext cx="55673" cy="186261"/>
              <a:chOff x="6816824" y="2348880"/>
              <a:chExt cx="656456" cy="2196244"/>
            </a:xfrm>
            <a:grpFill/>
          </p:grpSpPr>
          <p:sp>
            <p:nvSpPr>
              <p:cNvPr id="2063" name="円/楕円 20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64" name="角丸四角形 20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65" name="角丸四角形 20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66" name="角丸四角形 20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67" name="角丸四角形 20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68" name="角丸四角形 20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5" name="グループ化 362"/>
            <p:cNvGrpSpPr/>
            <p:nvPr/>
          </p:nvGrpSpPr>
          <p:grpSpPr>
            <a:xfrm>
              <a:off x="8517396" y="3176972"/>
              <a:ext cx="55673" cy="186261"/>
              <a:chOff x="6816824" y="2348880"/>
              <a:chExt cx="656456" cy="2196244"/>
            </a:xfrm>
            <a:grpFill/>
          </p:grpSpPr>
          <p:sp>
            <p:nvSpPr>
              <p:cNvPr id="2057" name="円/楕円 20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58" name="角丸四角形 20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59" name="角丸四角形 20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60" name="角丸四角形 20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61" name="角丸四角形 20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62" name="角丸四角形 20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6" name="グループ化 2166"/>
            <p:cNvGrpSpPr/>
            <p:nvPr/>
          </p:nvGrpSpPr>
          <p:grpSpPr>
            <a:xfrm>
              <a:off x="7797316" y="2744924"/>
              <a:ext cx="1321921" cy="504056"/>
              <a:chOff x="6969224" y="3460515"/>
              <a:chExt cx="2564668" cy="977923"/>
            </a:xfrm>
            <a:grpFill/>
          </p:grpSpPr>
          <p:grpSp>
            <p:nvGrpSpPr>
              <p:cNvPr id="1777" name="グループ化 82"/>
              <p:cNvGrpSpPr/>
              <p:nvPr/>
            </p:nvGrpSpPr>
            <p:grpSpPr>
              <a:xfrm>
                <a:off x="8661412" y="3717032"/>
                <a:ext cx="108012" cy="361366"/>
                <a:chOff x="6816824" y="2348880"/>
                <a:chExt cx="656456" cy="2196244"/>
              </a:xfrm>
              <a:grpFill/>
            </p:grpSpPr>
            <p:sp>
              <p:nvSpPr>
                <p:cNvPr id="2051" name="円/楕円 20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52" name="角丸四角形 20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53" name="角丸四角形 20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54" name="角丸四角形 20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55" name="角丸四角形 20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56" name="角丸四角形 20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8" name="グループ化 89"/>
              <p:cNvGrpSpPr/>
              <p:nvPr/>
            </p:nvGrpSpPr>
            <p:grpSpPr>
              <a:xfrm>
                <a:off x="8813812" y="3784551"/>
                <a:ext cx="108012" cy="361366"/>
                <a:chOff x="6816824" y="2348880"/>
                <a:chExt cx="656456" cy="2196244"/>
              </a:xfrm>
              <a:grpFill/>
            </p:grpSpPr>
            <p:sp>
              <p:nvSpPr>
                <p:cNvPr id="2045" name="円/楕円 20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6" name="角丸四角形 20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7" name="角丸四角形 20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8" name="角丸四角形 20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9" name="角丸四角形 20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50" name="角丸四角形 20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79" name="グループ化 96"/>
              <p:cNvGrpSpPr/>
              <p:nvPr/>
            </p:nvGrpSpPr>
            <p:grpSpPr>
              <a:xfrm>
                <a:off x="8517396" y="3869432"/>
                <a:ext cx="108012" cy="361366"/>
                <a:chOff x="6816824" y="2348880"/>
                <a:chExt cx="656456" cy="2196244"/>
              </a:xfrm>
              <a:grpFill/>
            </p:grpSpPr>
            <p:sp>
              <p:nvSpPr>
                <p:cNvPr id="2039" name="円/楕円 20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0" name="角丸四角形 20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1" name="角丸四角形 20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2" name="角丸四角形 20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3" name="角丸四角形 20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44" name="角丸四角形 20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0" name="グループ化 103"/>
              <p:cNvGrpSpPr/>
              <p:nvPr/>
            </p:nvGrpSpPr>
            <p:grpSpPr>
              <a:xfrm>
                <a:off x="8949444" y="3603205"/>
                <a:ext cx="108012" cy="361366"/>
                <a:chOff x="6816824" y="2348880"/>
                <a:chExt cx="656456" cy="2196244"/>
              </a:xfrm>
              <a:grpFill/>
            </p:grpSpPr>
            <p:sp>
              <p:nvSpPr>
                <p:cNvPr id="2033" name="円/楕円 20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34" name="角丸四角形 20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35" name="角丸四角形 20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36" name="角丸四角形 20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37" name="角丸四角形 20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38" name="角丸四角形 20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1" name="グループ化 110"/>
              <p:cNvGrpSpPr/>
              <p:nvPr/>
            </p:nvGrpSpPr>
            <p:grpSpPr>
              <a:xfrm>
                <a:off x="9093460" y="3892563"/>
                <a:ext cx="108012" cy="361366"/>
                <a:chOff x="6816824" y="2348880"/>
                <a:chExt cx="656456" cy="2196244"/>
              </a:xfrm>
              <a:grpFill/>
            </p:grpSpPr>
            <p:sp>
              <p:nvSpPr>
                <p:cNvPr id="2027" name="円/楕円 20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28" name="角丸四角形 20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29" name="角丸四角形 20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30" name="角丸四角形 20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31" name="角丸四角形 20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32" name="角丸四角形 20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2" name="グループ化 117"/>
              <p:cNvGrpSpPr/>
              <p:nvPr/>
            </p:nvGrpSpPr>
            <p:grpSpPr>
              <a:xfrm>
                <a:off x="9273480" y="3784551"/>
                <a:ext cx="108012" cy="361366"/>
                <a:chOff x="6816824" y="2348880"/>
                <a:chExt cx="656456" cy="2196244"/>
              </a:xfrm>
              <a:grpFill/>
            </p:grpSpPr>
            <p:sp>
              <p:nvSpPr>
                <p:cNvPr id="2021" name="円/楕円 20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22" name="角丸四角形 20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23" name="角丸四角形 20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24" name="角丸四角形 20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25" name="角丸四角形 20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26" name="角丸四角形 20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3" name="グループ化 124"/>
              <p:cNvGrpSpPr/>
              <p:nvPr/>
            </p:nvGrpSpPr>
            <p:grpSpPr>
              <a:xfrm>
                <a:off x="8337376" y="3568527"/>
                <a:ext cx="108012" cy="361366"/>
                <a:chOff x="6816824" y="2348880"/>
                <a:chExt cx="656456" cy="2196244"/>
              </a:xfrm>
              <a:grpFill/>
            </p:grpSpPr>
            <p:sp>
              <p:nvSpPr>
                <p:cNvPr id="2015" name="円/楕円 20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6" name="角丸四角形 20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7" name="角丸四角形 20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8" name="角丸四角形 20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9" name="角丸四角形 20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20" name="角丸四角形 20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4" name="グループ化 131"/>
              <p:cNvGrpSpPr/>
              <p:nvPr/>
            </p:nvGrpSpPr>
            <p:grpSpPr>
              <a:xfrm>
                <a:off x="8517396" y="3460515"/>
                <a:ext cx="108012" cy="361366"/>
                <a:chOff x="6816824" y="2348880"/>
                <a:chExt cx="656456" cy="2196244"/>
              </a:xfrm>
              <a:grpFill/>
            </p:grpSpPr>
            <p:sp>
              <p:nvSpPr>
                <p:cNvPr id="2009" name="円/楕円 20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0" name="角丸四角形 20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1" name="角丸四角形 20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2" name="角丸四角形 20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3" name="角丸四角形 20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14" name="角丸四角形 20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5" name="グループ化 145"/>
              <p:cNvGrpSpPr/>
              <p:nvPr/>
            </p:nvGrpSpPr>
            <p:grpSpPr>
              <a:xfrm>
                <a:off x="7797316" y="3897052"/>
                <a:ext cx="108012" cy="361366"/>
                <a:chOff x="6816824" y="2348880"/>
                <a:chExt cx="656456" cy="2196244"/>
              </a:xfrm>
              <a:grpFill/>
            </p:grpSpPr>
            <p:sp>
              <p:nvSpPr>
                <p:cNvPr id="2003" name="円/楕円 20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04" name="角丸四角形 20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05" name="角丸四角形 20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06" name="角丸四角形 20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07" name="角丸四角形 20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08" name="角丸四角形 20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6" name="グループ化 152"/>
              <p:cNvGrpSpPr/>
              <p:nvPr/>
            </p:nvGrpSpPr>
            <p:grpSpPr>
              <a:xfrm>
                <a:off x="7949716" y="3964571"/>
                <a:ext cx="108012" cy="361366"/>
                <a:chOff x="6816824" y="2348880"/>
                <a:chExt cx="656456" cy="2196244"/>
              </a:xfrm>
              <a:grpFill/>
            </p:grpSpPr>
            <p:sp>
              <p:nvSpPr>
                <p:cNvPr id="1997" name="円/楕円 19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98" name="角丸四角形 19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99" name="角丸四角形 19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00" name="角丸四角形 19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01" name="角丸四角形 20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2002" name="角丸四角形 20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7" name="グループ化 159"/>
              <p:cNvGrpSpPr/>
              <p:nvPr/>
            </p:nvGrpSpPr>
            <p:grpSpPr>
              <a:xfrm>
                <a:off x="7653300" y="4049452"/>
                <a:ext cx="108012" cy="361366"/>
                <a:chOff x="6816824" y="2348880"/>
                <a:chExt cx="656456" cy="2196244"/>
              </a:xfrm>
              <a:grpFill/>
            </p:grpSpPr>
            <p:sp>
              <p:nvSpPr>
                <p:cNvPr id="1991" name="円/楕円 19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92" name="角丸四角形 19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93" name="角丸四角形 19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94" name="角丸四角形 19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95" name="角丸四角形 19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96" name="角丸四角形 19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8" name="グループ化 166"/>
              <p:cNvGrpSpPr/>
              <p:nvPr/>
            </p:nvGrpSpPr>
            <p:grpSpPr>
              <a:xfrm>
                <a:off x="8085348" y="3783225"/>
                <a:ext cx="108012" cy="361366"/>
                <a:chOff x="6816824" y="2348880"/>
                <a:chExt cx="656456" cy="2196244"/>
              </a:xfrm>
              <a:grpFill/>
            </p:grpSpPr>
            <p:sp>
              <p:nvSpPr>
                <p:cNvPr id="1985" name="円/楕円 19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6" name="角丸四角形 19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7" name="角丸四角形 19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8" name="角丸四角形 19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9" name="角丸四角形 19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90" name="角丸四角形 19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89" name="グループ化 173"/>
              <p:cNvGrpSpPr/>
              <p:nvPr/>
            </p:nvGrpSpPr>
            <p:grpSpPr>
              <a:xfrm>
                <a:off x="8229364" y="4072583"/>
                <a:ext cx="108012" cy="361366"/>
                <a:chOff x="6816824" y="2348880"/>
                <a:chExt cx="656456" cy="2196244"/>
              </a:xfrm>
              <a:grpFill/>
            </p:grpSpPr>
            <p:sp>
              <p:nvSpPr>
                <p:cNvPr id="1979" name="円/楕円 19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0" name="角丸四角形 19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1" name="角丸四角形 19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2" name="角丸四角形 19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3" name="角丸四角形 19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84" name="角丸四角形 19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0" name="グループ化 180"/>
              <p:cNvGrpSpPr/>
              <p:nvPr/>
            </p:nvGrpSpPr>
            <p:grpSpPr>
              <a:xfrm>
                <a:off x="8409384" y="3964571"/>
                <a:ext cx="108012" cy="361366"/>
                <a:chOff x="6816824" y="2348880"/>
                <a:chExt cx="656456" cy="2196244"/>
              </a:xfrm>
              <a:grpFill/>
            </p:grpSpPr>
            <p:sp>
              <p:nvSpPr>
                <p:cNvPr id="1973" name="円/楕円 19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74" name="角丸四角形 19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75" name="角丸四角形 19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76" name="角丸四角形 19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77" name="角丸四角形 19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78" name="角丸四角形 19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1" name="グループ化 187"/>
              <p:cNvGrpSpPr/>
              <p:nvPr/>
            </p:nvGrpSpPr>
            <p:grpSpPr>
              <a:xfrm>
                <a:off x="7473280" y="3748547"/>
                <a:ext cx="108012" cy="361366"/>
                <a:chOff x="6816824" y="2348880"/>
                <a:chExt cx="656456" cy="2196244"/>
              </a:xfrm>
              <a:grpFill/>
            </p:grpSpPr>
            <p:sp>
              <p:nvSpPr>
                <p:cNvPr id="1967" name="円/楕円 19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68" name="角丸四角形 19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69" name="角丸四角形 19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70" name="角丸四角形 19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71" name="角丸四角形 19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72" name="角丸四角形 19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2" name="グループ化 194"/>
              <p:cNvGrpSpPr/>
              <p:nvPr/>
            </p:nvGrpSpPr>
            <p:grpSpPr>
              <a:xfrm>
                <a:off x="7653300" y="3640535"/>
                <a:ext cx="108012" cy="361366"/>
                <a:chOff x="6816824" y="2348880"/>
                <a:chExt cx="656456" cy="2196244"/>
              </a:xfrm>
              <a:grpFill/>
            </p:grpSpPr>
            <p:sp>
              <p:nvSpPr>
                <p:cNvPr id="1961" name="円/楕円 19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62" name="角丸四角形 19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63" name="角丸四角形 19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64" name="角丸四角形 19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65" name="角丸四角形 19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66" name="角丸四角形 19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3" name="グループ化 201"/>
              <p:cNvGrpSpPr/>
              <p:nvPr/>
            </p:nvGrpSpPr>
            <p:grpSpPr>
              <a:xfrm>
                <a:off x="7293260" y="3901541"/>
                <a:ext cx="108012" cy="361366"/>
                <a:chOff x="6816824" y="2348880"/>
                <a:chExt cx="656456" cy="2196244"/>
              </a:xfrm>
              <a:grpFill/>
            </p:grpSpPr>
            <p:sp>
              <p:nvSpPr>
                <p:cNvPr id="1955" name="円/楕円 19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6" name="角丸四角形 19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7" name="角丸四角形 19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8" name="角丸四角形 19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9" name="角丸四角形 19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60" name="角丸四角形 19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4" name="グループ化 208"/>
              <p:cNvGrpSpPr/>
              <p:nvPr/>
            </p:nvGrpSpPr>
            <p:grpSpPr>
              <a:xfrm>
                <a:off x="7445660" y="3969060"/>
                <a:ext cx="108012" cy="361366"/>
                <a:chOff x="6816824" y="2348880"/>
                <a:chExt cx="656456" cy="2196244"/>
              </a:xfrm>
              <a:grpFill/>
            </p:grpSpPr>
            <p:sp>
              <p:nvSpPr>
                <p:cNvPr id="1949" name="円/楕円 19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0" name="角丸四角形 19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1" name="角丸四角形 19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2" name="角丸四角形 19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3" name="角丸四角形 19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54" name="角丸四角形 19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5" name="グループ化 215"/>
              <p:cNvGrpSpPr/>
              <p:nvPr/>
            </p:nvGrpSpPr>
            <p:grpSpPr>
              <a:xfrm>
                <a:off x="7149244" y="4053941"/>
                <a:ext cx="108012" cy="361366"/>
                <a:chOff x="6816824" y="2348880"/>
                <a:chExt cx="656456" cy="2196244"/>
              </a:xfrm>
              <a:grpFill/>
            </p:grpSpPr>
            <p:sp>
              <p:nvSpPr>
                <p:cNvPr id="1943" name="円/楕円 19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44" name="角丸四角形 19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45" name="角丸四角形 19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46" name="角丸四角形 19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47" name="角丸四角形 19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48" name="角丸四角形 19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6" name="グループ化 222"/>
              <p:cNvGrpSpPr/>
              <p:nvPr/>
            </p:nvGrpSpPr>
            <p:grpSpPr>
              <a:xfrm>
                <a:off x="7581292" y="3787714"/>
                <a:ext cx="108012" cy="361366"/>
                <a:chOff x="6816824" y="2348880"/>
                <a:chExt cx="656456" cy="2196244"/>
              </a:xfrm>
              <a:grpFill/>
            </p:grpSpPr>
            <p:sp>
              <p:nvSpPr>
                <p:cNvPr id="1937" name="円/楕円 19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38" name="角丸四角形 19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39" name="角丸四角形 19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40" name="角丸四角形 19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41" name="角丸四角形 19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42" name="角丸四角形 19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7" name="グループ化 229"/>
              <p:cNvGrpSpPr/>
              <p:nvPr/>
            </p:nvGrpSpPr>
            <p:grpSpPr>
              <a:xfrm>
                <a:off x="7725308" y="4077072"/>
                <a:ext cx="108012" cy="361366"/>
                <a:chOff x="6816824" y="2348880"/>
                <a:chExt cx="656456" cy="2196244"/>
              </a:xfrm>
              <a:grpFill/>
            </p:grpSpPr>
            <p:sp>
              <p:nvSpPr>
                <p:cNvPr id="1931" name="円/楕円 19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32" name="角丸四角形 19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33" name="角丸四角形 19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34" name="角丸四角形 19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35" name="角丸四角形 19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36" name="角丸四角形 19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8" name="グループ化 236"/>
              <p:cNvGrpSpPr/>
              <p:nvPr/>
            </p:nvGrpSpPr>
            <p:grpSpPr>
              <a:xfrm>
                <a:off x="7905328" y="3969060"/>
                <a:ext cx="108012" cy="361366"/>
                <a:chOff x="6816824" y="2348880"/>
                <a:chExt cx="656456" cy="2196244"/>
              </a:xfrm>
              <a:grpFill/>
            </p:grpSpPr>
            <p:sp>
              <p:nvSpPr>
                <p:cNvPr id="1925" name="円/楕円 19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6" name="角丸四角形 19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7" name="角丸四角形 19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8" name="角丸四角形 19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9" name="角丸四角形 19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30" name="角丸四角形 19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799" name="グループ化 243"/>
              <p:cNvGrpSpPr/>
              <p:nvPr/>
            </p:nvGrpSpPr>
            <p:grpSpPr>
              <a:xfrm>
                <a:off x="6969224" y="3753036"/>
                <a:ext cx="108012" cy="361366"/>
                <a:chOff x="6816824" y="2348880"/>
                <a:chExt cx="656456" cy="2196244"/>
              </a:xfrm>
              <a:grpFill/>
            </p:grpSpPr>
            <p:sp>
              <p:nvSpPr>
                <p:cNvPr id="1919" name="円/楕円 19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0" name="角丸四角形 19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1" name="角丸四角形 19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2" name="角丸四角形 19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3" name="角丸四角形 19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24" name="角丸四角形 19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0" name="グループ化 250"/>
              <p:cNvGrpSpPr/>
              <p:nvPr/>
            </p:nvGrpSpPr>
            <p:grpSpPr>
              <a:xfrm>
                <a:off x="7149244" y="3645024"/>
                <a:ext cx="108012" cy="361366"/>
                <a:chOff x="6816824" y="2348880"/>
                <a:chExt cx="656456" cy="2196244"/>
              </a:xfrm>
              <a:grpFill/>
            </p:grpSpPr>
            <p:sp>
              <p:nvSpPr>
                <p:cNvPr id="1913" name="円/楕円 19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14" name="角丸四角形 19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15" name="角丸四角形 19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16" name="角丸四角形 19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17" name="角丸四角形 19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18" name="角丸四角形 19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1" name="グループ化 257"/>
              <p:cNvGrpSpPr/>
              <p:nvPr/>
            </p:nvGrpSpPr>
            <p:grpSpPr>
              <a:xfrm>
                <a:off x="8049344" y="3609020"/>
                <a:ext cx="108012" cy="361366"/>
                <a:chOff x="6816824" y="2348880"/>
                <a:chExt cx="656456" cy="2196244"/>
              </a:xfrm>
              <a:grpFill/>
            </p:grpSpPr>
            <p:sp>
              <p:nvSpPr>
                <p:cNvPr id="1907" name="円/楕円 19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08" name="角丸四角形 19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09" name="角丸四角形 19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10" name="角丸四角形 19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11" name="角丸四角形 19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12" name="角丸四角形 19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2" name="グループ化 264"/>
              <p:cNvGrpSpPr/>
              <p:nvPr/>
            </p:nvGrpSpPr>
            <p:grpSpPr>
              <a:xfrm>
                <a:off x="8201744" y="3676539"/>
                <a:ext cx="108012" cy="361366"/>
                <a:chOff x="6816824" y="2348880"/>
                <a:chExt cx="656456" cy="2196244"/>
              </a:xfrm>
              <a:grpFill/>
            </p:grpSpPr>
            <p:sp>
              <p:nvSpPr>
                <p:cNvPr id="1901" name="円/楕円 19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02" name="角丸四角形 19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03" name="角丸四角形 19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04" name="角丸四角形 19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05" name="角丸四角形 19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06" name="角丸四角形 19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3" name="グループ化 271"/>
              <p:cNvGrpSpPr/>
              <p:nvPr/>
            </p:nvGrpSpPr>
            <p:grpSpPr>
              <a:xfrm>
                <a:off x="7905328" y="3761420"/>
                <a:ext cx="108012" cy="361366"/>
                <a:chOff x="6816824" y="2348880"/>
                <a:chExt cx="656456" cy="2196244"/>
              </a:xfrm>
              <a:grpFill/>
            </p:grpSpPr>
            <p:sp>
              <p:nvSpPr>
                <p:cNvPr id="1895" name="円/楕円 18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6" name="角丸四角形 18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7" name="角丸四角形 18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8" name="角丸四角形 18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9" name="角丸四角形 18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900" name="角丸四角形 18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4" name="グループ化 278"/>
              <p:cNvGrpSpPr/>
              <p:nvPr/>
            </p:nvGrpSpPr>
            <p:grpSpPr>
              <a:xfrm>
                <a:off x="8337376" y="3495193"/>
                <a:ext cx="108012" cy="361366"/>
                <a:chOff x="6816824" y="2348880"/>
                <a:chExt cx="656456" cy="2196244"/>
              </a:xfrm>
              <a:grpFill/>
            </p:grpSpPr>
            <p:sp>
              <p:nvSpPr>
                <p:cNvPr id="1889" name="円/楕円 18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0" name="角丸四角形 18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1" name="角丸四角形 18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2" name="角丸四角形 18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3" name="角丸四角形 18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94" name="角丸四角形 18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5" name="グループ化 285"/>
              <p:cNvGrpSpPr/>
              <p:nvPr/>
            </p:nvGrpSpPr>
            <p:grpSpPr>
              <a:xfrm>
                <a:off x="8481392" y="3784551"/>
                <a:ext cx="108012" cy="361366"/>
                <a:chOff x="6816824" y="2348880"/>
                <a:chExt cx="656456" cy="2196244"/>
              </a:xfrm>
              <a:grpFill/>
            </p:grpSpPr>
            <p:sp>
              <p:nvSpPr>
                <p:cNvPr id="1883" name="円/楕円 18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84" name="角丸四角形 18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85" name="角丸四角形 18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86" name="角丸四角形 18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87" name="角丸四角形 18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88" name="角丸四角形 18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6" name="グループ化 292"/>
              <p:cNvGrpSpPr/>
              <p:nvPr/>
            </p:nvGrpSpPr>
            <p:grpSpPr>
              <a:xfrm>
                <a:off x="8661412" y="3676539"/>
                <a:ext cx="108012" cy="361366"/>
                <a:chOff x="6816824" y="2348880"/>
                <a:chExt cx="656456" cy="2196244"/>
              </a:xfrm>
              <a:grpFill/>
            </p:grpSpPr>
            <p:sp>
              <p:nvSpPr>
                <p:cNvPr id="1877" name="円/楕円 18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78" name="角丸四角形 18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79" name="角丸四角形 18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80" name="角丸四角形 18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81" name="角丸四角形 18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82" name="角丸四角形 18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7" name="グループ化 299"/>
              <p:cNvGrpSpPr/>
              <p:nvPr/>
            </p:nvGrpSpPr>
            <p:grpSpPr>
              <a:xfrm>
                <a:off x="7725308" y="3460515"/>
                <a:ext cx="108012" cy="361366"/>
                <a:chOff x="6816824" y="2348880"/>
                <a:chExt cx="656456" cy="2196244"/>
              </a:xfrm>
              <a:grpFill/>
            </p:grpSpPr>
            <p:sp>
              <p:nvSpPr>
                <p:cNvPr id="1871" name="円/楕円 18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72" name="角丸四角形 18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73" name="角丸四角形 18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74" name="角丸四角形 18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75" name="角丸四角形 18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76" name="角丸四角形 18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8" name="グループ化 306"/>
              <p:cNvGrpSpPr/>
              <p:nvPr/>
            </p:nvGrpSpPr>
            <p:grpSpPr>
              <a:xfrm>
                <a:off x="8121352" y="3463678"/>
                <a:ext cx="108012" cy="361366"/>
                <a:chOff x="6816824" y="2348880"/>
                <a:chExt cx="656456" cy="2196244"/>
              </a:xfrm>
              <a:grpFill/>
            </p:grpSpPr>
            <p:sp>
              <p:nvSpPr>
                <p:cNvPr id="1865" name="円/楕円 18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6" name="角丸四角形 18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7" name="角丸四角形 18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8" name="角丸四角形 18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9" name="角丸四角形 18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70" name="角丸四角形 18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09" name="グループ化 313"/>
              <p:cNvGrpSpPr/>
              <p:nvPr/>
            </p:nvGrpSpPr>
            <p:grpSpPr>
              <a:xfrm>
                <a:off x="8813812" y="3869432"/>
                <a:ext cx="108012" cy="361366"/>
                <a:chOff x="6816824" y="2348880"/>
                <a:chExt cx="656456" cy="2196244"/>
              </a:xfrm>
              <a:grpFill/>
            </p:grpSpPr>
            <p:sp>
              <p:nvSpPr>
                <p:cNvPr id="1859" name="円/楕円 18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0" name="角丸四角形 18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1" name="角丸四角形 18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2" name="角丸四角形 18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3" name="角丸四角形 18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64" name="角丸四角形 18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10" name="グループ化 320"/>
              <p:cNvGrpSpPr/>
              <p:nvPr/>
            </p:nvGrpSpPr>
            <p:grpSpPr>
              <a:xfrm>
                <a:off x="8966212" y="3936951"/>
                <a:ext cx="108012" cy="361366"/>
                <a:chOff x="6816824" y="2348880"/>
                <a:chExt cx="656456" cy="2196244"/>
              </a:xfrm>
              <a:grpFill/>
            </p:grpSpPr>
            <p:sp>
              <p:nvSpPr>
                <p:cNvPr id="1853" name="円/楕円 18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54" name="角丸四角形 18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55" name="角丸四角形 18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56" name="角丸四角形 18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57" name="角丸四角形 18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58" name="角丸四角形 18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11" name="グループ化 327"/>
              <p:cNvGrpSpPr/>
              <p:nvPr/>
            </p:nvGrpSpPr>
            <p:grpSpPr>
              <a:xfrm>
                <a:off x="8669796" y="4021832"/>
                <a:ext cx="108012" cy="361366"/>
                <a:chOff x="6816824" y="2348880"/>
                <a:chExt cx="656456" cy="2196244"/>
              </a:xfrm>
              <a:grpFill/>
            </p:grpSpPr>
            <p:sp>
              <p:nvSpPr>
                <p:cNvPr id="1847" name="円/楕円 18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48" name="角丸四角形 18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49" name="角丸四角形 18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50" name="角丸四角形 18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51" name="角丸四角形 18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52" name="角丸四角形 18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12" name="グループ化 334"/>
              <p:cNvGrpSpPr/>
              <p:nvPr/>
            </p:nvGrpSpPr>
            <p:grpSpPr>
              <a:xfrm>
                <a:off x="9101844" y="3755605"/>
                <a:ext cx="108012" cy="361366"/>
                <a:chOff x="6816824" y="2348880"/>
                <a:chExt cx="656456" cy="2196244"/>
              </a:xfrm>
              <a:grpFill/>
            </p:grpSpPr>
            <p:sp>
              <p:nvSpPr>
                <p:cNvPr id="1841" name="円/楕円 18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42" name="角丸四角形 18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43" name="角丸四角形 18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44" name="角丸四角形 18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45" name="角丸四角形 18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46" name="角丸四角形 18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13" name="グループ化 341"/>
              <p:cNvGrpSpPr/>
              <p:nvPr/>
            </p:nvGrpSpPr>
            <p:grpSpPr>
              <a:xfrm>
                <a:off x="9245860" y="4044963"/>
                <a:ext cx="108012" cy="361366"/>
                <a:chOff x="6816824" y="2348880"/>
                <a:chExt cx="656456" cy="2196244"/>
              </a:xfrm>
              <a:grpFill/>
            </p:grpSpPr>
            <p:sp>
              <p:nvSpPr>
                <p:cNvPr id="1835" name="円/楕円 18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6" name="角丸四角形 18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7" name="角丸四角形 18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8" name="角丸四角形 18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9" name="角丸四角形 18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40" name="角丸四角形 18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14" name="グループ化 348"/>
              <p:cNvGrpSpPr/>
              <p:nvPr/>
            </p:nvGrpSpPr>
            <p:grpSpPr>
              <a:xfrm>
                <a:off x="9425880" y="3936951"/>
                <a:ext cx="108012" cy="361366"/>
                <a:chOff x="6816824" y="2348880"/>
                <a:chExt cx="656456" cy="2196244"/>
              </a:xfrm>
              <a:grpFill/>
            </p:grpSpPr>
            <p:sp>
              <p:nvSpPr>
                <p:cNvPr id="1829" name="円/楕円 18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0" name="角丸四角形 18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1" name="角丸四角形 18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2" name="角丸四角形 18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3" name="角丸四角形 18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34" name="角丸四角形 18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15" name="グループ化 355"/>
              <p:cNvGrpSpPr/>
              <p:nvPr/>
            </p:nvGrpSpPr>
            <p:grpSpPr>
              <a:xfrm>
                <a:off x="8489776" y="3720927"/>
                <a:ext cx="108012" cy="361366"/>
                <a:chOff x="6816824" y="2348880"/>
                <a:chExt cx="656456" cy="2196244"/>
              </a:xfrm>
              <a:grpFill/>
            </p:grpSpPr>
            <p:sp>
              <p:nvSpPr>
                <p:cNvPr id="1823" name="円/楕円 18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24" name="角丸四角形 18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25" name="角丸四角形 18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26" name="角丸四角形 18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27" name="角丸四角形 18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28" name="角丸四角形 18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nvGrpSpPr>
              <p:cNvPr id="1816" name="グループ化 362"/>
              <p:cNvGrpSpPr/>
              <p:nvPr/>
            </p:nvGrpSpPr>
            <p:grpSpPr>
              <a:xfrm>
                <a:off x="8669796" y="3612915"/>
                <a:ext cx="108012" cy="361366"/>
                <a:chOff x="6816824" y="2348880"/>
                <a:chExt cx="656456" cy="2196244"/>
              </a:xfrm>
              <a:grpFill/>
            </p:grpSpPr>
            <p:sp>
              <p:nvSpPr>
                <p:cNvPr id="1817" name="円/楕円 18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18" name="角丸四角形 18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19" name="角丸四角形 18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20" name="角丸四角形 18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21" name="角丸四角形 18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1822" name="角丸四角形 18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grpSp>
      </p:grpSp>
      <p:pic>
        <p:nvPicPr>
          <p:cNvPr id="3138" name="Picture 8" descr="貸しビル/オフィスビル/雑居ビル フリーで使えるクリップアート/無料イラスト素材集"/>
          <p:cNvPicPr>
            <a:picLocks noChangeAspect="1" noChangeArrowheads="1"/>
          </p:cNvPicPr>
          <p:nvPr/>
        </p:nvPicPr>
        <p:blipFill>
          <a:blip r:embed="rId3" cstate="print"/>
          <a:srcRect/>
          <a:stretch>
            <a:fillRect/>
          </a:stretch>
        </p:blipFill>
        <p:spPr bwMode="auto">
          <a:xfrm>
            <a:off x="1416793" y="3430203"/>
            <a:ext cx="766528" cy="522735"/>
          </a:xfrm>
          <a:prstGeom prst="rect">
            <a:avLst/>
          </a:prstGeom>
          <a:noFill/>
        </p:spPr>
      </p:pic>
      <p:cxnSp>
        <p:nvCxnSpPr>
          <p:cNvPr id="3139" name="直線矢印コネクタ 1609"/>
          <p:cNvCxnSpPr>
            <a:stCxn id="1752" idx="2"/>
          </p:cNvCxnSpPr>
          <p:nvPr/>
        </p:nvCxnSpPr>
        <p:spPr bwMode="auto">
          <a:xfrm flipV="1">
            <a:off x="1127095" y="3679920"/>
            <a:ext cx="472788" cy="66354"/>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grpSp>
        <p:nvGrpSpPr>
          <p:cNvPr id="3140" name="グループ化 886"/>
          <p:cNvGrpSpPr/>
          <p:nvPr/>
        </p:nvGrpSpPr>
        <p:grpSpPr>
          <a:xfrm>
            <a:off x="1233703" y="3636768"/>
            <a:ext cx="137318" cy="417728"/>
            <a:chOff x="6816824" y="2348880"/>
            <a:chExt cx="656456" cy="2196244"/>
          </a:xfrm>
          <a:solidFill>
            <a:srgbClr val="3E68AF">
              <a:lumMod val="60000"/>
              <a:lumOff val="40000"/>
            </a:srgbClr>
          </a:solidFill>
        </p:grpSpPr>
        <p:sp>
          <p:nvSpPr>
            <p:cNvPr id="3141" name="円/楕円 3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42" name="角丸四角形 3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43" name="角丸四角形 3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44" name="角丸四角形 3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45" name="角丸四角形 3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sp>
          <p:nvSpPr>
            <p:cNvPr id="3146" name="角丸四角形 3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defRPr/>
              </a:pPr>
              <a:endParaRPr kumimoji="0" lang="ja-JP" altLang="en-US" kern="0" smtClean="0">
                <a:solidFill>
                  <a:sysClr val="windowText" lastClr="000000"/>
                </a:solidFill>
                <a:latin typeface="Arial" charset="0"/>
                <a:ea typeface="ＭＳ Ｐゴシック" charset="-128"/>
                <a:cs typeface="Arial" charset="0"/>
              </a:endParaRPr>
            </a:p>
          </p:txBody>
        </p:sp>
      </p:grpSp>
      <p:cxnSp>
        <p:nvCxnSpPr>
          <p:cNvPr id="3147" name="直線矢印コネクタ 3146"/>
          <p:cNvCxnSpPr>
            <a:stCxn id="3144" idx="0"/>
          </p:cNvCxnSpPr>
          <p:nvPr/>
        </p:nvCxnSpPr>
        <p:spPr bwMode="auto">
          <a:xfrm flipV="1">
            <a:off x="1324956" y="3804779"/>
            <a:ext cx="366473" cy="105909"/>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sp>
        <p:nvSpPr>
          <p:cNvPr id="3148" name="テキスト ボックス 3147"/>
          <p:cNvSpPr txBox="1"/>
          <p:nvPr/>
        </p:nvSpPr>
        <p:spPr>
          <a:xfrm>
            <a:off x="4658768" y="1800662"/>
            <a:ext cx="4302352" cy="923330"/>
          </a:xfrm>
          <a:prstGeom prst="rect">
            <a:avLst/>
          </a:prstGeom>
          <a:noFill/>
        </p:spPr>
        <p:txBody>
          <a:bodyPr wrap="square" rtlCol="0">
            <a:spAutoFit/>
          </a:bodyPr>
          <a:lstStyle/>
          <a:p>
            <a:pPr marL="228600" indent="-228600" fontAlgn="auto">
              <a:spcBef>
                <a:spcPts val="0"/>
              </a:spcBef>
              <a:spcAft>
                <a:spcPts val="0"/>
              </a:spcAft>
              <a:buFont typeface="Wingdings" pitchFamily="2" charset="2"/>
              <a:buChar char="u"/>
              <a:defRPr/>
            </a:pPr>
            <a:r>
              <a:rPr kumimoji="0" lang="ja-JP" altLang="en-US" sz="1400" b="1" u="sng" kern="0" dirty="0" smtClean="0">
                <a:solidFill>
                  <a:sysClr val="windowText" lastClr="000000"/>
                </a:solidFill>
                <a:latin typeface="メイリオ" pitchFamily="50" charset="-128"/>
                <a:ea typeface="メイリオ" pitchFamily="50" charset="-128"/>
                <a:cs typeface="メイリオ" pitchFamily="50" charset="-128"/>
              </a:rPr>
              <a:t>業務全体の司令塔</a:t>
            </a:r>
            <a:r>
              <a:rPr kumimoji="0" lang="ja-JP" altLang="en-US" sz="1400" b="1" kern="0" dirty="0" smtClean="0">
                <a:solidFill>
                  <a:sysClr val="windowText" lastClr="000000"/>
                </a:solidFill>
                <a:latin typeface="メイリオ" pitchFamily="50" charset="-128"/>
                <a:ea typeface="メイリオ" pitchFamily="50" charset="-128"/>
                <a:cs typeface="メイリオ" pitchFamily="50" charset="-128"/>
              </a:rPr>
              <a:t> </a:t>
            </a:r>
            <a:r>
              <a:rPr kumimoji="0" lang="ja-JP" altLang="en-US" sz="1000" kern="0" dirty="0" smtClean="0">
                <a:solidFill>
                  <a:sysClr val="windowText" lastClr="000000"/>
                </a:solidFill>
              </a:rPr>
              <a:t>：業務分析データは、</a:t>
            </a:r>
            <a:r>
              <a:rPr kumimoji="0" lang="ja-JP" altLang="en-US" sz="1000" b="1" kern="0" dirty="0" smtClean="0">
                <a:solidFill>
                  <a:sysClr val="windowText" lastClr="000000"/>
                </a:solidFill>
              </a:rPr>
              <a:t>地域間格差の評価指標</a:t>
            </a:r>
            <a:r>
              <a:rPr kumimoji="0" lang="ja-JP" altLang="en-US" sz="1000" kern="0" dirty="0" smtClean="0">
                <a:solidFill>
                  <a:sysClr val="windowText" lastClr="000000"/>
                </a:solidFill>
              </a:rPr>
              <a:t>としてのみならず、技術的</a:t>
            </a:r>
            <a:r>
              <a:rPr kumimoji="0" lang="ja-JP" altLang="en-US" sz="1000" b="1" kern="0" dirty="0" smtClean="0">
                <a:solidFill>
                  <a:sysClr val="windowText" lastClr="000000"/>
                </a:solidFill>
              </a:rPr>
              <a:t>助言を実際に行う際の基本データ</a:t>
            </a:r>
            <a:r>
              <a:rPr kumimoji="0" lang="ja-JP" altLang="en-US" sz="1000" kern="0" dirty="0" smtClean="0">
                <a:solidFill>
                  <a:sysClr val="windowText" lastClr="000000"/>
                </a:solidFill>
              </a:rPr>
              <a:t>であり、各自治体が自律的に改善に取り組むための基礎情報となる。</a:t>
            </a:r>
            <a:r>
              <a:rPr kumimoji="0" lang="ja-JP" altLang="en-US" sz="1000" b="1" kern="0" dirty="0" smtClean="0">
                <a:solidFill>
                  <a:sysClr val="windowText" lastClr="000000"/>
                </a:solidFill>
              </a:rPr>
              <a:t>研修会のカリキュラム</a:t>
            </a:r>
            <a:r>
              <a:rPr kumimoji="0" lang="ja-JP" altLang="en-US" sz="1000" kern="0" dirty="0" smtClean="0">
                <a:solidFill>
                  <a:sysClr val="windowText" lastClr="000000"/>
                </a:solidFill>
              </a:rPr>
              <a:t>、</a:t>
            </a:r>
            <a:r>
              <a:rPr kumimoji="0" lang="en-US" altLang="ja-JP" sz="1000" kern="0" dirty="0" smtClean="0">
                <a:solidFill>
                  <a:sysClr val="windowText" lastClr="000000"/>
                </a:solidFill>
              </a:rPr>
              <a:t>e</a:t>
            </a:r>
            <a:r>
              <a:rPr kumimoji="0" lang="ja-JP" altLang="en-US" sz="1000" kern="0" dirty="0" smtClean="0">
                <a:solidFill>
                  <a:sysClr val="windowText" lastClr="000000"/>
                </a:solidFill>
              </a:rPr>
              <a:t>ラーニングにおける</a:t>
            </a:r>
            <a:r>
              <a:rPr kumimoji="0" lang="ja-JP" altLang="en-US" sz="1000" b="1" kern="0" dirty="0" smtClean="0">
                <a:solidFill>
                  <a:sysClr val="windowText" lastClr="000000"/>
                </a:solidFill>
              </a:rPr>
              <a:t>全国テストの出題の基礎</a:t>
            </a:r>
            <a:r>
              <a:rPr kumimoji="0" lang="ja-JP" altLang="en-US" sz="1000" kern="0" dirty="0" smtClean="0">
                <a:solidFill>
                  <a:sysClr val="windowText" lastClr="000000"/>
                </a:solidFill>
              </a:rPr>
              <a:t>にもなり、本事業全体を貫く、「中核業務」である。</a:t>
            </a:r>
            <a:endParaRPr kumimoji="0" lang="en-US" altLang="ja-JP" sz="1000" kern="0" dirty="0" smtClean="0">
              <a:solidFill>
                <a:sysClr val="windowText" lastClr="000000"/>
              </a:solidFill>
            </a:endParaRPr>
          </a:p>
        </p:txBody>
      </p:sp>
      <p:sp>
        <p:nvSpPr>
          <p:cNvPr id="3149" name="正方形/長方形 3148"/>
          <p:cNvSpPr/>
          <p:nvPr/>
        </p:nvSpPr>
        <p:spPr bwMode="auto">
          <a:xfrm>
            <a:off x="4514752" y="2848876"/>
            <a:ext cx="4427968" cy="949398"/>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indent="-228600">
              <a:spcBef>
                <a:spcPct val="50000"/>
              </a:spcBef>
              <a:buFont typeface="Wingdings" pitchFamily="2" charset="2"/>
              <a:buChar char="u"/>
              <a:defRPr/>
            </a:pPr>
            <a:endParaRPr kumimoji="0" lang="ja-JP" altLang="en-US" sz="1000" kern="0" dirty="0" smtClean="0">
              <a:solidFill>
                <a:sysClr val="windowText" lastClr="000000"/>
              </a:solidFill>
              <a:latin typeface="Arial" charset="0"/>
              <a:ea typeface="ＭＳ Ｐゴシック" charset="-128"/>
              <a:cs typeface="Arial" charset="0"/>
            </a:endParaRPr>
          </a:p>
        </p:txBody>
      </p:sp>
      <p:sp>
        <p:nvSpPr>
          <p:cNvPr id="3150" name="テキスト ボックス 3149"/>
          <p:cNvSpPr txBox="1"/>
          <p:nvPr/>
        </p:nvSpPr>
        <p:spPr>
          <a:xfrm>
            <a:off x="4658768" y="2884880"/>
            <a:ext cx="4239544" cy="923330"/>
          </a:xfrm>
          <a:prstGeom prst="rect">
            <a:avLst/>
          </a:prstGeom>
          <a:noFill/>
        </p:spPr>
        <p:txBody>
          <a:bodyPr wrap="square" rtlCol="0">
            <a:spAutoFit/>
          </a:bodyPr>
          <a:lstStyle/>
          <a:p>
            <a:pPr marL="228600" indent="-228600" fontAlgn="auto">
              <a:spcBef>
                <a:spcPts val="0"/>
              </a:spcBef>
              <a:spcAft>
                <a:spcPts val="0"/>
              </a:spcAft>
              <a:buFont typeface="Wingdings" pitchFamily="2" charset="2"/>
              <a:buChar char="u"/>
              <a:defRPr/>
            </a:pPr>
            <a:r>
              <a:rPr kumimoji="0" lang="ja-JP" altLang="en-US" sz="1400" b="1" u="sng" kern="0" dirty="0" smtClean="0">
                <a:solidFill>
                  <a:sysClr val="windowText" lastClr="000000"/>
                </a:solidFill>
                <a:latin typeface="メイリオ" pitchFamily="50" charset="-128"/>
                <a:ea typeface="メイリオ" pitchFamily="50" charset="-128"/>
                <a:cs typeface="メイリオ" pitchFamily="50" charset="-128"/>
              </a:rPr>
              <a:t>ピンポイントの助言で具体的解決を支援</a:t>
            </a:r>
            <a:r>
              <a:rPr kumimoji="0" lang="ja-JP" altLang="en-US" sz="1400" b="1" kern="0" dirty="0" smtClean="0">
                <a:solidFill>
                  <a:sysClr val="windowText" lastClr="000000"/>
                </a:solidFill>
                <a:latin typeface="メイリオ" pitchFamily="50" charset="-128"/>
                <a:ea typeface="メイリオ" pitchFamily="50" charset="-128"/>
                <a:cs typeface="メイリオ" pitchFamily="50" charset="-128"/>
              </a:rPr>
              <a:t> </a:t>
            </a:r>
            <a:r>
              <a:rPr kumimoji="0" lang="ja-JP" altLang="en-US" sz="1000" kern="0" dirty="0" smtClean="0">
                <a:solidFill>
                  <a:sysClr val="windowText" lastClr="000000"/>
                </a:solidFill>
              </a:rPr>
              <a:t>：技術的助言では、具体的な課題を抱えている自治体に対し</a:t>
            </a:r>
            <a:r>
              <a:rPr kumimoji="0" lang="ja-JP" altLang="en-US" sz="1000" b="1" kern="0" dirty="0" smtClean="0">
                <a:solidFill>
                  <a:sysClr val="windowText" lastClr="000000"/>
                </a:solidFill>
              </a:rPr>
              <a:t>、集中的に関与</a:t>
            </a:r>
            <a:r>
              <a:rPr kumimoji="0" lang="ja-JP" altLang="en-US" sz="1000" kern="0" dirty="0" smtClean="0">
                <a:solidFill>
                  <a:sysClr val="windowText" lastClr="000000"/>
                </a:solidFill>
              </a:rPr>
              <a:t>するため、自治体の</a:t>
            </a:r>
            <a:r>
              <a:rPr kumimoji="0" lang="ja-JP" altLang="en-US" sz="1000" b="1" kern="0" dirty="0" smtClean="0">
                <a:solidFill>
                  <a:sysClr val="windowText" lastClr="000000"/>
                </a:solidFill>
              </a:rPr>
              <a:t>個別の事情や問題に対して丁寧な対応</a:t>
            </a:r>
            <a:r>
              <a:rPr kumimoji="0" lang="ja-JP" altLang="en-US" sz="1000" kern="0" dirty="0" smtClean="0">
                <a:solidFill>
                  <a:sysClr val="windowText" lastClr="000000"/>
                </a:solidFill>
              </a:rPr>
              <a:t>が可能。また、周辺自治体の傍聴を推奨することで周辺自治体の課題解決の契機になることも期待できる。</a:t>
            </a:r>
            <a:endParaRPr kumimoji="0" lang="en-US" altLang="ja-JP" sz="1000" kern="0" dirty="0" smtClean="0">
              <a:solidFill>
                <a:sysClr val="windowText" lastClr="000000"/>
              </a:solidFill>
            </a:endParaRPr>
          </a:p>
        </p:txBody>
      </p:sp>
      <p:sp>
        <p:nvSpPr>
          <p:cNvPr id="3151" name="テキスト ボックス 12"/>
          <p:cNvSpPr txBox="1"/>
          <p:nvPr/>
        </p:nvSpPr>
        <p:spPr>
          <a:xfrm>
            <a:off x="3201922" y="322344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ja-JP" altLang="en-US" sz="1400" b="1" kern="0" spc="5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rPr>
              <a:t>技術的助言</a:t>
            </a:r>
            <a:endParaRPr lang="ja-JP" altLang="en-US" sz="1400" b="1" kern="0" spc="5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endParaRPr>
          </a:p>
        </p:txBody>
      </p:sp>
      <p:sp>
        <p:nvSpPr>
          <p:cNvPr id="3155" name="正方形/長方形 3154"/>
          <p:cNvSpPr/>
          <p:nvPr/>
        </p:nvSpPr>
        <p:spPr bwMode="auto">
          <a:xfrm>
            <a:off x="4514752" y="4082271"/>
            <a:ext cx="4427968" cy="1006127"/>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indent="-228600">
              <a:spcBef>
                <a:spcPct val="50000"/>
              </a:spcBef>
              <a:buFont typeface="Wingdings" pitchFamily="2" charset="2"/>
              <a:buChar char="u"/>
              <a:defRPr/>
            </a:pPr>
            <a:endParaRPr kumimoji="0" lang="ja-JP" altLang="en-US" sz="1000" kern="0" dirty="0" smtClean="0">
              <a:solidFill>
                <a:sysClr val="windowText" lastClr="000000"/>
              </a:solidFill>
              <a:latin typeface="Arial" charset="0"/>
              <a:ea typeface="ＭＳ Ｐゴシック" charset="-128"/>
              <a:cs typeface="Arial" charset="0"/>
            </a:endParaRPr>
          </a:p>
        </p:txBody>
      </p:sp>
      <p:sp>
        <p:nvSpPr>
          <p:cNvPr id="3156" name="テキスト ボックス 3155"/>
          <p:cNvSpPr txBox="1"/>
          <p:nvPr/>
        </p:nvSpPr>
        <p:spPr>
          <a:xfrm>
            <a:off x="4658768" y="4118276"/>
            <a:ext cx="4239544" cy="923330"/>
          </a:xfrm>
          <a:prstGeom prst="rect">
            <a:avLst/>
          </a:prstGeom>
          <a:noFill/>
        </p:spPr>
        <p:txBody>
          <a:bodyPr wrap="square" rtlCol="0">
            <a:spAutoFit/>
          </a:bodyPr>
          <a:lstStyle/>
          <a:p>
            <a:pPr marL="228600" indent="-228600" fontAlgn="auto">
              <a:spcBef>
                <a:spcPts val="0"/>
              </a:spcBef>
              <a:spcAft>
                <a:spcPts val="0"/>
              </a:spcAft>
              <a:buFont typeface="Wingdings" pitchFamily="2" charset="2"/>
              <a:buChar char="u"/>
              <a:defRPr/>
            </a:pPr>
            <a:r>
              <a:rPr kumimoji="0" lang="ja-JP" altLang="en-US" sz="1400" b="1" u="sng" kern="0" dirty="0" smtClean="0">
                <a:solidFill>
                  <a:sysClr val="windowText" lastClr="000000"/>
                </a:solidFill>
                <a:latin typeface="メイリオ" pitchFamily="50" charset="-128"/>
                <a:ea typeface="メイリオ" pitchFamily="50" charset="-128"/>
                <a:cs typeface="メイリオ" pitchFamily="50" charset="-128"/>
              </a:rPr>
              <a:t>全国の調査員の底上げ</a:t>
            </a:r>
            <a:r>
              <a:rPr kumimoji="0" lang="ja-JP" altLang="en-US" sz="1400" b="1" kern="0" dirty="0" smtClean="0">
                <a:solidFill>
                  <a:sysClr val="windowText" lastClr="000000"/>
                </a:solidFill>
                <a:latin typeface="メイリオ" pitchFamily="50" charset="-128"/>
                <a:ea typeface="メイリオ" pitchFamily="50" charset="-128"/>
                <a:cs typeface="メイリオ" pitchFamily="50" charset="-128"/>
              </a:rPr>
              <a:t> </a:t>
            </a:r>
            <a:r>
              <a:rPr kumimoji="0" lang="ja-JP" altLang="en-US" sz="1000" kern="0" dirty="0" smtClean="0">
                <a:solidFill>
                  <a:sysClr val="windowText" lastClr="000000"/>
                </a:solidFill>
              </a:rPr>
              <a:t>：</a:t>
            </a:r>
            <a:r>
              <a:rPr kumimoji="0" lang="en-US" altLang="ja-JP" sz="1000" kern="0" dirty="0" smtClean="0">
                <a:solidFill>
                  <a:sysClr val="windowText" lastClr="000000"/>
                </a:solidFill>
              </a:rPr>
              <a:t>e</a:t>
            </a:r>
            <a:r>
              <a:rPr kumimoji="0" lang="ja-JP" altLang="en-US" sz="1000" kern="0" dirty="0" smtClean="0">
                <a:solidFill>
                  <a:sysClr val="windowText" lastClr="000000"/>
                </a:solidFill>
              </a:rPr>
              <a:t>ラーニングシステムは、集中的な研修に参加できない調査員でも、比較的簡易な方法でトレーニングに参加可能。また、認定調査を管理する自治体側にとっては、研修準備の負荷やコストを軽減し、また全国一斉に行われる「全国テスト」を通じて、課題発見のための基礎情報を得ることができる。</a:t>
            </a:r>
            <a:endParaRPr kumimoji="0" lang="en-US" altLang="ja-JP" sz="1000" kern="0" dirty="0" smtClean="0">
              <a:solidFill>
                <a:sysClr val="windowText" lastClr="000000"/>
              </a:solidFill>
            </a:endParaRPr>
          </a:p>
        </p:txBody>
      </p:sp>
      <p:sp>
        <p:nvSpPr>
          <p:cNvPr id="3157" name="テキスト ボックス 19"/>
          <p:cNvSpPr txBox="1"/>
          <p:nvPr/>
        </p:nvSpPr>
        <p:spPr>
          <a:xfrm>
            <a:off x="2936776" y="4119437"/>
            <a:ext cx="1800200"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ja-JP" altLang="en-US" sz="1100" b="1" kern="0" spc="5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rPr>
              <a:t>認定調査員研修システム</a:t>
            </a:r>
            <a:r>
              <a:rPr lang="en-US" altLang="ja-JP" sz="1100" b="1" kern="0" spc="5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rPr>
              <a:t/>
            </a:r>
            <a:br>
              <a:rPr lang="en-US" altLang="ja-JP" sz="1100" b="1" kern="0" spc="5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rPr>
            </a:br>
            <a:r>
              <a:rPr lang="en-US" altLang="ja-JP" sz="1100" b="1" kern="0" spc="5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rPr>
              <a:t>【e</a:t>
            </a:r>
            <a:r>
              <a:rPr lang="ja-JP" altLang="en-US" sz="1100" b="1" kern="0" spc="5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rPr>
              <a:t>ラーニング</a:t>
            </a:r>
            <a:r>
              <a:rPr lang="en-US" altLang="ja-JP" sz="1100" b="1" kern="0" spc="5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rPr>
              <a:t>】</a:t>
            </a:r>
            <a:endParaRPr lang="ja-JP" altLang="en-US" sz="1100" b="1" kern="0" spc="5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endParaRPr>
          </a:p>
        </p:txBody>
      </p:sp>
      <p:sp>
        <p:nvSpPr>
          <p:cNvPr id="3158" name="テキスト ボックス 3157"/>
          <p:cNvSpPr txBox="1"/>
          <p:nvPr/>
        </p:nvSpPr>
        <p:spPr>
          <a:xfrm>
            <a:off x="2036676" y="5275536"/>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ja-JP" b="1" kern="0" spc="50" dirty="0" smtClean="0">
                <a:ln w="11430"/>
                <a:solidFill>
                  <a:srgbClr val="E3560E">
                    <a:lumMod val="60000"/>
                    <a:lumOff val="40000"/>
                  </a:srgbClr>
                </a:solidFill>
                <a:effectLst>
                  <a:outerShdw blurRad="76200" dist="50800" dir="5400000" algn="tl" rotWithShape="0">
                    <a:srgbClr val="000000">
                      <a:alpha val="65000"/>
                    </a:srgbClr>
                  </a:outerShdw>
                </a:effectLst>
              </a:rPr>
              <a:t>3</a:t>
            </a:r>
            <a:r>
              <a:rPr lang="ja-JP" altLang="en-US" b="1" kern="0" spc="50" dirty="0" smtClean="0">
                <a:ln w="11430"/>
                <a:solidFill>
                  <a:srgbClr val="E3560E">
                    <a:lumMod val="60000"/>
                    <a:lumOff val="40000"/>
                  </a:srgbClr>
                </a:solidFill>
                <a:effectLst>
                  <a:outerShdw blurRad="76200" dist="50800" dir="5400000" algn="tl" rotWithShape="0">
                    <a:srgbClr val="000000">
                      <a:alpha val="65000"/>
                    </a:srgbClr>
                  </a:outerShdw>
                </a:effectLst>
              </a:rPr>
              <a:t>～</a:t>
            </a:r>
            <a:r>
              <a:rPr lang="en-US" altLang="ja-JP" b="1" kern="0" spc="50" dirty="0" smtClean="0">
                <a:ln w="11430"/>
                <a:solidFill>
                  <a:srgbClr val="E3560E">
                    <a:lumMod val="60000"/>
                    <a:lumOff val="40000"/>
                  </a:srgbClr>
                </a:solidFill>
                <a:effectLst>
                  <a:outerShdw blurRad="76200" dist="50800" dir="5400000" algn="tl" rotWithShape="0">
                    <a:srgbClr val="000000">
                      <a:alpha val="65000"/>
                    </a:srgbClr>
                  </a:outerShdw>
                </a:effectLst>
              </a:rPr>
              <a:t>4</a:t>
            </a:r>
            <a:r>
              <a:rPr lang="ja-JP" altLang="en-US" b="1" kern="0" spc="50" dirty="0" smtClean="0">
                <a:ln w="11430"/>
                <a:solidFill>
                  <a:srgbClr val="E3560E">
                    <a:lumMod val="60000"/>
                    <a:lumOff val="40000"/>
                  </a:srgbClr>
                </a:solidFill>
                <a:effectLst>
                  <a:outerShdw blurRad="76200" dist="50800" dir="5400000" algn="tl" rotWithShape="0">
                    <a:srgbClr val="000000">
                      <a:alpha val="65000"/>
                    </a:srgbClr>
                  </a:outerShdw>
                </a:effectLst>
              </a:rPr>
              <a:t>万人</a:t>
            </a:r>
            <a:endParaRPr lang="ja-JP" altLang="en-US" b="1" kern="0" spc="50" dirty="0">
              <a:ln w="11430"/>
              <a:solidFill>
                <a:srgbClr val="E3560E">
                  <a:lumMod val="60000"/>
                  <a:lumOff val="40000"/>
                </a:srgbClr>
              </a:solidFill>
              <a:effectLst>
                <a:outerShdw blurRad="76200" dist="50800" dir="5400000" algn="tl" rotWithShape="0">
                  <a:srgbClr val="000000">
                    <a:alpha val="65000"/>
                  </a:srgbClr>
                </a:outerShdw>
              </a:effectLst>
            </a:endParaRPr>
          </a:p>
        </p:txBody>
      </p:sp>
      <p:sp>
        <p:nvSpPr>
          <p:cNvPr id="3160" name="テキスト ボックス 3159"/>
          <p:cNvSpPr txBox="1"/>
          <p:nvPr/>
        </p:nvSpPr>
        <p:spPr>
          <a:xfrm>
            <a:off x="668524" y="3482408"/>
            <a:ext cx="15121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ja-JP" b="1" kern="0" spc="50" dirty="0" smtClean="0">
                <a:ln w="11430"/>
                <a:solidFill>
                  <a:srgbClr val="E3560E">
                    <a:lumMod val="60000"/>
                    <a:lumOff val="40000"/>
                  </a:srgbClr>
                </a:solidFill>
                <a:effectLst>
                  <a:outerShdw blurRad="76200" dist="50800" dir="5400000" algn="tl" rotWithShape="0">
                    <a:srgbClr val="000000">
                      <a:alpha val="65000"/>
                    </a:srgbClr>
                  </a:outerShdw>
                </a:effectLst>
              </a:rPr>
              <a:t>47</a:t>
            </a:r>
            <a:r>
              <a:rPr lang="ja-JP" altLang="en-US" b="1" kern="0" spc="50" dirty="0" smtClean="0">
                <a:ln w="11430"/>
                <a:solidFill>
                  <a:srgbClr val="E3560E">
                    <a:lumMod val="60000"/>
                    <a:lumOff val="40000"/>
                  </a:srgbClr>
                </a:solidFill>
                <a:effectLst>
                  <a:outerShdw blurRad="76200" dist="50800" dir="5400000" algn="tl" rotWithShape="0">
                    <a:srgbClr val="000000">
                      <a:alpha val="65000"/>
                    </a:srgbClr>
                  </a:outerShdw>
                </a:effectLst>
              </a:rPr>
              <a:t>自治体</a:t>
            </a:r>
            <a:r>
              <a:rPr lang="en-US" altLang="ja-JP" b="1" kern="0" spc="50" dirty="0" smtClean="0">
                <a:ln w="11430"/>
                <a:solidFill>
                  <a:srgbClr val="E3560E">
                    <a:lumMod val="60000"/>
                    <a:lumOff val="40000"/>
                  </a:srgbClr>
                </a:solidFill>
                <a:effectLst>
                  <a:outerShdw blurRad="76200" dist="50800" dir="5400000" algn="tl" rotWithShape="0">
                    <a:srgbClr val="000000">
                      <a:alpha val="65000"/>
                    </a:srgbClr>
                  </a:outerShdw>
                </a:effectLst>
              </a:rPr>
              <a:t/>
            </a:r>
            <a:br>
              <a:rPr lang="en-US" altLang="ja-JP" b="1" kern="0" spc="50" dirty="0" smtClean="0">
                <a:ln w="11430"/>
                <a:solidFill>
                  <a:srgbClr val="E3560E">
                    <a:lumMod val="60000"/>
                    <a:lumOff val="40000"/>
                  </a:srgbClr>
                </a:solidFill>
                <a:effectLst>
                  <a:outerShdw blurRad="76200" dist="50800" dir="5400000" algn="tl" rotWithShape="0">
                    <a:srgbClr val="000000">
                      <a:alpha val="65000"/>
                    </a:srgbClr>
                  </a:outerShdw>
                </a:effectLst>
              </a:rPr>
            </a:br>
            <a:r>
              <a:rPr lang="en-US" altLang="ja-JP" sz="14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a:t>
            </a:r>
            <a:r>
              <a:rPr lang="ja-JP" altLang="en-US" sz="14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周辺自治体</a:t>
            </a:r>
            <a:endParaRPr lang="ja-JP" altLang="en-US" b="1" kern="0" spc="50" dirty="0">
              <a:ln w="11430"/>
              <a:solidFill>
                <a:srgbClr val="E3560E">
                  <a:lumMod val="60000"/>
                  <a:lumOff val="40000"/>
                </a:srgbClr>
              </a:solidFill>
              <a:effectLst>
                <a:outerShdw blurRad="76200" dist="50800" dir="5400000" algn="tl" rotWithShape="0">
                  <a:srgbClr val="000000">
                    <a:alpha val="65000"/>
                  </a:srgbClr>
                </a:outerShdw>
              </a:effectLst>
            </a:endParaRPr>
          </a:p>
        </p:txBody>
      </p:sp>
      <p:sp>
        <p:nvSpPr>
          <p:cNvPr id="1440" name="Rectangle 2"/>
          <p:cNvSpPr txBox="1">
            <a:spLocks noChangeArrowheads="1"/>
          </p:cNvSpPr>
          <p:nvPr/>
        </p:nvSpPr>
        <p:spPr>
          <a:xfrm>
            <a:off x="-13162" y="57484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t/>
            </a:r>
            <a:br>
              <a:rPr lang="en-US" altLang="ja-JP" sz="2800" dirty="0" smtClean="0"/>
            </a:br>
            <a:r>
              <a:rPr lang="ja-JP" altLang="en-US" sz="2800" dirty="0" smtClean="0"/>
              <a:t>平成</a:t>
            </a:r>
            <a:r>
              <a:rPr lang="en-US" altLang="ja-JP" sz="2800" dirty="0" smtClean="0"/>
              <a:t>29</a:t>
            </a:r>
            <a:r>
              <a:rPr lang="ja-JP" altLang="en-US" sz="2800" dirty="0" smtClean="0"/>
              <a:t>年度要介護認定適正化事業の全体像</a:t>
            </a:r>
          </a:p>
        </p:txBody>
      </p:sp>
      <p:sp>
        <p:nvSpPr>
          <p:cNvPr id="2" name="スライド番号プレースホルダー 1"/>
          <p:cNvSpPr>
            <a:spLocks noGrp="1"/>
          </p:cNvSpPr>
          <p:nvPr>
            <p:ph type="sldNum" sz="quarter" idx="12"/>
          </p:nvPr>
        </p:nvSpPr>
        <p:spPr/>
        <p:txBody>
          <a:bodyPr/>
          <a:lstStyle/>
          <a:p>
            <a:fld id="{90E8A2C1-5C53-409F-99F5-CC491E185626}" type="slidenum">
              <a:rPr kumimoji="1" lang="ja-JP" altLang="en-US" smtClean="0"/>
              <a:t>7</a:t>
            </a:fld>
            <a:endParaRPr kumimoji="1" lang="ja-JP" altLang="en-US"/>
          </a:p>
        </p:txBody>
      </p:sp>
      <p:sp>
        <p:nvSpPr>
          <p:cNvPr id="1442" name="サブタイトル 2"/>
          <p:cNvSpPr txBox="1">
            <a:spLocks/>
          </p:cNvSpPr>
          <p:nvPr/>
        </p:nvSpPr>
        <p:spPr>
          <a:xfrm>
            <a:off x="2039302" y="6150541"/>
            <a:ext cx="6718311" cy="3297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buNone/>
            </a:pPr>
            <a:r>
              <a:rPr lang="ja-JP" altLang="en-US" sz="1200" dirty="0" smtClean="0"/>
              <a:t>出典）平成</a:t>
            </a:r>
            <a:r>
              <a:rPr lang="en-US" altLang="ja-JP" sz="1200" dirty="0" smtClean="0"/>
              <a:t>29</a:t>
            </a:r>
            <a:r>
              <a:rPr lang="ja-JP" altLang="en-US" sz="1200" dirty="0" smtClean="0"/>
              <a:t>年度調査指導員養成研修</a:t>
            </a:r>
            <a:endParaRPr lang="ja-JP" altLang="en-US" sz="1200" dirty="0"/>
          </a:p>
        </p:txBody>
      </p:sp>
      <p:sp>
        <p:nvSpPr>
          <p:cNvPr id="4" name="円/楕円 3"/>
          <p:cNvSpPr/>
          <p:nvPr/>
        </p:nvSpPr>
        <p:spPr>
          <a:xfrm>
            <a:off x="2987824" y="2996952"/>
            <a:ext cx="1872208" cy="748792"/>
          </a:xfrm>
          <a:prstGeom prst="ellipse">
            <a:avLst/>
          </a:prstGeom>
          <a:noFill/>
          <a:ln>
            <a:solidFill>
              <a:srgbClr val="9C3FA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61504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a:solidFill>
            <a:srgbClr val="DEBDFF"/>
          </a:solidFill>
        </p:spPr>
        <p:txBody>
          <a:bodyPr/>
          <a:lstStyle/>
          <a:p>
            <a:pPr eaLnBrk="1" hangingPunct="1"/>
            <a:r>
              <a:rPr lang="ja-JP" altLang="en-US" sz="3600" dirty="0" smtClean="0"/>
              <a:t>技術的助言事業の効果</a:t>
            </a:r>
          </a:p>
        </p:txBody>
      </p:sp>
      <p:grpSp>
        <p:nvGrpSpPr>
          <p:cNvPr id="131" name="グループ化 95"/>
          <p:cNvGrpSpPr/>
          <p:nvPr/>
        </p:nvGrpSpPr>
        <p:grpSpPr>
          <a:xfrm>
            <a:off x="420916" y="3359770"/>
            <a:ext cx="2675863" cy="2562059"/>
            <a:chOff x="3053534" y="4828"/>
            <a:chExt cx="2509767" cy="1341874"/>
          </a:xfrm>
          <a:solidFill>
            <a:srgbClr val="E3560E">
              <a:lumMod val="20000"/>
              <a:lumOff val="80000"/>
            </a:srgbClr>
          </a:solidFill>
          <a:scene3d>
            <a:camera prst="orthographicFront"/>
            <a:lightRig rig="flat" dir="t"/>
          </a:scene3d>
        </p:grpSpPr>
        <p:sp>
          <p:nvSpPr>
            <p:cNvPr id="132" name="正方形/長方形 131"/>
            <p:cNvSpPr/>
            <p:nvPr/>
          </p:nvSpPr>
          <p:spPr>
            <a:xfrm>
              <a:off x="305353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33" name="正方形/長方形 132"/>
            <p:cNvSpPr/>
            <p:nvPr/>
          </p:nvSpPr>
          <p:spPr>
            <a:xfrm>
              <a:off x="305353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◆都道府県◆</a:t>
              </a:r>
              <a:endParaRPr kumimoji="1" lang="en-US" altLang="ja-JP"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・審査会傍聴の機会の創出</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・要介護認定適正化のノウハウの共有</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・都道府県内のより多くの市町村の要介護認定業務に係る情報の収集機会</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84138" marR="0" lvl="0" indent="-84138" algn="l" defTabSz="533400" eaLnBrk="1" fontAlgn="auto" latinLnBrk="0" hangingPunct="1">
                <a:lnSpc>
                  <a:spcPct val="90000"/>
                </a:lnSpc>
                <a:spcBef>
                  <a:spcPct val="0"/>
                </a:spcBef>
                <a:spcAft>
                  <a:spcPct val="35000"/>
                </a:spcAft>
                <a:buClrTx/>
                <a:buSzTx/>
                <a:buFontTx/>
                <a:buNone/>
                <a:tabLst/>
                <a:defRPr/>
              </a:pPr>
              <a:endParaRPr kumimoji="1" lang="en-US" altLang="ja-JP" sz="12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0" marR="0" lvl="0" indent="0" algn="l" defTabSz="533400" eaLnBrk="1" fontAlgn="auto" latinLnBrk="0" hangingPunct="1">
                <a:lnSpc>
                  <a:spcPct val="90000"/>
                </a:lnSpc>
                <a:spcBef>
                  <a:spcPct val="0"/>
                </a:spcBef>
                <a:spcAft>
                  <a:spcPct val="35000"/>
                </a:spcAft>
                <a:buClrTx/>
                <a:buSzTx/>
                <a:buFontTx/>
                <a:buNone/>
                <a:tabLst/>
                <a:defRPr/>
              </a:pPr>
              <a:endParaRPr kumimoji="1" lang="en-US" altLang="ja-JP" sz="11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4" name="グループ化 98"/>
          <p:cNvGrpSpPr/>
          <p:nvPr/>
        </p:nvGrpSpPr>
        <p:grpSpPr>
          <a:xfrm>
            <a:off x="420916" y="6030137"/>
            <a:ext cx="2675863" cy="697229"/>
            <a:chOff x="3053534" y="1685699"/>
            <a:chExt cx="2509767" cy="537147"/>
          </a:xfrm>
          <a:solidFill>
            <a:srgbClr val="E3560E">
              <a:lumMod val="20000"/>
              <a:lumOff val="80000"/>
            </a:srgbClr>
          </a:solidFill>
          <a:scene3d>
            <a:camera prst="orthographicFront"/>
            <a:lightRig rig="flat" dir="t"/>
          </a:scene3d>
        </p:grpSpPr>
        <p:sp>
          <p:nvSpPr>
            <p:cNvPr id="135" name="正方形/長方形 134"/>
            <p:cNvSpPr/>
            <p:nvPr/>
          </p:nvSpPr>
          <p:spPr>
            <a:xfrm>
              <a:off x="305353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36" name="正方形/長方形 135"/>
            <p:cNvSpPr/>
            <p:nvPr/>
          </p:nvSpPr>
          <p:spPr>
            <a:xfrm>
              <a:off x="305353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地域での適正化の取組みを推進するための機会とノウハウの獲得</a:t>
              </a:r>
              <a:endParaRPr kumimoji="1" lang="en-US" altLang="ja-JP"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7" name="グループ化 101"/>
          <p:cNvGrpSpPr/>
          <p:nvPr/>
        </p:nvGrpSpPr>
        <p:grpSpPr>
          <a:xfrm>
            <a:off x="3252792" y="3359770"/>
            <a:ext cx="2675863" cy="2562059"/>
            <a:chOff x="5996194" y="4828"/>
            <a:chExt cx="2509767" cy="1341874"/>
          </a:xfrm>
          <a:scene3d>
            <a:camera prst="orthographicFront"/>
            <a:lightRig rig="flat" dir="t"/>
          </a:scene3d>
        </p:grpSpPr>
        <p:sp>
          <p:nvSpPr>
            <p:cNvPr id="138" name="正方形/長方形 137"/>
            <p:cNvSpPr/>
            <p:nvPr/>
          </p:nvSpPr>
          <p:spPr>
            <a:xfrm>
              <a:off x="5996194" y="4828"/>
              <a:ext cx="2509767" cy="1341874"/>
            </a:xfrm>
            <a:prstGeom prst="rect">
              <a:avLst/>
            </a:prstGeom>
            <a:solidFill>
              <a:srgbClr val="E3560E">
                <a:lumMod val="20000"/>
                <a:lumOff val="8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39" name="正方形/長方形 138"/>
            <p:cNvSpPr/>
            <p:nvPr/>
          </p:nvSpPr>
          <p:spPr>
            <a:xfrm>
              <a:off x="5996194" y="4828"/>
              <a:ext cx="2509767" cy="1341874"/>
            </a:xfrm>
            <a:prstGeom prst="rect">
              <a:avLst/>
            </a:prstGeom>
            <a:no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認定調査員</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事務局◆</a:t>
              </a:r>
              <a:endParaRPr kumimoji="1" lang="en-US" altLang="ja-JP"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・調査選択・</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特記事項の</a:t>
              </a:r>
              <a:r>
                <a:rPr lang="ja-JP" altLang="en-US" sz="1600" noProof="0" dirty="0" smtClean="0">
                  <a:solidFill>
                    <a:sysClr val="windowText" lastClr="000000"/>
                  </a:solidFill>
                  <a:latin typeface="HG丸ｺﾞｼｯｸM-PRO"/>
                  <a:ea typeface="HG丸ｺﾞｼｯｸM-PRO"/>
                  <a:cs typeface="Arial"/>
                </a:rPr>
                <a:t>第三者による課題抽出・</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改善</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への助言</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判定方法の確認</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の改善</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方法</a:t>
              </a:r>
              <a:r>
                <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審査会委員への説明方法</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に関する助言</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40" name="グループ化 104"/>
          <p:cNvGrpSpPr/>
          <p:nvPr/>
        </p:nvGrpSpPr>
        <p:grpSpPr>
          <a:xfrm>
            <a:off x="6039437" y="3359770"/>
            <a:ext cx="2675863" cy="2562059"/>
            <a:chOff x="5996194" y="4828"/>
            <a:chExt cx="2509767" cy="1341874"/>
          </a:xfrm>
          <a:solidFill>
            <a:srgbClr val="E3560E">
              <a:lumMod val="20000"/>
              <a:lumOff val="80000"/>
            </a:srgbClr>
          </a:solidFill>
          <a:scene3d>
            <a:camera prst="orthographicFront"/>
            <a:lightRig rig="flat" dir="t"/>
          </a:scene3d>
        </p:grpSpPr>
        <p:sp>
          <p:nvSpPr>
            <p:cNvPr id="141" name="正方形/長方形 140"/>
            <p:cNvSpPr/>
            <p:nvPr/>
          </p:nvSpPr>
          <p:spPr>
            <a:xfrm>
              <a:off x="599619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42" name="正方形/長方形 141"/>
            <p:cNvSpPr/>
            <p:nvPr/>
          </p:nvSpPr>
          <p:spPr>
            <a:xfrm>
              <a:off x="599619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lang="ja-JP" altLang="en-US" sz="1400" b="1" dirty="0" smtClean="0">
                  <a:solidFill>
                    <a:sysClr val="windowText" lastClr="000000"/>
                  </a:solidFill>
                  <a:latin typeface="HG丸ｺﾞｼｯｸM-PRO"/>
                  <a:ea typeface="HG丸ｺﾞｼｯｸM-PRO"/>
                  <a:cs typeface="Arial"/>
                </a:rPr>
                <a:t>傍聴</a:t>
              </a:r>
              <a:r>
                <a:rPr kumimoji="0" lang="ja-JP" altLang="en-US"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する他市町村への</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効果◆</a:t>
              </a:r>
              <a:endPar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で</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の取り組み状況の把握</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から</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のノウハウの吸収</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・自身の自治体における認定適正化専門員からの助言の活用</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・適正化に取組み始める機会の創出</a:t>
              </a:r>
              <a:endPar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3" name="グループ化 107"/>
          <p:cNvGrpSpPr/>
          <p:nvPr/>
        </p:nvGrpSpPr>
        <p:grpSpPr>
          <a:xfrm>
            <a:off x="3239919" y="6030137"/>
            <a:ext cx="5497683" cy="697229"/>
            <a:chOff x="5996194" y="1685699"/>
            <a:chExt cx="2509767" cy="537147"/>
          </a:xfrm>
          <a:solidFill>
            <a:srgbClr val="E3560E">
              <a:lumMod val="20000"/>
              <a:lumOff val="80000"/>
            </a:srgbClr>
          </a:solidFill>
          <a:scene3d>
            <a:camera prst="orthographicFront"/>
            <a:lightRig rig="flat" dir="t"/>
          </a:scene3d>
        </p:grpSpPr>
        <p:sp>
          <p:nvSpPr>
            <p:cNvPr id="144" name="正方形/長方形 143"/>
            <p:cNvSpPr/>
            <p:nvPr/>
          </p:nvSpPr>
          <p:spPr>
            <a:xfrm>
              <a:off x="599619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45" name="正方形/長方形 144"/>
            <p:cNvSpPr/>
            <p:nvPr/>
          </p:nvSpPr>
          <p:spPr>
            <a:xfrm>
              <a:off x="599619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具体的な改善点の明示と解決策をセットにした助言</a:t>
              </a:r>
              <a:endParaRPr kumimoji="1" lang="ja-JP" altLang="en-US" sz="16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6" name="グループ化 21"/>
          <p:cNvGrpSpPr>
            <a:grpSpLocks/>
          </p:cNvGrpSpPr>
          <p:nvPr/>
        </p:nvGrpSpPr>
        <p:grpSpPr bwMode="auto">
          <a:xfrm>
            <a:off x="1796720" y="1370407"/>
            <a:ext cx="4879851" cy="1836816"/>
            <a:chOff x="2612740" y="2024844"/>
            <a:chExt cx="4069373" cy="1340691"/>
          </a:xfrm>
        </p:grpSpPr>
        <p:sp>
          <p:nvSpPr>
            <p:cNvPr id="147" name="円/楕円 146"/>
            <p:cNvSpPr/>
            <p:nvPr/>
          </p:nvSpPr>
          <p:spPr bwMode="auto">
            <a:xfrm>
              <a:off x="3820364" y="2024844"/>
              <a:ext cx="1610932" cy="431519"/>
            </a:xfrm>
            <a:prstGeom prst="ellipse">
              <a:avLst/>
            </a:prstGeom>
            <a:solidFill>
              <a:srgbClr val="FFCCCC"/>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厚生労働省</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8" name="円/楕円 147"/>
            <p:cNvSpPr/>
            <p:nvPr/>
          </p:nvSpPr>
          <p:spPr bwMode="auto">
            <a:xfrm>
              <a:off x="2865129" y="2889469"/>
              <a:ext cx="1295278" cy="431519"/>
            </a:xfrm>
            <a:prstGeom prst="ellipse">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都道府県</a:t>
              </a:r>
              <a:endParaRPr kumimoji="0" lang="ja-JP" altLang="en-US" sz="20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9" name="円/楕円 148"/>
            <p:cNvSpPr/>
            <p:nvPr/>
          </p:nvSpPr>
          <p:spPr bwMode="auto">
            <a:xfrm>
              <a:off x="5204884" y="2889468"/>
              <a:ext cx="1477229" cy="431519"/>
            </a:xfrm>
            <a:prstGeom prst="ellipse">
              <a:avLst/>
            </a:prstGeom>
            <a:solidFill>
              <a:srgbClr val="73AAC0">
                <a:lumMod val="40000"/>
                <a:lumOff val="6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参加</a:t>
              </a: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市町村</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cxnSp>
          <p:nvCxnSpPr>
            <p:cNvPr id="150" name="直線矢印コネクタ 149"/>
            <p:cNvCxnSpPr/>
            <p:nvPr/>
          </p:nvCxnSpPr>
          <p:spPr bwMode="auto">
            <a:xfrm flipH="1">
              <a:off x="3512768" y="2428885"/>
              <a:ext cx="657163" cy="496565"/>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1" name="直線矢印コネクタ 150"/>
            <p:cNvCxnSpPr>
              <a:stCxn id="147" idx="5"/>
              <a:endCxn id="149" idx="0"/>
            </p:cNvCxnSpPr>
            <p:nvPr/>
          </p:nvCxnSpPr>
          <p:spPr bwMode="auto">
            <a:xfrm>
              <a:off x="5195381" y="2393167"/>
              <a:ext cx="748118" cy="496301"/>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2" name="直線矢印コネクタ 151"/>
            <p:cNvCxnSpPr/>
            <p:nvPr/>
          </p:nvCxnSpPr>
          <p:spPr bwMode="auto">
            <a:xfrm flipV="1">
              <a:off x="3054023" y="2276585"/>
              <a:ext cx="927013" cy="712324"/>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3" name="直線矢印コネクタ 152"/>
            <p:cNvCxnSpPr>
              <a:stCxn id="149" idx="7"/>
              <a:endCxn id="147" idx="6"/>
            </p:cNvCxnSpPr>
            <p:nvPr/>
          </p:nvCxnSpPr>
          <p:spPr bwMode="auto">
            <a:xfrm flipH="1" flipV="1">
              <a:off x="5431296" y="2240603"/>
              <a:ext cx="1034481" cy="71206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4" name="直線矢印コネクタ 153"/>
            <p:cNvCxnSpPr/>
            <p:nvPr/>
          </p:nvCxnSpPr>
          <p:spPr bwMode="auto">
            <a:xfrm flipH="1">
              <a:off x="3970718" y="2988644"/>
              <a:ext cx="1434494"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5" name="直線矢印コネクタ 154"/>
            <p:cNvCxnSpPr>
              <a:stCxn id="148" idx="6"/>
              <a:endCxn id="149" idx="2"/>
            </p:cNvCxnSpPr>
            <p:nvPr/>
          </p:nvCxnSpPr>
          <p:spPr bwMode="auto">
            <a:xfrm>
              <a:off x="4160406" y="3105228"/>
              <a:ext cx="1044477"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sp>
          <p:nvSpPr>
            <p:cNvPr id="156" name="テキスト ボックス 155"/>
            <p:cNvSpPr txBox="1"/>
            <p:nvPr/>
          </p:nvSpPr>
          <p:spPr>
            <a:xfrm>
              <a:off x="2612740" y="2277093"/>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都道府県内の情報提供</a:t>
              </a:r>
            </a:p>
          </p:txBody>
        </p:sp>
        <p:sp>
          <p:nvSpPr>
            <p:cNvPr id="157" name="テキスト ボックス 156"/>
            <p:cNvSpPr txBox="1"/>
            <p:nvPr/>
          </p:nvSpPr>
          <p:spPr>
            <a:xfrm>
              <a:off x="3720711" y="2475401"/>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適正化</a:t>
              </a: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の</a:t>
              </a:r>
              <a: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
              </a:r>
              <a:b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b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ノウハウ</a:t>
              </a: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伝達</a:t>
              </a:r>
            </a:p>
          </p:txBody>
        </p:sp>
        <p:sp>
          <p:nvSpPr>
            <p:cNvPr id="158" name="テキスト ボックス 157"/>
            <p:cNvSpPr txBox="1"/>
            <p:nvPr/>
          </p:nvSpPr>
          <p:spPr>
            <a:xfrm>
              <a:off x="5601721" y="2240604"/>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現場の実態を伝達</a:t>
              </a:r>
            </a:p>
          </p:txBody>
        </p:sp>
        <p:sp>
          <p:nvSpPr>
            <p:cNvPr id="159" name="テキスト ボックス 158"/>
            <p:cNvSpPr txBox="1"/>
            <p:nvPr/>
          </p:nvSpPr>
          <p:spPr>
            <a:xfrm>
              <a:off x="4625500" y="2478574"/>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改善点と改善策を助言</a:t>
              </a:r>
            </a:p>
          </p:txBody>
        </p:sp>
        <p:sp>
          <p:nvSpPr>
            <p:cNvPr id="160" name="テキスト ボックス 159"/>
            <p:cNvSpPr txBox="1"/>
            <p:nvPr/>
          </p:nvSpPr>
          <p:spPr>
            <a:xfrm>
              <a:off x="4175898" y="3140889"/>
              <a:ext cx="971459" cy="22464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連携</a:t>
              </a: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の強化</a:t>
              </a:r>
            </a:p>
          </p:txBody>
        </p:sp>
      </p:grpSp>
      <p:sp>
        <p:nvSpPr>
          <p:cNvPr id="2" name="スライド番号プレースホルダー 1"/>
          <p:cNvSpPr>
            <a:spLocks noGrp="1"/>
          </p:cNvSpPr>
          <p:nvPr>
            <p:ph type="sldNum" sz="quarter" idx="12"/>
          </p:nvPr>
        </p:nvSpPr>
        <p:spPr/>
        <p:txBody>
          <a:bodyPr/>
          <a:lstStyle/>
          <a:p>
            <a:pPr>
              <a:defRPr/>
            </a:pPr>
            <a:fld id="{2FE8CD3E-86AA-4423-A62C-CFF429732B92}" type="slidenum">
              <a:rPr lang="en-US" altLang="ja-JP" smtClean="0">
                <a:solidFill>
                  <a:srgbClr val="000000"/>
                </a:solidFill>
                <a:latin typeface="Verdana" pitchFamily="34" charset="0"/>
                <a:ea typeface="ＭＳ Ｐゴシック" charset="-128"/>
              </a:rPr>
              <a:pPr>
                <a:defRPr/>
              </a:pPr>
              <a:t>8</a:t>
            </a:fld>
            <a:endParaRPr lang="en-US" altLang="ja-JP">
              <a:solidFill>
                <a:srgbClr val="000000"/>
              </a:solidFill>
              <a:latin typeface="Verdana" pitchFamily="34" charset="0"/>
              <a:ea typeface="ＭＳ Ｐゴシック" charset="-128"/>
            </a:endParaRPr>
          </a:p>
        </p:txBody>
      </p:sp>
      <p:sp>
        <p:nvSpPr>
          <p:cNvPr id="34" name="サブタイトル 2"/>
          <p:cNvSpPr txBox="1">
            <a:spLocks/>
          </p:cNvSpPr>
          <p:nvPr/>
        </p:nvSpPr>
        <p:spPr>
          <a:xfrm>
            <a:off x="2279259" y="6577499"/>
            <a:ext cx="6718311" cy="3297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buNone/>
            </a:pPr>
            <a:r>
              <a:rPr lang="ja-JP" altLang="en-US" sz="1200" dirty="0" smtClean="0"/>
              <a:t>出典）平成</a:t>
            </a:r>
            <a:r>
              <a:rPr lang="en-US" altLang="ja-JP" sz="1200" dirty="0" smtClean="0"/>
              <a:t>29</a:t>
            </a:r>
            <a:r>
              <a:rPr lang="ja-JP" altLang="en-US" sz="1200" dirty="0" smtClean="0"/>
              <a:t>年度調査指導員養成研修</a:t>
            </a:r>
            <a:endParaRPr lang="ja-JP" altLang="en-US" sz="1200" dirty="0"/>
          </a:p>
        </p:txBody>
      </p:sp>
    </p:spTree>
    <p:extLst>
      <p:ext uri="{BB962C8B-B14F-4D97-AF65-F5344CB8AC3E}">
        <p14:creationId xmlns:p14="http://schemas.microsoft.com/office/powerpoint/2010/main" val="535379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70" y="0"/>
            <a:ext cx="9119529" cy="1340768"/>
          </a:xfrm>
          <a:solidFill>
            <a:schemeClr val="bg1"/>
          </a:solidFill>
        </p:spPr>
        <p:txBody>
          <a:bodyPr>
            <a:normAutofit/>
          </a:bodyPr>
          <a:lstStyle/>
          <a:p>
            <a:r>
              <a:rPr lang="ja-JP" altLang="en-US" sz="3600" dirty="0" smtClean="0"/>
              <a:t>調査</a:t>
            </a:r>
            <a:r>
              <a:rPr lang="ja-JP" altLang="en-US" sz="3600" dirty="0"/>
              <a:t>項目データ「評価</a:t>
            </a:r>
            <a:r>
              <a:rPr lang="ja-JP" altLang="en-US" sz="3600" dirty="0" smtClean="0"/>
              <a:t>指標」</a:t>
            </a:r>
            <a:r>
              <a:rPr lang="en-US" altLang="ja-JP" sz="3600" dirty="0" smtClean="0"/>
              <a:t/>
            </a:r>
            <a:br>
              <a:rPr lang="en-US" altLang="ja-JP" sz="3600" dirty="0" smtClean="0"/>
            </a:br>
            <a:r>
              <a:rPr lang="ja-JP" altLang="en-US" sz="3600" dirty="0"/>
              <a:t>　</a:t>
            </a:r>
            <a:r>
              <a:rPr lang="ja-JP" altLang="en-US" sz="3600" dirty="0" smtClean="0"/>
              <a:t>　</a:t>
            </a:r>
            <a:r>
              <a:rPr kumimoji="1" lang="ja-JP" altLang="en-US" sz="2800" dirty="0" smtClean="0"/>
              <a:t>必須点検　５項目の選定理由</a:t>
            </a:r>
            <a:endParaRPr kumimoji="1" lang="ja-JP" altLang="en-US" sz="2800" dirty="0"/>
          </a:p>
        </p:txBody>
      </p:sp>
      <p:sp>
        <p:nvSpPr>
          <p:cNvPr id="4" name="スライド番号プレースホルダー 3"/>
          <p:cNvSpPr>
            <a:spLocks noGrp="1"/>
          </p:cNvSpPr>
          <p:nvPr>
            <p:ph type="sldNum" sz="quarter" idx="12"/>
          </p:nvPr>
        </p:nvSpPr>
        <p:spPr/>
        <p:txBody>
          <a:bodyPr/>
          <a:lstStyle/>
          <a:p>
            <a:fld id="{2BBB5E19-F10A-4C2F-BF6F-11C513378A2E}" type="slidenum">
              <a:rPr lang="en-US" smtClean="0">
                <a:solidFill>
                  <a:srgbClr val="292934"/>
                </a:solidFill>
              </a:rPr>
              <a:pPr/>
              <a:t>9</a:t>
            </a:fld>
            <a:endParaRPr lang="en-US">
              <a:solidFill>
                <a:srgbClr val="292934"/>
              </a:solidFill>
            </a:endParaRP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335"/>
          <a:stretch/>
        </p:blipFill>
        <p:spPr bwMode="auto">
          <a:xfrm>
            <a:off x="251520" y="1442151"/>
            <a:ext cx="8892480" cy="541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524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3274</TotalTime>
  <Words>938</Words>
  <Application>Microsoft Office PowerPoint</Application>
  <PresentationFormat>画面に合わせる (4:3)</PresentationFormat>
  <Paragraphs>213</Paragraphs>
  <Slides>20</Slides>
  <Notes>20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PowerPoint プレゼンテーション</vt:lpstr>
      <vt:lpstr>大阪府泉南市</vt:lpstr>
      <vt:lpstr>PowerPoint プレゼンテーション</vt:lpstr>
      <vt:lpstr>PowerPoint プレゼンテーション</vt:lpstr>
      <vt:lpstr>泉南市の要介護認定者数・要介護認定率の推移</vt:lpstr>
      <vt:lpstr>阪南市泉南市岬町介護認定審査会</vt:lpstr>
      <vt:lpstr> 　要介護認定適正化事業について </vt:lpstr>
      <vt:lpstr>技術的助言事業の効果</vt:lpstr>
      <vt:lpstr>調査項目データ「評価指標」 　　必須点検　５項目の選定理由</vt:lpstr>
      <vt:lpstr> 技術的助言 １.基本調査と特記事項の記載 </vt:lpstr>
      <vt:lpstr> 技術的助言 ２.一次判定の修正・確定 </vt:lpstr>
      <vt:lpstr> 技術的助言 ３．二次判定 </vt:lpstr>
      <vt:lpstr>助言を受け、取り組んでいること</vt:lpstr>
      <vt:lpstr>PowerPoint プレゼンテーション</vt:lpstr>
      <vt:lpstr>審査委員へは審査会時に手渡しして説明</vt:lpstr>
      <vt:lpstr>審査会月別認定率の変化 H29年4月‐12月　・　H30年1月‐3月の比較</vt:lpstr>
      <vt:lpstr>申請区分別割合の変化 H29年4月‐12月・H30年1月‐3月の比較</vt:lpstr>
      <vt:lpstr>認定調査の直営・委託割合（H29年度）</vt:lpstr>
      <vt:lpstr>今後の課題</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tashiro1898</cp:lastModifiedBy>
  <cp:revision>144</cp:revision>
  <cp:lastPrinted>2018-07-06T02:53:32Z</cp:lastPrinted>
  <dcterms:created xsi:type="dcterms:W3CDTF">2018-04-17T00:39:15Z</dcterms:created>
  <dcterms:modified xsi:type="dcterms:W3CDTF">2018-07-11T05:04:46Z</dcterms:modified>
</cp:coreProperties>
</file>