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13" r:id="rId4"/>
    <p:sldMasterId id="2147484123" r:id="rId5"/>
    <p:sldMasterId id="2147484137" r:id="rId6"/>
  </p:sldMasterIdLst>
  <p:notesMasterIdLst>
    <p:notesMasterId r:id="rId35"/>
  </p:notesMasterIdLst>
  <p:handoutMasterIdLst>
    <p:handoutMasterId r:id="rId36"/>
  </p:handoutMasterIdLst>
  <p:sldIdLst>
    <p:sldId id="704" r:id="rId7"/>
    <p:sldId id="697" r:id="rId8"/>
    <p:sldId id="698" r:id="rId9"/>
    <p:sldId id="699" r:id="rId10"/>
    <p:sldId id="700" r:id="rId11"/>
    <p:sldId id="701" r:id="rId12"/>
    <p:sldId id="702" r:id="rId13"/>
    <p:sldId id="703" r:id="rId14"/>
    <p:sldId id="705" r:id="rId15"/>
    <p:sldId id="639" r:id="rId16"/>
    <p:sldId id="640" r:id="rId17"/>
    <p:sldId id="638" r:id="rId18"/>
    <p:sldId id="675" r:id="rId19"/>
    <p:sldId id="608" r:id="rId20"/>
    <p:sldId id="610" r:id="rId21"/>
    <p:sldId id="611" r:id="rId22"/>
    <p:sldId id="673" r:id="rId23"/>
    <p:sldId id="676" r:id="rId24"/>
    <p:sldId id="618" r:id="rId25"/>
    <p:sldId id="620" r:id="rId26"/>
    <p:sldId id="621" r:id="rId27"/>
    <p:sldId id="622" r:id="rId28"/>
    <p:sldId id="623" r:id="rId29"/>
    <p:sldId id="680" r:id="rId30"/>
    <p:sldId id="696" r:id="rId31"/>
    <p:sldId id="631" r:id="rId32"/>
    <p:sldId id="632" r:id="rId33"/>
    <p:sldId id="636" r:id="rId34"/>
  </p:sldIdLst>
  <p:sldSz cx="9144000" cy="6858000" type="screen4x3"/>
  <p:notesSz cx="6807200" cy="9939338"/>
  <p:embeddedFontLst>
    <p:embeddedFont>
      <p:font typeface="Verdana" panose="020B0604030504040204" pitchFamily="34" charset="0"/>
      <p:regular r:id="rId37"/>
      <p:bold r:id="rId38"/>
      <p:italic r:id="rId39"/>
      <p:boldItalic r:id="rId40"/>
    </p:embeddedFont>
    <p:embeddedFont>
      <p:font typeface="HGP創英角ｺﾞｼｯｸUB" panose="020B0900000000000000" pitchFamily="50" charset="-128"/>
      <p:regular r:id="rId41"/>
    </p:embeddedFont>
    <p:embeddedFont>
      <p:font typeface="Calibri" panose="020F0502020204030204" pitchFamily="34" charset="0"/>
      <p:regular r:id="rId42"/>
      <p:bold r:id="rId43"/>
      <p:italic r:id="rId44"/>
      <p:boldItalic r:id="rId45"/>
    </p:embeddedFont>
  </p:embeddedFont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FFC2C2"/>
    <a:srgbClr val="66FFFF"/>
    <a:srgbClr val="008000"/>
    <a:srgbClr val="FF00FF"/>
    <a:srgbClr val="1DCAE1"/>
    <a:srgbClr val="FF9900"/>
    <a:srgbClr val="816105"/>
    <a:srgbClr val="FFCCCC"/>
    <a:srgbClr val="70A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49728" autoAdjust="0"/>
    <p:restoredTop sz="96583" autoAdjust="0"/>
  </p:normalViewPr>
  <p:slideViewPr>
    <p:cSldViewPr snapToGrid="0">
      <p:cViewPr>
        <p:scale>
          <a:sx n="80" d="100"/>
          <a:sy n="80" d="100"/>
        </p:scale>
        <p:origin x="-852" y="-72"/>
      </p:cViewPr>
      <p:guideLst>
        <p:guide orient="horz" pos="2160"/>
        <p:guide pos="2880"/>
      </p:guideLst>
    </p:cSldViewPr>
  </p:slideViewPr>
  <p:outlineViewPr>
    <p:cViewPr>
      <p:scale>
        <a:sx n="33" d="100"/>
        <a:sy n="33" d="100"/>
      </p:scale>
      <p:origin x="0" y="20202"/>
    </p:cViewPr>
  </p:outlineViewPr>
  <p:notesTextViewPr>
    <p:cViewPr>
      <p:scale>
        <a:sx n="100" d="100"/>
        <a:sy n="100" d="100"/>
      </p:scale>
      <p:origin x="0" y="0"/>
    </p:cViewPr>
  </p:notesTextViewPr>
  <p:sorterViewPr>
    <p:cViewPr>
      <p:scale>
        <a:sx n="66" d="100"/>
        <a:sy n="66" d="100"/>
      </p:scale>
      <p:origin x="0" y="3900"/>
    </p:cViewPr>
  </p:sorterViewPr>
  <p:notesViewPr>
    <p:cSldViewPr snapToGrid="0">
      <p:cViewPr varScale="1">
        <p:scale>
          <a:sx n="51" d="100"/>
          <a:sy n="51" d="100"/>
        </p:scale>
        <p:origin x="-2958"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2.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50263" cy="496888"/>
          </a:xfrm>
          <a:prstGeom prst="rect">
            <a:avLst/>
          </a:prstGeom>
        </p:spPr>
        <p:txBody>
          <a:bodyPr vert="horz" lIns="91415" tIns="45707" rIns="91415" bIns="45707"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55349" y="0"/>
            <a:ext cx="2950263" cy="496888"/>
          </a:xfrm>
          <a:prstGeom prst="rect">
            <a:avLst/>
          </a:prstGeom>
        </p:spPr>
        <p:txBody>
          <a:bodyPr vert="horz" lIns="91415" tIns="45707" rIns="91415" bIns="45707" rtlCol="0"/>
          <a:lstStyle>
            <a:lvl1pPr algn="r">
              <a:defRPr sz="1200">
                <a:latin typeface="Arial" charset="0"/>
              </a:defRPr>
            </a:lvl1pPr>
          </a:lstStyle>
          <a:p>
            <a:pPr>
              <a:defRPr/>
            </a:pPr>
            <a:endParaRPr lang="ja-JP" altLang="en-US"/>
          </a:p>
        </p:txBody>
      </p:sp>
      <p:sp>
        <p:nvSpPr>
          <p:cNvPr id="4" name="フッター プレースホルダ 3"/>
          <p:cNvSpPr>
            <a:spLocks noGrp="1"/>
          </p:cNvSpPr>
          <p:nvPr>
            <p:ph type="ftr" sz="quarter" idx="2"/>
          </p:nvPr>
        </p:nvSpPr>
        <p:spPr>
          <a:xfrm>
            <a:off x="1" y="9440865"/>
            <a:ext cx="2950263" cy="496887"/>
          </a:xfrm>
          <a:prstGeom prst="rect">
            <a:avLst/>
          </a:prstGeom>
        </p:spPr>
        <p:txBody>
          <a:bodyPr vert="horz" lIns="91415" tIns="45707" rIns="91415" bIns="45707"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5349" y="9440865"/>
            <a:ext cx="2950263" cy="496887"/>
          </a:xfrm>
          <a:prstGeom prst="rect">
            <a:avLst/>
          </a:prstGeom>
        </p:spPr>
        <p:txBody>
          <a:bodyPr vert="horz" lIns="91415" tIns="45707" rIns="91415" bIns="45707" rtlCol="0" anchor="b"/>
          <a:lstStyle>
            <a:lvl1pPr algn="r">
              <a:defRPr sz="1200">
                <a:latin typeface="Arial" charset="0"/>
              </a:defRPr>
            </a:lvl1pPr>
          </a:lstStyle>
          <a:p>
            <a:pPr>
              <a:defRPr/>
            </a:pPr>
            <a:fld id="{615EFA91-7093-448C-A7D3-921A61A75C22}" type="slidenum">
              <a:rPr lang="ja-JP" altLang="en-US"/>
              <a:pPr>
                <a:defRPr/>
              </a:pPr>
              <a:t>‹#›</a:t>
            </a:fld>
            <a:endParaRPr lang="ja-JP" altLang="en-US"/>
          </a:p>
        </p:txBody>
      </p:sp>
    </p:spTree>
    <p:extLst>
      <p:ext uri="{BB962C8B-B14F-4D97-AF65-F5344CB8AC3E}">
        <p14:creationId xmlns:p14="http://schemas.microsoft.com/office/powerpoint/2010/main" val="288345145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06" tIns="45703" rIns="91406" bIns="45703" rtlCol="0"/>
          <a:lstStyle>
            <a:lvl1pPr algn="l">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5349" y="0"/>
            <a:ext cx="2950263" cy="496888"/>
          </a:xfrm>
          <a:prstGeom prst="rect">
            <a:avLst/>
          </a:prstGeom>
        </p:spPr>
        <p:txBody>
          <a:bodyPr vert="horz" lIns="91406" tIns="45703" rIns="91406" bIns="45703" rtlCol="0"/>
          <a:lstStyle>
            <a:lvl1pPr algn="r">
              <a:defRPr sz="1200">
                <a:latin typeface="Arial" charset="0"/>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06" tIns="45703" rIns="91406" bIns="45703" rtlCol="0" anchor="ctr"/>
          <a:lstStyle/>
          <a:p>
            <a:pPr lvl="0"/>
            <a:endParaRPr lang="ja-JP" altLang="en-US" noProof="0"/>
          </a:p>
        </p:txBody>
      </p:sp>
      <p:sp>
        <p:nvSpPr>
          <p:cNvPr id="5" name="ノート プレースホルダー 4"/>
          <p:cNvSpPr>
            <a:spLocks noGrp="1"/>
          </p:cNvSpPr>
          <p:nvPr>
            <p:ph type="body" sz="quarter" idx="3"/>
          </p:nvPr>
        </p:nvSpPr>
        <p:spPr>
          <a:xfrm>
            <a:off x="681200" y="4721226"/>
            <a:ext cx="5444806" cy="4471988"/>
          </a:xfrm>
          <a:prstGeom prst="rect">
            <a:avLst/>
          </a:prstGeom>
        </p:spPr>
        <p:txBody>
          <a:bodyPr vert="horz" lIns="91406" tIns="45703" rIns="91406" bIns="4570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865"/>
            <a:ext cx="2950263" cy="496887"/>
          </a:xfrm>
          <a:prstGeom prst="rect">
            <a:avLst/>
          </a:prstGeom>
        </p:spPr>
        <p:txBody>
          <a:bodyPr vert="horz" lIns="91406" tIns="45703" rIns="91406" bIns="45703" rtlCol="0" anchor="b"/>
          <a:lstStyle>
            <a:lvl1pPr algn="l">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5349" y="9440865"/>
            <a:ext cx="2950263" cy="496887"/>
          </a:xfrm>
          <a:prstGeom prst="rect">
            <a:avLst/>
          </a:prstGeom>
        </p:spPr>
        <p:txBody>
          <a:bodyPr vert="horz" lIns="91406" tIns="45703" rIns="91406" bIns="45703" rtlCol="0" anchor="b"/>
          <a:lstStyle>
            <a:lvl1pPr algn="r">
              <a:defRPr sz="1200">
                <a:latin typeface="Arial" charset="0"/>
              </a:defRPr>
            </a:lvl1pPr>
          </a:lstStyle>
          <a:p>
            <a:pPr>
              <a:defRPr/>
            </a:pPr>
            <a:fld id="{9E5339D0-AEB5-4332-81A1-26AF208D506F}" type="slidenum">
              <a:rPr lang="ja-JP" altLang="en-US"/>
              <a:pPr>
                <a:defRPr/>
              </a:pPr>
              <a:t>‹#›</a:t>
            </a:fld>
            <a:endParaRPr lang="ja-JP" altLang="en-US"/>
          </a:p>
        </p:txBody>
      </p:sp>
    </p:spTree>
    <p:extLst>
      <p:ext uri="{BB962C8B-B14F-4D97-AF65-F5344CB8AC3E}">
        <p14:creationId xmlns:p14="http://schemas.microsoft.com/office/powerpoint/2010/main" val="171050609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spect="1" noChangeArrowheads="1" noTextEdit="1"/>
          </p:cNvSpPr>
          <p:nvPr>
            <p:ph type="sldImg"/>
          </p:nvPr>
        </p:nvSpPr>
        <p:spPr>
          <a:xfrm>
            <a:off x="920750" y="746125"/>
            <a:ext cx="4967288" cy="3725863"/>
          </a:xfrm>
          <a:ln/>
        </p:spPr>
      </p:sp>
      <p:sp>
        <p:nvSpPr>
          <p:cNvPr id="4608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Rot="1" noChangeAspect="1" noChangeArrowheads="1" noTextEdit="1"/>
          </p:cNvSpPr>
          <p:nvPr>
            <p:ph type="sldImg"/>
          </p:nvPr>
        </p:nvSpPr>
        <p:spPr>
          <a:xfrm>
            <a:off x="920750" y="746125"/>
            <a:ext cx="4967288" cy="3725863"/>
          </a:xfrm>
          <a:ln/>
        </p:spPr>
      </p:sp>
      <p:sp>
        <p:nvSpPr>
          <p:cNvPr id="4915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55838" y="9440646"/>
            <a:ext cx="2949787" cy="496967"/>
          </a:xfrm>
          <a:prstGeom prst="rect">
            <a:avLst/>
          </a:prstGeom>
          <a:noFill/>
          <a:ln w="9525">
            <a:noFill/>
            <a:miter lim="800000"/>
            <a:headEnd/>
            <a:tailEnd/>
          </a:ln>
        </p:spPr>
        <p:txBody>
          <a:bodyPr anchor="b"/>
          <a:lstStyle/>
          <a:p>
            <a:pPr algn="r"/>
            <a:fld id="{8AD5422C-BBC3-436A-A8B7-EC547EA6FCBF}" type="slidenum">
              <a:rPr kumimoji="0" lang="ja-JP" altLang="en-US" sz="1200">
                <a:solidFill>
                  <a:prstClr val="black"/>
                </a:solidFill>
                <a:latin typeface="ＭＳ Ｐ明朝" pitchFamily="18" charset="-128"/>
                <a:ea typeface="ＭＳ Ｐ明朝" pitchFamily="18" charset="-128"/>
              </a:rPr>
              <a:pPr algn="r"/>
              <a:t>15</a:t>
            </a:fld>
            <a:endParaRPr kumimoji="0" lang="en-US" altLang="ja-JP" sz="1200">
              <a:solidFill>
                <a:prstClr val="black"/>
              </a:solidFill>
              <a:latin typeface="ＭＳ Ｐ明朝" pitchFamily="18" charset="-128"/>
              <a:ea typeface="ＭＳ Ｐ明朝" pitchFamily="18" charset="-128"/>
            </a:endParaRPr>
          </a:p>
        </p:txBody>
      </p:sp>
      <p:sp>
        <p:nvSpPr>
          <p:cNvPr id="51203" name="Rectangle 2"/>
          <p:cNvSpPr>
            <a:spLocks noGrp="1" noRot="1" noChangeAspect="1" noChangeArrowheads="1" noTextEdit="1"/>
          </p:cNvSpPr>
          <p:nvPr>
            <p:ph type="sldImg"/>
          </p:nvPr>
        </p:nvSpPr>
        <p:spPr>
          <a:xfrm>
            <a:off x="920750" y="746125"/>
            <a:ext cx="4968875" cy="3725863"/>
          </a:xfrm>
          <a:ln/>
        </p:spPr>
      </p:sp>
      <p:sp>
        <p:nvSpPr>
          <p:cNvPr id="51204"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Rot="1" noChangeAspect="1" noChangeArrowheads="1" noTextEdit="1"/>
          </p:cNvSpPr>
          <p:nvPr>
            <p:ph type="sldImg"/>
          </p:nvPr>
        </p:nvSpPr>
        <p:spPr>
          <a:xfrm>
            <a:off x="920750" y="746125"/>
            <a:ext cx="4967288" cy="3725863"/>
          </a:xfrm>
          <a:ln/>
        </p:spPr>
      </p:sp>
      <p:sp>
        <p:nvSpPr>
          <p:cNvPr id="5222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Rot="1" noChangeAspect="1" noChangeArrowheads="1" noTextEdit="1"/>
          </p:cNvSpPr>
          <p:nvPr>
            <p:ph type="sldImg"/>
          </p:nvPr>
        </p:nvSpPr>
        <p:spPr>
          <a:xfrm>
            <a:off x="920750" y="746125"/>
            <a:ext cx="4967288" cy="3725863"/>
          </a:xfrm>
          <a:ln/>
        </p:spPr>
      </p:sp>
      <p:sp>
        <p:nvSpPr>
          <p:cNvPr id="5325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xfrm>
            <a:off x="920750" y="746125"/>
            <a:ext cx="4967288" cy="3725863"/>
          </a:xfrm>
          <a:ln/>
        </p:spPr>
      </p:sp>
      <p:sp>
        <p:nvSpPr>
          <p:cNvPr id="5939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20750" y="746125"/>
            <a:ext cx="4967288" cy="3725863"/>
          </a:xfrm>
          <a:ln/>
        </p:spPr>
      </p:sp>
      <p:sp>
        <p:nvSpPr>
          <p:cNvPr id="4301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Rot="1" noChangeAspect="1" noChangeArrowheads="1" noTextEdit="1"/>
          </p:cNvSpPr>
          <p:nvPr>
            <p:ph type="sldImg"/>
          </p:nvPr>
        </p:nvSpPr>
        <p:spPr>
          <a:xfrm>
            <a:off x="920750" y="746125"/>
            <a:ext cx="4967288" cy="3725863"/>
          </a:xfrm>
          <a:ln/>
        </p:spPr>
      </p:sp>
      <p:sp>
        <p:nvSpPr>
          <p:cNvPr id="61444"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Rot="1" noChangeAspect="1" noChangeArrowheads="1" noTextEdit="1"/>
          </p:cNvSpPr>
          <p:nvPr>
            <p:ph type="sldImg"/>
          </p:nvPr>
        </p:nvSpPr>
        <p:spPr>
          <a:xfrm>
            <a:off x="920750" y="746125"/>
            <a:ext cx="4967288" cy="3725863"/>
          </a:xfrm>
          <a:ln/>
        </p:spPr>
      </p:sp>
      <p:sp>
        <p:nvSpPr>
          <p:cNvPr id="6246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7"/>
          <p:cNvSpPr txBox="1">
            <a:spLocks noGrp="1" noChangeArrowheads="1"/>
          </p:cNvSpPr>
          <p:nvPr/>
        </p:nvSpPr>
        <p:spPr bwMode="auto">
          <a:xfrm>
            <a:off x="3855838" y="9440646"/>
            <a:ext cx="2949787" cy="496967"/>
          </a:xfrm>
          <a:prstGeom prst="rect">
            <a:avLst/>
          </a:prstGeom>
          <a:noFill/>
          <a:ln w="9525">
            <a:noFill/>
            <a:miter lim="800000"/>
            <a:headEnd/>
            <a:tailEnd/>
          </a:ln>
        </p:spPr>
        <p:txBody>
          <a:bodyPr anchor="b"/>
          <a:lstStyle/>
          <a:p>
            <a:pPr algn="r"/>
            <a:fld id="{302F78C7-0510-4FBD-9637-50F1F463C82F}" type="slidenum">
              <a:rPr kumimoji="0" lang="en-US" altLang="ja-JP" sz="1200">
                <a:solidFill>
                  <a:prstClr val="black"/>
                </a:solidFill>
                <a:latin typeface="ＭＳ Ｐ明朝" pitchFamily="18" charset="-128"/>
                <a:ea typeface="ＭＳ Ｐ明朝" pitchFamily="18" charset="-128"/>
              </a:rPr>
              <a:pPr algn="r"/>
              <a:t>22</a:t>
            </a:fld>
            <a:endParaRPr kumimoji="0" lang="en-US" altLang="ja-JP" sz="1200">
              <a:solidFill>
                <a:prstClr val="black"/>
              </a:solidFill>
              <a:latin typeface="ＭＳ Ｐ明朝" pitchFamily="18" charset="-128"/>
              <a:ea typeface="ＭＳ Ｐ明朝" pitchFamily="18" charset="-128"/>
            </a:endParaRPr>
          </a:p>
        </p:txBody>
      </p:sp>
      <p:sp>
        <p:nvSpPr>
          <p:cNvPr id="63492" name="Rectangle 2"/>
          <p:cNvSpPr>
            <a:spLocks noGrp="1" noRot="1" noChangeAspect="1" noChangeArrowheads="1" noTextEdit="1"/>
          </p:cNvSpPr>
          <p:nvPr>
            <p:ph type="sldImg"/>
          </p:nvPr>
        </p:nvSpPr>
        <p:spPr>
          <a:xfrm>
            <a:off x="920750" y="746125"/>
            <a:ext cx="4968875" cy="3725863"/>
          </a:xfrm>
          <a:ln/>
        </p:spPr>
      </p:sp>
      <p:sp>
        <p:nvSpPr>
          <p:cNvPr id="63493"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7"/>
          <p:cNvSpPr txBox="1">
            <a:spLocks noGrp="1" noChangeArrowheads="1"/>
          </p:cNvSpPr>
          <p:nvPr/>
        </p:nvSpPr>
        <p:spPr bwMode="auto">
          <a:xfrm>
            <a:off x="3855838" y="9440646"/>
            <a:ext cx="2949787" cy="496967"/>
          </a:xfrm>
          <a:prstGeom prst="rect">
            <a:avLst/>
          </a:prstGeom>
          <a:noFill/>
          <a:ln w="9525">
            <a:noFill/>
            <a:miter lim="800000"/>
            <a:headEnd/>
            <a:tailEnd/>
          </a:ln>
        </p:spPr>
        <p:txBody>
          <a:bodyPr anchor="b"/>
          <a:lstStyle/>
          <a:p>
            <a:pPr algn="r"/>
            <a:fld id="{EFCE8EB6-7099-4B56-9389-3E4533CB2476}" type="slidenum">
              <a:rPr kumimoji="0" lang="en-US" altLang="ja-JP" sz="1200">
                <a:solidFill>
                  <a:prstClr val="black"/>
                </a:solidFill>
                <a:latin typeface="ＭＳ Ｐ明朝" pitchFamily="18" charset="-128"/>
                <a:ea typeface="ＭＳ Ｐ明朝" pitchFamily="18" charset="-128"/>
              </a:rPr>
              <a:pPr algn="r"/>
              <a:t>23</a:t>
            </a:fld>
            <a:endParaRPr kumimoji="0" lang="en-US" altLang="ja-JP" sz="1200">
              <a:solidFill>
                <a:prstClr val="black"/>
              </a:solidFill>
              <a:latin typeface="ＭＳ Ｐ明朝" pitchFamily="18" charset="-128"/>
              <a:ea typeface="ＭＳ Ｐ明朝" pitchFamily="18" charset="-128"/>
            </a:endParaRPr>
          </a:p>
        </p:txBody>
      </p:sp>
      <p:sp>
        <p:nvSpPr>
          <p:cNvPr id="64516" name="Rectangle 2"/>
          <p:cNvSpPr>
            <a:spLocks noGrp="1" noRot="1" noChangeAspect="1" noChangeArrowheads="1" noTextEdit="1"/>
          </p:cNvSpPr>
          <p:nvPr>
            <p:ph type="sldImg"/>
          </p:nvPr>
        </p:nvSpPr>
        <p:spPr>
          <a:xfrm>
            <a:off x="920750" y="746125"/>
            <a:ext cx="4968875" cy="3725863"/>
          </a:xfrm>
          <a:ln/>
        </p:spPr>
      </p:sp>
      <p:sp>
        <p:nvSpPr>
          <p:cNvPr id="64517"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Rot="1" noChangeAspect="1" noChangeArrowheads="1" noTextEdit="1"/>
          </p:cNvSpPr>
          <p:nvPr>
            <p:ph type="sldImg"/>
          </p:nvPr>
        </p:nvSpPr>
        <p:spPr>
          <a:xfrm>
            <a:off x="920750" y="746125"/>
            <a:ext cx="4967288" cy="3725863"/>
          </a:xfrm>
          <a:ln/>
        </p:spPr>
      </p:sp>
      <p:sp>
        <p:nvSpPr>
          <p:cNvPr id="6554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Rot="1" noChangeAspect="1" noChangeArrowheads="1" noTextEdit="1"/>
          </p:cNvSpPr>
          <p:nvPr>
            <p:ph type="sldImg"/>
          </p:nvPr>
        </p:nvSpPr>
        <p:spPr>
          <a:xfrm>
            <a:off x="920750" y="746125"/>
            <a:ext cx="4967288" cy="3725863"/>
          </a:xfrm>
          <a:ln/>
        </p:spPr>
      </p:sp>
      <p:sp>
        <p:nvSpPr>
          <p:cNvPr id="7270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Rot="1" noChangeAspect="1" noChangeArrowheads="1" noTextEdit="1"/>
          </p:cNvSpPr>
          <p:nvPr>
            <p:ph type="sldImg"/>
          </p:nvPr>
        </p:nvSpPr>
        <p:spPr>
          <a:xfrm>
            <a:off x="920750" y="746125"/>
            <a:ext cx="4967288" cy="3725863"/>
          </a:xfrm>
          <a:ln/>
        </p:spPr>
      </p:sp>
      <p:sp>
        <p:nvSpPr>
          <p:cNvPr id="73732"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Rot="1" noChangeAspect="1" noChangeArrowheads="1" noTextEdit="1"/>
          </p:cNvSpPr>
          <p:nvPr>
            <p:ph type="sldImg"/>
          </p:nvPr>
        </p:nvSpPr>
        <p:spPr>
          <a:xfrm>
            <a:off x="920750" y="746125"/>
            <a:ext cx="4967288" cy="3725863"/>
          </a:xfrm>
          <a:ln/>
        </p:spPr>
      </p:sp>
      <p:sp>
        <p:nvSpPr>
          <p:cNvPr id="77828"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xfrm>
            <a:off x="920750" y="746125"/>
            <a:ext cx="4967288" cy="3725863"/>
          </a:xfrm>
          <a:ln/>
        </p:spPr>
      </p:sp>
      <p:sp>
        <p:nvSpPr>
          <p:cNvPr id="44036"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920750" y="746125"/>
            <a:ext cx="4967288" cy="3725863"/>
          </a:xfrm>
          <a:ln/>
        </p:spPr>
      </p:sp>
      <p:sp>
        <p:nvSpPr>
          <p:cNvPr id="45059"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20750" y="746125"/>
            <a:ext cx="4967288" cy="3725863"/>
          </a:xfrm>
          <a:ln/>
        </p:spPr>
      </p:sp>
      <p:sp>
        <p:nvSpPr>
          <p:cNvPr id="51203"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20750" y="746125"/>
            <a:ext cx="4967288" cy="3725863"/>
          </a:xfrm>
          <a:ln/>
        </p:spPr>
      </p:sp>
      <p:sp>
        <p:nvSpPr>
          <p:cNvPr id="5325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7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F93886E-51AB-4DB4-8248-195547A2648F}" type="datetime1">
              <a:rPr lang="ja-JP" altLang="en-US" smtClean="0"/>
              <a:pPr>
                <a:defRPr/>
              </a:pPr>
              <a:t>2014/6/3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0EFDF8B-2AC8-415F-B7FE-D3C3C58ADC0C}"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AA44110-15DB-4A53-B3B4-B474FBC63DC1}" type="datetime1">
              <a:rPr lang="ja-JP" altLang="en-US" smtClean="0"/>
              <a:pPr>
                <a:defRPr/>
              </a:pPr>
              <a:t>2014/6/3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9A3A831-4476-41EB-AF52-C3FFED9625D0}"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9F333B3-7ADB-47C7-AD59-CC7F8924CA3E}" type="datetime1">
              <a:rPr lang="ja-JP" altLang="en-US" smtClean="0"/>
              <a:pPr>
                <a:defRPr/>
              </a:pPr>
              <a:t>2014/6/3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91D5C43-3C6C-4E9F-B369-74E8B6EE870F}"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426" y="274658"/>
            <a:ext cx="822916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3706A58-D59F-4E31-862D-9D61BB93CE2D}" type="datetime1">
              <a:rPr lang="ja-JP" altLang="en-US" smtClean="0"/>
              <a:pPr>
                <a:defRPr/>
              </a:pPr>
              <a:t>2014/6/3</a:t>
            </a:fld>
            <a:endParaRPr lang="en-US" altLang="ja-JP"/>
          </a:p>
        </p:txBody>
      </p:sp>
      <p:sp>
        <p:nvSpPr>
          <p:cNvPr id="4"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3A6C26CA-2F6A-400B-8DB6-58FE2A35CA43}"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7F9CB779-ED51-4DC9-A5EB-7BE7E440DB44}" type="datetime1">
              <a:rPr lang="ja-JP" altLang="en-US" smtClean="0">
                <a:solidFill>
                  <a:srgbClr val="000000"/>
                </a:solidFill>
              </a:rPr>
              <a:pPr>
                <a:defRPr/>
              </a:pPr>
              <a:t>2014/6/3</a:t>
            </a:fld>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E9FFAE70-67DF-4966-B6A1-BDC388E8FF11}" type="datetime1">
              <a:rPr lang="ja-JP" altLang="en-US" smtClean="0">
                <a:solidFill>
                  <a:srgbClr val="000000"/>
                </a:solidFill>
              </a:rPr>
              <a:pPr>
                <a:defRPr/>
              </a:pPr>
              <a:t>2014/6/3</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8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fld id="{B615A629-B4C7-4054-AEB6-97113AF3431E}" type="datetime1">
              <a:rPr lang="ja-JP" altLang="en-US" smtClean="0">
                <a:solidFill>
                  <a:srgbClr val="000000"/>
                </a:solidFill>
              </a:rPr>
              <a:pPr>
                <a:defRPr/>
              </a:pPr>
              <a:t>2014/6/3</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035F4E6C-6826-4854-B166-0E835AF0B960}" type="datetime1">
              <a:rPr lang="ja-JP" altLang="en-US" smtClean="0">
                <a:solidFill>
                  <a:srgbClr val="000000"/>
                </a:solidFill>
              </a:rPr>
              <a:pPr>
                <a:defRPr/>
              </a:pPr>
              <a:t>2014/6/3</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fld id="{88B22D87-BBE0-4BCF-9698-196F0CF8BE0C}" type="datetime1">
              <a:rPr lang="ja-JP" altLang="en-US" smtClean="0">
                <a:solidFill>
                  <a:srgbClr val="000000"/>
                </a:solidFill>
              </a:rPr>
              <a:pPr>
                <a:defRPr/>
              </a:pPr>
              <a:t>2014/6/3</a:t>
            </a:fld>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fld id="{1FBDFE2E-E63B-4386-A68F-A30D618E4C9A}" type="datetime1">
              <a:rPr lang="ja-JP" altLang="en-US" smtClean="0">
                <a:solidFill>
                  <a:srgbClr val="000000"/>
                </a:solidFill>
              </a:rPr>
              <a:pPr>
                <a:defRPr/>
              </a:pPr>
              <a:t>2014/6/3</a:t>
            </a:fld>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39749212-2D97-4990-8F93-21B371C7967C}" type="datetime1">
              <a:rPr lang="ja-JP" altLang="en-US" smtClean="0">
                <a:solidFill>
                  <a:srgbClr val="000000"/>
                </a:solidFill>
              </a:rPr>
              <a:pPr>
                <a:defRPr/>
              </a:pPr>
              <a:t>2014/6/3</a:t>
            </a:fld>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A1055E0-B5CA-4262-89C0-E8429D353326}" type="datetime1">
              <a:rPr lang="ja-JP" altLang="en-US" smtClean="0"/>
              <a:pPr>
                <a:defRPr/>
              </a:pPr>
              <a:t>2014/6/3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008411C-B7F6-4B40-9225-487C215E7D64}"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C0A5A22E-73D3-4E2F-82DE-AC70504492E8}" type="datetime1">
              <a:rPr lang="ja-JP" altLang="en-US" smtClean="0">
                <a:solidFill>
                  <a:srgbClr val="000000"/>
                </a:solidFill>
              </a:rPr>
              <a:pPr>
                <a:defRPr/>
              </a:pPr>
              <a:t>2014/6/3</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4D613EDF-2266-4926-A3D7-18D23F7FD512}" type="datetime1">
              <a:rPr lang="ja-JP" altLang="en-US" smtClean="0">
                <a:solidFill>
                  <a:srgbClr val="000000"/>
                </a:solidFill>
              </a:rPr>
              <a:pPr>
                <a:defRPr/>
              </a:pPr>
              <a:t>2014/6/3</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14057147-EA57-4FB4-B3B4-0DE33A5AB0F8}" type="datetime1">
              <a:rPr lang="ja-JP" altLang="en-US" smtClean="0">
                <a:solidFill>
                  <a:srgbClr val="000000"/>
                </a:solidFill>
              </a:rPr>
              <a:pPr>
                <a:defRPr/>
              </a:pPr>
              <a:t>2014/6/3</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4022"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40"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52778F6F-F8BB-4F37-AFDC-57C021625BDB}" type="datetime1">
              <a:rPr lang="ja-JP" altLang="en-US" smtClean="0">
                <a:solidFill>
                  <a:srgbClr val="000000"/>
                </a:solidFill>
              </a:rPr>
              <a:pPr>
                <a:defRPr/>
              </a:pPr>
              <a:t>2014/6/3</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04F05AB6-2E4D-4C71-866E-7EFC3D3E0AA2}" type="datetime1">
              <a:rPr lang="ja-JP" altLang="en-US" smtClean="0">
                <a:solidFill>
                  <a:srgbClr val="000000"/>
                </a:solidFill>
              </a:rPr>
              <a:pPr>
                <a:defRPr/>
              </a:pPr>
              <a:t>2014/6/3</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57"/>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46"/>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fld id="{E28629FD-B1CB-4B7F-B382-F40BD49BFA28}" type="datetime1">
              <a:rPr lang="ja-JP" altLang="en-US" smtClean="0">
                <a:solidFill>
                  <a:srgbClr val="000000"/>
                </a:solidFill>
              </a:rPr>
              <a:pPr>
                <a:defRPr/>
              </a:pPr>
              <a:t>2014/6/3</a:t>
            </a:fld>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fld id="{2EB82080-1A17-4BAF-A525-31DB1C5C4C93}" type="datetime1">
              <a:rPr lang="ja-JP" altLang="en-US" smtClean="0">
                <a:solidFill>
                  <a:srgbClr val="000000"/>
                </a:solidFill>
              </a:rPr>
              <a:pPr>
                <a:defRPr/>
              </a:pPr>
              <a:t>2014/6/3</a:t>
            </a:fld>
            <a:endParaRPr lang="en-US" altLang="ja-JP">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9DA61CE0-D15A-4524-8700-1A324398CB7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012CC5EA-2FD7-4B1E-BD47-56A4DAC8F637}" type="datetime1">
              <a:rPr lang="ja-JP" altLang="en-US" smtClean="0">
                <a:solidFill>
                  <a:srgbClr val="000000"/>
                </a:solidFill>
              </a:rPr>
              <a:pPr>
                <a:defRPr/>
              </a:pPr>
              <a:t>2014/6/3</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E814617-3678-4611-ADE1-ABBEB127B66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28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fld id="{406D18A0-DB1D-4CE2-8686-F5D26F9109FB}" type="datetime1">
              <a:rPr lang="ja-JP" altLang="en-US" smtClean="0">
                <a:solidFill>
                  <a:srgbClr val="000000"/>
                </a:solidFill>
              </a:rPr>
              <a:pPr>
                <a:defRPr/>
              </a:pPr>
              <a:t>2014/6/3</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F418D80-E615-49EB-BF6B-079E65DAF8CE}"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B8D165F6-7757-4B01-9936-88228EC1A3E6}" type="datetime1">
              <a:rPr lang="ja-JP" altLang="en-US" smtClean="0">
                <a:solidFill>
                  <a:srgbClr val="000000"/>
                </a:solidFill>
              </a:rPr>
              <a:pPr>
                <a:defRPr/>
              </a:pPr>
              <a:t>2014/6/3</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1C7779E-017D-497D-89BE-8464110EBB3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5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334D924-406F-4E30-977A-00439B5B7329}" type="datetime1">
              <a:rPr lang="ja-JP" altLang="en-US" smtClean="0"/>
              <a:pPr>
                <a:defRPr/>
              </a:pPr>
              <a:t>2014/6/3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673926B-DB81-43BF-A7BA-57C28BDFFBEE}" type="slidenum">
              <a:rPr lang="ja-JP" altLang="en-US"/>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fld id="{4BE36858-3F43-49C8-AF20-F8CA1646BDA8}" type="datetime1">
              <a:rPr lang="ja-JP" altLang="en-US" smtClean="0">
                <a:solidFill>
                  <a:srgbClr val="000000"/>
                </a:solidFill>
              </a:rPr>
              <a:pPr>
                <a:defRPr/>
              </a:pPr>
              <a:t>2014/6/3</a:t>
            </a:fld>
            <a:endParaRPr lang="en-US" altLang="ja-JP">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FAF3A3EC-2922-49EA-8D5D-52C346B8B69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fld id="{66A74C8F-BF97-4F59-9D2B-37B302A295FE}" type="datetime1">
              <a:rPr lang="ja-JP" altLang="en-US" smtClean="0">
                <a:solidFill>
                  <a:srgbClr val="000000"/>
                </a:solidFill>
              </a:rPr>
              <a:pPr>
                <a:defRPr/>
              </a:pPr>
              <a:t>2014/6/3</a:t>
            </a:fld>
            <a:endParaRPr lang="en-US" altLang="ja-JP">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1C6A0E5E-7573-4039-A4D0-3AD1FDAC5E3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8907A5FE-3EFD-491C-8206-8BF8A96EC2A1}" type="datetime1">
              <a:rPr lang="ja-JP" altLang="en-US" smtClean="0">
                <a:solidFill>
                  <a:srgbClr val="000000"/>
                </a:solidFill>
              </a:rPr>
              <a:pPr>
                <a:defRPr/>
              </a:pPr>
              <a:t>2014/6/3</a:t>
            </a:fld>
            <a:endParaRPr lang="en-US" altLang="ja-JP">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A09AF892-E980-4323-9BDD-E0617A133CFC}"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D6DCCB4C-C199-4CDC-81EE-570B8E2D1AA6}" type="datetime1">
              <a:rPr lang="ja-JP" altLang="en-US" smtClean="0">
                <a:solidFill>
                  <a:srgbClr val="000000"/>
                </a:solidFill>
              </a:rPr>
              <a:pPr>
                <a:defRPr/>
              </a:pPr>
              <a:t>2014/6/3</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EFD8865-88DD-4157-B192-5822D6F14E46}"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0"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fld id="{248C38A8-5187-40F6-A9AE-652B2A5AB912}" type="datetime1">
              <a:rPr lang="ja-JP" altLang="en-US" smtClean="0">
                <a:solidFill>
                  <a:srgbClr val="000000"/>
                </a:solidFill>
              </a:rPr>
              <a:pPr>
                <a:defRPr/>
              </a:pPr>
              <a:t>2014/6/3</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4DCC037-8EF4-4517-88E4-324356F1D76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DEF14FE8-B7A9-48F8-8781-91755BC8F585}" type="datetime1">
              <a:rPr lang="ja-JP" altLang="en-US" smtClean="0">
                <a:solidFill>
                  <a:srgbClr val="000000"/>
                </a:solidFill>
              </a:rPr>
              <a:pPr>
                <a:defRPr/>
              </a:pPr>
              <a:t>2014/6/3</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8CD169E-BF04-4A18-84BC-74C03A74BA9B}"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4022"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40"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fld id="{C7C793EB-B12F-4542-9440-06AF8E92241B}" type="datetime1">
              <a:rPr lang="ja-JP" altLang="en-US" smtClean="0">
                <a:solidFill>
                  <a:srgbClr val="000000"/>
                </a:solidFill>
              </a:rPr>
              <a:pPr>
                <a:defRPr/>
              </a:pPr>
              <a:t>2014/6/3</a:t>
            </a:fld>
            <a:endParaRPr lang="en-US" altLang="ja-JP">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3356272-F9CB-41F7-AA80-58BAEC2B288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fld id="{DD52BAAE-718E-43B7-BC18-17C41CF89A1F}" type="datetime1">
              <a:rPr lang="ja-JP" altLang="en-US" smtClean="0">
                <a:solidFill>
                  <a:srgbClr val="000000"/>
                </a:solidFill>
              </a:rPr>
              <a:pPr>
                <a:defRPr/>
              </a:pPr>
              <a:t>2014/6/3</a:t>
            </a:fld>
            <a:endParaRPr lang="en-US" altLang="ja-JP">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8FAD257F-5D8A-44E1-A44F-AD15D2C9D67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19"/>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57"/>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46"/>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fld id="{02199DED-DEED-4A1C-BB51-5905D9225A7E}" type="datetime1">
              <a:rPr lang="ja-JP" altLang="en-US" smtClean="0">
                <a:solidFill>
                  <a:srgbClr val="000000"/>
                </a:solidFill>
              </a:rPr>
              <a:pPr>
                <a:defRPr/>
              </a:pPr>
              <a:t>2014/6/3</a:t>
            </a:fld>
            <a:endParaRPr lang="en-US" altLang="ja-JP">
              <a:solidFill>
                <a:srgbClr val="000000"/>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ja-JP" altLang="en-US" sz="800">
              <a:solidFill>
                <a:srgbClr val="000000"/>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D8ED6393-4338-464E-B10B-66E9203BBB2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05814583-3F8C-4E26-B287-38D55C872C0D}" type="datetime1">
              <a:rPr lang="ja-JP" altLang="en-US" smtClean="0"/>
              <a:pPr>
                <a:defRPr/>
              </a:pPr>
              <a:t>2014/6/3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4AFA667-656C-4A2B-B268-0BB210645409}"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86B0ED8D-7C64-4666-ACBD-6B62F8346E77}" type="datetime1">
              <a:rPr lang="ja-JP" altLang="en-US" smtClean="0"/>
              <a:pPr>
                <a:defRPr/>
              </a:pPr>
              <a:t>2014/6/3</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7D3398F-4901-476B-9B79-FA056AA74676}"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0288B427-3CBB-4FFD-8DA9-026D038C00D7}" type="datetime1">
              <a:rPr lang="ja-JP" altLang="en-US" smtClean="0"/>
              <a:pPr>
                <a:defRPr/>
              </a:pPr>
              <a:t>2014/6/3</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A288704E-6EFA-41F6-AAC6-FABE3FDC189F}"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507A5620-36BF-4177-AA31-3806B8075409}" type="datetime1">
              <a:rPr lang="ja-JP" altLang="en-US" smtClean="0"/>
              <a:pPr>
                <a:defRPr/>
              </a:pPr>
              <a:t>2014/6/3</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AD5E63D-5C85-408A-B1DD-F359174051D3}"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4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40"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CE760EE-849D-4AF1-8FF6-8F9D7505940D}" type="datetime1">
              <a:rPr lang="ja-JP" altLang="en-US" smtClean="0"/>
              <a:pPr>
                <a:defRPr/>
              </a:pPr>
              <a:t>2014/6/3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764300E-B0DD-4743-B71A-6D022CAA4AC5}"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6A2F1B3-956D-4FE1-91BE-44C587B65ACA}" type="datetime1">
              <a:rPr lang="ja-JP" altLang="en-US" smtClean="0"/>
              <a:pPr>
                <a:defRPr/>
              </a:pPr>
              <a:t>2014/6/3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D996222-4A73-439C-8AF8-BA722E1F0F8A}"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51"/>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6BA2245A-6A99-49D3-87F2-3AAF9ACF3D8D}" type="datetime1">
              <a:rPr lang="ja-JP" altLang="en-US" smtClean="0"/>
              <a:pPr>
                <a:defRPr/>
              </a:pPr>
              <a:t>2014/6/3</a:t>
            </a:fld>
            <a:endParaRPr lang="ja-JP" altLang="en-US"/>
          </a:p>
        </p:txBody>
      </p:sp>
      <p:sp>
        <p:nvSpPr>
          <p:cNvPr id="5" name="フッター プレースホルダ 4"/>
          <p:cNvSpPr>
            <a:spLocks noGrp="1"/>
          </p:cNvSpPr>
          <p:nvPr>
            <p:ph type="ftr" sz="quarter" idx="3"/>
          </p:nvPr>
        </p:nvSpPr>
        <p:spPr>
          <a:xfrm>
            <a:off x="3124237" y="6356751"/>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51"/>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4924563F-111E-4996-9CBE-215F3104493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19"/>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6"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fld id="{17AE60DF-E3DD-4AEA-8A5F-03234D9EAB98}" type="datetime1">
              <a:rPr lang="ja-JP" altLang="en-US" smtClean="0">
                <a:solidFill>
                  <a:srgbClr val="000000"/>
                </a:solidFill>
                <a:latin typeface="Verdana" pitchFamily="34" charset="0"/>
              </a:rPr>
              <a:pPr>
                <a:defRPr/>
              </a:pPr>
              <a:t>2014/6/3</a:t>
            </a:fld>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57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30"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19"/>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920"/>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solidFill>
                <a:srgbClr val="000000"/>
              </a:solidFill>
              <a:latin typeface="Times New Roman" pitchFamily="18" charset="0"/>
            </a:endParaRPr>
          </a:p>
        </p:txBody>
      </p:sp>
      <p:sp>
        <p:nvSpPr>
          <p:cNvPr id="7173" name="Line 5"/>
          <p:cNvSpPr>
            <a:spLocks noChangeShapeType="1"/>
          </p:cNvSpPr>
          <p:nvPr/>
        </p:nvSpPr>
        <p:spPr bwMode="auto">
          <a:xfrm flipV="1">
            <a:off x="609606" y="6453188"/>
            <a:ext cx="7924800" cy="0"/>
          </a:xfrm>
          <a:prstGeom prst="line">
            <a:avLst/>
          </a:prstGeom>
          <a:noFill/>
          <a:ln w="3175">
            <a:solidFill>
              <a:srgbClr val="3366FF"/>
            </a:solidFill>
            <a:round/>
            <a:headEnd/>
            <a:tailEnd/>
          </a:ln>
          <a:effectLst/>
        </p:spPr>
        <p:txBody>
          <a:bodyPr/>
          <a:lstStyle/>
          <a:p>
            <a:pPr>
              <a:defRPr/>
            </a:pPr>
            <a:endParaRPr lang="ja-JP" altLang="en-US" sz="1600">
              <a:solidFill>
                <a:srgbClr val="000000"/>
              </a:solidFill>
              <a:latin typeface="Verdana" pitchFamily="34" charset="0"/>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fld id="{70EAF3FD-9FB6-4885-9B16-35EEE299102A}" type="datetime1">
              <a:rPr lang="ja-JP" altLang="en-US" smtClean="0">
                <a:solidFill>
                  <a:srgbClr val="000000"/>
                </a:solidFill>
                <a:latin typeface="Verdana" pitchFamily="34" charset="0"/>
              </a:rPr>
              <a:pPr>
                <a:defRPr/>
              </a:pPr>
              <a:t>2014/6/3</a:t>
            </a:fld>
            <a:endParaRPr lang="en-US" altLang="ja-JP">
              <a:solidFill>
                <a:srgbClr val="000000"/>
              </a:solidFill>
              <a:latin typeface="Verdana" pitchFamily="34" charset="0"/>
            </a:endParaRPr>
          </a:p>
        </p:txBody>
      </p:sp>
      <p:sp>
        <p:nvSpPr>
          <p:cNvPr id="7175" name="Rectangle 7"/>
          <p:cNvSpPr>
            <a:spLocks noGrp="1" noChangeArrowheads="1"/>
          </p:cNvSpPr>
          <p:nvPr>
            <p:ph type="ftr" sz="quarter" idx="3"/>
          </p:nvPr>
        </p:nvSpPr>
        <p:spPr bwMode="auto">
          <a:xfrm>
            <a:off x="3124200" y="6453570"/>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ja-JP" altLang="en-US" sz="800">
              <a:solidFill>
                <a:srgbClr val="000000"/>
              </a:solidFill>
              <a:latin typeface="Verdana" pitchFamily="34" charset="0"/>
            </a:endParaRPr>
          </a:p>
        </p:txBody>
      </p:sp>
      <p:sp>
        <p:nvSpPr>
          <p:cNvPr id="7176" name="Rectangle 8"/>
          <p:cNvSpPr>
            <a:spLocks noGrp="1" noChangeArrowheads="1"/>
          </p:cNvSpPr>
          <p:nvPr>
            <p:ph type="sldNum" sz="quarter" idx="4"/>
          </p:nvPr>
        </p:nvSpPr>
        <p:spPr bwMode="auto">
          <a:xfrm>
            <a:off x="7235830" y="6597650"/>
            <a:ext cx="19081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1FE699AB-4A6E-4F4F-9083-A6F9AA086C60}" type="slidenum">
              <a:rPr lang="en-US" altLang="ja-JP">
                <a:solidFill>
                  <a:srgbClr val="000000"/>
                </a:solidFill>
                <a:latin typeface="Verdana" pitchFamily="34" charset="0"/>
              </a:rPr>
              <a:pPr>
                <a:defRPr/>
              </a:pPr>
              <a:t>‹#›</a:t>
            </a:fld>
            <a:endParaRPr lang="en-US" altLang="ja-JP">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27.xml"/><Relationship Id="rId5" Type="http://schemas.openxmlformats.org/officeDocument/2006/relationships/image" Target="../media/image6.wmf"/><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xml"/><Relationship Id="rId1" Type="http://schemas.openxmlformats.org/officeDocument/2006/relationships/slideLayout" Target="../slideLayouts/slideLayout27.xml"/><Relationship Id="rId5" Type="http://schemas.openxmlformats.org/officeDocument/2006/relationships/image" Target="../media/image8.wmf"/><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6858"/>
            <a:ext cx="9144000" cy="1569660"/>
          </a:xfrm>
          <a:prstGeom prst="rect">
            <a:avLst/>
          </a:prstGeom>
          <a:noFill/>
          <a:ln w="9525">
            <a:noFill/>
            <a:miter lim="800000"/>
            <a:headEnd/>
            <a:tailEnd/>
          </a:ln>
        </p:spPr>
        <p:txBody>
          <a:bodyPr>
            <a:spAutoFit/>
          </a:bodyPr>
          <a:lstStyle/>
          <a:p>
            <a:pPr algn="ctr"/>
            <a:r>
              <a:rPr lang="ja-JP" altLang="en-US" sz="4800" smtClean="0">
                <a:solidFill>
                  <a:srgbClr val="000000"/>
                </a:solidFill>
                <a:latin typeface="Calibri" pitchFamily="34" charset="0"/>
              </a:rPr>
              <a:t>３ </a:t>
            </a:r>
            <a:r>
              <a:rPr lang="ja-JP" altLang="en-US" sz="4800" smtClean="0">
                <a:solidFill>
                  <a:srgbClr val="000000"/>
                </a:solidFill>
                <a:latin typeface="Calibri" pitchFamily="34" charset="0"/>
              </a:rPr>
              <a:t>要介護</a:t>
            </a:r>
            <a:r>
              <a:rPr lang="ja-JP" altLang="en-US" sz="4800" dirty="0" smtClean="0">
                <a:solidFill>
                  <a:srgbClr val="000000"/>
                </a:solidFill>
                <a:latin typeface="Calibri" pitchFamily="34" charset="0"/>
              </a:rPr>
              <a:t>認定の仕組みと考え方</a:t>
            </a:r>
            <a:endParaRPr lang="en-US" altLang="ja-JP" sz="4800" dirty="0" smtClean="0">
              <a:solidFill>
                <a:srgbClr val="000000"/>
              </a:solidFill>
              <a:latin typeface="Calibri" pitchFamily="34" charset="0"/>
            </a:endParaRPr>
          </a:p>
          <a:p>
            <a:pPr algn="ctr"/>
            <a:r>
              <a:rPr lang="ja-JP" altLang="en-US" sz="4800" dirty="0" smtClean="0">
                <a:solidFill>
                  <a:srgbClr val="000000"/>
                </a:solidFill>
                <a:latin typeface="Calibri" pitchFamily="34" charset="0"/>
              </a:rPr>
              <a:t>（要介護度の考え方）</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雲形吹き出し 48"/>
          <p:cNvSpPr/>
          <p:nvPr/>
        </p:nvSpPr>
        <p:spPr>
          <a:xfrm>
            <a:off x="467549" y="4077072"/>
            <a:ext cx="2664296" cy="1872208"/>
          </a:xfrm>
          <a:prstGeom prst="cloudCallout">
            <a:avLst>
              <a:gd name="adj1" fmla="val 64820"/>
              <a:gd name="adj2" fmla="val -455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24" name="雲形吹き出し 23"/>
          <p:cNvSpPr/>
          <p:nvPr/>
        </p:nvSpPr>
        <p:spPr>
          <a:xfrm>
            <a:off x="5364088" y="1268760"/>
            <a:ext cx="3312368" cy="2232248"/>
          </a:xfrm>
          <a:prstGeom prst="cloudCallout">
            <a:avLst>
              <a:gd name="adj1" fmla="val -71322"/>
              <a:gd name="adj2" fmla="val 1250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sz="3600" dirty="0" smtClean="0"/>
              <a:t>なぜ認定調査は難しく感じられるのか？</a:t>
            </a:r>
            <a:endParaRPr lang="ja-JP" altLang="en-US" dirty="0" smtClean="0"/>
          </a:p>
        </p:txBody>
      </p:sp>
      <p:sp>
        <p:nvSpPr>
          <p:cNvPr id="33" name="テキスト ボックス 32"/>
          <p:cNvSpPr txBox="1"/>
          <p:nvPr/>
        </p:nvSpPr>
        <p:spPr>
          <a:xfrm>
            <a:off x="5868144" y="1556792"/>
            <a:ext cx="2160240"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2400" dirty="0" smtClean="0">
                <a:solidFill>
                  <a:srgbClr val="000000"/>
                </a:solidFill>
                <a:latin typeface="HGP創英角ｺﾞｼｯｸUB" pitchFamily="50" charset="-128"/>
                <a:ea typeface="HGP創英角ｺﾞｼｯｸUB" pitchFamily="50" charset="-128"/>
              </a:rPr>
              <a:t>特記事項に記載すべき内容を</a:t>
            </a:r>
            <a:r>
              <a:rPr lang="en-US" altLang="ja-JP" sz="2400" dirty="0" smtClean="0">
                <a:solidFill>
                  <a:srgbClr val="000000"/>
                </a:solidFill>
                <a:latin typeface="HGP創英角ｺﾞｼｯｸUB" pitchFamily="50" charset="-128"/>
                <a:ea typeface="HGP創英角ｺﾞｼｯｸUB" pitchFamily="50" charset="-128"/>
              </a:rPr>
              <a:t/>
            </a:r>
            <a:br>
              <a:rPr lang="en-US" altLang="ja-JP" sz="2400" dirty="0" smtClean="0">
                <a:solidFill>
                  <a:srgbClr val="000000"/>
                </a:solidFill>
                <a:latin typeface="HGP創英角ｺﾞｼｯｸUB" pitchFamily="50" charset="-128"/>
                <a:ea typeface="HGP創英角ｺﾞｼｯｸUB" pitchFamily="50" charset="-128"/>
              </a:rPr>
            </a:br>
            <a:r>
              <a:rPr lang="ja-JP" altLang="en-US" sz="2400" dirty="0" smtClean="0">
                <a:solidFill>
                  <a:srgbClr val="000000"/>
                </a:solidFill>
                <a:latin typeface="HGP創英角ｺﾞｼｯｸUB" pitchFamily="50" charset="-128"/>
                <a:ea typeface="HGP創英角ｺﾞｼｯｸUB" pitchFamily="50" charset="-128"/>
              </a:rPr>
              <a:t>項目毎に</a:t>
            </a:r>
            <a:r>
              <a:rPr lang="en-US" altLang="ja-JP" sz="2400" dirty="0" smtClean="0">
                <a:solidFill>
                  <a:srgbClr val="000000"/>
                </a:solidFill>
                <a:latin typeface="HGP創英角ｺﾞｼｯｸUB" pitchFamily="50" charset="-128"/>
                <a:ea typeface="HGP創英角ｺﾞｼｯｸUB" pitchFamily="50" charset="-128"/>
              </a:rPr>
              <a:t/>
            </a:r>
            <a:br>
              <a:rPr lang="en-US" altLang="ja-JP" sz="2400" dirty="0" smtClean="0">
                <a:solidFill>
                  <a:srgbClr val="000000"/>
                </a:solidFill>
                <a:latin typeface="HGP創英角ｺﾞｼｯｸUB" pitchFamily="50" charset="-128"/>
                <a:ea typeface="HGP創英角ｺﾞｼｯｸUB" pitchFamily="50" charset="-128"/>
              </a:rPr>
            </a:br>
            <a:r>
              <a:rPr lang="ja-JP" altLang="en-US" sz="2400" dirty="0" smtClean="0">
                <a:solidFill>
                  <a:srgbClr val="000000"/>
                </a:solidFill>
                <a:latin typeface="HGP創英角ｺﾞｼｯｸUB" pitchFamily="50" charset="-128"/>
                <a:ea typeface="HGP創英角ｺﾞｼｯｸUB" pitchFamily="50" charset="-128"/>
              </a:rPr>
              <a:t>理解？</a:t>
            </a:r>
            <a:endParaRPr lang="ja-JP" altLang="en-US" sz="2400" dirty="0">
              <a:solidFill>
                <a:srgbClr val="000000"/>
              </a:solidFill>
              <a:latin typeface="HGP創英角ｺﾞｼｯｸUB" pitchFamily="50" charset="-128"/>
              <a:ea typeface="HGP創英角ｺﾞｼｯｸUB" pitchFamily="50" charset="-128"/>
            </a:endParaRPr>
          </a:p>
        </p:txBody>
      </p:sp>
      <p:pic>
        <p:nvPicPr>
          <p:cNvPr id="1027" name="Picture 3" descr="C:\Documents and Settings\iwana\Local Settings\Temporary Internet Files\Content.IE5\MT0JYLY5\MC900390992[1].wmf"/>
          <p:cNvPicPr>
            <a:picLocks noChangeAspect="1" noChangeArrowheads="1"/>
          </p:cNvPicPr>
          <p:nvPr/>
        </p:nvPicPr>
        <p:blipFill>
          <a:blip r:embed="rId3" cstate="print"/>
          <a:srcRect/>
          <a:stretch>
            <a:fillRect/>
          </a:stretch>
        </p:blipFill>
        <p:spPr bwMode="auto">
          <a:xfrm>
            <a:off x="3492071" y="2636912"/>
            <a:ext cx="2020971" cy="3534862"/>
          </a:xfrm>
          <a:prstGeom prst="rect">
            <a:avLst/>
          </a:prstGeom>
          <a:noFill/>
        </p:spPr>
      </p:pic>
      <p:sp>
        <p:nvSpPr>
          <p:cNvPr id="25" name="雲形吹き出し 24"/>
          <p:cNvSpPr/>
          <p:nvPr/>
        </p:nvSpPr>
        <p:spPr>
          <a:xfrm>
            <a:off x="467546" y="1340768"/>
            <a:ext cx="3312368" cy="2232248"/>
          </a:xfrm>
          <a:prstGeom prst="cloudCallout">
            <a:avLst>
              <a:gd name="adj1" fmla="val 41279"/>
              <a:gd name="adj2" fmla="val 631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26" name="円/楕円 25"/>
          <p:cNvSpPr/>
          <p:nvPr/>
        </p:nvSpPr>
        <p:spPr>
          <a:xfrm>
            <a:off x="1547665" y="1988840"/>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27" name="円/楕円 26"/>
          <p:cNvSpPr/>
          <p:nvPr/>
        </p:nvSpPr>
        <p:spPr>
          <a:xfrm>
            <a:off x="1700074" y="2276872"/>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28" name="円/楕円 27"/>
          <p:cNvSpPr/>
          <p:nvPr/>
        </p:nvSpPr>
        <p:spPr>
          <a:xfrm>
            <a:off x="1259638" y="1772816"/>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rgbClr val="FFFFFF"/>
                </a:solidFill>
              </a:rPr>
              <a:t>買い物</a:t>
            </a:r>
            <a:endParaRPr lang="ja-JP" altLang="en-US" sz="1000" dirty="0">
              <a:solidFill>
                <a:srgbClr val="FFFFFF"/>
              </a:solidFill>
            </a:endParaRPr>
          </a:p>
        </p:txBody>
      </p:sp>
      <p:sp>
        <p:nvSpPr>
          <p:cNvPr id="39" name="円/楕円 38"/>
          <p:cNvSpPr/>
          <p:nvPr/>
        </p:nvSpPr>
        <p:spPr>
          <a:xfrm>
            <a:off x="1187626" y="2348880"/>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40" name="円/楕円 39"/>
          <p:cNvSpPr/>
          <p:nvPr/>
        </p:nvSpPr>
        <p:spPr>
          <a:xfrm>
            <a:off x="2267749" y="1844824"/>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41" name="円/楕円 40"/>
          <p:cNvSpPr/>
          <p:nvPr/>
        </p:nvSpPr>
        <p:spPr>
          <a:xfrm>
            <a:off x="2267749" y="2420888"/>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42" name="円/楕円 41"/>
          <p:cNvSpPr/>
          <p:nvPr/>
        </p:nvSpPr>
        <p:spPr>
          <a:xfrm>
            <a:off x="1547665" y="2564904"/>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43" name="円/楕円 42"/>
          <p:cNvSpPr/>
          <p:nvPr/>
        </p:nvSpPr>
        <p:spPr>
          <a:xfrm>
            <a:off x="827590" y="2636912"/>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rgbClr val="FFFFFF"/>
                </a:solidFill>
              </a:rPr>
              <a:t>排尿</a:t>
            </a:r>
            <a:endParaRPr lang="ja-JP" altLang="en-US" sz="1400" dirty="0">
              <a:solidFill>
                <a:srgbClr val="FFFFFF"/>
              </a:solidFill>
            </a:endParaRPr>
          </a:p>
        </p:txBody>
      </p:sp>
      <p:sp>
        <p:nvSpPr>
          <p:cNvPr id="44" name="円/楕円 43"/>
          <p:cNvSpPr/>
          <p:nvPr/>
        </p:nvSpPr>
        <p:spPr>
          <a:xfrm>
            <a:off x="1835701" y="2636912"/>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45" name="円/楕円 44"/>
          <p:cNvSpPr/>
          <p:nvPr/>
        </p:nvSpPr>
        <p:spPr>
          <a:xfrm>
            <a:off x="1259638" y="2852936"/>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rgbClr val="FFFFFF"/>
                </a:solidFill>
              </a:rPr>
              <a:t>短期記憶</a:t>
            </a:r>
            <a:endParaRPr lang="ja-JP" altLang="en-US" sz="1000" dirty="0">
              <a:solidFill>
                <a:srgbClr val="FFFFFF"/>
              </a:solidFill>
            </a:endParaRPr>
          </a:p>
        </p:txBody>
      </p:sp>
      <p:sp>
        <p:nvSpPr>
          <p:cNvPr id="46" name="円/楕円 45"/>
          <p:cNvSpPr/>
          <p:nvPr/>
        </p:nvSpPr>
        <p:spPr>
          <a:xfrm>
            <a:off x="2483770" y="2780928"/>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rgbClr val="FFFFFF"/>
                </a:solidFill>
              </a:rPr>
              <a:t>移動</a:t>
            </a:r>
            <a:endParaRPr lang="ja-JP" altLang="en-US" sz="1200" dirty="0">
              <a:solidFill>
                <a:srgbClr val="FFFFFF"/>
              </a:solidFill>
            </a:endParaRPr>
          </a:p>
        </p:txBody>
      </p:sp>
      <p:sp>
        <p:nvSpPr>
          <p:cNvPr id="47" name="円/楕円 46"/>
          <p:cNvSpPr/>
          <p:nvPr/>
        </p:nvSpPr>
        <p:spPr>
          <a:xfrm>
            <a:off x="2555782" y="2132856"/>
            <a:ext cx="792088" cy="360040"/>
          </a:xfrm>
          <a:prstGeom prst="ellipse">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rgbClr val="FFFFFF"/>
                </a:solidFill>
              </a:rPr>
              <a:t>寝返り</a:t>
            </a:r>
            <a:endParaRPr lang="ja-JP" altLang="en-US" sz="1050" dirty="0">
              <a:solidFill>
                <a:srgbClr val="FFFFFF"/>
              </a:solidFill>
            </a:endParaRPr>
          </a:p>
        </p:txBody>
      </p:sp>
      <p:sp>
        <p:nvSpPr>
          <p:cNvPr id="48" name="テキスト ボックス 47"/>
          <p:cNvSpPr txBox="1"/>
          <p:nvPr/>
        </p:nvSpPr>
        <p:spPr>
          <a:xfrm>
            <a:off x="1403648" y="1916850"/>
            <a:ext cx="1728192"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ja-JP" sz="2400" dirty="0" smtClean="0">
                <a:solidFill>
                  <a:srgbClr val="000000"/>
                </a:solidFill>
                <a:latin typeface="HGP創英角ｺﾞｼｯｸUB" pitchFamily="50" charset="-128"/>
                <a:ea typeface="HGP創英角ｺﾞｼｯｸUB" pitchFamily="50" charset="-128"/>
              </a:rPr>
              <a:t>74</a:t>
            </a:r>
            <a:r>
              <a:rPr lang="ja-JP" altLang="en-US" sz="2400" dirty="0" smtClean="0">
                <a:solidFill>
                  <a:srgbClr val="000000"/>
                </a:solidFill>
                <a:latin typeface="HGP創英角ｺﾞｼｯｸUB" pitchFamily="50" charset="-128"/>
                <a:ea typeface="HGP創英角ｺﾞｼｯｸUB" pitchFamily="50" charset="-128"/>
              </a:rPr>
              <a:t>の基本調査項目毎の定義</a:t>
            </a:r>
            <a:endParaRPr lang="ja-JP" altLang="en-US" sz="2400" dirty="0">
              <a:solidFill>
                <a:srgbClr val="000000"/>
              </a:solidFill>
              <a:latin typeface="HGP創英角ｺﾞｼｯｸUB" pitchFamily="50" charset="-128"/>
              <a:ea typeface="HGP創英角ｺﾞｼｯｸUB" pitchFamily="50" charset="-128"/>
            </a:endParaRPr>
          </a:p>
        </p:txBody>
      </p:sp>
      <p:pic>
        <p:nvPicPr>
          <p:cNvPr id="1029" name="Picture 5" descr="C:\Documents and Settings\iwana\Local Settings\Temporary Internet Files\Content.IE5\45EBWPQJ\MC900304637[1].wmf"/>
          <p:cNvPicPr>
            <a:picLocks noChangeAspect="1" noChangeArrowheads="1"/>
          </p:cNvPicPr>
          <p:nvPr/>
        </p:nvPicPr>
        <p:blipFill>
          <a:blip r:embed="rId4" cstate="print"/>
          <a:srcRect/>
          <a:stretch>
            <a:fillRect/>
          </a:stretch>
        </p:blipFill>
        <p:spPr bwMode="auto">
          <a:xfrm>
            <a:off x="2051720" y="4941168"/>
            <a:ext cx="1087154" cy="864096"/>
          </a:xfrm>
          <a:prstGeom prst="rect">
            <a:avLst/>
          </a:prstGeom>
          <a:noFill/>
        </p:spPr>
      </p:pic>
      <p:sp>
        <p:nvSpPr>
          <p:cNvPr id="50" name="テキスト ボックス 49"/>
          <p:cNvSpPr txBox="1"/>
          <p:nvPr/>
        </p:nvSpPr>
        <p:spPr>
          <a:xfrm>
            <a:off x="611560" y="4581510"/>
            <a:ext cx="1728192"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2400" dirty="0" smtClean="0">
                <a:solidFill>
                  <a:srgbClr val="000000"/>
                </a:solidFill>
                <a:latin typeface="HGP創英角ｺﾞｼｯｸUB" pitchFamily="50" charset="-128"/>
                <a:ea typeface="HGP創英角ｺﾞｼｯｸUB" pitchFamily="50" charset="-128"/>
              </a:rPr>
              <a:t>テキストを</a:t>
            </a:r>
            <a:r>
              <a:rPr lang="en-US" altLang="ja-JP" sz="2400" dirty="0" smtClean="0">
                <a:solidFill>
                  <a:srgbClr val="000000"/>
                </a:solidFill>
                <a:latin typeface="HGP創英角ｺﾞｼｯｸUB" pitchFamily="50" charset="-128"/>
                <a:ea typeface="HGP創英角ｺﾞｼｯｸUB" pitchFamily="50" charset="-128"/>
              </a:rPr>
              <a:t/>
            </a:r>
            <a:br>
              <a:rPr lang="en-US" altLang="ja-JP" sz="2400" dirty="0" smtClean="0">
                <a:solidFill>
                  <a:srgbClr val="000000"/>
                </a:solidFill>
                <a:latin typeface="HGP創英角ｺﾞｼｯｸUB" pitchFamily="50" charset="-128"/>
                <a:ea typeface="HGP創英角ｺﾞｼｯｸUB" pitchFamily="50" charset="-128"/>
              </a:rPr>
            </a:br>
            <a:r>
              <a:rPr lang="ja-JP" altLang="en-US" sz="2400" dirty="0" smtClean="0">
                <a:solidFill>
                  <a:srgbClr val="000000"/>
                </a:solidFill>
                <a:latin typeface="HGP創英角ｺﾞｼｯｸUB" pitchFamily="50" charset="-128"/>
                <a:ea typeface="HGP創英角ｺﾞｼｯｸUB" pitchFamily="50" charset="-128"/>
              </a:rPr>
              <a:t>丸暗記？</a:t>
            </a:r>
            <a:endParaRPr lang="ja-JP" altLang="en-US" sz="2400" dirty="0">
              <a:solidFill>
                <a:srgbClr val="000000"/>
              </a:solidFill>
              <a:latin typeface="HGP創英角ｺﾞｼｯｸUB" pitchFamily="50" charset="-128"/>
              <a:ea typeface="HGP創英角ｺﾞｼｯｸUB" pitchFamily="50" charset="-128"/>
            </a:endParaRPr>
          </a:p>
        </p:txBody>
      </p:sp>
      <p:sp>
        <p:nvSpPr>
          <p:cNvPr id="51" name="テキスト ボックス 50"/>
          <p:cNvSpPr txBox="1"/>
          <p:nvPr/>
        </p:nvSpPr>
        <p:spPr>
          <a:xfrm>
            <a:off x="5652130" y="3905784"/>
            <a:ext cx="3168352" cy="1323439"/>
          </a:xfrm>
          <a:prstGeom prst="rect">
            <a:avLst/>
          </a:prstGeom>
          <a:noFill/>
        </p:spPr>
        <p:txBody>
          <a:bodyPr wrap="square" rtlCol="0">
            <a:spAutoFit/>
          </a:bodyPr>
          <a:lstStyle/>
          <a:p>
            <a:r>
              <a:rPr lang="ja-JP" altLang="en-US" sz="1600" dirty="0" smtClean="0">
                <a:solidFill>
                  <a:srgbClr val="000000"/>
                </a:solidFill>
                <a:latin typeface="Verdana" pitchFamily="34" charset="0"/>
              </a:rPr>
              <a:t>百数十ページに及ぶ</a:t>
            </a:r>
            <a:r>
              <a:rPr lang="ja-JP" altLang="en-US" sz="1600" dirty="0" smtClean="0">
                <a:solidFill>
                  <a:srgbClr val="000000"/>
                </a:solidFill>
                <a:latin typeface="HGP創英角ｺﾞｼｯｸUB" pitchFamily="50" charset="-128"/>
                <a:ea typeface="HGP創英角ｺﾞｼｯｸUB" pitchFamily="50" charset="-128"/>
              </a:rPr>
              <a:t>「認定調査員テキスト」</a:t>
            </a:r>
            <a:r>
              <a:rPr lang="ja-JP" altLang="en-US" sz="1600" dirty="0" smtClean="0">
                <a:solidFill>
                  <a:srgbClr val="000000"/>
                </a:solidFill>
                <a:latin typeface="Verdana" pitchFamily="34" charset="0"/>
              </a:rPr>
              <a:t>を丸暗記しないと認定調査を理解できないと考える調査員には、認定調査が非常に難しいものに感じられてしまう。</a:t>
            </a:r>
            <a:endParaRPr lang="ja-JP" altLang="en-US" sz="1600" dirty="0">
              <a:solidFill>
                <a:srgbClr val="000000"/>
              </a:solidFill>
              <a:latin typeface="Verdana" pitchFamily="34" charset="0"/>
            </a:endParaRPr>
          </a:p>
        </p:txBody>
      </p:sp>
      <p:pic>
        <p:nvPicPr>
          <p:cNvPr id="52" name="Picture 2" descr="C:\Documents and Settings\iwana\Local Settings\Temporary Internet Files\Content.IE5\ODAFK9E7\MC900390786[1].wmf"/>
          <p:cNvPicPr>
            <a:picLocks noChangeAspect="1" noChangeArrowheads="1"/>
          </p:cNvPicPr>
          <p:nvPr/>
        </p:nvPicPr>
        <p:blipFill>
          <a:blip r:embed="rId5" cstate="print"/>
          <a:srcRect/>
          <a:stretch>
            <a:fillRect/>
          </a:stretch>
        </p:blipFill>
        <p:spPr bwMode="auto">
          <a:xfrm>
            <a:off x="7524328" y="2348880"/>
            <a:ext cx="1211922" cy="115212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雲形吹き出し 48"/>
          <p:cNvSpPr/>
          <p:nvPr/>
        </p:nvSpPr>
        <p:spPr>
          <a:xfrm>
            <a:off x="467549" y="4077072"/>
            <a:ext cx="2664296" cy="1872208"/>
          </a:xfrm>
          <a:prstGeom prst="cloudCallout">
            <a:avLst>
              <a:gd name="adj1" fmla="val 64820"/>
              <a:gd name="adj2" fmla="val -455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24" name="雲形吹き出し 23"/>
          <p:cNvSpPr/>
          <p:nvPr/>
        </p:nvSpPr>
        <p:spPr>
          <a:xfrm>
            <a:off x="5364088" y="1124744"/>
            <a:ext cx="3312368" cy="2376264"/>
          </a:xfrm>
          <a:prstGeom prst="cloudCallout">
            <a:avLst>
              <a:gd name="adj1" fmla="val -71322"/>
              <a:gd name="adj2" fmla="val 1250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sz="3600" dirty="0" smtClean="0"/>
              <a:t>認定調査の基本原則や目的を理解する</a:t>
            </a:r>
          </a:p>
        </p:txBody>
      </p:sp>
      <p:sp>
        <p:nvSpPr>
          <p:cNvPr id="25" name="雲形吹き出し 24"/>
          <p:cNvSpPr/>
          <p:nvPr/>
        </p:nvSpPr>
        <p:spPr>
          <a:xfrm>
            <a:off x="467546" y="1340768"/>
            <a:ext cx="3312368" cy="2232248"/>
          </a:xfrm>
          <a:prstGeom prst="cloudCallout">
            <a:avLst>
              <a:gd name="adj1" fmla="val 41279"/>
              <a:gd name="adj2" fmla="val 631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pic>
        <p:nvPicPr>
          <p:cNvPr id="1029" name="Picture 5" descr="C:\Documents and Settings\iwana\Local Settings\Temporary Internet Files\Content.IE5\45EBWPQJ\MC900304637[1].wmf"/>
          <p:cNvPicPr>
            <a:picLocks noChangeAspect="1" noChangeArrowheads="1"/>
          </p:cNvPicPr>
          <p:nvPr/>
        </p:nvPicPr>
        <p:blipFill>
          <a:blip r:embed="rId3" cstate="print"/>
          <a:srcRect/>
          <a:stretch>
            <a:fillRect/>
          </a:stretch>
        </p:blipFill>
        <p:spPr bwMode="auto">
          <a:xfrm>
            <a:off x="2051720" y="4941168"/>
            <a:ext cx="1087154" cy="864096"/>
          </a:xfrm>
          <a:prstGeom prst="rect">
            <a:avLst/>
          </a:prstGeom>
          <a:noFill/>
        </p:spPr>
      </p:pic>
      <p:sp>
        <p:nvSpPr>
          <p:cNvPr id="50" name="テキスト ボックス 49"/>
          <p:cNvSpPr txBox="1"/>
          <p:nvPr/>
        </p:nvSpPr>
        <p:spPr>
          <a:xfrm>
            <a:off x="755576" y="4221279"/>
            <a:ext cx="1728192"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2400" dirty="0" smtClean="0">
                <a:solidFill>
                  <a:srgbClr val="000000"/>
                </a:solidFill>
                <a:latin typeface="HGP創英角ｺﾞｼｯｸUB" pitchFamily="50" charset="-128"/>
                <a:ea typeface="HGP創英角ｺﾞｼｯｸUB" pitchFamily="50" charset="-128"/>
              </a:rPr>
              <a:t>テキストは細かな定義の参照で</a:t>
            </a:r>
            <a:r>
              <a:rPr lang="en-US" altLang="ja-JP" sz="2400" dirty="0" smtClean="0">
                <a:solidFill>
                  <a:srgbClr val="000000"/>
                </a:solidFill>
                <a:latin typeface="HGP創英角ｺﾞｼｯｸUB" pitchFamily="50" charset="-128"/>
                <a:ea typeface="HGP創英角ｺﾞｼｯｸUB" pitchFamily="50" charset="-128"/>
              </a:rPr>
              <a:t>OK</a:t>
            </a:r>
            <a:endParaRPr lang="ja-JP" altLang="en-US" sz="2400" dirty="0">
              <a:solidFill>
                <a:srgbClr val="000000"/>
              </a:solidFill>
              <a:latin typeface="HGP創英角ｺﾞｼｯｸUB" pitchFamily="50" charset="-128"/>
              <a:ea typeface="HGP創英角ｺﾞｼｯｸUB" pitchFamily="50" charset="-128"/>
            </a:endParaRPr>
          </a:p>
        </p:txBody>
      </p:sp>
      <p:sp>
        <p:nvSpPr>
          <p:cNvPr id="51" name="テキスト ボックス 50"/>
          <p:cNvSpPr txBox="1"/>
          <p:nvPr/>
        </p:nvSpPr>
        <p:spPr>
          <a:xfrm>
            <a:off x="5652130" y="3905784"/>
            <a:ext cx="3168352" cy="2062103"/>
          </a:xfrm>
          <a:prstGeom prst="rect">
            <a:avLst/>
          </a:prstGeom>
          <a:noFill/>
        </p:spPr>
        <p:txBody>
          <a:bodyPr wrap="square" rtlCol="0">
            <a:spAutoFit/>
          </a:bodyPr>
          <a:lstStyle/>
          <a:p>
            <a:r>
              <a:rPr lang="ja-JP" altLang="en-US" sz="1600" dirty="0" smtClean="0">
                <a:solidFill>
                  <a:srgbClr val="000000"/>
                </a:solidFill>
                <a:latin typeface="Verdana" pitchFamily="34" charset="0"/>
              </a:rPr>
              <a:t>初めから細かな定義を暗記するのではなく、</a:t>
            </a:r>
            <a:r>
              <a:rPr lang="ja-JP" altLang="en-US" sz="1600" dirty="0" smtClean="0">
                <a:solidFill>
                  <a:srgbClr val="000000"/>
                </a:solidFill>
                <a:latin typeface="HGP創英角ｺﾞｼｯｸUB" pitchFamily="50" charset="-128"/>
                <a:ea typeface="HGP創英角ｺﾞｼｯｸUB" pitchFamily="50" charset="-128"/>
              </a:rPr>
              <a:t>共通する基本原則を理解する</a:t>
            </a:r>
            <a:r>
              <a:rPr lang="ja-JP" altLang="en-US" sz="1600" dirty="0" smtClean="0">
                <a:solidFill>
                  <a:srgbClr val="000000"/>
                </a:solidFill>
                <a:latin typeface="Verdana" pitchFamily="34" charset="0"/>
              </a:rPr>
              <a:t>ことで、調査員の学習負担は大幅に抑えられる。</a:t>
            </a:r>
            <a:endParaRPr lang="en-US" altLang="ja-JP" sz="1600" dirty="0" smtClean="0">
              <a:solidFill>
                <a:srgbClr val="000000"/>
              </a:solidFill>
              <a:latin typeface="Verdana" pitchFamily="34" charset="0"/>
            </a:endParaRPr>
          </a:p>
          <a:p>
            <a:r>
              <a:rPr lang="ja-JP" altLang="en-US" sz="1600" dirty="0" smtClean="0">
                <a:solidFill>
                  <a:srgbClr val="000000"/>
                </a:solidFill>
                <a:latin typeface="Verdana" pitchFamily="34" charset="0"/>
              </a:rPr>
              <a:t>介護認定審査会での特記事項の活用のされ方を体験すれば、何を書くべきかについては、自然に理解できるようになる。</a:t>
            </a:r>
            <a:endParaRPr lang="ja-JP" altLang="en-US" sz="1600" dirty="0">
              <a:solidFill>
                <a:srgbClr val="000000"/>
              </a:solidFill>
              <a:latin typeface="Verdana" pitchFamily="34" charset="0"/>
            </a:endParaRPr>
          </a:p>
        </p:txBody>
      </p:sp>
      <p:pic>
        <p:nvPicPr>
          <p:cNvPr id="2051" name="Picture 3" descr="C:\Documents and Settings\iwana\Local Settings\Temporary Internet Files\Content.IE5\CHAJ0DQ3\MC900304309[1].wmf"/>
          <p:cNvPicPr>
            <a:picLocks noChangeAspect="1" noChangeArrowheads="1"/>
          </p:cNvPicPr>
          <p:nvPr/>
        </p:nvPicPr>
        <p:blipFill>
          <a:blip r:embed="rId4" cstate="print"/>
          <a:srcRect/>
          <a:stretch>
            <a:fillRect/>
          </a:stretch>
        </p:blipFill>
        <p:spPr bwMode="auto">
          <a:xfrm>
            <a:off x="3491880" y="2420905"/>
            <a:ext cx="2093446" cy="3646589"/>
          </a:xfrm>
          <a:prstGeom prst="rect">
            <a:avLst/>
          </a:prstGeom>
          <a:noFill/>
        </p:spPr>
      </p:pic>
      <p:sp>
        <p:nvSpPr>
          <p:cNvPr id="52" name="テキスト ボックス 51"/>
          <p:cNvSpPr txBox="1"/>
          <p:nvPr/>
        </p:nvSpPr>
        <p:spPr>
          <a:xfrm>
            <a:off x="5724128" y="1412776"/>
            <a:ext cx="2376264"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2400" dirty="0" smtClean="0">
                <a:solidFill>
                  <a:srgbClr val="000000"/>
                </a:solidFill>
                <a:latin typeface="HGP創英角ｺﾞｼｯｸUB" pitchFamily="50" charset="-128"/>
                <a:ea typeface="HGP創英角ｺﾞｼｯｸUB" pitchFamily="50" charset="-128"/>
              </a:rPr>
              <a:t>審査会での活用のされ方を体感することで書くべき内容を理解</a:t>
            </a:r>
            <a:endParaRPr lang="ja-JP" altLang="en-US" sz="2400" dirty="0">
              <a:solidFill>
                <a:srgbClr val="000000"/>
              </a:solidFill>
              <a:latin typeface="HGP創英角ｺﾞｼｯｸUB" pitchFamily="50" charset="-128"/>
              <a:ea typeface="HGP創英角ｺﾞｼｯｸUB" pitchFamily="50" charset="-128"/>
            </a:endParaRPr>
          </a:p>
        </p:txBody>
      </p:sp>
      <p:sp>
        <p:nvSpPr>
          <p:cNvPr id="53" name="角丸四角形 52"/>
          <p:cNvSpPr/>
          <p:nvPr/>
        </p:nvSpPr>
        <p:spPr>
          <a:xfrm>
            <a:off x="1043614" y="1700808"/>
            <a:ext cx="1872208" cy="432048"/>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rgbClr val="FFFFFF"/>
                </a:solidFill>
              </a:rPr>
              <a:t>能力の項目</a:t>
            </a:r>
            <a:endParaRPr lang="ja-JP" altLang="en-US" sz="1600" dirty="0">
              <a:solidFill>
                <a:srgbClr val="FFFFFF"/>
              </a:solidFill>
            </a:endParaRPr>
          </a:p>
        </p:txBody>
      </p:sp>
      <p:sp>
        <p:nvSpPr>
          <p:cNvPr id="54" name="角丸四角形 53"/>
          <p:cNvSpPr/>
          <p:nvPr/>
        </p:nvSpPr>
        <p:spPr>
          <a:xfrm>
            <a:off x="1043614" y="2204864"/>
            <a:ext cx="1872208" cy="432048"/>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rgbClr val="FFFFFF"/>
                </a:solidFill>
              </a:rPr>
              <a:t>介助の方法の項目</a:t>
            </a:r>
            <a:endParaRPr lang="ja-JP" altLang="en-US" sz="1600" dirty="0">
              <a:solidFill>
                <a:srgbClr val="FFFFFF"/>
              </a:solidFill>
            </a:endParaRPr>
          </a:p>
        </p:txBody>
      </p:sp>
      <p:sp>
        <p:nvSpPr>
          <p:cNvPr id="55" name="角丸四角形 54"/>
          <p:cNvSpPr/>
          <p:nvPr/>
        </p:nvSpPr>
        <p:spPr>
          <a:xfrm>
            <a:off x="1043614" y="2708920"/>
            <a:ext cx="1872208" cy="432048"/>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rgbClr val="FFFFFF"/>
                </a:solidFill>
              </a:rPr>
              <a:t>有無の項目</a:t>
            </a:r>
            <a:endParaRPr lang="ja-JP" altLang="en-US" sz="1600" dirty="0">
              <a:solidFill>
                <a:srgbClr val="FFFFFF"/>
              </a:solidFill>
            </a:endParaRPr>
          </a:p>
        </p:txBody>
      </p:sp>
      <p:sp>
        <p:nvSpPr>
          <p:cNvPr id="56" name="テキスト ボックス 55"/>
          <p:cNvSpPr txBox="1"/>
          <p:nvPr/>
        </p:nvSpPr>
        <p:spPr>
          <a:xfrm>
            <a:off x="827584" y="1772836"/>
            <a:ext cx="2448272"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2400" dirty="0" smtClean="0">
                <a:solidFill>
                  <a:srgbClr val="000000"/>
                </a:solidFill>
                <a:latin typeface="HGP創英角ｺﾞｼｯｸUB" pitchFamily="50" charset="-128"/>
                <a:ea typeface="HGP創英角ｺﾞｼｯｸUB" pitchFamily="50" charset="-128"/>
              </a:rPr>
              <a:t>評価軸毎の基本原則を理解することから始める</a:t>
            </a:r>
            <a:endParaRPr lang="ja-JP" altLang="en-US" sz="2400" dirty="0">
              <a:solidFill>
                <a:srgbClr val="000000"/>
              </a:solidFill>
              <a:latin typeface="HGP創英角ｺﾞｼｯｸUB" pitchFamily="50" charset="-128"/>
              <a:ea typeface="HGP創英角ｺﾞｼｯｸUB" pitchFamily="50" charset="-128"/>
            </a:endParaRPr>
          </a:p>
        </p:txBody>
      </p:sp>
      <p:pic>
        <p:nvPicPr>
          <p:cNvPr id="2052" name="Picture 4" descr="C:\Documents and Settings\iwana\Local Settings\Temporary Internet Files\Content.IE5\XRRN1L8E\MC900446006[1].wmf"/>
          <p:cNvPicPr>
            <a:picLocks noChangeAspect="1" noChangeArrowheads="1"/>
          </p:cNvPicPr>
          <p:nvPr/>
        </p:nvPicPr>
        <p:blipFill>
          <a:blip r:embed="rId5" cstate="print"/>
          <a:srcRect/>
          <a:stretch>
            <a:fillRect/>
          </a:stretch>
        </p:blipFill>
        <p:spPr bwMode="auto">
          <a:xfrm>
            <a:off x="7164289" y="2636912"/>
            <a:ext cx="1778508" cy="121158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ja-JP" dirty="0" smtClean="0"/>
              <a:t>3</a:t>
            </a:r>
            <a:r>
              <a:rPr lang="ja-JP" altLang="en-US" dirty="0" err="1" smtClean="0"/>
              <a:t>つの</a:t>
            </a:r>
            <a:r>
              <a:rPr lang="ja-JP" altLang="en-US" dirty="0" smtClean="0"/>
              <a:t>評価軸の特徴</a:t>
            </a:r>
          </a:p>
        </p:txBody>
      </p:sp>
      <p:graphicFrame>
        <p:nvGraphicFramePr>
          <p:cNvPr id="206890" name="Group 42"/>
          <p:cNvGraphicFramePr>
            <a:graphicFrameLocks noGrp="1"/>
          </p:cNvGraphicFramePr>
          <p:nvPr/>
        </p:nvGraphicFramePr>
        <p:xfrm>
          <a:off x="107957" y="1268413"/>
          <a:ext cx="8856663" cy="5156391"/>
        </p:xfrm>
        <a:graphic>
          <a:graphicData uri="http://schemas.openxmlformats.org/drawingml/2006/table">
            <a:tbl>
              <a:tblPr>
                <a:tableStyleId>{3C2FFA5D-87B4-456A-9821-1D502468CF0F}</a:tableStyleId>
              </a:tblPr>
              <a:tblGrid>
                <a:gridCol w="1463675"/>
                <a:gridCol w="2155825"/>
                <a:gridCol w="2788766"/>
                <a:gridCol w="2448397"/>
              </a:tblGrid>
              <a:tr h="438150">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endParaRPr kumimoji="0" lang="ja-JP" altLang="ja-JP"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smtClean="0">
                          <a:ln>
                            <a:noFill/>
                          </a:ln>
                          <a:effectLst/>
                        </a:rPr>
                        <a:t>能 力</a:t>
                      </a:r>
                      <a:endParaRPr kumimoji="0" lang="ja-JP" altLang="en-US" sz="2200" b="0" i="0" u="none" strike="noStrike" cap="none" normalizeH="0" baseline="0" smtClean="0">
                        <a:ln>
                          <a:noFill/>
                        </a:ln>
                        <a:solidFill>
                          <a:schemeClr val="tx1"/>
                        </a:solidFill>
                        <a:effectLst/>
                        <a:latin typeface="Verdana" pitchFamily="34" charset="0"/>
                        <a:ea typeface="ＭＳ Ｐゴシック" pitchFamily="50" charset="-128"/>
                      </a:endParaRPr>
                    </a:p>
                  </a:txBody>
                  <a:tcPr marL="99012" marR="99012"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smtClean="0">
                          <a:ln>
                            <a:noFill/>
                          </a:ln>
                          <a:effectLst/>
                        </a:rPr>
                        <a:t>介助の方法</a:t>
                      </a:r>
                      <a:endParaRPr kumimoji="0" lang="ja-JP" altLang="en-US" sz="2200" b="0" i="0" u="none" strike="noStrike" cap="none" normalizeH="0" baseline="0" smtClean="0">
                        <a:ln>
                          <a:noFill/>
                        </a:ln>
                        <a:solidFill>
                          <a:schemeClr val="tx1"/>
                        </a:solidFill>
                        <a:effectLst/>
                        <a:latin typeface="Verdana" pitchFamily="34" charset="0"/>
                        <a:ea typeface="ＭＳ Ｐゴシック" pitchFamily="50" charset="-128"/>
                      </a:endParaRPr>
                    </a:p>
                  </a:txBody>
                  <a:tcPr marL="99012" marR="99012"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有 無</a:t>
                      </a:r>
                      <a:endParaRPr kumimoji="0" lang="ja-JP" altLang="en-US"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horzOverflow="overflow"/>
                </a:tc>
              </a:tr>
              <a:tr h="1235075">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主な</a:t>
                      </a:r>
                      <a:br>
                        <a:rPr kumimoji="0" lang="ja-JP" altLang="en-US" sz="2200" u="none" strike="noStrike" cap="none" normalizeH="0" baseline="0" dirty="0" smtClean="0">
                          <a:ln>
                            <a:noFill/>
                          </a:ln>
                          <a:effectLst/>
                        </a:rPr>
                      </a:br>
                      <a:r>
                        <a:rPr kumimoji="0" lang="ja-JP" altLang="en-US" sz="2200" u="none" strike="noStrike" cap="none" normalizeH="0" baseline="0" dirty="0" smtClean="0">
                          <a:ln>
                            <a:noFill/>
                          </a:ln>
                          <a:effectLst/>
                        </a:rPr>
                        <a:t>調査項目</a:t>
                      </a:r>
                      <a:endParaRPr kumimoji="0" lang="ja-JP" altLang="en-US"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身体の能力</a:t>
                      </a:r>
                      <a:br>
                        <a:rPr kumimoji="0" lang="ja-JP" altLang="en-US" sz="2200" u="none" strike="noStrike" cap="none" normalizeH="0" baseline="0" dirty="0" smtClean="0">
                          <a:ln>
                            <a:noFill/>
                          </a:ln>
                          <a:effectLst/>
                        </a:rPr>
                      </a:br>
                      <a:r>
                        <a:rPr kumimoji="0" lang="ja-JP" altLang="en-US" sz="1300" u="none" strike="noStrike" cap="none" normalizeH="0" baseline="0" dirty="0" smtClean="0">
                          <a:ln>
                            <a:noFill/>
                          </a:ln>
                          <a:effectLst/>
                        </a:rPr>
                        <a:t>（第</a:t>
                      </a:r>
                      <a:r>
                        <a:rPr kumimoji="0" lang="en-US" altLang="ja-JP" sz="1300" u="none" strike="noStrike" cap="none" normalizeH="0" baseline="0" dirty="0" smtClean="0">
                          <a:ln>
                            <a:noFill/>
                          </a:ln>
                          <a:effectLst/>
                        </a:rPr>
                        <a:t>1</a:t>
                      </a:r>
                      <a:r>
                        <a:rPr kumimoji="0" lang="ja-JP" altLang="en-US" sz="1300" u="none" strike="noStrike" cap="none" normalizeH="0" baseline="0" dirty="0" smtClean="0">
                          <a:ln>
                            <a:noFill/>
                          </a:ln>
                          <a:effectLst/>
                        </a:rPr>
                        <a:t>群を中心に</a:t>
                      </a:r>
                      <a:r>
                        <a:rPr kumimoji="0" lang="en-US" altLang="ja-JP" sz="1300" u="none" strike="noStrike" cap="none" normalizeH="0" baseline="0" dirty="0" smtClean="0">
                          <a:ln>
                            <a:noFill/>
                          </a:ln>
                          <a:effectLst/>
                        </a:rPr>
                        <a:t>10</a:t>
                      </a:r>
                      <a:r>
                        <a:rPr kumimoji="0" lang="ja-JP" altLang="en-US" sz="1300" u="none" strike="noStrike" cap="none" normalizeH="0" baseline="0" dirty="0" smtClean="0">
                          <a:ln>
                            <a:noFill/>
                          </a:ln>
                          <a:effectLst/>
                        </a:rPr>
                        <a:t>項目）</a:t>
                      </a:r>
                    </a:p>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認知の能力</a:t>
                      </a:r>
                      <a:br>
                        <a:rPr kumimoji="0" lang="ja-JP" altLang="en-US" sz="2200" u="none" strike="noStrike" cap="none" normalizeH="0" baseline="0" dirty="0" smtClean="0">
                          <a:ln>
                            <a:noFill/>
                          </a:ln>
                          <a:effectLst/>
                        </a:rPr>
                      </a:br>
                      <a:r>
                        <a:rPr kumimoji="0" lang="ja-JP" altLang="en-US" sz="1300" u="none" strike="noStrike" cap="none" normalizeH="0" baseline="0" dirty="0" smtClean="0">
                          <a:ln>
                            <a:noFill/>
                          </a:ln>
                          <a:effectLst/>
                        </a:rPr>
                        <a:t>（第</a:t>
                      </a:r>
                      <a:r>
                        <a:rPr kumimoji="0" lang="en-US" altLang="ja-JP" sz="1300" u="none" strike="noStrike" cap="none" normalizeH="0" baseline="0" dirty="0" smtClean="0">
                          <a:ln>
                            <a:noFill/>
                          </a:ln>
                          <a:effectLst/>
                        </a:rPr>
                        <a:t>3</a:t>
                      </a:r>
                      <a:r>
                        <a:rPr kumimoji="0" lang="ja-JP" altLang="en-US" sz="1300" u="none" strike="noStrike" cap="none" normalizeH="0" baseline="0" dirty="0" smtClean="0">
                          <a:ln>
                            <a:noFill/>
                          </a:ln>
                          <a:effectLst/>
                        </a:rPr>
                        <a:t>群を中心に</a:t>
                      </a:r>
                      <a:r>
                        <a:rPr kumimoji="0" lang="en-US" altLang="ja-JP" sz="1300" u="none" strike="noStrike" cap="none" normalizeH="0" baseline="0" dirty="0" smtClean="0">
                          <a:ln>
                            <a:noFill/>
                          </a:ln>
                          <a:effectLst/>
                        </a:rPr>
                        <a:t>8</a:t>
                      </a:r>
                      <a:r>
                        <a:rPr kumimoji="0" lang="ja-JP" altLang="en-US" sz="1300" u="none" strike="noStrike" cap="none" normalizeH="0" baseline="0" dirty="0" smtClean="0">
                          <a:ln>
                            <a:noFill/>
                          </a:ln>
                          <a:effectLst/>
                        </a:rPr>
                        <a:t>項目）</a:t>
                      </a:r>
                      <a:endParaRPr kumimoji="0" lang="ja-JP" altLang="en-US" sz="13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smtClean="0">
                          <a:ln>
                            <a:noFill/>
                          </a:ln>
                          <a:effectLst/>
                        </a:rPr>
                        <a:t>生活機能</a:t>
                      </a:r>
                      <a:br>
                        <a:rPr kumimoji="0" lang="ja-JP" altLang="en-US" sz="2200" u="none" strike="noStrike" cap="none" normalizeH="0" baseline="0" smtClean="0">
                          <a:ln>
                            <a:noFill/>
                          </a:ln>
                          <a:effectLst/>
                        </a:rPr>
                      </a:br>
                      <a:r>
                        <a:rPr kumimoji="0" lang="ja-JP" altLang="en-US" sz="1500" u="none" strike="noStrike" cap="none" normalizeH="0" baseline="0" smtClean="0">
                          <a:ln>
                            <a:noFill/>
                          </a:ln>
                          <a:effectLst/>
                        </a:rPr>
                        <a:t>（第</a:t>
                      </a:r>
                      <a:r>
                        <a:rPr kumimoji="0" lang="en-US" altLang="ja-JP" sz="1500" u="none" strike="noStrike" cap="none" normalizeH="0" baseline="0" smtClean="0">
                          <a:ln>
                            <a:noFill/>
                          </a:ln>
                          <a:effectLst/>
                        </a:rPr>
                        <a:t>2</a:t>
                      </a:r>
                      <a:r>
                        <a:rPr kumimoji="0" lang="ja-JP" altLang="en-US" sz="1500" u="none" strike="noStrike" cap="none" normalizeH="0" baseline="0" smtClean="0">
                          <a:ln>
                            <a:noFill/>
                          </a:ln>
                          <a:effectLst/>
                        </a:rPr>
                        <a:t>群を中心に</a:t>
                      </a:r>
                      <a:r>
                        <a:rPr kumimoji="0" lang="en-US" altLang="ja-JP" sz="1500" u="none" strike="noStrike" cap="none" normalizeH="0" baseline="0" smtClean="0">
                          <a:ln>
                            <a:noFill/>
                          </a:ln>
                          <a:effectLst/>
                        </a:rPr>
                        <a:t>12</a:t>
                      </a:r>
                      <a:r>
                        <a:rPr kumimoji="0" lang="ja-JP" altLang="en-US" sz="1500" u="none" strike="noStrike" cap="none" normalizeH="0" baseline="0" smtClean="0">
                          <a:ln>
                            <a:noFill/>
                          </a:ln>
                          <a:effectLst/>
                        </a:rPr>
                        <a:t>項目）</a:t>
                      </a:r>
                    </a:p>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smtClean="0">
                          <a:ln>
                            <a:noFill/>
                          </a:ln>
                          <a:effectLst/>
                        </a:rPr>
                        <a:t>社会生活への適応</a:t>
                      </a:r>
                      <a:br>
                        <a:rPr kumimoji="0" lang="ja-JP" altLang="en-US" sz="2200" u="none" strike="noStrike" cap="none" normalizeH="0" baseline="0" smtClean="0">
                          <a:ln>
                            <a:noFill/>
                          </a:ln>
                          <a:effectLst/>
                        </a:rPr>
                      </a:br>
                      <a:r>
                        <a:rPr kumimoji="0" lang="ja-JP" altLang="en-US" sz="1500" u="none" strike="noStrike" cap="none" normalizeH="0" baseline="0" smtClean="0">
                          <a:ln>
                            <a:noFill/>
                          </a:ln>
                          <a:effectLst/>
                        </a:rPr>
                        <a:t>（第</a:t>
                      </a:r>
                      <a:r>
                        <a:rPr kumimoji="0" lang="en-US" altLang="ja-JP" sz="1500" u="none" strike="noStrike" cap="none" normalizeH="0" baseline="0" smtClean="0">
                          <a:ln>
                            <a:noFill/>
                          </a:ln>
                          <a:effectLst/>
                        </a:rPr>
                        <a:t>5</a:t>
                      </a:r>
                      <a:r>
                        <a:rPr kumimoji="0" lang="ja-JP" altLang="en-US" sz="1500" u="none" strike="noStrike" cap="none" normalizeH="0" baseline="0" smtClean="0">
                          <a:ln>
                            <a:noFill/>
                          </a:ln>
                          <a:effectLst/>
                        </a:rPr>
                        <a:t>群を中心に</a:t>
                      </a:r>
                      <a:r>
                        <a:rPr kumimoji="0" lang="en-US" altLang="ja-JP" sz="1500" u="none" strike="noStrike" cap="none" normalizeH="0" baseline="0" smtClean="0">
                          <a:ln>
                            <a:noFill/>
                          </a:ln>
                          <a:effectLst/>
                        </a:rPr>
                        <a:t>4</a:t>
                      </a:r>
                      <a:r>
                        <a:rPr kumimoji="0" lang="ja-JP" altLang="en-US" sz="1500" u="none" strike="noStrike" cap="none" normalizeH="0" baseline="0" smtClean="0">
                          <a:ln>
                            <a:noFill/>
                          </a:ln>
                          <a:effectLst/>
                        </a:rPr>
                        <a:t>項目）</a:t>
                      </a:r>
                      <a:endParaRPr kumimoji="0" lang="ja-JP" altLang="en-US" sz="1500" b="0" i="0" u="none" strike="noStrike" cap="none" normalizeH="0" baseline="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麻痺等・拘縮</a:t>
                      </a:r>
                      <a:r>
                        <a:rPr kumimoji="0" lang="en-US" altLang="ja-JP" sz="2200" u="none" strike="noStrike" cap="none" normalizeH="0" baseline="0" dirty="0" smtClean="0">
                          <a:ln>
                            <a:noFill/>
                          </a:ln>
                          <a:effectLst/>
                        </a:rPr>
                        <a:t/>
                      </a:r>
                      <a:br>
                        <a:rPr kumimoji="0" lang="en-US" altLang="ja-JP" sz="2200" u="none" strike="noStrike" cap="none" normalizeH="0" baseline="0" dirty="0" smtClean="0">
                          <a:ln>
                            <a:noFill/>
                          </a:ln>
                          <a:effectLst/>
                        </a:rPr>
                      </a:br>
                      <a:r>
                        <a:rPr kumimoji="0" lang="ja-JP" altLang="en-US" sz="1200" u="none" strike="noStrike" cap="none" normalizeH="0" baseline="0" dirty="0" smtClean="0">
                          <a:ln>
                            <a:noFill/>
                          </a:ln>
                          <a:effectLst/>
                        </a:rPr>
                        <a:t>（第</a:t>
                      </a:r>
                      <a:r>
                        <a:rPr kumimoji="0" lang="en-US" altLang="ja-JP" sz="1200" u="none" strike="noStrike" cap="none" normalizeH="0" baseline="0" dirty="0" smtClean="0">
                          <a:ln>
                            <a:noFill/>
                          </a:ln>
                          <a:effectLst/>
                        </a:rPr>
                        <a:t>1</a:t>
                      </a:r>
                      <a:r>
                        <a:rPr kumimoji="0" lang="ja-JP" altLang="en-US" sz="1200" u="none" strike="noStrike" cap="none" normalizeH="0" baseline="0" dirty="0" smtClean="0">
                          <a:ln>
                            <a:noFill/>
                          </a:ln>
                          <a:effectLst/>
                        </a:rPr>
                        <a:t>群の</a:t>
                      </a:r>
                      <a:r>
                        <a:rPr kumimoji="0" lang="en-US" altLang="ja-JP" sz="1200" u="none" strike="noStrike" cap="none" normalizeH="0" baseline="0" dirty="0" smtClean="0">
                          <a:ln>
                            <a:noFill/>
                          </a:ln>
                          <a:effectLst/>
                        </a:rPr>
                        <a:t>9</a:t>
                      </a:r>
                      <a:r>
                        <a:rPr kumimoji="0" lang="ja-JP" altLang="en-US" sz="1200" u="none" strike="noStrike" cap="none" normalizeH="0" baseline="0" dirty="0" smtClean="0">
                          <a:ln>
                            <a:noFill/>
                          </a:ln>
                          <a:effectLst/>
                        </a:rPr>
                        <a:t>部位）</a:t>
                      </a:r>
                      <a:r>
                        <a:rPr kumimoji="0" lang="ja-JP" altLang="en-US" sz="1700" u="none" strike="noStrike" cap="none" normalizeH="0" baseline="0" dirty="0" smtClean="0">
                          <a:ln>
                            <a:noFill/>
                          </a:ln>
                          <a:effectLst/>
                        </a:rPr>
                        <a:t/>
                      </a:r>
                      <a:br>
                        <a:rPr kumimoji="0" lang="ja-JP" altLang="en-US" sz="1700" u="none" strike="noStrike" cap="none" normalizeH="0" baseline="0" dirty="0" smtClean="0">
                          <a:ln>
                            <a:noFill/>
                          </a:ln>
                          <a:effectLst/>
                        </a:rPr>
                      </a:br>
                      <a:r>
                        <a:rPr kumimoji="0" lang="en-US" altLang="ja-JP" sz="2200" u="none" strike="noStrike" cap="none" normalizeH="0" baseline="0" dirty="0" smtClean="0">
                          <a:ln>
                            <a:noFill/>
                          </a:ln>
                          <a:effectLst/>
                        </a:rPr>
                        <a:t>BPSD</a:t>
                      </a:r>
                      <a:r>
                        <a:rPr kumimoji="0" lang="ja-JP" altLang="en-US" sz="2200" u="none" strike="noStrike" cap="none" normalizeH="0" baseline="0" dirty="0" smtClean="0">
                          <a:ln>
                            <a:noFill/>
                          </a:ln>
                          <a:effectLst/>
                        </a:rPr>
                        <a:t>関連</a:t>
                      </a:r>
                      <a:br>
                        <a:rPr kumimoji="0" lang="ja-JP" altLang="en-US" sz="2200" u="none" strike="noStrike" cap="none" normalizeH="0" baseline="0" dirty="0" smtClean="0">
                          <a:ln>
                            <a:noFill/>
                          </a:ln>
                          <a:effectLst/>
                        </a:rPr>
                      </a:br>
                      <a:r>
                        <a:rPr kumimoji="0" lang="ja-JP" altLang="en-US" sz="1400" u="none" strike="noStrike" cap="none" normalizeH="0" baseline="0" dirty="0" smtClean="0">
                          <a:ln>
                            <a:noFill/>
                          </a:ln>
                          <a:effectLst/>
                        </a:rPr>
                        <a:t>（</a:t>
                      </a:r>
                      <a:r>
                        <a:rPr kumimoji="0" lang="ja-JP" altLang="en-US" sz="1100" u="none" strike="noStrike" cap="none" normalizeH="0" baseline="0" dirty="0" smtClean="0">
                          <a:ln>
                            <a:noFill/>
                          </a:ln>
                          <a:effectLst/>
                        </a:rPr>
                        <a:t>第</a:t>
                      </a:r>
                      <a:r>
                        <a:rPr kumimoji="0" lang="en-US" altLang="ja-JP" sz="1400" u="none" strike="noStrike" cap="none" normalizeH="0" baseline="0" dirty="0" smtClean="0">
                          <a:ln>
                            <a:noFill/>
                          </a:ln>
                          <a:effectLst/>
                        </a:rPr>
                        <a:t>4</a:t>
                      </a:r>
                      <a:r>
                        <a:rPr kumimoji="0" lang="ja-JP" altLang="en-US" sz="1000" u="none" strike="noStrike" cap="none" normalizeH="0" baseline="0" dirty="0" smtClean="0">
                          <a:ln>
                            <a:noFill/>
                          </a:ln>
                          <a:effectLst/>
                        </a:rPr>
                        <a:t>群を中心に</a:t>
                      </a:r>
                      <a:r>
                        <a:rPr kumimoji="0" lang="en-US" altLang="ja-JP" sz="1400" u="none" strike="noStrike" cap="none" normalizeH="0" baseline="0" dirty="0" smtClean="0">
                          <a:ln>
                            <a:noFill/>
                          </a:ln>
                          <a:effectLst/>
                        </a:rPr>
                        <a:t>18</a:t>
                      </a:r>
                      <a:r>
                        <a:rPr kumimoji="0" lang="ja-JP" altLang="en-US" sz="1000" u="none" strike="noStrike" cap="none" normalizeH="0" baseline="0" dirty="0" smtClean="0">
                          <a:ln>
                            <a:noFill/>
                          </a:ln>
                          <a:effectLst/>
                        </a:rPr>
                        <a:t>項目</a:t>
                      </a:r>
                      <a:r>
                        <a:rPr kumimoji="0" lang="ja-JP" altLang="en-US" sz="1400" u="none" strike="noStrike" cap="none" normalizeH="0" baseline="0" dirty="0" smtClean="0">
                          <a:ln>
                            <a:noFill/>
                          </a:ln>
                          <a:effectLst/>
                        </a:rPr>
                        <a:t>）</a:t>
                      </a:r>
                      <a:endParaRPr kumimoji="0" lang="ja-JP" altLang="en-US" sz="14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r>
              <a:tr h="815975">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選択肢の特徴</a:t>
                      </a:r>
                      <a:endParaRPr kumimoji="0" lang="ja-JP" altLang="en-US"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700" b="0" i="0" u="none" strike="noStrike" cap="none" normalizeH="0" baseline="0" dirty="0" smtClean="0">
                          <a:ln>
                            <a:noFill/>
                          </a:ln>
                          <a:solidFill>
                            <a:schemeClr val="tx1"/>
                          </a:solidFill>
                          <a:effectLst/>
                          <a:latin typeface="Verdana" pitchFamily="34" charset="0"/>
                          <a:ea typeface="ＭＳ Ｐゴシック" pitchFamily="50" charset="-128"/>
                        </a:rPr>
                        <a:t>「できる」「できない」の表現が含まれる</a:t>
                      </a: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800" b="0" i="0" u="none" strike="noStrike" cap="none" normalizeH="0" baseline="0" dirty="0" smtClean="0">
                          <a:ln>
                            <a:noFill/>
                          </a:ln>
                          <a:solidFill>
                            <a:schemeClr val="tx1"/>
                          </a:solidFill>
                          <a:effectLst/>
                          <a:latin typeface="Verdana" pitchFamily="34" charset="0"/>
                          <a:ea typeface="ＭＳ Ｐゴシック" pitchFamily="50" charset="-128"/>
                        </a:rPr>
                        <a:t>「介助」の</a:t>
                      </a:r>
                      <a:r>
                        <a:rPr kumimoji="0" lang="en-US" altLang="ja-JP" sz="1800" b="0" i="0" u="none" strike="noStrike" cap="none" normalizeH="0" baseline="0" dirty="0" smtClean="0">
                          <a:ln>
                            <a:noFill/>
                          </a:ln>
                          <a:solidFill>
                            <a:schemeClr val="tx1"/>
                          </a:solidFill>
                          <a:effectLst/>
                          <a:latin typeface="Verdana" pitchFamily="34" charset="0"/>
                          <a:ea typeface="ＭＳ Ｐゴシック" pitchFamily="50" charset="-128"/>
                        </a:rPr>
                        <a:t/>
                      </a:r>
                      <a:br>
                        <a:rPr kumimoji="0" lang="en-US" altLang="ja-JP" sz="1800" b="0" i="0" u="none" strike="noStrike" cap="none" normalizeH="0" baseline="0" dirty="0" smtClean="0">
                          <a:ln>
                            <a:noFill/>
                          </a:ln>
                          <a:solidFill>
                            <a:schemeClr val="tx1"/>
                          </a:solidFill>
                          <a:effectLst/>
                          <a:latin typeface="Verdana" pitchFamily="34" charset="0"/>
                          <a:ea typeface="ＭＳ Ｐゴシック" pitchFamily="50" charset="-128"/>
                        </a:rPr>
                      </a:br>
                      <a:r>
                        <a:rPr kumimoji="0" lang="ja-JP" altLang="en-US" sz="1800" b="0" i="0" u="none" strike="noStrike" cap="none" normalizeH="0" baseline="0" dirty="0" smtClean="0">
                          <a:ln>
                            <a:noFill/>
                          </a:ln>
                          <a:solidFill>
                            <a:schemeClr val="tx1"/>
                          </a:solidFill>
                          <a:effectLst/>
                          <a:latin typeface="Verdana" pitchFamily="34" charset="0"/>
                          <a:ea typeface="ＭＳ Ｐゴシック" pitchFamily="50" charset="-128"/>
                        </a:rPr>
                        <a:t>表現が含まれる</a:t>
                      </a: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700" u="none" strike="noStrike" cap="none" normalizeH="0" baseline="0" dirty="0" smtClean="0">
                          <a:ln>
                            <a:noFill/>
                          </a:ln>
                          <a:effectLst/>
                        </a:rPr>
                        <a:t>「なし」「ある」</a:t>
                      </a:r>
                      <a:endParaRPr kumimoji="0" lang="en-US" altLang="ja-JP" sz="17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700" b="0" i="0" u="none" strike="noStrike" cap="none" normalizeH="0" baseline="0" dirty="0" smtClean="0">
                          <a:ln>
                            <a:noFill/>
                          </a:ln>
                          <a:solidFill>
                            <a:schemeClr val="tx1"/>
                          </a:solidFill>
                          <a:effectLst/>
                          <a:latin typeface="Verdana" pitchFamily="34" charset="0"/>
                          <a:ea typeface="ＭＳ Ｐゴシック" pitchFamily="50" charset="-128"/>
                        </a:rPr>
                        <a:t>の表現が含まれる</a:t>
                      </a:r>
                    </a:p>
                  </a:txBody>
                  <a:tcPr marL="99012" marR="99012" anchor="ctr" horzOverflow="overflow"/>
                </a:tc>
              </a:tr>
              <a:tr h="733425">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800" u="none" strike="noStrike" cap="none" normalizeH="0" baseline="0" dirty="0" smtClean="0">
                          <a:ln>
                            <a:noFill/>
                          </a:ln>
                          <a:effectLst/>
                        </a:rPr>
                        <a:t>基本調査の選択基準</a:t>
                      </a:r>
                      <a:endParaRPr kumimoji="0" lang="ja-JP" altLang="en-US" sz="18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b="0" i="0" u="none" strike="noStrike" cap="none" normalizeH="0" baseline="0" dirty="0" smtClean="0">
                          <a:ln>
                            <a:noFill/>
                          </a:ln>
                          <a:solidFill>
                            <a:schemeClr val="dk1"/>
                          </a:solidFill>
                          <a:effectLst/>
                          <a:latin typeface="+mn-lt"/>
                          <a:ea typeface="+mn-ea"/>
                        </a:rPr>
                        <a:t>試行による</a:t>
                      </a:r>
                      <a:r>
                        <a:rPr kumimoji="0" lang="en-US" altLang="ja-JP" sz="1500" b="0" i="0" u="none" strike="noStrike" cap="none" normalizeH="0" baseline="0" dirty="0" smtClean="0">
                          <a:ln>
                            <a:noFill/>
                          </a:ln>
                          <a:solidFill>
                            <a:schemeClr val="dk1"/>
                          </a:solidFill>
                          <a:effectLst/>
                          <a:latin typeface="+mn-lt"/>
                          <a:ea typeface="+mn-ea"/>
                        </a:rPr>
                        <a:t/>
                      </a:r>
                      <a:br>
                        <a:rPr kumimoji="0" lang="en-US" altLang="ja-JP" sz="1500" b="0" i="0" u="none" strike="noStrike" cap="none" normalizeH="0" baseline="0" dirty="0" smtClean="0">
                          <a:ln>
                            <a:noFill/>
                          </a:ln>
                          <a:solidFill>
                            <a:schemeClr val="dk1"/>
                          </a:solidFill>
                          <a:effectLst/>
                          <a:latin typeface="+mn-lt"/>
                          <a:ea typeface="+mn-ea"/>
                        </a:rPr>
                      </a:br>
                      <a:r>
                        <a:rPr kumimoji="0" lang="ja-JP" altLang="en-US" sz="1500" b="0" i="0" u="none" strike="noStrike" cap="none" normalizeH="0" baseline="0" dirty="0" smtClean="0">
                          <a:ln>
                            <a:noFill/>
                          </a:ln>
                          <a:solidFill>
                            <a:schemeClr val="dk1"/>
                          </a:solidFill>
                          <a:effectLst/>
                          <a:latin typeface="+mn-lt"/>
                          <a:ea typeface="+mn-ea"/>
                        </a:rPr>
                        <a:t>本人の能力の評価</a:t>
                      </a:r>
                      <a:endParaRPr kumimoji="0" lang="ja-JP" altLang="en-US" sz="15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effectLst/>
                        </a:rPr>
                        <a:t>介護者の介助状況</a:t>
                      </a:r>
                      <a:endParaRPr kumimoji="0" lang="en-US" altLang="ja-JP" sz="15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effectLst/>
                        </a:rPr>
                        <a:t>（適切な介助）</a:t>
                      </a:r>
                      <a:endParaRPr kumimoji="0" lang="ja-JP" altLang="en-US" sz="15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effectLst/>
                          <a:latin typeface="HGP創英角ｺﾞｼｯｸUB" pitchFamily="50" charset="-128"/>
                          <a:ea typeface="HGP創英角ｺﾞｼｯｸUB" pitchFamily="50" charset="-128"/>
                        </a:rPr>
                        <a:t>行動の</a:t>
                      </a:r>
                      <a:r>
                        <a:rPr kumimoji="0" lang="ja-JP" altLang="en-US" sz="1500" b="0" u="none" strike="noStrike" cap="none" normalizeH="0" baseline="0" dirty="0" smtClean="0">
                          <a:ln>
                            <a:noFill/>
                          </a:ln>
                          <a:effectLst/>
                          <a:latin typeface="HGP創英角ｺﾞｼｯｸUB" pitchFamily="50" charset="-128"/>
                          <a:ea typeface="HGP創英角ｺﾞｼｯｸUB" pitchFamily="50" charset="-128"/>
                        </a:rPr>
                        <a:t>発生</a:t>
                      </a:r>
                      <a:r>
                        <a:rPr kumimoji="0" lang="ja-JP" altLang="en-US" sz="1500" u="none" strike="noStrike" kern="1200" cap="none" normalizeH="0" baseline="0" dirty="0" smtClean="0">
                          <a:ln>
                            <a:noFill/>
                          </a:ln>
                          <a:solidFill>
                            <a:schemeClr val="dk1"/>
                          </a:solidFill>
                          <a:effectLst/>
                          <a:latin typeface="+mn-lt"/>
                          <a:ea typeface="+mn-ea"/>
                          <a:cs typeface="+mn-cs"/>
                        </a:rPr>
                        <a:t>頻度</a:t>
                      </a:r>
                      <a:r>
                        <a:rPr kumimoji="0" lang="en-US" altLang="ja-JP" sz="1500" u="none" strike="noStrike" kern="1200" cap="none" normalizeH="0" baseline="0" dirty="0" smtClean="0">
                          <a:ln>
                            <a:noFill/>
                          </a:ln>
                          <a:solidFill>
                            <a:schemeClr val="dk1"/>
                          </a:solidFill>
                          <a:effectLst/>
                          <a:latin typeface="+mn-lt"/>
                          <a:ea typeface="+mn-ea"/>
                          <a:cs typeface="+mn-cs"/>
                        </a:rPr>
                        <a:t/>
                      </a:r>
                      <a:br>
                        <a:rPr kumimoji="0" lang="en-US" altLang="ja-JP" sz="1500" u="none" strike="noStrike" kern="1200" cap="none" normalizeH="0" baseline="0" dirty="0" smtClean="0">
                          <a:ln>
                            <a:noFill/>
                          </a:ln>
                          <a:solidFill>
                            <a:schemeClr val="dk1"/>
                          </a:solidFill>
                          <a:effectLst/>
                          <a:latin typeface="+mn-lt"/>
                          <a:ea typeface="+mn-ea"/>
                          <a:cs typeface="+mn-cs"/>
                        </a:rPr>
                      </a:br>
                      <a:r>
                        <a:rPr kumimoji="0" lang="ja-JP" altLang="en-US" sz="1400" u="none" strike="noStrike" kern="1200" cap="none" normalizeH="0" baseline="0" dirty="0" smtClean="0">
                          <a:ln>
                            <a:noFill/>
                          </a:ln>
                          <a:solidFill>
                            <a:schemeClr val="dk1"/>
                          </a:solidFill>
                          <a:effectLst/>
                          <a:latin typeface="+mn-lt"/>
                          <a:ea typeface="+mn-ea"/>
                          <a:cs typeface="+mn-cs"/>
                        </a:rPr>
                        <a:t>に</a:t>
                      </a:r>
                      <a:r>
                        <a:rPr kumimoji="0" lang="ja-JP" altLang="en-US" sz="1400" u="none" strike="noStrike" cap="none" normalizeH="0" baseline="0" dirty="0" smtClean="0">
                          <a:ln>
                            <a:noFill/>
                          </a:ln>
                          <a:effectLst/>
                        </a:rPr>
                        <a:t>基づき選択</a:t>
                      </a:r>
                      <a:r>
                        <a:rPr kumimoji="0" lang="en-US" altLang="ja-JP" sz="800" u="none" strike="noStrike" cap="none" normalizeH="0" baseline="0" dirty="0" smtClean="0">
                          <a:ln>
                            <a:noFill/>
                          </a:ln>
                          <a:effectLst/>
                        </a:rPr>
                        <a:t>(BPSD)※</a:t>
                      </a:r>
                      <a:endParaRPr kumimoji="0" lang="en-US" altLang="ja-JP" sz="14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r>
              <a:tr h="735013">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特記事項</a:t>
                      </a:r>
                      <a:endParaRPr kumimoji="0" lang="ja-JP" altLang="en-US"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effectLst/>
                          <a:latin typeface="HGP創英角ｺﾞｼｯｸUB" pitchFamily="50" charset="-128"/>
                          <a:ea typeface="HGP創英角ｺﾞｼｯｸUB" pitchFamily="50" charset="-128"/>
                        </a:rPr>
                        <a:t>日頃の状況</a:t>
                      </a:r>
                      <a:r>
                        <a:rPr kumimoji="0" lang="ja-JP" altLang="en-US" sz="1500" u="none" strike="noStrike" cap="none" normalizeH="0" baseline="0" dirty="0" smtClean="0">
                          <a:ln>
                            <a:noFill/>
                          </a:ln>
                          <a:effectLst/>
                        </a:rPr>
                        <a:t/>
                      </a:r>
                      <a:br>
                        <a:rPr kumimoji="0" lang="ja-JP" altLang="en-US" sz="1500" u="none" strike="noStrike" cap="none" normalizeH="0" baseline="0" dirty="0" smtClean="0">
                          <a:ln>
                            <a:noFill/>
                          </a:ln>
                          <a:effectLst/>
                        </a:rPr>
                      </a:br>
                      <a:r>
                        <a:rPr kumimoji="0" lang="ja-JP" altLang="en-US" sz="1500" u="none" strike="noStrike" cap="none" normalizeH="0" baseline="0" dirty="0" smtClean="0">
                          <a:ln>
                            <a:noFill/>
                          </a:ln>
                          <a:effectLst/>
                        </a:rPr>
                        <a:t>選択根拠・試行結果</a:t>
                      </a:r>
                      <a:r>
                        <a:rPr kumimoji="0" lang="en-US" altLang="ja-JP" sz="1500" u="none" strike="noStrike" cap="none" normalizeH="0" baseline="0" dirty="0" smtClean="0">
                          <a:ln>
                            <a:noFill/>
                          </a:ln>
                          <a:effectLst/>
                        </a:rPr>
                        <a:t/>
                      </a:r>
                      <a:br>
                        <a:rPr kumimoji="0" lang="en-US" altLang="ja-JP" sz="1500" u="none" strike="noStrike" cap="none" normalizeH="0" baseline="0" dirty="0" smtClean="0">
                          <a:ln>
                            <a:noFill/>
                          </a:ln>
                          <a:effectLst/>
                        </a:rPr>
                      </a:br>
                      <a:r>
                        <a:rPr kumimoji="0" lang="ja-JP" altLang="en-US" sz="1200" u="none" strike="noStrike" cap="none" normalizeH="0" baseline="0" dirty="0" smtClean="0">
                          <a:ln>
                            <a:noFill/>
                          </a:ln>
                          <a:effectLst/>
                        </a:rPr>
                        <a:t>（特に判断に迷う場合）</a:t>
                      </a:r>
                      <a:endParaRPr kumimoji="0" lang="ja-JP" altLang="en-US" sz="15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effectLst/>
                          <a:latin typeface="HGP創英角ｺﾞｼｯｸUB" pitchFamily="50" charset="-128"/>
                          <a:ea typeface="HGP創英角ｺﾞｼｯｸUB" pitchFamily="50" charset="-128"/>
                        </a:rPr>
                        <a:t>介護の手間と頻度</a:t>
                      </a:r>
                      <a:r>
                        <a:rPr kumimoji="0" lang="en-US" altLang="ja-JP" sz="1500" u="none" strike="noStrike" cap="none" normalizeH="0" baseline="0" dirty="0" smtClean="0">
                          <a:ln>
                            <a:noFill/>
                          </a:ln>
                          <a:effectLst/>
                        </a:rPr>
                        <a:t/>
                      </a:r>
                      <a:br>
                        <a:rPr kumimoji="0" lang="en-US" altLang="ja-JP" sz="1500" u="none" strike="noStrike" cap="none" normalizeH="0" baseline="0" dirty="0" smtClean="0">
                          <a:ln>
                            <a:noFill/>
                          </a:ln>
                          <a:effectLst/>
                        </a:rPr>
                      </a:br>
                      <a:r>
                        <a:rPr kumimoji="0" lang="ja-JP" altLang="en-US" sz="1400" u="none" strike="noStrike" cap="none" normalizeH="0" baseline="0" dirty="0" smtClean="0">
                          <a:ln>
                            <a:noFill/>
                          </a:ln>
                          <a:effectLst/>
                        </a:rPr>
                        <a:t>（介助の量を把握できる記述）</a:t>
                      </a:r>
                      <a:endParaRPr kumimoji="0" lang="ja-JP" altLang="en-US" sz="15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500" u="none" strike="noStrike" cap="none" normalizeH="0" baseline="0" dirty="0" smtClean="0">
                          <a:ln>
                            <a:noFill/>
                          </a:ln>
                          <a:effectLst/>
                          <a:latin typeface="HGP創英角ｺﾞｼｯｸUB" pitchFamily="50" charset="-128"/>
                          <a:ea typeface="HGP創英角ｺﾞｼｯｸUB" pitchFamily="50" charset="-128"/>
                        </a:rPr>
                        <a:t>介護の手間と頻度</a:t>
                      </a:r>
                      <a:endParaRPr kumimoji="0" lang="en-US" sz="1500" u="none" strike="noStrike" cap="none" normalizeH="0" baseline="0" dirty="0" smtClean="0">
                        <a:ln>
                          <a:noFill/>
                        </a:ln>
                        <a:effectLst/>
                        <a:latin typeface="HGP創英角ｺﾞｼｯｸUB" pitchFamily="50" charset="-128"/>
                        <a:ea typeface="HGP創英角ｺﾞｼｯｸUB" pitchFamily="50" charset="-128"/>
                      </a:endParaRPr>
                    </a:p>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en-US" altLang="ja-JP" sz="900" u="none" strike="noStrike" cap="none" normalizeH="0" baseline="0" dirty="0" smtClean="0">
                          <a:ln>
                            <a:noFill/>
                          </a:ln>
                          <a:effectLst/>
                        </a:rPr>
                        <a:t>(BPSD)※</a:t>
                      </a:r>
                      <a:endParaRPr kumimoji="0" lang="en-US" altLang="ja-JP" sz="9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r>
              <a:tr h="815975">
                <a:tc>
                  <a:txBody>
                    <a:bodyPr/>
                    <a:lstStyle/>
                    <a:p>
                      <a:pPr marL="0" marR="0" lvl="0" indent="0" algn="ctr"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2200" u="none" strike="noStrike" cap="none" normalizeH="0" baseline="0" dirty="0" smtClean="0">
                          <a:ln>
                            <a:noFill/>
                          </a:ln>
                          <a:effectLst/>
                        </a:rPr>
                        <a:t>留意点</a:t>
                      </a:r>
                      <a:endParaRPr kumimoji="0" lang="en-US" altLang="ja-JP" sz="22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200" u="none" strike="noStrike" cap="none" normalizeH="0" baseline="0" dirty="0" smtClean="0">
                          <a:ln>
                            <a:noFill/>
                          </a:ln>
                          <a:effectLst/>
                        </a:rPr>
                        <a:t>実際に行ってもらった状況と日頃の状況が異なる場合</a:t>
                      </a:r>
                      <a:endParaRPr kumimoji="0" lang="en-US" altLang="ja-JP" sz="12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050" u="none" strike="noStrike" cap="none" normalizeH="0" baseline="0" dirty="0" smtClean="0">
                          <a:ln>
                            <a:noFill/>
                          </a:ln>
                          <a:effectLst/>
                        </a:rPr>
                        <a:t>「日頃の状況」の意味にも留意する</a:t>
                      </a:r>
                      <a:endParaRPr kumimoji="0" lang="ja-JP" altLang="en-US" sz="105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400" u="none" strike="noStrike" cap="none" normalizeH="0" baseline="0" dirty="0" smtClean="0">
                          <a:ln>
                            <a:noFill/>
                          </a:ln>
                          <a:effectLst/>
                        </a:rPr>
                        <a:t>「実際に行われている介助が不適切な場合」</a:t>
                      </a:r>
                      <a:endParaRPr kumimoji="0" lang="ja-JP" altLang="en-US" sz="14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400" u="none" strike="noStrike" cap="none" normalizeH="0" baseline="0" dirty="0" smtClean="0">
                          <a:ln>
                            <a:noFill/>
                          </a:ln>
                          <a:effectLst/>
                        </a:rPr>
                        <a:t>選択と特記事項の基準が異なる点に留意</a:t>
                      </a:r>
                      <a:endParaRPr kumimoji="0" lang="en-US" altLang="ja-JP" sz="14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
                          <a:srgbClr val="0000D4"/>
                        </a:buClr>
                        <a:buSzTx/>
                        <a:buFont typeface="Wingdings" pitchFamily="2" charset="2"/>
                        <a:buNone/>
                        <a:tabLst/>
                      </a:pPr>
                      <a:r>
                        <a:rPr kumimoji="0" lang="ja-JP" altLang="en-US" sz="1400" u="none" strike="noStrike" cap="none" normalizeH="0" baseline="0" dirty="0" smtClean="0">
                          <a:ln>
                            <a:noFill/>
                          </a:ln>
                          <a:effectLst/>
                        </a:rPr>
                        <a:t>定義以外で手間のかかる類似の行動等がある場合</a:t>
                      </a:r>
                      <a:r>
                        <a:rPr kumimoji="0" lang="en-US" altLang="ja-JP" sz="1050" u="none" strike="noStrike" cap="none" normalizeH="0" baseline="0" dirty="0" smtClean="0">
                          <a:ln>
                            <a:noFill/>
                          </a:ln>
                          <a:effectLst/>
                        </a:rPr>
                        <a:t>(BPSD)※</a:t>
                      </a:r>
                      <a:endParaRPr kumimoji="0" lang="en-US" altLang="ja-JP" sz="1400" b="0" i="0" u="none" strike="noStrike" cap="none" normalizeH="0" baseline="0" dirty="0" smtClean="0">
                        <a:ln>
                          <a:noFill/>
                        </a:ln>
                        <a:solidFill>
                          <a:schemeClr val="tx1"/>
                        </a:solidFill>
                        <a:effectLst/>
                        <a:latin typeface="Verdana" pitchFamily="34" charset="0"/>
                        <a:ea typeface="ＭＳ Ｐゴシック" pitchFamily="50" charset="-128"/>
                      </a:endParaRPr>
                    </a:p>
                  </a:txBody>
                  <a:tcPr marL="99012" marR="99012" anchor="ctr" horzOverflow="overflow"/>
                </a:tc>
              </a:tr>
            </a:tbl>
          </a:graphicData>
        </a:graphic>
      </p:graphicFrame>
      <p:sp>
        <p:nvSpPr>
          <p:cNvPr id="7208" name="テキスト ボックス 41"/>
          <p:cNvSpPr txBox="1">
            <a:spLocks noChangeArrowheads="1"/>
          </p:cNvSpPr>
          <p:nvPr/>
        </p:nvSpPr>
        <p:spPr bwMode="auto">
          <a:xfrm>
            <a:off x="6732771" y="6525726"/>
            <a:ext cx="2168525" cy="274637"/>
          </a:xfrm>
          <a:prstGeom prst="rect">
            <a:avLst/>
          </a:prstGeom>
          <a:noFill/>
          <a:ln w="9525">
            <a:noFill/>
            <a:miter lim="800000"/>
            <a:headEnd/>
            <a:tailEnd/>
          </a:ln>
        </p:spPr>
        <p:txBody>
          <a:bodyPr>
            <a:spAutoFit/>
          </a:bodyPr>
          <a:lstStyle/>
          <a:p>
            <a:r>
              <a:rPr lang="en-US" altLang="ja-JP" sz="1200" dirty="0">
                <a:latin typeface="Calibri" pitchFamily="34" charset="0"/>
              </a:rPr>
              <a:t>※</a:t>
            </a:r>
            <a:r>
              <a:rPr lang="ja-JP" altLang="en-US" sz="1200" dirty="0">
                <a:latin typeface="Calibri" pitchFamily="34" charset="0"/>
              </a:rPr>
              <a:t>麻痺等・拘縮は能力と同じ</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7240"/>
            <a:ext cx="9144000" cy="830997"/>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能力の項目</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ja-JP" altLang="en-US" dirty="0" smtClean="0"/>
              <a:t>能力の項目の特徴</a:t>
            </a:r>
          </a:p>
        </p:txBody>
      </p:sp>
      <p:sp>
        <p:nvSpPr>
          <p:cNvPr id="10243" name="Rectangle 3"/>
          <p:cNvSpPr>
            <a:spLocks noGrp="1" noChangeArrowheads="1"/>
          </p:cNvSpPr>
          <p:nvPr>
            <p:ph type="body" idx="1"/>
          </p:nvPr>
        </p:nvSpPr>
        <p:spPr>
          <a:xfrm>
            <a:off x="566738" y="1341438"/>
            <a:ext cx="8001000" cy="1871662"/>
          </a:xfrm>
        </p:spPr>
        <p:txBody>
          <a:bodyPr/>
          <a:lstStyle/>
          <a:p>
            <a:pPr eaLnBrk="1" hangingPunct="1">
              <a:lnSpc>
                <a:spcPct val="80000"/>
              </a:lnSpc>
            </a:pPr>
            <a:r>
              <a:rPr lang="ja-JP" altLang="en-US" sz="1800" smtClean="0"/>
              <a:t>「身体」「認知」能力の項目</a:t>
            </a:r>
          </a:p>
          <a:p>
            <a:pPr eaLnBrk="1" hangingPunct="1">
              <a:lnSpc>
                <a:spcPct val="80000"/>
              </a:lnSpc>
            </a:pPr>
            <a:r>
              <a:rPr lang="ja-JP" altLang="en-US" sz="1800" smtClean="0"/>
              <a:t>「できる」「できない」の軸で評価する。</a:t>
            </a:r>
          </a:p>
          <a:p>
            <a:pPr eaLnBrk="1" hangingPunct="1">
              <a:lnSpc>
                <a:spcPct val="80000"/>
              </a:lnSpc>
            </a:pPr>
            <a:r>
              <a:rPr lang="ja-JP" altLang="en-US" sz="1800" smtClean="0"/>
              <a:t>「試行」＜「日頃の状態」（調査時の状況と日頃の状況が異なる場合は具体</a:t>
            </a:r>
            <a:endParaRPr lang="en-US" altLang="ja-JP" sz="1800" smtClean="0"/>
          </a:p>
          <a:p>
            <a:pPr eaLnBrk="1" hangingPunct="1">
              <a:lnSpc>
                <a:spcPct val="80000"/>
              </a:lnSpc>
              <a:buFont typeface="Wingdings" pitchFamily="2" charset="2"/>
              <a:buNone/>
            </a:pPr>
            <a:r>
              <a:rPr lang="ja-JP" altLang="en-US" sz="1800" smtClean="0"/>
              <a:t>　　　的な内容を特記事項へ記入する。）</a:t>
            </a:r>
          </a:p>
          <a:p>
            <a:pPr eaLnBrk="1" hangingPunct="1">
              <a:lnSpc>
                <a:spcPct val="80000"/>
              </a:lnSpc>
            </a:pPr>
            <a:r>
              <a:rPr lang="ja-JP" altLang="en-US" sz="1800" smtClean="0"/>
              <a:t>「介護の手間」を直接表現するものというより、介護の手間が発生する前提条</a:t>
            </a:r>
            <a:endParaRPr lang="en-US" altLang="ja-JP" sz="1800" smtClean="0"/>
          </a:p>
          <a:p>
            <a:pPr eaLnBrk="1" hangingPunct="1">
              <a:lnSpc>
                <a:spcPct val="80000"/>
              </a:lnSpc>
              <a:buFont typeface="Wingdings" pitchFamily="2" charset="2"/>
              <a:buNone/>
            </a:pPr>
            <a:r>
              <a:rPr lang="ja-JP" altLang="en-US" sz="1800" smtClean="0"/>
              <a:t>　　　件や背景情報を提供するものと考えるとわかりやすい。</a:t>
            </a:r>
          </a:p>
        </p:txBody>
      </p:sp>
      <p:sp>
        <p:nvSpPr>
          <p:cNvPr id="10244" name="AutoShape 4"/>
          <p:cNvSpPr>
            <a:spLocks noChangeArrowheads="1"/>
          </p:cNvSpPr>
          <p:nvPr/>
        </p:nvSpPr>
        <p:spPr bwMode="auto">
          <a:xfrm>
            <a:off x="395290" y="3140075"/>
            <a:ext cx="8280400" cy="3168650"/>
          </a:xfrm>
          <a:prstGeom prst="roundRect">
            <a:avLst>
              <a:gd name="adj" fmla="val 11264"/>
            </a:avLst>
          </a:prstGeom>
          <a:solidFill>
            <a:srgbClr val="CCFFFF"/>
          </a:solidFill>
          <a:ln w="9525">
            <a:solidFill>
              <a:srgbClr val="0000FF"/>
            </a:solidFill>
            <a:round/>
            <a:headEnd/>
            <a:tailEnd/>
          </a:ln>
        </p:spPr>
        <p:txBody>
          <a:bodyPr wrap="none" anchor="ctr"/>
          <a:lstStyle/>
          <a:p>
            <a:r>
              <a:rPr lang="en-US" altLang="ja-JP">
                <a:solidFill>
                  <a:srgbClr val="000000"/>
                </a:solidFill>
                <a:latin typeface="Verdana" pitchFamily="34" charset="0"/>
              </a:rPr>
              <a:t>【</a:t>
            </a:r>
            <a:r>
              <a:rPr lang="ja-JP" altLang="en-US">
                <a:solidFill>
                  <a:srgbClr val="000000"/>
                </a:solidFill>
                <a:latin typeface="Verdana" pitchFamily="34" charset="0"/>
              </a:rPr>
              <a:t>身体の能力に関する項目</a:t>
            </a:r>
            <a:r>
              <a:rPr lang="en-US" altLang="ja-JP">
                <a:solidFill>
                  <a:srgbClr val="000000"/>
                </a:solidFill>
                <a:latin typeface="Verdana" pitchFamily="34" charset="0"/>
              </a:rPr>
              <a:t>】</a:t>
            </a:r>
            <a:r>
              <a:rPr lang="ja-JP" altLang="en-US">
                <a:solidFill>
                  <a:srgbClr val="000000"/>
                </a:solidFill>
                <a:latin typeface="Verdana" pitchFamily="34" charset="0"/>
              </a:rPr>
              <a:t>（</a:t>
            </a:r>
            <a:r>
              <a:rPr lang="en-US" altLang="ja-JP">
                <a:solidFill>
                  <a:srgbClr val="000000"/>
                </a:solidFill>
                <a:latin typeface="Verdana" pitchFamily="34" charset="0"/>
              </a:rPr>
              <a:t>10</a:t>
            </a:r>
            <a:r>
              <a:rPr lang="ja-JP" altLang="en-US">
                <a:solidFill>
                  <a:srgbClr val="000000"/>
                </a:solidFill>
                <a:latin typeface="Verdana" pitchFamily="34" charset="0"/>
              </a:rPr>
              <a:t>項目）</a:t>
            </a:r>
          </a:p>
          <a:p>
            <a:r>
              <a:rPr lang="en-US" altLang="ja-JP">
                <a:solidFill>
                  <a:srgbClr val="000000"/>
                </a:solidFill>
                <a:latin typeface="Verdana" pitchFamily="34" charset="0"/>
              </a:rPr>
              <a:t>1-3</a:t>
            </a:r>
            <a:r>
              <a:rPr lang="ja-JP" altLang="en-US">
                <a:solidFill>
                  <a:srgbClr val="000000"/>
                </a:solidFill>
                <a:latin typeface="Verdana" pitchFamily="34" charset="0"/>
              </a:rPr>
              <a:t>寝返り　　</a:t>
            </a:r>
            <a:r>
              <a:rPr lang="en-US" altLang="ja-JP">
                <a:solidFill>
                  <a:srgbClr val="000000"/>
                </a:solidFill>
                <a:latin typeface="Verdana" pitchFamily="34" charset="0"/>
              </a:rPr>
              <a:t>1-4</a:t>
            </a:r>
            <a:r>
              <a:rPr lang="ja-JP" altLang="en-US">
                <a:solidFill>
                  <a:srgbClr val="000000"/>
                </a:solidFill>
                <a:latin typeface="Verdana" pitchFamily="34" charset="0"/>
              </a:rPr>
              <a:t>起き上がり　　</a:t>
            </a:r>
            <a:r>
              <a:rPr lang="en-US" altLang="ja-JP">
                <a:solidFill>
                  <a:srgbClr val="000000"/>
                </a:solidFill>
                <a:latin typeface="Verdana" pitchFamily="34" charset="0"/>
              </a:rPr>
              <a:t>1-5</a:t>
            </a:r>
            <a:r>
              <a:rPr lang="ja-JP" altLang="en-US">
                <a:solidFill>
                  <a:srgbClr val="000000"/>
                </a:solidFill>
                <a:latin typeface="Verdana" pitchFamily="34" charset="0"/>
              </a:rPr>
              <a:t>座位保持　　</a:t>
            </a:r>
            <a:r>
              <a:rPr lang="en-US" altLang="ja-JP">
                <a:solidFill>
                  <a:srgbClr val="000000"/>
                </a:solidFill>
                <a:latin typeface="Verdana" pitchFamily="34" charset="0"/>
              </a:rPr>
              <a:t>1-6</a:t>
            </a:r>
            <a:r>
              <a:rPr lang="ja-JP" altLang="en-US">
                <a:solidFill>
                  <a:srgbClr val="000000"/>
                </a:solidFill>
                <a:latin typeface="Verdana" pitchFamily="34" charset="0"/>
              </a:rPr>
              <a:t>両足での立位保持　　</a:t>
            </a:r>
            <a:br>
              <a:rPr lang="ja-JP" altLang="en-US">
                <a:solidFill>
                  <a:srgbClr val="000000"/>
                </a:solidFill>
                <a:latin typeface="Verdana" pitchFamily="34" charset="0"/>
              </a:rPr>
            </a:br>
            <a:r>
              <a:rPr lang="en-US" altLang="ja-JP">
                <a:solidFill>
                  <a:srgbClr val="000000"/>
                </a:solidFill>
                <a:latin typeface="Verdana" pitchFamily="34" charset="0"/>
              </a:rPr>
              <a:t>1-7</a:t>
            </a:r>
            <a:r>
              <a:rPr lang="ja-JP" altLang="en-US">
                <a:solidFill>
                  <a:srgbClr val="000000"/>
                </a:solidFill>
                <a:latin typeface="Verdana" pitchFamily="34" charset="0"/>
              </a:rPr>
              <a:t>歩行　　　</a:t>
            </a:r>
            <a:r>
              <a:rPr lang="en-US" altLang="ja-JP">
                <a:solidFill>
                  <a:srgbClr val="000000"/>
                </a:solidFill>
                <a:latin typeface="Verdana" pitchFamily="34" charset="0"/>
              </a:rPr>
              <a:t>1-8</a:t>
            </a:r>
            <a:r>
              <a:rPr lang="ja-JP" altLang="en-US">
                <a:solidFill>
                  <a:srgbClr val="000000"/>
                </a:solidFill>
                <a:latin typeface="Verdana" pitchFamily="34" charset="0"/>
              </a:rPr>
              <a:t>立ち上がり　　</a:t>
            </a:r>
            <a:r>
              <a:rPr lang="en-US" altLang="ja-JP">
                <a:solidFill>
                  <a:srgbClr val="000000"/>
                </a:solidFill>
                <a:latin typeface="Verdana" pitchFamily="34" charset="0"/>
              </a:rPr>
              <a:t>1-9</a:t>
            </a:r>
            <a:r>
              <a:rPr lang="ja-JP" altLang="en-US">
                <a:solidFill>
                  <a:srgbClr val="000000"/>
                </a:solidFill>
                <a:latin typeface="Verdana" pitchFamily="34" charset="0"/>
              </a:rPr>
              <a:t>片足での立位　　</a:t>
            </a:r>
            <a:r>
              <a:rPr lang="en-US" altLang="ja-JP">
                <a:solidFill>
                  <a:srgbClr val="000000"/>
                </a:solidFill>
                <a:latin typeface="Verdana" pitchFamily="34" charset="0"/>
              </a:rPr>
              <a:t>1-12</a:t>
            </a:r>
            <a:r>
              <a:rPr lang="ja-JP" altLang="en-US">
                <a:solidFill>
                  <a:srgbClr val="000000"/>
                </a:solidFill>
                <a:latin typeface="Verdana" pitchFamily="34" charset="0"/>
              </a:rPr>
              <a:t>視力　　</a:t>
            </a:r>
            <a:r>
              <a:rPr lang="en-US" altLang="ja-JP">
                <a:solidFill>
                  <a:srgbClr val="000000"/>
                </a:solidFill>
                <a:latin typeface="Verdana" pitchFamily="34" charset="0"/>
              </a:rPr>
              <a:t>1-13</a:t>
            </a:r>
            <a:r>
              <a:rPr lang="ja-JP" altLang="en-US">
                <a:solidFill>
                  <a:srgbClr val="000000"/>
                </a:solidFill>
                <a:latin typeface="Verdana" pitchFamily="34" charset="0"/>
              </a:rPr>
              <a:t>聴力</a:t>
            </a:r>
          </a:p>
          <a:p>
            <a:r>
              <a:rPr lang="en-US" altLang="ja-JP">
                <a:solidFill>
                  <a:srgbClr val="000000"/>
                </a:solidFill>
                <a:latin typeface="Verdana" pitchFamily="34" charset="0"/>
              </a:rPr>
              <a:t>2-3</a:t>
            </a:r>
            <a:r>
              <a:rPr lang="ja-JP" altLang="en-US">
                <a:solidFill>
                  <a:srgbClr val="000000"/>
                </a:solidFill>
                <a:latin typeface="Verdana" pitchFamily="34" charset="0"/>
              </a:rPr>
              <a:t>えん下</a:t>
            </a:r>
          </a:p>
          <a:p>
            <a:endParaRPr lang="ja-JP" altLang="en-US">
              <a:solidFill>
                <a:srgbClr val="000000"/>
              </a:solidFill>
              <a:latin typeface="Verdana" pitchFamily="34" charset="0"/>
            </a:endParaRPr>
          </a:p>
          <a:p>
            <a:r>
              <a:rPr lang="en-US" altLang="ja-JP">
                <a:solidFill>
                  <a:srgbClr val="000000"/>
                </a:solidFill>
                <a:latin typeface="Verdana" pitchFamily="34" charset="0"/>
              </a:rPr>
              <a:t>【</a:t>
            </a:r>
            <a:r>
              <a:rPr lang="ja-JP" altLang="en-US">
                <a:solidFill>
                  <a:srgbClr val="000000"/>
                </a:solidFill>
                <a:latin typeface="Verdana" pitchFamily="34" charset="0"/>
              </a:rPr>
              <a:t>認知の能力に関する項目</a:t>
            </a:r>
            <a:r>
              <a:rPr lang="en-US" altLang="ja-JP">
                <a:solidFill>
                  <a:srgbClr val="000000"/>
                </a:solidFill>
                <a:latin typeface="Verdana" pitchFamily="34" charset="0"/>
              </a:rPr>
              <a:t>】</a:t>
            </a:r>
            <a:r>
              <a:rPr lang="ja-JP" altLang="en-US">
                <a:solidFill>
                  <a:srgbClr val="000000"/>
                </a:solidFill>
                <a:latin typeface="Verdana" pitchFamily="34" charset="0"/>
              </a:rPr>
              <a:t>（</a:t>
            </a:r>
            <a:r>
              <a:rPr lang="en-US" altLang="ja-JP">
                <a:solidFill>
                  <a:srgbClr val="000000"/>
                </a:solidFill>
                <a:latin typeface="Verdana" pitchFamily="34" charset="0"/>
              </a:rPr>
              <a:t>7</a:t>
            </a:r>
            <a:r>
              <a:rPr lang="ja-JP" altLang="en-US">
                <a:solidFill>
                  <a:srgbClr val="000000"/>
                </a:solidFill>
                <a:latin typeface="Verdana" pitchFamily="34" charset="0"/>
              </a:rPr>
              <a:t>項目）</a:t>
            </a:r>
          </a:p>
          <a:p>
            <a:r>
              <a:rPr lang="en-US" altLang="ja-JP">
                <a:solidFill>
                  <a:srgbClr val="000000"/>
                </a:solidFill>
                <a:latin typeface="Verdana" pitchFamily="34" charset="0"/>
              </a:rPr>
              <a:t>3-2</a:t>
            </a:r>
            <a:r>
              <a:rPr lang="ja-JP" altLang="en-US">
                <a:solidFill>
                  <a:srgbClr val="000000"/>
                </a:solidFill>
                <a:latin typeface="Verdana" pitchFamily="34" charset="0"/>
              </a:rPr>
              <a:t>毎日の日課を理解　　</a:t>
            </a:r>
            <a:r>
              <a:rPr lang="en-US" altLang="ja-JP">
                <a:solidFill>
                  <a:srgbClr val="000000"/>
                </a:solidFill>
                <a:latin typeface="Verdana" pitchFamily="34" charset="0"/>
              </a:rPr>
              <a:t>3-3</a:t>
            </a:r>
            <a:r>
              <a:rPr lang="ja-JP" altLang="en-US">
                <a:solidFill>
                  <a:srgbClr val="000000"/>
                </a:solidFill>
                <a:latin typeface="Verdana" pitchFamily="34" charset="0"/>
              </a:rPr>
              <a:t>生年月日をいう　　</a:t>
            </a:r>
            <a:r>
              <a:rPr lang="en-US" altLang="ja-JP">
                <a:solidFill>
                  <a:srgbClr val="000000"/>
                </a:solidFill>
                <a:latin typeface="Verdana" pitchFamily="34" charset="0"/>
              </a:rPr>
              <a:t>3-4</a:t>
            </a:r>
            <a:r>
              <a:rPr lang="ja-JP" altLang="en-US">
                <a:solidFill>
                  <a:srgbClr val="000000"/>
                </a:solidFill>
                <a:latin typeface="Verdana" pitchFamily="34" charset="0"/>
              </a:rPr>
              <a:t>短期記憶</a:t>
            </a:r>
          </a:p>
          <a:p>
            <a:r>
              <a:rPr lang="en-US" altLang="ja-JP">
                <a:solidFill>
                  <a:srgbClr val="000000"/>
                </a:solidFill>
                <a:latin typeface="Verdana" pitchFamily="34" charset="0"/>
              </a:rPr>
              <a:t>3-5</a:t>
            </a:r>
            <a:r>
              <a:rPr lang="ja-JP" altLang="en-US">
                <a:solidFill>
                  <a:srgbClr val="000000"/>
                </a:solidFill>
                <a:latin typeface="Verdana" pitchFamily="34" charset="0"/>
              </a:rPr>
              <a:t>自分の名前をいう　   </a:t>
            </a:r>
            <a:r>
              <a:rPr lang="en-US" altLang="ja-JP">
                <a:solidFill>
                  <a:srgbClr val="000000"/>
                </a:solidFill>
                <a:latin typeface="Verdana" pitchFamily="34" charset="0"/>
              </a:rPr>
              <a:t>3-6</a:t>
            </a:r>
            <a:r>
              <a:rPr lang="ja-JP" altLang="en-US">
                <a:solidFill>
                  <a:srgbClr val="000000"/>
                </a:solidFill>
                <a:latin typeface="Verdana" pitchFamily="34" charset="0"/>
              </a:rPr>
              <a:t>今の季節を理解   </a:t>
            </a:r>
            <a:r>
              <a:rPr lang="en-US" altLang="ja-JP">
                <a:solidFill>
                  <a:srgbClr val="000000"/>
                </a:solidFill>
                <a:latin typeface="Verdana" pitchFamily="34" charset="0"/>
              </a:rPr>
              <a:t>3-7</a:t>
            </a:r>
            <a:r>
              <a:rPr lang="ja-JP" altLang="en-US">
                <a:solidFill>
                  <a:srgbClr val="000000"/>
                </a:solidFill>
                <a:latin typeface="Verdana" pitchFamily="34" charset="0"/>
              </a:rPr>
              <a:t>場所の理解　　 </a:t>
            </a:r>
            <a:br>
              <a:rPr lang="ja-JP" altLang="en-US">
                <a:solidFill>
                  <a:srgbClr val="000000"/>
                </a:solidFill>
                <a:latin typeface="Verdana" pitchFamily="34" charset="0"/>
              </a:rPr>
            </a:br>
            <a:r>
              <a:rPr lang="en-US" altLang="ja-JP">
                <a:solidFill>
                  <a:srgbClr val="000000"/>
                </a:solidFill>
                <a:latin typeface="Verdana" pitchFamily="34" charset="0"/>
              </a:rPr>
              <a:t>5-3</a:t>
            </a:r>
            <a:r>
              <a:rPr lang="ja-JP" altLang="en-US">
                <a:solidFill>
                  <a:srgbClr val="000000"/>
                </a:solidFill>
                <a:latin typeface="Verdana" pitchFamily="34" charset="0"/>
              </a:rPr>
              <a:t>日常の意思決定</a:t>
            </a:r>
          </a:p>
          <a:p>
            <a:endParaRPr lang="ja-JP" altLang="en-US" sz="1200">
              <a:solidFill>
                <a:srgbClr val="000000"/>
              </a:solidFill>
              <a:latin typeface="Verdana" pitchFamily="34" charset="0"/>
            </a:endParaRPr>
          </a:p>
          <a:p>
            <a:r>
              <a:rPr lang="en-US" altLang="ja-JP" sz="1200">
                <a:solidFill>
                  <a:srgbClr val="000000"/>
                </a:solidFill>
                <a:latin typeface="Verdana" pitchFamily="34" charset="0"/>
              </a:rPr>
              <a:t>※【</a:t>
            </a:r>
            <a:r>
              <a:rPr lang="ja-JP" altLang="en-US" sz="1200">
                <a:solidFill>
                  <a:srgbClr val="000000"/>
                </a:solidFill>
                <a:latin typeface="Verdana" pitchFamily="34" charset="0"/>
              </a:rPr>
              <a:t>「有無」の項目に属するが、調査方法は「能力」の項目と同様の考え方のため、このセクションで取り扱う</a:t>
            </a:r>
            <a:r>
              <a:rPr lang="en-US" altLang="ja-JP" sz="1200">
                <a:solidFill>
                  <a:srgbClr val="000000"/>
                </a:solidFill>
                <a:latin typeface="Verdana" pitchFamily="34" charset="0"/>
              </a:rPr>
              <a:t>】</a:t>
            </a:r>
          </a:p>
          <a:p>
            <a:r>
              <a:rPr lang="en-US" altLang="ja-JP" sz="1400">
                <a:solidFill>
                  <a:srgbClr val="000000"/>
                </a:solidFill>
                <a:latin typeface="Verdana" pitchFamily="34" charset="0"/>
              </a:rPr>
              <a:t>1-1</a:t>
            </a:r>
            <a:r>
              <a:rPr lang="ja-JP" altLang="en-US" sz="1400">
                <a:solidFill>
                  <a:srgbClr val="000000"/>
                </a:solidFill>
                <a:latin typeface="Verdana" pitchFamily="34" charset="0"/>
              </a:rPr>
              <a:t>麻痺　　　</a:t>
            </a:r>
            <a:r>
              <a:rPr lang="en-US" altLang="ja-JP" sz="1400">
                <a:solidFill>
                  <a:srgbClr val="000000"/>
                </a:solidFill>
                <a:latin typeface="Verdana" pitchFamily="34" charset="0"/>
              </a:rPr>
              <a:t>1-2</a:t>
            </a:r>
            <a:r>
              <a:rPr lang="ja-JP" altLang="en-US" sz="1400">
                <a:solidFill>
                  <a:srgbClr val="000000"/>
                </a:solidFill>
                <a:latin typeface="Verdana" pitchFamily="34" charset="0"/>
              </a:rPr>
              <a:t>拘縮</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フッター プレースホルダ 4"/>
          <p:cNvSpPr txBox="1">
            <a:spLocks noGrp="1"/>
          </p:cNvSpPr>
          <p:nvPr/>
        </p:nvSpPr>
        <p:spPr bwMode="auto">
          <a:xfrm>
            <a:off x="3124200" y="6473825"/>
            <a:ext cx="2895600" cy="268288"/>
          </a:xfrm>
          <a:prstGeom prst="rect">
            <a:avLst/>
          </a:prstGeom>
          <a:noFill/>
          <a:ln w="9525">
            <a:noFill/>
            <a:miter lim="800000"/>
            <a:headEnd/>
            <a:tailEnd/>
          </a:ln>
        </p:spPr>
        <p:txBody>
          <a:bodyPr/>
          <a:lstStyle/>
          <a:p>
            <a:pPr algn="ctr"/>
            <a:r>
              <a:rPr kumimoji="0" lang="ja-JP" altLang="en-US" sz="1000">
                <a:solidFill>
                  <a:srgbClr val="000000"/>
                </a:solidFill>
                <a:latin typeface="Verdana" pitchFamily="34" charset="0"/>
              </a:rPr>
              <a:t>厚生労働省　老健局　老人保健課</a:t>
            </a:r>
            <a:br>
              <a:rPr kumimoji="0" lang="ja-JP" altLang="en-US" sz="1000">
                <a:solidFill>
                  <a:srgbClr val="000000"/>
                </a:solidFill>
                <a:latin typeface="Verdana" pitchFamily="34" charset="0"/>
              </a:rPr>
            </a:br>
            <a:r>
              <a:rPr kumimoji="0" lang="ja-JP" altLang="en-US" sz="900">
                <a:solidFill>
                  <a:srgbClr val="000000"/>
                </a:solidFill>
                <a:latin typeface="Verdana" pitchFamily="34" charset="0"/>
              </a:rPr>
              <a:t>平成</a:t>
            </a:r>
            <a:r>
              <a:rPr kumimoji="0" lang="en-US" altLang="ja-JP" sz="900">
                <a:solidFill>
                  <a:srgbClr val="000000"/>
                </a:solidFill>
                <a:latin typeface="Verdana" pitchFamily="34" charset="0"/>
              </a:rPr>
              <a:t>21</a:t>
            </a:r>
            <a:r>
              <a:rPr kumimoji="0" lang="ja-JP" altLang="en-US" sz="900">
                <a:solidFill>
                  <a:srgbClr val="000000"/>
                </a:solidFill>
                <a:latin typeface="Verdana" pitchFamily="34" charset="0"/>
              </a:rPr>
              <a:t>年度要介護認定適正化事業</a:t>
            </a:r>
            <a:endParaRPr kumimoji="0" lang="en-US" altLang="ja-JP" sz="900">
              <a:solidFill>
                <a:srgbClr val="000000"/>
              </a:solidFill>
              <a:latin typeface="Verdana" pitchFamily="34" charset="0"/>
            </a:endParaRPr>
          </a:p>
        </p:txBody>
      </p:sp>
      <p:sp>
        <p:nvSpPr>
          <p:cNvPr id="12291" name="Rectangle 2"/>
          <p:cNvSpPr>
            <a:spLocks noGrp="1" noChangeArrowheads="1"/>
          </p:cNvSpPr>
          <p:nvPr>
            <p:ph type="title" idx="4294967295"/>
          </p:nvPr>
        </p:nvSpPr>
        <p:spPr/>
        <p:txBody>
          <a:bodyPr/>
          <a:lstStyle/>
          <a:p>
            <a:pPr eaLnBrk="1" hangingPunct="1"/>
            <a:r>
              <a:rPr lang="ja-JP" altLang="en-US" sz="3400" dirty="0" smtClean="0"/>
              <a:t>調査の基本的な方法</a:t>
            </a:r>
          </a:p>
        </p:txBody>
      </p:sp>
      <p:pic>
        <p:nvPicPr>
          <p:cNvPr id="12292" name="Picture 4"/>
          <p:cNvPicPr>
            <a:picLocks noChangeAspect="1" noChangeArrowheads="1"/>
          </p:cNvPicPr>
          <p:nvPr/>
        </p:nvPicPr>
        <p:blipFill>
          <a:blip r:embed="rId3" cstate="print"/>
          <a:srcRect/>
          <a:stretch>
            <a:fillRect/>
          </a:stretch>
        </p:blipFill>
        <p:spPr bwMode="auto">
          <a:xfrm>
            <a:off x="698500" y="1382716"/>
            <a:ext cx="7848600" cy="4795837"/>
          </a:xfrm>
          <a:prstGeom prst="rect">
            <a:avLst/>
          </a:prstGeom>
          <a:noFill/>
          <a:ln w="9525">
            <a:noFill/>
            <a:miter lim="800000"/>
            <a:headEnd/>
            <a:tailEnd/>
          </a:ln>
        </p:spPr>
      </p:pic>
      <p:sp>
        <p:nvSpPr>
          <p:cNvPr id="261125" name="Rectangle 5"/>
          <p:cNvSpPr>
            <a:spLocks noChangeArrowheads="1"/>
          </p:cNvSpPr>
          <p:nvPr/>
        </p:nvSpPr>
        <p:spPr bwMode="auto">
          <a:xfrm>
            <a:off x="1979613" y="2924557"/>
            <a:ext cx="6337300" cy="792163"/>
          </a:xfrm>
          <a:prstGeom prst="rect">
            <a:avLst/>
          </a:prstGeom>
          <a:noFill/>
          <a:ln w="57150">
            <a:solidFill>
              <a:srgbClr val="FF6600"/>
            </a:solidFill>
            <a:miter lim="800000"/>
            <a:headEnd/>
            <a:tailEnd/>
          </a:ln>
          <a:effectLst>
            <a:outerShdw dist="152928" dir="2901988" algn="ctr" rotWithShape="0">
              <a:srgbClr val="586D82">
                <a:alpha val="50000"/>
              </a:srgbClr>
            </a:outerShdw>
          </a:effectLst>
        </p:spPr>
        <p:txBody>
          <a:bodyPr wrap="none" anchor="ctr"/>
          <a:lstStyle/>
          <a:p>
            <a:pPr>
              <a:defRPr/>
            </a:pPr>
            <a:endParaRPr lang="ja-JP" altLang="en-US">
              <a:solidFill>
                <a:srgbClr val="000000"/>
              </a:solidFill>
              <a:latin typeface="Verdan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ja-JP" altLang="en-US" dirty="0" smtClean="0"/>
              <a:t>特記事項の役割（審査会での活用）</a:t>
            </a:r>
          </a:p>
        </p:txBody>
      </p:sp>
      <p:sp>
        <p:nvSpPr>
          <p:cNvPr id="13315" name="Rectangle 3"/>
          <p:cNvSpPr>
            <a:spLocks noGrp="1" noChangeArrowheads="1"/>
          </p:cNvSpPr>
          <p:nvPr>
            <p:ph type="body" idx="1"/>
          </p:nvPr>
        </p:nvSpPr>
        <p:spPr/>
        <p:txBody>
          <a:bodyPr/>
          <a:lstStyle/>
          <a:p>
            <a:pPr eaLnBrk="1" hangingPunct="1">
              <a:lnSpc>
                <a:spcPct val="80000"/>
              </a:lnSpc>
            </a:pPr>
            <a:r>
              <a:rPr lang="ja-JP" altLang="en-US" sz="2600" smtClean="0"/>
              <a:t>身体機能</a:t>
            </a:r>
          </a:p>
          <a:p>
            <a:pPr lvl="1" eaLnBrk="1" hangingPunct="1">
              <a:lnSpc>
                <a:spcPct val="80000"/>
              </a:lnSpc>
            </a:pPr>
            <a:r>
              <a:rPr lang="en-US" altLang="ja-JP" sz="2200" smtClean="0"/>
              <a:t>【</a:t>
            </a:r>
            <a:r>
              <a:rPr lang="ja-JP" altLang="en-US" sz="2200" smtClean="0"/>
              <a:t>試行の結果</a:t>
            </a:r>
            <a:r>
              <a:rPr lang="en-US" altLang="ja-JP" sz="2200" smtClean="0"/>
              <a:t>】</a:t>
            </a:r>
            <a:r>
              <a:rPr lang="ja-JP" altLang="en-US" sz="2200" smtClean="0"/>
              <a:t>：日頃の状況の能力水準を理解する上でも重要。</a:t>
            </a:r>
            <a:r>
              <a:rPr lang="ja-JP" altLang="en-US" sz="2000" smtClean="0"/>
              <a:t>（「つかまれば可」のレベルにも幅がある）</a:t>
            </a:r>
          </a:p>
          <a:p>
            <a:pPr lvl="1" eaLnBrk="1" hangingPunct="1">
              <a:lnSpc>
                <a:spcPct val="80000"/>
              </a:lnSpc>
            </a:pPr>
            <a:r>
              <a:rPr lang="en-US" altLang="ja-JP" sz="2200" smtClean="0"/>
              <a:t>【</a:t>
            </a:r>
            <a:r>
              <a:rPr lang="ja-JP" altLang="en-US" sz="2200" smtClean="0"/>
              <a:t>日頃の状況</a:t>
            </a:r>
            <a:r>
              <a:rPr lang="en-US" altLang="ja-JP" sz="2200" smtClean="0"/>
              <a:t>】</a:t>
            </a:r>
            <a:r>
              <a:rPr lang="ja-JP" altLang="en-US" sz="2200" smtClean="0"/>
              <a:t>：介助の方法で「適切な介助」を検討する場合に参照することがある。</a:t>
            </a:r>
          </a:p>
          <a:p>
            <a:pPr lvl="1" eaLnBrk="1" hangingPunct="1">
              <a:lnSpc>
                <a:spcPct val="80000"/>
              </a:lnSpc>
            </a:pPr>
            <a:endParaRPr lang="ja-JP" altLang="en-US" sz="2200" smtClean="0"/>
          </a:p>
          <a:p>
            <a:pPr eaLnBrk="1" hangingPunct="1">
              <a:lnSpc>
                <a:spcPct val="80000"/>
              </a:lnSpc>
            </a:pPr>
            <a:r>
              <a:rPr lang="ja-JP" altLang="en-US" sz="2600" smtClean="0"/>
              <a:t>認知機能</a:t>
            </a:r>
          </a:p>
          <a:p>
            <a:pPr lvl="1" eaLnBrk="1" hangingPunct="1">
              <a:lnSpc>
                <a:spcPct val="80000"/>
              </a:lnSpc>
            </a:pPr>
            <a:r>
              <a:rPr lang="ja-JP" altLang="en-US" sz="2200" smtClean="0"/>
              <a:t>認知症高齢者の日常生活自立度の確定作業</a:t>
            </a:r>
          </a:p>
          <a:p>
            <a:pPr lvl="2" eaLnBrk="1" hangingPunct="1">
              <a:lnSpc>
                <a:spcPct val="80000"/>
              </a:lnSpc>
            </a:pPr>
            <a:r>
              <a:rPr lang="ja-JP" altLang="en-US" smtClean="0"/>
              <a:t>特に主治医意見書と認定調査員で判断が異なる場合の重要な情報。</a:t>
            </a:r>
          </a:p>
          <a:p>
            <a:pPr lvl="2" eaLnBrk="1" hangingPunct="1">
              <a:lnSpc>
                <a:spcPct val="80000"/>
              </a:lnSpc>
            </a:pPr>
            <a:r>
              <a:rPr lang="ja-JP" altLang="en-US" smtClean="0"/>
              <a:t>「介助の方法」や「</a:t>
            </a:r>
            <a:r>
              <a:rPr lang="en-US" altLang="ja-JP" smtClean="0"/>
              <a:t>BPSD</a:t>
            </a:r>
            <a:r>
              <a:rPr lang="ja-JP" altLang="en-US" smtClean="0"/>
              <a:t>関連」に記載されている「介護の手間」との関係性について立体的に理解するための情報。</a:t>
            </a:r>
          </a:p>
          <a:p>
            <a:pPr lvl="1" eaLnBrk="1" hangingPunct="1">
              <a:lnSpc>
                <a:spcPct val="80000"/>
              </a:lnSpc>
            </a:pPr>
            <a:endParaRPr lang="en-US" altLang="ja-JP" sz="22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ja-JP" altLang="en-US" dirty="0" smtClean="0"/>
              <a:t>日頃の状況の把握</a:t>
            </a:r>
          </a:p>
        </p:txBody>
      </p:sp>
      <p:sp>
        <p:nvSpPr>
          <p:cNvPr id="14339" name="Rectangle 3"/>
          <p:cNvSpPr>
            <a:spLocks noGrp="1" noChangeArrowheads="1"/>
          </p:cNvSpPr>
          <p:nvPr>
            <p:ph type="body" idx="1"/>
          </p:nvPr>
        </p:nvSpPr>
        <p:spPr>
          <a:xfrm>
            <a:off x="566738" y="1341438"/>
            <a:ext cx="8001000" cy="5039890"/>
          </a:xfrm>
        </p:spPr>
        <p:txBody>
          <a:bodyPr>
            <a:normAutofit fontScale="92500" lnSpcReduction="10000"/>
          </a:bodyPr>
          <a:lstStyle/>
          <a:p>
            <a:pPr eaLnBrk="1" hangingPunct="1">
              <a:lnSpc>
                <a:spcPct val="90000"/>
              </a:lnSpc>
            </a:pPr>
            <a:r>
              <a:rPr lang="ja-JP" altLang="en-US" dirty="0" smtClean="0"/>
              <a:t>日頃の状況の聞き取り</a:t>
            </a:r>
          </a:p>
          <a:p>
            <a:pPr lvl="1" eaLnBrk="1" hangingPunct="1">
              <a:lnSpc>
                <a:spcPct val="90000"/>
              </a:lnSpc>
            </a:pPr>
            <a:r>
              <a:rPr lang="ja-JP" altLang="en-US" dirty="0" smtClean="0"/>
              <a:t>日頃の状況≠日頃の生活の様子</a:t>
            </a:r>
            <a:endParaRPr lang="en-US" altLang="ja-JP" dirty="0" smtClean="0"/>
          </a:p>
          <a:p>
            <a:pPr lvl="1" eaLnBrk="1" hangingPunct="1">
              <a:lnSpc>
                <a:spcPct val="90000"/>
              </a:lnSpc>
            </a:pPr>
            <a:r>
              <a:rPr lang="ja-JP" altLang="en-US" dirty="0" smtClean="0"/>
              <a:t>日頃の状況＝日頃の「確認動作」の可否（その判断において日頃の生活の様子が参照されることはある。）</a:t>
            </a:r>
            <a:endParaRPr lang="en-US" altLang="ja-JP" dirty="0" smtClean="0"/>
          </a:p>
          <a:p>
            <a:pPr lvl="1" eaLnBrk="1" hangingPunct="1">
              <a:lnSpc>
                <a:spcPct val="90000"/>
              </a:lnSpc>
              <a:buNone/>
            </a:pPr>
            <a:endParaRPr lang="en-US" altLang="ja-JP" dirty="0" smtClean="0"/>
          </a:p>
          <a:p>
            <a:pPr lvl="0" eaLnBrk="1" hangingPunct="1">
              <a:lnSpc>
                <a:spcPct val="90000"/>
              </a:lnSpc>
            </a:pPr>
            <a:r>
              <a:rPr lang="ja-JP" altLang="en-US" dirty="0" smtClean="0">
                <a:solidFill>
                  <a:srgbClr val="000000"/>
                </a:solidFill>
              </a:rPr>
              <a:t>試行ができない場合、</a:t>
            </a:r>
            <a:r>
              <a:rPr lang="ja-JP" altLang="en-US" dirty="0" smtClean="0"/>
              <a:t>類似の動作が見つからないために、「日頃の状況」を判断することが困難な場合</a:t>
            </a:r>
          </a:p>
          <a:p>
            <a:pPr lvl="1" eaLnBrk="1" hangingPunct="1">
              <a:lnSpc>
                <a:spcPct val="90000"/>
              </a:lnSpc>
            </a:pPr>
            <a:r>
              <a:rPr lang="ja-JP" altLang="en-US" dirty="0" smtClean="0"/>
              <a:t>上肢麻痺：物を取るときの動作／移乗時などに介護者の肩に手を置く動作など</a:t>
            </a:r>
          </a:p>
          <a:p>
            <a:pPr lvl="1" eaLnBrk="1" hangingPunct="1">
              <a:lnSpc>
                <a:spcPct val="90000"/>
              </a:lnSpc>
            </a:pPr>
            <a:r>
              <a:rPr lang="ja-JP" altLang="en-US" dirty="0" smtClean="0"/>
              <a:t>下肢麻痺：足のつめきり時の動作／靴を履く時の動作</a:t>
            </a:r>
          </a:p>
          <a:p>
            <a:pPr lvl="1" eaLnBrk="1" hangingPunct="1">
              <a:lnSpc>
                <a:spcPct val="90000"/>
              </a:lnSpc>
            </a:pPr>
            <a:r>
              <a:rPr lang="ja-JP" altLang="en-US" dirty="0" smtClean="0"/>
              <a:t>股関節拘縮：オムツ交換などの際の足の動きなど</a:t>
            </a:r>
          </a:p>
          <a:p>
            <a:pPr lvl="1" eaLnBrk="1" hangingPunct="1">
              <a:lnSpc>
                <a:spcPct val="90000"/>
              </a:lnSpc>
            </a:pPr>
            <a:r>
              <a:rPr lang="ja-JP" altLang="en-US" dirty="0" smtClean="0"/>
              <a:t>肩・膝関節拘縮：着脱時の状況など</a:t>
            </a:r>
          </a:p>
          <a:p>
            <a:pPr lvl="2" eaLnBrk="1" hangingPunct="1">
              <a:lnSpc>
                <a:spcPct val="90000"/>
              </a:lnSpc>
              <a:buNone/>
            </a:pPr>
            <a:endParaRPr lang="ja-JP" alt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7240"/>
            <a:ext cx="9144000" cy="830997"/>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介助の方法の項目</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ja-JP" altLang="en-US" dirty="0" smtClean="0"/>
              <a:t>介助の方法の項目の特徴</a:t>
            </a:r>
          </a:p>
        </p:txBody>
      </p:sp>
      <p:sp>
        <p:nvSpPr>
          <p:cNvPr id="20484" name="Rectangle 3"/>
          <p:cNvSpPr>
            <a:spLocks noGrp="1" noChangeArrowheads="1"/>
          </p:cNvSpPr>
          <p:nvPr>
            <p:ph type="body" idx="1"/>
          </p:nvPr>
        </p:nvSpPr>
        <p:spPr>
          <a:xfrm>
            <a:off x="566738" y="1341438"/>
            <a:ext cx="8001000" cy="1511300"/>
          </a:xfrm>
        </p:spPr>
        <p:txBody>
          <a:bodyPr/>
          <a:lstStyle/>
          <a:p>
            <a:pPr eaLnBrk="1" hangingPunct="1">
              <a:lnSpc>
                <a:spcPct val="95000"/>
              </a:lnSpc>
            </a:pPr>
            <a:r>
              <a:rPr lang="ja-JP" altLang="en-US" sz="1600" smtClean="0"/>
              <a:t>「第</a:t>
            </a:r>
            <a:r>
              <a:rPr lang="en-US" altLang="ja-JP" sz="1600" smtClean="0"/>
              <a:t>2</a:t>
            </a:r>
            <a:r>
              <a:rPr lang="ja-JP" altLang="en-US" sz="1600" smtClean="0"/>
              <a:t>群」「第</a:t>
            </a:r>
            <a:r>
              <a:rPr lang="en-US" altLang="ja-JP" sz="1600" smtClean="0"/>
              <a:t>5</a:t>
            </a:r>
            <a:r>
              <a:rPr lang="ja-JP" altLang="en-US" sz="1600" smtClean="0"/>
              <a:t>群」を中心に、生活上の具体的な行為について、「実際に行われている介助」、または「適切な介助」を評価する。</a:t>
            </a:r>
          </a:p>
          <a:p>
            <a:pPr eaLnBrk="1" hangingPunct="1">
              <a:lnSpc>
                <a:spcPct val="95000"/>
              </a:lnSpc>
            </a:pPr>
            <a:r>
              <a:rPr lang="ja-JP" altLang="en-US" sz="1600" smtClean="0"/>
              <a:t>「介助されていない（必要ない）」「介助がされている（必要である）」の軸で評価する。</a:t>
            </a:r>
          </a:p>
          <a:p>
            <a:pPr eaLnBrk="1" hangingPunct="1">
              <a:lnSpc>
                <a:spcPct val="95000"/>
              </a:lnSpc>
            </a:pPr>
            <a:r>
              <a:rPr lang="ja-JP" altLang="en-US" sz="1600" smtClean="0"/>
              <a:t>「実際の介助の状況」＜「適切な介助」</a:t>
            </a:r>
            <a:r>
              <a:rPr lang="ja-JP" altLang="en-US" sz="1400" smtClean="0"/>
              <a:t>（差分は特記事項へ）</a:t>
            </a:r>
          </a:p>
          <a:p>
            <a:pPr eaLnBrk="1" hangingPunct="1">
              <a:lnSpc>
                <a:spcPct val="95000"/>
              </a:lnSpc>
            </a:pPr>
            <a:r>
              <a:rPr lang="ja-JP" altLang="en-US" sz="1600" smtClean="0"/>
              <a:t>特記事項において「介護の手間」「頻度」を直接表現する。</a:t>
            </a:r>
          </a:p>
        </p:txBody>
      </p:sp>
      <p:sp>
        <p:nvSpPr>
          <p:cNvPr id="20485" name="AutoShape 4"/>
          <p:cNvSpPr>
            <a:spLocks noChangeArrowheads="1"/>
          </p:cNvSpPr>
          <p:nvPr/>
        </p:nvSpPr>
        <p:spPr bwMode="auto">
          <a:xfrm>
            <a:off x="395290" y="2995637"/>
            <a:ext cx="8280400" cy="3386137"/>
          </a:xfrm>
          <a:prstGeom prst="roundRect">
            <a:avLst>
              <a:gd name="adj" fmla="val 11264"/>
            </a:avLst>
          </a:prstGeom>
          <a:solidFill>
            <a:srgbClr val="CCFFFF"/>
          </a:solidFill>
          <a:ln w="9525">
            <a:solidFill>
              <a:srgbClr val="0000FF"/>
            </a:solidFill>
            <a:round/>
            <a:headEnd/>
            <a:tailEnd/>
          </a:ln>
        </p:spPr>
        <p:txBody>
          <a:bodyPr wrap="none" anchor="ctr"/>
          <a:lstStyle/>
          <a:p>
            <a:r>
              <a:rPr lang="en-US" altLang="ja-JP">
                <a:solidFill>
                  <a:srgbClr val="000000"/>
                </a:solidFill>
                <a:latin typeface="Verdana" pitchFamily="34" charset="0"/>
              </a:rPr>
              <a:t>【</a:t>
            </a:r>
            <a:r>
              <a:rPr lang="ja-JP" altLang="en-US">
                <a:solidFill>
                  <a:srgbClr val="000000"/>
                </a:solidFill>
                <a:latin typeface="Verdana" pitchFamily="34" charset="0"/>
              </a:rPr>
              <a:t>第</a:t>
            </a:r>
            <a:r>
              <a:rPr lang="en-US" altLang="ja-JP">
                <a:solidFill>
                  <a:srgbClr val="000000"/>
                </a:solidFill>
                <a:latin typeface="Verdana" pitchFamily="34" charset="0"/>
              </a:rPr>
              <a:t>1</a:t>
            </a:r>
            <a:r>
              <a:rPr lang="ja-JP" altLang="en-US">
                <a:solidFill>
                  <a:srgbClr val="000000"/>
                </a:solidFill>
                <a:latin typeface="Verdana" pitchFamily="34" charset="0"/>
              </a:rPr>
              <a:t>群</a:t>
            </a:r>
            <a:r>
              <a:rPr lang="en-US" altLang="ja-JP">
                <a:solidFill>
                  <a:srgbClr val="000000"/>
                </a:solidFill>
                <a:latin typeface="Verdana" pitchFamily="34" charset="0"/>
              </a:rPr>
              <a:t>】</a:t>
            </a:r>
          </a:p>
          <a:p>
            <a:r>
              <a:rPr lang="en-US" altLang="ja-JP">
                <a:solidFill>
                  <a:srgbClr val="000000"/>
                </a:solidFill>
                <a:latin typeface="Verdana" pitchFamily="34" charset="0"/>
              </a:rPr>
              <a:t>1-10</a:t>
            </a:r>
            <a:r>
              <a:rPr lang="ja-JP" altLang="en-US">
                <a:solidFill>
                  <a:srgbClr val="000000"/>
                </a:solidFill>
                <a:latin typeface="Verdana" pitchFamily="34" charset="0"/>
              </a:rPr>
              <a:t>洗身　　</a:t>
            </a:r>
            <a:r>
              <a:rPr lang="en-US" altLang="ja-JP">
                <a:solidFill>
                  <a:srgbClr val="000000"/>
                </a:solidFill>
                <a:latin typeface="Verdana" pitchFamily="34" charset="0"/>
              </a:rPr>
              <a:t>1-11</a:t>
            </a:r>
            <a:r>
              <a:rPr lang="ja-JP" altLang="en-US">
                <a:solidFill>
                  <a:srgbClr val="000000"/>
                </a:solidFill>
                <a:latin typeface="Verdana" pitchFamily="34" charset="0"/>
              </a:rPr>
              <a:t>つめ切り</a:t>
            </a:r>
          </a:p>
          <a:p>
            <a:endParaRPr lang="ja-JP" altLang="en-US">
              <a:solidFill>
                <a:srgbClr val="000000"/>
              </a:solidFill>
              <a:latin typeface="Verdana" pitchFamily="34" charset="0"/>
            </a:endParaRPr>
          </a:p>
          <a:p>
            <a:r>
              <a:rPr lang="en-US" altLang="ja-JP">
                <a:solidFill>
                  <a:srgbClr val="000000"/>
                </a:solidFill>
                <a:latin typeface="Verdana" pitchFamily="34" charset="0"/>
              </a:rPr>
              <a:t>【</a:t>
            </a:r>
            <a:r>
              <a:rPr lang="ja-JP" altLang="en-US">
                <a:solidFill>
                  <a:srgbClr val="000000"/>
                </a:solidFill>
                <a:latin typeface="Verdana" pitchFamily="34" charset="0"/>
              </a:rPr>
              <a:t>第</a:t>
            </a:r>
            <a:r>
              <a:rPr lang="en-US" altLang="ja-JP">
                <a:solidFill>
                  <a:srgbClr val="000000"/>
                </a:solidFill>
                <a:latin typeface="Verdana" pitchFamily="34" charset="0"/>
              </a:rPr>
              <a:t>2</a:t>
            </a:r>
            <a:r>
              <a:rPr lang="ja-JP" altLang="en-US">
                <a:solidFill>
                  <a:srgbClr val="000000"/>
                </a:solidFill>
                <a:latin typeface="Verdana" pitchFamily="34" charset="0"/>
              </a:rPr>
              <a:t>群</a:t>
            </a:r>
            <a:r>
              <a:rPr lang="en-US" altLang="ja-JP">
                <a:solidFill>
                  <a:srgbClr val="000000"/>
                </a:solidFill>
                <a:latin typeface="Verdana" pitchFamily="34" charset="0"/>
              </a:rPr>
              <a:t>】</a:t>
            </a:r>
          </a:p>
          <a:p>
            <a:r>
              <a:rPr lang="en-US" altLang="ja-JP">
                <a:solidFill>
                  <a:srgbClr val="000000"/>
                </a:solidFill>
                <a:latin typeface="Verdana" pitchFamily="34" charset="0"/>
              </a:rPr>
              <a:t>2-1</a:t>
            </a:r>
            <a:r>
              <a:rPr lang="ja-JP" altLang="en-US">
                <a:solidFill>
                  <a:srgbClr val="000000"/>
                </a:solidFill>
                <a:latin typeface="Verdana" pitchFamily="34" charset="0"/>
              </a:rPr>
              <a:t>移乗　　</a:t>
            </a:r>
            <a:r>
              <a:rPr lang="en-US" altLang="ja-JP">
                <a:solidFill>
                  <a:srgbClr val="000000"/>
                </a:solidFill>
                <a:latin typeface="Verdana" pitchFamily="34" charset="0"/>
              </a:rPr>
              <a:t>2-1</a:t>
            </a:r>
            <a:r>
              <a:rPr lang="ja-JP" altLang="en-US">
                <a:solidFill>
                  <a:srgbClr val="000000"/>
                </a:solidFill>
                <a:latin typeface="Verdana" pitchFamily="34" charset="0"/>
              </a:rPr>
              <a:t>移動　　</a:t>
            </a:r>
          </a:p>
          <a:p>
            <a:r>
              <a:rPr lang="en-US" altLang="ja-JP">
                <a:solidFill>
                  <a:srgbClr val="000000"/>
                </a:solidFill>
                <a:latin typeface="Verdana" pitchFamily="34" charset="0"/>
              </a:rPr>
              <a:t>2-4</a:t>
            </a:r>
            <a:r>
              <a:rPr lang="ja-JP" altLang="en-US">
                <a:solidFill>
                  <a:srgbClr val="000000"/>
                </a:solidFill>
                <a:latin typeface="Verdana" pitchFamily="34" charset="0"/>
              </a:rPr>
              <a:t>食事摂取　　</a:t>
            </a:r>
          </a:p>
          <a:p>
            <a:r>
              <a:rPr lang="en-US" altLang="ja-JP">
                <a:solidFill>
                  <a:srgbClr val="000000"/>
                </a:solidFill>
                <a:latin typeface="Verdana" pitchFamily="34" charset="0"/>
              </a:rPr>
              <a:t>2-5</a:t>
            </a:r>
            <a:r>
              <a:rPr lang="ja-JP" altLang="en-US">
                <a:solidFill>
                  <a:srgbClr val="000000"/>
                </a:solidFill>
                <a:latin typeface="Verdana" pitchFamily="34" charset="0"/>
              </a:rPr>
              <a:t>排尿　　</a:t>
            </a:r>
            <a:r>
              <a:rPr lang="en-US" altLang="ja-JP">
                <a:solidFill>
                  <a:srgbClr val="000000"/>
                </a:solidFill>
                <a:latin typeface="Verdana" pitchFamily="34" charset="0"/>
              </a:rPr>
              <a:t>2-6</a:t>
            </a:r>
            <a:r>
              <a:rPr lang="ja-JP" altLang="en-US">
                <a:solidFill>
                  <a:srgbClr val="000000"/>
                </a:solidFill>
                <a:latin typeface="Verdana" pitchFamily="34" charset="0"/>
              </a:rPr>
              <a:t>排便　　</a:t>
            </a:r>
          </a:p>
          <a:p>
            <a:r>
              <a:rPr lang="en-US" altLang="ja-JP">
                <a:solidFill>
                  <a:srgbClr val="000000"/>
                </a:solidFill>
                <a:latin typeface="Verdana" pitchFamily="34" charset="0"/>
              </a:rPr>
              <a:t>2-7</a:t>
            </a:r>
            <a:r>
              <a:rPr lang="ja-JP" altLang="en-US">
                <a:solidFill>
                  <a:srgbClr val="000000"/>
                </a:solidFill>
                <a:latin typeface="Verdana" pitchFamily="34" charset="0"/>
              </a:rPr>
              <a:t>口腔清潔　　</a:t>
            </a:r>
            <a:r>
              <a:rPr lang="en-US" altLang="ja-JP">
                <a:solidFill>
                  <a:srgbClr val="000000"/>
                </a:solidFill>
                <a:latin typeface="Verdana" pitchFamily="34" charset="0"/>
              </a:rPr>
              <a:t>2-8</a:t>
            </a:r>
            <a:r>
              <a:rPr lang="ja-JP" altLang="en-US">
                <a:solidFill>
                  <a:srgbClr val="000000"/>
                </a:solidFill>
                <a:latin typeface="Verdana" pitchFamily="34" charset="0"/>
              </a:rPr>
              <a:t>洗顔　　</a:t>
            </a:r>
            <a:r>
              <a:rPr lang="en-US" altLang="ja-JP">
                <a:solidFill>
                  <a:srgbClr val="000000"/>
                </a:solidFill>
                <a:latin typeface="Verdana" pitchFamily="34" charset="0"/>
              </a:rPr>
              <a:t>2-9</a:t>
            </a:r>
            <a:r>
              <a:rPr lang="ja-JP" altLang="en-US">
                <a:solidFill>
                  <a:srgbClr val="000000"/>
                </a:solidFill>
                <a:latin typeface="Verdana" pitchFamily="34" charset="0"/>
              </a:rPr>
              <a:t>整髪　　</a:t>
            </a:r>
            <a:r>
              <a:rPr lang="en-US" altLang="ja-JP">
                <a:solidFill>
                  <a:srgbClr val="000000"/>
                </a:solidFill>
                <a:latin typeface="Verdana" pitchFamily="34" charset="0"/>
              </a:rPr>
              <a:t>2-10</a:t>
            </a:r>
            <a:r>
              <a:rPr lang="ja-JP" altLang="en-US">
                <a:solidFill>
                  <a:srgbClr val="000000"/>
                </a:solidFill>
                <a:latin typeface="Verdana" pitchFamily="34" charset="0"/>
              </a:rPr>
              <a:t>上衣の着脱　　</a:t>
            </a:r>
            <a:r>
              <a:rPr lang="en-US" altLang="ja-JP">
                <a:solidFill>
                  <a:srgbClr val="000000"/>
                </a:solidFill>
                <a:latin typeface="Verdana" pitchFamily="34" charset="0"/>
              </a:rPr>
              <a:t>2-11</a:t>
            </a:r>
            <a:r>
              <a:rPr lang="ja-JP" altLang="en-US">
                <a:solidFill>
                  <a:srgbClr val="000000"/>
                </a:solidFill>
                <a:latin typeface="Verdana" pitchFamily="34" charset="0"/>
              </a:rPr>
              <a:t>ズボン等の着脱</a:t>
            </a:r>
          </a:p>
          <a:p>
            <a:endParaRPr lang="ja-JP" altLang="en-US">
              <a:solidFill>
                <a:srgbClr val="000000"/>
              </a:solidFill>
              <a:latin typeface="Verdana" pitchFamily="34" charset="0"/>
            </a:endParaRPr>
          </a:p>
          <a:p>
            <a:r>
              <a:rPr lang="en-US" altLang="ja-JP">
                <a:solidFill>
                  <a:srgbClr val="000000"/>
                </a:solidFill>
                <a:latin typeface="Verdana" pitchFamily="34" charset="0"/>
              </a:rPr>
              <a:t>【</a:t>
            </a:r>
            <a:r>
              <a:rPr lang="ja-JP" altLang="en-US">
                <a:solidFill>
                  <a:srgbClr val="000000"/>
                </a:solidFill>
                <a:latin typeface="Verdana" pitchFamily="34" charset="0"/>
              </a:rPr>
              <a:t>第</a:t>
            </a:r>
            <a:r>
              <a:rPr lang="en-US" altLang="ja-JP">
                <a:solidFill>
                  <a:srgbClr val="000000"/>
                </a:solidFill>
                <a:latin typeface="Verdana" pitchFamily="34" charset="0"/>
              </a:rPr>
              <a:t>5</a:t>
            </a:r>
            <a:r>
              <a:rPr lang="ja-JP" altLang="en-US">
                <a:solidFill>
                  <a:srgbClr val="000000"/>
                </a:solidFill>
                <a:latin typeface="Verdana" pitchFamily="34" charset="0"/>
              </a:rPr>
              <a:t>群</a:t>
            </a:r>
            <a:r>
              <a:rPr lang="en-US" altLang="ja-JP">
                <a:solidFill>
                  <a:srgbClr val="000000"/>
                </a:solidFill>
                <a:latin typeface="Verdana" pitchFamily="34" charset="0"/>
              </a:rPr>
              <a:t>】</a:t>
            </a:r>
          </a:p>
          <a:p>
            <a:r>
              <a:rPr lang="en-US" altLang="ja-JP">
                <a:solidFill>
                  <a:srgbClr val="000000"/>
                </a:solidFill>
                <a:latin typeface="Verdana" pitchFamily="34" charset="0"/>
              </a:rPr>
              <a:t>5-1</a:t>
            </a:r>
            <a:r>
              <a:rPr lang="ja-JP" altLang="en-US">
                <a:solidFill>
                  <a:srgbClr val="000000"/>
                </a:solidFill>
                <a:latin typeface="Verdana" pitchFamily="34" charset="0"/>
              </a:rPr>
              <a:t>薬の内服　　</a:t>
            </a:r>
            <a:r>
              <a:rPr lang="en-US" altLang="ja-JP">
                <a:solidFill>
                  <a:srgbClr val="000000"/>
                </a:solidFill>
                <a:latin typeface="Verdana" pitchFamily="34" charset="0"/>
              </a:rPr>
              <a:t>5-2</a:t>
            </a:r>
            <a:r>
              <a:rPr lang="ja-JP" altLang="en-US">
                <a:solidFill>
                  <a:srgbClr val="000000"/>
                </a:solidFill>
                <a:latin typeface="Verdana" pitchFamily="34" charset="0"/>
              </a:rPr>
              <a:t>金銭の管理　　</a:t>
            </a:r>
            <a:r>
              <a:rPr lang="en-US" altLang="ja-JP">
                <a:solidFill>
                  <a:srgbClr val="000000"/>
                </a:solidFill>
                <a:latin typeface="Verdana" pitchFamily="34" charset="0"/>
              </a:rPr>
              <a:t>5-5</a:t>
            </a:r>
            <a:r>
              <a:rPr lang="ja-JP" altLang="en-US">
                <a:solidFill>
                  <a:srgbClr val="000000"/>
                </a:solidFill>
                <a:latin typeface="Verdana" pitchFamily="34" charset="0"/>
              </a:rPr>
              <a:t>買い物　　</a:t>
            </a:r>
            <a:r>
              <a:rPr lang="en-US" altLang="ja-JP">
                <a:solidFill>
                  <a:srgbClr val="000000"/>
                </a:solidFill>
                <a:latin typeface="Verdana" pitchFamily="34" charset="0"/>
              </a:rPr>
              <a:t>5-6</a:t>
            </a:r>
            <a:r>
              <a:rPr lang="ja-JP" altLang="en-US">
                <a:solidFill>
                  <a:srgbClr val="000000"/>
                </a:solidFill>
                <a:latin typeface="Verdana" pitchFamily="34" charset="0"/>
              </a:rPr>
              <a:t>簡単な調理</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要介護度は、「要介護認定等基準時間」で決まる</a:t>
            </a:r>
          </a:p>
        </p:txBody>
      </p:sp>
      <p:sp>
        <p:nvSpPr>
          <p:cNvPr id="41986" name="テキスト ボックス 19"/>
          <p:cNvSpPr txBox="1">
            <a:spLocks noChangeArrowheads="1"/>
          </p:cNvSpPr>
          <p:nvPr/>
        </p:nvSpPr>
        <p:spPr bwMode="auto">
          <a:xfrm>
            <a:off x="571594" y="1428768"/>
            <a:ext cx="8143875" cy="1477963"/>
          </a:xfrm>
          <a:prstGeom prst="rect">
            <a:avLst/>
          </a:prstGeom>
          <a:noFill/>
          <a:ln w="9525">
            <a:noFill/>
            <a:miter lim="800000"/>
            <a:headEnd/>
            <a:tailEnd/>
          </a:ln>
        </p:spPr>
        <p:txBody>
          <a:bodyPr>
            <a:spAutoFit/>
          </a:bodyPr>
          <a:lstStyle/>
          <a:p>
            <a:r>
              <a:rPr lang="ja-JP" altLang="en-US" dirty="0">
                <a:solidFill>
                  <a:srgbClr val="000000"/>
                </a:solidFill>
                <a:latin typeface="Verdana" pitchFamily="34" charset="0"/>
                <a:ea typeface="ＭＳ Ｐゴシック" charset="-128"/>
              </a:rPr>
              <a:t>■「介護の時間」＝「要介護認定等基準時間」</a:t>
            </a:r>
            <a:endParaRPr lang="en-US" altLang="ja-JP" dirty="0">
              <a:solidFill>
                <a:srgbClr val="000000"/>
              </a:solidFill>
              <a:latin typeface="Verdana" pitchFamily="34" charset="0"/>
              <a:ea typeface="ＭＳ Ｐゴシック" charset="-128"/>
            </a:endParaRPr>
          </a:p>
          <a:p>
            <a:r>
              <a:rPr lang="ja-JP" altLang="en-US" dirty="0">
                <a:solidFill>
                  <a:srgbClr val="000000"/>
                </a:solidFill>
                <a:latin typeface="Verdana" pitchFamily="34" charset="0"/>
                <a:ea typeface="ＭＳ Ｐゴシック" charset="-128"/>
              </a:rPr>
              <a:t>■「要介護認定等基準時間」を基準時間に基づき６段階に分類した</a:t>
            </a:r>
            <a:r>
              <a:rPr lang="ja-JP" altLang="en-US" dirty="0" smtClean="0">
                <a:solidFill>
                  <a:srgbClr val="000000"/>
                </a:solidFill>
                <a:latin typeface="Verdana" pitchFamily="34" charset="0"/>
                <a:ea typeface="ＭＳ Ｐゴシック" charset="-128"/>
              </a:rPr>
              <a:t>ものが要介護度</a:t>
            </a:r>
            <a:r>
              <a:rPr lang="ja-JP" altLang="en-US" dirty="0">
                <a:solidFill>
                  <a:srgbClr val="000000"/>
                </a:solidFill>
                <a:latin typeface="Verdana" pitchFamily="34" charset="0"/>
                <a:ea typeface="ＭＳ Ｐゴシック" charset="-128"/>
              </a:rPr>
              <a:t>（要支援</a:t>
            </a:r>
            <a:r>
              <a:rPr lang="en-US" altLang="ja-JP" dirty="0">
                <a:solidFill>
                  <a:srgbClr val="000000"/>
                </a:solidFill>
                <a:latin typeface="Verdana" pitchFamily="34" charset="0"/>
                <a:ea typeface="ＭＳ Ｐゴシック" charset="-128"/>
              </a:rPr>
              <a:t>2</a:t>
            </a:r>
            <a:r>
              <a:rPr lang="ja-JP" altLang="en-US" dirty="0">
                <a:solidFill>
                  <a:srgbClr val="000000"/>
                </a:solidFill>
                <a:latin typeface="Verdana" pitchFamily="34" charset="0"/>
                <a:ea typeface="ＭＳ Ｐゴシック" charset="-128"/>
              </a:rPr>
              <a:t>は状態像で分類）</a:t>
            </a:r>
            <a:endParaRPr lang="en-US" altLang="ja-JP" dirty="0">
              <a:solidFill>
                <a:srgbClr val="000000"/>
              </a:solidFill>
              <a:latin typeface="Verdana" pitchFamily="34" charset="0"/>
              <a:ea typeface="ＭＳ Ｐゴシック" charset="-128"/>
            </a:endParaRPr>
          </a:p>
          <a:p>
            <a:r>
              <a:rPr lang="ja-JP" altLang="en-US" dirty="0">
                <a:solidFill>
                  <a:srgbClr val="000000"/>
                </a:solidFill>
                <a:latin typeface="Verdana" pitchFamily="34" charset="0"/>
                <a:ea typeface="ＭＳ Ｐゴシック" charset="-128"/>
              </a:rPr>
              <a:t>■厳密には、要介護度の定義は「要介護認定等基準時間」のみであり、定性的な定義は存在しない。</a:t>
            </a:r>
          </a:p>
        </p:txBody>
      </p:sp>
      <p:graphicFrame>
        <p:nvGraphicFramePr>
          <p:cNvPr id="21" name="表 20"/>
          <p:cNvGraphicFramePr>
            <a:graphicFrameLocks noGrp="1"/>
          </p:cNvGraphicFramePr>
          <p:nvPr/>
        </p:nvGraphicFramePr>
        <p:xfrm>
          <a:off x="785818" y="3071813"/>
          <a:ext cx="7429552" cy="3169920"/>
        </p:xfrm>
        <a:graphic>
          <a:graphicData uri="http://schemas.openxmlformats.org/drawingml/2006/table">
            <a:tbl>
              <a:tblPr firstRow="1" bandRow="1">
                <a:tableStyleId>{5C22544A-7EE6-4342-B048-85BDC9FD1C3A}</a:tableStyleId>
              </a:tblPr>
              <a:tblGrid>
                <a:gridCol w="3714776"/>
                <a:gridCol w="3714776"/>
              </a:tblGrid>
              <a:tr h="370840">
                <a:tc>
                  <a:txBody>
                    <a:bodyPr/>
                    <a:lstStyle/>
                    <a:p>
                      <a:pPr algn="ctr"/>
                      <a:r>
                        <a:rPr kumimoji="1" lang="ja-JP" altLang="en-US" sz="2000" dirty="0" smtClean="0"/>
                        <a:t>要介護認定等基準時間</a:t>
                      </a:r>
                      <a:endParaRPr kumimoji="1" lang="ja-JP" altLang="en-US" sz="2000" dirty="0"/>
                    </a:p>
                  </a:txBody>
                  <a:tcPr/>
                </a:tc>
                <a:tc>
                  <a:txBody>
                    <a:bodyPr/>
                    <a:lstStyle/>
                    <a:p>
                      <a:pPr algn="ctr"/>
                      <a:r>
                        <a:rPr kumimoji="1" lang="ja-JP" altLang="en-US" sz="2000" dirty="0" smtClean="0"/>
                        <a:t>要介護度</a:t>
                      </a:r>
                      <a:endParaRPr kumimoji="1" lang="ja-JP" altLang="en-US" sz="2000" dirty="0"/>
                    </a:p>
                  </a:txBody>
                  <a:tcPr/>
                </a:tc>
              </a:tr>
              <a:tr h="370840">
                <a:tc>
                  <a:txBody>
                    <a:bodyPr/>
                    <a:lstStyle/>
                    <a:p>
                      <a:r>
                        <a:rPr kumimoji="1" lang="en-US" altLang="ja-JP" sz="2000" dirty="0" smtClean="0"/>
                        <a:t>25</a:t>
                      </a:r>
                      <a:r>
                        <a:rPr kumimoji="1" lang="ja-JP" altLang="en-US" sz="2000" dirty="0" smtClean="0"/>
                        <a:t>分未満</a:t>
                      </a:r>
                      <a:endParaRPr kumimoji="1" lang="ja-JP" altLang="en-US" sz="2000" dirty="0"/>
                    </a:p>
                  </a:txBody>
                  <a:tcPr/>
                </a:tc>
                <a:tc>
                  <a:txBody>
                    <a:bodyPr/>
                    <a:lstStyle/>
                    <a:p>
                      <a:pPr algn="ctr"/>
                      <a:r>
                        <a:rPr kumimoji="1" lang="ja-JP" altLang="en-US" sz="2000" dirty="0" smtClean="0"/>
                        <a:t>非該当</a:t>
                      </a:r>
                      <a:endParaRPr kumimoji="1" lang="ja-JP" altLang="en-US" sz="2000" dirty="0"/>
                    </a:p>
                  </a:txBody>
                  <a:tcPr/>
                </a:tc>
              </a:tr>
              <a:tr h="370840">
                <a:tc>
                  <a:txBody>
                    <a:bodyPr/>
                    <a:lstStyle/>
                    <a:p>
                      <a:r>
                        <a:rPr kumimoji="1" lang="en-US" altLang="ja-JP" sz="2000" dirty="0" smtClean="0"/>
                        <a:t>25</a:t>
                      </a:r>
                      <a:r>
                        <a:rPr kumimoji="1" lang="ja-JP" altLang="en-US" sz="2000" dirty="0" smtClean="0"/>
                        <a:t>分以上</a:t>
                      </a:r>
                      <a:r>
                        <a:rPr kumimoji="1" lang="en-US" altLang="ja-JP" sz="2000" dirty="0" smtClean="0"/>
                        <a:t>32</a:t>
                      </a:r>
                      <a:r>
                        <a:rPr kumimoji="1" lang="ja-JP" altLang="en-US" sz="2000" dirty="0" smtClean="0"/>
                        <a:t>分未満</a:t>
                      </a:r>
                      <a:endParaRPr kumimoji="1" lang="ja-JP" altLang="en-US" sz="2000" dirty="0"/>
                    </a:p>
                  </a:txBody>
                  <a:tcPr/>
                </a:tc>
                <a:tc>
                  <a:txBody>
                    <a:bodyPr/>
                    <a:lstStyle/>
                    <a:p>
                      <a:pPr algn="ctr"/>
                      <a:r>
                        <a:rPr kumimoji="1" lang="ja-JP" altLang="en-US" sz="2000" dirty="0" smtClean="0"/>
                        <a:t>要支援１</a:t>
                      </a:r>
                      <a:endParaRPr kumimoji="1" lang="ja-JP" altLang="en-US" sz="2000" dirty="0"/>
                    </a:p>
                  </a:txBody>
                  <a:tcPr/>
                </a:tc>
              </a:tr>
              <a:tr h="370840">
                <a:tc>
                  <a:txBody>
                    <a:bodyPr/>
                    <a:lstStyle/>
                    <a:p>
                      <a:r>
                        <a:rPr kumimoji="1" lang="en-US" altLang="ja-JP" sz="2000" dirty="0" smtClean="0"/>
                        <a:t>32</a:t>
                      </a:r>
                      <a:r>
                        <a:rPr kumimoji="1" lang="ja-JP" altLang="en-US" sz="2000" dirty="0" smtClean="0"/>
                        <a:t>分以上</a:t>
                      </a:r>
                      <a:r>
                        <a:rPr kumimoji="1" lang="en-US" altLang="ja-JP" sz="2000" dirty="0" smtClean="0"/>
                        <a:t>50</a:t>
                      </a:r>
                      <a:r>
                        <a:rPr kumimoji="1" lang="ja-JP" altLang="en-US" sz="2000" dirty="0" smtClean="0"/>
                        <a:t>分未満</a:t>
                      </a:r>
                      <a:endParaRPr kumimoji="1" lang="ja-JP" altLang="en-US" sz="2000" dirty="0"/>
                    </a:p>
                  </a:txBody>
                  <a:tcPr/>
                </a:tc>
                <a:tc>
                  <a:txBody>
                    <a:bodyPr/>
                    <a:lstStyle/>
                    <a:p>
                      <a:pPr algn="ctr"/>
                      <a:r>
                        <a:rPr kumimoji="1" lang="ja-JP" altLang="en-US" sz="2000" dirty="0" smtClean="0"/>
                        <a:t>要支援２／要介護１</a:t>
                      </a:r>
                      <a:endParaRPr kumimoji="1" lang="ja-JP" altLang="en-US" sz="2000" dirty="0"/>
                    </a:p>
                  </a:txBody>
                  <a:tcPr/>
                </a:tc>
              </a:tr>
              <a:tr h="370840">
                <a:tc>
                  <a:txBody>
                    <a:bodyPr/>
                    <a:lstStyle/>
                    <a:p>
                      <a:r>
                        <a:rPr kumimoji="1" lang="en-US" altLang="ja-JP" sz="2000" dirty="0" smtClean="0"/>
                        <a:t>50</a:t>
                      </a:r>
                      <a:r>
                        <a:rPr kumimoji="1" lang="ja-JP" altLang="en-US" sz="2000" dirty="0" smtClean="0"/>
                        <a:t>分以上</a:t>
                      </a:r>
                      <a:r>
                        <a:rPr kumimoji="1" lang="en-US" altLang="ja-JP" sz="2000" dirty="0" smtClean="0"/>
                        <a:t>70</a:t>
                      </a:r>
                      <a:r>
                        <a:rPr kumimoji="1" lang="ja-JP" altLang="en-US" sz="2000" dirty="0" smtClean="0"/>
                        <a:t>分未満</a:t>
                      </a:r>
                      <a:endParaRPr kumimoji="1" lang="ja-JP" altLang="en-US" sz="2000" dirty="0"/>
                    </a:p>
                  </a:txBody>
                  <a:tcPr/>
                </a:tc>
                <a:tc>
                  <a:txBody>
                    <a:bodyPr/>
                    <a:lstStyle/>
                    <a:p>
                      <a:pPr algn="ctr"/>
                      <a:r>
                        <a:rPr kumimoji="1" lang="ja-JP" altLang="en-US" sz="2000" dirty="0" smtClean="0"/>
                        <a:t>要介護２</a:t>
                      </a:r>
                      <a:endParaRPr kumimoji="1" lang="ja-JP" altLang="en-US" sz="2000" dirty="0"/>
                    </a:p>
                  </a:txBody>
                  <a:tcPr/>
                </a:tc>
              </a:tr>
              <a:tr h="370840">
                <a:tc>
                  <a:txBody>
                    <a:bodyPr/>
                    <a:lstStyle/>
                    <a:p>
                      <a:r>
                        <a:rPr kumimoji="1" lang="en-US" altLang="ja-JP" sz="2000" dirty="0" smtClean="0"/>
                        <a:t>70</a:t>
                      </a:r>
                      <a:r>
                        <a:rPr kumimoji="1" lang="ja-JP" altLang="en-US" sz="2000" dirty="0" smtClean="0"/>
                        <a:t>分以上</a:t>
                      </a:r>
                      <a:r>
                        <a:rPr kumimoji="1" lang="en-US" altLang="ja-JP" sz="2000" dirty="0" smtClean="0"/>
                        <a:t>90</a:t>
                      </a:r>
                      <a:r>
                        <a:rPr kumimoji="1" lang="ja-JP" altLang="en-US" sz="2000" dirty="0" smtClean="0"/>
                        <a:t>分未満</a:t>
                      </a:r>
                      <a:endParaRPr kumimoji="1" lang="ja-JP" altLang="en-US" sz="2000" dirty="0"/>
                    </a:p>
                  </a:txBody>
                  <a:tcPr/>
                </a:tc>
                <a:tc>
                  <a:txBody>
                    <a:bodyPr/>
                    <a:lstStyle/>
                    <a:p>
                      <a:pPr algn="ctr"/>
                      <a:r>
                        <a:rPr kumimoji="1" lang="ja-JP" altLang="en-US" sz="2000" dirty="0" smtClean="0"/>
                        <a:t>要介護３</a:t>
                      </a:r>
                      <a:endParaRPr kumimoji="1" lang="ja-JP" altLang="en-US" sz="2000" dirty="0"/>
                    </a:p>
                  </a:txBody>
                  <a:tcPr/>
                </a:tc>
              </a:tr>
              <a:tr h="370840">
                <a:tc>
                  <a:txBody>
                    <a:bodyPr/>
                    <a:lstStyle/>
                    <a:p>
                      <a:r>
                        <a:rPr kumimoji="1" lang="en-US" altLang="ja-JP" sz="2000" dirty="0" smtClean="0"/>
                        <a:t>90</a:t>
                      </a:r>
                      <a:r>
                        <a:rPr kumimoji="1" lang="ja-JP" altLang="en-US" sz="2000" dirty="0" smtClean="0"/>
                        <a:t>分以上</a:t>
                      </a:r>
                      <a:r>
                        <a:rPr kumimoji="1" lang="en-US" altLang="ja-JP" sz="2000" dirty="0" smtClean="0"/>
                        <a:t>110</a:t>
                      </a:r>
                      <a:r>
                        <a:rPr kumimoji="1" lang="ja-JP" altLang="en-US" sz="2000" dirty="0" smtClean="0"/>
                        <a:t>分未満</a:t>
                      </a:r>
                      <a:endParaRPr kumimoji="1" lang="ja-JP" altLang="en-US" sz="2000" dirty="0"/>
                    </a:p>
                  </a:txBody>
                  <a:tcPr/>
                </a:tc>
                <a:tc>
                  <a:txBody>
                    <a:bodyPr/>
                    <a:lstStyle/>
                    <a:p>
                      <a:pPr algn="ctr"/>
                      <a:r>
                        <a:rPr kumimoji="1" lang="ja-JP" altLang="en-US" sz="2000" dirty="0" smtClean="0"/>
                        <a:t>要介護４</a:t>
                      </a:r>
                      <a:endParaRPr kumimoji="1" lang="ja-JP" altLang="en-US" sz="2000" dirty="0"/>
                    </a:p>
                  </a:txBody>
                  <a:tcPr/>
                </a:tc>
              </a:tr>
              <a:tr h="370840">
                <a:tc>
                  <a:txBody>
                    <a:bodyPr/>
                    <a:lstStyle/>
                    <a:p>
                      <a:r>
                        <a:rPr kumimoji="1" lang="en-US" altLang="ja-JP" sz="2000" dirty="0" smtClean="0"/>
                        <a:t>110</a:t>
                      </a:r>
                      <a:r>
                        <a:rPr kumimoji="1" lang="ja-JP" altLang="en-US" sz="2000" dirty="0" smtClean="0"/>
                        <a:t>分以上</a:t>
                      </a:r>
                      <a:endParaRPr kumimoji="1" lang="ja-JP" altLang="en-US" sz="2000" dirty="0"/>
                    </a:p>
                  </a:txBody>
                  <a:tcPr/>
                </a:tc>
                <a:tc>
                  <a:txBody>
                    <a:bodyPr/>
                    <a:lstStyle/>
                    <a:p>
                      <a:pPr algn="ctr"/>
                      <a:r>
                        <a:rPr kumimoji="1" lang="ja-JP" altLang="en-US" sz="2000" dirty="0" smtClean="0"/>
                        <a:t>要介護５</a:t>
                      </a:r>
                      <a:endParaRPr kumimoji="1" lang="ja-JP" altLang="en-US" sz="2000" dirty="0"/>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ja-JP" altLang="en-US" dirty="0" smtClean="0"/>
              <a:t>調査の基本的な方法</a:t>
            </a:r>
          </a:p>
        </p:txBody>
      </p:sp>
      <p:pic>
        <p:nvPicPr>
          <p:cNvPr id="22531" name="Picture 4"/>
          <p:cNvPicPr>
            <a:picLocks noChangeAspect="1" noChangeArrowheads="1"/>
          </p:cNvPicPr>
          <p:nvPr/>
        </p:nvPicPr>
        <p:blipFill>
          <a:blip r:embed="rId3" cstate="print"/>
          <a:srcRect/>
          <a:stretch>
            <a:fillRect/>
          </a:stretch>
        </p:blipFill>
        <p:spPr bwMode="auto">
          <a:xfrm>
            <a:off x="827096" y="1274766"/>
            <a:ext cx="7921625" cy="4891087"/>
          </a:xfrm>
          <a:prstGeom prst="rect">
            <a:avLst/>
          </a:prstGeom>
          <a:noFill/>
          <a:ln w="9525">
            <a:noFill/>
            <a:miter lim="800000"/>
            <a:headEnd/>
            <a:tailEnd/>
          </a:ln>
        </p:spPr>
      </p:pic>
      <p:sp>
        <p:nvSpPr>
          <p:cNvPr id="260101" name="Rectangle 5"/>
          <p:cNvSpPr>
            <a:spLocks noChangeArrowheads="1"/>
          </p:cNvSpPr>
          <p:nvPr/>
        </p:nvSpPr>
        <p:spPr bwMode="auto">
          <a:xfrm>
            <a:off x="1547813" y="2997200"/>
            <a:ext cx="7345362" cy="1584325"/>
          </a:xfrm>
          <a:prstGeom prst="rect">
            <a:avLst/>
          </a:prstGeom>
          <a:noFill/>
          <a:ln w="57150">
            <a:solidFill>
              <a:srgbClr val="FF6600"/>
            </a:solidFill>
            <a:miter lim="800000"/>
            <a:headEnd/>
            <a:tailEnd/>
          </a:ln>
          <a:effectLst>
            <a:outerShdw dist="107763" dir="2700000" algn="ctr" rotWithShape="0">
              <a:schemeClr val="bg2">
                <a:alpha val="50000"/>
              </a:schemeClr>
            </a:outerShdw>
          </a:effectLst>
        </p:spPr>
        <p:txBody>
          <a:bodyPr wrap="none" anchor="ctr"/>
          <a:lstStyle/>
          <a:p>
            <a:pPr>
              <a:defRPr/>
            </a:pPr>
            <a:endParaRPr lang="ja-JP" altLang="en-US">
              <a:solidFill>
                <a:srgbClr val="000000"/>
              </a:solidFill>
              <a:latin typeface="Verdan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ja-JP" altLang="en-US" dirty="0" smtClean="0"/>
              <a:t>調査の基本的な方法</a:t>
            </a:r>
          </a:p>
        </p:txBody>
      </p:sp>
      <p:pic>
        <p:nvPicPr>
          <p:cNvPr id="23555" name="Picture 4"/>
          <p:cNvPicPr>
            <a:picLocks noChangeAspect="1" noChangeArrowheads="1"/>
          </p:cNvPicPr>
          <p:nvPr/>
        </p:nvPicPr>
        <p:blipFill>
          <a:blip r:embed="rId3" cstate="print">
            <a:lum bright="54000" contrast="-14000"/>
          </a:blip>
          <a:srcRect/>
          <a:stretch>
            <a:fillRect/>
          </a:stretch>
        </p:blipFill>
        <p:spPr bwMode="auto">
          <a:xfrm>
            <a:off x="827096" y="1274766"/>
            <a:ext cx="7921625" cy="4891087"/>
          </a:xfrm>
          <a:prstGeom prst="rect">
            <a:avLst/>
          </a:prstGeom>
          <a:noFill/>
          <a:ln w="9525">
            <a:noFill/>
            <a:miter lim="800000"/>
            <a:headEnd/>
            <a:tailEnd/>
          </a:ln>
        </p:spPr>
      </p:pic>
      <p:sp>
        <p:nvSpPr>
          <p:cNvPr id="260101" name="Rectangle 5"/>
          <p:cNvSpPr>
            <a:spLocks noChangeArrowheads="1"/>
          </p:cNvSpPr>
          <p:nvPr/>
        </p:nvSpPr>
        <p:spPr bwMode="auto">
          <a:xfrm>
            <a:off x="1547813" y="2997200"/>
            <a:ext cx="7345362" cy="1584325"/>
          </a:xfrm>
          <a:prstGeom prst="rect">
            <a:avLst/>
          </a:prstGeom>
          <a:solidFill>
            <a:srgbClr val="FF9900">
              <a:alpha val="23000"/>
            </a:srgbClr>
          </a:solidFill>
          <a:ln w="57150">
            <a:solidFill>
              <a:srgbClr val="FF6600"/>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sz="3200">
                <a:solidFill>
                  <a:srgbClr val="FF3300"/>
                </a:solidFill>
                <a:effectLst>
                  <a:outerShdw blurRad="38100" dist="38100" dir="2700000" algn="tl">
                    <a:srgbClr val="000000"/>
                  </a:outerShdw>
                </a:effectLst>
                <a:latin typeface="Verdana" pitchFamily="34" charset="0"/>
                <a:ea typeface="HGP創英角ｺﾞｼｯｸUB" pitchFamily="50" charset="-128"/>
              </a:rPr>
              <a:t>適切な介助（必要な介助）</a:t>
            </a:r>
          </a:p>
        </p:txBody>
      </p:sp>
      <p:sp>
        <p:nvSpPr>
          <p:cNvPr id="2" name="Rectangle 5"/>
          <p:cNvSpPr>
            <a:spLocks noChangeArrowheads="1"/>
          </p:cNvSpPr>
          <p:nvPr/>
        </p:nvSpPr>
        <p:spPr bwMode="auto">
          <a:xfrm>
            <a:off x="2339975" y="1196977"/>
            <a:ext cx="5976938" cy="1584325"/>
          </a:xfrm>
          <a:prstGeom prst="rect">
            <a:avLst/>
          </a:prstGeom>
          <a:solidFill>
            <a:srgbClr val="FF9900">
              <a:alpha val="23000"/>
            </a:srgbClr>
          </a:solidFill>
          <a:ln w="57150">
            <a:solidFill>
              <a:srgbClr val="FF6600"/>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sz="3200">
                <a:solidFill>
                  <a:srgbClr val="FF3300"/>
                </a:solidFill>
                <a:effectLst>
                  <a:outerShdw blurRad="38100" dist="38100" dir="2700000" algn="tl">
                    <a:srgbClr val="000000"/>
                  </a:outerShdw>
                </a:effectLst>
                <a:latin typeface="Verdana" pitchFamily="34" charset="0"/>
                <a:ea typeface="HGP創英角ｺﾞｼｯｸUB" pitchFamily="50" charset="-128"/>
              </a:rPr>
              <a:t>実際の介助（より頻回な状況）</a:t>
            </a:r>
          </a:p>
        </p:txBody>
      </p:sp>
      <p:sp>
        <p:nvSpPr>
          <p:cNvPr id="3" name="Rectangle 5"/>
          <p:cNvSpPr>
            <a:spLocks noChangeArrowheads="1"/>
          </p:cNvSpPr>
          <p:nvPr/>
        </p:nvSpPr>
        <p:spPr bwMode="auto">
          <a:xfrm>
            <a:off x="1547813" y="4940300"/>
            <a:ext cx="7345362" cy="1225550"/>
          </a:xfrm>
          <a:prstGeom prst="rect">
            <a:avLst/>
          </a:prstGeom>
          <a:solidFill>
            <a:srgbClr val="FF9900">
              <a:alpha val="23000"/>
            </a:srgbClr>
          </a:solidFill>
          <a:ln w="57150">
            <a:solidFill>
              <a:srgbClr val="FF6600"/>
            </a:solidFill>
            <a:miter lim="800000"/>
            <a:headEnd/>
            <a:tailEnd/>
          </a:ln>
          <a:effectLst>
            <a:outerShdw dist="107763" dir="2700000" algn="ctr" rotWithShape="0">
              <a:schemeClr val="bg2">
                <a:alpha val="50000"/>
              </a:schemeClr>
            </a:outerShdw>
          </a:effectLst>
        </p:spPr>
        <p:txBody>
          <a:bodyPr wrap="none" anchor="ctr"/>
          <a:lstStyle/>
          <a:p>
            <a:pPr algn="ctr">
              <a:defRPr/>
            </a:pPr>
            <a:r>
              <a:rPr lang="ja-JP" altLang="en-US" sz="3200">
                <a:solidFill>
                  <a:srgbClr val="FF3300"/>
                </a:solidFill>
                <a:effectLst>
                  <a:outerShdw blurRad="38100" dist="38100" dir="2700000" algn="tl">
                    <a:srgbClr val="000000"/>
                  </a:outerShdw>
                </a:effectLst>
                <a:latin typeface="Verdana" pitchFamily="34" charset="0"/>
                <a:ea typeface="HGP創英角ｺﾞｼｯｸUB" pitchFamily="50" charset="-128"/>
              </a:rPr>
              <a:t>特記事項（状況・理由等）</a:t>
            </a:r>
          </a:p>
        </p:txBody>
      </p:sp>
      <p:sp>
        <p:nvSpPr>
          <p:cNvPr id="23559" name="AutoShape 8"/>
          <p:cNvSpPr>
            <a:spLocks noChangeArrowheads="1"/>
          </p:cNvSpPr>
          <p:nvPr/>
        </p:nvSpPr>
        <p:spPr bwMode="auto">
          <a:xfrm>
            <a:off x="4859338" y="2565782"/>
            <a:ext cx="576262" cy="792163"/>
          </a:xfrm>
          <a:prstGeom prst="downArrow">
            <a:avLst>
              <a:gd name="adj1" fmla="val 50000"/>
              <a:gd name="adj2" fmla="val 34366"/>
            </a:avLst>
          </a:prstGeom>
          <a:solidFill>
            <a:srgbClr val="0000FF"/>
          </a:solidFill>
          <a:ln w="34925">
            <a:solidFill>
              <a:schemeClr val="bg1"/>
            </a:solidFill>
            <a:miter lim="800000"/>
            <a:headEnd/>
            <a:tailEnd/>
          </a:ln>
        </p:spPr>
        <p:txBody>
          <a:bodyPr vert="eaVert" wrap="none" anchor="ctr"/>
          <a:lstStyle/>
          <a:p>
            <a:endParaRPr lang="ja-JP" altLang="en-US" sz="1600">
              <a:solidFill>
                <a:srgbClr val="000000"/>
              </a:solidFill>
              <a:latin typeface="Verdana" pitchFamily="34" charset="0"/>
            </a:endParaRPr>
          </a:p>
        </p:txBody>
      </p:sp>
      <p:sp>
        <p:nvSpPr>
          <p:cNvPr id="23560" name="AutoShape 9"/>
          <p:cNvSpPr>
            <a:spLocks noChangeArrowheads="1"/>
          </p:cNvSpPr>
          <p:nvPr/>
        </p:nvSpPr>
        <p:spPr bwMode="auto">
          <a:xfrm>
            <a:off x="4859338" y="4366007"/>
            <a:ext cx="576262" cy="792163"/>
          </a:xfrm>
          <a:prstGeom prst="downArrow">
            <a:avLst>
              <a:gd name="adj1" fmla="val 50000"/>
              <a:gd name="adj2" fmla="val 34366"/>
            </a:avLst>
          </a:prstGeom>
          <a:solidFill>
            <a:srgbClr val="0000FF"/>
          </a:solidFill>
          <a:ln w="34925">
            <a:solidFill>
              <a:schemeClr val="bg1"/>
            </a:solidFill>
            <a:miter lim="800000"/>
            <a:headEnd/>
            <a:tailEnd/>
          </a:ln>
        </p:spPr>
        <p:txBody>
          <a:bodyPr vert="eaVert" wrap="none" anchor="ctr"/>
          <a:lstStyle/>
          <a:p>
            <a:endParaRPr lang="ja-JP" altLang="en-US" sz="1600">
              <a:solidFill>
                <a:srgbClr val="000000"/>
              </a:solidFill>
              <a:latin typeface="Verdan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pPr eaLnBrk="1" hangingPunct="1"/>
            <a:r>
              <a:rPr lang="ja-JP" altLang="en-US" sz="3400" dirty="0" smtClean="0"/>
              <a:t>「実際の介助の方法」が不適切な場合</a:t>
            </a:r>
          </a:p>
        </p:txBody>
      </p:sp>
      <p:sp>
        <p:nvSpPr>
          <p:cNvPr id="272387" name="Rectangle 3"/>
          <p:cNvSpPr>
            <a:spLocks noGrp="1" noChangeArrowheads="1"/>
          </p:cNvSpPr>
          <p:nvPr>
            <p:ph type="body" idx="4294967295"/>
          </p:nvPr>
        </p:nvSpPr>
        <p:spPr>
          <a:xfrm>
            <a:off x="468313" y="1316038"/>
            <a:ext cx="8280400" cy="5327650"/>
          </a:xfrm>
        </p:spPr>
        <p:txBody>
          <a:bodyPr/>
          <a:lstStyle/>
          <a:p>
            <a:pPr eaLnBrk="1" hangingPunct="1">
              <a:defRPr/>
            </a:pPr>
            <a:r>
              <a:rPr lang="ja-JP" altLang="en-US" dirty="0" smtClean="0"/>
              <a:t>「実際の介助の方法」が不適切な場合</a:t>
            </a:r>
          </a:p>
          <a:p>
            <a:pPr lvl="1" eaLnBrk="1" hangingPunct="1">
              <a:defRPr/>
            </a:pPr>
            <a:r>
              <a:rPr lang="ja-JP" altLang="en-US" dirty="0" smtClean="0"/>
              <a:t>独居や日中独居等による介護者不在のために適切な介助が提供されていない場合。</a:t>
            </a:r>
          </a:p>
          <a:p>
            <a:pPr lvl="1" eaLnBrk="1" hangingPunct="1">
              <a:defRPr/>
            </a:pPr>
            <a:r>
              <a:rPr lang="ja-JP" altLang="en-US" dirty="0" smtClean="0"/>
              <a:t>介護放棄、介護抵抗のために適切な介助が提供されていない場合。 </a:t>
            </a:r>
          </a:p>
          <a:p>
            <a:pPr lvl="1" eaLnBrk="1" hangingPunct="1">
              <a:defRPr/>
            </a:pPr>
            <a:r>
              <a:rPr lang="ja-JP" altLang="en-US" dirty="0" smtClean="0"/>
              <a:t>介護者の心身の状態から介助が提供できない場合。</a:t>
            </a:r>
          </a:p>
          <a:p>
            <a:pPr lvl="1" eaLnBrk="1" hangingPunct="1">
              <a:defRPr/>
            </a:pPr>
            <a:r>
              <a:rPr lang="ja-JP" altLang="en-US" dirty="0" smtClean="0"/>
              <a:t>介護者による介助が、むしろ本人の自立を阻害しているような場合</a:t>
            </a:r>
          </a:p>
          <a:p>
            <a:pPr eaLnBrk="1" hangingPunct="1">
              <a:defRPr/>
            </a:pPr>
            <a:r>
              <a:rPr lang="ja-JP" altLang="en-US" i="1" u="sng" dirty="0" smtClean="0">
                <a:solidFill>
                  <a:srgbClr val="0033CC"/>
                </a:solidFill>
                <a:effectLst>
                  <a:outerShdw blurRad="38100" dist="38100" dir="2700000" algn="tl">
                    <a:srgbClr val="C0C0C0"/>
                  </a:outerShdw>
                </a:effectLst>
              </a:rPr>
              <a:t>など</a:t>
            </a:r>
            <a:r>
              <a:rPr lang="ja-JP" altLang="en-US" dirty="0" smtClean="0">
                <a:solidFill>
                  <a:srgbClr val="0033CC"/>
                </a:solidFill>
              </a:rPr>
              <a:t>対象者が不適切な状況に置かれていると</a:t>
            </a:r>
            <a:r>
              <a:rPr lang="ja-JP" altLang="en-US" i="1" u="sng" dirty="0" smtClean="0">
                <a:solidFill>
                  <a:srgbClr val="0033CC"/>
                </a:solidFill>
                <a:effectLst>
                  <a:outerShdw blurRad="38100" dist="38100" dir="2700000" algn="tl">
                    <a:srgbClr val="C0C0C0"/>
                  </a:outerShdw>
                </a:effectLst>
              </a:rPr>
              <a:t>認定調査員が判断する様々な状況</a:t>
            </a:r>
            <a:r>
              <a:rPr lang="ja-JP" altLang="en-US" dirty="0" smtClean="0">
                <a:solidFill>
                  <a:srgbClr val="0033CC"/>
                </a:solidFill>
              </a:rPr>
              <a:t>が想定される。</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ja-JP" altLang="en-US" sz="2800" dirty="0" smtClean="0"/>
              <a:t>「実際の介助の方法」が不適切な場合のポイント</a:t>
            </a:r>
          </a:p>
        </p:txBody>
      </p:sp>
      <p:sp>
        <p:nvSpPr>
          <p:cNvPr id="25603" name="Rectangle 3"/>
          <p:cNvSpPr>
            <a:spLocks noGrp="1" noChangeArrowheads="1"/>
          </p:cNvSpPr>
          <p:nvPr>
            <p:ph type="body" idx="4294967295"/>
          </p:nvPr>
        </p:nvSpPr>
        <p:spPr>
          <a:xfrm>
            <a:off x="468313" y="1341444"/>
            <a:ext cx="8280400" cy="5183187"/>
          </a:xfrm>
        </p:spPr>
        <p:txBody>
          <a:bodyPr/>
          <a:lstStyle/>
          <a:p>
            <a:pPr eaLnBrk="1" hangingPunct="1"/>
            <a:r>
              <a:rPr lang="ja-JP" altLang="en-US" sz="2500" smtClean="0"/>
              <a:t>「不適切」と考える理由は特記事項に記載する。</a:t>
            </a:r>
          </a:p>
          <a:p>
            <a:pPr lvl="1" eaLnBrk="1" hangingPunct="1"/>
            <a:r>
              <a:rPr lang="ja-JP" altLang="en-US" sz="2400" smtClean="0"/>
              <a:t>理由が明記されていないと、審査会委員は、調査員の判断が妥当かどうか確認することができない。</a:t>
            </a:r>
          </a:p>
          <a:p>
            <a:pPr eaLnBrk="1" hangingPunct="1"/>
            <a:r>
              <a:rPr lang="ja-JP" altLang="en-US" sz="2500" smtClean="0"/>
              <a:t>介助の適切性は総合的に判断する</a:t>
            </a:r>
          </a:p>
          <a:p>
            <a:pPr lvl="1" eaLnBrk="1" hangingPunct="1"/>
            <a:r>
              <a:rPr lang="ja-JP" altLang="en-US" sz="2400" smtClean="0"/>
              <a:t>独居、老々介護のみを理由に判断するものではない。</a:t>
            </a:r>
          </a:p>
          <a:p>
            <a:pPr lvl="1" eaLnBrk="1" hangingPunct="1"/>
            <a:r>
              <a:rPr lang="ja-JP" altLang="en-US" sz="2400" smtClean="0"/>
              <a:t>単に「できる</a:t>
            </a:r>
            <a:r>
              <a:rPr lang="en-US" altLang="ja-JP" sz="2400" smtClean="0"/>
              <a:t>-</a:t>
            </a:r>
            <a:r>
              <a:rPr lang="ja-JP" altLang="en-US" sz="2400" smtClean="0"/>
              <a:t>できない」といった個々の行為の能力のみで評価せず、生活環境や本人の置かれている状態なども含めて、総合的に判断する。</a:t>
            </a:r>
          </a:p>
          <a:p>
            <a:pPr eaLnBrk="1" hangingPunct="1"/>
            <a:r>
              <a:rPr lang="ja-JP" altLang="en-US" sz="2500" smtClean="0"/>
              <a:t>事務局及び審査会（一次判定修正・確定）においての確認すべき点</a:t>
            </a:r>
          </a:p>
          <a:p>
            <a:pPr lvl="1" eaLnBrk="1" hangingPunct="1"/>
            <a:r>
              <a:rPr lang="ja-JP" altLang="en-US" sz="2400" smtClean="0"/>
              <a:t>不適切と判断している根拠が記載されているか（また、その根拠が妥当だと思われるかどうか）</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ja-JP" altLang="en-US" dirty="0" smtClean="0"/>
              <a:t>特記事項の役割（審査会での活用）</a:t>
            </a:r>
          </a:p>
        </p:txBody>
      </p:sp>
      <p:sp>
        <p:nvSpPr>
          <p:cNvPr id="26627" name="Rectangle 3"/>
          <p:cNvSpPr>
            <a:spLocks noGrp="1" noChangeArrowheads="1"/>
          </p:cNvSpPr>
          <p:nvPr>
            <p:ph type="body" idx="1"/>
          </p:nvPr>
        </p:nvSpPr>
        <p:spPr>
          <a:xfrm>
            <a:off x="566738" y="1341438"/>
            <a:ext cx="8001000" cy="5040312"/>
          </a:xfrm>
        </p:spPr>
        <p:txBody>
          <a:bodyPr>
            <a:normAutofit fontScale="92500"/>
          </a:bodyPr>
          <a:lstStyle/>
          <a:p>
            <a:pPr eaLnBrk="1" hangingPunct="1">
              <a:lnSpc>
                <a:spcPct val="90000"/>
              </a:lnSpc>
            </a:pPr>
            <a:r>
              <a:rPr lang="ja-JP" altLang="en-US" dirty="0" smtClean="0"/>
              <a:t>適切な介助の評価</a:t>
            </a:r>
          </a:p>
          <a:p>
            <a:pPr lvl="1" eaLnBrk="1" hangingPunct="1">
              <a:lnSpc>
                <a:spcPct val="90000"/>
              </a:lnSpc>
            </a:pPr>
            <a:r>
              <a:rPr lang="ja-JP" altLang="en-US" dirty="0" smtClean="0"/>
              <a:t>認定調査員の「適切な介助」に関する判断について、特記事項をもとに確認・検討。</a:t>
            </a:r>
          </a:p>
          <a:p>
            <a:pPr lvl="1" eaLnBrk="1" hangingPunct="1">
              <a:lnSpc>
                <a:spcPct val="90000"/>
              </a:lnSpc>
            </a:pPr>
            <a:r>
              <a:rPr lang="ja-JP" altLang="en-US" dirty="0" smtClean="0"/>
              <a:t>必要が認められる場合は、一次判定修正を行う。</a:t>
            </a:r>
          </a:p>
          <a:p>
            <a:pPr eaLnBrk="1" hangingPunct="1">
              <a:lnSpc>
                <a:spcPct val="90000"/>
              </a:lnSpc>
            </a:pPr>
            <a:r>
              <a:rPr lang="ja-JP" altLang="en-US" dirty="0" smtClean="0"/>
              <a:t>具体的な介助の量の評価</a:t>
            </a:r>
          </a:p>
          <a:p>
            <a:pPr lvl="1" eaLnBrk="1" hangingPunct="1">
              <a:lnSpc>
                <a:spcPct val="90000"/>
              </a:lnSpc>
            </a:pPr>
            <a:r>
              <a:rPr lang="ja-JP" altLang="en-US" dirty="0" smtClean="0"/>
              <a:t>より介護の手間が「かかる」か「かからない」かの評価</a:t>
            </a:r>
          </a:p>
          <a:p>
            <a:pPr lvl="2" eaLnBrk="1" hangingPunct="1">
              <a:lnSpc>
                <a:spcPct val="90000"/>
              </a:lnSpc>
            </a:pPr>
            <a:r>
              <a:rPr lang="ja-JP" altLang="en-US" dirty="0" smtClean="0"/>
              <a:t>特記事項に記載された「実際の介助量」に関する記述を</a:t>
            </a:r>
            <a:r>
              <a:rPr lang="ja-JP" altLang="en-US" u="sng" dirty="0" smtClean="0"/>
              <a:t>具体的な「介護の手間」「頻度」</a:t>
            </a:r>
            <a:r>
              <a:rPr lang="ja-JP" altLang="en-US" dirty="0" smtClean="0"/>
              <a:t>などから、判断を行う。</a:t>
            </a:r>
          </a:p>
          <a:p>
            <a:pPr lvl="2" eaLnBrk="1" hangingPunct="1">
              <a:lnSpc>
                <a:spcPct val="90000"/>
              </a:lnSpc>
            </a:pPr>
            <a:r>
              <a:rPr lang="ja-JP" altLang="en-US" dirty="0" smtClean="0"/>
              <a:t>特記事項の記述をもとに、二次判定（介護の手間にかかる審査判定）を行う。</a:t>
            </a:r>
            <a:endParaRPr lang="en-US" altLang="ja-JP" dirty="0" smtClean="0"/>
          </a:p>
          <a:p>
            <a:pPr eaLnBrk="1" hangingPunct="1">
              <a:lnSpc>
                <a:spcPct val="90000"/>
              </a:lnSpc>
            </a:pPr>
            <a:r>
              <a:rPr lang="ja-JP" altLang="en-US" dirty="0" smtClean="0"/>
              <a:t>特記事項に隠れた介助</a:t>
            </a:r>
            <a:endParaRPr lang="en-US" altLang="ja-JP" dirty="0" smtClean="0"/>
          </a:p>
          <a:p>
            <a:pPr lvl="1" eaLnBrk="1" hangingPunct="1">
              <a:lnSpc>
                <a:spcPct val="90000"/>
              </a:lnSpc>
            </a:pPr>
            <a:r>
              <a:rPr lang="ja-JP" altLang="en-US" dirty="0" smtClean="0"/>
              <a:t>基本調査は選択されていないが、「介助」は存在する場合の特記事項</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7240"/>
            <a:ext cx="9144000" cy="830997"/>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有無の項目</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ja-JP" altLang="en-US" dirty="0" smtClean="0"/>
              <a:t>有無の項目の特徴</a:t>
            </a:r>
          </a:p>
        </p:txBody>
      </p:sp>
      <p:sp>
        <p:nvSpPr>
          <p:cNvPr id="33795" name="Rectangle 3"/>
          <p:cNvSpPr>
            <a:spLocks noGrp="1" noChangeArrowheads="1"/>
          </p:cNvSpPr>
          <p:nvPr>
            <p:ph type="body" idx="1"/>
          </p:nvPr>
        </p:nvSpPr>
        <p:spPr>
          <a:xfrm>
            <a:off x="566738" y="1341457"/>
            <a:ext cx="8001000" cy="1800225"/>
          </a:xfrm>
        </p:spPr>
        <p:txBody>
          <a:bodyPr/>
          <a:lstStyle/>
          <a:p>
            <a:pPr eaLnBrk="1" hangingPunct="1">
              <a:lnSpc>
                <a:spcPct val="90000"/>
              </a:lnSpc>
            </a:pPr>
            <a:r>
              <a:rPr lang="ja-JP" altLang="en-US" sz="1600" dirty="0" smtClean="0"/>
              <a:t>有無は「麻痺・拘縮」と「</a:t>
            </a:r>
            <a:r>
              <a:rPr lang="en-US" altLang="ja-JP" sz="1600" dirty="0" smtClean="0"/>
              <a:t>BPSD</a:t>
            </a:r>
            <a:r>
              <a:rPr lang="ja-JP" altLang="en-US" sz="1600" dirty="0" smtClean="0"/>
              <a:t>関連」の</a:t>
            </a:r>
            <a:r>
              <a:rPr lang="en-US" altLang="ja-JP" sz="1600" dirty="0" smtClean="0"/>
              <a:t>2</a:t>
            </a:r>
            <a:r>
              <a:rPr lang="ja-JP" altLang="en-US" sz="1600" dirty="0" smtClean="0"/>
              <a:t>種類に分類される。</a:t>
            </a:r>
          </a:p>
          <a:p>
            <a:pPr lvl="1" eaLnBrk="1" hangingPunct="1">
              <a:lnSpc>
                <a:spcPct val="90000"/>
              </a:lnSpc>
            </a:pPr>
            <a:r>
              <a:rPr lang="ja-JP" altLang="en-US" sz="1400" dirty="0" smtClean="0"/>
              <a:t>麻痺・拘縮については、調査方法や基本原則について、「能力」に同じなため、ここでは、以下、</a:t>
            </a:r>
            <a:r>
              <a:rPr lang="en-US" altLang="ja-JP" sz="1400" dirty="0" smtClean="0"/>
              <a:t>BPSD</a:t>
            </a:r>
            <a:r>
              <a:rPr lang="ja-JP" altLang="en-US" sz="1400" dirty="0" smtClean="0"/>
              <a:t>関連の有無に絞っている。</a:t>
            </a:r>
          </a:p>
          <a:p>
            <a:pPr eaLnBrk="1" hangingPunct="1">
              <a:lnSpc>
                <a:spcPct val="90000"/>
              </a:lnSpc>
            </a:pPr>
            <a:r>
              <a:rPr lang="ja-JP" altLang="en-US" sz="1600" u="sng" dirty="0" smtClean="0"/>
              <a:t>行動の</a:t>
            </a:r>
            <a:r>
              <a:rPr lang="ja-JP" altLang="en-US" sz="1600" dirty="0" smtClean="0"/>
              <a:t>「ある」「ない」の軸で評価する。</a:t>
            </a:r>
          </a:p>
          <a:p>
            <a:pPr eaLnBrk="1" hangingPunct="1">
              <a:lnSpc>
                <a:spcPct val="90000"/>
              </a:lnSpc>
            </a:pPr>
            <a:r>
              <a:rPr lang="ja-JP" altLang="en-US" sz="1600" u="sng" dirty="0" smtClean="0"/>
              <a:t>「行動の発生」で選択・「介護の手間」は特記事項で評価</a:t>
            </a:r>
          </a:p>
          <a:p>
            <a:pPr eaLnBrk="1" hangingPunct="1">
              <a:lnSpc>
                <a:spcPct val="90000"/>
              </a:lnSpc>
            </a:pPr>
            <a:r>
              <a:rPr lang="ja-JP" altLang="en-US" sz="1600" dirty="0" smtClean="0"/>
              <a:t>「介護の手間」を特記事項に記載する点（「介護の手間」と「頻度」の記載）がもっとも重要であるが、選択は「行動が発生しているかどうか」だけで判断する。</a:t>
            </a:r>
          </a:p>
        </p:txBody>
      </p:sp>
      <p:sp>
        <p:nvSpPr>
          <p:cNvPr id="33796" name="AutoShape 4"/>
          <p:cNvSpPr>
            <a:spLocks noChangeArrowheads="1"/>
          </p:cNvSpPr>
          <p:nvPr/>
        </p:nvSpPr>
        <p:spPr bwMode="auto">
          <a:xfrm>
            <a:off x="179459" y="3282967"/>
            <a:ext cx="8785225" cy="3241675"/>
          </a:xfrm>
          <a:prstGeom prst="roundRect">
            <a:avLst>
              <a:gd name="adj" fmla="val 11264"/>
            </a:avLst>
          </a:prstGeom>
          <a:solidFill>
            <a:srgbClr val="CCFFFF"/>
          </a:solidFill>
          <a:ln w="9525">
            <a:solidFill>
              <a:srgbClr val="0000FF"/>
            </a:solidFill>
            <a:round/>
            <a:headEnd/>
            <a:tailEnd/>
          </a:ln>
        </p:spPr>
        <p:txBody>
          <a:bodyPr wrap="none" anchor="ctr"/>
          <a:lstStyle/>
          <a:p>
            <a:r>
              <a:rPr lang="en-US" altLang="ja-JP" sz="1600">
                <a:solidFill>
                  <a:srgbClr val="000000"/>
                </a:solidFill>
                <a:latin typeface="Verdana" pitchFamily="34" charset="0"/>
              </a:rPr>
              <a:t>【</a:t>
            </a:r>
            <a:r>
              <a:rPr lang="ja-JP" altLang="en-US" sz="1600">
                <a:solidFill>
                  <a:srgbClr val="000000"/>
                </a:solidFill>
                <a:latin typeface="Verdana" pitchFamily="34" charset="0"/>
              </a:rPr>
              <a:t>第</a:t>
            </a:r>
            <a:r>
              <a:rPr lang="en-US" altLang="ja-JP" sz="1600">
                <a:solidFill>
                  <a:srgbClr val="000000"/>
                </a:solidFill>
                <a:latin typeface="Verdana" pitchFamily="34" charset="0"/>
              </a:rPr>
              <a:t>1</a:t>
            </a:r>
            <a:r>
              <a:rPr lang="ja-JP" altLang="en-US" sz="1600">
                <a:solidFill>
                  <a:srgbClr val="000000"/>
                </a:solidFill>
                <a:latin typeface="Verdana" pitchFamily="34" charset="0"/>
              </a:rPr>
              <a:t>群</a:t>
            </a:r>
            <a:r>
              <a:rPr lang="en-US" altLang="ja-JP" sz="1600">
                <a:solidFill>
                  <a:srgbClr val="000000"/>
                </a:solidFill>
                <a:latin typeface="Verdana" pitchFamily="34" charset="0"/>
              </a:rPr>
              <a:t>】</a:t>
            </a:r>
            <a:r>
              <a:rPr lang="ja-JP" altLang="en-US" sz="1600">
                <a:solidFill>
                  <a:srgbClr val="000000"/>
                </a:solidFill>
                <a:latin typeface="Verdana" pitchFamily="34" charset="0"/>
              </a:rPr>
              <a:t>　</a:t>
            </a:r>
            <a:r>
              <a:rPr lang="en-US" altLang="ja-JP" sz="1400">
                <a:solidFill>
                  <a:srgbClr val="000000"/>
                </a:solidFill>
                <a:latin typeface="Verdana" pitchFamily="34" charset="0"/>
              </a:rPr>
              <a:t>1-1</a:t>
            </a:r>
            <a:r>
              <a:rPr lang="ja-JP" altLang="en-US" sz="1400">
                <a:solidFill>
                  <a:srgbClr val="000000"/>
                </a:solidFill>
                <a:latin typeface="Verdana" pitchFamily="34" charset="0"/>
              </a:rPr>
              <a:t>麻痺　　</a:t>
            </a:r>
            <a:r>
              <a:rPr lang="en-US" altLang="ja-JP" sz="1400">
                <a:solidFill>
                  <a:srgbClr val="000000"/>
                </a:solidFill>
                <a:latin typeface="Verdana" pitchFamily="34" charset="0"/>
              </a:rPr>
              <a:t>1-2</a:t>
            </a:r>
            <a:r>
              <a:rPr lang="ja-JP" altLang="en-US" sz="1400">
                <a:solidFill>
                  <a:srgbClr val="000000"/>
                </a:solidFill>
                <a:latin typeface="Verdana" pitchFamily="34" charset="0"/>
              </a:rPr>
              <a:t>拘縮</a:t>
            </a:r>
            <a:r>
              <a:rPr lang="ja-JP" altLang="en-US" sz="2000">
                <a:solidFill>
                  <a:srgbClr val="000000"/>
                </a:solidFill>
                <a:latin typeface="Verdana" pitchFamily="34" charset="0"/>
              </a:rPr>
              <a:t>　</a:t>
            </a:r>
            <a:r>
              <a:rPr lang="ja-JP" altLang="en-US" sz="1000">
                <a:solidFill>
                  <a:srgbClr val="000000"/>
                </a:solidFill>
                <a:latin typeface="Verdana" pitchFamily="34" charset="0"/>
              </a:rPr>
              <a:t>（以上、調査方法の原則は「能力」に準じる）</a:t>
            </a:r>
          </a:p>
          <a:p>
            <a:endParaRPr lang="ja-JP" altLang="en-US" sz="2000">
              <a:solidFill>
                <a:srgbClr val="000000"/>
              </a:solidFill>
              <a:latin typeface="Verdana" pitchFamily="34" charset="0"/>
            </a:endParaRPr>
          </a:p>
          <a:p>
            <a:r>
              <a:rPr lang="en-US" altLang="ja-JP" sz="1600">
                <a:solidFill>
                  <a:srgbClr val="000000"/>
                </a:solidFill>
                <a:latin typeface="Verdana" pitchFamily="34" charset="0"/>
              </a:rPr>
              <a:t>【</a:t>
            </a:r>
            <a:r>
              <a:rPr lang="ja-JP" altLang="en-US" sz="1600">
                <a:solidFill>
                  <a:srgbClr val="000000"/>
                </a:solidFill>
                <a:latin typeface="Verdana" pitchFamily="34" charset="0"/>
              </a:rPr>
              <a:t>第</a:t>
            </a:r>
            <a:r>
              <a:rPr lang="en-US" altLang="ja-JP" sz="1600">
                <a:solidFill>
                  <a:srgbClr val="000000"/>
                </a:solidFill>
                <a:latin typeface="Verdana" pitchFamily="34" charset="0"/>
              </a:rPr>
              <a:t>3</a:t>
            </a:r>
            <a:r>
              <a:rPr lang="ja-JP" altLang="en-US" sz="1600">
                <a:solidFill>
                  <a:srgbClr val="000000"/>
                </a:solidFill>
                <a:latin typeface="Verdana" pitchFamily="34" charset="0"/>
              </a:rPr>
              <a:t>群</a:t>
            </a:r>
            <a:r>
              <a:rPr lang="en-US" altLang="ja-JP" sz="1600">
                <a:solidFill>
                  <a:srgbClr val="000000"/>
                </a:solidFill>
                <a:latin typeface="Verdana" pitchFamily="34" charset="0"/>
              </a:rPr>
              <a:t>】</a:t>
            </a:r>
            <a:r>
              <a:rPr lang="ja-JP" altLang="en-US" sz="1600">
                <a:solidFill>
                  <a:srgbClr val="000000"/>
                </a:solidFill>
                <a:latin typeface="Verdana" pitchFamily="34" charset="0"/>
              </a:rPr>
              <a:t>　</a:t>
            </a:r>
            <a:r>
              <a:rPr lang="en-US" altLang="ja-JP" sz="1400">
                <a:solidFill>
                  <a:srgbClr val="000000"/>
                </a:solidFill>
                <a:latin typeface="Verdana" pitchFamily="34" charset="0"/>
              </a:rPr>
              <a:t>3-8</a:t>
            </a:r>
            <a:r>
              <a:rPr lang="ja-JP" altLang="en-US" sz="1400">
                <a:solidFill>
                  <a:srgbClr val="000000"/>
                </a:solidFill>
                <a:latin typeface="Verdana" pitchFamily="34" charset="0"/>
              </a:rPr>
              <a:t>徘徊　　</a:t>
            </a:r>
            <a:r>
              <a:rPr lang="en-US" altLang="ja-JP" sz="1400">
                <a:solidFill>
                  <a:srgbClr val="000000"/>
                </a:solidFill>
                <a:latin typeface="Verdana" pitchFamily="34" charset="0"/>
              </a:rPr>
              <a:t>3-9</a:t>
            </a:r>
            <a:r>
              <a:rPr lang="ja-JP" altLang="en-US" sz="1400">
                <a:solidFill>
                  <a:srgbClr val="000000"/>
                </a:solidFill>
                <a:latin typeface="Verdana" pitchFamily="34" charset="0"/>
              </a:rPr>
              <a:t>外出して戻れない　　</a:t>
            </a:r>
          </a:p>
          <a:p>
            <a:endParaRPr lang="ja-JP" altLang="en-US" sz="1600">
              <a:solidFill>
                <a:srgbClr val="000000"/>
              </a:solidFill>
              <a:latin typeface="Verdana" pitchFamily="34" charset="0"/>
            </a:endParaRPr>
          </a:p>
          <a:p>
            <a:r>
              <a:rPr lang="en-US" altLang="ja-JP" sz="1600">
                <a:solidFill>
                  <a:srgbClr val="000000"/>
                </a:solidFill>
                <a:latin typeface="Verdana" pitchFamily="34" charset="0"/>
              </a:rPr>
              <a:t>【</a:t>
            </a:r>
            <a:r>
              <a:rPr lang="ja-JP" altLang="en-US" sz="1600">
                <a:solidFill>
                  <a:srgbClr val="000000"/>
                </a:solidFill>
                <a:latin typeface="Verdana" pitchFamily="34" charset="0"/>
              </a:rPr>
              <a:t>第</a:t>
            </a:r>
            <a:r>
              <a:rPr lang="en-US" altLang="ja-JP" sz="1600">
                <a:solidFill>
                  <a:srgbClr val="000000"/>
                </a:solidFill>
                <a:latin typeface="Verdana" pitchFamily="34" charset="0"/>
              </a:rPr>
              <a:t>4</a:t>
            </a:r>
            <a:r>
              <a:rPr lang="ja-JP" altLang="en-US" sz="1600">
                <a:solidFill>
                  <a:srgbClr val="000000"/>
                </a:solidFill>
                <a:latin typeface="Verdana" pitchFamily="34" charset="0"/>
              </a:rPr>
              <a:t>群</a:t>
            </a:r>
            <a:r>
              <a:rPr lang="en-US" altLang="ja-JP" sz="1600">
                <a:solidFill>
                  <a:srgbClr val="000000"/>
                </a:solidFill>
                <a:latin typeface="Verdana" pitchFamily="34" charset="0"/>
              </a:rPr>
              <a:t>】</a:t>
            </a:r>
          </a:p>
          <a:p>
            <a:r>
              <a:rPr lang="en-US" altLang="ja-JP" sz="1400">
                <a:solidFill>
                  <a:srgbClr val="000000"/>
                </a:solidFill>
                <a:latin typeface="Verdana" pitchFamily="34" charset="0"/>
              </a:rPr>
              <a:t>4-1</a:t>
            </a:r>
            <a:r>
              <a:rPr lang="ja-JP" altLang="en-US" sz="1400">
                <a:solidFill>
                  <a:srgbClr val="000000"/>
                </a:solidFill>
                <a:latin typeface="Verdana" pitchFamily="34" charset="0"/>
              </a:rPr>
              <a:t>被害的　　</a:t>
            </a:r>
            <a:r>
              <a:rPr lang="en-US" altLang="ja-JP" sz="1400">
                <a:solidFill>
                  <a:srgbClr val="000000"/>
                </a:solidFill>
                <a:latin typeface="Verdana" pitchFamily="34" charset="0"/>
              </a:rPr>
              <a:t>4-2</a:t>
            </a:r>
            <a:r>
              <a:rPr lang="ja-JP" altLang="en-US" sz="1400">
                <a:solidFill>
                  <a:srgbClr val="000000"/>
                </a:solidFill>
                <a:latin typeface="Verdana" pitchFamily="34" charset="0"/>
              </a:rPr>
              <a:t>作話　　 </a:t>
            </a:r>
            <a:r>
              <a:rPr lang="en-US" altLang="ja-JP" sz="1400">
                <a:solidFill>
                  <a:srgbClr val="000000"/>
                </a:solidFill>
                <a:latin typeface="Verdana" pitchFamily="34" charset="0"/>
              </a:rPr>
              <a:t>4-3</a:t>
            </a:r>
            <a:r>
              <a:rPr lang="ja-JP" altLang="en-US" sz="1400">
                <a:solidFill>
                  <a:srgbClr val="000000"/>
                </a:solidFill>
                <a:latin typeface="Verdana" pitchFamily="34" charset="0"/>
              </a:rPr>
              <a:t>感情が不安定　　　</a:t>
            </a:r>
            <a:r>
              <a:rPr lang="en-US" altLang="ja-JP" sz="1400">
                <a:solidFill>
                  <a:srgbClr val="000000"/>
                </a:solidFill>
                <a:latin typeface="Verdana" pitchFamily="34" charset="0"/>
              </a:rPr>
              <a:t>4-4</a:t>
            </a:r>
            <a:r>
              <a:rPr lang="ja-JP" altLang="en-US" sz="1400">
                <a:solidFill>
                  <a:srgbClr val="000000"/>
                </a:solidFill>
                <a:latin typeface="Verdana" pitchFamily="34" charset="0"/>
              </a:rPr>
              <a:t>昼夜逆転　　　　 </a:t>
            </a:r>
            <a:r>
              <a:rPr lang="en-US" altLang="ja-JP" sz="1400">
                <a:solidFill>
                  <a:srgbClr val="000000"/>
                </a:solidFill>
                <a:latin typeface="Verdana" pitchFamily="34" charset="0"/>
              </a:rPr>
              <a:t>4-5</a:t>
            </a:r>
            <a:r>
              <a:rPr lang="ja-JP" altLang="en-US" sz="1400">
                <a:solidFill>
                  <a:srgbClr val="000000"/>
                </a:solidFill>
                <a:latin typeface="Verdana" pitchFamily="34" charset="0"/>
              </a:rPr>
              <a:t>同じ話をする　　</a:t>
            </a:r>
            <a:r>
              <a:rPr lang="en-US" altLang="ja-JP" sz="1400">
                <a:solidFill>
                  <a:srgbClr val="000000"/>
                </a:solidFill>
                <a:latin typeface="Verdana" pitchFamily="34" charset="0"/>
              </a:rPr>
              <a:t>4-6</a:t>
            </a:r>
            <a:r>
              <a:rPr lang="ja-JP" altLang="en-US" sz="1400">
                <a:solidFill>
                  <a:srgbClr val="000000"/>
                </a:solidFill>
                <a:latin typeface="Verdana" pitchFamily="34" charset="0"/>
              </a:rPr>
              <a:t>大声を出す</a:t>
            </a:r>
            <a:br>
              <a:rPr lang="ja-JP" altLang="en-US" sz="1400">
                <a:solidFill>
                  <a:srgbClr val="000000"/>
                </a:solidFill>
                <a:latin typeface="Verdana" pitchFamily="34" charset="0"/>
              </a:rPr>
            </a:br>
            <a:r>
              <a:rPr lang="en-US" altLang="ja-JP" sz="1400">
                <a:solidFill>
                  <a:srgbClr val="000000"/>
                </a:solidFill>
                <a:latin typeface="Verdana" pitchFamily="34" charset="0"/>
              </a:rPr>
              <a:t>4-7</a:t>
            </a:r>
            <a:r>
              <a:rPr lang="ja-JP" altLang="en-US" sz="1400">
                <a:solidFill>
                  <a:srgbClr val="000000"/>
                </a:solidFill>
                <a:latin typeface="Verdana" pitchFamily="34" charset="0"/>
              </a:rPr>
              <a:t>介護に抵抗　　　 　　　 </a:t>
            </a:r>
            <a:r>
              <a:rPr lang="en-US" altLang="ja-JP" sz="1400">
                <a:solidFill>
                  <a:srgbClr val="000000"/>
                </a:solidFill>
                <a:latin typeface="Verdana" pitchFamily="34" charset="0"/>
              </a:rPr>
              <a:t>4-8</a:t>
            </a:r>
            <a:r>
              <a:rPr lang="ja-JP" altLang="en-US" sz="1400">
                <a:solidFill>
                  <a:srgbClr val="000000"/>
                </a:solidFill>
                <a:latin typeface="Verdana" pitchFamily="34" charset="0"/>
              </a:rPr>
              <a:t>落ち着きなし　　    </a:t>
            </a:r>
            <a:r>
              <a:rPr lang="en-US" altLang="ja-JP" sz="1400">
                <a:solidFill>
                  <a:srgbClr val="000000"/>
                </a:solidFill>
                <a:latin typeface="Verdana" pitchFamily="34" charset="0"/>
              </a:rPr>
              <a:t>4-9</a:t>
            </a:r>
            <a:r>
              <a:rPr lang="ja-JP" altLang="en-US" sz="1400">
                <a:solidFill>
                  <a:srgbClr val="000000"/>
                </a:solidFill>
                <a:latin typeface="Verdana" pitchFamily="34" charset="0"/>
              </a:rPr>
              <a:t>一人で出たがる </a:t>
            </a:r>
            <a:r>
              <a:rPr lang="en-US" altLang="ja-JP" sz="1400">
                <a:solidFill>
                  <a:srgbClr val="000000"/>
                </a:solidFill>
                <a:latin typeface="Verdana" pitchFamily="34" charset="0"/>
              </a:rPr>
              <a:t>4-10</a:t>
            </a:r>
            <a:r>
              <a:rPr lang="ja-JP" altLang="en-US" sz="1400">
                <a:solidFill>
                  <a:srgbClr val="000000"/>
                </a:solidFill>
                <a:latin typeface="Verdana" pitchFamily="34" charset="0"/>
              </a:rPr>
              <a:t>収集癖　　     </a:t>
            </a:r>
            <a:r>
              <a:rPr lang="en-US" altLang="ja-JP" sz="1400">
                <a:solidFill>
                  <a:srgbClr val="000000"/>
                </a:solidFill>
                <a:latin typeface="Verdana" pitchFamily="34" charset="0"/>
              </a:rPr>
              <a:t>4-11</a:t>
            </a:r>
            <a:r>
              <a:rPr lang="ja-JP" altLang="en-US" sz="1400">
                <a:solidFill>
                  <a:srgbClr val="000000"/>
                </a:solidFill>
                <a:latin typeface="Verdana" pitchFamily="34" charset="0"/>
              </a:rPr>
              <a:t>物や衣類を壊す　</a:t>
            </a:r>
            <a:br>
              <a:rPr lang="ja-JP" altLang="en-US" sz="1400">
                <a:solidFill>
                  <a:srgbClr val="000000"/>
                </a:solidFill>
                <a:latin typeface="Verdana" pitchFamily="34" charset="0"/>
              </a:rPr>
            </a:br>
            <a:r>
              <a:rPr lang="en-US" altLang="ja-JP" sz="1400">
                <a:solidFill>
                  <a:srgbClr val="000000"/>
                </a:solidFill>
                <a:latin typeface="Verdana" pitchFamily="34" charset="0"/>
              </a:rPr>
              <a:t>4-12</a:t>
            </a:r>
            <a:r>
              <a:rPr lang="ja-JP" altLang="en-US" sz="1400">
                <a:solidFill>
                  <a:srgbClr val="000000"/>
                </a:solidFill>
                <a:latin typeface="Verdana" pitchFamily="34" charset="0"/>
              </a:rPr>
              <a:t>ひどい物忘れ         </a:t>
            </a:r>
            <a:r>
              <a:rPr lang="en-US" altLang="ja-JP" sz="1400">
                <a:solidFill>
                  <a:srgbClr val="000000"/>
                </a:solidFill>
                <a:latin typeface="Verdana" pitchFamily="34" charset="0"/>
              </a:rPr>
              <a:t>4-13</a:t>
            </a:r>
            <a:r>
              <a:rPr lang="ja-JP" altLang="en-US" sz="1400">
                <a:solidFill>
                  <a:srgbClr val="000000"/>
                </a:solidFill>
                <a:latin typeface="Verdana" pitchFamily="34" charset="0"/>
              </a:rPr>
              <a:t>独り言・独り笑い  </a:t>
            </a:r>
            <a:r>
              <a:rPr lang="en-US" altLang="ja-JP" sz="1400">
                <a:solidFill>
                  <a:srgbClr val="000000"/>
                </a:solidFill>
                <a:latin typeface="Verdana" pitchFamily="34" charset="0"/>
              </a:rPr>
              <a:t>4-14</a:t>
            </a:r>
            <a:r>
              <a:rPr lang="ja-JP" altLang="en-US" sz="1400">
                <a:solidFill>
                  <a:srgbClr val="000000"/>
                </a:solidFill>
                <a:latin typeface="Verdana" pitchFamily="34" charset="0"/>
              </a:rPr>
              <a:t>自分勝手に行動する                 </a:t>
            </a:r>
            <a:r>
              <a:rPr lang="en-US" altLang="ja-JP" sz="1400">
                <a:solidFill>
                  <a:srgbClr val="000000"/>
                </a:solidFill>
                <a:latin typeface="Verdana" pitchFamily="34" charset="0"/>
              </a:rPr>
              <a:t>4-15</a:t>
            </a:r>
            <a:r>
              <a:rPr lang="ja-JP" altLang="en-US" sz="1400">
                <a:solidFill>
                  <a:srgbClr val="000000"/>
                </a:solidFill>
                <a:latin typeface="Verdana" pitchFamily="34" charset="0"/>
              </a:rPr>
              <a:t>話がまとまらない</a:t>
            </a:r>
          </a:p>
          <a:p>
            <a:endParaRPr lang="ja-JP" altLang="en-US" sz="1400">
              <a:solidFill>
                <a:srgbClr val="000000"/>
              </a:solidFill>
              <a:latin typeface="Verdana" pitchFamily="34" charset="0"/>
            </a:endParaRPr>
          </a:p>
          <a:p>
            <a:r>
              <a:rPr lang="en-US" altLang="ja-JP" sz="1600">
                <a:solidFill>
                  <a:srgbClr val="000000"/>
                </a:solidFill>
                <a:latin typeface="Verdana" pitchFamily="34" charset="0"/>
              </a:rPr>
              <a:t>【</a:t>
            </a:r>
            <a:r>
              <a:rPr lang="ja-JP" altLang="en-US" sz="1600">
                <a:solidFill>
                  <a:srgbClr val="000000"/>
                </a:solidFill>
                <a:latin typeface="Verdana" pitchFamily="34" charset="0"/>
              </a:rPr>
              <a:t>第</a:t>
            </a:r>
            <a:r>
              <a:rPr lang="en-US" altLang="ja-JP" sz="1600">
                <a:solidFill>
                  <a:srgbClr val="000000"/>
                </a:solidFill>
                <a:latin typeface="Verdana" pitchFamily="34" charset="0"/>
              </a:rPr>
              <a:t>5</a:t>
            </a:r>
            <a:r>
              <a:rPr lang="ja-JP" altLang="en-US" sz="1600">
                <a:solidFill>
                  <a:srgbClr val="000000"/>
                </a:solidFill>
                <a:latin typeface="Verdana" pitchFamily="34" charset="0"/>
              </a:rPr>
              <a:t>群</a:t>
            </a:r>
            <a:r>
              <a:rPr lang="en-US" altLang="ja-JP" sz="1600">
                <a:solidFill>
                  <a:srgbClr val="000000"/>
                </a:solidFill>
                <a:latin typeface="Verdana" pitchFamily="34" charset="0"/>
              </a:rPr>
              <a:t>】</a:t>
            </a:r>
            <a:r>
              <a:rPr lang="ja-JP" altLang="en-US" sz="1600">
                <a:solidFill>
                  <a:srgbClr val="000000"/>
                </a:solidFill>
                <a:latin typeface="Verdana" pitchFamily="34" charset="0"/>
              </a:rPr>
              <a:t>　</a:t>
            </a:r>
            <a:r>
              <a:rPr lang="en-US" altLang="ja-JP" sz="1400">
                <a:solidFill>
                  <a:srgbClr val="000000"/>
                </a:solidFill>
                <a:latin typeface="Verdana" pitchFamily="34" charset="0"/>
              </a:rPr>
              <a:t>5-4</a:t>
            </a:r>
            <a:r>
              <a:rPr lang="ja-JP" altLang="en-US" sz="1400">
                <a:solidFill>
                  <a:srgbClr val="000000"/>
                </a:solidFill>
                <a:latin typeface="Verdana" pitchFamily="34" charset="0"/>
              </a:rPr>
              <a:t>集団への不適応</a:t>
            </a:r>
          </a:p>
          <a:p>
            <a:endParaRPr lang="ja-JP" altLang="en-US" sz="1400">
              <a:solidFill>
                <a:srgbClr val="000000"/>
              </a:solidFill>
              <a:latin typeface="Verdana" pitchFamily="34" charset="0"/>
            </a:endParaRPr>
          </a:p>
          <a:p>
            <a:r>
              <a:rPr lang="en-US" altLang="ja-JP" sz="1400">
                <a:solidFill>
                  <a:srgbClr val="000000"/>
                </a:solidFill>
                <a:latin typeface="Verdana" pitchFamily="34" charset="0"/>
              </a:rPr>
              <a:t>【</a:t>
            </a:r>
            <a:r>
              <a:rPr lang="ja-JP" altLang="en-US" sz="1400">
                <a:solidFill>
                  <a:srgbClr val="000000"/>
                </a:solidFill>
                <a:latin typeface="Verdana" pitchFamily="34" charset="0"/>
              </a:rPr>
              <a:t>特別な医療</a:t>
            </a:r>
            <a:r>
              <a:rPr lang="en-US" altLang="ja-JP" sz="1400">
                <a:solidFill>
                  <a:srgbClr val="000000"/>
                </a:solidFill>
                <a:latin typeface="Verdana" pitchFamily="34" charset="0"/>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ja-JP" altLang="en-US" dirty="0" smtClean="0"/>
              <a:t>調査の基本的な方法</a:t>
            </a:r>
          </a:p>
        </p:txBody>
      </p:sp>
      <p:pic>
        <p:nvPicPr>
          <p:cNvPr id="34819" name="Picture 6"/>
          <p:cNvPicPr>
            <a:picLocks noChangeAspect="1" noChangeArrowheads="1"/>
          </p:cNvPicPr>
          <p:nvPr/>
        </p:nvPicPr>
        <p:blipFill>
          <a:blip r:embed="rId3" cstate="print"/>
          <a:srcRect/>
          <a:stretch>
            <a:fillRect/>
          </a:stretch>
        </p:blipFill>
        <p:spPr bwMode="auto">
          <a:xfrm>
            <a:off x="666755" y="1341443"/>
            <a:ext cx="7920038" cy="4941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ja-JP" altLang="en-US" sz="4200" dirty="0" smtClean="0"/>
              <a:t>特別な医療</a:t>
            </a:r>
          </a:p>
        </p:txBody>
      </p:sp>
      <p:sp>
        <p:nvSpPr>
          <p:cNvPr id="38915" name="Rectangle 3"/>
          <p:cNvSpPr>
            <a:spLocks noGrp="1" noChangeArrowheads="1"/>
          </p:cNvSpPr>
          <p:nvPr>
            <p:ph type="body" idx="1"/>
          </p:nvPr>
        </p:nvSpPr>
        <p:spPr/>
        <p:txBody>
          <a:bodyPr/>
          <a:lstStyle/>
          <a:p>
            <a:pPr eaLnBrk="1" hangingPunct="1">
              <a:lnSpc>
                <a:spcPct val="90000"/>
              </a:lnSpc>
            </a:pPr>
            <a:r>
              <a:rPr lang="ja-JP" altLang="en-US" sz="2600" smtClean="0"/>
              <a:t>「特別な医療」における選択の三原則</a:t>
            </a:r>
          </a:p>
          <a:p>
            <a:pPr lvl="1" eaLnBrk="1" hangingPunct="1">
              <a:lnSpc>
                <a:spcPct val="90000"/>
              </a:lnSpc>
            </a:pPr>
            <a:r>
              <a:rPr lang="ja-JP" altLang="en-US" sz="2200" smtClean="0"/>
              <a:t>医師、または医師の指示に基づき看護師等によって実施される医療行為に限定される（家族等は含まない）</a:t>
            </a:r>
          </a:p>
          <a:p>
            <a:pPr lvl="1" eaLnBrk="1" hangingPunct="1">
              <a:lnSpc>
                <a:spcPct val="90000"/>
              </a:lnSpc>
            </a:pPr>
            <a:r>
              <a:rPr lang="en-US" altLang="ja-JP" sz="2200" smtClean="0"/>
              <a:t>14</a:t>
            </a:r>
            <a:r>
              <a:rPr lang="ja-JP" altLang="en-US" sz="2200" smtClean="0"/>
              <a:t>日以内に実施されたものであること</a:t>
            </a:r>
          </a:p>
          <a:p>
            <a:pPr lvl="1" eaLnBrk="1" hangingPunct="1">
              <a:lnSpc>
                <a:spcPct val="90000"/>
              </a:lnSpc>
            </a:pPr>
            <a:r>
              <a:rPr lang="ja-JP" altLang="en-US" sz="2200" smtClean="0"/>
              <a:t>急性期対応でないこと（継続的に行われているもの）</a:t>
            </a:r>
          </a:p>
          <a:p>
            <a:pPr lvl="1" eaLnBrk="1" hangingPunct="1">
              <a:lnSpc>
                <a:spcPct val="90000"/>
              </a:lnSpc>
            </a:pPr>
            <a:endParaRPr lang="ja-JP" altLang="en-US" sz="2200" smtClean="0"/>
          </a:p>
          <a:p>
            <a:pPr eaLnBrk="1" hangingPunct="1">
              <a:lnSpc>
                <a:spcPct val="90000"/>
              </a:lnSpc>
            </a:pPr>
            <a:r>
              <a:rPr lang="ja-JP" altLang="en-US" sz="2600" smtClean="0"/>
              <a:t>誤った選択は、「要介護認定等基準時間」に大きな影響を与える。</a:t>
            </a:r>
          </a:p>
          <a:p>
            <a:pPr lvl="1" eaLnBrk="1" hangingPunct="1">
              <a:lnSpc>
                <a:spcPct val="90000"/>
              </a:lnSpc>
            </a:pPr>
            <a:r>
              <a:rPr lang="ja-JP" altLang="en-US" sz="2200" smtClean="0"/>
              <a:t>特別な医療は加算方式のため、「選択」をするだけで一次判定の要介護度が大幅に変化することがある。</a:t>
            </a:r>
          </a:p>
          <a:p>
            <a:pPr lvl="1" eaLnBrk="1" hangingPunct="1">
              <a:lnSpc>
                <a:spcPct val="90000"/>
              </a:lnSpc>
            </a:pPr>
            <a:r>
              <a:rPr lang="ja-JP" altLang="en-US" sz="2200" smtClean="0"/>
              <a:t>判断に迷うものは、介護認定審査会の「一次判定の修正・確定」の手順において判断される。</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要介護認定とは。</a:t>
            </a:r>
          </a:p>
        </p:txBody>
      </p:sp>
      <p:sp>
        <p:nvSpPr>
          <p:cNvPr id="4" name="角丸四角形 3"/>
          <p:cNvSpPr/>
          <p:nvPr/>
        </p:nvSpPr>
        <p:spPr>
          <a:xfrm>
            <a:off x="500034" y="1428736"/>
            <a:ext cx="4786346" cy="785818"/>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36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「要介護認定」</a:t>
            </a:r>
            <a:endParaRPr lang="ja-JP" altLang="en-US" sz="1600" b="1" spc="50" dirty="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p:txBody>
      </p:sp>
      <p:sp>
        <p:nvSpPr>
          <p:cNvPr id="5" name="角丸四角形 4"/>
          <p:cNvSpPr/>
          <p:nvPr/>
        </p:nvSpPr>
        <p:spPr>
          <a:xfrm>
            <a:off x="500034" y="2928934"/>
            <a:ext cx="4786346" cy="785818"/>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24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「介護の手間」の多い・少ない</a:t>
            </a:r>
            <a:endParaRPr lang="ja-JP" altLang="en-US" sz="1600" b="1" spc="50" dirty="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p:txBody>
      </p:sp>
      <p:sp>
        <p:nvSpPr>
          <p:cNvPr id="6" name="角丸四角形 5"/>
          <p:cNvSpPr/>
          <p:nvPr/>
        </p:nvSpPr>
        <p:spPr>
          <a:xfrm>
            <a:off x="500034" y="4572008"/>
            <a:ext cx="4786346" cy="785818"/>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20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必要な介護を提供するのに必要な時間</a:t>
            </a:r>
            <a:r>
              <a:rPr lang="en-US" altLang="ja-JP" sz="20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
            </a:r>
            <a:br>
              <a:rPr lang="en-US" altLang="ja-JP" sz="20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br>
            <a:r>
              <a:rPr lang="ja-JP" altLang="en-US" sz="2800" b="1" spc="50" dirty="0" smtClean="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「介護の時間」</a:t>
            </a:r>
            <a:endParaRPr lang="ja-JP" altLang="en-US" sz="2000" b="1" spc="50" dirty="0">
              <a:ln w="11430"/>
              <a:solidFill>
                <a:srgbClr val="00B05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p:txBody>
      </p:sp>
      <p:cxnSp>
        <p:nvCxnSpPr>
          <p:cNvPr id="8" name="直線コネクタ 7"/>
          <p:cNvCxnSpPr/>
          <p:nvPr/>
        </p:nvCxnSpPr>
        <p:spPr>
          <a:xfrm rot="5400000">
            <a:off x="3286116" y="3643314"/>
            <a:ext cx="442915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609008" y="2357430"/>
            <a:ext cx="677108" cy="500066"/>
          </a:xfrm>
          <a:prstGeom prst="rect">
            <a:avLst/>
          </a:prstGeom>
          <a:noFill/>
        </p:spPr>
        <p:txBody>
          <a:bodyPr vert="eaVert" wrap="square" rtlCol="0">
            <a:spAutoFit/>
          </a:bodyPr>
          <a:lstStyle/>
          <a:p>
            <a:r>
              <a:rPr lang="ja-JP" altLang="en-US" sz="3200" dirty="0" smtClean="0">
                <a:solidFill>
                  <a:srgbClr val="000000"/>
                </a:solidFill>
                <a:latin typeface="Verdana" pitchFamily="34" charset="0"/>
              </a:rPr>
              <a:t>＝</a:t>
            </a:r>
            <a:endParaRPr lang="ja-JP" altLang="en-US" sz="3200" dirty="0">
              <a:solidFill>
                <a:srgbClr val="000000"/>
              </a:solidFill>
              <a:latin typeface="Verdana" pitchFamily="34" charset="0"/>
            </a:endParaRPr>
          </a:p>
        </p:txBody>
      </p:sp>
      <p:sp>
        <p:nvSpPr>
          <p:cNvPr id="11" name="テキスト ボックス 10"/>
          <p:cNvSpPr txBox="1"/>
          <p:nvPr/>
        </p:nvSpPr>
        <p:spPr>
          <a:xfrm>
            <a:off x="2609008" y="3857628"/>
            <a:ext cx="677108" cy="500066"/>
          </a:xfrm>
          <a:prstGeom prst="rect">
            <a:avLst/>
          </a:prstGeom>
          <a:noFill/>
        </p:spPr>
        <p:txBody>
          <a:bodyPr vert="eaVert" wrap="square" rtlCol="0">
            <a:spAutoFit/>
          </a:bodyPr>
          <a:lstStyle/>
          <a:p>
            <a:r>
              <a:rPr lang="ja-JP" altLang="en-US" sz="3200" dirty="0" smtClean="0">
                <a:solidFill>
                  <a:srgbClr val="000000"/>
                </a:solidFill>
                <a:latin typeface="Verdana" pitchFamily="34" charset="0"/>
              </a:rPr>
              <a:t>＝</a:t>
            </a:r>
            <a:endParaRPr lang="ja-JP" altLang="en-US" sz="3200" dirty="0">
              <a:solidFill>
                <a:srgbClr val="000000"/>
              </a:solidFill>
              <a:latin typeface="Verdana" pitchFamily="34" charset="0"/>
            </a:endParaRPr>
          </a:p>
        </p:txBody>
      </p:sp>
      <p:sp>
        <p:nvSpPr>
          <p:cNvPr id="12" name="テキスト ボックス 11"/>
          <p:cNvSpPr txBox="1"/>
          <p:nvPr/>
        </p:nvSpPr>
        <p:spPr>
          <a:xfrm>
            <a:off x="5572132" y="1571614"/>
            <a:ext cx="714380" cy="646331"/>
          </a:xfrm>
          <a:prstGeom prst="rect">
            <a:avLst/>
          </a:prstGeom>
          <a:noFill/>
        </p:spPr>
        <p:txBody>
          <a:bodyPr wrap="square" rtlCol="0">
            <a:spAutoFit/>
          </a:bodyPr>
          <a:lstStyle/>
          <a:p>
            <a:r>
              <a:rPr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Verdana" pitchFamily="34" charset="0"/>
              </a:rPr>
              <a:t>×</a:t>
            </a:r>
            <a:endParaRPr lang="ja-JP" altLang="en-US" sz="1600" dirty="0">
              <a:solidFill>
                <a:srgbClr val="000000"/>
              </a:solidFill>
              <a:latin typeface="Verdana" pitchFamily="34" charset="0"/>
            </a:endParaRPr>
          </a:p>
        </p:txBody>
      </p:sp>
      <p:sp>
        <p:nvSpPr>
          <p:cNvPr id="13" name="テキスト ボックス 12"/>
          <p:cNvSpPr txBox="1"/>
          <p:nvPr/>
        </p:nvSpPr>
        <p:spPr>
          <a:xfrm>
            <a:off x="6072198" y="1702346"/>
            <a:ext cx="2786082" cy="369332"/>
          </a:xfrm>
          <a:prstGeom prst="rect">
            <a:avLst/>
          </a:prstGeom>
          <a:noFill/>
        </p:spPr>
        <p:txBody>
          <a:bodyPr wrap="square" rtlCol="0">
            <a:spAutoFit/>
          </a:bodyPr>
          <a:lstStyle/>
          <a:p>
            <a:r>
              <a:rPr lang="ja-JP" altLang="en-US" dirty="0" smtClean="0">
                <a:solidFill>
                  <a:srgbClr val="000000"/>
                </a:solidFill>
                <a:latin typeface="Verdana" pitchFamily="34" charset="0"/>
              </a:rPr>
              <a:t>疾病や心身の重篤さ</a:t>
            </a:r>
            <a:endParaRPr lang="ja-JP" altLang="en-US" dirty="0">
              <a:solidFill>
                <a:srgbClr val="000000"/>
              </a:solidFill>
              <a:latin typeface="Verdana" pitchFamily="34" charset="0"/>
            </a:endParaRPr>
          </a:p>
        </p:txBody>
      </p:sp>
      <p:sp>
        <p:nvSpPr>
          <p:cNvPr id="14" name="テキスト ボックス 13"/>
          <p:cNvSpPr txBox="1"/>
          <p:nvPr/>
        </p:nvSpPr>
        <p:spPr>
          <a:xfrm>
            <a:off x="5572132" y="2282985"/>
            <a:ext cx="714380" cy="646331"/>
          </a:xfrm>
          <a:prstGeom prst="rect">
            <a:avLst/>
          </a:prstGeom>
          <a:noFill/>
        </p:spPr>
        <p:txBody>
          <a:bodyPr wrap="square" rtlCol="0">
            <a:spAutoFit/>
          </a:bodyPr>
          <a:lstStyle/>
          <a:p>
            <a:r>
              <a:rPr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Verdana" pitchFamily="34" charset="0"/>
              </a:rPr>
              <a:t>×</a:t>
            </a:r>
            <a:endParaRPr lang="ja-JP" altLang="en-US" sz="1600" dirty="0">
              <a:solidFill>
                <a:srgbClr val="000000"/>
              </a:solidFill>
              <a:latin typeface="Verdana" pitchFamily="34" charset="0"/>
            </a:endParaRPr>
          </a:p>
        </p:txBody>
      </p:sp>
      <p:sp>
        <p:nvSpPr>
          <p:cNvPr id="15" name="テキスト ボックス 14"/>
          <p:cNvSpPr txBox="1"/>
          <p:nvPr/>
        </p:nvSpPr>
        <p:spPr>
          <a:xfrm>
            <a:off x="6072198" y="2413337"/>
            <a:ext cx="2786082" cy="369332"/>
          </a:xfrm>
          <a:prstGeom prst="rect">
            <a:avLst/>
          </a:prstGeom>
          <a:noFill/>
        </p:spPr>
        <p:txBody>
          <a:bodyPr wrap="square" rtlCol="0">
            <a:spAutoFit/>
          </a:bodyPr>
          <a:lstStyle/>
          <a:p>
            <a:r>
              <a:rPr lang="ja-JP" altLang="en-US" dirty="0" smtClean="0">
                <a:solidFill>
                  <a:srgbClr val="000000"/>
                </a:solidFill>
                <a:latin typeface="Verdana" pitchFamily="34" charset="0"/>
              </a:rPr>
              <a:t>身体の能力の低下</a:t>
            </a:r>
            <a:endParaRPr lang="ja-JP" altLang="en-US" dirty="0">
              <a:solidFill>
                <a:srgbClr val="000000"/>
              </a:solidFill>
              <a:latin typeface="Verdana" pitchFamily="34" charset="0"/>
            </a:endParaRPr>
          </a:p>
        </p:txBody>
      </p:sp>
      <p:sp>
        <p:nvSpPr>
          <p:cNvPr id="16" name="テキスト ボックス 15"/>
          <p:cNvSpPr txBox="1"/>
          <p:nvPr/>
        </p:nvSpPr>
        <p:spPr>
          <a:xfrm>
            <a:off x="5572132" y="3072192"/>
            <a:ext cx="714380" cy="646331"/>
          </a:xfrm>
          <a:prstGeom prst="rect">
            <a:avLst/>
          </a:prstGeom>
          <a:noFill/>
        </p:spPr>
        <p:txBody>
          <a:bodyPr wrap="square" rtlCol="0">
            <a:spAutoFit/>
          </a:bodyPr>
          <a:lstStyle/>
          <a:p>
            <a:r>
              <a:rPr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Verdana" pitchFamily="34" charset="0"/>
              </a:rPr>
              <a:t>×</a:t>
            </a:r>
            <a:endParaRPr lang="ja-JP" altLang="en-US" sz="1600" dirty="0">
              <a:solidFill>
                <a:srgbClr val="000000"/>
              </a:solidFill>
              <a:latin typeface="Verdana" pitchFamily="34" charset="0"/>
            </a:endParaRPr>
          </a:p>
        </p:txBody>
      </p:sp>
      <p:sp>
        <p:nvSpPr>
          <p:cNvPr id="17" name="テキスト ボックス 16"/>
          <p:cNvSpPr txBox="1"/>
          <p:nvPr/>
        </p:nvSpPr>
        <p:spPr>
          <a:xfrm>
            <a:off x="6072198" y="3202544"/>
            <a:ext cx="2786082" cy="369332"/>
          </a:xfrm>
          <a:prstGeom prst="rect">
            <a:avLst/>
          </a:prstGeom>
          <a:noFill/>
        </p:spPr>
        <p:txBody>
          <a:bodyPr wrap="square" rtlCol="0">
            <a:spAutoFit/>
          </a:bodyPr>
          <a:lstStyle/>
          <a:p>
            <a:r>
              <a:rPr lang="ja-JP" altLang="en-US" dirty="0" smtClean="0">
                <a:solidFill>
                  <a:srgbClr val="000000"/>
                </a:solidFill>
                <a:latin typeface="Verdana" pitchFamily="34" charset="0"/>
              </a:rPr>
              <a:t>認知症の進行の程度</a:t>
            </a:r>
            <a:endParaRPr lang="ja-JP" altLang="en-US" dirty="0">
              <a:solidFill>
                <a:srgbClr val="000000"/>
              </a:solidFill>
              <a:latin typeface="Verdana" pitchFamily="34" charset="0"/>
            </a:endParaRPr>
          </a:p>
        </p:txBody>
      </p:sp>
      <p:sp>
        <p:nvSpPr>
          <p:cNvPr id="18" name="テキスト ボックス 17"/>
          <p:cNvSpPr txBox="1"/>
          <p:nvPr/>
        </p:nvSpPr>
        <p:spPr>
          <a:xfrm>
            <a:off x="5572132" y="3782801"/>
            <a:ext cx="714380" cy="646331"/>
          </a:xfrm>
          <a:prstGeom prst="rect">
            <a:avLst/>
          </a:prstGeom>
          <a:noFill/>
        </p:spPr>
        <p:txBody>
          <a:bodyPr wrap="square" rtlCol="0">
            <a:spAutoFit/>
          </a:bodyPr>
          <a:lstStyle/>
          <a:p>
            <a:r>
              <a:rPr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Verdana" pitchFamily="34" charset="0"/>
              </a:rPr>
              <a:t>×</a:t>
            </a:r>
            <a:endParaRPr lang="ja-JP" altLang="en-US" sz="1600" dirty="0">
              <a:solidFill>
                <a:srgbClr val="000000"/>
              </a:solidFill>
              <a:latin typeface="Verdana" pitchFamily="34" charset="0"/>
            </a:endParaRPr>
          </a:p>
        </p:txBody>
      </p:sp>
      <p:sp>
        <p:nvSpPr>
          <p:cNvPr id="19" name="テキスト ボックス 18"/>
          <p:cNvSpPr txBox="1"/>
          <p:nvPr/>
        </p:nvSpPr>
        <p:spPr>
          <a:xfrm>
            <a:off x="6072198" y="3913556"/>
            <a:ext cx="2786082" cy="646331"/>
          </a:xfrm>
          <a:prstGeom prst="rect">
            <a:avLst/>
          </a:prstGeom>
          <a:noFill/>
        </p:spPr>
        <p:txBody>
          <a:bodyPr wrap="square" rtlCol="0">
            <a:spAutoFit/>
          </a:bodyPr>
          <a:lstStyle/>
          <a:p>
            <a:r>
              <a:rPr lang="ja-JP" altLang="en-US" dirty="0" smtClean="0">
                <a:solidFill>
                  <a:srgbClr val="000000"/>
                </a:solidFill>
                <a:latin typeface="Verdana" pitchFamily="34" charset="0"/>
              </a:rPr>
              <a:t>生活の中でできないことの多さ</a:t>
            </a:r>
            <a:endParaRPr lang="ja-JP" altLang="en-US" dirty="0">
              <a:solidFill>
                <a:srgbClr val="000000"/>
              </a:solidFill>
              <a:latin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dirty="0" smtClean="0"/>
              <a:t>なぜ「心身の重篤さ」≠「介護の手間」なのか</a:t>
            </a:r>
            <a:endParaRPr kumimoji="1" lang="ja-JP" altLang="en-US" sz="3200" dirty="0"/>
          </a:p>
        </p:txBody>
      </p:sp>
      <p:cxnSp>
        <p:nvCxnSpPr>
          <p:cNvPr id="6" name="直線コネクタ 5"/>
          <p:cNvCxnSpPr/>
          <p:nvPr/>
        </p:nvCxnSpPr>
        <p:spPr>
          <a:xfrm rot="5400000">
            <a:off x="-1098003" y="4045541"/>
            <a:ext cx="362470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rot="10800000">
            <a:off x="428596" y="5500702"/>
            <a:ext cx="37147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右矢印 8"/>
          <p:cNvSpPr/>
          <p:nvPr/>
        </p:nvSpPr>
        <p:spPr>
          <a:xfrm>
            <a:off x="3500430" y="5305024"/>
            <a:ext cx="785818"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10" name="テキスト ボックス 9"/>
          <p:cNvSpPr txBox="1"/>
          <p:nvPr/>
        </p:nvSpPr>
        <p:spPr>
          <a:xfrm>
            <a:off x="1571604" y="5805090"/>
            <a:ext cx="3000396" cy="338554"/>
          </a:xfrm>
          <a:prstGeom prst="rect">
            <a:avLst/>
          </a:prstGeom>
          <a:noFill/>
        </p:spPr>
        <p:txBody>
          <a:bodyPr wrap="square" rtlCol="0">
            <a:spAutoFit/>
          </a:bodyPr>
          <a:lstStyle/>
          <a:p>
            <a:r>
              <a:rPr lang="ja-JP" altLang="en-US" sz="1600" dirty="0" smtClean="0">
                <a:solidFill>
                  <a:srgbClr val="000000"/>
                </a:solidFill>
                <a:latin typeface="Verdana" pitchFamily="34" charset="0"/>
              </a:rPr>
              <a:t>疾病や身体能力低下の重篤さ</a:t>
            </a:r>
            <a:endParaRPr lang="ja-JP" altLang="en-US" sz="1600" dirty="0">
              <a:solidFill>
                <a:srgbClr val="000000"/>
              </a:solidFill>
              <a:latin typeface="Verdana" pitchFamily="34" charset="0"/>
            </a:endParaRPr>
          </a:p>
        </p:txBody>
      </p:sp>
      <p:sp>
        <p:nvSpPr>
          <p:cNvPr id="11" name="上矢印 10"/>
          <p:cNvSpPr/>
          <p:nvPr/>
        </p:nvSpPr>
        <p:spPr>
          <a:xfrm>
            <a:off x="500040" y="2161752"/>
            <a:ext cx="428628" cy="7143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12" name="テキスト ボックス 11"/>
          <p:cNvSpPr txBox="1"/>
          <p:nvPr/>
        </p:nvSpPr>
        <p:spPr>
          <a:xfrm>
            <a:off x="142858" y="2661818"/>
            <a:ext cx="430887" cy="1214446"/>
          </a:xfrm>
          <a:prstGeom prst="rect">
            <a:avLst/>
          </a:prstGeom>
          <a:noFill/>
        </p:spPr>
        <p:txBody>
          <a:bodyPr vert="eaVert" wrap="square" rtlCol="0">
            <a:spAutoFit/>
          </a:bodyPr>
          <a:lstStyle/>
          <a:p>
            <a:r>
              <a:rPr lang="ja-JP" altLang="en-US" sz="1600" dirty="0">
                <a:solidFill>
                  <a:srgbClr val="000000"/>
                </a:solidFill>
                <a:latin typeface="Verdana" pitchFamily="34" charset="0"/>
              </a:rPr>
              <a:t>介護</a:t>
            </a:r>
            <a:r>
              <a:rPr lang="ja-JP" altLang="en-US" sz="1600" dirty="0" smtClean="0">
                <a:solidFill>
                  <a:srgbClr val="000000"/>
                </a:solidFill>
                <a:latin typeface="Verdana" pitchFamily="34" charset="0"/>
              </a:rPr>
              <a:t>の手間</a:t>
            </a:r>
            <a:endParaRPr lang="ja-JP" altLang="en-US" sz="1600" dirty="0">
              <a:solidFill>
                <a:srgbClr val="000000"/>
              </a:solidFill>
              <a:latin typeface="Verdana" pitchFamily="34" charset="0"/>
            </a:endParaRPr>
          </a:p>
        </p:txBody>
      </p:sp>
      <p:sp>
        <p:nvSpPr>
          <p:cNvPr id="13" name="角丸四角形 12"/>
          <p:cNvSpPr/>
          <p:nvPr/>
        </p:nvSpPr>
        <p:spPr>
          <a:xfrm>
            <a:off x="857224" y="1714488"/>
            <a:ext cx="3571900" cy="500066"/>
          </a:xfrm>
          <a:prstGeom prst="roundRect">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2400" b="1" spc="50" dirty="0" smtClean="0">
                <a:ln w="11430"/>
                <a:solidFill>
                  <a:srgbClr val="0066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誤った考え方のイメージ</a:t>
            </a:r>
            <a:endParaRPr lang="ja-JP" altLang="en-US" sz="2400" b="1" spc="50" dirty="0">
              <a:ln w="11430"/>
              <a:solidFill>
                <a:srgbClr val="0066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p:txBody>
      </p:sp>
      <p:cxnSp>
        <p:nvCxnSpPr>
          <p:cNvPr id="15" name="直線矢印コネクタ 14"/>
          <p:cNvCxnSpPr/>
          <p:nvPr/>
        </p:nvCxnSpPr>
        <p:spPr>
          <a:xfrm flipV="1">
            <a:off x="1000100" y="2714620"/>
            <a:ext cx="3286148" cy="25717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4714876" y="1643050"/>
            <a:ext cx="4214842" cy="1631216"/>
          </a:xfrm>
          <a:prstGeom prst="rect">
            <a:avLst/>
          </a:prstGeom>
          <a:noFill/>
          <a:ln>
            <a:solidFill>
              <a:schemeClr val="tx1"/>
            </a:solidFill>
            <a:prstDash val="lgDash"/>
          </a:ln>
        </p:spPr>
        <p:txBody>
          <a:bodyPr wrap="square" rtlCol="0">
            <a:spAutoFit/>
          </a:bodyPr>
          <a:lstStyle/>
          <a:p>
            <a:pPr>
              <a:buFont typeface="Wingdings" pitchFamily="2" charset="2"/>
              <a:buChar char="u"/>
            </a:pPr>
            <a:r>
              <a:rPr lang="ja-JP" altLang="en-US" dirty="0" smtClean="0">
                <a:solidFill>
                  <a:srgbClr val="000000"/>
                </a:solidFill>
                <a:latin typeface="Verdana" pitchFamily="34" charset="0"/>
              </a:rPr>
              <a:t>どちらの「介護の手間」が大きいか？　</a:t>
            </a:r>
            <a:endParaRPr lang="en-US" altLang="ja-JP" dirty="0" smtClean="0">
              <a:solidFill>
                <a:srgbClr val="000000"/>
              </a:solidFill>
              <a:latin typeface="Verdana" pitchFamily="34" charset="0"/>
            </a:endParaRPr>
          </a:p>
          <a:p>
            <a:pPr lvl="1" indent="-457200">
              <a:spcBef>
                <a:spcPts val="600"/>
              </a:spcBef>
              <a:buFont typeface="Wingdings" pitchFamily="2" charset="2"/>
              <a:buChar char="p"/>
            </a:pPr>
            <a:r>
              <a:rPr lang="ja-JP" altLang="en-US" dirty="0" smtClean="0">
                <a:solidFill>
                  <a:srgbClr val="000000"/>
                </a:solidFill>
                <a:latin typeface="Verdana" pitchFamily="34" charset="0"/>
              </a:rPr>
              <a:t>疾病が重篤で、経管栄養でしか栄養の摂取ができない対象者</a:t>
            </a:r>
            <a:endParaRPr lang="en-US" altLang="ja-JP" dirty="0" smtClean="0">
              <a:solidFill>
                <a:srgbClr val="000000"/>
              </a:solidFill>
              <a:latin typeface="Verdana" pitchFamily="34" charset="0"/>
            </a:endParaRPr>
          </a:p>
          <a:p>
            <a:pPr lvl="1" indent="-457200">
              <a:spcBef>
                <a:spcPts val="600"/>
              </a:spcBef>
              <a:buFont typeface="Wingdings" pitchFamily="2" charset="2"/>
              <a:buChar char="p"/>
            </a:pPr>
            <a:r>
              <a:rPr lang="ja-JP" altLang="en-US" dirty="0" smtClean="0">
                <a:solidFill>
                  <a:srgbClr val="000000"/>
                </a:solidFill>
                <a:latin typeface="Verdana" pitchFamily="34" charset="0"/>
              </a:rPr>
              <a:t>疾病は重篤であるが、まだ経口摂取が可能な対象者</a:t>
            </a:r>
            <a:endParaRPr lang="ja-JP" altLang="en-US" dirty="0">
              <a:solidFill>
                <a:srgbClr val="000000"/>
              </a:solidFill>
              <a:latin typeface="Verdan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altLang="ja-JP" sz="3200" dirty="0" smtClean="0"/>
              <a:t/>
            </a:r>
            <a:br>
              <a:rPr lang="en-US" altLang="ja-JP" sz="3200" dirty="0" smtClean="0"/>
            </a:br>
            <a:r>
              <a:rPr lang="ja-JP" altLang="en-US" sz="3200" dirty="0" smtClean="0"/>
              <a:t>「介護の時間」をどのように測るか？</a:t>
            </a:r>
          </a:p>
        </p:txBody>
      </p:sp>
      <p:sp>
        <p:nvSpPr>
          <p:cNvPr id="44034" name="Rectangle 6"/>
          <p:cNvSpPr>
            <a:spLocks noChangeArrowheads="1"/>
          </p:cNvSpPr>
          <p:nvPr/>
        </p:nvSpPr>
        <p:spPr bwMode="auto">
          <a:xfrm>
            <a:off x="468313" y="1412875"/>
            <a:ext cx="8229600" cy="1079500"/>
          </a:xfrm>
          <a:prstGeom prst="rect">
            <a:avLst/>
          </a:prstGeom>
          <a:noFill/>
          <a:ln w="9525">
            <a:noFill/>
            <a:miter lim="800000"/>
            <a:headEnd/>
            <a:tailEnd/>
          </a:ln>
        </p:spPr>
        <p:txBody>
          <a:bodyPr/>
          <a:lstStyle/>
          <a:p>
            <a:pPr marL="469900" indent="-469900">
              <a:spcBef>
                <a:spcPct val="20000"/>
              </a:spcBef>
              <a:buClr>
                <a:srgbClr val="0066FF"/>
              </a:buClr>
              <a:buFont typeface="Wingdings" pitchFamily="2" charset="2"/>
              <a:buChar char="o"/>
            </a:pPr>
            <a:r>
              <a:rPr lang="ja-JP" altLang="en-US" sz="2000">
                <a:solidFill>
                  <a:srgbClr val="000000"/>
                </a:solidFill>
                <a:latin typeface="Verdana" pitchFamily="34" charset="0"/>
                <a:ea typeface="ＭＳ Ｐゴシック" charset="-128"/>
              </a:rPr>
              <a:t>個々の申請者の「介護の時間」を実際に測定することは難しい。</a:t>
            </a:r>
            <a:endParaRPr lang="en-US" altLang="ja-JP" sz="2000">
              <a:solidFill>
                <a:srgbClr val="000000"/>
              </a:solidFill>
              <a:latin typeface="Verdana" pitchFamily="34" charset="0"/>
              <a:ea typeface="ＭＳ Ｐゴシック" charset="-128"/>
            </a:endParaRPr>
          </a:p>
          <a:p>
            <a:pPr marL="469900" indent="-469900">
              <a:spcBef>
                <a:spcPct val="20000"/>
              </a:spcBef>
              <a:buClr>
                <a:srgbClr val="0066FF"/>
              </a:buClr>
              <a:buFont typeface="Wingdings" pitchFamily="2" charset="2"/>
              <a:buChar char="o"/>
            </a:pPr>
            <a:r>
              <a:rPr lang="ja-JP" altLang="en-US" sz="2000">
                <a:solidFill>
                  <a:srgbClr val="000000"/>
                </a:solidFill>
                <a:latin typeface="Verdana" pitchFamily="34" charset="0"/>
                <a:ea typeface="ＭＳ Ｐゴシック" charset="-128"/>
              </a:rPr>
              <a:t>申請者の「心身の状態」や「介助の方法」などは、観察や聞き取りで客観的に把握することができる。</a:t>
            </a:r>
            <a:endParaRPr lang="en-US" altLang="ja-JP" sz="2000">
              <a:solidFill>
                <a:srgbClr val="000000"/>
              </a:solidFill>
              <a:latin typeface="Verdana" pitchFamily="34" charset="0"/>
              <a:ea typeface="ＭＳ Ｐゴシック" charset="-128"/>
            </a:endParaRPr>
          </a:p>
        </p:txBody>
      </p:sp>
      <p:sp>
        <p:nvSpPr>
          <p:cNvPr id="44035" name="Rectangle 6"/>
          <p:cNvSpPr>
            <a:spLocks noChangeArrowheads="1"/>
          </p:cNvSpPr>
          <p:nvPr/>
        </p:nvSpPr>
        <p:spPr bwMode="auto">
          <a:xfrm>
            <a:off x="611200" y="3213100"/>
            <a:ext cx="7921625" cy="1295400"/>
          </a:xfrm>
          <a:prstGeom prst="rect">
            <a:avLst/>
          </a:prstGeom>
          <a:noFill/>
          <a:ln w="9525">
            <a:noFill/>
            <a:miter lim="800000"/>
            <a:headEnd/>
            <a:tailEnd/>
          </a:ln>
        </p:spPr>
        <p:txBody>
          <a:bodyPr/>
          <a:lstStyle/>
          <a:p>
            <a:pPr>
              <a:spcBef>
                <a:spcPct val="20000"/>
              </a:spcBef>
              <a:buClr>
                <a:srgbClr val="0066FF"/>
              </a:buClr>
            </a:pPr>
            <a:r>
              <a:rPr lang="ja-JP" altLang="en-US" sz="2400">
                <a:solidFill>
                  <a:srgbClr val="000000"/>
                </a:solidFill>
                <a:latin typeface="Verdana" pitchFamily="34" charset="0"/>
                <a:ea typeface="ＭＳ Ｐゴシック" charset="-128"/>
              </a:rPr>
              <a:t>「心身の状態」や「介助の方法」と「介護の時間」の関係を明らかにすれば、観察や聞き取りによる調査で「介護の時間」を推計することができる。</a:t>
            </a:r>
            <a:endParaRPr lang="en-US" altLang="ja-JP" sz="2400">
              <a:solidFill>
                <a:srgbClr val="000000"/>
              </a:solidFill>
              <a:latin typeface="Verdana" pitchFamily="34" charset="0"/>
              <a:ea typeface="ＭＳ Ｐゴシック" charset="-128"/>
            </a:endParaRPr>
          </a:p>
        </p:txBody>
      </p:sp>
      <p:sp>
        <p:nvSpPr>
          <p:cNvPr id="20" name="下矢印 19"/>
          <p:cNvSpPr/>
          <p:nvPr/>
        </p:nvSpPr>
        <p:spPr>
          <a:xfrm>
            <a:off x="3419475" y="2565400"/>
            <a:ext cx="2089150"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srgbClr val="FFFFFF"/>
              </a:solidFill>
            </a:endParaRPr>
          </a:p>
        </p:txBody>
      </p:sp>
      <p:sp>
        <p:nvSpPr>
          <p:cNvPr id="21" name="Rectangle 6"/>
          <p:cNvSpPr>
            <a:spLocks noChangeArrowheads="1"/>
          </p:cNvSpPr>
          <p:nvPr/>
        </p:nvSpPr>
        <p:spPr bwMode="auto">
          <a:xfrm>
            <a:off x="611566" y="4581128"/>
            <a:ext cx="7920880" cy="1800200"/>
          </a:xfrm>
          <a:prstGeom prst="roundRect">
            <a:avLst/>
          </a:prstGeom>
          <a:solidFill>
            <a:srgbClr val="FF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buClr>
                <a:srgbClr val="0066FF"/>
              </a:buClr>
              <a:defRPr/>
            </a:pPr>
            <a:r>
              <a:rPr lang="ja-JP" altLang="en-US" sz="2400" dirty="0">
                <a:solidFill>
                  <a:srgbClr val="FF6600"/>
                </a:solidFill>
                <a:latin typeface="Verdana" pitchFamily="34" charset="0"/>
              </a:rPr>
              <a:t>「心身の状態」や「介助の方法」から</a:t>
            </a:r>
            <a:r>
              <a:rPr lang="en-US" altLang="ja-JP" sz="2400" dirty="0">
                <a:solidFill>
                  <a:srgbClr val="FF6600"/>
                </a:solidFill>
                <a:latin typeface="Verdana" pitchFamily="34" charset="0"/>
              </a:rPr>
              <a:t/>
            </a:r>
            <a:br>
              <a:rPr lang="en-US" altLang="ja-JP" sz="2400" dirty="0">
                <a:solidFill>
                  <a:srgbClr val="FF6600"/>
                </a:solidFill>
                <a:latin typeface="Verdana" pitchFamily="34" charset="0"/>
              </a:rPr>
            </a:br>
            <a:r>
              <a:rPr lang="ja-JP" altLang="en-US" sz="2400" dirty="0">
                <a:solidFill>
                  <a:srgbClr val="FF6600"/>
                </a:solidFill>
                <a:latin typeface="Verdana" pitchFamily="34" charset="0"/>
              </a:rPr>
              <a:t>「介護の時間」を推計するソフト</a:t>
            </a:r>
            <a:r>
              <a:rPr lang="en-US" altLang="ja-JP" sz="2400" dirty="0">
                <a:solidFill>
                  <a:srgbClr val="FF6600"/>
                </a:solidFill>
                <a:latin typeface="Verdana" pitchFamily="34" charset="0"/>
              </a:rPr>
              <a:t/>
            </a:r>
            <a:br>
              <a:rPr lang="en-US" altLang="ja-JP" sz="2400" dirty="0">
                <a:solidFill>
                  <a:srgbClr val="FF6600"/>
                </a:solidFill>
                <a:latin typeface="Verdana" pitchFamily="34" charset="0"/>
              </a:rPr>
            </a:br>
            <a:endParaRPr lang="en-US" altLang="ja-JP" sz="2400" dirty="0">
              <a:solidFill>
                <a:srgbClr val="FF6600"/>
              </a:solidFill>
              <a:latin typeface="Verdana" pitchFamily="34" charset="0"/>
            </a:endParaRPr>
          </a:p>
          <a:p>
            <a:pPr algn="ctr">
              <a:spcBef>
                <a:spcPct val="20000"/>
              </a:spcBef>
              <a:spcAft>
                <a:spcPts val="300"/>
              </a:spcAft>
              <a:buClr>
                <a:srgbClr val="0066FF"/>
              </a:buClr>
              <a:defRPr/>
            </a:pPr>
            <a:r>
              <a:rPr lang="ja-JP" altLang="en-US" sz="2800" dirty="0">
                <a:solidFill>
                  <a:srgbClr val="663300"/>
                </a:solidFill>
                <a:latin typeface="Verdana" pitchFamily="34" charset="0"/>
              </a:rPr>
              <a:t>一次判定ソフト</a:t>
            </a:r>
            <a:endParaRPr lang="en-US" altLang="ja-JP" sz="2800" dirty="0">
              <a:solidFill>
                <a:srgbClr val="663300"/>
              </a:solidFill>
              <a:latin typeface="Verdana" pitchFamily="34" charset="0"/>
            </a:endParaRPr>
          </a:p>
        </p:txBody>
      </p:sp>
      <p:sp>
        <p:nvSpPr>
          <p:cNvPr id="44040" name="テキスト ボックス 9"/>
          <p:cNvSpPr txBox="1">
            <a:spLocks noChangeArrowheads="1"/>
          </p:cNvSpPr>
          <p:nvPr/>
        </p:nvSpPr>
        <p:spPr bwMode="auto">
          <a:xfrm>
            <a:off x="4305340" y="5445507"/>
            <a:ext cx="553998" cy="500063"/>
          </a:xfrm>
          <a:prstGeom prst="rect">
            <a:avLst/>
          </a:prstGeom>
          <a:noFill/>
          <a:ln w="9525">
            <a:noFill/>
            <a:miter lim="800000"/>
            <a:headEnd/>
            <a:tailEnd/>
          </a:ln>
        </p:spPr>
        <p:txBody>
          <a:bodyPr vert="eaVert">
            <a:spAutoFit/>
          </a:bodyPr>
          <a:lstStyle/>
          <a:p>
            <a:r>
              <a:rPr lang="ja-JP" altLang="en-US" sz="2400">
                <a:solidFill>
                  <a:srgbClr val="000000"/>
                </a:solidFill>
                <a:latin typeface="Verdana" pitchFamily="34" charset="0"/>
                <a:ea typeface="ＭＳ Ｐゴシック" charset="-128"/>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250825" y="1844675"/>
            <a:ext cx="4033838" cy="4459288"/>
          </a:xfrm>
          <a:prstGeom prst="roundRect">
            <a:avLst>
              <a:gd name="adj" fmla="val 5329"/>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srgbClr val="FFFFFF"/>
              </a:solidFill>
            </a:endParaRPr>
          </a:p>
        </p:txBody>
      </p:sp>
      <p:sp>
        <p:nvSpPr>
          <p:cNvPr id="38" name="正方形/長方形 37"/>
          <p:cNvSpPr/>
          <p:nvPr/>
        </p:nvSpPr>
        <p:spPr>
          <a:xfrm>
            <a:off x="654125" y="4077072"/>
            <a:ext cx="3240360" cy="1944216"/>
          </a:xfrm>
          <a:prstGeom prst="rect">
            <a:avLst/>
          </a:prstGeom>
          <a:solidFill>
            <a:schemeClr val="accent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46" name="角丸四角形 45"/>
          <p:cNvSpPr/>
          <p:nvPr/>
        </p:nvSpPr>
        <p:spPr>
          <a:xfrm>
            <a:off x="5435649" y="1844675"/>
            <a:ext cx="3529013" cy="4508500"/>
          </a:xfrm>
          <a:prstGeom prst="roundRect">
            <a:avLst>
              <a:gd name="adj" fmla="val 5329"/>
            </a:avLst>
          </a:prstGeom>
          <a:solidFill>
            <a:srgbClr val="FFCC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srgbClr val="FFFFFF"/>
              </a:solidFill>
            </a:endParaRPr>
          </a:p>
        </p:txBody>
      </p:sp>
      <p:sp>
        <p:nvSpPr>
          <p:cNvPr id="50179" name="Rectangle 2"/>
          <p:cNvSpPr>
            <a:spLocks noGrp="1" noChangeArrowheads="1"/>
          </p:cNvSpPr>
          <p:nvPr>
            <p:ph type="title"/>
          </p:nvPr>
        </p:nvSpPr>
        <p:spPr>
          <a:xfrm>
            <a:off x="574740" y="304819"/>
            <a:ext cx="8283575" cy="747713"/>
          </a:xfrm>
        </p:spPr>
        <p:txBody>
          <a:bodyPr/>
          <a:lstStyle/>
          <a:p>
            <a:pPr eaLnBrk="1" hangingPunct="1"/>
            <a:r>
              <a:rPr lang="en-US" altLang="ja-JP" sz="2800" smtClean="0"/>
              <a:t/>
            </a:r>
            <a:br>
              <a:rPr lang="en-US" altLang="ja-JP" sz="2800" smtClean="0"/>
            </a:br>
            <a:r>
              <a:rPr lang="ja-JP" altLang="en-US" sz="2800" smtClean="0"/>
              <a:t>一次判定ソフト</a:t>
            </a:r>
            <a:r>
              <a:rPr lang="en-US" altLang="ja-JP" sz="2800" smtClean="0"/>
              <a:t/>
            </a:r>
            <a:br>
              <a:rPr lang="en-US" altLang="ja-JP" sz="2800" smtClean="0"/>
            </a:br>
            <a:r>
              <a:rPr lang="ja-JP" altLang="en-US" sz="2800" smtClean="0"/>
              <a:t>　＝「心身の状態」から「介護の時間」を推計</a:t>
            </a:r>
          </a:p>
        </p:txBody>
      </p:sp>
      <p:sp>
        <p:nvSpPr>
          <p:cNvPr id="139" name="Text Box 5"/>
          <p:cNvSpPr txBox="1">
            <a:spLocks noChangeArrowheads="1"/>
          </p:cNvSpPr>
          <p:nvPr/>
        </p:nvSpPr>
        <p:spPr bwMode="auto">
          <a:xfrm>
            <a:off x="4151316" y="4181475"/>
            <a:ext cx="1573212" cy="1201738"/>
          </a:xfrm>
          <a:prstGeom prst="rect">
            <a:avLst/>
          </a:prstGeom>
          <a:noFill/>
          <a:ln w="9525">
            <a:noFill/>
            <a:miter lim="800000"/>
            <a:headEnd/>
            <a:tailEnd/>
          </a:ln>
        </p:spPr>
        <p:txBody>
          <a:bodyPr>
            <a:spAutoFit/>
          </a:bodyPr>
          <a:lstStyle/>
          <a:p>
            <a:pPr algn="ctr">
              <a:spcBef>
                <a:spcPct val="50000"/>
              </a:spcBef>
              <a:defRPr/>
            </a:pPr>
            <a:r>
              <a:rPr lang="ja-JP" altLang="en-US" sz="2400" b="1" dirty="0">
                <a:solidFill>
                  <a:srgbClr val="000000">
                    <a:lumMod val="65000"/>
                    <a:lumOff val="35000"/>
                  </a:srgbClr>
                </a:solidFill>
                <a:effectLst>
                  <a:outerShdw blurRad="38100" dist="38100" dir="2700000" algn="tl">
                    <a:srgbClr val="C0C0C0"/>
                  </a:outerShdw>
                </a:effectLst>
                <a:latin typeface="Verdana" pitchFamily="34" charset="0"/>
              </a:rPr>
              <a:t>一次判定</a:t>
            </a:r>
            <a:br>
              <a:rPr lang="ja-JP" altLang="en-US" sz="2400" b="1" dirty="0">
                <a:solidFill>
                  <a:srgbClr val="000000">
                    <a:lumMod val="65000"/>
                    <a:lumOff val="35000"/>
                  </a:srgbClr>
                </a:solidFill>
                <a:effectLst>
                  <a:outerShdw blurRad="38100" dist="38100" dir="2700000" algn="tl">
                    <a:srgbClr val="C0C0C0"/>
                  </a:outerShdw>
                </a:effectLst>
                <a:latin typeface="Verdana" pitchFamily="34" charset="0"/>
              </a:rPr>
            </a:br>
            <a:r>
              <a:rPr lang="ja-JP" altLang="en-US" sz="2400" b="1" dirty="0">
                <a:solidFill>
                  <a:srgbClr val="000000">
                    <a:lumMod val="65000"/>
                    <a:lumOff val="35000"/>
                  </a:srgbClr>
                </a:solidFill>
                <a:effectLst>
                  <a:outerShdw blurRad="38100" dist="38100" dir="2700000" algn="tl">
                    <a:srgbClr val="C0C0C0"/>
                  </a:outerShdw>
                </a:effectLst>
                <a:latin typeface="Verdana" pitchFamily="34" charset="0"/>
              </a:rPr>
              <a:t>ソフト</a:t>
            </a:r>
            <a:endParaRPr lang="en-US" altLang="ja-JP" sz="2400" b="1" dirty="0">
              <a:solidFill>
                <a:srgbClr val="000000">
                  <a:lumMod val="65000"/>
                  <a:lumOff val="35000"/>
                </a:srgbClr>
              </a:solidFill>
              <a:effectLst>
                <a:outerShdw blurRad="38100" dist="38100" dir="2700000" algn="tl">
                  <a:srgbClr val="C0C0C0"/>
                </a:outerShdw>
              </a:effectLst>
              <a:latin typeface="Verdana" pitchFamily="34" charset="0"/>
            </a:endParaRPr>
          </a:p>
          <a:p>
            <a:pPr algn="ctr">
              <a:spcBef>
                <a:spcPct val="50000"/>
              </a:spcBef>
              <a:defRPr/>
            </a:pPr>
            <a:r>
              <a:rPr lang="ja-JP" altLang="en-US" sz="1600" b="1" dirty="0">
                <a:solidFill>
                  <a:srgbClr val="000000">
                    <a:lumMod val="65000"/>
                    <a:lumOff val="35000"/>
                  </a:srgbClr>
                </a:solidFill>
                <a:effectLst>
                  <a:outerShdw blurRad="38100" dist="38100" dir="2700000" algn="tl">
                    <a:srgbClr val="C0C0C0"/>
                  </a:outerShdw>
                </a:effectLst>
                <a:latin typeface="Verdana" pitchFamily="34" charset="0"/>
              </a:rPr>
              <a:t>による推計</a:t>
            </a:r>
          </a:p>
        </p:txBody>
      </p:sp>
      <p:sp>
        <p:nvSpPr>
          <p:cNvPr id="140" name="AutoShape 6"/>
          <p:cNvSpPr>
            <a:spLocks noChangeArrowheads="1"/>
          </p:cNvSpPr>
          <p:nvPr/>
        </p:nvSpPr>
        <p:spPr bwMode="auto">
          <a:xfrm>
            <a:off x="5435649" y="1341438"/>
            <a:ext cx="3529013" cy="431800"/>
          </a:xfrm>
          <a:prstGeom prst="roundRect">
            <a:avLst>
              <a:gd name="adj" fmla="val 22060"/>
            </a:avLst>
          </a:prstGeom>
          <a:solidFill>
            <a:schemeClr val="bg1"/>
          </a:solidFill>
          <a:ln w="28575" cap="sq" cmpd="sng">
            <a:solidFill>
              <a:srgbClr val="C00000"/>
            </a:solid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600" b="1" dirty="0">
                <a:solidFill>
                  <a:srgbClr val="C00000"/>
                </a:solidFill>
                <a:effectLst>
                  <a:outerShdw blurRad="38100" dist="38100" dir="2700000" algn="tl">
                    <a:srgbClr val="C0C0C0"/>
                  </a:outerShdw>
                </a:effectLst>
                <a:latin typeface="Verdana" pitchFamily="34" charset="0"/>
              </a:rPr>
              <a:t>介護の時間：「要介護認定等基準時間」</a:t>
            </a:r>
          </a:p>
        </p:txBody>
      </p:sp>
      <p:sp>
        <p:nvSpPr>
          <p:cNvPr id="50188" name="AutoShape 8"/>
          <p:cNvSpPr>
            <a:spLocks noChangeArrowheads="1"/>
          </p:cNvSpPr>
          <p:nvPr/>
        </p:nvSpPr>
        <p:spPr bwMode="auto">
          <a:xfrm>
            <a:off x="6294964" y="3069020"/>
            <a:ext cx="1949450" cy="287337"/>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600" dirty="0">
                <a:solidFill>
                  <a:srgbClr val="000000"/>
                </a:solidFill>
                <a:latin typeface="Verdana" pitchFamily="34" charset="0"/>
                <a:ea typeface="ＭＳ Ｐゴシック" charset="-128"/>
              </a:rPr>
              <a:t>食事の介助時間</a:t>
            </a:r>
          </a:p>
        </p:txBody>
      </p:sp>
      <p:sp>
        <p:nvSpPr>
          <p:cNvPr id="50189" name="AutoShape 9"/>
          <p:cNvSpPr>
            <a:spLocks noChangeArrowheads="1"/>
          </p:cNvSpPr>
          <p:nvPr/>
        </p:nvSpPr>
        <p:spPr bwMode="auto">
          <a:xfrm>
            <a:off x="6294964" y="3439010"/>
            <a:ext cx="1949450" cy="287338"/>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600">
                <a:solidFill>
                  <a:srgbClr val="000000"/>
                </a:solidFill>
                <a:latin typeface="Verdana" pitchFamily="34" charset="0"/>
                <a:ea typeface="ＭＳ Ｐゴシック" charset="-128"/>
              </a:rPr>
              <a:t>移動の介助時間</a:t>
            </a:r>
          </a:p>
        </p:txBody>
      </p:sp>
      <p:sp>
        <p:nvSpPr>
          <p:cNvPr id="50190" name="AutoShape 10"/>
          <p:cNvSpPr>
            <a:spLocks noChangeArrowheads="1"/>
          </p:cNvSpPr>
          <p:nvPr/>
        </p:nvSpPr>
        <p:spPr bwMode="auto">
          <a:xfrm>
            <a:off x="6294964" y="3809383"/>
            <a:ext cx="1949450" cy="287337"/>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600" dirty="0">
                <a:solidFill>
                  <a:srgbClr val="000000"/>
                </a:solidFill>
                <a:latin typeface="Verdana" pitchFamily="34" charset="0"/>
                <a:ea typeface="ＭＳ Ｐゴシック" charset="-128"/>
              </a:rPr>
              <a:t>排泄の介助時間</a:t>
            </a:r>
          </a:p>
        </p:txBody>
      </p:sp>
      <p:sp>
        <p:nvSpPr>
          <p:cNvPr id="50191" name="AutoShape 11"/>
          <p:cNvSpPr>
            <a:spLocks noChangeArrowheads="1"/>
          </p:cNvSpPr>
          <p:nvPr/>
        </p:nvSpPr>
        <p:spPr bwMode="auto">
          <a:xfrm>
            <a:off x="6294964" y="4179778"/>
            <a:ext cx="1949450" cy="287337"/>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600" dirty="0">
                <a:solidFill>
                  <a:srgbClr val="000000"/>
                </a:solidFill>
                <a:latin typeface="Verdana" pitchFamily="34" charset="0"/>
                <a:ea typeface="ＭＳ Ｐゴシック" charset="-128"/>
              </a:rPr>
              <a:t>清潔保持の介助時間</a:t>
            </a:r>
          </a:p>
        </p:txBody>
      </p:sp>
      <p:sp>
        <p:nvSpPr>
          <p:cNvPr id="50192" name="AutoShape 12"/>
          <p:cNvSpPr>
            <a:spLocks noChangeArrowheads="1"/>
          </p:cNvSpPr>
          <p:nvPr/>
        </p:nvSpPr>
        <p:spPr bwMode="auto">
          <a:xfrm>
            <a:off x="6294964" y="4550127"/>
            <a:ext cx="1949450" cy="287338"/>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600" dirty="0">
                <a:solidFill>
                  <a:srgbClr val="000000"/>
                </a:solidFill>
                <a:latin typeface="Verdana" pitchFamily="34" charset="0"/>
                <a:ea typeface="ＭＳ Ｐゴシック" charset="-128"/>
              </a:rPr>
              <a:t>間接の介助時間</a:t>
            </a:r>
          </a:p>
        </p:txBody>
      </p:sp>
      <p:sp>
        <p:nvSpPr>
          <p:cNvPr id="50193" name="AutoShape 13"/>
          <p:cNvSpPr>
            <a:spLocks noChangeArrowheads="1"/>
          </p:cNvSpPr>
          <p:nvPr/>
        </p:nvSpPr>
        <p:spPr bwMode="auto">
          <a:xfrm>
            <a:off x="6294964" y="4920882"/>
            <a:ext cx="1949450" cy="287337"/>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en-US" altLang="ja-JP" sz="1600" dirty="0">
                <a:solidFill>
                  <a:srgbClr val="000000"/>
                </a:solidFill>
                <a:latin typeface="Verdana" pitchFamily="34" charset="0"/>
                <a:ea typeface="ＭＳ Ｐゴシック" charset="-128"/>
              </a:rPr>
              <a:t>BPSD</a:t>
            </a:r>
            <a:r>
              <a:rPr lang="ja-JP" altLang="en-US" sz="1600" dirty="0">
                <a:solidFill>
                  <a:srgbClr val="000000"/>
                </a:solidFill>
                <a:latin typeface="Verdana" pitchFamily="34" charset="0"/>
                <a:ea typeface="ＭＳ Ｐゴシック" charset="-128"/>
              </a:rPr>
              <a:t>の介助時間</a:t>
            </a:r>
          </a:p>
        </p:txBody>
      </p:sp>
      <p:sp>
        <p:nvSpPr>
          <p:cNvPr id="50194" name="AutoShape 14"/>
          <p:cNvSpPr>
            <a:spLocks noChangeArrowheads="1"/>
          </p:cNvSpPr>
          <p:nvPr/>
        </p:nvSpPr>
        <p:spPr bwMode="auto">
          <a:xfrm>
            <a:off x="6294964" y="5290872"/>
            <a:ext cx="1949450" cy="287338"/>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600" dirty="0">
                <a:solidFill>
                  <a:srgbClr val="000000"/>
                </a:solidFill>
                <a:latin typeface="Verdana" pitchFamily="34" charset="0"/>
                <a:ea typeface="ＭＳ Ｐゴシック" charset="-128"/>
              </a:rPr>
              <a:t>機能訓練の介助時間</a:t>
            </a:r>
          </a:p>
        </p:txBody>
      </p:sp>
      <p:sp>
        <p:nvSpPr>
          <p:cNvPr id="50195" name="Text Box 16"/>
          <p:cNvSpPr txBox="1">
            <a:spLocks noChangeArrowheads="1"/>
          </p:cNvSpPr>
          <p:nvPr/>
        </p:nvSpPr>
        <p:spPr bwMode="auto">
          <a:xfrm>
            <a:off x="6011863" y="2348295"/>
            <a:ext cx="2530475" cy="585787"/>
          </a:xfrm>
          <a:prstGeom prst="rect">
            <a:avLst/>
          </a:prstGeom>
          <a:noFill/>
          <a:ln w="9525">
            <a:noFill/>
            <a:miter lim="800000"/>
            <a:headEnd/>
            <a:tailEnd/>
          </a:ln>
        </p:spPr>
        <p:txBody>
          <a:bodyPr>
            <a:spAutoFit/>
          </a:bodyPr>
          <a:lstStyle/>
          <a:p>
            <a:pPr algn="ctr">
              <a:spcBef>
                <a:spcPct val="50000"/>
              </a:spcBef>
            </a:pPr>
            <a:r>
              <a:rPr lang="en-US" altLang="ja-JP" sz="1600">
                <a:solidFill>
                  <a:srgbClr val="000000"/>
                </a:solidFill>
                <a:latin typeface="Verdana" pitchFamily="34" charset="0"/>
                <a:ea typeface="ＭＳ Ｐゴシック" charset="-128"/>
              </a:rPr>
              <a:t>8</a:t>
            </a:r>
            <a:r>
              <a:rPr lang="ja-JP" altLang="en-US" sz="1600">
                <a:solidFill>
                  <a:srgbClr val="000000"/>
                </a:solidFill>
                <a:latin typeface="Verdana" pitchFamily="34" charset="0"/>
                <a:ea typeface="ＭＳ Ｐゴシック" charset="-128"/>
              </a:rPr>
              <a:t>つの生活場面毎の</a:t>
            </a:r>
            <a:endParaRPr lang="en-US" altLang="ja-JP" sz="1600">
              <a:solidFill>
                <a:srgbClr val="000000"/>
              </a:solidFill>
              <a:latin typeface="Verdana" pitchFamily="34" charset="0"/>
              <a:ea typeface="ＭＳ Ｐゴシック" charset="-128"/>
            </a:endParaRPr>
          </a:p>
          <a:p>
            <a:pPr algn="ctr"/>
            <a:r>
              <a:rPr lang="ja-JP" altLang="en-US" sz="1600">
                <a:solidFill>
                  <a:srgbClr val="000000"/>
                </a:solidFill>
                <a:latin typeface="Verdana" pitchFamily="34" charset="0"/>
                <a:ea typeface="ＭＳ Ｐゴシック" charset="-128"/>
              </a:rPr>
              <a:t>介助時間の推計値の合計</a:t>
            </a:r>
          </a:p>
        </p:txBody>
      </p:sp>
      <p:sp>
        <p:nvSpPr>
          <p:cNvPr id="25622" name="Oval 17"/>
          <p:cNvSpPr>
            <a:spLocks noChangeArrowheads="1"/>
          </p:cNvSpPr>
          <p:nvPr/>
        </p:nvSpPr>
        <p:spPr bwMode="auto">
          <a:xfrm>
            <a:off x="611625" y="2059708"/>
            <a:ext cx="1482725" cy="865236"/>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sz="1600" dirty="0">
                <a:solidFill>
                  <a:srgbClr val="000000"/>
                </a:solidFill>
                <a:latin typeface="Verdana" pitchFamily="34" charset="0"/>
                <a:ea typeface="ＭＳ Ｐゴシック" charset="-128"/>
              </a:rPr>
              <a:t>能力</a:t>
            </a:r>
            <a:br>
              <a:rPr lang="ja-JP" altLang="en-US" sz="1600" dirty="0">
                <a:solidFill>
                  <a:srgbClr val="000000"/>
                </a:solidFill>
                <a:latin typeface="Verdana" pitchFamily="34" charset="0"/>
                <a:ea typeface="ＭＳ Ｐゴシック" charset="-128"/>
              </a:rPr>
            </a:br>
            <a:r>
              <a:rPr lang="ja-JP" altLang="en-US" sz="1600" dirty="0">
                <a:solidFill>
                  <a:srgbClr val="000000"/>
                </a:solidFill>
                <a:latin typeface="Verdana" pitchFamily="34" charset="0"/>
                <a:ea typeface="ＭＳ Ｐゴシック" charset="-128"/>
              </a:rPr>
              <a:t>（身体能力）</a:t>
            </a:r>
          </a:p>
          <a:p>
            <a:pPr algn="ctr">
              <a:defRPr/>
            </a:pPr>
            <a:r>
              <a:rPr lang="ja-JP" altLang="en-US" sz="1600" dirty="0">
                <a:solidFill>
                  <a:srgbClr val="000000"/>
                </a:solidFill>
                <a:latin typeface="Verdana" pitchFamily="34" charset="0"/>
                <a:ea typeface="ＭＳ Ｐゴシック" charset="-128"/>
              </a:rPr>
              <a:t>（認知能力）</a:t>
            </a:r>
          </a:p>
        </p:txBody>
      </p:sp>
      <p:sp>
        <p:nvSpPr>
          <p:cNvPr id="25623" name="Oval 18"/>
          <p:cNvSpPr>
            <a:spLocks noChangeArrowheads="1"/>
          </p:cNvSpPr>
          <p:nvPr/>
        </p:nvSpPr>
        <p:spPr bwMode="auto">
          <a:xfrm>
            <a:off x="1590275" y="2852936"/>
            <a:ext cx="1481137" cy="865236"/>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sz="1600" dirty="0">
                <a:solidFill>
                  <a:srgbClr val="000000"/>
                </a:solidFill>
                <a:latin typeface="Verdana" pitchFamily="34" charset="0"/>
                <a:ea typeface="ＭＳ Ｐゴシック" charset="-128"/>
              </a:rPr>
              <a:t>有無</a:t>
            </a:r>
          </a:p>
        </p:txBody>
      </p:sp>
      <p:sp>
        <p:nvSpPr>
          <p:cNvPr id="25624" name="Oval 19"/>
          <p:cNvSpPr>
            <a:spLocks noChangeArrowheads="1"/>
          </p:cNvSpPr>
          <p:nvPr/>
        </p:nvSpPr>
        <p:spPr bwMode="auto">
          <a:xfrm>
            <a:off x="2451249" y="2059708"/>
            <a:ext cx="1481138" cy="865236"/>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sz="1600" dirty="0">
                <a:solidFill>
                  <a:srgbClr val="000000"/>
                </a:solidFill>
                <a:latin typeface="Verdana" pitchFamily="34" charset="0"/>
                <a:ea typeface="ＭＳ Ｐゴシック" charset="-128"/>
              </a:rPr>
              <a:t>介助の方法</a:t>
            </a:r>
          </a:p>
        </p:txBody>
      </p:sp>
      <p:sp>
        <p:nvSpPr>
          <p:cNvPr id="50202" name="AutoShape 26"/>
          <p:cNvSpPr>
            <a:spLocks noChangeArrowheads="1"/>
          </p:cNvSpPr>
          <p:nvPr/>
        </p:nvSpPr>
        <p:spPr bwMode="auto">
          <a:xfrm>
            <a:off x="1806285" y="2636912"/>
            <a:ext cx="1090613" cy="412594"/>
          </a:xfrm>
          <a:prstGeom prst="roundRect">
            <a:avLst>
              <a:gd name="adj" fmla="val 50000"/>
            </a:avLst>
          </a:prstGeom>
          <a:solidFill>
            <a:srgbClr val="000099"/>
          </a:solidFill>
          <a:ln w="12700" cap="sq">
            <a:noFill/>
            <a:round/>
            <a:headEnd/>
            <a:tailEnd/>
          </a:ln>
        </p:spPr>
        <p:txBody>
          <a:bodyPr wrap="none" anchor="ctr"/>
          <a:lstStyle/>
          <a:p>
            <a:pPr algn="ctr"/>
            <a:r>
              <a:rPr lang="en-US" altLang="ja-JP" sz="1600" dirty="0">
                <a:solidFill>
                  <a:srgbClr val="FFFFFF"/>
                </a:solidFill>
                <a:latin typeface="Verdana" pitchFamily="34" charset="0"/>
                <a:ea typeface="ＭＳ Ｐゴシック" charset="-128"/>
              </a:rPr>
              <a:t>74</a:t>
            </a:r>
            <a:r>
              <a:rPr lang="ja-JP" altLang="en-US" sz="1600" dirty="0">
                <a:solidFill>
                  <a:srgbClr val="FFFFFF"/>
                </a:solidFill>
                <a:latin typeface="Verdana" pitchFamily="34" charset="0"/>
                <a:ea typeface="ＭＳ Ｐゴシック" charset="-128"/>
              </a:rPr>
              <a:t>項目</a:t>
            </a:r>
          </a:p>
        </p:txBody>
      </p:sp>
      <p:sp>
        <p:nvSpPr>
          <p:cNvPr id="42" name="AutoShape 6"/>
          <p:cNvSpPr>
            <a:spLocks noChangeArrowheads="1"/>
          </p:cNvSpPr>
          <p:nvPr/>
        </p:nvSpPr>
        <p:spPr bwMode="auto">
          <a:xfrm>
            <a:off x="250825" y="1341438"/>
            <a:ext cx="4033838" cy="430212"/>
          </a:xfrm>
          <a:prstGeom prst="roundRect">
            <a:avLst>
              <a:gd name="adj" fmla="val 22060"/>
            </a:avLst>
          </a:prstGeom>
          <a:solidFill>
            <a:schemeClr val="bg1"/>
          </a:solidFill>
          <a:ln w="28575" cap="sq" cmpd="sng">
            <a:solidFill>
              <a:srgbClr val="0000FF"/>
            </a:solid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600" b="1" dirty="0">
                <a:solidFill>
                  <a:srgbClr val="000099"/>
                </a:solidFill>
                <a:effectLst>
                  <a:outerShdw blurRad="38100" dist="38100" dir="2700000" algn="tl">
                    <a:srgbClr val="C0C0C0"/>
                  </a:outerShdw>
                </a:effectLst>
                <a:latin typeface="Verdana" pitchFamily="34" charset="0"/>
              </a:rPr>
              <a:t>心身の状態：「状態像」</a:t>
            </a:r>
          </a:p>
        </p:txBody>
      </p:sp>
      <p:sp>
        <p:nvSpPr>
          <p:cNvPr id="44" name="右矢印 43"/>
          <p:cNvSpPr/>
          <p:nvPr/>
        </p:nvSpPr>
        <p:spPr>
          <a:xfrm>
            <a:off x="4140200" y="3500438"/>
            <a:ext cx="1511300" cy="57626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srgbClr val="FFFFFF"/>
              </a:solidFill>
            </a:endParaRPr>
          </a:p>
        </p:txBody>
      </p:sp>
      <p:sp>
        <p:nvSpPr>
          <p:cNvPr id="31" name="AutoShape 14"/>
          <p:cNvSpPr>
            <a:spLocks noChangeArrowheads="1"/>
          </p:cNvSpPr>
          <p:nvPr/>
        </p:nvSpPr>
        <p:spPr bwMode="auto">
          <a:xfrm>
            <a:off x="6294964" y="5661630"/>
            <a:ext cx="1949450" cy="287337"/>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400">
                <a:solidFill>
                  <a:srgbClr val="000000"/>
                </a:solidFill>
                <a:latin typeface="Verdana" pitchFamily="34" charset="0"/>
                <a:ea typeface="ＭＳ Ｐゴシック" charset="-128"/>
              </a:rPr>
              <a:t>医療関連の介助時間</a:t>
            </a:r>
          </a:p>
        </p:txBody>
      </p:sp>
      <p:sp>
        <p:nvSpPr>
          <p:cNvPr id="32" name="AutoShape 8"/>
          <p:cNvSpPr>
            <a:spLocks noChangeArrowheads="1"/>
          </p:cNvSpPr>
          <p:nvPr/>
        </p:nvSpPr>
        <p:spPr bwMode="auto">
          <a:xfrm>
            <a:off x="1547676" y="4149098"/>
            <a:ext cx="2280047" cy="287337"/>
          </a:xfrm>
          <a:prstGeom prst="roundRect">
            <a:avLst>
              <a:gd name="adj" fmla="val 50000"/>
            </a:avLst>
          </a:prstGeom>
          <a:solidFill>
            <a:schemeClr val="bg1"/>
          </a:solidFill>
          <a:ln w="12700" cap="sq">
            <a:solidFill>
              <a:srgbClr val="0070C0"/>
            </a:solidFill>
            <a:round/>
            <a:headEnd/>
            <a:tailEnd/>
          </a:ln>
        </p:spPr>
        <p:txBody>
          <a:bodyPr wrap="none" anchor="ctr"/>
          <a:lstStyle/>
          <a:p>
            <a:pPr algn="ctr"/>
            <a:r>
              <a:rPr lang="en-US" altLang="ja-JP" sz="1600" dirty="0" smtClean="0">
                <a:solidFill>
                  <a:srgbClr val="000000"/>
                </a:solidFill>
                <a:latin typeface="Verdana" pitchFamily="34" charset="0"/>
                <a:ea typeface="ＭＳ Ｐゴシック" charset="-128"/>
              </a:rPr>
              <a:t>1</a:t>
            </a:r>
            <a:r>
              <a:rPr lang="ja-JP" altLang="en-US" sz="1600" dirty="0" smtClean="0">
                <a:solidFill>
                  <a:srgbClr val="000000"/>
                </a:solidFill>
                <a:latin typeface="Verdana" pitchFamily="34" charset="0"/>
                <a:ea typeface="ＭＳ Ｐゴシック" charset="-128"/>
              </a:rPr>
              <a:t>群：身体機能・起居動作</a:t>
            </a:r>
            <a:endParaRPr lang="ja-JP" altLang="en-US" sz="1600" dirty="0">
              <a:solidFill>
                <a:srgbClr val="000000"/>
              </a:solidFill>
              <a:latin typeface="Verdana" pitchFamily="34" charset="0"/>
              <a:ea typeface="ＭＳ Ｐゴシック" charset="-128"/>
            </a:endParaRPr>
          </a:p>
        </p:txBody>
      </p:sp>
      <p:sp>
        <p:nvSpPr>
          <p:cNvPr id="33" name="AutoShape 9"/>
          <p:cNvSpPr>
            <a:spLocks noChangeArrowheads="1"/>
          </p:cNvSpPr>
          <p:nvPr/>
        </p:nvSpPr>
        <p:spPr bwMode="auto">
          <a:xfrm>
            <a:off x="1547676" y="4519452"/>
            <a:ext cx="2280047" cy="287338"/>
          </a:xfrm>
          <a:prstGeom prst="roundRect">
            <a:avLst>
              <a:gd name="adj" fmla="val 50000"/>
            </a:avLst>
          </a:prstGeom>
          <a:solidFill>
            <a:schemeClr val="bg1"/>
          </a:solidFill>
          <a:ln w="12700" cap="sq">
            <a:solidFill>
              <a:srgbClr val="0070C0"/>
            </a:solidFill>
            <a:round/>
            <a:headEnd/>
            <a:tailEnd/>
          </a:ln>
        </p:spPr>
        <p:txBody>
          <a:bodyPr wrap="none" anchor="ctr"/>
          <a:lstStyle/>
          <a:p>
            <a:pPr algn="ctr"/>
            <a:r>
              <a:rPr lang="en-US" altLang="ja-JP" sz="1600" dirty="0" smtClean="0">
                <a:solidFill>
                  <a:srgbClr val="000000"/>
                </a:solidFill>
                <a:latin typeface="Verdana" pitchFamily="34" charset="0"/>
                <a:ea typeface="ＭＳ Ｐゴシック" charset="-128"/>
              </a:rPr>
              <a:t>2</a:t>
            </a:r>
            <a:r>
              <a:rPr lang="ja-JP" altLang="en-US" sz="1600" dirty="0" smtClean="0">
                <a:solidFill>
                  <a:srgbClr val="000000"/>
                </a:solidFill>
                <a:latin typeface="Verdana" pitchFamily="34" charset="0"/>
                <a:ea typeface="ＭＳ Ｐゴシック" charset="-128"/>
              </a:rPr>
              <a:t>群：生活機能</a:t>
            </a:r>
            <a:endParaRPr lang="ja-JP" altLang="en-US" sz="1600" dirty="0">
              <a:solidFill>
                <a:srgbClr val="000000"/>
              </a:solidFill>
              <a:latin typeface="Verdana" pitchFamily="34" charset="0"/>
              <a:ea typeface="ＭＳ Ｐゴシック" charset="-128"/>
            </a:endParaRPr>
          </a:p>
        </p:txBody>
      </p:sp>
      <p:sp>
        <p:nvSpPr>
          <p:cNvPr id="34" name="AutoShape 10"/>
          <p:cNvSpPr>
            <a:spLocks noChangeArrowheads="1"/>
          </p:cNvSpPr>
          <p:nvPr/>
        </p:nvSpPr>
        <p:spPr bwMode="auto">
          <a:xfrm>
            <a:off x="1547676" y="4890207"/>
            <a:ext cx="2280047" cy="287337"/>
          </a:xfrm>
          <a:prstGeom prst="roundRect">
            <a:avLst>
              <a:gd name="adj" fmla="val 50000"/>
            </a:avLst>
          </a:prstGeom>
          <a:solidFill>
            <a:schemeClr val="bg1"/>
          </a:solidFill>
          <a:ln w="12700" cap="sq">
            <a:solidFill>
              <a:srgbClr val="0070C0"/>
            </a:solidFill>
            <a:round/>
            <a:headEnd/>
            <a:tailEnd/>
          </a:ln>
        </p:spPr>
        <p:txBody>
          <a:bodyPr wrap="none" anchor="ctr"/>
          <a:lstStyle/>
          <a:p>
            <a:pPr algn="ctr"/>
            <a:r>
              <a:rPr lang="en-US" altLang="ja-JP" sz="1600" dirty="0" smtClean="0">
                <a:solidFill>
                  <a:srgbClr val="000000"/>
                </a:solidFill>
                <a:latin typeface="Verdana" pitchFamily="34" charset="0"/>
                <a:ea typeface="ＭＳ Ｐゴシック" charset="-128"/>
              </a:rPr>
              <a:t>3</a:t>
            </a:r>
            <a:r>
              <a:rPr lang="ja-JP" altLang="en-US" sz="1600" dirty="0" smtClean="0">
                <a:solidFill>
                  <a:srgbClr val="000000"/>
                </a:solidFill>
                <a:latin typeface="Verdana" pitchFamily="34" charset="0"/>
                <a:ea typeface="ＭＳ Ｐゴシック" charset="-128"/>
              </a:rPr>
              <a:t>群：認知機能</a:t>
            </a:r>
            <a:endParaRPr lang="ja-JP" altLang="en-US" sz="1600" dirty="0">
              <a:solidFill>
                <a:srgbClr val="000000"/>
              </a:solidFill>
              <a:latin typeface="Verdana" pitchFamily="34" charset="0"/>
              <a:ea typeface="ＭＳ Ｐゴシック" charset="-128"/>
            </a:endParaRPr>
          </a:p>
        </p:txBody>
      </p:sp>
      <p:sp>
        <p:nvSpPr>
          <p:cNvPr id="35" name="AutoShape 11"/>
          <p:cNvSpPr>
            <a:spLocks noChangeArrowheads="1"/>
          </p:cNvSpPr>
          <p:nvPr/>
        </p:nvSpPr>
        <p:spPr bwMode="auto">
          <a:xfrm>
            <a:off x="1547676" y="5260579"/>
            <a:ext cx="2280047" cy="287337"/>
          </a:xfrm>
          <a:prstGeom prst="roundRect">
            <a:avLst>
              <a:gd name="adj" fmla="val 50000"/>
            </a:avLst>
          </a:prstGeom>
          <a:solidFill>
            <a:schemeClr val="bg1"/>
          </a:solidFill>
          <a:ln w="12700" cap="sq">
            <a:solidFill>
              <a:srgbClr val="0070C0"/>
            </a:solidFill>
            <a:round/>
            <a:headEnd/>
            <a:tailEnd/>
          </a:ln>
        </p:spPr>
        <p:txBody>
          <a:bodyPr wrap="none" anchor="ctr"/>
          <a:lstStyle/>
          <a:p>
            <a:pPr algn="ctr"/>
            <a:r>
              <a:rPr lang="en-US" altLang="ja-JP" sz="1600" dirty="0" smtClean="0">
                <a:solidFill>
                  <a:srgbClr val="000000"/>
                </a:solidFill>
                <a:latin typeface="Verdana" pitchFamily="34" charset="0"/>
                <a:ea typeface="ＭＳ Ｐゴシック" charset="-128"/>
              </a:rPr>
              <a:t>4</a:t>
            </a:r>
            <a:r>
              <a:rPr lang="ja-JP" altLang="en-US" sz="1600" dirty="0" smtClean="0">
                <a:solidFill>
                  <a:srgbClr val="000000"/>
                </a:solidFill>
                <a:latin typeface="Verdana" pitchFamily="34" charset="0"/>
                <a:ea typeface="ＭＳ Ｐゴシック" charset="-128"/>
              </a:rPr>
              <a:t>群：精神・行動障害</a:t>
            </a:r>
            <a:endParaRPr lang="ja-JP" altLang="en-US" sz="1600" dirty="0">
              <a:solidFill>
                <a:srgbClr val="000000"/>
              </a:solidFill>
              <a:latin typeface="Verdana" pitchFamily="34" charset="0"/>
              <a:ea typeface="ＭＳ Ｐゴシック" charset="-128"/>
            </a:endParaRPr>
          </a:p>
        </p:txBody>
      </p:sp>
      <p:sp>
        <p:nvSpPr>
          <p:cNvPr id="36" name="AutoShape 12"/>
          <p:cNvSpPr>
            <a:spLocks noChangeArrowheads="1"/>
          </p:cNvSpPr>
          <p:nvPr/>
        </p:nvSpPr>
        <p:spPr bwMode="auto">
          <a:xfrm>
            <a:off x="1547676" y="5630569"/>
            <a:ext cx="2280047" cy="287338"/>
          </a:xfrm>
          <a:prstGeom prst="roundRect">
            <a:avLst>
              <a:gd name="adj" fmla="val 50000"/>
            </a:avLst>
          </a:prstGeom>
          <a:solidFill>
            <a:schemeClr val="bg1"/>
          </a:solidFill>
          <a:ln w="12700" cap="sq">
            <a:solidFill>
              <a:srgbClr val="0070C0"/>
            </a:solidFill>
            <a:round/>
            <a:headEnd/>
            <a:tailEnd/>
          </a:ln>
        </p:spPr>
        <p:txBody>
          <a:bodyPr wrap="none" anchor="ctr"/>
          <a:lstStyle/>
          <a:p>
            <a:pPr algn="ctr"/>
            <a:r>
              <a:rPr lang="en-US" altLang="ja-JP" sz="1600" dirty="0" smtClean="0">
                <a:solidFill>
                  <a:srgbClr val="000000"/>
                </a:solidFill>
                <a:latin typeface="Verdana" pitchFamily="34" charset="0"/>
                <a:ea typeface="ＭＳ Ｐゴシック" charset="-128"/>
              </a:rPr>
              <a:t>5</a:t>
            </a:r>
            <a:r>
              <a:rPr lang="ja-JP" altLang="en-US" sz="1600" dirty="0" smtClean="0">
                <a:solidFill>
                  <a:srgbClr val="000000"/>
                </a:solidFill>
                <a:latin typeface="Verdana" pitchFamily="34" charset="0"/>
                <a:ea typeface="ＭＳ Ｐゴシック" charset="-128"/>
              </a:rPr>
              <a:t>群：社会生活への適応</a:t>
            </a:r>
            <a:endParaRPr lang="ja-JP" altLang="en-US" sz="1600" dirty="0">
              <a:solidFill>
                <a:srgbClr val="000000"/>
              </a:solidFill>
              <a:latin typeface="Verdana" pitchFamily="34" charset="0"/>
              <a:ea typeface="ＭＳ Ｐゴシック" charset="-128"/>
            </a:endParaRPr>
          </a:p>
        </p:txBody>
      </p:sp>
      <p:sp>
        <p:nvSpPr>
          <p:cNvPr id="37" name="二等辺三角形 36"/>
          <p:cNvSpPr/>
          <p:nvPr/>
        </p:nvSpPr>
        <p:spPr>
          <a:xfrm flipV="1">
            <a:off x="1302202" y="3789040"/>
            <a:ext cx="2088232"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39" name="テキスト ボックス 38"/>
          <p:cNvSpPr txBox="1"/>
          <p:nvPr/>
        </p:nvSpPr>
        <p:spPr>
          <a:xfrm>
            <a:off x="611560" y="4725526"/>
            <a:ext cx="1008112" cy="584775"/>
          </a:xfrm>
          <a:prstGeom prst="rect">
            <a:avLst/>
          </a:prstGeom>
          <a:noFill/>
        </p:spPr>
        <p:txBody>
          <a:bodyPr wrap="square" rtlCol="0">
            <a:spAutoFit/>
          </a:bodyPr>
          <a:lstStyle/>
          <a:p>
            <a:r>
              <a:rPr lang="ja-JP" altLang="en-US" sz="1600" dirty="0" smtClean="0">
                <a:solidFill>
                  <a:srgbClr val="000000"/>
                </a:solidFill>
                <a:latin typeface="Verdana" pitchFamily="34" charset="0"/>
                <a:ea typeface="ＭＳ Ｐゴシック" charset="-128"/>
              </a:rPr>
              <a:t>中間評価項目得点</a:t>
            </a:r>
            <a:endParaRPr lang="ja-JP" altLang="en-US" sz="1600" dirty="0">
              <a:solidFill>
                <a:srgbClr val="000000"/>
              </a:solidFill>
              <a:latin typeface="Verdana" pitchFamily="34" charset="0"/>
              <a:ea typeface="ＭＳ Ｐゴシック"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介護認定審査会資料</a:t>
            </a:r>
            <a:endParaRPr kumimoji="1" lang="ja-JP" altLang="en-US" dirty="0"/>
          </a:p>
        </p:txBody>
      </p:sp>
      <p:pic>
        <p:nvPicPr>
          <p:cNvPr id="93186" name="Picture 2"/>
          <p:cNvPicPr>
            <a:picLocks noChangeAspect="1" noChangeArrowheads="1"/>
          </p:cNvPicPr>
          <p:nvPr/>
        </p:nvPicPr>
        <p:blipFill>
          <a:blip r:embed="rId3" cstate="print"/>
          <a:srcRect/>
          <a:stretch>
            <a:fillRect/>
          </a:stretch>
        </p:blipFill>
        <p:spPr bwMode="auto">
          <a:xfrm>
            <a:off x="2643365" y="1285860"/>
            <a:ext cx="3694155" cy="5429288"/>
          </a:xfrm>
          <a:prstGeom prst="rect">
            <a:avLst/>
          </a:prstGeom>
          <a:noFill/>
          <a:ln w="9525">
            <a:solidFill>
              <a:schemeClr val="accent1"/>
            </a:solidFill>
            <a:miter lim="800000"/>
            <a:headEnd/>
            <a:tailEnd/>
          </a:ln>
          <a:effectLst/>
        </p:spPr>
      </p:pic>
      <p:sp>
        <p:nvSpPr>
          <p:cNvPr id="6" name="角丸四角形 5"/>
          <p:cNvSpPr/>
          <p:nvPr/>
        </p:nvSpPr>
        <p:spPr>
          <a:xfrm>
            <a:off x="4572001" y="1928802"/>
            <a:ext cx="1643074" cy="4214842"/>
          </a:xfrm>
          <a:prstGeom prst="roundRect">
            <a:avLst>
              <a:gd name="adj" fmla="val 10901"/>
            </a:avLst>
          </a:prstGeom>
          <a:solidFill>
            <a:srgbClr val="66FFFF">
              <a:alpha val="25882"/>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7" name="角丸四角形 6"/>
          <p:cNvSpPr/>
          <p:nvPr/>
        </p:nvSpPr>
        <p:spPr>
          <a:xfrm>
            <a:off x="2643179" y="3929066"/>
            <a:ext cx="1785950" cy="500066"/>
          </a:xfrm>
          <a:prstGeom prst="roundRect">
            <a:avLst>
              <a:gd name="adj" fmla="val 10901"/>
            </a:avLst>
          </a:prstGeom>
          <a:solidFill>
            <a:srgbClr val="6699FF">
              <a:alpha val="38039"/>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rgbClr val="FFFFFF"/>
              </a:solidFill>
            </a:endParaRPr>
          </a:p>
        </p:txBody>
      </p:sp>
      <p:sp>
        <p:nvSpPr>
          <p:cNvPr id="8" name="角丸四角形 7"/>
          <p:cNvSpPr/>
          <p:nvPr/>
        </p:nvSpPr>
        <p:spPr>
          <a:xfrm>
            <a:off x="2643174" y="2357430"/>
            <a:ext cx="1857388" cy="1214446"/>
          </a:xfrm>
          <a:prstGeom prst="roundRect">
            <a:avLst>
              <a:gd name="adj" fmla="val 10901"/>
            </a:avLst>
          </a:prstGeom>
          <a:solidFill>
            <a:srgbClr val="FFC2C2">
              <a:alpha val="34902"/>
            </a:srgb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600">
              <a:solidFill>
                <a:srgbClr val="FFFFFF"/>
              </a:solidFill>
            </a:endParaRPr>
          </a:p>
        </p:txBody>
      </p:sp>
      <p:sp>
        <p:nvSpPr>
          <p:cNvPr id="9" name="角丸四角形 8"/>
          <p:cNvSpPr/>
          <p:nvPr/>
        </p:nvSpPr>
        <p:spPr>
          <a:xfrm>
            <a:off x="2643174" y="1928802"/>
            <a:ext cx="1857388" cy="357190"/>
          </a:xfrm>
          <a:prstGeom prst="roundRect">
            <a:avLst>
              <a:gd name="adj" fmla="val 10901"/>
            </a:avLst>
          </a:prstGeom>
          <a:solidFill>
            <a:srgbClr val="FF8585">
              <a:alpha val="52157"/>
            </a:srgb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600">
              <a:solidFill>
                <a:srgbClr val="FFFFFF"/>
              </a:solidFill>
            </a:endParaRPr>
          </a:p>
        </p:txBody>
      </p:sp>
      <p:sp>
        <p:nvSpPr>
          <p:cNvPr id="10" name="テキスト ボックス 9"/>
          <p:cNvSpPr txBox="1"/>
          <p:nvPr/>
        </p:nvSpPr>
        <p:spPr>
          <a:xfrm>
            <a:off x="7000860" y="2928934"/>
            <a:ext cx="1928858" cy="338554"/>
          </a:xfrm>
          <a:prstGeom prst="rect">
            <a:avLst/>
          </a:prstGeom>
          <a:noFill/>
        </p:spPr>
        <p:txBody>
          <a:bodyPr wrap="square" rtlCol="0">
            <a:spAutoFit/>
          </a:bodyPr>
          <a:lstStyle/>
          <a:p>
            <a:r>
              <a:rPr lang="ja-JP" altLang="en-US" sz="1600" dirty="0" smtClean="0">
                <a:solidFill>
                  <a:srgbClr val="000000"/>
                </a:solidFill>
                <a:latin typeface="Verdana" pitchFamily="34" charset="0"/>
              </a:rPr>
              <a:t>基本調査の選択</a:t>
            </a:r>
            <a:endParaRPr lang="ja-JP" altLang="en-US" sz="1600" dirty="0">
              <a:solidFill>
                <a:srgbClr val="000000"/>
              </a:solidFill>
              <a:latin typeface="Verdana" pitchFamily="34" charset="0"/>
            </a:endParaRPr>
          </a:p>
        </p:txBody>
      </p:sp>
      <p:sp>
        <p:nvSpPr>
          <p:cNvPr id="12" name="テキスト ボックス 11"/>
          <p:cNvSpPr txBox="1"/>
          <p:nvPr/>
        </p:nvSpPr>
        <p:spPr>
          <a:xfrm>
            <a:off x="750071" y="3857629"/>
            <a:ext cx="1035851" cy="584775"/>
          </a:xfrm>
          <a:prstGeom prst="rect">
            <a:avLst/>
          </a:prstGeom>
          <a:noFill/>
        </p:spPr>
        <p:txBody>
          <a:bodyPr wrap="square" rtlCol="0">
            <a:spAutoFit/>
          </a:bodyPr>
          <a:lstStyle/>
          <a:p>
            <a:r>
              <a:rPr lang="ja-JP" altLang="en-US" sz="1600" dirty="0" smtClean="0">
                <a:solidFill>
                  <a:srgbClr val="000000"/>
                </a:solidFill>
                <a:latin typeface="Verdana" pitchFamily="34" charset="0"/>
              </a:rPr>
              <a:t>中間評価</a:t>
            </a:r>
            <a:r>
              <a:rPr lang="en-US" altLang="ja-JP" sz="1600" dirty="0" smtClean="0">
                <a:solidFill>
                  <a:srgbClr val="000000"/>
                </a:solidFill>
                <a:latin typeface="Verdana" pitchFamily="34" charset="0"/>
              </a:rPr>
              <a:t/>
            </a:r>
            <a:br>
              <a:rPr lang="en-US" altLang="ja-JP" sz="1600" dirty="0" smtClean="0">
                <a:solidFill>
                  <a:srgbClr val="000000"/>
                </a:solidFill>
                <a:latin typeface="Verdana" pitchFamily="34" charset="0"/>
              </a:rPr>
            </a:br>
            <a:r>
              <a:rPr lang="ja-JP" altLang="en-US" sz="1600" dirty="0" smtClean="0">
                <a:solidFill>
                  <a:srgbClr val="000000"/>
                </a:solidFill>
                <a:latin typeface="Verdana" pitchFamily="34" charset="0"/>
              </a:rPr>
              <a:t>項目</a:t>
            </a:r>
            <a:r>
              <a:rPr lang="ja-JP" altLang="en-US" sz="1600" dirty="0">
                <a:solidFill>
                  <a:srgbClr val="000000"/>
                </a:solidFill>
                <a:latin typeface="Verdana" pitchFamily="34" charset="0"/>
              </a:rPr>
              <a:t>得点</a:t>
            </a:r>
          </a:p>
        </p:txBody>
      </p:sp>
      <p:sp>
        <p:nvSpPr>
          <p:cNvPr id="14" name="テキスト ボックス 13"/>
          <p:cNvSpPr txBox="1"/>
          <p:nvPr/>
        </p:nvSpPr>
        <p:spPr>
          <a:xfrm>
            <a:off x="857224" y="2572126"/>
            <a:ext cx="1071570" cy="584775"/>
          </a:xfrm>
          <a:prstGeom prst="rect">
            <a:avLst/>
          </a:prstGeom>
          <a:noFill/>
        </p:spPr>
        <p:txBody>
          <a:bodyPr wrap="square" rtlCol="0">
            <a:spAutoFit/>
          </a:bodyPr>
          <a:lstStyle/>
          <a:p>
            <a:r>
              <a:rPr lang="ja-JP" altLang="en-US" sz="1600" dirty="0" smtClean="0">
                <a:solidFill>
                  <a:srgbClr val="000000"/>
                </a:solidFill>
                <a:latin typeface="Verdana" pitchFamily="34" charset="0"/>
              </a:rPr>
              <a:t>行為区分毎の時間</a:t>
            </a:r>
            <a:endParaRPr lang="ja-JP" altLang="en-US" sz="1600" dirty="0">
              <a:solidFill>
                <a:srgbClr val="000000"/>
              </a:solidFill>
              <a:latin typeface="Verdana" pitchFamily="34" charset="0"/>
            </a:endParaRPr>
          </a:p>
        </p:txBody>
      </p:sp>
      <p:sp>
        <p:nvSpPr>
          <p:cNvPr id="16" name="テキスト ボックス 15"/>
          <p:cNvSpPr txBox="1"/>
          <p:nvPr/>
        </p:nvSpPr>
        <p:spPr>
          <a:xfrm>
            <a:off x="928668" y="1571614"/>
            <a:ext cx="1285884" cy="584775"/>
          </a:xfrm>
          <a:prstGeom prst="rect">
            <a:avLst/>
          </a:prstGeom>
          <a:noFill/>
        </p:spPr>
        <p:txBody>
          <a:bodyPr wrap="square" rtlCol="0">
            <a:spAutoFit/>
          </a:bodyPr>
          <a:lstStyle/>
          <a:p>
            <a:r>
              <a:rPr lang="ja-JP" altLang="en-US" sz="1600" dirty="0" smtClean="0">
                <a:solidFill>
                  <a:srgbClr val="000000"/>
                </a:solidFill>
                <a:latin typeface="Verdana" pitchFamily="34" charset="0"/>
              </a:rPr>
              <a:t>要介護認定等基準時間</a:t>
            </a:r>
            <a:endParaRPr lang="ja-JP" altLang="en-US" sz="1600" dirty="0">
              <a:solidFill>
                <a:srgbClr val="000000"/>
              </a:solidFill>
              <a:latin typeface="Verdana" pitchFamily="34" charset="0"/>
            </a:endParaRPr>
          </a:p>
        </p:txBody>
      </p:sp>
      <p:sp>
        <p:nvSpPr>
          <p:cNvPr id="18" name="左矢印 17"/>
          <p:cNvSpPr/>
          <p:nvPr/>
        </p:nvSpPr>
        <p:spPr>
          <a:xfrm>
            <a:off x="4286248" y="4071942"/>
            <a:ext cx="357190" cy="285752"/>
          </a:xfrm>
          <a:prstGeom prst="leftArrow">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600">
              <a:solidFill>
                <a:srgbClr val="FFFFFF"/>
              </a:solidFill>
            </a:endParaRPr>
          </a:p>
        </p:txBody>
      </p:sp>
      <p:sp>
        <p:nvSpPr>
          <p:cNvPr id="19" name="上矢印 18"/>
          <p:cNvSpPr/>
          <p:nvPr/>
        </p:nvSpPr>
        <p:spPr>
          <a:xfrm>
            <a:off x="3571868" y="3429000"/>
            <a:ext cx="214314" cy="571504"/>
          </a:xfrm>
          <a:prstGeom prst="upArrow">
            <a:avLst/>
          </a:prstGeom>
          <a:solidFill>
            <a:srgbClr val="000099"/>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600">
              <a:solidFill>
                <a:srgbClr val="FFFFFF"/>
              </a:solidFill>
            </a:endParaRPr>
          </a:p>
        </p:txBody>
      </p:sp>
      <p:sp>
        <p:nvSpPr>
          <p:cNvPr id="20" name="上矢印 19"/>
          <p:cNvSpPr/>
          <p:nvPr/>
        </p:nvSpPr>
        <p:spPr>
          <a:xfrm rot="16200000">
            <a:off x="4464843" y="2750522"/>
            <a:ext cx="214314" cy="571504"/>
          </a:xfrm>
          <a:prstGeom prst="upArrow">
            <a:avLst/>
          </a:prstGeom>
          <a:solidFill>
            <a:srgbClr val="000099"/>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600">
              <a:solidFill>
                <a:srgbClr val="FFFFFF"/>
              </a:solidFill>
            </a:endParaRPr>
          </a:p>
        </p:txBody>
      </p:sp>
      <p:cxnSp>
        <p:nvCxnSpPr>
          <p:cNvPr id="22" name="直線矢印コネクタ 21"/>
          <p:cNvCxnSpPr>
            <a:stCxn id="12" idx="3"/>
            <a:endCxn id="7" idx="1"/>
          </p:cNvCxnSpPr>
          <p:nvPr/>
        </p:nvCxnSpPr>
        <p:spPr>
          <a:xfrm>
            <a:off x="1785918" y="4150018"/>
            <a:ext cx="857256" cy="290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14" idx="3"/>
            <a:endCxn id="8" idx="1"/>
          </p:cNvCxnSpPr>
          <p:nvPr/>
        </p:nvCxnSpPr>
        <p:spPr>
          <a:xfrm>
            <a:off x="1928794" y="2864514"/>
            <a:ext cx="714380" cy="1005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10" idx="1"/>
            <a:endCxn id="6" idx="3"/>
          </p:cNvCxnSpPr>
          <p:nvPr/>
        </p:nvCxnSpPr>
        <p:spPr>
          <a:xfrm rot="10800000" flipV="1">
            <a:off x="6215074" y="3098211"/>
            <a:ext cx="785786" cy="9380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16" idx="3"/>
            <a:endCxn id="9" idx="1"/>
          </p:cNvCxnSpPr>
          <p:nvPr/>
        </p:nvCxnSpPr>
        <p:spPr>
          <a:xfrm>
            <a:off x="2214552" y="1864002"/>
            <a:ext cx="428628" cy="2433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上矢印 40"/>
          <p:cNvSpPr/>
          <p:nvPr/>
        </p:nvSpPr>
        <p:spPr>
          <a:xfrm>
            <a:off x="3571868" y="2214554"/>
            <a:ext cx="214314" cy="357190"/>
          </a:xfrm>
          <a:prstGeom prst="upArrow">
            <a:avLst/>
          </a:prstGeom>
          <a:solidFill>
            <a:srgbClr val="7030A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sz="16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角丸四角形 45"/>
          <p:cNvSpPr/>
          <p:nvPr/>
        </p:nvSpPr>
        <p:spPr>
          <a:xfrm>
            <a:off x="5003986" y="3460766"/>
            <a:ext cx="3529013" cy="2263775"/>
          </a:xfrm>
          <a:prstGeom prst="roundRect">
            <a:avLst>
              <a:gd name="adj" fmla="val 5329"/>
            </a:avLst>
          </a:prstGeom>
          <a:solidFill>
            <a:srgbClr val="FFCC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600" dirty="0">
              <a:solidFill>
                <a:srgbClr val="000000"/>
              </a:solidFill>
            </a:endParaRPr>
          </a:p>
        </p:txBody>
      </p:sp>
      <p:sp>
        <p:nvSpPr>
          <p:cNvPr id="45" name="角丸四角形 44"/>
          <p:cNvSpPr/>
          <p:nvPr/>
        </p:nvSpPr>
        <p:spPr>
          <a:xfrm>
            <a:off x="684227" y="3448072"/>
            <a:ext cx="3527425" cy="2263775"/>
          </a:xfrm>
          <a:prstGeom prst="roundRect">
            <a:avLst>
              <a:gd name="adj" fmla="val 5329"/>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dirty="0">
              <a:solidFill>
                <a:srgbClr val="000000"/>
              </a:solidFill>
            </a:endParaRPr>
          </a:p>
        </p:txBody>
      </p:sp>
      <p:sp>
        <p:nvSpPr>
          <p:cNvPr id="52227" name="Rectangle 2"/>
          <p:cNvSpPr>
            <a:spLocks noGrp="1" noChangeArrowheads="1"/>
          </p:cNvSpPr>
          <p:nvPr>
            <p:ph type="title"/>
          </p:nvPr>
        </p:nvSpPr>
        <p:spPr>
          <a:xfrm>
            <a:off x="574740" y="304819"/>
            <a:ext cx="8283575" cy="747713"/>
          </a:xfrm>
        </p:spPr>
        <p:txBody>
          <a:bodyPr/>
          <a:lstStyle/>
          <a:p>
            <a:pPr eaLnBrk="1" hangingPunct="1"/>
            <a:r>
              <a:rPr lang="en-US" altLang="ja-JP" sz="3200" smtClean="0"/>
              <a:t/>
            </a:r>
            <a:br>
              <a:rPr lang="en-US" altLang="ja-JP" sz="3200" smtClean="0"/>
            </a:br>
            <a:r>
              <a:rPr lang="ja-JP" altLang="en-US" sz="3200" smtClean="0"/>
              <a:t>一次判定ソフトの設計に用いられたデータ</a:t>
            </a:r>
          </a:p>
        </p:txBody>
      </p:sp>
      <p:sp>
        <p:nvSpPr>
          <p:cNvPr id="140" name="AutoShape 6"/>
          <p:cNvSpPr>
            <a:spLocks noChangeArrowheads="1"/>
          </p:cNvSpPr>
          <p:nvPr/>
        </p:nvSpPr>
        <p:spPr bwMode="auto">
          <a:xfrm>
            <a:off x="5003986" y="2873757"/>
            <a:ext cx="3529013" cy="474663"/>
          </a:xfrm>
          <a:prstGeom prst="roundRect">
            <a:avLst>
              <a:gd name="adj" fmla="val 22060"/>
            </a:avLst>
          </a:prstGeom>
          <a:solidFill>
            <a:schemeClr val="bg1"/>
          </a:solidFill>
          <a:ln w="28575" cap="sq" cmpd="sng">
            <a:solidFill>
              <a:srgbClr val="C00000"/>
            </a:solid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600" b="1" dirty="0">
                <a:solidFill>
                  <a:srgbClr val="C00000"/>
                </a:solidFill>
                <a:effectLst>
                  <a:outerShdw blurRad="38100" dist="38100" dir="2700000" algn="tl">
                    <a:srgbClr val="C0C0C0"/>
                  </a:outerShdw>
                </a:effectLst>
                <a:latin typeface="Verdana" pitchFamily="34" charset="0"/>
              </a:rPr>
              <a:t>介護の時間：「要介護認定等基準時間」</a:t>
            </a:r>
          </a:p>
        </p:txBody>
      </p:sp>
      <p:sp>
        <p:nvSpPr>
          <p:cNvPr id="42" name="AutoShape 6"/>
          <p:cNvSpPr>
            <a:spLocks noChangeArrowheads="1"/>
          </p:cNvSpPr>
          <p:nvPr/>
        </p:nvSpPr>
        <p:spPr bwMode="auto">
          <a:xfrm>
            <a:off x="684227" y="2844800"/>
            <a:ext cx="3527425" cy="503238"/>
          </a:xfrm>
          <a:prstGeom prst="roundRect">
            <a:avLst>
              <a:gd name="adj" fmla="val 22060"/>
            </a:avLst>
          </a:prstGeom>
          <a:solidFill>
            <a:schemeClr val="bg1"/>
          </a:solidFill>
          <a:ln w="28575" cap="sq" cmpd="sng">
            <a:solidFill>
              <a:srgbClr val="0000FF"/>
            </a:solid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600" b="1" dirty="0">
                <a:solidFill>
                  <a:srgbClr val="000099"/>
                </a:solidFill>
                <a:effectLst>
                  <a:outerShdw blurRad="38100" dist="38100" dir="2700000" algn="tl">
                    <a:srgbClr val="C0C0C0"/>
                  </a:outerShdw>
                </a:effectLst>
                <a:latin typeface="Verdana" pitchFamily="34" charset="0"/>
              </a:rPr>
              <a:t>心身の状態：「状態像」</a:t>
            </a:r>
          </a:p>
        </p:txBody>
      </p:sp>
      <p:sp>
        <p:nvSpPr>
          <p:cNvPr id="52230" name="テキスト ボックス 12"/>
          <p:cNvSpPr txBox="1">
            <a:spLocks noChangeArrowheads="1"/>
          </p:cNvSpPr>
          <p:nvPr/>
        </p:nvSpPr>
        <p:spPr bwMode="auto">
          <a:xfrm>
            <a:off x="5364163" y="3563939"/>
            <a:ext cx="2747868" cy="338554"/>
          </a:xfrm>
          <a:prstGeom prst="rect">
            <a:avLst/>
          </a:prstGeom>
          <a:noFill/>
          <a:ln w="9525">
            <a:noFill/>
            <a:miter lim="800000"/>
            <a:headEnd/>
            <a:tailEnd/>
          </a:ln>
        </p:spPr>
        <p:txBody>
          <a:bodyPr wrap="none">
            <a:spAutoFit/>
          </a:bodyPr>
          <a:lstStyle/>
          <a:p>
            <a:r>
              <a:rPr lang="ja-JP" altLang="en-US" sz="1600">
                <a:solidFill>
                  <a:srgbClr val="000000"/>
                </a:solidFill>
                <a:latin typeface="Verdana" pitchFamily="34" charset="0"/>
                <a:ea typeface="ＭＳ Ｐゴシック" charset="-128"/>
              </a:rPr>
              <a:t>～</a:t>
            </a:r>
            <a:r>
              <a:rPr lang="en-US" altLang="ja-JP" sz="1600">
                <a:solidFill>
                  <a:srgbClr val="000000"/>
                </a:solidFill>
                <a:latin typeface="Verdana" pitchFamily="34" charset="0"/>
                <a:ea typeface="ＭＳ Ｐゴシック" charset="-128"/>
              </a:rPr>
              <a:t>1</a:t>
            </a:r>
            <a:r>
              <a:rPr lang="ja-JP" altLang="en-US" sz="1600">
                <a:solidFill>
                  <a:srgbClr val="000000"/>
                </a:solidFill>
                <a:latin typeface="Verdana" pitchFamily="34" charset="0"/>
                <a:ea typeface="ＭＳ Ｐゴシック" charset="-128"/>
              </a:rPr>
              <a:t>分間タイムスタディ調査～</a:t>
            </a:r>
          </a:p>
        </p:txBody>
      </p:sp>
      <p:sp>
        <p:nvSpPr>
          <p:cNvPr id="52231" name="テキスト ボックス 13"/>
          <p:cNvSpPr txBox="1">
            <a:spLocks noChangeArrowheads="1"/>
          </p:cNvSpPr>
          <p:nvPr/>
        </p:nvSpPr>
        <p:spPr bwMode="auto">
          <a:xfrm>
            <a:off x="971554" y="3563939"/>
            <a:ext cx="2852063" cy="338554"/>
          </a:xfrm>
          <a:prstGeom prst="rect">
            <a:avLst/>
          </a:prstGeom>
          <a:noFill/>
          <a:ln w="9525">
            <a:noFill/>
            <a:miter lim="800000"/>
            <a:headEnd/>
            <a:tailEnd/>
          </a:ln>
        </p:spPr>
        <p:txBody>
          <a:bodyPr wrap="none">
            <a:spAutoFit/>
          </a:bodyPr>
          <a:lstStyle/>
          <a:p>
            <a:r>
              <a:rPr lang="ja-JP" altLang="en-US" sz="1600">
                <a:solidFill>
                  <a:srgbClr val="000000"/>
                </a:solidFill>
                <a:latin typeface="Verdana" pitchFamily="34" charset="0"/>
                <a:ea typeface="ＭＳ Ｐゴシック" charset="-128"/>
              </a:rPr>
              <a:t>～高齢者の心身の状態調査～</a:t>
            </a:r>
          </a:p>
        </p:txBody>
      </p:sp>
      <p:sp>
        <p:nvSpPr>
          <p:cNvPr id="52232" name="Rectangle 6"/>
          <p:cNvSpPr>
            <a:spLocks noChangeArrowheads="1"/>
          </p:cNvSpPr>
          <p:nvPr/>
        </p:nvSpPr>
        <p:spPr bwMode="auto">
          <a:xfrm>
            <a:off x="519113" y="1557338"/>
            <a:ext cx="8229600" cy="1079500"/>
          </a:xfrm>
          <a:prstGeom prst="rect">
            <a:avLst/>
          </a:prstGeom>
          <a:noFill/>
          <a:ln w="9525">
            <a:noFill/>
            <a:miter lim="800000"/>
            <a:headEnd/>
            <a:tailEnd/>
          </a:ln>
        </p:spPr>
        <p:txBody>
          <a:bodyPr/>
          <a:lstStyle/>
          <a:p>
            <a:pPr marL="469900" indent="-469900">
              <a:spcBef>
                <a:spcPct val="20000"/>
              </a:spcBef>
              <a:buClr>
                <a:srgbClr val="0066FF"/>
              </a:buClr>
              <a:buFont typeface="Wingdings" pitchFamily="2" charset="2"/>
              <a:buChar char="o"/>
            </a:pPr>
            <a:r>
              <a:rPr lang="ja-JP" altLang="en-US" sz="2000">
                <a:solidFill>
                  <a:srgbClr val="000000"/>
                </a:solidFill>
                <a:latin typeface="Verdana" pitchFamily="34" charset="0"/>
                <a:ea typeface="ＭＳ Ｐゴシック" charset="-128"/>
              </a:rPr>
              <a:t>平成</a:t>
            </a:r>
            <a:r>
              <a:rPr lang="en-US" altLang="ja-JP" sz="2000">
                <a:solidFill>
                  <a:srgbClr val="000000"/>
                </a:solidFill>
                <a:latin typeface="Verdana" pitchFamily="34" charset="0"/>
                <a:ea typeface="ＭＳ Ｐゴシック" charset="-128"/>
              </a:rPr>
              <a:t>21</a:t>
            </a:r>
            <a:r>
              <a:rPr lang="ja-JP" altLang="en-US" sz="2000">
                <a:solidFill>
                  <a:srgbClr val="000000"/>
                </a:solidFill>
                <a:latin typeface="Verdana" pitchFamily="34" charset="0"/>
                <a:ea typeface="ＭＳ Ｐゴシック" charset="-128"/>
              </a:rPr>
              <a:t>年度から使用されている要介護認定等基準時間の作成にあたっては、平成</a:t>
            </a:r>
            <a:r>
              <a:rPr lang="en-US" altLang="ja-JP" sz="2000">
                <a:solidFill>
                  <a:srgbClr val="000000"/>
                </a:solidFill>
                <a:latin typeface="Verdana" pitchFamily="34" charset="0"/>
                <a:ea typeface="ＭＳ Ｐゴシック" charset="-128"/>
              </a:rPr>
              <a:t>19</a:t>
            </a:r>
            <a:r>
              <a:rPr lang="ja-JP" altLang="en-US" sz="2000">
                <a:solidFill>
                  <a:srgbClr val="000000"/>
                </a:solidFill>
                <a:latin typeface="Verdana" pitchFamily="34" charset="0"/>
                <a:ea typeface="ＭＳ Ｐゴシック" charset="-128"/>
              </a:rPr>
              <a:t>年に特養・老健等の施設に入所している高齢者約</a:t>
            </a:r>
            <a:r>
              <a:rPr lang="en-US" altLang="ja-JP" sz="2000">
                <a:solidFill>
                  <a:srgbClr val="000000"/>
                </a:solidFill>
                <a:latin typeface="Verdana" pitchFamily="34" charset="0"/>
                <a:ea typeface="ＭＳ Ｐゴシック" charset="-128"/>
              </a:rPr>
              <a:t>3,500</a:t>
            </a:r>
            <a:r>
              <a:rPr lang="ja-JP" altLang="en-US" sz="2000">
                <a:solidFill>
                  <a:srgbClr val="000000"/>
                </a:solidFill>
                <a:latin typeface="Verdana" pitchFamily="34" charset="0"/>
                <a:ea typeface="ＭＳ Ｐゴシック" charset="-128"/>
              </a:rPr>
              <a:t>人を対象に調査を実施。</a:t>
            </a:r>
            <a:endParaRPr lang="en-US" altLang="ja-JP" sz="2000">
              <a:solidFill>
                <a:srgbClr val="000000"/>
              </a:solidFill>
              <a:latin typeface="Verdana" pitchFamily="34" charset="0"/>
              <a:ea typeface="ＭＳ Ｐゴシック" charset="-128"/>
            </a:endParaRPr>
          </a:p>
        </p:txBody>
      </p:sp>
      <p:sp>
        <p:nvSpPr>
          <p:cNvPr id="17" name="左右矢印 16"/>
          <p:cNvSpPr/>
          <p:nvPr/>
        </p:nvSpPr>
        <p:spPr>
          <a:xfrm>
            <a:off x="3851281" y="5293107"/>
            <a:ext cx="1441450" cy="576263"/>
          </a:xfrm>
          <a:prstGeom prst="lef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dirty="0">
              <a:solidFill>
                <a:srgbClr val="FFFFFF"/>
              </a:solidFill>
            </a:endParaRPr>
          </a:p>
        </p:txBody>
      </p:sp>
      <p:sp>
        <p:nvSpPr>
          <p:cNvPr id="52234" name="テキスト ボックス 17"/>
          <p:cNvSpPr txBox="1">
            <a:spLocks noChangeArrowheads="1"/>
          </p:cNvSpPr>
          <p:nvPr/>
        </p:nvSpPr>
        <p:spPr bwMode="auto">
          <a:xfrm>
            <a:off x="3603877" y="5869369"/>
            <a:ext cx="1936749" cy="584775"/>
          </a:xfrm>
          <a:prstGeom prst="rect">
            <a:avLst/>
          </a:prstGeom>
          <a:noFill/>
          <a:ln w="9525">
            <a:noFill/>
            <a:miter lim="800000"/>
            <a:headEnd/>
            <a:tailEnd/>
          </a:ln>
        </p:spPr>
        <p:txBody>
          <a:bodyPr wrap="none">
            <a:spAutoFit/>
          </a:bodyPr>
          <a:lstStyle/>
          <a:p>
            <a:pPr algn="ctr"/>
            <a:r>
              <a:rPr lang="ja-JP" altLang="en-US" sz="1600">
                <a:solidFill>
                  <a:srgbClr val="000000"/>
                </a:solidFill>
                <a:latin typeface="Verdana" pitchFamily="34" charset="0"/>
                <a:ea typeface="ＭＳ Ｐゴシック" charset="-128"/>
              </a:rPr>
              <a:t>「樹形モデル」による</a:t>
            </a:r>
            <a:endParaRPr lang="en-US" altLang="ja-JP" sz="1600">
              <a:solidFill>
                <a:srgbClr val="000000"/>
              </a:solidFill>
              <a:latin typeface="Verdana" pitchFamily="34" charset="0"/>
              <a:ea typeface="ＭＳ Ｐゴシック" charset="-128"/>
            </a:endParaRPr>
          </a:p>
          <a:p>
            <a:pPr algn="ctr"/>
            <a:r>
              <a:rPr lang="ja-JP" altLang="en-US" sz="1600">
                <a:solidFill>
                  <a:srgbClr val="000000"/>
                </a:solidFill>
                <a:latin typeface="Verdana" pitchFamily="34" charset="0"/>
                <a:ea typeface="ＭＳ Ｐゴシック" charset="-128"/>
              </a:rPr>
              <a:t>関係性の分析</a:t>
            </a:r>
          </a:p>
        </p:txBody>
      </p:sp>
      <p:sp>
        <p:nvSpPr>
          <p:cNvPr id="52235" name="テキスト ボックス 18"/>
          <p:cNvSpPr txBox="1">
            <a:spLocks noChangeArrowheads="1"/>
          </p:cNvSpPr>
          <p:nvPr/>
        </p:nvSpPr>
        <p:spPr bwMode="auto">
          <a:xfrm>
            <a:off x="5148297" y="3995755"/>
            <a:ext cx="3311525" cy="1600438"/>
          </a:xfrm>
          <a:prstGeom prst="rect">
            <a:avLst/>
          </a:prstGeom>
          <a:noFill/>
          <a:ln w="9525">
            <a:noFill/>
            <a:miter lim="800000"/>
            <a:headEnd/>
            <a:tailEnd/>
          </a:ln>
        </p:spPr>
        <p:txBody>
          <a:bodyPr>
            <a:spAutoFit/>
          </a:bodyPr>
          <a:lstStyle/>
          <a:p>
            <a:pPr marL="179388" indent="-179388">
              <a:buFontTx/>
              <a:buBlip>
                <a:blip r:embed="rId3"/>
              </a:buBlip>
            </a:pPr>
            <a:r>
              <a:rPr lang="ja-JP" altLang="en-US" sz="1400">
                <a:solidFill>
                  <a:srgbClr val="000000"/>
                </a:solidFill>
                <a:latin typeface="Verdana" pitchFamily="34" charset="0"/>
                <a:ea typeface="ＭＳ Ｐゴシック" charset="-128"/>
              </a:rPr>
              <a:t>調査対象の高齢者に対するサービスを</a:t>
            </a:r>
            <a:r>
              <a:rPr lang="en-US" altLang="ja-JP" sz="1400">
                <a:solidFill>
                  <a:srgbClr val="000000"/>
                </a:solidFill>
                <a:latin typeface="Verdana" pitchFamily="34" charset="0"/>
                <a:ea typeface="ＭＳ Ｐゴシック" charset="-128"/>
              </a:rPr>
              <a:t>48</a:t>
            </a:r>
            <a:r>
              <a:rPr lang="ja-JP" altLang="en-US" sz="1400">
                <a:solidFill>
                  <a:srgbClr val="000000"/>
                </a:solidFill>
                <a:latin typeface="Verdana" pitchFamily="34" charset="0"/>
                <a:ea typeface="ＭＳ Ｐゴシック" charset="-128"/>
              </a:rPr>
              <a:t>時間記録</a:t>
            </a:r>
            <a:endParaRPr lang="en-US" altLang="ja-JP" sz="1400">
              <a:solidFill>
                <a:srgbClr val="000000"/>
              </a:solidFill>
              <a:latin typeface="Verdana" pitchFamily="34" charset="0"/>
              <a:ea typeface="ＭＳ Ｐゴシック" charset="-128"/>
            </a:endParaRPr>
          </a:p>
          <a:p>
            <a:pPr marL="179388" indent="-179388"/>
            <a:endParaRPr lang="en-US" altLang="ja-JP" sz="1400">
              <a:solidFill>
                <a:srgbClr val="000000"/>
              </a:solidFill>
              <a:latin typeface="Verdana" pitchFamily="34" charset="0"/>
              <a:ea typeface="ＭＳ Ｐゴシック" charset="-128"/>
            </a:endParaRPr>
          </a:p>
          <a:p>
            <a:pPr marL="179388" indent="-179388">
              <a:buFontTx/>
              <a:buBlip>
                <a:blip r:embed="rId3"/>
              </a:buBlip>
            </a:pPr>
            <a:r>
              <a:rPr lang="ja-JP" altLang="en-US" sz="1400">
                <a:solidFill>
                  <a:srgbClr val="000000"/>
                </a:solidFill>
                <a:latin typeface="Verdana" pitchFamily="34" charset="0"/>
                <a:ea typeface="ＭＳ Ｐゴシック" charset="-128"/>
              </a:rPr>
              <a:t>調査対象高齢者にサービスを提供する職員全員に一人ずつ調査員がつき、職員が行うサービスの内容を</a:t>
            </a:r>
            <a:r>
              <a:rPr lang="en-US" altLang="ja-JP" sz="1400">
                <a:solidFill>
                  <a:srgbClr val="000000"/>
                </a:solidFill>
                <a:latin typeface="Verdana" pitchFamily="34" charset="0"/>
                <a:ea typeface="ＭＳ Ｐゴシック" charset="-128"/>
              </a:rPr>
              <a:t>1</a:t>
            </a:r>
            <a:r>
              <a:rPr lang="ja-JP" altLang="en-US" sz="1400">
                <a:solidFill>
                  <a:srgbClr val="000000"/>
                </a:solidFill>
                <a:latin typeface="Verdana" pitchFamily="34" charset="0"/>
                <a:ea typeface="ＭＳ Ｐゴシック" charset="-128"/>
              </a:rPr>
              <a:t>分毎に記録</a:t>
            </a:r>
            <a:endParaRPr lang="en-US" altLang="ja-JP" sz="1400">
              <a:solidFill>
                <a:srgbClr val="000000"/>
              </a:solidFill>
              <a:latin typeface="Verdana" pitchFamily="34" charset="0"/>
              <a:ea typeface="ＭＳ Ｐゴシック" charset="-128"/>
            </a:endParaRPr>
          </a:p>
        </p:txBody>
      </p:sp>
      <p:sp>
        <p:nvSpPr>
          <p:cNvPr id="52236" name="テキスト ボックス 19"/>
          <p:cNvSpPr txBox="1">
            <a:spLocks noChangeArrowheads="1"/>
          </p:cNvSpPr>
          <p:nvPr/>
        </p:nvSpPr>
        <p:spPr bwMode="auto">
          <a:xfrm>
            <a:off x="755673" y="4068763"/>
            <a:ext cx="3311525" cy="1384300"/>
          </a:xfrm>
          <a:prstGeom prst="rect">
            <a:avLst/>
          </a:prstGeom>
          <a:noFill/>
          <a:ln w="9525">
            <a:noFill/>
            <a:miter lim="800000"/>
            <a:headEnd/>
            <a:tailEnd/>
          </a:ln>
        </p:spPr>
        <p:txBody>
          <a:bodyPr>
            <a:spAutoFit/>
          </a:bodyPr>
          <a:lstStyle/>
          <a:p>
            <a:pPr marL="179388" indent="-179388">
              <a:buFontTx/>
              <a:buBlip>
                <a:blip r:embed="rId4"/>
              </a:buBlip>
            </a:pPr>
            <a:r>
              <a:rPr lang="ja-JP" altLang="en-US" sz="1400">
                <a:solidFill>
                  <a:srgbClr val="000000"/>
                </a:solidFill>
                <a:latin typeface="Verdana" pitchFamily="34" charset="0"/>
                <a:ea typeface="ＭＳ Ｐゴシック" charset="-128"/>
              </a:rPr>
              <a:t>調査対象高齢者全員に対し、要介護認定調査を基礎として作成した調査票による調査を実施</a:t>
            </a:r>
            <a:endParaRPr lang="en-US" altLang="ja-JP" sz="1400">
              <a:solidFill>
                <a:srgbClr val="000000"/>
              </a:solidFill>
              <a:latin typeface="Verdana" pitchFamily="34" charset="0"/>
              <a:ea typeface="ＭＳ Ｐゴシック" charset="-128"/>
            </a:endParaRPr>
          </a:p>
          <a:p>
            <a:pPr marL="179388" indent="-179388"/>
            <a:endParaRPr lang="en-US" altLang="ja-JP" sz="1400">
              <a:solidFill>
                <a:srgbClr val="000000"/>
              </a:solidFill>
              <a:latin typeface="Verdana" pitchFamily="34" charset="0"/>
              <a:ea typeface="ＭＳ Ｐゴシック" charset="-128"/>
            </a:endParaRPr>
          </a:p>
          <a:p>
            <a:pPr marL="179388" indent="-179388">
              <a:buFontTx/>
              <a:buBlip>
                <a:blip r:embed="rId4"/>
              </a:buBlip>
            </a:pPr>
            <a:r>
              <a:rPr lang="en-US" altLang="ja-JP" sz="1400">
                <a:solidFill>
                  <a:srgbClr val="000000"/>
                </a:solidFill>
                <a:latin typeface="Verdana" pitchFamily="34" charset="0"/>
                <a:ea typeface="ＭＳ Ｐゴシック" charset="-128"/>
              </a:rPr>
              <a:t>1</a:t>
            </a:r>
            <a:r>
              <a:rPr lang="ja-JP" altLang="en-US" sz="1400">
                <a:solidFill>
                  <a:srgbClr val="000000"/>
                </a:solidFill>
                <a:latin typeface="Verdana" pitchFamily="34" charset="0"/>
                <a:ea typeface="ＭＳ Ｐゴシック" charset="-128"/>
              </a:rPr>
              <a:t>分間タイムスタディ調査が行われていない日程で、各施設の職員が実施</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6858"/>
            <a:ext cx="9144000" cy="1569660"/>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要介護認定の仕組みと考え方</a:t>
            </a:r>
            <a:endParaRPr lang="en-US" altLang="ja-JP" sz="4800" dirty="0" smtClean="0">
              <a:solidFill>
                <a:srgbClr val="000000"/>
              </a:solidFill>
              <a:latin typeface="Calibri" pitchFamily="34" charset="0"/>
            </a:endParaRPr>
          </a:p>
          <a:p>
            <a:pPr algn="ctr"/>
            <a:r>
              <a:rPr lang="ja-JP" altLang="en-US" sz="4800" dirty="0" smtClean="0">
                <a:solidFill>
                  <a:srgbClr val="000000"/>
                </a:solidFill>
                <a:latin typeface="Calibri" pitchFamily="34" charset="0"/>
              </a:rPr>
              <a:t>（評価軸の考え方）</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353055-47E5-4B29-BE40-B448AB33681D}">
  <ds:schemaRefs>
    <ds:schemaRef ds:uri="http://schemas.openxmlformats.org/package/2006/metadata/core-properties"/>
    <ds:schemaRef ds:uri="http://purl.org/dc/dcmitype/"/>
    <ds:schemaRef ds:uri="fb02c745-2821-438e-a9f3-36f365a5b5fa"/>
    <ds:schemaRef ds:uri="8B97BE19-CDDD-400E-817A-CFDD13F7EC12"/>
    <ds:schemaRef ds:uri="http://schemas.microsoft.com/office/2006/documentManagement/types"/>
    <ds:schemaRef ds:uri="http://purl.org/dc/term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1F15606-52B2-4FB3-B405-C769CB966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5A8A2F6-DB66-4B18-90E2-B79D133B77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Origin</Template>
  <TotalTime>8274</TotalTime>
  <Words>2169</Words>
  <Application>Microsoft Office PowerPoint</Application>
  <PresentationFormat>画面に合わせる (4:3)</PresentationFormat>
  <Paragraphs>264</Paragraphs>
  <Slides>28</Slides>
  <Notes>28</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28</vt:i4>
      </vt:variant>
    </vt:vector>
  </HeadingPairs>
  <TitlesOfParts>
    <vt:vector size="39" baseType="lpstr">
      <vt:lpstr>Arial</vt:lpstr>
      <vt:lpstr>ＭＳ Ｐゴシック</vt:lpstr>
      <vt:lpstr>Verdana</vt:lpstr>
      <vt:lpstr>HGP創英角ｺﾞｼｯｸUB</vt:lpstr>
      <vt:lpstr>Times New Roman</vt:lpstr>
      <vt:lpstr>Calibri</vt:lpstr>
      <vt:lpstr>ＭＳ Ｐ明朝</vt:lpstr>
      <vt:lpstr>Wingdings</vt:lpstr>
      <vt:lpstr>5_Office テーマ</vt:lpstr>
      <vt:lpstr>Profile</vt:lpstr>
      <vt:lpstr>1_Profile</vt:lpstr>
      <vt:lpstr>PowerPoint プレゼンテーション</vt:lpstr>
      <vt:lpstr> 要介護度は、「要介護認定等基準時間」で決まる</vt:lpstr>
      <vt:lpstr> 要介護認定とは。</vt:lpstr>
      <vt:lpstr>なぜ「心身の重篤さ」≠「介護の手間」なのか</vt:lpstr>
      <vt:lpstr> 「介護の時間」をどのように測るか？</vt:lpstr>
      <vt:lpstr> 一次判定ソフト 　＝「心身の状態」から「介護の時間」を推計</vt:lpstr>
      <vt:lpstr>介護認定審査会資料</vt:lpstr>
      <vt:lpstr> 一次判定ソフトの設計に用いられたデータ</vt:lpstr>
      <vt:lpstr>PowerPoint プレゼンテーション</vt:lpstr>
      <vt:lpstr> なぜ認定調査は難しく感じられるのか？</vt:lpstr>
      <vt:lpstr> 認定調査の基本原則や目的を理解する</vt:lpstr>
      <vt:lpstr>3つの評価軸の特徴</vt:lpstr>
      <vt:lpstr>PowerPoint プレゼンテーション</vt:lpstr>
      <vt:lpstr>能力の項目の特徴</vt:lpstr>
      <vt:lpstr>調査の基本的な方法</vt:lpstr>
      <vt:lpstr>特記事項の役割（審査会での活用）</vt:lpstr>
      <vt:lpstr>日頃の状況の把握</vt:lpstr>
      <vt:lpstr>PowerPoint プレゼンテーション</vt:lpstr>
      <vt:lpstr>介助の方法の項目の特徴</vt:lpstr>
      <vt:lpstr>調査の基本的な方法</vt:lpstr>
      <vt:lpstr>調査の基本的な方法</vt:lpstr>
      <vt:lpstr>「実際の介助の方法」が不適切な場合</vt:lpstr>
      <vt:lpstr>「実際の介助の方法」が不適切な場合のポイント</vt:lpstr>
      <vt:lpstr>特記事項の役割（審査会での活用）</vt:lpstr>
      <vt:lpstr>PowerPoint プレゼンテーション</vt:lpstr>
      <vt:lpstr>有無の項目の特徴</vt:lpstr>
      <vt:lpstr>調査の基本的な方法</vt:lpstr>
      <vt:lpstr>特別な医療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平成22年度　要介護認定適正化事業研修会 業務分析データの読み方と 要介護認定業務の適正化</dc:title>
  <dc:creator>堀 裕行(hori-hiroyuki)</dc:creator>
  <cp:lastModifiedBy>厚生労働省ネットワークシステム</cp:lastModifiedBy>
  <cp:revision>552</cp:revision>
  <cp:lastPrinted>2013-05-28T07:56:05Z</cp:lastPrinted>
  <dcterms:created xsi:type="dcterms:W3CDTF">2010-10-16T08:07:39Z</dcterms:created>
  <dcterms:modified xsi:type="dcterms:W3CDTF">2014-06-03T10:24:49Z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0x0101002DA299AC048A4B8EA9C1D19079C1A32200E51782DD9E454B418BFB6267553A9CD4</vt:lpwstr>
  </property>
</Properties>
</file>