
<file path=[Content_Types].xml><?xml version="1.0" encoding="utf-8"?>
<Types xmlns="http://schemas.openxmlformats.org/package/2006/content-types">
  <Default Extension="wmf" ContentType="image/x-wmf"/>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99" r:id="rId4"/>
    <p:sldMasterId id="2147484151" r:id="rId5"/>
    <p:sldMasterId id="2147484165" r:id="rId6"/>
  </p:sldMasterIdLst>
  <p:notesMasterIdLst>
    <p:notesMasterId r:id="rId29"/>
  </p:notesMasterIdLst>
  <p:handoutMasterIdLst>
    <p:handoutMasterId r:id="rId30"/>
  </p:handoutMasterIdLst>
  <p:sldIdLst>
    <p:sldId id="591" r:id="rId7"/>
    <p:sldId id="667" r:id="rId8"/>
    <p:sldId id="671" r:id="rId9"/>
    <p:sldId id="683" r:id="rId10"/>
    <p:sldId id="672" r:id="rId11"/>
    <p:sldId id="668" r:id="rId12"/>
    <p:sldId id="669" r:id="rId13"/>
    <p:sldId id="684" r:id="rId14"/>
    <p:sldId id="675" r:id="rId15"/>
    <p:sldId id="679" r:id="rId16"/>
    <p:sldId id="674" r:id="rId17"/>
    <p:sldId id="676" r:id="rId18"/>
    <p:sldId id="677" r:id="rId19"/>
    <p:sldId id="678" r:id="rId20"/>
    <p:sldId id="670" r:id="rId21"/>
    <p:sldId id="680" r:id="rId22"/>
    <p:sldId id="681" r:id="rId23"/>
    <p:sldId id="682" r:id="rId24"/>
    <p:sldId id="685" r:id="rId25"/>
    <p:sldId id="686" r:id="rId26"/>
    <p:sldId id="687" r:id="rId27"/>
    <p:sldId id="688" r:id="rId28"/>
  </p:sldIdLst>
  <p:sldSz cx="9144000" cy="6858000" type="screen4x3"/>
  <p:notesSz cx="6807200" cy="9939338"/>
  <p:embeddedFontLst>
    <p:embeddedFont>
      <p:font typeface="Verdana" panose="020B0604030504040204" pitchFamily="34" charset="0"/>
      <p:regular r:id="rId31"/>
      <p:bold r:id="rId32"/>
      <p:italic r:id="rId33"/>
      <p:boldItalic r:id="rId34"/>
    </p:embeddedFont>
    <p:embeddedFont>
      <p:font typeface="Century" panose="02040604050505020304" pitchFamily="18" charset="0"/>
      <p:regular r:id="rId35"/>
    </p:embeddedFont>
    <p:embeddedFont>
      <p:font typeface="HGP創英角ｺﾞｼｯｸUB" panose="020B0900000000000000" pitchFamily="50" charset="-128"/>
      <p:regular r:id="rId36"/>
    </p:embeddedFont>
    <p:embeddedFont>
      <p:font typeface="Calibri" panose="020F0502020204030204" pitchFamily="34" charset="0"/>
      <p:regular r:id="rId37"/>
      <p:bold r:id="rId38"/>
      <p:italic r:id="rId39"/>
      <p:boldItalic r:id="rId40"/>
    </p:embeddedFont>
    <p:embeddedFont>
      <p:font typeface="HG丸ｺﾞｼｯｸM-PRO" panose="020F0600000000000000" pitchFamily="50" charset="-128"/>
      <p:regular r:id="rId41"/>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457" autoAdjust="0"/>
  </p:normalViewPr>
  <p:slideViewPr>
    <p:cSldViewPr snapToGrid="0">
      <p:cViewPr>
        <p:scale>
          <a:sx n="80" d="100"/>
          <a:sy n="80"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510F6ED-0357-4651-AC46-974D861E0C9E}" type="datetime1">
              <a:rPr lang="ja-JP" altLang="en-US" smtClean="0">
                <a:solidFill>
                  <a:srgbClr val="000000"/>
                </a:solidFill>
              </a:rPr>
              <a:pPr>
                <a:defRPr/>
              </a:pPr>
              <a:t>2014/6/3</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08B4C2B-1E02-4FF0-A760-0E5B6A255805}"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D543E9AC-D013-43D0-A7CB-AE7119C6F862}"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47FC40A-B9AD-4074-B6BE-179930B75C50}"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20808456-6DA2-4BB0-AFEF-F833F8499A4A}" type="datetime1">
              <a:rPr lang="ja-JP" altLang="en-US" smtClean="0">
                <a:solidFill>
                  <a:srgbClr val="000000"/>
                </a:solidFill>
              </a:rPr>
              <a:pPr>
                <a:defRPr/>
              </a:pPr>
              <a:t>2014/6/3</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CAED9A82-B414-431A-895A-1C6A6759FAC6}" type="datetime1">
              <a:rPr lang="ja-JP" altLang="en-US" smtClean="0">
                <a:solidFill>
                  <a:srgbClr val="000000"/>
                </a:solidFill>
              </a:rPr>
              <a:pPr>
                <a:defRPr/>
              </a:pPr>
              <a:t>2014/6/3</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F67FD02-45E0-4D18-8968-3D22A451CBC8}" type="datetime1">
              <a:rPr lang="ja-JP" altLang="en-US" smtClean="0">
                <a:solidFill>
                  <a:srgbClr val="000000"/>
                </a:solidFill>
              </a:rPr>
              <a:pPr>
                <a:defRPr/>
              </a:pPr>
              <a:t>2014/6/3</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D74036D-BB42-4272-9375-FC4C0BF5AD5B}"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650C2DF8-2E9C-4229-B07C-2DDFFC09324D}"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80BABBD2-EB38-4F2B-871E-57F6673434F6}"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065ECE6-A3EE-46E0-BFA8-0D35F89FDA14}"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0413712-747F-43BB-8BE1-770F5ACE5080}"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516D3225-875A-45B5-938E-3EDCA79A5577}" type="datetime1">
              <a:rPr lang="ja-JP" altLang="en-US" smtClean="0">
                <a:solidFill>
                  <a:srgbClr val="000000"/>
                </a:solidFill>
              </a:rPr>
              <a:pPr>
                <a:defRPr/>
              </a:pPr>
              <a:t>2014/6/3</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pPr>
                <a:defRPr/>
              </a:pPr>
              <a:t>2014/6/3</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a:t>
            </a:fld>
            <a:endParaRPr lang="en-US" altLang="ja-JP">
              <a:solidFill>
                <a:srgbClr val="000000"/>
              </a:solidFill>
              <a:latin typeface="Verdana" pitchFamily="34" charset="0"/>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pPr>
                <a:defRPr/>
              </a:pPr>
              <a:t>2014/6/3</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pPr>
                <a:defRPr/>
              </a:pPr>
              <a:t>2014/6/3</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pPr>
                <a:defRPr/>
              </a:pPr>
              <a:t>2014/6/3</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pPr>
                <a:defRPr/>
              </a:pPr>
              <a:t>2014/6/3</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2014/6/3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2014/6/3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2014/6/3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2014/6/3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2014/6/3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2014/6/3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2014/6/3</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D7134303-74B6-4B4A-A3AA-2A88F8DA4982}" type="datetime1">
              <a:rPr lang="ja-JP" altLang="en-US" smtClean="0">
                <a:solidFill>
                  <a:srgbClr val="000000"/>
                </a:solidFill>
                <a:latin typeface="Verdana" pitchFamily="34" charset="0"/>
              </a:rPr>
              <a:pPr>
                <a:defRPr/>
              </a:pPr>
              <a:t>2014/6/3</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latin typeface="Verdana" pitchFamily="34" charset="0"/>
              </a:rPr>
              <a:pPr>
                <a:defRPr/>
              </a:pPr>
              <a:t>2014/6/3</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2554545"/>
          </a:xfrm>
          <a:prstGeom prst="rect">
            <a:avLst/>
          </a:prstGeom>
          <a:noFill/>
          <a:ln w="9525">
            <a:noFill/>
            <a:miter lim="800000"/>
            <a:headEnd/>
            <a:tailEnd/>
          </a:ln>
        </p:spPr>
        <p:txBody>
          <a:bodyPr>
            <a:spAutoFit/>
          </a:bodyPr>
          <a:lstStyle/>
          <a:p>
            <a:pPr algn="ctr"/>
            <a:r>
              <a:rPr lang="ja-JP" altLang="en-US" sz="4000" dirty="0">
                <a:solidFill>
                  <a:srgbClr val="000000"/>
                </a:solidFill>
                <a:latin typeface="Calibri" pitchFamily="34" charset="0"/>
              </a:rPr>
              <a:t>４</a:t>
            </a:r>
            <a:r>
              <a:rPr lang="ja-JP" altLang="en-US" sz="4000" dirty="0" smtClean="0">
                <a:solidFill>
                  <a:srgbClr val="000000"/>
                </a:solidFill>
                <a:latin typeface="Calibri" pitchFamily="34" charset="0"/>
              </a:rPr>
              <a:t>．平成２５年度</a:t>
            </a:r>
            <a:r>
              <a:rPr lang="ja-JP" altLang="en-US" sz="4000" dirty="0" smtClean="0">
                <a:solidFill>
                  <a:srgbClr val="000000"/>
                </a:solidFill>
                <a:latin typeface="Calibri" pitchFamily="34" charset="0"/>
              </a:rPr>
              <a:t>要介護認定適正化事業</a:t>
            </a:r>
            <a:r>
              <a:rPr lang="ja-JP" altLang="en-US" sz="4000" dirty="0" smtClean="0">
                <a:solidFill>
                  <a:srgbClr val="000000"/>
                </a:solidFill>
                <a:latin typeface="Calibri" pitchFamily="34" charset="0"/>
              </a:rPr>
              <a:t>報告及び平成２６年度の</a:t>
            </a:r>
            <a:r>
              <a:rPr lang="ja-JP" altLang="en-US" sz="4000" dirty="0" smtClean="0">
                <a:solidFill>
                  <a:srgbClr val="000000"/>
                </a:solidFill>
                <a:latin typeface="Calibri" pitchFamily="34" charset="0"/>
              </a:rPr>
              <a:t>取組について</a:t>
            </a:r>
            <a:endParaRPr lang="en-US" altLang="ja-JP" sz="4000" dirty="0" smtClean="0">
              <a:solidFill>
                <a:srgbClr val="000000"/>
              </a:solidFill>
              <a:latin typeface="Calibri" pitchFamily="34" charset="0"/>
            </a:endParaRPr>
          </a:p>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【4-1</a:t>
            </a:r>
            <a:r>
              <a:rPr lang="ja-JP" altLang="en-US" sz="4000" dirty="0" smtClean="0">
                <a:solidFill>
                  <a:srgbClr val="000000"/>
                </a:solidFill>
                <a:latin typeface="Calibri" pitchFamily="34" charset="0"/>
              </a:rPr>
              <a:t>：事業の全体像</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認定調査員向け能力向上研修会の狙いと効果</a:t>
            </a:r>
            <a:endParaRPr lang="ja-JP" altLang="en-US" sz="3200" dirty="0" smtClean="0"/>
          </a:p>
        </p:txBody>
      </p:sp>
      <p:sp>
        <p:nvSpPr>
          <p:cNvPr id="4" name="Rectangle 3"/>
          <p:cNvSpPr>
            <a:spLocks noChangeArrowheads="1"/>
          </p:cNvSpPr>
          <p:nvPr/>
        </p:nvSpPr>
        <p:spPr bwMode="auto">
          <a:xfrm>
            <a:off x="269875" y="1284363"/>
            <a:ext cx="8585200" cy="1587500"/>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dirty="0">
                <a:latin typeface="ＭＳ Ｐゴシック" charset="-128"/>
              </a:rPr>
              <a:t>・受講者が地域で指導的立場を担うためには、</a:t>
            </a:r>
            <a:r>
              <a:rPr lang="ja-JP" altLang="en-US" u="sng" dirty="0">
                <a:latin typeface="ＭＳ Ｐゴシック" charset="-128"/>
              </a:rPr>
              <a:t>認定調査のみでなく、一次判定ソフトや認定審査会を含めた、要介護認定全体の仕組みの理解が必要</a:t>
            </a:r>
            <a:r>
              <a:rPr lang="ja-JP" altLang="en-US" dirty="0">
                <a:latin typeface="ＭＳ Ｐゴシック" charset="-128"/>
              </a:rPr>
              <a:t>である</a:t>
            </a:r>
            <a:endParaRPr lang="en-US" altLang="ja-JP" dirty="0">
              <a:latin typeface="ＭＳ Ｐゴシック" charset="-128"/>
            </a:endParaRPr>
          </a:p>
          <a:p>
            <a:pPr marL="92075" indent="-92075">
              <a:spcBef>
                <a:spcPct val="20000"/>
              </a:spcBef>
              <a:buClr>
                <a:srgbClr val="5A5A5A"/>
              </a:buClr>
            </a:pPr>
            <a:r>
              <a:rPr lang="ja-JP" altLang="en-US" dirty="0">
                <a:latin typeface="ＭＳ Ｐゴシック" charset="-128"/>
              </a:rPr>
              <a:t>・市区町村職員については、審査会事務局等を担当する「事務系」と専従調査員等の「技術系」で異なる弱点を抱えているが、要介護認定全体の仕組みを理解することで、管理側・現場側それぞれの弱点を克服することが期待できる</a:t>
            </a:r>
            <a:endParaRPr lang="ja-JP" altLang="en-US" b="1" dirty="0">
              <a:solidFill>
                <a:srgbClr val="FF0000"/>
              </a:solidFill>
              <a:latin typeface="ＭＳ Ｐゴシック" charset="-128"/>
            </a:endParaRPr>
          </a:p>
        </p:txBody>
      </p:sp>
      <p:graphicFrame>
        <p:nvGraphicFramePr>
          <p:cNvPr id="6" name="表 5"/>
          <p:cNvGraphicFramePr>
            <a:graphicFrameLocks noGrp="1"/>
          </p:cNvGraphicFramePr>
          <p:nvPr/>
        </p:nvGraphicFramePr>
        <p:xfrm>
          <a:off x="298450" y="3084604"/>
          <a:ext cx="8547415" cy="3393441"/>
        </p:xfrm>
        <a:graphic>
          <a:graphicData uri="http://schemas.openxmlformats.org/drawingml/2006/table">
            <a:tbl>
              <a:tblPr firstRow="1" bandRow="1">
                <a:tableStyleId>{21E4AEA4-8DFA-4A89-87EB-49C32662AFE0}</a:tableStyleId>
              </a:tblPr>
              <a:tblGrid>
                <a:gridCol w="2538730"/>
                <a:gridCol w="6008685"/>
              </a:tblGrid>
              <a:tr h="0">
                <a:tc>
                  <a:txBody>
                    <a:bodyPr/>
                    <a:lstStyle/>
                    <a:p>
                      <a:pPr algn="ctr"/>
                      <a:r>
                        <a:rPr kumimoji="1" lang="ja-JP" altLang="en-US" sz="1800" dirty="0" smtClean="0"/>
                        <a:t>受講者の種類</a:t>
                      </a:r>
                      <a:endParaRPr kumimoji="1" lang="ja-JP" altLang="en-US" sz="1800" dirty="0"/>
                    </a:p>
                  </a:txBody>
                  <a:tcPr/>
                </a:tc>
                <a:tc>
                  <a:txBody>
                    <a:bodyPr/>
                    <a:lstStyle/>
                    <a:p>
                      <a:pPr algn="ctr"/>
                      <a:r>
                        <a:rPr kumimoji="1" lang="ja-JP" altLang="en-US" sz="1800" dirty="0" smtClean="0"/>
                        <a:t>研修会参加により期待される効果</a:t>
                      </a:r>
                      <a:endParaRPr kumimoji="1" lang="ja-JP" altLang="en-US" sz="1800" dirty="0"/>
                    </a:p>
                  </a:txBody>
                  <a:tcPr/>
                </a:tc>
              </a:tr>
              <a:tr h="1009227">
                <a:tc>
                  <a:txBody>
                    <a:bodyPr/>
                    <a:lstStyle/>
                    <a:p>
                      <a:r>
                        <a:rPr kumimoji="1" lang="ja-JP" altLang="en-US" sz="1800" dirty="0" smtClean="0"/>
                        <a:t>都道府県職員</a:t>
                      </a:r>
                      <a:endParaRPr kumimoji="1" lang="ja-JP" altLang="en-US" sz="1800" dirty="0"/>
                    </a:p>
                  </a:txBody>
                  <a:tcPr anchor="ctr"/>
                </a:tc>
                <a:tc>
                  <a:txBody>
                    <a:bodyPr/>
                    <a:lstStyle/>
                    <a:p>
                      <a:r>
                        <a:rPr kumimoji="1" lang="ja-JP" altLang="en-US" sz="1800" dirty="0" smtClean="0"/>
                        <a:t>市区町村に対する指導のポイントを理解するとともに、研修のテーマや講師となりうる人材を発見できる</a:t>
                      </a:r>
                      <a:endParaRPr kumimoji="1" lang="ja-JP" altLang="en-US" sz="1800" dirty="0"/>
                    </a:p>
                  </a:txBody>
                  <a:tcPr anchor="ctr"/>
                </a:tc>
              </a:tr>
              <a:tr h="1009227">
                <a:tc>
                  <a:txBody>
                    <a:bodyPr/>
                    <a:lstStyle/>
                    <a:p>
                      <a:r>
                        <a:rPr kumimoji="1" lang="ja-JP" altLang="en-US" sz="1800" dirty="0" smtClean="0"/>
                        <a:t>事務系市区町村職員</a:t>
                      </a:r>
                      <a:endParaRPr kumimoji="1" lang="en-US" altLang="ja-JP" sz="1800" dirty="0" smtClean="0"/>
                    </a:p>
                    <a:p>
                      <a:r>
                        <a:rPr kumimoji="1" lang="en-US" altLang="ja-JP" sz="1800" dirty="0" smtClean="0"/>
                        <a:t>(</a:t>
                      </a:r>
                      <a:r>
                        <a:rPr kumimoji="1" lang="ja-JP" altLang="en-US" sz="1800" dirty="0" smtClean="0"/>
                        <a:t>審査会事務局等</a:t>
                      </a:r>
                      <a:r>
                        <a:rPr kumimoji="1" lang="en-US" altLang="ja-JP" sz="1800" dirty="0" smtClean="0"/>
                        <a:t>)</a:t>
                      </a:r>
                      <a:endParaRPr kumimoji="1" lang="ja-JP" altLang="en-US" sz="1800" dirty="0"/>
                    </a:p>
                  </a:txBody>
                  <a:tcPr anchor="ctr"/>
                </a:tc>
                <a:tc>
                  <a:txBody>
                    <a:bodyPr/>
                    <a:lstStyle/>
                    <a:p>
                      <a:r>
                        <a:rPr kumimoji="1" lang="ja-JP" altLang="en-US" sz="1800" dirty="0" smtClean="0"/>
                        <a:t>管理側として、認定調査の課題抽出方法を学ぶことができる。また、弱点である認定調査の技術面の習得ができる</a:t>
                      </a:r>
                      <a:endParaRPr kumimoji="1" lang="ja-JP" altLang="en-US" sz="1800" dirty="0"/>
                    </a:p>
                  </a:txBody>
                  <a:tcPr anchor="ctr"/>
                </a:tc>
              </a:tr>
              <a:tr h="1009227">
                <a:tc>
                  <a:txBody>
                    <a:bodyPr/>
                    <a:lstStyle/>
                    <a:p>
                      <a:r>
                        <a:rPr kumimoji="1" lang="ja-JP" altLang="en-US" sz="1800" dirty="0" smtClean="0"/>
                        <a:t>技術系市区町村職員</a:t>
                      </a:r>
                      <a:endParaRPr kumimoji="1" lang="en-US" altLang="ja-JP" sz="1800" dirty="0" smtClean="0"/>
                    </a:p>
                    <a:p>
                      <a:r>
                        <a:rPr kumimoji="1" lang="ja-JP" altLang="en-US" sz="1800" dirty="0" smtClean="0"/>
                        <a:t>（専従調査員等）、指導的立場の認定調査員</a:t>
                      </a:r>
                      <a:endParaRPr kumimoji="1" lang="ja-JP" altLang="en-US" sz="1800" dirty="0"/>
                    </a:p>
                  </a:txBody>
                  <a:tcPr anchor="ctr"/>
                </a:tc>
                <a:tc>
                  <a:txBody>
                    <a:bodyPr/>
                    <a:lstStyle/>
                    <a:p>
                      <a:r>
                        <a:rPr kumimoji="1" lang="ja-JP" altLang="en-US" sz="1800" dirty="0" smtClean="0"/>
                        <a:t>現場側として、技術面の向上が図られる。また、弱点である管理側の視点を身につけることで、要介護認定全体の仕組みをふまえた調査の改善ポイントを知ることができる</a:t>
                      </a:r>
                      <a:endParaRPr kumimoji="1" lang="ja-JP" altLang="en-US" sz="1800" dirty="0"/>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25</a:t>
            </a:r>
            <a:r>
              <a:rPr lang="ja-JP" altLang="en-US" dirty="0" smtClean="0"/>
              <a:t>年度の開催実績</a:t>
            </a:r>
          </a:p>
        </p:txBody>
      </p:sp>
      <p:graphicFrame>
        <p:nvGraphicFramePr>
          <p:cNvPr id="4" name="表 3"/>
          <p:cNvGraphicFramePr>
            <a:graphicFrameLocks noGrp="1"/>
          </p:cNvGraphicFramePr>
          <p:nvPr/>
        </p:nvGraphicFramePr>
        <p:xfrm>
          <a:off x="1331246" y="1531921"/>
          <a:ext cx="6613355" cy="4667005"/>
        </p:xfrm>
        <a:graphic>
          <a:graphicData uri="http://schemas.openxmlformats.org/drawingml/2006/table">
            <a:tbl>
              <a:tblPr/>
              <a:tblGrid>
                <a:gridCol w="2066734"/>
                <a:gridCol w="2917118"/>
                <a:gridCol w="1629503"/>
              </a:tblGrid>
              <a:tr h="287589">
                <a:tc>
                  <a:txBody>
                    <a:bodyPr/>
                    <a:lstStyle/>
                    <a:p>
                      <a:pPr algn="ctr">
                        <a:spcAft>
                          <a:spcPts val="0"/>
                        </a:spcAft>
                      </a:pPr>
                      <a:r>
                        <a:rPr lang="ja-JP" sz="1600" kern="100" dirty="0">
                          <a:latin typeface="+mn-ea"/>
                          <a:ea typeface="+mn-ea"/>
                          <a:cs typeface="Times New Roman"/>
                        </a:rPr>
                        <a:t>開催地</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600" kern="100">
                          <a:latin typeface="+mn-ea"/>
                          <a:ea typeface="+mn-ea"/>
                          <a:cs typeface="Times New Roman"/>
                        </a:rPr>
                        <a:t>開催日時</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600" kern="100">
                          <a:latin typeface="+mn-ea"/>
                          <a:ea typeface="+mn-ea"/>
                          <a:cs typeface="Times New Roman"/>
                        </a:rPr>
                        <a:t>受講者数</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38656">
                <a:tc>
                  <a:txBody>
                    <a:bodyPr/>
                    <a:lstStyle/>
                    <a:p>
                      <a:pPr algn="ctr">
                        <a:spcAft>
                          <a:spcPts val="0"/>
                        </a:spcAft>
                      </a:pPr>
                      <a:r>
                        <a:rPr lang="ja-JP" sz="1600" kern="100" dirty="0">
                          <a:latin typeface="+mn-ea"/>
                          <a:ea typeface="+mn-ea"/>
                          <a:cs typeface="Times New Roman"/>
                        </a:rPr>
                        <a:t>仙台会場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7</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17</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18</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42</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56">
                <a:tc>
                  <a:txBody>
                    <a:bodyPr/>
                    <a:lstStyle/>
                    <a:p>
                      <a:pPr algn="ctr">
                        <a:spcAft>
                          <a:spcPts val="0"/>
                        </a:spcAft>
                      </a:pPr>
                      <a:r>
                        <a:rPr lang="ja-JP" sz="1600" kern="100" dirty="0">
                          <a:latin typeface="+mn-ea"/>
                          <a:ea typeface="+mn-ea"/>
                          <a:cs typeface="Times New Roman"/>
                        </a:rPr>
                        <a:t>東京会場①</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7</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30</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31</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49</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dirty="0">
                          <a:latin typeface="+mn-ea"/>
                          <a:ea typeface="+mn-ea"/>
                          <a:cs typeface="Times New Roman"/>
                        </a:rPr>
                        <a:t>横浜会場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8</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5</a:t>
                      </a:r>
                      <a:r>
                        <a:rPr lang="ja-JP" sz="1600" kern="1200" dirty="0">
                          <a:solidFill>
                            <a:srgbClr val="000000"/>
                          </a:solidFill>
                          <a:latin typeface="+mn-ea"/>
                          <a:ea typeface="+mn-ea"/>
                          <a:cs typeface="Arial"/>
                        </a:rPr>
                        <a:t>日（月）～</a:t>
                      </a:r>
                      <a:r>
                        <a:rPr lang="en-US" sz="1600" kern="1200" dirty="0">
                          <a:solidFill>
                            <a:srgbClr val="000000"/>
                          </a:solidFill>
                          <a:latin typeface="+mn-ea"/>
                          <a:ea typeface="+mn-ea"/>
                          <a:cs typeface="Arial"/>
                        </a:rPr>
                        <a:t>6</a:t>
                      </a:r>
                      <a:r>
                        <a:rPr lang="ja-JP" sz="1600" kern="1200" dirty="0">
                          <a:solidFill>
                            <a:srgbClr val="000000"/>
                          </a:solidFill>
                          <a:latin typeface="+mn-ea"/>
                          <a:ea typeface="+mn-ea"/>
                          <a:cs typeface="Arial"/>
                        </a:rPr>
                        <a:t>日（火）</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36</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56">
                <a:tc>
                  <a:txBody>
                    <a:bodyPr/>
                    <a:lstStyle/>
                    <a:p>
                      <a:pPr algn="ctr">
                        <a:spcAft>
                          <a:spcPts val="0"/>
                        </a:spcAft>
                      </a:pPr>
                      <a:r>
                        <a:rPr lang="ja-JP" sz="1600" kern="100">
                          <a:latin typeface="+mn-ea"/>
                          <a:ea typeface="+mn-ea"/>
                          <a:cs typeface="Times New Roman"/>
                        </a:rPr>
                        <a:t>名古屋会場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8</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21</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22</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60</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松山会場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3</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4</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28</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広島会場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11</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12</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43</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福岡会場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25</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26</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46</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大阪会場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3</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53</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89">
                <a:tc>
                  <a:txBody>
                    <a:bodyPr/>
                    <a:lstStyle/>
                    <a:p>
                      <a:pPr algn="ctr">
                        <a:spcAft>
                          <a:spcPts val="0"/>
                        </a:spcAft>
                      </a:pPr>
                      <a:r>
                        <a:rPr lang="ja-JP" sz="1600" kern="100">
                          <a:latin typeface="+mn-ea"/>
                          <a:ea typeface="+mn-ea"/>
                          <a:cs typeface="Times New Roman"/>
                        </a:rPr>
                        <a:t>東京会場②</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8</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39</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札幌会場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16</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17</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38</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金沢会場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29</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30</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22</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埼玉会場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11</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6</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7</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35</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89">
                <a:tc>
                  <a:txBody>
                    <a:bodyPr/>
                    <a:lstStyle/>
                    <a:p>
                      <a:pPr algn="ctr">
                        <a:spcAft>
                          <a:spcPts val="0"/>
                        </a:spcAft>
                      </a:pPr>
                      <a:r>
                        <a:rPr lang="ja-JP" sz="1600" kern="100">
                          <a:latin typeface="+mn-ea"/>
                          <a:ea typeface="+mn-ea"/>
                          <a:cs typeface="Times New Roman"/>
                        </a:rPr>
                        <a:t>鹿児島会場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11</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20</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21</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34</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京都会場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12</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3</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4</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47</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78827">
                <a:tc gridSpan="2">
                  <a:txBody>
                    <a:bodyPr/>
                    <a:lstStyle/>
                    <a:p>
                      <a:pPr algn="r">
                        <a:spcAft>
                          <a:spcPts val="0"/>
                        </a:spcAft>
                      </a:pPr>
                      <a:r>
                        <a:rPr lang="ja-JP" sz="1600" kern="100" dirty="0">
                          <a:latin typeface="+mn-ea"/>
                          <a:ea typeface="+mn-ea"/>
                          <a:cs typeface="Times New Roman"/>
                        </a:rPr>
                        <a:t>合計</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spcAft>
                          <a:spcPts val="0"/>
                        </a:spcAft>
                      </a:pPr>
                      <a:r>
                        <a:rPr lang="en-US" sz="1600" kern="100" dirty="0">
                          <a:latin typeface="+mn-ea"/>
                          <a:ea typeface="+mn-ea"/>
                          <a:cs typeface="Times New Roman"/>
                        </a:rPr>
                        <a:t>572</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25</a:t>
            </a:r>
            <a:r>
              <a:rPr lang="ja-JP" altLang="en-US" dirty="0" smtClean="0"/>
              <a:t>年度の参加者</a:t>
            </a:r>
            <a:r>
              <a:rPr lang="ja-JP" altLang="en-US" sz="3200" dirty="0" smtClean="0"/>
              <a:t>（業務経験年数）</a:t>
            </a:r>
            <a:endParaRPr lang="ja-JP" altLang="en-US" dirty="0" smtClean="0"/>
          </a:p>
        </p:txBody>
      </p:sp>
      <p:pic>
        <p:nvPicPr>
          <p:cNvPr id="5" name="図 4"/>
          <p:cNvPicPr/>
          <p:nvPr/>
        </p:nvPicPr>
        <p:blipFill>
          <a:blip r:embed="rId3" cstate="print"/>
          <a:srcRect/>
          <a:stretch>
            <a:fillRect/>
          </a:stretch>
        </p:blipFill>
        <p:spPr bwMode="auto">
          <a:xfrm>
            <a:off x="301772" y="2683840"/>
            <a:ext cx="8580978" cy="2671948"/>
          </a:xfrm>
          <a:prstGeom prst="rect">
            <a:avLst/>
          </a:prstGeom>
          <a:noFill/>
          <a:ln w="9525">
            <a:noFill/>
            <a:miter lim="800000"/>
            <a:headEnd/>
            <a:tailEnd/>
          </a:ln>
        </p:spPr>
      </p:pic>
      <p:sp>
        <p:nvSpPr>
          <p:cNvPr id="6" name="Text Box 221"/>
          <p:cNvSpPr txBox="1">
            <a:spLocks noChangeArrowheads="1"/>
          </p:cNvSpPr>
          <p:nvPr/>
        </p:nvSpPr>
        <p:spPr bwMode="auto">
          <a:xfrm>
            <a:off x="304037" y="1560765"/>
            <a:ext cx="8459953" cy="703912"/>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dirty="0" smtClean="0">
                <a:solidFill>
                  <a:srgbClr val="000000"/>
                </a:solidFill>
              </a:rPr>
              <a:t>■　能力向上研修会の対象は、主に指導的に立場のある行政職員としているが、経験年数の偏りは見られない。</a:t>
            </a:r>
            <a:endParaRPr lang="en-US" altLang="ja-JP"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25</a:t>
            </a:r>
            <a:r>
              <a:rPr lang="ja-JP" altLang="en-US" dirty="0" smtClean="0"/>
              <a:t>年度の開催実績</a:t>
            </a:r>
          </a:p>
        </p:txBody>
      </p:sp>
      <p:graphicFrame>
        <p:nvGraphicFramePr>
          <p:cNvPr id="4" name="表 3"/>
          <p:cNvGraphicFramePr>
            <a:graphicFrameLocks noGrp="1"/>
          </p:cNvGraphicFramePr>
          <p:nvPr/>
        </p:nvGraphicFramePr>
        <p:xfrm>
          <a:off x="1331246" y="1531921"/>
          <a:ext cx="6613355" cy="4667005"/>
        </p:xfrm>
        <a:graphic>
          <a:graphicData uri="http://schemas.openxmlformats.org/drawingml/2006/table">
            <a:tbl>
              <a:tblPr/>
              <a:tblGrid>
                <a:gridCol w="2066734"/>
                <a:gridCol w="2917118"/>
                <a:gridCol w="1629503"/>
              </a:tblGrid>
              <a:tr h="287589">
                <a:tc>
                  <a:txBody>
                    <a:bodyPr/>
                    <a:lstStyle/>
                    <a:p>
                      <a:pPr algn="ctr">
                        <a:spcAft>
                          <a:spcPts val="0"/>
                        </a:spcAft>
                      </a:pPr>
                      <a:r>
                        <a:rPr lang="ja-JP" sz="1600" kern="100" dirty="0">
                          <a:latin typeface="+mn-ea"/>
                          <a:ea typeface="+mn-ea"/>
                          <a:cs typeface="Times New Roman"/>
                        </a:rPr>
                        <a:t>開催地</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600" kern="100">
                          <a:latin typeface="+mn-ea"/>
                          <a:ea typeface="+mn-ea"/>
                          <a:cs typeface="Times New Roman"/>
                        </a:rPr>
                        <a:t>開催日時</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600" kern="100">
                          <a:latin typeface="+mn-ea"/>
                          <a:ea typeface="+mn-ea"/>
                          <a:cs typeface="Times New Roman"/>
                        </a:rPr>
                        <a:t>受講者数</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38656">
                <a:tc>
                  <a:txBody>
                    <a:bodyPr/>
                    <a:lstStyle/>
                    <a:p>
                      <a:pPr algn="ctr">
                        <a:spcAft>
                          <a:spcPts val="0"/>
                        </a:spcAft>
                      </a:pPr>
                      <a:r>
                        <a:rPr lang="ja-JP" sz="1600" kern="100" dirty="0">
                          <a:latin typeface="+mn-ea"/>
                          <a:ea typeface="+mn-ea"/>
                          <a:cs typeface="Times New Roman"/>
                        </a:rPr>
                        <a:t>仙台会場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7</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17</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18</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42</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56">
                <a:tc>
                  <a:txBody>
                    <a:bodyPr/>
                    <a:lstStyle/>
                    <a:p>
                      <a:pPr algn="ctr">
                        <a:spcAft>
                          <a:spcPts val="0"/>
                        </a:spcAft>
                      </a:pPr>
                      <a:r>
                        <a:rPr lang="ja-JP" sz="1600" kern="100" dirty="0">
                          <a:latin typeface="+mn-ea"/>
                          <a:ea typeface="+mn-ea"/>
                          <a:cs typeface="Times New Roman"/>
                        </a:rPr>
                        <a:t>東京会場①</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7</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30</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31</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49</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dirty="0">
                          <a:latin typeface="+mn-ea"/>
                          <a:ea typeface="+mn-ea"/>
                          <a:cs typeface="Times New Roman"/>
                        </a:rPr>
                        <a:t>横浜会場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8</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5</a:t>
                      </a:r>
                      <a:r>
                        <a:rPr lang="ja-JP" sz="1600" kern="1200" dirty="0">
                          <a:solidFill>
                            <a:srgbClr val="000000"/>
                          </a:solidFill>
                          <a:latin typeface="+mn-ea"/>
                          <a:ea typeface="+mn-ea"/>
                          <a:cs typeface="Arial"/>
                        </a:rPr>
                        <a:t>日（月）～</a:t>
                      </a:r>
                      <a:r>
                        <a:rPr lang="en-US" sz="1600" kern="1200" dirty="0">
                          <a:solidFill>
                            <a:srgbClr val="000000"/>
                          </a:solidFill>
                          <a:latin typeface="+mn-ea"/>
                          <a:ea typeface="+mn-ea"/>
                          <a:cs typeface="Arial"/>
                        </a:rPr>
                        <a:t>6</a:t>
                      </a:r>
                      <a:r>
                        <a:rPr lang="ja-JP" sz="1600" kern="1200" dirty="0">
                          <a:solidFill>
                            <a:srgbClr val="000000"/>
                          </a:solidFill>
                          <a:latin typeface="+mn-ea"/>
                          <a:ea typeface="+mn-ea"/>
                          <a:cs typeface="Arial"/>
                        </a:rPr>
                        <a:t>日（火）</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36</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56">
                <a:tc>
                  <a:txBody>
                    <a:bodyPr/>
                    <a:lstStyle/>
                    <a:p>
                      <a:pPr algn="ctr">
                        <a:spcAft>
                          <a:spcPts val="0"/>
                        </a:spcAft>
                      </a:pPr>
                      <a:r>
                        <a:rPr lang="ja-JP" sz="1600" kern="100">
                          <a:latin typeface="+mn-ea"/>
                          <a:ea typeface="+mn-ea"/>
                          <a:cs typeface="Times New Roman"/>
                        </a:rPr>
                        <a:t>名古屋会場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8</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21</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22</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60</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松山会場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base">
                        <a:spcBef>
                          <a:spcPts val="215"/>
                        </a:spcBef>
                        <a:spcAft>
                          <a:spcPts val="0"/>
                        </a:spcAft>
                      </a:pP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3</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4</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28</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広島会場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11</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12</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43</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福岡会場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25</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26</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46</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大阪会場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3</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53</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89">
                <a:tc>
                  <a:txBody>
                    <a:bodyPr/>
                    <a:lstStyle/>
                    <a:p>
                      <a:pPr algn="ctr">
                        <a:spcAft>
                          <a:spcPts val="0"/>
                        </a:spcAft>
                      </a:pPr>
                      <a:r>
                        <a:rPr lang="ja-JP" sz="1600" kern="100">
                          <a:latin typeface="+mn-ea"/>
                          <a:ea typeface="+mn-ea"/>
                          <a:cs typeface="Times New Roman"/>
                        </a:rPr>
                        <a:t>東京会場②</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8</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9</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39</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札幌会場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16</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17</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a:latin typeface="+mn-ea"/>
                          <a:ea typeface="+mn-ea"/>
                          <a:cs typeface="Times New Roman"/>
                        </a:rPr>
                        <a:t>38</a:t>
                      </a:r>
                      <a:r>
                        <a:rPr lang="ja-JP" sz="1600" kern="10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金沢会場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10</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29</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30</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22</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埼玉会場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11</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6</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7</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35</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89">
                <a:tc>
                  <a:txBody>
                    <a:bodyPr/>
                    <a:lstStyle/>
                    <a:p>
                      <a:pPr algn="ctr">
                        <a:spcAft>
                          <a:spcPts val="0"/>
                        </a:spcAft>
                      </a:pPr>
                      <a:r>
                        <a:rPr lang="ja-JP" sz="1600" kern="100">
                          <a:latin typeface="+mn-ea"/>
                          <a:ea typeface="+mn-ea"/>
                          <a:cs typeface="Times New Roman"/>
                        </a:rPr>
                        <a:t>鹿児島会場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11</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20</a:t>
                      </a:r>
                      <a:r>
                        <a:rPr lang="ja-JP" sz="1600" kern="1200" dirty="0">
                          <a:solidFill>
                            <a:srgbClr val="000000"/>
                          </a:solidFill>
                          <a:latin typeface="+mn-ea"/>
                          <a:ea typeface="+mn-ea"/>
                          <a:cs typeface="Arial"/>
                        </a:rPr>
                        <a:t>日（水）～</a:t>
                      </a:r>
                      <a:r>
                        <a:rPr lang="en-US" sz="1600" kern="1200" dirty="0">
                          <a:solidFill>
                            <a:srgbClr val="000000"/>
                          </a:solidFill>
                          <a:latin typeface="+mn-ea"/>
                          <a:ea typeface="+mn-ea"/>
                          <a:cs typeface="Arial"/>
                        </a:rPr>
                        <a:t>21</a:t>
                      </a:r>
                      <a:r>
                        <a:rPr lang="ja-JP" sz="1600" kern="1200" dirty="0">
                          <a:solidFill>
                            <a:srgbClr val="000000"/>
                          </a:solidFill>
                          <a:latin typeface="+mn-ea"/>
                          <a:ea typeface="+mn-ea"/>
                          <a:cs typeface="Arial"/>
                        </a:rPr>
                        <a:t>日（木）</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34</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827">
                <a:tc>
                  <a:txBody>
                    <a:bodyPr/>
                    <a:lstStyle/>
                    <a:p>
                      <a:pPr algn="ctr">
                        <a:spcAft>
                          <a:spcPts val="0"/>
                        </a:spcAft>
                      </a:pPr>
                      <a:r>
                        <a:rPr lang="ja-JP" sz="1600" kern="100">
                          <a:latin typeface="+mn-ea"/>
                          <a:ea typeface="+mn-ea"/>
                          <a:cs typeface="Times New Roman"/>
                        </a:rPr>
                        <a:t>京都会場</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lvl="0" algn="l" fontAlgn="base">
                        <a:spcBef>
                          <a:spcPts val="215"/>
                        </a:spcBef>
                        <a:spcAft>
                          <a:spcPts val="0"/>
                        </a:spcAft>
                      </a:pPr>
                      <a:r>
                        <a:rPr lang="en-US" sz="1600" kern="1200" dirty="0">
                          <a:solidFill>
                            <a:srgbClr val="000000"/>
                          </a:solidFill>
                          <a:latin typeface="+mn-ea"/>
                          <a:ea typeface="+mn-ea"/>
                          <a:cs typeface="Arial"/>
                        </a:rPr>
                        <a:t>12</a:t>
                      </a:r>
                      <a:r>
                        <a:rPr lang="ja-JP" sz="1600" kern="1200" dirty="0">
                          <a:solidFill>
                            <a:srgbClr val="000000"/>
                          </a:solidFill>
                          <a:latin typeface="+mn-ea"/>
                          <a:ea typeface="+mn-ea"/>
                          <a:cs typeface="Arial"/>
                        </a:rPr>
                        <a:t>月</a:t>
                      </a:r>
                      <a:r>
                        <a:rPr lang="en-US" sz="1600" kern="1200" dirty="0">
                          <a:solidFill>
                            <a:srgbClr val="000000"/>
                          </a:solidFill>
                          <a:latin typeface="+mn-ea"/>
                          <a:ea typeface="+mn-ea"/>
                          <a:cs typeface="Arial"/>
                        </a:rPr>
                        <a:t>3</a:t>
                      </a:r>
                      <a:r>
                        <a:rPr lang="ja-JP" sz="1600" kern="1200" dirty="0">
                          <a:solidFill>
                            <a:srgbClr val="000000"/>
                          </a:solidFill>
                          <a:latin typeface="+mn-ea"/>
                          <a:ea typeface="+mn-ea"/>
                          <a:cs typeface="Arial"/>
                        </a:rPr>
                        <a:t>日（火）～</a:t>
                      </a:r>
                      <a:r>
                        <a:rPr lang="en-US" sz="1600" kern="1200" dirty="0">
                          <a:solidFill>
                            <a:srgbClr val="000000"/>
                          </a:solidFill>
                          <a:latin typeface="+mn-ea"/>
                          <a:ea typeface="+mn-ea"/>
                          <a:cs typeface="Arial"/>
                        </a:rPr>
                        <a:t>4</a:t>
                      </a:r>
                      <a:r>
                        <a:rPr lang="ja-JP" sz="1600" kern="1200" dirty="0">
                          <a:solidFill>
                            <a:srgbClr val="000000"/>
                          </a:solidFill>
                          <a:latin typeface="+mn-ea"/>
                          <a:ea typeface="+mn-ea"/>
                          <a:cs typeface="Arial"/>
                        </a:rPr>
                        <a:t>日（水）</a:t>
                      </a:r>
                      <a:endParaRPr lang="ja-JP" sz="1600" kern="100" dirty="0">
                        <a:latin typeface="+mn-ea"/>
                        <a:ea typeface="+mn-ea"/>
                        <a:cs typeface="Times New Roman"/>
                      </a:endParaRP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spcAft>
                          <a:spcPts val="0"/>
                        </a:spcAft>
                      </a:pPr>
                      <a:r>
                        <a:rPr lang="en-US" sz="1600" kern="100" dirty="0">
                          <a:latin typeface="+mn-ea"/>
                          <a:ea typeface="+mn-ea"/>
                          <a:cs typeface="Times New Roman"/>
                        </a:rPr>
                        <a:t>47</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78827">
                <a:tc gridSpan="2">
                  <a:txBody>
                    <a:bodyPr/>
                    <a:lstStyle/>
                    <a:p>
                      <a:pPr algn="r">
                        <a:spcAft>
                          <a:spcPts val="0"/>
                        </a:spcAft>
                      </a:pPr>
                      <a:r>
                        <a:rPr lang="ja-JP" sz="1600" kern="100" dirty="0">
                          <a:latin typeface="+mn-ea"/>
                          <a:ea typeface="+mn-ea"/>
                          <a:cs typeface="Times New Roman"/>
                        </a:rPr>
                        <a:t>合計</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spcAft>
                          <a:spcPts val="0"/>
                        </a:spcAft>
                      </a:pPr>
                      <a:r>
                        <a:rPr lang="en-US" sz="1600" kern="100" dirty="0">
                          <a:latin typeface="+mn-ea"/>
                          <a:ea typeface="+mn-ea"/>
                          <a:cs typeface="Times New Roman"/>
                        </a:rPr>
                        <a:t>572</a:t>
                      </a:r>
                      <a:r>
                        <a:rPr lang="ja-JP" sz="1600" kern="100" dirty="0">
                          <a:latin typeface="+mn-ea"/>
                          <a:ea typeface="+mn-ea"/>
                          <a:cs typeface="Times New Roman"/>
                        </a:rPr>
                        <a:t>人</a:t>
                      </a:r>
                    </a:p>
                  </a:txBody>
                  <a:tcPr marL="63463" marR="63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25</a:t>
            </a:r>
            <a:r>
              <a:rPr lang="ja-JP" altLang="en-US" dirty="0" smtClean="0"/>
              <a:t>年度のカリキュラム評価</a:t>
            </a:r>
          </a:p>
        </p:txBody>
      </p:sp>
      <p:pic>
        <p:nvPicPr>
          <p:cNvPr id="7" name="図 6"/>
          <p:cNvPicPr/>
          <p:nvPr/>
        </p:nvPicPr>
        <p:blipFill>
          <a:blip r:embed="rId3" cstate="print"/>
          <a:srcRect/>
          <a:stretch>
            <a:fillRect/>
          </a:stretch>
        </p:blipFill>
        <p:spPr bwMode="auto">
          <a:xfrm>
            <a:off x="1335998" y="1140029"/>
            <a:ext cx="6442339" cy="538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研修会カリキュラム</a:t>
            </a:r>
            <a:r>
              <a:rPr lang="ja-JP" altLang="en-US" sz="2400" dirty="0" smtClean="0"/>
              <a:t>（平成</a:t>
            </a:r>
            <a:r>
              <a:rPr lang="en-US" altLang="ja-JP" sz="2400" dirty="0" smtClean="0"/>
              <a:t>25/26</a:t>
            </a:r>
            <a:r>
              <a:rPr lang="ja-JP" altLang="en-US" sz="2400" dirty="0" smtClean="0"/>
              <a:t>年度）</a:t>
            </a:r>
            <a:endParaRPr lang="ja-JP" altLang="en-US" dirty="0" smtClean="0"/>
          </a:p>
        </p:txBody>
      </p:sp>
      <p:graphicFrame>
        <p:nvGraphicFramePr>
          <p:cNvPr id="3" name="Group 74"/>
          <p:cNvGraphicFramePr>
            <a:graphicFrameLocks noGrp="1"/>
          </p:cNvGraphicFramePr>
          <p:nvPr/>
        </p:nvGraphicFramePr>
        <p:xfrm>
          <a:off x="1654149" y="1474645"/>
          <a:ext cx="5765852" cy="4771510"/>
        </p:xfrm>
        <a:graphic>
          <a:graphicData uri="http://schemas.openxmlformats.org/drawingml/2006/table">
            <a:tbl>
              <a:tblPr/>
              <a:tblGrid>
                <a:gridCol w="216659"/>
                <a:gridCol w="901642"/>
                <a:gridCol w="1271861"/>
                <a:gridCol w="3375690"/>
              </a:tblGrid>
              <a:tr h="258197">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単元</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日時</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セッション</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13893">
                <a:tc rowSpan="5">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第一日目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①</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基本調査の仕組みの理解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10:00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講義①</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認定調査の基本的な考え方</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・３つの評価軸ごとの基本的な考え方</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4464">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14:20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80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演習①</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一次判定ソフトの基本的な構造</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・一次判定ソフトのロジック</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・手計算による基準時間の算出</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452">
                <a:tc vMerge="1">
                  <a:txBody>
                    <a:bodyPr/>
                    <a:lstStyle/>
                    <a:p>
                      <a:endParaRPr kumimoji="1" lang="ja-JP" altLang="en-US"/>
                    </a:p>
                  </a:txBody>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②</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審査判定手順と認定調査の関係の理解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講義②</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介護認定審査会の手順とポイント</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・一次判定の修正・確定／二次判定等</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・審査会における基本調査と特記事項の関係</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8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15:10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演習②</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模擬審査会と伝わる特記事項の書き方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・受講者によるロールプレイング</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約</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人で</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合議体、３ケース程度</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13893">
                <a:tc vMerge="1">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17:30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18:00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質疑応答</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9181">
                <a:tc rowSpan="4">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第二日目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③</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誤解・偏りを生じやすい事例の</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９</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演習③</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業務分析データの読み方・解釈</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・業務分析データの読み方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・データ例の解釈</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(2</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18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14:10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講義③</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調査項目のポイントと疑義への対応</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・よくある誤解と正しい選択の考え方</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592">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④</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学習成果を波及させるための実践力の習得</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14:20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16:30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演習④</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認定調査の適正化プロセス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・適正化ツールの使い方、適正化事例</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・認定調査の課題整理、適正化のプランニング</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76">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16:30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質疑応答</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26</a:t>
            </a:r>
            <a:r>
              <a:rPr lang="ja-JP" altLang="en-US" dirty="0" smtClean="0"/>
              <a:t>年度開催予定</a:t>
            </a:r>
            <a:r>
              <a:rPr lang="en-US" altLang="ja-JP" dirty="0" smtClean="0"/>
              <a:t>【1】</a:t>
            </a:r>
            <a:endParaRPr lang="ja-JP" altLang="en-US" dirty="0" smtClean="0"/>
          </a:p>
        </p:txBody>
      </p:sp>
      <p:pic>
        <p:nvPicPr>
          <p:cNvPr id="77826" name="Picture 2"/>
          <p:cNvPicPr>
            <a:picLocks noChangeAspect="1" noChangeArrowheads="1"/>
          </p:cNvPicPr>
          <p:nvPr/>
        </p:nvPicPr>
        <p:blipFill>
          <a:blip r:embed="rId3" cstate="print"/>
          <a:srcRect/>
          <a:stretch>
            <a:fillRect/>
          </a:stretch>
        </p:blipFill>
        <p:spPr bwMode="auto">
          <a:xfrm>
            <a:off x="594572" y="1477507"/>
            <a:ext cx="8077665" cy="4400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26</a:t>
            </a:r>
            <a:r>
              <a:rPr lang="ja-JP" altLang="en-US" dirty="0" smtClean="0"/>
              <a:t>年度開催予定</a:t>
            </a:r>
            <a:r>
              <a:rPr lang="en-US" altLang="ja-JP" dirty="0" smtClean="0"/>
              <a:t>【2】</a:t>
            </a:r>
            <a:endParaRPr lang="ja-JP" altLang="en-US" dirty="0" smtClean="0"/>
          </a:p>
        </p:txBody>
      </p:sp>
      <p:pic>
        <p:nvPicPr>
          <p:cNvPr id="78850" name="Picture 2"/>
          <p:cNvPicPr>
            <a:picLocks noChangeAspect="1" noChangeArrowheads="1"/>
          </p:cNvPicPr>
          <p:nvPr/>
        </p:nvPicPr>
        <p:blipFill>
          <a:blip r:embed="rId3" cstate="print"/>
          <a:srcRect/>
          <a:stretch>
            <a:fillRect/>
          </a:stretch>
        </p:blipFill>
        <p:spPr bwMode="auto">
          <a:xfrm>
            <a:off x="618321" y="1406258"/>
            <a:ext cx="8143056" cy="44364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26</a:t>
            </a:r>
            <a:r>
              <a:rPr lang="ja-JP" altLang="en-US" dirty="0" smtClean="0"/>
              <a:t>年度開催予定</a:t>
            </a:r>
            <a:r>
              <a:rPr lang="en-US" altLang="ja-JP" dirty="0" smtClean="0"/>
              <a:t>【3】</a:t>
            </a:r>
            <a:endParaRPr lang="ja-JP" altLang="en-US" dirty="0" smtClean="0"/>
          </a:p>
        </p:txBody>
      </p:sp>
      <p:pic>
        <p:nvPicPr>
          <p:cNvPr id="79874" name="Picture 2"/>
          <p:cNvPicPr>
            <a:picLocks noChangeAspect="1" noChangeArrowheads="1"/>
          </p:cNvPicPr>
          <p:nvPr/>
        </p:nvPicPr>
        <p:blipFill>
          <a:blip r:embed="rId3" cstate="print"/>
          <a:srcRect/>
          <a:stretch>
            <a:fillRect/>
          </a:stretch>
        </p:blipFill>
        <p:spPr bwMode="auto">
          <a:xfrm>
            <a:off x="558945" y="1442997"/>
            <a:ext cx="8162802" cy="34021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2554545"/>
          </a:xfrm>
          <a:prstGeom prst="rect">
            <a:avLst/>
          </a:prstGeom>
          <a:noFill/>
          <a:ln w="9525">
            <a:noFill/>
            <a:miter lim="800000"/>
            <a:headEnd/>
            <a:tailEnd/>
          </a:ln>
        </p:spPr>
        <p:txBody>
          <a:bodyPr>
            <a:spAutoFit/>
          </a:bodyPr>
          <a:lstStyle/>
          <a:p>
            <a:pPr algn="ctr"/>
            <a:r>
              <a:rPr lang="ja-JP" altLang="en-US" sz="4000" dirty="0">
                <a:solidFill>
                  <a:srgbClr val="000000"/>
                </a:solidFill>
                <a:latin typeface="Calibri" pitchFamily="34" charset="0"/>
              </a:rPr>
              <a:t>４．平成２５年度要介護認定適正化事業報告及び平成２６年度の取組について</a:t>
            </a:r>
            <a:endParaRPr lang="en-US" altLang="ja-JP" sz="4000" dirty="0">
              <a:solidFill>
                <a:srgbClr val="000000"/>
              </a:solidFill>
              <a:latin typeface="Calibri" pitchFamily="34" charset="0"/>
            </a:endParaRPr>
          </a:p>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【4-4</a:t>
            </a:r>
            <a:r>
              <a:rPr lang="ja-JP" altLang="en-US" sz="4000" dirty="0" smtClean="0">
                <a:solidFill>
                  <a:srgbClr val="000000"/>
                </a:solidFill>
                <a:latin typeface="Calibri" pitchFamily="34" charset="0"/>
              </a:rPr>
              <a:t>：業務分析データ・</a:t>
            </a:r>
            <a:r>
              <a:rPr lang="en-US" altLang="ja-JP" sz="4000" dirty="0" smtClean="0">
                <a:solidFill>
                  <a:srgbClr val="000000"/>
                </a:solidFill>
                <a:latin typeface="Calibri" pitchFamily="34" charset="0"/>
              </a:rPr>
              <a:t>e-</a:t>
            </a:r>
            <a:r>
              <a:rPr lang="ja-JP" altLang="en-US" sz="4000" dirty="0" smtClean="0">
                <a:solidFill>
                  <a:srgbClr val="000000"/>
                </a:solidFill>
                <a:latin typeface="Calibri" pitchFamily="34" charset="0"/>
              </a:rPr>
              <a:t>ラーニング</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平成</a:t>
            </a:r>
            <a:r>
              <a:rPr lang="en-US" altLang="ja-JP" sz="2800" dirty="0" smtClean="0"/>
              <a:t>26</a:t>
            </a:r>
            <a:r>
              <a:rPr lang="ja-JP" altLang="en-US" sz="2800" dirty="0" smtClean="0"/>
              <a:t>年度要介護認定適正化事業の全体像</a:t>
            </a:r>
          </a:p>
        </p:txBody>
      </p:sp>
      <p:pic>
        <p:nvPicPr>
          <p:cNvPr id="1026" name="Picture 2"/>
          <p:cNvPicPr>
            <a:picLocks noChangeAspect="1" noChangeArrowheads="1"/>
          </p:cNvPicPr>
          <p:nvPr/>
        </p:nvPicPr>
        <p:blipFill>
          <a:blip r:embed="rId3" cstate="print"/>
          <a:srcRect/>
          <a:stretch>
            <a:fillRect/>
          </a:stretch>
        </p:blipFill>
        <p:spPr bwMode="auto">
          <a:xfrm>
            <a:off x="-175097" y="2339429"/>
            <a:ext cx="9224097" cy="4560125"/>
          </a:xfrm>
          <a:prstGeom prst="rect">
            <a:avLst/>
          </a:prstGeom>
          <a:noFill/>
          <a:ln w="9525">
            <a:noFill/>
            <a:miter lim="800000"/>
            <a:headEnd/>
            <a:tailEnd/>
          </a:ln>
          <a:effectLst/>
        </p:spPr>
      </p:pic>
      <p:sp>
        <p:nvSpPr>
          <p:cNvPr id="6" name="正方形/長方形 5"/>
          <p:cNvSpPr/>
          <p:nvPr/>
        </p:nvSpPr>
        <p:spPr>
          <a:xfrm>
            <a:off x="0" y="1274008"/>
            <a:ext cx="8942119" cy="954107"/>
          </a:xfrm>
          <a:prstGeom prst="rect">
            <a:avLst/>
          </a:prstGeom>
        </p:spPr>
        <p:txBody>
          <a:bodyPr wrap="square">
            <a:spAutoFit/>
          </a:bodyPr>
          <a:lstStyle/>
          <a:p>
            <a:pPr marL="180975" indent="-180975" algn="l">
              <a:spcBef>
                <a:spcPct val="20000"/>
              </a:spcBef>
              <a:buClr>
                <a:srgbClr val="000000"/>
              </a:buClr>
              <a:buFont typeface="Wingdings" pitchFamily="2" charset="2"/>
              <a:buChar char="n"/>
              <a:defRPr/>
            </a:pPr>
            <a:r>
              <a:rPr kumimoji="1" lang="ja-JP" altLang="en-US" sz="1400" dirty="0" smtClean="0">
                <a:solidFill>
                  <a:srgbClr val="000000"/>
                </a:solidFill>
                <a:latin typeface="HG丸ｺﾞｼｯｸM-PRO" pitchFamily="50" charset="-128"/>
                <a:ea typeface="HG丸ｺﾞｼｯｸM-PRO" pitchFamily="50" charset="-128"/>
              </a:rPr>
              <a:t>平成</a:t>
            </a:r>
            <a:r>
              <a:rPr kumimoji="1" lang="en-US" altLang="ja-JP" sz="1400" dirty="0" smtClean="0">
                <a:solidFill>
                  <a:srgbClr val="000000"/>
                </a:solidFill>
                <a:latin typeface="HG丸ｺﾞｼｯｸM-PRO" pitchFamily="50" charset="-128"/>
                <a:ea typeface="HG丸ｺﾞｼｯｸM-PRO" pitchFamily="50" charset="-128"/>
              </a:rPr>
              <a:t>26</a:t>
            </a:r>
            <a:r>
              <a:rPr kumimoji="1" lang="ja-JP" altLang="en-US" sz="1400" dirty="0" smtClean="0">
                <a:solidFill>
                  <a:srgbClr val="000000"/>
                </a:solidFill>
                <a:latin typeface="HG丸ｺﾞｼｯｸM-PRO" pitchFamily="50" charset="-128"/>
                <a:ea typeface="HG丸ｺﾞｼｯｸM-PRO" pitchFamily="50" charset="-128"/>
              </a:rPr>
              <a:t>年度要介護認定適正化事業は、昨年度に引き続き、①業務分析データ事業、②認定調査員能力向上研修会、③技術的助言事業、④認定調査員向け</a:t>
            </a:r>
            <a:r>
              <a:rPr kumimoji="1" lang="en-US" altLang="ja-JP" sz="1400" dirty="0" smtClean="0">
                <a:solidFill>
                  <a:srgbClr val="000000"/>
                </a:solidFill>
                <a:latin typeface="HG丸ｺﾞｼｯｸM-PRO" pitchFamily="50" charset="-128"/>
                <a:ea typeface="HG丸ｺﾞｼｯｸM-PRO" pitchFamily="50" charset="-128"/>
              </a:rPr>
              <a:t>e-</a:t>
            </a:r>
            <a:r>
              <a:rPr kumimoji="1" lang="ja-JP" altLang="en-US" sz="1400" dirty="0" smtClean="0">
                <a:solidFill>
                  <a:srgbClr val="000000"/>
                </a:solidFill>
                <a:latin typeface="HG丸ｺﾞｼｯｸM-PRO" pitchFamily="50" charset="-128"/>
                <a:ea typeface="HG丸ｺﾞｼｯｸM-PRO" pitchFamily="50" charset="-128"/>
              </a:rPr>
              <a:t>ラーニングシステム、⑤認定質問受付窓口を主要な事業として実施。本年度事業では、</a:t>
            </a:r>
            <a:r>
              <a:rPr kumimoji="1" lang="ja-JP" altLang="en-US" sz="1400" b="1" dirty="0" smtClean="0">
                <a:solidFill>
                  <a:srgbClr val="FF0000"/>
                </a:solidFill>
                <a:latin typeface="HG丸ｺﾞｼｯｸM-PRO" pitchFamily="50" charset="-128"/>
                <a:ea typeface="HG丸ｺﾞｼｯｸM-PRO" pitchFamily="50" charset="-128"/>
              </a:rPr>
              <a:t>課題自治体（「はずれ値」を示す自治体）に焦点を当て</a:t>
            </a:r>
            <a:r>
              <a:rPr kumimoji="1" lang="ja-JP" altLang="en-US" sz="1400" dirty="0" smtClean="0">
                <a:solidFill>
                  <a:srgbClr val="000000"/>
                </a:solidFill>
                <a:latin typeface="HG丸ｺﾞｼｯｸM-PRO" pitchFamily="50" charset="-128"/>
                <a:ea typeface="HG丸ｺﾞｼｯｸM-PRO" pitchFamily="50" charset="-128"/>
              </a:rPr>
              <a:t>、集中、</a:t>
            </a:r>
            <a:r>
              <a:rPr kumimoji="1" lang="ja-JP" altLang="en-US" sz="1400" b="1" dirty="0" smtClean="0">
                <a:solidFill>
                  <a:srgbClr val="FF0000"/>
                </a:solidFill>
                <a:latin typeface="HG丸ｺﾞｼｯｸM-PRO" pitchFamily="50" charset="-128"/>
                <a:ea typeface="HG丸ｺﾞｼｯｸM-PRO" pitchFamily="50" charset="-128"/>
              </a:rPr>
              <a:t>全国規模のバラツキを効果的に縮小させる</a:t>
            </a:r>
            <a:r>
              <a:rPr kumimoji="1" lang="ja-JP" altLang="en-US" sz="1400" dirty="0" smtClean="0">
                <a:solidFill>
                  <a:srgbClr val="000000"/>
                </a:solidFill>
                <a:latin typeface="HG丸ｺﾞｼｯｸM-PRO" pitchFamily="50" charset="-128"/>
                <a:ea typeface="HG丸ｺﾞｼｯｸM-PRO" pitchFamily="50" charset="-128"/>
              </a:rPr>
              <a:t>ことを目指す。</a:t>
            </a:r>
            <a:endParaRPr kumimoji="1" lang="en-US" altLang="ja-JP" sz="1400" dirty="0" smtClean="0">
              <a:solidFill>
                <a:srgbClr val="000000"/>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業務分析データ</a:t>
            </a:r>
          </a:p>
        </p:txBody>
      </p:sp>
      <p:sp>
        <p:nvSpPr>
          <p:cNvPr id="4" name="正方形/長方形 3"/>
          <p:cNvSpPr/>
          <p:nvPr/>
        </p:nvSpPr>
        <p:spPr>
          <a:xfrm>
            <a:off x="552203"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「業務分析データ」は、各自治体の職員が、認定の適正な運営に関する課題分析をおこなうための基礎資料を提供することを目的としている。自治体が</a:t>
            </a:r>
            <a:r>
              <a:rPr lang="ja-JP" altLang="en-US" sz="1600" b="1" dirty="0" smtClean="0">
                <a:solidFill>
                  <a:srgbClr val="FF0000"/>
                </a:solidFill>
              </a:rPr>
              <a:t>自身の状況を把握し、自ら適正化に向けた課題を明らかすることができる</a:t>
            </a:r>
            <a:r>
              <a:rPr lang="ja-JP" altLang="en-US" sz="1600" dirty="0" smtClean="0"/>
              <a:t>客観的な情報を提供することにある。</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26</a:t>
            </a:r>
            <a:r>
              <a:rPr lang="ja-JP" altLang="en-US" sz="1600" dirty="0" smtClean="0"/>
              <a:t>年度も、</a:t>
            </a:r>
            <a:r>
              <a:rPr lang="en-US" altLang="ja-JP" sz="1600" dirty="0" smtClean="0"/>
              <a:t>9</a:t>
            </a:r>
            <a:r>
              <a:rPr lang="ja-JP" altLang="en-US" sz="1600" dirty="0" smtClean="0"/>
              <a:t>月と</a:t>
            </a:r>
            <a:r>
              <a:rPr lang="en-US" altLang="ja-JP" sz="1600" dirty="0" smtClean="0"/>
              <a:t>3</a:t>
            </a:r>
            <a:r>
              <a:rPr lang="ja-JP" altLang="en-US" sz="1600" dirty="0" smtClean="0"/>
              <a:t>月に、エクセルデータにて提供予定。</a:t>
            </a:r>
            <a:endParaRPr lang="en-US" altLang="ja-JP" sz="1600" dirty="0" smtClean="0"/>
          </a:p>
        </p:txBody>
      </p:sp>
      <p:sp>
        <p:nvSpPr>
          <p:cNvPr id="5" name="正方形/長方形 4"/>
          <p:cNvSpPr/>
          <p:nvPr/>
        </p:nvSpPr>
        <p:spPr bwMode="auto">
          <a:xfrm>
            <a:off x="4865603" y="2668747"/>
            <a:ext cx="3393570" cy="378042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6" name="正方形/長方形 5"/>
          <p:cNvSpPr/>
          <p:nvPr/>
        </p:nvSpPr>
        <p:spPr bwMode="auto">
          <a:xfrm>
            <a:off x="1184001" y="2668747"/>
            <a:ext cx="3393570" cy="378042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7" name="正方形/長方形 6"/>
          <p:cNvSpPr/>
          <p:nvPr/>
        </p:nvSpPr>
        <p:spPr bwMode="auto">
          <a:xfrm>
            <a:off x="1031601" y="2452723"/>
            <a:ext cx="7362394"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8" name="AutoShape 214"/>
          <p:cNvSpPr>
            <a:spLocks noChangeArrowheads="1"/>
          </p:cNvSpPr>
          <p:nvPr/>
        </p:nvSpPr>
        <p:spPr bwMode="auto">
          <a:xfrm>
            <a:off x="2507765" y="2272703"/>
            <a:ext cx="4068452" cy="291854"/>
          </a:xfrm>
          <a:prstGeom prst="roundRect">
            <a:avLst>
              <a:gd name="adj" fmla="val 16667"/>
            </a:avLst>
          </a:prstGeom>
          <a:solidFill>
            <a:schemeClr val="bg1">
              <a:lumMod val="50000"/>
            </a:schemeClr>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100" dirty="0" smtClean="0">
                <a:solidFill>
                  <a:srgbClr val="FFFFFF"/>
                </a:solidFill>
                <a:ea typeface="HGP創英角ｺﾞｼｯｸUB" pitchFamily="50" charset="-128"/>
              </a:rPr>
              <a:t>平成２６年度の業務分析データにて提供する分析項目</a:t>
            </a:r>
            <a:endParaRPr lang="ja-JP" altLang="en-US" sz="1100" dirty="0">
              <a:solidFill>
                <a:srgbClr val="FFFFFF"/>
              </a:solidFill>
              <a:ea typeface="HGP創英角ｺﾞｼｯｸUB" pitchFamily="50" charset="-128"/>
            </a:endParaRPr>
          </a:p>
        </p:txBody>
      </p:sp>
      <p:sp>
        <p:nvSpPr>
          <p:cNvPr id="9" name="テキスト ボックス 8"/>
          <p:cNvSpPr txBox="1"/>
          <p:nvPr/>
        </p:nvSpPr>
        <p:spPr>
          <a:xfrm>
            <a:off x="1175617" y="2714276"/>
            <a:ext cx="3518912" cy="3687163"/>
          </a:xfrm>
          <a:prstGeom prst="rect">
            <a:avLst/>
          </a:prstGeom>
          <a:noFill/>
        </p:spPr>
        <p:txBody>
          <a:bodyPr wrap="square" rtlCol="0">
            <a:spAutoFit/>
          </a:bodyPr>
          <a:lstStyle/>
          <a:p>
            <a:pPr marL="266700" indent="-266700" algn="l">
              <a:lnSpc>
                <a:spcPct val="104000"/>
              </a:lnSpc>
              <a:spcBef>
                <a:spcPct val="20000"/>
              </a:spcBef>
              <a:buClr>
                <a:srgbClr val="000000"/>
              </a:buClr>
            </a:pPr>
            <a:r>
              <a:rPr kumimoji="1" lang="ja-JP" altLang="en-US" sz="1000" u="sng" dirty="0" smtClean="0">
                <a:solidFill>
                  <a:srgbClr val="000000"/>
                </a:solidFill>
                <a:latin typeface="HGP創英角ｺﾞｼｯｸUB" pitchFamily="50" charset="-128"/>
                <a:ea typeface="HGP創英角ｺﾞｼｯｸUB" pitchFamily="50" charset="-128"/>
              </a:rPr>
              <a:t>１</a:t>
            </a:r>
            <a:r>
              <a:rPr kumimoji="1" lang="en-US" altLang="ja-JP" sz="1000" u="sng" dirty="0" smtClean="0">
                <a:solidFill>
                  <a:srgbClr val="000000"/>
                </a:solidFill>
                <a:latin typeface="HGP創英角ｺﾞｼｯｸUB" pitchFamily="50" charset="-128"/>
                <a:ea typeface="HGP創英角ｺﾞｼｯｸUB" pitchFamily="50" charset="-128"/>
              </a:rPr>
              <a:t>.</a:t>
            </a:r>
            <a:r>
              <a:rPr kumimoji="1" lang="ja-JP" altLang="en-US" sz="1000" u="sng" dirty="0" smtClean="0">
                <a:solidFill>
                  <a:srgbClr val="000000"/>
                </a:solidFill>
                <a:latin typeface="HGP創英角ｺﾞｼｯｸUB" pitchFamily="50" charset="-128"/>
                <a:ea typeface="HGP創英角ｺﾞｼｯｸUB" pitchFamily="50" charset="-128"/>
              </a:rPr>
              <a:t>基礎情報</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・総人口、高齢者人口、後期高齢者人口</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・認定率</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・理論認定率（年齢階級による補正）</a:t>
            </a:r>
            <a:endParaRPr kumimoji="1" lang="en-US" altLang="ja-JP" sz="10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・認知症高齢者自立度（</a:t>
            </a:r>
            <a:r>
              <a:rPr kumimoji="1" lang="en-US" altLang="ja-JP" sz="1000" dirty="0" smtClean="0">
                <a:solidFill>
                  <a:srgbClr val="000000"/>
                </a:solidFill>
                <a:latin typeface="HG丸ｺﾞｼｯｸM-PRO" pitchFamily="50" charset="-128"/>
                <a:ea typeface="HG丸ｺﾞｼｯｸM-PRO" pitchFamily="50" charset="-128"/>
              </a:rPr>
              <a:t>Ⅱ</a:t>
            </a:r>
            <a:r>
              <a:rPr kumimoji="1" lang="ja-JP" altLang="en-US" sz="1000" dirty="0" smtClean="0">
                <a:solidFill>
                  <a:srgbClr val="000000"/>
                </a:solidFill>
                <a:latin typeface="HG丸ｺﾞｼｯｸM-PRO" pitchFamily="50" charset="-128"/>
                <a:ea typeface="HG丸ｺﾞｼｯｸM-PRO" pitchFamily="50" charset="-128"/>
              </a:rPr>
              <a:t>以上の割合、</a:t>
            </a:r>
            <a:r>
              <a:rPr kumimoji="1" lang="en-US" altLang="ja-JP" sz="1000" dirty="0" smtClean="0">
                <a:solidFill>
                  <a:srgbClr val="000000"/>
                </a:solidFill>
                <a:latin typeface="HG丸ｺﾞｼｯｸM-PRO" pitchFamily="50" charset="-128"/>
                <a:ea typeface="HG丸ｺﾞｼｯｸM-PRO" pitchFamily="50" charset="-128"/>
              </a:rPr>
              <a:t>Ⅲ</a:t>
            </a:r>
            <a:r>
              <a:rPr kumimoji="1" lang="ja-JP" altLang="en-US" sz="1000" dirty="0" smtClean="0">
                <a:solidFill>
                  <a:srgbClr val="000000"/>
                </a:solidFill>
                <a:latin typeface="HG丸ｺﾞｼｯｸM-PRO" pitchFamily="50" charset="-128"/>
                <a:ea typeface="HG丸ｺﾞｼｯｸM-PRO" pitchFamily="50" charset="-128"/>
              </a:rPr>
              <a:t>以上の割合）</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・障害高齢者自立度（</a:t>
            </a:r>
            <a:r>
              <a:rPr kumimoji="1" lang="en-US" altLang="ja-JP" sz="1000" dirty="0" smtClean="0">
                <a:solidFill>
                  <a:srgbClr val="000000"/>
                </a:solidFill>
                <a:latin typeface="HG丸ｺﾞｼｯｸM-PRO" pitchFamily="50" charset="-128"/>
                <a:ea typeface="HG丸ｺﾞｼｯｸM-PRO" pitchFamily="50" charset="-128"/>
              </a:rPr>
              <a:t>B</a:t>
            </a:r>
            <a:r>
              <a:rPr kumimoji="1" lang="ja-JP" altLang="en-US" sz="1000" dirty="0" smtClean="0">
                <a:solidFill>
                  <a:srgbClr val="000000"/>
                </a:solidFill>
                <a:latin typeface="HG丸ｺﾞｼｯｸM-PRO" pitchFamily="50" charset="-128"/>
                <a:ea typeface="HG丸ｺﾞｼｯｸM-PRO" pitchFamily="50" charset="-128"/>
              </a:rPr>
              <a:t>以上の割合）</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endParaRPr kumimoji="1" lang="ja-JP" altLang="en-US"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u="sng" dirty="0" smtClean="0">
                <a:solidFill>
                  <a:srgbClr val="000000"/>
                </a:solidFill>
                <a:latin typeface="HGP創英角ｺﾞｼｯｸUB" pitchFamily="50" charset="-128"/>
                <a:ea typeface="HGP創英角ｺﾞｼｯｸUB" pitchFamily="50" charset="-128"/>
              </a:rPr>
              <a:t>２</a:t>
            </a:r>
            <a:r>
              <a:rPr kumimoji="1" lang="en-US" altLang="ja-JP" sz="1000" u="sng" dirty="0" smtClean="0">
                <a:solidFill>
                  <a:srgbClr val="000000"/>
                </a:solidFill>
                <a:latin typeface="HGP創英角ｺﾞｼｯｸUB" pitchFamily="50" charset="-128"/>
                <a:ea typeface="HGP創英角ｺﾞｼｯｸUB" pitchFamily="50" charset="-128"/>
              </a:rPr>
              <a:t>.</a:t>
            </a:r>
            <a:r>
              <a:rPr kumimoji="1" lang="ja-JP" altLang="en-US" sz="1000" u="sng" dirty="0" smtClean="0">
                <a:solidFill>
                  <a:srgbClr val="000000"/>
                </a:solidFill>
                <a:latin typeface="HGP創英角ｺﾞｼｯｸUB" pitchFamily="50" charset="-128"/>
                <a:ea typeface="HGP創英角ｺﾞｼｯｸUB" pitchFamily="50" charset="-128"/>
              </a:rPr>
              <a:t>事務データ</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・申請件数（被保険者区分別、申請区分別）</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・意見書依頼から入手までの期間</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・調査依頼から実施までの期間</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・申請から認定までの期間</a:t>
            </a:r>
          </a:p>
          <a:p>
            <a:pPr marL="266700" indent="-266700" algn="l">
              <a:lnSpc>
                <a:spcPct val="104000"/>
              </a:lnSpc>
              <a:spcBef>
                <a:spcPct val="20000"/>
              </a:spcBef>
              <a:buClr>
                <a:srgbClr val="000000"/>
              </a:buClr>
            </a:pPr>
            <a:endParaRPr kumimoji="1" lang="ja-JP" altLang="en-US"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u="sng" dirty="0" smtClean="0">
                <a:solidFill>
                  <a:srgbClr val="000000"/>
                </a:solidFill>
                <a:latin typeface="HGP創英角ｺﾞｼｯｸUB" pitchFamily="50" charset="-128"/>
                <a:ea typeface="HGP創英角ｺﾞｼｯｸUB" pitchFamily="50" charset="-128"/>
              </a:rPr>
              <a:t>３</a:t>
            </a:r>
            <a:r>
              <a:rPr kumimoji="1" lang="en-US" altLang="ja-JP" sz="1000" u="sng" dirty="0" smtClean="0">
                <a:solidFill>
                  <a:srgbClr val="000000"/>
                </a:solidFill>
                <a:latin typeface="HGP創英角ｺﾞｼｯｸUB" pitchFamily="50" charset="-128"/>
                <a:ea typeface="HGP創英角ｺﾞｼｯｸUB" pitchFamily="50" charset="-128"/>
              </a:rPr>
              <a:t>.</a:t>
            </a:r>
            <a:r>
              <a:rPr kumimoji="1" lang="ja-JP" altLang="en-US" sz="1000" u="sng" dirty="0" smtClean="0">
                <a:solidFill>
                  <a:srgbClr val="000000"/>
                </a:solidFill>
                <a:latin typeface="HGP創英角ｺﾞｼｯｸUB" pitchFamily="50" charset="-128"/>
                <a:ea typeface="HGP創英角ｺﾞｼｯｸUB" pitchFamily="50" charset="-128"/>
              </a:rPr>
              <a:t>調査項目データ</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・中間評価項目得点</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→居宅／施設別</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・地域特性からみた中間評価項目得点（参考）</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・調査項目別選択率（箱ひげ図によるばらつき表示）</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→居宅／施設別</a:t>
            </a:r>
            <a:endParaRPr kumimoji="1" lang="ja-JP" altLang="en-US" dirty="0">
              <a:solidFill>
                <a:srgbClr val="000000"/>
              </a:solidFill>
            </a:endParaRPr>
          </a:p>
        </p:txBody>
      </p:sp>
      <p:sp>
        <p:nvSpPr>
          <p:cNvPr id="10" name="テキスト ボックス 9"/>
          <p:cNvSpPr txBox="1"/>
          <p:nvPr/>
        </p:nvSpPr>
        <p:spPr>
          <a:xfrm>
            <a:off x="4922129" y="2714276"/>
            <a:ext cx="3134191" cy="2733056"/>
          </a:xfrm>
          <a:prstGeom prst="rect">
            <a:avLst/>
          </a:prstGeom>
          <a:noFill/>
        </p:spPr>
        <p:txBody>
          <a:bodyPr wrap="none" rtlCol="0">
            <a:spAutoFit/>
          </a:bodyPr>
          <a:lstStyle/>
          <a:p>
            <a:pPr marL="266700" indent="-266700" algn="l">
              <a:lnSpc>
                <a:spcPct val="104000"/>
              </a:lnSpc>
              <a:spcBef>
                <a:spcPct val="20000"/>
              </a:spcBef>
              <a:buClr>
                <a:srgbClr val="000000"/>
              </a:buClr>
            </a:pPr>
            <a:r>
              <a:rPr kumimoji="1" lang="ja-JP" altLang="en-US" sz="1000" u="sng" dirty="0" smtClean="0">
                <a:solidFill>
                  <a:srgbClr val="000000"/>
                </a:solidFill>
                <a:latin typeface="HGP創英角ｺﾞｼｯｸUB" pitchFamily="50" charset="-128"/>
                <a:ea typeface="HGP創英角ｺﾞｼｯｸUB" pitchFamily="50" charset="-128"/>
              </a:rPr>
              <a:t>４</a:t>
            </a:r>
            <a:r>
              <a:rPr kumimoji="1" lang="en-US" altLang="ja-JP" sz="1000" u="sng" dirty="0" smtClean="0">
                <a:solidFill>
                  <a:srgbClr val="000000"/>
                </a:solidFill>
                <a:latin typeface="HGP創英角ｺﾞｼｯｸUB" pitchFamily="50" charset="-128"/>
                <a:ea typeface="HGP創英角ｺﾞｼｯｸUB" pitchFamily="50" charset="-128"/>
              </a:rPr>
              <a:t>.</a:t>
            </a:r>
            <a:r>
              <a:rPr kumimoji="1" lang="ja-JP" altLang="en-US" sz="1000" u="sng" dirty="0" smtClean="0">
                <a:solidFill>
                  <a:srgbClr val="000000"/>
                </a:solidFill>
                <a:latin typeface="HGP創英角ｺﾞｼｯｸUB" pitchFamily="50" charset="-128"/>
                <a:ea typeface="HGP創英角ｺﾞｼｯｸUB" pitchFamily="50" charset="-128"/>
              </a:rPr>
              <a:t>審査判定データ</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・一次判定結果</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→居宅／施設別</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・二次判定結果</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→居宅／施設別</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・一次判定から二次判定への変更（重度／軽度）</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→一次判定別</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→申請区分別（新規／更新／区分変更）</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→前回判定より軽度化したケースの変更</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・認知症高齢者自立度</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→認知症自立度</a:t>
            </a:r>
            <a:r>
              <a:rPr kumimoji="1" lang="en-US" altLang="ja-JP" sz="1000" dirty="0" smtClean="0">
                <a:solidFill>
                  <a:srgbClr val="000000"/>
                </a:solidFill>
                <a:latin typeface="HG丸ｺﾞｼｯｸM-PRO" pitchFamily="50" charset="-128"/>
                <a:ea typeface="HG丸ｺﾞｼｯｸM-PRO" pitchFamily="50" charset="-128"/>
              </a:rPr>
              <a:t>Ⅱ</a:t>
            </a:r>
            <a:r>
              <a:rPr kumimoji="1" lang="ja-JP" altLang="en-US" sz="1000" dirty="0" smtClean="0">
                <a:solidFill>
                  <a:srgbClr val="000000"/>
                </a:solidFill>
                <a:latin typeface="HG丸ｺﾞｼｯｸM-PRO" pitchFamily="50" charset="-128"/>
                <a:ea typeface="HG丸ｺﾞｼｯｸM-PRO" pitchFamily="50" charset="-128"/>
              </a:rPr>
              <a:t>以上の一次判定結果</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→認知症自立度</a:t>
            </a:r>
            <a:r>
              <a:rPr kumimoji="1" lang="en-US" altLang="ja-JP" sz="1000" dirty="0" smtClean="0">
                <a:solidFill>
                  <a:srgbClr val="000000"/>
                </a:solidFill>
                <a:latin typeface="HG丸ｺﾞｼｯｸM-PRO" pitchFamily="50" charset="-128"/>
                <a:ea typeface="HG丸ｺﾞｼｯｸM-PRO" pitchFamily="50" charset="-128"/>
              </a:rPr>
              <a:t>Ⅱ</a:t>
            </a:r>
            <a:r>
              <a:rPr kumimoji="1" lang="ja-JP" altLang="en-US" sz="1000" dirty="0" smtClean="0">
                <a:solidFill>
                  <a:srgbClr val="000000"/>
                </a:solidFill>
                <a:latin typeface="HG丸ｺﾞｼｯｸM-PRO" pitchFamily="50" charset="-128"/>
                <a:ea typeface="HG丸ｺﾞｼｯｸM-PRO" pitchFamily="50" charset="-128"/>
              </a:rPr>
              <a:t>以上の変更率</a:t>
            </a:r>
            <a:endParaRPr kumimoji="1" lang="en-US" altLang="ja-JP" sz="10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→認知症加算のあるケースの変更率</a:t>
            </a:r>
          </a:p>
          <a:p>
            <a:pPr marL="266700" indent="-266700" algn="l">
              <a:lnSpc>
                <a:spcPct val="104000"/>
              </a:lnSpc>
              <a:spcBef>
                <a:spcPct val="20000"/>
              </a:spcBef>
              <a:buClr>
                <a:srgbClr val="000000"/>
              </a:buClr>
            </a:pPr>
            <a:r>
              <a:rPr kumimoji="1" lang="ja-JP" altLang="en-US" sz="1000" dirty="0" smtClean="0">
                <a:solidFill>
                  <a:srgbClr val="000000"/>
                </a:solidFill>
                <a:latin typeface="HG丸ｺﾞｼｯｸM-PRO" pitchFamily="50" charset="-128"/>
                <a:ea typeface="HG丸ｺﾞｼｯｸM-PRO" pitchFamily="50" charset="-128"/>
              </a:rPr>
              <a:t>　・障害高齢者自立度</a:t>
            </a:r>
            <a:endParaRPr kumimoji="1" lang="ja-JP" altLang="en-US" sz="1000" dirty="0">
              <a:solidFill>
                <a:srgbClr val="000000"/>
              </a:solidFill>
            </a:endParaRPr>
          </a:p>
        </p:txBody>
      </p:sp>
      <p:cxnSp>
        <p:nvCxnSpPr>
          <p:cNvPr id="11" name="直線コネクタ 10"/>
          <p:cNvCxnSpPr/>
          <p:nvPr/>
        </p:nvCxnSpPr>
        <p:spPr bwMode="auto">
          <a:xfrm>
            <a:off x="4721587" y="2740755"/>
            <a:ext cx="0" cy="3636404"/>
          </a:xfrm>
          <a:prstGeom prst="line">
            <a:avLst/>
          </a:prstGeom>
          <a:solidFill>
            <a:schemeClr val="bg1"/>
          </a:solidFill>
          <a:ln w="12700" cap="flat" cmpd="sng" algn="ctr">
            <a:solidFill>
              <a:schemeClr val="tx1">
                <a:lumMod val="50000"/>
                <a:lumOff val="50000"/>
              </a:schemeClr>
            </a:solidFill>
            <a:prstDash val="dash"/>
            <a:round/>
            <a:headEnd type="none" w="med" len="med"/>
            <a:tailEnd type="none" w="lg" len="lg"/>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4" name="正方形/長方形 3"/>
          <p:cNvSpPr/>
          <p:nvPr/>
        </p:nvSpPr>
        <p:spPr>
          <a:xfrm>
            <a:off x="552203" y="1214846"/>
            <a:ext cx="8152410" cy="873509"/>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smtClean="0"/>
              <a:t>主に、認定調査員を対象とした</a:t>
            </a:r>
            <a:r>
              <a:rPr lang="en-US" altLang="ja-JP" dirty="0" smtClean="0"/>
              <a:t>e</a:t>
            </a:r>
            <a:r>
              <a:rPr lang="ja-JP" altLang="en-US" dirty="0" smtClean="0"/>
              <a:t>ラーニングシステム。</a:t>
            </a:r>
            <a:endParaRPr lang="en-US" altLang="ja-JP" dirty="0" smtClean="0"/>
          </a:p>
          <a:p>
            <a:pPr marL="180975" indent="-180975">
              <a:lnSpc>
                <a:spcPct val="94000"/>
              </a:lnSpc>
              <a:buClr>
                <a:schemeClr val="tx1"/>
              </a:buClr>
              <a:buFont typeface="Wingdings" pitchFamily="2" charset="2"/>
              <a:buChar char="n"/>
            </a:pPr>
            <a:r>
              <a:rPr lang="ja-JP" altLang="en-US" dirty="0" smtClean="0"/>
              <a:t>初任者の研修ツールとして、また全国テストを通じた、分析ツールを通じて認定調査員の弱点把握が可能。</a:t>
            </a:r>
            <a:endParaRPr lang="en-US" altLang="ja-JP" dirty="0" smtClean="0"/>
          </a:p>
        </p:txBody>
      </p:sp>
      <p:graphicFrame>
        <p:nvGraphicFramePr>
          <p:cNvPr id="12" name="表 11"/>
          <p:cNvGraphicFramePr>
            <a:graphicFrameLocks noGrp="1"/>
          </p:cNvGraphicFramePr>
          <p:nvPr/>
        </p:nvGraphicFramePr>
        <p:xfrm>
          <a:off x="344384" y="2466022"/>
          <a:ext cx="8550233" cy="2705465"/>
        </p:xfrm>
        <a:graphic>
          <a:graphicData uri="http://schemas.openxmlformats.org/drawingml/2006/table">
            <a:tbl>
              <a:tblPr/>
              <a:tblGrid>
                <a:gridCol w="1579662"/>
                <a:gridCol w="1379743"/>
                <a:gridCol w="1446525"/>
                <a:gridCol w="1446525"/>
                <a:gridCol w="1348889"/>
                <a:gridCol w="1348889"/>
              </a:tblGrid>
              <a:tr h="801111">
                <a:tc>
                  <a:txBody>
                    <a:bodyPr/>
                    <a:lstStyle/>
                    <a:p>
                      <a:pPr algn="ctr">
                        <a:spcAft>
                          <a:spcPts val="0"/>
                        </a:spcAft>
                      </a:pPr>
                      <a:endParaRPr lang="en-US" sz="1800" kern="0" dirty="0">
                        <a:solidFill>
                          <a:srgbClr val="000000"/>
                        </a:solidFill>
                        <a:latin typeface="ＭＳ ゴシック"/>
                        <a:ea typeface="ＭＳ 明朝"/>
                        <a:cs typeface="ＭＳ Ｐ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600" kern="0" dirty="0">
                          <a:solidFill>
                            <a:srgbClr val="000000"/>
                          </a:solidFill>
                          <a:latin typeface="Century"/>
                          <a:ea typeface="ＭＳ ゴシック"/>
                          <a:cs typeface="ＭＳ Ｐゴシック"/>
                        </a:rPr>
                        <a:t>対象自治体数</a:t>
                      </a:r>
                      <a:endParaRPr lang="ja-JP" sz="1800" kern="100" dirty="0">
                        <a:latin typeface="Century"/>
                        <a:ea typeface="ＭＳ 明朝"/>
                        <a:cs typeface="Times New Roman"/>
                      </a:endParaRPr>
                    </a:p>
                    <a:p>
                      <a:pPr algn="ctr">
                        <a:lnSpc>
                          <a:spcPts val="1500"/>
                        </a:lnSpc>
                        <a:spcAft>
                          <a:spcPts val="0"/>
                        </a:spcAft>
                      </a:pPr>
                      <a:r>
                        <a:rPr lang="en-US" sz="1400" kern="0" dirty="0">
                          <a:solidFill>
                            <a:srgbClr val="000000"/>
                          </a:solidFill>
                          <a:latin typeface="ＭＳ ゴシック"/>
                          <a:ea typeface="ＭＳ 明朝"/>
                          <a:cs typeface="ＭＳ Ｐゴシック"/>
                        </a:rPr>
                        <a:t>(</a:t>
                      </a:r>
                      <a:r>
                        <a:rPr lang="ja-JP" sz="1400" kern="0" dirty="0">
                          <a:solidFill>
                            <a:srgbClr val="000000"/>
                          </a:solidFill>
                          <a:latin typeface="Century"/>
                          <a:ea typeface="ＭＳ ゴシック"/>
                          <a:cs typeface="ＭＳ Ｐゴシック"/>
                        </a:rPr>
                        <a:t>ｱｶｳﾝﾄ配布数</a:t>
                      </a:r>
                      <a:r>
                        <a:rPr lang="en-US" sz="1400" kern="0" dirty="0">
                          <a:solidFill>
                            <a:srgbClr val="000000"/>
                          </a:solidFill>
                          <a:latin typeface="Century"/>
                          <a:ea typeface="ＭＳ ゴシック"/>
                          <a:cs typeface="ＭＳ Ｐゴシック"/>
                        </a:rPr>
                        <a:t>)</a:t>
                      </a:r>
                      <a:endParaRPr lang="ja-JP" sz="16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600" kern="0" dirty="0">
                          <a:solidFill>
                            <a:srgbClr val="000000"/>
                          </a:solidFill>
                          <a:latin typeface="Century"/>
                          <a:ea typeface="ＭＳ ゴシック"/>
                          <a:cs typeface="ＭＳ Ｐゴシック"/>
                        </a:rPr>
                        <a:t>認定調査員</a:t>
                      </a:r>
                      <a:endParaRPr lang="ja-JP" sz="1800" kern="100" dirty="0">
                        <a:latin typeface="Century"/>
                        <a:ea typeface="ＭＳ 明朝"/>
                        <a:cs typeface="Times New Roman"/>
                      </a:endParaRPr>
                    </a:p>
                    <a:p>
                      <a:pPr algn="ctr">
                        <a:lnSpc>
                          <a:spcPts val="1500"/>
                        </a:lnSpc>
                        <a:spcAft>
                          <a:spcPts val="0"/>
                        </a:spcAft>
                      </a:pPr>
                      <a:r>
                        <a:rPr lang="ja-JP" sz="1600" kern="0" dirty="0">
                          <a:solidFill>
                            <a:srgbClr val="000000"/>
                          </a:solidFill>
                          <a:latin typeface="Century"/>
                          <a:ea typeface="ＭＳ ゴシック"/>
                          <a:cs typeface="ＭＳ Ｐゴシック"/>
                        </a:rPr>
                        <a:t>登録自治体数</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800" kern="0" dirty="0">
                          <a:solidFill>
                            <a:srgbClr val="000000"/>
                          </a:solidFill>
                          <a:latin typeface="Century"/>
                          <a:ea typeface="ＭＳ ゴシック"/>
                          <a:cs typeface="ＭＳ Ｐゴシック"/>
                        </a:rPr>
                        <a:t>登録者数</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800" kern="0" dirty="0">
                          <a:solidFill>
                            <a:srgbClr val="000000"/>
                          </a:solidFill>
                          <a:latin typeface="Century"/>
                          <a:ea typeface="ＭＳ ゴシック"/>
                          <a:cs typeface="ＭＳ Ｐゴシック"/>
                        </a:rPr>
                        <a:t>受講者数</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lnSpc>
                          <a:spcPts val="1500"/>
                        </a:lnSpc>
                        <a:spcAft>
                          <a:spcPts val="0"/>
                        </a:spcAft>
                      </a:pPr>
                      <a:r>
                        <a:rPr lang="ja-JP" sz="1600" kern="0" dirty="0" smtClean="0">
                          <a:solidFill>
                            <a:srgbClr val="000000"/>
                          </a:solidFill>
                          <a:latin typeface="Century"/>
                          <a:ea typeface="ＭＳ ゴシック"/>
                          <a:cs typeface="ＭＳ Ｐゴシック"/>
                        </a:rPr>
                        <a:t>うち全国</a:t>
                      </a:r>
                      <a:r>
                        <a:rPr lang="ja-JP" sz="1600" kern="0" dirty="0">
                          <a:solidFill>
                            <a:srgbClr val="000000"/>
                          </a:solidFill>
                          <a:latin typeface="Century"/>
                          <a:ea typeface="ＭＳ ゴシック"/>
                          <a:cs typeface="ＭＳ Ｐゴシック"/>
                        </a:rPr>
                        <a:t>テスト４受講者数</a:t>
                      </a:r>
                      <a:endParaRPr lang="ja-JP" sz="18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4214">
                <a:tc>
                  <a:txBody>
                    <a:bodyPr/>
                    <a:lstStyle/>
                    <a:p>
                      <a:pPr algn="just">
                        <a:spcAft>
                          <a:spcPts val="0"/>
                        </a:spcAft>
                      </a:pPr>
                      <a:r>
                        <a:rPr lang="ja-JP" sz="2000" kern="100" dirty="0">
                          <a:latin typeface="Century"/>
                          <a:ea typeface="ＭＳ 明朝"/>
                          <a:cs typeface="Times New Roman"/>
                        </a:rPr>
                        <a:t>都道府県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dirty="0">
                          <a:solidFill>
                            <a:srgbClr val="000000"/>
                          </a:solidFill>
                          <a:latin typeface="Century"/>
                          <a:ea typeface="ＭＳ 明朝"/>
                          <a:cs typeface="Times New Roman"/>
                        </a:rPr>
                        <a:t>47</a:t>
                      </a:r>
                      <a:endParaRPr lang="ja-JP" sz="2000" kern="100" dirty="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24</a:t>
                      </a:r>
                      <a:endParaRPr lang="ja-JP"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159</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41</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dirty="0">
                          <a:latin typeface="Century"/>
                          <a:ea typeface="ＭＳ 明朝"/>
                          <a:cs typeface="Times New Roman"/>
                        </a:rPr>
                        <a:t>22</a:t>
                      </a:r>
                      <a:endParaRPr lang="ja-JP" sz="20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314214">
                <a:tc rowSpan="2">
                  <a:txBody>
                    <a:bodyPr/>
                    <a:lstStyle/>
                    <a:p>
                      <a:pPr algn="just">
                        <a:spcAft>
                          <a:spcPts val="0"/>
                        </a:spcAft>
                      </a:pPr>
                      <a:r>
                        <a:rPr lang="ja-JP" altLang="en-US" sz="1800" kern="100" dirty="0" smtClean="0">
                          <a:latin typeface="Century"/>
                          <a:ea typeface="ＭＳ 明朝"/>
                          <a:cs typeface="Times New Roman"/>
                        </a:rPr>
                        <a:t>指定都市</a:t>
                      </a:r>
                      <a:endParaRPr lang="ja-JP" sz="18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dirty="0">
                          <a:solidFill>
                            <a:srgbClr val="000000"/>
                          </a:solidFill>
                          <a:latin typeface="Century"/>
                          <a:ea typeface="ＭＳ 明朝"/>
                          <a:cs typeface="Times New Roman"/>
                        </a:rPr>
                        <a:t>20</a:t>
                      </a:r>
                      <a:endParaRPr lang="ja-JP" sz="2000" kern="100" dirty="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1800" kern="100">
                          <a:latin typeface="Century"/>
                          <a:ea typeface="ＭＳ 明朝"/>
                          <a:cs typeface="Times New Roman"/>
                        </a:rPr>
                        <a:t>18</a:t>
                      </a:r>
                      <a:endParaRPr lang="ja-JP"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1800" kern="100">
                          <a:latin typeface="Century"/>
                          <a:ea typeface="ＭＳ 明朝"/>
                          <a:cs typeface="Times New Roman"/>
                        </a:rPr>
                        <a:t>6,399</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1800" kern="100">
                          <a:latin typeface="Century"/>
                          <a:ea typeface="ＭＳ 明朝"/>
                          <a:cs typeface="Times New Roman"/>
                        </a:rPr>
                        <a:t>1,489</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1800" kern="100">
                          <a:latin typeface="Century"/>
                          <a:ea typeface="ＭＳ 明朝"/>
                          <a:cs typeface="Times New Roman"/>
                        </a:rPr>
                        <a:t>1,371</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r>
              <a:tr h="328456">
                <a:tc vMerge="1">
                  <a:txBody>
                    <a:bodyPr/>
                    <a:lstStyle/>
                    <a:p>
                      <a:endParaRPr kumimoji="1" lang="ja-JP" altLang="en-US"/>
                    </a:p>
                  </a:txBody>
                  <a:tcPr/>
                </a:tc>
                <a:tc>
                  <a:txBody>
                    <a:bodyPr/>
                    <a:lstStyle/>
                    <a:p>
                      <a:pPr marR="200025" algn="r">
                        <a:spcAft>
                          <a:spcPts val="0"/>
                        </a:spcAft>
                      </a:pPr>
                      <a:endParaRPr lang="en-US" sz="18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200025" algn="r">
                        <a:spcAft>
                          <a:spcPts val="0"/>
                        </a:spcAft>
                      </a:pPr>
                      <a:endParaRPr lang="en-US" sz="1800" kern="100" dirty="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66675" algn="r">
                        <a:spcAft>
                          <a:spcPts val="0"/>
                        </a:spcAft>
                      </a:pPr>
                      <a:r>
                        <a:rPr lang="ja-JP" sz="1800" kern="100">
                          <a:solidFill>
                            <a:srgbClr val="000000"/>
                          </a:solidFill>
                          <a:latin typeface="Century"/>
                          <a:ea typeface="ＭＳ 明朝"/>
                          <a:cs typeface="Times New Roman"/>
                        </a:rPr>
                        <a:t>（</a:t>
                      </a:r>
                      <a:r>
                        <a:rPr lang="en-US" sz="1800" kern="100">
                          <a:solidFill>
                            <a:srgbClr val="000000"/>
                          </a:solidFill>
                          <a:latin typeface="Century"/>
                          <a:ea typeface="ＭＳ 明朝"/>
                          <a:cs typeface="Times New Roman"/>
                        </a:rPr>
                        <a:t>739</a:t>
                      </a:r>
                      <a:r>
                        <a:rPr lang="ja-JP" sz="1800" kern="100">
                          <a:solidFill>
                            <a:srgbClr val="000000"/>
                          </a:solidFill>
                          <a:latin typeface="Century"/>
                          <a:ea typeface="ＭＳ 明朝"/>
                          <a:cs typeface="Times New Roman"/>
                        </a:rPr>
                        <a:t>）</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66675" algn="r">
                        <a:spcAft>
                          <a:spcPts val="0"/>
                        </a:spcAft>
                      </a:pPr>
                      <a:r>
                        <a:rPr lang="ja-JP" sz="1800" kern="100">
                          <a:solidFill>
                            <a:srgbClr val="000000"/>
                          </a:solidFill>
                          <a:latin typeface="Century"/>
                          <a:ea typeface="ＭＳ 明朝"/>
                          <a:cs typeface="Times New Roman"/>
                        </a:rPr>
                        <a:t>（</a:t>
                      </a:r>
                      <a:r>
                        <a:rPr lang="en-US" sz="1800" kern="100">
                          <a:solidFill>
                            <a:srgbClr val="000000"/>
                          </a:solidFill>
                          <a:latin typeface="Century"/>
                          <a:ea typeface="ＭＳ 明朝"/>
                          <a:cs typeface="Times New Roman"/>
                        </a:rPr>
                        <a:t>214</a:t>
                      </a:r>
                      <a:r>
                        <a:rPr lang="ja-JP" sz="1800" kern="100">
                          <a:solidFill>
                            <a:srgbClr val="000000"/>
                          </a:solidFill>
                          <a:latin typeface="Century"/>
                          <a:ea typeface="ＭＳ 明朝"/>
                          <a:cs typeface="Times New Roman"/>
                        </a:rPr>
                        <a:t>）</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66675" algn="r">
                        <a:spcAft>
                          <a:spcPts val="0"/>
                        </a:spcAft>
                      </a:pPr>
                      <a:r>
                        <a:rPr lang="ja-JP" sz="1800" kern="100">
                          <a:solidFill>
                            <a:srgbClr val="000000"/>
                          </a:solidFill>
                          <a:latin typeface="Century"/>
                          <a:ea typeface="ＭＳ 明朝"/>
                          <a:cs typeface="Times New Roman"/>
                        </a:rPr>
                        <a:t>（</a:t>
                      </a:r>
                      <a:r>
                        <a:rPr lang="en-US" sz="1800" kern="100">
                          <a:solidFill>
                            <a:srgbClr val="000000"/>
                          </a:solidFill>
                          <a:latin typeface="Century"/>
                          <a:ea typeface="ＭＳ 明朝"/>
                          <a:cs typeface="Times New Roman"/>
                        </a:rPr>
                        <a:t>198</a:t>
                      </a:r>
                      <a:r>
                        <a:rPr lang="ja-JP" sz="1800" kern="100">
                          <a:solidFill>
                            <a:srgbClr val="000000"/>
                          </a:solidFill>
                          <a:latin typeface="Century"/>
                          <a:ea typeface="ＭＳ 明朝"/>
                          <a:cs typeface="Times New Roman"/>
                        </a:rPr>
                        <a:t>）</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r>
              <a:tr h="314214">
                <a:tc>
                  <a:txBody>
                    <a:bodyPr/>
                    <a:lstStyle/>
                    <a:p>
                      <a:pPr algn="just">
                        <a:spcAft>
                          <a:spcPts val="0"/>
                        </a:spcAft>
                      </a:pPr>
                      <a:r>
                        <a:rPr lang="ja-JP" sz="2000" kern="100">
                          <a:latin typeface="Century"/>
                          <a:ea typeface="ＭＳ 明朝"/>
                          <a:cs typeface="Times New Roman"/>
                        </a:rPr>
                        <a:t>広域連合等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a:solidFill>
                            <a:srgbClr val="000000"/>
                          </a:solidFill>
                          <a:latin typeface="Century"/>
                          <a:ea typeface="ＭＳ 明朝"/>
                          <a:cs typeface="Times New Roman"/>
                        </a:rPr>
                        <a:t>182</a:t>
                      </a:r>
                      <a:endParaRPr lang="ja-JP"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dirty="0">
                          <a:latin typeface="Century"/>
                          <a:ea typeface="ＭＳ 明朝"/>
                          <a:cs typeface="Times New Roman"/>
                        </a:rPr>
                        <a:t>58</a:t>
                      </a:r>
                      <a:endParaRPr lang="ja-JP" sz="2000" kern="100" dirty="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896</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283</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252</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328456">
                <a:tc>
                  <a:txBody>
                    <a:bodyPr/>
                    <a:lstStyle/>
                    <a:p>
                      <a:pPr algn="just">
                        <a:spcAft>
                          <a:spcPts val="0"/>
                        </a:spcAft>
                      </a:pPr>
                      <a:r>
                        <a:rPr lang="ja-JP" sz="2000" kern="100">
                          <a:latin typeface="Century"/>
                          <a:ea typeface="ＭＳ 明朝"/>
                          <a:cs typeface="Times New Roman"/>
                        </a:rPr>
                        <a:t>市町村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1800" kern="100">
                          <a:solidFill>
                            <a:srgbClr val="000000"/>
                          </a:solidFill>
                          <a:latin typeface="Century"/>
                          <a:ea typeface="ＭＳ 明朝"/>
                          <a:cs typeface="Times New Roman"/>
                        </a:rPr>
                        <a:t>1,735</a:t>
                      </a:r>
                      <a:endParaRPr lang="ja-JP"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1,011</a:t>
                      </a:r>
                      <a:endParaRPr lang="ja-JP"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1800" kern="100" dirty="0">
                          <a:latin typeface="Century"/>
                          <a:ea typeface="ＭＳ 明朝"/>
                          <a:cs typeface="Times New Roman"/>
                        </a:rPr>
                        <a:t>25,150</a:t>
                      </a:r>
                      <a:endParaRPr lang="ja-JP" sz="20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5,666</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4,997</a:t>
                      </a:r>
                      <a:endParaRPr lang="ja-JP" sz="20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r>
              <a:tr h="299081">
                <a:tc>
                  <a:txBody>
                    <a:bodyPr/>
                    <a:lstStyle/>
                    <a:p>
                      <a:pPr algn="just">
                        <a:spcAft>
                          <a:spcPts val="0"/>
                        </a:spcAft>
                      </a:pPr>
                      <a:r>
                        <a:rPr lang="ja-JP" sz="2000" kern="100">
                          <a:latin typeface="Century"/>
                          <a:ea typeface="ＭＳ 明朝"/>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1800" kern="100">
                          <a:solidFill>
                            <a:srgbClr val="000000"/>
                          </a:solidFill>
                          <a:latin typeface="Century"/>
                          <a:ea typeface="ＭＳ 明朝"/>
                          <a:cs typeface="Times New Roman"/>
                        </a:rPr>
                        <a:t>1,984</a:t>
                      </a:r>
                      <a:endParaRPr lang="ja-JP"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1800" kern="100" dirty="0">
                          <a:latin typeface="Century"/>
                          <a:ea typeface="ＭＳ 明朝"/>
                          <a:cs typeface="Times New Roman"/>
                        </a:rPr>
                        <a:t>1,111</a:t>
                      </a:r>
                      <a:endParaRPr lang="ja-JP" sz="2000" kern="100" dirty="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1800" kern="100">
                          <a:latin typeface="Century"/>
                          <a:ea typeface="ＭＳ 明朝"/>
                          <a:cs typeface="Times New Roman"/>
                        </a:rPr>
                        <a:t>33,343</a:t>
                      </a:r>
                      <a:endParaRPr lang="ja-JP"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1800" kern="100" dirty="0">
                          <a:latin typeface="Century"/>
                          <a:ea typeface="ＭＳ 明朝"/>
                          <a:cs typeface="Times New Roman"/>
                        </a:rPr>
                        <a:t>7,693</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1800" kern="100" dirty="0">
                          <a:latin typeface="Century"/>
                          <a:ea typeface="ＭＳ 明朝"/>
                          <a:cs typeface="Times New Roman"/>
                        </a:rPr>
                        <a:t>6,840</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296883" y="5449581"/>
            <a:ext cx="860961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政令指定都市内の（）は、行政区が登録した調査員</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都道府県・政令指定都市・広域連合等は認定調査員を直接登録しなくても、構成する自治体・区などで登録が行われると、登録・回答状況の把握や分析を行うことができる。</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pic>
        <p:nvPicPr>
          <p:cNvPr id="7" name="図 6"/>
          <p:cNvPicPr/>
          <p:nvPr/>
        </p:nvPicPr>
        <p:blipFill>
          <a:blip r:embed="rId3" cstate="print"/>
          <a:srcRect/>
          <a:stretch>
            <a:fillRect/>
          </a:stretch>
        </p:blipFill>
        <p:spPr bwMode="auto">
          <a:xfrm>
            <a:off x="439387" y="1828800"/>
            <a:ext cx="8443356" cy="4806537"/>
          </a:xfrm>
          <a:prstGeom prst="rect">
            <a:avLst/>
          </a:prstGeom>
          <a:noFill/>
          <a:ln w="9525">
            <a:noFill/>
            <a:miter lim="800000"/>
            <a:headEnd/>
            <a:tailEnd/>
          </a:ln>
        </p:spPr>
      </p:pic>
      <p:sp>
        <p:nvSpPr>
          <p:cNvPr id="8" name="正方形/長方形 7"/>
          <p:cNvSpPr/>
          <p:nvPr/>
        </p:nvSpPr>
        <p:spPr>
          <a:xfrm>
            <a:off x="2372862" y="1569914"/>
            <a:ext cx="5161991" cy="369332"/>
          </a:xfrm>
          <a:prstGeom prst="rect">
            <a:avLst/>
          </a:prstGeom>
        </p:spPr>
        <p:txBody>
          <a:bodyPr wrap="none">
            <a:spAutoFit/>
          </a:bodyPr>
          <a:lstStyle/>
          <a:p>
            <a:r>
              <a:rPr lang="ja-JP" altLang="en-US" dirty="0" smtClean="0"/>
              <a:t>平成</a:t>
            </a:r>
            <a:r>
              <a:rPr lang="en-US" altLang="ja-JP" dirty="0" smtClean="0"/>
              <a:t>25</a:t>
            </a:r>
            <a:r>
              <a:rPr lang="ja-JP" altLang="en-US" dirty="0" smtClean="0"/>
              <a:t>年度　</a:t>
            </a:r>
            <a:r>
              <a:rPr lang="ja-JP" altLang="ja-JP" dirty="0" smtClean="0"/>
              <a:t>受講者数（都道府県別、全国テスト４）</a:t>
            </a:r>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99592" y="369515"/>
            <a:ext cx="3322975" cy="212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899592" y="2513163"/>
            <a:ext cx="3322975" cy="2124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899592" y="4667962"/>
            <a:ext cx="3321617" cy="212313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4644008" y="361007"/>
            <a:ext cx="3317418" cy="2124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4644008" y="2508475"/>
            <a:ext cx="3317419" cy="21240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4644008" y="4654394"/>
            <a:ext cx="3322975" cy="2124000"/>
          </a:xfrm>
          <a:prstGeom prst="rect">
            <a:avLst/>
          </a:prstGeom>
          <a:noFill/>
          <a:ln w="9525">
            <a:noFill/>
            <a:miter lim="800000"/>
            <a:headEnd/>
            <a:tailEnd/>
          </a:ln>
          <a:effectLst/>
        </p:spPr>
      </p:pic>
      <p:sp>
        <p:nvSpPr>
          <p:cNvPr id="12" name="テキスト ボックス 11"/>
          <p:cNvSpPr txBox="1"/>
          <p:nvPr/>
        </p:nvSpPr>
        <p:spPr>
          <a:xfrm>
            <a:off x="1179181" y="44787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a:latin typeface="+mn-ea"/>
              </a:rPr>
              <a:t>20</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3" name="テキスト ボックス 12"/>
          <p:cNvSpPr txBox="1"/>
          <p:nvPr/>
        </p:nvSpPr>
        <p:spPr>
          <a:xfrm>
            <a:off x="1198231" y="260361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21</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4" name="テキスト ボックス 13"/>
          <p:cNvSpPr txBox="1"/>
          <p:nvPr/>
        </p:nvSpPr>
        <p:spPr>
          <a:xfrm>
            <a:off x="1172831" y="473240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22</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 name="テキスト ボックス 14"/>
          <p:cNvSpPr txBox="1"/>
          <p:nvPr/>
        </p:nvSpPr>
        <p:spPr>
          <a:xfrm>
            <a:off x="4940796" y="42882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smtClean="0">
                <a:latin typeface="+mn-ea"/>
              </a:rPr>
              <a:t>23</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6" name="テキスト ボックス 15"/>
          <p:cNvSpPr txBox="1"/>
          <p:nvPr/>
        </p:nvSpPr>
        <p:spPr>
          <a:xfrm>
            <a:off x="4940796" y="257186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24</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7" name="テキスト ボックス 16"/>
          <p:cNvSpPr txBox="1"/>
          <p:nvPr/>
        </p:nvSpPr>
        <p:spPr>
          <a:xfrm>
            <a:off x="4940796" y="47260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25</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19" name="直線コネクタ 18"/>
          <p:cNvCxnSpPr/>
          <p:nvPr/>
        </p:nvCxnSpPr>
        <p:spPr>
          <a:xfrm flipV="1">
            <a:off x="2422367" y="1153095"/>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043277" y="9031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21.2%</a:t>
            </a:r>
            <a:endParaRPr kumimoji="1" lang="ja-JP" altLang="en-US" sz="1000" dirty="0">
              <a:latin typeface="+mn-ea"/>
            </a:endParaRPr>
          </a:p>
        </p:txBody>
      </p:sp>
      <p:cxnSp>
        <p:nvCxnSpPr>
          <p:cNvPr id="21" name="直線コネクタ 20"/>
          <p:cNvCxnSpPr/>
          <p:nvPr/>
        </p:nvCxnSpPr>
        <p:spPr>
          <a:xfrm flipV="1">
            <a:off x="1986003" y="3313027"/>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606913" y="3063095"/>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14.1%</a:t>
            </a:r>
            <a:endParaRPr kumimoji="1" lang="ja-JP" altLang="en-US" sz="1000" dirty="0">
              <a:latin typeface="+mn-ea"/>
            </a:endParaRPr>
          </a:p>
        </p:txBody>
      </p:sp>
      <p:cxnSp>
        <p:nvCxnSpPr>
          <p:cNvPr id="25" name="直線コネクタ 24"/>
          <p:cNvCxnSpPr/>
          <p:nvPr/>
        </p:nvCxnSpPr>
        <p:spPr>
          <a:xfrm flipV="1">
            <a:off x="1909803" y="5090286"/>
            <a:ext cx="0" cy="152055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990319" y="4975986"/>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13.3%</a:t>
            </a:r>
            <a:endParaRPr kumimoji="1" lang="ja-JP" altLang="en-US" sz="1000" dirty="0">
              <a:latin typeface="+mn-ea"/>
            </a:endParaRPr>
          </a:p>
        </p:txBody>
      </p:sp>
      <p:cxnSp>
        <p:nvCxnSpPr>
          <p:cNvPr id="29" name="直線コネクタ 28"/>
          <p:cNvCxnSpPr/>
          <p:nvPr/>
        </p:nvCxnSpPr>
        <p:spPr>
          <a:xfrm flipV="1">
            <a:off x="5548610" y="793055"/>
            <a:ext cx="0" cy="15058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588868" y="8650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12.0%</a:t>
            </a:r>
            <a:endParaRPr kumimoji="1" lang="ja-JP" altLang="en-US" sz="1000" dirty="0">
              <a:latin typeface="+mn-ea"/>
            </a:endParaRPr>
          </a:p>
        </p:txBody>
      </p:sp>
      <p:cxnSp>
        <p:nvCxnSpPr>
          <p:cNvPr id="34" name="直線コネクタ 33"/>
          <p:cNvCxnSpPr/>
          <p:nvPr/>
        </p:nvCxnSpPr>
        <p:spPr>
          <a:xfrm flipV="1">
            <a:off x="5476602" y="315211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516860" y="300810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11.2%</a:t>
            </a:r>
            <a:endParaRPr kumimoji="1" lang="ja-JP" altLang="en-US" sz="1000" dirty="0">
              <a:latin typeface="+mn-ea"/>
            </a:endParaRPr>
          </a:p>
        </p:txBody>
      </p:sp>
      <p:cxnSp>
        <p:nvCxnSpPr>
          <p:cNvPr id="37" name="直線コネクタ 36"/>
          <p:cNvCxnSpPr/>
          <p:nvPr/>
        </p:nvCxnSpPr>
        <p:spPr>
          <a:xfrm flipV="1">
            <a:off x="5476602" y="53063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516860" y="5162294"/>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10.1%</a:t>
            </a:r>
            <a:endParaRPr kumimoji="1" lang="ja-JP" altLang="en-US" sz="1000" dirty="0">
              <a:latin typeface="+mn-ea"/>
            </a:endParaRPr>
          </a:p>
        </p:txBody>
      </p:sp>
      <p:sp>
        <p:nvSpPr>
          <p:cNvPr id="39" name="テキスト ボックス 38"/>
          <p:cNvSpPr txBox="1"/>
          <p:nvPr/>
        </p:nvSpPr>
        <p:spPr>
          <a:xfrm>
            <a:off x="920580" y="33453"/>
            <a:ext cx="1569660" cy="276999"/>
          </a:xfrm>
          <a:prstGeom prst="rect">
            <a:avLst/>
          </a:prstGeom>
          <a:solidFill>
            <a:schemeClr val="bg1"/>
          </a:solidFill>
        </p:spPr>
        <p:txBody>
          <a:bodyPr wrap="none" rtlCol="0">
            <a:spAutoFit/>
          </a:bodyPr>
          <a:lstStyle/>
          <a:p>
            <a:r>
              <a:rPr kumimoji="1" lang="ja-JP" altLang="en-US" sz="1200" dirty="0" smtClean="0">
                <a:latin typeface="+mn-ea"/>
              </a:rPr>
              <a:t>◆重度変更率の変化</a:t>
            </a:r>
            <a:endParaRPr kumimoji="1" lang="ja-JP" altLang="en-US" sz="1200" dirty="0">
              <a:latin typeface="+mn-ea"/>
            </a:endParaRPr>
          </a:p>
        </p:txBody>
      </p:sp>
      <p:sp>
        <p:nvSpPr>
          <p:cNvPr id="41" name="テキスト ボックス 40"/>
          <p:cNvSpPr txBox="1"/>
          <p:nvPr/>
        </p:nvSpPr>
        <p:spPr>
          <a:xfrm>
            <a:off x="2553515" y="0"/>
            <a:ext cx="4594528" cy="369332"/>
          </a:xfrm>
          <a:prstGeom prst="rect">
            <a:avLst/>
          </a:prstGeom>
          <a:noFill/>
        </p:spPr>
        <p:txBody>
          <a:bodyPr wrap="none" rtlCol="0">
            <a:spAutoFit/>
          </a:bodyPr>
          <a:lstStyle/>
          <a:p>
            <a:r>
              <a:rPr lang="ja-JP" altLang="ja-JP" sz="900" dirty="0" smtClean="0"/>
              <a:t>※</a:t>
            </a:r>
            <a:r>
              <a:rPr lang="ja-JP" altLang="en-US" sz="900" dirty="0" smtClean="0"/>
              <a:t>各年</a:t>
            </a:r>
            <a:r>
              <a:rPr lang="en-US" altLang="ja-JP" sz="900" dirty="0" smtClean="0"/>
              <a:t>10</a:t>
            </a:r>
            <a:r>
              <a:rPr lang="ja-JP" altLang="ja-JP" sz="900" dirty="0"/>
              <a:t>・</a:t>
            </a:r>
            <a:r>
              <a:rPr lang="en-US" altLang="ja-JP" sz="900" dirty="0"/>
              <a:t>11</a:t>
            </a:r>
            <a:r>
              <a:rPr lang="ja-JP" altLang="ja-JP" sz="900" dirty="0"/>
              <a:t>月判定：</a:t>
            </a:r>
            <a:r>
              <a:rPr lang="en-US" altLang="ja-JP" sz="900" dirty="0"/>
              <a:t>10</a:t>
            </a:r>
            <a:r>
              <a:rPr lang="ja-JP" altLang="ja-JP" sz="900" dirty="0"/>
              <a:t>月</a:t>
            </a:r>
            <a:r>
              <a:rPr lang="en-US" altLang="ja-JP" sz="900" dirty="0"/>
              <a:t>1</a:t>
            </a:r>
            <a:r>
              <a:rPr lang="ja-JP" altLang="ja-JP" sz="900" dirty="0"/>
              <a:t>日以降申請～</a:t>
            </a:r>
            <a:r>
              <a:rPr lang="en-US" altLang="ja-JP" sz="900" dirty="0"/>
              <a:t>11</a:t>
            </a:r>
            <a:r>
              <a:rPr lang="ja-JP" altLang="ja-JP" sz="900" dirty="0"/>
              <a:t>月末日までに判定されたケース</a:t>
            </a:r>
          </a:p>
          <a:p>
            <a:r>
              <a:rPr lang="en-US" altLang="ja-JP" sz="900" dirty="0" smtClean="0"/>
              <a:t>※</a:t>
            </a:r>
            <a:r>
              <a:rPr lang="ja-JP" altLang="en-US" sz="900" dirty="0" smtClean="0"/>
              <a:t>対象</a:t>
            </a:r>
            <a:r>
              <a:rPr lang="ja-JP" altLang="en-US" sz="900" dirty="0"/>
              <a:t>自治体は、各年において認定支援ネットワークに</a:t>
            </a:r>
            <a:r>
              <a:rPr lang="en-US" altLang="ja-JP" sz="900" dirty="0"/>
              <a:t>100</a:t>
            </a:r>
            <a:r>
              <a:rPr lang="ja-JP" altLang="en-US" sz="900" dirty="0"/>
              <a:t>件以上ケースを報告した自治体</a:t>
            </a:r>
            <a:endParaRPr kumimoji="1" lang="ja-JP" alt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2554545"/>
          </a:xfrm>
          <a:prstGeom prst="rect">
            <a:avLst/>
          </a:prstGeom>
          <a:noFill/>
          <a:ln w="9525">
            <a:noFill/>
            <a:miter lim="800000"/>
            <a:headEnd/>
            <a:tailEnd/>
          </a:ln>
        </p:spPr>
        <p:txBody>
          <a:bodyPr>
            <a:spAutoFit/>
          </a:bodyPr>
          <a:lstStyle/>
          <a:p>
            <a:pPr algn="ctr"/>
            <a:r>
              <a:rPr lang="ja-JP" altLang="en-US" sz="4000" dirty="0">
                <a:solidFill>
                  <a:srgbClr val="000000"/>
                </a:solidFill>
                <a:latin typeface="Calibri" pitchFamily="34" charset="0"/>
              </a:rPr>
              <a:t>４．平成２５年度要介護認定適正化事業報告及び平成２６年度の取組について</a:t>
            </a:r>
            <a:endParaRPr lang="en-US" altLang="ja-JP" sz="4000" dirty="0">
              <a:solidFill>
                <a:srgbClr val="000000"/>
              </a:solidFill>
              <a:latin typeface="Calibri" pitchFamily="34" charset="0"/>
            </a:endParaRPr>
          </a:p>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【4-2</a:t>
            </a:r>
            <a:r>
              <a:rPr lang="ja-JP" altLang="en-US" sz="4000" dirty="0" smtClean="0">
                <a:solidFill>
                  <a:srgbClr val="000000"/>
                </a:solidFill>
                <a:latin typeface="Calibri" pitchFamily="34" charset="0"/>
              </a:rPr>
              <a:t>：技術的助言事業</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平成</a:t>
            </a:r>
            <a:r>
              <a:rPr lang="en-US" altLang="ja-JP" sz="3600" dirty="0" smtClean="0"/>
              <a:t>25</a:t>
            </a:r>
            <a:r>
              <a:rPr lang="ja-JP" altLang="en-US" sz="3600" dirty="0" smtClean="0"/>
              <a:t>年度技術的助言訪問自治体</a:t>
            </a:r>
            <a:r>
              <a:rPr lang="en-US" altLang="ja-JP" sz="3600" dirty="0" smtClean="0"/>
              <a:t>(1)</a:t>
            </a:r>
            <a:endParaRPr lang="ja-JP" altLang="en-US" sz="3600" dirty="0" smtClean="0"/>
          </a:p>
        </p:txBody>
      </p:sp>
      <p:graphicFrame>
        <p:nvGraphicFramePr>
          <p:cNvPr id="4" name="表 3"/>
          <p:cNvGraphicFramePr>
            <a:graphicFrameLocks noGrp="1"/>
          </p:cNvGraphicFramePr>
          <p:nvPr/>
        </p:nvGraphicFramePr>
        <p:xfrm>
          <a:off x="173155" y="1392052"/>
          <a:ext cx="4244466" cy="4593107"/>
        </p:xfrm>
        <a:graphic>
          <a:graphicData uri="http://schemas.openxmlformats.org/drawingml/2006/table">
            <a:tbl>
              <a:tblPr/>
              <a:tblGrid>
                <a:gridCol w="1195623"/>
                <a:gridCol w="3048843"/>
              </a:tblGrid>
              <a:tr h="304458">
                <a:tc>
                  <a:txBody>
                    <a:bodyPr/>
                    <a:lstStyle/>
                    <a:p>
                      <a:pPr algn="ctr">
                        <a:lnSpc>
                          <a:spcPts val="1680"/>
                        </a:lnSpc>
                        <a:spcAft>
                          <a:spcPts val="0"/>
                        </a:spcAft>
                      </a:pPr>
                      <a:r>
                        <a:rPr lang="ja-JP" sz="1600" kern="0" dirty="0">
                          <a:latin typeface="Century"/>
                          <a:ea typeface="ＭＳ Ｐゴシック"/>
                          <a:cs typeface="ＭＳ Ｐゴシック"/>
                        </a:rPr>
                        <a:t>訪問日</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80"/>
                        </a:lnSpc>
                        <a:spcAft>
                          <a:spcPts val="0"/>
                        </a:spcAft>
                      </a:pPr>
                      <a:r>
                        <a:rPr lang="ja-JP" sz="1600" kern="0" dirty="0">
                          <a:latin typeface="Century"/>
                          <a:ea typeface="ＭＳ Ｐゴシック"/>
                          <a:cs typeface="ＭＳ Ｐゴシック"/>
                        </a:rPr>
                        <a:t>訪問審査会</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8</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27</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北海道士別市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9</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三重県紀北広域連合</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95">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9</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19</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400" kern="0" dirty="0">
                          <a:latin typeface="Century"/>
                          <a:ea typeface="ＭＳ Ｐゴシック"/>
                          <a:cs typeface="ＭＳ Ｐゴシック"/>
                        </a:rPr>
                        <a:t>秋田県大曲仙北広域市町村圏組合</a:t>
                      </a:r>
                      <a:endParaRPr lang="ja-JP" sz="14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9</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24</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大阪府和泉市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01</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兵庫県明石市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04</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群馬県富岡市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07</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鹿児島県日置市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千葉県鴨川市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山形県山形市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15</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奈良県天理市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15</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神奈川県横浜市青葉区</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18</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兵庫県宝塚市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22</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神奈川県横浜市磯子区</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58">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24</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茨城県高萩市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nvGraphicFramePr>
        <p:xfrm>
          <a:off x="4682809" y="1397000"/>
          <a:ext cx="4244466" cy="4896915"/>
        </p:xfrm>
        <a:graphic>
          <a:graphicData uri="http://schemas.openxmlformats.org/drawingml/2006/table">
            <a:tbl>
              <a:tblPr/>
              <a:tblGrid>
                <a:gridCol w="1195623"/>
                <a:gridCol w="3048843"/>
              </a:tblGrid>
              <a:tr h="326461">
                <a:tc>
                  <a:txBody>
                    <a:bodyPr/>
                    <a:lstStyle/>
                    <a:p>
                      <a:pPr algn="ctr">
                        <a:lnSpc>
                          <a:spcPts val="1680"/>
                        </a:lnSpc>
                        <a:spcAft>
                          <a:spcPts val="0"/>
                        </a:spcAft>
                      </a:pPr>
                      <a:r>
                        <a:rPr lang="ja-JP" sz="1600" kern="0" dirty="0">
                          <a:latin typeface="Century"/>
                          <a:ea typeface="ＭＳ Ｐゴシック"/>
                          <a:cs typeface="ＭＳ Ｐゴシック"/>
                        </a:rPr>
                        <a:t>訪問日</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80"/>
                        </a:lnSpc>
                        <a:spcAft>
                          <a:spcPts val="0"/>
                        </a:spcAft>
                      </a:pPr>
                      <a:r>
                        <a:rPr lang="ja-JP" sz="1600" kern="0" dirty="0">
                          <a:latin typeface="Century"/>
                          <a:ea typeface="ＭＳ Ｐゴシック"/>
                          <a:cs typeface="ＭＳ Ｐゴシック"/>
                        </a:rPr>
                        <a:t>訪問審査会</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25</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a:latin typeface="Century"/>
                          <a:ea typeface="ＭＳ Ｐゴシック"/>
                          <a:cs typeface="ＭＳ Ｐゴシック"/>
                        </a:rPr>
                        <a:t>和歌山県紀の川市</a:t>
                      </a:r>
                      <a:endParaRPr lang="ja-JP" sz="1600" kern="10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28</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a:latin typeface="Century"/>
                          <a:ea typeface="ＭＳ Ｐゴシック"/>
                          <a:cs typeface="ＭＳ Ｐゴシック"/>
                        </a:rPr>
                        <a:t>神奈川県横浜市旭区</a:t>
                      </a:r>
                      <a:endParaRPr lang="ja-JP" sz="1600" kern="10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31</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長野県上伊那広域連合</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31</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神奈川県横浜市　とりまとめ日※</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a:solidFill>
                            <a:schemeClr val="tx1"/>
                          </a:solidFill>
                          <a:latin typeface="Century"/>
                          <a:ea typeface="ＭＳ Ｐゴシック"/>
                          <a:cs typeface="ＭＳ Ｐゴシック"/>
                        </a:rPr>
                        <a:t>11</a:t>
                      </a:r>
                      <a:r>
                        <a:rPr kumimoji="1" lang="ja-JP" sz="1600" kern="0">
                          <a:solidFill>
                            <a:schemeClr val="tx1"/>
                          </a:solidFill>
                          <a:latin typeface="Century"/>
                          <a:ea typeface="ＭＳ Ｐゴシック"/>
                          <a:cs typeface="ＭＳ Ｐゴシック"/>
                        </a:rPr>
                        <a:t>月</a:t>
                      </a:r>
                      <a:r>
                        <a:rPr kumimoji="1" lang="en-US" sz="1600" kern="0">
                          <a:solidFill>
                            <a:schemeClr val="tx1"/>
                          </a:solidFill>
                          <a:latin typeface="Century"/>
                          <a:ea typeface="ＭＳ Ｐゴシック"/>
                          <a:cs typeface="ＭＳ Ｐゴシック"/>
                        </a:rPr>
                        <a:t>01</a:t>
                      </a:r>
                      <a:r>
                        <a:rPr kumimoji="1" lang="ja-JP" sz="1600" kern="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東京都多摩市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a:solidFill>
                            <a:schemeClr val="tx1"/>
                          </a:solidFill>
                          <a:latin typeface="Century"/>
                          <a:ea typeface="ＭＳ Ｐゴシック"/>
                          <a:cs typeface="ＭＳ Ｐゴシック"/>
                        </a:rPr>
                        <a:t>11</a:t>
                      </a:r>
                      <a:r>
                        <a:rPr kumimoji="1" lang="ja-JP" sz="1600" kern="0">
                          <a:solidFill>
                            <a:schemeClr val="tx1"/>
                          </a:solidFill>
                          <a:latin typeface="Century"/>
                          <a:ea typeface="ＭＳ Ｐゴシック"/>
                          <a:cs typeface="ＭＳ Ｐゴシック"/>
                        </a:rPr>
                        <a:t>月</a:t>
                      </a:r>
                      <a:r>
                        <a:rPr kumimoji="1" lang="en-US" sz="1600" kern="0">
                          <a:solidFill>
                            <a:schemeClr val="tx1"/>
                          </a:solidFill>
                          <a:latin typeface="Century"/>
                          <a:ea typeface="ＭＳ Ｐゴシック"/>
                          <a:cs typeface="ＭＳ Ｐゴシック"/>
                        </a:rPr>
                        <a:t>05</a:t>
                      </a:r>
                      <a:r>
                        <a:rPr kumimoji="1" lang="ja-JP" sz="1600" kern="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滋賀県湖南市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山梨県峡南広域行政組合</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13</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栃木県さくら市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14</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茨城県常陸大宮市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18</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愛知県碧南市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21</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広島県広島市東区</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26</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富山県新川地域介護保険組合</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28</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岐阜県大垣市</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61">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29</a:t>
                      </a:r>
                      <a:r>
                        <a:rPr kumimoji="1" lang="ja-JP" sz="1600" kern="0" dirty="0">
                          <a:solidFill>
                            <a:schemeClr val="tx1"/>
                          </a:solidFill>
                          <a:latin typeface="Century"/>
                          <a:ea typeface="ＭＳ Ｐゴシック"/>
                          <a:cs typeface="ＭＳ Ｐゴシック"/>
                        </a:rPr>
                        <a:t>日</a:t>
                      </a: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栃木県益子町</a:t>
                      </a:r>
                      <a:endParaRPr lang="ja-JP" sz="1600" kern="100" dirty="0">
                        <a:latin typeface="Century"/>
                        <a:ea typeface="ＭＳ 明朝"/>
                        <a:cs typeface="Times New Roman"/>
                      </a:endParaRPr>
                    </a:p>
                  </a:txBody>
                  <a:tcPr marL="42262" marR="42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73155" y="1392045"/>
          <a:ext cx="4244466" cy="4878125"/>
        </p:xfrm>
        <a:graphic>
          <a:graphicData uri="http://schemas.openxmlformats.org/drawingml/2006/table">
            <a:tbl>
              <a:tblPr/>
              <a:tblGrid>
                <a:gridCol w="1195623"/>
                <a:gridCol w="3048843"/>
              </a:tblGrid>
              <a:tr h="322202">
                <a:tc>
                  <a:txBody>
                    <a:bodyPr/>
                    <a:lstStyle/>
                    <a:p>
                      <a:pPr algn="ctr">
                        <a:lnSpc>
                          <a:spcPts val="1680"/>
                        </a:lnSpc>
                        <a:spcAft>
                          <a:spcPts val="0"/>
                        </a:spcAft>
                      </a:pPr>
                      <a:r>
                        <a:rPr lang="ja-JP" sz="1600" kern="0" dirty="0">
                          <a:latin typeface="Century"/>
                          <a:ea typeface="ＭＳ Ｐゴシック"/>
                          <a:cs typeface="ＭＳ Ｐゴシック"/>
                        </a:rPr>
                        <a:t>訪問日</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80"/>
                        </a:lnSpc>
                        <a:spcAft>
                          <a:spcPts val="0"/>
                        </a:spcAft>
                      </a:pPr>
                      <a:r>
                        <a:rPr lang="ja-JP" sz="1600" kern="0" dirty="0">
                          <a:latin typeface="Century"/>
                          <a:ea typeface="ＭＳ Ｐゴシック"/>
                          <a:cs typeface="ＭＳ Ｐゴシック"/>
                        </a:rPr>
                        <a:t>訪問審査会</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05</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広島県広島市安芸区</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05</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広島県広島市　　とりまとめ日※</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10</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新潟県魚沼市</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12</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熊本県上益城広域連合</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19</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埼玉県加須市</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09</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鹿児島県南種子町</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15</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岡山県備前市</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16</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石川県羽咋市</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20</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高知県南国市</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22</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島根県雲南広域連合</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97">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23</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200" kern="0" dirty="0">
                          <a:latin typeface="Century"/>
                          <a:ea typeface="ＭＳ Ｐゴシック"/>
                          <a:cs typeface="ＭＳ Ｐゴシック"/>
                        </a:rPr>
                        <a:t>宮崎県高鍋・新富・木城介護認定審査会</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28</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佐賀県佐賀中部広域連合</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29</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大分県国東市</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02">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1</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30</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山口県萩市</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nvGraphicFramePr>
        <p:xfrm>
          <a:off x="4719425" y="1336631"/>
          <a:ext cx="4244466" cy="4933537"/>
        </p:xfrm>
        <a:graphic>
          <a:graphicData uri="http://schemas.openxmlformats.org/drawingml/2006/table">
            <a:tbl>
              <a:tblPr/>
              <a:tblGrid>
                <a:gridCol w="1195623"/>
                <a:gridCol w="3048843"/>
              </a:tblGrid>
              <a:tr h="348659">
                <a:tc>
                  <a:txBody>
                    <a:bodyPr/>
                    <a:lstStyle/>
                    <a:p>
                      <a:pPr algn="ctr">
                        <a:lnSpc>
                          <a:spcPts val="1680"/>
                        </a:lnSpc>
                        <a:spcAft>
                          <a:spcPts val="0"/>
                        </a:spcAft>
                      </a:pPr>
                      <a:r>
                        <a:rPr lang="ja-JP" sz="1600" kern="0" dirty="0">
                          <a:latin typeface="Century"/>
                          <a:ea typeface="ＭＳ Ｐゴシック"/>
                          <a:cs typeface="ＭＳ Ｐゴシック"/>
                        </a:rPr>
                        <a:t>訪問日</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spcAft>
                          <a:spcPts val="0"/>
                        </a:spcAft>
                      </a:pPr>
                      <a:r>
                        <a:rPr lang="ja-JP" sz="1600" kern="0" dirty="0">
                          <a:latin typeface="Century"/>
                          <a:ea typeface="ＭＳ Ｐゴシック"/>
                          <a:cs typeface="ＭＳ Ｐゴシック"/>
                        </a:rPr>
                        <a:t>訪問審査会</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60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03</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400" kern="0" dirty="0">
                          <a:latin typeface="Century"/>
                          <a:ea typeface="ＭＳ Ｐゴシック"/>
                          <a:cs typeface="ＭＳ Ｐゴシック"/>
                        </a:rPr>
                        <a:t>香川県小豆地区広域行政事務組合</a:t>
                      </a:r>
                      <a:endParaRPr lang="ja-JP" sz="14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20">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05</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200" kern="0" dirty="0">
                          <a:latin typeface="Century"/>
                          <a:ea typeface="ＭＳ Ｐゴシック"/>
                          <a:cs typeface="ＭＳ Ｐゴシック"/>
                        </a:rPr>
                        <a:t>青森県八戸地域広域市町村圏事務組合</a:t>
                      </a:r>
                      <a:endParaRPr lang="ja-JP" sz="12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06</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福井県若狭地区介護認定審査会</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13</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福岡県粕屋町</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13</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沖縄県那覇市</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18</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愛媛県愛南町</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19</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静岡県賀茂郡介護認定審査会</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20</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長崎県松浦市</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24</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北海道厚真町</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25</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岩手県気仙広域連合</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26</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福島県南相馬市</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2</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27</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徳島県徳島中央広域連合</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59">
                <a:tc>
                  <a:txBody>
                    <a:bodyPr/>
                    <a:lstStyle/>
                    <a:p>
                      <a:pPr algn="r">
                        <a:lnSpc>
                          <a:spcPts val="1680"/>
                        </a:lnSpc>
                        <a:spcAft>
                          <a:spcPts val="0"/>
                        </a:spcAft>
                      </a:pPr>
                      <a:r>
                        <a:rPr kumimoji="1" lang="en-US" sz="1600" kern="0" dirty="0">
                          <a:solidFill>
                            <a:schemeClr val="tx1"/>
                          </a:solidFill>
                          <a:latin typeface="Century"/>
                          <a:ea typeface="ＭＳ Ｐゴシック"/>
                          <a:cs typeface="ＭＳ Ｐゴシック"/>
                        </a:rPr>
                        <a:t>3</a:t>
                      </a:r>
                      <a:r>
                        <a:rPr kumimoji="1" lang="ja-JP" sz="1600" kern="0" dirty="0">
                          <a:solidFill>
                            <a:schemeClr val="tx1"/>
                          </a:solidFill>
                          <a:latin typeface="Century"/>
                          <a:ea typeface="ＭＳ Ｐゴシック"/>
                          <a:cs typeface="ＭＳ Ｐゴシック"/>
                        </a:rPr>
                        <a:t>月</a:t>
                      </a:r>
                      <a:r>
                        <a:rPr kumimoji="1" lang="en-US" sz="1600" kern="0" dirty="0">
                          <a:solidFill>
                            <a:schemeClr val="tx1"/>
                          </a:solidFill>
                          <a:latin typeface="Century"/>
                          <a:ea typeface="ＭＳ Ｐゴシック"/>
                          <a:cs typeface="ＭＳ Ｐゴシック"/>
                        </a:rPr>
                        <a:t>04</a:t>
                      </a:r>
                      <a:r>
                        <a:rPr kumimoji="1" lang="ja-JP" sz="1600" kern="0" dirty="0">
                          <a:solidFill>
                            <a:schemeClr val="tx1"/>
                          </a:solidFill>
                          <a:latin typeface="Century"/>
                          <a:ea typeface="ＭＳ Ｐゴシック"/>
                          <a:cs typeface="ＭＳ Ｐゴシック"/>
                        </a:rPr>
                        <a:t>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680"/>
                        </a:lnSpc>
                        <a:spcAft>
                          <a:spcPts val="0"/>
                        </a:spcAft>
                      </a:pPr>
                      <a:r>
                        <a:rPr lang="ja-JP" sz="1600" kern="0" dirty="0">
                          <a:latin typeface="Century"/>
                          <a:ea typeface="ＭＳ Ｐゴシック"/>
                          <a:cs typeface="ＭＳ Ｐゴシック"/>
                        </a:rPr>
                        <a:t>石川県志賀町</a:t>
                      </a:r>
                      <a:endParaRPr lang="ja-JP" sz="1600" kern="100" dirty="0">
                        <a:latin typeface="Century"/>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2"/>
          <p:cNvSpPr txBox="1">
            <a:spLocks noChangeArrowheads="1"/>
          </p:cNvSpPr>
          <p:nvPr/>
        </p:nvSpPr>
        <p:spPr bwMode="auto">
          <a:xfrm>
            <a:off x="620200" y="3622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平成</a:t>
            </a:r>
            <a:r>
              <a:rPr kumimoji="1" lang="en-US" altLang="ja-JP" sz="3600" b="0" i="0" u="none" strike="noStrike" kern="0" cap="none" spc="0" normalizeH="0" baseline="0" noProof="0" dirty="0" smtClean="0">
                <a:ln>
                  <a:noFill/>
                </a:ln>
                <a:solidFill>
                  <a:schemeClr val="tx2"/>
                </a:solidFill>
                <a:effectLst/>
                <a:uLnTx/>
                <a:uFillTx/>
                <a:latin typeface="+mj-lt"/>
                <a:ea typeface="+mj-ea"/>
                <a:cs typeface="+mj-cs"/>
              </a:rPr>
              <a:t>25</a:t>
            </a: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年度技術的助言訪問自治体</a:t>
            </a:r>
            <a:r>
              <a:rPr kumimoji="1" lang="en-US" altLang="ja-JP" sz="3600" b="0" i="0" u="none" strike="noStrike" kern="0" cap="none" spc="0" normalizeH="0" baseline="0" noProof="0" dirty="0" smtClean="0">
                <a:ln>
                  <a:noFill/>
                </a:ln>
                <a:solidFill>
                  <a:schemeClr val="tx2"/>
                </a:solidFill>
                <a:effectLst/>
                <a:uLnTx/>
                <a:uFillTx/>
                <a:latin typeface="+mj-lt"/>
                <a:ea typeface="+mj-ea"/>
                <a:cs typeface="+mj-cs"/>
              </a:rPr>
              <a:t>(2)</a:t>
            </a:r>
            <a:endParaRPr kumimoji="1" lang="ja-JP" altLang="en-US" sz="36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技術的助言事業のプロセス</a:t>
            </a:r>
          </a:p>
        </p:txBody>
      </p:sp>
      <p:pic>
        <p:nvPicPr>
          <p:cNvPr id="5126" name="Picture 6"/>
          <p:cNvPicPr>
            <a:picLocks noChangeAspect="1" noChangeArrowheads="1"/>
          </p:cNvPicPr>
          <p:nvPr/>
        </p:nvPicPr>
        <p:blipFill>
          <a:blip r:embed="rId3" cstate="print"/>
          <a:srcRect/>
          <a:stretch>
            <a:fillRect/>
          </a:stretch>
        </p:blipFill>
        <p:spPr bwMode="auto">
          <a:xfrm>
            <a:off x="20" y="2337092"/>
            <a:ext cx="9143979" cy="4302247"/>
          </a:xfrm>
          <a:prstGeom prst="rect">
            <a:avLst/>
          </a:prstGeom>
          <a:noFill/>
          <a:ln w="9525">
            <a:noFill/>
            <a:miter lim="800000"/>
            <a:headEnd/>
            <a:tailEnd/>
          </a:ln>
          <a:effectLst/>
        </p:spPr>
      </p:pic>
      <p:sp>
        <p:nvSpPr>
          <p:cNvPr id="21" name="Text Box 221"/>
          <p:cNvSpPr txBox="1">
            <a:spLocks noChangeArrowheads="1"/>
          </p:cNvSpPr>
          <p:nvPr/>
        </p:nvSpPr>
        <p:spPr bwMode="auto">
          <a:xfrm>
            <a:off x="315912" y="1240131"/>
            <a:ext cx="8459953" cy="1022140"/>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a:solidFill>
                  <a:srgbClr val="000000"/>
                </a:solidFill>
              </a:rPr>
              <a:t>■</a:t>
            </a:r>
            <a:r>
              <a:rPr lang="ja-JP" altLang="en-US" sz="1400" dirty="0">
                <a:solidFill>
                  <a:srgbClr val="000000"/>
                </a:solidFill>
                <a:ea typeface="HG丸ｺﾞｼｯｸM-PRO" pitchFamily="50" charset="-128"/>
              </a:rPr>
              <a:t>全国の介護認定審査会に訪問し、要介護認定業務の適正な運用に資する改善策等の技術的助言を行う</a:t>
            </a:r>
            <a:r>
              <a:rPr lang="ja-JP" altLang="en-US" sz="1400" dirty="0" smtClean="0">
                <a:solidFill>
                  <a:srgbClr val="000000"/>
                </a:solidFill>
                <a:ea typeface="HG丸ｺﾞｼｯｸM-PRO" pitchFamily="50" charset="-128"/>
              </a:rPr>
              <a:t>。実施にあたっては、当日の調査票や審査会の傍聴のみでなく、事前に「業務分析データ」「事前アンケート（カルテ）」などから傾向を把握し、当日の助言・支援の内容に反映させるとともに、事後のフォローアップを通じて自治体内での定着を支援する。</a:t>
            </a:r>
            <a:endParaRPr lang="en-US" altLang="ja-JP" sz="1400"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2554545"/>
          </a:xfrm>
          <a:prstGeom prst="rect">
            <a:avLst/>
          </a:prstGeom>
          <a:noFill/>
          <a:ln w="9525">
            <a:noFill/>
            <a:miter lim="800000"/>
            <a:headEnd/>
            <a:tailEnd/>
          </a:ln>
        </p:spPr>
        <p:txBody>
          <a:bodyPr>
            <a:spAutoFit/>
          </a:bodyPr>
          <a:lstStyle/>
          <a:p>
            <a:pPr algn="ctr"/>
            <a:r>
              <a:rPr lang="ja-JP" altLang="en-US" sz="4000" dirty="0">
                <a:solidFill>
                  <a:srgbClr val="000000"/>
                </a:solidFill>
                <a:latin typeface="Calibri" pitchFamily="34" charset="0"/>
              </a:rPr>
              <a:t>４．平成２５年度要介護認定適正化事業報告及び平成２６年度の取組について</a:t>
            </a:r>
            <a:endParaRPr lang="en-US" altLang="ja-JP" sz="4000" dirty="0">
              <a:solidFill>
                <a:srgbClr val="000000"/>
              </a:solidFill>
              <a:latin typeface="Calibri" pitchFamily="34" charset="0"/>
            </a:endParaRPr>
          </a:p>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【4-3</a:t>
            </a:r>
            <a:r>
              <a:rPr lang="ja-JP" altLang="en-US" sz="4000" dirty="0" smtClean="0">
                <a:solidFill>
                  <a:srgbClr val="000000"/>
                </a:solidFill>
                <a:latin typeface="Calibri" pitchFamily="34" charset="0"/>
              </a:rPr>
              <a:t>：認定調査員向け能力向上研修会</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認定調査員向け能力向上研修会の目的と対象者</a:t>
            </a:r>
            <a:endParaRPr lang="ja-JP" altLang="en-US" sz="3200" dirty="0" smtClean="0"/>
          </a:p>
        </p:txBody>
      </p:sp>
      <p:sp>
        <p:nvSpPr>
          <p:cNvPr id="5" name="Text Box 221"/>
          <p:cNvSpPr txBox="1">
            <a:spLocks noChangeArrowheads="1"/>
          </p:cNvSpPr>
          <p:nvPr/>
        </p:nvSpPr>
        <p:spPr bwMode="auto">
          <a:xfrm>
            <a:off x="315912" y="1311381"/>
            <a:ext cx="8459953" cy="5240538"/>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研修会開催の背景と目的</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a:t>
            </a:r>
            <a:r>
              <a:rPr lang="ja-JP" altLang="ja-JP" sz="1400" dirty="0" smtClean="0"/>
              <a:t>認定調査員は全国で</a:t>
            </a:r>
            <a:r>
              <a:rPr lang="en-US" altLang="ja-JP" sz="1400" dirty="0" smtClean="0"/>
              <a:t>10</a:t>
            </a:r>
            <a:r>
              <a:rPr lang="ja-JP" altLang="ja-JP" sz="1400" dirty="0" smtClean="0"/>
              <a:t>万人以上が登録されているといわれているが、自治体職員（直営）だけでなく事務受託法人や居宅介護支援事業所への委託等も行われており、月に</a:t>
            </a:r>
            <a:r>
              <a:rPr lang="en-US" altLang="ja-JP" sz="1400" dirty="0" smtClean="0"/>
              <a:t>2</a:t>
            </a:r>
            <a:r>
              <a:rPr lang="ja-JP" altLang="ja-JP" sz="1400" dirty="0" smtClean="0"/>
              <a:t>～</a:t>
            </a:r>
            <a:r>
              <a:rPr lang="en-US" altLang="ja-JP" sz="1400" dirty="0" smtClean="0"/>
              <a:t>3</a:t>
            </a:r>
            <a:r>
              <a:rPr lang="ja-JP" altLang="ja-JP" sz="1400" dirty="0" smtClean="0"/>
              <a:t>件の調査にとどまる調査員も多いほか、自治体職員においては異動や転職によって職場を去るなどして経験・知識の蓄積が進まない場合もある。</a:t>
            </a:r>
            <a:endParaRPr lang="en-US" altLang="ja-JP" sz="1400" dirty="0" smtClean="0"/>
          </a:p>
          <a:p>
            <a:pPr marL="177800" indent="-177800">
              <a:lnSpc>
                <a:spcPct val="110000"/>
              </a:lnSpc>
            </a:pPr>
            <a:r>
              <a:rPr lang="ja-JP" altLang="en-US" sz="1400" dirty="0" smtClean="0"/>
              <a:t>■</a:t>
            </a:r>
            <a:r>
              <a:rPr lang="ja-JP" altLang="ja-JP" sz="1400" dirty="0" smtClean="0"/>
              <a:t>また、認定調査員は自身が作成する調査結果が審査判定プロセスの中でどのように扱われるか理解できておらず、どのような情報を特記事項として記載すべきかが十分に理解されていないため、本来必要な情報が特記事項に十分に記載できていないケースもある。</a:t>
            </a:r>
            <a:endParaRPr lang="en-US" altLang="ja-JP" sz="1400" dirty="0" smtClean="0"/>
          </a:p>
          <a:p>
            <a:pPr marL="177800" indent="-177800">
              <a:lnSpc>
                <a:spcPct val="110000"/>
              </a:lnSpc>
            </a:pPr>
            <a:r>
              <a:rPr lang="ja-JP" altLang="en-US" sz="1400" dirty="0" smtClean="0"/>
              <a:t>■</a:t>
            </a:r>
            <a:r>
              <a:rPr lang="ja-JP" altLang="ja-JP" sz="1400" dirty="0" smtClean="0"/>
              <a:t>そこで、都道府県所属の専門調査員や、各保険者や事務受託法人で比較的長期間調査業務に従事している職員または嘱託職員等の 「認定調査員の中間指導者層」 の育成・充実を図ることを目的とした研修会を開催することとした。</a:t>
            </a:r>
            <a:endParaRPr lang="en-US" altLang="ja-JP" sz="1400" dirty="0" smtClean="0"/>
          </a:p>
          <a:p>
            <a:pPr marL="177800" indent="-177800">
              <a:lnSpc>
                <a:spcPct val="110000"/>
              </a:lnSpc>
            </a:pPr>
            <a:r>
              <a:rPr lang="ja-JP" altLang="en-US" sz="1400" dirty="0" smtClean="0"/>
              <a:t>■</a:t>
            </a:r>
            <a:r>
              <a:rPr lang="ja-JP" altLang="ja-JP" sz="1400" dirty="0" smtClean="0"/>
              <a:t>これにより、自治体職員の業務負担軽減を図りながら、地域内で自律的な改善のサイクルが機能してよりきめ細かな指導が地域内で定着するほか、受講者が他の調査員に指導する際に、審査会委員の立場で考えてどのような基本調査や特記事項が求められるかに基づいて説明を行えるようになることが期待できる。</a:t>
            </a:r>
            <a:endParaRPr lang="en-US" altLang="ja-JP" sz="1400" dirty="0" smtClean="0"/>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対象者</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600" dirty="0" smtClean="0"/>
              <a:t>■</a:t>
            </a:r>
            <a:r>
              <a:rPr lang="ja-JP" altLang="en-US" sz="1400" dirty="0" smtClean="0"/>
              <a:t>都道府県職員（専門調査員を含む）、市区町村の指導的立場の認定調査員（嘱託職員・事務受託法人の職員も含む）、市区町村（広域連合等含む）職員（審査会事務局等）、であって、以下のいずれにも該当する者とする。</a:t>
            </a:r>
          </a:p>
          <a:p>
            <a:pPr marL="177800" indent="-177800">
              <a:lnSpc>
                <a:spcPct val="110000"/>
              </a:lnSpc>
            </a:pPr>
            <a:r>
              <a:rPr lang="ja-JP" altLang="en-US" sz="1400" dirty="0" smtClean="0"/>
              <a:t>　　　① 指導的立場としての業務経験を有する（または今後、指導的立場として従事する）者。</a:t>
            </a:r>
          </a:p>
          <a:p>
            <a:pPr marL="177800" indent="-177800">
              <a:lnSpc>
                <a:spcPct val="110000"/>
              </a:lnSpc>
            </a:pPr>
            <a:r>
              <a:rPr lang="ja-JP" altLang="en-US" sz="1400" dirty="0" smtClean="0"/>
              <a:t>　　　② 今後も一定期間は継続的に認定調査に従事することが見込まれる者。</a:t>
            </a:r>
          </a:p>
          <a:p>
            <a:pPr marL="177800" indent="-177800">
              <a:lnSpc>
                <a:spcPct val="110000"/>
              </a:lnSpc>
            </a:pPr>
            <a:endParaRPr lang="ja-JP" altLang="ja-JP" sz="1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http://purl.org/dc/terms/"/>
    <ds:schemaRef ds:uri="8B97BE19-CDDD-400E-817A-CFDD13F7EC12"/>
    <ds:schemaRef ds:uri="fb02c745-2821-438e-a9f3-36f365a5b5fa"/>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8521</TotalTime>
  <Words>2407</Words>
  <Application>Microsoft Office PowerPoint</Application>
  <PresentationFormat>画面に合わせる (4:3)</PresentationFormat>
  <Paragraphs>413</Paragraphs>
  <Slides>22</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22</vt:i4>
      </vt:variant>
    </vt:vector>
  </HeadingPairs>
  <TitlesOfParts>
    <vt:vector size="36" baseType="lpstr">
      <vt:lpstr>Arial</vt:lpstr>
      <vt:lpstr>ＭＳ Ｐゴシック</vt:lpstr>
      <vt:lpstr>Verdana</vt:lpstr>
      <vt:lpstr>Century</vt:lpstr>
      <vt:lpstr>ＭＳ 明朝</vt:lpstr>
      <vt:lpstr>HGP創英角ｺﾞｼｯｸUB</vt:lpstr>
      <vt:lpstr>Times New Roman</vt:lpstr>
      <vt:lpstr>Calibri</vt:lpstr>
      <vt:lpstr>ＭＳ ゴシック</vt:lpstr>
      <vt:lpstr>HG丸ｺﾞｼｯｸM-PRO</vt:lpstr>
      <vt:lpstr>Wingdings</vt:lpstr>
      <vt:lpstr>11_Office テーマ</vt:lpstr>
      <vt:lpstr>2_Profile</vt:lpstr>
      <vt:lpstr>3_Profile</vt:lpstr>
      <vt:lpstr>PowerPoint プレゼンテーション</vt:lpstr>
      <vt:lpstr> 平成26年度要介護認定適正化事業の全体像</vt:lpstr>
      <vt:lpstr>PowerPoint プレゼンテーション</vt:lpstr>
      <vt:lpstr>PowerPoint プレゼンテーション</vt:lpstr>
      <vt:lpstr>平成25年度技術的助言訪問自治体(1)</vt:lpstr>
      <vt:lpstr>PowerPoint プレゼンテーション</vt:lpstr>
      <vt:lpstr> 技術的助言事業のプロセス</vt:lpstr>
      <vt:lpstr>PowerPoint プレゼンテーション</vt:lpstr>
      <vt:lpstr>認定調査員向け能力向上研修会の目的と対象者</vt:lpstr>
      <vt:lpstr>認定調査員向け能力向上研修会の狙いと効果</vt:lpstr>
      <vt:lpstr> 平成25年度の開催実績</vt:lpstr>
      <vt:lpstr> 平成25年度の参加者（業務経験年数）</vt:lpstr>
      <vt:lpstr> 平成25年度の開催実績</vt:lpstr>
      <vt:lpstr> 平成25年度のカリキュラム評価</vt:lpstr>
      <vt:lpstr>研修会カリキュラム（平成25/26年度）</vt:lpstr>
      <vt:lpstr>平成26年度開催予定【1】</vt:lpstr>
      <vt:lpstr>平成26年度開催予定【2】</vt:lpstr>
      <vt:lpstr>平成26年度開催予定【3】</vt:lpstr>
      <vt:lpstr>PowerPoint プレゼンテーション</vt:lpstr>
      <vt:lpstr>業務分析データ</vt:lpstr>
      <vt:lpstr>e-ラーニング</vt:lpstr>
      <vt:lpstr>e-ラーニング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574</cp:revision>
  <cp:lastPrinted>2013-05-28T07:56:05Z</cp:lastPrinted>
  <dcterms:created xsi:type="dcterms:W3CDTF">2010-10-16T08:07:39Z</dcterms:created>
  <dcterms:modified xsi:type="dcterms:W3CDTF">2014-06-03T10:27:06Z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