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063" r:id="rId5"/>
    <p:sldMasterId id="2147484099" r:id="rId6"/>
    <p:sldMasterId id="2147484111" r:id="rId7"/>
  </p:sldMasterIdLst>
  <p:notesMasterIdLst>
    <p:notesMasterId r:id="rId35"/>
  </p:notesMasterIdLst>
  <p:handoutMasterIdLst>
    <p:handoutMasterId r:id="rId36"/>
  </p:handoutMasterIdLst>
  <p:sldIdLst>
    <p:sldId id="537" r:id="rId8"/>
    <p:sldId id="545" r:id="rId9"/>
    <p:sldId id="546" r:id="rId10"/>
    <p:sldId id="796" r:id="rId11"/>
    <p:sldId id="805" r:id="rId12"/>
    <p:sldId id="807" r:id="rId13"/>
    <p:sldId id="806" r:id="rId14"/>
    <p:sldId id="797" r:id="rId15"/>
    <p:sldId id="795" r:id="rId16"/>
    <p:sldId id="802" r:id="rId17"/>
    <p:sldId id="799" r:id="rId18"/>
    <p:sldId id="801" r:id="rId19"/>
    <p:sldId id="582" r:id="rId20"/>
    <p:sldId id="562" r:id="rId21"/>
    <p:sldId id="563" r:id="rId22"/>
    <p:sldId id="564" r:id="rId23"/>
    <p:sldId id="565" r:id="rId24"/>
    <p:sldId id="566" r:id="rId25"/>
    <p:sldId id="567" r:id="rId26"/>
    <p:sldId id="568" r:id="rId27"/>
    <p:sldId id="570" r:id="rId28"/>
    <p:sldId id="571" r:id="rId29"/>
    <p:sldId id="583" r:id="rId30"/>
    <p:sldId id="573" r:id="rId31"/>
    <p:sldId id="803" r:id="rId32"/>
    <p:sldId id="574" r:id="rId33"/>
    <p:sldId id="808" r:id="rId34"/>
  </p:sldIdLst>
  <p:sldSz cx="9144000" cy="6858000" type="screen4x3"/>
  <p:notesSz cx="6807200" cy="9939338"/>
  <p:embeddedFontLst>
    <p:embeddedFont>
      <p:font typeface="HG丸ｺﾞｼｯｸM-PRO" panose="020F0600000000000000" pitchFamily="50" charset="-128"/>
      <p:regular r:id="rId37"/>
    </p:embeddedFont>
    <p:embeddedFont>
      <p:font typeface="HG創英角ｺﾞｼｯｸUB" panose="020B0909000000000000" pitchFamily="49" charset="-128"/>
      <p:regular r:id="rId38"/>
    </p:embeddedFont>
    <p:embeddedFont>
      <p:font typeface="Calibri" panose="020F0502020204030204" pitchFamily="34" charset="0"/>
      <p:regular r:id="rId39"/>
      <p:bold r:id="rId40"/>
      <p:italic r:id="rId41"/>
      <p:boldItalic r:id="rId42"/>
    </p:embeddedFont>
    <p:embeddedFont>
      <p:font typeface="Century" panose="02040604050505020304" pitchFamily="18" charset="0"/>
      <p:regular r:id="rId43"/>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2" autoAdjust="0"/>
    <p:restoredTop sz="96583" autoAdjust="0"/>
  </p:normalViewPr>
  <p:slideViewPr>
    <p:cSldViewPr snapToGrid="0">
      <p:cViewPr>
        <p:scale>
          <a:sx n="70" d="100"/>
          <a:sy n="70" d="100"/>
        </p:scale>
        <p:origin x="-1170" y="-102"/>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openxmlformats.org/officeDocument/2006/relationships/font" Target="fonts/font7.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508452709009376E-2"/>
          <c:y val="8.1512740368201136E-2"/>
          <c:w val="0.96845426936011958"/>
          <c:h val="0.73837436714568938"/>
        </c:manualLayout>
      </c:layout>
      <c:barChart>
        <c:barDir val="col"/>
        <c:grouping val="stacked"/>
        <c:varyColors val="0"/>
        <c:ser>
          <c:idx val="0"/>
          <c:order val="0"/>
          <c:tx>
            <c:strRef>
              <c:f>Sheet1!$A$2</c:f>
              <c:strCache>
                <c:ptCount val="1"/>
                <c:pt idx="0">
                  <c:v>要支援</c:v>
                </c:pt>
              </c:strCache>
            </c:strRef>
          </c:tx>
          <c:spPr>
            <a:solidFill>
              <a:srgbClr val="0066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Sheet1!$B$2:$R$2</c:f>
              <c:numCache>
                <c:formatCode>General</c:formatCode>
                <c:ptCount val="17"/>
                <c:pt idx="0">
                  <c:v>29.1</c:v>
                </c:pt>
                <c:pt idx="1">
                  <c:v>32</c:v>
                </c:pt>
                <c:pt idx="2">
                  <c:v>39.799999999999997</c:v>
                </c:pt>
                <c:pt idx="3">
                  <c:v>50.5</c:v>
                </c:pt>
                <c:pt idx="4">
                  <c:v>60.1</c:v>
                </c:pt>
                <c:pt idx="5">
                  <c:v>67.400000000000006</c:v>
                </c:pt>
              </c:numCache>
            </c:numRef>
          </c:val>
        </c:ser>
        <c:ser>
          <c:idx val="1"/>
          <c:order val="1"/>
          <c:tx>
            <c:strRef>
              <c:f>Sheet1!$A$3</c:f>
              <c:strCache>
                <c:ptCount val="1"/>
                <c:pt idx="0">
                  <c:v>要支援１</c:v>
                </c:pt>
              </c:strCache>
            </c:strRef>
          </c:tx>
          <c:spPr>
            <a:solidFill>
              <a:srgbClr val="CCFFFF"/>
            </a:solidFill>
            <a:ln>
              <a:solidFill>
                <a:schemeClr val="tx1"/>
              </a:solidFill>
            </a:ln>
          </c:spPr>
          <c:invertIfNegative val="0"/>
          <c:dLbls>
            <c:dLbl>
              <c:idx val="6"/>
              <c:layout>
                <c:manualLayout>
                  <c:x val="-1.7206762167207502E-2"/>
                  <c:y val="-2.646114482997151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Sheet1!$B$3:$R$3</c:f>
              <c:numCache>
                <c:formatCode>General</c:formatCode>
                <c:ptCount val="17"/>
                <c:pt idx="6">
                  <c:v>5.9</c:v>
                </c:pt>
                <c:pt idx="7">
                  <c:v>52.7</c:v>
                </c:pt>
                <c:pt idx="8">
                  <c:v>55.1</c:v>
                </c:pt>
                <c:pt idx="9">
                  <c:v>57.5</c:v>
                </c:pt>
                <c:pt idx="10">
                  <c:v>60.4</c:v>
                </c:pt>
                <c:pt idx="11">
                  <c:v>66.2</c:v>
                </c:pt>
                <c:pt idx="12">
                  <c:v>69.2</c:v>
                </c:pt>
                <c:pt idx="13">
                  <c:v>77.3</c:v>
                </c:pt>
                <c:pt idx="14">
                  <c:v>82.5</c:v>
                </c:pt>
                <c:pt idx="15">
                  <c:v>87.4</c:v>
                </c:pt>
                <c:pt idx="16">
                  <c:v>88.8</c:v>
                </c:pt>
              </c:numCache>
            </c:numRef>
          </c:val>
        </c:ser>
        <c:ser>
          <c:idx val="2"/>
          <c:order val="2"/>
          <c:tx>
            <c:strRef>
              <c:f>Sheet1!$A$4</c:f>
              <c:strCache>
                <c:ptCount val="1"/>
                <c:pt idx="0">
                  <c:v>要支援２</c:v>
                </c:pt>
              </c:strCache>
            </c:strRef>
          </c:tx>
          <c:spPr>
            <a:solidFill>
              <a:srgbClr val="00FFFF"/>
            </a:solidFill>
            <a:ln>
              <a:solidFill>
                <a:schemeClr val="tx1"/>
              </a:solidFill>
            </a:ln>
          </c:spPr>
          <c:invertIfNegative val="0"/>
          <c:dLbls>
            <c:dLbl>
              <c:idx val="6"/>
              <c:layout>
                <c:manualLayout>
                  <c:x val="2.1508452709009376E-2"/>
                  <c:y val="-1.05844579319886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Sheet1!$B$4:$R$4</c:f>
              <c:numCache>
                <c:formatCode>General</c:formatCode>
                <c:ptCount val="17"/>
                <c:pt idx="6">
                  <c:v>4.5</c:v>
                </c:pt>
                <c:pt idx="7">
                  <c:v>52.1</c:v>
                </c:pt>
                <c:pt idx="8">
                  <c:v>62.9</c:v>
                </c:pt>
                <c:pt idx="9">
                  <c:v>66.2</c:v>
                </c:pt>
                <c:pt idx="10">
                  <c:v>65.400000000000006</c:v>
                </c:pt>
                <c:pt idx="11">
                  <c:v>66.900000000000006</c:v>
                </c:pt>
                <c:pt idx="12">
                  <c:v>71.2</c:v>
                </c:pt>
                <c:pt idx="13">
                  <c:v>77.099999999999994</c:v>
                </c:pt>
                <c:pt idx="14">
                  <c:v>80.599999999999994</c:v>
                </c:pt>
                <c:pt idx="15">
                  <c:v>83.9</c:v>
                </c:pt>
                <c:pt idx="16">
                  <c:v>85.8</c:v>
                </c:pt>
              </c:numCache>
            </c:numRef>
          </c:val>
        </c:ser>
        <c:ser>
          <c:idx val="3"/>
          <c:order val="3"/>
          <c:tx>
            <c:strRef>
              <c:f>Sheet1!$A$5</c:f>
              <c:strCache>
                <c:ptCount val="1"/>
                <c:pt idx="0">
                  <c:v>経過的</c:v>
                </c:pt>
              </c:strCache>
            </c:strRef>
          </c:tx>
          <c:spPr>
            <a:solidFill>
              <a:srgbClr val="33CCCC"/>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Sheet1!$B$5:$R$5</c:f>
              <c:numCache>
                <c:formatCode>General</c:formatCode>
                <c:ptCount val="17"/>
                <c:pt idx="6">
                  <c:v>65.5</c:v>
                </c:pt>
                <c:pt idx="7">
                  <c:v>4</c:v>
                </c:pt>
                <c:pt idx="8">
                  <c:v>0.1</c:v>
                </c:pt>
                <c:pt idx="9">
                  <c:v>0</c:v>
                </c:pt>
              </c:numCache>
            </c:numRef>
          </c:val>
        </c:ser>
        <c:ser>
          <c:idx val="4"/>
          <c:order val="4"/>
          <c:tx>
            <c:strRef>
              <c:f>Sheet1!$A$6</c:f>
              <c:strCache>
                <c:ptCount val="1"/>
                <c:pt idx="0">
                  <c:v>要介護１</c:v>
                </c:pt>
              </c:strCache>
            </c:strRef>
          </c:tx>
          <c:spPr>
            <a:solidFill>
              <a:srgbClr val="FF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Sheet1!$B$6:$R$6</c:f>
              <c:numCache>
                <c:formatCode>General</c:formatCode>
                <c:ptCount val="17"/>
                <c:pt idx="0">
                  <c:v>55.1</c:v>
                </c:pt>
                <c:pt idx="1">
                  <c:v>70.900000000000006</c:v>
                </c:pt>
                <c:pt idx="2">
                  <c:v>89.1</c:v>
                </c:pt>
                <c:pt idx="3">
                  <c:v>107</c:v>
                </c:pt>
                <c:pt idx="4">
                  <c:v>125.2</c:v>
                </c:pt>
                <c:pt idx="5">
                  <c:v>133.19999999999999</c:v>
                </c:pt>
                <c:pt idx="6">
                  <c:v>138.69999999999999</c:v>
                </c:pt>
                <c:pt idx="7">
                  <c:v>87.6</c:v>
                </c:pt>
                <c:pt idx="8">
                  <c:v>76.900000000000006</c:v>
                </c:pt>
                <c:pt idx="9">
                  <c:v>78.8</c:v>
                </c:pt>
                <c:pt idx="10">
                  <c:v>85.2</c:v>
                </c:pt>
                <c:pt idx="11">
                  <c:v>91</c:v>
                </c:pt>
                <c:pt idx="12">
                  <c:v>97</c:v>
                </c:pt>
                <c:pt idx="13">
                  <c:v>105.2</c:v>
                </c:pt>
                <c:pt idx="14">
                  <c:v>111.5</c:v>
                </c:pt>
                <c:pt idx="15">
                  <c:v>117.6</c:v>
                </c:pt>
                <c:pt idx="16">
                  <c:v>122.4</c:v>
                </c:pt>
              </c:numCache>
            </c:numRef>
          </c:val>
        </c:ser>
        <c:ser>
          <c:idx val="5"/>
          <c:order val="5"/>
          <c:tx>
            <c:strRef>
              <c:f>Sheet1!$A$7</c:f>
              <c:strCache>
                <c:ptCount val="1"/>
                <c:pt idx="0">
                  <c:v>要介護２</c:v>
                </c:pt>
              </c:strCache>
            </c:strRef>
          </c:tx>
          <c:spPr>
            <a:solidFill>
              <a:srgbClr val="00FF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Sheet1!$B$7:$R$7</c:f>
              <c:numCache>
                <c:formatCode>General</c:formatCode>
                <c:ptCount val="17"/>
                <c:pt idx="0">
                  <c:v>39.4</c:v>
                </c:pt>
                <c:pt idx="1">
                  <c:v>49</c:v>
                </c:pt>
                <c:pt idx="2">
                  <c:v>57.1</c:v>
                </c:pt>
                <c:pt idx="3">
                  <c:v>64.099999999999994</c:v>
                </c:pt>
                <c:pt idx="4">
                  <c:v>59.5</c:v>
                </c:pt>
                <c:pt idx="5">
                  <c:v>61.4</c:v>
                </c:pt>
                <c:pt idx="6">
                  <c:v>65.099999999999994</c:v>
                </c:pt>
                <c:pt idx="7">
                  <c:v>75.599999999999994</c:v>
                </c:pt>
                <c:pt idx="8">
                  <c:v>80.599999999999994</c:v>
                </c:pt>
                <c:pt idx="9">
                  <c:v>82.3</c:v>
                </c:pt>
                <c:pt idx="10">
                  <c:v>85.4</c:v>
                </c:pt>
                <c:pt idx="11">
                  <c:v>90.1</c:v>
                </c:pt>
                <c:pt idx="12">
                  <c:v>95.2</c:v>
                </c:pt>
                <c:pt idx="13">
                  <c:v>99.3</c:v>
                </c:pt>
                <c:pt idx="14">
                  <c:v>102.9</c:v>
                </c:pt>
                <c:pt idx="15">
                  <c:v>106.2</c:v>
                </c:pt>
                <c:pt idx="16">
                  <c:v>108.3</c:v>
                </c:pt>
              </c:numCache>
            </c:numRef>
          </c:val>
        </c:ser>
        <c:ser>
          <c:idx val="6"/>
          <c:order val="6"/>
          <c:tx>
            <c:strRef>
              <c:f>Sheet1!$A$8</c:f>
              <c:strCache>
                <c:ptCount val="1"/>
                <c:pt idx="0">
                  <c:v>要介護３</c:v>
                </c:pt>
              </c:strCache>
            </c:strRef>
          </c:tx>
          <c:spPr>
            <a:solidFill>
              <a:srgbClr val="FF99FF"/>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Sheet1!$B$8:$R$8</c:f>
              <c:numCache>
                <c:formatCode>General</c:formatCode>
                <c:ptCount val="17"/>
                <c:pt idx="0">
                  <c:v>31.7</c:v>
                </c:pt>
                <c:pt idx="1">
                  <c:v>35.799999999999997</c:v>
                </c:pt>
                <c:pt idx="2">
                  <c:v>39.4</c:v>
                </c:pt>
                <c:pt idx="3">
                  <c:v>43.1</c:v>
                </c:pt>
                <c:pt idx="4">
                  <c:v>49.2</c:v>
                </c:pt>
                <c:pt idx="5">
                  <c:v>52.7</c:v>
                </c:pt>
                <c:pt idx="6">
                  <c:v>56</c:v>
                </c:pt>
                <c:pt idx="7">
                  <c:v>65.2</c:v>
                </c:pt>
                <c:pt idx="8">
                  <c:v>71.099999999999994</c:v>
                </c:pt>
                <c:pt idx="9">
                  <c:v>73.8</c:v>
                </c:pt>
                <c:pt idx="10">
                  <c:v>71.3</c:v>
                </c:pt>
                <c:pt idx="11">
                  <c:v>70</c:v>
                </c:pt>
                <c:pt idx="12">
                  <c:v>72.400000000000006</c:v>
                </c:pt>
                <c:pt idx="13">
                  <c:v>74.7</c:v>
                </c:pt>
                <c:pt idx="14">
                  <c:v>76.900000000000006</c:v>
                </c:pt>
                <c:pt idx="15">
                  <c:v>79.3</c:v>
                </c:pt>
                <c:pt idx="16">
                  <c:v>81.3</c:v>
                </c:pt>
              </c:numCache>
            </c:numRef>
          </c:val>
        </c:ser>
        <c:ser>
          <c:idx val="7"/>
          <c:order val="7"/>
          <c:tx>
            <c:strRef>
              <c:f>Sheet1!$A$9</c:f>
              <c:strCache>
                <c:ptCount val="1"/>
                <c:pt idx="0">
                  <c:v>要介護４</c:v>
                </c:pt>
              </c:strCache>
            </c:strRef>
          </c:tx>
          <c:spPr>
            <a:solidFill>
              <a:srgbClr val="FF9933"/>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Sheet1!$B$9:$R$9</c:f>
              <c:numCache>
                <c:formatCode>General</c:formatCode>
                <c:ptCount val="17"/>
                <c:pt idx="0">
                  <c:v>33.9</c:v>
                </c:pt>
                <c:pt idx="1">
                  <c:v>36.5</c:v>
                </c:pt>
                <c:pt idx="2">
                  <c:v>39.4</c:v>
                </c:pt>
                <c:pt idx="3">
                  <c:v>42.4</c:v>
                </c:pt>
                <c:pt idx="4">
                  <c:v>47.9</c:v>
                </c:pt>
                <c:pt idx="5">
                  <c:v>49.7</c:v>
                </c:pt>
                <c:pt idx="6">
                  <c:v>52.5</c:v>
                </c:pt>
                <c:pt idx="7">
                  <c:v>54.7</c:v>
                </c:pt>
                <c:pt idx="8">
                  <c:v>57.9</c:v>
                </c:pt>
                <c:pt idx="9">
                  <c:v>59</c:v>
                </c:pt>
                <c:pt idx="10">
                  <c:v>63</c:v>
                </c:pt>
                <c:pt idx="11">
                  <c:v>64.099999999999994</c:v>
                </c:pt>
                <c:pt idx="12">
                  <c:v>67</c:v>
                </c:pt>
                <c:pt idx="13">
                  <c:v>69.599999999999994</c:v>
                </c:pt>
                <c:pt idx="14">
                  <c:v>71.099999999999994</c:v>
                </c:pt>
                <c:pt idx="15">
                  <c:v>73</c:v>
                </c:pt>
                <c:pt idx="16">
                  <c:v>74.7</c:v>
                </c:pt>
              </c:numCache>
            </c:numRef>
          </c:val>
        </c:ser>
        <c:ser>
          <c:idx val="8"/>
          <c:order val="8"/>
          <c:tx>
            <c:strRef>
              <c:f>Sheet1!$A$10</c:f>
              <c:strCache>
                <c:ptCount val="1"/>
                <c:pt idx="0">
                  <c:v>要介護５</c:v>
                </c:pt>
              </c:strCache>
            </c:strRef>
          </c:tx>
          <c:spPr>
            <a:solidFill>
              <a:srgbClr val="FF0000"/>
            </a:solidFill>
            <a:ln>
              <a:solidFill>
                <a:schemeClr val="tx1"/>
              </a:solidFill>
            </a:ln>
          </c:spPr>
          <c:invertIfNegative val="0"/>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H12.4末</c:v>
                </c:pt>
                <c:pt idx="1">
                  <c:v>H13.4末</c:v>
                </c:pt>
                <c:pt idx="2">
                  <c:v>H14.4末</c:v>
                </c:pt>
                <c:pt idx="3">
                  <c:v>H15.4末</c:v>
                </c:pt>
                <c:pt idx="4">
                  <c:v>H16.4末</c:v>
                </c:pt>
                <c:pt idx="5">
                  <c:v>H17.4末</c:v>
                </c:pt>
                <c:pt idx="6">
                  <c:v>H18.4末</c:v>
                </c:pt>
                <c:pt idx="7">
                  <c:v>H19.4末</c:v>
                </c:pt>
                <c:pt idx="8">
                  <c:v>H20.4末</c:v>
                </c:pt>
                <c:pt idx="9">
                  <c:v>H21.４末</c:v>
                </c:pt>
                <c:pt idx="10">
                  <c:v>H22.4末</c:v>
                </c:pt>
                <c:pt idx="11">
                  <c:v>H23.4末</c:v>
                </c:pt>
                <c:pt idx="12">
                  <c:v>H24.4末</c:v>
                </c:pt>
                <c:pt idx="13">
                  <c:v>H25.4末</c:v>
                </c:pt>
                <c:pt idx="14">
                  <c:v>H26.4末</c:v>
                </c:pt>
                <c:pt idx="15">
                  <c:v>H27.4末</c:v>
                </c:pt>
                <c:pt idx="16">
                  <c:v>H28.4末</c:v>
                </c:pt>
              </c:strCache>
            </c:strRef>
          </c:cat>
          <c:val>
            <c:numRef>
              <c:f>Sheet1!$B$10:$R$10</c:f>
              <c:numCache>
                <c:formatCode>General</c:formatCode>
                <c:ptCount val="17"/>
                <c:pt idx="0">
                  <c:v>29</c:v>
                </c:pt>
                <c:pt idx="1">
                  <c:v>34.1</c:v>
                </c:pt>
                <c:pt idx="2">
                  <c:v>38.1</c:v>
                </c:pt>
                <c:pt idx="3">
                  <c:v>41.4</c:v>
                </c:pt>
                <c:pt idx="4">
                  <c:v>45.5</c:v>
                </c:pt>
                <c:pt idx="5">
                  <c:v>46.5</c:v>
                </c:pt>
                <c:pt idx="6">
                  <c:v>46.5</c:v>
                </c:pt>
                <c:pt idx="7">
                  <c:v>48.9</c:v>
                </c:pt>
                <c:pt idx="8">
                  <c:v>50</c:v>
                </c:pt>
                <c:pt idx="9">
                  <c:v>51.5</c:v>
                </c:pt>
                <c:pt idx="10">
                  <c:v>56.4</c:v>
                </c:pt>
                <c:pt idx="11">
                  <c:v>59.3</c:v>
                </c:pt>
                <c:pt idx="12">
                  <c:v>60.9</c:v>
                </c:pt>
                <c:pt idx="13">
                  <c:v>61.2</c:v>
                </c:pt>
                <c:pt idx="14">
                  <c:v>60.5</c:v>
                </c:pt>
                <c:pt idx="15">
                  <c:v>60.4</c:v>
                </c:pt>
                <c:pt idx="16">
                  <c:v>60.2</c:v>
                </c:pt>
              </c:numCache>
            </c:numRef>
          </c:val>
        </c:ser>
        <c:dLbls>
          <c:showLegendKey val="0"/>
          <c:showVal val="0"/>
          <c:showCatName val="0"/>
          <c:showSerName val="0"/>
          <c:showPercent val="0"/>
          <c:showBubbleSize val="0"/>
        </c:dLbls>
        <c:gapWidth val="55"/>
        <c:overlap val="100"/>
        <c:axId val="120903168"/>
        <c:axId val="120904704"/>
      </c:barChart>
      <c:catAx>
        <c:axId val="120903168"/>
        <c:scaling>
          <c:orientation val="minMax"/>
        </c:scaling>
        <c:delete val="0"/>
        <c:axPos val="b"/>
        <c:numFmt formatCode="General" sourceLinked="0"/>
        <c:majorTickMark val="out"/>
        <c:minorTickMark val="none"/>
        <c:tickLblPos val="nextTo"/>
        <c:txPr>
          <a:bodyPr/>
          <a:lstStyle/>
          <a:p>
            <a:pPr>
              <a:defRPr sz="1050"/>
            </a:pPr>
            <a:endParaRPr lang="ja-JP"/>
          </a:p>
        </c:txPr>
        <c:crossAx val="120904704"/>
        <c:crosses val="autoZero"/>
        <c:auto val="1"/>
        <c:lblAlgn val="ctr"/>
        <c:lblOffset val="100"/>
        <c:noMultiLvlLbl val="0"/>
      </c:catAx>
      <c:valAx>
        <c:axId val="120904704"/>
        <c:scaling>
          <c:orientation val="minMax"/>
          <c:max val="650"/>
        </c:scaling>
        <c:delete val="1"/>
        <c:axPos val="l"/>
        <c:majorGridlines/>
        <c:numFmt formatCode="General" sourceLinked="1"/>
        <c:majorTickMark val="out"/>
        <c:minorTickMark val="none"/>
        <c:tickLblPos val="nextTo"/>
        <c:crossAx val="120903168"/>
        <c:crosses val="autoZero"/>
        <c:crossBetween val="between"/>
      </c:valAx>
      <c:spPr>
        <a:ln>
          <a:noFill/>
        </a:ln>
      </c:spPr>
    </c:plotArea>
    <c:legend>
      <c:legendPos val="b"/>
      <c:layout>
        <c:manualLayout>
          <c:xMode val="edge"/>
          <c:yMode val="edge"/>
          <c:x val="4.1077512742679095E-2"/>
          <c:y val="0.91746478573044032"/>
          <c:w val="0.91594792083604148"/>
          <c:h val="7.9069727682887822E-2"/>
        </c:manualLayout>
      </c:layout>
      <c:overlay val="0"/>
      <c:spPr>
        <a:ln>
          <a:solidFill>
            <a:schemeClr val="tx1">
              <a:lumMod val="65000"/>
              <a:lumOff val="35000"/>
            </a:schemeClr>
          </a:solidFill>
        </a:ln>
      </c:spPr>
      <c:txPr>
        <a:bodyPr/>
        <a:lstStyle/>
        <a:p>
          <a:pPr>
            <a:defRPr sz="1200" b="1"/>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0.81675</cdr:x>
      <cdr:y>0.05437</cdr:y>
    </cdr:from>
    <cdr:to>
      <cdr:x>0.8827</cdr:x>
      <cdr:y>0.1248</cdr:y>
    </cdr:to>
    <cdr:sp macro="" textlink="">
      <cdr:nvSpPr>
        <cdr:cNvPr id="3" name="Oval 59"/>
        <cdr:cNvSpPr>
          <a:spLocks xmlns:a="http://schemas.openxmlformats.org/drawingml/2006/main" noChangeArrowheads="1"/>
        </cdr:cNvSpPr>
      </cdr:nvSpPr>
      <cdr:spPr bwMode="auto">
        <a:xfrm xmlns:a="http://schemas.openxmlformats.org/drawingml/2006/main">
          <a:off x="7129677" y="275477"/>
          <a:ext cx="575699" cy="356877"/>
        </a:xfrm>
        <a:prstGeom xmlns:a="http://schemas.openxmlformats.org/drawingml/2006/main" prst="ellipse">
          <a:avLst/>
        </a:prstGeom>
        <a:solidFill xmlns:a="http://schemas.openxmlformats.org/drawingml/2006/main">
          <a:schemeClr val="bg1"/>
        </a:solidFill>
        <a:ln xmlns:a="http://schemas.openxmlformats.org/drawingml/2006/main" w="38100" cmpd="dbl">
          <a:solidFill>
            <a:srgbClr val="FF0066"/>
          </a:solidFill>
          <a:round/>
          <a:headEnd/>
          <a:tailEnd/>
        </a:ln>
      </cdr:spPr>
      <cdr:txBody>
        <a:bodyPr xmlns:a="http://schemas.openxmlformats.org/drawingml/2006/main" wrap="none" lIns="95555" tIns="47777" rIns="95555" bIns="47777"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xmlns:a="http://schemas.openxmlformats.org/drawingml/2006/main">
          <a:pPr algn="ctr" defTabSz="952500" fontAlgn="auto">
            <a:spcBef>
              <a:spcPts val="0"/>
            </a:spcBef>
            <a:spcAft>
              <a:spcPts val="0"/>
            </a:spcAft>
          </a:pPr>
          <a:r>
            <a:rPr lang="ja-JP" altLang="en-US" sz="1100" b="1" dirty="0" smtClean="0">
              <a:solidFill>
                <a:srgbClr val="000000"/>
              </a:solidFill>
              <a:ea typeface="HG丸ｺﾞｼｯｸM-PRO" pitchFamily="50" charset="-128"/>
            </a:rPr>
            <a:t>５８６</a:t>
          </a:r>
          <a:endParaRPr lang="en-US" altLang="ja-JP" sz="1100" b="1" dirty="0">
            <a:solidFill>
              <a:srgbClr val="000000"/>
            </a:solidFill>
            <a:ea typeface="HG丸ｺﾞｼｯｸM-PRO"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latin typeface="Arial" charset="0"/>
            </a:endParaRPr>
          </a:p>
        </p:txBody>
      </p:sp>
      <p:sp>
        <p:nvSpPr>
          <p:cNvPr id="4096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51B7FF-AEBF-4A0A-B7C6-355EF7443AE8}" type="slidenum">
              <a:rPr lang="en-US" altLang="ja-JP" smtClean="0">
                <a:latin typeface="Arial" charset="0"/>
              </a:rPr>
              <a:pPr fontAlgn="base">
                <a:spcBef>
                  <a:spcPct val="0"/>
                </a:spcBef>
                <a:spcAft>
                  <a:spcPct val="0"/>
                </a:spcAft>
                <a:defRPr/>
              </a:pPr>
              <a:t>11</a:t>
            </a:fld>
            <a:endParaRPr lang="en-US" altLang="ja-JP"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881" indent="-285723" eaLnBrk="0" hangingPunct="0">
              <a:defRPr kumimoji="1">
                <a:solidFill>
                  <a:schemeClr val="tx1"/>
                </a:solidFill>
                <a:latin typeface="Arial" charset="0"/>
                <a:ea typeface="ＭＳ Ｐゴシック" charset="-128"/>
              </a:defRPr>
            </a:lvl2pPr>
            <a:lvl3pPr marL="1142895" indent="-228579" eaLnBrk="0" hangingPunct="0">
              <a:defRPr kumimoji="1">
                <a:solidFill>
                  <a:schemeClr val="tx1"/>
                </a:solidFill>
                <a:latin typeface="Arial" charset="0"/>
                <a:ea typeface="ＭＳ Ｐゴシック" charset="-128"/>
              </a:defRPr>
            </a:lvl3pPr>
            <a:lvl4pPr marL="1600053" indent="-228579" eaLnBrk="0" hangingPunct="0">
              <a:defRPr kumimoji="1">
                <a:solidFill>
                  <a:schemeClr val="tx1"/>
                </a:solidFill>
                <a:latin typeface="Arial" charset="0"/>
                <a:ea typeface="ＭＳ Ｐゴシック" charset="-128"/>
              </a:defRPr>
            </a:lvl4pPr>
            <a:lvl5pPr marL="2057210" indent="-228579" eaLnBrk="0" hangingPunct="0">
              <a:defRPr kumimoji="1">
                <a:solidFill>
                  <a:schemeClr val="tx1"/>
                </a:solidFill>
                <a:latin typeface="Arial" charset="0"/>
                <a:ea typeface="ＭＳ Ｐゴシック" charset="-128"/>
              </a:defRPr>
            </a:lvl5pPr>
            <a:lvl6pPr marL="2514368" indent="-228579" algn="ctr" eaLnBrk="0" fontAlgn="base" hangingPunct="0">
              <a:spcBef>
                <a:spcPct val="0"/>
              </a:spcBef>
              <a:spcAft>
                <a:spcPct val="0"/>
              </a:spcAft>
              <a:defRPr kumimoji="1">
                <a:solidFill>
                  <a:schemeClr val="tx1"/>
                </a:solidFill>
                <a:latin typeface="Arial" charset="0"/>
                <a:ea typeface="ＭＳ Ｐゴシック" charset="-128"/>
              </a:defRPr>
            </a:lvl6pPr>
            <a:lvl7pPr marL="2971526" indent="-228579" algn="ctr" eaLnBrk="0" fontAlgn="base" hangingPunct="0">
              <a:spcBef>
                <a:spcPct val="0"/>
              </a:spcBef>
              <a:spcAft>
                <a:spcPct val="0"/>
              </a:spcAft>
              <a:defRPr kumimoji="1">
                <a:solidFill>
                  <a:schemeClr val="tx1"/>
                </a:solidFill>
                <a:latin typeface="Arial" charset="0"/>
                <a:ea typeface="ＭＳ Ｐゴシック" charset="-128"/>
              </a:defRPr>
            </a:lvl7pPr>
            <a:lvl8pPr marL="3428684" indent="-228579" algn="ctr" eaLnBrk="0" fontAlgn="base" hangingPunct="0">
              <a:spcBef>
                <a:spcPct val="0"/>
              </a:spcBef>
              <a:spcAft>
                <a:spcPct val="0"/>
              </a:spcAft>
              <a:defRPr kumimoji="1">
                <a:solidFill>
                  <a:schemeClr val="tx1"/>
                </a:solidFill>
                <a:latin typeface="Arial" charset="0"/>
                <a:ea typeface="ＭＳ Ｐゴシック" charset="-128"/>
              </a:defRPr>
            </a:lvl8pPr>
            <a:lvl9pPr marL="3885842" indent="-228579"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919163" y="741363"/>
            <a:ext cx="4975225" cy="3730625"/>
          </a:xfrm>
          <a:ln/>
        </p:spPr>
      </p:sp>
      <p:sp>
        <p:nvSpPr>
          <p:cNvPr id="74756" name="Rectangle 3"/>
          <p:cNvSpPr>
            <a:spLocks noGrp="1" noChangeArrowheads="1"/>
          </p:cNvSpPr>
          <p:nvPr>
            <p:ph type="body" idx="1"/>
          </p:nvPr>
        </p:nvSpPr>
        <p:spPr>
          <a:xfrm>
            <a:off x="906464"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97007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338563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E3CC99CD-AE2C-4598-88D6-022FC1BD6CC0}" type="slidenum">
              <a:rPr lang="en-US" altLang="ja-JP" smtClean="0">
                <a:ea typeface="ＭＳ Ｐゴシック" charset="-128"/>
              </a:rPr>
              <a:pPr/>
              <a:t>9</a:t>
            </a:fld>
            <a:endParaRPr lang="en-US" altLang="ja-JP" smtClean="0">
              <a:ea typeface="ＭＳ Ｐゴシック" charset="-128"/>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2017/5/8</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8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2E03A6-A77B-439C-A84C-07803CD6A129}"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9B5AC2-2643-462E-9CAA-0968B1861628}"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A4B6DA-003F-479F-9337-1DC2A283AFCA}"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44D596-5945-46F0-8571-747A3DB1204D}"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67BDE6B-E9A3-4E90-911F-13611ACF160D}"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66927B-3351-41F3-AC34-8E17B905B27E}"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1E47965-E104-4801-9680-A91BC3ACED99}"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AF4FF93-F622-4FAB-9C56-FCDAF4EAC035}"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E9859A0-6C02-40D3-BF13-7780607A8D01}" type="datetime1">
              <a:rPr lang="ja-JP" altLang="en-US" smtClean="0"/>
              <a:pPr>
                <a:defRPr/>
              </a:pPr>
              <a:t>2017/5/8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6023046-3532-4FBD-B954-71639258D647}"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41D560F-81C0-4AC2-B93D-3FF7B1AA7D9E}" type="datetime1">
              <a:rPr lang="ja-JP" altLang="en-US" smtClean="0"/>
              <a:pPr>
                <a:defRPr/>
              </a:pPr>
              <a:t>2017/5/8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21E02D6-F0E0-4543-8D63-0EA5F76F35D9}"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5D1A7C8-A0D8-4D3F-BF60-31AB049C9F76}" type="datetime1">
              <a:rPr lang="ja-JP" altLang="en-US" smtClean="0"/>
              <a:pPr>
                <a:defRPr/>
              </a:pPr>
              <a:t>2017/5/8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532E6E7-4B92-4A21-9F22-A3B641983451}"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47F7688-8E16-48F9-92A9-46E690B2C70B}"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E09208-46C7-479C-8EEE-2C700400760A}"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4F79EB-BBFF-421C-933C-8D18234C040F}"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B63164-0826-463D-B3BF-32B5817B6D5F}"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7E7E968-8787-4533-9128-8D6DB7DC3D67}"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1598EC-8BF4-4D34-A12C-BB68F9682CC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6D2617-A5E6-49BA-8288-8F6B0D89E219}"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AECF5B-AAC1-41E2-A939-12F5C7952D7D}"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6"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2DB579F8-B744-4324-B03B-DDC9D496FAAB}" type="datetime1">
              <a:rPr lang="ja-JP" altLang="en-US"/>
              <a:pPr>
                <a:defRPr/>
              </a:pPr>
              <a:t>2017/5/8</a:t>
            </a:fld>
            <a:endParaRPr lang="en-US" altLang="ja-JP"/>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58F4C44F-2F3E-41AC-926F-C59EAD46BAA6}" type="slidenum">
              <a:rPr lang="en-US" altLang="ja-JP"/>
              <a:pPr>
                <a:defRPr/>
              </a:pPr>
              <a:t>‹#›</a:t>
            </a:fld>
            <a:endParaRPr lang="en-US" altLang="ja-JP"/>
          </a:p>
        </p:txBody>
      </p:sp>
    </p:spTree>
    <p:extLst>
      <p:ext uri="{BB962C8B-B14F-4D97-AF65-F5344CB8AC3E}">
        <p14:creationId xmlns:p14="http://schemas.microsoft.com/office/powerpoint/2010/main" val="3977006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2017/5/8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2017/5/8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2017/5/8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76DF26-C02C-4FA1-9C9B-971645AAE6A9}"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a:t>
            </a:fld>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D3FEBCF-50B7-45E7-AE3F-AB5839F0C1A9}"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a:t>
            </a:fld>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3F7B958-80FB-4647-B6E7-BB1CE3FA3BA1}"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a:t>
            </a:fld>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C603F51-DFF4-4CFF-ACF8-5C1147C443B5}"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367C937-F968-4417-AD1A-547D2CB845CA}" type="datetime1">
              <a:rPr lang="ja-JP" altLang="en-US" smtClean="0"/>
              <a:pPr>
                <a:defRPr/>
              </a:pPr>
              <a:t>2017/5/8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a:t>
            </a:fld>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F8E35A6-A74D-4450-A861-E13BD30CDABE}" type="datetime1">
              <a:rPr lang="ja-JP" altLang="en-US" smtClean="0"/>
              <a:pPr>
                <a:defRPr/>
              </a:pPr>
              <a:t>2017/5/8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a:t>
            </a:fld>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A6B7D3B-CCF5-435F-9B0F-930E1F367474}" type="datetime1">
              <a:rPr lang="ja-JP" altLang="en-US" smtClean="0"/>
              <a:pPr>
                <a:defRPr/>
              </a:pPr>
              <a:t>2017/5/8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a:t>
            </a:fld>
            <a:endParaRPr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DEB9DD3-5856-4031-B73E-6D07CEA8451B}"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a:t>
            </a:fld>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8ED1016-832A-4842-9448-76B42354BFDA}"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a:t>
            </a:fld>
            <a:endParaRPr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448D733-B630-4FF0-A943-D5A1D247440F}"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a:t>
            </a:fld>
            <a:endParaRPr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21B2CB-97FF-40A7-99E1-56F415CFA200}" type="datetime1">
              <a:rPr lang="ja-JP" altLang="en-US" smtClean="0"/>
              <a:pPr>
                <a:defRPr/>
              </a:pPr>
              <a:t>2017/5/8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2017/5/8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2017/5/8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2017/5/8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2017/5/8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2017/5/8</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7"/>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F2CCDE42-8DA6-4B31-8453-803C35AF5496}" type="datetime1">
              <a:rPr lang="ja-JP" altLang="en-US" smtClean="0"/>
              <a:pPr>
                <a:defRPr/>
              </a:pPr>
              <a:t>2017/5/8</a:t>
            </a:fld>
            <a:endParaRPr lang="ja-JP" altLang="en-US"/>
          </a:p>
        </p:txBody>
      </p:sp>
      <p:sp>
        <p:nvSpPr>
          <p:cNvPr id="5" name="フッター プレースホルダ 4"/>
          <p:cNvSpPr>
            <a:spLocks noGrp="1"/>
          </p:cNvSpPr>
          <p:nvPr>
            <p:ph type="ftr" sz="quarter" idx="3"/>
          </p:nvPr>
        </p:nvSpPr>
        <p:spPr>
          <a:xfrm>
            <a:off x="3124237" y="6356747"/>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7"/>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20F6BE9-3073-4A0C-9B5F-0B961F880CE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123"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2017/5/8</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746"/>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A55569A3-E88A-4DDD-ABD6-335B2D17AD57}" type="datetime1">
              <a:rPr lang="ja-JP" altLang="en-US" smtClean="0"/>
              <a:pPr>
                <a:defRPr/>
              </a:pPr>
              <a:t>2017/5/8</a:t>
            </a:fld>
            <a:endParaRPr lang="ja-JP" altLang="en-US"/>
          </a:p>
        </p:txBody>
      </p:sp>
      <p:sp>
        <p:nvSpPr>
          <p:cNvPr id="5" name="フッター プレースホルダ 4"/>
          <p:cNvSpPr>
            <a:spLocks noGrp="1"/>
          </p:cNvSpPr>
          <p:nvPr>
            <p:ph type="ftr" sz="quarter" idx="3"/>
          </p:nvPr>
        </p:nvSpPr>
        <p:spPr>
          <a:xfrm>
            <a:off x="3124200" y="6356746"/>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746"/>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２．要介護認定の仕組みと手順</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 3"/>
          <p:cNvSpPr>
            <a:spLocks noGrp="1"/>
          </p:cNvSpPr>
          <p:nvPr>
            <p:ph idx="1"/>
          </p:nvPr>
        </p:nvSpPr>
        <p:spPr>
          <a:xfrm>
            <a:off x="457420" y="1341438"/>
            <a:ext cx="8229160" cy="4525962"/>
          </a:xfrm>
        </p:spPr>
        <p:txBody>
          <a:bodyPr/>
          <a:lstStyle/>
          <a:p>
            <a:r>
              <a:rPr lang="ja-JP" altLang="en-US" sz="2800" smtClean="0"/>
              <a:t>平成</a:t>
            </a:r>
            <a:r>
              <a:rPr lang="en-US" altLang="ja-JP" sz="2800" smtClean="0"/>
              <a:t>21</a:t>
            </a:r>
            <a:r>
              <a:rPr lang="ja-JP" altLang="en-US" sz="2800" smtClean="0"/>
              <a:t>年度から使用されている要介護認定等基準時間の作成にあたっては、平成</a:t>
            </a:r>
            <a:r>
              <a:rPr lang="en-US" altLang="ja-JP" sz="2800" smtClean="0"/>
              <a:t>19</a:t>
            </a:r>
            <a:r>
              <a:rPr lang="ja-JP" altLang="en-US" sz="2800" smtClean="0"/>
              <a:t>年に特養、老健等の施設に入所している高齢者約</a:t>
            </a:r>
            <a:r>
              <a:rPr lang="en-US" altLang="ja-JP" sz="2800" smtClean="0"/>
              <a:t>3,500</a:t>
            </a:r>
            <a:r>
              <a:rPr lang="ja-JP" altLang="en-US" sz="2800" smtClean="0"/>
              <a:t>人を対象に調査を実施</a:t>
            </a:r>
            <a:endParaRPr lang="en-US" altLang="ja-JP" sz="2800" smtClean="0"/>
          </a:p>
          <a:p>
            <a:endParaRPr lang="en-US" altLang="ja-JP" sz="2800" smtClean="0"/>
          </a:p>
          <a:p>
            <a:r>
              <a:rPr lang="ja-JP" altLang="en-US" sz="2800" smtClean="0"/>
              <a:t>調査内容は</a:t>
            </a:r>
            <a:endParaRPr lang="en-US" altLang="ja-JP" sz="2800" smtClean="0"/>
          </a:p>
          <a:p>
            <a:pPr lvl="1"/>
            <a:r>
              <a:rPr lang="en-US" altLang="ja-JP" smtClean="0"/>
              <a:t>48</a:t>
            </a:r>
            <a:r>
              <a:rPr lang="ja-JP" altLang="en-US" smtClean="0"/>
              <a:t>時間・</a:t>
            </a:r>
            <a:r>
              <a:rPr lang="en-US" altLang="ja-JP" smtClean="0"/>
              <a:t>1</a:t>
            </a:r>
            <a:r>
              <a:rPr lang="ja-JP" altLang="en-US" smtClean="0"/>
              <a:t>分間タイムスタディ</a:t>
            </a:r>
            <a:endParaRPr lang="en-US" altLang="ja-JP" smtClean="0"/>
          </a:p>
          <a:p>
            <a:pPr lvl="1"/>
            <a:r>
              <a:rPr lang="ja-JP" altLang="en-US" smtClean="0"/>
              <a:t>高齢者の心身の状態調査</a:t>
            </a:r>
            <a:endParaRPr lang="en-US" altLang="ja-JP"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latin typeface="+mj-lt"/>
              </a:rPr>
              <a:t>の設計に用いられたデータ</a:t>
            </a:r>
            <a:endParaRPr lang="ja-JP" altLang="en-US" sz="3200" dirty="0">
              <a:latin typeface="+mj-lt"/>
            </a:endParaRPr>
          </a:p>
        </p:txBody>
      </p:sp>
      <p:sp>
        <p:nvSpPr>
          <p:cNvPr id="66566"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4DC15C7-F518-44DF-AD4C-2FCA38F947D4}" type="slidenum">
              <a:rPr lang="ja-JP" altLang="en-US" smtClean="0">
                <a:solidFill>
                  <a:srgbClr val="898989"/>
                </a:solidFill>
                <a:latin typeface="Calibri" pitchFamily="34" charset="0"/>
              </a:rPr>
              <a:pPr eaLnBrk="1" hangingPunct="1"/>
              <a:t>10</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val="90400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1832708" y="-533697"/>
            <a:ext cx="5480050" cy="835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Freeform 5"/>
          <p:cNvSpPr>
            <a:spLocks/>
          </p:cNvSpPr>
          <p:nvPr/>
        </p:nvSpPr>
        <p:spPr bwMode="auto">
          <a:xfrm>
            <a:off x="4858621" y="1123950"/>
            <a:ext cx="2666817" cy="3384550"/>
          </a:xfrm>
          <a:custGeom>
            <a:avLst/>
            <a:gdLst>
              <a:gd name="T0" fmla="*/ 0 w 1679"/>
              <a:gd name="T1" fmla="*/ 0 h 2132"/>
              <a:gd name="T2" fmla="*/ 0 w 1679"/>
              <a:gd name="T3" fmla="*/ 2147483647 h 2132"/>
              <a:gd name="T4" fmla="*/ 2147483647 w 1679"/>
              <a:gd name="T5" fmla="*/ 2147483647 h 2132"/>
              <a:gd name="T6" fmla="*/ 2147483647 w 1679"/>
              <a:gd name="T7" fmla="*/ 2147483647 h 2132"/>
              <a:gd name="T8" fmla="*/ 2147483647 w 1679"/>
              <a:gd name="T9" fmla="*/ 2147483647 h 2132"/>
              <a:gd name="T10" fmla="*/ 2147483647 w 1679"/>
              <a:gd name="T11" fmla="*/ 2147483647 h 2132"/>
              <a:gd name="T12" fmla="*/ 2147483647 w 1679"/>
              <a:gd name="T13" fmla="*/ 2147483647 h 2132"/>
              <a:gd name="T14" fmla="*/ 2147483647 w 1679"/>
              <a:gd name="T15" fmla="*/ 2147483647 h 2132"/>
              <a:gd name="T16" fmla="*/ 2147483647 w 1679"/>
              <a:gd name="T17" fmla="*/ 2147483647 h 2132"/>
              <a:gd name="T18" fmla="*/ 2147483647 w 1679"/>
              <a:gd name="T19" fmla="*/ 2147483647 h 2132"/>
              <a:gd name="T20" fmla="*/ 2147483647 w 1679"/>
              <a:gd name="T21" fmla="*/ 2147483647 h 2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9"/>
              <a:gd name="T34" fmla="*/ 0 h 2132"/>
              <a:gd name="T35" fmla="*/ 1679 w 1679"/>
              <a:gd name="T36" fmla="*/ 2132 h 2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9" h="2132">
                <a:moveTo>
                  <a:pt x="0" y="0"/>
                </a:moveTo>
                <a:lnTo>
                  <a:pt x="0" y="46"/>
                </a:lnTo>
                <a:lnTo>
                  <a:pt x="1679" y="46"/>
                </a:lnTo>
                <a:lnTo>
                  <a:pt x="1679" y="545"/>
                </a:lnTo>
                <a:lnTo>
                  <a:pt x="1089" y="545"/>
                </a:lnTo>
                <a:lnTo>
                  <a:pt x="1089" y="998"/>
                </a:lnTo>
                <a:lnTo>
                  <a:pt x="1089" y="1044"/>
                </a:lnTo>
                <a:lnTo>
                  <a:pt x="545" y="1044"/>
                </a:lnTo>
                <a:lnTo>
                  <a:pt x="545" y="1588"/>
                </a:lnTo>
                <a:lnTo>
                  <a:pt x="862" y="1588"/>
                </a:lnTo>
                <a:lnTo>
                  <a:pt x="862" y="2132"/>
                </a:lnTo>
              </a:path>
            </a:pathLst>
          </a:custGeom>
          <a:noFill/>
          <a:ln w="5080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103" name="AutoShape 7"/>
          <p:cNvSpPr>
            <a:spLocks noChangeArrowheads="1"/>
          </p:cNvSpPr>
          <p:nvPr/>
        </p:nvSpPr>
        <p:spPr bwMode="auto">
          <a:xfrm>
            <a:off x="178863" y="3084514"/>
            <a:ext cx="4753062" cy="2466975"/>
          </a:xfrm>
          <a:prstGeom prst="wedgeEllipseCallout">
            <a:avLst>
              <a:gd name="adj1" fmla="val 67736"/>
              <a:gd name="adj2" fmla="val 3574"/>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ts val="0"/>
              </a:spcBef>
              <a:spcAft>
                <a:spcPts val="0"/>
              </a:spcAft>
              <a:defRPr/>
            </a:pPr>
            <a:r>
              <a:rPr lang="ja-JP" altLang="en-US" b="1">
                <a:latin typeface="HG丸ｺﾞｼｯｸM-PRO" pitchFamily="50" charset="-128"/>
                <a:ea typeface="+mn-ea"/>
              </a:rPr>
              <a:t>食事摂取に介助が必要、えん下ができ、生活機能がある程度低下し、認知機能がある程度保たれている人は、食事に</a:t>
            </a:r>
            <a:r>
              <a:rPr lang="en-US" altLang="ja-JP" b="1">
                <a:latin typeface="HG丸ｺﾞｼｯｸM-PRO" pitchFamily="50" charset="-128"/>
                <a:ea typeface="+mn-ea"/>
              </a:rPr>
              <a:t>45.4</a:t>
            </a:r>
            <a:r>
              <a:rPr lang="ja-JP" altLang="en-US" b="1">
                <a:latin typeface="HG丸ｺﾞｼｯｸM-PRO" pitchFamily="50" charset="-128"/>
                <a:ea typeface="+mn-ea"/>
              </a:rPr>
              <a:t>分、介護を要するという蓋然性があることを示している</a:t>
            </a:r>
          </a:p>
        </p:txBody>
      </p:sp>
      <p:sp>
        <p:nvSpPr>
          <p:cNvPr id="7" name="正方形/長方形 6"/>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t>の樹形図（一例）</a:t>
            </a:r>
            <a:endParaRPr lang="ja-JP" altLang="en-US" sz="3200" dirty="0"/>
          </a:p>
        </p:txBody>
      </p:sp>
      <p:sp>
        <p:nvSpPr>
          <p:cNvPr id="69640"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D1360FD-A274-40BF-A672-B321A4FCC4F8}" type="slidenum">
              <a:rPr lang="ja-JP" altLang="en-US" smtClean="0">
                <a:solidFill>
                  <a:srgbClr val="898989"/>
                </a:solidFill>
                <a:latin typeface="Calibri" pitchFamily="34" charset="0"/>
              </a:rPr>
              <a:pPr eaLnBrk="1" hangingPunct="1"/>
              <a:t>11</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val="117415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checkerboard(across)">
                                      <p:cBhvr>
                                        <p:cTn id="7" dur="500"/>
                                        <p:tgtEl>
                                          <p:spTgt spid="13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2103"/>
                                        </p:tgtEl>
                                        <p:attrNameLst>
                                          <p:attrName>style.visibility</p:attrName>
                                        </p:attrNameLst>
                                      </p:cBhvr>
                                      <p:to>
                                        <p:strVal val="visible"/>
                                      </p:to>
                                    </p:set>
                                    <p:animEffect transition="in" filter="checkerboard(across)">
                                      <p:cBhvr>
                                        <p:cTn id="12"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13616" y="1844675"/>
            <a:ext cx="6516768" cy="4032250"/>
          </a:xfrm>
          <a:noFill/>
        </p:spPr>
      </p:pic>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特別な医療が提供されている場合の時間の加算</a:t>
            </a:r>
            <a:endParaRPr lang="ja-JP" altLang="en-US" sz="3200" dirty="0">
              <a:latin typeface="+mj-lt"/>
            </a:endParaRPr>
          </a:p>
        </p:txBody>
      </p:sp>
      <p:sp>
        <p:nvSpPr>
          <p:cNvPr id="6" name="コンテンツ プレースホルダ 3"/>
          <p:cNvSpPr txBox="1">
            <a:spLocks/>
          </p:cNvSpPr>
          <p:nvPr/>
        </p:nvSpPr>
        <p:spPr bwMode="auto">
          <a:xfrm>
            <a:off x="805219" y="908050"/>
            <a:ext cx="7588154" cy="1079500"/>
          </a:xfrm>
          <a:prstGeom prst="rect">
            <a:avLst/>
          </a:prstGeom>
          <a:noFill/>
          <a:ln w="9525">
            <a:noFill/>
            <a:miter lim="800000"/>
            <a:headEnd/>
            <a:tailEnd/>
          </a:ln>
        </p:spPr>
        <p:txBody>
          <a:bodyPr/>
          <a:lstStyle/>
          <a:p>
            <a:pPr marL="342900" indent="-342900" eaLnBrk="0" hangingPunct="0">
              <a:spcBef>
                <a:spcPct val="20000"/>
              </a:spcBef>
              <a:defRPr/>
            </a:pPr>
            <a:r>
              <a:rPr lang="ja-JP" altLang="en-US" sz="2400" dirty="0">
                <a:latin typeface="+mn-lt"/>
                <a:ea typeface="+mn-ea"/>
              </a:rPr>
              <a:t>特別な医療の提供がなされている場合については、</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８つの生活場面に要するケア時間</a:t>
            </a:r>
            <a:r>
              <a:rPr lang="ja-JP" altLang="en-US" sz="2400" dirty="0" smtClean="0">
                <a:latin typeface="+mn-lt"/>
                <a:ea typeface="+mn-ea"/>
              </a:rPr>
              <a:t>に下記</a:t>
            </a:r>
            <a:r>
              <a:rPr lang="ja-JP" altLang="en-US" sz="2400" dirty="0">
                <a:latin typeface="+mn-lt"/>
                <a:ea typeface="+mn-ea"/>
              </a:rPr>
              <a:t>の時間を加算。</a:t>
            </a:r>
            <a:endParaRPr lang="en-US" altLang="ja-JP" sz="2400" dirty="0">
              <a:latin typeface="+mn-lt"/>
              <a:ea typeface="+mn-ea"/>
            </a:endParaRPr>
          </a:p>
        </p:txBody>
      </p:sp>
      <p:sp>
        <p:nvSpPr>
          <p:cNvPr id="7" name="コンテンツ プレースホルダ 3"/>
          <p:cNvSpPr txBox="1">
            <a:spLocks/>
          </p:cNvSpPr>
          <p:nvPr/>
        </p:nvSpPr>
        <p:spPr bwMode="auto">
          <a:xfrm>
            <a:off x="448624" y="5876925"/>
            <a:ext cx="8179313" cy="865188"/>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2400" dirty="0">
                <a:latin typeface="+mn-lt"/>
                <a:ea typeface="+mn-ea"/>
              </a:rPr>
              <a:t>要介護認定等基準時間　＝　</a:t>
            </a:r>
            <a:r>
              <a:rPr lang="en-US" altLang="ja-JP" sz="2400" dirty="0">
                <a:latin typeface="+mn-lt"/>
                <a:ea typeface="+mn-ea"/>
              </a:rPr>
              <a:t>130.6</a:t>
            </a:r>
            <a:r>
              <a:rPr lang="ja-JP" altLang="en-US" sz="2400" dirty="0">
                <a:latin typeface="+mn-lt"/>
                <a:ea typeface="+mn-ea"/>
              </a:rPr>
              <a:t>　＋　</a:t>
            </a:r>
            <a:r>
              <a:rPr lang="en-US" altLang="ja-JP" sz="2400" u="sng" dirty="0">
                <a:latin typeface="+mn-lt"/>
                <a:ea typeface="+mn-ea"/>
              </a:rPr>
              <a:t>8.5</a:t>
            </a:r>
            <a:r>
              <a:rPr lang="ja-JP" altLang="en-US" sz="2400" dirty="0">
                <a:latin typeface="+mn-lt"/>
                <a:ea typeface="+mn-ea"/>
              </a:rPr>
              <a:t>　＝　</a:t>
            </a:r>
            <a:r>
              <a:rPr lang="en-US" altLang="ja-JP" sz="2400" dirty="0">
                <a:latin typeface="+mn-lt"/>
                <a:ea typeface="+mn-ea"/>
              </a:rPr>
              <a:t>139.1</a:t>
            </a:r>
            <a:r>
              <a:rPr lang="ja-JP" altLang="en-US" sz="2400" dirty="0">
                <a:latin typeface="+mn-lt"/>
                <a:ea typeface="+mn-ea"/>
              </a:rPr>
              <a:t>分　</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　　　  </a:t>
            </a:r>
            <a:r>
              <a:rPr lang="en-US" altLang="ja-JP" sz="2400" dirty="0">
                <a:latin typeface="+mn-lt"/>
                <a:ea typeface="+mn-ea"/>
              </a:rPr>
              <a:t>※</a:t>
            </a:r>
            <a:r>
              <a:rPr lang="ja-JP" altLang="en-US" sz="2400" dirty="0">
                <a:latin typeface="+mn-lt"/>
                <a:ea typeface="+mn-ea"/>
              </a:rPr>
              <a:t>「点滴の管理」ありの場合</a:t>
            </a:r>
            <a:endParaRPr lang="en-US" altLang="ja-JP" sz="2400" dirty="0">
              <a:latin typeface="+mn-lt"/>
              <a:ea typeface="+mn-ea"/>
            </a:endParaRPr>
          </a:p>
        </p:txBody>
      </p:sp>
      <p:sp>
        <p:nvSpPr>
          <p:cNvPr id="71688"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1217FD6-1582-4AE5-94A3-4C2C50D0847C}" type="slidenum">
              <a:rPr lang="ja-JP" altLang="en-US" smtClean="0">
                <a:solidFill>
                  <a:srgbClr val="898989"/>
                </a:solidFill>
                <a:latin typeface="Calibri" pitchFamily="34" charset="0"/>
              </a:rPr>
              <a:pPr eaLnBrk="1" hangingPunct="1"/>
              <a:t>12</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val="117733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要介護認定基準時間</a:t>
            </a:r>
            <a:endParaRPr lang="ja-JP" altLang="en-US" sz="3200" dirty="0">
              <a:solidFill>
                <a:prstClr val="white"/>
              </a:solidFill>
            </a:endParaRPr>
          </a:p>
        </p:txBody>
      </p:sp>
      <p:graphicFrame>
        <p:nvGraphicFramePr>
          <p:cNvPr id="5" name="表 4"/>
          <p:cNvGraphicFramePr>
            <a:graphicFrameLocks noGrp="1"/>
          </p:cNvGraphicFramePr>
          <p:nvPr/>
        </p:nvGraphicFramePr>
        <p:xfrm>
          <a:off x="1447800" y="1981200"/>
          <a:ext cx="6096000" cy="3238504"/>
        </p:xfrm>
        <a:graphic>
          <a:graphicData uri="http://schemas.openxmlformats.org/drawingml/2006/table">
            <a:tbl>
              <a:tblPr firstRow="1" bandRow="1">
                <a:tableStyleId>{5C22544A-7EE6-4342-B048-85BDC9FD1C3A}</a:tableStyleId>
              </a:tblPr>
              <a:tblGrid>
                <a:gridCol w="3048000"/>
                <a:gridCol w="3048000"/>
              </a:tblGrid>
              <a:tr h="404813">
                <a:tc>
                  <a:txBody>
                    <a:bodyPr/>
                    <a:lstStyle/>
                    <a:p>
                      <a:pPr algn="ctr"/>
                      <a:r>
                        <a:rPr kumimoji="1" lang="ja-JP" altLang="en-US" dirty="0" smtClean="0">
                          <a:solidFill>
                            <a:schemeClr val="tx1"/>
                          </a:solidFill>
                        </a:rPr>
                        <a:t>区分</a:t>
                      </a:r>
                      <a:endParaRPr kumimoji="1" lang="en-US" altLang="ja-JP"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dirty="0" smtClean="0">
                          <a:solidFill>
                            <a:schemeClr val="tx1"/>
                          </a:solidFill>
                        </a:rPr>
                        <a:t>要介護認定等基準時間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04813">
                <a:tc>
                  <a:txBody>
                    <a:bodyPr/>
                    <a:lstStyle/>
                    <a:p>
                      <a:pPr algn="ctr"/>
                      <a:r>
                        <a:rPr kumimoji="1" lang="ja-JP" altLang="en-US" dirty="0" smtClean="0">
                          <a:solidFill>
                            <a:schemeClr val="tx1"/>
                          </a:solidFill>
                        </a:rPr>
                        <a:t>非該当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分以上</a:t>
                      </a:r>
                      <a:r>
                        <a:rPr kumimoji="1" lang="en-US" altLang="ja-JP" dirty="0" smtClean="0">
                          <a:solidFill>
                            <a:schemeClr val="tx1"/>
                          </a:solidFill>
                        </a:rPr>
                        <a:t>32</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要支援２・要介護１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32</a:t>
                      </a:r>
                      <a:r>
                        <a:rPr kumimoji="1" lang="ja-JP" altLang="en-US" dirty="0" smtClean="0">
                          <a:solidFill>
                            <a:schemeClr val="tx1"/>
                          </a:solidFill>
                        </a:rPr>
                        <a:t>分以上</a:t>
                      </a:r>
                      <a:r>
                        <a:rPr kumimoji="1" lang="en-US" altLang="ja-JP" dirty="0" smtClean="0">
                          <a:solidFill>
                            <a:schemeClr val="tx1"/>
                          </a:solidFill>
                        </a:rPr>
                        <a:t>50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要介護２</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50</a:t>
                      </a:r>
                      <a:r>
                        <a:rPr kumimoji="1" lang="ja-JP" altLang="en-US" dirty="0" smtClean="0">
                          <a:solidFill>
                            <a:schemeClr val="tx1"/>
                          </a:solidFill>
                        </a:rPr>
                        <a:t>分以上</a:t>
                      </a:r>
                      <a:r>
                        <a:rPr kumimoji="1" lang="en-US" altLang="ja-JP" dirty="0" smtClean="0">
                          <a:solidFill>
                            <a:schemeClr val="tx1"/>
                          </a:solidFill>
                        </a:rPr>
                        <a:t>70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70</a:t>
                      </a:r>
                      <a:r>
                        <a:rPr kumimoji="1" lang="ja-JP" altLang="en-US" dirty="0" smtClean="0">
                          <a:solidFill>
                            <a:schemeClr val="tx1"/>
                          </a:solidFill>
                        </a:rPr>
                        <a:t>分以上</a:t>
                      </a:r>
                      <a:r>
                        <a:rPr kumimoji="1" lang="en-US" altLang="ja-JP" dirty="0" smtClean="0">
                          <a:solidFill>
                            <a:schemeClr val="tx1"/>
                          </a:solidFill>
                        </a:rPr>
                        <a:t>90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要介護４</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90</a:t>
                      </a:r>
                      <a:r>
                        <a:rPr kumimoji="1" lang="ja-JP" altLang="en-US" dirty="0" smtClean="0">
                          <a:solidFill>
                            <a:schemeClr val="tx1"/>
                          </a:solidFill>
                        </a:rPr>
                        <a:t>分以上</a:t>
                      </a:r>
                      <a:r>
                        <a:rPr kumimoji="1" lang="en-US" altLang="ja-JP" dirty="0" smtClean="0">
                          <a:solidFill>
                            <a:schemeClr val="tx1"/>
                          </a:solidFill>
                        </a:rPr>
                        <a:t>110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要介護５</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110</a:t>
                      </a:r>
                      <a:r>
                        <a:rPr kumimoji="1" lang="ja-JP" altLang="en-US" dirty="0" smtClean="0">
                          <a:solidFill>
                            <a:schemeClr val="tx1"/>
                          </a:solidFill>
                        </a:rPr>
                        <a:t>分以上</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457426" y="908050"/>
            <a:ext cx="8229160" cy="5218113"/>
          </a:xfrm>
        </p:spPr>
        <p:txBody>
          <a:bodyPr/>
          <a:lstStyle/>
          <a:p>
            <a:pPr eaLnBrk="1" hangingPunct="1">
              <a:defRPr/>
            </a:pPr>
            <a:r>
              <a:rPr lang="ja-JP" altLang="en-US" dirty="0" smtClean="0"/>
              <a:t>認定調査員の調査内容の</a:t>
            </a:r>
            <a:r>
              <a:rPr lang="ja-JP" altLang="en-US" u="sng" dirty="0" smtClean="0">
                <a:effectLst>
                  <a:outerShdw blurRad="38100" dist="38100" dir="2700000" algn="tl">
                    <a:srgbClr val="C0C0C0"/>
                  </a:outerShdw>
                </a:effectLst>
              </a:rPr>
              <a:t>確定</a:t>
            </a:r>
          </a:p>
          <a:p>
            <a:pPr lvl="1" eaLnBrk="1" hangingPunct="1">
              <a:defRPr/>
            </a:pPr>
            <a:r>
              <a:rPr lang="en-US" altLang="ja-JP" dirty="0" smtClean="0"/>
              <a:t>Step1:</a:t>
            </a:r>
            <a:r>
              <a:rPr lang="ja-JP" altLang="en-US" dirty="0" smtClean="0"/>
              <a:t>一次判定の修正・確定</a:t>
            </a:r>
          </a:p>
          <a:p>
            <a:pPr lvl="1" eaLnBrk="1" hangingPunct="1">
              <a:defRPr/>
            </a:pPr>
            <a:endParaRPr lang="ja-JP" altLang="en-US" dirty="0" smtClean="0"/>
          </a:p>
          <a:p>
            <a:pPr eaLnBrk="1" hangingPunct="1">
              <a:defRPr/>
            </a:pPr>
            <a:r>
              <a:rPr lang="ja-JP" altLang="en-US" dirty="0" smtClean="0"/>
              <a:t>介護の手間を専門職の視点から</a:t>
            </a:r>
            <a:r>
              <a:rPr lang="ja-JP" altLang="en-US" u="sng" dirty="0" smtClean="0">
                <a:effectLst>
                  <a:outerShdw blurRad="38100" dist="38100" dir="2700000" algn="tl">
                    <a:srgbClr val="C0C0C0"/>
                  </a:outerShdw>
                </a:effectLst>
              </a:rPr>
              <a:t>審査判定</a:t>
            </a:r>
            <a:r>
              <a:rPr lang="en-US" altLang="ja-JP" dirty="0" smtClean="0"/>
              <a:t>Step2:</a:t>
            </a:r>
            <a:r>
              <a:rPr lang="ja-JP" altLang="en-US" dirty="0" smtClean="0"/>
              <a:t>介護の手間にかかる審査判定</a:t>
            </a:r>
          </a:p>
          <a:p>
            <a:pPr lvl="1" eaLnBrk="1" hangingPunct="1">
              <a:defRPr/>
            </a:pPr>
            <a:endParaRPr lang="ja-JP" altLang="en-US" dirty="0" smtClean="0"/>
          </a:p>
          <a:p>
            <a:pPr eaLnBrk="1" hangingPunct="1">
              <a:defRPr/>
            </a:pPr>
            <a:r>
              <a:rPr lang="ja-JP" altLang="en-US" dirty="0" smtClean="0"/>
              <a:t>専門職からみた療養に関する</a:t>
            </a:r>
            <a:r>
              <a:rPr lang="ja-JP" altLang="en-US" u="sng" dirty="0" smtClean="0">
                <a:effectLst>
                  <a:outerShdw blurRad="38100" dist="38100" dir="2700000" algn="tl">
                    <a:srgbClr val="C0C0C0"/>
                  </a:outerShdw>
                </a:effectLst>
              </a:rPr>
              <a:t>意見</a:t>
            </a:r>
          </a:p>
          <a:p>
            <a:pPr lvl="1" eaLnBrk="1" hangingPunct="1">
              <a:defRPr/>
            </a:pPr>
            <a:r>
              <a:rPr lang="en-US" altLang="ja-JP" dirty="0" smtClean="0"/>
              <a:t>Step3:</a:t>
            </a:r>
            <a:r>
              <a:rPr lang="ja-JP" altLang="en-US" dirty="0" smtClean="0"/>
              <a:t>療養に関する意見（有効期間を含む）</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介護認定審査会の３つの役割</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057400" y="17780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介護認定審査会の手順</a:t>
            </a:r>
          </a:p>
        </p:txBody>
      </p:sp>
      <p:sp>
        <p:nvSpPr>
          <p:cNvPr id="7" name="テキスト ボックス 6"/>
          <p:cNvSpPr txBox="1"/>
          <p:nvPr/>
        </p:nvSpPr>
        <p:spPr>
          <a:xfrm>
            <a:off x="1930405" y="927100"/>
            <a:ext cx="5638800" cy="400110"/>
          </a:xfrm>
          <a:prstGeom prst="rect">
            <a:avLst/>
          </a:prstGeom>
          <a:noFill/>
          <a:ln w="15875">
            <a:solidFill>
              <a:schemeClr val="tx1"/>
            </a:solidFill>
            <a:prstDash val="dash"/>
          </a:ln>
        </p:spPr>
        <p:txBody>
          <a:bodyPr wrap="square" rtlCol="0">
            <a:spAutoFit/>
          </a:bodyPr>
          <a:lstStyle/>
          <a:p>
            <a:pPr algn="ctr"/>
            <a:r>
              <a:rPr lang="ja-JP" altLang="en-US" sz="2000" dirty="0" smtClean="0"/>
              <a:t>第二号被保険者の「特定疾病」に関する確認</a:t>
            </a:r>
            <a:endParaRPr kumimoji="1" lang="ja-JP" altLang="en-US" sz="2000" dirty="0"/>
          </a:p>
        </p:txBody>
      </p:sp>
      <p:sp>
        <p:nvSpPr>
          <p:cNvPr id="10" name="テキスト ボックス 9"/>
          <p:cNvSpPr txBox="1"/>
          <p:nvPr/>
        </p:nvSpPr>
        <p:spPr>
          <a:xfrm>
            <a:off x="2120900" y="18288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1" name="角丸四角形 10"/>
          <p:cNvSpPr/>
          <p:nvPr/>
        </p:nvSpPr>
        <p:spPr>
          <a:xfrm>
            <a:off x="2032001" y="275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33600" y="278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5" name="角丸四角形 14"/>
          <p:cNvSpPr/>
          <p:nvPr/>
        </p:nvSpPr>
        <p:spPr>
          <a:xfrm>
            <a:off x="2044704" y="529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46303" y="532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kumimoji="1" lang="ja-JP" altLang="en-US" sz="2000" b="1" dirty="0">
              <a:solidFill>
                <a:schemeClr val="bg1"/>
              </a:solidFill>
            </a:endParaRPr>
          </a:p>
        </p:txBody>
      </p:sp>
      <p:sp>
        <p:nvSpPr>
          <p:cNvPr id="17" name="下矢印 16"/>
          <p:cNvSpPr/>
          <p:nvPr/>
        </p:nvSpPr>
        <p:spPr>
          <a:xfrm>
            <a:off x="4521200" y="23495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374906" y="3302000"/>
            <a:ext cx="317500" cy="1943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5435602" y="3302000"/>
            <a:ext cx="2794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94000" y="3898900"/>
            <a:ext cx="4914900" cy="400110"/>
          </a:xfrm>
          <a:prstGeom prst="rect">
            <a:avLst/>
          </a:prstGeom>
          <a:noFill/>
          <a:ln w="15875">
            <a:solidFill>
              <a:schemeClr val="tx1"/>
            </a:solidFill>
            <a:prstDash val="dash"/>
          </a:ln>
        </p:spPr>
        <p:txBody>
          <a:bodyPr wrap="square" rtlCol="0">
            <a:spAutoFit/>
          </a:bodyPr>
          <a:lstStyle/>
          <a:p>
            <a:pPr algn="ctr"/>
            <a:r>
              <a:rPr kumimoji="1" lang="ja-JP" altLang="en-US" sz="2000" dirty="0" smtClean="0"/>
              <a:t>状態の維持・改善可能性にかかる審査判定</a:t>
            </a:r>
            <a:endParaRPr kumimoji="1" lang="ja-JP" altLang="en-US" sz="2000" dirty="0"/>
          </a:p>
        </p:txBody>
      </p:sp>
      <p:sp>
        <p:nvSpPr>
          <p:cNvPr id="22" name="下矢印 21"/>
          <p:cNvSpPr/>
          <p:nvPr/>
        </p:nvSpPr>
        <p:spPr>
          <a:xfrm>
            <a:off x="4521200" y="14097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7692" y="1339873"/>
            <a:ext cx="8280473" cy="4176713"/>
          </a:xfrm>
        </p:spPr>
        <p:txBody>
          <a:bodyPr/>
          <a:lstStyle/>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endParaRPr lang="en-US" altLang="ja-JP" sz="2400" dirty="0" smtClean="0"/>
          </a:p>
          <a:p>
            <a:pPr eaLnBrk="1" hangingPunct="1"/>
            <a:r>
              <a:rPr lang="ja-JP" altLang="en-US" sz="2400" dirty="0" smtClean="0"/>
              <a:t>基本調査の選択の妥当性を確認</a:t>
            </a:r>
          </a:p>
          <a:p>
            <a:pPr lvl="1" eaLnBrk="1" hangingPunct="1"/>
            <a:r>
              <a:rPr lang="ja-JP" altLang="en-US" sz="2400" dirty="0" smtClean="0"/>
              <a:t>各調査項目の定義と特記事項や主治医意見書の記載内容から理由を明らかにして事務局に修正依頼。</a:t>
            </a:r>
          </a:p>
          <a:p>
            <a:pPr lvl="1" eaLnBrk="1" hangingPunct="1"/>
            <a:r>
              <a:rPr lang="ja-JP" altLang="en-US" sz="2400" dirty="0" smtClean="0"/>
              <a:t>本プロセスを経てはじめて「一次判定」が確定（修正した後の一次判定が、最終的な一次判定として記録される）</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9" name="角丸四角形 8"/>
          <p:cNvSpPr/>
          <p:nvPr/>
        </p:nvSpPr>
        <p:spPr>
          <a:xfrm>
            <a:off x="952500" y="10795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952500" y="10795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28700" y="11430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0" name="テキスト ボックス 9"/>
          <p:cNvSpPr txBox="1"/>
          <p:nvPr/>
        </p:nvSpPr>
        <p:spPr>
          <a:xfrm>
            <a:off x="1028700" y="1651003"/>
            <a:ext cx="6007100" cy="830997"/>
          </a:xfrm>
          <a:prstGeom prst="rect">
            <a:avLst/>
          </a:prstGeom>
          <a:noFill/>
        </p:spPr>
        <p:txBody>
          <a:bodyPr wrap="square" rtlCol="0">
            <a:spAutoFit/>
          </a:bodyPr>
          <a:lstStyle/>
          <a:p>
            <a:r>
              <a:rPr kumimoji="1" lang="ja-JP" altLang="en-US" sz="1600" dirty="0" smtClean="0"/>
              <a:t>基本調査項目の定義に照らして、選択された調査結果が特記事項や主治医意見書と整合性が取れているかの確認を行い、必要に応じて修正して下さい。</a:t>
            </a:r>
            <a:endParaRPr kumimoji="1" lang="ja-JP"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83273" y="1052513"/>
            <a:ext cx="8711503" cy="5073650"/>
          </a:xfrm>
        </p:spPr>
        <p:txBody>
          <a:bodyPr/>
          <a:lstStyle/>
          <a:p>
            <a:pPr eaLnBrk="1" hangingPunct="1">
              <a:lnSpc>
                <a:spcPct val="90000"/>
              </a:lnSpc>
            </a:pPr>
            <a:r>
              <a:rPr lang="ja-JP" altLang="en-US" sz="2800" smtClean="0"/>
              <a:t>議論のポイント</a:t>
            </a:r>
          </a:p>
          <a:p>
            <a:pPr lvl="1" eaLnBrk="1" hangingPunct="1">
              <a:lnSpc>
                <a:spcPct val="90000"/>
              </a:lnSpc>
            </a:pPr>
            <a:r>
              <a:rPr lang="ja-JP" altLang="en-US" sz="2300" smtClean="0"/>
              <a:t>調査上の単純ミス</a:t>
            </a:r>
          </a:p>
          <a:p>
            <a:pPr lvl="1" eaLnBrk="1" hangingPunct="1">
              <a:lnSpc>
                <a:spcPct val="90000"/>
              </a:lnSpc>
            </a:pPr>
            <a:r>
              <a:rPr lang="ja-JP" altLang="en-US" sz="2300" smtClean="0"/>
              <a:t>日頃の状況と異なる場合</a:t>
            </a:r>
            <a:r>
              <a:rPr lang="en-US" altLang="ja-JP" sz="2300" smtClean="0"/>
              <a:t>【</a:t>
            </a:r>
            <a:r>
              <a:rPr lang="ja-JP" altLang="en-US" sz="2300" smtClean="0"/>
              <a:t>能力／有無（麻痺等拘縮）</a:t>
            </a:r>
            <a:r>
              <a:rPr lang="en-US" altLang="ja-JP" sz="2300" smtClean="0"/>
              <a:t>】</a:t>
            </a:r>
          </a:p>
          <a:p>
            <a:pPr lvl="1" eaLnBrk="1" hangingPunct="1">
              <a:lnSpc>
                <a:spcPct val="90000"/>
              </a:lnSpc>
            </a:pPr>
            <a:r>
              <a:rPr lang="ja-JP" altLang="en-US" sz="2300" smtClean="0"/>
              <a:t>より頻回な状況で選択している場合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不適切な介助と調査員が判断する場合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調査員が判断に迷った場合</a:t>
            </a:r>
          </a:p>
          <a:p>
            <a:pPr lvl="1" eaLnBrk="1" hangingPunct="1">
              <a:lnSpc>
                <a:spcPct val="90000"/>
              </a:lnSpc>
            </a:pPr>
            <a:r>
              <a:rPr lang="ja-JP" altLang="en-US" sz="2300" smtClean="0"/>
              <a:t>特別な医療</a:t>
            </a:r>
          </a:p>
          <a:p>
            <a:pPr lvl="1" eaLnBrk="1" hangingPunct="1">
              <a:lnSpc>
                <a:spcPct val="90000"/>
              </a:lnSpc>
            </a:pPr>
            <a:r>
              <a:rPr lang="ja-JP" altLang="en-US" sz="2300" smtClean="0"/>
              <a:t>障害／認知症高齢者の日常生活自立度の確認</a:t>
            </a:r>
          </a:p>
          <a:p>
            <a:pPr lvl="1" eaLnBrk="1" hangingPunct="1">
              <a:lnSpc>
                <a:spcPct val="90000"/>
              </a:lnSpc>
            </a:pPr>
            <a:endParaRPr lang="ja-JP" altLang="en-US" sz="2300" smtClean="0"/>
          </a:p>
          <a:p>
            <a:pPr eaLnBrk="1" hangingPunct="1">
              <a:lnSpc>
                <a:spcPct val="90000"/>
              </a:lnSpc>
            </a:pPr>
            <a:r>
              <a:rPr lang="ja-JP" altLang="en-US" sz="2500" smtClean="0"/>
              <a:t>事務局は、介護認定審査会の判断が必要と考える基本調査の項目について、介護認定審査会に検討を要請することができる。</a:t>
            </a:r>
            <a:r>
              <a:rPr lang="ja-JP" altLang="en-US" sz="2400" smtClean="0"/>
              <a:t>（審査会委員テキスト</a:t>
            </a:r>
            <a:r>
              <a:rPr lang="en-US" altLang="ja-JP" sz="2400" smtClean="0"/>
              <a:t>17</a:t>
            </a:r>
            <a:r>
              <a:rPr lang="ja-JP" altLang="en-US" sz="2400" smtClean="0"/>
              <a:t>ページ）</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7692" y="2278083"/>
            <a:ext cx="8280473" cy="4391025"/>
          </a:xfrm>
        </p:spPr>
        <p:txBody>
          <a:bodyPr/>
          <a:lstStyle/>
          <a:p>
            <a:pPr eaLnBrk="1" hangingPunct="1"/>
            <a:endParaRPr lang="en-US" altLang="ja-JP" sz="2800" dirty="0" smtClean="0"/>
          </a:p>
          <a:p>
            <a:pPr eaLnBrk="1" hangingPunct="1"/>
            <a:r>
              <a:rPr lang="ja-JP" altLang="en-US" sz="2800" dirty="0" smtClean="0"/>
              <a:t>通常の例よりも「介護の手間」がより「かかる」「かからない」の視点での議論</a:t>
            </a:r>
          </a:p>
          <a:p>
            <a:pPr lvl="1" eaLnBrk="1" hangingPunct="1"/>
            <a:r>
              <a:rPr lang="ja-JP" altLang="en-US" sz="2400" dirty="0" smtClean="0"/>
              <a:t>一次判定ソフトの推計では評価しきれない部分を委員の専門性・経験に基づき合議にて判断。</a:t>
            </a:r>
          </a:p>
          <a:p>
            <a:pPr lvl="1" eaLnBrk="1" hangingPunct="1"/>
            <a:r>
              <a:rPr lang="ja-JP" altLang="en-US" sz="2400" dirty="0" smtClean="0"/>
              <a:t>「介護の手間」が「かかる」「かからない」と判断した場合、要介護認定等基準時間も参考にしながら、一次判定の変更が必要かどうか吟味。</a:t>
            </a:r>
          </a:p>
          <a:p>
            <a:pPr lvl="1" eaLnBrk="1" hangingPunct="1"/>
            <a:r>
              <a:rPr lang="ja-JP" altLang="en-US" sz="2400" dirty="0" smtClean="0"/>
              <a:t>特記事項・主治医意見書に基づいて審査（理由を記録することが重要）</a:t>
            </a:r>
          </a:p>
          <a:p>
            <a:pPr lvl="1" eaLnBrk="1" hangingPunct="1"/>
            <a:endParaRPr lang="ja-JP" altLang="en-US" dirty="0"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4483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0" name="テキスト ボックス 9"/>
          <p:cNvSpPr txBox="1"/>
          <p:nvPr/>
        </p:nvSpPr>
        <p:spPr>
          <a:xfrm>
            <a:off x="1028700" y="1511303"/>
            <a:ext cx="6007100" cy="830997"/>
          </a:xfrm>
          <a:prstGeom prst="rect">
            <a:avLst/>
          </a:prstGeom>
          <a:noFill/>
        </p:spPr>
        <p:txBody>
          <a:bodyPr wrap="square" rtlCol="0">
            <a:spAutoFit/>
          </a:bodyPr>
          <a:lstStyle/>
          <a:p>
            <a:r>
              <a:rPr kumimoji="1" lang="ja-JP" altLang="en-US" sz="1600" dirty="0" smtClean="0"/>
              <a:t>介護の手間の多少を議論し、一次判定を変更する場合は、特記事項・主治医意見書の具体的記載を変更理由として、事務局に報告します。</a:t>
            </a:r>
            <a:endParaRPr kumimoji="1" lang="ja-JP"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49241" y="765175"/>
            <a:ext cx="8645530" cy="5399088"/>
          </a:xfrm>
        </p:spPr>
        <p:txBody>
          <a:bodyPr/>
          <a:lstStyle/>
          <a:p>
            <a:pPr eaLnBrk="1" hangingPunct="1"/>
            <a:r>
              <a:rPr lang="ja-JP" altLang="en-US" sz="2900" dirty="0" smtClean="0"/>
              <a:t>議論のポイント（１）</a:t>
            </a:r>
          </a:p>
          <a:p>
            <a:pPr lvl="1" eaLnBrk="1" hangingPunct="1"/>
            <a:r>
              <a:rPr lang="ja-JP" altLang="en-US" dirty="0" smtClean="0"/>
              <a:t>幅のある介助量</a:t>
            </a:r>
          </a:p>
          <a:p>
            <a:pPr lvl="2" eaLnBrk="1" hangingPunct="1"/>
            <a:r>
              <a:rPr lang="ja-JP" altLang="en-US" dirty="0" smtClean="0"/>
              <a:t>排尿の全介助</a:t>
            </a:r>
          </a:p>
          <a:p>
            <a:pPr lvl="3" eaLnBrk="1" hangingPunct="1"/>
            <a:r>
              <a:rPr lang="ja-JP" altLang="en-US" dirty="0" smtClean="0"/>
              <a:t>オムツを使用しており、定時に交換を行っている。</a:t>
            </a:r>
            <a:endParaRPr lang="en-US" altLang="ja-JP" dirty="0" smtClean="0"/>
          </a:p>
          <a:p>
            <a:pPr lvl="3" eaLnBrk="1" hangingPunct="1"/>
            <a:r>
              <a:rPr lang="ja-JP" altLang="en-US" dirty="0" smtClean="0"/>
              <a:t>トイレで排尿しているが、すべての介助を行っているため「全介助」を選択する。強い介護抵抗があり、床に尿が飛び散るため、毎回、排尿後に掃除をしている。</a:t>
            </a:r>
          </a:p>
          <a:p>
            <a:pPr lvl="2" eaLnBrk="1" hangingPunct="1"/>
            <a:r>
              <a:rPr lang="ja-JP" altLang="en-US" dirty="0" smtClean="0"/>
              <a:t>食事の一部介助</a:t>
            </a:r>
          </a:p>
          <a:p>
            <a:pPr lvl="3" eaLnBrk="1" hangingPunct="1"/>
            <a:r>
              <a:rPr lang="ja-JP" altLang="en-US" dirty="0" smtClean="0"/>
              <a:t>最初の数口は、自己摂取だが、すぐに食べなくなるため、残りはすべて介助を行っている</a:t>
            </a:r>
          </a:p>
          <a:p>
            <a:pPr lvl="3" eaLnBrk="1" hangingPunct="1"/>
            <a:r>
              <a:rPr lang="ja-JP" altLang="en-US" dirty="0" smtClean="0"/>
              <a:t>ほとんど自分で摂取するが、器の隅に残ったものについては、介助者がスプーンですくって食べさせている。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5897" y="1130300"/>
            <a:ext cx="8644063" cy="2586038"/>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介護保険制度では、寝たきりや認知症等で常時介護を必要とする状態（要介護状態）になった場合や、家事や身支度等の日常生活に支援が必要であり、特に介護予防サービスが効果的な状態（要支援状態）になった場合に、介護の必要度合いに応じた介護サービスを受けることができる。</a:t>
            </a:r>
            <a:endParaRPr lang="en-US" altLang="ja-JP" dirty="0">
              <a:solidFill>
                <a:prstClr val="black"/>
              </a:solidFill>
            </a:endParaRPr>
          </a:p>
          <a:p>
            <a:pPr defTabSz="914155" fontAlgn="auto">
              <a:spcBef>
                <a:spcPts val="0"/>
              </a:spcBef>
              <a:spcAft>
                <a:spcPts val="0"/>
              </a:spcAft>
              <a:defRPr/>
            </a:pPr>
            <a:endParaRPr lang="ja-JP" altLang="en-US" dirty="0">
              <a:solidFill>
                <a:prstClr val="black"/>
              </a:solidFill>
            </a:endParaRPr>
          </a:p>
          <a:p>
            <a:pPr marL="177753" indent="-177753" defTabSz="914155" fontAlgn="auto">
              <a:spcBef>
                <a:spcPts val="0"/>
              </a:spcBef>
              <a:spcAft>
                <a:spcPts val="0"/>
              </a:spcAft>
              <a:defRPr/>
            </a:pPr>
            <a:r>
              <a:rPr lang="ja-JP" altLang="en-US" dirty="0">
                <a:solidFill>
                  <a:prstClr val="black"/>
                </a:solidFill>
              </a:rPr>
              <a:t>○　この要介護状態や要支援状態にあるかどうかの程度判定を行うのが要介護認定（要支援認定を含む。以下同じ。）であり、介護の必要量を全国一律の基準に基づき、客観的に判定する仕組み。</a:t>
            </a:r>
          </a:p>
        </p:txBody>
      </p:sp>
      <p:sp>
        <p:nvSpPr>
          <p:cNvPr id="5" name="角丸四角形 4"/>
          <p:cNvSpPr/>
          <p:nvPr/>
        </p:nvSpPr>
        <p:spPr>
          <a:xfrm>
            <a:off x="428116" y="987425"/>
            <a:ext cx="1357599" cy="357188"/>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趣旨</a:t>
            </a:r>
          </a:p>
        </p:txBody>
      </p:sp>
      <p:sp>
        <p:nvSpPr>
          <p:cNvPr id="7" name="正方形/長方形 6"/>
          <p:cNvSpPr/>
          <p:nvPr/>
        </p:nvSpPr>
        <p:spPr>
          <a:xfrm>
            <a:off x="285897" y="4148138"/>
            <a:ext cx="8644063" cy="2368550"/>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要介護認定は、まず、市町村の認定調査員による心身の状況調査（認定調査）及び主治医意見書に基づくコンピュータ判定を行う。（一次判定）</a:t>
            </a:r>
          </a:p>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次に保健・医療・福祉の学識経験者により構成される介護認定審査会により、一次判定結果、主治医意見書等に基づき審査判定を行う。（二次判定）</a:t>
            </a:r>
          </a:p>
          <a:p>
            <a:pPr defTabSz="914155" fontAlgn="auto">
              <a:spcBef>
                <a:spcPts val="0"/>
              </a:spcBef>
              <a:spcAft>
                <a:spcPts val="0"/>
              </a:spcAft>
              <a:defRPr/>
            </a:pPr>
            <a:endParaRPr lang="en-US" altLang="ja-JP" dirty="0">
              <a:solidFill>
                <a:prstClr val="black"/>
              </a:solidFill>
            </a:endParaRPr>
          </a:p>
          <a:p>
            <a:pPr defTabSz="914155" fontAlgn="auto">
              <a:spcBef>
                <a:spcPts val="0"/>
              </a:spcBef>
              <a:spcAft>
                <a:spcPts val="0"/>
              </a:spcAft>
              <a:defRPr/>
            </a:pPr>
            <a:r>
              <a:rPr lang="ja-JP" altLang="en-US" dirty="0">
                <a:solidFill>
                  <a:prstClr val="black"/>
                </a:solidFill>
              </a:rPr>
              <a:t>○　この結果に基づき、市町村が申請者についての要介護認定を行う。</a:t>
            </a:r>
          </a:p>
        </p:txBody>
      </p:sp>
      <p:sp>
        <p:nvSpPr>
          <p:cNvPr id="8" name="角丸四角形 7"/>
          <p:cNvSpPr/>
          <p:nvPr/>
        </p:nvSpPr>
        <p:spPr>
          <a:xfrm>
            <a:off x="428098" y="4005270"/>
            <a:ext cx="2357472" cy="357187"/>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要介護認定の流れ</a:t>
            </a:r>
          </a:p>
        </p:txBody>
      </p:sp>
      <p:sp>
        <p:nvSpPr>
          <p:cNvPr id="12" name="正方形/長方形 11"/>
          <p:cNvSpPr/>
          <p:nvPr/>
        </p:nvSpPr>
        <p:spPr>
          <a:xfrm>
            <a:off x="0" y="0"/>
            <a:ext cx="9144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介護保険制度における要介護認定制度について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49241" y="836629"/>
            <a:ext cx="8645530" cy="4537075"/>
          </a:xfrm>
        </p:spPr>
        <p:txBody>
          <a:bodyPr/>
          <a:lstStyle/>
          <a:p>
            <a:pPr eaLnBrk="1" hangingPunct="1">
              <a:lnSpc>
                <a:spcPct val="90000"/>
              </a:lnSpc>
            </a:pPr>
            <a:r>
              <a:rPr lang="ja-JP" altLang="en-US" sz="2900" dirty="0" smtClean="0"/>
              <a:t>議論のポイント（２）</a:t>
            </a:r>
          </a:p>
          <a:p>
            <a:pPr lvl="1" eaLnBrk="1" hangingPunct="1">
              <a:lnSpc>
                <a:spcPct val="90000"/>
              </a:lnSpc>
            </a:pPr>
            <a:r>
              <a:rPr lang="ja-JP" altLang="en-US" dirty="0" smtClean="0"/>
              <a:t>介護の手間に差がある</a:t>
            </a:r>
            <a:endParaRPr lang="en-US" altLang="ja-JP" dirty="0" smtClean="0"/>
          </a:p>
          <a:p>
            <a:pPr lvl="2" eaLnBrk="1" hangingPunct="1">
              <a:lnSpc>
                <a:spcPct val="90000"/>
              </a:lnSpc>
            </a:pPr>
            <a:r>
              <a:rPr lang="ja-JP" altLang="en-US" dirty="0" smtClean="0"/>
              <a:t>「一人で出たがる」</a:t>
            </a:r>
          </a:p>
          <a:p>
            <a:pPr lvl="3" eaLnBrk="1" hangingPunct="1">
              <a:lnSpc>
                <a:spcPct val="90000"/>
              </a:lnSpc>
            </a:pPr>
            <a:r>
              <a:rPr lang="ja-JP" altLang="en-US" dirty="0" smtClean="0"/>
              <a:t>週</a:t>
            </a:r>
            <a:r>
              <a:rPr lang="en-US" altLang="ja-JP" dirty="0" smtClean="0"/>
              <a:t>1 </a:t>
            </a:r>
            <a:r>
              <a:rPr lang="ja-JP" altLang="en-US" dirty="0" smtClean="0"/>
              <a:t>回ほど、一人で玄関から自宅の外に出てしまうため、介護者は毎回のように探しに出ている。</a:t>
            </a:r>
          </a:p>
          <a:p>
            <a:pPr lvl="3" eaLnBrk="1" hangingPunct="1">
              <a:lnSpc>
                <a:spcPct val="90000"/>
              </a:lnSpc>
            </a:pPr>
            <a:r>
              <a:rPr lang="ja-JP" altLang="en-US" dirty="0" smtClean="0"/>
              <a:t>ほぼ毎日、一人で玄関から自宅の外に出てしまうため、介護者は毎回のように探しに出ている。</a:t>
            </a:r>
          </a:p>
          <a:p>
            <a:pPr lvl="1" eaLnBrk="1" hangingPunct="1">
              <a:lnSpc>
                <a:spcPct val="90000"/>
              </a:lnSpc>
            </a:pPr>
            <a:r>
              <a:rPr lang="ja-JP" altLang="en-US" dirty="0" smtClean="0"/>
              <a:t>「介助されていない」を選択していても介助がある場合</a:t>
            </a:r>
          </a:p>
          <a:p>
            <a:pPr lvl="2" eaLnBrk="1" hangingPunct="1">
              <a:lnSpc>
                <a:spcPct val="90000"/>
              </a:lnSpc>
            </a:pPr>
            <a:r>
              <a:rPr lang="ja-JP" altLang="en-US" dirty="0" smtClean="0"/>
              <a:t>トイレまでの「移動」（</a:t>
            </a:r>
            <a:r>
              <a:rPr lang="en-US" altLang="ja-JP" dirty="0" smtClean="0"/>
              <a:t>5 </a:t>
            </a:r>
            <a:r>
              <a:rPr lang="ja-JP" altLang="en-US" dirty="0" smtClean="0"/>
              <a:t>回程／日）など、通常は自力で介助なしで行っているが、食堂（</a:t>
            </a:r>
            <a:r>
              <a:rPr lang="en-US" altLang="ja-JP" dirty="0" smtClean="0"/>
              <a:t>3</a:t>
            </a:r>
            <a:r>
              <a:rPr lang="ja-JP" altLang="en-US" dirty="0" smtClean="0"/>
              <a:t>回／日）及び浴室（週数回）への車いすでの「移動」は、介助が行われている。より頻回な状況から「介助されていない」を選択する。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49241" y="836613"/>
            <a:ext cx="8578089" cy="5616575"/>
          </a:xfrm>
        </p:spPr>
        <p:txBody>
          <a:bodyPr/>
          <a:lstStyle/>
          <a:p>
            <a:pPr eaLnBrk="1" hangingPunct="1"/>
            <a:r>
              <a:rPr lang="ja-JP" altLang="en-US" dirty="0" smtClean="0"/>
              <a:t>以下の、</a:t>
            </a:r>
            <a:r>
              <a:rPr lang="ja-JP" altLang="en-US" u="sng" dirty="0" smtClean="0"/>
              <a:t>いずれか一つ</a:t>
            </a:r>
            <a:r>
              <a:rPr lang="ja-JP" altLang="en-US" dirty="0" smtClean="0"/>
              <a:t>にでも該当すれば「要介護１」</a:t>
            </a:r>
          </a:p>
          <a:p>
            <a:pPr lvl="1" eaLnBrk="1" hangingPunct="1"/>
            <a:r>
              <a:rPr lang="ja-JP" altLang="en-US" dirty="0" smtClean="0"/>
              <a:t>認知機能や思考・感情等の障害により予防給付等の利用に係る適切な理解が困難である場合（目安として認知症高齢者の日常生活自立度</a:t>
            </a:r>
            <a:r>
              <a:rPr lang="en-US" altLang="ja-JP" dirty="0" smtClean="0"/>
              <a:t>Ⅱ</a:t>
            </a:r>
            <a:r>
              <a:rPr lang="ja-JP" altLang="en-US" dirty="0" smtClean="0"/>
              <a:t>以上）</a:t>
            </a:r>
          </a:p>
          <a:p>
            <a:pPr lvl="1" eaLnBrk="1" hangingPunct="1"/>
            <a:r>
              <a:rPr lang="ja-JP" altLang="en-US" dirty="0" smtClean="0"/>
              <a:t>短期間で心身の状態が変化することが予測され、それに伴い、要介護度の重度化も短期的に生ずるおそれが高く、概ね</a:t>
            </a:r>
            <a:r>
              <a:rPr lang="en-US" altLang="ja-JP" dirty="0" smtClean="0"/>
              <a:t>6</a:t>
            </a:r>
            <a:r>
              <a:rPr lang="ja-JP" altLang="en-US" dirty="0" smtClean="0"/>
              <a:t>か月程度以内に要介護状態等の再評価が必要な場合</a:t>
            </a:r>
          </a:p>
          <a:p>
            <a:pPr lvl="1" eaLnBrk="1" hangingPunct="1"/>
            <a:endParaRPr lang="ja-JP" altLang="en-US" dirty="0" smtClean="0"/>
          </a:p>
          <a:p>
            <a:pPr eaLnBrk="1" hangingPunct="1"/>
            <a:r>
              <a:rPr lang="ja-JP" altLang="en-US" dirty="0" smtClean="0"/>
              <a:t>いずれにも該当しなければ「要支援</a:t>
            </a:r>
            <a:r>
              <a:rPr lang="en-US" altLang="ja-JP" dirty="0" smtClean="0"/>
              <a:t>2</a:t>
            </a:r>
            <a:r>
              <a:rPr lang="ja-JP" altLang="en-US" dirty="0" smtClean="0"/>
              <a:t>」</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a:xfrm>
            <a:off x="183333" y="765178"/>
            <a:ext cx="8777477" cy="2087563"/>
          </a:xfrm>
          <a:noFill/>
        </p:spPr>
        <p:txBody>
          <a:bodyPr/>
          <a:lstStyle/>
          <a:p>
            <a:pPr eaLnBrk="1" hangingPunct="1">
              <a:lnSpc>
                <a:spcPct val="90000"/>
              </a:lnSpc>
            </a:pPr>
            <a:r>
              <a:rPr lang="ja-JP" altLang="en-US" sz="2500" smtClean="0"/>
              <a:t>蓋然性評価や状態の安定性は、いずれも過去の認定調査・審査会判定のデータ解析から算出されている参考情報（本人の状態と整合しているとは限らない）。</a:t>
            </a:r>
          </a:p>
          <a:p>
            <a:pPr eaLnBrk="1" hangingPunct="1">
              <a:lnSpc>
                <a:spcPct val="90000"/>
              </a:lnSpc>
            </a:pPr>
            <a:r>
              <a:rPr lang="ja-JP" altLang="en-US" sz="2500" smtClean="0"/>
              <a:t>特記事項や主治医意見書の記載内容から、一次判定で表示された結果が妥当ではないと考えた場合は変更を行う。</a:t>
            </a:r>
          </a:p>
        </p:txBody>
      </p:sp>
      <p:pic>
        <p:nvPicPr>
          <p:cNvPr id="16387" name="Picture 5"/>
          <p:cNvPicPr>
            <a:picLocks noChangeAspect="1" noChangeArrowheads="1"/>
          </p:cNvPicPr>
          <p:nvPr/>
        </p:nvPicPr>
        <p:blipFill>
          <a:blip r:embed="rId3" cstate="print"/>
          <a:srcRect/>
          <a:stretch>
            <a:fillRect/>
          </a:stretch>
        </p:blipFill>
        <p:spPr bwMode="auto">
          <a:xfrm>
            <a:off x="249274" y="3644919"/>
            <a:ext cx="6940467" cy="2581275"/>
          </a:xfrm>
          <a:prstGeom prst="rect">
            <a:avLst/>
          </a:prstGeom>
          <a:noFill/>
          <a:ln w="9525">
            <a:noFill/>
            <a:miter lim="800000"/>
            <a:headEnd/>
            <a:tailEnd/>
          </a:ln>
        </p:spPr>
      </p:pic>
      <p:sp>
        <p:nvSpPr>
          <p:cNvPr id="16388" name="Oval 6"/>
          <p:cNvSpPr>
            <a:spLocks noChangeArrowheads="1"/>
          </p:cNvSpPr>
          <p:nvPr/>
        </p:nvSpPr>
        <p:spPr bwMode="auto">
          <a:xfrm>
            <a:off x="4371896" y="5229618"/>
            <a:ext cx="864993" cy="360363"/>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89" name="Line 7"/>
          <p:cNvSpPr>
            <a:spLocks noChangeShapeType="1"/>
          </p:cNvSpPr>
          <p:nvPr/>
        </p:nvSpPr>
        <p:spPr bwMode="auto">
          <a:xfrm flipH="1">
            <a:off x="5370292" y="5445125"/>
            <a:ext cx="1595105" cy="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0" name="Text Box 8"/>
          <p:cNvSpPr txBox="1">
            <a:spLocks noChangeArrowheads="1"/>
          </p:cNvSpPr>
          <p:nvPr/>
        </p:nvSpPr>
        <p:spPr bwMode="auto">
          <a:xfrm>
            <a:off x="6618010" y="5157984"/>
            <a:ext cx="2410251" cy="923330"/>
          </a:xfrm>
          <a:prstGeom prst="rect">
            <a:avLst/>
          </a:prstGeom>
          <a:solidFill>
            <a:schemeClr val="bg1"/>
          </a:solid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過去の審査会判定データから推定した結果</a:t>
            </a:r>
          </a:p>
        </p:txBody>
      </p:sp>
      <p:sp>
        <p:nvSpPr>
          <p:cNvPr id="16391" name="Text Box 9"/>
          <p:cNvSpPr txBox="1">
            <a:spLocks noChangeArrowheads="1"/>
          </p:cNvSpPr>
          <p:nvPr/>
        </p:nvSpPr>
        <p:spPr bwMode="auto">
          <a:xfrm>
            <a:off x="4971625" y="2721172"/>
            <a:ext cx="3989229" cy="923330"/>
          </a:xfrm>
          <a:prstGeom prst="rect">
            <a:avLst/>
          </a:prstGeom>
          <a:no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調査項目と主治医意見書の組み合わせなどから、</a:t>
            </a:r>
            <a:r>
              <a:rPr lang="en-US" altLang="ja-JP" smtClean="0">
                <a:solidFill>
                  <a:prstClr val="black"/>
                </a:solidFill>
                <a:latin typeface="Arial" charset="0"/>
                <a:ea typeface="ＭＳ Ｐゴシック" charset="-128"/>
              </a:rPr>
              <a:t>Ⅱ</a:t>
            </a:r>
            <a:r>
              <a:rPr lang="ja-JP" altLang="en-US" smtClean="0">
                <a:solidFill>
                  <a:prstClr val="black"/>
                </a:solidFill>
                <a:latin typeface="Arial" charset="0"/>
                <a:ea typeface="ＭＳ Ｐゴシック" charset="-128"/>
              </a:rPr>
              <a:t>以上ある場合の蓋然性を推計</a:t>
            </a:r>
          </a:p>
        </p:txBody>
      </p:sp>
      <p:sp>
        <p:nvSpPr>
          <p:cNvPr id="16392" name="Line 10"/>
          <p:cNvSpPr>
            <a:spLocks noChangeShapeType="1"/>
          </p:cNvSpPr>
          <p:nvPr/>
        </p:nvSpPr>
        <p:spPr bwMode="auto">
          <a:xfrm flipH="1">
            <a:off x="5497839" y="3429000"/>
            <a:ext cx="980814" cy="128270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3" name="Oval 11"/>
          <p:cNvSpPr>
            <a:spLocks noChangeArrowheads="1"/>
          </p:cNvSpPr>
          <p:nvPr/>
        </p:nvSpPr>
        <p:spPr bwMode="auto">
          <a:xfrm>
            <a:off x="4465708" y="4797425"/>
            <a:ext cx="1243244" cy="450850"/>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94" name="Text Box 12"/>
          <p:cNvSpPr txBox="1">
            <a:spLocks noChangeArrowheads="1"/>
          </p:cNvSpPr>
          <p:nvPr/>
        </p:nvSpPr>
        <p:spPr bwMode="auto">
          <a:xfrm>
            <a:off x="4904185" y="6309118"/>
            <a:ext cx="4124109" cy="307975"/>
          </a:xfrm>
          <a:prstGeom prst="rect">
            <a:avLst/>
          </a:prstGeom>
          <a:noFill/>
          <a:ln w="28575" algn="ctr">
            <a:noFill/>
            <a:miter lim="800000"/>
            <a:headEnd/>
            <a:tailEnd/>
          </a:ln>
        </p:spPr>
        <p:txBody>
          <a:bodyPr>
            <a:spAutoFit/>
          </a:bodyPr>
          <a:lstStyle/>
          <a:p>
            <a:pPr algn="ctr">
              <a:spcBef>
                <a:spcPct val="50000"/>
              </a:spcBef>
            </a:pPr>
            <a:r>
              <a:rPr lang="ja-JP" altLang="en-US" sz="1400" smtClean="0">
                <a:solidFill>
                  <a:prstClr val="black"/>
                </a:solidFill>
                <a:latin typeface="Arial" charset="0"/>
                <a:ea typeface="ＭＳ Ｐゴシック" charset="-128"/>
              </a:rPr>
              <a:t>資料）介護認定審査会委員テキスト</a:t>
            </a:r>
            <a:r>
              <a:rPr lang="en-US" altLang="ja-JP" sz="1400" smtClean="0">
                <a:solidFill>
                  <a:prstClr val="black"/>
                </a:solidFill>
                <a:latin typeface="Arial" charset="0"/>
                <a:ea typeface="ＭＳ Ｐゴシック" charset="-128"/>
              </a:rPr>
              <a:t>2009</a:t>
            </a:r>
            <a:r>
              <a:rPr lang="ja-JP" altLang="en-US" sz="1400" smtClean="0">
                <a:solidFill>
                  <a:prstClr val="black"/>
                </a:solidFill>
                <a:latin typeface="Arial" charset="0"/>
                <a:ea typeface="ＭＳ Ｐゴシック" charset="-128"/>
              </a:rPr>
              <a:t>改訂版より</a:t>
            </a:r>
          </a:p>
        </p:txBody>
      </p:sp>
      <p:sp>
        <p:nvSpPr>
          <p:cNvPr id="12" name="正方形/長方形 1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状態の維持・改善可能性に関する審査判定</a:t>
            </a:r>
            <a:endParaRPr lang="ja-JP" altLang="en-US" sz="3200" dirty="0">
              <a:solidFill>
                <a:prstClr val="white"/>
              </a:solidFill>
            </a:endParaRPr>
          </a:p>
        </p:txBody>
      </p:sp>
      <p:sp>
        <p:nvSpPr>
          <p:cNvPr id="5" name="正方形/長方形 4"/>
          <p:cNvSpPr/>
          <p:nvPr/>
        </p:nvSpPr>
        <p:spPr>
          <a:xfrm>
            <a:off x="5635654" y="2289568"/>
            <a:ext cx="179596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ＭＳ Ｐゴシック"/>
              </a:rPr>
              <a:t>困難・</a:t>
            </a:r>
            <a:r>
              <a:rPr lang="en-US" altLang="ja-JP" sz="1600" dirty="0">
                <a:solidFill>
                  <a:prstClr val="black"/>
                </a:solidFill>
                <a:latin typeface="ＭＳ Ｐゴシック"/>
              </a:rPr>
              <a:t>Ⅱ</a:t>
            </a:r>
            <a:r>
              <a:rPr lang="ja-JP" altLang="en-US" sz="1600" dirty="0">
                <a:solidFill>
                  <a:prstClr val="black"/>
                </a:solidFill>
                <a:latin typeface="ＭＳ Ｐゴシック"/>
              </a:rPr>
              <a:t>以上か</a:t>
            </a:r>
            <a:r>
              <a:rPr lang="en-US" altLang="ja-JP" sz="1600" dirty="0">
                <a:solidFill>
                  <a:prstClr val="black"/>
                </a:solidFill>
                <a:latin typeface="ＭＳ Ｐゴシック"/>
              </a:rPr>
              <a:t>M</a:t>
            </a:r>
            <a:endParaRPr lang="ja-JP" altLang="en-US" sz="1600" dirty="0">
              <a:solidFill>
                <a:prstClr val="black"/>
              </a:solidFill>
              <a:latin typeface="ＭＳ Ｐゴシック"/>
            </a:endParaRPr>
          </a:p>
        </p:txBody>
      </p:sp>
      <p:pic>
        <p:nvPicPr>
          <p:cNvPr id="584741"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69" y="1073911"/>
            <a:ext cx="7519918" cy="533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67692" y="2205057"/>
            <a:ext cx="8280473" cy="4319587"/>
          </a:xfrm>
        </p:spPr>
        <p:txBody>
          <a:bodyPr/>
          <a:lstStyle/>
          <a:p>
            <a:pPr eaLnBrk="1" hangingPunct="1">
              <a:lnSpc>
                <a:spcPct val="80000"/>
              </a:lnSpc>
              <a:buFont typeface="Arial" charset="0"/>
              <a:buNone/>
            </a:pPr>
            <a:endParaRPr lang="ja-JP" altLang="en-US" sz="2500" dirty="0" smtClean="0"/>
          </a:p>
          <a:p>
            <a:pPr eaLnBrk="1" hangingPunct="1">
              <a:lnSpc>
                <a:spcPct val="80000"/>
              </a:lnSpc>
            </a:pPr>
            <a:r>
              <a:rPr lang="ja-JP" altLang="en-US" sz="2500" dirty="0" smtClean="0"/>
              <a:t>有効期間の延長・短縮</a:t>
            </a:r>
          </a:p>
          <a:p>
            <a:pPr lvl="1" eaLnBrk="1" hangingPunct="1">
              <a:lnSpc>
                <a:spcPct val="80000"/>
              </a:lnSpc>
            </a:pPr>
            <a:r>
              <a:rPr lang="ja-JP" altLang="en-US" sz="2400" dirty="0" smtClean="0"/>
              <a:t>原則：新規・区変：</a:t>
            </a:r>
            <a:r>
              <a:rPr lang="en-US" altLang="ja-JP" sz="2400" dirty="0" smtClean="0"/>
              <a:t>6</a:t>
            </a:r>
            <a:r>
              <a:rPr lang="ja-JP" altLang="en-US" sz="2400" dirty="0" smtClean="0"/>
              <a:t>ヶ月／更新：</a:t>
            </a:r>
            <a:r>
              <a:rPr lang="en-US" altLang="ja-JP" sz="2400" dirty="0" smtClean="0"/>
              <a:t>12</a:t>
            </a:r>
            <a:r>
              <a:rPr lang="ja-JP" altLang="en-US" sz="2400" dirty="0" smtClean="0"/>
              <a:t>ヶ月</a:t>
            </a:r>
          </a:p>
          <a:p>
            <a:pPr lvl="1" eaLnBrk="1" hangingPunct="1">
              <a:lnSpc>
                <a:spcPct val="80000"/>
              </a:lnSpc>
            </a:pPr>
            <a:r>
              <a:rPr lang="ja-JP" altLang="en-US" sz="2400" dirty="0" smtClean="0"/>
              <a:t>短くする／長くすることが可能</a:t>
            </a:r>
          </a:p>
          <a:p>
            <a:pPr lvl="2" eaLnBrk="1" hangingPunct="1">
              <a:lnSpc>
                <a:spcPct val="80000"/>
              </a:lnSpc>
            </a:pPr>
            <a:r>
              <a:rPr lang="ja-JP" altLang="en-US" sz="1800" dirty="0" smtClean="0"/>
              <a:t>要介護状態区分の長期間にわたる固定は、時として被保険者の利益を損なう場合あり。</a:t>
            </a:r>
          </a:p>
          <a:p>
            <a:pPr lvl="2" eaLnBrk="1" hangingPunct="1">
              <a:lnSpc>
                <a:spcPct val="80000"/>
              </a:lnSpc>
            </a:pPr>
            <a:r>
              <a:rPr lang="ja-JP" altLang="en-US" sz="1800" dirty="0" smtClean="0"/>
              <a:t>例）介護の手間の改善がみられるにもかかわらず、同じ要介護状態区分で施設入所が継続されれば、利用者は不要な一部負担を支払い続けることになる。</a:t>
            </a:r>
          </a:p>
          <a:p>
            <a:pPr lvl="2" eaLnBrk="1" hangingPunct="1">
              <a:lnSpc>
                <a:spcPct val="80000"/>
              </a:lnSpc>
            </a:pPr>
            <a:r>
              <a:rPr lang="ja-JP" altLang="en-US" sz="1800" dirty="0" smtClean="0"/>
              <a:t>すべてのケースで適切な有効期間の検討が必要。</a:t>
            </a:r>
            <a:endParaRPr lang="ja-JP" altLang="en-US" sz="2000" dirty="0" smtClean="0"/>
          </a:p>
          <a:p>
            <a:pPr lvl="1" eaLnBrk="1" hangingPunct="1">
              <a:lnSpc>
                <a:spcPct val="80000"/>
              </a:lnSpc>
            </a:pPr>
            <a:r>
              <a:rPr lang="ja-JP" altLang="en-US" sz="2400" dirty="0" smtClean="0"/>
              <a:t>議論のポイント</a:t>
            </a:r>
          </a:p>
          <a:p>
            <a:pPr lvl="2" eaLnBrk="1" hangingPunct="1">
              <a:lnSpc>
                <a:spcPct val="80000"/>
              </a:lnSpc>
            </a:pPr>
            <a:r>
              <a:rPr lang="ja-JP" altLang="en-US" sz="2000" dirty="0" smtClean="0"/>
              <a:t>　入退院の直後、リハビリテーション中など</a:t>
            </a:r>
          </a:p>
          <a:p>
            <a:pPr lvl="2" eaLnBrk="1" hangingPunct="1">
              <a:lnSpc>
                <a:spcPct val="80000"/>
              </a:lnSpc>
            </a:pPr>
            <a:r>
              <a:rPr lang="ja-JP" altLang="en-US" sz="2000" dirty="0" smtClean="0"/>
              <a:t>急速に状態が変化している場合</a:t>
            </a:r>
          </a:p>
          <a:p>
            <a:pPr lvl="2" eaLnBrk="1" hangingPunct="1">
              <a:lnSpc>
                <a:spcPct val="80000"/>
              </a:lnSpc>
            </a:pPr>
            <a:r>
              <a:rPr lang="ja-JP" altLang="en-US" sz="2000" dirty="0" smtClean="0"/>
              <a:t>長期間にわたり状態が安定していると考えられる場合。</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6388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lang="ja-JP" altLang="en-US" sz="2000" b="1" dirty="0">
              <a:solidFill>
                <a:schemeClr val="bg1"/>
              </a:solidFill>
            </a:endParaRPr>
          </a:p>
        </p:txBody>
      </p:sp>
      <p:sp>
        <p:nvSpPr>
          <p:cNvPr id="10" name="テキスト ボックス 9"/>
          <p:cNvSpPr txBox="1"/>
          <p:nvPr/>
        </p:nvSpPr>
        <p:spPr>
          <a:xfrm>
            <a:off x="1028700" y="1511303"/>
            <a:ext cx="6007100" cy="584775"/>
          </a:xfrm>
          <a:prstGeom prst="rect">
            <a:avLst/>
          </a:prstGeom>
          <a:noFill/>
        </p:spPr>
        <p:txBody>
          <a:bodyPr wrap="square" rtlCol="0">
            <a:spAutoFit/>
          </a:bodyPr>
          <a:lstStyle/>
          <a:p>
            <a:r>
              <a:rPr kumimoji="1" lang="ja-JP" altLang="en-US" sz="1600" dirty="0" smtClean="0"/>
              <a:t>認定有効期間の設定及び要介護状態の軽減または悪化の防止のために必要な療養についての意見を付すことができます。</a:t>
            </a:r>
            <a:endParaRPr kumimoji="1" lang="ja-JP" alt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20222490"/>
              </p:ext>
            </p:extLst>
          </p:nvPr>
        </p:nvGraphicFramePr>
        <p:xfrm>
          <a:off x="179512" y="1124748"/>
          <a:ext cx="8784976" cy="4968551"/>
        </p:xfrm>
        <a:graphic>
          <a:graphicData uri="http://schemas.openxmlformats.org/drawingml/2006/table">
            <a:tbl>
              <a:tblPr firstRow="1" bandRow="1">
                <a:tableStyleId>{5940675A-B579-460E-94D1-54222C63F5DA}</a:tableStyleId>
              </a:tblPr>
              <a:tblGrid>
                <a:gridCol w="1152128"/>
                <a:gridCol w="2808312"/>
                <a:gridCol w="2376264"/>
                <a:gridCol w="2448272"/>
              </a:tblGrid>
              <a:tr h="709793">
                <a:tc gridSpan="2">
                  <a:txBody>
                    <a:bodyPr/>
                    <a:lstStyle/>
                    <a:p>
                      <a:pPr algn="ctr"/>
                      <a:r>
                        <a:rPr kumimoji="1" lang="ja-JP" altLang="en-US" sz="1600" dirty="0" smtClean="0"/>
                        <a:t>申請区分等</a:t>
                      </a:r>
                      <a:endParaRPr kumimoji="1" lang="ja-JP" altLang="en-US" sz="1600" dirty="0"/>
                    </a:p>
                  </a:txBody>
                  <a:tcPr anchor="ctr"/>
                </a:tc>
                <a:tc hMerge="1">
                  <a:txBody>
                    <a:bodyPr/>
                    <a:lstStyle/>
                    <a:p>
                      <a:endParaRPr kumimoji="1" lang="ja-JP" altLang="en-US" sz="1200" dirty="0"/>
                    </a:p>
                  </a:txBody>
                  <a:tcPr/>
                </a:tc>
                <a:tc>
                  <a:txBody>
                    <a:bodyPr/>
                    <a:lstStyle/>
                    <a:p>
                      <a:pPr algn="ctr"/>
                      <a:r>
                        <a:rPr kumimoji="1" lang="ja-JP" altLang="en-US" sz="1600" dirty="0" smtClean="0"/>
                        <a:t>原則の</a:t>
                      </a:r>
                      <a:endParaRPr kumimoji="1" lang="en-US" altLang="ja-JP" sz="1600" dirty="0" smtClean="0"/>
                    </a:p>
                    <a:p>
                      <a:pPr algn="ctr"/>
                      <a:r>
                        <a:rPr kumimoji="1" lang="ja-JP" altLang="en-US" sz="1600" dirty="0" smtClean="0"/>
                        <a:t>認定有効期間</a:t>
                      </a:r>
                      <a:endParaRPr kumimoji="1" lang="ja-JP" altLang="en-US" sz="1600" dirty="0"/>
                    </a:p>
                  </a:txBody>
                  <a:tcPr anchor="ctr"/>
                </a:tc>
                <a:tc>
                  <a:txBody>
                    <a:bodyPr/>
                    <a:lstStyle/>
                    <a:p>
                      <a:pPr algn="ctr"/>
                      <a:r>
                        <a:rPr kumimoji="1" lang="ja-JP" altLang="en-US" sz="1600" dirty="0" smtClean="0"/>
                        <a:t>設定可能な</a:t>
                      </a:r>
                      <a:endParaRPr kumimoji="1" lang="en-US" altLang="ja-JP" sz="1600" dirty="0" smtClean="0"/>
                    </a:p>
                    <a:p>
                      <a:pPr algn="ctr"/>
                      <a:r>
                        <a:rPr kumimoji="1" lang="ja-JP" altLang="en-US" sz="1600" dirty="0" smtClean="0"/>
                        <a:t>認定有効期間の範囲</a:t>
                      </a:r>
                      <a:endParaRPr kumimoji="1" lang="en-US" altLang="ja-JP" sz="1600" dirty="0" smtClean="0"/>
                    </a:p>
                  </a:txBody>
                  <a:tcPr anchor="ctr"/>
                </a:tc>
              </a:tr>
              <a:tr h="709793">
                <a:tc gridSpan="2">
                  <a:txBody>
                    <a:bodyPr/>
                    <a:lstStyle/>
                    <a:p>
                      <a:r>
                        <a:rPr kumimoji="1" lang="ja-JP" altLang="en-US" sz="1600" dirty="0" smtClean="0"/>
                        <a:t>新規申請</a:t>
                      </a:r>
                      <a:endParaRPr kumimoji="1" lang="ja-JP" altLang="en-US" sz="1600" dirty="0"/>
                    </a:p>
                  </a:txBody>
                  <a:tcPr anchor="ctr"/>
                </a:tc>
                <a:tc hMerge="1">
                  <a:txBody>
                    <a:bodyPr/>
                    <a:lstStyle/>
                    <a:p>
                      <a:endParaRPr kumimoji="1" lang="ja-JP" altLang="en-US" sz="1200" dirty="0"/>
                    </a:p>
                  </a:txBody>
                  <a:tcPr/>
                </a:tc>
                <a:tc>
                  <a:txBody>
                    <a:bodyPr/>
                    <a:lstStyle/>
                    <a:p>
                      <a:pPr algn="ctr"/>
                      <a:r>
                        <a:rPr kumimoji="1" lang="ja-JP" altLang="en-US" sz="1600" dirty="0" smtClean="0"/>
                        <a:t>６ヶ月</a:t>
                      </a:r>
                      <a:endParaRPr kumimoji="1" lang="ja-JP" altLang="en-US" sz="1600" dirty="0"/>
                    </a:p>
                  </a:txBody>
                  <a:tcPr anchor="ctr"/>
                </a:tc>
                <a:tc>
                  <a:txBody>
                    <a:bodyPr/>
                    <a:lstStyle/>
                    <a:p>
                      <a:pPr algn="ctr"/>
                      <a:r>
                        <a:rPr kumimoji="1" lang="ja-JP" altLang="en-US" sz="1600" dirty="0" smtClean="0"/>
                        <a:t>３ヶ月～１２ヶ月</a:t>
                      </a:r>
                      <a:endParaRPr kumimoji="1" lang="ja-JP" altLang="en-US" sz="1600" dirty="0"/>
                    </a:p>
                  </a:txBody>
                  <a:tcPr anchor="ctr"/>
                </a:tc>
              </a:tr>
              <a:tr h="709793">
                <a:tc gridSpan="2">
                  <a:txBody>
                    <a:bodyPr/>
                    <a:lstStyle/>
                    <a:p>
                      <a:r>
                        <a:rPr kumimoji="1" lang="ja-JP" altLang="en-US" sz="1600" dirty="0" smtClean="0"/>
                        <a:t>区分変更申請</a:t>
                      </a:r>
                      <a:endParaRPr kumimoji="1" lang="ja-JP" altLang="en-US" sz="1600" dirty="0"/>
                    </a:p>
                  </a:txBody>
                  <a:tcPr anchor="ctr"/>
                </a:tc>
                <a:tc hMerge="1">
                  <a:txBody>
                    <a:bodyPr/>
                    <a:lstStyle/>
                    <a:p>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ja-JP" altLang="en-US" sz="1600" dirty="0"/>
                    </a:p>
                  </a:txBody>
                  <a:tcPr anchor="ctr"/>
                </a:tc>
                <a:tc>
                  <a:txBody>
                    <a:bodyPr/>
                    <a:lstStyle/>
                    <a:p>
                      <a:pPr algn="ctr"/>
                      <a:r>
                        <a:rPr kumimoji="1" lang="ja-JP" altLang="en-US" sz="1600" dirty="0" smtClean="0"/>
                        <a:t>３ヶ月～１２ヶ月</a:t>
                      </a:r>
                      <a:endParaRPr kumimoji="1" lang="ja-JP" altLang="en-US" sz="1600" dirty="0"/>
                    </a:p>
                  </a:txBody>
                  <a:tcPr anchor="ctr"/>
                </a:tc>
              </a:tr>
              <a:tr h="709793">
                <a:tc rowSpan="4">
                  <a:txBody>
                    <a:bodyPr/>
                    <a:lstStyle/>
                    <a:p>
                      <a:r>
                        <a:rPr kumimoji="1" lang="ja-JP" altLang="en-US" sz="1600" dirty="0" smtClean="0"/>
                        <a:t>更新申請</a:t>
                      </a:r>
                      <a:endParaRPr kumimoji="1" lang="ja-JP" altLang="en-US" sz="1600" dirty="0"/>
                    </a:p>
                  </a:txBody>
                  <a:tcPr anchor="ctr"/>
                </a:tc>
                <a:tc>
                  <a:txBody>
                    <a:bodyPr/>
                    <a:lstStyle/>
                    <a:p>
                      <a:r>
                        <a:rPr kumimoji="1" lang="ja-JP" altLang="en-US" sz="1600" dirty="0" smtClean="0"/>
                        <a:t>前回要支援　→　今回要支援</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anchor="ctr"/>
                </a:tc>
                <a:tc>
                  <a:txBody>
                    <a:bodyPr/>
                    <a:lstStyle/>
                    <a:p>
                      <a:pPr algn="ctr"/>
                      <a:r>
                        <a:rPr kumimoji="1" lang="ja-JP" altLang="en-US" sz="1600" u="none" dirty="0" smtClean="0"/>
                        <a:t>３ヶ月～２４ヶ月</a:t>
                      </a:r>
                      <a:endParaRPr kumimoji="1" lang="ja-JP" altLang="en-US" sz="1600" u="none" dirty="0"/>
                    </a:p>
                  </a:txBody>
                  <a:tcPr anchor="ctr"/>
                </a:tc>
              </a:tr>
              <a:tr h="709793">
                <a:tc vMerge="1">
                  <a:txBody>
                    <a:bodyPr/>
                    <a:lstStyle/>
                    <a:p>
                      <a:endParaRPr kumimoji="1" lang="ja-JP" altLang="en-US" sz="1200" dirty="0"/>
                    </a:p>
                  </a:txBody>
                  <a:tcPr/>
                </a:tc>
                <a:tc>
                  <a:txBody>
                    <a:bodyPr/>
                    <a:lstStyle/>
                    <a:p>
                      <a:r>
                        <a:rPr kumimoji="1" lang="ja-JP" altLang="en-US" sz="1600" dirty="0" smtClean="0"/>
                        <a:t>前回要支援　→　今回要介護</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none" dirty="0" smtClean="0"/>
                        <a:t>３ヶ月～２４ヶ月</a:t>
                      </a:r>
                    </a:p>
                  </a:txBody>
                  <a:tcPr anchor="ctr"/>
                </a:tc>
              </a:tr>
              <a:tr h="709793">
                <a:tc vMerge="1">
                  <a:txBody>
                    <a:bodyPr/>
                    <a:lstStyle/>
                    <a:p>
                      <a:endParaRPr kumimoji="1" lang="ja-JP" altLang="en-US" sz="1200" dirty="0"/>
                    </a:p>
                  </a:txBody>
                  <a:tcPr/>
                </a:tc>
                <a:tc>
                  <a:txBody>
                    <a:bodyPr/>
                    <a:lstStyle/>
                    <a:p>
                      <a:r>
                        <a:rPr kumimoji="1" lang="ja-JP" altLang="en-US" sz="1600" dirty="0" smtClean="0"/>
                        <a:t>前回要介護　→　今回要支援</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smtClean="0"/>
                        <a:t>１２ヶ月</a:t>
                      </a:r>
                      <a:endParaRPr kumimoji="1" lang="ja-JP" altLang="en-US" sz="1600" dirty="0" smtClean="0"/>
                    </a:p>
                  </a:txBody>
                  <a:tcPr anchor="ctr"/>
                </a:tc>
                <a:tc>
                  <a:txBody>
                    <a:bodyPr/>
                    <a:lstStyle/>
                    <a:p>
                      <a:pPr algn="ctr"/>
                      <a:r>
                        <a:rPr kumimoji="1" lang="ja-JP" altLang="en-US" sz="1600" u="none" dirty="0" smtClean="0"/>
                        <a:t>３ヶ月～２４ヶ月</a:t>
                      </a:r>
                    </a:p>
                  </a:txBody>
                  <a:tcPr anchor="ctr"/>
                </a:tc>
              </a:tr>
              <a:tr h="709793">
                <a:tc vMerge="1">
                  <a:txBody>
                    <a:bodyPr/>
                    <a:lstStyle/>
                    <a:p>
                      <a:endParaRPr kumimoji="1" lang="ja-JP" altLang="en-US" sz="1200" dirty="0"/>
                    </a:p>
                  </a:txBody>
                  <a:tcPr/>
                </a:tc>
                <a:tc>
                  <a:txBody>
                    <a:bodyPr/>
                    <a:lstStyle/>
                    <a:p>
                      <a:r>
                        <a:rPr kumimoji="1" lang="ja-JP" altLang="en-US" sz="1600" dirty="0" smtClean="0"/>
                        <a:t>前回要介護　→　今回要介護</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anchor="ctr"/>
                </a:tc>
                <a:tc>
                  <a:txBody>
                    <a:bodyPr/>
                    <a:lstStyle/>
                    <a:p>
                      <a:pPr algn="ctr"/>
                      <a:r>
                        <a:rPr kumimoji="1" lang="ja-JP" altLang="en-US" sz="1600" dirty="0" smtClean="0"/>
                        <a:t>３ヶ月～２４ヶ月</a:t>
                      </a:r>
                      <a:endParaRPr kumimoji="1" lang="ja-JP" altLang="en-US" sz="1600" dirty="0"/>
                    </a:p>
                  </a:txBody>
                  <a:tcPr anchor="ctr"/>
                </a:tc>
              </a:tr>
            </a:tbl>
          </a:graphicData>
        </a:graphic>
      </p:graphicFrame>
      <p:sp>
        <p:nvSpPr>
          <p:cNvPr id="10" name="正方形/長方形 9"/>
          <p:cNvSpPr/>
          <p:nvPr/>
        </p:nvSpPr>
        <p:spPr>
          <a:xfrm>
            <a:off x="0" y="13648"/>
            <a:ext cx="9144000" cy="6926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r>
              <a:rPr kumimoji="0" lang="ja-JP" altLang="en-US" sz="3200" kern="0" dirty="0" smtClean="0">
                <a:solidFill>
                  <a:prstClr val="white"/>
                </a:solidFill>
                <a:latin typeface="Calibri"/>
                <a:ea typeface="ＭＳ Ｐゴシック"/>
              </a:rPr>
              <a:t>　　　　要介護認定に係る有効期間について</a:t>
            </a:r>
            <a:endParaRPr kumimoji="0" lang="ja-JP" altLang="en-US" sz="3200" kern="0" dirty="0">
              <a:solidFill>
                <a:prstClr val="white"/>
              </a:solidFill>
              <a:latin typeface="Calibri"/>
              <a:ea typeface="ＭＳ Ｐゴシック"/>
            </a:endParaRPr>
          </a:p>
        </p:txBody>
      </p:sp>
    </p:spTree>
    <p:extLst>
      <p:ext uri="{BB962C8B-B14F-4D97-AF65-F5344CB8AC3E}">
        <p14:creationId xmlns:p14="http://schemas.microsoft.com/office/powerpoint/2010/main" val="127432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49241" y="836613"/>
            <a:ext cx="8645530" cy="5289550"/>
          </a:xfrm>
        </p:spPr>
        <p:txBody>
          <a:bodyPr/>
          <a:lstStyle/>
          <a:p>
            <a:pPr eaLnBrk="1" hangingPunct="1">
              <a:lnSpc>
                <a:spcPct val="80000"/>
              </a:lnSpc>
            </a:pPr>
            <a:r>
              <a:rPr lang="ja-JP" altLang="en-US" sz="2600" smtClean="0"/>
              <a:t>要介護状態の軽減又は悪化の防止のために必要な療養についての意見</a:t>
            </a:r>
          </a:p>
          <a:p>
            <a:pPr lvl="1" eaLnBrk="1" hangingPunct="1">
              <a:lnSpc>
                <a:spcPct val="80000"/>
              </a:lnSpc>
            </a:pPr>
            <a:r>
              <a:rPr lang="ja-JP" altLang="en-US" sz="2200" smtClean="0"/>
              <a:t>サービスや施設の有効な利用に関して、被保険者が留意すべきことがある場合。</a:t>
            </a:r>
          </a:p>
          <a:p>
            <a:pPr lvl="1" eaLnBrk="1" hangingPunct="1">
              <a:lnSpc>
                <a:spcPct val="80000"/>
              </a:lnSpc>
            </a:pPr>
            <a:r>
              <a:rPr lang="ja-JP" altLang="en-US" sz="2200" smtClean="0"/>
              <a:t>専門職の集合体である介護認定審査会から被保険者や介護支援専門員に対して意見を述べることで、よりよいサービスが提供されることが期待される。</a:t>
            </a:r>
          </a:p>
          <a:p>
            <a:pPr lvl="2" eaLnBrk="1" hangingPunct="1">
              <a:lnSpc>
                <a:spcPct val="80000"/>
              </a:lnSpc>
            </a:pPr>
            <a:r>
              <a:rPr lang="ja-JP" altLang="en-US" sz="2100" smtClean="0"/>
              <a:t>特に、提供されている介助等が「不適切」と判断した場合は、療養に関する意見を付すことが重要。</a:t>
            </a:r>
          </a:p>
          <a:p>
            <a:pPr lvl="1" eaLnBrk="1" hangingPunct="1">
              <a:lnSpc>
                <a:spcPct val="80000"/>
              </a:lnSpc>
            </a:pPr>
            <a:r>
              <a:rPr lang="ja-JP" altLang="en-US" sz="2200" smtClean="0"/>
              <a:t>意見の例</a:t>
            </a:r>
          </a:p>
          <a:p>
            <a:pPr lvl="2" eaLnBrk="1" hangingPunct="1">
              <a:lnSpc>
                <a:spcPct val="80000"/>
              </a:lnSpc>
            </a:pPr>
            <a:r>
              <a:rPr lang="ja-JP" altLang="en-US" sz="2100" smtClean="0"/>
              <a:t>認知症の急激な悪化が見込まれるため、早急に専門医の診察を受けることが望ましい。</a:t>
            </a:r>
          </a:p>
          <a:p>
            <a:pPr lvl="2" eaLnBrk="1" hangingPunct="1">
              <a:lnSpc>
                <a:spcPct val="80000"/>
              </a:lnSpc>
            </a:pPr>
            <a:r>
              <a:rPr lang="ja-JP" altLang="en-US" sz="2100" smtClean="0"/>
              <a:t>嚥下機能の低下が見られるため、口腔機能向上加算がされている通所介護サービスを利用することが望ましい。</a:t>
            </a:r>
          </a:p>
          <a:p>
            <a:pPr lvl="1" eaLnBrk="1" hangingPunct="1">
              <a:lnSpc>
                <a:spcPct val="80000"/>
              </a:lnSpc>
            </a:pPr>
            <a:r>
              <a:rPr lang="ja-JP" altLang="en-US" sz="2200" smtClean="0"/>
              <a:t>ただし、審査会は「意見を述べる」ことはできるが、サービスの種類を直接に指定することはできない。</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49241" y="836613"/>
            <a:ext cx="8645530" cy="5289550"/>
          </a:xfrm>
        </p:spPr>
        <p:txBody>
          <a:bodyPr/>
          <a:lstStyle/>
          <a:p>
            <a:pPr eaLnBrk="1" hangingPunct="1">
              <a:lnSpc>
                <a:spcPct val="80000"/>
              </a:lnSpc>
            </a:pPr>
            <a:r>
              <a:rPr lang="ja-JP" altLang="en-US" sz="2600" dirty="0" smtClean="0"/>
              <a:t>平成</a:t>
            </a:r>
            <a:r>
              <a:rPr lang="en-US" altLang="ja-JP" sz="2600" dirty="0" smtClean="0"/>
              <a:t>28</a:t>
            </a:r>
            <a:r>
              <a:rPr lang="ja-JP" altLang="en-US" sz="2600" dirty="0" smtClean="0"/>
              <a:t>年度会計検査院指摘</a:t>
            </a:r>
            <a:endParaRPr lang="ja-JP" altLang="en-US" sz="2600" dirty="0" smtClean="0"/>
          </a:p>
          <a:p>
            <a:pPr lvl="1" eaLnBrk="1" hangingPunct="1">
              <a:lnSpc>
                <a:spcPct val="80000"/>
              </a:lnSpc>
            </a:pPr>
            <a:r>
              <a:rPr lang="ja-JP" altLang="en-US" sz="2200" dirty="0"/>
              <a:t>厚生労働省において、保険者に対して、更新等認定調査を支援事業者等に</a:t>
            </a:r>
            <a:r>
              <a:rPr lang="ja-JP" altLang="en-US" sz="2200" dirty="0" smtClean="0"/>
              <a:t>委託して</a:t>
            </a:r>
            <a:r>
              <a:rPr lang="ja-JP" altLang="en-US" sz="2200" dirty="0"/>
              <a:t>実施する場合には、更新等認定調査の公正・中立を確保して要介護認定等</a:t>
            </a:r>
            <a:r>
              <a:rPr lang="ja-JP" altLang="en-US" sz="2200" dirty="0" smtClean="0"/>
              <a:t>の適正化</a:t>
            </a:r>
            <a:r>
              <a:rPr lang="ja-JP" altLang="en-US" sz="2200" dirty="0"/>
              <a:t>を図る見地から、原則として同一事業者等による認定調査を行うことが</a:t>
            </a:r>
            <a:r>
              <a:rPr lang="ja-JP" altLang="en-US" sz="2200" dirty="0" smtClean="0"/>
              <a:t>ない</a:t>
            </a:r>
            <a:r>
              <a:rPr lang="ja-JP" altLang="en-US" sz="2200" dirty="0"/>
              <a:t>ようにすること、また、担当ケアマネジャーによる認定調査を行うことが</a:t>
            </a:r>
            <a:r>
              <a:rPr lang="ja-JP" altLang="en-US" sz="2200" dirty="0" smtClean="0"/>
              <a:t>ないよう</a:t>
            </a:r>
            <a:r>
              <a:rPr lang="ja-JP" altLang="en-US" sz="2200" dirty="0"/>
              <a:t>にすることなどの技術的助言等を文書により行うことについて検討する</a:t>
            </a:r>
            <a:r>
              <a:rPr lang="ja-JP" altLang="en-US" sz="2200" dirty="0" smtClean="0"/>
              <a:t>こと。</a:t>
            </a:r>
            <a:endParaRPr lang="ja-JP" altLang="en-US" sz="2200" dirty="0" smtClean="0"/>
          </a:p>
          <a:p>
            <a:pPr marL="457200" lvl="1" indent="0" eaLnBrk="1" hangingPunct="1">
              <a:lnSpc>
                <a:spcPct val="80000"/>
              </a:lnSpc>
              <a:buNone/>
            </a:pPr>
            <a:endParaRPr lang="ja-JP" altLang="en-US" sz="2200" dirty="0" smtClean="0"/>
          </a:p>
          <a:p>
            <a:pPr marL="457200" lvl="1" indent="0" eaLnBrk="1" hangingPunct="1">
              <a:lnSpc>
                <a:spcPct val="80000"/>
              </a:lnSpc>
              <a:buNone/>
            </a:pPr>
            <a:endParaRPr lang="ja-JP" altLang="en-US" sz="2200" dirty="0"/>
          </a:p>
          <a:p>
            <a:pPr marL="457200" lvl="1" indent="0" eaLnBrk="1" hangingPunct="1">
              <a:lnSpc>
                <a:spcPct val="80000"/>
              </a:lnSpc>
              <a:buNone/>
            </a:pPr>
            <a:endParaRPr lang="ja-JP" altLang="en-US" sz="2200" dirty="0" smtClean="0"/>
          </a:p>
          <a:p>
            <a:pPr marL="457200" lvl="1" indent="0" eaLnBrk="1" hangingPunct="1">
              <a:lnSpc>
                <a:spcPct val="80000"/>
              </a:lnSpc>
              <a:buNone/>
            </a:pPr>
            <a:r>
              <a:rPr lang="ja-JP" altLang="en-US" sz="2200" dirty="0" smtClean="0"/>
              <a:t>更新に係る認定調査の実施に当たっては、現在も公正・中立に十分に留意して頂いているものと承知しているが、上記の会計検査院指摘にも留意しつつ、引き続き地域の実情に応じ適切に認定調査を実施して頂くようお願いしたい。</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a:t>
            </a:r>
            <a:r>
              <a:rPr lang="ja-JP" altLang="en-US" sz="3200" dirty="0">
                <a:solidFill>
                  <a:prstClr val="white"/>
                </a:solidFill>
              </a:rPr>
              <a:t>参考）更新認定調査の公正・中立</a:t>
            </a:r>
            <a:r>
              <a:rPr lang="ja-JP" altLang="en-US" sz="3200" dirty="0" smtClean="0">
                <a:solidFill>
                  <a:prstClr val="white"/>
                </a:solidFill>
              </a:rPr>
              <a:t>確保について</a:t>
            </a:r>
            <a:endParaRPr lang="ja-JP" altLang="en-US" sz="3200" dirty="0">
              <a:solidFill>
                <a:prstClr val="white"/>
              </a:solidFill>
            </a:endParaRPr>
          </a:p>
        </p:txBody>
      </p:sp>
      <p:sp>
        <p:nvSpPr>
          <p:cNvPr id="2" name="下矢印 1"/>
          <p:cNvSpPr/>
          <p:nvPr/>
        </p:nvSpPr>
        <p:spPr>
          <a:xfrm>
            <a:off x="3357349" y="3207222"/>
            <a:ext cx="2429302" cy="873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29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215007" y="857270"/>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643283" y="643337"/>
            <a:ext cx="1499809"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57732" y="1304932"/>
            <a:ext cx="8428548"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571648" y="2857500"/>
            <a:ext cx="357726"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928663" y="1714488"/>
            <a:ext cx="1785949"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215134" y="1714500"/>
            <a:ext cx="4785316"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215007" y="2715024"/>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6644320" y="2714625"/>
            <a:ext cx="356260"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571869"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5857890"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286860" y="1357712"/>
            <a:ext cx="2857409"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215007" y="4572000"/>
            <a:ext cx="357726"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499684" y="3429000"/>
            <a:ext cx="40727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2785657" y="3214688"/>
            <a:ext cx="3501021"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785699" y="3857625"/>
            <a:ext cx="643614"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999893" y="5286375"/>
            <a:ext cx="6930205"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715214" y="5143500"/>
            <a:ext cx="3427717"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215007" y="5929712"/>
            <a:ext cx="357726" cy="3571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571524" y="6330950"/>
            <a:ext cx="3643233"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3914891" y="3812785"/>
            <a:ext cx="812070"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3719392" y="4107590"/>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67908"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09999" y="2855918"/>
            <a:ext cx="410505"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04844"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773420" y="2377810"/>
            <a:ext cx="293219"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44028" y="3441704"/>
            <a:ext cx="22944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1993419"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3982880" y="3860158"/>
            <a:ext cx="904986"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200" b="1" dirty="0">
                <a:solidFill>
                  <a:srgbClr val="000000"/>
                </a:solidFill>
                <a:latin typeface="Times New Roman" pitchFamily="18" charset="0"/>
              </a:rPr>
              <a:t>要支援１</a:t>
            </a:r>
          </a:p>
          <a:p>
            <a:pPr defTabSz="760413" fontAlgn="base">
              <a:spcBef>
                <a:spcPct val="0"/>
              </a:spcBef>
              <a:spcAft>
                <a:spcPct val="0"/>
              </a:spcAft>
            </a:pPr>
            <a:r>
              <a:rPr lang="ja-JP" altLang="en-US" sz="12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3734763" y="3084767"/>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369527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5931580" y="559805"/>
            <a:ext cx="2791385"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施設サービス</a:t>
            </a:r>
          </a:p>
          <a:p>
            <a:pPr defTabSz="760413" fontAlgn="base">
              <a:spcBef>
                <a:spcPct val="0"/>
              </a:spcBef>
              <a:spcAft>
                <a:spcPct val="0"/>
              </a:spcAft>
            </a:pPr>
            <a:r>
              <a:rPr lang="ja-JP" altLang="en-US" sz="1200" dirty="0">
                <a:solidFill>
                  <a:srgbClr val="000000"/>
                </a:solidFill>
                <a:latin typeface="Times New Roman" pitchFamily="18" charset="0"/>
              </a:rPr>
              <a:t>　・特別養護老人ホーム</a:t>
            </a:r>
          </a:p>
          <a:p>
            <a:pPr defTabSz="760413" fontAlgn="base">
              <a:spcBef>
                <a:spcPct val="0"/>
              </a:spcBef>
              <a:spcAft>
                <a:spcPct val="0"/>
              </a:spcAft>
            </a:pPr>
            <a:r>
              <a:rPr lang="ja-JP" altLang="en-US" sz="1200" dirty="0">
                <a:solidFill>
                  <a:srgbClr val="000000"/>
                </a:solidFill>
                <a:latin typeface="Times New Roman" pitchFamily="18" charset="0"/>
              </a:rPr>
              <a:t>　・介護老人保健施設</a:t>
            </a:r>
          </a:p>
          <a:p>
            <a:pPr defTabSz="760413" fontAlgn="base">
              <a:spcBef>
                <a:spcPct val="0"/>
              </a:spcBef>
              <a:spcAft>
                <a:spcPct val="0"/>
              </a:spcAft>
            </a:pPr>
            <a:r>
              <a:rPr lang="ja-JP" altLang="en-US" sz="1200" dirty="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5931580" y="1482295"/>
            <a:ext cx="2791385"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5931580" y="5699985"/>
            <a:ext cx="2791385" cy="1200963"/>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3885545" y="748853"/>
            <a:ext cx="841385"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3924537" y="795176"/>
            <a:ext cx="827129" cy="872554"/>
            <a:chOff x="4391314" y="679578"/>
            <a:chExt cx="896056" cy="872554"/>
          </a:xfrm>
        </p:grpSpPr>
        <p:sp>
          <p:nvSpPr>
            <p:cNvPr id="48160" name="Rectangle 35"/>
            <p:cNvSpPr>
              <a:spLocks noChangeArrowheads="1"/>
            </p:cNvSpPr>
            <p:nvPr/>
          </p:nvSpPr>
          <p:spPr bwMode="auto">
            <a:xfrm>
              <a:off x="4391314" y="679578"/>
              <a:ext cx="86827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96056"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591331" y="965543"/>
              <a:ext cx="468161"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5931580" y="3138178"/>
            <a:ext cx="2791385"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5931580" y="4703550"/>
            <a:ext cx="2791385"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1871843" y="3429002"/>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3719392" y="514180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066659" y="3437735"/>
            <a:ext cx="38118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238010" y="6343281"/>
            <a:ext cx="468553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242103" y="5597536"/>
            <a:ext cx="179446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8782961" y="3211888"/>
            <a:ext cx="266828"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8707801" y="925149"/>
            <a:ext cx="334249"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grpSp>
        <p:nvGrpSpPr>
          <p:cNvPr id="6" name="グループ化 5"/>
          <p:cNvGrpSpPr/>
          <p:nvPr/>
        </p:nvGrpSpPr>
        <p:grpSpPr>
          <a:xfrm>
            <a:off x="1396715" y="2643834"/>
            <a:ext cx="463115" cy="1787458"/>
            <a:chOff x="1457660" y="2967072"/>
            <a:chExt cx="465440" cy="1787458"/>
          </a:xfrm>
        </p:grpSpPr>
        <p:sp>
          <p:nvSpPr>
            <p:cNvPr id="73" name="Rectangle 16"/>
            <p:cNvSpPr>
              <a:spLocks noChangeArrowheads="1"/>
            </p:cNvSpPr>
            <p:nvPr/>
          </p:nvSpPr>
          <p:spPr bwMode="auto">
            <a:xfrm>
              <a:off x="1457660" y="2990314"/>
              <a:ext cx="465251"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111076" y="728366"/>
            <a:ext cx="1505372" cy="2507178"/>
            <a:chOff x="2094284" y="593901"/>
            <a:chExt cx="1505371" cy="2507178"/>
          </a:xfrm>
        </p:grpSpPr>
        <p:sp>
          <p:nvSpPr>
            <p:cNvPr id="48135" name="Rectangle 7"/>
            <p:cNvSpPr>
              <a:spLocks noChangeArrowheads="1"/>
            </p:cNvSpPr>
            <p:nvPr/>
          </p:nvSpPr>
          <p:spPr bwMode="auto">
            <a:xfrm>
              <a:off x="2587554" y="680624"/>
              <a:ext cx="432149"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587554" y="1753917"/>
              <a:ext cx="432149"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36728" y="753997"/>
              <a:ext cx="46292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094284" y="904628"/>
              <a:ext cx="432149"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22628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226286" y="1382538"/>
            <a:ext cx="97990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4895586" y="952670"/>
            <a:ext cx="996923"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4892044" y="2302479"/>
            <a:ext cx="199385"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4881906"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4724563" y="118229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4878862"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585884" y="178601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383167" y="2294392"/>
            <a:ext cx="494344"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3707021" y="118491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034945" y="1572198"/>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094365" y="1512120"/>
            <a:ext cx="293295"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031314"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094384" y="3169705"/>
            <a:ext cx="474273"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042985" y="4673010"/>
            <a:ext cx="393367"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4960094" y="4723997"/>
            <a:ext cx="555260"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200" b="1" dirty="0" smtClean="0">
                <a:solidFill>
                  <a:srgbClr val="000000"/>
                </a:solidFill>
                <a:latin typeface="Times New Roman" pitchFamily="18" charset="0"/>
              </a:rPr>
              <a:t>介護予防</a:t>
            </a:r>
            <a:endParaRPr lang="en-US" altLang="ja-JP" sz="1200" b="1" dirty="0" smtClean="0">
              <a:solidFill>
                <a:srgbClr val="000000"/>
              </a:solidFill>
              <a:latin typeface="Times New Roman" pitchFamily="18" charset="0"/>
            </a:endParaRPr>
          </a:p>
          <a:p>
            <a:pPr algn="r" defTabSz="760413" fontAlgn="base">
              <a:spcBef>
                <a:spcPct val="0"/>
              </a:spcBef>
              <a:spcAft>
                <a:spcPct val="0"/>
              </a:spcAft>
            </a:pPr>
            <a:r>
              <a:rPr lang="ja-JP" altLang="en-US" sz="1200" b="1" dirty="0" smtClean="0">
                <a:solidFill>
                  <a:srgbClr val="000000"/>
                </a:solidFill>
                <a:latin typeface="Times New Roman" pitchFamily="18" charset="0"/>
              </a:rPr>
              <a:t>ケアマネジメント</a:t>
            </a:r>
            <a:endParaRPr lang="ja-JP" altLang="en-US" sz="1200" b="1" dirty="0">
              <a:solidFill>
                <a:srgbClr val="000000"/>
              </a:solidFill>
              <a:latin typeface="Times New Roman" pitchFamily="18" charset="0"/>
            </a:endParaRPr>
          </a:p>
        </p:txBody>
      </p:sp>
      <p:sp>
        <p:nvSpPr>
          <p:cNvPr id="112" name="Line 12"/>
          <p:cNvSpPr>
            <a:spLocks noChangeShapeType="1"/>
          </p:cNvSpPr>
          <p:nvPr/>
        </p:nvSpPr>
        <p:spPr bwMode="auto">
          <a:xfrm flipH="1" flipV="1">
            <a:off x="5711984" y="3497834"/>
            <a:ext cx="2559"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5711985" y="3497835"/>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5714541" y="4989572"/>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5602832" y="3762227"/>
            <a:ext cx="984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3917343" y="4824076"/>
            <a:ext cx="812070"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3914860" y="4834857"/>
            <a:ext cx="840410"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10379" y="650448"/>
            <a:ext cx="1554074"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264401" y="5228503"/>
            <a:ext cx="974370"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012638" y="5582695"/>
            <a:ext cx="24007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233911" y="5320767"/>
            <a:ext cx="1098088"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4795556" y="5419055"/>
            <a:ext cx="92310"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4876805" y="4984034"/>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4715756" y="5128516"/>
            <a:ext cx="166154"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8740197" y="4765422"/>
            <a:ext cx="313328"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37347" y="6387712"/>
            <a:ext cx="4357037"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1991325" y="2269750"/>
            <a:ext cx="2089"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48767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4889212" y="3762226"/>
            <a:ext cx="6382"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4876804" y="376287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4883525" y="476556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4743883" y="407815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3900661" y="5028016"/>
            <a:ext cx="894911" cy="36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smtClean="0">
                <a:latin typeface="+mn-ea"/>
              </a:rPr>
              <a:t>(</a:t>
            </a:r>
            <a:r>
              <a:rPr lang="ja-JP" altLang="en-US" sz="900" dirty="0" smtClean="0">
                <a:latin typeface="+mn-ea"/>
              </a:rPr>
              <a:t>サービス</a:t>
            </a:r>
            <a:endParaRPr lang="en-US" altLang="ja-JP" sz="900" dirty="0" smtClean="0">
              <a:latin typeface="+mn-ea"/>
            </a:endParaRPr>
          </a:p>
          <a:p>
            <a:pPr defTabSz="760413" fontAlgn="base">
              <a:spcBef>
                <a:spcPct val="0"/>
              </a:spcBef>
              <a:spcAft>
                <a:spcPct val="0"/>
              </a:spcAft>
            </a:pPr>
            <a:r>
              <a:rPr lang="ja-JP" altLang="en-US" sz="900" dirty="0" smtClean="0">
                <a:solidFill>
                  <a:srgbClr val="000000"/>
                </a:solidFill>
                <a:latin typeface="+mn-ea"/>
              </a:rPr>
              <a:t>　事業対象者</a:t>
            </a:r>
            <a:r>
              <a:rPr lang="en-US" altLang="ja-JP" sz="900" dirty="0" smtClean="0">
                <a:solidFill>
                  <a:srgbClr val="000000"/>
                </a:solidFill>
                <a:latin typeface="+mn-ea"/>
              </a:rPr>
              <a:t>)</a:t>
            </a:r>
          </a:p>
        </p:txBody>
      </p:sp>
      <p:sp>
        <p:nvSpPr>
          <p:cNvPr id="110" name="Rectangle 56"/>
          <p:cNvSpPr>
            <a:spLocks noChangeArrowheads="1"/>
          </p:cNvSpPr>
          <p:nvPr/>
        </p:nvSpPr>
        <p:spPr bwMode="auto">
          <a:xfrm>
            <a:off x="3802511" y="3530004"/>
            <a:ext cx="1145089" cy="23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a:solidFill>
                  <a:srgbClr val="000000"/>
                </a:solidFill>
                <a:latin typeface="Times New Roman" pitchFamily="18" charset="0"/>
              </a:rPr>
              <a:t>※</a:t>
            </a:r>
            <a:r>
              <a:rPr lang="ja-JP" altLang="en-US" sz="900" dirty="0" smtClean="0">
                <a:solidFill>
                  <a:srgbClr val="000000"/>
                </a:solidFill>
                <a:latin typeface="Times New Roman" pitchFamily="18" charset="0"/>
              </a:rPr>
              <a:t>予防給付を利用</a:t>
            </a:r>
            <a:endParaRPr lang="en-US" altLang="ja-JP" sz="900" dirty="0" smtClean="0">
              <a:solidFill>
                <a:srgbClr val="000000"/>
              </a:solidFill>
              <a:latin typeface="Times New Roman" pitchFamily="18" charset="0"/>
            </a:endParaRPr>
          </a:p>
        </p:txBody>
      </p:sp>
      <p:sp>
        <p:nvSpPr>
          <p:cNvPr id="118" name="Line 12"/>
          <p:cNvSpPr>
            <a:spLocks noChangeShapeType="1"/>
          </p:cNvSpPr>
          <p:nvPr/>
        </p:nvSpPr>
        <p:spPr bwMode="auto">
          <a:xfrm flipV="1">
            <a:off x="5568686" y="5285561"/>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5581619" y="5297751"/>
            <a:ext cx="33230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5568678" y="6171494"/>
            <a:ext cx="356338"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435924" y="558269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5732248" y="6024813"/>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5621024" y="5148048"/>
            <a:ext cx="92310"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5721477" y="5447602"/>
            <a:ext cx="5046"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3820625" y="4422101"/>
            <a:ext cx="1145089"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456752"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2953564" y="2248905"/>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491684" y="1400316"/>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2978369" y="1394333"/>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7" name="スライド番号プレースホルダー 3"/>
          <p:cNvSpPr>
            <a:spLocks noGrp="1"/>
          </p:cNvSpPr>
          <p:nvPr>
            <p:ph type="sldNum" sz="quarter" idx="4294967295"/>
          </p:nvPr>
        </p:nvSpPr>
        <p:spPr>
          <a:xfrm>
            <a:off x="7064765" y="6550519"/>
            <a:ext cx="21336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4</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
        <p:nvSpPr>
          <p:cNvPr id="128" name="正方形/長方形 127"/>
          <p:cNvSpPr/>
          <p:nvPr/>
        </p:nvSpPr>
        <p:spPr>
          <a:xfrm>
            <a:off x="0" y="1"/>
            <a:ext cx="9144000" cy="45037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認定後の介護サービス利用</a:t>
            </a:r>
          </a:p>
        </p:txBody>
      </p:sp>
    </p:spTree>
    <p:extLst>
      <p:ext uri="{BB962C8B-B14F-4D97-AF65-F5344CB8AC3E}">
        <p14:creationId xmlns:p14="http://schemas.microsoft.com/office/powerpoint/2010/main" val="251012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7"/>
          <p:cNvSpPr txBox="1">
            <a:spLocks noChangeArrowheads="1"/>
          </p:cNvSpPr>
          <p:nvPr/>
        </p:nvSpPr>
        <p:spPr bwMode="auto">
          <a:xfrm>
            <a:off x="115836" y="1125538"/>
            <a:ext cx="8885968" cy="5327650"/>
          </a:xfrm>
          <a:prstGeom prst="roundRect">
            <a:avLst>
              <a:gd name="adj" fmla="val 4301"/>
            </a:avLst>
          </a:prstGeom>
          <a:solidFill>
            <a:srgbClr val="4F81BD">
              <a:lumMod val="20000"/>
              <a:lumOff val="80000"/>
            </a:srgb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91416" tIns="45707" rIns="91416" bIns="45707"/>
          <a:lstStyle/>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・認定者数　　　　　　　　　　</a:t>
            </a:r>
            <a:r>
              <a:rPr lang="ja-JP" altLang="en-US"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６０６</a:t>
            </a:r>
            <a:r>
              <a:rPr lang="ja-JP" altLang="en-US" sz="280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万人</a:t>
            </a:r>
            <a:r>
              <a:rPr lang="ja-JP" altLang="en-US" sz="2800" dirty="0">
                <a:solidFill>
                  <a:prstClr val="black"/>
                </a:solidFill>
                <a:latin typeface="Century" pitchFamily="18" charset="0"/>
                <a:cs typeface="Times New Roman" pitchFamily="18" charset="0"/>
              </a:rPr>
              <a:t>（</a:t>
            </a:r>
            <a:r>
              <a:rPr lang="ja-JP" altLang="en-US"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平成</a:t>
            </a:r>
            <a:r>
              <a:rPr lang="en-US" altLang="ja-JP" sz="2800" dirty="0" smtClean="0">
                <a:solidFill>
                  <a:prstClr val="black"/>
                </a:solidFill>
                <a:latin typeface="ＭＳ Ｐゴシック" panose="020B0600070205080204" pitchFamily="50" charset="-128"/>
                <a:ea typeface="ＭＳ Ｐゴシック" panose="020B0600070205080204" pitchFamily="50" charset="-128"/>
              </a:rPr>
              <a:t>27</a:t>
            </a:r>
            <a:r>
              <a:rPr lang="ja-JP" altLang="en-US" sz="2800" dirty="0" smtClean="0">
                <a:solidFill>
                  <a:prstClr val="black"/>
                </a:solidFill>
                <a:latin typeface="ＭＳ Ｐゴシック" panose="020B0600070205080204" pitchFamily="50" charset="-128"/>
                <a:ea typeface="ＭＳ Ｐゴシック" panose="020B0600070205080204" pitchFamily="50" charset="-128"/>
                <a:cs typeface="Times New Roman" pitchFamily="18" charset="0"/>
              </a:rPr>
              <a:t>年</a:t>
            </a:r>
            <a:r>
              <a:rPr lang="en-US" altLang="ja-JP"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3</a:t>
            </a:r>
            <a:r>
              <a:rPr lang="ja-JP" altLang="en-US" sz="2800" dirty="0">
                <a:solidFill>
                  <a:prstClr val="black"/>
                </a:solidFill>
                <a:latin typeface="ＭＳ Ｐゴシック" panose="020B0600070205080204" pitchFamily="50" charset="-128"/>
                <a:ea typeface="ＭＳ Ｐゴシック" panose="020B0600070205080204" pitchFamily="50" charset="-128"/>
                <a:cs typeface="Times New Roman" pitchFamily="18" charset="0"/>
              </a:rPr>
              <a:t>月</a:t>
            </a:r>
            <a:r>
              <a:rPr lang="ja-JP" altLang="en-US" sz="2800" dirty="0">
                <a:solidFill>
                  <a:prstClr val="black"/>
                </a:solidFill>
                <a:latin typeface="Century" pitchFamily="18" charset="0"/>
                <a:cs typeface="Times New Roman" pitchFamily="18" charset="0"/>
              </a:rPr>
              <a:t>）</a:t>
            </a:r>
            <a:endParaRPr lang="en-US" altLang="ja-JP" sz="2800"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endParaRPr lang="en-US" altLang="ja-JP"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・認定率　　　　　　　　　　　　</a:t>
            </a:r>
            <a:r>
              <a:rPr lang="ja-JP" altLang="en-US" sz="2800" dirty="0" smtClean="0">
                <a:solidFill>
                  <a:prstClr val="black"/>
                </a:solidFill>
                <a:latin typeface="Century" pitchFamily="18" charset="0"/>
                <a:cs typeface="Times New Roman" pitchFamily="18" charset="0"/>
              </a:rPr>
              <a:t>１８．３％</a:t>
            </a:r>
            <a:r>
              <a:rPr lang="ja-JP" altLang="en-US" sz="1600" dirty="0">
                <a:solidFill>
                  <a:prstClr val="black"/>
                </a:solidFill>
                <a:latin typeface="Century" pitchFamily="18" charset="0"/>
                <a:cs typeface="Times New Roman" pitchFamily="18" charset="0"/>
              </a:rPr>
              <a:t>　　　　　　　　　　　　　　　　　　　　　　　　　　　　　　　　　　　　　　　　　　　　　　　　</a:t>
            </a: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r>
              <a:rPr lang="ja-JP" altLang="en-US" sz="1600" dirty="0">
                <a:solidFill>
                  <a:prstClr val="black"/>
                </a:solidFill>
                <a:latin typeface="Century" pitchFamily="18" charset="0"/>
                <a:cs typeface="Times New Roman" pitchFamily="18" charset="0"/>
              </a:rPr>
              <a:t>　　　　　　　　　　　　　　　　　　　　　　　　　　　</a:t>
            </a:r>
            <a:endParaRPr lang="en-US" altLang="ja-JP" sz="2000" dirty="0">
              <a:solidFill>
                <a:prstClr val="black"/>
              </a:solidFill>
              <a:latin typeface="ＭＳ Ｐ明朝" pitchFamily="18" charset="-128"/>
              <a:ea typeface="ＭＳ Ｐ明朝" pitchFamily="18" charset="-128"/>
              <a:cs typeface="Times New Roman" pitchFamily="18" charset="0"/>
            </a:endParaRPr>
          </a:p>
          <a:p>
            <a:pPr defTabSz="914155" fontAlgn="auto">
              <a:spcBef>
                <a:spcPts val="0"/>
              </a:spcBef>
              <a:spcAft>
                <a:spcPts val="0"/>
              </a:spcAft>
              <a:defRPr/>
            </a:pPr>
            <a:r>
              <a:rPr lang="ja-JP" altLang="en-US" sz="2800" dirty="0">
                <a:solidFill>
                  <a:schemeClr val="tx1"/>
                </a:solidFill>
                <a:latin typeface="Century" pitchFamily="18" charset="0"/>
                <a:cs typeface="Times New Roman" pitchFamily="18" charset="0"/>
              </a:rPr>
              <a:t>・</a:t>
            </a:r>
            <a:r>
              <a:rPr lang="ja-JP" altLang="en-US" sz="2800" dirty="0">
                <a:solidFill>
                  <a:schemeClr val="tx1"/>
                </a:solidFill>
              </a:rPr>
              <a:t>新規申請件数　　　　   　　　</a:t>
            </a:r>
            <a:r>
              <a:rPr lang="ja-JP" altLang="en-US" sz="2800" dirty="0" smtClean="0">
                <a:solidFill>
                  <a:schemeClr val="tx1"/>
                </a:solidFill>
              </a:rPr>
              <a:t>１８１．９万件（</a:t>
            </a:r>
            <a:r>
              <a:rPr lang="ja-JP" altLang="en-US" sz="2800" dirty="0">
                <a:solidFill>
                  <a:schemeClr val="tx1"/>
                </a:solidFill>
              </a:rPr>
              <a:t>平成</a:t>
            </a:r>
            <a:r>
              <a:rPr lang="en-US" altLang="ja-JP" sz="2800" dirty="0" smtClean="0">
                <a:solidFill>
                  <a:schemeClr val="tx1"/>
                </a:solidFill>
              </a:rPr>
              <a:t>27</a:t>
            </a:r>
            <a:r>
              <a:rPr lang="ja-JP" altLang="en-US" sz="2800" dirty="0" smtClean="0">
                <a:solidFill>
                  <a:schemeClr val="tx1"/>
                </a:solidFill>
              </a:rPr>
              <a:t>年度</a:t>
            </a:r>
            <a:r>
              <a:rPr lang="ja-JP" altLang="en-US" sz="2800" dirty="0">
                <a:solidFill>
                  <a:schemeClr val="tx1"/>
                </a:solidFill>
              </a:rPr>
              <a:t>）</a:t>
            </a:r>
            <a:endParaRPr lang="en-US" altLang="ja-JP" sz="2800" dirty="0">
              <a:solidFill>
                <a:schemeClr val="tx1"/>
              </a:solidFill>
            </a:endParaRPr>
          </a:p>
          <a:p>
            <a:pPr defTabSz="914155" fontAlgn="auto">
              <a:spcBef>
                <a:spcPts val="0"/>
              </a:spcBef>
              <a:spcAft>
                <a:spcPts val="0"/>
              </a:spcAft>
              <a:defRPr/>
            </a:pPr>
            <a:r>
              <a:rPr lang="ja-JP" altLang="en-US" sz="2800" dirty="0">
                <a:solidFill>
                  <a:schemeClr val="tx1"/>
                </a:solidFill>
              </a:rPr>
              <a:t>・更新申請件数　　 　  　　　　</a:t>
            </a:r>
            <a:r>
              <a:rPr lang="ja-JP" altLang="en-US" sz="2800" dirty="0" smtClean="0">
                <a:solidFill>
                  <a:schemeClr val="tx1"/>
                </a:solidFill>
              </a:rPr>
              <a:t>３４２．６万件</a:t>
            </a:r>
            <a:r>
              <a:rPr lang="ja-JP" altLang="en-US" sz="2800" dirty="0">
                <a:solidFill>
                  <a:schemeClr val="tx1"/>
                </a:solidFill>
              </a:rPr>
              <a:t>（</a:t>
            </a:r>
            <a:r>
              <a:rPr lang="ja-JP" altLang="en-US" sz="2800" dirty="0" smtClean="0">
                <a:solidFill>
                  <a:schemeClr val="tx1"/>
                </a:solidFill>
              </a:rPr>
              <a:t>平成</a:t>
            </a:r>
            <a:r>
              <a:rPr lang="en-US" altLang="ja-JP" sz="2800" dirty="0">
                <a:solidFill>
                  <a:schemeClr val="tx1"/>
                </a:solidFill>
              </a:rPr>
              <a:t>27</a:t>
            </a:r>
            <a:r>
              <a:rPr lang="ja-JP" altLang="en-US" sz="2800" dirty="0" smtClean="0">
                <a:solidFill>
                  <a:schemeClr val="tx1"/>
                </a:solidFill>
              </a:rPr>
              <a:t>年度</a:t>
            </a:r>
            <a:r>
              <a:rPr lang="ja-JP" altLang="en-US" sz="2800" dirty="0">
                <a:solidFill>
                  <a:schemeClr val="tx1"/>
                </a:solidFill>
              </a:rPr>
              <a:t>）　　</a:t>
            </a:r>
            <a:endParaRPr lang="en-US" altLang="ja-JP" sz="2800" dirty="0">
              <a:solidFill>
                <a:schemeClr val="tx1"/>
              </a:solidFill>
            </a:endParaRPr>
          </a:p>
          <a:p>
            <a:pPr defTabSz="914155" fontAlgn="auto">
              <a:spcBef>
                <a:spcPts val="0"/>
              </a:spcBef>
              <a:spcAft>
                <a:spcPts val="0"/>
              </a:spcAft>
              <a:defRPr/>
            </a:pPr>
            <a:r>
              <a:rPr lang="ja-JP" altLang="en-US" sz="2800" dirty="0">
                <a:solidFill>
                  <a:schemeClr val="tx1"/>
                </a:solidFill>
              </a:rPr>
              <a:t>・区分変更申請件数　        　　 </a:t>
            </a:r>
            <a:r>
              <a:rPr lang="ja-JP" altLang="en-US" sz="2800" dirty="0" smtClean="0">
                <a:solidFill>
                  <a:schemeClr val="tx1"/>
                </a:solidFill>
              </a:rPr>
              <a:t>４０．８万件</a:t>
            </a:r>
            <a:r>
              <a:rPr lang="ja-JP" altLang="en-US" sz="2800" dirty="0">
                <a:solidFill>
                  <a:schemeClr val="tx1"/>
                </a:solidFill>
              </a:rPr>
              <a:t>（平成</a:t>
            </a:r>
            <a:r>
              <a:rPr lang="en-US" altLang="ja-JP" sz="2800" dirty="0" smtClean="0">
                <a:solidFill>
                  <a:schemeClr val="tx1"/>
                </a:solidFill>
              </a:rPr>
              <a:t>27</a:t>
            </a:r>
            <a:r>
              <a:rPr lang="ja-JP" altLang="en-US" sz="2800" dirty="0" smtClean="0">
                <a:solidFill>
                  <a:schemeClr val="tx1"/>
                </a:solidFill>
              </a:rPr>
              <a:t>年度</a:t>
            </a:r>
            <a:r>
              <a:rPr lang="ja-JP" altLang="en-US" sz="2800" dirty="0">
                <a:solidFill>
                  <a:schemeClr val="tx1"/>
                </a:solidFill>
              </a:rPr>
              <a:t>）</a:t>
            </a:r>
            <a:endParaRPr lang="en-US" altLang="ja-JP" sz="2800" dirty="0">
              <a:solidFill>
                <a:schemeClr val="tx1"/>
              </a:solidFill>
            </a:endParaRPr>
          </a:p>
          <a:p>
            <a:pPr defTabSz="914155" fontAlgn="auto">
              <a:spcBef>
                <a:spcPts val="0"/>
              </a:spcBef>
              <a:spcAft>
                <a:spcPts val="0"/>
              </a:spcAft>
              <a:defRPr/>
            </a:pPr>
            <a:r>
              <a:rPr lang="ja-JP" altLang="en-US" sz="2800" dirty="0">
                <a:solidFill>
                  <a:prstClr val="black"/>
                </a:solidFill>
              </a:rPr>
              <a:t>　　　　　　　　　　　　　</a:t>
            </a:r>
            <a:r>
              <a:rPr lang="en-US" altLang="ja-JP" sz="1600" dirty="0" smtClean="0">
                <a:solidFill>
                  <a:prstClr val="black"/>
                </a:solidFill>
                <a:latin typeface="ＭＳ Ｐ明朝" pitchFamily="18" charset="-128"/>
                <a:ea typeface="ＭＳ Ｐ明朝" pitchFamily="18" charset="-128"/>
              </a:rPr>
              <a:t>※</a:t>
            </a:r>
            <a:r>
              <a:rPr lang="ja-JP" altLang="en-US" sz="1600" dirty="0" smtClean="0">
                <a:solidFill>
                  <a:prstClr val="black"/>
                </a:solidFill>
                <a:latin typeface="ＭＳ Ｐ明朝" pitchFamily="18" charset="-128"/>
                <a:ea typeface="ＭＳ Ｐ明朝" pitchFamily="18" charset="-128"/>
              </a:rPr>
              <a:t>介護保険総合データベースより平成</a:t>
            </a:r>
            <a:r>
              <a:rPr lang="en-US" altLang="ja-JP" sz="1600" dirty="0" smtClean="0">
                <a:solidFill>
                  <a:prstClr val="black"/>
                </a:solidFill>
                <a:latin typeface="ＭＳ Ｐ明朝" pitchFamily="18" charset="-128"/>
                <a:ea typeface="ＭＳ Ｐ明朝" pitchFamily="18" charset="-128"/>
              </a:rPr>
              <a:t>2</a:t>
            </a:r>
            <a:r>
              <a:rPr lang="en-US" altLang="ja-JP" sz="1600" dirty="0">
                <a:solidFill>
                  <a:prstClr val="black"/>
                </a:solidFill>
                <a:latin typeface="ＭＳ Ｐ明朝" pitchFamily="18" charset="-128"/>
                <a:ea typeface="ＭＳ Ｐ明朝" pitchFamily="18" charset="-128"/>
              </a:rPr>
              <a:t>9</a:t>
            </a:r>
            <a:r>
              <a:rPr lang="ja-JP" altLang="en-US" sz="1600" dirty="0" smtClean="0">
                <a:solidFill>
                  <a:prstClr val="black"/>
                </a:solidFill>
                <a:latin typeface="ＭＳ Ｐ明朝" pitchFamily="18" charset="-128"/>
                <a:ea typeface="ＭＳ Ｐ明朝" pitchFamily="18" charset="-128"/>
              </a:rPr>
              <a:t>年</a:t>
            </a:r>
            <a:r>
              <a:rPr lang="en-US" altLang="ja-JP" sz="1600" dirty="0">
                <a:solidFill>
                  <a:prstClr val="black"/>
                </a:solidFill>
                <a:latin typeface="ＭＳ Ｐ明朝" pitchFamily="18" charset="-128"/>
                <a:ea typeface="ＭＳ Ｐ明朝" pitchFamily="18" charset="-128"/>
              </a:rPr>
              <a:t>4</a:t>
            </a:r>
            <a:r>
              <a:rPr lang="ja-JP" altLang="en-US" sz="1600" dirty="0" smtClean="0">
                <a:solidFill>
                  <a:prstClr val="black"/>
                </a:solidFill>
                <a:latin typeface="ＭＳ Ｐ明朝" pitchFamily="18" charset="-128"/>
                <a:ea typeface="ＭＳ Ｐ明朝" pitchFamily="18" charset="-128"/>
              </a:rPr>
              <a:t>月</a:t>
            </a:r>
            <a:r>
              <a:rPr lang="en-US" altLang="ja-JP" sz="1600" dirty="0" smtClean="0">
                <a:solidFill>
                  <a:prstClr val="black"/>
                </a:solidFill>
                <a:latin typeface="ＭＳ Ｐ明朝" pitchFamily="18" charset="-128"/>
                <a:ea typeface="ＭＳ Ｐ明朝" pitchFamily="18" charset="-128"/>
              </a:rPr>
              <a:t>1</a:t>
            </a:r>
            <a:r>
              <a:rPr lang="en-US" altLang="ja-JP" sz="1600" dirty="0">
                <a:solidFill>
                  <a:prstClr val="black"/>
                </a:solidFill>
                <a:latin typeface="ＭＳ Ｐ明朝" pitchFamily="18" charset="-128"/>
                <a:ea typeface="ＭＳ Ｐ明朝" pitchFamily="18" charset="-128"/>
              </a:rPr>
              <a:t>5</a:t>
            </a:r>
            <a:r>
              <a:rPr lang="ja-JP" altLang="en-US" sz="1600" dirty="0" smtClean="0">
                <a:solidFill>
                  <a:prstClr val="black"/>
                </a:solidFill>
                <a:latin typeface="ＭＳ Ｐ明朝" pitchFamily="18" charset="-128"/>
                <a:ea typeface="ＭＳ Ｐ明朝" pitchFamily="18" charset="-128"/>
              </a:rPr>
              <a:t>日時点集計</a:t>
            </a:r>
            <a:endParaRPr lang="en-US" altLang="ja-JP" sz="1600" dirty="0">
              <a:solidFill>
                <a:prstClr val="black"/>
              </a:solidFill>
            </a:endParaRPr>
          </a:p>
          <a:p>
            <a:pPr algn="ctr" defTabSz="914155" fontAlgn="auto">
              <a:lnSpc>
                <a:spcPct val="150000"/>
              </a:lnSpc>
              <a:spcBef>
                <a:spcPts val="0"/>
              </a:spcBef>
              <a:spcAft>
                <a:spcPts val="0"/>
              </a:spcAft>
              <a:defRPr/>
            </a:pPr>
            <a:r>
              <a:rPr lang="ja-JP" altLang="en-US" sz="1600" dirty="0">
                <a:solidFill>
                  <a:prstClr val="black"/>
                </a:solidFill>
              </a:rPr>
              <a:t>　　　　　　　　　　　　　　　　　　　　　　　</a:t>
            </a:r>
            <a:r>
              <a:rPr lang="ja-JP" altLang="en-US" sz="1600" dirty="0">
                <a:solidFill>
                  <a:prstClr val="black"/>
                </a:solidFill>
                <a:latin typeface="ＭＳ Ｐ明朝" pitchFamily="18" charset="-128"/>
                <a:ea typeface="ＭＳ Ｐ明朝" pitchFamily="18" charset="-128"/>
              </a:rPr>
              <a:t>（ただし、</a:t>
            </a:r>
            <a:r>
              <a:rPr lang="ja-JP" altLang="en-US" sz="1600" b="1" u="sng" dirty="0">
                <a:solidFill>
                  <a:prstClr val="black"/>
                </a:solidFill>
                <a:latin typeface="ＭＳ Ｐ明朝" pitchFamily="18" charset="-128"/>
                <a:ea typeface="ＭＳ Ｐ明朝" pitchFamily="18" charset="-128"/>
              </a:rPr>
              <a:t>全ての市町村等が送信しているわけではない</a:t>
            </a:r>
            <a:r>
              <a:rPr lang="ja-JP" altLang="en-US" sz="1600" dirty="0">
                <a:solidFill>
                  <a:prstClr val="black"/>
                </a:solidFill>
                <a:latin typeface="ＭＳ Ｐ明朝" pitchFamily="18" charset="-128"/>
                <a:ea typeface="ＭＳ Ｐ明朝" pitchFamily="18" charset="-128"/>
              </a:rPr>
              <a:t>）</a:t>
            </a:r>
          </a:p>
        </p:txBody>
      </p:sp>
      <p:sp>
        <p:nvSpPr>
          <p:cNvPr id="6147" name="テキスト ボックス 3"/>
          <p:cNvSpPr txBox="1">
            <a:spLocks noChangeArrowheads="1"/>
          </p:cNvSpPr>
          <p:nvPr/>
        </p:nvSpPr>
        <p:spPr bwMode="auto">
          <a:xfrm>
            <a:off x="847426" y="1989145"/>
            <a:ext cx="8113338" cy="307756"/>
          </a:xfrm>
          <a:prstGeom prst="rect">
            <a:avLst/>
          </a:prstGeom>
          <a:noFill/>
          <a:ln w="9525">
            <a:noFill/>
            <a:miter lim="800000"/>
            <a:headEnd/>
            <a:tailEnd/>
          </a:ln>
        </p:spPr>
        <p:txBody>
          <a:bodyPr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zh-TW" altLang="en-US" sz="1400" dirty="0" smtClean="0">
                <a:solidFill>
                  <a:prstClr val="black"/>
                </a:solidFill>
                <a:latin typeface="Century" pitchFamily="18" charset="0"/>
                <a:ea typeface="ＭＳ Ｐゴシック" charset="-128"/>
                <a:cs typeface="Times New Roman" pitchFamily="18" charset="0"/>
              </a:rPr>
              <a:t>平成</a:t>
            </a:r>
            <a:r>
              <a:rPr lang="en-US" altLang="ja-JP" sz="1400" dirty="0" smtClean="0">
                <a:solidFill>
                  <a:prstClr val="black"/>
                </a:solidFill>
                <a:latin typeface="Century" pitchFamily="18" charset="0"/>
                <a:ea typeface="ＭＳ Ｐゴシック" charset="-128"/>
                <a:cs typeface="Times New Roman" pitchFamily="18" charset="0"/>
              </a:rPr>
              <a:t>26</a:t>
            </a:r>
            <a:r>
              <a:rPr lang="zh-TW" altLang="en-US" sz="1400" dirty="0" smtClean="0">
                <a:solidFill>
                  <a:prstClr val="black"/>
                </a:solidFill>
                <a:latin typeface="Century" pitchFamily="18" charset="0"/>
                <a:ea typeface="ＭＳ Ｐゴシック" charset="-128"/>
                <a:cs typeface="Times New Roman" pitchFamily="18" charset="0"/>
              </a:rPr>
              <a:t>年度 </a:t>
            </a:r>
            <a:r>
              <a:rPr lang="zh-TW" altLang="en-US" sz="1400" dirty="0">
                <a:solidFill>
                  <a:prstClr val="black"/>
                </a:solidFill>
                <a:latin typeface="Century" pitchFamily="18" charset="0"/>
                <a:ea typeface="ＭＳ Ｐゴシック" charset="-128"/>
                <a:cs typeface="Times New Roman" pitchFamily="18" charset="0"/>
              </a:rPr>
              <a:t>介護保険事業状況報告（年報</a:t>
            </a:r>
            <a:r>
              <a:rPr lang="zh-TW" altLang="en-US" sz="1400" dirty="0" smtClean="0">
                <a:solidFill>
                  <a:prstClr val="black"/>
                </a:solidFill>
                <a:latin typeface="Century" pitchFamily="18" charset="0"/>
                <a:ea typeface="ＭＳ Ｐゴシック" charset="-128"/>
                <a:cs typeface="Times New Roman" pitchFamily="18" charset="0"/>
              </a:rPr>
              <a:t>）</a:t>
            </a:r>
            <a:r>
              <a:rPr lang="ja-JP" altLang="en-US" sz="1400" dirty="0" smtClean="0">
                <a:solidFill>
                  <a:prstClr val="black"/>
                </a:solidFill>
                <a:latin typeface="Century" pitchFamily="18" charset="0"/>
                <a:ea typeface="ＭＳ Ｐゴシック" charset="-128"/>
                <a:cs typeface="Times New Roman" pitchFamily="18" charset="0"/>
              </a:rPr>
              <a:t>）</a:t>
            </a:r>
            <a:endParaRPr lang="en-US" altLang="ja-JP" sz="1600" dirty="0" smtClean="0">
              <a:solidFill>
                <a:prstClr val="black"/>
              </a:solidFill>
              <a:latin typeface="ＭＳ Ｐ明朝" charset="-128"/>
              <a:ea typeface="ＭＳ Ｐ明朝" charset="-128"/>
              <a:cs typeface="Times New Roman" pitchFamily="18" charset="0"/>
            </a:endParaRPr>
          </a:p>
        </p:txBody>
      </p:sp>
      <p:sp>
        <p:nvSpPr>
          <p:cNvPr id="6148" name="テキスト ボックス 4"/>
          <p:cNvSpPr txBox="1">
            <a:spLocks noChangeArrowheads="1"/>
          </p:cNvSpPr>
          <p:nvPr/>
        </p:nvSpPr>
        <p:spPr bwMode="auto">
          <a:xfrm>
            <a:off x="3712191" y="3306764"/>
            <a:ext cx="5291395" cy="338534"/>
          </a:xfrm>
          <a:prstGeom prst="rect">
            <a:avLst/>
          </a:prstGeom>
          <a:noFill/>
          <a:ln w="9525">
            <a:noFill/>
            <a:miter lim="800000"/>
            <a:headEnd/>
            <a:tailEnd/>
          </a:ln>
        </p:spPr>
        <p:txBody>
          <a:bodyPr wrap="squar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第</a:t>
            </a:r>
            <a:r>
              <a:rPr lang="en-US" altLang="ja-JP" sz="1600" dirty="0" smtClean="0">
                <a:solidFill>
                  <a:prstClr val="black"/>
                </a:solidFill>
                <a:latin typeface="ＭＳ Ｐ明朝" charset="-128"/>
                <a:ea typeface="ＭＳ Ｐ明朝" charset="-128"/>
                <a:cs typeface="Times New Roman" pitchFamily="18" charset="0"/>
              </a:rPr>
              <a:t>1</a:t>
            </a:r>
            <a:r>
              <a:rPr lang="ja-JP" altLang="en-US" sz="1600" dirty="0" smtClean="0">
                <a:solidFill>
                  <a:prstClr val="black"/>
                </a:solidFill>
                <a:latin typeface="ＭＳ Ｐ明朝" charset="-128"/>
                <a:ea typeface="ＭＳ Ｐ明朝" charset="-128"/>
                <a:cs typeface="Times New Roman" pitchFamily="18" charset="0"/>
              </a:rPr>
              <a:t>号被保険者数中の認定者数</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第１号被保険者数</a:t>
            </a:r>
            <a:endParaRPr lang="ja-JP" altLang="en-US" sz="1600" dirty="0" smtClean="0">
              <a:solidFill>
                <a:prstClr val="black"/>
              </a:solidFill>
              <a:latin typeface="Calibri" pitchFamily="34" charset="0"/>
              <a:ea typeface="ＭＳ Ｐゴシック" charset="-128"/>
            </a:endParaRPr>
          </a:p>
        </p:txBody>
      </p:sp>
      <p:sp>
        <p:nvSpPr>
          <p:cNvPr id="6149" name="テキスト ボックス 5"/>
          <p:cNvSpPr txBox="1">
            <a:spLocks noChangeArrowheads="1"/>
          </p:cNvSpPr>
          <p:nvPr/>
        </p:nvSpPr>
        <p:spPr bwMode="auto">
          <a:xfrm>
            <a:off x="4387528" y="3573464"/>
            <a:ext cx="4128017" cy="492422"/>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ja-JP" altLang="en-US" sz="1200" dirty="0" smtClean="0">
                <a:solidFill>
                  <a:prstClr val="black"/>
                </a:solidFill>
                <a:latin typeface="ＭＳ Ｐ明朝" charset="-128"/>
                <a:ea typeface="ＭＳ Ｐ明朝" charset="-128"/>
                <a:cs typeface="Times New Roman" pitchFamily="18" charset="0"/>
              </a:rPr>
              <a:t>　　　　　　　　　</a:t>
            </a:r>
            <a:r>
              <a:rPr lang="zh-TW" altLang="en-US" sz="1200" dirty="0">
                <a:solidFill>
                  <a:prstClr val="black"/>
                </a:solidFill>
                <a:latin typeface="ＭＳ Ｐ明朝" charset="-128"/>
                <a:ea typeface="ＭＳ Ｐ明朝" charset="-128"/>
                <a:cs typeface="Times New Roman" pitchFamily="18" charset="0"/>
              </a:rPr>
              <a:t>（</a:t>
            </a:r>
            <a:r>
              <a:rPr lang="zh-TW" altLang="en-US" sz="1200" dirty="0" smtClean="0">
                <a:solidFill>
                  <a:prstClr val="black"/>
                </a:solidFill>
                <a:latin typeface="ＭＳ Ｐ明朝" charset="-128"/>
                <a:ea typeface="ＭＳ Ｐ明朝" charset="-128"/>
                <a:cs typeface="Times New Roman" pitchFamily="18" charset="0"/>
              </a:rPr>
              <a:t>平成</a:t>
            </a:r>
            <a:r>
              <a:rPr lang="en-US" altLang="ja-JP" sz="1200" dirty="0" smtClean="0">
                <a:solidFill>
                  <a:prstClr val="black"/>
                </a:solidFill>
                <a:latin typeface="ＭＳ Ｐ明朝" charset="-128"/>
                <a:ea typeface="ＭＳ Ｐ明朝" charset="-128"/>
                <a:cs typeface="Times New Roman" pitchFamily="18" charset="0"/>
              </a:rPr>
              <a:t>26</a:t>
            </a:r>
            <a:r>
              <a:rPr lang="zh-TW" altLang="en-US" sz="1200" dirty="0" smtClean="0">
                <a:solidFill>
                  <a:prstClr val="black"/>
                </a:solidFill>
                <a:latin typeface="ＭＳ Ｐ明朝" charset="-128"/>
                <a:ea typeface="ＭＳ Ｐ明朝" charset="-128"/>
                <a:cs typeface="Times New Roman" pitchFamily="18" charset="0"/>
              </a:rPr>
              <a:t>年度 </a:t>
            </a:r>
            <a:r>
              <a:rPr lang="zh-TW" altLang="en-US" sz="1200" dirty="0">
                <a:solidFill>
                  <a:prstClr val="black"/>
                </a:solidFill>
                <a:latin typeface="ＭＳ Ｐ明朝" charset="-128"/>
                <a:ea typeface="ＭＳ Ｐ明朝" charset="-128"/>
                <a:cs typeface="Times New Roman" pitchFamily="18" charset="0"/>
              </a:rPr>
              <a:t>介護保険事業状況報告（年報））</a:t>
            </a:r>
          </a:p>
          <a:p>
            <a:endParaRPr lang="ja-JP" altLang="en-US" sz="1200" dirty="0" smtClean="0">
              <a:solidFill>
                <a:prstClr val="black"/>
              </a:solidFill>
              <a:latin typeface="Calibri" pitchFamily="34" charset="0"/>
              <a:ea typeface="ＭＳ Ｐゴシック" charset="-128"/>
            </a:endParaRPr>
          </a:p>
        </p:txBody>
      </p:sp>
      <p:sp>
        <p:nvSpPr>
          <p:cNvPr id="8" name="正方形/長方形 7"/>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要介護認定の申請件数</a:t>
            </a:r>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376547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623625" y="1628800"/>
            <a:ext cx="1057982" cy="322838"/>
          </a:xfrm>
          <a:prstGeom prst="rect">
            <a:avLst/>
          </a:prstGeom>
          <a:noFill/>
          <a:ln w="9525">
            <a:noFill/>
            <a:miter lim="800000"/>
            <a:headEnd/>
            <a:tailEnd/>
          </a:ln>
          <a:effectLst/>
        </p:spPr>
        <p:txBody>
          <a:bodyPr wrap="none" lIns="0" tIns="45558" rIns="0" bIns="45558" anchor="ctr">
            <a:spAutoFit/>
          </a:bodyPr>
          <a:lstStyle/>
          <a:p>
            <a:pPr algn="ctr" defTabSz="911787" fontAlgn="auto">
              <a:spcBef>
                <a:spcPct val="50000"/>
              </a:spcBef>
              <a:spcAft>
                <a:spcPts val="0"/>
              </a:spcAft>
              <a:defRPr/>
            </a:pPr>
            <a:r>
              <a:rPr lang="ja-JP" altLang="en-US" sz="1500" dirty="0">
                <a:solidFill>
                  <a:prstClr val="black"/>
                </a:solidFill>
                <a:effectLst>
                  <a:outerShdw blurRad="38100" dist="38100" dir="2700000" algn="tl">
                    <a:srgbClr val="C0C0C0"/>
                  </a:outerShdw>
                </a:effectLst>
                <a:ea typeface="ＭＳ Ｐゴシック"/>
              </a:rPr>
              <a:t>（単位：万人）</a:t>
            </a:r>
          </a:p>
        </p:txBody>
      </p:sp>
      <p:sp>
        <p:nvSpPr>
          <p:cNvPr id="179247" name="Text Box 47"/>
          <p:cNvSpPr txBox="1">
            <a:spLocks noChangeArrowheads="1"/>
          </p:cNvSpPr>
          <p:nvPr/>
        </p:nvSpPr>
        <p:spPr bwMode="auto">
          <a:xfrm>
            <a:off x="6321113" y="6540573"/>
            <a:ext cx="2480318" cy="281084"/>
          </a:xfrm>
          <a:prstGeom prst="rect">
            <a:avLst/>
          </a:prstGeom>
          <a:noFill/>
          <a:ln w="9525">
            <a:noFill/>
            <a:miter lim="800000"/>
            <a:headEnd/>
            <a:tailEnd/>
          </a:ln>
          <a:effectLst/>
        </p:spPr>
        <p:txBody>
          <a:bodyPr wrap="square" lIns="95485" tIns="47743" rIns="95485" bIns="47743" anchor="ctr">
            <a:spAutoFit/>
          </a:bodyPr>
          <a:lstStyle/>
          <a:p>
            <a:pPr algn="r" defTabSz="956002" fontAlgn="auto">
              <a:spcBef>
                <a:spcPct val="50000"/>
              </a:spcBef>
              <a:spcAft>
                <a:spcPts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35" name="Text Box 47"/>
          <p:cNvSpPr txBox="1">
            <a:spLocks noChangeArrowheads="1"/>
          </p:cNvSpPr>
          <p:nvPr/>
        </p:nvSpPr>
        <p:spPr bwMode="auto">
          <a:xfrm>
            <a:off x="181507" y="6259489"/>
            <a:ext cx="8964489" cy="281084"/>
          </a:xfrm>
          <a:prstGeom prst="rect">
            <a:avLst/>
          </a:prstGeom>
          <a:noFill/>
          <a:ln w="9525">
            <a:noFill/>
            <a:miter lim="800000"/>
            <a:headEnd/>
            <a:tailEnd/>
          </a:ln>
          <a:effectLst/>
        </p:spPr>
        <p:txBody>
          <a:bodyPr wrap="square" lIns="95485" tIns="47743" rIns="95485" bIns="47743" anchor="ctr">
            <a:spAutoFit/>
          </a:bodyPr>
          <a:lstStyle/>
          <a:p>
            <a:pPr defTabSz="956002" fontAlgn="auto">
              <a:spcBef>
                <a:spcPct val="50000"/>
              </a:spcBef>
              <a:spcAft>
                <a:spcPts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注１）陸前高田市、大槌町、女川町、桑折町、広野町、楢葉町、富岡町、川内村、大熊町、双葉町、浪江町は含まれていない。</a:t>
            </a:r>
          </a:p>
        </p:txBody>
      </p:sp>
      <p:sp>
        <p:nvSpPr>
          <p:cNvPr id="37" name="Text Box 47"/>
          <p:cNvSpPr txBox="1">
            <a:spLocks noChangeArrowheads="1"/>
          </p:cNvSpPr>
          <p:nvPr/>
        </p:nvSpPr>
        <p:spPr bwMode="auto">
          <a:xfrm>
            <a:off x="181507" y="6517630"/>
            <a:ext cx="8777477" cy="282575"/>
          </a:xfrm>
          <a:prstGeom prst="rect">
            <a:avLst/>
          </a:prstGeom>
          <a:noFill/>
          <a:ln w="9525">
            <a:noFill/>
            <a:miter lim="800000"/>
            <a:headEnd/>
            <a:tailEnd/>
          </a:ln>
          <a:effectLst/>
        </p:spPr>
        <p:txBody>
          <a:bodyPr lIns="95485" tIns="47743" rIns="95485" bIns="47743" anchor="ctr">
            <a:spAutoFit/>
          </a:bodyPr>
          <a:lstStyle/>
          <a:p>
            <a:pPr defTabSz="956002" fontAlgn="auto">
              <a:spcBef>
                <a:spcPct val="50000"/>
              </a:spcBef>
              <a:spcAft>
                <a:spcPts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注２）楢葉町、富岡町、大熊町は含まれていない。</a:t>
            </a:r>
          </a:p>
        </p:txBody>
      </p:sp>
      <p:sp>
        <p:nvSpPr>
          <p:cNvPr id="2" name="テキスト ボックス 1"/>
          <p:cNvSpPr txBox="1"/>
          <p:nvPr/>
        </p:nvSpPr>
        <p:spPr>
          <a:xfrm>
            <a:off x="-4436" y="708300"/>
            <a:ext cx="8315594" cy="584775"/>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要介護（要支援）の認定者数は、平成２８年４月現在６２２万人で、この１６年間で約２．８５倍に。このうち軽度の認定者数の増が大きい。また、近年、増加のペースが再び拡大。</a:t>
            </a:r>
            <a:endParaRPr lang="ja-JP" altLang="en-US" sz="1600" dirty="0">
              <a:solidFill>
                <a:prstClr val="black"/>
              </a:solidFill>
              <a:latin typeface="Calibri"/>
              <a:ea typeface="ＭＳ Ｐゴシック"/>
            </a:endParaRPr>
          </a:p>
        </p:txBody>
      </p:sp>
      <p:graphicFrame>
        <p:nvGraphicFramePr>
          <p:cNvPr id="26" name="Group 61"/>
          <p:cNvGraphicFramePr>
            <a:graphicFrameLocks noGrp="1"/>
          </p:cNvGraphicFramePr>
          <p:nvPr>
            <p:ph/>
            <p:extLst>
              <p:ext uri="{D42A27DB-BD31-4B8C-83A1-F6EECF244321}">
                <p14:modId xmlns:p14="http://schemas.microsoft.com/office/powerpoint/2010/main" val="3869717007"/>
              </p:ext>
            </p:extLst>
          </p:nvPr>
        </p:nvGraphicFramePr>
        <p:xfrm>
          <a:off x="8096584" y="1382751"/>
          <a:ext cx="1002429" cy="4045183"/>
        </p:xfrm>
        <a:graphic>
          <a:graphicData uri="http://schemas.openxmlformats.org/drawingml/2006/table">
            <a:tbl>
              <a:tblPr/>
              <a:tblGrid>
                <a:gridCol w="222927"/>
                <a:gridCol w="296493"/>
                <a:gridCol w="483009"/>
              </a:tblGrid>
              <a:tr h="41623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計</a:t>
                      </a:r>
                    </a:p>
                  </a:txBody>
                  <a:tcPr marL="88826" marR="88826" marT="47541" marB="47541"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2.85</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478">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５</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2.08</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a:t>
                      </a:r>
                      <a:endPar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47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４</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2.20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47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３</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2.56</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47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2.75</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　倍</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059">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3.53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Arial" pitchFamily="34" charset="0"/>
                          <a:ea typeface="HG丸ｺﾞｼｯｸM-PRO" pitchFamily="50" charset="-128"/>
                        </a:rPr>
                        <a:t>    </a:t>
                      </a:r>
                      <a:r>
                        <a:rPr kumimoji="1" lang="ja-JP" altLang="en-US" sz="1100" b="0" i="0" u="none" strike="noStrike" cap="none" normalizeH="0" baseline="0" dirty="0" smtClean="0">
                          <a:ln>
                            <a:noFill/>
                          </a:ln>
                          <a:solidFill>
                            <a:schemeClr val="tx1"/>
                          </a:solidFill>
                          <a:effectLst/>
                          <a:latin typeface="Arial" pitchFamily="34" charset="0"/>
                          <a:ea typeface="HG丸ｺﾞｼｯｸM-PRO" pitchFamily="50" charset="-128"/>
                        </a:rPr>
                        <a:t>倍</a:t>
                      </a:r>
                    </a:p>
                  </a:txBody>
                  <a:tcPr marL="88826" marR="88826" marT="47541" marB="47541"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4807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Arial" pitchFamily="34" charset="0"/>
                          <a:ea typeface="HG丸ｺﾞｼｯｸM-PRO" pitchFamily="50" charset="-128"/>
                        </a:rPr>
                        <a:t>経過的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Arial" pitchFamily="34" charset="0"/>
                          <a:ea typeface="HG丸ｺﾞｼｯｸM-PRO" pitchFamily="50" charset="-128"/>
                        </a:rPr>
                        <a:t>要介護</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CC"/>
                    </a:solidFill>
                  </a:tcPr>
                </a:tc>
                <a:tc hMerge="1">
                  <a:txBody>
                    <a:bodyPr/>
                    <a:lstStyle/>
                    <a:p>
                      <a:endParaRPr kumimoji="1" lang="ja-JP" altLang="en-US"/>
                    </a:p>
                  </a:txBody>
                  <a:tcPr/>
                </a:tc>
                <a:tc vMerge="1">
                  <a:txBody>
                    <a:bodyPr/>
                    <a:lstStyle/>
                    <a:p>
                      <a:endParaRPr kumimoji="1" lang="ja-JP" altLang="en-US"/>
                    </a:p>
                  </a:txBody>
                  <a:tcPr/>
                </a:tc>
              </a:tr>
              <a:tr h="29530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smtClean="0">
                          <a:ln>
                            <a:noFill/>
                          </a:ln>
                          <a:solidFill>
                            <a:schemeClr val="tx1"/>
                          </a:solidFill>
                          <a:effectLst/>
                          <a:latin typeface="Arial" pitchFamily="34" charset="0"/>
                          <a:ea typeface="HG丸ｺﾞｼｯｸM-PRO" pitchFamily="50" charset="-128"/>
                        </a:rPr>
                        <a:t>要支援</a:t>
                      </a:r>
                    </a:p>
                  </a:txBody>
                  <a:tcPr marL="88826" marR="88826" marT="47541" marB="47541" vert="eaVert"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２</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vMerge="1">
                  <a:txBody>
                    <a:bodyPr/>
                    <a:lstStyle/>
                    <a:p>
                      <a:endParaRPr kumimoji="1" lang="ja-JP" altLang="en-US"/>
                    </a:p>
                  </a:txBody>
                  <a:tcPr/>
                </a:tc>
              </a:tr>
              <a:tr h="295301">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HG丸ｺﾞｼｯｸM-PRO" pitchFamily="50" charset="-128"/>
                        </a:rPr>
                        <a:t>１</a:t>
                      </a:r>
                    </a:p>
                  </a:txBody>
                  <a:tcPr marL="88826" marR="88826" marT="47541" marB="4754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vMerge="1">
                  <a:txBody>
                    <a:bodyPr/>
                    <a:lstStyle/>
                    <a:p>
                      <a:endParaRPr kumimoji="1" lang="ja-JP" altLang="en-US"/>
                    </a:p>
                  </a:txBody>
                  <a:tcPr/>
                </a:tc>
              </a:tr>
            </a:tbl>
          </a:graphicData>
        </a:graphic>
      </p:graphicFrame>
      <p:sp>
        <p:nvSpPr>
          <p:cNvPr id="27" name="Text Box 58"/>
          <p:cNvSpPr txBox="1">
            <a:spLocks noChangeArrowheads="1"/>
          </p:cNvSpPr>
          <p:nvPr/>
        </p:nvSpPr>
        <p:spPr bwMode="auto">
          <a:xfrm>
            <a:off x="7793085" y="1091979"/>
            <a:ext cx="1529521" cy="265797"/>
          </a:xfrm>
          <a:prstGeom prst="rect">
            <a:avLst/>
          </a:prstGeom>
          <a:noFill/>
          <a:ln w="9525">
            <a:noFill/>
            <a:miter lim="800000"/>
            <a:headEnd/>
            <a:tailEnd/>
          </a:ln>
        </p:spPr>
        <p:txBody>
          <a:bodyPr wrap="square" lIns="95614" tIns="47809" rIns="95614" bIns="47809">
            <a:spAutoFit/>
          </a:bodyPr>
          <a:lstStyle/>
          <a:p>
            <a:pPr algn="ctr" defTabSz="952500" fontAlgn="auto">
              <a:spcBef>
                <a:spcPct val="50000"/>
              </a:spcBef>
              <a:spcAft>
                <a:spcPts val="0"/>
              </a:spcAft>
            </a:pPr>
            <a:r>
              <a:rPr lang="en-US" altLang="ja-JP" sz="1100" dirty="0" smtClean="0">
                <a:solidFill>
                  <a:srgbClr val="000000"/>
                </a:solidFill>
                <a:ea typeface="HG丸ｺﾞｼｯｸM-PRO" pitchFamily="50" charset="-128"/>
              </a:rPr>
              <a:t>H12.4</a:t>
            </a:r>
            <a:r>
              <a:rPr lang="ja-JP" altLang="en-US" sz="1100" dirty="0">
                <a:solidFill>
                  <a:srgbClr val="000000"/>
                </a:solidFill>
                <a:ea typeface="HG丸ｺﾞｼｯｸM-PRO" pitchFamily="50" charset="-128"/>
              </a:rPr>
              <a:t>→</a:t>
            </a:r>
            <a:r>
              <a:rPr lang="en-US" altLang="ja-JP" sz="1100" dirty="0" smtClean="0">
                <a:solidFill>
                  <a:srgbClr val="000000"/>
                </a:solidFill>
                <a:ea typeface="HG丸ｺﾞｼｯｸM-PRO" pitchFamily="50" charset="-128"/>
              </a:rPr>
              <a:t>H28.4</a:t>
            </a:r>
            <a:r>
              <a:rPr lang="ja-JP" altLang="en-US" sz="1100" dirty="0">
                <a:solidFill>
                  <a:srgbClr val="000000"/>
                </a:solidFill>
                <a:ea typeface="HG丸ｺﾞｼｯｸM-PRO" pitchFamily="50" charset="-128"/>
              </a:rPr>
              <a:t>の比較</a:t>
            </a:r>
          </a:p>
        </p:txBody>
      </p:sp>
      <p:graphicFrame>
        <p:nvGraphicFramePr>
          <p:cNvPr id="30" name="グラフ 29"/>
          <p:cNvGraphicFramePr/>
          <p:nvPr>
            <p:extLst>
              <p:ext uri="{D42A27DB-BD31-4B8C-83A1-F6EECF244321}">
                <p14:modId xmlns:p14="http://schemas.microsoft.com/office/powerpoint/2010/main" val="4108460772"/>
              </p:ext>
            </p:extLst>
          </p:nvPr>
        </p:nvGraphicFramePr>
        <p:xfrm>
          <a:off x="-8792" y="1216396"/>
          <a:ext cx="8057839" cy="5067122"/>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 Box 56"/>
          <p:cNvSpPr txBox="1">
            <a:spLocks noChangeArrowheads="1"/>
          </p:cNvSpPr>
          <p:nvPr/>
        </p:nvSpPr>
        <p:spPr bwMode="auto">
          <a:xfrm>
            <a:off x="4903505" y="5603380"/>
            <a:ext cx="771433" cy="250375"/>
          </a:xfrm>
          <a:prstGeom prst="rect">
            <a:avLst/>
          </a:prstGeom>
          <a:noFill/>
          <a:ln w="9525">
            <a:noFill/>
            <a:miter lim="800000"/>
            <a:headEnd/>
            <a:tailEnd/>
          </a:ln>
        </p:spPr>
        <p:txBody>
          <a:bodyPr wrap="square" lIns="95555" tIns="47777" rIns="95555" bIns="47777">
            <a:spAutoFit/>
          </a:bodyPr>
          <a:lstStyle/>
          <a:p>
            <a:pPr algn="ctr" defTabSz="952500" fontAlgn="auto">
              <a:spcBef>
                <a:spcPct val="50000"/>
              </a:spcBef>
              <a:spcAft>
                <a:spcPts val="0"/>
              </a:spcAft>
            </a:pPr>
            <a:r>
              <a:rPr lang="ja-JP" altLang="en-US" sz="1000" b="1" dirty="0">
                <a:solidFill>
                  <a:srgbClr val="000000"/>
                </a:solidFill>
                <a:ea typeface="HG丸ｺﾞｼｯｸM-PRO" pitchFamily="50" charset="-128"/>
              </a:rPr>
              <a:t>（注１）</a:t>
            </a:r>
          </a:p>
        </p:txBody>
      </p:sp>
      <p:sp>
        <p:nvSpPr>
          <p:cNvPr id="42" name="Text Box 56"/>
          <p:cNvSpPr txBox="1">
            <a:spLocks noChangeArrowheads="1"/>
          </p:cNvSpPr>
          <p:nvPr/>
        </p:nvSpPr>
        <p:spPr bwMode="auto">
          <a:xfrm>
            <a:off x="5349834" y="5595690"/>
            <a:ext cx="771433" cy="250375"/>
          </a:xfrm>
          <a:prstGeom prst="rect">
            <a:avLst/>
          </a:prstGeom>
          <a:noFill/>
          <a:ln w="9525">
            <a:noFill/>
            <a:miter lim="800000"/>
            <a:headEnd/>
            <a:tailEnd/>
          </a:ln>
        </p:spPr>
        <p:txBody>
          <a:bodyPr wrap="square" lIns="95555" tIns="47777" rIns="95555" bIns="47777">
            <a:spAutoFit/>
          </a:bodyPr>
          <a:lstStyle/>
          <a:p>
            <a:pPr algn="ctr" defTabSz="952500" fontAlgn="auto">
              <a:spcBef>
                <a:spcPct val="50000"/>
              </a:spcBef>
              <a:spcAft>
                <a:spcPts val="0"/>
              </a:spcAft>
            </a:pPr>
            <a:r>
              <a:rPr lang="ja-JP" altLang="en-US" sz="1000" b="1" dirty="0">
                <a:solidFill>
                  <a:srgbClr val="000000"/>
                </a:solidFill>
                <a:ea typeface="HG丸ｺﾞｼｯｸM-PRO" pitchFamily="50" charset="-128"/>
              </a:rPr>
              <a:t>（注２）</a:t>
            </a:r>
          </a:p>
        </p:txBody>
      </p:sp>
      <p:sp>
        <p:nvSpPr>
          <p:cNvPr id="4143" name="Oval 48"/>
          <p:cNvSpPr>
            <a:spLocks noChangeArrowheads="1"/>
          </p:cNvSpPr>
          <p:nvPr/>
        </p:nvSpPr>
        <p:spPr bwMode="auto">
          <a:xfrm>
            <a:off x="145692" y="3551736"/>
            <a:ext cx="467336" cy="27111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２１８</a:t>
            </a:r>
          </a:p>
        </p:txBody>
      </p:sp>
      <p:sp>
        <p:nvSpPr>
          <p:cNvPr id="4144" name="Oval 49"/>
          <p:cNvSpPr>
            <a:spLocks noChangeArrowheads="1"/>
          </p:cNvSpPr>
          <p:nvPr/>
        </p:nvSpPr>
        <p:spPr bwMode="auto">
          <a:xfrm>
            <a:off x="569854" y="3412210"/>
            <a:ext cx="518992" cy="279051"/>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２５８</a:t>
            </a:r>
          </a:p>
        </p:txBody>
      </p:sp>
      <p:sp>
        <p:nvSpPr>
          <p:cNvPr id="4145" name="Oval 50"/>
          <p:cNvSpPr>
            <a:spLocks noChangeArrowheads="1"/>
          </p:cNvSpPr>
          <p:nvPr/>
        </p:nvSpPr>
        <p:spPr bwMode="auto">
          <a:xfrm>
            <a:off x="1051028" y="3116313"/>
            <a:ext cx="471081" cy="29589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３０３</a:t>
            </a:r>
          </a:p>
        </p:txBody>
      </p:sp>
      <p:sp>
        <p:nvSpPr>
          <p:cNvPr id="4146" name="Oval 51"/>
          <p:cNvSpPr>
            <a:spLocks noChangeArrowheads="1"/>
          </p:cNvSpPr>
          <p:nvPr/>
        </p:nvSpPr>
        <p:spPr bwMode="auto">
          <a:xfrm>
            <a:off x="1506399" y="2828976"/>
            <a:ext cx="469578"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３４９</a:t>
            </a:r>
          </a:p>
        </p:txBody>
      </p:sp>
      <p:sp>
        <p:nvSpPr>
          <p:cNvPr id="4147" name="Oval 52"/>
          <p:cNvSpPr>
            <a:spLocks noChangeArrowheads="1"/>
          </p:cNvSpPr>
          <p:nvPr/>
        </p:nvSpPr>
        <p:spPr bwMode="auto">
          <a:xfrm>
            <a:off x="2000987" y="2647469"/>
            <a:ext cx="471290"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３８７</a:t>
            </a:r>
          </a:p>
        </p:txBody>
      </p:sp>
      <p:sp>
        <p:nvSpPr>
          <p:cNvPr id="4148" name="Oval 53"/>
          <p:cNvSpPr>
            <a:spLocks noChangeArrowheads="1"/>
          </p:cNvSpPr>
          <p:nvPr/>
        </p:nvSpPr>
        <p:spPr bwMode="auto">
          <a:xfrm>
            <a:off x="2502584" y="2513364"/>
            <a:ext cx="439916" cy="294610"/>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４１１</a:t>
            </a:r>
          </a:p>
        </p:txBody>
      </p:sp>
      <p:sp>
        <p:nvSpPr>
          <p:cNvPr id="4150" name="Oval 55"/>
          <p:cNvSpPr>
            <a:spLocks noChangeArrowheads="1"/>
          </p:cNvSpPr>
          <p:nvPr/>
        </p:nvSpPr>
        <p:spPr bwMode="auto">
          <a:xfrm>
            <a:off x="3394330" y="2281652"/>
            <a:ext cx="490793" cy="28057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４４１</a:t>
            </a:r>
          </a:p>
        </p:txBody>
      </p:sp>
      <p:sp>
        <p:nvSpPr>
          <p:cNvPr id="4154" name="Oval 59"/>
          <p:cNvSpPr>
            <a:spLocks noChangeArrowheads="1"/>
          </p:cNvSpPr>
          <p:nvPr/>
        </p:nvSpPr>
        <p:spPr bwMode="auto">
          <a:xfrm>
            <a:off x="3885328" y="2224440"/>
            <a:ext cx="462190" cy="2889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４５５</a:t>
            </a:r>
          </a:p>
        </p:txBody>
      </p:sp>
      <p:sp>
        <p:nvSpPr>
          <p:cNvPr id="4156" name="Oval 59"/>
          <p:cNvSpPr>
            <a:spLocks noChangeArrowheads="1"/>
          </p:cNvSpPr>
          <p:nvPr/>
        </p:nvSpPr>
        <p:spPr bwMode="auto">
          <a:xfrm>
            <a:off x="4751766" y="2024591"/>
            <a:ext cx="533948" cy="256144"/>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４８７</a:t>
            </a:r>
            <a:endParaRPr lang="en-US" altLang="ja-JP" sz="1100" b="1" dirty="0">
              <a:solidFill>
                <a:srgbClr val="000000"/>
              </a:solidFill>
              <a:ea typeface="HG丸ｺﾞｼｯｸM-PRO" pitchFamily="50" charset="-128"/>
            </a:endParaRPr>
          </a:p>
        </p:txBody>
      </p:sp>
      <p:sp>
        <p:nvSpPr>
          <p:cNvPr id="4157" name="Oval 59"/>
          <p:cNvSpPr>
            <a:spLocks noChangeArrowheads="1"/>
          </p:cNvSpPr>
          <p:nvPr/>
        </p:nvSpPr>
        <p:spPr bwMode="auto">
          <a:xfrm>
            <a:off x="4279592" y="2080206"/>
            <a:ext cx="487953" cy="257499"/>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４６９</a:t>
            </a:r>
            <a:endParaRPr lang="en-US" altLang="ja-JP" sz="1100" b="1" dirty="0">
              <a:solidFill>
                <a:srgbClr val="000000"/>
              </a:solidFill>
              <a:ea typeface="HG丸ｺﾞｼｯｸM-PRO" pitchFamily="50" charset="-128"/>
            </a:endParaRPr>
          </a:p>
        </p:txBody>
      </p:sp>
      <p:sp>
        <p:nvSpPr>
          <p:cNvPr id="4163" name="Oval 59"/>
          <p:cNvSpPr>
            <a:spLocks noChangeArrowheads="1"/>
          </p:cNvSpPr>
          <p:nvPr/>
        </p:nvSpPr>
        <p:spPr bwMode="auto">
          <a:xfrm>
            <a:off x="5184373" y="1872343"/>
            <a:ext cx="535158" cy="280320"/>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５０８</a:t>
            </a:r>
            <a:endParaRPr lang="en-US" altLang="ja-JP" sz="1100" b="1" dirty="0">
              <a:solidFill>
                <a:srgbClr val="000000"/>
              </a:solidFill>
              <a:ea typeface="HG丸ｺﾞｼｯｸM-PRO" pitchFamily="50" charset="-128"/>
            </a:endParaRPr>
          </a:p>
        </p:txBody>
      </p:sp>
      <p:sp>
        <p:nvSpPr>
          <p:cNvPr id="40" name="Oval 59"/>
          <p:cNvSpPr>
            <a:spLocks noChangeArrowheads="1"/>
          </p:cNvSpPr>
          <p:nvPr/>
        </p:nvSpPr>
        <p:spPr bwMode="auto">
          <a:xfrm>
            <a:off x="5673622" y="1703274"/>
            <a:ext cx="435202"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５３３</a:t>
            </a:r>
            <a:endParaRPr lang="en-US" altLang="ja-JP" sz="1100" b="1" dirty="0">
              <a:solidFill>
                <a:srgbClr val="000000"/>
              </a:solidFill>
              <a:ea typeface="HG丸ｺﾞｼｯｸM-PRO" pitchFamily="50" charset="-128"/>
            </a:endParaRPr>
          </a:p>
        </p:txBody>
      </p:sp>
      <p:sp>
        <p:nvSpPr>
          <p:cNvPr id="57" name="Oval 59"/>
          <p:cNvSpPr>
            <a:spLocks noChangeArrowheads="1"/>
          </p:cNvSpPr>
          <p:nvPr/>
        </p:nvSpPr>
        <p:spPr bwMode="auto">
          <a:xfrm>
            <a:off x="6108823" y="1607294"/>
            <a:ext cx="46362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smtClean="0">
                <a:solidFill>
                  <a:srgbClr val="000000"/>
                </a:solidFill>
                <a:ea typeface="HG丸ｺﾞｼｯｸM-PRO" pitchFamily="50" charset="-128"/>
              </a:rPr>
              <a:t>５６４</a:t>
            </a:r>
            <a:endParaRPr lang="en-US" altLang="ja-JP" sz="1100" b="1" dirty="0">
              <a:solidFill>
                <a:srgbClr val="000000"/>
              </a:solidFill>
              <a:ea typeface="HG丸ｺﾞｼｯｸM-PRO" pitchFamily="50" charset="-128"/>
            </a:endParaRPr>
          </a:p>
        </p:txBody>
      </p:sp>
      <p:sp>
        <p:nvSpPr>
          <p:cNvPr id="4149" name="Oval 54"/>
          <p:cNvSpPr>
            <a:spLocks noChangeArrowheads="1"/>
          </p:cNvSpPr>
          <p:nvPr/>
        </p:nvSpPr>
        <p:spPr bwMode="auto">
          <a:xfrm>
            <a:off x="2942498" y="2421938"/>
            <a:ext cx="496295" cy="282580"/>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a:solidFill>
                  <a:srgbClr val="000000"/>
                </a:solidFill>
                <a:ea typeface="HG丸ｺﾞｼｯｸM-PRO" pitchFamily="50" charset="-128"/>
              </a:rPr>
              <a:t>４３５</a:t>
            </a:r>
          </a:p>
        </p:txBody>
      </p:sp>
      <p:sp>
        <p:nvSpPr>
          <p:cNvPr id="31" name="フリーフォーム 30"/>
          <p:cNvSpPr/>
          <p:nvPr/>
        </p:nvSpPr>
        <p:spPr>
          <a:xfrm>
            <a:off x="79207" y="1151541"/>
            <a:ext cx="7703384" cy="2392258"/>
          </a:xfrm>
          <a:custGeom>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2" name="Oval 59"/>
          <p:cNvSpPr>
            <a:spLocks noChangeArrowheads="1"/>
          </p:cNvSpPr>
          <p:nvPr/>
        </p:nvSpPr>
        <p:spPr bwMode="auto">
          <a:xfrm>
            <a:off x="7561272" y="1265320"/>
            <a:ext cx="46362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smtClean="0">
                <a:solidFill>
                  <a:srgbClr val="000000"/>
                </a:solidFill>
                <a:ea typeface="HG丸ｺﾞｼｯｸM-PRO" pitchFamily="50" charset="-128"/>
              </a:rPr>
              <a:t>６２２</a:t>
            </a:r>
            <a:endParaRPr lang="en-US" altLang="ja-JP" sz="1100" b="1" dirty="0">
              <a:solidFill>
                <a:srgbClr val="000000"/>
              </a:solidFill>
              <a:ea typeface="HG丸ｺﾞｼｯｸM-PRO" pitchFamily="50" charset="-128"/>
            </a:endParaRPr>
          </a:p>
        </p:txBody>
      </p:sp>
      <p:sp>
        <p:nvSpPr>
          <p:cNvPr id="33" name="スライド番号プレースホルダー 3"/>
          <p:cNvSpPr txBox="1">
            <a:spLocks/>
          </p:cNvSpPr>
          <p:nvPr/>
        </p:nvSpPr>
        <p:spPr>
          <a:xfrm>
            <a:off x="8621945" y="6453336"/>
            <a:ext cx="450927" cy="365125"/>
          </a:xfrm>
          <a:prstGeom prst="rect">
            <a:avLst/>
          </a:prstGeom>
        </p:spPr>
        <p:txBody>
          <a:bodyPr vert="horz" lIns="91413" tIns="45707" rIns="91413" bIns="45707"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400" smtClean="0">
                <a:solidFill>
                  <a:prstClr val="black"/>
                </a:solidFill>
                <a:latin typeface="HG丸ｺﾞｼｯｸM-PRO" panose="020F0600000000000000" pitchFamily="50" charset="-128"/>
                <a:ea typeface="HG丸ｺﾞｼｯｸM-PRO" panose="020F0600000000000000" pitchFamily="50" charset="-128"/>
              </a:rPr>
              <a:pPr/>
              <a:t>6</a:t>
            </a:fld>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Oval 59"/>
          <p:cNvSpPr>
            <a:spLocks noChangeArrowheads="1"/>
          </p:cNvSpPr>
          <p:nvPr/>
        </p:nvSpPr>
        <p:spPr bwMode="auto">
          <a:xfrm>
            <a:off x="7097647" y="1357775"/>
            <a:ext cx="463625"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auto">
              <a:spcBef>
                <a:spcPts val="0"/>
              </a:spcBef>
              <a:spcAft>
                <a:spcPts val="0"/>
              </a:spcAft>
            </a:pPr>
            <a:r>
              <a:rPr lang="ja-JP" altLang="en-US" sz="1100" b="1" dirty="0" smtClean="0">
                <a:solidFill>
                  <a:srgbClr val="000000"/>
                </a:solidFill>
                <a:ea typeface="HG丸ｺﾞｼｯｸM-PRO" pitchFamily="50" charset="-128"/>
              </a:rPr>
              <a:t>６０８</a:t>
            </a:r>
            <a:endParaRPr lang="en-US" altLang="ja-JP" sz="1100" b="1" dirty="0">
              <a:solidFill>
                <a:srgbClr val="000000"/>
              </a:solidFill>
              <a:ea typeface="HG丸ｺﾞｼｯｸM-PRO" pitchFamily="50" charset="-128"/>
            </a:endParaRPr>
          </a:p>
        </p:txBody>
      </p:sp>
      <p:sp>
        <p:nvSpPr>
          <p:cNvPr id="36" name="正方形/長方形 35"/>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a:t>
            </a:r>
            <a:r>
              <a:rPr lang="ja-JP" altLang="en-US" sz="3200" dirty="0" smtClean="0">
                <a:solidFill>
                  <a:prstClr val="white"/>
                </a:solidFill>
              </a:rPr>
              <a:t>の推移</a:t>
            </a:r>
            <a:endParaRPr lang="ja-JP" altLang="en-US" sz="3200" dirty="0">
              <a:solidFill>
                <a:prstClr val="white"/>
              </a:solidFill>
            </a:endParaRPr>
          </a:p>
        </p:txBody>
      </p:sp>
    </p:spTree>
    <p:extLst>
      <p:ext uri="{BB962C8B-B14F-4D97-AF65-F5344CB8AC3E}">
        <p14:creationId xmlns:p14="http://schemas.microsoft.com/office/powerpoint/2010/main" val="4051373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475" y="5924750"/>
            <a:ext cx="10782079" cy="1152128"/>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white">
                    <a:lumMod val="50000"/>
                  </a:prstClr>
                </a:solidFill>
                <a:latin typeface="ＭＳ Ｐゴシック"/>
              </a:rPr>
              <a:t>出典）介護保険事業状況報告（暫定）（平成</a:t>
            </a:r>
            <a:r>
              <a:rPr lang="en-US" altLang="ja-JP" sz="1100" dirty="0" smtClean="0">
                <a:solidFill>
                  <a:prstClr val="white">
                    <a:lumMod val="50000"/>
                  </a:prstClr>
                </a:solidFill>
                <a:latin typeface="ＭＳ Ｐゴシック"/>
              </a:rPr>
              <a:t>27</a:t>
            </a:r>
            <a:r>
              <a:rPr lang="ja-JP" altLang="en-US" sz="1100" dirty="0" smtClean="0">
                <a:solidFill>
                  <a:prstClr val="white">
                    <a:lumMod val="50000"/>
                  </a:prstClr>
                </a:solidFill>
                <a:latin typeface="ＭＳ Ｐゴシック"/>
              </a:rPr>
              <a:t>年</a:t>
            </a:r>
            <a:r>
              <a:rPr lang="en-US" altLang="ja-JP" sz="1100" dirty="0" smtClean="0">
                <a:solidFill>
                  <a:prstClr val="white">
                    <a:lumMod val="50000"/>
                  </a:prstClr>
                </a:solidFill>
                <a:latin typeface="ＭＳ Ｐゴシック"/>
              </a:rPr>
              <a:t>3</a:t>
            </a:r>
            <a:r>
              <a:rPr lang="ja-JP" altLang="en-US" sz="1100" dirty="0" smtClean="0">
                <a:solidFill>
                  <a:prstClr val="white">
                    <a:lumMod val="50000"/>
                  </a:prstClr>
                </a:solidFill>
                <a:latin typeface="ＭＳ Ｐゴシック"/>
              </a:rPr>
              <a:t>月分）</a:t>
            </a:r>
            <a:endParaRPr lang="en-US" altLang="ja-JP" sz="1100" dirty="0">
              <a:solidFill>
                <a:prstClr val="white">
                  <a:lumMod val="50000"/>
                </a:prstClr>
              </a:solidFill>
              <a:latin typeface="ＭＳ Ｐゴシック"/>
            </a:endParaRPr>
          </a:p>
          <a:p>
            <a:pPr defTabSz="913575"/>
            <a:r>
              <a:rPr lang="ja-JP" altLang="en-US" sz="1100" dirty="0" smtClean="0">
                <a:solidFill>
                  <a:prstClr val="white">
                    <a:lumMod val="50000"/>
                  </a:prstClr>
                </a:solidFill>
                <a:latin typeface="ＭＳ Ｐゴシック"/>
              </a:rPr>
              <a:t>　</a:t>
            </a:r>
            <a:r>
              <a:rPr lang="en-US" altLang="ja-JP" sz="1100" dirty="0" smtClean="0">
                <a:solidFill>
                  <a:prstClr val="white">
                    <a:lumMod val="50000"/>
                  </a:prstClr>
                </a:solidFill>
                <a:latin typeface="ＭＳ Ｐゴシック"/>
              </a:rPr>
              <a:t>※</a:t>
            </a:r>
            <a:r>
              <a:rPr lang="ja-JP" altLang="en-US" sz="1100" dirty="0" smtClean="0">
                <a:solidFill>
                  <a:prstClr val="white">
                    <a:lumMod val="50000"/>
                  </a:prstClr>
                </a:solidFill>
                <a:latin typeface="ＭＳ Ｐゴシック"/>
              </a:rPr>
              <a:t>標準偏差</a:t>
            </a:r>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データ分析のバラツキの程度を示す指標で、標準偏差が大きいとその集団のバラツキが大きいことを意味する。</a:t>
            </a:r>
            <a:endParaRPr lang="en-US" altLang="ja-JP" sz="1100" dirty="0" smtClean="0">
              <a:solidFill>
                <a:prstClr val="white">
                  <a:lumMod val="50000"/>
                </a:prstClr>
              </a:solidFill>
              <a:latin typeface="ＭＳ Ｐゴシック"/>
            </a:endParaRPr>
          </a:p>
          <a:p>
            <a:pPr defTabSz="913575"/>
            <a:r>
              <a:rPr lang="ja-JP" altLang="en-US" sz="1100" dirty="0" smtClean="0">
                <a:solidFill>
                  <a:prstClr val="white">
                    <a:lumMod val="50000"/>
                  </a:prstClr>
                </a:solidFill>
                <a:latin typeface="ＭＳ Ｐゴシック"/>
              </a:rPr>
              <a:t>　</a:t>
            </a:r>
            <a:r>
              <a:rPr lang="en-US" altLang="ja-JP" sz="1100" dirty="0" smtClean="0">
                <a:solidFill>
                  <a:prstClr val="white">
                    <a:lumMod val="50000"/>
                  </a:prstClr>
                </a:solidFill>
                <a:latin typeface="ＭＳ Ｐゴシック"/>
              </a:rPr>
              <a:t>※</a:t>
            </a:r>
            <a:r>
              <a:rPr lang="ja-JP" altLang="en-US" sz="1100" dirty="0" smtClean="0">
                <a:solidFill>
                  <a:prstClr val="white">
                    <a:lumMod val="50000"/>
                  </a:prstClr>
                </a:solidFill>
                <a:latin typeface="ＭＳ Ｐゴシック"/>
              </a:rPr>
              <a:t>変動係数</a:t>
            </a:r>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スケールの違いによる影響を除いたデータ分布のバラツキの程度を示す指標で、変動係数が大きいとその集団のバラツキが</a:t>
            </a:r>
            <a:endParaRPr lang="en-US" altLang="ja-JP" sz="1100" dirty="0" smtClean="0">
              <a:solidFill>
                <a:prstClr val="white">
                  <a:lumMod val="50000"/>
                </a:prstClr>
              </a:solidFill>
              <a:latin typeface="ＭＳ Ｐゴシック"/>
            </a:endParaRPr>
          </a:p>
          <a:p>
            <a:pPr defTabSz="913575"/>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　　　　　　　　　大きいことを意味する。</a:t>
            </a:r>
            <a:endParaRPr lang="ja-JP" altLang="en-US" sz="1100" dirty="0">
              <a:solidFill>
                <a:prstClr val="white">
                  <a:lumMod val="50000"/>
                </a:prstClr>
              </a:solidFill>
              <a:latin typeface="ＭＳ Ｐゴシック"/>
            </a:endParaRPr>
          </a:p>
        </p:txBody>
      </p:sp>
      <p:sp>
        <p:nvSpPr>
          <p:cNvPr id="2" name="角丸四角形 1"/>
          <p:cNvSpPr/>
          <p:nvPr/>
        </p:nvSpPr>
        <p:spPr>
          <a:xfrm>
            <a:off x="56896" y="412238"/>
            <a:ext cx="9027560" cy="15766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defTabSz="913575"/>
            <a:r>
              <a:rPr lang="ja-JP" altLang="en-US" sz="1600" dirty="0" smtClean="0">
                <a:solidFill>
                  <a:prstClr val="black"/>
                </a:solidFill>
              </a:rPr>
              <a:t>○　都道府県毎の要支援・要介護認定率には地域差が認められる。</a:t>
            </a:r>
            <a:endParaRPr lang="en-US" altLang="ja-JP" sz="1600" dirty="0" smtClean="0">
              <a:solidFill>
                <a:prstClr val="black"/>
              </a:solidFill>
            </a:endParaRPr>
          </a:p>
          <a:p>
            <a:pPr defTabSz="913575"/>
            <a:r>
              <a:rPr lang="ja-JP" altLang="en-US" sz="1600" dirty="0" smtClean="0">
                <a:solidFill>
                  <a:prstClr val="black"/>
                </a:solidFill>
              </a:rPr>
              <a:t>○　要介護認定率は、一般的には加齢とともに介護ニーズが高まることから、高齢者のうち年齢が</a:t>
            </a:r>
            <a:r>
              <a:rPr lang="ja-JP" altLang="en-US" sz="1600" dirty="0" smtClean="0">
                <a:solidFill>
                  <a:prstClr val="black"/>
                </a:solidFill>
              </a:rPr>
              <a:t>高い</a:t>
            </a:r>
            <a:endParaRPr lang="en-US" altLang="ja-JP" sz="1600" dirty="0" smtClean="0">
              <a:solidFill>
                <a:prstClr val="black"/>
              </a:solidFill>
            </a:endParaRPr>
          </a:p>
          <a:p>
            <a:pPr defTabSz="913575"/>
            <a:r>
              <a:rPr lang="en-US" altLang="ja-JP" sz="1600" dirty="0">
                <a:solidFill>
                  <a:prstClr val="black"/>
                </a:solidFill>
              </a:rPr>
              <a:t> </a:t>
            </a:r>
            <a:r>
              <a:rPr lang="ja-JP" altLang="en-US" sz="1600" dirty="0">
                <a:solidFill>
                  <a:prstClr val="black"/>
                </a:solidFill>
              </a:rPr>
              <a:t>　</a:t>
            </a:r>
            <a:r>
              <a:rPr lang="ja-JP" altLang="en-US" sz="1600" dirty="0" smtClean="0">
                <a:solidFill>
                  <a:prstClr val="black"/>
                </a:solidFill>
              </a:rPr>
              <a:t>ものの割合</a:t>
            </a:r>
            <a:r>
              <a:rPr lang="ja-JP" altLang="en-US" sz="1600" dirty="0" smtClean="0">
                <a:solidFill>
                  <a:prstClr val="black"/>
                </a:solidFill>
              </a:rPr>
              <a:t>が大きい地域の方が要介護認定率が高い傾向にある。</a:t>
            </a:r>
            <a:endParaRPr lang="en-US" altLang="ja-JP" sz="1600" dirty="0" smtClean="0">
              <a:solidFill>
                <a:prstClr val="black"/>
              </a:solidFill>
            </a:endParaRPr>
          </a:p>
          <a:p>
            <a:pPr marL="180975" indent="-180975" defTabSz="913575">
              <a:spcBef>
                <a:spcPts val="300"/>
              </a:spcBef>
            </a:pPr>
            <a:r>
              <a:rPr lang="ja-JP" altLang="en-US" sz="1600" dirty="0" smtClean="0">
                <a:solidFill>
                  <a:prstClr val="black"/>
                </a:solidFill>
              </a:rPr>
              <a:t>○　要支援認定率は、高齢化の影響というよりも①社会参加の状況（就業率等）、②介護予防活動の取組状況等といったその地域の実情により、地域毎に一定の差が生じているものと考えられる。</a:t>
            </a:r>
            <a:endParaRPr lang="en-US" altLang="ja-JP" sz="1600" dirty="0" smtClean="0">
              <a:solidFill>
                <a:prstClr val="black"/>
              </a:solidFill>
            </a:endParaRPr>
          </a:p>
        </p:txBody>
      </p:sp>
      <p:sp>
        <p:nvSpPr>
          <p:cNvPr id="499" name="スライド番号プレースホルダー 2"/>
          <p:cNvSpPr>
            <a:spLocks noGrp="1"/>
          </p:cNvSpPr>
          <p:nvPr>
            <p:ph type="sldNum" sz="quarter" idx="12"/>
          </p:nvPr>
        </p:nvSpPr>
        <p:spPr>
          <a:xfrm>
            <a:off x="8125548" y="6597357"/>
            <a:ext cx="1018456" cy="196131"/>
          </a:xfrm>
        </p:spPr>
        <p:txBody>
          <a:bodyPr/>
          <a:lstStyle/>
          <a:p>
            <a:fld id="{811085F6-A166-4B61-AD60-CDC8DA7B396A}" type="slidenum">
              <a:rPr lang="ja-JP" altLang="en-US" smtClean="0">
                <a:solidFill>
                  <a:prstClr val="black">
                    <a:tint val="75000"/>
                  </a:prstClr>
                </a:solidFill>
              </a:rPr>
              <a:pPr/>
              <a:t>7</a:t>
            </a:fld>
            <a:endParaRPr lang="ja-JP" altLang="en-US" dirty="0">
              <a:solidFill>
                <a:prstClr val="black">
                  <a:tint val="75000"/>
                </a:prstClr>
              </a:solidFill>
            </a:endParaRPr>
          </a:p>
        </p:txBody>
      </p:sp>
      <p:pic>
        <p:nvPicPr>
          <p:cNvPr id="6" name="Picture 2"/>
          <p:cNvPicPr>
            <a:picLocks noChangeAspect="1" noChangeArrowheads="1"/>
          </p:cNvPicPr>
          <p:nvPr/>
        </p:nvPicPr>
        <p:blipFill>
          <a:blip r:embed="rId2" cstate="print"/>
          <a:srcRect/>
          <a:stretch>
            <a:fillRect/>
          </a:stretch>
        </p:blipFill>
        <p:spPr bwMode="auto">
          <a:xfrm>
            <a:off x="384458" y="2131205"/>
            <a:ext cx="7692498" cy="4024656"/>
          </a:xfrm>
          <a:prstGeom prst="rect">
            <a:avLst/>
          </a:prstGeom>
          <a:noFill/>
          <a:ln w="9525">
            <a:noFill/>
            <a:miter lim="800000"/>
            <a:headEnd/>
            <a:tailEnd/>
          </a:ln>
          <a:effectLst/>
        </p:spPr>
      </p:pic>
      <p:sp>
        <p:nvSpPr>
          <p:cNvPr id="8" name="正方形/長方形 7"/>
          <p:cNvSpPr/>
          <p:nvPr/>
        </p:nvSpPr>
        <p:spPr>
          <a:xfrm>
            <a:off x="0" y="0"/>
            <a:ext cx="9144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都道府県別にみた認定率</a:t>
            </a:r>
            <a:endParaRPr kumimoji="1" lang="ja-JP" altLang="en-US" b="1" dirty="0">
              <a:solidFill>
                <a:schemeClr val="bg1"/>
              </a:solidFill>
            </a:endParaRPr>
          </a:p>
        </p:txBody>
      </p:sp>
    </p:spTree>
    <p:extLst>
      <p:ext uri="{BB962C8B-B14F-4D97-AF65-F5344CB8AC3E}">
        <p14:creationId xmlns:p14="http://schemas.microsoft.com/office/powerpoint/2010/main" val="64842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692" y="1052513"/>
            <a:ext cx="8280473" cy="5472112"/>
          </a:xfrm>
        </p:spPr>
        <p:txBody>
          <a:bodyPr/>
          <a:lstStyle/>
          <a:p>
            <a:pPr eaLnBrk="1" hangingPunct="1">
              <a:lnSpc>
                <a:spcPct val="80000"/>
              </a:lnSpc>
            </a:pPr>
            <a:r>
              <a:rPr lang="ja-JP" altLang="en-US" sz="2400" dirty="0" smtClean="0"/>
              <a:t>概況調査</a:t>
            </a:r>
          </a:p>
          <a:p>
            <a:pPr lvl="1" eaLnBrk="1" hangingPunct="1">
              <a:lnSpc>
                <a:spcPct val="80000"/>
              </a:lnSpc>
            </a:pPr>
            <a:r>
              <a:rPr lang="ja-JP" altLang="en-US" sz="2400" dirty="0" smtClean="0"/>
              <a:t>現在受けているサービスの状況（療養に関する意見を付する際に活用される場合がある）</a:t>
            </a:r>
          </a:p>
          <a:p>
            <a:pPr lvl="1" eaLnBrk="1" hangingPunct="1">
              <a:lnSpc>
                <a:spcPct val="80000"/>
              </a:lnSpc>
            </a:pPr>
            <a:r>
              <a:rPr lang="ja-JP" altLang="en-US" sz="2400" dirty="0" smtClean="0"/>
              <a:t>家族状況、居住環境、日常的に使用する機器、器械の有無等について特記すべき事項。（介護の手間など特記事項の内容を理解する際に活用される場合がある）</a:t>
            </a:r>
          </a:p>
          <a:p>
            <a:pPr lvl="1" eaLnBrk="1" hangingPunct="1">
              <a:lnSpc>
                <a:spcPct val="80000"/>
              </a:lnSpc>
            </a:pPr>
            <a:endParaRPr lang="ja-JP" altLang="en-US" sz="2400" dirty="0" smtClean="0"/>
          </a:p>
          <a:p>
            <a:pPr eaLnBrk="1" hangingPunct="1">
              <a:lnSpc>
                <a:spcPct val="80000"/>
              </a:lnSpc>
            </a:pPr>
            <a:r>
              <a:rPr lang="ja-JP" altLang="en-US" sz="2400" dirty="0" smtClean="0"/>
              <a:t>基本調査（</a:t>
            </a:r>
            <a:r>
              <a:rPr lang="en-US" altLang="ja-JP" sz="2400" dirty="0" smtClean="0"/>
              <a:t>74</a:t>
            </a:r>
            <a:r>
              <a:rPr lang="ja-JP" altLang="en-US" sz="2400" dirty="0" smtClean="0"/>
              <a:t>項目）	</a:t>
            </a:r>
          </a:p>
          <a:p>
            <a:pPr lvl="1" eaLnBrk="1" hangingPunct="1">
              <a:lnSpc>
                <a:spcPct val="80000"/>
              </a:lnSpc>
            </a:pPr>
            <a:r>
              <a:rPr lang="ja-JP" altLang="en-US" sz="2400" dirty="0" smtClean="0"/>
              <a:t>調査項目をもとに中間評価項目得点を算出</a:t>
            </a:r>
          </a:p>
          <a:p>
            <a:pPr lvl="1" eaLnBrk="1" hangingPunct="1">
              <a:lnSpc>
                <a:spcPct val="80000"/>
              </a:lnSpc>
            </a:pPr>
            <a:r>
              <a:rPr lang="ja-JP" altLang="en-US" sz="2400" dirty="0" smtClean="0"/>
              <a:t>調査項目の選択及び中間評価項目得点より、一次判定ソフト（樹形モデル）によって要介護等基準時間を算出</a:t>
            </a:r>
          </a:p>
          <a:p>
            <a:pPr lvl="1" eaLnBrk="1" hangingPunct="1">
              <a:lnSpc>
                <a:spcPct val="80000"/>
              </a:lnSpc>
            </a:pPr>
            <a:endParaRPr lang="ja-JP" altLang="en-US" sz="2400" dirty="0" smtClean="0"/>
          </a:p>
          <a:p>
            <a:pPr eaLnBrk="1" hangingPunct="1">
              <a:lnSpc>
                <a:spcPct val="80000"/>
              </a:lnSpc>
            </a:pPr>
            <a:r>
              <a:rPr lang="ja-JP" altLang="en-US" sz="2400" dirty="0" smtClean="0"/>
              <a:t>特記事項</a:t>
            </a:r>
          </a:p>
          <a:p>
            <a:pPr lvl="1" eaLnBrk="1" hangingPunct="1">
              <a:lnSpc>
                <a:spcPct val="80000"/>
              </a:lnSpc>
            </a:pPr>
            <a:r>
              <a:rPr lang="ja-JP" altLang="en-US" sz="2400" dirty="0" smtClean="0"/>
              <a:t>対象者の状況を正確に把握するための情報。主に基本調査では把握できない対象者の具体的、固有な状況などを審査会に伝達する役割。</a:t>
            </a:r>
          </a:p>
        </p:txBody>
      </p:sp>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認定調査を構成する３つの調査票の役割</a:t>
            </a:r>
          </a:p>
        </p:txBody>
      </p:sp>
    </p:spTree>
    <p:extLst>
      <p:ext uri="{BB962C8B-B14F-4D97-AF65-F5344CB8AC3E}">
        <p14:creationId xmlns:p14="http://schemas.microsoft.com/office/powerpoint/2010/main" val="2879544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8"/>
          <p:cNvSpPr>
            <a:spLocks noChangeArrowheads="1"/>
          </p:cNvSpPr>
          <p:nvPr/>
        </p:nvSpPr>
        <p:spPr bwMode="auto">
          <a:xfrm>
            <a:off x="106363" y="5113338"/>
            <a:ext cx="6570662" cy="1295400"/>
          </a:xfrm>
          <a:prstGeom prst="roundRect">
            <a:avLst>
              <a:gd name="adj" fmla="val 16667"/>
            </a:avLst>
          </a:prstGeom>
          <a:solidFill>
            <a:srgbClr val="CCFFCC">
              <a:alpha val="23529"/>
            </a:srgbClr>
          </a:solidFill>
          <a:ln w="9525">
            <a:noFill/>
            <a:round/>
            <a:headEnd/>
            <a:tailEnd/>
          </a:ln>
        </p:spPr>
        <p:txBody>
          <a:bodyPr wrap="none" anchor="ctr"/>
          <a:lstStyle/>
          <a:p>
            <a:endParaRPr lang="ja-JP" altLang="en-US"/>
          </a:p>
        </p:txBody>
      </p:sp>
      <p:sp>
        <p:nvSpPr>
          <p:cNvPr id="66563" name="AutoShape 57"/>
          <p:cNvSpPr>
            <a:spLocks noChangeArrowheads="1"/>
          </p:cNvSpPr>
          <p:nvPr/>
        </p:nvSpPr>
        <p:spPr bwMode="auto">
          <a:xfrm rot="-3791246">
            <a:off x="1166812" y="2354263"/>
            <a:ext cx="2016125" cy="2292350"/>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4" name="AutoShape 56"/>
          <p:cNvSpPr>
            <a:spLocks noChangeArrowheads="1"/>
          </p:cNvSpPr>
          <p:nvPr/>
        </p:nvSpPr>
        <p:spPr bwMode="auto">
          <a:xfrm rot="3600000">
            <a:off x="699294" y="2426494"/>
            <a:ext cx="2016125" cy="2293937"/>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5" name="AutoShape 55"/>
          <p:cNvSpPr>
            <a:spLocks noChangeArrowheads="1"/>
          </p:cNvSpPr>
          <p:nvPr/>
        </p:nvSpPr>
        <p:spPr bwMode="auto">
          <a:xfrm rot="10800000">
            <a:off x="795338" y="1989138"/>
            <a:ext cx="2182812" cy="2117725"/>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6" name="Oval 54"/>
          <p:cNvSpPr>
            <a:spLocks noChangeArrowheads="1"/>
          </p:cNvSpPr>
          <p:nvPr/>
        </p:nvSpPr>
        <p:spPr bwMode="auto">
          <a:xfrm>
            <a:off x="53975" y="1989138"/>
            <a:ext cx="1792288" cy="1655762"/>
          </a:xfrm>
          <a:prstGeom prst="ellipse">
            <a:avLst/>
          </a:prstGeom>
          <a:solidFill>
            <a:srgbClr val="CCECFF"/>
          </a:solidFill>
          <a:ln w="9525">
            <a:noFill/>
            <a:round/>
            <a:headEnd/>
            <a:tailEnd/>
          </a:ln>
        </p:spPr>
        <p:txBody>
          <a:bodyPr wrap="none" anchor="ctr"/>
          <a:lstStyle/>
          <a:p>
            <a:endParaRPr lang="ja-JP" altLang="en-US"/>
          </a:p>
        </p:txBody>
      </p:sp>
      <p:sp>
        <p:nvSpPr>
          <p:cNvPr id="66567" name="Oval 53"/>
          <p:cNvSpPr>
            <a:spLocks noChangeArrowheads="1"/>
          </p:cNvSpPr>
          <p:nvPr/>
        </p:nvSpPr>
        <p:spPr bwMode="auto">
          <a:xfrm>
            <a:off x="1963738" y="1989138"/>
            <a:ext cx="1792287" cy="1655762"/>
          </a:xfrm>
          <a:prstGeom prst="ellipse">
            <a:avLst/>
          </a:prstGeom>
          <a:solidFill>
            <a:srgbClr val="CCECFF"/>
          </a:solidFill>
          <a:ln w="9525">
            <a:noFill/>
            <a:round/>
            <a:headEnd/>
            <a:tailEnd/>
          </a:ln>
        </p:spPr>
        <p:txBody>
          <a:bodyPr wrap="none" anchor="ctr"/>
          <a:lstStyle/>
          <a:p>
            <a:endParaRPr lang="ja-JP" altLang="en-US"/>
          </a:p>
        </p:txBody>
      </p:sp>
      <p:sp>
        <p:nvSpPr>
          <p:cNvPr id="66568" name="Oval 52"/>
          <p:cNvSpPr>
            <a:spLocks noChangeArrowheads="1"/>
          </p:cNvSpPr>
          <p:nvPr/>
        </p:nvSpPr>
        <p:spPr bwMode="auto">
          <a:xfrm>
            <a:off x="1050925" y="3717925"/>
            <a:ext cx="1793875" cy="1655763"/>
          </a:xfrm>
          <a:prstGeom prst="ellipse">
            <a:avLst/>
          </a:prstGeom>
          <a:solidFill>
            <a:srgbClr val="CCECFF"/>
          </a:solidFill>
          <a:ln w="9525">
            <a:noFill/>
            <a:round/>
            <a:headEnd/>
            <a:tailEnd/>
          </a:ln>
        </p:spPr>
        <p:txBody>
          <a:bodyPr wrap="none" anchor="ctr"/>
          <a:lstStyle/>
          <a:p>
            <a:endParaRPr lang="ja-JP" altLang="en-US"/>
          </a:p>
        </p:txBody>
      </p:sp>
      <p:sp>
        <p:nvSpPr>
          <p:cNvPr id="25609" name="AutoShape 4"/>
          <p:cNvSpPr>
            <a:spLocks noChangeArrowheads="1"/>
          </p:cNvSpPr>
          <p:nvPr/>
        </p:nvSpPr>
        <p:spPr bwMode="auto">
          <a:xfrm>
            <a:off x="3563938" y="3694563"/>
            <a:ext cx="2105025" cy="504825"/>
          </a:xfrm>
          <a:prstGeom prst="rightArrow">
            <a:avLst>
              <a:gd name="adj1" fmla="val 49917"/>
              <a:gd name="adj2" fmla="val 97435"/>
            </a:avLst>
          </a:prstGeom>
          <a:solidFill>
            <a:schemeClr val="bg1">
              <a:lumMod val="65000"/>
            </a:schemeClr>
          </a:solidFill>
          <a:ln w="9525">
            <a:noFill/>
            <a:miter lim="800000"/>
            <a:headEnd/>
            <a:tailEnd/>
          </a:ln>
        </p:spPr>
        <p:txBody>
          <a:bodyPr wrap="none" anchor="ctr"/>
          <a:lstStyle/>
          <a:p>
            <a:pPr>
              <a:defRPr/>
            </a:pPr>
            <a:endParaRPr lang="ja-JP" altLang="en-US"/>
          </a:p>
        </p:txBody>
      </p:sp>
      <p:sp>
        <p:nvSpPr>
          <p:cNvPr id="139" name="Text Box 5"/>
          <p:cNvSpPr txBox="1">
            <a:spLocks noChangeArrowheads="1"/>
          </p:cNvSpPr>
          <p:nvPr/>
        </p:nvSpPr>
        <p:spPr bwMode="auto">
          <a:xfrm>
            <a:off x="4030663" y="4068763"/>
            <a:ext cx="1169987" cy="584200"/>
          </a:xfrm>
          <a:prstGeom prst="rect">
            <a:avLst/>
          </a:prstGeom>
          <a:solidFill>
            <a:schemeClr val="bg1"/>
          </a:solidFill>
          <a:ln w="9525">
            <a:noFill/>
            <a:miter lim="800000"/>
            <a:headEnd/>
            <a:tailEnd/>
          </a:ln>
        </p:spPr>
        <p:txBody>
          <a:bodyPr>
            <a:spAutoFit/>
          </a:bodyPr>
          <a:lstStyle/>
          <a:p>
            <a:pPr algn="ctr">
              <a:spcBef>
                <a:spcPct val="50000"/>
              </a:spcBef>
              <a:defRPr/>
            </a:pPr>
            <a:r>
              <a:rPr lang="ja-JP" altLang="en-US" b="1" dirty="0">
                <a:effectLst>
                  <a:outerShdw blurRad="38100" dist="38100" dir="2700000" algn="tl">
                    <a:srgbClr val="C0C0C0"/>
                  </a:outerShdw>
                </a:effectLst>
                <a:ea typeface="ＭＳ Ｐゴシック" pitchFamily="50" charset="-128"/>
              </a:rPr>
              <a:t>一次判定</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ソフト</a:t>
            </a:r>
          </a:p>
        </p:txBody>
      </p:sp>
      <p:sp>
        <p:nvSpPr>
          <p:cNvPr id="140" name="AutoShape 6"/>
          <p:cNvSpPr>
            <a:spLocks noChangeArrowheads="1"/>
          </p:cNvSpPr>
          <p:nvPr/>
        </p:nvSpPr>
        <p:spPr bwMode="auto">
          <a:xfrm>
            <a:off x="8037513" y="3208338"/>
            <a:ext cx="1071562" cy="863600"/>
          </a:xfrm>
          <a:prstGeom prst="roundRect">
            <a:avLst>
              <a:gd name="adj" fmla="val 22060"/>
            </a:avLst>
          </a:prstGeom>
          <a:noFill/>
          <a:ln w="28575" cap="sq" cmpd="sng">
            <a:solidFill>
              <a:srgbClr val="C00000"/>
            </a:solidFill>
            <a:round/>
            <a:headEnd/>
            <a:tailEnd/>
          </a:ln>
        </p:spPr>
        <p:txBody>
          <a:bodyPr wrap="none" anchor="ctr"/>
          <a:lstStyle/>
          <a:p>
            <a:pPr algn="ctr">
              <a:defRPr/>
            </a:pPr>
            <a:r>
              <a:rPr lang="ja-JP" altLang="en-US" b="1" dirty="0">
                <a:effectLst>
                  <a:outerShdw blurRad="38100" dist="38100" dir="2700000" algn="tl">
                    <a:srgbClr val="C0C0C0"/>
                  </a:outerShdw>
                </a:effectLst>
                <a:ea typeface="ＭＳ Ｐゴシック" pitchFamily="50" charset="-128"/>
              </a:rPr>
              <a:t>要介護</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認定等</a:t>
            </a:r>
          </a:p>
          <a:p>
            <a:pPr algn="ctr">
              <a:defRPr/>
            </a:pPr>
            <a:r>
              <a:rPr lang="ja-JP" altLang="en-US" b="1" dirty="0">
                <a:effectLst>
                  <a:outerShdw blurRad="38100" dist="38100" dir="2700000" algn="tl">
                    <a:srgbClr val="C0C0C0"/>
                  </a:outerShdw>
                </a:effectLst>
                <a:ea typeface="ＭＳ Ｐゴシック" pitchFamily="50" charset="-128"/>
              </a:rPr>
              <a:t>基準時間</a:t>
            </a:r>
          </a:p>
        </p:txBody>
      </p:sp>
      <p:sp>
        <p:nvSpPr>
          <p:cNvPr id="25612" name="AutoShape 7"/>
          <p:cNvSpPr>
            <a:spLocks noChangeArrowheads="1"/>
          </p:cNvSpPr>
          <p:nvPr/>
        </p:nvSpPr>
        <p:spPr bwMode="auto">
          <a:xfrm rot="2812912">
            <a:off x="7265449" y="3778973"/>
            <a:ext cx="468313" cy="2526488"/>
          </a:xfrm>
          <a:prstGeom prst="downArrow">
            <a:avLst>
              <a:gd name="adj1" fmla="val 50000"/>
              <a:gd name="adj2" fmla="val 74877"/>
            </a:avLst>
          </a:prstGeom>
          <a:solidFill>
            <a:schemeClr val="bg1">
              <a:lumMod val="65000"/>
            </a:schemeClr>
          </a:solidFill>
          <a:ln w="9525">
            <a:noFill/>
            <a:miter lim="800000"/>
            <a:headEnd/>
            <a:tailEnd/>
          </a:ln>
        </p:spPr>
        <p:txBody>
          <a:bodyPr vert="eaVert" wrap="none" anchor="ctr"/>
          <a:lstStyle/>
          <a:p>
            <a:pPr>
              <a:defRPr/>
            </a:pPr>
            <a:endParaRPr lang="ja-JP" altLang="en-US"/>
          </a:p>
        </p:txBody>
      </p:sp>
      <p:sp>
        <p:nvSpPr>
          <p:cNvPr id="66573" name="AutoShape 8"/>
          <p:cNvSpPr>
            <a:spLocks noChangeArrowheads="1"/>
          </p:cNvSpPr>
          <p:nvPr/>
        </p:nvSpPr>
        <p:spPr bwMode="auto">
          <a:xfrm>
            <a:off x="5865813" y="21336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食事の介助時間</a:t>
            </a:r>
          </a:p>
        </p:txBody>
      </p:sp>
      <p:sp>
        <p:nvSpPr>
          <p:cNvPr id="66574" name="AutoShape 9"/>
          <p:cNvSpPr>
            <a:spLocks noChangeArrowheads="1"/>
          </p:cNvSpPr>
          <p:nvPr/>
        </p:nvSpPr>
        <p:spPr bwMode="auto">
          <a:xfrm>
            <a:off x="5865813" y="24939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移動の介助時間</a:t>
            </a:r>
          </a:p>
        </p:txBody>
      </p:sp>
      <p:sp>
        <p:nvSpPr>
          <p:cNvPr id="66575" name="AutoShape 10"/>
          <p:cNvSpPr>
            <a:spLocks noChangeArrowheads="1"/>
          </p:cNvSpPr>
          <p:nvPr/>
        </p:nvSpPr>
        <p:spPr bwMode="auto">
          <a:xfrm>
            <a:off x="5865813" y="28543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排泄の介助時間</a:t>
            </a:r>
          </a:p>
        </p:txBody>
      </p:sp>
      <p:sp>
        <p:nvSpPr>
          <p:cNvPr id="66576" name="AutoShape 11"/>
          <p:cNvSpPr>
            <a:spLocks noChangeArrowheads="1"/>
          </p:cNvSpPr>
          <p:nvPr/>
        </p:nvSpPr>
        <p:spPr bwMode="auto">
          <a:xfrm>
            <a:off x="5865813" y="32131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清潔保持の介助時間</a:t>
            </a:r>
          </a:p>
        </p:txBody>
      </p:sp>
      <p:sp>
        <p:nvSpPr>
          <p:cNvPr id="66577" name="AutoShape 12"/>
          <p:cNvSpPr>
            <a:spLocks noChangeArrowheads="1"/>
          </p:cNvSpPr>
          <p:nvPr/>
        </p:nvSpPr>
        <p:spPr bwMode="auto">
          <a:xfrm>
            <a:off x="5865813" y="35734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間接の介助時間</a:t>
            </a:r>
          </a:p>
        </p:txBody>
      </p:sp>
      <p:sp>
        <p:nvSpPr>
          <p:cNvPr id="66578" name="AutoShape 13"/>
          <p:cNvSpPr>
            <a:spLocks noChangeArrowheads="1"/>
          </p:cNvSpPr>
          <p:nvPr/>
        </p:nvSpPr>
        <p:spPr bwMode="auto">
          <a:xfrm>
            <a:off x="5865813" y="39338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en-US" altLang="ja-JP" sz="1400"/>
              <a:t>BPSD</a:t>
            </a:r>
            <a:r>
              <a:rPr lang="ja-JP" altLang="en-US" sz="1400"/>
              <a:t>の介助時間</a:t>
            </a:r>
          </a:p>
        </p:txBody>
      </p:sp>
      <p:sp>
        <p:nvSpPr>
          <p:cNvPr id="66579" name="AutoShape 14"/>
          <p:cNvSpPr>
            <a:spLocks noChangeArrowheads="1"/>
          </p:cNvSpPr>
          <p:nvPr/>
        </p:nvSpPr>
        <p:spPr bwMode="auto">
          <a:xfrm>
            <a:off x="5865813" y="429418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機能訓練の介助時間</a:t>
            </a:r>
          </a:p>
        </p:txBody>
      </p:sp>
      <p:sp>
        <p:nvSpPr>
          <p:cNvPr id="66580" name="AutoShape 15"/>
          <p:cNvSpPr>
            <a:spLocks/>
          </p:cNvSpPr>
          <p:nvPr/>
        </p:nvSpPr>
        <p:spPr bwMode="auto">
          <a:xfrm>
            <a:off x="7885113" y="2133600"/>
            <a:ext cx="103187" cy="2867025"/>
          </a:xfrm>
          <a:prstGeom prst="rightBrace">
            <a:avLst>
              <a:gd name="adj1" fmla="val 141111"/>
              <a:gd name="adj2" fmla="val 52657"/>
            </a:avLst>
          </a:prstGeom>
          <a:noFill/>
          <a:ln w="12700" cap="sq">
            <a:solidFill>
              <a:schemeClr val="tx1"/>
            </a:solidFill>
            <a:round/>
            <a:headEnd/>
            <a:tailEnd/>
          </a:ln>
        </p:spPr>
        <p:txBody>
          <a:bodyPr wrap="none" anchor="ctr"/>
          <a:lstStyle/>
          <a:p>
            <a:endParaRPr lang="ja-JP" altLang="en-US"/>
          </a:p>
        </p:txBody>
      </p:sp>
      <p:sp>
        <p:nvSpPr>
          <p:cNvPr id="25621" name="Text Box 16"/>
          <p:cNvSpPr txBox="1">
            <a:spLocks noChangeArrowheads="1"/>
          </p:cNvSpPr>
          <p:nvPr/>
        </p:nvSpPr>
        <p:spPr bwMode="auto">
          <a:xfrm>
            <a:off x="6097138" y="1032862"/>
            <a:ext cx="3034802" cy="646331"/>
          </a:xfrm>
          <a:prstGeom prst="rect">
            <a:avLst/>
          </a:prstGeom>
          <a:solidFill>
            <a:srgbClr val="FFCC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③樹形図により、</a:t>
            </a:r>
            <a:r>
              <a:rPr lang="en-US" altLang="ja-JP" dirty="0"/>
              <a:t>8</a:t>
            </a:r>
            <a:r>
              <a:rPr lang="ja-JP" altLang="en-US" dirty="0" err="1"/>
              <a:t>つの</a:t>
            </a:r>
            <a:r>
              <a:rPr lang="ja-JP" altLang="en-US" dirty="0"/>
              <a:t>生活場面毎の介助時間を推計</a:t>
            </a:r>
          </a:p>
        </p:txBody>
      </p:sp>
      <p:sp>
        <p:nvSpPr>
          <p:cNvPr id="25622" name="Oval 17"/>
          <p:cNvSpPr>
            <a:spLocks noChangeArrowheads="1"/>
          </p:cNvSpPr>
          <p:nvPr/>
        </p:nvSpPr>
        <p:spPr bwMode="auto">
          <a:xfrm>
            <a:off x="247650" y="2132013"/>
            <a:ext cx="148272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能力</a:t>
            </a:r>
            <a:br>
              <a:rPr lang="ja-JP" altLang="en-US"/>
            </a:br>
            <a:r>
              <a:rPr lang="ja-JP" altLang="en-US"/>
              <a:t>（身体能力）</a:t>
            </a:r>
          </a:p>
          <a:p>
            <a:pPr algn="ctr">
              <a:defRPr/>
            </a:pPr>
            <a:r>
              <a:rPr lang="ja-JP" altLang="en-US"/>
              <a:t>（認知能力）</a:t>
            </a:r>
          </a:p>
        </p:txBody>
      </p:sp>
      <p:sp>
        <p:nvSpPr>
          <p:cNvPr id="25623" name="Oval 18"/>
          <p:cNvSpPr>
            <a:spLocks noChangeArrowheads="1"/>
          </p:cNvSpPr>
          <p:nvPr/>
        </p:nvSpPr>
        <p:spPr bwMode="auto">
          <a:xfrm>
            <a:off x="1185863" y="3789363"/>
            <a:ext cx="1481137"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smtClean="0"/>
              <a:t>障害や現象の</a:t>
            </a:r>
          </a:p>
          <a:p>
            <a:pPr algn="ctr">
              <a:defRPr/>
            </a:pPr>
            <a:r>
              <a:rPr lang="ja-JP" altLang="en-US" dirty="0" smtClean="0"/>
              <a:t>有無</a:t>
            </a:r>
            <a:endParaRPr lang="ja-JP" altLang="en-US" dirty="0"/>
          </a:p>
        </p:txBody>
      </p:sp>
      <p:sp>
        <p:nvSpPr>
          <p:cNvPr id="25624" name="Oval 19"/>
          <p:cNvSpPr>
            <a:spLocks noChangeArrowheads="1"/>
          </p:cNvSpPr>
          <p:nvPr/>
        </p:nvSpPr>
        <p:spPr bwMode="auto">
          <a:xfrm>
            <a:off x="2120900" y="2132013"/>
            <a:ext cx="1481138"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介助の方法</a:t>
            </a:r>
          </a:p>
        </p:txBody>
      </p:sp>
      <p:sp>
        <p:nvSpPr>
          <p:cNvPr id="66585" name="AutoShape 26"/>
          <p:cNvSpPr>
            <a:spLocks noChangeArrowheads="1"/>
          </p:cNvSpPr>
          <p:nvPr/>
        </p:nvSpPr>
        <p:spPr bwMode="auto">
          <a:xfrm>
            <a:off x="1419225" y="3429000"/>
            <a:ext cx="1090613" cy="287338"/>
          </a:xfrm>
          <a:prstGeom prst="roundRect">
            <a:avLst>
              <a:gd name="adj" fmla="val 50000"/>
            </a:avLst>
          </a:prstGeom>
          <a:solidFill>
            <a:srgbClr val="000099"/>
          </a:solidFill>
          <a:ln w="12700" cap="sq">
            <a:solidFill>
              <a:srgbClr val="000099"/>
            </a:solidFill>
            <a:round/>
            <a:headEnd/>
            <a:tailEnd/>
          </a:ln>
        </p:spPr>
        <p:txBody>
          <a:bodyPr wrap="none" anchor="ctr"/>
          <a:lstStyle/>
          <a:p>
            <a:pPr algn="ctr"/>
            <a:r>
              <a:rPr lang="en-US" altLang="ja-JP">
                <a:solidFill>
                  <a:schemeClr val="bg1"/>
                </a:solidFill>
              </a:rPr>
              <a:t>74</a:t>
            </a:r>
            <a:r>
              <a:rPr lang="ja-JP" altLang="en-US">
                <a:solidFill>
                  <a:schemeClr val="bg1"/>
                </a:solidFill>
              </a:rPr>
              <a:t>項目</a:t>
            </a:r>
          </a:p>
        </p:txBody>
      </p:sp>
      <p:sp>
        <p:nvSpPr>
          <p:cNvPr id="66586" name="Rectangle 27"/>
          <p:cNvSpPr>
            <a:spLocks noChangeArrowheads="1"/>
          </p:cNvSpPr>
          <p:nvPr/>
        </p:nvSpPr>
        <p:spPr bwMode="auto">
          <a:xfrm>
            <a:off x="3851275" y="2184400"/>
            <a:ext cx="1716088" cy="287338"/>
          </a:xfrm>
          <a:prstGeom prst="rect">
            <a:avLst/>
          </a:prstGeom>
          <a:solidFill>
            <a:srgbClr val="FFF7E1"/>
          </a:solidFill>
          <a:ln w="9525">
            <a:noFill/>
            <a:miter lim="800000"/>
            <a:headEnd/>
            <a:tailEnd/>
          </a:ln>
        </p:spPr>
        <p:txBody>
          <a:bodyPr wrap="none" anchor="ctr"/>
          <a:lstStyle/>
          <a:p>
            <a:pPr algn="ctr"/>
            <a:r>
              <a:rPr lang="ja-JP" altLang="en-US" sz="1400"/>
              <a:t>身体機能・起居動作</a:t>
            </a:r>
          </a:p>
        </p:txBody>
      </p:sp>
      <p:sp>
        <p:nvSpPr>
          <p:cNvPr id="66587" name="Rectangle 28"/>
          <p:cNvSpPr>
            <a:spLocks noChangeArrowheads="1"/>
          </p:cNvSpPr>
          <p:nvPr/>
        </p:nvSpPr>
        <p:spPr bwMode="auto">
          <a:xfrm>
            <a:off x="3851275" y="2471738"/>
            <a:ext cx="1716088" cy="287337"/>
          </a:xfrm>
          <a:prstGeom prst="rect">
            <a:avLst/>
          </a:prstGeom>
          <a:solidFill>
            <a:srgbClr val="FFF7E1"/>
          </a:solidFill>
          <a:ln w="9525">
            <a:noFill/>
            <a:miter lim="800000"/>
            <a:headEnd/>
            <a:tailEnd/>
          </a:ln>
        </p:spPr>
        <p:txBody>
          <a:bodyPr wrap="none" anchor="ctr"/>
          <a:lstStyle/>
          <a:p>
            <a:pPr algn="ctr"/>
            <a:r>
              <a:rPr lang="ja-JP" altLang="en-US" sz="1400"/>
              <a:t>生活機能</a:t>
            </a:r>
          </a:p>
        </p:txBody>
      </p:sp>
      <p:sp>
        <p:nvSpPr>
          <p:cNvPr id="66588" name="Rectangle 29"/>
          <p:cNvSpPr>
            <a:spLocks noChangeArrowheads="1"/>
          </p:cNvSpPr>
          <p:nvPr/>
        </p:nvSpPr>
        <p:spPr bwMode="auto">
          <a:xfrm>
            <a:off x="3851275" y="2759075"/>
            <a:ext cx="1716088" cy="287338"/>
          </a:xfrm>
          <a:prstGeom prst="rect">
            <a:avLst/>
          </a:prstGeom>
          <a:solidFill>
            <a:srgbClr val="FFF7E1"/>
          </a:solidFill>
          <a:ln w="9525">
            <a:noFill/>
            <a:miter lim="800000"/>
            <a:headEnd/>
            <a:tailEnd/>
          </a:ln>
        </p:spPr>
        <p:txBody>
          <a:bodyPr wrap="none" anchor="ctr"/>
          <a:lstStyle/>
          <a:p>
            <a:pPr algn="ctr"/>
            <a:r>
              <a:rPr lang="ja-JP" altLang="en-US" sz="1400"/>
              <a:t>認知機能</a:t>
            </a:r>
          </a:p>
        </p:txBody>
      </p:sp>
      <p:sp>
        <p:nvSpPr>
          <p:cNvPr id="66589" name="Rectangle 30"/>
          <p:cNvSpPr>
            <a:spLocks noChangeArrowheads="1"/>
          </p:cNvSpPr>
          <p:nvPr/>
        </p:nvSpPr>
        <p:spPr bwMode="auto">
          <a:xfrm>
            <a:off x="3851275" y="3048000"/>
            <a:ext cx="1716088" cy="287338"/>
          </a:xfrm>
          <a:prstGeom prst="rect">
            <a:avLst/>
          </a:prstGeom>
          <a:solidFill>
            <a:srgbClr val="FFF7E1"/>
          </a:solidFill>
          <a:ln w="9525">
            <a:noFill/>
            <a:miter lim="800000"/>
            <a:headEnd/>
            <a:tailEnd/>
          </a:ln>
        </p:spPr>
        <p:txBody>
          <a:bodyPr wrap="none" anchor="ctr"/>
          <a:lstStyle/>
          <a:p>
            <a:pPr algn="ctr"/>
            <a:r>
              <a:rPr lang="en-US" altLang="ja-JP" sz="1400"/>
              <a:t>BPSD</a:t>
            </a:r>
            <a:r>
              <a:rPr lang="ja-JP" altLang="en-US" sz="1400"/>
              <a:t>関連</a:t>
            </a:r>
          </a:p>
        </p:txBody>
      </p:sp>
      <p:sp>
        <p:nvSpPr>
          <p:cNvPr id="66590" name="Rectangle 31"/>
          <p:cNvSpPr>
            <a:spLocks noChangeArrowheads="1"/>
          </p:cNvSpPr>
          <p:nvPr/>
        </p:nvSpPr>
        <p:spPr bwMode="auto">
          <a:xfrm>
            <a:off x="3851275" y="3336925"/>
            <a:ext cx="1716088" cy="287338"/>
          </a:xfrm>
          <a:prstGeom prst="rect">
            <a:avLst/>
          </a:prstGeom>
          <a:solidFill>
            <a:srgbClr val="FFF7E1"/>
          </a:solidFill>
          <a:ln w="9525">
            <a:noFill/>
            <a:miter lim="800000"/>
            <a:headEnd/>
            <a:tailEnd/>
          </a:ln>
        </p:spPr>
        <p:txBody>
          <a:bodyPr wrap="none" anchor="ctr"/>
          <a:lstStyle/>
          <a:p>
            <a:pPr algn="ctr"/>
            <a:r>
              <a:rPr lang="ja-JP" altLang="en-US" sz="1400"/>
              <a:t>社会生活への適応</a:t>
            </a:r>
          </a:p>
        </p:txBody>
      </p:sp>
      <p:sp>
        <p:nvSpPr>
          <p:cNvPr id="66591" name="AutoShape 32"/>
          <p:cNvSpPr>
            <a:spLocks/>
          </p:cNvSpPr>
          <p:nvPr/>
        </p:nvSpPr>
        <p:spPr bwMode="auto">
          <a:xfrm flipH="1">
            <a:off x="5715000" y="2133600"/>
            <a:ext cx="146050" cy="2867025"/>
          </a:xfrm>
          <a:prstGeom prst="rightBrace">
            <a:avLst>
              <a:gd name="adj1" fmla="val 141321"/>
              <a:gd name="adj2" fmla="val 57194"/>
            </a:avLst>
          </a:prstGeom>
          <a:noFill/>
          <a:ln w="12700" cap="sq">
            <a:solidFill>
              <a:schemeClr val="tx1"/>
            </a:solidFill>
            <a:round/>
            <a:headEnd/>
            <a:tailEnd/>
          </a:ln>
        </p:spPr>
        <p:txBody>
          <a:bodyPr wrap="none" anchor="ctr"/>
          <a:lstStyle/>
          <a:p>
            <a:endParaRPr lang="ja-JP" altLang="en-US"/>
          </a:p>
        </p:txBody>
      </p:sp>
      <p:pic>
        <p:nvPicPr>
          <p:cNvPr id="66592" name="Picture 51"/>
          <p:cNvPicPr>
            <a:picLocks noChangeAspect="1" noChangeArrowheads="1"/>
          </p:cNvPicPr>
          <p:nvPr/>
        </p:nvPicPr>
        <p:blipFill>
          <a:blip r:embed="rId3" cstate="print"/>
          <a:srcRect/>
          <a:stretch>
            <a:fillRect/>
          </a:stretch>
        </p:blipFill>
        <p:spPr bwMode="auto">
          <a:xfrm>
            <a:off x="34925" y="5233988"/>
            <a:ext cx="6611938" cy="847725"/>
          </a:xfrm>
          <a:prstGeom prst="rect">
            <a:avLst/>
          </a:prstGeom>
          <a:noFill/>
          <a:ln w="9525">
            <a:noFill/>
            <a:miter lim="800000"/>
            <a:headEnd/>
            <a:tailEnd/>
          </a:ln>
        </p:spPr>
      </p:pic>
      <p:sp>
        <p:nvSpPr>
          <p:cNvPr id="66593" name="Text Box 59"/>
          <p:cNvSpPr txBox="1">
            <a:spLocks noChangeArrowheads="1"/>
          </p:cNvSpPr>
          <p:nvPr/>
        </p:nvSpPr>
        <p:spPr bwMode="auto">
          <a:xfrm>
            <a:off x="2914650" y="6115050"/>
            <a:ext cx="1247775" cy="338138"/>
          </a:xfrm>
          <a:prstGeom prst="rect">
            <a:avLst/>
          </a:prstGeom>
          <a:noFill/>
          <a:ln w="9525">
            <a:noFill/>
            <a:miter lim="800000"/>
            <a:headEnd/>
            <a:tailEnd/>
          </a:ln>
        </p:spPr>
        <p:txBody>
          <a:bodyPr>
            <a:spAutoFit/>
          </a:bodyPr>
          <a:lstStyle/>
          <a:p>
            <a:pPr algn="ctr">
              <a:spcBef>
                <a:spcPct val="50000"/>
              </a:spcBef>
            </a:pPr>
            <a:r>
              <a:rPr lang="ja-JP" altLang="en-US">
                <a:solidFill>
                  <a:srgbClr val="006600"/>
                </a:solidFill>
                <a:ea typeface="HG創英角ｺﾞｼｯｸUB" pitchFamily="49" charset="-128"/>
              </a:rPr>
              <a:t>要介護度</a:t>
            </a:r>
          </a:p>
        </p:txBody>
      </p:sp>
      <p:sp>
        <p:nvSpPr>
          <p:cNvPr id="66594" name="AutoShape 14"/>
          <p:cNvSpPr>
            <a:spLocks noChangeArrowheads="1"/>
          </p:cNvSpPr>
          <p:nvPr/>
        </p:nvSpPr>
        <p:spPr bwMode="auto">
          <a:xfrm>
            <a:off x="5865813" y="464343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医療関連の介助時間</a:t>
            </a:r>
          </a:p>
        </p:txBody>
      </p:sp>
      <p:sp>
        <p:nvSpPr>
          <p:cNvPr id="66595" name="正方形/長方形 166"/>
          <p:cNvSpPr>
            <a:spLocks noChangeArrowheads="1"/>
          </p:cNvSpPr>
          <p:nvPr/>
        </p:nvSpPr>
        <p:spPr bwMode="auto">
          <a:xfrm>
            <a:off x="539750" y="6453188"/>
            <a:ext cx="5903913" cy="307975"/>
          </a:xfrm>
          <a:prstGeom prst="rect">
            <a:avLst/>
          </a:prstGeom>
          <a:noFill/>
          <a:ln w="9525">
            <a:noFill/>
            <a:miter lim="800000"/>
            <a:headEnd/>
            <a:tailEnd/>
          </a:ln>
        </p:spPr>
        <p:txBody>
          <a:bodyPr>
            <a:spAutoFit/>
          </a:bodyPr>
          <a:lstStyle/>
          <a:p>
            <a:pPr marL="342900" indent="-342900" eaLnBrk="0" hangingPunct="0">
              <a:spcBef>
                <a:spcPct val="20000"/>
              </a:spcBef>
            </a:pPr>
            <a:r>
              <a:rPr lang="ja-JP" altLang="en-US" sz="1400"/>
              <a:t>（例）　要介護認定基準時間が</a:t>
            </a:r>
            <a:r>
              <a:rPr lang="en-US" altLang="ja-JP" sz="1400" u="sng"/>
              <a:t>93.2</a:t>
            </a:r>
            <a:r>
              <a:rPr lang="ja-JP" altLang="en-US" sz="1400" u="sng"/>
              <a:t>分</a:t>
            </a:r>
            <a:r>
              <a:rPr lang="ja-JP" altLang="en-US" sz="1400"/>
              <a:t>であるので、</a:t>
            </a:r>
            <a:r>
              <a:rPr lang="ja-JP" altLang="en-US" sz="1400" u="sng"/>
              <a:t>要介護４</a:t>
            </a:r>
            <a:endParaRPr lang="en-US" altLang="ja-JP" sz="1400" u="sng"/>
          </a:p>
        </p:txBody>
      </p:sp>
      <p:sp>
        <p:nvSpPr>
          <p:cNvPr id="43" name="テキスト ボックス 42"/>
          <p:cNvSpPr txBox="1"/>
          <p:nvPr/>
        </p:nvSpPr>
        <p:spPr>
          <a:xfrm>
            <a:off x="324886" y="1020350"/>
            <a:ext cx="3166820" cy="369332"/>
          </a:xfrm>
          <a:prstGeom prst="rect">
            <a:avLst/>
          </a:prstGeom>
          <a:solidFill>
            <a:srgbClr val="CCECFF"/>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①</a:t>
            </a:r>
            <a:r>
              <a:rPr lang="en-US" altLang="ja-JP" dirty="0"/>
              <a:t>74</a:t>
            </a:r>
            <a:r>
              <a:rPr lang="ja-JP" altLang="en-US" dirty="0"/>
              <a:t>調査項目の選択肢を選択</a:t>
            </a:r>
          </a:p>
        </p:txBody>
      </p:sp>
      <p:sp>
        <p:nvSpPr>
          <p:cNvPr id="44" name="テキスト ボックス 43"/>
          <p:cNvSpPr txBox="1"/>
          <p:nvPr/>
        </p:nvSpPr>
        <p:spPr>
          <a:xfrm>
            <a:off x="3002818" y="1583406"/>
            <a:ext cx="3023070" cy="369332"/>
          </a:xfrm>
          <a:prstGeom prst="rect">
            <a:avLst/>
          </a:prstGeom>
          <a:solidFill>
            <a:srgbClr val="FFF7E1"/>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②中間評価項目得点の算出</a:t>
            </a:r>
          </a:p>
        </p:txBody>
      </p:sp>
      <p:sp>
        <p:nvSpPr>
          <p:cNvPr id="45" name="Text Box 16"/>
          <p:cNvSpPr txBox="1">
            <a:spLocks noChangeArrowheads="1"/>
          </p:cNvSpPr>
          <p:nvPr/>
        </p:nvSpPr>
        <p:spPr bwMode="auto">
          <a:xfrm>
            <a:off x="6658738" y="5592950"/>
            <a:ext cx="2425700" cy="1200329"/>
          </a:xfrm>
          <a:prstGeom prst="rect">
            <a:avLst/>
          </a:prstGeom>
          <a:solidFill>
            <a:srgbClr val="CCFF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④</a:t>
            </a:r>
            <a:r>
              <a:rPr lang="en-US" altLang="ja-JP" dirty="0"/>
              <a:t>8</a:t>
            </a:r>
            <a:r>
              <a:rPr lang="ja-JP" altLang="en-US" dirty="0" err="1"/>
              <a:t>つの</a:t>
            </a:r>
            <a:r>
              <a:rPr lang="ja-JP" altLang="en-US" dirty="0"/>
              <a:t>介助時間を合計して、要介護認定等基準時間を算定し、要介護度を判定</a:t>
            </a:r>
          </a:p>
        </p:txBody>
      </p:sp>
      <p:sp>
        <p:nvSpPr>
          <p:cNvPr id="40" name="正方形/長方形 3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spTree>
    <p:extLst>
      <p:ext uri="{BB962C8B-B14F-4D97-AF65-F5344CB8AC3E}">
        <p14:creationId xmlns:p14="http://schemas.microsoft.com/office/powerpoint/2010/main" val="3696855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8B97BE19-CDDD-400E-817A-CFDD13F7EC12"/>
    <ds:schemaRef ds:uri="http://purl.org/dc/elements/1.1/"/>
    <ds:schemaRef ds:uri="http://purl.org/dc/terms/"/>
    <ds:schemaRef ds:uri="http://schemas.openxmlformats.org/package/2006/metadata/core-properties"/>
    <ds:schemaRef ds:uri="http://purl.org/dc/dcmitype/"/>
    <ds:schemaRef ds:uri="http://www.w3.org/XML/1998/namespace"/>
    <ds:schemaRef ds:uri="http://schemas.microsoft.com/office/2006/documentManagement/types"/>
    <ds:schemaRef ds:uri="fb02c745-2821-438e-a9f3-36f365a5b5fa"/>
    <ds:schemaRef ds:uri="http://schemas.microsoft.com/office/2006/metadata/properties"/>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8927</TotalTime>
  <Words>2432</Words>
  <Application>Microsoft Office PowerPoint</Application>
  <PresentationFormat>画面に合わせる (4:3)</PresentationFormat>
  <Paragraphs>374</Paragraphs>
  <Slides>27</Slides>
  <Notes>25</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27</vt:i4>
      </vt:variant>
    </vt:vector>
  </HeadingPairs>
  <TitlesOfParts>
    <vt:vector size="39" baseType="lpstr">
      <vt:lpstr>Arial</vt:lpstr>
      <vt:lpstr>ＭＳ Ｐゴシック</vt:lpstr>
      <vt:lpstr>HG丸ｺﾞｼｯｸM-PRO</vt:lpstr>
      <vt:lpstr>Times New Roman</vt:lpstr>
      <vt:lpstr>HG創英角ｺﾞｼｯｸUB</vt:lpstr>
      <vt:lpstr>Calibri</vt:lpstr>
      <vt:lpstr>Century</vt:lpstr>
      <vt:lpstr>ＭＳ Ｐ明朝</vt:lpstr>
      <vt:lpstr>5_Office テーマ</vt:lpstr>
      <vt:lpstr>6_Office テーマ</vt:lpstr>
      <vt:lpstr>11_Office テーマ</vt:lpstr>
      <vt:lpstr>12_Office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　</cp:lastModifiedBy>
  <cp:revision>576</cp:revision>
  <cp:lastPrinted>2016-04-26T07:30:12Z</cp:lastPrinted>
  <dcterms:created xsi:type="dcterms:W3CDTF">2010-10-16T08:07:39Z</dcterms:created>
  <dcterms:modified xsi:type="dcterms:W3CDTF">2017-05-08T09:37:01Z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