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notesSlides/notesSlide2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4099" r:id="rId4"/>
    <p:sldMasterId id="2147484151" r:id="rId5"/>
    <p:sldMasterId id="2147484165" r:id="rId6"/>
  </p:sldMasterIdLst>
  <p:notesMasterIdLst>
    <p:notesMasterId r:id="rId41"/>
  </p:notesMasterIdLst>
  <p:handoutMasterIdLst>
    <p:handoutMasterId r:id="rId42"/>
  </p:handoutMasterIdLst>
  <p:sldIdLst>
    <p:sldId id="700" r:id="rId7"/>
    <p:sldId id="708" r:id="rId8"/>
    <p:sldId id="724" r:id="rId9"/>
    <p:sldId id="725" r:id="rId10"/>
    <p:sldId id="747" r:id="rId11"/>
    <p:sldId id="689" r:id="rId12"/>
    <p:sldId id="667" r:id="rId13"/>
    <p:sldId id="726" r:id="rId14"/>
    <p:sldId id="727" r:id="rId15"/>
    <p:sldId id="728" r:id="rId16"/>
    <p:sldId id="729" r:id="rId17"/>
    <p:sldId id="730" r:id="rId18"/>
    <p:sldId id="731" r:id="rId19"/>
    <p:sldId id="683" r:id="rId20"/>
    <p:sldId id="669" r:id="rId21"/>
    <p:sldId id="692" r:id="rId22"/>
    <p:sldId id="695" r:id="rId23"/>
    <p:sldId id="696" r:id="rId24"/>
    <p:sldId id="691" r:id="rId25"/>
    <p:sldId id="732" r:id="rId26"/>
    <p:sldId id="733" r:id="rId27"/>
    <p:sldId id="734" r:id="rId28"/>
    <p:sldId id="735" r:id="rId29"/>
    <p:sldId id="737" r:id="rId30"/>
    <p:sldId id="736" r:id="rId31"/>
    <p:sldId id="748" r:id="rId32"/>
    <p:sldId id="749" r:id="rId33"/>
    <p:sldId id="750" r:id="rId34"/>
    <p:sldId id="738" r:id="rId35"/>
    <p:sldId id="742" r:id="rId36"/>
    <p:sldId id="743" r:id="rId37"/>
    <p:sldId id="744" r:id="rId38"/>
    <p:sldId id="745" r:id="rId39"/>
    <p:sldId id="746" r:id="rId40"/>
  </p:sldIdLst>
  <p:sldSz cx="9144000" cy="6858000" type="screen4x3"/>
  <p:notesSz cx="6807200" cy="9939338"/>
  <p:embeddedFontLst>
    <p:embeddedFont>
      <p:font typeface="Meiryo UI" panose="020B0604030504040204" pitchFamily="50" charset="-128"/>
      <p:regular r:id="rId43"/>
      <p:bold r:id="rId44"/>
      <p:italic r:id="rId45"/>
      <p:boldItalic r:id="rId46"/>
    </p:embeddedFont>
    <p:embeddedFont>
      <p:font typeface="Verdana" panose="020B0604030504040204" pitchFamily="34" charset="0"/>
      <p:regular r:id="rId47"/>
      <p:bold r:id="rId48"/>
      <p:italic r:id="rId49"/>
      <p:boldItalic r:id="rId50"/>
    </p:embeddedFont>
    <p:embeddedFont>
      <p:font typeface="HGP創英角ｺﾞｼｯｸUB" panose="020B0900000000000000" pitchFamily="50" charset="-128"/>
      <p:regular r:id="rId51"/>
    </p:embeddedFont>
    <p:embeddedFont>
      <p:font typeface="Calibri" panose="020F0502020204030204" pitchFamily="34" charset="0"/>
      <p:regular r:id="rId52"/>
      <p:bold r:id="rId53"/>
      <p:italic r:id="rId54"/>
      <p:boldItalic r:id="rId55"/>
    </p:embeddedFont>
    <p:embeddedFont>
      <p:font typeface="HG丸ｺﾞｼｯｸM-PRO" panose="020F0600000000000000" pitchFamily="50" charset="-128"/>
      <p:regular r:id="rId56"/>
    </p:embeddedFont>
    <p:embeddedFont>
      <p:font typeface="Century" panose="02040604050505020304" pitchFamily="18" charset="0"/>
      <p:regular r:id="rId57"/>
    </p:embeddedFont>
    <p:embeddedFont>
      <p:font typeface="メイリオ" panose="020B0604030504040204" pitchFamily="50" charset="-128"/>
      <p:regular r:id="rId58"/>
      <p:bold r:id="rId59"/>
      <p:italic r:id="rId60"/>
      <p:boldItalic r:id="rId61"/>
    </p:embeddedFont>
  </p:embeddedFontLst>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FFC2C2"/>
    <a:srgbClr val="66FFFF"/>
    <a:srgbClr val="008000"/>
    <a:srgbClr val="FF00FF"/>
    <a:srgbClr val="1DCAE1"/>
    <a:srgbClr val="FF9900"/>
    <a:srgbClr val="816105"/>
    <a:srgbClr val="FFCCCC"/>
    <a:srgbClr val="70A6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54" autoAdjust="0"/>
    <p:restoredTop sz="86626" autoAdjust="0"/>
  </p:normalViewPr>
  <p:slideViewPr>
    <p:cSldViewPr snapToGrid="0">
      <p:cViewPr>
        <p:scale>
          <a:sx n="75" d="100"/>
          <a:sy n="75" d="100"/>
        </p:scale>
        <p:origin x="-1002"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900"/>
    </p:cViewPr>
  </p:sorterViewPr>
  <p:notesViewPr>
    <p:cSldViewPr snapToGrid="0">
      <p:cViewPr varScale="1">
        <p:scale>
          <a:sx n="51" d="100"/>
          <a:sy n="51" d="100"/>
        </p:scale>
        <p:origin x="-2958" y="-9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54" Type="http://schemas.openxmlformats.org/officeDocument/2006/relationships/font" Target="fonts/font12.fntdata"/><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7.fntdata"/><Relationship Id="rId57" Type="http://schemas.openxmlformats.org/officeDocument/2006/relationships/font" Target="fonts/font15.fntdata"/><Relationship Id="rId61" Type="http://schemas.openxmlformats.org/officeDocument/2006/relationships/font" Target="fonts/font19.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4.fntdata"/><Relationship Id="rId59" Type="http://schemas.openxmlformats.org/officeDocument/2006/relationships/font" Target="fonts/font17.fntdata"/></Relationships>
</file>

<file path=ppt/charts/_rels/chart1.xml.rels><?xml version="1.0" encoding="UTF-8" standalone="yes"?>
<Relationships xmlns="http://schemas.openxmlformats.org/package/2006/relationships"><Relationship Id="rId1" Type="http://schemas.openxmlformats.org/officeDocument/2006/relationships/oleObject" Target="file:///\\azabu\project\2015\P150266101_&#24179;&#25104;28&#24180;&#24230;&#35201;&#20171;&#35703;&#35469;&#23450;&#36969;&#27491;&#21270;&#20107;&#26989;\03_&#30740;&#20462;&#20250;\H28&#33021;&#21147;&#21521;&#19978;&#30740;&#20462;&#20250;&#65288;&#12522;&#12540;&#12480;&#12540;&#30740;&#20462;&#65289;\&#9733;H24-28%20&#30740;&#20462;&#20250;&#21442;&#21152;&#33258;&#27835;&#20307;&#12522;&#12473;&#1248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zabu\project\2015\P150266101_&#24179;&#25104;28&#24180;&#24230;&#35201;&#20171;&#35703;&#35469;&#23450;&#36969;&#27491;&#21270;&#20107;&#26989;\03_&#30740;&#20462;&#20250;\H28&#33021;&#21147;&#21521;&#19978;&#30740;&#20462;&#20250;&#65288;&#12522;&#12540;&#12480;&#12540;&#30740;&#20462;&#65289;\&#9733;H24-28%20&#30740;&#20462;&#20250;&#21442;&#21152;&#33258;&#27835;&#20307;&#12522;&#12473;&#12488;.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azabu\project\2015\P150266101_&#24179;&#25104;28&#24180;&#24230;&#35201;&#20171;&#35703;&#35469;&#23450;&#36969;&#27491;&#21270;&#20107;&#26989;\03_&#30740;&#20462;&#20250;\H28&#33021;&#21147;&#21521;&#19978;&#30740;&#20462;&#20250;&#65288;&#12522;&#12540;&#12480;&#12540;&#30740;&#20462;&#65289;\&#9733;H24-28%20&#30740;&#20462;&#20250;&#21442;&#21152;&#33258;&#27835;&#20307;&#12522;&#12473;&#1248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ja-JP" sz="1200"/>
              <a:t>H24-28</a:t>
            </a:r>
            <a:r>
              <a:rPr lang="ja-JP" altLang="en-US" sz="1200"/>
              <a:t>研修会　参加者数・自治体数</a:t>
            </a:r>
          </a:p>
        </c:rich>
      </c:tx>
      <c:layout/>
      <c:overlay val="0"/>
    </c:title>
    <c:autoTitleDeleted val="0"/>
    <c:plotArea>
      <c:layout/>
      <c:barChart>
        <c:barDir val="col"/>
        <c:grouping val="clustered"/>
        <c:varyColors val="0"/>
        <c:ser>
          <c:idx val="0"/>
          <c:order val="0"/>
          <c:tx>
            <c:strRef>
              <c:f>グラフ!$C$2</c:f>
              <c:strCache>
                <c:ptCount val="1"/>
                <c:pt idx="0">
                  <c:v>参加者数</c:v>
                </c:pt>
              </c:strCache>
            </c:strRef>
          </c:tx>
          <c:invertIfNegative val="0"/>
          <c:dLbls>
            <c:showLegendKey val="0"/>
            <c:showVal val="1"/>
            <c:showCatName val="0"/>
            <c:showSerName val="0"/>
            <c:showPercent val="0"/>
            <c:showBubbleSize val="0"/>
            <c:showLeaderLines val="0"/>
          </c:dLbls>
          <c:cat>
            <c:strRef>
              <c:f>グラフ!$B$3:$B$7</c:f>
              <c:strCache>
                <c:ptCount val="5"/>
                <c:pt idx="0">
                  <c:v>H24</c:v>
                </c:pt>
                <c:pt idx="1">
                  <c:v>H25</c:v>
                </c:pt>
                <c:pt idx="2">
                  <c:v>H26</c:v>
                </c:pt>
                <c:pt idx="3">
                  <c:v>H27</c:v>
                </c:pt>
                <c:pt idx="4">
                  <c:v>H28</c:v>
                </c:pt>
              </c:strCache>
            </c:strRef>
          </c:cat>
          <c:val>
            <c:numRef>
              <c:f>グラフ!$C$3:$C$7</c:f>
              <c:numCache>
                <c:formatCode>General</c:formatCode>
                <c:ptCount val="5"/>
                <c:pt idx="0">
                  <c:v>587</c:v>
                </c:pt>
                <c:pt idx="1">
                  <c:v>572</c:v>
                </c:pt>
                <c:pt idx="2">
                  <c:v>593</c:v>
                </c:pt>
                <c:pt idx="3">
                  <c:v>671</c:v>
                </c:pt>
                <c:pt idx="4">
                  <c:v>682</c:v>
                </c:pt>
              </c:numCache>
            </c:numRef>
          </c:val>
        </c:ser>
        <c:ser>
          <c:idx val="1"/>
          <c:order val="1"/>
          <c:tx>
            <c:strRef>
              <c:f>グラフ!$D$2</c:f>
              <c:strCache>
                <c:ptCount val="1"/>
                <c:pt idx="0">
                  <c:v>参加自治体数</c:v>
                </c:pt>
              </c:strCache>
            </c:strRef>
          </c:tx>
          <c:invertIfNegative val="0"/>
          <c:dLbls>
            <c:showLegendKey val="0"/>
            <c:showVal val="1"/>
            <c:showCatName val="0"/>
            <c:showSerName val="0"/>
            <c:showPercent val="0"/>
            <c:showBubbleSize val="0"/>
            <c:showLeaderLines val="0"/>
          </c:dLbls>
          <c:cat>
            <c:strRef>
              <c:f>グラフ!$B$3:$B$7</c:f>
              <c:strCache>
                <c:ptCount val="5"/>
                <c:pt idx="0">
                  <c:v>H24</c:v>
                </c:pt>
                <c:pt idx="1">
                  <c:v>H25</c:v>
                </c:pt>
                <c:pt idx="2">
                  <c:v>H26</c:v>
                </c:pt>
                <c:pt idx="3">
                  <c:v>H27</c:v>
                </c:pt>
                <c:pt idx="4">
                  <c:v>H28</c:v>
                </c:pt>
              </c:strCache>
            </c:strRef>
          </c:cat>
          <c:val>
            <c:numRef>
              <c:f>グラフ!$D$3:$D$7</c:f>
              <c:numCache>
                <c:formatCode>General</c:formatCode>
                <c:ptCount val="5"/>
                <c:pt idx="0">
                  <c:v>491</c:v>
                </c:pt>
                <c:pt idx="1">
                  <c:v>473</c:v>
                </c:pt>
                <c:pt idx="2">
                  <c:v>473</c:v>
                </c:pt>
                <c:pt idx="3">
                  <c:v>509</c:v>
                </c:pt>
                <c:pt idx="4">
                  <c:v>528</c:v>
                </c:pt>
              </c:numCache>
            </c:numRef>
          </c:val>
        </c:ser>
        <c:dLbls>
          <c:showLegendKey val="0"/>
          <c:showVal val="0"/>
          <c:showCatName val="0"/>
          <c:showSerName val="0"/>
          <c:showPercent val="0"/>
          <c:showBubbleSize val="0"/>
        </c:dLbls>
        <c:gapWidth val="75"/>
        <c:overlap val="-25"/>
        <c:axId val="118273536"/>
        <c:axId val="118277248"/>
      </c:barChart>
      <c:catAx>
        <c:axId val="118273536"/>
        <c:scaling>
          <c:orientation val="minMax"/>
        </c:scaling>
        <c:delete val="0"/>
        <c:axPos val="b"/>
        <c:majorTickMark val="none"/>
        <c:minorTickMark val="none"/>
        <c:tickLblPos val="nextTo"/>
        <c:txPr>
          <a:bodyPr/>
          <a:lstStyle/>
          <a:p>
            <a:pPr>
              <a:defRPr sz="1200"/>
            </a:pPr>
            <a:endParaRPr lang="ja-JP"/>
          </a:p>
        </c:txPr>
        <c:crossAx val="118277248"/>
        <c:crosses val="autoZero"/>
        <c:auto val="1"/>
        <c:lblAlgn val="ctr"/>
        <c:lblOffset val="100"/>
        <c:noMultiLvlLbl val="0"/>
      </c:catAx>
      <c:valAx>
        <c:axId val="118277248"/>
        <c:scaling>
          <c:orientation val="minMax"/>
        </c:scaling>
        <c:delete val="0"/>
        <c:axPos val="l"/>
        <c:majorGridlines/>
        <c:numFmt formatCode="General" sourceLinked="1"/>
        <c:majorTickMark val="none"/>
        <c:minorTickMark val="none"/>
        <c:tickLblPos val="nextTo"/>
        <c:spPr>
          <a:ln w="9525">
            <a:noFill/>
          </a:ln>
        </c:spPr>
        <c:crossAx val="118273536"/>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ja-JP" altLang="en-US" sz="1200"/>
              <a:t>参加自治体数　内訳</a:t>
            </a:r>
          </a:p>
        </c:rich>
      </c:tx>
      <c:layout/>
      <c:overlay val="0"/>
    </c:title>
    <c:autoTitleDeleted val="0"/>
    <c:plotArea>
      <c:layout/>
      <c:barChart>
        <c:barDir val="bar"/>
        <c:grouping val="stacked"/>
        <c:varyColors val="0"/>
        <c:ser>
          <c:idx val="0"/>
          <c:order val="0"/>
          <c:tx>
            <c:strRef>
              <c:f>グラフ!$AP$3</c:f>
              <c:strCache>
                <c:ptCount val="1"/>
                <c:pt idx="0">
                  <c:v>リピート</c:v>
                </c:pt>
              </c:strCache>
            </c:strRef>
          </c:tx>
          <c:invertIfNegative val="0"/>
          <c:dLbls>
            <c:dLbl>
              <c:idx val="4"/>
              <c:layout>
                <c:manualLayout>
                  <c:x val="1.6666666666666701E-2"/>
                  <c:y val="-2.7807488972797952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(グラフ!$AQ$2,グラフ!$AS$2,グラフ!$AU$2,グラフ!$AW$2,グラフ!$AY$2)</c:f>
              <c:strCache>
                <c:ptCount val="5"/>
                <c:pt idx="0">
                  <c:v>H28</c:v>
                </c:pt>
                <c:pt idx="1">
                  <c:v>H27</c:v>
                </c:pt>
                <c:pt idx="2">
                  <c:v>H26</c:v>
                </c:pt>
                <c:pt idx="3">
                  <c:v>H25</c:v>
                </c:pt>
                <c:pt idx="4">
                  <c:v>H24</c:v>
                </c:pt>
              </c:strCache>
            </c:strRef>
          </c:cat>
          <c:val>
            <c:numRef>
              <c:f>(グラフ!$AQ$3,グラフ!$AS$3,グラフ!$AU$3,グラフ!$AW$3,グラフ!$AY$3)</c:f>
              <c:numCache>
                <c:formatCode>General</c:formatCode>
                <c:ptCount val="5"/>
                <c:pt idx="0">
                  <c:v>449</c:v>
                </c:pt>
                <c:pt idx="1">
                  <c:v>415</c:v>
                </c:pt>
                <c:pt idx="2">
                  <c:v>362</c:v>
                </c:pt>
                <c:pt idx="3">
                  <c:v>260</c:v>
                </c:pt>
                <c:pt idx="4">
                  <c:v>0</c:v>
                </c:pt>
              </c:numCache>
            </c:numRef>
          </c:val>
        </c:ser>
        <c:ser>
          <c:idx val="1"/>
          <c:order val="1"/>
          <c:tx>
            <c:strRef>
              <c:f>グラフ!$AP$4</c:f>
              <c:strCache>
                <c:ptCount val="1"/>
                <c:pt idx="0">
                  <c:v>初参加</c:v>
                </c:pt>
              </c:strCache>
            </c:strRef>
          </c:tx>
          <c:invertIfNegative val="0"/>
          <c:dLbls>
            <c:txPr>
              <a:bodyPr/>
              <a:lstStyle/>
              <a:p>
                <a:pPr>
                  <a:defRPr b="1">
                    <a:solidFill>
                      <a:schemeClr val="bg1"/>
                    </a:solidFill>
                  </a:defRPr>
                </a:pPr>
                <a:endParaRPr lang="ja-JP"/>
              </a:p>
            </c:txPr>
            <c:showLegendKey val="0"/>
            <c:showVal val="1"/>
            <c:showCatName val="0"/>
            <c:showSerName val="0"/>
            <c:showPercent val="0"/>
            <c:showBubbleSize val="0"/>
            <c:showLeaderLines val="0"/>
          </c:dLbls>
          <c:cat>
            <c:strRef>
              <c:f>(グラフ!$AQ$2,グラフ!$AS$2,グラフ!$AU$2,グラフ!$AW$2,グラフ!$AY$2)</c:f>
              <c:strCache>
                <c:ptCount val="5"/>
                <c:pt idx="0">
                  <c:v>H28</c:v>
                </c:pt>
                <c:pt idx="1">
                  <c:v>H27</c:v>
                </c:pt>
                <c:pt idx="2">
                  <c:v>H26</c:v>
                </c:pt>
                <c:pt idx="3">
                  <c:v>H25</c:v>
                </c:pt>
                <c:pt idx="4">
                  <c:v>H24</c:v>
                </c:pt>
              </c:strCache>
            </c:strRef>
          </c:cat>
          <c:val>
            <c:numRef>
              <c:f>(グラフ!$AQ$4,グラフ!$AS$4,グラフ!$AU$4,グラフ!$AW$4,グラフ!$AY$4)</c:f>
              <c:numCache>
                <c:formatCode>General</c:formatCode>
                <c:ptCount val="5"/>
                <c:pt idx="0">
                  <c:v>79</c:v>
                </c:pt>
                <c:pt idx="1">
                  <c:v>94</c:v>
                </c:pt>
                <c:pt idx="2">
                  <c:v>111</c:v>
                </c:pt>
                <c:pt idx="3">
                  <c:v>213</c:v>
                </c:pt>
                <c:pt idx="4">
                  <c:v>491</c:v>
                </c:pt>
              </c:numCache>
            </c:numRef>
          </c:val>
        </c:ser>
        <c:dLbls>
          <c:showLegendKey val="0"/>
          <c:showVal val="0"/>
          <c:showCatName val="0"/>
          <c:showSerName val="0"/>
          <c:showPercent val="0"/>
          <c:showBubbleSize val="0"/>
        </c:dLbls>
        <c:gapWidth val="75"/>
        <c:overlap val="100"/>
        <c:axId val="52281728"/>
        <c:axId val="52283264"/>
      </c:barChart>
      <c:catAx>
        <c:axId val="52281728"/>
        <c:scaling>
          <c:orientation val="minMax"/>
        </c:scaling>
        <c:delete val="0"/>
        <c:axPos val="l"/>
        <c:majorTickMark val="none"/>
        <c:minorTickMark val="none"/>
        <c:tickLblPos val="nextTo"/>
        <c:crossAx val="52283264"/>
        <c:crosses val="autoZero"/>
        <c:auto val="1"/>
        <c:lblAlgn val="ctr"/>
        <c:lblOffset val="100"/>
        <c:noMultiLvlLbl val="0"/>
      </c:catAx>
      <c:valAx>
        <c:axId val="52283264"/>
        <c:scaling>
          <c:orientation val="minMax"/>
        </c:scaling>
        <c:delete val="0"/>
        <c:axPos val="b"/>
        <c:majorGridlines/>
        <c:numFmt formatCode="General" sourceLinked="1"/>
        <c:majorTickMark val="none"/>
        <c:minorTickMark val="none"/>
        <c:tickLblPos val="nextTo"/>
        <c:spPr>
          <a:ln w="9525">
            <a:noFill/>
          </a:ln>
        </c:spPr>
        <c:crossAx val="52281728"/>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ja-JP" altLang="en-US" sz="1200"/>
              <a:t>参加自治体　内訳割合（％）</a:t>
            </a:r>
          </a:p>
        </c:rich>
      </c:tx>
      <c:layout/>
      <c:overlay val="0"/>
    </c:title>
    <c:autoTitleDeleted val="0"/>
    <c:plotArea>
      <c:layout/>
      <c:barChart>
        <c:barDir val="bar"/>
        <c:grouping val="percentStacked"/>
        <c:varyColors val="0"/>
        <c:ser>
          <c:idx val="0"/>
          <c:order val="0"/>
          <c:tx>
            <c:strRef>
              <c:f>グラフ!$AP$3</c:f>
              <c:strCache>
                <c:ptCount val="1"/>
                <c:pt idx="0">
                  <c:v>リピート</c:v>
                </c:pt>
              </c:strCache>
            </c:strRef>
          </c:tx>
          <c:invertIfNegative val="0"/>
          <c:dLbls>
            <c:dLbl>
              <c:idx val="4"/>
              <c:layout>
                <c:manualLayout>
                  <c:x val="3.0555555555555582E-2"/>
                  <c:y val="-2.317290747733161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(グラフ!$AR$2,グラフ!$AT$2,グラフ!$AV$2,グラフ!$AX$2,グラフ!$AZ$2)</c:f>
              <c:strCache>
                <c:ptCount val="5"/>
                <c:pt idx="0">
                  <c:v>H28</c:v>
                </c:pt>
                <c:pt idx="1">
                  <c:v>H27</c:v>
                </c:pt>
                <c:pt idx="2">
                  <c:v>H26</c:v>
                </c:pt>
                <c:pt idx="3">
                  <c:v>H25</c:v>
                </c:pt>
                <c:pt idx="4">
                  <c:v>H24</c:v>
                </c:pt>
              </c:strCache>
            </c:strRef>
          </c:cat>
          <c:val>
            <c:numRef>
              <c:f>(グラフ!$AR$3,グラフ!$AT$3,グラフ!$AV$3,グラフ!$AX$3,グラフ!$AZ$3)</c:f>
              <c:numCache>
                <c:formatCode>0.0%</c:formatCode>
                <c:ptCount val="5"/>
                <c:pt idx="0">
                  <c:v>0.85037878787878785</c:v>
                </c:pt>
                <c:pt idx="1">
                  <c:v>0.81532416502946958</c:v>
                </c:pt>
                <c:pt idx="2">
                  <c:v>0.76532769556025371</c:v>
                </c:pt>
                <c:pt idx="3">
                  <c:v>0.54968287526427062</c:v>
                </c:pt>
                <c:pt idx="4">
                  <c:v>0</c:v>
                </c:pt>
              </c:numCache>
            </c:numRef>
          </c:val>
        </c:ser>
        <c:ser>
          <c:idx val="1"/>
          <c:order val="1"/>
          <c:tx>
            <c:strRef>
              <c:f>グラフ!$AP$4</c:f>
              <c:strCache>
                <c:ptCount val="1"/>
                <c:pt idx="0">
                  <c:v>初参加</c:v>
                </c:pt>
              </c:strCache>
            </c:strRef>
          </c:tx>
          <c:invertIfNegative val="0"/>
          <c:dLbls>
            <c:txPr>
              <a:bodyPr/>
              <a:lstStyle/>
              <a:p>
                <a:pPr>
                  <a:defRPr b="1">
                    <a:solidFill>
                      <a:schemeClr val="bg1"/>
                    </a:solidFill>
                  </a:defRPr>
                </a:pPr>
                <a:endParaRPr lang="ja-JP"/>
              </a:p>
            </c:txPr>
            <c:showLegendKey val="0"/>
            <c:showVal val="1"/>
            <c:showCatName val="0"/>
            <c:showSerName val="0"/>
            <c:showPercent val="0"/>
            <c:showBubbleSize val="0"/>
            <c:showLeaderLines val="0"/>
          </c:dLbls>
          <c:cat>
            <c:strRef>
              <c:f>(グラフ!$AR$2,グラフ!$AT$2,グラフ!$AV$2,グラフ!$AX$2,グラフ!$AZ$2)</c:f>
              <c:strCache>
                <c:ptCount val="5"/>
                <c:pt idx="0">
                  <c:v>H28</c:v>
                </c:pt>
                <c:pt idx="1">
                  <c:v>H27</c:v>
                </c:pt>
                <c:pt idx="2">
                  <c:v>H26</c:v>
                </c:pt>
                <c:pt idx="3">
                  <c:v>H25</c:v>
                </c:pt>
                <c:pt idx="4">
                  <c:v>H24</c:v>
                </c:pt>
              </c:strCache>
            </c:strRef>
          </c:cat>
          <c:val>
            <c:numRef>
              <c:f>(グラフ!$AR$4,グラフ!$AT$4,グラフ!$AV$4,グラフ!$AX$4,グラフ!$AZ$4)</c:f>
              <c:numCache>
                <c:formatCode>0.0%</c:formatCode>
                <c:ptCount val="5"/>
                <c:pt idx="0">
                  <c:v>0.14962121212121213</c:v>
                </c:pt>
                <c:pt idx="1">
                  <c:v>0.18467583497053044</c:v>
                </c:pt>
                <c:pt idx="2">
                  <c:v>0.23467230443974629</c:v>
                </c:pt>
                <c:pt idx="3">
                  <c:v>0.45031712473572938</c:v>
                </c:pt>
                <c:pt idx="4">
                  <c:v>1</c:v>
                </c:pt>
              </c:numCache>
            </c:numRef>
          </c:val>
        </c:ser>
        <c:dLbls>
          <c:showLegendKey val="0"/>
          <c:showVal val="0"/>
          <c:showCatName val="0"/>
          <c:showSerName val="0"/>
          <c:showPercent val="0"/>
          <c:showBubbleSize val="0"/>
        </c:dLbls>
        <c:gapWidth val="75"/>
        <c:overlap val="100"/>
        <c:axId val="52940160"/>
        <c:axId val="52946048"/>
      </c:barChart>
      <c:catAx>
        <c:axId val="52940160"/>
        <c:scaling>
          <c:orientation val="minMax"/>
        </c:scaling>
        <c:delete val="0"/>
        <c:axPos val="l"/>
        <c:majorTickMark val="none"/>
        <c:minorTickMark val="none"/>
        <c:tickLblPos val="nextTo"/>
        <c:crossAx val="52946048"/>
        <c:crosses val="autoZero"/>
        <c:auto val="1"/>
        <c:lblAlgn val="ctr"/>
        <c:lblOffset val="100"/>
        <c:noMultiLvlLbl val="0"/>
      </c:catAx>
      <c:valAx>
        <c:axId val="52946048"/>
        <c:scaling>
          <c:orientation val="minMax"/>
        </c:scaling>
        <c:delete val="0"/>
        <c:axPos val="b"/>
        <c:majorGridlines/>
        <c:numFmt formatCode="0%" sourceLinked="1"/>
        <c:majorTickMark val="none"/>
        <c:minorTickMark val="none"/>
        <c:tickLblPos val="nextTo"/>
        <c:spPr>
          <a:ln w="9525">
            <a:noFill/>
          </a:ln>
        </c:spPr>
        <c:crossAx val="52940160"/>
        <c:crosses val="autoZero"/>
        <c:crossBetween val="between"/>
      </c:valAx>
    </c:plotArea>
    <c:legend>
      <c:legendPos val="b"/>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50263" cy="496888"/>
          </a:xfrm>
          <a:prstGeom prst="rect">
            <a:avLst/>
          </a:prstGeom>
        </p:spPr>
        <p:txBody>
          <a:bodyPr vert="horz" lIns="91415" tIns="45707" rIns="91415" bIns="45707" rtlCol="0"/>
          <a:lstStyle>
            <a:lvl1pPr algn="l">
              <a:defRPr sz="1200">
                <a:latin typeface="Arial" charset="0"/>
              </a:defRPr>
            </a:lvl1pPr>
          </a:lstStyle>
          <a:p>
            <a:pPr>
              <a:defRPr/>
            </a:pPr>
            <a:endParaRPr lang="ja-JP" altLang="en-US"/>
          </a:p>
        </p:txBody>
      </p:sp>
      <p:sp>
        <p:nvSpPr>
          <p:cNvPr id="3" name="日付プレースホルダ 2"/>
          <p:cNvSpPr>
            <a:spLocks noGrp="1"/>
          </p:cNvSpPr>
          <p:nvPr>
            <p:ph type="dt" sz="quarter" idx="1"/>
          </p:nvPr>
        </p:nvSpPr>
        <p:spPr>
          <a:xfrm>
            <a:off x="3855349" y="0"/>
            <a:ext cx="2950263" cy="496888"/>
          </a:xfrm>
          <a:prstGeom prst="rect">
            <a:avLst/>
          </a:prstGeom>
        </p:spPr>
        <p:txBody>
          <a:bodyPr vert="horz" lIns="91415" tIns="45707" rIns="91415" bIns="45707" rtlCol="0"/>
          <a:lstStyle>
            <a:lvl1pPr algn="r">
              <a:defRPr sz="1200">
                <a:latin typeface="Arial" charset="0"/>
              </a:defRPr>
            </a:lvl1pPr>
          </a:lstStyle>
          <a:p>
            <a:pPr>
              <a:defRPr/>
            </a:pPr>
            <a:endParaRPr lang="ja-JP" altLang="en-US"/>
          </a:p>
        </p:txBody>
      </p:sp>
      <p:sp>
        <p:nvSpPr>
          <p:cNvPr id="4" name="フッター プレースホルダ 3"/>
          <p:cNvSpPr>
            <a:spLocks noGrp="1"/>
          </p:cNvSpPr>
          <p:nvPr>
            <p:ph type="ftr" sz="quarter" idx="2"/>
          </p:nvPr>
        </p:nvSpPr>
        <p:spPr>
          <a:xfrm>
            <a:off x="1" y="9440865"/>
            <a:ext cx="2950263" cy="496887"/>
          </a:xfrm>
          <a:prstGeom prst="rect">
            <a:avLst/>
          </a:prstGeom>
        </p:spPr>
        <p:txBody>
          <a:bodyPr vert="horz" lIns="91415" tIns="45707" rIns="91415" bIns="45707" rtlCol="0" anchor="b"/>
          <a:lstStyle>
            <a:lvl1pPr algn="l">
              <a:defRPr sz="1200">
                <a:latin typeface="Arial" charset="0"/>
              </a:defRPr>
            </a:lvl1pPr>
          </a:lstStyle>
          <a:p>
            <a:pPr>
              <a:defRPr/>
            </a:pPr>
            <a:endParaRPr lang="ja-JP" altLang="en-US"/>
          </a:p>
        </p:txBody>
      </p:sp>
      <p:sp>
        <p:nvSpPr>
          <p:cNvPr id="5" name="スライド番号プレースホルダ 4"/>
          <p:cNvSpPr>
            <a:spLocks noGrp="1"/>
          </p:cNvSpPr>
          <p:nvPr>
            <p:ph type="sldNum" sz="quarter" idx="3"/>
          </p:nvPr>
        </p:nvSpPr>
        <p:spPr>
          <a:xfrm>
            <a:off x="3855349" y="9440865"/>
            <a:ext cx="2950263" cy="496887"/>
          </a:xfrm>
          <a:prstGeom prst="rect">
            <a:avLst/>
          </a:prstGeom>
        </p:spPr>
        <p:txBody>
          <a:bodyPr vert="horz" lIns="91415" tIns="45707" rIns="91415" bIns="45707" rtlCol="0" anchor="b"/>
          <a:lstStyle>
            <a:lvl1pPr algn="r">
              <a:defRPr sz="1200">
                <a:latin typeface="Arial" charset="0"/>
              </a:defRPr>
            </a:lvl1pPr>
          </a:lstStyle>
          <a:p>
            <a:pPr>
              <a:defRPr/>
            </a:pPr>
            <a:fld id="{615EFA91-7093-448C-A7D3-921A61A75C22}" type="slidenum">
              <a:rPr lang="ja-JP" altLang="en-US"/>
              <a:pPr>
                <a:defRPr/>
              </a:pPr>
              <a:t>‹#›</a:t>
            </a:fld>
            <a:endParaRPr lang="ja-JP" altLang="en-US"/>
          </a:p>
        </p:txBody>
      </p:sp>
    </p:spTree>
    <p:extLst>
      <p:ext uri="{BB962C8B-B14F-4D97-AF65-F5344CB8AC3E}">
        <p14:creationId xmlns:p14="http://schemas.microsoft.com/office/powerpoint/2010/main" val="288345145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263" cy="496888"/>
          </a:xfrm>
          <a:prstGeom prst="rect">
            <a:avLst/>
          </a:prstGeom>
        </p:spPr>
        <p:txBody>
          <a:bodyPr vert="horz" lIns="91406" tIns="45703" rIns="91406" bIns="45703" rtlCol="0"/>
          <a:lstStyle>
            <a:lvl1pPr algn="l">
              <a:defRPr sz="1200">
                <a:latin typeface="Arial" charset="0"/>
              </a:defRPr>
            </a:lvl1pPr>
          </a:lstStyle>
          <a:p>
            <a:pPr>
              <a:defRPr/>
            </a:pPr>
            <a:endParaRPr lang="ja-JP" altLang="en-US"/>
          </a:p>
        </p:txBody>
      </p:sp>
      <p:sp>
        <p:nvSpPr>
          <p:cNvPr id="3" name="日付プレースホルダー 2"/>
          <p:cNvSpPr>
            <a:spLocks noGrp="1"/>
          </p:cNvSpPr>
          <p:nvPr>
            <p:ph type="dt" idx="1"/>
          </p:nvPr>
        </p:nvSpPr>
        <p:spPr>
          <a:xfrm>
            <a:off x="3855349" y="0"/>
            <a:ext cx="2950263" cy="496888"/>
          </a:xfrm>
          <a:prstGeom prst="rect">
            <a:avLst/>
          </a:prstGeom>
        </p:spPr>
        <p:txBody>
          <a:bodyPr vert="horz" lIns="91406" tIns="45703" rIns="91406" bIns="45703" rtlCol="0"/>
          <a:lstStyle>
            <a:lvl1pPr algn="r">
              <a:defRPr sz="1200">
                <a:latin typeface="Arial" charset="0"/>
              </a:defRPr>
            </a:lvl1pPr>
          </a:lstStyle>
          <a:p>
            <a:pPr>
              <a:defRPr/>
            </a:pPr>
            <a:endParaRPr lang="ja-JP" altLang="en-US"/>
          </a:p>
        </p:txBody>
      </p:sp>
      <p:sp>
        <p:nvSpPr>
          <p:cNvPr id="4" name="スライド イメージ プレースホルダー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06" tIns="45703" rIns="91406" bIns="45703" rtlCol="0" anchor="ctr"/>
          <a:lstStyle/>
          <a:p>
            <a:pPr lvl="0"/>
            <a:endParaRPr lang="ja-JP" altLang="en-US" noProof="0"/>
          </a:p>
        </p:txBody>
      </p:sp>
      <p:sp>
        <p:nvSpPr>
          <p:cNvPr id="5" name="ノート プレースホルダー 4"/>
          <p:cNvSpPr>
            <a:spLocks noGrp="1"/>
          </p:cNvSpPr>
          <p:nvPr>
            <p:ph type="body" sz="quarter" idx="3"/>
          </p:nvPr>
        </p:nvSpPr>
        <p:spPr>
          <a:xfrm>
            <a:off x="681200" y="4721226"/>
            <a:ext cx="5444806" cy="4471988"/>
          </a:xfrm>
          <a:prstGeom prst="rect">
            <a:avLst/>
          </a:prstGeom>
        </p:spPr>
        <p:txBody>
          <a:bodyPr vert="horz" lIns="91406" tIns="45703" rIns="91406" bIns="45703"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1" y="9440865"/>
            <a:ext cx="2950263" cy="496887"/>
          </a:xfrm>
          <a:prstGeom prst="rect">
            <a:avLst/>
          </a:prstGeom>
        </p:spPr>
        <p:txBody>
          <a:bodyPr vert="horz" lIns="91406" tIns="45703" rIns="91406" bIns="45703" rtlCol="0" anchor="b"/>
          <a:lstStyle>
            <a:lvl1pPr algn="l">
              <a:defRPr sz="1200">
                <a:latin typeface="Arial" charset="0"/>
              </a:defRPr>
            </a:lvl1pPr>
          </a:lstStyle>
          <a:p>
            <a:pPr>
              <a:defRPr/>
            </a:pPr>
            <a:endParaRPr lang="ja-JP" altLang="en-US"/>
          </a:p>
        </p:txBody>
      </p:sp>
      <p:sp>
        <p:nvSpPr>
          <p:cNvPr id="7" name="スライド番号プレースホルダー 6"/>
          <p:cNvSpPr>
            <a:spLocks noGrp="1"/>
          </p:cNvSpPr>
          <p:nvPr>
            <p:ph type="sldNum" sz="quarter" idx="5"/>
          </p:nvPr>
        </p:nvSpPr>
        <p:spPr>
          <a:xfrm>
            <a:off x="3855349" y="9440865"/>
            <a:ext cx="2950263" cy="496887"/>
          </a:xfrm>
          <a:prstGeom prst="rect">
            <a:avLst/>
          </a:prstGeom>
        </p:spPr>
        <p:txBody>
          <a:bodyPr vert="horz" lIns="91406" tIns="45703" rIns="91406" bIns="45703" rtlCol="0" anchor="b"/>
          <a:lstStyle>
            <a:lvl1pPr algn="r">
              <a:defRPr sz="1200">
                <a:latin typeface="Arial" charset="0"/>
              </a:defRPr>
            </a:lvl1pPr>
          </a:lstStyle>
          <a:p>
            <a:pPr>
              <a:defRPr/>
            </a:pPr>
            <a:fld id="{9E5339D0-AEB5-4332-81A1-26AF208D506F}" type="slidenum">
              <a:rPr lang="ja-JP" altLang="en-US"/>
              <a:pPr>
                <a:defRPr/>
              </a:pPr>
              <a:t>‹#›</a:t>
            </a:fld>
            <a:endParaRPr lang="ja-JP" altLang="en-US"/>
          </a:p>
        </p:txBody>
      </p:sp>
    </p:spTree>
    <p:extLst>
      <p:ext uri="{BB962C8B-B14F-4D97-AF65-F5344CB8AC3E}">
        <p14:creationId xmlns:p14="http://schemas.microsoft.com/office/powerpoint/2010/main" val="1710506091"/>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106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4E966D5-63EA-4380-B7F8-5DA198B093F1}" type="datetime1">
              <a:rPr lang="ja-JP" altLang="en-US" smtClean="0"/>
              <a:pPr>
                <a:defRPr/>
              </a:pPr>
              <a:t>2017/5/1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8BE2553-5059-4280-9BC6-90A0916BD8E8}"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7D59860-EBF3-4784-929A-4B04EDDC46A8}" type="datetime1">
              <a:rPr lang="ja-JP" altLang="en-US" smtClean="0"/>
              <a:pPr>
                <a:defRPr/>
              </a:pPr>
              <a:t>2017/5/1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E316701-A13F-4FA3-8769-B8E404EBDC12}"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5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5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1C00254-F1E8-45DE-965A-208E3DE4B3F1}" type="datetime1">
              <a:rPr lang="ja-JP" altLang="en-US" smtClean="0"/>
              <a:pPr>
                <a:defRPr/>
              </a:pPr>
              <a:t>2017/5/1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9DBABE3-B880-451D-BDF8-212560015E77}"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3510F6ED-0357-4651-AC46-974D861E0C9E}" type="datetime1">
              <a:rPr lang="ja-JP" altLang="en-US" smtClean="0">
                <a:solidFill>
                  <a:srgbClr val="000000"/>
                </a:solidFill>
              </a:rPr>
              <a:pPr>
                <a:defRPr/>
              </a:pPr>
              <a:t>2017/5/1</a:t>
            </a:fld>
            <a:endParaRPr lang="en-US" altLang="ja-JP">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DA61CE0-D15A-4524-8700-1A324398CB77}"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D08B4C2B-1E02-4FF0-A760-0E5B6A255805}" type="datetime1">
              <a:rPr lang="ja-JP" altLang="en-US" smtClean="0">
                <a:solidFill>
                  <a:srgbClr val="000000"/>
                </a:solidFill>
              </a:rPr>
              <a:pPr>
                <a:defRPr/>
              </a:pPr>
              <a:t>2017/5/1</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9E814617-3678-4611-ADE1-ABBEB127B66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28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fld id="{D543E9AC-D013-43D0-A7CB-AE7119C6F862}" type="datetime1">
              <a:rPr lang="ja-JP" altLang="en-US" smtClean="0">
                <a:solidFill>
                  <a:srgbClr val="000000"/>
                </a:solidFill>
              </a:rPr>
              <a:pPr>
                <a:defRPr/>
              </a:pPr>
              <a:t>2017/5/1</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0F418D80-E615-49EB-BF6B-079E65DAF8CE}"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647FC40A-B9AD-4074-B6BE-179930B75C50}" type="datetime1">
              <a:rPr lang="ja-JP" altLang="en-US" smtClean="0">
                <a:solidFill>
                  <a:srgbClr val="000000"/>
                </a:solidFill>
              </a:rPr>
              <a:pPr>
                <a:defRPr/>
              </a:pPr>
              <a:t>2017/5/1</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1C7779E-017D-497D-89BE-8464110EBB3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fld id="{20808456-6DA2-4BB0-AFEF-F833F8499A4A}" type="datetime1">
              <a:rPr lang="ja-JP" altLang="en-US" smtClean="0">
                <a:solidFill>
                  <a:srgbClr val="000000"/>
                </a:solidFill>
              </a:rPr>
              <a:pPr>
                <a:defRPr/>
              </a:pPr>
              <a:t>2017/5/1</a:t>
            </a:fld>
            <a:endParaRPr lang="en-US" altLang="ja-JP">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FAF3A3EC-2922-49EA-8D5D-52C346B8B693}"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fld id="{CAED9A82-B414-431A-895A-1C6A6759FAC6}" type="datetime1">
              <a:rPr lang="ja-JP" altLang="en-US" smtClean="0">
                <a:solidFill>
                  <a:srgbClr val="000000"/>
                </a:solidFill>
              </a:rPr>
              <a:pPr>
                <a:defRPr/>
              </a:pPr>
              <a:t>2017/5/1</a:t>
            </a:fld>
            <a:endParaRPr lang="en-US" altLang="ja-JP">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1C6A0E5E-7573-4039-A4D0-3AD1FDAC5E3B}"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BF67FD02-45E0-4D18-8968-3D22A451CBC8}" type="datetime1">
              <a:rPr lang="ja-JP" altLang="en-US" smtClean="0">
                <a:solidFill>
                  <a:srgbClr val="000000"/>
                </a:solidFill>
              </a:rPr>
              <a:pPr>
                <a:defRPr/>
              </a:pPr>
              <a:t>2017/5/1</a:t>
            </a:fld>
            <a:endParaRPr lang="en-US" altLang="ja-JP">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A09AF892-E980-4323-9BDD-E0617A133CFC}"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1D74036D-BB42-4272-9375-FC4C0BF5AD5B}" type="datetime1">
              <a:rPr lang="ja-JP" altLang="en-US" smtClean="0">
                <a:solidFill>
                  <a:srgbClr val="000000"/>
                </a:solidFill>
              </a:rPr>
              <a:pPr>
                <a:defRPr/>
              </a:pPr>
              <a:t>2017/5/1</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EFD8865-88DD-4157-B192-5822D6F14E46}"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90C514E-AFDF-4A45-B2B1-9A675AE2C706}" type="datetime1">
              <a:rPr lang="ja-JP" altLang="en-US" smtClean="0"/>
              <a:pPr>
                <a:defRPr/>
              </a:pPr>
              <a:t>2017/5/1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BE8AEB9-697C-43C6-8BA8-A8B65E339879}" type="slidenum">
              <a:rPr lang="ja-JP" altLang="en-US"/>
              <a:pPr>
                <a:defRPr/>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0"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9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650C2DF8-2E9C-4229-B07C-2DDFFC09324D}" type="datetime1">
              <a:rPr lang="ja-JP" altLang="en-US" smtClean="0">
                <a:solidFill>
                  <a:srgbClr val="000000"/>
                </a:solidFill>
              </a:rPr>
              <a:pPr>
                <a:defRPr/>
              </a:pPr>
              <a:t>2017/5/1</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4DCC037-8EF4-4517-88E4-324356F1D763}"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80BABBD2-EB38-4F2B-871E-57F6673434F6}" type="datetime1">
              <a:rPr lang="ja-JP" altLang="en-US" smtClean="0">
                <a:solidFill>
                  <a:srgbClr val="000000"/>
                </a:solidFill>
              </a:rPr>
              <a:pPr>
                <a:defRPr/>
              </a:pPr>
              <a:t>2017/5/1</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C8CD169E-BF04-4A18-84BC-74C03A74BA9B}"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4022"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40"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E065ECE6-A3EE-46E0-BFA8-0D35F89FDA14}" type="datetime1">
              <a:rPr lang="ja-JP" altLang="en-US" smtClean="0">
                <a:solidFill>
                  <a:srgbClr val="000000"/>
                </a:solidFill>
              </a:rPr>
              <a:pPr>
                <a:defRPr/>
              </a:pPr>
              <a:t>2017/5/1</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3356272-F9CB-41F7-AA80-58BAEC2B2882}"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60413712-747F-43BB-8BE1-770F5ACE5080}" type="datetime1">
              <a:rPr lang="ja-JP" altLang="en-US" smtClean="0">
                <a:solidFill>
                  <a:srgbClr val="000000"/>
                </a:solidFill>
              </a:rPr>
              <a:pPr>
                <a:defRPr/>
              </a:pPr>
              <a:t>2017/5/1</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8FAD257F-5D8A-44E1-A44F-AD15D2C9D679}"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57"/>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46"/>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fld id="{516D3225-875A-45B5-938E-3EDCA79A5577}" type="datetime1">
              <a:rPr lang="ja-JP" altLang="en-US" smtClean="0">
                <a:solidFill>
                  <a:srgbClr val="000000"/>
                </a:solidFill>
              </a:rPr>
              <a:pPr>
                <a:defRPr/>
              </a:pPr>
              <a:t>2017/5/1</a:t>
            </a:fld>
            <a:endParaRPr lang="en-US" altLang="ja-JP">
              <a:solidFill>
                <a:srgbClr val="000000"/>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D8ED6393-4338-464E-B10B-66E9203BBB27}"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9AC5141E-2E68-44AE-812C-4FC910852B37}" type="datetime1">
              <a:rPr lang="ja-JP" altLang="en-US" smtClean="0">
                <a:solidFill>
                  <a:srgbClr val="000000"/>
                </a:solidFill>
              </a:rPr>
              <a:pPr>
                <a:defRPr/>
              </a:pPr>
              <a:t>2017/5/1</a:t>
            </a:fld>
            <a:endParaRPr lang="en-US" altLang="ja-JP">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5FD63154-E0C2-45D4-BB98-C5BCFFD1029E}"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60190154-578E-4CCD-8982-FCEBA746A474}" type="datetime1">
              <a:rPr lang="ja-JP" altLang="en-US" smtClean="0">
                <a:solidFill>
                  <a:srgbClr val="000000"/>
                </a:solidFill>
              </a:rPr>
              <a:pPr>
                <a:defRPr/>
              </a:pPr>
              <a:t>2017/5/1</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xfrm>
            <a:off x="7235830" y="6597650"/>
            <a:ext cx="1908175" cy="260350"/>
          </a:xfrm>
          <a:prstGeom prst="rect">
            <a:avLst/>
          </a:prstGeom>
          <a:ln/>
        </p:spPr>
        <p:txBody>
          <a:bodyPr/>
          <a:lstStyle>
            <a:lvl1pPr algn="r">
              <a:defRPr sz="1050"/>
            </a:lvl1pPr>
          </a:lstStyle>
          <a:p>
            <a:pPr>
              <a:defRPr/>
            </a:pPr>
            <a:fld id="{2FE8CD3E-86AA-4423-A62C-CFF429732B92}" type="slidenum">
              <a:rPr lang="en-US" altLang="ja-JP" smtClean="0">
                <a:solidFill>
                  <a:srgbClr val="000000"/>
                </a:solidFill>
                <a:latin typeface="Verdana" pitchFamily="34" charset="0"/>
                <a:ea typeface="ＭＳ Ｐゴシック" charset="-128"/>
              </a:rPr>
              <a:pPr>
                <a:defRPr/>
              </a:pPr>
              <a:t>‹#›</a:t>
            </a:fld>
            <a:endParaRPr lang="en-US" altLang="ja-JP">
              <a:solidFill>
                <a:srgbClr val="000000"/>
              </a:solidFill>
              <a:latin typeface="Verdana" pitchFamily="34" charset="0"/>
              <a:ea typeface="ＭＳ Ｐゴシック" charset="-128"/>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28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fld id="{64261067-5AAA-4BCC-84FB-04A4CDE635C2}" type="datetime1">
              <a:rPr lang="ja-JP" altLang="en-US" smtClean="0">
                <a:solidFill>
                  <a:srgbClr val="000000"/>
                </a:solidFill>
              </a:rPr>
              <a:pPr>
                <a:defRPr/>
              </a:pPr>
              <a:t>2017/5/1</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30FF39B2-6641-4D56-9F7A-AD6079536B35}"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A12B94C2-5707-43D4-9571-41B1B856FBC8}" type="datetime1">
              <a:rPr lang="ja-JP" altLang="en-US" smtClean="0">
                <a:solidFill>
                  <a:srgbClr val="000000"/>
                </a:solidFill>
              </a:rPr>
              <a:pPr>
                <a:defRPr/>
              </a:pPr>
              <a:t>2017/5/1</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3DA43A3A-6FD6-4788-B2EB-97BB4BA35974}"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fld id="{DAB8AD30-590E-4E09-878C-5B2D6FA6E788}" type="datetime1">
              <a:rPr lang="ja-JP" altLang="en-US" smtClean="0">
                <a:solidFill>
                  <a:srgbClr val="000000"/>
                </a:solidFill>
              </a:rPr>
              <a:pPr>
                <a:defRPr/>
              </a:pPr>
              <a:t>2017/5/1</a:t>
            </a:fld>
            <a:endParaRPr lang="en-US" altLang="ja-JP">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9"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E24969E8-C23D-435D-8E73-B8EC4C79B469}"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54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CE3D78AF-C223-40C5-9301-7ECF3B47FAFA}" type="datetime1">
              <a:rPr lang="ja-JP" altLang="en-US" smtClean="0"/>
              <a:pPr>
                <a:defRPr/>
              </a:pPr>
              <a:t>2017/5/1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A20D320-4A69-451C-98B4-B687B997899B}" type="slidenum">
              <a:rPr lang="ja-JP" altLang="en-US"/>
              <a:pPr>
                <a:defRPr/>
              </a:pPr>
              <a:t>‹#›</a:t>
            </a:fld>
            <a:endParaRPr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fld id="{82CC9F75-2EC5-4E5D-A635-608202915349}" type="datetime1">
              <a:rPr lang="ja-JP" altLang="en-US" smtClean="0">
                <a:solidFill>
                  <a:srgbClr val="000000"/>
                </a:solidFill>
              </a:rPr>
              <a:pPr>
                <a:defRPr/>
              </a:pPr>
              <a:t>2017/5/1</a:t>
            </a:fld>
            <a:endParaRPr lang="en-US" altLang="ja-JP">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5"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0CE7B995-D8DD-4227-A2A1-1CF93BAE558B}"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55E0402D-C848-48AD-BA1B-6DF478400C9F}" type="datetime1">
              <a:rPr lang="ja-JP" altLang="en-US" smtClean="0">
                <a:solidFill>
                  <a:srgbClr val="000000"/>
                </a:solidFill>
              </a:rPr>
              <a:pPr>
                <a:defRPr/>
              </a:pPr>
              <a:t>2017/5/1</a:t>
            </a:fld>
            <a:endParaRPr lang="en-US" altLang="ja-JP">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4"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3BEECCA7-BC3B-4429-8B8A-DC7482CF6527}"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70AB4D68-CE54-49FB-A8B4-E46033AA6EDE}" type="datetime1">
              <a:rPr lang="ja-JP" altLang="en-US" smtClean="0">
                <a:solidFill>
                  <a:srgbClr val="000000"/>
                </a:solidFill>
              </a:rPr>
              <a:pPr>
                <a:defRPr/>
              </a:pPr>
              <a:t>2017/5/1</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82F8BECE-39EB-40F4-807D-314741B349FB}"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0"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9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1AD60D26-016E-481F-AD3B-AB707FF78545}" type="datetime1">
              <a:rPr lang="ja-JP" altLang="en-US" smtClean="0">
                <a:solidFill>
                  <a:srgbClr val="000000"/>
                </a:solidFill>
              </a:rPr>
              <a:pPr>
                <a:defRPr/>
              </a:pPr>
              <a:t>2017/5/1</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AC7E21E0-187B-48FE-8D03-4E6EE5637544}"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C17FBC99-4ACD-4ECE-8A26-28E69533844F}" type="datetime1">
              <a:rPr lang="ja-JP" altLang="en-US" smtClean="0">
                <a:solidFill>
                  <a:srgbClr val="000000"/>
                </a:solidFill>
              </a:rPr>
              <a:pPr>
                <a:defRPr/>
              </a:pPr>
              <a:t>2017/5/1</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17DE7779-42E6-4308-8556-C13551A540AB}"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4022"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40"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6C30921E-B82A-4C2A-B914-BBF460B495B1}" type="datetime1">
              <a:rPr lang="ja-JP" altLang="en-US" smtClean="0">
                <a:solidFill>
                  <a:srgbClr val="000000"/>
                </a:solidFill>
              </a:rPr>
              <a:pPr>
                <a:defRPr/>
              </a:pPr>
              <a:t>2017/5/1</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7D6E2E2B-80CF-47A0-96DF-D0A16C1C2B3A}"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3B575319-1FE2-4581-9012-85A7380A84BF}" type="datetime1">
              <a:rPr lang="ja-JP" altLang="en-US" smtClean="0">
                <a:solidFill>
                  <a:srgbClr val="000000"/>
                </a:solidFill>
              </a:rPr>
              <a:pPr>
                <a:defRPr/>
              </a:pPr>
              <a:t>2017/5/1</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5DFFE16B-0EDA-40CF-AC5B-51E64EF465E7}"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57"/>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46"/>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fld id="{DA9BA7CA-6A6B-41F5-A9E9-69C813853B0F}" type="datetime1">
              <a:rPr lang="ja-JP" altLang="en-US" smtClean="0">
                <a:solidFill>
                  <a:srgbClr val="000000"/>
                </a:solidFill>
              </a:rPr>
              <a:pPr>
                <a:defRPr/>
              </a:pPr>
              <a:t>2017/5/1</a:t>
            </a:fld>
            <a:endParaRPr lang="en-US" altLang="ja-JP">
              <a:solidFill>
                <a:srgbClr val="000000"/>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8" name="Rectangle 8"/>
          <p:cNvSpPr>
            <a:spLocks noGrp="1" noChangeArrowheads="1"/>
          </p:cNvSpPr>
          <p:nvPr>
            <p:ph type="sldNum" sz="quarter" idx="12"/>
          </p:nvPr>
        </p:nvSpPr>
        <p:spPr>
          <a:xfrm>
            <a:off x="7235830" y="6597650"/>
            <a:ext cx="1908175" cy="260350"/>
          </a:xfrm>
          <a:prstGeom prst="rect">
            <a:avLst/>
          </a:prstGeom>
          <a:ln/>
        </p:spPr>
        <p:txBody>
          <a:bodyPr/>
          <a:lstStyle>
            <a:lvl1pPr>
              <a:defRPr/>
            </a:lvl1pPr>
          </a:lstStyle>
          <a:p>
            <a:pPr>
              <a:defRPr/>
            </a:pPr>
            <a:fld id="{A6A101E5-770C-40C1-857F-447337F26DAB}" type="slidenum">
              <a:rPr lang="en-US" altLang="ja-JP" sz="1600">
                <a:solidFill>
                  <a:srgbClr val="000000"/>
                </a:solidFill>
                <a:latin typeface="Verdana" pitchFamily="34" charset="0"/>
                <a:ea typeface="ＭＳ Ｐゴシック" charset="-128"/>
              </a:rPr>
              <a:pPr>
                <a:defRPr/>
              </a:pPr>
              <a:t>‹#›</a:t>
            </a:fld>
            <a:endParaRPr lang="en-US" altLang="ja-JP" sz="1600">
              <a:solidFill>
                <a:srgbClr val="000000"/>
              </a:solidFill>
              <a:latin typeface="Verdana" pitchFamily="34" charset="0"/>
              <a:ea typeface="ＭＳ Ｐゴシック" charset="-128"/>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DB7CADC8-10DA-499B-B132-F9DE734C2D08}" type="datetime1">
              <a:rPr lang="ja-JP" altLang="en-US" smtClean="0"/>
              <a:pPr>
                <a:defRPr/>
              </a:pPr>
              <a:t>2017/5/1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3EAB160-6059-41DE-8AEC-62DC0E54D329}"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31D7CDD9-2DFF-48F4-870B-8009222BA327}" type="datetime1">
              <a:rPr lang="ja-JP" altLang="en-US" smtClean="0"/>
              <a:pPr>
                <a:defRPr/>
              </a:pPr>
              <a:t>2017/5/1</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171B835F-A6D2-4643-8DC0-C7CAE6A8564C}"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920A1E42-091A-4BEE-8D87-356A5CFE988E}" type="datetime1">
              <a:rPr lang="ja-JP" altLang="en-US" smtClean="0"/>
              <a:pPr>
                <a:defRPr/>
              </a:pPr>
              <a:t>2017/5/1</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3106450C-6F4A-476F-A6B4-0DF5932698A5}"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FCF3B268-296E-46AA-AE74-D5F582ED2F09}" type="datetime1">
              <a:rPr lang="ja-JP" altLang="en-US" smtClean="0"/>
              <a:pPr>
                <a:defRPr/>
              </a:pPr>
              <a:t>2017/5/1</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EF27A6B9-B837-4E65-B9E0-7F2D1706A7D7}"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33"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7"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33"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B990C94B-A392-4E64-BF36-BAB5D3852BCF}" type="datetime1">
              <a:rPr lang="ja-JP" altLang="en-US" smtClean="0"/>
              <a:pPr>
                <a:defRPr/>
              </a:pPr>
              <a:t>2017/5/1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FBF6575-8DA1-49A4-B7F3-094D42933738}"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9F599F9D-D34E-4920-8598-316A45729AC7}" type="datetime1">
              <a:rPr lang="ja-JP" altLang="en-US" smtClean="0"/>
              <a:pPr>
                <a:defRPr/>
              </a:pPr>
              <a:t>2017/5/1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0230A5A-CE73-472D-9578-B43CB2327A90}"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426" y="274638"/>
            <a:ext cx="82291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テキスト プレースホルダ 2"/>
          <p:cNvSpPr>
            <a:spLocks noGrp="1"/>
          </p:cNvSpPr>
          <p:nvPr>
            <p:ph type="body" idx="1"/>
          </p:nvPr>
        </p:nvSpPr>
        <p:spPr bwMode="auto">
          <a:xfrm>
            <a:off x="457426" y="1600206"/>
            <a:ext cx="82291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420" y="6356741"/>
            <a:ext cx="2133161"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E3FE755D-2357-4429-A764-10FCCA034737}" type="datetime1">
              <a:rPr lang="ja-JP" altLang="en-US" smtClean="0"/>
              <a:pPr>
                <a:defRPr/>
              </a:pPr>
              <a:t>2017/5/1</a:t>
            </a:fld>
            <a:endParaRPr lang="ja-JP" altLang="en-US"/>
          </a:p>
        </p:txBody>
      </p:sp>
      <p:sp>
        <p:nvSpPr>
          <p:cNvPr id="5" name="フッター プレースホルダ 4"/>
          <p:cNvSpPr>
            <a:spLocks noGrp="1"/>
          </p:cNvSpPr>
          <p:nvPr>
            <p:ph type="ftr" sz="quarter" idx="3"/>
          </p:nvPr>
        </p:nvSpPr>
        <p:spPr>
          <a:xfrm>
            <a:off x="3124237" y="6356741"/>
            <a:ext cx="2895526"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424" y="6356741"/>
            <a:ext cx="2133161"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7E68ACA4-A66E-4199-80B7-FCD9562041BD}"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19"/>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920"/>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7173" name="Line 5"/>
          <p:cNvSpPr>
            <a:spLocks noChangeShapeType="1"/>
          </p:cNvSpPr>
          <p:nvPr/>
        </p:nvSpPr>
        <p:spPr bwMode="auto">
          <a:xfrm flipV="1">
            <a:off x="609606" y="6453188"/>
            <a:ext cx="7924800" cy="0"/>
          </a:xfrm>
          <a:prstGeom prst="line">
            <a:avLst/>
          </a:prstGeom>
          <a:noFill/>
          <a:ln w="3175">
            <a:solidFill>
              <a:srgbClr val="3366FF"/>
            </a:solidFill>
            <a:round/>
            <a:headEnd/>
            <a:tailEnd/>
          </a:ln>
          <a:effectLst/>
        </p:spPr>
        <p:txBody>
          <a:bodyPr/>
          <a:lstStyle/>
          <a:p>
            <a:pPr>
              <a:defRPr/>
            </a:pPr>
            <a:endParaRPr lang="ja-JP" altLang="en-US" sz="1600">
              <a:solidFill>
                <a:srgbClr val="000000"/>
              </a:solidFill>
              <a:latin typeface="Verdana" pitchFamily="34" charset="0"/>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fld id="{D7134303-74B6-4B4A-A3AA-2A88F8DA4982}" type="datetime1">
              <a:rPr lang="ja-JP" altLang="en-US" smtClean="0">
                <a:solidFill>
                  <a:srgbClr val="000000"/>
                </a:solidFill>
                <a:latin typeface="Verdana" pitchFamily="34" charset="0"/>
              </a:rPr>
              <a:pPr>
                <a:defRPr/>
              </a:pPr>
              <a:t>2017/5/1</a:t>
            </a:fld>
            <a:endParaRPr lang="en-US" altLang="ja-JP">
              <a:solidFill>
                <a:srgbClr val="000000"/>
              </a:solidFill>
              <a:latin typeface="Verdana" pitchFamily="34" charset="0"/>
            </a:endParaRPr>
          </a:p>
        </p:txBody>
      </p:sp>
      <p:sp>
        <p:nvSpPr>
          <p:cNvPr id="7175" name="Rectangle 7"/>
          <p:cNvSpPr>
            <a:spLocks noGrp="1" noChangeArrowheads="1"/>
          </p:cNvSpPr>
          <p:nvPr>
            <p:ph type="ftr" sz="quarter" idx="3"/>
          </p:nvPr>
        </p:nvSpPr>
        <p:spPr bwMode="auto">
          <a:xfrm>
            <a:off x="3124200" y="6453570"/>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ja-JP" altLang="en-US" sz="800">
              <a:solidFill>
                <a:srgbClr val="000000"/>
              </a:solidFill>
              <a:latin typeface="Verdana" pitchFamily="34" charset="0"/>
            </a:endParaRPr>
          </a:p>
        </p:txBody>
      </p:sp>
      <p:sp>
        <p:nvSpPr>
          <p:cNvPr id="7176" name="Rectangle 8"/>
          <p:cNvSpPr>
            <a:spLocks noGrp="1" noChangeArrowheads="1"/>
          </p:cNvSpPr>
          <p:nvPr>
            <p:ph type="sldNum" sz="quarter" idx="4"/>
          </p:nvPr>
        </p:nvSpPr>
        <p:spPr bwMode="auto">
          <a:xfrm>
            <a:off x="7235830" y="6597650"/>
            <a:ext cx="19081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1FE699AB-4A6E-4F4F-9083-A6F9AA086C60}" type="slidenum">
              <a:rPr lang="en-US" altLang="ja-JP">
                <a:solidFill>
                  <a:srgbClr val="000000"/>
                </a:solidFill>
                <a:latin typeface="Verdana" pitchFamily="34" charset="0"/>
              </a:rPr>
              <a:pPr>
                <a:defRPr/>
              </a:pPr>
              <a:t>‹#›</a:t>
            </a:fld>
            <a:endParaRPr lang="en-US" altLang="ja-JP">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 id="2147484163" r:id="rId12"/>
    <p:sldLayoutId id="2147484164"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19"/>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920"/>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7173" name="Line 5"/>
          <p:cNvSpPr>
            <a:spLocks noChangeShapeType="1"/>
          </p:cNvSpPr>
          <p:nvPr/>
        </p:nvSpPr>
        <p:spPr bwMode="auto">
          <a:xfrm flipV="1">
            <a:off x="609606" y="6453188"/>
            <a:ext cx="7924800" cy="0"/>
          </a:xfrm>
          <a:prstGeom prst="line">
            <a:avLst/>
          </a:prstGeom>
          <a:noFill/>
          <a:ln w="3175">
            <a:solidFill>
              <a:srgbClr val="3366FF"/>
            </a:solidFill>
            <a:round/>
            <a:headEnd/>
            <a:tailEnd/>
          </a:ln>
          <a:effectLst/>
        </p:spPr>
        <p:txBody>
          <a:bodyPr/>
          <a:lstStyle/>
          <a:p>
            <a:pPr>
              <a:defRPr/>
            </a:pPr>
            <a:endParaRPr lang="ja-JP" altLang="en-US" sz="1600">
              <a:solidFill>
                <a:srgbClr val="000000"/>
              </a:solidFill>
              <a:latin typeface="Verdana" pitchFamily="34" charset="0"/>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ea typeface="ＭＳ Ｐゴシック" pitchFamily="50" charset="-128"/>
              </a:defRPr>
            </a:lvl1pPr>
          </a:lstStyle>
          <a:p>
            <a:pPr>
              <a:defRPr/>
            </a:pPr>
            <a:fld id="{DEBC03D6-A8DC-43F9-8083-A6C145611A1C}" type="datetime1">
              <a:rPr lang="ja-JP" altLang="en-US" smtClean="0">
                <a:solidFill>
                  <a:srgbClr val="000000"/>
                </a:solidFill>
                <a:latin typeface="Verdana" pitchFamily="34" charset="0"/>
              </a:rPr>
              <a:pPr>
                <a:defRPr/>
              </a:pPr>
              <a:t>2017/5/1</a:t>
            </a:fld>
            <a:endParaRPr lang="en-US" altLang="ja-JP">
              <a:solidFill>
                <a:srgbClr val="000000"/>
              </a:solidFill>
              <a:latin typeface="Verdana" pitchFamily="34" charset="0"/>
            </a:endParaRPr>
          </a:p>
        </p:txBody>
      </p:sp>
      <p:sp>
        <p:nvSpPr>
          <p:cNvPr id="7175" name="Rectangle 7"/>
          <p:cNvSpPr>
            <a:spLocks noGrp="1" noChangeArrowheads="1"/>
          </p:cNvSpPr>
          <p:nvPr>
            <p:ph type="ftr" sz="quarter" idx="3"/>
          </p:nvPr>
        </p:nvSpPr>
        <p:spPr bwMode="auto">
          <a:xfrm>
            <a:off x="3124200" y="6453570"/>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ea typeface="ＭＳ Ｐゴシック" pitchFamily="50" charset="-128"/>
              </a:defRPr>
            </a:lvl1pPr>
          </a:lstStyle>
          <a:p>
            <a:pPr>
              <a:defRPr/>
            </a:pPr>
            <a:endParaRPr lang="ja-JP" altLang="en-US" sz="800">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7" r:id="rId12"/>
    <p:sldLayoutId id="2147484178"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26.xml"/><Relationship Id="rId5" Type="http://schemas.openxmlformats.org/officeDocument/2006/relationships/image" Target="../media/image19.emf"/><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26.emf"/><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28.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193970" y="2180040"/>
            <a:ext cx="9144000" cy="3416320"/>
          </a:xfrm>
          <a:prstGeom prst="rect">
            <a:avLst/>
          </a:prstGeom>
          <a:noFill/>
          <a:ln w="9525">
            <a:noFill/>
            <a:miter lim="800000"/>
            <a:headEnd/>
            <a:tailEnd/>
          </a:ln>
        </p:spPr>
        <p:txBody>
          <a:bodyPr>
            <a:spAutoFit/>
          </a:bodyPr>
          <a:lstStyle/>
          <a:p>
            <a:pPr algn="ctr"/>
            <a:r>
              <a:rPr lang="ja-JP" altLang="en-US" sz="4800" dirty="0">
                <a:solidFill>
                  <a:srgbClr val="000000"/>
                </a:solidFill>
                <a:latin typeface="Calibri" pitchFamily="34" charset="0"/>
              </a:rPr>
              <a:t>４</a:t>
            </a:r>
            <a:r>
              <a:rPr lang="ja-JP" altLang="en-US" sz="4800" dirty="0" smtClean="0">
                <a:solidFill>
                  <a:srgbClr val="000000"/>
                </a:solidFill>
                <a:latin typeface="Calibri" pitchFamily="34" charset="0"/>
              </a:rPr>
              <a:t>．</a:t>
            </a:r>
            <a:r>
              <a:rPr lang="ja-JP" altLang="en-US" sz="4800" dirty="0" smtClean="0">
                <a:solidFill>
                  <a:srgbClr val="000000"/>
                </a:solidFill>
                <a:latin typeface="Calibri" pitchFamily="34" charset="0"/>
              </a:rPr>
              <a:t>要介護認定業務の</a:t>
            </a:r>
            <a:endParaRPr lang="en-US" altLang="ja-JP" sz="4800" dirty="0" smtClean="0">
              <a:solidFill>
                <a:srgbClr val="000000"/>
              </a:solidFill>
              <a:latin typeface="Calibri" pitchFamily="34" charset="0"/>
            </a:endParaRPr>
          </a:p>
          <a:p>
            <a:pPr algn="ctr"/>
            <a:r>
              <a:rPr lang="ja-JP" altLang="en-US" sz="4800" dirty="0" smtClean="0">
                <a:solidFill>
                  <a:srgbClr val="000000"/>
                </a:solidFill>
                <a:latin typeface="Calibri" pitchFamily="34" charset="0"/>
              </a:rPr>
              <a:t>　　　適切な運用について</a:t>
            </a:r>
            <a:endParaRPr lang="en-US" altLang="ja-JP" sz="4800" dirty="0" smtClean="0">
              <a:solidFill>
                <a:srgbClr val="000000"/>
              </a:solidFill>
              <a:latin typeface="Calibri" pitchFamily="34" charset="0"/>
            </a:endParaRPr>
          </a:p>
          <a:p>
            <a:pPr algn="ctr"/>
            <a:endParaRPr lang="en-US" altLang="ja-JP" sz="4000" dirty="0">
              <a:solidFill>
                <a:srgbClr val="000000"/>
              </a:solidFill>
              <a:latin typeface="Calibri" pitchFamily="34" charset="0"/>
            </a:endParaRPr>
          </a:p>
          <a:p>
            <a:pPr algn="ctr"/>
            <a:r>
              <a:rPr lang="ja-JP" altLang="en-US" sz="4000" dirty="0" smtClean="0">
                <a:solidFill>
                  <a:srgbClr val="000000"/>
                </a:solidFill>
                <a:latin typeface="Calibri" pitchFamily="34" charset="0"/>
              </a:rPr>
              <a:t>　　（要介護認定適正化事業の概要）</a:t>
            </a:r>
            <a:endParaRPr lang="en-US" altLang="ja-JP" sz="4000" dirty="0" smtClean="0">
              <a:solidFill>
                <a:srgbClr val="000000"/>
              </a:solidFill>
              <a:latin typeface="Calibri" pitchFamily="34" charset="0"/>
            </a:endParaRPr>
          </a:p>
          <a:p>
            <a:pPr algn="ctr"/>
            <a:endParaRPr lang="en-US" altLang="ja-JP" sz="4000" dirty="0" smtClean="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z="3600" dirty="0" smtClean="0"/>
              <a:t>業務分析データとは</a:t>
            </a:r>
          </a:p>
        </p:txBody>
      </p:sp>
      <p:sp>
        <p:nvSpPr>
          <p:cNvPr id="4" name="正方形/長方形 3"/>
          <p:cNvSpPr/>
          <p:nvPr/>
        </p:nvSpPr>
        <p:spPr>
          <a:xfrm>
            <a:off x="523628" y="1214846"/>
            <a:ext cx="8152410" cy="1018227"/>
          </a:xfrm>
          <a:prstGeom prst="rect">
            <a:avLst/>
          </a:prstGeom>
        </p:spPr>
        <p:txBody>
          <a:bodyPr wrap="square">
            <a:spAutoFit/>
          </a:bodyPr>
          <a:lstStyle/>
          <a:p>
            <a:pPr marL="180975" indent="-180975">
              <a:lnSpc>
                <a:spcPct val="94000"/>
              </a:lnSpc>
              <a:buClr>
                <a:schemeClr val="tx1"/>
              </a:buClr>
              <a:buFont typeface="Wingdings" pitchFamily="2" charset="2"/>
              <a:buChar char="n"/>
            </a:pPr>
            <a:r>
              <a:rPr lang="ja-JP" altLang="en-US" sz="1600" dirty="0" smtClean="0"/>
              <a:t>「業務分析データ」は、各自治体の職員が、認定の適正な運営に関する課題分析をおこなうための基礎資料を提供することを目的としている。自治体が</a:t>
            </a:r>
            <a:r>
              <a:rPr lang="ja-JP" altLang="en-US" sz="1600" b="1" dirty="0" smtClean="0">
                <a:solidFill>
                  <a:srgbClr val="FF0000"/>
                </a:solidFill>
              </a:rPr>
              <a:t>自身の状況を把握し、自ら適正化に向けた課題を把握するため</a:t>
            </a:r>
            <a:r>
              <a:rPr lang="ja-JP" altLang="en-US" sz="1600" dirty="0" smtClean="0"/>
              <a:t>の客観的な情報を提供することにある。</a:t>
            </a:r>
            <a:endParaRPr lang="en-US" altLang="ja-JP" sz="1600" dirty="0" smtClean="0"/>
          </a:p>
          <a:p>
            <a:pPr marL="180975" indent="-180975">
              <a:lnSpc>
                <a:spcPct val="94000"/>
              </a:lnSpc>
              <a:buClr>
                <a:schemeClr val="tx1"/>
              </a:buClr>
              <a:buFont typeface="Wingdings" pitchFamily="2" charset="2"/>
              <a:buChar char="n"/>
            </a:pPr>
            <a:r>
              <a:rPr lang="ja-JP" altLang="en-US" sz="1600" dirty="0" smtClean="0"/>
              <a:t>平成</a:t>
            </a:r>
            <a:r>
              <a:rPr lang="en-US" altLang="ja-JP" sz="1600" dirty="0" smtClean="0"/>
              <a:t>29</a:t>
            </a:r>
            <a:r>
              <a:rPr lang="ja-JP" altLang="en-US" sz="1600" dirty="0" smtClean="0"/>
              <a:t>年度も、</a:t>
            </a:r>
            <a:r>
              <a:rPr lang="en-US" altLang="ja-JP" sz="1600" dirty="0" smtClean="0"/>
              <a:t>9</a:t>
            </a:r>
            <a:r>
              <a:rPr lang="ja-JP" altLang="en-US" sz="1600" dirty="0" smtClean="0"/>
              <a:t>月末と</a:t>
            </a:r>
            <a:r>
              <a:rPr lang="en-US" altLang="ja-JP" sz="1600" dirty="0" smtClean="0"/>
              <a:t>3</a:t>
            </a:r>
            <a:r>
              <a:rPr lang="ja-JP" altLang="en-US" sz="1600" dirty="0" smtClean="0"/>
              <a:t>月末に、エクセルデータにて提供予定（</a:t>
            </a:r>
            <a:r>
              <a:rPr lang="en-US" altLang="ja-JP" sz="1600" dirty="0" smtClean="0"/>
              <a:t>HP</a:t>
            </a:r>
            <a:r>
              <a:rPr lang="ja-JP" altLang="en-US" sz="1600" dirty="0" smtClean="0"/>
              <a:t>から各自ダウンロード）。</a:t>
            </a:r>
            <a:endParaRPr lang="en-US" altLang="ja-JP" sz="1600" dirty="0" smtClean="0"/>
          </a:p>
        </p:txBody>
      </p:sp>
      <p:sp>
        <p:nvSpPr>
          <p:cNvPr id="14" name="正方形/長方形 13"/>
          <p:cNvSpPr/>
          <p:nvPr/>
        </p:nvSpPr>
        <p:spPr bwMode="auto">
          <a:xfrm>
            <a:off x="4483264" y="2481567"/>
            <a:ext cx="4320480" cy="3923352"/>
          </a:xfrm>
          <a:prstGeom prst="rect">
            <a:avLst/>
          </a:prstGeom>
          <a:noFill/>
          <a:ln w="12700" cap="flat" cmpd="sng" algn="ctr">
            <a:solidFill>
              <a:schemeClr val="bg1">
                <a:lumMod val="75000"/>
              </a:scheme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
        <p:nvSpPr>
          <p:cNvPr id="15" name="正方形/長方形 14"/>
          <p:cNvSpPr/>
          <p:nvPr/>
        </p:nvSpPr>
        <p:spPr bwMode="auto">
          <a:xfrm>
            <a:off x="393250" y="2483141"/>
            <a:ext cx="3990953" cy="3923352"/>
          </a:xfrm>
          <a:prstGeom prst="rect">
            <a:avLst/>
          </a:prstGeom>
          <a:noFill/>
          <a:ln w="12700" cap="flat" cmpd="sng" algn="ctr">
            <a:solidFill>
              <a:schemeClr val="bg1">
                <a:lumMod val="75000"/>
              </a:scheme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
        <p:nvSpPr>
          <p:cNvPr id="17" name="AutoShape 214"/>
          <p:cNvSpPr>
            <a:spLocks noChangeArrowheads="1"/>
          </p:cNvSpPr>
          <p:nvPr/>
        </p:nvSpPr>
        <p:spPr bwMode="auto">
          <a:xfrm>
            <a:off x="721318" y="2302037"/>
            <a:ext cx="3420000" cy="342932"/>
          </a:xfrm>
          <a:prstGeom prst="roundRect">
            <a:avLst>
              <a:gd name="adj" fmla="val 16667"/>
            </a:avLst>
          </a:prstGeom>
          <a:solidFill>
            <a:srgbClr val="3D6AA7"/>
          </a:solidFill>
          <a:ln w="12700" algn="ctr">
            <a:noFill/>
            <a:round/>
            <a:headEnd/>
            <a:tailEnd type="none" w="lg" len="lg"/>
          </a:ln>
          <a:effectLst>
            <a:outerShdw dist="35921" dir="2700000" algn="ctr" rotWithShape="0">
              <a:srgbClr val="808080"/>
            </a:outerShdw>
          </a:effectLst>
        </p:spPr>
        <p:txBody>
          <a:bodyPr wrap="square" lIns="90000" tIns="46800" rIns="90000" bIns="46800">
            <a:spAutoFit/>
          </a:bodyPr>
          <a:lstStyle/>
          <a:p>
            <a:pPr algn="ctr">
              <a:defRPr/>
            </a:pPr>
            <a:r>
              <a:rPr lang="ja-JP" altLang="en-US" sz="1400" dirty="0" smtClean="0">
                <a:solidFill>
                  <a:srgbClr val="FFFFFF"/>
                </a:solidFill>
                <a:ea typeface="HGP創英角ｺﾞｼｯｸUB" pitchFamily="50" charset="-128"/>
              </a:rPr>
              <a:t>提供するデータのイメージ①</a:t>
            </a:r>
            <a:endParaRPr lang="ja-JP" altLang="en-US" sz="1400" dirty="0">
              <a:solidFill>
                <a:srgbClr val="FFFFFF"/>
              </a:solidFill>
              <a:ea typeface="HGP創英角ｺﾞｼｯｸUB" pitchFamily="50" charset="-128"/>
            </a:endParaRPr>
          </a:p>
        </p:txBody>
      </p:sp>
      <p:sp>
        <p:nvSpPr>
          <p:cNvPr id="18" name="AutoShape 214"/>
          <p:cNvSpPr>
            <a:spLocks noChangeArrowheads="1"/>
          </p:cNvSpPr>
          <p:nvPr/>
        </p:nvSpPr>
        <p:spPr bwMode="auto">
          <a:xfrm>
            <a:off x="4772778" y="2301547"/>
            <a:ext cx="3420000" cy="342932"/>
          </a:xfrm>
          <a:prstGeom prst="roundRect">
            <a:avLst>
              <a:gd name="adj" fmla="val 16667"/>
            </a:avLst>
          </a:prstGeom>
          <a:solidFill>
            <a:srgbClr val="3D6AA7"/>
          </a:solidFill>
          <a:ln w="12700" algn="ctr">
            <a:noFill/>
            <a:round/>
            <a:headEnd/>
            <a:tailEnd type="none" w="lg" len="lg"/>
          </a:ln>
          <a:effectLst>
            <a:outerShdw dist="35921" dir="2700000" algn="ctr" rotWithShape="0">
              <a:srgbClr val="808080"/>
            </a:outerShdw>
          </a:effectLst>
        </p:spPr>
        <p:txBody>
          <a:bodyPr wrap="square" lIns="90000" tIns="46800" rIns="90000" bIns="46800">
            <a:spAutoFit/>
          </a:bodyPr>
          <a:lstStyle/>
          <a:p>
            <a:pPr algn="ctr">
              <a:defRPr/>
            </a:pPr>
            <a:r>
              <a:rPr lang="ja-JP" altLang="en-US" sz="1400" dirty="0" smtClean="0">
                <a:solidFill>
                  <a:srgbClr val="FFFFFF"/>
                </a:solidFill>
                <a:ea typeface="HGP創英角ｺﾞｼｯｸUB" pitchFamily="50" charset="-128"/>
              </a:rPr>
              <a:t>提供するデータのイメージ②</a:t>
            </a:r>
            <a:endParaRPr lang="ja-JP" altLang="en-US" sz="1400" dirty="0">
              <a:solidFill>
                <a:srgbClr val="FFFFFF"/>
              </a:solidFill>
              <a:ea typeface="HGP創英角ｺﾞｼｯｸUB" pitchFamily="50" charset="-128"/>
            </a:endParaRPr>
          </a:p>
        </p:txBody>
      </p:sp>
      <p:grpSp>
        <p:nvGrpSpPr>
          <p:cNvPr id="2" name="グループ化 78"/>
          <p:cNvGrpSpPr/>
          <p:nvPr/>
        </p:nvGrpSpPr>
        <p:grpSpPr>
          <a:xfrm>
            <a:off x="507579" y="2694014"/>
            <a:ext cx="3729049" cy="3611529"/>
            <a:chOff x="236476" y="1922480"/>
            <a:chExt cx="4459721" cy="4303538"/>
          </a:xfrm>
          <a:effectLst>
            <a:outerShdw blurRad="50800" dist="38100" dir="2700000" algn="tl" rotWithShape="0">
              <a:prstClr val="black">
                <a:alpha val="40000"/>
              </a:prstClr>
            </a:outerShdw>
          </a:effectLst>
        </p:grpSpPr>
        <p:sp>
          <p:nvSpPr>
            <p:cNvPr id="25" name="Rectangle 87"/>
            <p:cNvSpPr>
              <a:spLocks noChangeArrowheads="1"/>
            </p:cNvSpPr>
            <p:nvPr/>
          </p:nvSpPr>
          <p:spPr bwMode="auto">
            <a:xfrm>
              <a:off x="236476" y="2160605"/>
              <a:ext cx="2376264" cy="3111500"/>
            </a:xfrm>
            <a:prstGeom prst="rect">
              <a:avLst/>
            </a:prstGeom>
            <a:solidFill>
              <a:srgbClr val="CCECFF"/>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26" name="AutoShape 90"/>
            <p:cNvSpPr>
              <a:spLocks noChangeArrowheads="1"/>
            </p:cNvSpPr>
            <p:nvPr/>
          </p:nvSpPr>
          <p:spPr bwMode="auto">
            <a:xfrm rot="10800000">
              <a:off x="1006413" y="1922480"/>
              <a:ext cx="1466850" cy="220663"/>
            </a:xfrm>
            <a:custGeom>
              <a:avLst/>
              <a:gdLst>
                <a:gd name="T0" fmla="*/ 38 w 21600"/>
                <a:gd name="T1" fmla="*/ 0 h 21600"/>
                <a:gd name="T2" fmla="*/ 20 w 21600"/>
                <a:gd name="T3" fmla="*/ 1 h 21600"/>
                <a:gd name="T4" fmla="*/ 1 w 21600"/>
                <a:gd name="T5" fmla="*/ 0 h 21600"/>
                <a:gd name="T6" fmla="*/ 20 w 21600"/>
                <a:gd name="T7" fmla="*/ 0 h 21600"/>
                <a:gd name="T8" fmla="*/ 0 60000 65536"/>
                <a:gd name="T9" fmla="*/ 0 60000 65536"/>
                <a:gd name="T10" fmla="*/ 0 60000 65536"/>
                <a:gd name="T11" fmla="*/ 0 60000 65536"/>
                <a:gd name="T12" fmla="*/ 2455 w 21600"/>
                <a:gd name="T13" fmla="*/ 2486 h 21600"/>
                <a:gd name="T14" fmla="*/ 19145 w 21600"/>
                <a:gd name="T15" fmla="*/ 19114 h 21600"/>
              </a:gdLst>
              <a:ahLst/>
              <a:cxnLst>
                <a:cxn ang="T8">
                  <a:pos x="T0" y="T1"/>
                </a:cxn>
                <a:cxn ang="T9">
                  <a:pos x="T2" y="T3"/>
                </a:cxn>
                <a:cxn ang="T10">
                  <a:pos x="T4" y="T5"/>
                </a:cxn>
                <a:cxn ang="T11">
                  <a:pos x="T6" y="T7"/>
                </a:cxn>
              </a:cxnLst>
              <a:rect l="T12" t="T13" r="T14" b="T15"/>
              <a:pathLst>
                <a:path w="21600" h="21600">
                  <a:moveTo>
                    <a:pt x="0" y="0"/>
                  </a:moveTo>
                  <a:lnTo>
                    <a:pt x="1309" y="21600"/>
                  </a:lnTo>
                  <a:lnTo>
                    <a:pt x="20291" y="21600"/>
                  </a:lnTo>
                  <a:lnTo>
                    <a:pt x="21600" y="0"/>
                  </a:lnTo>
                  <a:close/>
                </a:path>
              </a:pathLst>
            </a:custGeom>
            <a:solidFill>
              <a:srgbClr val="CCECFF"/>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27" name="Text Box 91"/>
            <p:cNvSpPr txBox="1">
              <a:spLocks noChangeArrowheads="1"/>
            </p:cNvSpPr>
            <p:nvPr/>
          </p:nvSpPr>
          <p:spPr bwMode="auto">
            <a:xfrm>
              <a:off x="1367635" y="1922490"/>
              <a:ext cx="744412" cy="217625"/>
            </a:xfrm>
            <a:prstGeom prst="rect">
              <a:avLst/>
            </a:prstGeom>
            <a:noFill/>
            <a:ln w="12700" algn="ctr">
              <a:noFill/>
              <a:miter lim="800000"/>
              <a:headEnd/>
              <a:tailEnd type="none" w="lg" len="lg"/>
            </a:ln>
          </p:spPr>
          <p:txBody>
            <a:bodyPr wrap="none" lIns="90000" tIns="46800" rIns="90000" bIns="46800">
              <a:spAutoFit/>
            </a:bodyPr>
            <a:lstStyle/>
            <a:p>
              <a:pPr algn="ctr">
                <a:spcBef>
                  <a:spcPct val="50000"/>
                </a:spcBef>
                <a:buFont typeface="Wingdings" pitchFamily="2" charset="2"/>
                <a:buNone/>
                <a:defRPr/>
              </a:pPr>
              <a:r>
                <a:rPr kumimoji="0" lang="ja-JP" altLang="en-US" sz="800" dirty="0">
                  <a:latin typeface="HGP創英角ｺﾞｼｯｸUB" pitchFamily="50" charset="-128"/>
                  <a:ea typeface="HGP創英角ｺﾞｼｯｸUB" pitchFamily="50" charset="-128"/>
                </a:rPr>
                <a:t>データの見方</a:t>
              </a:r>
            </a:p>
          </p:txBody>
        </p:sp>
        <p:pic>
          <p:nvPicPr>
            <p:cNvPr id="28" name="Picture 8"/>
            <p:cNvPicPr>
              <a:picLocks noChangeAspect="1" noChangeArrowheads="1"/>
            </p:cNvPicPr>
            <p:nvPr/>
          </p:nvPicPr>
          <p:blipFill>
            <a:blip r:embed="rId3" cstate="print"/>
            <a:srcRect/>
            <a:stretch>
              <a:fillRect/>
            </a:stretch>
          </p:blipFill>
          <p:spPr bwMode="auto">
            <a:xfrm>
              <a:off x="289432" y="2204694"/>
              <a:ext cx="2282706" cy="3024336"/>
            </a:xfrm>
            <a:prstGeom prst="rect">
              <a:avLst/>
            </a:prstGeom>
            <a:solidFill>
              <a:schemeClr val="bg1"/>
            </a:solidFill>
            <a:ln w="9525">
              <a:noFill/>
              <a:miter lim="800000"/>
              <a:headEnd/>
              <a:tailEnd/>
            </a:ln>
            <a:effectLst/>
          </p:spPr>
        </p:pic>
        <p:grpSp>
          <p:nvGrpSpPr>
            <p:cNvPr id="3" name="グループ化 55"/>
            <p:cNvGrpSpPr/>
            <p:nvPr/>
          </p:nvGrpSpPr>
          <p:grpSpPr>
            <a:xfrm>
              <a:off x="888900" y="2277905"/>
              <a:ext cx="2175321" cy="3351213"/>
              <a:chOff x="6069124" y="2433215"/>
              <a:chExt cx="2175321" cy="3351213"/>
            </a:xfrm>
          </p:grpSpPr>
          <p:sp>
            <p:nvSpPr>
              <p:cNvPr id="40" name="Rectangle 87"/>
              <p:cNvSpPr>
                <a:spLocks noChangeArrowheads="1"/>
              </p:cNvSpPr>
              <p:nvPr/>
            </p:nvSpPr>
            <p:spPr bwMode="auto">
              <a:xfrm>
                <a:off x="6069124" y="2672928"/>
                <a:ext cx="2175321" cy="3111500"/>
              </a:xfrm>
              <a:prstGeom prst="rect">
                <a:avLst/>
              </a:prstGeom>
              <a:solidFill>
                <a:srgbClr val="FFFFCC"/>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41" name="AutoShape 90"/>
              <p:cNvSpPr>
                <a:spLocks noChangeArrowheads="1"/>
              </p:cNvSpPr>
              <p:nvPr/>
            </p:nvSpPr>
            <p:spPr bwMode="auto">
              <a:xfrm rot="10800000">
                <a:off x="6695045" y="2434803"/>
                <a:ext cx="1466850" cy="220663"/>
              </a:xfrm>
              <a:custGeom>
                <a:avLst/>
                <a:gdLst>
                  <a:gd name="T0" fmla="*/ 38 w 21600"/>
                  <a:gd name="T1" fmla="*/ 0 h 21600"/>
                  <a:gd name="T2" fmla="*/ 20 w 21600"/>
                  <a:gd name="T3" fmla="*/ 1 h 21600"/>
                  <a:gd name="T4" fmla="*/ 1 w 21600"/>
                  <a:gd name="T5" fmla="*/ 0 h 21600"/>
                  <a:gd name="T6" fmla="*/ 20 w 21600"/>
                  <a:gd name="T7" fmla="*/ 0 h 21600"/>
                  <a:gd name="T8" fmla="*/ 0 60000 65536"/>
                  <a:gd name="T9" fmla="*/ 0 60000 65536"/>
                  <a:gd name="T10" fmla="*/ 0 60000 65536"/>
                  <a:gd name="T11" fmla="*/ 0 60000 65536"/>
                  <a:gd name="T12" fmla="*/ 2455 w 21600"/>
                  <a:gd name="T13" fmla="*/ 2486 h 21600"/>
                  <a:gd name="T14" fmla="*/ 19145 w 21600"/>
                  <a:gd name="T15" fmla="*/ 19114 h 21600"/>
                </a:gdLst>
                <a:ahLst/>
                <a:cxnLst>
                  <a:cxn ang="T8">
                    <a:pos x="T0" y="T1"/>
                  </a:cxn>
                  <a:cxn ang="T9">
                    <a:pos x="T2" y="T3"/>
                  </a:cxn>
                  <a:cxn ang="T10">
                    <a:pos x="T4" y="T5"/>
                  </a:cxn>
                  <a:cxn ang="T11">
                    <a:pos x="T6" y="T7"/>
                  </a:cxn>
                </a:cxnLst>
                <a:rect l="T12" t="T13" r="T14" b="T15"/>
                <a:pathLst>
                  <a:path w="21600" h="21600">
                    <a:moveTo>
                      <a:pt x="0" y="0"/>
                    </a:moveTo>
                    <a:lnTo>
                      <a:pt x="1309" y="21600"/>
                    </a:lnTo>
                    <a:lnTo>
                      <a:pt x="20291" y="21600"/>
                    </a:lnTo>
                    <a:lnTo>
                      <a:pt x="21600" y="0"/>
                    </a:lnTo>
                    <a:close/>
                  </a:path>
                </a:pathLst>
              </a:custGeom>
              <a:solidFill>
                <a:srgbClr val="FFFFCC"/>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42" name="Text Box 91"/>
              <p:cNvSpPr txBox="1">
                <a:spLocks noChangeArrowheads="1"/>
              </p:cNvSpPr>
              <p:nvPr/>
            </p:nvSpPr>
            <p:spPr bwMode="auto">
              <a:xfrm>
                <a:off x="7046647" y="2433215"/>
                <a:ext cx="763648" cy="217625"/>
              </a:xfrm>
              <a:prstGeom prst="rect">
                <a:avLst/>
              </a:prstGeom>
              <a:noFill/>
              <a:ln w="12700" algn="ctr">
                <a:noFill/>
                <a:miter lim="800000"/>
                <a:headEnd/>
                <a:tailEnd type="none" w="lg" len="lg"/>
              </a:ln>
            </p:spPr>
            <p:txBody>
              <a:bodyPr wrap="none" lIns="90000" tIns="46800" rIns="90000" bIns="46800">
                <a:spAutoFit/>
              </a:bodyPr>
              <a:lstStyle/>
              <a:p>
                <a:pPr algn="ctr">
                  <a:spcBef>
                    <a:spcPct val="50000"/>
                  </a:spcBef>
                  <a:buFont typeface="Wingdings" pitchFamily="2" charset="2"/>
                  <a:buNone/>
                  <a:defRPr/>
                </a:pPr>
                <a:r>
                  <a:rPr kumimoji="0" lang="en-US" altLang="ja-JP" sz="800" dirty="0">
                    <a:latin typeface="HGP創英角ｺﾞｼｯｸUB" pitchFamily="50" charset="-128"/>
                    <a:ea typeface="HGP創英角ｺﾞｼｯｸUB" pitchFamily="50" charset="-128"/>
                  </a:rPr>
                  <a:t>Ⅰ</a:t>
                </a:r>
                <a:r>
                  <a:rPr kumimoji="0" lang="ja-JP" altLang="en-US" sz="800" dirty="0" err="1">
                    <a:latin typeface="HGP創英角ｺﾞｼｯｸUB" pitchFamily="50" charset="-128"/>
                    <a:ea typeface="HGP創英角ｺﾞｼｯｸUB" pitchFamily="50" charset="-128"/>
                  </a:rPr>
                  <a:t>．</a:t>
                </a:r>
                <a:r>
                  <a:rPr kumimoji="0" lang="ja-JP" altLang="en-US" sz="800" dirty="0">
                    <a:latin typeface="HGP創英角ｺﾞｼｯｸUB" pitchFamily="50" charset="-128"/>
                    <a:ea typeface="HGP創英角ｺﾞｼｯｸUB" pitchFamily="50" charset="-128"/>
                  </a:rPr>
                  <a:t>基礎情報</a:t>
                </a:r>
              </a:p>
            </p:txBody>
          </p:sp>
          <p:pic>
            <p:nvPicPr>
              <p:cNvPr id="43" name="Picture 7"/>
              <p:cNvPicPr>
                <a:picLocks noChangeAspect="1" noChangeArrowheads="1"/>
              </p:cNvPicPr>
              <p:nvPr/>
            </p:nvPicPr>
            <p:blipFill>
              <a:blip r:embed="rId4" cstate="print"/>
              <a:srcRect/>
              <a:stretch>
                <a:fillRect/>
              </a:stretch>
            </p:blipFill>
            <p:spPr bwMode="auto">
              <a:xfrm>
                <a:off x="6133447" y="2723209"/>
                <a:ext cx="2059913" cy="2988332"/>
              </a:xfrm>
              <a:prstGeom prst="rect">
                <a:avLst/>
              </a:prstGeom>
              <a:solidFill>
                <a:schemeClr val="bg1"/>
              </a:solidFill>
              <a:ln w="9525">
                <a:noFill/>
                <a:miter lim="800000"/>
                <a:headEnd/>
                <a:tailEnd/>
              </a:ln>
              <a:effectLst/>
            </p:spPr>
          </p:pic>
        </p:grpSp>
        <p:grpSp>
          <p:nvGrpSpPr>
            <p:cNvPr id="5" name="グループ化 60"/>
            <p:cNvGrpSpPr/>
            <p:nvPr/>
          </p:nvGrpSpPr>
          <p:grpSpPr>
            <a:xfrm>
              <a:off x="1664059" y="2638268"/>
              <a:ext cx="2066937" cy="3311526"/>
              <a:chOff x="6825207" y="2793578"/>
              <a:chExt cx="2066937" cy="3311526"/>
            </a:xfrm>
          </p:grpSpPr>
          <p:sp>
            <p:nvSpPr>
              <p:cNvPr id="36" name="Rectangle 94"/>
              <p:cNvSpPr>
                <a:spLocks noChangeArrowheads="1"/>
              </p:cNvSpPr>
              <p:nvPr/>
            </p:nvSpPr>
            <p:spPr bwMode="auto">
              <a:xfrm>
                <a:off x="6825207" y="3033291"/>
                <a:ext cx="2066937" cy="3071813"/>
              </a:xfrm>
              <a:prstGeom prst="rect">
                <a:avLst/>
              </a:prstGeom>
              <a:solidFill>
                <a:srgbClr val="CCFFCC"/>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37" name="AutoShape 96"/>
              <p:cNvSpPr>
                <a:spLocks noChangeArrowheads="1"/>
              </p:cNvSpPr>
              <p:nvPr/>
            </p:nvSpPr>
            <p:spPr bwMode="auto">
              <a:xfrm rot="10800000">
                <a:off x="7214158" y="2795166"/>
                <a:ext cx="1466850" cy="220663"/>
              </a:xfrm>
              <a:custGeom>
                <a:avLst/>
                <a:gdLst>
                  <a:gd name="T0" fmla="*/ 38 w 21600"/>
                  <a:gd name="T1" fmla="*/ 0 h 21600"/>
                  <a:gd name="T2" fmla="*/ 20 w 21600"/>
                  <a:gd name="T3" fmla="*/ 1 h 21600"/>
                  <a:gd name="T4" fmla="*/ 1 w 21600"/>
                  <a:gd name="T5" fmla="*/ 0 h 21600"/>
                  <a:gd name="T6" fmla="*/ 20 w 21600"/>
                  <a:gd name="T7" fmla="*/ 0 h 21600"/>
                  <a:gd name="T8" fmla="*/ 0 60000 65536"/>
                  <a:gd name="T9" fmla="*/ 0 60000 65536"/>
                  <a:gd name="T10" fmla="*/ 0 60000 65536"/>
                  <a:gd name="T11" fmla="*/ 0 60000 65536"/>
                  <a:gd name="T12" fmla="*/ 2455 w 21600"/>
                  <a:gd name="T13" fmla="*/ 2486 h 21600"/>
                  <a:gd name="T14" fmla="*/ 19145 w 21600"/>
                  <a:gd name="T15" fmla="*/ 19114 h 21600"/>
                </a:gdLst>
                <a:ahLst/>
                <a:cxnLst>
                  <a:cxn ang="T8">
                    <a:pos x="T0" y="T1"/>
                  </a:cxn>
                  <a:cxn ang="T9">
                    <a:pos x="T2" y="T3"/>
                  </a:cxn>
                  <a:cxn ang="T10">
                    <a:pos x="T4" y="T5"/>
                  </a:cxn>
                  <a:cxn ang="T11">
                    <a:pos x="T6" y="T7"/>
                  </a:cxn>
                </a:cxnLst>
                <a:rect l="T12" t="T13" r="T14" b="T15"/>
                <a:pathLst>
                  <a:path w="21600" h="21600">
                    <a:moveTo>
                      <a:pt x="0" y="0"/>
                    </a:moveTo>
                    <a:lnTo>
                      <a:pt x="1309" y="21600"/>
                    </a:lnTo>
                    <a:lnTo>
                      <a:pt x="20291" y="21600"/>
                    </a:lnTo>
                    <a:lnTo>
                      <a:pt x="21600" y="0"/>
                    </a:lnTo>
                    <a:close/>
                  </a:path>
                </a:pathLst>
              </a:custGeom>
              <a:solidFill>
                <a:srgbClr val="CCFFCC"/>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38" name="Text Box 97"/>
              <p:cNvSpPr txBox="1">
                <a:spLocks noChangeArrowheads="1"/>
              </p:cNvSpPr>
              <p:nvPr/>
            </p:nvSpPr>
            <p:spPr bwMode="auto">
              <a:xfrm>
                <a:off x="7546430" y="2793578"/>
                <a:ext cx="821356" cy="217625"/>
              </a:xfrm>
              <a:prstGeom prst="rect">
                <a:avLst/>
              </a:prstGeom>
              <a:noFill/>
              <a:ln w="12700" algn="ctr">
                <a:noFill/>
                <a:miter lim="800000"/>
                <a:headEnd/>
                <a:tailEnd type="none" w="lg" len="lg"/>
              </a:ln>
            </p:spPr>
            <p:txBody>
              <a:bodyPr wrap="none" lIns="90000" tIns="46800" rIns="90000" bIns="46800">
                <a:spAutoFit/>
              </a:bodyPr>
              <a:lstStyle/>
              <a:p>
                <a:pPr algn="ctr">
                  <a:spcBef>
                    <a:spcPct val="50000"/>
                  </a:spcBef>
                  <a:buFont typeface="Wingdings" pitchFamily="2" charset="2"/>
                  <a:buNone/>
                  <a:defRPr/>
                </a:pPr>
                <a:r>
                  <a:rPr kumimoji="0" lang="en-US" altLang="ja-JP" sz="800" dirty="0">
                    <a:latin typeface="HGP創英角ｺﾞｼｯｸUB" pitchFamily="50" charset="-128"/>
                    <a:ea typeface="HGP創英角ｺﾞｼｯｸUB" pitchFamily="50" charset="-128"/>
                  </a:rPr>
                  <a:t>Ⅱ</a:t>
                </a:r>
                <a:r>
                  <a:rPr kumimoji="0" lang="ja-JP" altLang="en-US" sz="800" dirty="0" err="1">
                    <a:latin typeface="HGP創英角ｺﾞｼｯｸUB" pitchFamily="50" charset="-128"/>
                    <a:ea typeface="HGP創英角ｺﾞｼｯｸUB" pitchFamily="50" charset="-128"/>
                  </a:rPr>
                  <a:t>．</a:t>
                </a:r>
                <a:r>
                  <a:rPr kumimoji="0" lang="ja-JP" altLang="en-US" sz="800" dirty="0">
                    <a:latin typeface="HGP創英角ｺﾞｼｯｸUB" pitchFamily="50" charset="-128"/>
                    <a:ea typeface="HGP創英角ｺﾞｼｯｸUB" pitchFamily="50" charset="-128"/>
                  </a:rPr>
                  <a:t>事務データ</a:t>
                </a:r>
              </a:p>
            </p:txBody>
          </p:sp>
          <p:pic>
            <p:nvPicPr>
              <p:cNvPr id="39" name="Picture 6"/>
              <p:cNvPicPr>
                <a:picLocks noChangeAspect="1" noChangeArrowheads="1"/>
              </p:cNvPicPr>
              <p:nvPr/>
            </p:nvPicPr>
            <p:blipFill>
              <a:blip r:embed="rId5" cstate="print"/>
              <a:srcRect/>
              <a:stretch>
                <a:fillRect/>
              </a:stretch>
            </p:blipFill>
            <p:spPr bwMode="auto">
              <a:xfrm>
                <a:off x="6886932" y="3070292"/>
                <a:ext cx="1889790" cy="2950996"/>
              </a:xfrm>
              <a:prstGeom prst="rect">
                <a:avLst/>
              </a:prstGeom>
              <a:solidFill>
                <a:schemeClr val="bg1"/>
              </a:solidFill>
              <a:ln w="9525">
                <a:noFill/>
                <a:miter lim="800000"/>
                <a:headEnd/>
                <a:tailEnd/>
              </a:ln>
              <a:effectLst/>
            </p:spPr>
          </p:pic>
        </p:grpSp>
        <p:grpSp>
          <p:nvGrpSpPr>
            <p:cNvPr id="6" name="グループ化 66"/>
            <p:cNvGrpSpPr/>
            <p:nvPr/>
          </p:nvGrpSpPr>
          <p:grpSpPr>
            <a:xfrm>
              <a:off x="2468724" y="2998630"/>
              <a:ext cx="2227473" cy="3227388"/>
              <a:chOff x="7401272" y="3153940"/>
              <a:chExt cx="2227473" cy="3227388"/>
            </a:xfrm>
          </p:grpSpPr>
          <p:sp>
            <p:nvSpPr>
              <p:cNvPr id="32" name="Rectangle 109"/>
              <p:cNvSpPr>
                <a:spLocks noChangeArrowheads="1"/>
              </p:cNvSpPr>
              <p:nvPr/>
            </p:nvSpPr>
            <p:spPr bwMode="auto">
              <a:xfrm>
                <a:off x="7401272" y="3393653"/>
                <a:ext cx="2227473" cy="2987675"/>
              </a:xfrm>
              <a:prstGeom prst="rect">
                <a:avLst/>
              </a:prstGeom>
              <a:solidFill>
                <a:srgbClr val="FFCCCC"/>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33" name="AutoShape 110"/>
              <p:cNvSpPr>
                <a:spLocks noChangeArrowheads="1"/>
              </p:cNvSpPr>
              <p:nvPr/>
            </p:nvSpPr>
            <p:spPr bwMode="auto">
              <a:xfrm rot="10800000">
                <a:off x="8079345" y="3155528"/>
                <a:ext cx="1466850" cy="220663"/>
              </a:xfrm>
              <a:custGeom>
                <a:avLst/>
                <a:gdLst>
                  <a:gd name="T0" fmla="*/ 38 w 21600"/>
                  <a:gd name="T1" fmla="*/ 0 h 21600"/>
                  <a:gd name="T2" fmla="*/ 20 w 21600"/>
                  <a:gd name="T3" fmla="*/ 1 h 21600"/>
                  <a:gd name="T4" fmla="*/ 1 w 21600"/>
                  <a:gd name="T5" fmla="*/ 0 h 21600"/>
                  <a:gd name="T6" fmla="*/ 20 w 21600"/>
                  <a:gd name="T7" fmla="*/ 0 h 21600"/>
                  <a:gd name="T8" fmla="*/ 0 60000 65536"/>
                  <a:gd name="T9" fmla="*/ 0 60000 65536"/>
                  <a:gd name="T10" fmla="*/ 0 60000 65536"/>
                  <a:gd name="T11" fmla="*/ 0 60000 65536"/>
                  <a:gd name="T12" fmla="*/ 2455 w 21600"/>
                  <a:gd name="T13" fmla="*/ 2486 h 21600"/>
                  <a:gd name="T14" fmla="*/ 19145 w 21600"/>
                  <a:gd name="T15" fmla="*/ 19114 h 21600"/>
                </a:gdLst>
                <a:ahLst/>
                <a:cxnLst>
                  <a:cxn ang="T8">
                    <a:pos x="T0" y="T1"/>
                  </a:cxn>
                  <a:cxn ang="T9">
                    <a:pos x="T2" y="T3"/>
                  </a:cxn>
                  <a:cxn ang="T10">
                    <a:pos x="T4" y="T5"/>
                  </a:cxn>
                  <a:cxn ang="T11">
                    <a:pos x="T6" y="T7"/>
                  </a:cxn>
                </a:cxnLst>
                <a:rect l="T12" t="T13" r="T14" b="T15"/>
                <a:pathLst>
                  <a:path w="21600" h="21600">
                    <a:moveTo>
                      <a:pt x="0" y="0"/>
                    </a:moveTo>
                    <a:lnTo>
                      <a:pt x="1309" y="21600"/>
                    </a:lnTo>
                    <a:lnTo>
                      <a:pt x="20291" y="21600"/>
                    </a:lnTo>
                    <a:lnTo>
                      <a:pt x="21600" y="0"/>
                    </a:lnTo>
                    <a:close/>
                  </a:path>
                </a:pathLst>
              </a:custGeom>
              <a:solidFill>
                <a:srgbClr val="FFCCCC"/>
              </a:solidFill>
              <a:ln w="12700" algn="ctr">
                <a:noFill/>
                <a:miter lim="800000"/>
                <a:headEnd/>
                <a:tailEnd type="none" w="lg" len="lg"/>
              </a:ln>
            </p:spPr>
            <p:txBody>
              <a:bodyPr wrap="none" lIns="90000" tIns="46800" rIns="90000" bIns="46800" anchor="ctr"/>
              <a:lstStyle/>
              <a:p>
                <a:pPr algn="ctr">
                  <a:spcBef>
                    <a:spcPct val="50000"/>
                  </a:spcBef>
                  <a:buFont typeface="Wingdings" pitchFamily="2" charset="2"/>
                  <a:buNone/>
                  <a:defRPr/>
                </a:pPr>
                <a:endParaRPr kumimoji="0" lang="ja-JP" altLang="en-US"/>
              </a:p>
            </p:txBody>
          </p:sp>
          <p:sp>
            <p:nvSpPr>
              <p:cNvPr id="34" name="Text Box 111"/>
              <p:cNvSpPr txBox="1">
                <a:spLocks noChangeArrowheads="1"/>
              </p:cNvSpPr>
              <p:nvPr/>
            </p:nvSpPr>
            <p:spPr bwMode="auto">
              <a:xfrm>
                <a:off x="8119903" y="3153940"/>
                <a:ext cx="1398438" cy="217625"/>
              </a:xfrm>
              <a:prstGeom prst="rect">
                <a:avLst/>
              </a:prstGeom>
              <a:noFill/>
              <a:ln w="12700" algn="ctr">
                <a:noFill/>
                <a:miter lim="800000"/>
                <a:headEnd/>
                <a:tailEnd type="none" w="lg" len="lg"/>
              </a:ln>
            </p:spPr>
            <p:txBody>
              <a:bodyPr wrap="none" lIns="90000" tIns="46800" rIns="90000" bIns="46800">
                <a:spAutoFit/>
              </a:bodyPr>
              <a:lstStyle/>
              <a:p>
                <a:pPr algn="ctr">
                  <a:spcBef>
                    <a:spcPct val="50000"/>
                  </a:spcBef>
                  <a:buFont typeface="Wingdings" pitchFamily="2" charset="2"/>
                  <a:buNone/>
                  <a:defRPr/>
                </a:pPr>
                <a:r>
                  <a:rPr kumimoji="0" lang="en-US" altLang="ja-JP" sz="800" dirty="0">
                    <a:latin typeface="HGP創英角ｺﾞｼｯｸUB" pitchFamily="50" charset="-128"/>
                    <a:ea typeface="HGP創英角ｺﾞｼｯｸUB" pitchFamily="50" charset="-128"/>
                  </a:rPr>
                  <a:t>Ⅲ</a:t>
                </a:r>
                <a:r>
                  <a:rPr kumimoji="0" lang="ja-JP" altLang="en-US" sz="800" dirty="0" err="1">
                    <a:latin typeface="HGP創英角ｺﾞｼｯｸUB" pitchFamily="50" charset="-128"/>
                    <a:ea typeface="HGP創英角ｺﾞｼｯｸUB" pitchFamily="50" charset="-128"/>
                  </a:rPr>
                  <a:t>．</a:t>
                </a:r>
                <a:r>
                  <a:rPr kumimoji="0" lang="ja-JP" altLang="en-US" sz="800" dirty="0">
                    <a:latin typeface="HGP創英角ｺﾞｼｯｸUB" pitchFamily="50" charset="-128"/>
                    <a:ea typeface="HGP創英角ｺﾞｼｯｸUB" pitchFamily="50" charset="-128"/>
                  </a:rPr>
                  <a:t>調査項目データ（第</a:t>
                </a:r>
                <a:r>
                  <a:rPr kumimoji="0" lang="en-US" altLang="ja-JP" sz="800" dirty="0">
                    <a:latin typeface="HGP創英角ｺﾞｼｯｸUB" pitchFamily="50" charset="-128"/>
                    <a:ea typeface="HGP創英角ｺﾞｼｯｸUB" pitchFamily="50" charset="-128"/>
                  </a:rPr>
                  <a:t>1</a:t>
                </a:r>
                <a:r>
                  <a:rPr kumimoji="0" lang="ja-JP" altLang="en-US" sz="800" dirty="0">
                    <a:latin typeface="HGP創英角ｺﾞｼｯｸUB" pitchFamily="50" charset="-128"/>
                    <a:ea typeface="HGP創英角ｺﾞｼｯｸUB" pitchFamily="50" charset="-128"/>
                  </a:rPr>
                  <a:t>群）</a:t>
                </a:r>
              </a:p>
            </p:txBody>
          </p:sp>
          <p:pic>
            <p:nvPicPr>
              <p:cNvPr id="35" name="Picture 5"/>
              <p:cNvPicPr>
                <a:picLocks noChangeAspect="1" noChangeArrowheads="1"/>
              </p:cNvPicPr>
              <p:nvPr/>
            </p:nvPicPr>
            <p:blipFill>
              <a:blip r:embed="rId6" cstate="print"/>
              <a:srcRect/>
              <a:stretch>
                <a:fillRect/>
              </a:stretch>
            </p:blipFill>
            <p:spPr bwMode="auto">
              <a:xfrm>
                <a:off x="7489695" y="3434525"/>
                <a:ext cx="2094677" cy="2874796"/>
              </a:xfrm>
              <a:prstGeom prst="rect">
                <a:avLst/>
              </a:prstGeom>
              <a:solidFill>
                <a:schemeClr val="bg1"/>
              </a:solidFill>
              <a:ln w="9525">
                <a:noFill/>
                <a:miter lim="800000"/>
                <a:headEnd/>
                <a:tailEnd/>
              </a:ln>
              <a:effectLst/>
            </p:spPr>
          </p:pic>
        </p:grpSp>
      </p:grpSp>
      <p:sp>
        <p:nvSpPr>
          <p:cNvPr id="49" name="AutoShape 115"/>
          <p:cNvSpPr>
            <a:spLocks noChangeArrowheads="1"/>
          </p:cNvSpPr>
          <p:nvPr/>
        </p:nvSpPr>
        <p:spPr bwMode="auto">
          <a:xfrm>
            <a:off x="212651" y="5212259"/>
            <a:ext cx="2775098" cy="1454347"/>
          </a:xfrm>
          <a:prstGeom prst="wedgeEllipseCallout">
            <a:avLst>
              <a:gd name="adj1" fmla="val 18466"/>
              <a:gd name="adj2" fmla="val -79358"/>
            </a:avLst>
          </a:prstGeom>
          <a:solidFill>
            <a:srgbClr val="C9E7AB"/>
          </a:solidFill>
          <a:ln w="9525" algn="ctr">
            <a:solidFill>
              <a:schemeClr val="tx1"/>
            </a:solidFill>
            <a:prstDash val="sysDot"/>
            <a:miter lim="800000"/>
            <a:headEnd/>
            <a:tailEnd type="none" w="lg" len="lg"/>
          </a:ln>
          <a:effectLst>
            <a:outerShdw dist="35921" dir="2700000" algn="ctr" rotWithShape="0">
              <a:schemeClr val="bg2"/>
            </a:outerShdw>
          </a:effectLst>
        </p:spPr>
        <p:txBody>
          <a:bodyPr lIns="90000" tIns="46800" rIns="90000" bIns="46800" anchor="ctr"/>
          <a:lstStyle/>
          <a:p>
            <a:pPr algn="ctr">
              <a:spcBef>
                <a:spcPct val="50000"/>
              </a:spcBef>
              <a:buFont typeface="Wingdings" pitchFamily="2" charset="2"/>
              <a:buNone/>
              <a:defRPr/>
            </a:pPr>
            <a:endParaRPr kumimoji="0" lang="ja-JP" altLang="en-US">
              <a:solidFill>
                <a:srgbClr val="000000"/>
              </a:solidFill>
            </a:endParaRPr>
          </a:p>
        </p:txBody>
      </p:sp>
      <p:sp>
        <p:nvSpPr>
          <p:cNvPr id="50" name="Text Box 45"/>
          <p:cNvSpPr txBox="1">
            <a:spLocks noChangeArrowheads="1"/>
          </p:cNvSpPr>
          <p:nvPr/>
        </p:nvSpPr>
        <p:spPr bwMode="auto">
          <a:xfrm>
            <a:off x="468572" y="5367220"/>
            <a:ext cx="2232101" cy="1171732"/>
          </a:xfrm>
          <a:prstGeom prst="rect">
            <a:avLst/>
          </a:prstGeom>
          <a:noFill/>
          <a:ln w="38100" algn="ctr">
            <a:noFill/>
            <a:miter lim="800000"/>
            <a:headEnd/>
            <a:tailEnd type="none" w="lg" len="lg"/>
          </a:ln>
        </p:spPr>
        <p:txBody>
          <a:bodyPr wrap="square" lIns="90000" tIns="46800" rIns="90000" bIns="46800">
            <a:spAutoFit/>
          </a:bodyPr>
          <a:lstStyle/>
          <a:p>
            <a:pPr>
              <a:spcBef>
                <a:spcPct val="50000"/>
              </a:spcBef>
              <a:buFont typeface="Wingdings" pitchFamily="2" charset="2"/>
              <a:buNone/>
            </a:pPr>
            <a:r>
              <a:rPr kumimoji="0" lang="ja-JP" altLang="en-US" sz="1400" b="1" dirty="0" smtClean="0">
                <a:solidFill>
                  <a:srgbClr val="000000"/>
                </a:solidFill>
                <a:ea typeface="HG丸ｺﾞｼｯｸM-PRO" pitchFamily="50" charset="-128"/>
              </a:rPr>
              <a:t>自治体の基礎情報、事務データ、調査項目データ、審査判定データといった</a:t>
            </a:r>
            <a:r>
              <a:rPr kumimoji="0" lang="ja-JP" altLang="en-US" sz="1400" b="1" dirty="0" smtClean="0">
                <a:solidFill>
                  <a:srgbClr val="FF0000"/>
                </a:solidFill>
                <a:ea typeface="HG丸ｺﾞｼｯｸM-PRO" pitchFamily="50" charset="-128"/>
              </a:rPr>
              <a:t>項目</a:t>
            </a:r>
            <a:r>
              <a:rPr kumimoji="0" lang="ja-JP" altLang="en-US" sz="1400" b="1" dirty="0">
                <a:solidFill>
                  <a:srgbClr val="FF0000"/>
                </a:solidFill>
                <a:ea typeface="HG丸ｺﾞｼｯｸM-PRO" pitchFamily="50" charset="-128"/>
              </a:rPr>
              <a:t>別</a:t>
            </a:r>
            <a:r>
              <a:rPr kumimoji="0" lang="ja-JP" altLang="en-US" sz="1400" b="1" dirty="0" smtClean="0">
                <a:solidFill>
                  <a:srgbClr val="FF0000"/>
                </a:solidFill>
                <a:ea typeface="HG丸ｺﾞｼｯｸM-PRO" pitchFamily="50" charset="-128"/>
              </a:rPr>
              <a:t>に分けて</a:t>
            </a:r>
            <a:r>
              <a:rPr kumimoji="0" lang="ja-JP" altLang="en-US" sz="1400" b="1" dirty="0" smtClean="0">
                <a:solidFill>
                  <a:srgbClr val="000000"/>
                </a:solidFill>
                <a:ea typeface="HG丸ｺﾞｼｯｸM-PRO" pitchFamily="50" charset="-128"/>
              </a:rPr>
              <a:t>、エクセルシートを提供</a:t>
            </a:r>
            <a:endParaRPr kumimoji="0" lang="ja-JP" altLang="en-US" sz="1400" dirty="0">
              <a:solidFill>
                <a:srgbClr val="000000"/>
              </a:solidFill>
              <a:ea typeface="HG丸ｺﾞｼｯｸM-PRO" pitchFamily="50" charset="-128"/>
            </a:endParaRPr>
          </a:p>
        </p:txBody>
      </p:sp>
      <p:pic>
        <p:nvPicPr>
          <p:cNvPr id="2050" name="Picture 2"/>
          <p:cNvPicPr>
            <a:picLocks noChangeAspect="1" noChangeArrowheads="1"/>
          </p:cNvPicPr>
          <p:nvPr/>
        </p:nvPicPr>
        <p:blipFill>
          <a:blip r:embed="rId7" cstate="print"/>
          <a:srcRect/>
          <a:stretch>
            <a:fillRect/>
          </a:stretch>
        </p:blipFill>
        <p:spPr bwMode="auto">
          <a:xfrm>
            <a:off x="4591050" y="4838700"/>
            <a:ext cx="4103455" cy="1476375"/>
          </a:xfrm>
          <a:prstGeom prst="rect">
            <a:avLst/>
          </a:prstGeom>
          <a:noFill/>
          <a:ln w="9525">
            <a:noFill/>
            <a:miter lim="800000"/>
            <a:headEnd/>
            <a:tailEnd/>
          </a:ln>
          <a:effectLst/>
        </p:spPr>
      </p:pic>
      <p:pic>
        <p:nvPicPr>
          <p:cNvPr id="2053" name="Picture 5"/>
          <p:cNvPicPr>
            <a:picLocks noChangeAspect="1" noChangeArrowheads="1"/>
          </p:cNvPicPr>
          <p:nvPr/>
        </p:nvPicPr>
        <p:blipFill>
          <a:blip r:embed="rId8" cstate="print"/>
          <a:srcRect/>
          <a:stretch>
            <a:fillRect/>
          </a:stretch>
        </p:blipFill>
        <p:spPr bwMode="auto">
          <a:xfrm>
            <a:off x="5266227" y="2981325"/>
            <a:ext cx="3430099" cy="1664741"/>
          </a:xfrm>
          <a:prstGeom prst="rect">
            <a:avLst/>
          </a:prstGeom>
          <a:noFill/>
          <a:ln w="9525">
            <a:noFill/>
            <a:miter lim="800000"/>
            <a:headEnd/>
            <a:tailEnd/>
          </a:ln>
          <a:effectLst/>
        </p:spPr>
      </p:pic>
      <p:sp>
        <p:nvSpPr>
          <p:cNvPr id="55" name="テキスト ボックス 54"/>
          <p:cNvSpPr txBox="1"/>
          <p:nvPr/>
        </p:nvSpPr>
        <p:spPr>
          <a:xfrm>
            <a:off x="4619625" y="2724149"/>
            <a:ext cx="4057650" cy="220573"/>
          </a:xfrm>
          <a:prstGeom prst="rect">
            <a:avLst/>
          </a:prstGeom>
          <a:solidFill>
            <a:schemeClr val="tx1">
              <a:lumMod val="75000"/>
              <a:lumOff val="25000"/>
            </a:schemeClr>
          </a:solidFill>
        </p:spPr>
        <p:txBody>
          <a:bodyPr wrap="square" rtlCol="0">
            <a:spAutoFit/>
          </a:bodyPr>
          <a:lstStyle/>
          <a:p>
            <a:pPr>
              <a:lnSpc>
                <a:spcPts val="1000"/>
              </a:lnSpc>
            </a:pPr>
            <a:r>
              <a:rPr kumimoji="1" lang="ja-JP" altLang="en-US" sz="1000" b="1" dirty="0" smtClean="0">
                <a:solidFill>
                  <a:schemeClr val="bg1"/>
                </a:solidFill>
                <a:latin typeface="ＭＳ Ｐゴシック" pitchFamily="50" charset="-128"/>
              </a:rPr>
              <a:t>選択率のばらつき状況を示す「箱</a:t>
            </a:r>
            <a:r>
              <a:rPr kumimoji="1" lang="ja-JP" altLang="en-US" sz="1000" b="1" dirty="0" err="1" smtClean="0">
                <a:solidFill>
                  <a:schemeClr val="bg1"/>
                </a:solidFill>
                <a:latin typeface="ＭＳ Ｐゴシック" pitchFamily="50" charset="-128"/>
              </a:rPr>
              <a:t>ひげ</a:t>
            </a:r>
            <a:r>
              <a:rPr kumimoji="1" lang="ja-JP" altLang="en-US" sz="1000" b="1" dirty="0" smtClean="0">
                <a:solidFill>
                  <a:schemeClr val="bg1"/>
                </a:solidFill>
                <a:latin typeface="ＭＳ Ｐゴシック" pitchFamily="50" charset="-128"/>
              </a:rPr>
              <a:t>図」　　例示）</a:t>
            </a:r>
            <a:r>
              <a:rPr kumimoji="1" lang="en-US" altLang="ja-JP" sz="1000" b="1" dirty="0" smtClean="0">
                <a:solidFill>
                  <a:schemeClr val="bg1"/>
                </a:solidFill>
                <a:latin typeface="ＭＳ Ｐゴシック" pitchFamily="50" charset="-128"/>
              </a:rPr>
              <a:t>2-2.</a:t>
            </a:r>
            <a:r>
              <a:rPr kumimoji="1" lang="ja-JP" altLang="en-US" sz="1000" b="1" dirty="0" smtClean="0">
                <a:solidFill>
                  <a:schemeClr val="bg1"/>
                </a:solidFill>
                <a:latin typeface="ＭＳ Ｐゴシック" pitchFamily="50" charset="-128"/>
              </a:rPr>
              <a:t>移動</a:t>
            </a:r>
            <a:endParaRPr kumimoji="1" lang="ja-JP" altLang="en-US" sz="1000" b="1" dirty="0">
              <a:solidFill>
                <a:schemeClr val="bg1"/>
              </a:solidFill>
              <a:latin typeface="ＭＳ Ｐゴシック" pitchFamily="50" charset="-128"/>
            </a:endParaRPr>
          </a:p>
        </p:txBody>
      </p:sp>
      <p:sp>
        <p:nvSpPr>
          <p:cNvPr id="56" name="テキスト ボックス 55"/>
          <p:cNvSpPr txBox="1"/>
          <p:nvPr/>
        </p:nvSpPr>
        <p:spPr>
          <a:xfrm>
            <a:off x="4619625" y="4629149"/>
            <a:ext cx="4057650" cy="220573"/>
          </a:xfrm>
          <a:prstGeom prst="rect">
            <a:avLst/>
          </a:prstGeom>
          <a:solidFill>
            <a:schemeClr val="tx1">
              <a:lumMod val="75000"/>
              <a:lumOff val="25000"/>
            </a:schemeClr>
          </a:solidFill>
        </p:spPr>
        <p:txBody>
          <a:bodyPr wrap="square" rtlCol="0">
            <a:spAutoFit/>
          </a:bodyPr>
          <a:lstStyle/>
          <a:p>
            <a:pPr>
              <a:lnSpc>
                <a:spcPts val="1000"/>
              </a:lnSpc>
            </a:pPr>
            <a:r>
              <a:rPr kumimoji="1" lang="ja-JP" altLang="en-US" sz="1000" b="1" dirty="0" smtClean="0">
                <a:solidFill>
                  <a:schemeClr val="bg1"/>
                </a:solidFill>
                <a:latin typeface="ＭＳ Ｐゴシック" pitchFamily="50" charset="-128"/>
              </a:rPr>
              <a:t>自治体の分布を示す「ヒストグラム」　例示）申請から認定までの期間</a:t>
            </a:r>
            <a:endParaRPr kumimoji="1" lang="ja-JP" altLang="en-US" sz="1000" b="1" dirty="0">
              <a:solidFill>
                <a:schemeClr val="bg1"/>
              </a:solidFill>
              <a:latin typeface="ＭＳ Ｐゴシック" pitchFamily="50" charset="-128"/>
            </a:endParaRPr>
          </a:p>
        </p:txBody>
      </p:sp>
      <p:sp>
        <p:nvSpPr>
          <p:cNvPr id="44" name="AutoShape 115"/>
          <p:cNvSpPr>
            <a:spLocks noChangeArrowheads="1"/>
          </p:cNvSpPr>
          <p:nvPr/>
        </p:nvSpPr>
        <p:spPr bwMode="auto">
          <a:xfrm>
            <a:off x="3545839" y="2952751"/>
            <a:ext cx="2007236" cy="1400174"/>
          </a:xfrm>
          <a:prstGeom prst="wedgeEllipseCallout">
            <a:avLst>
              <a:gd name="adj1" fmla="val 61891"/>
              <a:gd name="adj2" fmla="val 35665"/>
            </a:avLst>
          </a:prstGeom>
          <a:solidFill>
            <a:srgbClr val="C9E7AB"/>
          </a:solidFill>
          <a:ln w="9525" algn="ctr">
            <a:solidFill>
              <a:schemeClr val="tx1"/>
            </a:solidFill>
            <a:prstDash val="sysDot"/>
            <a:miter lim="800000"/>
            <a:headEnd/>
            <a:tailEnd type="none" w="lg" len="lg"/>
          </a:ln>
          <a:effectLst>
            <a:outerShdw dist="35921" dir="2700000" algn="ctr" rotWithShape="0">
              <a:schemeClr val="bg2"/>
            </a:outerShdw>
          </a:effectLst>
        </p:spPr>
        <p:txBody>
          <a:bodyPr lIns="90000" tIns="46800" rIns="90000" bIns="46800" anchor="ctr"/>
          <a:lstStyle/>
          <a:p>
            <a:pPr>
              <a:defRPr/>
            </a:pPr>
            <a:endParaRPr lang="ja-JP" altLang="en-US">
              <a:solidFill>
                <a:srgbClr val="000000"/>
              </a:solidFill>
            </a:endParaRPr>
          </a:p>
        </p:txBody>
      </p:sp>
      <p:sp>
        <p:nvSpPr>
          <p:cNvPr id="45" name="テキスト ボックス 44"/>
          <p:cNvSpPr txBox="1"/>
          <p:nvPr/>
        </p:nvSpPr>
        <p:spPr>
          <a:xfrm>
            <a:off x="3739060" y="3092745"/>
            <a:ext cx="1832400" cy="1169551"/>
          </a:xfrm>
          <a:prstGeom prst="rect">
            <a:avLst/>
          </a:prstGeom>
          <a:noFill/>
        </p:spPr>
        <p:txBody>
          <a:bodyPr wrap="square" rtlCol="0">
            <a:spAutoFit/>
          </a:bodyPr>
          <a:lstStyle/>
          <a:p>
            <a:r>
              <a:rPr kumimoji="0" lang="ja-JP" altLang="en-US" sz="1400" b="1" dirty="0" smtClean="0">
                <a:solidFill>
                  <a:srgbClr val="000000"/>
                </a:solidFill>
                <a:ea typeface="HG丸ｺﾞｼｯｸM-PRO" pitchFamily="50" charset="-128"/>
              </a:rPr>
              <a:t>各調査項目の選択</a:t>
            </a:r>
            <a:r>
              <a:rPr kumimoji="0" lang="en-US" altLang="ja-JP" sz="1400" b="1" dirty="0" smtClean="0">
                <a:solidFill>
                  <a:srgbClr val="000000"/>
                </a:solidFill>
                <a:ea typeface="HG丸ｺﾞｼｯｸM-PRO" pitchFamily="50" charset="-128"/>
              </a:rPr>
              <a:t/>
            </a:r>
            <a:br>
              <a:rPr kumimoji="0" lang="en-US" altLang="ja-JP" sz="1400" b="1" dirty="0" smtClean="0">
                <a:solidFill>
                  <a:srgbClr val="000000"/>
                </a:solidFill>
                <a:ea typeface="HG丸ｺﾞｼｯｸM-PRO" pitchFamily="50" charset="-128"/>
              </a:rPr>
            </a:br>
            <a:r>
              <a:rPr kumimoji="0" lang="ja-JP" altLang="en-US" sz="1400" b="1" dirty="0" smtClean="0">
                <a:solidFill>
                  <a:srgbClr val="000000"/>
                </a:solidFill>
                <a:ea typeface="HG丸ｺﾞｼｯｸM-PRO" pitchFamily="50" charset="-128"/>
              </a:rPr>
              <a:t>の</a:t>
            </a:r>
            <a:r>
              <a:rPr kumimoji="0" lang="ja-JP" altLang="en-US" sz="1400" b="1" dirty="0" smtClean="0">
                <a:solidFill>
                  <a:srgbClr val="FF0000"/>
                </a:solidFill>
                <a:ea typeface="HG丸ｺﾞｼｯｸM-PRO" pitchFamily="50" charset="-128"/>
              </a:rPr>
              <a:t>ばらつき状況</a:t>
            </a:r>
            <a:r>
              <a:rPr kumimoji="0" lang="ja-JP" altLang="en-US" sz="1400" b="1" dirty="0" smtClean="0">
                <a:solidFill>
                  <a:srgbClr val="000000"/>
                </a:solidFill>
                <a:ea typeface="HG丸ｺﾞｼｯｸM-PRO" pitchFamily="50" charset="-128"/>
              </a:rPr>
              <a:t>と、自治体の選択状況を示す「箱</a:t>
            </a:r>
            <a:r>
              <a:rPr kumimoji="0" lang="ja-JP" altLang="en-US" sz="1400" b="1" dirty="0" err="1" smtClean="0">
                <a:solidFill>
                  <a:srgbClr val="000000"/>
                </a:solidFill>
                <a:ea typeface="HG丸ｺﾞｼｯｸM-PRO" pitchFamily="50" charset="-128"/>
              </a:rPr>
              <a:t>ひげ</a:t>
            </a:r>
            <a:r>
              <a:rPr kumimoji="0" lang="ja-JP" altLang="en-US" sz="1400" b="1" dirty="0" smtClean="0">
                <a:solidFill>
                  <a:srgbClr val="000000"/>
                </a:solidFill>
                <a:ea typeface="HG丸ｺﾞｼｯｸM-PRO" pitchFamily="50" charset="-128"/>
              </a:rPr>
              <a:t>図」</a:t>
            </a:r>
            <a:r>
              <a:rPr kumimoji="0" lang="en-US" altLang="ja-JP" sz="1400" b="1" dirty="0" smtClean="0">
                <a:solidFill>
                  <a:srgbClr val="000000"/>
                </a:solidFill>
                <a:ea typeface="HG丸ｺﾞｼｯｸM-PRO" pitchFamily="50" charset="-128"/>
              </a:rPr>
              <a:t/>
            </a:r>
            <a:br>
              <a:rPr kumimoji="0" lang="en-US" altLang="ja-JP" sz="1400" b="1" dirty="0" smtClean="0">
                <a:solidFill>
                  <a:srgbClr val="000000"/>
                </a:solidFill>
                <a:ea typeface="HG丸ｺﾞｼｯｸM-PRO" pitchFamily="50" charset="-128"/>
              </a:rPr>
            </a:br>
            <a:r>
              <a:rPr kumimoji="0" lang="ja-JP" altLang="en-US" sz="1400" b="1" dirty="0" smtClean="0">
                <a:solidFill>
                  <a:srgbClr val="000000"/>
                </a:solidFill>
                <a:ea typeface="HG丸ｺﾞｼｯｸM-PRO" pitchFamily="50" charset="-128"/>
              </a:rPr>
              <a:t>の提供</a:t>
            </a:r>
            <a:endParaRPr kumimoji="0" lang="ja-JP" altLang="en-US" sz="1400" b="1" dirty="0">
              <a:solidFill>
                <a:srgbClr val="000000"/>
              </a:solidFill>
              <a:ea typeface="HG丸ｺﾞｼｯｸM-PRO" pitchFamily="50" charset="-128"/>
            </a:endParaRPr>
          </a:p>
        </p:txBody>
      </p:sp>
      <p:sp>
        <p:nvSpPr>
          <p:cNvPr id="46" name="AutoShape 115"/>
          <p:cNvSpPr>
            <a:spLocks noChangeArrowheads="1"/>
          </p:cNvSpPr>
          <p:nvPr/>
        </p:nvSpPr>
        <p:spPr bwMode="auto">
          <a:xfrm>
            <a:off x="3615061" y="4893045"/>
            <a:ext cx="1903237" cy="1263204"/>
          </a:xfrm>
          <a:prstGeom prst="wedgeEllipseCallout">
            <a:avLst>
              <a:gd name="adj1" fmla="val 69266"/>
              <a:gd name="adj2" fmla="val 26819"/>
            </a:avLst>
          </a:prstGeom>
          <a:solidFill>
            <a:srgbClr val="C9E7AB"/>
          </a:solidFill>
          <a:ln w="9525" algn="ctr">
            <a:solidFill>
              <a:schemeClr val="tx1"/>
            </a:solidFill>
            <a:prstDash val="sysDot"/>
            <a:miter lim="800000"/>
            <a:headEnd/>
            <a:tailEnd type="none" w="lg" len="lg"/>
          </a:ln>
          <a:effectLst>
            <a:outerShdw dist="35921" dir="2700000" algn="ctr" rotWithShape="0">
              <a:schemeClr val="bg2"/>
            </a:outerShdw>
          </a:effectLst>
        </p:spPr>
        <p:txBody>
          <a:bodyPr lIns="90000" tIns="46800" rIns="90000" bIns="46800" anchor="ctr"/>
          <a:lstStyle/>
          <a:p>
            <a:pPr>
              <a:defRPr/>
            </a:pPr>
            <a:endParaRPr lang="ja-JP" altLang="en-US">
              <a:solidFill>
                <a:srgbClr val="000000"/>
              </a:solidFill>
            </a:endParaRPr>
          </a:p>
        </p:txBody>
      </p:sp>
      <p:sp>
        <p:nvSpPr>
          <p:cNvPr id="47" name="テキスト ボックス 46"/>
          <p:cNvSpPr txBox="1"/>
          <p:nvPr/>
        </p:nvSpPr>
        <p:spPr>
          <a:xfrm>
            <a:off x="3750307" y="5047033"/>
            <a:ext cx="1693563" cy="954107"/>
          </a:xfrm>
          <a:prstGeom prst="rect">
            <a:avLst/>
          </a:prstGeom>
          <a:noFill/>
        </p:spPr>
        <p:txBody>
          <a:bodyPr wrap="square" rtlCol="0">
            <a:spAutoFit/>
          </a:bodyPr>
          <a:lstStyle/>
          <a:p>
            <a:r>
              <a:rPr kumimoji="0" lang="ja-JP" altLang="en-US" sz="1400" b="1" dirty="0" smtClean="0">
                <a:solidFill>
                  <a:srgbClr val="000000"/>
                </a:solidFill>
                <a:ea typeface="HG丸ｺﾞｼｯｸM-PRO" pitchFamily="50" charset="-128"/>
              </a:rPr>
              <a:t>全国自治体の</a:t>
            </a:r>
            <a:r>
              <a:rPr kumimoji="0" lang="ja-JP" altLang="en-US" sz="1400" b="1" dirty="0" smtClean="0">
                <a:solidFill>
                  <a:srgbClr val="FF0000"/>
                </a:solidFill>
                <a:ea typeface="HG丸ｺﾞｼｯｸM-PRO" pitchFamily="50" charset="-128"/>
              </a:rPr>
              <a:t>分布状況</a:t>
            </a:r>
            <a:r>
              <a:rPr kumimoji="0" lang="ja-JP" altLang="en-US" sz="1400" b="1" dirty="0" smtClean="0">
                <a:solidFill>
                  <a:srgbClr val="000000"/>
                </a:solidFill>
                <a:ea typeface="HG丸ｺﾞｼｯｸM-PRO" pitchFamily="50" charset="-128"/>
              </a:rPr>
              <a:t>と自治体の位置を示す「ヒストグラム」の提供</a:t>
            </a:r>
            <a:endParaRPr kumimoji="0" lang="ja-JP" altLang="en-US" sz="1400" b="1" dirty="0">
              <a:solidFill>
                <a:srgbClr val="000000"/>
              </a:solidFill>
              <a:ea typeface="HG丸ｺﾞｼｯｸM-PRO" pitchFamily="50"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z="3600" dirty="0" smtClean="0"/>
              <a:t>都道府県に提供する情報</a:t>
            </a:r>
          </a:p>
        </p:txBody>
      </p:sp>
      <p:sp>
        <p:nvSpPr>
          <p:cNvPr id="43" name="正方形/長方形 42"/>
          <p:cNvSpPr/>
          <p:nvPr/>
        </p:nvSpPr>
        <p:spPr bwMode="auto">
          <a:xfrm>
            <a:off x="5351206" y="2407857"/>
            <a:ext cx="3636404" cy="4068452"/>
          </a:xfrm>
          <a:prstGeom prst="rect">
            <a:avLst/>
          </a:prstGeom>
          <a:noFill/>
          <a:ln w="12700" cap="flat" cmpd="sng" algn="ctr">
            <a:solidFill>
              <a:schemeClr val="bg1">
                <a:lumMod val="75000"/>
              </a:scheme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pic>
        <p:nvPicPr>
          <p:cNvPr id="50" name="Picture 2"/>
          <p:cNvPicPr>
            <a:picLocks noChangeAspect="1" noChangeArrowheads="1"/>
          </p:cNvPicPr>
          <p:nvPr/>
        </p:nvPicPr>
        <p:blipFill>
          <a:blip r:embed="rId3" cstate="print"/>
          <a:srcRect/>
          <a:stretch>
            <a:fillRect/>
          </a:stretch>
        </p:blipFill>
        <p:spPr bwMode="auto">
          <a:xfrm>
            <a:off x="5531226" y="2659727"/>
            <a:ext cx="3261392" cy="3729033"/>
          </a:xfrm>
          <a:prstGeom prst="rect">
            <a:avLst/>
          </a:prstGeom>
          <a:noFill/>
          <a:ln w="9525">
            <a:noFill/>
            <a:miter lim="800000"/>
            <a:headEnd/>
            <a:tailEnd/>
          </a:ln>
          <a:effectLst/>
        </p:spPr>
      </p:pic>
      <p:sp>
        <p:nvSpPr>
          <p:cNvPr id="51" name="正方形/長方形 50"/>
          <p:cNvSpPr/>
          <p:nvPr/>
        </p:nvSpPr>
        <p:spPr bwMode="auto">
          <a:xfrm>
            <a:off x="130626" y="2407857"/>
            <a:ext cx="5040560" cy="4068452"/>
          </a:xfrm>
          <a:prstGeom prst="rect">
            <a:avLst/>
          </a:prstGeom>
          <a:noFill/>
          <a:ln w="12700" cap="flat" cmpd="sng" algn="ctr">
            <a:solidFill>
              <a:schemeClr val="bg1">
                <a:lumMod val="75000"/>
              </a:scheme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
        <p:nvSpPr>
          <p:cNvPr id="52" name="Rectangle 109"/>
          <p:cNvSpPr>
            <a:spLocks noChangeArrowheads="1"/>
          </p:cNvSpPr>
          <p:nvPr/>
        </p:nvSpPr>
        <p:spPr bwMode="auto">
          <a:xfrm>
            <a:off x="274642" y="2839904"/>
            <a:ext cx="4716524" cy="3492388"/>
          </a:xfrm>
          <a:prstGeom prst="rect">
            <a:avLst/>
          </a:prstGeom>
          <a:solidFill>
            <a:schemeClr val="bg1"/>
          </a:solidFill>
          <a:ln w="12700" algn="ctr">
            <a:solidFill>
              <a:schemeClr val="tx1">
                <a:lumMod val="50000"/>
                <a:lumOff val="50000"/>
              </a:schemeClr>
            </a:solidFill>
            <a:miter lim="800000"/>
            <a:headEnd/>
            <a:tailEnd type="none" w="lg" len="lg"/>
          </a:ln>
        </p:spPr>
        <p:txBody>
          <a:bodyPr wrap="none" lIns="90000" tIns="46800" rIns="90000" bIns="46800" anchor="ctr"/>
          <a:lstStyle/>
          <a:p>
            <a:endParaRPr lang="ja-JP" altLang="en-US">
              <a:solidFill>
                <a:srgbClr val="000000"/>
              </a:solidFill>
            </a:endParaRPr>
          </a:p>
        </p:txBody>
      </p:sp>
      <p:sp>
        <p:nvSpPr>
          <p:cNvPr id="53" name="AutoShape 110"/>
          <p:cNvSpPr>
            <a:spLocks noChangeArrowheads="1"/>
          </p:cNvSpPr>
          <p:nvPr/>
        </p:nvSpPr>
        <p:spPr bwMode="auto">
          <a:xfrm rot="10800000">
            <a:off x="437492" y="2596970"/>
            <a:ext cx="2510425" cy="231789"/>
          </a:xfrm>
          <a:custGeom>
            <a:avLst/>
            <a:gdLst>
              <a:gd name="T0" fmla="*/ 38 w 21600"/>
              <a:gd name="T1" fmla="*/ 0 h 21600"/>
              <a:gd name="T2" fmla="*/ 20 w 21600"/>
              <a:gd name="T3" fmla="*/ 1 h 21600"/>
              <a:gd name="T4" fmla="*/ 1 w 21600"/>
              <a:gd name="T5" fmla="*/ 0 h 21600"/>
              <a:gd name="T6" fmla="*/ 20 w 21600"/>
              <a:gd name="T7" fmla="*/ 0 h 21600"/>
              <a:gd name="T8" fmla="*/ 0 60000 65536"/>
              <a:gd name="T9" fmla="*/ 0 60000 65536"/>
              <a:gd name="T10" fmla="*/ 0 60000 65536"/>
              <a:gd name="T11" fmla="*/ 0 60000 65536"/>
              <a:gd name="T12" fmla="*/ 2455 w 21600"/>
              <a:gd name="T13" fmla="*/ 2486 h 21600"/>
              <a:gd name="T14" fmla="*/ 19145 w 21600"/>
              <a:gd name="T15" fmla="*/ 19114 h 21600"/>
            </a:gdLst>
            <a:ahLst/>
            <a:cxnLst>
              <a:cxn ang="T8">
                <a:pos x="T0" y="T1"/>
              </a:cxn>
              <a:cxn ang="T9">
                <a:pos x="T2" y="T3"/>
              </a:cxn>
              <a:cxn ang="T10">
                <a:pos x="T4" y="T5"/>
              </a:cxn>
              <a:cxn ang="T11">
                <a:pos x="T6" y="T7"/>
              </a:cxn>
            </a:cxnLst>
            <a:rect l="T12" t="T13" r="T14" b="T15"/>
            <a:pathLst>
              <a:path w="21600" h="21600">
                <a:moveTo>
                  <a:pt x="0" y="0"/>
                </a:moveTo>
                <a:lnTo>
                  <a:pt x="1309" y="21600"/>
                </a:lnTo>
                <a:lnTo>
                  <a:pt x="20291" y="21600"/>
                </a:lnTo>
                <a:lnTo>
                  <a:pt x="21600" y="0"/>
                </a:lnTo>
                <a:close/>
              </a:path>
            </a:pathLst>
          </a:custGeom>
          <a:solidFill>
            <a:schemeClr val="bg1"/>
          </a:solidFill>
          <a:ln w="12700" algn="ctr">
            <a:solidFill>
              <a:schemeClr val="tx1">
                <a:lumMod val="50000"/>
                <a:lumOff val="50000"/>
              </a:schemeClr>
            </a:solidFill>
            <a:miter lim="800000"/>
            <a:headEnd/>
            <a:tailEnd type="none" w="lg" len="lg"/>
          </a:ln>
        </p:spPr>
        <p:txBody>
          <a:bodyPr wrap="none" lIns="90000" tIns="46800" rIns="90000" bIns="46800" anchor="ctr"/>
          <a:lstStyle/>
          <a:p>
            <a:endParaRPr lang="ja-JP" altLang="en-US">
              <a:solidFill>
                <a:srgbClr val="000000"/>
              </a:solidFill>
            </a:endParaRPr>
          </a:p>
        </p:txBody>
      </p:sp>
      <p:sp>
        <p:nvSpPr>
          <p:cNvPr id="54" name="Text Box 111"/>
          <p:cNvSpPr txBox="1">
            <a:spLocks noChangeArrowheads="1"/>
          </p:cNvSpPr>
          <p:nvPr/>
        </p:nvSpPr>
        <p:spPr bwMode="auto">
          <a:xfrm>
            <a:off x="490666" y="2595306"/>
            <a:ext cx="2433255" cy="233014"/>
          </a:xfrm>
          <a:prstGeom prst="rect">
            <a:avLst/>
          </a:prstGeom>
          <a:noFill/>
          <a:ln w="12700" algn="ctr">
            <a:noFill/>
            <a:miter lim="800000"/>
            <a:headEnd/>
            <a:tailEnd type="none" w="lg" len="lg"/>
          </a:ln>
        </p:spPr>
        <p:txBody>
          <a:bodyPr wrap="square" lIns="90000" tIns="46800" rIns="90000" bIns="46800">
            <a:spAutoFit/>
          </a:bodyPr>
          <a:lstStyle/>
          <a:p>
            <a:r>
              <a:rPr lang="ja-JP" altLang="en-US" sz="900" dirty="0" smtClean="0">
                <a:solidFill>
                  <a:srgbClr val="000000"/>
                </a:solidFill>
                <a:latin typeface="HGP創英角ｺﾞｼｯｸUB" pitchFamily="50" charset="-128"/>
                <a:ea typeface="HGP創英角ｺﾞｼｯｸUB" pitchFamily="50" charset="-128"/>
              </a:rPr>
              <a:t>シート全体のイメージ</a:t>
            </a:r>
            <a:endParaRPr lang="ja-JP" altLang="en-US" sz="900" dirty="0">
              <a:solidFill>
                <a:srgbClr val="000000"/>
              </a:solidFill>
              <a:latin typeface="HGP創英角ｺﾞｼｯｸUB" pitchFamily="50" charset="-128"/>
              <a:ea typeface="HGP創英角ｺﾞｼｯｸUB" pitchFamily="50" charset="-128"/>
            </a:endParaRPr>
          </a:p>
        </p:txBody>
      </p:sp>
      <p:sp>
        <p:nvSpPr>
          <p:cNvPr id="55" name="AutoShape 214"/>
          <p:cNvSpPr>
            <a:spLocks noChangeArrowheads="1"/>
          </p:cNvSpPr>
          <p:nvPr/>
        </p:nvSpPr>
        <p:spPr bwMode="auto">
          <a:xfrm>
            <a:off x="274641" y="2229933"/>
            <a:ext cx="3644215" cy="342932"/>
          </a:xfrm>
          <a:prstGeom prst="roundRect">
            <a:avLst>
              <a:gd name="adj" fmla="val 16667"/>
            </a:avLst>
          </a:prstGeom>
          <a:solidFill>
            <a:srgbClr val="3D6AA7"/>
          </a:solidFill>
          <a:ln w="12700" algn="ctr">
            <a:noFill/>
            <a:round/>
            <a:headEnd/>
            <a:tailEnd type="none" w="lg" len="lg"/>
          </a:ln>
          <a:effectLst>
            <a:outerShdw dist="35921" dir="2700000" algn="ctr" rotWithShape="0">
              <a:srgbClr val="808080"/>
            </a:outerShdw>
          </a:effectLst>
        </p:spPr>
        <p:txBody>
          <a:bodyPr wrap="square" lIns="90000" tIns="46800" rIns="90000" bIns="46800">
            <a:spAutoFit/>
          </a:bodyPr>
          <a:lstStyle/>
          <a:p>
            <a:pPr algn="ctr">
              <a:defRPr/>
            </a:pPr>
            <a:r>
              <a:rPr lang="ja-JP" altLang="en-US" sz="1400" dirty="0" smtClean="0">
                <a:solidFill>
                  <a:srgbClr val="FFFFFF"/>
                </a:solidFill>
                <a:ea typeface="HGP創英角ｺﾞｼｯｸUB" pitchFamily="50" charset="-128"/>
              </a:rPr>
              <a:t>「都道府県別自治体データ一覧」のイメージ</a:t>
            </a:r>
            <a:endParaRPr lang="ja-JP" altLang="en-US" sz="1400" dirty="0">
              <a:solidFill>
                <a:srgbClr val="FFFFFF"/>
              </a:solidFill>
              <a:ea typeface="HGP創英角ｺﾞｼｯｸUB" pitchFamily="50" charset="-128"/>
            </a:endParaRPr>
          </a:p>
        </p:txBody>
      </p:sp>
      <p:pic>
        <p:nvPicPr>
          <p:cNvPr id="56" name="Picture 8"/>
          <p:cNvPicPr>
            <a:picLocks noChangeAspect="1" noChangeArrowheads="1"/>
          </p:cNvPicPr>
          <p:nvPr/>
        </p:nvPicPr>
        <p:blipFill>
          <a:blip r:embed="rId4" cstate="print"/>
          <a:srcRect/>
          <a:stretch>
            <a:fillRect/>
          </a:stretch>
        </p:blipFill>
        <p:spPr bwMode="auto">
          <a:xfrm>
            <a:off x="393258" y="2916104"/>
            <a:ext cx="2268252" cy="2321195"/>
          </a:xfrm>
          <a:prstGeom prst="rect">
            <a:avLst/>
          </a:prstGeom>
          <a:noFill/>
          <a:ln w="9525">
            <a:noFill/>
            <a:miter lim="800000"/>
            <a:headEnd/>
            <a:tailEnd/>
          </a:ln>
          <a:effectLst/>
        </p:spPr>
      </p:pic>
      <p:pic>
        <p:nvPicPr>
          <p:cNvPr id="57" name="Picture 2"/>
          <p:cNvPicPr>
            <a:picLocks noChangeAspect="1" noChangeArrowheads="1"/>
          </p:cNvPicPr>
          <p:nvPr/>
        </p:nvPicPr>
        <p:blipFill>
          <a:blip r:embed="rId5" cstate="print"/>
          <a:srcRect/>
          <a:stretch>
            <a:fillRect/>
          </a:stretch>
        </p:blipFill>
        <p:spPr bwMode="auto">
          <a:xfrm>
            <a:off x="2697515" y="2939409"/>
            <a:ext cx="2167804" cy="3348372"/>
          </a:xfrm>
          <a:prstGeom prst="rect">
            <a:avLst/>
          </a:prstGeom>
          <a:noFill/>
          <a:ln w="9525">
            <a:noFill/>
            <a:miter lim="800000"/>
            <a:headEnd/>
            <a:tailEnd/>
          </a:ln>
          <a:effectLst/>
        </p:spPr>
      </p:pic>
      <p:cxnSp>
        <p:nvCxnSpPr>
          <p:cNvPr id="62" name="直線矢印コネクタ 61"/>
          <p:cNvCxnSpPr/>
          <p:nvPr/>
        </p:nvCxnSpPr>
        <p:spPr bwMode="auto">
          <a:xfrm>
            <a:off x="3288498" y="3407460"/>
            <a:ext cx="0" cy="2592000"/>
          </a:xfrm>
          <a:prstGeom prst="straightConnector1">
            <a:avLst/>
          </a:prstGeom>
          <a:solidFill>
            <a:schemeClr val="bg1"/>
          </a:solidFill>
          <a:ln w="38100" cap="flat" cmpd="sng" algn="ctr">
            <a:solidFill>
              <a:srgbClr val="FF0000"/>
            </a:solidFill>
            <a:prstDash val="solid"/>
            <a:round/>
            <a:headEnd type="arrow"/>
            <a:tailEnd type="arrow"/>
          </a:ln>
          <a:effectLst/>
        </p:spPr>
      </p:cxnSp>
      <p:sp>
        <p:nvSpPr>
          <p:cNvPr id="63" name="AutoShape 214"/>
          <p:cNvSpPr>
            <a:spLocks noChangeArrowheads="1"/>
          </p:cNvSpPr>
          <p:nvPr/>
        </p:nvSpPr>
        <p:spPr bwMode="auto">
          <a:xfrm>
            <a:off x="5423213" y="2229933"/>
            <a:ext cx="3476237" cy="342932"/>
          </a:xfrm>
          <a:prstGeom prst="roundRect">
            <a:avLst>
              <a:gd name="adj" fmla="val 16667"/>
            </a:avLst>
          </a:prstGeom>
          <a:solidFill>
            <a:srgbClr val="3D6AA7"/>
          </a:solidFill>
          <a:ln w="12700" algn="ctr">
            <a:noFill/>
            <a:round/>
            <a:headEnd/>
            <a:tailEnd type="none" w="lg" len="lg"/>
          </a:ln>
          <a:effectLst>
            <a:outerShdw dist="35921" dir="2700000" algn="ctr" rotWithShape="0">
              <a:srgbClr val="808080"/>
            </a:outerShdw>
          </a:effectLst>
        </p:spPr>
        <p:txBody>
          <a:bodyPr wrap="square" lIns="90000" tIns="46800" rIns="90000" bIns="46800">
            <a:spAutoFit/>
          </a:bodyPr>
          <a:lstStyle/>
          <a:p>
            <a:pPr algn="ctr">
              <a:defRPr/>
            </a:pPr>
            <a:r>
              <a:rPr lang="ja-JP" altLang="en-US" sz="1400" dirty="0" smtClean="0">
                <a:solidFill>
                  <a:srgbClr val="FFFFFF"/>
                </a:solidFill>
                <a:ea typeface="HGP創英角ｺﾞｼｯｸUB" pitchFamily="50" charset="-128"/>
              </a:rPr>
              <a:t>「はずれ値を示す自治体リスト」のイメージ</a:t>
            </a:r>
            <a:endParaRPr lang="ja-JP" altLang="en-US" sz="1400" dirty="0">
              <a:solidFill>
                <a:srgbClr val="FFFFFF"/>
              </a:solidFill>
              <a:ea typeface="HGP創英角ｺﾞｼｯｸUB" pitchFamily="50" charset="-128"/>
            </a:endParaRPr>
          </a:p>
        </p:txBody>
      </p:sp>
      <p:sp>
        <p:nvSpPr>
          <p:cNvPr id="64" name="AutoShape 115"/>
          <p:cNvSpPr>
            <a:spLocks noChangeArrowheads="1"/>
          </p:cNvSpPr>
          <p:nvPr/>
        </p:nvSpPr>
        <p:spPr bwMode="auto">
          <a:xfrm>
            <a:off x="3979235" y="4412512"/>
            <a:ext cx="2243470" cy="2009553"/>
          </a:xfrm>
          <a:prstGeom prst="wedgeEllipseCallout">
            <a:avLst>
              <a:gd name="adj1" fmla="val 77437"/>
              <a:gd name="adj2" fmla="val -57434"/>
            </a:avLst>
          </a:prstGeom>
          <a:solidFill>
            <a:srgbClr val="C9E7AB"/>
          </a:solidFill>
          <a:ln w="9525" algn="ctr">
            <a:solidFill>
              <a:schemeClr val="tx1"/>
            </a:solidFill>
            <a:prstDash val="sysDot"/>
            <a:miter lim="800000"/>
            <a:headEnd/>
            <a:tailEnd type="none" w="lg" len="lg"/>
          </a:ln>
          <a:effectLst>
            <a:outerShdw dist="35921" dir="2700000" algn="ctr" rotWithShape="0">
              <a:schemeClr val="bg2"/>
            </a:outerShdw>
          </a:effectLst>
        </p:spPr>
        <p:txBody>
          <a:bodyPr lIns="90000" tIns="46800" rIns="90000" bIns="46800" anchor="ctr"/>
          <a:lstStyle/>
          <a:p>
            <a:pPr>
              <a:defRPr/>
            </a:pPr>
            <a:endParaRPr lang="ja-JP" altLang="en-US">
              <a:solidFill>
                <a:srgbClr val="000000"/>
              </a:solidFill>
            </a:endParaRPr>
          </a:p>
        </p:txBody>
      </p:sp>
      <p:sp>
        <p:nvSpPr>
          <p:cNvPr id="65" name="Text Box 45"/>
          <p:cNvSpPr txBox="1">
            <a:spLocks noChangeArrowheads="1"/>
          </p:cNvSpPr>
          <p:nvPr/>
        </p:nvSpPr>
        <p:spPr bwMode="auto">
          <a:xfrm>
            <a:off x="4199021" y="4628172"/>
            <a:ext cx="1800200" cy="1602619"/>
          </a:xfrm>
          <a:prstGeom prst="rect">
            <a:avLst/>
          </a:prstGeom>
          <a:noFill/>
          <a:ln w="38100" algn="ctr">
            <a:noFill/>
            <a:miter lim="800000"/>
            <a:headEnd/>
            <a:tailEnd type="none" w="lg" len="lg"/>
          </a:ln>
        </p:spPr>
        <p:txBody>
          <a:bodyPr wrap="square" lIns="90000" tIns="46800" rIns="90000" bIns="46800">
            <a:spAutoFit/>
          </a:bodyPr>
          <a:lstStyle/>
          <a:p>
            <a:pPr algn="l"/>
            <a:r>
              <a:rPr lang="ja-JP" altLang="en-US" sz="1400" b="1" dirty="0" smtClean="0">
                <a:solidFill>
                  <a:srgbClr val="000000"/>
                </a:solidFill>
                <a:latin typeface="HG丸ｺﾞｼｯｸM-PRO" pitchFamily="50" charset="-128"/>
                <a:ea typeface="HG丸ｺﾞｼｯｸM-PRO" pitchFamily="50" charset="-128"/>
              </a:rPr>
              <a:t>全国的にばらつきの大きい項目について、特定の選択肢の出現率が</a:t>
            </a:r>
            <a:r>
              <a:rPr lang="ja-JP" altLang="en-US" sz="1400" b="1" dirty="0" smtClean="0">
                <a:solidFill>
                  <a:srgbClr val="FF0000"/>
                </a:solidFill>
                <a:latin typeface="HG丸ｺﾞｼｯｸM-PRO" pitchFamily="50" charset="-128"/>
                <a:ea typeface="HG丸ｺﾞｼｯｸM-PRO" pitchFamily="50" charset="-128"/>
              </a:rPr>
              <a:t>全国の自治体の約</a:t>
            </a:r>
            <a:r>
              <a:rPr lang="en-US" altLang="ja-JP" sz="1400" b="1" dirty="0" smtClean="0">
                <a:solidFill>
                  <a:srgbClr val="FF0000"/>
                </a:solidFill>
                <a:latin typeface="HG丸ｺﾞｼｯｸM-PRO" pitchFamily="50" charset="-128"/>
                <a:ea typeface="HG丸ｺﾞｼｯｸM-PRO" pitchFamily="50" charset="-128"/>
              </a:rPr>
              <a:t>10%</a:t>
            </a:r>
            <a:r>
              <a:rPr lang="ja-JP" altLang="en-US" sz="1400" b="1" dirty="0" smtClean="0">
                <a:solidFill>
                  <a:srgbClr val="FF0000"/>
                </a:solidFill>
                <a:latin typeface="HG丸ｺﾞｼｯｸM-PRO" pitchFamily="50" charset="-128"/>
                <a:ea typeface="HG丸ｺﾞｼｯｸM-PRO" pitchFamily="50" charset="-128"/>
              </a:rPr>
              <a:t>（</a:t>
            </a:r>
            <a:r>
              <a:rPr lang="en-US" altLang="ja-JP" sz="1400" b="1" dirty="0" smtClean="0">
                <a:solidFill>
                  <a:srgbClr val="FF0000"/>
                </a:solidFill>
                <a:latin typeface="HG丸ｺﾞｼｯｸM-PRO" pitchFamily="50" charset="-128"/>
                <a:ea typeface="HG丸ｺﾞｼｯｸM-PRO" pitchFamily="50" charset="-128"/>
              </a:rPr>
              <a:t>+/-2σ</a:t>
            </a:r>
            <a:r>
              <a:rPr lang="ja-JP" altLang="en-US" sz="1400" b="1" dirty="0" smtClean="0">
                <a:solidFill>
                  <a:srgbClr val="FF0000"/>
                </a:solidFill>
                <a:latin typeface="HG丸ｺﾞｼｯｸM-PRO" pitchFamily="50" charset="-128"/>
                <a:ea typeface="HG丸ｺﾞｼｯｸM-PRO" pitchFamily="50" charset="-128"/>
              </a:rPr>
              <a:t>）</a:t>
            </a:r>
            <a:r>
              <a:rPr lang="ja-JP" altLang="en-US" sz="1400" b="1" dirty="0" smtClean="0">
                <a:solidFill>
                  <a:srgbClr val="000000"/>
                </a:solidFill>
                <a:latin typeface="HG丸ｺﾞｼｯｸM-PRO" pitchFamily="50" charset="-128"/>
                <a:ea typeface="HG丸ｺﾞｼｯｸM-PRO" pitchFamily="50" charset="-128"/>
              </a:rPr>
              <a:t>に該当する自治体をチェック</a:t>
            </a:r>
            <a:endParaRPr lang="ja-JP" altLang="en-US" sz="1400" b="1" dirty="0">
              <a:solidFill>
                <a:srgbClr val="000000"/>
              </a:solidFill>
              <a:latin typeface="HG丸ｺﾞｼｯｸM-PRO" pitchFamily="50" charset="-128"/>
              <a:ea typeface="HG丸ｺﾞｼｯｸM-PRO" pitchFamily="50" charset="-128"/>
            </a:endParaRPr>
          </a:p>
        </p:txBody>
      </p:sp>
      <p:sp>
        <p:nvSpPr>
          <p:cNvPr id="66" name="正方形/長方形 65"/>
          <p:cNvSpPr/>
          <p:nvPr/>
        </p:nvSpPr>
        <p:spPr bwMode="auto">
          <a:xfrm>
            <a:off x="2775872" y="3089836"/>
            <a:ext cx="2088232" cy="252028"/>
          </a:xfrm>
          <a:prstGeom prst="rect">
            <a:avLst/>
          </a:prstGeom>
          <a:noFill/>
          <a:ln w="19050" cap="flat" cmpd="sng" algn="ctr">
            <a:solidFill>
              <a:srgbClr val="FF0000"/>
            </a:solidFill>
            <a:prstDash val="sys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
        <p:nvSpPr>
          <p:cNvPr id="67" name="AutoShape 115"/>
          <p:cNvSpPr>
            <a:spLocks noChangeArrowheads="1"/>
          </p:cNvSpPr>
          <p:nvPr/>
        </p:nvSpPr>
        <p:spPr bwMode="auto">
          <a:xfrm>
            <a:off x="3782730" y="2413590"/>
            <a:ext cx="1735568" cy="1036936"/>
          </a:xfrm>
          <a:prstGeom prst="wedgeEllipseCallout">
            <a:avLst>
              <a:gd name="adj1" fmla="val -75255"/>
              <a:gd name="adj2" fmla="val 31720"/>
            </a:avLst>
          </a:prstGeom>
          <a:solidFill>
            <a:srgbClr val="C9E7AB"/>
          </a:solidFill>
          <a:ln w="9525" algn="ctr">
            <a:solidFill>
              <a:schemeClr val="tx1"/>
            </a:solidFill>
            <a:prstDash val="sysDot"/>
            <a:miter lim="800000"/>
            <a:headEnd/>
            <a:tailEnd type="none" w="lg" len="lg"/>
          </a:ln>
          <a:effectLst>
            <a:outerShdw dist="35921" dir="2700000" algn="ctr" rotWithShape="0">
              <a:schemeClr val="bg2"/>
            </a:outerShdw>
          </a:effectLst>
        </p:spPr>
        <p:txBody>
          <a:bodyPr lIns="90000" tIns="46800" rIns="90000" bIns="46800" anchor="ctr"/>
          <a:lstStyle/>
          <a:p>
            <a:pPr>
              <a:defRPr/>
            </a:pPr>
            <a:endParaRPr lang="ja-JP" altLang="en-US">
              <a:solidFill>
                <a:srgbClr val="000000"/>
              </a:solidFill>
            </a:endParaRPr>
          </a:p>
        </p:txBody>
      </p:sp>
      <p:sp>
        <p:nvSpPr>
          <p:cNvPr id="68" name="Text Box 45"/>
          <p:cNvSpPr txBox="1">
            <a:spLocks noChangeArrowheads="1"/>
          </p:cNvSpPr>
          <p:nvPr/>
        </p:nvSpPr>
        <p:spPr bwMode="auto">
          <a:xfrm>
            <a:off x="3932166" y="2558119"/>
            <a:ext cx="1586134" cy="740845"/>
          </a:xfrm>
          <a:prstGeom prst="rect">
            <a:avLst/>
          </a:prstGeom>
          <a:noFill/>
          <a:ln w="38100" algn="ctr">
            <a:noFill/>
            <a:miter lim="800000"/>
            <a:headEnd/>
            <a:tailEnd type="none" w="lg" len="lg"/>
          </a:ln>
        </p:spPr>
        <p:txBody>
          <a:bodyPr wrap="square" lIns="90000" tIns="46800" rIns="90000" bIns="46800">
            <a:spAutoFit/>
          </a:bodyPr>
          <a:lstStyle/>
          <a:p>
            <a:pPr algn="l"/>
            <a:r>
              <a:rPr lang="ja-JP" altLang="en-US" sz="1400" b="1" dirty="0" smtClean="0">
                <a:solidFill>
                  <a:srgbClr val="000000"/>
                </a:solidFill>
                <a:ea typeface="HG丸ｺﾞｼｯｸM-PRO" pitchFamily="50" charset="-128"/>
              </a:rPr>
              <a:t>上段に「全国」と「都道府県」のデータを表示</a:t>
            </a:r>
            <a:endParaRPr lang="ja-JP" altLang="en-US" sz="1400" b="1" dirty="0">
              <a:solidFill>
                <a:srgbClr val="000000"/>
              </a:solidFill>
              <a:ea typeface="HG丸ｺﾞｼｯｸM-PRO" pitchFamily="50" charset="-128"/>
            </a:endParaRPr>
          </a:p>
        </p:txBody>
      </p:sp>
      <p:sp>
        <p:nvSpPr>
          <p:cNvPr id="69" name="AutoShape 115"/>
          <p:cNvSpPr>
            <a:spLocks noChangeArrowheads="1"/>
          </p:cNvSpPr>
          <p:nvPr/>
        </p:nvSpPr>
        <p:spPr bwMode="auto">
          <a:xfrm>
            <a:off x="739171" y="5188688"/>
            <a:ext cx="1727582" cy="1020726"/>
          </a:xfrm>
          <a:prstGeom prst="wedgeEllipseCallout">
            <a:avLst>
              <a:gd name="adj1" fmla="val 16825"/>
              <a:gd name="adj2" fmla="val -107798"/>
            </a:avLst>
          </a:prstGeom>
          <a:solidFill>
            <a:srgbClr val="C9E7AB"/>
          </a:solidFill>
          <a:ln w="9525" algn="ctr">
            <a:solidFill>
              <a:schemeClr val="tx1"/>
            </a:solidFill>
            <a:prstDash val="sysDot"/>
            <a:miter lim="800000"/>
            <a:headEnd/>
            <a:tailEnd type="none" w="lg" len="lg"/>
          </a:ln>
          <a:effectLst>
            <a:outerShdw dist="35921" dir="2700000" algn="ctr" rotWithShape="0">
              <a:schemeClr val="bg2"/>
            </a:outerShdw>
          </a:effectLst>
        </p:spPr>
        <p:txBody>
          <a:bodyPr lIns="90000" tIns="46800" rIns="90000" bIns="46800" anchor="ctr"/>
          <a:lstStyle/>
          <a:p>
            <a:pPr>
              <a:defRPr/>
            </a:pPr>
            <a:endParaRPr lang="ja-JP" altLang="en-US">
              <a:solidFill>
                <a:srgbClr val="000000"/>
              </a:solidFill>
            </a:endParaRPr>
          </a:p>
        </p:txBody>
      </p:sp>
      <p:sp>
        <p:nvSpPr>
          <p:cNvPr id="25" name="正方形/長方形 24"/>
          <p:cNvSpPr/>
          <p:nvPr/>
        </p:nvSpPr>
        <p:spPr>
          <a:xfrm>
            <a:off x="523628" y="1214846"/>
            <a:ext cx="8152410" cy="1018227"/>
          </a:xfrm>
          <a:prstGeom prst="rect">
            <a:avLst/>
          </a:prstGeom>
        </p:spPr>
        <p:txBody>
          <a:bodyPr wrap="square">
            <a:spAutoFit/>
          </a:bodyPr>
          <a:lstStyle/>
          <a:p>
            <a:pPr marL="180975" indent="-180975">
              <a:lnSpc>
                <a:spcPct val="94000"/>
              </a:lnSpc>
              <a:buClr>
                <a:schemeClr val="tx1"/>
              </a:buClr>
              <a:buFont typeface="Wingdings" pitchFamily="2" charset="2"/>
              <a:buChar char="n"/>
            </a:pPr>
            <a:r>
              <a:rPr lang="ja-JP" altLang="en-US" sz="1600" dirty="0" smtClean="0"/>
              <a:t>市町村に提供する「業務分析データ」と同様の項目について、構成する市町村の状況を一覧できるデータ集</a:t>
            </a:r>
            <a:r>
              <a:rPr lang="ja-JP" altLang="en-US" sz="1600" b="1" dirty="0" smtClean="0"/>
              <a:t>「都道府県別自治体データ一覧」</a:t>
            </a:r>
            <a:r>
              <a:rPr lang="ja-JP" altLang="en-US" sz="1600" dirty="0" smtClean="0"/>
              <a:t>を、都道府県、政令市</a:t>
            </a:r>
            <a:r>
              <a:rPr lang="ja-JP" altLang="en-US" sz="1050" dirty="0" smtClean="0"/>
              <a:t>（</a:t>
            </a:r>
            <a:r>
              <a:rPr lang="en-US" altLang="ja-JP" sz="1050" dirty="0" smtClean="0"/>
              <a:t>※</a:t>
            </a:r>
            <a:r>
              <a:rPr lang="ja-JP" altLang="en-US" sz="1050" dirty="0" smtClean="0"/>
              <a:t>区単位送信のみ）</a:t>
            </a:r>
            <a:r>
              <a:rPr lang="ja-JP" altLang="en-US" sz="1600" dirty="0" smtClean="0"/>
              <a:t>に提供</a:t>
            </a:r>
            <a:endParaRPr lang="en-US" altLang="ja-JP" sz="1600" dirty="0" smtClean="0"/>
          </a:p>
          <a:p>
            <a:pPr marL="180975" indent="-180975">
              <a:lnSpc>
                <a:spcPct val="94000"/>
              </a:lnSpc>
              <a:buClr>
                <a:schemeClr val="tx1"/>
              </a:buClr>
              <a:buFont typeface="Wingdings" pitchFamily="2" charset="2"/>
              <a:buChar char="n"/>
            </a:pPr>
            <a:r>
              <a:rPr lang="ja-JP" altLang="en-US" sz="1600" dirty="0" smtClean="0"/>
              <a:t>上記データ集に加えて、全国的にばらつきの大きい調査項目等について、選択率が非常に高い／低い自治体を抽出した</a:t>
            </a:r>
            <a:r>
              <a:rPr lang="ja-JP" altLang="en-US" sz="1600" b="1" dirty="0" smtClean="0"/>
              <a:t>「はずれ値を示す自治体リスト」</a:t>
            </a:r>
            <a:r>
              <a:rPr lang="ja-JP" altLang="en-US" sz="1600" dirty="0" smtClean="0"/>
              <a:t>を、都道府県に提供</a:t>
            </a:r>
            <a:endParaRPr lang="en-US" altLang="ja-JP" sz="1600" dirty="0" smtClean="0"/>
          </a:p>
        </p:txBody>
      </p:sp>
      <p:sp>
        <p:nvSpPr>
          <p:cNvPr id="26" name="AutoShape 115"/>
          <p:cNvSpPr>
            <a:spLocks noChangeArrowheads="1"/>
          </p:cNvSpPr>
          <p:nvPr/>
        </p:nvSpPr>
        <p:spPr bwMode="auto">
          <a:xfrm>
            <a:off x="742709" y="5192226"/>
            <a:ext cx="1727582" cy="1020726"/>
          </a:xfrm>
          <a:prstGeom prst="wedgeEllipseCallout">
            <a:avLst>
              <a:gd name="adj1" fmla="val 88270"/>
              <a:gd name="adj2" fmla="val -36328"/>
            </a:avLst>
          </a:prstGeom>
          <a:solidFill>
            <a:srgbClr val="C9E7AB"/>
          </a:solidFill>
          <a:ln w="9525" algn="ctr">
            <a:solidFill>
              <a:schemeClr val="tx1"/>
            </a:solidFill>
            <a:prstDash val="sysDot"/>
            <a:miter lim="800000"/>
            <a:headEnd/>
            <a:tailEnd type="none" w="lg" len="lg"/>
          </a:ln>
          <a:effectLst>
            <a:outerShdw dist="35921" dir="2700000" algn="ctr" rotWithShape="0">
              <a:schemeClr val="bg2"/>
            </a:outerShdw>
          </a:effectLst>
        </p:spPr>
        <p:txBody>
          <a:bodyPr lIns="90000" tIns="46800" rIns="90000" bIns="46800" anchor="ctr"/>
          <a:lstStyle/>
          <a:p>
            <a:pPr>
              <a:defRPr/>
            </a:pPr>
            <a:endParaRPr lang="ja-JP" altLang="en-US">
              <a:solidFill>
                <a:srgbClr val="000000"/>
              </a:solidFill>
            </a:endParaRPr>
          </a:p>
        </p:txBody>
      </p:sp>
      <p:sp>
        <p:nvSpPr>
          <p:cNvPr id="70" name="Text Box 45"/>
          <p:cNvSpPr txBox="1">
            <a:spLocks noChangeArrowheads="1"/>
          </p:cNvSpPr>
          <p:nvPr/>
        </p:nvSpPr>
        <p:spPr bwMode="auto">
          <a:xfrm>
            <a:off x="909872" y="5268353"/>
            <a:ext cx="1429292" cy="956288"/>
          </a:xfrm>
          <a:prstGeom prst="rect">
            <a:avLst/>
          </a:prstGeom>
          <a:noFill/>
          <a:ln w="38100" algn="ctr">
            <a:noFill/>
            <a:miter lim="800000"/>
            <a:headEnd/>
            <a:tailEnd type="none" w="lg" len="lg"/>
          </a:ln>
        </p:spPr>
        <p:txBody>
          <a:bodyPr wrap="square" lIns="90000" tIns="46800" rIns="90000" bIns="46800">
            <a:spAutoFit/>
          </a:bodyPr>
          <a:lstStyle/>
          <a:p>
            <a:pPr algn="l"/>
            <a:r>
              <a:rPr lang="ja-JP" altLang="en-US" sz="1400" b="1" dirty="0" smtClean="0">
                <a:solidFill>
                  <a:srgbClr val="000000"/>
                </a:solidFill>
                <a:ea typeface="HG丸ｺﾞｼｯｸM-PRO" pitchFamily="50" charset="-128"/>
              </a:rPr>
              <a:t>構成する市町村の「データ」と「グラフ」を</a:t>
            </a:r>
            <a:r>
              <a:rPr lang="en-US" altLang="ja-JP" sz="1400" b="1" dirty="0" smtClean="0">
                <a:solidFill>
                  <a:srgbClr val="000000"/>
                </a:solidFill>
                <a:ea typeface="HG丸ｺﾞｼｯｸM-PRO" pitchFamily="50" charset="-128"/>
              </a:rPr>
              <a:t/>
            </a:r>
            <a:br>
              <a:rPr lang="en-US" altLang="ja-JP" sz="1400" b="1" dirty="0" smtClean="0">
                <a:solidFill>
                  <a:srgbClr val="000000"/>
                </a:solidFill>
                <a:ea typeface="HG丸ｺﾞｼｯｸM-PRO" pitchFamily="50" charset="-128"/>
              </a:rPr>
            </a:br>
            <a:r>
              <a:rPr lang="ja-JP" altLang="en-US" sz="1400" b="1" dirty="0" smtClean="0">
                <a:solidFill>
                  <a:srgbClr val="000000"/>
                </a:solidFill>
                <a:ea typeface="HG丸ｺﾞｼｯｸM-PRO" pitchFamily="50" charset="-128"/>
              </a:rPr>
              <a:t>一覧で提供</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z="3600" dirty="0" smtClean="0"/>
              <a:t>業務分析データにて提供する分析項目</a:t>
            </a:r>
          </a:p>
        </p:txBody>
      </p:sp>
      <p:sp>
        <p:nvSpPr>
          <p:cNvPr id="4" name="正方形/長方形 3"/>
          <p:cNvSpPr/>
          <p:nvPr/>
        </p:nvSpPr>
        <p:spPr>
          <a:xfrm>
            <a:off x="523628" y="1214846"/>
            <a:ext cx="8152410" cy="555280"/>
          </a:xfrm>
          <a:prstGeom prst="rect">
            <a:avLst/>
          </a:prstGeom>
        </p:spPr>
        <p:txBody>
          <a:bodyPr wrap="square">
            <a:spAutoFit/>
          </a:bodyPr>
          <a:lstStyle/>
          <a:p>
            <a:pPr marL="180975" indent="-180975">
              <a:lnSpc>
                <a:spcPct val="94000"/>
              </a:lnSpc>
              <a:buClr>
                <a:schemeClr val="tx1"/>
              </a:buClr>
              <a:buFont typeface="Wingdings" pitchFamily="2" charset="2"/>
              <a:buChar char="n"/>
            </a:pPr>
            <a:r>
              <a:rPr lang="ja-JP" altLang="en-US" sz="1600" dirty="0" smtClean="0"/>
              <a:t>「</a:t>
            </a:r>
            <a:r>
              <a:rPr lang="en-US" altLang="ja-JP" sz="1600" dirty="0" smtClean="0"/>
              <a:t>1.</a:t>
            </a:r>
            <a:r>
              <a:rPr lang="ja-JP" altLang="en-US" sz="1600" dirty="0" smtClean="0"/>
              <a:t>基礎情報」、「</a:t>
            </a:r>
            <a:r>
              <a:rPr lang="en-US" altLang="ja-JP" sz="1600" dirty="0" smtClean="0"/>
              <a:t>2.</a:t>
            </a:r>
            <a:r>
              <a:rPr lang="ja-JP" altLang="en-US" sz="1600" dirty="0" smtClean="0"/>
              <a:t>事務データ」、「</a:t>
            </a:r>
            <a:r>
              <a:rPr lang="en-US" altLang="ja-JP" sz="1600" dirty="0" smtClean="0"/>
              <a:t>3.</a:t>
            </a:r>
            <a:r>
              <a:rPr lang="ja-JP" altLang="en-US" sz="1600" dirty="0" smtClean="0"/>
              <a:t>調査項目データ」、「</a:t>
            </a:r>
            <a:r>
              <a:rPr lang="en-US" altLang="ja-JP" sz="1600" dirty="0" smtClean="0"/>
              <a:t>4.</a:t>
            </a:r>
            <a:r>
              <a:rPr lang="ja-JP" altLang="en-US" sz="1600" dirty="0" smtClean="0"/>
              <a:t>審査判定データ」の要介護認定に関連する４つの分析軸についてデータを集計し、業務分析データとして提供</a:t>
            </a:r>
            <a:endParaRPr lang="en-US" altLang="ja-JP" sz="1600" dirty="0" smtClean="0"/>
          </a:p>
        </p:txBody>
      </p:sp>
      <p:sp>
        <p:nvSpPr>
          <p:cNvPr id="6" name="正方形/長方形 5"/>
          <p:cNvSpPr/>
          <p:nvPr/>
        </p:nvSpPr>
        <p:spPr bwMode="auto">
          <a:xfrm>
            <a:off x="243872" y="2179524"/>
            <a:ext cx="8604000" cy="4284000"/>
          </a:xfrm>
          <a:prstGeom prst="rect">
            <a:avLst/>
          </a:prstGeom>
          <a:solidFill>
            <a:schemeClr val="bg1">
              <a:lumMod val="95000"/>
            </a:schemeClr>
          </a:solid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
        <p:nvSpPr>
          <p:cNvPr id="7" name="正方形/長方形 6"/>
          <p:cNvSpPr/>
          <p:nvPr/>
        </p:nvSpPr>
        <p:spPr bwMode="auto">
          <a:xfrm>
            <a:off x="188686" y="1979025"/>
            <a:ext cx="8708571" cy="4536000"/>
          </a:xfrm>
          <a:prstGeom prst="rect">
            <a:avLst/>
          </a:prstGeom>
          <a:noFill/>
          <a:ln w="12700" cap="flat" cmpd="sng" algn="ctr">
            <a:solidFill>
              <a:schemeClr val="bg1">
                <a:lumMod val="75000"/>
              </a:scheme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
        <p:nvSpPr>
          <p:cNvPr id="9" name="テキスト ボックス 8"/>
          <p:cNvSpPr txBox="1"/>
          <p:nvPr/>
        </p:nvSpPr>
        <p:spPr>
          <a:xfrm>
            <a:off x="261257" y="2168008"/>
            <a:ext cx="4354286" cy="4095032"/>
          </a:xfrm>
          <a:prstGeom prst="rect">
            <a:avLst/>
          </a:prstGeom>
          <a:noFill/>
        </p:spPr>
        <p:txBody>
          <a:bodyPr wrap="square" rtlCol="0">
            <a:spAutoFit/>
          </a:bodyPr>
          <a:lstStyle/>
          <a:p>
            <a:pPr marL="266700" indent="-266700" algn="l">
              <a:lnSpc>
                <a:spcPct val="104000"/>
              </a:lnSpc>
              <a:spcBef>
                <a:spcPct val="20000"/>
              </a:spcBef>
              <a:buClr>
                <a:srgbClr val="000000"/>
              </a:buClr>
            </a:pPr>
            <a:r>
              <a:rPr kumimoji="1" lang="ja-JP" altLang="en-US" sz="1400" u="sng" dirty="0" smtClean="0">
                <a:solidFill>
                  <a:srgbClr val="000000"/>
                </a:solidFill>
                <a:latin typeface="HGP創英角ｺﾞｼｯｸUB" pitchFamily="50" charset="-128"/>
                <a:ea typeface="HGP創英角ｺﾞｼｯｸUB" pitchFamily="50" charset="-128"/>
              </a:rPr>
              <a:t>１</a:t>
            </a:r>
            <a:r>
              <a:rPr kumimoji="1" lang="en-US" altLang="ja-JP" sz="1400" u="sng" dirty="0" smtClean="0">
                <a:solidFill>
                  <a:srgbClr val="000000"/>
                </a:solidFill>
                <a:latin typeface="HGP創英角ｺﾞｼｯｸUB" pitchFamily="50" charset="-128"/>
                <a:ea typeface="HGP創英角ｺﾞｼｯｸUB" pitchFamily="50" charset="-128"/>
              </a:rPr>
              <a:t>.</a:t>
            </a:r>
            <a:r>
              <a:rPr kumimoji="1" lang="ja-JP" altLang="en-US" sz="1400" u="sng" dirty="0" smtClean="0">
                <a:solidFill>
                  <a:srgbClr val="000000"/>
                </a:solidFill>
                <a:latin typeface="HGP創英角ｺﾞｼｯｸUB" pitchFamily="50" charset="-128"/>
                <a:ea typeface="HGP創英角ｺﾞｼｯｸUB" pitchFamily="50" charset="-128"/>
              </a:rPr>
              <a:t>基礎情報</a:t>
            </a:r>
            <a:r>
              <a:rPr kumimoji="1" lang="ja-JP" altLang="en-US" sz="1200" u="sng" dirty="0" smtClean="0">
                <a:latin typeface="HGP創英角ｺﾞｼｯｸUB" pitchFamily="50" charset="-128"/>
                <a:ea typeface="HGP創英角ｺﾞｼｯｸUB" pitchFamily="50" charset="-128"/>
              </a:rPr>
              <a:t>（→自治体および申請者の特徴を示す情報）</a:t>
            </a:r>
          </a:p>
          <a:p>
            <a:pPr marL="266700" indent="-266700" algn="l">
              <a:lnSpc>
                <a:spcPct val="104000"/>
              </a:lnSpc>
              <a:spcBef>
                <a:spcPct val="20000"/>
              </a:spcBef>
              <a:buClr>
                <a:srgbClr val="000000"/>
              </a:buClr>
            </a:pPr>
            <a:r>
              <a:rPr lang="ja-JP" altLang="en-US" sz="1200" dirty="0" smtClean="0">
                <a:solidFill>
                  <a:srgbClr val="000000"/>
                </a:solidFill>
                <a:latin typeface="HGP創英角ｺﾞｼｯｸUB" pitchFamily="50" charset="-128"/>
                <a:ea typeface="HGP創英角ｺﾞｼｯｸUB" pitchFamily="50" charset="-128"/>
              </a:rPr>
              <a:t>　</a:t>
            </a:r>
            <a:r>
              <a:rPr lang="en-US" altLang="ja-JP" sz="1200" u="sng" dirty="0" smtClean="0">
                <a:solidFill>
                  <a:srgbClr val="000000"/>
                </a:solidFill>
                <a:latin typeface="HGP創英角ｺﾞｼｯｸUB" pitchFamily="50" charset="-128"/>
                <a:ea typeface="HGP創英角ｺﾞｼｯｸUB" pitchFamily="50" charset="-128"/>
              </a:rPr>
              <a:t>(1)</a:t>
            </a:r>
            <a:r>
              <a:rPr lang="ja-JP" altLang="en-US" sz="1200" u="sng" dirty="0" smtClean="0">
                <a:solidFill>
                  <a:srgbClr val="000000"/>
                </a:solidFill>
                <a:latin typeface="HGP創英角ｺﾞｼｯｸUB" pitchFamily="50" charset="-128"/>
                <a:ea typeface="HGP創英角ｺﾞｼｯｸUB" pitchFamily="50" charset="-128"/>
              </a:rPr>
              <a:t>自治体の特徴</a:t>
            </a:r>
            <a:r>
              <a:rPr kumimoji="1" lang="ja-JP" altLang="en-US" sz="1200" dirty="0" smtClean="0">
                <a:solidFill>
                  <a:srgbClr val="000000"/>
                </a:solidFill>
                <a:latin typeface="HG丸ｺﾞｼｯｸM-PRO" pitchFamily="50" charset="-128"/>
                <a:ea typeface="HG丸ｺﾞｼｯｸM-PRO" pitchFamily="50" charset="-128"/>
              </a:rPr>
              <a:t>　</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・総人口、高齢者人口、後期高齢者人口</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・認定率</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nSpc>
                <a:spcPct val="104000"/>
              </a:lnSpc>
              <a:spcBef>
                <a:spcPct val="20000"/>
              </a:spcBef>
              <a:spcAft>
                <a:spcPts val="0"/>
              </a:spcAft>
              <a:buClr>
                <a:srgbClr val="000000"/>
              </a:buClr>
            </a:pPr>
            <a:r>
              <a:rPr lang="ja-JP" altLang="en-US" sz="1200" b="1" dirty="0" smtClean="0">
                <a:solidFill>
                  <a:srgbClr val="000000"/>
                </a:solidFill>
                <a:latin typeface="HG丸ｺﾞｼｯｸM-PRO" pitchFamily="50" charset="-128"/>
                <a:ea typeface="HG丸ｺﾞｼｯｸM-PRO" pitchFamily="50" charset="-128"/>
              </a:rPr>
              <a:t>　</a:t>
            </a:r>
            <a:r>
              <a:rPr lang="ja-JP" altLang="en-US" sz="1200" dirty="0" smtClean="0">
                <a:latin typeface="HG丸ｺﾞｼｯｸM-PRO" pitchFamily="50" charset="-128"/>
                <a:ea typeface="HG丸ｺﾞｼｯｸM-PRO" pitchFamily="50" charset="-128"/>
              </a:rPr>
              <a:t>・補正選択率（</a:t>
            </a:r>
            <a:r>
              <a:rPr lang="en-US" altLang="ja-JP" sz="1200" dirty="0" smtClean="0">
                <a:latin typeface="HG丸ｺﾞｼｯｸM-PRO" pitchFamily="50" charset="-128"/>
                <a:ea typeface="HG丸ｺﾞｼｯｸM-PRO" pitchFamily="50" charset="-128"/>
              </a:rPr>
              <a:t>※</a:t>
            </a:r>
            <a:r>
              <a:rPr lang="ja-JP" altLang="en-US" sz="1200" dirty="0" smtClean="0">
                <a:latin typeface="HG丸ｺﾞｼｯｸM-PRO" pitchFamily="50" charset="-128"/>
                <a:ea typeface="HG丸ｺﾞｼｯｸM-PRO" pitchFamily="50" charset="-128"/>
              </a:rPr>
              <a:t>申請者の年齢構成を全国値に補正）</a:t>
            </a:r>
            <a:endParaRPr lang="en-US" altLang="ja-JP" sz="1200" dirty="0" smtClean="0">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lang="ja-JP" altLang="en-US" sz="1200" dirty="0" smtClean="0">
                <a:solidFill>
                  <a:srgbClr val="000000"/>
                </a:solidFill>
                <a:latin typeface="HGP創英角ｺﾞｼｯｸUB" pitchFamily="50" charset="-128"/>
                <a:ea typeface="HGP創英角ｺﾞｼｯｸUB" pitchFamily="50" charset="-128"/>
              </a:rPr>
              <a:t>　</a:t>
            </a:r>
            <a:r>
              <a:rPr lang="en-US" altLang="ja-JP" sz="1200" u="sng" dirty="0" smtClean="0">
                <a:solidFill>
                  <a:srgbClr val="000000"/>
                </a:solidFill>
                <a:latin typeface="HGP創英角ｺﾞｼｯｸUB" pitchFamily="50" charset="-128"/>
                <a:ea typeface="HGP創英角ｺﾞｼｯｸUB" pitchFamily="50" charset="-128"/>
              </a:rPr>
              <a:t>(2)</a:t>
            </a:r>
            <a:r>
              <a:rPr lang="ja-JP" altLang="en-US" sz="1200" u="sng" dirty="0" smtClean="0">
                <a:solidFill>
                  <a:srgbClr val="000000"/>
                </a:solidFill>
                <a:latin typeface="HGP創英角ｺﾞｼｯｸUB" pitchFamily="50" charset="-128"/>
                <a:ea typeface="HGP創英角ｺﾞｼｯｸUB" pitchFamily="50" charset="-128"/>
              </a:rPr>
              <a:t>申請者の特徴</a:t>
            </a:r>
            <a:endParaRPr lang="en-US" altLang="ja-JP" sz="1200" u="sng" dirty="0" smtClean="0">
              <a:solidFill>
                <a:srgbClr val="000000"/>
              </a:solidFill>
              <a:latin typeface="HGP創英角ｺﾞｼｯｸUB" pitchFamily="50" charset="-128"/>
              <a:ea typeface="HGP創英角ｺﾞｼｯｸUB" pitchFamily="50" charset="-128"/>
            </a:endParaRPr>
          </a:p>
          <a:p>
            <a:pPr marL="266700" indent="-266700">
              <a:lnSpc>
                <a:spcPct val="104000"/>
              </a:lnSpc>
              <a:spcBef>
                <a:spcPct val="20000"/>
              </a:spcBef>
              <a:buClr>
                <a:srgbClr val="000000"/>
              </a:buClr>
            </a:pPr>
            <a:r>
              <a:rPr lang="ja-JP" altLang="en-US" sz="1200" b="1" dirty="0" smtClean="0">
                <a:latin typeface="HG丸ｺﾞｼｯｸM-PRO" pitchFamily="50" charset="-128"/>
                <a:ea typeface="HG丸ｺﾞｼｯｸM-PRO" pitchFamily="50" charset="-128"/>
              </a:rPr>
              <a:t>　</a:t>
            </a:r>
            <a:r>
              <a:rPr lang="ja-JP" altLang="en-US" sz="1200" dirty="0" smtClean="0">
                <a:latin typeface="HG丸ｺﾞｼｯｸM-PRO" pitchFamily="50" charset="-128"/>
                <a:ea typeface="HG丸ｺﾞｼｯｸM-PRO" pitchFamily="50" charset="-128"/>
              </a:rPr>
              <a:t>・一次判定結果</a:t>
            </a:r>
            <a:endParaRPr lang="en-US" altLang="ja-JP" sz="1200" dirty="0" smtClean="0">
              <a:latin typeface="HG丸ｺﾞｼｯｸM-PRO" pitchFamily="50" charset="-128"/>
              <a:ea typeface="HG丸ｺﾞｼｯｸM-PRO" pitchFamily="50" charset="-128"/>
            </a:endParaRPr>
          </a:p>
          <a:p>
            <a:pPr marL="266700" indent="-266700">
              <a:lnSpc>
                <a:spcPct val="104000"/>
              </a:lnSpc>
              <a:spcBef>
                <a:spcPct val="20000"/>
              </a:spcBef>
              <a:spcAft>
                <a:spcPts val="0"/>
              </a:spcAft>
              <a:buClr>
                <a:srgbClr val="000000"/>
              </a:buClr>
            </a:pPr>
            <a:r>
              <a:rPr lang="ja-JP" altLang="en-US" sz="1200" dirty="0" smtClean="0">
                <a:latin typeface="HG丸ｺﾞｼｯｸM-PRO" pitchFamily="50" charset="-128"/>
                <a:ea typeface="HG丸ｺﾞｼｯｸM-PRO" pitchFamily="50" charset="-128"/>
              </a:rPr>
              <a:t>　・補正選択率（</a:t>
            </a:r>
            <a:r>
              <a:rPr lang="en-US" altLang="ja-JP" sz="1200" dirty="0" smtClean="0">
                <a:latin typeface="HG丸ｺﾞｼｯｸM-PRO" pitchFamily="50" charset="-128"/>
                <a:ea typeface="HG丸ｺﾞｼｯｸM-PRO" pitchFamily="50" charset="-128"/>
              </a:rPr>
              <a:t>※</a:t>
            </a:r>
            <a:r>
              <a:rPr lang="ja-JP" altLang="en-US" sz="1200" dirty="0" smtClean="0">
                <a:latin typeface="HG丸ｺﾞｼｯｸM-PRO" pitchFamily="50" charset="-128"/>
                <a:ea typeface="HG丸ｺﾞｼｯｸM-PRO" pitchFamily="50" charset="-128"/>
              </a:rPr>
              <a:t>申請者の年齢構成を全国値に補正）</a:t>
            </a:r>
            <a:endParaRPr lang="en-US" altLang="ja-JP" sz="1200" dirty="0" smtClean="0">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・認知症高齢者自立度（</a:t>
            </a:r>
            <a:r>
              <a:rPr kumimoji="1" lang="en-US" altLang="ja-JP" sz="1200" dirty="0" smtClean="0">
                <a:solidFill>
                  <a:srgbClr val="000000"/>
                </a:solidFill>
                <a:latin typeface="HG丸ｺﾞｼｯｸM-PRO" pitchFamily="50" charset="-128"/>
                <a:ea typeface="HG丸ｺﾞｼｯｸM-PRO" pitchFamily="50" charset="-128"/>
              </a:rPr>
              <a:t>Ⅱ</a:t>
            </a:r>
            <a:r>
              <a:rPr kumimoji="1" lang="ja-JP" altLang="en-US" sz="1200" dirty="0" smtClean="0">
                <a:solidFill>
                  <a:srgbClr val="000000"/>
                </a:solidFill>
                <a:latin typeface="HG丸ｺﾞｼｯｸM-PRO" pitchFamily="50" charset="-128"/>
                <a:ea typeface="HG丸ｺﾞｼｯｸM-PRO" pitchFamily="50" charset="-128"/>
              </a:rPr>
              <a:t>以上の割合、</a:t>
            </a:r>
            <a:r>
              <a:rPr kumimoji="1" lang="en-US" altLang="ja-JP" sz="1200" dirty="0" smtClean="0">
                <a:solidFill>
                  <a:srgbClr val="000000"/>
                </a:solidFill>
                <a:latin typeface="HG丸ｺﾞｼｯｸM-PRO" pitchFamily="50" charset="-128"/>
                <a:ea typeface="HG丸ｺﾞｼｯｸM-PRO" pitchFamily="50" charset="-128"/>
              </a:rPr>
              <a:t>Ⅲ</a:t>
            </a:r>
            <a:r>
              <a:rPr kumimoji="1" lang="ja-JP" altLang="en-US" sz="1200" dirty="0" smtClean="0">
                <a:solidFill>
                  <a:srgbClr val="000000"/>
                </a:solidFill>
                <a:latin typeface="HG丸ｺﾞｼｯｸM-PRO" pitchFamily="50" charset="-128"/>
                <a:ea typeface="HG丸ｺﾞｼｯｸM-PRO" pitchFamily="50" charset="-128"/>
              </a:rPr>
              <a:t>以上の割合）</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spcAft>
                <a:spcPts val="600"/>
              </a:spcAft>
              <a:buClr>
                <a:srgbClr val="000000"/>
              </a:buClr>
            </a:pPr>
            <a:r>
              <a:rPr kumimoji="1" lang="ja-JP" altLang="en-US" sz="1200" dirty="0" smtClean="0">
                <a:solidFill>
                  <a:srgbClr val="000000"/>
                </a:solidFill>
                <a:latin typeface="HG丸ｺﾞｼｯｸM-PRO" pitchFamily="50" charset="-128"/>
                <a:ea typeface="HG丸ｺﾞｼｯｸM-PRO" pitchFamily="50" charset="-128"/>
              </a:rPr>
              <a:t>　・障害高齢者自立度（</a:t>
            </a:r>
            <a:r>
              <a:rPr kumimoji="1" lang="en-US" altLang="ja-JP" sz="1200" dirty="0" smtClean="0">
                <a:solidFill>
                  <a:srgbClr val="000000"/>
                </a:solidFill>
                <a:latin typeface="HG丸ｺﾞｼｯｸM-PRO" pitchFamily="50" charset="-128"/>
                <a:ea typeface="HG丸ｺﾞｼｯｸM-PRO" pitchFamily="50" charset="-128"/>
              </a:rPr>
              <a:t>B</a:t>
            </a:r>
            <a:r>
              <a:rPr kumimoji="1" lang="ja-JP" altLang="en-US" sz="1200" dirty="0" smtClean="0">
                <a:solidFill>
                  <a:srgbClr val="000000"/>
                </a:solidFill>
                <a:latin typeface="HG丸ｺﾞｼｯｸM-PRO" pitchFamily="50" charset="-128"/>
                <a:ea typeface="HG丸ｺﾞｼｯｸM-PRO" pitchFamily="50" charset="-128"/>
              </a:rPr>
              <a:t>以上の割合）</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400" u="sng" dirty="0" smtClean="0">
                <a:solidFill>
                  <a:srgbClr val="000000"/>
                </a:solidFill>
                <a:latin typeface="HGP創英角ｺﾞｼｯｸUB" pitchFamily="50" charset="-128"/>
                <a:ea typeface="HGP創英角ｺﾞｼｯｸUB" pitchFamily="50" charset="-128"/>
              </a:rPr>
              <a:t>２</a:t>
            </a:r>
            <a:r>
              <a:rPr kumimoji="1" lang="en-US" altLang="ja-JP" sz="1400" u="sng" dirty="0" smtClean="0">
                <a:solidFill>
                  <a:srgbClr val="000000"/>
                </a:solidFill>
                <a:latin typeface="HGP創英角ｺﾞｼｯｸUB" pitchFamily="50" charset="-128"/>
                <a:ea typeface="HGP創英角ｺﾞｼｯｸUB" pitchFamily="50" charset="-128"/>
              </a:rPr>
              <a:t>.</a:t>
            </a:r>
            <a:r>
              <a:rPr kumimoji="1" lang="ja-JP" altLang="en-US" sz="1400" u="sng" dirty="0" smtClean="0">
                <a:solidFill>
                  <a:srgbClr val="000000"/>
                </a:solidFill>
                <a:latin typeface="HGP創英角ｺﾞｼｯｸUB" pitchFamily="50" charset="-128"/>
                <a:ea typeface="HGP創英角ｺﾞｼｯｸUB" pitchFamily="50" charset="-128"/>
              </a:rPr>
              <a:t>事務データ</a:t>
            </a:r>
            <a:r>
              <a:rPr kumimoji="1" lang="ja-JP" altLang="en-US" sz="1200" u="sng" dirty="0" smtClean="0">
                <a:latin typeface="HGP創英角ｺﾞｼｯｸUB" pitchFamily="50" charset="-128"/>
                <a:ea typeface="HGP創英角ｺﾞｼｯｸUB" pitchFamily="50" charset="-128"/>
              </a:rPr>
              <a:t>（→要介護認定に係る事務関連の情報）</a:t>
            </a:r>
          </a:p>
          <a:p>
            <a:pPr marL="266700" indent="-266700" algn="l">
              <a:lnSpc>
                <a:spcPct val="104000"/>
              </a:lnSpc>
              <a:spcBef>
                <a:spcPct val="20000"/>
              </a:spcBef>
              <a:buClr>
                <a:srgbClr val="000000"/>
              </a:buClr>
            </a:pPr>
            <a:r>
              <a:rPr lang="ja-JP" altLang="en-US" sz="1200" dirty="0" smtClean="0">
                <a:solidFill>
                  <a:srgbClr val="000000"/>
                </a:solidFill>
                <a:latin typeface="HGP創英角ｺﾞｼｯｸUB" pitchFamily="50" charset="-128"/>
                <a:ea typeface="HGP創英角ｺﾞｼｯｸUB" pitchFamily="50" charset="-128"/>
              </a:rPr>
              <a:t>　</a:t>
            </a:r>
            <a:r>
              <a:rPr lang="en-US" altLang="ja-JP" sz="1200" u="sng" dirty="0" smtClean="0">
                <a:solidFill>
                  <a:srgbClr val="000000"/>
                </a:solidFill>
                <a:latin typeface="HGP創英角ｺﾞｼｯｸUB" pitchFamily="50" charset="-128"/>
                <a:ea typeface="HGP創英角ｺﾞｼｯｸUB" pitchFamily="50" charset="-128"/>
              </a:rPr>
              <a:t>(1)</a:t>
            </a:r>
            <a:r>
              <a:rPr lang="ja-JP" altLang="en-US" sz="1200" u="sng" dirty="0" smtClean="0">
                <a:solidFill>
                  <a:srgbClr val="000000"/>
                </a:solidFill>
                <a:latin typeface="HGP創英角ｺﾞｼｯｸUB" pitchFamily="50" charset="-128"/>
                <a:ea typeface="HGP創英角ｺﾞｼｯｸUB" pitchFamily="50" charset="-128"/>
              </a:rPr>
              <a:t>申請件数</a:t>
            </a:r>
            <a:endParaRPr lang="en-US" altLang="ja-JP" sz="1200" u="sng" dirty="0" smtClean="0">
              <a:solidFill>
                <a:srgbClr val="000000"/>
              </a:solidFill>
              <a:latin typeface="HGP創英角ｺﾞｼｯｸUB" pitchFamily="50" charset="-128"/>
              <a:ea typeface="HGP創英角ｺﾞｼｯｸUB" pitchFamily="50" charset="-128"/>
            </a:endParaRPr>
          </a:p>
          <a:p>
            <a:pPr marL="266700" indent="-266700" algn="l">
              <a:lnSpc>
                <a:spcPct val="104000"/>
              </a:lnSpc>
              <a:spcBef>
                <a:spcPct val="20000"/>
              </a:spcBef>
              <a:buClr>
                <a:srgbClr val="000000"/>
              </a:buClr>
            </a:pPr>
            <a:r>
              <a:rPr lang="ja-JP" altLang="en-US" sz="1200" dirty="0" smtClean="0">
                <a:solidFill>
                  <a:srgbClr val="000000"/>
                </a:solidFill>
                <a:latin typeface="HG丸ｺﾞｼｯｸM-PRO" pitchFamily="50" charset="-128"/>
                <a:ea typeface="HG丸ｺﾞｼｯｸM-PRO" pitchFamily="50" charset="-128"/>
              </a:rPr>
              <a:t>　</a:t>
            </a:r>
            <a:r>
              <a:rPr kumimoji="1" lang="ja-JP" altLang="en-US" sz="1200" dirty="0" smtClean="0">
                <a:solidFill>
                  <a:srgbClr val="000000"/>
                </a:solidFill>
                <a:latin typeface="HG丸ｺﾞｼｯｸM-PRO" pitchFamily="50" charset="-128"/>
                <a:ea typeface="HG丸ｺﾞｼｯｸM-PRO" pitchFamily="50" charset="-128"/>
              </a:rPr>
              <a:t>・申請件数（被保険者区分別、申請区分別）</a:t>
            </a:r>
          </a:p>
          <a:p>
            <a:pPr marL="266700" indent="-266700">
              <a:lnSpc>
                <a:spcPct val="104000"/>
              </a:lnSpc>
              <a:spcBef>
                <a:spcPct val="20000"/>
              </a:spcBef>
              <a:buClr>
                <a:srgbClr val="000000"/>
              </a:buClr>
            </a:pPr>
            <a:r>
              <a:rPr lang="ja-JP" altLang="en-US" sz="1200" dirty="0" smtClean="0">
                <a:solidFill>
                  <a:srgbClr val="000000"/>
                </a:solidFill>
                <a:latin typeface="HGP創英角ｺﾞｼｯｸUB" pitchFamily="50" charset="-128"/>
                <a:ea typeface="HGP創英角ｺﾞｼｯｸUB" pitchFamily="50" charset="-128"/>
              </a:rPr>
              <a:t>　</a:t>
            </a:r>
            <a:r>
              <a:rPr lang="en-US" altLang="ja-JP" sz="1200" u="sng" dirty="0" smtClean="0">
                <a:solidFill>
                  <a:srgbClr val="000000"/>
                </a:solidFill>
                <a:latin typeface="HGP創英角ｺﾞｼｯｸUB" pitchFamily="50" charset="-128"/>
                <a:ea typeface="HGP創英角ｺﾞｼｯｸUB" pitchFamily="50" charset="-128"/>
              </a:rPr>
              <a:t>(2)</a:t>
            </a:r>
            <a:r>
              <a:rPr lang="ja-JP" altLang="en-US" sz="1200" u="sng" dirty="0" smtClean="0">
                <a:solidFill>
                  <a:srgbClr val="000000"/>
                </a:solidFill>
                <a:latin typeface="HGP創英角ｺﾞｼｯｸUB" pitchFamily="50" charset="-128"/>
                <a:ea typeface="HGP創英角ｺﾞｼｯｸUB" pitchFamily="50" charset="-128"/>
              </a:rPr>
              <a:t>意見書、調査、認定に係る期間</a:t>
            </a:r>
            <a:endParaRPr lang="en-US" altLang="ja-JP" sz="1200" u="sng" dirty="0" smtClean="0">
              <a:solidFill>
                <a:srgbClr val="000000"/>
              </a:solidFill>
              <a:latin typeface="HGP創英角ｺﾞｼｯｸUB" pitchFamily="50" charset="-128"/>
              <a:ea typeface="HGP創英角ｺﾞｼｯｸUB"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・意見書依頼から入手までの期間</a:t>
            </a: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・調査依頼から実施までの期間</a:t>
            </a:r>
          </a:p>
          <a:p>
            <a:pPr marL="266700" indent="-266700" algn="l">
              <a:lnSpc>
                <a:spcPct val="104000"/>
              </a:lnSpc>
              <a:spcBef>
                <a:spcPct val="20000"/>
              </a:spcBef>
              <a:spcAft>
                <a:spcPts val="600"/>
              </a:spcAft>
              <a:buClr>
                <a:srgbClr val="000000"/>
              </a:buClr>
            </a:pPr>
            <a:r>
              <a:rPr kumimoji="1" lang="ja-JP" altLang="en-US" sz="1200" dirty="0" smtClean="0">
                <a:solidFill>
                  <a:srgbClr val="000000"/>
                </a:solidFill>
                <a:latin typeface="HG丸ｺﾞｼｯｸM-PRO" pitchFamily="50" charset="-128"/>
                <a:ea typeface="HG丸ｺﾞｼｯｸM-PRO" pitchFamily="50" charset="-128"/>
              </a:rPr>
              <a:t>　・申請から認定までの期間</a:t>
            </a:r>
            <a:r>
              <a:rPr kumimoji="1" lang="en-US" altLang="ja-JP" sz="1200" dirty="0" smtClean="0">
                <a:solidFill>
                  <a:srgbClr val="000000"/>
                </a:solidFill>
                <a:latin typeface="HG丸ｺﾞｼｯｸM-PRO" pitchFamily="50" charset="-128"/>
                <a:ea typeface="HG丸ｺﾞｼｯｸM-PRO" pitchFamily="50" charset="-128"/>
              </a:rPr>
              <a:t>	</a:t>
            </a:r>
            <a:endParaRPr kumimoji="1" lang="ja-JP" altLang="en-US" sz="2800" dirty="0">
              <a:solidFill>
                <a:srgbClr val="000000"/>
              </a:solidFill>
            </a:endParaRPr>
          </a:p>
        </p:txBody>
      </p:sp>
      <p:sp>
        <p:nvSpPr>
          <p:cNvPr id="10" name="テキスト ボックス 9"/>
          <p:cNvSpPr txBox="1"/>
          <p:nvPr/>
        </p:nvSpPr>
        <p:spPr>
          <a:xfrm>
            <a:off x="4592505" y="2182522"/>
            <a:ext cx="4477063" cy="3866058"/>
          </a:xfrm>
          <a:prstGeom prst="rect">
            <a:avLst/>
          </a:prstGeom>
          <a:noFill/>
        </p:spPr>
        <p:txBody>
          <a:bodyPr wrap="square" rtlCol="0">
            <a:spAutoFit/>
          </a:bodyPr>
          <a:lstStyle/>
          <a:p>
            <a:pPr marL="266700" indent="-266700">
              <a:lnSpc>
                <a:spcPct val="104000"/>
              </a:lnSpc>
              <a:spcBef>
                <a:spcPct val="20000"/>
              </a:spcBef>
              <a:buClr>
                <a:srgbClr val="000000"/>
              </a:buClr>
            </a:pPr>
            <a:r>
              <a:rPr lang="ja-JP" altLang="en-US" sz="1400" u="sng" dirty="0" smtClean="0">
                <a:solidFill>
                  <a:srgbClr val="000000"/>
                </a:solidFill>
                <a:latin typeface="HGP創英角ｺﾞｼｯｸUB" pitchFamily="50" charset="-128"/>
                <a:ea typeface="HGP創英角ｺﾞｼｯｸUB" pitchFamily="50" charset="-128"/>
              </a:rPr>
              <a:t>３</a:t>
            </a:r>
            <a:r>
              <a:rPr lang="en-US" altLang="ja-JP" sz="1400" u="sng" dirty="0" smtClean="0">
                <a:solidFill>
                  <a:srgbClr val="000000"/>
                </a:solidFill>
                <a:latin typeface="HGP創英角ｺﾞｼｯｸUB" pitchFamily="50" charset="-128"/>
                <a:ea typeface="HGP創英角ｺﾞｼｯｸUB" pitchFamily="50" charset="-128"/>
              </a:rPr>
              <a:t>.</a:t>
            </a:r>
            <a:r>
              <a:rPr lang="ja-JP" altLang="en-US" sz="1400" u="sng" dirty="0" smtClean="0">
                <a:solidFill>
                  <a:srgbClr val="000000"/>
                </a:solidFill>
                <a:latin typeface="HGP創英角ｺﾞｼｯｸUB" pitchFamily="50" charset="-128"/>
                <a:ea typeface="HGP創英角ｺﾞｼｯｸUB" pitchFamily="50" charset="-128"/>
              </a:rPr>
              <a:t>調査項目データ</a:t>
            </a:r>
            <a:r>
              <a:rPr lang="ja-JP" altLang="en-US" sz="1200" u="sng" dirty="0" smtClean="0">
                <a:latin typeface="HGP創英角ｺﾞｼｯｸUB" pitchFamily="50" charset="-128"/>
                <a:ea typeface="HGP創英角ｺﾞｼｯｸUB" pitchFamily="50" charset="-128"/>
              </a:rPr>
              <a:t>（→選択率のかたより状況を示す情報）</a:t>
            </a:r>
          </a:p>
          <a:p>
            <a:pPr marL="266700" indent="-266700">
              <a:lnSpc>
                <a:spcPct val="104000"/>
              </a:lnSpc>
              <a:spcBef>
                <a:spcPct val="20000"/>
              </a:spcBef>
              <a:buClr>
                <a:srgbClr val="000000"/>
              </a:buClr>
            </a:pPr>
            <a:r>
              <a:rPr lang="ja-JP" altLang="en-US" sz="1200" dirty="0" smtClean="0">
                <a:solidFill>
                  <a:srgbClr val="000000"/>
                </a:solidFill>
                <a:latin typeface="HGP創英角ｺﾞｼｯｸUB" pitchFamily="50" charset="-128"/>
                <a:ea typeface="HGP創英角ｺﾞｼｯｸUB" pitchFamily="50" charset="-128"/>
              </a:rPr>
              <a:t>　</a:t>
            </a:r>
            <a:r>
              <a:rPr lang="en-US" altLang="ja-JP" sz="1200" u="sng" dirty="0" smtClean="0">
                <a:solidFill>
                  <a:srgbClr val="000000"/>
                </a:solidFill>
                <a:latin typeface="HGP創英角ｺﾞｼｯｸUB" pitchFamily="50" charset="-128"/>
                <a:ea typeface="HGP創英角ｺﾞｼｯｸUB" pitchFamily="50" charset="-128"/>
              </a:rPr>
              <a:t>(1)</a:t>
            </a:r>
            <a:r>
              <a:rPr lang="ja-JP" altLang="en-US" sz="1200" u="sng" dirty="0" smtClean="0">
                <a:solidFill>
                  <a:srgbClr val="000000"/>
                </a:solidFill>
                <a:latin typeface="HGP創英角ｺﾞｼｯｸUB" pitchFamily="50" charset="-128"/>
                <a:ea typeface="HGP創英角ｺﾞｼｯｸUB" pitchFamily="50" charset="-128"/>
              </a:rPr>
              <a:t>中間評価項目得点</a:t>
            </a:r>
            <a:endParaRPr lang="en-US" altLang="ja-JP" sz="1200" u="sng" dirty="0" smtClean="0">
              <a:solidFill>
                <a:srgbClr val="000000"/>
              </a:solidFill>
              <a:latin typeface="HGP創英角ｺﾞｼｯｸUB" pitchFamily="50" charset="-128"/>
              <a:ea typeface="HGP創英角ｺﾞｼｯｸUB" pitchFamily="50" charset="-128"/>
            </a:endParaRPr>
          </a:p>
          <a:p>
            <a:pPr marL="266700" indent="-266700">
              <a:lnSpc>
                <a:spcPct val="104000"/>
              </a:lnSpc>
              <a:spcBef>
                <a:spcPct val="20000"/>
              </a:spcBef>
              <a:buClr>
                <a:srgbClr val="000000"/>
              </a:buClr>
            </a:pPr>
            <a:r>
              <a:rPr lang="ja-JP" altLang="en-US" sz="1200" dirty="0" smtClean="0">
                <a:solidFill>
                  <a:srgbClr val="000000"/>
                </a:solidFill>
                <a:latin typeface="HG丸ｺﾞｼｯｸM-PRO" pitchFamily="50" charset="-128"/>
                <a:ea typeface="HG丸ｺﾞｼｯｸM-PRO" pitchFamily="50" charset="-128"/>
              </a:rPr>
              <a:t>　・中間評価項目得点（第</a:t>
            </a:r>
            <a:r>
              <a:rPr lang="en-US" altLang="ja-JP" sz="1200" dirty="0" smtClean="0">
                <a:solidFill>
                  <a:srgbClr val="000000"/>
                </a:solidFill>
                <a:latin typeface="HG丸ｺﾞｼｯｸM-PRO" pitchFamily="50" charset="-128"/>
                <a:ea typeface="HG丸ｺﾞｼｯｸM-PRO" pitchFamily="50" charset="-128"/>
              </a:rPr>
              <a:t>1</a:t>
            </a:r>
            <a:r>
              <a:rPr lang="ja-JP" altLang="en-US" sz="1200" dirty="0" smtClean="0">
                <a:solidFill>
                  <a:srgbClr val="000000"/>
                </a:solidFill>
                <a:latin typeface="HG丸ｺﾞｼｯｸM-PRO" pitchFamily="50" charset="-128"/>
                <a:ea typeface="HG丸ｺﾞｼｯｸM-PRO" pitchFamily="50" charset="-128"/>
              </a:rPr>
              <a:t>群～第</a:t>
            </a:r>
            <a:r>
              <a:rPr lang="en-US" altLang="ja-JP" sz="1200" dirty="0" smtClean="0">
                <a:solidFill>
                  <a:srgbClr val="000000"/>
                </a:solidFill>
                <a:latin typeface="HG丸ｺﾞｼｯｸM-PRO" pitchFamily="50" charset="-128"/>
                <a:ea typeface="HG丸ｺﾞｼｯｸM-PRO" pitchFamily="50" charset="-128"/>
              </a:rPr>
              <a:t>5</a:t>
            </a:r>
            <a:r>
              <a:rPr lang="ja-JP" altLang="en-US" sz="1200" dirty="0" smtClean="0">
                <a:solidFill>
                  <a:srgbClr val="000000"/>
                </a:solidFill>
                <a:latin typeface="HG丸ｺﾞｼｯｸM-PRO" pitchFamily="50" charset="-128"/>
                <a:ea typeface="HG丸ｺﾞｼｯｸM-PRO" pitchFamily="50" charset="-128"/>
              </a:rPr>
              <a:t>群）</a:t>
            </a:r>
            <a:endParaRPr lang="en-US" altLang="ja-JP" sz="1200" dirty="0" smtClean="0">
              <a:solidFill>
                <a:srgbClr val="000000"/>
              </a:solidFill>
              <a:latin typeface="HG丸ｺﾞｼｯｸM-PRO" pitchFamily="50" charset="-128"/>
              <a:ea typeface="HG丸ｺﾞｼｯｸM-PRO" pitchFamily="50" charset="-128"/>
            </a:endParaRPr>
          </a:p>
          <a:p>
            <a:pPr marL="266700" indent="-266700">
              <a:lnSpc>
                <a:spcPct val="104000"/>
              </a:lnSpc>
              <a:spcBef>
                <a:spcPct val="20000"/>
              </a:spcBef>
              <a:buClr>
                <a:srgbClr val="000000"/>
              </a:buClr>
            </a:pPr>
            <a:r>
              <a:rPr lang="ja-JP" altLang="en-US" sz="1200" dirty="0" smtClean="0">
                <a:solidFill>
                  <a:srgbClr val="000000"/>
                </a:solidFill>
                <a:latin typeface="HGP創英角ｺﾞｼｯｸUB" pitchFamily="50" charset="-128"/>
                <a:ea typeface="HGP創英角ｺﾞｼｯｸUB" pitchFamily="50" charset="-128"/>
              </a:rPr>
              <a:t>　</a:t>
            </a:r>
            <a:r>
              <a:rPr lang="en-US" altLang="ja-JP" sz="1200" u="sng" dirty="0" smtClean="0">
                <a:solidFill>
                  <a:srgbClr val="000000"/>
                </a:solidFill>
                <a:latin typeface="HGP創英角ｺﾞｼｯｸUB" pitchFamily="50" charset="-128"/>
                <a:ea typeface="HGP創英角ｺﾞｼｯｸUB" pitchFamily="50" charset="-128"/>
              </a:rPr>
              <a:t>(2)</a:t>
            </a:r>
            <a:r>
              <a:rPr lang="ja-JP" altLang="en-US" sz="1200" u="sng" dirty="0" smtClean="0">
                <a:solidFill>
                  <a:srgbClr val="000000"/>
                </a:solidFill>
                <a:latin typeface="HGP創英角ｺﾞｼｯｸUB" pitchFamily="50" charset="-128"/>
                <a:ea typeface="HGP創英角ｺﾞｼｯｸUB" pitchFamily="50" charset="-128"/>
              </a:rPr>
              <a:t>調査項目選択率</a:t>
            </a:r>
            <a:endParaRPr lang="en-US" altLang="ja-JP" sz="1200" u="sng" dirty="0" smtClean="0">
              <a:solidFill>
                <a:srgbClr val="000000"/>
              </a:solidFill>
              <a:latin typeface="HGP創英角ｺﾞｼｯｸUB" pitchFamily="50" charset="-128"/>
              <a:ea typeface="HGP創英角ｺﾞｼｯｸUB" pitchFamily="50" charset="-128"/>
            </a:endParaRPr>
          </a:p>
          <a:p>
            <a:pPr marL="266700" indent="-266700">
              <a:lnSpc>
                <a:spcPct val="104000"/>
              </a:lnSpc>
              <a:spcBef>
                <a:spcPct val="20000"/>
              </a:spcBef>
              <a:spcAft>
                <a:spcPts val="0"/>
              </a:spcAft>
              <a:buClr>
                <a:srgbClr val="000000"/>
              </a:buClr>
            </a:pPr>
            <a:r>
              <a:rPr lang="ja-JP" altLang="en-US" sz="1200" dirty="0" smtClean="0">
                <a:solidFill>
                  <a:srgbClr val="000000"/>
                </a:solidFill>
                <a:latin typeface="HG丸ｺﾞｼｯｸM-PRO" pitchFamily="50" charset="-128"/>
                <a:ea typeface="HG丸ｺﾞｼｯｸM-PRO" pitchFamily="50" charset="-128"/>
              </a:rPr>
              <a:t>　・調査項目別選択率（第</a:t>
            </a:r>
            <a:r>
              <a:rPr lang="en-US" altLang="ja-JP" sz="1200" dirty="0" smtClean="0">
                <a:solidFill>
                  <a:srgbClr val="000000"/>
                </a:solidFill>
                <a:latin typeface="HG丸ｺﾞｼｯｸM-PRO" pitchFamily="50" charset="-128"/>
                <a:ea typeface="HG丸ｺﾞｼｯｸM-PRO" pitchFamily="50" charset="-128"/>
              </a:rPr>
              <a:t>1</a:t>
            </a:r>
            <a:r>
              <a:rPr lang="ja-JP" altLang="en-US" sz="1200" dirty="0" smtClean="0">
                <a:solidFill>
                  <a:srgbClr val="000000"/>
                </a:solidFill>
                <a:latin typeface="HG丸ｺﾞｼｯｸM-PRO" pitchFamily="50" charset="-128"/>
                <a:ea typeface="HG丸ｺﾞｼｯｸM-PRO" pitchFamily="50" charset="-128"/>
              </a:rPr>
              <a:t>群～第</a:t>
            </a:r>
            <a:r>
              <a:rPr lang="en-US" altLang="ja-JP" sz="1200" dirty="0" smtClean="0">
                <a:solidFill>
                  <a:srgbClr val="000000"/>
                </a:solidFill>
                <a:latin typeface="HG丸ｺﾞｼｯｸM-PRO" pitchFamily="50" charset="-128"/>
                <a:ea typeface="HG丸ｺﾞｼｯｸM-PRO" pitchFamily="50" charset="-128"/>
              </a:rPr>
              <a:t>5</a:t>
            </a:r>
            <a:r>
              <a:rPr lang="ja-JP" altLang="en-US" sz="1200" dirty="0" smtClean="0">
                <a:solidFill>
                  <a:srgbClr val="000000"/>
                </a:solidFill>
                <a:latin typeface="HG丸ｺﾞｼｯｸM-PRO" pitchFamily="50" charset="-128"/>
                <a:ea typeface="HG丸ｺﾞｼｯｸM-PRO" pitchFamily="50" charset="-128"/>
              </a:rPr>
              <a:t>群、特別な医療）</a:t>
            </a:r>
            <a:endParaRPr lang="en-US" altLang="ja-JP" sz="1200" dirty="0" smtClean="0">
              <a:solidFill>
                <a:srgbClr val="000000"/>
              </a:solidFill>
              <a:latin typeface="HG丸ｺﾞｼｯｸM-PRO" pitchFamily="50" charset="-128"/>
              <a:ea typeface="HG丸ｺﾞｼｯｸM-PRO" pitchFamily="50" charset="-128"/>
            </a:endParaRPr>
          </a:p>
          <a:p>
            <a:pPr marL="266700" indent="-266700">
              <a:lnSpc>
                <a:spcPct val="104000"/>
              </a:lnSpc>
              <a:spcBef>
                <a:spcPct val="20000"/>
              </a:spcBef>
              <a:spcAft>
                <a:spcPts val="0"/>
              </a:spcAft>
              <a:buClr>
                <a:srgbClr val="000000"/>
              </a:buClr>
            </a:pPr>
            <a:r>
              <a:rPr lang="ja-JP" altLang="en-US" sz="1200" dirty="0" smtClean="0">
                <a:solidFill>
                  <a:srgbClr val="FF0000"/>
                </a:solidFill>
                <a:latin typeface="HG丸ｺﾞｼｯｸM-PRO" pitchFamily="50" charset="-128"/>
                <a:ea typeface="HG丸ｺﾞｼｯｸM-PRO" pitchFamily="50" charset="-128"/>
              </a:rPr>
              <a:t>　</a:t>
            </a:r>
            <a:r>
              <a:rPr lang="ja-JP" altLang="en-US" sz="1200" dirty="0" smtClean="0">
                <a:latin typeface="HG丸ｺﾞｼｯｸM-PRO" pitchFamily="50" charset="-128"/>
                <a:ea typeface="HG丸ｺﾞｼｯｸM-PRO" pitchFamily="50" charset="-128"/>
              </a:rPr>
              <a:t>・補正選択率（</a:t>
            </a:r>
            <a:r>
              <a:rPr lang="en-US" altLang="ja-JP" sz="1200" dirty="0" smtClean="0">
                <a:latin typeface="HG丸ｺﾞｼｯｸM-PRO" pitchFamily="50" charset="-128"/>
                <a:ea typeface="HG丸ｺﾞｼｯｸM-PRO" pitchFamily="50" charset="-128"/>
              </a:rPr>
              <a:t>※</a:t>
            </a:r>
            <a:r>
              <a:rPr lang="ja-JP" altLang="en-US" sz="1200" dirty="0" smtClean="0">
                <a:latin typeface="HG丸ｺﾞｼｯｸM-PRO" pitchFamily="50" charset="-128"/>
                <a:ea typeface="HG丸ｺﾞｼｯｸM-PRO" pitchFamily="50" charset="-128"/>
              </a:rPr>
              <a:t>申請者の年齢構成を全国値に補正）</a:t>
            </a:r>
            <a:endParaRPr lang="en-US" altLang="ja-JP" sz="1200" dirty="0" smtClean="0">
              <a:latin typeface="HG丸ｺﾞｼｯｸM-PRO" pitchFamily="50" charset="-128"/>
              <a:ea typeface="HG丸ｺﾞｼｯｸM-PRO" pitchFamily="50" charset="-128"/>
            </a:endParaRPr>
          </a:p>
          <a:p>
            <a:pPr marL="266700" indent="-266700">
              <a:lnSpc>
                <a:spcPct val="104000"/>
              </a:lnSpc>
              <a:spcBef>
                <a:spcPct val="20000"/>
              </a:spcBef>
              <a:spcAft>
                <a:spcPts val="600"/>
              </a:spcAft>
              <a:buClr>
                <a:srgbClr val="000000"/>
              </a:buClr>
            </a:pPr>
            <a:r>
              <a:rPr lang="ja-JP" altLang="en-US" sz="1200" dirty="0" smtClean="0">
                <a:solidFill>
                  <a:srgbClr val="FF0000"/>
                </a:solidFill>
                <a:latin typeface="HG丸ｺﾞｼｯｸM-PRO" pitchFamily="50" charset="-128"/>
                <a:ea typeface="HG丸ｺﾞｼｯｸM-PRO" pitchFamily="50" charset="-128"/>
              </a:rPr>
              <a:t>　</a:t>
            </a:r>
            <a:endParaRPr lang="en-US" altLang="ja-JP" sz="1200" dirty="0" smtClean="0">
              <a:solidFill>
                <a:srgbClr val="3D6AA7"/>
              </a:solidFill>
              <a:latin typeface="HG丸ｺﾞｼｯｸM-PRO" pitchFamily="50" charset="-128"/>
              <a:ea typeface="HG丸ｺﾞｼｯｸM-PRO" pitchFamily="50" charset="-128"/>
            </a:endParaRPr>
          </a:p>
          <a:p>
            <a:pPr marL="266700" indent="-266700">
              <a:lnSpc>
                <a:spcPct val="104000"/>
              </a:lnSpc>
              <a:spcBef>
                <a:spcPct val="20000"/>
              </a:spcBef>
              <a:buClr>
                <a:srgbClr val="000000"/>
              </a:buClr>
            </a:pPr>
            <a:r>
              <a:rPr kumimoji="1" lang="ja-JP" altLang="en-US" sz="1400" u="sng" dirty="0" smtClean="0">
                <a:solidFill>
                  <a:srgbClr val="000000"/>
                </a:solidFill>
                <a:latin typeface="HGP創英角ｺﾞｼｯｸUB" pitchFamily="50" charset="-128"/>
                <a:ea typeface="HGP創英角ｺﾞｼｯｸUB" pitchFamily="50" charset="-128"/>
              </a:rPr>
              <a:t>４</a:t>
            </a:r>
            <a:r>
              <a:rPr kumimoji="1" lang="en-US" altLang="ja-JP" sz="1400" u="sng" dirty="0" smtClean="0">
                <a:solidFill>
                  <a:srgbClr val="000000"/>
                </a:solidFill>
                <a:latin typeface="HGP創英角ｺﾞｼｯｸUB" pitchFamily="50" charset="-128"/>
                <a:ea typeface="HGP創英角ｺﾞｼｯｸUB" pitchFamily="50" charset="-128"/>
              </a:rPr>
              <a:t>.</a:t>
            </a:r>
            <a:r>
              <a:rPr kumimoji="1" lang="ja-JP" altLang="en-US" sz="1400" u="sng" dirty="0" smtClean="0">
                <a:solidFill>
                  <a:srgbClr val="000000"/>
                </a:solidFill>
                <a:latin typeface="HGP創英角ｺﾞｼｯｸUB" pitchFamily="50" charset="-128"/>
                <a:ea typeface="HGP創英角ｺﾞｼｯｸUB" pitchFamily="50" charset="-128"/>
              </a:rPr>
              <a:t>審査判定データ</a:t>
            </a:r>
            <a:r>
              <a:rPr lang="ja-JP" altLang="en-US" sz="1200" u="sng" dirty="0" smtClean="0">
                <a:latin typeface="HGP創英角ｺﾞｼｯｸUB" pitchFamily="50" charset="-128"/>
                <a:ea typeface="HGP創英角ｺﾞｼｯｸUB" pitchFamily="50" charset="-128"/>
              </a:rPr>
              <a:t>（→審査会に関する情報）</a:t>
            </a:r>
            <a:endParaRPr kumimoji="1" lang="ja-JP" altLang="en-US" sz="1200" u="sng" dirty="0" smtClean="0">
              <a:solidFill>
                <a:srgbClr val="000000"/>
              </a:solidFill>
              <a:latin typeface="HGP創英角ｺﾞｼｯｸUB" pitchFamily="50" charset="-128"/>
              <a:ea typeface="HGP創英角ｺﾞｼｯｸUB" pitchFamily="50" charset="-128"/>
            </a:endParaRPr>
          </a:p>
          <a:p>
            <a:pPr marL="266700" indent="-266700">
              <a:lnSpc>
                <a:spcPct val="104000"/>
              </a:lnSpc>
              <a:spcBef>
                <a:spcPct val="20000"/>
              </a:spcBef>
              <a:buClr>
                <a:srgbClr val="000000"/>
              </a:buClr>
            </a:pPr>
            <a:r>
              <a:rPr lang="ja-JP" altLang="en-US" sz="1200" dirty="0" smtClean="0">
                <a:solidFill>
                  <a:srgbClr val="000000"/>
                </a:solidFill>
                <a:latin typeface="HGP創英角ｺﾞｼｯｸUB" pitchFamily="50" charset="-128"/>
                <a:ea typeface="HGP創英角ｺﾞｼｯｸUB" pitchFamily="50" charset="-128"/>
              </a:rPr>
              <a:t>　</a:t>
            </a:r>
            <a:r>
              <a:rPr lang="en-US" altLang="ja-JP" sz="1200" u="sng" dirty="0" smtClean="0">
                <a:solidFill>
                  <a:srgbClr val="000000"/>
                </a:solidFill>
                <a:latin typeface="HGP創英角ｺﾞｼｯｸUB" pitchFamily="50" charset="-128"/>
                <a:ea typeface="HGP創英角ｺﾞｼｯｸUB" pitchFamily="50" charset="-128"/>
              </a:rPr>
              <a:t>(1)</a:t>
            </a:r>
            <a:r>
              <a:rPr lang="ja-JP" altLang="en-US" sz="1200" u="sng" dirty="0" smtClean="0">
                <a:solidFill>
                  <a:srgbClr val="000000"/>
                </a:solidFill>
                <a:latin typeface="HGP創英角ｺﾞｼｯｸUB" pitchFamily="50" charset="-128"/>
                <a:ea typeface="HGP創英角ｺﾞｼｯｸUB" pitchFamily="50" charset="-128"/>
              </a:rPr>
              <a:t>二次判定結果</a:t>
            </a:r>
            <a:endParaRPr lang="en-US" altLang="ja-JP" sz="1200" u="sng" dirty="0" smtClean="0">
              <a:solidFill>
                <a:srgbClr val="000000"/>
              </a:solidFill>
              <a:latin typeface="HGP創英角ｺﾞｼｯｸUB" pitchFamily="50" charset="-128"/>
              <a:ea typeface="HGP創英角ｺﾞｼｯｸUB"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・二次判定結果</a:t>
            </a:r>
          </a:p>
          <a:p>
            <a:pPr marL="266700" indent="-266700">
              <a:lnSpc>
                <a:spcPct val="104000"/>
              </a:lnSpc>
              <a:spcBef>
                <a:spcPct val="20000"/>
              </a:spcBef>
              <a:buClr>
                <a:srgbClr val="000000"/>
              </a:buClr>
            </a:pPr>
            <a:r>
              <a:rPr lang="ja-JP" altLang="en-US" sz="1200" dirty="0" smtClean="0">
                <a:solidFill>
                  <a:srgbClr val="000000"/>
                </a:solidFill>
                <a:latin typeface="HGP創英角ｺﾞｼｯｸUB" pitchFamily="50" charset="-128"/>
                <a:ea typeface="HGP創英角ｺﾞｼｯｸUB" pitchFamily="50" charset="-128"/>
              </a:rPr>
              <a:t>　</a:t>
            </a:r>
            <a:r>
              <a:rPr lang="en-US" altLang="ja-JP" sz="1200" u="sng" dirty="0" smtClean="0">
                <a:solidFill>
                  <a:srgbClr val="000000"/>
                </a:solidFill>
                <a:latin typeface="HGP創英角ｺﾞｼｯｸUB" pitchFamily="50" charset="-128"/>
                <a:ea typeface="HGP創英角ｺﾞｼｯｸUB" pitchFamily="50" charset="-128"/>
              </a:rPr>
              <a:t>(2)</a:t>
            </a:r>
            <a:r>
              <a:rPr lang="ja-JP" altLang="en-US" sz="1200" u="sng" dirty="0" smtClean="0">
                <a:solidFill>
                  <a:srgbClr val="000000"/>
                </a:solidFill>
                <a:latin typeface="HGP創英角ｺﾞｼｯｸUB" pitchFamily="50" charset="-128"/>
                <a:ea typeface="HGP創英角ｺﾞｼｯｸUB" pitchFamily="50" charset="-128"/>
              </a:rPr>
              <a:t>変更率</a:t>
            </a:r>
            <a:endParaRPr lang="en-US" altLang="ja-JP" sz="1200" u="sng" dirty="0" smtClean="0">
              <a:solidFill>
                <a:srgbClr val="000000"/>
              </a:solidFill>
              <a:latin typeface="HGP創英角ｺﾞｼｯｸUB" pitchFamily="50" charset="-128"/>
              <a:ea typeface="HGP創英角ｺﾞｼｯｸUB"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・重度変更／軽度変更（一次判定から二次判定への変更）</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・一次判定別</a:t>
            </a: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・申請区分別（新規／更新／区分変更）</a:t>
            </a:r>
            <a:endParaRPr kumimoji="1" lang="en-US" altLang="ja-JP" sz="1200" dirty="0" smtClean="0">
              <a:solidFill>
                <a:srgbClr val="000000"/>
              </a:solidFill>
              <a:latin typeface="HG丸ｺﾞｼｯｸM-PRO" pitchFamily="50" charset="-128"/>
              <a:ea typeface="HG丸ｺﾞｼｯｸM-PRO" pitchFamily="50" charset="-128"/>
            </a:endParaRPr>
          </a:p>
          <a:p>
            <a:pPr marL="266700" indent="-266700" algn="l">
              <a:lnSpc>
                <a:spcPct val="104000"/>
              </a:lnSpc>
              <a:spcBef>
                <a:spcPct val="20000"/>
              </a:spcBef>
              <a:buClr>
                <a:srgbClr val="000000"/>
              </a:buClr>
            </a:pPr>
            <a:r>
              <a:rPr kumimoji="1" lang="ja-JP" altLang="en-US" sz="1200" dirty="0" smtClean="0">
                <a:solidFill>
                  <a:srgbClr val="000000"/>
                </a:solidFill>
                <a:latin typeface="HG丸ｺﾞｼｯｸM-PRO" pitchFamily="50" charset="-128"/>
                <a:ea typeface="HG丸ｺﾞｼｯｸM-PRO" pitchFamily="50" charset="-128"/>
              </a:rPr>
              <a:t>　　・前回判定からの変化別（軽度化／変化なし／重度化）</a:t>
            </a:r>
          </a:p>
          <a:p>
            <a:pPr marL="266700" indent="-266700" algn="l">
              <a:lnSpc>
                <a:spcPct val="104000"/>
              </a:lnSpc>
              <a:spcBef>
                <a:spcPct val="20000"/>
              </a:spcBef>
              <a:buClr>
                <a:srgbClr val="000000"/>
              </a:buClr>
            </a:pPr>
            <a:endParaRPr kumimoji="1" lang="ja-JP" altLang="en-US" sz="1200" dirty="0">
              <a:solidFill>
                <a:srgbClr val="000000"/>
              </a:solidFill>
            </a:endParaRPr>
          </a:p>
        </p:txBody>
      </p:sp>
      <p:cxnSp>
        <p:nvCxnSpPr>
          <p:cNvPr id="11" name="直線コネクタ 10"/>
          <p:cNvCxnSpPr/>
          <p:nvPr/>
        </p:nvCxnSpPr>
        <p:spPr bwMode="auto">
          <a:xfrm>
            <a:off x="4532338" y="2123937"/>
            <a:ext cx="0" cy="4140000"/>
          </a:xfrm>
          <a:prstGeom prst="line">
            <a:avLst/>
          </a:prstGeom>
          <a:solidFill>
            <a:schemeClr val="bg1"/>
          </a:solidFill>
          <a:ln w="12700" cap="flat" cmpd="sng" algn="ctr">
            <a:solidFill>
              <a:schemeClr val="tx1">
                <a:lumMod val="50000"/>
                <a:lumOff val="50000"/>
              </a:schemeClr>
            </a:solidFill>
            <a:prstDash val="dash"/>
            <a:round/>
            <a:headEnd type="none" w="med" len="med"/>
            <a:tailEnd type="none" w="lg" len="lg"/>
          </a:ln>
          <a:effectLst/>
        </p:spPr>
      </p:cxnSp>
      <p:sp>
        <p:nvSpPr>
          <p:cNvPr id="12" name="テキスト ボックス 11"/>
          <p:cNvSpPr txBox="1"/>
          <p:nvPr/>
        </p:nvSpPr>
        <p:spPr>
          <a:xfrm>
            <a:off x="210963" y="6495483"/>
            <a:ext cx="8630889" cy="307777"/>
          </a:xfrm>
          <a:prstGeom prst="rect">
            <a:avLst/>
          </a:prstGeom>
          <a:noFill/>
        </p:spPr>
        <p:txBody>
          <a:bodyPr wrap="none" rtlCol="0">
            <a:spAutoFit/>
          </a:bodyPr>
          <a:lstStyle/>
          <a:p>
            <a:r>
              <a:rPr lang="en-US" altLang="ja-JP" sz="1400" u="sng" dirty="0" smtClean="0">
                <a:latin typeface="HGP創英角ｺﾞｼｯｸUB" pitchFamily="50" charset="-128"/>
                <a:ea typeface="HGP創英角ｺﾞｼｯｸUB" pitchFamily="50" charset="-128"/>
              </a:rPr>
              <a:t>※</a:t>
            </a:r>
            <a:r>
              <a:rPr lang="ja-JP" altLang="en-US" sz="1400" u="sng" dirty="0" smtClean="0">
                <a:latin typeface="HGP創英角ｺﾞｼｯｸUB" pitchFamily="50" charset="-128"/>
                <a:ea typeface="HGP創英角ｺﾞｼｯｸUB" pitchFamily="50" charset="-128"/>
              </a:rPr>
              <a:t>上記項目は、平成</a:t>
            </a:r>
            <a:r>
              <a:rPr lang="en-US" altLang="ja-JP" sz="1400" u="sng" dirty="0" smtClean="0">
                <a:latin typeface="HGP創英角ｺﾞｼｯｸUB" pitchFamily="50" charset="-128"/>
                <a:ea typeface="HGP創英角ｺﾞｼｯｸUB" pitchFamily="50" charset="-128"/>
              </a:rPr>
              <a:t>28</a:t>
            </a:r>
            <a:r>
              <a:rPr lang="ja-JP" altLang="en-US" sz="1400" u="sng" dirty="0" smtClean="0">
                <a:latin typeface="HGP創英角ｺﾞｼｯｸUB" pitchFamily="50" charset="-128"/>
                <a:ea typeface="HGP創英角ｺﾞｼｯｸUB" pitchFamily="50" charset="-128"/>
              </a:rPr>
              <a:t>年度の提供内容。総合事業の開始を受け、今年度に提供すべきデータ内容の整理を行う。</a:t>
            </a:r>
          </a:p>
        </p:txBody>
      </p:sp>
      <p:sp>
        <p:nvSpPr>
          <p:cNvPr id="13" name="AutoShape 214"/>
          <p:cNvSpPr>
            <a:spLocks noChangeArrowheads="1"/>
          </p:cNvSpPr>
          <p:nvPr/>
        </p:nvSpPr>
        <p:spPr bwMode="auto">
          <a:xfrm>
            <a:off x="1571918" y="1753055"/>
            <a:ext cx="5945297" cy="342932"/>
          </a:xfrm>
          <a:prstGeom prst="roundRect">
            <a:avLst>
              <a:gd name="adj" fmla="val 16667"/>
            </a:avLst>
          </a:prstGeom>
          <a:solidFill>
            <a:srgbClr val="3D6AA7"/>
          </a:solidFill>
          <a:ln w="12700" algn="ctr">
            <a:noFill/>
            <a:round/>
            <a:headEnd/>
            <a:tailEnd type="none" w="lg" len="lg"/>
          </a:ln>
          <a:effectLst>
            <a:outerShdw dist="35921" dir="2700000" algn="ctr" rotWithShape="0">
              <a:srgbClr val="808080"/>
            </a:outerShdw>
          </a:effectLst>
        </p:spPr>
        <p:txBody>
          <a:bodyPr wrap="square" lIns="90000" tIns="46800" rIns="90000" bIns="46800">
            <a:spAutoFit/>
          </a:bodyPr>
          <a:lstStyle/>
          <a:p>
            <a:pPr algn="ctr">
              <a:defRPr/>
            </a:pPr>
            <a:r>
              <a:rPr lang="ja-JP" altLang="en-US" sz="1400" dirty="0" smtClean="0">
                <a:solidFill>
                  <a:srgbClr val="FFFFFF"/>
                </a:solidFill>
                <a:ea typeface="HGP創英角ｺﾞｼｯｸUB" pitchFamily="50" charset="-128"/>
              </a:rPr>
              <a:t>「平成２９年度」の業務分析データにて提供する分析項目（案）</a:t>
            </a:r>
            <a:endParaRPr lang="ja-JP" altLang="en-US" sz="1400" dirty="0">
              <a:solidFill>
                <a:srgbClr val="FFFFFF"/>
              </a:solidFill>
              <a:ea typeface="HGP創英角ｺﾞｼｯｸUB" pitchFamily="50"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0" y="6283842"/>
            <a:ext cx="9144000" cy="276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22" name="Rectangle 2"/>
          <p:cNvSpPr>
            <a:spLocks noGrp="1" noChangeArrowheads="1"/>
          </p:cNvSpPr>
          <p:nvPr>
            <p:ph type="title"/>
          </p:nvPr>
        </p:nvSpPr>
        <p:spPr/>
        <p:txBody>
          <a:bodyPr/>
          <a:lstStyle/>
          <a:p>
            <a:pPr eaLnBrk="1" hangingPunct="1"/>
            <a:r>
              <a:rPr lang="en-US" altLang="ja-JP" sz="3200" dirty="0" smtClean="0"/>
              <a:t>H29</a:t>
            </a:r>
            <a:r>
              <a:rPr lang="ja-JP" altLang="en-US" sz="3200" dirty="0" smtClean="0"/>
              <a:t>年度提供データの主な改定内容（案）</a:t>
            </a:r>
          </a:p>
        </p:txBody>
      </p:sp>
      <p:sp>
        <p:nvSpPr>
          <p:cNvPr id="4" name="正方形/長方形 3"/>
          <p:cNvSpPr/>
          <p:nvPr/>
        </p:nvSpPr>
        <p:spPr>
          <a:xfrm>
            <a:off x="523628" y="1278644"/>
            <a:ext cx="8471516" cy="323807"/>
          </a:xfrm>
          <a:prstGeom prst="rect">
            <a:avLst/>
          </a:prstGeom>
        </p:spPr>
        <p:txBody>
          <a:bodyPr wrap="square">
            <a:spAutoFit/>
          </a:bodyPr>
          <a:lstStyle/>
          <a:p>
            <a:pPr marL="180975" indent="-180975">
              <a:lnSpc>
                <a:spcPct val="94000"/>
              </a:lnSpc>
              <a:buClr>
                <a:schemeClr val="tx1"/>
              </a:buClr>
              <a:buFont typeface="Wingdings" pitchFamily="2" charset="2"/>
              <a:buChar char="n"/>
            </a:pPr>
            <a:r>
              <a:rPr lang="ja-JP" altLang="en-US" sz="1600" dirty="0" smtClean="0"/>
              <a:t>今年度提供する業務分析データより、以下の改定をおこない、より効果的な活用を目指す</a:t>
            </a:r>
            <a:endParaRPr lang="en-US" altLang="ja-JP" sz="1600" dirty="0" smtClean="0"/>
          </a:p>
        </p:txBody>
      </p:sp>
      <p:sp>
        <p:nvSpPr>
          <p:cNvPr id="13" name="テキスト ボックス 12"/>
          <p:cNvSpPr txBox="1"/>
          <p:nvPr/>
        </p:nvSpPr>
        <p:spPr>
          <a:xfrm>
            <a:off x="571627" y="1672858"/>
            <a:ext cx="8126059" cy="1723549"/>
          </a:xfrm>
          <a:prstGeom prst="rect">
            <a:avLst/>
          </a:prstGeom>
          <a:noFill/>
        </p:spPr>
        <p:txBody>
          <a:bodyPr wrap="square" rtlCol="0">
            <a:spAutoFit/>
          </a:bodyPr>
          <a:lstStyle/>
          <a:p>
            <a:pPr marL="271463" indent="-271463"/>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総合事業の開始に伴う集計方法の再検討</a:t>
            </a:r>
            <a:r>
              <a:rPr lang="en-US" altLang="ja-JP" sz="1600" dirty="0" smtClean="0">
                <a:solidFill>
                  <a:srgbClr val="000000"/>
                </a:solidFill>
                <a:latin typeface="HGP創英角ｺﾞｼｯｸUB" pitchFamily="50" charset="-128"/>
                <a:ea typeface="HGP創英角ｺﾞｼｯｸUB" pitchFamily="50" charset="-128"/>
              </a:rPr>
              <a:t>】</a:t>
            </a:r>
          </a:p>
          <a:p>
            <a:pPr marL="180975" indent="-180975"/>
            <a:r>
              <a:rPr lang="ja-JP" altLang="en-US" sz="1500" dirty="0" smtClean="0">
                <a:latin typeface="HG丸ｺﾞｼｯｸM-PRO" pitchFamily="50" charset="-128"/>
                <a:ea typeface="HG丸ｺﾞｼｯｸM-PRO" pitchFamily="50" charset="-128"/>
              </a:rPr>
              <a:t>○平成</a:t>
            </a:r>
            <a:r>
              <a:rPr lang="en-US" altLang="ja-JP" sz="1500" dirty="0" smtClean="0">
                <a:latin typeface="HG丸ｺﾞｼｯｸM-PRO" pitchFamily="50" charset="-128"/>
                <a:ea typeface="HG丸ｺﾞｼｯｸM-PRO" pitchFamily="50" charset="-128"/>
              </a:rPr>
              <a:t>27</a:t>
            </a:r>
            <a:r>
              <a:rPr lang="ja-JP" altLang="en-US" sz="1500" dirty="0" smtClean="0">
                <a:latin typeface="HG丸ｺﾞｼｯｸM-PRO" pitchFamily="50" charset="-128"/>
                <a:ea typeface="HG丸ｺﾞｼｯｸM-PRO" pitchFamily="50" charset="-128"/>
              </a:rPr>
              <a:t>年度より開始された介護予防・日常生活支援総合事業が猶予期間を終え、全国の自治体で開始されたことに伴い、軽度者の出現率については、各自治体の窓口の対応方針等によって変化することが想定される。</a:t>
            </a:r>
            <a:endParaRPr lang="en-US" altLang="ja-JP" sz="1500" dirty="0" smtClean="0">
              <a:latin typeface="HG丸ｺﾞｼｯｸM-PRO" pitchFamily="50" charset="-128"/>
              <a:ea typeface="HG丸ｺﾞｼｯｸM-PRO" pitchFamily="50" charset="-128"/>
            </a:endParaRPr>
          </a:p>
          <a:p>
            <a:pPr marL="180975" indent="-180975"/>
            <a:r>
              <a:rPr lang="ja-JP" altLang="en-US" sz="1500" dirty="0" smtClean="0">
                <a:latin typeface="HG丸ｺﾞｼｯｸM-PRO" pitchFamily="50" charset="-128"/>
                <a:ea typeface="HG丸ｺﾞｼｯｸM-PRO" pitchFamily="50" charset="-128"/>
              </a:rPr>
              <a:t>○窓口対応の違いよる出現率の格差は、要介護認定業務の実施の適切性とは関連性がないため、この影響を排除して集計を行う必要があることから、分析手法の再検討が必要になってくる。</a:t>
            </a:r>
            <a:endParaRPr lang="en-US" altLang="ja-JP" sz="1500" dirty="0" smtClean="0">
              <a:latin typeface="HG丸ｺﾞｼｯｸM-PRO" pitchFamily="50" charset="-128"/>
              <a:ea typeface="HG丸ｺﾞｼｯｸM-PRO" pitchFamily="50" charset="-128"/>
            </a:endParaRPr>
          </a:p>
        </p:txBody>
      </p:sp>
      <p:sp>
        <p:nvSpPr>
          <p:cNvPr id="14" name="正方形/長方形 13"/>
          <p:cNvSpPr/>
          <p:nvPr/>
        </p:nvSpPr>
        <p:spPr bwMode="auto">
          <a:xfrm>
            <a:off x="520994" y="1663580"/>
            <a:ext cx="8325293" cy="1803520"/>
          </a:xfrm>
          <a:prstGeom prst="rect">
            <a:avLst/>
          </a:prstGeom>
          <a:noFill/>
          <a:ln w="12700" cap="flat" cmpd="sng" algn="ctr">
            <a:solidFill>
              <a:schemeClr val="tx1">
                <a:lumMod val="75000"/>
                <a:lumOff val="25000"/>
              </a:schemeClr>
            </a:solidFill>
            <a:prstDash val="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cxnSp>
        <p:nvCxnSpPr>
          <p:cNvPr id="16" name="直線矢印コネクタ 15"/>
          <p:cNvCxnSpPr/>
          <p:nvPr/>
        </p:nvCxnSpPr>
        <p:spPr>
          <a:xfrm>
            <a:off x="584790" y="4122812"/>
            <a:ext cx="4680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230846" y="3676165"/>
            <a:ext cx="7499497" cy="800219"/>
          </a:xfrm>
          <a:prstGeom prst="rect">
            <a:avLst/>
          </a:prstGeom>
          <a:noFill/>
        </p:spPr>
        <p:txBody>
          <a:bodyPr wrap="square" rtlCol="0">
            <a:spAutoFit/>
          </a:bodyPr>
          <a:lstStyle/>
          <a:p>
            <a:pPr marL="271463" indent="-271463"/>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今年度の予定</a:t>
            </a:r>
            <a:r>
              <a:rPr lang="en-US" altLang="ja-JP" sz="1600" dirty="0" smtClean="0">
                <a:solidFill>
                  <a:srgbClr val="000000"/>
                </a:solidFill>
                <a:latin typeface="HGP創英角ｺﾞｼｯｸUB" pitchFamily="50" charset="-128"/>
                <a:ea typeface="HGP創英角ｺﾞｼｯｸUB" pitchFamily="50" charset="-128"/>
              </a:rPr>
              <a:t>】</a:t>
            </a:r>
            <a:endParaRPr lang="en-US" altLang="ja-JP" sz="1600" dirty="0" smtClean="0"/>
          </a:p>
          <a:p>
            <a:pPr marL="180975" indent="-180975"/>
            <a:r>
              <a:rPr lang="ja-JP" altLang="en-US" sz="1500" dirty="0" smtClean="0">
                <a:latin typeface="HG丸ｺﾞｼｯｸM-PRO" pitchFamily="50" charset="-128"/>
                <a:ea typeface="HG丸ｺﾞｼｯｸM-PRO" pitchFamily="50" charset="-128"/>
              </a:rPr>
              <a:t>○平成</a:t>
            </a:r>
            <a:r>
              <a:rPr lang="en-US" altLang="ja-JP" sz="1500" dirty="0" smtClean="0">
                <a:latin typeface="HG丸ｺﾞｼｯｸM-PRO" pitchFamily="50" charset="-128"/>
                <a:ea typeface="HG丸ｺﾞｼｯｸM-PRO" pitchFamily="50" charset="-128"/>
              </a:rPr>
              <a:t>29</a:t>
            </a:r>
            <a:r>
              <a:rPr lang="ja-JP" altLang="en-US" sz="1500" dirty="0" smtClean="0">
                <a:latin typeface="HG丸ｺﾞｼｯｸM-PRO" pitchFamily="50" charset="-128"/>
                <a:ea typeface="HG丸ｺﾞｼｯｸM-PRO" pitchFamily="50" charset="-128"/>
              </a:rPr>
              <a:t>年</a:t>
            </a:r>
            <a:r>
              <a:rPr lang="en-US" altLang="ja-JP" sz="1500" dirty="0" smtClean="0">
                <a:latin typeface="HG丸ｺﾞｼｯｸM-PRO" pitchFamily="50" charset="-128"/>
                <a:ea typeface="HG丸ｺﾞｼｯｸM-PRO" pitchFamily="50" charset="-128"/>
              </a:rPr>
              <a:t>10</a:t>
            </a:r>
            <a:r>
              <a:rPr lang="ja-JP" altLang="en-US" sz="1500" dirty="0" smtClean="0">
                <a:latin typeface="HG丸ｺﾞｼｯｸM-PRO" pitchFamily="50" charset="-128"/>
                <a:ea typeface="HG丸ｺﾞｼｯｸM-PRO" pitchFamily="50" charset="-128"/>
              </a:rPr>
              <a:t>月分の提供データより、総合事業の影響を踏まえたデータ集計案に基づく結果のフィードバックを予定。</a:t>
            </a:r>
            <a:endParaRPr lang="en-US" altLang="ja-JP" sz="1500" b="1" dirty="0" smtClean="0">
              <a:solidFill>
                <a:srgbClr val="FF0000"/>
              </a:solidFill>
              <a:latin typeface="HG丸ｺﾞｼｯｸM-PRO" pitchFamily="50" charset="-128"/>
              <a:ea typeface="HG丸ｺﾞｼｯｸM-PRO" pitchFamily="50" charset="-128"/>
            </a:endParaRPr>
          </a:p>
        </p:txBody>
      </p:sp>
      <p:sp>
        <p:nvSpPr>
          <p:cNvPr id="19" name="正方形/長方形 18"/>
          <p:cNvSpPr/>
          <p:nvPr/>
        </p:nvSpPr>
        <p:spPr bwMode="auto">
          <a:xfrm>
            <a:off x="1180214" y="3668953"/>
            <a:ext cx="7680758" cy="890347"/>
          </a:xfrm>
          <a:prstGeom prst="rect">
            <a:avLst/>
          </a:prstGeom>
          <a:noFill/>
          <a:ln w="19050" cap="flat" cmpd="sng" algn="ctr">
            <a:solidFill>
              <a:schemeClr val="accent2">
                <a:lumMod val="60000"/>
                <a:lumOff val="40000"/>
              </a:scheme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endParaRPr lang="ja-JP" altLang="en-US" smtClean="0">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387858"/>
            <a:ext cx="9144000" cy="1323439"/>
          </a:xfrm>
          <a:prstGeom prst="rect">
            <a:avLst/>
          </a:prstGeom>
          <a:noFill/>
          <a:ln w="9525">
            <a:noFill/>
            <a:miter lim="800000"/>
            <a:headEnd/>
            <a:tailEnd/>
          </a:ln>
        </p:spPr>
        <p:txBody>
          <a:bodyPr>
            <a:spAutoFit/>
          </a:bodyPr>
          <a:lstStyle/>
          <a:p>
            <a:pPr algn="ctr"/>
            <a:endParaRPr lang="en-US" altLang="ja-JP" sz="4000" dirty="0" smtClean="0">
              <a:solidFill>
                <a:srgbClr val="000000"/>
              </a:solidFill>
              <a:latin typeface="Calibri" pitchFamily="34" charset="0"/>
            </a:endParaRPr>
          </a:p>
          <a:p>
            <a:pPr algn="ctr"/>
            <a:r>
              <a:rPr lang="en-US" altLang="ja-JP" sz="4000" dirty="0" smtClean="0">
                <a:solidFill>
                  <a:srgbClr val="000000"/>
                </a:solidFill>
                <a:latin typeface="Calibri" pitchFamily="34" charset="0"/>
              </a:rPr>
              <a:t>【4-3</a:t>
            </a:r>
            <a:r>
              <a:rPr lang="ja-JP" altLang="en-US" sz="4000" dirty="0" smtClean="0">
                <a:solidFill>
                  <a:srgbClr val="000000"/>
                </a:solidFill>
                <a:latin typeface="Calibri" pitchFamily="34" charset="0"/>
              </a:rPr>
              <a:t>：技術的助言事業</a:t>
            </a:r>
            <a:r>
              <a:rPr lang="en-US" altLang="ja-JP" sz="4000" dirty="0" smtClean="0">
                <a:solidFill>
                  <a:srgbClr val="000000"/>
                </a:solidFill>
                <a:latin typeface="Calibri" pitchFamily="34" charset="0"/>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dirty="0" smtClean="0"/>
              <a:t>技術的助言事業のプロセス</a:t>
            </a:r>
          </a:p>
        </p:txBody>
      </p:sp>
      <p:pic>
        <p:nvPicPr>
          <p:cNvPr id="5126" name="Picture 6"/>
          <p:cNvPicPr>
            <a:picLocks noChangeAspect="1" noChangeArrowheads="1"/>
          </p:cNvPicPr>
          <p:nvPr/>
        </p:nvPicPr>
        <p:blipFill>
          <a:blip r:embed="rId3" cstate="print"/>
          <a:srcRect/>
          <a:stretch>
            <a:fillRect/>
          </a:stretch>
        </p:blipFill>
        <p:spPr bwMode="auto">
          <a:xfrm>
            <a:off x="20" y="2337092"/>
            <a:ext cx="9143979" cy="4302247"/>
          </a:xfrm>
          <a:prstGeom prst="rect">
            <a:avLst/>
          </a:prstGeom>
          <a:noFill/>
          <a:ln w="9525">
            <a:noFill/>
            <a:miter lim="800000"/>
            <a:headEnd/>
            <a:tailEnd/>
          </a:ln>
          <a:effectLst/>
        </p:spPr>
      </p:pic>
      <p:sp>
        <p:nvSpPr>
          <p:cNvPr id="21" name="Text Box 221"/>
          <p:cNvSpPr txBox="1">
            <a:spLocks noChangeArrowheads="1"/>
          </p:cNvSpPr>
          <p:nvPr/>
        </p:nvSpPr>
        <p:spPr bwMode="auto">
          <a:xfrm>
            <a:off x="315912" y="1240131"/>
            <a:ext cx="8459953" cy="1022140"/>
          </a:xfrm>
          <a:prstGeom prst="rect">
            <a:avLst/>
          </a:prstGeom>
          <a:noFill/>
          <a:ln w="12700" algn="ctr">
            <a:noFill/>
            <a:miter lim="800000"/>
            <a:headEnd/>
            <a:tailEnd type="none" w="lg" len="lg"/>
          </a:ln>
        </p:spPr>
        <p:txBody>
          <a:bodyPr wrap="square" lIns="90000" tIns="46800" rIns="90000" bIns="46800">
            <a:spAutoFit/>
          </a:bodyPr>
          <a:lstStyle/>
          <a:p>
            <a:pPr marL="177800" indent="-177800" algn="l">
              <a:lnSpc>
                <a:spcPct val="110000"/>
              </a:lnSpc>
            </a:pPr>
            <a:r>
              <a:rPr lang="ja-JP" altLang="en-US" sz="1400" dirty="0">
                <a:solidFill>
                  <a:srgbClr val="000000"/>
                </a:solidFill>
              </a:rPr>
              <a:t>■</a:t>
            </a:r>
            <a:r>
              <a:rPr lang="ja-JP" altLang="en-US" sz="1400" dirty="0">
                <a:solidFill>
                  <a:srgbClr val="000000"/>
                </a:solidFill>
                <a:ea typeface="HG丸ｺﾞｼｯｸM-PRO" pitchFamily="50" charset="-128"/>
              </a:rPr>
              <a:t>全国の介護認定審査会に訪問し、要介護認定業務の適正な運用に資する改善策等の技術的助言を行う</a:t>
            </a:r>
            <a:r>
              <a:rPr lang="ja-JP" altLang="en-US" sz="1400" dirty="0" smtClean="0">
                <a:solidFill>
                  <a:srgbClr val="000000"/>
                </a:solidFill>
                <a:ea typeface="HG丸ｺﾞｼｯｸM-PRO" pitchFamily="50" charset="-128"/>
              </a:rPr>
              <a:t>。実施にあたっては、当日の調査票や審査会の傍聴のみでなく、事前に「業務分析データ」「事前アンケート（カルテ）」などから傾向を把握し、当日の助言・支援の内容に反映させるとともに、事後のフォローアップを通じて自治体内での定着を支援する。</a:t>
            </a:r>
            <a:endParaRPr lang="en-US" altLang="ja-JP" sz="1400" dirty="0">
              <a:solidFill>
                <a:srgbClr val="000000"/>
              </a:solidFill>
              <a:ea typeface="HG丸ｺﾞｼｯｸM-PRO" pitchFamily="50"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sz="3600" dirty="0" smtClean="0"/>
              <a:t>技術的助言事業の訪問先自治体の選定</a:t>
            </a:r>
            <a:endParaRPr lang="ja-JP" altLang="en-US" dirty="0" smtClean="0"/>
          </a:p>
        </p:txBody>
      </p:sp>
      <p:pic>
        <p:nvPicPr>
          <p:cNvPr id="5" name="Picture 2"/>
          <p:cNvPicPr>
            <a:picLocks noChangeAspect="1" noChangeArrowheads="1"/>
          </p:cNvPicPr>
          <p:nvPr/>
        </p:nvPicPr>
        <p:blipFill>
          <a:blip r:embed="rId3" cstate="print"/>
          <a:srcRect b="16126"/>
          <a:stretch>
            <a:fillRect/>
          </a:stretch>
        </p:blipFill>
        <p:spPr bwMode="auto">
          <a:xfrm>
            <a:off x="319042" y="2775084"/>
            <a:ext cx="8553970" cy="3639792"/>
          </a:xfrm>
          <a:prstGeom prst="rect">
            <a:avLst/>
          </a:prstGeom>
          <a:noFill/>
          <a:ln w="9525">
            <a:noFill/>
            <a:miter lim="800000"/>
            <a:headEnd/>
            <a:tailEnd/>
          </a:ln>
          <a:effectLst/>
        </p:spPr>
      </p:pic>
      <p:sp>
        <p:nvSpPr>
          <p:cNvPr id="6" name="角丸四角形 5"/>
          <p:cNvSpPr/>
          <p:nvPr/>
        </p:nvSpPr>
        <p:spPr bwMode="auto">
          <a:xfrm>
            <a:off x="302284" y="4952427"/>
            <a:ext cx="8604956" cy="292137"/>
          </a:xfrm>
          <a:prstGeom prst="roundRect">
            <a:avLst/>
          </a:prstGeom>
          <a:noFill/>
          <a:ln>
            <a:solidFill>
              <a:srgbClr val="FF0000"/>
            </a:solidFill>
            <a:prstDash val="sysDash"/>
            <a:headEnd type="none" w="med" len="med"/>
            <a:tailEnd type="none" w="lg" len="lg"/>
          </a:ln>
        </p:spPr>
        <p:style>
          <a:lnRef idx="3">
            <a:schemeClr val="lt1"/>
          </a:lnRef>
          <a:fillRef idx="1">
            <a:schemeClr val="accent3"/>
          </a:fillRef>
          <a:effectRef idx="1">
            <a:schemeClr val="accent3"/>
          </a:effectRef>
          <a:fontRef idx="minor">
            <a:schemeClr val="lt1"/>
          </a:fontRef>
        </p:style>
        <p:txBody>
          <a:bodyPr lIns="90000" tIns="46800" rIns="90000" bIns="46800" rtlCol="0" anchor="ctr"/>
          <a:lstStyle/>
          <a:p>
            <a:pPr algn="ctr">
              <a:spcBef>
                <a:spcPct val="50000"/>
              </a:spcBef>
              <a:buFont typeface="Wingdings" pitchFamily="2" charset="2"/>
              <a:buNone/>
            </a:pPr>
            <a:endParaRPr kumimoji="0" lang="ja-JP" altLang="en-US">
              <a:solidFill>
                <a:schemeClr val="tx1"/>
              </a:solidFill>
              <a:latin typeface="Arial" charset="0"/>
              <a:ea typeface="ＭＳ Ｐゴシック" charset="-128"/>
            </a:endParaRPr>
          </a:p>
        </p:txBody>
      </p:sp>
      <p:sp>
        <p:nvSpPr>
          <p:cNvPr id="7" name="円形吹き出し 6"/>
          <p:cNvSpPr/>
          <p:nvPr/>
        </p:nvSpPr>
        <p:spPr bwMode="auto">
          <a:xfrm>
            <a:off x="2250831" y="4906371"/>
            <a:ext cx="2757267" cy="900100"/>
          </a:xfrm>
          <a:prstGeom prst="wedgeEllipseCallout">
            <a:avLst>
              <a:gd name="adj1" fmla="val -30677"/>
              <a:gd name="adj2" fmla="val 64862"/>
            </a:avLst>
          </a:prstGeom>
          <a:solidFill>
            <a:schemeClr val="accent1">
              <a:lumMod val="20000"/>
              <a:lumOff val="80000"/>
            </a:schemeClr>
          </a:solidFill>
          <a:ln w="19050">
            <a:solidFill>
              <a:schemeClr val="accent1">
                <a:lumMod val="75000"/>
              </a:schemeClr>
            </a:solidFill>
            <a:headEnd type="none" w="med" len="med"/>
            <a:tailEnd type="none" w="lg" len="lg"/>
          </a:ln>
        </p:spPr>
        <p:style>
          <a:lnRef idx="3">
            <a:schemeClr val="lt1"/>
          </a:lnRef>
          <a:fillRef idx="1">
            <a:schemeClr val="accent3"/>
          </a:fillRef>
          <a:effectRef idx="1">
            <a:schemeClr val="accent3"/>
          </a:effectRef>
          <a:fontRef idx="minor">
            <a:schemeClr val="lt1"/>
          </a:fontRef>
        </p:style>
        <p:txBody>
          <a:bodyPr lIns="90000" tIns="46800" rIns="90000" bIns="46800" rtlCol="0" anchor="ctr"/>
          <a:lstStyle/>
          <a:p>
            <a:pPr algn="ctr">
              <a:spcBef>
                <a:spcPct val="50000"/>
              </a:spcBef>
              <a:buFont typeface="Wingdings" pitchFamily="2" charset="2"/>
              <a:buNone/>
            </a:pPr>
            <a:r>
              <a:rPr lang="ja-JP" altLang="en-US" sz="1400" dirty="0" smtClean="0">
                <a:solidFill>
                  <a:schemeClr val="tx1"/>
                </a:solidFill>
                <a:latin typeface="Arial" charset="0"/>
                <a:ea typeface="ＭＳ Ｐゴシック" charset="-128"/>
              </a:rPr>
              <a:t>全国平均から標準偏差の１～２倍以上の乖離がある項目を色で表示</a:t>
            </a:r>
            <a:endParaRPr lang="en-US" altLang="ja-JP" sz="1400" dirty="0" smtClean="0">
              <a:solidFill>
                <a:schemeClr val="tx1"/>
              </a:solidFill>
              <a:latin typeface="Arial" charset="0"/>
              <a:ea typeface="ＭＳ Ｐゴシック" charset="-128"/>
            </a:endParaRPr>
          </a:p>
        </p:txBody>
      </p:sp>
      <p:sp>
        <p:nvSpPr>
          <p:cNvPr id="8" name="円形吹き出し 7"/>
          <p:cNvSpPr/>
          <p:nvPr/>
        </p:nvSpPr>
        <p:spPr bwMode="auto">
          <a:xfrm>
            <a:off x="6485206" y="3914708"/>
            <a:ext cx="2295377" cy="900100"/>
          </a:xfrm>
          <a:prstGeom prst="wedgeEllipseCallout">
            <a:avLst>
              <a:gd name="adj1" fmla="val -5958"/>
              <a:gd name="adj2" fmla="val 66425"/>
            </a:avLst>
          </a:prstGeom>
          <a:solidFill>
            <a:schemeClr val="accent1">
              <a:lumMod val="20000"/>
              <a:lumOff val="80000"/>
            </a:schemeClr>
          </a:solidFill>
          <a:ln w="19050">
            <a:solidFill>
              <a:schemeClr val="accent1">
                <a:lumMod val="75000"/>
              </a:schemeClr>
            </a:solidFill>
            <a:headEnd type="none" w="med" len="med"/>
            <a:tailEnd type="none" w="lg" len="lg"/>
          </a:ln>
        </p:spPr>
        <p:style>
          <a:lnRef idx="3">
            <a:schemeClr val="lt1"/>
          </a:lnRef>
          <a:fillRef idx="1">
            <a:schemeClr val="accent3"/>
          </a:fillRef>
          <a:effectRef idx="1">
            <a:schemeClr val="accent3"/>
          </a:effectRef>
          <a:fontRef idx="minor">
            <a:schemeClr val="lt1"/>
          </a:fontRef>
        </p:style>
        <p:txBody>
          <a:bodyPr lIns="90000" tIns="46800" rIns="90000" bIns="46800" rtlCol="0" anchor="ctr"/>
          <a:lstStyle/>
          <a:p>
            <a:pPr algn="ctr">
              <a:spcBef>
                <a:spcPct val="50000"/>
              </a:spcBef>
              <a:buFont typeface="Wingdings" pitchFamily="2" charset="2"/>
              <a:buNone/>
            </a:pPr>
            <a:r>
              <a:rPr lang="ja-JP" altLang="en-US" sz="1400" dirty="0" smtClean="0">
                <a:solidFill>
                  <a:schemeClr val="tx1"/>
                </a:solidFill>
                <a:latin typeface="Arial" charset="0"/>
                <a:ea typeface="ＭＳ Ｐゴシック" charset="-128"/>
              </a:rPr>
              <a:t>分析結果に基づいて訪問先候補を選定する</a:t>
            </a:r>
            <a:endParaRPr lang="en-US" altLang="ja-JP" sz="1400" dirty="0" smtClean="0">
              <a:solidFill>
                <a:schemeClr val="tx1"/>
              </a:solidFill>
              <a:latin typeface="Arial" charset="0"/>
              <a:ea typeface="ＭＳ Ｐゴシック" charset="-128"/>
            </a:endParaRPr>
          </a:p>
        </p:txBody>
      </p:sp>
      <p:sp>
        <p:nvSpPr>
          <p:cNvPr id="9" name="円形吹き出し 8"/>
          <p:cNvSpPr/>
          <p:nvPr/>
        </p:nvSpPr>
        <p:spPr bwMode="auto">
          <a:xfrm>
            <a:off x="351693" y="2599966"/>
            <a:ext cx="2053882" cy="828092"/>
          </a:xfrm>
          <a:prstGeom prst="wedgeEllipseCallout">
            <a:avLst>
              <a:gd name="adj1" fmla="val 87654"/>
              <a:gd name="adj2" fmla="val 27666"/>
            </a:avLst>
          </a:prstGeom>
          <a:solidFill>
            <a:schemeClr val="accent1">
              <a:lumMod val="20000"/>
              <a:lumOff val="80000"/>
            </a:schemeClr>
          </a:solidFill>
          <a:ln w="19050">
            <a:solidFill>
              <a:schemeClr val="accent1">
                <a:lumMod val="75000"/>
              </a:schemeClr>
            </a:solidFill>
            <a:headEnd type="none" w="med" len="med"/>
            <a:tailEnd type="none" w="lg" len="lg"/>
          </a:ln>
        </p:spPr>
        <p:style>
          <a:lnRef idx="3">
            <a:schemeClr val="lt1"/>
          </a:lnRef>
          <a:fillRef idx="1">
            <a:schemeClr val="accent3"/>
          </a:fillRef>
          <a:effectRef idx="1">
            <a:schemeClr val="accent3"/>
          </a:effectRef>
          <a:fontRef idx="minor">
            <a:schemeClr val="lt1"/>
          </a:fontRef>
        </p:style>
        <p:txBody>
          <a:bodyPr lIns="90000" tIns="46800" rIns="90000" bIns="46800" rtlCol="0" anchor="ctr"/>
          <a:lstStyle/>
          <a:p>
            <a:pPr algn="ctr">
              <a:spcBef>
                <a:spcPct val="50000"/>
              </a:spcBef>
              <a:buFont typeface="Wingdings" pitchFamily="2" charset="2"/>
              <a:buNone/>
            </a:pPr>
            <a:r>
              <a:rPr lang="ja-JP" altLang="en-US" sz="1400" dirty="0" smtClean="0">
                <a:solidFill>
                  <a:schemeClr val="tx1"/>
                </a:solidFill>
                <a:latin typeface="Arial" charset="0"/>
                <a:ea typeface="ＭＳ Ｐゴシック" charset="-128"/>
              </a:rPr>
              <a:t>全国的にバラツキが大きい項目をピックアップ</a:t>
            </a:r>
            <a:endParaRPr lang="en-US" altLang="ja-JP" sz="1400" dirty="0" smtClean="0">
              <a:solidFill>
                <a:schemeClr val="tx1"/>
              </a:solidFill>
              <a:latin typeface="Arial" charset="0"/>
              <a:ea typeface="ＭＳ Ｐゴシック" charset="-128"/>
            </a:endParaRPr>
          </a:p>
        </p:txBody>
      </p:sp>
      <p:sp>
        <p:nvSpPr>
          <p:cNvPr id="10" name="角丸四角形 9"/>
          <p:cNvSpPr/>
          <p:nvPr/>
        </p:nvSpPr>
        <p:spPr bwMode="auto">
          <a:xfrm>
            <a:off x="217877" y="5825547"/>
            <a:ext cx="8604956" cy="292137"/>
          </a:xfrm>
          <a:prstGeom prst="roundRect">
            <a:avLst/>
          </a:prstGeom>
          <a:noFill/>
          <a:ln>
            <a:solidFill>
              <a:srgbClr val="FF0000"/>
            </a:solidFill>
            <a:prstDash val="sysDash"/>
            <a:headEnd type="none" w="med" len="med"/>
            <a:tailEnd type="none" w="lg" len="lg"/>
          </a:ln>
        </p:spPr>
        <p:style>
          <a:lnRef idx="3">
            <a:schemeClr val="lt1"/>
          </a:lnRef>
          <a:fillRef idx="1">
            <a:schemeClr val="accent3"/>
          </a:fillRef>
          <a:effectRef idx="1">
            <a:schemeClr val="accent3"/>
          </a:effectRef>
          <a:fontRef idx="minor">
            <a:schemeClr val="lt1"/>
          </a:fontRef>
        </p:style>
        <p:txBody>
          <a:bodyPr lIns="90000" tIns="46800" rIns="90000" bIns="46800" rtlCol="0" anchor="ctr"/>
          <a:lstStyle/>
          <a:p>
            <a:pPr algn="ctr">
              <a:spcBef>
                <a:spcPct val="50000"/>
              </a:spcBef>
              <a:buFont typeface="Wingdings" pitchFamily="2" charset="2"/>
              <a:buNone/>
            </a:pPr>
            <a:endParaRPr kumimoji="0" lang="ja-JP" altLang="en-US">
              <a:solidFill>
                <a:schemeClr val="tx1"/>
              </a:solidFill>
              <a:latin typeface="Arial" charset="0"/>
              <a:ea typeface="ＭＳ Ｐゴシック" charset="-128"/>
            </a:endParaRPr>
          </a:p>
        </p:txBody>
      </p:sp>
      <p:sp>
        <p:nvSpPr>
          <p:cNvPr id="11" name="Text Box 221"/>
          <p:cNvSpPr txBox="1">
            <a:spLocks noChangeArrowheads="1"/>
          </p:cNvSpPr>
          <p:nvPr/>
        </p:nvSpPr>
        <p:spPr bwMode="auto">
          <a:xfrm>
            <a:off x="90825" y="1238893"/>
            <a:ext cx="8856227" cy="1259128"/>
          </a:xfrm>
          <a:prstGeom prst="rect">
            <a:avLst/>
          </a:prstGeom>
          <a:noFill/>
          <a:ln w="12700" algn="ctr">
            <a:noFill/>
            <a:miter lim="800000"/>
            <a:headEnd/>
            <a:tailEnd type="none" w="lg" len="lg"/>
          </a:ln>
        </p:spPr>
        <p:txBody>
          <a:bodyPr wrap="square" lIns="90000" tIns="46800" rIns="90000" bIns="46800">
            <a:spAutoFit/>
          </a:bodyPr>
          <a:lstStyle/>
          <a:p>
            <a:pPr marL="177800" indent="-177800" algn="l">
              <a:lnSpc>
                <a:spcPct val="110000"/>
              </a:lnSpc>
            </a:pPr>
            <a:r>
              <a:rPr lang="ja-JP" altLang="en-US" sz="1400" dirty="0" smtClean="0"/>
              <a:t>■ </a:t>
            </a:r>
            <a:r>
              <a:rPr lang="ja-JP" altLang="en-US" sz="1400" dirty="0" smtClean="0">
                <a:ea typeface="HG丸ｺﾞｼｯｸM-PRO" pitchFamily="50" charset="-128"/>
              </a:rPr>
              <a:t>「全国的な要介護認定の適正化」という事業目的の達成のため、業務分析データに基づいた「訪問すべき市町村の優先度」の分析を行い、より高い改善効果が見込まれる市町村を優先的に選定。</a:t>
            </a:r>
            <a:endParaRPr lang="en-US" altLang="ja-JP" sz="1400" dirty="0" smtClean="0">
              <a:ea typeface="HG丸ｺﾞｼｯｸM-PRO" pitchFamily="50" charset="-128"/>
            </a:endParaRPr>
          </a:p>
          <a:p>
            <a:pPr marL="177800" indent="-177800" algn="l">
              <a:lnSpc>
                <a:spcPct val="110000"/>
              </a:lnSpc>
            </a:pPr>
            <a:r>
              <a:rPr lang="ja-JP" altLang="en-US" sz="1400" dirty="0" smtClean="0">
                <a:ea typeface="HG丸ｺﾞｼｯｸM-PRO" pitchFamily="50" charset="-128"/>
              </a:rPr>
              <a:t>■ 業務分析データの特定の項目における「はずれ値の有無」や一次・二次判定後の「要介護度分布」を中心に分析結果を都道府県に配布の上で、推薦自治体の選定を依頼する予定。最終決定は、上記の分析結果に加え、過去の訪問実績なども加味して選定。</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都道府県の参加による効果</a:t>
            </a:r>
          </a:p>
        </p:txBody>
      </p:sp>
      <p:sp>
        <p:nvSpPr>
          <p:cNvPr id="46" name="角丸四角形 45"/>
          <p:cNvSpPr/>
          <p:nvPr/>
        </p:nvSpPr>
        <p:spPr bwMode="auto">
          <a:xfrm>
            <a:off x="39702" y="2785424"/>
            <a:ext cx="4356000" cy="3996445"/>
          </a:xfrm>
          <a:prstGeom prst="roundRect">
            <a:avLst>
              <a:gd name="adj" fmla="val 4755"/>
            </a:avLst>
          </a:prstGeom>
          <a:solidFill>
            <a:sysClr val="window" lastClr="FFFFFF"/>
          </a:solidFill>
          <a:ln w="38100" cap="flat" cmpd="sng" algn="ctr">
            <a:solidFill>
              <a:srgbClr val="3E68AF">
                <a:lumMod val="40000"/>
                <a:lumOff val="60000"/>
              </a:srgbClr>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Arial" charset="0"/>
              <a:ea typeface="ＭＳ Ｐゴシック" charset="-128"/>
              <a:cs typeface="Arial"/>
            </a:endParaRPr>
          </a:p>
        </p:txBody>
      </p:sp>
      <p:sp>
        <p:nvSpPr>
          <p:cNvPr id="47" name="角丸四角形 46"/>
          <p:cNvSpPr/>
          <p:nvPr/>
        </p:nvSpPr>
        <p:spPr bwMode="auto">
          <a:xfrm>
            <a:off x="489708" y="2850004"/>
            <a:ext cx="3455988" cy="325437"/>
          </a:xfrm>
          <a:prstGeom prst="roundRect">
            <a:avLst/>
          </a:prstGeom>
          <a:solidFill>
            <a:srgbClr val="3E68AF">
              <a:lumMod val="20000"/>
              <a:lumOff val="80000"/>
            </a:srgbClr>
          </a:solidFill>
          <a:ln w="381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smtClean="0">
                <a:ln>
                  <a:noFill/>
                </a:ln>
                <a:solidFill>
                  <a:srgbClr val="3E68AF">
                    <a:lumMod val="75000"/>
                  </a:srgbClr>
                </a:solidFill>
                <a:effectLst/>
                <a:uLnTx/>
                <a:uFillTx/>
                <a:latin typeface="HG丸ｺﾞｼｯｸM-PRO"/>
                <a:ea typeface="HG丸ｺﾞｼｯｸM-PRO"/>
                <a:cs typeface="Arial"/>
              </a:rPr>
              <a:t>技術的助言事業が抱える課題</a:t>
            </a:r>
            <a:endParaRPr kumimoji="0" lang="ja-JP" altLang="en-US" sz="1600" b="0" i="0" u="none" strike="noStrike" kern="0" cap="none" spc="0" normalizeH="0" baseline="0" noProof="0" dirty="0">
              <a:ln>
                <a:noFill/>
              </a:ln>
              <a:solidFill>
                <a:srgbClr val="3E68AF">
                  <a:lumMod val="75000"/>
                </a:srgbClr>
              </a:solidFill>
              <a:effectLst/>
              <a:uLnTx/>
              <a:uFillTx/>
              <a:latin typeface="HG丸ｺﾞｼｯｸM-PRO"/>
              <a:ea typeface="HG丸ｺﾞｼｯｸM-PRO"/>
              <a:cs typeface="Arial"/>
            </a:endParaRPr>
          </a:p>
        </p:txBody>
      </p:sp>
      <p:sp>
        <p:nvSpPr>
          <p:cNvPr id="48" name="テキスト ボックス 47"/>
          <p:cNvSpPr txBox="1"/>
          <p:nvPr/>
        </p:nvSpPr>
        <p:spPr>
          <a:xfrm>
            <a:off x="-1" y="3190994"/>
            <a:ext cx="4499429" cy="1277273"/>
          </a:xfrm>
          <a:prstGeom prst="rect">
            <a:avLst/>
          </a:prstGeom>
          <a:noFill/>
        </p:spPr>
        <p:txBody>
          <a:bodyPr wrap="square" rtlCol="0">
            <a:sp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en-US" altLang="ja-JP" sz="500" b="0" i="0" u="none" strike="noStrike" kern="0" cap="none" spc="0" normalizeH="0" baseline="0" noProof="0" dirty="0" smtClean="0">
              <a:ln>
                <a:noFill/>
              </a:ln>
              <a:solidFill>
                <a:srgbClr val="000000"/>
              </a:solidFill>
              <a:effectLst/>
              <a:uLnTx/>
              <a:uFillTx/>
            </a:endParaRPr>
          </a:p>
          <a:p>
            <a:pPr marL="0" marR="0" lvl="0" indent="0" algn="l" defTabSz="914400" eaLnBrk="1" fontAlgn="auto" latinLnBrk="0" hangingPunct="1">
              <a:lnSpc>
                <a:spcPct val="100000"/>
              </a:lnSpc>
              <a:spcBef>
                <a:spcPct val="0"/>
              </a:spcBef>
              <a:spcAft>
                <a:spcPts val="600"/>
              </a:spcAft>
              <a:buClrTx/>
              <a:buSzTx/>
              <a:buFontTx/>
              <a:buNone/>
              <a:tabLst/>
              <a:defRPr/>
            </a:pPr>
            <a:r>
              <a:rPr kumimoji="1" lang="ja-JP" altLang="en-US" sz="1400" b="0" i="0" u="none" strike="noStrike" kern="0" cap="none" spc="0" normalizeH="0" baseline="0" noProof="0" dirty="0" smtClean="0">
                <a:ln>
                  <a:noFill/>
                </a:ln>
                <a:solidFill>
                  <a:srgbClr val="000000"/>
                </a:solidFill>
                <a:effectLst/>
                <a:uLnTx/>
                <a:uFillTx/>
              </a:rPr>
              <a:t>　</a:t>
            </a:r>
            <a:r>
              <a:rPr kumimoji="1" lang="ja-JP" altLang="en-US" sz="1200" b="0" i="0" u="none" strike="noStrike" kern="0" cap="none" spc="0" normalizeH="0" baseline="0" noProof="0" dirty="0" smtClean="0">
                <a:ln>
                  <a:noFill/>
                </a:ln>
                <a:solidFill>
                  <a:srgbClr val="000000"/>
                </a:solidFill>
                <a:effectLst/>
                <a:uLnTx/>
                <a:uFillTx/>
              </a:rPr>
              <a:t>・訪問可能な自治体の数は、年間</a:t>
            </a:r>
            <a:r>
              <a:rPr kumimoji="1" lang="en-US" altLang="ja-JP" sz="1200" b="0" i="0" u="none" strike="noStrike" kern="0" cap="none" spc="0" normalizeH="0" baseline="0" noProof="0" dirty="0" smtClean="0">
                <a:ln>
                  <a:noFill/>
                </a:ln>
                <a:solidFill>
                  <a:srgbClr val="000000"/>
                </a:solidFill>
                <a:effectLst/>
                <a:uLnTx/>
                <a:uFillTx/>
              </a:rPr>
              <a:t>47</a:t>
            </a:r>
            <a:r>
              <a:rPr kumimoji="1" lang="ja-JP" altLang="en-US" sz="1200" b="0" i="0" u="none" strike="noStrike" kern="0" cap="none" spc="0" normalizeH="0" baseline="0" noProof="0" dirty="0" smtClean="0">
                <a:ln>
                  <a:noFill/>
                </a:ln>
                <a:solidFill>
                  <a:srgbClr val="000000"/>
                </a:solidFill>
                <a:effectLst/>
                <a:uLnTx/>
                <a:uFillTx/>
              </a:rPr>
              <a:t>自治体程度に限定される</a:t>
            </a:r>
            <a:endParaRPr kumimoji="1" lang="en-US" altLang="ja-JP" sz="600" b="0" i="0" u="none" strike="noStrike" kern="0" cap="none" spc="0" normalizeH="0" baseline="0" noProof="0" dirty="0" smtClean="0">
              <a:ln>
                <a:noFill/>
              </a:ln>
              <a:solidFill>
                <a:srgbClr val="000000"/>
              </a:solidFill>
              <a:effectLst/>
              <a:uLnTx/>
              <a:uFillTx/>
            </a:endParaRPr>
          </a:p>
          <a:p>
            <a:pPr marL="0" marR="0" lvl="0" indent="0" algn="l"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rPr>
              <a:t>　・都道府県の担当者は、技術的助言事業への同席を依頼して</a:t>
            </a:r>
            <a:r>
              <a:rPr kumimoji="1" lang="ja-JP" altLang="en-US" sz="1200" b="0" i="0" u="none" strike="noStrike" kern="0" cap="none" spc="0" normalizeH="0" baseline="0" noProof="0" dirty="0" err="1" smtClean="0">
                <a:ln>
                  <a:noFill/>
                </a:ln>
                <a:solidFill>
                  <a:srgbClr val="000000"/>
                </a:solidFill>
                <a:effectLst/>
                <a:uLnTx/>
                <a:uFillTx/>
              </a:rPr>
              <a:t>い</a:t>
            </a:r>
            <a:endParaRPr kumimoji="1" lang="en-US" altLang="ja-JP" sz="1200" b="0" i="0" u="none" strike="noStrike" kern="0" cap="none" spc="0" normalizeH="0" baseline="0" noProof="0" dirty="0" smtClean="0">
              <a:ln>
                <a:noFill/>
              </a:ln>
              <a:solidFill>
                <a:srgbClr val="000000"/>
              </a:solidFill>
              <a:effectLst/>
              <a:uLnTx/>
              <a:uFillTx/>
            </a:endParaRPr>
          </a:p>
          <a:p>
            <a:pPr marL="0" marR="0" lvl="0" indent="0" algn="l" defTabSz="914400" eaLnBrk="1" fontAlgn="auto" latinLnBrk="0" hangingPunct="1">
              <a:lnSpc>
                <a:spcPct val="100000"/>
              </a:lnSpc>
              <a:spcBef>
                <a:spcPct val="0"/>
              </a:spcBef>
              <a:spcAft>
                <a:spcPts val="60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rPr>
              <a:t>　 </a:t>
            </a:r>
            <a:r>
              <a:rPr lang="ja-JP" altLang="en-US" sz="1200" kern="0" dirty="0" smtClean="0">
                <a:solidFill>
                  <a:srgbClr val="000000"/>
                </a:solidFill>
              </a:rPr>
              <a:t>るが</a:t>
            </a:r>
            <a:r>
              <a:rPr kumimoji="1" lang="ja-JP" altLang="en-US" sz="1200" b="0" i="0" u="none" strike="noStrike" kern="0" cap="none" spc="0" normalizeH="0" baseline="0" noProof="0" dirty="0" err="1" smtClean="0">
                <a:ln>
                  <a:noFill/>
                </a:ln>
                <a:solidFill>
                  <a:srgbClr val="000000"/>
                </a:solidFill>
                <a:effectLst/>
                <a:uLnTx/>
                <a:uFillTx/>
              </a:rPr>
              <a:t>、</a:t>
            </a:r>
            <a:r>
              <a:rPr kumimoji="1" lang="ja-JP" altLang="en-US" sz="1200" b="0" i="0" u="none" strike="noStrike" kern="0" cap="none" spc="0" normalizeH="0" baseline="0" noProof="0" dirty="0" smtClean="0">
                <a:ln>
                  <a:noFill/>
                </a:ln>
                <a:solidFill>
                  <a:srgbClr val="000000"/>
                </a:solidFill>
                <a:effectLst/>
                <a:uLnTx/>
                <a:uFillTx/>
              </a:rPr>
              <a:t>その件数は年間１箇所程度に限定される</a:t>
            </a:r>
            <a:endParaRPr kumimoji="1" lang="en-US" altLang="ja-JP" sz="1200" b="0" i="0" u="none" strike="noStrike" kern="0" cap="none" spc="0" normalizeH="0" baseline="0" noProof="0" dirty="0" smtClean="0">
              <a:ln>
                <a:noFill/>
              </a:ln>
              <a:solidFill>
                <a:srgbClr val="000000"/>
              </a:solidFill>
              <a:effectLst/>
              <a:uLnTx/>
              <a:uFillTx/>
            </a:endParaRPr>
          </a:p>
          <a:p>
            <a:pPr marL="0" marR="0" lvl="0" indent="0" algn="l"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rPr>
              <a:t>　・</a:t>
            </a:r>
            <a:r>
              <a:rPr kumimoji="1" lang="ja-JP" altLang="en-US" sz="1200" b="0" i="0" u="none" strike="noStrike" kern="0" cap="none" spc="0" normalizeH="0" baseline="0" noProof="0" dirty="0" smtClean="0">
                <a:ln>
                  <a:noFill/>
                </a:ln>
                <a:solidFill>
                  <a:srgbClr val="FF0000"/>
                </a:solidFill>
                <a:effectLst/>
                <a:uLnTx/>
                <a:uFillTx/>
              </a:rPr>
              <a:t>都道府県の担当者は、その他のどの市町村に対し、</a:t>
            </a:r>
            <a:r>
              <a:rPr kumimoji="1" lang="en-US" altLang="ja-JP" sz="1200" b="0" i="0" u="none" strike="noStrike" kern="0" cap="none" spc="0" normalizeH="0" baseline="0" noProof="0" dirty="0" smtClean="0">
                <a:ln>
                  <a:noFill/>
                </a:ln>
                <a:solidFill>
                  <a:srgbClr val="FF0000"/>
                </a:solidFill>
                <a:effectLst/>
                <a:uLnTx/>
                <a:uFillTx/>
              </a:rPr>
              <a:t/>
            </a:r>
            <a:br>
              <a:rPr kumimoji="1" lang="en-US" altLang="ja-JP" sz="1200" b="0" i="0" u="none" strike="noStrike" kern="0" cap="none" spc="0" normalizeH="0" baseline="0" noProof="0" dirty="0" smtClean="0">
                <a:ln>
                  <a:noFill/>
                </a:ln>
                <a:solidFill>
                  <a:srgbClr val="FF0000"/>
                </a:solidFill>
                <a:effectLst/>
                <a:uLnTx/>
                <a:uFillTx/>
              </a:rPr>
            </a:br>
            <a:r>
              <a:rPr kumimoji="1" lang="ja-JP" altLang="en-US" sz="1200" b="0" i="0" u="none" strike="noStrike" kern="0" cap="none" spc="0" normalizeH="0" baseline="0" noProof="0" dirty="0" smtClean="0">
                <a:ln>
                  <a:noFill/>
                </a:ln>
                <a:solidFill>
                  <a:srgbClr val="FF0000"/>
                </a:solidFill>
                <a:effectLst/>
                <a:uLnTx/>
                <a:uFillTx/>
              </a:rPr>
              <a:t>　　どのような助 言を行えばよいかわかりにくい。</a:t>
            </a:r>
            <a:endParaRPr kumimoji="1" lang="en-US" altLang="ja-JP" sz="1200" b="0" i="0" u="none" strike="noStrike" kern="0" cap="none" spc="0" normalizeH="0" baseline="0" noProof="0" dirty="0" smtClean="0">
              <a:ln>
                <a:noFill/>
              </a:ln>
              <a:solidFill>
                <a:srgbClr val="FF0000"/>
              </a:solidFill>
              <a:effectLst/>
              <a:uLnTx/>
              <a:uFillTx/>
            </a:endParaRPr>
          </a:p>
        </p:txBody>
      </p:sp>
      <p:sp>
        <p:nvSpPr>
          <p:cNvPr id="49" name="角丸四角形 48"/>
          <p:cNvSpPr/>
          <p:nvPr/>
        </p:nvSpPr>
        <p:spPr bwMode="auto">
          <a:xfrm>
            <a:off x="4719652" y="2785424"/>
            <a:ext cx="4355914" cy="3996445"/>
          </a:xfrm>
          <a:prstGeom prst="roundRect">
            <a:avLst>
              <a:gd name="adj" fmla="val 4755"/>
            </a:avLst>
          </a:prstGeom>
          <a:solidFill>
            <a:sysClr val="window" lastClr="FFFFFF"/>
          </a:solidFill>
          <a:ln w="38100" cap="flat" cmpd="sng" algn="ctr">
            <a:solidFill>
              <a:srgbClr val="6D8A16">
                <a:lumMod val="60000"/>
                <a:lumOff val="40000"/>
              </a:srgbClr>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Arial" charset="0"/>
              <a:ea typeface="ＭＳ Ｐゴシック" charset="-128"/>
              <a:cs typeface="Arial"/>
            </a:endParaRPr>
          </a:p>
        </p:txBody>
      </p:sp>
      <p:sp>
        <p:nvSpPr>
          <p:cNvPr id="50" name="角丸四角形 49"/>
          <p:cNvSpPr/>
          <p:nvPr/>
        </p:nvSpPr>
        <p:spPr bwMode="auto">
          <a:xfrm>
            <a:off x="5169615" y="2851185"/>
            <a:ext cx="3455988" cy="325437"/>
          </a:xfrm>
          <a:prstGeom prst="roundRect">
            <a:avLst/>
          </a:prstGeom>
          <a:solidFill>
            <a:srgbClr val="6D8A16">
              <a:lumMod val="60000"/>
              <a:lumOff val="40000"/>
            </a:srgbClr>
          </a:solidFill>
          <a:ln w="381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smtClean="0">
                <a:ln>
                  <a:noFill/>
                </a:ln>
                <a:solidFill>
                  <a:srgbClr val="6D8A16">
                    <a:lumMod val="75000"/>
                  </a:srgbClr>
                </a:solidFill>
                <a:effectLst/>
                <a:uLnTx/>
                <a:uFillTx/>
                <a:latin typeface="HG丸ｺﾞｼｯｸM-PRO"/>
                <a:ea typeface="HG丸ｺﾞｼｯｸM-PRO"/>
                <a:cs typeface="Arial"/>
              </a:rPr>
              <a:t>実施に係るポイント</a:t>
            </a:r>
            <a:endParaRPr kumimoji="0" lang="ja-JP" altLang="en-US" sz="1600" b="0" i="0" u="none" strike="noStrike" kern="0" cap="none" spc="0" normalizeH="0" baseline="0" noProof="0" dirty="0">
              <a:ln>
                <a:noFill/>
              </a:ln>
              <a:solidFill>
                <a:srgbClr val="6D8A16">
                  <a:lumMod val="75000"/>
                </a:srgbClr>
              </a:solidFill>
              <a:effectLst/>
              <a:uLnTx/>
              <a:uFillTx/>
              <a:latin typeface="HG丸ｺﾞｼｯｸM-PRO"/>
              <a:ea typeface="HG丸ｺﾞｼｯｸM-PRO"/>
              <a:cs typeface="Arial"/>
            </a:endParaRPr>
          </a:p>
        </p:txBody>
      </p:sp>
      <p:sp>
        <p:nvSpPr>
          <p:cNvPr id="51" name="二等辺三角形 50"/>
          <p:cNvSpPr/>
          <p:nvPr/>
        </p:nvSpPr>
        <p:spPr bwMode="auto">
          <a:xfrm rot="16200000" flipV="1">
            <a:off x="3486103" y="4729530"/>
            <a:ext cx="2160000" cy="144000"/>
          </a:xfrm>
          <a:prstGeom prst="triangle">
            <a:avLst/>
          </a:prstGeom>
          <a:solidFill>
            <a:srgbClr val="A2BBDC"/>
          </a:solidFill>
          <a:ln w="38100" cap="flat" cmpd="sng" algn="ctr">
            <a:no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Arial" charset="0"/>
              <a:ea typeface="ＭＳ Ｐゴシック" charset="-128"/>
              <a:cs typeface="Arial"/>
            </a:endParaRPr>
          </a:p>
        </p:txBody>
      </p:sp>
      <p:sp>
        <p:nvSpPr>
          <p:cNvPr id="52" name="テキスト ボックス 51"/>
          <p:cNvSpPr txBox="1"/>
          <p:nvPr/>
        </p:nvSpPr>
        <p:spPr>
          <a:xfrm>
            <a:off x="4774136" y="3190994"/>
            <a:ext cx="4369864" cy="1092607"/>
          </a:xfrm>
          <a:prstGeom prst="rect">
            <a:avLst/>
          </a:prstGeom>
          <a:noFill/>
        </p:spPr>
        <p:txBody>
          <a:bodyPr wrap="square" rtlCol="0">
            <a:sp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en-US" altLang="ja-JP" sz="600" b="0" i="0" u="none" strike="noStrike" kern="0" cap="none" spc="0" normalizeH="0" baseline="0" noProof="0" dirty="0" smtClean="0">
              <a:ln>
                <a:noFill/>
              </a:ln>
              <a:solidFill>
                <a:srgbClr val="000000"/>
              </a:solidFill>
              <a:effectLst/>
              <a:uLnTx/>
              <a:uFillTx/>
            </a:endParaRPr>
          </a:p>
          <a:p>
            <a:pPr marL="0" marR="0" lvl="0" indent="0" algn="l"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rPr>
              <a:t>　・都道府県に対し、「はずれ値」を示す市町村と、考えられる原因、具体的な改善の方法等について助言</a:t>
            </a:r>
            <a:endParaRPr kumimoji="1" lang="en-US" altLang="ja-JP" sz="1200" b="0" i="0" u="none" strike="noStrike" kern="0" cap="none" spc="0" normalizeH="0" baseline="0" noProof="0" dirty="0" smtClean="0">
              <a:ln>
                <a:noFill/>
              </a:ln>
              <a:solidFill>
                <a:srgbClr val="000000"/>
              </a:solidFill>
              <a:effectLst/>
              <a:uLnTx/>
              <a:uFillTx/>
            </a:endParaRPr>
          </a:p>
          <a:p>
            <a:pPr marL="0" marR="0" lvl="0" indent="0" algn="l"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rPr>
              <a:t>　・各都道府県の担当者は、それらの情報をもとに、</a:t>
            </a:r>
            <a:r>
              <a:rPr kumimoji="1" lang="ja-JP" altLang="en-US" sz="1200" b="0" i="0" u="none" strike="noStrike" kern="0" cap="none" spc="0" normalizeH="0" baseline="0" noProof="0" dirty="0" smtClean="0">
                <a:ln>
                  <a:noFill/>
                </a:ln>
                <a:solidFill>
                  <a:srgbClr val="FF0000"/>
                </a:solidFill>
                <a:effectLst/>
                <a:uLnTx/>
                <a:uFillTx/>
              </a:rPr>
              <a:t>地域内で改善の必要性の高い市町村への独自の取り組み</a:t>
            </a:r>
            <a:r>
              <a:rPr kumimoji="1" lang="ja-JP" altLang="en-US" sz="1200" b="0" i="0" u="none" strike="noStrike" kern="0" cap="none" spc="0" normalizeH="0" baseline="0" noProof="0" dirty="0" smtClean="0">
                <a:ln>
                  <a:noFill/>
                </a:ln>
                <a:solidFill>
                  <a:srgbClr val="000000"/>
                </a:solidFill>
                <a:effectLst/>
                <a:uLnTx/>
                <a:uFillTx/>
              </a:rPr>
              <a:t>を行いやすくなる</a:t>
            </a:r>
            <a:endParaRPr kumimoji="1" lang="en-US" altLang="ja-JP" sz="1200" b="0" i="0" u="none" strike="noStrike" kern="0" cap="none" spc="0" normalizeH="0" baseline="0" noProof="0" dirty="0" smtClean="0">
              <a:ln>
                <a:noFill/>
              </a:ln>
              <a:solidFill>
                <a:srgbClr val="000000"/>
              </a:solidFill>
              <a:effectLst/>
              <a:uLnTx/>
              <a:uFillTx/>
            </a:endParaRPr>
          </a:p>
          <a:p>
            <a:pPr marL="0" marR="0" lvl="0" indent="0" algn="l" defTabSz="914400" eaLnBrk="1" fontAlgn="auto" latinLnBrk="0" hangingPunct="1">
              <a:lnSpc>
                <a:spcPct val="100000"/>
              </a:lnSpc>
              <a:spcBef>
                <a:spcPct val="0"/>
              </a:spcBef>
              <a:spcAft>
                <a:spcPts val="0"/>
              </a:spcAft>
              <a:buClrTx/>
              <a:buSzTx/>
              <a:buFontTx/>
              <a:buNone/>
              <a:tabLst/>
              <a:defRPr/>
            </a:pPr>
            <a:r>
              <a:rPr kumimoji="1" lang="ja-JP" altLang="en-US" sz="1100" b="0" i="0" u="none" strike="noStrike" kern="0" cap="none" spc="0" normalizeH="0" baseline="0" noProof="0" dirty="0" smtClean="0">
                <a:ln>
                  <a:noFill/>
                </a:ln>
                <a:solidFill>
                  <a:srgbClr val="000000"/>
                </a:solidFill>
                <a:effectLst/>
                <a:uLnTx/>
                <a:uFillTx/>
              </a:rPr>
              <a:t>　</a:t>
            </a:r>
            <a:endParaRPr kumimoji="1" lang="en-US" altLang="ja-JP" sz="1100" b="0" i="0" u="none" strike="noStrike" kern="0" cap="none" spc="0" normalizeH="0" baseline="0" noProof="0" dirty="0" smtClean="0">
              <a:ln>
                <a:noFill/>
              </a:ln>
              <a:solidFill>
                <a:srgbClr val="000000"/>
              </a:solidFill>
              <a:effectLst/>
              <a:uLnTx/>
              <a:uFillTx/>
            </a:endParaRPr>
          </a:p>
        </p:txBody>
      </p:sp>
      <p:sp>
        <p:nvSpPr>
          <p:cNvPr id="53" name="正方形/長方形 52"/>
          <p:cNvSpPr/>
          <p:nvPr/>
        </p:nvSpPr>
        <p:spPr bwMode="auto">
          <a:xfrm>
            <a:off x="363168" y="4657632"/>
            <a:ext cx="1080000" cy="396000"/>
          </a:xfrm>
          <a:prstGeom prst="rect">
            <a:avLst/>
          </a:prstGeom>
          <a:solidFill>
            <a:srgbClr val="A2BBDC"/>
          </a:solidFill>
          <a:ln w="254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　認定適正化専門員</a:t>
            </a:r>
            <a:endParaRPr kumimoji="0" lang="en-US" altLang="ja-JP"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endParaRPr>
          </a:p>
        </p:txBody>
      </p:sp>
      <p:sp>
        <p:nvSpPr>
          <p:cNvPr id="54" name="正方形/長方形 53"/>
          <p:cNvSpPr/>
          <p:nvPr/>
        </p:nvSpPr>
        <p:spPr bwMode="auto">
          <a:xfrm>
            <a:off x="363168" y="6023732"/>
            <a:ext cx="1080000" cy="396000"/>
          </a:xfrm>
          <a:prstGeom prst="rect">
            <a:avLst/>
          </a:prstGeom>
          <a:solidFill>
            <a:srgbClr val="A2BBDC"/>
          </a:solidFill>
          <a:ln w="254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0" rIns="90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A</a:t>
            </a:r>
            <a:r>
              <a:rPr kumimoji="0" lang="ja-JP" altLang="en-US"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県担当者</a:t>
            </a:r>
          </a:p>
        </p:txBody>
      </p:sp>
      <p:sp>
        <p:nvSpPr>
          <p:cNvPr id="55" name="正方形/長方形 54"/>
          <p:cNvSpPr/>
          <p:nvPr/>
        </p:nvSpPr>
        <p:spPr bwMode="auto">
          <a:xfrm>
            <a:off x="2967077" y="4549620"/>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A</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sp>
        <p:nvSpPr>
          <p:cNvPr id="56" name="正方形/長方形 55"/>
          <p:cNvSpPr/>
          <p:nvPr/>
        </p:nvSpPr>
        <p:spPr bwMode="auto">
          <a:xfrm>
            <a:off x="2967077" y="4916866"/>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B</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p>
        </p:txBody>
      </p:sp>
      <p:sp>
        <p:nvSpPr>
          <p:cNvPr id="57" name="正方形/長方形 56"/>
          <p:cNvSpPr/>
          <p:nvPr/>
        </p:nvSpPr>
        <p:spPr bwMode="auto">
          <a:xfrm>
            <a:off x="2967077" y="5284112"/>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C</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sp>
        <p:nvSpPr>
          <p:cNvPr id="58" name="正方形/長方形 57"/>
          <p:cNvSpPr/>
          <p:nvPr/>
        </p:nvSpPr>
        <p:spPr bwMode="auto">
          <a:xfrm>
            <a:off x="2967077" y="5651358"/>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D</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sp>
        <p:nvSpPr>
          <p:cNvPr id="59" name="正方形/長方形 58"/>
          <p:cNvSpPr/>
          <p:nvPr/>
        </p:nvSpPr>
        <p:spPr bwMode="auto">
          <a:xfrm>
            <a:off x="2967077" y="6018604"/>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E</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sp>
        <p:nvSpPr>
          <p:cNvPr id="60" name="正方形/長方形 59"/>
          <p:cNvSpPr/>
          <p:nvPr/>
        </p:nvSpPr>
        <p:spPr bwMode="auto">
          <a:xfrm>
            <a:off x="2967077" y="6385852"/>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F</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cxnSp>
        <p:nvCxnSpPr>
          <p:cNvPr id="61" name="直線矢印コネクタ 60"/>
          <p:cNvCxnSpPr>
            <a:stCxn id="53" idx="3"/>
            <a:endCxn id="55" idx="1"/>
          </p:cNvCxnSpPr>
          <p:nvPr/>
        </p:nvCxnSpPr>
        <p:spPr bwMode="auto">
          <a:xfrm flipV="1">
            <a:off x="1443168" y="4675620"/>
            <a:ext cx="1523909" cy="180012"/>
          </a:xfrm>
          <a:prstGeom prst="straightConnector1">
            <a:avLst/>
          </a:prstGeom>
          <a:solidFill>
            <a:sysClr val="window" lastClr="FFFFFF"/>
          </a:solidFill>
          <a:ln w="12700" cap="flat" cmpd="sng" algn="ctr">
            <a:solidFill>
              <a:sysClr val="windowText" lastClr="000000"/>
            </a:solidFill>
            <a:prstDash val="solid"/>
            <a:round/>
            <a:headEnd type="none" w="med" len="med"/>
            <a:tailEnd type="arrow"/>
          </a:ln>
          <a:effectLst/>
        </p:spPr>
      </p:cxnSp>
      <p:cxnSp>
        <p:nvCxnSpPr>
          <p:cNvPr id="62" name="直線矢印コネクタ 61"/>
          <p:cNvCxnSpPr>
            <a:stCxn id="54" idx="3"/>
            <a:endCxn id="55" idx="1"/>
          </p:cNvCxnSpPr>
          <p:nvPr/>
        </p:nvCxnSpPr>
        <p:spPr bwMode="auto">
          <a:xfrm flipV="1">
            <a:off x="1443168" y="4675620"/>
            <a:ext cx="1523909" cy="1546112"/>
          </a:xfrm>
          <a:prstGeom prst="straightConnector1">
            <a:avLst/>
          </a:prstGeom>
          <a:solidFill>
            <a:sysClr val="window" lastClr="FFFFFF"/>
          </a:solidFill>
          <a:ln w="12700" cap="flat" cmpd="sng" algn="ctr">
            <a:solidFill>
              <a:sysClr val="windowText" lastClr="000000"/>
            </a:solidFill>
            <a:prstDash val="solid"/>
            <a:round/>
            <a:headEnd type="none" w="med" len="med"/>
            <a:tailEnd type="arrow"/>
          </a:ln>
          <a:effectLst/>
        </p:spPr>
      </p:cxnSp>
      <p:cxnSp>
        <p:nvCxnSpPr>
          <p:cNvPr id="63" name="直線矢印コネクタ 62"/>
          <p:cNvCxnSpPr>
            <a:stCxn id="54" idx="3"/>
            <a:endCxn id="60" idx="1"/>
          </p:cNvCxnSpPr>
          <p:nvPr/>
        </p:nvCxnSpPr>
        <p:spPr bwMode="auto">
          <a:xfrm>
            <a:off x="1443168" y="6221732"/>
            <a:ext cx="1523909" cy="290120"/>
          </a:xfrm>
          <a:prstGeom prst="straightConnector1">
            <a:avLst/>
          </a:prstGeom>
          <a:solidFill>
            <a:sysClr val="window" lastClr="FFFFFF"/>
          </a:solidFill>
          <a:ln w="12700" cap="flat" cmpd="sng" algn="ctr">
            <a:solidFill>
              <a:sysClr val="windowText" lastClr="000000"/>
            </a:solidFill>
            <a:prstDash val="dash"/>
            <a:round/>
            <a:headEnd type="none" w="med" len="med"/>
            <a:tailEnd type="arrow"/>
          </a:ln>
          <a:effectLst/>
        </p:spPr>
      </p:cxnSp>
      <p:cxnSp>
        <p:nvCxnSpPr>
          <p:cNvPr id="64" name="直線矢印コネクタ 63"/>
          <p:cNvCxnSpPr>
            <a:stCxn id="54" idx="3"/>
            <a:endCxn id="58" idx="1"/>
          </p:cNvCxnSpPr>
          <p:nvPr/>
        </p:nvCxnSpPr>
        <p:spPr bwMode="auto">
          <a:xfrm flipV="1">
            <a:off x="1443168" y="5777358"/>
            <a:ext cx="1523909" cy="444374"/>
          </a:xfrm>
          <a:prstGeom prst="straightConnector1">
            <a:avLst/>
          </a:prstGeom>
          <a:solidFill>
            <a:sysClr val="window" lastClr="FFFFFF"/>
          </a:solidFill>
          <a:ln w="12700" cap="flat" cmpd="sng" algn="ctr">
            <a:solidFill>
              <a:sysClr val="windowText" lastClr="000000"/>
            </a:solidFill>
            <a:prstDash val="dash"/>
            <a:round/>
            <a:headEnd type="none" w="med" len="med"/>
            <a:tailEnd type="arrow"/>
          </a:ln>
          <a:effectLst/>
        </p:spPr>
      </p:cxnSp>
      <p:sp>
        <p:nvSpPr>
          <p:cNvPr id="65" name="正方形/長方形 64"/>
          <p:cNvSpPr/>
          <p:nvPr/>
        </p:nvSpPr>
        <p:spPr bwMode="auto">
          <a:xfrm>
            <a:off x="5043688" y="4621628"/>
            <a:ext cx="1080000" cy="396000"/>
          </a:xfrm>
          <a:prstGeom prst="rect">
            <a:avLst/>
          </a:prstGeom>
          <a:solidFill>
            <a:srgbClr val="A2BBDC"/>
          </a:solidFill>
          <a:ln w="254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認定適正化</a:t>
            </a:r>
            <a:r>
              <a:rPr kumimoji="0" lang="en-US" altLang="ja-JP"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
            </a:r>
            <a:br>
              <a:rPr kumimoji="0" lang="en-US" altLang="ja-JP"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br>
            <a:r>
              <a:rPr kumimoji="0" lang="ja-JP" altLang="en-US"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専門員</a:t>
            </a:r>
            <a:endParaRPr kumimoji="0" lang="ja-JP" altLang="en-US" sz="11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sp>
        <p:nvSpPr>
          <p:cNvPr id="66" name="正方形/長方形 65"/>
          <p:cNvSpPr/>
          <p:nvPr/>
        </p:nvSpPr>
        <p:spPr bwMode="auto">
          <a:xfrm>
            <a:off x="5043688" y="5978231"/>
            <a:ext cx="1080000" cy="396000"/>
          </a:xfrm>
          <a:prstGeom prst="rect">
            <a:avLst/>
          </a:prstGeom>
          <a:solidFill>
            <a:srgbClr val="A2BBDC"/>
          </a:solidFill>
          <a:ln w="254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0" rIns="9000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A</a:t>
            </a:r>
            <a:r>
              <a:rPr kumimoji="0" lang="ja-JP" altLang="en-US" sz="11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県担当者</a:t>
            </a:r>
          </a:p>
        </p:txBody>
      </p:sp>
      <p:sp>
        <p:nvSpPr>
          <p:cNvPr id="67" name="正方形/長方形 66"/>
          <p:cNvSpPr/>
          <p:nvPr/>
        </p:nvSpPr>
        <p:spPr bwMode="auto">
          <a:xfrm>
            <a:off x="7647597" y="4513616"/>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A</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sp>
        <p:nvSpPr>
          <p:cNvPr id="68" name="正方形/長方形 67"/>
          <p:cNvSpPr/>
          <p:nvPr/>
        </p:nvSpPr>
        <p:spPr bwMode="auto">
          <a:xfrm>
            <a:off x="7647597" y="4880862"/>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B</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p>
        </p:txBody>
      </p:sp>
      <p:sp>
        <p:nvSpPr>
          <p:cNvPr id="69" name="正方形/長方形 68"/>
          <p:cNvSpPr/>
          <p:nvPr/>
        </p:nvSpPr>
        <p:spPr bwMode="auto">
          <a:xfrm>
            <a:off x="7647597" y="5248108"/>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C</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sp>
        <p:nvSpPr>
          <p:cNvPr id="70" name="正方形/長方形 69"/>
          <p:cNvSpPr/>
          <p:nvPr/>
        </p:nvSpPr>
        <p:spPr bwMode="auto">
          <a:xfrm>
            <a:off x="7647597" y="5615354"/>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D</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sp>
        <p:nvSpPr>
          <p:cNvPr id="71" name="正方形/長方形 70"/>
          <p:cNvSpPr/>
          <p:nvPr/>
        </p:nvSpPr>
        <p:spPr bwMode="auto">
          <a:xfrm>
            <a:off x="7647597" y="5982600"/>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E</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sp>
        <p:nvSpPr>
          <p:cNvPr id="72" name="正方形/長方形 71"/>
          <p:cNvSpPr/>
          <p:nvPr/>
        </p:nvSpPr>
        <p:spPr bwMode="auto">
          <a:xfrm>
            <a:off x="7647597" y="6349848"/>
            <a:ext cx="1080000" cy="252000"/>
          </a:xfrm>
          <a:prstGeom prst="rect">
            <a:avLst/>
          </a:prstGeom>
          <a:solidFill>
            <a:srgbClr val="96E692"/>
          </a:solidFill>
          <a:ln w="1905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F</a:t>
            </a:r>
            <a:r>
              <a:rPr kumimoji="0" lang="ja-JP" altLang="en-US" sz="1200" b="0" i="0" u="none" strike="noStrike" kern="0" cap="none" spc="0" normalizeH="0" baseline="0" noProof="0" dirty="0" smtClean="0">
                <a:ln>
                  <a:noFill/>
                </a:ln>
                <a:solidFill>
                  <a:srgbClr val="000000"/>
                </a:solidFill>
                <a:effectLst/>
                <a:uLnTx/>
                <a:uFillTx/>
                <a:latin typeface="Arial" charset="0"/>
                <a:ea typeface="ＭＳ Ｐゴシック" charset="-128"/>
                <a:cs typeface="Arial"/>
              </a:rPr>
              <a:t>市町村</a:t>
            </a:r>
            <a:endParaRPr kumimoji="0" lang="ja-JP" altLang="en-US" sz="1200" b="0" i="0" u="none" strike="noStrike" kern="0" cap="none" spc="0" normalizeH="0" baseline="0" noProof="0" dirty="0">
              <a:ln>
                <a:noFill/>
              </a:ln>
              <a:solidFill>
                <a:srgbClr val="000000"/>
              </a:solidFill>
              <a:effectLst/>
              <a:uLnTx/>
              <a:uFillTx/>
              <a:latin typeface="Arial" charset="0"/>
              <a:ea typeface="ＭＳ Ｐゴシック" charset="-128"/>
              <a:cs typeface="Arial"/>
            </a:endParaRPr>
          </a:p>
        </p:txBody>
      </p:sp>
      <p:cxnSp>
        <p:nvCxnSpPr>
          <p:cNvPr id="73" name="直線矢印コネクタ 72"/>
          <p:cNvCxnSpPr>
            <a:stCxn id="65" idx="3"/>
            <a:endCxn id="67" idx="1"/>
          </p:cNvCxnSpPr>
          <p:nvPr/>
        </p:nvCxnSpPr>
        <p:spPr bwMode="auto">
          <a:xfrm flipV="1">
            <a:off x="6123688" y="4639616"/>
            <a:ext cx="1523909" cy="180012"/>
          </a:xfrm>
          <a:prstGeom prst="straightConnector1">
            <a:avLst/>
          </a:prstGeom>
          <a:solidFill>
            <a:sysClr val="window" lastClr="FFFFFF"/>
          </a:solidFill>
          <a:ln w="12700" cap="flat" cmpd="sng" algn="ctr">
            <a:solidFill>
              <a:sysClr val="windowText" lastClr="000000"/>
            </a:solidFill>
            <a:prstDash val="solid"/>
            <a:round/>
            <a:headEnd type="none" w="med" len="med"/>
            <a:tailEnd type="arrow"/>
          </a:ln>
          <a:effectLst/>
        </p:spPr>
      </p:cxnSp>
      <p:cxnSp>
        <p:nvCxnSpPr>
          <p:cNvPr id="74" name="直線矢印コネクタ 73"/>
          <p:cNvCxnSpPr>
            <a:stCxn id="66" idx="3"/>
            <a:endCxn id="67" idx="1"/>
          </p:cNvCxnSpPr>
          <p:nvPr/>
        </p:nvCxnSpPr>
        <p:spPr bwMode="auto">
          <a:xfrm flipV="1">
            <a:off x="6123688" y="4639616"/>
            <a:ext cx="1523909" cy="1536615"/>
          </a:xfrm>
          <a:prstGeom prst="straightConnector1">
            <a:avLst/>
          </a:prstGeom>
          <a:solidFill>
            <a:sysClr val="window" lastClr="FFFFFF"/>
          </a:solidFill>
          <a:ln w="12700" cap="flat" cmpd="sng" algn="ctr">
            <a:solidFill>
              <a:sysClr val="windowText" lastClr="000000"/>
            </a:solidFill>
            <a:prstDash val="solid"/>
            <a:round/>
            <a:headEnd type="none" w="med" len="med"/>
            <a:tailEnd type="arrow"/>
          </a:ln>
          <a:effectLst/>
        </p:spPr>
      </p:cxnSp>
      <p:cxnSp>
        <p:nvCxnSpPr>
          <p:cNvPr id="75" name="直線矢印コネクタ 74"/>
          <p:cNvCxnSpPr/>
          <p:nvPr/>
        </p:nvCxnSpPr>
        <p:spPr bwMode="auto">
          <a:xfrm>
            <a:off x="6123688" y="6233381"/>
            <a:ext cx="1528523" cy="85421"/>
          </a:xfrm>
          <a:prstGeom prst="straightConnector1">
            <a:avLst/>
          </a:prstGeom>
          <a:solidFill>
            <a:sysClr val="window" lastClr="FFFFFF"/>
          </a:solidFill>
          <a:ln w="38100" cap="flat" cmpd="sng" algn="ctr">
            <a:solidFill>
              <a:srgbClr val="FF0000"/>
            </a:solidFill>
            <a:prstDash val="solid"/>
            <a:round/>
            <a:headEnd type="none" w="med" len="med"/>
            <a:tailEnd type="arrow"/>
          </a:ln>
          <a:effectLst/>
        </p:spPr>
      </p:cxnSp>
      <p:cxnSp>
        <p:nvCxnSpPr>
          <p:cNvPr id="76" name="直線矢印コネクタ 75"/>
          <p:cNvCxnSpPr>
            <a:endCxn id="69" idx="1"/>
          </p:cNvCxnSpPr>
          <p:nvPr/>
        </p:nvCxnSpPr>
        <p:spPr bwMode="auto">
          <a:xfrm flipV="1">
            <a:off x="6123688" y="5374108"/>
            <a:ext cx="1523909" cy="840223"/>
          </a:xfrm>
          <a:prstGeom prst="straightConnector1">
            <a:avLst/>
          </a:prstGeom>
          <a:solidFill>
            <a:sysClr val="window" lastClr="FFFFFF"/>
          </a:solidFill>
          <a:ln w="38100" cap="flat" cmpd="sng" algn="ctr">
            <a:solidFill>
              <a:srgbClr val="FF0000"/>
            </a:solidFill>
            <a:prstDash val="solid"/>
            <a:round/>
            <a:headEnd type="none" w="med" len="med"/>
            <a:tailEnd type="arrow"/>
          </a:ln>
          <a:effectLst/>
        </p:spPr>
      </p:cxnSp>
      <p:cxnSp>
        <p:nvCxnSpPr>
          <p:cNvPr id="77" name="直線矢印コネクタ 76"/>
          <p:cNvCxnSpPr/>
          <p:nvPr/>
        </p:nvCxnSpPr>
        <p:spPr bwMode="auto">
          <a:xfrm>
            <a:off x="5577589" y="5054845"/>
            <a:ext cx="0" cy="936000"/>
          </a:xfrm>
          <a:prstGeom prst="straightConnector1">
            <a:avLst/>
          </a:prstGeom>
          <a:solidFill>
            <a:sysClr val="window" lastClr="FFFFFF"/>
          </a:solidFill>
          <a:ln w="38100" cap="flat" cmpd="sng" algn="ctr">
            <a:solidFill>
              <a:srgbClr val="FF0000"/>
            </a:solidFill>
            <a:prstDash val="solid"/>
            <a:round/>
            <a:headEnd type="none" w="med" len="med"/>
            <a:tailEnd type="arrow"/>
          </a:ln>
          <a:effectLst/>
        </p:spPr>
      </p:cxnSp>
      <p:sp>
        <p:nvSpPr>
          <p:cNvPr id="78" name="テキスト ボックス 77"/>
          <p:cNvSpPr txBox="1"/>
          <p:nvPr/>
        </p:nvSpPr>
        <p:spPr>
          <a:xfrm>
            <a:off x="1875336" y="4560853"/>
            <a:ext cx="720080" cy="461665"/>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rPr>
              <a:t>審査会</a:t>
            </a:r>
            <a:endParaRPr kumimoji="1" lang="en-US" altLang="ja-JP"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rPr>
              <a:t>訪問</a:t>
            </a:r>
            <a:endParaRPr kumimoji="1" lang="ja-JP" altLang="en-US" sz="1200" b="0" i="0" u="none" strike="noStrike" kern="0" cap="none" spc="0" normalizeH="0" baseline="0" noProof="0" dirty="0">
              <a:ln>
                <a:noFill/>
              </a:ln>
              <a:solidFill>
                <a:srgbClr val="000000"/>
              </a:solidFill>
              <a:effectLst/>
              <a:uLnTx/>
              <a:uFillTx/>
            </a:endParaRPr>
          </a:p>
        </p:txBody>
      </p:sp>
      <p:sp>
        <p:nvSpPr>
          <p:cNvPr id="79" name="テキスト ボックス 78"/>
          <p:cNvSpPr txBox="1"/>
          <p:nvPr/>
        </p:nvSpPr>
        <p:spPr>
          <a:xfrm>
            <a:off x="6697776" y="4706426"/>
            <a:ext cx="720080" cy="461665"/>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rPr>
              <a:t>審査会</a:t>
            </a:r>
            <a:endParaRPr kumimoji="1" lang="en-US" altLang="ja-JP"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rPr>
              <a:t>訪問</a:t>
            </a:r>
            <a:endParaRPr kumimoji="1" lang="ja-JP" altLang="en-US" sz="1200" b="0" i="0" u="none" strike="noStrike" kern="0" cap="none" spc="0" normalizeH="0" baseline="0" noProof="0" dirty="0">
              <a:ln>
                <a:noFill/>
              </a:ln>
              <a:solidFill>
                <a:srgbClr val="000000"/>
              </a:solidFill>
              <a:effectLst/>
              <a:uLnTx/>
              <a:uFillTx/>
            </a:endParaRPr>
          </a:p>
        </p:txBody>
      </p:sp>
      <p:sp>
        <p:nvSpPr>
          <p:cNvPr id="80" name="テキスト ボックス 79"/>
          <p:cNvSpPr txBox="1"/>
          <p:nvPr/>
        </p:nvSpPr>
        <p:spPr>
          <a:xfrm>
            <a:off x="4920344" y="5257037"/>
            <a:ext cx="1407886" cy="577081"/>
          </a:xfrm>
          <a:prstGeom prst="rect">
            <a:avLst/>
          </a:prstGeom>
          <a:solidFill>
            <a:srgbClr val="FFCCFF"/>
          </a:solidFill>
          <a:ln>
            <a:solidFill>
              <a:srgbClr val="975C1E"/>
            </a:solidFill>
          </a:ln>
        </p:spPr>
        <p:txBody>
          <a:bodyPr wrap="square" rtlCol="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050" b="0" i="0" u="none" strike="noStrike" kern="0" cap="none" spc="0" normalizeH="0" baseline="0" noProof="0" dirty="0" smtClean="0">
                <a:ln>
                  <a:noFill/>
                </a:ln>
                <a:solidFill>
                  <a:srgbClr val="000000"/>
                </a:solidFill>
                <a:effectLst/>
                <a:uLnTx/>
                <a:uFillTx/>
              </a:rPr>
              <a:t>① 情報提供（どこの何をどうすれば良いか？）</a:t>
            </a:r>
            <a:endParaRPr kumimoji="1" lang="ja-JP" altLang="en-US" sz="1050" b="0" i="0" u="none" strike="noStrike" kern="0" cap="none" spc="0" normalizeH="0" baseline="0" noProof="0" dirty="0">
              <a:ln>
                <a:noFill/>
              </a:ln>
              <a:solidFill>
                <a:srgbClr val="000000"/>
              </a:solidFill>
              <a:effectLst/>
              <a:uLnTx/>
              <a:uFillTx/>
            </a:endParaRPr>
          </a:p>
        </p:txBody>
      </p:sp>
      <p:cxnSp>
        <p:nvCxnSpPr>
          <p:cNvPr id="81" name="直線矢印コネクタ 80"/>
          <p:cNvCxnSpPr>
            <a:stCxn id="54" idx="3"/>
            <a:endCxn id="56" idx="1"/>
          </p:cNvCxnSpPr>
          <p:nvPr/>
        </p:nvCxnSpPr>
        <p:spPr bwMode="auto">
          <a:xfrm flipV="1">
            <a:off x="1443168" y="5042866"/>
            <a:ext cx="1523909" cy="1178866"/>
          </a:xfrm>
          <a:prstGeom prst="straightConnector1">
            <a:avLst/>
          </a:prstGeom>
          <a:solidFill>
            <a:sysClr val="window" lastClr="FFFFFF"/>
          </a:solidFill>
          <a:ln w="12700" cap="flat" cmpd="sng" algn="ctr">
            <a:solidFill>
              <a:sysClr val="windowText" lastClr="000000"/>
            </a:solidFill>
            <a:prstDash val="dash"/>
            <a:round/>
            <a:headEnd type="none" w="med" len="med"/>
            <a:tailEnd type="arrow"/>
          </a:ln>
          <a:effectLst/>
        </p:spPr>
      </p:cxnSp>
      <p:cxnSp>
        <p:nvCxnSpPr>
          <p:cNvPr id="82" name="直線矢印コネクタ 81"/>
          <p:cNvCxnSpPr>
            <a:stCxn id="54" idx="3"/>
            <a:endCxn id="57" idx="1"/>
          </p:cNvCxnSpPr>
          <p:nvPr/>
        </p:nvCxnSpPr>
        <p:spPr bwMode="auto">
          <a:xfrm flipV="1">
            <a:off x="1443168" y="5410112"/>
            <a:ext cx="1523909" cy="811620"/>
          </a:xfrm>
          <a:prstGeom prst="straightConnector1">
            <a:avLst/>
          </a:prstGeom>
          <a:solidFill>
            <a:sysClr val="window" lastClr="FFFFFF"/>
          </a:solidFill>
          <a:ln w="12700" cap="flat" cmpd="sng" algn="ctr">
            <a:solidFill>
              <a:sysClr val="windowText" lastClr="000000"/>
            </a:solidFill>
            <a:prstDash val="dash"/>
            <a:round/>
            <a:headEnd type="none" w="med" len="med"/>
            <a:tailEnd type="arrow"/>
          </a:ln>
          <a:effectLst/>
        </p:spPr>
      </p:cxnSp>
      <p:cxnSp>
        <p:nvCxnSpPr>
          <p:cNvPr id="83" name="直線矢印コネクタ 82"/>
          <p:cNvCxnSpPr>
            <a:stCxn id="54" idx="3"/>
            <a:endCxn id="59" idx="1"/>
          </p:cNvCxnSpPr>
          <p:nvPr/>
        </p:nvCxnSpPr>
        <p:spPr bwMode="auto">
          <a:xfrm flipV="1">
            <a:off x="1443168" y="6144604"/>
            <a:ext cx="1523909" cy="77128"/>
          </a:xfrm>
          <a:prstGeom prst="straightConnector1">
            <a:avLst/>
          </a:prstGeom>
          <a:solidFill>
            <a:sysClr val="window" lastClr="FFFFFF"/>
          </a:solidFill>
          <a:ln w="12700" cap="flat" cmpd="sng" algn="ctr">
            <a:solidFill>
              <a:sysClr val="windowText" lastClr="000000"/>
            </a:solidFill>
            <a:prstDash val="dash"/>
            <a:round/>
            <a:headEnd type="none" w="med" len="med"/>
            <a:tailEnd type="arrow"/>
          </a:ln>
          <a:effectLst/>
        </p:spPr>
      </p:cxnSp>
      <p:sp>
        <p:nvSpPr>
          <p:cNvPr id="84" name="テキスト ボックス 83"/>
          <p:cNvSpPr txBox="1"/>
          <p:nvPr/>
        </p:nvSpPr>
        <p:spPr>
          <a:xfrm>
            <a:off x="1845184" y="5692223"/>
            <a:ext cx="828092" cy="769441"/>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100" b="0" i="0" u="none" strike="noStrike" kern="0" cap="none" spc="0" normalizeH="0" baseline="0" noProof="0" dirty="0" smtClean="0">
                <a:ln>
                  <a:noFill/>
                </a:ln>
                <a:solidFill>
                  <a:srgbClr val="000000"/>
                </a:solidFill>
                <a:effectLst/>
                <a:uLnTx/>
                <a:uFillTx/>
              </a:rPr>
              <a:t>どこの何をどう改善すれば良い？</a:t>
            </a:r>
            <a:endParaRPr kumimoji="1" lang="en-US" altLang="ja-JP" sz="1100" b="0" i="0" u="none" strike="noStrike" kern="0" cap="none" spc="0" normalizeH="0" baseline="0" noProof="0" dirty="0" smtClean="0">
              <a:ln>
                <a:noFill/>
              </a:ln>
              <a:solidFill>
                <a:srgbClr val="000000"/>
              </a:solidFill>
              <a:effectLst/>
              <a:uLnTx/>
              <a:uFillTx/>
            </a:endParaRPr>
          </a:p>
        </p:txBody>
      </p:sp>
      <p:sp>
        <p:nvSpPr>
          <p:cNvPr id="85" name="テキスト ボックス 84"/>
          <p:cNvSpPr txBox="1"/>
          <p:nvPr/>
        </p:nvSpPr>
        <p:spPr>
          <a:xfrm>
            <a:off x="6444343" y="5842527"/>
            <a:ext cx="1033900" cy="738664"/>
          </a:xfrm>
          <a:prstGeom prst="rect">
            <a:avLst/>
          </a:prstGeom>
          <a:solidFill>
            <a:srgbClr val="FFCCFF"/>
          </a:solidFill>
          <a:ln>
            <a:solidFill>
              <a:srgbClr val="975C1E"/>
            </a:solidFill>
          </a:ln>
        </p:spPr>
        <p:txBody>
          <a:bodyPr wrap="square" rtlCol="0">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050" b="0" i="0" u="none" strike="noStrike" kern="0" cap="none" spc="0" normalizeH="0" baseline="0" noProof="0" dirty="0" smtClean="0">
                <a:ln>
                  <a:noFill/>
                </a:ln>
                <a:solidFill>
                  <a:srgbClr val="000000"/>
                </a:solidFill>
                <a:effectLst/>
                <a:uLnTx/>
                <a:uFillTx/>
              </a:rPr>
              <a:t>② 優先順位をつけて、独自の助言・支援を実施</a:t>
            </a:r>
            <a:endParaRPr kumimoji="1" lang="ja-JP" altLang="en-US" sz="1050" b="0" i="0" u="none" strike="noStrike" kern="0" cap="none" spc="0" normalizeH="0" baseline="0" noProof="0" dirty="0">
              <a:ln>
                <a:noFill/>
              </a:ln>
              <a:solidFill>
                <a:srgbClr val="000000"/>
              </a:solidFill>
              <a:effectLst/>
              <a:uLnTx/>
              <a:uFillTx/>
            </a:endParaRPr>
          </a:p>
        </p:txBody>
      </p:sp>
      <p:sp>
        <p:nvSpPr>
          <p:cNvPr id="86" name="正方形/長方形 85"/>
          <p:cNvSpPr/>
          <p:nvPr/>
        </p:nvSpPr>
        <p:spPr>
          <a:xfrm>
            <a:off x="0" y="1298038"/>
            <a:ext cx="9144000" cy="1493935"/>
          </a:xfrm>
          <a:prstGeom prst="rect">
            <a:avLst/>
          </a:prstGeom>
        </p:spPr>
        <p:txBody>
          <a:bodyPr wrap="square">
            <a:spAutoFit/>
          </a:bodyPr>
          <a:lstStyle/>
          <a:p>
            <a:pPr marL="177800" indent="-177800">
              <a:lnSpc>
                <a:spcPct val="110000"/>
              </a:lnSpc>
            </a:pPr>
            <a:r>
              <a:rPr lang="ja-JP" altLang="en-US" sz="1400" dirty="0" smtClean="0">
                <a:solidFill>
                  <a:srgbClr val="000000"/>
                </a:solidFill>
              </a:rPr>
              <a:t>■ </a:t>
            </a:r>
            <a:r>
              <a:rPr lang="ja-JP" altLang="en-US" sz="1400" dirty="0" smtClean="0">
                <a:solidFill>
                  <a:srgbClr val="000000"/>
                </a:solidFill>
                <a:ea typeface="HG丸ｺﾞｼｯｸM-PRO" pitchFamily="50" charset="-128"/>
              </a:rPr>
              <a:t>技術的助言事業の効果を、「事業の中で直接訪問できない自治体」にも拡大していくことを目的として、業務分析データで作成する「訪問すべき市町村の優先度」の分析結果を審査会訪問時に持参し、必要に応じて都道府県担当者との情報・意見交換を行う。</a:t>
            </a:r>
            <a:endParaRPr lang="en-US" altLang="ja-JP" sz="1400" dirty="0" smtClean="0">
              <a:solidFill>
                <a:srgbClr val="000000"/>
              </a:solidFill>
              <a:ea typeface="HG丸ｺﾞｼｯｸM-PRO" pitchFamily="50" charset="-128"/>
            </a:endParaRPr>
          </a:p>
          <a:p>
            <a:pPr marL="177800" indent="-177800">
              <a:lnSpc>
                <a:spcPct val="110000"/>
              </a:lnSpc>
            </a:pPr>
            <a:r>
              <a:rPr lang="ja-JP" altLang="en-US" sz="1400" dirty="0" smtClean="0">
                <a:solidFill>
                  <a:srgbClr val="000000"/>
                </a:solidFill>
                <a:ea typeface="HG丸ｺﾞｼｯｸM-PRO" pitchFamily="50" charset="-128"/>
              </a:rPr>
              <a:t>■ 協議の中では、</a:t>
            </a:r>
            <a:r>
              <a:rPr lang="ja-JP" altLang="en-US" sz="1400" dirty="0" smtClean="0">
                <a:solidFill>
                  <a:srgbClr val="FF0000"/>
                </a:solidFill>
                <a:ea typeface="HG丸ｺﾞｼｯｸM-PRO" pitchFamily="50" charset="-128"/>
              </a:rPr>
              <a:t>「はずれ値」を示す市町村の有無、考えられる原因（何故、特異な傾向となるか）、具体的な改善の方法等について助言</a:t>
            </a:r>
            <a:r>
              <a:rPr lang="ja-JP" altLang="en-US" sz="1400" dirty="0" smtClean="0">
                <a:solidFill>
                  <a:srgbClr val="000000"/>
                </a:solidFill>
                <a:ea typeface="HG丸ｺﾞｼｯｸM-PRO" pitchFamily="50" charset="-128"/>
              </a:rPr>
              <a:t>を行う。これにより、各都道府県の担当者による地域内の市町村を対象とした、独自の助言・支援等の取り組みの推進を図る。</a:t>
            </a:r>
            <a:endParaRPr lang="en-US" altLang="ja-JP" sz="1400" dirty="0" smtClean="0">
              <a:solidFill>
                <a:srgbClr val="000000"/>
              </a:solidFill>
              <a:ea typeface="HG丸ｺﾞｼｯｸM-PRO" pitchFamily="50"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技術的助言事業の効果</a:t>
            </a:r>
          </a:p>
        </p:txBody>
      </p:sp>
      <p:grpSp>
        <p:nvGrpSpPr>
          <p:cNvPr id="131" name="グループ化 95"/>
          <p:cNvGrpSpPr/>
          <p:nvPr/>
        </p:nvGrpSpPr>
        <p:grpSpPr>
          <a:xfrm>
            <a:off x="420916" y="3359770"/>
            <a:ext cx="2675863" cy="2562059"/>
            <a:chOff x="3053534" y="4828"/>
            <a:chExt cx="2509767" cy="1341874"/>
          </a:xfrm>
          <a:solidFill>
            <a:srgbClr val="E3560E">
              <a:lumMod val="20000"/>
              <a:lumOff val="80000"/>
            </a:srgbClr>
          </a:solidFill>
          <a:scene3d>
            <a:camera prst="orthographicFront"/>
            <a:lightRig rig="flat" dir="t"/>
          </a:scene3d>
        </p:grpSpPr>
        <p:sp>
          <p:nvSpPr>
            <p:cNvPr id="132" name="正方形/長方形 131"/>
            <p:cNvSpPr/>
            <p:nvPr/>
          </p:nvSpPr>
          <p:spPr>
            <a:xfrm>
              <a:off x="3053534" y="4828"/>
              <a:ext cx="2509767" cy="1341874"/>
            </a:xfrm>
            <a:prstGeom prst="rect">
              <a:avLst/>
            </a:prstGeom>
            <a:grpFill/>
            <a:ln>
              <a:noFill/>
            </a:ln>
            <a:effectLst>
              <a:outerShdw blurRad="40000" dist="23000" dir="5400000" rotWithShape="0">
                <a:srgbClr val="000000">
                  <a:alpha val="35000"/>
                </a:srgbClr>
              </a:outerShdw>
            </a:effectLst>
            <a:sp3d prstMaterial="plastic">
              <a:bevelT w="120900" h="88900"/>
              <a:bevelB w="88900" h="31750" prst="angle"/>
            </a:sp3d>
          </p:spPr>
        </p:sp>
        <p:sp>
          <p:nvSpPr>
            <p:cNvPr id="133" name="正方形/長方形 132"/>
            <p:cNvSpPr/>
            <p:nvPr/>
          </p:nvSpPr>
          <p:spPr>
            <a:xfrm>
              <a:off x="3053534" y="4828"/>
              <a:ext cx="2509767" cy="1341874"/>
            </a:xfrm>
            <a:prstGeom prst="rect">
              <a:avLst/>
            </a:prstGeom>
            <a:grpFill/>
            <a:ln>
              <a:noFill/>
            </a:ln>
            <a:effectLst/>
            <a:sp3d/>
          </p:spPr>
          <p:txBody>
            <a:bodyPr spcFirstLastPara="0" vert="horz" wrap="square" lIns="72000" tIns="108000" rIns="72000" bIns="72000" numCol="1" spcCol="1270" anchor="t"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1" lang="ja-JP" altLang="en-US"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◆都道府県◆</a:t>
              </a:r>
              <a:endParaRPr kumimoji="1" lang="en-US" altLang="ja-JP"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6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・審査会傍聴の機会の創出</a:t>
              </a:r>
              <a:endParaRPr kumimoji="1" lang="en-US" altLang="ja-JP" sz="16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6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・要介護認定適正化のノウハウの共有</a:t>
              </a:r>
              <a:endParaRPr kumimoji="1" lang="en-US" altLang="ja-JP" sz="16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6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・都道府県内のより多くの市町村の要介護認定業務に係る情報の収集機会</a:t>
              </a:r>
              <a:endParaRPr kumimoji="1" lang="en-US" altLang="ja-JP" sz="16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84138" marR="0" lvl="0" indent="-84138" algn="l" defTabSz="533400" eaLnBrk="1" fontAlgn="auto" latinLnBrk="0" hangingPunct="1">
                <a:lnSpc>
                  <a:spcPct val="90000"/>
                </a:lnSpc>
                <a:spcBef>
                  <a:spcPct val="0"/>
                </a:spcBef>
                <a:spcAft>
                  <a:spcPct val="35000"/>
                </a:spcAft>
                <a:buClrTx/>
                <a:buSzTx/>
                <a:buFontTx/>
                <a:buNone/>
                <a:tabLst/>
                <a:defRPr/>
              </a:pPr>
              <a:endParaRPr kumimoji="1" lang="en-US" altLang="ja-JP" sz="12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0" marR="0" lvl="0" indent="0" algn="l" defTabSz="533400" eaLnBrk="1" fontAlgn="auto" latinLnBrk="0" hangingPunct="1">
                <a:lnSpc>
                  <a:spcPct val="90000"/>
                </a:lnSpc>
                <a:spcBef>
                  <a:spcPct val="0"/>
                </a:spcBef>
                <a:spcAft>
                  <a:spcPct val="35000"/>
                </a:spcAft>
                <a:buClrTx/>
                <a:buSzTx/>
                <a:buFontTx/>
                <a:buNone/>
                <a:tabLst/>
                <a:defRPr/>
              </a:pPr>
              <a:endParaRPr kumimoji="1" lang="en-US" altLang="ja-JP" sz="11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p:txBody>
        </p:sp>
      </p:grpSp>
      <p:grpSp>
        <p:nvGrpSpPr>
          <p:cNvPr id="134" name="グループ化 98"/>
          <p:cNvGrpSpPr/>
          <p:nvPr/>
        </p:nvGrpSpPr>
        <p:grpSpPr>
          <a:xfrm>
            <a:off x="420916" y="6030137"/>
            <a:ext cx="2675863" cy="697229"/>
            <a:chOff x="3053534" y="1685699"/>
            <a:chExt cx="2509767" cy="537147"/>
          </a:xfrm>
          <a:solidFill>
            <a:srgbClr val="E3560E">
              <a:lumMod val="20000"/>
              <a:lumOff val="80000"/>
            </a:srgbClr>
          </a:solidFill>
          <a:scene3d>
            <a:camera prst="orthographicFront"/>
            <a:lightRig rig="flat" dir="t"/>
          </a:scene3d>
        </p:grpSpPr>
        <p:sp>
          <p:nvSpPr>
            <p:cNvPr id="135" name="正方形/長方形 134"/>
            <p:cNvSpPr/>
            <p:nvPr/>
          </p:nvSpPr>
          <p:spPr>
            <a:xfrm>
              <a:off x="3053534" y="1685699"/>
              <a:ext cx="2509767" cy="537147"/>
            </a:xfrm>
            <a:prstGeom prst="rect">
              <a:avLst/>
            </a:prstGeom>
            <a:grpFill/>
            <a:ln>
              <a:noFill/>
            </a:ln>
            <a:effectLst>
              <a:outerShdw blurRad="40000" dist="20000" dir="5400000" rotWithShape="0">
                <a:srgbClr val="000000">
                  <a:alpha val="38000"/>
                </a:srgbClr>
              </a:outerShdw>
            </a:effectLst>
            <a:sp3d prstMaterial="plastic">
              <a:bevelT w="120900" h="88900"/>
              <a:bevelB w="88900" h="31750" prst="angle"/>
            </a:sp3d>
          </p:spPr>
        </p:sp>
        <p:sp>
          <p:nvSpPr>
            <p:cNvPr id="136" name="正方形/長方形 135"/>
            <p:cNvSpPr/>
            <p:nvPr/>
          </p:nvSpPr>
          <p:spPr>
            <a:xfrm>
              <a:off x="3053534" y="1685699"/>
              <a:ext cx="2509767" cy="537147"/>
            </a:xfrm>
            <a:prstGeom prst="rect">
              <a:avLst/>
            </a:prstGeom>
            <a:grpFill/>
            <a:ln>
              <a:noFill/>
            </a:ln>
            <a:effectLst/>
            <a:sp3d/>
          </p:spPr>
          <p:txBody>
            <a:bodyPr spcFirstLastPara="0" vert="horz" wrap="square" lIns="6985" tIns="6985" rIns="6985" bIns="6985" numCol="1" spcCol="1270" anchor="ctr" anchorCtr="0">
              <a:noAutofit/>
            </a:bodyPr>
            <a:lstStyle/>
            <a:p>
              <a:pPr marL="0" marR="0" lvl="0" indent="0" algn="ctr" defTabSz="488950" eaLnBrk="1" fontAlgn="auto" latinLnBrk="0" hangingPunct="1">
                <a:lnSpc>
                  <a:spcPct val="90000"/>
                </a:lnSpc>
                <a:spcBef>
                  <a:spcPct val="0"/>
                </a:spcBef>
                <a:spcAft>
                  <a:spcPct val="35000"/>
                </a:spcAft>
                <a:buClrTx/>
                <a:buSzTx/>
                <a:buFontTx/>
                <a:buNone/>
                <a:tabLst/>
                <a:defRPr/>
              </a:pPr>
              <a:r>
                <a:rPr kumimoji="1" lang="ja-JP" altLang="en-US" sz="16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地域での適正化の取組みを推進するための機会とノウハウの獲得</a:t>
              </a:r>
              <a:endParaRPr kumimoji="1" lang="en-US" altLang="ja-JP" sz="16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p:txBody>
        </p:sp>
      </p:grpSp>
      <p:grpSp>
        <p:nvGrpSpPr>
          <p:cNvPr id="137" name="グループ化 101"/>
          <p:cNvGrpSpPr/>
          <p:nvPr/>
        </p:nvGrpSpPr>
        <p:grpSpPr>
          <a:xfrm>
            <a:off x="3252792" y="3359770"/>
            <a:ext cx="2675863" cy="2562059"/>
            <a:chOff x="5996194" y="4828"/>
            <a:chExt cx="2509767" cy="1341874"/>
          </a:xfrm>
          <a:scene3d>
            <a:camera prst="orthographicFront"/>
            <a:lightRig rig="flat" dir="t"/>
          </a:scene3d>
        </p:grpSpPr>
        <p:sp>
          <p:nvSpPr>
            <p:cNvPr id="138" name="正方形/長方形 137"/>
            <p:cNvSpPr/>
            <p:nvPr/>
          </p:nvSpPr>
          <p:spPr>
            <a:xfrm>
              <a:off x="5996194" y="4828"/>
              <a:ext cx="2509767" cy="1341874"/>
            </a:xfrm>
            <a:prstGeom prst="rect">
              <a:avLst/>
            </a:prstGeom>
            <a:solidFill>
              <a:srgbClr val="E3560E">
                <a:lumMod val="20000"/>
                <a:lumOff val="80000"/>
              </a:srgbClr>
            </a:solidFill>
            <a:ln>
              <a:noFill/>
            </a:ln>
            <a:effectLst>
              <a:outerShdw blurRad="40000" dist="23000" dir="5400000" rotWithShape="0">
                <a:srgbClr val="000000">
                  <a:alpha val="35000"/>
                </a:srgbClr>
              </a:outerShdw>
            </a:effectLst>
            <a:sp3d prstMaterial="plastic">
              <a:bevelT w="120900" h="88900"/>
              <a:bevelB w="88900" h="31750" prst="angle"/>
            </a:sp3d>
          </p:spPr>
        </p:sp>
        <p:sp>
          <p:nvSpPr>
            <p:cNvPr id="139" name="正方形/長方形 138"/>
            <p:cNvSpPr/>
            <p:nvPr/>
          </p:nvSpPr>
          <p:spPr>
            <a:xfrm>
              <a:off x="5996194" y="4828"/>
              <a:ext cx="2509767" cy="1341874"/>
            </a:xfrm>
            <a:prstGeom prst="rect">
              <a:avLst/>
            </a:prstGeom>
            <a:noFill/>
            <a:ln>
              <a:noFill/>
            </a:ln>
            <a:effectLst/>
            <a:sp3d/>
          </p:spPr>
          <p:txBody>
            <a:bodyPr spcFirstLastPara="0" vert="horz" wrap="square" lIns="72000" tIns="108000" rIns="72000" bIns="72000" numCol="1" spcCol="1270" anchor="t"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1" lang="ja-JP" altLang="en-US"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◆審査会</a:t>
              </a:r>
              <a:r>
                <a:rPr kumimoji="1" lang="en-US" altLang="ja-JP"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a:t>
              </a:r>
              <a:r>
                <a:rPr kumimoji="1" lang="ja-JP" altLang="en-US"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認定調査員</a:t>
              </a:r>
              <a:r>
                <a:rPr kumimoji="1" lang="en-US" altLang="ja-JP"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a:t>
              </a:r>
              <a:r>
                <a:rPr kumimoji="1" lang="ja-JP" altLang="en-US"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事務局◆</a:t>
              </a:r>
              <a:endParaRPr kumimoji="1" lang="en-US" altLang="ja-JP" sz="1400" b="1"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・調査選択・</a:t>
              </a:r>
              <a:r>
                <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特記事項の</a:t>
              </a:r>
              <a:r>
                <a:rPr lang="ja-JP" altLang="en-US" sz="1600" noProof="0" dirty="0" smtClean="0">
                  <a:solidFill>
                    <a:sysClr val="windowText" lastClr="000000"/>
                  </a:solidFill>
                  <a:latin typeface="HG丸ｺﾞｼｯｸM-PRO"/>
                  <a:ea typeface="HG丸ｺﾞｼｯｸM-PRO"/>
                  <a:cs typeface="Arial"/>
                </a:rPr>
                <a:t>第三者による課題抽出・</a:t>
              </a:r>
              <a:r>
                <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改善</a:t>
              </a: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への助言</a:t>
              </a:r>
              <a:endPar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a:t>
              </a:r>
              <a:r>
                <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審査</a:t>
              </a: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判定方法の確認</a:t>
              </a:r>
              <a:endPar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a:t>
              </a:r>
              <a:r>
                <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調査</a:t>
              </a: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の改善</a:t>
              </a:r>
              <a:r>
                <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方法</a:t>
              </a:r>
              <a:r>
                <a:rPr kumimoji="1" lang="en-US"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a:t>
              </a:r>
              <a:r>
                <a:rPr kumimoji="1" lang="ja-JP"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審査会委員への説明方法</a:t>
              </a: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に関する助言</a:t>
              </a:r>
              <a:endParaRPr kumimoji="1" lang="en-US"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・各種ツールの有効な使用方法の伝達</a:t>
              </a:r>
              <a:endParaRPr kumimoji="1" lang="en-US" altLang="ja-JP" sz="1600" b="0"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p:txBody>
        </p:sp>
      </p:grpSp>
      <p:grpSp>
        <p:nvGrpSpPr>
          <p:cNvPr id="140" name="グループ化 104"/>
          <p:cNvGrpSpPr/>
          <p:nvPr/>
        </p:nvGrpSpPr>
        <p:grpSpPr>
          <a:xfrm>
            <a:off x="6039437" y="3359770"/>
            <a:ext cx="2675863" cy="2562059"/>
            <a:chOff x="5996194" y="4828"/>
            <a:chExt cx="2509767" cy="1341874"/>
          </a:xfrm>
          <a:solidFill>
            <a:srgbClr val="E3560E">
              <a:lumMod val="20000"/>
              <a:lumOff val="80000"/>
            </a:srgbClr>
          </a:solidFill>
          <a:scene3d>
            <a:camera prst="orthographicFront"/>
            <a:lightRig rig="flat" dir="t"/>
          </a:scene3d>
        </p:grpSpPr>
        <p:sp>
          <p:nvSpPr>
            <p:cNvPr id="141" name="正方形/長方形 140"/>
            <p:cNvSpPr/>
            <p:nvPr/>
          </p:nvSpPr>
          <p:spPr>
            <a:xfrm>
              <a:off x="5996194" y="4828"/>
              <a:ext cx="2509767" cy="1341874"/>
            </a:xfrm>
            <a:prstGeom prst="rect">
              <a:avLst/>
            </a:prstGeom>
            <a:grpFill/>
            <a:ln>
              <a:noFill/>
            </a:ln>
            <a:effectLst>
              <a:outerShdw blurRad="40000" dist="23000" dir="5400000" rotWithShape="0">
                <a:srgbClr val="000000">
                  <a:alpha val="35000"/>
                </a:srgbClr>
              </a:outerShdw>
            </a:effectLst>
            <a:sp3d prstMaterial="plastic">
              <a:bevelT w="120900" h="88900"/>
              <a:bevelB w="88900" h="31750" prst="angle"/>
            </a:sp3d>
          </p:spPr>
        </p:sp>
        <p:sp>
          <p:nvSpPr>
            <p:cNvPr id="142" name="正方形/長方形 141"/>
            <p:cNvSpPr/>
            <p:nvPr/>
          </p:nvSpPr>
          <p:spPr>
            <a:xfrm>
              <a:off x="5996194" y="4828"/>
              <a:ext cx="2509767" cy="1341874"/>
            </a:xfrm>
            <a:prstGeom prst="rect">
              <a:avLst/>
            </a:prstGeom>
            <a:grpFill/>
            <a:ln>
              <a:noFill/>
            </a:ln>
            <a:effectLst/>
            <a:sp3d/>
          </p:spPr>
          <p:txBody>
            <a:bodyPr spcFirstLastPara="0" vert="horz" wrap="square" lIns="72000" tIns="108000" rIns="72000" bIns="72000" numCol="1" spcCol="1270" anchor="t"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kumimoji="1" lang="ja-JP" altLang="en-US"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a:t>
              </a:r>
              <a:r>
                <a:rPr lang="ja-JP" altLang="en-US" sz="1400" b="1" dirty="0" smtClean="0">
                  <a:solidFill>
                    <a:sysClr val="windowText" lastClr="000000"/>
                  </a:solidFill>
                  <a:latin typeface="HG丸ｺﾞｼｯｸM-PRO"/>
                  <a:ea typeface="HG丸ｺﾞｼｯｸM-PRO"/>
                  <a:cs typeface="Arial"/>
                </a:rPr>
                <a:t>傍聴</a:t>
              </a:r>
              <a:r>
                <a:rPr kumimoji="0" lang="ja-JP" altLang="en-US" sz="1400" b="1"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する他市町村への</a:t>
              </a:r>
              <a:r>
                <a:rPr kumimoji="1" lang="ja-JP" altLang="en-US"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効果◆</a:t>
              </a:r>
              <a:endParaRPr kumimoji="1" lang="en-US" altLang="ja-JP" sz="14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・他市町村</a:t>
              </a:r>
              <a:r>
                <a:rPr kumimoji="1" lang="ja-JP" altLang="en-US" sz="1400" b="0" i="0" u="none" strike="noStrike" kern="0" cap="none" spc="0" normalizeH="0" baseline="0" noProof="0" dirty="0">
                  <a:ln>
                    <a:noFill/>
                  </a:ln>
                  <a:solidFill>
                    <a:sysClr val="windowText" lastClr="000000"/>
                  </a:solidFill>
                  <a:effectLst/>
                  <a:uLnTx/>
                  <a:uFillTx/>
                  <a:latin typeface="HG丸ｺﾞｼｯｸM-PRO"/>
                  <a:ea typeface="HG丸ｺﾞｼｯｸM-PRO"/>
                  <a:cs typeface="Arial"/>
                </a:rPr>
                <a:t>で</a:t>
              </a: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の取り組み状況の把握</a:t>
              </a:r>
              <a:endParaRPr kumimoji="1" lang="ja-JP" altLang="ja-JP"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・他市町村</a:t>
              </a:r>
              <a:r>
                <a:rPr kumimoji="1" lang="ja-JP" altLang="en-US" sz="1400" b="0" i="0" u="none" strike="noStrike" kern="0" cap="none" spc="0" normalizeH="0" baseline="0" noProof="0" dirty="0">
                  <a:ln>
                    <a:noFill/>
                  </a:ln>
                  <a:solidFill>
                    <a:sysClr val="windowText" lastClr="000000"/>
                  </a:solidFill>
                  <a:effectLst/>
                  <a:uLnTx/>
                  <a:uFillTx/>
                  <a:latin typeface="HG丸ｺﾞｼｯｸM-PRO"/>
                  <a:ea typeface="HG丸ｺﾞｼｯｸM-PRO"/>
                  <a:cs typeface="Arial"/>
                </a:rPr>
                <a:t>から</a:t>
              </a: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のノウハウの吸収</a:t>
              </a:r>
              <a:endParaRPr kumimoji="1" lang="ja-JP" altLang="ja-JP"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・自身の自治体における認定適正化専門員からの助言の活用</a:t>
              </a:r>
              <a:endParaRPr kumimoji="1" lang="en-US" altLang="ja-JP"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・各種ツールの有効な使用方法の伝達</a:t>
              </a:r>
              <a:endParaRPr kumimoji="1" lang="en-US" altLang="ja-JP"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endParaRPr>
            </a:p>
            <a:p>
              <a:pPr marL="174625" marR="0" lvl="0" indent="-174625" algn="l" defTabSz="533400" eaLnBrk="1" fontAlgn="auto" latinLnBrk="0" hangingPunct="1">
                <a:lnSpc>
                  <a:spcPct val="90000"/>
                </a:lnSpc>
                <a:spcBef>
                  <a:spcPct val="0"/>
                </a:spcBef>
                <a:spcAft>
                  <a:spcPct val="35000"/>
                </a:spcAft>
                <a:buClrTx/>
                <a:buSzTx/>
                <a:buFontTx/>
                <a:buNone/>
                <a:tabLst/>
                <a:defRPr/>
              </a:pPr>
              <a:r>
                <a:rPr kumimoji="1" lang="ja-JP" altLang="en-US" sz="1400" b="0" i="0" u="none" strike="noStrike" kern="0" cap="none" spc="0" normalizeH="0" baseline="0" noProof="0" dirty="0" smtClean="0">
                  <a:ln>
                    <a:noFill/>
                  </a:ln>
                  <a:solidFill>
                    <a:sysClr val="windowText" lastClr="000000"/>
                  </a:solidFill>
                  <a:effectLst/>
                  <a:uLnTx/>
                  <a:uFillTx/>
                  <a:latin typeface="HG丸ｺﾞｼｯｸM-PRO"/>
                  <a:ea typeface="HG丸ｺﾞｼｯｸM-PRO"/>
                  <a:cs typeface="Arial"/>
                </a:rPr>
                <a:t>・適正化に取組み始める機会の創出</a:t>
              </a:r>
              <a:endParaRPr kumimoji="1" lang="ja-JP" altLang="en-US" sz="1400" b="0" i="0" u="none" strike="noStrike" kern="0" cap="none" spc="0" normalizeH="0" baseline="0" noProof="0" dirty="0">
                <a:ln>
                  <a:noFill/>
                </a:ln>
                <a:solidFill>
                  <a:sysClr val="windowText" lastClr="000000"/>
                </a:solidFill>
                <a:effectLst/>
                <a:uLnTx/>
                <a:uFillTx/>
                <a:latin typeface="HG丸ｺﾞｼｯｸM-PRO"/>
                <a:ea typeface="HG丸ｺﾞｼｯｸM-PRO"/>
                <a:cs typeface="Arial"/>
              </a:endParaRPr>
            </a:p>
          </p:txBody>
        </p:sp>
      </p:grpSp>
      <p:grpSp>
        <p:nvGrpSpPr>
          <p:cNvPr id="143" name="グループ化 107"/>
          <p:cNvGrpSpPr/>
          <p:nvPr/>
        </p:nvGrpSpPr>
        <p:grpSpPr>
          <a:xfrm>
            <a:off x="3239919" y="6030137"/>
            <a:ext cx="5497683" cy="697229"/>
            <a:chOff x="5996194" y="1685699"/>
            <a:chExt cx="2509767" cy="537147"/>
          </a:xfrm>
          <a:solidFill>
            <a:srgbClr val="E3560E">
              <a:lumMod val="20000"/>
              <a:lumOff val="80000"/>
            </a:srgbClr>
          </a:solidFill>
          <a:scene3d>
            <a:camera prst="orthographicFront"/>
            <a:lightRig rig="flat" dir="t"/>
          </a:scene3d>
        </p:grpSpPr>
        <p:sp>
          <p:nvSpPr>
            <p:cNvPr id="144" name="正方形/長方形 143"/>
            <p:cNvSpPr/>
            <p:nvPr/>
          </p:nvSpPr>
          <p:spPr>
            <a:xfrm>
              <a:off x="5996194" y="1685699"/>
              <a:ext cx="2509767" cy="537147"/>
            </a:xfrm>
            <a:prstGeom prst="rect">
              <a:avLst/>
            </a:prstGeom>
            <a:grpFill/>
            <a:ln>
              <a:noFill/>
            </a:ln>
            <a:effectLst>
              <a:outerShdw blurRad="40000" dist="20000" dir="5400000" rotWithShape="0">
                <a:srgbClr val="000000">
                  <a:alpha val="38000"/>
                </a:srgbClr>
              </a:outerShdw>
            </a:effectLst>
            <a:sp3d prstMaterial="plastic">
              <a:bevelT w="120900" h="88900"/>
              <a:bevelB w="88900" h="31750" prst="angle"/>
            </a:sp3d>
          </p:spPr>
        </p:sp>
        <p:sp>
          <p:nvSpPr>
            <p:cNvPr id="145" name="正方形/長方形 144"/>
            <p:cNvSpPr/>
            <p:nvPr/>
          </p:nvSpPr>
          <p:spPr>
            <a:xfrm>
              <a:off x="5996194" y="1685699"/>
              <a:ext cx="2509767" cy="537147"/>
            </a:xfrm>
            <a:prstGeom prst="rect">
              <a:avLst/>
            </a:prstGeom>
            <a:grpFill/>
            <a:ln>
              <a:noFill/>
            </a:ln>
            <a:effectLst/>
            <a:sp3d/>
          </p:spPr>
          <p:txBody>
            <a:bodyPr spcFirstLastPara="0" vert="horz" wrap="square" lIns="6985" tIns="6985" rIns="6985" bIns="6985" numCol="1" spcCol="1270" anchor="ctr" anchorCtr="0">
              <a:noAutofit/>
            </a:bodyPr>
            <a:lstStyle/>
            <a:p>
              <a:pPr marL="0" marR="0" lvl="0" indent="0" algn="ctr" defTabSz="488950" eaLnBrk="1" fontAlgn="auto" latinLnBrk="0" hangingPunct="1">
                <a:lnSpc>
                  <a:spcPct val="90000"/>
                </a:lnSpc>
                <a:spcBef>
                  <a:spcPct val="0"/>
                </a:spcBef>
                <a:spcAft>
                  <a:spcPct val="35000"/>
                </a:spcAft>
                <a:buClrTx/>
                <a:buSzTx/>
                <a:buFontTx/>
                <a:buNone/>
                <a:tabLst/>
                <a:defRPr/>
              </a:pPr>
              <a:r>
                <a:rPr kumimoji="1" lang="ja-JP" altLang="en-US" sz="1600" b="1" i="0" u="none" strike="noStrike" kern="1200" cap="none" spc="0" normalizeH="0" baseline="0" noProof="0" dirty="0" smtClean="0">
                  <a:ln>
                    <a:noFill/>
                  </a:ln>
                  <a:solidFill>
                    <a:sysClr val="windowText" lastClr="000000"/>
                  </a:solidFill>
                  <a:effectLst/>
                  <a:uLnTx/>
                  <a:uFillTx/>
                  <a:latin typeface="HG丸ｺﾞｼｯｸM-PRO"/>
                  <a:ea typeface="HG丸ｺﾞｼｯｸM-PRO"/>
                  <a:cs typeface="Arial"/>
                </a:rPr>
                <a:t>具体的な改善点の明示と解決策をセットにした助言</a:t>
              </a:r>
              <a:endParaRPr kumimoji="1" lang="ja-JP" altLang="en-US" sz="1600" b="1" i="0" u="none" strike="noStrike" kern="1200" cap="none" spc="0" normalizeH="0" baseline="0" noProof="0" dirty="0">
                <a:ln>
                  <a:noFill/>
                </a:ln>
                <a:solidFill>
                  <a:sysClr val="windowText" lastClr="000000"/>
                </a:solidFill>
                <a:effectLst/>
                <a:uLnTx/>
                <a:uFillTx/>
                <a:latin typeface="HG丸ｺﾞｼｯｸM-PRO"/>
                <a:ea typeface="HG丸ｺﾞｼｯｸM-PRO"/>
                <a:cs typeface="Arial"/>
              </a:endParaRPr>
            </a:p>
          </p:txBody>
        </p:sp>
      </p:grpSp>
      <p:grpSp>
        <p:nvGrpSpPr>
          <p:cNvPr id="146" name="グループ化 21"/>
          <p:cNvGrpSpPr>
            <a:grpSpLocks/>
          </p:cNvGrpSpPr>
          <p:nvPr/>
        </p:nvGrpSpPr>
        <p:grpSpPr bwMode="auto">
          <a:xfrm>
            <a:off x="1796720" y="1370407"/>
            <a:ext cx="4879851" cy="1836816"/>
            <a:chOff x="2612740" y="2024844"/>
            <a:chExt cx="4069373" cy="1340691"/>
          </a:xfrm>
        </p:grpSpPr>
        <p:sp>
          <p:nvSpPr>
            <p:cNvPr id="147" name="円/楕円 146"/>
            <p:cNvSpPr/>
            <p:nvPr/>
          </p:nvSpPr>
          <p:spPr bwMode="auto">
            <a:xfrm>
              <a:off x="3820364" y="2024844"/>
              <a:ext cx="1610932" cy="431519"/>
            </a:xfrm>
            <a:prstGeom prst="ellipse">
              <a:avLst/>
            </a:prstGeom>
            <a:solidFill>
              <a:srgbClr val="FFCCCC"/>
            </a:solidFill>
            <a:ln w="381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a:rPr>
                <a:t>厚生労働省</a:t>
              </a:r>
              <a:endParaRPr kumimoji="0" lang="ja-JP" altLang="en-US" sz="1600" b="0" i="0" u="none" strike="noStrike" kern="0" cap="none" spc="0" normalizeH="0" baseline="0" noProof="0" dirty="0">
                <a:ln>
                  <a:noFill/>
                </a:ln>
                <a:solidFill>
                  <a:sysClr val="windowText" lastClr="000000"/>
                </a:solidFill>
                <a:effectLst/>
                <a:uLnTx/>
                <a:uFillTx/>
                <a:latin typeface="Arial" charset="0"/>
                <a:ea typeface="ＭＳ Ｐゴシック" charset="-128"/>
                <a:cs typeface="Arial"/>
              </a:endParaRPr>
            </a:p>
          </p:txBody>
        </p:sp>
        <p:sp>
          <p:nvSpPr>
            <p:cNvPr id="148" name="円/楕円 147"/>
            <p:cNvSpPr/>
            <p:nvPr/>
          </p:nvSpPr>
          <p:spPr bwMode="auto">
            <a:xfrm>
              <a:off x="2865129" y="2889469"/>
              <a:ext cx="1295278" cy="431519"/>
            </a:xfrm>
            <a:prstGeom prst="ellipse">
              <a:avLst/>
            </a:prstGeom>
            <a:solidFill>
              <a:srgbClr val="6D8A16">
                <a:lumMod val="60000"/>
                <a:lumOff val="40000"/>
              </a:srgbClr>
            </a:solidFill>
            <a:ln w="381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ysClr val="windowText" lastClr="000000"/>
                  </a:solidFill>
                  <a:effectLst/>
                  <a:uLnTx/>
                  <a:uFillTx/>
                  <a:latin typeface="Arial" charset="0"/>
                  <a:ea typeface="ＭＳ Ｐゴシック" charset="-128"/>
                  <a:cs typeface="Arial"/>
                </a:rPr>
                <a:t>都道府県</a:t>
              </a:r>
              <a:endParaRPr kumimoji="0" lang="ja-JP" altLang="en-US" sz="2000" b="0" i="0" u="none" strike="noStrike" kern="0" cap="none" spc="0" normalizeH="0" baseline="0" noProof="0" dirty="0">
                <a:ln>
                  <a:noFill/>
                </a:ln>
                <a:solidFill>
                  <a:sysClr val="windowText" lastClr="000000"/>
                </a:solidFill>
                <a:effectLst/>
                <a:uLnTx/>
                <a:uFillTx/>
                <a:latin typeface="Arial" charset="0"/>
                <a:ea typeface="ＭＳ Ｐゴシック" charset="-128"/>
                <a:cs typeface="Arial"/>
              </a:endParaRPr>
            </a:p>
          </p:txBody>
        </p:sp>
        <p:sp>
          <p:nvSpPr>
            <p:cNvPr id="149" name="円/楕円 148"/>
            <p:cNvSpPr/>
            <p:nvPr/>
          </p:nvSpPr>
          <p:spPr bwMode="auto">
            <a:xfrm>
              <a:off x="5204884" y="2889468"/>
              <a:ext cx="1477229" cy="431519"/>
            </a:xfrm>
            <a:prstGeom prst="ellipse">
              <a:avLst/>
            </a:prstGeom>
            <a:solidFill>
              <a:srgbClr val="73AAC0">
                <a:lumMod val="40000"/>
                <a:lumOff val="60000"/>
              </a:srgbClr>
            </a:solidFill>
            <a:ln w="38100" cap="flat" cmpd="sng" algn="ctr">
              <a:solidFill>
                <a:sysClr val="window" lastClr="FFFFFF"/>
              </a:solidFill>
              <a:prstDash val="solid"/>
              <a:headEnd type="none" w="med" len="med"/>
              <a:tailEnd type="none" w="lg" len="lg"/>
            </a:ln>
            <a:effectLst>
              <a:outerShdw blurRad="40000" dist="20000" dir="5400000" rotWithShape="0">
                <a:srgbClr val="000000">
                  <a:alpha val="38000"/>
                </a:srgbClr>
              </a:outerShdw>
            </a:effectLst>
          </p:spPr>
          <p:txBody>
            <a:bodyPr lIns="90000" tIns="46800" rIns="90000" bIns="46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ysClr val="windowText" lastClr="000000"/>
                  </a:solidFill>
                  <a:effectLst/>
                  <a:uLnTx/>
                  <a:uFillTx/>
                  <a:latin typeface="Arial" charset="0"/>
                  <a:ea typeface="ＭＳ Ｐゴシック" charset="-128"/>
                  <a:cs typeface="Arial"/>
                </a:rPr>
                <a:t>参加</a:t>
              </a:r>
              <a:r>
                <a:rPr kumimoji="0" lang="ja-JP" altLang="en-US" sz="16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a:rPr>
                <a:t>市町村</a:t>
              </a:r>
              <a:endParaRPr kumimoji="0" lang="ja-JP" altLang="en-US" sz="1600" b="0" i="0" u="none" strike="noStrike" kern="0" cap="none" spc="0" normalizeH="0" baseline="0" noProof="0" dirty="0">
                <a:ln>
                  <a:noFill/>
                </a:ln>
                <a:solidFill>
                  <a:sysClr val="windowText" lastClr="000000"/>
                </a:solidFill>
                <a:effectLst/>
                <a:uLnTx/>
                <a:uFillTx/>
                <a:latin typeface="Arial" charset="0"/>
                <a:ea typeface="ＭＳ Ｐゴシック" charset="-128"/>
                <a:cs typeface="Arial"/>
              </a:endParaRPr>
            </a:p>
          </p:txBody>
        </p:sp>
        <p:cxnSp>
          <p:nvCxnSpPr>
            <p:cNvPr id="150" name="直線矢印コネクタ 149"/>
            <p:cNvCxnSpPr/>
            <p:nvPr/>
          </p:nvCxnSpPr>
          <p:spPr bwMode="auto">
            <a:xfrm flipH="1">
              <a:off x="3512768" y="2428885"/>
              <a:ext cx="657163" cy="496565"/>
            </a:xfrm>
            <a:prstGeom prst="straightConnector1">
              <a:avLst/>
            </a:prstGeom>
            <a:noFill/>
            <a:ln w="25400" cap="flat" cmpd="sng" algn="ctr">
              <a:solidFill>
                <a:srgbClr val="3E68AF">
                  <a:lumMod val="60000"/>
                  <a:lumOff val="40000"/>
                </a:srgbClr>
              </a:solidFill>
              <a:prstDash val="solid"/>
              <a:headEnd type="none" w="med" len="med"/>
              <a:tailEnd type="arrow"/>
            </a:ln>
            <a:effectLst>
              <a:outerShdw blurRad="40000" dist="20000" dir="5400000" rotWithShape="0">
                <a:srgbClr val="000000">
                  <a:alpha val="38000"/>
                </a:srgbClr>
              </a:outerShdw>
            </a:effectLst>
          </p:spPr>
        </p:cxnSp>
        <p:cxnSp>
          <p:nvCxnSpPr>
            <p:cNvPr id="151" name="直線矢印コネクタ 150"/>
            <p:cNvCxnSpPr>
              <a:stCxn id="147" idx="5"/>
              <a:endCxn id="149" idx="0"/>
            </p:cNvCxnSpPr>
            <p:nvPr/>
          </p:nvCxnSpPr>
          <p:spPr bwMode="auto">
            <a:xfrm>
              <a:off x="5195381" y="2393167"/>
              <a:ext cx="748118" cy="496301"/>
            </a:xfrm>
            <a:prstGeom prst="straightConnector1">
              <a:avLst/>
            </a:prstGeom>
            <a:noFill/>
            <a:ln w="25400" cap="flat" cmpd="sng" algn="ctr">
              <a:solidFill>
                <a:srgbClr val="3E68AF">
                  <a:lumMod val="60000"/>
                  <a:lumOff val="40000"/>
                </a:srgbClr>
              </a:solidFill>
              <a:prstDash val="solid"/>
              <a:headEnd type="none" w="med" len="med"/>
              <a:tailEnd type="arrow"/>
            </a:ln>
            <a:effectLst>
              <a:outerShdw blurRad="40000" dist="20000" dir="5400000" rotWithShape="0">
                <a:srgbClr val="000000">
                  <a:alpha val="38000"/>
                </a:srgbClr>
              </a:outerShdw>
            </a:effectLst>
          </p:spPr>
        </p:cxnSp>
        <p:cxnSp>
          <p:nvCxnSpPr>
            <p:cNvPr id="152" name="直線矢印コネクタ 151"/>
            <p:cNvCxnSpPr/>
            <p:nvPr/>
          </p:nvCxnSpPr>
          <p:spPr bwMode="auto">
            <a:xfrm flipV="1">
              <a:off x="3054023" y="2276585"/>
              <a:ext cx="927013" cy="712324"/>
            </a:xfrm>
            <a:prstGeom prst="straightConnector1">
              <a:avLst/>
            </a:prstGeom>
            <a:noFill/>
            <a:ln w="25400" cap="flat" cmpd="sng" algn="ctr">
              <a:solidFill>
                <a:srgbClr val="3E68AF">
                  <a:lumMod val="60000"/>
                  <a:lumOff val="40000"/>
                </a:srgbClr>
              </a:solidFill>
              <a:prstDash val="solid"/>
              <a:headEnd type="none" w="med" len="med"/>
              <a:tailEnd type="arrow"/>
            </a:ln>
            <a:effectLst>
              <a:outerShdw blurRad="40000" dist="20000" dir="5400000" rotWithShape="0">
                <a:srgbClr val="000000">
                  <a:alpha val="38000"/>
                </a:srgbClr>
              </a:outerShdw>
            </a:effectLst>
          </p:spPr>
        </p:cxnSp>
        <p:cxnSp>
          <p:nvCxnSpPr>
            <p:cNvPr id="153" name="直線矢印コネクタ 152"/>
            <p:cNvCxnSpPr>
              <a:stCxn id="149" idx="7"/>
              <a:endCxn id="147" idx="6"/>
            </p:cNvCxnSpPr>
            <p:nvPr/>
          </p:nvCxnSpPr>
          <p:spPr bwMode="auto">
            <a:xfrm flipH="1" flipV="1">
              <a:off x="5431296" y="2240603"/>
              <a:ext cx="1034481" cy="712060"/>
            </a:xfrm>
            <a:prstGeom prst="straightConnector1">
              <a:avLst/>
            </a:prstGeom>
            <a:noFill/>
            <a:ln w="25400" cap="flat" cmpd="sng" algn="ctr">
              <a:solidFill>
                <a:srgbClr val="3E68AF">
                  <a:lumMod val="60000"/>
                  <a:lumOff val="40000"/>
                </a:srgbClr>
              </a:solidFill>
              <a:prstDash val="solid"/>
              <a:headEnd type="none" w="med" len="med"/>
              <a:tailEnd type="arrow"/>
            </a:ln>
            <a:effectLst>
              <a:outerShdw blurRad="40000" dist="20000" dir="5400000" rotWithShape="0">
                <a:srgbClr val="000000">
                  <a:alpha val="38000"/>
                </a:srgbClr>
              </a:outerShdw>
            </a:effectLst>
          </p:spPr>
        </p:cxnSp>
        <p:cxnSp>
          <p:nvCxnSpPr>
            <p:cNvPr id="154" name="直線矢印コネクタ 153"/>
            <p:cNvCxnSpPr/>
            <p:nvPr/>
          </p:nvCxnSpPr>
          <p:spPr bwMode="auto">
            <a:xfrm flipH="1">
              <a:off x="3970718" y="2988644"/>
              <a:ext cx="1434494" cy="0"/>
            </a:xfrm>
            <a:prstGeom prst="straightConnector1">
              <a:avLst/>
            </a:prstGeom>
            <a:noFill/>
            <a:ln w="25400" cap="flat" cmpd="sng" algn="ctr">
              <a:solidFill>
                <a:srgbClr val="3E68AF">
                  <a:lumMod val="60000"/>
                  <a:lumOff val="40000"/>
                </a:srgbClr>
              </a:solidFill>
              <a:prstDash val="solid"/>
              <a:headEnd type="none" w="med" len="med"/>
              <a:tailEnd type="arrow"/>
            </a:ln>
            <a:effectLst>
              <a:outerShdw blurRad="40000" dist="20000" dir="5400000" rotWithShape="0">
                <a:srgbClr val="000000">
                  <a:alpha val="38000"/>
                </a:srgbClr>
              </a:outerShdw>
            </a:effectLst>
          </p:spPr>
        </p:cxnSp>
        <p:cxnSp>
          <p:nvCxnSpPr>
            <p:cNvPr id="155" name="直線矢印コネクタ 154"/>
            <p:cNvCxnSpPr>
              <a:stCxn id="148" idx="6"/>
              <a:endCxn id="149" idx="2"/>
            </p:cNvCxnSpPr>
            <p:nvPr/>
          </p:nvCxnSpPr>
          <p:spPr bwMode="auto">
            <a:xfrm>
              <a:off x="4160406" y="3105228"/>
              <a:ext cx="1044477" cy="0"/>
            </a:xfrm>
            <a:prstGeom prst="straightConnector1">
              <a:avLst/>
            </a:prstGeom>
            <a:noFill/>
            <a:ln w="25400" cap="flat" cmpd="sng" algn="ctr">
              <a:solidFill>
                <a:srgbClr val="3E68AF">
                  <a:lumMod val="60000"/>
                  <a:lumOff val="40000"/>
                </a:srgbClr>
              </a:solidFill>
              <a:prstDash val="solid"/>
              <a:headEnd type="none" w="med" len="med"/>
              <a:tailEnd type="arrow"/>
            </a:ln>
            <a:effectLst>
              <a:outerShdw blurRad="40000" dist="20000" dir="5400000" rotWithShape="0">
                <a:srgbClr val="000000">
                  <a:alpha val="38000"/>
                </a:srgbClr>
              </a:outerShdw>
            </a:effectLst>
          </p:spPr>
        </p:cxnSp>
        <p:sp>
          <p:nvSpPr>
            <p:cNvPr id="156" name="テキスト ボックス 155"/>
            <p:cNvSpPr txBox="1"/>
            <p:nvPr/>
          </p:nvSpPr>
          <p:spPr>
            <a:xfrm>
              <a:off x="2612740" y="2277093"/>
              <a:ext cx="971459" cy="381898"/>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w="6350">
                    <a:noFill/>
                  </a:ln>
                  <a:solidFill>
                    <a:srgbClr val="000000">
                      <a:lumMod val="95000"/>
                      <a:lumOff val="5000"/>
                    </a:srgbClr>
                  </a:solidFill>
                  <a:effectLst/>
                  <a:uLnTx/>
                  <a:uFillTx/>
                  <a:latin typeface="HGP創英角ｺﾞｼｯｸUB"/>
                  <a:ea typeface="HGP創英角ｺﾞｼｯｸUB"/>
                </a:rPr>
                <a:t>都道府県内の情報提供</a:t>
              </a:r>
            </a:p>
          </p:txBody>
        </p:sp>
        <p:sp>
          <p:nvSpPr>
            <p:cNvPr id="157" name="テキスト ボックス 156"/>
            <p:cNvSpPr txBox="1"/>
            <p:nvPr/>
          </p:nvSpPr>
          <p:spPr>
            <a:xfrm>
              <a:off x="3720711" y="2475401"/>
              <a:ext cx="971459" cy="336969"/>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w="6350">
                    <a:noFill/>
                  </a:ln>
                  <a:solidFill>
                    <a:srgbClr val="000000">
                      <a:lumMod val="95000"/>
                      <a:lumOff val="5000"/>
                    </a:srgbClr>
                  </a:solidFill>
                  <a:effectLst/>
                  <a:uLnTx/>
                  <a:uFillTx/>
                  <a:latin typeface="HGP創英角ｺﾞｼｯｸUB"/>
                  <a:ea typeface="HGP創英角ｺﾞｼｯｸUB"/>
                </a:rPr>
                <a:t>適正化</a:t>
              </a:r>
              <a:r>
                <a:rPr kumimoji="1" lang="ja-JP" altLang="en-US" sz="1200" b="0" i="0" u="none" strike="noStrike" kern="0" cap="none" spc="0" normalizeH="0" baseline="0" noProof="0" dirty="0" smtClean="0">
                  <a:ln w="6350">
                    <a:noFill/>
                  </a:ln>
                  <a:solidFill>
                    <a:srgbClr val="000000">
                      <a:lumMod val="95000"/>
                      <a:lumOff val="5000"/>
                    </a:srgbClr>
                  </a:solidFill>
                  <a:effectLst/>
                  <a:uLnTx/>
                  <a:uFillTx/>
                  <a:latin typeface="HGP創英角ｺﾞｼｯｸUB"/>
                  <a:ea typeface="HGP創英角ｺﾞｼｯｸUB"/>
                </a:rPr>
                <a:t>の</a:t>
              </a:r>
              <a:r>
                <a:rPr kumimoji="1" lang="en-US" altLang="ja-JP" sz="1200" b="0" i="0" u="none" strike="noStrike" kern="0" cap="none" spc="0" normalizeH="0" baseline="0" noProof="0" dirty="0" smtClean="0">
                  <a:ln w="6350">
                    <a:noFill/>
                  </a:ln>
                  <a:solidFill>
                    <a:srgbClr val="000000">
                      <a:lumMod val="95000"/>
                      <a:lumOff val="5000"/>
                    </a:srgbClr>
                  </a:solidFill>
                  <a:effectLst/>
                  <a:uLnTx/>
                  <a:uFillTx/>
                  <a:latin typeface="HGP創英角ｺﾞｼｯｸUB"/>
                  <a:ea typeface="HGP創英角ｺﾞｼｯｸUB"/>
                </a:rPr>
                <a:t/>
              </a:r>
              <a:br>
                <a:rPr kumimoji="1" lang="en-US" altLang="ja-JP" sz="1200" b="0" i="0" u="none" strike="noStrike" kern="0" cap="none" spc="0" normalizeH="0" baseline="0" noProof="0" dirty="0" smtClean="0">
                  <a:ln w="6350">
                    <a:noFill/>
                  </a:ln>
                  <a:solidFill>
                    <a:srgbClr val="000000">
                      <a:lumMod val="95000"/>
                      <a:lumOff val="5000"/>
                    </a:srgbClr>
                  </a:solidFill>
                  <a:effectLst/>
                  <a:uLnTx/>
                  <a:uFillTx/>
                  <a:latin typeface="HGP創英角ｺﾞｼｯｸUB"/>
                  <a:ea typeface="HGP創英角ｺﾞｼｯｸUB"/>
                </a:rPr>
              </a:br>
              <a:r>
                <a:rPr kumimoji="1" lang="ja-JP" altLang="en-US" sz="1200" b="0" i="0" u="none" strike="noStrike" kern="0" cap="none" spc="0" normalizeH="0" baseline="0" noProof="0" dirty="0" smtClean="0">
                  <a:ln w="6350">
                    <a:noFill/>
                  </a:ln>
                  <a:solidFill>
                    <a:srgbClr val="000000">
                      <a:lumMod val="95000"/>
                      <a:lumOff val="5000"/>
                    </a:srgbClr>
                  </a:solidFill>
                  <a:effectLst/>
                  <a:uLnTx/>
                  <a:uFillTx/>
                  <a:latin typeface="HGP創英角ｺﾞｼｯｸUB"/>
                  <a:ea typeface="HGP創英角ｺﾞｼｯｸUB"/>
                </a:rPr>
                <a:t>ノウハウ</a:t>
              </a:r>
              <a:r>
                <a:rPr kumimoji="1" lang="ja-JP" altLang="en-US" sz="1200" b="0" i="0" u="none" strike="noStrike" kern="0" cap="none" spc="0" normalizeH="0" baseline="0" noProof="0" dirty="0">
                  <a:ln w="6350">
                    <a:noFill/>
                  </a:ln>
                  <a:solidFill>
                    <a:srgbClr val="000000">
                      <a:lumMod val="95000"/>
                      <a:lumOff val="5000"/>
                    </a:srgbClr>
                  </a:solidFill>
                  <a:effectLst/>
                  <a:uLnTx/>
                  <a:uFillTx/>
                  <a:latin typeface="HGP創英角ｺﾞｼｯｸUB"/>
                  <a:ea typeface="HGP創英角ｺﾞｼｯｸUB"/>
                </a:rPr>
                <a:t>伝達</a:t>
              </a:r>
            </a:p>
          </p:txBody>
        </p:sp>
        <p:sp>
          <p:nvSpPr>
            <p:cNvPr id="158" name="テキスト ボックス 157"/>
            <p:cNvSpPr txBox="1"/>
            <p:nvPr/>
          </p:nvSpPr>
          <p:spPr>
            <a:xfrm>
              <a:off x="5601721" y="2240604"/>
              <a:ext cx="971459" cy="381898"/>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w="6350">
                    <a:noFill/>
                  </a:ln>
                  <a:solidFill>
                    <a:srgbClr val="000000">
                      <a:lumMod val="95000"/>
                      <a:lumOff val="5000"/>
                    </a:srgbClr>
                  </a:solidFill>
                  <a:effectLst/>
                  <a:uLnTx/>
                  <a:uFillTx/>
                  <a:latin typeface="HGP創英角ｺﾞｼｯｸUB"/>
                  <a:ea typeface="HGP創英角ｺﾞｼｯｸUB"/>
                </a:rPr>
                <a:t>現場の実態を伝達</a:t>
              </a:r>
            </a:p>
          </p:txBody>
        </p:sp>
        <p:sp>
          <p:nvSpPr>
            <p:cNvPr id="159" name="テキスト ボックス 158"/>
            <p:cNvSpPr txBox="1"/>
            <p:nvPr/>
          </p:nvSpPr>
          <p:spPr>
            <a:xfrm>
              <a:off x="4625500" y="2478574"/>
              <a:ext cx="971459" cy="336969"/>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w="6350">
                    <a:noFill/>
                  </a:ln>
                  <a:solidFill>
                    <a:srgbClr val="000000">
                      <a:lumMod val="95000"/>
                      <a:lumOff val="5000"/>
                    </a:srgbClr>
                  </a:solidFill>
                  <a:effectLst/>
                  <a:uLnTx/>
                  <a:uFillTx/>
                  <a:latin typeface="HGP創英角ｺﾞｼｯｸUB"/>
                  <a:ea typeface="HGP創英角ｺﾞｼｯｸUB"/>
                </a:rPr>
                <a:t>改善点と改善策を助言</a:t>
              </a:r>
            </a:p>
          </p:txBody>
        </p:sp>
        <p:sp>
          <p:nvSpPr>
            <p:cNvPr id="160" name="テキスト ボックス 159"/>
            <p:cNvSpPr txBox="1"/>
            <p:nvPr/>
          </p:nvSpPr>
          <p:spPr>
            <a:xfrm>
              <a:off x="4175898" y="3140889"/>
              <a:ext cx="971459" cy="224646"/>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smtClean="0">
                  <a:ln w="6350">
                    <a:noFill/>
                  </a:ln>
                  <a:solidFill>
                    <a:srgbClr val="000000">
                      <a:lumMod val="95000"/>
                      <a:lumOff val="5000"/>
                    </a:srgbClr>
                  </a:solidFill>
                  <a:effectLst/>
                  <a:uLnTx/>
                  <a:uFillTx/>
                  <a:latin typeface="HGP創英角ｺﾞｼｯｸUB"/>
                  <a:ea typeface="HGP創英角ｺﾞｼｯｸUB"/>
                </a:rPr>
                <a:t>連携</a:t>
              </a:r>
              <a:r>
                <a:rPr kumimoji="1" lang="ja-JP" altLang="en-US" sz="1400" b="0" i="0" u="none" strike="noStrike" kern="0" cap="none" spc="0" normalizeH="0" baseline="0" noProof="0" dirty="0">
                  <a:ln w="6350">
                    <a:noFill/>
                  </a:ln>
                  <a:solidFill>
                    <a:srgbClr val="000000">
                      <a:lumMod val="95000"/>
                      <a:lumOff val="5000"/>
                    </a:srgbClr>
                  </a:solidFill>
                  <a:effectLst/>
                  <a:uLnTx/>
                  <a:uFillTx/>
                  <a:latin typeface="HGP創英角ｺﾞｼｯｸUB"/>
                  <a:ea typeface="HGP創英角ｺﾞｼｯｸUB"/>
                </a:rPr>
                <a:t>の強化</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620200" y="318665"/>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0" cap="none" spc="0" normalizeH="0" baseline="0" noProof="0" dirty="0" smtClean="0">
                <a:ln>
                  <a:noFill/>
                </a:ln>
                <a:solidFill>
                  <a:schemeClr val="tx2"/>
                </a:solidFill>
                <a:effectLst/>
                <a:uLnTx/>
                <a:uFillTx/>
                <a:latin typeface="+mj-lt"/>
                <a:ea typeface="+mj-ea"/>
                <a:cs typeface="+mj-cs"/>
              </a:rPr>
              <a:t>平成</a:t>
            </a:r>
            <a:r>
              <a:rPr kumimoji="1" lang="en-US" altLang="ja-JP" sz="3600" b="0" i="0" u="none" strike="noStrike" kern="0" cap="none" spc="0" normalizeH="0" baseline="0" noProof="0" dirty="0" smtClean="0">
                <a:ln>
                  <a:noFill/>
                </a:ln>
                <a:solidFill>
                  <a:schemeClr val="tx2"/>
                </a:solidFill>
                <a:effectLst/>
                <a:uLnTx/>
                <a:uFillTx/>
                <a:latin typeface="+mj-lt"/>
                <a:ea typeface="+mj-ea"/>
                <a:cs typeface="+mj-cs"/>
              </a:rPr>
              <a:t>28</a:t>
            </a:r>
            <a:r>
              <a:rPr kumimoji="1" lang="ja-JP" altLang="en-US" sz="3600" b="0" i="0" u="none" strike="noStrike" kern="0" cap="none" spc="0" normalizeH="0" baseline="0" noProof="0" dirty="0" smtClean="0">
                <a:ln>
                  <a:noFill/>
                </a:ln>
                <a:solidFill>
                  <a:schemeClr val="tx2"/>
                </a:solidFill>
                <a:effectLst/>
                <a:uLnTx/>
                <a:uFillTx/>
                <a:latin typeface="+mj-lt"/>
                <a:ea typeface="+mj-ea"/>
                <a:cs typeface="+mj-cs"/>
              </a:rPr>
              <a:t>年度技術的助言訪問自治体</a:t>
            </a:r>
          </a:p>
        </p:txBody>
      </p:sp>
      <p:sp>
        <p:nvSpPr>
          <p:cNvPr id="7" name="テキスト ボックス 6"/>
          <p:cNvSpPr txBox="1"/>
          <p:nvPr/>
        </p:nvSpPr>
        <p:spPr>
          <a:xfrm>
            <a:off x="444500" y="6430130"/>
            <a:ext cx="8353135" cy="461665"/>
          </a:xfrm>
          <a:prstGeom prst="rect">
            <a:avLst/>
          </a:prstGeom>
          <a:noFill/>
        </p:spPr>
        <p:txBody>
          <a:bodyPr wrap="square" rtlCol="0">
            <a:spAutoFit/>
          </a:bodyPr>
          <a:lstStyle/>
          <a:p>
            <a:r>
              <a:rPr kumimoji="1" lang="en-US" altLang="ja-JP" sz="1200" dirty="0" smtClean="0"/>
              <a:t>※</a:t>
            </a:r>
            <a:r>
              <a:rPr lang="ja-JP" altLang="en-US" sz="1200" dirty="0" smtClean="0"/>
              <a:t>全</a:t>
            </a:r>
            <a:r>
              <a:rPr lang="en-US" altLang="ja-JP" sz="1200" dirty="0" smtClean="0"/>
              <a:t>45</a:t>
            </a:r>
            <a:r>
              <a:rPr lang="ja-JP" altLang="en-US" sz="1200" dirty="0" smtClean="0"/>
              <a:t>審査会（</a:t>
            </a:r>
            <a:r>
              <a:rPr lang="en-US" altLang="ja-JP" sz="1200" dirty="0" smtClean="0"/>
              <a:t>47</a:t>
            </a:r>
            <a:r>
              <a:rPr lang="ja-JP" altLang="en-US" sz="1200" dirty="0" smtClean="0"/>
              <a:t>合議体）　うち</a:t>
            </a:r>
            <a:r>
              <a:rPr lang="en-US" altLang="ja-JP" sz="1200" dirty="0" smtClean="0"/>
              <a:t>36</a:t>
            </a:r>
            <a:r>
              <a:rPr lang="ja-JP" altLang="en-US" sz="1200" dirty="0" smtClean="0"/>
              <a:t>自治体は、はずれ値に</a:t>
            </a:r>
            <a:endParaRPr lang="en-US" altLang="ja-JP" sz="1200" dirty="0" smtClean="0"/>
          </a:p>
          <a:p>
            <a:r>
              <a:rPr lang="en-US" altLang="ja-JP" sz="1200" dirty="0" smtClean="0"/>
              <a:t>     </a:t>
            </a:r>
            <a:r>
              <a:rPr lang="ja-JP" altLang="en-US" sz="1200" dirty="0" smtClean="0"/>
              <a:t>該当する課題自治体</a:t>
            </a:r>
            <a:endParaRPr kumimoji="1" lang="ja-JP" altLang="en-US" sz="1200" dirty="0"/>
          </a:p>
        </p:txBody>
      </p:sp>
      <p:graphicFrame>
        <p:nvGraphicFramePr>
          <p:cNvPr id="8" name="表 7"/>
          <p:cNvGraphicFramePr>
            <a:graphicFrameLocks noGrp="1"/>
          </p:cNvGraphicFramePr>
          <p:nvPr/>
        </p:nvGraphicFramePr>
        <p:xfrm>
          <a:off x="596719" y="1266325"/>
          <a:ext cx="4002991" cy="4968240"/>
        </p:xfrm>
        <a:graphic>
          <a:graphicData uri="http://schemas.openxmlformats.org/drawingml/2006/table">
            <a:tbl>
              <a:tblPr/>
              <a:tblGrid>
                <a:gridCol w="800930"/>
                <a:gridCol w="800930"/>
                <a:gridCol w="2401131"/>
              </a:tblGrid>
              <a:tr h="98224">
                <a:tc>
                  <a:txBody>
                    <a:bodyPr/>
                    <a:lstStyle/>
                    <a:p>
                      <a:pPr algn="ctr">
                        <a:spcAft>
                          <a:spcPts val="0"/>
                        </a:spcAft>
                      </a:pPr>
                      <a:r>
                        <a:rPr lang="ja-JP" sz="1400" kern="0" dirty="0">
                          <a:solidFill>
                            <a:srgbClr val="000000"/>
                          </a:solidFill>
                          <a:latin typeface="Century"/>
                          <a:ea typeface="ＭＳ Ｐゴシック"/>
                          <a:cs typeface="ＭＳ Ｐゴシック"/>
                        </a:rPr>
                        <a:t>訪問月日</a:t>
                      </a:r>
                      <a:endParaRPr lang="ja-JP" sz="1400" kern="100" dirty="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都道府県</a:t>
                      </a:r>
                      <a:endParaRPr lang="ja-JP" sz="1400" kern="10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dirty="0">
                          <a:solidFill>
                            <a:srgbClr val="000000"/>
                          </a:solidFill>
                          <a:latin typeface="Century"/>
                          <a:ea typeface="ＭＳ Ｐゴシック"/>
                          <a:cs typeface="ＭＳ Ｐゴシック"/>
                        </a:rPr>
                        <a:t>訪問審査会</a:t>
                      </a:r>
                      <a:endParaRPr lang="ja-JP" sz="1400" kern="100" dirty="0">
                        <a:latin typeface="Century"/>
                        <a:ea typeface="ＭＳ 明朝"/>
                        <a:cs typeface="Times New Roman"/>
                      </a:endParaRPr>
                    </a:p>
                  </a:txBody>
                  <a:tcPr marL="20259" marR="20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3668">
                <a:tc>
                  <a:txBody>
                    <a:bodyPr/>
                    <a:lstStyle/>
                    <a:p>
                      <a:pPr algn="ctr">
                        <a:spcAft>
                          <a:spcPts val="0"/>
                        </a:spcAft>
                      </a:pPr>
                      <a:r>
                        <a:rPr lang="en-US" sz="1200" kern="0">
                          <a:latin typeface="ＭＳ Ｐゴシック"/>
                          <a:ea typeface="ＭＳ 明朝"/>
                          <a:cs typeface="ＭＳ Ｐゴシック"/>
                        </a:rPr>
                        <a:t>9/1</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島根県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a:solidFill>
                            <a:srgbClr val="000000"/>
                          </a:solidFill>
                          <a:latin typeface="Century"/>
                          <a:ea typeface="ＭＳ Ｐゴシック"/>
                          <a:cs typeface="ＭＳ Ｐゴシック"/>
                        </a:rPr>
                        <a:t>浜田地区広域行政組合</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3668">
                <a:tc>
                  <a:txBody>
                    <a:bodyPr/>
                    <a:lstStyle/>
                    <a:p>
                      <a:pPr algn="ctr">
                        <a:spcAft>
                          <a:spcPts val="0"/>
                        </a:spcAft>
                      </a:pPr>
                      <a:r>
                        <a:rPr lang="en-US" sz="1200" kern="0">
                          <a:latin typeface="ＭＳ Ｐゴシック"/>
                          <a:ea typeface="ＭＳ 明朝"/>
                          <a:cs typeface="ＭＳ Ｐゴシック"/>
                        </a:rPr>
                        <a:t>9/5</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徳島県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a:solidFill>
                            <a:srgbClr val="000000"/>
                          </a:solidFill>
                          <a:latin typeface="Century"/>
                          <a:ea typeface="ＭＳ Ｐゴシック"/>
                          <a:cs typeface="ＭＳ Ｐゴシック"/>
                        </a:rPr>
                        <a:t>阿南市</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3668">
                <a:tc>
                  <a:txBody>
                    <a:bodyPr/>
                    <a:lstStyle/>
                    <a:p>
                      <a:pPr algn="ctr">
                        <a:spcAft>
                          <a:spcPts val="0"/>
                        </a:spcAft>
                      </a:pPr>
                      <a:r>
                        <a:rPr lang="en-US" sz="1200" kern="0">
                          <a:latin typeface="ＭＳ Ｐゴシック"/>
                          <a:ea typeface="ＭＳ 明朝"/>
                          <a:cs typeface="ＭＳ Ｐゴシック"/>
                        </a:rPr>
                        <a:t>9/9</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滋賀県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a:solidFill>
                            <a:srgbClr val="000000"/>
                          </a:solidFill>
                          <a:latin typeface="Century"/>
                          <a:ea typeface="ＭＳ Ｐゴシック"/>
                          <a:cs typeface="ＭＳ Ｐゴシック"/>
                        </a:rPr>
                        <a:t>栗東市</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200" kern="0">
                          <a:latin typeface="ＭＳ Ｐゴシック"/>
                          <a:ea typeface="ＭＳ 明朝"/>
                          <a:cs typeface="ＭＳ Ｐゴシック"/>
                        </a:rPr>
                        <a:t>9/15</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愛媛県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a:solidFill>
                            <a:srgbClr val="000000"/>
                          </a:solidFill>
                          <a:latin typeface="Century"/>
                          <a:ea typeface="ＭＳ Ｐゴシック"/>
                          <a:cs typeface="ＭＳ Ｐゴシック"/>
                        </a:rPr>
                        <a:t>東温市</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200" kern="0">
                          <a:latin typeface="ＭＳ Ｐゴシック"/>
                          <a:ea typeface="ＭＳ 明朝"/>
                          <a:cs typeface="ＭＳ Ｐゴシック"/>
                        </a:rPr>
                        <a:t>10/3</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鹿児島県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a:solidFill>
                            <a:srgbClr val="000000"/>
                          </a:solidFill>
                          <a:latin typeface="Century"/>
                          <a:ea typeface="ＭＳ Ｐゴシック"/>
                          <a:cs typeface="ＭＳ Ｐゴシック"/>
                        </a:rPr>
                        <a:t>鹿児島市</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200" kern="0">
                          <a:latin typeface="ＭＳ Ｐゴシック"/>
                          <a:ea typeface="ＭＳ 明朝"/>
                          <a:cs typeface="ＭＳ Ｐゴシック"/>
                        </a:rPr>
                        <a:t>10/5</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高知県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幡多中央介護認定</a:t>
                      </a:r>
                      <a:r>
                        <a:rPr lang="ja-JP" sz="1200" kern="0" dirty="0" smtClean="0">
                          <a:solidFill>
                            <a:srgbClr val="000000"/>
                          </a:solidFill>
                          <a:latin typeface="Century"/>
                          <a:ea typeface="ＭＳ Ｐゴシック"/>
                          <a:cs typeface="ＭＳ Ｐゴシック"/>
                        </a:rPr>
                        <a:t>審査会</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200" kern="0">
                          <a:latin typeface="ＭＳ Ｐゴシック"/>
                          <a:ea typeface="ＭＳ 明朝"/>
                          <a:cs typeface="ＭＳ Ｐゴシック"/>
                        </a:rPr>
                        <a:t>10/6</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兵庫県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上郡町</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200" kern="0">
                          <a:latin typeface="ＭＳ Ｐゴシック"/>
                          <a:ea typeface="ＭＳ 明朝"/>
                          <a:cs typeface="ＭＳ Ｐゴシック"/>
                        </a:rPr>
                        <a:t>10/18</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大阪府</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堺市（堺区）</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200" kern="0">
                          <a:latin typeface="ＭＳ Ｐゴシック"/>
                          <a:ea typeface="ＭＳ 明朝"/>
                          <a:cs typeface="ＭＳ Ｐゴシック"/>
                        </a:rPr>
                        <a:t>10/25</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神奈川県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秦野市</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200" kern="0">
                          <a:latin typeface="ＭＳ Ｐゴシック"/>
                          <a:ea typeface="ＭＳ 明朝"/>
                          <a:cs typeface="ＭＳ Ｐゴシック"/>
                        </a:rPr>
                        <a:t>10/26</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沖縄県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沖縄県介護保険広域連合</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200" kern="0">
                          <a:latin typeface="ＭＳ Ｐゴシック"/>
                          <a:ea typeface="ＭＳ 明朝"/>
                          <a:cs typeface="ＭＳ Ｐゴシック"/>
                        </a:rPr>
                        <a:t>10/27</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神奈川県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綾瀬市</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200" kern="0">
                          <a:latin typeface="ＭＳ Ｐゴシック"/>
                          <a:ea typeface="ＭＳ 明朝"/>
                          <a:cs typeface="ＭＳ Ｐゴシック"/>
                        </a:rPr>
                        <a:t>10/27</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山形県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鶴岡市</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200" kern="0">
                          <a:latin typeface="ＭＳ Ｐゴシック"/>
                          <a:ea typeface="ＭＳ 明朝"/>
                          <a:cs typeface="ＭＳ Ｐゴシック"/>
                        </a:rPr>
                        <a:t>11/8</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石川県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七尾市</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200" kern="0">
                          <a:latin typeface="ＭＳ Ｐゴシック"/>
                          <a:ea typeface="ＭＳ 明朝"/>
                          <a:cs typeface="ＭＳ Ｐゴシック"/>
                        </a:rPr>
                        <a:t>11/9</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富山県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滑川市</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200" kern="0">
                          <a:latin typeface="ＭＳ Ｐゴシック"/>
                          <a:ea typeface="ＭＳ 明朝"/>
                          <a:cs typeface="ＭＳ Ｐゴシック"/>
                        </a:rPr>
                        <a:t>11/10</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宮崎県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西臼杵地域介護認定</a:t>
                      </a:r>
                      <a:r>
                        <a:rPr lang="ja-JP" sz="1200" kern="0" dirty="0" smtClean="0">
                          <a:solidFill>
                            <a:srgbClr val="000000"/>
                          </a:solidFill>
                          <a:latin typeface="Century"/>
                          <a:ea typeface="ＭＳ Ｐゴシック"/>
                          <a:cs typeface="ＭＳ Ｐゴシック"/>
                        </a:rPr>
                        <a:t>審査会</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200" kern="0">
                          <a:latin typeface="ＭＳ Ｐゴシック"/>
                          <a:ea typeface="ＭＳ 明朝"/>
                          <a:cs typeface="ＭＳ Ｐゴシック"/>
                        </a:rPr>
                        <a:t>11/17</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東京都</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調布市</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200" kern="0">
                          <a:latin typeface="ＭＳ Ｐゴシック"/>
                          <a:ea typeface="ＭＳ 明朝"/>
                          <a:cs typeface="ＭＳ Ｐゴシック"/>
                        </a:rPr>
                        <a:t>11/25</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栃木県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壬生町</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200" kern="0">
                          <a:latin typeface="ＭＳ Ｐゴシック"/>
                          <a:ea typeface="ＭＳ 明朝"/>
                          <a:cs typeface="ＭＳ Ｐゴシック"/>
                        </a:rPr>
                        <a:t>9/1</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島根県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浜田地区広域行政組合</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200" kern="0">
                          <a:latin typeface="ＭＳ Ｐゴシック"/>
                          <a:ea typeface="ＭＳ 明朝"/>
                          <a:cs typeface="ＭＳ Ｐゴシック"/>
                        </a:rPr>
                        <a:t>9/5</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徳島県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阿南市</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200" kern="0">
                          <a:latin typeface="ＭＳ Ｐゴシック"/>
                          <a:ea typeface="ＭＳ 明朝"/>
                          <a:cs typeface="ＭＳ Ｐゴシック"/>
                        </a:rPr>
                        <a:t>9/9</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滋賀県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栗東市</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200" kern="0">
                          <a:latin typeface="ＭＳ Ｐゴシック"/>
                          <a:ea typeface="ＭＳ 明朝"/>
                          <a:cs typeface="ＭＳ Ｐゴシック"/>
                        </a:rPr>
                        <a:t>9/15</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愛媛県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東温市</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200" kern="0">
                          <a:latin typeface="ＭＳ Ｐゴシック"/>
                          <a:ea typeface="ＭＳ 明朝"/>
                          <a:cs typeface="ＭＳ Ｐゴシック"/>
                        </a:rPr>
                        <a:t>10/3</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鹿児島県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鹿児島市</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200" kern="0" dirty="0">
                          <a:latin typeface="ＭＳ Ｐゴシック"/>
                          <a:ea typeface="ＭＳ 明朝"/>
                          <a:cs typeface="ＭＳ Ｐゴシック"/>
                        </a:rPr>
                        <a:t>10/5</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高知県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幡多中央介護認定</a:t>
                      </a:r>
                      <a:r>
                        <a:rPr lang="ja-JP" sz="1200" kern="0" dirty="0" smtClean="0">
                          <a:solidFill>
                            <a:srgbClr val="000000"/>
                          </a:solidFill>
                          <a:latin typeface="Century"/>
                          <a:ea typeface="ＭＳ Ｐゴシック"/>
                          <a:cs typeface="ＭＳ Ｐゴシック"/>
                        </a:rPr>
                        <a:t>審査会</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algn="ctr">
                        <a:spcAft>
                          <a:spcPts val="0"/>
                        </a:spcAft>
                      </a:pPr>
                      <a:r>
                        <a:rPr lang="en-US" sz="1200" kern="0" dirty="0">
                          <a:latin typeface="ＭＳ Ｐゴシック"/>
                          <a:ea typeface="ＭＳ 明朝"/>
                          <a:cs typeface="ＭＳ Ｐゴシック"/>
                        </a:rPr>
                        <a:t>10/6</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dirty="0">
                          <a:solidFill>
                            <a:srgbClr val="000000"/>
                          </a:solidFill>
                          <a:latin typeface="Century"/>
                          <a:ea typeface="ＭＳ Ｐゴシック"/>
                          <a:cs typeface="ＭＳ Ｐゴシック"/>
                        </a:rPr>
                        <a:t>兵庫県</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上郡町</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marL="0" algn="l" defTabSz="914400" rtl="0" eaLnBrk="1" latinLnBrk="0" hangingPunct="1">
                        <a:spcAft>
                          <a:spcPts val="0"/>
                        </a:spcAft>
                      </a:pPr>
                      <a:r>
                        <a:rPr kumimoji="1" lang="en-US" sz="1200" kern="0" dirty="0">
                          <a:solidFill>
                            <a:srgbClr val="000000"/>
                          </a:solidFill>
                          <a:latin typeface="Century"/>
                          <a:ea typeface="ＭＳ Ｐゴシック"/>
                          <a:cs typeface="ＭＳ Ｐゴシック"/>
                        </a:rPr>
                        <a:t>12/1</a:t>
                      </a:r>
                      <a:endParaRPr kumimoji="1" lang="ja-JP" sz="1200" kern="0" dirty="0">
                        <a:solidFill>
                          <a:srgbClr val="000000"/>
                        </a:solidFill>
                        <a:latin typeface="Century"/>
                        <a:ea typeface="ＭＳ Ｐゴシック"/>
                        <a:cs typeface="ＭＳ Ｐゴシック"/>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latinLnBrk="0" hangingPunct="1">
                        <a:spcAft>
                          <a:spcPts val="0"/>
                        </a:spcAft>
                      </a:pPr>
                      <a:r>
                        <a:rPr kumimoji="1" lang="ja-JP" sz="1200" kern="0" dirty="0">
                          <a:solidFill>
                            <a:srgbClr val="000000"/>
                          </a:solidFill>
                          <a:latin typeface="Century"/>
                          <a:ea typeface="ＭＳ Ｐゴシック"/>
                          <a:cs typeface="ＭＳ Ｐゴシック"/>
                        </a:rPr>
                        <a:t>香川県</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latinLnBrk="0" hangingPunct="1">
                        <a:spcAft>
                          <a:spcPts val="0"/>
                        </a:spcAft>
                      </a:pPr>
                      <a:r>
                        <a:rPr kumimoji="1" lang="ja-JP" sz="1200" kern="0" dirty="0">
                          <a:solidFill>
                            <a:srgbClr val="000000"/>
                          </a:solidFill>
                          <a:latin typeface="Century"/>
                          <a:ea typeface="ＭＳ Ｐゴシック"/>
                          <a:cs typeface="ＭＳ Ｐゴシック"/>
                        </a:rPr>
                        <a:t>大川広域行政組合</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807">
                <a:tc>
                  <a:txBody>
                    <a:bodyPr/>
                    <a:lstStyle/>
                    <a:p>
                      <a:pPr marL="0" algn="l" defTabSz="914400" rtl="0" eaLnBrk="1" latinLnBrk="0" hangingPunct="1">
                        <a:spcAft>
                          <a:spcPts val="0"/>
                        </a:spcAft>
                      </a:pPr>
                      <a:r>
                        <a:rPr kumimoji="1" lang="en-US" sz="1200" kern="0" dirty="0">
                          <a:solidFill>
                            <a:srgbClr val="000000"/>
                          </a:solidFill>
                          <a:latin typeface="Century"/>
                          <a:ea typeface="ＭＳ Ｐゴシック"/>
                          <a:cs typeface="ＭＳ Ｐゴシック"/>
                        </a:rPr>
                        <a:t>12/2</a:t>
                      </a:r>
                      <a:endParaRPr kumimoji="1" lang="ja-JP" sz="1200" kern="0" dirty="0">
                        <a:solidFill>
                          <a:srgbClr val="000000"/>
                        </a:solidFill>
                        <a:latin typeface="Century"/>
                        <a:ea typeface="ＭＳ Ｐゴシック"/>
                        <a:cs typeface="ＭＳ Ｐゴシック"/>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latinLnBrk="0" hangingPunct="1">
                        <a:spcAft>
                          <a:spcPts val="0"/>
                        </a:spcAft>
                      </a:pPr>
                      <a:r>
                        <a:rPr kumimoji="1" lang="ja-JP" sz="1200" kern="0" dirty="0">
                          <a:solidFill>
                            <a:srgbClr val="000000"/>
                          </a:solidFill>
                          <a:latin typeface="Century"/>
                          <a:ea typeface="ＭＳ Ｐゴシック"/>
                          <a:cs typeface="ＭＳ Ｐゴシック"/>
                        </a:rPr>
                        <a:t>愛知県</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latinLnBrk="0" hangingPunct="1">
                        <a:spcAft>
                          <a:spcPts val="0"/>
                        </a:spcAft>
                      </a:pPr>
                      <a:r>
                        <a:rPr kumimoji="1" lang="ja-JP" sz="1200" kern="0" dirty="0">
                          <a:solidFill>
                            <a:srgbClr val="000000"/>
                          </a:solidFill>
                          <a:latin typeface="Century"/>
                          <a:ea typeface="ＭＳ Ｐゴシック"/>
                          <a:cs typeface="ＭＳ Ｐゴシック"/>
                        </a:rPr>
                        <a:t>高浜市</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3276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t/>
            </a:r>
            <a:br>
              <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10" name="表 9"/>
          <p:cNvGraphicFramePr>
            <a:graphicFrameLocks noGrp="1"/>
          </p:cNvGraphicFramePr>
          <p:nvPr/>
        </p:nvGraphicFramePr>
        <p:xfrm>
          <a:off x="4734745" y="1258466"/>
          <a:ext cx="4021324" cy="5363448"/>
        </p:xfrm>
        <a:graphic>
          <a:graphicData uri="http://schemas.openxmlformats.org/drawingml/2006/table">
            <a:tbl>
              <a:tblPr/>
              <a:tblGrid>
                <a:gridCol w="851336"/>
                <a:gridCol w="851336"/>
                <a:gridCol w="2318652"/>
              </a:tblGrid>
              <a:tr h="220420">
                <a:tc>
                  <a:txBody>
                    <a:bodyPr/>
                    <a:lstStyle/>
                    <a:p>
                      <a:pPr algn="ctr">
                        <a:spcAft>
                          <a:spcPts val="0"/>
                        </a:spcAft>
                      </a:pPr>
                      <a:r>
                        <a:rPr lang="ja-JP" sz="1400" kern="0" dirty="0">
                          <a:solidFill>
                            <a:srgbClr val="000000"/>
                          </a:solidFill>
                          <a:latin typeface="Century"/>
                          <a:ea typeface="ＭＳ Ｐゴシック"/>
                          <a:cs typeface="ＭＳ Ｐゴシック"/>
                        </a:rPr>
                        <a:t>訪問月日</a:t>
                      </a:r>
                      <a:endParaRPr lang="ja-JP" sz="1400" kern="100" dirty="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dirty="0">
                          <a:solidFill>
                            <a:srgbClr val="000000"/>
                          </a:solidFill>
                          <a:latin typeface="Century"/>
                          <a:ea typeface="ＭＳ Ｐゴシック"/>
                          <a:cs typeface="ＭＳ Ｐゴシック"/>
                        </a:rPr>
                        <a:t>都道府県</a:t>
                      </a:r>
                      <a:endParaRPr lang="ja-JP" sz="1400" kern="100" dirty="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400" kern="0">
                          <a:solidFill>
                            <a:srgbClr val="000000"/>
                          </a:solidFill>
                          <a:latin typeface="Century"/>
                          <a:ea typeface="ＭＳ Ｐゴシック"/>
                          <a:cs typeface="ＭＳ Ｐゴシック"/>
                        </a:rPr>
                        <a:t>訪問審査会</a:t>
                      </a:r>
                      <a:endParaRPr lang="ja-JP" sz="1400" kern="100">
                        <a:latin typeface="Century"/>
                        <a:ea typeface="ＭＳ 明朝"/>
                        <a:cs typeface="Times New Roman"/>
                      </a:endParaRPr>
                    </a:p>
                  </a:txBody>
                  <a:tcPr marL="45462" marR="45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200" kern="0">
                          <a:latin typeface="ＭＳ Ｐゴシック"/>
                          <a:ea typeface="ＭＳ 明朝"/>
                          <a:cs typeface="ＭＳ Ｐゴシック"/>
                        </a:rPr>
                        <a:t>12/7</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宮崎県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西都市西米良村介護認定</a:t>
                      </a:r>
                      <a:r>
                        <a:rPr lang="ja-JP" sz="1200" kern="0" dirty="0" smtClean="0">
                          <a:solidFill>
                            <a:srgbClr val="000000"/>
                          </a:solidFill>
                          <a:latin typeface="Century"/>
                          <a:ea typeface="ＭＳ Ｐゴシック"/>
                          <a:cs typeface="ＭＳ Ｐゴシック"/>
                        </a:rPr>
                        <a:t>審査会</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200" kern="0">
                          <a:latin typeface="ＭＳ Ｐゴシック"/>
                          <a:ea typeface="ＭＳ 明朝"/>
                          <a:cs typeface="ＭＳ Ｐゴシック"/>
                        </a:rPr>
                        <a:t>12/8</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埼玉県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北本市</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200" kern="0">
                          <a:latin typeface="ＭＳ Ｐゴシック"/>
                          <a:ea typeface="ＭＳ 明朝"/>
                          <a:cs typeface="ＭＳ Ｐゴシック"/>
                        </a:rPr>
                        <a:t>12/14</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山梨県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南アルプス市</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200" kern="0">
                          <a:latin typeface="ＭＳ Ｐゴシック"/>
                          <a:ea typeface="ＭＳ 明朝"/>
                          <a:cs typeface="ＭＳ Ｐゴシック"/>
                        </a:rPr>
                        <a:t>12/15</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福井県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永平寺町</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200" kern="0">
                          <a:latin typeface="ＭＳ Ｐゴシック"/>
                          <a:ea typeface="ＭＳ 明朝"/>
                          <a:cs typeface="ＭＳ Ｐゴシック"/>
                        </a:rPr>
                        <a:t>12/20</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群馬県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前橋市</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200" kern="0">
                          <a:latin typeface="ＭＳ Ｐゴシック"/>
                          <a:ea typeface="ＭＳ 明朝"/>
                          <a:cs typeface="ＭＳ Ｐゴシック"/>
                        </a:rPr>
                        <a:t>12/21</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大阪府</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堺市（北区） ／ 堺市　全体会※</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200" kern="0">
                          <a:latin typeface="ＭＳ Ｐゴシック"/>
                          <a:ea typeface="ＭＳ 明朝"/>
                          <a:cs typeface="ＭＳ Ｐゴシック"/>
                        </a:rPr>
                        <a:t>12/22</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大阪府</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大阪市（東淀川区）</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200" kern="0">
                          <a:latin typeface="ＭＳ Ｐゴシック"/>
                          <a:ea typeface="ＭＳ 明朝"/>
                          <a:cs typeface="ＭＳ Ｐゴシック"/>
                        </a:rPr>
                        <a:t>12/22</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静岡県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富士市</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200" kern="0">
                          <a:latin typeface="ＭＳ Ｐゴシック"/>
                          <a:ea typeface="ＭＳ 明朝"/>
                          <a:cs typeface="ＭＳ Ｐゴシック"/>
                        </a:rPr>
                        <a:t>1/11</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岐阜県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土岐市・瑞浪市介護認定審査会</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200" kern="0">
                          <a:latin typeface="ＭＳ Ｐゴシック"/>
                          <a:ea typeface="ＭＳ 明朝"/>
                          <a:cs typeface="ＭＳ Ｐゴシック"/>
                        </a:rPr>
                        <a:t>1/16</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和歌山県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すさみ町</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200" kern="0">
                          <a:latin typeface="ＭＳ Ｐゴシック"/>
                          <a:ea typeface="ＭＳ 明朝"/>
                          <a:cs typeface="ＭＳ Ｐゴシック"/>
                        </a:rPr>
                        <a:t>1/18</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岩手県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滝沢・雫石介護認定</a:t>
                      </a:r>
                      <a:r>
                        <a:rPr lang="ja-JP" sz="1200" kern="0" dirty="0" smtClean="0">
                          <a:solidFill>
                            <a:srgbClr val="000000"/>
                          </a:solidFill>
                          <a:latin typeface="Century"/>
                          <a:ea typeface="ＭＳ Ｐゴシック"/>
                          <a:cs typeface="ＭＳ Ｐゴシック"/>
                        </a:rPr>
                        <a:t>審査会</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200" kern="0">
                          <a:latin typeface="ＭＳ Ｐゴシック"/>
                          <a:ea typeface="ＭＳ 明朝"/>
                          <a:cs typeface="ＭＳ Ｐゴシック"/>
                        </a:rPr>
                        <a:t>1/19</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三重県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桑名介護認定審査会</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200" kern="0">
                          <a:latin typeface="ＭＳ Ｐゴシック"/>
                          <a:ea typeface="ＭＳ 明朝"/>
                          <a:cs typeface="ＭＳ Ｐゴシック"/>
                        </a:rPr>
                        <a:t>1/24</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奈良県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南和協議会</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200" kern="0">
                          <a:latin typeface="ＭＳ Ｐゴシック"/>
                          <a:ea typeface="ＭＳ 明朝"/>
                          <a:cs typeface="ＭＳ Ｐゴシック"/>
                        </a:rPr>
                        <a:t>1/25</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大阪府</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大阪市（港区） ／ 大阪市　全体会</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200" kern="0">
                          <a:latin typeface="ＭＳ Ｐゴシック"/>
                          <a:ea typeface="ＭＳ 明朝"/>
                          <a:cs typeface="ＭＳ Ｐゴシック"/>
                        </a:rPr>
                        <a:t>1/26</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広島県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北広島町</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200" kern="0">
                          <a:latin typeface="ＭＳ Ｐゴシック"/>
                          <a:ea typeface="ＭＳ 明朝"/>
                          <a:cs typeface="ＭＳ Ｐゴシック"/>
                        </a:rPr>
                        <a:t>1/31</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長崎県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平戸市</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200" kern="0">
                          <a:latin typeface="ＭＳ Ｐゴシック"/>
                          <a:ea typeface="ＭＳ 明朝"/>
                          <a:cs typeface="ＭＳ Ｐゴシック"/>
                        </a:rPr>
                        <a:t>2/1</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佐賀県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鳥栖地区広域市町村圏組合</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200" kern="0">
                          <a:latin typeface="ＭＳ Ｐゴシック"/>
                          <a:ea typeface="ＭＳ 明朝"/>
                          <a:cs typeface="ＭＳ Ｐゴシック"/>
                        </a:rPr>
                        <a:t>2/2</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茨城県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桜川市</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200" kern="0">
                          <a:latin typeface="ＭＳ Ｐゴシック"/>
                          <a:ea typeface="ＭＳ 明朝"/>
                          <a:cs typeface="ＭＳ Ｐゴシック"/>
                        </a:rPr>
                        <a:t>2/6</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大分県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日田市</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200" kern="0">
                          <a:latin typeface="ＭＳ Ｐゴシック"/>
                          <a:ea typeface="ＭＳ 明朝"/>
                          <a:cs typeface="ＭＳ Ｐゴシック"/>
                        </a:rPr>
                        <a:t>2/7</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長野県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松本広域連合</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0420">
                <a:tc>
                  <a:txBody>
                    <a:bodyPr/>
                    <a:lstStyle/>
                    <a:p>
                      <a:pPr algn="ctr">
                        <a:spcAft>
                          <a:spcPts val="0"/>
                        </a:spcAft>
                      </a:pPr>
                      <a:r>
                        <a:rPr lang="en-US" sz="1200" kern="0">
                          <a:latin typeface="ＭＳ Ｐゴシック"/>
                          <a:ea typeface="ＭＳ 明朝"/>
                          <a:cs typeface="ＭＳ Ｐゴシック"/>
                        </a:rPr>
                        <a:t>2/7</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福岡県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900" kern="0" dirty="0">
                          <a:solidFill>
                            <a:srgbClr val="000000"/>
                          </a:solidFill>
                          <a:latin typeface="Century"/>
                          <a:ea typeface="ＭＳ Ｐゴシック"/>
                          <a:cs typeface="ＭＳ Ｐゴシック"/>
                        </a:rPr>
                        <a:t>行橋市・苅田町・みやこ町介護認定</a:t>
                      </a:r>
                      <a:r>
                        <a:rPr lang="ja-JP" sz="900" kern="0" dirty="0" smtClean="0">
                          <a:solidFill>
                            <a:srgbClr val="000000"/>
                          </a:solidFill>
                          <a:latin typeface="Century"/>
                          <a:ea typeface="ＭＳ Ｐゴシック"/>
                          <a:cs typeface="ＭＳ Ｐゴシック"/>
                        </a:rPr>
                        <a:t>審査会</a:t>
                      </a:r>
                      <a:endParaRPr lang="ja-JP" sz="10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200" kern="0">
                          <a:latin typeface="ＭＳ Ｐゴシック"/>
                          <a:ea typeface="ＭＳ 明朝"/>
                          <a:cs typeface="ＭＳ Ｐゴシック"/>
                        </a:rPr>
                        <a:t>2/8</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a:solidFill>
                            <a:srgbClr val="000000"/>
                          </a:solidFill>
                          <a:latin typeface="Century"/>
                          <a:ea typeface="ＭＳ Ｐゴシック"/>
                          <a:cs typeface="ＭＳ Ｐゴシック"/>
                        </a:rPr>
                        <a:t>千葉県</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a:solidFill>
                            <a:srgbClr val="000000"/>
                          </a:solidFill>
                          <a:latin typeface="Century"/>
                          <a:ea typeface="ＭＳ Ｐゴシック"/>
                          <a:cs typeface="ＭＳ Ｐゴシック"/>
                        </a:rPr>
                        <a:t>印西市</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200" kern="0">
                          <a:latin typeface="ＭＳ Ｐゴシック"/>
                          <a:ea typeface="ＭＳ 明朝"/>
                          <a:cs typeface="ＭＳ Ｐゴシック"/>
                        </a:rPr>
                        <a:t>2/14</a:t>
                      </a:r>
                      <a:endParaRPr lang="ja-JP" sz="14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200" kern="0" dirty="0">
                          <a:solidFill>
                            <a:srgbClr val="000000"/>
                          </a:solidFill>
                          <a:latin typeface="Century"/>
                          <a:ea typeface="ＭＳ Ｐゴシック"/>
                          <a:cs typeface="ＭＳ Ｐゴシック"/>
                        </a:rPr>
                        <a:t>和歌山県</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200" kern="0" dirty="0">
                          <a:solidFill>
                            <a:srgbClr val="000000"/>
                          </a:solidFill>
                          <a:latin typeface="Century"/>
                          <a:ea typeface="ＭＳ Ｐゴシック"/>
                          <a:cs typeface="ＭＳ Ｐゴシック"/>
                        </a:rPr>
                        <a:t>串本町</a:t>
                      </a:r>
                      <a:endParaRPr lang="ja-JP" sz="14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100" kern="0" dirty="0">
                          <a:latin typeface="ＭＳ Ｐゴシック"/>
                          <a:ea typeface="ＭＳ 明朝"/>
                          <a:cs typeface="ＭＳ Ｐゴシック"/>
                        </a:rPr>
                        <a:t>2/16</a:t>
                      </a:r>
                      <a:endParaRPr lang="ja-JP" sz="12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100" kern="0">
                          <a:solidFill>
                            <a:srgbClr val="000000"/>
                          </a:solidFill>
                          <a:latin typeface="Century"/>
                          <a:ea typeface="ＭＳ Ｐゴシック"/>
                          <a:cs typeface="ＭＳ Ｐゴシック"/>
                        </a:rPr>
                        <a:t>熊本県</a:t>
                      </a:r>
                      <a:endParaRPr lang="ja-JP" sz="12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100" kern="0">
                          <a:solidFill>
                            <a:srgbClr val="000000"/>
                          </a:solidFill>
                          <a:latin typeface="Century"/>
                          <a:ea typeface="ＭＳ Ｐゴシック"/>
                          <a:cs typeface="ＭＳ Ｐゴシック"/>
                        </a:rPr>
                        <a:t>水俣芦北広域行政事務組合</a:t>
                      </a:r>
                      <a:endParaRPr lang="ja-JP" sz="12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100" kern="0" dirty="0">
                          <a:latin typeface="ＭＳ Ｐゴシック"/>
                          <a:ea typeface="ＭＳ 明朝"/>
                          <a:cs typeface="ＭＳ Ｐゴシック"/>
                        </a:rPr>
                        <a:t>2/21</a:t>
                      </a:r>
                      <a:endParaRPr lang="ja-JP" sz="12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100" kern="0">
                          <a:solidFill>
                            <a:srgbClr val="000000"/>
                          </a:solidFill>
                          <a:latin typeface="Century"/>
                          <a:ea typeface="ＭＳ Ｐゴシック"/>
                          <a:cs typeface="ＭＳ Ｐゴシック"/>
                        </a:rPr>
                        <a:t>山口県</a:t>
                      </a:r>
                      <a:endParaRPr lang="ja-JP" sz="12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100" kern="0">
                          <a:solidFill>
                            <a:srgbClr val="000000"/>
                          </a:solidFill>
                          <a:latin typeface="Century"/>
                          <a:ea typeface="ＭＳ Ｐゴシック"/>
                          <a:cs typeface="ＭＳ Ｐゴシック"/>
                        </a:rPr>
                        <a:t>熊南地域介護認定審査会</a:t>
                      </a:r>
                      <a:r>
                        <a:rPr lang="en-US" sz="1200" kern="100" baseline="30000">
                          <a:latin typeface="ＭＳ ゴシック"/>
                          <a:ea typeface="ＭＳ 明朝"/>
                          <a:cs typeface="Times New Roman"/>
                        </a:rPr>
                        <a:t>6</a:t>
                      </a:r>
                      <a:endParaRPr lang="ja-JP" sz="12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100" kern="0">
                          <a:latin typeface="ＭＳ Ｐゴシック"/>
                          <a:ea typeface="ＭＳ 明朝"/>
                          <a:cs typeface="ＭＳ Ｐゴシック"/>
                        </a:rPr>
                        <a:t>2/23</a:t>
                      </a:r>
                      <a:endParaRPr lang="ja-JP" sz="12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100" kern="0" dirty="0">
                          <a:solidFill>
                            <a:srgbClr val="000000"/>
                          </a:solidFill>
                          <a:latin typeface="Century"/>
                          <a:ea typeface="ＭＳ Ｐゴシック"/>
                          <a:cs typeface="ＭＳ Ｐゴシック"/>
                        </a:rPr>
                        <a:t>新潟県</a:t>
                      </a:r>
                      <a:endParaRPr lang="ja-JP" sz="12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100" kern="0">
                          <a:solidFill>
                            <a:srgbClr val="000000"/>
                          </a:solidFill>
                          <a:latin typeface="Century"/>
                          <a:ea typeface="ＭＳ Ｐゴシック"/>
                          <a:cs typeface="ＭＳ Ｐゴシック"/>
                        </a:rPr>
                        <a:t>佐渡市</a:t>
                      </a:r>
                      <a:endParaRPr lang="ja-JP" sz="12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100" kern="0">
                          <a:latin typeface="ＭＳ Ｐゴシック"/>
                          <a:ea typeface="ＭＳ 明朝"/>
                          <a:cs typeface="ＭＳ Ｐゴシック"/>
                        </a:rPr>
                        <a:t>3/1</a:t>
                      </a:r>
                      <a:endParaRPr lang="ja-JP" sz="12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100" kern="0" dirty="0">
                          <a:solidFill>
                            <a:srgbClr val="000000"/>
                          </a:solidFill>
                          <a:latin typeface="Century"/>
                          <a:ea typeface="ＭＳ Ｐゴシック"/>
                          <a:cs typeface="ＭＳ Ｐゴシック"/>
                        </a:rPr>
                        <a:t>福島県</a:t>
                      </a:r>
                      <a:endParaRPr lang="ja-JP" sz="12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100" kern="0">
                          <a:solidFill>
                            <a:srgbClr val="000000"/>
                          </a:solidFill>
                          <a:latin typeface="Century"/>
                          <a:ea typeface="ＭＳ Ｐゴシック"/>
                          <a:cs typeface="ＭＳ Ｐゴシック"/>
                        </a:rPr>
                        <a:t>喜多方地方広域市町村圏組合</a:t>
                      </a:r>
                      <a:endParaRPr lang="ja-JP" sz="120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092">
                <a:tc>
                  <a:txBody>
                    <a:bodyPr/>
                    <a:lstStyle/>
                    <a:p>
                      <a:pPr algn="ctr">
                        <a:spcAft>
                          <a:spcPts val="0"/>
                        </a:spcAft>
                      </a:pPr>
                      <a:r>
                        <a:rPr lang="en-US" sz="1100" kern="0" dirty="0">
                          <a:latin typeface="ＭＳ Ｐゴシック"/>
                          <a:ea typeface="ＭＳ 明朝"/>
                          <a:cs typeface="ＭＳ Ｐゴシック"/>
                        </a:rPr>
                        <a:t>3/3</a:t>
                      </a:r>
                      <a:endParaRPr lang="ja-JP" sz="12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ja-JP" sz="1100" kern="0" dirty="0">
                          <a:solidFill>
                            <a:srgbClr val="000000"/>
                          </a:solidFill>
                          <a:latin typeface="Century"/>
                          <a:ea typeface="ＭＳ Ｐゴシック"/>
                          <a:cs typeface="ＭＳ Ｐゴシック"/>
                        </a:rPr>
                        <a:t>秋田県</a:t>
                      </a:r>
                      <a:endParaRPr lang="ja-JP" sz="12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ja-JP" sz="1100" kern="0" dirty="0">
                          <a:solidFill>
                            <a:srgbClr val="000000"/>
                          </a:solidFill>
                          <a:latin typeface="Century"/>
                          <a:ea typeface="ＭＳ Ｐゴシック"/>
                          <a:cs typeface="ＭＳ Ｐゴシック"/>
                        </a:rPr>
                        <a:t>本荘由利広域市町村圏組合</a:t>
                      </a:r>
                      <a:endParaRPr lang="ja-JP" sz="120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240615" y="2967243"/>
            <a:ext cx="4801314" cy="707886"/>
          </a:xfrm>
          <a:prstGeom prst="rect">
            <a:avLst/>
          </a:prstGeom>
        </p:spPr>
        <p:txBody>
          <a:bodyPr wrap="none">
            <a:spAutoFit/>
          </a:bodyPr>
          <a:lstStyle/>
          <a:p>
            <a:pPr algn="ctr"/>
            <a:r>
              <a:rPr lang="en-US" altLang="ja-JP" sz="4000" dirty="0" smtClean="0">
                <a:solidFill>
                  <a:srgbClr val="000000"/>
                </a:solidFill>
                <a:latin typeface="+mn-ea"/>
                <a:ea typeface="+mn-ea"/>
              </a:rPr>
              <a:t>【</a:t>
            </a:r>
            <a:r>
              <a:rPr lang="en-US" altLang="ja-JP" sz="4000" dirty="0">
                <a:solidFill>
                  <a:srgbClr val="000000"/>
                </a:solidFill>
                <a:latin typeface="+mn-ea"/>
                <a:ea typeface="+mn-ea"/>
              </a:rPr>
              <a:t>4</a:t>
            </a:r>
            <a:r>
              <a:rPr lang="en-US" altLang="ja-JP" sz="4000" dirty="0" smtClean="0">
                <a:solidFill>
                  <a:srgbClr val="000000"/>
                </a:solidFill>
                <a:latin typeface="+mn-ea"/>
                <a:ea typeface="+mn-ea"/>
              </a:rPr>
              <a:t>-1</a:t>
            </a:r>
            <a:r>
              <a:rPr lang="ja-JP" altLang="en-US" sz="4000" dirty="0">
                <a:solidFill>
                  <a:srgbClr val="000000"/>
                </a:solidFill>
                <a:latin typeface="+mn-ea"/>
                <a:ea typeface="+mn-ea"/>
              </a:rPr>
              <a:t>：事業の全体像</a:t>
            </a:r>
            <a:r>
              <a:rPr lang="en-US" altLang="ja-JP" sz="4000" dirty="0">
                <a:solidFill>
                  <a:srgbClr val="000000"/>
                </a:solidFill>
                <a:latin typeface="+mn-ea"/>
                <a:ea typeface="+mn-ea"/>
              </a:rPr>
              <a:t>】</a:t>
            </a:r>
          </a:p>
        </p:txBody>
      </p:sp>
    </p:spTree>
    <p:extLst>
      <p:ext uri="{BB962C8B-B14F-4D97-AF65-F5344CB8AC3E}">
        <p14:creationId xmlns:p14="http://schemas.microsoft.com/office/powerpoint/2010/main" val="577028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415567"/>
            <a:ext cx="9144000" cy="1815882"/>
          </a:xfrm>
          <a:prstGeom prst="rect">
            <a:avLst/>
          </a:prstGeom>
          <a:noFill/>
          <a:ln w="9525">
            <a:noFill/>
            <a:miter lim="800000"/>
            <a:headEnd/>
            <a:tailEnd/>
          </a:ln>
        </p:spPr>
        <p:txBody>
          <a:bodyPr>
            <a:spAutoFit/>
          </a:bodyPr>
          <a:lstStyle/>
          <a:p>
            <a:pPr algn="ctr"/>
            <a:endParaRPr lang="en-US" altLang="ja-JP" sz="4000" dirty="0" smtClean="0">
              <a:solidFill>
                <a:srgbClr val="000000"/>
              </a:solidFill>
              <a:latin typeface="Calibri" pitchFamily="34" charset="0"/>
            </a:endParaRPr>
          </a:p>
          <a:p>
            <a:pPr algn="ctr"/>
            <a:r>
              <a:rPr lang="en-US" altLang="ja-JP" sz="4000" dirty="0" smtClean="0">
                <a:solidFill>
                  <a:srgbClr val="000000"/>
                </a:solidFill>
                <a:latin typeface="Calibri" pitchFamily="34" charset="0"/>
              </a:rPr>
              <a:t>【4-4</a:t>
            </a:r>
            <a:r>
              <a:rPr lang="ja-JP" altLang="en-US" sz="4000" dirty="0" smtClean="0">
                <a:solidFill>
                  <a:srgbClr val="000000"/>
                </a:solidFill>
                <a:latin typeface="Calibri" pitchFamily="34" charset="0"/>
              </a:rPr>
              <a:t>：認定調査員向け研修素材の制作</a:t>
            </a:r>
            <a:r>
              <a:rPr lang="en-US" altLang="ja-JP" sz="4000" dirty="0" smtClean="0">
                <a:solidFill>
                  <a:srgbClr val="000000"/>
                </a:solidFill>
                <a:latin typeface="Calibri" pitchFamily="34" charset="0"/>
              </a:rPr>
              <a:t>】</a:t>
            </a:r>
            <a:br>
              <a:rPr lang="en-US" altLang="ja-JP" sz="4000" dirty="0" smtClean="0">
                <a:solidFill>
                  <a:srgbClr val="000000"/>
                </a:solidFill>
                <a:latin typeface="Calibri" pitchFamily="34" charset="0"/>
              </a:rPr>
            </a:br>
            <a:r>
              <a:rPr lang="ja-JP" altLang="en-US" sz="2800" dirty="0" smtClean="0">
                <a:solidFill>
                  <a:srgbClr val="000000"/>
                </a:solidFill>
                <a:latin typeface="Calibri" pitchFamily="34" charset="0"/>
              </a:rPr>
              <a:t>（</a:t>
            </a:r>
            <a:r>
              <a:rPr lang="en-US" altLang="ja-JP" sz="2800" dirty="0" smtClean="0">
                <a:solidFill>
                  <a:srgbClr val="000000"/>
                </a:solidFill>
                <a:latin typeface="Calibri" pitchFamily="34" charset="0"/>
              </a:rPr>
              <a:t>H28</a:t>
            </a:r>
            <a:r>
              <a:rPr lang="ja-JP" altLang="en-US" sz="2800" dirty="0" smtClean="0">
                <a:solidFill>
                  <a:srgbClr val="000000"/>
                </a:solidFill>
                <a:latin typeface="Calibri" pitchFamily="34" charset="0"/>
              </a:rPr>
              <a:t>年度研修の報告と</a:t>
            </a:r>
            <a:r>
              <a:rPr lang="en-US" altLang="ja-JP" sz="2800" dirty="0" smtClean="0">
                <a:solidFill>
                  <a:srgbClr val="000000"/>
                </a:solidFill>
                <a:latin typeface="Calibri" pitchFamily="34" charset="0"/>
              </a:rPr>
              <a:t>H29</a:t>
            </a:r>
            <a:r>
              <a:rPr lang="ja-JP" altLang="en-US" sz="2800" dirty="0" smtClean="0">
                <a:solidFill>
                  <a:srgbClr val="000000"/>
                </a:solidFill>
                <a:latin typeface="Calibri" pitchFamily="34" charset="0"/>
              </a:rPr>
              <a:t>年度の素材制作の方針）</a:t>
            </a:r>
            <a:endParaRPr lang="en-US" altLang="ja-JP" sz="4000" dirty="0" smtClean="0">
              <a:solidFill>
                <a:srgbClr val="000000"/>
              </a:solidFill>
              <a:latin typeface="Calibri" pitchFamily="34" charset="0"/>
            </a:endParaRPr>
          </a:p>
        </p:txBody>
      </p:sp>
    </p:spTree>
    <p:extLst>
      <p:ext uri="{BB962C8B-B14F-4D97-AF65-F5344CB8AC3E}">
        <p14:creationId xmlns:p14="http://schemas.microsoft.com/office/powerpoint/2010/main" val="42597827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z="2400" dirty="0" smtClean="0"/>
              <a:t>認定調査員向け能力向上研修会の目的と対象者</a:t>
            </a:r>
            <a:r>
              <a:rPr lang="ja-JP" altLang="en-US" sz="1600" dirty="0" smtClean="0"/>
              <a:t>（</a:t>
            </a:r>
            <a:r>
              <a:rPr lang="en-US" altLang="ja-JP" sz="1600" dirty="0" smtClean="0"/>
              <a:t>H28</a:t>
            </a:r>
            <a:r>
              <a:rPr lang="ja-JP" altLang="en-US" sz="1600" dirty="0" smtClean="0"/>
              <a:t>年度まで）</a:t>
            </a:r>
            <a:endParaRPr lang="ja-JP" altLang="en-US" sz="2800" dirty="0" smtClean="0"/>
          </a:p>
        </p:txBody>
      </p:sp>
      <p:sp>
        <p:nvSpPr>
          <p:cNvPr id="5" name="Text Box 221"/>
          <p:cNvSpPr txBox="1">
            <a:spLocks noChangeArrowheads="1"/>
          </p:cNvSpPr>
          <p:nvPr/>
        </p:nvSpPr>
        <p:spPr bwMode="auto">
          <a:xfrm>
            <a:off x="600393" y="1250421"/>
            <a:ext cx="8279448" cy="4674229"/>
          </a:xfrm>
          <a:prstGeom prst="rect">
            <a:avLst/>
          </a:prstGeom>
          <a:noFill/>
          <a:ln w="12700" algn="ctr">
            <a:noFill/>
            <a:miter lim="800000"/>
            <a:headEnd/>
            <a:tailEnd type="none" w="lg" len="lg"/>
          </a:ln>
        </p:spPr>
        <p:txBody>
          <a:bodyPr wrap="square" lIns="90000" tIns="46800" rIns="90000" bIns="46800">
            <a:spAutoFit/>
          </a:bodyPr>
          <a:lstStyle/>
          <a:p>
            <a:pPr marL="177800" indent="-177800">
              <a:lnSpc>
                <a:spcPct val="120000"/>
              </a:lnSpc>
            </a:pPr>
            <a:r>
              <a:rPr lang="en-US" altLang="ja-JP" sz="1600" dirty="0" smtClean="0">
                <a:solidFill>
                  <a:srgbClr val="0070C0"/>
                </a:solidFill>
                <a:latin typeface="HGP創英角ｺﾞｼｯｸUB" pitchFamily="50" charset="-128"/>
                <a:ea typeface="HGP創英角ｺﾞｼｯｸUB" pitchFamily="50" charset="-128"/>
              </a:rPr>
              <a:t>【</a:t>
            </a:r>
            <a:r>
              <a:rPr lang="ja-JP" altLang="en-US" sz="1600" dirty="0" smtClean="0">
                <a:solidFill>
                  <a:srgbClr val="0070C0"/>
                </a:solidFill>
                <a:latin typeface="HGP創英角ｺﾞｼｯｸUB" pitchFamily="50" charset="-128"/>
                <a:ea typeface="HGP創英角ｺﾞｼｯｸUB" pitchFamily="50" charset="-128"/>
              </a:rPr>
              <a:t>実施方針</a:t>
            </a:r>
            <a:r>
              <a:rPr lang="en-US" altLang="ja-JP" sz="1600" dirty="0" smtClean="0">
                <a:solidFill>
                  <a:srgbClr val="0070C0"/>
                </a:solidFill>
                <a:latin typeface="HGP創英角ｺﾞｼｯｸUB" pitchFamily="50" charset="-128"/>
                <a:ea typeface="HGP創英角ｺﾞｼｯｸUB" pitchFamily="50" charset="-128"/>
              </a:rPr>
              <a:t>】</a:t>
            </a:r>
          </a:p>
          <a:p>
            <a:pPr marL="180000" indent="-177800">
              <a:lnSpc>
                <a:spcPct val="120000"/>
              </a:lnSpc>
            </a:pPr>
            <a:r>
              <a:rPr lang="ja-JP" altLang="en-US" sz="1600" dirty="0" smtClean="0"/>
              <a:t>　「中間指導者層」の育成による自律的な適正化の促進</a:t>
            </a:r>
            <a:endParaRPr lang="en-US" altLang="ja-JP" sz="1600" dirty="0" smtClean="0"/>
          </a:p>
          <a:p>
            <a:pPr marL="177800" indent="-177800">
              <a:lnSpc>
                <a:spcPct val="120000"/>
              </a:lnSpc>
            </a:pPr>
            <a:endParaRPr lang="en-US" altLang="ja-JP" sz="800" dirty="0" smtClean="0"/>
          </a:p>
          <a:p>
            <a:pPr marL="177800" indent="-177800">
              <a:lnSpc>
                <a:spcPct val="120000"/>
              </a:lnSpc>
            </a:pPr>
            <a:r>
              <a:rPr lang="en-US" altLang="ja-JP" sz="1600" dirty="0" smtClean="0">
                <a:solidFill>
                  <a:srgbClr val="0070C0"/>
                </a:solidFill>
                <a:latin typeface="HGP創英角ｺﾞｼｯｸUB" pitchFamily="50" charset="-128"/>
                <a:ea typeface="HGP創英角ｺﾞｼｯｸUB" pitchFamily="50" charset="-128"/>
              </a:rPr>
              <a:t>【</a:t>
            </a:r>
            <a:r>
              <a:rPr lang="ja-JP" altLang="en-US" sz="1600" dirty="0" smtClean="0">
                <a:solidFill>
                  <a:srgbClr val="0070C0"/>
                </a:solidFill>
                <a:latin typeface="HGP創英角ｺﾞｼｯｸUB" pitchFamily="50" charset="-128"/>
                <a:ea typeface="HGP創英角ｺﾞｼｯｸUB" pitchFamily="50" charset="-128"/>
              </a:rPr>
              <a:t>研修会開催の背景・目的</a:t>
            </a:r>
            <a:r>
              <a:rPr lang="en-US" altLang="ja-JP" sz="1600" dirty="0" smtClean="0">
                <a:solidFill>
                  <a:srgbClr val="0070C0"/>
                </a:solidFill>
                <a:latin typeface="HGP創英角ｺﾞｼｯｸUB" pitchFamily="50" charset="-128"/>
                <a:ea typeface="HGP創英角ｺﾞｼｯｸUB" pitchFamily="50" charset="-128"/>
              </a:rPr>
              <a:t>】</a:t>
            </a:r>
          </a:p>
          <a:p>
            <a:pPr marL="177800" indent="-177800">
              <a:lnSpc>
                <a:spcPct val="120000"/>
              </a:lnSpc>
              <a:buFont typeface="Wingdings" pitchFamily="2" charset="2"/>
              <a:buChar char="p"/>
            </a:pPr>
            <a:r>
              <a:rPr lang="ja-JP" altLang="en-US" sz="1600" dirty="0" smtClean="0">
                <a:solidFill>
                  <a:srgbClr val="000000"/>
                </a:solidFill>
              </a:rPr>
              <a:t>認定調査の適正化を図る上で、</a:t>
            </a:r>
            <a:r>
              <a:rPr lang="ja-JP" altLang="en-US" sz="1600" dirty="0" smtClean="0">
                <a:latin typeface="HGP創英角ｺﾞｼｯｸUB" pitchFamily="50" charset="-128"/>
                <a:ea typeface="HGP創英角ｺﾞｼｯｸUB" pitchFamily="50" charset="-128"/>
              </a:rPr>
              <a:t>各自治体において「指導者層」をいかに確保するか</a:t>
            </a:r>
            <a:r>
              <a:rPr lang="ja-JP" altLang="en-US" sz="1600" dirty="0" smtClean="0">
                <a:solidFill>
                  <a:srgbClr val="000000"/>
                </a:solidFill>
              </a:rPr>
              <a:t>が重要</a:t>
            </a:r>
            <a:endParaRPr lang="en-US" altLang="ja-JP" sz="1600" dirty="0" smtClean="0">
              <a:solidFill>
                <a:srgbClr val="000000"/>
              </a:solidFill>
            </a:endParaRPr>
          </a:p>
          <a:p>
            <a:pPr marL="177800" indent="-177800">
              <a:lnSpc>
                <a:spcPct val="120000"/>
              </a:lnSpc>
              <a:buFont typeface="Wingdings" pitchFamily="2" charset="2"/>
              <a:buChar char="p"/>
            </a:pPr>
            <a:r>
              <a:rPr lang="ja-JP" altLang="en-US" sz="1600" dirty="0" smtClean="0">
                <a:solidFill>
                  <a:srgbClr val="000000"/>
                </a:solidFill>
              </a:rPr>
              <a:t>「指導者層」としては、都道府県職員が重要な役割を果たしているが、県内をくまなく指導する人的余裕がなく、各市町村でも、職員の異動等により知識・経験が蓄積されにくい側面がある</a:t>
            </a:r>
            <a:endParaRPr lang="en-US" altLang="ja-JP" sz="1600" dirty="0" smtClean="0">
              <a:solidFill>
                <a:srgbClr val="000000"/>
              </a:solidFill>
            </a:endParaRPr>
          </a:p>
          <a:p>
            <a:pPr marL="177800" indent="-177800">
              <a:lnSpc>
                <a:spcPct val="120000"/>
              </a:lnSpc>
              <a:buFont typeface="Wingdings" pitchFamily="2" charset="2"/>
              <a:buChar char="p"/>
            </a:pPr>
            <a:r>
              <a:rPr lang="ja-JP" altLang="ja-JP" sz="1600" dirty="0" smtClean="0"/>
              <a:t>都道府県の専門調査員、保険者</a:t>
            </a:r>
            <a:r>
              <a:rPr lang="ja-JP" altLang="en-US" sz="1600" dirty="0" smtClean="0"/>
              <a:t>・</a:t>
            </a:r>
            <a:r>
              <a:rPr lang="ja-JP" altLang="ja-JP" sz="1600" dirty="0" smtClean="0"/>
              <a:t>事務受託法人で</a:t>
            </a:r>
            <a:r>
              <a:rPr lang="ja-JP" altLang="ja-JP" sz="1600" dirty="0" smtClean="0">
                <a:latin typeface="HGP創英角ｺﾞｼｯｸUB" pitchFamily="50" charset="-128"/>
                <a:ea typeface="HGP創英角ｺﾞｼｯｸUB" pitchFamily="50" charset="-128"/>
              </a:rPr>
              <a:t>比較的長期間調査業務に従事している</a:t>
            </a:r>
            <a:r>
              <a:rPr lang="ja-JP" altLang="en-US" sz="1600" dirty="0" smtClean="0">
                <a:latin typeface="HGP創英角ｺﾞｼｯｸUB" pitchFamily="50" charset="-128"/>
                <a:ea typeface="HGP創英角ｺﾞｼｯｸUB" pitchFamily="50" charset="-128"/>
              </a:rPr>
              <a:t>（従事する予定の）</a:t>
            </a:r>
            <a:r>
              <a:rPr lang="ja-JP" altLang="ja-JP" sz="1600" dirty="0" smtClean="0">
                <a:latin typeface="HGP創英角ｺﾞｼｯｸUB" pitchFamily="50" charset="-128"/>
                <a:ea typeface="HGP創英角ｺﾞｼｯｸUB" pitchFamily="50" charset="-128"/>
              </a:rPr>
              <a:t>職員</a:t>
            </a:r>
            <a:r>
              <a:rPr lang="ja-JP" altLang="en-US" sz="1600" dirty="0" smtClean="0">
                <a:latin typeface="HGP創英角ｺﾞｼｯｸUB" pitchFamily="50" charset="-128"/>
                <a:ea typeface="HGP創英角ｺﾞｼｯｸUB" pitchFamily="50" charset="-128"/>
              </a:rPr>
              <a:t>を対象に</a:t>
            </a:r>
            <a:r>
              <a:rPr lang="ja-JP" altLang="ja-JP" sz="1600" dirty="0" smtClean="0">
                <a:latin typeface="HGP創英角ｺﾞｼｯｸUB" pitchFamily="50" charset="-128"/>
                <a:ea typeface="HGP創英角ｺﾞｼｯｸUB" pitchFamily="50" charset="-128"/>
              </a:rPr>
              <a:t> 「中間指導者層」</a:t>
            </a:r>
            <a:r>
              <a:rPr lang="ja-JP" altLang="en-US" sz="1600" dirty="0" smtClean="0">
                <a:latin typeface="HGP創英角ｺﾞｼｯｸUB" pitchFamily="50" charset="-128"/>
                <a:ea typeface="HGP創英角ｺﾞｼｯｸUB" pitchFamily="50" charset="-128"/>
              </a:rPr>
              <a:t>を養成する</a:t>
            </a:r>
            <a:r>
              <a:rPr lang="ja-JP" altLang="ja-JP" sz="1600" dirty="0" smtClean="0"/>
              <a:t>ことを目的とし</a:t>
            </a:r>
            <a:r>
              <a:rPr lang="ja-JP" altLang="en-US" sz="1600" dirty="0" smtClean="0"/>
              <a:t>た</a:t>
            </a:r>
            <a:r>
              <a:rPr lang="ja-JP" altLang="ja-JP" sz="1600" dirty="0" smtClean="0"/>
              <a:t>研修会</a:t>
            </a:r>
            <a:endParaRPr lang="en-US" altLang="ja-JP" sz="1600" dirty="0" smtClean="0"/>
          </a:p>
          <a:p>
            <a:pPr marL="177800" indent="-177800">
              <a:lnSpc>
                <a:spcPct val="120000"/>
              </a:lnSpc>
            </a:pPr>
            <a:endParaRPr lang="en-US" altLang="ja-JP" sz="800" dirty="0" smtClean="0">
              <a:solidFill>
                <a:srgbClr val="000000"/>
              </a:solidFill>
              <a:latin typeface="HGP創英角ｺﾞｼｯｸUB" pitchFamily="50" charset="-128"/>
              <a:ea typeface="HGP創英角ｺﾞｼｯｸUB" pitchFamily="50" charset="-128"/>
            </a:endParaRPr>
          </a:p>
          <a:p>
            <a:pPr marL="177800" indent="-177800">
              <a:lnSpc>
                <a:spcPct val="120000"/>
              </a:lnSpc>
            </a:pPr>
            <a:r>
              <a:rPr lang="en-US" altLang="ja-JP" sz="1600" dirty="0" smtClean="0">
                <a:solidFill>
                  <a:srgbClr val="0070C0"/>
                </a:solidFill>
                <a:latin typeface="HGP創英角ｺﾞｼｯｸUB" pitchFamily="50" charset="-128"/>
                <a:ea typeface="HGP創英角ｺﾞｼｯｸUB" pitchFamily="50" charset="-128"/>
              </a:rPr>
              <a:t>【</a:t>
            </a:r>
            <a:r>
              <a:rPr lang="ja-JP" altLang="en-US" sz="1600" dirty="0" smtClean="0">
                <a:solidFill>
                  <a:srgbClr val="0070C0"/>
                </a:solidFill>
                <a:latin typeface="HGP創英角ｺﾞｼｯｸUB" pitchFamily="50" charset="-128"/>
                <a:ea typeface="HGP創英角ｺﾞｼｯｸUB" pitchFamily="50" charset="-128"/>
              </a:rPr>
              <a:t>対象者</a:t>
            </a:r>
            <a:r>
              <a:rPr lang="en-US" altLang="ja-JP" sz="1600" dirty="0" smtClean="0">
                <a:solidFill>
                  <a:srgbClr val="0070C0"/>
                </a:solidFill>
                <a:latin typeface="HGP創英角ｺﾞｼｯｸUB" pitchFamily="50" charset="-128"/>
                <a:ea typeface="HGP創英角ｺﾞｼｯｸUB" pitchFamily="50" charset="-128"/>
              </a:rPr>
              <a:t>】</a:t>
            </a:r>
          </a:p>
          <a:p>
            <a:pPr marL="180000">
              <a:lnSpc>
                <a:spcPct val="120000"/>
              </a:lnSpc>
            </a:pPr>
            <a:r>
              <a:rPr lang="ja-JP" altLang="en-US" sz="1600" dirty="0" smtClean="0"/>
              <a:t>都道府県職員（専門調査員を含む）、市区町村の指導的立場の認定調査員（嘱託職員・事務受託法人の職員も含む）、市区町村（広域連合等含む）職員（審査会事務局等）、であって、以下のいずれにも該当する者とした。</a:t>
            </a:r>
          </a:p>
          <a:p>
            <a:pPr marL="177800" indent="-177800">
              <a:lnSpc>
                <a:spcPct val="120000"/>
              </a:lnSpc>
            </a:pPr>
            <a:r>
              <a:rPr lang="ja-JP" altLang="en-US" sz="1600" dirty="0" smtClean="0"/>
              <a:t>　　　① 指導的立場としての業務経験を有する（または今後、指導的立場として従事する）者。</a:t>
            </a:r>
          </a:p>
          <a:p>
            <a:pPr marL="177800" indent="-177800">
              <a:lnSpc>
                <a:spcPct val="120000"/>
              </a:lnSpc>
            </a:pPr>
            <a:r>
              <a:rPr lang="ja-JP" altLang="en-US" sz="1600" dirty="0" smtClean="0"/>
              <a:t>　　　② 今後も一定期間は継続的に認定調査に従事することが見込まれる者。</a:t>
            </a:r>
            <a:endParaRPr lang="en-US" altLang="ja-JP" sz="1600" dirty="0" smtClean="0"/>
          </a:p>
          <a:p>
            <a:pPr marL="177800" indent="-177800">
              <a:lnSpc>
                <a:spcPct val="120000"/>
              </a:lnSpc>
            </a:pPr>
            <a:endParaRPr lang="en-US" altLang="ja-JP" sz="800" dirty="0" smtClean="0"/>
          </a:p>
        </p:txBody>
      </p:sp>
    </p:spTree>
    <p:extLst>
      <p:ext uri="{BB962C8B-B14F-4D97-AF65-F5344CB8AC3E}">
        <p14:creationId xmlns:p14="http://schemas.microsoft.com/office/powerpoint/2010/main" val="22909099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z="2800" dirty="0" smtClean="0"/>
              <a:t>認定調査員向け能力向上研修会の狙いと効果</a:t>
            </a:r>
            <a:r>
              <a:rPr lang="en-US" altLang="ja-JP" sz="1200" dirty="0" smtClean="0"/>
              <a:t>(H28</a:t>
            </a:r>
            <a:r>
              <a:rPr lang="ja-JP" altLang="en-US" sz="1200" dirty="0" smtClean="0"/>
              <a:t>年度）</a:t>
            </a:r>
            <a:endParaRPr lang="ja-JP" altLang="en-US" sz="3200" dirty="0" smtClean="0"/>
          </a:p>
        </p:txBody>
      </p:sp>
      <p:sp>
        <p:nvSpPr>
          <p:cNvPr id="4" name="Rectangle 3"/>
          <p:cNvSpPr>
            <a:spLocks noChangeArrowheads="1"/>
          </p:cNvSpPr>
          <p:nvPr/>
        </p:nvSpPr>
        <p:spPr bwMode="auto">
          <a:xfrm>
            <a:off x="615315" y="1335162"/>
            <a:ext cx="8010525" cy="1702677"/>
          </a:xfrm>
          <a:prstGeom prst="rect">
            <a:avLst/>
          </a:prstGeom>
          <a:noFill/>
          <a:ln w="9525">
            <a:noFill/>
            <a:miter lim="800000"/>
            <a:headEnd/>
            <a:tailEnd/>
          </a:ln>
        </p:spPr>
        <p:txBody>
          <a:bodyPr lIns="0" tIns="0" rIns="0" bIns="0"/>
          <a:lstStyle/>
          <a:p>
            <a:pPr marL="180000" indent="-180000">
              <a:lnSpc>
                <a:spcPct val="120000"/>
              </a:lnSpc>
              <a:spcBef>
                <a:spcPct val="20000"/>
              </a:spcBef>
              <a:buClr>
                <a:srgbClr val="5A5A5A"/>
              </a:buClr>
              <a:buFont typeface="Wingdings" pitchFamily="2" charset="2"/>
              <a:buChar char="p"/>
            </a:pPr>
            <a:r>
              <a:rPr lang="ja-JP" altLang="en-US" sz="1600" dirty="0" smtClean="0">
                <a:latin typeface="ＭＳ Ｐゴシック" charset="-128"/>
              </a:rPr>
              <a:t>受講者が指導的</a:t>
            </a:r>
            <a:r>
              <a:rPr lang="ja-JP" altLang="en-US" sz="1600" dirty="0">
                <a:latin typeface="ＭＳ Ｐゴシック" charset="-128"/>
              </a:rPr>
              <a:t>立場を担うためには、</a:t>
            </a:r>
            <a:r>
              <a:rPr lang="ja-JP" altLang="en-US" sz="1600" dirty="0">
                <a:latin typeface="HGP創英角ｺﾞｼｯｸUB" pitchFamily="50" charset="-128"/>
                <a:ea typeface="HGP創英角ｺﾞｼｯｸUB" pitchFamily="50" charset="-128"/>
              </a:rPr>
              <a:t>認定調査のみでなく、一次判定ソフト</a:t>
            </a:r>
            <a:r>
              <a:rPr lang="ja-JP" altLang="en-US" sz="1600" dirty="0" smtClean="0">
                <a:latin typeface="HGP創英角ｺﾞｼｯｸUB" pitchFamily="50" charset="-128"/>
                <a:ea typeface="HGP創英角ｺﾞｼｯｸUB" pitchFamily="50" charset="-128"/>
              </a:rPr>
              <a:t>や審査会</a:t>
            </a:r>
            <a:r>
              <a:rPr lang="ja-JP" altLang="en-US" sz="1600" dirty="0">
                <a:latin typeface="HGP創英角ｺﾞｼｯｸUB" pitchFamily="50" charset="-128"/>
                <a:ea typeface="HGP創英角ｺﾞｼｯｸUB" pitchFamily="50" charset="-128"/>
              </a:rPr>
              <a:t>を含めた、要介護認定全体の仕組みの理解が必要</a:t>
            </a:r>
            <a:r>
              <a:rPr lang="ja-JP" altLang="en-US" sz="1600" dirty="0">
                <a:latin typeface="ＭＳ Ｐゴシック" charset="-128"/>
              </a:rPr>
              <a:t>で</a:t>
            </a:r>
            <a:r>
              <a:rPr lang="ja-JP" altLang="en-US" sz="1600" dirty="0" smtClean="0">
                <a:latin typeface="ＭＳ Ｐゴシック" charset="-128"/>
              </a:rPr>
              <a:t>あるため、それをふまえたカリキュラムとする</a:t>
            </a:r>
            <a:endParaRPr lang="en-US" altLang="ja-JP" sz="1600" dirty="0">
              <a:latin typeface="ＭＳ Ｐゴシック" charset="-128"/>
            </a:endParaRPr>
          </a:p>
          <a:p>
            <a:pPr marL="180000" indent="-180000">
              <a:lnSpc>
                <a:spcPct val="120000"/>
              </a:lnSpc>
              <a:spcBef>
                <a:spcPct val="20000"/>
              </a:spcBef>
              <a:buClr>
                <a:srgbClr val="5A5A5A"/>
              </a:buClr>
              <a:buFont typeface="Wingdings" pitchFamily="2" charset="2"/>
              <a:buChar char="p"/>
            </a:pPr>
            <a:r>
              <a:rPr lang="ja-JP" altLang="en-US" sz="1600" dirty="0" smtClean="0">
                <a:latin typeface="ＭＳ Ｐゴシック" charset="-128"/>
              </a:rPr>
              <a:t>受講者は、</a:t>
            </a:r>
            <a:r>
              <a:rPr lang="ja-JP" altLang="en-US" sz="1600" dirty="0">
                <a:latin typeface="ＭＳ Ｐゴシック" charset="-128"/>
              </a:rPr>
              <a:t>審査会事務局等を担当する「事務系」と専従調査員等の「技術系」で異なる弱点を抱えているが、要介護認定全体の仕組みを理解することで</a:t>
            </a:r>
            <a:r>
              <a:rPr lang="ja-JP" altLang="en-US" sz="1600" dirty="0" smtClean="0">
                <a:latin typeface="HGP創英角ｺﾞｼｯｸUB" pitchFamily="50" charset="-128"/>
                <a:ea typeface="HGP創英角ｺﾞｼｯｸUB" pitchFamily="50" charset="-128"/>
              </a:rPr>
              <a:t>、 「事務系」 「技術系」それぞれの</a:t>
            </a:r>
            <a:r>
              <a:rPr lang="ja-JP" altLang="en-US" sz="1600" dirty="0">
                <a:latin typeface="HGP創英角ｺﾞｼｯｸUB" pitchFamily="50" charset="-128"/>
                <a:ea typeface="HGP創英角ｺﾞｼｯｸUB" pitchFamily="50" charset="-128"/>
              </a:rPr>
              <a:t>弱点を克服</a:t>
            </a:r>
            <a:r>
              <a:rPr lang="ja-JP" altLang="en-US" sz="1600" dirty="0">
                <a:latin typeface="ＭＳ Ｐゴシック" charset="-128"/>
              </a:rPr>
              <a:t>することが期待できる</a:t>
            </a:r>
            <a:endParaRPr lang="ja-JP" altLang="en-US" sz="1600" b="1" dirty="0">
              <a:solidFill>
                <a:srgbClr val="FF0000"/>
              </a:solidFill>
              <a:latin typeface="ＭＳ Ｐゴシック" charset="-128"/>
            </a:endParaRPr>
          </a:p>
        </p:txBody>
      </p:sp>
      <p:graphicFrame>
        <p:nvGraphicFramePr>
          <p:cNvPr id="6" name="表 5"/>
          <p:cNvGraphicFramePr>
            <a:graphicFrameLocks noGrp="1"/>
          </p:cNvGraphicFramePr>
          <p:nvPr/>
        </p:nvGraphicFramePr>
        <p:xfrm>
          <a:off x="647926" y="2924947"/>
          <a:ext cx="7848147" cy="3362961"/>
        </p:xfrm>
        <a:graphic>
          <a:graphicData uri="http://schemas.openxmlformats.org/drawingml/2006/table">
            <a:tbl>
              <a:tblPr firstRow="1" firstCol="1" bandRow="1">
                <a:tableStyleId>{21E4AEA4-8DFA-4A89-87EB-49C32662AFE0}</a:tableStyleId>
              </a:tblPr>
              <a:tblGrid>
                <a:gridCol w="2260374"/>
                <a:gridCol w="5587773"/>
              </a:tblGrid>
              <a:tr h="0">
                <a:tc>
                  <a:txBody>
                    <a:bodyPr/>
                    <a:lstStyle/>
                    <a:p>
                      <a:pPr algn="ctr"/>
                      <a:r>
                        <a:rPr kumimoji="1" lang="ja-JP" altLang="en-US" sz="1600" dirty="0" smtClean="0"/>
                        <a:t>受講者の種類</a:t>
                      </a:r>
                      <a:endParaRPr kumimoji="1" lang="ja-JP" altLang="en-US" sz="1600" dirty="0"/>
                    </a:p>
                  </a:txBody>
                  <a:tcP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pPr algn="ctr"/>
                      <a:r>
                        <a:rPr kumimoji="1" lang="ja-JP" altLang="en-US" sz="1600" dirty="0" smtClean="0"/>
                        <a:t>研修会参加により期待される効果</a:t>
                      </a:r>
                      <a:endParaRPr kumimoji="1" lang="ja-JP" altLang="en-US" sz="1600" dirty="0"/>
                    </a:p>
                  </a:txBody>
                  <a:tcP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r>
              <a:tr h="1009227">
                <a:tc>
                  <a:txBody>
                    <a:bodyPr/>
                    <a:lstStyle/>
                    <a:p>
                      <a:r>
                        <a:rPr kumimoji="1" lang="ja-JP" altLang="en-US" sz="1600" dirty="0" smtClean="0">
                          <a:solidFill>
                            <a:schemeClr val="tx1"/>
                          </a:solidFill>
                        </a:rPr>
                        <a:t>都道府県職員</a:t>
                      </a:r>
                      <a:endParaRPr kumimoji="1" lang="ja-JP" altLang="en-US" sz="1600" dirty="0">
                        <a:solidFill>
                          <a:schemeClr val="tx1"/>
                        </a:solidFill>
                      </a:endParaRPr>
                    </a:p>
                  </a:txBody>
                  <a:tcPr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ja-JP" altLang="en-US" sz="1600" dirty="0" smtClean="0"/>
                        <a:t>市区町村に対する指導のポイントを理解するとともに、研修のテーマ設定や講師の養成に活用できる</a:t>
                      </a:r>
                      <a:endParaRPr kumimoji="1" lang="ja-JP" altLang="en-US" sz="1600" dirty="0"/>
                    </a:p>
                  </a:txBody>
                  <a:tcPr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09227">
                <a:tc>
                  <a:txBody>
                    <a:bodyPr/>
                    <a:lstStyle/>
                    <a:p>
                      <a:r>
                        <a:rPr kumimoji="1" lang="en-US" altLang="ja-JP" sz="1600" dirty="0" smtClean="0">
                          <a:solidFill>
                            <a:schemeClr val="tx1"/>
                          </a:solidFill>
                        </a:rPr>
                        <a:t>【</a:t>
                      </a:r>
                      <a:r>
                        <a:rPr kumimoji="1" lang="ja-JP" altLang="en-US" sz="1600" dirty="0" smtClean="0">
                          <a:solidFill>
                            <a:schemeClr val="tx1"/>
                          </a:solidFill>
                        </a:rPr>
                        <a:t>事務系</a:t>
                      </a:r>
                      <a:r>
                        <a:rPr kumimoji="1" lang="en-US" altLang="ja-JP" sz="1600" dirty="0" smtClean="0">
                          <a:solidFill>
                            <a:schemeClr val="tx1"/>
                          </a:solidFill>
                        </a:rPr>
                        <a:t>】</a:t>
                      </a:r>
                      <a:r>
                        <a:rPr kumimoji="1" lang="ja-JP" altLang="en-US" sz="1600" dirty="0" smtClean="0">
                          <a:solidFill>
                            <a:schemeClr val="tx1"/>
                          </a:solidFill>
                        </a:rPr>
                        <a:t>市区町村職員</a:t>
                      </a:r>
                      <a:r>
                        <a:rPr kumimoji="1" lang="en-US" altLang="ja-JP" sz="1200" dirty="0" smtClean="0">
                          <a:solidFill>
                            <a:schemeClr val="tx1"/>
                          </a:solidFill>
                        </a:rPr>
                        <a:t>(</a:t>
                      </a:r>
                      <a:r>
                        <a:rPr kumimoji="1" lang="ja-JP" altLang="en-US" sz="1200" dirty="0" smtClean="0">
                          <a:solidFill>
                            <a:schemeClr val="tx1"/>
                          </a:solidFill>
                        </a:rPr>
                        <a:t>審査会事務局等</a:t>
                      </a:r>
                      <a:r>
                        <a:rPr kumimoji="1" lang="en-US" altLang="ja-JP" sz="1200" dirty="0" smtClean="0">
                          <a:solidFill>
                            <a:schemeClr val="tx1"/>
                          </a:solidFill>
                        </a:rPr>
                        <a:t>)</a:t>
                      </a:r>
                      <a:endParaRPr kumimoji="1" lang="ja-JP" altLang="en-US" sz="1200" dirty="0">
                        <a:solidFill>
                          <a:schemeClr val="tx1"/>
                        </a:solidFill>
                      </a:endParaRPr>
                    </a:p>
                  </a:txBody>
                  <a:tcPr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ja-JP" altLang="en-US" sz="1600" dirty="0" smtClean="0"/>
                        <a:t>管理側として、認定調査の課題抽出方法を学ぶことができる。また、弱点である認定調査の技術面の習得ができる</a:t>
                      </a:r>
                      <a:endParaRPr kumimoji="1" lang="ja-JP" altLang="en-US" sz="1600" dirty="0"/>
                    </a:p>
                  </a:txBody>
                  <a:tcPr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09227">
                <a:tc>
                  <a:txBody>
                    <a:bodyPr/>
                    <a:lstStyle/>
                    <a:p>
                      <a:r>
                        <a:rPr kumimoji="1" lang="en-US" altLang="ja-JP" sz="1600" dirty="0" smtClean="0">
                          <a:solidFill>
                            <a:schemeClr val="tx1"/>
                          </a:solidFill>
                        </a:rPr>
                        <a:t>【</a:t>
                      </a:r>
                      <a:r>
                        <a:rPr kumimoji="1" lang="ja-JP" altLang="en-US" sz="1600" dirty="0" smtClean="0">
                          <a:solidFill>
                            <a:schemeClr val="tx1"/>
                          </a:solidFill>
                        </a:rPr>
                        <a:t>技術系</a:t>
                      </a:r>
                      <a:r>
                        <a:rPr kumimoji="1" lang="en-US" altLang="ja-JP" sz="1600" dirty="0" smtClean="0">
                          <a:solidFill>
                            <a:schemeClr val="tx1"/>
                          </a:solidFill>
                        </a:rPr>
                        <a:t>】</a:t>
                      </a:r>
                      <a:r>
                        <a:rPr kumimoji="1" lang="ja-JP" altLang="en-US" sz="1600" dirty="0" smtClean="0">
                          <a:solidFill>
                            <a:schemeClr val="tx1"/>
                          </a:solidFill>
                        </a:rPr>
                        <a:t>市区町村職員</a:t>
                      </a:r>
                      <a:endParaRPr kumimoji="1" lang="en-US" altLang="ja-JP" sz="1600" dirty="0" smtClean="0">
                        <a:solidFill>
                          <a:schemeClr val="tx1"/>
                        </a:solidFill>
                      </a:endParaRPr>
                    </a:p>
                    <a:p>
                      <a:r>
                        <a:rPr kumimoji="1" lang="ja-JP" altLang="en-US" sz="1200" dirty="0" smtClean="0">
                          <a:solidFill>
                            <a:schemeClr val="tx1"/>
                          </a:solidFill>
                        </a:rPr>
                        <a:t>（専従調査員等）、指導的立場の認定調査員</a:t>
                      </a:r>
                      <a:endParaRPr kumimoji="1" lang="ja-JP" altLang="en-US" sz="1200" dirty="0">
                        <a:solidFill>
                          <a:schemeClr val="tx1"/>
                        </a:solidFill>
                      </a:endParaRPr>
                    </a:p>
                  </a:txBody>
                  <a:tcPr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ja-JP" altLang="en-US" sz="1600" dirty="0" smtClean="0"/>
                        <a:t>現場側として、技術面の向上が図られる。また、弱点である管理側の視点を身につけることで、要介護認定全体の視点から、課題の優先順位付けができるようになる</a:t>
                      </a:r>
                      <a:endParaRPr kumimoji="1" lang="ja-JP" altLang="en-US" sz="1600" dirty="0"/>
                    </a:p>
                  </a:txBody>
                  <a:tcPr anchor="ctr">
                    <a:lnL w="12700" cmpd="sng">
                      <a:noFill/>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1818141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dirty="0" smtClean="0"/>
              <a:t>平成</a:t>
            </a:r>
            <a:r>
              <a:rPr lang="en-US" altLang="ja-JP" dirty="0" smtClean="0"/>
              <a:t>28</a:t>
            </a:r>
            <a:r>
              <a:rPr lang="ja-JP" altLang="en-US" dirty="0" smtClean="0"/>
              <a:t>年度の開催実績</a:t>
            </a:r>
          </a:p>
        </p:txBody>
      </p:sp>
      <p:graphicFrame>
        <p:nvGraphicFramePr>
          <p:cNvPr id="5" name="表 4"/>
          <p:cNvGraphicFramePr>
            <a:graphicFrameLocks noGrp="1"/>
          </p:cNvGraphicFramePr>
          <p:nvPr/>
        </p:nvGraphicFramePr>
        <p:xfrm>
          <a:off x="743034" y="1394696"/>
          <a:ext cx="7611256" cy="4858321"/>
        </p:xfrm>
        <a:graphic>
          <a:graphicData uri="http://schemas.openxmlformats.org/drawingml/2006/table">
            <a:tbl>
              <a:tblPr firstRow="1">
                <a:tableStyleId>{B301B821-A1FF-4177-AEE7-76D212191A09}</a:tableStyleId>
              </a:tblPr>
              <a:tblGrid>
                <a:gridCol w="1925456"/>
                <a:gridCol w="4153405"/>
                <a:gridCol w="1532395"/>
              </a:tblGrid>
              <a:tr h="373717">
                <a:tc>
                  <a:txBody>
                    <a:bodyPr/>
                    <a:lstStyle/>
                    <a:p>
                      <a:pPr algn="ctr">
                        <a:spcAft>
                          <a:spcPts val="0"/>
                        </a:spcAft>
                      </a:pPr>
                      <a:r>
                        <a:rPr lang="ja-JP" sz="1800" kern="100" baseline="0" dirty="0">
                          <a:latin typeface="Arial" pitchFamily="34" charset="0"/>
                          <a:ea typeface="ＭＳ Ｐゴシック" pitchFamily="50" charset="-128"/>
                        </a:rPr>
                        <a:t>開催地</a:t>
                      </a:r>
                      <a:endParaRPr lang="ja-JP" sz="1800" kern="100" baseline="0" dirty="0">
                        <a:latin typeface="Arial" pitchFamily="34" charset="0"/>
                        <a:ea typeface="ＭＳ Ｐゴシック" pitchFamily="50" charset="-128"/>
                        <a:cs typeface="Times New Roman"/>
                      </a:endParaRPr>
                    </a:p>
                  </a:txBody>
                  <a:tcPr marL="68580" marR="68580" marT="0" marB="0" anchor="ctr"/>
                </a:tc>
                <a:tc>
                  <a:txBody>
                    <a:bodyPr/>
                    <a:lstStyle/>
                    <a:p>
                      <a:pPr algn="ctr">
                        <a:spcAft>
                          <a:spcPts val="0"/>
                        </a:spcAft>
                      </a:pPr>
                      <a:r>
                        <a:rPr lang="ja-JP" sz="1800" kern="100" baseline="0" dirty="0">
                          <a:latin typeface="Arial" pitchFamily="34" charset="0"/>
                          <a:ea typeface="ＭＳ Ｐゴシック" pitchFamily="50" charset="-128"/>
                        </a:rPr>
                        <a:t>開催日時</a:t>
                      </a:r>
                      <a:endParaRPr lang="ja-JP" sz="1800" kern="100" baseline="0" dirty="0">
                        <a:latin typeface="Arial" pitchFamily="34" charset="0"/>
                        <a:ea typeface="ＭＳ Ｐゴシック" pitchFamily="50" charset="-128"/>
                        <a:cs typeface="Times New Roman"/>
                      </a:endParaRPr>
                    </a:p>
                  </a:txBody>
                  <a:tcPr marL="68580" marR="68580" marT="0" marB="0" anchor="ctr"/>
                </a:tc>
                <a:tc>
                  <a:txBody>
                    <a:bodyPr/>
                    <a:lstStyle/>
                    <a:p>
                      <a:pPr algn="ctr">
                        <a:spcAft>
                          <a:spcPts val="0"/>
                        </a:spcAft>
                      </a:pPr>
                      <a:r>
                        <a:rPr lang="ja-JP" sz="1800" kern="100" baseline="0">
                          <a:latin typeface="Arial" pitchFamily="34" charset="0"/>
                          <a:ea typeface="ＭＳ Ｐゴシック" pitchFamily="50" charset="-128"/>
                        </a:rPr>
                        <a:t>受講者数</a:t>
                      </a:r>
                      <a:endParaRPr lang="ja-JP" sz="1800" kern="100" baseline="0">
                        <a:latin typeface="Arial" pitchFamily="34" charset="0"/>
                        <a:ea typeface="ＭＳ Ｐゴシック" pitchFamily="50" charset="-128"/>
                        <a:cs typeface="Times New Roman"/>
                      </a:endParaRPr>
                    </a:p>
                  </a:txBody>
                  <a:tcPr marL="68580" marR="68580" marT="0" marB="0" anchor="ctr"/>
                </a:tc>
              </a:tr>
              <a:tr h="373717">
                <a:tc>
                  <a:txBody>
                    <a:bodyPr/>
                    <a:lstStyle/>
                    <a:p>
                      <a:pPr algn="ctr">
                        <a:spcAft>
                          <a:spcPts val="0"/>
                        </a:spcAft>
                      </a:pPr>
                      <a:r>
                        <a:rPr lang="ja-JP" sz="1800" kern="100">
                          <a:solidFill>
                            <a:srgbClr val="000000"/>
                          </a:solidFill>
                          <a:latin typeface="Meiryo UI" pitchFamily="50" charset="-128"/>
                          <a:ea typeface="Meiryo UI" pitchFamily="50" charset="-128"/>
                          <a:cs typeface="Meiryo UI" pitchFamily="50" charset="-128"/>
                        </a:rPr>
                        <a:t>開催地</a:t>
                      </a:r>
                      <a:endParaRPr lang="ja-JP" sz="1600" kern="100">
                        <a:latin typeface="Meiryo UI" pitchFamily="50" charset="-128"/>
                        <a:ea typeface="Meiryo UI" pitchFamily="50" charset="-128"/>
                        <a:cs typeface="Meiryo UI" pitchFamily="50" charset="-128"/>
                      </a:endParaRPr>
                    </a:p>
                  </a:txBody>
                  <a:tcPr marL="68580" marR="68580" marT="0" marB="0" anchor="ctr"/>
                </a:tc>
                <a:tc>
                  <a:txBody>
                    <a:bodyPr/>
                    <a:lstStyle/>
                    <a:p>
                      <a:pPr algn="ctr">
                        <a:spcAft>
                          <a:spcPts val="0"/>
                        </a:spcAft>
                      </a:pPr>
                      <a:r>
                        <a:rPr lang="ja-JP" sz="1800" kern="100">
                          <a:solidFill>
                            <a:srgbClr val="000000"/>
                          </a:solidFill>
                          <a:latin typeface="Meiryo UI" pitchFamily="50" charset="-128"/>
                          <a:ea typeface="Meiryo UI" pitchFamily="50" charset="-128"/>
                          <a:cs typeface="Meiryo UI" pitchFamily="50" charset="-128"/>
                        </a:rPr>
                        <a:t>開催日時</a:t>
                      </a:r>
                      <a:endParaRPr lang="ja-JP" sz="1600" kern="100">
                        <a:latin typeface="Meiryo UI" pitchFamily="50" charset="-128"/>
                        <a:ea typeface="Meiryo UI" pitchFamily="50" charset="-128"/>
                        <a:cs typeface="Meiryo UI" pitchFamily="50" charset="-128"/>
                      </a:endParaRPr>
                    </a:p>
                  </a:txBody>
                  <a:tcPr marL="68580" marR="68580" marT="0" marB="0" anchor="ctr"/>
                </a:tc>
                <a:tc>
                  <a:txBody>
                    <a:bodyPr/>
                    <a:lstStyle/>
                    <a:p>
                      <a:pPr algn="ctr">
                        <a:spcAft>
                          <a:spcPts val="0"/>
                        </a:spcAft>
                      </a:pPr>
                      <a:r>
                        <a:rPr lang="ja-JP" sz="1800" kern="100">
                          <a:solidFill>
                            <a:srgbClr val="000000"/>
                          </a:solidFill>
                          <a:latin typeface="Meiryo UI" pitchFamily="50" charset="-128"/>
                          <a:ea typeface="Meiryo UI" pitchFamily="50" charset="-128"/>
                          <a:cs typeface="Meiryo UI" pitchFamily="50" charset="-128"/>
                        </a:rPr>
                        <a:t>受講者数</a:t>
                      </a:r>
                      <a:endParaRPr lang="ja-JP" sz="1600" kern="100">
                        <a:latin typeface="Meiryo UI" pitchFamily="50" charset="-128"/>
                        <a:ea typeface="Meiryo UI" pitchFamily="50" charset="-128"/>
                        <a:cs typeface="Meiryo UI" pitchFamily="50" charset="-128"/>
                      </a:endParaRPr>
                    </a:p>
                  </a:txBody>
                  <a:tcPr marL="68580" marR="68580" marT="0" marB="0" anchor="ctr"/>
                </a:tc>
              </a:tr>
              <a:tr h="373717">
                <a:tc>
                  <a:txBody>
                    <a:bodyPr/>
                    <a:lstStyle/>
                    <a:p>
                      <a:pPr algn="ctr">
                        <a:spcAft>
                          <a:spcPts val="0"/>
                        </a:spcAft>
                      </a:pPr>
                      <a:r>
                        <a:rPr lang="ja-JP" sz="1800" kern="100">
                          <a:latin typeface="Meiryo UI" pitchFamily="50" charset="-128"/>
                          <a:ea typeface="Meiryo UI" pitchFamily="50" charset="-128"/>
                          <a:cs typeface="Meiryo UI" pitchFamily="50" charset="-128"/>
                        </a:rPr>
                        <a:t>大阪会場</a:t>
                      </a:r>
                      <a:endParaRPr lang="ja-JP" sz="1600" kern="100">
                        <a:latin typeface="Meiryo UI" pitchFamily="50" charset="-128"/>
                        <a:ea typeface="Meiryo UI" pitchFamily="50" charset="-128"/>
                        <a:cs typeface="Meiryo UI" pitchFamily="50" charset="-128"/>
                      </a:endParaRPr>
                    </a:p>
                  </a:txBody>
                  <a:tcPr marL="68580" marR="68580" marT="0" marB="0" anchor="ctr"/>
                </a:tc>
                <a:tc>
                  <a:txBody>
                    <a:bodyPr/>
                    <a:lstStyle/>
                    <a:p>
                      <a:pPr indent="114300" algn="ctr" fontAlgn="base">
                        <a:spcBef>
                          <a:spcPts val="215"/>
                        </a:spcBef>
                        <a:spcAft>
                          <a:spcPts val="0"/>
                        </a:spcAft>
                      </a:pPr>
                      <a:r>
                        <a:rPr lang="en-US" sz="1600" kern="1200">
                          <a:solidFill>
                            <a:srgbClr val="000000"/>
                          </a:solidFill>
                          <a:latin typeface="Meiryo UI" pitchFamily="50" charset="-128"/>
                          <a:ea typeface="Meiryo UI" pitchFamily="50" charset="-128"/>
                          <a:cs typeface="Meiryo UI" pitchFamily="50" charset="-128"/>
                        </a:rPr>
                        <a:t>6</a:t>
                      </a:r>
                      <a:r>
                        <a:rPr lang="ja-JP" sz="1600" kern="1200">
                          <a:solidFill>
                            <a:srgbClr val="000000"/>
                          </a:solidFill>
                          <a:latin typeface="Meiryo UI" pitchFamily="50" charset="-128"/>
                          <a:ea typeface="Meiryo UI" pitchFamily="50" charset="-128"/>
                          <a:cs typeface="Meiryo UI" pitchFamily="50" charset="-128"/>
                        </a:rPr>
                        <a:t>月</a:t>
                      </a:r>
                      <a:r>
                        <a:rPr lang="en-US" sz="1600" kern="1200">
                          <a:solidFill>
                            <a:srgbClr val="000000"/>
                          </a:solidFill>
                          <a:latin typeface="Meiryo UI" pitchFamily="50" charset="-128"/>
                          <a:ea typeface="Meiryo UI" pitchFamily="50" charset="-128"/>
                          <a:cs typeface="Meiryo UI" pitchFamily="50" charset="-128"/>
                        </a:rPr>
                        <a:t>2</a:t>
                      </a:r>
                      <a:r>
                        <a:rPr lang="ja-JP" sz="1600" kern="1200">
                          <a:solidFill>
                            <a:srgbClr val="000000"/>
                          </a:solidFill>
                          <a:latin typeface="Meiryo UI" pitchFamily="50" charset="-128"/>
                          <a:ea typeface="Meiryo UI" pitchFamily="50" charset="-128"/>
                          <a:cs typeface="Meiryo UI" pitchFamily="50" charset="-128"/>
                        </a:rPr>
                        <a:t>日（木）～</a:t>
                      </a:r>
                      <a:r>
                        <a:rPr lang="en-US" sz="1600" kern="1200">
                          <a:solidFill>
                            <a:srgbClr val="000000"/>
                          </a:solidFill>
                          <a:latin typeface="Meiryo UI" pitchFamily="50" charset="-128"/>
                          <a:ea typeface="Meiryo UI" pitchFamily="50" charset="-128"/>
                          <a:cs typeface="Meiryo UI" pitchFamily="50" charset="-128"/>
                        </a:rPr>
                        <a:t>3</a:t>
                      </a:r>
                      <a:r>
                        <a:rPr lang="ja-JP" sz="1600" kern="1200">
                          <a:solidFill>
                            <a:srgbClr val="000000"/>
                          </a:solidFill>
                          <a:latin typeface="Meiryo UI" pitchFamily="50" charset="-128"/>
                          <a:ea typeface="Meiryo UI" pitchFamily="50" charset="-128"/>
                          <a:cs typeface="Meiryo UI" pitchFamily="50" charset="-128"/>
                        </a:rPr>
                        <a:t>日（金）</a:t>
                      </a:r>
                      <a:endParaRPr lang="ja-JP" sz="1600" kern="100">
                        <a:latin typeface="Meiryo UI" pitchFamily="50" charset="-128"/>
                        <a:ea typeface="Meiryo UI" pitchFamily="50" charset="-128"/>
                        <a:cs typeface="Meiryo UI" pitchFamily="50" charset="-128"/>
                      </a:endParaRPr>
                    </a:p>
                  </a:txBody>
                  <a:tcPr marL="68580" marR="68580" marT="0" marB="0" anchor="ctr"/>
                </a:tc>
                <a:tc>
                  <a:txBody>
                    <a:bodyPr/>
                    <a:lstStyle/>
                    <a:p>
                      <a:pPr algn="r">
                        <a:spcAft>
                          <a:spcPts val="0"/>
                        </a:spcAft>
                      </a:pPr>
                      <a:r>
                        <a:rPr lang="en-US" sz="1800" kern="100">
                          <a:solidFill>
                            <a:srgbClr val="000000"/>
                          </a:solidFill>
                          <a:latin typeface="Meiryo UI" pitchFamily="50" charset="-128"/>
                          <a:ea typeface="Meiryo UI" pitchFamily="50" charset="-128"/>
                          <a:cs typeface="Meiryo UI" pitchFamily="50" charset="-128"/>
                        </a:rPr>
                        <a:t>97</a:t>
                      </a:r>
                      <a:r>
                        <a:rPr lang="ja-JP" sz="1800" kern="100">
                          <a:solidFill>
                            <a:srgbClr val="000000"/>
                          </a:solidFill>
                          <a:latin typeface="Meiryo UI" pitchFamily="50" charset="-128"/>
                          <a:ea typeface="Meiryo UI" pitchFamily="50" charset="-128"/>
                          <a:cs typeface="Meiryo UI" pitchFamily="50" charset="-128"/>
                        </a:rPr>
                        <a:t>人</a:t>
                      </a:r>
                      <a:endParaRPr lang="ja-JP" sz="1600" kern="100">
                        <a:latin typeface="Meiryo UI" pitchFamily="50" charset="-128"/>
                        <a:ea typeface="Meiryo UI" pitchFamily="50" charset="-128"/>
                        <a:cs typeface="Meiryo UI" pitchFamily="50" charset="-128"/>
                      </a:endParaRPr>
                    </a:p>
                  </a:txBody>
                  <a:tcPr marL="68580" marR="68580" marT="0" marB="0" anchor="ctr"/>
                </a:tc>
              </a:tr>
              <a:tr h="373717">
                <a:tc>
                  <a:txBody>
                    <a:bodyPr/>
                    <a:lstStyle/>
                    <a:p>
                      <a:pPr algn="ctr">
                        <a:spcAft>
                          <a:spcPts val="0"/>
                        </a:spcAft>
                      </a:pPr>
                      <a:r>
                        <a:rPr lang="ja-JP" sz="1800" kern="100">
                          <a:latin typeface="Meiryo UI" pitchFamily="50" charset="-128"/>
                          <a:ea typeface="Meiryo UI" pitchFamily="50" charset="-128"/>
                          <a:cs typeface="Meiryo UI" pitchFamily="50" charset="-128"/>
                        </a:rPr>
                        <a:t>名古屋会場</a:t>
                      </a:r>
                      <a:endParaRPr lang="ja-JP" sz="1600" kern="100">
                        <a:latin typeface="Meiryo UI" pitchFamily="50" charset="-128"/>
                        <a:ea typeface="Meiryo UI" pitchFamily="50" charset="-128"/>
                        <a:cs typeface="Meiryo UI" pitchFamily="50" charset="-128"/>
                      </a:endParaRPr>
                    </a:p>
                  </a:txBody>
                  <a:tcPr marL="68580" marR="68580" marT="0" marB="0" anchor="ctr"/>
                </a:tc>
                <a:tc>
                  <a:txBody>
                    <a:bodyPr/>
                    <a:lstStyle/>
                    <a:p>
                      <a:pPr indent="114300" algn="ctr" fontAlgn="base">
                        <a:spcBef>
                          <a:spcPts val="215"/>
                        </a:spcBef>
                        <a:spcAft>
                          <a:spcPts val="0"/>
                        </a:spcAft>
                      </a:pPr>
                      <a:r>
                        <a:rPr lang="en-US" sz="1600" kern="1200">
                          <a:solidFill>
                            <a:srgbClr val="000000"/>
                          </a:solidFill>
                          <a:latin typeface="Meiryo UI" pitchFamily="50" charset="-128"/>
                          <a:ea typeface="Meiryo UI" pitchFamily="50" charset="-128"/>
                          <a:cs typeface="Meiryo UI" pitchFamily="50" charset="-128"/>
                        </a:rPr>
                        <a:t>6</a:t>
                      </a:r>
                      <a:r>
                        <a:rPr lang="ja-JP" sz="1600" kern="1200">
                          <a:solidFill>
                            <a:srgbClr val="000000"/>
                          </a:solidFill>
                          <a:latin typeface="Meiryo UI" pitchFamily="50" charset="-128"/>
                          <a:ea typeface="Meiryo UI" pitchFamily="50" charset="-128"/>
                          <a:cs typeface="Meiryo UI" pitchFamily="50" charset="-128"/>
                        </a:rPr>
                        <a:t>月</a:t>
                      </a:r>
                      <a:r>
                        <a:rPr lang="en-US" sz="1600" kern="1200">
                          <a:solidFill>
                            <a:srgbClr val="000000"/>
                          </a:solidFill>
                          <a:latin typeface="Meiryo UI" pitchFamily="50" charset="-128"/>
                          <a:ea typeface="Meiryo UI" pitchFamily="50" charset="-128"/>
                          <a:cs typeface="Meiryo UI" pitchFamily="50" charset="-128"/>
                        </a:rPr>
                        <a:t>27</a:t>
                      </a:r>
                      <a:r>
                        <a:rPr lang="ja-JP" sz="1600" kern="1200">
                          <a:solidFill>
                            <a:srgbClr val="000000"/>
                          </a:solidFill>
                          <a:latin typeface="Meiryo UI" pitchFamily="50" charset="-128"/>
                          <a:ea typeface="Meiryo UI" pitchFamily="50" charset="-128"/>
                          <a:cs typeface="Meiryo UI" pitchFamily="50" charset="-128"/>
                        </a:rPr>
                        <a:t>日（月）～</a:t>
                      </a:r>
                      <a:r>
                        <a:rPr lang="en-US" sz="1600" kern="1200">
                          <a:solidFill>
                            <a:srgbClr val="000000"/>
                          </a:solidFill>
                          <a:latin typeface="Meiryo UI" pitchFamily="50" charset="-128"/>
                          <a:ea typeface="Meiryo UI" pitchFamily="50" charset="-128"/>
                          <a:cs typeface="Meiryo UI" pitchFamily="50" charset="-128"/>
                        </a:rPr>
                        <a:t>28</a:t>
                      </a:r>
                      <a:r>
                        <a:rPr lang="ja-JP" sz="1600" kern="1200">
                          <a:solidFill>
                            <a:srgbClr val="000000"/>
                          </a:solidFill>
                          <a:latin typeface="Meiryo UI" pitchFamily="50" charset="-128"/>
                          <a:ea typeface="Meiryo UI" pitchFamily="50" charset="-128"/>
                          <a:cs typeface="Meiryo UI" pitchFamily="50" charset="-128"/>
                        </a:rPr>
                        <a:t>日（火）</a:t>
                      </a:r>
                      <a:endParaRPr lang="ja-JP" sz="1600" kern="100">
                        <a:latin typeface="Meiryo UI" pitchFamily="50" charset="-128"/>
                        <a:ea typeface="Meiryo UI" pitchFamily="50" charset="-128"/>
                        <a:cs typeface="Meiryo UI" pitchFamily="50" charset="-128"/>
                      </a:endParaRPr>
                    </a:p>
                  </a:txBody>
                  <a:tcPr marL="68580" marR="68580" marT="0" marB="0" anchor="ctr"/>
                </a:tc>
                <a:tc>
                  <a:txBody>
                    <a:bodyPr/>
                    <a:lstStyle/>
                    <a:p>
                      <a:pPr algn="r">
                        <a:spcAft>
                          <a:spcPts val="0"/>
                        </a:spcAft>
                      </a:pPr>
                      <a:r>
                        <a:rPr lang="en-US" sz="1800" kern="100">
                          <a:solidFill>
                            <a:srgbClr val="000000"/>
                          </a:solidFill>
                          <a:latin typeface="Meiryo UI" pitchFamily="50" charset="-128"/>
                          <a:ea typeface="Meiryo UI" pitchFamily="50" charset="-128"/>
                          <a:cs typeface="Meiryo UI" pitchFamily="50" charset="-128"/>
                        </a:rPr>
                        <a:t>90</a:t>
                      </a:r>
                      <a:r>
                        <a:rPr lang="ja-JP" sz="1800" kern="100">
                          <a:solidFill>
                            <a:srgbClr val="000000"/>
                          </a:solidFill>
                          <a:latin typeface="Meiryo UI" pitchFamily="50" charset="-128"/>
                          <a:ea typeface="Meiryo UI" pitchFamily="50" charset="-128"/>
                          <a:cs typeface="Meiryo UI" pitchFamily="50" charset="-128"/>
                        </a:rPr>
                        <a:t>人</a:t>
                      </a:r>
                      <a:endParaRPr lang="ja-JP" sz="1600" kern="100">
                        <a:latin typeface="Meiryo UI" pitchFamily="50" charset="-128"/>
                        <a:ea typeface="Meiryo UI" pitchFamily="50" charset="-128"/>
                        <a:cs typeface="Meiryo UI" pitchFamily="50" charset="-128"/>
                      </a:endParaRPr>
                    </a:p>
                  </a:txBody>
                  <a:tcPr marL="68580" marR="68580" marT="0" marB="0" anchor="ctr"/>
                </a:tc>
              </a:tr>
              <a:tr h="373717">
                <a:tc>
                  <a:txBody>
                    <a:bodyPr/>
                    <a:lstStyle/>
                    <a:p>
                      <a:pPr algn="ctr">
                        <a:spcAft>
                          <a:spcPts val="0"/>
                        </a:spcAft>
                      </a:pPr>
                      <a:r>
                        <a:rPr lang="ja-JP" sz="1800" kern="100">
                          <a:latin typeface="Meiryo UI" pitchFamily="50" charset="-128"/>
                          <a:ea typeface="Meiryo UI" pitchFamily="50" charset="-128"/>
                          <a:cs typeface="Meiryo UI" pitchFamily="50" charset="-128"/>
                        </a:rPr>
                        <a:t>盛岡会場</a:t>
                      </a:r>
                      <a:endParaRPr lang="ja-JP" sz="1600" kern="100">
                        <a:latin typeface="Meiryo UI" pitchFamily="50" charset="-128"/>
                        <a:ea typeface="Meiryo UI" pitchFamily="50" charset="-128"/>
                        <a:cs typeface="Meiryo UI" pitchFamily="50" charset="-128"/>
                      </a:endParaRPr>
                    </a:p>
                  </a:txBody>
                  <a:tcPr marL="68580" marR="68580" marT="0" marB="0" anchor="ctr"/>
                </a:tc>
                <a:tc>
                  <a:txBody>
                    <a:bodyPr/>
                    <a:lstStyle/>
                    <a:p>
                      <a:pPr indent="114300" algn="ctr" fontAlgn="base">
                        <a:spcBef>
                          <a:spcPts val="215"/>
                        </a:spcBef>
                        <a:spcAft>
                          <a:spcPts val="0"/>
                        </a:spcAft>
                      </a:pPr>
                      <a:r>
                        <a:rPr lang="en-US" sz="1600" kern="1200">
                          <a:solidFill>
                            <a:srgbClr val="000000"/>
                          </a:solidFill>
                          <a:latin typeface="Meiryo UI" pitchFamily="50" charset="-128"/>
                          <a:ea typeface="Meiryo UI" pitchFamily="50" charset="-128"/>
                          <a:cs typeface="Meiryo UI" pitchFamily="50" charset="-128"/>
                        </a:rPr>
                        <a:t>7</a:t>
                      </a:r>
                      <a:r>
                        <a:rPr lang="ja-JP" sz="1600" kern="1200">
                          <a:solidFill>
                            <a:srgbClr val="000000"/>
                          </a:solidFill>
                          <a:latin typeface="Meiryo UI" pitchFamily="50" charset="-128"/>
                          <a:ea typeface="Meiryo UI" pitchFamily="50" charset="-128"/>
                          <a:cs typeface="Meiryo UI" pitchFamily="50" charset="-128"/>
                        </a:rPr>
                        <a:t>月</a:t>
                      </a:r>
                      <a:r>
                        <a:rPr lang="en-US" sz="1600" kern="1200">
                          <a:solidFill>
                            <a:srgbClr val="000000"/>
                          </a:solidFill>
                          <a:latin typeface="Meiryo UI" pitchFamily="50" charset="-128"/>
                          <a:ea typeface="Meiryo UI" pitchFamily="50" charset="-128"/>
                          <a:cs typeface="Meiryo UI" pitchFamily="50" charset="-128"/>
                        </a:rPr>
                        <a:t>20</a:t>
                      </a:r>
                      <a:r>
                        <a:rPr lang="ja-JP" sz="1600" kern="1200">
                          <a:solidFill>
                            <a:srgbClr val="000000"/>
                          </a:solidFill>
                          <a:latin typeface="Meiryo UI" pitchFamily="50" charset="-128"/>
                          <a:ea typeface="Meiryo UI" pitchFamily="50" charset="-128"/>
                          <a:cs typeface="Meiryo UI" pitchFamily="50" charset="-128"/>
                        </a:rPr>
                        <a:t>日（水）～</a:t>
                      </a:r>
                      <a:r>
                        <a:rPr lang="en-US" sz="1600" kern="1200">
                          <a:solidFill>
                            <a:srgbClr val="000000"/>
                          </a:solidFill>
                          <a:latin typeface="Meiryo UI" pitchFamily="50" charset="-128"/>
                          <a:ea typeface="Meiryo UI" pitchFamily="50" charset="-128"/>
                          <a:cs typeface="Meiryo UI" pitchFamily="50" charset="-128"/>
                        </a:rPr>
                        <a:t>21</a:t>
                      </a:r>
                      <a:r>
                        <a:rPr lang="ja-JP" sz="1600" kern="1200">
                          <a:solidFill>
                            <a:srgbClr val="000000"/>
                          </a:solidFill>
                          <a:latin typeface="Meiryo UI" pitchFamily="50" charset="-128"/>
                          <a:ea typeface="Meiryo UI" pitchFamily="50" charset="-128"/>
                          <a:cs typeface="Meiryo UI" pitchFamily="50" charset="-128"/>
                        </a:rPr>
                        <a:t>日（木）</a:t>
                      </a:r>
                      <a:endParaRPr lang="ja-JP" sz="1600" kern="100">
                        <a:latin typeface="Meiryo UI" pitchFamily="50" charset="-128"/>
                        <a:ea typeface="Meiryo UI" pitchFamily="50" charset="-128"/>
                        <a:cs typeface="Meiryo UI" pitchFamily="50" charset="-128"/>
                      </a:endParaRPr>
                    </a:p>
                  </a:txBody>
                  <a:tcPr marL="68580" marR="68580" marT="0" marB="0" anchor="ctr"/>
                </a:tc>
                <a:tc>
                  <a:txBody>
                    <a:bodyPr/>
                    <a:lstStyle/>
                    <a:p>
                      <a:pPr algn="r">
                        <a:spcAft>
                          <a:spcPts val="0"/>
                        </a:spcAft>
                      </a:pPr>
                      <a:r>
                        <a:rPr lang="en-US" sz="1800" kern="100">
                          <a:solidFill>
                            <a:srgbClr val="000000"/>
                          </a:solidFill>
                          <a:latin typeface="Meiryo UI" pitchFamily="50" charset="-128"/>
                          <a:ea typeface="Meiryo UI" pitchFamily="50" charset="-128"/>
                          <a:cs typeface="Meiryo UI" pitchFamily="50" charset="-128"/>
                        </a:rPr>
                        <a:t>51</a:t>
                      </a:r>
                      <a:r>
                        <a:rPr lang="ja-JP" sz="1800" kern="100">
                          <a:solidFill>
                            <a:srgbClr val="000000"/>
                          </a:solidFill>
                          <a:latin typeface="Meiryo UI" pitchFamily="50" charset="-128"/>
                          <a:ea typeface="Meiryo UI" pitchFamily="50" charset="-128"/>
                          <a:cs typeface="Meiryo UI" pitchFamily="50" charset="-128"/>
                        </a:rPr>
                        <a:t>人</a:t>
                      </a:r>
                      <a:endParaRPr lang="ja-JP" sz="1600" kern="100">
                        <a:latin typeface="Meiryo UI" pitchFamily="50" charset="-128"/>
                        <a:ea typeface="Meiryo UI" pitchFamily="50" charset="-128"/>
                        <a:cs typeface="Meiryo UI" pitchFamily="50" charset="-128"/>
                      </a:endParaRPr>
                    </a:p>
                  </a:txBody>
                  <a:tcPr marL="68580" marR="68580" marT="0" marB="0" anchor="ctr"/>
                </a:tc>
              </a:tr>
              <a:tr h="373717">
                <a:tc>
                  <a:txBody>
                    <a:bodyPr/>
                    <a:lstStyle/>
                    <a:p>
                      <a:pPr algn="ctr">
                        <a:spcAft>
                          <a:spcPts val="0"/>
                        </a:spcAft>
                      </a:pPr>
                      <a:r>
                        <a:rPr lang="ja-JP" sz="1800" kern="100">
                          <a:latin typeface="Meiryo UI" pitchFamily="50" charset="-128"/>
                          <a:ea typeface="Meiryo UI" pitchFamily="50" charset="-128"/>
                          <a:cs typeface="Meiryo UI" pitchFamily="50" charset="-128"/>
                        </a:rPr>
                        <a:t>埼玉会場</a:t>
                      </a:r>
                      <a:endParaRPr lang="ja-JP" sz="1600" kern="100">
                        <a:latin typeface="Meiryo UI" pitchFamily="50" charset="-128"/>
                        <a:ea typeface="Meiryo UI" pitchFamily="50" charset="-128"/>
                        <a:cs typeface="Meiryo UI" pitchFamily="50" charset="-128"/>
                      </a:endParaRPr>
                    </a:p>
                  </a:txBody>
                  <a:tcPr marL="68580" marR="68580" marT="0" marB="0" anchor="ctr"/>
                </a:tc>
                <a:tc>
                  <a:txBody>
                    <a:bodyPr/>
                    <a:lstStyle/>
                    <a:p>
                      <a:pPr indent="114300" algn="ctr" fontAlgn="base">
                        <a:spcBef>
                          <a:spcPts val="215"/>
                        </a:spcBef>
                        <a:spcAft>
                          <a:spcPts val="0"/>
                        </a:spcAft>
                      </a:pPr>
                      <a:r>
                        <a:rPr lang="en-US" sz="1600" kern="1200">
                          <a:solidFill>
                            <a:srgbClr val="000000"/>
                          </a:solidFill>
                          <a:latin typeface="Meiryo UI" pitchFamily="50" charset="-128"/>
                          <a:ea typeface="Meiryo UI" pitchFamily="50" charset="-128"/>
                          <a:cs typeface="Meiryo UI" pitchFamily="50" charset="-128"/>
                        </a:rPr>
                        <a:t>8</a:t>
                      </a:r>
                      <a:r>
                        <a:rPr lang="ja-JP" sz="1600" kern="1200">
                          <a:solidFill>
                            <a:srgbClr val="000000"/>
                          </a:solidFill>
                          <a:latin typeface="Meiryo UI" pitchFamily="50" charset="-128"/>
                          <a:ea typeface="Meiryo UI" pitchFamily="50" charset="-128"/>
                          <a:cs typeface="Meiryo UI" pitchFamily="50" charset="-128"/>
                        </a:rPr>
                        <a:t>月</a:t>
                      </a:r>
                      <a:r>
                        <a:rPr lang="en-US" sz="1600" kern="1200">
                          <a:solidFill>
                            <a:srgbClr val="000000"/>
                          </a:solidFill>
                          <a:latin typeface="Meiryo UI" pitchFamily="50" charset="-128"/>
                          <a:ea typeface="Meiryo UI" pitchFamily="50" charset="-128"/>
                          <a:cs typeface="Meiryo UI" pitchFamily="50" charset="-128"/>
                        </a:rPr>
                        <a:t>2</a:t>
                      </a:r>
                      <a:r>
                        <a:rPr lang="ja-JP" sz="1600" kern="1200">
                          <a:solidFill>
                            <a:srgbClr val="000000"/>
                          </a:solidFill>
                          <a:latin typeface="Meiryo UI" pitchFamily="50" charset="-128"/>
                          <a:ea typeface="Meiryo UI" pitchFamily="50" charset="-128"/>
                          <a:cs typeface="Meiryo UI" pitchFamily="50" charset="-128"/>
                        </a:rPr>
                        <a:t>日（火）～</a:t>
                      </a:r>
                      <a:r>
                        <a:rPr lang="en-US" sz="1600" kern="1200">
                          <a:solidFill>
                            <a:srgbClr val="000000"/>
                          </a:solidFill>
                          <a:latin typeface="Meiryo UI" pitchFamily="50" charset="-128"/>
                          <a:ea typeface="Meiryo UI" pitchFamily="50" charset="-128"/>
                          <a:cs typeface="Meiryo UI" pitchFamily="50" charset="-128"/>
                        </a:rPr>
                        <a:t>3</a:t>
                      </a:r>
                      <a:r>
                        <a:rPr lang="ja-JP" sz="1600" kern="1200">
                          <a:solidFill>
                            <a:srgbClr val="000000"/>
                          </a:solidFill>
                          <a:latin typeface="Meiryo UI" pitchFamily="50" charset="-128"/>
                          <a:ea typeface="Meiryo UI" pitchFamily="50" charset="-128"/>
                          <a:cs typeface="Meiryo UI" pitchFamily="50" charset="-128"/>
                        </a:rPr>
                        <a:t>日（水）</a:t>
                      </a:r>
                      <a:endParaRPr lang="ja-JP" sz="1600" kern="100">
                        <a:latin typeface="Meiryo UI" pitchFamily="50" charset="-128"/>
                        <a:ea typeface="Meiryo UI" pitchFamily="50" charset="-128"/>
                        <a:cs typeface="Meiryo UI" pitchFamily="50" charset="-128"/>
                      </a:endParaRPr>
                    </a:p>
                  </a:txBody>
                  <a:tcPr marL="68580" marR="68580" marT="0" marB="0" anchor="ctr"/>
                </a:tc>
                <a:tc>
                  <a:txBody>
                    <a:bodyPr/>
                    <a:lstStyle/>
                    <a:p>
                      <a:pPr algn="r">
                        <a:spcAft>
                          <a:spcPts val="0"/>
                        </a:spcAft>
                      </a:pPr>
                      <a:r>
                        <a:rPr lang="en-US" sz="1800" kern="100">
                          <a:solidFill>
                            <a:srgbClr val="000000"/>
                          </a:solidFill>
                          <a:latin typeface="Meiryo UI" pitchFamily="50" charset="-128"/>
                          <a:ea typeface="Meiryo UI" pitchFamily="50" charset="-128"/>
                          <a:cs typeface="Meiryo UI" pitchFamily="50" charset="-128"/>
                        </a:rPr>
                        <a:t>80</a:t>
                      </a:r>
                      <a:r>
                        <a:rPr lang="ja-JP" sz="1800" kern="100">
                          <a:solidFill>
                            <a:srgbClr val="000000"/>
                          </a:solidFill>
                          <a:latin typeface="Meiryo UI" pitchFamily="50" charset="-128"/>
                          <a:ea typeface="Meiryo UI" pitchFamily="50" charset="-128"/>
                          <a:cs typeface="Meiryo UI" pitchFamily="50" charset="-128"/>
                        </a:rPr>
                        <a:t>人</a:t>
                      </a:r>
                      <a:endParaRPr lang="ja-JP" sz="1600" kern="100">
                        <a:latin typeface="Meiryo UI" pitchFamily="50" charset="-128"/>
                        <a:ea typeface="Meiryo UI" pitchFamily="50" charset="-128"/>
                        <a:cs typeface="Meiryo UI" pitchFamily="50" charset="-128"/>
                      </a:endParaRPr>
                    </a:p>
                  </a:txBody>
                  <a:tcPr marL="68580" marR="68580" marT="0" marB="0" anchor="ctr"/>
                </a:tc>
              </a:tr>
              <a:tr h="373717">
                <a:tc>
                  <a:txBody>
                    <a:bodyPr/>
                    <a:lstStyle/>
                    <a:p>
                      <a:pPr algn="ctr">
                        <a:spcAft>
                          <a:spcPts val="0"/>
                        </a:spcAft>
                      </a:pPr>
                      <a:r>
                        <a:rPr lang="ja-JP" sz="1800" kern="100">
                          <a:latin typeface="Meiryo UI" pitchFamily="50" charset="-128"/>
                          <a:ea typeface="Meiryo UI" pitchFamily="50" charset="-128"/>
                          <a:cs typeface="Meiryo UI" pitchFamily="50" charset="-128"/>
                        </a:rPr>
                        <a:t>福岡会場</a:t>
                      </a:r>
                      <a:endParaRPr lang="ja-JP" sz="1600" kern="100">
                        <a:latin typeface="Meiryo UI" pitchFamily="50" charset="-128"/>
                        <a:ea typeface="Meiryo UI" pitchFamily="50" charset="-128"/>
                        <a:cs typeface="Meiryo UI" pitchFamily="50" charset="-128"/>
                      </a:endParaRPr>
                    </a:p>
                  </a:txBody>
                  <a:tcPr marL="68580" marR="68580" marT="0" marB="0" anchor="ctr"/>
                </a:tc>
                <a:tc>
                  <a:txBody>
                    <a:bodyPr/>
                    <a:lstStyle/>
                    <a:p>
                      <a:pPr algn="ctr" fontAlgn="base">
                        <a:spcBef>
                          <a:spcPts val="215"/>
                        </a:spcBef>
                        <a:spcAft>
                          <a:spcPts val="0"/>
                        </a:spcAft>
                      </a:pPr>
                      <a:r>
                        <a:rPr lang="en-US" sz="1600" kern="1200">
                          <a:solidFill>
                            <a:srgbClr val="000000"/>
                          </a:solidFill>
                          <a:latin typeface="Meiryo UI" pitchFamily="50" charset="-128"/>
                          <a:ea typeface="Meiryo UI" pitchFamily="50" charset="-128"/>
                          <a:cs typeface="Meiryo UI" pitchFamily="50" charset="-128"/>
                        </a:rPr>
                        <a:t>8</a:t>
                      </a:r>
                      <a:r>
                        <a:rPr lang="ja-JP" sz="1600" kern="1200">
                          <a:solidFill>
                            <a:srgbClr val="000000"/>
                          </a:solidFill>
                          <a:latin typeface="Meiryo UI" pitchFamily="50" charset="-128"/>
                          <a:ea typeface="Meiryo UI" pitchFamily="50" charset="-128"/>
                          <a:cs typeface="Meiryo UI" pitchFamily="50" charset="-128"/>
                        </a:rPr>
                        <a:t>月</a:t>
                      </a:r>
                      <a:r>
                        <a:rPr lang="en-US" sz="1600" kern="1200">
                          <a:solidFill>
                            <a:srgbClr val="000000"/>
                          </a:solidFill>
                          <a:latin typeface="Meiryo UI" pitchFamily="50" charset="-128"/>
                          <a:ea typeface="Meiryo UI" pitchFamily="50" charset="-128"/>
                          <a:cs typeface="Meiryo UI" pitchFamily="50" charset="-128"/>
                        </a:rPr>
                        <a:t>24</a:t>
                      </a:r>
                      <a:r>
                        <a:rPr lang="ja-JP" sz="1600" kern="1200">
                          <a:solidFill>
                            <a:srgbClr val="000000"/>
                          </a:solidFill>
                          <a:latin typeface="Meiryo UI" pitchFamily="50" charset="-128"/>
                          <a:ea typeface="Meiryo UI" pitchFamily="50" charset="-128"/>
                          <a:cs typeface="Meiryo UI" pitchFamily="50" charset="-128"/>
                        </a:rPr>
                        <a:t>日（水）～</a:t>
                      </a:r>
                      <a:r>
                        <a:rPr lang="en-US" sz="1600" kern="1200">
                          <a:solidFill>
                            <a:srgbClr val="000000"/>
                          </a:solidFill>
                          <a:latin typeface="Meiryo UI" pitchFamily="50" charset="-128"/>
                          <a:ea typeface="Meiryo UI" pitchFamily="50" charset="-128"/>
                          <a:cs typeface="Meiryo UI" pitchFamily="50" charset="-128"/>
                        </a:rPr>
                        <a:t>25</a:t>
                      </a:r>
                      <a:r>
                        <a:rPr lang="ja-JP" sz="1600" kern="1200">
                          <a:solidFill>
                            <a:srgbClr val="000000"/>
                          </a:solidFill>
                          <a:latin typeface="Meiryo UI" pitchFamily="50" charset="-128"/>
                          <a:ea typeface="Meiryo UI" pitchFamily="50" charset="-128"/>
                          <a:cs typeface="Meiryo UI" pitchFamily="50" charset="-128"/>
                        </a:rPr>
                        <a:t>日（木）</a:t>
                      </a:r>
                      <a:endParaRPr lang="ja-JP" sz="1600" kern="100">
                        <a:latin typeface="Meiryo UI" pitchFamily="50" charset="-128"/>
                        <a:ea typeface="Meiryo UI" pitchFamily="50" charset="-128"/>
                        <a:cs typeface="Meiryo UI" pitchFamily="50" charset="-128"/>
                      </a:endParaRPr>
                    </a:p>
                  </a:txBody>
                  <a:tcPr marL="68580" marR="68580" marT="0" marB="0" anchor="ctr"/>
                </a:tc>
                <a:tc>
                  <a:txBody>
                    <a:bodyPr/>
                    <a:lstStyle/>
                    <a:p>
                      <a:pPr algn="r">
                        <a:spcAft>
                          <a:spcPts val="0"/>
                        </a:spcAft>
                      </a:pPr>
                      <a:r>
                        <a:rPr lang="en-US" sz="1800" kern="100">
                          <a:solidFill>
                            <a:srgbClr val="000000"/>
                          </a:solidFill>
                          <a:latin typeface="Meiryo UI" pitchFamily="50" charset="-128"/>
                          <a:ea typeface="Meiryo UI" pitchFamily="50" charset="-128"/>
                          <a:cs typeface="Meiryo UI" pitchFamily="50" charset="-128"/>
                        </a:rPr>
                        <a:t>91</a:t>
                      </a:r>
                      <a:r>
                        <a:rPr lang="ja-JP" sz="1800" kern="100">
                          <a:solidFill>
                            <a:srgbClr val="000000"/>
                          </a:solidFill>
                          <a:latin typeface="Meiryo UI" pitchFamily="50" charset="-128"/>
                          <a:ea typeface="Meiryo UI" pitchFamily="50" charset="-128"/>
                          <a:cs typeface="Meiryo UI" pitchFamily="50" charset="-128"/>
                        </a:rPr>
                        <a:t>人</a:t>
                      </a:r>
                      <a:endParaRPr lang="ja-JP" sz="1600" kern="100">
                        <a:latin typeface="Meiryo UI" pitchFamily="50" charset="-128"/>
                        <a:ea typeface="Meiryo UI" pitchFamily="50" charset="-128"/>
                        <a:cs typeface="Meiryo UI" pitchFamily="50" charset="-128"/>
                      </a:endParaRPr>
                    </a:p>
                  </a:txBody>
                  <a:tcPr marL="68580" marR="68580" marT="0" marB="0" anchor="ctr"/>
                </a:tc>
              </a:tr>
              <a:tr h="373717">
                <a:tc>
                  <a:txBody>
                    <a:bodyPr/>
                    <a:lstStyle/>
                    <a:p>
                      <a:pPr algn="ctr">
                        <a:spcAft>
                          <a:spcPts val="0"/>
                        </a:spcAft>
                      </a:pPr>
                      <a:r>
                        <a:rPr lang="ja-JP" sz="1800" kern="100">
                          <a:latin typeface="Meiryo UI" pitchFamily="50" charset="-128"/>
                          <a:ea typeface="Meiryo UI" pitchFamily="50" charset="-128"/>
                          <a:cs typeface="Meiryo UI" pitchFamily="50" charset="-128"/>
                        </a:rPr>
                        <a:t>札幌会場</a:t>
                      </a:r>
                      <a:endParaRPr lang="ja-JP" sz="1600" kern="100">
                        <a:latin typeface="Meiryo UI" pitchFamily="50" charset="-128"/>
                        <a:ea typeface="Meiryo UI" pitchFamily="50" charset="-128"/>
                        <a:cs typeface="Meiryo UI" pitchFamily="50" charset="-128"/>
                      </a:endParaRPr>
                    </a:p>
                  </a:txBody>
                  <a:tcPr marL="68580" marR="68580" marT="0" marB="0" anchor="ctr"/>
                </a:tc>
                <a:tc>
                  <a:txBody>
                    <a:bodyPr/>
                    <a:lstStyle/>
                    <a:p>
                      <a:pPr algn="ctr" fontAlgn="base">
                        <a:spcBef>
                          <a:spcPts val="215"/>
                        </a:spcBef>
                        <a:spcAft>
                          <a:spcPts val="0"/>
                        </a:spcAft>
                      </a:pPr>
                      <a:r>
                        <a:rPr lang="en-US" sz="1600" kern="1200">
                          <a:solidFill>
                            <a:srgbClr val="000000"/>
                          </a:solidFill>
                          <a:latin typeface="Meiryo UI" pitchFamily="50" charset="-128"/>
                          <a:ea typeface="Meiryo UI" pitchFamily="50" charset="-128"/>
                          <a:cs typeface="Meiryo UI" pitchFamily="50" charset="-128"/>
                        </a:rPr>
                        <a:t>9</a:t>
                      </a:r>
                      <a:r>
                        <a:rPr lang="ja-JP" sz="1600" kern="1200">
                          <a:solidFill>
                            <a:srgbClr val="000000"/>
                          </a:solidFill>
                          <a:latin typeface="Meiryo UI" pitchFamily="50" charset="-128"/>
                          <a:ea typeface="Meiryo UI" pitchFamily="50" charset="-128"/>
                          <a:cs typeface="Meiryo UI" pitchFamily="50" charset="-128"/>
                        </a:rPr>
                        <a:t>月</a:t>
                      </a:r>
                      <a:r>
                        <a:rPr lang="en-US" sz="1600" kern="1200">
                          <a:solidFill>
                            <a:srgbClr val="000000"/>
                          </a:solidFill>
                          <a:latin typeface="Meiryo UI" pitchFamily="50" charset="-128"/>
                          <a:ea typeface="Meiryo UI" pitchFamily="50" charset="-128"/>
                          <a:cs typeface="Meiryo UI" pitchFamily="50" charset="-128"/>
                        </a:rPr>
                        <a:t>27</a:t>
                      </a:r>
                      <a:r>
                        <a:rPr lang="ja-JP" sz="1600" kern="1200">
                          <a:solidFill>
                            <a:srgbClr val="000000"/>
                          </a:solidFill>
                          <a:latin typeface="Meiryo UI" pitchFamily="50" charset="-128"/>
                          <a:ea typeface="Meiryo UI" pitchFamily="50" charset="-128"/>
                          <a:cs typeface="Meiryo UI" pitchFamily="50" charset="-128"/>
                        </a:rPr>
                        <a:t>日（火）～</a:t>
                      </a:r>
                      <a:r>
                        <a:rPr lang="en-US" sz="1600" kern="1200">
                          <a:solidFill>
                            <a:srgbClr val="000000"/>
                          </a:solidFill>
                          <a:latin typeface="Meiryo UI" pitchFamily="50" charset="-128"/>
                          <a:ea typeface="Meiryo UI" pitchFamily="50" charset="-128"/>
                          <a:cs typeface="Meiryo UI" pitchFamily="50" charset="-128"/>
                        </a:rPr>
                        <a:t>28</a:t>
                      </a:r>
                      <a:r>
                        <a:rPr lang="ja-JP" sz="1600" kern="1200">
                          <a:solidFill>
                            <a:srgbClr val="000000"/>
                          </a:solidFill>
                          <a:latin typeface="Meiryo UI" pitchFamily="50" charset="-128"/>
                          <a:ea typeface="Meiryo UI" pitchFamily="50" charset="-128"/>
                          <a:cs typeface="Meiryo UI" pitchFamily="50" charset="-128"/>
                        </a:rPr>
                        <a:t>日（水）</a:t>
                      </a:r>
                      <a:endParaRPr lang="ja-JP" sz="1600" kern="100">
                        <a:latin typeface="Meiryo UI" pitchFamily="50" charset="-128"/>
                        <a:ea typeface="Meiryo UI" pitchFamily="50" charset="-128"/>
                        <a:cs typeface="Meiryo UI" pitchFamily="50" charset="-128"/>
                      </a:endParaRPr>
                    </a:p>
                  </a:txBody>
                  <a:tcPr marL="68580" marR="68580" marT="0" marB="0" anchor="ctr"/>
                </a:tc>
                <a:tc>
                  <a:txBody>
                    <a:bodyPr/>
                    <a:lstStyle/>
                    <a:p>
                      <a:pPr algn="r">
                        <a:spcAft>
                          <a:spcPts val="0"/>
                        </a:spcAft>
                      </a:pPr>
                      <a:r>
                        <a:rPr lang="en-US" sz="1800" kern="100">
                          <a:solidFill>
                            <a:srgbClr val="000000"/>
                          </a:solidFill>
                          <a:latin typeface="Meiryo UI" pitchFamily="50" charset="-128"/>
                          <a:ea typeface="Meiryo UI" pitchFamily="50" charset="-128"/>
                          <a:cs typeface="Meiryo UI" pitchFamily="50" charset="-128"/>
                        </a:rPr>
                        <a:t>47</a:t>
                      </a:r>
                      <a:r>
                        <a:rPr lang="ja-JP" sz="1800" kern="100">
                          <a:solidFill>
                            <a:srgbClr val="000000"/>
                          </a:solidFill>
                          <a:latin typeface="Meiryo UI" pitchFamily="50" charset="-128"/>
                          <a:ea typeface="Meiryo UI" pitchFamily="50" charset="-128"/>
                          <a:cs typeface="Meiryo UI" pitchFamily="50" charset="-128"/>
                        </a:rPr>
                        <a:t>人</a:t>
                      </a:r>
                      <a:endParaRPr lang="ja-JP" sz="1600" kern="100">
                        <a:latin typeface="Meiryo UI" pitchFamily="50" charset="-128"/>
                        <a:ea typeface="Meiryo UI" pitchFamily="50" charset="-128"/>
                        <a:cs typeface="Meiryo UI" pitchFamily="50" charset="-128"/>
                      </a:endParaRPr>
                    </a:p>
                  </a:txBody>
                  <a:tcPr marL="68580" marR="68580" marT="0" marB="0" anchor="ctr"/>
                </a:tc>
              </a:tr>
              <a:tr h="373717">
                <a:tc>
                  <a:txBody>
                    <a:bodyPr/>
                    <a:lstStyle/>
                    <a:p>
                      <a:pPr algn="ctr">
                        <a:spcAft>
                          <a:spcPts val="0"/>
                        </a:spcAft>
                      </a:pPr>
                      <a:r>
                        <a:rPr lang="ja-JP" sz="1800" kern="100">
                          <a:latin typeface="Meiryo UI" pitchFamily="50" charset="-128"/>
                          <a:ea typeface="Meiryo UI" pitchFamily="50" charset="-128"/>
                          <a:cs typeface="Meiryo UI" pitchFamily="50" charset="-128"/>
                        </a:rPr>
                        <a:t>香川会場</a:t>
                      </a:r>
                      <a:endParaRPr lang="ja-JP" sz="1600" kern="100">
                        <a:latin typeface="Meiryo UI" pitchFamily="50" charset="-128"/>
                        <a:ea typeface="Meiryo UI" pitchFamily="50" charset="-128"/>
                        <a:cs typeface="Meiryo UI" pitchFamily="50" charset="-128"/>
                      </a:endParaRPr>
                    </a:p>
                  </a:txBody>
                  <a:tcPr marL="68580" marR="68580" marT="0" marB="0" anchor="ctr"/>
                </a:tc>
                <a:tc>
                  <a:txBody>
                    <a:bodyPr/>
                    <a:lstStyle/>
                    <a:p>
                      <a:pPr algn="ctr" fontAlgn="base">
                        <a:spcBef>
                          <a:spcPts val="215"/>
                        </a:spcBef>
                        <a:spcAft>
                          <a:spcPts val="0"/>
                        </a:spcAft>
                      </a:pPr>
                      <a:r>
                        <a:rPr lang="en-US" sz="1600" kern="1200">
                          <a:solidFill>
                            <a:srgbClr val="000000"/>
                          </a:solidFill>
                          <a:latin typeface="Meiryo UI" pitchFamily="50" charset="-128"/>
                          <a:ea typeface="Meiryo UI" pitchFamily="50" charset="-128"/>
                          <a:cs typeface="Meiryo UI" pitchFamily="50" charset="-128"/>
                        </a:rPr>
                        <a:t>10</a:t>
                      </a:r>
                      <a:r>
                        <a:rPr lang="ja-JP" sz="1600" kern="1200">
                          <a:solidFill>
                            <a:srgbClr val="000000"/>
                          </a:solidFill>
                          <a:latin typeface="Meiryo UI" pitchFamily="50" charset="-128"/>
                          <a:ea typeface="Meiryo UI" pitchFamily="50" charset="-128"/>
                          <a:cs typeface="Meiryo UI" pitchFamily="50" charset="-128"/>
                        </a:rPr>
                        <a:t>月</a:t>
                      </a:r>
                      <a:r>
                        <a:rPr lang="en-US" sz="1600" kern="1200">
                          <a:solidFill>
                            <a:srgbClr val="000000"/>
                          </a:solidFill>
                          <a:latin typeface="Meiryo UI" pitchFamily="50" charset="-128"/>
                          <a:ea typeface="Meiryo UI" pitchFamily="50" charset="-128"/>
                          <a:cs typeface="Meiryo UI" pitchFamily="50" charset="-128"/>
                        </a:rPr>
                        <a:t>18</a:t>
                      </a:r>
                      <a:r>
                        <a:rPr lang="ja-JP" sz="1600" kern="1200">
                          <a:solidFill>
                            <a:srgbClr val="000000"/>
                          </a:solidFill>
                          <a:latin typeface="Meiryo UI" pitchFamily="50" charset="-128"/>
                          <a:ea typeface="Meiryo UI" pitchFamily="50" charset="-128"/>
                          <a:cs typeface="Meiryo UI" pitchFamily="50" charset="-128"/>
                        </a:rPr>
                        <a:t>日（火）～</a:t>
                      </a:r>
                      <a:r>
                        <a:rPr lang="en-US" sz="1600" kern="1200">
                          <a:solidFill>
                            <a:srgbClr val="000000"/>
                          </a:solidFill>
                          <a:latin typeface="Meiryo UI" pitchFamily="50" charset="-128"/>
                          <a:ea typeface="Meiryo UI" pitchFamily="50" charset="-128"/>
                          <a:cs typeface="Meiryo UI" pitchFamily="50" charset="-128"/>
                        </a:rPr>
                        <a:t>19</a:t>
                      </a:r>
                      <a:r>
                        <a:rPr lang="ja-JP" sz="1600" kern="1200">
                          <a:solidFill>
                            <a:srgbClr val="000000"/>
                          </a:solidFill>
                          <a:latin typeface="Meiryo UI" pitchFamily="50" charset="-128"/>
                          <a:ea typeface="Meiryo UI" pitchFamily="50" charset="-128"/>
                          <a:cs typeface="Meiryo UI" pitchFamily="50" charset="-128"/>
                        </a:rPr>
                        <a:t>日（水）</a:t>
                      </a:r>
                      <a:endParaRPr lang="ja-JP" sz="1600" kern="100">
                        <a:latin typeface="Meiryo UI" pitchFamily="50" charset="-128"/>
                        <a:ea typeface="Meiryo UI" pitchFamily="50" charset="-128"/>
                        <a:cs typeface="Meiryo UI" pitchFamily="50" charset="-128"/>
                      </a:endParaRPr>
                    </a:p>
                  </a:txBody>
                  <a:tcPr marL="68580" marR="68580" marT="0" marB="0" anchor="ctr"/>
                </a:tc>
                <a:tc>
                  <a:txBody>
                    <a:bodyPr/>
                    <a:lstStyle/>
                    <a:p>
                      <a:pPr algn="r">
                        <a:spcAft>
                          <a:spcPts val="0"/>
                        </a:spcAft>
                      </a:pPr>
                      <a:r>
                        <a:rPr lang="en-US" sz="1800" kern="100">
                          <a:solidFill>
                            <a:srgbClr val="000000"/>
                          </a:solidFill>
                          <a:latin typeface="Meiryo UI" pitchFamily="50" charset="-128"/>
                          <a:ea typeface="Meiryo UI" pitchFamily="50" charset="-128"/>
                          <a:cs typeface="Meiryo UI" pitchFamily="50" charset="-128"/>
                        </a:rPr>
                        <a:t>35</a:t>
                      </a:r>
                      <a:r>
                        <a:rPr lang="ja-JP" sz="1800" kern="100">
                          <a:solidFill>
                            <a:srgbClr val="000000"/>
                          </a:solidFill>
                          <a:latin typeface="Meiryo UI" pitchFamily="50" charset="-128"/>
                          <a:ea typeface="Meiryo UI" pitchFamily="50" charset="-128"/>
                          <a:cs typeface="Meiryo UI" pitchFamily="50" charset="-128"/>
                        </a:rPr>
                        <a:t>人</a:t>
                      </a:r>
                      <a:endParaRPr lang="ja-JP" sz="1600" kern="100">
                        <a:latin typeface="Meiryo UI" pitchFamily="50" charset="-128"/>
                        <a:ea typeface="Meiryo UI" pitchFamily="50" charset="-128"/>
                        <a:cs typeface="Meiryo UI" pitchFamily="50" charset="-128"/>
                      </a:endParaRPr>
                    </a:p>
                  </a:txBody>
                  <a:tcPr marL="68580" marR="68580" marT="0" marB="0" anchor="ctr"/>
                </a:tc>
              </a:tr>
              <a:tr h="373717">
                <a:tc>
                  <a:txBody>
                    <a:bodyPr/>
                    <a:lstStyle/>
                    <a:p>
                      <a:pPr algn="ctr">
                        <a:spcAft>
                          <a:spcPts val="0"/>
                        </a:spcAft>
                      </a:pPr>
                      <a:r>
                        <a:rPr lang="ja-JP" sz="1800" kern="100">
                          <a:latin typeface="Meiryo UI" pitchFamily="50" charset="-128"/>
                          <a:ea typeface="Meiryo UI" pitchFamily="50" charset="-128"/>
                          <a:cs typeface="Meiryo UI" pitchFamily="50" charset="-128"/>
                        </a:rPr>
                        <a:t>広島会場</a:t>
                      </a:r>
                      <a:endParaRPr lang="ja-JP" sz="1600" kern="100">
                        <a:latin typeface="Meiryo UI" pitchFamily="50" charset="-128"/>
                        <a:ea typeface="Meiryo UI" pitchFamily="50" charset="-128"/>
                        <a:cs typeface="Meiryo UI" pitchFamily="50" charset="-128"/>
                      </a:endParaRPr>
                    </a:p>
                  </a:txBody>
                  <a:tcPr marL="68580" marR="68580" marT="0" marB="0" anchor="ctr"/>
                </a:tc>
                <a:tc>
                  <a:txBody>
                    <a:bodyPr/>
                    <a:lstStyle/>
                    <a:p>
                      <a:pPr algn="ctr" fontAlgn="base">
                        <a:spcBef>
                          <a:spcPts val="215"/>
                        </a:spcBef>
                        <a:spcAft>
                          <a:spcPts val="0"/>
                        </a:spcAft>
                      </a:pPr>
                      <a:r>
                        <a:rPr lang="en-US" sz="1600" kern="1200">
                          <a:solidFill>
                            <a:srgbClr val="000000"/>
                          </a:solidFill>
                          <a:latin typeface="Meiryo UI" pitchFamily="50" charset="-128"/>
                          <a:ea typeface="Meiryo UI" pitchFamily="50" charset="-128"/>
                          <a:cs typeface="Meiryo UI" pitchFamily="50" charset="-128"/>
                        </a:rPr>
                        <a:t>11</a:t>
                      </a:r>
                      <a:r>
                        <a:rPr lang="ja-JP" sz="1600" kern="1200">
                          <a:solidFill>
                            <a:srgbClr val="000000"/>
                          </a:solidFill>
                          <a:latin typeface="Meiryo UI" pitchFamily="50" charset="-128"/>
                          <a:ea typeface="Meiryo UI" pitchFamily="50" charset="-128"/>
                          <a:cs typeface="Meiryo UI" pitchFamily="50" charset="-128"/>
                        </a:rPr>
                        <a:t>月</a:t>
                      </a:r>
                      <a:r>
                        <a:rPr lang="en-US" sz="1600" kern="1200">
                          <a:solidFill>
                            <a:srgbClr val="000000"/>
                          </a:solidFill>
                          <a:latin typeface="Meiryo UI" pitchFamily="50" charset="-128"/>
                          <a:ea typeface="Meiryo UI" pitchFamily="50" charset="-128"/>
                          <a:cs typeface="Meiryo UI" pitchFamily="50" charset="-128"/>
                        </a:rPr>
                        <a:t>15</a:t>
                      </a:r>
                      <a:r>
                        <a:rPr lang="ja-JP" sz="1600" kern="1200">
                          <a:solidFill>
                            <a:srgbClr val="000000"/>
                          </a:solidFill>
                          <a:latin typeface="Meiryo UI" pitchFamily="50" charset="-128"/>
                          <a:ea typeface="Meiryo UI" pitchFamily="50" charset="-128"/>
                          <a:cs typeface="Meiryo UI" pitchFamily="50" charset="-128"/>
                        </a:rPr>
                        <a:t>日（火）～</a:t>
                      </a:r>
                      <a:r>
                        <a:rPr lang="en-US" sz="1600" kern="1200">
                          <a:solidFill>
                            <a:srgbClr val="000000"/>
                          </a:solidFill>
                          <a:latin typeface="Meiryo UI" pitchFamily="50" charset="-128"/>
                          <a:ea typeface="Meiryo UI" pitchFamily="50" charset="-128"/>
                          <a:cs typeface="Meiryo UI" pitchFamily="50" charset="-128"/>
                        </a:rPr>
                        <a:t>16</a:t>
                      </a:r>
                      <a:r>
                        <a:rPr lang="ja-JP" sz="1600" kern="1200">
                          <a:solidFill>
                            <a:srgbClr val="000000"/>
                          </a:solidFill>
                          <a:latin typeface="Meiryo UI" pitchFamily="50" charset="-128"/>
                          <a:ea typeface="Meiryo UI" pitchFamily="50" charset="-128"/>
                          <a:cs typeface="Meiryo UI" pitchFamily="50" charset="-128"/>
                        </a:rPr>
                        <a:t>日（水）</a:t>
                      </a:r>
                      <a:endParaRPr lang="ja-JP" sz="1600" kern="100">
                        <a:latin typeface="Meiryo UI" pitchFamily="50" charset="-128"/>
                        <a:ea typeface="Meiryo UI" pitchFamily="50" charset="-128"/>
                        <a:cs typeface="Meiryo UI" pitchFamily="50" charset="-128"/>
                      </a:endParaRPr>
                    </a:p>
                  </a:txBody>
                  <a:tcPr marL="68580" marR="68580" marT="0" marB="0" anchor="ctr"/>
                </a:tc>
                <a:tc>
                  <a:txBody>
                    <a:bodyPr/>
                    <a:lstStyle/>
                    <a:p>
                      <a:pPr algn="r">
                        <a:spcAft>
                          <a:spcPts val="0"/>
                        </a:spcAft>
                      </a:pPr>
                      <a:r>
                        <a:rPr lang="en-US" sz="1800" kern="100">
                          <a:solidFill>
                            <a:srgbClr val="000000"/>
                          </a:solidFill>
                          <a:latin typeface="Meiryo UI" pitchFamily="50" charset="-128"/>
                          <a:ea typeface="Meiryo UI" pitchFamily="50" charset="-128"/>
                          <a:cs typeface="Meiryo UI" pitchFamily="50" charset="-128"/>
                        </a:rPr>
                        <a:t>54</a:t>
                      </a:r>
                      <a:r>
                        <a:rPr lang="ja-JP" sz="1800" kern="100">
                          <a:solidFill>
                            <a:srgbClr val="000000"/>
                          </a:solidFill>
                          <a:latin typeface="Meiryo UI" pitchFamily="50" charset="-128"/>
                          <a:ea typeface="Meiryo UI" pitchFamily="50" charset="-128"/>
                          <a:cs typeface="Meiryo UI" pitchFamily="50" charset="-128"/>
                        </a:rPr>
                        <a:t>人</a:t>
                      </a:r>
                      <a:endParaRPr lang="ja-JP" sz="1600" kern="100">
                        <a:latin typeface="Meiryo UI" pitchFamily="50" charset="-128"/>
                        <a:ea typeface="Meiryo UI" pitchFamily="50" charset="-128"/>
                        <a:cs typeface="Meiryo UI" pitchFamily="50" charset="-128"/>
                      </a:endParaRPr>
                    </a:p>
                  </a:txBody>
                  <a:tcPr marL="68580" marR="68580" marT="0" marB="0" anchor="ctr"/>
                </a:tc>
              </a:tr>
              <a:tr h="373717">
                <a:tc>
                  <a:txBody>
                    <a:bodyPr/>
                    <a:lstStyle/>
                    <a:p>
                      <a:pPr algn="ctr">
                        <a:spcAft>
                          <a:spcPts val="0"/>
                        </a:spcAft>
                      </a:pPr>
                      <a:r>
                        <a:rPr lang="ja-JP" sz="1800" kern="100">
                          <a:latin typeface="Meiryo UI" pitchFamily="50" charset="-128"/>
                          <a:ea typeface="Meiryo UI" pitchFamily="50" charset="-128"/>
                          <a:cs typeface="Meiryo UI" pitchFamily="50" charset="-128"/>
                        </a:rPr>
                        <a:t>東京会場</a:t>
                      </a:r>
                      <a:endParaRPr lang="ja-JP" sz="1600" kern="100">
                        <a:latin typeface="Meiryo UI" pitchFamily="50" charset="-128"/>
                        <a:ea typeface="Meiryo UI" pitchFamily="50" charset="-128"/>
                        <a:cs typeface="Meiryo UI" pitchFamily="50" charset="-128"/>
                      </a:endParaRPr>
                    </a:p>
                  </a:txBody>
                  <a:tcPr marL="68580" marR="68580" marT="0" marB="0" anchor="ctr"/>
                </a:tc>
                <a:tc>
                  <a:txBody>
                    <a:bodyPr/>
                    <a:lstStyle/>
                    <a:p>
                      <a:pPr algn="ctr" fontAlgn="base">
                        <a:spcBef>
                          <a:spcPts val="215"/>
                        </a:spcBef>
                        <a:spcAft>
                          <a:spcPts val="0"/>
                        </a:spcAft>
                      </a:pPr>
                      <a:r>
                        <a:rPr lang="en-US" sz="1600" kern="1200">
                          <a:solidFill>
                            <a:srgbClr val="000000"/>
                          </a:solidFill>
                          <a:latin typeface="Meiryo UI" pitchFamily="50" charset="-128"/>
                          <a:ea typeface="Meiryo UI" pitchFamily="50" charset="-128"/>
                          <a:cs typeface="Meiryo UI" pitchFamily="50" charset="-128"/>
                        </a:rPr>
                        <a:t>11</a:t>
                      </a:r>
                      <a:r>
                        <a:rPr lang="ja-JP" sz="1600" kern="1200">
                          <a:solidFill>
                            <a:srgbClr val="000000"/>
                          </a:solidFill>
                          <a:latin typeface="Meiryo UI" pitchFamily="50" charset="-128"/>
                          <a:ea typeface="Meiryo UI" pitchFamily="50" charset="-128"/>
                          <a:cs typeface="Meiryo UI" pitchFamily="50" charset="-128"/>
                        </a:rPr>
                        <a:t>月</a:t>
                      </a:r>
                      <a:r>
                        <a:rPr lang="en-US" sz="1600" kern="1200">
                          <a:solidFill>
                            <a:srgbClr val="000000"/>
                          </a:solidFill>
                          <a:latin typeface="Meiryo UI" pitchFamily="50" charset="-128"/>
                          <a:ea typeface="Meiryo UI" pitchFamily="50" charset="-128"/>
                          <a:cs typeface="Meiryo UI" pitchFamily="50" charset="-128"/>
                        </a:rPr>
                        <a:t>29</a:t>
                      </a:r>
                      <a:r>
                        <a:rPr lang="ja-JP" sz="1600" kern="1200">
                          <a:solidFill>
                            <a:srgbClr val="000000"/>
                          </a:solidFill>
                          <a:latin typeface="Meiryo UI" pitchFamily="50" charset="-128"/>
                          <a:ea typeface="Meiryo UI" pitchFamily="50" charset="-128"/>
                          <a:cs typeface="Meiryo UI" pitchFamily="50" charset="-128"/>
                        </a:rPr>
                        <a:t>日（火）～</a:t>
                      </a:r>
                      <a:r>
                        <a:rPr lang="en-US" sz="1600" kern="1200">
                          <a:solidFill>
                            <a:srgbClr val="000000"/>
                          </a:solidFill>
                          <a:latin typeface="Meiryo UI" pitchFamily="50" charset="-128"/>
                          <a:ea typeface="Meiryo UI" pitchFamily="50" charset="-128"/>
                          <a:cs typeface="Meiryo UI" pitchFamily="50" charset="-128"/>
                        </a:rPr>
                        <a:t>30</a:t>
                      </a:r>
                      <a:r>
                        <a:rPr lang="ja-JP" sz="1600" kern="1200">
                          <a:solidFill>
                            <a:srgbClr val="000000"/>
                          </a:solidFill>
                          <a:latin typeface="Meiryo UI" pitchFamily="50" charset="-128"/>
                          <a:ea typeface="Meiryo UI" pitchFamily="50" charset="-128"/>
                          <a:cs typeface="Meiryo UI" pitchFamily="50" charset="-128"/>
                        </a:rPr>
                        <a:t>日（水）</a:t>
                      </a:r>
                      <a:endParaRPr lang="ja-JP" sz="1600" kern="100">
                        <a:latin typeface="Meiryo UI" pitchFamily="50" charset="-128"/>
                        <a:ea typeface="Meiryo UI" pitchFamily="50" charset="-128"/>
                        <a:cs typeface="Meiryo UI" pitchFamily="50" charset="-128"/>
                      </a:endParaRPr>
                    </a:p>
                  </a:txBody>
                  <a:tcPr marL="68580" marR="68580" marT="0" marB="0" anchor="ctr"/>
                </a:tc>
                <a:tc>
                  <a:txBody>
                    <a:bodyPr/>
                    <a:lstStyle/>
                    <a:p>
                      <a:pPr algn="r">
                        <a:spcAft>
                          <a:spcPts val="0"/>
                        </a:spcAft>
                      </a:pPr>
                      <a:r>
                        <a:rPr lang="en-US" sz="1800" kern="100">
                          <a:solidFill>
                            <a:srgbClr val="000000"/>
                          </a:solidFill>
                          <a:latin typeface="Meiryo UI" pitchFamily="50" charset="-128"/>
                          <a:ea typeface="Meiryo UI" pitchFamily="50" charset="-128"/>
                          <a:cs typeface="Meiryo UI" pitchFamily="50" charset="-128"/>
                        </a:rPr>
                        <a:t>112</a:t>
                      </a:r>
                      <a:r>
                        <a:rPr lang="ja-JP" sz="1800" kern="100">
                          <a:solidFill>
                            <a:srgbClr val="000000"/>
                          </a:solidFill>
                          <a:latin typeface="Meiryo UI" pitchFamily="50" charset="-128"/>
                          <a:ea typeface="Meiryo UI" pitchFamily="50" charset="-128"/>
                          <a:cs typeface="Meiryo UI" pitchFamily="50" charset="-128"/>
                        </a:rPr>
                        <a:t>人</a:t>
                      </a:r>
                      <a:endParaRPr lang="ja-JP" sz="1600" kern="100">
                        <a:latin typeface="Meiryo UI" pitchFamily="50" charset="-128"/>
                        <a:ea typeface="Meiryo UI" pitchFamily="50" charset="-128"/>
                        <a:cs typeface="Meiryo UI" pitchFamily="50" charset="-128"/>
                      </a:endParaRPr>
                    </a:p>
                  </a:txBody>
                  <a:tcPr marL="68580" marR="68580" marT="0" marB="0" anchor="ctr"/>
                </a:tc>
              </a:tr>
              <a:tr h="373717">
                <a:tc>
                  <a:txBody>
                    <a:bodyPr/>
                    <a:lstStyle/>
                    <a:p>
                      <a:pPr algn="ctr">
                        <a:spcAft>
                          <a:spcPts val="0"/>
                        </a:spcAft>
                      </a:pPr>
                      <a:r>
                        <a:rPr lang="ja-JP" sz="1800" kern="100">
                          <a:latin typeface="Meiryo UI" pitchFamily="50" charset="-128"/>
                          <a:ea typeface="Meiryo UI" pitchFamily="50" charset="-128"/>
                          <a:cs typeface="Meiryo UI" pitchFamily="50" charset="-128"/>
                        </a:rPr>
                        <a:t>金沢会場</a:t>
                      </a:r>
                      <a:endParaRPr lang="ja-JP" sz="1600" kern="100">
                        <a:latin typeface="Meiryo UI" pitchFamily="50" charset="-128"/>
                        <a:ea typeface="Meiryo UI" pitchFamily="50" charset="-128"/>
                        <a:cs typeface="Meiryo UI" pitchFamily="50" charset="-128"/>
                      </a:endParaRPr>
                    </a:p>
                  </a:txBody>
                  <a:tcPr marL="68580" marR="68580" marT="0" marB="0" anchor="ctr"/>
                </a:tc>
                <a:tc>
                  <a:txBody>
                    <a:bodyPr/>
                    <a:lstStyle/>
                    <a:p>
                      <a:pPr algn="ctr" fontAlgn="base">
                        <a:spcBef>
                          <a:spcPts val="215"/>
                        </a:spcBef>
                        <a:spcAft>
                          <a:spcPts val="0"/>
                        </a:spcAft>
                      </a:pPr>
                      <a:r>
                        <a:rPr lang="en-US" sz="1600" kern="1200">
                          <a:solidFill>
                            <a:srgbClr val="000000"/>
                          </a:solidFill>
                          <a:latin typeface="Meiryo UI" pitchFamily="50" charset="-128"/>
                          <a:ea typeface="Meiryo UI" pitchFamily="50" charset="-128"/>
                          <a:cs typeface="Meiryo UI" pitchFamily="50" charset="-128"/>
                        </a:rPr>
                        <a:t>12</a:t>
                      </a:r>
                      <a:r>
                        <a:rPr lang="ja-JP" sz="1600" kern="1200">
                          <a:solidFill>
                            <a:srgbClr val="000000"/>
                          </a:solidFill>
                          <a:latin typeface="Meiryo UI" pitchFamily="50" charset="-128"/>
                          <a:ea typeface="Meiryo UI" pitchFamily="50" charset="-128"/>
                          <a:cs typeface="Meiryo UI" pitchFamily="50" charset="-128"/>
                        </a:rPr>
                        <a:t>月</a:t>
                      </a:r>
                      <a:r>
                        <a:rPr lang="en-US" sz="1600" kern="1200">
                          <a:solidFill>
                            <a:srgbClr val="000000"/>
                          </a:solidFill>
                          <a:latin typeface="Meiryo UI" pitchFamily="50" charset="-128"/>
                          <a:ea typeface="Meiryo UI" pitchFamily="50" charset="-128"/>
                          <a:cs typeface="Meiryo UI" pitchFamily="50" charset="-128"/>
                        </a:rPr>
                        <a:t>12</a:t>
                      </a:r>
                      <a:r>
                        <a:rPr lang="ja-JP" sz="1600" kern="1200">
                          <a:solidFill>
                            <a:srgbClr val="000000"/>
                          </a:solidFill>
                          <a:latin typeface="Meiryo UI" pitchFamily="50" charset="-128"/>
                          <a:ea typeface="Meiryo UI" pitchFamily="50" charset="-128"/>
                          <a:cs typeface="Meiryo UI" pitchFamily="50" charset="-128"/>
                        </a:rPr>
                        <a:t>日（月）～</a:t>
                      </a:r>
                      <a:r>
                        <a:rPr lang="en-US" sz="1600" kern="1200">
                          <a:solidFill>
                            <a:srgbClr val="000000"/>
                          </a:solidFill>
                          <a:latin typeface="Meiryo UI" pitchFamily="50" charset="-128"/>
                          <a:ea typeface="Meiryo UI" pitchFamily="50" charset="-128"/>
                          <a:cs typeface="Meiryo UI" pitchFamily="50" charset="-128"/>
                        </a:rPr>
                        <a:t>13</a:t>
                      </a:r>
                      <a:r>
                        <a:rPr lang="ja-JP" sz="1600" kern="1200">
                          <a:solidFill>
                            <a:srgbClr val="000000"/>
                          </a:solidFill>
                          <a:latin typeface="Meiryo UI" pitchFamily="50" charset="-128"/>
                          <a:ea typeface="Meiryo UI" pitchFamily="50" charset="-128"/>
                          <a:cs typeface="Meiryo UI" pitchFamily="50" charset="-128"/>
                        </a:rPr>
                        <a:t>日（火）</a:t>
                      </a:r>
                      <a:endParaRPr lang="ja-JP" sz="1600" kern="100">
                        <a:latin typeface="Meiryo UI" pitchFamily="50" charset="-128"/>
                        <a:ea typeface="Meiryo UI" pitchFamily="50" charset="-128"/>
                        <a:cs typeface="Meiryo UI" pitchFamily="50" charset="-128"/>
                      </a:endParaRPr>
                    </a:p>
                  </a:txBody>
                  <a:tcPr marL="68580" marR="68580" marT="0" marB="0" anchor="ctr"/>
                </a:tc>
                <a:tc>
                  <a:txBody>
                    <a:bodyPr/>
                    <a:lstStyle/>
                    <a:p>
                      <a:pPr algn="r">
                        <a:spcAft>
                          <a:spcPts val="0"/>
                        </a:spcAft>
                      </a:pPr>
                      <a:r>
                        <a:rPr lang="en-US" sz="1800" kern="100">
                          <a:solidFill>
                            <a:srgbClr val="000000"/>
                          </a:solidFill>
                          <a:latin typeface="Meiryo UI" pitchFamily="50" charset="-128"/>
                          <a:ea typeface="Meiryo UI" pitchFamily="50" charset="-128"/>
                          <a:cs typeface="Meiryo UI" pitchFamily="50" charset="-128"/>
                        </a:rPr>
                        <a:t>25</a:t>
                      </a:r>
                      <a:r>
                        <a:rPr lang="ja-JP" sz="1800" kern="100">
                          <a:solidFill>
                            <a:srgbClr val="000000"/>
                          </a:solidFill>
                          <a:latin typeface="Meiryo UI" pitchFamily="50" charset="-128"/>
                          <a:ea typeface="Meiryo UI" pitchFamily="50" charset="-128"/>
                          <a:cs typeface="Meiryo UI" pitchFamily="50" charset="-128"/>
                        </a:rPr>
                        <a:t>人</a:t>
                      </a:r>
                      <a:endParaRPr lang="ja-JP" sz="1600" kern="100">
                        <a:latin typeface="Meiryo UI" pitchFamily="50" charset="-128"/>
                        <a:ea typeface="Meiryo UI" pitchFamily="50" charset="-128"/>
                        <a:cs typeface="Meiryo UI" pitchFamily="50" charset="-128"/>
                      </a:endParaRPr>
                    </a:p>
                  </a:txBody>
                  <a:tcPr marL="68580" marR="68580" marT="0" marB="0" anchor="ctr"/>
                </a:tc>
              </a:tr>
              <a:tr h="373717">
                <a:tc gridSpan="2">
                  <a:txBody>
                    <a:bodyPr/>
                    <a:lstStyle/>
                    <a:p>
                      <a:pPr algn="r">
                        <a:spcAft>
                          <a:spcPts val="0"/>
                        </a:spcAft>
                      </a:pPr>
                      <a:r>
                        <a:rPr lang="ja-JP" sz="1800" kern="100">
                          <a:solidFill>
                            <a:srgbClr val="000000"/>
                          </a:solidFill>
                          <a:latin typeface="Meiryo UI" pitchFamily="50" charset="-128"/>
                          <a:ea typeface="Meiryo UI" pitchFamily="50" charset="-128"/>
                          <a:cs typeface="Meiryo UI" pitchFamily="50" charset="-128"/>
                        </a:rPr>
                        <a:t>合計</a:t>
                      </a:r>
                      <a:endParaRPr lang="ja-JP" sz="1600" kern="100">
                        <a:latin typeface="Meiryo UI" pitchFamily="50" charset="-128"/>
                        <a:ea typeface="Meiryo UI" pitchFamily="50" charset="-128"/>
                        <a:cs typeface="Meiryo UI" pitchFamily="50" charset="-128"/>
                      </a:endParaRPr>
                    </a:p>
                  </a:txBody>
                  <a:tcPr marL="68580" marR="68580" marT="0" marB="0" anchor="ctr"/>
                </a:tc>
                <a:tc hMerge="1">
                  <a:txBody>
                    <a:bodyPr/>
                    <a:lstStyle/>
                    <a:p>
                      <a:endParaRPr kumimoji="1" lang="ja-JP" altLang="en-US"/>
                    </a:p>
                  </a:txBody>
                  <a:tcPr/>
                </a:tc>
                <a:tc>
                  <a:txBody>
                    <a:bodyPr/>
                    <a:lstStyle/>
                    <a:p>
                      <a:pPr algn="r">
                        <a:spcAft>
                          <a:spcPts val="0"/>
                        </a:spcAft>
                      </a:pPr>
                      <a:r>
                        <a:rPr lang="en-US" sz="1800" kern="100" dirty="0">
                          <a:solidFill>
                            <a:srgbClr val="000000"/>
                          </a:solidFill>
                          <a:latin typeface="Meiryo UI" pitchFamily="50" charset="-128"/>
                          <a:ea typeface="Meiryo UI" pitchFamily="50" charset="-128"/>
                          <a:cs typeface="Meiryo UI" pitchFamily="50" charset="-128"/>
                        </a:rPr>
                        <a:t>682</a:t>
                      </a:r>
                      <a:r>
                        <a:rPr lang="ja-JP" sz="1800" kern="100" dirty="0">
                          <a:solidFill>
                            <a:srgbClr val="000000"/>
                          </a:solidFill>
                          <a:latin typeface="Meiryo UI" pitchFamily="50" charset="-128"/>
                          <a:ea typeface="Meiryo UI" pitchFamily="50" charset="-128"/>
                          <a:cs typeface="Meiryo UI" pitchFamily="50" charset="-128"/>
                        </a:rPr>
                        <a:t>人</a:t>
                      </a:r>
                      <a:endParaRPr lang="ja-JP" sz="1600" kern="100" dirty="0">
                        <a:latin typeface="Meiryo UI" pitchFamily="50" charset="-128"/>
                        <a:ea typeface="Meiryo UI" pitchFamily="50" charset="-128"/>
                        <a:cs typeface="Meiryo UI" pitchFamily="50" charset="-128"/>
                      </a:endParaRPr>
                    </a:p>
                  </a:txBody>
                  <a:tcPr marL="68580" marR="68580" marT="0" marB="0" anchor="ctr"/>
                </a:tc>
              </a:tr>
            </a:tbl>
          </a:graphicData>
        </a:graphic>
      </p:graphicFrame>
    </p:spTree>
    <p:extLst>
      <p:ext uri="{BB962C8B-B14F-4D97-AF65-F5344CB8AC3E}">
        <p14:creationId xmlns:p14="http://schemas.microsoft.com/office/powerpoint/2010/main" val="13015909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dirty="0" smtClean="0"/>
              <a:t>平成</a:t>
            </a:r>
            <a:r>
              <a:rPr lang="en-US" altLang="ja-JP" dirty="0" smtClean="0"/>
              <a:t>28</a:t>
            </a:r>
            <a:r>
              <a:rPr lang="ja-JP" altLang="en-US" dirty="0" smtClean="0"/>
              <a:t>年度のカリキュラム評価</a:t>
            </a:r>
          </a:p>
        </p:txBody>
      </p:sp>
      <p:pic>
        <p:nvPicPr>
          <p:cNvPr id="4" name="図 3"/>
          <p:cNvPicPr/>
          <p:nvPr/>
        </p:nvPicPr>
        <p:blipFill>
          <a:blip r:embed="rId3" cstate="print"/>
          <a:srcRect/>
          <a:stretch>
            <a:fillRect/>
          </a:stretch>
        </p:blipFill>
        <p:spPr bwMode="auto">
          <a:xfrm>
            <a:off x="1282701" y="1193800"/>
            <a:ext cx="6235700" cy="5295900"/>
          </a:xfrm>
          <a:prstGeom prst="rect">
            <a:avLst/>
          </a:prstGeom>
          <a:noFill/>
          <a:ln w="9525">
            <a:noFill/>
            <a:miter lim="800000"/>
            <a:headEnd/>
            <a:tailEnd/>
          </a:ln>
        </p:spPr>
      </p:pic>
    </p:spTree>
    <p:extLst>
      <p:ext uri="{BB962C8B-B14F-4D97-AF65-F5344CB8AC3E}">
        <p14:creationId xmlns:p14="http://schemas.microsoft.com/office/powerpoint/2010/main" val="38741919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dirty="0" smtClean="0"/>
              <a:t>これまでの研修参加者状況</a:t>
            </a:r>
          </a:p>
        </p:txBody>
      </p:sp>
      <p:graphicFrame>
        <p:nvGraphicFramePr>
          <p:cNvPr id="12" name="グラフ 11"/>
          <p:cNvGraphicFramePr/>
          <p:nvPr/>
        </p:nvGraphicFramePr>
        <p:xfrm>
          <a:off x="609600" y="1386407"/>
          <a:ext cx="7785100" cy="50416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48987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dirty="0" smtClean="0"/>
              <a:t>これまでの研修参加者状況</a:t>
            </a:r>
          </a:p>
        </p:txBody>
      </p:sp>
      <p:graphicFrame>
        <p:nvGraphicFramePr>
          <p:cNvPr id="7" name="グラフ 6"/>
          <p:cNvGraphicFramePr/>
          <p:nvPr/>
        </p:nvGraphicFramePr>
        <p:xfrm>
          <a:off x="164239" y="1917824"/>
          <a:ext cx="4345122" cy="3022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p:cNvGraphicFramePr/>
          <p:nvPr/>
        </p:nvGraphicFramePr>
        <p:xfrm>
          <a:off x="4520339" y="1917824"/>
          <a:ext cx="4345122" cy="30223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048987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dirty="0" smtClean="0"/>
              <a:t>これまでの研修参加者状況</a:t>
            </a:r>
          </a:p>
        </p:txBody>
      </p:sp>
      <p:pic>
        <p:nvPicPr>
          <p:cNvPr id="1027" name="Picture 3"/>
          <p:cNvPicPr>
            <a:picLocks noChangeAspect="1" noChangeArrowheads="1"/>
          </p:cNvPicPr>
          <p:nvPr/>
        </p:nvPicPr>
        <p:blipFill>
          <a:blip r:embed="rId3" cstate="print"/>
          <a:srcRect/>
          <a:stretch>
            <a:fillRect/>
          </a:stretch>
        </p:blipFill>
        <p:spPr bwMode="auto">
          <a:xfrm>
            <a:off x="1304924" y="1291419"/>
            <a:ext cx="6162675" cy="5142720"/>
          </a:xfrm>
          <a:prstGeom prst="rect">
            <a:avLst/>
          </a:prstGeom>
          <a:noFill/>
          <a:ln w="9525">
            <a:noFill/>
            <a:miter lim="800000"/>
            <a:headEnd/>
            <a:tailEnd/>
          </a:ln>
          <a:effectLst/>
        </p:spPr>
      </p:pic>
    </p:spTree>
    <p:extLst>
      <p:ext uri="{BB962C8B-B14F-4D97-AF65-F5344CB8AC3E}">
        <p14:creationId xmlns:p14="http://schemas.microsoft.com/office/powerpoint/2010/main" val="10048987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z="3200" dirty="0" smtClean="0"/>
              <a:t>平成</a:t>
            </a:r>
            <a:r>
              <a:rPr lang="en-US" altLang="ja-JP" sz="3200" dirty="0" smtClean="0"/>
              <a:t>29</a:t>
            </a:r>
            <a:r>
              <a:rPr lang="ja-JP" altLang="en-US" sz="3200" dirty="0" smtClean="0"/>
              <a:t>年度の研修素材制作に関する方針</a:t>
            </a:r>
            <a:endParaRPr lang="ja-JP" altLang="en-US" sz="4400" dirty="0" smtClean="0"/>
          </a:p>
        </p:txBody>
      </p:sp>
      <p:sp>
        <p:nvSpPr>
          <p:cNvPr id="6" name="Text Box 221"/>
          <p:cNvSpPr txBox="1">
            <a:spLocks noChangeArrowheads="1"/>
          </p:cNvSpPr>
          <p:nvPr/>
        </p:nvSpPr>
        <p:spPr bwMode="auto">
          <a:xfrm>
            <a:off x="673100" y="1238893"/>
            <a:ext cx="7835900" cy="4270529"/>
          </a:xfrm>
          <a:prstGeom prst="rect">
            <a:avLst/>
          </a:prstGeom>
          <a:noFill/>
          <a:ln w="12700" algn="ctr">
            <a:noFill/>
            <a:miter lim="800000"/>
            <a:headEnd/>
            <a:tailEnd type="none" w="lg" len="lg"/>
          </a:ln>
        </p:spPr>
        <p:txBody>
          <a:bodyPr wrap="square" lIns="90000" tIns="46800" rIns="90000" bIns="46800">
            <a:spAutoFit/>
          </a:bodyPr>
          <a:lstStyle/>
          <a:p>
            <a:pPr marL="266700" indent="-266700" algn="l">
              <a:lnSpc>
                <a:spcPct val="110000"/>
              </a:lnSpc>
              <a:spcBef>
                <a:spcPts val="600"/>
              </a:spcBef>
              <a:buFont typeface="Wingdings" pitchFamily="2" charset="2"/>
              <a:buChar char="u"/>
            </a:pPr>
            <a:r>
              <a:rPr lang="ja-JP" altLang="en-US" sz="2400" dirty="0" smtClean="0">
                <a:latin typeface="Meiryo UI" pitchFamily="50" charset="-128"/>
                <a:ea typeface="Meiryo UI" pitchFamily="50" charset="-128"/>
                <a:cs typeface="Meiryo UI" pitchFamily="50" charset="-128"/>
              </a:rPr>
              <a:t>過去５年にわたり実施してきた、能力向上研修会については、毎年の参加者の評価は高い水準にあるものの、参加者（自治体）が開催都市近郊の自治体に集中しやすく、小規模の町村の参加率が低いといった課題が残されている。</a:t>
            </a:r>
            <a:endParaRPr lang="en-US" altLang="ja-JP" sz="2400" dirty="0" smtClean="0">
              <a:latin typeface="Meiryo UI" pitchFamily="50" charset="-128"/>
              <a:ea typeface="Meiryo UI" pitchFamily="50" charset="-128"/>
              <a:cs typeface="Meiryo UI" pitchFamily="50" charset="-128"/>
            </a:endParaRPr>
          </a:p>
          <a:p>
            <a:pPr marL="266700" indent="-266700" algn="l">
              <a:lnSpc>
                <a:spcPct val="110000"/>
              </a:lnSpc>
              <a:spcBef>
                <a:spcPts val="600"/>
              </a:spcBef>
              <a:buFont typeface="Wingdings" pitchFamily="2" charset="2"/>
              <a:buChar char="u"/>
            </a:pPr>
            <a:r>
              <a:rPr lang="ja-JP" altLang="en-US" sz="2400" dirty="0" smtClean="0">
                <a:latin typeface="Meiryo UI" pitchFamily="50" charset="-128"/>
                <a:ea typeface="Meiryo UI" pitchFamily="50" charset="-128"/>
                <a:cs typeface="Meiryo UI" pitchFamily="50" charset="-128"/>
              </a:rPr>
              <a:t>平成</a:t>
            </a:r>
            <a:r>
              <a:rPr lang="en-US" altLang="ja-JP" sz="2400" dirty="0" smtClean="0">
                <a:latin typeface="Meiryo UI" pitchFamily="50" charset="-128"/>
                <a:ea typeface="Meiryo UI" pitchFamily="50" charset="-128"/>
                <a:cs typeface="Meiryo UI" pitchFamily="50" charset="-128"/>
              </a:rPr>
              <a:t>29</a:t>
            </a:r>
            <a:r>
              <a:rPr lang="ja-JP" altLang="en-US" sz="2400" dirty="0" smtClean="0">
                <a:latin typeface="Meiryo UI" pitchFamily="50" charset="-128"/>
                <a:ea typeface="Meiryo UI" pitchFamily="50" charset="-128"/>
                <a:cs typeface="Meiryo UI" pitchFamily="50" charset="-128"/>
              </a:rPr>
              <a:t>年度は、これまでの能力向上研修会の研修カリキュラムの一部を動画化するなどして、各自治体に提供し、都道府県・市町村の主催による研修会の一層の活性化を図るものとする。</a:t>
            </a:r>
            <a:endParaRPr lang="en-US" altLang="ja-JP" sz="2400" dirty="0" smtClean="0">
              <a:latin typeface="Meiryo UI" pitchFamily="50" charset="-128"/>
              <a:ea typeface="Meiryo UI" pitchFamily="50" charset="-128"/>
              <a:cs typeface="Meiryo UI" pitchFamily="50" charset="-128"/>
            </a:endParaRPr>
          </a:p>
          <a:p>
            <a:pPr marL="266700" indent="-266700" algn="l">
              <a:lnSpc>
                <a:spcPct val="110000"/>
              </a:lnSpc>
              <a:spcBef>
                <a:spcPts val="600"/>
              </a:spcBef>
              <a:buFont typeface="Wingdings" pitchFamily="2" charset="2"/>
              <a:buChar char="u"/>
            </a:pPr>
            <a:r>
              <a:rPr lang="ja-JP" altLang="en-US" sz="2400" dirty="0" smtClean="0">
                <a:latin typeface="Meiryo UI" pitchFamily="50" charset="-128"/>
                <a:ea typeface="Meiryo UI" pitchFamily="50" charset="-128"/>
                <a:cs typeface="Meiryo UI" pitchFamily="50" charset="-128"/>
              </a:rPr>
              <a:t>動画については、年末以降に、ホームページで順次公開を進めていく予定。</a:t>
            </a:r>
          </a:p>
        </p:txBody>
      </p:sp>
    </p:spTree>
    <p:extLst>
      <p:ext uri="{BB962C8B-B14F-4D97-AF65-F5344CB8AC3E}">
        <p14:creationId xmlns:p14="http://schemas.microsoft.com/office/powerpoint/2010/main" val="37479620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研修会カリキュラム</a:t>
            </a:r>
            <a:r>
              <a:rPr lang="ja-JP" altLang="en-US" sz="2400" dirty="0" smtClean="0"/>
              <a:t>（平成</a:t>
            </a:r>
            <a:r>
              <a:rPr lang="en-US" altLang="ja-JP" sz="2400" dirty="0" smtClean="0"/>
              <a:t>28</a:t>
            </a:r>
            <a:r>
              <a:rPr lang="ja-JP" altLang="en-US" sz="2400" dirty="0" smtClean="0"/>
              <a:t>年度）</a:t>
            </a:r>
            <a:endParaRPr lang="ja-JP" altLang="en-US" dirty="0" smtClean="0"/>
          </a:p>
        </p:txBody>
      </p:sp>
      <p:sp>
        <p:nvSpPr>
          <p:cNvPr id="5" name="テキスト ボックス 4"/>
          <p:cNvSpPr txBox="1"/>
          <p:nvPr/>
        </p:nvSpPr>
        <p:spPr>
          <a:xfrm>
            <a:off x="576775" y="6504551"/>
            <a:ext cx="8088923" cy="276999"/>
          </a:xfrm>
          <a:prstGeom prst="rect">
            <a:avLst/>
          </a:prstGeom>
          <a:noFill/>
        </p:spPr>
        <p:txBody>
          <a:bodyPr wrap="square" rtlCol="0">
            <a:spAutoFit/>
          </a:bodyPr>
          <a:lstStyle/>
          <a:p>
            <a:pPr algn="ctr"/>
            <a:r>
              <a:rPr kumimoji="1" lang="en-US" altLang="ja-JP" sz="1200" dirty="0" smtClean="0"/>
              <a:t>※</a:t>
            </a:r>
            <a:r>
              <a:rPr kumimoji="1" lang="ja-JP" altLang="en-US" sz="1200" dirty="0" smtClean="0"/>
              <a:t>開始時間等は、会場によって変更になる場合があるのでご注意ください</a:t>
            </a:r>
            <a:endParaRPr kumimoji="1" lang="ja-JP" altLang="en-US" sz="1200" dirty="0"/>
          </a:p>
        </p:txBody>
      </p:sp>
      <p:graphicFrame>
        <p:nvGraphicFramePr>
          <p:cNvPr id="7" name="表 6"/>
          <p:cNvGraphicFramePr>
            <a:graphicFrameLocks noGrp="1"/>
          </p:cNvGraphicFramePr>
          <p:nvPr/>
        </p:nvGraphicFramePr>
        <p:xfrm>
          <a:off x="682676" y="1387992"/>
          <a:ext cx="7889823" cy="5031096"/>
        </p:xfrm>
        <a:graphic>
          <a:graphicData uri="http://schemas.openxmlformats.org/drawingml/2006/table">
            <a:tbl>
              <a:tblPr>
                <a:tableStyleId>{35758FB7-9AC5-4552-8A53-C91805E547FA}</a:tableStyleId>
              </a:tblPr>
              <a:tblGrid>
                <a:gridCol w="358724"/>
                <a:gridCol w="1845513"/>
                <a:gridCol w="1519987"/>
                <a:gridCol w="4165599"/>
              </a:tblGrid>
              <a:tr h="59563">
                <a:tc>
                  <a:txBody>
                    <a:bodyPr/>
                    <a:lstStyle/>
                    <a:p>
                      <a:pPr indent="0">
                        <a:lnSpc>
                          <a:spcPct val="100000"/>
                        </a:lnSpc>
                      </a:pPr>
                      <a:endParaRPr lang="ja-JP" sz="1600" kern="100" baseline="0" dirty="0">
                        <a:solidFill>
                          <a:schemeClr val="bg1"/>
                        </a:solidFill>
                        <a:latin typeface="Arial" pitchFamily="34" charset="0"/>
                        <a:ea typeface="ＭＳ Ｐゴシック" pitchFamily="50" charset="-128"/>
                        <a:cs typeface="Times New Roman"/>
                      </a:endParaRPr>
                    </a:p>
                  </a:txBody>
                  <a:tcPr marL="4951" marR="4951" marT="2476" marB="2476">
                    <a:solidFill>
                      <a:schemeClr val="bg1">
                        <a:lumMod val="65000"/>
                      </a:schemeClr>
                    </a:solidFill>
                  </a:tcPr>
                </a:tc>
                <a:tc>
                  <a:txBody>
                    <a:bodyPr/>
                    <a:lstStyle/>
                    <a:p>
                      <a:pPr indent="0" algn="ctr">
                        <a:lnSpc>
                          <a:spcPct val="100000"/>
                        </a:lnSpc>
                        <a:spcAft>
                          <a:spcPts val="0"/>
                        </a:spcAft>
                      </a:pPr>
                      <a:r>
                        <a:rPr lang="ja-JP" sz="1400" b="1" kern="100" baseline="0" dirty="0">
                          <a:solidFill>
                            <a:schemeClr val="bg1"/>
                          </a:solidFill>
                          <a:latin typeface="Arial" pitchFamily="34" charset="0"/>
                          <a:ea typeface="ＭＳ Ｐゴシック" pitchFamily="50" charset="-128"/>
                        </a:rPr>
                        <a:t>単元</a:t>
                      </a:r>
                      <a:endParaRPr lang="ja-JP" sz="1400" b="1" kern="100" baseline="0" dirty="0">
                        <a:solidFill>
                          <a:schemeClr val="bg1"/>
                        </a:solidFill>
                        <a:latin typeface="Arial" pitchFamily="34" charset="0"/>
                        <a:ea typeface="ＭＳ Ｐゴシック" pitchFamily="50" charset="-128"/>
                        <a:cs typeface="Times New Roman"/>
                      </a:endParaRPr>
                    </a:p>
                  </a:txBody>
                  <a:tcPr marL="4951" marR="4951" marT="2476" marB="2476" anchor="ctr">
                    <a:solidFill>
                      <a:schemeClr val="bg1">
                        <a:lumMod val="65000"/>
                      </a:schemeClr>
                    </a:solidFill>
                  </a:tcPr>
                </a:tc>
                <a:tc>
                  <a:txBody>
                    <a:bodyPr/>
                    <a:lstStyle/>
                    <a:p>
                      <a:pPr indent="0" algn="ctr">
                        <a:lnSpc>
                          <a:spcPct val="100000"/>
                        </a:lnSpc>
                        <a:spcAft>
                          <a:spcPts val="0"/>
                        </a:spcAft>
                      </a:pPr>
                      <a:r>
                        <a:rPr lang="ja-JP" sz="1400" b="1" kern="100" baseline="0" dirty="0">
                          <a:solidFill>
                            <a:schemeClr val="bg1"/>
                          </a:solidFill>
                          <a:latin typeface="Arial" pitchFamily="34" charset="0"/>
                          <a:ea typeface="ＭＳ Ｐゴシック" pitchFamily="50" charset="-128"/>
                        </a:rPr>
                        <a:t>日時</a:t>
                      </a:r>
                      <a:endParaRPr lang="ja-JP" sz="1400" b="1" kern="100" baseline="0" dirty="0">
                        <a:solidFill>
                          <a:schemeClr val="bg1"/>
                        </a:solidFill>
                        <a:latin typeface="Arial" pitchFamily="34" charset="0"/>
                        <a:ea typeface="ＭＳ Ｐゴシック" pitchFamily="50" charset="-128"/>
                        <a:cs typeface="Times New Roman"/>
                      </a:endParaRPr>
                    </a:p>
                  </a:txBody>
                  <a:tcPr marL="4951" marR="4951" marT="2476" marB="2476" anchor="ctr">
                    <a:solidFill>
                      <a:schemeClr val="bg1">
                        <a:lumMod val="65000"/>
                      </a:schemeClr>
                    </a:solidFill>
                  </a:tcPr>
                </a:tc>
                <a:tc>
                  <a:txBody>
                    <a:bodyPr/>
                    <a:lstStyle/>
                    <a:p>
                      <a:pPr indent="0" algn="ctr">
                        <a:lnSpc>
                          <a:spcPct val="100000"/>
                        </a:lnSpc>
                        <a:spcAft>
                          <a:spcPts val="0"/>
                        </a:spcAft>
                      </a:pPr>
                      <a:r>
                        <a:rPr lang="ja-JP" sz="1400" b="1" kern="100" baseline="0" dirty="0">
                          <a:solidFill>
                            <a:schemeClr val="bg1"/>
                          </a:solidFill>
                          <a:latin typeface="Arial" pitchFamily="34" charset="0"/>
                          <a:ea typeface="ＭＳ Ｐゴシック" pitchFamily="50" charset="-128"/>
                        </a:rPr>
                        <a:t>セッション</a:t>
                      </a:r>
                      <a:endParaRPr lang="ja-JP" sz="1400" b="1" kern="100" baseline="0" dirty="0">
                        <a:solidFill>
                          <a:schemeClr val="bg1"/>
                        </a:solidFill>
                        <a:latin typeface="Arial" pitchFamily="34" charset="0"/>
                        <a:ea typeface="ＭＳ Ｐゴシック" pitchFamily="50" charset="-128"/>
                        <a:cs typeface="Times New Roman"/>
                      </a:endParaRPr>
                    </a:p>
                  </a:txBody>
                  <a:tcPr marL="4951" marR="4951" marT="2476" marB="2476" anchor="ctr">
                    <a:solidFill>
                      <a:schemeClr val="bg1">
                        <a:lumMod val="65000"/>
                      </a:schemeClr>
                    </a:solidFill>
                  </a:tcPr>
                </a:tc>
              </a:tr>
              <a:tr h="572915">
                <a:tc rowSpan="4">
                  <a:txBody>
                    <a:bodyPr/>
                    <a:lstStyle/>
                    <a:p>
                      <a:pPr indent="0" algn="ctr">
                        <a:lnSpc>
                          <a:spcPct val="100000"/>
                        </a:lnSpc>
                        <a:spcAft>
                          <a:spcPts val="0"/>
                        </a:spcAft>
                      </a:pPr>
                      <a:r>
                        <a:rPr lang="ja-JP" sz="1400" b="0" kern="100" baseline="0" dirty="0">
                          <a:latin typeface="Arial" pitchFamily="34" charset="0"/>
                          <a:ea typeface="ＭＳ Ｐゴシック" pitchFamily="50" charset="-128"/>
                        </a:rPr>
                        <a:t>第一日目</a:t>
                      </a:r>
                      <a:endParaRPr lang="ja-JP" sz="1400" b="0" kern="100" baseline="0" dirty="0">
                        <a:latin typeface="Arial" pitchFamily="34" charset="0"/>
                        <a:ea typeface="ＭＳ Ｐゴシック" pitchFamily="50" charset="-128"/>
                        <a:cs typeface="Times New Roman"/>
                      </a:endParaRPr>
                    </a:p>
                  </a:txBody>
                  <a:tcPr marL="4951" marR="4951" marT="2476" marB="2476" vert="eaVert" anchor="ctr">
                    <a:solidFill>
                      <a:schemeClr val="bg1">
                        <a:lumMod val="95000"/>
                      </a:schemeClr>
                    </a:solidFill>
                  </a:tcPr>
                </a:tc>
                <a:tc rowSpan="2">
                  <a:txBody>
                    <a:bodyPr/>
                    <a:lstStyle/>
                    <a:p>
                      <a:pPr indent="0" algn="ctr">
                        <a:lnSpc>
                          <a:spcPct val="100000"/>
                        </a:lnSpc>
                        <a:spcAft>
                          <a:spcPts val="0"/>
                        </a:spcAft>
                      </a:pPr>
                      <a:r>
                        <a:rPr lang="ja-JP" sz="1400" b="1" kern="100" baseline="0" dirty="0">
                          <a:latin typeface="Arial" pitchFamily="34" charset="0"/>
                          <a:ea typeface="ＭＳ Ｐゴシック" pitchFamily="50" charset="-128"/>
                        </a:rPr>
                        <a:t>①</a:t>
                      </a:r>
                    </a:p>
                    <a:p>
                      <a:pPr indent="0" algn="ctr">
                        <a:lnSpc>
                          <a:spcPct val="100000"/>
                        </a:lnSpc>
                        <a:spcAft>
                          <a:spcPts val="0"/>
                        </a:spcAft>
                      </a:pPr>
                      <a:r>
                        <a:rPr lang="ja-JP" sz="1400" b="1" kern="100" baseline="0" dirty="0">
                          <a:latin typeface="Arial" pitchFamily="34" charset="0"/>
                          <a:ea typeface="ＭＳ Ｐゴシック" pitchFamily="50" charset="-128"/>
                        </a:rPr>
                        <a:t>認定調査と</a:t>
                      </a:r>
                    </a:p>
                    <a:p>
                      <a:pPr indent="0" algn="ctr">
                        <a:lnSpc>
                          <a:spcPct val="100000"/>
                        </a:lnSpc>
                        <a:spcAft>
                          <a:spcPts val="0"/>
                        </a:spcAft>
                      </a:pPr>
                      <a:r>
                        <a:rPr lang="ja-JP" sz="1400" b="1" kern="100" baseline="0" dirty="0">
                          <a:latin typeface="Arial" pitchFamily="34" charset="0"/>
                          <a:ea typeface="ＭＳ Ｐゴシック" pitchFamily="50" charset="-128"/>
                        </a:rPr>
                        <a:t>要介護認定</a:t>
                      </a:r>
                      <a:r>
                        <a:rPr lang="ja-JP" sz="1400" b="1" kern="100" baseline="0" dirty="0" smtClean="0">
                          <a:latin typeface="Arial" pitchFamily="34" charset="0"/>
                          <a:ea typeface="ＭＳ Ｐゴシック" pitchFamily="50" charset="-128"/>
                        </a:rPr>
                        <a:t>の</a:t>
                      </a:r>
                      <a:endParaRPr lang="en-US" altLang="ja-JP" sz="1400" b="1" kern="100" baseline="0" dirty="0" smtClean="0">
                        <a:latin typeface="Arial" pitchFamily="34" charset="0"/>
                        <a:ea typeface="ＭＳ Ｐゴシック" pitchFamily="50" charset="-128"/>
                      </a:endParaRPr>
                    </a:p>
                    <a:p>
                      <a:pPr indent="0" algn="ctr">
                        <a:lnSpc>
                          <a:spcPct val="100000"/>
                        </a:lnSpc>
                        <a:spcAft>
                          <a:spcPts val="0"/>
                        </a:spcAft>
                      </a:pPr>
                      <a:r>
                        <a:rPr lang="ja-JP" sz="1400" b="1" kern="100" baseline="0" dirty="0" smtClean="0">
                          <a:latin typeface="Arial" pitchFamily="34" charset="0"/>
                          <a:ea typeface="ＭＳ Ｐゴシック" pitchFamily="50" charset="-128"/>
                        </a:rPr>
                        <a:t>関係</a:t>
                      </a:r>
                      <a:r>
                        <a:rPr lang="ja-JP" sz="1400" b="1" kern="100" baseline="0" dirty="0">
                          <a:latin typeface="Arial" pitchFamily="34" charset="0"/>
                          <a:ea typeface="ＭＳ Ｐゴシック" pitchFamily="50" charset="-128"/>
                        </a:rPr>
                        <a:t>の理解</a:t>
                      </a:r>
                      <a:endParaRPr lang="ja-JP" sz="1400" b="1" kern="100" baseline="0" dirty="0">
                        <a:latin typeface="Arial" pitchFamily="34" charset="0"/>
                        <a:ea typeface="ＭＳ Ｐゴシック" pitchFamily="50" charset="-128"/>
                        <a:cs typeface="Times New Roman"/>
                      </a:endParaRPr>
                    </a:p>
                  </a:txBody>
                  <a:tcPr marL="4951" marR="4951" marT="2476" marB="2476" anchor="ctr">
                    <a:solidFill>
                      <a:srgbClr val="B7DBFF"/>
                    </a:solidFill>
                  </a:tcPr>
                </a:tc>
                <a:tc>
                  <a:txBody>
                    <a:bodyPr/>
                    <a:lstStyle/>
                    <a:p>
                      <a:pPr indent="0" algn="ctr">
                        <a:lnSpc>
                          <a:spcPct val="100000"/>
                        </a:lnSpc>
                        <a:spcAft>
                          <a:spcPts val="0"/>
                        </a:spcAft>
                      </a:pPr>
                      <a:r>
                        <a:rPr lang="en-US" sz="1400" kern="100" baseline="0" dirty="0">
                          <a:latin typeface="Arial" pitchFamily="34" charset="0"/>
                          <a:ea typeface="ＭＳ Ｐゴシック" pitchFamily="50" charset="-128"/>
                        </a:rPr>
                        <a:t>10:00</a:t>
                      </a: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11:40</a:t>
                      </a:r>
                      <a:endParaRPr lang="ja-JP" sz="1400" kern="100" baseline="0" dirty="0">
                        <a:latin typeface="Arial" pitchFamily="34" charset="0"/>
                        <a:ea typeface="ＭＳ Ｐゴシック" pitchFamily="50" charset="-128"/>
                      </a:endParaRPr>
                    </a:p>
                    <a:p>
                      <a:pPr indent="0" algn="ctr">
                        <a:lnSpc>
                          <a:spcPct val="100000"/>
                        </a:lnSpc>
                        <a:spcAft>
                          <a:spcPts val="0"/>
                        </a:spcAft>
                      </a:pP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100</a:t>
                      </a:r>
                      <a:r>
                        <a:rPr lang="ja-JP" sz="1400" kern="100" baseline="0" dirty="0">
                          <a:latin typeface="Arial" pitchFamily="34" charset="0"/>
                          <a:ea typeface="ＭＳ Ｐゴシック" pitchFamily="50" charset="-128"/>
                        </a:rPr>
                        <a:t>分）</a:t>
                      </a:r>
                      <a:endParaRPr lang="ja-JP" sz="14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c>
                  <a:txBody>
                    <a:bodyPr/>
                    <a:lstStyle/>
                    <a:p>
                      <a:pPr indent="0" algn="just">
                        <a:lnSpc>
                          <a:spcPct val="120000"/>
                        </a:lnSpc>
                        <a:spcAft>
                          <a:spcPts val="0"/>
                        </a:spcAft>
                      </a:pPr>
                      <a:r>
                        <a:rPr lang="ja-JP" sz="1400" kern="100" baseline="0" dirty="0">
                          <a:latin typeface="Arial" pitchFamily="34" charset="0"/>
                          <a:ea typeface="ＭＳ Ｐゴシック" pitchFamily="50" charset="-128"/>
                        </a:rPr>
                        <a:t>【講義①】認定調査の基本的な考え方 </a:t>
                      </a:r>
                    </a:p>
                    <a:p>
                      <a:pPr indent="0" algn="just">
                        <a:lnSpc>
                          <a:spcPct val="120000"/>
                        </a:lnSpc>
                        <a:spcAft>
                          <a:spcPts val="0"/>
                        </a:spcAft>
                      </a:pPr>
                      <a:r>
                        <a:rPr lang="ja-JP" altLang="en-US" sz="10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要介護認定における認定調査の位置付け</a:t>
                      </a:r>
                    </a:p>
                    <a:p>
                      <a:pPr indent="0" algn="just">
                        <a:lnSpc>
                          <a:spcPct val="120000"/>
                        </a:lnSpc>
                        <a:spcAft>
                          <a:spcPts val="0"/>
                        </a:spcAft>
                      </a:pPr>
                      <a:r>
                        <a:rPr lang="ja-JP" altLang="en-US" sz="10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３つの評価軸ごとの基本的な考え方</a:t>
                      </a:r>
                      <a:endParaRPr lang="ja-JP" sz="10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r>
              <a:tr h="507381">
                <a:tc vMerge="1">
                  <a:txBody>
                    <a:bodyPr/>
                    <a:lstStyle/>
                    <a:p>
                      <a:endParaRPr kumimoji="1" lang="ja-JP" altLang="en-US"/>
                    </a:p>
                  </a:txBody>
                  <a:tcPr/>
                </a:tc>
                <a:tc vMerge="1">
                  <a:txBody>
                    <a:bodyPr/>
                    <a:lstStyle/>
                    <a:p>
                      <a:endParaRPr kumimoji="1" lang="ja-JP" altLang="en-US"/>
                    </a:p>
                  </a:txBody>
                  <a:tcPr/>
                </a:tc>
                <a:tc>
                  <a:txBody>
                    <a:bodyPr/>
                    <a:lstStyle/>
                    <a:p>
                      <a:pPr indent="0" algn="ctr">
                        <a:lnSpc>
                          <a:spcPct val="100000"/>
                        </a:lnSpc>
                        <a:spcAft>
                          <a:spcPts val="0"/>
                        </a:spcAft>
                      </a:pPr>
                      <a:r>
                        <a:rPr lang="en-US" sz="1400" kern="100" baseline="0" dirty="0">
                          <a:latin typeface="Arial" pitchFamily="34" charset="0"/>
                          <a:ea typeface="ＭＳ Ｐゴシック" pitchFamily="50" charset="-128"/>
                        </a:rPr>
                        <a:t>12:40</a:t>
                      </a: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14:00</a:t>
                      </a:r>
                      <a:endParaRPr lang="ja-JP" sz="1400" kern="100" baseline="0" dirty="0">
                        <a:latin typeface="Arial" pitchFamily="34" charset="0"/>
                        <a:ea typeface="ＭＳ Ｐゴシック" pitchFamily="50" charset="-128"/>
                      </a:endParaRPr>
                    </a:p>
                    <a:p>
                      <a:pPr indent="0" algn="ctr">
                        <a:lnSpc>
                          <a:spcPct val="100000"/>
                        </a:lnSpc>
                        <a:spcAft>
                          <a:spcPts val="0"/>
                        </a:spcAft>
                      </a:pP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80</a:t>
                      </a:r>
                      <a:r>
                        <a:rPr lang="ja-JP" sz="1400" kern="100" baseline="0" dirty="0">
                          <a:latin typeface="Arial" pitchFamily="34" charset="0"/>
                          <a:ea typeface="ＭＳ Ｐゴシック" pitchFamily="50" charset="-128"/>
                        </a:rPr>
                        <a:t>分）</a:t>
                      </a:r>
                      <a:endParaRPr lang="ja-JP" sz="14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c>
                  <a:txBody>
                    <a:bodyPr/>
                    <a:lstStyle/>
                    <a:p>
                      <a:pPr indent="0" algn="just">
                        <a:lnSpc>
                          <a:spcPct val="120000"/>
                        </a:lnSpc>
                        <a:spcAft>
                          <a:spcPts val="0"/>
                        </a:spcAft>
                      </a:pPr>
                      <a:r>
                        <a:rPr lang="ja-JP" sz="1400" kern="100" baseline="0" dirty="0">
                          <a:latin typeface="Arial" pitchFamily="34" charset="0"/>
                          <a:ea typeface="ＭＳ Ｐゴシック" pitchFamily="50" charset="-128"/>
                        </a:rPr>
                        <a:t>【演習①】一次判定ソフトの基本的な構造 </a:t>
                      </a:r>
                    </a:p>
                    <a:p>
                      <a:pPr indent="0" algn="just">
                        <a:lnSpc>
                          <a:spcPct val="120000"/>
                        </a:lnSpc>
                        <a:spcAft>
                          <a:spcPts val="0"/>
                        </a:spcAft>
                      </a:pPr>
                      <a:r>
                        <a:rPr lang="ja-JP" altLang="en-US" sz="12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一次判定ソフトのロジック </a:t>
                      </a:r>
                    </a:p>
                    <a:p>
                      <a:pPr indent="0" algn="just">
                        <a:lnSpc>
                          <a:spcPct val="120000"/>
                        </a:lnSpc>
                        <a:spcAft>
                          <a:spcPts val="0"/>
                        </a:spcAft>
                      </a:pPr>
                      <a:r>
                        <a:rPr lang="ja-JP" altLang="en-US" sz="10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手計算による基準時間の算出 </a:t>
                      </a:r>
                      <a:endParaRPr lang="ja-JP" sz="10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r>
              <a:tr h="529226">
                <a:tc vMerge="1">
                  <a:txBody>
                    <a:bodyPr/>
                    <a:lstStyle/>
                    <a:p>
                      <a:endParaRPr kumimoji="1" lang="ja-JP" altLang="en-US"/>
                    </a:p>
                  </a:txBody>
                  <a:tcPr/>
                </a:tc>
                <a:tc rowSpan="2">
                  <a:txBody>
                    <a:bodyPr/>
                    <a:lstStyle/>
                    <a:p>
                      <a:pPr indent="0" algn="ctr">
                        <a:lnSpc>
                          <a:spcPct val="100000"/>
                        </a:lnSpc>
                        <a:spcAft>
                          <a:spcPts val="0"/>
                        </a:spcAft>
                      </a:pPr>
                      <a:r>
                        <a:rPr lang="ja-JP" sz="1400" b="1" kern="100" baseline="0" dirty="0">
                          <a:latin typeface="Arial" pitchFamily="34" charset="0"/>
                          <a:ea typeface="ＭＳ Ｐゴシック" pitchFamily="50" charset="-128"/>
                        </a:rPr>
                        <a:t>②</a:t>
                      </a:r>
                      <a:r>
                        <a:rPr lang="en-US" sz="1400" b="1" kern="100" baseline="0" dirty="0">
                          <a:latin typeface="Arial" pitchFamily="34" charset="0"/>
                          <a:ea typeface="ＭＳ Ｐゴシック" pitchFamily="50" charset="-128"/>
                        </a:rPr>
                        <a:t/>
                      </a:r>
                      <a:br>
                        <a:rPr lang="en-US" sz="1400" b="1" kern="100" baseline="0" dirty="0">
                          <a:latin typeface="Arial" pitchFamily="34" charset="0"/>
                          <a:ea typeface="ＭＳ Ｐゴシック" pitchFamily="50" charset="-128"/>
                        </a:rPr>
                      </a:br>
                      <a:r>
                        <a:rPr lang="ja-JP" sz="1400" b="1" kern="100" baseline="0" dirty="0">
                          <a:latin typeface="Arial" pitchFamily="34" charset="0"/>
                          <a:ea typeface="ＭＳ Ｐゴシック" pitchFamily="50" charset="-128"/>
                        </a:rPr>
                        <a:t>審査判定</a:t>
                      </a:r>
                      <a:r>
                        <a:rPr lang="ja-JP" sz="1400" b="1" kern="100" baseline="0" dirty="0" smtClean="0">
                          <a:latin typeface="Arial" pitchFamily="34" charset="0"/>
                          <a:ea typeface="ＭＳ Ｐゴシック" pitchFamily="50" charset="-128"/>
                        </a:rPr>
                        <a:t>と認定</a:t>
                      </a:r>
                      <a:r>
                        <a:rPr lang="ja-JP" sz="1400" b="1" kern="100" baseline="0" dirty="0">
                          <a:latin typeface="Arial" pitchFamily="34" charset="0"/>
                          <a:ea typeface="ＭＳ Ｐゴシック" pitchFamily="50" charset="-128"/>
                        </a:rPr>
                        <a:t>調査の</a:t>
                      </a:r>
                    </a:p>
                    <a:p>
                      <a:pPr indent="0" algn="ctr">
                        <a:lnSpc>
                          <a:spcPct val="100000"/>
                        </a:lnSpc>
                        <a:spcAft>
                          <a:spcPts val="0"/>
                        </a:spcAft>
                      </a:pPr>
                      <a:r>
                        <a:rPr lang="ja-JP" sz="1400" b="1" kern="100" baseline="0" dirty="0">
                          <a:latin typeface="Arial" pitchFamily="34" charset="0"/>
                          <a:ea typeface="ＭＳ Ｐゴシック" pitchFamily="50" charset="-128"/>
                        </a:rPr>
                        <a:t>関係の理解</a:t>
                      </a:r>
                      <a:endParaRPr lang="ja-JP" sz="1400" b="1" kern="100" baseline="0" dirty="0">
                        <a:latin typeface="Arial" pitchFamily="34" charset="0"/>
                        <a:ea typeface="ＭＳ Ｐゴシック" pitchFamily="50" charset="-128"/>
                        <a:cs typeface="Times New Roman"/>
                      </a:endParaRPr>
                    </a:p>
                  </a:txBody>
                  <a:tcPr marL="4951" marR="4951" marT="2476" marB="2476" anchor="ctr">
                    <a:solidFill>
                      <a:srgbClr val="B7DBFF"/>
                    </a:solidFill>
                  </a:tcPr>
                </a:tc>
                <a:tc>
                  <a:txBody>
                    <a:bodyPr/>
                    <a:lstStyle/>
                    <a:p>
                      <a:pPr indent="0" algn="ctr">
                        <a:lnSpc>
                          <a:spcPct val="100000"/>
                        </a:lnSpc>
                        <a:spcAft>
                          <a:spcPts val="0"/>
                        </a:spcAft>
                      </a:pPr>
                      <a:r>
                        <a:rPr lang="en-US" sz="1400" kern="100" baseline="0">
                          <a:latin typeface="Arial" pitchFamily="34" charset="0"/>
                          <a:ea typeface="ＭＳ Ｐゴシック" pitchFamily="50" charset="-128"/>
                        </a:rPr>
                        <a:t>14:10</a:t>
                      </a:r>
                      <a:r>
                        <a:rPr lang="ja-JP" sz="1400" kern="100" baseline="0">
                          <a:latin typeface="Arial" pitchFamily="34" charset="0"/>
                          <a:ea typeface="ＭＳ Ｐゴシック" pitchFamily="50" charset="-128"/>
                        </a:rPr>
                        <a:t>－</a:t>
                      </a:r>
                      <a:r>
                        <a:rPr lang="en-US" sz="1400" kern="100" baseline="0">
                          <a:latin typeface="Arial" pitchFamily="34" charset="0"/>
                          <a:ea typeface="ＭＳ Ｐゴシック" pitchFamily="50" charset="-128"/>
                        </a:rPr>
                        <a:t>14:40</a:t>
                      </a:r>
                      <a:endParaRPr lang="ja-JP" sz="1400" kern="100" baseline="0">
                        <a:latin typeface="Arial" pitchFamily="34" charset="0"/>
                        <a:ea typeface="ＭＳ Ｐゴシック" pitchFamily="50" charset="-128"/>
                      </a:endParaRPr>
                    </a:p>
                    <a:p>
                      <a:pPr indent="0" algn="ctr">
                        <a:lnSpc>
                          <a:spcPct val="100000"/>
                        </a:lnSpc>
                        <a:spcAft>
                          <a:spcPts val="0"/>
                        </a:spcAft>
                      </a:pPr>
                      <a:r>
                        <a:rPr lang="ja-JP" sz="1400" kern="100" baseline="0">
                          <a:latin typeface="Arial" pitchFamily="34" charset="0"/>
                          <a:ea typeface="ＭＳ Ｐゴシック" pitchFamily="50" charset="-128"/>
                        </a:rPr>
                        <a:t>（</a:t>
                      </a:r>
                      <a:r>
                        <a:rPr lang="en-US" sz="1400" kern="100" baseline="0">
                          <a:latin typeface="Arial" pitchFamily="34" charset="0"/>
                          <a:ea typeface="ＭＳ Ｐゴシック" pitchFamily="50" charset="-128"/>
                        </a:rPr>
                        <a:t>30</a:t>
                      </a:r>
                      <a:r>
                        <a:rPr lang="ja-JP" sz="1400" kern="100" baseline="0">
                          <a:latin typeface="Arial" pitchFamily="34" charset="0"/>
                          <a:ea typeface="ＭＳ Ｐゴシック" pitchFamily="50" charset="-128"/>
                        </a:rPr>
                        <a:t>分）</a:t>
                      </a:r>
                      <a:endParaRPr lang="ja-JP" sz="1400" kern="100" baseline="0">
                        <a:latin typeface="Arial" pitchFamily="34" charset="0"/>
                        <a:ea typeface="ＭＳ Ｐゴシック" pitchFamily="50" charset="-128"/>
                        <a:cs typeface="Times New Roman"/>
                      </a:endParaRPr>
                    </a:p>
                  </a:txBody>
                  <a:tcPr marL="4951" marR="4951" marT="2476" marB="2476" anchor="ctr">
                    <a:solidFill>
                      <a:schemeClr val="bg1"/>
                    </a:solidFill>
                  </a:tcPr>
                </a:tc>
                <a:tc>
                  <a:txBody>
                    <a:bodyPr/>
                    <a:lstStyle/>
                    <a:p>
                      <a:pPr indent="0" algn="just">
                        <a:lnSpc>
                          <a:spcPct val="120000"/>
                        </a:lnSpc>
                        <a:spcAft>
                          <a:spcPts val="0"/>
                        </a:spcAft>
                      </a:pPr>
                      <a:r>
                        <a:rPr lang="ja-JP" sz="1400" kern="100" baseline="0" dirty="0">
                          <a:latin typeface="Arial" pitchFamily="34" charset="0"/>
                          <a:ea typeface="ＭＳ Ｐゴシック" pitchFamily="50" charset="-128"/>
                        </a:rPr>
                        <a:t>【講義②】介護認定審査会の手順とポイント</a:t>
                      </a:r>
                    </a:p>
                    <a:p>
                      <a:pPr indent="0" algn="just">
                        <a:lnSpc>
                          <a:spcPct val="120000"/>
                        </a:lnSpc>
                        <a:spcAft>
                          <a:spcPts val="0"/>
                        </a:spcAft>
                      </a:pPr>
                      <a:r>
                        <a:rPr lang="ja-JP" altLang="en-US" sz="10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認定調査と審査会の関係性</a:t>
                      </a:r>
                    </a:p>
                    <a:p>
                      <a:pPr indent="0" algn="just">
                        <a:lnSpc>
                          <a:spcPct val="120000"/>
                        </a:lnSpc>
                        <a:spcAft>
                          <a:spcPts val="0"/>
                        </a:spcAft>
                      </a:pPr>
                      <a:r>
                        <a:rPr lang="ja-JP" altLang="en-US" sz="10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審査会における特記事項の役割</a:t>
                      </a:r>
                      <a:endParaRPr lang="ja-JP" sz="10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r>
              <a:tr h="234691">
                <a:tc vMerge="1">
                  <a:txBody>
                    <a:bodyPr/>
                    <a:lstStyle/>
                    <a:p>
                      <a:endParaRPr kumimoji="1" lang="ja-JP" altLang="en-US"/>
                    </a:p>
                  </a:txBody>
                  <a:tcPr/>
                </a:tc>
                <a:tc vMerge="1">
                  <a:txBody>
                    <a:bodyPr/>
                    <a:lstStyle/>
                    <a:p>
                      <a:endParaRPr kumimoji="1" lang="ja-JP" altLang="en-US"/>
                    </a:p>
                  </a:txBody>
                  <a:tcPr/>
                </a:tc>
                <a:tc>
                  <a:txBody>
                    <a:bodyPr/>
                    <a:lstStyle/>
                    <a:p>
                      <a:pPr indent="0" algn="ctr">
                        <a:lnSpc>
                          <a:spcPct val="100000"/>
                        </a:lnSpc>
                        <a:spcAft>
                          <a:spcPts val="0"/>
                        </a:spcAft>
                      </a:pPr>
                      <a:r>
                        <a:rPr lang="en-US" sz="1400" kern="100" baseline="0" dirty="0">
                          <a:latin typeface="Arial" pitchFamily="34" charset="0"/>
                          <a:ea typeface="ＭＳ Ｐゴシック" pitchFamily="50" charset="-128"/>
                        </a:rPr>
                        <a:t>14</a:t>
                      </a: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40</a:t>
                      </a: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17:30</a:t>
                      </a:r>
                      <a:endParaRPr lang="ja-JP" sz="1400" kern="100" baseline="0" dirty="0">
                        <a:latin typeface="Arial" pitchFamily="34" charset="0"/>
                        <a:ea typeface="ＭＳ Ｐゴシック" pitchFamily="50" charset="-128"/>
                      </a:endParaRPr>
                    </a:p>
                    <a:p>
                      <a:pPr indent="0" algn="ctr">
                        <a:lnSpc>
                          <a:spcPct val="100000"/>
                        </a:lnSpc>
                        <a:spcAft>
                          <a:spcPts val="0"/>
                        </a:spcAft>
                      </a:pP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140</a:t>
                      </a:r>
                      <a:r>
                        <a:rPr lang="ja-JP" sz="1400" kern="100" baseline="0" dirty="0">
                          <a:latin typeface="Arial" pitchFamily="34" charset="0"/>
                          <a:ea typeface="ＭＳ Ｐゴシック" pitchFamily="50" charset="-128"/>
                        </a:rPr>
                        <a:t>分）</a:t>
                      </a:r>
                      <a:endParaRPr lang="ja-JP" sz="14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c>
                  <a:txBody>
                    <a:bodyPr/>
                    <a:lstStyle/>
                    <a:p>
                      <a:pPr indent="0" algn="just">
                        <a:lnSpc>
                          <a:spcPct val="120000"/>
                        </a:lnSpc>
                        <a:spcAft>
                          <a:spcPts val="0"/>
                        </a:spcAft>
                      </a:pPr>
                      <a:r>
                        <a:rPr lang="ja-JP" sz="1400" kern="100" baseline="0" dirty="0">
                          <a:latin typeface="Arial" pitchFamily="34" charset="0"/>
                          <a:ea typeface="ＭＳ Ｐゴシック" pitchFamily="50" charset="-128"/>
                        </a:rPr>
                        <a:t>【演習②】模擬審査会と伝わる特記事項の書き方</a:t>
                      </a:r>
                    </a:p>
                    <a:p>
                      <a:pPr indent="0" algn="just">
                        <a:lnSpc>
                          <a:spcPct val="120000"/>
                        </a:lnSpc>
                        <a:spcAft>
                          <a:spcPts val="0"/>
                        </a:spcAft>
                      </a:pPr>
                      <a:r>
                        <a:rPr lang="ja-JP" altLang="en-US" sz="12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受講者による</a:t>
                      </a:r>
                      <a:r>
                        <a:rPr lang="ja-JP" sz="1000" kern="100" baseline="0" dirty="0" smtClean="0">
                          <a:latin typeface="Arial" pitchFamily="34" charset="0"/>
                          <a:ea typeface="ＭＳ Ｐゴシック" pitchFamily="50" charset="-128"/>
                        </a:rPr>
                        <a:t>ロールプレイング</a:t>
                      </a:r>
                      <a:r>
                        <a:rPr lang="ja-JP" altLang="en-US" sz="1000" kern="100" baseline="0" dirty="0" smtClean="0">
                          <a:latin typeface="Arial" pitchFamily="34" charset="0"/>
                          <a:ea typeface="ＭＳ Ｐゴシック" pitchFamily="50" charset="-128"/>
                        </a:rPr>
                        <a:t>　</a:t>
                      </a:r>
                      <a:r>
                        <a:rPr lang="ja-JP" sz="1000" kern="100" baseline="0" dirty="0">
                          <a:latin typeface="Arial" pitchFamily="34" charset="0"/>
                          <a:ea typeface="ＭＳ Ｐゴシック" pitchFamily="50" charset="-128"/>
                        </a:rPr>
                        <a:t>　</a:t>
                      </a:r>
                      <a:r>
                        <a:rPr lang="en-US" sz="1000" kern="100" baseline="0" dirty="0">
                          <a:latin typeface="Arial" pitchFamily="34" charset="0"/>
                          <a:ea typeface="ＭＳ Ｐゴシック" pitchFamily="50" charset="-128"/>
                        </a:rPr>
                        <a:t>(</a:t>
                      </a:r>
                      <a:r>
                        <a:rPr lang="ja-JP" sz="1000" kern="100" baseline="0" dirty="0">
                          <a:latin typeface="Arial" pitchFamily="34" charset="0"/>
                          <a:ea typeface="ＭＳ Ｐゴシック" pitchFamily="50" charset="-128"/>
                        </a:rPr>
                        <a:t>約</a:t>
                      </a:r>
                      <a:r>
                        <a:rPr lang="en-US" sz="1000" kern="100" baseline="0" dirty="0">
                          <a:latin typeface="Arial" pitchFamily="34" charset="0"/>
                          <a:ea typeface="ＭＳ Ｐゴシック" pitchFamily="50" charset="-128"/>
                        </a:rPr>
                        <a:t>7</a:t>
                      </a:r>
                      <a:r>
                        <a:rPr lang="ja-JP" sz="1000" kern="100" baseline="0" dirty="0">
                          <a:latin typeface="Arial" pitchFamily="34" charset="0"/>
                          <a:ea typeface="ＭＳ Ｐゴシック" pitchFamily="50" charset="-128"/>
                        </a:rPr>
                        <a:t>人で</a:t>
                      </a:r>
                      <a:r>
                        <a:rPr lang="en-US" sz="1000" kern="100" baseline="0" dirty="0">
                          <a:latin typeface="Arial" pitchFamily="34" charset="0"/>
                          <a:ea typeface="ＭＳ Ｐゴシック" pitchFamily="50" charset="-128"/>
                        </a:rPr>
                        <a:t>1</a:t>
                      </a:r>
                      <a:r>
                        <a:rPr lang="ja-JP" sz="1000" kern="100" baseline="0" dirty="0">
                          <a:latin typeface="Arial" pitchFamily="34" charset="0"/>
                          <a:ea typeface="ＭＳ Ｐゴシック" pitchFamily="50" charset="-128"/>
                        </a:rPr>
                        <a:t>合議体、</a:t>
                      </a:r>
                      <a:r>
                        <a:rPr lang="en-US" sz="1000" kern="100" baseline="0" dirty="0">
                          <a:latin typeface="Arial" pitchFamily="34" charset="0"/>
                          <a:ea typeface="ＭＳ Ｐゴシック" pitchFamily="50" charset="-128"/>
                        </a:rPr>
                        <a:t>3</a:t>
                      </a:r>
                      <a:r>
                        <a:rPr lang="ja-JP" sz="1000" kern="100" baseline="0" dirty="0">
                          <a:latin typeface="Arial" pitchFamily="34" charset="0"/>
                          <a:ea typeface="ＭＳ Ｐゴシック" pitchFamily="50" charset="-128"/>
                        </a:rPr>
                        <a:t>ケース程度</a:t>
                      </a:r>
                      <a:r>
                        <a:rPr lang="en-US" sz="1000" kern="100" baseline="0" dirty="0">
                          <a:latin typeface="Arial" pitchFamily="34" charset="0"/>
                          <a:ea typeface="ＭＳ Ｐゴシック" pitchFamily="50" charset="-128"/>
                        </a:rPr>
                        <a:t>)</a:t>
                      </a:r>
                      <a:endParaRPr lang="ja-JP" sz="10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r>
              <a:tr h="507381">
                <a:tc rowSpan="4">
                  <a:txBody>
                    <a:bodyPr/>
                    <a:lstStyle/>
                    <a:p>
                      <a:pPr indent="0" algn="ctr">
                        <a:lnSpc>
                          <a:spcPct val="100000"/>
                        </a:lnSpc>
                        <a:spcAft>
                          <a:spcPts val="0"/>
                        </a:spcAft>
                      </a:pPr>
                      <a:r>
                        <a:rPr lang="ja-JP" sz="1400" b="0" kern="100" baseline="0" dirty="0">
                          <a:latin typeface="Arial" pitchFamily="34" charset="0"/>
                          <a:ea typeface="ＭＳ Ｐゴシック" pitchFamily="50" charset="-128"/>
                        </a:rPr>
                        <a:t>第二日目</a:t>
                      </a:r>
                      <a:endParaRPr lang="ja-JP" sz="1400" b="0" kern="100" baseline="0" dirty="0">
                        <a:latin typeface="Arial" pitchFamily="34" charset="0"/>
                        <a:ea typeface="ＭＳ Ｐゴシック" pitchFamily="50" charset="-128"/>
                        <a:cs typeface="Times New Roman"/>
                      </a:endParaRPr>
                    </a:p>
                  </a:txBody>
                  <a:tcPr marL="4951" marR="4951" marT="2476" marB="2476" vert="eaVert" anchor="ctr">
                    <a:solidFill>
                      <a:schemeClr val="bg1">
                        <a:lumMod val="95000"/>
                      </a:schemeClr>
                    </a:solidFill>
                  </a:tcPr>
                </a:tc>
                <a:tc rowSpan="2">
                  <a:txBody>
                    <a:bodyPr/>
                    <a:lstStyle/>
                    <a:p>
                      <a:pPr indent="0" algn="ctr">
                        <a:lnSpc>
                          <a:spcPct val="100000"/>
                        </a:lnSpc>
                        <a:spcAft>
                          <a:spcPts val="0"/>
                        </a:spcAft>
                      </a:pPr>
                      <a:r>
                        <a:rPr lang="ja-JP" sz="1400" b="1" kern="100" baseline="0" dirty="0">
                          <a:latin typeface="Arial" pitchFamily="34" charset="0"/>
                          <a:ea typeface="ＭＳ Ｐゴシック" pitchFamily="50" charset="-128"/>
                        </a:rPr>
                        <a:t>③</a:t>
                      </a:r>
                      <a:r>
                        <a:rPr lang="en-US" sz="1400" b="1" kern="100" baseline="0" dirty="0">
                          <a:latin typeface="Arial" pitchFamily="34" charset="0"/>
                          <a:ea typeface="ＭＳ Ｐゴシック" pitchFamily="50" charset="-128"/>
                        </a:rPr>
                        <a:t/>
                      </a:r>
                      <a:br>
                        <a:rPr lang="en-US" sz="1400" b="1" kern="100" baseline="0" dirty="0">
                          <a:latin typeface="Arial" pitchFamily="34" charset="0"/>
                          <a:ea typeface="ＭＳ Ｐゴシック" pitchFamily="50" charset="-128"/>
                        </a:rPr>
                      </a:br>
                      <a:r>
                        <a:rPr lang="ja-JP" sz="1400" b="1" kern="100" baseline="0" dirty="0">
                          <a:latin typeface="Arial" pitchFamily="34" charset="0"/>
                          <a:ea typeface="ＭＳ Ｐゴシック" pitchFamily="50" charset="-128"/>
                        </a:rPr>
                        <a:t>誤解・偏りを</a:t>
                      </a:r>
                    </a:p>
                    <a:p>
                      <a:pPr indent="0" algn="ctr">
                        <a:lnSpc>
                          <a:spcPct val="100000"/>
                        </a:lnSpc>
                        <a:spcAft>
                          <a:spcPts val="0"/>
                        </a:spcAft>
                      </a:pPr>
                      <a:r>
                        <a:rPr lang="ja-JP" sz="1400" b="1" kern="100" baseline="0" dirty="0">
                          <a:latin typeface="Arial" pitchFamily="34" charset="0"/>
                          <a:ea typeface="ＭＳ Ｐゴシック" pitchFamily="50" charset="-128"/>
                        </a:rPr>
                        <a:t>生じやすい</a:t>
                      </a:r>
                    </a:p>
                    <a:p>
                      <a:pPr indent="0" algn="ctr">
                        <a:lnSpc>
                          <a:spcPct val="100000"/>
                        </a:lnSpc>
                        <a:spcAft>
                          <a:spcPts val="0"/>
                        </a:spcAft>
                      </a:pPr>
                      <a:r>
                        <a:rPr lang="ja-JP" sz="1400" b="1" kern="100" baseline="0" dirty="0">
                          <a:latin typeface="Arial" pitchFamily="34" charset="0"/>
                          <a:ea typeface="ＭＳ Ｐゴシック" pitchFamily="50" charset="-128"/>
                        </a:rPr>
                        <a:t>調査項目</a:t>
                      </a:r>
                      <a:r>
                        <a:rPr lang="ja-JP" sz="1400" b="1" kern="100" baseline="0" dirty="0" smtClean="0">
                          <a:latin typeface="Arial" pitchFamily="34" charset="0"/>
                          <a:ea typeface="ＭＳ Ｐゴシック" pitchFamily="50" charset="-128"/>
                        </a:rPr>
                        <a:t>の理解</a:t>
                      </a:r>
                      <a:endParaRPr lang="ja-JP" sz="1400" b="1" kern="100" baseline="0" dirty="0">
                        <a:latin typeface="Arial" pitchFamily="34" charset="0"/>
                        <a:ea typeface="ＭＳ Ｐゴシック" pitchFamily="50" charset="-128"/>
                        <a:cs typeface="Times New Roman"/>
                      </a:endParaRPr>
                    </a:p>
                  </a:txBody>
                  <a:tcPr marL="4951" marR="4951" marT="2476" marB="2476" anchor="ctr">
                    <a:solidFill>
                      <a:srgbClr val="B7DBFF"/>
                    </a:solidFill>
                  </a:tcPr>
                </a:tc>
                <a:tc>
                  <a:txBody>
                    <a:bodyPr/>
                    <a:lstStyle/>
                    <a:p>
                      <a:pPr indent="0" algn="ctr">
                        <a:lnSpc>
                          <a:spcPct val="100000"/>
                        </a:lnSpc>
                        <a:spcAft>
                          <a:spcPts val="0"/>
                        </a:spcAft>
                      </a:pPr>
                      <a:r>
                        <a:rPr lang="en-US" altLang="ja-JP" sz="1400" kern="100" baseline="0" dirty="0" smtClean="0">
                          <a:latin typeface="Arial" pitchFamily="34" charset="0"/>
                          <a:ea typeface="ＭＳ Ｐゴシック" pitchFamily="50" charset="-128"/>
                        </a:rPr>
                        <a:t>9</a:t>
                      </a:r>
                      <a:r>
                        <a:rPr lang="en-US" sz="1400" kern="100" baseline="0" dirty="0" smtClean="0">
                          <a:latin typeface="Arial" pitchFamily="34" charset="0"/>
                          <a:ea typeface="ＭＳ Ｐゴシック" pitchFamily="50" charset="-128"/>
                        </a:rPr>
                        <a:t>:30</a:t>
                      </a: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12:00</a:t>
                      </a:r>
                      <a:endParaRPr lang="ja-JP" sz="1400" kern="100" baseline="0" dirty="0">
                        <a:latin typeface="Arial" pitchFamily="34" charset="0"/>
                        <a:ea typeface="ＭＳ Ｐゴシック" pitchFamily="50" charset="-128"/>
                      </a:endParaRPr>
                    </a:p>
                    <a:p>
                      <a:pPr indent="0" algn="ctr">
                        <a:lnSpc>
                          <a:spcPct val="100000"/>
                        </a:lnSpc>
                        <a:spcAft>
                          <a:spcPts val="0"/>
                        </a:spcAft>
                      </a:pP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150</a:t>
                      </a:r>
                      <a:r>
                        <a:rPr lang="ja-JP" sz="1400" kern="100" baseline="0" dirty="0">
                          <a:latin typeface="Arial" pitchFamily="34" charset="0"/>
                          <a:ea typeface="ＭＳ Ｐゴシック" pitchFamily="50" charset="-128"/>
                        </a:rPr>
                        <a:t>分）</a:t>
                      </a:r>
                      <a:endParaRPr lang="ja-JP" sz="14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c>
                  <a:txBody>
                    <a:bodyPr/>
                    <a:lstStyle/>
                    <a:p>
                      <a:pPr indent="0" algn="just">
                        <a:lnSpc>
                          <a:spcPct val="120000"/>
                        </a:lnSpc>
                        <a:spcAft>
                          <a:spcPts val="0"/>
                        </a:spcAft>
                      </a:pPr>
                      <a:r>
                        <a:rPr lang="ja-JP" sz="1400" kern="100" baseline="0" dirty="0">
                          <a:latin typeface="Arial" pitchFamily="34" charset="0"/>
                          <a:ea typeface="ＭＳ Ｐゴシック" pitchFamily="50" charset="-128"/>
                        </a:rPr>
                        <a:t>【演習③】業務分析データの読み方・解釈</a:t>
                      </a:r>
                    </a:p>
                    <a:p>
                      <a:pPr indent="0" algn="just">
                        <a:lnSpc>
                          <a:spcPct val="120000"/>
                        </a:lnSpc>
                        <a:spcAft>
                          <a:spcPts val="0"/>
                        </a:spcAft>
                      </a:pPr>
                      <a:r>
                        <a:rPr lang="ja-JP" altLang="en-US" sz="10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・業務分析データの読み方</a:t>
                      </a:r>
                    </a:p>
                    <a:p>
                      <a:pPr indent="0" algn="just">
                        <a:lnSpc>
                          <a:spcPct val="120000"/>
                        </a:lnSpc>
                        <a:spcAft>
                          <a:spcPts val="0"/>
                        </a:spcAft>
                      </a:pPr>
                      <a:r>
                        <a:rPr lang="ja-JP" altLang="en-US" sz="10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・データ例の解釈</a:t>
                      </a:r>
                      <a:r>
                        <a:rPr lang="en-US" sz="1000" kern="100" baseline="0" dirty="0" smtClean="0">
                          <a:latin typeface="Arial" pitchFamily="34" charset="0"/>
                          <a:ea typeface="ＭＳ Ｐゴシック" pitchFamily="50" charset="-128"/>
                        </a:rPr>
                        <a:t>(2</a:t>
                      </a:r>
                      <a:r>
                        <a:rPr lang="ja-JP" sz="1000" kern="100" baseline="0" dirty="0" smtClean="0">
                          <a:latin typeface="Arial" pitchFamily="34" charset="0"/>
                          <a:ea typeface="ＭＳ Ｐゴシック" pitchFamily="50" charset="-128"/>
                        </a:rPr>
                        <a:t>ケース程度</a:t>
                      </a:r>
                      <a:r>
                        <a:rPr lang="en-US" sz="1000" kern="100" baseline="0" dirty="0" smtClean="0">
                          <a:latin typeface="Arial" pitchFamily="34" charset="0"/>
                          <a:ea typeface="ＭＳ Ｐゴシック" pitchFamily="50" charset="-128"/>
                        </a:rPr>
                        <a:t>)</a:t>
                      </a:r>
                      <a:endParaRPr lang="ja-JP" sz="10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r>
              <a:tr h="649372">
                <a:tc vMerge="1">
                  <a:txBody>
                    <a:bodyPr/>
                    <a:lstStyle/>
                    <a:p>
                      <a:endParaRPr kumimoji="1" lang="ja-JP" altLang="en-US"/>
                    </a:p>
                  </a:txBody>
                  <a:tcPr/>
                </a:tc>
                <a:tc vMerge="1">
                  <a:txBody>
                    <a:bodyPr/>
                    <a:lstStyle/>
                    <a:p>
                      <a:endParaRPr kumimoji="1" lang="ja-JP" altLang="en-US"/>
                    </a:p>
                  </a:txBody>
                  <a:tcPr/>
                </a:tc>
                <a:tc>
                  <a:txBody>
                    <a:bodyPr/>
                    <a:lstStyle/>
                    <a:p>
                      <a:pPr indent="0" algn="ctr">
                        <a:lnSpc>
                          <a:spcPct val="100000"/>
                        </a:lnSpc>
                        <a:spcAft>
                          <a:spcPts val="0"/>
                        </a:spcAft>
                      </a:pPr>
                      <a:r>
                        <a:rPr lang="en-US" sz="1400" kern="100" baseline="0" dirty="0">
                          <a:latin typeface="Arial" pitchFamily="34" charset="0"/>
                          <a:ea typeface="ＭＳ Ｐゴシック" pitchFamily="50" charset="-128"/>
                        </a:rPr>
                        <a:t>13:00</a:t>
                      </a: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14:10</a:t>
                      </a:r>
                      <a:endParaRPr lang="ja-JP" sz="1400" kern="100" baseline="0" dirty="0">
                        <a:latin typeface="Arial" pitchFamily="34" charset="0"/>
                        <a:ea typeface="ＭＳ Ｐゴシック" pitchFamily="50" charset="-128"/>
                      </a:endParaRPr>
                    </a:p>
                    <a:p>
                      <a:pPr indent="0" algn="ctr">
                        <a:lnSpc>
                          <a:spcPct val="100000"/>
                        </a:lnSpc>
                        <a:spcAft>
                          <a:spcPts val="0"/>
                        </a:spcAft>
                      </a:pP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70</a:t>
                      </a:r>
                      <a:r>
                        <a:rPr lang="ja-JP" sz="1400" kern="100" baseline="0" dirty="0">
                          <a:latin typeface="Arial" pitchFamily="34" charset="0"/>
                          <a:ea typeface="ＭＳ Ｐゴシック" pitchFamily="50" charset="-128"/>
                        </a:rPr>
                        <a:t>分）</a:t>
                      </a:r>
                      <a:endParaRPr lang="ja-JP" sz="14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c>
                  <a:txBody>
                    <a:bodyPr/>
                    <a:lstStyle/>
                    <a:p>
                      <a:pPr indent="0" algn="just">
                        <a:lnSpc>
                          <a:spcPct val="120000"/>
                        </a:lnSpc>
                        <a:spcAft>
                          <a:spcPts val="0"/>
                        </a:spcAft>
                      </a:pPr>
                      <a:r>
                        <a:rPr lang="ja-JP" sz="1400" kern="100" baseline="0" dirty="0">
                          <a:latin typeface="Arial" pitchFamily="34" charset="0"/>
                          <a:ea typeface="ＭＳ Ｐゴシック" pitchFamily="50" charset="-128"/>
                        </a:rPr>
                        <a:t>【講義③】調査項目のポイントと疑義への対応</a:t>
                      </a:r>
                    </a:p>
                    <a:p>
                      <a:pPr indent="0" algn="just">
                        <a:lnSpc>
                          <a:spcPct val="120000"/>
                        </a:lnSpc>
                        <a:spcAft>
                          <a:spcPts val="0"/>
                        </a:spcAft>
                      </a:pPr>
                      <a:r>
                        <a:rPr lang="ja-JP" altLang="en-US" sz="12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選択上の留意点と特記事項の記載のポイント</a:t>
                      </a:r>
                    </a:p>
                    <a:p>
                      <a:pPr indent="0" algn="just">
                        <a:lnSpc>
                          <a:spcPct val="120000"/>
                        </a:lnSpc>
                        <a:spcAft>
                          <a:spcPts val="0"/>
                        </a:spcAft>
                      </a:pPr>
                      <a:r>
                        <a:rPr lang="ja-JP" altLang="en-US" sz="10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調査員の疑義への対応におけるコツ</a:t>
                      </a:r>
                      <a:endParaRPr lang="ja-JP" sz="10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r>
              <a:tr h="583838">
                <a:tc vMerge="1">
                  <a:txBody>
                    <a:bodyPr/>
                    <a:lstStyle/>
                    <a:p>
                      <a:endParaRPr kumimoji="1" lang="ja-JP" altLang="en-US"/>
                    </a:p>
                  </a:txBody>
                  <a:tcPr/>
                </a:tc>
                <a:tc>
                  <a:txBody>
                    <a:bodyPr/>
                    <a:lstStyle/>
                    <a:p>
                      <a:pPr indent="0" algn="ctr">
                        <a:lnSpc>
                          <a:spcPct val="100000"/>
                        </a:lnSpc>
                        <a:spcAft>
                          <a:spcPts val="0"/>
                        </a:spcAft>
                      </a:pPr>
                      <a:r>
                        <a:rPr lang="ja-JP" sz="1400" b="1" kern="100" baseline="0" dirty="0">
                          <a:latin typeface="Arial" pitchFamily="34" charset="0"/>
                          <a:ea typeface="ＭＳ Ｐゴシック" pitchFamily="50" charset="-128"/>
                        </a:rPr>
                        <a:t>④</a:t>
                      </a:r>
                    </a:p>
                    <a:p>
                      <a:pPr indent="0" algn="ctr">
                        <a:lnSpc>
                          <a:spcPct val="100000"/>
                        </a:lnSpc>
                        <a:spcAft>
                          <a:spcPts val="0"/>
                        </a:spcAft>
                      </a:pPr>
                      <a:r>
                        <a:rPr lang="ja-JP" sz="1400" b="1" kern="100" baseline="0" dirty="0">
                          <a:latin typeface="Arial" pitchFamily="34" charset="0"/>
                          <a:ea typeface="ＭＳ Ｐゴシック" pitchFamily="50" charset="-128"/>
                        </a:rPr>
                        <a:t>学習成果</a:t>
                      </a:r>
                      <a:r>
                        <a:rPr lang="ja-JP" sz="1400" b="1" kern="100" baseline="0" dirty="0" smtClean="0">
                          <a:latin typeface="Arial" pitchFamily="34" charset="0"/>
                          <a:ea typeface="ＭＳ Ｐゴシック" pitchFamily="50" charset="-128"/>
                        </a:rPr>
                        <a:t>を波及</a:t>
                      </a:r>
                      <a:r>
                        <a:rPr lang="ja-JP" sz="1400" b="1" kern="100" baseline="0" dirty="0">
                          <a:latin typeface="Arial" pitchFamily="34" charset="0"/>
                          <a:ea typeface="ＭＳ Ｐゴシック" pitchFamily="50" charset="-128"/>
                        </a:rPr>
                        <a:t>させるため</a:t>
                      </a:r>
                      <a:r>
                        <a:rPr lang="ja-JP" sz="1400" b="1" kern="100" baseline="0" dirty="0" smtClean="0">
                          <a:latin typeface="Arial" pitchFamily="34" charset="0"/>
                          <a:ea typeface="ＭＳ Ｐゴシック" pitchFamily="50" charset="-128"/>
                        </a:rPr>
                        <a:t>の実践力</a:t>
                      </a:r>
                      <a:r>
                        <a:rPr lang="ja-JP" sz="1400" b="1" kern="100" baseline="0" dirty="0">
                          <a:latin typeface="Arial" pitchFamily="34" charset="0"/>
                          <a:ea typeface="ＭＳ Ｐゴシック" pitchFamily="50" charset="-128"/>
                        </a:rPr>
                        <a:t>の習得</a:t>
                      </a:r>
                      <a:endParaRPr lang="ja-JP" sz="1400" b="1" kern="100" baseline="0" dirty="0">
                        <a:latin typeface="Arial" pitchFamily="34" charset="0"/>
                        <a:ea typeface="ＭＳ Ｐゴシック" pitchFamily="50" charset="-128"/>
                        <a:cs typeface="Times New Roman"/>
                      </a:endParaRPr>
                    </a:p>
                  </a:txBody>
                  <a:tcPr marL="4951" marR="4951" marT="2476" marB="2476" anchor="ctr">
                    <a:solidFill>
                      <a:srgbClr val="B7DBFF"/>
                    </a:solidFill>
                  </a:tcPr>
                </a:tc>
                <a:tc>
                  <a:txBody>
                    <a:bodyPr/>
                    <a:lstStyle/>
                    <a:p>
                      <a:pPr indent="0" algn="ctr">
                        <a:lnSpc>
                          <a:spcPct val="100000"/>
                        </a:lnSpc>
                        <a:spcAft>
                          <a:spcPts val="0"/>
                        </a:spcAft>
                      </a:pPr>
                      <a:r>
                        <a:rPr lang="en-US" sz="1400" kern="100" baseline="0" dirty="0">
                          <a:latin typeface="Arial" pitchFamily="34" charset="0"/>
                          <a:ea typeface="ＭＳ Ｐゴシック" pitchFamily="50" charset="-128"/>
                        </a:rPr>
                        <a:t>14:20</a:t>
                      </a: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16:30</a:t>
                      </a:r>
                      <a:endParaRPr lang="ja-JP" sz="1400" kern="100" baseline="0" dirty="0">
                        <a:latin typeface="Arial" pitchFamily="34" charset="0"/>
                        <a:ea typeface="ＭＳ Ｐゴシック" pitchFamily="50" charset="-128"/>
                      </a:endParaRPr>
                    </a:p>
                    <a:p>
                      <a:pPr indent="0" algn="ctr">
                        <a:lnSpc>
                          <a:spcPct val="100000"/>
                        </a:lnSpc>
                        <a:spcAft>
                          <a:spcPts val="0"/>
                        </a:spcAft>
                      </a:pP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130</a:t>
                      </a:r>
                      <a:r>
                        <a:rPr lang="ja-JP" sz="1400" kern="100" baseline="0" dirty="0">
                          <a:latin typeface="Arial" pitchFamily="34" charset="0"/>
                          <a:ea typeface="ＭＳ Ｐゴシック" pitchFamily="50" charset="-128"/>
                        </a:rPr>
                        <a:t>分）</a:t>
                      </a:r>
                      <a:endParaRPr lang="ja-JP" sz="14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c>
                  <a:txBody>
                    <a:bodyPr/>
                    <a:lstStyle/>
                    <a:p>
                      <a:pPr indent="0" algn="just">
                        <a:lnSpc>
                          <a:spcPct val="120000"/>
                        </a:lnSpc>
                        <a:spcAft>
                          <a:spcPts val="0"/>
                        </a:spcAft>
                      </a:pPr>
                      <a:r>
                        <a:rPr lang="ja-JP" sz="1400" kern="100" baseline="0" dirty="0">
                          <a:latin typeface="Arial" pitchFamily="34" charset="0"/>
                          <a:ea typeface="ＭＳ Ｐゴシック" pitchFamily="50" charset="-128"/>
                        </a:rPr>
                        <a:t>【演習④】認定調査の適正化プロセス</a:t>
                      </a:r>
                    </a:p>
                    <a:p>
                      <a:pPr indent="0" algn="just">
                        <a:lnSpc>
                          <a:spcPct val="120000"/>
                        </a:lnSpc>
                        <a:spcAft>
                          <a:spcPts val="0"/>
                        </a:spcAft>
                      </a:pPr>
                      <a:r>
                        <a:rPr lang="ja-JP" altLang="en-US" sz="12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適正化ツールの使い方、適正化事例</a:t>
                      </a:r>
                    </a:p>
                    <a:p>
                      <a:pPr indent="0" algn="just">
                        <a:lnSpc>
                          <a:spcPct val="120000"/>
                        </a:lnSpc>
                        <a:spcAft>
                          <a:spcPts val="0"/>
                        </a:spcAft>
                      </a:pPr>
                      <a:r>
                        <a:rPr lang="ja-JP" altLang="en-US" sz="1000" kern="100" baseline="0" dirty="0" smtClean="0">
                          <a:latin typeface="Arial" pitchFamily="34" charset="0"/>
                          <a:ea typeface="ＭＳ Ｐゴシック" pitchFamily="50" charset="-128"/>
                        </a:rPr>
                        <a:t>　</a:t>
                      </a:r>
                      <a:r>
                        <a:rPr lang="ja-JP" sz="1000" kern="100" baseline="0" dirty="0" smtClean="0">
                          <a:latin typeface="Arial" pitchFamily="34" charset="0"/>
                          <a:ea typeface="ＭＳ Ｐゴシック" pitchFamily="50" charset="-128"/>
                        </a:rPr>
                        <a:t>・</a:t>
                      </a:r>
                      <a:r>
                        <a:rPr lang="ja-JP" sz="1000" kern="100" baseline="0" dirty="0">
                          <a:latin typeface="Arial" pitchFamily="34" charset="0"/>
                          <a:ea typeface="ＭＳ Ｐゴシック" pitchFamily="50" charset="-128"/>
                        </a:rPr>
                        <a:t>認定調査の課題整理、適正化のプランニング</a:t>
                      </a:r>
                      <a:endParaRPr lang="ja-JP" sz="10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r>
              <a:tr h="70486">
                <a:tc vMerge="1">
                  <a:txBody>
                    <a:bodyPr/>
                    <a:lstStyle/>
                    <a:p>
                      <a:endParaRPr kumimoji="1" lang="ja-JP" altLang="en-US"/>
                    </a:p>
                  </a:txBody>
                  <a:tcPr/>
                </a:tc>
                <a:tc>
                  <a:txBody>
                    <a:bodyPr/>
                    <a:lstStyle/>
                    <a:p>
                      <a:pPr indent="0" algn="ctr">
                        <a:lnSpc>
                          <a:spcPct val="100000"/>
                        </a:lnSpc>
                        <a:spcAft>
                          <a:spcPts val="0"/>
                        </a:spcAft>
                      </a:pPr>
                      <a:r>
                        <a:rPr lang="ja-JP" sz="1400" kern="100" baseline="0" dirty="0">
                          <a:latin typeface="Arial" pitchFamily="34" charset="0"/>
                          <a:ea typeface="ＭＳ Ｐゴシック" pitchFamily="50" charset="-128"/>
                        </a:rPr>
                        <a:t>質疑応答</a:t>
                      </a:r>
                      <a:endParaRPr lang="ja-JP" sz="1400" kern="100" baseline="0" dirty="0">
                        <a:latin typeface="Arial" pitchFamily="34" charset="0"/>
                        <a:ea typeface="ＭＳ Ｐゴシック" pitchFamily="50" charset="-128"/>
                        <a:cs typeface="Times New Roman"/>
                      </a:endParaRPr>
                    </a:p>
                  </a:txBody>
                  <a:tcPr marL="4951" marR="4951" marT="2476" marB="2476" anchor="ctr">
                    <a:solidFill>
                      <a:srgbClr val="B7DBFF"/>
                    </a:solidFill>
                  </a:tcPr>
                </a:tc>
                <a:tc>
                  <a:txBody>
                    <a:bodyPr/>
                    <a:lstStyle/>
                    <a:p>
                      <a:pPr indent="0" algn="ctr">
                        <a:lnSpc>
                          <a:spcPct val="100000"/>
                        </a:lnSpc>
                        <a:spcAft>
                          <a:spcPts val="0"/>
                        </a:spcAft>
                      </a:pPr>
                      <a:r>
                        <a:rPr lang="en-US" sz="1400" kern="100" baseline="0" dirty="0">
                          <a:latin typeface="Arial" pitchFamily="34" charset="0"/>
                          <a:ea typeface="ＭＳ Ｐゴシック" pitchFamily="50" charset="-128"/>
                        </a:rPr>
                        <a:t>16:30</a:t>
                      </a: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17:00</a:t>
                      </a:r>
                      <a:endParaRPr lang="ja-JP" sz="1400" kern="100" baseline="0" dirty="0">
                        <a:latin typeface="Arial" pitchFamily="34" charset="0"/>
                        <a:ea typeface="ＭＳ Ｐゴシック" pitchFamily="50" charset="-128"/>
                      </a:endParaRPr>
                    </a:p>
                    <a:p>
                      <a:pPr indent="0" algn="ctr">
                        <a:lnSpc>
                          <a:spcPct val="100000"/>
                        </a:lnSpc>
                        <a:spcAft>
                          <a:spcPts val="0"/>
                        </a:spcAft>
                      </a:pPr>
                      <a:r>
                        <a:rPr lang="ja-JP" sz="1400" kern="100" baseline="0" dirty="0">
                          <a:latin typeface="Arial" pitchFamily="34" charset="0"/>
                          <a:ea typeface="ＭＳ Ｐゴシック" pitchFamily="50" charset="-128"/>
                        </a:rPr>
                        <a:t>（</a:t>
                      </a:r>
                      <a:r>
                        <a:rPr lang="en-US" sz="1400" kern="100" baseline="0" dirty="0">
                          <a:latin typeface="Arial" pitchFamily="34" charset="0"/>
                          <a:ea typeface="ＭＳ Ｐゴシック" pitchFamily="50" charset="-128"/>
                        </a:rPr>
                        <a:t>30</a:t>
                      </a:r>
                      <a:r>
                        <a:rPr lang="ja-JP" sz="1400" kern="100" baseline="0" dirty="0">
                          <a:latin typeface="Arial" pitchFamily="34" charset="0"/>
                          <a:ea typeface="ＭＳ Ｐゴシック" pitchFamily="50" charset="-128"/>
                        </a:rPr>
                        <a:t>分） </a:t>
                      </a:r>
                      <a:endParaRPr lang="ja-JP" sz="14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c>
                  <a:txBody>
                    <a:bodyPr/>
                    <a:lstStyle/>
                    <a:p>
                      <a:pPr indent="0" algn="just">
                        <a:lnSpc>
                          <a:spcPct val="110000"/>
                        </a:lnSpc>
                        <a:spcAft>
                          <a:spcPts val="0"/>
                        </a:spcAft>
                      </a:pPr>
                      <a:r>
                        <a:rPr lang="ja-JP" sz="1400" kern="100" baseline="0" dirty="0">
                          <a:latin typeface="Arial" pitchFamily="34" charset="0"/>
                          <a:ea typeface="ＭＳ Ｐゴシック" pitchFamily="50" charset="-128"/>
                        </a:rPr>
                        <a:t>【質疑応答】 </a:t>
                      </a:r>
                      <a:endParaRPr lang="ja-JP" sz="1400" kern="100" baseline="0" dirty="0">
                        <a:latin typeface="Arial" pitchFamily="34" charset="0"/>
                        <a:ea typeface="ＭＳ Ｐゴシック" pitchFamily="50" charset="-128"/>
                        <a:cs typeface="Times New Roman"/>
                      </a:endParaRPr>
                    </a:p>
                  </a:txBody>
                  <a:tcPr marL="4951" marR="4951" marT="2476" marB="2476" anchor="ctr">
                    <a:solidFill>
                      <a:schemeClr val="bg1"/>
                    </a:solidFill>
                  </a:tcPr>
                </a:tc>
              </a:tr>
            </a:tbl>
          </a:graphicData>
        </a:graphic>
      </p:graphicFrame>
    </p:spTree>
    <p:extLst>
      <p:ext uri="{BB962C8B-B14F-4D97-AF65-F5344CB8AC3E}">
        <p14:creationId xmlns:p14="http://schemas.microsoft.com/office/powerpoint/2010/main" val="3747962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tLang="ja-JP" sz="2800" dirty="0" smtClean="0"/>
              <a:t/>
            </a:r>
            <a:br>
              <a:rPr lang="en-US" altLang="ja-JP" sz="2800" dirty="0" smtClean="0"/>
            </a:br>
            <a:r>
              <a:rPr lang="ja-JP" altLang="en-US" sz="2800" dirty="0" smtClean="0"/>
              <a:t>重度変更率の地域間格差（平成</a:t>
            </a:r>
            <a:r>
              <a:rPr lang="en-US" altLang="ja-JP" sz="2800" dirty="0" smtClean="0"/>
              <a:t>20</a:t>
            </a:r>
            <a:r>
              <a:rPr lang="ja-JP" altLang="en-US" sz="2800" dirty="0" smtClean="0"/>
              <a:t>～</a:t>
            </a:r>
            <a:r>
              <a:rPr lang="en-US" altLang="ja-JP" sz="2800" dirty="0" smtClean="0"/>
              <a:t>23</a:t>
            </a:r>
            <a:r>
              <a:rPr lang="ja-JP" altLang="en-US" sz="2800" dirty="0" smtClean="0"/>
              <a:t>年度）</a:t>
            </a:r>
          </a:p>
        </p:txBody>
      </p:sp>
      <p:grpSp>
        <p:nvGrpSpPr>
          <p:cNvPr id="2" name="グループ化 1536"/>
          <p:cNvGrpSpPr/>
          <p:nvPr/>
        </p:nvGrpSpPr>
        <p:grpSpPr>
          <a:xfrm>
            <a:off x="575639" y="1269253"/>
            <a:ext cx="8118400" cy="4882438"/>
            <a:chOff x="899592" y="527762"/>
            <a:chExt cx="7118917" cy="4281345"/>
          </a:xfrm>
        </p:grpSpPr>
        <p:pic>
          <p:nvPicPr>
            <p:cNvPr id="1538" name="Picture 3"/>
            <p:cNvPicPr>
              <a:picLocks noChangeAspect="1" noChangeArrowheads="1"/>
            </p:cNvPicPr>
            <p:nvPr/>
          </p:nvPicPr>
          <p:blipFill>
            <a:blip r:embed="rId3" cstate="print"/>
            <a:srcRect/>
            <a:stretch>
              <a:fillRect/>
            </a:stretch>
          </p:blipFill>
          <p:spPr bwMode="auto">
            <a:xfrm>
              <a:off x="899592" y="534615"/>
              <a:ext cx="3322975" cy="2124000"/>
            </a:xfrm>
            <a:prstGeom prst="rect">
              <a:avLst/>
            </a:prstGeom>
            <a:noFill/>
            <a:ln w="9525">
              <a:noFill/>
              <a:miter lim="800000"/>
              <a:headEnd/>
              <a:tailEnd/>
            </a:ln>
            <a:effectLst/>
          </p:spPr>
        </p:pic>
        <p:pic>
          <p:nvPicPr>
            <p:cNvPr id="1539" name="Picture 4"/>
            <p:cNvPicPr>
              <a:picLocks noChangeAspect="1" noChangeArrowheads="1"/>
            </p:cNvPicPr>
            <p:nvPr/>
          </p:nvPicPr>
          <p:blipFill>
            <a:blip r:embed="rId4" cstate="print"/>
            <a:srcRect/>
            <a:stretch>
              <a:fillRect/>
            </a:stretch>
          </p:blipFill>
          <p:spPr bwMode="auto">
            <a:xfrm>
              <a:off x="899592" y="2678263"/>
              <a:ext cx="3322975" cy="2124000"/>
            </a:xfrm>
            <a:prstGeom prst="rect">
              <a:avLst/>
            </a:prstGeom>
            <a:noFill/>
            <a:ln w="9525">
              <a:noFill/>
              <a:miter lim="800000"/>
              <a:headEnd/>
              <a:tailEnd/>
            </a:ln>
            <a:effectLst/>
          </p:spPr>
        </p:pic>
        <p:pic>
          <p:nvPicPr>
            <p:cNvPr id="1540" name="Picture 5"/>
            <p:cNvPicPr>
              <a:picLocks noChangeAspect="1" noChangeArrowheads="1"/>
            </p:cNvPicPr>
            <p:nvPr/>
          </p:nvPicPr>
          <p:blipFill>
            <a:blip r:embed="rId5" cstate="print"/>
            <a:srcRect/>
            <a:stretch>
              <a:fillRect/>
            </a:stretch>
          </p:blipFill>
          <p:spPr bwMode="auto">
            <a:xfrm>
              <a:off x="4696892" y="527762"/>
              <a:ext cx="3321617" cy="2123132"/>
            </a:xfrm>
            <a:prstGeom prst="rect">
              <a:avLst/>
            </a:prstGeom>
            <a:noFill/>
            <a:ln w="9525">
              <a:noFill/>
              <a:miter lim="800000"/>
              <a:headEnd/>
              <a:tailEnd/>
            </a:ln>
            <a:effectLst/>
          </p:spPr>
        </p:pic>
        <p:pic>
          <p:nvPicPr>
            <p:cNvPr id="1541" name="Picture 6"/>
            <p:cNvPicPr>
              <a:picLocks noChangeAspect="1" noChangeArrowheads="1"/>
            </p:cNvPicPr>
            <p:nvPr/>
          </p:nvPicPr>
          <p:blipFill>
            <a:blip r:embed="rId6" cstate="print"/>
            <a:srcRect/>
            <a:stretch>
              <a:fillRect/>
            </a:stretch>
          </p:blipFill>
          <p:spPr bwMode="auto">
            <a:xfrm>
              <a:off x="4694808" y="2685107"/>
              <a:ext cx="3317418" cy="2124000"/>
            </a:xfrm>
            <a:prstGeom prst="rect">
              <a:avLst/>
            </a:prstGeom>
            <a:noFill/>
            <a:ln w="9525">
              <a:noFill/>
              <a:miter lim="800000"/>
              <a:headEnd/>
              <a:tailEnd/>
            </a:ln>
            <a:effectLst/>
          </p:spPr>
        </p:pic>
        <p:sp>
          <p:nvSpPr>
            <p:cNvPr id="1542" name="テキスト ボックス 1541"/>
            <p:cNvSpPr txBox="1"/>
            <p:nvPr/>
          </p:nvSpPr>
          <p:spPr>
            <a:xfrm>
              <a:off x="1179181" y="612973"/>
              <a:ext cx="1601721" cy="276999"/>
            </a:xfrm>
            <a:prstGeom prst="rect">
              <a:avLst/>
            </a:prstGeom>
            <a:solidFill>
              <a:schemeClr val="bg1"/>
            </a:solidFill>
          </p:spPr>
          <p:txBody>
            <a:bodyPr wrap="none" rtlCol="0">
              <a:spAutoFit/>
            </a:bodyPr>
            <a:lstStyle/>
            <a:p>
              <a:r>
                <a:rPr lang="ja-JP" altLang="en-US" sz="1200" dirty="0">
                  <a:latin typeface="+mn-ea"/>
                </a:rPr>
                <a:t>平成</a:t>
              </a:r>
              <a:r>
                <a:rPr lang="en-US" altLang="ja-JP" sz="1200" dirty="0">
                  <a:latin typeface="+mn-ea"/>
                </a:rPr>
                <a:t>20</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sp>
          <p:nvSpPr>
            <p:cNvPr id="1543" name="テキスト ボックス 1542"/>
            <p:cNvSpPr txBox="1"/>
            <p:nvPr/>
          </p:nvSpPr>
          <p:spPr>
            <a:xfrm>
              <a:off x="1198231" y="2768713"/>
              <a:ext cx="1601721" cy="276999"/>
            </a:xfrm>
            <a:prstGeom prst="rect">
              <a:avLst/>
            </a:prstGeom>
            <a:solidFill>
              <a:schemeClr val="bg1"/>
            </a:solidFill>
          </p:spPr>
          <p:txBody>
            <a:bodyPr wrap="none" rtlCol="0">
              <a:spAutoFit/>
            </a:bodyPr>
            <a:lstStyle/>
            <a:p>
              <a:r>
                <a:rPr lang="ja-JP" altLang="en-US" sz="1200" dirty="0" smtClean="0">
                  <a:latin typeface="+mn-ea"/>
                </a:rPr>
                <a:t>平成</a:t>
              </a:r>
              <a:r>
                <a:rPr lang="en-US" altLang="ja-JP" sz="1200" dirty="0" smtClean="0">
                  <a:latin typeface="+mn-ea"/>
                </a:rPr>
                <a:t>21</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sp>
          <p:nvSpPr>
            <p:cNvPr id="1544" name="テキスト ボックス 1543"/>
            <p:cNvSpPr txBox="1"/>
            <p:nvPr/>
          </p:nvSpPr>
          <p:spPr>
            <a:xfrm>
              <a:off x="4970131" y="592204"/>
              <a:ext cx="1601721" cy="276999"/>
            </a:xfrm>
            <a:prstGeom prst="rect">
              <a:avLst/>
            </a:prstGeom>
            <a:solidFill>
              <a:schemeClr val="bg1"/>
            </a:solidFill>
          </p:spPr>
          <p:txBody>
            <a:bodyPr wrap="none" rtlCol="0">
              <a:spAutoFit/>
            </a:bodyPr>
            <a:lstStyle/>
            <a:p>
              <a:r>
                <a:rPr lang="ja-JP" altLang="en-US" sz="1200" dirty="0" smtClean="0">
                  <a:latin typeface="+mn-ea"/>
                </a:rPr>
                <a:t>平成</a:t>
              </a:r>
              <a:r>
                <a:rPr lang="en-US" altLang="ja-JP" sz="1200" dirty="0" smtClean="0">
                  <a:latin typeface="+mn-ea"/>
                </a:rPr>
                <a:t>22</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sp>
          <p:nvSpPr>
            <p:cNvPr id="1545" name="テキスト ボックス 1544"/>
            <p:cNvSpPr txBox="1"/>
            <p:nvPr/>
          </p:nvSpPr>
          <p:spPr>
            <a:xfrm>
              <a:off x="4991596" y="2752923"/>
              <a:ext cx="1601721" cy="276999"/>
            </a:xfrm>
            <a:prstGeom prst="rect">
              <a:avLst/>
            </a:prstGeom>
            <a:solidFill>
              <a:schemeClr val="bg1"/>
            </a:solidFill>
          </p:spPr>
          <p:txBody>
            <a:bodyPr wrap="none" rtlCol="0">
              <a:spAutoFit/>
            </a:bodyPr>
            <a:lstStyle/>
            <a:p>
              <a:r>
                <a:rPr lang="ja-JP" altLang="en-US" sz="1200" dirty="0">
                  <a:latin typeface="+mn-ea"/>
                </a:rPr>
                <a:t>平成</a:t>
              </a:r>
              <a:r>
                <a:rPr lang="en-US" altLang="ja-JP" sz="1200" dirty="0" smtClean="0">
                  <a:latin typeface="+mn-ea"/>
                </a:rPr>
                <a:t>23</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cxnSp>
          <p:nvCxnSpPr>
            <p:cNvPr id="1546" name="直線コネクタ 1545"/>
            <p:cNvCxnSpPr/>
            <p:nvPr/>
          </p:nvCxnSpPr>
          <p:spPr>
            <a:xfrm flipV="1">
              <a:off x="2422367" y="1318195"/>
              <a:ext cx="0" cy="1152128"/>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547" name="テキスト ボックス 1546"/>
            <p:cNvSpPr txBox="1"/>
            <p:nvPr/>
          </p:nvSpPr>
          <p:spPr>
            <a:xfrm>
              <a:off x="2043277" y="1068263"/>
              <a:ext cx="78739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21.2%</a:t>
              </a:r>
              <a:endParaRPr kumimoji="1" lang="ja-JP" altLang="en-US" sz="1000" dirty="0">
                <a:latin typeface="+mn-ea"/>
              </a:endParaRPr>
            </a:p>
          </p:txBody>
        </p:sp>
        <p:cxnSp>
          <p:nvCxnSpPr>
            <p:cNvPr id="1548" name="直線コネクタ 1547"/>
            <p:cNvCxnSpPr/>
            <p:nvPr/>
          </p:nvCxnSpPr>
          <p:spPr>
            <a:xfrm flipV="1">
              <a:off x="1986003" y="3478127"/>
              <a:ext cx="0" cy="1152128"/>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549" name="テキスト ボックス 1548"/>
            <p:cNvSpPr txBox="1"/>
            <p:nvPr/>
          </p:nvSpPr>
          <p:spPr>
            <a:xfrm>
              <a:off x="1606913" y="3228195"/>
              <a:ext cx="78739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14.1%</a:t>
              </a:r>
              <a:endParaRPr kumimoji="1" lang="ja-JP" altLang="en-US" sz="1000" dirty="0">
                <a:latin typeface="+mn-ea"/>
              </a:endParaRPr>
            </a:p>
          </p:txBody>
        </p:sp>
        <p:cxnSp>
          <p:nvCxnSpPr>
            <p:cNvPr id="1550" name="直線コネクタ 1549"/>
            <p:cNvCxnSpPr/>
            <p:nvPr/>
          </p:nvCxnSpPr>
          <p:spPr>
            <a:xfrm flipV="1">
              <a:off x="5707103" y="950086"/>
              <a:ext cx="0" cy="1520552"/>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551" name="テキスト ボックス 1550"/>
            <p:cNvSpPr txBox="1"/>
            <p:nvPr/>
          </p:nvSpPr>
          <p:spPr>
            <a:xfrm>
              <a:off x="5787619" y="835786"/>
              <a:ext cx="78739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13.3%</a:t>
              </a:r>
              <a:endParaRPr kumimoji="1" lang="ja-JP" altLang="en-US" sz="1000" dirty="0">
                <a:latin typeface="+mn-ea"/>
              </a:endParaRPr>
            </a:p>
          </p:txBody>
        </p:sp>
        <p:cxnSp>
          <p:nvCxnSpPr>
            <p:cNvPr id="1552" name="直線コネクタ 1551"/>
            <p:cNvCxnSpPr/>
            <p:nvPr/>
          </p:nvCxnSpPr>
          <p:spPr>
            <a:xfrm flipV="1">
              <a:off x="5599410" y="3117155"/>
              <a:ext cx="0" cy="1505818"/>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553" name="テキスト ボックス 1552"/>
            <p:cNvSpPr txBox="1"/>
            <p:nvPr/>
          </p:nvSpPr>
          <p:spPr>
            <a:xfrm>
              <a:off x="5639668" y="3189163"/>
              <a:ext cx="78739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12.0%</a:t>
              </a:r>
              <a:endParaRPr kumimoji="1" lang="ja-JP" altLang="en-US" sz="1000" dirty="0">
                <a:latin typeface="+mn-ea"/>
              </a:endParaRPr>
            </a:p>
          </p:txBody>
        </p:sp>
      </p:grpSp>
      <p:sp>
        <p:nvSpPr>
          <p:cNvPr id="1554" name="テキスト ボックス 1553"/>
          <p:cNvSpPr txBox="1"/>
          <p:nvPr/>
        </p:nvSpPr>
        <p:spPr>
          <a:xfrm>
            <a:off x="485564" y="6193240"/>
            <a:ext cx="8104254" cy="523220"/>
          </a:xfrm>
          <a:prstGeom prst="rect">
            <a:avLst/>
          </a:prstGeom>
          <a:solidFill>
            <a:schemeClr val="bg1"/>
          </a:solidFill>
        </p:spPr>
        <p:txBody>
          <a:bodyPr wrap="square" rtlCol="0">
            <a:spAutoFit/>
          </a:bodyPr>
          <a:lstStyle/>
          <a:p>
            <a:r>
              <a:rPr lang="ja-JP" altLang="ja-JP" sz="1400" dirty="0" smtClean="0"/>
              <a:t>※</a:t>
            </a:r>
            <a:r>
              <a:rPr lang="ja-JP" altLang="en-US" sz="1400" dirty="0" smtClean="0"/>
              <a:t>各年</a:t>
            </a:r>
            <a:r>
              <a:rPr lang="en-US" altLang="ja-JP" sz="1400" dirty="0" smtClean="0"/>
              <a:t>10</a:t>
            </a:r>
            <a:r>
              <a:rPr lang="ja-JP" altLang="ja-JP" sz="1400" dirty="0"/>
              <a:t>・</a:t>
            </a:r>
            <a:r>
              <a:rPr lang="en-US" altLang="ja-JP" sz="1400" dirty="0"/>
              <a:t>11</a:t>
            </a:r>
            <a:r>
              <a:rPr lang="ja-JP" altLang="ja-JP" sz="1400" dirty="0"/>
              <a:t>月判定：</a:t>
            </a:r>
            <a:r>
              <a:rPr lang="en-US" altLang="ja-JP" sz="1400" dirty="0"/>
              <a:t>10</a:t>
            </a:r>
            <a:r>
              <a:rPr lang="ja-JP" altLang="ja-JP" sz="1400" dirty="0"/>
              <a:t>月</a:t>
            </a:r>
            <a:r>
              <a:rPr lang="en-US" altLang="ja-JP" sz="1400" dirty="0"/>
              <a:t>1</a:t>
            </a:r>
            <a:r>
              <a:rPr lang="ja-JP" altLang="ja-JP" sz="1400" dirty="0"/>
              <a:t>日以降申請～</a:t>
            </a:r>
            <a:r>
              <a:rPr lang="en-US" altLang="ja-JP" sz="1400" dirty="0"/>
              <a:t>11</a:t>
            </a:r>
            <a:r>
              <a:rPr lang="ja-JP" altLang="ja-JP" sz="1400" dirty="0"/>
              <a:t>月末日までに判定されたケース</a:t>
            </a:r>
          </a:p>
          <a:p>
            <a:r>
              <a:rPr lang="en-US" altLang="ja-JP" sz="1400" dirty="0" smtClean="0"/>
              <a:t>※</a:t>
            </a:r>
            <a:r>
              <a:rPr lang="ja-JP" altLang="en-US" sz="1400" dirty="0" smtClean="0"/>
              <a:t>対象</a:t>
            </a:r>
            <a:r>
              <a:rPr lang="ja-JP" altLang="en-US" sz="1400" dirty="0"/>
              <a:t>自治体は、各年において認定支援ネットワークに</a:t>
            </a:r>
            <a:r>
              <a:rPr lang="en-US" altLang="ja-JP" sz="1400" dirty="0"/>
              <a:t>100</a:t>
            </a:r>
            <a:r>
              <a:rPr lang="ja-JP" altLang="en-US" sz="1400" dirty="0"/>
              <a:t>件以上ケースを報告した自治体</a:t>
            </a:r>
            <a:endParaRPr kumimoji="1" lang="ja-JP" altLang="en-US" sz="1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429422"/>
            <a:ext cx="9144000" cy="1323439"/>
          </a:xfrm>
          <a:prstGeom prst="rect">
            <a:avLst/>
          </a:prstGeom>
          <a:noFill/>
          <a:ln w="9525">
            <a:noFill/>
            <a:miter lim="800000"/>
            <a:headEnd/>
            <a:tailEnd/>
          </a:ln>
        </p:spPr>
        <p:txBody>
          <a:bodyPr>
            <a:spAutoFit/>
          </a:bodyPr>
          <a:lstStyle/>
          <a:p>
            <a:pPr algn="ctr"/>
            <a:endParaRPr lang="en-US" altLang="ja-JP" sz="4000" dirty="0" smtClean="0">
              <a:solidFill>
                <a:srgbClr val="000000"/>
              </a:solidFill>
              <a:latin typeface="Calibri" pitchFamily="34" charset="0"/>
            </a:endParaRPr>
          </a:p>
          <a:p>
            <a:pPr algn="ctr"/>
            <a:r>
              <a:rPr lang="en-US" altLang="ja-JP" sz="4000" dirty="0" smtClean="0">
                <a:solidFill>
                  <a:srgbClr val="000000"/>
                </a:solidFill>
                <a:latin typeface="Calibri" pitchFamily="34" charset="0"/>
              </a:rPr>
              <a:t>【4-5</a:t>
            </a:r>
            <a:r>
              <a:rPr lang="ja-JP" altLang="en-US" sz="4000" dirty="0" smtClean="0">
                <a:solidFill>
                  <a:srgbClr val="000000"/>
                </a:solidFill>
                <a:latin typeface="Calibri" pitchFamily="34" charset="0"/>
              </a:rPr>
              <a:t>：</a:t>
            </a:r>
            <a:r>
              <a:rPr lang="en-US" altLang="ja-JP" sz="4000" dirty="0" smtClean="0">
                <a:solidFill>
                  <a:srgbClr val="000000"/>
                </a:solidFill>
                <a:latin typeface="Calibri" pitchFamily="34" charset="0"/>
              </a:rPr>
              <a:t>e-</a:t>
            </a:r>
            <a:r>
              <a:rPr lang="ja-JP" altLang="en-US" sz="4000" dirty="0" smtClean="0">
                <a:solidFill>
                  <a:srgbClr val="000000"/>
                </a:solidFill>
                <a:latin typeface="Calibri" pitchFamily="34" charset="0"/>
              </a:rPr>
              <a:t>ラーニング</a:t>
            </a:r>
            <a:r>
              <a:rPr lang="en-US" altLang="ja-JP" sz="4000" dirty="0" smtClean="0">
                <a:solidFill>
                  <a:srgbClr val="000000"/>
                </a:solidFill>
                <a:latin typeface="Calibri" pitchFamily="34" charset="0"/>
              </a:rPr>
              <a:t>】</a:t>
            </a:r>
          </a:p>
        </p:txBody>
      </p:sp>
    </p:spTree>
    <p:extLst>
      <p:ext uri="{BB962C8B-B14F-4D97-AF65-F5344CB8AC3E}">
        <p14:creationId xmlns:p14="http://schemas.microsoft.com/office/powerpoint/2010/main" val="33992359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e-</a:t>
            </a:r>
            <a:r>
              <a:rPr lang="ja-JP" altLang="en-US" dirty="0" smtClean="0"/>
              <a:t>ラーニング</a:t>
            </a:r>
          </a:p>
        </p:txBody>
      </p:sp>
      <p:sp>
        <p:nvSpPr>
          <p:cNvPr id="4" name="正方形/長方形 3"/>
          <p:cNvSpPr/>
          <p:nvPr/>
        </p:nvSpPr>
        <p:spPr>
          <a:xfrm>
            <a:off x="552203" y="1214846"/>
            <a:ext cx="8152410" cy="1133900"/>
          </a:xfrm>
          <a:prstGeom prst="rect">
            <a:avLst/>
          </a:prstGeom>
        </p:spPr>
        <p:txBody>
          <a:bodyPr wrap="square">
            <a:spAutoFit/>
          </a:bodyPr>
          <a:lstStyle/>
          <a:p>
            <a:pPr marL="180975" indent="-180975">
              <a:lnSpc>
                <a:spcPct val="94000"/>
              </a:lnSpc>
              <a:buClr>
                <a:schemeClr val="tx1"/>
              </a:buClr>
              <a:buFont typeface="Wingdings" pitchFamily="2" charset="2"/>
              <a:buChar char="n"/>
            </a:pPr>
            <a:r>
              <a:rPr lang="ja-JP" altLang="en-US" dirty="0"/>
              <a:t>認定調査員ひとりひとり</a:t>
            </a:r>
            <a:r>
              <a:rPr lang="ja-JP" altLang="en-US" dirty="0" err="1"/>
              <a:t>が</a:t>
            </a:r>
            <a:r>
              <a:rPr lang="ja-JP" altLang="en-US" dirty="0"/>
              <a:t>、場所や時間を任意に選択して全国共通の標準化された教材等を利用して学習することができる</a:t>
            </a:r>
            <a:r>
              <a:rPr lang="ja-JP" altLang="en-US" dirty="0" smtClean="0"/>
              <a:t>システム</a:t>
            </a:r>
            <a:endParaRPr lang="en-US" altLang="ja-JP" dirty="0" smtClean="0"/>
          </a:p>
          <a:p>
            <a:pPr marL="180975" indent="-180975">
              <a:lnSpc>
                <a:spcPct val="94000"/>
              </a:lnSpc>
              <a:buClr>
                <a:schemeClr val="tx1"/>
              </a:buClr>
              <a:buFont typeface="Wingdings" pitchFamily="2" charset="2"/>
              <a:buChar char="n"/>
            </a:pPr>
            <a:r>
              <a:rPr lang="ja-JP" altLang="en-US" dirty="0"/>
              <a:t>管理者は、管理システムから、認定調査員の学習の状況や結果を</a:t>
            </a:r>
            <a:r>
              <a:rPr lang="ja-JP" altLang="en-US" dirty="0" smtClean="0"/>
              <a:t>確認・分析して自治</a:t>
            </a:r>
            <a:r>
              <a:rPr lang="ja-JP" altLang="en-US" dirty="0"/>
              <a:t>体内の要介護認定適正化</a:t>
            </a:r>
            <a:r>
              <a:rPr lang="ja-JP" altLang="en-US" dirty="0" smtClean="0"/>
              <a:t>に活用</a:t>
            </a:r>
            <a:endParaRPr lang="en-US" altLang="ja-JP" dirty="0" smtClean="0"/>
          </a:p>
        </p:txBody>
      </p:sp>
      <p:sp>
        <p:nvSpPr>
          <p:cNvPr id="81921" name="Rectangle 1"/>
          <p:cNvSpPr>
            <a:spLocks noChangeArrowheads="1"/>
          </p:cNvSpPr>
          <p:nvPr/>
        </p:nvSpPr>
        <p:spPr bwMode="auto">
          <a:xfrm>
            <a:off x="714498" y="5018615"/>
            <a:ext cx="822168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14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a:t>
            </a:r>
            <a:r>
              <a:rPr kumimoji="1" lang="ja-JP" sz="14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　都道府県は認定調査員を直接登録しなくても、構成する自治体・区などで登録が行われると、</a:t>
            </a:r>
            <a:endParaRPr kumimoji="1" lang="en-US" altLang="ja-JP" sz="14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400" dirty="0">
                <a:latin typeface="Century" pitchFamily="18" charset="0"/>
                <a:ea typeface="ＭＳ 明朝" pitchFamily="17" charset="-128"/>
                <a:cs typeface="Times New Roman" pitchFamily="18" charset="0"/>
              </a:rPr>
              <a:t>　</a:t>
            </a:r>
            <a:r>
              <a:rPr kumimoji="1" lang="ja-JP" sz="14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rPr>
              <a:t>登録・回答状況の把握や分析を行うことができる。</a:t>
            </a:r>
            <a:endParaRPr kumimoji="1" lang="ja-JP" sz="3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4281737032"/>
              </p:ext>
            </p:extLst>
          </p:nvPr>
        </p:nvGraphicFramePr>
        <p:xfrm>
          <a:off x="779935" y="2513000"/>
          <a:ext cx="7696946" cy="2363747"/>
        </p:xfrm>
        <a:graphic>
          <a:graphicData uri="http://schemas.openxmlformats.org/drawingml/2006/table">
            <a:tbl>
              <a:tblPr firstRow="1" lastRow="1">
                <a:tableStyleId>{9DCAF9ED-07DC-4A11-8D7F-57B35C25682E}</a:tableStyleId>
              </a:tblPr>
              <a:tblGrid>
                <a:gridCol w="1830918"/>
                <a:gridCol w="1608024"/>
                <a:gridCol w="1496577"/>
                <a:gridCol w="1319707"/>
                <a:gridCol w="1441720"/>
              </a:tblGrid>
              <a:tr h="647115">
                <a:tc>
                  <a:txBody>
                    <a:bodyPr/>
                    <a:lstStyle/>
                    <a:p>
                      <a:pPr algn="ctr">
                        <a:spcAft>
                          <a:spcPts val="0"/>
                        </a:spcAft>
                      </a:pPr>
                      <a:endParaRPr lang="en-US" sz="1600" kern="0" dirty="0">
                        <a:solidFill>
                          <a:srgbClr val="000000"/>
                        </a:solidFill>
                        <a:latin typeface="ＭＳ ゴシック"/>
                        <a:ea typeface="ＭＳ 明朝"/>
                        <a:cs typeface="ＭＳ Ｐゴシック"/>
                      </a:endParaRPr>
                    </a:p>
                  </a:txBody>
                  <a:tcPr marL="68580" marR="68580" marT="0" marB="0" anchor="ctr"/>
                </a:tc>
                <a:tc>
                  <a:txBody>
                    <a:bodyPr/>
                    <a:lstStyle/>
                    <a:p>
                      <a:pPr algn="ctr">
                        <a:lnSpc>
                          <a:spcPts val="1500"/>
                        </a:lnSpc>
                        <a:spcAft>
                          <a:spcPts val="0"/>
                        </a:spcAft>
                      </a:pPr>
                      <a:r>
                        <a:rPr lang="ja-JP" sz="1400" kern="0" dirty="0"/>
                        <a:t>対象自治体数</a:t>
                      </a:r>
                      <a:endParaRPr lang="ja-JP" sz="1400" kern="100" dirty="0"/>
                    </a:p>
                    <a:p>
                      <a:pPr algn="ctr">
                        <a:lnSpc>
                          <a:spcPts val="1500"/>
                        </a:lnSpc>
                        <a:spcAft>
                          <a:spcPts val="0"/>
                        </a:spcAft>
                      </a:pPr>
                      <a:r>
                        <a:rPr lang="en-US" sz="1400" kern="0" dirty="0"/>
                        <a:t>(</a:t>
                      </a:r>
                      <a:r>
                        <a:rPr lang="ja-JP" sz="1400" kern="0" dirty="0"/>
                        <a:t>ｱｶｳﾝﾄ</a:t>
                      </a:r>
                      <a:r>
                        <a:rPr lang="ja-JP" sz="1400" kern="0" dirty="0" smtClean="0"/>
                        <a:t>配布</a:t>
                      </a:r>
                      <a:r>
                        <a:rPr lang="ja-JP" altLang="en-US" sz="1400" kern="0" dirty="0" smtClean="0"/>
                        <a:t>先</a:t>
                      </a:r>
                      <a:r>
                        <a:rPr lang="en-US" sz="1400" kern="0" dirty="0" smtClean="0"/>
                        <a:t>)</a:t>
                      </a:r>
                      <a:endParaRPr lang="ja-JP" sz="1400" kern="100" dirty="0">
                        <a:latin typeface="Century"/>
                        <a:ea typeface="ＭＳ 明朝"/>
                        <a:cs typeface="Times New Roman"/>
                      </a:endParaRPr>
                    </a:p>
                  </a:txBody>
                  <a:tcPr marL="68580" marR="68580" marT="0" marB="0" anchor="ctr"/>
                </a:tc>
                <a:tc>
                  <a:txBody>
                    <a:bodyPr/>
                    <a:lstStyle/>
                    <a:p>
                      <a:pPr algn="ctr">
                        <a:lnSpc>
                          <a:spcPts val="1500"/>
                        </a:lnSpc>
                        <a:spcAft>
                          <a:spcPts val="0"/>
                        </a:spcAft>
                      </a:pPr>
                      <a:r>
                        <a:rPr lang="ja-JP" sz="1400" kern="0" dirty="0"/>
                        <a:t>認定調査員</a:t>
                      </a:r>
                      <a:endParaRPr lang="ja-JP" sz="1400" kern="100" dirty="0"/>
                    </a:p>
                    <a:p>
                      <a:pPr algn="ctr">
                        <a:lnSpc>
                          <a:spcPts val="1500"/>
                        </a:lnSpc>
                        <a:spcAft>
                          <a:spcPts val="0"/>
                        </a:spcAft>
                      </a:pPr>
                      <a:r>
                        <a:rPr lang="ja-JP" sz="1400" kern="0" dirty="0"/>
                        <a:t>登録自治体数</a:t>
                      </a:r>
                      <a:endParaRPr lang="ja-JP" sz="1400" kern="100" dirty="0">
                        <a:latin typeface="Century"/>
                        <a:ea typeface="ＭＳ 明朝"/>
                        <a:cs typeface="Times New Roman"/>
                      </a:endParaRPr>
                    </a:p>
                  </a:txBody>
                  <a:tcPr marL="68580" marR="68580" marT="0" marB="0" anchor="ctr"/>
                </a:tc>
                <a:tc>
                  <a:txBody>
                    <a:bodyPr/>
                    <a:lstStyle/>
                    <a:p>
                      <a:pPr algn="ctr">
                        <a:lnSpc>
                          <a:spcPts val="1500"/>
                        </a:lnSpc>
                        <a:spcAft>
                          <a:spcPts val="0"/>
                        </a:spcAft>
                      </a:pPr>
                      <a:r>
                        <a:rPr lang="ja-JP" sz="1400" kern="0" dirty="0"/>
                        <a:t>登録者数</a:t>
                      </a:r>
                      <a:endParaRPr lang="ja-JP" sz="1400" kern="100" dirty="0">
                        <a:latin typeface="Century"/>
                        <a:ea typeface="ＭＳ 明朝"/>
                        <a:cs typeface="Times New Roman"/>
                      </a:endParaRPr>
                    </a:p>
                  </a:txBody>
                  <a:tcPr marL="68580" marR="68580" marT="0" marB="0" anchor="ctr"/>
                </a:tc>
                <a:tc>
                  <a:txBody>
                    <a:bodyPr/>
                    <a:lstStyle/>
                    <a:p>
                      <a:pPr algn="ctr">
                        <a:lnSpc>
                          <a:spcPts val="1500"/>
                        </a:lnSpc>
                        <a:spcAft>
                          <a:spcPts val="0"/>
                        </a:spcAft>
                      </a:pPr>
                      <a:r>
                        <a:rPr lang="ja-JP" sz="1400" kern="0" dirty="0" smtClean="0"/>
                        <a:t>受講者数</a:t>
                      </a:r>
                      <a:endParaRPr lang="en-US" altLang="ja-JP" sz="1400" kern="0" dirty="0" smtClean="0"/>
                    </a:p>
                    <a:p>
                      <a:pPr algn="ctr">
                        <a:lnSpc>
                          <a:spcPts val="1500"/>
                        </a:lnSpc>
                        <a:spcAft>
                          <a:spcPts val="0"/>
                        </a:spcAft>
                      </a:pPr>
                      <a:r>
                        <a:rPr lang="en-US" altLang="ja-JP" sz="1400" kern="0" dirty="0" smtClean="0">
                          <a:latin typeface="Century"/>
                          <a:ea typeface="ＭＳ 明朝"/>
                          <a:cs typeface="Times New Roman"/>
                        </a:rPr>
                        <a:t>-</a:t>
                      </a:r>
                      <a:r>
                        <a:rPr lang="ja-JP" altLang="en-US" sz="1400" kern="0" dirty="0" smtClean="0">
                          <a:latin typeface="Century"/>
                          <a:ea typeface="ＭＳ 明朝"/>
                          <a:cs typeface="Times New Roman"/>
                        </a:rPr>
                        <a:t>全国テスト</a:t>
                      </a:r>
                      <a:r>
                        <a:rPr lang="en-US" altLang="ja-JP" sz="1400" kern="0" dirty="0" smtClean="0">
                          <a:latin typeface="Century"/>
                          <a:ea typeface="ＭＳ 明朝"/>
                          <a:cs typeface="Times New Roman"/>
                        </a:rPr>
                        <a:t>6-</a:t>
                      </a:r>
                      <a:endParaRPr lang="ja-JP" sz="1400" kern="100" dirty="0">
                        <a:latin typeface="Century"/>
                        <a:ea typeface="ＭＳ 明朝"/>
                        <a:cs typeface="Times New Roman"/>
                      </a:endParaRPr>
                    </a:p>
                  </a:txBody>
                  <a:tcPr marL="68580" marR="68580" marT="0" marB="0" anchor="ctr"/>
                </a:tc>
              </a:tr>
              <a:tr h="339410">
                <a:tc>
                  <a:txBody>
                    <a:bodyPr/>
                    <a:lstStyle/>
                    <a:p>
                      <a:pPr algn="just">
                        <a:spcAft>
                          <a:spcPts val="0"/>
                        </a:spcAft>
                      </a:pPr>
                      <a:r>
                        <a:rPr lang="ja-JP" sz="1600" kern="100" dirty="0"/>
                        <a:t>都道府県</a:t>
                      </a:r>
                      <a:endParaRPr lang="ja-JP" sz="1600" b="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tc>
                  <a:txBody>
                    <a:bodyPr/>
                    <a:lstStyle/>
                    <a:p>
                      <a:pPr marR="200025" algn="r">
                        <a:spcAft>
                          <a:spcPts val="0"/>
                        </a:spcAft>
                      </a:pPr>
                      <a:r>
                        <a:rPr lang="en-US" sz="1600" kern="100" dirty="0"/>
                        <a:t>47</a:t>
                      </a:r>
                      <a:endParaRPr lang="ja-JP" sz="1600" b="0" kern="100" dirty="0">
                        <a:latin typeface="Century"/>
                        <a:ea typeface="ＭＳ 明朝"/>
                        <a:cs typeface="Times New Roman"/>
                      </a:endParaRPr>
                    </a:p>
                  </a:txBody>
                  <a:tcPr marL="68580" marR="68580" marT="0" marB="0" anchor="ctr"/>
                </a:tc>
                <a:tc>
                  <a:txBody>
                    <a:bodyPr/>
                    <a:lstStyle/>
                    <a:p>
                      <a:pPr marR="200025" algn="r">
                        <a:spcAft>
                          <a:spcPts val="0"/>
                        </a:spcAft>
                      </a:pPr>
                      <a:r>
                        <a:rPr kumimoji="1" lang="en-US" altLang="ja-JP" sz="1600" kern="100" dirty="0" smtClean="0">
                          <a:solidFill>
                            <a:schemeClr val="dk1"/>
                          </a:solidFill>
                          <a:latin typeface="+mn-lt"/>
                          <a:ea typeface="+mn-ea"/>
                          <a:cs typeface="+mn-cs"/>
                        </a:rPr>
                        <a:t>15</a:t>
                      </a:r>
                      <a:endParaRPr kumimoji="1" lang="ja-JP" sz="1600" kern="100" dirty="0">
                        <a:solidFill>
                          <a:schemeClr val="dk1"/>
                        </a:solidFill>
                        <a:latin typeface="+mn-lt"/>
                        <a:ea typeface="+mn-ea"/>
                        <a:cs typeface="+mn-cs"/>
                      </a:endParaRPr>
                    </a:p>
                  </a:txBody>
                  <a:tcPr marL="68580" marR="68580" marT="0" marB="0" anchor="ctr"/>
                </a:tc>
                <a:tc>
                  <a:txBody>
                    <a:bodyPr/>
                    <a:lstStyle/>
                    <a:p>
                      <a:pPr marR="200025" algn="r">
                        <a:spcAft>
                          <a:spcPts val="0"/>
                        </a:spcAft>
                      </a:pPr>
                      <a:r>
                        <a:rPr lang="en-US" altLang="ja-JP" sz="1600" kern="100" dirty="0" smtClean="0"/>
                        <a:t>136</a:t>
                      </a:r>
                      <a:endParaRPr lang="ja-JP" sz="1600" b="0" kern="100" dirty="0">
                        <a:latin typeface="Century"/>
                        <a:ea typeface="ＭＳ 明朝"/>
                        <a:cs typeface="Times New Roman"/>
                      </a:endParaRPr>
                    </a:p>
                  </a:txBody>
                  <a:tcPr marL="68580" marR="68580" marT="0" marB="0" anchor="ctr"/>
                </a:tc>
                <a:tc>
                  <a:txBody>
                    <a:bodyPr/>
                    <a:lstStyle/>
                    <a:p>
                      <a:pPr marL="0" marR="200025" algn="r" defTabSz="914400" rtl="0" eaLnBrk="1" latinLnBrk="0" hangingPunct="1">
                        <a:spcAft>
                          <a:spcPts val="0"/>
                        </a:spcAft>
                      </a:pPr>
                      <a:r>
                        <a:rPr kumimoji="1" lang="en-US" altLang="ja-JP" sz="1600" kern="100" dirty="0" smtClean="0">
                          <a:solidFill>
                            <a:schemeClr val="dk1"/>
                          </a:solidFill>
                          <a:latin typeface="+mn-lt"/>
                          <a:ea typeface="+mn-ea"/>
                          <a:cs typeface="+mn-cs"/>
                        </a:rPr>
                        <a:t>43</a:t>
                      </a:r>
                      <a:endParaRPr kumimoji="1" lang="ja-JP" sz="1600" kern="100" dirty="0">
                        <a:solidFill>
                          <a:schemeClr val="dk1"/>
                        </a:solidFill>
                        <a:latin typeface="+mn-lt"/>
                        <a:ea typeface="+mn-ea"/>
                        <a:cs typeface="+mn-cs"/>
                      </a:endParaRPr>
                    </a:p>
                  </a:txBody>
                  <a:tcPr marL="68580" marR="68580" marT="0" marB="0" anchor="ctr"/>
                </a:tc>
              </a:tr>
              <a:tr h="339410">
                <a:tc>
                  <a:txBody>
                    <a:bodyPr/>
                    <a:lstStyle/>
                    <a:p>
                      <a:pPr algn="just">
                        <a:spcAft>
                          <a:spcPts val="0"/>
                        </a:spcAft>
                      </a:pPr>
                      <a:r>
                        <a:rPr lang="ja-JP" sz="1600" kern="100" dirty="0"/>
                        <a:t>政令</a:t>
                      </a:r>
                      <a:r>
                        <a:rPr lang="ja-JP" sz="1600" kern="100" dirty="0" smtClean="0"/>
                        <a:t>指定都市</a:t>
                      </a:r>
                      <a:endParaRPr lang="ja-JP" sz="1600" b="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tc>
                  <a:txBody>
                    <a:bodyPr/>
                    <a:lstStyle/>
                    <a:p>
                      <a:pPr marR="200025" algn="r">
                        <a:spcAft>
                          <a:spcPts val="0"/>
                        </a:spcAft>
                      </a:pPr>
                      <a:r>
                        <a:rPr lang="en-US" sz="1600" kern="100" dirty="0"/>
                        <a:t>20</a:t>
                      </a:r>
                      <a:endParaRPr lang="ja-JP" sz="1600" b="0" kern="100" dirty="0">
                        <a:latin typeface="Century"/>
                        <a:ea typeface="ＭＳ 明朝"/>
                        <a:cs typeface="Times New Roman"/>
                      </a:endParaRPr>
                    </a:p>
                  </a:txBody>
                  <a:tcPr marL="68580" marR="68580" marT="0" marB="0" anchor="ctr"/>
                </a:tc>
                <a:tc>
                  <a:txBody>
                    <a:bodyPr/>
                    <a:lstStyle/>
                    <a:p>
                      <a:pPr marR="200025" algn="r">
                        <a:spcAft>
                          <a:spcPts val="0"/>
                        </a:spcAft>
                      </a:pPr>
                      <a:r>
                        <a:rPr lang="en-US" altLang="ja-JP" sz="1600" b="0" kern="100" dirty="0" smtClean="0">
                          <a:latin typeface="Century"/>
                          <a:ea typeface="ＭＳ 明朝"/>
                          <a:cs typeface="Times New Roman"/>
                        </a:rPr>
                        <a:t>62</a:t>
                      </a:r>
                      <a:endParaRPr lang="ja-JP" sz="1600" b="0" kern="100" dirty="0">
                        <a:latin typeface="Century"/>
                        <a:ea typeface="ＭＳ 明朝"/>
                        <a:cs typeface="Times New Roman"/>
                      </a:endParaRPr>
                    </a:p>
                  </a:txBody>
                  <a:tcPr marL="68580" marR="68580" marT="0" marB="0" anchor="ctr"/>
                </a:tc>
                <a:tc>
                  <a:txBody>
                    <a:bodyPr/>
                    <a:lstStyle/>
                    <a:p>
                      <a:pPr marR="200025" algn="r">
                        <a:spcAft>
                          <a:spcPts val="0"/>
                        </a:spcAft>
                      </a:pPr>
                      <a:r>
                        <a:rPr lang="en-US" altLang="ja-JP" sz="1600" kern="100" dirty="0" smtClean="0"/>
                        <a:t>3,870</a:t>
                      </a:r>
                      <a:endParaRPr lang="ja-JP" sz="1600" b="0" kern="100" dirty="0">
                        <a:latin typeface="Century"/>
                        <a:ea typeface="ＭＳ 明朝"/>
                        <a:cs typeface="Times New Roman"/>
                      </a:endParaRPr>
                    </a:p>
                  </a:txBody>
                  <a:tcPr marL="68580" marR="68580" marT="0" marB="0" anchor="ctr"/>
                </a:tc>
                <a:tc>
                  <a:txBody>
                    <a:bodyPr/>
                    <a:lstStyle/>
                    <a:p>
                      <a:pPr marL="0" marR="200025" algn="r" defTabSz="914400" rtl="0" eaLnBrk="1" latinLnBrk="0" hangingPunct="1">
                        <a:spcAft>
                          <a:spcPts val="0"/>
                        </a:spcAft>
                      </a:pPr>
                      <a:r>
                        <a:rPr kumimoji="1" lang="en-US" altLang="ja-JP" sz="1600" kern="100" dirty="0" smtClean="0">
                          <a:solidFill>
                            <a:schemeClr val="dk1"/>
                          </a:solidFill>
                          <a:latin typeface="+mn-lt"/>
                          <a:ea typeface="+mn-ea"/>
                          <a:cs typeface="+mn-cs"/>
                        </a:rPr>
                        <a:t>1,161</a:t>
                      </a:r>
                      <a:endParaRPr kumimoji="1" lang="ja-JP" sz="1600" kern="100" dirty="0">
                        <a:solidFill>
                          <a:schemeClr val="dk1"/>
                        </a:solidFill>
                        <a:latin typeface="+mn-lt"/>
                        <a:ea typeface="+mn-ea"/>
                        <a:cs typeface="+mn-cs"/>
                      </a:endParaRPr>
                    </a:p>
                  </a:txBody>
                  <a:tcPr marL="68580" marR="68580" marT="0" marB="0" anchor="ctr"/>
                </a:tc>
              </a:tr>
              <a:tr h="358992">
                <a:tc>
                  <a:txBody>
                    <a:bodyPr/>
                    <a:lstStyle/>
                    <a:p>
                      <a:pPr algn="just">
                        <a:spcAft>
                          <a:spcPts val="0"/>
                        </a:spcAft>
                      </a:pPr>
                      <a:r>
                        <a:rPr lang="ja-JP" sz="1600" kern="100" dirty="0"/>
                        <a:t>広域連合等</a:t>
                      </a:r>
                      <a:endParaRPr lang="ja-JP" sz="1600" b="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tc>
                  <a:txBody>
                    <a:bodyPr/>
                    <a:lstStyle/>
                    <a:p>
                      <a:pPr marR="200025" algn="r">
                        <a:spcAft>
                          <a:spcPts val="0"/>
                        </a:spcAft>
                      </a:pPr>
                      <a:r>
                        <a:rPr lang="en-US" sz="1600" kern="100" dirty="0" smtClean="0"/>
                        <a:t>1</a:t>
                      </a:r>
                      <a:r>
                        <a:rPr lang="en-US" altLang="ja-JP" sz="1600" kern="100" dirty="0" smtClean="0"/>
                        <a:t>38</a:t>
                      </a:r>
                      <a:endParaRPr lang="ja-JP" sz="1600" b="0" kern="100" dirty="0">
                        <a:latin typeface="Century"/>
                        <a:ea typeface="ＭＳ 明朝"/>
                        <a:cs typeface="Times New Roman"/>
                      </a:endParaRPr>
                    </a:p>
                  </a:txBody>
                  <a:tcPr marL="68580" marR="68580" marT="0" marB="0" anchor="ctr"/>
                </a:tc>
                <a:tc>
                  <a:txBody>
                    <a:bodyPr/>
                    <a:lstStyle/>
                    <a:p>
                      <a:pPr marR="200025" algn="r">
                        <a:spcAft>
                          <a:spcPts val="0"/>
                        </a:spcAft>
                      </a:pPr>
                      <a:r>
                        <a:rPr lang="en-US" altLang="ja-JP" sz="1600" b="0" kern="100" dirty="0" smtClean="0">
                          <a:latin typeface="Century"/>
                          <a:ea typeface="ＭＳ 明朝"/>
                          <a:cs typeface="Times New Roman"/>
                        </a:rPr>
                        <a:t>44</a:t>
                      </a:r>
                      <a:endParaRPr lang="ja-JP" sz="1600" b="0" kern="100" dirty="0">
                        <a:latin typeface="Century"/>
                        <a:ea typeface="ＭＳ 明朝"/>
                        <a:cs typeface="Times New Roman"/>
                      </a:endParaRPr>
                    </a:p>
                  </a:txBody>
                  <a:tcPr marL="68580" marR="68580" marT="0" marB="0" anchor="ctr"/>
                </a:tc>
                <a:tc>
                  <a:txBody>
                    <a:bodyPr/>
                    <a:lstStyle/>
                    <a:p>
                      <a:pPr marR="200025" algn="r">
                        <a:spcAft>
                          <a:spcPts val="0"/>
                        </a:spcAft>
                      </a:pPr>
                      <a:r>
                        <a:rPr lang="en-US" altLang="ja-JP" sz="1600" kern="100" dirty="0" smtClean="0"/>
                        <a:t>1,134</a:t>
                      </a:r>
                      <a:endParaRPr lang="ja-JP" sz="1600" b="0" kern="100" dirty="0">
                        <a:latin typeface="Century"/>
                        <a:ea typeface="ＭＳ 明朝"/>
                        <a:cs typeface="Times New Roman"/>
                      </a:endParaRPr>
                    </a:p>
                  </a:txBody>
                  <a:tcPr marL="68580" marR="68580" marT="0" marB="0" anchor="ctr"/>
                </a:tc>
                <a:tc>
                  <a:txBody>
                    <a:bodyPr/>
                    <a:lstStyle/>
                    <a:p>
                      <a:pPr marL="0" marR="200025" algn="r" defTabSz="914400" rtl="0" eaLnBrk="1" latinLnBrk="0" hangingPunct="1">
                        <a:spcAft>
                          <a:spcPts val="0"/>
                        </a:spcAft>
                      </a:pPr>
                      <a:r>
                        <a:rPr kumimoji="1" lang="en-US" altLang="ja-JP" sz="1600" kern="100" dirty="0" smtClean="0">
                          <a:solidFill>
                            <a:schemeClr val="dk1"/>
                          </a:solidFill>
                          <a:latin typeface="+mn-lt"/>
                          <a:ea typeface="+mn-ea"/>
                          <a:cs typeface="+mn-cs"/>
                        </a:rPr>
                        <a:t>181</a:t>
                      </a:r>
                      <a:endParaRPr kumimoji="1" lang="ja-JP" sz="1600" kern="100" dirty="0">
                        <a:solidFill>
                          <a:schemeClr val="dk1"/>
                        </a:solidFill>
                        <a:latin typeface="+mn-lt"/>
                        <a:ea typeface="+mn-ea"/>
                        <a:cs typeface="+mn-cs"/>
                      </a:endParaRPr>
                    </a:p>
                  </a:txBody>
                  <a:tcPr marL="68580" marR="68580" marT="0" marB="0" anchor="ctr"/>
                </a:tc>
              </a:tr>
              <a:tr h="339410">
                <a:tc>
                  <a:txBody>
                    <a:bodyPr/>
                    <a:lstStyle/>
                    <a:p>
                      <a:pPr algn="just">
                        <a:spcAft>
                          <a:spcPts val="0"/>
                        </a:spcAft>
                      </a:pPr>
                      <a:r>
                        <a:rPr lang="ja-JP" sz="1600" kern="100" dirty="0"/>
                        <a:t>市町村</a:t>
                      </a:r>
                      <a:endParaRPr lang="ja-JP" sz="1600" b="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tc>
                  <a:txBody>
                    <a:bodyPr/>
                    <a:lstStyle/>
                    <a:p>
                      <a:pPr marR="200025" algn="r">
                        <a:spcAft>
                          <a:spcPts val="0"/>
                        </a:spcAft>
                      </a:pPr>
                      <a:r>
                        <a:rPr lang="en-US" sz="1600" kern="100" dirty="0" smtClean="0"/>
                        <a:t>1,</a:t>
                      </a:r>
                      <a:r>
                        <a:rPr lang="en-US" altLang="ja-JP" sz="1600" kern="100" dirty="0" smtClean="0"/>
                        <a:t>604</a:t>
                      </a:r>
                      <a:endParaRPr lang="ja-JP" sz="1600" b="0" kern="100" dirty="0">
                        <a:latin typeface="Century"/>
                        <a:ea typeface="ＭＳ 明朝"/>
                        <a:cs typeface="Times New Roman"/>
                      </a:endParaRPr>
                    </a:p>
                  </a:txBody>
                  <a:tcPr marL="68580" marR="68580" marT="0" marB="0" anchor="ctr"/>
                </a:tc>
                <a:tc>
                  <a:txBody>
                    <a:bodyPr/>
                    <a:lstStyle/>
                    <a:p>
                      <a:pPr marR="200025" algn="r">
                        <a:spcAft>
                          <a:spcPts val="0"/>
                        </a:spcAft>
                      </a:pPr>
                      <a:r>
                        <a:rPr lang="en-US" altLang="ja-JP" sz="1600" b="0" kern="100" dirty="0" smtClean="0">
                          <a:latin typeface="+mn-lt"/>
                          <a:ea typeface="+mn-ea"/>
                          <a:cs typeface="+mn-cs"/>
                        </a:rPr>
                        <a:t>638</a:t>
                      </a:r>
                      <a:endParaRPr lang="ja-JP" sz="1600" b="0" kern="100" dirty="0">
                        <a:latin typeface="Century"/>
                        <a:ea typeface="ＭＳ 明朝"/>
                        <a:cs typeface="Times New Roman"/>
                      </a:endParaRPr>
                    </a:p>
                  </a:txBody>
                  <a:tcPr marL="68580" marR="68580" marT="0" marB="0" anchor="ctr"/>
                </a:tc>
                <a:tc>
                  <a:txBody>
                    <a:bodyPr/>
                    <a:lstStyle/>
                    <a:p>
                      <a:pPr marR="200025" algn="r">
                        <a:spcAft>
                          <a:spcPts val="0"/>
                        </a:spcAft>
                      </a:pPr>
                      <a:r>
                        <a:rPr lang="en-US" altLang="ja-JP" sz="1600" kern="100" dirty="0" smtClean="0"/>
                        <a:t>23,516</a:t>
                      </a:r>
                      <a:endParaRPr lang="ja-JP" sz="1600" b="0" kern="100" dirty="0">
                        <a:latin typeface="Century"/>
                        <a:ea typeface="ＭＳ 明朝"/>
                        <a:cs typeface="Times New Roman"/>
                      </a:endParaRPr>
                    </a:p>
                  </a:txBody>
                  <a:tcPr marL="68580" marR="68580" marT="0" marB="0" anchor="ctr"/>
                </a:tc>
                <a:tc>
                  <a:txBody>
                    <a:bodyPr/>
                    <a:lstStyle/>
                    <a:p>
                      <a:pPr marL="0" marR="200025" algn="r" defTabSz="914400" rtl="0" eaLnBrk="1" latinLnBrk="0" hangingPunct="1">
                        <a:spcAft>
                          <a:spcPts val="0"/>
                        </a:spcAft>
                      </a:pPr>
                      <a:r>
                        <a:rPr kumimoji="1" lang="en-US" altLang="ja-JP" sz="1600" kern="100" dirty="0" smtClean="0">
                          <a:solidFill>
                            <a:schemeClr val="dk1"/>
                          </a:solidFill>
                          <a:latin typeface="+mn-lt"/>
                          <a:ea typeface="+mn-ea"/>
                          <a:cs typeface="+mn-cs"/>
                        </a:rPr>
                        <a:t>5,085</a:t>
                      </a:r>
                      <a:endParaRPr kumimoji="1" lang="ja-JP" sz="1600" kern="100" dirty="0">
                        <a:solidFill>
                          <a:schemeClr val="dk1"/>
                        </a:solidFill>
                        <a:latin typeface="+mn-lt"/>
                        <a:ea typeface="+mn-ea"/>
                        <a:cs typeface="+mn-cs"/>
                      </a:endParaRPr>
                    </a:p>
                  </a:txBody>
                  <a:tcPr marL="68580" marR="68580" marT="0" marB="0" anchor="ctr"/>
                </a:tc>
              </a:tr>
              <a:tr h="339410">
                <a:tc>
                  <a:txBody>
                    <a:bodyPr/>
                    <a:lstStyle/>
                    <a:p>
                      <a:pPr algn="just">
                        <a:spcAft>
                          <a:spcPts val="0"/>
                        </a:spcAft>
                      </a:pPr>
                      <a:r>
                        <a:rPr lang="ja-JP" sz="1600" kern="100" dirty="0"/>
                        <a:t>合計</a:t>
                      </a:r>
                      <a:endParaRPr lang="ja-JP" sz="16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tc>
                  <a:txBody>
                    <a:bodyPr/>
                    <a:lstStyle/>
                    <a:p>
                      <a:pPr marR="200025" algn="r">
                        <a:spcAft>
                          <a:spcPts val="0"/>
                        </a:spcAft>
                      </a:pPr>
                      <a:r>
                        <a:rPr lang="en-US" sz="1600" kern="100" dirty="0" smtClean="0"/>
                        <a:t>1,</a:t>
                      </a:r>
                      <a:r>
                        <a:rPr lang="en-US" altLang="ja-JP" sz="1600" kern="100" dirty="0" smtClean="0"/>
                        <a:t>809</a:t>
                      </a:r>
                      <a:endParaRPr lang="ja-JP" sz="1600" kern="100" dirty="0">
                        <a:latin typeface="Century"/>
                        <a:ea typeface="ＭＳ 明朝"/>
                        <a:cs typeface="Times New Roman"/>
                      </a:endParaRPr>
                    </a:p>
                  </a:txBody>
                  <a:tcPr marL="68580" marR="68580" marT="0" marB="0" anchor="ctr"/>
                </a:tc>
                <a:tc>
                  <a:txBody>
                    <a:bodyPr/>
                    <a:lstStyle/>
                    <a:p>
                      <a:pPr marR="200025" algn="r">
                        <a:spcAft>
                          <a:spcPts val="0"/>
                        </a:spcAft>
                      </a:pPr>
                      <a:r>
                        <a:rPr lang="en-US" altLang="ja-JP" sz="1600" kern="100" dirty="0" smtClean="0"/>
                        <a:t>759</a:t>
                      </a:r>
                      <a:endParaRPr lang="ja-JP" sz="1600" kern="100" dirty="0">
                        <a:latin typeface="Century"/>
                        <a:ea typeface="ＭＳ 明朝"/>
                        <a:cs typeface="Times New Roman"/>
                      </a:endParaRPr>
                    </a:p>
                  </a:txBody>
                  <a:tcPr marL="68580" marR="68580" marT="0" marB="0" anchor="ctr"/>
                </a:tc>
                <a:tc>
                  <a:txBody>
                    <a:bodyPr/>
                    <a:lstStyle/>
                    <a:p>
                      <a:pPr marR="200025" algn="r">
                        <a:spcAft>
                          <a:spcPts val="0"/>
                        </a:spcAft>
                      </a:pPr>
                      <a:r>
                        <a:rPr lang="en-US" altLang="ja-JP" sz="1600" kern="100" dirty="0" smtClean="0"/>
                        <a:t>28,656</a:t>
                      </a:r>
                      <a:endParaRPr lang="ja-JP" sz="1600" kern="100" dirty="0">
                        <a:latin typeface="Century"/>
                        <a:ea typeface="ＭＳ 明朝"/>
                        <a:cs typeface="Times New Roman"/>
                      </a:endParaRPr>
                    </a:p>
                  </a:txBody>
                  <a:tcPr marL="68580" marR="68580" marT="0" marB="0" anchor="ctr"/>
                </a:tc>
                <a:tc>
                  <a:txBody>
                    <a:bodyPr/>
                    <a:lstStyle/>
                    <a:p>
                      <a:pPr marR="200025" algn="r">
                        <a:spcAft>
                          <a:spcPts val="0"/>
                        </a:spcAft>
                      </a:pPr>
                      <a:r>
                        <a:rPr lang="en-US" altLang="ja-JP" sz="1600" kern="100" dirty="0" smtClean="0">
                          <a:latin typeface="Century"/>
                          <a:ea typeface="ＭＳ 明朝"/>
                          <a:cs typeface="Times New Roman"/>
                        </a:rPr>
                        <a:t>6,454</a:t>
                      </a:r>
                      <a:endParaRPr lang="ja-JP" sz="1600" kern="100" dirty="0">
                        <a:latin typeface="Century"/>
                        <a:ea typeface="ＭＳ 明朝"/>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3534013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70" t="19538" r="31231" b="54081"/>
          <a:stretch/>
        </p:blipFill>
        <p:spPr bwMode="auto">
          <a:xfrm>
            <a:off x="4221168" y="4798414"/>
            <a:ext cx="4590323" cy="1710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rrowheads="1"/>
          </p:cNvSpPr>
          <p:nvPr>
            <p:ph type="title"/>
          </p:nvPr>
        </p:nvSpPr>
        <p:spPr/>
        <p:txBody>
          <a:bodyPr/>
          <a:lstStyle/>
          <a:p>
            <a:pPr eaLnBrk="1" hangingPunct="1"/>
            <a:r>
              <a:rPr lang="en-US" altLang="ja-JP" dirty="0" smtClean="0"/>
              <a:t>e-</a:t>
            </a:r>
            <a:r>
              <a:rPr lang="ja-JP" altLang="en-US" dirty="0" smtClean="0"/>
              <a:t>ラーニング</a:t>
            </a:r>
          </a:p>
        </p:txBody>
      </p:sp>
      <p:sp>
        <p:nvSpPr>
          <p:cNvPr id="8" name="正方形/長方形 7"/>
          <p:cNvSpPr/>
          <p:nvPr/>
        </p:nvSpPr>
        <p:spPr>
          <a:xfrm>
            <a:off x="1929516" y="1241939"/>
            <a:ext cx="4583306" cy="338554"/>
          </a:xfrm>
          <a:prstGeom prst="rect">
            <a:avLst/>
          </a:prstGeom>
        </p:spPr>
        <p:txBody>
          <a:bodyPr wrap="none">
            <a:spAutoFit/>
          </a:bodyPr>
          <a:lstStyle/>
          <a:p>
            <a:r>
              <a:rPr lang="ja-JP" altLang="en-US" sz="1600" dirty="0" smtClean="0"/>
              <a:t>平成</a:t>
            </a:r>
            <a:r>
              <a:rPr lang="en-US" altLang="ja-JP" sz="1600" dirty="0" smtClean="0"/>
              <a:t>28</a:t>
            </a:r>
            <a:r>
              <a:rPr lang="ja-JP" altLang="en-US" sz="1600" dirty="0" smtClean="0"/>
              <a:t>年度　</a:t>
            </a:r>
            <a:r>
              <a:rPr lang="ja-JP" altLang="ja-JP" sz="1600" dirty="0" smtClean="0"/>
              <a:t>受講者数（都道府県別、全国テスト</a:t>
            </a:r>
            <a:r>
              <a:rPr lang="en-US" altLang="ja-JP" sz="1600" dirty="0" smtClean="0"/>
              <a:t>6</a:t>
            </a:r>
            <a:r>
              <a:rPr lang="ja-JP" altLang="ja-JP" sz="1600" dirty="0" smtClean="0"/>
              <a:t>）</a:t>
            </a:r>
            <a:endParaRPr lang="ja-JP" altLang="en-US" sz="1600" dirty="0"/>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414" t="14205" r="33173" b="62352"/>
          <a:stretch/>
        </p:blipFill>
        <p:spPr bwMode="auto">
          <a:xfrm>
            <a:off x="773569" y="4757035"/>
            <a:ext cx="3334478" cy="1871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967533" y="4429082"/>
            <a:ext cx="3878049" cy="369332"/>
          </a:xfrm>
          <a:prstGeom prst="rect">
            <a:avLst/>
          </a:prstGeom>
        </p:spPr>
        <p:txBody>
          <a:bodyPr wrap="none">
            <a:spAutoFit/>
          </a:bodyPr>
          <a:lstStyle/>
          <a:p>
            <a:r>
              <a:rPr lang="en-US" altLang="ja-JP" dirty="0"/>
              <a:t>https://www.learningware.jp/e-nintei/</a:t>
            </a:r>
            <a:endParaRPr lang="ja-JP" altLang="en-US" dirty="0"/>
          </a:p>
        </p:txBody>
      </p:sp>
      <p:pic>
        <p:nvPicPr>
          <p:cNvPr id="9" name="図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20" y="1350925"/>
            <a:ext cx="9037380" cy="2987749"/>
          </a:xfrm>
          <a:prstGeom prst="rect">
            <a:avLst/>
          </a:prstGeom>
          <a:noFill/>
          <a:ln>
            <a:noFill/>
          </a:ln>
        </p:spPr>
      </p:pic>
    </p:spTree>
    <p:extLst>
      <p:ext uri="{BB962C8B-B14F-4D97-AF65-F5344CB8AC3E}">
        <p14:creationId xmlns:p14="http://schemas.microsoft.com/office/powerpoint/2010/main" val="38362154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要介護認定適正化事業ＨＰ</a:t>
            </a:r>
          </a:p>
        </p:txBody>
      </p:sp>
      <p:sp>
        <p:nvSpPr>
          <p:cNvPr id="5" name="テキスト ボックス 4"/>
          <p:cNvSpPr txBox="1"/>
          <p:nvPr/>
        </p:nvSpPr>
        <p:spPr>
          <a:xfrm>
            <a:off x="682168" y="1349834"/>
            <a:ext cx="3439886" cy="584775"/>
          </a:xfrm>
          <a:prstGeom prst="rect">
            <a:avLst/>
          </a:prstGeom>
          <a:noFill/>
        </p:spPr>
        <p:txBody>
          <a:bodyPr wrap="square" rtlCol="0">
            <a:spAutoFit/>
          </a:bodyPr>
          <a:lstStyle/>
          <a:p>
            <a:r>
              <a:rPr kumimoji="1" lang="en-US" altLang="ja-JP" sz="3200" dirty="0" smtClean="0"/>
              <a:t>www.nintei.net</a:t>
            </a:r>
            <a:endParaRPr kumimoji="1" lang="ja-JP" altLang="en-US" sz="3200" dirty="0"/>
          </a:p>
        </p:txBody>
      </p:sp>
      <p:pic>
        <p:nvPicPr>
          <p:cNvPr id="1027" name="Picture 3"/>
          <p:cNvPicPr>
            <a:picLocks noChangeAspect="1" noChangeArrowheads="1"/>
          </p:cNvPicPr>
          <p:nvPr/>
        </p:nvPicPr>
        <p:blipFill>
          <a:blip r:embed="rId3" cstate="print"/>
          <a:srcRect b="9282"/>
          <a:stretch>
            <a:fillRect/>
          </a:stretch>
        </p:blipFill>
        <p:spPr bwMode="auto">
          <a:xfrm>
            <a:off x="5471885" y="1353231"/>
            <a:ext cx="3077029" cy="3667990"/>
          </a:xfrm>
          <a:prstGeom prst="rect">
            <a:avLst/>
          </a:prstGeom>
          <a:noFill/>
          <a:ln w="9525">
            <a:noFill/>
            <a:miter lim="800000"/>
            <a:headEnd/>
            <a:tailEnd/>
          </a:ln>
          <a:effectLst/>
        </p:spPr>
      </p:pic>
      <p:sp>
        <p:nvSpPr>
          <p:cNvPr id="34" name="テキスト ボックス 33"/>
          <p:cNvSpPr txBox="1"/>
          <p:nvPr/>
        </p:nvSpPr>
        <p:spPr>
          <a:xfrm>
            <a:off x="203202" y="5718626"/>
            <a:ext cx="4339771" cy="646331"/>
          </a:xfrm>
          <a:prstGeom prst="rect">
            <a:avLst/>
          </a:prstGeom>
          <a:noFill/>
          <a:ln>
            <a:solidFill>
              <a:schemeClr val="tx1"/>
            </a:solidFill>
            <a:prstDash val="dashDot"/>
          </a:ln>
        </p:spPr>
        <p:txBody>
          <a:bodyPr wrap="square" rtlCol="0">
            <a:spAutoFit/>
          </a:bodyPr>
          <a:lstStyle/>
          <a:p>
            <a:r>
              <a:rPr lang="ja-JP" altLang="en-US" dirty="0" smtClean="0"/>
              <a:t>認定調査向け能力向上研修会の動画教材をダウンロード可能。研修会等での活用を。</a:t>
            </a:r>
            <a:endParaRPr kumimoji="1" lang="ja-JP" altLang="en-US" dirty="0"/>
          </a:p>
        </p:txBody>
      </p:sp>
      <p:sp>
        <p:nvSpPr>
          <p:cNvPr id="35" name="テキスト ボックス 34"/>
          <p:cNvSpPr txBox="1"/>
          <p:nvPr/>
        </p:nvSpPr>
        <p:spPr>
          <a:xfrm>
            <a:off x="5210629" y="5203369"/>
            <a:ext cx="3621316" cy="369332"/>
          </a:xfrm>
          <a:prstGeom prst="rect">
            <a:avLst/>
          </a:prstGeom>
          <a:noFill/>
          <a:ln>
            <a:solidFill>
              <a:schemeClr val="tx1"/>
            </a:solidFill>
            <a:prstDash val="dashDot"/>
          </a:ln>
        </p:spPr>
        <p:txBody>
          <a:bodyPr wrap="square" rtlCol="0">
            <a:spAutoFit/>
          </a:bodyPr>
          <a:lstStyle/>
          <a:p>
            <a:pPr algn="ctr"/>
            <a:r>
              <a:rPr kumimoji="1" lang="ja-JP" altLang="en-US" dirty="0" smtClean="0"/>
              <a:t>研修用の事例等を多数掲載</a:t>
            </a:r>
            <a:endParaRPr kumimoji="1" lang="ja-JP" altLang="en-US" dirty="0"/>
          </a:p>
        </p:txBody>
      </p:sp>
      <p:pic>
        <p:nvPicPr>
          <p:cNvPr id="3" name="Picture 2"/>
          <p:cNvPicPr>
            <a:picLocks noChangeAspect="1" noChangeArrowheads="1"/>
          </p:cNvPicPr>
          <p:nvPr/>
        </p:nvPicPr>
        <p:blipFill>
          <a:blip r:embed="rId4" cstate="print"/>
          <a:srcRect/>
          <a:stretch>
            <a:fillRect/>
          </a:stretch>
        </p:blipFill>
        <p:spPr bwMode="auto">
          <a:xfrm>
            <a:off x="269875" y="1879146"/>
            <a:ext cx="4743450" cy="3657600"/>
          </a:xfrm>
          <a:prstGeom prst="rect">
            <a:avLst/>
          </a:prstGeom>
          <a:noFill/>
          <a:ln w="9525">
            <a:noFill/>
            <a:miter lim="800000"/>
            <a:headEnd/>
            <a:tailEnd/>
          </a:ln>
          <a:effectLst/>
        </p:spPr>
      </p:pic>
    </p:spTree>
    <p:extLst>
      <p:ext uri="{BB962C8B-B14F-4D97-AF65-F5344CB8AC3E}">
        <p14:creationId xmlns:p14="http://schemas.microsoft.com/office/powerpoint/2010/main" val="13596648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dirty="0" smtClean="0"/>
              <a:t>要介護認定適正化事業ＨＰ</a:t>
            </a:r>
          </a:p>
        </p:txBody>
      </p:sp>
      <p:sp>
        <p:nvSpPr>
          <p:cNvPr id="9" name="Text Box 221"/>
          <p:cNvSpPr txBox="1">
            <a:spLocks noChangeArrowheads="1"/>
          </p:cNvSpPr>
          <p:nvPr/>
        </p:nvSpPr>
        <p:spPr bwMode="auto">
          <a:xfrm>
            <a:off x="315912" y="1311381"/>
            <a:ext cx="8459953" cy="6019213"/>
          </a:xfrm>
          <a:prstGeom prst="rect">
            <a:avLst/>
          </a:prstGeom>
          <a:noFill/>
          <a:ln w="12700" algn="ctr">
            <a:noFill/>
            <a:miter lim="800000"/>
            <a:headEnd/>
            <a:tailEnd type="none" w="lg" len="lg"/>
          </a:ln>
        </p:spPr>
        <p:txBody>
          <a:bodyPr wrap="square" lIns="90000" tIns="46800" rIns="90000" bIns="46800">
            <a:spAutoFit/>
          </a:bodyPr>
          <a:lstStyle/>
          <a:p>
            <a:pPr marL="177800" indent="-177800">
              <a:lnSpc>
                <a:spcPct val="110000"/>
              </a:lnSpc>
            </a:pPr>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適正化事業コンテンツへのアクセス</a:t>
            </a:r>
            <a:r>
              <a:rPr lang="en-US" altLang="ja-JP" sz="1600" dirty="0" smtClean="0">
                <a:solidFill>
                  <a:srgbClr val="000000"/>
                </a:solidFill>
                <a:latin typeface="HGP創英角ｺﾞｼｯｸUB" pitchFamily="50" charset="-128"/>
                <a:ea typeface="HGP創英角ｺﾞｼｯｸUB" pitchFamily="50" charset="-128"/>
              </a:rPr>
              <a:t>】</a:t>
            </a:r>
          </a:p>
          <a:p>
            <a:pPr marL="177800" indent="-177800">
              <a:lnSpc>
                <a:spcPct val="110000"/>
              </a:lnSpc>
            </a:pPr>
            <a:r>
              <a:rPr lang="ja-JP" altLang="en-US" sz="1400" dirty="0" smtClean="0">
                <a:solidFill>
                  <a:srgbClr val="000000"/>
                </a:solidFill>
              </a:rPr>
              <a:t>■　業務分析データ、認定調査員向け</a:t>
            </a:r>
            <a:r>
              <a:rPr lang="en-US" altLang="ja-JP" sz="1400" dirty="0" smtClean="0">
                <a:solidFill>
                  <a:srgbClr val="000000"/>
                </a:solidFill>
              </a:rPr>
              <a:t>e</a:t>
            </a:r>
            <a:r>
              <a:rPr lang="ja-JP" altLang="en-US" sz="1400" dirty="0" smtClean="0">
                <a:solidFill>
                  <a:srgbClr val="000000"/>
                </a:solidFill>
              </a:rPr>
              <a:t>ラーニングシステム、能力向上研修会資料等へのアクセスが可能。</a:t>
            </a:r>
            <a:endParaRPr lang="en-US" altLang="ja-JP" sz="1400" dirty="0" smtClean="0">
              <a:solidFill>
                <a:srgbClr val="000000"/>
              </a:solidFill>
              <a:latin typeface="HGP創英角ｺﾞｼｯｸUB" pitchFamily="50" charset="-128"/>
              <a:ea typeface="HGP創英角ｺﾞｼｯｸUB" pitchFamily="50" charset="-128"/>
            </a:endParaRPr>
          </a:p>
          <a:p>
            <a:pPr marL="177800" indent="-177800">
              <a:lnSpc>
                <a:spcPct val="110000"/>
              </a:lnSpc>
            </a:pPr>
            <a:endParaRPr lang="en-US" altLang="ja-JP" sz="1600" dirty="0" smtClean="0">
              <a:solidFill>
                <a:srgbClr val="000000"/>
              </a:solidFill>
              <a:latin typeface="HGP創英角ｺﾞｼｯｸUB" pitchFamily="50" charset="-128"/>
              <a:ea typeface="HGP創英角ｺﾞｼｯｸUB" pitchFamily="50" charset="-128"/>
            </a:endParaRPr>
          </a:p>
          <a:p>
            <a:pPr marL="177800" indent="-177800">
              <a:lnSpc>
                <a:spcPct val="110000"/>
              </a:lnSpc>
            </a:pPr>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ＰＤＦ版テキスト</a:t>
            </a:r>
            <a:r>
              <a:rPr lang="en-US" altLang="ja-JP" sz="1600" dirty="0" smtClean="0">
                <a:solidFill>
                  <a:srgbClr val="000000"/>
                </a:solidFill>
                <a:latin typeface="HGP創英角ｺﾞｼｯｸUB" pitchFamily="50" charset="-128"/>
                <a:ea typeface="HGP創英角ｺﾞｼｯｸUB" pitchFamily="50" charset="-128"/>
              </a:rPr>
              <a:t>】</a:t>
            </a:r>
          </a:p>
          <a:p>
            <a:pPr marL="177800" indent="-177800">
              <a:lnSpc>
                <a:spcPct val="110000"/>
              </a:lnSpc>
            </a:pPr>
            <a:r>
              <a:rPr lang="ja-JP" altLang="en-US" sz="1400" dirty="0" smtClean="0">
                <a:solidFill>
                  <a:srgbClr val="000000"/>
                </a:solidFill>
              </a:rPr>
              <a:t>■　総合事業の開始に伴い、更新された「認定調査員テキスト</a:t>
            </a:r>
            <a:r>
              <a:rPr lang="en-US" altLang="ja-JP" sz="1400" dirty="0" smtClean="0">
                <a:solidFill>
                  <a:srgbClr val="000000"/>
                </a:solidFill>
              </a:rPr>
              <a:t>2009</a:t>
            </a:r>
            <a:r>
              <a:rPr lang="ja-JP" altLang="en-US" sz="1400" dirty="0" smtClean="0">
                <a:solidFill>
                  <a:srgbClr val="000000"/>
                </a:solidFill>
              </a:rPr>
              <a:t>」「介護認定審査会委員テキスト</a:t>
            </a:r>
            <a:r>
              <a:rPr lang="en-US" altLang="ja-JP" sz="1400" dirty="0" smtClean="0">
                <a:solidFill>
                  <a:srgbClr val="000000"/>
                </a:solidFill>
              </a:rPr>
              <a:t>2009</a:t>
            </a:r>
            <a:r>
              <a:rPr lang="ja-JP" altLang="en-US" sz="1400" dirty="0" smtClean="0">
                <a:solidFill>
                  <a:srgbClr val="000000"/>
                </a:solidFill>
              </a:rPr>
              <a:t>」を</a:t>
            </a:r>
            <a:r>
              <a:rPr lang="en-US" altLang="ja-JP" sz="1400" dirty="0" smtClean="0">
                <a:solidFill>
                  <a:srgbClr val="000000"/>
                </a:solidFill>
              </a:rPr>
              <a:t>PDF</a:t>
            </a:r>
            <a:r>
              <a:rPr lang="ja-JP" altLang="en-US" sz="1400" dirty="0" smtClean="0">
                <a:solidFill>
                  <a:srgbClr val="000000"/>
                </a:solidFill>
              </a:rPr>
              <a:t>形式で掲載。</a:t>
            </a:r>
            <a:endParaRPr lang="en-US" altLang="ja-JP" sz="1400" dirty="0" smtClean="0">
              <a:solidFill>
                <a:srgbClr val="000000"/>
              </a:solidFill>
            </a:endParaRPr>
          </a:p>
          <a:p>
            <a:pPr marL="177800" indent="-177800">
              <a:lnSpc>
                <a:spcPct val="110000"/>
              </a:lnSpc>
            </a:pPr>
            <a:endParaRPr lang="en-US" altLang="ja-JP" sz="1600" dirty="0" smtClean="0">
              <a:solidFill>
                <a:srgbClr val="000000"/>
              </a:solidFill>
              <a:latin typeface="HGP創英角ｺﾞｼｯｸUB" pitchFamily="50" charset="-128"/>
              <a:ea typeface="HGP創英角ｺﾞｼｯｸUB" pitchFamily="50" charset="-128"/>
            </a:endParaRPr>
          </a:p>
          <a:p>
            <a:pPr marL="177800" indent="-177800">
              <a:lnSpc>
                <a:spcPct val="110000"/>
              </a:lnSpc>
            </a:pPr>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研修用の事例の掲載</a:t>
            </a:r>
            <a:r>
              <a:rPr lang="en-US" altLang="ja-JP" sz="1600" dirty="0" smtClean="0">
                <a:solidFill>
                  <a:srgbClr val="000000"/>
                </a:solidFill>
                <a:latin typeface="HGP創英角ｺﾞｼｯｸUB" pitchFamily="50" charset="-128"/>
                <a:ea typeface="HGP創英角ｺﾞｼｯｸUB" pitchFamily="50" charset="-128"/>
              </a:rPr>
              <a:t>】</a:t>
            </a:r>
          </a:p>
          <a:p>
            <a:pPr marL="177800" indent="-177800">
              <a:lnSpc>
                <a:spcPct val="110000"/>
              </a:lnSpc>
            </a:pPr>
            <a:r>
              <a:rPr lang="ja-JP" altLang="en-US" sz="1400" dirty="0" smtClean="0">
                <a:solidFill>
                  <a:srgbClr val="000000"/>
                </a:solidFill>
              </a:rPr>
              <a:t>■　介護認定審査会委員研修、特記事項研修等に活用できる「事例」を掲載。また、介護認定審査会委員向け</a:t>
            </a:r>
            <a:r>
              <a:rPr lang="en-US" altLang="ja-JP" sz="1400" dirty="0" smtClean="0">
                <a:solidFill>
                  <a:srgbClr val="000000"/>
                </a:solidFill>
              </a:rPr>
              <a:t>DVD</a:t>
            </a:r>
            <a:r>
              <a:rPr lang="ja-JP" altLang="en-US" sz="1400" dirty="0" err="1" smtClean="0">
                <a:solidFill>
                  <a:srgbClr val="000000"/>
                </a:solidFill>
              </a:rPr>
              <a:t>に収</a:t>
            </a:r>
            <a:r>
              <a:rPr lang="ja-JP" altLang="en-US" sz="1400" dirty="0" smtClean="0">
                <a:solidFill>
                  <a:srgbClr val="000000"/>
                </a:solidFill>
              </a:rPr>
              <a:t>載されている事例も掲載。</a:t>
            </a:r>
            <a:endParaRPr lang="en-US" altLang="ja-JP" sz="1400" dirty="0" smtClean="0">
              <a:solidFill>
                <a:srgbClr val="000000"/>
              </a:solidFill>
            </a:endParaRPr>
          </a:p>
          <a:p>
            <a:pPr marL="177800" indent="-177800">
              <a:lnSpc>
                <a:spcPct val="110000"/>
              </a:lnSpc>
            </a:pPr>
            <a:endParaRPr lang="en-US" altLang="ja-JP" sz="1600" dirty="0" smtClean="0">
              <a:solidFill>
                <a:srgbClr val="000000"/>
              </a:solidFill>
              <a:latin typeface="HGP創英角ｺﾞｼｯｸUB" pitchFamily="50" charset="-128"/>
              <a:ea typeface="HGP創英角ｺﾞｼｯｸUB" pitchFamily="50" charset="-128"/>
            </a:endParaRPr>
          </a:p>
          <a:p>
            <a:pPr marL="177800" indent="-177800">
              <a:lnSpc>
                <a:spcPct val="110000"/>
              </a:lnSpc>
            </a:pPr>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動画教材</a:t>
            </a:r>
            <a:r>
              <a:rPr lang="en-US" altLang="ja-JP" sz="1600" dirty="0" smtClean="0">
                <a:solidFill>
                  <a:srgbClr val="000000"/>
                </a:solidFill>
                <a:latin typeface="HGP創英角ｺﾞｼｯｸUB" pitchFamily="50" charset="-128"/>
                <a:ea typeface="HGP創英角ｺﾞｼｯｸUB" pitchFamily="50" charset="-128"/>
              </a:rPr>
              <a:t>】</a:t>
            </a:r>
          </a:p>
          <a:p>
            <a:pPr marL="177800" indent="-177800">
              <a:lnSpc>
                <a:spcPct val="110000"/>
              </a:lnSpc>
            </a:pPr>
            <a:r>
              <a:rPr lang="ja-JP" altLang="en-US" sz="1400" dirty="0" smtClean="0">
                <a:solidFill>
                  <a:srgbClr val="000000"/>
                </a:solidFill>
              </a:rPr>
              <a:t>■　認定調査員能力向上研修会の１コマを収録した動画教材、</a:t>
            </a:r>
            <a:r>
              <a:rPr lang="en-US" altLang="ja-JP" sz="1400" dirty="0" smtClean="0">
                <a:solidFill>
                  <a:srgbClr val="000000"/>
                </a:solidFill>
              </a:rPr>
              <a:t>e</a:t>
            </a:r>
            <a:r>
              <a:rPr lang="ja-JP" altLang="en-US" sz="1400" dirty="0" smtClean="0">
                <a:solidFill>
                  <a:srgbClr val="000000"/>
                </a:solidFill>
              </a:rPr>
              <a:t>ラーニングシステムに収録されている動画教材</a:t>
            </a:r>
            <a:r>
              <a:rPr lang="en-US" altLang="ja-JP" sz="1400" dirty="0" smtClean="0">
                <a:solidFill>
                  <a:srgbClr val="000000"/>
                </a:solidFill>
              </a:rPr>
              <a:t>5</a:t>
            </a:r>
            <a:r>
              <a:rPr lang="ja-JP" altLang="en-US" sz="1400" dirty="0" smtClean="0">
                <a:solidFill>
                  <a:srgbClr val="000000"/>
                </a:solidFill>
              </a:rPr>
              <a:t>本（研修パッケージ内）を掲載（ダウンロード可能）</a:t>
            </a:r>
            <a:endParaRPr lang="en-US" altLang="ja-JP" sz="1400" dirty="0" smtClean="0">
              <a:solidFill>
                <a:srgbClr val="000000"/>
              </a:solidFill>
            </a:endParaRPr>
          </a:p>
          <a:p>
            <a:pPr marL="177800" indent="-177800">
              <a:lnSpc>
                <a:spcPct val="110000"/>
              </a:lnSpc>
            </a:pPr>
            <a:endParaRPr lang="en-US" altLang="ja-JP" sz="1600" dirty="0" smtClean="0">
              <a:solidFill>
                <a:srgbClr val="000000"/>
              </a:solidFill>
              <a:latin typeface="HGP創英角ｺﾞｼｯｸUB" pitchFamily="50" charset="-128"/>
              <a:ea typeface="HGP創英角ｺﾞｼｯｸUB" pitchFamily="50" charset="-128"/>
            </a:endParaRPr>
          </a:p>
          <a:p>
            <a:pPr marL="177800" indent="-177800">
              <a:lnSpc>
                <a:spcPct val="110000"/>
              </a:lnSpc>
            </a:pPr>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過去の各種研修会資料</a:t>
            </a:r>
            <a:r>
              <a:rPr lang="en-US" altLang="ja-JP" sz="1600" dirty="0" smtClean="0">
                <a:solidFill>
                  <a:srgbClr val="000000"/>
                </a:solidFill>
                <a:latin typeface="HGP創英角ｺﾞｼｯｸUB" pitchFamily="50" charset="-128"/>
                <a:ea typeface="HGP創英角ｺﾞｼｯｸUB" pitchFamily="50" charset="-128"/>
              </a:rPr>
              <a:t>】</a:t>
            </a:r>
          </a:p>
          <a:p>
            <a:pPr marL="177800" indent="-177800">
              <a:lnSpc>
                <a:spcPct val="110000"/>
              </a:lnSpc>
            </a:pPr>
            <a:r>
              <a:rPr lang="ja-JP" altLang="en-US" sz="1400" dirty="0" smtClean="0">
                <a:solidFill>
                  <a:srgbClr val="000000"/>
                </a:solidFill>
              </a:rPr>
              <a:t>■　都道府県担当者会議、全国指導者研修会の資料を掲載。</a:t>
            </a:r>
            <a:endParaRPr lang="en-US" altLang="ja-JP" sz="1400" dirty="0" smtClean="0">
              <a:solidFill>
                <a:srgbClr val="000000"/>
              </a:solidFill>
            </a:endParaRPr>
          </a:p>
          <a:p>
            <a:pPr marL="177800" indent="-177800">
              <a:lnSpc>
                <a:spcPct val="110000"/>
              </a:lnSpc>
            </a:pPr>
            <a:endParaRPr lang="en-US" altLang="ja-JP" sz="1600" dirty="0" smtClean="0">
              <a:solidFill>
                <a:srgbClr val="000000"/>
              </a:solidFill>
              <a:latin typeface="HGP創英角ｺﾞｼｯｸUB" pitchFamily="50" charset="-128"/>
              <a:ea typeface="HGP創英角ｺﾞｼｯｸUB" pitchFamily="50" charset="-128"/>
            </a:endParaRPr>
          </a:p>
          <a:p>
            <a:pPr marL="177800" indent="-177800">
              <a:lnSpc>
                <a:spcPct val="110000"/>
              </a:lnSpc>
            </a:pPr>
            <a:r>
              <a:rPr lang="en-US" altLang="ja-JP" sz="1600" dirty="0" smtClean="0">
                <a:solidFill>
                  <a:srgbClr val="000000"/>
                </a:solidFill>
                <a:latin typeface="HGP創英角ｺﾞｼｯｸUB" pitchFamily="50" charset="-128"/>
                <a:ea typeface="HGP創英角ｺﾞｼｯｸUB" pitchFamily="50" charset="-128"/>
              </a:rPr>
              <a:t>【</a:t>
            </a:r>
            <a:r>
              <a:rPr lang="ja-JP" altLang="en-US" sz="1600" dirty="0" smtClean="0">
                <a:solidFill>
                  <a:srgbClr val="000000"/>
                </a:solidFill>
                <a:latin typeface="HGP創英角ｺﾞｼｯｸUB" pitchFamily="50" charset="-128"/>
                <a:ea typeface="HGP創英角ｺﾞｼｯｸUB" pitchFamily="50" charset="-128"/>
              </a:rPr>
              <a:t>各種通知集</a:t>
            </a:r>
            <a:r>
              <a:rPr lang="en-US" altLang="ja-JP" sz="1600" dirty="0" smtClean="0">
                <a:solidFill>
                  <a:srgbClr val="000000"/>
                </a:solidFill>
                <a:latin typeface="HGP創英角ｺﾞｼｯｸUB" pitchFamily="50" charset="-128"/>
                <a:ea typeface="HGP創英角ｺﾞｼｯｸUB" pitchFamily="50" charset="-128"/>
              </a:rPr>
              <a:t>】</a:t>
            </a:r>
          </a:p>
          <a:p>
            <a:pPr marL="177800" indent="-177800">
              <a:lnSpc>
                <a:spcPct val="110000"/>
              </a:lnSpc>
            </a:pPr>
            <a:r>
              <a:rPr lang="ja-JP" altLang="en-US" sz="1400" dirty="0" smtClean="0">
                <a:solidFill>
                  <a:srgbClr val="000000"/>
                </a:solidFill>
              </a:rPr>
              <a:t>■　要介護認定に関する各種通知、過去のＱ＆Ａ等を掲載。</a:t>
            </a:r>
            <a:endParaRPr lang="en-US" altLang="ja-JP" sz="1400" dirty="0" smtClean="0">
              <a:solidFill>
                <a:srgbClr val="000000"/>
              </a:solidFill>
            </a:endParaRPr>
          </a:p>
          <a:p>
            <a:pPr marL="177800" indent="-177800">
              <a:lnSpc>
                <a:spcPct val="110000"/>
              </a:lnSpc>
            </a:pPr>
            <a:endParaRPr lang="en-US" altLang="ja-JP" sz="1600" dirty="0" smtClean="0">
              <a:solidFill>
                <a:srgbClr val="000000"/>
              </a:solidFill>
            </a:endParaRPr>
          </a:p>
          <a:p>
            <a:pPr marL="177800" indent="-177800">
              <a:lnSpc>
                <a:spcPct val="110000"/>
              </a:lnSpc>
            </a:pPr>
            <a:endParaRPr lang="ja-JP" altLang="en-US" sz="1600" dirty="0" smtClean="0">
              <a:solidFill>
                <a:srgbClr val="000000"/>
              </a:solidFill>
            </a:endParaRPr>
          </a:p>
          <a:p>
            <a:pPr marL="177800" indent="-177800">
              <a:lnSpc>
                <a:spcPct val="110000"/>
              </a:lnSpc>
            </a:pPr>
            <a:endParaRPr lang="ja-JP" altLang="ja-JP" sz="1600" dirty="0" smtClean="0"/>
          </a:p>
        </p:txBody>
      </p:sp>
    </p:spTree>
    <p:extLst>
      <p:ext uri="{BB962C8B-B14F-4D97-AF65-F5344CB8AC3E}">
        <p14:creationId xmlns:p14="http://schemas.microsoft.com/office/powerpoint/2010/main" val="3221209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4589499" y="1240245"/>
            <a:ext cx="3857201" cy="2469600"/>
          </a:xfrm>
          <a:prstGeom prst="rect">
            <a:avLst/>
          </a:prstGeom>
          <a:noFill/>
          <a:ln w="9525">
            <a:noFill/>
            <a:miter lim="800000"/>
            <a:headEnd/>
            <a:tailEnd/>
          </a:ln>
          <a:effectLst/>
        </p:spPr>
      </p:pic>
      <p:sp>
        <p:nvSpPr>
          <p:cNvPr id="41985" name="Rectangle 2"/>
          <p:cNvSpPr>
            <a:spLocks noGrp="1" noChangeArrowheads="1"/>
          </p:cNvSpPr>
          <p:nvPr>
            <p:ph type="title"/>
          </p:nvPr>
        </p:nvSpPr>
        <p:spPr/>
        <p:txBody>
          <a:bodyPr/>
          <a:lstStyle/>
          <a:p>
            <a:pPr eaLnBrk="1" hangingPunct="1"/>
            <a:r>
              <a:rPr lang="en-US" altLang="ja-JP" sz="2800" dirty="0" smtClean="0"/>
              <a:t/>
            </a:r>
            <a:br>
              <a:rPr lang="en-US" altLang="ja-JP" sz="2800" dirty="0" smtClean="0"/>
            </a:br>
            <a:r>
              <a:rPr lang="ja-JP" altLang="en-US" sz="2800" dirty="0" smtClean="0"/>
              <a:t>重度変更率の地域間格差（平成</a:t>
            </a:r>
            <a:r>
              <a:rPr lang="en-US" altLang="ja-JP" sz="2800" dirty="0" smtClean="0"/>
              <a:t>24</a:t>
            </a:r>
            <a:r>
              <a:rPr lang="ja-JP" altLang="en-US" sz="2800" dirty="0" smtClean="0"/>
              <a:t>～</a:t>
            </a:r>
            <a:r>
              <a:rPr lang="en-US" altLang="ja-JP" sz="2800" dirty="0" smtClean="0"/>
              <a:t>27</a:t>
            </a:r>
            <a:r>
              <a:rPr lang="ja-JP" altLang="en-US" sz="2800" dirty="0" smtClean="0"/>
              <a:t>年度）</a:t>
            </a:r>
          </a:p>
        </p:txBody>
      </p:sp>
      <p:sp>
        <p:nvSpPr>
          <p:cNvPr id="1554" name="テキスト ボックス 1553"/>
          <p:cNvSpPr txBox="1"/>
          <p:nvPr/>
        </p:nvSpPr>
        <p:spPr>
          <a:xfrm>
            <a:off x="485563" y="6193240"/>
            <a:ext cx="8034981" cy="523220"/>
          </a:xfrm>
          <a:prstGeom prst="rect">
            <a:avLst/>
          </a:prstGeom>
          <a:solidFill>
            <a:schemeClr val="bg1"/>
          </a:solidFill>
        </p:spPr>
        <p:txBody>
          <a:bodyPr wrap="square" rtlCol="0">
            <a:spAutoFit/>
          </a:bodyPr>
          <a:lstStyle/>
          <a:p>
            <a:r>
              <a:rPr lang="ja-JP" altLang="ja-JP" sz="1400" dirty="0" smtClean="0"/>
              <a:t>※</a:t>
            </a:r>
            <a:r>
              <a:rPr lang="ja-JP" altLang="en-US" sz="1400" dirty="0" smtClean="0"/>
              <a:t>各年</a:t>
            </a:r>
            <a:r>
              <a:rPr lang="en-US" altLang="ja-JP" sz="1400" dirty="0" smtClean="0"/>
              <a:t>10</a:t>
            </a:r>
            <a:r>
              <a:rPr lang="ja-JP" altLang="ja-JP" sz="1400" dirty="0"/>
              <a:t>・</a:t>
            </a:r>
            <a:r>
              <a:rPr lang="en-US" altLang="ja-JP" sz="1400" dirty="0"/>
              <a:t>11</a:t>
            </a:r>
            <a:r>
              <a:rPr lang="ja-JP" altLang="ja-JP" sz="1400" dirty="0"/>
              <a:t>月判定：</a:t>
            </a:r>
            <a:r>
              <a:rPr lang="en-US" altLang="ja-JP" sz="1400" dirty="0"/>
              <a:t>10</a:t>
            </a:r>
            <a:r>
              <a:rPr lang="ja-JP" altLang="ja-JP" sz="1400" dirty="0"/>
              <a:t>月</a:t>
            </a:r>
            <a:r>
              <a:rPr lang="en-US" altLang="ja-JP" sz="1400" dirty="0"/>
              <a:t>1</a:t>
            </a:r>
            <a:r>
              <a:rPr lang="ja-JP" altLang="ja-JP" sz="1400" dirty="0"/>
              <a:t>日以降申請～</a:t>
            </a:r>
            <a:r>
              <a:rPr lang="en-US" altLang="ja-JP" sz="1400" dirty="0"/>
              <a:t>11</a:t>
            </a:r>
            <a:r>
              <a:rPr lang="ja-JP" altLang="ja-JP" sz="1400" dirty="0"/>
              <a:t>月末日までに判定されたケース</a:t>
            </a:r>
          </a:p>
          <a:p>
            <a:r>
              <a:rPr lang="en-US" altLang="ja-JP" sz="1400" dirty="0" smtClean="0"/>
              <a:t>※</a:t>
            </a:r>
            <a:r>
              <a:rPr lang="ja-JP" altLang="en-US" sz="1400" dirty="0" smtClean="0"/>
              <a:t>対象</a:t>
            </a:r>
            <a:r>
              <a:rPr lang="ja-JP" altLang="en-US" sz="1400" dirty="0"/>
              <a:t>自治体は、各年において認定支援ネットワークに</a:t>
            </a:r>
            <a:r>
              <a:rPr lang="en-US" altLang="ja-JP" sz="1400" dirty="0"/>
              <a:t>100</a:t>
            </a:r>
            <a:r>
              <a:rPr lang="ja-JP" altLang="en-US" sz="1400" dirty="0"/>
              <a:t>件以上ケースを報告した自治体</a:t>
            </a:r>
            <a:endParaRPr kumimoji="1" lang="ja-JP" altLang="en-US" sz="1400" dirty="0"/>
          </a:p>
        </p:txBody>
      </p:sp>
      <p:grpSp>
        <p:nvGrpSpPr>
          <p:cNvPr id="2" name="グループ化 20"/>
          <p:cNvGrpSpPr/>
          <p:nvPr/>
        </p:nvGrpSpPr>
        <p:grpSpPr>
          <a:xfrm>
            <a:off x="584895" y="1247169"/>
            <a:ext cx="6359250" cy="4996152"/>
            <a:chOff x="795908" y="514575"/>
            <a:chExt cx="5467209" cy="4295319"/>
          </a:xfrm>
        </p:grpSpPr>
        <p:pic>
          <p:nvPicPr>
            <p:cNvPr id="22" name="Picture 7"/>
            <p:cNvPicPr>
              <a:picLocks noChangeAspect="1" noChangeArrowheads="1"/>
            </p:cNvPicPr>
            <p:nvPr/>
          </p:nvPicPr>
          <p:blipFill>
            <a:blip r:embed="rId4" cstate="print"/>
            <a:srcRect/>
            <a:stretch>
              <a:fillRect/>
            </a:stretch>
          </p:blipFill>
          <p:spPr bwMode="auto">
            <a:xfrm>
              <a:off x="808608" y="514575"/>
              <a:ext cx="3317419" cy="2124000"/>
            </a:xfrm>
            <a:prstGeom prst="rect">
              <a:avLst/>
            </a:prstGeom>
            <a:noFill/>
            <a:ln w="9525">
              <a:noFill/>
              <a:miter lim="800000"/>
              <a:headEnd/>
              <a:tailEnd/>
            </a:ln>
            <a:effectLst/>
          </p:spPr>
        </p:pic>
        <p:pic>
          <p:nvPicPr>
            <p:cNvPr id="23" name="Picture 8"/>
            <p:cNvPicPr>
              <a:picLocks noChangeAspect="1" noChangeArrowheads="1"/>
            </p:cNvPicPr>
            <p:nvPr/>
          </p:nvPicPr>
          <p:blipFill>
            <a:blip r:embed="rId5" cstate="print"/>
            <a:srcRect/>
            <a:stretch>
              <a:fillRect/>
            </a:stretch>
          </p:blipFill>
          <p:spPr bwMode="auto">
            <a:xfrm>
              <a:off x="795908" y="2685894"/>
              <a:ext cx="3322975" cy="2124000"/>
            </a:xfrm>
            <a:prstGeom prst="rect">
              <a:avLst/>
            </a:prstGeom>
            <a:noFill/>
            <a:ln w="9525">
              <a:noFill/>
              <a:miter lim="800000"/>
              <a:headEnd/>
              <a:tailEnd/>
            </a:ln>
            <a:effectLst/>
          </p:spPr>
        </p:pic>
        <p:sp>
          <p:nvSpPr>
            <p:cNvPr id="24" name="テキスト ボックス 23"/>
            <p:cNvSpPr txBox="1"/>
            <p:nvPr/>
          </p:nvSpPr>
          <p:spPr>
            <a:xfrm>
              <a:off x="1105396" y="577963"/>
              <a:ext cx="1601721" cy="276999"/>
            </a:xfrm>
            <a:prstGeom prst="rect">
              <a:avLst/>
            </a:prstGeom>
            <a:solidFill>
              <a:schemeClr val="bg1"/>
            </a:solidFill>
          </p:spPr>
          <p:txBody>
            <a:bodyPr wrap="none" rtlCol="0">
              <a:spAutoFit/>
            </a:bodyPr>
            <a:lstStyle/>
            <a:p>
              <a:r>
                <a:rPr lang="ja-JP" altLang="en-US" sz="1200" dirty="0" smtClean="0">
                  <a:latin typeface="+mn-ea"/>
                </a:rPr>
                <a:t>平成</a:t>
              </a:r>
              <a:r>
                <a:rPr lang="en-US" altLang="ja-JP" sz="1200" dirty="0" smtClean="0">
                  <a:latin typeface="+mn-ea"/>
                </a:rPr>
                <a:t>24</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sp>
          <p:nvSpPr>
            <p:cNvPr id="25" name="テキスト ボックス 24"/>
            <p:cNvSpPr txBox="1"/>
            <p:nvPr/>
          </p:nvSpPr>
          <p:spPr>
            <a:xfrm>
              <a:off x="1092696" y="2757554"/>
              <a:ext cx="1601721" cy="276999"/>
            </a:xfrm>
            <a:prstGeom prst="rect">
              <a:avLst/>
            </a:prstGeom>
            <a:solidFill>
              <a:schemeClr val="bg1"/>
            </a:solidFill>
          </p:spPr>
          <p:txBody>
            <a:bodyPr wrap="none" rtlCol="0">
              <a:spAutoFit/>
            </a:bodyPr>
            <a:lstStyle/>
            <a:p>
              <a:r>
                <a:rPr lang="ja-JP" altLang="en-US" sz="1200" dirty="0" smtClean="0">
                  <a:latin typeface="+mn-ea"/>
                </a:rPr>
                <a:t>平成</a:t>
              </a:r>
              <a:r>
                <a:rPr lang="en-US" altLang="ja-JP" sz="1200" dirty="0" smtClean="0">
                  <a:latin typeface="+mn-ea"/>
                </a:rPr>
                <a:t>25</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cxnSp>
          <p:nvCxnSpPr>
            <p:cNvPr id="26" name="直線コネクタ 25"/>
            <p:cNvCxnSpPr/>
            <p:nvPr/>
          </p:nvCxnSpPr>
          <p:spPr>
            <a:xfrm flipV="1">
              <a:off x="1641202" y="1158219"/>
              <a:ext cx="0" cy="1289794"/>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1681460" y="1014203"/>
              <a:ext cx="78739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11.2%</a:t>
              </a:r>
              <a:endParaRPr kumimoji="1" lang="ja-JP" altLang="en-US" sz="1000" dirty="0">
                <a:latin typeface="+mn-ea"/>
              </a:endParaRPr>
            </a:p>
          </p:txBody>
        </p:sp>
        <p:cxnSp>
          <p:nvCxnSpPr>
            <p:cNvPr id="28" name="直線コネクタ 27"/>
            <p:cNvCxnSpPr/>
            <p:nvPr/>
          </p:nvCxnSpPr>
          <p:spPr>
            <a:xfrm flipV="1">
              <a:off x="1628502" y="3337810"/>
              <a:ext cx="0" cy="1289794"/>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1668760" y="3193794"/>
              <a:ext cx="78739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10.1%</a:t>
              </a:r>
              <a:endParaRPr kumimoji="1" lang="ja-JP" altLang="en-US" sz="1000" dirty="0">
                <a:latin typeface="+mn-ea"/>
              </a:endParaRPr>
            </a:p>
          </p:txBody>
        </p:sp>
        <p:sp>
          <p:nvSpPr>
            <p:cNvPr id="31" name="テキスト ボックス 30"/>
            <p:cNvSpPr txBox="1"/>
            <p:nvPr/>
          </p:nvSpPr>
          <p:spPr>
            <a:xfrm>
              <a:off x="4661396" y="636654"/>
              <a:ext cx="1601721" cy="276999"/>
            </a:xfrm>
            <a:prstGeom prst="rect">
              <a:avLst/>
            </a:prstGeom>
            <a:solidFill>
              <a:schemeClr val="bg1"/>
            </a:solidFill>
          </p:spPr>
          <p:txBody>
            <a:bodyPr wrap="none" rtlCol="0">
              <a:spAutoFit/>
            </a:bodyPr>
            <a:lstStyle/>
            <a:p>
              <a:r>
                <a:rPr lang="ja-JP" altLang="en-US" sz="1200" dirty="0" smtClean="0">
                  <a:latin typeface="+mn-ea"/>
                </a:rPr>
                <a:t>平成</a:t>
              </a:r>
              <a:r>
                <a:rPr lang="en-US" altLang="ja-JP" sz="1200" dirty="0" smtClean="0">
                  <a:latin typeface="+mn-ea"/>
                </a:rPr>
                <a:t>26</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sp>
          <p:nvSpPr>
            <p:cNvPr id="32" name="テキスト ボックス 31"/>
            <p:cNvSpPr txBox="1"/>
            <p:nvPr/>
          </p:nvSpPr>
          <p:spPr>
            <a:xfrm>
              <a:off x="5148560" y="1009394"/>
              <a:ext cx="72327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9.6%</a:t>
              </a:r>
              <a:endParaRPr kumimoji="1" lang="ja-JP" altLang="en-US" sz="1000" dirty="0">
                <a:latin typeface="+mn-ea"/>
              </a:endParaRPr>
            </a:p>
          </p:txBody>
        </p:sp>
        <p:cxnSp>
          <p:nvCxnSpPr>
            <p:cNvPr id="33" name="直線コネクタ 32"/>
            <p:cNvCxnSpPr/>
            <p:nvPr/>
          </p:nvCxnSpPr>
          <p:spPr>
            <a:xfrm flipV="1">
              <a:off x="5013687" y="1153409"/>
              <a:ext cx="0" cy="1289794"/>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pic>
        <p:nvPicPr>
          <p:cNvPr id="1028" name="Picture 4"/>
          <p:cNvPicPr>
            <a:picLocks noChangeAspect="1" noChangeArrowheads="1"/>
          </p:cNvPicPr>
          <p:nvPr/>
        </p:nvPicPr>
        <p:blipFill>
          <a:blip r:embed="rId6" cstate="print"/>
          <a:srcRect/>
          <a:stretch>
            <a:fillRect/>
          </a:stretch>
        </p:blipFill>
        <p:spPr bwMode="auto">
          <a:xfrm>
            <a:off x="4584892" y="3773961"/>
            <a:ext cx="3863662" cy="2469600"/>
          </a:xfrm>
          <a:prstGeom prst="rect">
            <a:avLst/>
          </a:prstGeom>
          <a:noFill/>
          <a:ln w="9525">
            <a:noFill/>
            <a:miter lim="800000"/>
            <a:headEnd/>
            <a:tailEnd/>
          </a:ln>
          <a:effectLst/>
        </p:spPr>
      </p:pic>
      <p:sp>
        <p:nvSpPr>
          <p:cNvPr id="20" name="テキスト ボックス 19"/>
          <p:cNvSpPr txBox="1"/>
          <p:nvPr/>
        </p:nvSpPr>
        <p:spPr>
          <a:xfrm>
            <a:off x="5076831" y="3933891"/>
            <a:ext cx="1601721" cy="276999"/>
          </a:xfrm>
          <a:prstGeom prst="rect">
            <a:avLst/>
          </a:prstGeom>
          <a:solidFill>
            <a:schemeClr val="bg1"/>
          </a:solidFill>
        </p:spPr>
        <p:txBody>
          <a:bodyPr wrap="none" rtlCol="0">
            <a:spAutoFit/>
          </a:bodyPr>
          <a:lstStyle/>
          <a:p>
            <a:r>
              <a:rPr lang="ja-JP" altLang="en-US" sz="1200" dirty="0" smtClean="0">
                <a:latin typeface="+mn-ea"/>
              </a:rPr>
              <a:t>平成</a:t>
            </a:r>
            <a:r>
              <a:rPr lang="en-US" altLang="ja-JP" sz="1200" dirty="0" smtClean="0">
                <a:latin typeface="+mn-ea"/>
              </a:rPr>
              <a:t>27</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sp>
        <p:nvSpPr>
          <p:cNvPr id="34" name="テキスト ボックス 33"/>
          <p:cNvSpPr txBox="1"/>
          <p:nvPr/>
        </p:nvSpPr>
        <p:spPr>
          <a:xfrm>
            <a:off x="5643482" y="4367448"/>
            <a:ext cx="72327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9.2%</a:t>
            </a:r>
            <a:endParaRPr kumimoji="1" lang="ja-JP" altLang="en-US" sz="1000" dirty="0">
              <a:latin typeface="+mn-ea"/>
            </a:endParaRPr>
          </a:p>
        </p:txBody>
      </p:sp>
      <p:cxnSp>
        <p:nvCxnSpPr>
          <p:cNvPr id="35" name="直線コネクタ 34"/>
          <p:cNvCxnSpPr/>
          <p:nvPr/>
        </p:nvCxnSpPr>
        <p:spPr>
          <a:xfrm flipV="1">
            <a:off x="5486603" y="4222541"/>
            <a:ext cx="0" cy="180000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tLang="ja-JP" sz="2800" dirty="0" smtClean="0"/>
              <a:t/>
            </a:r>
            <a:br>
              <a:rPr lang="en-US" altLang="ja-JP" sz="2800" dirty="0" smtClean="0"/>
            </a:br>
            <a:r>
              <a:rPr lang="ja-JP" altLang="en-US" sz="2800" dirty="0" smtClean="0"/>
              <a:t>重度変更率の地域間格差（平成</a:t>
            </a:r>
            <a:r>
              <a:rPr lang="en-US" altLang="ja-JP" sz="2800" dirty="0" smtClean="0"/>
              <a:t>28</a:t>
            </a:r>
            <a:r>
              <a:rPr lang="ja-JP" altLang="en-US" sz="2800" dirty="0" smtClean="0"/>
              <a:t>年度）</a:t>
            </a:r>
          </a:p>
        </p:txBody>
      </p:sp>
      <p:sp>
        <p:nvSpPr>
          <p:cNvPr id="1554" name="テキスト ボックス 1553"/>
          <p:cNvSpPr txBox="1"/>
          <p:nvPr/>
        </p:nvSpPr>
        <p:spPr>
          <a:xfrm>
            <a:off x="485563" y="6193240"/>
            <a:ext cx="8034981" cy="523220"/>
          </a:xfrm>
          <a:prstGeom prst="rect">
            <a:avLst/>
          </a:prstGeom>
          <a:solidFill>
            <a:schemeClr val="bg1"/>
          </a:solidFill>
        </p:spPr>
        <p:txBody>
          <a:bodyPr wrap="square" rtlCol="0">
            <a:spAutoFit/>
          </a:bodyPr>
          <a:lstStyle/>
          <a:p>
            <a:r>
              <a:rPr lang="ja-JP" altLang="ja-JP" sz="1400" dirty="0" smtClean="0"/>
              <a:t>※</a:t>
            </a:r>
            <a:r>
              <a:rPr lang="ja-JP" altLang="en-US" sz="1400" dirty="0" smtClean="0"/>
              <a:t>各年</a:t>
            </a:r>
            <a:r>
              <a:rPr lang="en-US" altLang="ja-JP" sz="1400" dirty="0" smtClean="0"/>
              <a:t>10</a:t>
            </a:r>
            <a:r>
              <a:rPr lang="ja-JP" altLang="ja-JP" sz="1400" dirty="0"/>
              <a:t>・</a:t>
            </a:r>
            <a:r>
              <a:rPr lang="en-US" altLang="ja-JP" sz="1400" dirty="0"/>
              <a:t>11</a:t>
            </a:r>
            <a:r>
              <a:rPr lang="ja-JP" altLang="ja-JP" sz="1400" dirty="0"/>
              <a:t>月判定：</a:t>
            </a:r>
            <a:r>
              <a:rPr lang="en-US" altLang="ja-JP" sz="1400" dirty="0"/>
              <a:t>10</a:t>
            </a:r>
            <a:r>
              <a:rPr lang="ja-JP" altLang="ja-JP" sz="1400" dirty="0"/>
              <a:t>月</a:t>
            </a:r>
            <a:r>
              <a:rPr lang="en-US" altLang="ja-JP" sz="1400" dirty="0"/>
              <a:t>1</a:t>
            </a:r>
            <a:r>
              <a:rPr lang="ja-JP" altLang="ja-JP" sz="1400" dirty="0"/>
              <a:t>日以降申請～</a:t>
            </a:r>
            <a:r>
              <a:rPr lang="en-US" altLang="ja-JP" sz="1400" dirty="0"/>
              <a:t>11</a:t>
            </a:r>
            <a:r>
              <a:rPr lang="ja-JP" altLang="ja-JP" sz="1400" dirty="0"/>
              <a:t>月末日までに判定されたケース</a:t>
            </a:r>
          </a:p>
          <a:p>
            <a:r>
              <a:rPr lang="en-US" altLang="ja-JP" sz="1400" dirty="0" smtClean="0"/>
              <a:t>※</a:t>
            </a:r>
            <a:r>
              <a:rPr lang="ja-JP" altLang="en-US" sz="1400" dirty="0" smtClean="0"/>
              <a:t>対象</a:t>
            </a:r>
            <a:r>
              <a:rPr lang="ja-JP" altLang="en-US" sz="1400" dirty="0"/>
              <a:t>自治体は、各年において認定支援ネットワークに</a:t>
            </a:r>
            <a:r>
              <a:rPr lang="en-US" altLang="ja-JP" sz="1400" dirty="0"/>
              <a:t>100</a:t>
            </a:r>
            <a:r>
              <a:rPr lang="ja-JP" altLang="en-US" sz="1400" dirty="0"/>
              <a:t>件以上ケースを報告した自治体</a:t>
            </a:r>
            <a:endParaRPr kumimoji="1" lang="ja-JP" altLang="en-US" sz="1400" dirty="0"/>
          </a:p>
        </p:txBody>
      </p:sp>
      <p:pic>
        <p:nvPicPr>
          <p:cNvPr id="21" name="図 2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626" y="1510132"/>
            <a:ext cx="8322146" cy="4032274"/>
          </a:xfrm>
          <a:prstGeom prst="rect">
            <a:avLst/>
          </a:prstGeom>
          <a:noFill/>
          <a:ln>
            <a:noFill/>
          </a:ln>
        </p:spPr>
      </p:pic>
      <p:sp>
        <p:nvSpPr>
          <p:cNvPr id="30" name="テキスト ボックス 29"/>
          <p:cNvSpPr txBox="1"/>
          <p:nvPr/>
        </p:nvSpPr>
        <p:spPr>
          <a:xfrm>
            <a:off x="2809708" y="1963817"/>
            <a:ext cx="1601721" cy="276999"/>
          </a:xfrm>
          <a:prstGeom prst="rect">
            <a:avLst/>
          </a:prstGeom>
          <a:solidFill>
            <a:schemeClr val="bg1"/>
          </a:solidFill>
        </p:spPr>
        <p:txBody>
          <a:bodyPr wrap="none" rtlCol="0">
            <a:spAutoFit/>
          </a:bodyPr>
          <a:lstStyle/>
          <a:p>
            <a:r>
              <a:rPr lang="ja-JP" altLang="en-US" sz="1200" dirty="0" smtClean="0">
                <a:latin typeface="+mn-ea"/>
              </a:rPr>
              <a:t>平成</a:t>
            </a:r>
            <a:r>
              <a:rPr lang="en-US" altLang="ja-JP" sz="1200" dirty="0" smtClean="0">
                <a:latin typeface="+mn-ea"/>
              </a:rPr>
              <a:t>28</a:t>
            </a:r>
            <a:r>
              <a:rPr lang="ja-JP" altLang="en-US" sz="1200" dirty="0" smtClean="0">
                <a:latin typeface="+mn-ea"/>
              </a:rPr>
              <a:t>年</a:t>
            </a:r>
            <a:r>
              <a:rPr lang="en-US" altLang="ja-JP" sz="1200" dirty="0" smtClean="0">
                <a:latin typeface="+mn-ea"/>
              </a:rPr>
              <a:t>10.11</a:t>
            </a:r>
            <a:r>
              <a:rPr lang="ja-JP" altLang="en-US" sz="1200" dirty="0" smtClean="0">
                <a:latin typeface="+mn-ea"/>
              </a:rPr>
              <a:t>月判定</a:t>
            </a:r>
            <a:endParaRPr kumimoji="1" lang="ja-JP" altLang="en-US" sz="1200" dirty="0">
              <a:latin typeface="+mn-ea"/>
            </a:endParaRPr>
          </a:p>
        </p:txBody>
      </p:sp>
      <p:cxnSp>
        <p:nvCxnSpPr>
          <p:cNvPr id="36" name="直線コネクタ 35"/>
          <p:cNvCxnSpPr/>
          <p:nvPr/>
        </p:nvCxnSpPr>
        <p:spPr>
          <a:xfrm flipV="1">
            <a:off x="2378837" y="2324100"/>
            <a:ext cx="0" cy="2881689"/>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2406613" y="2248985"/>
            <a:ext cx="723275" cy="246221"/>
          </a:xfrm>
          <a:prstGeom prst="rect">
            <a:avLst/>
          </a:prstGeom>
          <a:noFill/>
        </p:spPr>
        <p:txBody>
          <a:bodyPr wrap="none" rtlCol="0">
            <a:spAutoFit/>
          </a:bodyPr>
          <a:lstStyle/>
          <a:p>
            <a:r>
              <a:rPr kumimoji="1" lang="ja-JP" altLang="en-US" sz="1000" dirty="0" smtClean="0">
                <a:latin typeface="+mn-ea"/>
              </a:rPr>
              <a:t>平均：</a:t>
            </a:r>
            <a:r>
              <a:rPr kumimoji="1" lang="en-US" altLang="ja-JP" sz="1000" dirty="0" smtClean="0">
                <a:latin typeface="+mn-ea"/>
              </a:rPr>
              <a:t>9.5%</a:t>
            </a:r>
            <a:endParaRPr kumimoji="1" lang="ja-JP" altLang="en-US" sz="1000" dirty="0">
              <a:latin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tLang="ja-JP" sz="2800" dirty="0" smtClean="0"/>
              <a:t/>
            </a:r>
            <a:br>
              <a:rPr lang="en-US" altLang="ja-JP" sz="2800" dirty="0" smtClean="0"/>
            </a:br>
            <a:r>
              <a:rPr lang="ja-JP" altLang="en-US" sz="2800" dirty="0" smtClean="0"/>
              <a:t>平成</a:t>
            </a:r>
            <a:r>
              <a:rPr lang="en-US" altLang="ja-JP" sz="2800" dirty="0" smtClean="0"/>
              <a:t>29</a:t>
            </a:r>
            <a:r>
              <a:rPr lang="ja-JP" altLang="en-US" sz="2800" dirty="0" smtClean="0"/>
              <a:t>年度要介護認定適正化事業の全体像</a:t>
            </a:r>
          </a:p>
        </p:txBody>
      </p:sp>
      <p:sp>
        <p:nvSpPr>
          <p:cNvPr id="1628" name="正方形/長方形 1627"/>
          <p:cNvSpPr/>
          <p:nvPr/>
        </p:nvSpPr>
        <p:spPr bwMode="auto">
          <a:xfrm>
            <a:off x="4514752" y="1793807"/>
            <a:ext cx="4427968" cy="921255"/>
          </a:xfrm>
          <a:prstGeom prst="rect">
            <a:avLst/>
          </a:prstGeom>
          <a:solidFill>
            <a:sysClr val="window" lastClr="FFFFFF"/>
          </a:solidFill>
          <a:ln w="12700" cap="flat" cmpd="sng" algn="ctr">
            <a:solidFill>
              <a:srgbClr val="975C1E"/>
            </a:solidFill>
            <a:prstDash val="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228600" marR="0" lvl="0" indent="-228600" algn="l" defTabSz="914400" rtl="0" eaLnBrk="1" fontAlgn="base" latinLnBrk="0" hangingPunct="1">
              <a:lnSpc>
                <a:spcPct val="100000"/>
              </a:lnSpc>
              <a:spcBef>
                <a:spcPct val="50000"/>
              </a:spcBef>
              <a:spcAft>
                <a:spcPct val="0"/>
              </a:spcAft>
              <a:buClrTx/>
              <a:buSzTx/>
              <a:buFont typeface="Wingdings" pitchFamily="2" charset="2"/>
              <a:buChar char="u"/>
              <a:tabLst/>
              <a:defRPr/>
            </a:pPr>
            <a:endParaRPr kumimoji="0" lang="ja-JP" altLang="en-US" sz="10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629" name="円柱 1628"/>
          <p:cNvSpPr/>
          <p:nvPr/>
        </p:nvSpPr>
        <p:spPr bwMode="auto">
          <a:xfrm>
            <a:off x="730205" y="5416619"/>
            <a:ext cx="320408" cy="624293"/>
          </a:xfrm>
          <a:prstGeom prst="can">
            <a:avLst/>
          </a:prstGeom>
          <a:solidFill>
            <a:srgbClr val="3E68AF">
              <a:lumMod val="40000"/>
              <a:lumOff val="6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30" name="円/楕円 1629"/>
          <p:cNvSpPr/>
          <p:nvPr/>
        </p:nvSpPr>
        <p:spPr bwMode="auto">
          <a:xfrm>
            <a:off x="318253" y="5166902"/>
            <a:ext cx="4989205" cy="707531"/>
          </a:xfrm>
          <a:prstGeom prst="ellipse">
            <a:avLst/>
          </a:prstGeom>
          <a:solidFill>
            <a:srgbClr val="6D8A16">
              <a:lumMod val="40000"/>
              <a:lumOff val="60000"/>
            </a:srgbClr>
          </a:solidFill>
          <a:ln w="12700" cap="flat" cmpd="sng" algn="ctr">
            <a:noFill/>
            <a:prstDash val="solid"/>
            <a:round/>
            <a:headEnd type="none" w="med" len="med"/>
            <a:tailEnd type="none" w="lg" len="lg"/>
          </a:ln>
          <a:effectLst/>
          <a:scene3d>
            <a:camera prst="orthographicFront">
              <a:rot lat="0" lon="0" rev="0"/>
            </a:camera>
            <a:lightRig rig="contrasting" dir="t">
              <a:rot lat="0" lon="0" rev="7800000"/>
            </a:lightRig>
          </a:scene3d>
          <a:sp3d>
            <a:bevelT w="139700" h="1397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31" name="円柱 1630"/>
          <p:cNvSpPr/>
          <p:nvPr/>
        </p:nvSpPr>
        <p:spPr bwMode="auto">
          <a:xfrm>
            <a:off x="730205" y="4542609"/>
            <a:ext cx="320408" cy="957249"/>
          </a:xfrm>
          <a:prstGeom prst="can">
            <a:avLst/>
          </a:prstGeom>
          <a:solidFill>
            <a:srgbClr val="3E68AF">
              <a:lumMod val="40000"/>
              <a:lumOff val="6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33" name="円柱 1632"/>
          <p:cNvSpPr/>
          <p:nvPr/>
        </p:nvSpPr>
        <p:spPr bwMode="auto">
          <a:xfrm>
            <a:off x="730205" y="3763159"/>
            <a:ext cx="320408" cy="957249"/>
          </a:xfrm>
          <a:prstGeom prst="can">
            <a:avLst/>
          </a:prstGeom>
          <a:solidFill>
            <a:srgbClr val="3E68AF">
              <a:lumMod val="40000"/>
              <a:lumOff val="6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34" name="円/楕円 1633"/>
          <p:cNvSpPr/>
          <p:nvPr/>
        </p:nvSpPr>
        <p:spPr bwMode="auto">
          <a:xfrm>
            <a:off x="272480" y="3638301"/>
            <a:ext cx="2151309" cy="457815"/>
          </a:xfrm>
          <a:prstGeom prst="ellipse">
            <a:avLst/>
          </a:prstGeom>
          <a:solidFill>
            <a:srgbClr val="6D8A16">
              <a:lumMod val="40000"/>
              <a:lumOff val="60000"/>
            </a:srgbClr>
          </a:solidFill>
          <a:ln w="12700" cap="flat" cmpd="sng" algn="ctr">
            <a:noFill/>
            <a:prstDash val="solid"/>
            <a:round/>
            <a:headEnd type="none" w="med" len="med"/>
            <a:tailEnd type="none" w="lg" len="lg"/>
          </a:ln>
          <a:effectLst/>
          <a:scene3d>
            <a:camera prst="orthographicFront">
              <a:rot lat="0" lon="0" rev="0"/>
            </a:camera>
            <a:lightRig rig="contrasting" dir="t">
              <a:rot lat="0" lon="0" rev="7800000"/>
            </a:lightRig>
          </a:scene3d>
          <a:sp3d>
            <a:bevelT w="139700" h="1397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35" name="円柱 1634"/>
          <p:cNvSpPr/>
          <p:nvPr/>
        </p:nvSpPr>
        <p:spPr bwMode="auto">
          <a:xfrm>
            <a:off x="730205" y="3180486"/>
            <a:ext cx="320408" cy="624293"/>
          </a:xfrm>
          <a:prstGeom prst="can">
            <a:avLst/>
          </a:prstGeom>
          <a:solidFill>
            <a:srgbClr val="3E68AF">
              <a:lumMod val="40000"/>
              <a:lumOff val="6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636" name="テキスト ボックス 1635"/>
          <p:cNvSpPr txBox="1"/>
          <p:nvPr/>
        </p:nvSpPr>
        <p:spPr>
          <a:xfrm>
            <a:off x="3201922" y="2474296"/>
            <a:ext cx="1499050" cy="307777"/>
          </a:xfrm>
          <a:prstGeom prst="rect">
            <a:avLst/>
          </a:prstGeom>
          <a:solidFill>
            <a:srgbClr val="6D8A16">
              <a:lumMod val="60000"/>
              <a:lumOff val="40000"/>
            </a:srgbClr>
          </a:solidFill>
          <a:ln>
            <a:solidFill>
              <a:sysClr val="windowText" lastClr="000000"/>
            </a:solidFill>
            <a:prstDash val="sysDash"/>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業務分析データ</a:t>
            </a:r>
            <a:endParaRPr kumimoji="1" lang="ja-JP" altLang="en-US" sz="1400" b="1" i="0" u="none" strike="noStrike" kern="0" cap="none" spc="50" normalizeH="0" baseline="0" noProof="0" dirty="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endParaRPr>
          </a:p>
        </p:txBody>
      </p:sp>
      <p:cxnSp>
        <p:nvCxnSpPr>
          <p:cNvPr id="1637" name="図形 1636"/>
          <p:cNvCxnSpPr>
            <a:stCxn id="1636" idx="1"/>
            <a:endCxn id="1635" idx="1"/>
          </p:cNvCxnSpPr>
          <p:nvPr/>
        </p:nvCxnSpPr>
        <p:spPr bwMode="auto">
          <a:xfrm rot="10800000" flipV="1">
            <a:off x="890410" y="2628184"/>
            <a:ext cx="2311513" cy="552301"/>
          </a:xfrm>
          <a:prstGeom prst="bentConnector2">
            <a:avLst/>
          </a:prstGeom>
          <a:solidFill>
            <a:sysClr val="window" lastClr="FFFFFF"/>
          </a:solidFill>
          <a:ln w="28575" cap="flat" cmpd="sng" algn="ctr">
            <a:solidFill>
              <a:srgbClr val="00B050"/>
            </a:solidFill>
            <a:prstDash val="solid"/>
            <a:round/>
            <a:headEnd type="none" w="med" len="med"/>
            <a:tailEnd type="arrow"/>
          </a:ln>
          <a:effectLst/>
        </p:spPr>
      </p:cxnSp>
      <p:cxnSp>
        <p:nvCxnSpPr>
          <p:cNvPr id="1638" name="図形 1637"/>
          <p:cNvCxnSpPr>
            <a:stCxn id="3151" idx="1"/>
            <a:endCxn id="1634" idx="7"/>
          </p:cNvCxnSpPr>
          <p:nvPr/>
        </p:nvCxnSpPr>
        <p:spPr bwMode="auto">
          <a:xfrm rot="10800000" flipV="1">
            <a:off x="2108738" y="3377336"/>
            <a:ext cx="1093185" cy="328009"/>
          </a:xfrm>
          <a:prstGeom prst="bentConnector2">
            <a:avLst/>
          </a:prstGeom>
          <a:solidFill>
            <a:sysClr val="window" lastClr="FFFFFF"/>
          </a:solidFill>
          <a:ln w="28575" cap="flat" cmpd="sng" algn="ctr">
            <a:solidFill>
              <a:srgbClr val="00B050"/>
            </a:solidFill>
            <a:prstDash val="solid"/>
            <a:round/>
            <a:headEnd type="none" w="med" len="med"/>
            <a:tailEnd type="arrow"/>
          </a:ln>
          <a:effectLst/>
        </p:spPr>
      </p:cxnSp>
      <p:cxnSp>
        <p:nvCxnSpPr>
          <p:cNvPr id="1640" name="図形 1639"/>
          <p:cNvCxnSpPr>
            <a:stCxn id="3157" idx="1"/>
            <a:endCxn id="2898" idx="0"/>
          </p:cNvCxnSpPr>
          <p:nvPr/>
        </p:nvCxnSpPr>
        <p:spPr bwMode="auto">
          <a:xfrm rot="10800000" flipV="1">
            <a:off x="1649600" y="4334881"/>
            <a:ext cx="1287177" cy="833740"/>
          </a:xfrm>
          <a:prstGeom prst="bentConnector2">
            <a:avLst/>
          </a:prstGeom>
          <a:solidFill>
            <a:sysClr val="window" lastClr="FFFFFF"/>
          </a:solidFill>
          <a:ln w="28575" cap="flat" cmpd="sng" algn="ctr">
            <a:solidFill>
              <a:srgbClr val="00B050"/>
            </a:solidFill>
            <a:prstDash val="solid"/>
            <a:round/>
            <a:headEnd type="none" w="med" len="med"/>
            <a:tailEnd type="arrow"/>
          </a:ln>
          <a:effectLst/>
        </p:spPr>
      </p:cxnSp>
      <p:grpSp>
        <p:nvGrpSpPr>
          <p:cNvPr id="1732" name="グループ化 879"/>
          <p:cNvGrpSpPr/>
          <p:nvPr/>
        </p:nvGrpSpPr>
        <p:grpSpPr>
          <a:xfrm>
            <a:off x="2103381" y="3471823"/>
            <a:ext cx="137318" cy="417728"/>
            <a:chOff x="6816824" y="2348880"/>
            <a:chExt cx="656456" cy="2196244"/>
          </a:xfrm>
          <a:solidFill>
            <a:srgbClr val="3E68AF">
              <a:lumMod val="60000"/>
              <a:lumOff val="40000"/>
            </a:srgbClr>
          </a:solidFill>
        </p:grpSpPr>
        <p:sp>
          <p:nvSpPr>
            <p:cNvPr id="1733" name="円/楕円 173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34" name="角丸四角形 173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35" name="角丸四角形 173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36" name="角丸四角形 173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37" name="角丸四角形 173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38" name="角丸四角形 173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39" name="グループ化 893"/>
          <p:cNvGrpSpPr/>
          <p:nvPr/>
        </p:nvGrpSpPr>
        <p:grpSpPr>
          <a:xfrm>
            <a:off x="547115" y="3513442"/>
            <a:ext cx="137318" cy="417728"/>
            <a:chOff x="6816824" y="2348880"/>
            <a:chExt cx="656456" cy="2196244"/>
          </a:xfrm>
          <a:solidFill>
            <a:srgbClr val="3E68AF">
              <a:lumMod val="60000"/>
              <a:lumOff val="40000"/>
            </a:srgbClr>
          </a:solidFill>
        </p:grpSpPr>
        <p:sp>
          <p:nvSpPr>
            <p:cNvPr id="1740" name="円/楕円 173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1" name="角丸四角形 174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2" name="角丸四角形 174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3" name="角丸四角形 174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4" name="角丸四角形 174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5" name="角丸四角形 174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46" name="グループ化 900"/>
          <p:cNvGrpSpPr/>
          <p:nvPr/>
        </p:nvGrpSpPr>
        <p:grpSpPr>
          <a:xfrm>
            <a:off x="1004840" y="3513442"/>
            <a:ext cx="137318" cy="417728"/>
            <a:chOff x="6816824" y="2348880"/>
            <a:chExt cx="656456" cy="2196244"/>
          </a:xfrm>
          <a:solidFill>
            <a:srgbClr val="3E68AF">
              <a:lumMod val="60000"/>
              <a:lumOff val="40000"/>
            </a:srgbClr>
          </a:solidFill>
        </p:grpSpPr>
        <p:sp>
          <p:nvSpPr>
            <p:cNvPr id="1747" name="円/楕円 174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8" name="角丸四角形 174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49" name="角丸四角形 174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50" name="角丸四角形 174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51" name="角丸四角形 175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752" name="角丸四角形 175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53" name="グループ化 2448"/>
          <p:cNvGrpSpPr/>
          <p:nvPr/>
        </p:nvGrpSpPr>
        <p:grpSpPr>
          <a:xfrm>
            <a:off x="501343" y="4958804"/>
            <a:ext cx="4655796" cy="909784"/>
            <a:chOff x="5457056" y="2713977"/>
            <a:chExt cx="3662181" cy="787031"/>
          </a:xfrm>
          <a:solidFill>
            <a:srgbClr val="3E68AF">
              <a:lumMod val="60000"/>
              <a:lumOff val="40000"/>
            </a:srgbClr>
          </a:solidFill>
        </p:grpSpPr>
        <p:grpSp>
          <p:nvGrpSpPr>
            <p:cNvPr id="1754" name="グループ化 908"/>
            <p:cNvGrpSpPr/>
            <p:nvPr/>
          </p:nvGrpSpPr>
          <p:grpSpPr>
            <a:xfrm>
              <a:off x="5457056" y="2816932"/>
              <a:ext cx="1321921" cy="504056"/>
              <a:chOff x="6969224" y="3460515"/>
              <a:chExt cx="2564668" cy="977923"/>
            </a:xfrm>
            <a:grpFill/>
          </p:grpSpPr>
          <p:grpSp>
            <p:nvGrpSpPr>
              <p:cNvPr id="2858" name="グループ化 82"/>
              <p:cNvGrpSpPr/>
              <p:nvPr/>
            </p:nvGrpSpPr>
            <p:grpSpPr>
              <a:xfrm>
                <a:off x="8661412" y="3717032"/>
                <a:ext cx="108012" cy="361366"/>
                <a:chOff x="6816824" y="2348880"/>
                <a:chExt cx="656456" cy="2196244"/>
              </a:xfrm>
              <a:grpFill/>
            </p:grpSpPr>
            <p:sp>
              <p:nvSpPr>
                <p:cNvPr id="3132" name="円/楕円 313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33" name="角丸四角形 313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34" name="角丸四角形 313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35" name="角丸四角形 313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36" name="角丸四角形 313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37" name="角丸四角形 313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59" name="グループ化 89"/>
              <p:cNvGrpSpPr/>
              <p:nvPr/>
            </p:nvGrpSpPr>
            <p:grpSpPr>
              <a:xfrm>
                <a:off x="8813812" y="3784551"/>
                <a:ext cx="108012" cy="361366"/>
                <a:chOff x="6816824" y="2348880"/>
                <a:chExt cx="656456" cy="2196244"/>
              </a:xfrm>
              <a:grpFill/>
            </p:grpSpPr>
            <p:sp>
              <p:nvSpPr>
                <p:cNvPr id="3126" name="円/楕円 312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7" name="角丸四角形 312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8" name="角丸四角形 312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9" name="角丸四角形 312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30" name="角丸四角形 312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31" name="角丸四角形 313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0" name="グループ化 96"/>
              <p:cNvGrpSpPr/>
              <p:nvPr/>
            </p:nvGrpSpPr>
            <p:grpSpPr>
              <a:xfrm>
                <a:off x="8517396" y="3869432"/>
                <a:ext cx="108012" cy="361366"/>
                <a:chOff x="6816824" y="2348880"/>
                <a:chExt cx="656456" cy="2196244"/>
              </a:xfrm>
              <a:grpFill/>
            </p:grpSpPr>
            <p:sp>
              <p:nvSpPr>
                <p:cNvPr id="3120" name="円/楕円 311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1" name="角丸四角形 312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2" name="角丸四角形 312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3" name="角丸四角形 312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4" name="角丸四角形 312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25" name="角丸四角形 312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1" name="グループ化 103"/>
              <p:cNvGrpSpPr/>
              <p:nvPr/>
            </p:nvGrpSpPr>
            <p:grpSpPr>
              <a:xfrm>
                <a:off x="8949444" y="3603205"/>
                <a:ext cx="108012" cy="361366"/>
                <a:chOff x="6816824" y="2348880"/>
                <a:chExt cx="656456" cy="2196244"/>
              </a:xfrm>
              <a:grpFill/>
            </p:grpSpPr>
            <p:sp>
              <p:nvSpPr>
                <p:cNvPr id="3114" name="円/楕円 311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5" name="角丸四角形 311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6" name="角丸四角形 311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7" name="角丸四角形 311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8" name="角丸四角形 311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9" name="角丸四角形 311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2" name="グループ化 110"/>
              <p:cNvGrpSpPr/>
              <p:nvPr/>
            </p:nvGrpSpPr>
            <p:grpSpPr>
              <a:xfrm>
                <a:off x="9093460" y="3892563"/>
                <a:ext cx="108012" cy="361366"/>
                <a:chOff x="6816824" y="2348880"/>
                <a:chExt cx="656456" cy="2196244"/>
              </a:xfrm>
              <a:grpFill/>
            </p:grpSpPr>
            <p:sp>
              <p:nvSpPr>
                <p:cNvPr id="3108" name="円/楕円 310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9" name="角丸四角形 310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0" name="角丸四角形 310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1" name="角丸四角形 311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2" name="角丸四角形 311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13" name="角丸四角形 311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3" name="グループ化 117"/>
              <p:cNvGrpSpPr/>
              <p:nvPr/>
            </p:nvGrpSpPr>
            <p:grpSpPr>
              <a:xfrm>
                <a:off x="9273480" y="3784551"/>
                <a:ext cx="108012" cy="361366"/>
                <a:chOff x="6816824" y="2348880"/>
                <a:chExt cx="656456" cy="2196244"/>
              </a:xfrm>
              <a:grpFill/>
            </p:grpSpPr>
            <p:sp>
              <p:nvSpPr>
                <p:cNvPr id="3102" name="円/楕円 310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3" name="角丸四角形 310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4" name="角丸四角形 310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5" name="角丸四角形 310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6" name="角丸四角形 310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7" name="角丸四角形 310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4" name="グループ化 124"/>
              <p:cNvGrpSpPr/>
              <p:nvPr/>
            </p:nvGrpSpPr>
            <p:grpSpPr>
              <a:xfrm>
                <a:off x="8337376" y="3568527"/>
                <a:ext cx="108012" cy="361366"/>
                <a:chOff x="6816824" y="2348880"/>
                <a:chExt cx="656456" cy="2196244"/>
              </a:xfrm>
              <a:grpFill/>
            </p:grpSpPr>
            <p:sp>
              <p:nvSpPr>
                <p:cNvPr id="3096" name="円/楕円 309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7" name="角丸四角形 309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8" name="角丸四角形 309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9" name="角丸四角形 309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0" name="角丸四角形 309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01" name="角丸四角形 310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5" name="グループ化 131"/>
              <p:cNvGrpSpPr/>
              <p:nvPr/>
            </p:nvGrpSpPr>
            <p:grpSpPr>
              <a:xfrm>
                <a:off x="8517396" y="3460515"/>
                <a:ext cx="108012" cy="361366"/>
                <a:chOff x="6816824" y="2348880"/>
                <a:chExt cx="656456" cy="2196244"/>
              </a:xfrm>
              <a:grpFill/>
            </p:grpSpPr>
            <p:sp>
              <p:nvSpPr>
                <p:cNvPr id="3090" name="円/楕円 308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1" name="角丸四角形 309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2" name="角丸四角形 309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3" name="角丸四角形 309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4" name="角丸四角形 309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95" name="角丸四角形 309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6" name="グループ化 145"/>
              <p:cNvGrpSpPr/>
              <p:nvPr/>
            </p:nvGrpSpPr>
            <p:grpSpPr>
              <a:xfrm>
                <a:off x="7797316" y="3897052"/>
                <a:ext cx="108012" cy="361366"/>
                <a:chOff x="6816824" y="2348880"/>
                <a:chExt cx="656456" cy="2196244"/>
              </a:xfrm>
              <a:grpFill/>
            </p:grpSpPr>
            <p:sp>
              <p:nvSpPr>
                <p:cNvPr id="3084" name="円/楕円 308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5" name="角丸四角形 308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6" name="角丸四角形 308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7" name="角丸四角形 308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8" name="角丸四角形 308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9" name="角丸四角形 308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7" name="グループ化 152"/>
              <p:cNvGrpSpPr/>
              <p:nvPr/>
            </p:nvGrpSpPr>
            <p:grpSpPr>
              <a:xfrm>
                <a:off x="7949716" y="3964571"/>
                <a:ext cx="108012" cy="361366"/>
                <a:chOff x="6816824" y="2348880"/>
                <a:chExt cx="656456" cy="2196244"/>
              </a:xfrm>
              <a:grpFill/>
            </p:grpSpPr>
            <p:sp>
              <p:nvSpPr>
                <p:cNvPr id="3078" name="円/楕円 307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9" name="角丸四角形 307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0" name="角丸四角形 307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1" name="角丸四角形 308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2" name="角丸四角形 308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83" name="角丸四角形 308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8" name="グループ化 159"/>
              <p:cNvGrpSpPr/>
              <p:nvPr/>
            </p:nvGrpSpPr>
            <p:grpSpPr>
              <a:xfrm>
                <a:off x="7653300" y="4049452"/>
                <a:ext cx="108012" cy="361366"/>
                <a:chOff x="6816824" y="2348880"/>
                <a:chExt cx="656456" cy="2196244"/>
              </a:xfrm>
              <a:grpFill/>
            </p:grpSpPr>
            <p:sp>
              <p:nvSpPr>
                <p:cNvPr id="3072" name="円/楕円 307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3" name="角丸四角形 307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4" name="角丸四角形 307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5" name="角丸四角形 307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6" name="角丸四角形 307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7" name="角丸四角形 307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69" name="グループ化 166"/>
              <p:cNvGrpSpPr/>
              <p:nvPr/>
            </p:nvGrpSpPr>
            <p:grpSpPr>
              <a:xfrm>
                <a:off x="8085348" y="3783225"/>
                <a:ext cx="108012" cy="361366"/>
                <a:chOff x="6816824" y="2348880"/>
                <a:chExt cx="656456" cy="2196244"/>
              </a:xfrm>
              <a:grpFill/>
            </p:grpSpPr>
            <p:sp>
              <p:nvSpPr>
                <p:cNvPr id="3066" name="円/楕円 306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7" name="角丸四角形 306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8" name="角丸四角形 306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9" name="角丸四角形 306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0" name="角丸四角形 306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71" name="角丸四角形 307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0" name="グループ化 173"/>
              <p:cNvGrpSpPr/>
              <p:nvPr/>
            </p:nvGrpSpPr>
            <p:grpSpPr>
              <a:xfrm>
                <a:off x="8229364" y="4072583"/>
                <a:ext cx="108012" cy="361366"/>
                <a:chOff x="6816824" y="2348880"/>
                <a:chExt cx="656456" cy="2196244"/>
              </a:xfrm>
              <a:grpFill/>
            </p:grpSpPr>
            <p:sp>
              <p:nvSpPr>
                <p:cNvPr id="3060" name="円/楕円 305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1" name="角丸四角形 306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2" name="角丸四角形 306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3" name="角丸四角形 306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4" name="角丸四角形 306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65" name="角丸四角形 306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1" name="グループ化 180"/>
              <p:cNvGrpSpPr/>
              <p:nvPr/>
            </p:nvGrpSpPr>
            <p:grpSpPr>
              <a:xfrm>
                <a:off x="8409384" y="3964571"/>
                <a:ext cx="108012" cy="361366"/>
                <a:chOff x="6816824" y="2348880"/>
                <a:chExt cx="656456" cy="2196244"/>
              </a:xfrm>
              <a:grpFill/>
            </p:grpSpPr>
            <p:sp>
              <p:nvSpPr>
                <p:cNvPr id="3054" name="円/楕円 305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5" name="角丸四角形 305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6" name="角丸四角形 305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7" name="角丸四角形 305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8" name="角丸四角形 305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9" name="角丸四角形 305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2" name="グループ化 187"/>
              <p:cNvGrpSpPr/>
              <p:nvPr/>
            </p:nvGrpSpPr>
            <p:grpSpPr>
              <a:xfrm>
                <a:off x="7473280" y="3748547"/>
                <a:ext cx="108012" cy="361366"/>
                <a:chOff x="6816824" y="2348880"/>
                <a:chExt cx="656456" cy="2196244"/>
              </a:xfrm>
              <a:grpFill/>
            </p:grpSpPr>
            <p:sp>
              <p:nvSpPr>
                <p:cNvPr id="3048" name="円/楕円 304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9" name="角丸四角形 304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0" name="角丸四角形 304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1" name="角丸四角形 305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2" name="角丸四角形 305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53" name="角丸四角形 305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3" name="グループ化 194"/>
              <p:cNvGrpSpPr/>
              <p:nvPr/>
            </p:nvGrpSpPr>
            <p:grpSpPr>
              <a:xfrm>
                <a:off x="7653300" y="3640535"/>
                <a:ext cx="108012" cy="361366"/>
                <a:chOff x="6816824" y="2348880"/>
                <a:chExt cx="656456" cy="2196244"/>
              </a:xfrm>
              <a:grpFill/>
            </p:grpSpPr>
            <p:sp>
              <p:nvSpPr>
                <p:cNvPr id="3042" name="円/楕円 304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3" name="角丸四角形 304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4" name="角丸四角形 304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5" name="角丸四角形 304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6" name="角丸四角形 304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7" name="角丸四角形 304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4" name="グループ化 201"/>
              <p:cNvGrpSpPr/>
              <p:nvPr/>
            </p:nvGrpSpPr>
            <p:grpSpPr>
              <a:xfrm>
                <a:off x="7293260" y="3901541"/>
                <a:ext cx="108012" cy="361366"/>
                <a:chOff x="6816824" y="2348880"/>
                <a:chExt cx="656456" cy="2196244"/>
              </a:xfrm>
              <a:grpFill/>
            </p:grpSpPr>
            <p:sp>
              <p:nvSpPr>
                <p:cNvPr id="3036" name="円/楕円 303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7" name="角丸四角形 303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8" name="角丸四角形 303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9" name="角丸四角形 303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0" name="角丸四角形 303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41" name="角丸四角形 304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5" name="グループ化 208"/>
              <p:cNvGrpSpPr/>
              <p:nvPr/>
            </p:nvGrpSpPr>
            <p:grpSpPr>
              <a:xfrm>
                <a:off x="7445660" y="3969060"/>
                <a:ext cx="108012" cy="361366"/>
                <a:chOff x="6816824" y="2348880"/>
                <a:chExt cx="656456" cy="2196244"/>
              </a:xfrm>
              <a:grpFill/>
            </p:grpSpPr>
            <p:sp>
              <p:nvSpPr>
                <p:cNvPr id="3030" name="円/楕円 302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1" name="角丸四角形 303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2" name="角丸四角形 303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3" name="角丸四角形 303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4" name="角丸四角形 303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35" name="角丸四角形 303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6" name="グループ化 215"/>
              <p:cNvGrpSpPr/>
              <p:nvPr/>
            </p:nvGrpSpPr>
            <p:grpSpPr>
              <a:xfrm>
                <a:off x="7149244" y="4053941"/>
                <a:ext cx="108012" cy="361366"/>
                <a:chOff x="6816824" y="2348880"/>
                <a:chExt cx="656456" cy="2196244"/>
              </a:xfrm>
              <a:grpFill/>
            </p:grpSpPr>
            <p:sp>
              <p:nvSpPr>
                <p:cNvPr id="3024" name="円/楕円 302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5" name="角丸四角形 302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6" name="角丸四角形 302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7" name="角丸四角形 302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8" name="角丸四角形 302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9" name="角丸四角形 302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7" name="グループ化 222"/>
              <p:cNvGrpSpPr/>
              <p:nvPr/>
            </p:nvGrpSpPr>
            <p:grpSpPr>
              <a:xfrm>
                <a:off x="7581292" y="3787714"/>
                <a:ext cx="108012" cy="361366"/>
                <a:chOff x="6816824" y="2348880"/>
                <a:chExt cx="656456" cy="2196244"/>
              </a:xfrm>
              <a:grpFill/>
            </p:grpSpPr>
            <p:sp>
              <p:nvSpPr>
                <p:cNvPr id="3018" name="円/楕円 106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9" name="角丸四角形 107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0" name="角丸四角形 107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1" name="角丸四角形 107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2" name="角丸四角形 107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23" name="角丸四角形 107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8" name="グループ化 229"/>
              <p:cNvGrpSpPr/>
              <p:nvPr/>
            </p:nvGrpSpPr>
            <p:grpSpPr>
              <a:xfrm>
                <a:off x="7725308" y="4077072"/>
                <a:ext cx="108012" cy="361366"/>
                <a:chOff x="6816824" y="2348880"/>
                <a:chExt cx="656456" cy="2196244"/>
              </a:xfrm>
              <a:grpFill/>
            </p:grpSpPr>
            <p:sp>
              <p:nvSpPr>
                <p:cNvPr id="3012" name="円/楕円 106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3" name="角丸四角形 106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4" name="角丸四角形 106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5" name="角丸四角形 106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6" name="角丸四角形 106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7" name="角丸四角形 106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79" name="グループ化 236"/>
              <p:cNvGrpSpPr/>
              <p:nvPr/>
            </p:nvGrpSpPr>
            <p:grpSpPr>
              <a:xfrm>
                <a:off x="7905328" y="3969060"/>
                <a:ext cx="108012" cy="361366"/>
                <a:chOff x="6816824" y="2348880"/>
                <a:chExt cx="656456" cy="2196244"/>
              </a:xfrm>
              <a:grpFill/>
            </p:grpSpPr>
            <p:sp>
              <p:nvSpPr>
                <p:cNvPr id="3006" name="円/楕円 105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7" name="角丸四角形 105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8" name="角丸四角形 105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9" name="角丸四角形 106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0" name="角丸四角形 106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11" name="角丸四角形 106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0" name="グループ化 243"/>
              <p:cNvGrpSpPr/>
              <p:nvPr/>
            </p:nvGrpSpPr>
            <p:grpSpPr>
              <a:xfrm>
                <a:off x="6969224" y="3753036"/>
                <a:ext cx="108012" cy="361366"/>
                <a:chOff x="6816824" y="2348880"/>
                <a:chExt cx="656456" cy="2196244"/>
              </a:xfrm>
              <a:grpFill/>
            </p:grpSpPr>
            <p:sp>
              <p:nvSpPr>
                <p:cNvPr id="3000" name="円/楕円 105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1" name="角丸四角形 105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2" name="角丸四角形 105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3" name="角丸四角形 105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4" name="角丸四角形 105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005" name="角丸四角形 105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1" name="グループ化 250"/>
              <p:cNvGrpSpPr/>
              <p:nvPr/>
            </p:nvGrpSpPr>
            <p:grpSpPr>
              <a:xfrm>
                <a:off x="7149244" y="3645024"/>
                <a:ext cx="108012" cy="361366"/>
                <a:chOff x="6816824" y="2348880"/>
                <a:chExt cx="656456" cy="2196244"/>
              </a:xfrm>
              <a:grpFill/>
            </p:grpSpPr>
            <p:sp>
              <p:nvSpPr>
                <p:cNvPr id="2994" name="円/楕円 299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5" name="角丸四角形 299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6" name="角丸四角形 299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7" name="角丸四角形 299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8" name="角丸四角形 104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9" name="角丸四角形 105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2" name="グループ化 257"/>
              <p:cNvGrpSpPr/>
              <p:nvPr/>
            </p:nvGrpSpPr>
            <p:grpSpPr>
              <a:xfrm>
                <a:off x="8049344" y="3609020"/>
                <a:ext cx="108012" cy="361366"/>
                <a:chOff x="6816824" y="2348880"/>
                <a:chExt cx="656456" cy="2196244"/>
              </a:xfrm>
              <a:grpFill/>
            </p:grpSpPr>
            <p:sp>
              <p:nvSpPr>
                <p:cNvPr id="2988" name="円/楕円 298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9" name="角丸四角形 298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0" name="角丸四角形 298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1" name="角丸四角形 299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2" name="角丸四角形 299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93" name="角丸四角形 299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3" name="グループ化 264"/>
              <p:cNvGrpSpPr/>
              <p:nvPr/>
            </p:nvGrpSpPr>
            <p:grpSpPr>
              <a:xfrm>
                <a:off x="8201744" y="3676539"/>
                <a:ext cx="108012" cy="361366"/>
                <a:chOff x="6816824" y="2348880"/>
                <a:chExt cx="656456" cy="2196244"/>
              </a:xfrm>
              <a:grpFill/>
            </p:grpSpPr>
            <p:sp>
              <p:nvSpPr>
                <p:cNvPr id="2982" name="円/楕円 298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3" name="角丸四角形 298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4" name="角丸四角形 298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5" name="角丸四角形 298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6" name="角丸四角形 298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7" name="角丸四角形 298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4" name="グループ化 271"/>
              <p:cNvGrpSpPr/>
              <p:nvPr/>
            </p:nvGrpSpPr>
            <p:grpSpPr>
              <a:xfrm>
                <a:off x="7905328" y="3761420"/>
                <a:ext cx="108012" cy="361366"/>
                <a:chOff x="6816824" y="2348880"/>
                <a:chExt cx="656456" cy="2196244"/>
              </a:xfrm>
              <a:grpFill/>
            </p:grpSpPr>
            <p:sp>
              <p:nvSpPr>
                <p:cNvPr id="2976" name="円/楕円 297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7" name="角丸四角形 297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8" name="角丸四角形 297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9" name="角丸四角形 297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0" name="角丸四角形 297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81" name="角丸四角形 298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5" name="グループ化 278"/>
              <p:cNvGrpSpPr/>
              <p:nvPr/>
            </p:nvGrpSpPr>
            <p:grpSpPr>
              <a:xfrm>
                <a:off x="8337376" y="3495193"/>
                <a:ext cx="108012" cy="361366"/>
                <a:chOff x="6816824" y="2348880"/>
                <a:chExt cx="656456" cy="2196244"/>
              </a:xfrm>
              <a:grpFill/>
            </p:grpSpPr>
            <p:sp>
              <p:nvSpPr>
                <p:cNvPr id="2970" name="円/楕円 296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1" name="角丸四角形 297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2" name="角丸四角形 297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3" name="角丸四角形 297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4" name="角丸四角形 297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75" name="角丸四角形 297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6" name="グループ化 285"/>
              <p:cNvGrpSpPr/>
              <p:nvPr/>
            </p:nvGrpSpPr>
            <p:grpSpPr>
              <a:xfrm>
                <a:off x="8481392" y="3784551"/>
                <a:ext cx="108012" cy="361366"/>
                <a:chOff x="6816824" y="2348880"/>
                <a:chExt cx="656456" cy="2196244"/>
              </a:xfrm>
              <a:grpFill/>
            </p:grpSpPr>
            <p:sp>
              <p:nvSpPr>
                <p:cNvPr id="2964" name="円/楕円 296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5" name="角丸四角形 296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6" name="角丸四角形 296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7" name="角丸四角形 296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8" name="角丸四角形 296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9" name="角丸四角形 296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7" name="グループ化 292"/>
              <p:cNvGrpSpPr/>
              <p:nvPr/>
            </p:nvGrpSpPr>
            <p:grpSpPr>
              <a:xfrm>
                <a:off x="8661412" y="3676539"/>
                <a:ext cx="108012" cy="361366"/>
                <a:chOff x="6816824" y="2348880"/>
                <a:chExt cx="656456" cy="2196244"/>
              </a:xfrm>
              <a:grpFill/>
            </p:grpSpPr>
            <p:sp>
              <p:nvSpPr>
                <p:cNvPr id="2958" name="円/楕円 295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9" name="角丸四角形 295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0" name="角丸四角形 295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1" name="角丸四角形 296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2" name="角丸四角形 296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63" name="角丸四角形 296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8" name="グループ化 299"/>
              <p:cNvGrpSpPr/>
              <p:nvPr/>
            </p:nvGrpSpPr>
            <p:grpSpPr>
              <a:xfrm>
                <a:off x="7725308" y="3460515"/>
                <a:ext cx="108012" cy="361366"/>
                <a:chOff x="6816824" y="2348880"/>
                <a:chExt cx="656456" cy="2196244"/>
              </a:xfrm>
              <a:grpFill/>
            </p:grpSpPr>
            <p:sp>
              <p:nvSpPr>
                <p:cNvPr id="2952" name="円/楕円 295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3" name="角丸四角形 295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4" name="角丸四角形 295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5" name="角丸四角形 295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6" name="角丸四角形 295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7" name="角丸四角形 295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89" name="グループ化 306"/>
              <p:cNvGrpSpPr/>
              <p:nvPr/>
            </p:nvGrpSpPr>
            <p:grpSpPr>
              <a:xfrm>
                <a:off x="8121352" y="3463678"/>
                <a:ext cx="108012" cy="361366"/>
                <a:chOff x="6816824" y="2348880"/>
                <a:chExt cx="656456" cy="2196244"/>
              </a:xfrm>
              <a:grpFill/>
            </p:grpSpPr>
            <p:sp>
              <p:nvSpPr>
                <p:cNvPr id="2946" name="円/楕円 294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7" name="角丸四角形 294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8" name="角丸四角形 294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9" name="角丸四角形 294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0" name="角丸四角形 294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51" name="角丸四角形 295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0" name="グループ化 313"/>
              <p:cNvGrpSpPr/>
              <p:nvPr/>
            </p:nvGrpSpPr>
            <p:grpSpPr>
              <a:xfrm>
                <a:off x="8813812" y="3869432"/>
                <a:ext cx="108012" cy="361366"/>
                <a:chOff x="6816824" y="2348880"/>
                <a:chExt cx="656456" cy="2196244"/>
              </a:xfrm>
              <a:grpFill/>
            </p:grpSpPr>
            <p:sp>
              <p:nvSpPr>
                <p:cNvPr id="2940" name="円/楕円 293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1" name="角丸四角形 294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2" name="角丸四角形 294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3" name="角丸四角形 294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4" name="角丸四角形 294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45" name="角丸四角形 294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1" name="グループ化 320"/>
              <p:cNvGrpSpPr/>
              <p:nvPr/>
            </p:nvGrpSpPr>
            <p:grpSpPr>
              <a:xfrm>
                <a:off x="8966212" y="3936951"/>
                <a:ext cx="108012" cy="361366"/>
                <a:chOff x="6816824" y="2348880"/>
                <a:chExt cx="656456" cy="2196244"/>
              </a:xfrm>
              <a:grpFill/>
            </p:grpSpPr>
            <p:sp>
              <p:nvSpPr>
                <p:cNvPr id="2934" name="円/楕円 293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5" name="角丸四角形 293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6" name="角丸四角形 293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7" name="角丸四角形 293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8" name="角丸四角形 293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9" name="角丸四角形 293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2" name="グループ化 327"/>
              <p:cNvGrpSpPr/>
              <p:nvPr/>
            </p:nvGrpSpPr>
            <p:grpSpPr>
              <a:xfrm>
                <a:off x="8669796" y="4021832"/>
                <a:ext cx="108012" cy="361366"/>
                <a:chOff x="6816824" y="2348880"/>
                <a:chExt cx="656456" cy="2196244"/>
              </a:xfrm>
              <a:grpFill/>
            </p:grpSpPr>
            <p:sp>
              <p:nvSpPr>
                <p:cNvPr id="2928" name="円/楕円 292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9" name="角丸四角形 292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0" name="角丸四角形 292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1" name="角丸四角形 293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2" name="角丸四角形 293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33" name="角丸四角形 293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3" name="グループ化 334"/>
              <p:cNvGrpSpPr/>
              <p:nvPr/>
            </p:nvGrpSpPr>
            <p:grpSpPr>
              <a:xfrm>
                <a:off x="9101844" y="3755605"/>
                <a:ext cx="108012" cy="361366"/>
                <a:chOff x="6816824" y="2348880"/>
                <a:chExt cx="656456" cy="2196244"/>
              </a:xfrm>
              <a:grpFill/>
            </p:grpSpPr>
            <p:sp>
              <p:nvSpPr>
                <p:cNvPr id="2922" name="円/楕円 292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3" name="角丸四角形 292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4" name="角丸四角形 292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5" name="角丸四角形 292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6" name="角丸四角形 292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7" name="角丸四角形 292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4" name="グループ化 341"/>
              <p:cNvGrpSpPr/>
              <p:nvPr/>
            </p:nvGrpSpPr>
            <p:grpSpPr>
              <a:xfrm>
                <a:off x="9245860" y="4044963"/>
                <a:ext cx="108012" cy="361366"/>
                <a:chOff x="6816824" y="2348880"/>
                <a:chExt cx="656456" cy="2196244"/>
              </a:xfrm>
              <a:grpFill/>
            </p:grpSpPr>
            <p:sp>
              <p:nvSpPr>
                <p:cNvPr id="2916" name="円/楕円 291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7" name="角丸四角形 291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8" name="角丸四角形 291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9" name="角丸四角形 291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0" name="角丸四角形 291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21" name="角丸四角形 292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5" name="グループ化 348"/>
              <p:cNvGrpSpPr/>
              <p:nvPr/>
            </p:nvGrpSpPr>
            <p:grpSpPr>
              <a:xfrm>
                <a:off x="9425880" y="3936951"/>
                <a:ext cx="108012" cy="361366"/>
                <a:chOff x="6816824" y="2348880"/>
                <a:chExt cx="656456" cy="2196244"/>
              </a:xfrm>
              <a:grpFill/>
            </p:grpSpPr>
            <p:sp>
              <p:nvSpPr>
                <p:cNvPr id="2910" name="円/楕円 290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1" name="角丸四角形 291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2" name="角丸四角形 291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3" name="角丸四角形 291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4" name="角丸四角形 291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15" name="角丸四角形 291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6" name="グループ化 355"/>
              <p:cNvGrpSpPr/>
              <p:nvPr/>
            </p:nvGrpSpPr>
            <p:grpSpPr>
              <a:xfrm>
                <a:off x="8489776" y="3720927"/>
                <a:ext cx="108012" cy="361366"/>
                <a:chOff x="6816824" y="2348880"/>
                <a:chExt cx="656456" cy="2196244"/>
              </a:xfrm>
              <a:grpFill/>
            </p:grpSpPr>
            <p:sp>
              <p:nvSpPr>
                <p:cNvPr id="2904" name="円/楕円 290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5" name="角丸四角形 290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6" name="角丸四角形 290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7" name="角丸四角形 290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8" name="角丸四角形 290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9" name="角丸四角形 290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897" name="グループ化 362"/>
              <p:cNvGrpSpPr/>
              <p:nvPr/>
            </p:nvGrpSpPr>
            <p:grpSpPr>
              <a:xfrm>
                <a:off x="8669796" y="3612915"/>
                <a:ext cx="108012" cy="361366"/>
                <a:chOff x="6816824" y="2348880"/>
                <a:chExt cx="656456" cy="2196244"/>
              </a:xfrm>
              <a:grpFill/>
            </p:grpSpPr>
            <p:sp>
              <p:nvSpPr>
                <p:cNvPr id="2898" name="円/楕円 289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99" name="角丸四角形 289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0" name="角丸四角形 289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1" name="角丸四角形 290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2" name="角丸四角形 290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903" name="角丸四角形 290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grpSp>
          <p:nvGrpSpPr>
            <p:cNvPr id="1755" name="グループ化 1189"/>
            <p:cNvGrpSpPr/>
            <p:nvPr/>
          </p:nvGrpSpPr>
          <p:grpSpPr>
            <a:xfrm>
              <a:off x="6808414" y="2860319"/>
              <a:ext cx="1096914" cy="560260"/>
              <a:chOff x="7473280" y="3460515"/>
              <a:chExt cx="2060612" cy="1045442"/>
            </a:xfrm>
            <a:grpFill/>
          </p:grpSpPr>
          <p:grpSp>
            <p:nvGrpSpPr>
              <p:cNvPr id="2676" name="グループ化 370"/>
              <p:cNvGrpSpPr/>
              <p:nvPr/>
            </p:nvGrpSpPr>
            <p:grpSpPr>
              <a:xfrm>
                <a:off x="8661412" y="3717032"/>
                <a:ext cx="108012" cy="361366"/>
                <a:chOff x="6816824" y="2348880"/>
                <a:chExt cx="656456" cy="2196244"/>
              </a:xfrm>
              <a:grpFill/>
            </p:grpSpPr>
            <p:sp>
              <p:nvSpPr>
                <p:cNvPr id="2852" name="円/楕円 37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3" name="角丸四角形 37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4" name="角丸四角形 37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5" name="角丸四角形 37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6" name="角丸四角形 37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7" name="角丸四角形 37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77" name="グループ化 377"/>
              <p:cNvGrpSpPr/>
              <p:nvPr/>
            </p:nvGrpSpPr>
            <p:grpSpPr>
              <a:xfrm>
                <a:off x="8813812" y="3784551"/>
                <a:ext cx="108012" cy="361366"/>
                <a:chOff x="6816824" y="2348880"/>
                <a:chExt cx="656456" cy="2196244"/>
              </a:xfrm>
              <a:grpFill/>
            </p:grpSpPr>
            <p:sp>
              <p:nvSpPr>
                <p:cNvPr id="2846" name="円/楕円 37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7" name="角丸四角形 37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8" name="角丸四角形 38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9" name="角丸四角形 38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0" name="角丸四角形 38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51" name="角丸四角形 38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78" name="グループ化 384"/>
              <p:cNvGrpSpPr/>
              <p:nvPr/>
            </p:nvGrpSpPr>
            <p:grpSpPr>
              <a:xfrm>
                <a:off x="8517396" y="3869432"/>
                <a:ext cx="108012" cy="361366"/>
                <a:chOff x="6816824" y="2348880"/>
                <a:chExt cx="656456" cy="2196244"/>
              </a:xfrm>
              <a:grpFill/>
            </p:grpSpPr>
            <p:sp>
              <p:nvSpPr>
                <p:cNvPr id="2840" name="円/楕円 283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1" name="角丸四角形 284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2" name="角丸四角形 284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3" name="角丸四角形 284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4" name="角丸四角形 284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45" name="角丸四角形 284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79" name="グループ化 391"/>
              <p:cNvGrpSpPr/>
              <p:nvPr/>
            </p:nvGrpSpPr>
            <p:grpSpPr>
              <a:xfrm>
                <a:off x="8949444" y="3603205"/>
                <a:ext cx="108012" cy="361366"/>
                <a:chOff x="6816824" y="2348880"/>
                <a:chExt cx="656456" cy="2196244"/>
              </a:xfrm>
              <a:grpFill/>
            </p:grpSpPr>
            <p:sp>
              <p:nvSpPr>
                <p:cNvPr id="2834" name="円/楕円 283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5" name="角丸四角形 283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6" name="角丸四角形 283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7" name="角丸四角形 283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8" name="角丸四角形 283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9" name="角丸四角形 283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0" name="グループ化 398"/>
              <p:cNvGrpSpPr/>
              <p:nvPr/>
            </p:nvGrpSpPr>
            <p:grpSpPr>
              <a:xfrm>
                <a:off x="9093460" y="3892563"/>
                <a:ext cx="108012" cy="361366"/>
                <a:chOff x="6816824" y="2348880"/>
                <a:chExt cx="656456" cy="2196244"/>
              </a:xfrm>
              <a:grpFill/>
            </p:grpSpPr>
            <p:sp>
              <p:nvSpPr>
                <p:cNvPr id="2828" name="円/楕円 282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9" name="角丸四角形 282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0" name="角丸四角形 282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1" name="角丸四角形 283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2" name="角丸四角形 283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33" name="角丸四角形 283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1" name="グループ化 405"/>
              <p:cNvGrpSpPr/>
              <p:nvPr/>
            </p:nvGrpSpPr>
            <p:grpSpPr>
              <a:xfrm>
                <a:off x="9273480" y="3784551"/>
                <a:ext cx="108012" cy="361366"/>
                <a:chOff x="6816824" y="2348880"/>
                <a:chExt cx="656456" cy="2196244"/>
              </a:xfrm>
              <a:grpFill/>
            </p:grpSpPr>
            <p:sp>
              <p:nvSpPr>
                <p:cNvPr id="2822" name="円/楕円 282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3" name="角丸四角形 282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4" name="角丸四角形 282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5" name="角丸四角形 282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6" name="角丸四角形 282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7" name="角丸四角形 282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2" name="グループ化 412"/>
              <p:cNvGrpSpPr/>
              <p:nvPr/>
            </p:nvGrpSpPr>
            <p:grpSpPr>
              <a:xfrm>
                <a:off x="8337376" y="3568527"/>
                <a:ext cx="108012" cy="361366"/>
                <a:chOff x="6816824" y="2348880"/>
                <a:chExt cx="656456" cy="2196244"/>
              </a:xfrm>
              <a:grpFill/>
            </p:grpSpPr>
            <p:sp>
              <p:nvSpPr>
                <p:cNvPr id="2816" name="円/楕円 281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7" name="角丸四角形 281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8" name="角丸四角形 281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9" name="角丸四角形 281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0" name="角丸四角形 281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21" name="角丸四角形 282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3" name="グループ化 419"/>
              <p:cNvGrpSpPr/>
              <p:nvPr/>
            </p:nvGrpSpPr>
            <p:grpSpPr>
              <a:xfrm>
                <a:off x="8517396" y="3460515"/>
                <a:ext cx="108012" cy="361366"/>
                <a:chOff x="6816824" y="2348880"/>
                <a:chExt cx="656456" cy="2196244"/>
              </a:xfrm>
              <a:grpFill/>
            </p:grpSpPr>
            <p:sp>
              <p:nvSpPr>
                <p:cNvPr id="2810" name="円/楕円 280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1" name="角丸四角形 281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2" name="角丸四角形 281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3" name="角丸四角形 281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4" name="角丸四角形 281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15" name="角丸四角形 281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4" name="グループ化 426"/>
              <p:cNvGrpSpPr/>
              <p:nvPr/>
            </p:nvGrpSpPr>
            <p:grpSpPr>
              <a:xfrm>
                <a:off x="8813812" y="3869432"/>
                <a:ext cx="108012" cy="361366"/>
                <a:chOff x="6816824" y="2348880"/>
                <a:chExt cx="656456" cy="2196244"/>
              </a:xfrm>
              <a:grpFill/>
            </p:grpSpPr>
            <p:sp>
              <p:nvSpPr>
                <p:cNvPr id="2804" name="円/楕円 280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5" name="角丸四角形 280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6" name="角丸四角形 280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7" name="角丸四角形 280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8" name="角丸四角形 280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9" name="角丸四角形 280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5" name="グループ化 433"/>
              <p:cNvGrpSpPr/>
              <p:nvPr/>
            </p:nvGrpSpPr>
            <p:grpSpPr>
              <a:xfrm>
                <a:off x="8966212" y="3936951"/>
                <a:ext cx="108012" cy="361366"/>
                <a:chOff x="6816824" y="2348880"/>
                <a:chExt cx="656456" cy="2196244"/>
              </a:xfrm>
              <a:grpFill/>
            </p:grpSpPr>
            <p:sp>
              <p:nvSpPr>
                <p:cNvPr id="2798" name="円/楕円 279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9" name="角丸四角形 279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0" name="角丸四角形 279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1" name="角丸四角形 280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2" name="角丸四角形 280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803" name="角丸四角形 280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6" name="グループ化 440"/>
              <p:cNvGrpSpPr/>
              <p:nvPr/>
            </p:nvGrpSpPr>
            <p:grpSpPr>
              <a:xfrm>
                <a:off x="8669796" y="4021832"/>
                <a:ext cx="108012" cy="361366"/>
                <a:chOff x="6816824" y="2348880"/>
                <a:chExt cx="656456" cy="2196244"/>
              </a:xfrm>
              <a:grpFill/>
            </p:grpSpPr>
            <p:sp>
              <p:nvSpPr>
                <p:cNvPr id="2792" name="円/楕円 279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3" name="角丸四角形 279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4" name="角丸四角形 279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5" name="角丸四角形 279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6" name="角丸四角形 279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7" name="角丸四角形 279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7" name="グループ化 447"/>
              <p:cNvGrpSpPr/>
              <p:nvPr/>
            </p:nvGrpSpPr>
            <p:grpSpPr>
              <a:xfrm>
                <a:off x="9101844" y="3755605"/>
                <a:ext cx="108012" cy="361366"/>
                <a:chOff x="6816824" y="2348880"/>
                <a:chExt cx="656456" cy="2196244"/>
              </a:xfrm>
              <a:grpFill/>
            </p:grpSpPr>
            <p:sp>
              <p:nvSpPr>
                <p:cNvPr id="2786" name="円/楕円 278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7" name="角丸四角形 278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8" name="角丸四角形 278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9" name="角丸四角形 278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0" name="角丸四角形 278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91" name="角丸四角形 279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8" name="グループ化 454"/>
              <p:cNvGrpSpPr/>
              <p:nvPr/>
            </p:nvGrpSpPr>
            <p:grpSpPr>
              <a:xfrm>
                <a:off x="9245860" y="4044963"/>
                <a:ext cx="108012" cy="361366"/>
                <a:chOff x="6816824" y="2348880"/>
                <a:chExt cx="656456" cy="2196244"/>
              </a:xfrm>
              <a:grpFill/>
            </p:grpSpPr>
            <p:sp>
              <p:nvSpPr>
                <p:cNvPr id="2780" name="円/楕円 277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1" name="角丸四角形 278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2" name="角丸四角形 278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3" name="角丸四角形 278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4" name="角丸四角形 278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85" name="角丸四角形 278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89" name="グループ化 461"/>
              <p:cNvGrpSpPr/>
              <p:nvPr/>
            </p:nvGrpSpPr>
            <p:grpSpPr>
              <a:xfrm>
                <a:off x="9425880" y="3936951"/>
                <a:ext cx="108012" cy="361366"/>
                <a:chOff x="6816824" y="2348880"/>
                <a:chExt cx="656456" cy="2196244"/>
              </a:xfrm>
              <a:grpFill/>
            </p:grpSpPr>
            <p:sp>
              <p:nvSpPr>
                <p:cNvPr id="2774" name="円/楕円 277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5" name="角丸四角形 277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6" name="角丸四角形 277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7" name="角丸四角形 277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8" name="角丸四角形 277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9" name="角丸四角形 277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0" name="グループ化 468"/>
              <p:cNvGrpSpPr/>
              <p:nvPr/>
            </p:nvGrpSpPr>
            <p:grpSpPr>
              <a:xfrm>
                <a:off x="8489776" y="3720927"/>
                <a:ext cx="108012" cy="361366"/>
                <a:chOff x="6816824" y="2348880"/>
                <a:chExt cx="656456" cy="2196244"/>
              </a:xfrm>
              <a:grpFill/>
            </p:grpSpPr>
            <p:sp>
              <p:nvSpPr>
                <p:cNvPr id="2768" name="円/楕円 276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9" name="角丸四角形 276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0" name="角丸四角形 276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1" name="角丸四角形 277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2" name="角丸四角形 277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73" name="角丸四角形 277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1" name="グループ化 475"/>
              <p:cNvGrpSpPr/>
              <p:nvPr/>
            </p:nvGrpSpPr>
            <p:grpSpPr>
              <a:xfrm>
                <a:off x="8669796" y="3612915"/>
                <a:ext cx="108012" cy="361366"/>
                <a:chOff x="6816824" y="2348880"/>
                <a:chExt cx="656456" cy="2196244"/>
              </a:xfrm>
              <a:grpFill/>
            </p:grpSpPr>
            <p:sp>
              <p:nvSpPr>
                <p:cNvPr id="2762" name="円/楕円 276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3" name="角丸四角形 276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4" name="角丸四角形 276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5" name="角丸四角形 276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6" name="角丸四角形 276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7" name="角丸四角形 276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2" name="グループ化 482"/>
              <p:cNvGrpSpPr/>
              <p:nvPr/>
            </p:nvGrpSpPr>
            <p:grpSpPr>
              <a:xfrm>
                <a:off x="7941332" y="3969060"/>
                <a:ext cx="108012" cy="361366"/>
                <a:chOff x="6816824" y="2348880"/>
                <a:chExt cx="656456" cy="2196244"/>
              </a:xfrm>
              <a:grpFill/>
            </p:grpSpPr>
            <p:sp>
              <p:nvSpPr>
                <p:cNvPr id="2756" name="円/楕円 275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7" name="角丸四角形 275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8" name="角丸四角形 275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9" name="角丸四角形 275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0" name="角丸四角形 275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61" name="角丸四角形 276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3" name="グループ化 489"/>
              <p:cNvGrpSpPr/>
              <p:nvPr/>
            </p:nvGrpSpPr>
            <p:grpSpPr>
              <a:xfrm>
                <a:off x="8093732" y="4036579"/>
                <a:ext cx="108012" cy="361366"/>
                <a:chOff x="6816824" y="2348880"/>
                <a:chExt cx="656456" cy="2196244"/>
              </a:xfrm>
              <a:grpFill/>
            </p:grpSpPr>
            <p:sp>
              <p:nvSpPr>
                <p:cNvPr id="2750" name="円/楕円 274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1" name="角丸四角形 275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2" name="角丸四角形 275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3" name="角丸四角形 275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4" name="角丸四角形 275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55" name="角丸四角形 275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4" name="グループ化 496"/>
              <p:cNvGrpSpPr/>
              <p:nvPr/>
            </p:nvGrpSpPr>
            <p:grpSpPr>
              <a:xfrm>
                <a:off x="7797316" y="4121460"/>
                <a:ext cx="108012" cy="361366"/>
                <a:chOff x="6816824" y="2348880"/>
                <a:chExt cx="656456" cy="2196244"/>
              </a:xfrm>
              <a:grpFill/>
            </p:grpSpPr>
            <p:sp>
              <p:nvSpPr>
                <p:cNvPr id="2744" name="円/楕円 274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5" name="角丸四角形 274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6" name="角丸四角形 274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7" name="角丸四角形 274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8" name="角丸四角形 274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9" name="角丸四角形 274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5" name="グループ化 503"/>
              <p:cNvGrpSpPr/>
              <p:nvPr/>
            </p:nvGrpSpPr>
            <p:grpSpPr>
              <a:xfrm>
                <a:off x="8229364" y="3855233"/>
                <a:ext cx="108012" cy="361366"/>
                <a:chOff x="6816824" y="2348880"/>
                <a:chExt cx="656456" cy="2196244"/>
              </a:xfrm>
              <a:grpFill/>
            </p:grpSpPr>
            <p:sp>
              <p:nvSpPr>
                <p:cNvPr id="2738" name="円/楕円 273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9" name="角丸四角形 273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0" name="角丸四角形 273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1" name="角丸四角形 274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2" name="角丸四角形 274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43" name="角丸四角形 274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6" name="グループ化 510"/>
              <p:cNvGrpSpPr/>
              <p:nvPr/>
            </p:nvGrpSpPr>
            <p:grpSpPr>
              <a:xfrm>
                <a:off x="8373380" y="4144591"/>
                <a:ext cx="108012" cy="361366"/>
                <a:chOff x="6816824" y="2348880"/>
                <a:chExt cx="656456" cy="2196244"/>
              </a:xfrm>
              <a:grpFill/>
            </p:grpSpPr>
            <p:sp>
              <p:nvSpPr>
                <p:cNvPr id="2732" name="円/楕円 273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3" name="角丸四角形 273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4" name="角丸四角形 273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5" name="角丸四角形 273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6" name="角丸四角形 273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7" name="角丸四角形 273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7" name="グループ化 517"/>
              <p:cNvGrpSpPr/>
              <p:nvPr/>
            </p:nvGrpSpPr>
            <p:grpSpPr>
              <a:xfrm>
                <a:off x="7473280" y="4005064"/>
                <a:ext cx="108012" cy="361366"/>
                <a:chOff x="6816824" y="2348880"/>
                <a:chExt cx="656456" cy="2196244"/>
              </a:xfrm>
              <a:grpFill/>
            </p:grpSpPr>
            <p:sp>
              <p:nvSpPr>
                <p:cNvPr id="2726" name="円/楕円 272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7" name="角丸四角形 272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8" name="角丸四角形 272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9" name="角丸四角形 272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0" name="角丸四角形 272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31" name="角丸四角形 273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8" name="グループ化 524"/>
              <p:cNvGrpSpPr/>
              <p:nvPr/>
            </p:nvGrpSpPr>
            <p:grpSpPr>
              <a:xfrm>
                <a:off x="7617296" y="3820555"/>
                <a:ext cx="108012" cy="361366"/>
                <a:chOff x="6816824" y="2348880"/>
                <a:chExt cx="656456" cy="2196244"/>
              </a:xfrm>
              <a:grpFill/>
            </p:grpSpPr>
            <p:sp>
              <p:nvSpPr>
                <p:cNvPr id="2720" name="円/楕円 271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1" name="角丸四角形 272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2" name="角丸四角形 272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3" name="角丸四角形 272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4" name="角丸四角形 272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25" name="角丸四角形 272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699" name="グループ化 531"/>
              <p:cNvGrpSpPr/>
              <p:nvPr/>
            </p:nvGrpSpPr>
            <p:grpSpPr>
              <a:xfrm>
                <a:off x="7797316" y="3712543"/>
                <a:ext cx="108012" cy="361366"/>
                <a:chOff x="6816824" y="2348880"/>
                <a:chExt cx="656456" cy="2196244"/>
              </a:xfrm>
              <a:grpFill/>
            </p:grpSpPr>
            <p:sp>
              <p:nvSpPr>
                <p:cNvPr id="2714" name="円/楕円 271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5" name="角丸四角形 271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6" name="角丸四角形 271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7" name="角丸四角形 271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8" name="角丸四角形 271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9" name="角丸四角形 271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700" name="グループ化 559"/>
              <p:cNvGrpSpPr/>
              <p:nvPr/>
            </p:nvGrpSpPr>
            <p:grpSpPr>
              <a:xfrm>
                <a:off x="8085348" y="3609020"/>
                <a:ext cx="108012" cy="361366"/>
                <a:chOff x="6816824" y="2348880"/>
                <a:chExt cx="656456" cy="2196244"/>
              </a:xfrm>
              <a:grpFill/>
            </p:grpSpPr>
            <p:sp>
              <p:nvSpPr>
                <p:cNvPr id="2708" name="円/楕円 270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09" name="角丸四角形 270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0" name="角丸四角形 270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1" name="角丸四角形 271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2" name="角丸四角形 271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13" name="角丸四角形 271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701" name="グループ化 573"/>
              <p:cNvGrpSpPr/>
              <p:nvPr/>
            </p:nvGrpSpPr>
            <p:grpSpPr>
              <a:xfrm>
                <a:off x="7941332" y="3645024"/>
                <a:ext cx="108012" cy="361366"/>
                <a:chOff x="6816824" y="2348880"/>
                <a:chExt cx="656456" cy="2196244"/>
              </a:xfrm>
              <a:grpFill/>
            </p:grpSpPr>
            <p:sp>
              <p:nvSpPr>
                <p:cNvPr id="2702" name="円/楕円 270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03" name="角丸四角形 270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04" name="角丸四角形 270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05" name="角丸四角形 270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06" name="角丸四角形 270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707" name="角丸四角形 270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grpSp>
          <p:nvGrpSpPr>
            <p:cNvPr id="1756" name="グループ化 1372"/>
            <p:cNvGrpSpPr/>
            <p:nvPr/>
          </p:nvGrpSpPr>
          <p:grpSpPr>
            <a:xfrm>
              <a:off x="6537176" y="2713977"/>
              <a:ext cx="1321921" cy="462995"/>
              <a:chOff x="7473280" y="3910648"/>
              <a:chExt cx="1692188" cy="592679"/>
            </a:xfrm>
            <a:grpFill/>
          </p:grpSpPr>
          <p:grpSp>
            <p:nvGrpSpPr>
              <p:cNvPr id="2445" name="グループ化 82"/>
              <p:cNvGrpSpPr/>
              <p:nvPr/>
            </p:nvGrpSpPr>
            <p:grpSpPr>
              <a:xfrm>
                <a:off x="8589799" y="4030300"/>
                <a:ext cx="71267" cy="238432"/>
                <a:chOff x="6816824" y="2348880"/>
                <a:chExt cx="656456" cy="2196244"/>
              </a:xfrm>
              <a:grpFill/>
            </p:grpSpPr>
            <p:sp>
              <p:nvSpPr>
                <p:cNvPr id="2670" name="円/楕円 266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71" name="角丸四角形 267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72" name="角丸四角形 267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73" name="角丸四角形 267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74" name="角丸四角形 267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75" name="角丸四角形 267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46" name="グループ化 89"/>
              <p:cNvGrpSpPr/>
              <p:nvPr/>
            </p:nvGrpSpPr>
            <p:grpSpPr>
              <a:xfrm>
                <a:off x="8690354" y="4074849"/>
                <a:ext cx="71267" cy="238432"/>
                <a:chOff x="6816824" y="2348880"/>
                <a:chExt cx="656456" cy="2196244"/>
              </a:xfrm>
              <a:grpFill/>
            </p:grpSpPr>
            <p:sp>
              <p:nvSpPr>
                <p:cNvPr id="2664" name="円/楕円 266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5" name="角丸四角形 266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6" name="角丸四角形 266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7" name="角丸四角形 266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8" name="角丸四角形 266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9" name="角丸四角形 266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47" name="グループ化 96"/>
              <p:cNvGrpSpPr/>
              <p:nvPr/>
            </p:nvGrpSpPr>
            <p:grpSpPr>
              <a:xfrm>
                <a:off x="8494776" y="4130855"/>
                <a:ext cx="71267" cy="238432"/>
                <a:chOff x="6816824" y="2348880"/>
                <a:chExt cx="656456" cy="2196244"/>
              </a:xfrm>
              <a:grpFill/>
            </p:grpSpPr>
            <p:sp>
              <p:nvSpPr>
                <p:cNvPr id="2658" name="円/楕円 265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9" name="角丸四角形 265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0" name="角丸四角形 265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1" name="角丸四角形 266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2" name="角丸四角形 266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63" name="角丸四角形 266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48" name="グループ化 103"/>
              <p:cNvGrpSpPr/>
              <p:nvPr/>
            </p:nvGrpSpPr>
            <p:grpSpPr>
              <a:xfrm>
                <a:off x="8779845" y="3955196"/>
                <a:ext cx="71267" cy="238432"/>
                <a:chOff x="6816824" y="2348880"/>
                <a:chExt cx="656456" cy="2196244"/>
              </a:xfrm>
              <a:grpFill/>
            </p:grpSpPr>
            <p:sp>
              <p:nvSpPr>
                <p:cNvPr id="2652" name="円/楕円 265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3" name="角丸四角形 265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4" name="角丸四角形 265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5" name="角丸四角形 265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6" name="角丸四角形 265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7" name="角丸四角形 265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49" name="グループ化 110"/>
              <p:cNvGrpSpPr/>
              <p:nvPr/>
            </p:nvGrpSpPr>
            <p:grpSpPr>
              <a:xfrm>
                <a:off x="8874868" y="4146117"/>
                <a:ext cx="71267" cy="238432"/>
                <a:chOff x="6816824" y="2348880"/>
                <a:chExt cx="656456" cy="2196244"/>
              </a:xfrm>
              <a:grpFill/>
            </p:grpSpPr>
            <p:sp>
              <p:nvSpPr>
                <p:cNvPr id="2646" name="円/楕円 264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7" name="角丸四角形 264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8" name="角丸四角形 264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9" name="角丸四角形 264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0" name="角丸四角形 264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51" name="角丸四角形 265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0" name="グループ化 117"/>
              <p:cNvGrpSpPr/>
              <p:nvPr/>
            </p:nvGrpSpPr>
            <p:grpSpPr>
              <a:xfrm>
                <a:off x="8993646" y="4074849"/>
                <a:ext cx="71267" cy="238432"/>
                <a:chOff x="6816824" y="2348880"/>
                <a:chExt cx="656456" cy="2196244"/>
              </a:xfrm>
              <a:grpFill/>
            </p:grpSpPr>
            <p:sp>
              <p:nvSpPr>
                <p:cNvPr id="2640" name="円/楕円 263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1" name="角丸四角形 264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2" name="角丸四角形 264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3" name="角丸四角形 264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4" name="角丸四角形 264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45" name="角丸四角形 264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1" name="グループ化 124"/>
              <p:cNvGrpSpPr/>
              <p:nvPr/>
            </p:nvGrpSpPr>
            <p:grpSpPr>
              <a:xfrm>
                <a:off x="8219338" y="4054664"/>
                <a:ext cx="71267" cy="238432"/>
                <a:chOff x="6816824" y="2348880"/>
                <a:chExt cx="656456" cy="2196244"/>
              </a:xfrm>
              <a:grpFill/>
            </p:grpSpPr>
            <p:sp>
              <p:nvSpPr>
                <p:cNvPr id="2634" name="円/楕円 263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5" name="角丸四角形 263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6" name="角丸四角形 263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7" name="角丸四角形 263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8" name="角丸四角形 263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9" name="角丸四角形 263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2" name="グループ化 131"/>
              <p:cNvGrpSpPr/>
              <p:nvPr/>
            </p:nvGrpSpPr>
            <p:grpSpPr>
              <a:xfrm>
                <a:off x="8338117" y="3983397"/>
                <a:ext cx="71267" cy="238432"/>
                <a:chOff x="6816824" y="2348880"/>
                <a:chExt cx="656456" cy="2196244"/>
              </a:xfrm>
              <a:grpFill/>
            </p:grpSpPr>
            <p:sp>
              <p:nvSpPr>
                <p:cNvPr id="2628" name="円/楕円 262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9" name="角丸四角形 262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0" name="角丸四角形 262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1" name="角丸四角形 263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2" name="角丸四角形 263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33" name="角丸四角形 263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3" name="グループ化 145"/>
              <p:cNvGrpSpPr/>
              <p:nvPr/>
            </p:nvGrpSpPr>
            <p:grpSpPr>
              <a:xfrm>
                <a:off x="8019662" y="4149078"/>
                <a:ext cx="71267" cy="238432"/>
                <a:chOff x="6816824" y="2348880"/>
                <a:chExt cx="656456" cy="2196244"/>
              </a:xfrm>
              <a:grpFill/>
            </p:grpSpPr>
            <p:sp>
              <p:nvSpPr>
                <p:cNvPr id="2622" name="円/楕円 262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3" name="角丸四角形 262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4" name="角丸四角形 262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5" name="角丸四角形 262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6" name="角丸四角形 262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7" name="角丸四角形 262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4" name="グループ化 152"/>
              <p:cNvGrpSpPr/>
              <p:nvPr/>
            </p:nvGrpSpPr>
            <p:grpSpPr>
              <a:xfrm>
                <a:off x="8120216" y="4193628"/>
                <a:ext cx="71267" cy="238432"/>
                <a:chOff x="6816824" y="2348880"/>
                <a:chExt cx="656456" cy="2196244"/>
              </a:xfrm>
              <a:grpFill/>
            </p:grpSpPr>
            <p:sp>
              <p:nvSpPr>
                <p:cNvPr id="2616" name="円/楕円 261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7" name="角丸四角形 261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8" name="角丸四角形 261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9" name="角丸四角形 261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0" name="角丸四角形 261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21" name="角丸四角形 262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5" name="グループ化 159"/>
              <p:cNvGrpSpPr/>
              <p:nvPr/>
            </p:nvGrpSpPr>
            <p:grpSpPr>
              <a:xfrm>
                <a:off x="7924639" y="4249633"/>
                <a:ext cx="71267" cy="238432"/>
                <a:chOff x="6816824" y="2348880"/>
                <a:chExt cx="656456" cy="2196244"/>
              </a:xfrm>
              <a:grpFill/>
            </p:grpSpPr>
            <p:sp>
              <p:nvSpPr>
                <p:cNvPr id="2610" name="円/楕円 260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1" name="角丸四角形 261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2" name="角丸四角形 261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3" name="角丸四角形 261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4" name="角丸四角形 261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15" name="角丸四角形 261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6" name="グループ化 173"/>
              <p:cNvGrpSpPr/>
              <p:nvPr/>
            </p:nvGrpSpPr>
            <p:grpSpPr>
              <a:xfrm>
                <a:off x="8304730" y="4264895"/>
                <a:ext cx="71267" cy="238432"/>
                <a:chOff x="6816824" y="2348880"/>
                <a:chExt cx="656456" cy="2196244"/>
              </a:xfrm>
              <a:grpFill/>
            </p:grpSpPr>
            <p:sp>
              <p:nvSpPr>
                <p:cNvPr id="2604" name="円/楕円 260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5" name="角丸四角形 260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6" name="角丸四角形 260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7" name="角丸四角形 260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8" name="角丸四角形 260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9" name="角丸四角形 260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7" name="グループ化 180"/>
              <p:cNvGrpSpPr/>
              <p:nvPr/>
            </p:nvGrpSpPr>
            <p:grpSpPr>
              <a:xfrm>
                <a:off x="8423509" y="4193628"/>
                <a:ext cx="71267" cy="238432"/>
                <a:chOff x="6816824" y="2348880"/>
                <a:chExt cx="656456" cy="2196244"/>
              </a:xfrm>
              <a:grpFill/>
            </p:grpSpPr>
            <p:sp>
              <p:nvSpPr>
                <p:cNvPr id="2598" name="円/楕円 259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9" name="角丸四角形 259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0" name="角丸四角形 259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1" name="角丸四角形 260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2" name="角丸四角形 260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603" name="角丸四角形 260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8" name="グループ化 187"/>
              <p:cNvGrpSpPr/>
              <p:nvPr/>
            </p:nvGrpSpPr>
            <p:grpSpPr>
              <a:xfrm>
                <a:off x="7805860" y="4051094"/>
                <a:ext cx="71267" cy="238432"/>
                <a:chOff x="6816824" y="2348880"/>
                <a:chExt cx="656456" cy="2196244"/>
              </a:xfrm>
              <a:grpFill/>
            </p:grpSpPr>
            <p:sp>
              <p:nvSpPr>
                <p:cNvPr id="2592" name="円/楕円 259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3" name="角丸四角形 259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4" name="角丸四角形 259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5" name="角丸四角形 259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6" name="角丸四角形 259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7" name="角丸四角形 259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59" name="グループ化 194"/>
              <p:cNvGrpSpPr/>
              <p:nvPr/>
            </p:nvGrpSpPr>
            <p:grpSpPr>
              <a:xfrm>
                <a:off x="7942073" y="3910648"/>
                <a:ext cx="71267" cy="238432"/>
                <a:chOff x="6816824" y="2348880"/>
                <a:chExt cx="656456" cy="2196244"/>
              </a:xfrm>
              <a:grpFill/>
            </p:grpSpPr>
            <p:sp>
              <p:nvSpPr>
                <p:cNvPr id="2586" name="円/楕円 258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7" name="角丸四角形 258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8" name="角丸四角形 258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9" name="角丸四角形 258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0" name="角丸四角形 258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91" name="角丸四角形 259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0" name="グループ化 201"/>
              <p:cNvGrpSpPr/>
              <p:nvPr/>
            </p:nvGrpSpPr>
            <p:grpSpPr>
              <a:xfrm>
                <a:off x="7687081" y="4152040"/>
                <a:ext cx="71267" cy="238432"/>
                <a:chOff x="6816824" y="2348880"/>
                <a:chExt cx="656456" cy="2196244"/>
              </a:xfrm>
              <a:grpFill/>
            </p:grpSpPr>
            <p:sp>
              <p:nvSpPr>
                <p:cNvPr id="2580" name="円/楕円 257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1" name="角丸四角形 258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2" name="角丸四角形 258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3" name="角丸四角形 258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4" name="角丸四角形 258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85" name="角丸四角形 258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1" name="グループ化 208"/>
              <p:cNvGrpSpPr/>
              <p:nvPr/>
            </p:nvGrpSpPr>
            <p:grpSpPr>
              <a:xfrm>
                <a:off x="7787636" y="4196590"/>
                <a:ext cx="71267" cy="238432"/>
                <a:chOff x="6816824" y="2348880"/>
                <a:chExt cx="656456" cy="2196244"/>
              </a:xfrm>
              <a:grpFill/>
            </p:grpSpPr>
            <p:sp>
              <p:nvSpPr>
                <p:cNvPr id="2574" name="円/楕円 257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5" name="角丸四角形 257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6" name="角丸四角形 257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7" name="角丸四角形 257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8" name="角丸四角形 257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9" name="角丸四角形 257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2" name="グループ化 215"/>
              <p:cNvGrpSpPr/>
              <p:nvPr/>
            </p:nvGrpSpPr>
            <p:grpSpPr>
              <a:xfrm>
                <a:off x="7592059" y="4252595"/>
                <a:ext cx="71267" cy="238432"/>
                <a:chOff x="6816824" y="2348880"/>
                <a:chExt cx="656456" cy="2196244"/>
              </a:xfrm>
              <a:grpFill/>
            </p:grpSpPr>
            <p:sp>
              <p:nvSpPr>
                <p:cNvPr id="2568" name="円/楕円 256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9" name="角丸四角形 256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0" name="角丸四角形 256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1" name="角丸四角形 257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2" name="角丸四角形 257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73" name="角丸四角形 257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3" name="グループ化 222"/>
              <p:cNvGrpSpPr/>
              <p:nvPr/>
            </p:nvGrpSpPr>
            <p:grpSpPr>
              <a:xfrm>
                <a:off x="7877127" y="4076936"/>
                <a:ext cx="71267" cy="238432"/>
                <a:chOff x="6816824" y="2348880"/>
                <a:chExt cx="656456" cy="2196244"/>
              </a:xfrm>
              <a:grpFill/>
            </p:grpSpPr>
            <p:sp>
              <p:nvSpPr>
                <p:cNvPr id="2562" name="円/楕円 256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3" name="角丸四角形 256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4" name="角丸四角形 256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5" name="角丸四角形 256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6" name="角丸四角形 256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7" name="角丸四角形 256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4" name="グループ化 236"/>
              <p:cNvGrpSpPr/>
              <p:nvPr/>
            </p:nvGrpSpPr>
            <p:grpSpPr>
              <a:xfrm>
                <a:off x="8090929" y="4196590"/>
                <a:ext cx="71267" cy="238432"/>
                <a:chOff x="6816824" y="2348880"/>
                <a:chExt cx="656456" cy="2196244"/>
              </a:xfrm>
              <a:grpFill/>
            </p:grpSpPr>
            <p:sp>
              <p:nvSpPr>
                <p:cNvPr id="2556" name="円/楕円 255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7" name="角丸四角形 255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8" name="角丸四角形 255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9" name="角丸四角形 255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0" name="角丸四角形 255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61" name="角丸四角形 256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5" name="グループ化 243"/>
              <p:cNvGrpSpPr/>
              <p:nvPr/>
            </p:nvGrpSpPr>
            <p:grpSpPr>
              <a:xfrm>
                <a:off x="7473280" y="4054056"/>
                <a:ext cx="71267" cy="238432"/>
                <a:chOff x="6816824" y="2348880"/>
                <a:chExt cx="656456" cy="2196244"/>
              </a:xfrm>
              <a:grpFill/>
            </p:grpSpPr>
            <p:sp>
              <p:nvSpPr>
                <p:cNvPr id="2550" name="円/楕円 254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1" name="角丸四角形 255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2" name="角丸四角形 255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3" name="角丸四角形 255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4" name="角丸四角形 255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55" name="角丸四角形 255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6" name="グループ化 250"/>
              <p:cNvGrpSpPr/>
              <p:nvPr/>
            </p:nvGrpSpPr>
            <p:grpSpPr>
              <a:xfrm>
                <a:off x="7592059" y="3982788"/>
                <a:ext cx="71267" cy="238432"/>
                <a:chOff x="6816824" y="2348880"/>
                <a:chExt cx="656456" cy="2196244"/>
              </a:xfrm>
              <a:grpFill/>
            </p:grpSpPr>
            <p:sp>
              <p:nvSpPr>
                <p:cNvPr id="2544" name="円/楕円 254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5" name="角丸四角形 254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6" name="角丸四角形 254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7" name="角丸四角形 254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8" name="角丸四角形 254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9" name="角丸四角形 254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7" name="グループ化 278"/>
              <p:cNvGrpSpPr/>
              <p:nvPr/>
            </p:nvGrpSpPr>
            <p:grpSpPr>
              <a:xfrm>
                <a:off x="8219338" y="4006278"/>
                <a:ext cx="71267" cy="238432"/>
                <a:chOff x="6816824" y="2348880"/>
                <a:chExt cx="656456" cy="2196244"/>
              </a:xfrm>
              <a:grpFill/>
            </p:grpSpPr>
            <p:sp>
              <p:nvSpPr>
                <p:cNvPr id="2538" name="円/楕円 253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9" name="角丸四角形 253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0" name="角丸四角形 253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1" name="角丸四角形 254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2" name="角丸四角形 254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43" name="角丸四角形 254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8" name="グループ化 285"/>
              <p:cNvGrpSpPr/>
              <p:nvPr/>
            </p:nvGrpSpPr>
            <p:grpSpPr>
              <a:xfrm>
                <a:off x="8471020" y="4074849"/>
                <a:ext cx="71267" cy="238432"/>
                <a:chOff x="6816824" y="2348880"/>
                <a:chExt cx="656456" cy="2196244"/>
              </a:xfrm>
              <a:grpFill/>
            </p:grpSpPr>
            <p:sp>
              <p:nvSpPr>
                <p:cNvPr id="2532" name="円/楕円 253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3" name="角丸四角形 253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4" name="角丸四角形 253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5" name="角丸四角形 253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6" name="角丸四角形 253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7" name="角丸四角形 253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69" name="グループ化 292"/>
              <p:cNvGrpSpPr/>
              <p:nvPr/>
            </p:nvGrpSpPr>
            <p:grpSpPr>
              <a:xfrm>
                <a:off x="8589799" y="4003582"/>
                <a:ext cx="71267" cy="238432"/>
                <a:chOff x="6816824" y="2348880"/>
                <a:chExt cx="656456" cy="2196244"/>
              </a:xfrm>
              <a:grpFill/>
            </p:grpSpPr>
            <p:sp>
              <p:nvSpPr>
                <p:cNvPr id="2526" name="円/楕円 252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7" name="角丸四角形 252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8" name="角丸四角形 252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9" name="角丸四角形 252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0" name="角丸四角形 252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31" name="角丸四角形 253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0" name="グループ化 313"/>
              <p:cNvGrpSpPr/>
              <p:nvPr/>
            </p:nvGrpSpPr>
            <p:grpSpPr>
              <a:xfrm>
                <a:off x="8690354" y="4130855"/>
                <a:ext cx="71267" cy="238432"/>
                <a:chOff x="6816824" y="2348880"/>
                <a:chExt cx="656456" cy="2196244"/>
              </a:xfrm>
              <a:grpFill/>
            </p:grpSpPr>
            <p:sp>
              <p:nvSpPr>
                <p:cNvPr id="2520" name="円/楕円 251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1" name="角丸四角形 252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2" name="角丸四角形 252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3" name="角丸四角形 252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4" name="角丸四角形 252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25" name="角丸四角形 252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1" name="グループ化 320"/>
              <p:cNvGrpSpPr/>
              <p:nvPr/>
            </p:nvGrpSpPr>
            <p:grpSpPr>
              <a:xfrm>
                <a:off x="8790908" y="4175404"/>
                <a:ext cx="71267" cy="238432"/>
                <a:chOff x="6816824" y="2348880"/>
                <a:chExt cx="656456" cy="2196244"/>
              </a:xfrm>
              <a:grpFill/>
            </p:grpSpPr>
            <p:sp>
              <p:nvSpPr>
                <p:cNvPr id="2514" name="円/楕円 251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5" name="角丸四角形 251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6" name="角丸四角形 251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7" name="角丸四角形 251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8" name="角丸四角形 251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9" name="角丸四角形 251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2" name="グループ化 327"/>
              <p:cNvGrpSpPr/>
              <p:nvPr/>
            </p:nvGrpSpPr>
            <p:grpSpPr>
              <a:xfrm>
                <a:off x="8595331" y="4231409"/>
                <a:ext cx="71267" cy="238432"/>
                <a:chOff x="6816824" y="2348880"/>
                <a:chExt cx="656456" cy="2196244"/>
              </a:xfrm>
              <a:grpFill/>
            </p:grpSpPr>
            <p:sp>
              <p:nvSpPr>
                <p:cNvPr id="2508" name="円/楕円 250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9" name="角丸四角形 250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0" name="角丸四角形 250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1" name="角丸四角形 251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2" name="角丸四角形 251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13" name="角丸四角形 251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3" name="グループ化 334"/>
              <p:cNvGrpSpPr/>
              <p:nvPr/>
            </p:nvGrpSpPr>
            <p:grpSpPr>
              <a:xfrm>
                <a:off x="8880399" y="4055751"/>
                <a:ext cx="71267" cy="238432"/>
                <a:chOff x="6816824" y="2348880"/>
                <a:chExt cx="656456" cy="2196244"/>
              </a:xfrm>
              <a:grpFill/>
            </p:grpSpPr>
            <p:sp>
              <p:nvSpPr>
                <p:cNvPr id="2502" name="円/楕円 2501"/>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3" name="角丸四角形 2502"/>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4" name="角丸四角形 2503"/>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5" name="角丸四角形 2504"/>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6" name="角丸四角形 2505"/>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7" name="角丸四角形 2506"/>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4" name="グループ化 341"/>
              <p:cNvGrpSpPr/>
              <p:nvPr/>
            </p:nvGrpSpPr>
            <p:grpSpPr>
              <a:xfrm>
                <a:off x="8975422" y="4246671"/>
                <a:ext cx="71267" cy="238432"/>
                <a:chOff x="6816824" y="2348880"/>
                <a:chExt cx="656456" cy="2196244"/>
              </a:xfrm>
              <a:grpFill/>
            </p:grpSpPr>
            <p:sp>
              <p:nvSpPr>
                <p:cNvPr id="2496" name="円/楕円 2495"/>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7" name="角丸四角形 2496"/>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8" name="角丸四角形 2497"/>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9" name="角丸四角形 2498"/>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0" name="角丸四角形 2499"/>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501" name="角丸四角形 2500"/>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5" name="グループ化 348"/>
              <p:cNvGrpSpPr/>
              <p:nvPr/>
            </p:nvGrpSpPr>
            <p:grpSpPr>
              <a:xfrm>
                <a:off x="9094201" y="4175404"/>
                <a:ext cx="71267" cy="238432"/>
                <a:chOff x="6816824" y="2348880"/>
                <a:chExt cx="656456" cy="2196244"/>
              </a:xfrm>
              <a:grpFill/>
            </p:grpSpPr>
            <p:sp>
              <p:nvSpPr>
                <p:cNvPr id="2490" name="円/楕円 2489"/>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1" name="角丸四角形 2490"/>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2" name="角丸四角形 2491"/>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3" name="角丸四角形 2492"/>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4" name="角丸四角形 2493"/>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95" name="角丸四角形 2494"/>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6" name="グループ化 355"/>
              <p:cNvGrpSpPr/>
              <p:nvPr/>
            </p:nvGrpSpPr>
            <p:grpSpPr>
              <a:xfrm>
                <a:off x="8476552" y="4032870"/>
                <a:ext cx="71267" cy="238432"/>
                <a:chOff x="6816824" y="2348880"/>
                <a:chExt cx="656456" cy="2196244"/>
              </a:xfrm>
              <a:grpFill/>
            </p:grpSpPr>
            <p:sp>
              <p:nvSpPr>
                <p:cNvPr id="2484" name="円/楕円 2483"/>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5" name="角丸四角形 2484"/>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6" name="角丸四角形 2485"/>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7" name="角丸四角形 2486"/>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8" name="角丸四角形 2487"/>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9" name="角丸四角形 2488"/>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477" name="グループ化 362"/>
              <p:cNvGrpSpPr/>
              <p:nvPr/>
            </p:nvGrpSpPr>
            <p:grpSpPr>
              <a:xfrm>
                <a:off x="8595331" y="3961603"/>
                <a:ext cx="71267" cy="238432"/>
                <a:chOff x="6816824" y="2348880"/>
                <a:chExt cx="656456" cy="2196244"/>
              </a:xfrm>
              <a:grpFill/>
            </p:grpSpPr>
            <p:sp>
              <p:nvSpPr>
                <p:cNvPr id="2478" name="円/楕円 2477"/>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79" name="角丸四角形 2478"/>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0" name="角丸四角形 2479"/>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1" name="角丸四角形 2480"/>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2" name="角丸四角形 2481"/>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83" name="角丸四角形 2482"/>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grpSp>
          <p:nvGrpSpPr>
            <p:cNvPr id="1757" name="グループ化 1604"/>
            <p:cNvGrpSpPr/>
            <p:nvPr/>
          </p:nvGrpSpPr>
          <p:grpSpPr>
            <a:xfrm>
              <a:off x="6789204" y="2996952"/>
              <a:ext cx="1321921" cy="504056"/>
              <a:chOff x="6969224" y="3460515"/>
              <a:chExt cx="2564668" cy="977923"/>
            </a:xfrm>
            <a:grpFill/>
          </p:grpSpPr>
          <p:grpSp>
            <p:nvGrpSpPr>
              <p:cNvPr id="2165" name="グループ化 82"/>
              <p:cNvGrpSpPr/>
              <p:nvPr/>
            </p:nvGrpSpPr>
            <p:grpSpPr>
              <a:xfrm>
                <a:off x="8661412" y="3717032"/>
                <a:ext cx="108012" cy="361366"/>
                <a:chOff x="6816824" y="2348880"/>
                <a:chExt cx="656456" cy="2196244"/>
              </a:xfrm>
              <a:grpFill/>
            </p:grpSpPr>
            <p:sp>
              <p:nvSpPr>
                <p:cNvPr id="2439" name="円/楕円 243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40" name="角丸四角形 243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41" name="角丸四角形 244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42" name="角丸四角形 244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43" name="角丸四角形 244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44" name="角丸四角形 244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66" name="グループ化 89"/>
              <p:cNvGrpSpPr/>
              <p:nvPr/>
            </p:nvGrpSpPr>
            <p:grpSpPr>
              <a:xfrm>
                <a:off x="8813812" y="3784551"/>
                <a:ext cx="108012" cy="361366"/>
                <a:chOff x="6816824" y="2348880"/>
                <a:chExt cx="656456" cy="2196244"/>
              </a:xfrm>
              <a:grpFill/>
            </p:grpSpPr>
            <p:sp>
              <p:nvSpPr>
                <p:cNvPr id="2433" name="円/楕円 243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4" name="角丸四角形 243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5" name="角丸四角形 243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6" name="角丸四角形 243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7" name="角丸四角形 243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8" name="角丸四角形 243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67" name="グループ化 96"/>
              <p:cNvGrpSpPr/>
              <p:nvPr/>
            </p:nvGrpSpPr>
            <p:grpSpPr>
              <a:xfrm>
                <a:off x="8517396" y="3869432"/>
                <a:ext cx="108012" cy="361366"/>
                <a:chOff x="6816824" y="2348880"/>
                <a:chExt cx="656456" cy="2196244"/>
              </a:xfrm>
              <a:grpFill/>
            </p:grpSpPr>
            <p:sp>
              <p:nvSpPr>
                <p:cNvPr id="2427" name="円/楕円 242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8" name="角丸四角形 242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9" name="角丸四角形 242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0" name="角丸四角形 242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1" name="角丸四角形 243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32" name="角丸四角形 243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68" name="グループ化 103"/>
              <p:cNvGrpSpPr/>
              <p:nvPr/>
            </p:nvGrpSpPr>
            <p:grpSpPr>
              <a:xfrm>
                <a:off x="8949444" y="3603205"/>
                <a:ext cx="108012" cy="361366"/>
                <a:chOff x="6816824" y="2348880"/>
                <a:chExt cx="656456" cy="2196244"/>
              </a:xfrm>
              <a:grpFill/>
            </p:grpSpPr>
            <p:sp>
              <p:nvSpPr>
                <p:cNvPr id="2421" name="円/楕円 242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2" name="角丸四角形 242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3" name="角丸四角形 242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4" name="角丸四角形 242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5" name="角丸四角形 242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6" name="角丸四角形 242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69" name="グループ化 110"/>
              <p:cNvGrpSpPr/>
              <p:nvPr/>
            </p:nvGrpSpPr>
            <p:grpSpPr>
              <a:xfrm>
                <a:off x="9093460" y="3892563"/>
                <a:ext cx="108012" cy="361366"/>
                <a:chOff x="6816824" y="2348880"/>
                <a:chExt cx="656456" cy="2196244"/>
              </a:xfrm>
              <a:grpFill/>
            </p:grpSpPr>
            <p:sp>
              <p:nvSpPr>
                <p:cNvPr id="2415" name="円/楕円 241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6" name="角丸四角形 241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7" name="角丸四角形 241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8" name="角丸四角形 241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9" name="角丸四角形 241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20" name="角丸四角形 241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0" name="グループ化 117"/>
              <p:cNvGrpSpPr/>
              <p:nvPr/>
            </p:nvGrpSpPr>
            <p:grpSpPr>
              <a:xfrm>
                <a:off x="9273480" y="3784551"/>
                <a:ext cx="108012" cy="361366"/>
                <a:chOff x="6816824" y="2348880"/>
                <a:chExt cx="656456" cy="2196244"/>
              </a:xfrm>
              <a:grpFill/>
            </p:grpSpPr>
            <p:sp>
              <p:nvSpPr>
                <p:cNvPr id="2409" name="円/楕円 240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0" name="角丸四角形 240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1" name="角丸四角形 241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2" name="角丸四角形 241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3" name="角丸四角形 241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14" name="角丸四角形 241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1" name="グループ化 124"/>
              <p:cNvGrpSpPr/>
              <p:nvPr/>
            </p:nvGrpSpPr>
            <p:grpSpPr>
              <a:xfrm>
                <a:off x="8337376" y="3568527"/>
                <a:ext cx="108012" cy="361366"/>
                <a:chOff x="6816824" y="2348880"/>
                <a:chExt cx="656456" cy="2196244"/>
              </a:xfrm>
              <a:grpFill/>
            </p:grpSpPr>
            <p:sp>
              <p:nvSpPr>
                <p:cNvPr id="2403" name="円/楕円 240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4" name="角丸四角形 240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5" name="角丸四角形 240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6" name="角丸四角形 240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7" name="角丸四角形 240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8" name="角丸四角形 240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2" name="グループ化 131"/>
              <p:cNvGrpSpPr/>
              <p:nvPr/>
            </p:nvGrpSpPr>
            <p:grpSpPr>
              <a:xfrm>
                <a:off x="8517396" y="3460515"/>
                <a:ext cx="108012" cy="361366"/>
                <a:chOff x="6816824" y="2348880"/>
                <a:chExt cx="656456" cy="2196244"/>
              </a:xfrm>
              <a:grpFill/>
            </p:grpSpPr>
            <p:sp>
              <p:nvSpPr>
                <p:cNvPr id="2397" name="円/楕円 239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8" name="角丸四角形 239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9" name="角丸四角形 239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0" name="角丸四角形 239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1" name="角丸四角形 240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402" name="角丸四角形 240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3" name="グループ化 145"/>
              <p:cNvGrpSpPr/>
              <p:nvPr/>
            </p:nvGrpSpPr>
            <p:grpSpPr>
              <a:xfrm>
                <a:off x="7797316" y="3897052"/>
                <a:ext cx="108012" cy="361366"/>
                <a:chOff x="6816824" y="2348880"/>
                <a:chExt cx="656456" cy="2196244"/>
              </a:xfrm>
              <a:grpFill/>
            </p:grpSpPr>
            <p:sp>
              <p:nvSpPr>
                <p:cNvPr id="2391" name="円/楕円 239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2" name="角丸四角形 239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3" name="角丸四角形 239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4" name="角丸四角形 239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5" name="角丸四角形 239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6" name="角丸四角形 239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4" name="グループ化 152"/>
              <p:cNvGrpSpPr/>
              <p:nvPr/>
            </p:nvGrpSpPr>
            <p:grpSpPr>
              <a:xfrm>
                <a:off x="7949716" y="3964571"/>
                <a:ext cx="108012" cy="361366"/>
                <a:chOff x="6816824" y="2348880"/>
                <a:chExt cx="656456" cy="2196244"/>
              </a:xfrm>
              <a:grpFill/>
            </p:grpSpPr>
            <p:sp>
              <p:nvSpPr>
                <p:cNvPr id="2385" name="円/楕円 238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6" name="角丸四角形 238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7" name="角丸四角形 238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8" name="角丸四角形 238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9" name="角丸四角形 238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90" name="角丸四角形 238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5" name="グループ化 159"/>
              <p:cNvGrpSpPr/>
              <p:nvPr/>
            </p:nvGrpSpPr>
            <p:grpSpPr>
              <a:xfrm>
                <a:off x="7653300" y="4049452"/>
                <a:ext cx="108012" cy="361366"/>
                <a:chOff x="6816824" y="2348880"/>
                <a:chExt cx="656456" cy="2196244"/>
              </a:xfrm>
              <a:grpFill/>
            </p:grpSpPr>
            <p:sp>
              <p:nvSpPr>
                <p:cNvPr id="2379" name="円/楕円 237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0" name="角丸四角形 237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1" name="角丸四角形 238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2" name="角丸四角形 238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3" name="角丸四角形 238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84" name="角丸四角形 238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6" name="グループ化 166"/>
              <p:cNvGrpSpPr/>
              <p:nvPr/>
            </p:nvGrpSpPr>
            <p:grpSpPr>
              <a:xfrm>
                <a:off x="8085348" y="3783225"/>
                <a:ext cx="108012" cy="361366"/>
                <a:chOff x="6816824" y="2348880"/>
                <a:chExt cx="656456" cy="2196244"/>
              </a:xfrm>
              <a:grpFill/>
            </p:grpSpPr>
            <p:sp>
              <p:nvSpPr>
                <p:cNvPr id="2373" name="円/楕円 237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4" name="角丸四角形 237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5" name="角丸四角形 237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6" name="角丸四角形 237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7" name="角丸四角形 237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8" name="角丸四角形 237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7" name="グループ化 173"/>
              <p:cNvGrpSpPr/>
              <p:nvPr/>
            </p:nvGrpSpPr>
            <p:grpSpPr>
              <a:xfrm>
                <a:off x="8229364" y="4072583"/>
                <a:ext cx="108012" cy="361366"/>
                <a:chOff x="6816824" y="2348880"/>
                <a:chExt cx="656456" cy="2196244"/>
              </a:xfrm>
              <a:grpFill/>
            </p:grpSpPr>
            <p:sp>
              <p:nvSpPr>
                <p:cNvPr id="2367" name="円/楕円 236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8" name="角丸四角形 236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9" name="角丸四角形 236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0" name="角丸四角形 236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1" name="角丸四角形 237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72" name="角丸四角形 237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8" name="グループ化 180"/>
              <p:cNvGrpSpPr/>
              <p:nvPr/>
            </p:nvGrpSpPr>
            <p:grpSpPr>
              <a:xfrm>
                <a:off x="8409384" y="3964571"/>
                <a:ext cx="108012" cy="361366"/>
                <a:chOff x="6816824" y="2348880"/>
                <a:chExt cx="656456" cy="2196244"/>
              </a:xfrm>
              <a:grpFill/>
            </p:grpSpPr>
            <p:sp>
              <p:nvSpPr>
                <p:cNvPr id="2361" name="円/楕円 236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2" name="角丸四角形 236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3" name="角丸四角形 236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4" name="角丸四角形 236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5" name="角丸四角形 236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6" name="角丸四角形 236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79" name="グループ化 187"/>
              <p:cNvGrpSpPr/>
              <p:nvPr/>
            </p:nvGrpSpPr>
            <p:grpSpPr>
              <a:xfrm>
                <a:off x="7473280" y="3748547"/>
                <a:ext cx="108012" cy="361366"/>
                <a:chOff x="6816824" y="2348880"/>
                <a:chExt cx="656456" cy="2196244"/>
              </a:xfrm>
              <a:grpFill/>
            </p:grpSpPr>
            <p:sp>
              <p:nvSpPr>
                <p:cNvPr id="2355" name="円/楕円 235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6" name="角丸四角形 235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7" name="角丸四角形 235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8" name="角丸四角形 235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9" name="角丸四角形 235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60" name="角丸四角形 235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0" name="グループ化 194"/>
              <p:cNvGrpSpPr/>
              <p:nvPr/>
            </p:nvGrpSpPr>
            <p:grpSpPr>
              <a:xfrm>
                <a:off x="7653300" y="3640535"/>
                <a:ext cx="108012" cy="361366"/>
                <a:chOff x="6816824" y="2348880"/>
                <a:chExt cx="656456" cy="2196244"/>
              </a:xfrm>
              <a:grpFill/>
            </p:grpSpPr>
            <p:sp>
              <p:nvSpPr>
                <p:cNvPr id="2349" name="円/楕円 234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0" name="角丸四角形 234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1" name="角丸四角形 235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2" name="角丸四角形 235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3" name="角丸四角形 235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54" name="角丸四角形 235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1" name="グループ化 201"/>
              <p:cNvGrpSpPr/>
              <p:nvPr/>
            </p:nvGrpSpPr>
            <p:grpSpPr>
              <a:xfrm>
                <a:off x="7293260" y="3901541"/>
                <a:ext cx="108012" cy="361366"/>
                <a:chOff x="6816824" y="2348880"/>
                <a:chExt cx="656456" cy="2196244"/>
              </a:xfrm>
              <a:grpFill/>
            </p:grpSpPr>
            <p:sp>
              <p:nvSpPr>
                <p:cNvPr id="2343" name="円/楕円 234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4" name="角丸四角形 234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5" name="角丸四角形 234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6" name="角丸四角形 234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7" name="角丸四角形 234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8" name="角丸四角形 234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2" name="グループ化 208"/>
              <p:cNvGrpSpPr/>
              <p:nvPr/>
            </p:nvGrpSpPr>
            <p:grpSpPr>
              <a:xfrm>
                <a:off x="7445660" y="3969060"/>
                <a:ext cx="108012" cy="361366"/>
                <a:chOff x="6816824" y="2348880"/>
                <a:chExt cx="656456" cy="2196244"/>
              </a:xfrm>
              <a:grpFill/>
            </p:grpSpPr>
            <p:sp>
              <p:nvSpPr>
                <p:cNvPr id="2337" name="円/楕円 233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8" name="角丸四角形 233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9" name="角丸四角形 233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0" name="角丸四角形 233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1" name="角丸四角形 234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42" name="角丸四角形 234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3" name="グループ化 215"/>
              <p:cNvGrpSpPr/>
              <p:nvPr/>
            </p:nvGrpSpPr>
            <p:grpSpPr>
              <a:xfrm>
                <a:off x="7149244" y="4053941"/>
                <a:ext cx="108012" cy="361366"/>
                <a:chOff x="6816824" y="2348880"/>
                <a:chExt cx="656456" cy="2196244"/>
              </a:xfrm>
              <a:grpFill/>
            </p:grpSpPr>
            <p:sp>
              <p:nvSpPr>
                <p:cNvPr id="2331" name="円/楕円 233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2" name="角丸四角形 233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3" name="角丸四角形 233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4" name="角丸四角形 233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5" name="角丸四角形 233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6" name="角丸四角形 233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4" name="グループ化 222"/>
              <p:cNvGrpSpPr/>
              <p:nvPr/>
            </p:nvGrpSpPr>
            <p:grpSpPr>
              <a:xfrm>
                <a:off x="7581292" y="3787714"/>
                <a:ext cx="108012" cy="361366"/>
                <a:chOff x="6816824" y="2348880"/>
                <a:chExt cx="656456" cy="2196244"/>
              </a:xfrm>
              <a:grpFill/>
            </p:grpSpPr>
            <p:sp>
              <p:nvSpPr>
                <p:cNvPr id="2325" name="円/楕円 232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6" name="角丸四角形 232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7" name="角丸四角形 232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8" name="角丸四角形 232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9" name="角丸四角形 232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30" name="角丸四角形 232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5" name="グループ化 229"/>
              <p:cNvGrpSpPr/>
              <p:nvPr/>
            </p:nvGrpSpPr>
            <p:grpSpPr>
              <a:xfrm>
                <a:off x="7725308" y="4077072"/>
                <a:ext cx="108012" cy="361366"/>
                <a:chOff x="6816824" y="2348880"/>
                <a:chExt cx="656456" cy="2196244"/>
              </a:xfrm>
              <a:grpFill/>
            </p:grpSpPr>
            <p:sp>
              <p:nvSpPr>
                <p:cNvPr id="2319" name="円/楕円 231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0" name="角丸四角形 231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1" name="角丸四角形 232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2" name="角丸四角形 232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3" name="角丸四角形 232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24" name="角丸四角形 232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6" name="グループ化 236"/>
              <p:cNvGrpSpPr/>
              <p:nvPr/>
            </p:nvGrpSpPr>
            <p:grpSpPr>
              <a:xfrm>
                <a:off x="7905328" y="3969060"/>
                <a:ext cx="108012" cy="361366"/>
                <a:chOff x="6816824" y="2348880"/>
                <a:chExt cx="656456" cy="2196244"/>
              </a:xfrm>
              <a:grpFill/>
            </p:grpSpPr>
            <p:sp>
              <p:nvSpPr>
                <p:cNvPr id="2313" name="円/楕円 231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4" name="角丸四角形 231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5" name="角丸四角形 231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6" name="角丸四角形 231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7" name="角丸四角形 231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8" name="角丸四角形 231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7" name="グループ化 243"/>
              <p:cNvGrpSpPr/>
              <p:nvPr/>
            </p:nvGrpSpPr>
            <p:grpSpPr>
              <a:xfrm>
                <a:off x="6969224" y="3753036"/>
                <a:ext cx="108012" cy="361366"/>
                <a:chOff x="6816824" y="2348880"/>
                <a:chExt cx="656456" cy="2196244"/>
              </a:xfrm>
              <a:grpFill/>
            </p:grpSpPr>
            <p:sp>
              <p:nvSpPr>
                <p:cNvPr id="2307" name="円/楕円 230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8" name="角丸四角形 230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9" name="角丸四角形 230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0" name="角丸四角形 230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1" name="角丸四角形 231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12" name="角丸四角形 231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8" name="グループ化 250"/>
              <p:cNvGrpSpPr/>
              <p:nvPr/>
            </p:nvGrpSpPr>
            <p:grpSpPr>
              <a:xfrm>
                <a:off x="7149244" y="3645024"/>
                <a:ext cx="108012" cy="361366"/>
                <a:chOff x="6816824" y="2348880"/>
                <a:chExt cx="656456" cy="2196244"/>
              </a:xfrm>
              <a:grpFill/>
            </p:grpSpPr>
            <p:sp>
              <p:nvSpPr>
                <p:cNvPr id="2301" name="円/楕円 230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2" name="角丸四角形 230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3" name="角丸四角形 230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4" name="角丸四角形 230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5" name="角丸四角形 230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6" name="角丸四角形 230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89" name="グループ化 257"/>
              <p:cNvGrpSpPr/>
              <p:nvPr/>
            </p:nvGrpSpPr>
            <p:grpSpPr>
              <a:xfrm>
                <a:off x="8049344" y="3609020"/>
                <a:ext cx="108012" cy="361366"/>
                <a:chOff x="6816824" y="2348880"/>
                <a:chExt cx="656456" cy="2196244"/>
              </a:xfrm>
              <a:grpFill/>
            </p:grpSpPr>
            <p:sp>
              <p:nvSpPr>
                <p:cNvPr id="2295" name="円/楕円 229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6" name="角丸四角形 229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7" name="角丸四角形 229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8" name="角丸四角形 229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9" name="角丸四角形 229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300" name="角丸四角形 229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0" name="グループ化 264"/>
              <p:cNvGrpSpPr/>
              <p:nvPr/>
            </p:nvGrpSpPr>
            <p:grpSpPr>
              <a:xfrm>
                <a:off x="8201744" y="3676539"/>
                <a:ext cx="108012" cy="361366"/>
                <a:chOff x="6816824" y="2348880"/>
                <a:chExt cx="656456" cy="2196244"/>
              </a:xfrm>
              <a:grpFill/>
            </p:grpSpPr>
            <p:sp>
              <p:nvSpPr>
                <p:cNvPr id="2289" name="円/楕円 228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0" name="角丸四角形 228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1" name="角丸四角形 229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2" name="角丸四角形 229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3" name="角丸四角形 229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94" name="角丸四角形 229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1" name="グループ化 271"/>
              <p:cNvGrpSpPr/>
              <p:nvPr/>
            </p:nvGrpSpPr>
            <p:grpSpPr>
              <a:xfrm>
                <a:off x="7905328" y="3761420"/>
                <a:ext cx="108012" cy="361366"/>
                <a:chOff x="6816824" y="2348880"/>
                <a:chExt cx="656456" cy="2196244"/>
              </a:xfrm>
              <a:grpFill/>
            </p:grpSpPr>
            <p:sp>
              <p:nvSpPr>
                <p:cNvPr id="2283" name="円/楕円 228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4" name="角丸四角形 228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5" name="角丸四角形 228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6" name="角丸四角形 228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7" name="角丸四角形 228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8" name="角丸四角形 228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2" name="グループ化 278"/>
              <p:cNvGrpSpPr/>
              <p:nvPr/>
            </p:nvGrpSpPr>
            <p:grpSpPr>
              <a:xfrm>
                <a:off x="8337376" y="3495193"/>
                <a:ext cx="108012" cy="361366"/>
                <a:chOff x="6816824" y="2348880"/>
                <a:chExt cx="656456" cy="2196244"/>
              </a:xfrm>
              <a:grpFill/>
            </p:grpSpPr>
            <p:sp>
              <p:nvSpPr>
                <p:cNvPr id="2277" name="円/楕円 227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8" name="角丸四角形 227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9" name="角丸四角形 227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0" name="角丸四角形 227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1" name="角丸四角形 228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82" name="角丸四角形 228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3" name="グループ化 285"/>
              <p:cNvGrpSpPr/>
              <p:nvPr/>
            </p:nvGrpSpPr>
            <p:grpSpPr>
              <a:xfrm>
                <a:off x="8481392" y="3784551"/>
                <a:ext cx="108012" cy="361366"/>
                <a:chOff x="6816824" y="2348880"/>
                <a:chExt cx="656456" cy="2196244"/>
              </a:xfrm>
              <a:grpFill/>
            </p:grpSpPr>
            <p:sp>
              <p:nvSpPr>
                <p:cNvPr id="2271" name="円/楕円 227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2" name="角丸四角形 227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3" name="角丸四角形 227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4" name="角丸四角形 227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5" name="角丸四角形 227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6" name="角丸四角形 227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4" name="グループ化 292"/>
              <p:cNvGrpSpPr/>
              <p:nvPr/>
            </p:nvGrpSpPr>
            <p:grpSpPr>
              <a:xfrm>
                <a:off x="8661412" y="3676539"/>
                <a:ext cx="108012" cy="361366"/>
                <a:chOff x="6816824" y="2348880"/>
                <a:chExt cx="656456" cy="2196244"/>
              </a:xfrm>
              <a:grpFill/>
            </p:grpSpPr>
            <p:sp>
              <p:nvSpPr>
                <p:cNvPr id="2265" name="円/楕円 226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6" name="角丸四角形 226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7" name="角丸四角形 226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8" name="角丸四角形 226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9" name="角丸四角形 226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70" name="角丸四角形 226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5" name="グループ化 299"/>
              <p:cNvGrpSpPr/>
              <p:nvPr/>
            </p:nvGrpSpPr>
            <p:grpSpPr>
              <a:xfrm>
                <a:off x="7725308" y="3460515"/>
                <a:ext cx="108012" cy="361366"/>
                <a:chOff x="6816824" y="2348880"/>
                <a:chExt cx="656456" cy="2196244"/>
              </a:xfrm>
              <a:grpFill/>
            </p:grpSpPr>
            <p:sp>
              <p:nvSpPr>
                <p:cNvPr id="2259" name="円/楕円 225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0" name="角丸四角形 225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1" name="角丸四角形 226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2" name="角丸四角形 226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3" name="角丸四角形 226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64" name="角丸四角形 226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6" name="グループ化 306"/>
              <p:cNvGrpSpPr/>
              <p:nvPr/>
            </p:nvGrpSpPr>
            <p:grpSpPr>
              <a:xfrm>
                <a:off x="8121352" y="3463678"/>
                <a:ext cx="108012" cy="361366"/>
                <a:chOff x="6816824" y="2348880"/>
                <a:chExt cx="656456" cy="2196244"/>
              </a:xfrm>
              <a:grpFill/>
            </p:grpSpPr>
            <p:sp>
              <p:nvSpPr>
                <p:cNvPr id="2253" name="円/楕円 225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4" name="角丸四角形 225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5" name="角丸四角形 225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6" name="角丸四角形 225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7" name="角丸四角形 225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8" name="角丸四角形 225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7" name="グループ化 313"/>
              <p:cNvGrpSpPr/>
              <p:nvPr/>
            </p:nvGrpSpPr>
            <p:grpSpPr>
              <a:xfrm>
                <a:off x="8813812" y="3869432"/>
                <a:ext cx="108012" cy="361366"/>
                <a:chOff x="6816824" y="2348880"/>
                <a:chExt cx="656456" cy="2196244"/>
              </a:xfrm>
              <a:grpFill/>
            </p:grpSpPr>
            <p:sp>
              <p:nvSpPr>
                <p:cNvPr id="2247" name="円/楕円 224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8" name="角丸四角形 224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9" name="角丸四角形 224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0" name="角丸四角形 224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1" name="角丸四角形 225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52" name="角丸四角形 225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8" name="グループ化 320"/>
              <p:cNvGrpSpPr/>
              <p:nvPr/>
            </p:nvGrpSpPr>
            <p:grpSpPr>
              <a:xfrm>
                <a:off x="8966212" y="3936951"/>
                <a:ext cx="108012" cy="361366"/>
                <a:chOff x="6816824" y="2348880"/>
                <a:chExt cx="656456" cy="2196244"/>
              </a:xfrm>
              <a:grpFill/>
            </p:grpSpPr>
            <p:sp>
              <p:nvSpPr>
                <p:cNvPr id="2241" name="円/楕円 224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2" name="角丸四角形 224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3" name="角丸四角形 224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4" name="角丸四角形 224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5" name="角丸四角形 224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6" name="角丸四角形 224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199" name="グループ化 327"/>
              <p:cNvGrpSpPr/>
              <p:nvPr/>
            </p:nvGrpSpPr>
            <p:grpSpPr>
              <a:xfrm>
                <a:off x="8669796" y="4021832"/>
                <a:ext cx="108012" cy="361366"/>
                <a:chOff x="6816824" y="2348880"/>
                <a:chExt cx="656456" cy="2196244"/>
              </a:xfrm>
              <a:grpFill/>
            </p:grpSpPr>
            <p:sp>
              <p:nvSpPr>
                <p:cNvPr id="2235" name="円/楕円 223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6" name="角丸四角形 223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7" name="角丸四角形 223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8" name="角丸四角形 223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9" name="角丸四角形 223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40" name="角丸四角形 223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200" name="グループ化 334"/>
              <p:cNvGrpSpPr/>
              <p:nvPr/>
            </p:nvGrpSpPr>
            <p:grpSpPr>
              <a:xfrm>
                <a:off x="9101844" y="3755605"/>
                <a:ext cx="108012" cy="361366"/>
                <a:chOff x="6816824" y="2348880"/>
                <a:chExt cx="656456" cy="2196244"/>
              </a:xfrm>
              <a:grpFill/>
            </p:grpSpPr>
            <p:sp>
              <p:nvSpPr>
                <p:cNvPr id="2229" name="円/楕円 222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0" name="角丸四角形 222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1" name="角丸四角形 223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2" name="角丸四角形 223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3" name="角丸四角形 223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34" name="角丸四角形 223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201" name="グループ化 341"/>
              <p:cNvGrpSpPr/>
              <p:nvPr/>
            </p:nvGrpSpPr>
            <p:grpSpPr>
              <a:xfrm>
                <a:off x="9245860" y="4044963"/>
                <a:ext cx="108012" cy="361366"/>
                <a:chOff x="6816824" y="2348880"/>
                <a:chExt cx="656456" cy="2196244"/>
              </a:xfrm>
              <a:grpFill/>
            </p:grpSpPr>
            <p:sp>
              <p:nvSpPr>
                <p:cNvPr id="2223" name="円/楕円 222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4" name="角丸四角形 222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5" name="角丸四角形 222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6" name="角丸四角形 222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7" name="角丸四角形 222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8" name="角丸四角形 222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202" name="グループ化 348"/>
              <p:cNvGrpSpPr/>
              <p:nvPr/>
            </p:nvGrpSpPr>
            <p:grpSpPr>
              <a:xfrm>
                <a:off x="9425880" y="3936951"/>
                <a:ext cx="108012" cy="361366"/>
                <a:chOff x="6816824" y="2348880"/>
                <a:chExt cx="656456" cy="2196244"/>
              </a:xfrm>
              <a:grpFill/>
            </p:grpSpPr>
            <p:sp>
              <p:nvSpPr>
                <p:cNvPr id="2217" name="円/楕円 221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8" name="角丸四角形 221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9" name="角丸四角形 221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0" name="角丸四角形 221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1" name="角丸四角形 222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22" name="角丸四角形 222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203" name="グループ化 355"/>
              <p:cNvGrpSpPr/>
              <p:nvPr/>
            </p:nvGrpSpPr>
            <p:grpSpPr>
              <a:xfrm>
                <a:off x="8489776" y="3720927"/>
                <a:ext cx="108012" cy="361366"/>
                <a:chOff x="6816824" y="2348880"/>
                <a:chExt cx="656456" cy="2196244"/>
              </a:xfrm>
              <a:grpFill/>
            </p:grpSpPr>
            <p:sp>
              <p:nvSpPr>
                <p:cNvPr id="2211" name="円/楕円 221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2" name="角丸四角形 221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3" name="角丸四角形 221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4" name="角丸四角形 221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5" name="角丸四角形 221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6" name="角丸四角形 221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2204" name="グループ化 362"/>
              <p:cNvGrpSpPr/>
              <p:nvPr/>
            </p:nvGrpSpPr>
            <p:grpSpPr>
              <a:xfrm>
                <a:off x="8669796" y="3612915"/>
                <a:ext cx="108012" cy="361366"/>
                <a:chOff x="6816824" y="2348880"/>
                <a:chExt cx="656456" cy="2196244"/>
              </a:xfrm>
              <a:grpFill/>
            </p:grpSpPr>
            <p:sp>
              <p:nvSpPr>
                <p:cNvPr id="2205" name="円/楕円 220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06" name="角丸四角形 220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07" name="角丸四角形 220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08" name="角丸四角形 220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09" name="角丸四角形 220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210" name="角丸四角形 220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grpSp>
          <p:nvGrpSpPr>
            <p:cNvPr id="1758" name="グループ化 103"/>
            <p:cNvGrpSpPr/>
            <p:nvPr/>
          </p:nvGrpSpPr>
          <p:grpSpPr>
            <a:xfrm>
              <a:off x="8589404" y="3176972"/>
              <a:ext cx="55673" cy="186261"/>
              <a:chOff x="6816824" y="2348880"/>
              <a:chExt cx="656456" cy="2196244"/>
            </a:xfrm>
            <a:grpFill/>
          </p:grpSpPr>
          <p:sp>
            <p:nvSpPr>
              <p:cNvPr id="2159" name="円/楕円 215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60" name="角丸四角形 215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61" name="角丸四角形 216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62" name="角丸四角形 216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63" name="角丸四角形 216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64" name="角丸四角形 216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59" name="グループ化 110"/>
            <p:cNvGrpSpPr/>
            <p:nvPr/>
          </p:nvGrpSpPr>
          <p:grpSpPr>
            <a:xfrm>
              <a:off x="6033120" y="3175557"/>
              <a:ext cx="55673" cy="186261"/>
              <a:chOff x="6816824" y="2348880"/>
              <a:chExt cx="656456" cy="2196244"/>
            </a:xfrm>
            <a:grpFill/>
          </p:grpSpPr>
          <p:sp>
            <p:nvSpPr>
              <p:cNvPr id="2153" name="円/楕円 215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4" name="角丸四角形 215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5" name="角丸四角形 215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6" name="角丸四角形 215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7" name="角丸四角形 215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8" name="角丸四角形 215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0" name="グループ化 117"/>
            <p:cNvGrpSpPr/>
            <p:nvPr/>
          </p:nvGrpSpPr>
          <p:grpSpPr>
            <a:xfrm>
              <a:off x="6125908" y="3119884"/>
              <a:ext cx="55673" cy="186261"/>
              <a:chOff x="6816824" y="2348880"/>
              <a:chExt cx="656456" cy="2196244"/>
            </a:xfrm>
            <a:grpFill/>
          </p:grpSpPr>
          <p:sp>
            <p:nvSpPr>
              <p:cNvPr id="2147" name="円/楕円 214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8" name="角丸四角形 214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9" name="角丸四角形 214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0" name="角丸四角形 214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1" name="角丸四角形 215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52" name="角丸四角形 215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1" name="グループ化 124"/>
            <p:cNvGrpSpPr/>
            <p:nvPr/>
          </p:nvGrpSpPr>
          <p:grpSpPr>
            <a:xfrm>
              <a:off x="6636633" y="3304653"/>
              <a:ext cx="55673" cy="186261"/>
              <a:chOff x="6816824" y="2348880"/>
              <a:chExt cx="656456" cy="2196244"/>
            </a:xfrm>
            <a:grpFill/>
          </p:grpSpPr>
          <p:sp>
            <p:nvSpPr>
              <p:cNvPr id="2141" name="円/楕円 214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2" name="角丸四角形 214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3" name="角丸四角形 214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4" name="角丸四角形 214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5" name="角丸四角形 214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6" name="角丸四角形 214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2" name="グループ化 131"/>
            <p:cNvGrpSpPr/>
            <p:nvPr/>
          </p:nvGrpSpPr>
          <p:grpSpPr>
            <a:xfrm>
              <a:off x="6729422" y="3248980"/>
              <a:ext cx="55673" cy="186261"/>
              <a:chOff x="6816824" y="2348880"/>
              <a:chExt cx="656456" cy="2196244"/>
            </a:xfrm>
            <a:grpFill/>
          </p:grpSpPr>
          <p:sp>
            <p:nvSpPr>
              <p:cNvPr id="2135" name="円/楕円 213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6" name="角丸四角形 213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7" name="角丸四角形 213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8" name="角丸四角形 213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9" name="角丸四角形 213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40" name="角丸四角形 213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3" name="グループ化 201"/>
            <p:cNvGrpSpPr/>
            <p:nvPr/>
          </p:nvGrpSpPr>
          <p:grpSpPr>
            <a:xfrm>
              <a:off x="8425719" y="3140968"/>
              <a:ext cx="55673" cy="186261"/>
              <a:chOff x="6816824" y="2348880"/>
              <a:chExt cx="656456" cy="2196244"/>
            </a:xfrm>
            <a:grpFill/>
          </p:grpSpPr>
          <p:sp>
            <p:nvSpPr>
              <p:cNvPr id="2129" name="円/楕円 212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0" name="角丸四角形 212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1" name="角丸四角形 213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2" name="角丸四角形 213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3" name="角丸四角形 213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34" name="角丸四角形 213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4" name="グループ化 215"/>
            <p:cNvGrpSpPr/>
            <p:nvPr/>
          </p:nvGrpSpPr>
          <p:grpSpPr>
            <a:xfrm>
              <a:off x="8351488" y="3219521"/>
              <a:ext cx="55673" cy="186261"/>
              <a:chOff x="6816824" y="2348880"/>
              <a:chExt cx="656456" cy="2196244"/>
            </a:xfrm>
            <a:grpFill/>
          </p:grpSpPr>
          <p:sp>
            <p:nvSpPr>
              <p:cNvPr id="2123" name="円/楕円 212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4" name="角丸四角形 212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5" name="角丸四角形 212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6" name="角丸四角形 212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7" name="角丸四角形 212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8" name="角丸四角形 212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5" name="グループ化 243"/>
            <p:cNvGrpSpPr/>
            <p:nvPr/>
          </p:nvGrpSpPr>
          <p:grpSpPr>
            <a:xfrm>
              <a:off x="8170356" y="3244444"/>
              <a:ext cx="55673" cy="186261"/>
              <a:chOff x="6816824" y="2348880"/>
              <a:chExt cx="656456" cy="2196244"/>
            </a:xfrm>
            <a:grpFill/>
          </p:grpSpPr>
          <p:sp>
            <p:nvSpPr>
              <p:cNvPr id="2117" name="円/楕円 211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8" name="角丸四角形 211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9" name="角丸四角形 211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0" name="角丸四角形 211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1" name="角丸四角形 212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22" name="角丸四角形 212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6" name="グループ化 250"/>
            <p:cNvGrpSpPr/>
            <p:nvPr/>
          </p:nvGrpSpPr>
          <p:grpSpPr>
            <a:xfrm>
              <a:off x="8263145" y="3188770"/>
              <a:ext cx="55673" cy="186261"/>
              <a:chOff x="6816824" y="2348880"/>
              <a:chExt cx="656456" cy="2196244"/>
            </a:xfrm>
            <a:grpFill/>
          </p:grpSpPr>
          <p:sp>
            <p:nvSpPr>
              <p:cNvPr id="2111" name="円/楕円 211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2" name="角丸四角形 211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3" name="角丸四角形 211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4" name="角丸四角形 211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5" name="角丸四角形 211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6" name="角丸四角形 211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7" name="グループ化 278"/>
            <p:cNvGrpSpPr/>
            <p:nvPr/>
          </p:nvGrpSpPr>
          <p:grpSpPr>
            <a:xfrm>
              <a:off x="6636633" y="3266854"/>
              <a:ext cx="55673" cy="186261"/>
              <a:chOff x="6816824" y="2348880"/>
              <a:chExt cx="656456" cy="2196244"/>
            </a:xfrm>
            <a:grpFill/>
          </p:grpSpPr>
          <p:sp>
            <p:nvSpPr>
              <p:cNvPr id="2105" name="円/楕円 210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6" name="角丸四角形 210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7" name="角丸四角形 210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8" name="角丸四角形 210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9" name="角丸四角形 210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10" name="角丸四角形 210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8" name="グループ化 299"/>
            <p:cNvGrpSpPr/>
            <p:nvPr/>
          </p:nvGrpSpPr>
          <p:grpSpPr>
            <a:xfrm>
              <a:off x="6321152" y="3248980"/>
              <a:ext cx="55673" cy="186261"/>
              <a:chOff x="6816824" y="2348880"/>
              <a:chExt cx="656456" cy="2196244"/>
            </a:xfrm>
            <a:grpFill/>
          </p:grpSpPr>
          <p:sp>
            <p:nvSpPr>
              <p:cNvPr id="2099" name="円/楕円 209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0" name="角丸四角形 209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1" name="角丸四角形 210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2" name="角丸四角形 210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3" name="角丸四角形 210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104" name="角丸四角形 210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69" name="グループ化 306"/>
            <p:cNvGrpSpPr/>
            <p:nvPr/>
          </p:nvGrpSpPr>
          <p:grpSpPr>
            <a:xfrm>
              <a:off x="6525287" y="3250610"/>
              <a:ext cx="55673" cy="186261"/>
              <a:chOff x="6816824" y="2348880"/>
              <a:chExt cx="656456" cy="2196244"/>
            </a:xfrm>
            <a:grpFill/>
          </p:grpSpPr>
          <p:sp>
            <p:nvSpPr>
              <p:cNvPr id="2093" name="円/楕円 209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4" name="角丸四角形 209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5" name="角丸四角形 209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6" name="角丸四角形 209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7" name="角丸四角形 209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8" name="角丸四角形 209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0" name="グループ化 313"/>
            <p:cNvGrpSpPr/>
            <p:nvPr/>
          </p:nvGrpSpPr>
          <p:grpSpPr>
            <a:xfrm>
              <a:off x="8733420" y="3176972"/>
              <a:ext cx="55673" cy="186261"/>
              <a:chOff x="6816824" y="2348880"/>
              <a:chExt cx="656456" cy="2196244"/>
            </a:xfrm>
            <a:grpFill/>
          </p:grpSpPr>
          <p:sp>
            <p:nvSpPr>
              <p:cNvPr id="2087" name="円/楕円 208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8" name="角丸四角形 208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9" name="角丸四角形 208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0" name="角丸四角形 208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1" name="角丸四角形 209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92" name="角丸四角形 209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1" name="グループ化 320"/>
            <p:cNvGrpSpPr/>
            <p:nvPr/>
          </p:nvGrpSpPr>
          <p:grpSpPr>
            <a:xfrm>
              <a:off x="8805428" y="3140968"/>
              <a:ext cx="55673" cy="186261"/>
              <a:chOff x="6816824" y="2348880"/>
              <a:chExt cx="656456" cy="2196244"/>
            </a:xfrm>
            <a:grpFill/>
          </p:grpSpPr>
          <p:sp>
            <p:nvSpPr>
              <p:cNvPr id="2081" name="円/楕円 208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2" name="角丸四角形 208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3" name="角丸四角形 208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4" name="角丸四角形 208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5" name="角丸四角形 208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6" name="角丸四角形 208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2" name="グループ化 334"/>
            <p:cNvGrpSpPr/>
            <p:nvPr/>
          </p:nvGrpSpPr>
          <p:grpSpPr>
            <a:xfrm>
              <a:off x="6037441" y="3104964"/>
              <a:ext cx="55673" cy="186261"/>
              <a:chOff x="6816824" y="2348880"/>
              <a:chExt cx="656456" cy="2196244"/>
            </a:xfrm>
            <a:grpFill/>
          </p:grpSpPr>
          <p:sp>
            <p:nvSpPr>
              <p:cNvPr id="2075" name="円/楕円 207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6" name="角丸四角形 207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7" name="角丸四角形 207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8" name="角丸四角形 207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9" name="角丸四角形 207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80" name="角丸四角形 207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3" name="グループ化 341"/>
            <p:cNvGrpSpPr/>
            <p:nvPr/>
          </p:nvGrpSpPr>
          <p:grpSpPr>
            <a:xfrm>
              <a:off x="6111672" y="3254109"/>
              <a:ext cx="55673" cy="186261"/>
              <a:chOff x="6816824" y="2348880"/>
              <a:chExt cx="656456" cy="2196244"/>
            </a:xfrm>
            <a:grpFill/>
          </p:grpSpPr>
          <p:sp>
            <p:nvSpPr>
              <p:cNvPr id="2069" name="円/楕円 206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0" name="角丸四角形 206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1" name="角丸四角形 207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2" name="角丸四角形 207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3" name="角丸四角形 207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74" name="角丸四角形 207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4" name="グループ化 348"/>
            <p:cNvGrpSpPr/>
            <p:nvPr/>
          </p:nvGrpSpPr>
          <p:grpSpPr>
            <a:xfrm>
              <a:off x="6204461" y="3198436"/>
              <a:ext cx="55673" cy="186261"/>
              <a:chOff x="6816824" y="2348880"/>
              <a:chExt cx="656456" cy="2196244"/>
            </a:xfrm>
            <a:grpFill/>
          </p:grpSpPr>
          <p:sp>
            <p:nvSpPr>
              <p:cNvPr id="2063" name="円/楕円 206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4" name="角丸四角形 206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5" name="角丸四角形 206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6" name="角丸四角形 206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7" name="角丸四角形 206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8" name="角丸四角形 206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5" name="グループ化 362"/>
            <p:cNvGrpSpPr/>
            <p:nvPr/>
          </p:nvGrpSpPr>
          <p:grpSpPr>
            <a:xfrm>
              <a:off x="8517396" y="3176972"/>
              <a:ext cx="55673" cy="186261"/>
              <a:chOff x="6816824" y="2348880"/>
              <a:chExt cx="656456" cy="2196244"/>
            </a:xfrm>
            <a:grpFill/>
          </p:grpSpPr>
          <p:sp>
            <p:nvSpPr>
              <p:cNvPr id="2057" name="円/楕円 205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8" name="角丸四角形 205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9" name="角丸四角形 205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0" name="角丸四角形 205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1" name="角丸四角形 206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62" name="角丸四角形 206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6" name="グループ化 2166"/>
            <p:cNvGrpSpPr/>
            <p:nvPr/>
          </p:nvGrpSpPr>
          <p:grpSpPr>
            <a:xfrm>
              <a:off x="7797316" y="2744924"/>
              <a:ext cx="1321921" cy="504056"/>
              <a:chOff x="6969224" y="3460515"/>
              <a:chExt cx="2564668" cy="977923"/>
            </a:xfrm>
            <a:grpFill/>
          </p:grpSpPr>
          <p:grpSp>
            <p:nvGrpSpPr>
              <p:cNvPr id="1777" name="グループ化 82"/>
              <p:cNvGrpSpPr/>
              <p:nvPr/>
            </p:nvGrpSpPr>
            <p:grpSpPr>
              <a:xfrm>
                <a:off x="8661412" y="3717032"/>
                <a:ext cx="108012" cy="361366"/>
                <a:chOff x="6816824" y="2348880"/>
                <a:chExt cx="656456" cy="2196244"/>
              </a:xfrm>
              <a:grpFill/>
            </p:grpSpPr>
            <p:sp>
              <p:nvSpPr>
                <p:cNvPr id="2051" name="円/楕円 205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2" name="角丸四角形 205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3" name="角丸四角形 205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4" name="角丸四角形 205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5" name="角丸四角形 205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6" name="角丸四角形 205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8" name="グループ化 89"/>
              <p:cNvGrpSpPr/>
              <p:nvPr/>
            </p:nvGrpSpPr>
            <p:grpSpPr>
              <a:xfrm>
                <a:off x="8813812" y="3784551"/>
                <a:ext cx="108012" cy="361366"/>
                <a:chOff x="6816824" y="2348880"/>
                <a:chExt cx="656456" cy="2196244"/>
              </a:xfrm>
              <a:grpFill/>
            </p:grpSpPr>
            <p:sp>
              <p:nvSpPr>
                <p:cNvPr id="2045" name="円/楕円 204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6" name="角丸四角形 204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7" name="角丸四角形 204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8" name="角丸四角形 204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9" name="角丸四角形 204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50" name="角丸四角形 204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79" name="グループ化 96"/>
              <p:cNvGrpSpPr/>
              <p:nvPr/>
            </p:nvGrpSpPr>
            <p:grpSpPr>
              <a:xfrm>
                <a:off x="8517396" y="3869432"/>
                <a:ext cx="108012" cy="361366"/>
                <a:chOff x="6816824" y="2348880"/>
                <a:chExt cx="656456" cy="2196244"/>
              </a:xfrm>
              <a:grpFill/>
            </p:grpSpPr>
            <p:sp>
              <p:nvSpPr>
                <p:cNvPr id="2039" name="円/楕円 203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0" name="角丸四角形 203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1" name="角丸四角形 204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2" name="角丸四角形 204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3" name="角丸四角形 204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44" name="角丸四角形 204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0" name="グループ化 103"/>
              <p:cNvGrpSpPr/>
              <p:nvPr/>
            </p:nvGrpSpPr>
            <p:grpSpPr>
              <a:xfrm>
                <a:off x="8949444" y="3603205"/>
                <a:ext cx="108012" cy="361366"/>
                <a:chOff x="6816824" y="2348880"/>
                <a:chExt cx="656456" cy="2196244"/>
              </a:xfrm>
              <a:grpFill/>
            </p:grpSpPr>
            <p:sp>
              <p:nvSpPr>
                <p:cNvPr id="2033" name="円/楕円 203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4" name="角丸四角形 203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5" name="角丸四角形 203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6" name="角丸四角形 203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7" name="角丸四角形 203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8" name="角丸四角形 203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1" name="グループ化 110"/>
              <p:cNvGrpSpPr/>
              <p:nvPr/>
            </p:nvGrpSpPr>
            <p:grpSpPr>
              <a:xfrm>
                <a:off x="9093460" y="3892563"/>
                <a:ext cx="108012" cy="361366"/>
                <a:chOff x="6816824" y="2348880"/>
                <a:chExt cx="656456" cy="2196244"/>
              </a:xfrm>
              <a:grpFill/>
            </p:grpSpPr>
            <p:sp>
              <p:nvSpPr>
                <p:cNvPr id="2027" name="円/楕円 202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8" name="角丸四角形 202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9" name="角丸四角形 202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0" name="角丸四角形 202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1" name="角丸四角形 203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32" name="角丸四角形 203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2" name="グループ化 117"/>
              <p:cNvGrpSpPr/>
              <p:nvPr/>
            </p:nvGrpSpPr>
            <p:grpSpPr>
              <a:xfrm>
                <a:off x="9273480" y="3784551"/>
                <a:ext cx="108012" cy="361366"/>
                <a:chOff x="6816824" y="2348880"/>
                <a:chExt cx="656456" cy="2196244"/>
              </a:xfrm>
              <a:grpFill/>
            </p:grpSpPr>
            <p:sp>
              <p:nvSpPr>
                <p:cNvPr id="2021" name="円/楕円 202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2" name="角丸四角形 202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3" name="角丸四角形 202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4" name="角丸四角形 202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5" name="角丸四角形 202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6" name="角丸四角形 202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3" name="グループ化 124"/>
              <p:cNvGrpSpPr/>
              <p:nvPr/>
            </p:nvGrpSpPr>
            <p:grpSpPr>
              <a:xfrm>
                <a:off x="8337376" y="3568527"/>
                <a:ext cx="108012" cy="361366"/>
                <a:chOff x="6816824" y="2348880"/>
                <a:chExt cx="656456" cy="2196244"/>
              </a:xfrm>
              <a:grpFill/>
            </p:grpSpPr>
            <p:sp>
              <p:nvSpPr>
                <p:cNvPr id="2015" name="円/楕円 201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6" name="角丸四角形 201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7" name="角丸四角形 201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8" name="角丸四角形 201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9" name="角丸四角形 201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20" name="角丸四角形 201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4" name="グループ化 131"/>
              <p:cNvGrpSpPr/>
              <p:nvPr/>
            </p:nvGrpSpPr>
            <p:grpSpPr>
              <a:xfrm>
                <a:off x="8517396" y="3460515"/>
                <a:ext cx="108012" cy="361366"/>
                <a:chOff x="6816824" y="2348880"/>
                <a:chExt cx="656456" cy="2196244"/>
              </a:xfrm>
              <a:grpFill/>
            </p:grpSpPr>
            <p:sp>
              <p:nvSpPr>
                <p:cNvPr id="2009" name="円/楕円 200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0" name="角丸四角形 200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1" name="角丸四角形 201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2" name="角丸四角形 201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3" name="角丸四角形 201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14" name="角丸四角形 201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5" name="グループ化 145"/>
              <p:cNvGrpSpPr/>
              <p:nvPr/>
            </p:nvGrpSpPr>
            <p:grpSpPr>
              <a:xfrm>
                <a:off x="7797316" y="3897052"/>
                <a:ext cx="108012" cy="361366"/>
                <a:chOff x="6816824" y="2348880"/>
                <a:chExt cx="656456" cy="2196244"/>
              </a:xfrm>
              <a:grpFill/>
            </p:grpSpPr>
            <p:sp>
              <p:nvSpPr>
                <p:cNvPr id="2003" name="円/楕円 200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4" name="角丸四角形 200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5" name="角丸四角形 200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6" name="角丸四角形 200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7" name="角丸四角形 200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8" name="角丸四角形 200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6" name="グループ化 152"/>
              <p:cNvGrpSpPr/>
              <p:nvPr/>
            </p:nvGrpSpPr>
            <p:grpSpPr>
              <a:xfrm>
                <a:off x="7949716" y="3964571"/>
                <a:ext cx="108012" cy="361366"/>
                <a:chOff x="6816824" y="2348880"/>
                <a:chExt cx="656456" cy="2196244"/>
              </a:xfrm>
              <a:grpFill/>
            </p:grpSpPr>
            <p:sp>
              <p:nvSpPr>
                <p:cNvPr id="1997" name="円/楕円 199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8" name="角丸四角形 199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9" name="角丸四角形 199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0" name="角丸四角形 199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1" name="角丸四角形 200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2002" name="角丸四角形 200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7" name="グループ化 159"/>
              <p:cNvGrpSpPr/>
              <p:nvPr/>
            </p:nvGrpSpPr>
            <p:grpSpPr>
              <a:xfrm>
                <a:off x="7653300" y="4049452"/>
                <a:ext cx="108012" cy="361366"/>
                <a:chOff x="6816824" y="2348880"/>
                <a:chExt cx="656456" cy="2196244"/>
              </a:xfrm>
              <a:grpFill/>
            </p:grpSpPr>
            <p:sp>
              <p:nvSpPr>
                <p:cNvPr id="1991" name="円/楕円 199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2" name="角丸四角形 199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3" name="角丸四角形 199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4" name="角丸四角形 199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5" name="角丸四角形 199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6" name="角丸四角形 199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8" name="グループ化 166"/>
              <p:cNvGrpSpPr/>
              <p:nvPr/>
            </p:nvGrpSpPr>
            <p:grpSpPr>
              <a:xfrm>
                <a:off x="8085348" y="3783225"/>
                <a:ext cx="108012" cy="361366"/>
                <a:chOff x="6816824" y="2348880"/>
                <a:chExt cx="656456" cy="2196244"/>
              </a:xfrm>
              <a:grpFill/>
            </p:grpSpPr>
            <p:sp>
              <p:nvSpPr>
                <p:cNvPr id="1985" name="円/楕円 198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6" name="角丸四角形 198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7" name="角丸四角形 198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8" name="角丸四角形 198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9" name="角丸四角形 198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90" name="角丸四角形 198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89" name="グループ化 173"/>
              <p:cNvGrpSpPr/>
              <p:nvPr/>
            </p:nvGrpSpPr>
            <p:grpSpPr>
              <a:xfrm>
                <a:off x="8229364" y="4072583"/>
                <a:ext cx="108012" cy="361366"/>
                <a:chOff x="6816824" y="2348880"/>
                <a:chExt cx="656456" cy="2196244"/>
              </a:xfrm>
              <a:grpFill/>
            </p:grpSpPr>
            <p:sp>
              <p:nvSpPr>
                <p:cNvPr id="1979" name="円/楕円 197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0" name="角丸四角形 197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1" name="角丸四角形 198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2" name="角丸四角形 198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3" name="角丸四角形 198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84" name="角丸四角形 198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0" name="グループ化 180"/>
              <p:cNvGrpSpPr/>
              <p:nvPr/>
            </p:nvGrpSpPr>
            <p:grpSpPr>
              <a:xfrm>
                <a:off x="8409384" y="3964571"/>
                <a:ext cx="108012" cy="361366"/>
                <a:chOff x="6816824" y="2348880"/>
                <a:chExt cx="656456" cy="2196244"/>
              </a:xfrm>
              <a:grpFill/>
            </p:grpSpPr>
            <p:sp>
              <p:nvSpPr>
                <p:cNvPr id="1973" name="円/楕円 197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4" name="角丸四角形 197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5" name="角丸四角形 197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6" name="角丸四角形 197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7" name="角丸四角形 197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8" name="角丸四角形 197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1" name="グループ化 187"/>
              <p:cNvGrpSpPr/>
              <p:nvPr/>
            </p:nvGrpSpPr>
            <p:grpSpPr>
              <a:xfrm>
                <a:off x="7473280" y="3748547"/>
                <a:ext cx="108012" cy="361366"/>
                <a:chOff x="6816824" y="2348880"/>
                <a:chExt cx="656456" cy="2196244"/>
              </a:xfrm>
              <a:grpFill/>
            </p:grpSpPr>
            <p:sp>
              <p:nvSpPr>
                <p:cNvPr id="1967" name="円/楕円 196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8" name="角丸四角形 196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9" name="角丸四角形 196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0" name="角丸四角形 196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1" name="角丸四角形 197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72" name="角丸四角形 197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2" name="グループ化 194"/>
              <p:cNvGrpSpPr/>
              <p:nvPr/>
            </p:nvGrpSpPr>
            <p:grpSpPr>
              <a:xfrm>
                <a:off x="7653300" y="3640535"/>
                <a:ext cx="108012" cy="361366"/>
                <a:chOff x="6816824" y="2348880"/>
                <a:chExt cx="656456" cy="2196244"/>
              </a:xfrm>
              <a:grpFill/>
            </p:grpSpPr>
            <p:sp>
              <p:nvSpPr>
                <p:cNvPr id="1961" name="円/楕円 196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2" name="角丸四角形 196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3" name="角丸四角形 196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4" name="角丸四角形 196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5" name="角丸四角形 196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6" name="角丸四角形 196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3" name="グループ化 201"/>
              <p:cNvGrpSpPr/>
              <p:nvPr/>
            </p:nvGrpSpPr>
            <p:grpSpPr>
              <a:xfrm>
                <a:off x="7293260" y="3901541"/>
                <a:ext cx="108012" cy="361366"/>
                <a:chOff x="6816824" y="2348880"/>
                <a:chExt cx="656456" cy="2196244"/>
              </a:xfrm>
              <a:grpFill/>
            </p:grpSpPr>
            <p:sp>
              <p:nvSpPr>
                <p:cNvPr id="1955" name="円/楕円 195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6" name="角丸四角形 195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7" name="角丸四角形 195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8" name="角丸四角形 195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9" name="角丸四角形 195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60" name="角丸四角形 195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4" name="グループ化 208"/>
              <p:cNvGrpSpPr/>
              <p:nvPr/>
            </p:nvGrpSpPr>
            <p:grpSpPr>
              <a:xfrm>
                <a:off x="7445660" y="3969060"/>
                <a:ext cx="108012" cy="361366"/>
                <a:chOff x="6816824" y="2348880"/>
                <a:chExt cx="656456" cy="2196244"/>
              </a:xfrm>
              <a:grpFill/>
            </p:grpSpPr>
            <p:sp>
              <p:nvSpPr>
                <p:cNvPr id="1949" name="円/楕円 194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0" name="角丸四角形 194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1" name="角丸四角形 195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2" name="角丸四角形 195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3" name="角丸四角形 195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54" name="角丸四角形 195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5" name="グループ化 215"/>
              <p:cNvGrpSpPr/>
              <p:nvPr/>
            </p:nvGrpSpPr>
            <p:grpSpPr>
              <a:xfrm>
                <a:off x="7149244" y="4053941"/>
                <a:ext cx="108012" cy="361366"/>
                <a:chOff x="6816824" y="2348880"/>
                <a:chExt cx="656456" cy="2196244"/>
              </a:xfrm>
              <a:grpFill/>
            </p:grpSpPr>
            <p:sp>
              <p:nvSpPr>
                <p:cNvPr id="1943" name="円/楕円 194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4" name="角丸四角形 194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5" name="角丸四角形 194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6" name="角丸四角形 194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7" name="角丸四角形 194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8" name="角丸四角形 194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6" name="グループ化 222"/>
              <p:cNvGrpSpPr/>
              <p:nvPr/>
            </p:nvGrpSpPr>
            <p:grpSpPr>
              <a:xfrm>
                <a:off x="7581292" y="3787714"/>
                <a:ext cx="108012" cy="361366"/>
                <a:chOff x="6816824" y="2348880"/>
                <a:chExt cx="656456" cy="2196244"/>
              </a:xfrm>
              <a:grpFill/>
            </p:grpSpPr>
            <p:sp>
              <p:nvSpPr>
                <p:cNvPr id="1937" name="円/楕円 193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8" name="角丸四角形 193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9" name="角丸四角形 193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0" name="角丸四角形 193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1" name="角丸四角形 194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42" name="角丸四角形 194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7" name="グループ化 229"/>
              <p:cNvGrpSpPr/>
              <p:nvPr/>
            </p:nvGrpSpPr>
            <p:grpSpPr>
              <a:xfrm>
                <a:off x="7725308" y="4077072"/>
                <a:ext cx="108012" cy="361366"/>
                <a:chOff x="6816824" y="2348880"/>
                <a:chExt cx="656456" cy="2196244"/>
              </a:xfrm>
              <a:grpFill/>
            </p:grpSpPr>
            <p:sp>
              <p:nvSpPr>
                <p:cNvPr id="1931" name="円/楕円 193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2" name="角丸四角形 193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3" name="角丸四角形 193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4" name="角丸四角形 193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5" name="角丸四角形 193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6" name="角丸四角形 193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8" name="グループ化 236"/>
              <p:cNvGrpSpPr/>
              <p:nvPr/>
            </p:nvGrpSpPr>
            <p:grpSpPr>
              <a:xfrm>
                <a:off x="7905328" y="3969060"/>
                <a:ext cx="108012" cy="361366"/>
                <a:chOff x="6816824" y="2348880"/>
                <a:chExt cx="656456" cy="2196244"/>
              </a:xfrm>
              <a:grpFill/>
            </p:grpSpPr>
            <p:sp>
              <p:nvSpPr>
                <p:cNvPr id="1925" name="円/楕円 192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6" name="角丸四角形 192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7" name="角丸四角形 192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8" name="角丸四角形 192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9" name="角丸四角形 192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30" name="角丸四角形 192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799" name="グループ化 243"/>
              <p:cNvGrpSpPr/>
              <p:nvPr/>
            </p:nvGrpSpPr>
            <p:grpSpPr>
              <a:xfrm>
                <a:off x="6969224" y="3753036"/>
                <a:ext cx="108012" cy="361366"/>
                <a:chOff x="6816824" y="2348880"/>
                <a:chExt cx="656456" cy="2196244"/>
              </a:xfrm>
              <a:grpFill/>
            </p:grpSpPr>
            <p:sp>
              <p:nvSpPr>
                <p:cNvPr id="1919" name="円/楕円 191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0" name="角丸四角形 191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1" name="角丸四角形 192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2" name="角丸四角形 192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3" name="角丸四角形 192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24" name="角丸四角形 192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0" name="グループ化 250"/>
              <p:cNvGrpSpPr/>
              <p:nvPr/>
            </p:nvGrpSpPr>
            <p:grpSpPr>
              <a:xfrm>
                <a:off x="7149244" y="3645024"/>
                <a:ext cx="108012" cy="361366"/>
                <a:chOff x="6816824" y="2348880"/>
                <a:chExt cx="656456" cy="2196244"/>
              </a:xfrm>
              <a:grpFill/>
            </p:grpSpPr>
            <p:sp>
              <p:nvSpPr>
                <p:cNvPr id="1913" name="円/楕円 191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4" name="角丸四角形 191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5" name="角丸四角形 191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6" name="角丸四角形 191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7" name="角丸四角形 191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8" name="角丸四角形 191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1" name="グループ化 257"/>
              <p:cNvGrpSpPr/>
              <p:nvPr/>
            </p:nvGrpSpPr>
            <p:grpSpPr>
              <a:xfrm>
                <a:off x="8049344" y="3609020"/>
                <a:ext cx="108012" cy="361366"/>
                <a:chOff x="6816824" y="2348880"/>
                <a:chExt cx="656456" cy="2196244"/>
              </a:xfrm>
              <a:grpFill/>
            </p:grpSpPr>
            <p:sp>
              <p:nvSpPr>
                <p:cNvPr id="1907" name="円/楕円 190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8" name="角丸四角形 190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9" name="角丸四角形 190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0" name="角丸四角形 190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1" name="角丸四角形 191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12" name="角丸四角形 191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2" name="グループ化 264"/>
              <p:cNvGrpSpPr/>
              <p:nvPr/>
            </p:nvGrpSpPr>
            <p:grpSpPr>
              <a:xfrm>
                <a:off x="8201744" y="3676539"/>
                <a:ext cx="108012" cy="361366"/>
                <a:chOff x="6816824" y="2348880"/>
                <a:chExt cx="656456" cy="2196244"/>
              </a:xfrm>
              <a:grpFill/>
            </p:grpSpPr>
            <p:sp>
              <p:nvSpPr>
                <p:cNvPr id="1901" name="円/楕円 190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2" name="角丸四角形 190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3" name="角丸四角形 190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4" name="角丸四角形 190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5" name="角丸四角形 190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6" name="角丸四角形 190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3" name="グループ化 271"/>
              <p:cNvGrpSpPr/>
              <p:nvPr/>
            </p:nvGrpSpPr>
            <p:grpSpPr>
              <a:xfrm>
                <a:off x="7905328" y="3761420"/>
                <a:ext cx="108012" cy="361366"/>
                <a:chOff x="6816824" y="2348880"/>
                <a:chExt cx="656456" cy="2196244"/>
              </a:xfrm>
              <a:grpFill/>
            </p:grpSpPr>
            <p:sp>
              <p:nvSpPr>
                <p:cNvPr id="1895" name="円/楕円 189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6" name="角丸四角形 189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7" name="角丸四角形 189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8" name="角丸四角形 189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9" name="角丸四角形 189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900" name="角丸四角形 189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4" name="グループ化 278"/>
              <p:cNvGrpSpPr/>
              <p:nvPr/>
            </p:nvGrpSpPr>
            <p:grpSpPr>
              <a:xfrm>
                <a:off x="8337376" y="3495193"/>
                <a:ext cx="108012" cy="361366"/>
                <a:chOff x="6816824" y="2348880"/>
                <a:chExt cx="656456" cy="2196244"/>
              </a:xfrm>
              <a:grpFill/>
            </p:grpSpPr>
            <p:sp>
              <p:nvSpPr>
                <p:cNvPr id="1889" name="円/楕円 188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0" name="角丸四角形 188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1" name="角丸四角形 189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2" name="角丸四角形 189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3" name="角丸四角形 189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94" name="角丸四角形 189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5" name="グループ化 285"/>
              <p:cNvGrpSpPr/>
              <p:nvPr/>
            </p:nvGrpSpPr>
            <p:grpSpPr>
              <a:xfrm>
                <a:off x="8481392" y="3784551"/>
                <a:ext cx="108012" cy="361366"/>
                <a:chOff x="6816824" y="2348880"/>
                <a:chExt cx="656456" cy="2196244"/>
              </a:xfrm>
              <a:grpFill/>
            </p:grpSpPr>
            <p:sp>
              <p:nvSpPr>
                <p:cNvPr id="1883" name="円/楕円 188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4" name="角丸四角形 188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5" name="角丸四角形 188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6" name="角丸四角形 188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7" name="角丸四角形 188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8" name="角丸四角形 188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6" name="グループ化 292"/>
              <p:cNvGrpSpPr/>
              <p:nvPr/>
            </p:nvGrpSpPr>
            <p:grpSpPr>
              <a:xfrm>
                <a:off x="8661412" y="3676539"/>
                <a:ext cx="108012" cy="361366"/>
                <a:chOff x="6816824" y="2348880"/>
                <a:chExt cx="656456" cy="2196244"/>
              </a:xfrm>
              <a:grpFill/>
            </p:grpSpPr>
            <p:sp>
              <p:nvSpPr>
                <p:cNvPr id="1877" name="円/楕円 187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8" name="角丸四角形 187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9" name="角丸四角形 187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0" name="角丸四角形 187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1" name="角丸四角形 188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82" name="角丸四角形 188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7" name="グループ化 299"/>
              <p:cNvGrpSpPr/>
              <p:nvPr/>
            </p:nvGrpSpPr>
            <p:grpSpPr>
              <a:xfrm>
                <a:off x="7725308" y="3460515"/>
                <a:ext cx="108012" cy="361366"/>
                <a:chOff x="6816824" y="2348880"/>
                <a:chExt cx="656456" cy="2196244"/>
              </a:xfrm>
              <a:grpFill/>
            </p:grpSpPr>
            <p:sp>
              <p:nvSpPr>
                <p:cNvPr id="1871" name="円/楕円 187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2" name="角丸四角形 187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3" name="角丸四角形 187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4" name="角丸四角形 187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5" name="角丸四角形 187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6" name="角丸四角形 187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8" name="グループ化 306"/>
              <p:cNvGrpSpPr/>
              <p:nvPr/>
            </p:nvGrpSpPr>
            <p:grpSpPr>
              <a:xfrm>
                <a:off x="8121352" y="3463678"/>
                <a:ext cx="108012" cy="361366"/>
                <a:chOff x="6816824" y="2348880"/>
                <a:chExt cx="656456" cy="2196244"/>
              </a:xfrm>
              <a:grpFill/>
            </p:grpSpPr>
            <p:sp>
              <p:nvSpPr>
                <p:cNvPr id="1865" name="円/楕円 186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6" name="角丸四角形 186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7" name="角丸四角形 186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8" name="角丸四角形 186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9" name="角丸四角形 186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70" name="角丸四角形 186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09" name="グループ化 313"/>
              <p:cNvGrpSpPr/>
              <p:nvPr/>
            </p:nvGrpSpPr>
            <p:grpSpPr>
              <a:xfrm>
                <a:off x="8813812" y="3869432"/>
                <a:ext cx="108012" cy="361366"/>
                <a:chOff x="6816824" y="2348880"/>
                <a:chExt cx="656456" cy="2196244"/>
              </a:xfrm>
              <a:grpFill/>
            </p:grpSpPr>
            <p:sp>
              <p:nvSpPr>
                <p:cNvPr id="1859" name="円/楕円 185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0" name="角丸四角形 185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1" name="角丸四角形 186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2" name="角丸四角形 186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3" name="角丸四角形 186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64" name="角丸四角形 186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10" name="グループ化 320"/>
              <p:cNvGrpSpPr/>
              <p:nvPr/>
            </p:nvGrpSpPr>
            <p:grpSpPr>
              <a:xfrm>
                <a:off x="8966212" y="3936951"/>
                <a:ext cx="108012" cy="361366"/>
                <a:chOff x="6816824" y="2348880"/>
                <a:chExt cx="656456" cy="2196244"/>
              </a:xfrm>
              <a:grpFill/>
            </p:grpSpPr>
            <p:sp>
              <p:nvSpPr>
                <p:cNvPr id="1853" name="円/楕円 185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4" name="角丸四角形 185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5" name="角丸四角形 185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6" name="角丸四角形 185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7" name="角丸四角形 185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8" name="角丸四角形 185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11" name="グループ化 327"/>
              <p:cNvGrpSpPr/>
              <p:nvPr/>
            </p:nvGrpSpPr>
            <p:grpSpPr>
              <a:xfrm>
                <a:off x="8669796" y="4021832"/>
                <a:ext cx="108012" cy="361366"/>
                <a:chOff x="6816824" y="2348880"/>
                <a:chExt cx="656456" cy="2196244"/>
              </a:xfrm>
              <a:grpFill/>
            </p:grpSpPr>
            <p:sp>
              <p:nvSpPr>
                <p:cNvPr id="1847" name="円/楕円 184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8" name="角丸四角形 184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9" name="角丸四角形 184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0" name="角丸四角形 184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1" name="角丸四角形 185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52" name="角丸四角形 185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12" name="グループ化 334"/>
              <p:cNvGrpSpPr/>
              <p:nvPr/>
            </p:nvGrpSpPr>
            <p:grpSpPr>
              <a:xfrm>
                <a:off x="9101844" y="3755605"/>
                <a:ext cx="108012" cy="361366"/>
                <a:chOff x="6816824" y="2348880"/>
                <a:chExt cx="656456" cy="2196244"/>
              </a:xfrm>
              <a:grpFill/>
            </p:grpSpPr>
            <p:sp>
              <p:nvSpPr>
                <p:cNvPr id="1841" name="円/楕円 184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2" name="角丸四角形 184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3" name="角丸四角形 184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4" name="角丸四角形 184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5" name="角丸四角形 184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6" name="角丸四角形 184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13" name="グループ化 341"/>
              <p:cNvGrpSpPr/>
              <p:nvPr/>
            </p:nvGrpSpPr>
            <p:grpSpPr>
              <a:xfrm>
                <a:off x="9245860" y="4044963"/>
                <a:ext cx="108012" cy="361366"/>
                <a:chOff x="6816824" y="2348880"/>
                <a:chExt cx="656456" cy="2196244"/>
              </a:xfrm>
              <a:grpFill/>
            </p:grpSpPr>
            <p:sp>
              <p:nvSpPr>
                <p:cNvPr id="1835" name="円/楕円 1834"/>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6" name="角丸四角形 1835"/>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7" name="角丸四角形 1836"/>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8" name="角丸四角形 1837"/>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9" name="角丸四角形 1838"/>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40" name="角丸四角形 1839"/>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14" name="グループ化 348"/>
              <p:cNvGrpSpPr/>
              <p:nvPr/>
            </p:nvGrpSpPr>
            <p:grpSpPr>
              <a:xfrm>
                <a:off x="9425880" y="3936951"/>
                <a:ext cx="108012" cy="361366"/>
                <a:chOff x="6816824" y="2348880"/>
                <a:chExt cx="656456" cy="2196244"/>
              </a:xfrm>
              <a:grpFill/>
            </p:grpSpPr>
            <p:sp>
              <p:nvSpPr>
                <p:cNvPr id="1829" name="円/楕円 1828"/>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0" name="角丸四角形 1829"/>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1" name="角丸四角形 1830"/>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2" name="角丸四角形 1831"/>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3" name="角丸四角形 1832"/>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34" name="角丸四角形 1833"/>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15" name="グループ化 355"/>
              <p:cNvGrpSpPr/>
              <p:nvPr/>
            </p:nvGrpSpPr>
            <p:grpSpPr>
              <a:xfrm>
                <a:off x="8489776" y="3720927"/>
                <a:ext cx="108012" cy="361366"/>
                <a:chOff x="6816824" y="2348880"/>
                <a:chExt cx="656456" cy="2196244"/>
              </a:xfrm>
              <a:grpFill/>
            </p:grpSpPr>
            <p:sp>
              <p:nvSpPr>
                <p:cNvPr id="1823" name="円/楕円 1822"/>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4" name="角丸四角形 1823"/>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5" name="角丸四角形 1824"/>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6" name="角丸四角形 1825"/>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7" name="角丸四角形 1826"/>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8" name="角丸四角形 1827"/>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nvGrpSpPr>
              <p:cNvPr id="1816" name="グループ化 362"/>
              <p:cNvGrpSpPr/>
              <p:nvPr/>
            </p:nvGrpSpPr>
            <p:grpSpPr>
              <a:xfrm>
                <a:off x="8669796" y="3612915"/>
                <a:ext cx="108012" cy="361366"/>
                <a:chOff x="6816824" y="2348880"/>
                <a:chExt cx="656456" cy="2196244"/>
              </a:xfrm>
              <a:grpFill/>
            </p:grpSpPr>
            <p:sp>
              <p:nvSpPr>
                <p:cNvPr id="1817" name="円/楕円 1816"/>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18" name="角丸四角形 1817"/>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19" name="角丸四角形 1818"/>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0" name="角丸四角形 1819"/>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1" name="角丸四角形 1820"/>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1822" name="角丸四角形 1821"/>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grpSp>
      </p:grpSp>
      <p:pic>
        <p:nvPicPr>
          <p:cNvPr id="3138" name="Picture 8" descr="貸しビル/オフィスビル/雑居ビル フリーで使えるクリップアート/無料イラスト素材集"/>
          <p:cNvPicPr>
            <a:picLocks noChangeAspect="1" noChangeArrowheads="1"/>
          </p:cNvPicPr>
          <p:nvPr/>
        </p:nvPicPr>
        <p:blipFill>
          <a:blip r:embed="rId3" cstate="print"/>
          <a:srcRect/>
          <a:stretch>
            <a:fillRect/>
          </a:stretch>
        </p:blipFill>
        <p:spPr bwMode="auto">
          <a:xfrm>
            <a:off x="1416793" y="3430203"/>
            <a:ext cx="766528" cy="522735"/>
          </a:xfrm>
          <a:prstGeom prst="rect">
            <a:avLst/>
          </a:prstGeom>
          <a:noFill/>
        </p:spPr>
      </p:pic>
      <p:cxnSp>
        <p:nvCxnSpPr>
          <p:cNvPr id="3139" name="直線矢印コネクタ 1609"/>
          <p:cNvCxnSpPr>
            <a:stCxn id="1752" idx="2"/>
          </p:cNvCxnSpPr>
          <p:nvPr/>
        </p:nvCxnSpPr>
        <p:spPr bwMode="auto">
          <a:xfrm flipV="1">
            <a:off x="1127095" y="3679920"/>
            <a:ext cx="472788" cy="66354"/>
          </a:xfrm>
          <a:prstGeom prst="straightConnector1">
            <a:avLst/>
          </a:prstGeom>
          <a:solidFill>
            <a:sysClr val="window" lastClr="FFFFFF"/>
          </a:solidFill>
          <a:ln w="12700" cap="flat" cmpd="sng" algn="ctr">
            <a:solidFill>
              <a:srgbClr val="975C1E"/>
            </a:solidFill>
            <a:prstDash val="solid"/>
            <a:round/>
            <a:headEnd type="none" w="med" len="med"/>
            <a:tailEnd type="arrow"/>
          </a:ln>
          <a:effectLst/>
        </p:spPr>
      </p:cxnSp>
      <p:grpSp>
        <p:nvGrpSpPr>
          <p:cNvPr id="3140" name="グループ化 886"/>
          <p:cNvGrpSpPr/>
          <p:nvPr/>
        </p:nvGrpSpPr>
        <p:grpSpPr>
          <a:xfrm>
            <a:off x="1233703" y="3636768"/>
            <a:ext cx="137318" cy="417728"/>
            <a:chOff x="6816824" y="2348880"/>
            <a:chExt cx="656456" cy="2196244"/>
          </a:xfrm>
          <a:solidFill>
            <a:srgbClr val="3E68AF">
              <a:lumMod val="60000"/>
              <a:lumOff val="40000"/>
            </a:srgbClr>
          </a:solidFill>
        </p:grpSpPr>
        <p:sp>
          <p:nvSpPr>
            <p:cNvPr id="3141" name="円/楕円 3140"/>
            <p:cNvSpPr/>
            <p:nvPr/>
          </p:nvSpPr>
          <p:spPr bwMode="auto">
            <a:xfrm>
              <a:off x="6933220" y="2348880"/>
              <a:ext cx="396044" cy="440049"/>
            </a:xfrm>
            <a:prstGeom prst="ellipse">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42" name="角丸四角形 3141"/>
            <p:cNvSpPr/>
            <p:nvPr/>
          </p:nvSpPr>
          <p:spPr bwMode="auto">
            <a:xfrm>
              <a:off x="6897216" y="2780928"/>
              <a:ext cx="504056" cy="1116124"/>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43" name="角丸四角形 3142"/>
            <p:cNvSpPr/>
            <p:nvPr/>
          </p:nvSpPr>
          <p:spPr bwMode="auto">
            <a:xfrm>
              <a:off x="6969224" y="3797424"/>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44" name="角丸四角形 3143"/>
            <p:cNvSpPr/>
            <p:nvPr/>
          </p:nvSpPr>
          <p:spPr bwMode="auto">
            <a:xfrm>
              <a:off x="7176864" y="3789040"/>
              <a:ext cx="152400" cy="747700"/>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45" name="角丸四角形 3144"/>
            <p:cNvSpPr/>
            <p:nvPr/>
          </p:nvSpPr>
          <p:spPr bwMode="auto">
            <a:xfrm>
              <a:off x="681682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sp>
          <p:nvSpPr>
            <p:cNvPr id="3146" name="角丸四角形 3145"/>
            <p:cNvSpPr/>
            <p:nvPr/>
          </p:nvSpPr>
          <p:spPr bwMode="auto">
            <a:xfrm>
              <a:off x="7329264" y="2780928"/>
              <a:ext cx="144016" cy="792088"/>
            </a:xfrm>
            <a:prstGeom prst="roundRect">
              <a:avLst/>
            </a:prstGeom>
            <a:grpFill/>
            <a:ln w="12700" cap="flat" cmpd="sng" algn="ctr">
              <a:no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smtClean="0">
                <a:ln>
                  <a:noFill/>
                </a:ln>
                <a:solidFill>
                  <a:sysClr val="windowText" lastClr="000000"/>
                </a:solidFill>
                <a:effectLst/>
                <a:uLnTx/>
                <a:uFillTx/>
                <a:latin typeface="Arial" charset="0"/>
                <a:ea typeface="ＭＳ Ｐゴシック" charset="-128"/>
                <a:cs typeface="Arial" charset="0"/>
              </a:endParaRPr>
            </a:p>
          </p:txBody>
        </p:sp>
      </p:grpSp>
      <p:cxnSp>
        <p:nvCxnSpPr>
          <p:cNvPr id="3147" name="直線矢印コネクタ 3146"/>
          <p:cNvCxnSpPr>
            <a:stCxn id="3144" idx="0"/>
          </p:cNvCxnSpPr>
          <p:nvPr/>
        </p:nvCxnSpPr>
        <p:spPr bwMode="auto">
          <a:xfrm flipV="1">
            <a:off x="1324956" y="3804779"/>
            <a:ext cx="366473" cy="105909"/>
          </a:xfrm>
          <a:prstGeom prst="straightConnector1">
            <a:avLst/>
          </a:prstGeom>
          <a:solidFill>
            <a:sysClr val="window" lastClr="FFFFFF"/>
          </a:solidFill>
          <a:ln w="12700" cap="flat" cmpd="sng" algn="ctr">
            <a:solidFill>
              <a:srgbClr val="975C1E"/>
            </a:solidFill>
            <a:prstDash val="solid"/>
            <a:round/>
            <a:headEnd type="none" w="med" len="med"/>
            <a:tailEnd type="arrow"/>
          </a:ln>
          <a:effectLst/>
        </p:spPr>
      </p:cxnSp>
      <p:sp>
        <p:nvSpPr>
          <p:cNvPr id="3148" name="テキスト ボックス 3147"/>
          <p:cNvSpPr txBox="1"/>
          <p:nvPr/>
        </p:nvSpPr>
        <p:spPr>
          <a:xfrm>
            <a:off x="4658768" y="1800662"/>
            <a:ext cx="4302352" cy="923330"/>
          </a:xfrm>
          <a:prstGeom prst="rect">
            <a:avLst/>
          </a:prstGeom>
          <a:noFill/>
        </p:spPr>
        <p:txBody>
          <a:bodyPr wrap="square" rtlCol="0">
            <a:spAutoFit/>
          </a:bodyPr>
          <a:lstStyle/>
          <a:p>
            <a:pPr marL="228600" marR="0" lvl="0" indent="-228600" algn="l" defTabSz="914400" eaLnBrk="1" fontAlgn="auto" latinLnBrk="0" hangingPunct="1">
              <a:lnSpc>
                <a:spcPct val="100000"/>
              </a:lnSpc>
              <a:spcBef>
                <a:spcPts val="0"/>
              </a:spcBef>
              <a:spcAft>
                <a:spcPts val="0"/>
              </a:spcAft>
              <a:buClrTx/>
              <a:buSzTx/>
              <a:buFont typeface="Wingdings" pitchFamily="2" charset="2"/>
              <a:buChar char="u"/>
              <a:tabLst/>
              <a:defRPr/>
            </a:pPr>
            <a:r>
              <a:rPr kumimoji="0" lang="ja-JP" altLang="en-US" sz="1400" b="1" i="0" u="sng"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業務全体の司令塔</a:t>
            </a:r>
            <a:r>
              <a:rPr kumimoji="0" lang="ja-JP" altLang="en-US" sz="1400" b="1" i="0" u="none"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ja-JP" altLang="en-US" sz="1000" b="0" i="0" u="none" strike="noStrike" kern="0" cap="none" spc="0" normalizeH="0" baseline="0" noProof="0" dirty="0" smtClean="0">
                <a:ln>
                  <a:noFill/>
                </a:ln>
                <a:solidFill>
                  <a:sysClr val="windowText" lastClr="000000"/>
                </a:solidFill>
                <a:effectLst/>
                <a:uLnTx/>
                <a:uFillTx/>
              </a:rPr>
              <a:t>：業務分析データは、</a:t>
            </a:r>
            <a:r>
              <a:rPr kumimoji="0" lang="ja-JP" altLang="en-US" sz="1000" b="1" i="0" u="none" strike="noStrike" kern="0" cap="none" spc="0" normalizeH="0" baseline="0" noProof="0" dirty="0" smtClean="0">
                <a:ln>
                  <a:noFill/>
                </a:ln>
                <a:solidFill>
                  <a:sysClr val="windowText" lastClr="000000"/>
                </a:solidFill>
                <a:effectLst/>
                <a:uLnTx/>
                <a:uFillTx/>
              </a:rPr>
              <a:t>地域間格差の評価指標</a:t>
            </a:r>
            <a:r>
              <a:rPr kumimoji="0" lang="ja-JP" altLang="en-US" sz="1000" b="0" i="0" u="none" strike="noStrike" kern="0" cap="none" spc="0" normalizeH="0" baseline="0" noProof="0" dirty="0" smtClean="0">
                <a:ln>
                  <a:noFill/>
                </a:ln>
                <a:solidFill>
                  <a:sysClr val="windowText" lastClr="000000"/>
                </a:solidFill>
                <a:effectLst/>
                <a:uLnTx/>
                <a:uFillTx/>
              </a:rPr>
              <a:t>としてのみならず、技術的</a:t>
            </a:r>
            <a:r>
              <a:rPr kumimoji="0" lang="ja-JP" altLang="en-US" sz="1000" b="1" i="0" u="none" strike="noStrike" kern="0" cap="none" spc="0" normalizeH="0" baseline="0" noProof="0" dirty="0" smtClean="0">
                <a:ln>
                  <a:noFill/>
                </a:ln>
                <a:solidFill>
                  <a:sysClr val="windowText" lastClr="000000"/>
                </a:solidFill>
                <a:effectLst/>
                <a:uLnTx/>
                <a:uFillTx/>
              </a:rPr>
              <a:t>助言を実際に行う際の基本データ</a:t>
            </a:r>
            <a:r>
              <a:rPr kumimoji="0" lang="ja-JP" altLang="en-US" sz="1000" b="0" i="0" u="none" strike="noStrike" kern="0" cap="none" spc="0" normalizeH="0" baseline="0" noProof="0" dirty="0" smtClean="0">
                <a:ln>
                  <a:noFill/>
                </a:ln>
                <a:solidFill>
                  <a:sysClr val="windowText" lastClr="000000"/>
                </a:solidFill>
                <a:effectLst/>
                <a:uLnTx/>
                <a:uFillTx/>
              </a:rPr>
              <a:t>であり、各自治体が自律的に改善に取り組むための基礎情報となる。</a:t>
            </a:r>
            <a:r>
              <a:rPr kumimoji="0" lang="ja-JP" altLang="en-US" sz="1000" b="1" i="0" u="none" strike="noStrike" kern="0" cap="none" spc="0" normalizeH="0" baseline="0" noProof="0" dirty="0" smtClean="0">
                <a:ln>
                  <a:noFill/>
                </a:ln>
                <a:solidFill>
                  <a:sysClr val="windowText" lastClr="000000"/>
                </a:solidFill>
                <a:effectLst/>
                <a:uLnTx/>
                <a:uFillTx/>
              </a:rPr>
              <a:t>研修会のカリキュラム</a:t>
            </a:r>
            <a:r>
              <a:rPr kumimoji="0" lang="ja-JP" altLang="en-US" sz="1000" b="0" i="0" u="none" strike="noStrike" kern="0" cap="none" spc="0" normalizeH="0" baseline="0" noProof="0" dirty="0" smtClean="0">
                <a:ln>
                  <a:noFill/>
                </a:ln>
                <a:solidFill>
                  <a:sysClr val="windowText" lastClr="000000"/>
                </a:solidFill>
                <a:effectLst/>
                <a:uLnTx/>
                <a:uFillTx/>
              </a:rPr>
              <a:t>、</a:t>
            </a:r>
            <a:r>
              <a:rPr kumimoji="0" lang="en-US" altLang="ja-JP" sz="1000" b="0" i="0" u="none" strike="noStrike" kern="0" cap="none" spc="0" normalizeH="0" baseline="0" noProof="0" dirty="0" smtClean="0">
                <a:ln>
                  <a:noFill/>
                </a:ln>
                <a:solidFill>
                  <a:sysClr val="windowText" lastClr="000000"/>
                </a:solidFill>
                <a:effectLst/>
                <a:uLnTx/>
                <a:uFillTx/>
              </a:rPr>
              <a:t>e</a:t>
            </a:r>
            <a:r>
              <a:rPr kumimoji="0" lang="ja-JP" altLang="en-US" sz="1000" b="0" i="0" u="none" strike="noStrike" kern="0" cap="none" spc="0" normalizeH="0" baseline="0" noProof="0" dirty="0" smtClean="0">
                <a:ln>
                  <a:noFill/>
                </a:ln>
                <a:solidFill>
                  <a:sysClr val="windowText" lastClr="000000"/>
                </a:solidFill>
                <a:effectLst/>
                <a:uLnTx/>
                <a:uFillTx/>
              </a:rPr>
              <a:t>ラーニングにおける</a:t>
            </a:r>
            <a:r>
              <a:rPr kumimoji="0" lang="ja-JP" altLang="en-US" sz="1000" b="1" i="0" u="none" strike="noStrike" kern="0" cap="none" spc="0" normalizeH="0" baseline="0" noProof="0" dirty="0" smtClean="0">
                <a:ln>
                  <a:noFill/>
                </a:ln>
                <a:solidFill>
                  <a:sysClr val="windowText" lastClr="000000"/>
                </a:solidFill>
                <a:effectLst/>
                <a:uLnTx/>
                <a:uFillTx/>
              </a:rPr>
              <a:t>全国テストの出題の基礎</a:t>
            </a:r>
            <a:r>
              <a:rPr kumimoji="0" lang="ja-JP" altLang="en-US" sz="1000" b="0" i="0" u="none" strike="noStrike" kern="0" cap="none" spc="0" normalizeH="0" baseline="0" noProof="0" dirty="0" smtClean="0">
                <a:ln>
                  <a:noFill/>
                </a:ln>
                <a:solidFill>
                  <a:sysClr val="windowText" lastClr="000000"/>
                </a:solidFill>
                <a:effectLst/>
                <a:uLnTx/>
                <a:uFillTx/>
              </a:rPr>
              <a:t>にもなり、本事業全体を貫く、「中核業務」である。</a:t>
            </a:r>
            <a:endParaRPr kumimoji="0" lang="en-US" altLang="ja-JP" sz="1000" b="0" i="0" u="none" strike="noStrike" kern="0" cap="none" spc="0" normalizeH="0" baseline="0" noProof="0" dirty="0" smtClean="0">
              <a:ln>
                <a:noFill/>
              </a:ln>
              <a:solidFill>
                <a:sysClr val="windowText" lastClr="000000"/>
              </a:solidFill>
              <a:effectLst/>
              <a:uLnTx/>
              <a:uFillTx/>
            </a:endParaRPr>
          </a:p>
        </p:txBody>
      </p:sp>
      <p:sp>
        <p:nvSpPr>
          <p:cNvPr id="3149" name="正方形/長方形 3148"/>
          <p:cNvSpPr/>
          <p:nvPr/>
        </p:nvSpPr>
        <p:spPr bwMode="auto">
          <a:xfrm>
            <a:off x="4514752" y="2848876"/>
            <a:ext cx="4427968" cy="949398"/>
          </a:xfrm>
          <a:prstGeom prst="rect">
            <a:avLst/>
          </a:prstGeom>
          <a:solidFill>
            <a:sysClr val="window" lastClr="FFFFFF"/>
          </a:solidFill>
          <a:ln w="12700" cap="flat" cmpd="sng" algn="ctr">
            <a:solidFill>
              <a:srgbClr val="975C1E"/>
            </a:solidFill>
            <a:prstDash val="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228600" marR="0" lvl="0" indent="-228600" algn="l" defTabSz="914400" rtl="0" eaLnBrk="1" fontAlgn="base" latinLnBrk="0" hangingPunct="1">
              <a:lnSpc>
                <a:spcPct val="100000"/>
              </a:lnSpc>
              <a:spcBef>
                <a:spcPct val="50000"/>
              </a:spcBef>
              <a:spcAft>
                <a:spcPct val="0"/>
              </a:spcAft>
              <a:buClrTx/>
              <a:buSzTx/>
              <a:buFont typeface="Wingdings" pitchFamily="2" charset="2"/>
              <a:buChar char="u"/>
              <a:tabLst/>
              <a:defRPr/>
            </a:pPr>
            <a:endParaRPr kumimoji="0" lang="ja-JP" altLang="en-US" sz="10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3150" name="テキスト ボックス 3149"/>
          <p:cNvSpPr txBox="1"/>
          <p:nvPr/>
        </p:nvSpPr>
        <p:spPr>
          <a:xfrm>
            <a:off x="4658768" y="2884880"/>
            <a:ext cx="4239544" cy="923330"/>
          </a:xfrm>
          <a:prstGeom prst="rect">
            <a:avLst/>
          </a:prstGeom>
          <a:noFill/>
        </p:spPr>
        <p:txBody>
          <a:bodyPr wrap="square" rtlCol="0">
            <a:spAutoFit/>
          </a:bodyPr>
          <a:lstStyle/>
          <a:p>
            <a:pPr marL="228600" marR="0" lvl="0" indent="-228600" algn="l" defTabSz="914400" eaLnBrk="1" fontAlgn="auto" latinLnBrk="0" hangingPunct="1">
              <a:lnSpc>
                <a:spcPct val="100000"/>
              </a:lnSpc>
              <a:spcBef>
                <a:spcPts val="0"/>
              </a:spcBef>
              <a:spcAft>
                <a:spcPts val="0"/>
              </a:spcAft>
              <a:buClrTx/>
              <a:buSzTx/>
              <a:buFont typeface="Wingdings" pitchFamily="2" charset="2"/>
              <a:buChar char="u"/>
              <a:tabLst/>
              <a:defRPr/>
            </a:pPr>
            <a:r>
              <a:rPr kumimoji="0" lang="ja-JP" altLang="en-US" sz="1400" b="1" i="0" u="sng"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ピンポイントの助言で具体的解決を支援</a:t>
            </a:r>
            <a:r>
              <a:rPr kumimoji="0" lang="ja-JP" altLang="en-US" sz="1400" b="1" i="0" u="none"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ja-JP" altLang="en-US" sz="1000" b="0" i="0" u="none" strike="noStrike" kern="0" cap="none" spc="0" normalizeH="0" baseline="0" noProof="0" dirty="0" smtClean="0">
                <a:ln>
                  <a:noFill/>
                </a:ln>
                <a:solidFill>
                  <a:sysClr val="windowText" lastClr="000000"/>
                </a:solidFill>
                <a:effectLst/>
                <a:uLnTx/>
                <a:uFillTx/>
              </a:rPr>
              <a:t>：技術的助言では、具体的な課題を抱えている自治体に対し</a:t>
            </a:r>
            <a:r>
              <a:rPr kumimoji="0" lang="ja-JP" altLang="en-US" sz="1000" b="1" i="0" u="none" strike="noStrike" kern="0" cap="none" spc="0" normalizeH="0" baseline="0" noProof="0" dirty="0" smtClean="0">
                <a:ln>
                  <a:noFill/>
                </a:ln>
                <a:solidFill>
                  <a:sysClr val="windowText" lastClr="000000"/>
                </a:solidFill>
                <a:effectLst/>
                <a:uLnTx/>
                <a:uFillTx/>
              </a:rPr>
              <a:t>、集中的に関与</a:t>
            </a:r>
            <a:r>
              <a:rPr kumimoji="0" lang="ja-JP" altLang="en-US" sz="1000" b="0" i="0" u="none" strike="noStrike" kern="0" cap="none" spc="0" normalizeH="0" baseline="0" noProof="0" dirty="0" smtClean="0">
                <a:ln>
                  <a:noFill/>
                </a:ln>
                <a:solidFill>
                  <a:sysClr val="windowText" lastClr="000000"/>
                </a:solidFill>
                <a:effectLst/>
                <a:uLnTx/>
                <a:uFillTx/>
              </a:rPr>
              <a:t>するため、自治体の</a:t>
            </a:r>
            <a:r>
              <a:rPr kumimoji="0" lang="ja-JP" altLang="en-US" sz="1000" b="1" i="0" u="none" strike="noStrike" kern="0" cap="none" spc="0" normalizeH="0" baseline="0" noProof="0" dirty="0" smtClean="0">
                <a:ln>
                  <a:noFill/>
                </a:ln>
                <a:solidFill>
                  <a:sysClr val="windowText" lastClr="000000"/>
                </a:solidFill>
                <a:effectLst/>
                <a:uLnTx/>
                <a:uFillTx/>
              </a:rPr>
              <a:t>個別の事情や問題に対して丁寧な対応</a:t>
            </a:r>
            <a:r>
              <a:rPr kumimoji="0" lang="ja-JP" altLang="en-US" sz="1000" b="0" i="0" u="none" strike="noStrike" kern="0" cap="none" spc="0" normalizeH="0" baseline="0" noProof="0" dirty="0" smtClean="0">
                <a:ln>
                  <a:noFill/>
                </a:ln>
                <a:solidFill>
                  <a:sysClr val="windowText" lastClr="000000"/>
                </a:solidFill>
                <a:effectLst/>
                <a:uLnTx/>
                <a:uFillTx/>
              </a:rPr>
              <a:t>が可能。また、周辺自治体の傍聴を推奨することで周辺自治体の課題解決の契機になることも期待できる。</a:t>
            </a:r>
            <a:endParaRPr kumimoji="0" lang="en-US" altLang="ja-JP" sz="1000" b="0" i="0" u="none" strike="noStrike" kern="0" cap="none" spc="0" normalizeH="0" baseline="0" noProof="0" dirty="0" smtClean="0">
              <a:ln>
                <a:noFill/>
              </a:ln>
              <a:solidFill>
                <a:sysClr val="windowText" lastClr="000000"/>
              </a:solidFill>
              <a:effectLst/>
              <a:uLnTx/>
              <a:uFillTx/>
            </a:endParaRPr>
          </a:p>
        </p:txBody>
      </p:sp>
      <p:sp>
        <p:nvSpPr>
          <p:cNvPr id="3151" name="テキスト ボックス 12"/>
          <p:cNvSpPr txBox="1"/>
          <p:nvPr/>
        </p:nvSpPr>
        <p:spPr>
          <a:xfrm>
            <a:off x="3201922" y="3223448"/>
            <a:ext cx="1535054" cy="307777"/>
          </a:xfrm>
          <a:prstGeom prst="rect">
            <a:avLst/>
          </a:prstGeom>
          <a:solidFill>
            <a:srgbClr val="3E68AF">
              <a:lumMod val="20000"/>
              <a:lumOff val="80000"/>
            </a:srgbClr>
          </a:solidFill>
          <a:ln>
            <a:solidFill>
              <a:sysClr val="windowText" lastClr="000000"/>
            </a:solidFill>
            <a:prstDash val="sysDash"/>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技術的助言</a:t>
            </a:r>
            <a:endParaRPr kumimoji="1" lang="ja-JP" altLang="en-US" sz="1400" b="1" i="0" u="none" strike="noStrike" kern="0" cap="none" spc="50" normalizeH="0" baseline="0" noProof="0" dirty="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endParaRPr>
          </a:p>
        </p:txBody>
      </p:sp>
      <p:sp>
        <p:nvSpPr>
          <p:cNvPr id="3155" name="正方形/長方形 3154"/>
          <p:cNvSpPr/>
          <p:nvPr/>
        </p:nvSpPr>
        <p:spPr bwMode="auto">
          <a:xfrm>
            <a:off x="4514752" y="4082271"/>
            <a:ext cx="4427968" cy="1006127"/>
          </a:xfrm>
          <a:prstGeom prst="rect">
            <a:avLst/>
          </a:prstGeom>
          <a:solidFill>
            <a:sysClr val="window" lastClr="FFFFFF"/>
          </a:solidFill>
          <a:ln w="12700" cap="flat" cmpd="sng" algn="ctr">
            <a:solidFill>
              <a:srgbClr val="975C1E"/>
            </a:solidFill>
            <a:prstDash val="dash"/>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228600" marR="0" lvl="0" indent="-228600" algn="l" defTabSz="914400" rtl="0" eaLnBrk="1" fontAlgn="base" latinLnBrk="0" hangingPunct="1">
              <a:lnSpc>
                <a:spcPct val="100000"/>
              </a:lnSpc>
              <a:spcBef>
                <a:spcPct val="50000"/>
              </a:spcBef>
              <a:spcAft>
                <a:spcPct val="0"/>
              </a:spcAft>
              <a:buClrTx/>
              <a:buSzTx/>
              <a:buFont typeface="Wingdings" pitchFamily="2" charset="2"/>
              <a:buChar char="u"/>
              <a:tabLst/>
              <a:defRPr/>
            </a:pPr>
            <a:endParaRPr kumimoji="0" lang="ja-JP" altLang="en-US" sz="10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3156" name="テキスト ボックス 3155"/>
          <p:cNvSpPr txBox="1"/>
          <p:nvPr/>
        </p:nvSpPr>
        <p:spPr>
          <a:xfrm>
            <a:off x="4658768" y="4118276"/>
            <a:ext cx="4239544" cy="923330"/>
          </a:xfrm>
          <a:prstGeom prst="rect">
            <a:avLst/>
          </a:prstGeom>
          <a:noFill/>
        </p:spPr>
        <p:txBody>
          <a:bodyPr wrap="square" rtlCol="0">
            <a:spAutoFit/>
          </a:bodyPr>
          <a:lstStyle/>
          <a:p>
            <a:pPr marL="228600" marR="0" lvl="0" indent="-228600" algn="l" defTabSz="914400" eaLnBrk="1" fontAlgn="auto" latinLnBrk="0" hangingPunct="1">
              <a:lnSpc>
                <a:spcPct val="100000"/>
              </a:lnSpc>
              <a:spcBef>
                <a:spcPts val="0"/>
              </a:spcBef>
              <a:spcAft>
                <a:spcPts val="0"/>
              </a:spcAft>
              <a:buClrTx/>
              <a:buSzTx/>
              <a:buFont typeface="Wingdings" pitchFamily="2" charset="2"/>
              <a:buChar char="u"/>
              <a:tabLst/>
              <a:defRPr/>
            </a:pPr>
            <a:r>
              <a:rPr kumimoji="0" lang="ja-JP" altLang="en-US" sz="1400" b="1" i="0" u="sng"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全国の調査員の底上げ</a:t>
            </a:r>
            <a:r>
              <a:rPr kumimoji="0" lang="ja-JP" altLang="en-US" sz="1400" b="1" i="0" u="none" strike="noStrike" kern="0" cap="none" spc="0" normalizeH="0" baseline="0" noProof="0" dirty="0" smtClean="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ja-JP" altLang="en-US" sz="1000" b="0" i="0" u="none" strike="noStrike" kern="0" cap="none" spc="0" normalizeH="0" baseline="0" noProof="0" dirty="0" smtClean="0">
                <a:ln>
                  <a:noFill/>
                </a:ln>
                <a:solidFill>
                  <a:sysClr val="windowText" lastClr="000000"/>
                </a:solidFill>
                <a:effectLst/>
                <a:uLnTx/>
                <a:uFillTx/>
              </a:rPr>
              <a:t>：</a:t>
            </a:r>
            <a:r>
              <a:rPr kumimoji="0" lang="en-US" altLang="ja-JP" sz="1000" b="0" i="0" u="none" strike="noStrike" kern="0" cap="none" spc="0" normalizeH="0" baseline="0" noProof="0" dirty="0" smtClean="0">
                <a:ln>
                  <a:noFill/>
                </a:ln>
                <a:solidFill>
                  <a:sysClr val="windowText" lastClr="000000"/>
                </a:solidFill>
                <a:effectLst/>
                <a:uLnTx/>
                <a:uFillTx/>
              </a:rPr>
              <a:t>e</a:t>
            </a:r>
            <a:r>
              <a:rPr kumimoji="0" lang="ja-JP" altLang="en-US" sz="1000" b="0" i="0" u="none" strike="noStrike" kern="0" cap="none" spc="0" normalizeH="0" baseline="0" noProof="0" dirty="0" smtClean="0">
                <a:ln>
                  <a:noFill/>
                </a:ln>
                <a:solidFill>
                  <a:sysClr val="windowText" lastClr="000000"/>
                </a:solidFill>
                <a:effectLst/>
                <a:uLnTx/>
                <a:uFillTx/>
              </a:rPr>
              <a:t>ラーニングシステムは、集中的な研修に参加できない調査員でも、比較的簡易な方法でトレーニングに参加可能。また、認定調査を管理する自治体側にとっては、研修準備の負荷やコストを軽減し、また全国一斉に行われる「全国テスト」を通じて、課題発見のための基礎情報を得ることができる。</a:t>
            </a:r>
            <a:endParaRPr kumimoji="0" lang="en-US" altLang="ja-JP" sz="1000" b="0" i="0" u="none" strike="noStrike" kern="0" cap="none" spc="0" normalizeH="0" baseline="0" noProof="0" dirty="0" smtClean="0">
              <a:ln>
                <a:noFill/>
              </a:ln>
              <a:solidFill>
                <a:sysClr val="windowText" lastClr="000000"/>
              </a:solidFill>
              <a:effectLst/>
              <a:uLnTx/>
              <a:uFillTx/>
            </a:endParaRPr>
          </a:p>
        </p:txBody>
      </p:sp>
      <p:sp>
        <p:nvSpPr>
          <p:cNvPr id="3157" name="テキスト ボックス 19"/>
          <p:cNvSpPr txBox="1"/>
          <p:nvPr/>
        </p:nvSpPr>
        <p:spPr>
          <a:xfrm>
            <a:off x="2936776" y="4119437"/>
            <a:ext cx="1800200" cy="430887"/>
          </a:xfrm>
          <a:prstGeom prst="rect">
            <a:avLst/>
          </a:prstGeom>
          <a:solidFill>
            <a:srgbClr val="3E68AF">
              <a:lumMod val="20000"/>
              <a:lumOff val="80000"/>
            </a:srgbClr>
          </a:solidFill>
          <a:ln>
            <a:solidFill>
              <a:sysClr val="windowText" lastClr="000000"/>
            </a:solidFill>
            <a:prstDash val="sysDash"/>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認定調査員研修システム</a:t>
            </a:r>
            <a:r>
              <a:rPr kumimoji="1" lang="en-US" altLang="ja-JP"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
            </a:r>
            <a:br>
              <a:rPr kumimoji="1" lang="en-US" altLang="ja-JP"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br>
            <a:r>
              <a:rPr kumimoji="1" lang="en-US" altLang="ja-JP"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【e</a:t>
            </a:r>
            <a:r>
              <a:rPr kumimoji="1" lang="ja-JP" altLang="en-US"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ラーニング</a:t>
            </a:r>
            <a:r>
              <a:rPr kumimoji="1" lang="en-US" altLang="ja-JP" sz="1100" b="1" i="0" u="none" strike="noStrike" kern="0" cap="none" spc="50" normalizeH="0" baseline="0" noProof="0" dirty="0" smtClean="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rPr>
              <a:t>】</a:t>
            </a:r>
            <a:endParaRPr kumimoji="1" lang="ja-JP" altLang="en-US" sz="1100" b="1" i="0" u="none" strike="noStrike" kern="0" cap="none" spc="50" normalizeH="0" baseline="0" noProof="0" dirty="0">
              <a:ln w="11430"/>
              <a:gradFill>
                <a:gsLst>
                  <a:gs pos="25000">
                    <a:srgbClr val="5C5943">
                      <a:satMod val="155000"/>
                    </a:srgbClr>
                  </a:gs>
                  <a:gs pos="100000">
                    <a:srgbClr val="5C5943">
                      <a:shade val="45000"/>
                      <a:satMod val="165000"/>
                    </a:srgbClr>
                  </a:gs>
                </a:gsLst>
                <a:lin ang="5400000"/>
              </a:gradFill>
              <a:effectLst>
                <a:outerShdw blurRad="76200" dist="50800" dir="5400000" algn="tl" rotWithShape="0">
                  <a:srgbClr val="000000">
                    <a:alpha val="65000"/>
                  </a:srgbClr>
                </a:outerShdw>
              </a:effectLst>
              <a:uLnTx/>
              <a:uFillTx/>
            </a:endParaRPr>
          </a:p>
        </p:txBody>
      </p:sp>
      <p:sp>
        <p:nvSpPr>
          <p:cNvPr id="3158" name="テキスト ボックス 3157"/>
          <p:cNvSpPr txBox="1"/>
          <p:nvPr/>
        </p:nvSpPr>
        <p:spPr>
          <a:xfrm>
            <a:off x="2036676" y="5275536"/>
            <a:ext cx="1512168" cy="36933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3</a:t>
            </a:r>
            <a:r>
              <a:rPr kumimoji="1" lang="ja-JP" altLang="en-US"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a:t>
            </a:r>
            <a:r>
              <a:rPr kumimoji="1" lang="en-US" altLang="ja-JP"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4</a:t>
            </a:r>
            <a:r>
              <a:rPr kumimoji="1" lang="ja-JP" altLang="en-US"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万人</a:t>
            </a:r>
            <a:endParaRPr kumimoji="1" lang="ja-JP" altLang="en-US" sz="1800" b="1" i="0" u="none" strike="noStrike" kern="0" cap="none" spc="50" normalizeH="0" baseline="0" noProof="0" dirty="0">
              <a:ln w="11430"/>
              <a:solidFill>
                <a:srgbClr val="E3560E">
                  <a:lumMod val="60000"/>
                  <a:lumOff val="40000"/>
                </a:srgbClr>
              </a:solidFill>
              <a:effectLst>
                <a:outerShdw blurRad="76200" dist="50800" dir="5400000" algn="tl" rotWithShape="0">
                  <a:srgbClr val="000000">
                    <a:alpha val="65000"/>
                  </a:srgbClr>
                </a:outerShdw>
              </a:effectLst>
              <a:uLnTx/>
              <a:uFillTx/>
            </a:endParaRPr>
          </a:p>
        </p:txBody>
      </p:sp>
      <p:sp>
        <p:nvSpPr>
          <p:cNvPr id="3160" name="テキスト ボックス 3159"/>
          <p:cNvSpPr txBox="1"/>
          <p:nvPr/>
        </p:nvSpPr>
        <p:spPr>
          <a:xfrm>
            <a:off x="668524" y="3482408"/>
            <a:ext cx="1512168" cy="58477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47</a:t>
            </a:r>
            <a:r>
              <a:rPr kumimoji="1" lang="ja-JP" altLang="en-US"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自治体</a:t>
            </a:r>
            <a:r>
              <a:rPr kumimoji="1" lang="en-US" altLang="ja-JP"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
            </a:r>
            <a:br>
              <a:rPr kumimoji="1" lang="en-US" altLang="ja-JP" sz="18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br>
            <a:r>
              <a:rPr kumimoji="1" lang="en-US" altLang="ja-JP" sz="14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a:t>
            </a:r>
            <a:r>
              <a:rPr kumimoji="1" lang="ja-JP" altLang="en-US" sz="1400" b="1" i="0" u="none" strike="noStrike" kern="0" cap="none" spc="50" normalizeH="0" baseline="0" noProof="0" dirty="0" smtClean="0">
                <a:ln w="11430"/>
                <a:solidFill>
                  <a:srgbClr val="E3560E">
                    <a:lumMod val="60000"/>
                    <a:lumOff val="40000"/>
                  </a:srgbClr>
                </a:solidFill>
                <a:effectLst>
                  <a:outerShdw blurRad="76200" dist="50800" dir="5400000" algn="tl" rotWithShape="0">
                    <a:srgbClr val="000000">
                      <a:alpha val="65000"/>
                    </a:srgbClr>
                  </a:outerShdw>
                </a:effectLst>
                <a:uLnTx/>
                <a:uFillTx/>
              </a:rPr>
              <a:t>周辺自治体</a:t>
            </a:r>
            <a:endParaRPr kumimoji="1" lang="ja-JP" altLang="en-US" sz="1800" b="1" i="0" u="none" strike="noStrike" kern="0" cap="none" spc="50" normalizeH="0" baseline="0" noProof="0" dirty="0">
              <a:ln w="11430"/>
              <a:solidFill>
                <a:srgbClr val="E3560E">
                  <a:lumMod val="60000"/>
                  <a:lumOff val="40000"/>
                </a:srgbClr>
              </a:solidFill>
              <a:effectLst>
                <a:outerShdw blurRad="76200" dist="50800" dir="5400000" algn="tl" rotWithShape="0">
                  <a:srgbClr val="000000">
                    <a:alpha val="65000"/>
                  </a:srgbClr>
                </a:outerShdw>
              </a:effectLst>
              <a:uLnTx/>
              <a:uFillTx/>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tLang="ja-JP" sz="2800" dirty="0" smtClean="0"/>
              <a:t/>
            </a:r>
            <a:br>
              <a:rPr lang="en-US" altLang="ja-JP" sz="2800" dirty="0" smtClean="0"/>
            </a:br>
            <a:r>
              <a:rPr lang="ja-JP" altLang="en-US" sz="2800" dirty="0" smtClean="0"/>
              <a:t>地域間格差の解消めざしたサイクル</a:t>
            </a:r>
          </a:p>
        </p:txBody>
      </p:sp>
      <p:sp>
        <p:nvSpPr>
          <p:cNvPr id="6" name="正方形/長方形 5"/>
          <p:cNvSpPr/>
          <p:nvPr/>
        </p:nvSpPr>
        <p:spPr>
          <a:xfrm>
            <a:off x="0" y="1274008"/>
            <a:ext cx="8942119" cy="1169551"/>
          </a:xfrm>
          <a:prstGeom prst="rect">
            <a:avLst/>
          </a:prstGeom>
        </p:spPr>
        <p:txBody>
          <a:bodyPr wrap="square">
            <a:spAutoFit/>
          </a:bodyPr>
          <a:lstStyle/>
          <a:p>
            <a:pPr marL="180975" indent="-180975" algn="l">
              <a:spcBef>
                <a:spcPct val="20000"/>
              </a:spcBef>
              <a:buClr>
                <a:srgbClr val="000000"/>
              </a:buClr>
              <a:buFont typeface="Wingdings" pitchFamily="2" charset="2"/>
              <a:buChar char="n"/>
              <a:defRPr/>
            </a:pPr>
            <a:r>
              <a:rPr kumimoji="1" lang="ja-JP" altLang="en-US" sz="1400" dirty="0" smtClean="0">
                <a:solidFill>
                  <a:srgbClr val="000000"/>
                </a:solidFill>
                <a:latin typeface="HG丸ｺﾞｼｯｸM-PRO" pitchFamily="50" charset="-128"/>
                <a:ea typeface="HG丸ｺﾞｼｯｸM-PRO" pitchFamily="50" charset="-128"/>
              </a:rPr>
              <a:t>平成</a:t>
            </a:r>
            <a:r>
              <a:rPr kumimoji="1" lang="en-US" altLang="ja-JP" sz="1400" dirty="0" smtClean="0">
                <a:solidFill>
                  <a:srgbClr val="000000"/>
                </a:solidFill>
                <a:latin typeface="HG丸ｺﾞｼｯｸM-PRO" pitchFamily="50" charset="-128"/>
                <a:ea typeface="HG丸ｺﾞｼｯｸM-PRO" pitchFamily="50" charset="-128"/>
              </a:rPr>
              <a:t>29</a:t>
            </a:r>
            <a:r>
              <a:rPr kumimoji="1" lang="ja-JP" altLang="en-US" sz="1400" dirty="0" smtClean="0">
                <a:solidFill>
                  <a:srgbClr val="000000"/>
                </a:solidFill>
                <a:latin typeface="HG丸ｺﾞｼｯｸM-PRO" pitchFamily="50" charset="-128"/>
                <a:ea typeface="HG丸ｺﾞｼｯｸM-PRO" pitchFamily="50" charset="-128"/>
              </a:rPr>
              <a:t>年度要介護認定適正化事業は、従来の事業内容を一部変更し、①業務分析データ事業、</a:t>
            </a:r>
            <a:r>
              <a:rPr lang="ja-JP" altLang="en-US" sz="1400" dirty="0" smtClean="0">
                <a:solidFill>
                  <a:srgbClr val="000000"/>
                </a:solidFill>
                <a:latin typeface="HG丸ｺﾞｼｯｸM-PRO" pitchFamily="50" charset="-128"/>
                <a:ea typeface="HG丸ｺﾞｼｯｸM-PRO" pitchFamily="50" charset="-128"/>
              </a:rPr>
              <a:t>②</a:t>
            </a:r>
            <a:r>
              <a:rPr kumimoji="1" lang="ja-JP" altLang="en-US" sz="1400" dirty="0" smtClean="0">
                <a:solidFill>
                  <a:srgbClr val="000000"/>
                </a:solidFill>
                <a:latin typeface="HG丸ｺﾞｼｯｸM-PRO" pitchFamily="50" charset="-128"/>
                <a:ea typeface="HG丸ｺﾞｼｯｸM-PRO" pitchFamily="50" charset="-128"/>
              </a:rPr>
              <a:t>技術的助言事業、③認定調査員向け</a:t>
            </a:r>
            <a:r>
              <a:rPr kumimoji="1" lang="en-US" altLang="ja-JP" sz="1400" dirty="0" smtClean="0">
                <a:solidFill>
                  <a:srgbClr val="000000"/>
                </a:solidFill>
                <a:latin typeface="HG丸ｺﾞｼｯｸM-PRO" pitchFamily="50" charset="-128"/>
                <a:ea typeface="HG丸ｺﾞｼｯｸM-PRO" pitchFamily="50" charset="-128"/>
              </a:rPr>
              <a:t>e-</a:t>
            </a:r>
            <a:r>
              <a:rPr kumimoji="1" lang="ja-JP" altLang="en-US" sz="1400" dirty="0" smtClean="0">
                <a:solidFill>
                  <a:srgbClr val="000000"/>
                </a:solidFill>
                <a:latin typeface="HG丸ｺﾞｼｯｸM-PRO" pitchFamily="50" charset="-128"/>
                <a:ea typeface="HG丸ｺﾞｼｯｸM-PRO" pitchFamily="50" charset="-128"/>
              </a:rPr>
              <a:t>ラーニングシステム、④認定質問受付窓口を引き続き実施しつつ、⑤要介護認定に関する研修動画の制作を新たに実施することとした。なお、従来実施してきた認定調査員向け能力向上研修会については、本年度は実施しない。平成</a:t>
            </a:r>
            <a:r>
              <a:rPr kumimoji="1" lang="en-US" altLang="ja-JP" sz="1400" dirty="0" smtClean="0">
                <a:solidFill>
                  <a:srgbClr val="000000"/>
                </a:solidFill>
                <a:latin typeface="HG丸ｺﾞｼｯｸM-PRO" pitchFamily="50" charset="-128"/>
                <a:ea typeface="HG丸ｺﾞｼｯｸM-PRO" pitchFamily="50" charset="-128"/>
              </a:rPr>
              <a:t>2</a:t>
            </a:r>
            <a:r>
              <a:rPr kumimoji="1" lang="ja-JP" altLang="en-US" sz="1400" dirty="0" smtClean="0">
                <a:solidFill>
                  <a:srgbClr val="000000"/>
                </a:solidFill>
                <a:latin typeface="HG丸ｺﾞｼｯｸM-PRO" pitchFamily="50" charset="-128"/>
                <a:ea typeface="HG丸ｺﾞｼｯｸM-PRO" pitchFamily="50" charset="-128"/>
              </a:rPr>
              <a:t>９年度事業では、引き続き</a:t>
            </a:r>
            <a:r>
              <a:rPr kumimoji="1" lang="ja-JP" altLang="en-US" sz="1400" b="1" dirty="0" smtClean="0">
                <a:solidFill>
                  <a:srgbClr val="FF0000"/>
                </a:solidFill>
                <a:latin typeface="HG丸ｺﾞｼｯｸM-PRO" pitchFamily="50" charset="-128"/>
                <a:ea typeface="HG丸ｺﾞｼｯｸM-PRO" pitchFamily="50" charset="-128"/>
              </a:rPr>
              <a:t>課題自治体（「はずれ値」を示す自治体）に焦点を当て全国規模のバラツキを効果的に縮小させる</a:t>
            </a:r>
            <a:r>
              <a:rPr kumimoji="1" lang="ja-JP" altLang="en-US" sz="1400" dirty="0" smtClean="0">
                <a:solidFill>
                  <a:srgbClr val="000000"/>
                </a:solidFill>
                <a:latin typeface="HG丸ｺﾞｼｯｸM-PRO" pitchFamily="50" charset="-128"/>
                <a:ea typeface="HG丸ｺﾞｼｯｸM-PRO" pitchFamily="50" charset="-128"/>
              </a:rPr>
              <a:t>ことを目指す。</a:t>
            </a:r>
            <a:endParaRPr kumimoji="1" lang="en-US" altLang="ja-JP" sz="1400" dirty="0" smtClean="0">
              <a:solidFill>
                <a:srgbClr val="000000"/>
              </a:solidFill>
              <a:latin typeface="HG丸ｺﾞｼｯｸM-PRO" pitchFamily="50" charset="-128"/>
              <a:ea typeface="HG丸ｺﾞｼｯｸM-PRO" pitchFamily="50" charset="-128"/>
            </a:endParaRPr>
          </a:p>
        </p:txBody>
      </p:sp>
      <p:grpSp>
        <p:nvGrpSpPr>
          <p:cNvPr id="94" name="グループ化 93"/>
          <p:cNvGrpSpPr/>
          <p:nvPr/>
        </p:nvGrpSpPr>
        <p:grpSpPr>
          <a:xfrm>
            <a:off x="230748" y="2475492"/>
            <a:ext cx="8784975" cy="4002846"/>
            <a:chOff x="308484" y="1880827"/>
            <a:chExt cx="9325035" cy="4470899"/>
          </a:xfrm>
        </p:grpSpPr>
        <p:sp>
          <p:nvSpPr>
            <p:cNvPr id="95" name="Rectangle 2"/>
            <p:cNvSpPr>
              <a:spLocks noChangeArrowheads="1"/>
            </p:cNvSpPr>
            <p:nvPr/>
          </p:nvSpPr>
          <p:spPr bwMode="auto">
            <a:xfrm>
              <a:off x="308484" y="1880827"/>
              <a:ext cx="9325035" cy="4470899"/>
            </a:xfrm>
            <a:prstGeom prst="rect">
              <a:avLst/>
            </a:prstGeom>
            <a:solidFill>
              <a:srgbClr val="6D8A16">
                <a:lumMod val="20000"/>
                <a:lumOff val="80000"/>
              </a:srgbClr>
            </a:solidFill>
            <a:ln w="38100" cmpd="dbl" algn="ctr">
              <a:solidFill>
                <a:srgbClr val="969696"/>
              </a:solidFill>
              <a:miter lim="800000"/>
              <a:headEnd/>
              <a:tailEnd type="none" w="lg" len="lg"/>
            </a:ln>
            <a:effec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dirty="0">
                <a:ln>
                  <a:noFill/>
                </a:ln>
                <a:solidFill>
                  <a:srgbClr val="000000"/>
                </a:solidFill>
                <a:effectLst/>
                <a:uLnTx/>
                <a:uFillTx/>
              </a:endParaRPr>
            </a:p>
          </p:txBody>
        </p:sp>
        <p:sp>
          <p:nvSpPr>
            <p:cNvPr id="96" name="Rectangle 2"/>
            <p:cNvSpPr>
              <a:spLocks noChangeArrowheads="1"/>
            </p:cNvSpPr>
            <p:nvPr/>
          </p:nvSpPr>
          <p:spPr bwMode="auto">
            <a:xfrm>
              <a:off x="5288791" y="2240869"/>
              <a:ext cx="1944216" cy="3852428"/>
            </a:xfrm>
            <a:prstGeom prst="rect">
              <a:avLst/>
            </a:prstGeom>
            <a:solidFill>
              <a:sysClr val="window" lastClr="FFFFFF">
                <a:alpha val="80000"/>
              </a:sysClr>
            </a:solidFill>
            <a:ln w="31750" cmpd="sng" algn="ctr">
              <a:solidFill>
                <a:srgbClr val="969696"/>
              </a:solidFill>
              <a:prstDash val="solid"/>
              <a:miter lim="800000"/>
              <a:headEnd/>
              <a:tailEnd type="none" w="lg" len="lg"/>
            </a:ln>
            <a:effec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dirty="0">
                <a:ln>
                  <a:noFill/>
                </a:ln>
                <a:solidFill>
                  <a:srgbClr val="000000"/>
                </a:solidFill>
                <a:effectLst/>
                <a:uLnTx/>
                <a:uFillTx/>
              </a:endParaRPr>
            </a:p>
          </p:txBody>
        </p:sp>
        <p:sp>
          <p:nvSpPr>
            <p:cNvPr id="97" name="Rectangle 2"/>
            <p:cNvSpPr>
              <a:spLocks noChangeArrowheads="1"/>
            </p:cNvSpPr>
            <p:nvPr/>
          </p:nvSpPr>
          <p:spPr bwMode="auto">
            <a:xfrm>
              <a:off x="5493060" y="4365104"/>
              <a:ext cx="1496303" cy="1395772"/>
            </a:xfrm>
            <a:prstGeom prst="rect">
              <a:avLst/>
            </a:prstGeom>
            <a:solidFill>
              <a:srgbClr val="FFFFCC">
                <a:alpha val="80000"/>
              </a:srgbClr>
            </a:solidFill>
            <a:ln w="31750" cmpd="sng" algn="ctr">
              <a:solidFill>
                <a:srgbClr val="969696"/>
              </a:solidFill>
              <a:prstDash val="solid"/>
              <a:miter lim="800000"/>
              <a:headEnd/>
              <a:tailEnd type="none" w="lg" len="lg"/>
            </a:ln>
            <a:effec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dirty="0">
                <a:ln>
                  <a:noFill/>
                </a:ln>
                <a:solidFill>
                  <a:srgbClr val="000000"/>
                </a:solidFill>
                <a:effectLst/>
                <a:uLnTx/>
                <a:uFillTx/>
              </a:endParaRPr>
            </a:p>
          </p:txBody>
        </p:sp>
        <p:sp>
          <p:nvSpPr>
            <p:cNvPr id="98" name="Rectangle 2"/>
            <p:cNvSpPr>
              <a:spLocks noChangeArrowheads="1"/>
            </p:cNvSpPr>
            <p:nvPr/>
          </p:nvSpPr>
          <p:spPr bwMode="auto">
            <a:xfrm>
              <a:off x="5493060" y="2708920"/>
              <a:ext cx="1496303" cy="1395772"/>
            </a:xfrm>
            <a:prstGeom prst="rect">
              <a:avLst/>
            </a:prstGeom>
            <a:solidFill>
              <a:srgbClr val="FFFFCC">
                <a:alpha val="80000"/>
              </a:srgbClr>
            </a:solidFill>
            <a:ln w="31750" cmpd="sng" algn="ctr">
              <a:solidFill>
                <a:srgbClr val="969696"/>
              </a:solidFill>
              <a:prstDash val="solid"/>
              <a:miter lim="800000"/>
              <a:headEnd/>
              <a:tailEnd type="none" w="lg" len="lg"/>
            </a:ln>
            <a:effec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dirty="0">
                <a:ln>
                  <a:noFill/>
                </a:ln>
                <a:solidFill>
                  <a:srgbClr val="000000"/>
                </a:solidFill>
                <a:effectLst/>
                <a:uLnTx/>
                <a:uFillTx/>
              </a:endParaRPr>
            </a:p>
          </p:txBody>
        </p:sp>
        <p:sp>
          <p:nvSpPr>
            <p:cNvPr id="99" name="Oval 47"/>
            <p:cNvSpPr>
              <a:spLocks noChangeArrowheads="1"/>
            </p:cNvSpPr>
            <p:nvPr/>
          </p:nvSpPr>
          <p:spPr bwMode="auto">
            <a:xfrm>
              <a:off x="392247" y="3933056"/>
              <a:ext cx="1332148" cy="504056"/>
            </a:xfrm>
            <a:prstGeom prst="rect">
              <a:avLst/>
            </a:prstGeom>
            <a:solidFill>
              <a:srgbClr val="F1AB3B">
                <a:lumMod val="60000"/>
                <a:lumOff val="40000"/>
                <a:alpha val="61000"/>
              </a:srgbClr>
            </a:solidFill>
            <a:ln w="57150" cmpd="thinThick" algn="ctr">
              <a:noFill/>
              <a:round/>
              <a:headEnd/>
              <a:tailEnd type="none"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0000" tIns="46800" rIns="90000" bIns="46800" anchor="ctr" anchorCtr="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業務分析</a:t>
              </a:r>
              <a:r>
                <a:rPr kumimoji="1" lang="en-US" altLang="ja-JP"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
              </a:r>
              <a:br>
                <a:rPr kumimoji="1" lang="en-US" altLang="ja-JP"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br>
              <a:r>
                <a:rPr kumimoji="1" lang="ja-JP" altLang="en-US"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データ</a:t>
              </a:r>
              <a:endParaRPr kumimoji="1" lang="ja-JP" altLang="en-US" sz="1400" b="1" i="0" u="none" strike="noStrike" kern="0" cap="none" spc="50" normalizeH="0" baseline="0" noProof="0" dirty="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endParaRPr>
            </a:p>
          </p:txBody>
        </p:sp>
        <p:sp>
          <p:nvSpPr>
            <p:cNvPr id="100" name="Oval 47"/>
            <p:cNvSpPr>
              <a:spLocks noChangeArrowheads="1"/>
            </p:cNvSpPr>
            <p:nvPr/>
          </p:nvSpPr>
          <p:spPr bwMode="auto">
            <a:xfrm>
              <a:off x="2732507" y="3032956"/>
              <a:ext cx="1764196" cy="504056"/>
            </a:xfrm>
            <a:prstGeom prst="rect">
              <a:avLst/>
            </a:prstGeom>
            <a:solidFill>
              <a:srgbClr val="F1AB3B">
                <a:lumMod val="60000"/>
                <a:lumOff val="40000"/>
                <a:alpha val="61000"/>
              </a:srgbClr>
            </a:solidFill>
            <a:ln w="57150" cmpd="thinThick" algn="ctr">
              <a:noFill/>
              <a:round/>
              <a:headEnd/>
              <a:tailEnd type="none"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0000" tIns="46800" rIns="90000" bIns="46800" anchor="ctr" anchorCtr="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認定調査員・審査会</a:t>
              </a:r>
              <a:endParaRPr kumimoji="1" lang="en-US" altLang="ja-JP" sz="12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技術的助言事業</a:t>
              </a:r>
              <a:endParaRPr kumimoji="1" lang="ja-JP" altLang="en-US" sz="1400" b="1" i="0" u="none" strike="noStrike" kern="0" cap="none" spc="50" normalizeH="0" baseline="0" noProof="0" dirty="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endParaRPr>
            </a:p>
          </p:txBody>
        </p:sp>
        <p:sp>
          <p:nvSpPr>
            <p:cNvPr id="101" name="Oval 47"/>
            <p:cNvSpPr>
              <a:spLocks noChangeArrowheads="1"/>
            </p:cNvSpPr>
            <p:nvPr/>
          </p:nvSpPr>
          <p:spPr bwMode="auto">
            <a:xfrm>
              <a:off x="1923892" y="4797151"/>
              <a:ext cx="2608815" cy="504056"/>
            </a:xfrm>
            <a:prstGeom prst="rect">
              <a:avLst/>
            </a:prstGeom>
            <a:solidFill>
              <a:srgbClr val="F1AB3B">
                <a:lumMod val="60000"/>
                <a:lumOff val="40000"/>
                <a:alpha val="61000"/>
              </a:srgbClr>
            </a:solidFill>
            <a:ln w="57150" cmpd="thinThick" algn="ctr">
              <a:noFill/>
              <a:round/>
              <a:headEnd/>
              <a:tailEnd type="none"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0000" tIns="46800" rIns="90000" bIns="46800" anchor="ctr" anchorCtr="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研修教材の制作</a:t>
              </a:r>
              <a:endParaRPr kumimoji="1" lang="ja-JP" altLang="en-US" sz="1400" b="1" i="0" u="none" strike="noStrike" kern="0" cap="none" spc="50" normalizeH="0" baseline="0" noProof="0" dirty="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endParaRPr>
            </a:p>
          </p:txBody>
        </p:sp>
        <p:sp>
          <p:nvSpPr>
            <p:cNvPr id="102" name="Rectangle 31"/>
            <p:cNvSpPr>
              <a:spLocks noChangeArrowheads="1"/>
            </p:cNvSpPr>
            <p:nvPr/>
          </p:nvSpPr>
          <p:spPr bwMode="auto">
            <a:xfrm>
              <a:off x="1868411" y="2132856"/>
              <a:ext cx="384289" cy="2316584"/>
            </a:xfrm>
            <a:prstGeom prst="rect">
              <a:avLst/>
            </a:prstGeom>
            <a:solidFill>
              <a:srgbClr val="808080"/>
            </a:solidFill>
            <a:ln w="19050" algn="ctr">
              <a:solidFill>
                <a:srgbClr val="F8F8F8"/>
              </a:solidFill>
              <a:miter lim="800000"/>
              <a:headEnd/>
              <a:tailEnd type="none" w="lg" len="lg"/>
            </a:ln>
            <a:effectLst>
              <a:outerShdw blurRad="50800" dist="38100" dir="2700000" algn="tl" rotWithShape="0">
                <a:prstClr val="black">
                  <a:alpha val="40000"/>
                </a:prstClr>
              </a:outerShdw>
            </a:effectLst>
          </p:spPr>
          <p:txBody>
            <a:bodyPr vert="eaVert" wrap="none" lIns="90000" tIns="46800" rIns="90000" bIns="46800" anchor="ct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FFFFFF"/>
                  </a:solidFill>
                  <a:effectLst/>
                  <a:uLnTx/>
                  <a:uFillTx/>
                  <a:ea typeface="HGP創英角ｺﾞｼｯｸUB" pitchFamily="50" charset="-128"/>
                </a:rPr>
                <a:t>課題自治体（はずれ値）の抽出</a:t>
              </a:r>
              <a:endParaRPr kumimoji="1" lang="ja-JP" altLang="en-US" sz="1200" b="0" i="0" u="none" strike="noStrike" kern="0" cap="none" spc="0" normalizeH="0" baseline="0" noProof="0" dirty="0">
                <a:ln>
                  <a:noFill/>
                </a:ln>
                <a:solidFill>
                  <a:srgbClr val="FFFFFF"/>
                </a:solidFill>
                <a:effectLst/>
                <a:uLnTx/>
                <a:uFillTx/>
                <a:ea typeface="HGP創英角ｺﾞｼｯｸUB" pitchFamily="50" charset="-128"/>
              </a:endParaRPr>
            </a:p>
          </p:txBody>
        </p:sp>
        <p:sp>
          <p:nvSpPr>
            <p:cNvPr id="103" name="ホームベース 102"/>
            <p:cNvSpPr/>
            <p:nvPr/>
          </p:nvSpPr>
          <p:spPr bwMode="auto">
            <a:xfrm>
              <a:off x="2300459" y="3140968"/>
              <a:ext cx="432048" cy="288032"/>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05" name="テキスト ボックス 104"/>
            <p:cNvSpPr txBox="1"/>
            <p:nvPr/>
          </p:nvSpPr>
          <p:spPr>
            <a:xfrm>
              <a:off x="2264456" y="3465004"/>
              <a:ext cx="492443" cy="1332148"/>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sysClr val="windowText" lastClr="000000"/>
                  </a:solidFill>
                  <a:effectLst/>
                  <a:uLnTx/>
                  <a:uFillTx/>
                </a:rPr>
                <a:t>課題自治体への事業への積極的な誘導</a:t>
              </a:r>
              <a:endParaRPr kumimoji="1" lang="ja-JP" altLang="en-US" sz="1000" b="0" i="0" u="none" strike="noStrike" kern="0" cap="none" spc="0" normalizeH="0" baseline="0" noProof="0" dirty="0">
                <a:ln>
                  <a:noFill/>
                </a:ln>
                <a:solidFill>
                  <a:sysClr val="windowText" lastClr="000000"/>
                </a:solidFill>
                <a:effectLst/>
                <a:uLnTx/>
                <a:uFillTx/>
              </a:endParaRPr>
            </a:p>
          </p:txBody>
        </p:sp>
        <p:sp>
          <p:nvSpPr>
            <p:cNvPr id="106" name="曲折矢印 105"/>
            <p:cNvSpPr/>
            <p:nvPr/>
          </p:nvSpPr>
          <p:spPr bwMode="auto">
            <a:xfrm>
              <a:off x="1184335" y="3248980"/>
              <a:ext cx="576064" cy="468052"/>
            </a:xfrm>
            <a:prstGeom prst="bentArrow">
              <a:avLst/>
            </a:prstGeom>
            <a:solidFill>
              <a:sysClr val="window" lastClr="FFFFFF"/>
            </a:solidFill>
            <a:ln w="12700" cap="flat" cmpd="sng" algn="ctr">
              <a:solidFill>
                <a:srgbClr val="F1AB3B">
                  <a:lumMod val="85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08" name="ホームベース 107"/>
            <p:cNvSpPr/>
            <p:nvPr/>
          </p:nvSpPr>
          <p:spPr bwMode="auto">
            <a:xfrm rot="16200000">
              <a:off x="3374630" y="3672313"/>
              <a:ext cx="360040" cy="288032"/>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09" name="ホームベース 108"/>
            <p:cNvSpPr/>
            <p:nvPr/>
          </p:nvSpPr>
          <p:spPr bwMode="auto">
            <a:xfrm rot="16200000">
              <a:off x="3374631" y="4401108"/>
              <a:ext cx="360040" cy="288032"/>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10" name="テキスト ボックス 109"/>
            <p:cNvSpPr txBox="1"/>
            <p:nvPr/>
          </p:nvSpPr>
          <p:spPr>
            <a:xfrm>
              <a:off x="3104894" y="3986603"/>
              <a:ext cx="925824" cy="41251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smtClean="0">
                  <a:ln>
                    <a:noFill/>
                  </a:ln>
                  <a:solidFill>
                    <a:sysClr val="windowText" lastClr="000000"/>
                  </a:solidFill>
                  <a:effectLst/>
                  <a:uLnTx/>
                  <a:uFillTx/>
                </a:rPr>
                <a:t>自治体での</a:t>
              </a:r>
              <a:r>
                <a:rPr kumimoji="1" lang="en-US" altLang="ja-JP" sz="900" b="0" i="0" u="none" strike="noStrike" kern="0" cap="none" spc="0" normalizeH="0" baseline="0" noProof="0" dirty="0" smtClean="0">
                  <a:ln>
                    <a:noFill/>
                  </a:ln>
                  <a:solidFill>
                    <a:sysClr val="windowText" lastClr="000000"/>
                  </a:solidFill>
                  <a:effectLst/>
                  <a:uLnTx/>
                  <a:uFillTx/>
                </a:rPr>
                <a:t/>
              </a:r>
              <a:br>
                <a:rPr kumimoji="1" lang="en-US" altLang="ja-JP" sz="900" b="0" i="0" u="none" strike="noStrike" kern="0" cap="none" spc="0" normalizeH="0" baseline="0" noProof="0" dirty="0" smtClean="0">
                  <a:ln>
                    <a:noFill/>
                  </a:ln>
                  <a:solidFill>
                    <a:sysClr val="windowText" lastClr="000000"/>
                  </a:solidFill>
                  <a:effectLst/>
                  <a:uLnTx/>
                  <a:uFillTx/>
                </a:rPr>
              </a:br>
              <a:r>
                <a:rPr kumimoji="1" lang="ja-JP" altLang="en-US" sz="900" b="0" i="0" u="none" strike="noStrike" kern="0" cap="none" spc="0" normalizeH="0" baseline="0" noProof="0" dirty="0" smtClean="0">
                  <a:ln>
                    <a:noFill/>
                  </a:ln>
                  <a:solidFill>
                    <a:sysClr val="windowText" lastClr="000000"/>
                  </a:solidFill>
                  <a:effectLst/>
                  <a:uLnTx/>
                  <a:uFillTx/>
                </a:rPr>
                <a:t>教材の活用</a:t>
              </a:r>
              <a:endParaRPr kumimoji="1" lang="ja-JP" altLang="en-US" sz="900" b="0" i="0" u="none" strike="noStrike" kern="0" cap="none" spc="0" normalizeH="0" baseline="0" noProof="0" dirty="0">
                <a:ln>
                  <a:noFill/>
                </a:ln>
                <a:solidFill>
                  <a:sysClr val="windowText" lastClr="000000"/>
                </a:solidFill>
                <a:effectLst/>
                <a:uLnTx/>
                <a:uFillTx/>
              </a:endParaRPr>
            </a:p>
          </p:txBody>
        </p:sp>
        <p:sp>
          <p:nvSpPr>
            <p:cNvPr id="111" name="ホームベース 110"/>
            <p:cNvSpPr/>
            <p:nvPr/>
          </p:nvSpPr>
          <p:spPr bwMode="auto">
            <a:xfrm rot="16200000">
              <a:off x="3954088" y="4578573"/>
              <a:ext cx="2049807" cy="259558"/>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12" name="右矢印 111"/>
            <p:cNvSpPr/>
            <p:nvPr/>
          </p:nvSpPr>
          <p:spPr bwMode="auto">
            <a:xfrm>
              <a:off x="4532707" y="3176972"/>
              <a:ext cx="720080" cy="216024"/>
            </a:xfrm>
            <a:prstGeom prst="rightArrow">
              <a:avLst/>
            </a:prstGeom>
            <a:solidFill>
              <a:srgbClr val="E3560E">
                <a:lumMod val="60000"/>
                <a:lumOff val="40000"/>
              </a:srgbClr>
            </a:solidFill>
            <a:ln w="12700" cap="flat" cmpd="sng" algn="ctr">
              <a:solidFill>
                <a:srgbClr val="FFE880">
                  <a:lumMod val="20000"/>
                  <a:lumOff val="80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13" name="右矢印 112"/>
            <p:cNvSpPr/>
            <p:nvPr/>
          </p:nvSpPr>
          <p:spPr bwMode="auto">
            <a:xfrm>
              <a:off x="4532707" y="4941168"/>
              <a:ext cx="720080" cy="216024"/>
            </a:xfrm>
            <a:prstGeom prst="rightArrow">
              <a:avLst/>
            </a:prstGeom>
            <a:solidFill>
              <a:srgbClr val="E3560E">
                <a:lumMod val="60000"/>
                <a:lumOff val="40000"/>
              </a:srgbClr>
            </a:solidFill>
            <a:ln w="12700" cap="flat" cmpd="sng" algn="ctr">
              <a:solidFill>
                <a:srgbClr val="FFE880">
                  <a:lumMod val="20000"/>
                  <a:lumOff val="80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14" name="Oval 47"/>
            <p:cNvSpPr>
              <a:spLocks noChangeArrowheads="1"/>
            </p:cNvSpPr>
            <p:nvPr/>
          </p:nvSpPr>
          <p:spPr bwMode="auto">
            <a:xfrm>
              <a:off x="1950854" y="5839571"/>
              <a:ext cx="3290178" cy="433745"/>
            </a:xfrm>
            <a:prstGeom prst="rect">
              <a:avLst/>
            </a:prstGeom>
            <a:solidFill>
              <a:srgbClr val="F1AB3B">
                <a:lumMod val="60000"/>
                <a:lumOff val="40000"/>
                <a:alpha val="61000"/>
              </a:srgbClr>
            </a:solidFill>
            <a:ln w="57150" cmpd="thinThick" algn="ctr">
              <a:noFill/>
              <a:round/>
              <a:headEnd/>
              <a:tailEnd type="none"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0000" tIns="46800" rIns="90000" bIns="46800" anchor="ctr" anchorCtr="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認定調査員向け</a:t>
              </a:r>
              <a:r>
                <a:rPr kumimoji="1" lang="en-US" altLang="ja-JP"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e-</a:t>
              </a:r>
              <a:r>
                <a:rPr kumimoji="1" lang="ja-JP" altLang="en-US" sz="14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ラーニング</a:t>
              </a:r>
              <a:endParaRPr kumimoji="1" lang="ja-JP" altLang="en-US" sz="1400" b="1" i="0" u="none" strike="noStrike" kern="0" cap="none" spc="50" normalizeH="0" baseline="0" noProof="0" dirty="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endParaRPr>
            </a:p>
          </p:txBody>
        </p:sp>
        <p:sp>
          <p:nvSpPr>
            <p:cNvPr id="115" name="テキスト ボックス 114"/>
            <p:cNvSpPr txBox="1"/>
            <p:nvPr/>
          </p:nvSpPr>
          <p:spPr>
            <a:xfrm>
              <a:off x="3308571" y="5353762"/>
              <a:ext cx="1548173" cy="412518"/>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smtClean="0">
                  <a:ln>
                    <a:noFill/>
                  </a:ln>
                  <a:solidFill>
                    <a:sysClr val="windowText" lastClr="000000"/>
                  </a:solidFill>
                  <a:effectLst/>
                  <a:uLnTx/>
                  <a:uFillTx/>
                </a:rPr>
                <a:t>問題集の連動による</a:t>
              </a:r>
              <a:r>
                <a:rPr kumimoji="1" lang="en-US" altLang="ja-JP" sz="900" b="0" i="0" u="none" strike="noStrike" kern="0" cap="none" spc="0" normalizeH="0" baseline="0" noProof="0" dirty="0" smtClean="0">
                  <a:ln>
                    <a:noFill/>
                  </a:ln>
                  <a:solidFill>
                    <a:sysClr val="windowText" lastClr="000000"/>
                  </a:solidFill>
                  <a:effectLst/>
                  <a:uLnTx/>
                  <a:uFillTx/>
                </a:rPr>
                <a:t/>
              </a:r>
              <a:br>
                <a:rPr kumimoji="1" lang="en-US" altLang="ja-JP" sz="900" b="0" i="0" u="none" strike="noStrike" kern="0" cap="none" spc="0" normalizeH="0" baseline="0" noProof="0" dirty="0" smtClean="0">
                  <a:ln>
                    <a:noFill/>
                  </a:ln>
                  <a:solidFill>
                    <a:sysClr val="windowText" lastClr="000000"/>
                  </a:solidFill>
                  <a:effectLst/>
                  <a:uLnTx/>
                  <a:uFillTx/>
                </a:rPr>
              </a:br>
              <a:r>
                <a:rPr kumimoji="1" lang="ja-JP" altLang="en-US" sz="900" b="0" i="0" u="none" strike="noStrike" kern="0" cap="none" spc="0" normalizeH="0" baseline="0" noProof="0" dirty="0" smtClean="0">
                  <a:ln>
                    <a:noFill/>
                  </a:ln>
                  <a:solidFill>
                    <a:sysClr val="windowText" lastClr="000000"/>
                  </a:solidFill>
                  <a:effectLst/>
                  <a:uLnTx/>
                  <a:uFillTx/>
                </a:rPr>
                <a:t>フォローアップ</a:t>
              </a:r>
              <a:endParaRPr kumimoji="1" lang="ja-JP" altLang="en-US" sz="900" b="0" i="0" u="none" strike="noStrike" kern="0" cap="none" spc="0" normalizeH="0" baseline="0" noProof="0" dirty="0">
                <a:ln>
                  <a:noFill/>
                </a:ln>
                <a:solidFill>
                  <a:sysClr val="windowText" lastClr="000000"/>
                </a:solidFill>
                <a:effectLst/>
                <a:uLnTx/>
                <a:uFillTx/>
              </a:endParaRPr>
            </a:p>
          </p:txBody>
        </p:sp>
        <p:sp>
          <p:nvSpPr>
            <p:cNvPr id="116" name="角丸四角形 115"/>
            <p:cNvSpPr/>
            <p:nvPr/>
          </p:nvSpPr>
          <p:spPr bwMode="auto">
            <a:xfrm>
              <a:off x="5648831" y="4437112"/>
              <a:ext cx="1224136" cy="432048"/>
            </a:xfrm>
            <a:prstGeom prst="roundRect">
              <a:avLst>
                <a:gd name="adj" fmla="val 50000"/>
              </a:avLst>
            </a:prstGeom>
            <a:solidFill>
              <a:srgbClr val="6D8A16">
                <a:lumMod val="20000"/>
                <a:lumOff val="8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r>
                <a:rPr kumimoji="0" lang="ja-JP" altLang="en-US"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t>特記事項</a:t>
              </a:r>
              <a:r>
                <a:rPr kumimoji="0" lang="en-US" altLang="ja-JP"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t/>
              </a:r>
              <a:br>
                <a:rPr kumimoji="0" lang="en-US" altLang="ja-JP"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br>
              <a:r>
                <a:rPr kumimoji="0" lang="ja-JP" altLang="en-US"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t>改善</a:t>
              </a:r>
            </a:p>
          </p:txBody>
        </p:sp>
        <p:sp>
          <p:nvSpPr>
            <p:cNvPr id="117" name="角丸四角形 116"/>
            <p:cNvSpPr/>
            <p:nvPr/>
          </p:nvSpPr>
          <p:spPr bwMode="auto">
            <a:xfrm>
              <a:off x="5648831" y="2816932"/>
              <a:ext cx="1224136" cy="432048"/>
            </a:xfrm>
            <a:prstGeom prst="roundRect">
              <a:avLst>
                <a:gd name="adj" fmla="val 50000"/>
              </a:avLst>
            </a:prstGeom>
            <a:solidFill>
              <a:srgbClr val="6D8A16">
                <a:lumMod val="20000"/>
                <a:lumOff val="8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r>
                <a:rPr kumimoji="0" lang="ja-JP" altLang="en-US"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t>基本調査</a:t>
              </a:r>
              <a:r>
                <a:rPr kumimoji="0" lang="en-US" altLang="ja-JP"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t/>
              </a:r>
              <a:br>
                <a:rPr kumimoji="0" lang="en-US" altLang="ja-JP"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br>
              <a:r>
                <a:rPr kumimoji="0" lang="ja-JP" altLang="en-US" sz="12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rPr>
                <a:t>バラツキ縮小</a:t>
              </a:r>
            </a:p>
          </p:txBody>
        </p:sp>
        <p:sp>
          <p:nvSpPr>
            <p:cNvPr id="118" name="Rectangle 31"/>
            <p:cNvSpPr>
              <a:spLocks noChangeArrowheads="1"/>
            </p:cNvSpPr>
            <p:nvPr/>
          </p:nvSpPr>
          <p:spPr bwMode="auto">
            <a:xfrm>
              <a:off x="5396803" y="1988840"/>
              <a:ext cx="1728192" cy="435611"/>
            </a:xfrm>
            <a:prstGeom prst="rect">
              <a:avLst/>
            </a:prstGeom>
            <a:solidFill>
              <a:srgbClr val="808080"/>
            </a:solidFill>
            <a:ln w="19050" algn="ctr">
              <a:solidFill>
                <a:srgbClr val="F8F8F8"/>
              </a:solidFill>
              <a:miter lim="800000"/>
              <a:headEnd/>
              <a:tailEnd type="none" w="lg" len="lg"/>
            </a:ln>
            <a:effectLst>
              <a:outerShdw blurRad="50800" dist="38100" dir="2700000" algn="tl" rotWithShape="0">
                <a:prstClr val="black">
                  <a:alpha val="40000"/>
                </a:prstClr>
              </a:outerShdw>
            </a:effectLst>
          </p:spPr>
          <p:txBody>
            <a:bodyPr wrap="none" lIns="90000" tIns="46800" rIns="90000" bIns="46800" anchor="ct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FFFFFF"/>
                  </a:solidFill>
                  <a:effectLst/>
                  <a:uLnTx/>
                  <a:uFillTx/>
                  <a:ea typeface="HGP創英角ｺﾞｼｯｸUB" pitchFamily="50" charset="-128"/>
                </a:rPr>
                <a:t>左記二事業において</a:t>
              </a:r>
              <a:r>
                <a:rPr kumimoji="1" lang="en-US" altLang="ja-JP" sz="1200" b="0" i="0" u="none" strike="noStrike" kern="0" cap="none" spc="0" normalizeH="0" baseline="0" noProof="0" dirty="0" smtClean="0">
                  <a:ln>
                    <a:noFill/>
                  </a:ln>
                  <a:solidFill>
                    <a:srgbClr val="FFFFFF"/>
                  </a:solidFill>
                  <a:effectLst/>
                  <a:uLnTx/>
                  <a:uFillTx/>
                  <a:ea typeface="HGP創英角ｺﾞｼｯｸUB" pitchFamily="50" charset="-128"/>
                </a:rPr>
                <a:t/>
              </a:r>
              <a:br>
                <a:rPr kumimoji="1" lang="en-US" altLang="ja-JP" sz="1200" b="0" i="0" u="none" strike="noStrike" kern="0" cap="none" spc="0" normalizeH="0" baseline="0" noProof="0" dirty="0" smtClean="0">
                  <a:ln>
                    <a:noFill/>
                  </a:ln>
                  <a:solidFill>
                    <a:srgbClr val="FFFFFF"/>
                  </a:solidFill>
                  <a:effectLst/>
                  <a:uLnTx/>
                  <a:uFillTx/>
                  <a:ea typeface="HGP創英角ｺﾞｼｯｸUB" pitchFamily="50" charset="-128"/>
                </a:rPr>
              </a:br>
              <a:r>
                <a:rPr kumimoji="1" lang="ja-JP" altLang="en-US" sz="1200" b="0" i="0" u="none" strike="noStrike" kern="0" cap="none" spc="0" normalizeH="0" baseline="0" noProof="0" dirty="0" smtClean="0">
                  <a:ln>
                    <a:noFill/>
                  </a:ln>
                  <a:solidFill>
                    <a:srgbClr val="FFFFFF"/>
                  </a:solidFill>
                  <a:effectLst/>
                  <a:uLnTx/>
                  <a:uFillTx/>
                  <a:ea typeface="HGP創英角ｺﾞｼｯｸUB" pitchFamily="50" charset="-128"/>
                </a:rPr>
                <a:t>共通して期待される効果</a:t>
              </a:r>
              <a:endParaRPr kumimoji="1" lang="ja-JP" altLang="en-US" sz="1200" b="0" i="0" u="none" strike="noStrike" kern="0" cap="none" spc="0" normalizeH="0" baseline="0" noProof="0" dirty="0">
                <a:ln>
                  <a:noFill/>
                </a:ln>
                <a:solidFill>
                  <a:srgbClr val="FFFFFF"/>
                </a:solidFill>
                <a:effectLst/>
                <a:uLnTx/>
                <a:uFillTx/>
                <a:ea typeface="HGP創英角ｺﾞｼｯｸUB" pitchFamily="50" charset="-128"/>
              </a:endParaRPr>
            </a:p>
          </p:txBody>
        </p:sp>
        <p:sp>
          <p:nvSpPr>
            <p:cNvPr id="119" name="Oval 47"/>
            <p:cNvSpPr>
              <a:spLocks noChangeArrowheads="1"/>
            </p:cNvSpPr>
            <p:nvPr/>
          </p:nvSpPr>
          <p:spPr bwMode="auto">
            <a:xfrm>
              <a:off x="7593047" y="3681028"/>
              <a:ext cx="1332148" cy="684076"/>
            </a:xfrm>
            <a:prstGeom prst="rect">
              <a:avLst/>
            </a:prstGeom>
            <a:solidFill>
              <a:sysClr val="window" lastClr="FFFFFF">
                <a:lumMod val="65000"/>
                <a:alpha val="42000"/>
              </a:sysClr>
            </a:solidFill>
            <a:ln w="57150" cmpd="thinThick" algn="ctr">
              <a:noFill/>
              <a:round/>
              <a:headEnd/>
              <a:tailEnd type="none"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0000" tIns="46800" rIns="90000" bIns="46800" anchor="ctr" anchorCtr="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400" b="1" i="0" u="none" strike="noStrike" kern="0" cap="none" spc="50" normalizeH="0" baseline="0" noProof="0" dirty="0" smtClean="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rPr>
                <a:t>次年度</a:t>
              </a:r>
              <a:r>
                <a:rPr kumimoji="1" lang="en-US" altLang="ja-JP" sz="1400" b="1" i="0" u="none" strike="noStrike" kern="0" cap="none" spc="50" normalizeH="0" baseline="0" noProof="0" dirty="0" smtClean="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rPr>
                <a:t/>
              </a:r>
              <a:br>
                <a:rPr kumimoji="1" lang="en-US" altLang="ja-JP" sz="1400" b="1" i="0" u="none" strike="noStrike" kern="0" cap="none" spc="50" normalizeH="0" baseline="0" noProof="0" dirty="0" smtClean="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rPr>
              </a:br>
              <a:r>
                <a:rPr kumimoji="1" lang="ja-JP" altLang="en-US" sz="1400" b="1" i="0" u="none" strike="noStrike" kern="0" cap="none" spc="50" normalizeH="0" baseline="0" noProof="0" dirty="0" smtClean="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rPr>
                <a:t>業務分析</a:t>
              </a:r>
              <a:r>
                <a:rPr kumimoji="1" lang="en-US" altLang="ja-JP" sz="1400" b="1" i="0" u="none" strike="noStrike" kern="0" cap="none" spc="50" normalizeH="0" baseline="0" noProof="0" dirty="0" smtClean="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rPr>
                <a:t/>
              </a:r>
              <a:br>
                <a:rPr kumimoji="1" lang="en-US" altLang="ja-JP" sz="1400" b="1" i="0" u="none" strike="noStrike" kern="0" cap="none" spc="50" normalizeH="0" baseline="0" noProof="0" dirty="0" smtClean="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rPr>
              </a:br>
              <a:r>
                <a:rPr kumimoji="1" lang="ja-JP" altLang="en-US" sz="1400" b="1" i="0" u="none" strike="noStrike" kern="0" cap="none" spc="50" normalizeH="0" baseline="0" noProof="0" dirty="0" smtClean="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rPr>
                <a:t>データ</a:t>
              </a:r>
              <a:endParaRPr kumimoji="1" lang="ja-JP" altLang="en-US" sz="1400" b="1" i="0" u="none" strike="noStrike" kern="0" cap="none" spc="50" normalizeH="0" baseline="0" noProof="0" dirty="0">
                <a:ln w="11430"/>
                <a:solidFill>
                  <a:srgbClr val="3E68AF"/>
                </a:solidFill>
                <a:effectLst>
                  <a:outerShdw blurRad="76200" dist="50800" dir="5400000" algn="tl" rotWithShape="0">
                    <a:srgbClr val="000000">
                      <a:alpha val="65000"/>
                    </a:srgbClr>
                  </a:outerShdw>
                </a:effectLst>
                <a:uLnTx/>
                <a:uFillTx/>
                <a:ea typeface="HGP創英角ｺﾞｼｯｸUB" pitchFamily="50" charset="-128"/>
              </a:endParaRPr>
            </a:p>
          </p:txBody>
        </p:sp>
        <p:sp>
          <p:nvSpPr>
            <p:cNvPr id="120" name="Rectangle 31"/>
            <p:cNvSpPr>
              <a:spLocks noChangeArrowheads="1"/>
            </p:cNvSpPr>
            <p:nvPr/>
          </p:nvSpPr>
          <p:spPr bwMode="auto">
            <a:xfrm>
              <a:off x="8997203" y="2672916"/>
              <a:ext cx="384289" cy="2660406"/>
            </a:xfrm>
            <a:prstGeom prst="rect">
              <a:avLst/>
            </a:prstGeom>
            <a:solidFill>
              <a:srgbClr val="F1AB3B">
                <a:lumMod val="40000"/>
                <a:lumOff val="60000"/>
              </a:srgbClr>
            </a:solidFill>
            <a:ln w="19050" algn="ctr">
              <a:solidFill>
                <a:srgbClr val="F8F8F8"/>
              </a:solidFill>
              <a:miter lim="800000"/>
              <a:headEnd/>
              <a:tailEnd type="none" w="lg" len="lg"/>
            </a:ln>
            <a:effectLst>
              <a:outerShdw blurRad="50800" dist="38100" dir="2700000" algn="tl" rotWithShape="0">
                <a:prstClr val="black">
                  <a:alpha val="40000"/>
                </a:prstClr>
              </a:outerShdw>
            </a:effectLst>
          </p:spPr>
          <p:txBody>
            <a:bodyPr vert="eaVert" wrap="none" lIns="90000" tIns="46800" rIns="90000" bIns="46800" anchor="ct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400" b="0" i="0" u="none" strike="noStrike" kern="0" cap="none" spc="0" normalizeH="0" baseline="0" noProof="0" dirty="0" smtClean="0">
                  <a:ln>
                    <a:noFill/>
                  </a:ln>
                  <a:solidFill>
                    <a:srgbClr val="FFFFFF"/>
                  </a:solidFill>
                  <a:effectLst/>
                  <a:uLnTx/>
                  <a:uFillTx/>
                  <a:ea typeface="HGP創英角ｺﾞｼｯｸUB" pitchFamily="50" charset="-128"/>
                </a:rPr>
                <a:t>課題自治体（はずれ値）の抽出</a:t>
              </a:r>
              <a:endParaRPr kumimoji="1" lang="ja-JP" altLang="en-US" sz="1400" b="0" i="0" u="none" strike="noStrike" kern="0" cap="none" spc="0" normalizeH="0" baseline="0" noProof="0" dirty="0">
                <a:ln>
                  <a:noFill/>
                </a:ln>
                <a:solidFill>
                  <a:srgbClr val="FFFFFF"/>
                </a:solidFill>
                <a:effectLst/>
                <a:uLnTx/>
                <a:uFillTx/>
                <a:ea typeface="HGP創英角ｺﾞｼｯｸUB" pitchFamily="50" charset="-128"/>
              </a:endParaRPr>
            </a:p>
          </p:txBody>
        </p:sp>
        <p:sp>
          <p:nvSpPr>
            <p:cNvPr id="121" name="曲折矢印 120"/>
            <p:cNvSpPr/>
            <p:nvPr/>
          </p:nvSpPr>
          <p:spPr bwMode="auto">
            <a:xfrm>
              <a:off x="8313127" y="3104964"/>
              <a:ext cx="576064" cy="468052"/>
            </a:xfrm>
            <a:prstGeom prst="bentArrow">
              <a:avLst/>
            </a:prstGeom>
            <a:solidFill>
              <a:sysClr val="window" lastClr="FFFFFF"/>
            </a:solidFill>
            <a:ln w="12700" cap="flat" cmpd="sng" algn="ctr">
              <a:solidFill>
                <a:srgbClr val="F1AB3B">
                  <a:lumMod val="85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22" name="曲折矢印 121"/>
            <p:cNvSpPr/>
            <p:nvPr/>
          </p:nvSpPr>
          <p:spPr bwMode="auto">
            <a:xfrm flipV="1">
              <a:off x="8313127" y="4473116"/>
              <a:ext cx="576064" cy="468052"/>
            </a:xfrm>
            <a:prstGeom prst="bentArrow">
              <a:avLst/>
            </a:prstGeom>
            <a:solidFill>
              <a:sysClr val="window" lastClr="FFFFFF"/>
            </a:solidFill>
            <a:ln w="12700" cap="flat" cmpd="sng" algn="ctr">
              <a:solidFill>
                <a:srgbClr val="F1AB3B">
                  <a:lumMod val="85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cxnSp>
          <p:nvCxnSpPr>
            <p:cNvPr id="123" name="直線コネクタ 122"/>
            <p:cNvCxnSpPr/>
            <p:nvPr/>
          </p:nvCxnSpPr>
          <p:spPr bwMode="auto">
            <a:xfrm>
              <a:off x="7437276" y="1952836"/>
              <a:ext cx="0" cy="4176464"/>
            </a:xfrm>
            <a:prstGeom prst="line">
              <a:avLst/>
            </a:prstGeom>
            <a:solidFill>
              <a:sysClr val="window" lastClr="FFFFFF"/>
            </a:solidFill>
            <a:ln w="12700" cap="flat" cmpd="sng" algn="ctr">
              <a:solidFill>
                <a:srgbClr val="975C1E"/>
              </a:solidFill>
              <a:prstDash val="dashDot"/>
              <a:round/>
              <a:headEnd type="none" w="med" len="med"/>
              <a:tailEnd type="none" w="lg" len="lg"/>
            </a:ln>
            <a:effectLst/>
          </p:spPr>
        </p:cxnSp>
        <p:sp>
          <p:nvSpPr>
            <p:cNvPr id="124" name="Rectangle 31"/>
            <p:cNvSpPr>
              <a:spLocks noChangeArrowheads="1"/>
            </p:cNvSpPr>
            <p:nvPr/>
          </p:nvSpPr>
          <p:spPr bwMode="auto">
            <a:xfrm>
              <a:off x="7617296" y="2024844"/>
              <a:ext cx="1728192" cy="435611"/>
            </a:xfrm>
            <a:prstGeom prst="rect">
              <a:avLst/>
            </a:prstGeom>
            <a:solidFill>
              <a:sysClr val="window" lastClr="FFFFFF">
                <a:lumMod val="85000"/>
              </a:sysClr>
            </a:solidFill>
            <a:ln w="19050" algn="ctr">
              <a:solidFill>
                <a:srgbClr val="F8F8F8"/>
              </a:solidFill>
              <a:miter lim="800000"/>
              <a:headEnd/>
              <a:tailEnd type="none" w="lg" len="lg"/>
            </a:ln>
            <a:effectLst>
              <a:outerShdw blurRad="50800" dist="38100" dir="2700000" algn="tl" rotWithShape="0">
                <a:prstClr val="black">
                  <a:alpha val="40000"/>
                </a:prstClr>
              </a:outerShdw>
            </a:effectLst>
          </p:spPr>
          <p:txBody>
            <a:bodyPr wrap="none" lIns="90000" tIns="46800" rIns="90000" bIns="4680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FFFFFF"/>
                  </a:solidFill>
                  <a:effectLst/>
                  <a:uLnTx/>
                  <a:uFillTx/>
                  <a:ea typeface="HGP創英角ｺﾞｼｯｸUB" pitchFamily="50" charset="-128"/>
                </a:rPr>
                <a:t>次年度</a:t>
              </a:r>
              <a:endParaRPr kumimoji="1" lang="ja-JP" altLang="en-US" sz="1200" b="0" i="0" u="none" strike="noStrike" kern="0" cap="none" spc="0" normalizeH="0" baseline="0" noProof="0" dirty="0">
                <a:ln>
                  <a:noFill/>
                </a:ln>
                <a:solidFill>
                  <a:srgbClr val="FFFFFF"/>
                </a:solidFill>
                <a:effectLst/>
                <a:uLnTx/>
                <a:uFillTx/>
                <a:ea typeface="HGP創英角ｺﾞｼｯｸUB" pitchFamily="50" charset="-128"/>
              </a:endParaRPr>
            </a:p>
          </p:txBody>
        </p:sp>
        <p:sp>
          <p:nvSpPr>
            <p:cNvPr id="125" name="ホームベース 124"/>
            <p:cNvSpPr/>
            <p:nvPr/>
          </p:nvSpPr>
          <p:spPr bwMode="auto">
            <a:xfrm rot="5400000">
              <a:off x="6105128" y="3284984"/>
              <a:ext cx="288032" cy="288032"/>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26" name="角丸四角形 125"/>
            <p:cNvSpPr/>
            <p:nvPr/>
          </p:nvSpPr>
          <p:spPr bwMode="auto">
            <a:xfrm>
              <a:off x="5673080" y="3609020"/>
              <a:ext cx="1224136" cy="432048"/>
            </a:xfrm>
            <a:prstGeom prst="roundRect">
              <a:avLst>
                <a:gd name="adj" fmla="val 50000"/>
              </a:avLst>
            </a:prstGeom>
            <a:solidFill>
              <a:srgbClr val="6D8A16">
                <a:lumMod val="60000"/>
                <a:lumOff val="4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r>
                <a:rPr kumimoji="0" lang="ja-JP" altLang="en-US" sz="1200" b="1" i="0" u="none" strike="noStrike" kern="0" cap="none" spc="50" normalizeH="0" baseline="0" noProof="0" dirty="0" smtClean="0">
                  <a:ln w="11430"/>
                  <a:solidFill>
                    <a:srgbClr val="92D050"/>
                  </a:solidFill>
                  <a:effectLst>
                    <a:outerShdw blurRad="76200" dist="50800" dir="5400000" algn="tl" rotWithShape="0">
                      <a:srgbClr val="000000">
                        <a:alpha val="65000"/>
                      </a:srgbClr>
                    </a:outerShdw>
                  </a:effectLst>
                  <a:uLnTx/>
                  <a:uFillTx/>
                  <a:latin typeface="Arial" charset="0"/>
                  <a:ea typeface="ＭＳ Ｐゴシック" charset="-128"/>
                  <a:cs typeface="Arial" charset="0"/>
                </a:rPr>
                <a:t>一次判定の</a:t>
              </a:r>
              <a:r>
                <a:rPr kumimoji="0" lang="en-US" altLang="ja-JP" sz="1200" b="1" i="0" u="none" strike="noStrike" kern="0" cap="none" spc="50" normalizeH="0" baseline="0" noProof="0" dirty="0" smtClean="0">
                  <a:ln w="11430"/>
                  <a:solidFill>
                    <a:srgbClr val="92D050"/>
                  </a:solidFill>
                  <a:effectLst>
                    <a:outerShdw blurRad="76200" dist="50800" dir="5400000" algn="tl" rotWithShape="0">
                      <a:srgbClr val="000000">
                        <a:alpha val="65000"/>
                      </a:srgbClr>
                    </a:outerShdw>
                  </a:effectLst>
                  <a:uLnTx/>
                  <a:uFillTx/>
                  <a:latin typeface="Arial" charset="0"/>
                  <a:ea typeface="ＭＳ Ｐゴシック" charset="-128"/>
                  <a:cs typeface="Arial" charset="0"/>
                </a:rPr>
                <a:t/>
              </a:r>
              <a:br>
                <a:rPr kumimoji="0" lang="en-US" altLang="ja-JP" sz="1200" b="1" i="0" u="none" strike="noStrike" kern="0" cap="none" spc="50" normalizeH="0" baseline="0" noProof="0" dirty="0" smtClean="0">
                  <a:ln w="11430"/>
                  <a:solidFill>
                    <a:srgbClr val="92D050"/>
                  </a:solidFill>
                  <a:effectLst>
                    <a:outerShdw blurRad="76200" dist="50800" dir="5400000" algn="tl" rotWithShape="0">
                      <a:srgbClr val="000000">
                        <a:alpha val="65000"/>
                      </a:srgbClr>
                    </a:outerShdw>
                  </a:effectLst>
                  <a:uLnTx/>
                  <a:uFillTx/>
                  <a:latin typeface="Arial" charset="0"/>
                  <a:ea typeface="ＭＳ Ｐゴシック" charset="-128"/>
                  <a:cs typeface="Arial" charset="0"/>
                </a:rPr>
              </a:br>
              <a:r>
                <a:rPr kumimoji="0" lang="ja-JP" altLang="en-US" sz="1200" b="1" i="0" u="none" strike="noStrike" kern="0" cap="none" spc="50" normalizeH="0" baseline="0" noProof="0" dirty="0" smtClean="0">
                  <a:ln w="11430"/>
                  <a:solidFill>
                    <a:srgbClr val="92D050"/>
                  </a:solidFill>
                  <a:effectLst>
                    <a:outerShdw blurRad="76200" dist="50800" dir="5400000" algn="tl" rotWithShape="0">
                      <a:srgbClr val="000000">
                        <a:alpha val="65000"/>
                      </a:srgbClr>
                    </a:outerShdw>
                  </a:effectLst>
                  <a:uLnTx/>
                  <a:uFillTx/>
                  <a:latin typeface="Arial" charset="0"/>
                  <a:ea typeface="ＭＳ Ｐゴシック" charset="-128"/>
                  <a:cs typeface="Arial" charset="0"/>
                </a:rPr>
                <a:t>適正化</a:t>
              </a:r>
            </a:p>
          </p:txBody>
        </p:sp>
        <p:sp>
          <p:nvSpPr>
            <p:cNvPr id="127" name="角丸四角形 126"/>
            <p:cNvSpPr/>
            <p:nvPr/>
          </p:nvSpPr>
          <p:spPr bwMode="auto">
            <a:xfrm>
              <a:off x="5673080" y="5265204"/>
              <a:ext cx="1224136" cy="432048"/>
            </a:xfrm>
            <a:prstGeom prst="roundRect">
              <a:avLst>
                <a:gd name="adj" fmla="val 50000"/>
              </a:avLst>
            </a:prstGeom>
            <a:solidFill>
              <a:srgbClr val="6D8A16">
                <a:lumMod val="60000"/>
                <a:lumOff val="40000"/>
              </a:srgbClr>
            </a:solidFill>
            <a:ln>
              <a:noFill/>
              <a:headEnd type="none" w="med" len="med"/>
              <a:tailEnd type="none"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0000" tIns="46800" rIns="90000" bIns="46800" numCol="1" rtlCol="0"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r>
                <a:rPr kumimoji="0" lang="ja-JP" altLang="en-US" sz="1200" b="1" i="0" u="none" strike="noStrike" kern="0" cap="none" spc="50" normalizeH="0" baseline="0" noProof="0" dirty="0" smtClean="0">
                  <a:ln w="11430"/>
                  <a:solidFill>
                    <a:srgbClr val="92D050"/>
                  </a:solidFill>
                  <a:effectLst>
                    <a:outerShdw blurRad="76200" dist="50800" dir="5400000" algn="tl" rotWithShape="0">
                      <a:srgbClr val="000000">
                        <a:alpha val="65000"/>
                      </a:srgbClr>
                    </a:outerShdw>
                  </a:effectLst>
                  <a:uLnTx/>
                  <a:uFillTx/>
                  <a:latin typeface="Arial" charset="0"/>
                  <a:ea typeface="ＭＳ Ｐゴシック" charset="-128"/>
                  <a:cs typeface="Arial" charset="0"/>
                </a:rPr>
                <a:t>二次判定の</a:t>
              </a:r>
              <a:r>
                <a:rPr kumimoji="0" lang="en-US" altLang="ja-JP" sz="1200" b="1" i="0" u="none" strike="noStrike" kern="0" cap="none" spc="50" normalizeH="0" baseline="0" noProof="0" dirty="0" smtClean="0">
                  <a:ln w="11430"/>
                  <a:solidFill>
                    <a:srgbClr val="92D050"/>
                  </a:solidFill>
                  <a:effectLst>
                    <a:outerShdw blurRad="76200" dist="50800" dir="5400000" algn="tl" rotWithShape="0">
                      <a:srgbClr val="000000">
                        <a:alpha val="65000"/>
                      </a:srgbClr>
                    </a:outerShdw>
                  </a:effectLst>
                  <a:uLnTx/>
                  <a:uFillTx/>
                  <a:latin typeface="Arial" charset="0"/>
                  <a:ea typeface="ＭＳ Ｐゴシック" charset="-128"/>
                  <a:cs typeface="Arial" charset="0"/>
                </a:rPr>
                <a:t/>
              </a:r>
              <a:br>
                <a:rPr kumimoji="0" lang="en-US" altLang="ja-JP" sz="1200" b="1" i="0" u="none" strike="noStrike" kern="0" cap="none" spc="50" normalizeH="0" baseline="0" noProof="0" dirty="0" smtClean="0">
                  <a:ln w="11430"/>
                  <a:solidFill>
                    <a:srgbClr val="92D050"/>
                  </a:solidFill>
                  <a:effectLst>
                    <a:outerShdw blurRad="76200" dist="50800" dir="5400000" algn="tl" rotWithShape="0">
                      <a:srgbClr val="000000">
                        <a:alpha val="65000"/>
                      </a:srgbClr>
                    </a:outerShdw>
                  </a:effectLst>
                  <a:uLnTx/>
                  <a:uFillTx/>
                  <a:latin typeface="Arial" charset="0"/>
                  <a:ea typeface="ＭＳ Ｐゴシック" charset="-128"/>
                  <a:cs typeface="Arial" charset="0"/>
                </a:rPr>
              </a:br>
              <a:r>
                <a:rPr kumimoji="0" lang="ja-JP" altLang="en-US" sz="1200" b="1" i="0" u="none" strike="noStrike" kern="0" cap="none" spc="50" normalizeH="0" baseline="0" noProof="0" dirty="0" smtClean="0">
                  <a:ln w="11430"/>
                  <a:solidFill>
                    <a:srgbClr val="92D050"/>
                  </a:solidFill>
                  <a:effectLst>
                    <a:outerShdw blurRad="76200" dist="50800" dir="5400000" algn="tl" rotWithShape="0">
                      <a:srgbClr val="000000">
                        <a:alpha val="65000"/>
                      </a:srgbClr>
                    </a:outerShdw>
                  </a:effectLst>
                  <a:uLnTx/>
                  <a:uFillTx/>
                  <a:latin typeface="Arial" charset="0"/>
                  <a:ea typeface="ＭＳ Ｐゴシック" charset="-128"/>
                  <a:cs typeface="Arial" charset="0"/>
                </a:rPr>
                <a:t>適正化</a:t>
              </a:r>
            </a:p>
          </p:txBody>
        </p:sp>
        <p:sp>
          <p:nvSpPr>
            <p:cNvPr id="128" name="ホームベース 127"/>
            <p:cNvSpPr/>
            <p:nvPr/>
          </p:nvSpPr>
          <p:spPr bwMode="auto">
            <a:xfrm rot="5400000">
              <a:off x="6141132" y="4905164"/>
              <a:ext cx="288032" cy="288032"/>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29" name="右矢印 128"/>
            <p:cNvSpPr/>
            <p:nvPr/>
          </p:nvSpPr>
          <p:spPr bwMode="auto">
            <a:xfrm>
              <a:off x="7269011" y="3897052"/>
              <a:ext cx="288032" cy="216024"/>
            </a:xfrm>
            <a:prstGeom prst="rightArrow">
              <a:avLst/>
            </a:prstGeom>
            <a:solidFill>
              <a:srgbClr val="E3560E">
                <a:lumMod val="60000"/>
                <a:lumOff val="40000"/>
              </a:srgbClr>
            </a:solidFill>
            <a:ln w="12700" cap="flat" cmpd="sng" algn="ctr">
              <a:solidFill>
                <a:srgbClr val="FFE880">
                  <a:lumMod val="20000"/>
                  <a:lumOff val="80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30" name="テキスト ボックス 129"/>
            <p:cNvSpPr txBox="1"/>
            <p:nvPr/>
          </p:nvSpPr>
          <p:spPr>
            <a:xfrm>
              <a:off x="7437276" y="4977172"/>
              <a:ext cx="1584176" cy="618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smtClean="0">
                  <a:ln>
                    <a:noFill/>
                  </a:ln>
                  <a:solidFill>
                    <a:sysClr val="windowText" lastClr="000000"/>
                  </a:solidFill>
                  <a:effectLst/>
                  <a:uLnTx/>
                  <a:uFillTx/>
                </a:rPr>
                <a:t>課題自治体が改善する</a:t>
              </a:r>
              <a:r>
                <a:rPr kumimoji="1" lang="en-US" altLang="ja-JP" sz="1000" b="0" i="0" u="none" strike="noStrike" kern="0" cap="none" spc="0" normalizeH="0" baseline="0" noProof="0" dirty="0" smtClean="0">
                  <a:ln>
                    <a:noFill/>
                  </a:ln>
                  <a:solidFill>
                    <a:sysClr val="windowText" lastClr="000000"/>
                  </a:solidFill>
                  <a:effectLst/>
                  <a:uLnTx/>
                  <a:uFillTx/>
                </a:rPr>
                <a:t/>
              </a:r>
              <a:br>
                <a:rPr kumimoji="1" lang="en-US" altLang="ja-JP" sz="1000" b="0" i="0" u="none" strike="noStrike" kern="0" cap="none" spc="0" normalizeH="0" baseline="0" noProof="0" dirty="0" smtClean="0">
                  <a:ln>
                    <a:noFill/>
                  </a:ln>
                  <a:solidFill>
                    <a:sysClr val="windowText" lastClr="000000"/>
                  </a:solidFill>
                  <a:effectLst/>
                  <a:uLnTx/>
                  <a:uFillTx/>
                </a:rPr>
              </a:br>
              <a:r>
                <a:rPr kumimoji="1" lang="ja-JP" altLang="en-US" sz="1000" b="0" i="0" u="none" strike="noStrike" kern="0" cap="none" spc="0" normalizeH="0" baseline="0" noProof="0" dirty="0" smtClean="0">
                  <a:ln>
                    <a:noFill/>
                  </a:ln>
                  <a:solidFill>
                    <a:sysClr val="windowText" lastClr="000000"/>
                  </a:solidFill>
                  <a:effectLst/>
                  <a:uLnTx/>
                  <a:uFillTx/>
                </a:rPr>
                <a:t>ことで、全国的な</a:t>
              </a:r>
              <a:r>
                <a:rPr kumimoji="1" lang="en-US" altLang="ja-JP" sz="1000" b="0" i="0" u="none" strike="noStrike" kern="0" cap="none" spc="0" normalizeH="0" baseline="0" noProof="0" dirty="0" smtClean="0">
                  <a:ln>
                    <a:noFill/>
                  </a:ln>
                  <a:solidFill>
                    <a:sysClr val="windowText" lastClr="000000"/>
                  </a:solidFill>
                  <a:effectLst/>
                  <a:uLnTx/>
                  <a:uFillTx/>
                </a:rPr>
                <a:t/>
              </a:r>
              <a:br>
                <a:rPr kumimoji="1" lang="en-US" altLang="ja-JP" sz="1000" b="0" i="0" u="none" strike="noStrike" kern="0" cap="none" spc="0" normalizeH="0" baseline="0" noProof="0" dirty="0" smtClean="0">
                  <a:ln>
                    <a:noFill/>
                  </a:ln>
                  <a:solidFill>
                    <a:sysClr val="windowText" lastClr="000000"/>
                  </a:solidFill>
                  <a:effectLst/>
                  <a:uLnTx/>
                  <a:uFillTx/>
                </a:rPr>
              </a:br>
              <a:r>
                <a:rPr kumimoji="1" lang="ja-JP" altLang="en-US" sz="1000" b="0" i="0" u="none" strike="noStrike" kern="0" cap="none" spc="0" normalizeH="0" baseline="0" noProof="0" dirty="0" smtClean="0">
                  <a:ln>
                    <a:noFill/>
                  </a:ln>
                  <a:solidFill>
                    <a:sysClr val="windowText" lastClr="000000"/>
                  </a:solidFill>
                  <a:effectLst/>
                  <a:uLnTx/>
                  <a:uFillTx/>
                </a:rPr>
                <a:t>バラツキが縮小</a:t>
              </a:r>
              <a:endParaRPr kumimoji="1" lang="ja-JP" altLang="en-US" sz="1000" b="0" i="0" u="none" strike="noStrike" kern="0" cap="none" spc="0" normalizeH="0" baseline="0" noProof="0" dirty="0">
                <a:ln>
                  <a:noFill/>
                </a:ln>
                <a:solidFill>
                  <a:sysClr val="windowText" lastClr="000000"/>
                </a:solidFill>
                <a:effectLst/>
                <a:uLnTx/>
                <a:uFillTx/>
              </a:endParaRPr>
            </a:p>
          </p:txBody>
        </p:sp>
        <p:sp>
          <p:nvSpPr>
            <p:cNvPr id="131" name="ホームベース 130"/>
            <p:cNvSpPr/>
            <p:nvPr/>
          </p:nvSpPr>
          <p:spPr bwMode="auto">
            <a:xfrm>
              <a:off x="2324708" y="2420888"/>
              <a:ext cx="432048" cy="288032"/>
            </a:xfrm>
            <a:prstGeom prst="homePlate">
              <a:avLst/>
            </a:prstGeom>
            <a:solidFill>
              <a:sysClr val="window" lastClr="FFFFFF"/>
            </a:solidFill>
            <a:ln w="12700" cap="flat" cmpd="sng" algn="ctr">
              <a:solidFill>
                <a:srgbClr val="975C1E"/>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32" name="Oval 47"/>
            <p:cNvSpPr>
              <a:spLocks noChangeArrowheads="1"/>
            </p:cNvSpPr>
            <p:nvPr/>
          </p:nvSpPr>
          <p:spPr bwMode="auto">
            <a:xfrm>
              <a:off x="2756756" y="2312876"/>
              <a:ext cx="1764196" cy="504056"/>
            </a:xfrm>
            <a:prstGeom prst="rect">
              <a:avLst/>
            </a:prstGeom>
            <a:solidFill>
              <a:sysClr val="window" lastClr="FFFFFF">
                <a:lumMod val="65000"/>
                <a:alpha val="37000"/>
              </a:sysClr>
            </a:solidFill>
            <a:ln w="57150" cmpd="thinThick" algn="ctr">
              <a:noFill/>
              <a:round/>
              <a:headEnd/>
              <a:tailEnd type="none" w="lg" len="lg"/>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0000" tIns="46800" rIns="90000" bIns="46800" anchor="ctr" anchorCtr="1">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2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都道府県への情報</a:t>
              </a:r>
              <a:r>
                <a:rPr kumimoji="1" lang="en-US" altLang="ja-JP" sz="12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
              </a:r>
              <a:br>
                <a:rPr kumimoji="1" lang="en-US" altLang="ja-JP" sz="12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br>
              <a:r>
                <a:rPr kumimoji="1" lang="ja-JP" altLang="en-US" sz="1200" b="1" i="0" u="none" strike="noStrike" kern="0" cap="none" spc="50" normalizeH="0" baseline="0" noProof="0" dirty="0" smtClean="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rPr>
                <a:t>提供及び独自の取組</a:t>
              </a:r>
              <a:endParaRPr kumimoji="1" lang="ja-JP" altLang="en-US" sz="1200" b="1" i="0" u="none" strike="noStrike" kern="0" cap="none" spc="50" normalizeH="0" baseline="0" noProof="0" dirty="0">
                <a:ln w="11430"/>
                <a:solidFill>
                  <a:srgbClr val="5C5943">
                    <a:lumMod val="75000"/>
                  </a:srgbClr>
                </a:solidFill>
                <a:effectLst>
                  <a:outerShdw blurRad="76200" dist="50800" dir="5400000" algn="tl" rotWithShape="0">
                    <a:srgbClr val="000000">
                      <a:alpha val="65000"/>
                    </a:srgbClr>
                  </a:outerShdw>
                </a:effectLst>
                <a:uLnTx/>
                <a:uFillTx/>
                <a:ea typeface="HGP創英角ｺﾞｼｯｸUB" pitchFamily="50" charset="-128"/>
              </a:endParaRPr>
            </a:p>
          </p:txBody>
        </p:sp>
        <p:sp>
          <p:nvSpPr>
            <p:cNvPr id="133" name="右矢印 132"/>
            <p:cNvSpPr/>
            <p:nvPr/>
          </p:nvSpPr>
          <p:spPr bwMode="auto">
            <a:xfrm>
              <a:off x="4556956" y="2420888"/>
              <a:ext cx="720080" cy="216024"/>
            </a:xfrm>
            <a:prstGeom prst="rightArrow">
              <a:avLst/>
            </a:prstGeom>
            <a:solidFill>
              <a:srgbClr val="E3560E">
                <a:lumMod val="40000"/>
                <a:lumOff val="60000"/>
                <a:alpha val="68000"/>
              </a:srgbClr>
            </a:solidFill>
            <a:ln w="12700" cap="flat" cmpd="sng" algn="ctr">
              <a:solidFill>
                <a:srgbClr val="FFE880">
                  <a:lumMod val="20000"/>
                  <a:lumOff val="80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
          <p:nvSpPr>
            <p:cNvPr id="134" name="テキスト ボックス 133"/>
            <p:cNvSpPr txBox="1"/>
            <p:nvPr/>
          </p:nvSpPr>
          <p:spPr>
            <a:xfrm>
              <a:off x="2576736" y="1943544"/>
              <a:ext cx="208823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smtClean="0">
                  <a:ln>
                    <a:noFill/>
                  </a:ln>
                  <a:solidFill>
                    <a:sysClr val="windowText" lastClr="000000"/>
                  </a:solidFill>
                  <a:effectLst/>
                  <a:uLnTx/>
                  <a:uFillTx/>
                </a:rPr>
                <a:t>本事業で提供した情報を都道府県が</a:t>
              </a:r>
              <a:r>
                <a:rPr kumimoji="1" lang="en-US" altLang="ja-JP" sz="900" b="0" i="0" u="none" strike="noStrike" kern="0" cap="none" spc="0" normalizeH="0" baseline="0" noProof="0" dirty="0" smtClean="0">
                  <a:ln>
                    <a:noFill/>
                  </a:ln>
                  <a:solidFill>
                    <a:sysClr val="windowText" lastClr="000000"/>
                  </a:solidFill>
                  <a:effectLst/>
                  <a:uLnTx/>
                  <a:uFillTx/>
                </a:rPr>
                <a:t/>
              </a:r>
              <a:br>
                <a:rPr kumimoji="1" lang="en-US" altLang="ja-JP" sz="900" b="0" i="0" u="none" strike="noStrike" kern="0" cap="none" spc="0" normalizeH="0" baseline="0" noProof="0" dirty="0" smtClean="0">
                  <a:ln>
                    <a:noFill/>
                  </a:ln>
                  <a:solidFill>
                    <a:sysClr val="windowText" lastClr="000000"/>
                  </a:solidFill>
                  <a:effectLst/>
                  <a:uLnTx/>
                  <a:uFillTx/>
                </a:rPr>
              </a:br>
              <a:r>
                <a:rPr kumimoji="1" lang="ja-JP" altLang="en-US" sz="900" b="0" i="0" u="none" strike="noStrike" kern="0" cap="none" spc="0" normalizeH="0" baseline="0" noProof="0" dirty="0" smtClean="0">
                  <a:ln>
                    <a:noFill/>
                  </a:ln>
                  <a:solidFill>
                    <a:sysClr val="windowText" lastClr="000000"/>
                  </a:solidFill>
                  <a:effectLst/>
                  <a:uLnTx/>
                  <a:uFillTx/>
                </a:rPr>
                <a:t>独自に指導で活用することを期待</a:t>
              </a:r>
              <a:endParaRPr kumimoji="1" lang="ja-JP" altLang="en-US" sz="900" b="0" i="0" u="none" strike="noStrike" kern="0" cap="none" spc="0" normalizeH="0" baseline="0" noProof="0" dirty="0">
                <a:ln>
                  <a:noFill/>
                </a:ln>
                <a:solidFill>
                  <a:sysClr val="windowText" lastClr="000000"/>
                </a:solidFill>
                <a:effectLst/>
                <a:uLnTx/>
                <a:uFillTx/>
              </a:endParaRPr>
            </a:p>
          </p:txBody>
        </p:sp>
      </p:grpSp>
      <p:sp>
        <p:nvSpPr>
          <p:cNvPr id="48" name="右矢印 47"/>
          <p:cNvSpPr/>
          <p:nvPr/>
        </p:nvSpPr>
        <p:spPr bwMode="auto">
          <a:xfrm>
            <a:off x="4731663" y="6006479"/>
            <a:ext cx="251388" cy="176608"/>
          </a:xfrm>
          <a:prstGeom prst="rightArrow">
            <a:avLst/>
          </a:prstGeom>
          <a:solidFill>
            <a:srgbClr val="E3560E">
              <a:lumMod val="60000"/>
              <a:lumOff val="40000"/>
            </a:srgbClr>
          </a:solidFill>
          <a:ln w="12700" cap="flat" cmpd="sng" algn="ctr">
            <a:solidFill>
              <a:srgbClr val="FFE880">
                <a:lumMod val="20000"/>
                <a:lumOff val="80000"/>
              </a:srgbClr>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 typeface="Wingdings" pitchFamily="2" charset="2"/>
              <a:buNone/>
              <a:tabLst/>
              <a:defRPr/>
            </a:pPr>
            <a:endParaRPr kumimoji="0" lang="ja-JP" altLang="en-US" sz="1800" b="0" i="0" u="none" strike="noStrike" kern="0" cap="none" spc="0" normalizeH="0" baseline="0" noProof="0" dirty="0" smtClean="0">
              <a:ln>
                <a:noFill/>
              </a:ln>
              <a:solidFill>
                <a:sysClr val="windowText" lastClr="000000"/>
              </a:solidFill>
              <a:effectLst/>
              <a:uLnTx/>
              <a:uFillTx/>
              <a:latin typeface="Arial" charset="0"/>
              <a:ea typeface="ＭＳ Ｐゴシック" charset="-128"/>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982205"/>
            <a:ext cx="9144000" cy="707886"/>
          </a:xfrm>
          <a:prstGeom prst="rect">
            <a:avLst/>
          </a:prstGeom>
          <a:noFill/>
          <a:ln w="9525">
            <a:noFill/>
            <a:miter lim="800000"/>
            <a:headEnd/>
            <a:tailEnd/>
          </a:ln>
        </p:spPr>
        <p:txBody>
          <a:bodyPr>
            <a:spAutoFit/>
          </a:bodyPr>
          <a:lstStyle/>
          <a:p>
            <a:pPr algn="ctr"/>
            <a:r>
              <a:rPr lang="en-US" altLang="ja-JP" sz="4000" dirty="0" smtClean="0">
                <a:solidFill>
                  <a:srgbClr val="000000"/>
                </a:solidFill>
                <a:latin typeface="Calibri" pitchFamily="34" charset="0"/>
              </a:rPr>
              <a:t>【4-2</a:t>
            </a:r>
            <a:r>
              <a:rPr lang="ja-JP" altLang="en-US" sz="4000" dirty="0" smtClean="0">
                <a:solidFill>
                  <a:srgbClr val="000000"/>
                </a:solidFill>
                <a:latin typeface="Calibri" pitchFamily="34" charset="0"/>
              </a:rPr>
              <a:t>：業務分析データの提供</a:t>
            </a:r>
            <a:r>
              <a:rPr lang="en-US" altLang="ja-JP" sz="4000" dirty="0" smtClean="0">
                <a:solidFill>
                  <a:srgbClr val="000000"/>
                </a:solidFill>
                <a:latin typeface="Calibri" pitchFamily="34" charset="0"/>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Group 235"/>
          <p:cNvGraphicFramePr>
            <a:graphicFrameLocks noGrp="1"/>
          </p:cNvGraphicFramePr>
          <p:nvPr/>
        </p:nvGraphicFramePr>
        <p:xfrm>
          <a:off x="145142" y="3659950"/>
          <a:ext cx="8868229" cy="3139994"/>
        </p:xfrm>
        <a:graphic>
          <a:graphicData uri="http://schemas.openxmlformats.org/drawingml/2006/table">
            <a:tbl>
              <a:tblPr/>
              <a:tblGrid>
                <a:gridCol w="8868229"/>
              </a:tblGrid>
              <a:tr h="465373">
                <a:tc>
                  <a:txBody>
                    <a:bodyPr/>
                    <a:lstStyle/>
                    <a:p>
                      <a:pPr marL="0" marR="0" lvl="0" indent="0" algn="ctr" defTabSz="914400" rtl="0" eaLnBrk="1" fontAlgn="base" latinLnBrk="0" hangingPunct="1">
                        <a:lnSpc>
                          <a:spcPct val="104000"/>
                        </a:lnSpc>
                        <a:spcBef>
                          <a:spcPct val="20000"/>
                        </a:spcBef>
                        <a:spcAft>
                          <a:spcPct val="0"/>
                        </a:spcAft>
                        <a:buClr>
                          <a:srgbClr val="FF0000"/>
                        </a:buClr>
                        <a:buSzTx/>
                        <a:buFont typeface="Wingdings" pitchFamily="2" charset="2"/>
                        <a:buNone/>
                        <a:tabLst/>
                      </a:pPr>
                      <a:r>
                        <a:rPr kumimoji="1" lang="ja-JP" altLang="en-US" sz="1800" b="0" i="0" u="none" strike="noStrike" cap="none" normalizeH="0" baseline="0" dirty="0" smtClean="0">
                          <a:ln>
                            <a:noFill/>
                          </a:ln>
                          <a:solidFill>
                            <a:srgbClr val="FFFFFF"/>
                          </a:solidFill>
                          <a:effectLst/>
                          <a:latin typeface="+mj-ea"/>
                          <a:ea typeface="+mj-ea"/>
                          <a:cs typeface="Arial" charset="0"/>
                        </a:rPr>
                        <a:t>「業務分析データ」の提供によって</a:t>
                      </a:r>
                    </a:p>
                  </a:txBody>
                  <a:tcPr marL="90000" marR="90000" marT="46800" marB="46800" anchor="ctr" horzOverflow="overflow">
                    <a:lnL cap="flat">
                      <a:noFill/>
                    </a:lnL>
                    <a:lnR cap="flat">
                      <a:noFill/>
                    </a:lnR>
                    <a:lnT w="12700" cap="flat" cmpd="sng" algn="ctr">
                      <a:solidFill>
                        <a:schemeClr val="bg1"/>
                      </a:solidFill>
                      <a:prstDash val="solid"/>
                      <a:round/>
                      <a:headEnd type="none" w="med" len="med"/>
                      <a:tailEnd type="none" w="lg" len="lg"/>
                    </a:lnT>
                    <a:lnB w="12700" cap="flat" cmpd="sng" algn="ctr">
                      <a:solidFill>
                        <a:schemeClr val="bg1"/>
                      </a:solidFill>
                      <a:prstDash val="solid"/>
                      <a:round/>
                      <a:headEnd type="none" w="med" len="med"/>
                      <a:tailEnd type="none" w="lg" len="lg"/>
                    </a:lnB>
                    <a:lnTlToBr>
                      <a:noFill/>
                    </a:lnTlToBr>
                    <a:lnBlToTr>
                      <a:noFill/>
                    </a:lnBlToTr>
                    <a:solidFill>
                      <a:srgbClr val="0070C0"/>
                    </a:solidFill>
                  </a:tcPr>
                </a:tc>
              </a:tr>
              <a:tr h="2674621">
                <a:tc>
                  <a:txBody>
                    <a:bodyPr/>
                    <a:lstStyle/>
                    <a:p>
                      <a:pPr marL="180975" marR="0" lvl="0" indent="-180975" algn="l" defTabSz="914400" rtl="0" eaLnBrk="1" fontAlgn="base" latinLnBrk="0" hangingPunct="1">
                        <a:lnSpc>
                          <a:spcPct val="104000"/>
                        </a:lnSpc>
                        <a:spcBef>
                          <a:spcPct val="20000"/>
                        </a:spcBef>
                        <a:spcAft>
                          <a:spcPct val="0"/>
                        </a:spcAft>
                        <a:buClr>
                          <a:schemeClr val="bg2"/>
                        </a:buClr>
                        <a:buSzTx/>
                        <a:buFont typeface="Wingdings" pitchFamily="2" charset="2"/>
                        <a:buNone/>
                        <a:tabLst/>
                      </a:pPr>
                      <a:endParaRPr kumimoji="0" lang="ja-JP" altLang="en-US" sz="10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p>
                      <a:pPr marL="180975" marR="0" lvl="0" indent="-180975" algn="l" defTabSz="914400" rtl="0" eaLnBrk="1" fontAlgn="base" latinLnBrk="0" hangingPunct="1">
                        <a:lnSpc>
                          <a:spcPct val="104000"/>
                        </a:lnSpc>
                        <a:spcBef>
                          <a:spcPct val="20000"/>
                        </a:spcBef>
                        <a:spcAft>
                          <a:spcPct val="0"/>
                        </a:spcAft>
                        <a:buClr>
                          <a:schemeClr val="bg2"/>
                        </a:buClr>
                        <a:buSzTx/>
                        <a:buFont typeface="Wingdings" pitchFamily="2" charset="2"/>
                        <a:buNone/>
                        <a:tabLst/>
                      </a:pPr>
                      <a:endParaRPr kumimoji="0" lang="ja-JP" altLang="en-US" sz="10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p>
                      <a:pPr marL="180975" marR="0" lvl="0" indent="-180975" algn="l" defTabSz="914400" rtl="0" eaLnBrk="1" fontAlgn="base" latinLnBrk="0" hangingPunct="1">
                        <a:lnSpc>
                          <a:spcPct val="104000"/>
                        </a:lnSpc>
                        <a:spcBef>
                          <a:spcPct val="20000"/>
                        </a:spcBef>
                        <a:spcAft>
                          <a:spcPct val="0"/>
                        </a:spcAft>
                        <a:buClr>
                          <a:schemeClr val="bg2"/>
                        </a:buClr>
                        <a:buSzTx/>
                        <a:buFont typeface="Wingdings" pitchFamily="2" charset="2"/>
                        <a:buChar char="n"/>
                        <a:tabLst/>
                      </a:pPr>
                      <a:endParaRPr kumimoji="0" lang="ja-JP" altLang="en-US" sz="10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txBody>
                  <a:tcPr marL="90000" marR="90000" marT="46800" marB="46800" horzOverflow="overflow">
                    <a:lnL w="6350" cap="flat" cmpd="sng" algn="ctr">
                      <a:solidFill>
                        <a:schemeClr val="tx1"/>
                      </a:solidFill>
                      <a:prstDash val="solid"/>
                      <a:round/>
                      <a:headEnd type="none" w="med" len="med"/>
                      <a:tailEnd type="none" w="lg" len="lg"/>
                    </a:lnL>
                    <a:lnR w="6350" cap="flat" cmpd="sng" algn="ctr">
                      <a:solidFill>
                        <a:schemeClr val="tx1"/>
                      </a:solidFill>
                      <a:prstDash val="solid"/>
                      <a:round/>
                      <a:headEnd type="none" w="med" len="med"/>
                      <a:tailEnd type="none" w="lg" len="lg"/>
                    </a:lnR>
                    <a:lnT w="12700" cap="flat" cmpd="sng" algn="ctr">
                      <a:solidFill>
                        <a:schemeClr val="bg1"/>
                      </a:solidFill>
                      <a:prstDash val="solid"/>
                      <a:round/>
                      <a:headEnd type="none" w="med" len="med"/>
                      <a:tailEnd type="none" w="lg" len="lg"/>
                    </a:lnT>
                    <a:lnB w="6350" cap="flat" cmpd="sng" algn="ctr">
                      <a:solidFill>
                        <a:schemeClr val="tx1"/>
                      </a:solidFill>
                      <a:prstDash val="solid"/>
                      <a:round/>
                      <a:headEnd type="none" w="med" len="med"/>
                      <a:tailEnd type="none" w="lg" len="lg"/>
                    </a:lnB>
                    <a:lnTlToBr>
                      <a:noFill/>
                    </a:lnTlToBr>
                    <a:lnBlToTr>
                      <a:noFill/>
                    </a:lnBlToTr>
                    <a:solidFill>
                      <a:schemeClr val="bg1"/>
                    </a:solidFill>
                  </a:tcPr>
                </a:tc>
              </a:tr>
            </a:tbl>
          </a:graphicData>
        </a:graphic>
      </p:graphicFrame>
      <p:sp>
        <p:nvSpPr>
          <p:cNvPr id="5122" name="Rectangle 2"/>
          <p:cNvSpPr>
            <a:spLocks noGrp="1" noChangeArrowheads="1"/>
          </p:cNvSpPr>
          <p:nvPr>
            <p:ph type="title"/>
          </p:nvPr>
        </p:nvSpPr>
        <p:spPr/>
        <p:txBody>
          <a:bodyPr/>
          <a:lstStyle/>
          <a:p>
            <a:pPr eaLnBrk="1" hangingPunct="1"/>
            <a:r>
              <a:rPr lang="ja-JP" altLang="en-US" sz="3600" dirty="0" smtClean="0"/>
              <a:t>業務分析データの提供の背景</a:t>
            </a:r>
          </a:p>
        </p:txBody>
      </p:sp>
      <p:graphicFrame>
        <p:nvGraphicFramePr>
          <p:cNvPr id="12" name="Group 235"/>
          <p:cNvGraphicFramePr>
            <a:graphicFrameLocks noGrp="1"/>
          </p:cNvGraphicFramePr>
          <p:nvPr/>
        </p:nvGraphicFramePr>
        <p:xfrm>
          <a:off x="72574" y="1320800"/>
          <a:ext cx="8963306" cy="2177143"/>
        </p:xfrm>
        <a:graphic>
          <a:graphicData uri="http://schemas.openxmlformats.org/drawingml/2006/table">
            <a:tbl>
              <a:tblPr/>
              <a:tblGrid>
                <a:gridCol w="8963306"/>
              </a:tblGrid>
              <a:tr h="455378">
                <a:tc>
                  <a:txBody>
                    <a:bodyPr/>
                    <a:lstStyle/>
                    <a:p>
                      <a:pPr marL="0" marR="0" lvl="0" indent="0" algn="ctr" defTabSz="914400" rtl="0" eaLnBrk="1" fontAlgn="base" latinLnBrk="0" hangingPunct="1">
                        <a:lnSpc>
                          <a:spcPct val="104000"/>
                        </a:lnSpc>
                        <a:spcBef>
                          <a:spcPct val="20000"/>
                        </a:spcBef>
                        <a:spcAft>
                          <a:spcPct val="0"/>
                        </a:spcAft>
                        <a:buClr>
                          <a:srgbClr val="FF0000"/>
                        </a:buClr>
                        <a:buSzTx/>
                        <a:buFont typeface="Wingdings" pitchFamily="2" charset="2"/>
                        <a:buNone/>
                        <a:tabLst/>
                      </a:pPr>
                      <a:r>
                        <a:rPr kumimoji="1" lang="ja-JP" altLang="en-US" sz="1800" b="0" i="0" u="none" strike="noStrike" cap="none" normalizeH="0" baseline="0" dirty="0" smtClean="0">
                          <a:ln>
                            <a:noFill/>
                          </a:ln>
                          <a:solidFill>
                            <a:srgbClr val="000000"/>
                          </a:solidFill>
                          <a:effectLst/>
                          <a:latin typeface="+mj-ea"/>
                          <a:ea typeface="+mj-ea"/>
                          <a:cs typeface="Arial" charset="0"/>
                        </a:rPr>
                        <a:t>要介護認定に関する統一されたデータ資料の提供がないと・・</a:t>
                      </a:r>
                    </a:p>
                  </a:txBody>
                  <a:tcPr marL="90000" marR="90000" marT="46800" marB="46800" anchor="ctr" horzOverflow="overflow">
                    <a:lnL cap="flat">
                      <a:noFill/>
                    </a:lnL>
                    <a:lnR cap="flat">
                      <a:noFill/>
                    </a:lnR>
                    <a:lnT w="12700" cap="flat" cmpd="sng" algn="ctr">
                      <a:solidFill>
                        <a:schemeClr val="bg1"/>
                      </a:solidFill>
                      <a:prstDash val="solid"/>
                      <a:round/>
                      <a:headEnd type="none" w="med" len="med"/>
                      <a:tailEnd type="none" w="lg" len="lg"/>
                    </a:lnT>
                    <a:lnB w="12700" cap="flat" cmpd="sng" algn="ctr">
                      <a:solidFill>
                        <a:schemeClr val="bg1"/>
                      </a:solidFill>
                      <a:prstDash val="solid"/>
                      <a:round/>
                      <a:headEnd type="none" w="med" len="med"/>
                      <a:tailEnd type="none" w="lg" len="lg"/>
                    </a:lnB>
                    <a:lnTlToBr>
                      <a:noFill/>
                    </a:lnTlToBr>
                    <a:lnBlToTr>
                      <a:noFill/>
                    </a:lnBlToTr>
                    <a:solidFill>
                      <a:srgbClr val="F1DB9D"/>
                    </a:solidFill>
                  </a:tcPr>
                </a:tc>
              </a:tr>
              <a:tr h="1721765">
                <a:tc>
                  <a:txBody>
                    <a:bodyPr/>
                    <a:lstStyle/>
                    <a:p>
                      <a:pPr marL="180975" marR="0" lvl="0" indent="-180975" algn="l" defTabSz="914400" rtl="0" eaLnBrk="1" fontAlgn="base" latinLnBrk="0" hangingPunct="1">
                        <a:lnSpc>
                          <a:spcPct val="104000"/>
                        </a:lnSpc>
                        <a:spcBef>
                          <a:spcPct val="20000"/>
                        </a:spcBef>
                        <a:spcAft>
                          <a:spcPct val="0"/>
                        </a:spcAft>
                        <a:buClr>
                          <a:schemeClr val="bg2"/>
                        </a:buClr>
                        <a:buSzTx/>
                        <a:buFont typeface="Wingdings" pitchFamily="2" charset="2"/>
                        <a:buNone/>
                        <a:tabLst/>
                      </a:pPr>
                      <a:endParaRPr kumimoji="0" lang="ja-JP" altLang="en-US" sz="10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p>
                      <a:pPr marL="180975" marR="0" lvl="0" indent="-180975" algn="l" defTabSz="914400" rtl="0" eaLnBrk="1" fontAlgn="base" latinLnBrk="0" hangingPunct="1">
                        <a:lnSpc>
                          <a:spcPct val="104000"/>
                        </a:lnSpc>
                        <a:spcBef>
                          <a:spcPct val="20000"/>
                        </a:spcBef>
                        <a:spcAft>
                          <a:spcPct val="0"/>
                        </a:spcAft>
                        <a:buClr>
                          <a:schemeClr val="bg2"/>
                        </a:buClr>
                        <a:buSzTx/>
                        <a:buFont typeface="Wingdings" pitchFamily="2" charset="2"/>
                        <a:buNone/>
                        <a:tabLst/>
                      </a:pPr>
                      <a:endParaRPr kumimoji="0" lang="ja-JP" altLang="en-US" sz="10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p>
                      <a:pPr marL="180975" marR="0" lvl="0" indent="-180975" algn="l" defTabSz="914400" rtl="0" eaLnBrk="1" fontAlgn="base" latinLnBrk="0" hangingPunct="1">
                        <a:lnSpc>
                          <a:spcPct val="104000"/>
                        </a:lnSpc>
                        <a:spcBef>
                          <a:spcPct val="20000"/>
                        </a:spcBef>
                        <a:spcAft>
                          <a:spcPct val="0"/>
                        </a:spcAft>
                        <a:buClr>
                          <a:schemeClr val="bg2"/>
                        </a:buClr>
                        <a:buSzTx/>
                        <a:buFont typeface="Wingdings" pitchFamily="2" charset="2"/>
                        <a:buNone/>
                        <a:tabLst/>
                        <a:defRPr/>
                      </a:pPr>
                      <a:endParaRPr kumimoji="0" lang="en-US" altLang="ja-JP" sz="10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Arial" charset="0"/>
                      </a:endParaRPr>
                    </a:p>
                  </a:txBody>
                  <a:tcPr marL="90000" marR="90000" marT="46800" marB="46800" horzOverflow="overflow">
                    <a:lnL w="6350" cap="flat" cmpd="sng" algn="ctr">
                      <a:solidFill>
                        <a:schemeClr val="tx1"/>
                      </a:solidFill>
                      <a:prstDash val="solid"/>
                      <a:round/>
                      <a:headEnd type="none" w="med" len="med"/>
                      <a:tailEnd type="none" w="lg" len="lg"/>
                    </a:lnL>
                    <a:lnR w="6350" cap="flat" cmpd="sng" algn="ctr">
                      <a:solidFill>
                        <a:schemeClr val="tx1"/>
                      </a:solidFill>
                      <a:prstDash val="solid"/>
                      <a:round/>
                      <a:headEnd type="none" w="med" len="med"/>
                      <a:tailEnd type="none" w="lg" len="lg"/>
                    </a:lnR>
                    <a:lnT w="12700" cap="flat" cmpd="sng" algn="ctr">
                      <a:solidFill>
                        <a:schemeClr val="bg1"/>
                      </a:solidFill>
                      <a:prstDash val="solid"/>
                      <a:round/>
                      <a:headEnd type="none" w="med" len="med"/>
                      <a:tailEnd type="none" w="lg" len="lg"/>
                    </a:lnT>
                    <a:lnB w="6350"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13" name="テキスト ボックス 12"/>
          <p:cNvSpPr txBox="1"/>
          <p:nvPr/>
        </p:nvSpPr>
        <p:spPr>
          <a:xfrm>
            <a:off x="203200" y="1936581"/>
            <a:ext cx="2569108" cy="338554"/>
          </a:xfrm>
          <a:prstGeom prst="rect">
            <a:avLst/>
          </a:prstGeom>
          <a:noFill/>
          <a:ln>
            <a:solidFill>
              <a:schemeClr val="tx1"/>
            </a:solidFill>
          </a:ln>
        </p:spPr>
        <p:txBody>
          <a:bodyPr wrap="square" rtlCol="0">
            <a:spAutoFit/>
          </a:bodyPr>
          <a:lstStyle/>
          <a:p>
            <a:pPr algn="ctr"/>
            <a:r>
              <a:rPr kumimoji="1" lang="ja-JP" altLang="en-US" sz="1600" dirty="0" smtClean="0">
                <a:latin typeface="+mj-ea"/>
                <a:ea typeface="+mj-ea"/>
              </a:rPr>
              <a:t>分析の負担が大きい</a:t>
            </a:r>
            <a:endParaRPr kumimoji="1" lang="ja-JP" altLang="en-US" sz="2800" dirty="0">
              <a:latin typeface="+mj-ea"/>
              <a:ea typeface="+mj-ea"/>
            </a:endParaRPr>
          </a:p>
        </p:txBody>
      </p:sp>
      <p:sp>
        <p:nvSpPr>
          <p:cNvPr id="14" name="テキスト ボックス 13"/>
          <p:cNvSpPr txBox="1"/>
          <p:nvPr/>
        </p:nvSpPr>
        <p:spPr>
          <a:xfrm>
            <a:off x="2988332" y="1926999"/>
            <a:ext cx="2772308" cy="338554"/>
          </a:xfrm>
          <a:prstGeom prst="rect">
            <a:avLst/>
          </a:prstGeom>
          <a:noFill/>
          <a:ln>
            <a:solidFill>
              <a:schemeClr val="tx1"/>
            </a:solidFill>
          </a:ln>
        </p:spPr>
        <p:txBody>
          <a:bodyPr wrap="square" rtlCol="0">
            <a:spAutoFit/>
          </a:bodyPr>
          <a:lstStyle/>
          <a:p>
            <a:pPr algn="ctr"/>
            <a:r>
              <a:rPr kumimoji="1" lang="ja-JP" altLang="en-US" sz="1600" dirty="0" smtClean="0">
                <a:latin typeface="+mj-ea"/>
                <a:ea typeface="+mj-ea"/>
              </a:rPr>
              <a:t>比較できない</a:t>
            </a:r>
            <a:endParaRPr kumimoji="1" lang="ja-JP" altLang="en-US" sz="2800" dirty="0">
              <a:latin typeface="+mj-ea"/>
              <a:ea typeface="+mj-ea"/>
            </a:endParaRPr>
          </a:p>
        </p:txBody>
      </p:sp>
      <p:sp>
        <p:nvSpPr>
          <p:cNvPr id="15" name="テキスト ボックス 14"/>
          <p:cNvSpPr txBox="1"/>
          <p:nvPr/>
        </p:nvSpPr>
        <p:spPr>
          <a:xfrm>
            <a:off x="5940660" y="1936581"/>
            <a:ext cx="2956597" cy="338554"/>
          </a:xfrm>
          <a:prstGeom prst="rect">
            <a:avLst/>
          </a:prstGeom>
          <a:noFill/>
          <a:ln>
            <a:solidFill>
              <a:schemeClr val="tx1"/>
            </a:solidFill>
          </a:ln>
        </p:spPr>
        <p:txBody>
          <a:bodyPr wrap="square" rtlCol="0">
            <a:spAutoFit/>
          </a:bodyPr>
          <a:lstStyle/>
          <a:p>
            <a:pPr algn="ctr"/>
            <a:r>
              <a:rPr kumimoji="1" lang="ja-JP" altLang="en-US" sz="1600" dirty="0" smtClean="0">
                <a:latin typeface="+mj-ea"/>
                <a:ea typeface="+mj-ea"/>
              </a:rPr>
              <a:t>取組の適切性を評価できない</a:t>
            </a:r>
            <a:endParaRPr kumimoji="1" lang="ja-JP" altLang="en-US" sz="1600" dirty="0">
              <a:latin typeface="+mj-ea"/>
              <a:ea typeface="+mj-ea"/>
            </a:endParaRPr>
          </a:p>
        </p:txBody>
      </p:sp>
      <p:sp>
        <p:nvSpPr>
          <p:cNvPr id="16" name="Rectangle 14"/>
          <p:cNvSpPr>
            <a:spLocks noChangeArrowheads="1"/>
          </p:cNvSpPr>
          <p:nvPr/>
        </p:nvSpPr>
        <p:spPr bwMode="auto">
          <a:xfrm>
            <a:off x="2966280" y="2260617"/>
            <a:ext cx="2736304" cy="920880"/>
          </a:xfrm>
          <a:prstGeom prst="rect">
            <a:avLst/>
          </a:prstGeom>
          <a:noFill/>
          <a:ln w="9525">
            <a:noFill/>
            <a:miter lim="800000"/>
            <a:headEnd/>
            <a:tailEnd/>
          </a:ln>
        </p:spPr>
        <p:txBody>
          <a:bodyPr lIns="45720" rIns="45720"/>
          <a:lstStyle/>
          <a:p>
            <a:pPr marL="180975" lvl="0" indent="-180975" algn="l">
              <a:lnSpc>
                <a:spcPct val="104000"/>
              </a:lnSpc>
              <a:spcBef>
                <a:spcPct val="20000"/>
              </a:spcBef>
              <a:buFont typeface="Wingdings" pitchFamily="2" charset="2"/>
              <a:buChar char="n"/>
              <a:defRPr/>
            </a:pPr>
            <a:r>
              <a:rPr lang="ja-JP" altLang="en-US" sz="1400" dirty="0" smtClean="0">
                <a:latin typeface="HG丸ｺﾞｼｯｸM-PRO" pitchFamily="50" charset="-128"/>
                <a:ea typeface="HG丸ｺﾞｼｯｸM-PRO" pitchFamily="50" charset="-128"/>
              </a:rPr>
              <a:t>各自治体が独自に分析しても、全国データとの比較ができず、自治体の客観的な状況を把握できない。</a:t>
            </a:r>
            <a:endParaRPr lang="en-US" altLang="ja-JP" sz="1400" dirty="0" smtClean="0">
              <a:latin typeface="HG丸ｺﾞｼｯｸM-PRO" pitchFamily="50" charset="-128"/>
              <a:ea typeface="HG丸ｺﾞｼｯｸM-PRO" pitchFamily="50" charset="-128"/>
            </a:endParaRPr>
          </a:p>
        </p:txBody>
      </p:sp>
      <p:sp>
        <p:nvSpPr>
          <p:cNvPr id="17" name="Rectangle 14"/>
          <p:cNvSpPr>
            <a:spLocks noChangeArrowheads="1"/>
          </p:cNvSpPr>
          <p:nvPr/>
        </p:nvSpPr>
        <p:spPr bwMode="auto">
          <a:xfrm>
            <a:off x="5904656" y="2260618"/>
            <a:ext cx="2949058" cy="700296"/>
          </a:xfrm>
          <a:prstGeom prst="rect">
            <a:avLst/>
          </a:prstGeom>
          <a:noFill/>
          <a:ln w="9525">
            <a:noFill/>
            <a:miter lim="800000"/>
            <a:headEnd/>
            <a:tailEnd/>
          </a:ln>
        </p:spPr>
        <p:txBody>
          <a:bodyPr lIns="45720" rIns="45720"/>
          <a:lstStyle/>
          <a:p>
            <a:pPr marL="180975" indent="-180975" algn="l">
              <a:lnSpc>
                <a:spcPct val="104000"/>
              </a:lnSpc>
              <a:spcBef>
                <a:spcPct val="20000"/>
              </a:spcBef>
              <a:buFont typeface="Wingdings" pitchFamily="2" charset="2"/>
              <a:buChar char="n"/>
              <a:defRPr/>
            </a:pPr>
            <a:r>
              <a:rPr lang="ja-JP" altLang="en-US" sz="1400" dirty="0" smtClean="0">
                <a:latin typeface="HG丸ｺﾞｼｯｸM-PRO" pitchFamily="50" charset="-128"/>
                <a:ea typeface="HG丸ｺﾞｼｯｸM-PRO" pitchFamily="50" charset="-128"/>
              </a:rPr>
              <a:t>自治体が適正化に向けた取組を実施しても、その成果を評価するための客観的なデータがない。</a:t>
            </a:r>
            <a:endParaRPr lang="en-US" altLang="ja-JP" sz="1400" dirty="0" smtClean="0">
              <a:latin typeface="HG丸ｺﾞｼｯｸM-PRO" pitchFamily="50" charset="-128"/>
              <a:ea typeface="HG丸ｺﾞｼｯｸM-PRO" pitchFamily="50" charset="-128"/>
            </a:endParaRPr>
          </a:p>
        </p:txBody>
      </p:sp>
      <p:sp>
        <p:nvSpPr>
          <p:cNvPr id="18" name="Rectangle 14"/>
          <p:cNvSpPr>
            <a:spLocks noChangeArrowheads="1"/>
          </p:cNvSpPr>
          <p:nvPr/>
        </p:nvSpPr>
        <p:spPr bwMode="auto">
          <a:xfrm>
            <a:off x="173606" y="2260617"/>
            <a:ext cx="2736304" cy="992887"/>
          </a:xfrm>
          <a:prstGeom prst="rect">
            <a:avLst/>
          </a:prstGeom>
          <a:noFill/>
          <a:ln w="9525">
            <a:noFill/>
            <a:miter lim="800000"/>
            <a:headEnd/>
            <a:tailEnd/>
          </a:ln>
        </p:spPr>
        <p:txBody>
          <a:bodyPr lIns="45720" rIns="45720"/>
          <a:lstStyle/>
          <a:p>
            <a:pPr marL="180975" indent="-180975" algn="l">
              <a:lnSpc>
                <a:spcPct val="104000"/>
              </a:lnSpc>
              <a:spcBef>
                <a:spcPct val="20000"/>
              </a:spcBef>
              <a:buFont typeface="Wingdings" pitchFamily="2" charset="2"/>
              <a:buChar char="n"/>
              <a:defRPr/>
            </a:pPr>
            <a:r>
              <a:rPr lang="ja-JP" altLang="en-US" sz="1400" dirty="0" smtClean="0">
                <a:latin typeface="HG丸ｺﾞｼｯｸM-PRO" pitchFamily="50" charset="-128"/>
                <a:ea typeface="HG丸ｺﾞｼｯｸM-PRO" pitchFamily="50" charset="-128"/>
              </a:rPr>
              <a:t>調査項目も多くデータ量は膨大であることから、職員自ら目的に合った分析を定期的に実施することは困難な場合が多く、また、負担が大きい。</a:t>
            </a:r>
            <a:endParaRPr lang="ja-JP" altLang="en-US" sz="1400" dirty="0" smtClean="0"/>
          </a:p>
          <a:p>
            <a:pPr marL="180975" lvl="0" indent="-180975" algn="l">
              <a:lnSpc>
                <a:spcPct val="104000"/>
              </a:lnSpc>
              <a:spcBef>
                <a:spcPct val="20000"/>
              </a:spcBef>
              <a:buClr>
                <a:schemeClr val="bg2"/>
              </a:buClr>
              <a:defRPr/>
            </a:pPr>
            <a:endParaRPr lang="en-US" altLang="ja-JP" sz="1200" dirty="0" smtClean="0">
              <a:latin typeface="HG丸ｺﾞｼｯｸM-PRO" pitchFamily="50" charset="-128"/>
              <a:ea typeface="HG丸ｺﾞｼｯｸM-PRO" pitchFamily="50" charset="-128"/>
            </a:endParaRPr>
          </a:p>
        </p:txBody>
      </p:sp>
      <p:sp>
        <p:nvSpPr>
          <p:cNvPr id="20" name="テキスト ボックス 19"/>
          <p:cNvSpPr txBox="1"/>
          <p:nvPr/>
        </p:nvSpPr>
        <p:spPr>
          <a:xfrm>
            <a:off x="231662" y="4205197"/>
            <a:ext cx="2540563" cy="338554"/>
          </a:xfrm>
          <a:prstGeom prst="rect">
            <a:avLst/>
          </a:prstGeom>
          <a:solidFill>
            <a:schemeClr val="tx1">
              <a:lumMod val="75000"/>
              <a:lumOff val="25000"/>
            </a:schemeClr>
          </a:solidFill>
        </p:spPr>
        <p:txBody>
          <a:bodyPr wrap="square" rtlCol="0">
            <a:spAutoFit/>
          </a:bodyPr>
          <a:lstStyle/>
          <a:p>
            <a:pPr algn="ctr"/>
            <a:r>
              <a:rPr kumimoji="1" lang="ja-JP" altLang="en-US" sz="1600" dirty="0" smtClean="0">
                <a:solidFill>
                  <a:schemeClr val="bg1"/>
                </a:solidFill>
                <a:latin typeface="+mj-ea"/>
                <a:ea typeface="+mj-ea"/>
              </a:rPr>
              <a:t>分析の負担が軽減</a:t>
            </a:r>
            <a:endParaRPr kumimoji="1" lang="ja-JP" altLang="en-US" sz="1600" dirty="0">
              <a:solidFill>
                <a:schemeClr val="bg1"/>
              </a:solidFill>
              <a:latin typeface="+mj-ea"/>
              <a:ea typeface="+mj-ea"/>
            </a:endParaRPr>
          </a:p>
        </p:txBody>
      </p:sp>
      <p:sp>
        <p:nvSpPr>
          <p:cNvPr id="21" name="テキスト ボックス 20"/>
          <p:cNvSpPr txBox="1"/>
          <p:nvPr/>
        </p:nvSpPr>
        <p:spPr>
          <a:xfrm>
            <a:off x="2973818" y="4195615"/>
            <a:ext cx="2772308" cy="338554"/>
          </a:xfrm>
          <a:prstGeom prst="rect">
            <a:avLst/>
          </a:prstGeom>
          <a:solidFill>
            <a:schemeClr val="tx1">
              <a:lumMod val="75000"/>
              <a:lumOff val="25000"/>
            </a:schemeClr>
          </a:solidFill>
        </p:spPr>
        <p:txBody>
          <a:bodyPr wrap="square" rtlCol="0">
            <a:spAutoFit/>
          </a:bodyPr>
          <a:lstStyle/>
          <a:p>
            <a:pPr algn="ctr"/>
            <a:r>
              <a:rPr kumimoji="1" lang="ja-JP" altLang="en-US" sz="1600" dirty="0" smtClean="0">
                <a:solidFill>
                  <a:schemeClr val="bg1"/>
                </a:solidFill>
                <a:latin typeface="+mj-ea"/>
                <a:ea typeface="+mj-ea"/>
              </a:rPr>
              <a:t>自分の位置を知ることが可能</a:t>
            </a:r>
            <a:endParaRPr kumimoji="1" lang="ja-JP" altLang="en-US" sz="2800" dirty="0">
              <a:solidFill>
                <a:schemeClr val="bg1"/>
              </a:solidFill>
              <a:latin typeface="+mj-ea"/>
              <a:ea typeface="+mj-ea"/>
            </a:endParaRPr>
          </a:p>
        </p:txBody>
      </p:sp>
      <p:sp>
        <p:nvSpPr>
          <p:cNvPr id="22" name="テキスト ボックス 21"/>
          <p:cNvSpPr txBox="1"/>
          <p:nvPr/>
        </p:nvSpPr>
        <p:spPr>
          <a:xfrm>
            <a:off x="5926146" y="4196023"/>
            <a:ext cx="2971111" cy="346947"/>
          </a:xfrm>
          <a:prstGeom prst="rect">
            <a:avLst/>
          </a:prstGeom>
          <a:solidFill>
            <a:schemeClr val="tx1">
              <a:lumMod val="75000"/>
              <a:lumOff val="25000"/>
            </a:schemeClr>
          </a:solidFill>
        </p:spPr>
        <p:txBody>
          <a:bodyPr wrap="square" rtlCol="0">
            <a:spAutoFit/>
          </a:bodyPr>
          <a:lstStyle/>
          <a:p>
            <a:pPr algn="ctr"/>
            <a:r>
              <a:rPr kumimoji="1" lang="ja-JP" altLang="en-US" sz="1600" dirty="0" smtClean="0">
                <a:solidFill>
                  <a:schemeClr val="bg1"/>
                </a:solidFill>
                <a:latin typeface="+mj-ea"/>
                <a:ea typeface="+mj-ea"/>
              </a:rPr>
              <a:t>取組に対する評価が見える</a:t>
            </a:r>
            <a:endParaRPr kumimoji="1" lang="ja-JP" altLang="en-US" sz="1600" dirty="0">
              <a:solidFill>
                <a:schemeClr val="bg1"/>
              </a:solidFill>
              <a:latin typeface="+mj-ea"/>
              <a:ea typeface="+mj-ea"/>
            </a:endParaRPr>
          </a:p>
        </p:txBody>
      </p:sp>
      <p:sp>
        <p:nvSpPr>
          <p:cNvPr id="23" name="Rectangle 14"/>
          <p:cNvSpPr>
            <a:spLocks noChangeArrowheads="1"/>
          </p:cNvSpPr>
          <p:nvPr/>
        </p:nvSpPr>
        <p:spPr bwMode="auto">
          <a:xfrm>
            <a:off x="108012" y="4736319"/>
            <a:ext cx="2736304" cy="1655775"/>
          </a:xfrm>
          <a:prstGeom prst="rect">
            <a:avLst/>
          </a:prstGeom>
          <a:noFill/>
          <a:ln w="9525">
            <a:noFill/>
            <a:miter lim="800000"/>
            <a:headEnd/>
            <a:tailEnd/>
          </a:ln>
        </p:spPr>
        <p:txBody>
          <a:bodyPr lIns="45720" rIns="45720"/>
          <a:lstStyle/>
          <a:p>
            <a:pPr marL="180975" lvl="0" indent="-180975" algn="l">
              <a:lnSpc>
                <a:spcPct val="104000"/>
              </a:lnSpc>
              <a:spcBef>
                <a:spcPct val="20000"/>
              </a:spcBef>
              <a:buFont typeface="Wingdings" pitchFamily="2" charset="2"/>
              <a:buChar char="n"/>
              <a:defRPr/>
            </a:pPr>
            <a:r>
              <a:rPr lang="ja-JP" altLang="en-US" sz="1600" dirty="0" smtClean="0">
                <a:latin typeface="HG丸ｺﾞｼｯｸM-PRO" pitchFamily="50" charset="-128"/>
                <a:ea typeface="HG丸ｺﾞｼｯｸM-PRO" pitchFamily="50" charset="-128"/>
              </a:rPr>
              <a:t>自ら集計等の業務を実施する必要はなく、負担が大幅に軽減される。</a:t>
            </a:r>
            <a:endParaRPr lang="en-US" altLang="ja-JP" sz="1600" dirty="0" smtClean="0">
              <a:latin typeface="HG丸ｺﾞｼｯｸM-PRO" pitchFamily="50" charset="-128"/>
              <a:ea typeface="HG丸ｺﾞｼｯｸM-PRO" pitchFamily="50" charset="-128"/>
            </a:endParaRPr>
          </a:p>
          <a:p>
            <a:pPr marL="180975" lvl="0" indent="-180975" algn="l">
              <a:lnSpc>
                <a:spcPct val="104000"/>
              </a:lnSpc>
              <a:spcBef>
                <a:spcPct val="20000"/>
              </a:spcBef>
              <a:buFont typeface="Wingdings" pitchFamily="2" charset="2"/>
              <a:buChar char="n"/>
              <a:defRPr/>
            </a:pPr>
            <a:r>
              <a:rPr lang="ja-JP" altLang="en-US" sz="1600" dirty="0" smtClean="0">
                <a:latin typeface="HG丸ｺﾞｼｯｸM-PRO" pitchFamily="50" charset="-128"/>
                <a:ea typeface="HG丸ｺﾞｼｯｸM-PRO" pitchFamily="50" charset="-128"/>
              </a:rPr>
              <a:t>グラフ等で状況を把握できるため、分析負荷が軽減。</a:t>
            </a:r>
            <a:endParaRPr lang="en-US" altLang="ja-JP" sz="1600" dirty="0" smtClean="0">
              <a:latin typeface="HG丸ｺﾞｼｯｸM-PRO" pitchFamily="50" charset="-128"/>
              <a:ea typeface="HG丸ｺﾞｼｯｸM-PRO" pitchFamily="50" charset="-128"/>
            </a:endParaRPr>
          </a:p>
          <a:p>
            <a:pPr marL="180975" lvl="0" indent="-180975" algn="l">
              <a:lnSpc>
                <a:spcPct val="104000"/>
              </a:lnSpc>
              <a:spcBef>
                <a:spcPct val="20000"/>
              </a:spcBef>
              <a:buFont typeface="Wingdings" pitchFamily="2" charset="2"/>
              <a:buChar char="n"/>
              <a:defRPr/>
            </a:pPr>
            <a:r>
              <a:rPr lang="ja-JP" altLang="en-US" sz="1600" dirty="0" smtClean="0">
                <a:latin typeface="HG丸ｺﾞｼｯｸM-PRO" pitchFamily="50" charset="-128"/>
                <a:ea typeface="HG丸ｺﾞｼｯｸM-PRO" pitchFamily="50" charset="-128"/>
              </a:rPr>
              <a:t>さらに、能力向上研修会で分析方法を伝達。</a:t>
            </a:r>
            <a:endParaRPr lang="en-US" altLang="ja-JP" sz="1600" dirty="0" smtClean="0">
              <a:latin typeface="HG丸ｺﾞｼｯｸM-PRO" pitchFamily="50" charset="-128"/>
              <a:ea typeface="HG丸ｺﾞｼｯｸM-PRO" pitchFamily="50" charset="-128"/>
            </a:endParaRPr>
          </a:p>
        </p:txBody>
      </p:sp>
      <p:sp>
        <p:nvSpPr>
          <p:cNvPr id="24" name="Rectangle 14"/>
          <p:cNvSpPr>
            <a:spLocks noChangeArrowheads="1"/>
          </p:cNvSpPr>
          <p:nvPr/>
        </p:nvSpPr>
        <p:spPr bwMode="auto">
          <a:xfrm>
            <a:off x="5904656" y="4700315"/>
            <a:ext cx="2949058" cy="1330851"/>
          </a:xfrm>
          <a:prstGeom prst="rect">
            <a:avLst/>
          </a:prstGeom>
          <a:noFill/>
          <a:ln w="9525">
            <a:noFill/>
            <a:miter lim="800000"/>
            <a:headEnd/>
            <a:tailEnd/>
          </a:ln>
        </p:spPr>
        <p:txBody>
          <a:bodyPr lIns="45720" rIns="45720"/>
          <a:lstStyle/>
          <a:p>
            <a:pPr marL="180975" indent="-180975" algn="l">
              <a:lnSpc>
                <a:spcPct val="104000"/>
              </a:lnSpc>
              <a:spcBef>
                <a:spcPct val="20000"/>
              </a:spcBef>
              <a:buFont typeface="Wingdings" pitchFamily="2" charset="2"/>
              <a:buChar char="n"/>
              <a:defRPr/>
            </a:pPr>
            <a:r>
              <a:rPr lang="ja-JP" altLang="en-US" sz="1600" dirty="0" smtClean="0">
                <a:latin typeface="HG丸ｺﾞｼｯｸM-PRO" pitchFamily="50" charset="-128"/>
                <a:ea typeface="HG丸ｺﾞｼｯｸM-PRO" pitchFamily="50" charset="-128"/>
              </a:rPr>
              <a:t>定期的にデータ提供で、適正化の取組の妥当性を自己点検可能。</a:t>
            </a:r>
            <a:endParaRPr lang="en-US" altLang="ja-JP" sz="1600" dirty="0" smtClean="0">
              <a:latin typeface="HG丸ｺﾞｼｯｸM-PRO" pitchFamily="50" charset="-128"/>
              <a:ea typeface="HG丸ｺﾞｼｯｸM-PRO" pitchFamily="50" charset="-128"/>
            </a:endParaRPr>
          </a:p>
          <a:p>
            <a:pPr marL="180975" indent="-180975" algn="l">
              <a:lnSpc>
                <a:spcPct val="104000"/>
              </a:lnSpc>
              <a:spcBef>
                <a:spcPct val="20000"/>
              </a:spcBef>
              <a:buFont typeface="Wingdings" pitchFamily="2" charset="2"/>
              <a:buChar char="n"/>
              <a:defRPr/>
            </a:pPr>
            <a:r>
              <a:rPr lang="ja-JP" altLang="en-US" sz="1600" dirty="0" smtClean="0">
                <a:latin typeface="HG丸ｺﾞｼｯｸM-PRO" pitchFamily="50" charset="-128"/>
                <a:ea typeface="HG丸ｺﾞｼｯｸM-PRO" pitchFamily="50" charset="-128"/>
              </a:rPr>
              <a:t>取組を客観的に評価できることで、審査会や調査員、庁内に対して、認定業務の現状を適切に説明することができる。</a:t>
            </a:r>
            <a:endParaRPr lang="en-US" altLang="ja-JP" sz="1600" dirty="0" smtClean="0">
              <a:latin typeface="HG丸ｺﾞｼｯｸM-PRO" pitchFamily="50" charset="-128"/>
              <a:ea typeface="HG丸ｺﾞｼｯｸM-PRO" pitchFamily="50" charset="-128"/>
            </a:endParaRPr>
          </a:p>
        </p:txBody>
      </p:sp>
      <p:sp>
        <p:nvSpPr>
          <p:cNvPr id="25" name="Rectangle 14"/>
          <p:cNvSpPr>
            <a:spLocks noChangeArrowheads="1"/>
          </p:cNvSpPr>
          <p:nvPr/>
        </p:nvSpPr>
        <p:spPr bwMode="auto">
          <a:xfrm>
            <a:off x="2988332" y="4709488"/>
            <a:ext cx="2736304" cy="1187723"/>
          </a:xfrm>
          <a:prstGeom prst="rect">
            <a:avLst/>
          </a:prstGeom>
          <a:noFill/>
          <a:ln w="9525">
            <a:noFill/>
            <a:miter lim="800000"/>
            <a:headEnd/>
            <a:tailEnd/>
          </a:ln>
        </p:spPr>
        <p:txBody>
          <a:bodyPr lIns="45720" rIns="45720"/>
          <a:lstStyle/>
          <a:p>
            <a:pPr marL="180975" indent="-180975" algn="l">
              <a:lnSpc>
                <a:spcPct val="104000"/>
              </a:lnSpc>
              <a:spcBef>
                <a:spcPct val="20000"/>
              </a:spcBef>
              <a:buFont typeface="Wingdings" pitchFamily="2" charset="2"/>
              <a:buChar char="n"/>
              <a:defRPr/>
            </a:pPr>
            <a:r>
              <a:rPr lang="ja-JP" altLang="en-US" sz="1600" dirty="0" smtClean="0">
                <a:latin typeface="HG丸ｺﾞｼｯｸM-PRO" pitchFamily="50" charset="-128"/>
                <a:ea typeface="HG丸ｺﾞｼｯｸM-PRO" pitchFamily="50" charset="-128"/>
              </a:rPr>
              <a:t>全国の自治体の中での位置を知ることができる。</a:t>
            </a:r>
            <a:endParaRPr lang="en-US" altLang="ja-JP" sz="1600" dirty="0" smtClean="0">
              <a:latin typeface="HG丸ｺﾞｼｯｸM-PRO" pitchFamily="50" charset="-128"/>
              <a:ea typeface="HG丸ｺﾞｼｯｸM-PRO" pitchFamily="50" charset="-128"/>
            </a:endParaRPr>
          </a:p>
          <a:p>
            <a:pPr marL="180975" indent="-180975" algn="l">
              <a:lnSpc>
                <a:spcPct val="104000"/>
              </a:lnSpc>
              <a:spcBef>
                <a:spcPct val="20000"/>
              </a:spcBef>
              <a:buFont typeface="Wingdings" pitchFamily="2" charset="2"/>
              <a:buChar char="n"/>
              <a:defRPr/>
            </a:pPr>
            <a:r>
              <a:rPr lang="ja-JP" altLang="en-US" sz="1600" dirty="0" smtClean="0">
                <a:latin typeface="HG丸ｺﾞｼｯｸM-PRO" pitchFamily="50" charset="-128"/>
                <a:ea typeface="HG丸ｺﾞｼｯｸM-PRO" pitchFamily="50" charset="-128"/>
              </a:rPr>
              <a:t>全国統一のフォーマットであるため、近隣市町村や同一規模自治体との比較も可能となる。</a:t>
            </a:r>
            <a:endParaRPr lang="en-US" altLang="ja-JP" sz="1600" dirty="0" smtClean="0">
              <a:latin typeface="HG丸ｺﾞｼｯｸM-PRO" pitchFamily="50" charset="-128"/>
              <a:ea typeface="HG丸ｺﾞｼｯｸM-PRO" pitchFamily="50" charset="-128"/>
            </a:endParaRPr>
          </a:p>
        </p:txBody>
      </p:sp>
      <p:cxnSp>
        <p:nvCxnSpPr>
          <p:cNvPr id="26" name="直線矢印コネクタ 25"/>
          <p:cNvCxnSpPr/>
          <p:nvPr/>
        </p:nvCxnSpPr>
        <p:spPr bwMode="auto">
          <a:xfrm>
            <a:off x="4471412" y="3229340"/>
            <a:ext cx="7598" cy="432048"/>
          </a:xfrm>
          <a:prstGeom prst="straightConnector1">
            <a:avLst/>
          </a:prstGeom>
          <a:solidFill>
            <a:schemeClr val="bg1"/>
          </a:solidFill>
          <a:ln w="57150"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1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E51782DD9E454B418BFB6267553A9CD4" ma:contentTypeVersion="11" ma:contentTypeDescription="" ma:contentTypeScope="" ma:versionID="67a8c3f19086dd733636cb9e2e3e5de9">
  <xsd:schema xmlns:xsd="http://www.w3.org/2001/XMLSchema" xmlns:p="http://schemas.microsoft.com/office/2006/metadata/properties" xmlns:ns2="8B97BE19-CDDD-400E-817A-CFDD13F7EC12" xmlns:ns3="fb02c745-2821-438e-a9f3-36f365a5b5fa" targetNamespace="http://schemas.microsoft.com/office/2006/metadata/properties" ma:root="true" ma:fieldsID="1f7557729ecb542394f8781b2df17919" ns2:_="" ns3:_="">
    <xsd:import namespace="8B97BE19-CDDD-400E-817A-CFDD13F7EC12"/>
    <xsd:import namespace="fb02c745-2821-438e-a9f3-36f365a5b5fa"/>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fb02c745-2821-438e-a9f3-36f365a5b5fa"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8353055-47E5-4B29-BE40-B448AB33681D}">
  <ds:schemaRefs>
    <ds:schemaRef ds:uri="fb02c745-2821-438e-a9f3-36f365a5b5fa"/>
    <ds:schemaRef ds:uri="http://purl.org/dc/dcmitype/"/>
    <ds:schemaRef ds:uri="http://schemas.microsoft.com/office/2006/documentManagement/types"/>
    <ds:schemaRef ds:uri="8B97BE19-CDDD-400E-817A-CFDD13F7EC12"/>
    <ds:schemaRef ds:uri="http://purl.org/dc/elements/1.1/"/>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5A8A2F6-DB66-4B18-90E2-B79D133B77D4}">
  <ds:schemaRefs>
    <ds:schemaRef ds:uri="http://schemas.microsoft.com/sharepoint/v3/contenttype/forms"/>
  </ds:schemaRefs>
</ds:datastoreItem>
</file>

<file path=customXml/itemProps3.xml><?xml version="1.0" encoding="utf-8"?>
<ds:datastoreItem xmlns:ds="http://schemas.openxmlformats.org/officeDocument/2006/customXml" ds:itemID="{11F15606-52B2-4FB3-B405-C769CB9669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fb02c745-2821-438e-a9f3-36f365a5b5f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Origin</Template>
  <TotalTime>8918</TotalTime>
  <Words>3561</Words>
  <Application>Microsoft Office PowerPoint</Application>
  <PresentationFormat>画面に合わせる (4:3)</PresentationFormat>
  <Paragraphs>596</Paragraphs>
  <Slides>34</Slides>
  <Notes>33</Notes>
  <HiddenSlides>0</HiddenSlides>
  <MMClips>0</MMClips>
  <ScaleCrop>false</ScaleCrop>
  <HeadingPairs>
    <vt:vector size="6" baseType="variant">
      <vt:variant>
        <vt:lpstr>使用されているフォント</vt:lpstr>
      </vt:variant>
      <vt:variant>
        <vt:i4>13</vt:i4>
      </vt:variant>
      <vt:variant>
        <vt:lpstr>テーマ</vt:lpstr>
      </vt:variant>
      <vt:variant>
        <vt:i4>3</vt:i4>
      </vt:variant>
      <vt:variant>
        <vt:lpstr>スライド タイトル</vt:lpstr>
      </vt:variant>
      <vt:variant>
        <vt:i4>34</vt:i4>
      </vt:variant>
    </vt:vector>
  </HeadingPairs>
  <TitlesOfParts>
    <vt:vector size="50" baseType="lpstr">
      <vt:lpstr>Arial</vt:lpstr>
      <vt:lpstr>ＭＳ Ｐゴシック</vt:lpstr>
      <vt:lpstr>ＭＳ ゴシック</vt:lpstr>
      <vt:lpstr>ＭＳ 明朝</vt:lpstr>
      <vt:lpstr>Meiryo UI</vt:lpstr>
      <vt:lpstr>Verdana</vt:lpstr>
      <vt:lpstr>Times New Roman</vt:lpstr>
      <vt:lpstr>Wingdings</vt:lpstr>
      <vt:lpstr>HGP創英角ｺﾞｼｯｸUB</vt:lpstr>
      <vt:lpstr>Calibri</vt:lpstr>
      <vt:lpstr>HG丸ｺﾞｼｯｸM-PRO</vt:lpstr>
      <vt:lpstr>Century</vt:lpstr>
      <vt:lpstr>メイリオ</vt:lpstr>
      <vt:lpstr>11_Office テーマ</vt:lpstr>
      <vt:lpstr>2_Profile</vt:lpstr>
      <vt:lpstr>3_Profile</vt:lpstr>
      <vt:lpstr>PowerPoint プレゼンテーション</vt:lpstr>
      <vt:lpstr>PowerPoint プレゼンテーション</vt:lpstr>
      <vt:lpstr> 重度変更率の地域間格差（平成20～23年度）</vt:lpstr>
      <vt:lpstr> 重度変更率の地域間格差（平成24～27年度）</vt:lpstr>
      <vt:lpstr> 重度変更率の地域間格差（平成28年度）</vt:lpstr>
      <vt:lpstr> 平成29年度要介護認定適正化事業の全体像</vt:lpstr>
      <vt:lpstr> 地域間格差の解消めざしたサイクル</vt:lpstr>
      <vt:lpstr>PowerPoint プレゼンテーション</vt:lpstr>
      <vt:lpstr>業務分析データの提供の背景</vt:lpstr>
      <vt:lpstr>業務分析データとは</vt:lpstr>
      <vt:lpstr>都道府県に提供する情報</vt:lpstr>
      <vt:lpstr>業務分析データにて提供する分析項目</vt:lpstr>
      <vt:lpstr>H29年度提供データの主な改定内容（案）</vt:lpstr>
      <vt:lpstr>PowerPoint プレゼンテーション</vt:lpstr>
      <vt:lpstr> 技術的助言事業のプロセス</vt:lpstr>
      <vt:lpstr> 技術的助言事業の訪問先自治体の選定</vt:lpstr>
      <vt:lpstr>都道府県の参加による効果</vt:lpstr>
      <vt:lpstr>技術的助言事業の効果</vt:lpstr>
      <vt:lpstr>PowerPoint プレゼンテーション</vt:lpstr>
      <vt:lpstr>PowerPoint プレゼンテーション</vt:lpstr>
      <vt:lpstr>認定調査員向け能力向上研修会の目的と対象者（H28年度まで）</vt:lpstr>
      <vt:lpstr>認定調査員向け能力向上研修会の狙いと効果(H28年度）</vt:lpstr>
      <vt:lpstr> 平成28年度の開催実績</vt:lpstr>
      <vt:lpstr> 平成28年度のカリキュラム評価</vt:lpstr>
      <vt:lpstr> これまでの研修参加者状況</vt:lpstr>
      <vt:lpstr> これまでの研修参加者状況</vt:lpstr>
      <vt:lpstr> これまでの研修参加者状況</vt:lpstr>
      <vt:lpstr>平成29年度の研修素材制作に関する方針</vt:lpstr>
      <vt:lpstr>研修会カリキュラム（平成28年度）</vt:lpstr>
      <vt:lpstr>PowerPoint プレゼンテーション</vt:lpstr>
      <vt:lpstr>e-ラーニング</vt:lpstr>
      <vt:lpstr>e-ラーニング</vt:lpstr>
      <vt:lpstr>要介護認定適正化事業ＨＰ</vt:lpstr>
      <vt:lpstr>要介護認定適正化事業ＨＰ</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平成22年度　要介護認定適正化事業研修会 業務分析データの読み方と 要介護認定業務の適正化</dc:title>
  <dc:creator>堀 裕行(hori-hiroyuki)</dc:creator>
  <cp:lastModifiedBy>塩田　真麻</cp:lastModifiedBy>
  <cp:revision>622</cp:revision>
  <cp:lastPrinted>2015-04-25T05:57:47Z</cp:lastPrinted>
  <dcterms:created xsi:type="dcterms:W3CDTF">2010-10-16T08:07:39Z</dcterms:created>
  <dcterms:modified xsi:type="dcterms:W3CDTF">2017-05-01T05:41:54Z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0x0101002DA299AC048A4B8EA9C1D19079C1A32200E51782DD9E454B418BFB6267553A9CD4</vt:lpwstr>
  </property>
</Properties>
</file>